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notesMasterIdLst>
    <p:notesMasterId r:id="rId62"/>
  </p:notesMasterIdLst>
  <p:sldIdLst>
    <p:sldId id="256" r:id="rId2"/>
    <p:sldId id="257" r:id="rId3"/>
    <p:sldId id="258" r:id="rId4"/>
    <p:sldId id="267"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278" r:id="rId22"/>
    <p:sldId id="276" r:id="rId23"/>
    <p:sldId id="277"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8" r:id="rId53"/>
    <p:sldId id="309" r:id="rId54"/>
    <p:sldId id="307" r:id="rId55"/>
    <p:sldId id="310" r:id="rId56"/>
    <p:sldId id="311" r:id="rId57"/>
    <p:sldId id="312" r:id="rId58"/>
    <p:sldId id="313" r:id="rId59"/>
    <p:sldId id="314" r:id="rId60"/>
    <p:sldId id="315" r:id="rId61"/>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69012ECD-51FC-41F1-AA8D-1B2483CD663E}" styleName="Estilo claro 2 - Énfasi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Estilo claro 2 - Énfasis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1206" y="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2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dison%20Molina\Desktop\Tesis%202013\Pendientes%202012\Tesis%20UCE\0.%20Desarrollo\10.%20Tnte.%20Guzm&#225;n\Desarrollo%202013\Estad&#237;stica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Edison%20Molina\Desktop\Tesis%202013\Pendientes%202012\Tesis%20UCE\11.%20Cap.%20Artega-ESP\Desarrollo\Estad&#237;sticas.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Edison%20Molina\Desktop\Tesis%202013\Pendientes%202012\Tesis%20UCE\0.%20Desarrollo\10.%20Tnte.%20Guzm&#225;n\Desarrollo%202013\Estad&#237;sticas.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Edison%20Molina\Desktop\Tesis%202013\Pendientes%202012\Tesis%20UCE\11.%20Cap.%20Artega-ESP\Desarrollo\Estad&#237;sticas.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Edison%20Molina\Desktop\Tesis%202013\Pendientes%202012\Tesis%20UCE\11.%20Cap.%20Artega-ESP\Desarrollo\Estad&#237;stica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view3D>
      <c:rotX val="15"/>
      <c:rotY val="20"/>
      <c:depthPercent val="100"/>
      <c:rAngAx val="1"/>
    </c:view3D>
    <c:floor>
      <c:thickness val="0"/>
    </c:floor>
    <c:sideWall>
      <c:thickness val="0"/>
    </c:sideWall>
    <c:backWall>
      <c:thickness val="0"/>
    </c:backWall>
    <c:plotArea>
      <c:layout/>
      <c:bar3DChart>
        <c:barDir val="bar"/>
        <c:grouping val="stacked"/>
        <c:varyColors val="0"/>
        <c:ser>
          <c:idx val="0"/>
          <c:order val="0"/>
          <c:invertIfNegative val="0"/>
          <c:cat>
            <c:strRef>
              <c:f>Hoja1!$A$2:$B$2</c:f>
              <c:strCache>
                <c:ptCount val="2"/>
                <c:pt idx="0">
                  <c:v>SI</c:v>
                </c:pt>
                <c:pt idx="1">
                  <c:v>NO</c:v>
                </c:pt>
              </c:strCache>
            </c:strRef>
          </c:cat>
          <c:val>
            <c:numRef>
              <c:f>Hoja1!$A$3:$B$3</c:f>
              <c:numCache>
                <c:formatCode>General</c:formatCode>
                <c:ptCount val="2"/>
                <c:pt idx="0">
                  <c:v>98</c:v>
                </c:pt>
                <c:pt idx="1">
                  <c:v>2</c:v>
                </c:pt>
              </c:numCache>
            </c:numRef>
          </c:val>
        </c:ser>
        <c:dLbls>
          <c:showLegendKey val="0"/>
          <c:showVal val="0"/>
          <c:showCatName val="0"/>
          <c:showSerName val="0"/>
          <c:showPercent val="0"/>
          <c:showBubbleSize val="0"/>
        </c:dLbls>
        <c:gapWidth val="150"/>
        <c:shape val="pyramid"/>
        <c:axId val="22713472"/>
        <c:axId val="22715008"/>
        <c:axId val="0"/>
      </c:bar3DChart>
      <c:catAx>
        <c:axId val="22713472"/>
        <c:scaling>
          <c:orientation val="minMax"/>
        </c:scaling>
        <c:delete val="0"/>
        <c:axPos val="l"/>
        <c:numFmt formatCode="General" sourceLinked="1"/>
        <c:majorTickMark val="none"/>
        <c:minorTickMark val="none"/>
        <c:tickLblPos val="nextTo"/>
        <c:crossAx val="22715008"/>
        <c:crosses val="autoZero"/>
        <c:auto val="1"/>
        <c:lblAlgn val="ctr"/>
        <c:lblOffset val="100"/>
        <c:noMultiLvlLbl val="0"/>
      </c:catAx>
      <c:valAx>
        <c:axId val="22715008"/>
        <c:scaling>
          <c:orientation val="minMax"/>
        </c:scaling>
        <c:delete val="0"/>
        <c:axPos val="b"/>
        <c:majorGridlines/>
        <c:numFmt formatCode="General" sourceLinked="1"/>
        <c:majorTickMark val="none"/>
        <c:minorTickMark val="none"/>
        <c:tickLblPos val="nextTo"/>
        <c:crossAx val="22713472"/>
        <c:crosses val="autoZero"/>
        <c:crossBetween val="between"/>
      </c:valAx>
      <c:dTable>
        <c:showHorzBorder val="1"/>
        <c:showVertBorder val="1"/>
        <c:showOutline val="1"/>
        <c:showKeys val="1"/>
      </c:dTable>
      <c:spPr>
        <a:ln>
          <a:no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view3D>
      <c:rotX val="15"/>
      <c:rotY val="20"/>
      <c:depthPercent val="100"/>
      <c:rAngAx val="1"/>
    </c:view3D>
    <c:floor>
      <c:thickness val="0"/>
    </c:floor>
    <c:sideWall>
      <c:thickness val="0"/>
    </c:sideWall>
    <c:backWall>
      <c:thickness val="0"/>
    </c:backWall>
    <c:plotArea>
      <c:layout/>
      <c:bar3DChart>
        <c:barDir val="bar"/>
        <c:grouping val="clustered"/>
        <c:varyColors val="0"/>
        <c:ser>
          <c:idx val="0"/>
          <c:order val="0"/>
          <c:invertIfNegative val="0"/>
          <c:cat>
            <c:strRef>
              <c:f>Hoja1!$A$39:$B$39</c:f>
              <c:strCache>
                <c:ptCount val="2"/>
                <c:pt idx="0">
                  <c:v>SÍ</c:v>
                </c:pt>
                <c:pt idx="1">
                  <c:v>NO</c:v>
                </c:pt>
              </c:strCache>
            </c:strRef>
          </c:cat>
          <c:val>
            <c:numRef>
              <c:f>Hoja1!$A$40:$B$40</c:f>
              <c:numCache>
                <c:formatCode>General</c:formatCode>
                <c:ptCount val="2"/>
                <c:pt idx="0">
                  <c:v>92</c:v>
                </c:pt>
                <c:pt idx="1">
                  <c:v>8</c:v>
                </c:pt>
              </c:numCache>
            </c:numRef>
          </c:val>
        </c:ser>
        <c:dLbls>
          <c:showLegendKey val="0"/>
          <c:showVal val="0"/>
          <c:showCatName val="0"/>
          <c:showSerName val="0"/>
          <c:showPercent val="0"/>
          <c:showBubbleSize val="0"/>
        </c:dLbls>
        <c:gapWidth val="150"/>
        <c:shape val="pyramid"/>
        <c:axId val="23934464"/>
        <c:axId val="23936000"/>
        <c:axId val="0"/>
      </c:bar3DChart>
      <c:catAx>
        <c:axId val="23934464"/>
        <c:scaling>
          <c:orientation val="minMax"/>
        </c:scaling>
        <c:delete val="0"/>
        <c:axPos val="l"/>
        <c:numFmt formatCode="General" sourceLinked="1"/>
        <c:majorTickMark val="none"/>
        <c:minorTickMark val="none"/>
        <c:tickLblPos val="nextTo"/>
        <c:crossAx val="23936000"/>
        <c:crosses val="autoZero"/>
        <c:auto val="1"/>
        <c:lblAlgn val="ctr"/>
        <c:lblOffset val="100"/>
        <c:noMultiLvlLbl val="0"/>
      </c:catAx>
      <c:valAx>
        <c:axId val="23936000"/>
        <c:scaling>
          <c:orientation val="minMax"/>
        </c:scaling>
        <c:delete val="0"/>
        <c:axPos val="b"/>
        <c:majorGridlines/>
        <c:numFmt formatCode="General" sourceLinked="1"/>
        <c:majorTickMark val="none"/>
        <c:minorTickMark val="none"/>
        <c:tickLblPos val="nextTo"/>
        <c:crossAx val="23934464"/>
        <c:crosses val="autoZero"/>
        <c:crossBetween val="between"/>
      </c:valAx>
      <c:dTable>
        <c:showHorzBorder val="1"/>
        <c:showVertBorder val="1"/>
        <c:showOutline val="1"/>
        <c:showKeys val="1"/>
      </c:dTable>
      <c:spPr>
        <a:noFill/>
        <a:ln w="25400">
          <a:no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view3D>
      <c:rotX val="15"/>
      <c:rotY val="20"/>
      <c:depthPercent val="100"/>
      <c:rAngAx val="1"/>
    </c:view3D>
    <c:floor>
      <c:thickness val="0"/>
    </c:floor>
    <c:sideWall>
      <c:thickness val="0"/>
    </c:sideWall>
    <c:backWall>
      <c:thickness val="0"/>
    </c:backWall>
    <c:plotArea>
      <c:layout/>
      <c:bar3DChart>
        <c:barDir val="bar"/>
        <c:grouping val="clustered"/>
        <c:varyColors val="0"/>
        <c:ser>
          <c:idx val="0"/>
          <c:order val="0"/>
          <c:invertIfNegative val="0"/>
          <c:cat>
            <c:strRef>
              <c:f>Hoja1!$A$26:$B$26</c:f>
              <c:strCache>
                <c:ptCount val="2"/>
                <c:pt idx="0">
                  <c:v>SÍ</c:v>
                </c:pt>
                <c:pt idx="1">
                  <c:v>NO</c:v>
                </c:pt>
              </c:strCache>
            </c:strRef>
          </c:cat>
          <c:val>
            <c:numRef>
              <c:f>Hoja1!$A$27:$B$27</c:f>
              <c:numCache>
                <c:formatCode>General</c:formatCode>
                <c:ptCount val="2"/>
                <c:pt idx="0">
                  <c:v>100</c:v>
                </c:pt>
                <c:pt idx="1">
                  <c:v>0</c:v>
                </c:pt>
              </c:numCache>
            </c:numRef>
          </c:val>
        </c:ser>
        <c:dLbls>
          <c:showLegendKey val="0"/>
          <c:showVal val="0"/>
          <c:showCatName val="0"/>
          <c:showSerName val="0"/>
          <c:showPercent val="0"/>
          <c:showBubbleSize val="0"/>
        </c:dLbls>
        <c:gapWidth val="150"/>
        <c:shape val="pyramid"/>
        <c:axId val="23975424"/>
        <c:axId val="23976960"/>
        <c:axId val="0"/>
      </c:bar3DChart>
      <c:catAx>
        <c:axId val="23975424"/>
        <c:scaling>
          <c:orientation val="minMax"/>
        </c:scaling>
        <c:delete val="0"/>
        <c:axPos val="l"/>
        <c:numFmt formatCode="General" sourceLinked="1"/>
        <c:majorTickMark val="none"/>
        <c:minorTickMark val="none"/>
        <c:tickLblPos val="nextTo"/>
        <c:crossAx val="23976960"/>
        <c:crosses val="autoZero"/>
        <c:auto val="1"/>
        <c:lblAlgn val="ctr"/>
        <c:lblOffset val="100"/>
        <c:noMultiLvlLbl val="0"/>
      </c:catAx>
      <c:valAx>
        <c:axId val="23976960"/>
        <c:scaling>
          <c:orientation val="minMax"/>
        </c:scaling>
        <c:delete val="0"/>
        <c:axPos val="b"/>
        <c:majorGridlines/>
        <c:numFmt formatCode="General" sourceLinked="1"/>
        <c:majorTickMark val="none"/>
        <c:minorTickMark val="none"/>
        <c:tickLblPos val="nextTo"/>
        <c:crossAx val="23975424"/>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view3D>
      <c:rotX val="15"/>
      <c:rotY val="20"/>
      <c:depthPercent val="100"/>
      <c:rAngAx val="1"/>
    </c:view3D>
    <c:floor>
      <c:thickness val="0"/>
    </c:floor>
    <c:sideWall>
      <c:thickness val="0"/>
    </c:sideWall>
    <c:backWall>
      <c:thickness val="0"/>
    </c:backWall>
    <c:plotArea>
      <c:layout/>
      <c:bar3DChart>
        <c:barDir val="bar"/>
        <c:grouping val="clustered"/>
        <c:varyColors val="0"/>
        <c:ser>
          <c:idx val="0"/>
          <c:order val="0"/>
          <c:invertIfNegative val="0"/>
          <c:cat>
            <c:strRef>
              <c:f>Hoja1!$A$26:$B$26</c:f>
              <c:strCache>
                <c:ptCount val="2"/>
                <c:pt idx="0">
                  <c:v>SÍ</c:v>
                </c:pt>
                <c:pt idx="1">
                  <c:v>NO</c:v>
                </c:pt>
              </c:strCache>
            </c:strRef>
          </c:cat>
          <c:val>
            <c:numRef>
              <c:f>Hoja1!$A$27:$B$27</c:f>
              <c:numCache>
                <c:formatCode>General</c:formatCode>
                <c:ptCount val="2"/>
                <c:pt idx="0">
                  <c:v>89</c:v>
                </c:pt>
                <c:pt idx="1">
                  <c:v>11</c:v>
                </c:pt>
              </c:numCache>
            </c:numRef>
          </c:val>
        </c:ser>
        <c:dLbls>
          <c:showLegendKey val="0"/>
          <c:showVal val="0"/>
          <c:showCatName val="0"/>
          <c:showSerName val="0"/>
          <c:showPercent val="0"/>
          <c:showBubbleSize val="0"/>
        </c:dLbls>
        <c:gapWidth val="150"/>
        <c:shape val="pyramid"/>
        <c:axId val="24462848"/>
        <c:axId val="24464384"/>
        <c:axId val="0"/>
      </c:bar3DChart>
      <c:catAx>
        <c:axId val="24462848"/>
        <c:scaling>
          <c:orientation val="minMax"/>
        </c:scaling>
        <c:delete val="0"/>
        <c:axPos val="l"/>
        <c:numFmt formatCode="General" sourceLinked="1"/>
        <c:majorTickMark val="none"/>
        <c:minorTickMark val="none"/>
        <c:tickLblPos val="nextTo"/>
        <c:crossAx val="24464384"/>
        <c:crosses val="autoZero"/>
        <c:auto val="1"/>
        <c:lblAlgn val="ctr"/>
        <c:lblOffset val="100"/>
        <c:noMultiLvlLbl val="0"/>
      </c:catAx>
      <c:valAx>
        <c:axId val="24464384"/>
        <c:scaling>
          <c:orientation val="minMax"/>
        </c:scaling>
        <c:delete val="0"/>
        <c:axPos val="b"/>
        <c:majorGridlines/>
        <c:numFmt formatCode="General" sourceLinked="1"/>
        <c:majorTickMark val="none"/>
        <c:minorTickMark val="none"/>
        <c:tickLblPos val="nextTo"/>
        <c:crossAx val="24462848"/>
        <c:crosses val="autoZero"/>
        <c:crossBetween val="between"/>
      </c:valAx>
      <c:dTable>
        <c:showHorzBorder val="1"/>
        <c:showVertBorder val="1"/>
        <c:showOutline val="1"/>
        <c:showKeys val="1"/>
      </c:dTable>
      <c:spPr>
        <a:noFill/>
        <a:ln w="25400">
          <a:noFill/>
        </a:ln>
      </c:spPr>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rAngAx val="1"/>
    </c:view3D>
    <c:floor>
      <c:thickness val="0"/>
    </c:floor>
    <c:sideWall>
      <c:thickness val="0"/>
    </c:sideWall>
    <c:backWall>
      <c:thickness val="0"/>
    </c:backWall>
    <c:plotArea>
      <c:layout/>
      <c:bar3DChart>
        <c:barDir val="bar"/>
        <c:grouping val="stacked"/>
        <c:varyColors val="0"/>
        <c:ser>
          <c:idx val="0"/>
          <c:order val="0"/>
          <c:invertIfNegative val="0"/>
          <c:cat>
            <c:strRef>
              <c:f>Hoja1!$A$51:$B$51</c:f>
              <c:strCache>
                <c:ptCount val="2"/>
                <c:pt idx="0">
                  <c:v>SÍ</c:v>
                </c:pt>
                <c:pt idx="1">
                  <c:v>NO</c:v>
                </c:pt>
              </c:strCache>
            </c:strRef>
          </c:cat>
          <c:val>
            <c:numRef>
              <c:f>Hoja1!$A$52:$B$52</c:f>
              <c:numCache>
                <c:formatCode>General</c:formatCode>
                <c:ptCount val="2"/>
                <c:pt idx="0">
                  <c:v>91</c:v>
                </c:pt>
                <c:pt idx="1">
                  <c:v>7</c:v>
                </c:pt>
              </c:numCache>
            </c:numRef>
          </c:val>
        </c:ser>
        <c:dLbls>
          <c:showLegendKey val="0"/>
          <c:showVal val="0"/>
          <c:showCatName val="0"/>
          <c:showSerName val="0"/>
          <c:showPercent val="0"/>
          <c:showBubbleSize val="0"/>
        </c:dLbls>
        <c:gapWidth val="95"/>
        <c:gapDepth val="95"/>
        <c:shape val="pyramid"/>
        <c:axId val="24507904"/>
        <c:axId val="24509440"/>
        <c:axId val="0"/>
      </c:bar3DChart>
      <c:catAx>
        <c:axId val="24507904"/>
        <c:scaling>
          <c:orientation val="minMax"/>
        </c:scaling>
        <c:delete val="0"/>
        <c:axPos val="l"/>
        <c:majorTickMark val="none"/>
        <c:minorTickMark val="none"/>
        <c:tickLblPos val="nextTo"/>
        <c:crossAx val="24509440"/>
        <c:crosses val="autoZero"/>
        <c:auto val="1"/>
        <c:lblAlgn val="ctr"/>
        <c:lblOffset val="100"/>
        <c:noMultiLvlLbl val="0"/>
      </c:catAx>
      <c:valAx>
        <c:axId val="24509440"/>
        <c:scaling>
          <c:orientation val="minMax"/>
        </c:scaling>
        <c:delete val="0"/>
        <c:axPos val="b"/>
        <c:majorGridlines/>
        <c:numFmt formatCode="General" sourceLinked="1"/>
        <c:majorTickMark val="none"/>
        <c:minorTickMark val="none"/>
        <c:tickLblPos val="nextTo"/>
        <c:crossAx val="24507904"/>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91C5D2-9CE8-4222-B614-D780F9DCC9DF}" type="doc">
      <dgm:prSet loTypeId="urn:microsoft.com/office/officeart/2005/8/layout/radial3" loCatId="cycle" qsTypeId="urn:microsoft.com/office/officeart/2005/8/quickstyle/3d1" qsCatId="3D" csTypeId="urn:microsoft.com/office/officeart/2005/8/colors/colorful1" csCatId="colorful" phldr="1"/>
      <dgm:spPr/>
      <dgm:t>
        <a:bodyPr/>
        <a:lstStyle/>
        <a:p>
          <a:endParaRPr lang="es-EC"/>
        </a:p>
      </dgm:t>
    </dgm:pt>
    <dgm:pt modelId="{E93B6F94-4D56-453B-B4D8-8847B14C6847}">
      <dgm:prSet phldrT="[Texto]" custT="1"/>
      <dgm:spPr/>
      <dgm:t>
        <a:bodyPr/>
        <a:lstStyle/>
        <a:p>
          <a:r>
            <a:rPr lang="es-EC" sz="1800" dirty="0">
              <a:solidFill>
                <a:schemeClr val="bg1"/>
              </a:solidFill>
            </a:rPr>
            <a:t>Sistema de Recreación institucional en la Policía Nacional del Ecuador</a:t>
          </a:r>
        </a:p>
      </dgm:t>
    </dgm:pt>
    <dgm:pt modelId="{ABBADCAF-3EAC-47F8-9D61-7E92D538DC02}" type="parTrans" cxnId="{93BBD11F-886B-4A39-B51A-1C95808DF33C}">
      <dgm:prSet/>
      <dgm:spPr/>
      <dgm:t>
        <a:bodyPr/>
        <a:lstStyle/>
        <a:p>
          <a:endParaRPr lang="es-EC"/>
        </a:p>
      </dgm:t>
    </dgm:pt>
    <dgm:pt modelId="{1603363A-3EF1-4675-BBB8-1DB73D56C363}" type="sibTrans" cxnId="{93BBD11F-886B-4A39-B51A-1C95808DF33C}">
      <dgm:prSet/>
      <dgm:spPr/>
      <dgm:t>
        <a:bodyPr/>
        <a:lstStyle/>
        <a:p>
          <a:endParaRPr lang="es-EC"/>
        </a:p>
      </dgm:t>
    </dgm:pt>
    <dgm:pt modelId="{4AE071BC-ADCC-4323-8348-884D3D273D2D}">
      <dgm:prSet phldrT="[Texto]"/>
      <dgm:spPr/>
      <dgm:t>
        <a:bodyPr/>
        <a:lstStyle/>
        <a:p>
          <a:r>
            <a:rPr lang="es-EC" b="1">
              <a:solidFill>
                <a:schemeClr val="bg1"/>
              </a:solidFill>
            </a:rPr>
            <a:t>GESTIÓN</a:t>
          </a:r>
        </a:p>
        <a:p>
          <a:r>
            <a:rPr lang="es-EC">
              <a:solidFill>
                <a:schemeClr val="bg1"/>
              </a:solidFill>
            </a:rPr>
            <a:t>Política Institucional de recreación</a:t>
          </a:r>
        </a:p>
      </dgm:t>
    </dgm:pt>
    <dgm:pt modelId="{CAFD6AAA-6CD6-4C18-8F01-AC9D7FF155A0}" type="parTrans" cxnId="{432540D2-F909-4374-B8EA-655408444FE2}">
      <dgm:prSet/>
      <dgm:spPr/>
      <dgm:t>
        <a:bodyPr/>
        <a:lstStyle/>
        <a:p>
          <a:endParaRPr lang="es-EC"/>
        </a:p>
      </dgm:t>
    </dgm:pt>
    <dgm:pt modelId="{33B731EB-3B81-47C5-A5D0-148A23A87B2C}" type="sibTrans" cxnId="{432540D2-F909-4374-B8EA-655408444FE2}">
      <dgm:prSet/>
      <dgm:spPr/>
      <dgm:t>
        <a:bodyPr/>
        <a:lstStyle/>
        <a:p>
          <a:endParaRPr lang="es-EC"/>
        </a:p>
      </dgm:t>
    </dgm:pt>
    <dgm:pt modelId="{519676E5-255D-4C3F-B640-C31FD4DE83D4}">
      <dgm:prSet phldrT="[Texto]"/>
      <dgm:spPr/>
      <dgm:t>
        <a:bodyPr/>
        <a:lstStyle/>
        <a:p>
          <a:r>
            <a:rPr lang="es-EC" b="1">
              <a:solidFill>
                <a:schemeClr val="bg1"/>
              </a:solidFill>
            </a:rPr>
            <a:t>INVESTIGACIÓN</a:t>
          </a:r>
        </a:p>
        <a:p>
          <a:r>
            <a:rPr lang="es-EC">
              <a:solidFill>
                <a:schemeClr val="bg1"/>
              </a:solidFill>
            </a:rPr>
            <a:t>Evaluacion de los beneficios alcanzados y mejoras</a:t>
          </a:r>
        </a:p>
      </dgm:t>
    </dgm:pt>
    <dgm:pt modelId="{C18759B5-994B-420F-A207-65624F95BFA4}" type="parTrans" cxnId="{3F83B960-1F44-4EA0-9842-F89D74C75306}">
      <dgm:prSet/>
      <dgm:spPr/>
      <dgm:t>
        <a:bodyPr/>
        <a:lstStyle/>
        <a:p>
          <a:endParaRPr lang="es-EC"/>
        </a:p>
      </dgm:t>
    </dgm:pt>
    <dgm:pt modelId="{7F2177E4-7A7B-4690-BA15-267B5AAB858A}" type="sibTrans" cxnId="{3F83B960-1F44-4EA0-9842-F89D74C75306}">
      <dgm:prSet/>
      <dgm:spPr/>
      <dgm:t>
        <a:bodyPr/>
        <a:lstStyle/>
        <a:p>
          <a:endParaRPr lang="es-EC"/>
        </a:p>
      </dgm:t>
    </dgm:pt>
    <dgm:pt modelId="{382D2B57-3058-4EB1-B176-9807383E0027}">
      <dgm:prSet phldrT="[Texto]"/>
      <dgm:spPr/>
      <dgm:t>
        <a:bodyPr/>
        <a:lstStyle/>
        <a:p>
          <a:r>
            <a:rPr lang="es-EC" b="1">
              <a:solidFill>
                <a:schemeClr val="bg1"/>
              </a:solidFill>
            </a:rPr>
            <a:t>VIVENCIAS</a:t>
          </a:r>
        </a:p>
        <a:p>
          <a:r>
            <a:rPr lang="es-EC">
              <a:solidFill>
                <a:schemeClr val="bg1"/>
              </a:solidFill>
            </a:rPr>
            <a:t>Atención de las necesidades</a:t>
          </a:r>
        </a:p>
        <a:p>
          <a:endParaRPr lang="es-EC">
            <a:solidFill>
              <a:schemeClr val="bg1"/>
            </a:solidFill>
          </a:endParaRPr>
        </a:p>
      </dgm:t>
    </dgm:pt>
    <dgm:pt modelId="{6CDAFB0A-C4EE-40E0-AFF2-B541511443D9}" type="parTrans" cxnId="{27EB184F-606F-48AD-A550-F0D7502E03D4}">
      <dgm:prSet/>
      <dgm:spPr/>
      <dgm:t>
        <a:bodyPr/>
        <a:lstStyle/>
        <a:p>
          <a:endParaRPr lang="es-EC"/>
        </a:p>
      </dgm:t>
    </dgm:pt>
    <dgm:pt modelId="{AABF8FE1-7D5E-4BE9-A4DF-931E998E9258}" type="sibTrans" cxnId="{27EB184F-606F-48AD-A550-F0D7502E03D4}">
      <dgm:prSet/>
      <dgm:spPr/>
      <dgm:t>
        <a:bodyPr/>
        <a:lstStyle/>
        <a:p>
          <a:endParaRPr lang="es-EC"/>
        </a:p>
      </dgm:t>
    </dgm:pt>
    <dgm:pt modelId="{B9A7A9EF-0CB9-4E5E-BE95-BDAF753ABACB}">
      <dgm:prSet phldrT="[Texto]"/>
      <dgm:spPr/>
      <dgm:t>
        <a:bodyPr/>
        <a:lstStyle/>
        <a:p>
          <a:r>
            <a:rPr lang="es-EC" b="1">
              <a:solidFill>
                <a:schemeClr val="bg1"/>
              </a:solidFill>
            </a:rPr>
            <a:t>FORMACIÓN</a:t>
          </a:r>
        </a:p>
        <a:p>
          <a:r>
            <a:rPr lang="es-EC">
              <a:solidFill>
                <a:schemeClr val="bg1"/>
              </a:solidFill>
            </a:rPr>
            <a:t>Desarrollo de competencias personales dirigida a validar los beneficios de la recreación</a:t>
          </a:r>
        </a:p>
      </dgm:t>
    </dgm:pt>
    <dgm:pt modelId="{FEFC4463-2C7F-4AD2-ACDE-E4E35A0CB485}" type="parTrans" cxnId="{6118F375-C2E0-42CD-86A5-A8A26F5DA44F}">
      <dgm:prSet/>
      <dgm:spPr/>
      <dgm:t>
        <a:bodyPr/>
        <a:lstStyle/>
        <a:p>
          <a:endParaRPr lang="es-EC"/>
        </a:p>
      </dgm:t>
    </dgm:pt>
    <dgm:pt modelId="{F0D832F7-B1C7-449A-8D13-8FEFEF5552DE}" type="sibTrans" cxnId="{6118F375-C2E0-42CD-86A5-A8A26F5DA44F}">
      <dgm:prSet/>
      <dgm:spPr/>
      <dgm:t>
        <a:bodyPr/>
        <a:lstStyle/>
        <a:p>
          <a:endParaRPr lang="es-EC"/>
        </a:p>
      </dgm:t>
    </dgm:pt>
    <dgm:pt modelId="{06B198C4-501D-4BCD-A216-504FAEADE2DD}" type="pres">
      <dgm:prSet presAssocID="{E291C5D2-9CE8-4222-B614-D780F9DCC9DF}" presName="composite" presStyleCnt="0">
        <dgm:presLayoutVars>
          <dgm:chMax val="1"/>
          <dgm:dir/>
          <dgm:resizeHandles val="exact"/>
        </dgm:presLayoutVars>
      </dgm:prSet>
      <dgm:spPr/>
      <dgm:t>
        <a:bodyPr/>
        <a:lstStyle/>
        <a:p>
          <a:endParaRPr lang="es-EC"/>
        </a:p>
      </dgm:t>
    </dgm:pt>
    <dgm:pt modelId="{A273C361-27EE-4BFF-8DEA-4617C3165374}" type="pres">
      <dgm:prSet presAssocID="{E291C5D2-9CE8-4222-B614-D780F9DCC9DF}" presName="radial" presStyleCnt="0">
        <dgm:presLayoutVars>
          <dgm:animLvl val="ctr"/>
        </dgm:presLayoutVars>
      </dgm:prSet>
      <dgm:spPr/>
    </dgm:pt>
    <dgm:pt modelId="{06F7476D-9C38-488F-8CCC-DBDC47A19CE5}" type="pres">
      <dgm:prSet presAssocID="{E93B6F94-4D56-453B-B4D8-8847B14C6847}" presName="centerShape" presStyleLbl="vennNode1" presStyleIdx="0" presStyleCnt="5"/>
      <dgm:spPr/>
      <dgm:t>
        <a:bodyPr/>
        <a:lstStyle/>
        <a:p>
          <a:endParaRPr lang="es-EC"/>
        </a:p>
      </dgm:t>
    </dgm:pt>
    <dgm:pt modelId="{2C486532-C5F1-4860-9F92-8F2AD8A24218}" type="pres">
      <dgm:prSet presAssocID="{4AE071BC-ADCC-4323-8348-884D3D273D2D}" presName="node" presStyleLbl="vennNode1" presStyleIdx="1" presStyleCnt="5">
        <dgm:presLayoutVars>
          <dgm:bulletEnabled val="1"/>
        </dgm:presLayoutVars>
      </dgm:prSet>
      <dgm:spPr/>
      <dgm:t>
        <a:bodyPr/>
        <a:lstStyle/>
        <a:p>
          <a:endParaRPr lang="es-EC"/>
        </a:p>
      </dgm:t>
    </dgm:pt>
    <dgm:pt modelId="{F547F2E5-50FC-4964-A733-403AACEA7B4C}" type="pres">
      <dgm:prSet presAssocID="{519676E5-255D-4C3F-B640-C31FD4DE83D4}" presName="node" presStyleLbl="vennNode1" presStyleIdx="2" presStyleCnt="5">
        <dgm:presLayoutVars>
          <dgm:bulletEnabled val="1"/>
        </dgm:presLayoutVars>
      </dgm:prSet>
      <dgm:spPr/>
      <dgm:t>
        <a:bodyPr/>
        <a:lstStyle/>
        <a:p>
          <a:endParaRPr lang="es-EC"/>
        </a:p>
      </dgm:t>
    </dgm:pt>
    <dgm:pt modelId="{81A6EC04-1B88-4A05-84BD-B584B4917721}" type="pres">
      <dgm:prSet presAssocID="{382D2B57-3058-4EB1-B176-9807383E0027}" presName="node" presStyleLbl="vennNode1" presStyleIdx="3" presStyleCnt="5">
        <dgm:presLayoutVars>
          <dgm:bulletEnabled val="1"/>
        </dgm:presLayoutVars>
      </dgm:prSet>
      <dgm:spPr/>
      <dgm:t>
        <a:bodyPr/>
        <a:lstStyle/>
        <a:p>
          <a:endParaRPr lang="es-EC"/>
        </a:p>
      </dgm:t>
    </dgm:pt>
    <dgm:pt modelId="{367F51F3-7611-4847-9B90-9F6254E7FC0F}" type="pres">
      <dgm:prSet presAssocID="{B9A7A9EF-0CB9-4E5E-BE95-BDAF753ABACB}" presName="node" presStyleLbl="vennNode1" presStyleIdx="4" presStyleCnt="5">
        <dgm:presLayoutVars>
          <dgm:bulletEnabled val="1"/>
        </dgm:presLayoutVars>
      </dgm:prSet>
      <dgm:spPr/>
      <dgm:t>
        <a:bodyPr/>
        <a:lstStyle/>
        <a:p>
          <a:endParaRPr lang="es-EC"/>
        </a:p>
      </dgm:t>
    </dgm:pt>
  </dgm:ptLst>
  <dgm:cxnLst>
    <dgm:cxn modelId="{5B69D013-8079-B54B-B970-2E1772CC56CE}" type="presOf" srcId="{519676E5-255D-4C3F-B640-C31FD4DE83D4}" destId="{F547F2E5-50FC-4964-A733-403AACEA7B4C}" srcOrd="0" destOrd="0" presId="urn:microsoft.com/office/officeart/2005/8/layout/radial3"/>
    <dgm:cxn modelId="{27EB184F-606F-48AD-A550-F0D7502E03D4}" srcId="{E93B6F94-4D56-453B-B4D8-8847B14C6847}" destId="{382D2B57-3058-4EB1-B176-9807383E0027}" srcOrd="2" destOrd="0" parTransId="{6CDAFB0A-C4EE-40E0-AFF2-B541511443D9}" sibTransId="{AABF8FE1-7D5E-4BE9-A4DF-931E998E9258}"/>
    <dgm:cxn modelId="{07D3F895-74F0-2948-8C1A-0DBBA750569F}" type="presOf" srcId="{382D2B57-3058-4EB1-B176-9807383E0027}" destId="{81A6EC04-1B88-4A05-84BD-B584B4917721}" srcOrd="0" destOrd="0" presId="urn:microsoft.com/office/officeart/2005/8/layout/radial3"/>
    <dgm:cxn modelId="{432540D2-F909-4374-B8EA-655408444FE2}" srcId="{E93B6F94-4D56-453B-B4D8-8847B14C6847}" destId="{4AE071BC-ADCC-4323-8348-884D3D273D2D}" srcOrd="0" destOrd="0" parTransId="{CAFD6AAA-6CD6-4C18-8F01-AC9D7FF155A0}" sibTransId="{33B731EB-3B81-47C5-A5D0-148A23A87B2C}"/>
    <dgm:cxn modelId="{D197BD4C-0E85-6A4E-9E2A-7DD6189FABDB}" type="presOf" srcId="{E93B6F94-4D56-453B-B4D8-8847B14C6847}" destId="{06F7476D-9C38-488F-8CCC-DBDC47A19CE5}" srcOrd="0" destOrd="0" presId="urn:microsoft.com/office/officeart/2005/8/layout/radial3"/>
    <dgm:cxn modelId="{2593ADAE-16AE-2347-8B41-214EC2D3C2CA}" type="presOf" srcId="{4AE071BC-ADCC-4323-8348-884D3D273D2D}" destId="{2C486532-C5F1-4860-9F92-8F2AD8A24218}" srcOrd="0" destOrd="0" presId="urn:microsoft.com/office/officeart/2005/8/layout/radial3"/>
    <dgm:cxn modelId="{3B7231E7-76CA-CA49-890A-280525C34C03}" type="presOf" srcId="{B9A7A9EF-0CB9-4E5E-BE95-BDAF753ABACB}" destId="{367F51F3-7611-4847-9B90-9F6254E7FC0F}" srcOrd="0" destOrd="0" presId="urn:microsoft.com/office/officeart/2005/8/layout/radial3"/>
    <dgm:cxn modelId="{93BBD11F-886B-4A39-B51A-1C95808DF33C}" srcId="{E291C5D2-9CE8-4222-B614-D780F9DCC9DF}" destId="{E93B6F94-4D56-453B-B4D8-8847B14C6847}" srcOrd="0" destOrd="0" parTransId="{ABBADCAF-3EAC-47F8-9D61-7E92D538DC02}" sibTransId="{1603363A-3EF1-4675-BBB8-1DB73D56C363}"/>
    <dgm:cxn modelId="{6118F375-C2E0-42CD-86A5-A8A26F5DA44F}" srcId="{E93B6F94-4D56-453B-B4D8-8847B14C6847}" destId="{B9A7A9EF-0CB9-4E5E-BE95-BDAF753ABACB}" srcOrd="3" destOrd="0" parTransId="{FEFC4463-2C7F-4AD2-ACDE-E4E35A0CB485}" sibTransId="{F0D832F7-B1C7-449A-8D13-8FEFEF5552DE}"/>
    <dgm:cxn modelId="{3F83B960-1F44-4EA0-9842-F89D74C75306}" srcId="{E93B6F94-4D56-453B-B4D8-8847B14C6847}" destId="{519676E5-255D-4C3F-B640-C31FD4DE83D4}" srcOrd="1" destOrd="0" parTransId="{C18759B5-994B-420F-A207-65624F95BFA4}" sibTransId="{7F2177E4-7A7B-4690-BA15-267B5AAB858A}"/>
    <dgm:cxn modelId="{4B19289F-2BCF-C540-BFBA-60CD1786AD6F}" type="presOf" srcId="{E291C5D2-9CE8-4222-B614-D780F9DCC9DF}" destId="{06B198C4-501D-4BCD-A216-504FAEADE2DD}" srcOrd="0" destOrd="0" presId="urn:microsoft.com/office/officeart/2005/8/layout/radial3"/>
    <dgm:cxn modelId="{CA7D7DDF-8A43-C449-B660-B676D68AF801}" type="presParOf" srcId="{06B198C4-501D-4BCD-A216-504FAEADE2DD}" destId="{A273C361-27EE-4BFF-8DEA-4617C3165374}" srcOrd="0" destOrd="0" presId="urn:microsoft.com/office/officeart/2005/8/layout/radial3"/>
    <dgm:cxn modelId="{7884D04D-DD95-DE4B-B6B2-A7712CD75FA7}" type="presParOf" srcId="{A273C361-27EE-4BFF-8DEA-4617C3165374}" destId="{06F7476D-9C38-488F-8CCC-DBDC47A19CE5}" srcOrd="0" destOrd="0" presId="urn:microsoft.com/office/officeart/2005/8/layout/radial3"/>
    <dgm:cxn modelId="{D76EF9FF-6B08-A140-A472-D5942EFE08C6}" type="presParOf" srcId="{A273C361-27EE-4BFF-8DEA-4617C3165374}" destId="{2C486532-C5F1-4860-9F92-8F2AD8A24218}" srcOrd="1" destOrd="0" presId="urn:microsoft.com/office/officeart/2005/8/layout/radial3"/>
    <dgm:cxn modelId="{06841F87-8ADA-3B4F-9077-A072B08D2A72}" type="presParOf" srcId="{A273C361-27EE-4BFF-8DEA-4617C3165374}" destId="{F547F2E5-50FC-4964-A733-403AACEA7B4C}" srcOrd="2" destOrd="0" presId="urn:microsoft.com/office/officeart/2005/8/layout/radial3"/>
    <dgm:cxn modelId="{5596F058-02DC-084B-81CC-9896C616724B}" type="presParOf" srcId="{A273C361-27EE-4BFF-8DEA-4617C3165374}" destId="{81A6EC04-1B88-4A05-84BD-B584B4917721}" srcOrd="3" destOrd="0" presId="urn:microsoft.com/office/officeart/2005/8/layout/radial3"/>
    <dgm:cxn modelId="{E123310C-3EC0-0E49-BA11-FF67F74A256E}" type="presParOf" srcId="{A273C361-27EE-4BFF-8DEA-4617C3165374}" destId="{367F51F3-7611-4847-9B90-9F6254E7FC0F}"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EEEABA-0C62-A748-B2CD-0CBC4BC9B54D}" type="datetimeFigureOut">
              <a:rPr lang="es-ES" smtClean="0"/>
              <a:t>17/12/2013</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113310-7563-B244-9153-2493B947E4D6}" type="slidenum">
              <a:rPr lang="es-ES" smtClean="0"/>
              <a:t>‹Nº›</a:t>
            </a:fld>
            <a:endParaRPr lang="es-ES"/>
          </a:p>
        </p:txBody>
      </p:sp>
    </p:spTree>
    <p:extLst>
      <p:ext uri="{BB962C8B-B14F-4D97-AF65-F5344CB8AC3E}">
        <p14:creationId xmlns:p14="http://schemas.microsoft.com/office/powerpoint/2010/main" val="39213519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DEL SIGUIENTE  PARRAFO  PUEDE  SALIR  OTRA</a:t>
            </a:r>
            <a:r>
              <a:rPr lang="es-EC" sz="1200" kern="1200" baseline="0" dirty="0" smtClean="0">
                <a:solidFill>
                  <a:schemeClr val="tx1"/>
                </a:solidFill>
                <a:effectLst/>
                <a:latin typeface="+mn-lt"/>
                <a:ea typeface="+mn-ea"/>
                <a:cs typeface="+mn-cs"/>
              </a:rPr>
              <a:t> IDENTIFICACIÓN DEL PROBLEMA.</a:t>
            </a:r>
            <a:r>
              <a:rPr lang="es-EC" sz="1200" kern="1200" dirty="0" smtClean="0">
                <a:solidFill>
                  <a:schemeClr val="tx1"/>
                </a:solidFill>
                <a:effectLst/>
                <a:latin typeface="+mn-lt"/>
                <a:ea typeface="+mn-ea"/>
                <a:cs typeface="+mn-cs"/>
              </a:rPr>
              <a:t>, las autoridades abordan el problema únicamente desde un punto de vista represivo mas no estratégico, en pos de mejorar la calidad profesional de los miembros policiales, buscando soluciones alternativas como las incrementar más horas de vigilancia y de patrullaje, elevando el nivel de estrés laboral y por lo tanto incrementando el tiempo de trabajo de los miembros policiales, lo que hace que se reduzca el tiempo libre de los mismos</a:t>
            </a:r>
            <a:r>
              <a:rPr lang="es-ES_tradnl" dirty="0" smtClean="0">
                <a:effectLst/>
              </a:rPr>
              <a:t> </a:t>
            </a:r>
            <a:endParaRPr lang="es-ES" dirty="0"/>
          </a:p>
        </p:txBody>
      </p:sp>
      <p:sp>
        <p:nvSpPr>
          <p:cNvPr id="4" name="Marcador de número de diapositiva 3"/>
          <p:cNvSpPr>
            <a:spLocks noGrp="1"/>
          </p:cNvSpPr>
          <p:nvPr>
            <p:ph type="sldNum" sz="quarter" idx="10"/>
          </p:nvPr>
        </p:nvSpPr>
        <p:spPr/>
        <p:txBody>
          <a:bodyPr/>
          <a:lstStyle/>
          <a:p>
            <a:fld id="{0B113310-7563-B244-9153-2493B947E4D6}" type="slidenum">
              <a:rPr lang="es-ES" smtClean="0"/>
              <a:t>5</a:t>
            </a:fld>
            <a:endParaRPr lang="es-ES"/>
          </a:p>
        </p:txBody>
      </p:sp>
    </p:spTree>
    <p:extLst>
      <p:ext uri="{BB962C8B-B14F-4D97-AF65-F5344CB8AC3E}">
        <p14:creationId xmlns:p14="http://schemas.microsoft.com/office/powerpoint/2010/main" val="129640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ESTA</a:t>
            </a:r>
            <a:r>
              <a:rPr lang="es-ES" baseline="0" dirty="0" smtClean="0"/>
              <a:t>  FROMULACIÓN DE  HIPÓTESIS  NO ESTA  EN LA PRESENTACIÓN DEL  DOC,  YO  CREO  QUE  SI DEBEN IR  PERO  HAY  QUE  MODIFICAR   COMO NOS  DIJO EL  DR.  BARBA</a:t>
            </a:r>
            <a:endParaRPr lang="es-ES" dirty="0"/>
          </a:p>
        </p:txBody>
      </p:sp>
      <p:sp>
        <p:nvSpPr>
          <p:cNvPr id="4" name="Marcador de número de diapositiva 3"/>
          <p:cNvSpPr>
            <a:spLocks noGrp="1"/>
          </p:cNvSpPr>
          <p:nvPr>
            <p:ph type="sldNum" sz="quarter" idx="10"/>
          </p:nvPr>
        </p:nvSpPr>
        <p:spPr/>
        <p:txBody>
          <a:bodyPr/>
          <a:lstStyle/>
          <a:p>
            <a:fld id="{0B113310-7563-B244-9153-2493B947E4D6}" type="slidenum">
              <a:rPr lang="es-ES" smtClean="0"/>
              <a:t>8</a:t>
            </a:fld>
            <a:endParaRPr lang="es-ES"/>
          </a:p>
        </p:txBody>
      </p:sp>
    </p:spTree>
    <p:extLst>
      <p:ext uri="{BB962C8B-B14F-4D97-AF65-F5344CB8AC3E}">
        <p14:creationId xmlns:p14="http://schemas.microsoft.com/office/powerpoint/2010/main" val="3895396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7C908451-F5DB-3440-993D-1E6D1B0428DA}" type="datetimeFigureOut">
              <a:rPr lang="es-ES" smtClean="0"/>
              <a:t>17/12/2013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A64C3BF-6B57-4948-B081-7FE4344D6E68}" type="slidenum">
              <a:rPr lang="es-ES" smtClean="0"/>
              <a:t>‹Nº›</a:t>
            </a:fld>
            <a:endParaRPr lang="es-ES"/>
          </a:p>
        </p:txBody>
      </p:sp>
    </p:spTree>
    <p:extLst>
      <p:ext uri="{BB962C8B-B14F-4D97-AF65-F5344CB8AC3E}">
        <p14:creationId xmlns:p14="http://schemas.microsoft.com/office/powerpoint/2010/main" val="2601287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7C908451-F5DB-3440-993D-1E6D1B0428DA}" type="datetimeFigureOut">
              <a:rPr lang="es-ES" smtClean="0"/>
              <a:t>17/12/2013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A64C3BF-6B57-4948-B081-7FE4344D6E68}" type="slidenum">
              <a:rPr lang="es-ES" smtClean="0"/>
              <a:t>‹Nº›</a:t>
            </a:fld>
            <a:endParaRPr lang="es-ES"/>
          </a:p>
        </p:txBody>
      </p:sp>
    </p:spTree>
    <p:extLst>
      <p:ext uri="{BB962C8B-B14F-4D97-AF65-F5344CB8AC3E}">
        <p14:creationId xmlns:p14="http://schemas.microsoft.com/office/powerpoint/2010/main" val="2407288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7C908451-F5DB-3440-993D-1E6D1B0428DA}" type="datetimeFigureOut">
              <a:rPr lang="es-ES" smtClean="0"/>
              <a:t>17/12/2013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A64C3BF-6B57-4948-B081-7FE4344D6E68}" type="slidenum">
              <a:rPr lang="es-ES" smtClean="0"/>
              <a:t>‹Nº›</a:t>
            </a:fld>
            <a:endParaRPr lang="es-ES"/>
          </a:p>
        </p:txBody>
      </p:sp>
    </p:spTree>
    <p:extLst>
      <p:ext uri="{BB962C8B-B14F-4D97-AF65-F5344CB8AC3E}">
        <p14:creationId xmlns:p14="http://schemas.microsoft.com/office/powerpoint/2010/main" val="4233121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6" name="Imagen 5" descr="UNIV ESP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51543" y="397634"/>
            <a:ext cx="3474235" cy="896070"/>
          </a:xfrm>
          <a:prstGeom prst="rect">
            <a:avLst/>
          </a:prstGeom>
        </p:spPr>
      </p:pic>
    </p:spTree>
    <p:extLst>
      <p:ext uri="{BB962C8B-B14F-4D97-AF65-F5344CB8AC3E}">
        <p14:creationId xmlns:p14="http://schemas.microsoft.com/office/powerpoint/2010/main" val="284049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7C908451-F5DB-3440-993D-1E6D1B0428DA}" type="datetimeFigureOut">
              <a:rPr lang="es-ES" smtClean="0"/>
              <a:t>17/12/2013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A64C3BF-6B57-4948-B081-7FE4344D6E68}" type="slidenum">
              <a:rPr lang="es-ES" smtClean="0"/>
              <a:t>‹Nº›</a:t>
            </a:fld>
            <a:endParaRPr lang="es-ES"/>
          </a:p>
        </p:txBody>
      </p:sp>
    </p:spTree>
    <p:extLst>
      <p:ext uri="{BB962C8B-B14F-4D97-AF65-F5344CB8AC3E}">
        <p14:creationId xmlns:p14="http://schemas.microsoft.com/office/powerpoint/2010/main" val="2764487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7C908451-F5DB-3440-993D-1E6D1B0428DA}" type="datetimeFigureOut">
              <a:rPr lang="es-ES" smtClean="0"/>
              <a:t>17/12/2013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A64C3BF-6B57-4948-B081-7FE4344D6E68}" type="slidenum">
              <a:rPr lang="es-ES" smtClean="0"/>
              <a:t>‹Nº›</a:t>
            </a:fld>
            <a:endParaRPr lang="es-ES"/>
          </a:p>
        </p:txBody>
      </p:sp>
    </p:spTree>
    <p:extLst>
      <p:ext uri="{BB962C8B-B14F-4D97-AF65-F5344CB8AC3E}">
        <p14:creationId xmlns:p14="http://schemas.microsoft.com/office/powerpoint/2010/main" val="256767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7C908451-F5DB-3440-993D-1E6D1B0428DA}" type="datetimeFigureOut">
              <a:rPr lang="es-ES" smtClean="0"/>
              <a:t>17/12/2013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A64C3BF-6B57-4948-B081-7FE4344D6E68}" type="slidenum">
              <a:rPr lang="es-ES" smtClean="0"/>
              <a:t>‹Nº›</a:t>
            </a:fld>
            <a:endParaRPr lang="es-ES"/>
          </a:p>
        </p:txBody>
      </p:sp>
    </p:spTree>
    <p:extLst>
      <p:ext uri="{BB962C8B-B14F-4D97-AF65-F5344CB8AC3E}">
        <p14:creationId xmlns:p14="http://schemas.microsoft.com/office/powerpoint/2010/main" val="27240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7C908451-F5DB-3440-993D-1E6D1B0428DA}" type="datetimeFigureOut">
              <a:rPr lang="es-ES" smtClean="0"/>
              <a:t>17/12/2013</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CA64C3BF-6B57-4948-B081-7FE4344D6E68}" type="slidenum">
              <a:rPr lang="es-ES" smtClean="0"/>
              <a:t>‹Nº›</a:t>
            </a:fld>
            <a:endParaRPr lang="es-ES"/>
          </a:p>
        </p:txBody>
      </p:sp>
    </p:spTree>
    <p:extLst>
      <p:ext uri="{BB962C8B-B14F-4D97-AF65-F5344CB8AC3E}">
        <p14:creationId xmlns:p14="http://schemas.microsoft.com/office/powerpoint/2010/main" val="1099880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7C908451-F5DB-3440-993D-1E6D1B0428DA}" type="datetimeFigureOut">
              <a:rPr lang="es-ES" smtClean="0"/>
              <a:t>17/12/2013</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CA64C3BF-6B57-4948-B081-7FE4344D6E68}" type="slidenum">
              <a:rPr lang="es-ES" smtClean="0"/>
              <a:t>‹Nº›</a:t>
            </a:fld>
            <a:endParaRPr lang="es-ES"/>
          </a:p>
        </p:txBody>
      </p:sp>
    </p:spTree>
    <p:extLst>
      <p:ext uri="{BB962C8B-B14F-4D97-AF65-F5344CB8AC3E}">
        <p14:creationId xmlns:p14="http://schemas.microsoft.com/office/powerpoint/2010/main" val="2727014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C908451-F5DB-3440-993D-1E6D1B0428DA}" type="datetimeFigureOut">
              <a:rPr lang="es-ES" smtClean="0"/>
              <a:t>17/12/2013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CA64C3BF-6B57-4948-B081-7FE4344D6E68}" type="slidenum">
              <a:rPr lang="es-ES" smtClean="0"/>
              <a:t>‹Nº›</a:t>
            </a:fld>
            <a:endParaRPr lang="es-ES"/>
          </a:p>
        </p:txBody>
      </p:sp>
    </p:spTree>
    <p:extLst>
      <p:ext uri="{BB962C8B-B14F-4D97-AF65-F5344CB8AC3E}">
        <p14:creationId xmlns:p14="http://schemas.microsoft.com/office/powerpoint/2010/main" val="2426258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7C908451-F5DB-3440-993D-1E6D1B0428DA}" type="datetimeFigureOut">
              <a:rPr lang="es-ES" smtClean="0"/>
              <a:t>17/12/2013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A64C3BF-6B57-4948-B081-7FE4344D6E68}" type="slidenum">
              <a:rPr lang="es-ES" smtClean="0"/>
              <a:t>‹Nº›</a:t>
            </a:fld>
            <a:endParaRPr lang="es-ES"/>
          </a:p>
        </p:txBody>
      </p:sp>
    </p:spTree>
    <p:extLst>
      <p:ext uri="{BB962C8B-B14F-4D97-AF65-F5344CB8AC3E}">
        <p14:creationId xmlns:p14="http://schemas.microsoft.com/office/powerpoint/2010/main" val="2248954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7C908451-F5DB-3440-993D-1E6D1B0428DA}" type="datetimeFigureOut">
              <a:rPr lang="es-ES" smtClean="0"/>
              <a:t>17/12/2013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A64C3BF-6B57-4948-B081-7FE4344D6E68}" type="slidenum">
              <a:rPr lang="es-ES" smtClean="0"/>
              <a:t>‹Nº›</a:t>
            </a:fld>
            <a:endParaRPr lang="es-ES"/>
          </a:p>
        </p:txBody>
      </p:sp>
    </p:spTree>
    <p:extLst>
      <p:ext uri="{BB962C8B-B14F-4D97-AF65-F5344CB8AC3E}">
        <p14:creationId xmlns:p14="http://schemas.microsoft.com/office/powerpoint/2010/main" val="1486179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908451-F5DB-3440-993D-1E6D1B0428DA}" type="datetimeFigureOut">
              <a:rPr lang="es-ES" smtClean="0"/>
              <a:t>17/12/2013</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64C3BF-6B57-4948-B081-7FE4344D6E68}" type="slidenum">
              <a:rPr lang="es-ES" smtClean="0"/>
              <a:t>‹Nº›</a:t>
            </a:fld>
            <a:endParaRPr lang="es-ES"/>
          </a:p>
        </p:txBody>
      </p:sp>
      <p:pic>
        <p:nvPicPr>
          <p:cNvPr id="7" name="Imagen 6" descr="UNIV ESPE.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5787" y="209518"/>
            <a:ext cx="2244757" cy="578965"/>
          </a:xfrm>
          <a:prstGeom prst="rect">
            <a:avLst/>
          </a:prstGeom>
        </p:spPr>
      </p:pic>
      <p:pic>
        <p:nvPicPr>
          <p:cNvPr id="8" name="Imagen 7"/>
          <p:cNvPicPr>
            <a:picLocks noChangeAspect="1"/>
          </p:cNvPicPr>
          <p:nvPr userDrawn="1"/>
        </p:nvPicPr>
        <p:blipFill>
          <a:blip r:embed="rId15"/>
          <a:stretch>
            <a:fillRect/>
          </a:stretch>
        </p:blipFill>
        <p:spPr>
          <a:xfrm>
            <a:off x="0" y="1009366"/>
            <a:ext cx="1163042" cy="5864913"/>
          </a:xfrm>
          <a:prstGeom prst="rect">
            <a:avLst/>
          </a:prstGeom>
        </p:spPr>
      </p:pic>
    </p:spTree>
    <p:extLst>
      <p:ext uri="{BB962C8B-B14F-4D97-AF65-F5344CB8AC3E}">
        <p14:creationId xmlns:p14="http://schemas.microsoft.com/office/powerpoint/2010/main" val="127426068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Hoja_de_c_lculo_de_Microsoft_Excel1.xlsx"/></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package" Target="../embeddings/Hoja_de_c_lculo_de_Microsoft_Excel2.xlsx"/></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oleObject" Target="MB:Users:macbook:Desktop:Tesis%20final%20.docx!OLE_LINK1" TargetMode="Externa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7.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oleObject" Target="MB:Users:macbook:Desktop:Tesis%20final%20.docx!OLE_LINK2" TargetMode="Externa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8.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oleObject" Target="MB:Users:macbook:Desktop:Tesis%20final%20.docx!OLE_LINK3" TargetMode="Externa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9.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oleObject" Target="MB:Users:macbook:Desktop:Tesis%20final%20.docx!OLE_LINK4" TargetMode="Externa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581245" y="2505798"/>
            <a:ext cx="6791574" cy="1938992"/>
          </a:xfrm>
          <a:prstGeom prst="rect">
            <a:avLst/>
          </a:prstGeom>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s-ES" sz="4000" b="1" dirty="0" smtClean="0">
                <a:latin typeface="Arial"/>
                <a:cs typeface="Arial"/>
              </a:rPr>
              <a:t>MAESTRÍA  EN RECREACIÓN  Y  TIEMPO LIBRE</a:t>
            </a:r>
            <a:endParaRPr lang="es-ES" sz="4000" b="1" dirty="0">
              <a:latin typeface="Arial"/>
              <a:cs typeface="Arial"/>
            </a:endParaRPr>
          </a:p>
        </p:txBody>
      </p:sp>
    </p:spTree>
    <p:extLst>
      <p:ext uri="{BB962C8B-B14F-4D97-AF65-F5344CB8AC3E}">
        <p14:creationId xmlns:p14="http://schemas.microsoft.com/office/powerpoint/2010/main" val="3075021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095625" y="3083283"/>
            <a:ext cx="3219351" cy="584776"/>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3200" b="1" dirty="0" smtClean="0">
                <a:ln w="11430"/>
                <a:effectLst>
                  <a:outerShdw blurRad="50800" dist="39000" dir="5460000" algn="tl">
                    <a:srgbClr val="000000">
                      <a:alpha val="38000"/>
                    </a:srgbClr>
                  </a:outerShdw>
                </a:effectLst>
              </a:rPr>
              <a:t>MARCO  TEÓRICO</a:t>
            </a:r>
            <a:endParaRPr lang="es-ES" sz="3200" b="1" dirty="0">
              <a:ln w="11430"/>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641396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842210" y="1235761"/>
            <a:ext cx="1758114" cy="707886"/>
          </a:xfrm>
          <a:prstGeom prst="rect">
            <a:avLst/>
          </a:prstGeom>
          <a:noFill/>
        </p:spPr>
        <p:txBody>
          <a:bodyPr wrap="none" rtlCol="0">
            <a:spAutoFit/>
          </a:bodyPr>
          <a:lstStyle/>
          <a:p>
            <a:endParaRPr lang="es-ES" sz="2000" b="1" dirty="0" smtClean="0">
              <a:solidFill>
                <a:srgbClr val="000000"/>
              </a:solidFill>
            </a:endParaRPr>
          </a:p>
          <a:p>
            <a:r>
              <a:rPr lang="es-ES" sz="2000" b="1" dirty="0" smtClean="0">
                <a:solidFill>
                  <a:srgbClr val="000000"/>
                </a:solidFill>
              </a:rPr>
              <a:t>TIEMPO LIBRE:</a:t>
            </a:r>
            <a:endParaRPr lang="es-ES" sz="2000" b="1" dirty="0">
              <a:solidFill>
                <a:srgbClr val="000000"/>
              </a:solidFill>
            </a:endParaRPr>
          </a:p>
        </p:txBody>
      </p:sp>
      <p:sp>
        <p:nvSpPr>
          <p:cNvPr id="5" name="CuadroTexto 4"/>
          <p:cNvSpPr txBox="1"/>
          <p:nvPr/>
        </p:nvSpPr>
        <p:spPr>
          <a:xfrm>
            <a:off x="842210" y="2587625"/>
            <a:ext cx="7841415" cy="2523768"/>
          </a:xfrm>
          <a:prstGeom prst="rect">
            <a:avLst/>
          </a:prstGeom>
          <a:noFill/>
        </p:spPr>
        <p:txBody>
          <a:bodyPr wrap="square" rtlCol="0">
            <a:spAutoFit/>
          </a:bodyPr>
          <a:lstStyle/>
          <a:p>
            <a:pPr marL="285750" indent="-285750" algn="just">
              <a:buFont typeface="Arial"/>
              <a:buChar char="•"/>
            </a:pPr>
            <a:r>
              <a:rPr lang="es-EC" sz="2000" dirty="0" smtClean="0"/>
              <a:t>Es </a:t>
            </a:r>
            <a:r>
              <a:rPr lang="es-EC" sz="2000" dirty="0"/>
              <a:t>un conjunto de ocupaciones a las que el individuo puede entregarse de manera completamente voluntaria tras haberse liberado de sus obligaciones profesionales, familiares, y sociales, para descansar, para divertirse, para desarrollar su información o su formación desinteresada o para participar voluntariamente en la vida social de su comunidad”</a:t>
            </a:r>
            <a:r>
              <a:rPr lang="es-EC" sz="2000" dirty="0" smtClean="0"/>
              <a:t>.</a:t>
            </a:r>
          </a:p>
          <a:p>
            <a:pPr algn="r"/>
            <a:r>
              <a:rPr lang="es-EC" sz="2000" dirty="0" smtClean="0"/>
              <a:t> </a:t>
            </a:r>
            <a:r>
              <a:rPr lang="es-EC" sz="2000" dirty="0"/>
              <a:t>(Dumazedier; 1964: 116)</a:t>
            </a:r>
            <a:endParaRPr lang="es-ES_tradnl" sz="2000" dirty="0"/>
          </a:p>
          <a:p>
            <a:endParaRPr lang="es-ES" dirty="0"/>
          </a:p>
        </p:txBody>
      </p:sp>
    </p:spTree>
    <p:extLst>
      <p:ext uri="{BB962C8B-B14F-4D97-AF65-F5344CB8AC3E}">
        <p14:creationId xmlns:p14="http://schemas.microsoft.com/office/powerpoint/2010/main" val="1955143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73125" y="2818964"/>
            <a:ext cx="7397750" cy="2031325"/>
          </a:xfrm>
          <a:prstGeom prst="rect">
            <a:avLst/>
          </a:prstGeom>
        </p:spPr>
        <p:txBody>
          <a:bodyPr wrap="square">
            <a:spAutoFit/>
          </a:bodyPr>
          <a:lstStyle/>
          <a:p>
            <a:pPr marL="285750" indent="-285750" algn="just">
              <a:buFont typeface="Arial"/>
              <a:buChar char="•"/>
            </a:pPr>
            <a:r>
              <a:rPr lang="es-EC" dirty="0"/>
              <a:t>Dentro de las instituciones económicas, la Organización Internacional del Trabajo, considero una regulación internacional en pos de limitar el tiempo de trabajo en las industrias a ocho horas diarias o cuarenta y ocho semanales, ante lo cual se acordó la constitución del acuerdo como el Convenio sobre las horas de trabajo -industria- de 1919. </a:t>
            </a:r>
            <a:endParaRPr lang="es-EC" dirty="0" smtClean="0"/>
          </a:p>
          <a:p>
            <a:pPr algn="r"/>
            <a:endParaRPr lang="es-EC" dirty="0"/>
          </a:p>
          <a:p>
            <a:pPr algn="r"/>
            <a:r>
              <a:rPr lang="es-EC" dirty="0" smtClean="0"/>
              <a:t>(</a:t>
            </a:r>
            <a:r>
              <a:rPr lang="es-EC" dirty="0"/>
              <a:t>Martínez; 1998: 61)</a:t>
            </a:r>
            <a:endParaRPr lang="es-ES_tradnl" dirty="0"/>
          </a:p>
        </p:txBody>
      </p:sp>
      <p:sp>
        <p:nvSpPr>
          <p:cNvPr id="3" name="CuadroTexto 2"/>
          <p:cNvSpPr txBox="1"/>
          <p:nvPr/>
        </p:nvSpPr>
        <p:spPr>
          <a:xfrm>
            <a:off x="873125" y="1853168"/>
            <a:ext cx="5429250" cy="400110"/>
          </a:xfrm>
          <a:prstGeom prst="rect">
            <a:avLst/>
          </a:prstGeom>
          <a:noFill/>
        </p:spPr>
        <p:txBody>
          <a:bodyPr wrap="square" rtlCol="0">
            <a:spAutoFit/>
          </a:bodyPr>
          <a:lstStyle/>
          <a:p>
            <a:r>
              <a:rPr lang="es-ES" sz="2000" b="1" dirty="0" smtClean="0"/>
              <a:t>ORGANIZACIÓN SOCIAL  Y  TIEMPO DE  TRABAJO</a:t>
            </a:r>
            <a:endParaRPr lang="es-ES" sz="2000" b="1" dirty="0"/>
          </a:p>
        </p:txBody>
      </p:sp>
    </p:spTree>
    <p:extLst>
      <p:ext uri="{BB962C8B-B14F-4D97-AF65-F5344CB8AC3E}">
        <p14:creationId xmlns:p14="http://schemas.microsoft.com/office/powerpoint/2010/main" val="787737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79500" y="2839214"/>
            <a:ext cx="7064375" cy="2862323"/>
          </a:xfrm>
          <a:prstGeom prst="rect">
            <a:avLst/>
          </a:prstGeom>
        </p:spPr>
        <p:txBody>
          <a:bodyPr wrap="square">
            <a:spAutoFit/>
          </a:bodyPr>
          <a:lstStyle/>
          <a:p>
            <a:pPr marL="285750" indent="-285750" algn="just">
              <a:buFont typeface="Arial"/>
              <a:buChar char="•"/>
            </a:pPr>
            <a:r>
              <a:rPr lang="es-EC" dirty="0"/>
              <a:t>El hombre como ser que, con inteligencia y voluntad, con libertad y gracia, personal y socialmente, se engendra hacia el fin de una forma perfecta, se desarrolla en el trabajo y en su tiempo libre, en un caso de manera más configurativa y en el otro en forma más receptiva; mas por encima de estas acentuaciones diferentes, sólo la totalidad integral de trabajo y tiempo libre hace posible el devenir armónico del </a:t>
            </a:r>
            <a:r>
              <a:rPr lang="es-EC" dirty="0" smtClean="0"/>
              <a:t>hombre.</a:t>
            </a:r>
          </a:p>
          <a:p>
            <a:pPr algn="just"/>
            <a:endParaRPr lang="es-EC" dirty="0">
              <a:effectLst/>
            </a:endParaRPr>
          </a:p>
          <a:p>
            <a:pPr algn="r"/>
            <a:r>
              <a:rPr lang="es-EC" dirty="0" smtClean="0"/>
              <a:t> </a:t>
            </a:r>
            <a:r>
              <a:rPr lang="es-EC" dirty="0"/>
              <a:t>(Marx; 1966: 131).</a:t>
            </a:r>
            <a:endParaRPr lang="es-ES_tradnl" dirty="0"/>
          </a:p>
          <a:p>
            <a:pPr algn="just"/>
            <a:r>
              <a:rPr lang="es-ES_tradnl" dirty="0" smtClean="0">
                <a:effectLst/>
              </a:rPr>
              <a:t> </a:t>
            </a:r>
            <a:endParaRPr lang="es-ES" dirty="0"/>
          </a:p>
        </p:txBody>
      </p:sp>
      <p:sp>
        <p:nvSpPr>
          <p:cNvPr id="3" name="CuadroTexto 2"/>
          <p:cNvSpPr txBox="1"/>
          <p:nvPr/>
        </p:nvSpPr>
        <p:spPr>
          <a:xfrm>
            <a:off x="1222375" y="2016125"/>
            <a:ext cx="5397500" cy="400110"/>
          </a:xfrm>
          <a:prstGeom prst="rect">
            <a:avLst/>
          </a:prstGeom>
          <a:noFill/>
        </p:spPr>
        <p:txBody>
          <a:bodyPr wrap="square" rtlCol="0">
            <a:spAutoFit/>
          </a:bodyPr>
          <a:lstStyle/>
          <a:p>
            <a:r>
              <a:rPr lang="es-ES" sz="2000" b="1" dirty="0" smtClean="0"/>
              <a:t>CONDICIONAMIENTO DEL   TIEMPO LIBRE</a:t>
            </a:r>
            <a:endParaRPr lang="es-ES" sz="2000" b="1" dirty="0"/>
          </a:p>
        </p:txBody>
      </p:sp>
    </p:spTree>
    <p:extLst>
      <p:ext uri="{BB962C8B-B14F-4D97-AF65-F5344CB8AC3E}">
        <p14:creationId xmlns:p14="http://schemas.microsoft.com/office/powerpoint/2010/main" val="1368571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20750" y="2551837"/>
            <a:ext cx="7302500" cy="3170099"/>
          </a:xfrm>
          <a:prstGeom prst="rect">
            <a:avLst/>
          </a:prstGeom>
        </p:spPr>
        <p:txBody>
          <a:bodyPr wrap="square">
            <a:spAutoFit/>
          </a:bodyPr>
          <a:lstStyle/>
          <a:p>
            <a:pPr marL="285750" indent="-285750" algn="just">
              <a:buFont typeface="Arial"/>
              <a:buChar char="•"/>
            </a:pPr>
            <a:r>
              <a:rPr lang="es-EC" sz="2000" dirty="0"/>
              <a:t>El individuo tiene sus actividades pautadas o rutinarias dentro de una ocupación que le quita posibilidades de plantearse un tiempo para sí, cae también la mayoría de las veces, en actividades pautadas y rutinarias en su tiempo </a:t>
            </a:r>
            <a:r>
              <a:rPr lang="es-EC" sz="2000" dirty="0" smtClean="0"/>
              <a:t>libre, </a:t>
            </a:r>
            <a:r>
              <a:rPr lang="es-EC" sz="2000" dirty="0"/>
              <a:t>, es una manera defensiva que no permite el pleno desarrollo y bienestar del sujeto</a:t>
            </a:r>
            <a:r>
              <a:rPr lang="es-EC" sz="2000" dirty="0" smtClean="0"/>
              <a:t>.</a:t>
            </a:r>
          </a:p>
          <a:p>
            <a:pPr algn="r"/>
            <a:endParaRPr lang="es-EC" sz="2000" dirty="0" smtClean="0"/>
          </a:p>
          <a:p>
            <a:pPr algn="r"/>
            <a:r>
              <a:rPr lang="es-EC" sz="2000" dirty="0" smtClean="0"/>
              <a:t>(</a:t>
            </a:r>
            <a:r>
              <a:rPr lang="es-EC" sz="2000" dirty="0"/>
              <a:t>Marx; 1966: 131).</a:t>
            </a:r>
            <a:endParaRPr lang="es-ES_tradnl" sz="2000" dirty="0"/>
          </a:p>
          <a:p>
            <a:pPr algn="just"/>
            <a:endParaRPr lang="es-ES_tradnl" sz="2000" dirty="0"/>
          </a:p>
          <a:p>
            <a:pPr algn="just"/>
            <a:r>
              <a:rPr lang="es-ES_tradnl" sz="2000" dirty="0" smtClean="0">
                <a:effectLst/>
              </a:rPr>
              <a:t> </a:t>
            </a:r>
            <a:endParaRPr lang="es-ES" sz="2000" dirty="0"/>
          </a:p>
        </p:txBody>
      </p:sp>
      <p:sp>
        <p:nvSpPr>
          <p:cNvPr id="3" name="Rectángulo 2"/>
          <p:cNvSpPr/>
          <p:nvPr/>
        </p:nvSpPr>
        <p:spPr>
          <a:xfrm>
            <a:off x="920750" y="1762125"/>
            <a:ext cx="4240514" cy="400110"/>
          </a:xfrm>
          <a:prstGeom prst="rect">
            <a:avLst/>
          </a:prstGeom>
        </p:spPr>
        <p:txBody>
          <a:bodyPr wrap="none">
            <a:spAutoFit/>
          </a:bodyPr>
          <a:lstStyle/>
          <a:p>
            <a:r>
              <a:rPr lang="es-EC" sz="2000" b="1" dirty="0" smtClean="0"/>
              <a:t>CONDICIONAMIENTOS PSICOLÓGICOS </a:t>
            </a:r>
            <a:endParaRPr lang="es-ES" sz="2000" b="1" dirty="0"/>
          </a:p>
        </p:txBody>
      </p:sp>
    </p:spTree>
    <p:extLst>
      <p:ext uri="{BB962C8B-B14F-4D97-AF65-F5344CB8AC3E}">
        <p14:creationId xmlns:p14="http://schemas.microsoft.com/office/powerpoint/2010/main" val="41796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68375" y="2648714"/>
            <a:ext cx="7239000" cy="2862322"/>
          </a:xfrm>
          <a:prstGeom prst="rect">
            <a:avLst/>
          </a:prstGeom>
        </p:spPr>
        <p:txBody>
          <a:bodyPr wrap="square">
            <a:spAutoFit/>
          </a:bodyPr>
          <a:lstStyle/>
          <a:p>
            <a:pPr marL="342900" indent="-342900" algn="just">
              <a:buFont typeface="Arial"/>
              <a:buChar char="•"/>
            </a:pPr>
            <a:r>
              <a:rPr lang="es-EC" sz="2000" dirty="0"/>
              <a:t>Esta angustia puede ser producida por una sociedad que tiende a la despersonalización y a la rigidez en la relación interhumana. El hombre es fijado en una actitud pasiva, de simple espectador y no de un participante creativo y crítico con su realidad. El tiempo extra laboral y de descanso es llenado por una variedad de actividades compulsivas que no le permiten el reencuentro consigo mismo y con los otros. </a:t>
            </a:r>
            <a:endParaRPr lang="es-EC" sz="2000" dirty="0" smtClean="0"/>
          </a:p>
          <a:p>
            <a:pPr algn="r"/>
            <a:endParaRPr lang="es-EC" sz="2000" dirty="0" smtClean="0"/>
          </a:p>
          <a:p>
            <a:pPr algn="r"/>
            <a:r>
              <a:rPr lang="es-EC" sz="2000" dirty="0" smtClean="0"/>
              <a:t>(Marx; 1966: 131)</a:t>
            </a:r>
            <a:endParaRPr lang="es-ES" sz="2000" dirty="0"/>
          </a:p>
        </p:txBody>
      </p:sp>
      <p:sp>
        <p:nvSpPr>
          <p:cNvPr id="3" name="Rectángulo 2"/>
          <p:cNvSpPr/>
          <p:nvPr/>
        </p:nvSpPr>
        <p:spPr>
          <a:xfrm>
            <a:off x="920750" y="2162235"/>
            <a:ext cx="3670070" cy="400110"/>
          </a:xfrm>
          <a:prstGeom prst="rect">
            <a:avLst/>
          </a:prstGeom>
        </p:spPr>
        <p:txBody>
          <a:bodyPr wrap="none">
            <a:spAutoFit/>
          </a:bodyPr>
          <a:lstStyle/>
          <a:p>
            <a:r>
              <a:rPr lang="es-EC" sz="2000" b="1" dirty="0" smtClean="0"/>
              <a:t>CONDICIONAMIENTOS SOCIALES </a:t>
            </a:r>
            <a:endParaRPr lang="es-ES" sz="2000" b="1" dirty="0"/>
          </a:p>
        </p:txBody>
      </p:sp>
    </p:spTree>
    <p:extLst>
      <p:ext uri="{BB962C8B-B14F-4D97-AF65-F5344CB8AC3E}">
        <p14:creationId xmlns:p14="http://schemas.microsoft.com/office/powerpoint/2010/main" val="1784115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37229" y="1640959"/>
            <a:ext cx="6606822" cy="400110"/>
          </a:xfrm>
          <a:prstGeom prst="rect">
            <a:avLst/>
          </a:prstGeom>
        </p:spPr>
        <p:txBody>
          <a:bodyPr wrap="none">
            <a:spAutoFit/>
          </a:bodyPr>
          <a:lstStyle/>
          <a:p>
            <a:r>
              <a:rPr lang="es-EC" sz="2000" b="1" dirty="0" smtClean="0">
                <a:latin typeface="Arial"/>
                <a:cs typeface="Arial"/>
              </a:rPr>
              <a:t>CONDICIONAMIENTO POR  IMITACIÓN  Y SUJECIÓN</a:t>
            </a:r>
            <a:r>
              <a:rPr lang="es-ES_tradnl" sz="2000" b="1" dirty="0" smtClean="0">
                <a:effectLst/>
                <a:latin typeface="Arial"/>
                <a:cs typeface="Arial"/>
              </a:rPr>
              <a:t> </a:t>
            </a:r>
            <a:endParaRPr lang="es-ES" sz="2000" b="1" dirty="0">
              <a:latin typeface="Arial"/>
              <a:cs typeface="Arial"/>
            </a:endParaRPr>
          </a:p>
        </p:txBody>
      </p:sp>
      <p:sp>
        <p:nvSpPr>
          <p:cNvPr id="4" name="Rectángulo 3"/>
          <p:cNvSpPr/>
          <p:nvPr/>
        </p:nvSpPr>
        <p:spPr>
          <a:xfrm>
            <a:off x="777874" y="2595424"/>
            <a:ext cx="7651751" cy="3477875"/>
          </a:xfrm>
          <a:prstGeom prst="rect">
            <a:avLst/>
          </a:prstGeom>
        </p:spPr>
        <p:txBody>
          <a:bodyPr wrap="square">
            <a:spAutoFit/>
          </a:bodyPr>
          <a:lstStyle/>
          <a:p>
            <a:pPr marL="285750" indent="-285750" algn="just">
              <a:buFont typeface="Arial"/>
              <a:buChar char="•"/>
            </a:pPr>
            <a:r>
              <a:rPr lang="es-EC" sz="2000" dirty="0"/>
              <a:t>Mediante un sistema de imitación y sujeción o fijación de un uso diversificado y culto del tiempo libre es posible lograr que los modelos de la sociedad actual se incorporen incesantemente a la conducta y al pensamiento de los hombres contemporáneos.  </a:t>
            </a:r>
            <a:r>
              <a:rPr lang="es-EC" sz="2000" dirty="0" smtClean="0"/>
              <a:t>Para </a:t>
            </a:r>
            <a:r>
              <a:rPr lang="es-EC" sz="2000" dirty="0"/>
              <a:t>eso es necesario crear y mantener una educación y una cultura del tiempo libre en la </a:t>
            </a:r>
            <a:r>
              <a:rPr lang="es-EC" sz="2000" dirty="0" smtClean="0"/>
              <a:t>población</a:t>
            </a:r>
          </a:p>
          <a:p>
            <a:pPr marL="285750" indent="-285750" algn="just">
              <a:buFont typeface="Arial"/>
              <a:buChar char="•"/>
            </a:pPr>
            <a:r>
              <a:rPr lang="es-EC" sz="2000" dirty="0"/>
              <a:t>Así, el tiempo libre no es un sector secundario, residual, de la sociedad. En realidad, es la primera frontera de la lucha ideológica, sobre todo respecto a la juventud</a:t>
            </a:r>
            <a:r>
              <a:rPr lang="es-ES_tradnl" sz="2000" dirty="0" smtClean="0">
                <a:effectLst/>
              </a:rPr>
              <a:t> </a:t>
            </a:r>
            <a:r>
              <a:rPr lang="es-EC" sz="2000" dirty="0" smtClean="0"/>
              <a:t> </a:t>
            </a:r>
          </a:p>
          <a:p>
            <a:pPr marL="285750" indent="-285750" algn="just">
              <a:buFont typeface="Arial"/>
              <a:buChar char="•"/>
            </a:pPr>
            <a:endParaRPr lang="es-EC" sz="2000" dirty="0"/>
          </a:p>
          <a:p>
            <a:pPr algn="r"/>
            <a:r>
              <a:rPr lang="es-EC" sz="2000" dirty="0"/>
              <a:t>(Munné; 1980: 97)</a:t>
            </a:r>
            <a:r>
              <a:rPr lang="es-ES_tradnl" sz="2000" dirty="0" smtClean="0">
                <a:effectLst/>
              </a:rPr>
              <a:t> </a:t>
            </a:r>
            <a:endParaRPr lang="es-ES_tradnl" sz="2000" dirty="0"/>
          </a:p>
        </p:txBody>
      </p:sp>
    </p:spTree>
    <p:extLst>
      <p:ext uri="{BB962C8B-B14F-4D97-AF65-F5344CB8AC3E}">
        <p14:creationId xmlns:p14="http://schemas.microsoft.com/office/powerpoint/2010/main" val="3043710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28625" y="2164834"/>
            <a:ext cx="4699000" cy="400110"/>
          </a:xfrm>
          <a:prstGeom prst="rect">
            <a:avLst/>
          </a:prstGeom>
        </p:spPr>
        <p:txBody>
          <a:bodyPr wrap="square">
            <a:spAutoFit/>
          </a:bodyPr>
          <a:lstStyle/>
          <a:p>
            <a:pPr lvl="1"/>
            <a:r>
              <a:rPr lang="es-EC" sz="2000" b="1" dirty="0" smtClean="0"/>
              <a:t>LIBERTAD PARA EL SER HUMANO.</a:t>
            </a:r>
            <a:endParaRPr lang="es-ES_tradnl" b="1" i="1" dirty="0"/>
          </a:p>
        </p:txBody>
      </p:sp>
      <p:sp>
        <p:nvSpPr>
          <p:cNvPr id="3" name="Rectángulo 2"/>
          <p:cNvSpPr/>
          <p:nvPr/>
        </p:nvSpPr>
        <p:spPr>
          <a:xfrm>
            <a:off x="841375" y="3100338"/>
            <a:ext cx="7350125" cy="2862322"/>
          </a:xfrm>
          <a:prstGeom prst="rect">
            <a:avLst/>
          </a:prstGeom>
        </p:spPr>
        <p:txBody>
          <a:bodyPr wrap="square">
            <a:spAutoFit/>
          </a:bodyPr>
          <a:lstStyle/>
          <a:p>
            <a:pPr marL="342900" indent="-342900" algn="just">
              <a:buFont typeface="Arial"/>
              <a:buChar char="•"/>
            </a:pPr>
            <a:r>
              <a:rPr lang="es-EC" sz="2000" dirty="0"/>
              <a:t>El ser humano dispone de libertad para manejar el tiempo libre en mejorar su calidad de vida, incluso dentro de una categoría socio económico que expresa las características de vida cualitativas y a diferencia del nivel de vida, expresan el grado en que se satisfacen las demandas de carácter más complejo que no se pueden cuantificar</a:t>
            </a:r>
            <a:r>
              <a:rPr lang="es-EC" sz="2000" dirty="0" smtClean="0"/>
              <a:t>.</a:t>
            </a:r>
          </a:p>
          <a:p>
            <a:pPr algn="just"/>
            <a:endParaRPr lang="es-EC" sz="2000" dirty="0" smtClean="0"/>
          </a:p>
          <a:p>
            <a:pPr algn="r"/>
            <a:r>
              <a:rPr lang="es-EC" sz="2000" dirty="0" smtClean="0"/>
              <a:t>(</a:t>
            </a:r>
            <a:r>
              <a:rPr lang="es-EC" sz="2000" dirty="0"/>
              <a:t>López; 1982: 77)</a:t>
            </a:r>
            <a:endParaRPr lang="es-ES_tradnl" sz="2000" dirty="0"/>
          </a:p>
          <a:p>
            <a:pPr marL="342900" indent="-342900" algn="just">
              <a:buFont typeface="Arial"/>
              <a:buChar char="•"/>
            </a:pPr>
            <a:endParaRPr lang="es-ES_tradnl" sz="2000" dirty="0"/>
          </a:p>
        </p:txBody>
      </p:sp>
    </p:spTree>
    <p:extLst>
      <p:ext uri="{BB962C8B-B14F-4D97-AF65-F5344CB8AC3E}">
        <p14:creationId xmlns:p14="http://schemas.microsoft.com/office/powerpoint/2010/main" val="3404919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3147" y="2002849"/>
            <a:ext cx="3630228" cy="400110"/>
          </a:xfrm>
          <a:prstGeom prst="rect">
            <a:avLst/>
          </a:prstGeom>
        </p:spPr>
        <p:txBody>
          <a:bodyPr wrap="square">
            <a:spAutoFit/>
          </a:bodyPr>
          <a:lstStyle/>
          <a:p>
            <a:pPr lvl="1"/>
            <a:r>
              <a:rPr lang="es-EC" sz="2000" b="1" dirty="0" smtClean="0"/>
              <a:t>INDIVIDUO  Y SOCIEDAD.</a:t>
            </a:r>
            <a:endParaRPr lang="es-ES_tradnl" b="1" dirty="0"/>
          </a:p>
        </p:txBody>
      </p:sp>
      <p:sp>
        <p:nvSpPr>
          <p:cNvPr id="3" name="Rectángulo 2"/>
          <p:cNvSpPr/>
          <p:nvPr/>
        </p:nvSpPr>
        <p:spPr>
          <a:xfrm>
            <a:off x="841375" y="2886839"/>
            <a:ext cx="7778750" cy="1938992"/>
          </a:xfrm>
          <a:prstGeom prst="rect">
            <a:avLst/>
          </a:prstGeom>
        </p:spPr>
        <p:txBody>
          <a:bodyPr wrap="square">
            <a:spAutoFit/>
          </a:bodyPr>
          <a:lstStyle/>
          <a:p>
            <a:pPr marL="342900" indent="-342900" algn="just">
              <a:buFont typeface="Arial"/>
              <a:buChar char="•"/>
            </a:pPr>
            <a:r>
              <a:rPr lang="es-EC" sz="2000" dirty="0"/>
              <a:t>La formación de una cultura del tiempo libre es: “La creación en la población de la capacidad de disfrutar plena y diversificadamente de las alternativas que la sociedad ofrece. Es la formación de una personalidad creativa, culta y sana, que conozca lo que le rodea y su sociedad de la forma más amplia posible, y que encuentre vías de realización y de expresión en campos diversos de la sociedad”. </a:t>
            </a:r>
            <a:endParaRPr lang="es-ES" sz="2000" dirty="0"/>
          </a:p>
        </p:txBody>
      </p:sp>
      <p:sp>
        <p:nvSpPr>
          <p:cNvPr id="4" name="Rectángulo 3"/>
          <p:cNvSpPr/>
          <p:nvPr/>
        </p:nvSpPr>
        <p:spPr>
          <a:xfrm>
            <a:off x="6427848" y="5228709"/>
            <a:ext cx="2192277" cy="369332"/>
          </a:xfrm>
          <a:prstGeom prst="rect">
            <a:avLst/>
          </a:prstGeom>
        </p:spPr>
        <p:txBody>
          <a:bodyPr wrap="none">
            <a:spAutoFit/>
          </a:bodyPr>
          <a:lstStyle/>
          <a:p>
            <a:r>
              <a:rPr lang="es-EC" dirty="0"/>
              <a:t>(Rodríguez; 1988: 45)</a:t>
            </a:r>
            <a:r>
              <a:rPr lang="es-ES_tradnl" dirty="0" smtClean="0">
                <a:effectLst/>
              </a:rPr>
              <a:t> </a:t>
            </a:r>
            <a:endParaRPr lang="es-ES" dirty="0"/>
          </a:p>
        </p:txBody>
      </p:sp>
    </p:spTree>
    <p:extLst>
      <p:ext uri="{BB962C8B-B14F-4D97-AF65-F5344CB8AC3E}">
        <p14:creationId xmlns:p14="http://schemas.microsoft.com/office/powerpoint/2010/main" val="1581586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0500" y="2180709"/>
            <a:ext cx="4351799" cy="400110"/>
          </a:xfrm>
          <a:prstGeom prst="rect">
            <a:avLst/>
          </a:prstGeom>
        </p:spPr>
        <p:txBody>
          <a:bodyPr wrap="square">
            <a:spAutoFit/>
          </a:bodyPr>
          <a:lstStyle/>
          <a:p>
            <a:pPr lvl="1"/>
            <a:r>
              <a:rPr lang="es-EC" sz="2000" b="1" dirty="0" smtClean="0"/>
              <a:t>COMPROMISOS  Y  LIBERACIONES.</a:t>
            </a:r>
            <a:endParaRPr lang="es-ES_tradnl" b="1" dirty="0"/>
          </a:p>
        </p:txBody>
      </p:sp>
      <p:sp>
        <p:nvSpPr>
          <p:cNvPr id="3" name="Rectángulo 2"/>
          <p:cNvSpPr/>
          <p:nvPr/>
        </p:nvSpPr>
        <p:spPr>
          <a:xfrm>
            <a:off x="777875" y="2868216"/>
            <a:ext cx="7826375" cy="3447098"/>
          </a:xfrm>
          <a:prstGeom prst="rect">
            <a:avLst/>
          </a:prstGeom>
        </p:spPr>
        <p:txBody>
          <a:bodyPr wrap="square">
            <a:spAutoFit/>
          </a:bodyPr>
          <a:lstStyle/>
          <a:p>
            <a:pPr marL="285750" indent="-285750" algn="just">
              <a:buFont typeface="Arial"/>
              <a:buChar char="•"/>
            </a:pPr>
            <a:r>
              <a:rPr lang="es-EC" sz="2000" dirty="0"/>
              <a:t>El compromiso social no puede ser subestimado en el papel formativo o deformativo del contenido del tiempo libre pues se estaría subestimando la tendencia liberativa y educativa que caracteriza a las sociedades contemporáneas en las condiciones de la revolución científico-técnica, la interpretación socio-cultural, y la enorme complejidad de conocimientos, valores y normas que deben asimilar el individuo actualmente para poder tener una función creativa y una participación social acorde con las exigencias actuales. </a:t>
            </a:r>
            <a:endParaRPr lang="es-EC" sz="2000" dirty="0" smtClean="0"/>
          </a:p>
          <a:p>
            <a:pPr marL="285750" indent="-285750" algn="just">
              <a:buFont typeface="Arial"/>
              <a:buChar char="•"/>
            </a:pPr>
            <a:endParaRPr lang="es-EC" sz="2000" dirty="0"/>
          </a:p>
          <a:p>
            <a:pPr algn="r"/>
            <a:r>
              <a:rPr lang="es-EC" sz="2000" dirty="0"/>
              <a:t>(Waichman; 1993; 43).</a:t>
            </a:r>
            <a:endParaRPr lang="es-ES_tradnl" sz="2000" dirty="0"/>
          </a:p>
          <a:p>
            <a:pPr algn="just"/>
            <a:endParaRPr lang="es-ES_tradnl" sz="2000" dirty="0"/>
          </a:p>
        </p:txBody>
      </p:sp>
    </p:spTree>
    <p:extLst>
      <p:ext uri="{BB962C8B-B14F-4D97-AF65-F5344CB8AC3E}">
        <p14:creationId xmlns:p14="http://schemas.microsoft.com/office/powerpoint/2010/main" val="1818347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92414" y="1218048"/>
            <a:ext cx="7258171" cy="4154983"/>
          </a:xfrm>
          <a:prstGeom prst="rect">
            <a:avLst/>
          </a:prstGeom>
          <a:noFill/>
        </p:spPr>
        <p:txBody>
          <a:bodyPr wrap="square" rtlCol="0">
            <a:spAutoFit/>
          </a:bodyPr>
          <a:lstStyle/>
          <a:p>
            <a:pPr algn="ctr"/>
            <a:endParaRPr lang="es-ES" sz="2800" dirty="0" smtClean="0">
              <a:latin typeface="Arial"/>
              <a:cs typeface="Arial"/>
            </a:endParaRPr>
          </a:p>
          <a:p>
            <a:pPr algn="ctr"/>
            <a:r>
              <a:rPr lang="es-ES" sz="2800" dirty="0" smtClean="0">
                <a:latin typeface="Arial"/>
                <a:cs typeface="Arial"/>
              </a:rPr>
              <a:t>TEMA:</a:t>
            </a:r>
          </a:p>
          <a:p>
            <a:pPr algn="ctr"/>
            <a:endParaRPr lang="es-ES" sz="2800" dirty="0" smtClean="0">
              <a:latin typeface="Arial"/>
              <a:cs typeface="Arial"/>
            </a:endParaRPr>
          </a:p>
          <a:p>
            <a:pPr algn="ctr"/>
            <a:endParaRPr lang="es-ES" sz="2000" dirty="0">
              <a:latin typeface="Arial"/>
              <a:cs typeface="Arial"/>
            </a:endParaRPr>
          </a:p>
          <a:p>
            <a:pPr algn="just"/>
            <a:r>
              <a:rPr lang="es-EC" sz="2000" b="1" dirty="0" smtClean="0">
                <a:latin typeface="Arial"/>
                <a:cs typeface="Arial"/>
              </a:rPr>
              <a:t>“</a:t>
            </a:r>
            <a:r>
              <a:rPr lang="es-EC" sz="2000" b="1" dirty="0">
                <a:latin typeface="Arial"/>
                <a:cs typeface="Arial"/>
              </a:rPr>
              <a:t>PROPUESTA DE UN SISTEMA DE RECREACIÓN MEDIANTE UN ANALISIS COMPARATIVO DE LAS ACTIVIDADES QUE REALIZAN EN EL TIEMPO LIBRE LOS ASPIRANTES A OFICIALES DE LA ESCUELA SUPERIOR DE POLICÍA GRAL. ALBERTO ENRIQUEZ GALLO CON LOS ASPIRANTES A POLICÍAS DE LA ESCUELA DE LA UNIDAD DE EQUITACION Y REMONTA DE LA POLICIA NACIONAL, DURANTE EL PRIMER SEMESTRE DEL 2012</a:t>
            </a:r>
            <a:r>
              <a:rPr lang="es-EC" b="1" dirty="0"/>
              <a:t>”</a:t>
            </a:r>
            <a:r>
              <a:rPr lang="es-ES_tradnl" dirty="0" smtClean="0">
                <a:effectLst/>
              </a:rPr>
              <a:t> </a:t>
            </a:r>
            <a:endParaRPr lang="es-ES" dirty="0"/>
          </a:p>
        </p:txBody>
      </p:sp>
    </p:spTree>
    <p:extLst>
      <p:ext uri="{BB962C8B-B14F-4D97-AF65-F5344CB8AC3E}">
        <p14:creationId xmlns:p14="http://schemas.microsoft.com/office/powerpoint/2010/main" val="2216845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53527" y="2961839"/>
            <a:ext cx="7585597" cy="2062103"/>
          </a:xfrm>
          <a:prstGeom prst="rect">
            <a:avLst/>
          </a:prstGeom>
        </p:spPr>
        <p:txBody>
          <a:bodyPr wrap="square">
            <a:spAutoFit/>
          </a:bodyPr>
          <a:lstStyle/>
          <a:p>
            <a:pPr marL="285750" indent="-285750" algn="just">
              <a:buFont typeface="Arial"/>
              <a:buChar char="•"/>
            </a:pPr>
            <a:r>
              <a:rPr lang="es-EC" dirty="0"/>
              <a:t>Educar en el tiempo libre, es: “Aprovechar el </a:t>
            </a:r>
            <a:r>
              <a:rPr lang="es-EC" sz="2000" dirty="0"/>
              <a:t>tiempo</a:t>
            </a:r>
            <a:r>
              <a:rPr lang="es-EC" dirty="0"/>
              <a:t> libre como marco de alguna actividad educativa. Esta puede ser una actividad propia de la recreación o puede no ser, puede estar encaminada a formar a la persona para que su tiempo libre sea más enriquecedor o bien puede ir dirigido a algún objetivo formativo o de aprendizaje alejado del tiempo libre”. </a:t>
            </a:r>
            <a:endParaRPr lang="es-EC" dirty="0" smtClean="0"/>
          </a:p>
          <a:p>
            <a:pPr marL="285750" indent="-285750" algn="just">
              <a:buFont typeface="Arial"/>
              <a:buChar char="•"/>
            </a:pPr>
            <a:endParaRPr lang="es-EC" dirty="0"/>
          </a:p>
          <a:p>
            <a:pPr algn="r"/>
            <a:r>
              <a:rPr lang="es-EC" dirty="0" smtClean="0"/>
              <a:t>(</a:t>
            </a:r>
            <a:r>
              <a:rPr lang="es-EC" dirty="0"/>
              <a:t>Martínez; 1995:61). </a:t>
            </a:r>
            <a:endParaRPr lang="es-ES_tradnl" dirty="0"/>
          </a:p>
        </p:txBody>
      </p:sp>
      <p:sp>
        <p:nvSpPr>
          <p:cNvPr id="3" name="Rectángulo 2"/>
          <p:cNvSpPr/>
          <p:nvPr/>
        </p:nvSpPr>
        <p:spPr>
          <a:xfrm>
            <a:off x="653528" y="2228334"/>
            <a:ext cx="3278712" cy="400110"/>
          </a:xfrm>
          <a:prstGeom prst="rect">
            <a:avLst/>
          </a:prstGeom>
        </p:spPr>
        <p:txBody>
          <a:bodyPr wrap="none">
            <a:spAutoFit/>
          </a:bodyPr>
          <a:lstStyle/>
          <a:p>
            <a:r>
              <a:rPr lang="es-EC" sz="2000" b="1" dirty="0" smtClean="0"/>
              <a:t>EDUCAR EN EL TIEMPO LIBRE</a:t>
            </a:r>
            <a:endParaRPr lang="es-ES" sz="2000" b="1" dirty="0"/>
          </a:p>
        </p:txBody>
      </p:sp>
    </p:spTree>
    <p:extLst>
      <p:ext uri="{BB962C8B-B14F-4D97-AF65-F5344CB8AC3E}">
        <p14:creationId xmlns:p14="http://schemas.microsoft.com/office/powerpoint/2010/main" val="1118318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7000" y="1502460"/>
            <a:ext cx="7620000" cy="400110"/>
          </a:xfrm>
          <a:prstGeom prst="rect">
            <a:avLst/>
          </a:prstGeom>
        </p:spPr>
        <p:txBody>
          <a:bodyPr wrap="square">
            <a:spAutoFit/>
          </a:bodyPr>
          <a:lstStyle/>
          <a:p>
            <a:pPr lvl="1"/>
            <a:r>
              <a:rPr lang="es-EC" sz="2000" b="1" dirty="0" smtClean="0"/>
              <a:t>BENEFICIOS DEL BUEN USO  DEL TIEMPO  LIBRE</a:t>
            </a:r>
            <a:endParaRPr lang="es-ES_tradnl" b="1" i="1" dirty="0"/>
          </a:p>
        </p:txBody>
      </p:sp>
      <p:sp>
        <p:nvSpPr>
          <p:cNvPr id="3" name="Rectángulo 2"/>
          <p:cNvSpPr/>
          <p:nvPr/>
        </p:nvSpPr>
        <p:spPr>
          <a:xfrm>
            <a:off x="571501" y="2287965"/>
            <a:ext cx="7905750" cy="2308324"/>
          </a:xfrm>
          <a:prstGeom prst="rect">
            <a:avLst/>
          </a:prstGeom>
        </p:spPr>
        <p:txBody>
          <a:bodyPr wrap="square">
            <a:spAutoFit/>
          </a:bodyPr>
          <a:lstStyle/>
          <a:p>
            <a:pPr marL="285750" indent="-285750" algn="just">
              <a:buFont typeface="Arial"/>
              <a:buChar char="•"/>
            </a:pPr>
            <a:r>
              <a:rPr lang="es-EC" dirty="0"/>
              <a:t>La formación para el tiempo libre es la formación para la complejidad de la vida contemporánea y el despertar de los rasgos sociales en los niños, jóvenes y adultos, como tal, es función de toda la sociedad y no de algunos de sus componentes, aunque en ella confluyen 5 factores esenciales: La escuela, la familia, los medios de difusión, las organizaciones sociales y políticas y la oferta estatal y privada para el tiempo libre</a:t>
            </a:r>
            <a:r>
              <a:rPr lang="es-EC" dirty="0" smtClean="0"/>
              <a:t>.</a:t>
            </a:r>
          </a:p>
          <a:p>
            <a:pPr marL="285750" indent="-285750" algn="just">
              <a:buFont typeface="Arial"/>
              <a:buChar char="•"/>
            </a:pPr>
            <a:endParaRPr lang="es-EC" dirty="0"/>
          </a:p>
          <a:p>
            <a:pPr algn="r"/>
            <a:r>
              <a:rPr lang="es-EC" dirty="0" smtClean="0"/>
              <a:t> </a:t>
            </a:r>
            <a:r>
              <a:rPr lang="es-EC" dirty="0"/>
              <a:t>(Pérez; 1998: 21).</a:t>
            </a:r>
            <a:endParaRPr lang="es-ES_tradnl" dirty="0"/>
          </a:p>
        </p:txBody>
      </p:sp>
    </p:spTree>
    <p:extLst>
      <p:ext uri="{BB962C8B-B14F-4D97-AF65-F5344CB8AC3E}">
        <p14:creationId xmlns:p14="http://schemas.microsoft.com/office/powerpoint/2010/main" val="2804438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7000" y="1502460"/>
            <a:ext cx="7620000" cy="400110"/>
          </a:xfrm>
          <a:prstGeom prst="rect">
            <a:avLst/>
          </a:prstGeom>
        </p:spPr>
        <p:txBody>
          <a:bodyPr wrap="square">
            <a:spAutoFit/>
          </a:bodyPr>
          <a:lstStyle/>
          <a:p>
            <a:pPr lvl="1"/>
            <a:r>
              <a:rPr lang="es-EC" sz="2000" b="1" dirty="0" smtClean="0"/>
              <a:t>BENEFICIOS DEL BUEN USO  DE LA RECREACIÓN.</a:t>
            </a:r>
            <a:endParaRPr lang="es-ES_tradnl" b="1" i="1" dirty="0"/>
          </a:p>
        </p:txBody>
      </p:sp>
      <p:sp>
        <p:nvSpPr>
          <p:cNvPr id="3" name="Rectángulo 2"/>
          <p:cNvSpPr/>
          <p:nvPr/>
        </p:nvSpPr>
        <p:spPr>
          <a:xfrm>
            <a:off x="730249" y="2372836"/>
            <a:ext cx="7604125" cy="3170099"/>
          </a:xfrm>
          <a:prstGeom prst="rect">
            <a:avLst/>
          </a:prstGeom>
        </p:spPr>
        <p:txBody>
          <a:bodyPr wrap="square">
            <a:spAutoFit/>
          </a:bodyPr>
          <a:lstStyle/>
          <a:p>
            <a:pPr marL="285750" indent="-285750" algn="just">
              <a:buFont typeface="Arial"/>
              <a:buChar char="•"/>
            </a:pPr>
            <a:r>
              <a:rPr lang="es-EC" sz="2000" dirty="0">
                <a:latin typeface="Arial"/>
                <a:cs typeface="Arial"/>
              </a:rPr>
              <a:t>La formación cultural, física, ideológica y creativa que se realiza en el tiempo libre es profunda e influye por tanto profundamente en la psiquis y en la estructura de la personalidad</a:t>
            </a:r>
            <a:r>
              <a:rPr lang="es-ES_tradnl" sz="2000" dirty="0" smtClean="0">
                <a:effectLst/>
                <a:latin typeface="Arial"/>
                <a:cs typeface="Arial"/>
              </a:rPr>
              <a:t> </a:t>
            </a:r>
          </a:p>
          <a:p>
            <a:pPr marL="285750" indent="-285750" algn="just">
              <a:buFont typeface="Arial"/>
              <a:buChar char="•"/>
            </a:pPr>
            <a:r>
              <a:rPr lang="es-MX" sz="2000" dirty="0" smtClean="0">
                <a:latin typeface="Arial"/>
                <a:cs typeface="Arial"/>
              </a:rPr>
              <a:t>La  Recreación es un elemento clave para equilibrar el desarrollo humano, ayudando a que se logre alcanzar el potencial.</a:t>
            </a:r>
          </a:p>
          <a:p>
            <a:pPr marL="285750" indent="-285750" algn="just">
              <a:buFont typeface="Arial"/>
              <a:buChar char="•"/>
            </a:pPr>
            <a:r>
              <a:rPr lang="es-MX" altLang="zh-CN" sz="2000" dirty="0" smtClean="0">
                <a:latin typeface="Arial"/>
                <a:ea typeface="宋体" charset="0"/>
                <a:cs typeface="Arial"/>
              </a:rPr>
              <a:t>La Recreación reduce las conductas antisociales y autodestructivas </a:t>
            </a:r>
            <a:endParaRPr lang="es-MX" sz="2000" dirty="0" smtClean="0">
              <a:latin typeface="Arial"/>
              <a:cs typeface="Arial"/>
            </a:endParaRPr>
          </a:p>
          <a:p>
            <a:pPr algn="r"/>
            <a:r>
              <a:rPr lang="es-MX" sz="2000" dirty="0" smtClean="0">
                <a:latin typeface="Arial"/>
                <a:cs typeface="Arial"/>
              </a:rPr>
              <a:t>(Williams, 1994)</a:t>
            </a:r>
            <a:endParaRPr lang="es-ES" sz="2000" dirty="0">
              <a:latin typeface="Arial"/>
              <a:cs typeface="Arial"/>
            </a:endParaRPr>
          </a:p>
        </p:txBody>
      </p:sp>
    </p:spTree>
    <p:extLst>
      <p:ext uri="{BB962C8B-B14F-4D97-AF65-F5344CB8AC3E}">
        <p14:creationId xmlns:p14="http://schemas.microsoft.com/office/powerpoint/2010/main" val="1061730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6374" y="1827888"/>
            <a:ext cx="4508499" cy="400110"/>
          </a:xfrm>
          <a:prstGeom prst="rect">
            <a:avLst/>
          </a:prstGeom>
        </p:spPr>
        <p:txBody>
          <a:bodyPr wrap="square">
            <a:spAutoFit/>
          </a:bodyPr>
          <a:lstStyle/>
          <a:p>
            <a:pPr lvl="1"/>
            <a:r>
              <a:rPr lang="es-EC" sz="2000" b="1" dirty="0" smtClean="0"/>
              <a:t>DEFINICIÓN  DE DERECHO</a:t>
            </a:r>
            <a:endParaRPr lang="es-ES_tradnl" b="1" i="1" dirty="0"/>
          </a:p>
        </p:txBody>
      </p:sp>
      <p:sp>
        <p:nvSpPr>
          <p:cNvPr id="4" name="Rectángulo 3"/>
          <p:cNvSpPr/>
          <p:nvPr/>
        </p:nvSpPr>
        <p:spPr>
          <a:xfrm>
            <a:off x="444499" y="2368461"/>
            <a:ext cx="7889875" cy="2246769"/>
          </a:xfrm>
          <a:prstGeom prst="rect">
            <a:avLst/>
          </a:prstGeom>
        </p:spPr>
        <p:txBody>
          <a:bodyPr wrap="square">
            <a:spAutoFit/>
          </a:bodyPr>
          <a:lstStyle/>
          <a:p>
            <a:pPr marL="285750" indent="-285750" algn="just">
              <a:buFont typeface="Arial"/>
              <a:buChar char="•"/>
            </a:pPr>
            <a:r>
              <a:rPr lang="es-EC" sz="2000" dirty="0"/>
              <a:t>El derecho es el orden normativo e institucional de la conducta humana en sociedad inspirado en postulados de justicia, cuya base son las relaciones sociales existentes que determinan su contenido y </a:t>
            </a:r>
            <a:r>
              <a:rPr lang="es-EC" sz="2000" dirty="0" smtClean="0"/>
              <a:t>carácter. </a:t>
            </a:r>
            <a:r>
              <a:rPr lang="es-ES_tradnl" sz="2000" dirty="0" smtClean="0">
                <a:effectLst/>
              </a:rPr>
              <a:t> </a:t>
            </a:r>
            <a:r>
              <a:rPr lang="es-EC" sz="2000" dirty="0" smtClean="0"/>
              <a:t>En </a:t>
            </a:r>
            <a:r>
              <a:rPr lang="es-EC" sz="2000" dirty="0"/>
              <a:t>otras palabras, son conductas dirigidas a la observancia de normas que regulan la convivencia social y permiten resolver los conflictos intersubjetivos</a:t>
            </a:r>
            <a:r>
              <a:rPr lang="es-EC" sz="2000" dirty="0" smtClean="0"/>
              <a:t>.</a:t>
            </a:r>
          </a:p>
          <a:p>
            <a:pPr algn="r"/>
            <a:r>
              <a:rPr lang="es-EC" sz="2000" dirty="0" smtClean="0"/>
              <a:t> </a:t>
            </a:r>
            <a:r>
              <a:rPr lang="es-EC" sz="2000" dirty="0"/>
              <a:t>(García; 2006: 76)</a:t>
            </a:r>
            <a:endParaRPr lang="es-ES_tradnl" sz="2000" dirty="0"/>
          </a:p>
        </p:txBody>
      </p:sp>
    </p:spTree>
    <p:extLst>
      <p:ext uri="{BB962C8B-B14F-4D97-AF65-F5344CB8AC3E}">
        <p14:creationId xmlns:p14="http://schemas.microsoft.com/office/powerpoint/2010/main" val="2722702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27125" y="2828836"/>
            <a:ext cx="7223125" cy="1323439"/>
          </a:xfrm>
          <a:prstGeom prst="rect">
            <a:avLst/>
          </a:prstGeom>
        </p:spPr>
        <p:txBody>
          <a:bodyPr wrap="square">
            <a:spAutoFit/>
          </a:bodyPr>
          <a:lstStyle/>
          <a:p>
            <a:pPr marL="342900" indent="-342900" algn="just">
              <a:buFont typeface="Arial"/>
              <a:buChar char="•"/>
            </a:pPr>
            <a:r>
              <a:rPr lang="es-EC" sz="2000" dirty="0"/>
              <a:t>“Los derechos humanos son aquéllos inherentes a todo individuo, cuya protección y respeto son indispensables para preservar la dignidad humana”. </a:t>
            </a:r>
            <a:endParaRPr lang="es-EC" sz="2000" dirty="0" smtClean="0"/>
          </a:p>
          <a:p>
            <a:pPr algn="r"/>
            <a:r>
              <a:rPr lang="es-EC" sz="2000" dirty="0" smtClean="0"/>
              <a:t>(</a:t>
            </a:r>
            <a:r>
              <a:rPr lang="es-EC" sz="2000" dirty="0"/>
              <a:t>MDHPNE; 2007: 24)</a:t>
            </a:r>
            <a:endParaRPr lang="es-ES_tradnl" sz="2000" dirty="0"/>
          </a:p>
        </p:txBody>
      </p:sp>
      <p:sp>
        <p:nvSpPr>
          <p:cNvPr id="3" name="Rectángulo 2"/>
          <p:cNvSpPr/>
          <p:nvPr/>
        </p:nvSpPr>
        <p:spPr>
          <a:xfrm>
            <a:off x="714374" y="1957170"/>
            <a:ext cx="5572125" cy="677108"/>
          </a:xfrm>
          <a:prstGeom prst="rect">
            <a:avLst/>
          </a:prstGeom>
        </p:spPr>
        <p:txBody>
          <a:bodyPr wrap="square">
            <a:spAutoFit/>
          </a:bodyPr>
          <a:lstStyle/>
          <a:p>
            <a:r>
              <a:rPr lang="es-EC" dirty="0"/>
              <a:t> </a:t>
            </a:r>
            <a:endParaRPr lang="es-ES_tradnl" sz="2000" dirty="0" smtClean="0"/>
          </a:p>
          <a:p>
            <a:pPr lvl="1"/>
            <a:r>
              <a:rPr lang="es-EC" sz="2000" b="1" dirty="0" smtClean="0"/>
              <a:t>DEFINICIÓN DE  DERECHOS HUMANOS.</a:t>
            </a:r>
            <a:endParaRPr lang="es-ES_tradnl" sz="2000" b="1" i="1" dirty="0"/>
          </a:p>
        </p:txBody>
      </p:sp>
    </p:spTree>
    <p:extLst>
      <p:ext uri="{BB962C8B-B14F-4D97-AF65-F5344CB8AC3E}">
        <p14:creationId xmlns:p14="http://schemas.microsoft.com/office/powerpoint/2010/main" val="1211048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17872" y="1552029"/>
            <a:ext cx="4500000" cy="400110"/>
          </a:xfrm>
          <a:prstGeom prst="rect">
            <a:avLst/>
          </a:prstGeom>
        </p:spPr>
        <p:txBody>
          <a:bodyPr wrap="none">
            <a:spAutoFit/>
          </a:bodyPr>
          <a:lstStyle/>
          <a:p>
            <a:r>
              <a:rPr lang="es-ES_tradnl" sz="2000" b="1" dirty="0" smtClean="0"/>
              <a:t>TIEMPO  LIBRE Y DERECHOS  HUMANOS.</a:t>
            </a:r>
            <a:endParaRPr lang="es-ES_tradnl" sz="2000" b="1" dirty="0"/>
          </a:p>
        </p:txBody>
      </p:sp>
      <p:sp>
        <p:nvSpPr>
          <p:cNvPr id="3" name="Rectángulo 2"/>
          <p:cNvSpPr/>
          <p:nvPr/>
        </p:nvSpPr>
        <p:spPr>
          <a:xfrm>
            <a:off x="717871" y="2413338"/>
            <a:ext cx="7553003" cy="1200329"/>
          </a:xfrm>
          <a:prstGeom prst="rect">
            <a:avLst/>
          </a:prstGeom>
        </p:spPr>
        <p:txBody>
          <a:bodyPr wrap="square">
            <a:spAutoFit/>
          </a:bodyPr>
          <a:lstStyle/>
          <a:p>
            <a:pPr marL="285750" indent="-285750" algn="just">
              <a:buFont typeface="Arial"/>
              <a:buChar char="•"/>
            </a:pPr>
            <a:r>
              <a:rPr lang="es-EC" dirty="0"/>
              <a:t>La Declaración  universal de los Derechos Humanos, estipula en su Art. 24:” Toda persona tiene el derecho al descanso, al disfrute del tiempo libre, a una limitación razonable de la duración del trabajo y a vacaciones periódicas pagadas”. (MDHPNE; 2007: 96)</a:t>
            </a:r>
            <a:endParaRPr lang="es-ES_tradnl" dirty="0"/>
          </a:p>
        </p:txBody>
      </p:sp>
    </p:spTree>
    <p:extLst>
      <p:ext uri="{BB962C8B-B14F-4D97-AF65-F5344CB8AC3E}">
        <p14:creationId xmlns:p14="http://schemas.microsoft.com/office/powerpoint/2010/main" val="1438501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03250" y="2084675"/>
            <a:ext cx="5270499" cy="400110"/>
          </a:xfrm>
          <a:prstGeom prst="rect">
            <a:avLst/>
          </a:prstGeom>
        </p:spPr>
        <p:txBody>
          <a:bodyPr wrap="square">
            <a:spAutoFit/>
          </a:bodyPr>
          <a:lstStyle/>
          <a:p>
            <a:pPr lvl="1"/>
            <a:r>
              <a:rPr lang="es-EC" sz="2000" b="1" dirty="0" smtClean="0"/>
              <a:t>EL RESPETO A LOS DERECHOS  HUMANOS.</a:t>
            </a:r>
            <a:endParaRPr lang="es-ES_tradnl" b="1" i="1" dirty="0"/>
          </a:p>
        </p:txBody>
      </p:sp>
      <p:sp>
        <p:nvSpPr>
          <p:cNvPr id="3" name="Rectángulo 2"/>
          <p:cNvSpPr/>
          <p:nvPr/>
        </p:nvSpPr>
        <p:spPr>
          <a:xfrm>
            <a:off x="936625" y="2684840"/>
            <a:ext cx="7223125" cy="2862322"/>
          </a:xfrm>
          <a:prstGeom prst="rect">
            <a:avLst/>
          </a:prstGeom>
        </p:spPr>
        <p:txBody>
          <a:bodyPr wrap="square">
            <a:spAutoFit/>
          </a:bodyPr>
          <a:lstStyle/>
          <a:p>
            <a:pPr marL="285750" indent="-285750" algn="just">
              <a:buFont typeface="Arial"/>
              <a:buChar char="•"/>
            </a:pPr>
            <a:r>
              <a:rPr lang="es-EC" sz="2000" dirty="0"/>
              <a:t>Todos los mandatos constitucionales, internacionales, legales y de doctrina, conllevan implícitos un compromiso efectivo de todos los Estados en general y de los gobiernos en particular, para dar cumplimiento de su responsabilidad en garantizar el derecho al tiempo libre y su aplicación, con la generación efectiva y eficiente de los satisfactores para esta necesidad y la creación de políticas y gestión pública que facilite a la par su educación</a:t>
            </a:r>
            <a:r>
              <a:rPr lang="es-EC" sz="2000" dirty="0" smtClean="0"/>
              <a:t>.</a:t>
            </a:r>
          </a:p>
          <a:p>
            <a:pPr algn="r"/>
            <a:r>
              <a:rPr lang="es-EC" sz="2000" dirty="0" smtClean="0"/>
              <a:t> </a:t>
            </a:r>
            <a:r>
              <a:rPr lang="es-EC" sz="2000" dirty="0"/>
              <a:t>(MDHPNE; 2007: 34)</a:t>
            </a:r>
            <a:endParaRPr lang="es-ES_tradnl" sz="2000" dirty="0"/>
          </a:p>
        </p:txBody>
      </p:sp>
    </p:spTree>
    <p:extLst>
      <p:ext uri="{BB962C8B-B14F-4D97-AF65-F5344CB8AC3E}">
        <p14:creationId xmlns:p14="http://schemas.microsoft.com/office/powerpoint/2010/main" val="1102779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174875" y="3083283"/>
            <a:ext cx="4595729" cy="584776"/>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3200" b="1" dirty="0" smtClean="0">
                <a:ln w="11430"/>
                <a:effectLst>
                  <a:outerShdw blurRad="50800" dist="39000" dir="5460000" algn="tl">
                    <a:srgbClr val="000000">
                      <a:alpha val="38000"/>
                    </a:srgbClr>
                  </a:outerShdw>
                </a:effectLst>
              </a:rPr>
              <a:t>MARCO  METODOLÓGICO</a:t>
            </a:r>
            <a:endParaRPr lang="es-ES" sz="3200" b="1" dirty="0">
              <a:ln w="11430"/>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4692761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35000" y="2328446"/>
            <a:ext cx="3063874" cy="400110"/>
          </a:xfrm>
          <a:prstGeom prst="rect">
            <a:avLst/>
          </a:prstGeom>
        </p:spPr>
        <p:txBody>
          <a:bodyPr wrap="square">
            <a:spAutoFit/>
          </a:bodyPr>
          <a:lstStyle/>
          <a:p>
            <a:pPr lvl="1"/>
            <a:r>
              <a:rPr lang="es-EC" sz="2000" b="1" dirty="0" smtClean="0"/>
              <a:t>NIVEL INVESTIGATIVO</a:t>
            </a:r>
            <a:endParaRPr lang="es-ES_tradnl" b="1" i="1" dirty="0"/>
          </a:p>
        </p:txBody>
      </p:sp>
      <p:sp>
        <p:nvSpPr>
          <p:cNvPr id="3" name="Rectángulo 2"/>
          <p:cNvSpPr/>
          <p:nvPr/>
        </p:nvSpPr>
        <p:spPr>
          <a:xfrm>
            <a:off x="809625" y="3596839"/>
            <a:ext cx="7858125" cy="400110"/>
          </a:xfrm>
          <a:prstGeom prst="rect">
            <a:avLst/>
          </a:prstGeom>
        </p:spPr>
        <p:txBody>
          <a:bodyPr wrap="square">
            <a:spAutoFit/>
          </a:bodyPr>
          <a:lstStyle/>
          <a:p>
            <a:pPr marL="285750" indent="-285750">
              <a:buFont typeface="Arial"/>
              <a:buChar char="•"/>
            </a:pPr>
            <a:r>
              <a:rPr lang="es-ES" sz="2000" dirty="0"/>
              <a:t>La presente investigación mantuvo un nivel descriptivo-</a:t>
            </a:r>
            <a:r>
              <a:rPr lang="es-ES" sz="2000" dirty="0" err="1" smtClean="0"/>
              <a:t>correlacional</a:t>
            </a:r>
            <a:endParaRPr lang="es-ES_tradnl" sz="2000" dirty="0"/>
          </a:p>
        </p:txBody>
      </p:sp>
    </p:spTree>
    <p:extLst>
      <p:ext uri="{BB962C8B-B14F-4D97-AF65-F5344CB8AC3E}">
        <p14:creationId xmlns:p14="http://schemas.microsoft.com/office/powerpoint/2010/main" val="22017172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98754" y="942459"/>
            <a:ext cx="2958800" cy="400110"/>
          </a:xfrm>
          <a:prstGeom prst="rect">
            <a:avLst/>
          </a:prstGeom>
        </p:spPr>
        <p:txBody>
          <a:bodyPr wrap="none">
            <a:spAutoFit/>
          </a:bodyPr>
          <a:lstStyle/>
          <a:p>
            <a:pPr lvl="1"/>
            <a:r>
              <a:rPr lang="es-MX" sz="2000" b="1" dirty="0" smtClean="0"/>
              <a:t>TIPOS DE INVESTIGACIÓN</a:t>
            </a:r>
            <a:endParaRPr lang="es-ES_tradnl" b="1" i="1" dirty="0"/>
          </a:p>
        </p:txBody>
      </p:sp>
      <p:sp>
        <p:nvSpPr>
          <p:cNvPr id="3" name="Rectángulo 2"/>
          <p:cNvSpPr/>
          <p:nvPr/>
        </p:nvSpPr>
        <p:spPr>
          <a:xfrm>
            <a:off x="-381000" y="2094547"/>
            <a:ext cx="4411870" cy="369332"/>
          </a:xfrm>
          <a:prstGeom prst="rect">
            <a:avLst/>
          </a:prstGeom>
        </p:spPr>
        <p:txBody>
          <a:bodyPr wrap="square">
            <a:spAutoFit/>
          </a:bodyPr>
          <a:lstStyle/>
          <a:p>
            <a:pPr lvl="2"/>
            <a:r>
              <a:rPr lang="es-MX" b="1" dirty="0" smtClean="0"/>
              <a:t>INVESTIGACIÓN DE CAMPO</a:t>
            </a:r>
            <a:endParaRPr lang="es-ES_tradnl" sz="1600" b="1" i="1" dirty="0"/>
          </a:p>
        </p:txBody>
      </p:sp>
      <p:sp>
        <p:nvSpPr>
          <p:cNvPr id="4" name="Rectángulo 3"/>
          <p:cNvSpPr/>
          <p:nvPr/>
        </p:nvSpPr>
        <p:spPr>
          <a:xfrm>
            <a:off x="635000" y="2690336"/>
            <a:ext cx="3603625" cy="3139321"/>
          </a:xfrm>
          <a:prstGeom prst="rect">
            <a:avLst/>
          </a:prstGeom>
        </p:spPr>
        <p:txBody>
          <a:bodyPr wrap="square">
            <a:spAutoFit/>
          </a:bodyPr>
          <a:lstStyle/>
          <a:p>
            <a:pPr marL="285750" indent="-285750" algn="just">
              <a:buFont typeface="Arial"/>
              <a:buChar char="•"/>
            </a:pPr>
            <a:r>
              <a:rPr lang="es-ES" dirty="0"/>
              <a:t>Para plantear </a:t>
            </a:r>
            <a:r>
              <a:rPr lang="es-MX" dirty="0"/>
              <a:t>la </a:t>
            </a:r>
            <a:r>
              <a:rPr lang="es-EC" dirty="0"/>
              <a:t>implementación de un sistema de recreación positiva durante el tiempo libre del talento humano policial, se desarrolló un análisis comparativo de las actividades que realizan en el tiempo libre </a:t>
            </a:r>
            <a:r>
              <a:rPr lang="es-EC" dirty="0" smtClean="0"/>
              <a:t> los  dos  grupos  en  estudio; </a:t>
            </a:r>
            <a:r>
              <a:rPr lang="es-EC" dirty="0"/>
              <a:t>, mediante un posicionamiento investigativo supeditado en efecto a  un análisis </a:t>
            </a:r>
            <a:r>
              <a:rPr lang="es-ES" dirty="0"/>
              <a:t>de campo</a:t>
            </a:r>
            <a:r>
              <a:rPr lang="es-ES_tradnl" dirty="0" smtClean="0">
                <a:effectLst/>
              </a:rPr>
              <a:t> </a:t>
            </a:r>
            <a:endParaRPr lang="es-ES" dirty="0"/>
          </a:p>
        </p:txBody>
      </p:sp>
      <p:sp>
        <p:nvSpPr>
          <p:cNvPr id="5" name="Rectángulo 4"/>
          <p:cNvSpPr/>
          <p:nvPr/>
        </p:nvSpPr>
        <p:spPr>
          <a:xfrm>
            <a:off x="3816518" y="2094547"/>
            <a:ext cx="3199601" cy="369332"/>
          </a:xfrm>
          <a:prstGeom prst="rect">
            <a:avLst/>
          </a:prstGeom>
        </p:spPr>
        <p:txBody>
          <a:bodyPr wrap="none">
            <a:spAutoFit/>
          </a:bodyPr>
          <a:lstStyle/>
          <a:p>
            <a:pPr lvl="2"/>
            <a:r>
              <a:rPr lang="es-MX" b="1" dirty="0" smtClean="0"/>
              <a:t>INVESTIGACIÓN DOCUMENTAL</a:t>
            </a:r>
            <a:endParaRPr lang="es-ES_tradnl" sz="1600" b="1" i="1" dirty="0"/>
          </a:p>
        </p:txBody>
      </p:sp>
      <p:sp>
        <p:nvSpPr>
          <p:cNvPr id="6" name="Rectángulo 5"/>
          <p:cNvSpPr/>
          <p:nvPr/>
        </p:nvSpPr>
        <p:spPr>
          <a:xfrm>
            <a:off x="4657893" y="2681922"/>
            <a:ext cx="4343232" cy="3416320"/>
          </a:xfrm>
          <a:prstGeom prst="rect">
            <a:avLst/>
          </a:prstGeom>
        </p:spPr>
        <p:txBody>
          <a:bodyPr wrap="square">
            <a:spAutoFit/>
          </a:bodyPr>
          <a:lstStyle/>
          <a:p>
            <a:pPr marL="285750" indent="-285750" algn="just">
              <a:buFont typeface="Arial"/>
              <a:buChar char="•"/>
            </a:pPr>
            <a:r>
              <a:rPr lang="es-EC" dirty="0"/>
              <a:t>La documentación bibliográfica, también estuvo presente dentro del estudio de investigación para sustentar los requerimientos técnicos. Las fuentes de información, estuvo dada por la revisión de distintos materiales bibliográficos y por la consulta de sitios web publicados en internet, manuales y datos sugerencias suministradas por especialistas en el área de estudio, los cuales sirvieron de base para realizar la propuesta planteada</a:t>
            </a:r>
            <a:r>
              <a:rPr lang="es-ES_tradnl" dirty="0" smtClean="0">
                <a:effectLst/>
              </a:rPr>
              <a:t> </a:t>
            </a:r>
            <a:endParaRPr lang="es-ES" dirty="0"/>
          </a:p>
        </p:txBody>
      </p:sp>
    </p:spTree>
    <p:extLst>
      <p:ext uri="{BB962C8B-B14F-4D97-AF65-F5344CB8AC3E}">
        <p14:creationId xmlns:p14="http://schemas.microsoft.com/office/powerpoint/2010/main" val="1269004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840466" y="2843398"/>
            <a:ext cx="5469550" cy="193899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400" b="1" spc="100" dirty="0" smtClean="0"/>
              <a:t>MAESTRANTES:  </a:t>
            </a:r>
          </a:p>
          <a:p>
            <a:endParaRPr lang="es-ES" sz="2400" spc="100" dirty="0"/>
          </a:p>
          <a:p>
            <a:pPr marL="285750" indent="-285750">
              <a:buFont typeface="Arial"/>
              <a:buChar char="•"/>
            </a:pPr>
            <a:r>
              <a:rPr lang="es-ES" sz="2400" spc="100" dirty="0" smtClean="0"/>
              <a:t>Jorge  Rene  Arteaga  Orbe</a:t>
            </a:r>
          </a:p>
          <a:p>
            <a:pPr marL="285750" indent="-285750">
              <a:buFont typeface="Arial"/>
              <a:buChar char="•"/>
            </a:pPr>
            <a:endParaRPr lang="es-ES" sz="2400" spc="100" dirty="0" smtClean="0"/>
          </a:p>
          <a:p>
            <a:pPr marL="285750" indent="-285750">
              <a:buFont typeface="Arial"/>
              <a:buChar char="•"/>
            </a:pPr>
            <a:r>
              <a:rPr lang="es-ES" sz="2400" spc="100" dirty="0" smtClean="0"/>
              <a:t>Juan Carlos Ramos  Bermeo</a:t>
            </a:r>
            <a:endParaRPr lang="es-ES" sz="2400" spc="100" dirty="0"/>
          </a:p>
        </p:txBody>
      </p:sp>
    </p:spTree>
    <p:extLst>
      <p:ext uri="{BB962C8B-B14F-4D97-AF65-F5344CB8AC3E}">
        <p14:creationId xmlns:p14="http://schemas.microsoft.com/office/powerpoint/2010/main" val="26335769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03472" y="1150461"/>
            <a:ext cx="1811153" cy="369332"/>
          </a:xfrm>
          <a:prstGeom prst="rect">
            <a:avLst/>
          </a:prstGeom>
        </p:spPr>
        <p:txBody>
          <a:bodyPr wrap="square">
            <a:spAutoFit/>
          </a:bodyPr>
          <a:lstStyle/>
          <a:p>
            <a:r>
              <a:rPr lang="es-MX" b="1" dirty="0" smtClean="0"/>
              <a:t>POBLACIÓN</a:t>
            </a:r>
            <a:endParaRPr lang="es-ES" b="1" dirty="0"/>
          </a:p>
        </p:txBody>
      </p:sp>
      <p:sp>
        <p:nvSpPr>
          <p:cNvPr id="3" name="Rectángulo 2"/>
          <p:cNvSpPr/>
          <p:nvPr/>
        </p:nvSpPr>
        <p:spPr>
          <a:xfrm>
            <a:off x="728847" y="1799095"/>
            <a:ext cx="7589654" cy="707886"/>
          </a:xfrm>
          <a:prstGeom prst="rect">
            <a:avLst/>
          </a:prstGeom>
        </p:spPr>
        <p:txBody>
          <a:bodyPr wrap="square">
            <a:spAutoFit/>
          </a:bodyPr>
          <a:lstStyle/>
          <a:p>
            <a:pPr marL="285750" indent="-285750" algn="just">
              <a:buFont typeface="Arial"/>
              <a:buChar char="•"/>
            </a:pPr>
            <a:r>
              <a:rPr lang="es-MX" sz="2000" dirty="0" smtClean="0"/>
              <a:t>En </a:t>
            </a:r>
            <a:r>
              <a:rPr lang="es-MX" sz="2000" dirty="0"/>
              <a:t>el desarrollo de la presente propuesta corresponde al total del Talento humano policial</a:t>
            </a:r>
            <a:r>
              <a:rPr lang="es-MX" sz="2000" dirty="0" smtClean="0"/>
              <a:t>.</a:t>
            </a:r>
          </a:p>
        </p:txBody>
      </p:sp>
      <p:sp>
        <p:nvSpPr>
          <p:cNvPr id="4" name="Rectángulo 3"/>
          <p:cNvSpPr/>
          <p:nvPr/>
        </p:nvSpPr>
        <p:spPr>
          <a:xfrm>
            <a:off x="728847" y="3429000"/>
            <a:ext cx="7589654" cy="1938992"/>
          </a:xfrm>
          <a:prstGeom prst="rect">
            <a:avLst/>
          </a:prstGeom>
        </p:spPr>
        <p:txBody>
          <a:bodyPr wrap="square">
            <a:spAutoFit/>
          </a:bodyPr>
          <a:lstStyle/>
          <a:p>
            <a:pPr marL="342900" indent="-342900" algn="just">
              <a:buFont typeface="Arial"/>
              <a:buChar char="•"/>
            </a:pPr>
            <a:r>
              <a:rPr lang="es-MX" sz="2000" dirty="0"/>
              <a:t>Es un subconjunto de la población o parte representativa. En el presente desarrollo se considera a 50 </a:t>
            </a:r>
            <a:r>
              <a:rPr lang="es-EC" sz="2000" dirty="0"/>
              <a:t>Aspirantes a Oficiales de la Escuela Superior de Policía, Gral. Alberto Enríquez Gallo y a 50 Aspirantes a Policías de la Escuela de la Unidad de Equitación y Remonta de la Policía Nacional, para la aplicación del instrumento de levantamiento de datos elaborados</a:t>
            </a:r>
            <a:r>
              <a:rPr lang="es-MX" sz="2000" dirty="0"/>
              <a:t>.</a:t>
            </a:r>
            <a:endParaRPr lang="es-ES_tradnl" sz="2000" dirty="0"/>
          </a:p>
        </p:txBody>
      </p:sp>
      <p:sp>
        <p:nvSpPr>
          <p:cNvPr id="5" name="Rectángulo 4"/>
          <p:cNvSpPr/>
          <p:nvPr/>
        </p:nvSpPr>
        <p:spPr>
          <a:xfrm>
            <a:off x="1055872" y="2987754"/>
            <a:ext cx="1811153" cy="369332"/>
          </a:xfrm>
          <a:prstGeom prst="rect">
            <a:avLst/>
          </a:prstGeom>
        </p:spPr>
        <p:txBody>
          <a:bodyPr wrap="square">
            <a:spAutoFit/>
          </a:bodyPr>
          <a:lstStyle/>
          <a:p>
            <a:r>
              <a:rPr lang="es-MX" b="1" dirty="0" smtClean="0"/>
              <a:t>MUESTRA</a:t>
            </a:r>
            <a:endParaRPr lang="es-ES" b="1" dirty="0"/>
          </a:p>
        </p:txBody>
      </p:sp>
    </p:spTree>
    <p:extLst>
      <p:ext uri="{BB962C8B-B14F-4D97-AF65-F5344CB8AC3E}">
        <p14:creationId xmlns:p14="http://schemas.microsoft.com/office/powerpoint/2010/main" val="1540974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09359" y="843974"/>
            <a:ext cx="3651765" cy="400110"/>
          </a:xfrm>
          <a:prstGeom prst="rect">
            <a:avLst/>
          </a:prstGeom>
        </p:spPr>
        <p:txBody>
          <a:bodyPr wrap="square">
            <a:spAutoFit/>
          </a:bodyPr>
          <a:lstStyle/>
          <a:p>
            <a:pPr lvl="1"/>
            <a:r>
              <a:rPr lang="es-EC" sz="2000" b="1" dirty="0" smtClean="0"/>
              <a:t>TÉCNICAS Y HERRAMIENTAS</a:t>
            </a:r>
            <a:endParaRPr lang="es-ES_tradnl" b="1" i="1" dirty="0"/>
          </a:p>
        </p:txBody>
      </p:sp>
      <p:sp>
        <p:nvSpPr>
          <p:cNvPr id="3" name="Rectángulo 2"/>
          <p:cNvSpPr/>
          <p:nvPr/>
        </p:nvSpPr>
        <p:spPr>
          <a:xfrm>
            <a:off x="354268" y="1466334"/>
            <a:ext cx="3224984" cy="400110"/>
          </a:xfrm>
          <a:prstGeom prst="rect">
            <a:avLst/>
          </a:prstGeom>
        </p:spPr>
        <p:txBody>
          <a:bodyPr wrap="square">
            <a:spAutoFit/>
          </a:bodyPr>
          <a:lstStyle/>
          <a:p>
            <a:pPr lvl="2"/>
            <a:r>
              <a:rPr lang="es-EC" sz="2000" b="1" dirty="0" smtClean="0"/>
              <a:t>INSTRUMENTOS</a:t>
            </a:r>
            <a:r>
              <a:rPr lang="es-EC" b="1" dirty="0" smtClean="0"/>
              <a:t>.</a:t>
            </a:r>
            <a:endParaRPr lang="es-ES_tradnl" sz="1600" b="1" i="1" dirty="0"/>
          </a:p>
        </p:txBody>
      </p:sp>
      <p:sp>
        <p:nvSpPr>
          <p:cNvPr id="4" name="Rectángulo 3"/>
          <p:cNvSpPr/>
          <p:nvPr/>
        </p:nvSpPr>
        <p:spPr>
          <a:xfrm>
            <a:off x="523138" y="1893501"/>
            <a:ext cx="6789482" cy="400110"/>
          </a:xfrm>
          <a:prstGeom prst="rect">
            <a:avLst/>
          </a:prstGeom>
        </p:spPr>
        <p:txBody>
          <a:bodyPr wrap="square">
            <a:spAutoFit/>
          </a:bodyPr>
          <a:lstStyle/>
          <a:p>
            <a:pPr marL="285750" indent="-285750">
              <a:buFont typeface="Arial"/>
              <a:buChar char="•"/>
            </a:pPr>
            <a:r>
              <a:rPr lang="es-EC" sz="2000" dirty="0"/>
              <a:t>El instrumento utilizado fue un sistema de encuesta</a:t>
            </a:r>
            <a:r>
              <a:rPr lang="es-ES_tradnl" sz="2000" dirty="0" smtClean="0">
                <a:effectLst/>
              </a:rPr>
              <a:t> </a:t>
            </a:r>
            <a:endParaRPr lang="es-ES" sz="2000" dirty="0"/>
          </a:p>
        </p:txBody>
      </p:sp>
      <p:sp>
        <p:nvSpPr>
          <p:cNvPr id="5" name="Rectángulo 4"/>
          <p:cNvSpPr/>
          <p:nvPr/>
        </p:nvSpPr>
        <p:spPr>
          <a:xfrm>
            <a:off x="523138" y="2409527"/>
            <a:ext cx="8422931" cy="3785652"/>
          </a:xfrm>
          <a:prstGeom prst="rect">
            <a:avLst/>
          </a:prstGeom>
        </p:spPr>
        <p:txBody>
          <a:bodyPr wrap="square">
            <a:spAutoFit/>
          </a:bodyPr>
          <a:lstStyle/>
          <a:p>
            <a:r>
              <a:rPr lang="es-EC" sz="2000" b="1" i="1" dirty="0"/>
              <a:t>La </a:t>
            </a:r>
            <a:r>
              <a:rPr lang="es-EC" sz="2000" b="1" i="1" dirty="0" smtClean="0"/>
              <a:t>Entrevista</a:t>
            </a:r>
            <a:r>
              <a:rPr lang="es-EC" sz="2000" i="1" dirty="0" smtClean="0"/>
              <a:t>:</a:t>
            </a:r>
          </a:p>
          <a:p>
            <a:pPr marL="285750" indent="-285750">
              <a:buFont typeface="Arial"/>
              <a:buChar char="•"/>
            </a:pPr>
            <a:r>
              <a:rPr lang="es-EC" sz="2000" dirty="0" smtClean="0"/>
              <a:t>Ésta </a:t>
            </a:r>
            <a:r>
              <a:rPr lang="es-EC" sz="2000" dirty="0"/>
              <a:t>presentó dos direcciones: una en que se informa, se explica, se interroga al usuario y otra en la que se recibe la información correspondiente. </a:t>
            </a:r>
            <a:endParaRPr lang="es-EC" sz="2000" dirty="0" smtClean="0"/>
          </a:p>
          <a:p>
            <a:pPr marL="285750" indent="-285750">
              <a:buFont typeface="Arial"/>
              <a:buChar char="•"/>
            </a:pPr>
            <a:endParaRPr lang="es-EC" sz="2000" dirty="0"/>
          </a:p>
          <a:p>
            <a:pPr marL="0" lvl="2"/>
            <a:r>
              <a:rPr lang="es-EC" sz="2000" b="1" dirty="0"/>
              <a:t>Técnica del </a:t>
            </a:r>
            <a:r>
              <a:rPr lang="es-EC" sz="2000" b="1" dirty="0" smtClean="0"/>
              <a:t>Cuestionario:</a:t>
            </a:r>
          </a:p>
          <a:p>
            <a:pPr marL="285750" lvl="2" indent="-285750">
              <a:buFont typeface="Arial"/>
              <a:buChar char="•"/>
            </a:pPr>
            <a:r>
              <a:rPr lang="es-EC" sz="2000" dirty="0"/>
              <a:t>La cual se consideró como un medio de comunicación escrito básico, facilitando traducir los objetivos y variables de la investigación a través de una serie de preguntas muy particulares, previamente preparadas. </a:t>
            </a:r>
            <a:endParaRPr lang="es-ES_tradnl" sz="2000" dirty="0"/>
          </a:p>
          <a:p>
            <a:pPr marL="0" lvl="2"/>
            <a:endParaRPr lang="es-ES_tradnl" sz="2000" b="1" i="1" dirty="0"/>
          </a:p>
          <a:p>
            <a:pPr marL="285750" indent="-285750">
              <a:buFont typeface="Arial"/>
              <a:buChar char="•"/>
            </a:pPr>
            <a:endParaRPr lang="es-ES_tradnl" sz="2000" dirty="0"/>
          </a:p>
          <a:p>
            <a:r>
              <a:rPr lang="es-EC" sz="2000" i="1" dirty="0" smtClean="0"/>
              <a:t> </a:t>
            </a:r>
            <a:endParaRPr lang="es-ES" sz="2000" dirty="0"/>
          </a:p>
        </p:txBody>
      </p:sp>
    </p:spTree>
    <p:extLst>
      <p:ext uri="{BB962C8B-B14F-4D97-AF65-F5344CB8AC3E}">
        <p14:creationId xmlns:p14="http://schemas.microsoft.com/office/powerpoint/2010/main" val="21974031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0992" y="1926709"/>
            <a:ext cx="3387258" cy="400110"/>
          </a:xfrm>
          <a:prstGeom prst="rect">
            <a:avLst/>
          </a:prstGeom>
        </p:spPr>
        <p:txBody>
          <a:bodyPr wrap="square">
            <a:spAutoFit/>
          </a:bodyPr>
          <a:lstStyle/>
          <a:p>
            <a:pPr lvl="1"/>
            <a:r>
              <a:rPr lang="es-EC" sz="2000" b="1" dirty="0" smtClean="0"/>
              <a:t>RECOLECCIÓN DE DATOS</a:t>
            </a:r>
            <a:endParaRPr lang="es-ES_tradnl" b="1" i="1" dirty="0"/>
          </a:p>
        </p:txBody>
      </p:sp>
      <p:sp>
        <p:nvSpPr>
          <p:cNvPr id="3" name="Rectángulo 2"/>
          <p:cNvSpPr/>
          <p:nvPr/>
        </p:nvSpPr>
        <p:spPr>
          <a:xfrm>
            <a:off x="746125" y="2690336"/>
            <a:ext cx="7572375" cy="923330"/>
          </a:xfrm>
          <a:prstGeom prst="rect">
            <a:avLst/>
          </a:prstGeom>
        </p:spPr>
        <p:txBody>
          <a:bodyPr wrap="square">
            <a:spAutoFit/>
          </a:bodyPr>
          <a:lstStyle/>
          <a:p>
            <a:pPr marL="285750" indent="-285750">
              <a:buFont typeface="Arial"/>
              <a:buChar char="•"/>
            </a:pPr>
            <a:r>
              <a:rPr lang="es-EC" dirty="0"/>
              <a:t>Se elaboró una encuesta aplicada </a:t>
            </a:r>
            <a:r>
              <a:rPr lang="es-MX" dirty="0"/>
              <a:t>a 50 </a:t>
            </a:r>
            <a:r>
              <a:rPr lang="es-EC" dirty="0"/>
              <a:t>Aspirantes a Oficiales de la Escuela Superior de Policía, Gral. Alberto Enríquez Gallo y a 50 Aspirantes a Policías de la Escuela de la Unidad de Equitación y Remonta de la Policía.</a:t>
            </a:r>
            <a:endParaRPr lang="es-ES_tradnl" dirty="0"/>
          </a:p>
        </p:txBody>
      </p:sp>
    </p:spTree>
    <p:extLst>
      <p:ext uri="{BB962C8B-B14F-4D97-AF65-F5344CB8AC3E}">
        <p14:creationId xmlns:p14="http://schemas.microsoft.com/office/powerpoint/2010/main" val="721011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2250" y="1545709"/>
            <a:ext cx="3072524" cy="369332"/>
          </a:xfrm>
          <a:prstGeom prst="rect">
            <a:avLst/>
          </a:prstGeom>
        </p:spPr>
        <p:txBody>
          <a:bodyPr wrap="square">
            <a:spAutoFit/>
          </a:bodyPr>
          <a:lstStyle/>
          <a:p>
            <a:pPr lvl="1"/>
            <a:r>
              <a:rPr lang="es-EC" b="1" dirty="0" smtClean="0"/>
              <a:t>TABULACIÓN DE DATOS</a:t>
            </a:r>
            <a:endParaRPr lang="es-ES_tradnl" sz="1600" b="1" i="1" dirty="0"/>
          </a:p>
        </p:txBody>
      </p:sp>
      <p:sp>
        <p:nvSpPr>
          <p:cNvPr id="3" name="Rectángulo 2"/>
          <p:cNvSpPr/>
          <p:nvPr/>
        </p:nvSpPr>
        <p:spPr>
          <a:xfrm>
            <a:off x="666750" y="2413338"/>
            <a:ext cx="7397750" cy="2862322"/>
          </a:xfrm>
          <a:prstGeom prst="rect">
            <a:avLst/>
          </a:prstGeom>
        </p:spPr>
        <p:txBody>
          <a:bodyPr wrap="square">
            <a:spAutoFit/>
          </a:bodyPr>
          <a:lstStyle/>
          <a:p>
            <a:pPr marL="285750" indent="-285750" algn="just">
              <a:buFont typeface="Arial"/>
              <a:buChar char="•"/>
            </a:pPr>
            <a:r>
              <a:rPr lang="es-EC" sz="2000" dirty="0"/>
              <a:t>Luego de la aplicación de la encuesta relacionada, la información recabada fue ordenada, procesada, agrupada, cuantificada y tabulada, para que pueda proporcionar datos que faciliten el realizar un análisis comparativo de las actividades que realizan en el tiempo libre los </a:t>
            </a:r>
            <a:r>
              <a:rPr lang="es-EC" sz="2000" dirty="0" smtClean="0"/>
              <a:t>dos  grupos investigados.</a:t>
            </a:r>
          </a:p>
          <a:p>
            <a:pPr marL="285750" indent="-285750" algn="just">
              <a:buFont typeface="Arial"/>
              <a:buChar char="•"/>
            </a:pPr>
            <a:r>
              <a:rPr lang="es-EC" sz="2000" dirty="0"/>
              <a:t>Los datos obtenidos mediante la encuesta, fueron tabulados utilizando el programa Excel </a:t>
            </a:r>
            <a:r>
              <a:rPr lang="es-EC" sz="2000" dirty="0" smtClean="0"/>
              <a:t> y  el programa SPSS y </a:t>
            </a:r>
            <a:r>
              <a:rPr lang="es-EC" sz="2000" dirty="0"/>
              <a:t>los resultados, fueron interpretados de acuerdo a los objetivos planteados.</a:t>
            </a:r>
            <a:endParaRPr lang="es-ES_tradnl" sz="2000" dirty="0"/>
          </a:p>
          <a:p>
            <a:pPr algn="just"/>
            <a:endParaRPr lang="es-ES" sz="2000" dirty="0"/>
          </a:p>
        </p:txBody>
      </p:sp>
    </p:spTree>
    <p:extLst>
      <p:ext uri="{BB962C8B-B14F-4D97-AF65-F5344CB8AC3E}">
        <p14:creationId xmlns:p14="http://schemas.microsoft.com/office/powerpoint/2010/main" val="855836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03250" y="2006084"/>
            <a:ext cx="5143501" cy="400110"/>
          </a:xfrm>
          <a:prstGeom prst="rect">
            <a:avLst/>
          </a:prstGeom>
        </p:spPr>
        <p:txBody>
          <a:bodyPr wrap="square">
            <a:spAutoFit/>
          </a:bodyPr>
          <a:lstStyle/>
          <a:p>
            <a:pPr lvl="1"/>
            <a:r>
              <a:rPr lang="es-EC" sz="2000" b="1" dirty="0" smtClean="0"/>
              <a:t>VALIDACIÓN DE LA INVESTIGACIÓN.</a:t>
            </a:r>
            <a:endParaRPr lang="es-ES_tradnl" b="1" i="1" dirty="0"/>
          </a:p>
        </p:txBody>
      </p:sp>
      <p:sp>
        <p:nvSpPr>
          <p:cNvPr id="3" name="Rectángulo 2"/>
          <p:cNvSpPr/>
          <p:nvPr/>
        </p:nvSpPr>
        <p:spPr>
          <a:xfrm>
            <a:off x="603250" y="2741216"/>
            <a:ext cx="7937499" cy="2554545"/>
          </a:xfrm>
          <a:prstGeom prst="rect">
            <a:avLst/>
          </a:prstGeom>
        </p:spPr>
        <p:txBody>
          <a:bodyPr wrap="square">
            <a:spAutoFit/>
          </a:bodyPr>
          <a:lstStyle/>
          <a:p>
            <a:pPr marL="285750" indent="-285750" algn="just">
              <a:buFont typeface="Arial"/>
              <a:buChar char="•"/>
            </a:pPr>
            <a:r>
              <a:rPr lang="es-EC" sz="2000" dirty="0"/>
              <a:t>Posteriormente, la mencionada encuesta, luego de ser revisada y aprobada por el señor Director de la Escuela de Formación Policial de la Unidad de Equitación y Remonta; así como, de la Escuela Superior de Policía, se aplicó a 100 aspirantes como alumnos inmersos en los procesos de formación policial junto con docentes seleccionados, con el fin de aprovechar sus conocimientos y experiencias personales en el área, como talento humano relacionado y beneficiado; para posteriormente tabular y analizar los datos resultantes.</a:t>
            </a:r>
            <a:endParaRPr lang="es-ES_tradnl" sz="2000" dirty="0"/>
          </a:p>
        </p:txBody>
      </p:sp>
    </p:spTree>
    <p:extLst>
      <p:ext uri="{BB962C8B-B14F-4D97-AF65-F5344CB8AC3E}">
        <p14:creationId xmlns:p14="http://schemas.microsoft.com/office/powerpoint/2010/main" val="34108914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11250" y="2951863"/>
            <a:ext cx="7213033" cy="584776"/>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3200" b="1" dirty="0" smtClean="0">
                <a:ln w="11430"/>
                <a:effectLst>
                  <a:outerShdw blurRad="50800" dist="39000" dir="5460000" algn="tl">
                    <a:srgbClr val="000000">
                      <a:alpha val="38000"/>
                    </a:srgbClr>
                  </a:outerShdw>
                </a:effectLst>
              </a:rPr>
              <a:t>ANÁLISIS  E  INTERPRETACIÓN DE  DATOS</a:t>
            </a:r>
            <a:endParaRPr lang="es-ES" sz="3200" b="1" dirty="0">
              <a:ln w="11430"/>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955419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2586599818"/>
              </p:ext>
            </p:extLst>
          </p:nvPr>
        </p:nvGraphicFramePr>
        <p:xfrm>
          <a:off x="2714625" y="3051174"/>
          <a:ext cx="3810000" cy="3076575"/>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p:cNvSpPr/>
          <p:nvPr/>
        </p:nvSpPr>
        <p:spPr>
          <a:xfrm>
            <a:off x="1215657" y="1361043"/>
            <a:ext cx="2997936" cy="369332"/>
          </a:xfrm>
          <a:prstGeom prst="rect">
            <a:avLst/>
          </a:prstGeom>
        </p:spPr>
        <p:txBody>
          <a:bodyPr wrap="none">
            <a:spAutoFit/>
          </a:bodyPr>
          <a:lstStyle/>
          <a:p>
            <a:r>
              <a:rPr lang="es-EC" b="1" dirty="0" smtClean="0"/>
              <a:t>RECREACIÓN REPRODUCTIVA</a:t>
            </a:r>
            <a:r>
              <a:rPr lang="es-ES_tradnl" b="1" dirty="0" smtClean="0">
                <a:effectLst/>
              </a:rPr>
              <a:t> </a:t>
            </a:r>
            <a:endParaRPr lang="es-ES" b="1" dirty="0"/>
          </a:p>
        </p:txBody>
      </p:sp>
      <p:sp>
        <p:nvSpPr>
          <p:cNvPr id="5" name="CuadroTexto 4"/>
          <p:cNvSpPr txBox="1"/>
          <p:nvPr/>
        </p:nvSpPr>
        <p:spPr>
          <a:xfrm>
            <a:off x="1016000" y="2174875"/>
            <a:ext cx="6508750" cy="400110"/>
          </a:xfrm>
          <a:prstGeom prst="rect">
            <a:avLst/>
          </a:prstGeom>
          <a:noFill/>
        </p:spPr>
        <p:txBody>
          <a:bodyPr wrap="square" rtlCol="0">
            <a:spAutoFit/>
          </a:bodyPr>
          <a:lstStyle/>
          <a:p>
            <a:pPr marL="285750" indent="-285750">
              <a:buFont typeface="Arial"/>
              <a:buChar char="•"/>
            </a:pPr>
            <a:r>
              <a:rPr lang="es-ES" sz="2000" dirty="0" smtClean="0"/>
              <a:t>Criterio  de  viabilidad  para  una  recreación reproductiva:</a:t>
            </a:r>
            <a:endParaRPr lang="es-ES" sz="2000" dirty="0"/>
          </a:p>
        </p:txBody>
      </p:sp>
      <p:sp>
        <p:nvSpPr>
          <p:cNvPr id="6" name="Rectángulo 5"/>
          <p:cNvSpPr/>
          <p:nvPr/>
        </p:nvSpPr>
        <p:spPr>
          <a:xfrm>
            <a:off x="3076596" y="576818"/>
            <a:ext cx="3448029" cy="461665"/>
          </a:xfrm>
          <a:prstGeom prst="rect">
            <a:avLst/>
          </a:prstGeom>
        </p:spPr>
        <p:txBody>
          <a:bodyPr wrap="none">
            <a:spAutoFit/>
          </a:bodyPr>
          <a:lstStyle/>
          <a:p>
            <a:r>
              <a:rPr lang="es-ES_tradnl" sz="2400" b="1" dirty="0" smtClean="0"/>
              <a:t>TABULACIÓN  DE   DATOS</a:t>
            </a:r>
            <a:endParaRPr lang="es-ES" sz="2400" b="1" dirty="0"/>
          </a:p>
        </p:txBody>
      </p:sp>
    </p:spTree>
    <p:extLst>
      <p:ext uri="{BB962C8B-B14F-4D97-AF65-F5344CB8AC3E}">
        <p14:creationId xmlns:p14="http://schemas.microsoft.com/office/powerpoint/2010/main" val="34438413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155376708"/>
              </p:ext>
            </p:extLst>
          </p:nvPr>
        </p:nvGraphicFramePr>
        <p:xfrm>
          <a:off x="2873374" y="2555875"/>
          <a:ext cx="3698875" cy="301625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982815" y="1132959"/>
            <a:ext cx="2787943" cy="369332"/>
          </a:xfrm>
          <a:prstGeom prst="rect">
            <a:avLst/>
          </a:prstGeom>
        </p:spPr>
        <p:txBody>
          <a:bodyPr wrap="none">
            <a:spAutoFit/>
          </a:bodyPr>
          <a:lstStyle/>
          <a:p>
            <a:r>
              <a:rPr lang="es-EC" b="1" dirty="0" smtClean="0"/>
              <a:t>INTEGRACIÓN RECREATIVA</a:t>
            </a:r>
            <a:r>
              <a:rPr lang="es-ES_tradnl" b="1" dirty="0" smtClean="0">
                <a:effectLst/>
              </a:rPr>
              <a:t> </a:t>
            </a:r>
            <a:endParaRPr lang="es-ES" b="1" dirty="0"/>
          </a:p>
        </p:txBody>
      </p:sp>
      <p:sp>
        <p:nvSpPr>
          <p:cNvPr id="4" name="CuadroTexto 3"/>
          <p:cNvSpPr txBox="1"/>
          <p:nvPr/>
        </p:nvSpPr>
        <p:spPr>
          <a:xfrm>
            <a:off x="982815" y="1847334"/>
            <a:ext cx="4460875" cy="369332"/>
          </a:xfrm>
          <a:prstGeom prst="rect">
            <a:avLst/>
          </a:prstGeom>
          <a:noFill/>
        </p:spPr>
        <p:txBody>
          <a:bodyPr wrap="square" rtlCol="0">
            <a:spAutoFit/>
          </a:bodyPr>
          <a:lstStyle/>
          <a:p>
            <a:pPr marL="285750" indent="-285750">
              <a:buFont typeface="Arial"/>
              <a:buChar char="•"/>
            </a:pPr>
            <a:r>
              <a:rPr lang="es-ES" dirty="0" smtClean="0"/>
              <a:t>Voluntad  hacia la  integración  recreativa:</a:t>
            </a:r>
            <a:endParaRPr lang="es-ES" dirty="0"/>
          </a:p>
        </p:txBody>
      </p:sp>
    </p:spTree>
    <p:extLst>
      <p:ext uri="{BB962C8B-B14F-4D97-AF65-F5344CB8AC3E}">
        <p14:creationId xmlns:p14="http://schemas.microsoft.com/office/powerpoint/2010/main" val="10204550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2876727735"/>
              </p:ext>
            </p:extLst>
          </p:nvPr>
        </p:nvGraphicFramePr>
        <p:xfrm>
          <a:off x="2730500" y="2603499"/>
          <a:ext cx="3524250" cy="2889251"/>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1082182" y="1392794"/>
            <a:ext cx="2393692" cy="369332"/>
          </a:xfrm>
          <a:prstGeom prst="rect">
            <a:avLst/>
          </a:prstGeom>
        </p:spPr>
        <p:txBody>
          <a:bodyPr wrap="none">
            <a:spAutoFit/>
          </a:bodyPr>
          <a:lstStyle/>
          <a:p>
            <a:r>
              <a:rPr lang="es-EC" b="1" dirty="0" smtClean="0"/>
              <a:t>CULTURA  RECREATIVA</a:t>
            </a:r>
            <a:r>
              <a:rPr lang="es-ES_tradnl" b="1" dirty="0" smtClean="0">
                <a:effectLst/>
              </a:rPr>
              <a:t> </a:t>
            </a:r>
            <a:endParaRPr lang="es-ES" b="1" dirty="0"/>
          </a:p>
        </p:txBody>
      </p:sp>
      <p:sp>
        <p:nvSpPr>
          <p:cNvPr id="4" name="CuadroTexto 3"/>
          <p:cNvSpPr txBox="1"/>
          <p:nvPr/>
        </p:nvSpPr>
        <p:spPr>
          <a:xfrm>
            <a:off x="1082182" y="2047875"/>
            <a:ext cx="5172568" cy="369332"/>
          </a:xfrm>
          <a:prstGeom prst="rect">
            <a:avLst/>
          </a:prstGeom>
          <a:noFill/>
        </p:spPr>
        <p:txBody>
          <a:bodyPr wrap="square" rtlCol="0">
            <a:spAutoFit/>
          </a:bodyPr>
          <a:lstStyle/>
          <a:p>
            <a:pPr marL="285750" indent="-285750">
              <a:buFont typeface="Arial"/>
              <a:buChar char="•"/>
            </a:pPr>
            <a:r>
              <a:rPr lang="es-ES" dirty="0" smtClean="0"/>
              <a:t>Pre disposición  hacia  una cultura  recreativa:</a:t>
            </a:r>
            <a:endParaRPr lang="es-ES" dirty="0"/>
          </a:p>
        </p:txBody>
      </p:sp>
    </p:spTree>
    <p:extLst>
      <p:ext uri="{BB962C8B-B14F-4D97-AF65-F5344CB8AC3E}">
        <p14:creationId xmlns:p14="http://schemas.microsoft.com/office/powerpoint/2010/main" val="22853726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90949" y="1386959"/>
            <a:ext cx="3273853" cy="369332"/>
          </a:xfrm>
          <a:prstGeom prst="rect">
            <a:avLst/>
          </a:prstGeom>
        </p:spPr>
        <p:txBody>
          <a:bodyPr wrap="none">
            <a:spAutoFit/>
          </a:bodyPr>
          <a:lstStyle/>
          <a:p>
            <a:r>
              <a:rPr lang="es-EC" b="1" dirty="0" smtClean="0"/>
              <a:t>CARACTERÍSTICAS RECREATIVAS</a:t>
            </a:r>
            <a:r>
              <a:rPr lang="es-ES_tradnl" b="1" dirty="0" smtClean="0">
                <a:effectLst/>
              </a:rPr>
              <a:t> </a:t>
            </a:r>
            <a:endParaRPr lang="es-ES" b="1" dirty="0"/>
          </a:p>
        </p:txBody>
      </p:sp>
      <p:graphicFrame>
        <p:nvGraphicFramePr>
          <p:cNvPr id="3" name="Gráfico 2"/>
          <p:cNvGraphicFramePr/>
          <p:nvPr>
            <p:extLst>
              <p:ext uri="{D42A27DB-BD31-4B8C-83A1-F6EECF244321}">
                <p14:modId xmlns:p14="http://schemas.microsoft.com/office/powerpoint/2010/main" val="678452864"/>
              </p:ext>
            </p:extLst>
          </p:nvPr>
        </p:nvGraphicFramePr>
        <p:xfrm>
          <a:off x="2765424" y="3179762"/>
          <a:ext cx="3933825" cy="2566988"/>
        </p:xfrm>
        <a:graphic>
          <a:graphicData uri="http://schemas.openxmlformats.org/drawingml/2006/chart">
            <c:chart xmlns:c="http://schemas.openxmlformats.org/drawingml/2006/chart" xmlns:r="http://schemas.openxmlformats.org/officeDocument/2006/relationships" r:id="rId2"/>
          </a:graphicData>
        </a:graphic>
      </p:graphicFrame>
      <p:sp>
        <p:nvSpPr>
          <p:cNvPr id="4" name="CuadroTexto 3"/>
          <p:cNvSpPr txBox="1"/>
          <p:nvPr/>
        </p:nvSpPr>
        <p:spPr>
          <a:xfrm>
            <a:off x="990949" y="2079625"/>
            <a:ext cx="6581426" cy="369332"/>
          </a:xfrm>
          <a:prstGeom prst="rect">
            <a:avLst/>
          </a:prstGeom>
          <a:noFill/>
        </p:spPr>
        <p:txBody>
          <a:bodyPr wrap="square" rtlCol="0">
            <a:spAutoFit/>
          </a:bodyPr>
          <a:lstStyle/>
          <a:p>
            <a:pPr marL="285750" indent="-285750">
              <a:buFont typeface="Arial"/>
              <a:buChar char="•"/>
            </a:pPr>
            <a:r>
              <a:rPr lang="es-ES" dirty="0" smtClean="0"/>
              <a:t>Favorecimiento de  la recreación  a formar  rasgos  sociales:</a:t>
            </a:r>
            <a:endParaRPr lang="es-ES" dirty="0"/>
          </a:p>
        </p:txBody>
      </p:sp>
    </p:spTree>
    <p:extLst>
      <p:ext uri="{BB962C8B-B14F-4D97-AF65-F5344CB8AC3E}">
        <p14:creationId xmlns:p14="http://schemas.microsoft.com/office/powerpoint/2010/main" val="775965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08097" y="3083283"/>
            <a:ext cx="7441661" cy="584776"/>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3200" b="1" dirty="0" smtClean="0">
                <a:ln w="11430"/>
                <a:effectLst>
                  <a:outerShdw blurRad="50800" dist="39000" dir="5460000" algn="tl">
                    <a:srgbClr val="000000">
                      <a:alpha val="38000"/>
                    </a:srgbClr>
                  </a:outerShdw>
                </a:effectLst>
              </a:rPr>
              <a:t>ÁMBITO  GENERAL  DE LA  INVESTIGACIÓN</a:t>
            </a:r>
            <a:endParaRPr lang="es-ES" sz="3200" b="1" dirty="0">
              <a:ln w="11430"/>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002743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97817" y="1460500"/>
            <a:ext cx="2621230" cy="369332"/>
          </a:xfrm>
          <a:prstGeom prst="rect">
            <a:avLst/>
          </a:prstGeom>
        </p:spPr>
        <p:txBody>
          <a:bodyPr wrap="none">
            <a:spAutoFit/>
          </a:bodyPr>
          <a:lstStyle/>
          <a:p>
            <a:r>
              <a:rPr lang="es-EC" b="1" dirty="0" smtClean="0"/>
              <a:t>ENSEÑANZA RECREATIVA</a:t>
            </a:r>
            <a:r>
              <a:rPr lang="es-ES_tradnl" b="1" dirty="0" smtClean="0">
                <a:effectLst/>
              </a:rPr>
              <a:t> </a:t>
            </a:r>
            <a:endParaRPr lang="es-ES" b="1" dirty="0"/>
          </a:p>
        </p:txBody>
      </p:sp>
      <p:graphicFrame>
        <p:nvGraphicFramePr>
          <p:cNvPr id="3" name="Gráfico 2"/>
          <p:cNvGraphicFramePr/>
          <p:nvPr>
            <p:extLst>
              <p:ext uri="{D42A27DB-BD31-4B8C-83A1-F6EECF244321}">
                <p14:modId xmlns:p14="http://schemas.microsoft.com/office/powerpoint/2010/main" val="1759517423"/>
              </p:ext>
            </p:extLst>
          </p:nvPr>
        </p:nvGraphicFramePr>
        <p:xfrm>
          <a:off x="2707567" y="3049587"/>
          <a:ext cx="3945891" cy="2935288"/>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p:cNvSpPr txBox="1"/>
          <p:nvPr/>
        </p:nvSpPr>
        <p:spPr>
          <a:xfrm>
            <a:off x="897817" y="2047875"/>
            <a:ext cx="7754058" cy="369332"/>
          </a:xfrm>
          <a:prstGeom prst="rect">
            <a:avLst/>
          </a:prstGeom>
          <a:noFill/>
        </p:spPr>
        <p:txBody>
          <a:bodyPr wrap="square" rtlCol="0">
            <a:spAutoFit/>
          </a:bodyPr>
          <a:lstStyle/>
          <a:p>
            <a:pPr marL="285750" indent="-285750">
              <a:buFont typeface="Arial"/>
              <a:buChar char="•"/>
            </a:pPr>
            <a:r>
              <a:rPr lang="es-ES" dirty="0" smtClean="0"/>
              <a:t>Importancia  de las actividades   del  tiempo  libre  en la enseñanza  recreativa: </a:t>
            </a:r>
            <a:endParaRPr lang="es-ES" dirty="0"/>
          </a:p>
        </p:txBody>
      </p:sp>
    </p:spTree>
    <p:extLst>
      <p:ext uri="{BB962C8B-B14F-4D97-AF65-F5344CB8AC3E}">
        <p14:creationId xmlns:p14="http://schemas.microsoft.com/office/powerpoint/2010/main" val="2192394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84157" y="1694418"/>
            <a:ext cx="3177973" cy="461665"/>
          </a:xfrm>
          <a:prstGeom prst="rect">
            <a:avLst/>
          </a:prstGeom>
        </p:spPr>
        <p:txBody>
          <a:bodyPr wrap="none">
            <a:spAutoFit/>
          </a:bodyPr>
          <a:lstStyle/>
          <a:p>
            <a:r>
              <a:rPr lang="es-ES_tradnl" sz="2400" b="1" dirty="0" smtClean="0"/>
              <a:t>PRUEBA  DE  HIPÓTESIS</a:t>
            </a:r>
            <a:endParaRPr lang="es-ES" sz="2400" b="1" dirty="0"/>
          </a:p>
        </p:txBody>
      </p:sp>
      <p:sp>
        <p:nvSpPr>
          <p:cNvPr id="3" name="Rectángulo 2"/>
          <p:cNvSpPr/>
          <p:nvPr/>
        </p:nvSpPr>
        <p:spPr>
          <a:xfrm>
            <a:off x="1079500" y="2875002"/>
            <a:ext cx="7635875" cy="1754327"/>
          </a:xfrm>
          <a:prstGeom prst="rect">
            <a:avLst/>
          </a:prstGeom>
        </p:spPr>
        <p:txBody>
          <a:bodyPr wrap="square">
            <a:spAutoFit/>
          </a:bodyPr>
          <a:lstStyle/>
          <a:p>
            <a:pPr marL="285750" indent="-285750" algn="just">
              <a:buFont typeface="Arial"/>
              <a:buChar char="•"/>
            </a:pPr>
            <a:r>
              <a:rPr lang="es-EC" dirty="0"/>
              <a:t>Considerando las características muéstrales de los datos recabados: el tamaño de la muestra, la escala de datos que obedece a un modelo ordinal (los números representan rangos o jerarquías de magnitud relativa) la distribución de probabilidad no conocida; se aplicara un método estadístico no paramétrico para medir la validez de la hipótesis nula y que corresponde aplicar para el caso, la prueba de Kruskal – Wallis.</a:t>
            </a:r>
            <a:endParaRPr lang="es-ES_tradnl" dirty="0"/>
          </a:p>
        </p:txBody>
      </p:sp>
    </p:spTree>
    <p:extLst>
      <p:ext uri="{BB962C8B-B14F-4D97-AF65-F5344CB8AC3E}">
        <p14:creationId xmlns:p14="http://schemas.microsoft.com/office/powerpoint/2010/main" val="3702321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73125" y="1490960"/>
            <a:ext cx="7397750" cy="646331"/>
          </a:xfrm>
          <a:prstGeom prst="rect">
            <a:avLst/>
          </a:prstGeom>
        </p:spPr>
        <p:txBody>
          <a:bodyPr wrap="square">
            <a:spAutoFit/>
          </a:bodyPr>
          <a:lstStyle/>
          <a:p>
            <a:pPr marL="285750" indent="-285750">
              <a:buFont typeface="Arial"/>
              <a:buChar char="•"/>
            </a:pPr>
            <a:r>
              <a:rPr lang="es-EC" dirty="0"/>
              <a:t>Los datos recabados para las cinco preguntas con respuesta negativa organizados apropiadamente se presentan a continuación:</a:t>
            </a:r>
            <a:endParaRPr lang="es-ES_tradnl" dirty="0"/>
          </a:p>
        </p:txBody>
      </p:sp>
      <p:graphicFrame>
        <p:nvGraphicFramePr>
          <p:cNvPr id="3" name="Objeto 2"/>
          <p:cNvGraphicFramePr>
            <a:graphicFrameLocks noChangeAspect="1"/>
          </p:cNvGraphicFramePr>
          <p:nvPr>
            <p:extLst>
              <p:ext uri="{D42A27DB-BD31-4B8C-83A1-F6EECF244321}">
                <p14:modId xmlns:p14="http://schemas.microsoft.com/office/powerpoint/2010/main" val="3031369589"/>
              </p:ext>
            </p:extLst>
          </p:nvPr>
        </p:nvGraphicFramePr>
        <p:xfrm>
          <a:off x="1253422" y="2867024"/>
          <a:ext cx="7017453" cy="1927225"/>
        </p:xfrm>
        <a:graphic>
          <a:graphicData uri="http://schemas.openxmlformats.org/presentationml/2006/ole">
            <mc:AlternateContent xmlns:mc="http://schemas.openxmlformats.org/markup-compatibility/2006">
              <mc:Choice xmlns:v="urn:schemas-microsoft-com:vml" Requires="v">
                <p:oleObj spid="_x0000_s1028" name="Hoja de cálculo" r:id="rId4" imgW="6057900" imgH="1663700" progId="Excel.Sheet.12">
                  <p:embed/>
                </p:oleObj>
              </mc:Choice>
              <mc:Fallback>
                <p:oleObj name="Hoja de cálculo" r:id="rId4" imgW="6057900" imgH="1663700" progId="Excel.Sheet.12">
                  <p:embed/>
                  <p:pic>
                    <p:nvPicPr>
                      <p:cNvPr id="0" name=""/>
                      <p:cNvPicPr/>
                      <p:nvPr/>
                    </p:nvPicPr>
                    <p:blipFill>
                      <a:blip r:embed="rId5"/>
                      <a:stretch>
                        <a:fillRect/>
                      </a:stretch>
                    </p:blipFill>
                    <p:spPr>
                      <a:xfrm>
                        <a:off x="1253422" y="2867024"/>
                        <a:ext cx="7017453" cy="1927225"/>
                      </a:xfrm>
                      <a:prstGeom prst="rect">
                        <a:avLst/>
                      </a:prstGeom>
                    </p:spPr>
                  </p:pic>
                </p:oleObj>
              </mc:Fallback>
            </mc:AlternateContent>
          </a:graphicData>
        </a:graphic>
      </p:graphicFrame>
    </p:spTree>
    <p:extLst>
      <p:ext uri="{BB962C8B-B14F-4D97-AF65-F5344CB8AC3E}">
        <p14:creationId xmlns:p14="http://schemas.microsoft.com/office/powerpoint/2010/main" val="21890754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68375" y="1375460"/>
            <a:ext cx="7334250" cy="369332"/>
          </a:xfrm>
          <a:prstGeom prst="rect">
            <a:avLst/>
          </a:prstGeom>
        </p:spPr>
        <p:txBody>
          <a:bodyPr wrap="square">
            <a:spAutoFit/>
          </a:bodyPr>
          <a:lstStyle/>
          <a:p>
            <a:pPr marL="285750" indent="-285750">
              <a:buFont typeface="Arial"/>
              <a:buChar char="•"/>
            </a:pPr>
            <a:r>
              <a:rPr lang="es-EC" dirty="0"/>
              <a:t>La determinación de los rangos usados es como se indica a continuación</a:t>
            </a:r>
            <a:endParaRPr lang="es-ES_tradnl" dirty="0"/>
          </a:p>
        </p:txBody>
      </p:sp>
      <p:graphicFrame>
        <p:nvGraphicFramePr>
          <p:cNvPr id="3" name="Objeto 2"/>
          <p:cNvGraphicFramePr>
            <a:graphicFrameLocks noChangeAspect="1"/>
          </p:cNvGraphicFramePr>
          <p:nvPr>
            <p:extLst>
              <p:ext uri="{D42A27DB-BD31-4B8C-83A1-F6EECF244321}">
                <p14:modId xmlns:p14="http://schemas.microsoft.com/office/powerpoint/2010/main" val="3260267407"/>
              </p:ext>
            </p:extLst>
          </p:nvPr>
        </p:nvGraphicFramePr>
        <p:xfrm>
          <a:off x="2943225" y="2012949"/>
          <a:ext cx="3665980" cy="3209925"/>
        </p:xfrm>
        <a:graphic>
          <a:graphicData uri="http://schemas.openxmlformats.org/presentationml/2006/ole">
            <mc:AlternateContent xmlns:mc="http://schemas.openxmlformats.org/markup-compatibility/2006">
              <mc:Choice xmlns:v="urn:schemas-microsoft-com:vml" Requires="v">
                <p:oleObj spid="_x0000_s2052" name="Hoja de cálculo" r:id="rId4" imgW="2654300" imgH="2324100" progId="Excel.Sheet.12">
                  <p:embed/>
                </p:oleObj>
              </mc:Choice>
              <mc:Fallback>
                <p:oleObj name="Hoja de cálculo" r:id="rId4" imgW="2654300" imgH="2324100" progId="Excel.Sheet.12">
                  <p:embed/>
                  <p:pic>
                    <p:nvPicPr>
                      <p:cNvPr id="0" name=""/>
                      <p:cNvPicPr/>
                      <p:nvPr/>
                    </p:nvPicPr>
                    <p:blipFill>
                      <a:blip r:embed="rId5"/>
                      <a:stretch>
                        <a:fillRect/>
                      </a:stretch>
                    </p:blipFill>
                    <p:spPr>
                      <a:xfrm>
                        <a:off x="2943225" y="2012949"/>
                        <a:ext cx="3665980" cy="3209925"/>
                      </a:xfrm>
                      <a:prstGeom prst="rect">
                        <a:avLst/>
                      </a:prstGeom>
                    </p:spPr>
                  </p:pic>
                </p:oleObj>
              </mc:Fallback>
            </mc:AlternateContent>
          </a:graphicData>
        </a:graphic>
      </p:graphicFrame>
    </p:spTree>
    <p:extLst>
      <p:ext uri="{BB962C8B-B14F-4D97-AF65-F5344CB8AC3E}">
        <p14:creationId xmlns:p14="http://schemas.microsoft.com/office/powerpoint/2010/main" val="19667376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36625" y="1288961"/>
            <a:ext cx="7254875" cy="923330"/>
          </a:xfrm>
          <a:prstGeom prst="rect">
            <a:avLst/>
          </a:prstGeom>
        </p:spPr>
        <p:txBody>
          <a:bodyPr wrap="square">
            <a:spAutoFit/>
          </a:bodyPr>
          <a:lstStyle/>
          <a:p>
            <a:pPr marL="285750" indent="-285750">
              <a:buFont typeface="Arial"/>
              <a:buChar char="•"/>
            </a:pPr>
            <a:r>
              <a:rPr lang="es-EC" dirty="0"/>
              <a:t>Se calcula el coeficiente H que determina la validez de la hipótesis nula en la medida en la que no supere el valor critico establecido en tablas especializadas en 5.99.</a:t>
            </a:r>
            <a:endParaRPr lang="es-ES_tradnl" dirty="0"/>
          </a:p>
        </p:txBody>
      </p:sp>
      <p:pic>
        <p:nvPicPr>
          <p:cNvPr id="4" name="Imagen 3"/>
          <p:cNvPicPr>
            <a:picLocks noChangeAspect="1"/>
          </p:cNvPicPr>
          <p:nvPr/>
        </p:nvPicPr>
        <p:blipFill>
          <a:blip r:embed="rId2"/>
          <a:stretch>
            <a:fillRect/>
          </a:stretch>
        </p:blipFill>
        <p:spPr>
          <a:xfrm>
            <a:off x="2520950" y="2514600"/>
            <a:ext cx="4346508" cy="2851150"/>
          </a:xfrm>
          <a:prstGeom prst="rect">
            <a:avLst/>
          </a:prstGeom>
        </p:spPr>
      </p:pic>
    </p:spTree>
    <p:extLst>
      <p:ext uri="{BB962C8B-B14F-4D97-AF65-F5344CB8AC3E}">
        <p14:creationId xmlns:p14="http://schemas.microsoft.com/office/powerpoint/2010/main" val="19522903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09625" y="952838"/>
            <a:ext cx="8032750" cy="369332"/>
          </a:xfrm>
          <a:prstGeom prst="rect">
            <a:avLst/>
          </a:prstGeom>
        </p:spPr>
        <p:txBody>
          <a:bodyPr wrap="square">
            <a:spAutoFit/>
          </a:bodyPr>
          <a:lstStyle/>
          <a:p>
            <a:pPr marL="285750" indent="-285750">
              <a:buFont typeface="Arial"/>
              <a:buChar char="•"/>
            </a:pPr>
            <a:r>
              <a:rPr lang="es-EC" dirty="0"/>
              <a:t>Se corrige el parámetro H porque hubo empates en la frecuencia de respuestas </a:t>
            </a:r>
            <a:endParaRPr lang="es-ES_tradnl" dirty="0"/>
          </a:p>
        </p:txBody>
      </p:sp>
      <p:pic>
        <p:nvPicPr>
          <p:cNvPr id="3" name="Imagen 2"/>
          <p:cNvPicPr>
            <a:picLocks noChangeAspect="1"/>
          </p:cNvPicPr>
          <p:nvPr/>
        </p:nvPicPr>
        <p:blipFill>
          <a:blip r:embed="rId2"/>
          <a:stretch>
            <a:fillRect/>
          </a:stretch>
        </p:blipFill>
        <p:spPr>
          <a:xfrm>
            <a:off x="2701925" y="1488082"/>
            <a:ext cx="3949700" cy="2587734"/>
          </a:xfrm>
          <a:prstGeom prst="rect">
            <a:avLst/>
          </a:prstGeom>
        </p:spPr>
      </p:pic>
      <p:sp>
        <p:nvSpPr>
          <p:cNvPr id="4" name="Rectángulo 3"/>
          <p:cNvSpPr/>
          <p:nvPr/>
        </p:nvSpPr>
        <p:spPr>
          <a:xfrm>
            <a:off x="920750" y="4612391"/>
            <a:ext cx="7921625" cy="1754327"/>
          </a:xfrm>
          <a:prstGeom prst="rect">
            <a:avLst/>
          </a:prstGeom>
        </p:spPr>
        <p:txBody>
          <a:bodyPr wrap="square">
            <a:spAutoFit/>
          </a:bodyPr>
          <a:lstStyle/>
          <a:p>
            <a:pPr marL="285750" indent="-285750" algn="just">
              <a:buFont typeface="Arial"/>
              <a:buChar char="•"/>
            </a:pPr>
            <a:r>
              <a:rPr lang="es-EC" dirty="0"/>
              <a:t>Por los resultados (-0.91636) en la estadística H y su correlativo Hc (-1.08) que son menores que el valor critico establecido para la estadística de prueba (5.99) no es procedente desechar la hipótesis nula: ‘El análisis apropiado del tipo de actividades que realizan en el tiempo libre no influye en el desarrollo social y profesional de los aspirantes a Oficiales de Policía y de los aspirantes a policías de la Unidad de Equitación y Remonta.’</a:t>
            </a:r>
            <a:endParaRPr lang="es-ES_tradnl" dirty="0"/>
          </a:p>
        </p:txBody>
      </p:sp>
    </p:spTree>
    <p:extLst>
      <p:ext uri="{BB962C8B-B14F-4D97-AF65-F5344CB8AC3E}">
        <p14:creationId xmlns:p14="http://schemas.microsoft.com/office/powerpoint/2010/main" val="41301961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11250" y="2951863"/>
            <a:ext cx="6876201" cy="584776"/>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3200" b="1" dirty="0" smtClean="0">
                <a:ln w="11430"/>
                <a:effectLst>
                  <a:outerShdw blurRad="50800" dist="39000" dir="5460000" algn="tl">
                    <a:srgbClr val="000000">
                      <a:alpha val="38000"/>
                    </a:srgbClr>
                  </a:outerShdw>
                </a:effectLst>
              </a:rPr>
              <a:t>CONCLUSIONES  Y RECOMENDACIONES</a:t>
            </a:r>
            <a:endParaRPr lang="es-ES" sz="3200" b="1" dirty="0">
              <a:ln w="11430"/>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876004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4063" y="1132959"/>
            <a:ext cx="1729623" cy="369332"/>
          </a:xfrm>
          <a:prstGeom prst="rect">
            <a:avLst/>
          </a:prstGeom>
        </p:spPr>
        <p:txBody>
          <a:bodyPr wrap="none">
            <a:spAutoFit/>
          </a:bodyPr>
          <a:lstStyle/>
          <a:p>
            <a:pPr lvl="1"/>
            <a:r>
              <a:rPr lang="es-EC" b="1" dirty="0"/>
              <a:t>CONCLUSIONES</a:t>
            </a:r>
            <a:endParaRPr lang="es-ES_tradnl" sz="1600" b="1" i="1" dirty="0"/>
          </a:p>
        </p:txBody>
      </p:sp>
    </p:spTree>
    <p:extLst>
      <p:ext uri="{BB962C8B-B14F-4D97-AF65-F5344CB8AC3E}">
        <p14:creationId xmlns:p14="http://schemas.microsoft.com/office/powerpoint/2010/main" val="25741114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4062" y="1132959"/>
            <a:ext cx="3039687" cy="369332"/>
          </a:xfrm>
          <a:prstGeom prst="rect">
            <a:avLst/>
          </a:prstGeom>
        </p:spPr>
        <p:txBody>
          <a:bodyPr wrap="square">
            <a:spAutoFit/>
          </a:bodyPr>
          <a:lstStyle/>
          <a:p>
            <a:pPr lvl="1"/>
            <a:r>
              <a:rPr lang="es-EC" b="1" dirty="0" smtClean="0"/>
              <a:t>RECOMENDACIONES</a:t>
            </a:r>
            <a:endParaRPr lang="es-ES_tradnl" sz="1600" b="1" i="1" dirty="0"/>
          </a:p>
        </p:txBody>
      </p:sp>
    </p:spTree>
    <p:extLst>
      <p:ext uri="{BB962C8B-B14F-4D97-AF65-F5344CB8AC3E}">
        <p14:creationId xmlns:p14="http://schemas.microsoft.com/office/powerpoint/2010/main" val="19930743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270125" y="2951863"/>
            <a:ext cx="4808929" cy="584776"/>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3200" b="1" dirty="0" smtClean="0">
                <a:ln w="11430"/>
                <a:effectLst>
                  <a:outerShdw blurRad="50800" dist="39000" dir="5460000" algn="tl">
                    <a:srgbClr val="000000">
                      <a:alpha val="38000"/>
                    </a:srgbClr>
                  </a:outerShdw>
                </a:effectLst>
              </a:rPr>
              <a:t>PROPUESTA  ALTERNATIVA</a:t>
            </a:r>
            <a:endParaRPr lang="es-ES" sz="3200" b="1" dirty="0">
              <a:ln w="11430"/>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019966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269999" y="2414478"/>
            <a:ext cx="3621504" cy="400110"/>
          </a:xfrm>
          <a:prstGeom prst="rect">
            <a:avLst/>
          </a:prstGeom>
          <a:noFill/>
        </p:spPr>
        <p:txBody>
          <a:bodyPr wrap="none" rtlCol="0">
            <a:spAutoFit/>
          </a:bodyPr>
          <a:lstStyle/>
          <a:p>
            <a:r>
              <a:rPr lang="es-ES" sz="2000" b="1" dirty="0" smtClean="0">
                <a:solidFill>
                  <a:srgbClr val="000000"/>
                </a:solidFill>
              </a:rPr>
              <a:t>IDENTIFICACIÓN DEL PROBLEMA</a:t>
            </a:r>
            <a:endParaRPr lang="es-ES" sz="2000" b="1" dirty="0">
              <a:solidFill>
                <a:srgbClr val="000000"/>
              </a:solidFill>
            </a:endParaRPr>
          </a:p>
        </p:txBody>
      </p:sp>
      <p:sp>
        <p:nvSpPr>
          <p:cNvPr id="4" name="Rectángulo 3"/>
          <p:cNvSpPr/>
          <p:nvPr/>
        </p:nvSpPr>
        <p:spPr>
          <a:xfrm>
            <a:off x="1269999" y="3179713"/>
            <a:ext cx="7286625" cy="1754327"/>
          </a:xfrm>
          <a:prstGeom prst="rect">
            <a:avLst/>
          </a:prstGeom>
        </p:spPr>
        <p:txBody>
          <a:bodyPr wrap="square">
            <a:spAutoFit/>
          </a:bodyPr>
          <a:lstStyle/>
          <a:p>
            <a:pPr marL="285750" indent="-285750">
              <a:buFont typeface="Arial"/>
              <a:buChar char="•"/>
            </a:pPr>
            <a:endParaRPr lang="es-ES" dirty="0" smtClean="0"/>
          </a:p>
          <a:p>
            <a:pPr marL="285750" indent="-285750" algn="just">
              <a:buFont typeface="Arial"/>
              <a:buChar char="•"/>
            </a:pPr>
            <a:r>
              <a:rPr lang="es-ES" dirty="0" smtClean="0"/>
              <a:t>Limitaciones  en el  uso del  tiempo libre  debido  al    </a:t>
            </a:r>
            <a:r>
              <a:rPr lang="es-EC" dirty="0" smtClean="0"/>
              <a:t>sistema de formación totalitario de internamiento</a:t>
            </a:r>
            <a:r>
              <a:rPr lang="es-ES_tradnl" dirty="0" smtClean="0">
                <a:effectLst/>
              </a:rPr>
              <a:t> </a:t>
            </a:r>
            <a:r>
              <a:rPr lang="es-ES" dirty="0" smtClean="0"/>
              <a:t>.</a:t>
            </a:r>
          </a:p>
          <a:p>
            <a:pPr marL="285750" indent="-285750" algn="just">
              <a:buFont typeface="Arial"/>
              <a:buChar char="•"/>
            </a:pPr>
            <a:r>
              <a:rPr lang="es-ES" dirty="0" smtClean="0"/>
              <a:t>Desconocimiento  de  oportunidades  para  el aprovechamiento   del  tiempo libre.</a:t>
            </a:r>
          </a:p>
          <a:p>
            <a:pPr marL="285750" indent="-285750" algn="just">
              <a:buFont typeface="Arial"/>
              <a:buChar char="•"/>
            </a:pPr>
            <a:r>
              <a:rPr lang="es-ES" dirty="0" smtClean="0"/>
              <a:t>Utilización del  tiempo libre  para  actividades  nocivas  para la  salud.</a:t>
            </a:r>
          </a:p>
        </p:txBody>
      </p:sp>
    </p:spTree>
    <p:extLst>
      <p:ext uri="{BB962C8B-B14F-4D97-AF65-F5344CB8AC3E}">
        <p14:creationId xmlns:p14="http://schemas.microsoft.com/office/powerpoint/2010/main" val="12811663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14375" y="2558960"/>
            <a:ext cx="7937500" cy="1631216"/>
          </a:xfrm>
          <a:prstGeom prst="rect">
            <a:avLst/>
          </a:prstGeom>
        </p:spPr>
        <p:txBody>
          <a:bodyPr wrap="square">
            <a:spAutoFit/>
          </a:bodyPr>
          <a:lstStyle/>
          <a:p>
            <a:pPr marL="285750" indent="-285750" algn="just">
              <a:buFont typeface="Arial"/>
              <a:buChar char="•"/>
            </a:pPr>
            <a:r>
              <a:rPr lang="es-EC" sz="2000" dirty="0" smtClean="0"/>
              <a:t>La </a:t>
            </a:r>
            <a:r>
              <a:rPr lang="es-EC" sz="2000" dirty="0"/>
              <a:t>propuesta, se centra en considerar dentro del modelo educativo policial, la selección de una variedad casi infinita de actividades recreativas disponibles durante el tiempo libre, para optimizar las que se relacionen con el distensionamiento de las exigencias que implica el proceso de formación </a:t>
            </a:r>
            <a:r>
              <a:rPr lang="es-EC" sz="2000" dirty="0" smtClean="0"/>
              <a:t>policial.</a:t>
            </a:r>
            <a:r>
              <a:rPr lang="es-ES_tradnl" sz="2000" dirty="0" smtClean="0">
                <a:effectLst/>
              </a:rPr>
              <a:t> </a:t>
            </a:r>
            <a:endParaRPr lang="es-ES" sz="2000" dirty="0"/>
          </a:p>
        </p:txBody>
      </p:sp>
      <p:sp>
        <p:nvSpPr>
          <p:cNvPr id="4" name="CuadroTexto 3"/>
          <p:cNvSpPr txBox="1"/>
          <p:nvPr/>
        </p:nvSpPr>
        <p:spPr>
          <a:xfrm>
            <a:off x="714375" y="1955860"/>
            <a:ext cx="2746375" cy="400110"/>
          </a:xfrm>
          <a:prstGeom prst="rect">
            <a:avLst/>
          </a:prstGeom>
          <a:noFill/>
        </p:spPr>
        <p:txBody>
          <a:bodyPr wrap="square" rtlCol="0">
            <a:spAutoFit/>
          </a:bodyPr>
          <a:lstStyle/>
          <a:p>
            <a:r>
              <a:rPr lang="es-ES" sz="2000" b="1" dirty="0" smtClean="0"/>
              <a:t>PROPUESTA</a:t>
            </a:r>
            <a:endParaRPr lang="es-ES" sz="2000" b="1" dirty="0"/>
          </a:p>
        </p:txBody>
      </p:sp>
    </p:spTree>
    <p:extLst>
      <p:ext uri="{BB962C8B-B14F-4D97-AF65-F5344CB8AC3E}">
        <p14:creationId xmlns:p14="http://schemas.microsoft.com/office/powerpoint/2010/main" val="9243899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449633388"/>
              </p:ext>
            </p:extLst>
          </p:nvPr>
        </p:nvGraphicFramePr>
        <p:xfrm>
          <a:off x="1894205" y="1609209"/>
          <a:ext cx="5487670" cy="5175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703438" y="932418"/>
            <a:ext cx="3314429" cy="369332"/>
          </a:xfrm>
          <a:prstGeom prst="rect">
            <a:avLst/>
          </a:prstGeom>
        </p:spPr>
        <p:txBody>
          <a:bodyPr wrap="none">
            <a:spAutoFit/>
          </a:bodyPr>
          <a:lstStyle/>
          <a:p>
            <a:r>
              <a:rPr lang="es-EC" b="1" dirty="0" smtClean="0"/>
              <a:t>PLAN  DE  RECREACIÓN POLICIAL</a:t>
            </a:r>
            <a:r>
              <a:rPr lang="es-ES_tradnl" b="1" dirty="0" smtClean="0">
                <a:effectLst/>
              </a:rPr>
              <a:t> </a:t>
            </a:r>
            <a:endParaRPr lang="es-ES" b="1" dirty="0"/>
          </a:p>
        </p:txBody>
      </p:sp>
    </p:spTree>
    <p:extLst>
      <p:ext uri="{BB962C8B-B14F-4D97-AF65-F5344CB8AC3E}">
        <p14:creationId xmlns:p14="http://schemas.microsoft.com/office/powerpoint/2010/main" val="983159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857500" y="1254125"/>
            <a:ext cx="3841750" cy="400110"/>
          </a:xfrm>
          <a:prstGeom prst="rect">
            <a:avLst/>
          </a:prstGeom>
          <a:noFill/>
        </p:spPr>
        <p:txBody>
          <a:bodyPr wrap="square" rtlCol="0">
            <a:spAutoFit/>
          </a:bodyPr>
          <a:lstStyle/>
          <a:p>
            <a:r>
              <a:rPr lang="es-ES" sz="2000" b="1" dirty="0" smtClean="0"/>
              <a:t>ESTRATEGIAS  INSTITUCIONALES:</a:t>
            </a:r>
            <a:endParaRPr lang="es-ES" sz="2000" b="1" dirty="0"/>
          </a:p>
        </p:txBody>
      </p:sp>
      <p:sp>
        <p:nvSpPr>
          <p:cNvPr id="3" name="CuadroTexto 2"/>
          <p:cNvSpPr txBox="1"/>
          <p:nvPr/>
        </p:nvSpPr>
        <p:spPr>
          <a:xfrm>
            <a:off x="3460751" y="2190752"/>
            <a:ext cx="2952750" cy="4170373"/>
          </a:xfrm>
          <a:prstGeom prst="rect">
            <a:avLst/>
          </a:prstGeom>
          <a:noFill/>
        </p:spPr>
        <p:txBody>
          <a:bodyPr wrap="square" rtlCol="0">
            <a:spAutoFit/>
          </a:bodyPr>
          <a:lstStyle/>
          <a:p>
            <a:pPr marL="285750" indent="-285750">
              <a:lnSpc>
                <a:spcPct val="200000"/>
              </a:lnSpc>
              <a:buFont typeface="Arial"/>
              <a:buChar char="•"/>
            </a:pPr>
            <a:r>
              <a:rPr lang="es-ES" sz="2000" dirty="0" smtClean="0"/>
              <a:t>Investigación</a:t>
            </a:r>
          </a:p>
          <a:p>
            <a:pPr marL="285750" indent="-285750">
              <a:lnSpc>
                <a:spcPct val="200000"/>
              </a:lnSpc>
              <a:buFont typeface="Arial"/>
              <a:buChar char="•"/>
            </a:pPr>
            <a:r>
              <a:rPr lang="es-ES" sz="2000" dirty="0" smtClean="0"/>
              <a:t>Formación</a:t>
            </a:r>
          </a:p>
          <a:p>
            <a:pPr marL="285750" indent="-285750">
              <a:lnSpc>
                <a:spcPct val="200000"/>
              </a:lnSpc>
              <a:buFont typeface="Arial"/>
              <a:buChar char="•"/>
            </a:pPr>
            <a:r>
              <a:rPr lang="es-ES" sz="2000" dirty="0" smtClean="0"/>
              <a:t>Vivencias</a:t>
            </a:r>
          </a:p>
          <a:p>
            <a:pPr marL="285750" indent="-285750">
              <a:lnSpc>
                <a:spcPct val="200000"/>
              </a:lnSpc>
              <a:buFont typeface="Arial"/>
              <a:buChar char="•"/>
            </a:pPr>
            <a:r>
              <a:rPr lang="es-ES" sz="2000" dirty="0" smtClean="0"/>
              <a:t>Gestión</a:t>
            </a:r>
          </a:p>
          <a:p>
            <a:pPr marL="285750" indent="-285750">
              <a:lnSpc>
                <a:spcPct val="200000"/>
              </a:lnSpc>
              <a:buFont typeface="Arial"/>
              <a:buChar char="•"/>
            </a:pPr>
            <a:endParaRPr lang="es-ES" dirty="0" smtClean="0"/>
          </a:p>
          <a:p>
            <a:pPr marL="285750" indent="-285750">
              <a:lnSpc>
                <a:spcPct val="200000"/>
              </a:lnSpc>
              <a:buFont typeface="Arial"/>
              <a:buChar char="•"/>
            </a:pPr>
            <a:endParaRPr lang="es-ES" dirty="0" smtClean="0"/>
          </a:p>
          <a:p>
            <a:pPr marL="285750" indent="-285750">
              <a:lnSpc>
                <a:spcPct val="200000"/>
              </a:lnSpc>
              <a:buFont typeface="Arial"/>
              <a:buChar char="•"/>
            </a:pPr>
            <a:endParaRPr lang="es-ES" dirty="0"/>
          </a:p>
        </p:txBody>
      </p:sp>
    </p:spTree>
    <p:extLst>
      <p:ext uri="{BB962C8B-B14F-4D97-AF65-F5344CB8AC3E}">
        <p14:creationId xmlns:p14="http://schemas.microsoft.com/office/powerpoint/2010/main" val="34871975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52500" y="2299464"/>
            <a:ext cx="7239000" cy="2031325"/>
          </a:xfrm>
          <a:prstGeom prst="rect">
            <a:avLst/>
          </a:prstGeom>
        </p:spPr>
        <p:txBody>
          <a:bodyPr wrap="square">
            <a:spAutoFit/>
          </a:bodyPr>
          <a:lstStyle/>
          <a:p>
            <a:pPr marL="285750" indent="-285750" algn="just">
              <a:buFont typeface="Arial"/>
              <a:buChar char="•"/>
            </a:pPr>
            <a:r>
              <a:rPr lang="es-EC" dirty="0"/>
              <a:t>El propósito central de las estrategias recreativas en investigación, es que en su conjunto permitan sistematizar la producción investigativa para que dentro de los proceso de formación policial, se dé un conocimiento acumulado al talento humano policial, el cual permita la construcción de la recreación como disciplina, medir su desarrollo y socializarlo para que sea utilizado por la Institución Policial al servicio de la Sociedad Ecuatoriana. </a:t>
            </a:r>
            <a:endParaRPr lang="es-ES_tradnl" dirty="0"/>
          </a:p>
        </p:txBody>
      </p:sp>
      <p:sp>
        <p:nvSpPr>
          <p:cNvPr id="3" name="Rectángulo 2"/>
          <p:cNvSpPr/>
          <p:nvPr/>
        </p:nvSpPr>
        <p:spPr>
          <a:xfrm>
            <a:off x="0" y="1323459"/>
            <a:ext cx="3206750" cy="400110"/>
          </a:xfrm>
          <a:prstGeom prst="rect">
            <a:avLst/>
          </a:prstGeom>
        </p:spPr>
        <p:txBody>
          <a:bodyPr wrap="square">
            <a:spAutoFit/>
          </a:bodyPr>
          <a:lstStyle/>
          <a:p>
            <a:pPr lvl="2"/>
            <a:r>
              <a:rPr lang="es-EC" sz="2000" b="1" dirty="0" smtClean="0"/>
              <a:t>INVESTIGACIÓN</a:t>
            </a:r>
            <a:endParaRPr lang="es-ES_tradnl" b="1" i="1" dirty="0"/>
          </a:p>
        </p:txBody>
      </p:sp>
    </p:spTree>
    <p:extLst>
      <p:ext uri="{BB962C8B-B14F-4D97-AF65-F5344CB8AC3E}">
        <p14:creationId xmlns:p14="http://schemas.microsoft.com/office/powerpoint/2010/main" val="41540085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extLst>
              <p:ext uri="{D42A27DB-BD31-4B8C-83A1-F6EECF244321}">
                <p14:modId xmlns:p14="http://schemas.microsoft.com/office/powerpoint/2010/main" val="2209455193"/>
              </p:ext>
            </p:extLst>
          </p:nvPr>
        </p:nvGraphicFramePr>
        <p:xfrm>
          <a:off x="984251" y="1396999"/>
          <a:ext cx="7842250" cy="5256277"/>
        </p:xfrm>
        <a:graphic>
          <a:graphicData uri="http://schemas.openxmlformats.org/presentationml/2006/ole">
            <mc:AlternateContent xmlns:mc="http://schemas.openxmlformats.org/markup-compatibility/2006">
              <mc:Choice xmlns:v="urn:schemas-microsoft-com:vml" Requires="v">
                <p:oleObj spid="_x0000_s4101" name="Documento" r:id="rId3" imgW="6286500" imgH="7251700" progId="Word.Document.12">
                  <p:link updateAutomatic="1"/>
                </p:oleObj>
              </mc:Choice>
              <mc:Fallback>
                <p:oleObj name="Documento" r:id="rId3" imgW="6286500" imgH="7251700" progId="Word.Document.12">
                  <p:link updateAutomatic="1"/>
                  <p:pic>
                    <p:nvPicPr>
                      <p:cNvPr id="0" name=""/>
                      <p:cNvPicPr/>
                      <p:nvPr/>
                    </p:nvPicPr>
                    <p:blipFill>
                      <a:blip r:embed="rId4"/>
                      <a:stretch>
                        <a:fillRect/>
                      </a:stretch>
                    </p:blipFill>
                    <p:spPr>
                      <a:xfrm>
                        <a:off x="984251" y="1396999"/>
                        <a:ext cx="7842250" cy="5256277"/>
                      </a:xfrm>
                      <a:prstGeom prst="rect">
                        <a:avLst/>
                      </a:prstGeom>
                    </p:spPr>
                  </p:pic>
                </p:oleObj>
              </mc:Fallback>
            </mc:AlternateContent>
          </a:graphicData>
        </a:graphic>
      </p:graphicFrame>
    </p:spTree>
    <p:extLst>
      <p:ext uri="{BB962C8B-B14F-4D97-AF65-F5344CB8AC3E}">
        <p14:creationId xmlns:p14="http://schemas.microsoft.com/office/powerpoint/2010/main" val="14653826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30249" y="2299464"/>
            <a:ext cx="7477125" cy="1477328"/>
          </a:xfrm>
          <a:prstGeom prst="rect">
            <a:avLst/>
          </a:prstGeom>
        </p:spPr>
        <p:txBody>
          <a:bodyPr wrap="square">
            <a:spAutoFit/>
          </a:bodyPr>
          <a:lstStyle/>
          <a:p>
            <a:pPr marL="285750" indent="-285750" algn="just">
              <a:buFont typeface="Arial"/>
              <a:buChar char="•"/>
            </a:pPr>
            <a:r>
              <a:rPr lang="es-EC" dirty="0" smtClean="0"/>
              <a:t>En </a:t>
            </a:r>
            <a:r>
              <a:rPr lang="es-EC" dirty="0"/>
              <a:t>esta área las estrategias dentro de los proceso de formación policial, apuntan a la consolidación del modelo educativo institucional, sea en el ámbito académico y el fortalecimiento  del talento humano policial, para garantizar la calidad de la vivencia, la gestión y la investigación en recreación</a:t>
            </a:r>
            <a:endParaRPr lang="es-ES_tradnl" sz="1600" dirty="0"/>
          </a:p>
        </p:txBody>
      </p:sp>
      <p:sp>
        <p:nvSpPr>
          <p:cNvPr id="3" name="Rectángulo 2"/>
          <p:cNvSpPr/>
          <p:nvPr/>
        </p:nvSpPr>
        <p:spPr>
          <a:xfrm>
            <a:off x="0" y="1792903"/>
            <a:ext cx="3206750" cy="400110"/>
          </a:xfrm>
          <a:prstGeom prst="rect">
            <a:avLst/>
          </a:prstGeom>
        </p:spPr>
        <p:txBody>
          <a:bodyPr wrap="square">
            <a:spAutoFit/>
          </a:bodyPr>
          <a:lstStyle/>
          <a:p>
            <a:pPr lvl="2"/>
            <a:r>
              <a:rPr lang="es-EC" sz="2000" b="1" dirty="0" smtClean="0"/>
              <a:t>FORMACIÓN</a:t>
            </a:r>
            <a:endParaRPr lang="es-ES_tradnl" sz="2000" b="1" i="1" dirty="0"/>
          </a:p>
        </p:txBody>
      </p:sp>
    </p:spTree>
    <p:extLst>
      <p:ext uri="{BB962C8B-B14F-4D97-AF65-F5344CB8AC3E}">
        <p14:creationId xmlns:p14="http://schemas.microsoft.com/office/powerpoint/2010/main" val="3238041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extLst>
              <p:ext uri="{D42A27DB-BD31-4B8C-83A1-F6EECF244321}">
                <p14:modId xmlns:p14="http://schemas.microsoft.com/office/powerpoint/2010/main" val="4050390376"/>
              </p:ext>
            </p:extLst>
          </p:nvPr>
        </p:nvGraphicFramePr>
        <p:xfrm>
          <a:off x="2663825" y="266700"/>
          <a:ext cx="6324600" cy="6591300"/>
        </p:xfrm>
        <a:graphic>
          <a:graphicData uri="http://schemas.openxmlformats.org/presentationml/2006/ole">
            <mc:AlternateContent xmlns:mc="http://schemas.openxmlformats.org/markup-compatibility/2006">
              <mc:Choice xmlns:v="urn:schemas-microsoft-com:vml" Requires="v">
                <p:oleObj spid="_x0000_s5124" name="Documento" r:id="rId3" imgW="6324600" imgH="6591300" progId="Word.Document.12">
                  <p:link updateAutomatic="1"/>
                </p:oleObj>
              </mc:Choice>
              <mc:Fallback>
                <p:oleObj name="Documento" r:id="rId3" imgW="6324600" imgH="6591300" progId="Word.Document.12">
                  <p:link updateAutomatic="1"/>
                  <p:pic>
                    <p:nvPicPr>
                      <p:cNvPr id="0" name=""/>
                      <p:cNvPicPr/>
                      <p:nvPr/>
                    </p:nvPicPr>
                    <p:blipFill>
                      <a:blip r:embed="rId4"/>
                      <a:stretch>
                        <a:fillRect/>
                      </a:stretch>
                    </p:blipFill>
                    <p:spPr>
                      <a:xfrm>
                        <a:off x="2663825" y="266700"/>
                        <a:ext cx="6324600" cy="6591300"/>
                      </a:xfrm>
                      <a:prstGeom prst="rect">
                        <a:avLst/>
                      </a:prstGeom>
                    </p:spPr>
                  </p:pic>
                </p:oleObj>
              </mc:Fallback>
            </mc:AlternateContent>
          </a:graphicData>
        </a:graphic>
      </p:graphicFrame>
    </p:spTree>
    <p:extLst>
      <p:ext uri="{BB962C8B-B14F-4D97-AF65-F5344CB8AC3E}">
        <p14:creationId xmlns:p14="http://schemas.microsoft.com/office/powerpoint/2010/main" val="35987976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88999" y="2316966"/>
            <a:ext cx="7413625" cy="2308324"/>
          </a:xfrm>
          <a:prstGeom prst="rect">
            <a:avLst/>
          </a:prstGeom>
        </p:spPr>
        <p:txBody>
          <a:bodyPr wrap="square">
            <a:spAutoFit/>
          </a:bodyPr>
          <a:lstStyle/>
          <a:p>
            <a:pPr marL="285750" indent="-285750" algn="just">
              <a:buFont typeface="Arial"/>
              <a:buChar char="•"/>
            </a:pPr>
            <a:r>
              <a:rPr lang="es-MX" dirty="0" smtClean="0"/>
              <a:t>En </a:t>
            </a:r>
            <a:r>
              <a:rPr lang="es-MX" dirty="0"/>
              <a:t>esta área, las estrategias tiene como propósito garantizar la calidad de la vivencia, en términos de integralidad y pertinencia en contenidos, metodología y de respuesta a los problemas que vive el miembro policial y la contribución a la construcción de un marco teórico que sustente los beneficios de la recreación aplicada de manera efectiva dentro de las filas policiales y que permitan en los mismos espacios de la vivencia transmitir un concepto integral e integrador de la recreación en los proceso de formación policial y en general en la Policía Nacional del Ecuador.</a:t>
            </a:r>
            <a:endParaRPr lang="es-ES_tradnl" sz="1600" dirty="0"/>
          </a:p>
        </p:txBody>
      </p:sp>
      <p:sp>
        <p:nvSpPr>
          <p:cNvPr id="3" name="Rectángulo 2"/>
          <p:cNvSpPr/>
          <p:nvPr/>
        </p:nvSpPr>
        <p:spPr>
          <a:xfrm>
            <a:off x="-406306" y="1587500"/>
            <a:ext cx="2692306" cy="369332"/>
          </a:xfrm>
          <a:prstGeom prst="rect">
            <a:avLst/>
          </a:prstGeom>
        </p:spPr>
        <p:txBody>
          <a:bodyPr wrap="square">
            <a:spAutoFit/>
          </a:bodyPr>
          <a:lstStyle/>
          <a:p>
            <a:pPr lvl="2"/>
            <a:r>
              <a:rPr lang="es-MX" b="1" dirty="0" smtClean="0"/>
              <a:t>VIVENCIAS</a:t>
            </a:r>
            <a:endParaRPr lang="es-ES_tradnl" sz="1600" b="1" i="1" dirty="0"/>
          </a:p>
        </p:txBody>
      </p:sp>
    </p:spTree>
    <p:extLst>
      <p:ext uri="{BB962C8B-B14F-4D97-AF65-F5344CB8AC3E}">
        <p14:creationId xmlns:p14="http://schemas.microsoft.com/office/powerpoint/2010/main" val="25698777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p:cNvGraphicFramePr>
            <a:graphicFrameLocks noChangeAspect="1"/>
          </p:cNvGraphicFramePr>
          <p:nvPr>
            <p:extLst>
              <p:ext uri="{D42A27DB-BD31-4B8C-83A1-F6EECF244321}">
                <p14:modId xmlns:p14="http://schemas.microsoft.com/office/powerpoint/2010/main" val="81490016"/>
              </p:ext>
            </p:extLst>
          </p:nvPr>
        </p:nvGraphicFramePr>
        <p:xfrm>
          <a:off x="2524125" y="95249"/>
          <a:ext cx="6207125" cy="6793603"/>
        </p:xfrm>
        <a:graphic>
          <a:graphicData uri="http://schemas.openxmlformats.org/presentationml/2006/ole">
            <mc:AlternateContent xmlns:mc="http://schemas.openxmlformats.org/markup-compatibility/2006">
              <mc:Choice xmlns:v="urn:schemas-microsoft-com:vml" Requires="v">
                <p:oleObj spid="_x0000_s6147" name="Documento" r:id="rId3" imgW="6324600" imgH="6921500" progId="Word.Document.12">
                  <p:link updateAutomatic="1"/>
                </p:oleObj>
              </mc:Choice>
              <mc:Fallback>
                <p:oleObj name="Documento" r:id="rId3" imgW="6324600" imgH="6921500" progId="Word.Document.12">
                  <p:link updateAutomatic="1"/>
                  <p:pic>
                    <p:nvPicPr>
                      <p:cNvPr id="0" name=""/>
                      <p:cNvPicPr/>
                      <p:nvPr/>
                    </p:nvPicPr>
                    <p:blipFill>
                      <a:blip r:embed="rId4"/>
                      <a:stretch>
                        <a:fillRect/>
                      </a:stretch>
                    </p:blipFill>
                    <p:spPr>
                      <a:xfrm>
                        <a:off x="2524125" y="95249"/>
                        <a:ext cx="6207125" cy="6793603"/>
                      </a:xfrm>
                      <a:prstGeom prst="rect">
                        <a:avLst/>
                      </a:prstGeom>
                    </p:spPr>
                  </p:pic>
                </p:oleObj>
              </mc:Fallback>
            </mc:AlternateContent>
          </a:graphicData>
        </a:graphic>
      </p:graphicFrame>
    </p:spTree>
    <p:extLst>
      <p:ext uri="{BB962C8B-B14F-4D97-AF65-F5344CB8AC3E}">
        <p14:creationId xmlns:p14="http://schemas.microsoft.com/office/powerpoint/2010/main" val="6499405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33799" y="2240340"/>
            <a:ext cx="7859325" cy="2554545"/>
          </a:xfrm>
          <a:prstGeom prst="rect">
            <a:avLst/>
          </a:prstGeom>
        </p:spPr>
        <p:txBody>
          <a:bodyPr wrap="square">
            <a:spAutoFit/>
          </a:bodyPr>
          <a:lstStyle/>
          <a:p>
            <a:pPr lvl="2" algn="just"/>
            <a:endParaRPr lang="es-ES_tradnl" sz="2000" b="1" i="1" dirty="0"/>
          </a:p>
          <a:p>
            <a:pPr marL="285750" indent="-285750" algn="just">
              <a:buFont typeface="Arial"/>
              <a:buChar char="•"/>
            </a:pPr>
            <a:r>
              <a:rPr lang="es-CO" sz="2000" dirty="0"/>
              <a:t>Las estrategias en esta área buscan en  su conjunto fomentar el desarrollo institucional de la Policía Nacional del  Ecuador y su posicionamiento como líder en el servicio comunitario, a través de la calidad profesional de sus integrantes, los cuales fortalecidos complementariamente a través de un efectivo  plan  de recreación, asumen como propósito personal un política de recreación, para elevar su autoestima y valía profesional</a:t>
            </a:r>
            <a:r>
              <a:rPr lang="es-CO" dirty="0"/>
              <a:t>.</a:t>
            </a:r>
            <a:endParaRPr lang="es-ES_tradnl" sz="1600" dirty="0"/>
          </a:p>
        </p:txBody>
      </p:sp>
      <p:sp>
        <p:nvSpPr>
          <p:cNvPr id="3" name="Rectángulo 2"/>
          <p:cNvSpPr/>
          <p:nvPr/>
        </p:nvSpPr>
        <p:spPr>
          <a:xfrm>
            <a:off x="633800" y="1490008"/>
            <a:ext cx="1132191" cy="400110"/>
          </a:xfrm>
          <a:prstGeom prst="rect">
            <a:avLst/>
          </a:prstGeom>
        </p:spPr>
        <p:txBody>
          <a:bodyPr wrap="none">
            <a:spAutoFit/>
          </a:bodyPr>
          <a:lstStyle/>
          <a:p>
            <a:r>
              <a:rPr lang="es-CO" sz="2000" b="1" dirty="0" smtClean="0"/>
              <a:t>GESTIÓN</a:t>
            </a:r>
            <a:endParaRPr lang="es-ES" dirty="0"/>
          </a:p>
        </p:txBody>
      </p:sp>
    </p:spTree>
    <p:extLst>
      <p:ext uri="{BB962C8B-B14F-4D97-AF65-F5344CB8AC3E}">
        <p14:creationId xmlns:p14="http://schemas.microsoft.com/office/powerpoint/2010/main" val="1113119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682875" y="1730673"/>
            <a:ext cx="3890233" cy="400110"/>
          </a:xfrm>
          <a:prstGeom prst="rect">
            <a:avLst/>
          </a:prstGeom>
          <a:noFill/>
        </p:spPr>
        <p:txBody>
          <a:bodyPr wrap="none" rtlCol="0">
            <a:spAutoFit/>
          </a:bodyPr>
          <a:lstStyle/>
          <a:p>
            <a:r>
              <a:rPr lang="es-ES" sz="2000" b="1" dirty="0" smtClean="0">
                <a:solidFill>
                  <a:srgbClr val="000000"/>
                </a:solidFill>
              </a:rPr>
              <a:t>OBJETIVOS  DE LA  INVESTIGACIÓN</a:t>
            </a:r>
            <a:endParaRPr lang="es-ES" sz="2000" b="1" dirty="0">
              <a:solidFill>
                <a:srgbClr val="000000"/>
              </a:solidFill>
            </a:endParaRPr>
          </a:p>
        </p:txBody>
      </p:sp>
      <p:sp>
        <p:nvSpPr>
          <p:cNvPr id="3" name="CuadroTexto 2"/>
          <p:cNvSpPr txBox="1"/>
          <p:nvPr/>
        </p:nvSpPr>
        <p:spPr>
          <a:xfrm>
            <a:off x="952500" y="2766814"/>
            <a:ext cx="1175522" cy="400110"/>
          </a:xfrm>
          <a:prstGeom prst="rect">
            <a:avLst/>
          </a:prstGeom>
          <a:noFill/>
        </p:spPr>
        <p:txBody>
          <a:bodyPr wrap="none" rtlCol="0">
            <a:spAutoFit/>
          </a:bodyPr>
          <a:lstStyle/>
          <a:p>
            <a:r>
              <a:rPr lang="es-ES" sz="2000" b="1" dirty="0" smtClean="0">
                <a:solidFill>
                  <a:srgbClr val="000000"/>
                </a:solidFill>
              </a:rPr>
              <a:t>GENERAL</a:t>
            </a:r>
            <a:endParaRPr lang="es-ES" sz="2000" b="1" dirty="0">
              <a:solidFill>
                <a:srgbClr val="000000"/>
              </a:solidFill>
            </a:endParaRPr>
          </a:p>
        </p:txBody>
      </p:sp>
      <p:sp>
        <p:nvSpPr>
          <p:cNvPr id="5" name="Rectángulo 4"/>
          <p:cNvSpPr/>
          <p:nvPr/>
        </p:nvSpPr>
        <p:spPr>
          <a:xfrm>
            <a:off x="952499" y="3426907"/>
            <a:ext cx="7350125" cy="1631216"/>
          </a:xfrm>
          <a:prstGeom prst="rect">
            <a:avLst/>
          </a:prstGeom>
        </p:spPr>
        <p:txBody>
          <a:bodyPr wrap="square">
            <a:spAutoFit/>
          </a:bodyPr>
          <a:lstStyle/>
          <a:p>
            <a:pPr marL="285750" indent="-285750" algn="just">
              <a:buFont typeface="Arial"/>
              <a:buChar char="•"/>
            </a:pPr>
            <a:r>
              <a:rPr lang="es-ES" sz="2000" dirty="0"/>
              <a:t>Analizar y comparar las actividades que realizan en el tiempo libre los Aspirantes a Oficiales de la Escuela Superior de Policía Gral. Alberto Enríquez Gallo, con los Aspirantes a Policías de la Escuela de Equitación y Remonta UER, durante el primer semestre del 2012. </a:t>
            </a:r>
            <a:endParaRPr lang="es-ES_tradnl" sz="2000" dirty="0"/>
          </a:p>
        </p:txBody>
      </p:sp>
    </p:spTree>
    <p:extLst>
      <p:ext uri="{BB962C8B-B14F-4D97-AF65-F5344CB8AC3E}">
        <p14:creationId xmlns:p14="http://schemas.microsoft.com/office/powerpoint/2010/main" val="26237143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extLst>
              <p:ext uri="{D42A27DB-BD31-4B8C-83A1-F6EECF244321}">
                <p14:modId xmlns:p14="http://schemas.microsoft.com/office/powerpoint/2010/main" val="3300207939"/>
              </p:ext>
            </p:extLst>
          </p:nvPr>
        </p:nvGraphicFramePr>
        <p:xfrm>
          <a:off x="1409700" y="1035049"/>
          <a:ext cx="7419242" cy="5616575"/>
        </p:xfrm>
        <a:graphic>
          <a:graphicData uri="http://schemas.openxmlformats.org/presentationml/2006/ole">
            <mc:AlternateContent xmlns:mc="http://schemas.openxmlformats.org/markup-compatibility/2006">
              <mc:Choice xmlns:v="urn:schemas-microsoft-com:vml" Requires="v">
                <p:oleObj spid="_x0000_s7171" name="Documento" r:id="rId3" imgW="6324600" imgH="4787900" progId="Word.Document.12">
                  <p:link updateAutomatic="1"/>
                </p:oleObj>
              </mc:Choice>
              <mc:Fallback>
                <p:oleObj name="Documento" r:id="rId3" imgW="6324600" imgH="4787900" progId="Word.Document.12">
                  <p:link updateAutomatic="1"/>
                  <p:pic>
                    <p:nvPicPr>
                      <p:cNvPr id="0" name=""/>
                      <p:cNvPicPr/>
                      <p:nvPr/>
                    </p:nvPicPr>
                    <p:blipFill>
                      <a:blip r:embed="rId4"/>
                      <a:stretch>
                        <a:fillRect/>
                      </a:stretch>
                    </p:blipFill>
                    <p:spPr>
                      <a:xfrm>
                        <a:off x="1409700" y="1035049"/>
                        <a:ext cx="7419242" cy="5616575"/>
                      </a:xfrm>
                      <a:prstGeom prst="rect">
                        <a:avLst/>
                      </a:prstGeom>
                    </p:spPr>
                  </p:pic>
                </p:oleObj>
              </mc:Fallback>
            </mc:AlternateContent>
          </a:graphicData>
        </a:graphic>
      </p:graphicFrame>
    </p:spTree>
    <p:extLst>
      <p:ext uri="{BB962C8B-B14F-4D97-AF65-F5344CB8AC3E}">
        <p14:creationId xmlns:p14="http://schemas.microsoft.com/office/powerpoint/2010/main" val="683908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73125" y="2061845"/>
            <a:ext cx="7937500" cy="4708981"/>
          </a:xfrm>
          <a:prstGeom prst="rect">
            <a:avLst/>
          </a:prstGeom>
        </p:spPr>
        <p:txBody>
          <a:bodyPr wrap="square">
            <a:spAutoFit/>
          </a:bodyPr>
          <a:lstStyle/>
          <a:p>
            <a:pPr marL="285750" indent="-285750" algn="just">
              <a:buFont typeface="Arial"/>
              <a:buChar char="•"/>
            </a:pPr>
            <a:r>
              <a:rPr lang="es-ES" sz="2000" dirty="0"/>
              <a:t>Determinar el tipo de actividades a realizarse en el tiempo libre de los Aspirantes a Oficiales de la Escuela Superior de Policía Gral. Alberto Enríquez Gallo y de los Aspirantes a Policías de la Unidad de Equitación y Remonta dentro de un modelo pedagógico que posibilite su desarrollo social y profesional, mediante la aplicación de encuestas que permitan levantar la información necesaria a ser analizada.</a:t>
            </a:r>
            <a:endParaRPr lang="es-ES_tradnl" sz="2000" dirty="0"/>
          </a:p>
          <a:p>
            <a:pPr algn="just"/>
            <a:r>
              <a:rPr lang="es-ES" sz="2000" dirty="0"/>
              <a:t> </a:t>
            </a:r>
            <a:endParaRPr lang="es-ES_tradnl" sz="2000" dirty="0"/>
          </a:p>
          <a:p>
            <a:pPr marL="285750" indent="-285750" algn="just">
              <a:buFont typeface="Arial"/>
              <a:buChar char="•"/>
            </a:pPr>
            <a:r>
              <a:rPr lang="es-ES" sz="2000" dirty="0"/>
              <a:t>Identificar si los regímenes internos de estudio de la ESP y de la UER, incorporan dentro de su propuesta curricular la utilización de actividades de recreación en su tiempo libre.</a:t>
            </a:r>
            <a:endParaRPr lang="es-ES_tradnl" sz="2000" dirty="0"/>
          </a:p>
          <a:p>
            <a:pPr algn="just"/>
            <a:r>
              <a:rPr lang="es-ES" sz="2000" dirty="0"/>
              <a:t> </a:t>
            </a:r>
            <a:endParaRPr lang="es-ES_tradnl" sz="2000" dirty="0"/>
          </a:p>
          <a:p>
            <a:pPr marL="285750" indent="-285750" algn="just">
              <a:buFont typeface="Arial"/>
              <a:buChar char="•"/>
            </a:pPr>
            <a:r>
              <a:rPr lang="es-ES" sz="2000" dirty="0"/>
              <a:t>Diseñar una propuesta de </a:t>
            </a:r>
            <a:r>
              <a:rPr lang="es-ES" sz="2000" dirty="0" err="1"/>
              <a:t>transversalización</a:t>
            </a:r>
            <a:r>
              <a:rPr lang="es-ES" sz="2000" dirty="0"/>
              <a:t> con actividades de recreación adecuadas para los Aspirantes a Policías y Cadetes, en la utilización de su tiempo libre, dirigida a la potenciación de su  desarrollo social y profesional</a:t>
            </a:r>
            <a:r>
              <a:rPr lang="es-ES" dirty="0"/>
              <a:t>.</a:t>
            </a:r>
            <a:endParaRPr lang="es-ES_tradnl" dirty="0"/>
          </a:p>
        </p:txBody>
      </p:sp>
      <p:sp>
        <p:nvSpPr>
          <p:cNvPr id="3" name="CuadroTexto 2"/>
          <p:cNvSpPr txBox="1"/>
          <p:nvPr/>
        </p:nvSpPr>
        <p:spPr>
          <a:xfrm>
            <a:off x="1158875" y="1656595"/>
            <a:ext cx="1493743" cy="400110"/>
          </a:xfrm>
          <a:prstGeom prst="rect">
            <a:avLst/>
          </a:prstGeom>
          <a:noFill/>
        </p:spPr>
        <p:txBody>
          <a:bodyPr wrap="none" rtlCol="0">
            <a:spAutoFit/>
          </a:bodyPr>
          <a:lstStyle/>
          <a:p>
            <a:r>
              <a:rPr lang="es-ES" sz="2000" dirty="0" smtClean="0">
                <a:solidFill>
                  <a:srgbClr val="FF0000"/>
                </a:solidFill>
              </a:rPr>
              <a:t>ESPECÍFICOS</a:t>
            </a:r>
            <a:endParaRPr lang="es-ES" sz="2000" dirty="0">
              <a:solidFill>
                <a:srgbClr val="FF0000"/>
              </a:solidFill>
            </a:endParaRPr>
          </a:p>
        </p:txBody>
      </p:sp>
      <p:sp>
        <p:nvSpPr>
          <p:cNvPr id="4" name="CuadroTexto 3"/>
          <p:cNvSpPr txBox="1"/>
          <p:nvPr/>
        </p:nvSpPr>
        <p:spPr>
          <a:xfrm>
            <a:off x="2698750" y="956033"/>
            <a:ext cx="3808329" cy="400110"/>
          </a:xfrm>
          <a:prstGeom prst="rect">
            <a:avLst/>
          </a:prstGeom>
          <a:noFill/>
        </p:spPr>
        <p:txBody>
          <a:bodyPr wrap="none" rtlCol="0">
            <a:spAutoFit/>
          </a:bodyPr>
          <a:lstStyle/>
          <a:p>
            <a:r>
              <a:rPr lang="es-ES" sz="2000" dirty="0" smtClean="0">
                <a:solidFill>
                  <a:srgbClr val="FF0000"/>
                </a:solidFill>
              </a:rPr>
              <a:t>OBJETIVOS  DE LA  INVESTIGACIÓN</a:t>
            </a:r>
            <a:endParaRPr lang="es-ES" sz="2000" dirty="0">
              <a:solidFill>
                <a:srgbClr val="FF0000"/>
              </a:solidFill>
            </a:endParaRPr>
          </a:p>
        </p:txBody>
      </p:sp>
    </p:spTree>
    <p:extLst>
      <p:ext uri="{BB962C8B-B14F-4D97-AF65-F5344CB8AC3E}">
        <p14:creationId xmlns:p14="http://schemas.microsoft.com/office/powerpoint/2010/main" val="1277555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77874" y="2551837"/>
            <a:ext cx="7715249" cy="1200329"/>
          </a:xfrm>
          <a:prstGeom prst="rect">
            <a:avLst/>
          </a:prstGeom>
        </p:spPr>
        <p:txBody>
          <a:bodyPr wrap="square">
            <a:spAutoFit/>
          </a:bodyPr>
          <a:lstStyle/>
          <a:p>
            <a:r>
              <a:rPr lang="es-EC" b="1" dirty="0"/>
              <a:t>Hipótesis  de  </a:t>
            </a:r>
            <a:r>
              <a:rPr lang="es-EC" b="1" dirty="0" smtClean="0"/>
              <a:t>trabajo:</a:t>
            </a:r>
            <a:endParaRPr lang="es-ES_tradnl" sz="1600" b="1" i="1" dirty="0"/>
          </a:p>
          <a:p>
            <a:pPr algn="just"/>
            <a:r>
              <a:rPr lang="es-ES" dirty="0"/>
              <a:t>La práctica de actividades adecuadas de recreación, que realizan los Aspirantes a Oficiales de Policía y los Aspirantes a Policías, en su tiempo libre, influye en su nivel de desarrollo profesional y social.</a:t>
            </a:r>
            <a:endParaRPr lang="es-ES_tradnl" dirty="0"/>
          </a:p>
        </p:txBody>
      </p:sp>
      <p:sp>
        <p:nvSpPr>
          <p:cNvPr id="3" name="Rectángulo 2"/>
          <p:cNvSpPr/>
          <p:nvPr/>
        </p:nvSpPr>
        <p:spPr>
          <a:xfrm>
            <a:off x="777874" y="4012337"/>
            <a:ext cx="7715250" cy="1200329"/>
          </a:xfrm>
          <a:prstGeom prst="rect">
            <a:avLst/>
          </a:prstGeom>
        </p:spPr>
        <p:txBody>
          <a:bodyPr wrap="square">
            <a:spAutoFit/>
          </a:bodyPr>
          <a:lstStyle/>
          <a:p>
            <a:pPr algn="just"/>
            <a:r>
              <a:rPr lang="es-EC" b="1" dirty="0"/>
              <a:t>Hipótesis  nula:</a:t>
            </a:r>
            <a:endParaRPr lang="es-ES_tradnl" sz="1600" b="1" i="1" dirty="0"/>
          </a:p>
          <a:p>
            <a:pPr algn="just"/>
            <a:r>
              <a:rPr lang="es-ES" dirty="0"/>
              <a:t>El análisis apropiado del tipo de actividades que realizan en el tiempo libre no influye en el desarrollo social y profesional de los aspirantes a Oficiales de Policía y de los aspirantes a policías de la Unidad de Equitación y Remonta.</a:t>
            </a:r>
            <a:endParaRPr lang="es-ES_tradnl" dirty="0"/>
          </a:p>
        </p:txBody>
      </p:sp>
      <p:sp>
        <p:nvSpPr>
          <p:cNvPr id="4" name="CuadroTexto 3"/>
          <p:cNvSpPr txBox="1"/>
          <p:nvPr/>
        </p:nvSpPr>
        <p:spPr>
          <a:xfrm>
            <a:off x="794585" y="1807844"/>
            <a:ext cx="3326552" cy="400110"/>
          </a:xfrm>
          <a:prstGeom prst="rect">
            <a:avLst/>
          </a:prstGeom>
          <a:noFill/>
        </p:spPr>
        <p:txBody>
          <a:bodyPr wrap="none" rtlCol="0">
            <a:spAutoFit/>
          </a:bodyPr>
          <a:lstStyle/>
          <a:p>
            <a:r>
              <a:rPr lang="es-ES" sz="2000" dirty="0" smtClean="0">
                <a:solidFill>
                  <a:srgbClr val="FF0000"/>
                </a:solidFill>
              </a:rPr>
              <a:t>FORMULACIÓN DE  HIPÓTESIS</a:t>
            </a:r>
            <a:endParaRPr lang="es-ES" sz="2000" dirty="0">
              <a:solidFill>
                <a:srgbClr val="FF0000"/>
              </a:solidFill>
            </a:endParaRPr>
          </a:p>
        </p:txBody>
      </p:sp>
    </p:spTree>
    <p:extLst>
      <p:ext uri="{BB962C8B-B14F-4D97-AF65-F5344CB8AC3E}">
        <p14:creationId xmlns:p14="http://schemas.microsoft.com/office/powerpoint/2010/main" val="3820448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874210" y="1906492"/>
            <a:ext cx="3573264" cy="400110"/>
          </a:xfrm>
          <a:prstGeom prst="rect">
            <a:avLst/>
          </a:prstGeom>
          <a:noFill/>
        </p:spPr>
        <p:txBody>
          <a:bodyPr wrap="none" rtlCol="0">
            <a:spAutoFit/>
          </a:bodyPr>
          <a:lstStyle/>
          <a:p>
            <a:r>
              <a:rPr lang="es-ES" sz="2000" b="1" dirty="0" smtClean="0">
                <a:solidFill>
                  <a:srgbClr val="000000"/>
                </a:solidFill>
              </a:rPr>
              <a:t>VARIABLES  DE  INVESTIGACIÓN</a:t>
            </a:r>
            <a:endParaRPr lang="es-ES" sz="2000" b="1" dirty="0">
              <a:solidFill>
                <a:srgbClr val="000000"/>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4190123904"/>
              </p:ext>
            </p:extLst>
          </p:nvPr>
        </p:nvGraphicFramePr>
        <p:xfrm>
          <a:off x="873124" y="3190875"/>
          <a:ext cx="7413626" cy="1365250"/>
        </p:xfrm>
        <a:graphic>
          <a:graphicData uri="http://schemas.openxmlformats.org/drawingml/2006/table">
            <a:tbl>
              <a:tblPr firstRow="1" bandRow="1">
                <a:tableStyleId>{5940675A-B579-460E-94D1-54222C63F5DA}</a:tableStyleId>
              </a:tblPr>
              <a:tblGrid>
                <a:gridCol w="3063876"/>
                <a:gridCol w="4349750"/>
              </a:tblGrid>
              <a:tr h="493007">
                <a:tc>
                  <a:txBody>
                    <a:bodyPr/>
                    <a:lstStyle/>
                    <a:p>
                      <a:pPr algn="ctr"/>
                      <a:r>
                        <a:rPr lang="es-ES" sz="2400" dirty="0" smtClean="0"/>
                        <a:t>INDEPENDIENTE</a:t>
                      </a:r>
                      <a:endParaRPr lang="es-ES" sz="2400" dirty="0"/>
                    </a:p>
                  </a:txBody>
                  <a:tcPr anchor="ctr">
                    <a:solidFill>
                      <a:schemeClr val="bg1">
                        <a:lumMod val="75000"/>
                      </a:schemeClr>
                    </a:solidFill>
                  </a:tcPr>
                </a:tc>
                <a:tc>
                  <a:txBody>
                    <a:bodyPr/>
                    <a:lstStyle/>
                    <a:p>
                      <a:pPr algn="ctr"/>
                      <a:r>
                        <a:rPr lang="es-ES" sz="2400" dirty="0" smtClean="0"/>
                        <a:t>DEPENDIENTE</a:t>
                      </a:r>
                      <a:endParaRPr lang="es-ES" sz="2400" dirty="0"/>
                    </a:p>
                  </a:txBody>
                  <a:tcPr anchor="ctr">
                    <a:solidFill>
                      <a:schemeClr val="bg1">
                        <a:lumMod val="75000"/>
                      </a:schemeClr>
                    </a:solidFill>
                  </a:tcPr>
                </a:tc>
              </a:tr>
              <a:tr h="872243">
                <a:tc>
                  <a:txBody>
                    <a:bodyPr/>
                    <a:lstStyle/>
                    <a:p>
                      <a:pPr marL="285750" indent="-285750">
                        <a:buFont typeface="Arial"/>
                        <a:buChar char="•"/>
                      </a:pPr>
                      <a:r>
                        <a:rPr lang="es-ES" sz="2400" dirty="0" smtClean="0"/>
                        <a:t>Tiempo</a:t>
                      </a:r>
                      <a:r>
                        <a:rPr lang="es-ES" sz="2400" baseline="0" dirty="0" smtClean="0"/>
                        <a:t> libre</a:t>
                      </a:r>
                      <a:endParaRPr lang="es-ES" sz="2400" dirty="0"/>
                    </a:p>
                  </a:txBody>
                  <a:tcPr anchor="ctr"/>
                </a:tc>
                <a:tc>
                  <a:txBody>
                    <a:bodyPr/>
                    <a:lstStyle/>
                    <a:p>
                      <a:pPr marL="285750" indent="-285750">
                        <a:buFont typeface="Arial"/>
                        <a:buChar char="•"/>
                      </a:pPr>
                      <a:r>
                        <a:rPr lang="es-ES" sz="2400" dirty="0" smtClean="0"/>
                        <a:t>Desarrollo  social  y profesional</a:t>
                      </a:r>
                      <a:endParaRPr lang="es-ES" sz="2400" dirty="0"/>
                    </a:p>
                  </a:txBody>
                  <a:tcPr anchor="ctr"/>
                </a:tc>
              </a:tr>
            </a:tbl>
          </a:graphicData>
        </a:graphic>
      </p:graphicFrame>
    </p:spTree>
    <p:extLst>
      <p:ext uri="{BB962C8B-B14F-4D97-AF65-F5344CB8AC3E}">
        <p14:creationId xmlns:p14="http://schemas.microsoft.com/office/powerpoint/2010/main" val="1872863519"/>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685</TotalTime>
  <Words>2919</Words>
  <Application>Microsoft Office PowerPoint</Application>
  <PresentationFormat>Presentación en pantalla (4:3)</PresentationFormat>
  <Paragraphs>186</Paragraphs>
  <Slides>60</Slides>
  <Notes>2</Notes>
  <HiddenSlides>0</HiddenSlides>
  <MMClips>0</MMClips>
  <ScaleCrop>false</ScaleCrop>
  <HeadingPairs>
    <vt:vector size="8" baseType="variant">
      <vt:variant>
        <vt:lpstr>Tema</vt:lpstr>
      </vt:variant>
      <vt:variant>
        <vt:i4>1</vt:i4>
      </vt:variant>
      <vt:variant>
        <vt:lpstr>Vínculos</vt:lpstr>
      </vt:variant>
      <vt:variant>
        <vt:i4>4</vt:i4>
      </vt:variant>
      <vt:variant>
        <vt:lpstr>Servidores OLE incrustados</vt:lpstr>
      </vt:variant>
      <vt:variant>
        <vt:i4>1</vt:i4>
      </vt:variant>
      <vt:variant>
        <vt:lpstr>Títulos de diapositiva</vt:lpstr>
      </vt:variant>
      <vt:variant>
        <vt:i4>60</vt:i4>
      </vt:variant>
    </vt:vector>
  </HeadingPairs>
  <TitlesOfParts>
    <vt:vector size="66" baseType="lpstr">
      <vt:lpstr>ESPE</vt:lpstr>
      <vt:lpstr>MB:Users:macbook:Desktop:Tesis%20final%20.docx!OLE_LINK1</vt:lpstr>
      <vt:lpstr>MB:Users:macbook:Desktop:Tesis%20final%20.docx!OLE_LINK2</vt:lpstr>
      <vt:lpstr>MB:Users:macbook:Desktop:Tesis%20final%20.docx!OLE_LINK3</vt:lpstr>
      <vt:lpstr>MB:Users:macbook:Desktop:Tesis%20final%20.docx!OLE_LINK4</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MACBOOK</dc:creator>
  <cp:lastModifiedBy>JEREMY</cp:lastModifiedBy>
  <cp:revision>34</cp:revision>
  <dcterms:created xsi:type="dcterms:W3CDTF">2013-11-13T04:43:16Z</dcterms:created>
  <dcterms:modified xsi:type="dcterms:W3CDTF">2013-12-17T14:51:39Z</dcterms:modified>
</cp:coreProperties>
</file>