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81" r:id="rId23"/>
    <p:sldId id="282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6608073535144333E-3"/>
          <c:w val="1"/>
          <c:h val="0.995339192646485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hade val="15000"/>
                      <a:satMod val="180000"/>
                    </a:schemeClr>
                  </a:gs>
                  <a:gs pos="50000">
                    <a:schemeClr val="accent5">
                      <a:tint val="77000"/>
                      <a:shade val="45000"/>
                      <a:satMod val="170000"/>
                    </a:schemeClr>
                  </a:gs>
                  <a:gs pos="70000">
                    <a:schemeClr val="accent5">
                      <a:tint val="77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5">
                      <a:tint val="77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hade val="15000"/>
                      <a:satMod val="180000"/>
                    </a:schemeClr>
                  </a:gs>
                  <a:gs pos="50000">
                    <a:schemeClr val="accent5">
                      <a:shade val="76000"/>
                      <a:shade val="45000"/>
                      <a:satMod val="170000"/>
                    </a:schemeClr>
                  </a:gs>
                  <a:gs pos="70000">
                    <a:schemeClr val="accent5">
                      <a:shade val="76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5">
                      <a:shade val="76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hade val="15000"/>
                      <a:satMod val="180000"/>
                    </a:schemeClr>
                  </a:gs>
                  <a:gs pos="50000">
                    <a:schemeClr val="accent5">
                      <a:shade val="76000"/>
                      <a:shade val="45000"/>
                      <a:satMod val="170000"/>
                    </a:schemeClr>
                  </a:gs>
                  <a:gs pos="70000">
                    <a:schemeClr val="accent5">
                      <a:shade val="76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5">
                      <a:shade val="76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hade val="15000"/>
                      <a:satMod val="180000"/>
                    </a:schemeClr>
                  </a:gs>
                  <a:gs pos="50000">
                    <a:schemeClr val="accent5">
                      <a:shade val="76000"/>
                      <a:shade val="45000"/>
                      <a:satMod val="170000"/>
                    </a:schemeClr>
                  </a:gs>
                  <a:gs pos="70000">
                    <a:schemeClr val="accent5">
                      <a:shade val="76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5">
                      <a:shade val="76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15000"/>
                      <a:satMod val="180000"/>
                    </a:schemeClr>
                  </a:gs>
                  <a:gs pos="50000">
                    <a:schemeClr val="accent6">
                      <a:shade val="45000"/>
                      <a:satMod val="170000"/>
                    </a:schemeClr>
                  </a:gs>
                  <a:gs pos="70000">
                    <a:schemeClr val="accent6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6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15000"/>
                      <a:satMod val="180000"/>
                    </a:schemeClr>
                  </a:gs>
                  <a:gs pos="50000">
                    <a:schemeClr val="accent5">
                      <a:shade val="45000"/>
                      <a:satMod val="170000"/>
                    </a:schemeClr>
                  </a:gs>
                  <a:gs pos="70000">
                    <a:schemeClr val="accent5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5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15000"/>
                      <a:satMod val="180000"/>
                    </a:schemeClr>
                  </a:gs>
                  <a:gs pos="50000">
                    <a:schemeClr val="accent4">
                      <a:shade val="45000"/>
                      <a:satMod val="170000"/>
                    </a:schemeClr>
                  </a:gs>
                  <a:gs pos="70000">
                    <a:schemeClr val="accent4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4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15000"/>
                      <a:satMod val="180000"/>
                    </a:schemeClr>
                  </a:gs>
                  <a:gs pos="50000">
                    <a:schemeClr val="accent6">
                      <a:lumMod val="60000"/>
                      <a:shade val="45000"/>
                      <a:satMod val="170000"/>
                    </a:schemeClr>
                  </a:gs>
                  <a:gs pos="70000">
                    <a:schemeClr val="accent6">
                      <a:lumMod val="6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6">
                      <a:lumMod val="6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15000"/>
                      <a:satMod val="180000"/>
                    </a:schemeClr>
                  </a:gs>
                  <a:gs pos="50000">
                    <a:schemeClr val="accent5">
                      <a:lumMod val="60000"/>
                      <a:shade val="45000"/>
                      <a:satMod val="170000"/>
                    </a:schemeClr>
                  </a:gs>
                  <a:gs pos="70000">
                    <a:schemeClr val="accent5">
                      <a:lumMod val="6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5">
                      <a:lumMod val="6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4"/>
              <c:layout>
                <c:manualLayout>
                  <c:x val="3.7235938688412545E-2"/>
                  <c:y val="8.34716769315372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BASTANTE</c:v>
                </c:pt>
                <c:pt idx="1">
                  <c:v>SIEMPRE</c:v>
                </c:pt>
                <c:pt idx="2">
                  <c:v>POCO</c:v>
                </c:pt>
                <c:pt idx="3">
                  <c:v>MODERADAMENTE</c:v>
                </c:pt>
                <c:pt idx="4">
                  <c:v>NADA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0.53</c:v>
                </c:pt>
                <c:pt idx="1">
                  <c:v>0.12000000000000001</c:v>
                </c:pt>
                <c:pt idx="2">
                  <c:v>0.29000000000000004</c:v>
                </c:pt>
                <c:pt idx="3">
                  <c:v>0.05</c:v>
                </c:pt>
                <c:pt idx="4">
                  <c:v>1.0000000000000002E-2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604119135327484"/>
          <c:w val="1"/>
          <c:h val="0.24094181698048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1DEC-9FC9-4AD7-A7D1-EBCE13A9B8CF}" type="datetimeFigureOut">
              <a:rPr lang="es-EC" smtClean="0"/>
              <a:t>04/12/2013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7649F-EE4D-49EC-9510-2A03E0252B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602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7649F-EE4D-49EC-9510-2A03E0252BB1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6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7649F-EE4D-49EC-9510-2A03E0252BB1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637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7649F-EE4D-49EC-9510-2A03E0252BB1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822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8F1E-FBD5-4C3B-B4B9-69B952D91895}" type="datetime1">
              <a:rPr lang="es-EC" smtClean="0"/>
              <a:t>04/12/2013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08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CFC8-28AD-4E08-BFF2-8204B69FCF61}" type="datetime1">
              <a:rPr lang="es-EC" smtClean="0"/>
              <a:t>04/12/2013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526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0A4-D0E3-42C5-8E96-7E14D4A87AF0}" type="datetime1">
              <a:rPr lang="es-EC" smtClean="0"/>
              <a:t>04/12/2013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313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597-A9EE-4AAE-9C0C-F5A1803AB95D}" type="datetime1">
              <a:rPr lang="es-EC" smtClean="0"/>
              <a:t>04/12/2013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cxnSp>
        <p:nvCxnSpPr>
          <p:cNvPr id="18" name="Conector recto 17"/>
          <p:cNvCxnSpPr/>
          <p:nvPr userDrawn="1"/>
        </p:nvCxnSpPr>
        <p:spPr>
          <a:xfrm>
            <a:off x="0" y="1188380"/>
            <a:ext cx="12133943" cy="580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Elipse 18"/>
          <p:cNvSpPr/>
          <p:nvPr userDrawn="1"/>
        </p:nvSpPr>
        <p:spPr>
          <a:xfrm>
            <a:off x="11472321" y="6106475"/>
            <a:ext cx="583015" cy="6149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" y="237899"/>
            <a:ext cx="783529" cy="1089478"/>
          </a:xfrm>
          <a:prstGeom prst="rect">
            <a:avLst/>
          </a:prstGeom>
        </p:spPr>
      </p:pic>
      <p:sp>
        <p:nvSpPr>
          <p:cNvPr id="16" name="Rectángulo redondeado 15"/>
          <p:cNvSpPr/>
          <p:nvPr userDrawn="1"/>
        </p:nvSpPr>
        <p:spPr>
          <a:xfrm>
            <a:off x="1224013" y="105048"/>
            <a:ext cx="7772400" cy="86291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 userDrawn="1"/>
        </p:nvSpPr>
        <p:spPr>
          <a:xfrm>
            <a:off x="778939" y="1422403"/>
            <a:ext cx="10634121" cy="525462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2136" y="6160202"/>
            <a:ext cx="2743200" cy="561272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21080A-D78D-4C6A-BCD7-BFFD6BF35F8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192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4C71-0C24-47BC-8B9E-7F9C1201EB1A}" type="datetime1">
              <a:rPr lang="es-EC" smtClean="0"/>
              <a:t>04/12/2013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64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4D85-FCC3-4E68-A7F4-76237B7EB794}" type="datetime1">
              <a:rPr lang="es-EC" smtClean="0"/>
              <a:t>04/12/2013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6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3F3-2DFB-4AB8-8281-840DBB7B1545}" type="datetime1">
              <a:rPr lang="es-EC" smtClean="0"/>
              <a:t>04/12/2013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428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A2B3-DF9C-4EA1-AF91-E4717792991E}" type="datetime1">
              <a:rPr lang="es-EC" smtClean="0"/>
              <a:t>04/12/2013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891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E4CA-A2B1-4B2C-85B3-C67035D80BD5}" type="datetime1">
              <a:rPr lang="es-EC" smtClean="0"/>
              <a:t>04/12/2013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841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C837-912B-4866-B34D-BC6D80B7B4B1}" type="datetime1">
              <a:rPr lang="es-EC" smtClean="0"/>
              <a:t>04/12/2013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943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B3F5-507E-4176-AFAA-A53F964C6AAE}" type="datetime1">
              <a:rPr lang="es-EC" smtClean="0"/>
              <a:t>04/12/2013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587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>
                <a:tint val="93000"/>
                <a:satMod val="150000"/>
                <a:shade val="98000"/>
                <a:lumMod val="102000"/>
              </a:schemeClr>
            </a:gs>
            <a:gs pos="39000">
              <a:schemeClr val="tx1">
                <a:lumMod val="85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DD29-2D98-490C-A818-EB7B540E53B1}" type="datetime1">
              <a:rPr lang="es-EC" smtClean="0"/>
              <a:t>04/12/2013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080A-D78D-4C6A-BCD7-BFFD6BF35F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7386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2" y="1760561"/>
            <a:ext cx="11723427" cy="5097439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5" t="9517" r="1303" b="5377"/>
          <a:stretch/>
        </p:blipFill>
        <p:spPr bwMode="auto">
          <a:xfrm>
            <a:off x="2906974" y="75061"/>
            <a:ext cx="7915702" cy="18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 bwMode="auto">
          <a:xfrm>
            <a:off x="3047390" y="2079973"/>
            <a:ext cx="6253913" cy="10955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C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SEGURIDAD Y DEFENSA</a:t>
            </a:r>
          </a:p>
          <a:p>
            <a:pPr eaLnBrk="1" hangingPunct="1">
              <a:defRPr/>
            </a:pPr>
            <a:r>
              <a:rPr lang="es-EC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 </a:t>
            </a:r>
            <a:r>
              <a:rPr lang="es-EC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LICENCIATURA EN LOGÍSTICA NAVAL </a:t>
            </a:r>
          </a:p>
          <a:p>
            <a:pPr eaLnBrk="1" hangingPunct="1">
              <a:defRPr/>
            </a:pPr>
            <a:endParaRPr lang="es-EC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s-E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eaLnBrk="1" hangingPunct="1">
              <a:defRPr/>
            </a:pPr>
            <a:endParaRPr lang="es-ES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s-ES" sz="1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t>1</a:t>
            </a:fld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1769986" y="3661929"/>
            <a:ext cx="880872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</a:rPr>
              <a:t>“EL SISTEMA DE PROPULSIÓN DEL BUQUE ESCUELA GUAYAS Y SU OPERACIÓN EN EL CRUCERO INTERNACIONAL 2012 EN LA RUTA CÁDIZ – LA CORUÑA, PROPUESTA PARA UNA </a:t>
            </a:r>
            <a:r>
              <a:rPr lang="es-EC" sz="2400" b="1" dirty="0" smtClean="0">
                <a:solidFill>
                  <a:schemeClr val="bg1"/>
                </a:solidFill>
              </a:rPr>
              <a:t>NAVEGACIÓN SEGURA”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47390" y="4862258"/>
            <a:ext cx="611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</a:t>
            </a:r>
            <a:br>
              <a:rPr lang="es-E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GERARDO CÉSAR CANELOS ZAMORA </a:t>
            </a:r>
          </a:p>
          <a:p>
            <a:pPr algn="ctr"/>
            <a:endParaRPr lang="es-EC" sz="2400" dirty="0">
              <a:solidFill>
                <a:srgbClr val="FFFF0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62861" y="1760561"/>
            <a:ext cx="45719" cy="5192972"/>
            <a:chOff x="34925" y="23813"/>
            <a:chExt cx="80963" cy="4257675"/>
          </a:xfrm>
        </p:grpSpPr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H="1">
              <a:off x="103188" y="23813"/>
              <a:ext cx="12700" cy="4257675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34925" y="23813"/>
              <a:ext cx="12700" cy="4257675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9516" r="72252" b="6796"/>
          <a:stretch/>
        </p:blipFill>
        <p:spPr bwMode="auto">
          <a:xfrm>
            <a:off x="423081" y="150124"/>
            <a:ext cx="2045896" cy="161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2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60620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10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50902" y="193222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MANIOBRAS A VELA</a:t>
            </a:r>
            <a:endParaRPr lang="es-EC" sz="40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1326524" y="1906073"/>
            <a:ext cx="5911403" cy="73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El posicionamiento de las velas, cambios de </a:t>
            </a:r>
            <a:r>
              <a:rPr lang="es-EC" b="1" dirty="0" smtClean="0"/>
              <a:t>su dirección</a:t>
            </a:r>
            <a:r>
              <a:rPr lang="es-EC" b="1" dirty="0"/>
              <a:t>, </a:t>
            </a:r>
            <a:r>
              <a:rPr lang="es-EC" b="1" dirty="0" smtClean="0"/>
              <a:t> expansión </a:t>
            </a:r>
            <a:r>
              <a:rPr lang="es-EC" b="1" dirty="0"/>
              <a:t>y </a:t>
            </a:r>
            <a:r>
              <a:rPr lang="es-EC" b="1" dirty="0" smtClean="0"/>
              <a:t>tensión.</a:t>
            </a:r>
            <a:endParaRPr lang="es-EC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1906072" y="2962554"/>
            <a:ext cx="6350741" cy="6366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Su finalidad es </a:t>
            </a:r>
            <a:r>
              <a:rPr lang="es-EC" b="1" dirty="0"/>
              <a:t>cambiar el rumbo de la </a:t>
            </a:r>
            <a:r>
              <a:rPr lang="es-EC" b="1" dirty="0" smtClean="0"/>
              <a:t>unidad o recoger </a:t>
            </a:r>
            <a:r>
              <a:rPr lang="es-EC" b="1" dirty="0"/>
              <a:t>el cambio </a:t>
            </a:r>
            <a:r>
              <a:rPr lang="es-EC" b="1" dirty="0" smtClean="0"/>
              <a:t>de </a:t>
            </a:r>
            <a:r>
              <a:rPr lang="es-EC" b="1" dirty="0"/>
              <a:t>la dirección del viento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717442" y="3921617"/>
            <a:ext cx="6543178" cy="6503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P</a:t>
            </a:r>
            <a:r>
              <a:rPr lang="es-EC" b="1" dirty="0" smtClean="0"/>
              <a:t>ara </a:t>
            </a:r>
            <a:r>
              <a:rPr lang="es-EC" b="1" dirty="0"/>
              <a:t>disminuir o aumentar la velocidad de la unidad.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296991" y="4894386"/>
            <a:ext cx="6954591" cy="6435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Maniobras de Largar, Cargar</a:t>
            </a:r>
            <a:r>
              <a:rPr lang="es-EC" b="1" dirty="0"/>
              <a:t>, </a:t>
            </a:r>
            <a:r>
              <a:rPr lang="es-EC" b="1" dirty="0" smtClean="0"/>
              <a:t>Aferrar </a:t>
            </a:r>
            <a:r>
              <a:rPr lang="es-EC" b="1" dirty="0"/>
              <a:t>y</a:t>
            </a:r>
            <a:r>
              <a:rPr lang="es-EC" b="1" dirty="0" smtClean="0"/>
              <a:t> Cazar </a:t>
            </a:r>
            <a:r>
              <a:rPr lang="es-EC" b="1" dirty="0"/>
              <a:t>el aparejo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06" y="1390918"/>
            <a:ext cx="3747752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34863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11</a:t>
            </a:fld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550902" y="193222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FUNCIÓN DE LAS VELAS</a:t>
            </a:r>
            <a:endParaRPr lang="es-EC" sz="4000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1550902" y="1721538"/>
            <a:ext cx="2106698" cy="592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VELA</a:t>
            </a:r>
            <a:endParaRPr lang="es-EC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4098200" y="3110237"/>
            <a:ext cx="2106698" cy="95090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Depende </a:t>
            </a:r>
            <a:r>
              <a:rPr lang="es-EC" dirty="0"/>
              <a:t>del sentido en que venga el viento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550902" y="5236087"/>
            <a:ext cx="2106698" cy="592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VIENTO </a:t>
            </a:r>
            <a:endParaRPr lang="es-EC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5028198" y="5795265"/>
            <a:ext cx="2106698" cy="592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V</a:t>
            </a:r>
            <a:r>
              <a:rPr lang="es-EC" dirty="0" smtClean="0"/>
              <a:t>iento </a:t>
            </a:r>
            <a:r>
              <a:rPr lang="es-EC" dirty="0"/>
              <a:t>relativo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550902" y="3083136"/>
            <a:ext cx="2106698" cy="1479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Superficie </a:t>
            </a:r>
            <a:r>
              <a:rPr lang="es-EC" dirty="0"/>
              <a:t>rectangular </a:t>
            </a:r>
            <a:r>
              <a:rPr lang="es-EC" dirty="0" smtClean="0"/>
              <a:t>o triangular sometida </a:t>
            </a:r>
            <a:r>
              <a:rPr lang="es-EC" dirty="0"/>
              <a:t>a la acción del </a:t>
            </a:r>
            <a:r>
              <a:rPr lang="es-EC" dirty="0" smtClean="0"/>
              <a:t>viento 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903858" y="4357353"/>
            <a:ext cx="2106698" cy="592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Viento real </a:t>
            </a:r>
          </a:p>
        </p:txBody>
      </p:sp>
      <p:cxnSp>
        <p:nvCxnSpPr>
          <p:cNvPr id="13" name="Conector recto de flecha 12"/>
          <p:cNvCxnSpPr>
            <a:stCxn id="5" idx="2"/>
          </p:cNvCxnSpPr>
          <p:nvPr/>
        </p:nvCxnSpPr>
        <p:spPr>
          <a:xfrm>
            <a:off x="2604251" y="2313966"/>
            <a:ext cx="0" cy="635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5" idx="2"/>
          </p:cNvCxnSpPr>
          <p:nvPr/>
        </p:nvCxnSpPr>
        <p:spPr>
          <a:xfrm>
            <a:off x="2604251" y="2313966"/>
            <a:ext cx="2547298" cy="6739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8" idx="3"/>
            <a:endCxn id="11" idx="1"/>
          </p:cNvCxnSpPr>
          <p:nvPr/>
        </p:nvCxnSpPr>
        <p:spPr>
          <a:xfrm flipV="1">
            <a:off x="3657600" y="4653567"/>
            <a:ext cx="1246258" cy="878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8" idx="3"/>
            <a:endCxn id="9" idx="1"/>
          </p:cNvCxnSpPr>
          <p:nvPr/>
        </p:nvCxnSpPr>
        <p:spPr>
          <a:xfrm>
            <a:off x="3657600" y="5532301"/>
            <a:ext cx="1370598" cy="5591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6" y="2017752"/>
            <a:ext cx="4134119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04531" y="6227398"/>
            <a:ext cx="2759942" cy="408024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12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50902" y="193222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MÁQUINA PRINCIPAL</a:t>
            </a:r>
            <a:endParaRPr lang="es-EC" sz="40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2009104" y="1751527"/>
            <a:ext cx="3013657" cy="81136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MÁQUINA PRINCIPAL</a:t>
            </a:r>
            <a:endParaRPr lang="es-EC" dirty="0"/>
          </a:p>
        </p:txBody>
      </p:sp>
      <p:sp>
        <p:nvSpPr>
          <p:cNvPr id="8" name="Rectángulo redondeado 7"/>
          <p:cNvSpPr/>
          <p:nvPr/>
        </p:nvSpPr>
        <p:spPr>
          <a:xfrm>
            <a:off x="6602569" y="2806194"/>
            <a:ext cx="3013657" cy="8113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Módulo de Control Electrónico (ECM)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602569" y="1719330"/>
            <a:ext cx="3013657" cy="8113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  <a:r>
              <a:rPr lang="es-EC" dirty="0" smtClean="0"/>
              <a:t>otor </a:t>
            </a:r>
            <a:r>
              <a:rPr lang="es-EC" dirty="0"/>
              <a:t>de combustión interna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490952" y="4142608"/>
            <a:ext cx="3236890" cy="8113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C" dirty="0" smtClean="0"/>
              <a:t>Reductor - Reversible 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516710" y="5479022"/>
            <a:ext cx="3211132" cy="8757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C" dirty="0" smtClean="0"/>
              <a:t>Ejes, descansos y hélice </a:t>
            </a:r>
            <a:endParaRPr lang="es-EC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3721994" y="5125792"/>
            <a:ext cx="0" cy="2318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2343955" y="5479022"/>
            <a:ext cx="2678806" cy="748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  <a:r>
              <a:rPr lang="es-EC" dirty="0" smtClean="0"/>
              <a:t>antenimiento</a:t>
            </a:r>
            <a:endParaRPr lang="es-EC" dirty="0"/>
          </a:p>
        </p:txBody>
      </p:sp>
      <p:pic>
        <p:nvPicPr>
          <p:cNvPr id="16" name="Imagen 15" descr="DSC009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850" y="2768529"/>
            <a:ext cx="3424644" cy="21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reductor2"/>
          <p:cNvPicPr/>
          <p:nvPr/>
        </p:nvPicPr>
        <p:blipFill rotWithShape="1">
          <a:blip r:embed="rId3" cstate="print"/>
          <a:srcRect l="34708" t="2978" r="5773" b="12655"/>
          <a:stretch/>
        </p:blipFill>
        <p:spPr bwMode="auto">
          <a:xfrm>
            <a:off x="9929610" y="3923666"/>
            <a:ext cx="1293845" cy="11603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 descr="GUAYAS%2064"/>
          <p:cNvPicPr/>
          <p:nvPr/>
        </p:nvPicPr>
        <p:blipFill>
          <a:blip r:embed="rId4" cstate="print"/>
          <a:srcRect l="2325" r="4539"/>
          <a:stretch>
            <a:fillRect/>
          </a:stretch>
        </p:blipFill>
        <p:spPr bwMode="auto">
          <a:xfrm>
            <a:off x="9929610" y="5364700"/>
            <a:ext cx="1293042" cy="1152010"/>
          </a:xfrm>
          <a:prstGeom prst="ellipse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8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41798" y="6146135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13</a:t>
            </a:fld>
            <a:endParaRPr lang="es-EC" dirty="0"/>
          </a:p>
        </p:txBody>
      </p:sp>
      <p:sp>
        <p:nvSpPr>
          <p:cNvPr id="3" name="4 Rectángulo"/>
          <p:cNvSpPr/>
          <p:nvPr/>
        </p:nvSpPr>
        <p:spPr>
          <a:xfrm>
            <a:off x="1182080" y="1664655"/>
            <a:ext cx="1115616" cy="49685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4" name="2 Rectángulo"/>
          <p:cNvSpPr/>
          <p:nvPr/>
        </p:nvSpPr>
        <p:spPr>
          <a:xfrm>
            <a:off x="2999656" y="1700808"/>
            <a:ext cx="417646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Tipo de investigación</a:t>
            </a:r>
          </a:p>
        </p:txBody>
      </p:sp>
      <p:sp>
        <p:nvSpPr>
          <p:cNvPr id="5" name="12 Rectángulo"/>
          <p:cNvSpPr/>
          <p:nvPr/>
        </p:nvSpPr>
        <p:spPr>
          <a:xfrm>
            <a:off x="2999656" y="2708920"/>
            <a:ext cx="417646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Diseño de investigación</a:t>
            </a:r>
          </a:p>
        </p:txBody>
      </p:sp>
      <p:sp>
        <p:nvSpPr>
          <p:cNvPr id="6" name="13 Rectángulo"/>
          <p:cNvSpPr/>
          <p:nvPr/>
        </p:nvSpPr>
        <p:spPr>
          <a:xfrm>
            <a:off x="2999656" y="3717032"/>
            <a:ext cx="417646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Instrumentos</a:t>
            </a:r>
          </a:p>
        </p:txBody>
      </p:sp>
      <p:sp>
        <p:nvSpPr>
          <p:cNvPr id="7" name="14 Rectángulo"/>
          <p:cNvSpPr/>
          <p:nvPr/>
        </p:nvSpPr>
        <p:spPr>
          <a:xfrm>
            <a:off x="2999656" y="4725144"/>
            <a:ext cx="417646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Técnicas de Recolección de Información</a:t>
            </a:r>
          </a:p>
        </p:txBody>
      </p:sp>
      <p:sp>
        <p:nvSpPr>
          <p:cNvPr id="8" name="3 Rectángulo redondeado"/>
          <p:cNvSpPr/>
          <p:nvPr/>
        </p:nvSpPr>
        <p:spPr>
          <a:xfrm>
            <a:off x="7464425" y="1700214"/>
            <a:ext cx="3024188" cy="865187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Descriptiva</a:t>
            </a:r>
          </a:p>
        </p:txBody>
      </p:sp>
      <p:sp>
        <p:nvSpPr>
          <p:cNvPr id="9" name="16 Rectángulo redondeado"/>
          <p:cNvSpPr/>
          <p:nvPr/>
        </p:nvSpPr>
        <p:spPr>
          <a:xfrm>
            <a:off x="7464425" y="2708275"/>
            <a:ext cx="3024188" cy="8651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Documental</a:t>
            </a:r>
          </a:p>
        </p:txBody>
      </p:sp>
      <p:sp>
        <p:nvSpPr>
          <p:cNvPr id="10" name="17 Rectángulo redondeado"/>
          <p:cNvSpPr/>
          <p:nvPr/>
        </p:nvSpPr>
        <p:spPr>
          <a:xfrm>
            <a:off x="7464425" y="3716339"/>
            <a:ext cx="3024188" cy="86518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Recopilación Documental</a:t>
            </a:r>
          </a:p>
        </p:txBody>
      </p:sp>
      <p:sp>
        <p:nvSpPr>
          <p:cNvPr id="11" name="18 Rectángulo redondeado"/>
          <p:cNvSpPr/>
          <p:nvPr/>
        </p:nvSpPr>
        <p:spPr>
          <a:xfrm>
            <a:off x="7464425" y="4697988"/>
            <a:ext cx="3024188" cy="865188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Observación y Encuesta</a:t>
            </a:r>
          </a:p>
        </p:txBody>
      </p:sp>
      <p:sp>
        <p:nvSpPr>
          <p:cNvPr id="12" name="19 Rectángulo"/>
          <p:cNvSpPr/>
          <p:nvPr/>
        </p:nvSpPr>
        <p:spPr>
          <a:xfrm>
            <a:off x="2999656" y="5733256"/>
            <a:ext cx="417646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Técnicas de Analisis</a:t>
            </a:r>
          </a:p>
        </p:txBody>
      </p:sp>
      <p:sp>
        <p:nvSpPr>
          <p:cNvPr id="13" name="20 Rectángulo redondeado"/>
          <p:cNvSpPr/>
          <p:nvPr/>
        </p:nvSpPr>
        <p:spPr>
          <a:xfrm>
            <a:off x="7464425" y="5679638"/>
            <a:ext cx="3024188" cy="865187"/>
          </a:xfrm>
          <a:prstGeom prst="roundRect">
            <a:avLst/>
          </a:prstGeom>
          <a:solidFill>
            <a:srgbClr val="CB35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Analisis de Datos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524000" y="210555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METODOLOGÍA </a:t>
            </a:r>
            <a:endParaRPr lang="es-EC" sz="4000" b="1" dirty="0"/>
          </a:p>
        </p:txBody>
      </p:sp>
      <p:sp>
        <p:nvSpPr>
          <p:cNvPr id="27" name="5 Rectángulo"/>
          <p:cNvSpPr/>
          <p:nvPr/>
        </p:nvSpPr>
        <p:spPr>
          <a:xfrm>
            <a:off x="1361245" y="1638793"/>
            <a:ext cx="622927" cy="5020277"/>
          </a:xfrm>
          <a:prstGeom prst="rect">
            <a:avLst/>
          </a:prstGeom>
          <a:noFill/>
        </p:spPr>
        <p:txBody>
          <a:bodyPr vert="wordArtVer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ALCANCE </a:t>
            </a:r>
            <a:endParaRPr lang="es-E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5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1984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14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24000" y="210555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ANALISIS DE RESULTADOS </a:t>
            </a:r>
            <a:endParaRPr lang="es-EC" sz="40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12984" y="1856935"/>
            <a:ext cx="892829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C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¿Conoce </a:t>
            </a:r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algún documento en donde se estipule la óptima operación de los sistemas de </a:t>
            </a:r>
            <a:r>
              <a:rPr lang="es-EC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propulsión?</a:t>
            </a:r>
            <a:endParaRPr lang="es-EC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81501"/>
              </p:ext>
            </p:extLst>
          </p:nvPr>
        </p:nvGraphicFramePr>
        <p:xfrm>
          <a:off x="6485207" y="3135280"/>
          <a:ext cx="3981156" cy="194315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27052"/>
                <a:gridCol w="1327052"/>
                <a:gridCol w="1327052"/>
              </a:tblGrid>
              <a:tr h="804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ESCALA DE VALORACIÓN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FRECUENCIA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PORCENTAJE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26%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74%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TOTAL: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548739985"/>
              </p:ext>
            </p:extLst>
          </p:nvPr>
        </p:nvGraphicFramePr>
        <p:xfrm>
          <a:off x="1524001" y="3277772"/>
          <a:ext cx="4637648" cy="34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1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47741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15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24000" y="210555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ANALISIS DE RESULTADOS </a:t>
            </a:r>
            <a:endParaRPr lang="es-EC" sz="40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1275008" y="1725770"/>
            <a:ext cx="8937938" cy="824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¿Cree </a:t>
            </a:r>
            <a:r>
              <a:rPr lang="es-EC" b="1" dirty="0"/>
              <a:t>que un plan de acción en el cual se indique la manera de operar correctamente los sistemas de propulsión del BESGUA </a:t>
            </a:r>
            <a:r>
              <a:rPr lang="es-EC" b="1" dirty="0" smtClean="0"/>
              <a:t>evitará fallas </a:t>
            </a:r>
            <a:r>
              <a:rPr lang="es-EC" b="1" dirty="0"/>
              <a:t>en dichos </a:t>
            </a:r>
            <a:r>
              <a:rPr lang="es-EC" b="1" dirty="0" smtClean="0"/>
              <a:t>sistemas?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66451"/>
              </p:ext>
            </p:extLst>
          </p:nvPr>
        </p:nvGraphicFramePr>
        <p:xfrm>
          <a:off x="6516710" y="2892704"/>
          <a:ext cx="4816698" cy="26822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32216"/>
                <a:gridCol w="1415745"/>
                <a:gridCol w="1468737"/>
              </a:tblGrid>
              <a:tr h="313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ESCALA DE VALORACIÓN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FRECUENCIA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PORCENTAJE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8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BASTANTE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23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53%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SIEMPRE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12%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MODERADAMENTE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29%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POCO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5%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NADA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1%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TOTAL: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43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25219728"/>
              </p:ext>
            </p:extLst>
          </p:nvPr>
        </p:nvGraphicFramePr>
        <p:xfrm>
          <a:off x="1617573" y="2859110"/>
          <a:ext cx="4345345" cy="386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3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47741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16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24000" y="210555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PROPUESTA</a:t>
            </a:r>
            <a:endParaRPr lang="es-EC" sz="40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1524000" y="1661377"/>
            <a:ext cx="4644980" cy="6439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800" b="1" dirty="0" smtClean="0"/>
              <a:t>OBJETIVO DE LA PROPUESTA</a:t>
            </a:r>
            <a:endParaRPr lang="es-EC" sz="28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1743651" y="2711068"/>
            <a:ext cx="8849932" cy="34322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800" dirty="0"/>
              <a:t>Lograr proponer un plan de acción para  la  operación del sistema de propulsión a vela o a motor con la finalidad de   llevar una navegación  segura a bordo  del  Buque Escuela Guayas en los cruceros internacionales de instrucción para guardiamarinas, en el cual se mantenga establecido  el manejo y operación del sistema de propulsión a vela o motor del Buque Escuela Guayas.</a:t>
            </a:r>
          </a:p>
        </p:txBody>
      </p:sp>
    </p:spTree>
    <p:extLst>
      <p:ext uri="{BB962C8B-B14F-4D97-AF65-F5344CB8AC3E}">
        <p14:creationId xmlns:p14="http://schemas.microsoft.com/office/powerpoint/2010/main" val="6976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47742" y="6173081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17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24000" y="210555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PROPUESTA</a:t>
            </a:r>
            <a:endParaRPr lang="es-EC" sz="40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3593206" y="1788746"/>
            <a:ext cx="3116687" cy="5552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PLAN DE ACCIÓN </a:t>
            </a:r>
            <a:endParaRPr lang="es-EC" dirty="0"/>
          </a:p>
        </p:txBody>
      </p:sp>
      <p:cxnSp>
        <p:nvCxnSpPr>
          <p:cNvPr id="9" name="Conector angular 8"/>
          <p:cNvCxnSpPr/>
          <p:nvPr/>
        </p:nvCxnSpPr>
        <p:spPr>
          <a:xfrm rot="5400000">
            <a:off x="3535251" y="2672366"/>
            <a:ext cx="1339404" cy="65682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978950" y="3670479"/>
            <a:ext cx="3898006" cy="16356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Instrumento </a:t>
            </a:r>
            <a:r>
              <a:rPr lang="es-EC" dirty="0"/>
              <a:t>gerencial de programación y control de la ejecución de la operación de los sistemas de propulsión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018986" y="3302072"/>
            <a:ext cx="2781837" cy="6002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</a:t>
            </a:r>
            <a:r>
              <a:rPr lang="es-EC" dirty="0" smtClean="0"/>
              <a:t>tapas</a:t>
            </a:r>
            <a:r>
              <a:rPr lang="es-EC" dirty="0"/>
              <a:t> y </a:t>
            </a:r>
            <a:r>
              <a:rPr lang="es-EC" dirty="0" smtClean="0"/>
              <a:t>objetivos 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7018985" y="4261548"/>
            <a:ext cx="2781837" cy="6002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Tareas y metas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7018986" y="5221024"/>
            <a:ext cx="2781837" cy="6002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Navegación </a:t>
            </a:r>
            <a:r>
              <a:rPr lang="es-EC" dirty="0"/>
              <a:t>segura</a:t>
            </a:r>
          </a:p>
        </p:txBody>
      </p:sp>
      <p:sp>
        <p:nvSpPr>
          <p:cNvPr id="17" name="Proceso alternativo 16"/>
          <p:cNvSpPr/>
          <p:nvPr/>
        </p:nvSpPr>
        <p:spPr>
          <a:xfrm>
            <a:off x="1304904" y="5829500"/>
            <a:ext cx="3228460" cy="60185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 </a:t>
            </a:r>
            <a:r>
              <a:rPr lang="es-EC" dirty="0"/>
              <a:t>lo largo de una navegación o previo a la navegación</a:t>
            </a:r>
          </a:p>
        </p:txBody>
      </p:sp>
      <p:cxnSp>
        <p:nvCxnSpPr>
          <p:cNvPr id="19" name="Conector recto de flecha 18"/>
          <p:cNvCxnSpPr>
            <a:stCxn id="12" idx="6"/>
            <a:endCxn id="14" idx="1"/>
          </p:cNvCxnSpPr>
          <p:nvPr/>
        </p:nvCxnSpPr>
        <p:spPr>
          <a:xfrm flipV="1">
            <a:off x="4876956" y="3602186"/>
            <a:ext cx="2142030" cy="886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2" idx="6"/>
            <a:endCxn id="15" idx="1"/>
          </p:cNvCxnSpPr>
          <p:nvPr/>
        </p:nvCxnSpPr>
        <p:spPr>
          <a:xfrm>
            <a:off x="4876956" y="4488288"/>
            <a:ext cx="2142029" cy="733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2" idx="6"/>
            <a:endCxn id="16" idx="1"/>
          </p:cNvCxnSpPr>
          <p:nvPr/>
        </p:nvCxnSpPr>
        <p:spPr>
          <a:xfrm>
            <a:off x="4876956" y="4488288"/>
            <a:ext cx="2142030" cy="1032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2" idx="4"/>
          </p:cNvCxnSpPr>
          <p:nvPr/>
        </p:nvCxnSpPr>
        <p:spPr>
          <a:xfrm>
            <a:off x="2927953" y="5306096"/>
            <a:ext cx="0" cy="515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4" idx="2"/>
          </p:cNvCxnSpPr>
          <p:nvPr/>
        </p:nvCxnSpPr>
        <p:spPr>
          <a:xfrm flipH="1">
            <a:off x="5151549" y="2343955"/>
            <a:ext cx="1" cy="1173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redondeado 34"/>
          <p:cNvSpPr/>
          <p:nvPr/>
        </p:nvSpPr>
        <p:spPr>
          <a:xfrm>
            <a:off x="1524000" y="3661221"/>
            <a:ext cx="8067334" cy="27701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/>
              <a:t>L</a:t>
            </a:r>
            <a:r>
              <a:rPr lang="es-EC" sz="2400" dirty="0" smtClean="0"/>
              <a:t>ograr </a:t>
            </a:r>
            <a:r>
              <a:rPr lang="es-EC" sz="2400" dirty="0"/>
              <a:t>que el personal del Buque Escuela Guayas </a:t>
            </a:r>
            <a:r>
              <a:rPr lang="es-EC" sz="2400" dirty="0" smtClean="0"/>
              <a:t> operare </a:t>
            </a:r>
            <a:r>
              <a:rPr lang="es-EC" sz="2400" dirty="0"/>
              <a:t>de una manera óptima los sistemas de propulsión que tiene el mismo, a fin de aprovechar sus bondades </a:t>
            </a:r>
            <a:r>
              <a:rPr lang="es-EC" sz="2400" dirty="0" smtClean="0"/>
              <a:t>que </a:t>
            </a:r>
            <a:r>
              <a:rPr lang="es-EC" sz="2400" dirty="0"/>
              <a:t>permitan llevar una navegación segura.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6194580" y="3229207"/>
            <a:ext cx="2885180" cy="3948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OBJETIVO PRINCIPAL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9701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47742" y="6173081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18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24000" y="210555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PLAN DE ACCIÓN </a:t>
            </a:r>
            <a:endParaRPr lang="es-EC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1249250" y="1712890"/>
            <a:ext cx="3876541" cy="566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ESTRUCTURADO POR: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262128" y="2600585"/>
            <a:ext cx="3979573" cy="5280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/>
              <a:t>OBJETIVOS ESPECÍFICOS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287886" y="3449642"/>
            <a:ext cx="3979573" cy="5280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METAS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287886" y="4267955"/>
            <a:ext cx="3979573" cy="5280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TAREAS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287886" y="5131786"/>
            <a:ext cx="3979573" cy="5280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2" algn="ctr"/>
            <a:r>
              <a:rPr lang="es-EC" sz="2800" b="1" dirty="0"/>
              <a:t>TIEMPO DE EJECUCIÓN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240123" y="5117014"/>
            <a:ext cx="3979573" cy="5280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Inmediatamente, </a:t>
            </a:r>
            <a:r>
              <a:rPr lang="es-EC" sz="2000" dirty="0"/>
              <a:t>Mediano </a:t>
            </a:r>
            <a:r>
              <a:rPr lang="es-EC" sz="2000" dirty="0" smtClean="0"/>
              <a:t>Plazo,</a:t>
            </a:r>
            <a:r>
              <a:rPr lang="es-EC" sz="2000" dirty="0"/>
              <a:t> Largo Plazo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240123" y="4242614"/>
            <a:ext cx="3979574" cy="5280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Asignadas por departamentos</a:t>
            </a:r>
            <a:endParaRPr lang="es-EC" sz="20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240124" y="3418898"/>
            <a:ext cx="3979573" cy="5280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Asignan  </a:t>
            </a:r>
            <a:r>
              <a:rPr lang="es-EC" sz="2000" dirty="0"/>
              <a:t>tareas a cumplir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240123" y="2567189"/>
            <a:ext cx="3979573" cy="5280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Cumplen con el  </a:t>
            </a:r>
            <a:r>
              <a:rPr lang="es-EC" sz="2000" dirty="0"/>
              <a:t>objetivo principal</a:t>
            </a:r>
          </a:p>
        </p:txBody>
      </p:sp>
    </p:spTree>
    <p:extLst>
      <p:ext uri="{BB962C8B-B14F-4D97-AF65-F5344CB8AC3E}">
        <p14:creationId xmlns:p14="http://schemas.microsoft.com/office/powerpoint/2010/main" val="21414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41797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19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24000" y="210555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PERSONAL INVOLUCRADO </a:t>
            </a:r>
            <a:endParaRPr lang="es-EC" sz="40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1524000" y="2498501"/>
            <a:ext cx="5662411" cy="35416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/>
              <a:t>Comandante de la unidad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/>
              <a:t>Segundo Comandante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/>
              <a:t>Jefe del departamento de Operaciones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/>
              <a:t>Jefe del departamento de Maniobras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/>
              <a:t>Jefe del departamento de Ingeniería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/>
              <a:t>Oficial logístico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/>
              <a:t>Jefes de estación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/>
              <a:t>Contramaestre General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t="2548" r="10616" b="8280"/>
          <a:stretch/>
        </p:blipFill>
        <p:spPr>
          <a:xfrm>
            <a:off x="7270626" y="2228045"/>
            <a:ext cx="2211107" cy="1933589"/>
          </a:xfrm>
          <a:prstGeom prst="ellipse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737" r="10319" b="-349"/>
          <a:stretch/>
        </p:blipFill>
        <p:spPr>
          <a:xfrm>
            <a:off x="9040968" y="4161634"/>
            <a:ext cx="2295231" cy="19985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307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6" y="1409926"/>
            <a:ext cx="10958287" cy="5324703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128487" y="12023"/>
            <a:ext cx="7870370" cy="10450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400" b="1" dirty="0" smtClean="0"/>
              <a:t>AGENDA</a:t>
            </a:r>
            <a:endParaRPr lang="es-EC" sz="4400" b="1" dirty="0"/>
          </a:p>
        </p:txBody>
      </p:sp>
      <p:grpSp>
        <p:nvGrpSpPr>
          <p:cNvPr id="23" name="Grupo 22"/>
          <p:cNvGrpSpPr/>
          <p:nvPr/>
        </p:nvGrpSpPr>
        <p:grpSpPr>
          <a:xfrm>
            <a:off x="856342" y="1410607"/>
            <a:ext cx="4484914" cy="1045028"/>
            <a:chOff x="500742" y="1578428"/>
            <a:chExt cx="4484914" cy="1045028"/>
          </a:xfrm>
        </p:grpSpPr>
        <p:sp>
          <p:nvSpPr>
            <p:cNvPr id="12" name="Rectángulo redondeado 11"/>
            <p:cNvSpPr/>
            <p:nvPr/>
          </p:nvSpPr>
          <p:spPr>
            <a:xfrm>
              <a:off x="500742" y="1578428"/>
              <a:ext cx="4484914" cy="10450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 smtClean="0"/>
                <a:t>INTRODUCCIÓN</a:t>
              </a:r>
              <a:endParaRPr lang="es-EC" sz="3200" b="1" dirty="0"/>
            </a:p>
          </p:txBody>
        </p:sp>
        <p:sp>
          <p:nvSpPr>
            <p:cNvPr id="22" name="Elipse 21"/>
            <p:cNvSpPr/>
            <p:nvPr/>
          </p:nvSpPr>
          <p:spPr>
            <a:xfrm>
              <a:off x="769257" y="1853518"/>
              <a:ext cx="493486" cy="49484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/>
                <a:t>1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56342" y="5526531"/>
            <a:ext cx="4484914" cy="1045028"/>
            <a:chOff x="500742" y="1578428"/>
            <a:chExt cx="4484914" cy="1045028"/>
          </a:xfrm>
        </p:grpSpPr>
        <p:sp>
          <p:nvSpPr>
            <p:cNvPr id="31" name="Rectángulo redondeado 30"/>
            <p:cNvSpPr/>
            <p:nvPr/>
          </p:nvSpPr>
          <p:spPr>
            <a:xfrm>
              <a:off x="500742" y="1578428"/>
              <a:ext cx="4484914" cy="10450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 smtClean="0"/>
                <a:t>OBJETIVOS</a:t>
              </a:r>
              <a:endParaRPr lang="es-EC" sz="3200" b="1" dirty="0"/>
            </a:p>
          </p:txBody>
        </p:sp>
        <p:sp>
          <p:nvSpPr>
            <p:cNvPr id="32" name="Elipse 31"/>
            <p:cNvSpPr/>
            <p:nvPr/>
          </p:nvSpPr>
          <p:spPr>
            <a:xfrm>
              <a:off x="769257" y="1853518"/>
              <a:ext cx="493486" cy="49484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/>
                <a:t>4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56342" y="2730725"/>
            <a:ext cx="4484914" cy="1045028"/>
            <a:chOff x="500742" y="1578428"/>
            <a:chExt cx="4484914" cy="1045028"/>
          </a:xfrm>
        </p:grpSpPr>
        <p:sp>
          <p:nvSpPr>
            <p:cNvPr id="34" name="Rectángulo redondeado 33"/>
            <p:cNvSpPr/>
            <p:nvPr/>
          </p:nvSpPr>
          <p:spPr>
            <a:xfrm>
              <a:off x="500742" y="1578428"/>
              <a:ext cx="4484914" cy="10450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800" b="1" dirty="0" smtClean="0"/>
                <a:t>DEFINICIÓN</a:t>
              </a:r>
            </a:p>
            <a:p>
              <a:pPr algn="ctr"/>
              <a:r>
                <a:rPr lang="es-EC" sz="2800" b="1" dirty="0" smtClean="0"/>
                <a:t>DEL PROBLEMA</a:t>
              </a:r>
              <a:endParaRPr lang="es-EC" sz="2800" b="1" dirty="0"/>
            </a:p>
          </p:txBody>
        </p:sp>
        <p:sp>
          <p:nvSpPr>
            <p:cNvPr id="35" name="Elipse 34"/>
            <p:cNvSpPr/>
            <p:nvPr/>
          </p:nvSpPr>
          <p:spPr>
            <a:xfrm>
              <a:off x="769257" y="1853518"/>
              <a:ext cx="493486" cy="49484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2</a:t>
              </a:r>
              <a:endParaRPr lang="es-EC" sz="2000" b="1" dirty="0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209972" y="1409926"/>
            <a:ext cx="4484914" cy="1045028"/>
            <a:chOff x="500742" y="1578428"/>
            <a:chExt cx="4484914" cy="1045028"/>
          </a:xfrm>
        </p:grpSpPr>
        <p:sp>
          <p:nvSpPr>
            <p:cNvPr id="37" name="Rectángulo redondeado 36"/>
            <p:cNvSpPr/>
            <p:nvPr/>
          </p:nvSpPr>
          <p:spPr>
            <a:xfrm>
              <a:off x="500742" y="1578428"/>
              <a:ext cx="4484914" cy="10450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800" b="1" dirty="0" smtClean="0"/>
                <a:t>    FUNDAMENTACIÓN </a:t>
              </a:r>
            </a:p>
            <a:p>
              <a:pPr algn="ctr"/>
              <a:r>
                <a:rPr lang="es-EC" sz="2800" b="1" dirty="0" smtClean="0"/>
                <a:t>TEÓRICA</a:t>
              </a:r>
              <a:endParaRPr lang="es-EC" sz="2800" b="1" dirty="0"/>
            </a:p>
          </p:txBody>
        </p:sp>
        <p:sp>
          <p:nvSpPr>
            <p:cNvPr id="38" name="Elipse 37"/>
            <p:cNvSpPr/>
            <p:nvPr/>
          </p:nvSpPr>
          <p:spPr>
            <a:xfrm>
              <a:off x="769257" y="1853518"/>
              <a:ext cx="493486" cy="49484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/>
                <a:t>5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7209972" y="2730725"/>
            <a:ext cx="4484914" cy="1045028"/>
            <a:chOff x="500742" y="1578428"/>
            <a:chExt cx="4484914" cy="1045028"/>
          </a:xfrm>
        </p:grpSpPr>
        <p:sp>
          <p:nvSpPr>
            <p:cNvPr id="40" name="Rectángulo redondeado 39"/>
            <p:cNvSpPr/>
            <p:nvPr/>
          </p:nvSpPr>
          <p:spPr>
            <a:xfrm>
              <a:off x="500742" y="1578428"/>
              <a:ext cx="4484914" cy="10450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800" b="1" dirty="0" smtClean="0"/>
                <a:t>METODOLOGIA</a:t>
              </a:r>
              <a:endParaRPr lang="es-EC" sz="2800" b="1" dirty="0"/>
            </a:p>
          </p:txBody>
        </p:sp>
        <p:sp>
          <p:nvSpPr>
            <p:cNvPr id="41" name="Elipse 40"/>
            <p:cNvSpPr/>
            <p:nvPr/>
          </p:nvSpPr>
          <p:spPr>
            <a:xfrm>
              <a:off x="769257" y="1853518"/>
              <a:ext cx="493486" cy="49484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/>
                <a:t>6</a:t>
              </a: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856342" y="4128628"/>
            <a:ext cx="4484914" cy="1045028"/>
            <a:chOff x="500742" y="1578428"/>
            <a:chExt cx="4484914" cy="1045028"/>
          </a:xfrm>
        </p:grpSpPr>
        <p:sp>
          <p:nvSpPr>
            <p:cNvPr id="43" name="Rectángulo redondeado 42"/>
            <p:cNvSpPr/>
            <p:nvPr/>
          </p:nvSpPr>
          <p:spPr>
            <a:xfrm>
              <a:off x="500742" y="1578428"/>
              <a:ext cx="4484914" cy="10450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 smtClean="0"/>
                <a:t>JUSTIFICACIÓN</a:t>
              </a:r>
              <a:endParaRPr lang="es-EC" sz="3200" b="1" dirty="0"/>
            </a:p>
          </p:txBody>
        </p:sp>
        <p:sp>
          <p:nvSpPr>
            <p:cNvPr id="44" name="Elipse 43"/>
            <p:cNvSpPr/>
            <p:nvPr/>
          </p:nvSpPr>
          <p:spPr>
            <a:xfrm>
              <a:off x="769257" y="1853518"/>
              <a:ext cx="493486" cy="49484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3</a:t>
              </a:r>
              <a:endParaRPr lang="es-EC" sz="2000" b="1" dirty="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7209972" y="4128628"/>
            <a:ext cx="4484914" cy="1045028"/>
            <a:chOff x="500742" y="1578428"/>
            <a:chExt cx="4484914" cy="1045028"/>
          </a:xfrm>
        </p:grpSpPr>
        <p:sp>
          <p:nvSpPr>
            <p:cNvPr id="49" name="Rectángulo redondeado 48"/>
            <p:cNvSpPr/>
            <p:nvPr/>
          </p:nvSpPr>
          <p:spPr>
            <a:xfrm>
              <a:off x="500742" y="1578428"/>
              <a:ext cx="4484914" cy="10450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800" b="1" dirty="0" smtClean="0"/>
                <a:t>PROPUESTA</a:t>
              </a:r>
              <a:endParaRPr lang="es-EC" sz="4400" b="1" dirty="0"/>
            </a:p>
          </p:txBody>
        </p:sp>
        <p:sp>
          <p:nvSpPr>
            <p:cNvPr id="50" name="Elipse 49"/>
            <p:cNvSpPr/>
            <p:nvPr/>
          </p:nvSpPr>
          <p:spPr>
            <a:xfrm>
              <a:off x="769257" y="1853518"/>
              <a:ext cx="493486" cy="49484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7</a:t>
              </a:r>
              <a:endParaRPr lang="es-EC" sz="2000" b="1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7209972" y="5524941"/>
            <a:ext cx="4484914" cy="1045028"/>
            <a:chOff x="500742" y="1578428"/>
            <a:chExt cx="4484914" cy="1045028"/>
          </a:xfrm>
        </p:grpSpPr>
        <p:sp>
          <p:nvSpPr>
            <p:cNvPr id="52" name="Rectángulo redondeado 51"/>
            <p:cNvSpPr/>
            <p:nvPr/>
          </p:nvSpPr>
          <p:spPr>
            <a:xfrm>
              <a:off x="500742" y="1578428"/>
              <a:ext cx="4484914" cy="10450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400" b="1" dirty="0" smtClean="0"/>
                <a:t>CONCLUSIONES Y</a:t>
              </a:r>
            </a:p>
            <a:p>
              <a:pPr algn="ctr"/>
              <a:r>
                <a:rPr lang="es-EC" sz="2400" b="1" dirty="0" smtClean="0"/>
                <a:t>RECOMENDACIONES</a:t>
              </a:r>
              <a:endParaRPr lang="es-EC" sz="2400" b="1" dirty="0"/>
            </a:p>
          </p:txBody>
        </p:sp>
        <p:sp>
          <p:nvSpPr>
            <p:cNvPr id="53" name="Elipse 52"/>
            <p:cNvSpPr/>
            <p:nvPr/>
          </p:nvSpPr>
          <p:spPr>
            <a:xfrm>
              <a:off x="769257" y="1853518"/>
              <a:ext cx="493486" cy="49484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8</a:t>
              </a:r>
              <a:endParaRPr lang="es-EC" sz="2000" b="1" dirty="0"/>
            </a:p>
          </p:txBody>
        </p:sp>
      </p:grpSp>
      <p:sp>
        <p:nvSpPr>
          <p:cNvPr id="55" name="Marcador de número de diapositiva 54"/>
          <p:cNvSpPr>
            <a:spLocks noGrp="1"/>
          </p:cNvSpPr>
          <p:nvPr>
            <p:ph type="sldNum" sz="quarter" idx="12"/>
          </p:nvPr>
        </p:nvSpPr>
        <p:spPr>
          <a:xfrm>
            <a:off x="9220201" y="6153841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z="2000" b="1" smtClean="0">
                <a:solidFill>
                  <a:schemeClr val="bg1"/>
                </a:solidFill>
              </a:rPr>
              <a:t>2</a:t>
            </a:fld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96097"/>
              </p:ext>
            </p:extLst>
          </p:nvPr>
        </p:nvGraphicFramePr>
        <p:xfrm>
          <a:off x="-5" y="0"/>
          <a:ext cx="12192004" cy="70235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3188"/>
                <a:gridCol w="1740918"/>
                <a:gridCol w="2496231"/>
                <a:gridCol w="1104829"/>
                <a:gridCol w="2671518"/>
                <a:gridCol w="846285"/>
                <a:gridCol w="846285"/>
                <a:gridCol w="1146375"/>
                <a:gridCol w="1146375"/>
              </a:tblGrid>
              <a:tr h="578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PLAN DE ACCIÓN PARA LA OPERACIÓN DE LOS SITEMAS DE PROPUSION DEL BESGUA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597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DIRECTRIZ “Cuidar los sistemas de propulsión a través  de su correcta operación mejora la situación del buque”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14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OBJETIVO ESPECIFICO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METAS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DEPARTAMENTO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TAREAS</a:t>
                      </a:r>
                      <a:endParaRPr lang="es-EC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CORTO </a:t>
                      </a:r>
                      <a:endParaRPr lang="es-EC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PLAZO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MEDIANO </a:t>
                      </a:r>
                      <a:endParaRPr lang="es-EC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PLAZO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LARGO</a:t>
                      </a:r>
                      <a:endParaRPr lang="es-EC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PLAZO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PERSONAL ENCARGADO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</a:tr>
              <a:tr h="1023914"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Concientizar al personal  del Buque Escuela Guayas sobre el empleo de procedimientos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normados para la operación del sistema de propulsión  a vela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Distribuir  al personal indicaciones de la correcta forma de operar las velas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MANIOBRAS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1* Determinar los beneficios de operar las velas bajo parámetros establecidos.</a:t>
                      </a:r>
                      <a:endParaRPr lang="es-EC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2* Verificar el estado de las velas después de cualquier tipo de operación.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3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X</a:t>
                      </a:r>
                      <a:endParaRPr lang="es-EC" sz="3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Jefe del departamento de maniobras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</a:tr>
              <a:tr h="1382284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Instruir sobre las utilidades de la jarcia firme de cada estación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1* Elaborar un instructivo basado principalmente en el uso de la jarcia firme </a:t>
                      </a:r>
                      <a:endParaRPr lang="es-EC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2* Realizar campaña de concientización al mantenimiento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Oficiales jefes de estación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contramaestres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</a:tr>
              <a:tr h="174455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Enseñar el correcto uso de la jarcia de labor de cada una de las estaciones en el BESGUA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1* Elaborar un documento donde se exprese plenamente la función de toda la jarcia de labor en las velas  </a:t>
                      </a:r>
                      <a:endParaRPr lang="es-EC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2* Difundir el documento entre el personal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Oficiales jefe de estación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contramaestres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</a:tr>
              <a:tr h="133108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Indicar al personal que maniobra las velas las consecuencias de la mala estiba de las mismas ya sea en su pañol o en su ubicación de cada una de sus vergas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1* expresar los daños que se causan por los descuidos en la operación de las velas y los costos que estas malas acciones producen.</a:t>
                      </a:r>
                      <a:endParaRPr lang="es-EC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Contramaestre General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21" marR="63621" marT="0" marB="0" anchor="ctr"/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399943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21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54332"/>
              </p:ext>
            </p:extLst>
          </p:nvPr>
        </p:nvGraphicFramePr>
        <p:xfrm>
          <a:off x="1" y="0"/>
          <a:ext cx="12191998" cy="700440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9212"/>
                <a:gridCol w="1703921"/>
                <a:gridCol w="2457184"/>
                <a:gridCol w="1089915"/>
                <a:gridCol w="2457184"/>
                <a:gridCol w="807246"/>
                <a:gridCol w="807246"/>
                <a:gridCol w="928463"/>
                <a:gridCol w="1811627"/>
              </a:tblGrid>
              <a:tr h="393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PLAN DE ACCIÓN PARA LA OPERACIÓN DE LOS SITEMAS DE PROPUSION DEL BESGUA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13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DIRECTRIZ “Cuidar los sistemas de propulsión a través  de una  correcta operación mejora la situación del buque”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4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OBJETIVO </a:t>
                      </a:r>
                      <a:r>
                        <a:rPr lang="es-EC" sz="1600" b="1" dirty="0" smtClean="0">
                          <a:effectLst/>
                        </a:rPr>
                        <a:t>ESPECIFICO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METAS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DEPARTAMENTO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TAREAS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CORTO </a:t>
                      </a:r>
                      <a:endParaRPr lang="es-EC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PLAZO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MEDIANO </a:t>
                      </a:r>
                      <a:endParaRPr lang="es-EC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PLAZO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LARGO</a:t>
                      </a:r>
                      <a:endParaRPr lang="es-EC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PLAZO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PERSONAL ENCARGADO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</a:tr>
              <a:tr h="1130245"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Evitar daños en el sistema de propulsión a vela o accidentes en el personal durante su operación.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Dotar  al personal de maniobras del equipo adecuado para una correcta operación de las velas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</a:t>
                      </a:r>
                      <a:r>
                        <a:rPr lang="es-EC" sz="1600" dirty="0">
                          <a:effectLst/>
                        </a:rPr>
                        <a:t>Maniobras</a:t>
                      </a:r>
                      <a:r>
                        <a:rPr lang="es-EC" sz="1400" dirty="0">
                          <a:effectLst/>
                        </a:rPr>
                        <a:t> 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1.- </a:t>
                      </a:r>
                      <a:r>
                        <a:rPr lang="es-EC" sz="1200" dirty="0">
                          <a:effectLst/>
                        </a:rPr>
                        <a:t>Identificar los materiales y equipo necesarios para la operación de velas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2.-Disponer </a:t>
                      </a:r>
                      <a:r>
                        <a:rPr lang="es-EC" sz="1200" dirty="0">
                          <a:effectLst/>
                        </a:rPr>
                        <a:t>el uso de estos materiales y equipo.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3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X</a:t>
                      </a:r>
                      <a:endParaRPr lang="es-EC" sz="3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Segundo comandante de la unidad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</a:tr>
              <a:tr h="1846066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Establecer parámetros de precaución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1.- </a:t>
                      </a:r>
                      <a:r>
                        <a:rPr lang="es-EC" sz="1600" dirty="0">
                          <a:effectLst/>
                        </a:rPr>
                        <a:t>Determinar los factores de riesgo del personal que realiza las maniobras </a:t>
                      </a:r>
                      <a:endParaRPr lang="es-EC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2.- </a:t>
                      </a:r>
                      <a:r>
                        <a:rPr lang="es-EC" sz="1400" dirty="0">
                          <a:effectLst/>
                        </a:rPr>
                        <a:t>Reconocer las acciones que pueden provocar daños en los sistemas de propulsión a vela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Jefe del departamento de maniobras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</a:tr>
              <a:tr h="1318619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Detallar un rol de mantenimiento de jarcias firmes, de labor y velas en todas las estaciones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1.- </a:t>
                      </a:r>
                      <a:r>
                        <a:rPr lang="es-EC" sz="1400" dirty="0">
                          <a:effectLst/>
                        </a:rPr>
                        <a:t>Elaborar un rol para realizar mantenimientos periódicos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2.- </a:t>
                      </a:r>
                      <a:r>
                        <a:rPr lang="es-EC" sz="1400" dirty="0">
                          <a:effectLst/>
                        </a:rPr>
                        <a:t>Difundir el rol entre el personal encargado del mismo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Jefes de estación 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</a:tr>
              <a:tr h="1453573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Plantear la optimización de la vida útil del sistema de propulsión a vela.</a:t>
                      </a:r>
                      <a:endParaRPr lang="es-EC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1.- Reconocer </a:t>
                      </a:r>
                      <a:r>
                        <a:rPr lang="es-EC" sz="1400" dirty="0">
                          <a:effectLst/>
                        </a:rPr>
                        <a:t>las principales bondades del sistema de propulsión a vela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X</a:t>
                      </a:r>
                      <a:endParaRPr lang="es-EC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X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Contramaestre General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6" marR="51906" marT="0" marB="0" anchor="ctr"/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456416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02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39947"/>
              </p:ext>
            </p:extLst>
          </p:nvPr>
        </p:nvGraphicFramePr>
        <p:xfrm>
          <a:off x="-2" y="0"/>
          <a:ext cx="12192001" cy="71569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3185"/>
                <a:gridCol w="1655438"/>
                <a:gridCol w="2375649"/>
                <a:gridCol w="1202345"/>
                <a:gridCol w="2478586"/>
                <a:gridCol w="814278"/>
                <a:gridCol w="814278"/>
                <a:gridCol w="1078435"/>
                <a:gridCol w="1579807"/>
              </a:tblGrid>
              <a:tr h="47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PLAN DE ACCIÓN PARA LA OPERACIÓN DE LOS SITEMAS DE PROPUSION DEL BESGUA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048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DIRECTRIZ “Cuidar los sistemas de propulsión a través  de una  correcta operación mejora la situación del buque”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54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OBJETIVO ESPECIFICO</a:t>
                      </a:r>
                      <a:endParaRPr lang="es-EC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METAS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DEPARTAMENTO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TAREAS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CORTO </a:t>
                      </a:r>
                      <a:endParaRPr lang="es-EC" sz="16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PLAZO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MEDIANO </a:t>
                      </a:r>
                      <a:endParaRPr lang="es-EC" sz="16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PLAZO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LARGO</a:t>
                      </a:r>
                      <a:endParaRPr lang="es-EC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PLAZO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PERSONAL ENCARGADO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</a:tr>
              <a:tr h="940107"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Adoctrinar al personal para una operación optima de la máquina de propulsión principal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Definir las condiciones en las que se debe utilizar necesariamente la maquina principal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INGENIERIA </a:t>
                      </a:r>
                      <a:endParaRPr lang="es-EC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1* Determinar el tiempo de uso de la maquinaria según la necesidad</a:t>
                      </a:r>
                      <a:endParaRPr lang="es-EC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2* Verificar el estado operativo de la maquina principal</a:t>
                      </a:r>
                      <a:endParaRPr lang="es-EC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2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2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Jefe del departamento de ingeniería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</a:tr>
              <a:tr h="1425815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Conocer la cantidad de combustible basado en el tiempo de operación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1* Realizar cálculos con relación a distancias en las que se necesita el uso de la maquina principal </a:t>
                      </a:r>
                      <a:endParaRPr lang="es-EC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2* Calcular siempre el combustible en caso de emergencia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Oficial ingeniero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</a:tr>
              <a:tr h="1590009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Adoctrinar sobre el uso del control de la maquina principal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1* Elaborar un documento donde se exprese plenamente la operación de la maquina principal</a:t>
                      </a:r>
                      <a:endParaRPr lang="es-EC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2* Difundir el documento entre el personal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Oficial ingeniero</a:t>
                      </a:r>
                      <a:endParaRPr lang="es-EC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</a:tr>
              <a:tr h="1759549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Plantear una enlace entre la planificación de la navegación con la del tiempo de uso de propulsión mecánica  </a:t>
                      </a:r>
                      <a:endParaRPr lang="es-EC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1* tomar del track planificado, la distancia en tiempo de uso de la maquina principal</a:t>
                      </a:r>
                      <a:endParaRPr lang="es-EC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X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Oficial logístico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9" marR="52449" marT="0" marB="0" anchor="ctr"/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456416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691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05298"/>
              </p:ext>
            </p:extLst>
          </p:nvPr>
        </p:nvGraphicFramePr>
        <p:xfrm>
          <a:off x="0" y="-1"/>
          <a:ext cx="12192002" cy="696903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7852"/>
                <a:gridCol w="1721692"/>
                <a:gridCol w="2478365"/>
                <a:gridCol w="1099310"/>
                <a:gridCol w="2478365"/>
                <a:gridCol w="733449"/>
                <a:gridCol w="894961"/>
                <a:gridCol w="1329004"/>
                <a:gridCol w="1329004"/>
              </a:tblGrid>
              <a:tr h="355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 DE ACCIÓN PARA LA OPERACIÓN DE LOS SITEMAS DE PROPUSION DEL BESGUA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545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DIRECTRIZ </a:t>
                      </a:r>
                      <a:r>
                        <a:rPr lang="es-EC" sz="1400" dirty="0">
                          <a:effectLst/>
                        </a:rPr>
                        <a:t>“Cuidar los sistemas de propulsión a través  de una  correcta operación mejora la situación del buque”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9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OBJETIVO GENERAL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OBJETIVO ESPECÍFICO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DEPARTAMENTO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TAREAS</a:t>
                      </a:r>
                      <a:endParaRPr lang="es-EC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CORTO </a:t>
                      </a:r>
                      <a:endParaRPr lang="es-EC" sz="24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PLAZO</a:t>
                      </a:r>
                      <a:endParaRPr lang="es-EC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MEDIANO </a:t>
                      </a:r>
                      <a:endParaRPr lang="es-EC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PLAZO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LARGO</a:t>
                      </a:r>
                      <a:endParaRPr lang="es-EC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PLAZO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PERSONAL ENCARGADO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</a:tr>
              <a:tr h="1211067"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Lograr  una navegación segura operando correctamente los sistemas de propulsión 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Planificar previamente a una navegación el tiempo de uso de la máquina de propulsión y de las velas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OPERACIONES 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1* Realizar un estudio que permita identificar el tiempo y tipo de navegación necesaria para el </a:t>
                      </a:r>
                      <a:r>
                        <a:rPr lang="es-EC" sz="1200" dirty="0" err="1" smtClean="0">
                          <a:effectLst/>
                        </a:rPr>
                        <a:t>track</a:t>
                      </a:r>
                      <a:endParaRPr lang="es-EC" sz="1600" dirty="0">
                        <a:effectLst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X</a:t>
                      </a:r>
                      <a:endParaRPr lang="es-EC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x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Jefe del departamento de operaciones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</a:tr>
              <a:tr h="165067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Incorporar personal encargado específicamente para llevar la navegación segura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1* </a:t>
                      </a:r>
                      <a:r>
                        <a:rPr lang="es-EC" sz="1400" dirty="0">
                          <a:effectLst/>
                        </a:rPr>
                        <a:t>Designar personal de oficiales y tripulantes especializados en navegación  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</a:t>
                      </a:r>
                      <a:r>
                        <a:rPr lang="es-EC" sz="1400" dirty="0">
                          <a:effectLst/>
                        </a:rPr>
                        <a:t>* Designar personal de oficiales y tripulantes que se encarguen directamente de la seguridad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Comandante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</a:tr>
              <a:tr h="165067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Mejorar la instrucción del personal en caso de seguridad de la navegación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1* Establecer una conferencia de seguridad y normas a cumplir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</a:t>
                      </a:r>
                      <a:r>
                        <a:rPr lang="es-EC" sz="1400" dirty="0">
                          <a:effectLst/>
                        </a:rPr>
                        <a:t>* Designar un oficial con los conocimientos necesarios sobre segura para instruir a todo el personal indicado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Segundo comandante</a:t>
                      </a:r>
                      <a:endParaRPr lang="es-EC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</a:tr>
              <a:tr h="136492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Adoctrinar sobre todos los factores que influenciarían a perder una navegación segura con respecto a los sistemas de </a:t>
                      </a:r>
                      <a:r>
                        <a:rPr lang="es-EC" sz="1400" dirty="0" smtClean="0">
                          <a:effectLst/>
                        </a:rPr>
                        <a:t>propulsión</a:t>
                      </a:r>
                      <a:endParaRPr lang="es-EC" sz="1600" dirty="0">
                        <a:effectLst/>
                      </a:endParaRPr>
                    </a:p>
                  </a:txBody>
                  <a:tcPr marL="51226" marR="5122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1* Reconocer las principales causas que provocarían dificultades y riesgos en la </a:t>
                      </a:r>
                      <a:r>
                        <a:rPr lang="es-EC" sz="1400" dirty="0" smtClean="0">
                          <a:effectLst/>
                        </a:rPr>
                        <a:t>navegación</a:t>
                      </a:r>
                      <a:endParaRPr lang="es-EC" sz="1600" dirty="0">
                        <a:effectLst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Oficial ingeniero y oficial de maniobras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6" marR="51226" marT="0" marB="0" anchor="ctr"/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460453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25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47742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24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622739" y="270457"/>
            <a:ext cx="480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CONCLUSIONES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832833" y="1541913"/>
            <a:ext cx="8903595" cy="15712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000" dirty="0"/>
              <a:t>Un plan de acción, logra normar y tomar control sobre las  formas de utilización de los  sistemas de propulsión   del Buque Escuela Guayas a fin de poder conseguir que la unidad se mantenga en un estado óptimo, en forma de que sus equipos de propulsión ya sean a vela o a motor se mantengan en el mejor estado posible, para un funcionamiento que brinde seguridad en la navegación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832833" y="5473521"/>
            <a:ext cx="9212688" cy="1094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400"/>
              <a:t>El control de los trabajos del personal por medio de un plan de acción facilita el monitoreo del cumplimiento de deberes en cuanto a la forma de operar los sistemas de propulsión.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052293" y="3409214"/>
            <a:ext cx="8139447" cy="15712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000" dirty="0"/>
              <a:t>La estructura de un plan de acción evita peligros en el personal que opera los sistemas de propulsión puesto que ellos tienen la obligación de regirse a parámetros de seguridad que se encuentran establecidos para la operación de los mismos y también evita malas operaciones que causen daños en los sistemas de propulsión.</a:t>
            </a:r>
          </a:p>
        </p:txBody>
      </p:sp>
    </p:spTree>
    <p:extLst>
      <p:ext uri="{BB962C8B-B14F-4D97-AF65-F5344CB8AC3E}">
        <p14:creationId xmlns:p14="http://schemas.microsoft.com/office/powerpoint/2010/main" val="3632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60620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25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622739" y="270457"/>
            <a:ext cx="480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RECOMENDACIONES</a:t>
            </a:r>
            <a:endParaRPr lang="es-EC" sz="32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1094704" y="1815920"/>
            <a:ext cx="5834130" cy="13085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 smtClean="0"/>
              <a:t>Dirigir </a:t>
            </a:r>
            <a:r>
              <a:rPr lang="es-EC" dirty="0"/>
              <a:t>las formas de operar los sistemas de propulsión de forma de evitar daños en los mismos, lo cual atreves de este plan de acción se puede establecer.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659123" y="3354977"/>
            <a:ext cx="6601497" cy="1457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 smtClean="0"/>
              <a:t>Mantener </a:t>
            </a:r>
            <a:r>
              <a:rPr lang="es-EC" dirty="0"/>
              <a:t>la seguridad del personal y de los sistemas del buque, por lo cual este plan de acción da delimitaciones para las acciones a cumplir para la seguridad del personal y del sistema de propulsión del Buque Escuela Guayas.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915177" y="5200918"/>
            <a:ext cx="7259393" cy="13501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/>
              <a:t>Aplicar el  plan de acción en el Buque Escuela Guayas ya que es más factible la organización del trabajo del personal en el área de los sistemas de propulsión.</a:t>
            </a:r>
          </a:p>
        </p:txBody>
      </p:sp>
    </p:spTree>
    <p:extLst>
      <p:ext uri="{BB962C8B-B14F-4D97-AF65-F5344CB8AC3E}">
        <p14:creationId xmlns:p14="http://schemas.microsoft.com/office/powerpoint/2010/main" val="7120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60620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26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622739" y="270457"/>
            <a:ext cx="480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BIBLIOGRAFIA</a:t>
            </a:r>
            <a:endParaRPr lang="es-EC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1313646" y="2137893"/>
            <a:ext cx="9092484" cy="4022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Bernal C. (2010). </a:t>
            </a:r>
            <a:r>
              <a:rPr lang="es-EC" i="1" dirty="0"/>
              <a:t>Metodología de la investigación </a:t>
            </a:r>
            <a:r>
              <a:rPr lang="es-EC" dirty="0"/>
              <a:t>(Tercera edición).Colombia: Pearson.</a:t>
            </a:r>
          </a:p>
          <a:p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Ecuador, Buque Escuela Guayas (2008) </a:t>
            </a:r>
            <a:r>
              <a:rPr lang="es-EC" i="1" dirty="0"/>
              <a:t>Manual de ingeniería del Buque Escuela Guayas</a:t>
            </a:r>
            <a:r>
              <a:rPr lang="es-EC" dirty="0"/>
              <a:t>: Armada del </a:t>
            </a:r>
            <a:r>
              <a:rPr lang="es-EC" dirty="0" smtClean="0"/>
              <a:t>Ecuador</a:t>
            </a:r>
          </a:p>
          <a:p>
            <a:r>
              <a:rPr lang="es-EC" dirty="0" smtClean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Ecuador, Buque Escuela Guayas (2007) </a:t>
            </a:r>
            <a:r>
              <a:rPr lang="es-EC" i="1" dirty="0" smtClean="0"/>
              <a:t>Manual de maniobras del Buque Escuela Guayas</a:t>
            </a:r>
            <a:r>
              <a:rPr lang="es-EC" dirty="0" smtClean="0"/>
              <a:t>: Armada del Ecuador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E.E.U.U</a:t>
            </a:r>
            <a:r>
              <a:rPr lang="es-EC" dirty="0"/>
              <a:t>. Escuela Naval de </a:t>
            </a:r>
            <a:r>
              <a:rPr lang="es-EC" dirty="0" err="1"/>
              <a:t>Anapolis</a:t>
            </a:r>
            <a:r>
              <a:rPr lang="es-EC" dirty="0"/>
              <a:t> (1987) </a:t>
            </a:r>
            <a:r>
              <a:rPr lang="es-EC" i="1" dirty="0"/>
              <a:t>Navegación 1 de </a:t>
            </a:r>
            <a:r>
              <a:rPr lang="es-EC" i="1" dirty="0" err="1"/>
              <a:t>Hobbs</a:t>
            </a:r>
            <a:r>
              <a:rPr lang="es-EC" dirty="0"/>
              <a:t>: Revisión de la Academia de Guerra Naval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Ecuador, Escuela Superior Naval (2011). </a:t>
            </a:r>
            <a:r>
              <a:rPr lang="es-EC" i="1" dirty="0"/>
              <a:t>Guía para la elaboración de proyectos académicos de investigación</a:t>
            </a:r>
            <a:r>
              <a:rPr lang="es-EC" dirty="0"/>
              <a:t>: Roberto Lucas</a:t>
            </a:r>
          </a:p>
        </p:txBody>
      </p:sp>
    </p:spTree>
    <p:extLst>
      <p:ext uri="{BB962C8B-B14F-4D97-AF65-F5344CB8AC3E}">
        <p14:creationId xmlns:p14="http://schemas.microsoft.com/office/powerpoint/2010/main" val="37317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80A-D78D-4C6A-BCD7-BFFD6BF35F8D}" type="slidenum">
              <a:rPr lang="es-EC" smtClean="0"/>
              <a:pPr/>
              <a:t>27</a:t>
            </a:fld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20071626">
            <a:off x="676684" y="2555949"/>
            <a:ext cx="110581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 POR SU ATENCIÓN 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2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83347" y="6168980"/>
            <a:ext cx="2743200" cy="565373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3</a:t>
            </a:fld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090057" y="206506"/>
            <a:ext cx="418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 smtClean="0"/>
              <a:t>INTRODUCCIÓN</a:t>
            </a:r>
            <a:endParaRPr lang="es-EC" sz="4400" b="1" dirty="0"/>
          </a:p>
        </p:txBody>
      </p:sp>
      <p:sp>
        <p:nvSpPr>
          <p:cNvPr id="5" name="Elipse 4"/>
          <p:cNvSpPr/>
          <p:nvPr/>
        </p:nvSpPr>
        <p:spPr>
          <a:xfrm>
            <a:off x="3618963" y="1609858"/>
            <a:ext cx="4391696" cy="8908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CRUCERO INTERNACIONAL DE INSTRUCCIÓN 2012</a:t>
            </a:r>
            <a:endParaRPr lang="es-EC" dirty="0"/>
          </a:p>
        </p:txBody>
      </p:sp>
      <p:sp>
        <p:nvSpPr>
          <p:cNvPr id="6" name="Flecha abajo 5"/>
          <p:cNvSpPr/>
          <p:nvPr/>
        </p:nvSpPr>
        <p:spPr>
          <a:xfrm>
            <a:off x="5718220" y="2601532"/>
            <a:ext cx="77273" cy="2704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6053070" y="2601532"/>
            <a:ext cx="978795" cy="1889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</a:t>
            </a:r>
            <a:r>
              <a:rPr lang="es-EC" dirty="0" smtClean="0"/>
              <a:t>ractica</a:t>
            </a:r>
            <a:endParaRPr lang="es-EC" dirty="0"/>
          </a:p>
        </p:txBody>
      </p:sp>
      <p:sp>
        <p:nvSpPr>
          <p:cNvPr id="8" name="Elipse 7"/>
          <p:cNvSpPr/>
          <p:nvPr/>
        </p:nvSpPr>
        <p:spPr>
          <a:xfrm>
            <a:off x="3747752" y="2923504"/>
            <a:ext cx="3940935" cy="91785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Sistemas de propulsión</a:t>
            </a:r>
            <a:endParaRPr lang="es-EC" dirty="0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7482625" y="2871989"/>
            <a:ext cx="528034" cy="218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553459" y="3567448"/>
            <a:ext cx="457200" cy="231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3" name="Rectángulo 12"/>
          <p:cNvSpPr/>
          <p:nvPr/>
        </p:nvSpPr>
        <p:spPr>
          <a:xfrm>
            <a:off x="8139448" y="2788276"/>
            <a:ext cx="1403797" cy="3307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Vela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8178084" y="3683356"/>
            <a:ext cx="1326524" cy="3239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  <a:r>
              <a:rPr lang="es-EC" dirty="0" smtClean="0"/>
              <a:t>otor</a:t>
            </a:r>
            <a:endParaRPr lang="es-EC" dirty="0"/>
          </a:p>
        </p:txBody>
      </p:sp>
      <p:sp>
        <p:nvSpPr>
          <p:cNvPr id="15" name="Flecha abajo 14"/>
          <p:cNvSpPr/>
          <p:nvPr/>
        </p:nvSpPr>
        <p:spPr>
          <a:xfrm rot="2184582">
            <a:off x="3713433" y="3625402"/>
            <a:ext cx="68638" cy="450761"/>
          </a:xfrm>
          <a:prstGeom prst="downArrow">
            <a:avLst>
              <a:gd name="adj1" fmla="val 50000"/>
              <a:gd name="adj2" fmla="val 4301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/>
          <p:cNvSpPr/>
          <p:nvPr/>
        </p:nvSpPr>
        <p:spPr>
          <a:xfrm>
            <a:off x="1951148" y="4155568"/>
            <a:ext cx="1958000" cy="98534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Parámetros para operación</a:t>
            </a:r>
            <a:endParaRPr lang="es-EC" dirty="0"/>
          </a:p>
        </p:txBody>
      </p:sp>
      <p:sp>
        <p:nvSpPr>
          <p:cNvPr id="17" name="Elipse 16"/>
          <p:cNvSpPr/>
          <p:nvPr/>
        </p:nvSpPr>
        <p:spPr>
          <a:xfrm>
            <a:off x="4552681" y="4466814"/>
            <a:ext cx="1867437" cy="8773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Plan de acción 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7340957" y="4466814"/>
            <a:ext cx="2395471" cy="8533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</a:t>
            </a:r>
            <a:r>
              <a:rPr lang="es-EC" dirty="0" smtClean="0"/>
              <a:t>ptimización </a:t>
            </a:r>
            <a:r>
              <a:rPr lang="es-EC" dirty="0"/>
              <a:t>en la operación de los sistemas de propulsión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302321" y="5767415"/>
            <a:ext cx="2434107" cy="519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B</a:t>
            </a:r>
            <a:r>
              <a:rPr lang="es-EC" dirty="0" smtClean="0"/>
              <a:t>uen </a:t>
            </a:r>
            <a:r>
              <a:rPr lang="es-EC" dirty="0"/>
              <a:t>estado del sistema de propulsión 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0065549" y="5095720"/>
            <a:ext cx="1409526" cy="8027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Navegación segura</a:t>
            </a:r>
            <a:endParaRPr lang="es-EC" dirty="0"/>
          </a:p>
        </p:txBody>
      </p:sp>
      <p:sp>
        <p:nvSpPr>
          <p:cNvPr id="22" name="Flecha abajo 21"/>
          <p:cNvSpPr/>
          <p:nvPr/>
        </p:nvSpPr>
        <p:spPr>
          <a:xfrm>
            <a:off x="5530832" y="3910868"/>
            <a:ext cx="45719" cy="4872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6542467" y="4962648"/>
            <a:ext cx="6557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5" name="Conector recto de flecha 24"/>
          <p:cNvCxnSpPr>
            <a:stCxn id="18" idx="2"/>
            <a:endCxn id="19" idx="0"/>
          </p:cNvCxnSpPr>
          <p:nvPr/>
        </p:nvCxnSpPr>
        <p:spPr>
          <a:xfrm flipH="1">
            <a:off x="8519375" y="5320152"/>
            <a:ext cx="19318" cy="447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9736428" y="4778028"/>
            <a:ext cx="329121" cy="6545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31" name="Conector recto de flecha 30"/>
          <p:cNvCxnSpPr>
            <a:stCxn id="19" idx="3"/>
            <a:endCxn id="21" idx="1"/>
          </p:cNvCxnSpPr>
          <p:nvPr/>
        </p:nvCxnSpPr>
        <p:spPr>
          <a:xfrm flipV="1">
            <a:off x="9736428" y="5497114"/>
            <a:ext cx="329121" cy="53013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C:\Users\home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671" y="1517532"/>
            <a:ext cx="2485504" cy="186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1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66994" y="6139543"/>
            <a:ext cx="2743200" cy="596445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4</a:t>
            </a:fld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046202" y="174172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DEFINICIÓN DEL PROBLEMA</a:t>
            </a:r>
            <a:endParaRPr lang="es-EC" sz="4000" b="1" dirty="0"/>
          </a:p>
        </p:txBody>
      </p:sp>
      <p:sp>
        <p:nvSpPr>
          <p:cNvPr id="5" name="Rectángulo 4"/>
          <p:cNvSpPr/>
          <p:nvPr/>
        </p:nvSpPr>
        <p:spPr>
          <a:xfrm>
            <a:off x="1813974" y="3251198"/>
            <a:ext cx="3744998" cy="6821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El BESGUA posee dos tipos de sistemas de propulsión </a:t>
            </a:r>
            <a:endParaRPr lang="es-EC" sz="2400" dirty="0"/>
          </a:p>
        </p:txBody>
      </p:sp>
      <p:sp>
        <p:nvSpPr>
          <p:cNvPr id="6" name="Rectángulo 5"/>
          <p:cNvSpPr/>
          <p:nvPr/>
        </p:nvSpPr>
        <p:spPr>
          <a:xfrm>
            <a:off x="7294495" y="3287484"/>
            <a:ext cx="3744998" cy="6821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Fallas en correcta operación </a:t>
            </a:r>
            <a:r>
              <a:rPr lang="es-EC" sz="2400" dirty="0"/>
              <a:t>de los medios de propulsión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354285" y="1833413"/>
            <a:ext cx="3998686" cy="6821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El BESGUA es un buque velero</a:t>
            </a:r>
            <a:endParaRPr lang="es-EC" sz="2400" dirty="0"/>
          </a:p>
        </p:txBody>
      </p:sp>
      <p:sp>
        <p:nvSpPr>
          <p:cNvPr id="9" name="Rectángulo 8"/>
          <p:cNvSpPr/>
          <p:nvPr/>
        </p:nvSpPr>
        <p:spPr>
          <a:xfrm>
            <a:off x="1436914" y="4744195"/>
            <a:ext cx="4122058" cy="12792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La necesidad de operación optima de sus dos sistemas de propulsión. </a:t>
            </a:r>
            <a:endParaRPr lang="es-EC" sz="2800" dirty="0"/>
          </a:p>
        </p:txBody>
      </p:sp>
      <p:sp>
        <p:nvSpPr>
          <p:cNvPr id="10" name="Rectángulo 9"/>
          <p:cNvSpPr/>
          <p:nvPr/>
        </p:nvSpPr>
        <p:spPr>
          <a:xfrm>
            <a:off x="7184571" y="4758710"/>
            <a:ext cx="4034972" cy="11486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Cualquier  tipo de falla </a:t>
            </a:r>
            <a:r>
              <a:rPr lang="es-EC" sz="2400" dirty="0"/>
              <a:t>en la propulsión, afecta directamente a la </a:t>
            </a:r>
            <a:r>
              <a:rPr lang="es-EC" sz="2400" dirty="0" smtClean="0"/>
              <a:t>navegación.</a:t>
            </a:r>
            <a:endParaRPr lang="es-EC" sz="2400" dirty="0"/>
          </a:p>
        </p:txBody>
      </p:sp>
      <p:cxnSp>
        <p:nvCxnSpPr>
          <p:cNvPr id="17" name="Conector angular 16"/>
          <p:cNvCxnSpPr>
            <a:endCxn id="6" idx="1"/>
          </p:cNvCxnSpPr>
          <p:nvPr/>
        </p:nvCxnSpPr>
        <p:spPr>
          <a:xfrm rot="16200000" flipH="1">
            <a:off x="6385501" y="2719575"/>
            <a:ext cx="1112983" cy="70500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8" idx="2"/>
          </p:cNvCxnSpPr>
          <p:nvPr/>
        </p:nvCxnSpPr>
        <p:spPr>
          <a:xfrm rot="5400000">
            <a:off x="5497140" y="2735795"/>
            <a:ext cx="1076699" cy="636279"/>
          </a:xfrm>
          <a:prstGeom prst="bentConnector3">
            <a:avLst>
              <a:gd name="adj1" fmla="val 101225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ector angular 29"/>
          <p:cNvCxnSpPr/>
          <p:nvPr/>
        </p:nvCxnSpPr>
        <p:spPr>
          <a:xfrm rot="5400000">
            <a:off x="4998358" y="4189185"/>
            <a:ext cx="1915886" cy="794656"/>
          </a:xfrm>
          <a:prstGeom prst="bentConnector3">
            <a:avLst>
              <a:gd name="adj1" fmla="val 99242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ector angular 32"/>
          <p:cNvCxnSpPr/>
          <p:nvPr/>
        </p:nvCxnSpPr>
        <p:spPr>
          <a:xfrm rot="16200000" flipH="1">
            <a:off x="5896429" y="4285344"/>
            <a:ext cx="1981202" cy="595082"/>
          </a:xfrm>
          <a:prstGeom prst="bentConnector3">
            <a:avLst>
              <a:gd name="adj1" fmla="val 100549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02057" y="6197602"/>
            <a:ext cx="2743200" cy="471714"/>
          </a:xfrm>
        </p:spPr>
        <p:txBody>
          <a:bodyPr/>
          <a:lstStyle/>
          <a:p>
            <a:fld id="{E421080A-D78D-4C6A-BCD7-BFFD6BF35F8D}" type="slidenum">
              <a:rPr lang="es-EC" sz="2000" b="1" smtClean="0">
                <a:solidFill>
                  <a:schemeClr val="bg1"/>
                </a:solidFill>
              </a:rPr>
              <a:t>5</a:t>
            </a:fld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46202" y="142576"/>
            <a:ext cx="418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 smtClean="0"/>
              <a:t>JUSTIFICACIÓN</a:t>
            </a:r>
            <a:endParaRPr lang="es-EC" sz="4400" b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3968003" y="1343022"/>
            <a:ext cx="6919370" cy="1708308"/>
            <a:chOff x="1884035" y="1712656"/>
            <a:chExt cx="6919370" cy="1708308"/>
          </a:xfrm>
        </p:grpSpPr>
        <p:grpSp>
          <p:nvGrpSpPr>
            <p:cNvPr id="7" name="Diagram group"/>
            <p:cNvGrpSpPr/>
            <p:nvPr/>
          </p:nvGrpSpPr>
          <p:grpSpPr>
            <a:xfrm>
              <a:off x="2895108" y="1712657"/>
              <a:ext cx="5908297" cy="1110400"/>
              <a:chOff x="1195815" y="908"/>
              <a:chExt cx="5908297" cy="1110400"/>
            </a:xfr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</p:grpSpPr>
          <p:grpSp>
            <p:nvGrpSpPr>
              <p:cNvPr id="8" name="Grupo 7"/>
              <p:cNvGrpSpPr/>
              <p:nvPr/>
            </p:nvGrpSpPr>
            <p:grpSpPr>
              <a:xfrm>
                <a:off x="1195815" y="908"/>
                <a:ext cx="5908297" cy="1110400"/>
                <a:chOff x="1195815" y="908"/>
                <a:chExt cx="5908297" cy="1110400"/>
              </a:xfrm>
            </p:grpSpPr>
            <p:sp>
              <p:nvSpPr>
                <p:cNvPr id="9" name="Redondear rectángulo de esquina del mismo lado 8"/>
                <p:cNvSpPr/>
                <p:nvPr/>
              </p:nvSpPr>
              <p:spPr>
                <a:xfrm rot="5400000">
                  <a:off x="3594764" y="-2398041"/>
                  <a:ext cx="1110400" cy="5908297"/>
                </a:xfrm>
                <a:prstGeom prst="round2Same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10" name="Redondear rectángulo de esquina del mismo lado 4"/>
                <p:cNvSpPr/>
                <p:nvPr/>
              </p:nvSpPr>
              <p:spPr>
                <a:xfrm>
                  <a:off x="1195816" y="55112"/>
                  <a:ext cx="5854092" cy="100199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228600" lvl="1" indent="-228600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s-EC" sz="2400" kern="1200" dirty="0" smtClean="0"/>
                    <a:t>  </a:t>
                  </a:r>
                  <a:r>
                    <a:rPr lang="es-EC" sz="2400" dirty="0"/>
                    <a:t>El cuidado y la correcta operación de  los </a:t>
                  </a:r>
                  <a:r>
                    <a:rPr lang="es-EC" sz="2400" dirty="0" smtClean="0"/>
                    <a:t> </a:t>
                  </a:r>
                  <a:r>
                    <a:rPr lang="es-EC" sz="2400" dirty="0"/>
                    <a:t>sistemas de propulsión del </a:t>
                  </a:r>
                  <a:r>
                    <a:rPr lang="es-EC" sz="2400" dirty="0" smtClean="0"/>
                    <a:t>BESGUA evita </a:t>
                  </a:r>
                  <a:r>
                    <a:rPr lang="es-EC" sz="2400" dirty="0"/>
                    <a:t>su deterioro </a:t>
                  </a:r>
                  <a:endParaRPr lang="es-EC" sz="2400" kern="1200" dirty="0"/>
                </a:p>
              </p:txBody>
            </p:sp>
          </p:grpSp>
        </p:grpSp>
        <p:grpSp>
          <p:nvGrpSpPr>
            <p:cNvPr id="11" name="Diagram group"/>
            <p:cNvGrpSpPr/>
            <p:nvPr/>
          </p:nvGrpSpPr>
          <p:grpSpPr>
            <a:xfrm>
              <a:off x="1884035" y="1712656"/>
              <a:ext cx="1195816" cy="1708308"/>
              <a:chOff x="0" y="906"/>
              <a:chExt cx="1195816" cy="1708308"/>
            </a:xfr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</p:grpSpPr>
          <p:grpSp>
            <p:nvGrpSpPr>
              <p:cNvPr id="12" name="Grupo 11"/>
              <p:cNvGrpSpPr/>
              <p:nvPr/>
            </p:nvGrpSpPr>
            <p:grpSpPr>
              <a:xfrm>
                <a:off x="0" y="906"/>
                <a:ext cx="1195816" cy="1708308"/>
                <a:chOff x="0" y="906"/>
                <a:chExt cx="1195816" cy="1708308"/>
              </a:xfrm>
            </p:grpSpPr>
            <p:sp>
              <p:nvSpPr>
                <p:cNvPr id="13" name="Cheurón 12"/>
                <p:cNvSpPr/>
                <p:nvPr/>
              </p:nvSpPr>
              <p:spPr>
                <a:xfrm rot="5400000">
                  <a:off x="-256246" y="257152"/>
                  <a:ext cx="1708308" cy="1195815"/>
                </a:xfrm>
                <a:prstGeom prst="chevron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14" name="Cheurón 4"/>
                <p:cNvSpPr/>
                <p:nvPr/>
              </p:nvSpPr>
              <p:spPr>
                <a:xfrm>
                  <a:off x="1" y="598814"/>
                  <a:ext cx="1195815" cy="512493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C" sz="3000" kern="1200" dirty="0"/>
                </a:p>
              </p:txBody>
            </p:sp>
          </p:grpSp>
        </p:grpSp>
      </p:grpSp>
      <p:grpSp>
        <p:nvGrpSpPr>
          <p:cNvPr id="16" name="Grupo 15"/>
          <p:cNvGrpSpPr/>
          <p:nvPr/>
        </p:nvGrpSpPr>
        <p:grpSpPr>
          <a:xfrm>
            <a:off x="4022207" y="2668306"/>
            <a:ext cx="6919370" cy="1708308"/>
            <a:chOff x="1884035" y="1712656"/>
            <a:chExt cx="6919370" cy="1708308"/>
          </a:xfrm>
        </p:grpSpPr>
        <p:grpSp>
          <p:nvGrpSpPr>
            <p:cNvPr id="17" name="Diagram group"/>
            <p:cNvGrpSpPr/>
            <p:nvPr/>
          </p:nvGrpSpPr>
          <p:grpSpPr>
            <a:xfrm>
              <a:off x="2895108" y="1712657"/>
              <a:ext cx="5908297" cy="1110400"/>
              <a:chOff x="1195815" y="908"/>
              <a:chExt cx="5908297" cy="1110400"/>
            </a:xfr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</p:grpSpPr>
          <p:grpSp>
            <p:nvGrpSpPr>
              <p:cNvPr id="22" name="Grupo 21"/>
              <p:cNvGrpSpPr/>
              <p:nvPr/>
            </p:nvGrpSpPr>
            <p:grpSpPr>
              <a:xfrm>
                <a:off x="1195815" y="908"/>
                <a:ext cx="5908297" cy="1110400"/>
                <a:chOff x="1195815" y="908"/>
                <a:chExt cx="5908297" cy="1110400"/>
              </a:xfrm>
            </p:grpSpPr>
            <p:sp>
              <p:nvSpPr>
                <p:cNvPr id="23" name="Redondear rectángulo de esquina del mismo lado 22"/>
                <p:cNvSpPr/>
                <p:nvPr/>
              </p:nvSpPr>
              <p:spPr>
                <a:xfrm rot="5400000">
                  <a:off x="3594764" y="-2398041"/>
                  <a:ext cx="1110400" cy="5908297"/>
                </a:xfrm>
                <a:prstGeom prst="round2SameRect">
                  <a:avLst/>
                </a:prstGeom>
                <a:sp3d extrusionH="190500" prstMaterial="matte">
                  <a:bevelT w="120650" h="38100" prst="relaxedInset"/>
                  <a:bevelB w="120650" h="571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accent1">
                    <a:shade val="5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Redondear rectángulo de esquina del mismo lado 4"/>
                <p:cNvSpPr/>
                <p:nvPr/>
              </p:nvSpPr>
              <p:spPr>
                <a:xfrm>
                  <a:off x="1195816" y="55112"/>
                  <a:ext cx="5854092" cy="100199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228600" lvl="1" indent="-228600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s-EC" sz="2400" dirty="0" smtClean="0"/>
                    <a:t>El </a:t>
                  </a:r>
                  <a:r>
                    <a:rPr lang="es-EC" sz="2400" dirty="0"/>
                    <a:t>sistema de propulsión es el medio principal para que un buque navegue</a:t>
                  </a:r>
                  <a:endParaRPr lang="es-EC" sz="2400" kern="1200" dirty="0"/>
                </a:p>
              </p:txBody>
            </p:sp>
          </p:grpSp>
        </p:grpSp>
        <p:grpSp>
          <p:nvGrpSpPr>
            <p:cNvPr id="18" name="Diagram group"/>
            <p:cNvGrpSpPr/>
            <p:nvPr/>
          </p:nvGrpSpPr>
          <p:grpSpPr>
            <a:xfrm>
              <a:off x="1884035" y="1712656"/>
              <a:ext cx="1195816" cy="1708308"/>
              <a:chOff x="0" y="906"/>
              <a:chExt cx="1195816" cy="1708308"/>
            </a:xfr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</p:grpSpPr>
          <p:grpSp>
            <p:nvGrpSpPr>
              <p:cNvPr id="19" name="Grupo 18"/>
              <p:cNvGrpSpPr/>
              <p:nvPr/>
            </p:nvGrpSpPr>
            <p:grpSpPr>
              <a:xfrm>
                <a:off x="0" y="906"/>
                <a:ext cx="1195816" cy="1708308"/>
                <a:chOff x="0" y="906"/>
                <a:chExt cx="1195816" cy="1708308"/>
              </a:xfrm>
            </p:grpSpPr>
            <p:sp>
              <p:nvSpPr>
                <p:cNvPr id="20" name="Cheurón 19"/>
                <p:cNvSpPr/>
                <p:nvPr/>
              </p:nvSpPr>
              <p:spPr>
                <a:xfrm rot="5400000">
                  <a:off x="-256246" y="257152"/>
                  <a:ext cx="1708308" cy="1195815"/>
                </a:xfrm>
                <a:prstGeom prst="chevron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21" name="Cheurón 4"/>
                <p:cNvSpPr/>
                <p:nvPr/>
              </p:nvSpPr>
              <p:spPr>
                <a:xfrm>
                  <a:off x="1" y="598814"/>
                  <a:ext cx="1195815" cy="512493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C" sz="3000" kern="1200" dirty="0"/>
                </a:p>
              </p:txBody>
            </p:sp>
          </p:grpSp>
        </p:grpSp>
      </p:grpSp>
      <p:grpSp>
        <p:nvGrpSpPr>
          <p:cNvPr id="25" name="Grupo 24"/>
          <p:cNvGrpSpPr/>
          <p:nvPr/>
        </p:nvGrpSpPr>
        <p:grpSpPr>
          <a:xfrm>
            <a:off x="4136259" y="3934746"/>
            <a:ext cx="6919370" cy="1708308"/>
            <a:chOff x="1884035" y="1712656"/>
            <a:chExt cx="6919370" cy="1708308"/>
          </a:xfrm>
        </p:grpSpPr>
        <p:grpSp>
          <p:nvGrpSpPr>
            <p:cNvPr id="26" name="Diagram group"/>
            <p:cNvGrpSpPr/>
            <p:nvPr/>
          </p:nvGrpSpPr>
          <p:grpSpPr>
            <a:xfrm>
              <a:off x="2895108" y="1712657"/>
              <a:ext cx="5908297" cy="1110400"/>
              <a:chOff x="1195815" y="908"/>
              <a:chExt cx="5908297" cy="1110400"/>
            </a:xfr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</p:grpSpPr>
          <p:grpSp>
            <p:nvGrpSpPr>
              <p:cNvPr id="31" name="Grupo 30"/>
              <p:cNvGrpSpPr/>
              <p:nvPr/>
            </p:nvGrpSpPr>
            <p:grpSpPr>
              <a:xfrm>
                <a:off x="1195815" y="908"/>
                <a:ext cx="5908297" cy="1110400"/>
                <a:chOff x="1195815" y="908"/>
                <a:chExt cx="5908297" cy="1110400"/>
              </a:xfrm>
            </p:grpSpPr>
            <p:sp>
              <p:nvSpPr>
                <p:cNvPr id="32" name="Redondear rectángulo de esquina del mismo lado 31"/>
                <p:cNvSpPr/>
                <p:nvPr/>
              </p:nvSpPr>
              <p:spPr>
                <a:xfrm rot="5400000">
                  <a:off x="3594764" y="-2398041"/>
                  <a:ext cx="1110400" cy="5908297"/>
                </a:xfrm>
                <a:prstGeom prst="round2SameRect">
                  <a:avLst/>
                </a:prstGeom>
                <a:sp3d extrusionH="190500" prstMaterial="matte">
                  <a:bevelT w="120650" h="38100" prst="relaxedInset"/>
                  <a:bevelB w="120650" h="571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accent1">
                    <a:shade val="5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3" name="Redondear rectángulo de esquina del mismo lado 4"/>
                <p:cNvSpPr/>
                <p:nvPr/>
              </p:nvSpPr>
              <p:spPr>
                <a:xfrm>
                  <a:off x="1195816" y="55112"/>
                  <a:ext cx="5854092" cy="100199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228600" lvl="1" indent="-228600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s-EC" sz="2400" dirty="0"/>
                    <a:t>D</a:t>
                  </a:r>
                  <a:r>
                    <a:rPr lang="es-EC" sz="2400" dirty="0" smtClean="0"/>
                    <a:t>e </a:t>
                  </a:r>
                  <a:r>
                    <a:rPr lang="es-EC" sz="2400" dirty="0"/>
                    <a:t>él dependen todas las acciones </a:t>
                  </a:r>
                  <a:r>
                    <a:rPr lang="es-EC" sz="2400" dirty="0" smtClean="0"/>
                    <a:t>que se tomen en el </a:t>
                  </a:r>
                  <a:r>
                    <a:rPr lang="es-EC" sz="2400" dirty="0"/>
                    <a:t>buque </a:t>
                  </a:r>
                  <a:endParaRPr lang="es-EC" sz="2400" kern="1200" dirty="0"/>
                </a:p>
              </p:txBody>
            </p:sp>
          </p:grpSp>
        </p:grpSp>
        <p:grpSp>
          <p:nvGrpSpPr>
            <p:cNvPr id="27" name="Diagram group"/>
            <p:cNvGrpSpPr/>
            <p:nvPr/>
          </p:nvGrpSpPr>
          <p:grpSpPr>
            <a:xfrm>
              <a:off x="1884035" y="1712656"/>
              <a:ext cx="1195816" cy="1708308"/>
              <a:chOff x="0" y="906"/>
              <a:chExt cx="1195816" cy="1708308"/>
            </a:xfr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</p:grpSpPr>
          <p:grpSp>
            <p:nvGrpSpPr>
              <p:cNvPr id="28" name="Grupo 27"/>
              <p:cNvGrpSpPr/>
              <p:nvPr/>
            </p:nvGrpSpPr>
            <p:grpSpPr>
              <a:xfrm>
                <a:off x="0" y="906"/>
                <a:ext cx="1195816" cy="1708308"/>
                <a:chOff x="0" y="906"/>
                <a:chExt cx="1195816" cy="1708308"/>
              </a:xfrm>
            </p:grpSpPr>
            <p:sp>
              <p:nvSpPr>
                <p:cNvPr id="29" name="Cheurón 28"/>
                <p:cNvSpPr/>
                <p:nvPr/>
              </p:nvSpPr>
              <p:spPr>
                <a:xfrm rot="5400000">
                  <a:off x="-256246" y="257152"/>
                  <a:ext cx="1708308" cy="1195815"/>
                </a:xfrm>
                <a:prstGeom prst="chevron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30" name="Cheurón 4"/>
                <p:cNvSpPr/>
                <p:nvPr/>
              </p:nvSpPr>
              <p:spPr>
                <a:xfrm>
                  <a:off x="1" y="598814"/>
                  <a:ext cx="1195815" cy="512493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C" sz="3000" kern="1200" dirty="0"/>
                </a:p>
              </p:txBody>
            </p:sp>
          </p:grpSp>
        </p:grpSp>
      </p:grpSp>
      <p:grpSp>
        <p:nvGrpSpPr>
          <p:cNvPr id="34" name="Grupo 33"/>
          <p:cNvGrpSpPr/>
          <p:nvPr/>
        </p:nvGrpSpPr>
        <p:grpSpPr>
          <a:xfrm>
            <a:off x="4343001" y="5332603"/>
            <a:ext cx="6919370" cy="1708308"/>
            <a:chOff x="1884035" y="1712656"/>
            <a:chExt cx="6919370" cy="1708308"/>
          </a:xfrm>
        </p:grpSpPr>
        <p:grpSp>
          <p:nvGrpSpPr>
            <p:cNvPr id="35" name="Diagram group"/>
            <p:cNvGrpSpPr/>
            <p:nvPr/>
          </p:nvGrpSpPr>
          <p:grpSpPr>
            <a:xfrm>
              <a:off x="2895108" y="1712657"/>
              <a:ext cx="5908297" cy="1110400"/>
              <a:chOff x="1195815" y="908"/>
              <a:chExt cx="5908297" cy="1110400"/>
            </a:xfr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</p:grpSpPr>
          <p:grpSp>
            <p:nvGrpSpPr>
              <p:cNvPr id="40" name="Grupo 39"/>
              <p:cNvGrpSpPr/>
              <p:nvPr/>
            </p:nvGrpSpPr>
            <p:grpSpPr>
              <a:xfrm>
                <a:off x="1195815" y="908"/>
                <a:ext cx="5908297" cy="1110400"/>
                <a:chOff x="1195815" y="908"/>
                <a:chExt cx="5908297" cy="1110400"/>
              </a:xfrm>
            </p:grpSpPr>
            <p:sp>
              <p:nvSpPr>
                <p:cNvPr id="41" name="Redondear rectángulo de esquina del mismo lado 40"/>
                <p:cNvSpPr/>
                <p:nvPr/>
              </p:nvSpPr>
              <p:spPr>
                <a:xfrm rot="5400000">
                  <a:off x="3594764" y="-2398041"/>
                  <a:ext cx="1110400" cy="5908297"/>
                </a:xfrm>
                <a:prstGeom prst="round2SameRect">
                  <a:avLst/>
                </a:prstGeom>
                <a:sp3d extrusionH="190500" prstMaterial="matte">
                  <a:bevelT w="120650" h="38100" prst="relaxedInset"/>
                  <a:bevelB w="120650" h="571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accent1">
                    <a:shade val="5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2" name="Redondear rectángulo de esquina del mismo lado 4"/>
                <p:cNvSpPr/>
                <p:nvPr/>
              </p:nvSpPr>
              <p:spPr>
                <a:xfrm>
                  <a:off x="1195816" y="55112"/>
                  <a:ext cx="5854092" cy="100199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228600" lvl="1" indent="-228600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s-EC" sz="2400" dirty="0" smtClean="0"/>
                    <a:t>Cualquier </a:t>
                  </a:r>
                  <a:r>
                    <a:rPr lang="es-EC" sz="2400" dirty="0"/>
                    <a:t>falla en su  operación afectará el funcionamiento del buque </a:t>
                  </a:r>
                  <a:endParaRPr lang="es-EC" sz="2400" kern="1200" dirty="0"/>
                </a:p>
              </p:txBody>
            </p:sp>
          </p:grpSp>
        </p:grpSp>
        <p:grpSp>
          <p:nvGrpSpPr>
            <p:cNvPr id="36" name="Diagram group"/>
            <p:cNvGrpSpPr/>
            <p:nvPr/>
          </p:nvGrpSpPr>
          <p:grpSpPr>
            <a:xfrm>
              <a:off x="1884035" y="1712656"/>
              <a:ext cx="1195816" cy="1708308"/>
              <a:chOff x="0" y="906"/>
              <a:chExt cx="1195816" cy="1708308"/>
            </a:xfr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</p:grpSpPr>
          <p:grpSp>
            <p:nvGrpSpPr>
              <p:cNvPr id="37" name="Grupo 36"/>
              <p:cNvGrpSpPr/>
              <p:nvPr/>
            </p:nvGrpSpPr>
            <p:grpSpPr>
              <a:xfrm>
                <a:off x="0" y="906"/>
                <a:ext cx="1195816" cy="1708308"/>
                <a:chOff x="0" y="906"/>
                <a:chExt cx="1195816" cy="1708308"/>
              </a:xfrm>
            </p:grpSpPr>
            <p:sp>
              <p:nvSpPr>
                <p:cNvPr id="38" name="Cheurón 37"/>
                <p:cNvSpPr/>
                <p:nvPr/>
              </p:nvSpPr>
              <p:spPr>
                <a:xfrm rot="5400000">
                  <a:off x="-256246" y="257152"/>
                  <a:ext cx="1708308" cy="1195815"/>
                </a:xfrm>
                <a:prstGeom prst="chevron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39" name="Cheurón 4"/>
                <p:cNvSpPr/>
                <p:nvPr/>
              </p:nvSpPr>
              <p:spPr>
                <a:xfrm>
                  <a:off x="1" y="598814"/>
                  <a:ext cx="1195815" cy="512493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C" sz="3000" kern="1200" dirty="0"/>
                </a:p>
              </p:txBody>
            </p:sp>
          </p:grpSp>
        </p:grpSp>
      </p:grpSp>
      <p:sp>
        <p:nvSpPr>
          <p:cNvPr id="43" name="Trapecio 42"/>
          <p:cNvSpPr/>
          <p:nvPr/>
        </p:nvSpPr>
        <p:spPr>
          <a:xfrm rot="20399652">
            <a:off x="-186836" y="3517094"/>
            <a:ext cx="4315559" cy="1186006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i="1" u="sng" smtClean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r>
              <a:rPr lang="es-EC" sz="3200" b="1" i="1" u="sng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3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13645" y="1841679"/>
            <a:ext cx="9040969" cy="4088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000" dirty="0" smtClean="0"/>
              <a:t>SEGURIDAD EN LA NAVEGACIÓN </a:t>
            </a:r>
            <a:endParaRPr lang="es-EC" sz="6000" dirty="0"/>
          </a:p>
        </p:txBody>
      </p:sp>
    </p:spTree>
    <p:extLst>
      <p:ext uri="{BB962C8B-B14F-4D97-AF65-F5344CB8AC3E}">
        <p14:creationId xmlns:p14="http://schemas.microsoft.com/office/powerpoint/2010/main" val="29229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6022" y="6160201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6</a:t>
            </a:fld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2046202" y="174172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OBJETIVO GENERAL</a:t>
            </a:r>
            <a:endParaRPr lang="es-EC" sz="4000" b="1" dirty="0"/>
          </a:p>
        </p:txBody>
      </p:sp>
      <p:sp>
        <p:nvSpPr>
          <p:cNvPr id="7" name="Elipse 6"/>
          <p:cNvSpPr/>
          <p:nvPr/>
        </p:nvSpPr>
        <p:spPr>
          <a:xfrm>
            <a:off x="812800" y="1863973"/>
            <a:ext cx="10609943" cy="42962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800" b="1" dirty="0"/>
              <a:t>Proponer un plan de acción para  la  operación del sistema de propulsión a vela o a motor, </a:t>
            </a:r>
            <a:r>
              <a:rPr lang="es-EC" sz="2800" b="1" dirty="0" smtClean="0"/>
              <a:t>que garantice una </a:t>
            </a:r>
            <a:r>
              <a:rPr lang="es-EC" sz="2800" b="1" dirty="0"/>
              <a:t>navegación  segura a bordo  del  Buque Escuela Guayas en los cruceros internacionales de instrucción para guardiamarinas.</a:t>
            </a:r>
          </a:p>
        </p:txBody>
      </p:sp>
    </p:spTree>
    <p:extLst>
      <p:ext uri="{BB962C8B-B14F-4D97-AF65-F5344CB8AC3E}">
        <p14:creationId xmlns:p14="http://schemas.microsoft.com/office/powerpoint/2010/main" val="16295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81508" y="6174716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7</a:t>
            </a:fld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046202" y="174172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OBJETIVOS ESPECÍFICOS</a:t>
            </a:r>
            <a:endParaRPr lang="es-EC" sz="4000" b="1" dirty="0"/>
          </a:p>
        </p:txBody>
      </p:sp>
      <p:sp>
        <p:nvSpPr>
          <p:cNvPr id="5" name="30 Rectángulo redondeado"/>
          <p:cNvSpPr/>
          <p:nvPr/>
        </p:nvSpPr>
        <p:spPr>
          <a:xfrm>
            <a:off x="921974" y="1546520"/>
            <a:ext cx="8127168" cy="1421567"/>
          </a:xfrm>
          <a:prstGeom prst="roundRect">
            <a:avLst>
              <a:gd name="adj" fmla="val 22002"/>
            </a:avLst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400" b="1" dirty="0" smtClean="0">
                <a:solidFill>
                  <a:schemeClr val="bg1"/>
                </a:solidFill>
              </a:rPr>
              <a:t>Plantear un  modelo de plan de acción  para mantener en uso óptimo del sistema de propulsión a vela o motor del Buque Escuela Guayas lo cual permita llevar una navegación segura.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6" name="30 Rectángulo redondeado"/>
          <p:cNvSpPr/>
          <p:nvPr/>
        </p:nvSpPr>
        <p:spPr>
          <a:xfrm>
            <a:off x="3200940" y="3275536"/>
            <a:ext cx="8127168" cy="1421567"/>
          </a:xfrm>
          <a:prstGeom prst="roundRect">
            <a:avLst>
              <a:gd name="adj" fmla="val 22002"/>
            </a:avLst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400" b="1" dirty="0">
                <a:solidFill>
                  <a:schemeClr val="bg1"/>
                </a:solidFill>
              </a:rPr>
              <a:t>Analizar los factores que causen daños  en los equipos y peligros en el  personal  durante la operación del sistema de propulsión a vela o motor  del Buque Escuela Guayas </a:t>
            </a:r>
          </a:p>
        </p:txBody>
      </p:sp>
      <p:sp>
        <p:nvSpPr>
          <p:cNvPr id="7" name="30 Rectángulo redondeado"/>
          <p:cNvSpPr/>
          <p:nvPr/>
        </p:nvSpPr>
        <p:spPr>
          <a:xfrm>
            <a:off x="921974" y="5188530"/>
            <a:ext cx="8127168" cy="1421567"/>
          </a:xfrm>
          <a:prstGeom prst="roundRect">
            <a:avLst>
              <a:gd name="adj" fmla="val 22002"/>
            </a:avLst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400" b="1" dirty="0">
                <a:solidFill>
                  <a:schemeClr val="bg1"/>
                </a:solidFill>
              </a:rPr>
              <a:t>Establecer  trabajos  controlados según las necesidades de operación de los sistemas de propulsión del BESGUA para llevar una navegación segura.</a:t>
            </a:r>
          </a:p>
        </p:txBody>
      </p:sp>
    </p:spTree>
    <p:extLst>
      <p:ext uri="{BB962C8B-B14F-4D97-AF65-F5344CB8AC3E}">
        <p14:creationId xmlns:p14="http://schemas.microsoft.com/office/powerpoint/2010/main" val="40088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7836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8</a:t>
            </a:fld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550902" y="193222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FUNDAMENTACIÓN TEÓRICA</a:t>
            </a:r>
            <a:endParaRPr lang="es-EC" sz="4000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3129566" y="2163651"/>
            <a:ext cx="5434885" cy="5409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 smtClean="0"/>
              <a:t>SISTEMA  DE PROPULSIÓN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75008" y="3443364"/>
            <a:ext cx="3709116" cy="8242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Medio que permite impulsar una unidad </a:t>
            </a:r>
            <a:endParaRPr lang="es-EC" sz="2000" dirty="0"/>
          </a:p>
        </p:txBody>
      </p:sp>
      <p:sp>
        <p:nvSpPr>
          <p:cNvPr id="8" name="Rectángulo 7"/>
          <p:cNvSpPr/>
          <p:nvPr/>
        </p:nvSpPr>
        <p:spPr>
          <a:xfrm>
            <a:off x="1275008" y="5006412"/>
            <a:ext cx="3709116" cy="1433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I</a:t>
            </a:r>
            <a:r>
              <a:rPr lang="es-EC" dirty="0" smtClean="0"/>
              <a:t>mparten </a:t>
            </a:r>
            <a:r>
              <a:rPr lang="es-EC" dirty="0"/>
              <a:t>velocidad y movimiento de la embarcación a una columna de agua en la dirección opuesta a la dirección en la que se desea mover la embarcación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113431" y="5006412"/>
            <a:ext cx="3709116" cy="10681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De estos depende la unidad para su capacidad de navegar o no</a:t>
            </a:r>
            <a:endParaRPr lang="es-EC" sz="2400" dirty="0"/>
          </a:p>
        </p:txBody>
      </p:sp>
      <p:sp>
        <p:nvSpPr>
          <p:cNvPr id="10" name="Rectángulo 9"/>
          <p:cNvSpPr/>
          <p:nvPr/>
        </p:nvSpPr>
        <p:spPr>
          <a:xfrm>
            <a:off x="7113431" y="3443364"/>
            <a:ext cx="3709116" cy="10170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Realizan la conversión del viento o le energía química de un combustible   </a:t>
            </a:r>
            <a:r>
              <a:rPr lang="es-EC" dirty="0"/>
              <a:t>en trabajo útil </a:t>
            </a:r>
            <a:r>
              <a:rPr lang="es-EC" dirty="0" smtClean="0"/>
              <a:t>para der movimiento al buque</a:t>
            </a:r>
            <a:endParaRPr lang="es-EC" dirty="0"/>
          </a:p>
        </p:txBody>
      </p:sp>
      <p:cxnSp>
        <p:nvCxnSpPr>
          <p:cNvPr id="24" name="Conector angular 23"/>
          <p:cNvCxnSpPr>
            <a:stCxn id="5" idx="2"/>
          </p:cNvCxnSpPr>
          <p:nvPr/>
        </p:nvCxnSpPr>
        <p:spPr>
          <a:xfrm rot="5400000">
            <a:off x="3906387" y="3782301"/>
            <a:ext cx="3018361" cy="862885"/>
          </a:xfrm>
          <a:prstGeom prst="bentConnector3">
            <a:avLst>
              <a:gd name="adj1" fmla="val 10034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5847008" y="5722924"/>
            <a:ext cx="12664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847008" y="3855487"/>
            <a:ext cx="126642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endCxn id="6" idx="3"/>
          </p:cNvCxnSpPr>
          <p:nvPr/>
        </p:nvCxnSpPr>
        <p:spPr>
          <a:xfrm flipH="1">
            <a:off x="4984124" y="3855487"/>
            <a:ext cx="86288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89" y="1617147"/>
            <a:ext cx="2329803" cy="1553202"/>
          </a:xfrm>
          <a:prstGeom prst="rect">
            <a:avLst/>
          </a:prstGeom>
        </p:spPr>
      </p:pic>
      <p:pic>
        <p:nvPicPr>
          <p:cNvPr id="15" name="Imagen 14" descr="DSC009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590" y="1698075"/>
            <a:ext cx="2200975" cy="139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0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82578" y="6160202"/>
            <a:ext cx="2743200" cy="561272"/>
          </a:xfrm>
        </p:spPr>
        <p:txBody>
          <a:bodyPr/>
          <a:lstStyle/>
          <a:p>
            <a:fld id="{E421080A-D78D-4C6A-BCD7-BFFD6BF35F8D}" type="slidenum">
              <a:rPr lang="es-EC" smtClean="0"/>
              <a:pPr/>
              <a:t>9</a:t>
            </a:fld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50902" y="193222"/>
            <a:ext cx="67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EMBARCACIÓN A VELA</a:t>
            </a:r>
            <a:endParaRPr lang="es-EC" sz="4000" b="1" dirty="0"/>
          </a:p>
        </p:txBody>
      </p:sp>
      <p:pic>
        <p:nvPicPr>
          <p:cNvPr id="4" name="Imagen 3" descr="Buque escuela Guay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48" y="2973649"/>
            <a:ext cx="4409332" cy="34671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redondeado 4"/>
          <p:cNvSpPr/>
          <p:nvPr/>
        </p:nvSpPr>
        <p:spPr>
          <a:xfrm>
            <a:off x="1750455" y="1621912"/>
            <a:ext cx="3374264" cy="5537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Buque Velero</a:t>
            </a:r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1550902" y="4494727"/>
            <a:ext cx="3992450" cy="20610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El </a:t>
            </a:r>
            <a:r>
              <a:rPr lang="es-EC" dirty="0"/>
              <a:t>viento choca contra la </a:t>
            </a:r>
            <a:r>
              <a:rPr lang="es-EC" dirty="0" smtClean="0"/>
              <a:t>superficie velica </a:t>
            </a:r>
            <a:r>
              <a:rPr lang="es-EC" dirty="0"/>
              <a:t>y </a:t>
            </a:r>
            <a:r>
              <a:rPr lang="es-EC" dirty="0" smtClean="0"/>
              <a:t>rebota, éste pierde </a:t>
            </a:r>
            <a:r>
              <a:rPr lang="es-EC" dirty="0"/>
              <a:t>parte de su energía que se transmite a la vela provocando una fuerza que hace que se desplace en sentido perpendicular a su superficie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53499" y="3799268"/>
            <a:ext cx="1989853" cy="52803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Principio de funcionamiento</a:t>
            </a:r>
            <a:endParaRPr lang="es-EC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437587" y="2175703"/>
            <a:ext cx="0" cy="2319024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124719" y="1898807"/>
            <a:ext cx="418633" cy="0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756856" y="1738648"/>
            <a:ext cx="2099257" cy="309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Fuerza del viento</a:t>
            </a:r>
            <a:endParaRPr lang="es-EC" dirty="0"/>
          </a:p>
        </p:txBody>
      </p:sp>
      <p:sp>
        <p:nvSpPr>
          <p:cNvPr id="19" name="Rectángulo 18"/>
          <p:cNvSpPr/>
          <p:nvPr/>
        </p:nvSpPr>
        <p:spPr>
          <a:xfrm>
            <a:off x="5859887" y="2305318"/>
            <a:ext cx="1906074" cy="314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V</a:t>
            </a:r>
            <a:r>
              <a:rPr lang="es-EC" dirty="0" smtClean="0"/>
              <a:t>elas</a:t>
            </a:r>
            <a:endParaRPr lang="es-EC" dirty="0"/>
          </a:p>
        </p:txBody>
      </p:sp>
      <p:cxnSp>
        <p:nvCxnSpPr>
          <p:cNvPr id="21" name="Conector recto de flecha 20"/>
          <p:cNvCxnSpPr>
            <a:stCxn id="5" idx="3"/>
          </p:cNvCxnSpPr>
          <p:nvPr/>
        </p:nvCxnSpPr>
        <p:spPr>
          <a:xfrm>
            <a:off x="5124719" y="1898808"/>
            <a:ext cx="632137" cy="563656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4250</TotalTime>
  <Words>2099</Words>
  <Application>Microsoft Office PowerPoint</Application>
  <PresentationFormat>Panorámica</PresentationFormat>
  <Paragraphs>419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Canelos</dc:creator>
  <cp:lastModifiedBy>Gerardo Canelos</cp:lastModifiedBy>
  <cp:revision>88</cp:revision>
  <dcterms:created xsi:type="dcterms:W3CDTF">2013-11-22T01:48:29Z</dcterms:created>
  <dcterms:modified xsi:type="dcterms:W3CDTF">2013-12-04T21:11:10Z</dcterms:modified>
</cp:coreProperties>
</file>