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7" r:id="rId3"/>
    <p:sldId id="298" r:id="rId4"/>
    <p:sldId id="286" r:id="rId5"/>
    <p:sldId id="268" r:id="rId6"/>
    <p:sldId id="266" r:id="rId7"/>
    <p:sldId id="269" r:id="rId8"/>
    <p:sldId id="262" r:id="rId9"/>
    <p:sldId id="270" r:id="rId10"/>
    <p:sldId id="263" r:id="rId11"/>
    <p:sldId id="264" r:id="rId12"/>
    <p:sldId id="271" r:id="rId13"/>
    <p:sldId id="265" r:id="rId14"/>
    <p:sldId id="303" r:id="rId15"/>
    <p:sldId id="272" r:id="rId16"/>
    <p:sldId id="299" r:id="rId17"/>
    <p:sldId id="273" r:id="rId18"/>
    <p:sldId id="274" r:id="rId19"/>
    <p:sldId id="301" r:id="rId20"/>
    <p:sldId id="300" r:id="rId21"/>
    <p:sldId id="275" r:id="rId22"/>
    <p:sldId id="278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304" r:id="rId32"/>
    <p:sldId id="305" r:id="rId33"/>
    <p:sldId id="296" r:id="rId34"/>
    <p:sldId id="294" r:id="rId35"/>
    <p:sldId id="295" r:id="rId36"/>
    <p:sldId id="306" r:id="rId37"/>
    <p:sldId id="297" r:id="rId38"/>
    <p:sldId id="302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6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'GRAFICOS 3AÑOS'!$C$3</c:f>
              <c:strCache>
                <c:ptCount val="1"/>
                <c:pt idx="0">
                  <c:v>NIÑOS 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'GRAFICOS 3AÑOS'!$B$4:$B$8</c:f>
              <c:strCache>
                <c:ptCount val="5"/>
                <c:pt idx="0">
                  <c:v>Normal</c:v>
                </c:pt>
                <c:pt idx="1">
                  <c:v>Riesgo de sobrepeso</c:v>
                </c:pt>
                <c:pt idx="2">
                  <c:v>Sobre peso</c:v>
                </c:pt>
                <c:pt idx="3">
                  <c:v>Peso bajo</c:v>
                </c:pt>
                <c:pt idx="4">
                  <c:v>Peso bajo severo</c:v>
                </c:pt>
              </c:strCache>
            </c:strRef>
          </c:cat>
          <c:val>
            <c:numRef>
              <c:f>'GRAFICOS 3AÑOS'!$C$4:$C$8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'GRAFICOS 3AÑOS'!$D$3</c:f>
              <c:strCache>
                <c:ptCount val="1"/>
                <c:pt idx="0">
                  <c:v>NIÑAS  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 w="38100"/>
            </c:spPr>
          </c:marker>
          <c:cat>
            <c:strRef>
              <c:f>'GRAFICOS 3AÑOS'!$B$4:$B$8</c:f>
              <c:strCache>
                <c:ptCount val="5"/>
                <c:pt idx="0">
                  <c:v>Normal</c:v>
                </c:pt>
                <c:pt idx="1">
                  <c:v>Riesgo de sobrepeso</c:v>
                </c:pt>
                <c:pt idx="2">
                  <c:v>Sobre peso</c:v>
                </c:pt>
                <c:pt idx="3">
                  <c:v>Peso bajo</c:v>
                </c:pt>
                <c:pt idx="4">
                  <c:v>Peso bajo severo</c:v>
                </c:pt>
              </c:strCache>
            </c:strRef>
          </c:cat>
          <c:val>
            <c:numRef>
              <c:f>'GRAFICOS 3AÑOS'!$D$4:$D$8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82816"/>
        <c:axId val="161374592"/>
      </c:lineChart>
      <c:catAx>
        <c:axId val="136482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374592"/>
        <c:crosses val="autoZero"/>
        <c:auto val="1"/>
        <c:lblAlgn val="ctr"/>
        <c:lblOffset val="100"/>
        <c:noMultiLvlLbl val="0"/>
      </c:catAx>
      <c:valAx>
        <c:axId val="161374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Número de niñas(os)</a:t>
                </a:r>
              </a:p>
            </c:rich>
          </c:tx>
          <c:layout>
            <c:manualLayout>
              <c:xMode val="edge"/>
              <c:yMode val="edge"/>
              <c:x val="4.3478260869565223E-2"/>
              <c:y val="0.276169158630452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6482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17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'GRAFICOS 3AÑOS'!$C$28</c:f>
              <c:strCache>
                <c:ptCount val="1"/>
                <c:pt idx="0">
                  <c:v>NIÑOS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'GRAFICOS 3AÑOS'!$B$29:$B$33</c:f>
              <c:strCache>
                <c:ptCount val="5"/>
                <c:pt idx="0">
                  <c:v>Normal</c:v>
                </c:pt>
                <c:pt idx="1">
                  <c:v>Riesgo de sobrepeso</c:v>
                </c:pt>
                <c:pt idx="2">
                  <c:v>Sobre peso</c:v>
                </c:pt>
                <c:pt idx="3">
                  <c:v>Peso bajo</c:v>
                </c:pt>
                <c:pt idx="4">
                  <c:v>Peso bajo severo</c:v>
                </c:pt>
              </c:strCache>
            </c:strRef>
          </c:cat>
          <c:val>
            <c:numRef>
              <c:f>'GRAFICOS 3AÑOS'!$C$29:$C$33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'GRAFICOS 3AÑOS'!$D$28</c:f>
              <c:strCache>
                <c:ptCount val="1"/>
                <c:pt idx="0">
                  <c:v>NIÑAS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/>
            </c:spPr>
          </c:marker>
          <c:cat>
            <c:strRef>
              <c:f>'GRAFICOS 3AÑOS'!$B$29:$B$33</c:f>
              <c:strCache>
                <c:ptCount val="5"/>
                <c:pt idx="0">
                  <c:v>Normal</c:v>
                </c:pt>
                <c:pt idx="1">
                  <c:v>Riesgo de sobrepeso</c:v>
                </c:pt>
                <c:pt idx="2">
                  <c:v>Sobre peso</c:v>
                </c:pt>
                <c:pt idx="3">
                  <c:v>Peso bajo</c:v>
                </c:pt>
                <c:pt idx="4">
                  <c:v>Peso bajo severo</c:v>
                </c:pt>
              </c:strCache>
            </c:strRef>
          </c:cat>
          <c:val>
            <c:numRef>
              <c:f>'GRAFICOS 3AÑOS'!$D$29:$D$33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558400"/>
        <c:axId val="151568768"/>
      </c:lineChart>
      <c:catAx>
        <c:axId val="151558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568768"/>
        <c:crosses val="autoZero"/>
        <c:auto val="1"/>
        <c:lblAlgn val="ctr"/>
        <c:lblOffset val="100"/>
        <c:noMultiLvlLbl val="0"/>
      </c:catAx>
      <c:valAx>
        <c:axId val="151568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Número de niñas(os)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1558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17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MOTRICIDAD!$E$31</c:f>
              <c:strCache>
                <c:ptCount val="1"/>
                <c:pt idx="0">
                  <c:v>FRECUENCIA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MOTRICIDAD!$D$32:$D$36</c:f>
              <c:strCache>
                <c:ptCount val="5"/>
                <c:pt idx="0">
                  <c:v>1-0,8</c:v>
                </c:pt>
                <c:pt idx="1">
                  <c:v>0,79-0,60</c:v>
                </c:pt>
                <c:pt idx="2">
                  <c:v>0,59-0,40</c:v>
                </c:pt>
                <c:pt idx="3">
                  <c:v>0,39-0,20</c:v>
                </c:pt>
                <c:pt idx="4">
                  <c:v>0,19-0,00</c:v>
                </c:pt>
              </c:strCache>
            </c:strRef>
          </c:cat>
          <c:val>
            <c:numRef>
              <c:f>MOTRICIDAD!$E$32:$E$36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05888"/>
        <c:axId val="161608064"/>
      </c:lineChart>
      <c:catAx>
        <c:axId val="161605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608064"/>
        <c:crosses val="autoZero"/>
        <c:auto val="1"/>
        <c:lblAlgn val="ctr"/>
        <c:lblOffset val="100"/>
        <c:noMultiLvlLbl val="0"/>
      </c:catAx>
      <c:valAx>
        <c:axId val="1616080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FRECUENCIA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1605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17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MOTRICIDAD!$Q$33</c:f>
              <c:strCache>
                <c:ptCount val="1"/>
                <c:pt idx="0">
                  <c:v>FRECUENCIA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MOTRICIDAD!$P$34:$P$38</c:f>
              <c:strCache>
                <c:ptCount val="5"/>
                <c:pt idx="0">
                  <c:v>1-0,8</c:v>
                </c:pt>
                <c:pt idx="1">
                  <c:v>0,79-0,60</c:v>
                </c:pt>
                <c:pt idx="2">
                  <c:v>0,59-0,40</c:v>
                </c:pt>
                <c:pt idx="3">
                  <c:v>0,39-0,20</c:v>
                </c:pt>
                <c:pt idx="4">
                  <c:v>0,19-0,00</c:v>
                </c:pt>
              </c:strCache>
            </c:strRef>
          </c:cat>
          <c:val>
            <c:numRef>
              <c:f>MOTRICIDAD!$Q$34:$Q$38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19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76032"/>
        <c:axId val="166478208"/>
      </c:lineChart>
      <c:catAx>
        <c:axId val="166476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478208"/>
        <c:crosses val="autoZero"/>
        <c:auto val="1"/>
        <c:lblAlgn val="ctr"/>
        <c:lblOffset val="100"/>
        <c:noMultiLvlLbl val="0"/>
      </c:catAx>
      <c:valAx>
        <c:axId val="166478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FRECUENCIA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6476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17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9C3B8-5D6F-40A0-B51D-2C10F1A65A7E}" type="doc">
      <dgm:prSet loTypeId="urn:microsoft.com/office/officeart/2005/8/layout/pyramid2" loCatId="list" qsTypeId="urn:microsoft.com/office/officeart/2005/8/quickstyle/3d2" qsCatId="3D" csTypeId="urn:microsoft.com/office/officeart/2005/8/colors/accent1_5" csCatId="accent1" phldr="1"/>
      <dgm:spPr/>
    </dgm:pt>
    <dgm:pt modelId="{6C33ED55-7829-4473-93FC-626994D1D6AA}">
      <dgm:prSet phldrT="[Texto]" custT="1"/>
      <dgm:spPr/>
      <dgm:t>
        <a:bodyPr/>
        <a:lstStyle/>
        <a:p>
          <a:pPr algn="ctr"/>
          <a:r>
            <a:rPr lang="es-ES" sz="1800" dirty="0" smtClean="0"/>
            <a:t>El 34% de niñas(os) han desarrollado satisfactoriamente su motricidad (fina y gruesa) y  el 66% tiene un desarrollo normal. </a:t>
          </a:r>
          <a:endParaRPr lang="es-EC" sz="1800" dirty="0"/>
        </a:p>
      </dgm:t>
    </dgm:pt>
    <dgm:pt modelId="{0DE01E41-B724-4889-85DF-C1ED200C569B}" type="parTrans" cxnId="{9505F9FE-8AAD-49DF-A3E5-93CA97C4C824}">
      <dgm:prSet/>
      <dgm:spPr/>
      <dgm:t>
        <a:bodyPr/>
        <a:lstStyle/>
        <a:p>
          <a:endParaRPr lang="es-EC"/>
        </a:p>
      </dgm:t>
    </dgm:pt>
    <dgm:pt modelId="{AA25DD78-A8D3-491F-8C71-232708478777}" type="sibTrans" cxnId="{9505F9FE-8AAD-49DF-A3E5-93CA97C4C824}">
      <dgm:prSet/>
      <dgm:spPr/>
      <dgm:t>
        <a:bodyPr/>
        <a:lstStyle/>
        <a:p>
          <a:endParaRPr lang="es-EC"/>
        </a:p>
      </dgm:t>
    </dgm:pt>
    <dgm:pt modelId="{8B17FCB5-849C-4D74-B44E-10C19EA4AD89}">
      <dgm:prSet phldrT="[Texto]" custT="1"/>
      <dgm:spPr/>
      <dgm:t>
        <a:bodyPr/>
        <a:lstStyle/>
        <a:p>
          <a:r>
            <a:rPr lang="es-ES" sz="1800" dirty="0" smtClean="0"/>
            <a:t>El </a:t>
          </a:r>
          <a:r>
            <a:rPr lang="es-ES" sz="1800" dirty="0" smtClean="0"/>
            <a:t>estado nutricional es inadecuado puesto que el </a:t>
          </a:r>
          <a:r>
            <a:rPr lang="es-ES" sz="1800" dirty="0" smtClean="0"/>
            <a:t>50% de </a:t>
          </a:r>
          <a:r>
            <a:rPr lang="es-ES" sz="1800" dirty="0" smtClean="0"/>
            <a:t>niños tiene </a:t>
          </a:r>
          <a:r>
            <a:rPr lang="es-ES" sz="1800" dirty="0" smtClean="0"/>
            <a:t>un peso dentro de los parámetros normales y el otro 50% tienen algún problema de nutrición (sobre peso o peso bajo severo) lo que indica que están mal nutridos.</a:t>
          </a:r>
          <a:endParaRPr lang="es-EC" sz="1800" dirty="0"/>
        </a:p>
      </dgm:t>
    </dgm:pt>
    <dgm:pt modelId="{FCBC4FA5-09E1-429F-90DB-996DA3E9632E}" type="parTrans" cxnId="{8C024542-58B8-4220-AF38-1B0471FF3EB6}">
      <dgm:prSet/>
      <dgm:spPr/>
      <dgm:t>
        <a:bodyPr/>
        <a:lstStyle/>
        <a:p>
          <a:endParaRPr lang="es-EC"/>
        </a:p>
      </dgm:t>
    </dgm:pt>
    <dgm:pt modelId="{ECDA5ADA-E04D-4ED3-BC0E-511A2CD29611}" type="sibTrans" cxnId="{8C024542-58B8-4220-AF38-1B0471FF3EB6}">
      <dgm:prSet/>
      <dgm:spPr/>
      <dgm:t>
        <a:bodyPr/>
        <a:lstStyle/>
        <a:p>
          <a:endParaRPr lang="es-EC"/>
        </a:p>
      </dgm:t>
    </dgm:pt>
    <dgm:pt modelId="{58424D2C-F9DA-4CBB-AD8C-370ACA3B2DE4}">
      <dgm:prSet phldrT="[Texto]" custT="1"/>
      <dgm:spPr/>
      <dgm:t>
        <a:bodyPr/>
        <a:lstStyle/>
        <a:p>
          <a:r>
            <a:rPr lang="es-ES" sz="1800" dirty="0" smtClean="0"/>
            <a:t>Mediante el coeficiente de correlación de Pearson, se concluye que existe una relación positiva y moderada del 30% para las niñas(os) de 3 años y una relación </a:t>
          </a:r>
          <a:r>
            <a:rPr lang="es-ES" sz="1800" dirty="0" smtClean="0"/>
            <a:t>baja  del </a:t>
          </a:r>
          <a:r>
            <a:rPr lang="es-ES" sz="1800" dirty="0" smtClean="0"/>
            <a:t>11% para las niñas(os) de 4 años. </a:t>
          </a:r>
          <a:endParaRPr lang="es-EC" sz="1800" dirty="0"/>
        </a:p>
      </dgm:t>
    </dgm:pt>
    <dgm:pt modelId="{945F17D5-965A-4708-8C4A-26F4616F33E1}" type="parTrans" cxnId="{AA31C920-E512-4CA9-9DC2-F2742827316A}">
      <dgm:prSet/>
      <dgm:spPr/>
      <dgm:t>
        <a:bodyPr/>
        <a:lstStyle/>
        <a:p>
          <a:endParaRPr lang="es-EC"/>
        </a:p>
      </dgm:t>
    </dgm:pt>
    <dgm:pt modelId="{3E7035A4-8D15-4C47-8023-AEFBB21B9FD2}" type="sibTrans" cxnId="{AA31C920-E512-4CA9-9DC2-F2742827316A}">
      <dgm:prSet/>
      <dgm:spPr/>
      <dgm:t>
        <a:bodyPr/>
        <a:lstStyle/>
        <a:p>
          <a:endParaRPr lang="es-EC"/>
        </a:p>
      </dgm:t>
    </dgm:pt>
    <dgm:pt modelId="{B816B4A5-66D0-4D24-8E06-286187F9804A}">
      <dgm:prSet custT="1"/>
      <dgm:spPr/>
      <dgm:t>
        <a:bodyPr/>
        <a:lstStyle/>
        <a:p>
          <a:r>
            <a:rPr lang="es-ES" sz="1600" dirty="0" smtClean="0"/>
            <a:t>Si un niño recibe una alimentación equilibrada y rica en nutrientes en los primeros años de vida tendrá un excelente desarrollo </a:t>
          </a:r>
          <a:r>
            <a:rPr lang="es-ES" sz="1600" dirty="0" smtClean="0"/>
            <a:t>motriz. </a:t>
          </a:r>
          <a:endParaRPr lang="es-ES" sz="1600" dirty="0"/>
        </a:p>
      </dgm:t>
    </dgm:pt>
    <dgm:pt modelId="{B3814365-ECE6-4508-AC52-FAB9ABCD57E7}" type="parTrans" cxnId="{90A4368B-162B-493E-977D-2AE199317BDE}">
      <dgm:prSet/>
      <dgm:spPr/>
      <dgm:t>
        <a:bodyPr/>
        <a:lstStyle/>
        <a:p>
          <a:endParaRPr lang="es-EC"/>
        </a:p>
      </dgm:t>
    </dgm:pt>
    <dgm:pt modelId="{FE6CCB70-B488-4064-A89A-70BCC4AC938A}" type="sibTrans" cxnId="{90A4368B-162B-493E-977D-2AE199317BDE}">
      <dgm:prSet/>
      <dgm:spPr/>
      <dgm:t>
        <a:bodyPr/>
        <a:lstStyle/>
        <a:p>
          <a:endParaRPr lang="es-EC"/>
        </a:p>
      </dgm:t>
    </dgm:pt>
    <dgm:pt modelId="{DAAC79CB-1165-401B-AF28-DEB0F0EACF64}">
      <dgm:prSet phldrT="[Texto]" custT="1"/>
      <dgm:spPr/>
      <dgm:t>
        <a:bodyPr/>
        <a:lstStyle/>
        <a:p>
          <a:r>
            <a:rPr lang="es-ES" sz="1800" dirty="0" smtClean="0"/>
            <a:t>Existe una relación positiva muy débil del 20% entre el estado nutricional y el desarrollo motor. </a:t>
          </a:r>
          <a:endParaRPr lang="es-EC" sz="1800" dirty="0"/>
        </a:p>
      </dgm:t>
    </dgm:pt>
    <dgm:pt modelId="{C2C1006E-9A2A-42F0-ADC3-6DA4A893F800}" type="parTrans" cxnId="{FC9E7678-87A7-4B1A-97EF-6162DF6DE4EC}">
      <dgm:prSet/>
      <dgm:spPr/>
      <dgm:t>
        <a:bodyPr/>
        <a:lstStyle/>
        <a:p>
          <a:endParaRPr lang="es-EC"/>
        </a:p>
      </dgm:t>
    </dgm:pt>
    <dgm:pt modelId="{8C2A8602-E777-44CF-85C1-A0C5959D5212}" type="sibTrans" cxnId="{FC9E7678-87A7-4B1A-97EF-6162DF6DE4EC}">
      <dgm:prSet/>
      <dgm:spPr/>
      <dgm:t>
        <a:bodyPr/>
        <a:lstStyle/>
        <a:p>
          <a:endParaRPr lang="es-EC"/>
        </a:p>
      </dgm:t>
    </dgm:pt>
    <dgm:pt modelId="{CF66061B-96CA-49B9-8678-5FECEEAA6008}" type="pres">
      <dgm:prSet presAssocID="{AE29C3B8-5D6F-40A0-B51D-2C10F1A65A7E}" presName="compositeShape" presStyleCnt="0">
        <dgm:presLayoutVars>
          <dgm:dir/>
          <dgm:resizeHandles/>
        </dgm:presLayoutVars>
      </dgm:prSet>
      <dgm:spPr/>
    </dgm:pt>
    <dgm:pt modelId="{5BF90022-433B-4B5F-A5D2-4587D6872178}" type="pres">
      <dgm:prSet presAssocID="{AE29C3B8-5D6F-40A0-B51D-2C10F1A65A7E}" presName="pyramid" presStyleLbl="node1" presStyleIdx="0" presStyleCnt="1" custScaleX="126506" custLinFactNeighborX="3386"/>
      <dgm:spPr/>
    </dgm:pt>
    <dgm:pt modelId="{BEF31CF0-1985-49AB-8F58-049ADB4DA697}" type="pres">
      <dgm:prSet presAssocID="{AE29C3B8-5D6F-40A0-B51D-2C10F1A65A7E}" presName="theList" presStyleCnt="0"/>
      <dgm:spPr/>
    </dgm:pt>
    <dgm:pt modelId="{E6E137A4-B5A2-4D72-A489-F969BCD1E046}" type="pres">
      <dgm:prSet presAssocID="{6C33ED55-7829-4473-93FC-626994D1D6AA}" presName="aNode" presStyleLbl="fgAcc1" presStyleIdx="0" presStyleCnt="5" custScaleX="192160" custScaleY="107300" custLinFactNeighborX="-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439AD-CB76-4339-B396-D1EDE0464761}" type="pres">
      <dgm:prSet presAssocID="{6C33ED55-7829-4473-93FC-626994D1D6AA}" presName="aSpace" presStyleCnt="0"/>
      <dgm:spPr/>
    </dgm:pt>
    <dgm:pt modelId="{CFF0274A-9157-41A5-A24D-A29B784962E2}" type="pres">
      <dgm:prSet presAssocID="{8B17FCB5-849C-4D74-B44E-10C19EA4AD89}" presName="aNode" presStyleLbl="fgAcc1" presStyleIdx="1" presStyleCnt="5" custScaleX="192160" custScaleY="155655" custLinFactNeighborX="-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4174F-6499-4E4D-8CB7-4C042953CA3A}" type="pres">
      <dgm:prSet presAssocID="{8B17FCB5-849C-4D74-B44E-10C19EA4AD89}" presName="aSpace" presStyleCnt="0"/>
      <dgm:spPr/>
    </dgm:pt>
    <dgm:pt modelId="{02F83B91-5B3D-47C3-9120-C91949273F7A}" type="pres">
      <dgm:prSet presAssocID="{B816B4A5-66D0-4D24-8E06-286187F9804A}" presName="aNode" presStyleLbl="fgAcc1" presStyleIdx="2" presStyleCnt="5" custScaleX="193309" custScaleY="90574" custLinFactNeighborX="-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81E436-700A-411A-A788-74569F4E5718}" type="pres">
      <dgm:prSet presAssocID="{B816B4A5-66D0-4D24-8E06-286187F9804A}" presName="aSpace" presStyleCnt="0"/>
      <dgm:spPr/>
    </dgm:pt>
    <dgm:pt modelId="{CA3B1FA3-6454-4269-A203-90CF5EB13436}" type="pres">
      <dgm:prSet presAssocID="{58424D2C-F9DA-4CBB-AD8C-370ACA3B2DE4}" presName="aNode" presStyleLbl="fgAcc1" presStyleIdx="3" presStyleCnt="5" custScaleX="192790" custScaleY="126015" custLinFactNeighborX="-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96256-5C6B-4798-A22C-F2DA370793EB}" type="pres">
      <dgm:prSet presAssocID="{58424D2C-F9DA-4CBB-AD8C-370ACA3B2DE4}" presName="aSpace" presStyleCnt="0"/>
      <dgm:spPr/>
    </dgm:pt>
    <dgm:pt modelId="{536FFAC8-9C51-440A-9F85-9797054D0B31}" type="pres">
      <dgm:prSet presAssocID="{DAAC79CB-1165-401B-AF28-DEB0F0EACF64}" presName="aNode" presStyleLbl="fgAcc1" presStyleIdx="4" presStyleCnt="5" custScaleX="193309" custScaleY="100947" custLinFactNeighborX="-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7D9DEA-C5B2-44C8-B26A-77A49B14CC9D}" type="pres">
      <dgm:prSet presAssocID="{DAAC79CB-1165-401B-AF28-DEB0F0EACF64}" presName="aSpace" presStyleCnt="0"/>
      <dgm:spPr/>
    </dgm:pt>
  </dgm:ptLst>
  <dgm:cxnLst>
    <dgm:cxn modelId="{9505F9FE-8AAD-49DF-A3E5-93CA97C4C824}" srcId="{AE29C3B8-5D6F-40A0-B51D-2C10F1A65A7E}" destId="{6C33ED55-7829-4473-93FC-626994D1D6AA}" srcOrd="0" destOrd="0" parTransId="{0DE01E41-B724-4889-85DF-C1ED200C569B}" sibTransId="{AA25DD78-A8D3-491F-8C71-232708478777}"/>
    <dgm:cxn modelId="{FC9E7678-87A7-4B1A-97EF-6162DF6DE4EC}" srcId="{AE29C3B8-5D6F-40A0-B51D-2C10F1A65A7E}" destId="{DAAC79CB-1165-401B-AF28-DEB0F0EACF64}" srcOrd="4" destOrd="0" parTransId="{C2C1006E-9A2A-42F0-ADC3-6DA4A893F800}" sibTransId="{8C2A8602-E777-44CF-85C1-A0C5959D5212}"/>
    <dgm:cxn modelId="{90A4368B-162B-493E-977D-2AE199317BDE}" srcId="{AE29C3B8-5D6F-40A0-B51D-2C10F1A65A7E}" destId="{B816B4A5-66D0-4D24-8E06-286187F9804A}" srcOrd="2" destOrd="0" parTransId="{B3814365-ECE6-4508-AC52-FAB9ABCD57E7}" sibTransId="{FE6CCB70-B488-4064-A89A-70BCC4AC938A}"/>
    <dgm:cxn modelId="{5C4A9B74-5155-4B05-A87E-D2821E09FC1E}" type="presOf" srcId="{B816B4A5-66D0-4D24-8E06-286187F9804A}" destId="{02F83B91-5B3D-47C3-9120-C91949273F7A}" srcOrd="0" destOrd="0" presId="urn:microsoft.com/office/officeart/2005/8/layout/pyramid2"/>
    <dgm:cxn modelId="{BCE8BEC3-49C4-447F-8892-7F5EF7AFA0D6}" type="presOf" srcId="{8B17FCB5-849C-4D74-B44E-10C19EA4AD89}" destId="{CFF0274A-9157-41A5-A24D-A29B784962E2}" srcOrd="0" destOrd="0" presId="urn:microsoft.com/office/officeart/2005/8/layout/pyramid2"/>
    <dgm:cxn modelId="{AA31C920-E512-4CA9-9DC2-F2742827316A}" srcId="{AE29C3B8-5D6F-40A0-B51D-2C10F1A65A7E}" destId="{58424D2C-F9DA-4CBB-AD8C-370ACA3B2DE4}" srcOrd="3" destOrd="0" parTransId="{945F17D5-965A-4708-8C4A-26F4616F33E1}" sibTransId="{3E7035A4-8D15-4C47-8023-AEFBB21B9FD2}"/>
    <dgm:cxn modelId="{1A7928D0-F977-4E28-8468-48F349D24B91}" type="presOf" srcId="{DAAC79CB-1165-401B-AF28-DEB0F0EACF64}" destId="{536FFAC8-9C51-440A-9F85-9797054D0B31}" srcOrd="0" destOrd="0" presId="urn:microsoft.com/office/officeart/2005/8/layout/pyramid2"/>
    <dgm:cxn modelId="{8C024542-58B8-4220-AF38-1B0471FF3EB6}" srcId="{AE29C3B8-5D6F-40A0-B51D-2C10F1A65A7E}" destId="{8B17FCB5-849C-4D74-B44E-10C19EA4AD89}" srcOrd="1" destOrd="0" parTransId="{FCBC4FA5-09E1-429F-90DB-996DA3E9632E}" sibTransId="{ECDA5ADA-E04D-4ED3-BC0E-511A2CD29611}"/>
    <dgm:cxn modelId="{2CB040E7-F924-4CAF-8F46-31BCCA69CD01}" type="presOf" srcId="{AE29C3B8-5D6F-40A0-B51D-2C10F1A65A7E}" destId="{CF66061B-96CA-49B9-8678-5FECEEAA6008}" srcOrd="0" destOrd="0" presId="urn:microsoft.com/office/officeart/2005/8/layout/pyramid2"/>
    <dgm:cxn modelId="{1A926AFE-AA5D-421A-9522-91EE0194AD34}" type="presOf" srcId="{58424D2C-F9DA-4CBB-AD8C-370ACA3B2DE4}" destId="{CA3B1FA3-6454-4269-A203-90CF5EB13436}" srcOrd="0" destOrd="0" presId="urn:microsoft.com/office/officeart/2005/8/layout/pyramid2"/>
    <dgm:cxn modelId="{8108F398-4201-4DD6-B6AB-D6C918AA8C82}" type="presOf" srcId="{6C33ED55-7829-4473-93FC-626994D1D6AA}" destId="{E6E137A4-B5A2-4D72-A489-F969BCD1E046}" srcOrd="0" destOrd="0" presId="urn:microsoft.com/office/officeart/2005/8/layout/pyramid2"/>
    <dgm:cxn modelId="{59412CAB-E8B1-41CF-AB32-7D154DF5700E}" type="presParOf" srcId="{CF66061B-96CA-49B9-8678-5FECEEAA6008}" destId="{5BF90022-433B-4B5F-A5D2-4587D6872178}" srcOrd="0" destOrd="0" presId="urn:microsoft.com/office/officeart/2005/8/layout/pyramid2"/>
    <dgm:cxn modelId="{8E835313-7B4E-4F1D-B18A-1ECFC884053A}" type="presParOf" srcId="{CF66061B-96CA-49B9-8678-5FECEEAA6008}" destId="{BEF31CF0-1985-49AB-8F58-049ADB4DA697}" srcOrd="1" destOrd="0" presId="urn:microsoft.com/office/officeart/2005/8/layout/pyramid2"/>
    <dgm:cxn modelId="{7010C383-14FC-4E76-B73F-954EBF68FCC6}" type="presParOf" srcId="{BEF31CF0-1985-49AB-8F58-049ADB4DA697}" destId="{E6E137A4-B5A2-4D72-A489-F969BCD1E046}" srcOrd="0" destOrd="0" presId="urn:microsoft.com/office/officeart/2005/8/layout/pyramid2"/>
    <dgm:cxn modelId="{54A926B6-1D97-4E73-A1A9-7651E836A6BF}" type="presParOf" srcId="{BEF31CF0-1985-49AB-8F58-049ADB4DA697}" destId="{648439AD-CB76-4339-B396-D1EDE0464761}" srcOrd="1" destOrd="0" presId="urn:microsoft.com/office/officeart/2005/8/layout/pyramid2"/>
    <dgm:cxn modelId="{4C30687C-5292-49BE-AC97-AE36E1CC766A}" type="presParOf" srcId="{BEF31CF0-1985-49AB-8F58-049ADB4DA697}" destId="{CFF0274A-9157-41A5-A24D-A29B784962E2}" srcOrd="2" destOrd="0" presId="urn:microsoft.com/office/officeart/2005/8/layout/pyramid2"/>
    <dgm:cxn modelId="{023CC7C8-249C-43B6-811A-3FA4A67C9BCD}" type="presParOf" srcId="{BEF31CF0-1985-49AB-8F58-049ADB4DA697}" destId="{F524174F-6499-4E4D-8CB7-4C042953CA3A}" srcOrd="3" destOrd="0" presId="urn:microsoft.com/office/officeart/2005/8/layout/pyramid2"/>
    <dgm:cxn modelId="{BC2DBBCA-352B-4EA1-ADCB-C3105CCEAD29}" type="presParOf" srcId="{BEF31CF0-1985-49AB-8F58-049ADB4DA697}" destId="{02F83B91-5B3D-47C3-9120-C91949273F7A}" srcOrd="4" destOrd="0" presId="urn:microsoft.com/office/officeart/2005/8/layout/pyramid2"/>
    <dgm:cxn modelId="{21BFC303-30C2-4CA3-B0AA-13B8FD557288}" type="presParOf" srcId="{BEF31CF0-1985-49AB-8F58-049ADB4DA697}" destId="{3981E436-700A-411A-A788-74569F4E5718}" srcOrd="5" destOrd="0" presId="urn:microsoft.com/office/officeart/2005/8/layout/pyramid2"/>
    <dgm:cxn modelId="{CB2A0FA1-B84E-475C-9639-42BE319F1205}" type="presParOf" srcId="{BEF31CF0-1985-49AB-8F58-049ADB4DA697}" destId="{CA3B1FA3-6454-4269-A203-90CF5EB13436}" srcOrd="6" destOrd="0" presId="urn:microsoft.com/office/officeart/2005/8/layout/pyramid2"/>
    <dgm:cxn modelId="{F9820C9E-629C-4A18-A468-F1679F1A47D9}" type="presParOf" srcId="{BEF31CF0-1985-49AB-8F58-049ADB4DA697}" destId="{55796256-5C6B-4798-A22C-F2DA370793EB}" srcOrd="7" destOrd="0" presId="urn:microsoft.com/office/officeart/2005/8/layout/pyramid2"/>
    <dgm:cxn modelId="{0D0F2152-5AC2-44C0-BE31-C91E52E42E5B}" type="presParOf" srcId="{BEF31CF0-1985-49AB-8F58-049ADB4DA697}" destId="{536FFAC8-9C51-440A-9F85-9797054D0B31}" srcOrd="8" destOrd="0" presId="urn:microsoft.com/office/officeart/2005/8/layout/pyramid2"/>
    <dgm:cxn modelId="{6F91DDDE-0B6E-4107-8CC5-061927E735B3}" type="presParOf" srcId="{BEF31CF0-1985-49AB-8F58-049ADB4DA697}" destId="{B77D9DEA-C5B2-44C8-B26A-77A49B14CC9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90022-433B-4B5F-A5D2-4587D6872178}">
      <dsp:nvSpPr>
        <dsp:cNvPr id="0" name=""/>
        <dsp:cNvSpPr/>
      </dsp:nvSpPr>
      <dsp:spPr>
        <a:xfrm>
          <a:off x="35520" y="0"/>
          <a:ext cx="7560838" cy="5976663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137A4-B5A2-4D72-A489-F969BCD1E046}">
      <dsp:nvSpPr>
        <dsp:cNvPr id="0" name=""/>
        <dsp:cNvSpPr/>
      </dsp:nvSpPr>
      <dsp:spPr>
        <a:xfrm>
          <a:off x="1425981" y="597752"/>
          <a:ext cx="7465092" cy="7978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34% de niñas(os) han desarrollado satisfactoriamente su motricidad (fina y gruesa) y  el 66% tiene un desarrollo normal. </a:t>
          </a:r>
          <a:endParaRPr lang="es-EC" sz="1800" kern="1200" dirty="0"/>
        </a:p>
      </dsp:txBody>
      <dsp:txXfrm>
        <a:off x="1464929" y="636700"/>
        <a:ext cx="7387196" cy="719966"/>
      </dsp:txXfrm>
    </dsp:sp>
    <dsp:sp modelId="{CFF0274A-9157-41A5-A24D-A29B784962E2}">
      <dsp:nvSpPr>
        <dsp:cNvPr id="0" name=""/>
        <dsp:cNvSpPr/>
      </dsp:nvSpPr>
      <dsp:spPr>
        <a:xfrm>
          <a:off x="1425981" y="1488562"/>
          <a:ext cx="7465092" cy="1157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</a:t>
          </a:r>
          <a:r>
            <a:rPr lang="es-ES" sz="1800" kern="1200" dirty="0" smtClean="0"/>
            <a:t>estado nutricional es inadecuado puesto que el </a:t>
          </a:r>
          <a:r>
            <a:rPr lang="es-ES" sz="1800" kern="1200" dirty="0" smtClean="0"/>
            <a:t>50% de </a:t>
          </a:r>
          <a:r>
            <a:rPr lang="es-ES" sz="1800" kern="1200" dirty="0" smtClean="0"/>
            <a:t>niños tiene </a:t>
          </a:r>
          <a:r>
            <a:rPr lang="es-ES" sz="1800" kern="1200" dirty="0" smtClean="0"/>
            <a:t>un peso dentro de los parámetros normales y el otro 50% tienen algún problema de nutrición (sobre peso o peso bajo severo) lo que indica que están mal nutridos.</a:t>
          </a:r>
          <a:endParaRPr lang="es-EC" sz="1800" kern="1200" dirty="0"/>
        </a:p>
      </dsp:txBody>
      <dsp:txXfrm>
        <a:off x="1482482" y="1545063"/>
        <a:ext cx="7352090" cy="1044419"/>
      </dsp:txXfrm>
    </dsp:sp>
    <dsp:sp modelId="{02F83B91-5B3D-47C3-9120-C91949273F7A}">
      <dsp:nvSpPr>
        <dsp:cNvPr id="0" name=""/>
        <dsp:cNvSpPr/>
      </dsp:nvSpPr>
      <dsp:spPr>
        <a:xfrm>
          <a:off x="1403663" y="2738931"/>
          <a:ext cx="7509729" cy="673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 un niño recibe una alimentación equilibrada y rica en nutrientes en los primeros años de vida tendrá un excelente desarrollo </a:t>
          </a:r>
          <a:r>
            <a:rPr lang="es-ES" sz="1600" kern="1200" dirty="0" smtClean="0"/>
            <a:t>motriz. </a:t>
          </a:r>
          <a:endParaRPr lang="es-ES" sz="1600" kern="1200" dirty="0"/>
        </a:p>
      </dsp:txBody>
      <dsp:txXfrm>
        <a:off x="1436540" y="2771808"/>
        <a:ext cx="7443975" cy="607737"/>
      </dsp:txXfrm>
    </dsp:sp>
    <dsp:sp modelId="{CA3B1FA3-6454-4269-A203-90CF5EB13436}">
      <dsp:nvSpPr>
        <dsp:cNvPr id="0" name=""/>
        <dsp:cNvSpPr/>
      </dsp:nvSpPr>
      <dsp:spPr>
        <a:xfrm>
          <a:off x="1413744" y="3505369"/>
          <a:ext cx="7489566" cy="9370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Mediante el coeficiente de correlación de Pearson, se concluye que existe una relación positiva y moderada del 30% para las niñas(os) de 3 años y una relación </a:t>
          </a:r>
          <a:r>
            <a:rPr lang="es-ES" sz="1800" kern="1200" dirty="0" smtClean="0"/>
            <a:t>baja  del </a:t>
          </a:r>
          <a:r>
            <a:rPr lang="es-ES" sz="1800" kern="1200" dirty="0" smtClean="0"/>
            <a:t>11% para las niñas(os) de 4 años. </a:t>
          </a:r>
          <a:endParaRPr lang="es-EC" sz="1800" kern="1200" dirty="0"/>
        </a:p>
      </dsp:txBody>
      <dsp:txXfrm>
        <a:off x="1459486" y="3551111"/>
        <a:ext cx="7398082" cy="845539"/>
      </dsp:txXfrm>
    </dsp:sp>
    <dsp:sp modelId="{536FFAC8-9C51-440A-9F85-9797054D0B31}">
      <dsp:nvSpPr>
        <dsp:cNvPr id="0" name=""/>
        <dsp:cNvSpPr/>
      </dsp:nvSpPr>
      <dsp:spPr>
        <a:xfrm>
          <a:off x="1403663" y="4535341"/>
          <a:ext cx="7509729" cy="750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Existe una relación positiva muy débil del 20% entre el estado nutricional y el desarrollo motor. </a:t>
          </a:r>
          <a:endParaRPr lang="es-EC" sz="1800" kern="1200" dirty="0"/>
        </a:p>
      </dsp:txBody>
      <dsp:txXfrm>
        <a:off x="1440305" y="4571983"/>
        <a:ext cx="7436445" cy="67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77DAF-04C0-4A1E-8A98-5BD8E223C560}" type="datetimeFigureOut">
              <a:rPr lang="es-EC" smtClean="0"/>
              <a:pPr/>
              <a:t>10/02/2014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1D86BB-5509-460F-B048-E0341ABDC9D1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 RP UFA ES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7700" y="116632"/>
            <a:ext cx="3187065" cy="91376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8804" y="1100037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DEPARTAMENTO DE CIENCIAS HUMANAS Y SOCIALES</a:t>
            </a:r>
            <a:br>
              <a:rPr lang="es-ES" sz="2800" b="1" dirty="0"/>
            </a:br>
            <a:r>
              <a:rPr lang="es-ES" sz="2800" b="1" dirty="0"/>
              <a:t> </a:t>
            </a:r>
            <a:br>
              <a:rPr lang="es-ES" sz="2800" b="1" dirty="0"/>
            </a:br>
            <a:r>
              <a:rPr lang="es-ES" sz="2800" b="1" dirty="0"/>
              <a:t>LICENCIATURA EN CIENCIAS DE LA EDUCACIÓN, MENCIÓN EDUCACIÓN INFANTIL </a:t>
            </a:r>
            <a:br>
              <a:rPr lang="es-ES" sz="2800" b="1" dirty="0"/>
            </a:br>
            <a:r>
              <a:rPr lang="es-ES" sz="2800" b="1" dirty="0"/>
              <a:t> </a:t>
            </a:r>
            <a:br>
              <a:rPr lang="es-ES" sz="2800" b="1" dirty="0"/>
            </a:br>
            <a:r>
              <a:rPr lang="es-ES" sz="2000" b="1" dirty="0"/>
              <a:t>INVESTIGADORA:</a:t>
            </a:r>
            <a:br>
              <a:rPr lang="es-ES" sz="2000" b="1" dirty="0"/>
            </a:br>
            <a:r>
              <a:rPr lang="es-ES" sz="2000" b="1" dirty="0"/>
              <a:t>NARCISA JACQUELINE HERRERA HARO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ES" sz="2800" b="1" dirty="0" smtClean="0"/>
          </a:p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/>
            </a:r>
            <a:br>
              <a:rPr lang="es-ES" sz="2800" b="1" dirty="0"/>
            </a:br>
            <a:r>
              <a:rPr lang="es-ES" sz="1600" b="1" dirty="0" smtClean="0"/>
              <a:t>DIRECTOR: DR. </a:t>
            </a:r>
            <a:r>
              <a:rPr lang="es-ES" sz="1600" b="1" dirty="0"/>
              <a:t>MARCO </a:t>
            </a:r>
            <a:r>
              <a:rPr lang="es-ES" sz="1600" b="1" dirty="0" err="1"/>
              <a:t>LASCANO</a:t>
            </a:r>
            <a:r>
              <a:rPr lang="es-ES" sz="1600" b="1" dirty="0"/>
              <a:t/>
            </a:r>
            <a:br>
              <a:rPr lang="es-ES" sz="1600" b="1" dirty="0"/>
            </a:br>
            <a:r>
              <a:rPr lang="es-ES" sz="1600" b="1" dirty="0"/>
              <a:t> </a:t>
            </a:r>
            <a:r>
              <a:rPr lang="es-ES" sz="1600" b="1" dirty="0" smtClean="0"/>
              <a:t>CODIRECTORA: DRA. </a:t>
            </a:r>
            <a:r>
              <a:rPr lang="es-ES" sz="1600" b="1" dirty="0" err="1"/>
              <a:t>JACKELINE</a:t>
            </a:r>
            <a:r>
              <a:rPr lang="es-ES" sz="1600" b="1" dirty="0"/>
              <a:t> CHACÓN</a:t>
            </a:r>
            <a:endParaRPr lang="es-EC" sz="16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00" y="4932660"/>
            <a:ext cx="3738488" cy="8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44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9598" y="1844824"/>
            <a:ext cx="86409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FUNDAMENTACIÓN teórica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88640"/>
            <a:ext cx="7560840" cy="64698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+mj-lt"/>
                <a:cs typeface="Arial" pitchFamily="34" charset="0"/>
              </a:rPr>
              <a:t>ALIMENTACIÓN Y  NUTRICIÓN</a:t>
            </a:r>
            <a:endParaRPr lang="es-EC" sz="3200" b="1" dirty="0">
              <a:latin typeface="+mj-lt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49729" y="1916832"/>
            <a:ext cx="7344815" cy="45243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EC" sz="2400" b="1" dirty="0" smtClean="0">
                <a:cs typeface="Arial" pitchFamily="34" charset="0"/>
              </a:rPr>
              <a:t>ALIMENTACIÓN</a:t>
            </a:r>
            <a:r>
              <a:rPr lang="es-EC" sz="2400" dirty="0" smtClean="0">
                <a:cs typeface="Arial" pitchFamily="34" charset="0"/>
              </a:rPr>
              <a:t>, actividad cotidiana ligada al </a:t>
            </a:r>
            <a:r>
              <a:rPr lang="es-EC" sz="2400" dirty="0">
                <a:cs typeface="Arial" pitchFamily="34" charset="0"/>
              </a:rPr>
              <a:t>estilo de </a:t>
            </a:r>
            <a:r>
              <a:rPr lang="es-EC" sz="2400" dirty="0" smtClean="0">
                <a:cs typeface="Arial" pitchFamily="34" charset="0"/>
              </a:rPr>
              <a:t>vida de cada grupo humano, convirtiéndose en la cultura culinaria de cada pueblo.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C" sz="2400" b="1" dirty="0" smtClean="0">
                <a:cs typeface="Arial" pitchFamily="34" charset="0"/>
              </a:rPr>
              <a:t>NUTRICIÓN</a:t>
            </a:r>
            <a:r>
              <a:rPr lang="es-EC" sz="2400" dirty="0" smtClean="0">
                <a:cs typeface="Arial" pitchFamily="34" charset="0"/>
              </a:rPr>
              <a:t>, </a:t>
            </a:r>
            <a:r>
              <a:rPr lang="es-ES" sz="2400" dirty="0" smtClean="0">
                <a:cs typeface="Arial" pitchFamily="34" charset="0"/>
              </a:rPr>
              <a:t>proceso </a:t>
            </a:r>
            <a:r>
              <a:rPr lang="es-ES" sz="2400" dirty="0">
                <a:cs typeface="Arial" pitchFamily="34" charset="0"/>
              </a:rPr>
              <a:t>biológico mediante el cual el organismo digiere, absorbe, transporta y utiliza las sustancias </a:t>
            </a:r>
            <a:r>
              <a:rPr lang="es-ES" sz="2400" dirty="0" smtClean="0">
                <a:cs typeface="Arial" pitchFamily="34" charset="0"/>
              </a:rPr>
              <a:t>nutritivas a partir de la ingesta de alimentos.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2400" b="1" dirty="0" smtClean="0">
                <a:cs typeface="Arial" pitchFamily="34" charset="0"/>
              </a:rPr>
              <a:t>ASIMILACIÓN</a:t>
            </a:r>
            <a:r>
              <a:rPr lang="es-ES" sz="2400" dirty="0" smtClean="0">
                <a:cs typeface="Arial" pitchFamily="34" charset="0"/>
              </a:rPr>
              <a:t>, consumo de alimentos </a:t>
            </a:r>
            <a:r>
              <a:rPr lang="es-ES" sz="2400" dirty="0">
                <a:cs typeface="Arial" pitchFamily="34" charset="0"/>
              </a:rPr>
              <a:t>y líquidos </a:t>
            </a:r>
            <a:r>
              <a:rPr lang="es-ES" sz="2400" dirty="0" smtClean="0">
                <a:cs typeface="Arial" pitchFamily="34" charset="0"/>
              </a:rPr>
              <a:t>que ayudan </a:t>
            </a:r>
            <a:r>
              <a:rPr lang="es-ES" sz="2400" dirty="0">
                <a:cs typeface="Arial" pitchFamily="34" charset="0"/>
              </a:rPr>
              <a:t>al crecimiento y mantenimiento de las funciones vitales del </a:t>
            </a:r>
            <a:r>
              <a:rPr lang="es-ES" sz="2400" dirty="0" smtClean="0">
                <a:cs typeface="Arial" pitchFamily="34" charset="0"/>
              </a:rPr>
              <a:t>cuerpo.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C" sz="2400" b="1" dirty="0" smtClean="0">
                <a:cs typeface="Arial" pitchFamily="34" charset="0"/>
              </a:rPr>
              <a:t>SALUD</a:t>
            </a:r>
            <a:r>
              <a:rPr lang="es-EC" sz="2400" dirty="0" smtClean="0">
                <a:cs typeface="Arial" pitchFamily="34" charset="0"/>
              </a:rPr>
              <a:t>, condición </a:t>
            </a:r>
            <a:r>
              <a:rPr lang="es-EC" sz="2400" dirty="0">
                <a:cs typeface="Arial" pitchFamily="34" charset="0"/>
              </a:rPr>
              <a:t>de </a:t>
            </a:r>
            <a:r>
              <a:rPr lang="es-EC" sz="2400" dirty="0" smtClean="0">
                <a:cs typeface="Arial" pitchFamily="34" charset="0"/>
              </a:rPr>
              <a:t>bienestar físico, mental </a:t>
            </a:r>
            <a:r>
              <a:rPr lang="es-EC" sz="2400" dirty="0">
                <a:cs typeface="Arial" pitchFamily="34" charset="0"/>
              </a:rPr>
              <a:t>y </a:t>
            </a:r>
            <a:r>
              <a:rPr lang="es-EC" sz="2400" dirty="0" smtClean="0">
                <a:cs typeface="Arial" pitchFamily="34" charset="0"/>
              </a:rPr>
              <a:t>social.</a:t>
            </a:r>
            <a:endParaRPr lang="es-EC" sz="2400" dirty="0">
              <a:cs typeface="Arial" pitchFamily="34" charset="0"/>
            </a:endParaRPr>
          </a:p>
        </p:txBody>
      </p:sp>
      <p:sp>
        <p:nvSpPr>
          <p:cNvPr id="16" name="AutoShape 2" descr="data:image/jpeg;base64,/9j/4AAQSkZJRgABAQAAAQABAAD/2wCEAAkGBxQSEhUSExMUFBUXFxcYGRgUFBcUFRgXFhUWFhYUFBQYHCggGBolGxYVITEhJSkrLi4uFx8zODMsNygtLisBCgoKDg0OGxAQGywlHyUvLCwsLCwsLSwsLCwsLCw0LCwsLSwsLCwsLCwsLCwsLCwsLC0sLC0sLCwsNSwsLCwsLP/AABEIALYBFAMBIgACEQEDEQH/xAAcAAEAAgMBAQEAAAAAAAAAAAAABQYBAwQHAgj/xAA6EAABAwIEAwYEBAYCAwEAAAABAAIRAyEEBRIxQVFhBhMicYGRMqGxwSNC0eEHFFJi8PFygjOSshX/xAAaAQEAAgMBAAAAAAAAAAAAAAAAAgMBBAUG/8QALhEAAgIBAwIEBAYDAAAAAAAAAAECAxEEEiExUQUTIkEUMpGhIzNhcYHhUsHR/9oADAMBAAIRAxEAPwD3FERAEREAREQBERAEREAREQBEXLXzCmyZcLcBc/JAdSKKq52wODQDqMQCQDB4xyWr/wDcmp3QaNUkESbQJ5LGUCaRQ1LPQdR02aJJmIuR+YDkurDZvTfxIvEnaYn4hZMoHei+WPBEggjpdfSyAiIgCIiAIiIAiIgCIiAIiIAiIgCIiAIiIAiIgCIiAIiIAiIgC0YrFNYL7mwA3KzisQGNk+g5lV5rHV3NfJ1AkwbAX8JPSOHVRbMmKuZVK3eBp0aYDZBDSQfF1KwzKe8a1rmk6STPwtM9OSnKGCazxOueZ+yhs3zkmWMsOa1dVqq9NDfY/wCwbMSGMjW9uoADwgE26lczsWwkOAeSDM2HCFGtiCSZPVaWY8zAMDovP2eNWy5jhL6sEw3EUzO4kQZaDI6819NwTXNLWEQXavCdJBhR7Kki8fRA9zIcFOnxmxP8RZXdGcHe01KZphh0gaWunc3AnkVL4LN2uJY6xaYJiBvC5sBjW1hpeBPNaswy5wDtJNxEj4hBkQeK9FXZGcVKD4MFhRV3Ks00aabyTbfkbz9FYWmVcnkYMoiLJgIiIAiIgCIiAIiIAiIgCIiAIiIAiIgCIiAIiIAiLBKAhMxealUNafhIEc55qUwmHDBA9epXDllIFznxeY/f2hSVd+lpPIKCfGTLITtBj4BYFXmsJW/MakuXzhXrw/iN71Gpak+FwiSXB84jCkiZUNUq6HaSJJHX6qxV6llytdTmSCFVHZXYuPqEzRQJcAYiy313QFurYymB4R6lRWLxclV3Rjl7X17DJ0YPE6Xq75fX7xl9xY/YrzalVuFcuzeJl0c2/MR+673gtzX4bIm/NMv/ADNsb/MR7rRkWZaNNF7pJmCehiCrA9squ5zgi094wCYPuREr0bXujKLOi4MmxRqUwXfEAJXepJ5IhERZAREQBERAEREAREQBERAEREAREQBERAEREAWHbLKwVhg5cIzSPUpmJ/DPp9UFUAkExxvy4qKzLtDQDSwOLj/a0ke5sqJ2QUHl4JNMgsbuuUOhYq5i0mYI8x+i5P5wErxGspascl7liXBIsrWuubEPWg1FzV6/Va/MuDGDc+ouSpVXPUxC5nVlfCow0dtN5lWvsy/8Vnr9FTsPVEhXPsmzVUDuDQV1PDoPzVgjjBc1z4mmHAgresOC9WYK/llXua2gk+Ix7AQrMq3nlEj8Ru4/wKby+vrptcd4v5jdRXDwGdKIimYCIiAIiIAiIgCIiAIiIAiIgCIiAIiIAiIgC+K1UNaXOMACSUq1mtEuIA6mFWe1Oah1MMYTcyTESAqrrVXBy7EorLIXPs1dWdyYNhz6nqo57YGowBte29lyuxul3iaSLmRwA4Qu3LMrdiH6pJYYIBkEbwCPVefgnbJzmy3GThp44AfiMcy5ifQT81sLG1Gy24+Y5eqt+L7PUi2XNlzQQPVUvDVXCsWAAMEzaPUHirLKY7eEMYIurmZov7up5tdzH6pVxwIkLHbDCB9KR8TCCPLYj/OSqlPEOFlprSxmt0Qyeq4tcdXHclwCqXeQ3W6jR1WH+1aqVFZZ09F4ZK/1S4R14bHOnYepVmyjtjUoiGta7/r+6hcHltMNPeFwdw5Lioyw3MjgVsQkqvVDqddeG6WPGMnoND+IVXd1JseoU1lfb3D1SGv/AAz1uPdeaUcfqaWmNK4qxFWqAwBmwtaVfXr5Z5KLPCtPNeng95xLA9ljII3FwuLs/V0udTJuSXQfOCqF2b7TVMKe6qHXT67jyKttTGNDm4in4gY233Eg+i6ULIzWUcDU6SdEsS6dy3Ivmm8OAI2IlfSvNQIiIAiIgCIiAIiIAiIgCIiAIiIAiLBKAyoXN89FMQy5Ox3E8gOJWnNcyLw9lMgaQDf80mPb6rRluXPc1oebN2MQ4z/87qDeehJLucuMD3va5j9dg6I1EncDk0bLj7S4Yth5aBq6zsALq2F1HDhrXEM1GGiCSTx2UZ22LP5bXIkEFsX1TwHpf0Wvqq99MkThJZPPMXW0AkxMwOEn3Vn7G49raY1uuVXGBlVvT5zy6LazDaQS0gwNh4Z4gewhcbT2RUNr4aJ9HyW3P8/axsA+oVQoU3l+skRfay1dxUeaZf4QBJBMmYFpHWfku6rUAE7N4k/dTuuilhctjOSE7WVC3D1HAEmOF4EiT5BUHC13kxFjx4ea9hyem2qHEiQ4EAH+n915rmGWNw9epSbsHE+hPhHstmqjyqU5dWXaarzbVE1sZYAKxZRhdLmTESoKhdwPVW7D1RZ3JUNZ5Z69S2w2odoSJIA24hVHE1o+yuOLaa8ljdvIXVbxeHcAW/CRyAn5hHBOWX0NO5yjXmPVexxUw7gOhi8c5Uhh8MW/ANRPHr0UNl2HqUw5jpdD/DIuRs49BylWKk9wEe0cEujGMtqKfD75Ty5H3i8JUYJdBjccQp3snmU/hk8RY8DwKg8TjnuEOP7rVklWKwhbWnms+ks11e+p7up7P2cxZLSx3xNmOomPqplUShjO7qNrTADfEOBExHzV3oVQ9oc0yCJC6UH7Hk5xwzYiIpkAiIgCIiAIiIAiIgCIiAIiIAoPtHmWgBgm5GqOW5HspmrUDWlx4BV3CU3VHkuFtRPrtHylRl2JRXufWWZYC7vCNySAet5P6cFPsaAFp1tYJc4NHMmF5/21zluJimKlRtATqFM6TUIuZdvoAG3FV2WxqXJlJyeC65rm9KjckF0eH1/u4T9l55jM1c3S53w05LZH4fxaojrMLjZmzdGpzSP6WgTYbNA4KCxtE1HFzpE3DNRIE7G1vZcy292NSXTsdCjwy2ybjJYx7v8A0dOMex9Uvwj+5eb91UjSeMMeJB8ivk5/UpWr0HDq3b9FFYl7QBEbGBsLee5WMFmr3TRfJt4S76Hnbio+VVbzNG/qfDpLGzn9yUd2ra7/AMdF7j1sPVRtfMa1R01oDBcMabebua6u7aBpmAZuDJBjj5qPxFfjxMDrI5KuEIVvMUbFXhlaXqL32axrNDjqEtFwbOHmCvNsdjDUrVXn8z3e02XNjK7gC5pIMXINzzB5+S5cJUJE+63bLHZBZIUaKNFzw8kph68G6n8rxWoaJVTrVI2UnhqhZDgfstfGFk6X6Fho451JxA2K213axrFzxHFRlLGtfvYhZbitJkG6rk/oWqKfPud7MK9xBdYG0kcFx4ioKT/Dds7FbMZnZLNM8FW8TjOqRUWYhHC7E5jsW11xZbchHi1FVZmIJIViyytAgLbpjh5NLWS9OEej5fT72k9u5iR9FJdms5bTf/LukAxpngYvPSR7+a4OwrS91R35Wsa31Jk/RdOd5eWONRo3aQek/m+Qlb3tlHl7Mbmi7oq72bzcuaGVbHZpmZixBPOZhWJWJ5KGsBERZMBERAEREAREQBERAEREBwZ0493pG7rfdc+Hc2lTL3kAAanE8lszoE6QOZ+y+6+HD2Opu2c0tPkQoe7Jex5vnfbB2KnumuFJpsDYuI2JHWR5KCpU6mlveEuu4uv/AFARbluFL9ow2i99Om0Ma1xgNEAAGwHuq7isaWtk6bQINnb7ciuFZZOVjyei0WghCKsby3hnU/ET4SRY/wDt0HI2XJXxcCHauENmIj/D7r4q1ZGpuktIPWeG442XI+sTxknnuPKUxtO2pKSOHGvmb8xe/Hh6KFZjTSqB2wPI9fkpnGgESCem+53O/QKu5k0R58vutulZ4Zoaqbisos1LMNVxc+4+i1VXar8fOD59AFVqNV1Pw3I5/ouynmEkD62/2punkqhrFty+DdmLjGkT1A9zHtK1NcGv8M6HQ5s76XXE9eHopDDA94Hef0+i2Zll47tpZ+Xh/bMwPJWKv0YNH43OoT9uhyMbJCkS+yjMK9SDmqjadffk1Oq8isseea5qrTK+WuKjsRNSZ0Pc7muKqbrc6pwWogypKKQc3g24cqZwr3CNIk2UThKRJV47LZT3j2Ai0yVdFZNDUWKKyz0rsJgTSww1fE86j67Kfr0A4QVqwLYaANgIXZC3ksLB5qct0myl5tlzqcFpIaDaL6Z3t/T9FOZXnTQe6e6YgBx4zEA8/NSVegHCCq1jMt7t4eG6mibRcT/SeXRRaxyM56lyRVDJ88qNcWFssEkX2b/b9IPVWjC4tlQSxwP1HmFlSyRawb0RFIwEREAREQBERAEREBH5syQ08isuK342nqaQuYXAKiupL2KV2zyF1QmrSBLj8TZ3gWIXluZUXCWlsOAI2i8wN9l+gMRSlef/AMRaLQGf17xA8Q4Sd9/oVp30RWZo6mm11u3yks9jzbB4etSkl0cdO/8AyJ6wtpxrQBrGnhf9VI/y7vESdr3MjaTbiuZ+W6nQ7kTtbYXvbZae5v5kdWinUQeZSX7ERjs0p8HSY4XNtrKOwjO8Ot0QLwTG0cBzWczwPd6nN6hduSPAAsbgSR0IMR5ArZW3bmJiO924s6Lk7hlIMgxqgRDhALhLWweih8Vl5aYLTyEiCSVZf5gNiCdyYewGeIg9FxYhsgEQ6JcbWlx6/RV7mmbbrjNZMdnsNrcWblo/2rE3KyFw9h8LqxTQNtLifK33I9l6NWy3ot6rmOTzetgq7Wkeb43IoOtotxXM+hHCy9HdgY4LgxOQtdOm3TgsSqz0LKNa48SKDWwq5xhlbMVkr2flkdFwuoAbgjzCodbOnDVxa4ZAHDLLMETwVgZhmniFJYDLNR8LdXkLe6jLbFZk8IS1KREZVlBJEhej9nMGKYnbmVGYPDBrtJsRyFh5lTGCwVVxkCGyY1CLcJVHxyzimLk/t9TmXyc/meETrM3ptsPEem1upXAe0z3GAAwXvEm3Kd/ZbsH2bAu4yTvFp8+Kl8PlDGiA0DyCy6tbdndLav06mpuqj0WSrUsfiXmXa9NzAlpvsDsFrpivMu1kXMaufCZ2V2bgW8lk4JvJH4WpcynJ/wAj4nHRI8/piuHEuHhcbiJcBymb/wC1rw+I7uoNLXsGzTqLY6wSr+/LmnguSvkwPBH4dOPNdkl9x56fVIjcL2oIcGOLX87hrvTgfkrBgcxZV+GQRwIg/uqtiuzEGWiIMxEtny4eisORYPQyXRqO8bR0Vumlq4z2WpNf5f0QsVbWY9exKIiLpFAREQBERAEREB8VBZcbbGF3rkxNJRl3RlHwQvMP4nNLcS13OmInbd0gdeK9IbXizrcjzVe7bZT/ADNIAGHsJcw8JiCD0Kqk1ZHC6m3pbPKtUn0PKO8dBII59WujTf0K11axaI1f8nT8Voj6BMRScw6XgseCJBtw3niLDZcOriLcY4G8b81oyi8npqrotZyac1GoHyA8rW/zquHAUXMgGeMf64qwZZlRrOAEkc/sVb6vZMaAC39Qtmur0nM1Os22plALzESQOO5n0WadS+3K21hxjZWXEdkag+Agj2MfRa8H2QrFw1Q0Te8mOii6Wyxa6CWUyV/h1l81HVf+o+RML0v+VXB2XycUWBoGysYpLbhHbHBxL7fMm5EFXwS4auFhWHE1WN+JwHTc+yhcZmjZ0hpnmdr8VRdq6avmlz29yMK5y6IjatDouGthATBIF49VI93WqPOmdII4QNhMHlupKh2f1O11LnkLAdJWm9Vfd+THCfu/+FuyEPmf8Iq9PL2ippFPXBEnf5KZw2TOc6T4byAOH2Vnw2WtaIAA8l3UsMAsw8O3PdfJyf2+hiWoxxHgh8vyZrb6b8zc+6maWGAW4BZXShXGCxFYNdyb6mA1ZRFMiEREAREQGCEAWUQBERAEREAREQBERAFgiVlEBxYrCyojE0HNEAahy4qyLTUoAqmylS56PuTjNo88z7IaWJb4vC4bONnNPnyVVZ2FeDd+scCIB/dev4nLg7cAqOr5NaGktHT7LWlG+PTEvsbEL0ujaIfs12fbSuQATf1Vkdhmxct9wop2UPDdIdPImZHqvhuUVIIkGecmPK3+Qq3qtTFcVfdGHGEnlyOytQpDdzfcH6LSypRBsZPID9Vpw2RVG31yTvIJ+pW/C9mg28uJ6QPnuou3XSyowS7ZGKl1bA7QtB0sbB5u2H2XK/McRVdAktB/KC2fVTmGyRjfyjzNzz3KkKeFaFn4TUW/m2cdlwY82EfliVSlkT3uLnHSJBABJiAL8plTGFyJgMkaja7r7KZDQF9LYp0FNfKWX3fLK5XTl7nPTwwC3BgX0i28FQREWQEREAREQBERAEREAREQBERAEREAREQBERAEREAREQBYLURAY0DkndhYRAfWkLK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260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6760" y="1767195"/>
            <a:ext cx="17768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ALIMENTOS</a:t>
            </a:r>
            <a:endParaRPr lang="es-EC" sz="2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0375" y="589225"/>
            <a:ext cx="814917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Substancias naturales o transformadas con uno o, varios elementos nutritivos. </a:t>
            </a:r>
          </a:p>
          <a:p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De naturaleza, animal o vegetal, minerales, sólidos o líquidos, naturales o transformados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es-E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056294" y="2401880"/>
            <a:ext cx="1" cy="4633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4436267" y="1512555"/>
            <a:ext cx="0" cy="254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820927" y="2406887"/>
            <a:ext cx="1" cy="410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169985" y="2472764"/>
            <a:ext cx="1" cy="410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8034638" y="2417138"/>
            <a:ext cx="3710" cy="45264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513093" y="2428405"/>
            <a:ext cx="1" cy="410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436267" y="2228860"/>
            <a:ext cx="1103" cy="177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7214" y="2406887"/>
            <a:ext cx="7230683" cy="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utoShape 2" descr="data:image/jpeg;base64,/9j/4AAQSkZJRgABAQAAAQABAAD/2wCEAAkGBxQTEhUUEBQWFhUWGBoUGBYWFhgVGhgaFhgYFh4cGBUaHSggGBolHhUWITEiJykrLi4uGCAzODMsNyguLisBCgoKDg0OGxAQGjcmICU0LCwsNCwsMCwvLCwsLC0sLCwsLCwsLCwsLCwvLCwsNCwsLywsLCwsLCwsLCwsLCwsLP/AABEIAO0AywMBIgACEQEDEQH/xAAcAAEAAQUBAQAAAAAAAAAAAAAABwMEBQYIAgH/xABOEAACAQMCAgUGBwsKBQUAAAABAgMABBESIQUxBhMiQWEHMlFxgZEII0KhscHRFBUzUlRicnOCkrIXNFOTorPCw9LhGENj8PEWJIOj0//EABkBAQADAQEAAAAAAAAAAAAAAAABAgMEBf/EACsRAAICAQIDBgcBAAAAAAAAAAABAhEDITEEEkEFEyIycZFCUWGBscHhFP/aAAwDAQACEQMRAD8Ag2lKUApSlAKUpQClKUApSlAKUpQClK+gZ5UB8pWa4f0UvJhmK3kYHGDpIU59Dns/PWXh8mfECATDpPoLLke41R5YR3kvcepp1K3GbyZ8QAyIdR9AZc/Oaw3Eei93ACZreRQASW0nSMel/N+ekcsJbSXuPQw9K+kY518q4FKUoBSlKAUpSgFKUoBSlKAUpSgFKUoBSlKAUpSgKtrAXdUGMscb7D2mujei/Qq2s0UBA8g5yOATn83bYejvrnjhLqs8TONSh1Zl/GAIJX2gY9tdDcN4m6oDGRcQkZUhgHAxsAfNkHrII9Jry+0srhyxuk7+5llk0l9TZs18rFjj8Q8/Wm2TqjbA9bKCPnr0OkFr+UwjwaRFPuYg15STexgZKvtYw9ILX8phP6MisfcpJry3H4vkCR9sjTGwB9TMAPno01uQYvpZ0It7yNuwI5cErIoA7WNtQxuM4z31zrPEUYqeYOK6F4/xlhE7SkQxBT2Q2ZJMjZMjZc8sLknPMVzuRXr9m5HOMldpUdOKTa1PlKUr0jQUpSgFKUoBSlKAUpSgFKUoBSlKAUpSgFKUoBU5+Rfh0N7ZyLrkiuIZN2jYdtX3UvGwKncMM4zhRvvUGVMHwb7rF3cR9zRA93NWHP2VWUIzXLJWiatUyRpOi14nmvBMM94aFsdxPnLn3ezlXleB3m+YU8NMwI+cDxrf6Vwz7L4aXw16NmLwwfQj88DvM7Qp+1MB7sKfGqsHRK7fHWSxQjO4jUyvj0BmwoPjpNb3SkOy+Gj8N+rYWGC6HPXl0sIbVbeBGeSVg0jyStqbT5igAAKgJDnsgeZUQ1JHl+mLcWYHksUYHgCNWPVlifaajeu+MVFVFUjbSkkKUpUkClKUApSlAKUpQClKUApSlAKUpQClKUApSlAKm/4NnDe1dTkDACRA+JJY+rGkfvVC1pbNI6pGCzOQqqASWYnAAA5kkgDxNdddAOjI4fZpBzf8JIfS7AA+wAKo8FFCehsdUba5VwSvccGqrGsJwGQ6mHpGfd/5qrdNIlK0zK30pWNmHMDb6K82Fz1iBu/kfXX3iC5jf9E/NvVh0ffZh4g/V9VQ34qFeEgr4RHCyl/HNjszRDffzozpYeoAx/vVFFdZ+VPor98LF0UZmjzLF6Syg9kfpDb14rlC4hKMVYEEEjBBU7bbg7irkdLKdKUoQKUpQClKUApSlAKUpQClKUApSlAKUpQCqlvCzsFQEsTgADJJPgNzVOp/8g3QpUj+75hlnyIQRyXkX8cnIHhk99CyXVmR8knk1FmFurtfjyMohH4MEc2/6mDjHyR4k1KTMAMnYemvtYPjN5k6F5Dn4molKlZOsme+I8UBBWPv2LfZVvwVvjfWDVhV7wcfGj2/RWCk3JF6SRsMqZUj0gj31rVjcGNwfY3qrZ61zi1vokJ7m3H1/wDfjWmT5lYfI2JWBGRyNQz5YvJi0zNeWCFnIJliXcsRvqRMZJO+VHPYgZzmR+GcQ0dlvN+j/as+jAjI3Bq0ZWVacWcQSxlThhg14qavL/0PCMl7AuFclZVA2D8w4A/GAOfEA95qFasGl0FKUoVFKUoBSlKAUpSgFKUoBSlKAUpSgK1pCXdVAySQAPSfR6zyrtHg1gIIIoVxiNFTb80AVyx5JbATcVtVIyqvrO2fwYLj+0q11nQs9keJ5NKlvQCa1MnO5rYuMPiI+OBWgorDisS6sJcW7rgscB4HDEheWorIBt+LWOTV0WhorNksbMyHA2A5n/vvrYreBUGFGPr9dRh/KBIkJuY5eHrCNTpaPLi5liB88MXGmVgpITQeeOfLYjxG6vLp4rScW0UMMMjHqllkd7hXdR2jpVVVR3ZyTv6LxhRWUrNqnvo0dI3cB5M6FPNtIyceoV44nba0OOY3H2VoXHvuxrnhUUjxRXZ+6dUiL1iAKqAsqNjtFWBCnIBJ543upOl8tkl+L1kma06rqnAERm+6FJRZPkodQwSBjG+Nqs1ZCdF9WT4Ld4bQeR5eB/3rS7fpC5miWQ2siXBIV7SbrQkgVnKN6RhG7QxuOW9bEjYII5g591c+sWbeZGR6d8I+67C4hABYxlkBGe2naUe0gD21x243OOXdXb6NqUH0j6a446Y2PUXtxFgjRK4AIxgaiV/s4rpMuhhqUpQqKUpQClKUApSlAKUpQClKUApSlASb8H221cT1EAhInO/cTgAj5/fXS1c+fBut83dw5B7MQAO+ASw+qug6EsxnHj2B+l9RrB8R4FIxs54VBkiuFdskDEMitG/PnhW1Y9Kir/pTxOOIxKweR2LFYYl1ySaQM4Ucl3GWOAM86p2U19dIHIWyU5wjIJpxgkAkk9WmdjjDVRLxWTelGEt+it9bxG1tGtOp3VJ5IyZ40YnGQOzI6g4DHHdkHBzmLno/PHJ11ncKkjRJBL18ZlWTq9WmQhXUiQamHPGDy2rX762mt3C8QmmkRmxHciR448nYJJGhAjbng+ac8wcCrz70xEdpS+Tn4x3k7sfKJrmzcZHE+VxZjLIkZXhnRERy28zzPM8IuCWkAJd7ooxYdyKujCqBsDVlx3obJKLp45V62WaC4i1plVNrgojj5SEg/vGqacNiAwEwByALAD1DNeRw1QSUeZCc7pNIMZ9ClivzVku0sfVMjvUU34LM0qz3FnZQGPPaiLSyMWGkaW0IIwBkHZs6u7G97Vs094oZUnSdeWidQHHoxLGB/aU1bWfFgz9VMjQzdyNuHA745B2XHhzHeBWizwyPws6MWSL0N44W+Yl9WPdtXLXlig0cXuvzmD+9R9WK6e4E3xZ8GP0A/XXPPwgIwOKEjm0aE+wAfVXZHYNbkZ0pSpKClKUApSlAKUpQClKUApSlAKUpQE4fBoiyb1s+aIlx+l1h/wAHz1OE0oVSzHAUFifQAMk1Dnwa7cCG7fO7NGpH6Ak/1fNUscd/m0/6qT+A0Jd9Sw6J8PxH90SjNxcBZJWO5AIysS7DCIDpA27ydySb/i9k8qDqpWikVg6uNxkdzpydCMgjx2IODVThX4CL9Wn8IrCdJkBuIAwkYGOfQsczwl5V6qRFDKyjURHJjJ9PdmhBc8P4oJSba8jEc5U5jYZjmUc2hY7Ou4yvnLncd51ji0J4dKkcWqWCYkRQKdU0TAckBOXg8T5np0+bXmsTdIHs7iUvFJk207jrIpExkJKwLxvg/K1oyvyIINY256SBDfXTROLgKixQyo8bFEQfFqWGHIlM2rQSDtjO1ZZcUckakhyKWjKU1w1tPFJeTpG9yzIYDINCIsYKkFjjUGBywwCZcb4FXljxN7zUbJ4liVjH17ESFipAPVxAjxwWIzgHBBBMdQcHvLpnlW2mnc5d3KdWMElsL1pGQM7IuTVnfcHuEcxm2mjlKBwQFDKMsqNkN2e0rYyfkmuN8PDm5nHQ7P8ADib86v5f0ka3gEF28dok9zM0Y69hgq0pbKmWTASJgmskbdnQADsKvZrGSVpba90a0EcyNDqXR1msKVZiSXVo37WAD+LjnW4N01sLSxXJ6uRQRJbjtzdb8rWFycsQTrbAIOc4qz6MXE9w895cx9UbhkEceclYolIXV4ksxqOMx44Qc15tK/h5+aKWtUbT0ImZoAZCC+wYgYBIypIHdnTn21CXwjFA4nFgc7VCfE9bMM+4Aeypn6CSZibnszKfWsjioj+EhbgXkEneYAnsWSU/4/mrvxO4o2q2RBSlKuVFKUoBSlKAUpSgFKUoBSlKAUpSgOg/g3/zW5/WL9DVKXHf5tP+qk/gNRb8G/8Amtz+sX6GqSulpxY3ePyeb+7ahaW/t+C84V+Ai/Vp/CKpca4YLiPQWZGBDpIhAaN1OVZc5B9RBBBIOxq9jQKAqjAAAA9AG1ar0m6XdU7QWiiScY1swPVQ5GRrII1tyOhTn0ldqhtLViMXJ0ix6SWTvCy3sDFlBZb2zGXRkXZmiyJFJ7WVXWpG2d63GG4QQiTUNAQPqGcadOcjO+Mb1pa9PSttMLmNluURyhiilkilOklSpVW6vfYq529JG9bdwqBDaxJkOnUomeYZdAHuIomnsJQlF1JFv0Z6SW99F1tq+peRBBVlOM4ZTuNiD6COWa0Pi7n7uuhKT1hYaQ2BmFVGjRjmoLNvz1E57qy8PQ+ayLzWk7yaLcwxxFIw2lGVkXWABIQNYBcE9rnWd6XcC+64QY9KzxkSRM22/ejHBIVhlT6M57qrOPMqNOHy93NSZF3Q5Fm4hK7mKQG3jnTSPM1kgahkjrApwTzxipErXOi3ARay3QKIjBkTSh1ADQJs6iAd2mb90eitjrwuMleVnHxEryN3Z96A/g5P1kn969RZ8JL+cW36o/xNUqdAB8VIf+pJ/evUWfCTH/uLXxjOPHDHP8Q99e5h8iOiP6/RDNKUrQqKUpQClKUApSpH6H+SG6u0WWYrBE2Curd2GxyEHIEZ3JHdsRSh6kcUrobh/kNslHx0s0h8CExy8Dtz99ZuPyScKA7VsW8TLKPZ2GUVblZTvInL1K6wTyd8NAAFomwxu0hO23Mtk16/k94b+SJ73/1U5Se8h9fb+nJtK6ifyS8JI2tSp9ImmJ9zOR81YriHkTsHz1bTRk/nBgPUMCnKFkiWvwb/AOa3P6xfoapR6QIDa3AIyDDICD3go1al0E6NNwiGWMDr0eTrdaDEijSq6TH8sDSW2Oe0cA9+6OEmiODqSRDuDzVxzB9RqGWclLY+cMOYYs/iJ/CKjfii6by6RgA3WCUfnJIo0t71Zf2K33ovOXs7djzMSZzjmFAPLxBrH9LOjRuSksDKk0YK9oEq6MQdD4ORuMht9OTscms8keaNG/DZVjyW9jTqqdHOkElnIId5LJV1yN2c2iMwRTqyNUOoNtglQGPIYq34nwi90SRtbShipCyQski5IIyDkMN/SAa3i0sLW0s3ka3jhUwBp0SMZYKhJVhzkPacYOSSx9NZYoNPU6+MzwnFJa/ouU4wVuTBOmgOc28g3SUBQShPyZQdR0nGRuM4OMwai6wsbzq5IXmEfVyo8URUzdRhYp41EjEO2knSckgjI5YrYJeKpe281ncubS4dChw2kMDntwudnU43GcjcEDYm8c0JTcE9UeYpK6LLpZe26Tia3u4BcMBE1u0qAXGgkqAc/FyjUyhjsdQB7iLuxuhKiyLkBhnBGCPAjuI5VA8nk+aG86ia6gwvbLRFpnK57IWBAXLtz09wyScYJm7gMRSAalKEln0sQWUMxYBiNtWCM47815/aMIKpdTLKluZTyfn4qT9bJ/eyVGnwmedh6p/8mpO6AnNsGAwG7Xd8os3d6xUY/CZ52Hqn/wAmvRxaQRuyEKUpWhApSlAKUpQCuruhMs/3BbMjLOpiXGs6HAAxgMBhsYwMgevvrlGuqPJDPr4Vbb50hk/dYjFWiUyeWzPLxcj8LBPH/wDH1wPdsYC/zgUj4/bkZ60L+mGjPsDgEjxrIySBfOIHrOKpNfRjnIg9bqPrqxgWp49bflEX76/bT7/2v5RF/WL9tVTdQHm8X7yfbVCXidopw0sAOM41Jy3+w+6gPT8etx/zVOO5cuf3VBJrz9+VP4KKeQ+ETRj07PNoU+w1Vh41bscLPETzwJF5e/xFXkcgbzSD6jn6KAxlxNOUZm026BSxbPWyADJJCgaQcD8721d9FoNFnbLvkQx51bnJUE5PpyTVp0rkK2VyRnPUyBcc9TKVXHtIrOQxhVCryUBR6gMVWRrjMN0Yn09dbNgPBIcLgDMUrF42AHycEpn0xtWVv7xIY3llbTHGpdmOThVGScDc+ob1YcZ4Ck5EgaSKZVKpNExRwCc4I82RcjOlgRWp8X6GXkkjO9wl1kDSsxaFV0chojBjOTkk6cg+nbFGbxSbpujYuCdLoLmQRKsscjKXVZYyuoLjOGBK53BxnO/rqv0mieREhjjLCWRBI2QqpErq7ljzyVUqAAclhyGSNZ4V0cvkmilkjt/iyzYSd98qVG5h/OrPccjvZoJIokijaQaNfXsSqtsxGIvO05x44qIt1qWyqCl4HaMLwubrOumByJpndTnIKriJCD6Csan21eSRK3nAH1gH6a+Q8Gu0UKiWwVQFAEkmAAMAeZXv713v4tv/AFkn/wCdeLk4XPObly7/AFRxOEm7KccCruqqD4KB9FWPSC+MULaPwsnxUI55kfsrt6ATqPcApzV1xDhd2EBaaKLOQerQyMD3FWk7PIHmp51a2nCUR+sJeSXcdZK2ogHuUDCoNvkgVMODmpXM0hgb1ZsvRS2EcIRfNTCD9lQKi74StuClm+d1Mq4/S6s/4fnqW+BriL1kn6vqqJvhJyjq7Re8mRh6l6sH+IV7MNjo+J/f8EC0pSrFBSlKAUpSgFTj5H7WWaxyokmhikeMwLcvb4YiOXUAukOCWIKs2PRzNQdU8/BquQY7yP8AFMT+st1o+YIvvoStmb5GLJQOusHiKgDt2hl59n8JEHHcMknfIO9X1pd8PUExiFM8x1YjO226lQffWwUoQYf74WX40PuH2V5fi9mvJkOdsIhc+5FJrNUoDBNxm0bs6HfIOwtJ32784iOKx11bWTDTHYSsW2zFbPbMOQHxr9Xp58w22DyrbqxnSG4KQnBwWOn6z9FSlboh7Gp8TtZxpQLdpDJLCjpcvBMCGmjBCyrM0ynTq5sRz2zW/wBYPiZ1CzVgTqljPPHmI0gJ9O6jas5UMIUpShIpVJ7hAcFlB9BIFUfvnD/TR/vr9tAXdKtV4jCdhLGfU6/bXt7tAC2oYHoOfooDHdIJPNX1n6vtrD1WvJ9blvd6qpIuSAO8499c0nbN4qkbLwxcRL6s++oV+EzzsPVP/k1OUaYAA7hioB+Eld5uraLPmRF9O23WuwJ9P/KHq29NdCWhjuyHKUpUkClKUApSlAKmP4NtwBc3KbZaIN4nSwGB7zUOVJnwfroLxPScDXE4GfSN8Dx+yhKOl6UpQgUpSgFYDpW20Y/SPux9tZ+tY6RyapVUHkAPUWP/AIq+PzFZ7FxdzKLiwjcDJEjrnGxSILsPT8YfcaqcQ4rKZjb2iBpFUNJJJkRwhvNzjeSQjJCDGw3K5GY18t/HGtL3hssext+skG53DlBpOPkkRMp8GNSV0X6SWt7H1lq6ksAzpsHU4x21552xnwqpflaVn1uDzSfh7uXG3YgAgXYk+eMy77cnHKvSdGLUHLRl98/GySTZJ7z1jNn21mKVBBjF6PWg5W0Azufik+yrr7liUY0IANh2VAAFXNYmbg2Ts5x471Db6Equp44i1sRpaKOTvwUUgH1kVhVhRSTHGiatyEUIDjYbDnWZ+8Z/HH7v+9fRwQ97/N/vWUlNmicUYiriC2mwJIURypyFkcoG9TBTv7MVmYOExrzy3r5e6r4Cpjj6siU/kYzg/GlnLxsjxTR46yGTGpQ3JgVJV0OCAykjII2IIrnHy5cQEvFZAvKNVjz4gb/Pmpt6d9M7OxVpcxyXaqY40BBYat+2RusYIBPq23Ncs3920sjSSHLOSzE4ySdyTjxrYrVKy3pSlQVFKUoBSlKAVuvkcutHF7bOAGZkJPijY9pOB7a0qrnht88EiyxMVdCGVhsQRuD78UJW521SoR4H5e1wBe27E97w4+ZGPP8AaFbjY+V/hcgGZmjY/IeJyR62QMntDUHKzfTVrPxCJPOcezc+4Vq9z5QuFOMPdKRz5SD6BVr/AOseC/06f/b9lWSXUOE+iMrxHjrNtFlV9Pefsqy4VbGSVRzAIZj4A5/2rF3nlB4HHkGXUQM4WOc59TY0/PWucS8ulvGjCxtG1dxl0pv6SqFtQ/aq/OkqSM+7leprfwiZ9XEYxt2IFX+0z7/v1GdpeyRNqidkbGMqxU48COVXvSXj819O09y2XbbYYAA5ADuAFYqsjVunoSHwXyx8SgXQ0izL3GZS7DwDggn9rJ8a2KPy/wA4A1WkRPeesYZ9mNqhqlCLJn/4gJvyOP8ArW/00/4gJvyOP+tb/TUMUoQS5/Lzd/0EP9r7afy83f8AQQ+5vtqI6ULc30Jal8vF6R2YoQe4lWPzahWtcd8qfEroFXn0I3NIgIxyxjUO3jwLEGtKpQcx7klLEliSScn114pShVux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14716"/>
            <a:ext cx="951657" cy="93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0" y="5487040"/>
            <a:ext cx="1195173" cy="7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4" y="4913904"/>
            <a:ext cx="1372267" cy="11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07" y="5334499"/>
            <a:ext cx="1436482" cy="9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680"/>
          <a:stretch/>
        </p:blipFill>
        <p:spPr bwMode="auto">
          <a:xfrm>
            <a:off x="3440275" y="5349618"/>
            <a:ext cx="1461873" cy="79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239285" y="2838661"/>
            <a:ext cx="1204406" cy="43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Leche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763687" y="2838661"/>
            <a:ext cx="1440160" cy="832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Carnes, pescado y  Huevos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440275" y="2883020"/>
            <a:ext cx="1543655" cy="81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Cereales, tubérculos y legumbres</a:t>
            </a:r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365927" y="2883020"/>
            <a:ext cx="1436482" cy="747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Frutas y verduras</a:t>
            </a:r>
            <a:endParaRPr lang="es-EC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267970" y="2883020"/>
            <a:ext cx="1537046" cy="667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Grasos y Misceláneos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31994" y="3254801"/>
            <a:ext cx="1311697" cy="20621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Glúcidos, </a:t>
            </a:r>
          </a:p>
          <a:p>
            <a:r>
              <a:rPr lang="es-ES" sz="1600" dirty="0" smtClean="0"/>
              <a:t>Proteínas, </a:t>
            </a:r>
          </a:p>
          <a:p>
            <a:r>
              <a:rPr lang="es-ES" sz="1600" dirty="0" smtClean="0"/>
              <a:t>vitaminas</a:t>
            </a:r>
          </a:p>
          <a:p>
            <a:r>
              <a:rPr lang="es-ES" sz="1600" dirty="0"/>
              <a:t>h</a:t>
            </a:r>
            <a:r>
              <a:rPr lang="es-ES" sz="1600" dirty="0" smtClean="0"/>
              <a:t>. </a:t>
            </a:r>
            <a:r>
              <a:rPr lang="es-ES" sz="1600" dirty="0" smtClean="0"/>
              <a:t>de carbono, </a:t>
            </a:r>
            <a:r>
              <a:rPr lang="es-ES" sz="1600" dirty="0"/>
              <a:t>g</a:t>
            </a:r>
            <a:r>
              <a:rPr lang="es-ES" sz="1600" dirty="0" smtClean="0"/>
              <a:t>rasas</a:t>
            </a:r>
            <a:r>
              <a:rPr lang="es-ES" sz="1600" dirty="0" smtClean="0"/>
              <a:t>, E. Q. esenciales y agua.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79" y="3671158"/>
            <a:ext cx="158417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Proteínas, lípidos</a:t>
            </a:r>
            <a:r>
              <a:rPr lang="es-ES" sz="1600" dirty="0" smtClean="0"/>
              <a:t>, </a:t>
            </a:r>
            <a:r>
              <a:rPr lang="es-ES" sz="1600" dirty="0" smtClean="0"/>
              <a:t>vitaminas, grasas</a:t>
            </a:r>
            <a:r>
              <a:rPr lang="es-ES" sz="1600" dirty="0" smtClean="0"/>
              <a:t>, E. Q. esenciales, sales minerales, y </a:t>
            </a:r>
            <a:r>
              <a:rPr lang="es-ES" sz="1600" dirty="0" smtClean="0"/>
              <a:t>purina.</a:t>
            </a:r>
            <a:endParaRPr lang="es-EC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397763" y="3701099"/>
            <a:ext cx="167789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Proteínas, almidón</a:t>
            </a:r>
            <a:r>
              <a:rPr lang="es-ES" sz="1600" dirty="0" smtClean="0"/>
              <a:t>, </a:t>
            </a:r>
            <a:r>
              <a:rPr lang="es-ES" sz="1600" dirty="0" smtClean="0"/>
              <a:t>vitaminas, grasas, lípidos</a:t>
            </a:r>
            <a:r>
              <a:rPr lang="es-ES" sz="1600" dirty="0" smtClean="0"/>
              <a:t>, </a:t>
            </a:r>
            <a:r>
              <a:rPr lang="es-ES" sz="1600" dirty="0" smtClean="0"/>
              <a:t>glúcidos, H</a:t>
            </a:r>
            <a:r>
              <a:rPr lang="es-ES" sz="1600" dirty="0" smtClean="0"/>
              <a:t>. de carbono, grasas.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20072" y="3654230"/>
            <a:ext cx="172819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Vitaminas</a:t>
            </a:r>
            <a:r>
              <a:rPr lang="es-ES" sz="1600" dirty="0"/>
              <a:t>, </a:t>
            </a:r>
            <a:r>
              <a:rPr lang="es-ES" sz="1600" dirty="0" smtClean="0"/>
              <a:t>fibra </a:t>
            </a:r>
            <a:r>
              <a:rPr lang="es-ES" sz="1600" dirty="0" smtClean="0"/>
              <a:t>vegetal, </a:t>
            </a:r>
            <a:r>
              <a:rPr lang="es-ES" sz="1600" dirty="0" smtClean="0"/>
              <a:t>glúcidos, proteínas, sales </a:t>
            </a:r>
            <a:r>
              <a:rPr lang="es-ES" sz="1600" dirty="0" smtClean="0"/>
              <a:t>minerales, lípidos, agua.</a:t>
            </a:r>
            <a:endParaRPr lang="es-EC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48504" y="3548778"/>
            <a:ext cx="13722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Lípidos, grasas, azucares.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365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49139" y="1165961"/>
            <a:ext cx="2592287" cy="424731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Compuestos químicos aportan a las células todo lo necesario para vivir. </a:t>
            </a:r>
          </a:p>
          <a:p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R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ealizan 3 tipos de funciones en las células:</a:t>
            </a:r>
          </a:p>
          <a:p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Energética: 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aportan para el buen funcionamiento celular. </a:t>
            </a:r>
          </a:p>
          <a:p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Plástica o reparadora: 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aportan al crecimiento y  renovación de células.  </a:t>
            </a:r>
          </a:p>
          <a:p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Reguladora: 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permiten que todo funcione bien en el organism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3079931"/>
            <a:ext cx="1584176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NUTRIENTES</a:t>
            </a:r>
            <a:endParaRPr lang="es-EC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86783" y="784319"/>
            <a:ext cx="343092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Glúcidos:</a:t>
            </a:r>
            <a:r>
              <a:rPr lang="es-ES" dirty="0"/>
              <a:t> </a:t>
            </a:r>
            <a:r>
              <a:rPr lang="es-ES" dirty="0" smtClean="0"/>
              <a:t>hidratos </a:t>
            </a:r>
            <a:r>
              <a:rPr lang="es-ES" dirty="0"/>
              <a:t>de carbono o azúcares. </a:t>
            </a:r>
            <a:r>
              <a:rPr lang="es-ES" dirty="0" smtClean="0"/>
              <a:t>Función energética. Aportan energía a las células.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6369" y="1846691"/>
            <a:ext cx="3419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Lípidos</a:t>
            </a:r>
            <a:r>
              <a:rPr lang="es-ES" b="1" dirty="0" smtClean="0"/>
              <a:t>: </a:t>
            </a:r>
            <a:r>
              <a:rPr lang="es-ES" dirty="0" smtClean="0"/>
              <a:t>Función energética. aportan una  reserva </a:t>
            </a:r>
            <a:r>
              <a:rPr lang="es-ES" dirty="0"/>
              <a:t>de </a:t>
            </a:r>
            <a:r>
              <a:rPr lang="es-ES" dirty="0" smtClean="0"/>
              <a:t>energía.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510597" y="2620317"/>
            <a:ext cx="34391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Proteínas: </a:t>
            </a:r>
            <a:r>
              <a:rPr lang="es-ES" dirty="0" smtClean="0"/>
              <a:t>función plástica aporta elementos </a:t>
            </a:r>
            <a:r>
              <a:rPr lang="es-ES" dirty="0" smtClean="0"/>
              <a:t>regeneradores para las células.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06369" y="3727359"/>
            <a:ext cx="34195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Vitaminas: </a:t>
            </a:r>
            <a:r>
              <a:rPr lang="es-ES" dirty="0" smtClean="0"/>
              <a:t>Función reguladora.</a:t>
            </a:r>
          </a:p>
          <a:p>
            <a:r>
              <a:rPr lang="es-ES" dirty="0" smtClean="0"/>
              <a:t>normalizan el buen funcionamiento </a:t>
            </a:r>
            <a:r>
              <a:rPr lang="es-ES" dirty="0" smtClean="0"/>
              <a:t>y  procesos de las células.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67098" y="5078233"/>
            <a:ext cx="34566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Sales minerales: </a:t>
            </a:r>
            <a:r>
              <a:rPr lang="es-ES" dirty="0" smtClean="0"/>
              <a:t>función principal reguladora </a:t>
            </a:r>
            <a:r>
              <a:rPr lang="es-ES" dirty="0" smtClean="0"/>
              <a:t>y plástica.</a:t>
            </a:r>
            <a:endParaRPr lang="es-ES" dirty="0"/>
          </a:p>
        </p:txBody>
      </p:sp>
      <p:cxnSp>
        <p:nvCxnSpPr>
          <p:cNvPr id="5" name="4 Conector recto de flecha"/>
          <p:cNvCxnSpPr>
            <a:stCxn id="4" idx="3"/>
          </p:cNvCxnSpPr>
          <p:nvPr/>
        </p:nvCxnSpPr>
        <p:spPr>
          <a:xfrm>
            <a:off x="1907704" y="32492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941426" y="1165961"/>
            <a:ext cx="5453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231"/>
            <a:ext cx="2339752" cy="10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" y="4207632"/>
            <a:ext cx="2333261" cy="120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9 Conector recto de flecha"/>
          <p:cNvCxnSpPr>
            <a:endCxn id="8" idx="1"/>
          </p:cNvCxnSpPr>
          <p:nvPr/>
        </p:nvCxnSpPr>
        <p:spPr>
          <a:xfrm flipV="1">
            <a:off x="4923926" y="2169857"/>
            <a:ext cx="582443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9" idx="1"/>
          </p:cNvCxnSpPr>
          <p:nvPr/>
        </p:nvCxnSpPr>
        <p:spPr>
          <a:xfrm flipV="1">
            <a:off x="4955229" y="3081982"/>
            <a:ext cx="555368" cy="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4948012" y="4327523"/>
            <a:ext cx="545972" cy="16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960397" y="5414363"/>
            <a:ext cx="4657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509038" cy="42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22566" y="3861048"/>
            <a:ext cx="741682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La buena alimentación en los primeros años de vida previene una serie de enfermedades.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Garantiza un crecimiento físico normal.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Ayuda al normal desarrollo de las capacidades motoras.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Proporciona un buen estado de salud y una adecuada calidad de vida. </a:t>
            </a:r>
            <a:endParaRPr lang="es-EC" dirty="0"/>
          </a:p>
        </p:txBody>
      </p:sp>
      <p:pic>
        <p:nvPicPr>
          <p:cNvPr id="1029" name="Picture 5" descr="C:\Documents and Settings\Administrador\Mis documentos\Mis imágenes\Dibujo 2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1"/>
          <a:stretch/>
        </p:blipFill>
        <p:spPr bwMode="auto">
          <a:xfrm>
            <a:off x="4932040" y="1916832"/>
            <a:ext cx="2533650" cy="20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9" y="2709002"/>
            <a:ext cx="266429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15" y="2881272"/>
            <a:ext cx="2531856" cy="262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38" y="2675136"/>
            <a:ext cx="2798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89521" y="3381851"/>
            <a:ext cx="252003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Debilita las resistencias del </a:t>
            </a:r>
            <a:r>
              <a:rPr lang="es-ES" sz="2000" dirty="0" smtClean="0"/>
              <a:t>cuerpo.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Retraso </a:t>
            </a:r>
            <a:r>
              <a:rPr lang="es-ES" sz="2000" dirty="0" smtClean="0"/>
              <a:t>en el crecimiento y desarrollo motor.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81871" y="3531327"/>
            <a:ext cx="2664296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Limita el desarrollo físico y emocional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Padecer enfermedades.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741997" y="764704"/>
            <a:ext cx="7776864" cy="1464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Los hábitos de nutrición y alimentación saludable, serán aquellos que tengan como finalidad la ingesta de una dieta equilibrada, variada y sana, que cubra los requerimientos de energía y nutrientes que garanticen un buen estado de salud y adecuada calidad de vida.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2517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35280" cy="1528688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/>
              <a:t>NORMAS PARA UNA BUENA ALIMENTACIÓN</a:t>
            </a:r>
            <a:endParaRPr lang="es-EC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35" y="2204864"/>
            <a:ext cx="4489565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564904"/>
            <a:ext cx="4968552" cy="295232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s-ES" b="1" dirty="0" smtClean="0"/>
              <a:t>CONSUMO DIARIO DE ALIMENTOS</a:t>
            </a:r>
          </a:p>
          <a:p>
            <a:pPr marL="0" lvl="0" indent="0">
              <a:buNone/>
            </a:pPr>
            <a:endParaRPr lang="es-EC" b="1" dirty="0" smtClean="0"/>
          </a:p>
          <a:p>
            <a:pPr lvl="0"/>
            <a:r>
              <a:rPr lang="es-EC" dirty="0" smtClean="0"/>
              <a:t>granos </a:t>
            </a:r>
            <a:r>
              <a:rPr lang="es-EC" dirty="0"/>
              <a:t>integrales de un 30% a 45%,</a:t>
            </a:r>
          </a:p>
          <a:p>
            <a:pPr lvl="0"/>
            <a:r>
              <a:rPr lang="es-EC" dirty="0"/>
              <a:t>vegetales de un 15% a  25%,</a:t>
            </a:r>
          </a:p>
          <a:p>
            <a:pPr lvl="0"/>
            <a:r>
              <a:rPr lang="es-EC" dirty="0"/>
              <a:t>frutas entre un 10% a 15%, </a:t>
            </a:r>
          </a:p>
          <a:p>
            <a:pPr lvl="0"/>
            <a:r>
              <a:rPr lang="es-EC" dirty="0"/>
              <a:t>carnes y lácteos con menos de 10%, </a:t>
            </a:r>
          </a:p>
          <a:p>
            <a:pPr lvl="0"/>
            <a:r>
              <a:rPr lang="es-EC" dirty="0"/>
              <a:t>grasas, aceites y dulces menos de un 5%. </a:t>
            </a:r>
          </a:p>
        </p:txBody>
      </p:sp>
    </p:spTree>
    <p:extLst>
      <p:ext uri="{BB962C8B-B14F-4D97-AF65-F5344CB8AC3E}">
        <p14:creationId xmlns:p14="http://schemas.microsoft.com/office/powerpoint/2010/main" val="22129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043608" y="131079"/>
            <a:ext cx="70567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ESTADO NUTRICIONAL INFANTIL</a:t>
            </a:r>
            <a:endParaRPr lang="es-EC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59632" y="1165104"/>
            <a:ext cx="662473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Refleja </a:t>
            </a:r>
            <a:r>
              <a:rPr lang="es-ES" sz="2000" dirty="0"/>
              <a:t>la condición en la que se encuentra una persona en cada momento, si el aporte, absorción y utilización de los nutrientes son los adecuados a las necesidades del </a:t>
            </a:r>
            <a:r>
              <a:rPr lang="es-ES" sz="2000" dirty="0" smtClean="0"/>
              <a:t>organismo.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45886" y="2750795"/>
            <a:ext cx="20522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Antropometría</a:t>
            </a:r>
            <a:endParaRPr lang="es-EC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394061" y="4595188"/>
            <a:ext cx="21602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Medición peso</a:t>
            </a:r>
            <a:endParaRPr lang="es-EC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32040" y="4609883"/>
            <a:ext cx="192664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Medición talla</a:t>
            </a:r>
            <a:endParaRPr lang="es-EC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138118" y="5432817"/>
            <a:ext cx="2520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IMC =  </a:t>
            </a:r>
            <a:r>
              <a:rPr lang="es-ES" dirty="0" smtClean="0"/>
              <a:t>peso/talla^2  (</a:t>
            </a:r>
            <a:r>
              <a:rPr lang="es-ES" dirty="0"/>
              <a:t>Kg/m^2 </a:t>
            </a:r>
            <a:r>
              <a:rPr lang="es-ES" dirty="0" smtClean="0"/>
              <a:t>)</a:t>
            </a:r>
            <a:endParaRPr lang="es-EC" dirty="0"/>
          </a:p>
        </p:txBody>
      </p:sp>
      <p:cxnSp>
        <p:nvCxnSpPr>
          <p:cNvPr id="22" name="21 Conector recto de flecha"/>
          <p:cNvCxnSpPr>
            <a:stCxn id="14" idx="2"/>
          </p:cNvCxnSpPr>
          <p:nvPr/>
        </p:nvCxnSpPr>
        <p:spPr>
          <a:xfrm>
            <a:off x="4572000" y="715854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572000" y="2488543"/>
            <a:ext cx="0" cy="262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18" idx="0"/>
          </p:cNvCxnSpPr>
          <p:nvPr/>
        </p:nvCxnSpPr>
        <p:spPr>
          <a:xfrm flipH="1">
            <a:off x="3474181" y="4077072"/>
            <a:ext cx="462039" cy="518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4096 Conector recto de flecha"/>
          <p:cNvCxnSpPr>
            <a:endCxn id="19" idx="0"/>
          </p:cNvCxnSpPr>
          <p:nvPr/>
        </p:nvCxnSpPr>
        <p:spPr>
          <a:xfrm>
            <a:off x="5436096" y="4077072"/>
            <a:ext cx="459268" cy="532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4102 Conector recto de flecha"/>
          <p:cNvCxnSpPr>
            <a:stCxn id="18" idx="2"/>
            <a:endCxn id="20" idx="0"/>
          </p:cNvCxnSpPr>
          <p:nvPr/>
        </p:nvCxnSpPr>
        <p:spPr>
          <a:xfrm>
            <a:off x="3474181" y="4995298"/>
            <a:ext cx="924078" cy="437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4104 Conector recto de flecha"/>
          <p:cNvCxnSpPr>
            <a:stCxn id="19" idx="2"/>
            <a:endCxn id="20" idx="0"/>
          </p:cNvCxnSpPr>
          <p:nvPr/>
        </p:nvCxnSpPr>
        <p:spPr>
          <a:xfrm flipH="1">
            <a:off x="4398259" y="5009993"/>
            <a:ext cx="1497105" cy="422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6362"/>
            <a:ext cx="2376264" cy="147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8" y="2619669"/>
            <a:ext cx="7556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47864" y="3430741"/>
            <a:ext cx="244827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Ciencia que estudia las medidas del cuerpo </a:t>
            </a:r>
            <a:endParaRPr lang="es-EC" dirty="0"/>
          </a:p>
        </p:txBody>
      </p:sp>
      <p:cxnSp>
        <p:nvCxnSpPr>
          <p:cNvPr id="23" name="22 Conector recto de flecha"/>
          <p:cNvCxnSpPr>
            <a:stCxn id="16" idx="2"/>
            <a:endCxn id="5" idx="0"/>
          </p:cNvCxnSpPr>
          <p:nvPr/>
        </p:nvCxnSpPr>
        <p:spPr>
          <a:xfrm>
            <a:off x="4572000" y="3150905"/>
            <a:ext cx="0" cy="27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" y="3403310"/>
            <a:ext cx="4549756" cy="34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6457" y="2399232"/>
            <a:ext cx="229931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Desarrollo </a:t>
            </a:r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Motor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76608" y="4084248"/>
            <a:ext cx="82809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Físico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32792" y="2399232"/>
            <a:ext cx="4680520" cy="14773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•Maduración </a:t>
            </a:r>
            <a:r>
              <a:rPr lang="es-ES" dirty="0">
                <a:solidFill>
                  <a:schemeClr val="tx1"/>
                </a:solidFill>
              </a:rPr>
              <a:t>física y neurológica.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•Calidad </a:t>
            </a:r>
            <a:r>
              <a:rPr lang="es-ES" dirty="0">
                <a:solidFill>
                  <a:schemeClr val="tx1"/>
                </a:solidFill>
              </a:rPr>
              <a:t>de </a:t>
            </a:r>
            <a:r>
              <a:rPr lang="es-ES" dirty="0" smtClean="0">
                <a:solidFill>
                  <a:schemeClr val="tx1"/>
                </a:solidFill>
              </a:rPr>
              <a:t>los juegos </a:t>
            </a:r>
            <a:r>
              <a:rPr lang="es-ES" dirty="0">
                <a:solidFill>
                  <a:schemeClr val="tx1"/>
                </a:solidFill>
              </a:rPr>
              <a:t>y actividades motoras.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•Condiciones </a:t>
            </a:r>
            <a:r>
              <a:rPr lang="es-ES" dirty="0">
                <a:solidFill>
                  <a:schemeClr val="tx1"/>
                </a:solidFill>
              </a:rPr>
              <a:t>genéticas y ambientales.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•Buena </a:t>
            </a:r>
            <a:r>
              <a:rPr lang="es-ES" dirty="0">
                <a:solidFill>
                  <a:schemeClr val="tx1"/>
                </a:solidFill>
              </a:rPr>
              <a:t>calidad de vida.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•Dieta </a:t>
            </a:r>
            <a:r>
              <a:rPr lang="es-ES" dirty="0">
                <a:solidFill>
                  <a:schemeClr val="tx1"/>
                </a:solidFill>
              </a:rPr>
              <a:t>equilibrada, higiene, etc.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04774" y="4805386"/>
            <a:ext cx="4176464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Aumento de tamaño y peso que </a:t>
            </a:r>
            <a:r>
              <a:rPr lang="es-ES" dirty="0" err="1" smtClean="0">
                <a:solidFill>
                  <a:schemeClr val="tx1"/>
                </a:solidFill>
              </a:rPr>
              <a:t>varian</a:t>
            </a:r>
            <a:r>
              <a:rPr lang="es-ES" dirty="0" smtClean="0">
                <a:solidFill>
                  <a:schemeClr val="tx1"/>
                </a:solidFill>
              </a:rPr>
              <a:t> según la edad del niño.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26695" y="733835"/>
            <a:ext cx="1525933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Factores que determinan el desarrollo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>
            <a:stCxn id="2" idx="0"/>
            <a:endCxn id="7179" idx="2"/>
          </p:cNvCxnSpPr>
          <p:nvPr/>
        </p:nvCxnSpPr>
        <p:spPr>
          <a:xfrm flipV="1">
            <a:off x="1406117" y="2072664"/>
            <a:ext cx="1683894" cy="326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7179" idx="3"/>
          </p:cNvCxnSpPr>
          <p:nvPr/>
        </p:nvCxnSpPr>
        <p:spPr>
          <a:xfrm flipV="1">
            <a:off x="5208422" y="1195505"/>
            <a:ext cx="947754" cy="13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6573052" y="1637404"/>
            <a:ext cx="239908" cy="76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7179 Conector recto de flecha"/>
          <p:cNvCxnSpPr>
            <a:stCxn id="2" idx="2"/>
          </p:cNvCxnSpPr>
          <p:nvPr/>
        </p:nvCxnSpPr>
        <p:spPr>
          <a:xfrm>
            <a:off x="1406117" y="3476450"/>
            <a:ext cx="1170491" cy="613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7178 CuadroTexto"/>
          <p:cNvSpPr txBox="1"/>
          <p:nvPr/>
        </p:nvSpPr>
        <p:spPr>
          <a:xfrm>
            <a:off x="971600" y="595336"/>
            <a:ext cx="4236822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Cambios en composición y </a:t>
            </a:r>
            <a:r>
              <a:rPr lang="es-ES" dirty="0" smtClean="0">
                <a:solidFill>
                  <a:schemeClr val="tx1"/>
                </a:solidFill>
              </a:rPr>
              <a:t>complejidad.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Esta marcado por una serie de logros </a:t>
            </a:r>
            <a:r>
              <a:rPr lang="es-ES" dirty="0" smtClean="0">
                <a:solidFill>
                  <a:schemeClr val="tx1"/>
                </a:solidFill>
              </a:rPr>
              <a:t>que se van dando de manera sistemática y se presentan </a:t>
            </a:r>
            <a:r>
              <a:rPr lang="es-ES" dirty="0" smtClean="0">
                <a:solidFill>
                  <a:schemeClr val="tx1"/>
                </a:solidFill>
              </a:rPr>
              <a:t>secuencialmente en los </a:t>
            </a:r>
            <a:r>
              <a:rPr lang="es-ES" dirty="0">
                <a:solidFill>
                  <a:schemeClr val="tx1"/>
                </a:solidFill>
              </a:rPr>
              <a:t>primeros</a:t>
            </a:r>
            <a:r>
              <a:rPr lang="es-ES" dirty="0" smtClean="0">
                <a:solidFill>
                  <a:schemeClr val="tx1"/>
                </a:solidFill>
              </a:rPr>
              <a:t> años de vida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</p:txBody>
      </p:sp>
      <p:cxnSp>
        <p:nvCxnSpPr>
          <p:cNvPr id="7190" name="7189 Conector recto de flecha"/>
          <p:cNvCxnSpPr>
            <a:stCxn id="4" idx="3"/>
          </p:cNvCxnSpPr>
          <p:nvPr/>
        </p:nvCxnSpPr>
        <p:spPr>
          <a:xfrm>
            <a:off x="3404700" y="4268914"/>
            <a:ext cx="1200074" cy="536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-83003" y="601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0841" y="560052"/>
            <a:ext cx="7935576" cy="4739711"/>
            <a:chOff x="1520" y="1389"/>
            <a:chExt cx="9050" cy="4660"/>
          </a:xfrm>
        </p:grpSpPr>
        <p:sp>
          <p:nvSpPr>
            <p:cNvPr id="4" name="Text Box 29"/>
            <p:cNvSpPr txBox="1">
              <a:spLocks noChangeArrowheads="1"/>
            </p:cNvSpPr>
            <p:nvPr/>
          </p:nvSpPr>
          <p:spPr bwMode="auto">
            <a:xfrm>
              <a:off x="1701" y="3922"/>
              <a:ext cx="1448" cy="63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Movimiento motor</a:t>
              </a: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4778" y="1389"/>
              <a:ext cx="2896" cy="72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HABILIDADES MOTORAS 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1520" y="4963"/>
              <a:ext cx="1448" cy="108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Levantarse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Girar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Empujar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Estirarse 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Colgarse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244" y="3017"/>
              <a:ext cx="1991" cy="54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ESTABILIDAD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Equilibrio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3330" y="3922"/>
              <a:ext cx="1810" cy="63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Movimientos no locomotores</a:t>
              </a: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3330" y="4917"/>
              <a:ext cx="1448" cy="9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Doblar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Extensión Contracción  Desviación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5321" y="3017"/>
              <a:ext cx="1991" cy="54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LOCOMOCIÓN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Cambio posición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8036" y="3017"/>
              <a:ext cx="2353" cy="54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MANIPULACIÓN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Dar y recibir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5502" y="3922"/>
              <a:ext cx="1629" cy="14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Pararse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Correr Caminar Saltar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Subir gradas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Girar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Rodar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Reptar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9303" y="4736"/>
              <a:ext cx="1267" cy="8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Dibujar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Pintar Apretar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Atrapar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7312" y="3922"/>
              <a:ext cx="1448" cy="3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Propulsores</a:t>
              </a: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9122" y="3922"/>
              <a:ext cx="1448" cy="3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Absorbentes</a:t>
              </a: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AutoShape 17"/>
            <p:cNvSpPr>
              <a:spLocks noChangeShapeType="1"/>
            </p:cNvSpPr>
            <p:nvPr/>
          </p:nvSpPr>
          <p:spPr bwMode="auto">
            <a:xfrm>
              <a:off x="6226" y="2142"/>
              <a:ext cx="1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7" name="AutoShape 16"/>
            <p:cNvSpPr>
              <a:spLocks noChangeShapeType="1"/>
            </p:cNvSpPr>
            <p:nvPr/>
          </p:nvSpPr>
          <p:spPr bwMode="auto">
            <a:xfrm flipH="1">
              <a:off x="3330" y="2383"/>
              <a:ext cx="57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8" name="AutoShape 15"/>
            <p:cNvSpPr>
              <a:spLocks noChangeShapeType="1"/>
            </p:cNvSpPr>
            <p:nvPr/>
          </p:nvSpPr>
          <p:spPr bwMode="auto">
            <a:xfrm>
              <a:off x="3330" y="2383"/>
              <a:ext cx="0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9" name="AutoShape 14"/>
            <p:cNvSpPr>
              <a:spLocks noChangeShapeType="1"/>
            </p:cNvSpPr>
            <p:nvPr/>
          </p:nvSpPr>
          <p:spPr bwMode="auto">
            <a:xfrm>
              <a:off x="9122" y="2383"/>
              <a:ext cx="0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0" name="AutoShape 13"/>
            <p:cNvSpPr>
              <a:spLocks noChangeShapeType="1"/>
            </p:cNvSpPr>
            <p:nvPr/>
          </p:nvSpPr>
          <p:spPr bwMode="auto">
            <a:xfrm flipH="1">
              <a:off x="2244" y="3560"/>
              <a:ext cx="362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1" name="AutoShape 12"/>
            <p:cNvSpPr>
              <a:spLocks noChangeShapeType="1"/>
            </p:cNvSpPr>
            <p:nvPr/>
          </p:nvSpPr>
          <p:spPr bwMode="auto">
            <a:xfrm>
              <a:off x="3692" y="3560"/>
              <a:ext cx="543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2" name="AutoShape 11"/>
            <p:cNvSpPr>
              <a:spLocks noChangeShapeType="1"/>
            </p:cNvSpPr>
            <p:nvPr/>
          </p:nvSpPr>
          <p:spPr bwMode="auto">
            <a:xfrm>
              <a:off x="2244" y="4555"/>
              <a:ext cx="0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3" name="AutoShape 10"/>
            <p:cNvSpPr>
              <a:spLocks noChangeShapeType="1"/>
            </p:cNvSpPr>
            <p:nvPr/>
          </p:nvSpPr>
          <p:spPr bwMode="auto">
            <a:xfrm>
              <a:off x="4054" y="4555"/>
              <a:ext cx="0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4" name="AutoShape 9"/>
            <p:cNvSpPr>
              <a:spLocks noChangeShapeType="1"/>
            </p:cNvSpPr>
            <p:nvPr/>
          </p:nvSpPr>
          <p:spPr bwMode="auto">
            <a:xfrm>
              <a:off x="6226" y="3560"/>
              <a:ext cx="0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5" name="AutoShape 8"/>
            <p:cNvSpPr>
              <a:spLocks noChangeShapeType="1"/>
            </p:cNvSpPr>
            <p:nvPr/>
          </p:nvSpPr>
          <p:spPr bwMode="auto">
            <a:xfrm flipH="1">
              <a:off x="8217" y="3560"/>
              <a:ext cx="362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6" name="AutoShape 7"/>
            <p:cNvSpPr>
              <a:spLocks noChangeShapeType="1"/>
            </p:cNvSpPr>
            <p:nvPr/>
          </p:nvSpPr>
          <p:spPr bwMode="auto">
            <a:xfrm>
              <a:off x="9665" y="3560"/>
              <a:ext cx="181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7" name="AutoShape 6"/>
            <p:cNvSpPr>
              <a:spLocks noChangeShapeType="1"/>
            </p:cNvSpPr>
            <p:nvPr/>
          </p:nvSpPr>
          <p:spPr bwMode="auto">
            <a:xfrm>
              <a:off x="8036" y="4284"/>
              <a:ext cx="0" cy="4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8" name="AutoShape 5"/>
            <p:cNvSpPr>
              <a:spLocks noChangeShapeType="1"/>
            </p:cNvSpPr>
            <p:nvPr/>
          </p:nvSpPr>
          <p:spPr bwMode="auto">
            <a:xfrm>
              <a:off x="9846" y="4284"/>
              <a:ext cx="0" cy="4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7493" y="4736"/>
              <a:ext cx="1267" cy="7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Lanzar 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Golpear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6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88840"/>
            <a:ext cx="7416824" cy="35798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900" b="1" dirty="0">
                <a:cs typeface="Arial" pitchFamily="34" charset="0"/>
              </a:rPr>
              <a:t>ESTUDIO COMPARATIVO DEL ESTADO NUTRICIONAL CON EL DESARROLLO MOTRIZ DE NIÑAS Y NIÑOS DE 3 A 5 AÑOS  DEL CENTRO </a:t>
            </a:r>
            <a:endParaRPr lang="es-EC" sz="3900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3900" b="1" dirty="0">
                <a:cs typeface="Arial" pitchFamily="34" charset="0"/>
              </a:rPr>
              <a:t>DE EDUCACIÓN INICIAL </a:t>
            </a:r>
            <a:r>
              <a:rPr lang="es-ES" sz="3900" b="1" dirty="0" smtClean="0">
                <a:cs typeface="Arial" pitchFamily="34" charset="0"/>
              </a:rPr>
              <a:t>«MUÑEQUITOS </a:t>
            </a:r>
            <a:r>
              <a:rPr lang="es-ES" sz="3900" b="1" dirty="0">
                <a:cs typeface="Arial" pitchFamily="34" charset="0"/>
              </a:rPr>
              <a:t>DE </a:t>
            </a:r>
            <a:r>
              <a:rPr lang="es-ES" sz="3900" b="1" dirty="0" smtClean="0">
                <a:cs typeface="Arial" pitchFamily="34" charset="0"/>
              </a:rPr>
              <a:t>LUMBISÍ»</a:t>
            </a:r>
            <a:endParaRPr lang="es-EC" sz="3900" dirty="0"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6" name="1 Imagen" descr="Logo  RP UFA ES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6" y="116632"/>
            <a:ext cx="3187065" cy="91376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68310"/>
            <a:ext cx="4602584" cy="108969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265"/>
            <a:ext cx="4602584" cy="10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/>
          <p:cNvSpPr txBox="1"/>
          <p:nvPr/>
        </p:nvSpPr>
        <p:spPr>
          <a:xfrm>
            <a:off x="3722346" y="4205148"/>
            <a:ext cx="17701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MOTRICIDAD FINA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29650" y="3660119"/>
            <a:ext cx="266429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Movimientos no locomotores, permiten realizar movimientos coordinados de ojos, manos y dedos con precisión.</a:t>
            </a:r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790439" y="1214645"/>
            <a:ext cx="1728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MOTRICIDAD GRUESA</a:t>
            </a:r>
            <a:endParaRPr lang="es-EC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11560" y="1951378"/>
            <a:ext cx="207028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ETAPAS DEL DESARROLLO 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040212" y="627939"/>
            <a:ext cx="284317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Capacidad de coordinar armoniosamente los músculos largos con agilidad, fuerza, equilibrio y velocidad en la ejecución de determinados movimientos.</a:t>
            </a:r>
            <a:endParaRPr lang="es-EC" dirty="0"/>
          </a:p>
        </p:txBody>
      </p:sp>
      <p:cxnSp>
        <p:nvCxnSpPr>
          <p:cNvPr id="1024" name="1023 Conector recto de flecha"/>
          <p:cNvCxnSpPr>
            <a:endCxn id="26" idx="1"/>
          </p:cNvCxnSpPr>
          <p:nvPr/>
        </p:nvCxnSpPr>
        <p:spPr>
          <a:xfrm>
            <a:off x="1919227" y="3778331"/>
            <a:ext cx="1803119" cy="749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1037 Conector recto de flecha"/>
          <p:cNvCxnSpPr>
            <a:stCxn id="29" idx="2"/>
          </p:cNvCxnSpPr>
          <p:nvPr/>
        </p:nvCxnSpPr>
        <p:spPr>
          <a:xfrm flipH="1">
            <a:off x="1646700" y="2659264"/>
            <a:ext cx="1" cy="481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1039 Conector recto de flecha"/>
          <p:cNvCxnSpPr>
            <a:stCxn id="26" idx="3"/>
            <a:endCxn id="27" idx="1"/>
          </p:cNvCxnSpPr>
          <p:nvPr/>
        </p:nvCxnSpPr>
        <p:spPr>
          <a:xfrm>
            <a:off x="5492533" y="4528314"/>
            <a:ext cx="637117" cy="8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1041 Conector recto de flecha"/>
          <p:cNvCxnSpPr>
            <a:stCxn id="28" idx="3"/>
          </p:cNvCxnSpPr>
          <p:nvPr/>
        </p:nvCxnSpPr>
        <p:spPr>
          <a:xfrm flipV="1">
            <a:off x="5518631" y="1537810"/>
            <a:ext cx="5215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0859"/>
          <a:stretch/>
        </p:blipFill>
        <p:spPr bwMode="auto">
          <a:xfrm>
            <a:off x="3630678" y="4914997"/>
            <a:ext cx="1861855" cy="14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46" y="2013174"/>
            <a:ext cx="1807409" cy="158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2" name="1061 CuadroTexto"/>
          <p:cNvSpPr txBox="1"/>
          <p:nvPr/>
        </p:nvSpPr>
        <p:spPr>
          <a:xfrm>
            <a:off x="395536" y="3140968"/>
            <a:ext cx="29614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Movimientos  más elaborados y organizados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068" name="1067 Conector recto de flecha"/>
          <p:cNvCxnSpPr>
            <a:stCxn id="29" idx="3"/>
            <a:endCxn id="28" idx="1"/>
          </p:cNvCxnSpPr>
          <p:nvPr/>
        </p:nvCxnSpPr>
        <p:spPr>
          <a:xfrm flipV="1">
            <a:off x="2681841" y="1537811"/>
            <a:ext cx="1108598" cy="767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74080" y="18156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TEST O EXAMEN DEL DESARROLLO INFANTIL DE DENVER</a:t>
            </a:r>
            <a:endParaRPr lang="es-EC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60325" y="4869160"/>
            <a:ext cx="71804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Interpretaciones:</a:t>
            </a:r>
          </a:p>
          <a:p>
            <a:r>
              <a:rPr lang="es-ES" dirty="0" smtClean="0"/>
              <a:t>El </a:t>
            </a:r>
            <a:r>
              <a:rPr lang="es-ES" dirty="0"/>
              <a:t>fallo en </a:t>
            </a:r>
            <a:r>
              <a:rPr lang="es-ES" dirty="0" smtClean="0"/>
              <a:t> una actividad  </a:t>
            </a:r>
            <a:r>
              <a:rPr lang="es-ES" b="1" dirty="0" smtClean="0"/>
              <a:t>&lt;</a:t>
            </a:r>
            <a:r>
              <a:rPr lang="es-ES" b="1" dirty="0"/>
              <a:t>anormal&gt;. </a:t>
            </a:r>
            <a:endParaRPr lang="es-ES" b="1" dirty="0" smtClean="0"/>
          </a:p>
          <a:p>
            <a:r>
              <a:rPr lang="es-ES" dirty="0" smtClean="0"/>
              <a:t>Dos </a:t>
            </a:r>
            <a:r>
              <a:rPr lang="es-ES" dirty="0"/>
              <a:t>o más fallos </a:t>
            </a:r>
            <a:r>
              <a:rPr lang="es-ES" b="1" dirty="0" smtClean="0"/>
              <a:t>&lt;</a:t>
            </a:r>
            <a:r>
              <a:rPr lang="es-ES" b="1" dirty="0"/>
              <a:t>dudoso&gt;. </a:t>
            </a:r>
            <a:endParaRPr lang="es-ES" b="1" dirty="0" smtClean="0"/>
          </a:p>
          <a:p>
            <a:r>
              <a:rPr lang="es-ES" dirty="0" smtClean="0"/>
              <a:t>Si no </a:t>
            </a:r>
            <a:r>
              <a:rPr lang="es-ES" dirty="0"/>
              <a:t>se realiza con éxito ningún ejercicio </a:t>
            </a:r>
            <a:r>
              <a:rPr lang="es-ES" dirty="0" smtClean="0"/>
              <a:t> se </a:t>
            </a:r>
            <a:r>
              <a:rPr lang="es-ES" dirty="0"/>
              <a:t>considera </a:t>
            </a:r>
            <a:r>
              <a:rPr lang="es-ES" b="1" dirty="0"/>
              <a:t>&lt;irrealizable&gt;.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1340768"/>
            <a:ext cx="3508029" cy="32932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b="1" dirty="0" smtClean="0"/>
              <a:t>MOTRICIDAD FINA</a:t>
            </a:r>
            <a:br>
              <a:rPr lang="es-EC" sz="1600" b="1" dirty="0" smtClean="0"/>
            </a:br>
            <a:r>
              <a:rPr lang="es-EC" sz="1600" dirty="0" smtClean="0"/>
              <a:t>Ensartar cuentas </a:t>
            </a:r>
            <a:r>
              <a:rPr lang="es-EC" sz="1600" dirty="0"/>
              <a:t>en un hilo.</a:t>
            </a:r>
          </a:p>
          <a:p>
            <a:pPr lvl="0"/>
            <a:r>
              <a:rPr lang="es-EC" sz="1600" dirty="0"/>
              <a:t>Colocar cubos y </a:t>
            </a:r>
            <a:r>
              <a:rPr lang="es-EC" sz="1600" dirty="0" smtClean="0"/>
              <a:t>piezas.</a:t>
            </a:r>
            <a:endParaRPr lang="es-EC" sz="1600" dirty="0"/>
          </a:p>
          <a:p>
            <a:pPr lvl="0"/>
            <a:r>
              <a:rPr lang="es-EC" sz="1600" dirty="0"/>
              <a:t>Dibuja círculos, figuras humanas o animales, con trazos muy simples.</a:t>
            </a:r>
          </a:p>
          <a:p>
            <a:pPr lvl="0"/>
            <a:r>
              <a:rPr lang="es-EC" sz="1600" dirty="0"/>
              <a:t>Imita puentes de tres bloques.</a:t>
            </a:r>
          </a:p>
          <a:p>
            <a:pPr lvl="0"/>
            <a:r>
              <a:rPr lang="es-EC" sz="1600" dirty="0" smtClean="0"/>
              <a:t>Moldear plastilina. </a:t>
            </a:r>
            <a:endParaRPr lang="es-EC" sz="1600" dirty="0"/>
          </a:p>
          <a:p>
            <a:pPr lvl="0"/>
            <a:r>
              <a:rPr lang="es-EC" sz="1600" dirty="0"/>
              <a:t>Copia figuras geométricas y letras.</a:t>
            </a:r>
          </a:p>
          <a:p>
            <a:pPr lvl="0"/>
            <a:r>
              <a:rPr lang="es-EC" sz="1600" dirty="0"/>
              <a:t>Arma rompecabezas </a:t>
            </a:r>
            <a:r>
              <a:rPr lang="es-EC" sz="1600" dirty="0" smtClean="0"/>
              <a:t>de 20 </a:t>
            </a:r>
            <a:r>
              <a:rPr lang="es-EC" sz="1600" dirty="0"/>
              <a:t>piezas.</a:t>
            </a:r>
          </a:p>
          <a:p>
            <a:pPr lvl="0"/>
            <a:r>
              <a:rPr lang="es-EC" sz="1600" dirty="0"/>
              <a:t>Usa tijeras de punta redonda.</a:t>
            </a:r>
          </a:p>
          <a:p>
            <a:pPr lvl="0"/>
            <a:r>
              <a:rPr lang="es-EC" sz="1600" dirty="0"/>
              <a:t>A</a:t>
            </a:r>
            <a:r>
              <a:rPr lang="es-EC" sz="1600" dirty="0" smtClean="0"/>
              <a:t>tar </a:t>
            </a:r>
            <a:r>
              <a:rPr lang="es-EC" sz="1600" dirty="0"/>
              <a:t>los zapatos.</a:t>
            </a:r>
          </a:p>
          <a:p>
            <a:pPr lvl="0"/>
            <a:r>
              <a:rPr lang="es-EC" sz="1600" dirty="0"/>
              <a:t>Comienza a abrochar y desabrochar botones.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88024" y="1463878"/>
            <a:ext cx="3655059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b="1" dirty="0" smtClean="0"/>
              <a:t>MOTRICIDAD GRUESA</a:t>
            </a:r>
            <a:br>
              <a:rPr lang="es-EC" sz="1600" b="1" dirty="0" smtClean="0"/>
            </a:br>
            <a:r>
              <a:rPr lang="es-EC" sz="1600" dirty="0" smtClean="0"/>
              <a:t>Sube </a:t>
            </a:r>
            <a:r>
              <a:rPr lang="es-EC" sz="1600" dirty="0"/>
              <a:t>y baja gradas </a:t>
            </a:r>
            <a:r>
              <a:rPr lang="es-EC" sz="1600" dirty="0" smtClean="0"/>
              <a:t>y escaleras con </a:t>
            </a:r>
            <a:r>
              <a:rPr lang="es-EC" sz="1600" dirty="0"/>
              <a:t>y sin apoyo.</a:t>
            </a:r>
          </a:p>
          <a:p>
            <a:pPr lvl="0"/>
            <a:r>
              <a:rPr lang="es-EC" sz="1600" dirty="0"/>
              <a:t>Salta con los dos pies.</a:t>
            </a:r>
          </a:p>
          <a:p>
            <a:pPr lvl="0"/>
            <a:r>
              <a:rPr lang="es-EC" sz="1600" dirty="0"/>
              <a:t>Correr con </a:t>
            </a:r>
            <a:r>
              <a:rPr lang="es-EC" sz="1600" dirty="0" smtClean="0"/>
              <a:t>combinaciones. </a:t>
            </a:r>
            <a:endParaRPr lang="es-EC" sz="1600" dirty="0"/>
          </a:p>
          <a:p>
            <a:pPr lvl="0"/>
            <a:r>
              <a:rPr lang="es-EC" sz="1600" dirty="0"/>
              <a:t>Caminar por planos </a:t>
            </a:r>
            <a:r>
              <a:rPr lang="es-EC" sz="1600" dirty="0" smtClean="0"/>
              <a:t>estrechos. </a:t>
            </a:r>
          </a:p>
          <a:p>
            <a:pPr lvl="0"/>
            <a:r>
              <a:rPr lang="es-EC" sz="1600" dirty="0" smtClean="0"/>
              <a:t>Lanzar </a:t>
            </a:r>
            <a:r>
              <a:rPr lang="es-EC" sz="1600" dirty="0"/>
              <a:t>y rodar objetos </a:t>
            </a:r>
            <a:r>
              <a:rPr lang="es-EC" sz="1600" dirty="0" smtClean="0"/>
              <a:t>diferentes.</a:t>
            </a:r>
            <a:endParaRPr lang="es-EC" sz="1600" dirty="0"/>
          </a:p>
          <a:p>
            <a:pPr lvl="0"/>
            <a:r>
              <a:rPr lang="es-EC" sz="1600" dirty="0"/>
              <a:t>Saltar obstáculos a pequeña </a:t>
            </a:r>
            <a:r>
              <a:rPr lang="es-EC" sz="1600" dirty="0" smtClean="0"/>
              <a:t>altura. </a:t>
            </a:r>
            <a:endParaRPr lang="es-EC" sz="1600" dirty="0"/>
          </a:p>
          <a:p>
            <a:pPr lvl="0"/>
            <a:r>
              <a:rPr lang="es-EC" sz="1600" dirty="0" smtClean="0"/>
              <a:t>Lanzar</a:t>
            </a:r>
            <a:r>
              <a:rPr lang="es-EC" sz="1600" dirty="0"/>
              <a:t>, rodar y golpear pelotas de forma combinada.</a:t>
            </a:r>
          </a:p>
          <a:p>
            <a:pPr lvl="0"/>
            <a:r>
              <a:rPr lang="es-EC" sz="1600" dirty="0" smtClean="0"/>
              <a:t>Trepar </a:t>
            </a:r>
            <a:r>
              <a:rPr lang="es-EC" sz="1600" dirty="0"/>
              <a:t>por un plano </a:t>
            </a:r>
            <a:r>
              <a:rPr lang="es-EC" sz="1600" dirty="0" smtClean="0"/>
              <a:t>vertical. </a:t>
            </a:r>
          </a:p>
          <a:p>
            <a:pPr lvl="0"/>
            <a:r>
              <a:rPr lang="es-EC" sz="1600" dirty="0" smtClean="0"/>
              <a:t>Caminar de puntillas.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052427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12169" y="1268760"/>
            <a:ext cx="3887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HIPÓTESIS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644008" y="2062180"/>
            <a:ext cx="4352636" cy="352839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desarrollo motriz de las niñas (os) del Centro de Educación Inicial  «Muñequitos de Lumbisí» NO se encuentra relacionado con su estado nutricional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Flecha izquierda"/>
          <p:cNvSpPr/>
          <p:nvPr/>
        </p:nvSpPr>
        <p:spPr>
          <a:xfrm>
            <a:off x="133216" y="2062180"/>
            <a:ext cx="4211960" cy="352839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desarrollo motriz de las niñas(os) del Centro de Educación Inicial «Muñequitos de Lumbisí » se encuentra relacionado con su estado nutricional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1489" y="1556792"/>
            <a:ext cx="79255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METODOLOGÍA DE LA INVESTIGACIÓN</a:t>
            </a:r>
            <a:endParaRPr lang="es-E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3097" y="-27384"/>
            <a:ext cx="8406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POBLACIÓN Y MUESTRA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Población</a:t>
            </a:r>
            <a:r>
              <a:rPr lang="es-ES" sz="2400" b="1" dirty="0"/>
              <a:t>: </a:t>
            </a:r>
            <a:r>
              <a:rPr lang="es-ES" sz="2400" dirty="0" smtClean="0"/>
              <a:t>52 </a:t>
            </a:r>
            <a:r>
              <a:rPr lang="es-ES" sz="2400" dirty="0"/>
              <a:t>niños y niñas del Centro de Educación inicial “Muñequitos de Lumbisí” que se encuentran en las edades comprendidas de 3 a 4 años. </a:t>
            </a:r>
          </a:p>
          <a:p>
            <a:endParaRPr lang="es-ES" sz="2400" dirty="0"/>
          </a:p>
          <a:p>
            <a:r>
              <a:rPr lang="es-ES" sz="2400" b="1" dirty="0" smtClean="0"/>
              <a:t>Muestra</a:t>
            </a:r>
            <a:r>
              <a:rPr lang="es-ES" sz="2400" b="1" dirty="0"/>
              <a:t>: </a:t>
            </a:r>
            <a:r>
              <a:rPr lang="es-ES" sz="2400" dirty="0"/>
              <a:t>está conformada por toda la población, </a:t>
            </a:r>
            <a:r>
              <a:rPr lang="es-ES" sz="2400" dirty="0" smtClean="0"/>
              <a:t>para </a:t>
            </a:r>
            <a:r>
              <a:rPr lang="es-ES" sz="2400" dirty="0"/>
              <a:t>tener un nivel de confianza del 100</a:t>
            </a:r>
            <a:r>
              <a:rPr lang="es-ES" sz="2400" dirty="0" smtClean="0"/>
              <a:t>%.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87757"/>
              </p:ext>
            </p:extLst>
          </p:nvPr>
        </p:nvGraphicFramePr>
        <p:xfrm>
          <a:off x="1907704" y="4077072"/>
          <a:ext cx="4968552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303"/>
                <a:gridCol w="1110119"/>
                <a:gridCol w="971354"/>
                <a:gridCol w="1023776"/>
              </a:tblGrid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GRUPO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NIÑOS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NIÑAS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 AÑOS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13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 AÑOS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15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27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27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25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52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1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745637"/>
            <a:ext cx="26815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TÉCNICAS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204864"/>
            <a:ext cx="2952328" cy="3139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Procedimientos </a:t>
            </a:r>
            <a:r>
              <a:rPr lang="es-ES" dirty="0">
                <a:solidFill>
                  <a:schemeClr val="tx1"/>
                </a:solidFill>
              </a:rPr>
              <a:t>metodológicos y sistemáticos </a:t>
            </a:r>
            <a:r>
              <a:rPr lang="es-ES" dirty="0" smtClean="0">
                <a:solidFill>
                  <a:schemeClr val="tx1"/>
                </a:solidFill>
              </a:rPr>
              <a:t>utilizados para </a:t>
            </a:r>
            <a:r>
              <a:rPr lang="es-ES" dirty="0">
                <a:solidFill>
                  <a:schemeClr val="tx1"/>
                </a:solidFill>
              </a:rPr>
              <a:t>recolectar </a:t>
            </a:r>
            <a:r>
              <a:rPr lang="es-ES" dirty="0" smtClean="0">
                <a:solidFill>
                  <a:schemeClr val="tx1"/>
                </a:solidFill>
              </a:rPr>
              <a:t>información.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•Entrevista, información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de edad</a:t>
            </a:r>
            <a:r>
              <a:rPr lang="es-ES" dirty="0">
                <a:solidFill>
                  <a:schemeClr val="tx1"/>
                </a:solidFill>
              </a:rPr>
              <a:t>, nombre y </a:t>
            </a:r>
            <a:r>
              <a:rPr lang="es-ES" dirty="0" smtClean="0">
                <a:solidFill>
                  <a:schemeClr val="tx1"/>
                </a:solidFill>
              </a:rPr>
              <a:t>sexo. 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•Fichaje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registro </a:t>
            </a:r>
            <a:r>
              <a:rPr lang="es-ES" dirty="0">
                <a:solidFill>
                  <a:schemeClr val="tx1"/>
                </a:solidFill>
              </a:rPr>
              <a:t>de peso y talla </a:t>
            </a:r>
            <a:r>
              <a:rPr lang="es-ES" dirty="0" smtClean="0">
                <a:solidFill>
                  <a:schemeClr val="tx1"/>
                </a:solidFill>
              </a:rPr>
              <a:t>y  </a:t>
            </a:r>
            <a:r>
              <a:rPr lang="es-ES" dirty="0">
                <a:solidFill>
                  <a:schemeClr val="tx1"/>
                </a:solidFill>
              </a:rPr>
              <a:t>evaluación motriz 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80069" y="730763"/>
            <a:ext cx="45741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INSTRUMENTOS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5" y="1688034"/>
            <a:ext cx="4104456" cy="39703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Recursos para </a:t>
            </a:r>
            <a:r>
              <a:rPr lang="es-ES" dirty="0">
                <a:solidFill>
                  <a:schemeClr val="tx1"/>
                </a:solidFill>
              </a:rPr>
              <a:t>registrar las mediciones, observaciones o características de los objetos investigados.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•Matriz </a:t>
            </a:r>
            <a:r>
              <a:rPr lang="es-ES" dirty="0">
                <a:solidFill>
                  <a:schemeClr val="tx1"/>
                </a:solidFill>
              </a:rPr>
              <a:t>de datos, </a:t>
            </a:r>
            <a:r>
              <a:rPr lang="es-ES" dirty="0" smtClean="0">
                <a:solidFill>
                  <a:schemeClr val="tx1"/>
                </a:solidFill>
              </a:rPr>
              <a:t>registro de </a:t>
            </a:r>
            <a:r>
              <a:rPr lang="es-ES" dirty="0">
                <a:solidFill>
                  <a:schemeClr val="tx1"/>
                </a:solidFill>
              </a:rPr>
              <a:t>peso y talla </a:t>
            </a:r>
            <a:r>
              <a:rPr lang="es-ES" dirty="0" smtClean="0">
                <a:solidFill>
                  <a:schemeClr val="tx1"/>
                </a:solidFill>
              </a:rPr>
              <a:t>y </a:t>
            </a:r>
            <a:r>
              <a:rPr lang="es-ES" dirty="0">
                <a:solidFill>
                  <a:schemeClr val="tx1"/>
                </a:solidFill>
              </a:rPr>
              <a:t>test de Denver.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•Báscula </a:t>
            </a:r>
            <a:r>
              <a:rPr lang="es-ES" dirty="0">
                <a:solidFill>
                  <a:schemeClr val="tx1"/>
                </a:solidFill>
              </a:rPr>
              <a:t>de palanca y plataforma, </a:t>
            </a:r>
            <a:r>
              <a:rPr lang="es-ES" dirty="0" smtClean="0">
                <a:solidFill>
                  <a:schemeClr val="tx1"/>
                </a:solidFill>
              </a:rPr>
              <a:t>tallímetro </a:t>
            </a:r>
            <a:r>
              <a:rPr lang="es-ES" dirty="0">
                <a:solidFill>
                  <a:schemeClr val="tx1"/>
                </a:solidFill>
              </a:rPr>
              <a:t>y cinta </a:t>
            </a:r>
            <a:r>
              <a:rPr lang="es-ES" dirty="0" smtClean="0">
                <a:solidFill>
                  <a:schemeClr val="tx1"/>
                </a:solidFill>
              </a:rPr>
              <a:t>métrica, curvas </a:t>
            </a:r>
            <a:r>
              <a:rPr lang="es-ES" dirty="0">
                <a:solidFill>
                  <a:schemeClr val="tx1"/>
                </a:solidFill>
              </a:rPr>
              <a:t>de crecimiento de la </a:t>
            </a:r>
            <a:r>
              <a:rPr lang="es-ES" dirty="0" smtClean="0">
                <a:solidFill>
                  <a:schemeClr val="tx1"/>
                </a:solidFill>
              </a:rPr>
              <a:t>OMS.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•Test </a:t>
            </a:r>
            <a:r>
              <a:rPr lang="es-ES" dirty="0">
                <a:solidFill>
                  <a:schemeClr val="tx1"/>
                </a:solidFill>
              </a:rPr>
              <a:t>de Denver, (Objetos de diferentes formas y </a:t>
            </a:r>
            <a:r>
              <a:rPr lang="es-ES" dirty="0" smtClean="0">
                <a:solidFill>
                  <a:schemeClr val="tx1"/>
                </a:solidFill>
              </a:rPr>
              <a:t>tamaños).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9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447" y="836712"/>
            <a:ext cx="90391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Tratamiento Y ANÁLISIS ESTADÍSTICO</a:t>
            </a:r>
            <a:endParaRPr lang="es-E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Análisis de resultados IMC de niñas(os) 3 años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926036"/>
            <a:ext cx="331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</a:t>
            </a:r>
            <a:r>
              <a:rPr lang="es-ES" sz="2000" dirty="0" smtClean="0"/>
              <a:t>ayor </a:t>
            </a:r>
            <a:r>
              <a:rPr lang="es-ES" sz="2000" dirty="0"/>
              <a:t>número de niños </a:t>
            </a:r>
            <a:r>
              <a:rPr lang="es-ES" sz="2000" dirty="0" smtClean="0"/>
              <a:t>con </a:t>
            </a:r>
            <a:r>
              <a:rPr lang="es-ES" sz="2000" dirty="0"/>
              <a:t>peso normal en relación a las </a:t>
            </a:r>
            <a:r>
              <a:rPr lang="es-ES" sz="2000" dirty="0" smtClean="0"/>
              <a:t>niñas.</a:t>
            </a:r>
          </a:p>
          <a:p>
            <a:r>
              <a:rPr lang="es-ES" sz="2000" dirty="0"/>
              <a:t>R</a:t>
            </a:r>
            <a:r>
              <a:rPr lang="es-ES" sz="2000" dirty="0" smtClean="0"/>
              <a:t>iesgo </a:t>
            </a:r>
            <a:r>
              <a:rPr lang="es-ES" sz="2000" dirty="0"/>
              <a:t>de sobre peso </a:t>
            </a:r>
            <a:r>
              <a:rPr lang="es-ES" sz="2000" dirty="0" smtClean="0"/>
              <a:t> </a:t>
            </a:r>
            <a:r>
              <a:rPr lang="es-ES" sz="2000" dirty="0"/>
              <a:t>mayor en las niñas que en los </a:t>
            </a:r>
            <a:r>
              <a:rPr lang="es-ES" sz="2000" dirty="0" smtClean="0"/>
              <a:t>niños.</a:t>
            </a:r>
          </a:p>
          <a:p>
            <a:r>
              <a:rPr lang="es-ES" sz="2000" dirty="0" smtClean="0"/>
              <a:t>Sobre </a:t>
            </a:r>
            <a:r>
              <a:rPr lang="es-ES" sz="2000" dirty="0"/>
              <a:t>peso y peso bajo niñas </a:t>
            </a:r>
            <a:r>
              <a:rPr lang="es-ES" sz="2000" dirty="0" smtClean="0"/>
              <a:t>(os) con un </a:t>
            </a:r>
            <a:r>
              <a:rPr lang="es-ES" sz="2000" dirty="0"/>
              <a:t>mismo </a:t>
            </a:r>
            <a:r>
              <a:rPr lang="es-ES" sz="2000" dirty="0" smtClean="0"/>
              <a:t>porcentaje.</a:t>
            </a:r>
          </a:p>
          <a:p>
            <a:r>
              <a:rPr lang="es-ES" sz="2000" dirty="0"/>
              <a:t>U</a:t>
            </a:r>
            <a:r>
              <a:rPr lang="es-ES" sz="2000" dirty="0" smtClean="0"/>
              <a:t>n </a:t>
            </a:r>
            <a:r>
              <a:rPr lang="es-ES" sz="2000" dirty="0"/>
              <a:t>caso de peso bajo severo en </a:t>
            </a:r>
            <a:r>
              <a:rPr lang="es-ES" sz="2000" dirty="0" smtClean="0"/>
              <a:t>las </a:t>
            </a:r>
            <a:r>
              <a:rPr lang="es-ES" sz="2000" dirty="0"/>
              <a:t>niñas.</a:t>
            </a:r>
          </a:p>
          <a:p>
            <a:r>
              <a:rPr lang="es-ES" sz="2000" dirty="0" smtClean="0"/>
              <a:t>El </a:t>
            </a:r>
            <a:r>
              <a:rPr lang="es-ES" sz="2000" dirty="0"/>
              <a:t>porcentaje de mal nutrición es mayor al 50%.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70727993"/>
              </p:ext>
            </p:extLst>
          </p:nvPr>
        </p:nvGraphicFramePr>
        <p:xfrm>
          <a:off x="3851920" y="2132856"/>
          <a:ext cx="493283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296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Análisis </a:t>
            </a:r>
            <a:r>
              <a:rPr lang="es-EC" b="1" dirty="0"/>
              <a:t>de resultados </a:t>
            </a:r>
            <a:r>
              <a:rPr lang="es-EC" b="1" dirty="0" smtClean="0"/>
              <a:t>IMC </a:t>
            </a:r>
            <a:r>
              <a:rPr lang="es-EC" b="1" dirty="0"/>
              <a:t>de niñas(os) de 4 años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35480"/>
            <a:ext cx="3600400" cy="437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/>
              <a:t>Peso normal porcentaje similar en niñas </a:t>
            </a:r>
            <a:r>
              <a:rPr lang="es-ES" sz="2000" dirty="0"/>
              <a:t>y </a:t>
            </a:r>
            <a:r>
              <a:rPr lang="es-ES" sz="2000" dirty="0" smtClean="0"/>
              <a:t>niños.</a:t>
            </a:r>
          </a:p>
          <a:p>
            <a:pPr marL="0" indent="0">
              <a:buNone/>
            </a:pPr>
            <a:r>
              <a:rPr lang="es-ES" sz="2000" dirty="0" smtClean="0"/>
              <a:t>Riego  </a:t>
            </a:r>
            <a:r>
              <a:rPr lang="es-ES" sz="2000" dirty="0"/>
              <a:t>de sobre peso </a:t>
            </a:r>
            <a:r>
              <a:rPr lang="es-ES" sz="2000" dirty="0" smtClean="0"/>
              <a:t>porcentaje </a:t>
            </a:r>
            <a:r>
              <a:rPr lang="es-ES" sz="2000" dirty="0"/>
              <a:t>de niños </a:t>
            </a:r>
            <a:r>
              <a:rPr lang="es-ES" sz="2000" dirty="0" smtClean="0"/>
              <a:t>mayor </a:t>
            </a:r>
            <a:r>
              <a:rPr lang="es-ES" sz="2000" dirty="0"/>
              <a:t>que el de las </a:t>
            </a:r>
            <a:r>
              <a:rPr lang="es-ES" sz="2000" dirty="0" smtClean="0"/>
              <a:t>niñas.</a:t>
            </a:r>
          </a:p>
          <a:p>
            <a:pPr marL="0" indent="0">
              <a:buNone/>
            </a:pPr>
            <a:r>
              <a:rPr lang="es-ES" sz="2000" dirty="0" smtClean="0"/>
              <a:t>Una niña </a:t>
            </a:r>
            <a:r>
              <a:rPr lang="es-ES" sz="2000" dirty="0"/>
              <a:t>presenta sobre </a:t>
            </a:r>
            <a:r>
              <a:rPr lang="es-ES" sz="2000" dirty="0" smtClean="0"/>
              <a:t>peso.</a:t>
            </a:r>
          </a:p>
          <a:p>
            <a:pPr marL="0" indent="0">
              <a:buNone/>
            </a:pPr>
            <a:r>
              <a:rPr lang="es-ES" sz="2000" dirty="0" smtClean="0"/>
              <a:t>Peso </a:t>
            </a:r>
            <a:r>
              <a:rPr lang="es-ES" sz="2000" dirty="0"/>
              <a:t>bajo el número de niños es mayor que el de las </a:t>
            </a:r>
            <a:r>
              <a:rPr lang="es-ES" sz="2000" dirty="0" smtClean="0"/>
              <a:t>niñas.</a:t>
            </a:r>
          </a:p>
          <a:p>
            <a:pPr marL="0" indent="0">
              <a:buNone/>
            </a:pPr>
            <a:r>
              <a:rPr lang="es-ES" sz="2000" dirty="0" smtClean="0"/>
              <a:t>No </a:t>
            </a:r>
            <a:r>
              <a:rPr lang="es-ES" sz="2000" dirty="0"/>
              <a:t>existe ningún caso de peso bajo severo.</a:t>
            </a:r>
          </a:p>
          <a:p>
            <a:pPr marL="0" indent="0">
              <a:buNone/>
            </a:pPr>
            <a:r>
              <a:rPr lang="es-ES" sz="2000" dirty="0" smtClean="0"/>
              <a:t>En este grupo existe </a:t>
            </a:r>
            <a:r>
              <a:rPr lang="es-ES" sz="2000" dirty="0"/>
              <a:t>menos del 50% de niñas y niños mal nutridos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62468088"/>
              </p:ext>
            </p:extLst>
          </p:nvPr>
        </p:nvGraphicFramePr>
        <p:xfrm>
          <a:off x="4067944" y="2060848"/>
          <a:ext cx="48245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280"/>
            <a:ext cx="7704856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Análisis </a:t>
            </a:r>
            <a:r>
              <a:rPr lang="es-ES" b="1" dirty="0"/>
              <a:t>motricidad </a:t>
            </a:r>
            <a:r>
              <a:rPr lang="es-ES" b="1" dirty="0" smtClean="0"/>
              <a:t>niñas(os</a:t>
            </a:r>
            <a:r>
              <a:rPr lang="es-ES" b="1" dirty="0"/>
              <a:t>) de 3 años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3034680" cy="264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60% de niñas y niños se encuentran con una motricidad excelente, y </a:t>
            </a:r>
            <a:r>
              <a:rPr lang="es-ES" dirty="0" smtClean="0"/>
              <a:t>el </a:t>
            </a:r>
            <a:r>
              <a:rPr lang="es-ES" dirty="0"/>
              <a:t>40% tiene una motricidad </a:t>
            </a:r>
            <a:r>
              <a:rPr lang="es-ES" dirty="0" smtClean="0"/>
              <a:t>baja.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652144163"/>
              </p:ext>
            </p:extLst>
          </p:nvPr>
        </p:nvGraphicFramePr>
        <p:xfrm>
          <a:off x="3923928" y="2204864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8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96"/>
            <a:ext cx="8229600" cy="927224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 smtClean="0"/>
              <a:t>AGENDA</a:t>
            </a:r>
            <a:endParaRPr lang="es-EC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5272" y="1484784"/>
            <a:ext cx="8003232" cy="438912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PROBLEMA DE INVESTIGACIÓN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FUNDAMENTACIÓN TEÓRICA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METODOLOGÍA DE LA INVESTIGACIÓN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TRATAMIENTO Y ANÁLISIS ESTADÍSTICO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CONCLUSIONES Y RECOMENDACIONES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800" b="1" dirty="0" smtClean="0"/>
              <a:t>PROPUESTA ALTERNATIVA</a:t>
            </a:r>
            <a:endParaRPr lang="es-EC" sz="2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1879" y="4011863"/>
            <a:ext cx="4602584" cy="108969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28" y="5795694"/>
            <a:ext cx="4602584" cy="10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Análisis </a:t>
            </a:r>
            <a:r>
              <a:rPr lang="es-ES" b="1" dirty="0"/>
              <a:t>motricidad </a:t>
            </a:r>
            <a:r>
              <a:rPr lang="es-ES" b="1" dirty="0" smtClean="0"/>
              <a:t>niñas(os</a:t>
            </a:r>
            <a:r>
              <a:rPr lang="es-ES" b="1" dirty="0"/>
              <a:t>) de 4 años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343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70% de </a:t>
            </a:r>
            <a:r>
              <a:rPr lang="es-ES" dirty="0" smtClean="0"/>
              <a:t>niños </a:t>
            </a:r>
            <a:r>
              <a:rPr lang="es-ES" dirty="0"/>
              <a:t>y niñas tienen una motricidad moderada, siendo esta muy baja en comparación a los resultados </a:t>
            </a:r>
            <a:r>
              <a:rPr lang="es-ES" dirty="0" smtClean="0"/>
              <a:t>del grupo </a:t>
            </a:r>
            <a:r>
              <a:rPr lang="es-ES" dirty="0"/>
              <a:t>de 3 años. 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050293417"/>
              </p:ext>
            </p:extLst>
          </p:nvPr>
        </p:nvGraphicFramePr>
        <p:xfrm>
          <a:off x="3923928" y="1988840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382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7835" y="5109972"/>
            <a:ext cx="7770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relación entre el </a:t>
            </a:r>
            <a:r>
              <a:rPr lang="es-ES" dirty="0" smtClean="0"/>
              <a:t>Estado Nutricional y </a:t>
            </a:r>
            <a:r>
              <a:rPr lang="es-ES" dirty="0"/>
              <a:t>el </a:t>
            </a:r>
            <a:r>
              <a:rPr lang="es-ES" dirty="0" smtClean="0"/>
              <a:t>desarrollo motriz</a:t>
            </a:r>
            <a:r>
              <a:rPr lang="es-ES" dirty="0"/>
              <a:t>, es moderada ya que únicamente se encuentran con  un 30% de </a:t>
            </a:r>
            <a:r>
              <a:rPr lang="es-ES" dirty="0" smtClean="0"/>
              <a:t>dependencia.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060848"/>
            <a:ext cx="462106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40466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Análisis de correlación de niñas(os) de 3 años</a:t>
            </a:r>
          </a:p>
        </p:txBody>
      </p:sp>
    </p:spTree>
    <p:extLst>
      <p:ext uri="{BB962C8B-B14F-4D97-AF65-F5344CB8AC3E}">
        <p14:creationId xmlns:p14="http://schemas.microsoft.com/office/powerpoint/2010/main" val="23032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4306" y="519232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relación entre el </a:t>
            </a:r>
            <a:r>
              <a:rPr lang="es-ES" dirty="0" smtClean="0"/>
              <a:t>Estado Nutricional y </a:t>
            </a:r>
            <a:r>
              <a:rPr lang="es-ES" dirty="0"/>
              <a:t>el </a:t>
            </a:r>
            <a:r>
              <a:rPr lang="es-ES" dirty="0" smtClean="0"/>
              <a:t>desarrollo motriz</a:t>
            </a:r>
            <a:r>
              <a:rPr lang="es-ES" dirty="0"/>
              <a:t>, es </a:t>
            </a:r>
            <a:r>
              <a:rPr lang="es-ES" dirty="0" smtClean="0"/>
              <a:t>baja ya </a:t>
            </a:r>
            <a:r>
              <a:rPr lang="es-ES" dirty="0"/>
              <a:t>que únicamente se encuentran con  un 10% de </a:t>
            </a:r>
            <a:r>
              <a:rPr lang="es-ES" dirty="0" smtClean="0"/>
              <a:t>dependencia.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47667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Análisis de correlación de niñas(os) de 4 años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75" y="2276872"/>
            <a:ext cx="4959002" cy="26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923" y="2104801"/>
            <a:ext cx="89705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 Y RECOMENDACIONES</a:t>
            </a:r>
            <a:endParaRPr lang="es-E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8596" y="0"/>
            <a:ext cx="4186808" cy="836712"/>
          </a:xfrm>
        </p:spPr>
        <p:txBody>
          <a:bodyPr/>
          <a:lstStyle/>
          <a:p>
            <a:r>
              <a:rPr lang="es-ES" b="1" dirty="0" smtClean="0"/>
              <a:t>CONCLUSIONES</a:t>
            </a:r>
            <a:endParaRPr lang="es-EC" b="1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456342210"/>
              </p:ext>
            </p:extLst>
          </p:nvPr>
        </p:nvGraphicFramePr>
        <p:xfrm>
          <a:off x="0" y="69269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5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8658" y="10964"/>
            <a:ext cx="5554960" cy="75374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5984" y="4236264"/>
            <a:ext cx="8422547" cy="19409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falta de higiene es muy notoria en el CEI, por la falta de los servicios básicos o por falta de una buena educación, por esta razón es necesario que los niños aprendan normas y costumbres sobre higiene y es labor del personal docente o madres comunitarias el inculcar hábitos de alimentación e higiene por medio de actividades lúdicas que incentiven y fomenten su realización, antes y después de realizar sus actividades diarias.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9859" y="950117"/>
            <a:ext cx="8424936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Las </a:t>
            </a:r>
            <a:r>
              <a:rPr lang="es-ES" dirty="0"/>
              <a:t>maestras </a:t>
            </a:r>
            <a:r>
              <a:rPr lang="es-ES" dirty="0" smtClean="0"/>
              <a:t>deben realizar la </a:t>
            </a:r>
            <a:r>
              <a:rPr lang="es-ES" dirty="0"/>
              <a:t>planificación semanal </a:t>
            </a:r>
            <a:r>
              <a:rPr lang="es-ES" dirty="0" smtClean="0"/>
              <a:t>contemplando las actividades </a:t>
            </a:r>
            <a:r>
              <a:rPr lang="es-ES" dirty="0"/>
              <a:t>lúdicas </a:t>
            </a:r>
            <a:r>
              <a:rPr lang="es-ES" dirty="0" smtClean="0"/>
              <a:t>para fomentar </a:t>
            </a:r>
            <a:r>
              <a:rPr lang="es-ES" dirty="0"/>
              <a:t>el desarrollo </a:t>
            </a:r>
            <a:r>
              <a:rPr lang="es-ES" dirty="0" smtClean="0"/>
              <a:t>de habilidades motoras.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9859" y="1844824"/>
            <a:ext cx="8424936" cy="224742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alimentación que reciben </a:t>
            </a:r>
            <a:r>
              <a:rPr lang="es-ES" dirty="0" smtClean="0"/>
              <a:t>los niños debe </a:t>
            </a:r>
            <a:r>
              <a:rPr lang="es-ES" dirty="0"/>
              <a:t>contener los nutrientes </a:t>
            </a:r>
            <a:r>
              <a:rPr lang="es-ES" dirty="0" smtClean="0"/>
              <a:t>necesarios </a:t>
            </a:r>
            <a:r>
              <a:rPr lang="es-ES" dirty="0" smtClean="0"/>
              <a:t>y </a:t>
            </a:r>
            <a:r>
              <a:rPr lang="es-ES" dirty="0" smtClean="0"/>
              <a:t>acorde </a:t>
            </a:r>
            <a:r>
              <a:rPr lang="es-ES" dirty="0"/>
              <a:t>a las necesidades energéticas de los </a:t>
            </a:r>
            <a:r>
              <a:rPr lang="es-ES" dirty="0" smtClean="0"/>
              <a:t>niños, </a:t>
            </a:r>
            <a:r>
              <a:rPr lang="es-ES" dirty="0"/>
              <a:t>para de esta manera evitar el sobre peso y la </a:t>
            </a:r>
            <a:r>
              <a:rPr lang="es-ES" dirty="0" smtClean="0"/>
              <a:t>desnutrición.  </a:t>
            </a:r>
          </a:p>
          <a:p>
            <a:r>
              <a:rPr lang="es-ES" dirty="0" smtClean="0"/>
              <a:t>Educar </a:t>
            </a:r>
            <a:r>
              <a:rPr lang="es-ES" dirty="0"/>
              <a:t>a los padres sobre el tipo de alimentación que sus hijos deben recibir para no tener problemas de nutrición y </a:t>
            </a:r>
            <a:r>
              <a:rPr lang="es-ES" dirty="0" smtClean="0"/>
              <a:t>controlar la </a:t>
            </a:r>
            <a:r>
              <a:rPr lang="es-ES" dirty="0"/>
              <a:t>alimentación que </a:t>
            </a:r>
            <a:r>
              <a:rPr lang="es-ES" dirty="0" smtClean="0"/>
              <a:t>reciben.</a:t>
            </a:r>
          </a:p>
          <a:p>
            <a:r>
              <a:rPr lang="es-ES" dirty="0" smtClean="0"/>
              <a:t>La </a:t>
            </a:r>
            <a:r>
              <a:rPr lang="es-ES" dirty="0"/>
              <a:t>administración del CEI </a:t>
            </a:r>
            <a:r>
              <a:rPr lang="es-ES" dirty="0" smtClean="0"/>
              <a:t>debe exigir </a:t>
            </a:r>
            <a:r>
              <a:rPr lang="es-ES" dirty="0"/>
              <a:t>al personal del comedor </a:t>
            </a:r>
            <a:r>
              <a:rPr lang="es-ES" dirty="0" smtClean="0"/>
              <a:t>realizar </a:t>
            </a:r>
            <a:r>
              <a:rPr lang="es-ES" dirty="0"/>
              <a:t>menús </a:t>
            </a:r>
            <a:r>
              <a:rPr lang="es-ES" dirty="0" smtClean="0"/>
              <a:t>nutritivos.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5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556792"/>
            <a:ext cx="74888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PROPUESTA</a:t>
            </a:r>
          </a:p>
          <a:p>
            <a:pPr algn="ctr"/>
            <a:r>
              <a:rPr lang="es-E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ALTERNATIVA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257" y="0"/>
            <a:ext cx="8229600" cy="836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PROPUESTA ALTERNATIVA</a:t>
            </a:r>
            <a:endParaRPr lang="es-EC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75556" y="1268760"/>
            <a:ext cx="8208912" cy="41044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Manual de Capacitación </a:t>
            </a:r>
            <a:r>
              <a:rPr lang="es-ES" sz="1800" dirty="0" smtClean="0"/>
              <a:t>Docente.</a:t>
            </a:r>
          </a:p>
          <a:p>
            <a:pPr>
              <a:buFont typeface="Wingdings" pitchFamily="2" charset="2"/>
              <a:buChar char="v"/>
            </a:pPr>
            <a:r>
              <a:rPr lang="es-ES" sz="1800" dirty="0" smtClean="0"/>
              <a:t>Fomentar hábitos </a:t>
            </a:r>
            <a:r>
              <a:rPr lang="es-ES" sz="1800" dirty="0"/>
              <a:t>de higiene y </a:t>
            </a:r>
            <a:r>
              <a:rPr lang="es-ES" sz="1800" dirty="0" smtClean="0"/>
              <a:t>limpieza. </a:t>
            </a:r>
          </a:p>
          <a:p>
            <a:pPr>
              <a:buFont typeface="Wingdings" pitchFamily="2" charset="2"/>
              <a:buChar char="v"/>
            </a:pPr>
            <a:r>
              <a:rPr lang="es-ES" sz="1800" dirty="0" smtClean="0"/>
              <a:t>Guia de actividades </a:t>
            </a:r>
            <a:r>
              <a:rPr lang="es-ES" sz="1800" dirty="0"/>
              <a:t>lúdicas </a:t>
            </a:r>
            <a:r>
              <a:rPr lang="es-ES" sz="1800" dirty="0" smtClean="0"/>
              <a:t>para impulsar el </a:t>
            </a:r>
            <a:r>
              <a:rPr lang="es-ES" sz="1800" dirty="0"/>
              <a:t>aprendizaje divertido en los </a:t>
            </a:r>
            <a:r>
              <a:rPr lang="es-ES" sz="1800" dirty="0" smtClean="0"/>
              <a:t>niños.</a:t>
            </a:r>
          </a:p>
          <a:p>
            <a:pPr>
              <a:buFont typeface="Wingdings" pitchFamily="2" charset="2"/>
              <a:buChar char="v"/>
            </a:pPr>
            <a:r>
              <a:rPr lang="es-ES" sz="1800" dirty="0" smtClean="0"/>
              <a:t>Actividades para ser realizadas de </a:t>
            </a:r>
            <a:r>
              <a:rPr lang="es-ES" sz="1800" dirty="0"/>
              <a:t>una manera divertida y </a:t>
            </a:r>
            <a:r>
              <a:rPr lang="es-ES" sz="1800" dirty="0" smtClean="0"/>
              <a:t>dinámica.</a:t>
            </a:r>
          </a:p>
          <a:p>
            <a:pPr>
              <a:buFont typeface="Wingdings" pitchFamily="2" charset="2"/>
              <a:buChar char="v"/>
            </a:pPr>
            <a:r>
              <a:rPr lang="es-ES" sz="1800" dirty="0"/>
              <a:t>C</a:t>
            </a:r>
            <a:r>
              <a:rPr lang="es-ES" sz="1800" dirty="0" smtClean="0"/>
              <a:t>anciones para ser utilizadas en </a:t>
            </a:r>
            <a:r>
              <a:rPr lang="es-ES" sz="1800" dirty="0"/>
              <a:t>todo momento y especialmente antes y después de comer, ir al baño, jugar y realizar las tareas en salón de clase.  </a:t>
            </a:r>
            <a:endParaRPr lang="es-ES" sz="1800" dirty="0" smtClean="0"/>
          </a:p>
          <a:p>
            <a:pPr>
              <a:buFont typeface="Wingdings" pitchFamily="2" charset="2"/>
              <a:buChar char="v"/>
            </a:pPr>
            <a:r>
              <a:rPr lang="es-ES" sz="1800" dirty="0" smtClean="0"/>
              <a:t>Títeres como apoyo </a:t>
            </a:r>
            <a:r>
              <a:rPr lang="es-ES" sz="1800" dirty="0"/>
              <a:t>didáctico para </a:t>
            </a:r>
            <a:r>
              <a:rPr lang="es-ES" sz="1800" dirty="0" smtClean="0"/>
              <a:t>fomentar </a:t>
            </a:r>
            <a:r>
              <a:rPr lang="es-ES" sz="1800" dirty="0"/>
              <a:t>los hábitos de higiene trabajados durante la semana.  </a:t>
            </a:r>
            <a:endParaRPr lang="es-ES" sz="1800" dirty="0" smtClean="0"/>
          </a:p>
          <a:p>
            <a:pPr>
              <a:buFont typeface="Wingdings" pitchFamily="2" charset="2"/>
              <a:buChar char="v"/>
            </a:pPr>
            <a:r>
              <a:rPr lang="es-ES" sz="1800" dirty="0" smtClean="0"/>
              <a:t>Carteles </a:t>
            </a:r>
            <a:r>
              <a:rPr lang="es-ES" sz="1800" dirty="0"/>
              <a:t>informativos </a:t>
            </a:r>
            <a:r>
              <a:rPr lang="es-ES" sz="1800" dirty="0" smtClean="0"/>
              <a:t>con información </a:t>
            </a:r>
            <a:r>
              <a:rPr lang="es-ES" sz="1800" dirty="0"/>
              <a:t>visual, colorida y llamativa para incentivar el aprendizaje mediante imitación de roles, </a:t>
            </a:r>
            <a:r>
              <a:rPr lang="es-ES" sz="1800" dirty="0" smtClean="0"/>
              <a:t>diálogos </a:t>
            </a:r>
            <a:r>
              <a:rPr lang="es-ES" sz="1800" dirty="0"/>
              <a:t>en base a cada cartel y </a:t>
            </a:r>
            <a:r>
              <a:rPr lang="es-ES" sz="1800" dirty="0" smtClean="0"/>
              <a:t>fortalecer el </a:t>
            </a:r>
            <a:r>
              <a:rPr lang="es-ES" sz="1800" dirty="0"/>
              <a:t>razonamiento y el aprendizaje de hábitos de higiene.  </a:t>
            </a:r>
            <a:endParaRPr lang="es-ES" sz="1800" dirty="0" smtClean="0"/>
          </a:p>
          <a:p>
            <a:pPr>
              <a:buFont typeface="Wingdings" pitchFamily="2" charset="2"/>
              <a:buChar char="v"/>
            </a:pPr>
            <a:r>
              <a:rPr lang="es-ES" sz="1800" dirty="0"/>
              <a:t>C</a:t>
            </a:r>
            <a:r>
              <a:rPr lang="es-ES" sz="1800" dirty="0" smtClean="0"/>
              <a:t>uentos para la </a:t>
            </a:r>
            <a:r>
              <a:rPr lang="es-ES" sz="1800" dirty="0"/>
              <a:t>hora de descanso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8"/>
            <a:ext cx="8424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196752"/>
            <a:ext cx="82089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Gracias 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Por</a:t>
            </a:r>
          </a:p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 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atención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725510"/>
            <a:ext cx="85689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PROBLEMA DE INVESTIGACI</a:t>
            </a:r>
            <a:r>
              <a:rPr lang="es-E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ÓN</a:t>
            </a:r>
            <a:endParaRPr lang="es-E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6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curvada hacia la derecha"/>
          <p:cNvSpPr/>
          <p:nvPr/>
        </p:nvSpPr>
        <p:spPr>
          <a:xfrm>
            <a:off x="827584" y="1412776"/>
            <a:ext cx="1800200" cy="4392488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rot="16200000">
            <a:off x="5133683" y="2334498"/>
            <a:ext cx="4637276" cy="2016224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2945971" y="1023973"/>
            <a:ext cx="3240360" cy="1116124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NUTRICIÓN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9" name="8 Hexágono"/>
          <p:cNvSpPr/>
          <p:nvPr/>
        </p:nvSpPr>
        <p:spPr>
          <a:xfrm>
            <a:off x="2945971" y="4887162"/>
            <a:ext cx="3240360" cy="111612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DESARROLLO MOTRIZ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istrador\Mis documentos\Mis imágenes\Dibujo.bmp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250" b="63391"/>
          <a:stretch/>
        </p:blipFill>
        <p:spPr bwMode="auto">
          <a:xfrm>
            <a:off x="3131840" y="2079836"/>
            <a:ext cx="2880319" cy="29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472"/>
            <a:ext cx="7920880" cy="792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PLANTEAMIENTO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Crecimiento </a:t>
            </a:r>
            <a:r>
              <a:rPr lang="es-ES" dirty="0"/>
              <a:t>y desarrollo </a:t>
            </a:r>
            <a:r>
              <a:rPr lang="es-ES" dirty="0" smtClean="0"/>
              <a:t>de niñas(os), esta estrechamente </a:t>
            </a:r>
            <a:r>
              <a:rPr lang="es-ES" dirty="0"/>
              <a:t>ligado a </a:t>
            </a:r>
            <a:r>
              <a:rPr lang="es-ES" dirty="0" smtClean="0"/>
              <a:t>una buena alimentación.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Imagen" descr="La pirámide alimenticia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32048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us.123rf.com/400wm/400/400/dip/dip0805/dip080500024/2982686-alegre-ilustracia-n-con-el-planeta-tierra-y-los-nia-os-felic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764705"/>
            <a:ext cx="32454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16021" y="3986480"/>
            <a:ext cx="34209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s-ES" sz="2600" dirty="0"/>
              <a:t>Nutrición, crecimiento y desarrollo físico, adecuado, </a:t>
            </a:r>
            <a:r>
              <a:rPr lang="es-ES" sz="2600" dirty="0" smtClean="0"/>
              <a:t>garantizan </a:t>
            </a:r>
            <a:r>
              <a:rPr lang="es-ES" sz="2600" dirty="0"/>
              <a:t>una buena salud para toda la vida. </a:t>
            </a:r>
            <a:endParaRPr lang="es-EC" sz="26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34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980728"/>
          </a:xfrm>
        </p:spPr>
        <p:txBody>
          <a:bodyPr>
            <a:normAutofit/>
          </a:bodyPr>
          <a:lstStyle/>
          <a:p>
            <a:r>
              <a:rPr lang="es-EC" dirty="0" smtClean="0"/>
              <a:t>FORMULACIÓN </a:t>
            </a:r>
            <a:r>
              <a:rPr lang="es-EC" dirty="0"/>
              <a:t>DEL PROBLEMA</a:t>
            </a:r>
          </a:p>
        </p:txBody>
      </p:sp>
      <p:sp>
        <p:nvSpPr>
          <p:cNvPr id="4" name="3 Llamada de flecha a la derecha"/>
          <p:cNvSpPr/>
          <p:nvPr/>
        </p:nvSpPr>
        <p:spPr>
          <a:xfrm>
            <a:off x="539552" y="1484785"/>
            <a:ext cx="4824536" cy="2304255"/>
          </a:xfrm>
          <a:prstGeom prst="rightArrowCallou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¿</a:t>
            </a:r>
            <a:r>
              <a:rPr lang="es-ES" sz="2000" dirty="0">
                <a:solidFill>
                  <a:schemeClr val="tx1"/>
                </a:solidFill>
              </a:rPr>
              <a:t>Cuál es la incidencia de la desnutrición infantil en el desarrollo motriz de las niñas(os) de 3 a 5 en el centro de educación inicial </a:t>
            </a:r>
            <a:r>
              <a:rPr lang="es-ES" sz="2000" dirty="0" smtClean="0">
                <a:solidFill>
                  <a:schemeClr val="tx1"/>
                </a:solidFill>
              </a:rPr>
              <a:t>Muñequitos </a:t>
            </a:r>
            <a:r>
              <a:rPr lang="es-ES" sz="2000" dirty="0">
                <a:solidFill>
                  <a:schemeClr val="tx1"/>
                </a:solidFill>
              </a:rPr>
              <a:t>de Lumbisí?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6" name="5 Imagen" descr="C:\Documents and Settings\Administrador\Mis documentos\Mis imágenes\FOTOS\DSC06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94" y="2276872"/>
            <a:ext cx="329136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Llamada de flecha a la derecha"/>
          <p:cNvSpPr/>
          <p:nvPr/>
        </p:nvSpPr>
        <p:spPr>
          <a:xfrm>
            <a:off x="539552" y="4077072"/>
            <a:ext cx="4663323" cy="2088232"/>
          </a:xfrm>
          <a:prstGeom prst="rightArrowCallou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¿</a:t>
            </a:r>
            <a:r>
              <a:rPr lang="es-ES" sz="2400" dirty="0">
                <a:solidFill>
                  <a:schemeClr val="tx1"/>
                </a:solidFill>
              </a:rPr>
              <a:t>El estado nutricional está relacionado con el desarrollo motriz?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2915816" y="188640"/>
            <a:ext cx="2952328" cy="7927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cs typeface="Arial" pitchFamily="34" charset="0"/>
              </a:rPr>
              <a:t>OBJETIVOS</a:t>
            </a:r>
            <a:endParaRPr lang="es-EC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580112" y="1628800"/>
            <a:ext cx="2306724" cy="7663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cs typeface="Arial" pitchFamily="34" charset="0"/>
              </a:rPr>
              <a:t>OBJETOS ESPECÍFICOS</a:t>
            </a:r>
            <a:endParaRPr lang="es-EC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926823" y="1779033"/>
            <a:ext cx="2045495" cy="7663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cs typeface="Arial" pitchFamily="34" charset="0"/>
              </a:rPr>
              <a:t>OBJETIVO GENERAL </a:t>
            </a:r>
            <a:endParaRPr lang="es-EC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58688" y="2875725"/>
            <a:ext cx="2642928" cy="23590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Relacionar el estado nutricional de las niñas y niños del centro de educación inicial con el desarrollo motriz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876256" y="2712699"/>
            <a:ext cx="2160240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Determinar el estado nutricional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299411" y="2704547"/>
            <a:ext cx="2299374" cy="12527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Valorar el nivel de habilidades motrices básicas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99411" y="4116017"/>
            <a:ext cx="2299374" cy="14041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Relacionar el estado nutricional con el desarrollo motriz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876510" y="4145161"/>
            <a:ext cx="2159986" cy="13750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Conocer la importancia de la alimentación en el desarrollo 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6" name="25 Conector recto de flecha"/>
          <p:cNvCxnSpPr>
            <a:stCxn id="14" idx="3"/>
            <a:endCxn id="15" idx="0"/>
          </p:cNvCxnSpPr>
          <p:nvPr/>
        </p:nvCxnSpPr>
        <p:spPr>
          <a:xfrm>
            <a:off x="5868144" y="585038"/>
            <a:ext cx="865330" cy="1043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4" idx="1"/>
            <a:endCxn id="16" idx="0"/>
          </p:cNvCxnSpPr>
          <p:nvPr/>
        </p:nvCxnSpPr>
        <p:spPr>
          <a:xfrm flipH="1">
            <a:off x="1949571" y="585038"/>
            <a:ext cx="966245" cy="119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6" idx="2"/>
          </p:cNvCxnSpPr>
          <p:nvPr/>
        </p:nvCxnSpPr>
        <p:spPr>
          <a:xfrm flipH="1">
            <a:off x="1949570" y="2545425"/>
            <a:ext cx="1" cy="33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19" idx="0"/>
          </p:cNvCxnSpPr>
          <p:nvPr/>
        </p:nvCxnSpPr>
        <p:spPr>
          <a:xfrm flipH="1">
            <a:off x="5449098" y="2279813"/>
            <a:ext cx="273796" cy="424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endCxn id="18" idx="0"/>
          </p:cNvCxnSpPr>
          <p:nvPr/>
        </p:nvCxnSpPr>
        <p:spPr>
          <a:xfrm>
            <a:off x="7886836" y="2395192"/>
            <a:ext cx="69540" cy="317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9" idx="2"/>
            <a:endCxn id="20" idx="0"/>
          </p:cNvCxnSpPr>
          <p:nvPr/>
        </p:nvCxnSpPr>
        <p:spPr>
          <a:xfrm>
            <a:off x="5449098" y="3957320"/>
            <a:ext cx="0" cy="158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8" idx="2"/>
            <a:endCxn id="24" idx="0"/>
          </p:cNvCxnSpPr>
          <p:nvPr/>
        </p:nvCxnSpPr>
        <p:spPr>
          <a:xfrm>
            <a:off x="7956376" y="3792819"/>
            <a:ext cx="127" cy="35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215" y="0"/>
            <a:ext cx="8305800" cy="90872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JUSTIFICACIÓN E IMPORTANCIA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539552" y="1628800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</a:t>
            </a:r>
            <a:r>
              <a:rPr lang="es-ES" sz="2000" dirty="0"/>
              <a:t>hábitos alimenticios se han vuelto irregulares, con una gran tendencia a comer mal, abusar de la comida chatarra y dejar de lado la comida saludable, que perjudican notoriamente el crecimiento y desarrollo de las niñas(os). </a:t>
            </a:r>
          </a:p>
        </p:txBody>
      </p:sp>
      <p:pic>
        <p:nvPicPr>
          <p:cNvPr id="3074" name="Picture 2" descr="https://encrypted-tbn0.gstatic.com/images?q=tbn:ANd9GcS2uSCTZjweGOlyYWe5yEVU1XtK0C0qRy7B_kq1D-rwdVKVaOO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980727"/>
            <a:ext cx="3693824" cy="30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Q60DEhC7Fmx2CV1o-Adm4gFm8xKnokHgMri1G9AjM-UCKiFOYep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41849"/>
            <a:ext cx="2736304" cy="30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4099490"/>
            <a:ext cx="380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C</a:t>
            </a:r>
            <a:r>
              <a:rPr lang="es-ES" sz="2000" dirty="0" smtClean="0"/>
              <a:t>onocer </a:t>
            </a:r>
            <a:r>
              <a:rPr lang="es-ES" sz="2000" dirty="0"/>
              <a:t>las características generales de las niñas(os), con </a:t>
            </a:r>
            <a:r>
              <a:rPr lang="es-ES" sz="2000" dirty="0" smtClean="0"/>
              <a:t>una alimentación </a:t>
            </a:r>
            <a:r>
              <a:rPr lang="es-ES" sz="2000" dirty="0"/>
              <a:t>desbalanceada, excesiva o escasa y sus consecuencias en el desarrollo motor del menor . </a:t>
            </a:r>
          </a:p>
        </p:txBody>
      </p:sp>
    </p:spTree>
    <p:extLst>
      <p:ext uri="{BB962C8B-B14F-4D97-AF65-F5344CB8AC3E}">
        <p14:creationId xmlns:p14="http://schemas.microsoft.com/office/powerpoint/2010/main" val="2721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22553</TotalTime>
  <Words>2003</Words>
  <Application>Microsoft Office PowerPoint</Application>
  <PresentationFormat>Presentación en pantalla (4:3)</PresentationFormat>
  <Paragraphs>253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Flujo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PLANTEAMIENTO DEL PROBLEMA</vt:lpstr>
      <vt:lpstr>FORMULACIÓN DEL PROBLEMA</vt:lpstr>
      <vt:lpstr>Presentación de PowerPoint</vt:lpstr>
      <vt:lpstr>JUSTIFICACIÓN E IMPORTANCIA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NORMAS PARA UNA BUENA 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resultados IMC de niñas(os) 3 años</vt:lpstr>
      <vt:lpstr>Análisis de resultados IMC de niñas(os) de 4 años</vt:lpstr>
      <vt:lpstr>Análisis motricidad niñas(os) de 3 años</vt:lpstr>
      <vt:lpstr>Análisis motricidad niñas(os) de 4 años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  <vt:lpstr>PROPUESTA ALTERNATIVA</vt:lpstr>
      <vt:lpstr>Presentación de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COMPARATIVO DEL ESTADO NUTRICIONAL CON EL DESARROLLO MOTRIZ DE NIÑAS Y NIÑOS DE  3 A 5 AÑOS  DEL CENTRO  DE EDUCACIÓN INICIAL  «MUÑEQUITOS DE LUMBISÍ» </dc:title>
  <dc:creator> Jacque</dc:creator>
  <cp:lastModifiedBy> Jacque</cp:lastModifiedBy>
  <cp:revision>262</cp:revision>
  <dcterms:created xsi:type="dcterms:W3CDTF">2013-12-10T20:13:16Z</dcterms:created>
  <dcterms:modified xsi:type="dcterms:W3CDTF">2014-02-11T02:44:17Z</dcterms:modified>
</cp:coreProperties>
</file>