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291" r:id="rId4"/>
    <p:sldId id="257" r:id="rId5"/>
    <p:sldId id="258" r:id="rId6"/>
    <p:sldId id="294" r:id="rId7"/>
    <p:sldId id="259" r:id="rId8"/>
    <p:sldId id="280" r:id="rId9"/>
    <p:sldId id="275" r:id="rId10"/>
    <p:sldId id="274" r:id="rId11"/>
    <p:sldId id="292" r:id="rId12"/>
    <p:sldId id="262" r:id="rId13"/>
    <p:sldId id="278" r:id="rId14"/>
    <p:sldId id="263" r:id="rId15"/>
    <p:sldId id="264" r:id="rId16"/>
    <p:sldId id="265" r:id="rId17"/>
    <p:sldId id="276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93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3.xml"/><Relationship Id="rId1" Type="http://schemas.openxmlformats.org/officeDocument/2006/relationships/slide" Target="../slides/slide24.xml"/><Relationship Id="rId4" Type="http://schemas.openxmlformats.org/officeDocument/2006/relationships/slide" Target="../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C942B-E6A6-40CE-8155-E0CAFA27AD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2F7BCE-70ED-4062-A01B-0F622BEE794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INTERNACIÓN DE MOSTO DE UVA CHILENO PARA LA TRANSFORMACIÓN EN VINO   BAJO UNA ZEDE</a:t>
          </a:r>
          <a:endParaRPr lang="es-ES" dirty="0">
            <a:solidFill>
              <a:schemeClr val="tx1"/>
            </a:solidFill>
          </a:endParaRPr>
        </a:p>
      </dgm:t>
    </dgm:pt>
    <dgm:pt modelId="{5D7B8B61-3E37-441E-B0F3-8B24E96BF72D}" type="parTrans" cxnId="{E78C17FF-8E85-4690-90BE-0596CF89A65B}">
      <dgm:prSet/>
      <dgm:spPr/>
      <dgm:t>
        <a:bodyPr/>
        <a:lstStyle/>
        <a:p>
          <a:endParaRPr lang="es-ES"/>
        </a:p>
      </dgm:t>
    </dgm:pt>
    <dgm:pt modelId="{20D0B7D2-B312-4477-A6EB-90055289D0C6}" type="sibTrans" cxnId="{E78C17FF-8E85-4690-90BE-0596CF89A65B}">
      <dgm:prSet/>
      <dgm:spPr/>
      <dgm:t>
        <a:bodyPr/>
        <a:lstStyle/>
        <a:p>
          <a:endParaRPr lang="es-ES"/>
        </a:p>
      </dgm:t>
    </dgm:pt>
    <dgm:pt modelId="{28F4B105-2FBD-41BC-BBE5-00BFC0BCA44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CAPÍTILO 5 ESTUDIO </a:t>
          </a:r>
          <a:r>
            <a:rPr lang="es-ES" dirty="0" smtClean="0">
              <a:solidFill>
                <a:schemeClr val="tx1"/>
              </a:solidFill>
            </a:rPr>
            <a:t>ANÁNALISIS FINANCIERO</a:t>
          </a:r>
          <a:endParaRPr lang="es-ES" dirty="0">
            <a:solidFill>
              <a:schemeClr val="tx1"/>
            </a:solidFill>
          </a:endParaRPr>
        </a:p>
      </dgm:t>
    </dgm:pt>
    <dgm:pt modelId="{F86F6862-8EE6-4E9E-BCC2-46384600CD02}" type="parTrans" cxnId="{98D2776F-76A8-4867-89AD-AAF2D244175A}">
      <dgm:prSet/>
      <dgm:spPr/>
      <dgm:t>
        <a:bodyPr/>
        <a:lstStyle/>
        <a:p>
          <a:endParaRPr lang="es-ES"/>
        </a:p>
      </dgm:t>
    </dgm:pt>
    <dgm:pt modelId="{033C7845-19A9-4895-BF19-BC4CCF919221}" type="sibTrans" cxnId="{98D2776F-76A8-4867-89AD-AAF2D244175A}">
      <dgm:prSet/>
      <dgm:spPr/>
      <dgm:t>
        <a:bodyPr/>
        <a:lstStyle/>
        <a:p>
          <a:endParaRPr lang="es-ES"/>
        </a:p>
      </dgm:t>
    </dgm:pt>
    <dgm:pt modelId="{A8956B94-0EBC-4610-9923-A14344C67AD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CAPITULO 1</a:t>
          </a:r>
          <a:endParaRPr lang="es-ES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 DEFINICIÓN Y GENERALIDADES DEL VINO</a:t>
          </a:r>
          <a:endParaRPr lang="es-ES" dirty="0">
            <a:solidFill>
              <a:schemeClr val="tx1"/>
            </a:solidFill>
          </a:endParaRPr>
        </a:p>
      </dgm:t>
    </dgm:pt>
    <dgm:pt modelId="{292BE2B4-4CBE-48F4-A293-1DC533DFD39E}" type="parTrans" cxnId="{EDC8B510-70D3-476F-8183-6B28C20A4CB7}">
      <dgm:prSet/>
      <dgm:spPr/>
      <dgm:t>
        <a:bodyPr/>
        <a:lstStyle/>
        <a:p>
          <a:endParaRPr lang="es-ES"/>
        </a:p>
      </dgm:t>
    </dgm:pt>
    <dgm:pt modelId="{161174EA-1532-40BC-84FC-151713166EF5}" type="sibTrans" cxnId="{EDC8B510-70D3-476F-8183-6B28C20A4CB7}">
      <dgm:prSet/>
      <dgm:spPr/>
      <dgm:t>
        <a:bodyPr/>
        <a:lstStyle/>
        <a:p>
          <a:endParaRPr lang="es-ES"/>
        </a:p>
      </dgm:t>
    </dgm:pt>
    <dgm:pt modelId="{55985CFA-6054-40AE-BEA7-0145BB1A779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CAPÍTULO 2 </a:t>
          </a:r>
          <a:endParaRPr lang="es-ES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ZONAS ESPECIALES DE DESARROLLO ECONÓMICO </a:t>
          </a:r>
          <a:endParaRPr lang="es-ES" dirty="0">
            <a:solidFill>
              <a:schemeClr val="tx1"/>
            </a:solidFill>
          </a:endParaRPr>
        </a:p>
      </dgm:t>
    </dgm:pt>
    <dgm:pt modelId="{ECEC4988-5229-475D-9C9B-25D43EE3B84F}" type="parTrans" cxnId="{15B5A4C6-055D-4B9B-9203-B59E863986D5}">
      <dgm:prSet/>
      <dgm:spPr/>
      <dgm:t>
        <a:bodyPr/>
        <a:lstStyle/>
        <a:p>
          <a:endParaRPr lang="es-ES"/>
        </a:p>
      </dgm:t>
    </dgm:pt>
    <dgm:pt modelId="{66E92D0C-481A-4851-983E-EBD05A0D6145}" type="sibTrans" cxnId="{15B5A4C6-055D-4B9B-9203-B59E863986D5}">
      <dgm:prSet/>
      <dgm:spPr/>
      <dgm:t>
        <a:bodyPr/>
        <a:lstStyle/>
        <a:p>
          <a:endParaRPr lang="es-ES"/>
        </a:p>
      </dgm:t>
    </dgm:pt>
    <dgm:pt modelId="{D11F4F52-E6CD-4806-AB61-7FB538645EC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CAPÍTULO 3 </a:t>
          </a:r>
          <a:endParaRPr lang="es-ES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INVESTIGACIÓN DE MERCADOS </a:t>
          </a:r>
          <a:endParaRPr lang="es-ES" dirty="0">
            <a:solidFill>
              <a:schemeClr val="tx1"/>
            </a:solidFill>
          </a:endParaRPr>
        </a:p>
      </dgm:t>
    </dgm:pt>
    <dgm:pt modelId="{E20485F9-C9D4-4996-B7FF-193104C15CC5}" type="parTrans" cxnId="{F1F479BA-584C-404A-B116-F4A4C4261A76}">
      <dgm:prSet/>
      <dgm:spPr/>
      <dgm:t>
        <a:bodyPr/>
        <a:lstStyle/>
        <a:p>
          <a:endParaRPr lang="es-ES"/>
        </a:p>
      </dgm:t>
    </dgm:pt>
    <dgm:pt modelId="{56E615DE-630D-4AC7-B7C2-E93241C95984}" type="sibTrans" cxnId="{F1F479BA-584C-404A-B116-F4A4C4261A76}">
      <dgm:prSet/>
      <dgm:spPr/>
      <dgm:t>
        <a:bodyPr/>
        <a:lstStyle/>
        <a:p>
          <a:endParaRPr lang="es-ES"/>
        </a:p>
      </dgm:t>
    </dgm:pt>
    <dgm:pt modelId="{3643D149-71D3-4517-9720-4805D4E92E10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CAPÍTULO 4 </a:t>
          </a:r>
          <a:r>
            <a:rPr lang="es-ES" dirty="0" smtClean="0">
              <a:solidFill>
                <a:schemeClr val="tx1"/>
              </a:solidFill>
            </a:rPr>
            <a:t>PROCESO OPERATIVO</a:t>
          </a:r>
          <a:endParaRPr lang="es-ES" dirty="0">
            <a:solidFill>
              <a:schemeClr val="tx1"/>
            </a:solidFill>
          </a:endParaRPr>
        </a:p>
      </dgm:t>
    </dgm:pt>
    <dgm:pt modelId="{7FC04F4E-873E-4BBD-A998-91C19CC81CAA}" type="parTrans" cxnId="{1CD2CE71-74F9-455B-B9C6-F4A206ED1840}">
      <dgm:prSet/>
      <dgm:spPr/>
      <dgm:t>
        <a:bodyPr/>
        <a:lstStyle/>
        <a:p>
          <a:endParaRPr lang="es-ES"/>
        </a:p>
      </dgm:t>
    </dgm:pt>
    <dgm:pt modelId="{C643355C-6714-4085-ABD8-B4408CF12157}" type="sibTrans" cxnId="{1CD2CE71-74F9-455B-B9C6-F4A206ED1840}">
      <dgm:prSet/>
      <dgm:spPr/>
      <dgm:t>
        <a:bodyPr/>
        <a:lstStyle/>
        <a:p>
          <a:endParaRPr lang="es-ES"/>
        </a:p>
      </dgm:t>
    </dgm:pt>
    <dgm:pt modelId="{A655BBB5-BB99-4A8C-91CC-9984195A4E1F}" type="pres">
      <dgm:prSet presAssocID="{CF1C942B-E6A6-40CE-8155-E0CAFA27AD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B3E43E-E115-412B-B72E-5E6E5620D66C}" type="pres">
      <dgm:prSet presAssocID="{FE2F7BCE-70ED-4062-A01B-0F622BEE794F}" presName="centerShape" presStyleLbl="node0" presStyleIdx="0" presStyleCnt="1"/>
      <dgm:spPr/>
      <dgm:t>
        <a:bodyPr/>
        <a:lstStyle/>
        <a:p>
          <a:endParaRPr lang="es-ES"/>
        </a:p>
      </dgm:t>
    </dgm:pt>
    <dgm:pt modelId="{80FAD6AB-F24B-4A46-B612-217F5AD10247}" type="pres">
      <dgm:prSet presAssocID="{28F4B105-2FBD-41BC-BBE5-00BFC0BCA441}" presName="node" presStyleLbl="node1" presStyleIdx="0" presStyleCnt="5" custScaleX="142651" custRadScaleRad="100100" custRadScaleInc="7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8B6D8-AF7B-4DBF-BB57-4AE3D31E74BD}" type="pres">
      <dgm:prSet presAssocID="{28F4B105-2FBD-41BC-BBE5-00BFC0BCA441}" presName="dummy" presStyleCnt="0"/>
      <dgm:spPr/>
    </dgm:pt>
    <dgm:pt modelId="{09C355EB-36DC-4FF6-A092-29BB038F80E8}" type="pres">
      <dgm:prSet presAssocID="{033C7845-19A9-4895-BF19-BC4CCF919221}" presName="sibTrans" presStyleLbl="sibTrans2D1" presStyleIdx="0" presStyleCnt="5"/>
      <dgm:spPr/>
      <dgm:t>
        <a:bodyPr/>
        <a:lstStyle/>
        <a:p>
          <a:endParaRPr lang="es-ES"/>
        </a:p>
      </dgm:t>
    </dgm:pt>
    <dgm:pt modelId="{6C89BFFD-5D20-45B4-BFE1-CCADBC232FFD}" type="pres">
      <dgm:prSet presAssocID="{A8956B94-0EBC-4610-9923-A14344C67AD0}" presName="node" presStyleLbl="node1" presStyleIdx="1" presStyleCnt="5" custScaleX="144292" custScaleY="140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423E4-2532-4C27-B72E-AAC273B87C36}" type="pres">
      <dgm:prSet presAssocID="{A8956B94-0EBC-4610-9923-A14344C67AD0}" presName="dummy" presStyleCnt="0"/>
      <dgm:spPr/>
    </dgm:pt>
    <dgm:pt modelId="{D09A2016-5464-40F2-ACB6-277C6901A161}" type="pres">
      <dgm:prSet presAssocID="{161174EA-1532-40BC-84FC-151713166EF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0E270EE-8C47-4E56-A05E-29293EA32482}" type="pres">
      <dgm:prSet presAssocID="{55985CFA-6054-40AE-BEA7-0145BB1A779C}" presName="node" presStyleLbl="node1" presStyleIdx="2" presStyleCnt="5" custScaleX="132856" custScaleY="134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161FC-16CF-496F-815B-C57CA071B720}" type="pres">
      <dgm:prSet presAssocID="{55985CFA-6054-40AE-BEA7-0145BB1A779C}" presName="dummy" presStyleCnt="0"/>
      <dgm:spPr/>
    </dgm:pt>
    <dgm:pt modelId="{F76F8552-11AE-416C-A9E6-9FA8ACEFA98F}" type="pres">
      <dgm:prSet presAssocID="{66E92D0C-481A-4851-983E-EBD05A0D614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10FCC0D4-489D-4CBD-A9B7-9293BF8A0973}" type="pres">
      <dgm:prSet presAssocID="{D11F4F52-E6CD-4806-AB61-7FB538645ECF}" presName="node" presStyleLbl="node1" presStyleIdx="3" presStyleCnt="5" custScaleX="142059" custScaleY="136765" custRadScaleRad="101053" custRadScaleInc="-14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9169B-FDFF-49E1-A219-81E0C0DD39EF}" type="pres">
      <dgm:prSet presAssocID="{D11F4F52-E6CD-4806-AB61-7FB538645ECF}" presName="dummy" presStyleCnt="0"/>
      <dgm:spPr/>
    </dgm:pt>
    <dgm:pt modelId="{E46895A5-2949-41A7-A660-712CDA9B01CF}" type="pres">
      <dgm:prSet presAssocID="{56E615DE-630D-4AC7-B7C2-E93241C9598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BF1A1B6-93F4-4627-8B24-61B970CC0810}" type="pres">
      <dgm:prSet presAssocID="{3643D149-71D3-4517-9720-4805D4E92E10}" presName="node" presStyleLbl="node1" presStyleIdx="4" presStyleCnt="5" custScaleX="116350" custScaleY="126130" custRadScaleRad="121529" custRadScaleInc="-13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D694A-5A47-43C2-8D35-98C4CE57E5A3}" type="pres">
      <dgm:prSet presAssocID="{3643D149-71D3-4517-9720-4805D4E92E10}" presName="dummy" presStyleCnt="0"/>
      <dgm:spPr/>
    </dgm:pt>
    <dgm:pt modelId="{43C24CF5-6913-40B6-9940-7409D6BF8204}" type="pres">
      <dgm:prSet presAssocID="{C643355C-6714-4085-ABD8-B4408CF12157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A302D42-4B9B-4C06-BFB7-324C4A6AED79}" type="presOf" srcId="{56E615DE-630D-4AC7-B7C2-E93241C95984}" destId="{E46895A5-2949-41A7-A660-712CDA9B01CF}" srcOrd="0" destOrd="0" presId="urn:microsoft.com/office/officeart/2005/8/layout/radial6"/>
    <dgm:cxn modelId="{24B93D92-46BD-4B0E-9CBE-8868BE39E2E1}" type="presOf" srcId="{28F4B105-2FBD-41BC-BBE5-00BFC0BCA441}" destId="{80FAD6AB-F24B-4A46-B612-217F5AD10247}" srcOrd="0" destOrd="0" presId="urn:microsoft.com/office/officeart/2005/8/layout/radial6"/>
    <dgm:cxn modelId="{BF6B52C2-E145-4D0B-B27C-E2D261AB0C56}" type="presOf" srcId="{033C7845-19A9-4895-BF19-BC4CCF919221}" destId="{09C355EB-36DC-4FF6-A092-29BB038F80E8}" srcOrd="0" destOrd="0" presId="urn:microsoft.com/office/officeart/2005/8/layout/radial6"/>
    <dgm:cxn modelId="{BF6CC7FE-9670-42B9-BDB5-7ABB0BFE13B8}" type="presOf" srcId="{FE2F7BCE-70ED-4062-A01B-0F622BEE794F}" destId="{82B3E43E-E115-412B-B72E-5E6E5620D66C}" srcOrd="0" destOrd="0" presId="urn:microsoft.com/office/officeart/2005/8/layout/radial6"/>
    <dgm:cxn modelId="{08FD736F-12DB-41BA-9392-9FEAD3998FB2}" type="presOf" srcId="{CF1C942B-E6A6-40CE-8155-E0CAFA27ADFD}" destId="{A655BBB5-BB99-4A8C-91CC-9984195A4E1F}" srcOrd="0" destOrd="0" presId="urn:microsoft.com/office/officeart/2005/8/layout/radial6"/>
    <dgm:cxn modelId="{98D2776F-76A8-4867-89AD-AAF2D244175A}" srcId="{FE2F7BCE-70ED-4062-A01B-0F622BEE794F}" destId="{28F4B105-2FBD-41BC-BBE5-00BFC0BCA441}" srcOrd="0" destOrd="0" parTransId="{F86F6862-8EE6-4E9E-BCC2-46384600CD02}" sibTransId="{033C7845-19A9-4895-BF19-BC4CCF919221}"/>
    <dgm:cxn modelId="{C7BF32D5-DFD6-424E-A712-25D4FA544AF1}" type="presOf" srcId="{C643355C-6714-4085-ABD8-B4408CF12157}" destId="{43C24CF5-6913-40B6-9940-7409D6BF8204}" srcOrd="0" destOrd="0" presId="urn:microsoft.com/office/officeart/2005/8/layout/radial6"/>
    <dgm:cxn modelId="{1CD2CE71-74F9-455B-B9C6-F4A206ED1840}" srcId="{FE2F7BCE-70ED-4062-A01B-0F622BEE794F}" destId="{3643D149-71D3-4517-9720-4805D4E92E10}" srcOrd="4" destOrd="0" parTransId="{7FC04F4E-873E-4BBD-A998-91C19CC81CAA}" sibTransId="{C643355C-6714-4085-ABD8-B4408CF12157}"/>
    <dgm:cxn modelId="{C24202EA-B437-4D4D-8C89-3907A44EC105}" type="presOf" srcId="{161174EA-1532-40BC-84FC-151713166EF5}" destId="{D09A2016-5464-40F2-ACB6-277C6901A161}" srcOrd="0" destOrd="0" presId="urn:microsoft.com/office/officeart/2005/8/layout/radial6"/>
    <dgm:cxn modelId="{3E19D6F0-3581-44F0-9CAE-C8CA8BDA98AC}" type="presOf" srcId="{A8956B94-0EBC-4610-9923-A14344C67AD0}" destId="{6C89BFFD-5D20-45B4-BFE1-CCADBC232FFD}" srcOrd="0" destOrd="0" presId="urn:microsoft.com/office/officeart/2005/8/layout/radial6"/>
    <dgm:cxn modelId="{BBCFEA25-37EF-4825-8DE7-C13E17A14BAE}" type="presOf" srcId="{3643D149-71D3-4517-9720-4805D4E92E10}" destId="{7BF1A1B6-93F4-4627-8B24-61B970CC0810}" srcOrd="0" destOrd="0" presId="urn:microsoft.com/office/officeart/2005/8/layout/radial6"/>
    <dgm:cxn modelId="{EDC8B510-70D3-476F-8183-6B28C20A4CB7}" srcId="{FE2F7BCE-70ED-4062-A01B-0F622BEE794F}" destId="{A8956B94-0EBC-4610-9923-A14344C67AD0}" srcOrd="1" destOrd="0" parTransId="{292BE2B4-4CBE-48F4-A293-1DC533DFD39E}" sibTransId="{161174EA-1532-40BC-84FC-151713166EF5}"/>
    <dgm:cxn modelId="{F1F479BA-584C-404A-B116-F4A4C4261A76}" srcId="{FE2F7BCE-70ED-4062-A01B-0F622BEE794F}" destId="{D11F4F52-E6CD-4806-AB61-7FB538645ECF}" srcOrd="3" destOrd="0" parTransId="{E20485F9-C9D4-4996-B7FF-193104C15CC5}" sibTransId="{56E615DE-630D-4AC7-B7C2-E93241C95984}"/>
    <dgm:cxn modelId="{46379096-F3FC-4D16-8EA8-46ED8B9237E1}" type="presOf" srcId="{55985CFA-6054-40AE-BEA7-0145BB1A779C}" destId="{80E270EE-8C47-4E56-A05E-29293EA32482}" srcOrd="0" destOrd="0" presId="urn:microsoft.com/office/officeart/2005/8/layout/radial6"/>
    <dgm:cxn modelId="{15B5A4C6-055D-4B9B-9203-B59E863986D5}" srcId="{FE2F7BCE-70ED-4062-A01B-0F622BEE794F}" destId="{55985CFA-6054-40AE-BEA7-0145BB1A779C}" srcOrd="2" destOrd="0" parTransId="{ECEC4988-5229-475D-9C9B-25D43EE3B84F}" sibTransId="{66E92D0C-481A-4851-983E-EBD05A0D6145}"/>
    <dgm:cxn modelId="{E78C17FF-8E85-4690-90BE-0596CF89A65B}" srcId="{CF1C942B-E6A6-40CE-8155-E0CAFA27ADFD}" destId="{FE2F7BCE-70ED-4062-A01B-0F622BEE794F}" srcOrd="0" destOrd="0" parTransId="{5D7B8B61-3E37-441E-B0F3-8B24E96BF72D}" sibTransId="{20D0B7D2-B312-4477-A6EB-90055289D0C6}"/>
    <dgm:cxn modelId="{39E99679-390A-4A37-88BF-7B421C36828E}" type="presOf" srcId="{D11F4F52-E6CD-4806-AB61-7FB538645ECF}" destId="{10FCC0D4-489D-4CBD-A9B7-9293BF8A0973}" srcOrd="0" destOrd="0" presId="urn:microsoft.com/office/officeart/2005/8/layout/radial6"/>
    <dgm:cxn modelId="{11003F2B-E3D7-4289-AEAC-B528D4D1DF58}" type="presOf" srcId="{66E92D0C-481A-4851-983E-EBD05A0D6145}" destId="{F76F8552-11AE-416C-A9E6-9FA8ACEFA98F}" srcOrd="0" destOrd="0" presId="urn:microsoft.com/office/officeart/2005/8/layout/radial6"/>
    <dgm:cxn modelId="{57C42B68-692F-41B0-A503-C3BD25B9D1F0}" type="presParOf" srcId="{A655BBB5-BB99-4A8C-91CC-9984195A4E1F}" destId="{82B3E43E-E115-412B-B72E-5E6E5620D66C}" srcOrd="0" destOrd="0" presId="urn:microsoft.com/office/officeart/2005/8/layout/radial6"/>
    <dgm:cxn modelId="{FB2FEFCE-84EA-4C9F-8A26-4E907FE189B0}" type="presParOf" srcId="{A655BBB5-BB99-4A8C-91CC-9984195A4E1F}" destId="{80FAD6AB-F24B-4A46-B612-217F5AD10247}" srcOrd="1" destOrd="0" presId="urn:microsoft.com/office/officeart/2005/8/layout/radial6"/>
    <dgm:cxn modelId="{39B70C13-30BD-4224-A138-F3B02F1D99C7}" type="presParOf" srcId="{A655BBB5-BB99-4A8C-91CC-9984195A4E1F}" destId="{EB68B6D8-AF7B-4DBF-BB57-4AE3D31E74BD}" srcOrd="2" destOrd="0" presId="urn:microsoft.com/office/officeart/2005/8/layout/radial6"/>
    <dgm:cxn modelId="{8FEB3DE9-6514-4467-AA40-98D12D554057}" type="presParOf" srcId="{A655BBB5-BB99-4A8C-91CC-9984195A4E1F}" destId="{09C355EB-36DC-4FF6-A092-29BB038F80E8}" srcOrd="3" destOrd="0" presId="urn:microsoft.com/office/officeart/2005/8/layout/radial6"/>
    <dgm:cxn modelId="{49B82863-2EC6-496C-AC01-FB98EDF96C87}" type="presParOf" srcId="{A655BBB5-BB99-4A8C-91CC-9984195A4E1F}" destId="{6C89BFFD-5D20-45B4-BFE1-CCADBC232FFD}" srcOrd="4" destOrd="0" presId="urn:microsoft.com/office/officeart/2005/8/layout/radial6"/>
    <dgm:cxn modelId="{DAFD4D99-6DB9-4E96-BF5F-CA5486DFAE20}" type="presParOf" srcId="{A655BBB5-BB99-4A8C-91CC-9984195A4E1F}" destId="{521423E4-2532-4C27-B72E-AAC273B87C36}" srcOrd="5" destOrd="0" presId="urn:microsoft.com/office/officeart/2005/8/layout/radial6"/>
    <dgm:cxn modelId="{34AE5207-FBCD-4C1C-A293-C6C34534C809}" type="presParOf" srcId="{A655BBB5-BB99-4A8C-91CC-9984195A4E1F}" destId="{D09A2016-5464-40F2-ACB6-277C6901A161}" srcOrd="6" destOrd="0" presId="urn:microsoft.com/office/officeart/2005/8/layout/radial6"/>
    <dgm:cxn modelId="{2223CA74-598F-4824-A2E9-46025BC9CDF4}" type="presParOf" srcId="{A655BBB5-BB99-4A8C-91CC-9984195A4E1F}" destId="{80E270EE-8C47-4E56-A05E-29293EA32482}" srcOrd="7" destOrd="0" presId="urn:microsoft.com/office/officeart/2005/8/layout/radial6"/>
    <dgm:cxn modelId="{79BAC24C-11A0-4CF2-B8F3-D05D4C6EFA42}" type="presParOf" srcId="{A655BBB5-BB99-4A8C-91CC-9984195A4E1F}" destId="{02D161FC-16CF-496F-815B-C57CA071B720}" srcOrd="8" destOrd="0" presId="urn:microsoft.com/office/officeart/2005/8/layout/radial6"/>
    <dgm:cxn modelId="{F1BC63BD-9A18-49ED-A24E-055E4BAA5AFB}" type="presParOf" srcId="{A655BBB5-BB99-4A8C-91CC-9984195A4E1F}" destId="{F76F8552-11AE-416C-A9E6-9FA8ACEFA98F}" srcOrd="9" destOrd="0" presId="urn:microsoft.com/office/officeart/2005/8/layout/radial6"/>
    <dgm:cxn modelId="{01752A3B-F8CD-43C0-9617-F96B6DAE44FE}" type="presParOf" srcId="{A655BBB5-BB99-4A8C-91CC-9984195A4E1F}" destId="{10FCC0D4-489D-4CBD-A9B7-9293BF8A0973}" srcOrd="10" destOrd="0" presId="urn:microsoft.com/office/officeart/2005/8/layout/radial6"/>
    <dgm:cxn modelId="{B4A6D1AC-2381-4357-B272-40D5565C0F58}" type="presParOf" srcId="{A655BBB5-BB99-4A8C-91CC-9984195A4E1F}" destId="{18F9169B-FDFF-49E1-A219-81E0C0DD39EF}" srcOrd="11" destOrd="0" presId="urn:microsoft.com/office/officeart/2005/8/layout/radial6"/>
    <dgm:cxn modelId="{0A89B710-9E6E-4986-88E6-A768545BC0A2}" type="presParOf" srcId="{A655BBB5-BB99-4A8C-91CC-9984195A4E1F}" destId="{E46895A5-2949-41A7-A660-712CDA9B01CF}" srcOrd="12" destOrd="0" presId="urn:microsoft.com/office/officeart/2005/8/layout/radial6"/>
    <dgm:cxn modelId="{197A4E00-7950-4AE9-AC4B-4C1623E49BE2}" type="presParOf" srcId="{A655BBB5-BB99-4A8C-91CC-9984195A4E1F}" destId="{7BF1A1B6-93F4-4627-8B24-61B970CC0810}" srcOrd="13" destOrd="0" presId="urn:microsoft.com/office/officeart/2005/8/layout/radial6"/>
    <dgm:cxn modelId="{80AF74A8-BE25-45D8-AEE4-C842A0AAAD84}" type="presParOf" srcId="{A655BBB5-BB99-4A8C-91CC-9984195A4E1F}" destId="{B99D694A-5A47-43C2-8D35-98C4CE57E5A3}" srcOrd="14" destOrd="0" presId="urn:microsoft.com/office/officeart/2005/8/layout/radial6"/>
    <dgm:cxn modelId="{4D2BE2A9-C428-4853-A6A9-D92F2214A95D}" type="presParOf" srcId="{A655BBB5-BB99-4A8C-91CC-9984195A4E1F}" destId="{43C24CF5-6913-40B6-9940-7409D6BF820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50693-E85F-490E-8FD2-C65F4A5884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059B5E-3EBB-4F64-852C-D61ADB81C76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FERMENTACIÒN </a:t>
          </a:r>
          <a:endParaRPr lang="es-ES" dirty="0">
            <a:solidFill>
              <a:schemeClr val="tx1"/>
            </a:solidFill>
          </a:endParaRPr>
        </a:p>
      </dgm:t>
    </dgm:pt>
    <dgm:pt modelId="{FAC9A0F1-015B-4BAE-A4D4-EF43FF3C8A8E}" type="parTrans" cxnId="{8C09DAB8-0BB8-4A6F-BD63-9896C54CAC9A}">
      <dgm:prSet/>
      <dgm:spPr/>
      <dgm:t>
        <a:bodyPr/>
        <a:lstStyle/>
        <a:p>
          <a:endParaRPr lang="es-ES"/>
        </a:p>
      </dgm:t>
    </dgm:pt>
    <dgm:pt modelId="{2E9D8A22-5AB1-48BB-AE5C-F4A51AAC3EED}" type="sibTrans" cxnId="{8C09DAB8-0BB8-4A6F-BD63-9896C54CAC9A}">
      <dgm:prSet/>
      <dgm:spPr/>
      <dgm:t>
        <a:bodyPr/>
        <a:lstStyle/>
        <a:p>
          <a:endParaRPr lang="es-ES"/>
        </a:p>
      </dgm:t>
    </dgm:pt>
    <dgm:pt modelId="{B4CA44E8-93FD-4996-BFEF-C8D89D7F0469}">
      <dgm:prSet phldrT="[Texto]"/>
      <dgm:spPr/>
      <dgm:t>
        <a:bodyPr/>
        <a:lstStyle/>
        <a:p>
          <a:r>
            <a:rPr lang="es-ES" dirty="0" smtClean="0"/>
            <a:t>Se controla: densidad, la temperatura,   y concentración de ácidos  y levaduras</a:t>
          </a:r>
          <a:endParaRPr lang="es-ES" dirty="0"/>
        </a:p>
      </dgm:t>
    </dgm:pt>
    <dgm:pt modelId="{76F54916-BFCE-481E-A24E-ACD2D9129BEF}" type="parTrans" cxnId="{FAA715A8-AA6A-4BB1-834F-676C9D2C276F}">
      <dgm:prSet/>
      <dgm:spPr/>
      <dgm:t>
        <a:bodyPr/>
        <a:lstStyle/>
        <a:p>
          <a:endParaRPr lang="es-ES"/>
        </a:p>
      </dgm:t>
    </dgm:pt>
    <dgm:pt modelId="{25499E83-9202-404A-92EA-2C35D7379416}" type="sibTrans" cxnId="{FAA715A8-AA6A-4BB1-834F-676C9D2C276F}">
      <dgm:prSet/>
      <dgm:spPr/>
      <dgm:t>
        <a:bodyPr/>
        <a:lstStyle/>
        <a:p>
          <a:endParaRPr lang="es-ES"/>
        </a:p>
      </dgm:t>
    </dgm:pt>
    <dgm:pt modelId="{76FD10EA-8A33-410F-BE04-524B6FDA029A}">
      <dgm:prSet phldrT="[Texto]"/>
      <dgm:spPr/>
      <dgm:t>
        <a:bodyPr/>
        <a:lstStyle/>
        <a:p>
          <a:r>
            <a:rPr lang="es-ES" dirty="0" smtClean="0"/>
            <a:t>Controlar los  9 grados de alcohol ,  y se coloca en los tanques de acero , para que  se concentre el sabor y color.</a:t>
          </a:r>
          <a:endParaRPr lang="es-ES" dirty="0"/>
        </a:p>
      </dgm:t>
    </dgm:pt>
    <dgm:pt modelId="{531F7145-5452-4A16-8650-A5AE99C6C0A2}" type="parTrans" cxnId="{E38C8521-0087-45B1-9F99-FAB7F2614E4E}">
      <dgm:prSet/>
      <dgm:spPr/>
      <dgm:t>
        <a:bodyPr/>
        <a:lstStyle/>
        <a:p>
          <a:endParaRPr lang="es-ES"/>
        </a:p>
      </dgm:t>
    </dgm:pt>
    <dgm:pt modelId="{27D128F9-8A24-48D1-80D9-2D6E471B1F70}" type="sibTrans" cxnId="{E38C8521-0087-45B1-9F99-FAB7F2614E4E}">
      <dgm:prSet/>
      <dgm:spPr/>
      <dgm:t>
        <a:bodyPr/>
        <a:lstStyle/>
        <a:p>
          <a:endParaRPr lang="es-ES"/>
        </a:p>
      </dgm:t>
    </dgm:pt>
    <dgm:pt modelId="{8F30B7F6-A378-453C-811A-C44BF67A290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CLARIFICACIÒN</a:t>
          </a:r>
          <a:r>
            <a:rPr lang="es-ES" dirty="0" smtClean="0"/>
            <a:t> </a:t>
          </a:r>
          <a:endParaRPr lang="es-ES" dirty="0"/>
        </a:p>
      </dgm:t>
    </dgm:pt>
    <dgm:pt modelId="{F934E7C3-9796-42D3-B424-6098A572F8BE}" type="parTrans" cxnId="{746D8F96-8313-491E-A871-496EC51D8209}">
      <dgm:prSet/>
      <dgm:spPr/>
      <dgm:t>
        <a:bodyPr/>
        <a:lstStyle/>
        <a:p>
          <a:endParaRPr lang="es-ES"/>
        </a:p>
      </dgm:t>
    </dgm:pt>
    <dgm:pt modelId="{2F5BE8E6-0503-46B2-BD3F-083185A21191}" type="sibTrans" cxnId="{746D8F96-8313-491E-A871-496EC51D8209}">
      <dgm:prSet/>
      <dgm:spPr/>
      <dgm:t>
        <a:bodyPr/>
        <a:lstStyle/>
        <a:p>
          <a:endParaRPr lang="es-ES"/>
        </a:p>
      </dgm:t>
    </dgm:pt>
    <dgm:pt modelId="{8F9624DA-CC3C-4128-8404-44662D1DEBC8}">
      <dgm:prSet phldrT="[Texto]"/>
      <dgm:spPr/>
      <dgm:t>
        <a:bodyPr/>
        <a:lstStyle/>
        <a:p>
          <a:r>
            <a:rPr lang="es-ES" dirty="0" smtClean="0"/>
            <a:t>Se deja reposar el vino; para que se desprendan las  partículas innecesarias </a:t>
          </a:r>
          <a:endParaRPr lang="es-ES" dirty="0"/>
        </a:p>
      </dgm:t>
    </dgm:pt>
    <dgm:pt modelId="{04405EA8-60D0-4F38-A580-562BA35727FC}" type="parTrans" cxnId="{5CEE539F-51DD-4E93-8C0E-86AA2CDEC29E}">
      <dgm:prSet/>
      <dgm:spPr/>
      <dgm:t>
        <a:bodyPr/>
        <a:lstStyle/>
        <a:p>
          <a:endParaRPr lang="es-ES"/>
        </a:p>
      </dgm:t>
    </dgm:pt>
    <dgm:pt modelId="{32693D25-2695-4440-ABC5-A65568A38FCA}" type="sibTrans" cxnId="{5CEE539F-51DD-4E93-8C0E-86AA2CDEC29E}">
      <dgm:prSet/>
      <dgm:spPr/>
      <dgm:t>
        <a:bodyPr/>
        <a:lstStyle/>
        <a:p>
          <a:endParaRPr lang="es-ES"/>
        </a:p>
      </dgm:t>
    </dgm:pt>
    <dgm:pt modelId="{73C78DD9-38C0-40B0-AE97-1235880061E5}">
      <dgm:prSet phldrT="[Texto]"/>
      <dgm:spPr/>
      <dgm:t>
        <a:bodyPr/>
        <a:lstStyle/>
        <a:p>
          <a:r>
            <a:rPr lang="es-ES" dirty="0" smtClean="0"/>
            <a:t>Para que el vino salga limpio y sin impurezas  a través d e la filtración </a:t>
          </a:r>
          <a:endParaRPr lang="es-ES" dirty="0"/>
        </a:p>
      </dgm:t>
    </dgm:pt>
    <dgm:pt modelId="{CB90F541-097D-4149-975B-F1E729500D99}" type="parTrans" cxnId="{58FEA74B-2061-4A75-A530-ED953AE6D843}">
      <dgm:prSet/>
      <dgm:spPr/>
      <dgm:t>
        <a:bodyPr/>
        <a:lstStyle/>
        <a:p>
          <a:endParaRPr lang="es-ES"/>
        </a:p>
      </dgm:t>
    </dgm:pt>
    <dgm:pt modelId="{332E8A60-29AC-4F7D-A4A4-CECFB509B491}" type="sibTrans" cxnId="{58FEA74B-2061-4A75-A530-ED953AE6D843}">
      <dgm:prSet/>
      <dgm:spPr/>
      <dgm:t>
        <a:bodyPr/>
        <a:lstStyle/>
        <a:p>
          <a:endParaRPr lang="es-ES"/>
        </a:p>
      </dgm:t>
    </dgm:pt>
    <dgm:pt modelId="{086180EA-79EB-4294-B187-4C58BBC21CA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EMBOTELLADO</a:t>
          </a:r>
          <a:endParaRPr lang="es-ES" dirty="0">
            <a:solidFill>
              <a:schemeClr val="tx1"/>
            </a:solidFill>
          </a:endParaRPr>
        </a:p>
      </dgm:t>
    </dgm:pt>
    <dgm:pt modelId="{E5D2C796-08F4-41C7-9562-AD634FE3E1FD}" type="parTrans" cxnId="{6CD4F6BF-C1F2-4059-9DFD-AE4F8701E5DA}">
      <dgm:prSet/>
      <dgm:spPr/>
      <dgm:t>
        <a:bodyPr/>
        <a:lstStyle/>
        <a:p>
          <a:endParaRPr lang="es-ES"/>
        </a:p>
      </dgm:t>
    </dgm:pt>
    <dgm:pt modelId="{9827CD5B-2EDD-4AB5-85FC-614593E5A5EF}" type="sibTrans" cxnId="{6CD4F6BF-C1F2-4059-9DFD-AE4F8701E5DA}">
      <dgm:prSet/>
      <dgm:spPr/>
      <dgm:t>
        <a:bodyPr/>
        <a:lstStyle/>
        <a:p>
          <a:endParaRPr lang="es-ES"/>
        </a:p>
      </dgm:t>
    </dgm:pt>
    <dgm:pt modelId="{F64CB179-63B9-4614-AF49-A3F5E61FBC00}">
      <dgm:prSet phldrT="[Texto]"/>
      <dgm:spPr/>
      <dgm:t>
        <a:bodyPr/>
        <a:lstStyle/>
        <a:p>
          <a:r>
            <a:rPr lang="es-ES" dirty="0" smtClean="0"/>
            <a:t>Se debe considerar estabilidad del vino , para que no evoluciones en la botella </a:t>
          </a:r>
          <a:endParaRPr lang="es-ES" dirty="0"/>
        </a:p>
      </dgm:t>
    </dgm:pt>
    <dgm:pt modelId="{A0518334-F4BA-41B3-835E-50881E891D74}" type="parTrans" cxnId="{F24A917A-4A33-4977-919C-3097429E5E58}">
      <dgm:prSet/>
      <dgm:spPr/>
      <dgm:t>
        <a:bodyPr/>
        <a:lstStyle/>
        <a:p>
          <a:endParaRPr lang="es-ES"/>
        </a:p>
      </dgm:t>
    </dgm:pt>
    <dgm:pt modelId="{AC7695F1-CF9F-4C23-ABFA-30F463AA7AAE}" type="sibTrans" cxnId="{F24A917A-4A33-4977-919C-3097429E5E58}">
      <dgm:prSet/>
      <dgm:spPr/>
      <dgm:t>
        <a:bodyPr/>
        <a:lstStyle/>
        <a:p>
          <a:endParaRPr lang="es-ES"/>
        </a:p>
      </dgm:t>
    </dgm:pt>
    <dgm:pt modelId="{7682D6FC-5579-4C54-A76D-93D543E1A925}">
      <dgm:prSet phldrT="[Texto]"/>
      <dgm:spPr/>
      <dgm:t>
        <a:bodyPr/>
        <a:lstStyle/>
        <a:p>
          <a:r>
            <a:rPr lang="es-ES" dirty="0" smtClean="0"/>
            <a:t>Una buen corcho para evitar fugas de aire</a:t>
          </a:r>
          <a:endParaRPr lang="es-ES" dirty="0"/>
        </a:p>
      </dgm:t>
    </dgm:pt>
    <dgm:pt modelId="{5CA94C43-6E27-40A0-B811-64F65694CE6B}" type="parTrans" cxnId="{3BAC2B28-B9C7-4FFF-B7CC-8C4952E731C7}">
      <dgm:prSet/>
      <dgm:spPr/>
      <dgm:t>
        <a:bodyPr/>
        <a:lstStyle/>
        <a:p>
          <a:endParaRPr lang="es-ES"/>
        </a:p>
      </dgm:t>
    </dgm:pt>
    <dgm:pt modelId="{3424B955-981B-4F18-BD9B-21C01B4E071E}" type="sibTrans" cxnId="{3BAC2B28-B9C7-4FFF-B7CC-8C4952E731C7}">
      <dgm:prSet/>
      <dgm:spPr/>
      <dgm:t>
        <a:bodyPr/>
        <a:lstStyle/>
        <a:p>
          <a:endParaRPr lang="es-ES"/>
        </a:p>
      </dgm:t>
    </dgm:pt>
    <dgm:pt modelId="{082DA1C1-AA07-44BA-A8F2-0F42E38D6D57}" type="pres">
      <dgm:prSet presAssocID="{40750693-E85F-490E-8FD2-C65F4A5884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0D62C0-91FA-4D5B-9D1A-76B8E108C87E}" type="pres">
      <dgm:prSet presAssocID="{086180EA-79EB-4294-B187-4C58BBC21CAC}" presName="boxAndChildren" presStyleCnt="0"/>
      <dgm:spPr/>
    </dgm:pt>
    <dgm:pt modelId="{CC5113BC-8A05-42D0-8091-478AA2C530B1}" type="pres">
      <dgm:prSet presAssocID="{086180EA-79EB-4294-B187-4C58BBC21CAC}" presName="parentTextBox" presStyleLbl="node1" presStyleIdx="0" presStyleCnt="3"/>
      <dgm:spPr/>
      <dgm:t>
        <a:bodyPr/>
        <a:lstStyle/>
        <a:p>
          <a:endParaRPr lang="es-ES"/>
        </a:p>
      </dgm:t>
    </dgm:pt>
    <dgm:pt modelId="{8A575B16-DBC8-4E6C-95EA-7CB9559B7170}" type="pres">
      <dgm:prSet presAssocID="{086180EA-79EB-4294-B187-4C58BBC21CAC}" presName="entireBox" presStyleLbl="node1" presStyleIdx="0" presStyleCnt="3" custScaleX="100000" custLinFactNeighborX="1031" custLinFactNeighborY="-751"/>
      <dgm:spPr/>
      <dgm:t>
        <a:bodyPr/>
        <a:lstStyle/>
        <a:p>
          <a:endParaRPr lang="es-ES"/>
        </a:p>
      </dgm:t>
    </dgm:pt>
    <dgm:pt modelId="{58E349E6-8DF0-4749-94C4-1872E46F3417}" type="pres">
      <dgm:prSet presAssocID="{086180EA-79EB-4294-B187-4C58BBC21CAC}" presName="descendantBox" presStyleCnt="0"/>
      <dgm:spPr/>
    </dgm:pt>
    <dgm:pt modelId="{0F9722A1-673B-4EA1-B26F-DB7F1731652D}" type="pres">
      <dgm:prSet presAssocID="{F64CB179-63B9-4614-AF49-A3F5E61FBC0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1433C-9052-4AE7-B42D-1F2D04523AE1}" type="pres">
      <dgm:prSet presAssocID="{7682D6FC-5579-4C54-A76D-93D543E1A92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E85F4-F539-4CB1-918A-49056B9D8F2B}" type="pres">
      <dgm:prSet presAssocID="{2F5BE8E6-0503-46B2-BD3F-083185A21191}" presName="sp" presStyleCnt="0"/>
      <dgm:spPr/>
    </dgm:pt>
    <dgm:pt modelId="{BA97F386-33D2-42AA-A5A8-062C756ABCDC}" type="pres">
      <dgm:prSet presAssocID="{8F30B7F6-A378-453C-811A-C44BF67A290B}" presName="arrowAndChildren" presStyleCnt="0"/>
      <dgm:spPr/>
    </dgm:pt>
    <dgm:pt modelId="{323B34AB-13D9-4276-A2A1-2B18863A2063}" type="pres">
      <dgm:prSet presAssocID="{8F30B7F6-A378-453C-811A-C44BF67A290B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F27F7975-FB3F-49A5-9C63-F7D50991BA4F}" type="pres">
      <dgm:prSet presAssocID="{8F30B7F6-A378-453C-811A-C44BF67A290B}" presName="arrow" presStyleLbl="node1" presStyleIdx="1" presStyleCnt="3" custLinFactNeighborX="1031" custLinFactNeighborY="167"/>
      <dgm:spPr/>
      <dgm:t>
        <a:bodyPr/>
        <a:lstStyle/>
        <a:p>
          <a:endParaRPr lang="es-ES"/>
        </a:p>
      </dgm:t>
    </dgm:pt>
    <dgm:pt modelId="{299A949F-C298-44A8-85F0-9EC89047E5F8}" type="pres">
      <dgm:prSet presAssocID="{8F30B7F6-A378-453C-811A-C44BF67A290B}" presName="descendantArrow" presStyleCnt="0"/>
      <dgm:spPr/>
    </dgm:pt>
    <dgm:pt modelId="{E0F0BD5C-5017-4826-AD00-ECAEB5E2F0C0}" type="pres">
      <dgm:prSet presAssocID="{8F9624DA-CC3C-4128-8404-44662D1DEBC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90869-6EB9-4BF7-975E-5AB1566E1DBB}" type="pres">
      <dgm:prSet presAssocID="{73C78DD9-38C0-40B0-AE97-1235880061E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68024-29C7-49E1-ADF8-CD79049F8850}" type="pres">
      <dgm:prSet presAssocID="{2E9D8A22-5AB1-48BB-AE5C-F4A51AAC3EED}" presName="sp" presStyleCnt="0"/>
      <dgm:spPr/>
    </dgm:pt>
    <dgm:pt modelId="{DB8B893E-984C-4B7E-AE40-CAB2C860DF2D}" type="pres">
      <dgm:prSet presAssocID="{7F059B5E-3EBB-4F64-852C-D61ADB81C76A}" presName="arrowAndChildren" presStyleCnt="0"/>
      <dgm:spPr/>
    </dgm:pt>
    <dgm:pt modelId="{AA8A0BFB-0F00-4B5B-9AC3-9B310DDF2A5E}" type="pres">
      <dgm:prSet presAssocID="{7F059B5E-3EBB-4F64-852C-D61ADB81C76A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688B7366-9746-4E76-A2AB-DA9D5C3DF459}" type="pres">
      <dgm:prSet presAssocID="{7F059B5E-3EBB-4F64-852C-D61ADB81C76A}" presName="arrow" presStyleLbl="node1" presStyleIdx="2" presStyleCnt="3" custScaleY="90909" custLinFactNeighborY="-4291"/>
      <dgm:spPr/>
      <dgm:t>
        <a:bodyPr/>
        <a:lstStyle/>
        <a:p>
          <a:endParaRPr lang="es-ES"/>
        </a:p>
      </dgm:t>
    </dgm:pt>
    <dgm:pt modelId="{722AB791-2421-4E99-9AE8-183E77D8F5F9}" type="pres">
      <dgm:prSet presAssocID="{7F059B5E-3EBB-4F64-852C-D61ADB81C76A}" presName="descendantArrow" presStyleCnt="0"/>
      <dgm:spPr/>
    </dgm:pt>
    <dgm:pt modelId="{E6E145EE-A44A-4D4F-9227-38928B0A9235}" type="pres">
      <dgm:prSet presAssocID="{B4CA44E8-93FD-4996-BFEF-C8D89D7F046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D124CA-F51B-4731-992D-734CFD78491B}" type="pres">
      <dgm:prSet presAssocID="{76FD10EA-8A33-410F-BE04-524B6FDA029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D2E803-F6B5-41E2-BEF8-87F780AF2A17}" type="presOf" srcId="{8F30B7F6-A378-453C-811A-C44BF67A290B}" destId="{F27F7975-FB3F-49A5-9C63-F7D50991BA4F}" srcOrd="1" destOrd="0" presId="urn:microsoft.com/office/officeart/2005/8/layout/process4"/>
    <dgm:cxn modelId="{A37EB5D1-F013-4916-9306-EBD0A84D61C7}" type="presOf" srcId="{086180EA-79EB-4294-B187-4C58BBC21CAC}" destId="{CC5113BC-8A05-42D0-8091-478AA2C530B1}" srcOrd="0" destOrd="0" presId="urn:microsoft.com/office/officeart/2005/8/layout/process4"/>
    <dgm:cxn modelId="{3BAC2B28-B9C7-4FFF-B7CC-8C4952E731C7}" srcId="{086180EA-79EB-4294-B187-4C58BBC21CAC}" destId="{7682D6FC-5579-4C54-A76D-93D543E1A925}" srcOrd="1" destOrd="0" parTransId="{5CA94C43-6E27-40A0-B811-64F65694CE6B}" sibTransId="{3424B955-981B-4F18-BD9B-21C01B4E071E}"/>
    <dgm:cxn modelId="{746D8F96-8313-491E-A871-496EC51D8209}" srcId="{40750693-E85F-490E-8FD2-C65F4A5884FE}" destId="{8F30B7F6-A378-453C-811A-C44BF67A290B}" srcOrd="1" destOrd="0" parTransId="{F934E7C3-9796-42D3-B424-6098A572F8BE}" sibTransId="{2F5BE8E6-0503-46B2-BD3F-083185A21191}"/>
    <dgm:cxn modelId="{BA2C0017-7497-4EA8-B5B0-B83ED94DC5FC}" type="presOf" srcId="{40750693-E85F-490E-8FD2-C65F4A5884FE}" destId="{082DA1C1-AA07-44BA-A8F2-0F42E38D6D57}" srcOrd="0" destOrd="0" presId="urn:microsoft.com/office/officeart/2005/8/layout/process4"/>
    <dgm:cxn modelId="{C1B9AFC5-9D59-4490-A7AB-74D1618707CC}" type="presOf" srcId="{7F059B5E-3EBB-4F64-852C-D61ADB81C76A}" destId="{AA8A0BFB-0F00-4B5B-9AC3-9B310DDF2A5E}" srcOrd="0" destOrd="0" presId="urn:microsoft.com/office/officeart/2005/8/layout/process4"/>
    <dgm:cxn modelId="{E698ED1D-5FCC-43AE-9136-12DFD112A978}" type="presOf" srcId="{8F30B7F6-A378-453C-811A-C44BF67A290B}" destId="{323B34AB-13D9-4276-A2A1-2B18863A2063}" srcOrd="0" destOrd="0" presId="urn:microsoft.com/office/officeart/2005/8/layout/process4"/>
    <dgm:cxn modelId="{F24A917A-4A33-4977-919C-3097429E5E58}" srcId="{086180EA-79EB-4294-B187-4C58BBC21CAC}" destId="{F64CB179-63B9-4614-AF49-A3F5E61FBC00}" srcOrd="0" destOrd="0" parTransId="{A0518334-F4BA-41B3-835E-50881E891D74}" sibTransId="{AC7695F1-CF9F-4C23-ABFA-30F463AA7AAE}"/>
    <dgm:cxn modelId="{E38C8521-0087-45B1-9F99-FAB7F2614E4E}" srcId="{7F059B5E-3EBB-4F64-852C-D61ADB81C76A}" destId="{76FD10EA-8A33-410F-BE04-524B6FDA029A}" srcOrd="1" destOrd="0" parTransId="{531F7145-5452-4A16-8650-A5AE99C6C0A2}" sibTransId="{27D128F9-8A24-48D1-80D9-2D6E471B1F70}"/>
    <dgm:cxn modelId="{FAA715A8-AA6A-4BB1-834F-676C9D2C276F}" srcId="{7F059B5E-3EBB-4F64-852C-D61ADB81C76A}" destId="{B4CA44E8-93FD-4996-BFEF-C8D89D7F0469}" srcOrd="0" destOrd="0" parTransId="{76F54916-BFCE-481E-A24E-ACD2D9129BEF}" sibTransId="{25499E83-9202-404A-92EA-2C35D7379416}"/>
    <dgm:cxn modelId="{8C09DAB8-0BB8-4A6F-BD63-9896C54CAC9A}" srcId="{40750693-E85F-490E-8FD2-C65F4A5884FE}" destId="{7F059B5E-3EBB-4F64-852C-D61ADB81C76A}" srcOrd="0" destOrd="0" parTransId="{FAC9A0F1-015B-4BAE-A4D4-EF43FF3C8A8E}" sibTransId="{2E9D8A22-5AB1-48BB-AE5C-F4A51AAC3EED}"/>
    <dgm:cxn modelId="{1FCEEF2F-FB23-4B3E-9768-E038787A7E2B}" type="presOf" srcId="{73C78DD9-38C0-40B0-AE97-1235880061E5}" destId="{E4290869-6EB9-4BF7-975E-5AB1566E1DBB}" srcOrd="0" destOrd="0" presId="urn:microsoft.com/office/officeart/2005/8/layout/process4"/>
    <dgm:cxn modelId="{3F7920B2-E140-4203-812C-68267A9B68E2}" type="presOf" srcId="{7682D6FC-5579-4C54-A76D-93D543E1A925}" destId="{76D1433C-9052-4AE7-B42D-1F2D04523AE1}" srcOrd="0" destOrd="0" presId="urn:microsoft.com/office/officeart/2005/8/layout/process4"/>
    <dgm:cxn modelId="{EDD3FA6E-DEB9-41B6-914C-39CB47A77C02}" type="presOf" srcId="{8F9624DA-CC3C-4128-8404-44662D1DEBC8}" destId="{E0F0BD5C-5017-4826-AD00-ECAEB5E2F0C0}" srcOrd="0" destOrd="0" presId="urn:microsoft.com/office/officeart/2005/8/layout/process4"/>
    <dgm:cxn modelId="{58B275E7-5EBD-4C8C-8E09-F7E573E4E1A4}" type="presOf" srcId="{7F059B5E-3EBB-4F64-852C-D61ADB81C76A}" destId="{688B7366-9746-4E76-A2AB-DA9D5C3DF459}" srcOrd="1" destOrd="0" presId="urn:microsoft.com/office/officeart/2005/8/layout/process4"/>
    <dgm:cxn modelId="{A4823C41-883A-494D-9E9C-FFD25E3A1558}" type="presOf" srcId="{F64CB179-63B9-4614-AF49-A3F5E61FBC00}" destId="{0F9722A1-673B-4EA1-B26F-DB7F1731652D}" srcOrd="0" destOrd="0" presId="urn:microsoft.com/office/officeart/2005/8/layout/process4"/>
    <dgm:cxn modelId="{5CEE539F-51DD-4E93-8C0E-86AA2CDEC29E}" srcId="{8F30B7F6-A378-453C-811A-C44BF67A290B}" destId="{8F9624DA-CC3C-4128-8404-44662D1DEBC8}" srcOrd="0" destOrd="0" parTransId="{04405EA8-60D0-4F38-A580-562BA35727FC}" sibTransId="{32693D25-2695-4440-ABC5-A65568A38FCA}"/>
    <dgm:cxn modelId="{C162A42E-71AC-4C8C-AF13-AFAEE411EAE8}" type="presOf" srcId="{086180EA-79EB-4294-B187-4C58BBC21CAC}" destId="{8A575B16-DBC8-4E6C-95EA-7CB9559B7170}" srcOrd="1" destOrd="0" presId="urn:microsoft.com/office/officeart/2005/8/layout/process4"/>
    <dgm:cxn modelId="{58FEA74B-2061-4A75-A530-ED953AE6D843}" srcId="{8F30B7F6-A378-453C-811A-C44BF67A290B}" destId="{73C78DD9-38C0-40B0-AE97-1235880061E5}" srcOrd="1" destOrd="0" parTransId="{CB90F541-097D-4149-975B-F1E729500D99}" sibTransId="{332E8A60-29AC-4F7D-A4A4-CECFB509B491}"/>
    <dgm:cxn modelId="{6CD4F6BF-C1F2-4059-9DFD-AE4F8701E5DA}" srcId="{40750693-E85F-490E-8FD2-C65F4A5884FE}" destId="{086180EA-79EB-4294-B187-4C58BBC21CAC}" srcOrd="2" destOrd="0" parTransId="{E5D2C796-08F4-41C7-9562-AD634FE3E1FD}" sibTransId="{9827CD5B-2EDD-4AB5-85FC-614593E5A5EF}"/>
    <dgm:cxn modelId="{3CC232F5-E4B7-4148-9AE7-5F120D669906}" type="presOf" srcId="{76FD10EA-8A33-410F-BE04-524B6FDA029A}" destId="{B1D124CA-F51B-4731-992D-734CFD78491B}" srcOrd="0" destOrd="0" presId="urn:microsoft.com/office/officeart/2005/8/layout/process4"/>
    <dgm:cxn modelId="{AFC2A15D-27F8-40AE-8A5A-09DEA7451CFD}" type="presOf" srcId="{B4CA44E8-93FD-4996-BFEF-C8D89D7F0469}" destId="{E6E145EE-A44A-4D4F-9227-38928B0A9235}" srcOrd="0" destOrd="0" presId="urn:microsoft.com/office/officeart/2005/8/layout/process4"/>
    <dgm:cxn modelId="{919D2DDB-2640-4AE4-8274-5B29BB6E31D4}" type="presParOf" srcId="{082DA1C1-AA07-44BA-A8F2-0F42E38D6D57}" destId="{DC0D62C0-91FA-4D5B-9D1A-76B8E108C87E}" srcOrd="0" destOrd="0" presId="urn:microsoft.com/office/officeart/2005/8/layout/process4"/>
    <dgm:cxn modelId="{C1C4C7B6-3CCD-41A4-BC28-37A30583FC3E}" type="presParOf" srcId="{DC0D62C0-91FA-4D5B-9D1A-76B8E108C87E}" destId="{CC5113BC-8A05-42D0-8091-478AA2C530B1}" srcOrd="0" destOrd="0" presId="urn:microsoft.com/office/officeart/2005/8/layout/process4"/>
    <dgm:cxn modelId="{FD4530DD-9EE4-4086-8B38-AE15870FDFB8}" type="presParOf" srcId="{DC0D62C0-91FA-4D5B-9D1A-76B8E108C87E}" destId="{8A575B16-DBC8-4E6C-95EA-7CB9559B7170}" srcOrd="1" destOrd="0" presId="urn:microsoft.com/office/officeart/2005/8/layout/process4"/>
    <dgm:cxn modelId="{075C69CB-D995-4E60-8866-139E6CF3C2DD}" type="presParOf" srcId="{DC0D62C0-91FA-4D5B-9D1A-76B8E108C87E}" destId="{58E349E6-8DF0-4749-94C4-1872E46F3417}" srcOrd="2" destOrd="0" presId="urn:microsoft.com/office/officeart/2005/8/layout/process4"/>
    <dgm:cxn modelId="{12E2E9E6-5E4C-4185-AB62-420D0628D8FD}" type="presParOf" srcId="{58E349E6-8DF0-4749-94C4-1872E46F3417}" destId="{0F9722A1-673B-4EA1-B26F-DB7F1731652D}" srcOrd="0" destOrd="0" presId="urn:microsoft.com/office/officeart/2005/8/layout/process4"/>
    <dgm:cxn modelId="{80594666-4E09-494E-8BC7-D59B5616CB83}" type="presParOf" srcId="{58E349E6-8DF0-4749-94C4-1872E46F3417}" destId="{76D1433C-9052-4AE7-B42D-1F2D04523AE1}" srcOrd="1" destOrd="0" presId="urn:microsoft.com/office/officeart/2005/8/layout/process4"/>
    <dgm:cxn modelId="{61989128-2855-4D22-9846-34A0D1A2B36B}" type="presParOf" srcId="{082DA1C1-AA07-44BA-A8F2-0F42E38D6D57}" destId="{5DFE85F4-F539-4CB1-918A-49056B9D8F2B}" srcOrd="1" destOrd="0" presId="urn:microsoft.com/office/officeart/2005/8/layout/process4"/>
    <dgm:cxn modelId="{F85EB0F7-39CF-4585-A78B-B2DDF23DFEC8}" type="presParOf" srcId="{082DA1C1-AA07-44BA-A8F2-0F42E38D6D57}" destId="{BA97F386-33D2-42AA-A5A8-062C756ABCDC}" srcOrd="2" destOrd="0" presId="urn:microsoft.com/office/officeart/2005/8/layout/process4"/>
    <dgm:cxn modelId="{58C2B9CE-2F4E-42B9-863E-60B2BBB02D32}" type="presParOf" srcId="{BA97F386-33D2-42AA-A5A8-062C756ABCDC}" destId="{323B34AB-13D9-4276-A2A1-2B18863A2063}" srcOrd="0" destOrd="0" presId="urn:microsoft.com/office/officeart/2005/8/layout/process4"/>
    <dgm:cxn modelId="{7EF7C77D-4105-434F-9D57-2870196ED600}" type="presParOf" srcId="{BA97F386-33D2-42AA-A5A8-062C756ABCDC}" destId="{F27F7975-FB3F-49A5-9C63-F7D50991BA4F}" srcOrd="1" destOrd="0" presId="urn:microsoft.com/office/officeart/2005/8/layout/process4"/>
    <dgm:cxn modelId="{835DCE2C-43CA-4858-8996-F26A52D72851}" type="presParOf" srcId="{BA97F386-33D2-42AA-A5A8-062C756ABCDC}" destId="{299A949F-C298-44A8-85F0-9EC89047E5F8}" srcOrd="2" destOrd="0" presId="urn:microsoft.com/office/officeart/2005/8/layout/process4"/>
    <dgm:cxn modelId="{82D5E692-1C88-442D-ABBB-6DB2ABE22FE8}" type="presParOf" srcId="{299A949F-C298-44A8-85F0-9EC89047E5F8}" destId="{E0F0BD5C-5017-4826-AD00-ECAEB5E2F0C0}" srcOrd="0" destOrd="0" presId="urn:microsoft.com/office/officeart/2005/8/layout/process4"/>
    <dgm:cxn modelId="{933D4BC7-766B-404B-8AA3-FEC2511C361E}" type="presParOf" srcId="{299A949F-C298-44A8-85F0-9EC89047E5F8}" destId="{E4290869-6EB9-4BF7-975E-5AB1566E1DBB}" srcOrd="1" destOrd="0" presId="urn:microsoft.com/office/officeart/2005/8/layout/process4"/>
    <dgm:cxn modelId="{A873EF92-7080-4979-8DE2-9324775F4738}" type="presParOf" srcId="{082DA1C1-AA07-44BA-A8F2-0F42E38D6D57}" destId="{12668024-29C7-49E1-ADF8-CD79049F8850}" srcOrd="3" destOrd="0" presId="urn:microsoft.com/office/officeart/2005/8/layout/process4"/>
    <dgm:cxn modelId="{47B170E2-F43A-45C3-9DC2-1495E4C87279}" type="presParOf" srcId="{082DA1C1-AA07-44BA-A8F2-0F42E38D6D57}" destId="{DB8B893E-984C-4B7E-AE40-CAB2C860DF2D}" srcOrd="4" destOrd="0" presId="urn:microsoft.com/office/officeart/2005/8/layout/process4"/>
    <dgm:cxn modelId="{BDBE3506-2D3F-436A-AB48-93E3E99DCABE}" type="presParOf" srcId="{DB8B893E-984C-4B7E-AE40-CAB2C860DF2D}" destId="{AA8A0BFB-0F00-4B5B-9AC3-9B310DDF2A5E}" srcOrd="0" destOrd="0" presId="urn:microsoft.com/office/officeart/2005/8/layout/process4"/>
    <dgm:cxn modelId="{54737236-498A-4897-9428-F40285F34091}" type="presParOf" srcId="{DB8B893E-984C-4B7E-AE40-CAB2C860DF2D}" destId="{688B7366-9746-4E76-A2AB-DA9D5C3DF459}" srcOrd="1" destOrd="0" presId="urn:microsoft.com/office/officeart/2005/8/layout/process4"/>
    <dgm:cxn modelId="{EDBCCFB7-4DCF-4180-A5E2-123B6D5B8F7F}" type="presParOf" srcId="{DB8B893E-984C-4B7E-AE40-CAB2C860DF2D}" destId="{722AB791-2421-4E99-9AE8-183E77D8F5F9}" srcOrd="2" destOrd="0" presId="urn:microsoft.com/office/officeart/2005/8/layout/process4"/>
    <dgm:cxn modelId="{8C443E61-EBAD-4A75-9C90-332B5566D755}" type="presParOf" srcId="{722AB791-2421-4E99-9AE8-183E77D8F5F9}" destId="{E6E145EE-A44A-4D4F-9227-38928B0A9235}" srcOrd="0" destOrd="0" presId="urn:microsoft.com/office/officeart/2005/8/layout/process4"/>
    <dgm:cxn modelId="{59400CF5-1106-45E8-AFE1-CD0082FF5EB3}" type="presParOf" srcId="{722AB791-2421-4E99-9AE8-183E77D8F5F9}" destId="{B1D124CA-F51B-4731-992D-734CFD78491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37DF5-E319-47F7-AF30-638CFCE1AF7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E546AAA-513A-4E3C-92ED-04DCE0B73AA1}">
      <dgm:prSet phldrT="[Texto]"/>
      <dgm:spPr/>
      <dgm:t>
        <a:bodyPr/>
        <a:lstStyle/>
        <a:p>
          <a:r>
            <a:rPr lang="es-ES" dirty="0" smtClean="0"/>
            <a:t>MISIÓN</a:t>
          </a:r>
          <a:endParaRPr lang="es-ES" dirty="0"/>
        </a:p>
      </dgm:t>
    </dgm:pt>
    <dgm:pt modelId="{74281AFC-ACAE-4FD3-87AB-D91F03509B79}" type="parTrans" cxnId="{46A2B551-FAA7-4143-9C6C-73A7B9A53558}">
      <dgm:prSet/>
      <dgm:spPr/>
      <dgm:t>
        <a:bodyPr/>
        <a:lstStyle/>
        <a:p>
          <a:endParaRPr lang="es-ES"/>
        </a:p>
      </dgm:t>
    </dgm:pt>
    <dgm:pt modelId="{4D476465-3706-4A55-9ED7-3EE1AD5B0428}" type="sibTrans" cxnId="{46A2B551-FAA7-4143-9C6C-73A7B9A53558}">
      <dgm:prSet/>
      <dgm:spPr/>
      <dgm:t>
        <a:bodyPr/>
        <a:lstStyle/>
        <a:p>
          <a:endParaRPr lang="es-ES"/>
        </a:p>
      </dgm:t>
    </dgm:pt>
    <dgm:pt modelId="{586B22EC-B27A-479F-A1FD-8631CD8CEC2A}">
      <dgm:prSet phldrT="[Texto]"/>
      <dgm:spPr/>
      <dgm:t>
        <a:bodyPr/>
        <a:lstStyle/>
        <a:p>
          <a:r>
            <a:rPr lang="es-ES" dirty="0" smtClean="0"/>
            <a:t>Brindar a sus clientes un producto selecto con alta calidad y sabor único, a través de la materia prima  chilena  y la transformación productiva ecuatoriana, aportando  con plazas de empleo y generando utilidades para el país.</a:t>
          </a:r>
          <a:endParaRPr lang="es-ES" dirty="0"/>
        </a:p>
      </dgm:t>
    </dgm:pt>
    <dgm:pt modelId="{88A9C960-2AE8-4FC7-BEAD-3124B0FA7CFB}" type="parTrans" cxnId="{AE073AF6-6073-444F-9FD3-651051B27C22}">
      <dgm:prSet/>
      <dgm:spPr/>
      <dgm:t>
        <a:bodyPr/>
        <a:lstStyle/>
        <a:p>
          <a:endParaRPr lang="es-ES"/>
        </a:p>
      </dgm:t>
    </dgm:pt>
    <dgm:pt modelId="{060A7420-5DB3-412F-A941-BF392BEE4259}" type="sibTrans" cxnId="{AE073AF6-6073-444F-9FD3-651051B27C22}">
      <dgm:prSet/>
      <dgm:spPr/>
      <dgm:t>
        <a:bodyPr/>
        <a:lstStyle/>
        <a:p>
          <a:endParaRPr lang="es-ES"/>
        </a:p>
      </dgm:t>
    </dgm:pt>
    <dgm:pt modelId="{1924089C-CD36-45BA-A7CA-FFD601F65057}">
      <dgm:prSet phldrT="[Texto]"/>
      <dgm:spPr/>
      <dgm:t>
        <a:bodyPr/>
        <a:lstStyle/>
        <a:p>
          <a:r>
            <a:rPr lang="es-ES" dirty="0" smtClean="0"/>
            <a:t>VISIÓN </a:t>
          </a:r>
          <a:endParaRPr lang="es-ES" dirty="0"/>
        </a:p>
      </dgm:t>
    </dgm:pt>
    <dgm:pt modelId="{A8462D36-B3EF-4E64-8708-E92AACB81215}" type="parTrans" cxnId="{F34666F1-B35F-4892-BF04-E143AD80C6C5}">
      <dgm:prSet/>
      <dgm:spPr/>
      <dgm:t>
        <a:bodyPr/>
        <a:lstStyle/>
        <a:p>
          <a:endParaRPr lang="es-ES"/>
        </a:p>
      </dgm:t>
    </dgm:pt>
    <dgm:pt modelId="{1CB43738-E6F2-4D1B-A0B2-4461BFB191F3}" type="sibTrans" cxnId="{F34666F1-B35F-4892-BF04-E143AD80C6C5}">
      <dgm:prSet/>
      <dgm:spPr/>
      <dgm:t>
        <a:bodyPr/>
        <a:lstStyle/>
        <a:p>
          <a:endParaRPr lang="es-ES"/>
        </a:p>
      </dgm:t>
    </dgm:pt>
    <dgm:pt modelId="{4D568E35-1D85-418D-B001-553DDBD6CA7A}">
      <dgm:prSet phldrT="[Texto]"/>
      <dgm:spPr/>
      <dgm:t>
        <a:bodyPr/>
        <a:lstStyle/>
        <a:p>
          <a:r>
            <a:rPr lang="es-ES" dirty="0" smtClean="0"/>
            <a:t>La empresa será una de las más grandes exportadoras  de vino del Ecuador en América Latina ,  mejorando cada vez la calidad  y su sabor, posicionados en la mente del consumidor </a:t>
          </a:r>
          <a:endParaRPr lang="es-ES" dirty="0"/>
        </a:p>
      </dgm:t>
    </dgm:pt>
    <dgm:pt modelId="{0FA39BE3-CAA7-428E-8340-25C4C6942EEA}" type="parTrans" cxnId="{1A714DA9-7C68-4731-BE8A-72DF939779F7}">
      <dgm:prSet/>
      <dgm:spPr/>
      <dgm:t>
        <a:bodyPr/>
        <a:lstStyle/>
        <a:p>
          <a:endParaRPr lang="es-ES"/>
        </a:p>
      </dgm:t>
    </dgm:pt>
    <dgm:pt modelId="{5F0B1E87-B8B4-42E2-AF87-60EF0B49ADD9}" type="sibTrans" cxnId="{1A714DA9-7C68-4731-BE8A-72DF939779F7}">
      <dgm:prSet/>
      <dgm:spPr/>
      <dgm:t>
        <a:bodyPr/>
        <a:lstStyle/>
        <a:p>
          <a:endParaRPr lang="es-ES"/>
        </a:p>
      </dgm:t>
    </dgm:pt>
    <dgm:pt modelId="{6C58F918-5B49-4875-85ED-FDD7D5825A98}" type="pres">
      <dgm:prSet presAssocID="{5D037DF5-E319-47F7-AF30-638CFCE1A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0D76A9-6B0D-4ACF-B37D-8C072F26A808}" type="pres">
      <dgm:prSet presAssocID="{FE546AAA-513A-4E3C-92ED-04DCE0B73AA1}" presName="linNode" presStyleCnt="0"/>
      <dgm:spPr/>
      <dgm:t>
        <a:bodyPr/>
        <a:lstStyle/>
        <a:p>
          <a:endParaRPr lang="es-ES"/>
        </a:p>
      </dgm:t>
    </dgm:pt>
    <dgm:pt modelId="{BC4A1843-6856-45D7-A86A-02CBF88FA869}" type="pres">
      <dgm:prSet presAssocID="{FE546AAA-513A-4E3C-92ED-04DCE0B73AA1}" presName="parentText" presStyleLbl="node1" presStyleIdx="0" presStyleCnt="2" custScaleX="43846" custScaleY="369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5B948-5F47-4045-A47C-42D8439577B1}" type="pres">
      <dgm:prSet presAssocID="{FE546AAA-513A-4E3C-92ED-04DCE0B73AA1}" presName="descendantText" presStyleLbl="alignAccFollowNode1" presStyleIdx="0" presStyleCnt="2" custScaleX="1690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D9564E-D620-40C3-BAFC-9826211E59C9}" type="pres">
      <dgm:prSet presAssocID="{4D476465-3706-4A55-9ED7-3EE1AD5B0428}" presName="sp" presStyleCnt="0"/>
      <dgm:spPr/>
      <dgm:t>
        <a:bodyPr/>
        <a:lstStyle/>
        <a:p>
          <a:endParaRPr lang="es-ES"/>
        </a:p>
      </dgm:t>
    </dgm:pt>
    <dgm:pt modelId="{C3A24958-73C1-49D9-8712-AF4E76FA1225}" type="pres">
      <dgm:prSet presAssocID="{1924089C-CD36-45BA-A7CA-FFD601F65057}" presName="linNode" presStyleCnt="0"/>
      <dgm:spPr/>
      <dgm:t>
        <a:bodyPr/>
        <a:lstStyle/>
        <a:p>
          <a:endParaRPr lang="es-ES"/>
        </a:p>
      </dgm:t>
    </dgm:pt>
    <dgm:pt modelId="{962E57F8-8F2A-4CE8-BE1D-662A6ABB70C9}" type="pres">
      <dgm:prSet presAssocID="{1924089C-CD36-45BA-A7CA-FFD601F65057}" presName="parentText" presStyleLbl="node1" presStyleIdx="1" presStyleCnt="2" custScaleX="38720" custScaleY="480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6F4BC-4950-4368-9C91-995C040DF917}" type="pres">
      <dgm:prSet presAssocID="{1924089C-CD36-45BA-A7CA-FFD601F65057}" presName="descendantText" presStyleLbl="alignAccFollowNode1" presStyleIdx="1" presStyleCnt="2" custScaleX="1787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B9A2E1-FDEF-4A4C-AD1F-C918DDFBDE02}" type="presOf" srcId="{586B22EC-B27A-479F-A1FD-8631CD8CEC2A}" destId="{34F5B948-5F47-4045-A47C-42D8439577B1}" srcOrd="0" destOrd="0" presId="urn:microsoft.com/office/officeart/2005/8/layout/vList5"/>
    <dgm:cxn modelId="{6C426956-D85C-452B-A529-B320CA24DAB6}" type="presOf" srcId="{1924089C-CD36-45BA-A7CA-FFD601F65057}" destId="{962E57F8-8F2A-4CE8-BE1D-662A6ABB70C9}" srcOrd="0" destOrd="0" presId="urn:microsoft.com/office/officeart/2005/8/layout/vList5"/>
    <dgm:cxn modelId="{E66D17E2-72BD-4A27-88CA-F77C21432E75}" type="presOf" srcId="{5D037DF5-E319-47F7-AF30-638CFCE1AF78}" destId="{6C58F918-5B49-4875-85ED-FDD7D5825A98}" srcOrd="0" destOrd="0" presId="urn:microsoft.com/office/officeart/2005/8/layout/vList5"/>
    <dgm:cxn modelId="{08785317-55DE-4A3E-BE2D-B9117DFE8DCC}" type="presOf" srcId="{FE546AAA-513A-4E3C-92ED-04DCE0B73AA1}" destId="{BC4A1843-6856-45D7-A86A-02CBF88FA869}" srcOrd="0" destOrd="0" presId="urn:microsoft.com/office/officeart/2005/8/layout/vList5"/>
    <dgm:cxn modelId="{AE073AF6-6073-444F-9FD3-651051B27C22}" srcId="{FE546AAA-513A-4E3C-92ED-04DCE0B73AA1}" destId="{586B22EC-B27A-479F-A1FD-8631CD8CEC2A}" srcOrd="0" destOrd="0" parTransId="{88A9C960-2AE8-4FC7-BEAD-3124B0FA7CFB}" sibTransId="{060A7420-5DB3-412F-A941-BF392BEE4259}"/>
    <dgm:cxn modelId="{46A2B551-FAA7-4143-9C6C-73A7B9A53558}" srcId="{5D037DF5-E319-47F7-AF30-638CFCE1AF78}" destId="{FE546AAA-513A-4E3C-92ED-04DCE0B73AA1}" srcOrd="0" destOrd="0" parTransId="{74281AFC-ACAE-4FD3-87AB-D91F03509B79}" sibTransId="{4D476465-3706-4A55-9ED7-3EE1AD5B0428}"/>
    <dgm:cxn modelId="{7999B442-13FA-4B81-8528-BF590E956EBC}" type="presOf" srcId="{4D568E35-1D85-418D-B001-553DDBD6CA7A}" destId="{0EF6F4BC-4950-4368-9C91-995C040DF917}" srcOrd="0" destOrd="0" presId="urn:microsoft.com/office/officeart/2005/8/layout/vList5"/>
    <dgm:cxn modelId="{F34666F1-B35F-4892-BF04-E143AD80C6C5}" srcId="{5D037DF5-E319-47F7-AF30-638CFCE1AF78}" destId="{1924089C-CD36-45BA-A7CA-FFD601F65057}" srcOrd="1" destOrd="0" parTransId="{A8462D36-B3EF-4E64-8708-E92AACB81215}" sibTransId="{1CB43738-E6F2-4D1B-A0B2-4461BFB191F3}"/>
    <dgm:cxn modelId="{1A714DA9-7C68-4731-BE8A-72DF939779F7}" srcId="{1924089C-CD36-45BA-A7CA-FFD601F65057}" destId="{4D568E35-1D85-418D-B001-553DDBD6CA7A}" srcOrd="0" destOrd="0" parTransId="{0FA39BE3-CAA7-428E-8340-25C4C6942EEA}" sibTransId="{5F0B1E87-B8B4-42E2-AF87-60EF0B49ADD9}"/>
    <dgm:cxn modelId="{F178E167-3E45-42AD-9AFC-655240B54C70}" type="presParOf" srcId="{6C58F918-5B49-4875-85ED-FDD7D5825A98}" destId="{380D76A9-6B0D-4ACF-B37D-8C072F26A808}" srcOrd="0" destOrd="0" presId="urn:microsoft.com/office/officeart/2005/8/layout/vList5"/>
    <dgm:cxn modelId="{06DFC8E3-D1B9-4465-AE9A-322063B09270}" type="presParOf" srcId="{380D76A9-6B0D-4ACF-B37D-8C072F26A808}" destId="{BC4A1843-6856-45D7-A86A-02CBF88FA869}" srcOrd="0" destOrd="0" presId="urn:microsoft.com/office/officeart/2005/8/layout/vList5"/>
    <dgm:cxn modelId="{9EA43740-8D65-480D-81EB-8FC323A2047C}" type="presParOf" srcId="{380D76A9-6B0D-4ACF-B37D-8C072F26A808}" destId="{34F5B948-5F47-4045-A47C-42D8439577B1}" srcOrd="1" destOrd="0" presId="urn:microsoft.com/office/officeart/2005/8/layout/vList5"/>
    <dgm:cxn modelId="{15B5D846-EE82-4B2A-A7B6-85AF265DAF5C}" type="presParOf" srcId="{6C58F918-5B49-4875-85ED-FDD7D5825A98}" destId="{EFD9564E-D620-40C3-BAFC-9826211E59C9}" srcOrd="1" destOrd="0" presId="urn:microsoft.com/office/officeart/2005/8/layout/vList5"/>
    <dgm:cxn modelId="{8B793466-214B-4482-A8CD-DDC30DD94323}" type="presParOf" srcId="{6C58F918-5B49-4875-85ED-FDD7D5825A98}" destId="{C3A24958-73C1-49D9-8712-AF4E76FA1225}" srcOrd="2" destOrd="0" presId="urn:microsoft.com/office/officeart/2005/8/layout/vList5"/>
    <dgm:cxn modelId="{FB8A3DCD-7863-4516-992B-99EEF08E4104}" type="presParOf" srcId="{C3A24958-73C1-49D9-8712-AF4E76FA1225}" destId="{962E57F8-8F2A-4CE8-BE1D-662A6ABB70C9}" srcOrd="0" destOrd="0" presId="urn:microsoft.com/office/officeart/2005/8/layout/vList5"/>
    <dgm:cxn modelId="{1EDA31DB-FD5A-4006-B5ED-A0472D8AFF1A}" type="presParOf" srcId="{C3A24958-73C1-49D9-8712-AF4E76FA1225}" destId="{0EF6F4BC-4950-4368-9C91-995C040DF9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C0601A-8605-41E8-9570-3B4894EA21A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7EA7D6-D60F-4261-8FB3-FFE2ED2D9F7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IV </a:t>
          </a:r>
        </a:p>
        <a:p>
          <a:r>
            <a:rPr lang="es-ES" dirty="0" smtClean="0">
              <a:solidFill>
                <a:schemeClr val="tx1"/>
              </a:solidFill>
            </a:rPr>
            <a:t>2204</a:t>
          </a:r>
          <a:endParaRPr lang="es-ES" dirty="0">
            <a:solidFill>
              <a:schemeClr val="tx1"/>
            </a:solidFill>
          </a:endParaRPr>
        </a:p>
      </dgm:t>
    </dgm:pt>
    <dgm:pt modelId="{6CCA2C61-0D11-4A59-809F-3F6E023264B3}" type="parTrans" cxnId="{3AE6EE2C-CF17-49F6-91D0-913BF27C7A5D}">
      <dgm:prSet/>
      <dgm:spPr/>
      <dgm:t>
        <a:bodyPr/>
        <a:lstStyle/>
        <a:p>
          <a:endParaRPr lang="es-ES"/>
        </a:p>
      </dgm:t>
    </dgm:pt>
    <dgm:pt modelId="{1F31B737-AAAC-47A5-9AB5-56C3C70977EA}" type="sibTrans" cxnId="{3AE6EE2C-CF17-49F6-91D0-913BF27C7A5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5EB9B1B-8F57-4F16-BE81-2B192BA57C0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 IV  </a:t>
          </a:r>
        </a:p>
        <a:p>
          <a:r>
            <a:rPr lang="es-ES" dirty="0" smtClean="0">
              <a:solidFill>
                <a:schemeClr val="tx1"/>
              </a:solidFill>
            </a:rPr>
            <a:t>2009</a:t>
          </a:r>
          <a:endParaRPr lang="es-ES" dirty="0">
            <a:solidFill>
              <a:schemeClr val="tx1"/>
            </a:solidFill>
          </a:endParaRPr>
        </a:p>
      </dgm:t>
    </dgm:pt>
    <dgm:pt modelId="{15DA45E0-7C05-4EA3-A1D1-32BB0A215937}" type="sibTrans" cxnId="{25EB40F8-1CFB-46A5-999A-33728248849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905EA88-7AE6-4003-890D-9BFB1A1BE913}" type="parTrans" cxnId="{25EB40F8-1CFB-46A5-999A-337282488496}">
      <dgm:prSet/>
      <dgm:spPr/>
      <dgm:t>
        <a:bodyPr/>
        <a:lstStyle/>
        <a:p>
          <a:endParaRPr lang="es-ES"/>
        </a:p>
      </dgm:t>
    </dgm:pt>
    <dgm:pt modelId="{D60F9A2D-70BF-40DA-8849-7CCE9EE46697}" type="pres">
      <dgm:prSet presAssocID="{06C0601A-8605-41E8-9570-3B4894EA21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224E6ED-D6B1-44FD-9AE2-10B09F648AF1}" type="pres">
      <dgm:prSet presAssocID="{06C0601A-8605-41E8-9570-3B4894EA21AB}" presName="dot1" presStyleLbl="alignNode1" presStyleIdx="0" presStyleCnt="10"/>
      <dgm:spPr/>
    </dgm:pt>
    <dgm:pt modelId="{A7565A1E-4FEC-437E-90D5-B65DBD46369D}" type="pres">
      <dgm:prSet presAssocID="{06C0601A-8605-41E8-9570-3B4894EA21AB}" presName="dot2" presStyleLbl="alignNode1" presStyleIdx="1" presStyleCnt="10"/>
      <dgm:spPr/>
    </dgm:pt>
    <dgm:pt modelId="{B86B81A1-5573-4E6F-AE3B-A15601D49786}" type="pres">
      <dgm:prSet presAssocID="{06C0601A-8605-41E8-9570-3B4894EA21AB}" presName="dot3" presStyleLbl="alignNode1" presStyleIdx="2" presStyleCnt="10"/>
      <dgm:spPr/>
    </dgm:pt>
    <dgm:pt modelId="{C16CFAAC-C3D2-4DA7-8A6A-6BCDB2B2924C}" type="pres">
      <dgm:prSet presAssocID="{06C0601A-8605-41E8-9570-3B4894EA21AB}" presName="dotArrow1" presStyleLbl="alignNode1" presStyleIdx="3" presStyleCnt="10"/>
      <dgm:spPr/>
    </dgm:pt>
    <dgm:pt modelId="{DA7A49A6-DADD-4728-8571-E6C8D0893A1D}" type="pres">
      <dgm:prSet presAssocID="{06C0601A-8605-41E8-9570-3B4894EA21AB}" presName="dotArrow2" presStyleLbl="alignNode1" presStyleIdx="4" presStyleCnt="10"/>
      <dgm:spPr/>
    </dgm:pt>
    <dgm:pt modelId="{87EB69C2-727B-452D-9CB8-9C64CBF5CA36}" type="pres">
      <dgm:prSet presAssocID="{06C0601A-8605-41E8-9570-3B4894EA21AB}" presName="dotArrow3" presStyleLbl="alignNode1" presStyleIdx="5" presStyleCnt="10"/>
      <dgm:spPr/>
    </dgm:pt>
    <dgm:pt modelId="{1F2E5797-3608-47C1-85F7-82005E5A2D96}" type="pres">
      <dgm:prSet presAssocID="{06C0601A-8605-41E8-9570-3B4894EA21AB}" presName="dotArrow4" presStyleLbl="alignNode1" presStyleIdx="6" presStyleCnt="10"/>
      <dgm:spPr/>
    </dgm:pt>
    <dgm:pt modelId="{32C299E2-9AFA-42B5-8470-0416E6C202CF}" type="pres">
      <dgm:prSet presAssocID="{06C0601A-8605-41E8-9570-3B4894EA21AB}" presName="dotArrow5" presStyleLbl="alignNode1" presStyleIdx="7" presStyleCnt="10"/>
      <dgm:spPr/>
    </dgm:pt>
    <dgm:pt modelId="{0426392C-6A61-40A2-8E33-1D49FAE81C35}" type="pres">
      <dgm:prSet presAssocID="{06C0601A-8605-41E8-9570-3B4894EA21AB}" presName="dotArrow6" presStyleLbl="alignNode1" presStyleIdx="8" presStyleCnt="10"/>
      <dgm:spPr/>
    </dgm:pt>
    <dgm:pt modelId="{20D5E499-4FC9-4D64-B99D-088A5A509A02}" type="pres">
      <dgm:prSet presAssocID="{06C0601A-8605-41E8-9570-3B4894EA21AB}" presName="dotArrow7" presStyleLbl="alignNode1" presStyleIdx="9" presStyleCnt="10"/>
      <dgm:spPr/>
    </dgm:pt>
    <dgm:pt modelId="{5240298C-5134-4825-8364-B22A53AAFC95}" type="pres">
      <dgm:prSet presAssocID="{227EA7D6-D60F-4261-8FB3-FFE2ED2D9F7B}" presName="parTx1" presStyleLbl="node1" presStyleIdx="0" presStyleCnt="2" custLinFactNeighborX="6822" custLinFactNeighborY="-3293"/>
      <dgm:spPr/>
      <dgm:t>
        <a:bodyPr/>
        <a:lstStyle/>
        <a:p>
          <a:endParaRPr lang="es-ES"/>
        </a:p>
      </dgm:t>
    </dgm:pt>
    <dgm:pt modelId="{28F361DE-0DFE-4033-A551-BE9F1B4614F0}" type="pres">
      <dgm:prSet presAssocID="{1F31B737-AAAC-47A5-9AB5-56C3C70977EA}" presName="picture1" presStyleCnt="0"/>
      <dgm:spPr/>
    </dgm:pt>
    <dgm:pt modelId="{E0FD0616-04A9-4EB8-965F-CA83C218EB04}" type="pres">
      <dgm:prSet presAssocID="{1F31B737-AAAC-47A5-9AB5-56C3C70977EA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7F840BE4-D1DE-4C25-BC5A-DBA018814B2F}" type="pres">
      <dgm:prSet presAssocID="{65EB9B1B-8F57-4F16-BE81-2B192BA57C08}" presName="parTx2" presStyleLbl="node1" presStyleIdx="1" presStyleCnt="2" custLinFactNeighborX="9021"/>
      <dgm:spPr/>
      <dgm:t>
        <a:bodyPr/>
        <a:lstStyle/>
        <a:p>
          <a:endParaRPr lang="es-ES"/>
        </a:p>
      </dgm:t>
    </dgm:pt>
    <dgm:pt modelId="{117AD2DE-DA97-44CD-A16C-3323E467B7C0}" type="pres">
      <dgm:prSet presAssocID="{15DA45E0-7C05-4EA3-A1D1-32BB0A215937}" presName="picture2" presStyleCnt="0"/>
      <dgm:spPr/>
    </dgm:pt>
    <dgm:pt modelId="{175E5E74-5777-4B47-A4FE-D70BBD869C77}" type="pres">
      <dgm:prSet presAssocID="{15DA45E0-7C05-4EA3-A1D1-32BB0A215937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7301456F-FC28-4D14-AF7F-AB807678A60D}" type="presOf" srcId="{227EA7D6-D60F-4261-8FB3-FFE2ED2D9F7B}" destId="{5240298C-5134-4825-8364-B22A53AAFC95}" srcOrd="0" destOrd="0" presId="urn:microsoft.com/office/officeart/2008/layout/AscendingPictureAccentProcess"/>
    <dgm:cxn modelId="{C9F141B1-66D6-4DA9-9CF6-4784F6FAE02E}" type="presOf" srcId="{15DA45E0-7C05-4EA3-A1D1-32BB0A215937}" destId="{175E5E74-5777-4B47-A4FE-D70BBD869C77}" srcOrd="0" destOrd="0" presId="urn:microsoft.com/office/officeart/2008/layout/AscendingPictureAccentProcess"/>
    <dgm:cxn modelId="{3AE6EE2C-CF17-49F6-91D0-913BF27C7A5D}" srcId="{06C0601A-8605-41E8-9570-3B4894EA21AB}" destId="{227EA7D6-D60F-4261-8FB3-FFE2ED2D9F7B}" srcOrd="0" destOrd="0" parTransId="{6CCA2C61-0D11-4A59-809F-3F6E023264B3}" sibTransId="{1F31B737-AAAC-47A5-9AB5-56C3C70977EA}"/>
    <dgm:cxn modelId="{D33528F8-13FB-4376-BB05-A5D470E01256}" type="presOf" srcId="{1F31B737-AAAC-47A5-9AB5-56C3C70977EA}" destId="{E0FD0616-04A9-4EB8-965F-CA83C218EB04}" srcOrd="0" destOrd="0" presId="urn:microsoft.com/office/officeart/2008/layout/AscendingPictureAccentProcess"/>
    <dgm:cxn modelId="{1A7F8555-60E9-4616-8C6D-7BA2C43A36AE}" type="presOf" srcId="{06C0601A-8605-41E8-9570-3B4894EA21AB}" destId="{D60F9A2D-70BF-40DA-8849-7CCE9EE46697}" srcOrd="0" destOrd="0" presId="urn:microsoft.com/office/officeart/2008/layout/AscendingPictureAccentProcess"/>
    <dgm:cxn modelId="{25EB40F8-1CFB-46A5-999A-337282488496}" srcId="{06C0601A-8605-41E8-9570-3B4894EA21AB}" destId="{65EB9B1B-8F57-4F16-BE81-2B192BA57C08}" srcOrd="1" destOrd="0" parTransId="{2905EA88-7AE6-4003-890D-9BFB1A1BE913}" sibTransId="{15DA45E0-7C05-4EA3-A1D1-32BB0A215937}"/>
    <dgm:cxn modelId="{BF0A3C36-FA78-445E-856B-9C8A67EF8CFE}" type="presOf" srcId="{65EB9B1B-8F57-4F16-BE81-2B192BA57C08}" destId="{7F840BE4-D1DE-4C25-BC5A-DBA018814B2F}" srcOrd="0" destOrd="0" presId="urn:microsoft.com/office/officeart/2008/layout/AscendingPictureAccentProcess"/>
    <dgm:cxn modelId="{657ACF28-4CEC-40F5-9932-C99BF6A27FA0}" type="presParOf" srcId="{D60F9A2D-70BF-40DA-8849-7CCE9EE46697}" destId="{D224E6ED-D6B1-44FD-9AE2-10B09F648AF1}" srcOrd="0" destOrd="0" presId="urn:microsoft.com/office/officeart/2008/layout/AscendingPictureAccentProcess"/>
    <dgm:cxn modelId="{F2648ABB-96B0-46E2-AD83-02432D231EA8}" type="presParOf" srcId="{D60F9A2D-70BF-40DA-8849-7CCE9EE46697}" destId="{A7565A1E-4FEC-437E-90D5-B65DBD46369D}" srcOrd="1" destOrd="0" presId="urn:microsoft.com/office/officeart/2008/layout/AscendingPictureAccentProcess"/>
    <dgm:cxn modelId="{66B44B2D-E1CD-4757-9688-3F94A63C82C5}" type="presParOf" srcId="{D60F9A2D-70BF-40DA-8849-7CCE9EE46697}" destId="{B86B81A1-5573-4E6F-AE3B-A15601D49786}" srcOrd="2" destOrd="0" presId="urn:microsoft.com/office/officeart/2008/layout/AscendingPictureAccentProcess"/>
    <dgm:cxn modelId="{C39BE903-096D-44A7-98D5-707B06174703}" type="presParOf" srcId="{D60F9A2D-70BF-40DA-8849-7CCE9EE46697}" destId="{C16CFAAC-C3D2-4DA7-8A6A-6BCDB2B2924C}" srcOrd="3" destOrd="0" presId="urn:microsoft.com/office/officeart/2008/layout/AscendingPictureAccentProcess"/>
    <dgm:cxn modelId="{6523149C-EDB1-4F38-8293-1CD02BF79CF7}" type="presParOf" srcId="{D60F9A2D-70BF-40DA-8849-7CCE9EE46697}" destId="{DA7A49A6-DADD-4728-8571-E6C8D0893A1D}" srcOrd="4" destOrd="0" presId="urn:microsoft.com/office/officeart/2008/layout/AscendingPictureAccentProcess"/>
    <dgm:cxn modelId="{14D5C2AD-4395-4831-922E-655831FE3D98}" type="presParOf" srcId="{D60F9A2D-70BF-40DA-8849-7CCE9EE46697}" destId="{87EB69C2-727B-452D-9CB8-9C64CBF5CA36}" srcOrd="5" destOrd="0" presId="urn:microsoft.com/office/officeart/2008/layout/AscendingPictureAccentProcess"/>
    <dgm:cxn modelId="{044B3467-C5D1-4A74-B75E-C46D26D26B69}" type="presParOf" srcId="{D60F9A2D-70BF-40DA-8849-7CCE9EE46697}" destId="{1F2E5797-3608-47C1-85F7-82005E5A2D96}" srcOrd="6" destOrd="0" presId="urn:microsoft.com/office/officeart/2008/layout/AscendingPictureAccentProcess"/>
    <dgm:cxn modelId="{2B48A3FC-1CC0-4B10-BD57-195EC5CD65CB}" type="presParOf" srcId="{D60F9A2D-70BF-40DA-8849-7CCE9EE46697}" destId="{32C299E2-9AFA-42B5-8470-0416E6C202CF}" srcOrd="7" destOrd="0" presId="urn:microsoft.com/office/officeart/2008/layout/AscendingPictureAccentProcess"/>
    <dgm:cxn modelId="{50166E24-67D7-4B5C-AAD2-4AD9AA98396A}" type="presParOf" srcId="{D60F9A2D-70BF-40DA-8849-7CCE9EE46697}" destId="{0426392C-6A61-40A2-8E33-1D49FAE81C35}" srcOrd="8" destOrd="0" presId="urn:microsoft.com/office/officeart/2008/layout/AscendingPictureAccentProcess"/>
    <dgm:cxn modelId="{4DF8AC2B-C91C-4807-BA0B-97974DEE87A2}" type="presParOf" srcId="{D60F9A2D-70BF-40DA-8849-7CCE9EE46697}" destId="{20D5E499-4FC9-4D64-B99D-088A5A509A02}" srcOrd="9" destOrd="0" presId="urn:microsoft.com/office/officeart/2008/layout/AscendingPictureAccentProcess"/>
    <dgm:cxn modelId="{6505F06E-4AA0-4768-A9F4-470845783993}" type="presParOf" srcId="{D60F9A2D-70BF-40DA-8849-7CCE9EE46697}" destId="{5240298C-5134-4825-8364-B22A53AAFC95}" srcOrd="10" destOrd="0" presId="urn:microsoft.com/office/officeart/2008/layout/AscendingPictureAccentProcess"/>
    <dgm:cxn modelId="{0BE6F97D-BAC4-4453-86B9-C15BC18B7BAE}" type="presParOf" srcId="{D60F9A2D-70BF-40DA-8849-7CCE9EE46697}" destId="{28F361DE-0DFE-4033-A551-BE9F1B4614F0}" srcOrd="11" destOrd="0" presId="urn:microsoft.com/office/officeart/2008/layout/AscendingPictureAccentProcess"/>
    <dgm:cxn modelId="{F6875FC7-CCFA-42FB-A7D8-22CF8E1F5120}" type="presParOf" srcId="{28F361DE-0DFE-4033-A551-BE9F1B4614F0}" destId="{E0FD0616-04A9-4EB8-965F-CA83C218EB04}" srcOrd="0" destOrd="0" presId="urn:microsoft.com/office/officeart/2008/layout/AscendingPictureAccentProcess"/>
    <dgm:cxn modelId="{FCCF50E4-96A1-4894-BAD7-1E909D6CDF4A}" type="presParOf" srcId="{D60F9A2D-70BF-40DA-8849-7CCE9EE46697}" destId="{7F840BE4-D1DE-4C25-BC5A-DBA018814B2F}" srcOrd="12" destOrd="0" presId="urn:microsoft.com/office/officeart/2008/layout/AscendingPictureAccentProcess"/>
    <dgm:cxn modelId="{6E3E15A2-551C-40AD-B871-CCB171124744}" type="presParOf" srcId="{D60F9A2D-70BF-40DA-8849-7CCE9EE46697}" destId="{117AD2DE-DA97-44CD-A16C-3323E467B7C0}" srcOrd="13" destOrd="0" presId="urn:microsoft.com/office/officeart/2008/layout/AscendingPictureAccentProcess"/>
    <dgm:cxn modelId="{C9FA031A-89AB-4C61-B7A7-4C2D35BADE38}" type="presParOf" srcId="{117AD2DE-DA97-44CD-A16C-3323E467B7C0}" destId="{175E5E74-5777-4B47-A4FE-D70BBD869C7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24CF5-6913-40B6-9940-7409D6BF8204}">
      <dsp:nvSpPr>
        <dsp:cNvPr id="0" name=""/>
        <dsp:cNvSpPr/>
      </dsp:nvSpPr>
      <dsp:spPr>
        <a:xfrm>
          <a:off x="1138781" y="466955"/>
          <a:ext cx="4267645" cy="4267645"/>
        </a:xfrm>
        <a:prstGeom prst="blockArc">
          <a:avLst>
            <a:gd name="adj1" fmla="val 11769275"/>
            <a:gd name="adj2" fmla="val 1705529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95A5-2949-41A7-A660-712CDA9B01CF}">
      <dsp:nvSpPr>
        <dsp:cNvPr id="0" name=""/>
        <dsp:cNvSpPr/>
      </dsp:nvSpPr>
      <dsp:spPr>
        <a:xfrm>
          <a:off x="1186182" y="266852"/>
          <a:ext cx="4267645" cy="4267645"/>
        </a:xfrm>
        <a:prstGeom prst="blockArc">
          <a:avLst>
            <a:gd name="adj1" fmla="val 6638433"/>
            <a:gd name="adj2" fmla="val 1142996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F8552-11AE-416C-A9E6-9FA8ACEFA98F}">
      <dsp:nvSpPr>
        <dsp:cNvPr id="0" name=""/>
        <dsp:cNvSpPr/>
      </dsp:nvSpPr>
      <dsp:spPr>
        <a:xfrm>
          <a:off x="1631572" y="499328"/>
          <a:ext cx="4267645" cy="4267645"/>
        </a:xfrm>
        <a:prstGeom prst="blockArc">
          <a:avLst>
            <a:gd name="adj1" fmla="val 3330906"/>
            <a:gd name="adj2" fmla="val 746909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A2016-5464-40F2-ACB6-277C6901A161}">
      <dsp:nvSpPr>
        <dsp:cNvPr id="0" name=""/>
        <dsp:cNvSpPr/>
      </dsp:nvSpPr>
      <dsp:spPr>
        <a:xfrm>
          <a:off x="1586558" y="531131"/>
          <a:ext cx="4267645" cy="426764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355EB-36DC-4FF6-A092-29BB038F80E8}">
      <dsp:nvSpPr>
        <dsp:cNvPr id="0" name=""/>
        <dsp:cNvSpPr/>
      </dsp:nvSpPr>
      <dsp:spPr>
        <a:xfrm>
          <a:off x="1586221" y="530093"/>
          <a:ext cx="4267645" cy="4267645"/>
        </a:xfrm>
        <a:prstGeom prst="blockArc">
          <a:avLst>
            <a:gd name="adj1" fmla="val 16308535"/>
            <a:gd name="adj2" fmla="val 2052180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3E43E-E115-412B-B72E-5E6E5620D66C}">
      <dsp:nvSpPr>
        <dsp:cNvPr id="0" name=""/>
        <dsp:cNvSpPr/>
      </dsp:nvSpPr>
      <dsp:spPr>
        <a:xfrm>
          <a:off x="2738323" y="1682896"/>
          <a:ext cx="1964116" cy="1964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INTERNACIÓN DE MOSTO DE UVA CHILENO PARA LA TRANSFORMACIÓN EN VINO   BAJO UNA ZEDE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025961" y="1970534"/>
        <a:ext cx="1388840" cy="1388840"/>
      </dsp:txXfrm>
    </dsp:sp>
    <dsp:sp modelId="{80FAD6AB-F24B-4A46-B612-217F5AD10247}">
      <dsp:nvSpPr>
        <dsp:cNvPr id="0" name=""/>
        <dsp:cNvSpPr/>
      </dsp:nvSpPr>
      <dsp:spPr>
        <a:xfrm>
          <a:off x="2805197" y="-106813"/>
          <a:ext cx="1961282" cy="1374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CAPÍTILO 5 ESTUDIO </a:t>
          </a:r>
          <a:r>
            <a:rPr lang="es-ES" sz="1200" kern="1200" dirty="0" smtClean="0">
              <a:solidFill>
                <a:schemeClr val="tx1"/>
              </a:solidFill>
            </a:rPr>
            <a:t>ANÁNALISIS FINANCIERO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2420" y="94534"/>
        <a:ext cx="1386836" cy="972187"/>
      </dsp:txXfrm>
    </dsp:sp>
    <dsp:sp modelId="{6C89BFFD-5D20-45B4-BFE1-CCADBC232FFD}">
      <dsp:nvSpPr>
        <dsp:cNvPr id="0" name=""/>
        <dsp:cNvSpPr/>
      </dsp:nvSpPr>
      <dsp:spPr>
        <a:xfrm>
          <a:off x="4710772" y="1053206"/>
          <a:ext cx="1983844" cy="1935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CAPITULO 1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DEFINICIÓN Y GENERALIDADES DEL VINO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01299" y="1336626"/>
        <a:ext cx="1402790" cy="1368470"/>
      </dsp:txXfrm>
    </dsp:sp>
    <dsp:sp modelId="{80E270EE-8C47-4E56-A05E-29293EA32482}">
      <dsp:nvSpPr>
        <dsp:cNvPr id="0" name=""/>
        <dsp:cNvSpPr/>
      </dsp:nvSpPr>
      <dsp:spPr>
        <a:xfrm>
          <a:off x="4032212" y="3423646"/>
          <a:ext cx="1826612" cy="1855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CAPÍTULO 2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ZONAS ESPECIALES DE DESARROLLO ECONÓMICO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99713" y="3695323"/>
        <a:ext cx="1291610" cy="1311773"/>
      </dsp:txXfrm>
    </dsp:sp>
    <dsp:sp modelId="{10FCC0D4-489D-4CBD-A9B7-9293BF8A0973}">
      <dsp:nvSpPr>
        <dsp:cNvPr id="0" name=""/>
        <dsp:cNvSpPr/>
      </dsp:nvSpPr>
      <dsp:spPr>
        <a:xfrm>
          <a:off x="1608700" y="3411032"/>
          <a:ext cx="1953143" cy="1880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CAPÍTULO 3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INVESTIGACIÓN DE MERCADOS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94731" y="3686404"/>
        <a:ext cx="1381081" cy="1329612"/>
      </dsp:txXfrm>
    </dsp:sp>
    <dsp:sp modelId="{7BF1A1B6-93F4-4627-8B24-61B970CC0810}">
      <dsp:nvSpPr>
        <dsp:cNvPr id="0" name=""/>
        <dsp:cNvSpPr/>
      </dsp:nvSpPr>
      <dsp:spPr>
        <a:xfrm>
          <a:off x="470740" y="1153787"/>
          <a:ext cx="1599674" cy="1734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CAPÍTULO 4 </a:t>
          </a:r>
          <a:r>
            <a:rPr lang="es-ES" sz="1200" kern="1200" dirty="0" smtClean="0">
              <a:solidFill>
                <a:schemeClr val="tx1"/>
              </a:solidFill>
            </a:rPr>
            <a:t>PROCESO OPERATIVO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5007" y="1407746"/>
        <a:ext cx="1131140" cy="1226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5B16-DBC8-4E6C-95EA-7CB9559B7170}">
      <dsp:nvSpPr>
        <dsp:cNvPr id="0" name=""/>
        <dsp:cNvSpPr/>
      </dsp:nvSpPr>
      <dsp:spPr>
        <a:xfrm>
          <a:off x="0" y="3312368"/>
          <a:ext cx="6984776" cy="1142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EMBOTELLADO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0" y="3312368"/>
        <a:ext cx="6984776" cy="616832"/>
      </dsp:txXfrm>
    </dsp:sp>
    <dsp:sp modelId="{0F9722A1-673B-4EA1-B26F-DB7F1731652D}">
      <dsp:nvSpPr>
        <dsp:cNvPr id="0" name=""/>
        <dsp:cNvSpPr/>
      </dsp:nvSpPr>
      <dsp:spPr>
        <a:xfrm>
          <a:off x="0" y="3914934"/>
          <a:ext cx="3492388" cy="525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debe considerar estabilidad del vino , para que no evoluciones en la botella </a:t>
          </a:r>
          <a:endParaRPr lang="es-ES" sz="1100" kern="1200" dirty="0"/>
        </a:p>
      </dsp:txBody>
      <dsp:txXfrm>
        <a:off x="0" y="3914934"/>
        <a:ext cx="3492388" cy="525450"/>
      </dsp:txXfrm>
    </dsp:sp>
    <dsp:sp modelId="{76D1433C-9052-4AE7-B42D-1F2D04523AE1}">
      <dsp:nvSpPr>
        <dsp:cNvPr id="0" name=""/>
        <dsp:cNvSpPr/>
      </dsp:nvSpPr>
      <dsp:spPr>
        <a:xfrm>
          <a:off x="3492388" y="3914934"/>
          <a:ext cx="3492388" cy="525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Una buen corcho para evitar fugas de aire</a:t>
          </a:r>
          <a:endParaRPr lang="es-ES" sz="1100" kern="1200" dirty="0"/>
        </a:p>
      </dsp:txBody>
      <dsp:txXfrm>
        <a:off x="3492388" y="3914934"/>
        <a:ext cx="3492388" cy="525450"/>
      </dsp:txXfrm>
    </dsp:sp>
    <dsp:sp modelId="{F27F7975-FB3F-49A5-9C63-F7D50991BA4F}">
      <dsp:nvSpPr>
        <dsp:cNvPr id="0" name=""/>
        <dsp:cNvSpPr/>
      </dsp:nvSpPr>
      <dsp:spPr>
        <a:xfrm rot="10800000">
          <a:off x="0" y="1584183"/>
          <a:ext cx="6984776" cy="1756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CLARIFICACIÒN</a:t>
          </a:r>
          <a:r>
            <a:rPr lang="es-ES" sz="1900" kern="1200" dirty="0" smtClean="0"/>
            <a:t> </a:t>
          </a:r>
          <a:endParaRPr lang="es-ES" sz="1900" kern="1200" dirty="0"/>
        </a:p>
      </dsp:txBody>
      <dsp:txXfrm rot="-10800000">
        <a:off x="0" y="1584183"/>
        <a:ext cx="6984776" cy="616647"/>
      </dsp:txXfrm>
    </dsp:sp>
    <dsp:sp modelId="{E0F0BD5C-5017-4826-AD00-ECAEB5E2F0C0}">
      <dsp:nvSpPr>
        <dsp:cNvPr id="0" name=""/>
        <dsp:cNvSpPr/>
      </dsp:nvSpPr>
      <dsp:spPr>
        <a:xfrm>
          <a:off x="0" y="2197897"/>
          <a:ext cx="3492388" cy="525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deja reposar el vino; para que se desprendan las  partículas innecesarias </a:t>
          </a:r>
          <a:endParaRPr lang="es-ES" sz="1100" kern="1200" dirty="0"/>
        </a:p>
      </dsp:txBody>
      <dsp:txXfrm>
        <a:off x="0" y="2197897"/>
        <a:ext cx="3492388" cy="525292"/>
      </dsp:txXfrm>
    </dsp:sp>
    <dsp:sp modelId="{E4290869-6EB9-4BF7-975E-5AB1566E1DBB}">
      <dsp:nvSpPr>
        <dsp:cNvPr id="0" name=""/>
        <dsp:cNvSpPr/>
      </dsp:nvSpPr>
      <dsp:spPr>
        <a:xfrm>
          <a:off x="3492388" y="2197897"/>
          <a:ext cx="3492388" cy="525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Para que el vino salga limpio y sin impurezas  a través d e la filtración </a:t>
          </a:r>
          <a:endParaRPr lang="es-ES" sz="1100" kern="1200" dirty="0"/>
        </a:p>
      </dsp:txBody>
      <dsp:txXfrm>
        <a:off x="3492388" y="2197897"/>
        <a:ext cx="3492388" cy="525292"/>
      </dsp:txXfrm>
    </dsp:sp>
    <dsp:sp modelId="{688B7366-9746-4E76-A2AB-DA9D5C3DF459}">
      <dsp:nvSpPr>
        <dsp:cNvPr id="0" name=""/>
        <dsp:cNvSpPr/>
      </dsp:nvSpPr>
      <dsp:spPr>
        <a:xfrm rot="10800000">
          <a:off x="0" y="0"/>
          <a:ext cx="6984776" cy="15971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FERMENTACIÒN </a:t>
          </a:r>
          <a:endParaRPr lang="es-ES" sz="1900" kern="1200" dirty="0">
            <a:solidFill>
              <a:schemeClr val="tx1"/>
            </a:solidFill>
          </a:endParaRPr>
        </a:p>
      </dsp:txBody>
      <dsp:txXfrm rot="-10800000">
        <a:off x="0" y="0"/>
        <a:ext cx="6984776" cy="560588"/>
      </dsp:txXfrm>
    </dsp:sp>
    <dsp:sp modelId="{E6E145EE-A44A-4D4F-9227-38928B0A9235}">
      <dsp:nvSpPr>
        <dsp:cNvPr id="0" name=""/>
        <dsp:cNvSpPr/>
      </dsp:nvSpPr>
      <dsp:spPr>
        <a:xfrm>
          <a:off x="0" y="538057"/>
          <a:ext cx="3492388" cy="525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controla: densidad, la temperatura,   y concentración de ácidos  y levaduras</a:t>
          </a:r>
          <a:endParaRPr lang="es-ES" sz="1100" kern="1200" dirty="0"/>
        </a:p>
      </dsp:txBody>
      <dsp:txXfrm>
        <a:off x="0" y="538057"/>
        <a:ext cx="3492388" cy="525292"/>
      </dsp:txXfrm>
    </dsp:sp>
    <dsp:sp modelId="{B1D124CA-F51B-4731-992D-734CFD78491B}">
      <dsp:nvSpPr>
        <dsp:cNvPr id="0" name=""/>
        <dsp:cNvSpPr/>
      </dsp:nvSpPr>
      <dsp:spPr>
        <a:xfrm>
          <a:off x="3492388" y="538057"/>
          <a:ext cx="3492388" cy="525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Controlar los  9 grados de alcohol ,  y se coloca en los tanques de acero , para que  se concentre el sabor y color.</a:t>
          </a:r>
          <a:endParaRPr lang="es-ES" sz="1100" kern="1200" dirty="0"/>
        </a:p>
      </dsp:txBody>
      <dsp:txXfrm>
        <a:off x="3492388" y="538057"/>
        <a:ext cx="3492388" cy="525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B948-5F47-4045-A47C-42D8439577B1}">
      <dsp:nvSpPr>
        <dsp:cNvPr id="0" name=""/>
        <dsp:cNvSpPr/>
      </dsp:nvSpPr>
      <dsp:spPr>
        <a:xfrm rot="5400000">
          <a:off x="2208350" y="-1626009"/>
          <a:ext cx="732456" cy="39859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Brindar a sus clientes un producto selecto con alta calidad y sabor único, a través de la materia prima  chilena  y la transformación productiva ecuatoriana, aportando  con plazas de empleo y generando utilidades para el país.</a:t>
          </a:r>
          <a:endParaRPr lang="es-ES" sz="1100" kern="1200" dirty="0"/>
        </a:p>
      </dsp:txBody>
      <dsp:txXfrm rot="-5400000">
        <a:off x="581602" y="36495"/>
        <a:ext cx="3950196" cy="660944"/>
      </dsp:txXfrm>
    </dsp:sp>
    <dsp:sp modelId="{BC4A1843-6856-45D7-A86A-02CBF88FA869}">
      <dsp:nvSpPr>
        <dsp:cNvPr id="0" name=""/>
        <dsp:cNvSpPr/>
      </dsp:nvSpPr>
      <dsp:spPr>
        <a:xfrm>
          <a:off x="230" y="197695"/>
          <a:ext cx="581371" cy="3385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MISIÓN</a:t>
          </a:r>
          <a:endParaRPr lang="es-ES" sz="1000" kern="1200" dirty="0"/>
        </a:p>
      </dsp:txBody>
      <dsp:txXfrm>
        <a:off x="16756" y="214221"/>
        <a:ext cx="548319" cy="305489"/>
      </dsp:txXfrm>
    </dsp:sp>
    <dsp:sp modelId="{0EF6F4BC-4950-4368-9C91-995C040DF917}">
      <dsp:nvSpPr>
        <dsp:cNvPr id="0" name=""/>
        <dsp:cNvSpPr/>
      </dsp:nvSpPr>
      <dsp:spPr>
        <a:xfrm rot="5400000">
          <a:off x="2167868" y="-892062"/>
          <a:ext cx="732456" cy="4074527"/>
        </a:xfrm>
        <a:prstGeom prst="round2SameRect">
          <a:avLst/>
        </a:prstGeom>
        <a:solidFill>
          <a:schemeClr val="accent2">
            <a:tint val="40000"/>
            <a:alpha val="90000"/>
            <a:hueOff val="-7405413"/>
            <a:satOff val="26848"/>
            <a:lumOff val="-7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 empresa será una de las más grandes exportadoras  de vino del Ecuador en América Latina ,  mejorando cada vez la calidad  y su sabor, posicionados en la mente del consumidor </a:t>
          </a:r>
          <a:endParaRPr lang="es-ES" sz="1100" kern="1200" dirty="0"/>
        </a:p>
      </dsp:txBody>
      <dsp:txXfrm rot="-5400000">
        <a:off x="496833" y="814729"/>
        <a:ext cx="4038771" cy="660944"/>
      </dsp:txXfrm>
    </dsp:sp>
    <dsp:sp modelId="{962E57F8-8F2A-4CE8-BE1D-662A6ABB70C9}">
      <dsp:nvSpPr>
        <dsp:cNvPr id="0" name=""/>
        <dsp:cNvSpPr/>
      </dsp:nvSpPr>
      <dsp:spPr>
        <a:xfrm>
          <a:off x="230" y="925203"/>
          <a:ext cx="496601" cy="439995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VISIÓN </a:t>
          </a:r>
          <a:endParaRPr lang="es-ES" sz="1000" kern="1200" dirty="0"/>
        </a:p>
      </dsp:txBody>
      <dsp:txXfrm>
        <a:off x="21709" y="946682"/>
        <a:ext cx="453643" cy="397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8783-19A2-4286-A576-167D376AAAF9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989A-ABC4-4D0F-B273-6964D91DB3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7384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922F-0ADC-4D07-A1B3-FD761B901D6C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4DF91-22B8-4167-9BAC-2388BD24665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9036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86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9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17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92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3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3A33-B8A8-41F8-85B5-8BA5C0B36422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0B41-4EE0-474D-804D-5A36D441B160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9807-51F6-46D8-BB75-1B8235BB2974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63B2-6A35-4CE0-8772-FBC044008257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9F32-9759-4B61-A8CB-CAA2991994A6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6073-6BA3-4696-AFDF-5C19CFC9CAFB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A7BB-FFF4-42CE-9FEC-81550D0A7F9C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31A3-1EDA-4E94-9874-250EA24AB7E9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5623-513B-41DF-A35F-1D48498D6E05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7CB3-9DC7-4A0E-B223-E9FCB9CD35C6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68E-50BF-4356-9AB7-AEE70EA2AB06}" type="datetime1">
              <a:rPr lang="es-ES" smtClean="0"/>
              <a:pPr/>
              <a:t>08/04/2014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20DFD7-175A-4B4D-9690-98DFDF832B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3D9D6A-A5D9-4E35-BA37-C451B42C3C79}" type="datetime1">
              <a:rPr lang="es-ES" smtClean="0"/>
              <a:pPr/>
              <a:t>08/04/2014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336704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111529"/>
            <a:ext cx="6400800" cy="2016224"/>
          </a:xfrm>
        </p:spPr>
        <p:txBody>
          <a:bodyPr>
            <a:normAutofit/>
          </a:bodyPr>
          <a:lstStyle/>
          <a:p>
            <a:pPr algn="ctr"/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IMPORTACIÓN   </a:t>
            </a:r>
            <a:r>
              <a:rPr lang="es-ES" sz="2000" b="1" dirty="0">
                <a:solidFill>
                  <a:schemeClr val="tx1"/>
                </a:solidFill>
              </a:rPr>
              <a:t>DE MOSTO DE UVA CHILENO PARA SU  TRANSFORMACIÓN EN VINO, BAJO UNA ZONA </a:t>
            </a:r>
            <a:r>
              <a:rPr lang="es-ES" sz="2000" b="1" dirty="0" smtClean="0">
                <a:solidFill>
                  <a:schemeClr val="tx1"/>
                </a:solidFill>
              </a:rPr>
              <a:t>ESPECIAL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DE </a:t>
            </a:r>
            <a:r>
              <a:rPr lang="es-ES" sz="2000" b="1" dirty="0">
                <a:solidFill>
                  <a:schemeClr val="tx1"/>
                </a:solidFill>
              </a:rPr>
              <a:t>DESARROLLO </a:t>
            </a:r>
            <a:r>
              <a:rPr lang="es-ES" sz="2000" b="1" dirty="0" smtClean="0">
                <a:solidFill>
                  <a:schemeClr val="tx1"/>
                </a:solidFill>
              </a:rPr>
              <a:t>ECONÓMICO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115616" y="495394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ELBORADO POR: </a:t>
            </a:r>
          </a:p>
          <a:p>
            <a:pPr algn="ctr"/>
            <a:r>
              <a:rPr lang="es-ES" b="1" dirty="0" smtClean="0"/>
              <a:t>Fernanda Pulla </a:t>
            </a:r>
          </a:p>
          <a:p>
            <a:pPr algn="ctr"/>
            <a:r>
              <a:rPr lang="es-ES" b="1" dirty="0" smtClean="0"/>
              <a:t>QUITO-ECUADOR</a:t>
            </a:r>
            <a:endParaRPr lang="es-ES" b="1" dirty="0"/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0" y="908720"/>
            <a:ext cx="6429205" cy="108585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79712" y="3934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i="1" dirty="0"/>
              <a:t>CARRERA  DE INGENIERÍA  EN COMERCIO EXTERIOR Y N.I.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7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570186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METROZONA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10</a:t>
            </a:fld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539552" y="1844824"/>
            <a:ext cx="2584111" cy="1680495"/>
            <a:chOff x="161834" y="1911"/>
            <a:chExt cx="2080055" cy="21125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Elipse"/>
            <p:cNvSpPr/>
            <p:nvPr/>
          </p:nvSpPr>
          <p:spPr>
            <a:xfrm>
              <a:off x="161834" y="1911"/>
              <a:ext cx="2080055" cy="211254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466451" y="311286"/>
              <a:ext cx="1470821" cy="1493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CREACIÓN </a:t>
              </a:r>
              <a:r>
                <a:rPr lang="es-EC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s-EC" sz="2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7 Flecha derecha"/>
          <p:cNvSpPr/>
          <p:nvPr/>
        </p:nvSpPr>
        <p:spPr>
          <a:xfrm>
            <a:off x="3123663" y="2904063"/>
            <a:ext cx="584241" cy="311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683926" y="2685071"/>
            <a:ext cx="2440096" cy="1756767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>
                <a:solidFill>
                  <a:schemeClr val="tx1"/>
                </a:solidFill>
              </a:rPr>
              <a:t>    UBICACIÓN</a:t>
            </a:r>
          </a:p>
          <a:p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>
            <a:off x="6003983" y="3726898"/>
            <a:ext cx="584241" cy="435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6575839" y="2888136"/>
            <a:ext cx="2080055" cy="2112543"/>
            <a:chOff x="161834" y="1911"/>
            <a:chExt cx="2080055" cy="21125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11 Elipse"/>
            <p:cNvSpPr/>
            <p:nvPr/>
          </p:nvSpPr>
          <p:spPr>
            <a:xfrm>
              <a:off x="161834" y="1911"/>
              <a:ext cx="2080055" cy="211254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 smtClean="0"/>
            </a:p>
            <a:p>
              <a:endParaRPr lang="es-ES" dirty="0"/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COSTOS </a:t>
              </a:r>
            </a:p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BODEGA DE 1500 m 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3" name="Elipse 4"/>
            <p:cNvSpPr/>
            <p:nvPr/>
          </p:nvSpPr>
          <p:spPr>
            <a:xfrm>
              <a:off x="466451" y="311286"/>
              <a:ext cx="1470821" cy="1493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14 Imagen" descr="C:\Users\User\AppData\Local\Microsoft\Windows\Temporary Internet Files\Content.Word\IMG_26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9727">
            <a:off x="532156" y="4189813"/>
            <a:ext cx="3171825" cy="236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User\AppData\Local\Microsoft\Windows\Temporary Internet Files\Content.Word\IMG_26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2473">
            <a:off x="6449885" y="567635"/>
            <a:ext cx="2492634" cy="169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4 Proceso alternativo"/>
          <p:cNvSpPr/>
          <p:nvPr/>
        </p:nvSpPr>
        <p:spPr>
          <a:xfrm>
            <a:off x="971600" y="1761154"/>
            <a:ext cx="302433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Exención de impuestos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971600" y="2708920"/>
            <a:ext cx="3024336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 posee limite para nacionalización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971600" y="3933056"/>
            <a:ext cx="302433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Generación de empleo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971600" y="5229200"/>
            <a:ext cx="302433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Ofrece los equipos de cargue y descargue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47211"/>
            <a:ext cx="176204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69704"/>
            <a:ext cx="1684760" cy="17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73" y="4856659"/>
            <a:ext cx="1826512" cy="1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DOCUEMNTOS QUE SE DEBE PRESENTAR JUNTO CON LA SOLICITUD DE  INGRESO A ZEDE</a:t>
            </a:r>
            <a:endParaRPr lang="es-ES" sz="24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899592" y="2060848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Copia de la Escritura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627784" y="2924944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455876" y="2276872"/>
            <a:ext cx="241226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Nombramiento del representante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415962" y="3825063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084168" y="3104964"/>
            <a:ext cx="2664296" cy="2124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Certificado de Superintendencia de Compañías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5904148" y="5229200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139952" y="4293096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Copia de RUC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223628" y="4766506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Estudio de Impacto ambiental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Flecha izquierda"/>
          <p:cNvSpPr/>
          <p:nvPr/>
        </p:nvSpPr>
        <p:spPr>
          <a:xfrm>
            <a:off x="3131840" y="5229200"/>
            <a:ext cx="64807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82382" y="1628800"/>
            <a:ext cx="377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CAPÍTULO III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AutoShape 2" descr="data:image/jpeg;base64,/9j/4AAQSkZJRgABAQAAAQABAAD/2wCEAAkGBxQTEhUUEhQVFhQUGBcXGBgWGBgXGhgYHBcXHBkXGBYYHSggGBolHRgXITEjJikrLi4uFyAzODMsNygtLiwBCgoKDg0OGxAQGzIlHyYsLDYtNC4uLC83LCwvNCw0LCwsLCwsNDQvLy00LCwvLywsLCw0LCwsLCw0LCwsLCwsLP/AABEIANwA5QMBIgACEQEDEQH/xAAcAAEAAgMBAQEAAAAAAAAAAAAABQYDBAcCAQj/xABCEAACAAQDBQUFBQYFBAMAAAABAgADESEEEjEFBkFRYRMicYGRBzJCUqEjYrHB0RQzcoKS4RVDY/DxJHOywjQ1U//EABsBAQACAwEBAAAAAAAAAAAAAAABAwIEBQYH/8QAMBEAAgEDAgQDBwUBAQAAAAAAAAECAwQREiEFEzFRQWGBFCJxkbHB8AYjMtHxQjP/2gAMAwEAAhEDEQA/AO4QhCAEIQgBCEIAQhCAEIQgBCMc2cF8Y0pkwnWOXfcVpWvu/wApdu3xM4wciRhEcs0jiYgdvb7ysLNlST35s10XKPgDMBmY8NbCKrbjdGvJQ0tN+v3+xlyZeBb4QhHZKhCEIAQhCAEIQgBCEIAQhCAEIQgBCEIAQhCAEIQgBCEIAQhCAEIQgCF21PdHBU2YaG4qP+RGom1D8Sg+Fo394k+zDfKfobfpFeWYDxjx3FYOFzLs9/z1OtbQjUpJtHnereBpWHZpIIeoWpvlBrcdY4dtGe2ftCSXrmqdSQa1r4x2HeCTnw80fdLD+W/5Rx/aSXi/hulLKW5ZUpqCwj9Q7PxAmSpcwaOisPBlBH4xsRW/Zxiu02ZhDWpWUqH+Tu/+sTuMxSy1LOaAfXoOseo1JR1PocfS3LSjPCKTP2/OLllbKOC0BAHWo1jYkb0TB7yq3hURz1xWg3h5Xobz4bWSzsW6EQWB3mlzJiSiGV5lcosQaCpidjepVYVY6oPKNOpSnTeJrAhCEWFYhCEAIQhACEIQAhCEAIQhACEIQAhCEAIQjWx2MWUpZq+AuTGMpKK1SeETGLk8IyYjEKilnNAOcaEjb8hviy/xAj66RVto7Rec1W0GijQfqesadI4lbi0tf7a28/E7FLhkdH7j38i87TpOkTVRgxKNShBvS2nWkcZw29HMxZNobRTDp2jtl5U1J5DrHJNu4sTJpmIolhq91RQeJ5k84wlJXrTlHGPEzjB2kdpZTOrYHayzaCtmBB87fnHNttS8rMp+EkehpDdvaDA0roRG/vLgzMntQHK1Gr/EAafjFVKkqFRp9Cm8uoxpcx7I6L7GNvSRguxeaiOk1wAzBSQaNUV1uSPKJnejaiCdkmKxUKGVkYcde6RStjescm2fhQgoNBE3s41BHKLLi95kOXjY4/BOIxub/lSjs08PPqWtJkhvdm5f+4pH1FRGPabCTKaazKyLS6MGqTYCgvcxDgUuRaMO2pgbDzBxoD6MpjQ0RbPbSoOO6eV+djT3K2k03ash3OpcAcAMjUAjukfnrcZ8u0MMf9UD1DD84/QsekscKnhdzz3Ff/VPy+7EIQjcOYIQhACEIQAhCEAIQhACEIQAhCEAIQhACK7vvKf9n7SWzK0pgaqSKqbNWnDQ+UWKMeJkh0ZG0YEHwIiqtT5lNw7l1vV5VWM+z/05TK2/M+MJM/iWh/qWhjYG2pRBrLdWoaZWDKTwFwCIhsVIMt2ltqjFT5HX84xx5FrDwz3DtaMllLHw/MHO9t7dmYiaWmGlCQFGiiug/WMMx6pXlQ29IbyYQy8RMFLE5h4G/wCcYMG9qR6OMY6E4rY8vV1a5Rl1NvZE4B9dedvxi2bQxbgy2RiMyUNDaqk6jQ2IilSpuVhzrFwxC5pMsjgxHqP7RTd0N1I5l4ubZ1Ivww/ke5W1m+NUbyyn1WJTYuJRnOUEVFSM1dDwsOcVuYhAjBgdo9nMB6ERoSt8p4Rw+CKNO/p1Om/12+50SabGNHFistxzRvwMRGG28Dxjcl7RVrcwR6gxRGjOL3R9VU4OLwyG3bnZcdhT/ryh6uB+cfpCPyvhMUVxUlkFTLmS5lOFEcManhpTzjuOz/aNKf8AeSnTqtHH5H6R6yx4fXdJyjHKyeS4jXjOosF3hETg95MLN92cteTd0+jUiVVq3FxGc6coPElj4mhk+whCMAIQhACEIQAhCEAIQhACEIQAhCEAIGEfDAHN/aDgsmIEwaTVr/MtAfoRFeky+JiZ363iGJKyZQpkYkub94VFFoaFesVDt56agMOmvoY07jgN1q50YZT38/l1PTWHFqPJjTm8Nbf0RO/2FvLmcwVPlcfSvpFOlzrxfduTxOw7qQQy94Ailx/aKISOUYU3OMeXNYa7mlfyiq2uLymsmyNmTGXOlGBrxuKHrFj2Is6cBIVGzkgioNAAbsTyArH3d2WyS8pANTmpyrwjpe7mGkqg7OYhmMO8Cch/hGalQIvvbqy9mWht1FjbG2e+e3qcm0qRuak6cd1h5+DNVd15BlhHXMQLtUgk8TaK9tX2bK95M9pZ5OuceoII+sdDfDsuoP5esa2JnKilmNh/ukeajXqwllM6srW1hHVpSS8emMeZyOfuVisOwzTJTKa0YMeH3aVEYDhcTLIJTMARdDm+mv0i447FmYxY+Q5DlGqZkbMeIVPFJ+h4yr+o60a75K9zwz9fUiNh7OW5DI0xrlQwzD7uQ963hrE3Lw5XUEeIp+MaWNdMpMxQwHMA+V4pOJ3mxMma3ZTWVLEIe8otoFeto9lwr9Qa4Kly8JLwZsWt67ttuOC6bxbTGHklrZ2sg68/Aax2bcGv+G4Opqewl1J/hj8wbY2hNxISZMArlI7i5Rqb5RxMfqLcYU2fhP8Asy//ABEbfE63MhFrob8Fhk5CEI4xYIQhACEIQAhCEAIQhACEIQAhCEAeXcDU9LxRd894HasmUGVNHe4zc1U8ufOLBvVtaVJlUde0eYaS5Q1mMLjwUHU8I4hvPLxWDniYHZBiAZlEqEDV7yBDagtqL1MdThFGFa40y64ys9zCo8ImeyiTElSuY0ApWp4RTcLvjM/zpUuYOa/ZP6r3T5iM22N4FmygskOqH3g1K15VGqx6K5hUpR1SXT8/NiuE0iL3q23nYLLNJaGv8ZHHw6Rq7I2OWbPTNfugXIHMjnETjWjb2NPsL3FvT+1I8VxdzqLXnfp6FNzOfIlpf+fmC7bNw9GoRqI3stLcoi9lYqbqWJHANQ+dTeJnZsqZiHKyZLTNO8llBrfM7d0cI8lyak5Yisj9MXDtb3VU/i4tN/Jr6HxNpTZQrLmOvgxp5jSK9vNvniWUDMvdNahFBbo1qH0jpOE9nzuv28xVJ4JVqDxtUx7m+yTBuKO0w14ig/WOjbWFRbzR6vit5a3FKVOKy2uxxWVvk/8AmSkbqpKH8xEhh95pD6lpZ+8Kj+pf0jo2M9h+EI+znTUPWhikbw+xvHSAWkFMQg4Kcr/0tY+RjblYUpeGPgeNlw2jL/nHwInamMzkBTVBeo0br4RVNsoe1JpwETvYvLASYpR1ADKwoQRa4jTxajN5CL7WKpPSi+0pRg9ETxhP3KfzfiY7Tu6uOl4eU0mcrJ2aUVxT4dAy0sNOOkccm2RfA/iY7zsZB+zYdcpH2Uskryyjlz8Ocda6f7cDbWzZ6k754mWB+0YZqfMhzD0IB/GJnZ2+2GmkKXyMeD9w+j0jUDVagYELwPPlw0H4x5XAS5hLTJSkaClNBqeB/wCI0TIt8uYCKjSPcVjCbLlomaU7yibhQSNfdGU2rpw4xun9ql07yTa0FxlPW4oPpAE1CIj/ABkqaTZTqdajvj8j9I2sLtSVMOVHUt8ujf0mhiQbsI8S5gbQg0JFuYNCPIwgD3CEIAQhHxmpAH2K5vDt84VhnUP2hyy1QntDa5ygGqjiYzbzbyJhUFi817S5YrV2/JRxaITYGxHmM2JxDh50wd75VX/85dPdUfWIBpbn4dsSzYqeT2xLLRvgQE0VFN1Sl62rGT2o7GbE4FnCjNhz2qUsSBZxQ6AqTQV4CLRLw6gVZKJrUd4GnEjUDlaMoVWBObu/Ke9ra6m9Ty6xbb1pUasakeqZDWVg/LgMbez3uVOjA+sSO9WwP2XFTZNaUOZAfka60PQW8oiOxZSDTTiLx9Em4XNBqL2ktvsaq92Rg2jIXhbwjJu9sidMDzEA7KXcljlBPEA8Tp6xJbA3fm4/EdklQi0Mx/kUn/yN6D9I7huxuxLUrRKSMOaS14PMGsw/MFNQK/FU8BHzK6rOVT2ddfHyX99jocum4ty6fUgtytxGmIs7GjKhAKyNCRrWaeHDu+vKL7KxKKOyw0tSEt3aLLTpUDXoAfKNObizipjS5RIkIcruLGYwN0U8FGhPHQcYmcPICKFUAACgAsB5RjCMYe7TRrwpxgtka/7PMb35h8EGQet2+seX2cp1zHxdz+LRsPOIYDnGYwqKUfEsRETtmsP3cx1P8T09CxH0iNn7WxOHvMTtUGpFAw61FvUDxiytEfihGl7VUg+5bGmpbEFtLZuC2rLNQC6/EAFmyyefGnqDHOcR7KZhZlM8K4PcOXMrp81Kgqa1BuYt+3NmNLft8Kck1b20YcQRoQeWh6G8TOwdtLjpJI+znSzRwNZb0sy11U/qDpG2p8+Gqk8S/Opg6XKnmSycE3h2U2FmGQ7KzILlK0vwvxjtuxCEw0kkkMZcvXQnKAAM3COPb+4d5WJdJlc4Fz81SbjnWOz7tSnaVK0IREHLvZBXnoLeZjozcnb09fXG5jLGt46G32TBQLMWtXS5uWoajn9I+zAFyoMyDjyyj1F7D1iSkYValipUaAjS2pqvXnyEarLYuGBBvfgorS49dOMapBsYaeWYCqsq35X4C1RzPpG9LoWJoyhe6KaV4mgtyGnOIGU2QFmTvG5y8zoLUPIRK4ebRAqvVja97nU8DzPlEg2ZU73nzKR1+UcbeZ05Rplwktp5lUZUaYKCpNRZRTjSg0jNtWRml9nlrmGUEEVApc36fjENisUcJLlqJjGYyu3eOoA7opzqVFoAntgYUy8PLVvfpmf+NiWb6kwjZwEorLRSSSFUEnUmlzCJBnhCMeImhFLHQXNBW3OggDJFe3w2rKky1DqZk1j9jLUkMzc6i4UcTHjeTemXhpHaArMZiFRVNCznQH5RxJiF3f2UzucRjO9OfViO4o4S5Z+FREA0dn7CxTYiViZ7mYQpRl0FCa5QzHRediaRdEyNqMijie5m/mFivTj4RlWTmHcaiDn3lboOIXzj6ZhPvL9mPluG6kG+X1iAfaN72YZBcBrV+8SPpaPMxwe9NQgDSozU61F836x8lqjd4HKBcAGn8zKfoKR7Bb3moVGnwkfeI0r6QBzv2tbGzSpeLW+U9mwqGore5fiQbfzRy0S6aVHh+kfoja+DlYiTNScMnaIyiooVqLGujNWh48BH5+xMhpbskwUZCVYdQaR63gdzrouk+sfoyiosPJe/ZRtBwZmHUJV3D1y0NCMrGo1y5R6x0LerGmVKl4eSaTJ5yKRqqAVd/Glh1YRQ/Ytgg2InzT/loqjoXJr9EiyTcR2u1Zp1XDS0lj+IjO34oPKPO8Tt4UbyrOHWTT9cLb57+pfGeqMV2LVsfBLKlqiigUARImMWFWiiMrRqxjp2GfE1SlWHS8ZzGOW1zH1po42ii4qLOkmKDRpYkRuZq6Rp4kxyqj3L6fUhcetoouIxRwWNl4gWlOck4cCp1PkaN/KecXraU0KCSaCKHvWyzZD0vSn40/AxNpNwqrs9jbrwUqbJb2mbvCcZGIUAtLbK33lN1r0DD6xbdk4UJKQUKsQAGHhdiV5XN4hNgzzP2VJZjVuyAY8S0s5SfHu184uGARqBqhgAFWtjTiai1z00AjvzbaSOWj3MU0CIwINvBRrceQ841toycxCsn3iRew0FqEVP4GNiUVJLspGawb7o45hpW5vThDDiqlw9Q173oo0vrpU+cVkkJMWrgKx7veIN76AUN+Z8hGRJrZrqGCDhzPQ8h1+KNjES6KWmJWtWNKGg4ChvYUEaCkKpOYhrsR1PCjekQD1J2vJM95bTezZQAFNaEG7a2HAeUSGHwivipkyZ2bnJLEpbNlQE1a4sS5OnyiIqVKWQs7EMqtMWXlBpcsaW82p6xv7o4F0DtNUqxCIA1K5UGtidWZolAsMIQiQIg96N40wksEjPNc5ZUsG7t15KOJiTxuLEsAsDlJoSBWnKsQGG2BLOIfErNM55nzEVReCJQDKvlWIBXpG574qs3FPnmzCGbXJb3ZaqPhH1i3YJGCqjCqqKFk+KnADUDwrGVpQrlAMscad2vQDTxMeszHuijILEr3SfugaeJqOUQAiJMPcNANcvdJ6EfL4i8eqO3JkHPulvyy+lfCPLOkw5SKAW7wyk/dXpzI8I9GUTZW7gsQ1wfug6gc9eXOAPLTEmGrii8MwpmPPNpTlfryj2ssnvBjlFwG7wP3idacr9eUfGnZrMpCCxI7yt0tfLzt05x8WUr+4aIDfIRRjyppTnbXzgD6JpPede6LineH8R4+FtI477T8Aq4kT0ACTxcC1HUAEkcCwoaeMdhcu3AMgPDuliOhsQPKpiubz7Ml4xCswe6aitmLD5TyFxY6+EbthdezVlPw6P4GMo5WCI9h/7vFHjnl+mU/3hsSd/1+0K69ufTLLp9I2/Zjsv9lm4hAxZJgQrXWqFgb+DD0iIx/8A0+28QhsuJRJqk8aqEangV+sOIVY1LiVRdMp/LBNNYSR1XDmqjwj7MaI3ZONqg6RsTpsUum1LBjnY8q/e8Y+4iNEzu+viI2ZzxzeJR0zT8i+huR2KqLgkeERk7a81daMOv6xKYhog9oLHN1LxOko5RGbWx5mX0HKKftifRSPmsfI1iwY5qVimbw4ixpcmwHEk8vpF1BJzSRhVeIM6VuD/APVJX4hPI8DMekXkqgVZaEozUWg7tABc5TY26akRWdl4A4fBYfD/ABJLloerUzP9c0WmS2arOlR7ooMwoNTTW56cBHbZy0e8QrABBQhrcjlGtx5DzjxiyporKVrqafCNe8ulbDzhhUViWRqfCtDWw6HrX0Ee8OXqXIDV7op3e6Oh5mvHlGJJixkrPlVWqD3jWjCg6i+tPrFS3pxpkZC8suuYFghrUCtNRa9PSLdJKMWcjKWNAT3bC3vCxqanXjEfNwYmTAScwLVFb91dKEczXn70QwQ+G2hImKintZeSYkwymW7nNRVrWhGYg/yxeIp+BwD4jFHEd3sVmZVNbkSqrYU0L1Na8IuESBCEIA8TpQZSrCoNiDxiDn7uUvImMh4BqsPI1zD1MT8IArTY3EybTpedR8Q749QMw8xGxhtpyZi91jLr1t5EafSJ2NDG7HkzTVlo3zL3W9Rr5wB5myiVAABTmt7dB+cYsnwSyUA1GoA5AG4J6UpGk2x58o1kTMw+Vu63qO63oI+DbjKcuJlFTzIy+h91vIxGASJmt7mWw1ZOA5UNwT0rT0gVRzlSxGpWqso5WuCevjyj5hp8th9k4BNTRuZ+pj1MlUW6VPAm9zqxYXH9ogCYjjuIQRS9bFV5BgNTwtGOeyn7MgoONR3QvRhap4ecewCgGRsxJ0e+Y8TmFwPGtAI9DEdmO8DmJ11DMeouB4iwHSAIg4YSZymXoO9QG2Q2I8daeEQ3ta2OzyZWNkDNMwpzEDVpLe8B4a+UWfGYVAmdT3iakoQMxP0/tHvZc0qOzmEMDoSKC/wHpy9Ivl70ckFL3a3gWZLWYpqCBXoecWv/ABFRLLUzGoFPzMc53s3YnbMnNicGpfCOS0yWLmUTrQfJGfYu8MuctZbgV1RtP1EZUq0ElGr4dH5dn/YcdW66lsnbUBPuAGopQ9REvOmRU8LLq4ZmGUEGlakkaDwiVnY8c45nF69Gc4xpPOFubtpRkk3JGbEzohsbPjzi9oDnFf2ntUKCSQB1jkRi5PCN5tRW5j2tiQAYjNxtknG4wTmH/T4U5jXR5nwJ5GjHwjBs7Z0/aczJJqkgH7ScRYDkvzN0jo2P7PZ2AmLh1ouHlM/Amvzt8zs1P+BHZtLblrMupzLivreF0K5v1v6sieZEkZpyC7H3FYitD8zaW4XiZ3S9psvEAYecFkYmyAE0RjpVHPEX7rU04xyjdHCftc7t5w7kklyT/mzT7q9b94xsbZ2FWp1JuesbeGUH6KxUxQgUjKTRVLDTrm0sL68I9TpZVAJbG9FUHvC9q11sKnXhHBt0/aDisAyS5wOIw62Cse+g/wBNzrQfC3PUR2Td7beFx32mFeyi4HddXPzIdCBxpQ1iAbm1sS8qS1ErRSFy3vS3dN/xiP2dtKQ0sMoeTmXIrOtq6VqLVr4aRKYrNU1o6oK0NiWawFRY2rw+IRC7x4aZMaVhpGXNLUzXqaD5VvQ6nN6RAJvd9UGHlrLqUUFQT8WViC3mQT5xIxq7MwvZSpcv5FA8SBc+sbUSBCEIAQhCAEIQgBHmZLDCjAEciKj0j1CAIXFbtyjeWTKP3br/AEGw8qRqZMXI/wBRPu39Ua48iYssIAr2G27Kc0dcrjUjUeI1HpEnJGY50YPag6c/M29Iy4zAS5v7xA1NCdR4NqIh5+7zKc0iaQfle/o4uPOsQDfMhWYlwVNwtO6epJFjXzt4xF5WLahlWoFbE/etbwsIHak+TafLJX5tV/rXT+YCNmVi8PNFmMska1FPI6RZTmo9SGj7I2sBVZtcnu1b6g8GHCta6xVd4fZlhsQTOwjnDzDeqXQn+EaeXpFpxez3EsiXRhS1PzHGI/BYMSkqMyMbAA0JNeK6XN9IVNK3RKjlnPZu6+2MPZRLnqNCrCpHnQxiy7U0OCesdJO1JyFs+VlWlDSjEnhSo/2RHiZvFQXCVGoJYEc7EVil06Ut2jLVOLxk5/K2BtWdbsUlDnMcD8Kn6RL7N9mqA58dOM8i5RKpLHi1ifpE/M285HwoT0rT1MR77ULAl6tXS9QPLh6RXzKcP4oz5c5dWSM7acuWglYYIFXujKAEUcaAamNdUWcjyHpMSerIwYlScwucy6EUrWnCKXN2oCSa390cwOPUf2iV3ZxjGcGU1CA+91FDcenHjFik3uVSSTSIHeHcrFbPHaYctPww+Gn2ieIXuuOovzEaOzNvy5woTHZ8HtGrjMCAl6+8Mx5kaUHMfFERvZuFhdoNnl0kz8tTOl0ua0UTFFnrQ9baxmmDmOP2YrioiviVNw0wTJLsjroymh/QjobRObY2fjNmPlxSZpfwzkqZbDqfgPQ/WMkvES5wtSMiC1bme01HZZeOOQk1M3WWx4Z696WdOa24R0fYskmZPmsVLTWGWhDfYgUl3HA94+cfnnaGyeKxtbqb34jZznJRpbEZpbVymnI6oeot0iMEn6ThEHunvRJx8rtJVQVs6Nqp8tQeBETkQBCEIAQhCAEIQgBCEIAQhCAEIQgAYjMZsGS9wuRvmTu+o91vMRJwgCtNszEybynDry91v6T3W+ka07alSFnIVfqMp8gdfIxboxz5CuMrqGU8GAI+sQDn+089ipLAXpr68YreNxrNQMLanjpoPW/lHS8Vu0msp2lnke+nobjyMQW0thuP3krMPnl976DvD0MAUOdiC1ArEV142/Eco1502aPdNa/7/wB2iyT9hK1TLYHodfCv6xD4nZ0yWakHTjb0OhjBxT6oyUmuhXMXhZnvAZh901IPIiLFu9mlS61ubkH6Cuv/ADGsxqwzClNK2v0P+9YzSmOYAGoFyD9BUdb+UZGL3eS77HxuUd8EHVjqKm5uLgDqBpFm2PkmLn4ua1U0PJRUdKW8Y59Jx2itUZtTwy8bjyF+cWKXixSoszd0MpoanqNaCp8oAsww5cPmCzEfu5ZgF1Fr0FCCanTlHK95vZuud5mzT2LBgOwcky2Y3IluK5NQADa3COgzNpNLSxDKo0NjbQAi3TSInY22Z6mYsyUrKhLE1oTUkk8QdDE5ByL/ABB5UwyMUjS5q6qwofEcx1EZsRhUmCopHW5mzsFtNmlzJAYNLExnNpiPZUyOLr3QdLWivYL2PvLnf/MJw9dCn2tPlzVy1608oyyRg2PYjslpS4qaa5ZjIijhVAxYjzenlHUI19n4JJMtZUpcqIKAfn1JNTXrGxEEiEIQAhCEAIQhACEIQAhCEAIQhACEIQAhCEAIQhAGljdlSpvvoCfmFVb+paGIbF7uOK9k4cfLMsf6gL+YizQgDnGO2Uq/vZbSzz+E+Yqp+kaR3fXVCL+VfLQx1NhWxuIicVu7Ka6Vln7lh5oe79IjAKGmznRiSOAHl4R9RO/aq5Rwtc9NDb8Ys8/ZWIl6ATV+7Y/0Nb0MaLTJbHK6lG5EEH+hrjygCJn4h6qtmHvHgaDTpr4aR7MxnlZF9/EMJY5gNb6LUxvvscNUo1aih4ml+BuNTGxu/gs2M07uGSv872A8lH1gCe2BsJcNnoxYvluQBQKLC3ifWJeEIkCEIQAhCEAIQhACEIQAhCEAIQhACEIQAhCEAIQhACEIQAhCEAIQhACMGKwaTBSYisOo/A8IzwgCv4ndql5Mwr916sPJveHqY293dmNIR+0IMyY7OxBJ5BRU60AESsIAQhCAEIQgBC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xQTEhUUEhQVFhQUGBcXGBgWGBgXGhgYHBcXHBkXGBYYHSggGBolHRgXITEjJikrLi4uFyAzODMsNygtLiwBCgoKDg0OGxAQGzIlHyYsLDYtNC4uLC83LCwvNCw0LCwsLCwsNDQvLy00LCwvLywsLCw0LCwsLCw0LCwsLCwsLP/AABEIANwA5QMBIgACEQEDEQH/xAAcAAEAAgMBAQEAAAAAAAAAAAAABQYDBAcCAQj/xABCEAACAAQDBQUFBQYFBAMAAAABAgADESEEEjEFBkFRYRMicYGRBzJCUqEjYrHB0RQzcoKS4RVDY/DxJHOywjQ1U//EABsBAQACAwEBAAAAAAAAAAAAAAABAwIEBQYH/8QAMBEAAgEDAgQDBwUBAQAAAAAAAAECAwQREiEFEzFRQWGBFCJxkbHB8AYjMtHxQjP/2gAMAwEAAhEDEQA/AO4QhCAEIQgBCEIAQhCAEIQgBCMc2cF8Y0pkwnWOXfcVpWvu/wApdu3xM4wciRhEcs0jiYgdvb7ysLNlST35s10XKPgDMBmY8NbCKrbjdGvJQ0tN+v3+xlyZeBb4QhHZKhCEIAQhCAEIQgBCEIAQhCAEIQgBCEIAQhCAEIQgBCEIAQhCAEIQgCF21PdHBU2YaG4qP+RGom1D8Sg+Fo394k+zDfKfobfpFeWYDxjx3FYOFzLs9/z1OtbQjUpJtHnereBpWHZpIIeoWpvlBrcdY4dtGe2ftCSXrmqdSQa1r4x2HeCTnw80fdLD+W/5Rx/aSXi/hulLKW5ZUpqCwj9Q7PxAmSpcwaOisPBlBH4xsRW/Zxiu02ZhDWpWUqH+Tu/+sTuMxSy1LOaAfXoOseo1JR1PocfS3LSjPCKTP2/OLllbKOC0BAHWo1jYkb0TB7yq3hURz1xWg3h5Xobz4bWSzsW6EQWB3mlzJiSiGV5lcosQaCpidjepVYVY6oPKNOpSnTeJrAhCEWFYhCEAIQhACEIQAhCEAIQhACEIQAhCEAIQjWx2MWUpZq+AuTGMpKK1SeETGLk8IyYjEKilnNAOcaEjb8hviy/xAj66RVto7Rec1W0GijQfqesadI4lbi0tf7a28/E7FLhkdH7j38i87TpOkTVRgxKNShBvS2nWkcZw29HMxZNobRTDp2jtl5U1J5DrHJNu4sTJpmIolhq91RQeJ5k84wlJXrTlHGPEzjB2kdpZTOrYHayzaCtmBB87fnHNttS8rMp+EkehpDdvaDA0roRG/vLgzMntQHK1Gr/EAafjFVKkqFRp9Cm8uoxpcx7I6L7GNvSRguxeaiOk1wAzBSQaNUV1uSPKJnejaiCdkmKxUKGVkYcde6RStjescm2fhQgoNBE3s41BHKLLi95kOXjY4/BOIxub/lSjs08PPqWtJkhvdm5f+4pH1FRGPabCTKaazKyLS6MGqTYCgvcxDgUuRaMO2pgbDzBxoD6MpjQ0RbPbSoOO6eV+djT3K2k03ash3OpcAcAMjUAjukfnrcZ8u0MMf9UD1DD84/QsekscKnhdzz3Ff/VPy+7EIQjcOYIQhACEIQAhCEAIQhACEIQAhCEAIQhACK7vvKf9n7SWzK0pgaqSKqbNWnDQ+UWKMeJkh0ZG0YEHwIiqtT5lNw7l1vV5VWM+z/05TK2/M+MJM/iWh/qWhjYG2pRBrLdWoaZWDKTwFwCIhsVIMt2ltqjFT5HX84xx5FrDwz3DtaMllLHw/MHO9t7dmYiaWmGlCQFGiiug/WMMx6pXlQ29IbyYQy8RMFLE5h4G/wCcYMG9qR6OMY6E4rY8vV1a5Rl1NvZE4B9dedvxi2bQxbgy2RiMyUNDaqk6jQ2IilSpuVhzrFwxC5pMsjgxHqP7RTd0N1I5l4ubZ1Ivww/ke5W1m+NUbyyn1WJTYuJRnOUEVFSM1dDwsOcVuYhAjBgdo9nMB6ERoSt8p4Rw+CKNO/p1Om/12+50SabGNHFistxzRvwMRGG28Dxjcl7RVrcwR6gxRGjOL3R9VU4OLwyG3bnZcdhT/ryh6uB+cfpCPyvhMUVxUlkFTLmS5lOFEcManhpTzjuOz/aNKf8AeSnTqtHH5H6R6yx4fXdJyjHKyeS4jXjOosF3hETg95MLN92cteTd0+jUiVVq3FxGc6coPElj4mhk+whCMAIQhACEIQAhCEAIQhACEIQAhCEAIGEfDAHN/aDgsmIEwaTVr/MtAfoRFeky+JiZ363iGJKyZQpkYkub94VFFoaFesVDt56agMOmvoY07jgN1q50YZT38/l1PTWHFqPJjTm8Nbf0RO/2FvLmcwVPlcfSvpFOlzrxfduTxOw7qQQy94Ailx/aKISOUYU3OMeXNYa7mlfyiq2uLymsmyNmTGXOlGBrxuKHrFj2Is6cBIVGzkgioNAAbsTyArH3d2WyS8pANTmpyrwjpe7mGkqg7OYhmMO8Cch/hGalQIvvbqy9mWht1FjbG2e+e3qcm0qRuak6cd1h5+DNVd15BlhHXMQLtUgk8TaK9tX2bK95M9pZ5OuceoII+sdDfDsuoP5esa2JnKilmNh/ukeajXqwllM6srW1hHVpSS8emMeZyOfuVisOwzTJTKa0YMeH3aVEYDhcTLIJTMARdDm+mv0i447FmYxY+Q5DlGqZkbMeIVPFJ+h4yr+o60a75K9zwz9fUiNh7OW5DI0xrlQwzD7uQ963hrE3Lw5XUEeIp+MaWNdMpMxQwHMA+V4pOJ3mxMma3ZTWVLEIe8otoFeto9lwr9Qa4Kly8JLwZsWt67ttuOC6bxbTGHklrZ2sg68/Aax2bcGv+G4Opqewl1J/hj8wbY2hNxISZMArlI7i5Rqb5RxMfqLcYU2fhP8Asy//ABEbfE63MhFrob8Fhk5CEI4xYIQhACEIQAhCEAIQhACEIQAhCEAeXcDU9LxRd894HasmUGVNHe4zc1U8ufOLBvVtaVJlUde0eYaS5Q1mMLjwUHU8I4hvPLxWDniYHZBiAZlEqEDV7yBDagtqL1MdThFGFa40y64ys9zCo8ImeyiTElSuY0ApWp4RTcLvjM/zpUuYOa/ZP6r3T5iM22N4FmygskOqH3g1K15VGqx6K5hUpR1SXT8/NiuE0iL3q23nYLLNJaGv8ZHHw6Rq7I2OWbPTNfugXIHMjnETjWjb2NPsL3FvT+1I8VxdzqLXnfp6FNzOfIlpf+fmC7bNw9GoRqI3stLcoi9lYqbqWJHANQ+dTeJnZsqZiHKyZLTNO8llBrfM7d0cI8lyak5Yisj9MXDtb3VU/i4tN/Jr6HxNpTZQrLmOvgxp5jSK9vNvniWUDMvdNahFBbo1qH0jpOE9nzuv28xVJ4JVqDxtUx7m+yTBuKO0w14ig/WOjbWFRbzR6vit5a3FKVOKy2uxxWVvk/8AmSkbqpKH8xEhh95pD6lpZ+8Kj+pf0jo2M9h+EI+znTUPWhikbw+xvHSAWkFMQg4Kcr/0tY+RjblYUpeGPgeNlw2jL/nHwInamMzkBTVBeo0br4RVNsoe1JpwETvYvLASYpR1ADKwoQRa4jTxajN5CL7WKpPSi+0pRg9ETxhP3KfzfiY7Tu6uOl4eU0mcrJ2aUVxT4dAy0sNOOkccm2RfA/iY7zsZB+zYdcpH2Uskryyjlz8Ocda6f7cDbWzZ6k754mWB+0YZqfMhzD0IB/GJnZ2+2GmkKXyMeD9w+j0jUDVagYELwPPlw0H4x5XAS5hLTJSkaClNBqeB/wCI0TIt8uYCKjSPcVjCbLlomaU7yibhQSNfdGU2rpw4xun9ql07yTa0FxlPW4oPpAE1CIj/ABkqaTZTqdajvj8j9I2sLtSVMOVHUt8ujf0mhiQbsI8S5gbQg0JFuYNCPIwgD3CEIAQhHxmpAH2K5vDt84VhnUP2hyy1QntDa5ygGqjiYzbzbyJhUFi817S5YrV2/JRxaITYGxHmM2JxDh50wd75VX/85dPdUfWIBpbn4dsSzYqeT2xLLRvgQE0VFN1Sl62rGT2o7GbE4FnCjNhz2qUsSBZxQ6AqTQV4CLRLw6gVZKJrUd4GnEjUDlaMoVWBObu/Ke9ra6m9Ty6xbb1pUasakeqZDWVg/LgMbez3uVOjA+sSO9WwP2XFTZNaUOZAfka60PQW8oiOxZSDTTiLx9Em4XNBqL2ktvsaq92Rg2jIXhbwjJu9sidMDzEA7KXcljlBPEA8Tp6xJbA3fm4/EdklQi0Mx/kUn/yN6D9I7huxuxLUrRKSMOaS14PMGsw/MFNQK/FU8BHzK6rOVT2ddfHyX99jocum4ty6fUgtytxGmIs7GjKhAKyNCRrWaeHDu+vKL7KxKKOyw0tSEt3aLLTpUDXoAfKNObizipjS5RIkIcruLGYwN0U8FGhPHQcYmcPICKFUAACgAsB5RjCMYe7TRrwpxgtka/7PMb35h8EGQet2+seX2cp1zHxdz+LRsPOIYDnGYwqKUfEsRETtmsP3cx1P8T09CxH0iNn7WxOHvMTtUGpFAw61FvUDxiytEfihGl7VUg+5bGmpbEFtLZuC2rLNQC6/EAFmyyefGnqDHOcR7KZhZlM8K4PcOXMrp81Kgqa1BuYt+3NmNLft8Kck1b20YcQRoQeWh6G8TOwdtLjpJI+znSzRwNZb0sy11U/qDpG2p8+Gqk8S/Opg6XKnmSycE3h2U2FmGQ7KzILlK0vwvxjtuxCEw0kkkMZcvXQnKAAM3COPb+4d5WJdJlc4Fz81SbjnWOz7tSnaVK0IREHLvZBXnoLeZjozcnb09fXG5jLGt46G32TBQLMWtXS5uWoajn9I+zAFyoMyDjyyj1F7D1iSkYValipUaAjS2pqvXnyEarLYuGBBvfgorS49dOMapBsYaeWYCqsq35X4C1RzPpG9LoWJoyhe6KaV4mgtyGnOIGU2QFmTvG5y8zoLUPIRK4ebRAqvVja97nU8DzPlEg2ZU73nzKR1+UcbeZ05Rplwktp5lUZUaYKCpNRZRTjSg0jNtWRml9nlrmGUEEVApc36fjENisUcJLlqJjGYyu3eOoA7opzqVFoAntgYUy8PLVvfpmf+NiWb6kwjZwEorLRSSSFUEnUmlzCJBnhCMeImhFLHQXNBW3OggDJFe3w2rKky1DqZk1j9jLUkMzc6i4UcTHjeTemXhpHaArMZiFRVNCznQH5RxJiF3f2UzucRjO9OfViO4o4S5Z+FREA0dn7CxTYiViZ7mYQpRl0FCa5QzHRediaRdEyNqMijie5m/mFivTj4RlWTmHcaiDn3lboOIXzj6ZhPvL9mPluG6kG+X1iAfaN72YZBcBrV+8SPpaPMxwe9NQgDSozU61F836x8lqjd4HKBcAGn8zKfoKR7Bb3moVGnwkfeI0r6QBzv2tbGzSpeLW+U9mwqGore5fiQbfzRy0S6aVHh+kfoja+DlYiTNScMnaIyiooVqLGujNWh48BH5+xMhpbskwUZCVYdQaR63gdzrouk+sfoyiosPJe/ZRtBwZmHUJV3D1y0NCMrGo1y5R6x0LerGmVKl4eSaTJ5yKRqqAVd/Glh1YRQ/Ytgg2InzT/loqjoXJr9EiyTcR2u1Zp1XDS0lj+IjO34oPKPO8Tt4UbyrOHWTT9cLb57+pfGeqMV2LVsfBLKlqiigUARImMWFWiiMrRqxjp2GfE1SlWHS8ZzGOW1zH1po42ii4qLOkmKDRpYkRuZq6Rp4kxyqj3L6fUhcetoouIxRwWNl4gWlOck4cCp1PkaN/KecXraU0KCSaCKHvWyzZD0vSn40/AxNpNwqrs9jbrwUqbJb2mbvCcZGIUAtLbK33lN1r0DD6xbdk4UJKQUKsQAGHhdiV5XN4hNgzzP2VJZjVuyAY8S0s5SfHu184uGARqBqhgAFWtjTiai1z00AjvzbaSOWj3MU0CIwINvBRrceQ841toycxCsn3iRew0FqEVP4GNiUVJLspGawb7o45hpW5vThDDiqlw9Q173oo0vrpU+cVkkJMWrgKx7veIN76AUN+Z8hGRJrZrqGCDhzPQ8h1+KNjES6KWmJWtWNKGg4ChvYUEaCkKpOYhrsR1PCjekQD1J2vJM95bTezZQAFNaEG7a2HAeUSGHwivipkyZ2bnJLEpbNlQE1a4sS5OnyiIqVKWQs7EMqtMWXlBpcsaW82p6xv7o4F0DtNUqxCIA1K5UGtidWZolAsMIQiQIg96N40wksEjPNc5ZUsG7t15KOJiTxuLEsAsDlJoSBWnKsQGG2BLOIfErNM55nzEVReCJQDKvlWIBXpG574qs3FPnmzCGbXJb3ZaqPhH1i3YJGCqjCqqKFk+KnADUDwrGVpQrlAMscad2vQDTxMeszHuijILEr3SfugaeJqOUQAiJMPcNANcvdJ6EfL4i8eqO3JkHPulvyy+lfCPLOkw5SKAW7wyk/dXpzI8I9GUTZW7gsQ1wfug6gc9eXOAPLTEmGrii8MwpmPPNpTlfryj2ssnvBjlFwG7wP3idacr9eUfGnZrMpCCxI7yt0tfLzt05x8WUr+4aIDfIRRjyppTnbXzgD6JpPede6LineH8R4+FtI477T8Aq4kT0ACTxcC1HUAEkcCwoaeMdhcu3AMgPDuliOhsQPKpiubz7Ml4xCswe6aitmLD5TyFxY6+EbthdezVlPw6P4GMo5WCI9h/7vFHjnl+mU/3hsSd/1+0K69ufTLLp9I2/Zjsv9lm4hAxZJgQrXWqFgb+DD0iIx/8A0+28QhsuJRJqk8aqEangV+sOIVY1LiVRdMp/LBNNYSR1XDmqjwj7MaI3ZONqg6RsTpsUum1LBjnY8q/e8Y+4iNEzu+viI2ZzxzeJR0zT8i+huR2KqLgkeERk7a81daMOv6xKYhog9oLHN1LxOko5RGbWx5mX0HKKftifRSPmsfI1iwY5qVimbw4ixpcmwHEk8vpF1BJzSRhVeIM6VuD/APVJX4hPI8DMekXkqgVZaEozUWg7tABc5TY26akRWdl4A4fBYfD/ABJLloerUzP9c0WmS2arOlR7ooMwoNTTW56cBHbZy0e8QrABBQhrcjlGtx5DzjxiyporKVrqafCNe8ulbDzhhUViWRqfCtDWw6HrX0Ee8OXqXIDV7op3e6Oh5mvHlGJJixkrPlVWqD3jWjCg6i+tPrFS3pxpkZC8suuYFghrUCtNRa9PSLdJKMWcjKWNAT3bC3vCxqanXjEfNwYmTAScwLVFb91dKEczXn70QwQ+G2hImKintZeSYkwymW7nNRVrWhGYg/yxeIp+BwD4jFHEd3sVmZVNbkSqrYU0L1Na8IuESBCEIA8TpQZSrCoNiDxiDn7uUvImMh4BqsPI1zD1MT8IArTY3EybTpedR8Q749QMw8xGxhtpyZi91jLr1t5EafSJ2NDG7HkzTVlo3zL3W9Rr5wB5myiVAABTmt7dB+cYsnwSyUA1GoA5AG4J6UpGk2x58o1kTMw+Vu63qO63oI+DbjKcuJlFTzIy+h91vIxGASJmt7mWw1ZOA5UNwT0rT0gVRzlSxGpWqso5WuCevjyj5hp8th9k4BNTRuZ+pj1MlUW6VPAm9zqxYXH9ogCYjjuIQRS9bFV5BgNTwtGOeyn7MgoONR3QvRhap4ecewCgGRsxJ0e+Y8TmFwPGtAI9DEdmO8DmJ11DMeouB4iwHSAIg4YSZymXoO9QG2Q2I8daeEQ3ta2OzyZWNkDNMwpzEDVpLe8B4a+UWfGYVAmdT3iakoQMxP0/tHvZc0qOzmEMDoSKC/wHpy9Ivl70ckFL3a3gWZLWYpqCBXoecWv/ABFRLLUzGoFPzMc53s3YnbMnNicGpfCOS0yWLmUTrQfJGfYu8MuctZbgV1RtP1EZUq0ElGr4dH5dn/YcdW66lsnbUBPuAGopQ9REvOmRU8LLq4ZmGUEGlakkaDwiVnY8c45nF69Gc4xpPOFubtpRkk3JGbEzohsbPjzi9oDnFf2ntUKCSQB1jkRi5PCN5tRW5j2tiQAYjNxtknG4wTmH/T4U5jXR5nwJ5GjHwjBs7Z0/aczJJqkgH7ScRYDkvzN0jo2P7PZ2AmLh1ouHlM/Amvzt8zs1P+BHZtLblrMupzLivreF0K5v1v6sieZEkZpyC7H3FYitD8zaW4XiZ3S9psvEAYecFkYmyAE0RjpVHPEX7rU04xyjdHCftc7t5w7kklyT/mzT7q9b94xsbZ2FWp1JuesbeGUH6KxUxQgUjKTRVLDTrm0sL68I9TpZVAJbG9FUHvC9q11sKnXhHBt0/aDisAyS5wOIw62Cse+g/wBNzrQfC3PUR2Td7beFx32mFeyi4HddXPzIdCBxpQ1iAbm1sS8qS1ErRSFy3vS3dN/xiP2dtKQ0sMoeTmXIrOtq6VqLVr4aRKYrNU1o6oK0NiWawFRY2rw+IRC7x4aZMaVhpGXNLUzXqaD5VvQ6nN6RAJvd9UGHlrLqUUFQT8WViC3mQT5xIxq7MwvZSpcv5FA8SBc+sbUSBCEIAQhCAEIQgBHmZLDCjAEciKj0j1CAIXFbtyjeWTKP3br/AEGw8qRqZMXI/wBRPu39Ua48iYssIAr2G27Kc0dcrjUjUeI1HpEnJGY50YPag6c/M29Iy4zAS5v7xA1NCdR4NqIh5+7zKc0iaQfle/o4uPOsQDfMhWYlwVNwtO6epJFjXzt4xF5WLahlWoFbE/etbwsIHak+TafLJX5tV/rXT+YCNmVi8PNFmMska1FPI6RZTmo9SGj7I2sBVZtcnu1b6g8GHCta6xVd4fZlhsQTOwjnDzDeqXQn+EaeXpFpxez3EsiXRhS1PzHGI/BYMSkqMyMbAA0JNeK6XN9IVNK3RKjlnPZu6+2MPZRLnqNCrCpHnQxiy7U0OCesdJO1JyFs+VlWlDSjEnhSo/2RHiZvFQXCVGoJYEc7EVil06Ut2jLVOLxk5/K2BtWdbsUlDnMcD8Kn6RL7N9mqA58dOM8i5RKpLHi1ifpE/M285HwoT0rT1MR77ULAl6tXS9QPLh6RXzKcP4oz5c5dWSM7acuWglYYIFXujKAEUcaAamNdUWcjyHpMSerIwYlScwucy6EUrWnCKXN2oCSa390cwOPUf2iV3ZxjGcGU1CA+91FDcenHjFik3uVSSTSIHeHcrFbPHaYctPww+Gn2ieIXuuOovzEaOzNvy5woTHZ8HtGrjMCAl6+8Mx5kaUHMfFERvZuFhdoNnl0kz8tTOl0ua0UTFFnrQ9baxmmDmOP2YrioiviVNw0wTJLsjroymh/QjobRObY2fjNmPlxSZpfwzkqZbDqfgPQ/WMkvES5wtSMiC1bme01HZZeOOQk1M3WWx4Z696WdOa24R0fYskmZPmsVLTWGWhDfYgUl3HA94+cfnnaGyeKxtbqb34jZznJRpbEZpbVymnI6oeot0iMEn6ThEHunvRJx8rtJVQVs6Nqp8tQeBETkQBCEIAQhCAEIQgBCEIAQhCAEIQgAYjMZsGS9wuRvmTu+o91vMRJwgCtNszEybynDry91v6T3W+ka07alSFnIVfqMp8gdfIxboxz5CuMrqGU8GAI+sQDn+089ipLAXpr68YreNxrNQMLanjpoPW/lHS8Vu0msp2lnke+nobjyMQW0thuP3krMPnl976DvD0MAUOdiC1ArEV142/Eco1502aPdNa/7/wB2iyT9hK1TLYHodfCv6xD4nZ0yWakHTjb0OhjBxT6oyUmuhXMXhZnvAZh901IPIiLFu9mlS61ubkH6Cuv/ADGsxqwzClNK2v0P+9YzSmOYAGoFyD9BUdb+UZGL3eS77HxuUd8EHVjqKm5uLgDqBpFm2PkmLn4ua1U0PJRUdKW8Y59Jx2itUZtTwy8bjyF+cWKXixSoszd0MpoanqNaCp8oAsww5cPmCzEfu5ZgF1Fr0FCCanTlHK95vZuud5mzT2LBgOwcky2Y3IluK5NQADa3COgzNpNLSxDKo0NjbQAi3TSInY22Z6mYsyUrKhLE1oTUkk8QdDE5ByL/ABB5UwyMUjS5q6qwofEcx1EZsRhUmCopHW5mzsFtNmlzJAYNLExnNpiPZUyOLr3QdLWivYL2PvLnf/MJw9dCn2tPlzVy1608oyyRg2PYjslpS4qaa5ZjIijhVAxYjzenlHUI19n4JJMtZUpcqIKAfn1JNTXrGxEEiEIQAhCEAIQhACEIQAhCEAIQhACEIQAhCEAIQhAGljdlSpvvoCfmFVb+paGIbF7uOK9k4cfLMsf6gL+YizQgDnGO2Uq/vZbSzz+E+Yqp+kaR3fXVCL+VfLQx1NhWxuIicVu7Ka6Vln7lh5oe79IjAKGmznRiSOAHl4R9RO/aq5Rwtc9NDb8Ys8/ZWIl6ATV+7Y/0Nb0MaLTJbHK6lG5EEH+hrjygCJn4h6qtmHvHgaDTpr4aR7MxnlZF9/EMJY5gNb6LUxvvscNUo1aih4ml+BuNTGxu/gs2M07uGSv872A8lH1gCe2BsJcNnoxYvluQBQKLC3ifWJeEIkCEIQAhCEAIQhACEIQAhCEAIQhACEIQAhCEAIQhACEIQAhCEAIQhACMGKwaTBSYisOo/A8IzwgCv4ndql5Mwr916sPJveHqY293dmNIR+0IMyY7OxBJ5BRU60AESsIAQhCAEIQgBCEI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 descr="http://www.empleare.com/wp-content/uploads/2010/06/Investigacion-de-merc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75" y="2780928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0" name="9 Sol">
            <a:hlinkClick r:id="rId3" action="ppaction://hlinksldjump"/>
          </p:cNvPr>
          <p:cNvSpPr/>
          <p:nvPr/>
        </p:nvSpPr>
        <p:spPr>
          <a:xfrm>
            <a:off x="460375" y="5517232"/>
            <a:ext cx="655241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INVESTIGACIÓN DE MERCADO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223818" y="2375285"/>
            <a:ext cx="252028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  GENERAL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Triángulo isósceles"/>
          <p:cNvSpPr/>
          <p:nvPr/>
        </p:nvSpPr>
        <p:spPr>
          <a:xfrm rot="5400000">
            <a:off x="5867288" y="3157830"/>
            <a:ext cx="668870" cy="523143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196505"/>
              <a:satOff val="-30066"/>
              <a:lumOff val="12060"/>
              <a:alphaOff val="0"/>
            </a:schemeClr>
          </a:fillRef>
          <a:effectRef idx="2">
            <a:schemeClr val="accent3">
              <a:hueOff val="13196505"/>
              <a:satOff val="-30066"/>
              <a:lumOff val="1206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Triángulo isósceles"/>
          <p:cNvSpPr/>
          <p:nvPr/>
        </p:nvSpPr>
        <p:spPr>
          <a:xfrm rot="11152414">
            <a:off x="4113360" y="4839939"/>
            <a:ext cx="668870" cy="523143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196505"/>
              <a:satOff val="-30066"/>
              <a:lumOff val="12060"/>
              <a:alphaOff val="0"/>
            </a:schemeClr>
          </a:fillRef>
          <a:effectRef idx="2">
            <a:schemeClr val="accent3">
              <a:hueOff val="13196505"/>
              <a:satOff val="-30066"/>
              <a:lumOff val="1206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Triángulo isósceles"/>
          <p:cNvSpPr/>
          <p:nvPr/>
        </p:nvSpPr>
        <p:spPr>
          <a:xfrm rot="16982053">
            <a:off x="2559124" y="3107453"/>
            <a:ext cx="668870" cy="523143"/>
          </a:xfrm>
          <a:prstGeom prst="triangle">
            <a:avLst>
              <a:gd name="adj" fmla="val 6075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196505"/>
              <a:satOff val="-30066"/>
              <a:lumOff val="12060"/>
              <a:alphaOff val="0"/>
            </a:schemeClr>
          </a:fillRef>
          <a:effectRef idx="2">
            <a:schemeClr val="accent3">
              <a:hueOff val="13196505"/>
              <a:satOff val="-30066"/>
              <a:lumOff val="1206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Rectángulo redondeado"/>
          <p:cNvSpPr/>
          <p:nvPr/>
        </p:nvSpPr>
        <p:spPr>
          <a:xfrm>
            <a:off x="755576" y="2615395"/>
            <a:ext cx="1728192" cy="1116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PAIS PROVEEDOR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660232" y="2780928"/>
            <a:ext cx="1584176" cy="951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PAIS DE DESTINO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63888" y="5517232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PERFIL DE CONSUMIDOR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CLASIFICACIÓN ARANCELARIA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07104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1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SELECCIÓN DE PAIS PROVEEDOR </a:t>
            </a:r>
            <a:r>
              <a:rPr lang="es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s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67166"/>
              </p:ext>
            </p:extLst>
          </p:nvPr>
        </p:nvGraphicFramePr>
        <p:xfrm>
          <a:off x="1340160" y="2060848"/>
          <a:ext cx="6426716" cy="19130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36102"/>
                <a:gridCol w="441325"/>
                <a:gridCol w="673285"/>
                <a:gridCol w="595679"/>
                <a:gridCol w="673285"/>
                <a:gridCol w="965531"/>
                <a:gridCol w="615256"/>
                <a:gridCol w="560722"/>
                <a:gridCol w="965531"/>
              </a:tblGrid>
              <a:tr h="25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PAÍS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CRECIMIENTO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CRECIMIENTO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208,6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291,15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295,66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89,3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6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147,5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68,98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629,19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114,83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378,69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260,7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U.S.A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43,05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69,59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115,04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158,2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210,99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9,81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440027" y="1156682"/>
            <a:ext cx="626395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PAÍSES EXPORTADORES DE MOSTO DE VINO  AL ECUADOR</a:t>
            </a:r>
            <a:endParaRPr lang="es-ES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29924" y="3861048"/>
            <a:ext cx="228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Fuente: Banco Central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21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es-ES" dirty="0" smtClean="0"/>
              <a:t>MATRIZ DE SELECCIÓN</a:t>
            </a:r>
            <a:endParaRPr lang="es-ES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827584" y="15567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analiza: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450970" y="2126980"/>
            <a:ext cx="1857130" cy="108599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ACUERDOS COMERCIALES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6588224" y="1916832"/>
            <a:ext cx="216024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CLIMA 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450970" y="4678987"/>
            <a:ext cx="1816774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PRECIO DEL MOSTO 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7020272" y="4365104"/>
            <a:ext cx="1872208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UBICACIÓN</a:t>
            </a:r>
            <a:endParaRPr lang="es-ES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64248"/>
              </p:ext>
            </p:extLst>
          </p:nvPr>
        </p:nvGraphicFramePr>
        <p:xfrm>
          <a:off x="2771800" y="2060847"/>
          <a:ext cx="3528392" cy="32403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00200"/>
                <a:gridCol w="864096"/>
                <a:gridCol w="864096"/>
              </a:tblGrid>
              <a:tr h="71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FACTORES 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ARGENTINA 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1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ACUERDOS COMERCIALES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ECONOMÍA 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PIB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FACILIDAD LOGISTICA 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PRECIO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TOTAL: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SELECCIÓN DEL PAÍS DE DESTINO  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34531"/>
              </p:ext>
            </p:extLst>
          </p:nvPr>
        </p:nvGraphicFramePr>
        <p:xfrm>
          <a:off x="971601" y="1700808"/>
          <a:ext cx="7425327" cy="4008571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958889"/>
                <a:gridCol w="958889"/>
                <a:gridCol w="777028"/>
                <a:gridCol w="958889"/>
                <a:gridCol w="831037"/>
                <a:gridCol w="1006834"/>
                <a:gridCol w="1038798"/>
                <a:gridCol w="894963"/>
              </a:tblGrid>
              <a:tr h="28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% crecimiento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%crecimiento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4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E.U.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118.354,00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168.326,00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203.333,00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251.262,00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325.698,00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Canadá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41.221,00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56.665,00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74.280,00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87.314,00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84.694,00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38.843,00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41.912,00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41.440,00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57.008,00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68.273,00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Reino Unido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44.631,00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48.941,00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42.795,00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45.103,00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48.750,00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Holanda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26.629,00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36.092,00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34.243,00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39.592,00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38.960,00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Paraguay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17.563,00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21.842,00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22.614,00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30.012,00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23.452,00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Japón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14.717,00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21.554,00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20.906,00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22.068,00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20.677,00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3.235,00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13.748,00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325%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5.919,00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10.101,00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16.535,00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Suecia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8.753,00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12.499,00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15.522,00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15.155,00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15.889,00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México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11.920,00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13.398,00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12.581,00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15.184,00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15.754,00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Dinamarca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19.755,00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22.296,00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16.768,00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18.424,00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15.448,00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Suiza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6.695,00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9.542,00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10.947,00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13.490,00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13.999,00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Perú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7.640,00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9.109,00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8.726,00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10.889,00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13.216,00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Alemania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11.534,00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14.052,00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11.800,00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10.825,00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-8%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13.084,00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Bélgica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6.426,00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8.175,00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9.330,00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11.013,00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11.955,00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Finlandia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7.786,00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10.598,00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10.502,00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10.811,00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11.649,00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Rusia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33.438,00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43.971,00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13.678,00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8.452,00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-38%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10.131,00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6.044,00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6.616,00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7.047,00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8.747,00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9.585,00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ANÁLISIS DE LOS 18 PAÍSES IMPORTADORES DE VINO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19</a:t>
            </a:fld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6290"/>
              </p:ext>
            </p:extLst>
          </p:nvPr>
        </p:nvGraphicFramePr>
        <p:xfrm>
          <a:off x="2197100" y="1786350"/>
          <a:ext cx="5615261" cy="39959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0816"/>
                <a:gridCol w="915858"/>
                <a:gridCol w="930872"/>
                <a:gridCol w="900844"/>
                <a:gridCol w="1096027"/>
                <a:gridCol w="900844"/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ACUERDOS COMERCIALES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% DE LIBERACIÓN 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FACILIDADES LOGISTICAS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PRECIO DEL VINO EN ESTE PAÍS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PREFERENCIA DEL PRODCUTO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EE.UU.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Canadá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0%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s-ES" sz="1100" dirty="0" smtClean="0">
                          <a:effectLst/>
                        </a:rPr>
                        <a:t>8.50$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15%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Reino Unido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Holanda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Paraguay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0%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6.5 $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30%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Japón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Suecia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México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1%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Dinamarca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Suiza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0%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17.71$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41.5%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Alemania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Bélgica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 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0%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 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7.50$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61%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23528" y="2132856"/>
            <a:ext cx="1944216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Acuerdos Comerciales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analiza: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23528" y="3284984"/>
            <a:ext cx="1872208" cy="107348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Preferencias Arancelarias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51520" y="4509120"/>
            <a:ext cx="1944216" cy="9361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Facilidades Logísticas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96125" y="5589239"/>
            <a:ext cx="1971620" cy="77554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Precio del vino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699792" y="5805264"/>
            <a:ext cx="1944216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Preferencia del Producto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 GENERAL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6006032"/>
              </p:ext>
            </p:extLst>
          </p:nvPr>
        </p:nvGraphicFramePr>
        <p:xfrm>
          <a:off x="179512" y="1340768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0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MATRIZ DE SELECCIÓN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899592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FACTORES DE ANÁLISIS 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39552" y="1916832"/>
            <a:ext cx="194421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COLOMBIA 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11560" y="2878283"/>
            <a:ext cx="1584176" cy="7667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Aceptación del vino 65%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768440" y="3717032"/>
            <a:ext cx="1368152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Estabilidad Política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39552" y="4653136"/>
            <a:ext cx="1779722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369.6  mil millones </a:t>
            </a:r>
            <a:r>
              <a:rPr lang="es-ES" sz="1200" dirty="0" smtClean="0"/>
              <a:t> PIB</a:t>
            </a:r>
            <a:endParaRPr lang="es-ES" sz="1200" dirty="0"/>
          </a:p>
        </p:txBody>
      </p:sp>
      <p:sp>
        <p:nvSpPr>
          <p:cNvPr id="11" name="10 Elipse"/>
          <p:cNvSpPr/>
          <p:nvPr/>
        </p:nvSpPr>
        <p:spPr>
          <a:xfrm>
            <a:off x="693747" y="5445224"/>
            <a:ext cx="1573997" cy="5760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Factibilidad logística</a:t>
            </a:r>
            <a:endParaRPr lang="es-ES" sz="1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804248" y="1872800"/>
            <a:ext cx="1512168" cy="9521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PRERÚ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804248" y="2937617"/>
            <a:ext cx="1656184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Aceptación del vino 45.5%</a:t>
            </a:r>
            <a:endParaRPr lang="es-ES" sz="1200" dirty="0"/>
          </a:p>
        </p:txBody>
      </p:sp>
      <p:sp>
        <p:nvSpPr>
          <p:cNvPr id="15" name="14 Elipse"/>
          <p:cNvSpPr/>
          <p:nvPr/>
        </p:nvSpPr>
        <p:spPr>
          <a:xfrm>
            <a:off x="6804248" y="3645024"/>
            <a:ext cx="1656184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Estabilidad Política</a:t>
            </a:r>
            <a:endParaRPr lang="es-ES" sz="1200" dirty="0"/>
          </a:p>
        </p:txBody>
      </p:sp>
      <p:sp>
        <p:nvSpPr>
          <p:cNvPr id="16" name="15 Elipse"/>
          <p:cNvSpPr/>
          <p:nvPr/>
        </p:nvSpPr>
        <p:spPr>
          <a:xfrm>
            <a:off x="6804248" y="4329100"/>
            <a:ext cx="1656184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199,400 millones </a:t>
            </a:r>
            <a:r>
              <a:rPr lang="es-ES" sz="1200" dirty="0" smtClean="0"/>
              <a:t> PIB</a:t>
            </a:r>
            <a:endParaRPr lang="es-ES" sz="1200" dirty="0"/>
          </a:p>
        </p:txBody>
      </p:sp>
      <p:sp>
        <p:nvSpPr>
          <p:cNvPr id="17" name="16 Elipse"/>
          <p:cNvSpPr/>
          <p:nvPr/>
        </p:nvSpPr>
        <p:spPr>
          <a:xfrm>
            <a:off x="6732240" y="5085277"/>
            <a:ext cx="1656184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Factibilidad Logística </a:t>
            </a:r>
            <a:endParaRPr lang="es-ES" sz="1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67833"/>
              </p:ext>
            </p:extLst>
          </p:nvPr>
        </p:nvGraphicFramePr>
        <p:xfrm>
          <a:off x="2641600" y="2824958"/>
          <a:ext cx="3860799" cy="24042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31310"/>
                <a:gridCol w="1169651"/>
                <a:gridCol w="1359838"/>
              </a:tblGrid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FACTORES </a:t>
                      </a:r>
                      <a:endParaRPr lang="es-ES" sz="1100" b="0" i="0" u="none" strike="noStrike" dirty="0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COLOMBIA </a:t>
                      </a:r>
                      <a:endParaRPr lang="es-ES" sz="1100" b="0" i="0" u="none" strike="noStrike" dirty="0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PERÚ</a:t>
                      </a:r>
                      <a:endParaRPr lang="es-ES" sz="1100" b="0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POLÍTICOS 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ECONÓMICOS 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SOCIALES 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TECNOLÓGICOS 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7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FACTIBILIDAD LOGÍSTICA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7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APRECIACIÓN DEL VINO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TOTAL:</a:t>
                      </a:r>
                      <a:endParaRPr lang="es-ES" sz="1100" b="1" i="0" u="none" strike="noStrike" dirty="0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30</a:t>
                      </a:r>
                      <a:endParaRPr lang="es-ES" sz="1100" b="1" i="0" u="none" strike="noStrike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26</a:t>
                      </a:r>
                      <a:endParaRPr lang="es-ES" sz="1100" b="1" i="0" u="none" strike="noStrike" dirty="0">
                        <a:solidFill>
                          <a:srgbClr val="2F2B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7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662344" y="1772816"/>
            <a:ext cx="3819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CAPÍTULO IV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https://encrypted-tbn1.gstatic.com/images?q=tbn:ANd9GcSc2bWciET4CJKPTmIlbjNOm3dn_Gpg4gfY745bmQ-cb6BYd2ghIMEd0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6" y="3284984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Sol">
            <a:hlinkClick r:id="rId3" action="ppaction://hlinksldjump"/>
          </p:cNvPr>
          <p:cNvSpPr/>
          <p:nvPr/>
        </p:nvSpPr>
        <p:spPr>
          <a:xfrm>
            <a:off x="460375" y="5517232"/>
            <a:ext cx="655241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PROCESO OPERATIVO</a:t>
            </a:r>
            <a:br>
              <a:rPr lang="es-ES" dirty="0" smtClean="0"/>
            </a:br>
            <a:r>
              <a:rPr lang="es-ES" dirty="0" smtClean="0"/>
              <a:t>IMPORTACIÓN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8B20DFD7-175A-4B4D-9690-98DFDF832B2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95536" y="1772816"/>
            <a:ext cx="1368152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CALIFICARSE COMO OPERADOR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3528" y="2996952"/>
            <a:ext cx="223224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Solicitud  dirigida  al Consejo Sectaria de Producción </a:t>
            </a:r>
            <a:endParaRPr lang="es-ES" sz="1100" dirty="0"/>
          </a:p>
        </p:txBody>
      </p:sp>
      <p:sp>
        <p:nvSpPr>
          <p:cNvPr id="10" name="9 Flecha derecha"/>
          <p:cNvSpPr/>
          <p:nvPr/>
        </p:nvSpPr>
        <p:spPr>
          <a:xfrm>
            <a:off x="1835696" y="1908563"/>
            <a:ext cx="432048" cy="360040"/>
          </a:xfrm>
          <a:prstGeom prst="rightArrow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339752" y="1649151"/>
            <a:ext cx="1512168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Consignación del almacén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851920" y="1908563"/>
            <a:ext cx="288032" cy="42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876256" y="1700809"/>
            <a:ext cx="1806158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Receptar los documentos de  soporte y acompañamiento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15" name="14 Conector recto de flecha"/>
          <p:cNvCxnSpPr>
            <a:stCxn id="5" idx="4"/>
          </p:cNvCxnSpPr>
          <p:nvPr/>
        </p:nvCxnSpPr>
        <p:spPr>
          <a:xfrm>
            <a:off x="1079612" y="263691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abajo"/>
          <p:cNvSpPr/>
          <p:nvPr/>
        </p:nvSpPr>
        <p:spPr>
          <a:xfrm>
            <a:off x="7152373" y="3004153"/>
            <a:ext cx="443963" cy="496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11960" y="1700808"/>
            <a:ext cx="2016224" cy="100811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Verificación de la carga  etiquetada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Destino Final: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Asignada a: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8" name="17 Flecha izquierda"/>
          <p:cNvSpPr/>
          <p:nvPr/>
        </p:nvSpPr>
        <p:spPr>
          <a:xfrm>
            <a:off x="6156176" y="4077072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981067" y="3861048"/>
            <a:ext cx="1551373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Proceso de Ingreso a ZEDE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1" name="20 Flecha izquierda"/>
          <p:cNvSpPr/>
          <p:nvPr/>
        </p:nvSpPr>
        <p:spPr>
          <a:xfrm>
            <a:off x="3419872" y="4077072"/>
            <a:ext cx="432048" cy="25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3923928" y="3645024"/>
            <a:ext cx="2160240" cy="11701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Escanear los documentos  y enviarlos al administrador para el registro en el ECUAPASS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4" name="23 Flecha curvada hacia la derecha"/>
          <p:cNvSpPr/>
          <p:nvPr/>
        </p:nvSpPr>
        <p:spPr>
          <a:xfrm>
            <a:off x="395536" y="4257092"/>
            <a:ext cx="576064" cy="14761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403648" y="3789040"/>
            <a:ext cx="1800200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Entrega de Garantía- coordinación de precintos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2771800" y="5589240"/>
            <a:ext cx="36644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1385070" y="5319161"/>
            <a:ext cx="1440160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Cancelar el almacenaje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5076056" y="566124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3203848" y="4995174"/>
            <a:ext cx="2088232" cy="15301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Despachar la carga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sz="1200" dirty="0" smtClean="0">
                <a:solidFill>
                  <a:schemeClr val="tx1"/>
                </a:solidFill>
              </a:rPr>
              <a:t>y notificar a las 24  horas de realizar el despacho, con los doc. de acompañamiento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6300192" y="1944567"/>
            <a:ext cx="498098" cy="40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5580112" y="4995174"/>
            <a:ext cx="1794242" cy="13141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La información es registrada por el operador  y retiro de los precintos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660232" y="692696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INGRESA CON RÉFIMEN 90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756753" y="5589240"/>
            <a:ext cx="1135727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 CIERRA RÉGIMEN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EXPORTACÓN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1520" y="1268760"/>
            <a:ext cx="115212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RÉGIMEN </a:t>
            </a:r>
          </a:p>
          <a:p>
            <a:pPr algn="ctr"/>
            <a:r>
              <a:rPr lang="es-ES" dirty="0" smtClean="0"/>
              <a:t>40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827584" y="2420888"/>
            <a:ext cx="2232248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Ingreso de Información de Documentos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203848" y="270892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283968" y="2564904"/>
            <a:ext cx="1512168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Generación de la DAE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868144" y="306896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876256" y="2888940"/>
            <a:ext cx="1800200" cy="1044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Coordinación de precintos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7776356" y="4077072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228184" y="4941168"/>
            <a:ext cx="2304256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Transporte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izquierda"/>
          <p:cNvSpPr/>
          <p:nvPr/>
        </p:nvSpPr>
        <p:spPr>
          <a:xfrm>
            <a:off x="5796136" y="5301208"/>
            <a:ext cx="432048" cy="25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4139952" y="5013176"/>
            <a:ext cx="1512168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Aduana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27584" y="38517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Término FCA</a:t>
            </a:r>
            <a:endParaRPr lang="es-ES" dirty="0"/>
          </a:p>
        </p:txBody>
      </p:sp>
      <p:pic>
        <p:nvPicPr>
          <p:cNvPr id="10242" name="Picture 2" descr="http://2.bp.blogspot.com/-W0TiRoZfceg/UGcGrUT9o1I/AAAAAAAAACI/wiVqVnal3Hw/s1600/F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5" y="4382585"/>
            <a:ext cx="2594670" cy="19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754516" y="2132856"/>
            <a:ext cx="3634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CAPÍTULO V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data:image/jpeg;base64,/9j/4AAQSkZJRgABAQAAAQABAAD/2wCEAAkGBhQSERUUEhAVFRQUDRUVFBUVGBcUFBQVFBUVFRQUFBQXHCYeFxkjGRQUHy8gJCcpLCwsFR8xNTAqNSYrLCkBCQoKDgwOGg8PGiocHBwsKSksLCwsLCwpLCkpKSwpKSkpKSkpKSkpLCwpKSw1KSwsKS4pLCkyLSwtLDUsLCw1Kf/AABEIANkA6AMBIgACEQEDEQH/xAAcAAABBQEBAQAAAAAAAAAAAAAAAQMEBQYCBwj/xABLEAABAwEEBwMJBQUGAwkAAAABAAIDEQQSITEFBiIyQVFhE3GxFEJScoGRobLRByNiksEVJILC4TRkdKLS8ERTwzNDVGNzg5OjtP/EABgBAQEBAQEAAAAAAAAAAAAAAAABAgQD/8QAHhEBAAICAwADAAAAAAAAAAAAAAERIUECAzESUfD/2gAMAwEAAhEDEQA/APcEIQgEIQgAlSBKgEIQgEIQgEIQgEIQgRKkSoESpEqAQhISgRzqZqNJbeQquyK5rhzEEZ+kH8AFHk0tKODfcfqpMjVBnUHD9ZJG5xtPcSFI0XrZFM8RurHIcmupR3RruJ6Zqsmas1p+x1FRUEGoIwIIxBB4FB6mlWZ1G1lNqhLZD99CQ2T8QO5JTrQg9WlaZUCEIQIhCEAhCEAEqSqS8g6QmzM30h7wk8qb6Q96JZ1CZ8qbz+B+iPKRyd+V30QuDyEyLTXJrjTpTxSOtBHmOzA83j7ULg+hM9q70D7SEjZXGtGjA03j9ELPITD5HDg3MDMnM05Lqj+bfcfqhZ1CYZeJIvDA0wHQHn1STNcGk3zgOQ+iJaRVcSlcOjoKl7qAY5D9FmLB9oFhlb2rLUTHlUtk3jiMLvIH9VVtqAkcFQO1/sI/4j3RTHwYmnfaNYf+c891ntJ8IlFXM5VfKVU2n7RLEcpZO/sLQB8YwoDvtBsf/Mf/APG8eIUF3IFVaSjqCos2vdlDS6shAFTsH9Vk7V9sFlfURWe0vpxDG0+evwQW2rWkPJdIxkmjJT2L+W2dg99+77yvYF8zaR19heQezlicCHN7RopVpqMiTnTgvpOw2kSRRyDJ8TXjuc0EeKofQhCBEKq0zpN8BaQ0Ob2czi3G+50cbpGhpyxu0y4qlk1kna4svwuMd115rTSaps33bAX7LqTkVqcSw0zBDURRVAJJx6lI2EXiMchxPXqqnRek7VJccLLCIXeebQ/tLtTQ9kIKVywv+1WzS68cG7reJ69FWRLZ24YDeH6pwQN9Ee4Jua9hu745ld3X+k38p/1IEszBdGAyXQ3z6g8Sm4GOuja4cv6oEZv753OQ59yBy0bp7k4o08Runbdl0+ic7D8TveobEWbvX/lalnyHrt+YJuOAVdid70j6I6ongFMjvt4k+cFTNH01Cd71z4BL5M30QuIYG7WyN/kOQUC2iUUGI328eoXZtLfSHvC4mjFBgN9vD8QT1EMo8VobV20N4fK1FptDSx2J3TwP0TkW871h8oSWrcd6h8FUzQdO2mINKY7JpT2heD66auWaKwaOFnHZttFrgZJJGaB7Sx47SuRdRx2uNAve5og5paRUOaQRzBFCsTrbqJHaNHmww7HZQg2Ykk3Hx0MdXGpocWk4mjiiyizaoaMg2Bo2B4jY0vc5rSQ3gS59XPcsz9rmodjZo11qs9nZC+F0bgYxcD2SvbGWuaMDvg88O9ORa7QUazSkckVqjaGSgOjZ2l3AOc17mnGmbajk4hM60ayftsx6O0ex3ZPlY60zGhbFGw1A2SQN2oqcS0AZqNM99mWqNnl0jKy0RNe2PR8MrI3irSZWROLy050vn8y9Lh0ZYb7I/wBnWUNkBuERxH8zQ3CvfxVTrroOWxWuz6QsUd8RWcWe0Qgb0DRsuoAXYUANASKNNCAVEsv2j6NY/tQ1wfiadpC5rSc7o7SvwQUGvmpFnj0xYWQwtZHaHAyRNADPunVdRuQDm4EZYL0SeNrW0a0NAGAaAB7gshoLtdJaSOkZYzHZ4IuzsjTXbvXgZMaVwc4k0ptNAJu1WrtsqDHa0xtcxwcAQQa15cV6Z9mU5fomxE1/sjW450ZVrfgAvMNY37JB5Feyat2LsbJZ4wKXLLE2gyBDAD8UFkhCEHD4gaEgEitDyqKGnsTUdhjaAGxsAa6rQGgBpOZGGBT5KS8gqtXJmiyxC8MI+fUqc20NvHHzW/zKJq1/ZY/VI9znBT277vVb4uRDcs4wz3xwP0XflA5O/K76JZuHrhOII8E2yMHe4o7Xa3XbnTn3pyDdHt8Uef8AwfqqhqeU3TsHL8P1TnaO9A+8ItO471SnKoGI3uq7ZG8OP4R0STudTdG83zvxDou43irsfOHyhJaJRTMb7eI9IImnVX8m+8/RNxXquxbv8ieA6p3yhvpD3hNRWhtXbQ3+Y9EIpLTeAqXN3m+aeY6qt0jp5zGsMd15fIGNqC0VLruONc1Y2udpbgQdpviFTTub90bp+7nyIIr+Ic6Xq+xExZ2LSkhtDosMIO0JA4gtZQKptGuwF6N5rL5R2dBQC6btHHCvnU9inxPaJ5Xu/wCzMIq7GgulxxIywNfYvJtBfZ5azb22y2OuxCW+1wpflBJ7MBvmNxFQ7GmHdan0uKevamaafbbHHaHtdGZC+jcKFrXua14q2tHAB3t45qwtbbrgak7JrXhiKeKkQFrGtaxhDWtDWtDSAGgUAA4ABBIc4Ag07NwxGeLVDCM5jH4uY13rAHxXbQ1oo1rWjk0AeCr7Yx0Jx3a4O/Q9UydII2lzvqoEsDMyxled0V8Fw+2KBa7coO7XagqW22pFotXVVpjfM8RxNLnOyA8SeA6oG9E6LNstccYGyHh0h5MaQXe/L2r2gBUeqmrLbHFTB0r8ZH8+TW/hH1KvUAhCEDNqBLHBudx1MS3GhpiMR3rEWTVqcNDTFXgwns2GGT92+/LGuLRdMT8WbR5bRJ3iKIM3q5ogmJr/ACmenayEMvNDAO1fRtAwG7wxKvGw7R2nbrePVyr9W3O8nFGjCaYZ0ymkHJWDXOvHZG6OPV3RVmRNAMMXb4853PvXfk46/md9VxM52GyN4cTz7l3V/JvvP0Qw4ggF0Z8eJ596Tydt7LzP1CWAuu5NzPE8z0Qb17zd08+YRCWizNuu2RungnRZ2+g33BNWi9cdi3dPA/VOUfzb7j9UXbmKFt52yMxwHIJZ4xTIb7fmC4jDrztpuY4Hl3ona6m8N5vm/iHVE0kXRyTcWbvX/lai470h7v6puJjqu2/O5D0WqKdtGX8bfmCq9ITyPlMccbXtjja6Sri1155N1sbgCA4BpJBGN5uSm2w3WFzpCA2hJoMACCTkouhbK7sy9znB8zzK4UbUXgAxpwzawMb/AArcVVpeWftr3uqwxvbG0gyXxdLnZsiwJDhxJBINAOJArP2pLfa2YF8V8ANBo4EnBxPEA0wW8dZbxe1ziQQK4Nxw7lm9LaIMbwboLS4UdjzyOOavLldQRiGqsdrZKwPjcHNcKgjJKd9vqO8WrzaxabfY34N+5c+sjW1vcr7akivTit7Z9IROuPbKHMdGSDXChu07v6LCrB7AQQQCDmDkqS3asB1TE8sPonFv1CsXaXiGcgTlmtzJBVrqitFGmOl0LOKjZw6/0VTb7LIwVeQB31Sa86+WmyW4xsa3s/J2OF9oIeSXVIcMa4Up0UHV/SVp0i2Z87GtiqGx3RS8cb9DWppgP9lLes9XKOPy0vtBanOtDBJK8sY4Va1u+5vAknBoPtWz0ZoeKztuxMDa5nNzu9xxKq9DaTMcTY3tLrjA0OGZAFBUc6K2sWkmS1uuxGbTg4ezl1R5JSVIlQCEIQcudQYqnGtkJY17bzmODnXmgECNly/K7HZaL7cDtY5K3liDmlpyLSD3EUKoGamMAp2smMfZPIDBfhusaYiA2mIjG0McTiEDWrmsdmazsnWqESeWWhtwyMD73lMoDbta16K+FobeO0N0cRzKrdU2Dycmg/tlr4crVMFbDfPqDxKJJua0NoNobzePULvylvpBLPkPXb8wTiJlGgtDaZjM+JQbQ28MRunxCds+77T4lB3x6h8QqaN2i0Nuux80+C78obz+BRadx3qHwTqgjstAvOz4cDy7kk9oFOO83gfSHROR7zvZ4Ju2SGgAzvN+YKmaI62Y0bXDM3XfRRpbf2bZHuybidlxO6MAKZnKii22CR8zWxyFroWdqTiGukfVkbJAN5haJajq0jEBMMt/lEobdIEUgfMw8JQB2cZ50NX1HKM5FbjjtJk5aY5pmUlIYwltY2tLi4Xhsve4UoRgQB7Vam0uGJaSOjXfRcS2rDEec35gppFR3hZmbWIRorQLzjR2IbwPJFqeHMcC11LpzHxXMZLHkHEbP6qRPuu9U+CgxulNWHkns2lzSKiuBHQ81xo3RMsMQYIXE3nGg6mpz4Y/FbdmQ7lw7fb6rv5UGOmsFocMLO74D9Ve6Csro4GiRt11XVBoc3GmXSiulHmKjTxb7Xi20Wxkb7tIYaCjQXudIQ5wxBo0AM95xHHY6nytdo+C6y4GxXLopgYyWHLDGlfavPdb5q220E7F60OGzjI+5RoyHJvU9WrZ/Zy79yIu0DbQ+nHeDXGp51J4lR2dvXEdcTX1+/Uvhbbr2t9KRrfzED9VxaHdlbIX1oDJ2buoeKUP8V33Kl1jtBYL4zY4OHe0gjwWi1gs3axBzeLQ5p5YAg+CONq0qhaHt/bQMk4ubtDk4bLx7HAqaqBCEIEQkc6gryHAVPsAzWHZrrO4TOudnc7aRrZIpI3XYoIJWWdwkArI4yuqRldoAc0F1qhGTZ3bR/t9t5f+Mn6K3EW1vO3enM9FnNU7ZMInNbZrzP2hbNvtGjA2yYk3TjhU4dFo77r275vMc1WZE0WG87eby9IdE52J9J3w+ibmeabnnN4j0gu+0d6HxCGHEEWG87edy5nokMW0Np26eXMdEsDzTcO87iPSKQyG8Ng7h4jm3qiYoWiLZdtO3Ty5dyc7H8TvePouJ5DddsHdPEcu9d9qfQPvb9UXBtkW07adw5deiZtEe1vHhxHpBRrVbZHSOihab9G337JbE0160MhGTetThQGvt+hnNqLPWNz47shcQb940MhNa9qK1DuNKHClNxxzmaZvCz0NDea6W8776QvGPmDZj97Gg/xJrs9t+J3/ANBmrKI3WgCMgNaABs0AAoBmokha5zjQg1HongM8VmZuWsI8zcN45jj1CtIYdkbTsuar3MAGNTiOQGY6qxbaK5Md/l+qhhGmi2jtOzbx70/NDsu2nbp49FHtM21uuzZy/F1UiabZOw7dPLl3omHTIMBtOyHFII6PbiTsuzNeSI5sBsOyHAfVAkq9uBGy7P2IuD5KjlPS7p7imGnBRp4br5Zuyt1pODGl4eXmhJDmh2Fcsa0rXEGg4r0HVbQ/k1jjYa3nVkfUkm8/GhJ5Cg9iZ1h1Q7fSkMxYTE2EF7ji0OicbrQCcHOvNxAxDSKjCugtjlHR29ny48YZDWVlWnuWr1d+9sMDjxszQe9ouuHvBWU0/JgVqNQgf2dDXg6T3GV6rnOauzdnLJAcnEyR/APb4H2laNZTWD7p7Jh/3cgcfVyePykrVNdUAjIjBB0hCECJqSytdvMadoOxAO0Mnd45p2qbbaGkVDmkXqVBFK8u/ogp9VJGiB4LgP3+2ZkcbXMVa9s29vDd5jmq/Vhv3L/8da//ANMpVkWi/l5h8USXM0wpmN5vH8QTvaDmPem7QwXchvN+YJZg1rS5wADWkk0GAGJVTZLO8Uz853zFVdq0jJ257NoeyKP70Dfc5911GY7zWXXU43wuLBDP2Yf924uLnGKRt0tvOJDWyNGFBQYtOWak6M0fca2+1pe6++TiL7nAkA8Q2t0dGhbqON7ZzMFtml2dkCz7wyNPZtbm7DE47oHEnLvwXEmkZrt1tmc2QijXEsfECc3EtdeujOhAJpTin/2TEy+9sTQ54JcadPhjjhxxUltnbTdGXJS+MeQuTOjbEIgWgknAuc7ee41vPd1J/pglt8TsHNzFBQ8cQum2Zt47I3W/qomkIAHNphXgMs/6rMzcro/MJHCl0DuI+qix2R952HEcRyC5ljaCAx7nOrlUkJZ4mNe/bkBwIAJpiECz2R904cuI5hPxQyNNQ34j6qDaN1l5zhUGpDjwdhxTzBS/de4gMqCXOz9/ehtJEb3P2gAAGnDji5TJt0+qfBU1mYwvoZZKkNwvOzq7BWIslA6rnHA+c7r1QSYsh6o8Fy7fb6rv0XEUGyMXZDzigR0e3EnB2ZryQPlV7JKVB4GisFXWmM7wRpzLIqjSNooFIltw44FUVttBkNG4qCi0zPWq9A1Jhpo+zjnBe/OS4/Msda9DkMJPJavUG0XrExvGN74z7HEt/wArmoJOmbLfjIPIhLqnbL9maDvRExO57GDfey6farC1M+Ip9FntX5OytcsXCVl8esw0d7SHD8qDVIQhAhWNtugZ5Gvd5O1rniVojDmXGF8XZQytI4sAxNL22aA0AOyQgzGhNEyOD3C2TMAt01WNERYaTOqNuMuo7GuNcTSivzGb2+d08uY6KBoNxDZRdr++z8RxkJ496kz6Rax4DyGksNAXMBIqMQC5WGZOWkUbUvwqM6DzgoulmlwZFer2sgacBuNF+SvQgXf4go1pf5Q+lysMThXIiSWooM6FrB31cR6OMuzaNZG++1jxRha1pNWMDi0uuNJ2a3W4DDDLNbr4++s+pMDHU3hvO4fiPVDmuvDaG67zereqIZsDsu3ncD6RQ6cXhg7dd5runRYXFOpWuunFu6eB5d6Vl+gxblyP1SSTihzyPA/REdobQY8BzRcEbevHd3W8+qi6SgkdQgNoAeJ45cFJbaG3jtDdb/Miedt07Q94RNIlninYKBkXfeNfBK4zlzwGR0J9I5U7lYds30h7wuI3i87EcPBRVa+xPAbVrSGg3sa5nlROuszwXgMF1zcNoYH/AHVTrSdk9ydQ2g2YFpoWYiNtaXeBd1T8kpodh2R9H/Uuhvn1G+Ll2/I9ypRmKY3RsO3R6PLvS36vbskYHOnTkU5Duj1R4Ll+832+CDuQ4HuUSY4KVNulQbW6gUaZPWmbYNMzgKZ1OVFqItFxxijWAGgrTnQLKzjtbZBHznDj3RgyH5ae1bebP+H6oM7pkbJ7kx9nDqNtLeHlQd7XRtB+QKTpoYFRfs7/AOJ/9ZnylQajSNqDGYmhOSwGmNJGC0RWipLY5dsfgdsv+BJ9i0umNESzSAMq0V23uxoPwjifgqzWfQQZZ7oq45CuJcTgPFUbZrqioxBxCFU6oyE2Kz3jVzYGsceN6PYNetWoQW6wj9NWkMq+Z7B5OHPfcaS21dnMTZwLu7eaygzJo0E3lu0IMlYNYG3pYGSRtmFrkMhkcA2K9Rw2agvca4NFOZIwrbWaOBpp2jHlzSXve5jnPNRi79AMBwCspLGx29G097QfFMO0NAc7PEe9jforf0lI+lLQIoCYrmD4wAKUAdIwHAdCVZhU0+pVhfv2CzO74Yz+iWPU2xtFGWSJg/A3s/looq1gyPru8So1ptJbPEymD2SknlcufVRhqtBwbIO6aceD0xLqZAXB1+0hwrQttVpBFaVoe0wrQe5EXcmR7iiLdHqjwVO3VVoytNrHfaZX/OSuH6syebpO2MA4A2Z3xkgcUEyHSYda5YLprHZYJS7gRK+doA6jsT7wplpGye5Z6LU2Rszpm6TtZkfEyNxc2yOBZG57mCgs4pQyv/N3Ka7RFpIp5e4+tDEfABCluYxyChwTsdNLGG7UYjLqgU2w6lPylQH6Pt9dm3Wen/mWRzviy0NUWLQukGSySi2WMukEYcDZJgKR3qXf3s0O0efBCl/aLO26dkZcgnPJW+iPcqh7LfQgmyOqKV++Z8KuSSWjSAys9kd/78rP+g5Ck5hjMzowRfbDG8txqGvdI1rvaWPH8JUh1mb1y5n6rMWeHSDbXJaDZLL95ZIYbotclR2MlofeBNmFa9vSmFLvGuFkdK2sZ6PJ9SeI/PdQqFnBZxdbi7dHnO5d6RwDXsF7E3qAmtaCpoCqWPWG0tAB0RasABUSWMjDCv8AaKroWmWe0WcmyTRCN8jnOk7K6A6JzQNiR2NSESl9NunuVbbzs+xWjxge4qm0pNRnsRpndW239I14Ms8jvaSxg+DnLa2jMdx/RZDUQVtNpccxHGPe55PgFsbTkPWQZ3TeRUf7OW7Fod/eg33RsP8AMu9YZaA9y7+zqOlmkPpWx59zWN/lQalUOtG63raIx/mar5MWixNeQXDEYg8iMjTKqCu1Vwhc30bTMPe8v/mQrCw2FsTSG1N55cScyTnl3BCCQhCEAhCEAEqQJUAhCEAhCEAhCEAhCECJUiVAiEJUCISoQI7JU+kIgWexW7sj3Kqt52PYgodSm0tdoHOGM+5z/qtfaRs+0LH6nn99n/w7fnK2U+XtHigzOnLPge5J9nbvuJh6NucP/rid/MpWmRsnuUL7Pdy0j++V98UY/RBrUqRKgEIQgRCEIBCEIAJUgSoBCEIBCEIBCEIBCEIESpEqBEqRKgEIQg5fke5VGkTsexW0pwPcqfSztg9yCk1JxtdoPKGMf5n/AEWyn3T/AL4rHahN+/tR6RD4yLYzbp7kFJpgbJ7lA+z/ACtP+Jb8gVlpZuz7FX6hinlI/vDfkCDVpUiVAIQhAiEIQCEIQASpAlQCEIQCEIQCEIQCEIQIlSJUCJUiVAJEqYtcpawkZ8O9BC0nbgDdByz7+SzemNKUacU/bagElY7TtvwIqoNP9m816S0npF/1FtrQdkrI/ZloaSGGSSVt0zva5rTvBjQaFw4VqTRaq3uow9SPr+ioqtJzYKn1Ltl21zxHz4myN72OLXfB7fcntISlZ7RFpLNJWcjz3PjPUOY4+IB9ig9QSpEqoEIQgRCEIBCEIAJUgSoBCEIBCEIBCEIBCEIESpEqBEqRKgFxJHULtCCn0jod0goHNHXHwoomj9SIWPEkn3rwaioowHmG8T31WiSoBM2mOo7j/RPIQZ7SdlbQ4FUOgtWZX2xk72lkcRLm3hQvcWloABxptVr0C3wSFAqVIl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http://us.123rf.com/400wm/400/400/michaeldb/michaeldb1103/michaeldb110300009/9117747-gerente-de-la-empresa-inteligente-dibujar-un-grafico-de-exito-financiero-con-un-marc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1156"/>
            <a:ext cx="5274586" cy="33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Sol">
            <a:hlinkClick r:id="rId3" action="ppaction://hlinksldjump"/>
          </p:cNvPr>
          <p:cNvSpPr/>
          <p:nvPr/>
        </p:nvSpPr>
        <p:spPr>
          <a:xfrm>
            <a:off x="460375" y="5517232"/>
            <a:ext cx="655241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PRECIO UNITARIO DEL PRODUCTO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25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8087"/>
              </p:ext>
            </p:extLst>
          </p:nvPr>
        </p:nvGraphicFramePr>
        <p:xfrm>
          <a:off x="539552" y="1653533"/>
          <a:ext cx="7620000" cy="415173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872208"/>
                <a:gridCol w="1231129"/>
                <a:gridCol w="972130"/>
                <a:gridCol w="747792"/>
                <a:gridCol w="680490"/>
                <a:gridCol w="747792"/>
                <a:gridCol w="747792"/>
                <a:gridCol w="620667"/>
              </a:tblGrid>
              <a:tr h="36339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VINOS JOSHUA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979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PRESUPUESTO DE VENTAS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326">
                <a:tc>
                  <a:txBody>
                    <a:bodyPr/>
                    <a:lstStyle/>
                    <a:p>
                      <a:pPr algn="ctr" fontAlgn="b"/>
                      <a:endParaRPr lang="es-ES" sz="9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VENTAS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305254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 1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 2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Año 3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Año 4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Año 5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3052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PRODUCTO: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907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man Old Style"/>
                        </a:rPr>
                        <a:t>VINO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90718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Botellas vendidas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90.720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99.792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109.771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120.748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132.823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90718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Precio Promedio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5,70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5,99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6,29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6,60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6,93 </a:t>
                      </a:r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465150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ingresos venta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517.351 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597.540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690.159 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797.134 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920.689 </a:t>
                      </a:r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36916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236916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  <a:tr h="3052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INGRESOS POR VENTAS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517.351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597.540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690.159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797.134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920.689 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5 Flecha derecha"/>
          <p:cNvSpPr/>
          <p:nvPr/>
        </p:nvSpPr>
        <p:spPr>
          <a:xfrm>
            <a:off x="3707904" y="364502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644008" y="41490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827584" y="3501008"/>
            <a:ext cx="151216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Utilidad de 75%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084168" y="1988840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10%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755576" y="2204864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2.47$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COSTO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Más"/>
          <p:cNvSpPr/>
          <p:nvPr/>
        </p:nvSpPr>
        <p:spPr>
          <a:xfrm>
            <a:off x="1331640" y="3212976"/>
            <a:ext cx="252028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r>
              <a:rPr lang="es-ES" dirty="0" smtClean="0"/>
              <a:t>FLUJO DE CAJA PROYECTADO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26</a:t>
            </a:fld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1832"/>
              </p:ext>
            </p:extLst>
          </p:nvPr>
        </p:nvGraphicFramePr>
        <p:xfrm>
          <a:off x="395536" y="1196752"/>
          <a:ext cx="8424936" cy="42974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8264"/>
                <a:gridCol w="2298080"/>
                <a:gridCol w="173658"/>
                <a:gridCol w="690438"/>
                <a:gridCol w="960562"/>
                <a:gridCol w="673100"/>
                <a:gridCol w="94530"/>
                <a:gridCol w="591270"/>
                <a:gridCol w="272826"/>
                <a:gridCol w="412974"/>
                <a:gridCol w="307106"/>
                <a:gridCol w="792088"/>
                <a:gridCol w="360040"/>
              </a:tblGrid>
              <a:tr h="21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VINOS JOSHUA S.A.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221836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FLUJO DE CAJA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415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Resultado del Ejercicio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74.708,73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84.071,98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98.273,01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113.899,23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128.664,24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Depreciaciones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5.756,07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5.756,07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5.756,07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4.233,20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4.233,20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Equipos de Oficina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4.096,50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Muebles y Enseres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1.240,00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Equipos de Computación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3.340,00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Maquinaria y Equipo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41.092,00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Capital de Trabajo 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55.821,45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Inversión de Activos Intangibles 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259.600,00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Valor Residual en Equipos de Oficina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409,65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10%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Valor Residual en Muebles y enseres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124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10%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Valor Residual de Equipo de computación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334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10%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Valor Residual de Maquinaria y Equipo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4.109,20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10%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Valor Residual de Capital de Trabajo 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5.582,14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10%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Crédito Recibido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200.000,00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5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Amortización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32453,62393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35851,942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39606,109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43753,387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48334,938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5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FLUJO DE CAJA DE INVERSIONISTA</a:t>
                      </a:r>
                      <a:endParaRPr lang="es-ES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-165.189,95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48.011,17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53.976,11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64.422,97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118.132,43</a:t>
                      </a:r>
                      <a:endParaRPr lang="es-E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95.121,49</a:t>
                      </a:r>
                      <a:endParaRPr lang="es-E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2987824" y="1772816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132470" y="2204864"/>
            <a:ext cx="28803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>
            <a:off x="107504" y="3356992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123728" y="4895449"/>
            <a:ext cx="20882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2123728" y="4509120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6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ACTUAL NETO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27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76001"/>
              </p:ext>
            </p:extLst>
          </p:nvPr>
        </p:nvGraphicFramePr>
        <p:xfrm>
          <a:off x="469900" y="1340765"/>
          <a:ext cx="8350573" cy="45633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29310"/>
                <a:gridCol w="991997"/>
                <a:gridCol w="776497"/>
                <a:gridCol w="1061211"/>
                <a:gridCol w="1038564"/>
                <a:gridCol w="776497"/>
                <a:gridCol w="776497"/>
              </a:tblGrid>
              <a:tr h="3953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VINOS JOSHUA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Bodoni MT Bla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56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TIR Y VAN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Bodoni MT Black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03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421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USD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% PESO RELATIVO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COSTO DE OPORTUNIDAD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MEDIA ARITMETICA PONDERADA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CAPITAL PROPIO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165.189,95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45,23%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40,00%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18,09%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PASIVO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200000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54,77%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10,00%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5,48%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87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INVERSION 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365.189,95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100,00%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23,57%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COSTO PROMEDIO PONDERADO DEL CAPITAL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AÑO 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AÑO1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AÑO 2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AÑO 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AÑO 4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AÑO5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FLUJO DE CAJA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-165189,946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48011,1731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53976,10859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64422,97133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118132,425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95121,4942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66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COSTO PROMEDIO PONDERADO DEL CAPITAL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0,24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0,24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FACTOR DE DESCUENTO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1,00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1,24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1,53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1,89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FLUJO DE CAJA DESCONTADO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38.853,36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35.348,75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34.142,83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50.665,72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33.014,90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3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VALOR ACTUAL NETO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192.025,57</a:t>
                      </a:r>
                      <a:endParaRPr lang="es-E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3275856" y="1988840"/>
            <a:ext cx="151216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8 ACCIONISTAS </a:t>
            </a:r>
            <a:endParaRPr lang="es-ES" sz="11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3928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INTERNA DE RETORNO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28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37116"/>
              </p:ext>
            </p:extLst>
          </p:nvPr>
        </p:nvGraphicFramePr>
        <p:xfrm>
          <a:off x="1081008" y="1268764"/>
          <a:ext cx="6155287" cy="37548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27589"/>
                <a:gridCol w="3099011"/>
                <a:gridCol w="1028687"/>
              </a:tblGrid>
              <a:tr h="3864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PERIODO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FLUJO DE CAJA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-165.189,95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48.011,17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53.976,11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64.422,97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118.132,43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95.121,49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39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TASA INTERNA DE RETORNO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7" name="6 Conector recto de flecha"/>
          <p:cNvCxnSpPr/>
          <p:nvPr/>
        </p:nvCxnSpPr>
        <p:spPr>
          <a:xfrm>
            <a:off x="5832140" y="4941168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5220072" y="5589240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Es mayor al Costo  promedio ponderado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9" name="8 Flecha curvada hacia la derecha">
            <a:hlinkClick r:id="rId2" action="ppaction://hlinksldjump"/>
          </p:cNvPr>
          <p:cNvSpPr/>
          <p:nvPr/>
        </p:nvSpPr>
        <p:spPr>
          <a:xfrm>
            <a:off x="539552" y="5877272"/>
            <a:ext cx="648072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130806" y="2967335"/>
            <a:ext cx="2882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://4.bp.blogspot.com/-mxASpXICHAY/Tge6Nj1OCRI/AAAAAAAABBs/_tFyaJm1xjc/s1600/Muchas%2BGracias%2BGif%2BAnimado-gifs%2Banimados%2Bde%2Bgracia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6184"/>
            <a:ext cx="4390190" cy="35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866727" y="1412776"/>
            <a:ext cx="341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CAPÍTULO I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data:image/jpeg;base64,/9j/4AAQSkZJRgABAQAAAQABAAD/2wCEAAkGBhQSERUUEhQVFRUWGBUaFxgXFxcYFxUXGBYVGBcWHBgXGyYfFxwjGRUXHy8gIycqLC0sFx8xNTAqNSYrLCkBCQoKDgwOGg8PGi8lHyUsLCwsKSwtKSopLCwsLCwsKSwsLCwsLCwsLCwsLCwsLCwsKSwsLCwsLCwsKSksLCwsLP/AABEIAOsA1gMBIgACEQEDEQH/xAAbAAEAAgMBAQAAAAAAAAAAAAAABQYDBAcCAf/EAD8QAAEDAgMFBQYDBgUFAAAAAAEAAhEDIQQFMQYSQVFhEyJxgZEHMlKhsdFCwfAUFSMzYnJTkqKy4QgkQ8Lx/8QAGgEBAAMBAQEAAAAAAAAAAAAAAAECAwQFBv/EACoRAAICAQQBAgUFAQAAAAAAAAABAhEDBBIhMUETUSJhgZGxBTJxofDB/9oADAMBAAIRAxEAPwDuKIiAIiIAiIgCo2Xbdmvnb8DS/l0aVU1SR71YPpiAT+FocRwkk6gBXkrjOxuEdT2sx4cLllZwi9nnDvb/AKXhAdmREQBERAEREAREQBERAEREAREQBERAEREAREQBERAEREAREQBcQzFxw+2LKlUFrK24GG0O38L2DeP+KCPLTRdvVE9quwhx9BtSjbE4fefSIsX6E0p4EloLTwcOpQF6BUZnu0uHwVLtcTVbSZMAmSXOgnda0SXGAbAKmZV7Y8McA/EYgmnXowyrQNnmtcBrWm5Di1x/p3TMQo7ZTYGrmNRuY5uRU3xvUcLE0qbHAFkgnlfc42LiTIUAuGS+03LsXUFKhiWue4gNa5tSmXEgmGio1u9odPzVoXAfbfsvSwFXCYrBNbQJcRu0wGND6Ra9lQBtg7gfALuGSZiMRh6NZsxVp06gmxh7A4eGqkG8iIgCIiAIiIAiIgCIiAIiIAiIgCIiAIiIAiIgCIiALy82XpYsVXDGOe4gBoJJJAAAEkknQIDhe3eyxzTOatPL2Ug/D0mnEPd7j60yGmzmudG424F2vmQFacH7W6mCY2nnGEr0Kg7vasY11KqRxEGASLw0keGg9+wjAtdgquLMGria9VzzckBpgNkkzcudOvfvouj16rWNLnENaASSSGgAAkkk2Ai8qAcPzTMK20+Jo06GHNLBUKgNSq8gP7wG+LEjegEBrZNwSQDbuVGiGgNFgAAByA0XJM7/AOobD06hbh8M+u0G73O7NpAMbzRuuJE84XRNkdraOY4cV6BMSWuafeY8AEtPDiLixBCAm0Xwla1XMWDjPgoclHsG0i8UqocJBkL2rJ2AiIgCLzviYkTrHGOa9IAiIgCIiAIiIAiIgCIiASvkr6VQ8+xlXB4k9k+GPAfum7QSSHCDpJBNufgssmT01b6BfEVRy/b+m6BWYWHi4d5vpr9VYaWdUHAEVqcH+to+RKRywl0wbq18wwjatJ9N4Ba9rmOB0LXAtcLdCVr4jaDD0xLq1MeDgT6NklV3NNvgHBtBu8ARvOdI3hxDRqJ5n0SeaEO2CnewXNxROLy54irTqvqCbFwAZSqCDoWmm0x/UeS1fa5nuJxuYU8nwphrtztNRvvcO0hxE/w2U915gc+VpfbnZIYx9PH5a40cY0tdvAhoqcO9wDwLcnAFpm0QGwDH1s8zLEuIljqjLWu+qWix1G5RPK6PLGm0ySy5j7K8Dh8sr02UW1MR+zvio6XVHVW0y5pbvGKcvAs2LWMqjf8AT9nFRmJxNJp7jqIfBuN9tRjWn/K9w9OS6vneKFLDV6hBIZSquIGpDab3ECePd/1LkXsFwh/acRUtutotYecvqNcPlSd8ll6rlCTFHbqldztSSvCIuFtvssZKNctMtMfmpXC48OtoeqhlA5ptC+lWLGhpDQJmZmJ18wtIZnj/AIIZ0JRWfZ+zDMk95x91vEnn0aOJVUdt9V3YaxoMe84kkdYtPmqzica59SXuLnOkknpHkBewW2TVqvg7Kl/2KrPq9tWqEOc94bPINEwOTe8ICs6gti6G7hGad4vdb+4gegAHkp1dOH9iAREWoCIiAIiIAiIgCIiAKl+0Sl/JdN++2PJp+6t9XFNbqQqPt5j980gNAHm+s90T+ua5dTKOxoFUQr45pIsYm08uRWpl+ZB7ix3dqNPeb4RJHMReF5JJuLxVqBrS46NBJ8ACfyUPledQ80qpuHEBx0MGIJ8rFSWZPAo1D/Q7rqCB9UDVcE9s/nApGHGabryJMGNQBzUF7Knzjs2I41xHX+LilH7NY/eplh1ZEdWnSfDT0Wj7Pse+liseabomoAbAj+ZX5/q66cUqhK/l+Q+HRm9oftQfUo1sF+z1MPVLg2rvva4hou5o3QJm17gtJ5iLn7MNkf2HCS8RWrQ6pcHdAncZbSGmTfUnwE5kbzVp79QMcS4wd1swI6c1KrR5E47YqiQsD8bTBhz2AjUFwBHqVnVL2nIbXqEDg0kA8d29+CwboFjxWfUmAw4OdFg248yLKg55mBBa9196q3e10IM6fqwWXC4ptRocwgg+o6Hkorat/wDDaObjfwBH/ss27JXLomyYueHko3Kq3aPq1PwkhjJ+FsyfMlaWb5t/2zADDqjbxwA975yPBSOS4bcosHEiT4uM/QgeSgiuLOm7AYyaBYSJY8wOMO709e9vK0rkmT5iaNQOuW6OA1j7jULomX5yHAEmWkWcPzXo6fOqUWQS6L4106L6u4gIiIAiIgCIiA0sRmQaYAJI8gtCtj3u4wOQWXNacPB5j6LSXnZck9zVlgTzVLz7GipWJaZAAAPhr81u5xntSXU93s9QeZHjyI5KGo4dzjDRJXHOSDMc3I4jXp0Vd2mwpa5tZkgzBI4EXafSytNbZJ7ntqCr2Toh26C7ebqAZIBvPqveYbNufTc0ua6Z4RwsbkxfquRarFdbi6i1yc0rVS4lx1cST1JMmykqOcnsH0n37pDHcv6T0UdWpFri1wILTBnmF8ZTJMAEngAJJ8AF0mlJmxluNNKq1/CYd/adR+fks+xVdv7XjADO9U3h1AqVb/6gtlmxmKLN7so5AlocdPwk9ePVQuByuvgsQ59Wm5kvloOjgC6QCLGzoseKviywlGSTV8efmUnGzt2zGMaafZ6OZw5g/iUyuf4HGlpbUYZ0IPxAj8wrPgtp2vMOa5pPLvD11CKSS5M0TKomY19+q93AuPhAgfQKy5hVdVaWDuNOvFxHLlyUNUyE/hd6iPouWWsw3W78lnCRzaji3Yas7dmA4gtNt4A2nrC2s9zRtZtPd/qLgfeae7b04rxtTgjTxLg4RvBrvGRc9bt4fVRK2TT5RpXky4akaj2M5kN8iZj1JV9JAHIc7AfbRUTB4rs3h4AJEwDpJnXnrK3MMKmKqw5x3Rd3wgcLC19ApKyVlsw+Ka8SwyAYm8W68R1Vx2Zwz2UzvEgG7WngOLuk8lAbO5c11RrI7jBMdBYD1V2V4LyZIz4bGOZppyUthsUHix8uIUEvrXEXFiurHmcOH0TRY0UdhMzGj/VSAcu+E1NWip9REVwEREBpZpSlk/DdRCsNVkgjmFXnCJHJcOpjUkyyIjaDK+0aHNjfbA5S3l4jgsOCwYYA1oubf3FSePfYDn+S85QYqiesL5vW5N+VYl15NoLizM7JHbs7wJ5afPmo5Wt7wBJ0Cqr3SSeZK5NRjjCtpdFJ29yCSytTb3nOax4Fi4us13UzbzHJTuzezzcLT4Go4DtHcZj3QeDRMDnc8lLloOsHyFjzvxUjkuGDnFx/DFup4oss8kViBHuZGoiedlgxeCZVYWVGhzTqD4RIPAxoVasxoh1N0jQEjmIVcVMmN4pKmSil4fBOoOdQcZDINM/FTPu+hBafEKxZNg4bvnU6dB08VG7bEspMrtAmm6DPFj7EHn3wyPEqR2crl+FpPOpZJi34nDTyXZmzOenT9+GZqHxWSzaDiJDTA1MWXhWig0BoDdIEKGzjDhrwQIkX5WXLkwbI7ky9kDnGUMxFJzHjgd13FroMEeunHRcmzDAuo1HU3xvMMGNDyI6EEHz8h2hUP2kZdDqdYD3gWOtxF2+oLhf4Qt9Dlal6b6YZTGMJIABJPAK65TlvYsj8Ru49eQ6BV7JMTSpE1Hkl4s0Bsxp3pNpv6Sp3B58yo4NY15Pg2AOZO/ovYMZ2y1bLVoqlvxN6aiD99Fa1z/D1yxwc0wRoVdMqzEVmSLOFnN5H7FXg/BRG4iIrkhbOFxxZ1HL7LWRWjJxdoE/QxAeJB+6yqu06haZBgqTw2ZA2dY/Irux51LiXZWjfRAi6SD4VCY+nFQ9b+qnFHZvS913l9vmufURuF+xKK9jtR4H6rWBW3mddjQA5wBJ7oOplaYXx2ug45m/c6IPgzVcW9whziQP15rEixV8Q1jS95DWtEknQDquLmTLnvtBMTeCY6CJPlI9QtnA4s03TqDY/roua0try/MGVSd2kJpjWzCY3zOh3t0mei6Gt8mKWBpsdkpjM4DmlrQRMgkxby4qLRfFlPJKbtgru3rwMG6T7zmAeIdveVmn0WD2f5oH0DSJ71I85lru8CPAkj0Wl7R8yEU6IIme0dpaAQwdCe98lVMlzZ2HrNqMvwcODmmN4cPHWxheniwb9NXntEWdvwuauY3dgEDTW3RYcZjDUMkRAiyjcuzSnXZv0nBzePME8COBv9um2vNlOdbJfYkKp+0d4/Z6YOpqA+Iax8/7h6q2Lnu2uZjEVmUaZBbT3t5xIDN4wD3jwAaR1Jjgt9HByyp+xD6KvhMI6q8NbcnWdAOJKuWXZc2izdbc/iPFx+3RauTmiz+HScHOiXEA34XPAcgpilT3iGjUmB5wF7phOVm5l2UPrXAhswXHTyHFWnLspZRHdEk6uNyfsOizYXDCmxrBo0R4niVmWqjRUIiKxIREQBEWxgsNvu6DVTFNukQSOWtcGd466dAi2gF9XqxjtVFSr55nmLoGRSplnxjfcPO43fP1VYzHazEVbF24OTLaXmbn5hdOLVU9odimvBfhwGuH4NGu8PhPyXJnxZGvhf0BQMTjGtP8AEeAT8ToPzK9s26pU23d2kWAbrbqREdV8xmCBllRgkGCHC46XuFCY3ZdpvTdu9DJHrqF5OTHHIqki8XRNYbb41XBlLDOdUdZo3xE8z3bDmtjGbN18TBxOIDW2PZ0m90EHmT3jxm8LNsdkH7PS3ngdo/Ui8N/C0H5q84fJBu98mTGhiF5b4m1gXXnv8nRZzPHezdpE0argeAqAEHWe80CPRZcj2sFH/t8XLKlOWl5MtMTExcWgTcGxlXTEUdxzm6wf19VSPaLlgLG126ghjratcSQSRyIi54jkFGPJ60vSzfR+UyS2Mx1MgEVGEHSHNvOnFZagMHdieE6efRc/9n+RtqPdXeAQwwwEAy+JLjI4AiJ4uHJdGp4ZzgS1pIGv64rDNiUJ7Y8g53n2xWJc51UPbWc4kuDQWu4e6HEg6Djw4qo1KZaS1wIIsQQQR4g6Ltyic12bo13se5sOY4OJAu9ovuu58LnTgurDrmuJ/wBEUUvZbIMU6K1F4pNn3nEw8TfugQ8eJg/NXgnFNYLUarxrd1Kf9wn08QpShhnO91pMawNP1yXlwgwbH5rnzZ5ZHbiq/wB5Jo5ztDtXi+9SewUJnQO3i02jfJgjhLYVWZTJIAuToOZ4LrmfZEzFUi11nCSx/Fp+u6eI5KlZFkhpuL6oh4LmhvwxYu84MdL8V6WkyQlGoqn5RSTo3sqy4UWRq43ceZ4DyFlIUqkOBFoIK8Ius527OhteHCQQQbgjivqqeSZ32XdeCWG4gSWnlE6Kw4bNaTx3Xt6gndI8itk7JNtF5a8HQz4XX1xjW3irEn1Fq4jNKTBLnt8iHE+AGqx5bmgrb260hrYEniSCTbgoIN4CbKdwmH3GgcdT4rSyvCyd48NPupRd+nx0tzIYREXUQF8X1EBVtqsgbVdvDuvix4EjgfLiucYzK3VXBoe5h3gCA47ru8JBAPjcLsmaM7k/CZXLMXVbTrPdLdxryZJtG8YuvI1cdsm0WRY2NjThp4DgrC3NKe7O8B04+CrwK+r5THllj6OqjLia2+8u5n/j8lWtuqgGCeCRJdTA6nfB+jXHyVgVP27qvqhmHote9wPaPDAXQILWSALG5Ph6q+nW7Km/5Bk9nDx+zPE37U+m4yD8j6FdPy54NJu7oBHgRYrj2xNSph6xo1mOpitG6XtLe+0OgSReQXDxXQqGJcz3XELoyS9LM2+mQbWdUgKggRIv1uR+a0V6q1S4y4knqvK4sklKTaJJvJCOzPPeM+gXjPKQ3Wu4zHjI/wCFF0MQ5hlpj819xGKc/wB4zGnRb+uvT2URXJiVP21xr6DmOY1pDwQSZs5sRoY0I9FcFR/aViAexp8e+/wBAAt4/wC0qdE36qEkmuStfv8ArvIDXCTYBrW3nxkqz5fhnMYA97nuMEkmY6DoqTh8S6mZYS06eXELN+8qxP8AMfJ5OI+QsvdMpRvovKFVvBYxtK9es97uDA5zg3XW8TbyWYbQ1Krt2hTvzcZgTraw9fVKM9rLA0kXBI5EW+YR9Qu1JPiSfqopuPp0gTUrdo/iBeNLBrbDxN1kw+PfVvTp7rfifx/ta2d71CEUzfhWrYxgeHMHvbwLv7YEH6hVULbyvM34eoH09eIOjhxaVaDSkr6B1unTDRA4L0ovKtoqVdrd1wDjqwnvAjURxUovbi01wQERFYBERAaWbZea1Ms33MB94tiSPhk6SqFidkXiQ17Twggjj5rpShMxpQ89bri1WNOpEoqlAvpDdrNLYsHG7SOUiwhbLagNwR6hTBE6qIxuzNN92dw9Lt9OHkvBzfp8ZycoujVTaRibiQ52629r8h08Vt4TLXOksaACSSdJNp8Tb5LSwWB7JpaSCZuQrZgSOzbGkD/n5rzo4ovI43wjW+Cs16AILXNBHEEcuY8YPobEAqMqZwyjVFKs7dDhNN7j3Xc2udoHDmdQQdSZnMdVDqjiNJ+gA/JUz2hYRz6NNzWlxa8zAkgbhnysFTFBSyem+iS1CoOY9QtfHYpzWE02Go+O62QAdfec6wFtJn1C5Jk+XitXp0jYPcAeB3bl3A3gEeK7Fl+W7rQyiyGtEAN0H65rTNp1haV2/YWQmX4zE0QRi6e8BJ7Wkd+JMw5nvwJiQDFhGpU1h67XjeY4OHNpBHqFkLYPKPlCq21ezQLH1qE06gEuDCWtqAay1sDei8jVZrbllT+H8fYFgx2YU6LS6q9rAOZ48gNSVyfPM1OJruqkQDAaOTRpPXj5rQLpMm5PE6+qL1sGmWG3dshsIvi+rqIPkLPh2Od3A4AHWXBrfEyQD8/BYFsUMBUf7rHHTgYnx4ICawOEw1My+qx7xz90eAEz5qSfn1Af+SfAOP0CgKWzdZ2oa0dSPSBK36OyQ/HUJ6NH5kn6IZPb5ZuP2jojQuPg11v80LLhs5bU9xlQ9dwR671l5wuQUmGd3ePN948tPkpNjSSABJNgB+QQo68HkKz7OU8ZWLdytUZTb+JxlpgjugGd76KR2e2KDQH4kAu4M1Aj4viPTQdVbmsAiLRyXdg00v3S4+RU+UmQIJJ6mJPjCL2i9EBERAFHZvSsHeRUisOLp7zCP1KzyR3RaBAoiLyy5GYhsOPiVjHiVvYrDb1xry5rScwjWQvmtTgljyPjg3i7R8Cg86rS4NH4dfEqxMwpIJJ3R1HzhQX7kcXEueNTeDfr/wALXTwWJ+pk49vf7FZ21SI3KsEz9pbUgB8OEjjLSLjxvK6FkTxuuHGZ8uCpFXAupEPEEAi48eXJTtDESA5pidLrTPkW+OWPK6ELqmSmesAc08SDPXRRZ/X65fZenvJMkk+N15K8+ct8txocZzPC9nWqMiN17hfWJMadIWqpLOHmviqzqTS4OqOIi9pibcLLH+5a/wDhO+S+jjdKyto0VkpOgyWg9HTHoCFt/uWv/hP+X3W/luDe21XDBzee6zeHWPxKxDaMODz9rNaFPxb3T194En1UtS2pou94ub4if9srfp4OmBamwDluj7L1+ys+Bn+Vv2QxbR4oZjTf7tRp87+EHithbmV7LOxB7lJkfE4NDbeV/JT7fZ5Vj+awdAHQFpHFOauKKlUVl2Fy4VK5e7/xAED+pxIB8gF8rbCYhs7u4/lDoJ8iAPmp3YvJ30O17Vha4lsXBBAB0gkalbYcMlkW5EFnREXqgIiIAiIgC+FfUQEJXwTgT3TEmPBaysi8VKLXagFcktMn0ybK8gUvUypp0kfT0Wnictc1pdIMAnloFzzwyirJshK9UvdujnAupCpkgDDBO9B8zyjkoqlU3XA6wQfRSuIzlpaQ0GSDrFvv5L5eOSM3KWTs6aroiHXUGzEmg8tiWzp05hTayVw0sDXNa463AMT/APFXTyityn1X9+CJJvojf33T5n0WvjsyFRpZTBcXAg2MwRBAGswTdSvZACIAHKFs4KqGw2AB0AF/JaYHgc1aa+tr8ESUqKzhNm6u7DaYYOVmjlpqpCnsm6L1GjwBM+dlZkXvbEYUV5myI/FU9G/cr67ZIcKh82j7qwIp2oUUvG5JUpCSN4c23A8RwWLKsIKtVjToZJ8ACT+XqrzCyZPktMVTVDYMRbQk3NtJsFMcW6SSIaJXLsGKbAAAOgsB0W2iL14xUVSICIisAiIgCIiAIiIAiIgCIiALzUZII52XpFDVgo9fDlji08D+ivCtWZ5O2rcd13Pn4jitFuzHOpbo37uK+QzfpOeM2sateOV/06FkVckPh6Je4NHH6cSs2WUw6oJ6nz4KzYTL202kNGupOpsqgxxa6RYtPzEgrLU6N6RQc+W7v28cExlusm84pA054iIPncKCIWxiMc99nG2ugCwLjzTU5bkXSJSi+Wg9F7WzhMoPZtIMEiSD16heamBe38PpdfUwxz2Rcl4RzPswIkIgPVKmXEAaqeo0g0QFqZXhoG8dT8gt9ehgx7VbKsIiLoICIiAIiIAiIgCIiAIiIAiIgCIiAIiIAq5nmVkONRo7p1jUHnCsaLl1WljqYbJfQtGW1lDlb+V5WargSO4NT8XQc/FWrsW/CPQL0BGi8nD+iqM05yte1UaPLxwGtgQF9RF9AYnh9EO1AK1jlbJm/rZbiKrhF9oHwBfURW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data:image/jpeg;base64,/9j/4AAQSkZJRgABAQAAAQABAAD/2wCEAAkGBhQSERUUEhQVFRUWGBUaFxgXFxcYFxUXGBYVGBcWHBgXGyYfFxwjGRUXHy8gIycqLC0sFx8xNTAqNSYrLCkBCQoKDgwOGg8PGi8lHyUsLCwsKSwtKSopLCwsLCwsKSwsLCwsLCwsLCwsLCwsLCwsKSwsLCwsLCwsKSksLCwsLP/AABEIAOsA1gMBIgACEQEDEQH/xAAbAAEAAgMBAQAAAAAAAAAAAAAABQYDBAcCAf/EAD8QAAEDAgMFBQYDBgUFAAAAAAEAAhEDIQQFMQYSQVFhEyJxgZEHMlKhsdFCwfAUFSMzYnJTkqKy4QgkQ8Lx/8QAGgEBAAMBAQEAAAAAAAAAAAAAAAECAwQFBv/EACoRAAICAQQBAgUFAQAAAAAAAAABAhEDBBIhMUETUSJhgZGxBTJxofDB/9oADAMBAAIRAxEAPwDuKIiAIiIAiIgCo2Xbdmvnb8DS/l0aVU1SR71YPpiAT+FocRwkk6gBXkrjOxuEdT2sx4cLllZwi9nnDvb/AKXhAdmREQBERAEREAREQBERAEREAREQBERAEREAREQBERAEREAREQBcQzFxw+2LKlUFrK24GG0O38L2DeP+KCPLTRdvVE9quwhx9BtSjbE4fefSIsX6E0p4EloLTwcOpQF6BUZnu0uHwVLtcTVbSZMAmSXOgnda0SXGAbAKmZV7Y8McA/EYgmnXowyrQNnmtcBrWm5Di1x/p3TMQo7ZTYGrmNRuY5uRU3xvUcLE0qbHAFkgnlfc42LiTIUAuGS+03LsXUFKhiWue4gNa5tSmXEgmGio1u9odPzVoXAfbfsvSwFXCYrBNbQJcRu0wGND6Ra9lQBtg7gfALuGSZiMRh6NZsxVp06gmxh7A4eGqkG8iIgCIiAIiIAiIgCIiAIiIAiIgCIiAIiIAiIgCIiALy82XpYsVXDGOe4gBoJJJAAAEkknQIDhe3eyxzTOatPL2Ug/D0mnEPd7j60yGmzmudG424F2vmQFacH7W6mCY2nnGEr0Kg7vasY11KqRxEGASLw0keGg9+wjAtdgquLMGria9VzzckBpgNkkzcudOvfvouj16rWNLnENaASSSGgAAkkk2Ai8qAcPzTMK20+Jo06GHNLBUKgNSq8gP7wG+LEjegEBrZNwSQDbuVGiGgNFgAAByA0XJM7/AOobD06hbh8M+u0G73O7NpAMbzRuuJE84XRNkdraOY4cV6BMSWuafeY8AEtPDiLixBCAm0Xwla1XMWDjPgoclHsG0i8UqocJBkL2rJ2AiIgCLzviYkTrHGOa9IAiIgCIiAIiIAiIgCIiASvkr6VQ8+xlXB4k9k+GPAfum7QSSHCDpJBNufgssmT01b6BfEVRy/b+m6BWYWHi4d5vpr9VYaWdUHAEVqcH+to+RKRywl0wbq18wwjatJ9N4Ba9rmOB0LXAtcLdCVr4jaDD0xLq1MeDgT6NklV3NNvgHBtBu8ARvOdI3hxDRqJ5n0SeaEO2CnewXNxROLy54irTqvqCbFwAZSqCDoWmm0x/UeS1fa5nuJxuYU8nwphrtztNRvvcO0hxE/w2U915gc+VpfbnZIYx9PH5a40cY0tdvAhoqcO9wDwLcnAFpm0QGwDH1s8zLEuIljqjLWu+qWix1G5RPK6PLGm0ySy5j7K8Dh8sr02UW1MR+zvio6XVHVW0y5pbvGKcvAs2LWMqjf8AT9nFRmJxNJp7jqIfBuN9tRjWn/K9w9OS6vneKFLDV6hBIZSquIGpDab3ECePd/1LkXsFwh/acRUtutotYecvqNcPlSd8ll6rlCTFHbqldztSSvCIuFtvssZKNctMtMfmpXC48OtoeqhlA5ptC+lWLGhpDQJmZmJ18wtIZnj/AIIZ0JRWfZ+zDMk95x91vEnn0aOJVUdt9V3YaxoMe84kkdYtPmqzica59SXuLnOkknpHkBewW2TVqvg7Kl/2KrPq9tWqEOc94bPINEwOTe8ICs6gti6G7hGad4vdb+4gegAHkp1dOH9iAREWoCIiAIiIAiIgCIiAKl+0Sl/JdN++2PJp+6t9XFNbqQqPt5j980gNAHm+s90T+ua5dTKOxoFUQr45pIsYm08uRWpl+ZB7ix3dqNPeb4RJHMReF5JJuLxVqBrS46NBJ8ACfyUPledQ80qpuHEBx0MGIJ8rFSWZPAo1D/Q7rqCB9UDVcE9s/nApGHGabryJMGNQBzUF7Knzjs2I41xHX+LilH7NY/eplh1ZEdWnSfDT0Wj7Pse+liseabomoAbAj+ZX5/q66cUqhK/l+Q+HRm9oftQfUo1sF+z1MPVLg2rvva4hou5o3QJm17gtJ5iLn7MNkf2HCS8RWrQ6pcHdAncZbSGmTfUnwE5kbzVp79QMcS4wd1swI6c1KrR5E47YqiQsD8bTBhz2AjUFwBHqVnVL2nIbXqEDg0kA8d29+CwboFjxWfUmAw4OdFg248yLKg55mBBa9196q3e10IM6fqwWXC4ptRocwgg+o6Hkorat/wDDaObjfwBH/ss27JXLomyYueHko3Kq3aPq1PwkhjJ+FsyfMlaWb5t/2zADDqjbxwA975yPBSOS4bcosHEiT4uM/QgeSgiuLOm7AYyaBYSJY8wOMO709e9vK0rkmT5iaNQOuW6OA1j7jULomX5yHAEmWkWcPzXo6fOqUWQS6L4106L6u4gIiIAiIgCIiA0sRmQaYAJI8gtCtj3u4wOQWXNacPB5j6LSXnZck9zVlgTzVLz7GipWJaZAAAPhr81u5xntSXU93s9QeZHjyI5KGo4dzjDRJXHOSDMc3I4jXp0Vd2mwpa5tZkgzBI4EXafSytNbZJ7ntqCr2Toh26C7ebqAZIBvPqveYbNufTc0ua6Z4RwsbkxfquRarFdbi6i1yc0rVS4lx1cST1JMmykqOcnsH0n37pDHcv6T0UdWpFri1wILTBnmF8ZTJMAEngAJJ8AF0mlJmxluNNKq1/CYd/adR+fks+xVdv7XjADO9U3h1AqVb/6gtlmxmKLN7so5AlocdPwk9ePVQuByuvgsQ59Wm5kvloOjgC6QCLGzoseKviywlGSTV8efmUnGzt2zGMaafZ6OZw5g/iUyuf4HGlpbUYZ0IPxAj8wrPgtp2vMOa5pPLvD11CKSS5M0TKomY19+q93AuPhAgfQKy5hVdVaWDuNOvFxHLlyUNUyE/hd6iPouWWsw3W78lnCRzaji3Yas7dmA4gtNt4A2nrC2s9zRtZtPd/qLgfeae7b04rxtTgjTxLg4RvBrvGRc9bt4fVRK2TT5RpXky4akaj2M5kN8iZj1JV9JAHIc7AfbRUTB4rs3h4AJEwDpJnXnrK3MMKmKqw5x3Rd3wgcLC19ApKyVlsw+Ka8SwyAYm8W68R1Vx2Zwz2UzvEgG7WngOLuk8lAbO5c11RrI7jBMdBYD1V2V4LyZIz4bGOZppyUthsUHix8uIUEvrXEXFiurHmcOH0TRY0UdhMzGj/VSAcu+E1NWip9REVwEREBpZpSlk/DdRCsNVkgjmFXnCJHJcOpjUkyyIjaDK+0aHNjfbA5S3l4jgsOCwYYA1oubf3FSePfYDn+S85QYqiesL5vW5N+VYl15NoLizM7JHbs7wJ5afPmo5Wt7wBJ0Cqr3SSeZK5NRjjCtpdFJ29yCSytTb3nOax4Fi4us13UzbzHJTuzezzcLT4Go4DtHcZj3QeDRMDnc8lLloOsHyFjzvxUjkuGDnFx/DFup4oss8kViBHuZGoiedlgxeCZVYWVGhzTqD4RIPAxoVasxoh1N0jQEjmIVcVMmN4pKmSil4fBOoOdQcZDINM/FTPu+hBafEKxZNg4bvnU6dB08VG7bEspMrtAmm6DPFj7EHn3wyPEqR2crl+FpPOpZJi34nDTyXZmzOenT9+GZqHxWSzaDiJDTA1MWXhWig0BoDdIEKGzjDhrwQIkX5WXLkwbI7ky9kDnGUMxFJzHjgd13FroMEeunHRcmzDAuo1HU3xvMMGNDyI6EEHz8h2hUP2kZdDqdYD3gWOtxF2+oLhf4Qt9Dlal6b6YZTGMJIABJPAK65TlvYsj8Ru49eQ6BV7JMTSpE1Hkl4s0Bsxp3pNpv6Sp3B58yo4NY15Pg2AOZO/ovYMZ2y1bLVoqlvxN6aiD99Fa1z/D1yxwc0wRoVdMqzEVmSLOFnN5H7FXg/BRG4iIrkhbOFxxZ1HL7LWRWjJxdoE/QxAeJB+6yqu06haZBgqTw2ZA2dY/Irux51LiXZWjfRAi6SD4VCY+nFQ9b+qnFHZvS913l9vmufURuF+xKK9jtR4H6rWBW3mddjQA5wBJ7oOplaYXx2ug45m/c6IPgzVcW9whziQP15rEixV8Q1jS95DWtEknQDquLmTLnvtBMTeCY6CJPlI9QtnA4s03TqDY/roua0try/MGVSd2kJpjWzCY3zOh3t0mei6Gt8mKWBpsdkpjM4DmlrQRMgkxby4qLRfFlPJKbtgru3rwMG6T7zmAeIdveVmn0WD2f5oH0DSJ71I85lru8CPAkj0Wl7R8yEU6IIme0dpaAQwdCe98lVMlzZ2HrNqMvwcODmmN4cPHWxheniwb9NXntEWdvwuauY3dgEDTW3RYcZjDUMkRAiyjcuzSnXZv0nBzePME8COBv9um2vNlOdbJfYkKp+0d4/Z6YOpqA+Iax8/7h6q2Lnu2uZjEVmUaZBbT3t5xIDN4wD3jwAaR1Jjgt9HByyp+xD6KvhMI6q8NbcnWdAOJKuWXZc2izdbc/iPFx+3RauTmiz+HScHOiXEA34XPAcgpilT3iGjUmB5wF7phOVm5l2UPrXAhswXHTyHFWnLspZRHdEk6uNyfsOizYXDCmxrBo0R4niVmWqjRUIiKxIREQBEWxgsNvu6DVTFNukQSOWtcGd466dAi2gF9XqxjtVFSr55nmLoGRSplnxjfcPO43fP1VYzHazEVbF24OTLaXmbn5hdOLVU9odimvBfhwGuH4NGu8PhPyXJnxZGvhf0BQMTjGtP8AEeAT8ToPzK9s26pU23d2kWAbrbqREdV8xmCBllRgkGCHC46XuFCY3ZdpvTdu9DJHrqF5OTHHIqki8XRNYbb41XBlLDOdUdZo3xE8z3bDmtjGbN18TBxOIDW2PZ0m90EHmT3jxm8LNsdkH7PS3ngdo/Ui8N/C0H5q84fJBu98mTGhiF5b4m1gXXnv8nRZzPHezdpE0argeAqAEHWe80CPRZcj2sFH/t8XLKlOWl5MtMTExcWgTcGxlXTEUdxzm6wf19VSPaLlgLG126ghjratcSQSRyIi54jkFGPJ60vSzfR+UyS2Mx1MgEVGEHSHNvOnFZagMHdieE6efRc/9n+RtqPdXeAQwwwEAy+JLjI4AiJ4uHJdGp4ZzgS1pIGv64rDNiUJ7Y8g53n2xWJc51UPbWc4kuDQWu4e6HEg6Djw4qo1KZaS1wIIsQQQR4g6Ltyic12bo13se5sOY4OJAu9ovuu58LnTgurDrmuJ/wBEUUvZbIMU6K1F4pNn3nEw8TfugQ8eJg/NXgnFNYLUarxrd1Kf9wn08QpShhnO91pMawNP1yXlwgwbH5rnzZ5ZHbiq/wB5Jo5ztDtXi+9SewUJnQO3i02jfJgjhLYVWZTJIAuToOZ4LrmfZEzFUi11nCSx/Fp+u6eI5KlZFkhpuL6oh4LmhvwxYu84MdL8V6WkyQlGoqn5RSTo3sqy4UWRq43ceZ4DyFlIUqkOBFoIK8Ius527OhteHCQQQbgjivqqeSZ32XdeCWG4gSWnlE6Kw4bNaTx3Xt6gndI8itk7JNtF5a8HQz4XX1xjW3irEn1Fq4jNKTBLnt8iHE+AGqx5bmgrb260hrYEniSCTbgoIN4CbKdwmH3GgcdT4rSyvCyd48NPupRd+nx0tzIYREXUQF8X1EBVtqsgbVdvDuvix4EjgfLiucYzK3VXBoe5h3gCA47ru8JBAPjcLsmaM7k/CZXLMXVbTrPdLdxryZJtG8YuvI1cdsm0WRY2NjThp4DgrC3NKe7O8B04+CrwK+r5THllj6OqjLia2+8u5n/j8lWtuqgGCeCRJdTA6nfB+jXHyVgVP27qvqhmHote9wPaPDAXQILWSALG5Ph6q+nW7Km/5Bk9nDx+zPE37U+m4yD8j6FdPy54NJu7oBHgRYrj2xNSph6xo1mOpitG6XtLe+0OgSReQXDxXQqGJcz3XELoyS9LM2+mQbWdUgKggRIv1uR+a0V6q1S4y4knqvK4sklKTaJJvJCOzPPeM+gXjPKQ3Wu4zHjI/wCFF0MQ5hlpj819xGKc/wB4zGnRb+uvT2URXJiVP21xr6DmOY1pDwQSZs5sRoY0I9FcFR/aViAexp8e+/wBAAt4/wC0qdE36qEkmuStfv8ArvIDXCTYBrW3nxkqz5fhnMYA97nuMEkmY6DoqTh8S6mZYS06eXELN+8qxP8AMfJ5OI+QsvdMpRvovKFVvBYxtK9es97uDA5zg3XW8TbyWYbQ1Krt2hTvzcZgTraw9fVKM9rLA0kXBI5EW+YR9Qu1JPiSfqopuPp0gTUrdo/iBeNLBrbDxN1kw+PfVvTp7rfifx/ta2d71CEUzfhWrYxgeHMHvbwLv7YEH6hVULbyvM34eoH09eIOjhxaVaDSkr6B1unTDRA4L0ovKtoqVdrd1wDjqwnvAjURxUovbi01wQERFYBERAaWbZea1Ms33MB94tiSPhk6SqFidkXiQ17Twggjj5rpShMxpQ89bri1WNOpEoqlAvpDdrNLYsHG7SOUiwhbLagNwR6hTBE6qIxuzNN92dw9Lt9OHkvBzfp8ZycoujVTaRibiQ52629r8h08Vt4TLXOksaACSSdJNp8Tb5LSwWB7JpaSCZuQrZgSOzbGkD/n5rzo4ovI43wjW+Cs16AILXNBHEEcuY8YPobEAqMqZwyjVFKs7dDhNN7j3Xc2udoHDmdQQdSZnMdVDqjiNJ+gA/JUz2hYRz6NNzWlxa8zAkgbhnysFTFBSyem+iS1CoOY9QtfHYpzWE02Go+O62QAdfec6wFtJn1C5Jk+XitXp0jYPcAeB3bl3A3gEeK7Fl+W7rQyiyGtEAN0H65rTNp1haV2/YWQmX4zE0QRi6e8BJ7Wkd+JMw5nvwJiQDFhGpU1h67XjeY4OHNpBHqFkLYPKPlCq21ezQLH1qE06gEuDCWtqAay1sDei8jVZrbllT+H8fYFgx2YU6LS6q9rAOZ48gNSVyfPM1OJruqkQDAaOTRpPXj5rQLpMm5PE6+qL1sGmWG3dshsIvi+rqIPkLPh2Od3A4AHWXBrfEyQD8/BYFsUMBUf7rHHTgYnx4ICawOEw1My+qx7xz90eAEz5qSfn1Af+SfAOP0CgKWzdZ2oa0dSPSBK36OyQ/HUJ6NH5kn6IZPb5ZuP2jojQuPg11v80LLhs5bU9xlQ9dwR671l5wuQUmGd3ePN948tPkpNjSSABJNgB+QQo68HkKz7OU8ZWLdytUZTb+JxlpgjugGd76KR2e2KDQH4kAu4M1Aj4viPTQdVbmsAiLRyXdg00v3S4+RU+UmQIJJ6mJPjCL2i9EBERAFHZvSsHeRUisOLp7zCP1KzyR3RaBAoiLyy5GYhsOPiVjHiVvYrDb1xry5rScwjWQvmtTgljyPjg3i7R8Cg86rS4NH4dfEqxMwpIJJ3R1HzhQX7kcXEueNTeDfr/wALXTwWJ+pk49vf7FZ21SI3KsEz9pbUgB8OEjjLSLjxvK6FkTxuuHGZ8uCpFXAupEPEEAi48eXJTtDESA5pidLrTPkW+OWPK6ELqmSmesAc08SDPXRRZ/X65fZenvJMkk+N15K8+ct8txocZzPC9nWqMiN17hfWJMadIWqpLOHmviqzqTS4OqOIi9pibcLLH+5a/wDhO+S+jjdKyto0VkpOgyWg9HTHoCFt/uWv/hP+X3W/luDe21XDBzee6zeHWPxKxDaMODz9rNaFPxb3T194En1UtS2pou94ub4if9srfp4OmBamwDluj7L1+ys+Bn+Vv2QxbR4oZjTf7tRp87+EHithbmV7LOxB7lJkfE4NDbeV/JT7fZ5Vj+awdAHQFpHFOauKKlUVl2Fy4VK5e7/xAED+pxIB8gF8rbCYhs7u4/lDoJ8iAPmp3YvJ30O17Vha4lsXBBAB0gkalbYcMlkW5EFnREXqgIiIAiIgC+FfUQEJXwTgT3TEmPBaysi8VKLXagFcktMn0ybK8gUvUypp0kfT0Wnictc1pdIMAnloFzzwyirJshK9UvdujnAupCpkgDDBO9B8zyjkoqlU3XA6wQfRSuIzlpaQ0GSDrFvv5L5eOSM3KWTs6aroiHXUGzEmg8tiWzp05hTayVw0sDXNa463AMT/APFXTyityn1X9+CJJvojf33T5n0WvjsyFRpZTBcXAg2MwRBAGswTdSvZACIAHKFs4KqGw2AB0AF/JaYHgc1aa+tr8ESUqKzhNm6u7DaYYOVmjlpqpCnsm6L1GjwBM+dlZkXvbEYUV5myI/FU9G/cr67ZIcKh82j7qwIp2oUUvG5JUpCSN4c23A8RwWLKsIKtVjToZJ8ACT+XqrzCyZPktMVTVDYMRbQk3NtJsFMcW6SSIaJXLsGKbAAAOgsB0W2iL14xUVSICIisAiIgCIiAIiIAiIgCIiALzUZII52XpFDVgo9fDlji08D+ivCtWZ5O2rcd13Pn4jitFuzHOpbo37uK+QzfpOeM2sateOV/06FkVckPh6Je4NHH6cSs2WUw6oJ6nz4KzYTL202kNGupOpsqgxxa6RYtPzEgrLU6N6RQc+W7v28cExlusm84pA054iIPncKCIWxiMc99nG2ugCwLjzTU5bkXSJSi+Wg9F7WzhMoPZtIMEiSD16heamBe38PpdfUwxz2Rcl4RzPswIkIgPVKmXEAaqeo0g0QFqZXhoG8dT8gt9ehgx7VbKsIiLoICIiAIiIAiIgCIiAIiIAiIgCIiAIiIAq5nmVkONRo7p1jUHnCsaLl1WljqYbJfQtGW1lDlb+V5WargSO4NT8XQc/FWrsW/CPQL0BGi8nD+iqM05yte1UaPLxwGtgQF9RF9AYnh9EO1AK1jlbJm/rZbiKrhF9oHwBfURWAREQBERAEREARE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0" name="Picture 6" descr="http://www.juntadeandalucia.es/averroes/centros-tic/14002996/helvia/aula/archivos/repositorio/250/266/html/Una%20vida%20saludable/uv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1623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Sol">
            <a:hlinkClick r:id="rId3" action="ppaction://hlinksldjump"/>
          </p:cNvPr>
          <p:cNvSpPr/>
          <p:nvPr/>
        </p:nvSpPr>
        <p:spPr>
          <a:xfrm>
            <a:off x="460375" y="5517232"/>
            <a:ext cx="655241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 DE MOSTO 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899592" y="2420888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MOSTO: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779912" y="270892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860032" y="220486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la materia prima para la elaboración del vino tinto.</a:t>
            </a:r>
          </a:p>
          <a:p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339752" y="32129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475656" y="3861048"/>
            <a:ext cx="35283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CONCEPTO</a:t>
            </a:r>
            <a:r>
              <a:rPr lang="es-ES" dirty="0" smtClean="0">
                <a:solidFill>
                  <a:schemeClr val="tx1"/>
                </a:solidFill>
              </a:rPr>
              <a:t>: Es el resultado obtenido del jugo de uvas frescas  y sanas; sin adiciones de otras sustancias ,ni prácticas  de otras manipulaciones técnicas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>
            <a:stCxn id="9" idx="3"/>
          </p:cNvCxnSpPr>
          <p:nvPr/>
        </p:nvCxnSpPr>
        <p:spPr>
          <a:xfrm>
            <a:off x="5004048" y="47971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508104" y="4581128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 través del proceso de maceración(solido-liquido)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FASES DE LA ELABORACIÓN DEL VINO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5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65806220"/>
              </p:ext>
            </p:extLst>
          </p:nvPr>
        </p:nvGraphicFramePr>
        <p:xfrm>
          <a:off x="1331640" y="1484784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5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26" name="Picture 2" descr="https://encrypted-tbn3.gstatic.com/images?q=tbn:ANd9GcR8hzolwdQ2cgU8AA_vIBEL9DdvKI7K5sv9tVVh3yKMGaOcp1j8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3923928" y="25649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3.gstatic.com/images?q=tbn:ANd9GcTFczyJjdLqZveR0-UFKiX46tsdjuiPf72pimFzBCfwWeiot9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7179631" y="328498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6" descr="data:image/jpeg;base64,/9j/4AAQSkZJRgABAQAAAQABAAD/2wCEAAkGBhQSERUTExQWFBQVGBoaFxcYFxwYFxgXGBgXFxgVGBgYHCYfFxwkHBgUHy8gJCcpLCwsFx4xNTAqNSYsLCkBCQoKDgwOGg8PGikkHCQsKSwpLCwpLCwsLCksLCksKSwsLCwpKSksLCwsLCwsKSwsLCwsLCksLCwsLCwpLCwsLP/AABEIALgBEgMBIgACEQEDEQH/xAAcAAACAgMBAQAAAAAAAAAAAAAFBgMEAAEHAgj/xABKEAACAQIEAgcEBgcFBwMFAAABAgMAEQQSITEFQQYTIlFhcYEykaGxBxQjssHRQlJicoKS8CQzU3PCFRZDY6Lh8SU00mSTo7PD/8QAGQEAAwEBAQAAAAAAAAAAAAAAAAECAwQF/8QALhEAAgIBBAAFAwEJAAAAAAAAAAECESEDEjFBBBNRYbFx0fAiFCMyQ4GhwcLh/9oADAMBAAIRAxEAPwDovS+/XRWG9tvBv+9E+i0Y6kvls0jlm+AX0yha5V0s41iPrBLyMkmW1g+WwyHQKrWyk6156IfSfi0eDCFY5S8iR9ZIWz5WYDW29heqawG7o7TBqznxt7h+ZNT1Q4LieshV7EZsxsd/aber9QAn9M0UYrBvsSzC/gAPzqpwni3UjEO18oZSQBc+ymt77W39Kn6XSpPiMPHHIpeKRusW/aXQcqAcS4GWZkEgzMxUIGufZGoUG5Nxr4CkB0km9rc68SCqXDcF1MKRZzJ1YsXJ1J8e7fbwr28tj6VLKRBx+MnBTje8Zrl/AOisa4pZRe5wxl8MzhAdLbds217te/p2OlvBIO9TSLwTHIMTGhZc31Upa4uWXJcb79lj6HekBTnhy8TVrbzDNvawiW1+R3PtG3hU0XCIEWWdAeueKYMc4I7QlvZB7N8o5n0q5Jg1OIeUuiMsyhc7Bf8AgoWIuQeY2ND4uKFnxeHzKyxLJkKuWupWUk+0VGpG1t6YEv0i9Bp8QsMkWUxxxBG1swAuxex0I2GhvXJcLwYyyrErdp2yDlqdL619K8Qf+yS/5R+7XDOjOBJxkBWxZpVA7XPxp2KjqHEWyYOdD7SRReXZfKfjQ3GIDNBfYtJYWa3tDYA5NP2TYeNEeOj7LF6FrRIGVdWt1rXK6i5tyvrSf/vhFMFghw8yyiVSnZ5Ky3zXbTTNe1S1aGG+MC00B/8AqR/+tRVLpBH2MT4sPlVjjJ+0iJ5Yn4dUlR8cS6THxX5Vk+igj0ef+w+Qak/CIDxBP30+8tN/BtMCb/tfOlHh5/8AUE/fT7wrSJLOjQLlEzXN165xqd1V2B9/KgHDOiSCUYoySO8gDnMdAWAJ25XNGMfiskGIa1+zMLeaMPxqzgUvFH/lp90U1wM34Vq1SSRW1Jt56VUficKe1Kg/iH50DPUiVBOlVcZ0twqqCZRY7EAm9jbkO+9CpOnmFvlBdvELYc+8ikhM9sgu2vM/M1A8ijmPfUL9McMLAswvf9E9/gaw8cwzjSQeNwR8xTZBpkHnULb1XfikDHKs8QNxckBtOYtpvt4Vv6zCdnQ+TD8DUtDJGFBuLvqaMYfDmVgIg0hPJLt8r2op/uRFD9vxGURpyhVru/gSPktz4ihIZT6O9HZMWLDsRKe3KRoLDULf2m8OXO1XuO9JI44/qeB7MIuHkB7Uh52bc35tz2FhvHx3pO08XVQr1OHXshF0uN+1bYeHvvS4Y7VXHAj2I6yvd6ykOgxwnpFgBDFJi8OZZ5AxZrhsw1UEhjyB25WqbHdFIcRhc/DYJWlyq8bCePsHNYhrkEMLNcDWr3EeM4dcVC0DQKmEjKQAv2DmCqQxB5Ak7+dO3C+LxykKrxFwLusZFhmF7HKbVol2SR8MwcrxImeWB1UdiRgz2Gl2KGxNxy7xWDgWOB0xlx3Ff/NGYsVG/PVW0PcRuL+W4rcuLa62sqsDbS7HawUet9arkRzyPjj/AF/qcSAjxM4zkgLIDlKlSQLm1q8YidW4hFZtOua5RjsUbmmvuq99IHD2D4ZpZGlDYi6owXKgy2yjKov63qDoJCIvrpSysznI1hdSc4WwtrawNqSWaAP9BoSIJWLZ8+IlIJJOgIXdtTtfXvo7JH4Cknp1xvFYdMOIZirHKruVVs3IsVItfnRngPG2k6xXkSUIbCSwjzZRZ+xmJNm0zDTWnsbsNwTx+kMhAFwpIv3jUXrlHBcJi3xkMkzRFViklGW98rCxHneQe411bGygwSnMuinncXI0F/Gue4HiAjmw4IJ63DOgIsbE5GudduyfGs2muS0VeLcJinxyRzLmR5NRt/wU5jUeyKv8O4FFDhn6qPID192sdcpmVQWO9hpWMf8A1BfPTz6tRersIJwzHPoPrIy5t7vLrl5276SBhybicb4eREJb7E3I2HZ764n0VhA4nDm261b+WYV2HGTwYfDkPJHGTGbBmCk3W2gvc1yDo1iYhxGFnZVj61SzE2AW+5J2pZsDr2LkGXEqN7IR5B2oXjiTLBy7WI+8CaLYqAZcQw19gA/s5mPu2NC8UxaaFeQOJt7xRLgaB/Gxd4v8/wD/AJpWcZX7KX0+RrfFV7UOlvtz9xPzrXGG+xk8QPlWb6GWOC4QywLEDlLsVBOoFzzFV8P0KEeK6zriTFIgtkAubg75jYUT6JH+5/zf9Rq5L/fS/wCcPwq06QibivCFMTIWOWQkNYC4Db299c24/jmhYp9YxThLqAZFUaaDRRy866vxAXVRe+o+YrivSpD17j9o/eNUgNYvEI5QqCCwF1Zi+wUM1272ufWuo8B+j/DTYWB26wM6KzZWAFz4ZTXI5r9ZFpoEttbmtdx6MN/Y8Pr/AMJPlVpktZEDiHRSNMNhWRBd1OY21JMhtc89CK3hujZE1wugUctKC4ni0eKj6g4jqfq+bK5Zz1ty1kCm2W1gPWkc46QnRmv++1/L+jWThb5LbOt8U6MmQpfQDejPCOhkYwjPmN7kaAbZu+uEZpm131tqxOwudzW4sXIo1sNbe0eXlVwiiGxyn4T9VxDyyQB16wkZib2uxFhtsRv+rTDguOYV0MycNw+rHtOU1IsCbFDSd0a6HYjHsVSQLZSxzObaELyv+sKs8U+jDEQMVcBwNnDWBHeBuN+dJuuxxhndQxY36RMTkKQnDYVR/hBSQNr66DcD2edIGPld5jJPI7tf25CxJ9/KrUHBDHey7i2pPeDy8RRbiGF+tdWPq8cRTcqWOa4A1zeRPqand7lNexrh3HYBHlaQDtDe+1v/ADW34tB/iofWinD+jMQUXjQn90VdPRrD79TGSP2RU70LaLp47HyOnmPzrdNA4Phv8GP+QVlG9BQhT8OnW6PFKtrkAowtfc2t5Uc6HGSCOZ/qvWDPHqyMbG0gygAc7+lhXU+JfSrw/qb9uVHJQgRkbAE3zW0swoDgvpLw2HBXB4acrJzIJs2tr7nWt9yeCUh/4AnWYKI9WsReIEqBYKzLrvr+NScRxSRjr5CFESE3P6J0zD1GlJcn0yRxRgywSdaUVsotYZvZFzrtqdNL86FS/SZ9bjkD4YFCFzRlhfRwLWNib391CkhNBbpT0jgxn1bqWzFZY3tb9BxYE92ulvCvfBcZDDip1c2ZmGVQt+zmcM+4sBpc8gaVeH4nDKjSqHuixsVuGZQJSiRbDW4vfXS1bHGnfGyPhopHKrIjgLe4cMVYaaANlOvcaN8d9JhTrIwdJ+JQYtFdJVMcbNmcKwVcgvfX2r94qfofwbqsU02a8Jg0YXyLdswUXAuTe/jSJxDjCwQTYVYewZMhLZi1jdWe9xlbmBai7fSThoiEUyMl+zYDKbdjMQeenpVxnGUaTJcWnYQ6e/SRJhpXwyQRlMoyszEntg3ay6X+VJ/BekMkj2soMWHlyHcggKb66cqv8cxcGPxCZY5HbIczBwAFVSwJsDrvfzFAeHwQSTJHG80DP2SSQ3ZcgFbix2uTeotdlkZ45OZC/WvmuTe+vd6aVBiuNTiwE0gFr2DG3avmPrc++o5sAhljSORvtHyksNUu+UE2trYg06cP6Ax4eUPM4xCC4KMlgf8AqoTTQgJiMPiMZhI53frCJGhux7Qsqso221NB14Q8U+WRR9mwzAjQ2IuLHcV0DpTxBUwyJhIvq8YkzOF7ILdnLtudPgKTuLcemkIWQsbKCCzsx9nfU21v3VzylLc6fHVFGuJcXm618ssgUtewdgNzbS9tBVJuJyhi/WyZifazG+u+t+ddHHRrBtgYJTEvWvErO1yP0VJO4F9fjSZwmXDzYuONsMqq+YaO++Vip9rwFaR1E0nXIOJW6OcUmkxsavLI65ibMxIva19fIe6nnjTfYv5fhQeXg8MOMTqkCkEbE8x4k0W4yfsn8qmTt4Gi9wzEtHhxIlg6klSRcXueXOgmA43iZ8QUMpW7FiVVdSBvYrptRjDuPqpHgfmaVuHPleYi9wj233IIvprpv6UXSbYFZvpAxbNrK+jWHscj/l1DKhkWSZ2LFRex59o8x4k0tym1iNDmHLw7799M4/8AbTH9n/VXH4vWnpqO18tDikylLi+sCnKFswFgSRooN+0Sedd24E4GCw4FjaCP7grgGF9gfvf6FrvXB5x9Xg0Aywx6W/YXWu6D/SrJfJwfifRvqsY8QckI72JFrhO0SQPWheCGeVVXdrjwJNM3SHE34lO3INP8nFLnAhlxMX7yn8a51KUpO/zkqkWJuGqrOpUZgzjTvC7e+jOIePDO0UccF0UBusjWV+ssvWEM6sPavzsOVBsbi7yM45u7eh1FWeOYZlxj3a7E3bQbtZiLXPM04t7cgwwvTTEw4cGGRIzmsSsSKxAAIUgLlyi/hvTzxPpIpwWHnkuxljBOUAXawzmx8eQrjuMDBAMxIuTY8joPX2RTx08wjR4HBImqrCtydwcqsDppqXI9KpZRUXR4k4pEc9kkOQD9Gx31Bv7PrapsFOrxrIoIDX330JHKkWIOVY3FtAfgRe/rTr0VhAwcd9bljt3tt8KkVthjDPp41Yc3GlQxgd1TDEUhnjL4VlTfXKynQCEIQcCz7EYiw8jEL/KieHx2JjwkDYZ5VLEK2QG5Jsqa+YsPOpI+jzZEwbArLLJ1pFwAidWQoJYjtHU25C1MPAeE3wGKwaOpxCwswUe0skUmZbHYm4FmUkailoOm/wA6RMhO6VtKghWYMsnUQ9YG0fNr7d+dFcXwOeOBsamURdm5LDM2Zxbs72zAb91V+k0MuN6yfMrvDFAJyNAZNFbKOYBJvbTQ94rXDppolnwU6v7aPlv2CuUm+m/6BGtt6vSxf1fywYR4OqnhUzkqXOfMAlmFpI8oLjV9ri+16rdBeMCGSdybLdb+0b6OdbeV/C1Q8IDNBikN0jERsLtlD9YmVdeZqLg0T4ZsVFKjdoRhxbQbnK3dfMBS/m37L/IPgrdLCplmK/4oPncub018L4XCyK4WIsyAlSqkq17EWI5jWlDpAjNLibiwExvpsAzKPLuq3hcY8b517A0uDcjawOvgarSwqGxl4bwVYZHZdAQ5I0tsTa3IUvfRs4+v9oXvC1u7MCtj4W3pl4bK86SXYZcjAkKdOybkeAFKPQuURY1TcHsuvhqNye4W+FNupJsTBPWD6xER/i8v3xXVOKc/651yZ8OytGxFr3t4+XePGnngXFzPEwc3aOwvzZSNCe86EU4OntJfqRdInvhD39agHz/CkfGHtj90fdpy6QtbDW75k+ANJ0hBlUHa3+msZYlN/n8KK6R2Lh8l+G4GwGbq15b2UW+Vcu4BJbGwE/rNf+V66PhFy4DByIS32agKdromvxU1zPhan6zC9iF6y1/EhrA+NOF1H6DY1cQb+1L5j5Vc40bQSeQqjxR7YhT4j7tWuNNeCTyH4VfoIKwL/Zb+H40r4Bsr4o90Mp/6bfjTMjWwv8I/GkvHSkRYmxI0A3/WkjuPWhrdBr1QXTF3GHsL5/6RRqLEXw847gPvUDlbRV/a/BfyohE56rEen3jXH4qNqP1XyhxPOFPYHdmb7i13jhukMXhGn3RXB8GvYH7z/dWu8YYWRB3InyFd8eEQcM6QSf23En/mT/N6FcIP9pTwN/cCfwor0gb+1Yj9+f7zULwZMbl1sWCkWPLMCD62J8qwg+b9Rnlt1Hff5AUY46ScZMQNncDXuYgfKheE4h9rGrxqQxVRupBZgA9+dtdNjerfHpLYuWx3N9DzbtH502rpDKuMWyAH9W/xNPX0hyf2fDr/AMhPkm/urnWNlNhqfZHPxNOv0h4g5cOv/IS/u/7U1FqNDT5FbD+w/wDD8qd+jH/sofJvvtXP1xLWcWXl39xp56Oyn6nCB3H7zVKi1bYBtW0rxnqBpbjSsU2FUgJs1aqLNWUwFXH8Wc4iSRjmYsX11Ga5I0OlGeC8QWJp593ENlPIGVlDkj92+njSxxvhs0UjdZkbU9qNg6nf9X8auuDHExNsrxqAbjWxU3sDeuXU0pRlHnsE0xj6N4hWjmUuy9YpUqGyq1h2Wfv3OnjQZnK9bEXDKuoI19nQAejfCrvRdYo4WMyqMzXDPsQVG1/G9COLyRGWQQnKmX9HvGW/vrj8Pqyl4nbml7YLaW0aOkHFFQph42OWMIM9753WzZmB3AOaw2rfEsQMgxzzFp5gFUZQqh0IV2ygAFQLAX8e6l5m6yYH9G2Y+i/nVbieJLRYcEns5h5EszH511aU/wB40+eSWg9FI7YSeHqkYkmZpWezWBHsqTZj4a3udKv/AEcTrLOIJyGF7KDbcBjlHeLA6948aX+JysuHj7Vgb3/mP9etQcDx/VlnQ5ZBlZH5qQSDb0NVHXbSl71/eilEaul3Gerk6iO4CNqQbEWY5QLeA+NUMJjIkj7UknXSDqw2gKxAZBHca2y8uebW9qocSxBGKVmNyyxsT3kg3P8AXfQzEyl5FzaFnB94UilPUl5ko9UTSJuLyNJGjMyhoLRxhFynLdnzEjc3LE+dFuhzArI19SFuOYILanzBpPxMv2hH9bUz9C5ckU85NhGFCi2jSyEhB6AM3oK64vKZBd6R8OeRoIlVjI5ZlQAksugU29HoKei8jr1sKu4RCZbrbqyCVIN/a77jvPdWlxEizdZHLIjkm7Bmz5TuLk3POiGAaSHCnGRYgiUNZowHzC5I7R9jtWB/q1U6lZJcx/F5F4fhsOrxr9kcwKhnOcuCNdFsBrse0pFqD8FwzBiimOPObqshutwhNwWBPI673IHOheJxzSXZhZhrcDLcX1vYDXaiHRu8uNiTMVBe+n7Kk/hb1rl19RLSd5SXwWlksJxPrijHRg1j6C1H+MG8D+Q+VJ/D3u8h/wCb/qamviUn2DDwHyFbxbcU2IKLL/Zf4R+NKcuHLxYjW13RR49vOfcFJ9Ka8ImbDLuexc2/VRWZvLb40qYvGyuUdFQpGCqAx3RtdZCDqxJ1ue4DbSrtJCYvy4IkrlzMQTeynQC35Nfyq6cQBBMLb2+ZqPB4ybBXliLRuboxzDn2spSxzAjLvp8qgnxJkjckDUXJGmx7uQt6Vya0FNL6opMtYHVR+8/yFdyxZQlNWUhVFr6aetcT4HFdV8Wf8BXTMZ1QykSdsjXS+XQa6gg8xXpaEIuNMje4O0c1OE63iMqggASTMSdlUZ2LN32AvbwohgcHhhAxDdt2tZhmcCwLObd7ZtNNxU/TjDJEI8RG32uI6xZLKqXUqBey99+6g3BJLSJf9YX94rzvGJwjXvZcc5IV4MI8SrE51V7HKToQeyddhe2ncN6DKbvIfM++5otArS49UB1LG57gCWYnyAPuoUkR1sDcj46/9q6YNuK/oJ4K0w0X90e6m7p/Ld4vCFB8G/OlnGYMrk13RfDXYjXexuL+FMhV+IsRCn90jPIXOQKqCwGfUG4A5DUkeNaOLYroVnPt+f4Gn3o5/wCzi/dP3mpPTDs2HmcKBkZAe0v6VxchjmN9fZBAsNqN9F+JBoRESMyXFu8XJFvfUSg0hpjDC16nK6UOSYg1KmIqUhlm1ZUHX1lOgJF6H4vFIMTGsMSOMyjPZgvfqCeW9DIWxjTtHOxaONHCq8giiYR20zhTnJG3M99MvEenTYRl6xGjSW5AABjy7WychuNKIwccwkiGTqkNkLBowrG1ifYkBy3taurfZGz0Of8AD3+vI2HhgWIgh8xeV1sdALdoKfE6UR4f0AlWQ5lOt75HGx7s6Vvh/TXB4eQvBFNGGADIojAcAkgMTc21O1qKw/TJCNsNIxP7Si/oAahaME7SJ3MWcZ0axcEhTqixW4uGBBB1Go30I+NCeLYKSMRiQZS2Zsp3Avl/0n310TE/SS7nOOHTDTnm2t39XXPunnSM4qRJOr6souXLe+ly19geZrLyFF7kWpWVmf7PtXJsMuu2oo70Q4cHbPJbIuTMCQtwZQp1JAG/fSWcTcLe9h3G3x5UwcB4vhoXzsk5tawDqVuGDdoFRmGm1ZT0ZPh9r5RakMfTPAdZIrQGBFChbGdD7O18rHvpXxOMKyrnKlly3KkZdFA0PkBTPjenGEkW/VuGGylFt7waC/7y4XrMz4cygXGVrKu1uRvfu8q2noRleOTNSYCxHt5rj3+FGOG4ojChLixmUkDvCnU+QY++iq9McAY8n+zYwb3zaFieWrG/ptQ7E8ThkVRFGYkU9oEg3Y31HhYAa1OpBxjZSZVwE/2+p0z/AArxjsSwRO1YHfU3NifaHMjW1V0c5iwItc87b3r086iOMsM1uV7g2Zvzrnp3a9OBhLBlermkKh+rQGzajcC2+xvXvo5xdWx8TrGkS5jouY27BB1Y86o9H8UJ8SkWVgkpCOAdWW4sPTWmN+jyJNlRGjVGYhypJZQSADdtdDS/Z5S0JQ7f2oHLKYBwMnak/wAw/eamXGS/2c7X0+VUY+hyW1lc5idly21P7Wu9XB0ViC2zSX01/o11KDUaJsnx/EJIsIvV/pwlWPcpZASPl60Ck4k3VKp0CobW3NEONRjCw5VDN1kbISTtdkYHw2O1APrpYKNAALeet9a4NWL822uPsWnghxOOYprYXAF+ZXMTr37D3VnAgHlVD7LaHvAubn3XqDHJmZibanl5mr3RWMLiFN9Bf4Kxq918iGHD8OWKVYoyzot8hIuxBJIJsN6Z5+HkDrAdLbczVDgL5cT1hHtcvTx5U7Ynq2Rr2AIuLg/hXqwbiZtJnJ+nuGy9Q1zdri3dbKffrWpOGLHBhZEzGSUEkb3tYrlFW/pUkXNhwjKw7Wx/c37qu4XGZcEs+gMCRxI/MNJ23K3/AEgoCg8rsa8zxWnLV1oRXFu/pX3o0i9sQZxXBDAuxfL9ZxSMCp1OHjcg5idhIRsOW57qp9MuF4LDQxLh8TJNiLAykMpiFxfKCoGoPnpvQbEuZHZ3a7ObkvcnXvJ1vVKbhh3Frd428vCvRSUVUTK85LOJ4l10aJIVATQZY0U5bW1ZQGb1+dWcPinMDRwyFcwHWoBpIF9kkjU+Xhei/A+HcNVS00k0zXdSkceg1+za50II3HeR3GlcExtdbi1ZzckrQ0Xuj/AlnmyTTphlyls73II5hbbnw8KGY2A4eRurfMVbsyLexA5jz3ozJi1LRsbANre17Mutrbb2qDiUCtCZje5Yqw5XOZhYeQrLz449ytob4TxMTxq+xIsw7mG/psfWroegHRtrxtoNMvhfQgn4CjK0+8DLgFaqMCt0wIfpQmLjD3BBRShUqVIN77HzpQxbkLCQSD1e4Nj7RFdTPAMRicKy4uFOvAsl2LHMx0LEeyOZsToPSlNfo8xz2/s1yoAW7oqgXYkEMe1uK2SJEPENr76YOjPCsYULQJKC2hZUkzEDlnAsB610jgfRriMJUumCjQbgRpmt5xKDfxvT/h2zLb51RJxh+BcXEToRP1TWLqZRdrG4sGfereF4PE0DCbhk7SaBWSY5vNmZiPctvCuqYuO60uxREFk11prPIjlnGvo6xKNeJVljJ7OSVXZf2XuFII8rVJwL6P8AFmeIvGFQMC13QG19dLm/lXRYYSrsDezajTY93zq8qZbMORpOI0xZ4n9HOGvmMk2g2XIt9f3TQaDobhCzL9sW1tdwNRtsutdD4kmaMkf0KSiSkobTQ9+vuoQAx+imGspCNYjnId9jUnE+iMSYVXS6lpLHtX0ykjfxvRGewuBcC5K7c+VXMcC2FABvZweYO3lTksDQkR8CBPtW9L1NJ0eXIg6wm4P6NrXY95ozhMFIx7Ck/H8qJ4fohLJ/eOkKqN2ItcmwFr/jWe2gsC8L6IxJHNMGkLQohXtZdWYAnQX2J51vDToebXv/AIj/APyp+4Pw6bDNGgbrIiO0VUMlyw0Nr8gKAcW6Mu8sk086QnMQqzZkJUbEG1rb+6o0lJJ2+SpVgEwzINy/jaWQH4NUssqW0M3/AN5q9Do3JuoDje4YG45Ea3+FRy4LLcMLEbg71rkkoccwRkhaQOxyZAA5z2zMb2JPgN6Xlw7/AKynSnR8MDh5FtyU6+BvQCw0sKzcU3kbwBnhkN/Z38atcH4fMXuGAy3b2SdgTb1tV8bbUe6Prvcbgj0IIrLUgkrQ45ZBg+PYkuCFhO2hDj460exPGsdk1w0LD9mYg+51FB8INaZROTGNRtXZ0ZHL+kvE5JWXrQUKggA5eZB0y91udT47ijDBQwWspd3vf2j2V18gPjV7j2AVmuRzt6HyoHxt7JCNrZx8RWDX6jVPBVTEXYjwqefF5FuN9rcj3376HQP9p6VJjW0qQCMXFQI5X7GYgR5Sga97t1i39kgoo05NbvqnEysGIvqD8PKh2Wr+AUZX8EPvJUfiajUlgEgli+1hkNgLED3hqgxWKvh+rA9ntsf+kAD1r3iJwuDXS5zj7r0FnxhIPK4APv8A+1c+lp73b4TZTdDD0cc9WSBzHyNG4HPdQTos14mF7WYbHwo3Ghv7R+H5V2JElgMaytZD+sfcPyrKAGeT6X8NckQzD+Q/6qs4L6WMET2jLH33juP+kmk5MDw6B8mIWeYD/ixvkDXF/wC6IDL3Wzcqa+CxcDuOqEWb/nZs3/5Tb3V0J2Z1Q94bFxzxLJGwdHF0YbEf1f3VkaWrzh3XKCmq8stivpbSpL3ooLI54r0IlwvavcCjTKQNQbVQnjU/pAfxCqQgZiYVJBFvdViJFtpWmjTnKg/jX86nghBHZYHusb0MCjLodNRQLiGC7RIAIPPTTzphx2FNuX9eRoHiCV7OUn1t+FVETKSYXNoB6mpeqYRlV3vfTX5VBiHbexH8V/TU1kXFsvtr6jWhoEzzhOJvESO1fvuUHqBvU+I4/NbK9nHcyKw8DqNfOrcbK4uMoHIkXX15r61IMA9tQjLyKkED1FTQ7PPDcZG2WyIDc3sMtj5XtVDjfFTI5zIpK6dpSdtNyTWPgVUkhh4cqHSuS1r7UqHZI+JlI7OngumlQRyOhvcqe/n76sROWG4vWpC+wzN5D/zUtDITiCUa+t+/nQaT938aOrk2YMPEW+RqrjMEP0GB87L8zU0FgcHv+NXOH48I1yb8vGtwcNkcEKmbxFre8aVpuGMp1HxFJxvDBOizBJdtOdG1mstA8Hhu1z5bUWGHJX+u81quCAXxCQEHQGlHpDH2YfFXPva34U54rBMt+ze/9fhSf0kk/uh+qhFuY7bGxHI61jLnBquALh4+0fKpJ49RWYV9akxMgFj+FZOxlPLVvDey3kPvLUDTpa9/+k/ga0uPAHn4evOs2m+hl3islsOg/bH3XqpiJR9WTSxLE+f9XrxxHiAeJVUHRrknyNSYrChljQHXTc2Gq3Yk+FqNODSSfq38g2X+ieM7RQj29j4qNvcabki76pdF+CQxIG6xXkPO40va4X3DWj5wtbiKWSsq79XrKQE3SToZNPPIysoOXMcwCgkBQVGUdnvpM4jwOaFisiG4Yrp2gSpsQLb11JMDJHLIWmzJISxXUWNrC176baeAqhxbhXXTK4awWV3PZuSH0t3A1ajIG0cugxDxm8bvGe9WKn4VZxvTLGkBTipyLf4hHvI1PrTthvo7hiAzvJLbkSFX3Lr8amk6LYIXcwoT3EsV/lJtVq0Q2c94fjndrtI5I1uzkn3k16xq69/xpu4wIVUZI0T91FHyGtV8BxVRHl7j4DvqtwqE0Adwrz1zKeyxB8Db5UcXHKH22aiuKxaMhGRb8rgVN9lEvQjpfIr2xOK+wAN0lDyMdNChCnLY23PoabJOkWDbbER+pI+a1zBohfSw8q9CNf1gaakJo6FLicM208ZP+Yv42rycLh2I+2jtblJHf71ICwCtnDDlVeYLadBl4VF+hiNe7Mh08w1VvqpG0lz3grf35qRjg/AV6XAeF6e4KHKTCCxZ5LAAliQDbx0NzS1i+lEKuRFGZR+s14we+yi5tvvaqMuCGUnTQE7eHwoEuLC62zfCixJDPhekj5uzGgHd2j/qq7N0hkG0cX8rf/OklOkBU9lF9bmvcnSmVv0U9x/Oix0NqdKnG8MJ9HHykry3TEA64aP+F2H3s1KcfGmI1C38j+dQScWvuo9D+dRY6OgYXpRDKcpZ4mO2Zc6eV0sQP4a9Jx2IEFjfyVvXe3hSDhMahdbnLrz299GMTPHsHU8h2hTTE0NP++OGT2Y2PL2R6as1RTfSMo9iBj+84HyBpMLrvmBBrQQHnRYUMk/T2R9oo188zfiKDcW6QSzAK4Syiwsg0HmbmhbY0A2y/Gq74wsdhUNlUWcIlya9Y6Pbwqfh0epqDjF1kBHNazvJRReA5M3K9vheoZksB5D41cm/u1Ud2Y+ZsPwqOZAYif0lIB8uX4immIhkwxEKPpZ2a3f2QL3H8VXsVMoI7td/FbUOc9hfAn8KvcW4VJGEaQW6wAqL6lSN/Ck2k0m89Aeo7jVSR8KIYXjmIj9lz66jysaGI/ZUefzq3At6pAwx/vvif2P5f+9ZVH6ovj8PyrKYjqWL+kTBnZm/kb8qqr0zw7A5HXNyBuPmKXcT9GmIXeSL3keuoobN0PeNrGWEjvVmPwKi9abmTQ68V4+cu5Hl5UB/2mWB357moeLYsJBFFmz9WLBjva5IHkL2HhQaPFaHXnUNjLuOxN13/rSgf1kgHWrEs2m9Did/650iiZpCWJ76IYPFklQeenv0oSp1qzg5bOp7mHzFTLhjXJcLaVQxPtetWZ5SCR4kVSxB+VNAYzVJxGc9TFYkEX2PjVUV6xOsS+BNMaKH1t/1j7zXteIOP0m/mNQ5K2Y6oklfiLn9Jtf2jUbYnS1q8FK0VpiPBatXreWtWoAmw/5/Ko2r3BuK8MpqexnmtrWstbAoEWUmNWo5aorUyPSGeJD2jXiLepIsvWLnvkzDNbfLfW3ja9dZ4TwDhOJVVd2XMOwyRqpA5AsCST36VICDwsXvUXGMK7uMikhV17h5muzJ9AOHGqYucA/sofkBXrE/QcGQJ9elCj9ERJa50vvqbc6Si7CzgpXRvC1/PUmqs+7Dyp9459FmKhkmTDxyYhIyASEyvqCQclzmBGt1vSRj8M0bujqyMN1YFW08DrTSaeQshA7I9fkKcvpNKpPBHf2II7gcri/5UogWQetdC47gocZiI5BmHWO0RNx7EMSMGAI0Ny2/KuTVi3rwl0lL/X/pSeGJMuHVYonzHM4vltpbNIN7/sjlzPdXvCv/AFpRTjXD4lECxnMRCucE3s7FmI8Pa2oWUCagV1wTq2S2i+JD4+6sof8AXzWVQjov0k45ouIyhCVBWPTkfs15UEwvEom/vVZT+spuP5TrXd+kfR/D4qPLPEJAPZOzr+6w1X5VzPjf0QOt2wsocfqSdl/IOOy3qBQm0U1YrYvCxOt0kDeGx9xoYEAuN63xXgWIw5+2hePxK9n0Ydk++hjzHTU1SdkVQSXCMw0HvsPnUT8LYXuUH8QPyq5wnhE76rBK3iI2t77WopN0VxjC/UPb+G/uvengKYtLw8/s++t/VD3VdlwrobMjKRyOhrzFhnf2QG8Ay5v5b3NSxlTERjMQNrm3leoJI6buHwqI3WaHNmjZQCpDK9uw6m1wQbeBF6XsThMu4NCWAbBwSsdexbxqyIhWdQLHWqoLBRjra4YnlRARitgUxWUlwR7x86w4Dvq9apY0HO58tPifyphYJOA8bV5bA+NOfCooCReFH/eLn/UB8KKYyCC2mHhXyTX4k0UKzm6QEVG8VPOIw0RHsL6afI0Jnwa620qCrFrqT3V6+rHuow2Aa1wtxe2lRtgXG4C+bKPxooAYMMa9iCr5w4G8iD1LfdBrQjj5ux8lsPex/CigsFTJrRnoXxgYbEo8gzxrc5G9gtbs39dfQVBIqcgfU/lVbEyW2AA8B+NTVAdp4r9KksjDq2ES2HZFic1tdTyoZien+IXXrmHdrSW89yPIfKtcTnBQAA7a+JudfdarUmTR0bhv0vS5GWQqzBbo1tS2lgRsQfQ05NjsHxGK0ixSHKCVkUPYnkCwuNdLivmpZzejvRzpC8MoYG4GtvKlfqOh+4z9EeHlHYD4QrexDCSLU39ljmH81KXHeHtgRF9rFKVeQ3jfX7RFXMVIuugI5gVb6S/SHLiOxfKg1KjS58e+jnR3gHCsVAEmZo5zqZA5Wx5AA3W3nSaQI579YjYHXK3IEafzLr7xQzGYaQ9q11717Q+G1dM419B06jPhJkxC7hW7D+h9k/CkHifBsThHtNFJC3ewIHow0Pvot9joB1lFv9pyfrD3L+VZRgD6plUnyqvLHWVlSWVJgcpHI8vzHOhUHCoIn6xYIlc/pBFDfLT0rKypZSLL448/jUDYte+t1lSWgbxJUlFnUMPEa0m8V6KxNcocp7jqPfWVlUhVfIr46BoWCMSbDTW+ncDyHhXhMWe8+81qsq0YvklXEHvr00ynkPcPyrdZTEeMy/qr7hWuz+qvurKyqJJIkvokYZjoAFuSToAK8ycFkjdllsrjce0Qe7TSt1lROTXBSRmAzFJTmIaMrl2sQc1738hVbEYjFjVTnXuCj5AVusrNzZVIpf7XdtLhW7mA19arScTddHT3Vqsp3kjh0GeE4+N4pLN2grHKdDtvrv6UInlHhWqytUMrtNXgT1lZU2BG+M1tajmI4ExhVhGQSLlmNtLC2/jet1lNZE8D5xDoBA8cc2FxIIcDT2kuAL2I1G+xvSn0m4M2GChnV8wJ7N9LG3OsrKyjJ3RbSFnDZf0rmp1Wx0NwaysrQkjmk1NRYfi8kexvW6ygBw6PfSVLAQMxA7idPyro/CfpTimXJiEVgdwQGU+hrKyp4GWjg+CnU4bD667Eb+FqysrKz8xj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8" descr="data:image/jpeg;base64,/9j/4AAQSkZJRgABAQAAAQABAAD/2wCEAAkGBhQSERUTExQWFBQVGBoaFxcYFxwYFxgXGBgXFxgVGBgYHCYfFxwkHBgUHy8gJCcpLCwsFx4xNTAqNSYsLCkBCQoKDgwOGg8PGikkHCQsKSwpLCwpLCwsLCksLCksKSwsLCwpKSksLCwsLCwsKSwsLCwsLCksLCwsLCwpLCwsLP/AABEIALgBEgMBIgACEQEDEQH/xAAcAAACAgMBAQAAAAAAAAAAAAAFBgMEAAEHAgj/xABKEAACAQIEAgcEBgcFBwMFAAABAgMAEQQSITEFQQYTIlFhcYEykaGxBxQjssHRQlJicoKS8CQzU3PCFRZDY6Lh8SU00mSTo7PD/8QAGQEAAwEBAQAAAAAAAAAAAAAAAAECAwQF/8QALhEAAgIBBAAFAwEJAAAAAAAAAAECESEDEjFBBBNRYbFx0fAiFCMyQ4GhwcLh/9oADAMBAAIRAxEAPwDovS+/XRWG9tvBv+9E+i0Y6kvls0jlm+AX0yha5V0s41iPrBLyMkmW1g+WwyHQKrWyk6156IfSfi0eDCFY5S8iR9ZIWz5WYDW29heqawG7o7TBqznxt7h+ZNT1Q4LieshV7EZsxsd/aber9QAn9M0UYrBvsSzC/gAPzqpwni3UjEO18oZSQBc+ymt77W39Kn6XSpPiMPHHIpeKRusW/aXQcqAcS4GWZkEgzMxUIGufZGoUG5Nxr4CkB0km9rc68SCqXDcF1MKRZzJ1YsXJ1J8e7fbwr28tj6VLKRBx+MnBTje8Zrl/AOisa4pZRe5wxl8MzhAdLbds217te/p2OlvBIO9TSLwTHIMTGhZc31Upa4uWXJcb79lj6HekBTnhy8TVrbzDNvawiW1+R3PtG3hU0XCIEWWdAeueKYMc4I7QlvZB7N8o5n0q5Jg1OIeUuiMsyhc7Bf8AgoWIuQeY2ND4uKFnxeHzKyxLJkKuWupWUk+0VGpG1t6YEv0i9Bp8QsMkWUxxxBG1swAuxex0I2GhvXJcLwYyyrErdp2yDlqdL619K8Qf+yS/5R+7XDOjOBJxkBWxZpVA7XPxp2KjqHEWyYOdD7SRReXZfKfjQ3GIDNBfYtJYWa3tDYA5NP2TYeNEeOj7LF6FrRIGVdWt1rXK6i5tyvrSf/vhFMFghw8yyiVSnZ5Ky3zXbTTNe1S1aGG+MC00B/8AqR/+tRVLpBH2MT4sPlVjjJ+0iJ5Yn4dUlR8cS6THxX5Vk+igj0ef+w+Qak/CIDxBP30+8tN/BtMCb/tfOlHh5/8AUE/fT7wrSJLOjQLlEzXN165xqd1V2B9/KgHDOiSCUYoySO8gDnMdAWAJ25XNGMfiskGIa1+zMLeaMPxqzgUvFH/lp90U1wM34Vq1SSRW1Jt56VUficKe1Kg/iH50DPUiVBOlVcZ0twqqCZRY7EAm9jbkO+9CpOnmFvlBdvELYc+8ikhM9sgu2vM/M1A8ijmPfUL9McMLAswvf9E9/gaw8cwzjSQeNwR8xTZBpkHnULb1XfikDHKs8QNxckBtOYtpvt4Vv6zCdnQ+TD8DUtDJGFBuLvqaMYfDmVgIg0hPJLt8r2op/uRFD9vxGURpyhVru/gSPktz4ihIZT6O9HZMWLDsRKe3KRoLDULf2m8OXO1XuO9JI44/qeB7MIuHkB7Uh52bc35tz2FhvHx3pO08XVQr1OHXshF0uN+1bYeHvvS4Y7VXHAj2I6yvd6ykOgxwnpFgBDFJi8OZZ5AxZrhsw1UEhjyB25WqbHdFIcRhc/DYJWlyq8bCePsHNYhrkEMLNcDWr3EeM4dcVC0DQKmEjKQAv2DmCqQxB5Ak7+dO3C+LxykKrxFwLusZFhmF7HKbVol2SR8MwcrxImeWB1UdiRgz2Gl2KGxNxy7xWDgWOB0xlx3Ff/NGYsVG/PVW0PcRuL+W4rcuLa62sqsDbS7HawUet9arkRzyPjj/AF/qcSAjxM4zkgLIDlKlSQLm1q8YidW4hFZtOua5RjsUbmmvuq99IHD2D4ZpZGlDYi6owXKgy2yjKov63qDoJCIvrpSysznI1hdSc4WwtrawNqSWaAP9BoSIJWLZ8+IlIJJOgIXdtTtfXvo7JH4Cknp1xvFYdMOIZirHKruVVs3IsVItfnRngPG2k6xXkSUIbCSwjzZRZ+xmJNm0zDTWnsbsNwTx+kMhAFwpIv3jUXrlHBcJi3xkMkzRFViklGW98rCxHneQe411bGygwSnMuinncXI0F/Gue4HiAjmw4IJ63DOgIsbE5GudduyfGs2muS0VeLcJinxyRzLmR5NRt/wU5jUeyKv8O4FFDhn6qPID192sdcpmVQWO9hpWMf8A1BfPTz6tRersIJwzHPoPrIy5t7vLrl5276SBhybicb4eREJb7E3I2HZ764n0VhA4nDm261b+WYV2HGTwYfDkPJHGTGbBmCk3W2gvc1yDo1iYhxGFnZVj61SzE2AW+5J2pZsDr2LkGXEqN7IR5B2oXjiTLBy7WI+8CaLYqAZcQw19gA/s5mPu2NC8UxaaFeQOJt7xRLgaB/Gxd4v8/wD/AJpWcZX7KX0+RrfFV7UOlvtz9xPzrXGG+xk8QPlWb6GWOC4QywLEDlLsVBOoFzzFV8P0KEeK6zriTFIgtkAubg75jYUT6JH+5/zf9Rq5L/fS/wCcPwq06QibivCFMTIWOWQkNYC4Db299c24/jmhYp9YxThLqAZFUaaDRRy866vxAXVRe+o+YrivSpD17j9o/eNUgNYvEI5QqCCwF1Zi+wUM1272ufWuo8B+j/DTYWB26wM6KzZWAFz4ZTXI5r9ZFpoEttbmtdx6MN/Y8Pr/AMJPlVpktZEDiHRSNMNhWRBd1OY21JMhtc89CK3hujZE1wugUctKC4ni0eKj6g4jqfq+bK5Zz1ty1kCm2W1gPWkc46QnRmv++1/L+jWThb5LbOt8U6MmQpfQDejPCOhkYwjPmN7kaAbZu+uEZpm131tqxOwudzW4sXIo1sNbe0eXlVwiiGxyn4T9VxDyyQB16wkZib2uxFhtsRv+rTDguOYV0MycNw+rHtOU1IsCbFDSd0a6HYjHsVSQLZSxzObaELyv+sKs8U+jDEQMVcBwNnDWBHeBuN+dJuuxxhndQxY36RMTkKQnDYVR/hBSQNr66DcD2edIGPld5jJPI7tf25CxJ9/KrUHBDHey7i2pPeDy8RRbiGF+tdWPq8cRTcqWOa4A1zeRPqand7lNexrh3HYBHlaQDtDe+1v/ADW34tB/iofWinD+jMQUXjQn90VdPRrD79TGSP2RU70LaLp47HyOnmPzrdNA4Phv8GP+QVlG9BQhT8OnW6PFKtrkAowtfc2t5Uc6HGSCOZ/qvWDPHqyMbG0gygAc7+lhXU+JfSrw/qb9uVHJQgRkbAE3zW0swoDgvpLw2HBXB4acrJzIJs2tr7nWt9yeCUh/4AnWYKI9WsReIEqBYKzLrvr+NScRxSRjr5CFESE3P6J0zD1GlJcn0yRxRgywSdaUVsotYZvZFzrtqdNL86FS/SZ9bjkD4YFCFzRlhfRwLWNib391CkhNBbpT0jgxn1bqWzFZY3tb9BxYE92ulvCvfBcZDDip1c2ZmGVQt+zmcM+4sBpc8gaVeH4nDKjSqHuixsVuGZQJSiRbDW4vfXS1bHGnfGyPhopHKrIjgLe4cMVYaaANlOvcaN8d9JhTrIwdJ+JQYtFdJVMcbNmcKwVcgvfX2r94qfofwbqsU02a8Jg0YXyLdswUXAuTe/jSJxDjCwQTYVYewZMhLZi1jdWe9xlbmBai7fSThoiEUyMl+zYDKbdjMQeenpVxnGUaTJcWnYQ6e/SRJhpXwyQRlMoyszEntg3ay6X+VJ/BekMkj2soMWHlyHcggKb66cqv8cxcGPxCZY5HbIczBwAFVSwJsDrvfzFAeHwQSTJHG80DP2SSQ3ZcgFbix2uTeotdlkZ45OZC/WvmuTe+vd6aVBiuNTiwE0gFr2DG3avmPrc++o5sAhljSORvtHyksNUu+UE2trYg06cP6Ax4eUPM4xCC4KMlgf8AqoTTQgJiMPiMZhI53frCJGhux7Qsqso221NB14Q8U+WRR9mwzAjQ2IuLHcV0DpTxBUwyJhIvq8YkzOF7ILdnLtudPgKTuLcemkIWQsbKCCzsx9nfU21v3VzylLc6fHVFGuJcXm618ssgUtewdgNzbS9tBVJuJyhi/WyZifazG+u+t+ddHHRrBtgYJTEvWvErO1yP0VJO4F9fjSZwmXDzYuONsMqq+YaO++Vip9rwFaR1E0nXIOJW6OcUmkxsavLI65ibMxIva19fIe6nnjTfYv5fhQeXg8MOMTqkCkEbE8x4k0W4yfsn8qmTt4Gi9wzEtHhxIlg6klSRcXueXOgmA43iZ8QUMpW7FiVVdSBvYrptRjDuPqpHgfmaVuHPleYi9wj233IIvprpv6UXSbYFZvpAxbNrK+jWHscj/l1DKhkWSZ2LFRex59o8x4k0tym1iNDmHLw7799M4/8AbTH9n/VXH4vWnpqO18tDikylLi+sCnKFswFgSRooN+0Sedd24E4GCw4FjaCP7grgGF9gfvf6FrvXB5x9Xg0Aywx6W/YXWu6D/SrJfJwfifRvqsY8QckI72JFrhO0SQPWheCGeVVXdrjwJNM3SHE34lO3INP8nFLnAhlxMX7yn8a51KUpO/zkqkWJuGqrOpUZgzjTvC7e+jOIePDO0UccF0UBusjWV+ssvWEM6sPavzsOVBsbi7yM45u7eh1FWeOYZlxj3a7E3bQbtZiLXPM04t7cgwwvTTEw4cGGRIzmsSsSKxAAIUgLlyi/hvTzxPpIpwWHnkuxljBOUAXawzmx8eQrjuMDBAMxIuTY8joPX2RTx08wjR4HBImqrCtydwcqsDppqXI9KpZRUXR4k4pEc9kkOQD9Gx31Bv7PrapsFOrxrIoIDX330JHKkWIOVY3FtAfgRe/rTr0VhAwcd9bljt3tt8KkVthjDPp41Yc3GlQxgd1TDEUhnjL4VlTfXKynQCEIQcCz7EYiw8jEL/KieHx2JjwkDYZ5VLEK2QG5Jsqa+YsPOpI+jzZEwbArLLJ1pFwAidWQoJYjtHU25C1MPAeE3wGKwaOpxCwswUe0skUmZbHYm4FmUkailoOm/wA6RMhO6VtKghWYMsnUQ9YG0fNr7d+dFcXwOeOBsamURdm5LDM2Zxbs72zAb91V+k0MuN6yfMrvDFAJyNAZNFbKOYBJvbTQ94rXDppolnwU6v7aPlv2CuUm+m/6BGtt6vSxf1fywYR4OqnhUzkqXOfMAlmFpI8oLjV9ri+16rdBeMCGSdybLdb+0b6OdbeV/C1Q8IDNBikN0jERsLtlD9YmVdeZqLg0T4ZsVFKjdoRhxbQbnK3dfMBS/m37L/IPgrdLCplmK/4oPncub018L4XCyK4WIsyAlSqkq17EWI5jWlDpAjNLibiwExvpsAzKPLuq3hcY8b517A0uDcjawOvgarSwqGxl4bwVYZHZdAQ5I0tsTa3IUvfRs4+v9oXvC1u7MCtj4W3pl4bK86SXYZcjAkKdOybkeAFKPQuURY1TcHsuvhqNye4W+FNupJsTBPWD6xER/i8v3xXVOKc/651yZ8OytGxFr3t4+XePGnngXFzPEwc3aOwvzZSNCe86EU4OntJfqRdInvhD39agHz/CkfGHtj90fdpy6QtbDW75k+ANJ0hBlUHa3+msZYlN/n8KK6R2Lh8l+G4GwGbq15b2UW+Vcu4BJbGwE/rNf+V66PhFy4DByIS32agKdromvxU1zPhan6zC9iF6y1/EhrA+NOF1H6DY1cQb+1L5j5Vc40bQSeQqjxR7YhT4j7tWuNNeCTyH4VfoIKwL/Zb+H40r4Bsr4o90Mp/6bfjTMjWwv8I/GkvHSkRYmxI0A3/WkjuPWhrdBr1QXTF3GHsL5/6RRqLEXw847gPvUDlbRV/a/BfyohE56rEen3jXH4qNqP1XyhxPOFPYHdmb7i13jhukMXhGn3RXB8GvYH7z/dWu8YYWRB3InyFd8eEQcM6QSf23En/mT/N6FcIP9pTwN/cCfwor0gb+1Yj9+f7zULwZMbl1sWCkWPLMCD62J8qwg+b9Rnlt1Hff5AUY46ScZMQNncDXuYgfKheE4h9rGrxqQxVRupBZgA9+dtdNjerfHpLYuWx3N9DzbtH502rpDKuMWyAH9W/xNPX0hyf2fDr/AMhPkm/urnWNlNhqfZHPxNOv0h4g5cOv/IS/u/7U1FqNDT5FbD+w/wDD8qd+jH/sofJvvtXP1xLWcWXl39xp56Oyn6nCB3H7zVKi1bYBtW0rxnqBpbjSsU2FUgJs1aqLNWUwFXH8Wc4iSRjmYsX11Ga5I0OlGeC8QWJp593ENlPIGVlDkj92+njSxxvhs0UjdZkbU9qNg6nf9X8auuDHExNsrxqAbjWxU3sDeuXU0pRlHnsE0xj6N4hWjmUuy9YpUqGyq1h2Wfv3OnjQZnK9bEXDKuoI19nQAejfCrvRdYo4WMyqMzXDPsQVG1/G9COLyRGWQQnKmX9HvGW/vrj8Pqyl4nbml7YLaW0aOkHFFQph42OWMIM9753WzZmB3AOaw2rfEsQMgxzzFp5gFUZQqh0IV2ygAFQLAX8e6l5m6yYH9G2Y+i/nVbieJLRYcEns5h5EszH511aU/wB40+eSWg9FI7YSeHqkYkmZpWezWBHsqTZj4a3udKv/AEcTrLOIJyGF7KDbcBjlHeLA6948aX+JysuHj7Vgb3/mP9etQcDx/VlnQ5ZBlZH5qQSDb0NVHXbSl71/eilEaul3Gerk6iO4CNqQbEWY5QLeA+NUMJjIkj7UknXSDqw2gKxAZBHca2y8uebW9qocSxBGKVmNyyxsT3kg3P8AXfQzEyl5FzaFnB94UilPUl5ko9UTSJuLyNJGjMyhoLRxhFynLdnzEjc3LE+dFuhzArI19SFuOYILanzBpPxMv2hH9bUz9C5ckU85NhGFCi2jSyEhB6AM3oK64vKZBd6R8OeRoIlVjI5ZlQAksugU29HoKei8jr1sKu4RCZbrbqyCVIN/a77jvPdWlxEizdZHLIjkm7Bmz5TuLk3POiGAaSHCnGRYgiUNZowHzC5I7R9jtWB/q1U6lZJcx/F5F4fhsOrxr9kcwKhnOcuCNdFsBrse0pFqD8FwzBiimOPObqshutwhNwWBPI673IHOheJxzSXZhZhrcDLcX1vYDXaiHRu8uNiTMVBe+n7Kk/hb1rl19RLSd5SXwWlksJxPrijHRg1j6C1H+MG8D+Q+VJ/D3u8h/wCb/qamviUn2DDwHyFbxbcU2IKLL/Zf4R+NKcuHLxYjW13RR49vOfcFJ9Ka8ImbDLuexc2/VRWZvLb40qYvGyuUdFQpGCqAx3RtdZCDqxJ1ue4DbSrtJCYvy4IkrlzMQTeynQC35Nfyq6cQBBMLb2+ZqPB4ybBXliLRuboxzDn2spSxzAjLvp8qgnxJkjckDUXJGmx7uQt6Vya0FNL6opMtYHVR+8/yFdyxZQlNWUhVFr6aetcT4HFdV8Wf8BXTMZ1QykSdsjXS+XQa6gg8xXpaEIuNMje4O0c1OE63iMqggASTMSdlUZ2LN32AvbwohgcHhhAxDdt2tZhmcCwLObd7ZtNNxU/TjDJEI8RG32uI6xZLKqXUqBey99+6g3BJLSJf9YX94rzvGJwjXvZcc5IV4MI8SrE51V7HKToQeyddhe2ncN6DKbvIfM++5otArS49UB1LG57gCWYnyAPuoUkR1sDcj46/9q6YNuK/oJ4K0w0X90e6m7p/Ld4vCFB8G/OlnGYMrk13RfDXYjXexuL+FMhV+IsRCn90jPIXOQKqCwGfUG4A5DUkeNaOLYroVnPt+f4Gn3o5/wCzi/dP3mpPTDs2HmcKBkZAe0v6VxchjmN9fZBAsNqN9F+JBoRESMyXFu8XJFvfUSg0hpjDC16nK6UOSYg1KmIqUhlm1ZUHX1lOgJF6H4vFIMTGsMSOMyjPZgvfqCeW9DIWxjTtHOxaONHCq8giiYR20zhTnJG3M99MvEenTYRl6xGjSW5AABjy7WychuNKIwccwkiGTqkNkLBowrG1ifYkBy3taurfZGz0Of8AD3+vI2HhgWIgh8xeV1sdALdoKfE6UR4f0AlWQ5lOt75HGx7s6Vvh/TXB4eQvBFNGGADIojAcAkgMTc21O1qKw/TJCNsNIxP7Si/oAahaME7SJ3MWcZ0axcEhTqixW4uGBBB1Go30I+NCeLYKSMRiQZS2Zsp3Avl/0n310TE/SS7nOOHTDTnm2t39XXPunnSM4qRJOr6souXLe+ly19geZrLyFF7kWpWVmf7PtXJsMuu2oo70Q4cHbPJbIuTMCQtwZQp1JAG/fSWcTcLe9h3G3x5UwcB4vhoXzsk5tawDqVuGDdoFRmGm1ZT0ZPh9r5RakMfTPAdZIrQGBFChbGdD7O18rHvpXxOMKyrnKlly3KkZdFA0PkBTPjenGEkW/VuGGylFt7waC/7y4XrMz4cygXGVrKu1uRvfu8q2noRleOTNSYCxHt5rj3+FGOG4ojChLixmUkDvCnU+QY++iq9McAY8n+zYwb3zaFieWrG/ptQ7E8ThkVRFGYkU9oEg3Y31HhYAa1OpBxjZSZVwE/2+p0z/AArxjsSwRO1YHfU3NifaHMjW1V0c5iwItc87b3r086iOMsM1uV7g2Zvzrnp3a9OBhLBlermkKh+rQGzajcC2+xvXvo5xdWx8TrGkS5jouY27BB1Y86o9H8UJ8SkWVgkpCOAdWW4sPTWmN+jyJNlRGjVGYhypJZQSADdtdDS/Z5S0JQ7f2oHLKYBwMnak/wAw/eamXGS/2c7X0+VUY+hyW1lc5idly21P7Wu9XB0ViC2zSX01/o11KDUaJsnx/EJIsIvV/pwlWPcpZASPl60Ck4k3VKp0CobW3NEONRjCw5VDN1kbISTtdkYHw2O1APrpYKNAALeet9a4NWL822uPsWnghxOOYprYXAF+ZXMTr37D3VnAgHlVD7LaHvAubn3XqDHJmZibanl5mr3RWMLiFN9Bf4Kxq918iGHD8OWKVYoyzot8hIuxBJIJsN6Z5+HkDrAdLbczVDgL5cT1hHtcvTx5U7Ynq2Rr2AIuLg/hXqwbiZtJnJ+nuGy9Q1zdri3dbKffrWpOGLHBhZEzGSUEkb3tYrlFW/pUkXNhwjKw7Wx/c37qu4XGZcEs+gMCRxI/MNJ23K3/AEgoCg8rsa8zxWnLV1oRXFu/pX3o0i9sQZxXBDAuxfL9ZxSMCp1OHjcg5idhIRsOW57qp9MuF4LDQxLh8TJNiLAykMpiFxfKCoGoPnpvQbEuZHZ3a7ObkvcnXvJ1vVKbhh3Frd428vCvRSUVUTK85LOJ4l10aJIVATQZY0U5bW1ZQGb1+dWcPinMDRwyFcwHWoBpIF9kkjU+Xhei/A+HcNVS00k0zXdSkceg1+za50II3HeR3GlcExtdbi1ZzckrQ0Xuj/AlnmyTTphlyls73II5hbbnw8KGY2A4eRurfMVbsyLexA5jz3ozJi1LRsbANre17Mutrbb2qDiUCtCZje5Yqw5XOZhYeQrLz449ytob4TxMTxq+xIsw7mG/psfWroegHRtrxtoNMvhfQgn4CjK0+8DLgFaqMCt0wIfpQmLjD3BBRShUqVIN77HzpQxbkLCQSD1e4Nj7RFdTPAMRicKy4uFOvAsl2LHMx0LEeyOZsToPSlNfo8xz2/s1yoAW7oqgXYkEMe1uK2SJEPENr76YOjPCsYULQJKC2hZUkzEDlnAsB610jgfRriMJUumCjQbgRpmt5xKDfxvT/h2zLb51RJxh+BcXEToRP1TWLqZRdrG4sGfereF4PE0DCbhk7SaBWSY5vNmZiPctvCuqYuO60uxREFk11prPIjlnGvo6xKNeJVljJ7OSVXZf2XuFII8rVJwL6P8AFmeIvGFQMC13QG19dLm/lXRYYSrsDezajTY93zq8qZbMORpOI0xZ4n9HOGvmMk2g2XIt9f3TQaDobhCzL9sW1tdwNRtsutdD4kmaMkf0KSiSkobTQ9+vuoQAx+imGspCNYjnId9jUnE+iMSYVXS6lpLHtX0ykjfxvRGewuBcC5K7c+VXMcC2FABvZweYO3lTksDQkR8CBPtW9L1NJ0eXIg6wm4P6NrXY95ozhMFIx7Ck/H8qJ4fohLJ/eOkKqN2ItcmwFr/jWe2gsC8L6IxJHNMGkLQohXtZdWYAnQX2J51vDToebXv/AIj/APyp+4Pw6bDNGgbrIiO0VUMlyw0Nr8gKAcW6Mu8sk086QnMQqzZkJUbEG1rb+6o0lJJ2+SpVgEwzINy/jaWQH4NUssqW0M3/AN5q9Do3JuoDje4YG45Ea3+FRy4LLcMLEbg71rkkoccwRkhaQOxyZAA5z2zMb2JPgN6Xlw7/AKynSnR8MDh5FtyU6+BvQCw0sKzcU3kbwBnhkN/Z38atcH4fMXuGAy3b2SdgTb1tV8bbUe6Prvcbgj0IIrLUgkrQ45ZBg+PYkuCFhO2hDj460exPGsdk1w0LD9mYg+51FB8INaZROTGNRtXZ0ZHL+kvE5JWXrQUKggA5eZB0y91udT47ijDBQwWspd3vf2j2V18gPjV7j2AVmuRzt6HyoHxt7JCNrZx8RWDX6jVPBVTEXYjwqefF5FuN9rcj3376HQP9p6VJjW0qQCMXFQI5X7GYgR5Sga97t1i39kgoo05NbvqnEysGIvqD8PKh2Wr+AUZX8EPvJUfiajUlgEgli+1hkNgLED3hqgxWKvh+rA9ntsf+kAD1r3iJwuDXS5zj7r0FnxhIPK4APv8A+1c+lp73b4TZTdDD0cc9WSBzHyNG4HPdQTos14mF7WYbHwo3Ghv7R+H5V2JElgMaytZD+sfcPyrKAGeT6X8NckQzD+Q/6qs4L6WMET2jLH33juP+kmk5MDw6B8mIWeYD/ixvkDXF/wC6IDL3Wzcqa+CxcDuOqEWb/nZs3/5Tb3V0J2Z1Q94bFxzxLJGwdHF0YbEf1f3VkaWrzh3XKCmq8stivpbSpL3ooLI54r0IlwvavcCjTKQNQbVQnjU/pAfxCqQgZiYVJBFvdViJFtpWmjTnKg/jX86nghBHZYHusb0MCjLodNRQLiGC7RIAIPPTTzphx2FNuX9eRoHiCV7OUn1t+FVETKSYXNoB6mpeqYRlV3vfTX5VBiHbexH8V/TU1kXFsvtr6jWhoEzzhOJvESO1fvuUHqBvU+I4/NbK9nHcyKw8DqNfOrcbK4uMoHIkXX15r61IMA9tQjLyKkED1FTQ7PPDcZG2WyIDc3sMtj5XtVDjfFTI5zIpK6dpSdtNyTWPgVUkhh4cqHSuS1r7UqHZI+JlI7OngumlQRyOhvcqe/n76sROWG4vWpC+wzN5D/zUtDITiCUa+t+/nQaT938aOrk2YMPEW+RqrjMEP0GB87L8zU0FgcHv+NXOH48I1yb8vGtwcNkcEKmbxFre8aVpuGMp1HxFJxvDBOizBJdtOdG1mstA8Hhu1z5bUWGHJX+u81quCAXxCQEHQGlHpDH2YfFXPva34U54rBMt+ze/9fhSf0kk/uh+qhFuY7bGxHI61jLnBquALh4+0fKpJ49RWYV9akxMgFj+FZOxlPLVvDey3kPvLUDTpa9/+k/ga0uPAHn4evOs2m+hl3islsOg/bH3XqpiJR9WTSxLE+f9XrxxHiAeJVUHRrknyNSYrChljQHXTc2Gq3Yk+FqNODSSfq38g2X+ieM7RQj29j4qNvcabki76pdF+CQxIG6xXkPO40va4X3DWj5wtbiKWSsq79XrKQE3SToZNPPIysoOXMcwCgkBQVGUdnvpM4jwOaFisiG4Yrp2gSpsQLb11JMDJHLIWmzJISxXUWNrC176baeAqhxbhXXTK4awWV3PZuSH0t3A1ajIG0cugxDxm8bvGe9WKn4VZxvTLGkBTipyLf4hHvI1PrTthvo7hiAzvJLbkSFX3Lr8amk6LYIXcwoT3EsV/lJtVq0Q2c94fjndrtI5I1uzkn3k16xq69/xpu4wIVUZI0T91FHyGtV8BxVRHl7j4DvqtwqE0Adwrz1zKeyxB8Db5UcXHKH22aiuKxaMhGRb8rgVN9lEvQjpfIr2xOK+wAN0lDyMdNChCnLY23PoabJOkWDbbER+pI+a1zBohfSw8q9CNf1gaakJo6FLicM208ZP+Yv42rycLh2I+2jtblJHf71ICwCtnDDlVeYLadBl4VF+hiNe7Mh08w1VvqpG0lz3grf35qRjg/AV6XAeF6e4KHKTCCxZ5LAAliQDbx0NzS1i+lEKuRFGZR+s14we+yi5tvvaqMuCGUnTQE7eHwoEuLC62zfCixJDPhekj5uzGgHd2j/qq7N0hkG0cX8rf/OklOkBU9lF9bmvcnSmVv0U9x/Oix0NqdKnG8MJ9HHykry3TEA64aP+F2H3s1KcfGmI1C38j+dQScWvuo9D+dRY6OgYXpRDKcpZ4mO2Zc6eV0sQP4a9Jx2IEFjfyVvXe3hSDhMahdbnLrz299GMTPHsHU8h2hTTE0NP++OGT2Y2PL2R6as1RTfSMo9iBj+84HyBpMLrvmBBrQQHnRYUMk/T2R9oo188zfiKDcW6QSzAK4Syiwsg0HmbmhbY0A2y/Gq74wsdhUNlUWcIlya9Y6Pbwqfh0epqDjF1kBHNazvJRReA5M3K9vheoZksB5D41cm/u1Ud2Y+ZsPwqOZAYif0lIB8uX4immIhkwxEKPpZ2a3f2QL3H8VXsVMoI7td/FbUOc9hfAn8KvcW4VJGEaQW6wAqL6lSN/Ck2k0m89Aeo7jVSR8KIYXjmIj9lz66jysaGI/ZUefzq3At6pAwx/vvif2P5f+9ZVH6ovj8PyrKYjqWL+kTBnZm/kb8qqr0zw7A5HXNyBuPmKXcT9GmIXeSL3keuoobN0PeNrGWEjvVmPwKi9abmTQ68V4+cu5Hl5UB/2mWB357moeLYsJBFFmz9WLBjva5IHkL2HhQaPFaHXnUNjLuOxN13/rSgf1kgHWrEs2m9Did/650iiZpCWJ76IYPFklQeenv0oSp1qzg5bOp7mHzFTLhjXJcLaVQxPtetWZ5SCR4kVSxB+VNAYzVJxGc9TFYkEX2PjVUV6xOsS+BNMaKH1t/1j7zXteIOP0m/mNQ5K2Y6oklfiLn9Jtf2jUbYnS1q8FK0VpiPBatXreWtWoAmw/5/Ko2r3BuK8MpqexnmtrWstbAoEWUmNWo5aorUyPSGeJD2jXiLepIsvWLnvkzDNbfLfW3ja9dZ4TwDhOJVVd2XMOwyRqpA5AsCST36VICDwsXvUXGMK7uMikhV17h5muzJ9AOHGqYucA/sofkBXrE/QcGQJ9elCj9ERJa50vvqbc6Si7CzgpXRvC1/PUmqs+7Dyp9459FmKhkmTDxyYhIyASEyvqCQclzmBGt1vSRj8M0bujqyMN1YFW08DrTSaeQshA7I9fkKcvpNKpPBHf2II7gcri/5UogWQetdC47gocZiI5BmHWO0RNx7EMSMGAI0Ny2/KuTVi3rwl0lL/X/pSeGJMuHVYonzHM4vltpbNIN7/sjlzPdXvCv/AFpRTjXD4lECxnMRCucE3s7FmI8Pa2oWUCagV1wTq2S2i+JD4+6sof8AXzWVQjov0k45ouIyhCVBWPTkfs15UEwvEom/vVZT+spuP5TrXd+kfR/D4qPLPEJAPZOzr+6w1X5VzPjf0QOt2wsocfqSdl/IOOy3qBQm0U1YrYvCxOt0kDeGx9xoYEAuN63xXgWIw5+2hePxK9n0Ydk++hjzHTU1SdkVQSXCMw0HvsPnUT8LYXuUH8QPyq5wnhE76rBK3iI2t77WopN0VxjC/UPb+G/uvengKYtLw8/s++t/VD3VdlwrobMjKRyOhrzFhnf2QG8Ay5v5b3NSxlTERjMQNrm3leoJI6buHwqI3WaHNmjZQCpDK9uw6m1wQbeBF6XsThMu4NCWAbBwSsdexbxqyIhWdQLHWqoLBRjra4YnlRARitgUxWUlwR7x86w4Dvq9apY0HO58tPifyphYJOA8bV5bA+NOfCooCReFH/eLn/UB8KKYyCC2mHhXyTX4k0UKzm6QEVG8VPOIw0RHsL6afI0Jnwa620qCrFrqT3V6+rHuow2Aa1wtxe2lRtgXG4C+bKPxooAYMMa9iCr5w4G8iD1LfdBrQjj5ux8lsPex/CigsFTJrRnoXxgYbEo8gzxrc5G9gtbs39dfQVBIqcgfU/lVbEyW2AA8B+NTVAdp4r9KksjDq2ES2HZFic1tdTyoZien+IXXrmHdrSW89yPIfKtcTnBQAA7a+JudfdarUmTR0bhv0vS5GWQqzBbo1tS2lgRsQfQ05NjsHxGK0ixSHKCVkUPYnkCwuNdLivmpZzejvRzpC8MoYG4GtvKlfqOh+4z9EeHlHYD4QrexDCSLU39ljmH81KXHeHtgRF9rFKVeQ3jfX7RFXMVIuugI5gVb6S/SHLiOxfKg1KjS58e+jnR3gHCsVAEmZo5zqZA5Wx5AA3W3nSaQI579YjYHXK3IEafzLr7xQzGYaQ9q11717Q+G1dM419B06jPhJkxC7hW7D+h9k/CkHifBsThHtNFJC3ewIHow0Pvot9joB1lFv9pyfrD3L+VZRgD6plUnyqvLHWVlSWVJgcpHI8vzHOhUHCoIn6xYIlc/pBFDfLT0rKypZSLL448/jUDYte+t1lSWgbxJUlFnUMPEa0m8V6KxNcocp7jqPfWVlUhVfIr46BoWCMSbDTW+ncDyHhXhMWe8+81qsq0YvklXEHvr00ynkPcPyrdZTEeMy/qr7hWuz+qvurKyqJJIkvokYZjoAFuSToAK8ycFkjdllsrjce0Qe7TSt1lROTXBSRmAzFJTmIaMrl2sQc1738hVbEYjFjVTnXuCj5AVusrNzZVIpf7XdtLhW7mA19arScTddHT3Vqsp3kjh0GeE4+N4pLN2grHKdDtvrv6UInlHhWqytUMrtNXgT1lZU2BG+M1tajmI4ExhVhGQSLlmNtLC2/jet1lNZE8D5xDoBA8cc2FxIIcDT2kuAL2I1G+xvSn0m4M2GChnV8wJ7N9LG3OsrKyjJ3RbSFnDZf0rmp1Wx0NwaysrQkjmk1NRYfi8kexvW6ygBw6PfSVLAQMxA7idPyro/CfpTimXJiEVgdwQGU+hrKyp4GWjg+CnU4bD667Eb+FqysrKz8xj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 descr="http://www.vinosybebidas.com/wp-content/uploads/2009/04/embotellamiento-del-v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808312" cy="188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H="1" flipV="1">
            <a:off x="4644008" y="5233880"/>
            <a:ext cx="1008112" cy="139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s://encrypted-tbn3.gstatic.com/images?q=tbn:ANd9GcSWvcRHAHoINX3DpmcXhVqPWIAhKh9UQCXsSYg7HCKz-LdXqr-r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24686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8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gency FB" panose="020B0503020202020204" pitchFamily="34" charset="0"/>
              </a:rPr>
              <a:t>ACERCA DE LA EMPRESA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7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32853209"/>
              </p:ext>
            </p:extLst>
          </p:nvPr>
        </p:nvGraphicFramePr>
        <p:xfrm>
          <a:off x="1296552" y="2420888"/>
          <a:ext cx="457159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5"/>
          <a:stretch/>
        </p:blipFill>
        <p:spPr bwMode="auto">
          <a:xfrm>
            <a:off x="0" y="0"/>
            <a:ext cx="2593107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2.gstatic.com/images?q=tbn:ANd9GcSk4MAttPD6OB-a76lF7tU837YwllrTIUood5IHq5x24e0OVxw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11428"/>
            <a:ext cx="2448272" cy="15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Onda"/>
          <p:cNvSpPr/>
          <p:nvPr/>
        </p:nvSpPr>
        <p:spPr>
          <a:xfrm>
            <a:off x="107504" y="1821643"/>
            <a:ext cx="5472608" cy="599245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lgerian" panose="04020705040A02060702" pitchFamily="82" charset="0"/>
              </a:rPr>
              <a:t>Todo el capricho de la uva… con clase   </a:t>
            </a:r>
            <a:endParaRPr lang="es-ES" dirty="0">
              <a:latin typeface="Algerian" panose="04020705040A02060702" pitchFamily="82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6965847" y="2779451"/>
            <a:ext cx="1420378" cy="8872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HONESTIDAD</a:t>
            </a:r>
            <a:endParaRPr lang="es-ES" sz="1100" dirty="0"/>
          </a:p>
        </p:txBody>
      </p:sp>
      <p:sp>
        <p:nvSpPr>
          <p:cNvPr id="9" name="8 Onda"/>
          <p:cNvSpPr/>
          <p:nvPr/>
        </p:nvSpPr>
        <p:spPr>
          <a:xfrm rot="17686177">
            <a:off x="7485896" y="1989343"/>
            <a:ext cx="1212063" cy="683533"/>
          </a:xfrm>
          <a:prstGeom prst="wave">
            <a:avLst>
              <a:gd name="adj1" fmla="val 12500"/>
              <a:gd name="adj2" fmla="val 1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  <a:r>
              <a:rPr lang="es-ES" dirty="0" smtClean="0"/>
              <a:t>alores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6300192" y="5445224"/>
            <a:ext cx="151216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INTEGRIDAD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7020272" y="3596197"/>
            <a:ext cx="1382124" cy="11289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LEALTAD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762615" y="4160670"/>
            <a:ext cx="1617697" cy="13333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TANSPARENCIA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876257" y="4820333"/>
            <a:ext cx="1779904" cy="11289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COMPROMISO SOCIAL</a:t>
            </a:r>
            <a:endParaRPr lang="es-ES" sz="1200" dirty="0"/>
          </a:p>
        </p:txBody>
      </p:sp>
      <p:sp>
        <p:nvSpPr>
          <p:cNvPr id="16" name="15 Elipse"/>
          <p:cNvSpPr/>
          <p:nvPr/>
        </p:nvSpPr>
        <p:spPr>
          <a:xfrm>
            <a:off x="5762615" y="3212976"/>
            <a:ext cx="1545689" cy="11289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RESPETO</a:t>
            </a:r>
            <a:endParaRPr lang="es-ES" dirty="0"/>
          </a:p>
        </p:txBody>
      </p:sp>
      <p:sp>
        <p:nvSpPr>
          <p:cNvPr id="17" name="16 Elipse"/>
          <p:cNvSpPr/>
          <p:nvPr/>
        </p:nvSpPr>
        <p:spPr>
          <a:xfrm>
            <a:off x="7884368" y="4100253"/>
            <a:ext cx="1382124" cy="11289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CONFIANZA</a:t>
            </a:r>
            <a:endParaRPr lang="es-ES" sz="1200" dirty="0"/>
          </a:p>
        </p:txBody>
      </p:sp>
      <p:sp>
        <p:nvSpPr>
          <p:cNvPr id="11" name="10 Flecha derecha"/>
          <p:cNvSpPr/>
          <p:nvPr/>
        </p:nvSpPr>
        <p:spPr>
          <a:xfrm>
            <a:off x="179512" y="4341923"/>
            <a:ext cx="1728192" cy="67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UBICACIÓN </a:t>
            </a:r>
            <a:endParaRPr lang="es-ES" sz="1200" dirty="0"/>
          </a:p>
        </p:txBody>
      </p:sp>
      <p:pic>
        <p:nvPicPr>
          <p:cNvPr id="19" name="18 Imagen" descr="http://www.metrozona.com/assets/mapas/Camino3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86805"/>
            <a:ext cx="1606302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CuadroTexto"/>
          <p:cNvSpPr txBox="1"/>
          <p:nvPr/>
        </p:nvSpPr>
        <p:spPr>
          <a:xfrm>
            <a:off x="611560" y="5397249"/>
            <a:ext cx="223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encuentra ubicado en el mejor sitio de Yaruquí, con los mejores precios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35896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EMPRESA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4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783372" y="1425550"/>
            <a:ext cx="357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2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http://www.zoframa.com/images/ubicacion-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7" y="3284984"/>
            <a:ext cx="33337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Sol">
            <a:hlinkClick r:id="rId4" action="ppaction://hlinksldjump"/>
          </p:cNvPr>
          <p:cNvSpPr/>
          <p:nvPr/>
        </p:nvSpPr>
        <p:spPr>
          <a:xfrm>
            <a:off x="460375" y="5517232"/>
            <a:ext cx="655241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9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ZEDES  EN FUNCIONAMIENTO</a:t>
            </a:r>
            <a:endParaRPr lang="es-ES" sz="28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DFD7-175A-4B4D-9690-98DFDF832B25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0" y="1874125"/>
            <a:ext cx="4495800" cy="38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251520" y="1700808"/>
            <a:ext cx="230425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ZONA DE DESARROLLO ECONÓMICO DE ESMERALDAS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19991" y="2852936"/>
            <a:ext cx="204044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ZONA DE DESARROLLO ECONÓMICO MANABÍ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 rot="20253412">
            <a:off x="442078" y="4385602"/>
            <a:ext cx="2195772" cy="95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de desarrollo Económico de Posorja</a:t>
            </a:r>
            <a:endParaRPr lang="es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17498441">
            <a:off x="1692708" y="5524903"/>
            <a:ext cx="22581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AEROPUERTO JOSÉ JUAQUÍN DE OLMEDO</a:t>
            </a:r>
            <a:endParaRPr lang="es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 rot="20370037">
            <a:off x="-5132" y="3855037"/>
            <a:ext cx="219470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ZONA DE DESARROLLO ECONÓMICO MANTA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" name="4 Flecha izquierda"/>
          <p:cNvSpPr/>
          <p:nvPr/>
        </p:nvSpPr>
        <p:spPr>
          <a:xfrm rot="19436864">
            <a:off x="3749976" y="1539108"/>
            <a:ext cx="2205221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AEROPUERTO ARISCAL SUCRE</a:t>
            </a:r>
            <a:endParaRPr lang="es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lecha izquierda"/>
          <p:cNvSpPr/>
          <p:nvPr/>
        </p:nvSpPr>
        <p:spPr>
          <a:xfrm rot="20385257">
            <a:off x="4315519" y="1992560"/>
            <a:ext cx="2205221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FRANCA METROPOLITANA</a:t>
            </a:r>
            <a:endParaRPr lang="es-E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Flecha izquierda"/>
          <p:cNvSpPr/>
          <p:nvPr/>
        </p:nvSpPr>
        <p:spPr>
          <a:xfrm rot="494286">
            <a:off x="4673902" y="3007954"/>
            <a:ext cx="2205221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TELEFÉRICO DE QUITO</a:t>
            </a:r>
            <a:endParaRPr lang="es-E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 animBg="1"/>
      <p:bldP spid="5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1227</TotalTime>
  <Words>1455</Words>
  <Application>Microsoft Office PowerPoint</Application>
  <PresentationFormat>Presentación en pantalla (4:3)</PresentationFormat>
  <Paragraphs>809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Adyacencia</vt:lpstr>
      <vt:lpstr> </vt:lpstr>
      <vt:lpstr>CONTENIDO GENERAL </vt:lpstr>
      <vt:lpstr>Presentación de PowerPoint</vt:lpstr>
      <vt:lpstr>DEFINICIÓN  DE MOSTO </vt:lpstr>
      <vt:lpstr>FASES DE LA ELABORACIÓN DEL VINO </vt:lpstr>
      <vt:lpstr>Presentación de PowerPoint</vt:lpstr>
      <vt:lpstr>ACERCA DE LA EMPRESA</vt:lpstr>
      <vt:lpstr>Presentación de PowerPoint</vt:lpstr>
      <vt:lpstr> ZEDES  EN FUNCIONAMIENTO</vt:lpstr>
      <vt:lpstr> METROZONA </vt:lpstr>
      <vt:lpstr>BENEFICIOS </vt:lpstr>
      <vt:lpstr>DOCUEMNTOS QUE SE DEBE PRESENTAR JUNTO CON LA SOLICITUD DE  INGRESO A ZEDE</vt:lpstr>
      <vt:lpstr>Presentación de PowerPoint</vt:lpstr>
      <vt:lpstr> INVESTIGACIÓN DE MERCADO </vt:lpstr>
      <vt:lpstr>CLASIFICACIÓN ARANCELARIA </vt:lpstr>
      <vt:lpstr>SELECCIÓN DE PAIS PROVEEDOR  </vt:lpstr>
      <vt:lpstr>MATRIZ DE SELECCIÓN</vt:lpstr>
      <vt:lpstr>SELECCIÓN DEL PAÍS DE DESTINO  </vt:lpstr>
      <vt:lpstr>ANÁLISIS DE LOS 18 PAÍSES IMPORTADORES DE VINO </vt:lpstr>
      <vt:lpstr>MATRIZ DE SELECCIÓN</vt:lpstr>
      <vt:lpstr>Presentación de PowerPoint</vt:lpstr>
      <vt:lpstr>PROCESO OPERATIVO IMPORTACIÓN</vt:lpstr>
      <vt:lpstr>PROCESO DE EXPORTACÓN </vt:lpstr>
      <vt:lpstr>Presentación de PowerPoint</vt:lpstr>
      <vt:lpstr>PRECIO UNITARIO DEL PRODUCTO</vt:lpstr>
      <vt:lpstr>FLUJO DE CAJA PROYECTADO </vt:lpstr>
      <vt:lpstr>VALOR ACTUAL NETO</vt:lpstr>
      <vt:lpstr>TASA INTERNA DE RETORNO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 “HEROES DEL CENEPA”</dc:title>
  <dc:creator>User</dc:creator>
  <cp:lastModifiedBy>usuario</cp:lastModifiedBy>
  <cp:revision>70</cp:revision>
  <dcterms:created xsi:type="dcterms:W3CDTF">2014-01-29T13:33:07Z</dcterms:created>
  <dcterms:modified xsi:type="dcterms:W3CDTF">2014-04-08T20:26:28Z</dcterms:modified>
</cp:coreProperties>
</file>