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8">
  <p:sldMasterIdLst>
    <p:sldMasterId id="2147483660" r:id="rId1"/>
  </p:sldMasterIdLst>
  <p:notesMasterIdLst>
    <p:notesMasterId r:id="rId23"/>
  </p:notesMasterIdLst>
  <p:sldIdLst>
    <p:sldId id="256" r:id="rId2"/>
    <p:sldId id="257" r:id="rId3"/>
    <p:sldId id="258" r:id="rId4"/>
    <p:sldId id="260" r:id="rId5"/>
    <p:sldId id="259" r:id="rId6"/>
    <p:sldId id="262" r:id="rId7"/>
    <p:sldId id="264" r:id="rId8"/>
    <p:sldId id="265" r:id="rId9"/>
    <p:sldId id="268" r:id="rId10"/>
    <p:sldId id="267" r:id="rId11"/>
    <p:sldId id="269" r:id="rId12"/>
    <p:sldId id="272" r:id="rId13"/>
    <p:sldId id="274" r:id="rId14"/>
    <p:sldId id="275" r:id="rId15"/>
    <p:sldId id="284" r:id="rId16"/>
    <p:sldId id="285" r:id="rId17"/>
    <p:sldId id="286" r:id="rId18"/>
    <p:sldId id="287" r:id="rId19"/>
    <p:sldId id="288" r:id="rId20"/>
    <p:sldId id="281" r:id="rId21"/>
    <p:sldId id="283"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FF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7B73F-CEBE-43C8-8CA1-2726BC3194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A054B246-A48B-4970-B267-235A43D18A4D}">
      <dgm:prSet phldrT="[Texto]" custT="1"/>
      <dgm:spPr>
        <a:solidFill>
          <a:srgbClr val="FFC000"/>
        </a:solidFill>
        <a:scene3d>
          <a:camera prst="orthographicFront"/>
          <a:lightRig rig="threePt" dir="t"/>
        </a:scene3d>
        <a:sp3d>
          <a:bevelT w="165100" prst="coolSlant"/>
        </a:sp3d>
      </dgm:spPr>
      <dgm:t>
        <a:bodyPr/>
        <a:lstStyle/>
        <a:p>
          <a:pPr rtl="0"/>
          <a:r>
            <a:rPr kumimoji="0" lang="es-EC" sz="2000" b="1" i="0" u="none" strike="noStrike" cap="none" normalizeH="0" baseline="0" dirty="0" smtClean="0" bmk="_Toc379542315">
              <a:ln>
                <a:noFill/>
              </a:ln>
              <a:solidFill>
                <a:schemeClr val="tx1"/>
              </a:solidFill>
              <a:effectLst/>
              <a:latin typeface="Arial" pitchFamily="34" charset="0"/>
              <a:ea typeface="Times New Roman" pitchFamily="18" charset="0"/>
              <a:cs typeface="Arial" pitchFamily="34" charset="0"/>
            </a:rPr>
            <a:t>Planteamiento del problema</a:t>
          </a:r>
          <a:endParaRPr lang="es-ES" sz="2000" dirty="0"/>
        </a:p>
      </dgm:t>
    </dgm:pt>
    <dgm:pt modelId="{10E972AA-419F-4F37-ADF9-F8E98702205F}" type="parTrans" cxnId="{F38D3B9C-84B2-4780-AC33-11A7914BBA62}">
      <dgm:prSet/>
      <dgm:spPr/>
      <dgm:t>
        <a:bodyPr/>
        <a:lstStyle/>
        <a:p>
          <a:endParaRPr lang="es-ES"/>
        </a:p>
      </dgm:t>
    </dgm:pt>
    <dgm:pt modelId="{760B3F26-6D6F-4E43-992D-C487941DCFEC}" type="sibTrans" cxnId="{F38D3B9C-84B2-4780-AC33-11A7914BBA62}">
      <dgm:prSet/>
      <dgm:spPr/>
      <dgm:t>
        <a:bodyPr/>
        <a:lstStyle/>
        <a:p>
          <a:endParaRPr lang="es-ES"/>
        </a:p>
      </dgm:t>
    </dgm:pt>
    <dgm:pt modelId="{16511930-7465-4A1B-BCFD-1DA89DEBF89E}" type="asst">
      <dgm:prSet phldrT="[Texto]" custT="1"/>
      <dgm:spPr>
        <a:solidFill>
          <a:srgbClr val="FFFF00"/>
        </a:solidFill>
        <a:scene3d>
          <a:camera prst="orthographicFront"/>
          <a:lightRig rig="threePt" dir="t"/>
        </a:scene3d>
        <a:sp3d>
          <a:bevelT w="165100" prst="coolSlant"/>
        </a:sp3d>
      </dgm:spPr>
      <dgm:t>
        <a:bodyPr/>
        <a:lstStyle/>
        <a:p>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Falta de buenas prácticas ambientales</a:t>
          </a:r>
          <a:endParaRPr lang="es-ES" sz="2000" b="1" dirty="0"/>
        </a:p>
      </dgm:t>
    </dgm:pt>
    <dgm:pt modelId="{C80994EA-7719-4250-8CD5-0D0236740471}" type="parTrans" cxnId="{861E2039-7F96-4463-A99B-AC3D3DFE2300}">
      <dgm:prSet/>
      <dgm:spPr/>
      <dgm:t>
        <a:bodyPr/>
        <a:lstStyle/>
        <a:p>
          <a:endParaRPr lang="es-ES"/>
        </a:p>
      </dgm:t>
    </dgm:pt>
    <dgm:pt modelId="{5D1B0748-AB0E-4B8A-B5B3-CBB48B06B025}" type="sibTrans" cxnId="{861E2039-7F96-4463-A99B-AC3D3DFE2300}">
      <dgm:prSet/>
      <dgm:spPr/>
      <dgm:t>
        <a:bodyPr/>
        <a:lstStyle/>
        <a:p>
          <a:endParaRPr lang="es-ES"/>
        </a:p>
      </dgm:t>
    </dgm:pt>
    <dgm:pt modelId="{CCB5444F-C2FD-44D0-A9F4-4CC82B9888C9}">
      <dgm:prSet phldrT="[Texto]" custT="1"/>
      <dgm:spPr>
        <a:solidFill>
          <a:srgbClr val="CCFF33"/>
        </a:solidFill>
        <a:scene3d>
          <a:camera prst="orthographicFront"/>
          <a:lightRig rig="threePt" dir="t"/>
        </a:scene3d>
        <a:sp3d>
          <a:bevelT w="165100" prst="coolSlant"/>
        </a:sp3d>
      </dgm:spPr>
      <dgm:t>
        <a:bodyPr/>
        <a:lstStyle/>
        <a:p>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Existe excesiva generación de residuos sólidos</a:t>
          </a:r>
          <a:endParaRPr lang="es-ES" sz="2000" b="1" dirty="0"/>
        </a:p>
      </dgm:t>
    </dgm:pt>
    <dgm:pt modelId="{AE6BB050-0453-4EE8-B6FF-BB012A6DE240}" type="parTrans" cxnId="{E950B067-9FD5-40AB-A8B4-ABD15555714A}">
      <dgm:prSet/>
      <dgm:spPr/>
      <dgm:t>
        <a:bodyPr/>
        <a:lstStyle/>
        <a:p>
          <a:endParaRPr lang="es-ES"/>
        </a:p>
      </dgm:t>
    </dgm:pt>
    <dgm:pt modelId="{FD84FA0B-2DD4-4DD1-AFD9-67E3AFC0A699}" type="sibTrans" cxnId="{E950B067-9FD5-40AB-A8B4-ABD15555714A}">
      <dgm:prSet/>
      <dgm:spPr/>
      <dgm:t>
        <a:bodyPr/>
        <a:lstStyle/>
        <a:p>
          <a:endParaRPr lang="es-ES"/>
        </a:p>
      </dgm:t>
    </dgm:pt>
    <dgm:pt modelId="{6C448A7D-D5E0-48A4-8250-E3CD2CDD1C7D}">
      <dgm:prSet phldrT="[Texto]" custT="1"/>
      <dgm:spPr>
        <a:solidFill>
          <a:schemeClr val="accent1">
            <a:lumMod val="40000"/>
            <a:lumOff val="60000"/>
          </a:schemeClr>
        </a:solidFill>
        <a:scene3d>
          <a:camera prst="orthographicFront"/>
          <a:lightRig rig="threePt" dir="t"/>
        </a:scene3d>
        <a:sp3d>
          <a:bevelT w="165100" prst="coolSlant"/>
        </a:sp3d>
      </dgm:spPr>
      <dgm:t>
        <a:bodyPr/>
        <a:lstStyle/>
        <a:p>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Hay gran desperdicio de recursos como el agua y la electricidad</a:t>
          </a:r>
          <a:endParaRPr lang="es-ES" sz="2000" b="1" dirty="0"/>
        </a:p>
      </dgm:t>
    </dgm:pt>
    <dgm:pt modelId="{651A05A5-1632-433E-ACDC-D8EC5A234269}" type="parTrans" cxnId="{A397F46C-4EA0-4AAD-990A-75438E89F1C2}">
      <dgm:prSet/>
      <dgm:spPr/>
      <dgm:t>
        <a:bodyPr/>
        <a:lstStyle/>
        <a:p>
          <a:endParaRPr lang="es-ES"/>
        </a:p>
      </dgm:t>
    </dgm:pt>
    <dgm:pt modelId="{21831D9B-F198-4FC6-82D8-488BB19BCA40}" type="sibTrans" cxnId="{A397F46C-4EA0-4AAD-990A-75438E89F1C2}">
      <dgm:prSet/>
      <dgm:spPr/>
      <dgm:t>
        <a:bodyPr/>
        <a:lstStyle/>
        <a:p>
          <a:endParaRPr lang="es-ES"/>
        </a:p>
      </dgm:t>
    </dgm:pt>
    <dgm:pt modelId="{7A6026F6-BF02-417E-8A30-0601D170AF6E}">
      <dgm:prSet phldrT="[Texto]" custT="1"/>
      <dgm:spPr>
        <a:scene3d>
          <a:camera prst="orthographicFront"/>
          <a:lightRig rig="threePt" dir="t"/>
        </a:scene3d>
        <a:sp3d>
          <a:bevelT w="165100" prst="coolSlant"/>
        </a:sp3d>
      </dgm:spPr>
      <dgm:t>
        <a:bodyPr/>
        <a:lstStyle/>
        <a:p>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se aplican medidas de reciclaje en ninguna forma</a:t>
          </a:r>
          <a:endParaRPr lang="es-ES" sz="2000" b="1" dirty="0"/>
        </a:p>
      </dgm:t>
    </dgm:pt>
    <dgm:pt modelId="{5E13224F-8E22-439E-AFE2-FD1ACC5057D6}" type="parTrans" cxnId="{6CA3D002-82BC-402F-93C0-4F4A63251BE6}">
      <dgm:prSet/>
      <dgm:spPr/>
      <dgm:t>
        <a:bodyPr/>
        <a:lstStyle/>
        <a:p>
          <a:endParaRPr lang="es-ES"/>
        </a:p>
      </dgm:t>
    </dgm:pt>
    <dgm:pt modelId="{DCFE2EDF-7E79-4B55-97C0-00EF2BCF2D0C}" type="sibTrans" cxnId="{6CA3D002-82BC-402F-93C0-4F4A63251BE6}">
      <dgm:prSet/>
      <dgm:spPr/>
      <dgm:t>
        <a:bodyPr/>
        <a:lstStyle/>
        <a:p>
          <a:endParaRPr lang="es-ES"/>
        </a:p>
      </dgm:t>
    </dgm:pt>
    <dgm:pt modelId="{1641BD5E-6AA2-4D8F-AB35-A897CD8183E2}" type="pres">
      <dgm:prSet presAssocID="{E257B73F-CEBE-43C8-8CA1-2726BC319428}" presName="hierChild1" presStyleCnt="0">
        <dgm:presLayoutVars>
          <dgm:orgChart val="1"/>
          <dgm:chPref val="1"/>
          <dgm:dir/>
          <dgm:animOne val="branch"/>
          <dgm:animLvl val="lvl"/>
          <dgm:resizeHandles/>
        </dgm:presLayoutVars>
      </dgm:prSet>
      <dgm:spPr/>
      <dgm:t>
        <a:bodyPr/>
        <a:lstStyle/>
        <a:p>
          <a:endParaRPr lang="es-ES"/>
        </a:p>
      </dgm:t>
    </dgm:pt>
    <dgm:pt modelId="{AA022A19-7EC0-4432-8049-8B0336774C72}" type="pres">
      <dgm:prSet presAssocID="{A054B246-A48B-4970-B267-235A43D18A4D}" presName="hierRoot1" presStyleCnt="0">
        <dgm:presLayoutVars>
          <dgm:hierBranch val="init"/>
        </dgm:presLayoutVars>
      </dgm:prSet>
      <dgm:spPr/>
    </dgm:pt>
    <dgm:pt modelId="{6C37CE47-4A1E-4659-B770-3EB25DFC730B}" type="pres">
      <dgm:prSet presAssocID="{A054B246-A48B-4970-B267-235A43D18A4D}" presName="rootComposite1" presStyleCnt="0"/>
      <dgm:spPr/>
    </dgm:pt>
    <dgm:pt modelId="{9F0FA7F9-1265-4BBE-8C58-7006F6721244}" type="pres">
      <dgm:prSet presAssocID="{A054B246-A48B-4970-B267-235A43D18A4D}" presName="rootText1" presStyleLbl="node0" presStyleIdx="0" presStyleCnt="1" custScaleX="127869" custLinFactY="-65955" custLinFactNeighborX="2273" custLinFactNeighborY="-100000">
        <dgm:presLayoutVars>
          <dgm:chPref val="3"/>
        </dgm:presLayoutVars>
      </dgm:prSet>
      <dgm:spPr/>
      <dgm:t>
        <a:bodyPr/>
        <a:lstStyle/>
        <a:p>
          <a:endParaRPr lang="es-ES"/>
        </a:p>
      </dgm:t>
    </dgm:pt>
    <dgm:pt modelId="{39034639-B1BA-4E14-8E15-71EE870C5242}" type="pres">
      <dgm:prSet presAssocID="{A054B246-A48B-4970-B267-235A43D18A4D}" presName="rootConnector1" presStyleLbl="node1" presStyleIdx="0" presStyleCnt="0"/>
      <dgm:spPr/>
      <dgm:t>
        <a:bodyPr/>
        <a:lstStyle/>
        <a:p>
          <a:endParaRPr lang="es-ES"/>
        </a:p>
      </dgm:t>
    </dgm:pt>
    <dgm:pt modelId="{4DA4984F-FB2B-4186-8B87-4389102A3DD5}" type="pres">
      <dgm:prSet presAssocID="{A054B246-A48B-4970-B267-235A43D18A4D}" presName="hierChild2" presStyleCnt="0"/>
      <dgm:spPr/>
    </dgm:pt>
    <dgm:pt modelId="{AE4CABB0-3837-4D0E-8EE1-255DA14F245F}" type="pres">
      <dgm:prSet presAssocID="{AE6BB050-0453-4EE8-B6FF-BB012A6DE240}" presName="Name37" presStyleLbl="parChTrans1D2" presStyleIdx="0" presStyleCnt="4"/>
      <dgm:spPr/>
      <dgm:t>
        <a:bodyPr/>
        <a:lstStyle/>
        <a:p>
          <a:endParaRPr lang="es-ES"/>
        </a:p>
      </dgm:t>
    </dgm:pt>
    <dgm:pt modelId="{95F3F62C-CD0C-4626-A506-C83046AB52D2}" type="pres">
      <dgm:prSet presAssocID="{CCB5444F-C2FD-44D0-A9F4-4CC82B9888C9}" presName="hierRoot2" presStyleCnt="0">
        <dgm:presLayoutVars>
          <dgm:hierBranch val="init"/>
        </dgm:presLayoutVars>
      </dgm:prSet>
      <dgm:spPr/>
    </dgm:pt>
    <dgm:pt modelId="{7F8DB95E-D532-46CF-8A90-55030B08ABBB}" type="pres">
      <dgm:prSet presAssocID="{CCB5444F-C2FD-44D0-A9F4-4CC82B9888C9}" presName="rootComposite" presStyleCnt="0"/>
      <dgm:spPr/>
    </dgm:pt>
    <dgm:pt modelId="{B6A369B1-9BE0-42B7-840E-82060BFE9E79}" type="pres">
      <dgm:prSet presAssocID="{CCB5444F-C2FD-44D0-A9F4-4CC82B9888C9}" presName="rootText" presStyleLbl="node2" presStyleIdx="0" presStyleCnt="3" custScaleY="258444" custLinFactNeighborX="982" custLinFactNeighborY="-33690">
        <dgm:presLayoutVars>
          <dgm:chPref val="3"/>
        </dgm:presLayoutVars>
      </dgm:prSet>
      <dgm:spPr/>
      <dgm:t>
        <a:bodyPr/>
        <a:lstStyle/>
        <a:p>
          <a:endParaRPr lang="es-ES"/>
        </a:p>
      </dgm:t>
    </dgm:pt>
    <dgm:pt modelId="{7D05C9D1-C483-4EFA-B446-16ADBA58A3B7}" type="pres">
      <dgm:prSet presAssocID="{CCB5444F-C2FD-44D0-A9F4-4CC82B9888C9}" presName="rootConnector" presStyleLbl="node2" presStyleIdx="0" presStyleCnt="3"/>
      <dgm:spPr/>
      <dgm:t>
        <a:bodyPr/>
        <a:lstStyle/>
        <a:p>
          <a:endParaRPr lang="es-ES"/>
        </a:p>
      </dgm:t>
    </dgm:pt>
    <dgm:pt modelId="{01423C48-4ED1-43AC-B3D1-43F0C7E31481}" type="pres">
      <dgm:prSet presAssocID="{CCB5444F-C2FD-44D0-A9F4-4CC82B9888C9}" presName="hierChild4" presStyleCnt="0"/>
      <dgm:spPr/>
    </dgm:pt>
    <dgm:pt modelId="{7EB8DDA0-025D-405B-99F4-A5D23340AAFA}" type="pres">
      <dgm:prSet presAssocID="{CCB5444F-C2FD-44D0-A9F4-4CC82B9888C9}" presName="hierChild5" presStyleCnt="0"/>
      <dgm:spPr/>
    </dgm:pt>
    <dgm:pt modelId="{8BE6D380-4A0C-46D2-839A-248FED39965B}" type="pres">
      <dgm:prSet presAssocID="{651A05A5-1632-433E-ACDC-D8EC5A234269}" presName="Name37" presStyleLbl="parChTrans1D2" presStyleIdx="1" presStyleCnt="4"/>
      <dgm:spPr/>
      <dgm:t>
        <a:bodyPr/>
        <a:lstStyle/>
        <a:p>
          <a:endParaRPr lang="es-ES"/>
        </a:p>
      </dgm:t>
    </dgm:pt>
    <dgm:pt modelId="{0C06289C-26D2-4DF6-B39D-EA6761BA6CA0}" type="pres">
      <dgm:prSet presAssocID="{6C448A7D-D5E0-48A4-8250-E3CD2CDD1C7D}" presName="hierRoot2" presStyleCnt="0">
        <dgm:presLayoutVars>
          <dgm:hierBranch val="init"/>
        </dgm:presLayoutVars>
      </dgm:prSet>
      <dgm:spPr/>
    </dgm:pt>
    <dgm:pt modelId="{40FB0F33-CD1B-4FC1-9E25-20BBF11866F9}" type="pres">
      <dgm:prSet presAssocID="{6C448A7D-D5E0-48A4-8250-E3CD2CDD1C7D}" presName="rootComposite" presStyleCnt="0"/>
      <dgm:spPr/>
    </dgm:pt>
    <dgm:pt modelId="{C10E5CCC-BBD5-4718-9FB7-825A6C90FAC5}" type="pres">
      <dgm:prSet presAssocID="{6C448A7D-D5E0-48A4-8250-E3CD2CDD1C7D}" presName="rootText" presStyleLbl="node2" presStyleIdx="1" presStyleCnt="3" custScaleY="260365" custLinFactNeighborX="2236" custLinFactNeighborY="-33690">
        <dgm:presLayoutVars>
          <dgm:chPref val="3"/>
        </dgm:presLayoutVars>
      </dgm:prSet>
      <dgm:spPr/>
      <dgm:t>
        <a:bodyPr/>
        <a:lstStyle/>
        <a:p>
          <a:endParaRPr lang="es-ES"/>
        </a:p>
      </dgm:t>
    </dgm:pt>
    <dgm:pt modelId="{F9EB23EA-BDBD-40F3-984C-9CE0BFEB0CA7}" type="pres">
      <dgm:prSet presAssocID="{6C448A7D-D5E0-48A4-8250-E3CD2CDD1C7D}" presName="rootConnector" presStyleLbl="node2" presStyleIdx="1" presStyleCnt="3"/>
      <dgm:spPr/>
      <dgm:t>
        <a:bodyPr/>
        <a:lstStyle/>
        <a:p>
          <a:endParaRPr lang="es-ES"/>
        </a:p>
      </dgm:t>
    </dgm:pt>
    <dgm:pt modelId="{3E839E27-693A-492A-B1D6-CD758BB3E2F3}" type="pres">
      <dgm:prSet presAssocID="{6C448A7D-D5E0-48A4-8250-E3CD2CDD1C7D}" presName="hierChild4" presStyleCnt="0"/>
      <dgm:spPr/>
    </dgm:pt>
    <dgm:pt modelId="{7D21C064-AA88-4506-87C9-19E507441FF5}" type="pres">
      <dgm:prSet presAssocID="{6C448A7D-D5E0-48A4-8250-E3CD2CDD1C7D}" presName="hierChild5" presStyleCnt="0"/>
      <dgm:spPr/>
    </dgm:pt>
    <dgm:pt modelId="{E8A6A3BE-B459-4DD5-AFE6-7E7F03737754}" type="pres">
      <dgm:prSet presAssocID="{5E13224F-8E22-439E-AFE2-FD1ACC5057D6}" presName="Name37" presStyleLbl="parChTrans1D2" presStyleIdx="2" presStyleCnt="4"/>
      <dgm:spPr/>
      <dgm:t>
        <a:bodyPr/>
        <a:lstStyle/>
        <a:p>
          <a:endParaRPr lang="es-ES"/>
        </a:p>
      </dgm:t>
    </dgm:pt>
    <dgm:pt modelId="{D37DBA1F-F0A5-42B5-9509-D507ED99A7BE}" type="pres">
      <dgm:prSet presAssocID="{7A6026F6-BF02-417E-8A30-0601D170AF6E}" presName="hierRoot2" presStyleCnt="0">
        <dgm:presLayoutVars>
          <dgm:hierBranch val="init"/>
        </dgm:presLayoutVars>
      </dgm:prSet>
      <dgm:spPr/>
    </dgm:pt>
    <dgm:pt modelId="{1816AAEB-1449-44AC-B5C3-E04F24356C7C}" type="pres">
      <dgm:prSet presAssocID="{7A6026F6-BF02-417E-8A30-0601D170AF6E}" presName="rootComposite" presStyleCnt="0"/>
      <dgm:spPr/>
    </dgm:pt>
    <dgm:pt modelId="{87D8B74A-B84E-4545-B924-8377FD9B9AA0}" type="pres">
      <dgm:prSet presAssocID="{7A6026F6-BF02-417E-8A30-0601D170AF6E}" presName="rootText" presStyleLbl="node2" presStyleIdx="2" presStyleCnt="3" custScaleY="260365" custLinFactNeighborX="-418" custLinFactNeighborY="-33690">
        <dgm:presLayoutVars>
          <dgm:chPref val="3"/>
        </dgm:presLayoutVars>
      </dgm:prSet>
      <dgm:spPr/>
      <dgm:t>
        <a:bodyPr/>
        <a:lstStyle/>
        <a:p>
          <a:endParaRPr lang="es-ES"/>
        </a:p>
      </dgm:t>
    </dgm:pt>
    <dgm:pt modelId="{D766E7A3-E502-417E-A612-4AF542192FAE}" type="pres">
      <dgm:prSet presAssocID="{7A6026F6-BF02-417E-8A30-0601D170AF6E}" presName="rootConnector" presStyleLbl="node2" presStyleIdx="2" presStyleCnt="3"/>
      <dgm:spPr/>
      <dgm:t>
        <a:bodyPr/>
        <a:lstStyle/>
        <a:p>
          <a:endParaRPr lang="es-ES"/>
        </a:p>
      </dgm:t>
    </dgm:pt>
    <dgm:pt modelId="{7D0A15FD-12D0-47FA-86DF-524A8CAA1C62}" type="pres">
      <dgm:prSet presAssocID="{7A6026F6-BF02-417E-8A30-0601D170AF6E}" presName="hierChild4" presStyleCnt="0"/>
      <dgm:spPr/>
    </dgm:pt>
    <dgm:pt modelId="{7CBE2D0F-51A0-49AA-B99F-5A505ADE7F63}" type="pres">
      <dgm:prSet presAssocID="{7A6026F6-BF02-417E-8A30-0601D170AF6E}" presName="hierChild5" presStyleCnt="0"/>
      <dgm:spPr/>
    </dgm:pt>
    <dgm:pt modelId="{E83B4F4A-B75B-4536-8E7B-C939D8E597EE}" type="pres">
      <dgm:prSet presAssocID="{A054B246-A48B-4970-B267-235A43D18A4D}" presName="hierChild3" presStyleCnt="0"/>
      <dgm:spPr/>
    </dgm:pt>
    <dgm:pt modelId="{94D5DD04-9BB0-478B-98ED-76F78AA96EF5}" type="pres">
      <dgm:prSet presAssocID="{C80994EA-7719-4250-8CD5-0D0236740471}" presName="Name111" presStyleLbl="parChTrans1D2" presStyleIdx="3" presStyleCnt="4"/>
      <dgm:spPr/>
      <dgm:t>
        <a:bodyPr/>
        <a:lstStyle/>
        <a:p>
          <a:endParaRPr lang="es-ES"/>
        </a:p>
      </dgm:t>
    </dgm:pt>
    <dgm:pt modelId="{A7C7CE33-3EF5-4F5D-AB1F-9D6F19BAB4A3}" type="pres">
      <dgm:prSet presAssocID="{16511930-7465-4A1B-BCFD-1DA89DEBF89E}" presName="hierRoot3" presStyleCnt="0">
        <dgm:presLayoutVars>
          <dgm:hierBranch val="init"/>
        </dgm:presLayoutVars>
      </dgm:prSet>
      <dgm:spPr/>
    </dgm:pt>
    <dgm:pt modelId="{9283A3A5-01A4-4876-8E2C-41A64BEEA9E6}" type="pres">
      <dgm:prSet presAssocID="{16511930-7465-4A1B-BCFD-1DA89DEBF89E}" presName="rootComposite3" presStyleCnt="0"/>
      <dgm:spPr/>
    </dgm:pt>
    <dgm:pt modelId="{6E4E73D5-85C8-45F4-9160-E10F0CAE9A9C}" type="pres">
      <dgm:prSet presAssocID="{16511930-7465-4A1B-BCFD-1DA89DEBF89E}" presName="rootText3" presStyleLbl="asst1" presStyleIdx="0" presStyleCnt="1" custScaleX="194318" custLinFactX="9167" custLinFactNeighborX="100000" custLinFactNeighborY="-97295">
        <dgm:presLayoutVars>
          <dgm:chPref val="3"/>
        </dgm:presLayoutVars>
      </dgm:prSet>
      <dgm:spPr/>
      <dgm:t>
        <a:bodyPr/>
        <a:lstStyle/>
        <a:p>
          <a:endParaRPr lang="es-ES"/>
        </a:p>
      </dgm:t>
    </dgm:pt>
    <dgm:pt modelId="{CAED9C22-78EF-4EDF-8457-862BBFFF2B16}" type="pres">
      <dgm:prSet presAssocID="{16511930-7465-4A1B-BCFD-1DA89DEBF89E}" presName="rootConnector3" presStyleLbl="asst1" presStyleIdx="0" presStyleCnt="1"/>
      <dgm:spPr/>
      <dgm:t>
        <a:bodyPr/>
        <a:lstStyle/>
        <a:p>
          <a:endParaRPr lang="es-ES"/>
        </a:p>
      </dgm:t>
    </dgm:pt>
    <dgm:pt modelId="{A914DF12-9C8C-4B28-84CB-4D05CEAF83F3}" type="pres">
      <dgm:prSet presAssocID="{16511930-7465-4A1B-BCFD-1DA89DEBF89E}" presName="hierChild6" presStyleCnt="0"/>
      <dgm:spPr/>
    </dgm:pt>
    <dgm:pt modelId="{2299F62C-E800-4F57-BCF4-C17737CE767A}" type="pres">
      <dgm:prSet presAssocID="{16511930-7465-4A1B-BCFD-1DA89DEBF89E}" presName="hierChild7" presStyleCnt="0"/>
      <dgm:spPr/>
    </dgm:pt>
  </dgm:ptLst>
  <dgm:cxnLst>
    <dgm:cxn modelId="{1770C3AB-05AA-4068-8EDB-8AA9315AB863}" type="presOf" srcId="{A054B246-A48B-4970-B267-235A43D18A4D}" destId="{39034639-B1BA-4E14-8E15-71EE870C5242}" srcOrd="1" destOrd="0" presId="urn:microsoft.com/office/officeart/2005/8/layout/orgChart1"/>
    <dgm:cxn modelId="{6CA3D002-82BC-402F-93C0-4F4A63251BE6}" srcId="{A054B246-A48B-4970-B267-235A43D18A4D}" destId="{7A6026F6-BF02-417E-8A30-0601D170AF6E}" srcOrd="3" destOrd="0" parTransId="{5E13224F-8E22-439E-AFE2-FD1ACC5057D6}" sibTransId="{DCFE2EDF-7E79-4B55-97C0-00EF2BCF2D0C}"/>
    <dgm:cxn modelId="{30FB53DA-E787-43A7-BAF5-EFAAA8E1EA00}" type="presOf" srcId="{E257B73F-CEBE-43C8-8CA1-2726BC319428}" destId="{1641BD5E-6AA2-4D8F-AB35-A897CD8183E2}" srcOrd="0" destOrd="0" presId="urn:microsoft.com/office/officeart/2005/8/layout/orgChart1"/>
    <dgm:cxn modelId="{F2C1B9A6-0561-4640-953D-EC29133DBF54}" type="presOf" srcId="{6C448A7D-D5E0-48A4-8250-E3CD2CDD1C7D}" destId="{F9EB23EA-BDBD-40F3-984C-9CE0BFEB0CA7}" srcOrd="1" destOrd="0" presId="urn:microsoft.com/office/officeart/2005/8/layout/orgChart1"/>
    <dgm:cxn modelId="{210E16F2-41DF-4F75-A0E8-9747EF9EE3EB}" type="presOf" srcId="{7A6026F6-BF02-417E-8A30-0601D170AF6E}" destId="{87D8B74A-B84E-4545-B924-8377FD9B9AA0}" srcOrd="0" destOrd="0" presId="urn:microsoft.com/office/officeart/2005/8/layout/orgChart1"/>
    <dgm:cxn modelId="{E0CC33C7-14AD-4441-B0F0-00B401C23098}" type="presOf" srcId="{AE6BB050-0453-4EE8-B6FF-BB012A6DE240}" destId="{AE4CABB0-3837-4D0E-8EE1-255DA14F245F}" srcOrd="0" destOrd="0" presId="urn:microsoft.com/office/officeart/2005/8/layout/orgChart1"/>
    <dgm:cxn modelId="{B9CD0494-61E7-4F65-92FB-C5CD22D4EF51}" type="presOf" srcId="{7A6026F6-BF02-417E-8A30-0601D170AF6E}" destId="{D766E7A3-E502-417E-A612-4AF542192FAE}" srcOrd="1" destOrd="0" presId="urn:microsoft.com/office/officeart/2005/8/layout/orgChart1"/>
    <dgm:cxn modelId="{B825702B-CD27-44A4-A6B1-0CC00578876D}" type="presOf" srcId="{5E13224F-8E22-439E-AFE2-FD1ACC5057D6}" destId="{E8A6A3BE-B459-4DD5-AFE6-7E7F03737754}" srcOrd="0" destOrd="0" presId="urn:microsoft.com/office/officeart/2005/8/layout/orgChart1"/>
    <dgm:cxn modelId="{F38D3B9C-84B2-4780-AC33-11A7914BBA62}" srcId="{E257B73F-CEBE-43C8-8CA1-2726BC319428}" destId="{A054B246-A48B-4970-B267-235A43D18A4D}" srcOrd="0" destOrd="0" parTransId="{10E972AA-419F-4F37-ADF9-F8E98702205F}" sibTransId="{760B3F26-6D6F-4E43-992D-C487941DCFEC}"/>
    <dgm:cxn modelId="{E6F217F7-0E10-45FB-9A8C-FFCCF5E84A90}" type="presOf" srcId="{CCB5444F-C2FD-44D0-A9F4-4CC82B9888C9}" destId="{7D05C9D1-C483-4EFA-B446-16ADBA58A3B7}" srcOrd="1" destOrd="0" presId="urn:microsoft.com/office/officeart/2005/8/layout/orgChart1"/>
    <dgm:cxn modelId="{5ED2855F-A2CF-49B1-847B-480A9EE45E57}" type="presOf" srcId="{16511930-7465-4A1B-BCFD-1DA89DEBF89E}" destId="{6E4E73D5-85C8-45F4-9160-E10F0CAE9A9C}" srcOrd="0" destOrd="0" presId="urn:microsoft.com/office/officeart/2005/8/layout/orgChart1"/>
    <dgm:cxn modelId="{EE8ABF2E-3892-4C35-AC75-22CBDB0A780D}" type="presOf" srcId="{C80994EA-7719-4250-8CD5-0D0236740471}" destId="{94D5DD04-9BB0-478B-98ED-76F78AA96EF5}" srcOrd="0" destOrd="0" presId="urn:microsoft.com/office/officeart/2005/8/layout/orgChart1"/>
    <dgm:cxn modelId="{0E2A6636-08CE-491D-B2DC-5A3603B70ADB}" type="presOf" srcId="{A054B246-A48B-4970-B267-235A43D18A4D}" destId="{9F0FA7F9-1265-4BBE-8C58-7006F6721244}" srcOrd="0" destOrd="0" presId="urn:microsoft.com/office/officeart/2005/8/layout/orgChart1"/>
    <dgm:cxn modelId="{E950B067-9FD5-40AB-A8B4-ABD15555714A}" srcId="{A054B246-A48B-4970-B267-235A43D18A4D}" destId="{CCB5444F-C2FD-44D0-A9F4-4CC82B9888C9}" srcOrd="1" destOrd="0" parTransId="{AE6BB050-0453-4EE8-B6FF-BB012A6DE240}" sibTransId="{FD84FA0B-2DD4-4DD1-AFD9-67E3AFC0A699}"/>
    <dgm:cxn modelId="{BD390F87-7DFB-44F7-A4FE-893BB781E551}" type="presOf" srcId="{16511930-7465-4A1B-BCFD-1DA89DEBF89E}" destId="{CAED9C22-78EF-4EDF-8457-862BBFFF2B16}" srcOrd="1" destOrd="0" presId="urn:microsoft.com/office/officeart/2005/8/layout/orgChart1"/>
    <dgm:cxn modelId="{263B40B3-304D-44B0-A299-0A758C3C40B9}" type="presOf" srcId="{CCB5444F-C2FD-44D0-A9F4-4CC82B9888C9}" destId="{B6A369B1-9BE0-42B7-840E-82060BFE9E79}" srcOrd="0" destOrd="0" presId="urn:microsoft.com/office/officeart/2005/8/layout/orgChart1"/>
    <dgm:cxn modelId="{F3D6005A-5B77-4287-BF9E-C3771F872407}" type="presOf" srcId="{6C448A7D-D5E0-48A4-8250-E3CD2CDD1C7D}" destId="{C10E5CCC-BBD5-4718-9FB7-825A6C90FAC5}" srcOrd="0" destOrd="0" presId="urn:microsoft.com/office/officeart/2005/8/layout/orgChart1"/>
    <dgm:cxn modelId="{A397F46C-4EA0-4AAD-990A-75438E89F1C2}" srcId="{A054B246-A48B-4970-B267-235A43D18A4D}" destId="{6C448A7D-D5E0-48A4-8250-E3CD2CDD1C7D}" srcOrd="2" destOrd="0" parTransId="{651A05A5-1632-433E-ACDC-D8EC5A234269}" sibTransId="{21831D9B-F198-4FC6-82D8-488BB19BCA40}"/>
    <dgm:cxn modelId="{314E18D8-8E19-47AD-AF36-50AE5A68B7CB}" type="presOf" srcId="{651A05A5-1632-433E-ACDC-D8EC5A234269}" destId="{8BE6D380-4A0C-46D2-839A-248FED39965B}" srcOrd="0" destOrd="0" presId="urn:microsoft.com/office/officeart/2005/8/layout/orgChart1"/>
    <dgm:cxn modelId="{861E2039-7F96-4463-A99B-AC3D3DFE2300}" srcId="{A054B246-A48B-4970-B267-235A43D18A4D}" destId="{16511930-7465-4A1B-BCFD-1DA89DEBF89E}" srcOrd="0" destOrd="0" parTransId="{C80994EA-7719-4250-8CD5-0D0236740471}" sibTransId="{5D1B0748-AB0E-4B8A-B5B3-CBB48B06B025}"/>
    <dgm:cxn modelId="{3CB5EF04-2017-4211-BDC6-28D2E2ED1744}" type="presParOf" srcId="{1641BD5E-6AA2-4D8F-AB35-A897CD8183E2}" destId="{AA022A19-7EC0-4432-8049-8B0336774C72}" srcOrd="0" destOrd="0" presId="urn:microsoft.com/office/officeart/2005/8/layout/orgChart1"/>
    <dgm:cxn modelId="{6AC8DA50-6D19-4724-BBA4-21975061C2BE}" type="presParOf" srcId="{AA022A19-7EC0-4432-8049-8B0336774C72}" destId="{6C37CE47-4A1E-4659-B770-3EB25DFC730B}" srcOrd="0" destOrd="0" presId="urn:microsoft.com/office/officeart/2005/8/layout/orgChart1"/>
    <dgm:cxn modelId="{EEF7AF49-13D1-4788-8EBE-9112A874286D}" type="presParOf" srcId="{6C37CE47-4A1E-4659-B770-3EB25DFC730B}" destId="{9F0FA7F9-1265-4BBE-8C58-7006F6721244}" srcOrd="0" destOrd="0" presId="urn:microsoft.com/office/officeart/2005/8/layout/orgChart1"/>
    <dgm:cxn modelId="{4E816B89-EC2F-484D-98AF-CA0F75220531}" type="presParOf" srcId="{6C37CE47-4A1E-4659-B770-3EB25DFC730B}" destId="{39034639-B1BA-4E14-8E15-71EE870C5242}" srcOrd="1" destOrd="0" presId="urn:microsoft.com/office/officeart/2005/8/layout/orgChart1"/>
    <dgm:cxn modelId="{C2835DD1-CC9F-4EC7-8C0D-282C1BDC9CDC}" type="presParOf" srcId="{AA022A19-7EC0-4432-8049-8B0336774C72}" destId="{4DA4984F-FB2B-4186-8B87-4389102A3DD5}" srcOrd="1" destOrd="0" presId="urn:microsoft.com/office/officeart/2005/8/layout/orgChart1"/>
    <dgm:cxn modelId="{0F091E94-CAC7-41A8-AD14-7742C0678B28}" type="presParOf" srcId="{4DA4984F-FB2B-4186-8B87-4389102A3DD5}" destId="{AE4CABB0-3837-4D0E-8EE1-255DA14F245F}" srcOrd="0" destOrd="0" presId="urn:microsoft.com/office/officeart/2005/8/layout/orgChart1"/>
    <dgm:cxn modelId="{751B4065-796B-471F-90BE-3DAAE26311AC}" type="presParOf" srcId="{4DA4984F-FB2B-4186-8B87-4389102A3DD5}" destId="{95F3F62C-CD0C-4626-A506-C83046AB52D2}" srcOrd="1" destOrd="0" presId="urn:microsoft.com/office/officeart/2005/8/layout/orgChart1"/>
    <dgm:cxn modelId="{689BA521-AFFE-4FBC-927E-2E13B08F87C6}" type="presParOf" srcId="{95F3F62C-CD0C-4626-A506-C83046AB52D2}" destId="{7F8DB95E-D532-46CF-8A90-55030B08ABBB}" srcOrd="0" destOrd="0" presId="urn:microsoft.com/office/officeart/2005/8/layout/orgChart1"/>
    <dgm:cxn modelId="{6D9E9A71-0FBB-42E6-9EFA-1271876A9D03}" type="presParOf" srcId="{7F8DB95E-D532-46CF-8A90-55030B08ABBB}" destId="{B6A369B1-9BE0-42B7-840E-82060BFE9E79}" srcOrd="0" destOrd="0" presId="urn:microsoft.com/office/officeart/2005/8/layout/orgChart1"/>
    <dgm:cxn modelId="{DB802996-DA84-4F46-ACDC-994CD64E9576}" type="presParOf" srcId="{7F8DB95E-D532-46CF-8A90-55030B08ABBB}" destId="{7D05C9D1-C483-4EFA-B446-16ADBA58A3B7}" srcOrd="1" destOrd="0" presId="urn:microsoft.com/office/officeart/2005/8/layout/orgChart1"/>
    <dgm:cxn modelId="{B9E112B8-E9C3-4E26-BA40-667A1F0B6A31}" type="presParOf" srcId="{95F3F62C-CD0C-4626-A506-C83046AB52D2}" destId="{01423C48-4ED1-43AC-B3D1-43F0C7E31481}" srcOrd="1" destOrd="0" presId="urn:microsoft.com/office/officeart/2005/8/layout/orgChart1"/>
    <dgm:cxn modelId="{2A59B5C2-2CE2-46A1-8FA7-270C346C25C9}" type="presParOf" srcId="{95F3F62C-CD0C-4626-A506-C83046AB52D2}" destId="{7EB8DDA0-025D-405B-99F4-A5D23340AAFA}" srcOrd="2" destOrd="0" presId="urn:microsoft.com/office/officeart/2005/8/layout/orgChart1"/>
    <dgm:cxn modelId="{E5199008-68FC-4895-B293-8E5D5FFEB7D9}" type="presParOf" srcId="{4DA4984F-FB2B-4186-8B87-4389102A3DD5}" destId="{8BE6D380-4A0C-46D2-839A-248FED39965B}" srcOrd="2" destOrd="0" presId="urn:microsoft.com/office/officeart/2005/8/layout/orgChart1"/>
    <dgm:cxn modelId="{86E03316-326C-4C8F-9B1F-FAB161194347}" type="presParOf" srcId="{4DA4984F-FB2B-4186-8B87-4389102A3DD5}" destId="{0C06289C-26D2-4DF6-B39D-EA6761BA6CA0}" srcOrd="3" destOrd="0" presId="urn:microsoft.com/office/officeart/2005/8/layout/orgChart1"/>
    <dgm:cxn modelId="{1F85B406-020F-4F55-9AD2-C631DFC50EE6}" type="presParOf" srcId="{0C06289C-26D2-4DF6-B39D-EA6761BA6CA0}" destId="{40FB0F33-CD1B-4FC1-9E25-20BBF11866F9}" srcOrd="0" destOrd="0" presId="urn:microsoft.com/office/officeart/2005/8/layout/orgChart1"/>
    <dgm:cxn modelId="{ECB2C42F-6F53-49B9-A5E6-4687B62586A5}" type="presParOf" srcId="{40FB0F33-CD1B-4FC1-9E25-20BBF11866F9}" destId="{C10E5CCC-BBD5-4718-9FB7-825A6C90FAC5}" srcOrd="0" destOrd="0" presId="urn:microsoft.com/office/officeart/2005/8/layout/orgChart1"/>
    <dgm:cxn modelId="{3FDC7DDA-966E-402F-8E0A-FBCB521196BC}" type="presParOf" srcId="{40FB0F33-CD1B-4FC1-9E25-20BBF11866F9}" destId="{F9EB23EA-BDBD-40F3-984C-9CE0BFEB0CA7}" srcOrd="1" destOrd="0" presId="urn:microsoft.com/office/officeart/2005/8/layout/orgChart1"/>
    <dgm:cxn modelId="{99C43B67-A8D5-4BF7-B121-FDDDBE3D09DD}" type="presParOf" srcId="{0C06289C-26D2-4DF6-B39D-EA6761BA6CA0}" destId="{3E839E27-693A-492A-B1D6-CD758BB3E2F3}" srcOrd="1" destOrd="0" presId="urn:microsoft.com/office/officeart/2005/8/layout/orgChart1"/>
    <dgm:cxn modelId="{5013A8E3-44A9-41C1-A8EA-D7B3FBFDB177}" type="presParOf" srcId="{0C06289C-26D2-4DF6-B39D-EA6761BA6CA0}" destId="{7D21C064-AA88-4506-87C9-19E507441FF5}" srcOrd="2" destOrd="0" presId="urn:microsoft.com/office/officeart/2005/8/layout/orgChart1"/>
    <dgm:cxn modelId="{6C0C6A0F-E426-4065-825A-FEB6388D2A32}" type="presParOf" srcId="{4DA4984F-FB2B-4186-8B87-4389102A3DD5}" destId="{E8A6A3BE-B459-4DD5-AFE6-7E7F03737754}" srcOrd="4" destOrd="0" presId="urn:microsoft.com/office/officeart/2005/8/layout/orgChart1"/>
    <dgm:cxn modelId="{C81772C3-5254-48F2-A6A6-E060802A40FE}" type="presParOf" srcId="{4DA4984F-FB2B-4186-8B87-4389102A3DD5}" destId="{D37DBA1F-F0A5-42B5-9509-D507ED99A7BE}" srcOrd="5" destOrd="0" presId="urn:microsoft.com/office/officeart/2005/8/layout/orgChart1"/>
    <dgm:cxn modelId="{8B0A8350-4871-467B-9C06-00F440086D28}" type="presParOf" srcId="{D37DBA1F-F0A5-42B5-9509-D507ED99A7BE}" destId="{1816AAEB-1449-44AC-B5C3-E04F24356C7C}" srcOrd="0" destOrd="0" presId="urn:microsoft.com/office/officeart/2005/8/layout/orgChart1"/>
    <dgm:cxn modelId="{1A0CDD69-03F1-45F9-8C44-A006571D5B75}" type="presParOf" srcId="{1816AAEB-1449-44AC-B5C3-E04F24356C7C}" destId="{87D8B74A-B84E-4545-B924-8377FD9B9AA0}" srcOrd="0" destOrd="0" presId="urn:microsoft.com/office/officeart/2005/8/layout/orgChart1"/>
    <dgm:cxn modelId="{ECF40275-C6D2-4436-ACE7-EDC199C9CC8B}" type="presParOf" srcId="{1816AAEB-1449-44AC-B5C3-E04F24356C7C}" destId="{D766E7A3-E502-417E-A612-4AF542192FAE}" srcOrd="1" destOrd="0" presId="urn:microsoft.com/office/officeart/2005/8/layout/orgChart1"/>
    <dgm:cxn modelId="{F3560956-1597-495F-95F2-2AC7B30B0512}" type="presParOf" srcId="{D37DBA1F-F0A5-42B5-9509-D507ED99A7BE}" destId="{7D0A15FD-12D0-47FA-86DF-524A8CAA1C62}" srcOrd="1" destOrd="0" presId="urn:microsoft.com/office/officeart/2005/8/layout/orgChart1"/>
    <dgm:cxn modelId="{41A62972-DDCB-4A7D-98EC-ECCC9705EEF5}" type="presParOf" srcId="{D37DBA1F-F0A5-42B5-9509-D507ED99A7BE}" destId="{7CBE2D0F-51A0-49AA-B99F-5A505ADE7F63}" srcOrd="2" destOrd="0" presId="urn:microsoft.com/office/officeart/2005/8/layout/orgChart1"/>
    <dgm:cxn modelId="{C9E25695-7A62-4495-AB60-6D94AA34F250}" type="presParOf" srcId="{AA022A19-7EC0-4432-8049-8B0336774C72}" destId="{E83B4F4A-B75B-4536-8E7B-C939D8E597EE}" srcOrd="2" destOrd="0" presId="urn:microsoft.com/office/officeart/2005/8/layout/orgChart1"/>
    <dgm:cxn modelId="{230DC05E-7C03-430A-B2EB-77E1CFCAE6BF}" type="presParOf" srcId="{E83B4F4A-B75B-4536-8E7B-C939D8E597EE}" destId="{94D5DD04-9BB0-478B-98ED-76F78AA96EF5}" srcOrd="0" destOrd="0" presId="urn:microsoft.com/office/officeart/2005/8/layout/orgChart1"/>
    <dgm:cxn modelId="{DC82D118-037B-40F2-9CD5-7FF1D2AFB4C5}" type="presParOf" srcId="{E83B4F4A-B75B-4536-8E7B-C939D8E597EE}" destId="{A7C7CE33-3EF5-4F5D-AB1F-9D6F19BAB4A3}" srcOrd="1" destOrd="0" presId="urn:microsoft.com/office/officeart/2005/8/layout/orgChart1"/>
    <dgm:cxn modelId="{1B9E7D99-48E7-4A99-B8F8-AF890BD449CD}" type="presParOf" srcId="{A7C7CE33-3EF5-4F5D-AB1F-9D6F19BAB4A3}" destId="{9283A3A5-01A4-4876-8E2C-41A64BEEA9E6}" srcOrd="0" destOrd="0" presId="urn:microsoft.com/office/officeart/2005/8/layout/orgChart1"/>
    <dgm:cxn modelId="{60334825-9D61-43F8-8E55-9D8589908189}" type="presParOf" srcId="{9283A3A5-01A4-4876-8E2C-41A64BEEA9E6}" destId="{6E4E73D5-85C8-45F4-9160-E10F0CAE9A9C}" srcOrd="0" destOrd="0" presId="urn:microsoft.com/office/officeart/2005/8/layout/orgChart1"/>
    <dgm:cxn modelId="{CE2A27A3-CC0F-42F9-9A41-0A1583623877}" type="presParOf" srcId="{9283A3A5-01A4-4876-8E2C-41A64BEEA9E6}" destId="{CAED9C22-78EF-4EDF-8457-862BBFFF2B16}" srcOrd="1" destOrd="0" presId="urn:microsoft.com/office/officeart/2005/8/layout/orgChart1"/>
    <dgm:cxn modelId="{C35AE70C-7029-4BBB-98EA-74D3E5E7B117}" type="presParOf" srcId="{A7C7CE33-3EF5-4F5D-AB1F-9D6F19BAB4A3}" destId="{A914DF12-9C8C-4B28-84CB-4D05CEAF83F3}" srcOrd="1" destOrd="0" presId="urn:microsoft.com/office/officeart/2005/8/layout/orgChart1"/>
    <dgm:cxn modelId="{792BD5CE-0FBA-4FCC-B20D-5AA7FAC4FEA3}" type="presParOf" srcId="{A7C7CE33-3EF5-4F5D-AB1F-9D6F19BAB4A3}" destId="{2299F62C-E800-4F57-BCF4-C17737CE76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8BC47-0D1B-4F95-ABAE-6A64C7E1C156}" type="doc">
      <dgm:prSet loTypeId="urn:microsoft.com/office/officeart/2005/8/layout/pyramid2" loCatId="pyramid" qsTypeId="urn:microsoft.com/office/officeart/2005/8/quickstyle/simple1" qsCatId="simple" csTypeId="urn:microsoft.com/office/officeart/2005/8/colors/accent1_2" csCatId="accent1" phldr="1"/>
      <dgm:spPr/>
    </dgm:pt>
    <dgm:pt modelId="{3BB2C232-9961-4D70-A235-3365D2D3D811}">
      <dgm:prSet phldrT="[Texto]" custT="1"/>
      <dgm:spPr>
        <a:solidFill>
          <a:schemeClr val="accent1">
            <a:lumMod val="20000"/>
            <a:lumOff val="80000"/>
            <a:alpha val="90000"/>
          </a:schemeClr>
        </a:solidFill>
        <a:effectLst>
          <a:outerShdw blurRad="508000" dist="50800" dir="8100000" sx="104000" sy="104000" algn="tr" rotWithShape="0">
            <a:prstClr val="black"/>
          </a:outerShdw>
        </a:effectLst>
      </dgm:spPr>
      <dgm:t>
        <a:bodyPr/>
        <a:lstStyle/>
        <a:p>
          <a:pPr rtl="0"/>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Diagnosticar el nivel actual de conocimientos sobre buenas prácticas ambientales, que poseen los alumnos, personal docente y de servicios del Centro de Desarrollo Infantil “Happy Kids”, en la ciudad de Quito.</a:t>
          </a:r>
          <a:endParaRPr lang="es-ES" sz="1400" b="1" dirty="0"/>
        </a:p>
      </dgm:t>
    </dgm:pt>
    <dgm:pt modelId="{AAE36655-A597-4C16-819B-11607084367B}" type="parTrans" cxnId="{D05D9A9F-4E6D-4EBD-9896-3F1C9441E7F4}">
      <dgm:prSet/>
      <dgm:spPr/>
      <dgm:t>
        <a:bodyPr/>
        <a:lstStyle/>
        <a:p>
          <a:endParaRPr lang="es-ES"/>
        </a:p>
      </dgm:t>
    </dgm:pt>
    <dgm:pt modelId="{10674B22-DCD4-4074-BAAB-1CC560F83B15}" type="sibTrans" cxnId="{D05D9A9F-4E6D-4EBD-9896-3F1C9441E7F4}">
      <dgm:prSet/>
      <dgm:spPr/>
      <dgm:t>
        <a:bodyPr/>
        <a:lstStyle/>
        <a:p>
          <a:endParaRPr lang="es-ES"/>
        </a:p>
      </dgm:t>
    </dgm:pt>
    <dgm:pt modelId="{AFC77152-06C9-48AE-9154-CC9277E43BA3}">
      <dgm:prSet phldrT="[Texto]" custT="1"/>
      <dgm:spPr>
        <a:solidFill>
          <a:schemeClr val="accent1">
            <a:lumMod val="40000"/>
            <a:lumOff val="60000"/>
            <a:alpha val="90000"/>
          </a:schemeClr>
        </a:solidFill>
        <a:effectLst>
          <a:outerShdw blurRad="508000" dist="50800" dir="8100000" sx="104000" sy="104000" algn="tr" rotWithShape="0">
            <a:prstClr val="black"/>
          </a:outerShdw>
        </a:effectLst>
      </dgm:spPr>
      <dgm:t>
        <a:bodyPr/>
        <a:lstStyle/>
        <a:p>
          <a:pPr rtl="0"/>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Determinar cuáles son los factores principales que han obstaculizado el desarrollo de acciones ambientales concretas en la institución educativa.</a:t>
          </a:r>
          <a:endParaRPr lang="es-ES" sz="1400" b="1" dirty="0"/>
        </a:p>
      </dgm:t>
    </dgm:pt>
    <dgm:pt modelId="{70E53207-9FB0-4E8D-81AD-7DC814D0C8C8}" type="parTrans" cxnId="{D30357C8-49FE-4832-990B-06EFDB464A54}">
      <dgm:prSet/>
      <dgm:spPr/>
      <dgm:t>
        <a:bodyPr/>
        <a:lstStyle/>
        <a:p>
          <a:endParaRPr lang="es-ES"/>
        </a:p>
      </dgm:t>
    </dgm:pt>
    <dgm:pt modelId="{211AE139-7300-4976-ACD8-1784DF33F783}" type="sibTrans" cxnId="{D30357C8-49FE-4832-990B-06EFDB464A54}">
      <dgm:prSet/>
      <dgm:spPr/>
      <dgm:t>
        <a:bodyPr/>
        <a:lstStyle/>
        <a:p>
          <a:endParaRPr lang="es-ES"/>
        </a:p>
      </dgm:t>
    </dgm:pt>
    <dgm:pt modelId="{830736D9-1B9E-4621-934F-029390CC453D}">
      <dgm:prSet phldrT="[Texto]" custT="1"/>
      <dgm:spPr>
        <a:solidFill>
          <a:schemeClr val="accent1">
            <a:lumMod val="60000"/>
            <a:lumOff val="40000"/>
            <a:alpha val="90000"/>
          </a:schemeClr>
        </a:solidFill>
        <a:effectLst>
          <a:outerShdw blurRad="508000" dist="50800" dir="8100000" sx="104000" sy="104000" algn="tr" rotWithShape="0">
            <a:prstClr val="black"/>
          </a:outerShdw>
        </a:effectLst>
      </dgm:spPr>
      <dgm:t>
        <a:bodyPr/>
        <a:lstStyle/>
        <a:p>
          <a:pPr rtl="0"/>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Proponer una alternativa de mejoramiento de las buenas prácticas ambientales</a:t>
          </a:r>
          <a:r>
            <a:rPr kumimoji="0" lang="es-EC" sz="1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en el Centro de Desarrollo Infantil “Happy Kids”, en el año lectivo 2013–2014.</a:t>
          </a:r>
          <a:endParaRPr lang="es-ES" sz="1400" b="1" dirty="0"/>
        </a:p>
      </dgm:t>
    </dgm:pt>
    <dgm:pt modelId="{5E8A6C11-9588-438B-B3C0-F7DB93F30357}" type="parTrans" cxnId="{A79FDE4B-A810-4251-91DA-701131B1F9E3}">
      <dgm:prSet/>
      <dgm:spPr/>
      <dgm:t>
        <a:bodyPr/>
        <a:lstStyle/>
        <a:p>
          <a:endParaRPr lang="es-ES"/>
        </a:p>
      </dgm:t>
    </dgm:pt>
    <dgm:pt modelId="{679CAF96-130B-454C-B7DB-18A5335CD8D7}" type="sibTrans" cxnId="{A79FDE4B-A810-4251-91DA-701131B1F9E3}">
      <dgm:prSet/>
      <dgm:spPr/>
      <dgm:t>
        <a:bodyPr/>
        <a:lstStyle/>
        <a:p>
          <a:endParaRPr lang="es-ES"/>
        </a:p>
      </dgm:t>
    </dgm:pt>
    <dgm:pt modelId="{7502660E-EF78-4D51-94A0-8A98153D0DF7}" type="pres">
      <dgm:prSet presAssocID="{F9F8BC47-0D1B-4F95-ABAE-6A64C7E1C156}" presName="compositeShape" presStyleCnt="0">
        <dgm:presLayoutVars>
          <dgm:dir/>
          <dgm:resizeHandles/>
        </dgm:presLayoutVars>
      </dgm:prSet>
      <dgm:spPr/>
    </dgm:pt>
    <dgm:pt modelId="{2D8A77DE-9EFF-41ED-8137-5E91039192C7}" type="pres">
      <dgm:prSet presAssocID="{F9F8BC47-0D1B-4F95-ABAE-6A64C7E1C156}" presName="pyramid" presStyleLbl="node1" presStyleIdx="0" presStyleCnt="1" custLinFactNeighborY="-1190">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65100" prst="coolSlant"/>
        </a:sp3d>
      </dgm:spPr>
    </dgm:pt>
    <dgm:pt modelId="{8DBE0B58-C937-4846-874B-DD89D800C500}" type="pres">
      <dgm:prSet presAssocID="{F9F8BC47-0D1B-4F95-ABAE-6A64C7E1C156}" presName="theList" presStyleCnt="0"/>
      <dgm:spPr/>
    </dgm:pt>
    <dgm:pt modelId="{4EFD573F-D555-4C81-B50C-F94DED133628}" type="pres">
      <dgm:prSet presAssocID="{3BB2C232-9961-4D70-A235-3365D2D3D811}" presName="aNode" presStyleLbl="fgAcc1" presStyleIdx="0" presStyleCnt="3" custLinFactY="25494" custLinFactNeighborX="-2763" custLinFactNeighborY="100000">
        <dgm:presLayoutVars>
          <dgm:bulletEnabled val="1"/>
        </dgm:presLayoutVars>
      </dgm:prSet>
      <dgm:spPr/>
      <dgm:t>
        <a:bodyPr/>
        <a:lstStyle/>
        <a:p>
          <a:endParaRPr lang="es-ES"/>
        </a:p>
      </dgm:t>
    </dgm:pt>
    <dgm:pt modelId="{614DB267-1497-4051-B055-7BE0E304F5DC}" type="pres">
      <dgm:prSet presAssocID="{3BB2C232-9961-4D70-A235-3365D2D3D811}" presName="aSpace" presStyleCnt="0"/>
      <dgm:spPr/>
    </dgm:pt>
    <dgm:pt modelId="{5946665E-62F3-4863-9C97-067F3AD836F7}" type="pres">
      <dgm:prSet presAssocID="{AFC77152-06C9-48AE-9154-CC9277E43BA3}" presName="aNode" presStyleLbl="fgAcc1" presStyleIdx="1" presStyleCnt="3" custLinFactY="23634" custLinFactNeighborX="-2283" custLinFactNeighborY="100000">
        <dgm:presLayoutVars>
          <dgm:bulletEnabled val="1"/>
        </dgm:presLayoutVars>
      </dgm:prSet>
      <dgm:spPr/>
      <dgm:t>
        <a:bodyPr/>
        <a:lstStyle/>
        <a:p>
          <a:endParaRPr lang="es-ES"/>
        </a:p>
      </dgm:t>
    </dgm:pt>
    <dgm:pt modelId="{589C0C1A-D1CB-46E0-AC2D-F9E8C6552212}" type="pres">
      <dgm:prSet presAssocID="{AFC77152-06C9-48AE-9154-CC9277E43BA3}" presName="aSpace" presStyleCnt="0"/>
      <dgm:spPr/>
    </dgm:pt>
    <dgm:pt modelId="{28E414FE-7380-401A-9FBF-27A1E6FAECD6}" type="pres">
      <dgm:prSet presAssocID="{830736D9-1B9E-4621-934F-029390CC453D}" presName="aNode" presStyleLbl="fgAcc1" presStyleIdx="2" presStyleCnt="3" custLinFactY="21773" custLinFactNeighborX="-210" custLinFactNeighborY="100000">
        <dgm:presLayoutVars>
          <dgm:bulletEnabled val="1"/>
        </dgm:presLayoutVars>
      </dgm:prSet>
      <dgm:spPr/>
      <dgm:t>
        <a:bodyPr/>
        <a:lstStyle/>
        <a:p>
          <a:endParaRPr lang="es-ES"/>
        </a:p>
      </dgm:t>
    </dgm:pt>
    <dgm:pt modelId="{FD121291-9D76-4802-B418-85C514E5350C}" type="pres">
      <dgm:prSet presAssocID="{830736D9-1B9E-4621-934F-029390CC453D}" presName="aSpace" presStyleCnt="0"/>
      <dgm:spPr/>
    </dgm:pt>
  </dgm:ptLst>
  <dgm:cxnLst>
    <dgm:cxn modelId="{D30357C8-49FE-4832-990B-06EFDB464A54}" srcId="{F9F8BC47-0D1B-4F95-ABAE-6A64C7E1C156}" destId="{AFC77152-06C9-48AE-9154-CC9277E43BA3}" srcOrd="1" destOrd="0" parTransId="{70E53207-9FB0-4E8D-81AD-7DC814D0C8C8}" sibTransId="{211AE139-7300-4976-ACD8-1784DF33F783}"/>
    <dgm:cxn modelId="{EE52C64D-88AF-4566-8FBA-8F9B79F7E53E}" type="presOf" srcId="{AFC77152-06C9-48AE-9154-CC9277E43BA3}" destId="{5946665E-62F3-4863-9C97-067F3AD836F7}" srcOrd="0" destOrd="0" presId="urn:microsoft.com/office/officeart/2005/8/layout/pyramid2"/>
    <dgm:cxn modelId="{D05D9A9F-4E6D-4EBD-9896-3F1C9441E7F4}" srcId="{F9F8BC47-0D1B-4F95-ABAE-6A64C7E1C156}" destId="{3BB2C232-9961-4D70-A235-3365D2D3D811}" srcOrd="0" destOrd="0" parTransId="{AAE36655-A597-4C16-819B-11607084367B}" sibTransId="{10674B22-DCD4-4074-BAAB-1CC560F83B15}"/>
    <dgm:cxn modelId="{A79FDE4B-A810-4251-91DA-701131B1F9E3}" srcId="{F9F8BC47-0D1B-4F95-ABAE-6A64C7E1C156}" destId="{830736D9-1B9E-4621-934F-029390CC453D}" srcOrd="2" destOrd="0" parTransId="{5E8A6C11-9588-438B-B3C0-F7DB93F30357}" sibTransId="{679CAF96-130B-454C-B7DB-18A5335CD8D7}"/>
    <dgm:cxn modelId="{FB4BBFC9-2613-4975-896E-8593F1680D96}" type="presOf" srcId="{830736D9-1B9E-4621-934F-029390CC453D}" destId="{28E414FE-7380-401A-9FBF-27A1E6FAECD6}" srcOrd="0" destOrd="0" presId="urn:microsoft.com/office/officeart/2005/8/layout/pyramid2"/>
    <dgm:cxn modelId="{3F442F19-C1D3-4B21-B04B-5A82BE2B0B3C}" type="presOf" srcId="{F9F8BC47-0D1B-4F95-ABAE-6A64C7E1C156}" destId="{7502660E-EF78-4D51-94A0-8A98153D0DF7}" srcOrd="0" destOrd="0" presId="urn:microsoft.com/office/officeart/2005/8/layout/pyramid2"/>
    <dgm:cxn modelId="{ABDEE780-D1D8-40B3-99C2-FEDD92D8DA3A}" type="presOf" srcId="{3BB2C232-9961-4D70-A235-3365D2D3D811}" destId="{4EFD573F-D555-4C81-B50C-F94DED133628}" srcOrd="0" destOrd="0" presId="urn:microsoft.com/office/officeart/2005/8/layout/pyramid2"/>
    <dgm:cxn modelId="{855B33EB-DA9F-44A5-A86A-254286FC3780}" type="presParOf" srcId="{7502660E-EF78-4D51-94A0-8A98153D0DF7}" destId="{2D8A77DE-9EFF-41ED-8137-5E91039192C7}" srcOrd="0" destOrd="0" presId="urn:microsoft.com/office/officeart/2005/8/layout/pyramid2"/>
    <dgm:cxn modelId="{C510175D-155D-4B65-8ED2-AC1AB902567E}" type="presParOf" srcId="{7502660E-EF78-4D51-94A0-8A98153D0DF7}" destId="{8DBE0B58-C937-4846-874B-DD89D800C500}" srcOrd="1" destOrd="0" presId="urn:microsoft.com/office/officeart/2005/8/layout/pyramid2"/>
    <dgm:cxn modelId="{EE842616-49DB-4408-854A-E3ECCFCAB2D5}" type="presParOf" srcId="{8DBE0B58-C937-4846-874B-DD89D800C500}" destId="{4EFD573F-D555-4C81-B50C-F94DED133628}" srcOrd="0" destOrd="0" presId="urn:microsoft.com/office/officeart/2005/8/layout/pyramid2"/>
    <dgm:cxn modelId="{23F9D309-BE5E-4C64-9214-8FA3F659E339}" type="presParOf" srcId="{8DBE0B58-C937-4846-874B-DD89D800C500}" destId="{614DB267-1497-4051-B055-7BE0E304F5DC}" srcOrd="1" destOrd="0" presId="urn:microsoft.com/office/officeart/2005/8/layout/pyramid2"/>
    <dgm:cxn modelId="{E5F8CE29-9DC4-4FC9-A808-2ED7EF30011E}" type="presParOf" srcId="{8DBE0B58-C937-4846-874B-DD89D800C500}" destId="{5946665E-62F3-4863-9C97-067F3AD836F7}" srcOrd="2" destOrd="0" presId="urn:microsoft.com/office/officeart/2005/8/layout/pyramid2"/>
    <dgm:cxn modelId="{A0E2D6AE-9C40-4FC2-A336-E10FBE57EC6A}" type="presParOf" srcId="{8DBE0B58-C937-4846-874B-DD89D800C500}" destId="{589C0C1A-D1CB-46E0-AC2D-F9E8C6552212}" srcOrd="3" destOrd="0" presId="urn:microsoft.com/office/officeart/2005/8/layout/pyramid2"/>
    <dgm:cxn modelId="{E2C9FA45-11AC-406A-840B-C6C154913163}" type="presParOf" srcId="{8DBE0B58-C937-4846-874B-DD89D800C500}" destId="{28E414FE-7380-401A-9FBF-27A1E6FAECD6}" srcOrd="4" destOrd="0" presId="urn:microsoft.com/office/officeart/2005/8/layout/pyramid2"/>
    <dgm:cxn modelId="{FF7212C9-4239-4DF9-91D8-A08536AB6158}" type="presParOf" srcId="{8DBE0B58-C937-4846-874B-DD89D800C500}" destId="{FD121291-9D76-4802-B418-85C514E5350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661B8-29C2-4013-8C98-30E1B0641A6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610BC12F-5ADC-4E3E-9C08-08D337D7B9F8}">
      <dgm:prSet phldrT="[Texto]"/>
      <dgm:spPr>
        <a:solidFill>
          <a:schemeClr val="accent2">
            <a:lumMod val="20000"/>
            <a:lumOff val="80000"/>
          </a:schemeClr>
        </a:solidFill>
        <a:scene3d>
          <a:camera prst="orthographicFront"/>
          <a:lightRig rig="threePt" dir="t"/>
        </a:scene3d>
        <a:sp3d>
          <a:bevelT w="165100" prst="coolSlant"/>
        </a:sp3d>
      </dgm:spPr>
      <dgm:t>
        <a:bodyPr/>
        <a:lstStyle/>
        <a:p>
          <a:r>
            <a:rPr lang="es-ES" b="1" dirty="0" smtClean="0">
              <a:solidFill>
                <a:schemeClr val="tx1"/>
              </a:solidFill>
              <a:latin typeface="Arial" pitchFamily="34" charset="0"/>
              <a:cs typeface="Arial" pitchFamily="34" charset="0"/>
            </a:rPr>
            <a:t>FUNDAMENTACIÓN PEDAGÓGICA</a:t>
          </a:r>
        </a:p>
        <a:p>
          <a:r>
            <a:rPr lang="es-ES" b="1" dirty="0" smtClean="0">
              <a:solidFill>
                <a:schemeClr val="tx1"/>
              </a:solidFill>
              <a:latin typeface="Arial" pitchFamily="34" charset="0"/>
              <a:cs typeface="Arial" pitchFamily="34" charset="0"/>
            </a:rPr>
            <a:t>Las estrategias pedagógicas significativas tienen a la práctica como principal recurso para desarrollar en los alumnos no solo conocimientos sino además conductas que consoliden el proceso educativo.</a:t>
          </a:r>
          <a:endParaRPr lang="es-ES" b="1" dirty="0">
            <a:solidFill>
              <a:schemeClr val="tx1"/>
            </a:solidFill>
          </a:endParaRPr>
        </a:p>
      </dgm:t>
    </dgm:pt>
    <dgm:pt modelId="{E440A509-1DBD-468A-ADB8-FF37F2831508}" type="parTrans" cxnId="{BE291932-4427-46C8-9B95-F947FA8EBC0B}">
      <dgm:prSet/>
      <dgm:spPr/>
      <dgm:t>
        <a:bodyPr/>
        <a:lstStyle/>
        <a:p>
          <a:endParaRPr lang="es-ES"/>
        </a:p>
      </dgm:t>
    </dgm:pt>
    <dgm:pt modelId="{0CC941A8-6A3C-4B97-99B6-1B517520B2F4}" type="sibTrans" cxnId="{BE291932-4427-46C8-9B95-F947FA8EBC0B}">
      <dgm:prSet/>
      <dgm:spPr>
        <a:solidFill>
          <a:srgbClr val="FF0000">
            <a:alpha val="90000"/>
          </a:srgbClr>
        </a:solidFill>
        <a:scene3d>
          <a:camera prst="orthographicFront"/>
          <a:lightRig rig="threePt" dir="t"/>
        </a:scene3d>
        <a:sp3d>
          <a:bevelT w="165100" prst="coolSlant"/>
        </a:sp3d>
      </dgm:spPr>
      <dgm:t>
        <a:bodyPr/>
        <a:lstStyle/>
        <a:p>
          <a:endParaRPr lang="es-ES" dirty="0"/>
        </a:p>
      </dgm:t>
    </dgm:pt>
    <dgm:pt modelId="{DCC346D3-3012-4033-B64F-A90B837D54D5}">
      <dgm:prSet phldrT="[Texto]"/>
      <dgm:spPr>
        <a:solidFill>
          <a:srgbClr val="FFC000"/>
        </a:solidFill>
        <a:scene3d>
          <a:camera prst="orthographicFront"/>
          <a:lightRig rig="threePt" dir="t"/>
        </a:scene3d>
        <a:sp3d>
          <a:bevelT w="165100" prst="coolSlant"/>
        </a:sp3d>
      </dgm:spPr>
      <dgm:t>
        <a:bodyPr/>
        <a:lstStyle/>
        <a:p>
          <a:r>
            <a:rPr lang="es-ES" b="1" dirty="0" smtClean="0">
              <a:solidFill>
                <a:schemeClr val="tx1"/>
              </a:solidFill>
              <a:latin typeface="Arial" pitchFamily="34" charset="0"/>
              <a:cs typeface="Arial" pitchFamily="34" charset="0"/>
            </a:rPr>
            <a:t>FUNDAMENTACIÓN DIDÁCTICA</a:t>
          </a:r>
        </a:p>
        <a:p>
          <a:r>
            <a:rPr lang="es-ES" b="1" dirty="0" smtClean="0">
              <a:solidFill>
                <a:schemeClr val="tx1"/>
              </a:solidFill>
              <a:latin typeface="Arial" pitchFamily="34" charset="0"/>
              <a:cs typeface="Arial" pitchFamily="34" charset="0"/>
            </a:rPr>
            <a:t>La aplicación de buenas prácticas ambientales por parte de los alumnos servirá para validar el ejercicio de una didáctica participativa y significativa desarrollada en el centro infantil</a:t>
          </a:r>
          <a:endParaRPr lang="es-ES" b="1" dirty="0">
            <a:solidFill>
              <a:schemeClr val="tx1"/>
            </a:solidFill>
          </a:endParaRPr>
        </a:p>
      </dgm:t>
    </dgm:pt>
    <dgm:pt modelId="{3A4C17C9-8EFC-4CF9-B505-8B80B187BD60}" type="parTrans" cxnId="{6B35854E-3EAE-4625-BC7A-3F55C543E6F7}">
      <dgm:prSet/>
      <dgm:spPr/>
      <dgm:t>
        <a:bodyPr/>
        <a:lstStyle/>
        <a:p>
          <a:endParaRPr lang="es-ES"/>
        </a:p>
      </dgm:t>
    </dgm:pt>
    <dgm:pt modelId="{D06E2669-B4A5-451E-BC07-D6929EF47C53}" type="sibTrans" cxnId="{6B35854E-3EAE-4625-BC7A-3F55C543E6F7}">
      <dgm:prSet/>
      <dgm:spPr>
        <a:solidFill>
          <a:srgbClr val="FF0000">
            <a:alpha val="90000"/>
          </a:srgbClr>
        </a:solidFill>
        <a:scene3d>
          <a:camera prst="orthographicFront"/>
          <a:lightRig rig="threePt" dir="t"/>
        </a:scene3d>
        <a:sp3d>
          <a:bevelT w="165100" prst="coolSlant"/>
        </a:sp3d>
      </dgm:spPr>
      <dgm:t>
        <a:bodyPr/>
        <a:lstStyle/>
        <a:p>
          <a:endParaRPr lang="es-ES" dirty="0"/>
        </a:p>
      </dgm:t>
    </dgm:pt>
    <dgm:pt modelId="{6B9A0406-2C74-4DFA-806E-39926A33A73D}">
      <dgm:prSet phldrT="[Texto]"/>
      <dgm:spPr>
        <a:solidFill>
          <a:srgbClr val="FFFF00"/>
        </a:solidFill>
        <a:scene3d>
          <a:camera prst="orthographicFront"/>
          <a:lightRig rig="threePt" dir="t"/>
        </a:scene3d>
        <a:sp3d>
          <a:bevelT w="165100" prst="coolSlant"/>
        </a:sp3d>
      </dgm:spPr>
      <dgm:t>
        <a:bodyPr/>
        <a:lstStyle/>
        <a:p>
          <a:r>
            <a:rPr lang="es-ES" b="1" dirty="0" smtClean="0">
              <a:solidFill>
                <a:schemeClr val="tx1"/>
              </a:solidFill>
              <a:latin typeface="Arial" pitchFamily="34" charset="0"/>
              <a:cs typeface="Arial" pitchFamily="34" charset="0"/>
            </a:rPr>
            <a:t>FUNDAMENTACIÓN LEGAL</a:t>
          </a:r>
        </a:p>
        <a:p>
          <a:r>
            <a:rPr lang="es-ES" b="1" dirty="0" smtClean="0">
              <a:solidFill>
                <a:schemeClr val="tx1"/>
              </a:solidFill>
              <a:latin typeface="Arial" pitchFamily="34" charset="0"/>
              <a:cs typeface="Arial" pitchFamily="34" charset="0"/>
            </a:rPr>
            <a:t>Se citan regulaciones sobre medio ambiente en la legislación ecuatoriana, como son: Constitución de la República (2008), Ley de Gestión Ambiental (2004), y Plan Nacional de Educación Ambiental para la Educación Básica y el Bachillerato.</a:t>
          </a:r>
          <a:endParaRPr lang="es-ES" b="1" dirty="0">
            <a:solidFill>
              <a:schemeClr val="tx1"/>
            </a:solidFill>
          </a:endParaRPr>
        </a:p>
      </dgm:t>
    </dgm:pt>
    <dgm:pt modelId="{7D9D4870-AC15-4110-B53F-4AEC58BDC567}" type="parTrans" cxnId="{6C754A10-93A6-40FC-B936-0E0D81BDEBA6}">
      <dgm:prSet/>
      <dgm:spPr/>
      <dgm:t>
        <a:bodyPr/>
        <a:lstStyle/>
        <a:p>
          <a:endParaRPr lang="es-ES"/>
        </a:p>
      </dgm:t>
    </dgm:pt>
    <dgm:pt modelId="{4C1A60F8-2A82-44DB-9DA6-E4BC9D3007C0}" type="sibTrans" cxnId="{6C754A10-93A6-40FC-B936-0E0D81BDEBA6}">
      <dgm:prSet/>
      <dgm:spPr/>
      <dgm:t>
        <a:bodyPr/>
        <a:lstStyle/>
        <a:p>
          <a:endParaRPr lang="es-ES"/>
        </a:p>
      </dgm:t>
    </dgm:pt>
    <dgm:pt modelId="{0736A0E4-08D4-4982-A3DB-9A0E33042067}" type="pres">
      <dgm:prSet presAssocID="{A8B661B8-29C2-4013-8C98-30E1B0641A6F}" presName="outerComposite" presStyleCnt="0">
        <dgm:presLayoutVars>
          <dgm:chMax val="5"/>
          <dgm:dir/>
          <dgm:resizeHandles val="exact"/>
        </dgm:presLayoutVars>
      </dgm:prSet>
      <dgm:spPr/>
      <dgm:t>
        <a:bodyPr/>
        <a:lstStyle/>
        <a:p>
          <a:endParaRPr lang="es-EC"/>
        </a:p>
      </dgm:t>
    </dgm:pt>
    <dgm:pt modelId="{644D585F-B5D2-42B1-A012-E81B963D2534}" type="pres">
      <dgm:prSet presAssocID="{A8B661B8-29C2-4013-8C98-30E1B0641A6F}" presName="dummyMaxCanvas" presStyleCnt="0">
        <dgm:presLayoutVars/>
      </dgm:prSet>
      <dgm:spPr/>
    </dgm:pt>
    <dgm:pt modelId="{CFF070F1-DBA6-4AEF-AE5F-800B1E2FC5A7}" type="pres">
      <dgm:prSet presAssocID="{A8B661B8-29C2-4013-8C98-30E1B0641A6F}" presName="ThreeNodes_1" presStyleLbl="node1" presStyleIdx="0" presStyleCnt="3">
        <dgm:presLayoutVars>
          <dgm:bulletEnabled val="1"/>
        </dgm:presLayoutVars>
      </dgm:prSet>
      <dgm:spPr/>
      <dgm:t>
        <a:bodyPr/>
        <a:lstStyle/>
        <a:p>
          <a:endParaRPr lang="es-ES"/>
        </a:p>
      </dgm:t>
    </dgm:pt>
    <dgm:pt modelId="{415A9A9F-E4BD-4198-AB06-B4439E9D8EF7}" type="pres">
      <dgm:prSet presAssocID="{A8B661B8-29C2-4013-8C98-30E1B0641A6F}" presName="ThreeNodes_2" presStyleLbl="node1" presStyleIdx="1" presStyleCnt="3">
        <dgm:presLayoutVars>
          <dgm:bulletEnabled val="1"/>
        </dgm:presLayoutVars>
      </dgm:prSet>
      <dgm:spPr/>
      <dgm:t>
        <a:bodyPr/>
        <a:lstStyle/>
        <a:p>
          <a:endParaRPr lang="es-ES"/>
        </a:p>
      </dgm:t>
    </dgm:pt>
    <dgm:pt modelId="{954CB55B-5822-4B0A-9DF0-9EFFB07BAD0F}" type="pres">
      <dgm:prSet presAssocID="{A8B661B8-29C2-4013-8C98-30E1B0641A6F}" presName="ThreeNodes_3" presStyleLbl="node1" presStyleIdx="2" presStyleCnt="3">
        <dgm:presLayoutVars>
          <dgm:bulletEnabled val="1"/>
        </dgm:presLayoutVars>
      </dgm:prSet>
      <dgm:spPr/>
      <dgm:t>
        <a:bodyPr/>
        <a:lstStyle/>
        <a:p>
          <a:endParaRPr lang="es-ES"/>
        </a:p>
      </dgm:t>
    </dgm:pt>
    <dgm:pt modelId="{D31CE54C-A221-4A21-8931-14A8322DB7D5}" type="pres">
      <dgm:prSet presAssocID="{A8B661B8-29C2-4013-8C98-30E1B0641A6F}" presName="ThreeConn_1-2" presStyleLbl="fgAccFollowNode1" presStyleIdx="0" presStyleCnt="2">
        <dgm:presLayoutVars>
          <dgm:bulletEnabled val="1"/>
        </dgm:presLayoutVars>
      </dgm:prSet>
      <dgm:spPr/>
      <dgm:t>
        <a:bodyPr/>
        <a:lstStyle/>
        <a:p>
          <a:endParaRPr lang="es-EC"/>
        </a:p>
      </dgm:t>
    </dgm:pt>
    <dgm:pt modelId="{ABDE2BA1-A415-4CBC-9FBE-110613E8838A}" type="pres">
      <dgm:prSet presAssocID="{A8B661B8-29C2-4013-8C98-30E1B0641A6F}" presName="ThreeConn_2-3" presStyleLbl="fgAccFollowNode1" presStyleIdx="1" presStyleCnt="2">
        <dgm:presLayoutVars>
          <dgm:bulletEnabled val="1"/>
        </dgm:presLayoutVars>
      </dgm:prSet>
      <dgm:spPr/>
      <dgm:t>
        <a:bodyPr/>
        <a:lstStyle/>
        <a:p>
          <a:endParaRPr lang="es-EC"/>
        </a:p>
      </dgm:t>
    </dgm:pt>
    <dgm:pt modelId="{267FC99D-3FD6-4C6E-BA66-6A0DC6FFAA57}" type="pres">
      <dgm:prSet presAssocID="{A8B661B8-29C2-4013-8C98-30E1B0641A6F}" presName="ThreeNodes_1_text" presStyleLbl="node1" presStyleIdx="2" presStyleCnt="3">
        <dgm:presLayoutVars>
          <dgm:bulletEnabled val="1"/>
        </dgm:presLayoutVars>
      </dgm:prSet>
      <dgm:spPr/>
      <dgm:t>
        <a:bodyPr/>
        <a:lstStyle/>
        <a:p>
          <a:endParaRPr lang="es-ES"/>
        </a:p>
      </dgm:t>
    </dgm:pt>
    <dgm:pt modelId="{04D1F003-BBD1-4B58-8F85-C812A95FD449}" type="pres">
      <dgm:prSet presAssocID="{A8B661B8-29C2-4013-8C98-30E1B0641A6F}" presName="ThreeNodes_2_text" presStyleLbl="node1" presStyleIdx="2" presStyleCnt="3">
        <dgm:presLayoutVars>
          <dgm:bulletEnabled val="1"/>
        </dgm:presLayoutVars>
      </dgm:prSet>
      <dgm:spPr/>
      <dgm:t>
        <a:bodyPr/>
        <a:lstStyle/>
        <a:p>
          <a:endParaRPr lang="es-ES"/>
        </a:p>
      </dgm:t>
    </dgm:pt>
    <dgm:pt modelId="{87F876F7-C85A-41C7-825A-21129D376034}" type="pres">
      <dgm:prSet presAssocID="{A8B661B8-29C2-4013-8C98-30E1B0641A6F}" presName="ThreeNodes_3_text" presStyleLbl="node1" presStyleIdx="2" presStyleCnt="3">
        <dgm:presLayoutVars>
          <dgm:bulletEnabled val="1"/>
        </dgm:presLayoutVars>
      </dgm:prSet>
      <dgm:spPr/>
      <dgm:t>
        <a:bodyPr/>
        <a:lstStyle/>
        <a:p>
          <a:endParaRPr lang="es-ES"/>
        </a:p>
      </dgm:t>
    </dgm:pt>
  </dgm:ptLst>
  <dgm:cxnLst>
    <dgm:cxn modelId="{E0B332C7-4F74-49D1-8B8F-BC6D4C953B44}" type="presOf" srcId="{610BC12F-5ADC-4E3E-9C08-08D337D7B9F8}" destId="{CFF070F1-DBA6-4AEF-AE5F-800B1E2FC5A7}" srcOrd="0" destOrd="0" presId="urn:microsoft.com/office/officeart/2005/8/layout/vProcess5"/>
    <dgm:cxn modelId="{4A7E5626-1666-4978-9743-CF5F0B528DC7}" type="presOf" srcId="{DCC346D3-3012-4033-B64F-A90B837D54D5}" destId="{04D1F003-BBD1-4B58-8F85-C812A95FD449}" srcOrd="1" destOrd="0" presId="urn:microsoft.com/office/officeart/2005/8/layout/vProcess5"/>
    <dgm:cxn modelId="{6C754A10-93A6-40FC-B936-0E0D81BDEBA6}" srcId="{A8B661B8-29C2-4013-8C98-30E1B0641A6F}" destId="{6B9A0406-2C74-4DFA-806E-39926A33A73D}" srcOrd="2" destOrd="0" parTransId="{7D9D4870-AC15-4110-B53F-4AEC58BDC567}" sibTransId="{4C1A60F8-2A82-44DB-9DA6-E4BC9D3007C0}"/>
    <dgm:cxn modelId="{76815F90-5CE7-4201-A3F0-87FB7EC75EF8}" type="presOf" srcId="{6B9A0406-2C74-4DFA-806E-39926A33A73D}" destId="{87F876F7-C85A-41C7-825A-21129D376034}" srcOrd="1" destOrd="0" presId="urn:microsoft.com/office/officeart/2005/8/layout/vProcess5"/>
    <dgm:cxn modelId="{3EE0A39E-3646-45F9-8810-142693327C09}" type="presOf" srcId="{DCC346D3-3012-4033-B64F-A90B837D54D5}" destId="{415A9A9F-E4BD-4198-AB06-B4439E9D8EF7}" srcOrd="0" destOrd="0" presId="urn:microsoft.com/office/officeart/2005/8/layout/vProcess5"/>
    <dgm:cxn modelId="{6B35854E-3EAE-4625-BC7A-3F55C543E6F7}" srcId="{A8B661B8-29C2-4013-8C98-30E1B0641A6F}" destId="{DCC346D3-3012-4033-B64F-A90B837D54D5}" srcOrd="1" destOrd="0" parTransId="{3A4C17C9-8EFC-4CF9-B505-8B80B187BD60}" sibTransId="{D06E2669-B4A5-451E-BC07-D6929EF47C53}"/>
    <dgm:cxn modelId="{A9C73EE4-82A1-4C5A-B221-FD4EB29FA3F3}" type="presOf" srcId="{0CC941A8-6A3C-4B97-99B6-1B517520B2F4}" destId="{D31CE54C-A221-4A21-8931-14A8322DB7D5}" srcOrd="0" destOrd="0" presId="urn:microsoft.com/office/officeart/2005/8/layout/vProcess5"/>
    <dgm:cxn modelId="{05DEED0B-CDCE-4E09-A9EA-C5F94EC87B6B}" type="presOf" srcId="{A8B661B8-29C2-4013-8C98-30E1B0641A6F}" destId="{0736A0E4-08D4-4982-A3DB-9A0E33042067}" srcOrd="0" destOrd="0" presId="urn:microsoft.com/office/officeart/2005/8/layout/vProcess5"/>
    <dgm:cxn modelId="{96047E67-BF73-41B3-A029-7C30489F4269}" type="presOf" srcId="{D06E2669-B4A5-451E-BC07-D6929EF47C53}" destId="{ABDE2BA1-A415-4CBC-9FBE-110613E8838A}" srcOrd="0" destOrd="0" presId="urn:microsoft.com/office/officeart/2005/8/layout/vProcess5"/>
    <dgm:cxn modelId="{BE291932-4427-46C8-9B95-F947FA8EBC0B}" srcId="{A8B661B8-29C2-4013-8C98-30E1B0641A6F}" destId="{610BC12F-5ADC-4E3E-9C08-08D337D7B9F8}" srcOrd="0" destOrd="0" parTransId="{E440A509-1DBD-468A-ADB8-FF37F2831508}" sibTransId="{0CC941A8-6A3C-4B97-99B6-1B517520B2F4}"/>
    <dgm:cxn modelId="{3466F712-6B3B-4439-95BE-9B2F9A84AEE1}" type="presOf" srcId="{6B9A0406-2C74-4DFA-806E-39926A33A73D}" destId="{954CB55B-5822-4B0A-9DF0-9EFFB07BAD0F}" srcOrd="0" destOrd="0" presId="urn:microsoft.com/office/officeart/2005/8/layout/vProcess5"/>
    <dgm:cxn modelId="{3B5EF8E8-23EA-4E9A-822C-20EDCFC81311}" type="presOf" srcId="{610BC12F-5ADC-4E3E-9C08-08D337D7B9F8}" destId="{267FC99D-3FD6-4C6E-BA66-6A0DC6FFAA57}" srcOrd="1" destOrd="0" presId="urn:microsoft.com/office/officeart/2005/8/layout/vProcess5"/>
    <dgm:cxn modelId="{02DB9904-8882-4958-AD3D-279CBD93BCCB}" type="presParOf" srcId="{0736A0E4-08D4-4982-A3DB-9A0E33042067}" destId="{644D585F-B5D2-42B1-A012-E81B963D2534}" srcOrd="0" destOrd="0" presId="urn:microsoft.com/office/officeart/2005/8/layout/vProcess5"/>
    <dgm:cxn modelId="{A7C768A0-FA99-418B-AB32-CD96B5599290}" type="presParOf" srcId="{0736A0E4-08D4-4982-A3DB-9A0E33042067}" destId="{CFF070F1-DBA6-4AEF-AE5F-800B1E2FC5A7}" srcOrd="1" destOrd="0" presId="urn:microsoft.com/office/officeart/2005/8/layout/vProcess5"/>
    <dgm:cxn modelId="{2036C7C9-B68B-4CA0-A1E0-C2A463D92CCB}" type="presParOf" srcId="{0736A0E4-08D4-4982-A3DB-9A0E33042067}" destId="{415A9A9F-E4BD-4198-AB06-B4439E9D8EF7}" srcOrd="2" destOrd="0" presId="urn:microsoft.com/office/officeart/2005/8/layout/vProcess5"/>
    <dgm:cxn modelId="{C003A2B9-74CA-42FC-B948-311E3623B0BE}" type="presParOf" srcId="{0736A0E4-08D4-4982-A3DB-9A0E33042067}" destId="{954CB55B-5822-4B0A-9DF0-9EFFB07BAD0F}" srcOrd="3" destOrd="0" presId="urn:microsoft.com/office/officeart/2005/8/layout/vProcess5"/>
    <dgm:cxn modelId="{14577C9C-42B9-48AB-ABF2-C5421C2A892C}" type="presParOf" srcId="{0736A0E4-08D4-4982-A3DB-9A0E33042067}" destId="{D31CE54C-A221-4A21-8931-14A8322DB7D5}" srcOrd="4" destOrd="0" presId="urn:microsoft.com/office/officeart/2005/8/layout/vProcess5"/>
    <dgm:cxn modelId="{FABE03BA-4B5A-4C17-AB1C-BD7CE6951B50}" type="presParOf" srcId="{0736A0E4-08D4-4982-A3DB-9A0E33042067}" destId="{ABDE2BA1-A415-4CBC-9FBE-110613E8838A}" srcOrd="5" destOrd="0" presId="urn:microsoft.com/office/officeart/2005/8/layout/vProcess5"/>
    <dgm:cxn modelId="{A6C26C09-AAB3-4EB7-A022-F89F5D422A43}" type="presParOf" srcId="{0736A0E4-08D4-4982-A3DB-9A0E33042067}" destId="{267FC99D-3FD6-4C6E-BA66-6A0DC6FFAA57}" srcOrd="6" destOrd="0" presId="urn:microsoft.com/office/officeart/2005/8/layout/vProcess5"/>
    <dgm:cxn modelId="{7EB94F15-9350-44DA-BA76-8BBA93E06FF4}" type="presParOf" srcId="{0736A0E4-08D4-4982-A3DB-9A0E33042067}" destId="{04D1F003-BBD1-4B58-8F85-C812A95FD449}" srcOrd="7" destOrd="0" presId="urn:microsoft.com/office/officeart/2005/8/layout/vProcess5"/>
    <dgm:cxn modelId="{B28C4369-5D66-4D32-B255-A25253B402DE}" type="presParOf" srcId="{0736A0E4-08D4-4982-A3DB-9A0E33042067}" destId="{87F876F7-C85A-41C7-825A-21129D37603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6F395-AD30-4A1B-8EC6-BD9F350B5087}"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es-ES"/>
        </a:p>
      </dgm:t>
    </dgm:pt>
    <dgm:pt modelId="{EBBD4111-D49D-4250-A255-2A79B3D5F205}">
      <dgm:prSet phldrT="[Texto]"/>
      <dgm:spPr>
        <a:solidFill>
          <a:srgbClr val="FFC000"/>
        </a:solidFill>
      </dgm:spPr>
      <dgm:t>
        <a:bodyPr/>
        <a:lstStyle/>
        <a:p>
          <a:r>
            <a:rPr lang="es-ES" b="1" dirty="0" smtClean="0">
              <a:solidFill>
                <a:schemeClr val="tx1"/>
              </a:solidFill>
            </a:rPr>
            <a:t>Técnicas e instrumentos</a:t>
          </a:r>
          <a:endParaRPr lang="es-ES" b="1" dirty="0">
            <a:solidFill>
              <a:schemeClr val="tx1"/>
            </a:solidFill>
          </a:endParaRPr>
        </a:p>
      </dgm:t>
    </dgm:pt>
    <dgm:pt modelId="{A08529DF-936D-4A23-B831-97E53801704E}" type="parTrans" cxnId="{132A2731-0DF7-4FDB-A824-2E5ADA246A5A}">
      <dgm:prSet/>
      <dgm:spPr/>
      <dgm:t>
        <a:bodyPr/>
        <a:lstStyle/>
        <a:p>
          <a:endParaRPr lang="es-ES"/>
        </a:p>
      </dgm:t>
    </dgm:pt>
    <dgm:pt modelId="{CB853E89-135C-4C58-8764-67435374E7E1}" type="sibTrans" cxnId="{132A2731-0DF7-4FDB-A824-2E5ADA246A5A}">
      <dgm:prSet/>
      <dgm:spPr/>
      <dgm:t>
        <a:bodyPr/>
        <a:lstStyle/>
        <a:p>
          <a:endParaRPr lang="es-ES"/>
        </a:p>
      </dgm:t>
    </dgm:pt>
    <dgm:pt modelId="{7FD39A4E-1D6B-47D5-A224-AEDF98C7EFB9}">
      <dgm:prSet phldrT="[Texto]" custT="1"/>
      <dgm:spPr>
        <a:solidFill>
          <a:srgbClr val="FFC000"/>
        </a:solidFill>
      </dgm:spPr>
      <dgm:t>
        <a:bodyPr/>
        <a:lstStyle/>
        <a:p>
          <a:endPar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esta investigación se emplearon la entrevista, la encuesta y la observación estructurada. En la entrevista se establecieron diálogos con personas conocedoras del tema. Para la encuesta se aplicó un cuestionario con preguntas de respuesta cerrada, a personal directivo, docente y de servicios de la  institución. Para la observación estructurada se mantuvo un control directo sobre las actividades cotidianas en la institución durante un cierto período de tiempo.</a:t>
          </a:r>
          <a:endParaRPr lang="es-ES" sz="1400" b="1" dirty="0"/>
        </a:p>
      </dgm:t>
    </dgm:pt>
    <dgm:pt modelId="{23DE3BB7-9E58-4FC0-AA4C-E26C1AA6D1D3}" type="parTrans" cxnId="{43CC4F4D-EC41-4895-99DC-6F8D585FD86C}">
      <dgm:prSet/>
      <dgm:spPr/>
      <dgm:t>
        <a:bodyPr/>
        <a:lstStyle/>
        <a:p>
          <a:endParaRPr lang="es-ES"/>
        </a:p>
      </dgm:t>
    </dgm:pt>
    <dgm:pt modelId="{47562497-3DC9-455B-98C4-C82712E28298}" type="sibTrans" cxnId="{43CC4F4D-EC41-4895-99DC-6F8D585FD86C}">
      <dgm:prSet/>
      <dgm:spPr/>
      <dgm:t>
        <a:bodyPr/>
        <a:lstStyle/>
        <a:p>
          <a:endParaRPr lang="es-ES"/>
        </a:p>
      </dgm:t>
    </dgm:pt>
    <dgm:pt modelId="{A9603D28-B4C0-4B6D-8F79-D1A929BF96C5}">
      <dgm:prSet phldrT="[Texto]"/>
      <dgm:spPr>
        <a:solidFill>
          <a:srgbClr val="FFFF00"/>
        </a:solidFill>
      </dgm:spPr>
      <dgm:t>
        <a:bodyPr/>
        <a:lstStyle/>
        <a:p>
          <a:r>
            <a:rPr lang="es-ES" b="1" dirty="0" smtClean="0">
              <a:solidFill>
                <a:schemeClr val="tx1"/>
              </a:solidFill>
            </a:rPr>
            <a:t>Recolección de datos</a:t>
          </a:r>
          <a:endParaRPr lang="es-ES" b="1" dirty="0">
            <a:solidFill>
              <a:schemeClr val="tx1"/>
            </a:solidFill>
          </a:endParaRPr>
        </a:p>
      </dgm:t>
    </dgm:pt>
    <dgm:pt modelId="{D3581D88-F8BD-4873-A549-880B7BB3974F}" type="parTrans" cxnId="{7399C73B-87F7-440D-BBD2-F4AD2FB17904}">
      <dgm:prSet/>
      <dgm:spPr/>
      <dgm:t>
        <a:bodyPr/>
        <a:lstStyle/>
        <a:p>
          <a:endParaRPr lang="es-ES"/>
        </a:p>
      </dgm:t>
    </dgm:pt>
    <dgm:pt modelId="{B370735D-8E7E-4447-9560-00A66AA27E36}" type="sibTrans" cxnId="{7399C73B-87F7-440D-BBD2-F4AD2FB17904}">
      <dgm:prSet/>
      <dgm:spPr/>
      <dgm:t>
        <a:bodyPr/>
        <a:lstStyle/>
        <a:p>
          <a:endParaRPr lang="es-ES"/>
        </a:p>
      </dgm:t>
    </dgm:pt>
    <dgm:pt modelId="{0B9110AE-6D7B-4D4D-A36E-D5F789CE7EBB}">
      <dgm:prSet phldrT="[Texto]"/>
      <dgm:spPr>
        <a:solidFill>
          <a:srgbClr val="CCFF66"/>
        </a:solidFill>
      </dgm:spPr>
      <dgm:t>
        <a:bodyPr/>
        <a:lstStyle/>
        <a:p>
          <a:r>
            <a:rPr lang="es-ES" b="1" dirty="0" smtClean="0">
              <a:solidFill>
                <a:schemeClr val="tx1"/>
              </a:solidFill>
            </a:rPr>
            <a:t>Procesamiento de la </a:t>
          </a:r>
          <a:r>
            <a:rPr lang="es-ES" b="1" dirty="0" smtClean="0">
              <a:solidFill>
                <a:schemeClr val="tx1"/>
              </a:solidFill>
            </a:rPr>
            <a:t>información</a:t>
          </a:r>
          <a:endParaRPr lang="es-ES" b="1" dirty="0">
            <a:solidFill>
              <a:schemeClr val="tx1"/>
            </a:solidFill>
          </a:endParaRPr>
        </a:p>
      </dgm:t>
    </dgm:pt>
    <dgm:pt modelId="{929EF1FF-ACDC-4C6F-9DB9-C5773CD4FB3F}" type="parTrans" cxnId="{7AFE407C-4715-4C2B-A035-728A28CF081E}">
      <dgm:prSet/>
      <dgm:spPr/>
      <dgm:t>
        <a:bodyPr/>
        <a:lstStyle/>
        <a:p>
          <a:endParaRPr lang="es-ES"/>
        </a:p>
      </dgm:t>
    </dgm:pt>
    <dgm:pt modelId="{D2C78606-92FD-4F68-BF2F-EC8B5F3F6F04}" type="sibTrans" cxnId="{7AFE407C-4715-4C2B-A035-728A28CF081E}">
      <dgm:prSet/>
      <dgm:spPr/>
      <dgm:t>
        <a:bodyPr/>
        <a:lstStyle/>
        <a:p>
          <a:endParaRPr lang="es-ES"/>
        </a:p>
      </dgm:t>
    </dgm:pt>
    <dgm:pt modelId="{F9636CED-171C-454B-8963-D2B5E915E076}">
      <dgm:prSet phldrT="[Texto]" custT="1"/>
      <dgm:spPr/>
      <dgm:t>
        <a:bodyPr/>
        <a:lstStyle/>
        <a:p>
          <a:pPr rtl="0"/>
          <a:endPar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rtl="0"/>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datos obtenidos se procesaron, tabularon y graficaron, a los efectos de obtener una visión general de la información, que sirvió para sustentar la formulación de conclusiones y para el planteamiento de las recomendaciones. Se procedió a:</a:t>
          </a:r>
          <a:endParaRPr lang="es-ES" sz="1400" b="1" dirty="0"/>
        </a:p>
      </dgm:t>
    </dgm:pt>
    <dgm:pt modelId="{DA6E6DB6-FB16-463D-B7C5-D8CC03122982}" type="parTrans" cxnId="{C967E2BB-6086-42C5-969E-67885E23F6E9}">
      <dgm:prSet/>
      <dgm:spPr/>
      <dgm:t>
        <a:bodyPr/>
        <a:lstStyle/>
        <a:p>
          <a:endParaRPr lang="es-ES"/>
        </a:p>
      </dgm:t>
    </dgm:pt>
    <dgm:pt modelId="{B44F3262-D539-457D-B8FE-D11C4C1EE725}" type="sibTrans" cxnId="{C967E2BB-6086-42C5-969E-67885E23F6E9}">
      <dgm:prSet/>
      <dgm:spPr/>
      <dgm:t>
        <a:bodyPr/>
        <a:lstStyle/>
        <a:p>
          <a:endParaRPr lang="es-ES"/>
        </a:p>
      </dgm:t>
    </dgm:pt>
    <dgm:pt modelId="{A375AAA2-4F9E-4D55-9783-234D2E68FC26}">
      <dgm:prSet custT="1"/>
      <dgm:spPr/>
      <dgm:t>
        <a:bodyPr/>
        <a:lstStyle/>
        <a:p>
          <a:pPr rtl="0"/>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Realización del vaciado de los datos en Excel.</a:t>
          </a:r>
          <a:endParaRPr kumimoji="0" lang="es-ES" sz="1400" b="1" i="0" u="none" strike="noStrike" cap="none" normalizeH="0" baseline="0" dirty="0" smtClean="0">
            <a:ln>
              <a:noFill/>
            </a:ln>
            <a:solidFill>
              <a:schemeClr val="tx1"/>
            </a:solidFill>
            <a:effectLst/>
            <a:latin typeface="Arial" pitchFamily="34" charset="0"/>
          </a:endParaRPr>
        </a:p>
      </dgm:t>
    </dgm:pt>
    <dgm:pt modelId="{977A50B9-6A36-41C1-89D8-034B9B0237E9}" type="parTrans" cxnId="{20C2874F-6AF3-4FFC-A15C-12910F620158}">
      <dgm:prSet/>
      <dgm:spPr/>
      <dgm:t>
        <a:bodyPr/>
        <a:lstStyle/>
        <a:p>
          <a:endParaRPr lang="es-ES"/>
        </a:p>
      </dgm:t>
    </dgm:pt>
    <dgm:pt modelId="{80D7D388-2C27-4780-9736-B34BD0805186}" type="sibTrans" cxnId="{20C2874F-6AF3-4FFC-A15C-12910F620158}">
      <dgm:prSet/>
      <dgm:spPr/>
      <dgm:t>
        <a:bodyPr/>
        <a:lstStyle/>
        <a:p>
          <a:endParaRPr lang="es-ES"/>
        </a:p>
      </dgm:t>
    </dgm:pt>
    <dgm:pt modelId="{95FD5FEE-75F2-4918-8D90-EEF35D3D7B32}">
      <dgm:prSet custT="1"/>
      <dgm:spPr/>
      <dgm:t>
        <a:bodyPr/>
        <a:lstStyle/>
        <a:p>
          <a:pPr rtl="0"/>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Determinación de las frecuencias absolutas simples de cada ítem y de cada alternativa de respuesta.</a:t>
          </a:r>
          <a:endParaRPr kumimoji="0" lang="es-ES" sz="1400" b="1" i="0" u="none" strike="noStrike" cap="none" normalizeH="0" baseline="0" dirty="0" smtClean="0">
            <a:ln>
              <a:noFill/>
            </a:ln>
            <a:solidFill>
              <a:schemeClr val="tx1"/>
            </a:solidFill>
            <a:effectLst/>
            <a:latin typeface="Arial" pitchFamily="34" charset="0"/>
          </a:endParaRPr>
        </a:p>
      </dgm:t>
    </dgm:pt>
    <dgm:pt modelId="{2E09A5B7-038A-4BEB-83C5-60CA563AF0DF}" type="parTrans" cxnId="{4B4883EC-8AED-48B5-B291-FE4D43EB6FD0}">
      <dgm:prSet/>
      <dgm:spPr/>
      <dgm:t>
        <a:bodyPr/>
        <a:lstStyle/>
        <a:p>
          <a:endParaRPr lang="es-ES"/>
        </a:p>
      </dgm:t>
    </dgm:pt>
    <dgm:pt modelId="{25FFF0AD-302A-4DA6-AD50-034CC3DA4AD0}" type="sibTrans" cxnId="{4B4883EC-8AED-48B5-B291-FE4D43EB6FD0}">
      <dgm:prSet/>
      <dgm:spPr/>
      <dgm:t>
        <a:bodyPr/>
        <a:lstStyle/>
        <a:p>
          <a:endParaRPr lang="es-ES"/>
        </a:p>
      </dgm:t>
    </dgm:pt>
    <dgm:pt modelId="{CF309864-BE31-4D26-B5DE-CBF1D854F4BB}">
      <dgm:prSet custT="1"/>
      <dgm:spPr/>
      <dgm:t>
        <a:bodyPr/>
        <a:lstStyle/>
        <a:p>
          <a:pPr rtl="0"/>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Cálculo de las frecuencias relativas simples, con relación a las frecuencias absolutas simples.</a:t>
          </a:r>
          <a:endParaRPr kumimoji="0" lang="es-ES" sz="1400" b="1" i="0" u="none" strike="noStrike" cap="none" normalizeH="0" baseline="0" dirty="0" smtClean="0">
            <a:ln>
              <a:noFill/>
            </a:ln>
            <a:solidFill>
              <a:schemeClr val="tx1"/>
            </a:solidFill>
            <a:effectLst/>
            <a:latin typeface="Arial" pitchFamily="34" charset="0"/>
          </a:endParaRPr>
        </a:p>
      </dgm:t>
    </dgm:pt>
    <dgm:pt modelId="{6EA1DEE6-BC1D-4E66-A392-09CACDB256D9}" type="parTrans" cxnId="{5A9A85ED-4CD6-4180-9529-CA4041054292}">
      <dgm:prSet/>
      <dgm:spPr/>
      <dgm:t>
        <a:bodyPr/>
        <a:lstStyle/>
        <a:p>
          <a:endParaRPr lang="es-ES"/>
        </a:p>
      </dgm:t>
    </dgm:pt>
    <dgm:pt modelId="{BF326DC5-17D9-4112-A738-9831C0450D5B}" type="sibTrans" cxnId="{5A9A85ED-4CD6-4180-9529-CA4041054292}">
      <dgm:prSet/>
      <dgm:spPr/>
      <dgm:t>
        <a:bodyPr/>
        <a:lstStyle/>
        <a:p>
          <a:endParaRPr lang="es-ES"/>
        </a:p>
      </dgm:t>
    </dgm:pt>
    <dgm:pt modelId="{DF38E098-ED8C-435D-854A-ED659CE8D7B4}">
      <dgm:prSet custT="1"/>
      <dgm:spPr/>
      <dgm:t>
        <a:bodyPr/>
        <a:lstStyle/>
        <a:p>
          <a:pPr rtl="0"/>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Diseño y elaboración de cuadros estadísticos con los resultados anteriores. </a:t>
          </a:r>
          <a:endParaRPr kumimoji="0" lang="es-EC" sz="1400" b="1" i="0" u="none" strike="noStrike" cap="none" normalizeH="0" baseline="0" dirty="0" smtClean="0">
            <a:ln>
              <a:noFill/>
            </a:ln>
            <a:solidFill>
              <a:schemeClr val="tx1"/>
            </a:solidFill>
            <a:effectLst/>
            <a:latin typeface="Arial" pitchFamily="34" charset="0"/>
          </a:endParaRPr>
        </a:p>
      </dgm:t>
    </dgm:pt>
    <dgm:pt modelId="{47E6A116-B996-4B5C-AEFF-C016D66B33C8}" type="parTrans" cxnId="{39FE1076-579D-4089-BB70-FDD910F637F9}">
      <dgm:prSet/>
      <dgm:spPr/>
      <dgm:t>
        <a:bodyPr/>
        <a:lstStyle/>
        <a:p>
          <a:endParaRPr lang="es-ES"/>
        </a:p>
      </dgm:t>
    </dgm:pt>
    <dgm:pt modelId="{B87DDAD8-82F0-42DE-AC71-7A7FC47564FE}" type="sibTrans" cxnId="{39FE1076-579D-4089-BB70-FDD910F637F9}">
      <dgm:prSet/>
      <dgm:spPr/>
      <dgm:t>
        <a:bodyPr/>
        <a:lstStyle/>
        <a:p>
          <a:endParaRPr lang="es-ES"/>
        </a:p>
      </dgm:t>
    </dgm:pt>
    <dgm:pt modelId="{F258A750-BE20-48FE-9F34-580621D19AF0}">
      <dgm:prSet custT="1"/>
      <dgm:spPr/>
      <dgm:t>
        <a:bodyPr/>
        <a:lstStyle/>
        <a:p>
          <a:pPr rtl="0"/>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La aplicación de los instrumentos correspondientes a las diversas técnicas de indagación.</a:t>
          </a:r>
          <a:endParaRPr kumimoji="0" lang="es-ES" sz="1400" b="1" i="0" u="none" strike="noStrike" cap="none" normalizeH="0" baseline="0" dirty="0" smtClean="0" bmk="">
            <a:ln>
              <a:noFill/>
            </a:ln>
            <a:solidFill>
              <a:schemeClr val="tx1"/>
            </a:solidFill>
            <a:effectLst/>
            <a:latin typeface="Arial" pitchFamily="34" charset="0"/>
          </a:endParaRPr>
        </a:p>
      </dgm:t>
    </dgm:pt>
    <dgm:pt modelId="{92E7169D-99D1-44FD-9F40-FA8827EBCA3B}" type="sibTrans" cxnId="{C350F8FB-6C9E-4C0E-8FF5-DC36DAF936DF}">
      <dgm:prSet/>
      <dgm:spPr/>
      <dgm:t>
        <a:bodyPr/>
        <a:lstStyle/>
        <a:p>
          <a:endParaRPr lang="es-ES"/>
        </a:p>
      </dgm:t>
    </dgm:pt>
    <dgm:pt modelId="{5CD1F1D8-669A-4271-AACA-38BE5569A8B0}" type="parTrans" cxnId="{C350F8FB-6C9E-4C0E-8FF5-DC36DAF936DF}">
      <dgm:prSet/>
      <dgm:spPr/>
      <dgm:t>
        <a:bodyPr/>
        <a:lstStyle/>
        <a:p>
          <a:endParaRPr lang="es-ES"/>
        </a:p>
      </dgm:t>
    </dgm:pt>
    <dgm:pt modelId="{6E9C9C96-7549-4B63-B461-CBFA9A1F1AF4}">
      <dgm:prSet custT="1"/>
      <dgm:spPr/>
      <dgm:t>
        <a:bodyPr/>
        <a:lstStyle/>
        <a:p>
          <a:pPr rtl="0"/>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La confección de los instrumentos a aplicar y su validación por expertos.</a:t>
          </a:r>
          <a:endParaRPr kumimoji="0" lang="es-ES" sz="1400" b="1" i="0" u="none" strike="noStrike" cap="none" normalizeH="0" baseline="0" dirty="0" smtClean="0" bmk="">
            <a:ln>
              <a:noFill/>
            </a:ln>
            <a:solidFill>
              <a:schemeClr val="tx1"/>
            </a:solidFill>
            <a:effectLst/>
            <a:latin typeface="Arial" pitchFamily="34" charset="0"/>
          </a:endParaRPr>
        </a:p>
      </dgm:t>
    </dgm:pt>
    <dgm:pt modelId="{96B2586D-3BC2-4834-B16D-6E51299FC9A6}" type="sibTrans" cxnId="{349173EC-FF52-45D4-8212-51812C161EE2}">
      <dgm:prSet/>
      <dgm:spPr/>
      <dgm:t>
        <a:bodyPr/>
        <a:lstStyle/>
        <a:p>
          <a:endParaRPr lang="es-ES"/>
        </a:p>
      </dgm:t>
    </dgm:pt>
    <dgm:pt modelId="{8D30DD3D-0BC3-4A2E-9B68-CEF730DC148E}" type="parTrans" cxnId="{349173EC-FF52-45D4-8212-51812C161EE2}">
      <dgm:prSet/>
      <dgm:spPr/>
      <dgm:t>
        <a:bodyPr/>
        <a:lstStyle/>
        <a:p>
          <a:endParaRPr lang="es-ES"/>
        </a:p>
      </dgm:t>
    </dgm:pt>
    <dgm:pt modelId="{95C14343-327D-4B9B-9120-68EC7AABE3D1}">
      <dgm:prSet custT="1"/>
      <dgm:spPr/>
      <dgm:t>
        <a:bodyPr/>
        <a:lstStyle/>
        <a:p>
          <a:pPr rtl="0"/>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Mediante ella se obtuvo, en fuentes primarias y secundarias, la información requerida. En dicho proceso se procedió a:</a:t>
          </a:r>
          <a:endParaRPr kumimoji="0" lang="es-ES" sz="1400" b="1" i="0" u="none" strike="noStrike" cap="none" normalizeH="0" baseline="0" dirty="0" smtClean="0" bmk="">
            <a:ln>
              <a:noFill/>
            </a:ln>
            <a:solidFill>
              <a:schemeClr val="tx1"/>
            </a:solidFill>
            <a:effectLst/>
            <a:latin typeface="Arial" pitchFamily="34" charset="0"/>
          </a:endParaRPr>
        </a:p>
      </dgm:t>
    </dgm:pt>
    <dgm:pt modelId="{F7BC0173-0F87-4BA5-9050-E86166B77F9A}" type="sibTrans" cxnId="{B960B3C0-14D8-4C83-8CE2-4B6871A46E3C}">
      <dgm:prSet/>
      <dgm:spPr/>
      <dgm:t>
        <a:bodyPr/>
        <a:lstStyle/>
        <a:p>
          <a:endParaRPr lang="es-ES"/>
        </a:p>
      </dgm:t>
    </dgm:pt>
    <dgm:pt modelId="{916420E8-3FB5-4523-B97C-5F1F1E5AB924}" type="parTrans" cxnId="{B960B3C0-14D8-4C83-8CE2-4B6871A46E3C}">
      <dgm:prSet/>
      <dgm:spPr/>
      <dgm:t>
        <a:bodyPr/>
        <a:lstStyle/>
        <a:p>
          <a:endParaRPr lang="es-ES"/>
        </a:p>
      </dgm:t>
    </dgm:pt>
    <dgm:pt modelId="{93A1CC2B-0067-4F36-9DC5-85405ACFE433}">
      <dgm:prSet phldrT="[Texto]" custT="1"/>
      <dgm:spPr/>
      <dgm:t>
        <a:bodyPr/>
        <a:lstStyle/>
        <a:p>
          <a:pPr rtl="0"/>
          <a:endParaRPr lang="es-ES" sz="1200" b="1" dirty="0"/>
        </a:p>
      </dgm:t>
    </dgm:pt>
    <dgm:pt modelId="{B085C06E-A2A1-451C-AFF8-F6DA9A2AD046}" type="sibTrans" cxnId="{8897093D-8482-4A29-8241-09D80D0F219D}">
      <dgm:prSet/>
      <dgm:spPr/>
      <dgm:t>
        <a:bodyPr/>
        <a:lstStyle/>
        <a:p>
          <a:endParaRPr lang="es-ES"/>
        </a:p>
      </dgm:t>
    </dgm:pt>
    <dgm:pt modelId="{A84D3FF5-5E50-4531-96A4-E2103127A491}" type="parTrans" cxnId="{8897093D-8482-4A29-8241-09D80D0F219D}">
      <dgm:prSet/>
      <dgm:spPr/>
      <dgm:t>
        <a:bodyPr/>
        <a:lstStyle/>
        <a:p>
          <a:endParaRPr lang="es-ES"/>
        </a:p>
      </dgm:t>
    </dgm:pt>
    <dgm:pt modelId="{7A902810-0046-4A1B-A752-EB67D791D380}" type="pres">
      <dgm:prSet presAssocID="{3696F395-AD30-4A1B-8EC6-BD9F350B5087}" presName="Name0" presStyleCnt="0">
        <dgm:presLayoutVars>
          <dgm:dir/>
          <dgm:animLvl val="lvl"/>
          <dgm:resizeHandles val="exact"/>
        </dgm:presLayoutVars>
      </dgm:prSet>
      <dgm:spPr/>
      <dgm:t>
        <a:bodyPr/>
        <a:lstStyle/>
        <a:p>
          <a:endParaRPr lang="es-ES"/>
        </a:p>
      </dgm:t>
    </dgm:pt>
    <dgm:pt modelId="{275EAB33-01DF-47F6-AA7C-F615B3EF217C}" type="pres">
      <dgm:prSet presAssocID="{EBBD4111-D49D-4250-A255-2A79B3D5F205}" presName="compositeNode" presStyleCnt="0">
        <dgm:presLayoutVars>
          <dgm:bulletEnabled val="1"/>
        </dgm:presLayoutVars>
      </dgm:prSet>
      <dgm:spPr/>
    </dgm:pt>
    <dgm:pt modelId="{B2406809-1649-4804-9512-35D611C3E609}" type="pres">
      <dgm:prSet presAssocID="{EBBD4111-D49D-4250-A255-2A79B3D5F205}" presName="bgRect" presStyleLbl="node1" presStyleIdx="0" presStyleCnt="3" custScaleX="83002" custScaleY="163283" custLinFactNeighborX="-23" custLinFactNeighborY="0"/>
      <dgm:spPr/>
      <dgm:t>
        <a:bodyPr/>
        <a:lstStyle/>
        <a:p>
          <a:endParaRPr lang="es-ES"/>
        </a:p>
      </dgm:t>
    </dgm:pt>
    <dgm:pt modelId="{8F16D009-01A2-41E3-B5BA-6C63E1184CCB}" type="pres">
      <dgm:prSet presAssocID="{EBBD4111-D49D-4250-A255-2A79B3D5F205}" presName="parentNode" presStyleLbl="node1" presStyleIdx="0" presStyleCnt="3">
        <dgm:presLayoutVars>
          <dgm:chMax val="0"/>
          <dgm:bulletEnabled val="1"/>
        </dgm:presLayoutVars>
      </dgm:prSet>
      <dgm:spPr/>
      <dgm:t>
        <a:bodyPr/>
        <a:lstStyle/>
        <a:p>
          <a:endParaRPr lang="es-ES"/>
        </a:p>
      </dgm:t>
    </dgm:pt>
    <dgm:pt modelId="{65A26A06-B8EE-4263-A6E7-4820EB0840FF}" type="pres">
      <dgm:prSet presAssocID="{EBBD4111-D49D-4250-A255-2A79B3D5F205}" presName="childNode" presStyleLbl="node1" presStyleIdx="0" presStyleCnt="3">
        <dgm:presLayoutVars>
          <dgm:bulletEnabled val="1"/>
        </dgm:presLayoutVars>
      </dgm:prSet>
      <dgm:spPr/>
      <dgm:t>
        <a:bodyPr/>
        <a:lstStyle/>
        <a:p>
          <a:endParaRPr lang="es-ES"/>
        </a:p>
      </dgm:t>
    </dgm:pt>
    <dgm:pt modelId="{5489D487-A987-4D85-95EE-E963F95E0E5F}" type="pres">
      <dgm:prSet presAssocID="{CB853E89-135C-4C58-8764-67435374E7E1}" presName="hSp" presStyleCnt="0"/>
      <dgm:spPr/>
    </dgm:pt>
    <dgm:pt modelId="{E2FA6DA1-A24C-4358-B804-3D15F626A64C}" type="pres">
      <dgm:prSet presAssocID="{CB853E89-135C-4C58-8764-67435374E7E1}" presName="vProcSp" presStyleCnt="0"/>
      <dgm:spPr/>
    </dgm:pt>
    <dgm:pt modelId="{A2689C37-4C10-4A0C-809A-06AEE2BD186A}" type="pres">
      <dgm:prSet presAssocID="{CB853E89-135C-4C58-8764-67435374E7E1}" presName="vSp1" presStyleCnt="0"/>
      <dgm:spPr/>
    </dgm:pt>
    <dgm:pt modelId="{41F57E3D-C589-4A0C-B193-D3B3B8356D34}" type="pres">
      <dgm:prSet presAssocID="{CB853E89-135C-4C58-8764-67435374E7E1}" presName="simulatedConn" presStyleLbl="solidFgAcc1" presStyleIdx="0" presStyleCnt="2" custLinFactNeighborX="-11043"/>
      <dgm:spPr/>
    </dgm:pt>
    <dgm:pt modelId="{65B81783-1F4E-4FEE-ABA9-46CE3791303F}" type="pres">
      <dgm:prSet presAssocID="{CB853E89-135C-4C58-8764-67435374E7E1}" presName="vSp2" presStyleCnt="0"/>
      <dgm:spPr/>
    </dgm:pt>
    <dgm:pt modelId="{29C741C3-57FC-4614-835F-161B5A0D251D}" type="pres">
      <dgm:prSet presAssocID="{CB853E89-135C-4C58-8764-67435374E7E1}" presName="sibTrans" presStyleCnt="0"/>
      <dgm:spPr/>
    </dgm:pt>
    <dgm:pt modelId="{8A17D0EC-BA53-458D-9A3F-EB54A928252B}" type="pres">
      <dgm:prSet presAssocID="{A9603D28-B4C0-4B6D-8F79-D1A929BF96C5}" presName="compositeNode" presStyleCnt="0">
        <dgm:presLayoutVars>
          <dgm:bulletEnabled val="1"/>
        </dgm:presLayoutVars>
      </dgm:prSet>
      <dgm:spPr/>
    </dgm:pt>
    <dgm:pt modelId="{B97206F2-2C2F-4F58-B3C5-010CD2B19B5D}" type="pres">
      <dgm:prSet presAssocID="{A9603D28-B4C0-4B6D-8F79-D1A929BF96C5}" presName="bgRect" presStyleLbl="node1" presStyleIdx="1" presStyleCnt="3" custScaleX="79002" custScaleY="114078" custLinFactNeighborX="-11"/>
      <dgm:spPr/>
      <dgm:t>
        <a:bodyPr/>
        <a:lstStyle/>
        <a:p>
          <a:endParaRPr lang="es-ES"/>
        </a:p>
      </dgm:t>
    </dgm:pt>
    <dgm:pt modelId="{3EFC53C1-F79A-465C-B92A-E5BDA47DF8B0}" type="pres">
      <dgm:prSet presAssocID="{A9603D28-B4C0-4B6D-8F79-D1A929BF96C5}" presName="parentNode" presStyleLbl="node1" presStyleIdx="1" presStyleCnt="3">
        <dgm:presLayoutVars>
          <dgm:chMax val="0"/>
          <dgm:bulletEnabled val="1"/>
        </dgm:presLayoutVars>
      </dgm:prSet>
      <dgm:spPr/>
      <dgm:t>
        <a:bodyPr/>
        <a:lstStyle/>
        <a:p>
          <a:endParaRPr lang="es-ES"/>
        </a:p>
      </dgm:t>
    </dgm:pt>
    <dgm:pt modelId="{E9B757BF-54B1-4DC1-A5F4-57B19F552059}" type="pres">
      <dgm:prSet presAssocID="{A9603D28-B4C0-4B6D-8F79-D1A929BF96C5}" presName="childNode" presStyleLbl="node1" presStyleIdx="1" presStyleCnt="3">
        <dgm:presLayoutVars>
          <dgm:bulletEnabled val="1"/>
        </dgm:presLayoutVars>
      </dgm:prSet>
      <dgm:spPr/>
      <dgm:t>
        <a:bodyPr/>
        <a:lstStyle/>
        <a:p>
          <a:endParaRPr lang="es-ES"/>
        </a:p>
      </dgm:t>
    </dgm:pt>
    <dgm:pt modelId="{7EF3F1A5-F06F-4211-9EE3-67680064E34A}" type="pres">
      <dgm:prSet presAssocID="{B370735D-8E7E-4447-9560-00A66AA27E36}" presName="hSp" presStyleCnt="0"/>
      <dgm:spPr/>
    </dgm:pt>
    <dgm:pt modelId="{B43683ED-E7BD-41E6-958B-38D34AF24038}" type="pres">
      <dgm:prSet presAssocID="{B370735D-8E7E-4447-9560-00A66AA27E36}" presName="vProcSp" presStyleCnt="0"/>
      <dgm:spPr/>
    </dgm:pt>
    <dgm:pt modelId="{359E7DB6-8191-421E-B12E-55982EE7FEDE}" type="pres">
      <dgm:prSet presAssocID="{B370735D-8E7E-4447-9560-00A66AA27E36}" presName="vSp1" presStyleCnt="0"/>
      <dgm:spPr/>
    </dgm:pt>
    <dgm:pt modelId="{C934932F-969E-4AF8-8307-F534DD32B101}" type="pres">
      <dgm:prSet presAssocID="{B370735D-8E7E-4447-9560-00A66AA27E36}" presName="simulatedConn" presStyleLbl="solidFgAcc1" presStyleIdx="1" presStyleCnt="2" custLinFactNeighborX="-25962"/>
      <dgm:spPr/>
    </dgm:pt>
    <dgm:pt modelId="{9BCD87FC-ED68-4A4F-95B9-913E96D0A2C2}" type="pres">
      <dgm:prSet presAssocID="{B370735D-8E7E-4447-9560-00A66AA27E36}" presName="vSp2" presStyleCnt="0"/>
      <dgm:spPr/>
    </dgm:pt>
    <dgm:pt modelId="{A92ADCDF-A29E-4CEB-B550-47080E30BE9D}" type="pres">
      <dgm:prSet presAssocID="{B370735D-8E7E-4447-9560-00A66AA27E36}" presName="sibTrans" presStyleCnt="0"/>
      <dgm:spPr/>
    </dgm:pt>
    <dgm:pt modelId="{52E05B9F-20AA-4C0C-AE9B-8F889A4FC3B4}" type="pres">
      <dgm:prSet presAssocID="{0B9110AE-6D7B-4D4D-A36E-D5F789CE7EBB}" presName="compositeNode" presStyleCnt="0">
        <dgm:presLayoutVars>
          <dgm:bulletEnabled val="1"/>
        </dgm:presLayoutVars>
      </dgm:prSet>
      <dgm:spPr/>
    </dgm:pt>
    <dgm:pt modelId="{DC740D36-75AA-4DB9-9BAD-D0C80E270C84}" type="pres">
      <dgm:prSet presAssocID="{0B9110AE-6D7B-4D4D-A36E-D5F789CE7EBB}" presName="bgRect" presStyleLbl="node1" presStyleIdx="2" presStyleCnt="3" custScaleY="151480"/>
      <dgm:spPr/>
      <dgm:t>
        <a:bodyPr/>
        <a:lstStyle/>
        <a:p>
          <a:endParaRPr lang="es-ES"/>
        </a:p>
      </dgm:t>
    </dgm:pt>
    <dgm:pt modelId="{DCC02DDA-F1E6-4DC4-B580-ED3F9E167A03}" type="pres">
      <dgm:prSet presAssocID="{0B9110AE-6D7B-4D4D-A36E-D5F789CE7EBB}" presName="parentNode" presStyleLbl="node1" presStyleIdx="2" presStyleCnt="3">
        <dgm:presLayoutVars>
          <dgm:chMax val="0"/>
          <dgm:bulletEnabled val="1"/>
        </dgm:presLayoutVars>
      </dgm:prSet>
      <dgm:spPr/>
      <dgm:t>
        <a:bodyPr/>
        <a:lstStyle/>
        <a:p>
          <a:endParaRPr lang="es-ES"/>
        </a:p>
      </dgm:t>
    </dgm:pt>
    <dgm:pt modelId="{2D4F56B6-0DB8-4E66-8887-01FDD3CC1A0E}" type="pres">
      <dgm:prSet presAssocID="{0B9110AE-6D7B-4D4D-A36E-D5F789CE7EBB}" presName="childNode" presStyleLbl="node1" presStyleIdx="2" presStyleCnt="3">
        <dgm:presLayoutVars>
          <dgm:bulletEnabled val="1"/>
        </dgm:presLayoutVars>
      </dgm:prSet>
      <dgm:spPr/>
      <dgm:t>
        <a:bodyPr/>
        <a:lstStyle/>
        <a:p>
          <a:endParaRPr lang="es-ES"/>
        </a:p>
      </dgm:t>
    </dgm:pt>
  </dgm:ptLst>
  <dgm:cxnLst>
    <dgm:cxn modelId="{349173EC-FF52-45D4-8212-51812C161EE2}" srcId="{A9603D28-B4C0-4B6D-8F79-D1A929BF96C5}" destId="{6E9C9C96-7549-4B63-B461-CBFA9A1F1AF4}" srcOrd="2" destOrd="0" parTransId="{8D30DD3D-0BC3-4A2E-9B68-CEF730DC148E}" sibTransId="{96B2586D-3BC2-4834-B16D-6E51299FC9A6}"/>
    <dgm:cxn modelId="{7AFE407C-4715-4C2B-A035-728A28CF081E}" srcId="{3696F395-AD30-4A1B-8EC6-BD9F350B5087}" destId="{0B9110AE-6D7B-4D4D-A36E-D5F789CE7EBB}" srcOrd="2" destOrd="0" parTransId="{929EF1FF-ACDC-4C6F-9DB9-C5773CD4FB3F}" sibTransId="{D2C78606-92FD-4F68-BF2F-EC8B5F3F6F04}"/>
    <dgm:cxn modelId="{F40E5412-2A77-44A7-90B6-F67D61E65307}" type="presOf" srcId="{CF309864-BE31-4D26-B5DE-CBF1D854F4BB}" destId="{2D4F56B6-0DB8-4E66-8887-01FDD3CC1A0E}" srcOrd="0" destOrd="3" presId="urn:microsoft.com/office/officeart/2005/8/layout/hProcess7#2"/>
    <dgm:cxn modelId="{567B3B0F-4836-466E-ACDD-6C6FD558DEC0}" type="presOf" srcId="{93A1CC2B-0067-4F36-9DC5-85405ACFE433}" destId="{E9B757BF-54B1-4DC1-A5F4-57B19F552059}" srcOrd="0" destOrd="0" presId="urn:microsoft.com/office/officeart/2005/8/layout/hProcess7#2"/>
    <dgm:cxn modelId="{4B4883EC-8AED-48B5-B291-FE4D43EB6FD0}" srcId="{0B9110AE-6D7B-4D4D-A36E-D5F789CE7EBB}" destId="{95FD5FEE-75F2-4918-8D90-EEF35D3D7B32}" srcOrd="2" destOrd="0" parTransId="{2E09A5B7-038A-4BEB-83C5-60CA563AF0DF}" sibTransId="{25FFF0AD-302A-4DA6-AD50-034CC3DA4AD0}"/>
    <dgm:cxn modelId="{43CC4F4D-EC41-4895-99DC-6F8D585FD86C}" srcId="{EBBD4111-D49D-4250-A255-2A79B3D5F205}" destId="{7FD39A4E-1D6B-47D5-A224-AEDF98C7EFB9}" srcOrd="0" destOrd="0" parTransId="{23DE3BB7-9E58-4FC0-AA4C-E26C1AA6D1D3}" sibTransId="{47562497-3DC9-455B-98C4-C82712E28298}"/>
    <dgm:cxn modelId="{20C2874F-6AF3-4FFC-A15C-12910F620158}" srcId="{0B9110AE-6D7B-4D4D-A36E-D5F789CE7EBB}" destId="{A375AAA2-4F9E-4D55-9783-234D2E68FC26}" srcOrd="1" destOrd="0" parTransId="{977A50B9-6A36-41C1-89D8-034B9B0237E9}" sibTransId="{80D7D388-2C27-4780-9736-B34BD0805186}"/>
    <dgm:cxn modelId="{B02F6FA2-63AC-467D-AA81-D63DF26A64F3}" type="presOf" srcId="{DF38E098-ED8C-435D-854A-ED659CE8D7B4}" destId="{2D4F56B6-0DB8-4E66-8887-01FDD3CC1A0E}" srcOrd="0" destOrd="4" presId="urn:microsoft.com/office/officeart/2005/8/layout/hProcess7#2"/>
    <dgm:cxn modelId="{931139EE-6AAB-437E-8E1A-2595246574D4}" type="presOf" srcId="{EBBD4111-D49D-4250-A255-2A79B3D5F205}" destId="{8F16D009-01A2-41E3-B5BA-6C63E1184CCB}" srcOrd="1" destOrd="0" presId="urn:microsoft.com/office/officeart/2005/8/layout/hProcess7#2"/>
    <dgm:cxn modelId="{B960B3C0-14D8-4C83-8CE2-4B6871A46E3C}" srcId="{A9603D28-B4C0-4B6D-8F79-D1A929BF96C5}" destId="{95C14343-327D-4B9B-9120-68EC7AABE3D1}" srcOrd="1" destOrd="0" parTransId="{916420E8-3FB5-4523-B97C-5F1F1E5AB924}" sibTransId="{F7BC0173-0F87-4BA5-9050-E86166B77F9A}"/>
    <dgm:cxn modelId="{7399C73B-87F7-440D-BBD2-F4AD2FB17904}" srcId="{3696F395-AD30-4A1B-8EC6-BD9F350B5087}" destId="{A9603D28-B4C0-4B6D-8F79-D1A929BF96C5}" srcOrd="1" destOrd="0" parTransId="{D3581D88-F8BD-4873-A549-880B7BB3974F}" sibTransId="{B370735D-8E7E-4447-9560-00A66AA27E36}"/>
    <dgm:cxn modelId="{CFF2B135-F6DB-4DC9-861A-2F82C175F947}" type="presOf" srcId="{EBBD4111-D49D-4250-A255-2A79B3D5F205}" destId="{B2406809-1649-4804-9512-35D611C3E609}" srcOrd="0" destOrd="0" presId="urn:microsoft.com/office/officeart/2005/8/layout/hProcess7#2"/>
    <dgm:cxn modelId="{E5730A5E-E25D-40CB-9F77-98E5D0378C39}" type="presOf" srcId="{F258A750-BE20-48FE-9F34-580621D19AF0}" destId="{E9B757BF-54B1-4DC1-A5F4-57B19F552059}" srcOrd="0" destOrd="3" presId="urn:microsoft.com/office/officeart/2005/8/layout/hProcess7#2"/>
    <dgm:cxn modelId="{132A2731-0DF7-4FDB-A824-2E5ADA246A5A}" srcId="{3696F395-AD30-4A1B-8EC6-BD9F350B5087}" destId="{EBBD4111-D49D-4250-A255-2A79B3D5F205}" srcOrd="0" destOrd="0" parTransId="{A08529DF-936D-4A23-B831-97E53801704E}" sibTransId="{CB853E89-135C-4C58-8764-67435374E7E1}"/>
    <dgm:cxn modelId="{748EFCD0-062E-479F-94D4-83D8CD1AA63C}" type="presOf" srcId="{0B9110AE-6D7B-4D4D-A36E-D5F789CE7EBB}" destId="{DCC02DDA-F1E6-4DC4-B580-ED3F9E167A03}" srcOrd="1" destOrd="0" presId="urn:microsoft.com/office/officeart/2005/8/layout/hProcess7#2"/>
    <dgm:cxn modelId="{B37CBC24-95A9-4815-94CA-D4F1B4359CE2}" type="presOf" srcId="{95C14343-327D-4B9B-9120-68EC7AABE3D1}" destId="{E9B757BF-54B1-4DC1-A5F4-57B19F552059}" srcOrd="0" destOrd="1" presId="urn:microsoft.com/office/officeart/2005/8/layout/hProcess7#2"/>
    <dgm:cxn modelId="{E59C5545-9222-410E-9BB9-717BDDEA3257}" type="presOf" srcId="{95FD5FEE-75F2-4918-8D90-EEF35D3D7B32}" destId="{2D4F56B6-0DB8-4E66-8887-01FDD3CC1A0E}" srcOrd="0" destOrd="2" presId="urn:microsoft.com/office/officeart/2005/8/layout/hProcess7#2"/>
    <dgm:cxn modelId="{F0B3DB27-C5CC-47BB-9DDB-D7B8162F175B}" type="presOf" srcId="{A375AAA2-4F9E-4D55-9783-234D2E68FC26}" destId="{2D4F56B6-0DB8-4E66-8887-01FDD3CC1A0E}" srcOrd="0" destOrd="1" presId="urn:microsoft.com/office/officeart/2005/8/layout/hProcess7#2"/>
    <dgm:cxn modelId="{5A9FAA57-1413-473D-84CF-4876FD1054F1}" type="presOf" srcId="{F9636CED-171C-454B-8963-D2B5E915E076}" destId="{2D4F56B6-0DB8-4E66-8887-01FDD3CC1A0E}" srcOrd="0" destOrd="0" presId="urn:microsoft.com/office/officeart/2005/8/layout/hProcess7#2"/>
    <dgm:cxn modelId="{ED370105-D095-4ADB-9D77-28B3A5E42EC4}" type="presOf" srcId="{3696F395-AD30-4A1B-8EC6-BD9F350B5087}" destId="{7A902810-0046-4A1B-A752-EB67D791D380}" srcOrd="0" destOrd="0" presId="urn:microsoft.com/office/officeart/2005/8/layout/hProcess7#2"/>
    <dgm:cxn modelId="{4DEB05FF-98CE-46CE-A09F-6660C7F0F8BA}" type="presOf" srcId="{0B9110AE-6D7B-4D4D-A36E-D5F789CE7EBB}" destId="{DC740D36-75AA-4DB9-9BAD-D0C80E270C84}" srcOrd="0" destOrd="0" presId="urn:microsoft.com/office/officeart/2005/8/layout/hProcess7#2"/>
    <dgm:cxn modelId="{BD96144A-E951-4EE7-B411-74AADA0602BA}" type="presOf" srcId="{A9603D28-B4C0-4B6D-8F79-D1A929BF96C5}" destId="{3EFC53C1-F79A-465C-B92A-E5BDA47DF8B0}" srcOrd="1" destOrd="0" presId="urn:microsoft.com/office/officeart/2005/8/layout/hProcess7#2"/>
    <dgm:cxn modelId="{DD470F43-E590-4D95-8866-63293AFDE4C3}" type="presOf" srcId="{7FD39A4E-1D6B-47D5-A224-AEDF98C7EFB9}" destId="{65A26A06-B8EE-4263-A6E7-4820EB0840FF}" srcOrd="0" destOrd="0" presId="urn:microsoft.com/office/officeart/2005/8/layout/hProcess7#2"/>
    <dgm:cxn modelId="{5A9A85ED-4CD6-4180-9529-CA4041054292}" srcId="{0B9110AE-6D7B-4D4D-A36E-D5F789CE7EBB}" destId="{CF309864-BE31-4D26-B5DE-CBF1D854F4BB}" srcOrd="3" destOrd="0" parTransId="{6EA1DEE6-BC1D-4E66-A392-09CACDB256D9}" sibTransId="{BF326DC5-17D9-4112-A738-9831C0450D5B}"/>
    <dgm:cxn modelId="{C967E2BB-6086-42C5-969E-67885E23F6E9}" srcId="{0B9110AE-6D7B-4D4D-A36E-D5F789CE7EBB}" destId="{F9636CED-171C-454B-8963-D2B5E915E076}" srcOrd="0" destOrd="0" parTransId="{DA6E6DB6-FB16-463D-B7C5-D8CC03122982}" sibTransId="{B44F3262-D539-457D-B8FE-D11C4C1EE725}"/>
    <dgm:cxn modelId="{C350F8FB-6C9E-4C0E-8FF5-DC36DAF936DF}" srcId="{A9603D28-B4C0-4B6D-8F79-D1A929BF96C5}" destId="{F258A750-BE20-48FE-9F34-580621D19AF0}" srcOrd="3" destOrd="0" parTransId="{5CD1F1D8-669A-4271-AACA-38BE5569A8B0}" sibTransId="{92E7169D-99D1-44FD-9F40-FA8827EBCA3B}"/>
    <dgm:cxn modelId="{8897093D-8482-4A29-8241-09D80D0F219D}" srcId="{A9603D28-B4C0-4B6D-8F79-D1A929BF96C5}" destId="{93A1CC2B-0067-4F36-9DC5-85405ACFE433}" srcOrd="0" destOrd="0" parTransId="{A84D3FF5-5E50-4531-96A4-E2103127A491}" sibTransId="{B085C06E-A2A1-451C-AFF8-F6DA9A2AD046}"/>
    <dgm:cxn modelId="{7D13F0C5-5A9C-4C1C-84A3-8060DC7265A5}" type="presOf" srcId="{A9603D28-B4C0-4B6D-8F79-D1A929BF96C5}" destId="{B97206F2-2C2F-4F58-B3C5-010CD2B19B5D}" srcOrd="0" destOrd="0" presId="urn:microsoft.com/office/officeart/2005/8/layout/hProcess7#2"/>
    <dgm:cxn modelId="{39FE1076-579D-4089-BB70-FDD910F637F9}" srcId="{0B9110AE-6D7B-4D4D-A36E-D5F789CE7EBB}" destId="{DF38E098-ED8C-435D-854A-ED659CE8D7B4}" srcOrd="4" destOrd="0" parTransId="{47E6A116-B996-4B5C-AEFF-C016D66B33C8}" sibTransId="{B87DDAD8-82F0-42DE-AC71-7A7FC47564FE}"/>
    <dgm:cxn modelId="{0A2354CD-52C2-4EF6-8E10-1F643B3CF945}" type="presOf" srcId="{6E9C9C96-7549-4B63-B461-CBFA9A1F1AF4}" destId="{E9B757BF-54B1-4DC1-A5F4-57B19F552059}" srcOrd="0" destOrd="2" presId="urn:microsoft.com/office/officeart/2005/8/layout/hProcess7#2"/>
    <dgm:cxn modelId="{27290595-77C4-4ED3-A80B-E6EEEC0C516D}" type="presParOf" srcId="{7A902810-0046-4A1B-A752-EB67D791D380}" destId="{275EAB33-01DF-47F6-AA7C-F615B3EF217C}" srcOrd="0" destOrd="0" presId="urn:microsoft.com/office/officeart/2005/8/layout/hProcess7#2"/>
    <dgm:cxn modelId="{5C33B972-77B7-460B-AD8D-618BBAF6607F}" type="presParOf" srcId="{275EAB33-01DF-47F6-AA7C-F615B3EF217C}" destId="{B2406809-1649-4804-9512-35D611C3E609}" srcOrd="0" destOrd="0" presId="urn:microsoft.com/office/officeart/2005/8/layout/hProcess7#2"/>
    <dgm:cxn modelId="{9AE46753-7DC7-4072-8267-EB9E41AB38D5}" type="presParOf" srcId="{275EAB33-01DF-47F6-AA7C-F615B3EF217C}" destId="{8F16D009-01A2-41E3-B5BA-6C63E1184CCB}" srcOrd="1" destOrd="0" presId="urn:microsoft.com/office/officeart/2005/8/layout/hProcess7#2"/>
    <dgm:cxn modelId="{19673182-3AC5-4296-BEFE-AE68108E5AC6}" type="presParOf" srcId="{275EAB33-01DF-47F6-AA7C-F615B3EF217C}" destId="{65A26A06-B8EE-4263-A6E7-4820EB0840FF}" srcOrd="2" destOrd="0" presId="urn:microsoft.com/office/officeart/2005/8/layout/hProcess7#2"/>
    <dgm:cxn modelId="{12F8DE6E-CA57-4112-B548-44823E494233}" type="presParOf" srcId="{7A902810-0046-4A1B-A752-EB67D791D380}" destId="{5489D487-A987-4D85-95EE-E963F95E0E5F}" srcOrd="1" destOrd="0" presId="urn:microsoft.com/office/officeart/2005/8/layout/hProcess7#2"/>
    <dgm:cxn modelId="{AB183B61-2EC4-4579-AEDB-B477E01583F9}" type="presParOf" srcId="{7A902810-0046-4A1B-A752-EB67D791D380}" destId="{E2FA6DA1-A24C-4358-B804-3D15F626A64C}" srcOrd="2" destOrd="0" presId="urn:microsoft.com/office/officeart/2005/8/layout/hProcess7#2"/>
    <dgm:cxn modelId="{C41800E9-916A-430F-9659-280B98D442B7}" type="presParOf" srcId="{E2FA6DA1-A24C-4358-B804-3D15F626A64C}" destId="{A2689C37-4C10-4A0C-809A-06AEE2BD186A}" srcOrd="0" destOrd="0" presId="urn:microsoft.com/office/officeart/2005/8/layout/hProcess7#2"/>
    <dgm:cxn modelId="{C605CFBB-DF16-402C-BB8E-A0A8C1598CA3}" type="presParOf" srcId="{E2FA6DA1-A24C-4358-B804-3D15F626A64C}" destId="{41F57E3D-C589-4A0C-B193-D3B3B8356D34}" srcOrd="1" destOrd="0" presId="urn:microsoft.com/office/officeart/2005/8/layout/hProcess7#2"/>
    <dgm:cxn modelId="{097FB0B2-6408-4DD5-8459-AF6679DD369F}" type="presParOf" srcId="{E2FA6DA1-A24C-4358-B804-3D15F626A64C}" destId="{65B81783-1F4E-4FEE-ABA9-46CE3791303F}" srcOrd="2" destOrd="0" presId="urn:microsoft.com/office/officeart/2005/8/layout/hProcess7#2"/>
    <dgm:cxn modelId="{DEAB4DFB-FBC7-40CC-BBCB-51AC2CBA7C1B}" type="presParOf" srcId="{7A902810-0046-4A1B-A752-EB67D791D380}" destId="{29C741C3-57FC-4614-835F-161B5A0D251D}" srcOrd="3" destOrd="0" presId="urn:microsoft.com/office/officeart/2005/8/layout/hProcess7#2"/>
    <dgm:cxn modelId="{9DC5C10D-0E64-4012-85F0-A73EFCDEF1CD}" type="presParOf" srcId="{7A902810-0046-4A1B-A752-EB67D791D380}" destId="{8A17D0EC-BA53-458D-9A3F-EB54A928252B}" srcOrd="4" destOrd="0" presId="urn:microsoft.com/office/officeart/2005/8/layout/hProcess7#2"/>
    <dgm:cxn modelId="{4BA9A41B-AC4D-4F77-91DE-BFD6531F820F}" type="presParOf" srcId="{8A17D0EC-BA53-458D-9A3F-EB54A928252B}" destId="{B97206F2-2C2F-4F58-B3C5-010CD2B19B5D}" srcOrd="0" destOrd="0" presId="urn:microsoft.com/office/officeart/2005/8/layout/hProcess7#2"/>
    <dgm:cxn modelId="{223F02BB-A05B-4D49-A39E-D6C4719F70ED}" type="presParOf" srcId="{8A17D0EC-BA53-458D-9A3F-EB54A928252B}" destId="{3EFC53C1-F79A-465C-B92A-E5BDA47DF8B0}" srcOrd="1" destOrd="0" presId="urn:microsoft.com/office/officeart/2005/8/layout/hProcess7#2"/>
    <dgm:cxn modelId="{2E70710F-A721-45ED-BEED-CB22D7670ECC}" type="presParOf" srcId="{8A17D0EC-BA53-458D-9A3F-EB54A928252B}" destId="{E9B757BF-54B1-4DC1-A5F4-57B19F552059}" srcOrd="2" destOrd="0" presId="urn:microsoft.com/office/officeart/2005/8/layout/hProcess7#2"/>
    <dgm:cxn modelId="{917E4E14-121A-4AED-B81F-A7D5F6819484}" type="presParOf" srcId="{7A902810-0046-4A1B-A752-EB67D791D380}" destId="{7EF3F1A5-F06F-4211-9EE3-67680064E34A}" srcOrd="5" destOrd="0" presId="urn:microsoft.com/office/officeart/2005/8/layout/hProcess7#2"/>
    <dgm:cxn modelId="{3CFE8964-C51B-422D-A3D6-B2D161EDB02A}" type="presParOf" srcId="{7A902810-0046-4A1B-A752-EB67D791D380}" destId="{B43683ED-E7BD-41E6-958B-38D34AF24038}" srcOrd="6" destOrd="0" presId="urn:microsoft.com/office/officeart/2005/8/layout/hProcess7#2"/>
    <dgm:cxn modelId="{C6138FCE-DC5B-4BE6-8BAE-D8247FD3270A}" type="presParOf" srcId="{B43683ED-E7BD-41E6-958B-38D34AF24038}" destId="{359E7DB6-8191-421E-B12E-55982EE7FEDE}" srcOrd="0" destOrd="0" presId="urn:microsoft.com/office/officeart/2005/8/layout/hProcess7#2"/>
    <dgm:cxn modelId="{6FAC4BB3-A8CA-4B65-8299-413E0946AEB7}" type="presParOf" srcId="{B43683ED-E7BD-41E6-958B-38D34AF24038}" destId="{C934932F-969E-4AF8-8307-F534DD32B101}" srcOrd="1" destOrd="0" presId="urn:microsoft.com/office/officeart/2005/8/layout/hProcess7#2"/>
    <dgm:cxn modelId="{424F7406-FD27-4901-B8D3-23C70670FB3C}" type="presParOf" srcId="{B43683ED-E7BD-41E6-958B-38D34AF24038}" destId="{9BCD87FC-ED68-4A4F-95B9-913E96D0A2C2}" srcOrd="2" destOrd="0" presId="urn:microsoft.com/office/officeart/2005/8/layout/hProcess7#2"/>
    <dgm:cxn modelId="{DD3EBF3F-5BFC-4FA2-ADBE-78F254C61A4C}" type="presParOf" srcId="{7A902810-0046-4A1B-A752-EB67D791D380}" destId="{A92ADCDF-A29E-4CEB-B550-47080E30BE9D}" srcOrd="7" destOrd="0" presId="urn:microsoft.com/office/officeart/2005/8/layout/hProcess7#2"/>
    <dgm:cxn modelId="{6C6EDF84-DB36-4015-A390-4970D279CA39}" type="presParOf" srcId="{7A902810-0046-4A1B-A752-EB67D791D380}" destId="{52E05B9F-20AA-4C0C-AE9B-8F889A4FC3B4}" srcOrd="8" destOrd="0" presId="urn:microsoft.com/office/officeart/2005/8/layout/hProcess7#2"/>
    <dgm:cxn modelId="{4528C02D-4697-4655-9E50-E871F811CE8D}" type="presParOf" srcId="{52E05B9F-20AA-4C0C-AE9B-8F889A4FC3B4}" destId="{DC740D36-75AA-4DB9-9BAD-D0C80E270C84}" srcOrd="0" destOrd="0" presId="urn:microsoft.com/office/officeart/2005/8/layout/hProcess7#2"/>
    <dgm:cxn modelId="{F5FFF673-A907-4962-BC75-1EC9E704753A}" type="presParOf" srcId="{52E05B9F-20AA-4C0C-AE9B-8F889A4FC3B4}" destId="{DCC02DDA-F1E6-4DC4-B580-ED3F9E167A03}" srcOrd="1" destOrd="0" presId="urn:microsoft.com/office/officeart/2005/8/layout/hProcess7#2"/>
    <dgm:cxn modelId="{715DE823-E043-416A-AA03-9162B7491F8A}" type="presParOf" srcId="{52E05B9F-20AA-4C0C-AE9B-8F889A4FC3B4}" destId="{2D4F56B6-0DB8-4E66-8887-01FDD3CC1A0E}"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F9AEA5-628A-4B38-87B0-203C9B174F3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5989E793-241A-42C4-A42F-299880493076}">
      <dgm:prSet phldrT="[Texto]" custT="1"/>
      <dgm:spPr>
        <a:solidFill>
          <a:srgbClr val="00FFFF"/>
        </a:solidFill>
        <a:scene3d>
          <a:camera prst="orthographicFront"/>
          <a:lightRig rig="threePt" dir="t"/>
        </a:scene3d>
        <a:sp3d>
          <a:bevelT w="165100" prst="coolSlant"/>
        </a:sp3d>
      </dgm:spPr>
      <dgm:t>
        <a:bodyPr/>
        <a:lstStyle/>
        <a:p>
          <a:pPr algn="ctr"/>
          <a:r>
            <a:rPr kumimoji="0" lang="es-EC" sz="1400" b="1" i="0" u="none" strike="noStrike" cap="none" normalizeH="0" baseline="0" dirty="0" smtClean="0" bmk="_Toc379542358">
              <a:ln>
                <a:noFill/>
              </a:ln>
              <a:solidFill>
                <a:schemeClr val="tx1"/>
              </a:solidFill>
              <a:effectLst/>
              <a:latin typeface="Arial" pitchFamily="34" charset="0"/>
              <a:ea typeface="Times New Roman" pitchFamily="18" charset="0"/>
              <a:cs typeface="Arial" pitchFamily="34" charset="0"/>
            </a:rPr>
            <a:t>MODALIDAD BÁSICA DE LA INVESTIGACIÓN</a:t>
          </a:r>
          <a:endParaRPr kumimoji="0" lang="es-ES" sz="1400" b="1" i="0" u="none" strike="noStrike" cap="none" normalizeH="0" baseline="0" dirty="0" smtClean="0" bmk="">
            <a:ln>
              <a:noFill/>
            </a:ln>
            <a:solidFill>
              <a:schemeClr val="tx1"/>
            </a:solidFill>
            <a:effectLst/>
            <a:latin typeface="Arial" pitchFamily="34" charset="0"/>
          </a:endParaRPr>
        </a:p>
        <a:p>
          <a:pPr algn="l" rtl="0"/>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La investigación se desarrolló con la modalidad de trabajo de campo, con fuentes primarias conformadas por las autoridades, docentes, personal de servicios y alumnos de la institución educativa. También se empleó la modalidad bibliográfica documental en la búsqueda de información para el análisis e interpretación de los resultados obtenidos en la labor de campo.</a:t>
          </a:r>
          <a:endParaRPr lang="es-ES" sz="1400" b="1" dirty="0"/>
        </a:p>
      </dgm:t>
    </dgm:pt>
    <dgm:pt modelId="{D3BDE154-1270-4681-8758-A7027E1158C1}" type="parTrans" cxnId="{BDCD1B82-BB4D-48A5-AF72-6DDF4E484F95}">
      <dgm:prSet/>
      <dgm:spPr/>
      <dgm:t>
        <a:bodyPr/>
        <a:lstStyle/>
        <a:p>
          <a:endParaRPr lang="es-ES"/>
        </a:p>
      </dgm:t>
    </dgm:pt>
    <dgm:pt modelId="{9FB27D0C-3BB3-4DB3-8DA8-F40B9C366AF9}" type="sibTrans" cxnId="{BDCD1B82-BB4D-48A5-AF72-6DDF4E484F95}">
      <dgm:prSet/>
      <dgm:spPr>
        <a:solidFill>
          <a:srgbClr val="FF0000">
            <a:alpha val="90000"/>
          </a:srgbClr>
        </a:solidFill>
        <a:scene3d>
          <a:camera prst="orthographicFront"/>
          <a:lightRig rig="threePt" dir="t"/>
        </a:scene3d>
        <a:sp3d>
          <a:bevelT w="165100" prst="coolSlant"/>
        </a:sp3d>
      </dgm:spPr>
      <dgm:t>
        <a:bodyPr/>
        <a:lstStyle/>
        <a:p>
          <a:endParaRPr lang="es-ES" dirty="0"/>
        </a:p>
      </dgm:t>
    </dgm:pt>
    <dgm:pt modelId="{3F8A9BB6-36E6-4AF0-90AC-F2DDE31243B8}">
      <dgm:prSet phldrT="[Texto]" custT="1"/>
      <dgm:spPr>
        <a:solidFill>
          <a:srgbClr val="CCFF66"/>
        </a:solidFill>
        <a:scene3d>
          <a:camera prst="orthographicFront"/>
          <a:lightRig rig="threePt" dir="t"/>
        </a:scene3d>
        <a:sp3d>
          <a:bevelT w="165100" prst="coolSlant"/>
        </a:sp3d>
      </dgm:spPr>
      <dgm:t>
        <a:bodyPr/>
        <a:lstStyle/>
        <a:p>
          <a:pPr algn="ctr"/>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NIVEL O TIPO DE INVESTIGACIÓN</a:t>
          </a:r>
          <a:endParaRPr kumimoji="0" lang="es-ES" sz="1400" b="1" i="0" u="none" strike="noStrike" cap="none" normalizeH="0" baseline="0" dirty="0" smtClean="0" bmk="">
            <a:ln>
              <a:noFill/>
            </a:ln>
            <a:solidFill>
              <a:schemeClr val="tx1"/>
            </a:solidFill>
            <a:effectLst/>
            <a:latin typeface="Arial" pitchFamily="34" charset="0"/>
          </a:endParaRPr>
        </a:p>
        <a:p>
          <a:pPr algn="l" rtl="0"/>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Exploratoria.- Al realizarse inicialmente la indagación sobre las causas y los efectos del problema de estudio en la institución educativa.</a:t>
          </a:r>
          <a:endParaRPr lang="es-ES" sz="1400" b="1" dirty="0" smtClean="0" bmk="">
            <a:latin typeface="Arial" pitchFamily="34" charset="0"/>
            <a:ea typeface="Times New Roman" pitchFamily="18" charset="0"/>
            <a:cs typeface="Arial" pitchFamily="34" charset="0"/>
          </a:endParaRPr>
        </a:p>
        <a:p>
          <a:pPr algn="l" rtl="0"/>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Descriptiva.- Describe la variable sin tomar en cuenta sus características de causa y efecto, así como situaciones o acontecimientos sin interesarse en comprobar explicaciones ni en probar determinadas hipótesis.</a:t>
          </a:r>
          <a:endParaRPr lang="es-ES" sz="1400" b="1" dirty="0"/>
        </a:p>
      </dgm:t>
    </dgm:pt>
    <dgm:pt modelId="{F75735DB-F5E8-48E6-9CFE-2A7E169A9685}" type="parTrans" cxnId="{47620CB9-2684-4BFE-B609-D12C979968A3}">
      <dgm:prSet/>
      <dgm:spPr/>
      <dgm:t>
        <a:bodyPr/>
        <a:lstStyle/>
        <a:p>
          <a:endParaRPr lang="es-ES"/>
        </a:p>
      </dgm:t>
    </dgm:pt>
    <dgm:pt modelId="{8B8CDBC7-FF42-40B4-96C3-EB4B3E68E0F4}" type="sibTrans" cxnId="{47620CB9-2684-4BFE-B609-D12C979968A3}">
      <dgm:prSet/>
      <dgm:spPr>
        <a:solidFill>
          <a:srgbClr val="FF0000">
            <a:alpha val="90000"/>
          </a:srgbClr>
        </a:solidFill>
        <a:scene3d>
          <a:camera prst="orthographicFront"/>
          <a:lightRig rig="threePt" dir="t"/>
        </a:scene3d>
        <a:sp3d>
          <a:bevelT w="165100" prst="coolSlant"/>
        </a:sp3d>
      </dgm:spPr>
      <dgm:t>
        <a:bodyPr/>
        <a:lstStyle/>
        <a:p>
          <a:endParaRPr lang="es-ES" dirty="0"/>
        </a:p>
      </dgm:t>
    </dgm:pt>
    <dgm:pt modelId="{A388F233-5E3F-4022-9F49-4848A9F73053}">
      <dgm:prSet phldrT="[Texto]" custT="1"/>
      <dgm:spPr>
        <a:solidFill>
          <a:srgbClr val="FFFF00"/>
        </a:solidFill>
        <a:scene3d>
          <a:camera prst="orthographicFront"/>
          <a:lightRig rig="threePt" dir="t"/>
        </a:scene3d>
        <a:sp3d>
          <a:bevelT w="165100" prst="coolSlant"/>
        </a:sp3d>
      </dgm:spPr>
      <dgm:t>
        <a:bodyPr/>
        <a:lstStyle/>
        <a:p>
          <a:pPr algn="ctr"/>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ENFOQUE DE LA INVESTIGACIÓN</a:t>
          </a:r>
          <a:endParaRPr kumimoji="0" lang="es-ES" sz="1400" b="1" i="0" u="none" strike="noStrike" cap="none" normalizeH="0" baseline="0" dirty="0" smtClean="0">
            <a:ln>
              <a:noFill/>
            </a:ln>
            <a:solidFill>
              <a:schemeClr val="tx1"/>
            </a:solidFill>
            <a:effectLst/>
            <a:latin typeface="Arial" pitchFamily="34" charset="0"/>
          </a:endParaRPr>
        </a:p>
        <a:p>
          <a:pPr algn="l" rtl="0"/>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investigación se desarrolló desde un enfoque cualitativo, dirigido a conocer y calificar los hechos y situaciones presentes en el entorno a investigar; y también cuantitativo al promover resultados medibles, evaluables y generalizables en cuanto a su aplicación práctica.</a:t>
          </a:r>
          <a:endParaRPr lang="es-ES" sz="1400" b="1" dirty="0"/>
        </a:p>
      </dgm:t>
    </dgm:pt>
    <dgm:pt modelId="{FFBE0898-ADEF-42C6-8E09-C7C7A41A13BB}" type="parTrans" cxnId="{DE23C44D-9112-42F4-9E42-E893C92724A7}">
      <dgm:prSet/>
      <dgm:spPr/>
      <dgm:t>
        <a:bodyPr/>
        <a:lstStyle/>
        <a:p>
          <a:endParaRPr lang="es-ES"/>
        </a:p>
      </dgm:t>
    </dgm:pt>
    <dgm:pt modelId="{554391E2-407D-4F45-AA57-85C0EA694EF3}" type="sibTrans" cxnId="{DE23C44D-9112-42F4-9E42-E893C92724A7}">
      <dgm:prSet/>
      <dgm:spPr/>
      <dgm:t>
        <a:bodyPr/>
        <a:lstStyle/>
        <a:p>
          <a:endParaRPr lang="es-ES"/>
        </a:p>
      </dgm:t>
    </dgm:pt>
    <dgm:pt modelId="{C611D053-25F9-4D91-A7DB-6F8B8536E442}" type="pres">
      <dgm:prSet presAssocID="{49F9AEA5-628A-4B38-87B0-203C9B174F3E}" presName="outerComposite" presStyleCnt="0">
        <dgm:presLayoutVars>
          <dgm:chMax val="5"/>
          <dgm:dir/>
          <dgm:resizeHandles val="exact"/>
        </dgm:presLayoutVars>
      </dgm:prSet>
      <dgm:spPr/>
      <dgm:t>
        <a:bodyPr/>
        <a:lstStyle/>
        <a:p>
          <a:endParaRPr lang="es-ES"/>
        </a:p>
      </dgm:t>
    </dgm:pt>
    <dgm:pt modelId="{5EC761CD-AE50-464B-9A12-C268A5B2F417}" type="pres">
      <dgm:prSet presAssocID="{49F9AEA5-628A-4B38-87B0-203C9B174F3E}" presName="dummyMaxCanvas" presStyleCnt="0">
        <dgm:presLayoutVars/>
      </dgm:prSet>
      <dgm:spPr/>
    </dgm:pt>
    <dgm:pt modelId="{263A49D5-9560-48EE-A189-BE3B77FCD6DA}" type="pres">
      <dgm:prSet presAssocID="{49F9AEA5-628A-4B38-87B0-203C9B174F3E}" presName="ThreeNodes_1" presStyleLbl="node1" presStyleIdx="0" presStyleCnt="3" custScaleX="99765" custScaleY="115276" custLinFactNeighborY="7638">
        <dgm:presLayoutVars>
          <dgm:bulletEnabled val="1"/>
        </dgm:presLayoutVars>
      </dgm:prSet>
      <dgm:spPr/>
      <dgm:t>
        <a:bodyPr/>
        <a:lstStyle/>
        <a:p>
          <a:endParaRPr lang="es-ES"/>
        </a:p>
      </dgm:t>
    </dgm:pt>
    <dgm:pt modelId="{3D50ECC6-22C6-4171-93F7-8BF2FCE67F57}" type="pres">
      <dgm:prSet presAssocID="{49F9AEA5-628A-4B38-87B0-203C9B174F3E}" presName="ThreeNodes_2" presStyleLbl="node1" presStyleIdx="1" presStyleCnt="3" custScaleX="105882" custScaleY="118774" custLinFactNeighborY="10058">
        <dgm:presLayoutVars>
          <dgm:bulletEnabled val="1"/>
        </dgm:presLayoutVars>
      </dgm:prSet>
      <dgm:spPr/>
      <dgm:t>
        <a:bodyPr/>
        <a:lstStyle/>
        <a:p>
          <a:endParaRPr lang="es-ES"/>
        </a:p>
      </dgm:t>
    </dgm:pt>
    <dgm:pt modelId="{004232CB-72F7-4964-9680-15A8B3AB5508}" type="pres">
      <dgm:prSet presAssocID="{49F9AEA5-628A-4B38-87B0-203C9B174F3E}" presName="ThreeNodes_3" presStyleLbl="node1" presStyleIdx="2" presStyleCnt="3" custScaleY="80554" custLinFactNeighborY="-3819">
        <dgm:presLayoutVars>
          <dgm:bulletEnabled val="1"/>
        </dgm:presLayoutVars>
      </dgm:prSet>
      <dgm:spPr/>
      <dgm:t>
        <a:bodyPr/>
        <a:lstStyle/>
        <a:p>
          <a:endParaRPr lang="es-ES"/>
        </a:p>
      </dgm:t>
    </dgm:pt>
    <dgm:pt modelId="{845DF264-A9C1-4703-B61B-7481473A71E9}" type="pres">
      <dgm:prSet presAssocID="{49F9AEA5-628A-4B38-87B0-203C9B174F3E}" presName="ThreeConn_1-2" presStyleLbl="fgAccFollowNode1" presStyleIdx="0" presStyleCnt="2">
        <dgm:presLayoutVars>
          <dgm:bulletEnabled val="1"/>
        </dgm:presLayoutVars>
      </dgm:prSet>
      <dgm:spPr/>
      <dgm:t>
        <a:bodyPr/>
        <a:lstStyle/>
        <a:p>
          <a:endParaRPr lang="es-ES"/>
        </a:p>
      </dgm:t>
    </dgm:pt>
    <dgm:pt modelId="{C2CA012A-CA92-4E4B-9654-9C43CE49ADC5}" type="pres">
      <dgm:prSet presAssocID="{49F9AEA5-628A-4B38-87B0-203C9B174F3E}" presName="ThreeConn_2-3" presStyleLbl="fgAccFollowNode1" presStyleIdx="1" presStyleCnt="2">
        <dgm:presLayoutVars>
          <dgm:bulletEnabled val="1"/>
        </dgm:presLayoutVars>
      </dgm:prSet>
      <dgm:spPr/>
      <dgm:t>
        <a:bodyPr/>
        <a:lstStyle/>
        <a:p>
          <a:endParaRPr lang="es-ES"/>
        </a:p>
      </dgm:t>
    </dgm:pt>
    <dgm:pt modelId="{2D356132-DAB6-4E19-80FB-3B0CE284DEEB}" type="pres">
      <dgm:prSet presAssocID="{49F9AEA5-628A-4B38-87B0-203C9B174F3E}" presName="ThreeNodes_1_text" presStyleLbl="node1" presStyleIdx="2" presStyleCnt="3">
        <dgm:presLayoutVars>
          <dgm:bulletEnabled val="1"/>
        </dgm:presLayoutVars>
      </dgm:prSet>
      <dgm:spPr/>
      <dgm:t>
        <a:bodyPr/>
        <a:lstStyle/>
        <a:p>
          <a:endParaRPr lang="es-ES"/>
        </a:p>
      </dgm:t>
    </dgm:pt>
    <dgm:pt modelId="{9E7669FC-F07E-4BBB-84B1-A2067BF00D0A}" type="pres">
      <dgm:prSet presAssocID="{49F9AEA5-628A-4B38-87B0-203C9B174F3E}" presName="ThreeNodes_2_text" presStyleLbl="node1" presStyleIdx="2" presStyleCnt="3">
        <dgm:presLayoutVars>
          <dgm:bulletEnabled val="1"/>
        </dgm:presLayoutVars>
      </dgm:prSet>
      <dgm:spPr/>
      <dgm:t>
        <a:bodyPr/>
        <a:lstStyle/>
        <a:p>
          <a:endParaRPr lang="es-ES"/>
        </a:p>
      </dgm:t>
    </dgm:pt>
    <dgm:pt modelId="{235BAF33-E186-477A-AEE9-990850A52DE7}" type="pres">
      <dgm:prSet presAssocID="{49F9AEA5-628A-4B38-87B0-203C9B174F3E}" presName="ThreeNodes_3_text" presStyleLbl="node1" presStyleIdx="2" presStyleCnt="3">
        <dgm:presLayoutVars>
          <dgm:bulletEnabled val="1"/>
        </dgm:presLayoutVars>
      </dgm:prSet>
      <dgm:spPr/>
      <dgm:t>
        <a:bodyPr/>
        <a:lstStyle/>
        <a:p>
          <a:endParaRPr lang="es-ES"/>
        </a:p>
      </dgm:t>
    </dgm:pt>
  </dgm:ptLst>
  <dgm:cxnLst>
    <dgm:cxn modelId="{739C3A45-63E4-4C92-80EA-EB716B427114}" type="presOf" srcId="{9FB27D0C-3BB3-4DB3-8DA8-F40B9C366AF9}" destId="{845DF264-A9C1-4703-B61B-7481473A71E9}" srcOrd="0" destOrd="0" presId="urn:microsoft.com/office/officeart/2005/8/layout/vProcess5"/>
    <dgm:cxn modelId="{14E593E5-019E-42E7-8D5D-34A1EF1B47CE}" type="presOf" srcId="{3F8A9BB6-36E6-4AF0-90AC-F2DDE31243B8}" destId="{9E7669FC-F07E-4BBB-84B1-A2067BF00D0A}" srcOrd="1" destOrd="0" presId="urn:microsoft.com/office/officeart/2005/8/layout/vProcess5"/>
    <dgm:cxn modelId="{FB6DD4F7-ABA3-43AC-8908-DB9018AD3C30}" type="presOf" srcId="{3F8A9BB6-36E6-4AF0-90AC-F2DDE31243B8}" destId="{3D50ECC6-22C6-4171-93F7-8BF2FCE67F57}" srcOrd="0" destOrd="0" presId="urn:microsoft.com/office/officeart/2005/8/layout/vProcess5"/>
    <dgm:cxn modelId="{CCE39259-BF7B-477B-9B89-E0109491EAFC}" type="presOf" srcId="{8B8CDBC7-FF42-40B4-96C3-EB4B3E68E0F4}" destId="{C2CA012A-CA92-4E4B-9654-9C43CE49ADC5}" srcOrd="0" destOrd="0" presId="urn:microsoft.com/office/officeart/2005/8/layout/vProcess5"/>
    <dgm:cxn modelId="{B321834D-54F7-46E4-9F69-937006EFC294}" type="presOf" srcId="{A388F233-5E3F-4022-9F49-4848A9F73053}" destId="{004232CB-72F7-4964-9680-15A8B3AB5508}" srcOrd="0" destOrd="0" presId="urn:microsoft.com/office/officeart/2005/8/layout/vProcess5"/>
    <dgm:cxn modelId="{BFB30978-6940-419B-9E10-C4BD2B07E7F6}" type="presOf" srcId="{49F9AEA5-628A-4B38-87B0-203C9B174F3E}" destId="{C611D053-25F9-4D91-A7DB-6F8B8536E442}" srcOrd="0" destOrd="0" presId="urn:microsoft.com/office/officeart/2005/8/layout/vProcess5"/>
    <dgm:cxn modelId="{F6AC39AC-A6DB-4247-8666-BC04B9A87773}" type="presOf" srcId="{A388F233-5E3F-4022-9F49-4848A9F73053}" destId="{235BAF33-E186-477A-AEE9-990850A52DE7}" srcOrd="1" destOrd="0" presId="urn:microsoft.com/office/officeart/2005/8/layout/vProcess5"/>
    <dgm:cxn modelId="{DE23C44D-9112-42F4-9E42-E893C92724A7}" srcId="{49F9AEA5-628A-4B38-87B0-203C9B174F3E}" destId="{A388F233-5E3F-4022-9F49-4848A9F73053}" srcOrd="2" destOrd="0" parTransId="{FFBE0898-ADEF-42C6-8E09-C7C7A41A13BB}" sibTransId="{554391E2-407D-4F45-AA57-85C0EA694EF3}"/>
    <dgm:cxn modelId="{47620CB9-2684-4BFE-B609-D12C979968A3}" srcId="{49F9AEA5-628A-4B38-87B0-203C9B174F3E}" destId="{3F8A9BB6-36E6-4AF0-90AC-F2DDE31243B8}" srcOrd="1" destOrd="0" parTransId="{F75735DB-F5E8-48E6-9CFE-2A7E169A9685}" sibTransId="{8B8CDBC7-FF42-40B4-96C3-EB4B3E68E0F4}"/>
    <dgm:cxn modelId="{BDCD1B82-BB4D-48A5-AF72-6DDF4E484F95}" srcId="{49F9AEA5-628A-4B38-87B0-203C9B174F3E}" destId="{5989E793-241A-42C4-A42F-299880493076}" srcOrd="0" destOrd="0" parTransId="{D3BDE154-1270-4681-8758-A7027E1158C1}" sibTransId="{9FB27D0C-3BB3-4DB3-8DA8-F40B9C366AF9}"/>
    <dgm:cxn modelId="{B5DC8911-AF6E-4287-A5F0-67AB43B30B60}" type="presOf" srcId="{5989E793-241A-42C4-A42F-299880493076}" destId="{263A49D5-9560-48EE-A189-BE3B77FCD6DA}" srcOrd="0" destOrd="0" presId="urn:microsoft.com/office/officeart/2005/8/layout/vProcess5"/>
    <dgm:cxn modelId="{C38DBB23-C1B9-4763-A2A6-428692C6F678}" type="presOf" srcId="{5989E793-241A-42C4-A42F-299880493076}" destId="{2D356132-DAB6-4E19-80FB-3B0CE284DEEB}" srcOrd="1" destOrd="0" presId="urn:microsoft.com/office/officeart/2005/8/layout/vProcess5"/>
    <dgm:cxn modelId="{BAAE6A38-A0D5-4DA8-872D-06864B70B9EB}" type="presParOf" srcId="{C611D053-25F9-4D91-A7DB-6F8B8536E442}" destId="{5EC761CD-AE50-464B-9A12-C268A5B2F417}" srcOrd="0" destOrd="0" presId="urn:microsoft.com/office/officeart/2005/8/layout/vProcess5"/>
    <dgm:cxn modelId="{FD9F219E-04A5-4949-A825-C5C3CA148823}" type="presParOf" srcId="{C611D053-25F9-4D91-A7DB-6F8B8536E442}" destId="{263A49D5-9560-48EE-A189-BE3B77FCD6DA}" srcOrd="1" destOrd="0" presId="urn:microsoft.com/office/officeart/2005/8/layout/vProcess5"/>
    <dgm:cxn modelId="{3B8D7204-68A7-475E-9C18-7D0282DAC09B}" type="presParOf" srcId="{C611D053-25F9-4D91-A7DB-6F8B8536E442}" destId="{3D50ECC6-22C6-4171-93F7-8BF2FCE67F57}" srcOrd="2" destOrd="0" presId="urn:microsoft.com/office/officeart/2005/8/layout/vProcess5"/>
    <dgm:cxn modelId="{7CA24DA8-A8E4-4C6E-8D92-647F99B05D04}" type="presParOf" srcId="{C611D053-25F9-4D91-A7DB-6F8B8536E442}" destId="{004232CB-72F7-4964-9680-15A8B3AB5508}" srcOrd="3" destOrd="0" presId="urn:microsoft.com/office/officeart/2005/8/layout/vProcess5"/>
    <dgm:cxn modelId="{51A7D6A3-A6FC-4157-9483-7FEAB32A0670}" type="presParOf" srcId="{C611D053-25F9-4D91-A7DB-6F8B8536E442}" destId="{845DF264-A9C1-4703-B61B-7481473A71E9}" srcOrd="4" destOrd="0" presId="urn:microsoft.com/office/officeart/2005/8/layout/vProcess5"/>
    <dgm:cxn modelId="{2C606112-2B76-4C08-8BAB-1885F0794728}" type="presParOf" srcId="{C611D053-25F9-4D91-A7DB-6F8B8536E442}" destId="{C2CA012A-CA92-4E4B-9654-9C43CE49ADC5}" srcOrd="5" destOrd="0" presId="urn:microsoft.com/office/officeart/2005/8/layout/vProcess5"/>
    <dgm:cxn modelId="{D3095D18-31A4-47B0-9EE0-7CC822324901}" type="presParOf" srcId="{C611D053-25F9-4D91-A7DB-6F8B8536E442}" destId="{2D356132-DAB6-4E19-80FB-3B0CE284DEEB}" srcOrd="6" destOrd="0" presId="urn:microsoft.com/office/officeart/2005/8/layout/vProcess5"/>
    <dgm:cxn modelId="{BFE50624-F39D-4CB1-9A4F-576A93F73BF9}" type="presParOf" srcId="{C611D053-25F9-4D91-A7DB-6F8B8536E442}" destId="{9E7669FC-F07E-4BBB-84B1-A2067BF00D0A}" srcOrd="7" destOrd="0" presId="urn:microsoft.com/office/officeart/2005/8/layout/vProcess5"/>
    <dgm:cxn modelId="{3B68ED2B-EBA3-405D-AD62-5C780C2D989F}" type="presParOf" srcId="{C611D053-25F9-4D91-A7DB-6F8B8536E442}" destId="{235BAF33-E186-477A-AEE9-990850A52DE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5DD04-9BB0-478B-98ED-76F78AA96EF5}">
      <dsp:nvSpPr>
        <dsp:cNvPr id="0" name=""/>
        <dsp:cNvSpPr/>
      </dsp:nvSpPr>
      <dsp:spPr>
        <a:xfrm>
          <a:off x="3463805" y="835507"/>
          <a:ext cx="1610757" cy="432018"/>
        </a:xfrm>
        <a:custGeom>
          <a:avLst/>
          <a:gdLst/>
          <a:ahLst/>
          <a:cxnLst/>
          <a:rect l="0" t="0" r="0" b="0"/>
          <a:pathLst>
            <a:path>
              <a:moveTo>
                <a:pt x="0" y="0"/>
              </a:moveTo>
              <a:lnTo>
                <a:pt x="1610757" y="4320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6A3BE-B459-4DD5-AFE6-7E7F03737754}">
      <dsp:nvSpPr>
        <dsp:cNvPr id="0" name=""/>
        <dsp:cNvSpPr/>
      </dsp:nvSpPr>
      <dsp:spPr>
        <a:xfrm>
          <a:off x="3463805" y="835507"/>
          <a:ext cx="1976960" cy="1732109"/>
        </a:xfrm>
        <a:custGeom>
          <a:avLst/>
          <a:gdLst/>
          <a:ahLst/>
          <a:cxnLst/>
          <a:rect l="0" t="0" r="0" b="0"/>
          <a:pathLst>
            <a:path>
              <a:moveTo>
                <a:pt x="0" y="0"/>
              </a:moveTo>
              <a:lnTo>
                <a:pt x="0" y="1556653"/>
              </a:lnTo>
              <a:lnTo>
                <a:pt x="1976960" y="1556653"/>
              </a:lnTo>
              <a:lnTo>
                <a:pt x="1976960" y="17321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6D380-4A0C-46D2-839A-248FED39965B}">
      <dsp:nvSpPr>
        <dsp:cNvPr id="0" name=""/>
        <dsp:cNvSpPr/>
      </dsp:nvSpPr>
      <dsp:spPr>
        <a:xfrm>
          <a:off x="3417467" y="835507"/>
          <a:ext cx="91440" cy="1732109"/>
        </a:xfrm>
        <a:custGeom>
          <a:avLst/>
          <a:gdLst/>
          <a:ahLst/>
          <a:cxnLst/>
          <a:rect l="0" t="0" r="0" b="0"/>
          <a:pathLst>
            <a:path>
              <a:moveTo>
                <a:pt x="46338" y="0"/>
              </a:moveTo>
              <a:lnTo>
                <a:pt x="46338" y="1556653"/>
              </a:lnTo>
              <a:lnTo>
                <a:pt x="45720" y="1556653"/>
              </a:lnTo>
              <a:lnTo>
                <a:pt x="45720" y="17321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CABB0-3837-4D0E-8EE1-255DA14F245F}">
      <dsp:nvSpPr>
        <dsp:cNvPr id="0" name=""/>
        <dsp:cNvSpPr/>
      </dsp:nvSpPr>
      <dsp:spPr>
        <a:xfrm>
          <a:off x="1420305" y="835507"/>
          <a:ext cx="2043500" cy="1732109"/>
        </a:xfrm>
        <a:custGeom>
          <a:avLst/>
          <a:gdLst/>
          <a:ahLst/>
          <a:cxnLst/>
          <a:rect l="0" t="0" r="0" b="0"/>
          <a:pathLst>
            <a:path>
              <a:moveTo>
                <a:pt x="2043500" y="0"/>
              </a:moveTo>
              <a:lnTo>
                <a:pt x="2043500" y="1556653"/>
              </a:lnTo>
              <a:lnTo>
                <a:pt x="0" y="1556653"/>
              </a:lnTo>
              <a:lnTo>
                <a:pt x="0" y="17321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0FA7F9-1265-4BBE-8C58-7006F6721244}">
      <dsp:nvSpPr>
        <dsp:cNvPr id="0" name=""/>
        <dsp:cNvSpPr/>
      </dsp:nvSpPr>
      <dsp:spPr>
        <a:xfrm>
          <a:off x="2395451" y="0"/>
          <a:ext cx="2136709" cy="835507"/>
        </a:xfrm>
        <a:prstGeom prst="rect">
          <a:avLst/>
        </a:prstGeom>
        <a:solidFill>
          <a:srgbClr val="FFC000"/>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0" lang="es-EC" sz="2000" b="1" i="0" u="none" strike="noStrike" kern="1200" cap="none" normalizeH="0" baseline="0" dirty="0" smtClean="0" bmk="_Toc379542315">
              <a:ln>
                <a:noFill/>
              </a:ln>
              <a:solidFill>
                <a:schemeClr val="tx1"/>
              </a:solidFill>
              <a:effectLst/>
              <a:latin typeface="Arial" pitchFamily="34" charset="0"/>
              <a:ea typeface="Times New Roman" pitchFamily="18" charset="0"/>
              <a:cs typeface="Arial" pitchFamily="34" charset="0"/>
            </a:rPr>
            <a:t>Planteamiento del problema</a:t>
          </a:r>
          <a:endParaRPr lang="es-ES" sz="2000" kern="1200" dirty="0"/>
        </a:p>
      </dsp:txBody>
      <dsp:txXfrm>
        <a:off x="2395451" y="0"/>
        <a:ext cx="2136709" cy="835507"/>
      </dsp:txXfrm>
    </dsp:sp>
    <dsp:sp modelId="{B6A369B1-9BE0-42B7-840E-82060BFE9E79}">
      <dsp:nvSpPr>
        <dsp:cNvPr id="0" name=""/>
        <dsp:cNvSpPr/>
      </dsp:nvSpPr>
      <dsp:spPr>
        <a:xfrm>
          <a:off x="584798" y="2567616"/>
          <a:ext cx="1671014" cy="2159318"/>
        </a:xfrm>
        <a:prstGeom prst="rect">
          <a:avLst/>
        </a:prstGeom>
        <a:solidFill>
          <a:srgbClr val="CCFF33"/>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0" lang="es-EC" sz="20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Existe excesiva generación de residuos sólidos</a:t>
          </a:r>
          <a:endParaRPr lang="es-ES" sz="2000" b="1" kern="1200" dirty="0"/>
        </a:p>
      </dsp:txBody>
      <dsp:txXfrm>
        <a:off x="584798" y="2567616"/>
        <a:ext cx="1671014" cy="2159318"/>
      </dsp:txXfrm>
    </dsp:sp>
    <dsp:sp modelId="{C10E5CCC-BBD5-4718-9FB7-825A6C90FAC5}">
      <dsp:nvSpPr>
        <dsp:cNvPr id="0" name=""/>
        <dsp:cNvSpPr/>
      </dsp:nvSpPr>
      <dsp:spPr>
        <a:xfrm>
          <a:off x="2627680" y="2567616"/>
          <a:ext cx="1671014" cy="2175368"/>
        </a:xfrm>
        <a:prstGeom prst="rect">
          <a:avLst/>
        </a:prstGeom>
        <a:solidFill>
          <a:schemeClr val="accent1">
            <a:lumMod val="40000"/>
            <a:lumOff val="6000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0" lang="es-EC" sz="20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Hay gran desperdicio de recursos como el agua y la electricidad</a:t>
          </a:r>
          <a:endParaRPr lang="es-ES" sz="2000" b="1" kern="1200" dirty="0"/>
        </a:p>
      </dsp:txBody>
      <dsp:txXfrm>
        <a:off x="2627680" y="2567616"/>
        <a:ext cx="1671014" cy="2175368"/>
      </dsp:txXfrm>
    </dsp:sp>
    <dsp:sp modelId="{87D8B74A-B84E-4545-B924-8377FD9B9AA0}">
      <dsp:nvSpPr>
        <dsp:cNvPr id="0" name=""/>
        <dsp:cNvSpPr/>
      </dsp:nvSpPr>
      <dsp:spPr>
        <a:xfrm>
          <a:off x="4605259" y="2567616"/>
          <a:ext cx="1671014" cy="217536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0" lang="es-EC" sz="20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No se aplican medidas de reciclaje en ninguna forma</a:t>
          </a:r>
          <a:endParaRPr lang="es-ES" sz="2000" b="1" kern="1200" dirty="0"/>
        </a:p>
      </dsp:txBody>
      <dsp:txXfrm>
        <a:off x="4605259" y="2567616"/>
        <a:ext cx="1671014" cy="2175368"/>
      </dsp:txXfrm>
    </dsp:sp>
    <dsp:sp modelId="{6E4E73D5-85C8-45F4-9160-E10F0CAE9A9C}">
      <dsp:nvSpPr>
        <dsp:cNvPr id="0" name=""/>
        <dsp:cNvSpPr/>
      </dsp:nvSpPr>
      <dsp:spPr>
        <a:xfrm>
          <a:off x="1827481" y="849772"/>
          <a:ext cx="3247081" cy="835507"/>
        </a:xfrm>
        <a:prstGeom prst="rect">
          <a:avLst/>
        </a:prstGeom>
        <a:solidFill>
          <a:srgbClr val="FFFF00"/>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0" lang="es-EC" sz="20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Falta de buenas prácticas ambientales</a:t>
          </a:r>
          <a:endParaRPr lang="es-ES" sz="2000" b="1" kern="1200" dirty="0"/>
        </a:p>
      </dsp:txBody>
      <dsp:txXfrm>
        <a:off x="1827481" y="849772"/>
        <a:ext cx="3247081" cy="835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A77DE-9EFF-41ED-8137-5E91039192C7}">
      <dsp:nvSpPr>
        <dsp:cNvPr id="0" name=""/>
        <dsp:cNvSpPr/>
      </dsp:nvSpPr>
      <dsp:spPr>
        <a:xfrm>
          <a:off x="0" y="0"/>
          <a:ext cx="5300869" cy="6000792"/>
        </a:xfrm>
        <a:prstGeom prst="triangle">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lightRig rig="threePt" dir="t"/>
        </a:scene3d>
        <a:sp3d>
          <a:bevelT w="165100" prst="coolSlant"/>
        </a:sp3d>
      </dsp:spPr>
      <dsp:style>
        <a:lnRef idx="1">
          <a:schemeClr val="accent3"/>
        </a:lnRef>
        <a:fillRef idx="2">
          <a:schemeClr val="accent3"/>
        </a:fillRef>
        <a:effectRef idx="1">
          <a:schemeClr val="accent3"/>
        </a:effectRef>
        <a:fontRef idx="minor">
          <a:schemeClr val="dk1"/>
        </a:fontRef>
      </dsp:style>
    </dsp:sp>
    <dsp:sp modelId="{4EFD573F-D555-4C81-B50C-F94DED133628}">
      <dsp:nvSpPr>
        <dsp:cNvPr id="0" name=""/>
        <dsp:cNvSpPr/>
      </dsp:nvSpPr>
      <dsp:spPr>
        <a:xfrm>
          <a:off x="2555233" y="1143007"/>
          <a:ext cx="3445565" cy="1420499"/>
        </a:xfrm>
        <a:prstGeom prst="roundRect">
          <a:avLst/>
        </a:prstGeom>
        <a:solidFill>
          <a:schemeClr val="accent1">
            <a:lumMod val="20000"/>
            <a:lumOff val="80000"/>
            <a:alpha val="90000"/>
          </a:schemeClr>
        </a:solidFill>
        <a:ln w="55000" cap="flat" cmpd="thickThin" algn="ctr">
          <a:solidFill>
            <a:schemeClr val="accent1">
              <a:hueOff val="0"/>
              <a:satOff val="0"/>
              <a:lumOff val="0"/>
              <a:alphaOff val="0"/>
            </a:schemeClr>
          </a:solidFill>
          <a:prstDash val="solid"/>
        </a:ln>
        <a:effectLst>
          <a:outerShdw blurRad="508000" dist="50800" dir="8100000" sx="104000" sy="104000" algn="tr" rotWithShape="0">
            <a:prstClr val="black"/>
          </a:out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Calibri" pitchFamily="34" charset="0"/>
              <a:cs typeface="Arial" pitchFamily="34" charset="0"/>
            </a:rPr>
            <a:t>Diagnosticar el nivel actual de conocimientos sobre buenas prácticas ambientales, que poseen los alumnos, personal docente y de servicios del Centro de Desarrollo Infantil “Happy Kids”, en la ciudad de Quito.</a:t>
          </a:r>
          <a:endParaRPr lang="es-ES" sz="1400" b="1" kern="1200" dirty="0"/>
        </a:p>
      </dsp:txBody>
      <dsp:txXfrm>
        <a:off x="2624576" y="1212350"/>
        <a:ext cx="3306879" cy="1281813"/>
      </dsp:txXfrm>
    </dsp:sp>
    <dsp:sp modelId="{5946665E-62F3-4863-9C97-067F3AD836F7}">
      <dsp:nvSpPr>
        <dsp:cNvPr id="0" name=""/>
        <dsp:cNvSpPr/>
      </dsp:nvSpPr>
      <dsp:spPr>
        <a:xfrm>
          <a:off x="2571772" y="2714648"/>
          <a:ext cx="3445565" cy="1420499"/>
        </a:xfrm>
        <a:prstGeom prst="roundRect">
          <a:avLst/>
        </a:prstGeom>
        <a:solidFill>
          <a:schemeClr val="accent1">
            <a:lumMod val="40000"/>
            <a:lumOff val="60000"/>
            <a:alpha val="90000"/>
          </a:schemeClr>
        </a:solidFill>
        <a:ln w="55000" cap="flat" cmpd="thickThin" algn="ctr">
          <a:solidFill>
            <a:schemeClr val="accent1">
              <a:hueOff val="0"/>
              <a:satOff val="0"/>
              <a:lumOff val="0"/>
              <a:alphaOff val="0"/>
            </a:schemeClr>
          </a:solidFill>
          <a:prstDash val="solid"/>
        </a:ln>
        <a:effectLst>
          <a:outerShdw blurRad="508000" dist="50800" dir="8100000" sx="104000" sy="104000" algn="tr" rotWithShape="0">
            <a:prstClr val="black"/>
          </a:out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Calibri" pitchFamily="34" charset="0"/>
              <a:cs typeface="Arial" pitchFamily="34" charset="0"/>
            </a:rPr>
            <a:t>Determinar cuáles son los factores principales que han obstaculizado el desarrollo de acciones ambientales concretas en la institución educativa.</a:t>
          </a:r>
          <a:endParaRPr lang="es-ES" sz="1400" b="1" kern="1200" dirty="0"/>
        </a:p>
      </dsp:txBody>
      <dsp:txXfrm>
        <a:off x="2641115" y="2783991"/>
        <a:ext cx="3306879" cy="1281813"/>
      </dsp:txXfrm>
    </dsp:sp>
    <dsp:sp modelId="{28E414FE-7380-401A-9FBF-27A1E6FAECD6}">
      <dsp:nvSpPr>
        <dsp:cNvPr id="0" name=""/>
        <dsp:cNvSpPr/>
      </dsp:nvSpPr>
      <dsp:spPr>
        <a:xfrm>
          <a:off x="2643199" y="4286275"/>
          <a:ext cx="3445565" cy="1420499"/>
        </a:xfrm>
        <a:prstGeom prst="roundRect">
          <a:avLst/>
        </a:prstGeom>
        <a:solidFill>
          <a:schemeClr val="accent1">
            <a:lumMod val="60000"/>
            <a:lumOff val="40000"/>
            <a:alpha val="90000"/>
          </a:schemeClr>
        </a:solidFill>
        <a:ln w="55000" cap="flat" cmpd="thickThin" algn="ctr">
          <a:solidFill>
            <a:schemeClr val="accent1">
              <a:hueOff val="0"/>
              <a:satOff val="0"/>
              <a:lumOff val="0"/>
              <a:alphaOff val="0"/>
            </a:schemeClr>
          </a:solidFill>
          <a:prstDash val="solid"/>
        </a:ln>
        <a:effectLst>
          <a:outerShdw blurRad="508000" dist="50800" dir="8100000" sx="104000" sy="104000" algn="tr" rotWithShape="0">
            <a:prstClr val="black"/>
          </a:out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Calibri" pitchFamily="34" charset="0"/>
              <a:cs typeface="Arial" pitchFamily="34" charset="0"/>
            </a:rPr>
            <a:t>Proponer una alternativa de mejoramiento de las buenas prácticas ambientales</a:t>
          </a:r>
          <a:r>
            <a:rPr kumimoji="0" lang="es-EC" sz="1400" b="1" i="0" u="none" strike="noStrike" kern="1200"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s-EC" sz="1400" b="1" i="0" u="none" strike="noStrike" kern="1200" cap="none" normalizeH="0" baseline="0" dirty="0" smtClean="0">
              <a:ln>
                <a:noFill/>
              </a:ln>
              <a:solidFill>
                <a:schemeClr val="tx1"/>
              </a:solidFill>
              <a:effectLst/>
              <a:latin typeface="Arial" pitchFamily="34" charset="0"/>
              <a:ea typeface="Calibri" pitchFamily="34" charset="0"/>
              <a:cs typeface="Arial" pitchFamily="34" charset="0"/>
            </a:rPr>
            <a:t>en el Centro de Desarrollo Infantil “Happy Kids”, en el año lectivo 2013–2014.</a:t>
          </a:r>
          <a:endParaRPr lang="es-ES" sz="1400" b="1" kern="1200" dirty="0"/>
        </a:p>
      </dsp:txBody>
      <dsp:txXfrm>
        <a:off x="2712542" y="4355618"/>
        <a:ext cx="3306879" cy="1281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070F1-DBA6-4AEF-AE5F-800B1E2FC5A7}">
      <dsp:nvSpPr>
        <dsp:cNvPr id="0" name=""/>
        <dsp:cNvSpPr/>
      </dsp:nvSpPr>
      <dsp:spPr>
        <a:xfrm>
          <a:off x="0" y="0"/>
          <a:ext cx="7408120" cy="1735943"/>
        </a:xfrm>
        <a:prstGeom prst="roundRect">
          <a:avLst>
            <a:gd name="adj" fmla="val 10000"/>
          </a:avLst>
        </a:prstGeom>
        <a:solidFill>
          <a:schemeClr val="accent2">
            <a:lumMod val="20000"/>
            <a:lumOff val="8000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FUNDAMENTACIÓN PEDAGÓGICA</a:t>
          </a:r>
        </a:p>
        <a:p>
          <a:pPr lvl="0" algn="l"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Las estrategias pedagógicas significativas tienen a la práctica como principal recurso para desarrollar en los alumnos no solo conocimientos sino además conductas que consoliden el proceso educativo.</a:t>
          </a:r>
          <a:endParaRPr lang="es-ES" sz="1600" b="1" kern="1200" dirty="0">
            <a:solidFill>
              <a:schemeClr val="tx1"/>
            </a:solidFill>
          </a:endParaRPr>
        </a:p>
      </dsp:txBody>
      <dsp:txXfrm>
        <a:off x="50844" y="50844"/>
        <a:ext cx="5534902" cy="1634255"/>
      </dsp:txXfrm>
    </dsp:sp>
    <dsp:sp modelId="{415A9A9F-E4BD-4198-AB06-B4439E9D8EF7}">
      <dsp:nvSpPr>
        <dsp:cNvPr id="0" name=""/>
        <dsp:cNvSpPr/>
      </dsp:nvSpPr>
      <dsp:spPr>
        <a:xfrm>
          <a:off x="653657" y="2025267"/>
          <a:ext cx="7408120" cy="1735943"/>
        </a:xfrm>
        <a:prstGeom prst="roundRect">
          <a:avLst>
            <a:gd name="adj" fmla="val 10000"/>
          </a:avLst>
        </a:prstGeom>
        <a:solidFill>
          <a:srgbClr val="FFC000"/>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FUNDAMENTACIÓN DIDÁCTICA</a:t>
          </a:r>
        </a:p>
        <a:p>
          <a:pPr lvl="0" algn="l"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La aplicación de buenas prácticas ambientales por parte de los alumnos servirá para validar el ejercicio de una didáctica participativa y significativa desarrollada en el centro infantil</a:t>
          </a:r>
          <a:endParaRPr lang="es-ES" sz="1600" b="1" kern="1200" dirty="0">
            <a:solidFill>
              <a:schemeClr val="tx1"/>
            </a:solidFill>
          </a:endParaRPr>
        </a:p>
      </dsp:txBody>
      <dsp:txXfrm>
        <a:off x="704501" y="2076111"/>
        <a:ext cx="5524411" cy="1634255"/>
      </dsp:txXfrm>
    </dsp:sp>
    <dsp:sp modelId="{954CB55B-5822-4B0A-9DF0-9EFFB07BAD0F}">
      <dsp:nvSpPr>
        <dsp:cNvPr id="0" name=""/>
        <dsp:cNvSpPr/>
      </dsp:nvSpPr>
      <dsp:spPr>
        <a:xfrm>
          <a:off x="1307315" y="4050534"/>
          <a:ext cx="7408120" cy="1735943"/>
        </a:xfrm>
        <a:prstGeom prst="roundRect">
          <a:avLst>
            <a:gd name="adj" fmla="val 10000"/>
          </a:avLst>
        </a:prstGeom>
        <a:solidFill>
          <a:srgbClr val="FFFF00"/>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FUNDAMENTACIÓN LEGAL</a:t>
          </a:r>
        </a:p>
        <a:p>
          <a:pPr lvl="0" algn="l"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Se citan regulaciones sobre medio ambiente en la legislación ecuatoriana, como son: Constitución de la República (2008), Ley de Gestión Ambiental (2004), y Plan Nacional de Educación Ambiental para la Educación Básica y el Bachillerato.</a:t>
          </a:r>
          <a:endParaRPr lang="es-ES" sz="1600" b="1" kern="1200" dirty="0">
            <a:solidFill>
              <a:schemeClr val="tx1"/>
            </a:solidFill>
          </a:endParaRPr>
        </a:p>
      </dsp:txBody>
      <dsp:txXfrm>
        <a:off x="1358159" y="4101378"/>
        <a:ext cx="5524411" cy="1634255"/>
      </dsp:txXfrm>
    </dsp:sp>
    <dsp:sp modelId="{D31CE54C-A221-4A21-8931-14A8322DB7D5}">
      <dsp:nvSpPr>
        <dsp:cNvPr id="0" name=""/>
        <dsp:cNvSpPr/>
      </dsp:nvSpPr>
      <dsp:spPr>
        <a:xfrm>
          <a:off x="6279757" y="1316423"/>
          <a:ext cx="1128363" cy="1128363"/>
        </a:xfrm>
        <a:prstGeom prst="downArrow">
          <a:avLst>
            <a:gd name="adj1" fmla="val 55000"/>
            <a:gd name="adj2" fmla="val 45000"/>
          </a:avLst>
        </a:prstGeom>
        <a:solidFill>
          <a:srgbClr val="FF0000">
            <a:alpha val="90000"/>
          </a:srgb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6533639" y="1316423"/>
        <a:ext cx="620599" cy="849093"/>
      </dsp:txXfrm>
    </dsp:sp>
    <dsp:sp modelId="{ABDE2BA1-A415-4CBC-9FBE-110613E8838A}">
      <dsp:nvSpPr>
        <dsp:cNvPr id="0" name=""/>
        <dsp:cNvSpPr/>
      </dsp:nvSpPr>
      <dsp:spPr>
        <a:xfrm>
          <a:off x="6933415" y="3330118"/>
          <a:ext cx="1128363" cy="1128363"/>
        </a:xfrm>
        <a:prstGeom prst="downArrow">
          <a:avLst>
            <a:gd name="adj1" fmla="val 55000"/>
            <a:gd name="adj2" fmla="val 45000"/>
          </a:avLst>
        </a:prstGeom>
        <a:solidFill>
          <a:srgbClr val="FF0000">
            <a:alpha val="90000"/>
          </a:srgb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7187297" y="3330118"/>
        <a:ext cx="620599" cy="849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06809-1649-4804-9512-35D611C3E609}">
      <dsp:nvSpPr>
        <dsp:cNvPr id="0" name=""/>
        <dsp:cNvSpPr/>
      </dsp:nvSpPr>
      <dsp:spPr>
        <a:xfrm>
          <a:off x="1052" y="214288"/>
          <a:ext cx="2511745" cy="5929380"/>
        </a:xfrm>
        <a:prstGeom prst="roundRect">
          <a:avLst>
            <a:gd name="adj" fmla="val 5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ES" sz="2000" b="1" kern="1200" dirty="0" smtClean="0">
              <a:solidFill>
                <a:schemeClr val="tx1"/>
              </a:solidFill>
            </a:rPr>
            <a:t>Técnicas e instrumentos</a:t>
          </a:r>
          <a:endParaRPr lang="es-ES" sz="2000" b="1" kern="1200" dirty="0">
            <a:solidFill>
              <a:schemeClr val="tx1"/>
            </a:solidFill>
          </a:endParaRPr>
        </a:p>
      </dsp:txBody>
      <dsp:txXfrm rot="16200000">
        <a:off x="-2178818" y="2394160"/>
        <a:ext cx="4862092" cy="502349"/>
      </dsp:txXfrm>
    </dsp:sp>
    <dsp:sp modelId="{65A26A06-B8EE-4263-A6E7-4820EB0840FF}">
      <dsp:nvSpPr>
        <dsp:cNvPr id="0" name=""/>
        <dsp:cNvSpPr/>
      </dsp:nvSpPr>
      <dsp:spPr>
        <a:xfrm>
          <a:off x="540694" y="214288"/>
          <a:ext cx="1871250" cy="5929380"/>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endParaRPr kumimoji="0" lang="es-EC" sz="12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l" defTabSz="53340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En esta investigación se emplearon la entrevista, la encuesta y la observación estructurada. En la entrevista se establecieron diálogos con personas conocedoras del tema. Para la encuesta se aplicó un cuestionario con preguntas de respuesta cerrada, a personal directivo, docente y de servicios de la  institución. Para la observación estructurada se mantuvo un control directo sobre las actividades cotidianas en la institución durante un cierto período de tiempo.</a:t>
          </a:r>
          <a:endParaRPr lang="es-ES" sz="1400" b="1" kern="1200" dirty="0"/>
        </a:p>
      </dsp:txBody>
      <dsp:txXfrm>
        <a:off x="540694" y="214288"/>
        <a:ext cx="1871250" cy="5929380"/>
      </dsp:txXfrm>
    </dsp:sp>
    <dsp:sp modelId="{B97206F2-2C2F-4F58-B3C5-010CD2B19B5D}">
      <dsp:nvSpPr>
        <dsp:cNvPr id="0" name=""/>
        <dsp:cNvSpPr/>
      </dsp:nvSpPr>
      <dsp:spPr>
        <a:xfrm>
          <a:off x="2619076" y="214288"/>
          <a:ext cx="2390700" cy="4142574"/>
        </a:xfrm>
        <a:prstGeom prst="roundRect">
          <a:avLst>
            <a:gd name="adj" fmla="val 5000"/>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ES" sz="2000" b="1" kern="1200" dirty="0" smtClean="0">
              <a:solidFill>
                <a:schemeClr val="tx1"/>
              </a:solidFill>
            </a:rPr>
            <a:t>Recolección de datos</a:t>
          </a:r>
          <a:endParaRPr lang="es-ES" sz="2000" b="1" kern="1200" dirty="0">
            <a:solidFill>
              <a:schemeClr val="tx1"/>
            </a:solidFill>
          </a:endParaRPr>
        </a:p>
      </dsp:txBody>
      <dsp:txXfrm rot="16200000">
        <a:off x="1159690" y="1673673"/>
        <a:ext cx="3396910" cy="478140"/>
      </dsp:txXfrm>
    </dsp:sp>
    <dsp:sp modelId="{41F57E3D-C589-4A0C-B193-D3B3B8356D34}">
      <dsp:nvSpPr>
        <dsp:cNvPr id="0" name=""/>
        <dsp:cNvSpPr/>
      </dsp:nvSpPr>
      <dsp:spPr>
        <a:xfrm rot="5400000">
          <a:off x="2317597" y="3100179"/>
          <a:ext cx="533631" cy="453919"/>
        </a:xfrm>
        <a:prstGeom prst="flowChartExtra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757BF-54B1-4DC1-A5F4-57B19F552059}">
      <dsp:nvSpPr>
        <dsp:cNvPr id="0" name=""/>
        <dsp:cNvSpPr/>
      </dsp:nvSpPr>
      <dsp:spPr>
        <a:xfrm>
          <a:off x="3143284" y="214288"/>
          <a:ext cx="1781072" cy="4142574"/>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rtl="0">
            <a:lnSpc>
              <a:spcPct val="90000"/>
            </a:lnSpc>
            <a:spcBef>
              <a:spcPct val="0"/>
            </a:spcBef>
            <a:spcAft>
              <a:spcPct val="35000"/>
            </a:spcAft>
          </a:pPr>
          <a:endParaRPr lang="es-ES" sz="1200" b="1" kern="1200" dirty="0"/>
        </a:p>
        <a:p>
          <a:pPr lvl="0" algn="l" defTabSz="622300" rtl="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Mediante ella se obtuvo, en fuentes primarias y secundarias, la información requerida. En dicho proceso se procedió a:</a:t>
          </a:r>
          <a:endParaRPr kumimoji="0" lang="es-ES" sz="1400" b="1" i="0" u="none" strike="noStrike" kern="1200" cap="none" normalizeH="0" baseline="0" dirty="0" smtClean="0" bmk="">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La confección de los instrumentos a aplicar y su validación por expertos.</a:t>
          </a:r>
          <a:endParaRPr kumimoji="0" lang="es-ES" sz="1400" b="1" i="0" u="none" strike="noStrike" kern="1200" cap="none" normalizeH="0" baseline="0" dirty="0" smtClean="0" bmk="">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La aplicación de los instrumentos correspondientes a las diversas técnicas de indagación.</a:t>
          </a:r>
          <a:endParaRPr kumimoji="0" lang="es-ES" sz="1400" b="1" i="0" u="none" strike="noStrike" kern="1200" cap="none" normalizeH="0" baseline="0" dirty="0" smtClean="0" bmk="">
            <a:ln>
              <a:noFill/>
            </a:ln>
            <a:solidFill>
              <a:schemeClr val="tx1"/>
            </a:solidFill>
            <a:effectLst/>
            <a:latin typeface="Arial" pitchFamily="34" charset="0"/>
          </a:endParaRPr>
        </a:p>
      </dsp:txBody>
      <dsp:txXfrm>
        <a:off x="3143284" y="214288"/>
        <a:ext cx="1781072" cy="4142574"/>
      </dsp:txXfrm>
    </dsp:sp>
    <dsp:sp modelId="{DC740D36-75AA-4DB9-9BAD-D0C80E270C84}">
      <dsp:nvSpPr>
        <dsp:cNvPr id="0" name=""/>
        <dsp:cNvSpPr/>
      </dsp:nvSpPr>
      <dsp:spPr>
        <a:xfrm>
          <a:off x="5116024" y="214288"/>
          <a:ext cx="3026126" cy="5500772"/>
        </a:xfrm>
        <a:prstGeom prst="roundRect">
          <a:avLst>
            <a:gd name="adj" fmla="val 5000"/>
          </a:avLst>
        </a:prstGeom>
        <a:solidFill>
          <a:srgbClr val="CCFF66"/>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s-ES" sz="1900" b="1" kern="1200" dirty="0" smtClean="0">
              <a:solidFill>
                <a:schemeClr val="tx1"/>
              </a:solidFill>
            </a:rPr>
            <a:t>Procesamiento de la </a:t>
          </a:r>
          <a:r>
            <a:rPr lang="es-ES" sz="1900" b="1" kern="1200" dirty="0" smtClean="0">
              <a:solidFill>
                <a:schemeClr val="tx1"/>
              </a:solidFill>
            </a:rPr>
            <a:t>información</a:t>
          </a:r>
          <a:endParaRPr lang="es-ES" sz="1900" b="1" kern="1200" dirty="0">
            <a:solidFill>
              <a:schemeClr val="tx1"/>
            </a:solidFill>
          </a:endParaRPr>
        </a:p>
      </dsp:txBody>
      <dsp:txXfrm rot="16200000">
        <a:off x="3163320" y="2166992"/>
        <a:ext cx="4510633" cy="605225"/>
      </dsp:txXfrm>
    </dsp:sp>
    <dsp:sp modelId="{C934932F-969E-4AF8-8307-F534DD32B101}">
      <dsp:nvSpPr>
        <dsp:cNvPr id="0" name=""/>
        <dsp:cNvSpPr/>
      </dsp:nvSpPr>
      <dsp:spPr>
        <a:xfrm rot="5400000">
          <a:off x="4746492" y="3100179"/>
          <a:ext cx="533631" cy="453919"/>
        </a:xfrm>
        <a:prstGeom prst="flowChartExtra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4F56B6-0DB8-4E66-8887-01FDD3CC1A0E}">
      <dsp:nvSpPr>
        <dsp:cNvPr id="0" name=""/>
        <dsp:cNvSpPr/>
      </dsp:nvSpPr>
      <dsp:spPr>
        <a:xfrm>
          <a:off x="5721249" y="214288"/>
          <a:ext cx="2254464" cy="550077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rtl="0">
            <a:lnSpc>
              <a:spcPct val="90000"/>
            </a:lnSpc>
            <a:spcBef>
              <a:spcPct val="0"/>
            </a:spcBef>
            <a:spcAft>
              <a:spcPct val="35000"/>
            </a:spcAft>
          </a:pPr>
          <a:endPar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Los datos obtenidos se procesaron, tabularon y graficaron, a los efectos de obtener una visión general de la información, que sirvió para sustentar la formulación de conclusiones y para el planteamiento de las recomendaciones. Se procedió a:</a:t>
          </a:r>
          <a:endParaRPr lang="es-ES" sz="1400" b="1" kern="1200" dirty="0"/>
        </a:p>
        <a:p>
          <a:pPr lvl="0" algn="l"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Realización del vaciado de los datos en Excel.</a:t>
          </a:r>
          <a:endParaRPr kumimoji="0" lang="es-ES" sz="1400" b="1" i="0" u="none" strike="noStrike" kern="1200" cap="none" normalizeH="0" baseline="0" dirty="0" smtClean="0">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Determinación de las frecuencias absolutas simples de cada ítem y de cada alternativa de respuesta.</a:t>
          </a:r>
          <a:endParaRPr kumimoji="0" lang="es-ES" sz="1400" b="1" i="0" u="none" strike="noStrike" kern="1200" cap="none" normalizeH="0" baseline="0" dirty="0" smtClean="0">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Cálculo de las frecuencias relativas simples, con relación a las frecuencias absolutas simples.</a:t>
          </a:r>
          <a:endParaRPr kumimoji="0" lang="es-ES" sz="1400" b="1" i="0" u="none" strike="noStrike" kern="1200" cap="none" normalizeH="0" baseline="0" dirty="0" smtClean="0">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Diseño y elaboración de cuadros estadísticos con los resultados anteriores. </a:t>
          </a:r>
          <a:endParaRPr kumimoji="0" lang="es-EC" sz="1400" b="1" i="0" u="none" strike="noStrike" kern="1200" cap="none" normalizeH="0" baseline="0" dirty="0" smtClean="0">
            <a:ln>
              <a:noFill/>
            </a:ln>
            <a:solidFill>
              <a:schemeClr val="tx1"/>
            </a:solidFill>
            <a:effectLst/>
            <a:latin typeface="Arial" pitchFamily="34" charset="0"/>
          </a:endParaRPr>
        </a:p>
      </dsp:txBody>
      <dsp:txXfrm>
        <a:off x="5721249" y="214288"/>
        <a:ext cx="2254464" cy="5500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A49D5-9560-48EE-A189-BE3B77FCD6DA}">
      <dsp:nvSpPr>
        <dsp:cNvPr id="0" name=""/>
        <dsp:cNvSpPr/>
      </dsp:nvSpPr>
      <dsp:spPr>
        <a:xfrm>
          <a:off x="8918" y="78572"/>
          <a:ext cx="7572423" cy="2371688"/>
        </a:xfrm>
        <a:prstGeom prst="roundRect">
          <a:avLst>
            <a:gd name="adj" fmla="val 10000"/>
          </a:avLst>
        </a:prstGeom>
        <a:solidFill>
          <a:srgbClr val="00FFFF"/>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es-EC" sz="1400" b="1" i="0" u="none" strike="noStrike" kern="1200" cap="none" normalizeH="0" baseline="0" dirty="0" smtClean="0" bmk="_Toc379542358">
              <a:ln>
                <a:noFill/>
              </a:ln>
              <a:solidFill>
                <a:schemeClr val="tx1"/>
              </a:solidFill>
              <a:effectLst/>
              <a:latin typeface="Arial" pitchFamily="34" charset="0"/>
              <a:ea typeface="Times New Roman" pitchFamily="18" charset="0"/>
              <a:cs typeface="Arial" pitchFamily="34" charset="0"/>
            </a:rPr>
            <a:t>MODALIDAD BÁSICA DE LA INVESTIGACIÓN</a:t>
          </a:r>
          <a:endParaRPr kumimoji="0" lang="es-ES" sz="1400" b="1" i="0" u="none" strike="noStrike" kern="1200" cap="none" normalizeH="0" baseline="0" dirty="0" smtClean="0" bmk="">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La investigación se desarrolló con la modalidad de trabajo de campo, con fuentes primarias conformadas por las autoridades, docentes, personal de servicios y alumnos de la institución educativa. También se empleó la modalidad bibliográfica documental en la búsqueda de información para el análisis e interpretación de los resultados obtenidos en la labor de campo.</a:t>
          </a:r>
          <a:endParaRPr lang="es-ES" sz="1400" b="1" kern="1200" dirty="0"/>
        </a:p>
      </dsp:txBody>
      <dsp:txXfrm>
        <a:off x="78382" y="148036"/>
        <a:ext cx="5338852" cy="2232760"/>
      </dsp:txXfrm>
    </dsp:sp>
    <dsp:sp modelId="{3D50ECC6-22C6-4171-93F7-8BF2FCE67F57}">
      <dsp:nvSpPr>
        <dsp:cNvPr id="0" name=""/>
        <dsp:cNvSpPr/>
      </dsp:nvSpPr>
      <dsp:spPr>
        <a:xfrm>
          <a:off x="446499" y="2492677"/>
          <a:ext cx="8036719" cy="2443656"/>
        </a:xfrm>
        <a:prstGeom prst="roundRect">
          <a:avLst>
            <a:gd name="adj" fmla="val 10000"/>
          </a:avLst>
        </a:prstGeom>
        <a:solidFill>
          <a:srgbClr val="CCFF66"/>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NIVEL O TIPO DE INVESTIGACIÓN</a:t>
          </a:r>
          <a:endParaRPr kumimoji="0" lang="es-ES" sz="1400" b="1" i="0" u="none" strike="noStrike" kern="1200" cap="none" normalizeH="0" baseline="0" dirty="0" smtClean="0" bmk="">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Exploratoria.- Al realizarse inicialmente la indagación sobre las causas y los efectos del problema de estudio en la institución educativa.</a:t>
          </a:r>
          <a:endParaRPr lang="es-ES" sz="1400" b="1" kern="1200" dirty="0" smtClean="0" bmk="">
            <a:latin typeface="Arial" pitchFamily="34" charset="0"/>
            <a:ea typeface="Times New Roman" pitchFamily="18" charset="0"/>
            <a:cs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Descriptiva.- Describe la variable sin tomar en cuenta sus características de causa y efecto, así como situaciones o acontecimientos sin interesarse en comprobar explicaciones ni en probar determinadas hipótesis.</a:t>
          </a:r>
          <a:endParaRPr lang="es-ES" sz="1400" b="1" kern="1200" dirty="0"/>
        </a:p>
      </dsp:txBody>
      <dsp:txXfrm>
        <a:off x="518071" y="2564249"/>
        <a:ext cx="5768482" cy="2300512"/>
      </dsp:txXfrm>
    </dsp:sp>
    <dsp:sp modelId="{004232CB-72F7-4964-9680-15A8B3AB5508}">
      <dsp:nvSpPr>
        <dsp:cNvPr id="0" name=""/>
        <dsp:cNvSpPr/>
      </dsp:nvSpPr>
      <dsp:spPr>
        <a:xfrm>
          <a:off x="1339457" y="5000641"/>
          <a:ext cx="7590260" cy="1657317"/>
        </a:xfrm>
        <a:prstGeom prst="roundRect">
          <a:avLst>
            <a:gd name="adj" fmla="val 10000"/>
          </a:avLst>
        </a:prstGeom>
        <a:solidFill>
          <a:srgbClr val="FFFF00"/>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es-EC" sz="1400" b="1" i="0" u="none" strike="noStrike" kern="1200" cap="none" normalizeH="0" baseline="0" dirty="0" smtClean="0" bmk="">
              <a:ln>
                <a:noFill/>
              </a:ln>
              <a:solidFill>
                <a:schemeClr val="tx1"/>
              </a:solidFill>
              <a:effectLst/>
              <a:latin typeface="Arial" pitchFamily="34" charset="0"/>
              <a:ea typeface="Times New Roman" pitchFamily="18" charset="0"/>
              <a:cs typeface="Arial" pitchFamily="34" charset="0"/>
            </a:rPr>
            <a:t>ENFOQUE DE LA INVESTIGACIÓN</a:t>
          </a:r>
          <a:endParaRPr kumimoji="0" lang="es-ES" sz="1400" b="1" i="0" u="none" strike="noStrike" kern="1200" cap="none" normalizeH="0" baseline="0" dirty="0" smtClean="0">
            <a:ln>
              <a:noFill/>
            </a:ln>
            <a:solidFill>
              <a:schemeClr val="tx1"/>
            </a:solidFill>
            <a:effectLst/>
            <a:latin typeface="Arial" pitchFamily="34" charset="0"/>
          </a:endParaRPr>
        </a:p>
        <a:p>
          <a:pPr lvl="0" algn="l" defTabSz="622300" rtl="0">
            <a:lnSpc>
              <a:spcPct val="90000"/>
            </a:lnSpc>
            <a:spcBef>
              <a:spcPct val="0"/>
            </a:spcBef>
            <a:spcAft>
              <a:spcPct val="35000"/>
            </a:spcAft>
          </a:pPr>
          <a:r>
            <a:rPr kumimoji="0" lang="es-EC"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La investigación se desarrolló desde un enfoque cualitativo, dirigido a conocer y calificar los hechos y situaciones presentes en el entorno a investigar; y también cuantitativo al promover resultados medibles, evaluables y generalizables en cuanto a su aplicación práctica.</a:t>
          </a:r>
          <a:endParaRPr lang="es-ES" sz="1400" b="1" kern="1200" dirty="0"/>
        </a:p>
      </dsp:txBody>
      <dsp:txXfrm>
        <a:off x="1387998" y="5049182"/>
        <a:ext cx="5486139" cy="1560235"/>
      </dsp:txXfrm>
    </dsp:sp>
    <dsp:sp modelId="{845DF264-A9C1-4703-B61B-7481473A71E9}">
      <dsp:nvSpPr>
        <dsp:cNvPr id="0" name=""/>
        <dsp:cNvSpPr/>
      </dsp:nvSpPr>
      <dsp:spPr>
        <a:xfrm>
          <a:off x="6252950" y="1638767"/>
          <a:ext cx="1337310" cy="1337310"/>
        </a:xfrm>
        <a:prstGeom prst="downArrow">
          <a:avLst>
            <a:gd name="adj1" fmla="val 55000"/>
            <a:gd name="adj2" fmla="val 45000"/>
          </a:avLst>
        </a:prstGeom>
        <a:solidFill>
          <a:srgbClr val="FF0000">
            <a:alpha val="90000"/>
          </a:srgb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6553845" y="1638767"/>
        <a:ext cx="735520" cy="1006326"/>
      </dsp:txXfrm>
    </dsp:sp>
    <dsp:sp modelId="{C2CA012A-CA92-4E4B-9654-9C43CE49ADC5}">
      <dsp:nvSpPr>
        <dsp:cNvPr id="0" name=""/>
        <dsp:cNvSpPr/>
      </dsp:nvSpPr>
      <dsp:spPr>
        <a:xfrm>
          <a:off x="6922679" y="4025351"/>
          <a:ext cx="1337310" cy="1337310"/>
        </a:xfrm>
        <a:prstGeom prst="downArrow">
          <a:avLst>
            <a:gd name="adj1" fmla="val 55000"/>
            <a:gd name="adj2" fmla="val 45000"/>
          </a:avLst>
        </a:prstGeom>
        <a:solidFill>
          <a:srgbClr val="FF0000">
            <a:alpha val="90000"/>
          </a:srgb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7223574" y="4025351"/>
        <a:ext cx="735520" cy="10063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5DFDF-3B57-4331-B9EC-B636D22FAB95}" type="datetimeFigureOut">
              <a:rPr lang="es-ES" smtClean="0"/>
              <a:pPr/>
              <a:t>26/02/2014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99B51-208D-401D-8A59-EA3B5E97A1CD}" type="slidenum">
              <a:rPr lang="es-ES" smtClean="0"/>
              <a:pPr/>
              <a:t>‹Nº›</a:t>
            </a:fld>
            <a:endParaRPr lang="es-ES" dirty="0"/>
          </a:p>
        </p:txBody>
      </p:sp>
    </p:spTree>
    <p:extLst>
      <p:ext uri="{BB962C8B-B14F-4D97-AF65-F5344CB8AC3E}">
        <p14:creationId xmlns:p14="http://schemas.microsoft.com/office/powerpoint/2010/main" val="250307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BC99B51-208D-401D-8A59-EA3B5E97A1CD}" type="slidenum">
              <a:rPr lang="es-ES" smtClean="0"/>
              <a:pPr/>
              <a:t>2</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BC99B51-208D-401D-8A59-EA3B5E97A1CD}" type="slidenum">
              <a:rPr lang="es-ES" smtClean="0"/>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BC99B51-208D-401D-8A59-EA3B5E97A1CD}" type="slidenum">
              <a:rPr lang="es-ES" smtClean="0"/>
              <a:pPr/>
              <a:t>5</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E7F8258-A102-4601-A70C-F1E658BB1935}" type="datetimeFigureOut">
              <a:rPr lang="es-ES" smtClean="0"/>
              <a:pPr/>
              <a:t>26/02/2014</a:t>
            </a:fld>
            <a:endParaRPr lang="es-E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98ECDFDF-813B-4BCC-A963-51BF85B8AFC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E7F8258-A102-4601-A70C-F1E658BB1935}" type="datetimeFigureOut">
              <a:rPr lang="es-ES" smtClean="0"/>
              <a:pPr/>
              <a:t>26/02/2014</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E7F8258-A102-4601-A70C-F1E658BB1935}" type="datetimeFigureOut">
              <a:rPr lang="es-ES" smtClean="0"/>
              <a:pPr/>
              <a:t>26/02/2014</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98ECDFDF-813B-4BCC-A963-51BF85B8AFC1}"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E7F8258-A102-4601-A70C-F1E658BB1935}" type="datetimeFigureOut">
              <a:rPr lang="es-ES" smtClean="0"/>
              <a:pPr/>
              <a:t>26/02/2014</a:t>
            </a:fld>
            <a:endParaRPr lang="es-E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98ECDFDF-813B-4BCC-A963-51BF85B8AFC1}" type="slidenum">
              <a:rPr lang="es-ES" smtClean="0"/>
              <a:pPr/>
              <a:t>‹Nº›</a:t>
            </a:fld>
            <a:endParaRPr lang="es-E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E7F8258-A102-4601-A70C-F1E658BB1935}" type="datetimeFigureOut">
              <a:rPr lang="es-ES" smtClean="0"/>
              <a:pPr/>
              <a:t>26/02/2014</a:t>
            </a:fld>
            <a:endParaRPr lang="es-E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ECDFDF-813B-4BCC-A963-51BF85B8AFC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p:cNvPicPr>
            <a:picLocks noChangeAspect="1" noChangeArrowheads="1"/>
          </p:cNvPicPr>
          <p:nvPr/>
        </p:nvPicPr>
        <p:blipFill>
          <a:blip r:embed="rId2"/>
          <a:srcRect/>
          <a:stretch>
            <a:fillRect/>
          </a:stretch>
        </p:blipFill>
        <p:spPr bwMode="auto">
          <a:xfrm>
            <a:off x="0" y="71414"/>
            <a:ext cx="4500562" cy="1263650"/>
          </a:xfrm>
          <a:prstGeom prst="rect">
            <a:avLst/>
          </a:prstGeom>
          <a:noFill/>
          <a:ln w="9525">
            <a:noFill/>
            <a:miter lim="800000"/>
            <a:headEnd/>
            <a:tailEnd/>
          </a:ln>
        </p:spPr>
      </p:pic>
      <p:sp>
        <p:nvSpPr>
          <p:cNvPr id="1027" name="Rectangle 3"/>
          <p:cNvSpPr>
            <a:spLocks noChangeArrowheads="1"/>
          </p:cNvSpPr>
          <p:nvPr/>
        </p:nvSpPr>
        <p:spPr bwMode="auto">
          <a:xfrm>
            <a:off x="4500562" y="137204"/>
            <a:ext cx="457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de Ciencias Humanas y Sociales</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Modalidad de Educación a Distancia </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LICENCIATURA EN CIENCIAS DE LA EDUCACIÓN. MENCIÓN EN EDUCACIÓN AMBIENTAL</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INFORME FINAL DE PROYECTO DE GRADO</a:t>
            </a:r>
            <a:endParaRPr kumimoji="0" lang="es-EC" sz="1800" b="0" i="0" u="none" strike="noStrike" cap="none" normalizeH="0" baseline="0" dirty="0" smtClean="0">
              <a:ln>
                <a:noFill/>
              </a:ln>
              <a:solidFill>
                <a:schemeClr val="tx1"/>
              </a:solidFill>
              <a:effectLst/>
              <a:latin typeface="Arial" pitchFamily="34" charset="0"/>
            </a:endParaRPr>
          </a:p>
        </p:txBody>
      </p:sp>
      <p:sp>
        <p:nvSpPr>
          <p:cNvPr id="1028" name="Rectangle 4"/>
          <p:cNvSpPr>
            <a:spLocks noChangeArrowheads="1"/>
          </p:cNvSpPr>
          <p:nvPr/>
        </p:nvSpPr>
        <p:spPr bwMode="auto">
          <a:xfrm>
            <a:off x="0" y="1500174"/>
            <a:ext cx="5143536" cy="33550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24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EVALUACIÓN DE LAS BUENAS PRÁCTICAS AMBIENTALES EN LOS NIÑOS DEL CENTRO DE DESARROLLO INFANTIL “HAPPY KIDS”, DE LA CIUDAD DE QUITO</a:t>
            </a:r>
            <a:endParaRPr kumimoji="0" lang="es-EC" sz="2400" b="0" i="1" u="none" strike="noStrike" cap="none" normalizeH="0" baseline="0" dirty="0" smtClean="0">
              <a:ln>
                <a:noFill/>
              </a:ln>
              <a:solidFill>
                <a:schemeClr val="tx1"/>
              </a:solidFill>
              <a:effectLst/>
              <a:latin typeface="Comic Sans MS" pitchFamily="66" charset="0"/>
            </a:endParaRPr>
          </a:p>
        </p:txBody>
      </p:sp>
      <p:pic>
        <p:nvPicPr>
          <p:cNvPr id="1029" name="Picture 5" descr="C:\Documents and Settings\Pedro\Escritorio\murales.jpg"/>
          <p:cNvPicPr>
            <a:picLocks noChangeAspect="1" noChangeArrowheads="1"/>
          </p:cNvPicPr>
          <p:nvPr/>
        </p:nvPicPr>
        <p:blipFill>
          <a:blip r:embed="rId3"/>
          <a:srcRect b="26394"/>
          <a:stretch>
            <a:fillRect/>
          </a:stretch>
        </p:blipFill>
        <p:spPr bwMode="auto">
          <a:xfrm>
            <a:off x="5072066" y="1285860"/>
            <a:ext cx="4071934" cy="5572140"/>
          </a:xfrm>
          <a:prstGeom prst="rect">
            <a:avLst/>
          </a:prstGeom>
          <a:ln>
            <a:noFill/>
          </a:ln>
          <a:effectLst>
            <a:softEdge rad="112500"/>
          </a:effectLst>
        </p:spPr>
      </p:pic>
      <p:sp>
        <p:nvSpPr>
          <p:cNvPr id="1030" name="Rectangle 6"/>
          <p:cNvSpPr>
            <a:spLocks noChangeArrowheads="1"/>
          </p:cNvSpPr>
          <p:nvPr/>
        </p:nvSpPr>
        <p:spPr bwMode="auto">
          <a:xfrm>
            <a:off x="142844" y="5000636"/>
            <a:ext cx="514350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Autora: HERNÁNDEZ JÁCOME SAMIA MAGDALENA</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a:t>
            </a:r>
            <a:r>
              <a:rPr kumimoji="0" lang="pt-B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MSc</a:t>
            </a:r>
            <a:r>
              <a:rPr kumimoji="0" lang="pt-B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SOLÍS MÓNICA</a:t>
            </a:r>
          </a:p>
          <a:p>
            <a:pPr eaLnBrk="0" fontAlgn="base" hangingPunct="0">
              <a:lnSpc>
                <a:spcPct val="150000"/>
              </a:lnSpc>
              <a:spcBef>
                <a:spcPct val="0"/>
              </a:spcBef>
              <a:spcAft>
                <a:spcPct val="0"/>
              </a:spcAft>
            </a:pPr>
            <a:r>
              <a:rPr lang="pt-BR" sz="1400" b="1" dirty="0" smtClean="0">
                <a:latin typeface="Arial" panose="020B0604020202020204" pitchFamily="34" charset="0"/>
                <a:cs typeface="Arial" panose="020B0604020202020204" pitchFamily="34" charset="0"/>
              </a:rPr>
              <a:t>Codirector</a:t>
            </a:r>
            <a:r>
              <a:rPr lang="pt-BR" sz="1400" b="1" dirty="0" smtClean="0">
                <a:latin typeface="Arial" panose="020B0604020202020204" pitchFamily="34" charset="0"/>
                <a:cs typeface="Arial" panose="020B0604020202020204" pitchFamily="34" charset="0"/>
              </a:rPr>
              <a:t>: Arq. EDGAR PADILLA</a:t>
            </a:r>
            <a:endParaRPr lang="es-ES" sz="1400" b="1"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2500298" y="6286520"/>
            <a:ext cx="32861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Quito – Febrero 2014</a:t>
            </a: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50000"/>
                                  </p:iterate>
                                  <p:childTnLst>
                                    <p:set>
                                      <p:cBhvr>
                                        <p:cTn id="6" dur="1" fill="hold">
                                          <p:stCondLst>
                                            <p:cond delay="0"/>
                                          </p:stCondLst>
                                        </p:cTn>
                                        <p:tgtEl>
                                          <p:spTgt spid="1028"/>
                                        </p:tgtEl>
                                        <p:attrNameLst>
                                          <p:attrName>style.visibility</p:attrName>
                                        </p:attrNameLst>
                                      </p:cBhvr>
                                      <p:to>
                                        <p:strVal val="visible"/>
                                      </p:to>
                                    </p:set>
                                    <p:anim calcmode="discrete" valueType="clr">
                                      <p:cBhvr override="childStyle">
                                        <p:cTn id="7" dur="500"/>
                                        <p:tgtEl>
                                          <p:spTgt spid="102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28"/>
                                        </p:tgtEl>
                                        <p:attrNameLst>
                                          <p:attrName>fillcolor</p:attrName>
                                        </p:attrNameLst>
                                      </p:cBhvr>
                                      <p:tavLst>
                                        <p:tav tm="0">
                                          <p:val>
                                            <p:clrVal>
                                              <a:schemeClr val="accent2"/>
                                            </p:clrVal>
                                          </p:val>
                                        </p:tav>
                                        <p:tav tm="50000">
                                          <p:val>
                                            <p:clrVal>
                                              <a:schemeClr val="hlink"/>
                                            </p:clrVal>
                                          </p:val>
                                        </p:tav>
                                      </p:tavLst>
                                    </p:anim>
                                    <p:set>
                                      <p:cBhvr>
                                        <p:cTn id="9" dur="500"/>
                                        <p:tgtEl>
                                          <p:spTgt spid="1028"/>
                                        </p:tgtEl>
                                        <p:attrNameLst>
                                          <p:attrName>fill.type</p:attrName>
                                        </p:attrNameLst>
                                      </p:cBhvr>
                                      <p:to>
                                        <p:strVal val="solid"/>
                                      </p:to>
                                    </p:set>
                                  </p:childTnLst>
                                </p:cTn>
                              </p:par>
                            </p:childTnLst>
                          </p:cTn>
                        </p:par>
                        <p:par>
                          <p:cTn id="10" fill="hold">
                            <p:stCondLst>
                              <p:cond delay="6000"/>
                            </p:stCondLst>
                            <p:childTnLst>
                              <p:par>
                                <p:cTn id="11" presetID="9" presetClass="entr" presetSubtype="0" fill="hold" nodeType="after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dissolve">
                                      <p:cBhvr>
                                        <p:cTn id="13" dur="500"/>
                                        <p:tgtEl>
                                          <p:spTgt spid="1029"/>
                                        </p:tgtEl>
                                      </p:cBhvr>
                                    </p:animEffect>
                                  </p:childTnLst>
                                </p:cTn>
                              </p:par>
                            </p:childTnLst>
                          </p:cTn>
                        </p:par>
                        <p:par>
                          <p:cTn id="14" fill="hold">
                            <p:stCondLst>
                              <p:cond delay="6500"/>
                            </p:stCondLst>
                            <p:childTnLst>
                              <p:par>
                                <p:cTn id="15" presetID="2" presetClass="entr" presetSubtype="8" fill="hold" grpId="0" nodeType="after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0-#ppt_w/2"/>
                                          </p:val>
                                        </p:tav>
                                        <p:tav tm="100000">
                                          <p:val>
                                            <p:strVal val="#ppt_x"/>
                                          </p:val>
                                        </p:tav>
                                      </p:tavLst>
                                    </p:anim>
                                    <p:anim calcmode="lin" valueType="num">
                                      <p:cBhvr additive="base">
                                        <p:cTn id="1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srcRect/>
          <a:stretch>
            <a:fillRect/>
          </a:stretch>
        </p:blipFill>
        <p:spPr bwMode="auto">
          <a:xfrm>
            <a:off x="4357686" y="1"/>
            <a:ext cx="4786314" cy="2571744"/>
          </a:xfrm>
          <a:prstGeom prst="rect">
            <a:avLst/>
          </a:prstGeom>
          <a:noFill/>
        </p:spPr>
      </p:pic>
      <p:sp>
        <p:nvSpPr>
          <p:cNvPr id="37889" name="Rectangle 1"/>
          <p:cNvSpPr>
            <a:spLocks noChangeArrowheads="1"/>
          </p:cNvSpPr>
          <p:nvPr/>
        </p:nvSpPr>
        <p:spPr bwMode="auto">
          <a:xfrm>
            <a:off x="214282" y="142852"/>
            <a:ext cx="40005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POBLACIÓN Y MUESTRA</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s-EC"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Debido a que el universo poblacional en la institución educativa no excede de 100 personas, se procedió a aplicar los instrumentos de indagación a toda la población, por lo que no fue necesario el cálculo de la muestra. La siguiente tabla resume la composición de la población institucional:</a:t>
            </a:r>
            <a:endParaRPr kumimoji="0" lang="es-EC" sz="140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285721" y="2571033"/>
          <a:ext cx="8609034" cy="3917593"/>
        </p:xfrm>
        <a:graphic>
          <a:graphicData uri="http://schemas.openxmlformats.org/drawingml/2006/table">
            <a:tbl>
              <a:tblPr/>
              <a:tblGrid>
                <a:gridCol w="4725095"/>
                <a:gridCol w="1229157"/>
                <a:gridCol w="1311101"/>
                <a:gridCol w="1343681"/>
              </a:tblGrid>
              <a:tr h="464390">
                <a:tc>
                  <a:txBody>
                    <a:bodyPr/>
                    <a:lstStyle/>
                    <a:p>
                      <a:pPr algn="ctr">
                        <a:lnSpc>
                          <a:spcPct val="100000"/>
                        </a:lnSpc>
                        <a:spcAft>
                          <a:spcPts val="0"/>
                        </a:spcAft>
                      </a:pPr>
                      <a:r>
                        <a:rPr lang="es-MX" sz="1400" b="1" dirty="0">
                          <a:solidFill>
                            <a:srgbClr val="000000"/>
                          </a:solidFill>
                          <a:latin typeface="Calibri" pitchFamily="34" charset="0"/>
                          <a:ea typeface="Times New Roman"/>
                          <a:cs typeface="Times New Roman"/>
                        </a:rPr>
                        <a:t>CATEGORÍAS POBLACIONALES</a:t>
                      </a:r>
                      <a:endParaRPr lang="es-ES" sz="1400" b="1" dirty="0">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400" b="1" dirty="0">
                          <a:solidFill>
                            <a:srgbClr val="000000"/>
                          </a:solidFill>
                          <a:latin typeface="Calibri" pitchFamily="34" charset="0"/>
                          <a:ea typeface="Times New Roman"/>
                          <a:cs typeface="Times New Roman"/>
                        </a:rPr>
                        <a:t>ALUMNOS</a:t>
                      </a:r>
                      <a:endParaRPr lang="es-ES" sz="1400" b="1" dirty="0">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400" b="1" dirty="0">
                          <a:solidFill>
                            <a:srgbClr val="000000"/>
                          </a:solidFill>
                          <a:latin typeface="Calibri" pitchFamily="34" charset="0"/>
                          <a:ea typeface="Times New Roman"/>
                          <a:cs typeface="Times New Roman"/>
                        </a:rPr>
                        <a:t>PERSONAL DOCENTE </a:t>
                      </a:r>
                      <a:endParaRPr lang="es-ES" sz="1400" b="1" dirty="0">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400" b="1" dirty="0">
                          <a:solidFill>
                            <a:srgbClr val="000000"/>
                          </a:solidFill>
                          <a:latin typeface="Calibri" pitchFamily="34" charset="0"/>
                          <a:ea typeface="Times New Roman"/>
                          <a:cs typeface="Times New Roman"/>
                        </a:rPr>
                        <a:t>PERSONAL SERVICIOS</a:t>
                      </a:r>
                      <a:endParaRPr lang="es-ES" sz="1400" b="1" dirty="0">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118">
                <a:tc>
                  <a:txBody>
                    <a:bodyPr/>
                    <a:lstStyle/>
                    <a:p>
                      <a:pPr>
                        <a:lnSpc>
                          <a:spcPct val="200000"/>
                        </a:lnSpc>
                        <a:spcAft>
                          <a:spcPts val="0"/>
                        </a:spcAft>
                      </a:pPr>
                      <a:r>
                        <a:rPr lang="es-MX" sz="1400" b="1" dirty="0">
                          <a:solidFill>
                            <a:srgbClr val="000000"/>
                          </a:solidFill>
                          <a:latin typeface="Calibri" pitchFamily="34" charset="0"/>
                          <a:ea typeface="Times New Roman"/>
                          <a:cs typeface="Times New Roman"/>
                        </a:rPr>
                        <a:t>Niños y niñas de  4 años de edad (Pre kínder)</a:t>
                      </a:r>
                      <a:endParaRPr lang="es-ES" sz="1400" b="1" dirty="0">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10</a:t>
                      </a:r>
                      <a:endParaRPr lang="es-ES" sz="1400" b="1" dirty="0">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466163">
                <a:tc>
                  <a:txBody>
                    <a:bodyPr/>
                    <a:lstStyle/>
                    <a:p>
                      <a:pPr>
                        <a:lnSpc>
                          <a:spcPct val="200000"/>
                        </a:lnSpc>
                        <a:spcAft>
                          <a:spcPts val="0"/>
                        </a:spcAft>
                      </a:pPr>
                      <a:r>
                        <a:rPr lang="es-MX" sz="1400" b="1" dirty="0">
                          <a:solidFill>
                            <a:srgbClr val="000000"/>
                          </a:solidFill>
                          <a:latin typeface="Calibri" pitchFamily="34" charset="0"/>
                          <a:ea typeface="Times New Roman"/>
                          <a:cs typeface="Times New Roman"/>
                        </a:rPr>
                        <a:t>Niños y niñas de 5 años de  edad (1ro de Básica)</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6</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tcPr>
                </a:tc>
              </a:tr>
              <a:tr h="411118">
                <a:tc>
                  <a:txBody>
                    <a:bodyPr/>
                    <a:lstStyle/>
                    <a:p>
                      <a:pPr>
                        <a:lnSpc>
                          <a:spcPct val="200000"/>
                        </a:lnSpc>
                        <a:spcAft>
                          <a:spcPts val="0"/>
                        </a:spcAft>
                      </a:pPr>
                      <a:r>
                        <a:rPr lang="es-MX" sz="1400" b="1" dirty="0">
                          <a:solidFill>
                            <a:srgbClr val="000000"/>
                          </a:solidFill>
                          <a:latin typeface="Calibri" pitchFamily="34" charset="0"/>
                          <a:ea typeface="Times New Roman"/>
                          <a:cs typeface="Times New Roman"/>
                        </a:rPr>
                        <a:t>Directora Pedagógica</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1</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r>
              <a:tr h="411118">
                <a:tc>
                  <a:txBody>
                    <a:bodyPr/>
                    <a:lstStyle/>
                    <a:p>
                      <a:pPr>
                        <a:lnSpc>
                          <a:spcPct val="200000"/>
                        </a:lnSpc>
                        <a:spcAft>
                          <a:spcPts val="0"/>
                        </a:spcAft>
                      </a:pPr>
                      <a:r>
                        <a:rPr lang="es-MX" sz="1400" b="1" dirty="0">
                          <a:solidFill>
                            <a:srgbClr val="000000"/>
                          </a:solidFill>
                          <a:latin typeface="Calibri" pitchFamily="34" charset="0"/>
                          <a:ea typeface="Times New Roman"/>
                          <a:cs typeface="Times New Roman"/>
                        </a:rPr>
                        <a:t>Directora Administrativa</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1</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tcPr>
                </a:tc>
              </a:tr>
              <a:tr h="411118">
                <a:tc>
                  <a:txBody>
                    <a:bodyPr/>
                    <a:lstStyle/>
                    <a:p>
                      <a:pPr>
                        <a:lnSpc>
                          <a:spcPct val="200000"/>
                        </a:lnSpc>
                        <a:spcAft>
                          <a:spcPts val="0"/>
                        </a:spcAft>
                      </a:pPr>
                      <a:r>
                        <a:rPr lang="es-MX" sz="1400" b="1" dirty="0">
                          <a:solidFill>
                            <a:srgbClr val="000000"/>
                          </a:solidFill>
                          <a:latin typeface="Calibri" pitchFamily="34" charset="0"/>
                          <a:ea typeface="Times New Roman"/>
                          <a:cs typeface="Times New Roman"/>
                        </a:rPr>
                        <a:t>Docentes</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2</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r>
              <a:tr h="411118">
                <a:tc>
                  <a:txBody>
                    <a:bodyPr/>
                    <a:lstStyle/>
                    <a:p>
                      <a:pPr>
                        <a:lnSpc>
                          <a:spcPct val="200000"/>
                        </a:lnSpc>
                        <a:spcAft>
                          <a:spcPts val="0"/>
                        </a:spcAft>
                      </a:pPr>
                      <a:r>
                        <a:rPr lang="es-MX" sz="1400" b="1" dirty="0">
                          <a:solidFill>
                            <a:srgbClr val="000000"/>
                          </a:solidFill>
                          <a:latin typeface="Calibri" pitchFamily="34" charset="0"/>
                          <a:ea typeface="Times New Roman"/>
                          <a:cs typeface="Times New Roman"/>
                        </a:rPr>
                        <a:t>Asistentes pedagógicas</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2</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tcPr>
                </a:tc>
              </a:tr>
              <a:tr h="411118">
                <a:tc>
                  <a:txBody>
                    <a:bodyPr/>
                    <a:lstStyle/>
                    <a:p>
                      <a:pPr>
                        <a:lnSpc>
                          <a:spcPct val="200000"/>
                        </a:lnSpc>
                        <a:spcAft>
                          <a:spcPts val="0"/>
                        </a:spcAft>
                      </a:pPr>
                      <a:r>
                        <a:rPr lang="es-MX" sz="1400" b="1" dirty="0">
                          <a:solidFill>
                            <a:srgbClr val="000000"/>
                          </a:solidFill>
                          <a:latin typeface="Calibri" pitchFamily="34" charset="0"/>
                          <a:ea typeface="Times New Roman"/>
                          <a:cs typeface="Times New Roman"/>
                        </a:rPr>
                        <a:t>Personal de servicios</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endParaRPr lang="es-MX" sz="1400" b="1" dirty="0">
                        <a:solidFill>
                          <a:srgbClr val="000000"/>
                        </a:solidFill>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5</a:t>
                      </a:r>
                      <a:endParaRPr lang="es-ES" sz="1400" b="1" dirty="0">
                        <a:latin typeface="Calibri" pitchFamily="34" charset="0"/>
                        <a:ea typeface="Times New Roman"/>
                        <a:cs typeface="Times New Roman"/>
                      </a:endParaRPr>
                    </a:p>
                  </a:txBody>
                  <a:tcPr marL="68580" marR="68580" marT="0" marB="0">
                    <a:lnL>
                      <a:noFill/>
                    </a:lnL>
                    <a:lnR>
                      <a:noFill/>
                    </a:lnR>
                    <a:lnT>
                      <a:noFill/>
                    </a:lnT>
                    <a:lnB>
                      <a:noFill/>
                    </a:lnB>
                    <a:solidFill>
                      <a:srgbClr val="C0C0C0"/>
                    </a:solidFill>
                  </a:tcPr>
                </a:tc>
              </a:tr>
              <a:tr h="367490">
                <a:tc>
                  <a:txBody>
                    <a:bodyPr/>
                    <a:lstStyle/>
                    <a:p>
                      <a:pPr algn="r">
                        <a:lnSpc>
                          <a:spcPct val="200000"/>
                        </a:lnSpc>
                        <a:spcAft>
                          <a:spcPts val="0"/>
                        </a:spcAft>
                      </a:pPr>
                      <a:r>
                        <a:rPr lang="es-MX" sz="1400" b="1" dirty="0">
                          <a:solidFill>
                            <a:srgbClr val="000000"/>
                          </a:solidFill>
                          <a:latin typeface="Calibri" pitchFamily="34" charset="0"/>
                          <a:ea typeface="Times New Roman"/>
                          <a:cs typeface="Times New Roman"/>
                        </a:rPr>
                        <a:t>Población total: 27 personas</a:t>
                      </a:r>
                      <a:endParaRPr lang="es-ES" sz="1400" b="1" dirty="0">
                        <a:latin typeface="Calibri" pitchFamily="34" charset="0"/>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16</a:t>
                      </a:r>
                      <a:endParaRPr lang="es-ES" sz="1400" b="1" dirty="0">
                        <a:latin typeface="Calibri" pitchFamily="34" charset="0"/>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6</a:t>
                      </a:r>
                      <a:endParaRPr lang="es-ES" sz="1400" b="1" dirty="0">
                        <a:latin typeface="Calibri" pitchFamily="34" charset="0"/>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MX" sz="1400" b="1" dirty="0">
                          <a:solidFill>
                            <a:srgbClr val="000000"/>
                          </a:solidFill>
                          <a:latin typeface="Calibri" pitchFamily="34" charset="0"/>
                          <a:ea typeface="Times New Roman"/>
                          <a:cs typeface="Times New Roman"/>
                        </a:rPr>
                        <a:t>5</a:t>
                      </a:r>
                      <a:endParaRPr lang="es-ES" sz="1400" b="1" dirty="0">
                        <a:latin typeface="Calibri" pitchFamily="34" charset="0"/>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p:cTn id="7" dur="500" fill="hold"/>
                                        <p:tgtEl>
                                          <p:spTgt spid="37889"/>
                                        </p:tgtEl>
                                        <p:attrNameLst>
                                          <p:attrName>ppt_w</p:attrName>
                                        </p:attrNameLst>
                                      </p:cBhvr>
                                      <p:tavLst>
                                        <p:tav tm="0">
                                          <p:val>
                                            <p:fltVal val="0"/>
                                          </p:val>
                                        </p:tav>
                                        <p:tav tm="100000">
                                          <p:val>
                                            <p:strVal val="#ppt_w"/>
                                          </p:val>
                                        </p:tav>
                                      </p:tavLst>
                                    </p:anim>
                                    <p:anim calcmode="lin" valueType="num">
                                      <p:cBhvr>
                                        <p:cTn id="8" dur="500" fill="hold"/>
                                        <p:tgtEl>
                                          <p:spTgt spid="3788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ppt_h/2"/>
                                          </p:val>
                                        </p:tav>
                                        <p:tav tm="100000">
                                          <p:val>
                                            <p:strVal val="#ppt_y"/>
                                          </p:val>
                                        </p:tav>
                                      </p:tavLst>
                                    </p:anim>
                                    <p:anim calcmode="lin" valueType="num">
                                      <p:cBhvr>
                                        <p:cTn id="14" dur="500" fill="hold"/>
                                        <p:tgtEl>
                                          <p:spTgt spid="3"/>
                                        </p:tgtEl>
                                        <p:attrNameLst>
                                          <p:attrName>ppt_w</p:attrName>
                                        </p:attrNameLst>
                                      </p:cBhvr>
                                      <p:tavLst>
                                        <p:tav tm="0">
                                          <p:val>
                                            <p:strVal val="#ppt_w"/>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2844" y="142852"/>
            <a:ext cx="6942927"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s-ES" b="1" dirty="0" smtClean="0">
                <a:latin typeface="Arial" pitchFamily="34" charset="0"/>
                <a:cs typeface="Arial" pitchFamily="34" charset="0"/>
              </a:rPr>
              <a:t>Análisis e Interpretación de resultados (ejemplos de gráficos)</a:t>
            </a:r>
            <a:endParaRPr lang="es-ES" b="1" dirty="0">
              <a:latin typeface="Arial" pitchFamily="34" charset="0"/>
              <a:cs typeface="Arial" pitchFamily="34" charset="0"/>
            </a:endParaRPr>
          </a:p>
        </p:txBody>
      </p:sp>
      <p:sp>
        <p:nvSpPr>
          <p:cNvPr id="44035" name="Rectangle 3"/>
          <p:cNvSpPr>
            <a:spLocks noChangeArrowheads="1"/>
          </p:cNvSpPr>
          <p:nvPr/>
        </p:nvSpPr>
        <p:spPr bwMode="auto">
          <a:xfrm>
            <a:off x="0" y="3762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44038" name="Picture 6"/>
          <p:cNvPicPr>
            <a:picLocks noChangeAspect="1" noChangeArrowheads="1"/>
          </p:cNvPicPr>
          <p:nvPr/>
        </p:nvPicPr>
        <p:blipFill>
          <a:blip r:embed="rId2"/>
          <a:srcRect l="24365" t="28515" r="22168" b="8008"/>
          <a:stretch>
            <a:fillRect/>
          </a:stretch>
        </p:blipFill>
        <p:spPr bwMode="auto">
          <a:xfrm>
            <a:off x="71406" y="785794"/>
            <a:ext cx="4357686" cy="5929354"/>
          </a:xfrm>
          <a:prstGeom prst="rect">
            <a:avLst/>
          </a:prstGeom>
          <a:noFill/>
          <a:ln w="9525">
            <a:noFill/>
            <a:miter lim="800000"/>
            <a:headEnd/>
            <a:tailEnd/>
          </a:ln>
          <a:effectLst/>
        </p:spPr>
      </p:pic>
      <p:pic>
        <p:nvPicPr>
          <p:cNvPr id="6" name="Picture 1"/>
          <p:cNvPicPr>
            <a:picLocks noChangeAspect="1" noChangeArrowheads="1"/>
          </p:cNvPicPr>
          <p:nvPr/>
        </p:nvPicPr>
        <p:blipFill>
          <a:blip r:embed="rId3"/>
          <a:srcRect l="24170" t="19531" r="21631" b="6250"/>
          <a:stretch>
            <a:fillRect/>
          </a:stretch>
        </p:blipFill>
        <p:spPr bwMode="auto">
          <a:xfrm>
            <a:off x="4500594" y="714356"/>
            <a:ext cx="4643438" cy="6143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dissolve">
                                      <p:cBhvr>
                                        <p:cTn id="7" dur="500"/>
                                        <p:tgtEl>
                                          <p:spTgt spid="4403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a:srcRect l="24170" t="21484" r="22363" b="13086"/>
          <a:stretch>
            <a:fillRect/>
          </a:stretch>
        </p:blipFill>
        <p:spPr bwMode="auto">
          <a:xfrm>
            <a:off x="4643438" y="214290"/>
            <a:ext cx="4429156" cy="6357982"/>
          </a:xfrm>
          <a:prstGeom prst="rect">
            <a:avLst/>
          </a:prstGeom>
          <a:noFill/>
          <a:ln w="9525">
            <a:noFill/>
            <a:miter lim="800000"/>
            <a:headEnd/>
            <a:tailEnd/>
          </a:ln>
          <a:effectLst/>
        </p:spPr>
      </p:pic>
      <p:pic>
        <p:nvPicPr>
          <p:cNvPr id="59394" name="Picture 2"/>
          <p:cNvPicPr>
            <a:picLocks noChangeAspect="1" noChangeArrowheads="1"/>
          </p:cNvPicPr>
          <p:nvPr/>
        </p:nvPicPr>
        <p:blipFill>
          <a:blip r:embed="rId3"/>
          <a:srcRect l="24902" t="20508" r="21631" b="10156"/>
          <a:stretch>
            <a:fillRect/>
          </a:stretch>
        </p:blipFill>
        <p:spPr bwMode="auto">
          <a:xfrm>
            <a:off x="71438" y="71438"/>
            <a:ext cx="4500562" cy="6572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dissolve">
                                      <p:cBhvr>
                                        <p:cTn id="7"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42844" y="428604"/>
            <a:ext cx="892971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s-EC" sz="1600" b="1" i="0" u="none" strike="noStrike" cap="none" normalizeH="0" baseline="0" dirty="0" smtClean="0" bmk="_Toc379542369">
                <a:ln>
                  <a:noFill/>
                </a:ln>
                <a:solidFill>
                  <a:schemeClr val="tx1"/>
                </a:solidFill>
                <a:effectLst/>
                <a:latin typeface="Arial" pitchFamily="34" charset="0"/>
                <a:ea typeface="Times New Roman" pitchFamily="18" charset="0"/>
                <a:cs typeface="Arial" pitchFamily="34" charset="0"/>
              </a:rPr>
              <a:t>Conclusiones</a:t>
            </a:r>
          </a:p>
          <a:p>
            <a:pPr marL="457200" marR="0" lvl="1" indent="0" algn="just" defTabSz="914400" rtl="0" eaLnBrk="1" fontAlgn="base" latinLnBrk="0" hangingPunct="1">
              <a:lnSpc>
                <a:spcPct val="100000"/>
              </a:lnSpc>
              <a:spcBef>
                <a:spcPct val="0"/>
              </a:spcBef>
              <a:spcAft>
                <a:spcPct val="0"/>
              </a:spcAft>
              <a:buClrTx/>
              <a:buSzTx/>
              <a:buFontTx/>
              <a:buAutoNum type="arabicPeriod"/>
              <a:tabLst/>
            </a:pPr>
            <a:endParaRPr kumimoji="0" lang="es-ES" sz="1200" b="0" i="0" u="none" strike="noStrike" cap="none" normalizeH="0" baseline="0" dirty="0" smtClean="0" bmk="">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Son significativos los problemas que existen en el baño respecto al tratamiento del agua y el uso de papel higiénico por parte de niños y niñas, así como la ausencia de medidas de reciclaje en la cocina.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bmk="">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Las medidas ambientales a aplicar por los alumnos en el centro educativo</a:t>
            </a:r>
            <a:r>
              <a:rPr kumimoji="0" lang="es-EC" sz="1200" b="0" i="0" u="none" strike="noStrike" cap="none" normalizeH="0" baseline="0" dirty="0" smtClean="0" bmk="">
                <a:ln>
                  <a:noFill/>
                </a:ln>
                <a:solidFill>
                  <a:srgbClr val="0000FF"/>
                </a:solidFill>
                <a:effectLst/>
                <a:latin typeface="Arial" pitchFamily="34" charset="0"/>
                <a:ea typeface="Times New Roman" pitchFamily="18" charset="0"/>
                <a:cs typeface="Arial" pitchFamily="34" charset="0"/>
              </a:rPr>
              <a:t> </a:t>
            </a: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se aprenden en la casa y no en la escuela, según los resultados de las encuestas aplicadas.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bmk="">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La participación de los docentes solo a veces contribuye con sus acciones a las buenas prácticas ambientales, lo cual plantea una insuficiencia que debe ser objeto de atención.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bmk="">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En la institución no se aplican de forma adecuada las buenas prácticas ambientales y</a:t>
            </a:r>
            <a:r>
              <a:rPr kumimoji="0" lang="es-EC" sz="1200" b="0" i="0" u="none" strike="noStrike" cap="none" normalizeH="0" baseline="0" dirty="0" smtClean="0" bmk="">
                <a:ln>
                  <a:noFill/>
                </a:ln>
                <a:solidFill>
                  <a:srgbClr val="0000FF"/>
                </a:solidFill>
                <a:effectLst/>
                <a:latin typeface="Arial" pitchFamily="34" charset="0"/>
                <a:ea typeface="Times New Roman" pitchFamily="18" charset="0"/>
                <a:cs typeface="Arial" pitchFamily="34" charset="0"/>
              </a:rPr>
              <a:t> </a:t>
            </a: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también existe</a:t>
            </a:r>
            <a:r>
              <a:rPr kumimoji="0" lang="es-EC" sz="1200" b="0" i="0" u="none" strike="noStrike" cap="none" normalizeH="0" baseline="0" dirty="0" smtClean="0" bmk="">
                <a:ln>
                  <a:noFill/>
                </a:ln>
                <a:solidFill>
                  <a:srgbClr val="0000FF"/>
                </a:solidFill>
                <a:effectLst/>
                <a:latin typeface="Arial" pitchFamily="34" charset="0"/>
                <a:ea typeface="Times New Roman" pitchFamily="18" charset="0"/>
                <a:cs typeface="Arial" pitchFamily="34" charset="0"/>
              </a:rPr>
              <a:t> </a:t>
            </a: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falta de recursos y hábitos y normativas ambientales.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bmk="">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No es absolutamente evidente la labor que se desarrolla en la institución acerca de la práctica de buenas prácticas ambientales.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bmk="">
              <a:ln>
                <a:noFill/>
              </a:ln>
              <a:solidFill>
                <a:schemeClr val="tx1"/>
              </a:solidFill>
              <a:effectLst/>
              <a:latin typeface="Arial" pitchFamily="34" charset="0"/>
            </a:endParaRPr>
          </a:p>
          <a:p>
            <a:pPr marL="457200" marR="0" lvl="1" indent="0" algn="ctr" defTabSz="914400" rtl="0" eaLnBrk="0" fontAlgn="base" latinLnBrk="0" hangingPunct="0">
              <a:lnSpc>
                <a:spcPct val="100000"/>
              </a:lnSpc>
              <a:spcBef>
                <a:spcPct val="0"/>
              </a:spcBef>
              <a:spcAft>
                <a:spcPct val="0"/>
              </a:spcAft>
              <a:buClrTx/>
              <a:buSzTx/>
              <a:tabLst/>
            </a:pPr>
            <a:r>
              <a:rPr kumimoji="0" lang="es-EC" sz="16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Recomendaciones</a:t>
            </a:r>
          </a:p>
          <a:p>
            <a:pPr marL="457200" marR="0" lvl="1" indent="0" algn="just" defTabSz="914400" rtl="0" eaLnBrk="0" fontAlgn="base" latinLnBrk="0" hangingPunct="0">
              <a:lnSpc>
                <a:spcPct val="100000"/>
              </a:lnSpc>
              <a:spcBef>
                <a:spcPct val="0"/>
              </a:spcBef>
              <a:spcAft>
                <a:spcPct val="0"/>
              </a:spcAft>
              <a:buClrTx/>
              <a:buSzTx/>
              <a:buFontTx/>
              <a:buAutoNum type="arabicPeriod"/>
              <a:tabLst/>
            </a:pPr>
            <a:endParaRPr kumimoji="0" lang="es-E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debe prestar atención a la solución de los problemas detectados para el mejoramiento de las condiciones ambientales en la institución y asegurar que existan los factores adecuados para la aplicación de buenas prácticas ambientales por todo el personal y los alumnos.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Debe ser considerado el abordaje del tema de las buenas prácticas ambientales como elemento fundamental dentro de la institución, a fin de que la formación de los alumnos en este aspecto, resulte una tarea que desarrolle en primer lugar la escuela, y desde ella se extienda al seno de las familias, como ocurre con otros contenidos del currículo.</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Hay que desarrollar acciones formativas tanto con el personal de la institución –directivos, docentes y de servicios-, como con los padres de familia, para que se alcance una comprensión generalizada sobre la aplicación de buenas prácticas ambientales en el centro y exista la mayor coincidencia al respecto, eliminando las contradicciones que en la actualidad resultan debilidades en el tratamiento del tema.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recomienda aplicar en el Centro de Desarrollo Infantil “Happy Kids” una propuesta de intervención como alternativa para el mejoramiento de las buenas prácticas ambientales en beneficio de la calidad de vida y de trabajo del personal, así como para alcanzar una óptima formación de los alumnos e influir en la capacitación de las familias sobre el tema.</a:t>
            </a:r>
            <a:endParaRPr kumimoji="0" lang="es-EC" sz="1200" b="0" i="0" u="none" strike="noStrike" cap="none" normalizeH="0" baseline="0" dirty="0" smtClean="0">
              <a:ln>
                <a:noFill/>
              </a:ln>
              <a:solidFill>
                <a:schemeClr val="tx1"/>
              </a:solidFill>
              <a:effectLst/>
              <a:latin typeface="Arial" pitchFamily="34" charset="0"/>
            </a:endParaRPr>
          </a:p>
        </p:txBody>
      </p:sp>
      <p:sp>
        <p:nvSpPr>
          <p:cNvPr id="3" name="2 Rectángulo"/>
          <p:cNvSpPr/>
          <p:nvPr/>
        </p:nvSpPr>
        <p:spPr>
          <a:xfrm>
            <a:off x="0" y="0"/>
            <a:ext cx="471603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 b="1" dirty="0" smtClean="0">
                <a:latin typeface="Arial" pitchFamily="34" charset="0"/>
                <a:cs typeface="Arial" pitchFamily="34" charset="0"/>
              </a:rPr>
              <a:t>CONCLUSIONES Y RECOMENDACIONES</a:t>
            </a:r>
            <a:endParaRPr lang="es-E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 calcmode="lin" valueType="num">
                                      <p:cBhvr additive="base">
                                        <p:cTn id="7" dur="500" fill="hold"/>
                                        <p:tgtEl>
                                          <p:spTgt spid="460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1">
                                            <p:txEl>
                                              <p:pRg st="2" end="2"/>
                                            </p:txEl>
                                          </p:spTgt>
                                        </p:tgtEl>
                                        <p:attrNameLst>
                                          <p:attrName>style.visibility</p:attrName>
                                        </p:attrNameLst>
                                      </p:cBhvr>
                                      <p:to>
                                        <p:strVal val="visible"/>
                                      </p:to>
                                    </p:set>
                                    <p:anim calcmode="lin" valueType="num">
                                      <p:cBhvr additive="base">
                                        <p:cTn id="13" dur="500" fill="hold"/>
                                        <p:tgtEl>
                                          <p:spTgt spid="4608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1">
                                            <p:txEl>
                                              <p:pRg st="4" end="4"/>
                                            </p:txEl>
                                          </p:spTgt>
                                        </p:tgtEl>
                                        <p:attrNameLst>
                                          <p:attrName>style.visibility</p:attrName>
                                        </p:attrNameLst>
                                      </p:cBhvr>
                                      <p:to>
                                        <p:strVal val="visible"/>
                                      </p:to>
                                    </p:set>
                                    <p:anim calcmode="lin" valueType="num">
                                      <p:cBhvr additive="base">
                                        <p:cTn id="19" dur="500" fill="hold"/>
                                        <p:tgtEl>
                                          <p:spTgt spid="4608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1">
                                            <p:txEl>
                                              <p:pRg st="6" end="6"/>
                                            </p:txEl>
                                          </p:spTgt>
                                        </p:tgtEl>
                                        <p:attrNameLst>
                                          <p:attrName>style.visibility</p:attrName>
                                        </p:attrNameLst>
                                      </p:cBhvr>
                                      <p:to>
                                        <p:strVal val="visible"/>
                                      </p:to>
                                    </p:set>
                                    <p:anim calcmode="lin" valueType="num">
                                      <p:cBhvr additive="base">
                                        <p:cTn id="25" dur="500" fill="hold"/>
                                        <p:tgtEl>
                                          <p:spTgt spid="4608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1">
                                            <p:txEl>
                                              <p:pRg st="8" end="8"/>
                                            </p:txEl>
                                          </p:spTgt>
                                        </p:tgtEl>
                                        <p:attrNameLst>
                                          <p:attrName>style.visibility</p:attrName>
                                        </p:attrNameLst>
                                      </p:cBhvr>
                                      <p:to>
                                        <p:strVal val="visible"/>
                                      </p:to>
                                    </p:set>
                                    <p:anim calcmode="lin" valueType="num">
                                      <p:cBhvr additive="base">
                                        <p:cTn id="31" dur="500" fill="hold"/>
                                        <p:tgtEl>
                                          <p:spTgt spid="4608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1">
                                            <p:txEl>
                                              <p:pRg st="10" end="10"/>
                                            </p:txEl>
                                          </p:spTgt>
                                        </p:tgtEl>
                                        <p:attrNameLst>
                                          <p:attrName>style.visibility</p:attrName>
                                        </p:attrNameLst>
                                      </p:cBhvr>
                                      <p:to>
                                        <p:strVal val="visible"/>
                                      </p:to>
                                    </p:set>
                                    <p:anim calcmode="lin" valueType="num">
                                      <p:cBhvr additive="base">
                                        <p:cTn id="37" dur="500" fill="hold"/>
                                        <p:tgtEl>
                                          <p:spTgt spid="46081">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1">
                                            <p:txEl>
                                              <p:pRg st="10" end="1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6081">
                                            <p:txEl>
                                              <p:pRg st="12" end="12"/>
                                            </p:txEl>
                                          </p:spTgt>
                                        </p:tgtEl>
                                        <p:attrNameLst>
                                          <p:attrName>style.visibility</p:attrName>
                                        </p:attrNameLst>
                                      </p:cBhvr>
                                      <p:to>
                                        <p:strVal val="visible"/>
                                      </p:to>
                                    </p:set>
                                    <p:anim calcmode="lin" valueType="num">
                                      <p:cBhvr additive="base">
                                        <p:cTn id="41" dur="500" fill="hold"/>
                                        <p:tgtEl>
                                          <p:spTgt spid="46081">
                                            <p:txEl>
                                              <p:pRg st="12" end="1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608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6081">
                                            <p:txEl>
                                              <p:pRg st="14" end="14"/>
                                            </p:txEl>
                                          </p:spTgt>
                                        </p:tgtEl>
                                        <p:attrNameLst>
                                          <p:attrName>style.visibility</p:attrName>
                                        </p:attrNameLst>
                                      </p:cBhvr>
                                      <p:to>
                                        <p:strVal val="visible"/>
                                      </p:to>
                                    </p:set>
                                    <p:anim calcmode="lin" valueType="num">
                                      <p:cBhvr additive="base">
                                        <p:cTn id="47" dur="500" fill="hold"/>
                                        <p:tgtEl>
                                          <p:spTgt spid="46081">
                                            <p:txEl>
                                              <p:pRg st="14" end="1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6081">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6081">
                                            <p:txEl>
                                              <p:pRg st="16" end="16"/>
                                            </p:txEl>
                                          </p:spTgt>
                                        </p:tgtEl>
                                        <p:attrNameLst>
                                          <p:attrName>style.visibility</p:attrName>
                                        </p:attrNameLst>
                                      </p:cBhvr>
                                      <p:to>
                                        <p:strVal val="visible"/>
                                      </p:to>
                                    </p:set>
                                    <p:anim calcmode="lin" valueType="num">
                                      <p:cBhvr additive="base">
                                        <p:cTn id="53" dur="500" fill="hold"/>
                                        <p:tgtEl>
                                          <p:spTgt spid="46081">
                                            <p:txEl>
                                              <p:pRg st="16" end="1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6081">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6081">
                                            <p:txEl>
                                              <p:pRg st="18" end="18"/>
                                            </p:txEl>
                                          </p:spTgt>
                                        </p:tgtEl>
                                        <p:attrNameLst>
                                          <p:attrName>style.visibility</p:attrName>
                                        </p:attrNameLst>
                                      </p:cBhvr>
                                      <p:to>
                                        <p:strVal val="visible"/>
                                      </p:to>
                                    </p:set>
                                    <p:anim calcmode="lin" valueType="num">
                                      <p:cBhvr additive="base">
                                        <p:cTn id="59" dur="500" fill="hold"/>
                                        <p:tgtEl>
                                          <p:spTgt spid="46081">
                                            <p:txEl>
                                              <p:pRg st="18" end="1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6081">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6081">
                                            <p:txEl>
                                              <p:pRg st="20" end="20"/>
                                            </p:txEl>
                                          </p:spTgt>
                                        </p:tgtEl>
                                        <p:attrNameLst>
                                          <p:attrName>style.visibility</p:attrName>
                                        </p:attrNameLst>
                                      </p:cBhvr>
                                      <p:to>
                                        <p:strVal val="visible"/>
                                      </p:to>
                                    </p:set>
                                    <p:anim calcmode="lin" valueType="num">
                                      <p:cBhvr additive="base">
                                        <p:cTn id="65" dur="500" fill="hold"/>
                                        <p:tgtEl>
                                          <p:spTgt spid="46081">
                                            <p:txEl>
                                              <p:pRg st="20" end="2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6081">
                                            <p:txEl>
                                              <p:pRg st="20" end="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42852"/>
            <a:ext cx="2916376"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 b="1" dirty="0" smtClean="0">
                <a:latin typeface="Arial" pitchFamily="34" charset="0"/>
                <a:cs typeface="Arial" pitchFamily="34" charset="0"/>
              </a:rPr>
              <a:t>Capítulo IV. PROPUESTA</a:t>
            </a:r>
            <a:endParaRPr lang="es-ES" b="1" dirty="0">
              <a:latin typeface="Arial" pitchFamily="34" charset="0"/>
              <a:cs typeface="Arial" pitchFamily="34" charset="0"/>
            </a:endParaRPr>
          </a:p>
        </p:txBody>
      </p:sp>
      <p:sp>
        <p:nvSpPr>
          <p:cNvPr id="5" name="4 Esquina doblada"/>
          <p:cNvSpPr/>
          <p:nvPr/>
        </p:nvSpPr>
        <p:spPr>
          <a:xfrm>
            <a:off x="5286380" y="857232"/>
            <a:ext cx="3643338" cy="542928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ctr" fontAlgn="base">
              <a:spcBef>
                <a:spcPct val="0"/>
              </a:spcBef>
              <a:spcAft>
                <a:spcPct val="0"/>
              </a:spcAf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Í</a:t>
            </a:r>
            <a:r>
              <a:rPr kumimoji="0" lang="es-EC" sz="20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NDICE</a:t>
            </a:r>
          </a:p>
          <a:p>
            <a:pPr lvl="0" algn="ctr" fontAlgn="base">
              <a:spcBef>
                <a:spcPct val="0"/>
              </a:spcBef>
              <a:spcAft>
                <a:spcPct val="0"/>
              </a:spcAft>
            </a:pPr>
            <a:endParaRPr kumimoji="0" lang="es-ES" sz="16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INTRODUCCIÓN</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ANTECEDENTES</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OBJETIVOS</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JUSTIFICACIÓN E IMPORTANCIA</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FUNDAMENTACIÓN TEÓRICA</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BPA en instituciones educativas</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Manuales como técnicas didácticas activas</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capacitación como recurso de socialización</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 OPERATIVO</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DESARROLLO DE LA PROPUESTA</a:t>
            </a:r>
          </a:p>
          <a:p>
            <a:pPr lvl="0" eaLnBrk="0" fontAlgn="base" hangingPunct="0">
              <a:spcBef>
                <a:spcPct val="0"/>
              </a:spcBef>
              <a:spcAft>
                <a:spcPct val="0"/>
              </a:spcAft>
              <a:buFontTx/>
              <a:buChar char="•"/>
            </a:pPr>
            <a:r>
              <a:rPr lang="es-ES" sz="1400" dirty="0">
                <a:solidFill>
                  <a:schemeClr val="tx1"/>
                </a:solidFill>
                <a:latin typeface="Arial" pitchFamily="34" charset="0"/>
                <a:ea typeface="Times New Roman" pitchFamily="18" charset="0"/>
                <a:cs typeface="Arial" pitchFamily="34" charset="0"/>
              </a:rPr>
              <a:t>T</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aller 1: ÁREA ADMINISTRATIVA</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Taller 2: TALLERES PEDAGÓGICOS</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Taller 3: COCINA-COMEDOR</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Taller 4: SANITARIOS</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Taller 5: ÁREAS EXTERIORES</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ADMINISTRACIÓN DE LA PROPUESTA</a:t>
            </a:r>
          </a:p>
          <a:p>
            <a:pPr lvl="0" eaLnBrk="0" fontAlgn="base" hangingPunct="0">
              <a:spcBef>
                <a:spcPct val="0"/>
              </a:spcBef>
              <a:spcAft>
                <a:spcPct val="0"/>
              </a:spcAft>
              <a:buFontTx/>
              <a:buChar char="•"/>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EVALUACIÓN DE LA PROPUESTA</a:t>
            </a:r>
            <a:endParaRPr lang="es-ES" sz="1400" dirty="0"/>
          </a:p>
        </p:txBody>
      </p:sp>
      <p:pic>
        <p:nvPicPr>
          <p:cNvPr id="54274" name="Picture 2"/>
          <p:cNvPicPr>
            <a:picLocks noChangeAspect="1" noChangeArrowheads="1"/>
          </p:cNvPicPr>
          <p:nvPr/>
        </p:nvPicPr>
        <p:blipFill>
          <a:blip r:embed="rId2"/>
          <a:srcRect l="8056" t="17578" r="57520" b="13086"/>
          <a:stretch>
            <a:fillRect/>
          </a:stretch>
        </p:blipFill>
        <p:spPr bwMode="auto">
          <a:xfrm>
            <a:off x="0" y="714356"/>
            <a:ext cx="5143504" cy="6143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ssolve">
                                      <p:cBhvr>
                                        <p:cTn id="7" dur="500"/>
                                        <p:tgtEl>
                                          <p:spTgt spid="5427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l="30029" t="8789" r="32617" b="9179"/>
          <a:stretch>
            <a:fillRect/>
          </a:stretch>
        </p:blipFill>
        <p:spPr bwMode="auto">
          <a:xfrm>
            <a:off x="0" y="-1"/>
            <a:ext cx="4357686" cy="6824377"/>
          </a:xfrm>
          <a:prstGeom prst="rect">
            <a:avLst/>
          </a:prstGeom>
          <a:noFill/>
          <a:ln w="9525">
            <a:noFill/>
            <a:miter lim="800000"/>
            <a:headEnd/>
            <a:tailEnd/>
          </a:ln>
          <a:effectLst/>
        </p:spPr>
      </p:pic>
      <p:sp>
        <p:nvSpPr>
          <p:cNvPr id="53251" name="Rectangle 3"/>
          <p:cNvSpPr>
            <a:spLocks noChangeArrowheads="1"/>
          </p:cNvSpPr>
          <p:nvPr/>
        </p:nvSpPr>
        <p:spPr bwMode="auto">
          <a:xfrm>
            <a:off x="4357686" y="0"/>
            <a:ext cx="4786314"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ACCIONES PRÁCTICAS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A. Campaña de reciclaje de pilas y baterías focos, celulares, etc. en que participen padres de familia y personal que labora en el Centro, para lo cual se seguirán los siguientes pasos:</a:t>
            </a:r>
          </a:p>
          <a:p>
            <a:pPr marL="0" marR="0" lvl="0" indent="0" algn="just" defTabSz="914400" rtl="0" eaLnBrk="0" fontAlgn="base" latinLnBrk="0" hangingPunct="0">
              <a:lnSpc>
                <a:spcPct val="100000"/>
              </a:lnSpc>
              <a:spcBef>
                <a:spcPct val="0"/>
              </a:spcBef>
              <a:spcAft>
                <a:spcPct val="0"/>
              </a:spcAft>
              <a:buClrTx/>
              <a:buSzTx/>
              <a:tabLst/>
            </a:pPr>
            <a:endParaRPr kumimoji="0" lang="es-ES" sz="1200" b="0" i="0" u="none" strike="noStrike" cap="none" normalizeH="0" baseline="0" dirty="0" smtClean="0">
              <a:ln>
                <a:noFill/>
              </a:ln>
              <a:effectLst/>
              <a:latin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EC" sz="1200" dirty="0">
                <a:latin typeface="Arial" pitchFamily="34" charset="0"/>
              </a:rPr>
              <a:t>Enviar las comunicaciones tanto a padres de familia como al personal que labora en el Centro, indicando los lugares donde se colocaran los recipientes y el día que comenzará la recolección. </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ES" sz="1200" dirty="0">
              <a:latin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EC" sz="1200" dirty="0">
                <a:latin typeface="Arial" pitchFamily="34" charset="0"/>
              </a:rPr>
              <a:t>Rotular los recipientes con letras grandes y colores llamativos.</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ES" sz="1200" dirty="0">
              <a:latin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EC" sz="1200" dirty="0">
                <a:latin typeface="Arial" pitchFamily="34" charset="0"/>
              </a:rPr>
              <a:t>Una vez que los recipientes se encuentren llenos, hacer la gestión pertinente para entregar al Municipio las pilas y baterías recicladas.</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EC" sz="1200" dirty="0">
              <a:latin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EC" sz="1200" dirty="0">
                <a:latin typeface="Arial" pitchFamily="34" charset="0"/>
              </a:rPr>
              <a:t>Esta </a:t>
            </a:r>
            <a:r>
              <a:rPr lang="es-EC" sz="1200" dirty="0" smtClean="0">
                <a:latin typeface="Arial" pitchFamily="34" charset="0"/>
              </a:rPr>
              <a:t>campaña se puede </a:t>
            </a:r>
            <a:r>
              <a:rPr lang="es-EC" sz="1200" dirty="0">
                <a:latin typeface="Arial" pitchFamily="34" charset="0"/>
              </a:rPr>
              <a:t>extender hasta los edificios, empresas y centros comerciales del vecindario, colocando recipientes en las avenidas y centro comerciales  con el logotipo del Centro y repartiendo informativos al respecto.</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ES" sz="1200" dirty="0">
              <a:latin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EC" sz="1200" dirty="0">
                <a:latin typeface="Arial" pitchFamily="34" charset="0"/>
              </a:rPr>
              <a:t>Colocar letreros recordatorios al lado de los equipos, indicando que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se deben  desconectar cuando no se utilicen,  con letras grandes, gráficos y colores llamativos. </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kumimoji="0" lang="es-ES" sz="1200" b="0" i="0" u="none" strike="noStrike" cap="none" normalizeH="0" baseline="0" dirty="0" smtClean="0">
              <a:ln>
                <a:noFill/>
              </a:ln>
              <a:effectLst/>
              <a:latin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B. Situar recipientes para reutilizar hojas de papel bond, revistas, perfiles, espirales, para lo cual se procederá a:</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kumimoji="0" lang="es-ES" sz="1200" b="0" i="0" u="none" strike="noStrike" cap="none" normalizeH="0" baseline="0" dirty="0" smtClean="0">
              <a:ln>
                <a:noFill/>
              </a:ln>
              <a:effectLst/>
              <a:latin typeface="Arial" pitchFamily="34" charset="0"/>
            </a:endParaRPr>
          </a:p>
          <a:p>
            <a:pPr marL="228600" indent="-228600" algn="just" eaLnBrk="0" fontAlgn="base" hangingPunct="0">
              <a:spcBef>
                <a:spcPct val="0"/>
              </a:spcBef>
              <a:spcAft>
                <a:spcPct val="0"/>
              </a:spcAft>
              <a:buFont typeface="+mj-lt"/>
              <a:buAutoNum type="arabicPeriod"/>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Buscar cajas de zapatos (preferentemente de botas, por ser grandes).</a:t>
            </a:r>
          </a:p>
          <a:p>
            <a:pPr marL="685800" lvl="1" indent="-228600" algn="just" eaLnBrk="0" fontAlgn="base" hangingPunct="0">
              <a:spcBef>
                <a:spcPct val="0"/>
              </a:spcBef>
              <a:spcAft>
                <a:spcPct val="0"/>
              </a:spcAft>
              <a:buFont typeface="+mj-lt"/>
              <a:buAutoNum type="arabicPeriod"/>
            </a:pPr>
            <a:endParaRPr lang="es-EC" sz="1200" dirty="0">
              <a:latin typeface="Arial" pitchFamily="34" charset="0"/>
              <a:ea typeface="Times New Roman" pitchFamily="18" charset="0"/>
              <a:cs typeface="Arial" pitchFamily="34" charset="0"/>
            </a:endParaRPr>
          </a:p>
          <a:p>
            <a:pPr marL="228600" indent="-228600" algn="just" eaLnBrk="0" fontAlgn="base" hangingPunct="0">
              <a:spcBef>
                <a:spcPct val="0"/>
              </a:spcBef>
              <a:spcAft>
                <a:spcPct val="0"/>
              </a:spcAft>
              <a:buFont typeface="+mj-lt"/>
              <a:buAutoNum type="arabicPeriod"/>
            </a:pPr>
            <a:r>
              <a:rPr lang="es-EC" sz="1200" dirty="0">
                <a:latin typeface="Arial" pitchFamily="34" charset="0"/>
              </a:rPr>
              <a:t>Forrarlas con </a:t>
            </a:r>
            <a:r>
              <a:rPr lang="es-EC" sz="1200" dirty="0">
                <a:latin typeface="Arial" pitchFamily="34" charset="0"/>
              </a:rPr>
              <a:t>fomi</a:t>
            </a:r>
            <a:r>
              <a:rPr lang="es-EC" sz="1200" dirty="0">
                <a:latin typeface="Arial" pitchFamily="34" charset="0"/>
              </a:rPr>
              <a:t> o materiales que se prefieran.</a:t>
            </a:r>
          </a:p>
          <a:p>
            <a:pPr marL="228600" indent="-228600" algn="just" eaLnBrk="0" fontAlgn="base" hangingPunct="0">
              <a:spcBef>
                <a:spcPct val="0"/>
              </a:spcBef>
              <a:spcAft>
                <a:spcPct val="0"/>
              </a:spcAft>
              <a:buFont typeface="+mj-lt"/>
              <a:buAutoNum type="arabicPeriod"/>
            </a:pPr>
            <a:endParaRPr lang="es-EC" sz="1200" dirty="0">
              <a:latin typeface="Arial" pitchFamily="34" charset="0"/>
            </a:endParaRPr>
          </a:p>
          <a:p>
            <a:pPr marL="228600" indent="-228600" algn="just" eaLnBrk="0" fontAlgn="base" hangingPunct="0">
              <a:spcBef>
                <a:spcPct val="0"/>
              </a:spcBef>
              <a:spcAft>
                <a:spcPct val="0"/>
              </a:spcAft>
              <a:buFont typeface="+mj-lt"/>
              <a:buAutoNum type="arabicPeriod"/>
            </a:pPr>
            <a:r>
              <a:rPr lang="es-EC" sz="1200" dirty="0">
                <a:latin typeface="Arial" pitchFamily="34" charset="0"/>
              </a:rPr>
              <a:t>Rotular las cajas para que se sepa dónde se deben depositar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los diferentes materiales.</a:t>
            </a:r>
            <a:endParaRPr kumimoji="0" lang="es-EC" sz="12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11605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ppt_x</p:attrName>
                                        </p:attrNameLst>
                                      </p:cBhvr>
                                      <p:tavLst>
                                        <p:tav tm="0">
                                          <p:val>
                                            <p:strVal val="#ppt_x"/>
                                          </p:val>
                                        </p:tav>
                                        <p:tav tm="100000">
                                          <p:val>
                                            <p:strVal val="#ppt_x"/>
                                          </p:val>
                                        </p:tav>
                                      </p:tavLst>
                                    </p:anim>
                                    <p:anim calcmode="lin" valueType="num">
                                      <p:cBhvr>
                                        <p:cTn id="8" dur="500" fill="hold"/>
                                        <p:tgtEl>
                                          <p:spTgt spid="53250"/>
                                        </p:tgtEl>
                                        <p:attrNameLst>
                                          <p:attrName>ppt_y</p:attrName>
                                        </p:attrNameLst>
                                      </p:cBhvr>
                                      <p:tavLst>
                                        <p:tav tm="0">
                                          <p:val>
                                            <p:strVal val="#ppt_y-#ppt_h/2"/>
                                          </p:val>
                                        </p:tav>
                                        <p:tav tm="100000">
                                          <p:val>
                                            <p:strVal val="#ppt_y"/>
                                          </p:val>
                                        </p:tav>
                                      </p:tavLst>
                                    </p:anim>
                                    <p:anim calcmode="lin" valueType="num">
                                      <p:cBhvr>
                                        <p:cTn id="9" dur="500" fill="hold"/>
                                        <p:tgtEl>
                                          <p:spTgt spid="53250"/>
                                        </p:tgtEl>
                                        <p:attrNameLst>
                                          <p:attrName>ppt_w</p:attrName>
                                        </p:attrNameLst>
                                      </p:cBhvr>
                                      <p:tavLst>
                                        <p:tav tm="0">
                                          <p:val>
                                            <p:strVal val="#ppt_w"/>
                                          </p:val>
                                        </p:tav>
                                        <p:tav tm="100000">
                                          <p:val>
                                            <p:strVal val="#ppt_w"/>
                                          </p:val>
                                        </p:tav>
                                      </p:tavLst>
                                    </p:anim>
                                    <p:anim calcmode="lin" valueType="num">
                                      <p:cBhvr>
                                        <p:cTn id="10" dur="500" fill="hold"/>
                                        <p:tgtEl>
                                          <p:spTgt spid="5325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3251"/>
                                        </p:tgtEl>
                                        <p:attrNameLst>
                                          <p:attrName>style.visibility</p:attrName>
                                        </p:attrNameLst>
                                      </p:cBhvr>
                                      <p:to>
                                        <p:strVal val="visible"/>
                                      </p:to>
                                    </p:set>
                                    <p:animEffect transition="in" filter="dissolve">
                                      <p:cBhvr>
                                        <p:cTn id="15"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cstate="print"/>
          <a:srcRect l="30762" t="6836" r="32617" b="6250"/>
          <a:stretch>
            <a:fillRect/>
          </a:stretch>
        </p:blipFill>
        <p:spPr bwMode="auto">
          <a:xfrm>
            <a:off x="0" y="0"/>
            <a:ext cx="4714876" cy="6858000"/>
          </a:xfrm>
          <a:prstGeom prst="rect">
            <a:avLst/>
          </a:prstGeom>
          <a:noFill/>
          <a:ln w="9525">
            <a:noFill/>
            <a:miter lim="800000"/>
            <a:headEnd/>
            <a:tailEnd/>
          </a:ln>
          <a:effectLst/>
        </p:spPr>
      </p:pic>
      <p:sp>
        <p:nvSpPr>
          <p:cNvPr id="52226" name="Rectangle 2"/>
          <p:cNvSpPr>
            <a:spLocks noChangeArrowheads="1"/>
          </p:cNvSpPr>
          <p:nvPr/>
        </p:nvSpPr>
        <p:spPr bwMode="auto">
          <a:xfrm>
            <a:off x="4716016" y="159023"/>
            <a:ext cx="4427984"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ACCIONES PRÁCTICAS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s-EC" sz="1200" b="1" dirty="0" smtClean="0">
                <a:latin typeface="Arial" pitchFamily="34" charset="0"/>
                <a:ea typeface="Times New Roman" pitchFamily="18" charset="0"/>
                <a:cs typeface="Arial" pitchFamily="34" charset="0"/>
              </a:rPr>
              <a:t>C. C</a:t>
            </a: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ampaña de reutilización e intercambio de libros en el Centro:</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AutoNum type="arabicPeriod"/>
              <a:tabLst/>
            </a:pP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Enviar comunicaciones a padres de familia y personal que labora en el Centro, indicando día, hora y lugar de la recolección de libros.</a:t>
            </a:r>
          </a:p>
          <a:p>
            <a:pPr marL="228600" marR="0" lvl="0" indent="-228600" algn="just" defTabSz="914400" rtl="0" eaLnBrk="0" fontAlgn="base" latinLnBrk="0" hangingPunct="0">
              <a:lnSpc>
                <a:spcPct val="100000"/>
              </a:lnSpc>
              <a:spcBef>
                <a:spcPct val="0"/>
              </a:spcBef>
              <a:spcAft>
                <a:spcPct val="0"/>
              </a:spcAft>
              <a:buClrTx/>
              <a:buSzTx/>
              <a:buAutoNum type="arabicPeriod"/>
              <a:tabLst/>
            </a:pPr>
            <a:endParaRPr lang="es-EC" sz="1200" dirty="0">
              <a:solidFill>
                <a:srgbClr val="000000"/>
              </a:solidFill>
              <a:latin typeface="Arial" pitchFamily="34" charset="0"/>
              <a:ea typeface="Times New Roman" pitchFamily="18"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AutoNum type="arabicPeriod"/>
              <a:tabLst/>
            </a:pP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 cuanto se tengan los resultados de la recolección se destinarán los más necesarios para crear una biblioteca interna en el Centro, y el resto para donaciones a centros de escasos recursos.</a:t>
            </a:r>
          </a:p>
          <a:p>
            <a:pPr marR="0" lvl="0" algn="just" defTabSz="914400" rtl="0" eaLnBrk="0" fontAlgn="base" latinLnBrk="0" hangingPunct="0">
              <a:lnSpc>
                <a:spcPct val="100000"/>
              </a:lnSpc>
              <a:spcBef>
                <a:spcPct val="0"/>
              </a:spcBef>
              <a:spcAft>
                <a:spcPct val="0"/>
              </a:spcAft>
              <a:buClrTx/>
              <a:buSzTx/>
              <a:tabLst/>
            </a:pPr>
            <a:endParaRPr lang="es-EC" sz="1200" dirty="0" smtClean="0">
              <a:solidFill>
                <a:srgbClr val="000000"/>
              </a:solidFill>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tabLst/>
            </a:pPr>
            <a:r>
              <a:rPr lang="es-EC" sz="1200" b="1" dirty="0" smtClean="0">
                <a:solidFill>
                  <a:srgbClr val="000000"/>
                </a:solidFill>
                <a:latin typeface="Arial" pitchFamily="34" charset="0"/>
                <a:ea typeface="Times New Roman" pitchFamily="18" charset="0"/>
                <a:cs typeface="Arial" pitchFamily="34" charset="0"/>
              </a:rPr>
              <a:t>D. </a:t>
            </a: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Abrir bien las cortinas y ventanas para aprovechar la luz solar y hacer actividades en los exteriores.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E. Poner carteles informativos y recordatorios de que se debe ahorrar hojas; explicar a los niños por qué, de qué están hechas las hojas, sobre la tala de árboles, y cuál es la función de los árboles en la naturaleza.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Implementar tres recipientes para reciclaje, con colores y rótulos que los diferencie.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 Crear instrumentos musicales con objetos reciclados</a:t>
            </a: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Por ejemplo:</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1.Tambor</a:t>
            </a:r>
          </a:p>
          <a:p>
            <a:pPr marL="0" marR="0" lvl="0" indent="0" algn="just" defTabSz="914400" rtl="0" eaLnBrk="0" fontAlgn="base" latinLnBrk="0" hangingPunct="0">
              <a:lnSpc>
                <a:spcPct val="100000"/>
              </a:lnSpc>
              <a:spcBef>
                <a:spcPct val="0"/>
              </a:spcBef>
              <a:spcAft>
                <a:spcPct val="0"/>
              </a:spcAft>
              <a:buClrTx/>
              <a:buSzTx/>
              <a:tabLst/>
            </a:pPr>
            <a:endPar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s-EC" sz="1200" dirty="0" smtClean="0">
                <a:solidFill>
                  <a:srgbClr val="000000"/>
                </a:solidFill>
                <a:latin typeface="Arial" pitchFamily="34" charset="0"/>
                <a:ea typeface="Times New Roman" pitchFamily="18" charset="0"/>
                <a:cs typeface="Arial" pitchFamily="34" charset="0"/>
              </a:rPr>
              <a:t>2. </a:t>
            </a: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Maracas</a:t>
            </a:r>
            <a:endParaRPr lang="es-EC" sz="1200" dirty="0">
              <a:solidFill>
                <a:srgbClr val="000000"/>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EC"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s-EC" sz="1200" dirty="0" smtClean="0">
                <a:solidFill>
                  <a:srgbClr val="000000"/>
                </a:solidFill>
                <a:latin typeface="Arial" pitchFamily="34" charset="0"/>
                <a:cs typeface="Arial" pitchFamily="34" charset="0"/>
              </a:rPr>
              <a:t>3. </a:t>
            </a: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Tubo de lluvia</a:t>
            </a:r>
          </a:p>
          <a:p>
            <a:pPr marL="0" marR="0" lvl="0" indent="0" algn="just" defTabSz="914400" rtl="0" eaLnBrk="0" fontAlgn="base" latinLnBrk="0" hangingPunct="0">
              <a:lnSpc>
                <a:spcPct val="100000"/>
              </a:lnSpc>
              <a:spcBef>
                <a:spcPct val="0"/>
              </a:spcBef>
              <a:spcAft>
                <a:spcPct val="0"/>
              </a:spcAft>
              <a:buClrTx/>
              <a:buSzTx/>
              <a:tabLst/>
            </a:pPr>
            <a:endParaRPr lang="es-EC" sz="1200" dirty="0">
              <a:solidFill>
                <a:srgbClr val="00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solidFill>
                  <a:srgbClr val="000000"/>
                </a:solidFill>
                <a:effectLst/>
                <a:latin typeface="Arial" pitchFamily="34" charset="0"/>
                <a:cs typeface="Arial" pitchFamily="34" charset="0"/>
              </a:rPr>
              <a:t>4. G</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uitarra</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86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p:cTn id="7" dur="500" fill="hold"/>
                                        <p:tgtEl>
                                          <p:spTgt spid="52225"/>
                                        </p:tgtEl>
                                        <p:attrNameLst>
                                          <p:attrName>ppt_x</p:attrName>
                                        </p:attrNameLst>
                                      </p:cBhvr>
                                      <p:tavLst>
                                        <p:tav tm="0">
                                          <p:val>
                                            <p:strVal val="#ppt_x"/>
                                          </p:val>
                                        </p:tav>
                                        <p:tav tm="100000">
                                          <p:val>
                                            <p:strVal val="#ppt_x"/>
                                          </p:val>
                                        </p:tav>
                                      </p:tavLst>
                                    </p:anim>
                                    <p:anim calcmode="lin" valueType="num">
                                      <p:cBhvr>
                                        <p:cTn id="8" dur="500" fill="hold"/>
                                        <p:tgtEl>
                                          <p:spTgt spid="52225"/>
                                        </p:tgtEl>
                                        <p:attrNameLst>
                                          <p:attrName>ppt_y</p:attrName>
                                        </p:attrNameLst>
                                      </p:cBhvr>
                                      <p:tavLst>
                                        <p:tav tm="0">
                                          <p:val>
                                            <p:strVal val="#ppt_y-#ppt_h/2"/>
                                          </p:val>
                                        </p:tav>
                                        <p:tav tm="100000">
                                          <p:val>
                                            <p:strVal val="#ppt_y"/>
                                          </p:val>
                                        </p:tav>
                                      </p:tavLst>
                                    </p:anim>
                                    <p:anim calcmode="lin" valueType="num">
                                      <p:cBhvr>
                                        <p:cTn id="9" dur="500" fill="hold"/>
                                        <p:tgtEl>
                                          <p:spTgt spid="52225"/>
                                        </p:tgtEl>
                                        <p:attrNameLst>
                                          <p:attrName>ppt_w</p:attrName>
                                        </p:attrNameLst>
                                      </p:cBhvr>
                                      <p:tavLst>
                                        <p:tav tm="0">
                                          <p:val>
                                            <p:strVal val="#ppt_w"/>
                                          </p:val>
                                        </p:tav>
                                        <p:tav tm="100000">
                                          <p:val>
                                            <p:strVal val="#ppt_w"/>
                                          </p:val>
                                        </p:tav>
                                      </p:tavLst>
                                    </p:anim>
                                    <p:anim calcmode="lin" valueType="num">
                                      <p:cBhvr>
                                        <p:cTn id="10" dur="500" fill="hold"/>
                                        <p:tgtEl>
                                          <p:spTgt spid="5222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2226"/>
                                        </p:tgtEl>
                                        <p:attrNameLst>
                                          <p:attrName>style.visibility</p:attrName>
                                        </p:attrNameLst>
                                      </p:cBhvr>
                                      <p:to>
                                        <p:strVal val="visible"/>
                                      </p:to>
                                    </p:set>
                                    <p:animEffect transition="in" filter="dissolve">
                                      <p:cBhvr>
                                        <p:cTn id="15"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cstate="print"/>
          <a:srcRect l="57861" t="15625" r="9912" b="9179"/>
          <a:stretch>
            <a:fillRect/>
          </a:stretch>
        </p:blipFill>
        <p:spPr bwMode="auto">
          <a:xfrm>
            <a:off x="0" y="0"/>
            <a:ext cx="4643438" cy="6858000"/>
          </a:xfrm>
          <a:prstGeom prst="rect">
            <a:avLst/>
          </a:prstGeom>
          <a:noFill/>
          <a:ln w="9525">
            <a:noFill/>
            <a:miter lim="800000"/>
            <a:headEnd/>
            <a:tailEnd/>
          </a:ln>
          <a:effectLst/>
        </p:spPr>
      </p:pic>
      <p:sp>
        <p:nvSpPr>
          <p:cNvPr id="51202" name="Rectangle 2"/>
          <p:cNvSpPr>
            <a:spLocks noChangeArrowheads="1"/>
          </p:cNvSpPr>
          <p:nvPr/>
        </p:nvSpPr>
        <p:spPr bwMode="auto">
          <a:xfrm>
            <a:off x="4572000" y="184666"/>
            <a:ext cx="457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ACCIONES PRÁCTICAS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H. Conservar y tratar de reutilizar vajillas desechables hasta que su tiempo de vida lo permita.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I. Dar charlas sobre las buenas prácticas ambientales que se deben aplicar en la cocina, al personal que labora en la misma.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J.</a:t>
            </a:r>
            <a:r>
              <a:rPr kumimoji="0" lang="es-EC" sz="1200" b="0" i="0" u="none" strike="noStrike" cap="none" normalizeH="0" dirty="0" smtClean="0">
                <a:ln>
                  <a:noFill/>
                </a:ln>
                <a:effectLst/>
                <a:latin typeface="Arial" pitchFamily="34" charset="0"/>
                <a:ea typeface="Times New Roman" pitchFamily="18" charset="0"/>
                <a:cs typeface="Arial" pitchFamily="34" charset="0"/>
              </a:rPr>
              <a:t>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Poner carteles donde se dé a conocer sobre el manejo de alimentos y agua en la cocina.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K. Implementar un purificador de agua con ozono.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L.</a:t>
            </a:r>
            <a:r>
              <a:rPr kumimoji="0" lang="es-EC" sz="1200" b="0" i="0" u="none" strike="noStrike" cap="none" normalizeH="0" dirty="0" smtClean="0">
                <a:ln>
                  <a:noFill/>
                </a:ln>
                <a:effectLst/>
                <a:latin typeface="Arial" pitchFamily="34" charset="0"/>
                <a:ea typeface="Times New Roman" pitchFamily="18" charset="0"/>
                <a:cs typeface="Arial" pitchFamily="34" charset="0"/>
              </a:rPr>
              <a:t>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Dictar un curso sobre manejo de alimentos al personal encargado de la cocina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M. Utilización de productos de limpieza no agresivos para el medio ambiente.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N. En el área del comedor se debe incentivar a los padres de familia para que en su mayoría manden a sus hijos frutas y productos que no contengan envolturas plásticas, nocivas al medio ambiente.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O. Incentivar a los padres de familia para que envíen a los niños 2 servilletas de tela a fin de que se eviten las servilletas de papel, y reenviarlas el fin de semana para que sean lavadas.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P. Poner cerca al comedor un informativo sobre el manejo de los residuos. a fin de que el personal lo recuerde.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rPr>
              <a:t>Q. Implementar el uso de bolsas de tela  para hacer las compras en mercados y supermercados, y así evitar el uso irracional de fundas plásticas</a:t>
            </a:r>
            <a:r>
              <a:rPr kumimoji="0" lang="es-ES" sz="1200" b="0" i="0" u="none" strike="noStrike" cap="none" normalizeH="0" baseline="0" dirty="0" smtClean="0">
                <a:ln>
                  <a:noFill/>
                </a:ln>
                <a:effectLst/>
                <a:latin typeface="Arial" pitchFamily="34" charset="0"/>
              </a:rPr>
              <a:t> </a:t>
            </a:r>
          </a:p>
        </p:txBody>
      </p:sp>
    </p:spTree>
    <p:extLst>
      <p:ext uri="{BB962C8B-B14F-4D97-AF65-F5344CB8AC3E}">
        <p14:creationId xmlns:p14="http://schemas.microsoft.com/office/powerpoint/2010/main" val="27884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p:cTn id="7" dur="500" fill="hold"/>
                                        <p:tgtEl>
                                          <p:spTgt spid="51201"/>
                                        </p:tgtEl>
                                        <p:attrNameLst>
                                          <p:attrName>ppt_x</p:attrName>
                                        </p:attrNameLst>
                                      </p:cBhvr>
                                      <p:tavLst>
                                        <p:tav tm="0">
                                          <p:val>
                                            <p:strVal val="#ppt_x"/>
                                          </p:val>
                                        </p:tav>
                                        <p:tav tm="100000">
                                          <p:val>
                                            <p:strVal val="#ppt_x"/>
                                          </p:val>
                                        </p:tav>
                                      </p:tavLst>
                                    </p:anim>
                                    <p:anim calcmode="lin" valueType="num">
                                      <p:cBhvr>
                                        <p:cTn id="8" dur="500" fill="hold"/>
                                        <p:tgtEl>
                                          <p:spTgt spid="51201"/>
                                        </p:tgtEl>
                                        <p:attrNameLst>
                                          <p:attrName>ppt_y</p:attrName>
                                        </p:attrNameLst>
                                      </p:cBhvr>
                                      <p:tavLst>
                                        <p:tav tm="0">
                                          <p:val>
                                            <p:strVal val="#ppt_y-#ppt_h/2"/>
                                          </p:val>
                                        </p:tav>
                                        <p:tav tm="100000">
                                          <p:val>
                                            <p:strVal val="#ppt_y"/>
                                          </p:val>
                                        </p:tav>
                                      </p:tavLst>
                                    </p:anim>
                                    <p:anim calcmode="lin" valueType="num">
                                      <p:cBhvr>
                                        <p:cTn id="9" dur="500" fill="hold"/>
                                        <p:tgtEl>
                                          <p:spTgt spid="51201"/>
                                        </p:tgtEl>
                                        <p:attrNameLst>
                                          <p:attrName>ppt_w</p:attrName>
                                        </p:attrNameLst>
                                      </p:cBhvr>
                                      <p:tavLst>
                                        <p:tav tm="0">
                                          <p:val>
                                            <p:strVal val="#ppt_w"/>
                                          </p:val>
                                        </p:tav>
                                        <p:tav tm="100000">
                                          <p:val>
                                            <p:strVal val="#ppt_w"/>
                                          </p:val>
                                        </p:tav>
                                      </p:tavLst>
                                    </p:anim>
                                    <p:anim calcmode="lin" valueType="num">
                                      <p:cBhvr>
                                        <p:cTn id="10" dur="500" fill="hold"/>
                                        <p:tgtEl>
                                          <p:spTgt spid="51201"/>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1202"/>
                                        </p:tgtEl>
                                        <p:attrNameLst>
                                          <p:attrName>style.visibility</p:attrName>
                                        </p:attrNameLst>
                                      </p:cBhvr>
                                      <p:to>
                                        <p:strVal val="visible"/>
                                      </p:to>
                                    </p:set>
                                    <p:animEffect transition="in" filter="dissolve">
                                      <p:cBhvr>
                                        <p:cTn id="14"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cstate="print"/>
          <a:srcRect l="31494" t="8789" r="31885" b="11132"/>
          <a:stretch>
            <a:fillRect/>
          </a:stretch>
        </p:blipFill>
        <p:spPr bwMode="auto">
          <a:xfrm>
            <a:off x="0" y="0"/>
            <a:ext cx="5072066" cy="6858000"/>
          </a:xfrm>
          <a:prstGeom prst="rect">
            <a:avLst/>
          </a:prstGeom>
          <a:noFill/>
          <a:ln w="9525">
            <a:noFill/>
            <a:miter lim="800000"/>
            <a:headEnd/>
            <a:tailEnd/>
          </a:ln>
          <a:effectLst/>
        </p:spPr>
      </p:pic>
      <p:sp>
        <p:nvSpPr>
          <p:cNvPr id="50178" name="Rectangle 2"/>
          <p:cNvSpPr>
            <a:spLocks noChangeArrowheads="1"/>
          </p:cNvSpPr>
          <p:nvPr/>
        </p:nvSpPr>
        <p:spPr bwMode="auto">
          <a:xfrm>
            <a:off x="5148064" y="541832"/>
            <a:ext cx="37816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ACCIONES PRÁCTICAS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s-EC" sz="1200" b="1" dirty="0" smtClean="0">
                <a:latin typeface="Arial" pitchFamily="34" charset="0"/>
                <a:ea typeface="Times New Roman" pitchFamily="18" charset="0"/>
                <a:cs typeface="Arial" pitchFamily="34" charset="0"/>
              </a:rPr>
              <a:t>R.</a:t>
            </a: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 Ahorro de agua en inodoros. Proceder de la siguiente manera: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1. Buscar botellas recicladas de agua o gaseosa pequeñas, con sus respectivas tapas.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12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2. Buscar piedras pequeñas, suficientes para llenar las botellas.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12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3.</a:t>
            </a:r>
            <a:r>
              <a:rPr kumimoji="0" lang="es-EC" sz="1200" b="0" i="0" u="none" strike="noStrike" cap="none" normalizeH="0" dirty="0" smtClean="0">
                <a:ln>
                  <a:noFill/>
                </a:ln>
                <a:effectLst/>
                <a:latin typeface="Arial" pitchFamily="34" charset="0"/>
                <a:ea typeface="Times New Roman" pitchFamily="18" charset="0"/>
                <a:cs typeface="Arial" pitchFamily="34" charset="0"/>
              </a:rPr>
              <a:t>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Llenar las botellas con las piedras y taparlas. Ponerlas en los tanques de agua de los inodoros. Esto logrará reducir el consumo de agua en cada descarga.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S. Cepillado de dientes. Implementar vasitos plásticos desechables y reciclados en los casilleros de los baños, a fin de que los niños en lugar de usar directamente el agua de los grifos para su cepillado, lo hagan mediante los vasitos, y de esta manera emplearán solamente el agua necesaria.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T. Montar la siguiente obra de títeres: “</a:t>
            </a:r>
            <a:r>
              <a:rPr kumimoji="0" lang="es-EC" sz="1200" b="0" i="1" u="none" strike="noStrike" cap="none" normalizeH="0" baseline="0" dirty="0" smtClean="0">
                <a:ln>
                  <a:noFill/>
                </a:ln>
                <a:effectLst/>
                <a:latin typeface="Arial" pitchFamily="34" charset="0"/>
                <a:ea typeface="Times New Roman" pitchFamily="18" charset="0"/>
                <a:cs typeface="Arial" pitchFamily="34" charset="0"/>
              </a:rPr>
              <a:t>Pobre agua</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es-ES" sz="12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Personajes:</a:t>
            </a:r>
            <a:endParaRPr kumimoji="0" lang="es-ES" sz="1200" b="0" i="0" u="none" strike="noStrike" cap="none" normalizeH="0" baseline="0" dirty="0" smtClean="0">
              <a:ln>
                <a:noFill/>
              </a:ln>
              <a:effectLst/>
              <a:latin typeface="Arial" pitchFamily="34" charset="0"/>
            </a:endParaRPr>
          </a:p>
          <a:p>
            <a:pPr lvl="1" algn="just" eaLnBrk="0" fontAlgn="base" hangingPunct="0">
              <a:spcBef>
                <a:spcPct val="0"/>
              </a:spcBef>
              <a:spcAft>
                <a:spcPct val="0"/>
              </a:spcAft>
              <a:buFontTx/>
              <a:buChar char="•"/>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Un grifo de agua</a:t>
            </a:r>
            <a:endParaRPr kumimoji="0" lang="es-ES" sz="1200" b="0" i="0" u="none" strike="noStrike" cap="none" normalizeH="0" baseline="0" dirty="0" smtClean="0">
              <a:ln>
                <a:noFill/>
              </a:ln>
              <a:effectLst/>
              <a:latin typeface="Arial" pitchFamily="34" charset="0"/>
            </a:endParaRPr>
          </a:p>
          <a:p>
            <a:pPr lvl="1" algn="just" eaLnBrk="0" fontAlgn="base" hangingPunct="0">
              <a:spcBef>
                <a:spcPct val="0"/>
              </a:spcBef>
              <a:spcAft>
                <a:spcPct val="0"/>
              </a:spcAft>
              <a:buFontTx/>
              <a:buChar char="•"/>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Un grupo de niños </a:t>
            </a:r>
            <a:endParaRPr kumimoji="0" lang="es-ES" sz="1200" b="0" i="0" u="none" strike="noStrike" cap="none" normalizeH="0" baseline="0" dirty="0" smtClean="0">
              <a:ln>
                <a:noFill/>
              </a:ln>
              <a:effectLst/>
              <a:latin typeface="Arial" pitchFamily="34" charset="0"/>
            </a:endParaRPr>
          </a:p>
          <a:p>
            <a:pPr lvl="1" algn="just" eaLnBrk="0" fontAlgn="base" hangingPunct="0">
              <a:spcBef>
                <a:spcPct val="0"/>
              </a:spcBef>
              <a:spcAft>
                <a:spcPct val="0"/>
              </a:spcAft>
              <a:buFontTx/>
              <a:buChar char="•"/>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Una gota de agua</a:t>
            </a:r>
            <a:endParaRPr kumimoji="0" lang="es-EC" sz="12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24483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50177"/>
                                        </p:tgtEl>
                                        <p:attrNameLst>
                                          <p:attrName>style.visibility</p:attrName>
                                        </p:attrNameLst>
                                      </p:cBhvr>
                                      <p:to>
                                        <p:strVal val="visible"/>
                                      </p:to>
                                    </p:set>
                                    <p:anim calcmode="lin" valueType="num">
                                      <p:cBhvr>
                                        <p:cTn id="7" dur="500" fill="hold"/>
                                        <p:tgtEl>
                                          <p:spTgt spid="50177"/>
                                        </p:tgtEl>
                                        <p:attrNameLst>
                                          <p:attrName>ppt_x</p:attrName>
                                        </p:attrNameLst>
                                      </p:cBhvr>
                                      <p:tavLst>
                                        <p:tav tm="0">
                                          <p:val>
                                            <p:strVal val="#ppt_x"/>
                                          </p:val>
                                        </p:tav>
                                        <p:tav tm="100000">
                                          <p:val>
                                            <p:strVal val="#ppt_x"/>
                                          </p:val>
                                        </p:tav>
                                      </p:tavLst>
                                    </p:anim>
                                    <p:anim calcmode="lin" valueType="num">
                                      <p:cBhvr>
                                        <p:cTn id="8" dur="500" fill="hold"/>
                                        <p:tgtEl>
                                          <p:spTgt spid="50177"/>
                                        </p:tgtEl>
                                        <p:attrNameLst>
                                          <p:attrName>ppt_y</p:attrName>
                                        </p:attrNameLst>
                                      </p:cBhvr>
                                      <p:tavLst>
                                        <p:tav tm="0">
                                          <p:val>
                                            <p:strVal val="#ppt_y-#ppt_h/2"/>
                                          </p:val>
                                        </p:tav>
                                        <p:tav tm="100000">
                                          <p:val>
                                            <p:strVal val="#ppt_y"/>
                                          </p:val>
                                        </p:tav>
                                      </p:tavLst>
                                    </p:anim>
                                    <p:anim calcmode="lin" valueType="num">
                                      <p:cBhvr>
                                        <p:cTn id="9" dur="500" fill="hold"/>
                                        <p:tgtEl>
                                          <p:spTgt spid="50177"/>
                                        </p:tgtEl>
                                        <p:attrNameLst>
                                          <p:attrName>ppt_w</p:attrName>
                                        </p:attrNameLst>
                                      </p:cBhvr>
                                      <p:tavLst>
                                        <p:tav tm="0">
                                          <p:val>
                                            <p:strVal val="#ppt_w"/>
                                          </p:val>
                                        </p:tav>
                                        <p:tav tm="100000">
                                          <p:val>
                                            <p:strVal val="#ppt_w"/>
                                          </p:val>
                                        </p:tav>
                                      </p:tavLst>
                                    </p:anim>
                                    <p:anim calcmode="lin" valueType="num">
                                      <p:cBhvr>
                                        <p:cTn id="10" dur="500" fill="hold"/>
                                        <p:tgtEl>
                                          <p:spTgt spid="5017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0178"/>
                                        </p:tgtEl>
                                        <p:attrNameLst>
                                          <p:attrName>style.visibility</p:attrName>
                                        </p:attrNameLst>
                                      </p:cBhvr>
                                      <p:to>
                                        <p:strVal val="visible"/>
                                      </p:to>
                                    </p:set>
                                    <p:animEffect transition="in" filter="dissolve">
                                      <p:cBhvr>
                                        <p:cTn id="15"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cstate="print"/>
          <a:srcRect l="31494" t="16601" r="31885" b="6250"/>
          <a:stretch>
            <a:fillRect/>
          </a:stretch>
        </p:blipFill>
        <p:spPr bwMode="auto">
          <a:xfrm>
            <a:off x="0" y="0"/>
            <a:ext cx="4643438" cy="6858000"/>
          </a:xfrm>
          <a:prstGeom prst="rect">
            <a:avLst/>
          </a:prstGeom>
          <a:noFill/>
          <a:ln w="9525">
            <a:noFill/>
            <a:miter lim="800000"/>
            <a:headEnd/>
            <a:tailEnd/>
          </a:ln>
          <a:effectLst/>
        </p:spPr>
      </p:pic>
      <p:sp>
        <p:nvSpPr>
          <p:cNvPr id="49154" name="Rectangle 2"/>
          <p:cNvSpPr>
            <a:spLocks noChangeArrowheads="1"/>
          </p:cNvSpPr>
          <p:nvPr/>
        </p:nvSpPr>
        <p:spPr bwMode="auto">
          <a:xfrm>
            <a:off x="4643438" y="-92333"/>
            <a:ext cx="4429124"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ACCIONES PRÁCTICAS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U. Implementar cuatro recipientes para reciclaje, con colores y rótulos que los diferencien: uno para papel y cartón, otro para vidrio,  otro para plásticos, y otro para residuos orgánicos.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V. Poner varios rótulos informativos sobre temas de buenas prácticas ambientales, como por ejemplo</a:t>
            </a:r>
            <a:r>
              <a:rPr kumimoji="0" lang="es-EC" sz="1200" b="0" i="1" u="none" strike="noStrike" cap="none" normalizeH="0" baseline="0" dirty="0" smtClean="0">
                <a:ln>
                  <a:noFill/>
                </a:ln>
                <a:effectLst/>
                <a:latin typeface="Arial" pitchFamily="34" charset="0"/>
                <a:ea typeface="Times New Roman" pitchFamily="18" charset="0"/>
                <a:cs typeface="Arial" pitchFamily="34" charset="0"/>
              </a:rPr>
              <a:t>: Ponga la basura en el recipiente adecuado; Cuidemos la naturaleza, cuidemos lo arboles</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 Esto para recordar los temas ambientales a los adultos que entran al Centro, y al leérselos de manera repetitiva se logre  un aprendizaje significativo en los niños.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W.</a:t>
            </a:r>
            <a:r>
              <a:rPr kumimoji="0" lang="es-EC" sz="1200" b="0" i="0" u="none" strike="noStrike" cap="none" normalizeH="0" dirty="0" smtClean="0">
                <a:ln>
                  <a:noFill/>
                </a:ln>
                <a:effectLst/>
                <a:latin typeface="Arial" pitchFamily="34" charset="0"/>
                <a:ea typeface="Times New Roman" pitchFamily="18" charset="0"/>
                <a:cs typeface="Arial" pitchFamily="34" charset="0"/>
              </a:rPr>
              <a:t>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Hacer un mural sobre un tema relacionado con el cuidado del medio ambiente, que pueda ser apreciado por los niños y todas las personas que entran al Centro, y donde se refleje el cuidado de recursos como el agua. La electricidad, el aire, y se trate el tema de la reutilización y el reciclaje.</a:t>
            </a: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 </a:t>
            </a: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X. Aplicar medidas de ahorro en el huerto, del siguiente modo: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1. Disponer 10 garrafas recicladas con tapa, con 4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lt</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 de agua, tierra suficiente, abono, semillas (de culantro, rábanos, tomate, etc.), herramientas, guantes, estilete.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sz="12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2. Cortar con el estilete los botellones de agua por un lado, dejando puesta la tapa.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sz="12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s-EC" sz="1200" dirty="0" smtClean="0">
                <a:latin typeface="Arial" pitchFamily="34" charset="0"/>
                <a:ea typeface="Times New Roman" pitchFamily="18" charset="0"/>
                <a:cs typeface="Arial" pitchFamily="34" charset="0"/>
              </a:rPr>
              <a:t>3. </a:t>
            </a: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Rellenar los botellones, primero con el abono y luego con tierra (puede ser a tres cuartos del botellón).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sz="12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4. Sembrar las diferentes semillas en los botellones.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sz="12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5. Poner sobre la tierra las botellas listas para el riego por goteo.</a:t>
            </a:r>
          </a:p>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effectLst/>
                <a:latin typeface="Arial" pitchFamily="34" charset="0"/>
                <a:ea typeface="Times New Roman" pitchFamily="18" charset="0"/>
                <a:cs typeface="Arial" pitchFamily="34" charset="0"/>
              </a:rPr>
              <a:t>6. Esperar a que germinen y seguir con el riego por goteo.</a:t>
            </a:r>
            <a:endParaRPr kumimoji="0" lang="es-ES" sz="18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13958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p:cTn id="7" dur="500" fill="hold"/>
                                        <p:tgtEl>
                                          <p:spTgt spid="49153"/>
                                        </p:tgtEl>
                                        <p:attrNameLst>
                                          <p:attrName>ppt_x</p:attrName>
                                        </p:attrNameLst>
                                      </p:cBhvr>
                                      <p:tavLst>
                                        <p:tav tm="0">
                                          <p:val>
                                            <p:strVal val="#ppt_x"/>
                                          </p:val>
                                        </p:tav>
                                        <p:tav tm="100000">
                                          <p:val>
                                            <p:strVal val="#ppt_x"/>
                                          </p:val>
                                        </p:tav>
                                      </p:tavLst>
                                    </p:anim>
                                    <p:anim calcmode="lin" valueType="num">
                                      <p:cBhvr>
                                        <p:cTn id="8" dur="500" fill="hold"/>
                                        <p:tgtEl>
                                          <p:spTgt spid="49153"/>
                                        </p:tgtEl>
                                        <p:attrNameLst>
                                          <p:attrName>ppt_y</p:attrName>
                                        </p:attrNameLst>
                                      </p:cBhvr>
                                      <p:tavLst>
                                        <p:tav tm="0">
                                          <p:val>
                                            <p:strVal val="#ppt_y-#ppt_h/2"/>
                                          </p:val>
                                        </p:tav>
                                        <p:tav tm="100000">
                                          <p:val>
                                            <p:strVal val="#ppt_y"/>
                                          </p:val>
                                        </p:tav>
                                      </p:tavLst>
                                    </p:anim>
                                    <p:anim calcmode="lin" valueType="num">
                                      <p:cBhvr>
                                        <p:cTn id="9" dur="500" fill="hold"/>
                                        <p:tgtEl>
                                          <p:spTgt spid="49153"/>
                                        </p:tgtEl>
                                        <p:attrNameLst>
                                          <p:attrName>ppt_w</p:attrName>
                                        </p:attrNameLst>
                                      </p:cBhvr>
                                      <p:tavLst>
                                        <p:tav tm="0">
                                          <p:val>
                                            <p:strVal val="#ppt_w"/>
                                          </p:val>
                                        </p:tav>
                                        <p:tav tm="100000">
                                          <p:val>
                                            <p:strVal val="#ppt_w"/>
                                          </p:val>
                                        </p:tav>
                                      </p:tavLst>
                                    </p:anim>
                                    <p:anim calcmode="lin" valueType="num">
                                      <p:cBhvr>
                                        <p:cTn id="10" dur="500" fill="hold"/>
                                        <p:tgtEl>
                                          <p:spTgt spid="4915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9154"/>
                                        </p:tgtEl>
                                        <p:attrNameLst>
                                          <p:attrName>style.visibility</p:attrName>
                                        </p:attrNameLst>
                                      </p:cBhvr>
                                      <p:to>
                                        <p:strVal val="visible"/>
                                      </p:to>
                                    </p:set>
                                    <p:animEffect transition="in" filter="dissolve">
                                      <p:cBhvr>
                                        <p:cTn id="15"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42852"/>
            <a:ext cx="3040256"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 b="1" dirty="0" smtClean="0">
                <a:latin typeface="Arial" pitchFamily="34" charset="0"/>
                <a:cs typeface="Arial" pitchFamily="34" charset="0"/>
              </a:rPr>
              <a:t>Capítulo I. EL PROBLEMA</a:t>
            </a:r>
            <a:endParaRPr lang="es-ES" b="1" dirty="0">
              <a:latin typeface="Arial" pitchFamily="34" charset="0"/>
              <a:cs typeface="Arial" pitchFamily="34" charset="0"/>
            </a:endParaRPr>
          </a:p>
        </p:txBody>
      </p:sp>
      <p:sp>
        <p:nvSpPr>
          <p:cNvPr id="3" name="2 Pentágono regular"/>
          <p:cNvSpPr/>
          <p:nvPr/>
        </p:nvSpPr>
        <p:spPr>
          <a:xfrm>
            <a:off x="142844" y="642918"/>
            <a:ext cx="2857520" cy="4071966"/>
          </a:xfrm>
          <a:prstGeom prst="pentagon">
            <a:avLst/>
          </a:prstGeom>
          <a:solidFill>
            <a:schemeClr val="bg2">
              <a:lumMod val="90000"/>
            </a:schemeClr>
          </a:solidFill>
          <a:effectLst>
            <a:outerShdw blurRad="317500" dist="38100" dir="1140000" sx="107000" sy="107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investigación tiene como marco espacial el Centro de Desarrollo Infantil “Happy Kids”, ubicado en Pasaje Los Naranjos E10-01 y Av. 6 de Diciembre, en la ciudad de Quito, y como marco temporal el año lectivo 2013-2014.</a:t>
            </a:r>
            <a:endParaRPr kumimoji="0" lang="es-EC" sz="1400" b="1" i="0" u="none" strike="noStrike" cap="none" normalizeH="0" baseline="0" dirty="0" smtClean="0">
              <a:ln>
                <a:noFill/>
              </a:ln>
              <a:solidFill>
                <a:schemeClr val="tx1"/>
              </a:solidFill>
              <a:effectLst/>
              <a:latin typeface="Arial" pitchFamily="34" charset="0"/>
            </a:endParaRPr>
          </a:p>
          <a:p>
            <a:pPr algn="ctr"/>
            <a:endParaRPr lang="es-ES" dirty="0"/>
          </a:p>
        </p:txBody>
      </p:sp>
      <p:graphicFrame>
        <p:nvGraphicFramePr>
          <p:cNvPr id="6" name="5 Diagrama"/>
          <p:cNvGraphicFramePr/>
          <p:nvPr/>
        </p:nvGraphicFramePr>
        <p:xfrm>
          <a:off x="2571736" y="214290"/>
          <a:ext cx="6286544"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6" name="Picture 4" descr="Desperdício de Água - Importância e Poluição | Meio Ambiente ..."/>
          <p:cNvPicPr>
            <a:picLocks noChangeAspect="1" noChangeArrowheads="1"/>
          </p:cNvPicPr>
          <p:nvPr/>
        </p:nvPicPr>
        <p:blipFill>
          <a:blip r:embed="rId8"/>
          <a:srcRect/>
          <a:stretch>
            <a:fillRect/>
          </a:stretch>
        </p:blipFill>
        <p:spPr bwMode="auto">
          <a:xfrm>
            <a:off x="0" y="4786322"/>
            <a:ext cx="2071670" cy="2071678"/>
          </a:xfrm>
          <a:prstGeom prst="rect">
            <a:avLst/>
          </a:prstGeom>
          <a:ln>
            <a:noFill/>
          </a:ln>
          <a:effectLst>
            <a:softEdge rad="112500"/>
          </a:effectLst>
        </p:spPr>
      </p:pic>
      <p:pic>
        <p:nvPicPr>
          <p:cNvPr id="28678" name="Picture 6" descr="Por Enrique Ramírez. Presidente de la Comisión Nacional de Energía."/>
          <p:cNvPicPr>
            <a:picLocks noChangeAspect="1" noChangeArrowheads="1"/>
          </p:cNvPicPr>
          <p:nvPr/>
        </p:nvPicPr>
        <p:blipFill>
          <a:blip r:embed="rId9"/>
          <a:srcRect/>
          <a:stretch>
            <a:fillRect/>
          </a:stretch>
        </p:blipFill>
        <p:spPr bwMode="auto">
          <a:xfrm>
            <a:off x="2000232" y="5072074"/>
            <a:ext cx="1857388" cy="1785926"/>
          </a:xfrm>
          <a:prstGeom prst="rect">
            <a:avLst/>
          </a:prstGeom>
          <a:ln>
            <a:noFill/>
          </a:ln>
          <a:effectLst>
            <a:softEdge rad="112500"/>
          </a:effectLst>
        </p:spPr>
      </p:pic>
      <p:pic>
        <p:nvPicPr>
          <p:cNvPr id="28680" name="Picture 8" descr="http://ts1.mm.bing.net/th?id=H.4710407866879332&amp;pid=15.1"/>
          <p:cNvPicPr>
            <a:picLocks noChangeAspect="1" noChangeArrowheads="1"/>
          </p:cNvPicPr>
          <p:nvPr/>
        </p:nvPicPr>
        <p:blipFill>
          <a:blip r:embed="rId10"/>
          <a:srcRect/>
          <a:stretch>
            <a:fillRect/>
          </a:stretch>
        </p:blipFill>
        <p:spPr bwMode="auto">
          <a:xfrm>
            <a:off x="4071934" y="5000636"/>
            <a:ext cx="2500330" cy="1857364"/>
          </a:xfrm>
          <a:prstGeom prst="rect">
            <a:avLst/>
          </a:prstGeom>
          <a:ln>
            <a:noFill/>
          </a:ln>
          <a:effectLst>
            <a:softEdge rad="112500"/>
          </a:effectLst>
        </p:spPr>
      </p:pic>
      <p:pic>
        <p:nvPicPr>
          <p:cNvPr id="28682" name="Picture 10" descr="MANEJO ADECUADO DE RESIDUOS SOLIDOS"/>
          <p:cNvPicPr>
            <a:picLocks noChangeAspect="1" noChangeArrowheads="1"/>
          </p:cNvPicPr>
          <p:nvPr/>
        </p:nvPicPr>
        <p:blipFill>
          <a:blip r:embed="rId11"/>
          <a:srcRect/>
          <a:stretch>
            <a:fillRect/>
          </a:stretch>
        </p:blipFill>
        <p:spPr bwMode="auto">
          <a:xfrm>
            <a:off x="6572264" y="5000636"/>
            <a:ext cx="2571736" cy="18573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28676"/>
                                        </p:tgtEl>
                                        <p:attrNameLst>
                                          <p:attrName>style.visibility</p:attrName>
                                        </p:attrNameLst>
                                      </p:cBhvr>
                                      <p:to>
                                        <p:strVal val="visible"/>
                                      </p:to>
                                    </p:set>
                                    <p:animEffect transition="in" filter="dissolve">
                                      <p:cBhvr>
                                        <p:cTn id="19" dur="500"/>
                                        <p:tgtEl>
                                          <p:spTgt spid="28676"/>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28678"/>
                                        </p:tgtEl>
                                        <p:attrNameLst>
                                          <p:attrName>style.visibility</p:attrName>
                                        </p:attrNameLst>
                                      </p:cBhvr>
                                      <p:to>
                                        <p:strVal val="visible"/>
                                      </p:to>
                                    </p:set>
                                    <p:animEffect transition="in" filter="dissolve">
                                      <p:cBhvr>
                                        <p:cTn id="23" dur="500"/>
                                        <p:tgtEl>
                                          <p:spTgt spid="28678"/>
                                        </p:tgtEl>
                                      </p:cBhvr>
                                    </p:animEffect>
                                  </p:childTnLst>
                                </p:cTn>
                              </p:par>
                            </p:childTnLst>
                          </p:cTn>
                        </p:par>
                        <p:par>
                          <p:cTn id="24" fill="hold">
                            <p:stCondLst>
                              <p:cond delay="1500"/>
                            </p:stCondLst>
                            <p:childTnLst>
                              <p:par>
                                <p:cTn id="25" presetID="9" presetClass="entr" presetSubtype="0" fill="hold" nodeType="afterEffect">
                                  <p:stCondLst>
                                    <p:cond delay="0"/>
                                  </p:stCondLst>
                                  <p:childTnLst>
                                    <p:set>
                                      <p:cBhvr>
                                        <p:cTn id="26" dur="1" fill="hold">
                                          <p:stCondLst>
                                            <p:cond delay="0"/>
                                          </p:stCondLst>
                                        </p:cTn>
                                        <p:tgtEl>
                                          <p:spTgt spid="28680"/>
                                        </p:tgtEl>
                                        <p:attrNameLst>
                                          <p:attrName>style.visibility</p:attrName>
                                        </p:attrNameLst>
                                      </p:cBhvr>
                                      <p:to>
                                        <p:strVal val="visible"/>
                                      </p:to>
                                    </p:set>
                                    <p:animEffect transition="in" filter="dissolve">
                                      <p:cBhvr>
                                        <p:cTn id="27" dur="500"/>
                                        <p:tgtEl>
                                          <p:spTgt spid="28680"/>
                                        </p:tgtEl>
                                      </p:cBhvr>
                                    </p:animEffect>
                                  </p:childTnLst>
                                </p:cTn>
                              </p:par>
                            </p:childTnLst>
                          </p:cTn>
                        </p:par>
                        <p:par>
                          <p:cTn id="28" fill="hold">
                            <p:stCondLst>
                              <p:cond delay="2000"/>
                            </p:stCondLst>
                            <p:childTnLst>
                              <p:par>
                                <p:cTn id="29" presetID="9" presetClass="entr" presetSubtype="0" fill="hold" nodeType="afterEffect">
                                  <p:stCondLst>
                                    <p:cond delay="0"/>
                                  </p:stCondLst>
                                  <p:childTnLst>
                                    <p:set>
                                      <p:cBhvr>
                                        <p:cTn id="30" dur="1" fill="hold">
                                          <p:stCondLst>
                                            <p:cond delay="0"/>
                                          </p:stCondLst>
                                        </p:cTn>
                                        <p:tgtEl>
                                          <p:spTgt spid="28682"/>
                                        </p:tgtEl>
                                        <p:attrNameLst>
                                          <p:attrName>style.visibility</p:attrName>
                                        </p:attrNameLst>
                                      </p:cBhvr>
                                      <p:to>
                                        <p:strVal val="visible"/>
                                      </p:to>
                                    </p:set>
                                    <p:animEffect transition="in" filter="dissolve">
                                      <p:cBhvr>
                                        <p:cTn id="31"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49724936"/>
              </p:ext>
            </p:extLst>
          </p:nvPr>
        </p:nvGraphicFramePr>
        <p:xfrm>
          <a:off x="71439" y="385786"/>
          <a:ext cx="9001155" cy="6400800"/>
        </p:xfrm>
        <a:graphic>
          <a:graphicData uri="http://schemas.openxmlformats.org/drawingml/2006/table">
            <a:tbl>
              <a:tblPr/>
              <a:tblGrid>
                <a:gridCol w="2936719"/>
                <a:gridCol w="4224018"/>
                <a:gridCol w="1840418"/>
              </a:tblGrid>
              <a:tr h="148635">
                <a:tc>
                  <a:txBody>
                    <a:bodyPr/>
                    <a:lstStyle/>
                    <a:p>
                      <a:pPr algn="ctr">
                        <a:lnSpc>
                          <a:spcPct val="100000"/>
                        </a:lnSpc>
                        <a:spcAft>
                          <a:spcPts val="0"/>
                        </a:spcAft>
                      </a:pPr>
                      <a:r>
                        <a:rPr lang="es-EC" sz="1200" b="1" dirty="0">
                          <a:latin typeface="Calibri"/>
                          <a:ea typeface="Times New Roman"/>
                          <a:cs typeface="Arial"/>
                        </a:rPr>
                        <a:t>ACTIVIDAD</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s-EC" sz="1200" b="1" dirty="0">
                          <a:latin typeface="Calibri"/>
                          <a:ea typeface="Times New Roman"/>
                          <a:cs typeface="Arial"/>
                        </a:rPr>
                        <a:t>EJECUCIÓN PRÁCTICA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s-EC" sz="1200" b="1" dirty="0">
                          <a:latin typeface="Calibri"/>
                          <a:ea typeface="Times New Roman"/>
                          <a:cs typeface="Arial"/>
                        </a:rPr>
                        <a:t>ÁREAS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2236">
                <a:tc>
                  <a:txBody>
                    <a:bodyPr/>
                    <a:lstStyle/>
                    <a:p>
                      <a:pPr>
                        <a:lnSpc>
                          <a:spcPct val="100000"/>
                        </a:lnSpc>
                        <a:spcAft>
                          <a:spcPts val="0"/>
                        </a:spcAft>
                      </a:pPr>
                      <a:r>
                        <a:rPr lang="es-ES" sz="1200" b="1" dirty="0">
                          <a:latin typeface="Calibri"/>
                          <a:ea typeface="Times New Roman"/>
                          <a:cs typeface="Times New Roman"/>
                        </a:rPr>
                        <a:t>Reciclar hojas de papel, imprimir por los dos lados de las hojas.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200" b="1" dirty="0">
                          <a:latin typeface="Calibri"/>
                          <a:ea typeface="Times New Roman"/>
                          <a:cs typeface="Arial"/>
                        </a:rPr>
                        <a:t>Poner avisos en las oficinas y aulas, que recuerden la necesidad de aplicar esta medida.</a:t>
                      </a:r>
                      <a:endParaRPr lang="es-ES" sz="1200" dirty="0">
                        <a:latin typeface="Calibri"/>
                        <a:ea typeface="Times New Roman"/>
                        <a:cs typeface="Times New Roman"/>
                      </a:endParaRPr>
                    </a:p>
                  </a:txBody>
                  <a:tcPr marL="35436" marR="3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Administrativa.</a:t>
                      </a:r>
                      <a:endParaRPr lang="es-ES" sz="1200" dirty="0">
                        <a:latin typeface="Calibri"/>
                        <a:ea typeface="Times New Roman"/>
                        <a:cs typeface="Times New Roman"/>
                      </a:endParaRPr>
                    </a:p>
                    <a:p>
                      <a:pPr marL="342900" lvl="0" indent="-342900">
                        <a:lnSpc>
                          <a:spcPct val="100000"/>
                        </a:lnSpc>
                        <a:spcAft>
                          <a:spcPts val="1000"/>
                        </a:spcAft>
                        <a:buFont typeface="Symbol"/>
                        <a:buChar char=""/>
                      </a:pPr>
                      <a:r>
                        <a:rPr lang="es-EC" sz="1200" b="1" dirty="0">
                          <a:latin typeface="Calibri"/>
                          <a:ea typeface="Times New Roman"/>
                          <a:cs typeface="Arial"/>
                        </a:rPr>
                        <a:t>Talleres Pedag.</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45">
                <a:tc>
                  <a:txBody>
                    <a:bodyPr/>
                    <a:lstStyle/>
                    <a:p>
                      <a:pPr>
                        <a:lnSpc>
                          <a:spcPct val="100000"/>
                        </a:lnSpc>
                        <a:spcAft>
                          <a:spcPts val="0"/>
                        </a:spcAft>
                      </a:pPr>
                      <a:r>
                        <a:rPr lang="es-ES" sz="1200" b="1" dirty="0">
                          <a:latin typeface="Calibri"/>
                          <a:ea typeface="Times New Roman"/>
                          <a:cs typeface="Times New Roman"/>
                        </a:rPr>
                        <a:t>Reciclar pilas y cartuchos de impresoras.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Poner avisos en las oficinas, que recuerden la necesidad de aplicar esta medida.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Administrativa.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77">
                <a:tc>
                  <a:txBody>
                    <a:bodyPr/>
                    <a:lstStyle/>
                    <a:p>
                      <a:pPr>
                        <a:lnSpc>
                          <a:spcPct val="100000"/>
                        </a:lnSpc>
                        <a:spcAft>
                          <a:spcPts val="1000"/>
                        </a:spcAft>
                      </a:pPr>
                      <a:r>
                        <a:rPr lang="es-ES" sz="1200" b="1" dirty="0">
                          <a:latin typeface="Calibri"/>
                          <a:ea typeface="Times New Roman"/>
                          <a:cs typeface="Times New Roman"/>
                        </a:rPr>
                        <a:t>Desconectar equipos eléctricos al no utilizarlos.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200" b="1" dirty="0">
                          <a:latin typeface="Calibri"/>
                          <a:ea typeface="Times New Roman"/>
                          <a:cs typeface="Arial"/>
                        </a:rPr>
                        <a:t>Poner avisos en todas las áreas, que recuerden la necesidad de aplicar esta medida.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Todas.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77">
                <a:tc>
                  <a:txBody>
                    <a:bodyPr/>
                    <a:lstStyle/>
                    <a:p>
                      <a:pPr>
                        <a:lnSpc>
                          <a:spcPct val="100000"/>
                        </a:lnSpc>
                        <a:spcAft>
                          <a:spcPts val="1000"/>
                        </a:spcAft>
                      </a:pPr>
                      <a:r>
                        <a:rPr lang="es-ES" sz="1200" b="1" dirty="0">
                          <a:latin typeface="Calibri"/>
                          <a:ea typeface="Times New Roman"/>
                          <a:cs typeface="Times New Roman"/>
                        </a:rPr>
                        <a:t>Implementar recipientes para reciclar diversos tipos de desechos.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200" b="1" dirty="0">
                          <a:latin typeface="Calibri"/>
                          <a:ea typeface="Times New Roman"/>
                          <a:cs typeface="Arial"/>
                        </a:rPr>
                        <a:t>Colocar los recipientes, identificándolos por colores según los tipos de desechos a que se destinan.</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Todas.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Implementar focos ahorradores.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Hacer el cambio de los sistemas de iluminación en todas las áreas. </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Todas.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77">
                <a:tc>
                  <a:txBody>
                    <a:bodyPr/>
                    <a:lstStyle/>
                    <a:p>
                      <a:pPr>
                        <a:lnSpc>
                          <a:spcPct val="100000"/>
                        </a:lnSpc>
                        <a:spcAft>
                          <a:spcPts val="1000"/>
                        </a:spcAft>
                      </a:pPr>
                      <a:r>
                        <a:rPr lang="es-ES" sz="1200" b="1" dirty="0">
                          <a:latin typeface="Calibri"/>
                          <a:ea typeface="Times New Roman"/>
                          <a:cs typeface="Times New Roman"/>
                        </a:rPr>
                        <a:t>Fomentar el uso racional de recursos.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200" b="1" dirty="0">
                          <a:latin typeface="Calibri"/>
                          <a:ea typeface="Times New Roman"/>
                          <a:cs typeface="Arial"/>
                        </a:rPr>
                        <a:t>Realizar inventarios de medios en uso, para constatar que se correspondan exactamente a las necesidades.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Todas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36">
                <a:tc>
                  <a:txBody>
                    <a:bodyPr/>
                    <a:lstStyle/>
                    <a:p>
                      <a:pPr>
                        <a:lnSpc>
                          <a:spcPct val="100000"/>
                        </a:lnSpc>
                        <a:spcAft>
                          <a:spcPts val="0"/>
                        </a:spcAft>
                      </a:pPr>
                      <a:r>
                        <a:rPr lang="es-ES" sz="1200" b="1" dirty="0">
                          <a:latin typeface="Calibri"/>
                          <a:ea typeface="Times New Roman"/>
                          <a:cs typeface="Times New Roman"/>
                        </a:rPr>
                        <a:t>Implementar contenedores para el reciclaje de pañales desechables, en aulas con niños de 0 a 2 años de edad.</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Colocar los recipientes adecuados para esta función, identificándolos debidamente.</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Talleres Pedag.</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Implementar llaves temporizadoras de agua.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Hacer el cambio de los sistemas de agua en las áreas correspondientes.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Sanitarios.</a:t>
                      </a:r>
                      <a:endParaRPr lang="es-ES" sz="1200" dirty="0">
                        <a:latin typeface="Calibri"/>
                        <a:ea typeface="Times New Roman"/>
                        <a:cs typeface="Times New Roman"/>
                      </a:endParaRPr>
                    </a:p>
                    <a:p>
                      <a:pPr marL="342900" lvl="0" indent="-342900">
                        <a:lnSpc>
                          <a:spcPct val="100000"/>
                        </a:lnSpc>
                        <a:spcAft>
                          <a:spcPts val="0"/>
                        </a:spcAft>
                        <a:buFont typeface="Symbol"/>
                        <a:buChar char=""/>
                      </a:pPr>
                      <a:r>
                        <a:rPr lang="es-EC" sz="1200" b="1" dirty="0">
                          <a:latin typeface="Calibri"/>
                          <a:ea typeface="Times New Roman"/>
                          <a:cs typeface="Arial"/>
                        </a:rPr>
                        <a:t>Cocina.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Chequear permanentemente las fugas de agua.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Realizar inspecciones periódicas y mantener  una vigilancia permanente.</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Sanitarios.</a:t>
                      </a:r>
                      <a:endParaRPr lang="es-ES" sz="1200" dirty="0">
                        <a:latin typeface="Calibri"/>
                        <a:ea typeface="Times New Roman"/>
                        <a:cs typeface="Times New Roman"/>
                      </a:endParaRPr>
                    </a:p>
                    <a:p>
                      <a:pPr marL="342900" lvl="0" indent="-342900">
                        <a:lnSpc>
                          <a:spcPct val="100000"/>
                        </a:lnSpc>
                        <a:spcAft>
                          <a:spcPts val="0"/>
                        </a:spcAft>
                        <a:buFont typeface="Symbol"/>
                        <a:buChar char=""/>
                      </a:pPr>
                      <a:r>
                        <a:rPr lang="es-EC" sz="1200" b="1" dirty="0">
                          <a:latin typeface="Calibri"/>
                          <a:ea typeface="Times New Roman"/>
                          <a:cs typeface="Arial"/>
                        </a:rPr>
                        <a:t>Cocina.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77">
                <a:tc>
                  <a:txBody>
                    <a:bodyPr/>
                    <a:lstStyle/>
                    <a:p>
                      <a:pPr>
                        <a:lnSpc>
                          <a:spcPct val="100000"/>
                        </a:lnSpc>
                        <a:spcAft>
                          <a:spcPts val="0"/>
                        </a:spcAft>
                      </a:pPr>
                      <a:r>
                        <a:rPr lang="es-ES" sz="1200" b="1" dirty="0">
                          <a:latin typeface="Calibri"/>
                          <a:ea typeface="Times New Roman"/>
                          <a:cs typeface="Times New Roman"/>
                        </a:rPr>
                        <a:t>Implementar inodoros ahorradores de agua de descarga.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Hacer el cambio de los sistemas sanitarios por esos más racionales y modernos.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Sanitarios.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Propiciar el uso adecuado del papel higiénico.</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Realizar inspecciones periódicas y mantener  una vigilancia permanente.</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Sanitarios.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Reutilizar recipientes desechables.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Poner avisos en la cocina, que recuerden la necesidad de aplicar esta medida.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Cocina.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Implementar purificadores de agua.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Hacer la adquisición necesaria y situar los medios adecuados.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Cocina.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77">
                <a:tc>
                  <a:txBody>
                    <a:bodyPr/>
                    <a:lstStyle/>
                    <a:p>
                      <a:pPr>
                        <a:lnSpc>
                          <a:spcPct val="100000"/>
                        </a:lnSpc>
                        <a:spcAft>
                          <a:spcPts val="0"/>
                        </a:spcAft>
                      </a:pPr>
                      <a:r>
                        <a:rPr lang="es-ES" sz="1200" b="1" dirty="0">
                          <a:latin typeface="Calibri"/>
                          <a:ea typeface="Times New Roman"/>
                          <a:cs typeface="Times New Roman"/>
                        </a:rPr>
                        <a:t>Utilizar productos de limpieza no agresivos al medio ambiente.</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200" b="1" dirty="0">
                          <a:latin typeface="Calibri"/>
                          <a:ea typeface="Times New Roman"/>
                          <a:cs typeface="Arial"/>
                        </a:rPr>
                        <a:t>Poner avisos en la cocina, que recuerden la necesidad de aplicar esta medida. Revisar sistemáticamente que no se viole.</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Cocina.</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Implementar un huerto atendido por niñas y niños.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Elaborar un cronograma de trabajo, y adquirir medios e insumos (semillas, etc.).</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Exteriores.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Implementar horarios para el riego de jardines.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Elaborar un cronograma de trabajo y poner el horario en conocimiento de todos.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Exteriores.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18">
                <a:tc>
                  <a:txBody>
                    <a:bodyPr/>
                    <a:lstStyle/>
                    <a:p>
                      <a:pPr>
                        <a:lnSpc>
                          <a:spcPct val="100000"/>
                        </a:lnSpc>
                        <a:spcAft>
                          <a:spcPts val="1000"/>
                        </a:spcAft>
                      </a:pPr>
                      <a:r>
                        <a:rPr lang="es-ES" sz="1200" b="1" dirty="0">
                          <a:latin typeface="Calibri"/>
                          <a:ea typeface="Times New Roman"/>
                          <a:cs typeface="Times New Roman"/>
                        </a:rPr>
                        <a:t>Conservación de áreas verdes.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es-EC" sz="1200" b="1" dirty="0">
                          <a:latin typeface="Calibri"/>
                          <a:ea typeface="Times New Roman"/>
                          <a:cs typeface="Arial"/>
                        </a:rPr>
                        <a:t>Realizar inspecciones periódicas y mantener  una vigilancia permanente.</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a:buChar char=""/>
                      </a:pPr>
                      <a:r>
                        <a:rPr lang="es-EC" sz="1200" b="1" dirty="0">
                          <a:latin typeface="Calibri"/>
                          <a:ea typeface="Times New Roman"/>
                          <a:cs typeface="Arial"/>
                        </a:rPr>
                        <a:t>Exteriores.</a:t>
                      </a:r>
                      <a:endParaRPr lang="es-ES" sz="1200" dirty="0">
                        <a:latin typeface="Calibri"/>
                        <a:ea typeface="Times New Roman"/>
                        <a:cs typeface="Times New Roman"/>
                      </a:endParaRPr>
                    </a:p>
                  </a:txBody>
                  <a:tcPr marL="35436" marR="35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bmk="_Toc379545089">
                <a:ln>
                  <a:noFill/>
                </a:ln>
                <a:solidFill>
                  <a:schemeClr val="tx1"/>
                </a:solidFill>
                <a:effectLst/>
                <a:latin typeface="Arial" pitchFamily="34" charset="0"/>
                <a:ea typeface="Times New Roman" pitchFamily="18" charset="0"/>
                <a:cs typeface="Arial" pitchFamily="34" charset="0"/>
              </a:rPr>
              <a:t>PLAN OPERATIVO</a:t>
            </a: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571472" y="1214422"/>
            <a:ext cx="7572428" cy="4071966"/>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s-ES" sz="3600" b="1" kern="10" spc="0" dirty="0" smtClean="0">
                <a:ln w="9525">
                  <a:round/>
                  <a:headEnd/>
                  <a:tailEnd/>
                </a:ln>
                <a:gradFill rotWithShape="0">
                  <a:gsLst>
                    <a:gs pos="0">
                      <a:srgbClr val="FFE701"/>
                    </a:gs>
                    <a:gs pos="100000">
                      <a:srgbClr val="FE3E02"/>
                    </a:gs>
                  </a:gsLst>
                  <a:lin ang="5400000" scaled="1"/>
                </a:gradFill>
                <a:effectLst/>
                <a:latin typeface="Impact"/>
              </a:rPr>
              <a:t>¡Muchas gracias...!</a:t>
            </a:r>
            <a:endParaRPr lang="es-ES" sz="3600" b="1" kern="10" spc="0" dirty="0">
              <a:ln w="9525">
                <a:round/>
                <a:headEnd/>
                <a:tailEnd/>
              </a:ln>
              <a:gradFill rotWithShape="0">
                <a:gsLst>
                  <a:gs pos="0">
                    <a:srgbClr val="FFE701"/>
                  </a:gs>
                  <a:gs pos="100000">
                    <a:srgbClr val="FE3E02"/>
                  </a:gs>
                </a:gsLst>
                <a:lin ang="5400000" scaled="1"/>
              </a:gradFill>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vertical)">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6 Imagen" descr="Dibujo.JPG"/>
          <p:cNvPicPr>
            <a:picLocks noChangeAspect="1" noChangeArrowheads="1"/>
          </p:cNvPicPr>
          <p:nvPr/>
        </p:nvPicPr>
        <p:blipFill>
          <a:blip r:embed="rId2"/>
          <a:srcRect/>
          <a:stretch>
            <a:fillRect/>
          </a:stretch>
        </p:blipFill>
        <p:spPr bwMode="auto">
          <a:xfrm>
            <a:off x="1928794" y="142876"/>
            <a:ext cx="7077986" cy="4572008"/>
          </a:xfrm>
          <a:prstGeom prst="rect">
            <a:avLst/>
          </a:prstGeom>
          <a:noFill/>
          <a:ln w="9525">
            <a:noFill/>
            <a:miter lim="800000"/>
            <a:headEnd/>
            <a:tailEnd/>
          </a:ln>
        </p:spPr>
      </p:pic>
      <p:sp>
        <p:nvSpPr>
          <p:cNvPr id="29699" name="Rectangle 3"/>
          <p:cNvSpPr>
            <a:spLocks noChangeArrowheads="1"/>
          </p:cNvSpPr>
          <p:nvPr/>
        </p:nvSpPr>
        <p:spPr bwMode="auto">
          <a:xfrm>
            <a:off x="2428860" y="5072074"/>
            <a:ext cx="6429388" cy="1154675"/>
          </a:xfrm>
          <a:prstGeom prst="rect">
            <a:avLst/>
          </a:prstGeom>
          <a:solidFill>
            <a:srgbClr val="FFFF00"/>
          </a:solidFill>
          <a:ln w="9525">
            <a:solidFill>
              <a:srgbClr val="C00000"/>
            </a:solidFill>
            <a:miter lim="800000"/>
            <a:headEnd/>
            <a:tailEnd/>
          </a:ln>
          <a:effectLst>
            <a:outerShdw blurRad="406400" dir="10260000" sx="102000" sy="102000" algn="tl" rotWithShape="0">
              <a:prstClr val="black">
                <a:alpha val="88000"/>
              </a:prstClr>
            </a:outerShdw>
          </a:effectLst>
        </p:spPr>
        <p:txBody>
          <a:bodyPr vert="horz" wrap="square" lIns="91440" tIns="45720" rIns="91440" bIns="45720" numCol="1" anchor="ctr" anchorCtr="0" compatLnSpc="1">
            <a:prstTxWarp prst="textNoShape">
              <a:avLst/>
            </a:prstTxWarp>
            <a:spAutoFit/>
          </a:bodyPr>
          <a:lstStyle/>
          <a:p>
            <a:pPr marL="0" marR="0" lvl="0" indent="247650" algn="ctr" defTabSz="914400" rtl="0" eaLnBrk="0" fontAlgn="base" latinLnBrk="0" hangingPunct="0">
              <a:lnSpc>
                <a:spcPct val="15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¿Cuáles son las buenas prácticas ambientales que poseen los niños del Centro de Desarrollo Infantil “Happy Kids”, de la ciudad de Quito, en el año lectivo 2013–2014?</a:t>
            </a:r>
            <a:endParaRPr kumimoji="0" lang="es-EC" sz="1600" b="1" i="0" u="none" strike="noStrike" cap="none" normalizeH="0" baseline="0" dirty="0" smtClean="0">
              <a:ln>
                <a:noFill/>
              </a:ln>
              <a:solidFill>
                <a:schemeClr val="tx1"/>
              </a:solidFill>
              <a:effectLst/>
              <a:latin typeface="Arial" pitchFamily="34" charset="0"/>
            </a:endParaRPr>
          </a:p>
        </p:txBody>
      </p:sp>
      <p:sp>
        <p:nvSpPr>
          <p:cNvPr id="4" name="3 Llamada de flecha a la derecha"/>
          <p:cNvSpPr/>
          <p:nvPr/>
        </p:nvSpPr>
        <p:spPr>
          <a:xfrm>
            <a:off x="214282" y="1571612"/>
            <a:ext cx="3214710" cy="1357322"/>
          </a:xfrm>
          <a:prstGeom prst="rightArrowCallout">
            <a:avLst/>
          </a:prstGeom>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a:latin typeface="Arial" pitchFamily="34" charset="0"/>
                <a:cs typeface="Arial" pitchFamily="34" charset="0"/>
              </a:rPr>
              <a:t>Árbol de problemas de la situación institucional</a:t>
            </a:r>
            <a:endParaRPr lang="es-ES" dirty="0">
              <a:latin typeface="Arial" pitchFamily="34" charset="0"/>
              <a:cs typeface="Arial" pitchFamily="34" charset="0"/>
            </a:endParaRPr>
          </a:p>
        </p:txBody>
      </p:sp>
      <p:sp>
        <p:nvSpPr>
          <p:cNvPr id="5" name="4 Elipse"/>
          <p:cNvSpPr/>
          <p:nvPr/>
        </p:nvSpPr>
        <p:spPr>
          <a:xfrm>
            <a:off x="285720" y="4572008"/>
            <a:ext cx="2286016" cy="1428760"/>
          </a:xfrm>
          <a:prstGeom prst="ellipse">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kumimoji="0" lang="es-EC" b="1" i="0" u="none" strike="noStrike" cap="none" normalizeH="0" baseline="0" dirty="0" smtClean="0" bmk="_Toc379542316">
                <a:ln>
                  <a:noFill/>
                </a:ln>
                <a:solidFill>
                  <a:schemeClr val="tx1"/>
                </a:solidFill>
                <a:effectLst/>
                <a:latin typeface="Arial" pitchFamily="34" charset="0"/>
                <a:ea typeface="Times New Roman" pitchFamily="18" charset="0"/>
                <a:cs typeface="Arial" pitchFamily="34" charset="0"/>
              </a:rPr>
              <a:t>Formulación del problema</a:t>
            </a:r>
            <a:endParaRPr kumimoji="0" lang="es-ES" b="0" i="0" u="none" strike="noStrike" cap="none" normalizeH="0" baseline="0" dirty="0" smtClean="0">
              <a:ln>
                <a:noFill/>
              </a:ln>
              <a:solidFill>
                <a:schemeClr val="tx1"/>
              </a:solidFill>
              <a:effectLst/>
              <a:latin typeface="Arial" pitchFamily="34" charset="0"/>
            </a:endParaRPr>
          </a:p>
          <a:p>
            <a:pPr algn="ct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29698"/>
                                        </p:tgtEl>
                                        <p:attrNameLst>
                                          <p:attrName>style.visibility</p:attrName>
                                        </p:attrNameLst>
                                      </p:cBhvr>
                                      <p:to>
                                        <p:strVal val="visible"/>
                                      </p:to>
                                    </p:set>
                                    <p:anim calcmode="lin" valueType="num">
                                      <p:cBhvr>
                                        <p:cTn id="14" dur="500" fill="hold"/>
                                        <p:tgtEl>
                                          <p:spTgt spid="29698"/>
                                        </p:tgtEl>
                                        <p:attrNameLst>
                                          <p:attrName>ppt_x</p:attrName>
                                        </p:attrNameLst>
                                      </p:cBhvr>
                                      <p:tavLst>
                                        <p:tav tm="0">
                                          <p:val>
                                            <p:strVal val="#ppt_x"/>
                                          </p:val>
                                        </p:tav>
                                        <p:tav tm="100000">
                                          <p:val>
                                            <p:strVal val="#ppt_x"/>
                                          </p:val>
                                        </p:tav>
                                      </p:tavLst>
                                    </p:anim>
                                    <p:anim calcmode="lin" valueType="num">
                                      <p:cBhvr>
                                        <p:cTn id="15" dur="500" fill="hold"/>
                                        <p:tgtEl>
                                          <p:spTgt spid="29698"/>
                                        </p:tgtEl>
                                        <p:attrNameLst>
                                          <p:attrName>ppt_y</p:attrName>
                                        </p:attrNameLst>
                                      </p:cBhvr>
                                      <p:tavLst>
                                        <p:tav tm="0">
                                          <p:val>
                                            <p:strVal val="#ppt_y-#ppt_h/2"/>
                                          </p:val>
                                        </p:tav>
                                        <p:tav tm="100000">
                                          <p:val>
                                            <p:strVal val="#ppt_y"/>
                                          </p:val>
                                        </p:tav>
                                      </p:tavLst>
                                    </p:anim>
                                    <p:anim calcmode="lin" valueType="num">
                                      <p:cBhvr>
                                        <p:cTn id="16" dur="500" fill="hold"/>
                                        <p:tgtEl>
                                          <p:spTgt spid="29698"/>
                                        </p:tgtEl>
                                        <p:attrNameLst>
                                          <p:attrName>ppt_w</p:attrName>
                                        </p:attrNameLst>
                                      </p:cBhvr>
                                      <p:tavLst>
                                        <p:tav tm="0">
                                          <p:val>
                                            <p:strVal val="#ppt_w"/>
                                          </p:val>
                                        </p:tav>
                                        <p:tav tm="100000">
                                          <p:val>
                                            <p:strVal val="#ppt_w"/>
                                          </p:val>
                                        </p:tav>
                                      </p:tavLst>
                                    </p:anim>
                                    <p:anim calcmode="lin" valueType="num">
                                      <p:cBhvr>
                                        <p:cTn id="17"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8)">
                                      <p:cBhvr>
                                        <p:cTn id="22" dur="500"/>
                                        <p:tgtEl>
                                          <p:spTgt spid="5"/>
                                        </p:tgtEl>
                                      </p:cBhvr>
                                    </p:animEffect>
                                  </p:childTnLst>
                                </p:cTn>
                              </p:par>
                            </p:childTnLst>
                          </p:cTn>
                        </p:par>
                        <p:par>
                          <p:cTn id="23" fill="hold">
                            <p:stCondLst>
                              <p:cond delay="500"/>
                            </p:stCondLst>
                            <p:childTnLst>
                              <p:par>
                                <p:cTn id="24" presetID="17" presetClass="entr" presetSubtype="8" fill="hold" grpId="0" nodeType="afterEffect">
                                  <p:stCondLst>
                                    <p:cond delay="0"/>
                                  </p:stCondLst>
                                  <p:childTnLst>
                                    <p:set>
                                      <p:cBhvr>
                                        <p:cTn id="25" dur="1" fill="hold">
                                          <p:stCondLst>
                                            <p:cond delay="0"/>
                                          </p:stCondLst>
                                        </p:cTn>
                                        <p:tgtEl>
                                          <p:spTgt spid="29699"/>
                                        </p:tgtEl>
                                        <p:attrNameLst>
                                          <p:attrName>style.visibility</p:attrName>
                                        </p:attrNameLst>
                                      </p:cBhvr>
                                      <p:to>
                                        <p:strVal val="visible"/>
                                      </p:to>
                                    </p:set>
                                    <p:anim calcmode="lin" valueType="num">
                                      <p:cBhvr>
                                        <p:cTn id="26" dur="500" fill="hold"/>
                                        <p:tgtEl>
                                          <p:spTgt spid="29699"/>
                                        </p:tgtEl>
                                        <p:attrNameLst>
                                          <p:attrName>ppt_x</p:attrName>
                                        </p:attrNameLst>
                                      </p:cBhvr>
                                      <p:tavLst>
                                        <p:tav tm="0">
                                          <p:val>
                                            <p:strVal val="#ppt_x-#ppt_w/2"/>
                                          </p:val>
                                        </p:tav>
                                        <p:tav tm="100000">
                                          <p:val>
                                            <p:strVal val="#ppt_x"/>
                                          </p:val>
                                        </p:tav>
                                      </p:tavLst>
                                    </p:anim>
                                    <p:anim calcmode="lin" valueType="num">
                                      <p:cBhvr>
                                        <p:cTn id="27" dur="500" fill="hold"/>
                                        <p:tgtEl>
                                          <p:spTgt spid="29699"/>
                                        </p:tgtEl>
                                        <p:attrNameLst>
                                          <p:attrName>ppt_y</p:attrName>
                                        </p:attrNameLst>
                                      </p:cBhvr>
                                      <p:tavLst>
                                        <p:tav tm="0">
                                          <p:val>
                                            <p:strVal val="#ppt_y"/>
                                          </p:val>
                                        </p:tav>
                                        <p:tav tm="100000">
                                          <p:val>
                                            <p:strVal val="#ppt_y"/>
                                          </p:val>
                                        </p:tav>
                                      </p:tavLst>
                                    </p:anim>
                                    <p:anim calcmode="lin" valueType="num">
                                      <p:cBhvr>
                                        <p:cTn id="28" dur="500" fill="hold"/>
                                        <p:tgtEl>
                                          <p:spTgt spid="29699"/>
                                        </p:tgtEl>
                                        <p:attrNameLst>
                                          <p:attrName>ppt_w</p:attrName>
                                        </p:attrNameLst>
                                      </p:cBhvr>
                                      <p:tavLst>
                                        <p:tav tm="0">
                                          <p:val>
                                            <p:fltVal val="0"/>
                                          </p:val>
                                        </p:tav>
                                        <p:tav tm="100000">
                                          <p:val>
                                            <p:strVal val="#ppt_w"/>
                                          </p:val>
                                        </p:tav>
                                      </p:tavLst>
                                    </p:anim>
                                    <p:anim calcmode="lin" valueType="num">
                                      <p:cBhvr>
                                        <p:cTn id="29" dur="500" fill="hold"/>
                                        <p:tgtEl>
                                          <p:spTgt spid="296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714612" y="500042"/>
          <a:ext cx="6096000"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Estrella de 7 puntas"/>
          <p:cNvSpPr/>
          <p:nvPr/>
        </p:nvSpPr>
        <p:spPr>
          <a:xfrm>
            <a:off x="71406" y="642918"/>
            <a:ext cx="4357718" cy="4786346"/>
          </a:xfrm>
          <a:prstGeom prst="star7">
            <a:avLst/>
          </a:prstGeom>
          <a:solidFill>
            <a:srgbClr val="FFFF00"/>
          </a:solidFill>
          <a:effectLst>
            <a:outerShdw blurRad="330200" dist="38100" dir="18900000" sx="104000" sy="104000" algn="b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endParaRPr>
          </a:p>
          <a:p>
            <a:pPr lvl="0" algn="ctr"/>
            <a:endParaRPr lang="es-EC" sz="1400" b="1" dirty="0" bmk="">
              <a:solidFill>
                <a:schemeClr val="tx1"/>
              </a:solidFill>
              <a:latin typeface="Arial" pitchFamily="34" charset="0"/>
              <a:ea typeface="Times New Roman" pitchFamily="18" charset="0"/>
              <a:cs typeface="Arial" pitchFamily="34" charset="0"/>
            </a:endParaRPr>
          </a:p>
          <a:p>
            <a:pPr lvl="0" algn="ctr"/>
            <a:endPar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endParaRPr>
          </a:p>
          <a:p>
            <a:pPr lvl="0" algn="ctr"/>
            <a:r>
              <a:rPr kumimoji="0" lang="es-EC"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Evaluar las buenas prácticas ambientales en los niños del Centro de Desarrollo Infantil “Happy Kids”, de la ciudad de Quito”, mediante la utilización de reactivos de investigación específicos, con la finalidad de despertar y mantener la conciencia ambiental infantil.</a:t>
            </a:r>
            <a:endParaRPr kumimoji="0" lang="es-ES" sz="1400" b="1" i="0" u="none" strike="noStrike" cap="none" normalizeH="0" baseline="0" dirty="0" smtClean="0" bmk="">
              <a:ln>
                <a:noFill/>
              </a:ln>
              <a:solidFill>
                <a:schemeClr val="tx1"/>
              </a:solidFill>
              <a:effectLst/>
              <a:latin typeface="Arial" pitchFamily="34" charset="0"/>
            </a:endParaRPr>
          </a:p>
          <a:p>
            <a:pPr algn="ctr"/>
            <a:endParaRPr lang="es-ES" dirty="0"/>
          </a:p>
        </p:txBody>
      </p:sp>
      <p:sp>
        <p:nvSpPr>
          <p:cNvPr id="4" name="3 Rectángulo"/>
          <p:cNvSpPr/>
          <p:nvPr/>
        </p:nvSpPr>
        <p:spPr>
          <a:xfrm>
            <a:off x="0" y="428604"/>
            <a:ext cx="2544286" cy="369332"/>
          </a:xfrm>
          <a:prstGeom prst="rect">
            <a:avLst/>
          </a:prstGeom>
        </p:spPr>
        <p:txBody>
          <a:bodyPr wrap="none">
            <a:spAutoFit/>
          </a:bodyPr>
          <a:lstStyle/>
          <a:p>
            <a:r>
              <a:rPr lang="es-ES" b="1" dirty="0" smtClean="0">
                <a:latin typeface="Arial" pitchFamily="34" charset="0"/>
                <a:cs typeface="Arial" pitchFamily="34" charset="0"/>
              </a:rPr>
              <a:t>OBJETIVO</a:t>
            </a:r>
            <a:r>
              <a:rPr lang="es-ES" b="1" baseline="0" dirty="0" smtClean="0">
                <a:latin typeface="Arial" pitchFamily="34" charset="0"/>
                <a:cs typeface="Arial" pitchFamily="34" charset="0"/>
              </a:rPr>
              <a:t> GENERAL</a:t>
            </a:r>
            <a:endParaRPr lang="es-ES" b="1" dirty="0">
              <a:latin typeface="Arial" pitchFamily="34" charset="0"/>
              <a:cs typeface="Arial" pitchFamily="34" charset="0"/>
            </a:endParaRPr>
          </a:p>
        </p:txBody>
      </p:sp>
      <p:sp>
        <p:nvSpPr>
          <p:cNvPr id="5" name="4 Rectángulo"/>
          <p:cNvSpPr/>
          <p:nvPr/>
        </p:nvSpPr>
        <p:spPr>
          <a:xfrm>
            <a:off x="3500430" y="857232"/>
            <a:ext cx="3095719" cy="369332"/>
          </a:xfrm>
          <a:prstGeom prst="rect">
            <a:avLst/>
          </a:prstGeom>
        </p:spPr>
        <p:txBody>
          <a:bodyPr wrap="none">
            <a:spAutoFit/>
          </a:bodyPr>
          <a:lstStyle/>
          <a:p>
            <a:r>
              <a:rPr lang="es-ES" b="1" dirty="0" smtClean="0">
                <a:latin typeface="Arial" pitchFamily="34" charset="0"/>
                <a:cs typeface="Arial" pitchFamily="34" charset="0"/>
              </a:rPr>
              <a:t>OBJETIVOS</a:t>
            </a:r>
            <a:r>
              <a:rPr lang="es-ES" b="1" baseline="0" dirty="0" smtClean="0">
                <a:latin typeface="Arial" pitchFamily="34" charset="0"/>
                <a:cs typeface="Arial" pitchFamily="34" charset="0"/>
              </a:rPr>
              <a:t> ESPECÍFICOS</a:t>
            </a:r>
            <a:endParaRPr lang="es-E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7"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ppt_h/2"/>
                                          </p:val>
                                        </p:tav>
                                        <p:tav tm="100000">
                                          <p:val>
                                            <p:strVal val="#ppt_y"/>
                                          </p:val>
                                        </p:tav>
                                      </p:tavLst>
                                    </p:anim>
                                    <p:anim calcmode="lin" valueType="num">
                                      <p:cBhvr>
                                        <p:cTn id="19" dur="500" fill="hold"/>
                                        <p:tgtEl>
                                          <p:spTgt spid="2"/>
                                        </p:tgtEl>
                                        <p:attrNameLst>
                                          <p:attrName>ppt_w</p:attrName>
                                        </p:attrNameLst>
                                      </p:cBhvr>
                                      <p:tavLst>
                                        <p:tav tm="0">
                                          <p:val>
                                            <p:strVal val="#ppt_w"/>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2844" y="142852"/>
            <a:ext cx="3416320"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 b="1" dirty="0" smtClean="0">
                <a:latin typeface="Arial" pitchFamily="34" charset="0"/>
                <a:cs typeface="Arial" pitchFamily="34" charset="0"/>
              </a:rPr>
              <a:t>Capítulo II. MARCO TEÓRICO</a:t>
            </a:r>
            <a:endParaRPr lang="es-ES" b="1" dirty="0">
              <a:latin typeface="Arial" pitchFamily="34" charset="0"/>
              <a:cs typeface="Arial" pitchFamily="34" charset="0"/>
            </a:endParaRPr>
          </a:p>
        </p:txBody>
      </p:sp>
      <p:sp>
        <p:nvSpPr>
          <p:cNvPr id="4" name="3 Rectángulo"/>
          <p:cNvSpPr/>
          <p:nvPr/>
        </p:nvSpPr>
        <p:spPr>
          <a:xfrm>
            <a:off x="3714744" y="142852"/>
            <a:ext cx="3857652" cy="1384995"/>
          </a:xfrm>
          <a:prstGeom prst="rect">
            <a:avLst/>
          </a:prstGeom>
        </p:spPr>
        <p:txBody>
          <a:bodyPr wrap="square">
            <a:spAutoFit/>
          </a:bodyPr>
          <a:lstStyle/>
          <a:p>
            <a:pPr algn="ctr"/>
            <a:r>
              <a:rPr lang="es-EC" sz="1400" b="1" dirty="0">
                <a:latin typeface="Arial" pitchFamily="34" charset="0"/>
                <a:cs typeface="Arial" pitchFamily="34" charset="0"/>
              </a:rPr>
              <a:t>Fue el biólogo alemán Ernst Haeckel quien por primera vez usó el término  </a:t>
            </a:r>
            <a:r>
              <a:rPr lang="es-EC" sz="1400" b="1" i="1" dirty="0">
                <a:latin typeface="Arial" pitchFamily="34" charset="0"/>
                <a:cs typeface="Arial" pitchFamily="34" charset="0"/>
              </a:rPr>
              <a:t>educación ambiental, </a:t>
            </a:r>
            <a:r>
              <a:rPr lang="es-EC" sz="1400" b="1" dirty="0">
                <a:latin typeface="Arial" pitchFamily="34" charset="0"/>
                <a:cs typeface="Arial" pitchFamily="34" charset="0"/>
              </a:rPr>
              <a:t>definiéndola como la acción pedagógica encargada de estudiar las relaciones mutuas del hombre con el medio ambiente.</a:t>
            </a:r>
            <a:endParaRPr lang="es-ES" sz="1400" b="1" dirty="0">
              <a:latin typeface="Arial" pitchFamily="34" charset="0"/>
              <a:cs typeface="Arial" pitchFamily="34" charset="0"/>
            </a:endParaRPr>
          </a:p>
        </p:txBody>
      </p:sp>
      <p:pic>
        <p:nvPicPr>
          <p:cNvPr id="30723" name="Picture 3" descr="Ernst Haeckel, 1905"/>
          <p:cNvPicPr>
            <a:picLocks noChangeAspect="1" noChangeArrowheads="1"/>
          </p:cNvPicPr>
          <p:nvPr/>
        </p:nvPicPr>
        <p:blipFill>
          <a:blip r:embed="rId3"/>
          <a:srcRect/>
          <a:stretch>
            <a:fillRect/>
          </a:stretch>
        </p:blipFill>
        <p:spPr bwMode="auto">
          <a:xfrm>
            <a:off x="7429520" y="0"/>
            <a:ext cx="1714480" cy="1928802"/>
          </a:xfrm>
          <a:prstGeom prst="rect">
            <a:avLst/>
          </a:prstGeom>
          <a:ln>
            <a:noFill/>
          </a:ln>
          <a:effectLst>
            <a:softEdge rad="112500"/>
          </a:effectLst>
        </p:spPr>
      </p:pic>
      <p:sp>
        <p:nvSpPr>
          <p:cNvPr id="6" name="5 Rectángulo"/>
          <p:cNvSpPr/>
          <p:nvPr/>
        </p:nvSpPr>
        <p:spPr>
          <a:xfrm>
            <a:off x="2571736" y="1643050"/>
            <a:ext cx="4714908" cy="1384995"/>
          </a:xfrm>
          <a:prstGeom prst="rect">
            <a:avLst/>
          </a:prstGeom>
        </p:spPr>
        <p:txBody>
          <a:bodyPr wrap="square">
            <a:spAutoFit/>
          </a:bodyPr>
          <a:lstStyle/>
          <a:p>
            <a:pPr algn="ctr"/>
            <a:r>
              <a:rPr lang="es-EC" sz="1400" b="1" dirty="0">
                <a:latin typeface="Arial" pitchFamily="34" charset="0"/>
                <a:cs typeface="Arial" pitchFamily="34" charset="0"/>
              </a:rPr>
              <a:t>Es a fines de la década de los años 60 y principios de los años 70 cuando se muestra más claramente una preocupación mundial por las graves condiciones ambientales del planeta, por lo que se menciona que la educación ambiental es resultado de la evidencia de un deterioro ecológico cada vez más pronunciado. </a:t>
            </a:r>
            <a:endParaRPr lang="es-ES" sz="1400" b="1" dirty="0">
              <a:latin typeface="Arial" pitchFamily="34" charset="0"/>
              <a:cs typeface="Arial" pitchFamily="34" charset="0"/>
            </a:endParaRPr>
          </a:p>
        </p:txBody>
      </p:sp>
      <p:pic>
        <p:nvPicPr>
          <p:cNvPr id="30725" name="Picture 5" descr="despertandoconcienciaplanetaria - Proyecto Contaminación"/>
          <p:cNvPicPr>
            <a:picLocks noChangeAspect="1" noChangeArrowheads="1"/>
          </p:cNvPicPr>
          <p:nvPr/>
        </p:nvPicPr>
        <p:blipFill>
          <a:blip r:embed="rId4"/>
          <a:srcRect/>
          <a:stretch>
            <a:fillRect/>
          </a:stretch>
        </p:blipFill>
        <p:spPr bwMode="auto">
          <a:xfrm>
            <a:off x="214282" y="1142999"/>
            <a:ext cx="2428892" cy="2000249"/>
          </a:xfrm>
          <a:prstGeom prst="rect">
            <a:avLst/>
          </a:prstGeom>
          <a:ln>
            <a:noFill/>
          </a:ln>
          <a:effectLst>
            <a:softEdge rad="112500"/>
          </a:effectLst>
        </p:spPr>
      </p:pic>
      <p:sp>
        <p:nvSpPr>
          <p:cNvPr id="30726" name="Rectangle 6"/>
          <p:cNvSpPr>
            <a:spLocks noChangeArrowheads="1"/>
          </p:cNvSpPr>
          <p:nvPr/>
        </p:nvSpPr>
        <p:spPr bwMode="auto">
          <a:xfrm>
            <a:off x="71438" y="3214686"/>
            <a:ext cx="62865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1992 en Río de Janeiro, Brasil, se efectuó la Conferencia Internacional del Medio Ambiente y Desarrollo, o “Cumbre de la Tierra”, donde se llegaron a acuerdos que comprometen a los gobiernos a detener la degradación ambiental del planeta y a poner en marcha un programa de desarrollo sustentable, en que la educación debe contribuir a la formación del ser humano de frente a un desarrollo social y económico, respetando al medio ambiente.</a:t>
            </a:r>
            <a:endParaRPr kumimoji="0" lang="es-EC" sz="1400" b="1" i="0" u="none" strike="noStrike" cap="none" normalizeH="0" baseline="0" dirty="0" smtClean="0">
              <a:ln>
                <a:noFill/>
              </a:ln>
              <a:solidFill>
                <a:schemeClr val="tx1"/>
              </a:solidFill>
              <a:effectLst/>
              <a:latin typeface="Arial" pitchFamily="34" charset="0"/>
            </a:endParaRPr>
          </a:p>
        </p:txBody>
      </p:sp>
      <p:pic>
        <p:nvPicPr>
          <p:cNvPr id="30728" name="Picture 8" descr="http://ts4.mm.bing.net/th?id=H.4876666050120535&amp;pid=15.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00760" y="3214686"/>
            <a:ext cx="3143240" cy="1500198"/>
          </a:xfrm>
          <a:prstGeom prst="rect">
            <a:avLst/>
          </a:prstGeom>
          <a:noFill/>
        </p:spPr>
      </p:pic>
      <p:pic>
        <p:nvPicPr>
          <p:cNvPr id="30729" name="Picture 9"/>
          <p:cNvPicPr>
            <a:picLocks noChangeAspect="1" noChangeArrowheads="1"/>
          </p:cNvPicPr>
          <p:nvPr/>
        </p:nvPicPr>
        <p:blipFill>
          <a:blip r:embed="rId6"/>
          <a:srcRect l="22118" t="10255" r="18483" b="30116"/>
          <a:stretch>
            <a:fillRect/>
          </a:stretch>
        </p:blipFill>
        <p:spPr bwMode="auto">
          <a:xfrm>
            <a:off x="142844" y="4857760"/>
            <a:ext cx="3602038" cy="1963738"/>
          </a:xfrm>
          <a:prstGeom prst="rect">
            <a:avLst/>
          </a:prstGeom>
          <a:ln>
            <a:noFill/>
          </a:ln>
          <a:effectLst>
            <a:softEdge rad="112500"/>
          </a:effectLst>
        </p:spPr>
      </p:pic>
      <p:sp>
        <p:nvSpPr>
          <p:cNvPr id="12" name="11 Rectángulo"/>
          <p:cNvSpPr/>
          <p:nvPr/>
        </p:nvSpPr>
        <p:spPr>
          <a:xfrm>
            <a:off x="3714744" y="5143512"/>
            <a:ext cx="5214974" cy="1384995"/>
          </a:xfrm>
          <a:prstGeom prst="rect">
            <a:avLst/>
          </a:prstGeom>
        </p:spPr>
        <p:txBody>
          <a:bodyPr wrap="square">
            <a:spAutoFit/>
          </a:bodyPr>
          <a:lstStyle/>
          <a:p>
            <a:pPr algn="ctr"/>
            <a:r>
              <a:rPr lang="es-EC" sz="1400" b="1" dirty="0">
                <a:latin typeface="Arial" pitchFamily="34" charset="0"/>
                <a:cs typeface="Arial" pitchFamily="34" charset="0"/>
              </a:rPr>
              <a:t>El marco </a:t>
            </a:r>
            <a:r>
              <a:rPr lang="es-EC" sz="1400" b="1" dirty="0" smtClean="0">
                <a:latin typeface="Arial" pitchFamily="34" charset="0"/>
                <a:cs typeface="Arial" pitchFamily="34" charset="0"/>
              </a:rPr>
              <a:t>micro contextual </a:t>
            </a:r>
            <a:r>
              <a:rPr lang="es-EC" sz="1400" b="1" dirty="0">
                <a:latin typeface="Arial" pitchFamily="34" charset="0"/>
                <a:cs typeface="Arial" pitchFamily="34" charset="0"/>
              </a:rPr>
              <a:t>de la investigación está determinado por la institución educativa donde se evaluaron las prácticas ambientales entre niños y niñas a fin de determinar el grado de cumplimiento de los objetivos que caracterizan a un programa de educación ambiental</a:t>
            </a:r>
            <a:r>
              <a:rPr lang="es-EC" sz="1400" b="1" dirty="0" smtClean="0">
                <a:latin typeface="Arial" pitchFamily="34" charset="0"/>
                <a:cs typeface="Arial" pitchFamily="34" charset="0"/>
              </a:rPr>
              <a:t>, </a:t>
            </a:r>
            <a:r>
              <a:rPr lang="es-EC" sz="1400" b="1" dirty="0">
                <a:latin typeface="Arial" pitchFamily="34" charset="0"/>
                <a:cs typeface="Arial" pitchFamily="34" charset="0"/>
              </a:rPr>
              <a:t>el desarrollo de actitudes, destrezas y </a:t>
            </a:r>
            <a:r>
              <a:rPr lang="es-EC" sz="1400" b="1" dirty="0" smtClean="0">
                <a:latin typeface="Arial" pitchFamily="34" charset="0"/>
                <a:cs typeface="Arial" pitchFamily="34" charset="0"/>
              </a:rPr>
              <a:t>habilidades.</a:t>
            </a:r>
            <a:endParaRPr lang="es-ES" sz="1400" b="1" dirty="0">
              <a:latin typeface="Arial" pitchFamily="34" charset="0"/>
              <a:cs typeface="Arial" pitchFamily="34" charset="0"/>
            </a:endParaRPr>
          </a:p>
        </p:txBody>
      </p:sp>
      <p:sp>
        <p:nvSpPr>
          <p:cNvPr id="13" name="12 Rectángulo"/>
          <p:cNvSpPr/>
          <p:nvPr/>
        </p:nvSpPr>
        <p:spPr>
          <a:xfrm>
            <a:off x="928662" y="642918"/>
            <a:ext cx="169629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S" b="1" dirty="0" smtClean="0">
                <a:latin typeface="Arial" pitchFamily="34" charset="0"/>
                <a:cs typeface="Arial" pitchFamily="34" charset="0"/>
              </a:rPr>
              <a:t>Antecedentes</a:t>
            </a:r>
            <a:endParaRPr lang="es-E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dissolve">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dissolve">
                                      <p:cBhvr>
                                        <p:cTn id="17" dur="500"/>
                                        <p:tgtEl>
                                          <p:spTgt spid="30725"/>
                                        </p:tgtEl>
                                      </p:cBhvr>
                                    </p:animEffect>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ppt_w/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0728"/>
                                        </p:tgtEl>
                                        <p:attrNameLst>
                                          <p:attrName>style.visibility</p:attrName>
                                        </p:attrNameLst>
                                      </p:cBhvr>
                                      <p:to>
                                        <p:strVal val="visible"/>
                                      </p:to>
                                    </p:set>
                                    <p:animEffect transition="in" filter="dissolve">
                                      <p:cBhvr>
                                        <p:cTn id="29" dur="500"/>
                                        <p:tgtEl>
                                          <p:spTgt spid="30728"/>
                                        </p:tgtEl>
                                      </p:cBhvr>
                                    </p:animEffect>
                                  </p:childTnLst>
                                </p:cTn>
                              </p:par>
                            </p:childTnLst>
                          </p:cTn>
                        </p:par>
                        <p:par>
                          <p:cTn id="30" fill="hold">
                            <p:stCondLst>
                              <p:cond delay="500"/>
                            </p:stCondLst>
                            <p:childTnLst>
                              <p:par>
                                <p:cTn id="31" presetID="17" presetClass="entr" presetSubtype="2" fill="hold" grpId="0" nodeType="afterEffect">
                                  <p:stCondLst>
                                    <p:cond delay="0"/>
                                  </p:stCondLst>
                                  <p:childTnLst>
                                    <p:set>
                                      <p:cBhvr>
                                        <p:cTn id="32" dur="1" fill="hold">
                                          <p:stCondLst>
                                            <p:cond delay="0"/>
                                          </p:stCondLst>
                                        </p:cTn>
                                        <p:tgtEl>
                                          <p:spTgt spid="30726"/>
                                        </p:tgtEl>
                                        <p:attrNameLst>
                                          <p:attrName>style.visibility</p:attrName>
                                        </p:attrNameLst>
                                      </p:cBhvr>
                                      <p:to>
                                        <p:strVal val="visible"/>
                                      </p:to>
                                    </p:set>
                                    <p:anim calcmode="lin" valueType="num">
                                      <p:cBhvr>
                                        <p:cTn id="33" dur="500" fill="hold"/>
                                        <p:tgtEl>
                                          <p:spTgt spid="30726"/>
                                        </p:tgtEl>
                                        <p:attrNameLst>
                                          <p:attrName>ppt_x</p:attrName>
                                        </p:attrNameLst>
                                      </p:cBhvr>
                                      <p:tavLst>
                                        <p:tav tm="0">
                                          <p:val>
                                            <p:strVal val="#ppt_x+#ppt_w/2"/>
                                          </p:val>
                                        </p:tav>
                                        <p:tav tm="100000">
                                          <p:val>
                                            <p:strVal val="#ppt_x"/>
                                          </p:val>
                                        </p:tav>
                                      </p:tavLst>
                                    </p:anim>
                                    <p:anim calcmode="lin" valueType="num">
                                      <p:cBhvr>
                                        <p:cTn id="34" dur="500" fill="hold"/>
                                        <p:tgtEl>
                                          <p:spTgt spid="30726"/>
                                        </p:tgtEl>
                                        <p:attrNameLst>
                                          <p:attrName>ppt_y</p:attrName>
                                        </p:attrNameLst>
                                      </p:cBhvr>
                                      <p:tavLst>
                                        <p:tav tm="0">
                                          <p:val>
                                            <p:strVal val="#ppt_y"/>
                                          </p:val>
                                        </p:tav>
                                        <p:tav tm="100000">
                                          <p:val>
                                            <p:strVal val="#ppt_y"/>
                                          </p:val>
                                        </p:tav>
                                      </p:tavLst>
                                    </p:anim>
                                    <p:anim calcmode="lin" valueType="num">
                                      <p:cBhvr>
                                        <p:cTn id="35" dur="500" fill="hold"/>
                                        <p:tgtEl>
                                          <p:spTgt spid="30726"/>
                                        </p:tgtEl>
                                        <p:attrNameLst>
                                          <p:attrName>ppt_w</p:attrName>
                                        </p:attrNameLst>
                                      </p:cBhvr>
                                      <p:tavLst>
                                        <p:tav tm="0">
                                          <p:val>
                                            <p:fltVal val="0"/>
                                          </p:val>
                                        </p:tav>
                                        <p:tav tm="100000">
                                          <p:val>
                                            <p:strVal val="#ppt_w"/>
                                          </p:val>
                                        </p:tav>
                                      </p:tavLst>
                                    </p:anim>
                                    <p:anim calcmode="lin" valueType="num">
                                      <p:cBhvr>
                                        <p:cTn id="36" dur="500" fill="hold"/>
                                        <p:tgtEl>
                                          <p:spTgt spid="3072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0729"/>
                                        </p:tgtEl>
                                        <p:attrNameLst>
                                          <p:attrName>style.visibility</p:attrName>
                                        </p:attrNameLst>
                                      </p:cBhvr>
                                      <p:to>
                                        <p:strVal val="visible"/>
                                      </p:to>
                                    </p:set>
                                    <p:animEffect transition="in" filter="dissolve">
                                      <p:cBhvr>
                                        <p:cTn id="41" dur="500"/>
                                        <p:tgtEl>
                                          <p:spTgt spid="30729"/>
                                        </p:tgtEl>
                                      </p:cBhvr>
                                    </p:animEffect>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072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2714612" y="130710"/>
            <a:ext cx="358303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s-ES" b="1" dirty="0" smtClean="0">
                <a:latin typeface="Arial" pitchFamily="34" charset="0"/>
                <a:cs typeface="Arial" pitchFamily="34" charset="0"/>
              </a:rPr>
              <a:t>Principales Fundamentaciones</a:t>
            </a:r>
            <a:endParaRPr lang="es-ES" b="1" dirty="0">
              <a:latin typeface="Arial" pitchFamily="34" charset="0"/>
              <a:cs typeface="Arial" pitchFamily="34" charset="0"/>
            </a:endParaRPr>
          </a:p>
        </p:txBody>
      </p:sp>
      <p:graphicFrame>
        <p:nvGraphicFramePr>
          <p:cNvPr id="6" name="5 Diagrama"/>
          <p:cNvGraphicFramePr/>
          <p:nvPr/>
        </p:nvGraphicFramePr>
        <p:xfrm>
          <a:off x="214282" y="857232"/>
          <a:ext cx="8715436"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788332"/>
            <a:ext cx="8001056" cy="5027017"/>
          </a:xfrm>
          <a:prstGeom prst="rect">
            <a:avLst/>
          </a:prstGeom>
        </p:spPr>
        <p:txBody>
          <a:bodyPr wrap="square">
            <a:spAutoFit/>
          </a:bodyPr>
          <a:lstStyle/>
          <a:p>
            <a:pPr>
              <a:lnSpc>
                <a:spcPct val="150000"/>
              </a:lnSpc>
            </a:pPr>
            <a:r>
              <a:rPr lang="es-ES" b="1" dirty="0" smtClean="0">
                <a:latin typeface="Arial" pitchFamily="34" charset="0"/>
                <a:cs typeface="Arial" pitchFamily="34" charset="0"/>
              </a:rPr>
              <a:t>	CATEGORÍAS FUNDAMENTALES:</a:t>
            </a:r>
          </a:p>
          <a:p>
            <a:pPr>
              <a:lnSpc>
                <a:spcPct val="150000"/>
              </a:lnSpc>
            </a:pPr>
            <a:r>
              <a:rPr lang="es-ES" b="1" dirty="0" smtClean="0">
                <a:latin typeface="Arial" pitchFamily="34" charset="0"/>
                <a:cs typeface="Arial" pitchFamily="34" charset="0"/>
              </a:rPr>
              <a:t>	Tema 1: BUENAS PRÁCTICAS AMBIENTALES</a:t>
            </a:r>
          </a:p>
          <a:p>
            <a:pPr>
              <a:lnSpc>
                <a:spcPct val="150000"/>
              </a:lnSpc>
            </a:pPr>
            <a:r>
              <a:rPr lang="es-ES" dirty="0" smtClean="0">
                <a:latin typeface="Arial" pitchFamily="34" charset="0"/>
                <a:cs typeface="Arial" pitchFamily="34" charset="0"/>
              </a:rPr>
              <a:t>	· ¿Qué son las Buenas Prácticas Ambientales?</a:t>
            </a:r>
          </a:p>
          <a:p>
            <a:pPr>
              <a:lnSpc>
                <a:spcPct val="150000"/>
              </a:lnSpc>
            </a:pPr>
            <a:r>
              <a:rPr lang="es-ES" dirty="0" smtClean="0">
                <a:latin typeface="Arial" pitchFamily="34" charset="0"/>
                <a:cs typeface="Arial" pitchFamily="34" charset="0"/>
              </a:rPr>
              <a:t>	· Las Buenas Prácticas Ambientales en el ámbito educativo.</a:t>
            </a:r>
          </a:p>
          <a:p>
            <a:pPr>
              <a:lnSpc>
                <a:spcPct val="150000"/>
              </a:lnSpc>
            </a:pPr>
            <a:r>
              <a:rPr lang="es-ES" dirty="0" smtClean="0">
                <a:latin typeface="Arial" pitchFamily="34" charset="0"/>
                <a:cs typeface="Arial" pitchFamily="34" charset="0"/>
              </a:rPr>
              <a:t>	· Implementación de Buenas Prácticas Ambientales.</a:t>
            </a:r>
          </a:p>
          <a:p>
            <a:pPr>
              <a:lnSpc>
                <a:spcPct val="150000"/>
              </a:lnSpc>
            </a:pPr>
            <a:r>
              <a:rPr lang="es-ES" dirty="0" smtClean="0">
                <a:latin typeface="Arial" pitchFamily="34" charset="0"/>
                <a:cs typeface="Arial" pitchFamily="34" charset="0"/>
              </a:rPr>
              <a:t>	· Educación y Cultura Ambiental.</a:t>
            </a:r>
          </a:p>
          <a:p>
            <a:pPr>
              <a:lnSpc>
                <a:spcPct val="150000"/>
              </a:lnSpc>
            </a:pPr>
            <a:r>
              <a:rPr lang="es-ES" dirty="0" smtClean="0">
                <a:latin typeface="Arial" pitchFamily="34" charset="0"/>
                <a:cs typeface="Arial" pitchFamily="34" charset="0"/>
              </a:rPr>
              <a:t>	· Educación y Cultura Ambiental en Ecuador.</a:t>
            </a:r>
          </a:p>
          <a:p>
            <a:pPr>
              <a:lnSpc>
                <a:spcPct val="150000"/>
              </a:lnSpc>
            </a:pPr>
            <a:r>
              <a:rPr lang="es-ES" dirty="0" smtClean="0">
                <a:latin typeface="Arial" pitchFamily="34" charset="0"/>
                <a:cs typeface="Arial" pitchFamily="34" charset="0"/>
              </a:rPr>
              <a:t>	· La Teoría Ecológica.</a:t>
            </a:r>
          </a:p>
          <a:p>
            <a:pPr>
              <a:lnSpc>
                <a:spcPct val="150000"/>
              </a:lnSpc>
            </a:pPr>
            <a:r>
              <a:rPr lang="es-ES" b="1" dirty="0" smtClean="0">
                <a:latin typeface="Arial" pitchFamily="34" charset="0"/>
                <a:cs typeface="Arial" pitchFamily="34" charset="0"/>
              </a:rPr>
              <a:t>	Tema 2: LA EVALUACIÓN</a:t>
            </a:r>
          </a:p>
          <a:p>
            <a:pPr>
              <a:lnSpc>
                <a:spcPct val="150000"/>
              </a:lnSpc>
            </a:pPr>
            <a:r>
              <a:rPr lang="es-ES" b="1" dirty="0" smtClean="0">
                <a:latin typeface="Arial" pitchFamily="34" charset="0"/>
                <a:cs typeface="Arial" pitchFamily="34" charset="0"/>
              </a:rPr>
              <a:t>	· </a:t>
            </a:r>
            <a:r>
              <a:rPr lang="es-ES" dirty="0" smtClean="0">
                <a:latin typeface="Arial" pitchFamily="34" charset="0"/>
                <a:cs typeface="Arial" pitchFamily="34" charset="0"/>
              </a:rPr>
              <a:t>¿Qué es la evaluación?</a:t>
            </a:r>
          </a:p>
          <a:p>
            <a:pPr>
              <a:lnSpc>
                <a:spcPct val="150000"/>
              </a:lnSpc>
            </a:pPr>
            <a:r>
              <a:rPr lang="es-ES" dirty="0" smtClean="0">
                <a:latin typeface="Arial" pitchFamily="34" charset="0"/>
                <a:cs typeface="Arial" pitchFamily="34" charset="0"/>
              </a:rPr>
              <a:t>	· Tipos y características de la evaluación.</a:t>
            </a:r>
          </a:p>
          <a:p>
            <a:pPr>
              <a:lnSpc>
                <a:spcPct val="150000"/>
              </a:lnSpc>
            </a:pPr>
            <a:r>
              <a:rPr lang="es-ES" b="1" dirty="0" smtClean="0">
                <a:latin typeface="Arial" pitchFamily="34" charset="0"/>
                <a:cs typeface="Arial" pitchFamily="34" charset="0"/>
              </a:rPr>
              <a:t>	TEMA 3: CENTRO DE DESARROLLO INFANTIL “HAPPY KIDS”</a:t>
            </a:r>
          </a:p>
        </p:txBody>
      </p:sp>
      <p:graphicFrame>
        <p:nvGraphicFramePr>
          <p:cNvPr id="35842" name="Object 2"/>
          <p:cNvGraphicFramePr>
            <a:graphicFrameLocks noChangeAspect="1"/>
          </p:cNvGraphicFramePr>
          <p:nvPr/>
        </p:nvGraphicFramePr>
        <p:xfrm>
          <a:off x="0" y="2143117"/>
          <a:ext cx="1714480" cy="4714884"/>
        </p:xfrm>
        <a:graphic>
          <a:graphicData uri="http://schemas.openxmlformats.org/presentationml/2006/ole">
            <mc:AlternateContent xmlns:mc="http://schemas.openxmlformats.org/markup-compatibility/2006">
              <mc:Choice xmlns:v="urn:schemas-microsoft-com:vml" Requires="v">
                <p:oleObj spid="_x0000_s35845" name="Imagen" r:id="rId3" imgW="1296063" imgH="3934305" progId="">
                  <p:embed/>
                </p:oleObj>
              </mc:Choice>
              <mc:Fallback>
                <p:oleObj name="Imagen" r:id="rId3" imgW="1296063" imgH="3934305"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17"/>
                        <a:ext cx="1714480" cy="4714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42852"/>
            <a:ext cx="3232616"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 b="1" dirty="0" smtClean="0">
                <a:latin typeface="Arial" pitchFamily="34" charset="0"/>
                <a:cs typeface="Arial" pitchFamily="34" charset="0"/>
              </a:rPr>
              <a:t>Capítulo III. METODOLOGÍA</a:t>
            </a:r>
            <a:endParaRPr lang="es-ES" b="1" dirty="0">
              <a:latin typeface="Arial" pitchFamily="34" charset="0"/>
              <a:cs typeface="Arial" pitchFamily="34" charset="0"/>
            </a:endParaRPr>
          </a:p>
        </p:txBody>
      </p:sp>
      <p:graphicFrame>
        <p:nvGraphicFramePr>
          <p:cNvPr id="10" name="9 Diagrama"/>
          <p:cNvGraphicFramePr/>
          <p:nvPr>
            <p:extLst>
              <p:ext uri="{D42A27DB-BD31-4B8C-83A1-F6EECF244321}">
                <p14:modId xmlns:p14="http://schemas.microsoft.com/office/powerpoint/2010/main" val="4150021620"/>
              </p:ext>
            </p:extLst>
          </p:nvPr>
        </p:nvGraphicFramePr>
        <p:xfrm>
          <a:off x="928662" y="500042"/>
          <a:ext cx="8143900" cy="635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40"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1438" y="3429000"/>
            <a:ext cx="1285852"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71406" y="0"/>
          <a:ext cx="892971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285</TotalTime>
  <Words>3161</Words>
  <Application>Microsoft Office PowerPoint</Application>
  <PresentationFormat>Presentación en pantalla (4:3)</PresentationFormat>
  <Paragraphs>308</Paragraphs>
  <Slides>21</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3" baseType="lpstr">
      <vt:lpstr>Concurrencia</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pedro</dc:creator>
  <cp:lastModifiedBy>Ing. Juan Herrera Hidalgo TCRN.E.M.</cp:lastModifiedBy>
  <cp:revision>25</cp:revision>
  <dcterms:created xsi:type="dcterms:W3CDTF">2014-02-15T00:01:56Z</dcterms:created>
  <dcterms:modified xsi:type="dcterms:W3CDTF">2014-02-26T21:44:54Z</dcterms:modified>
</cp:coreProperties>
</file>