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tags/tag12.xml" ContentType="application/vnd.openxmlformats-officedocument.presentationml.tags+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105">
  <p:sldMasterIdLst>
    <p:sldMasterId id="2147483660" r:id="rId1"/>
  </p:sldMasterIdLst>
  <p:notesMasterIdLst>
    <p:notesMasterId r:id="rId96"/>
  </p:notesMasterIdLst>
  <p:sldIdLst>
    <p:sldId id="256" r:id="rId2"/>
    <p:sldId id="258" r:id="rId3"/>
    <p:sldId id="259" r:id="rId4"/>
    <p:sldId id="260" r:id="rId5"/>
    <p:sldId id="261" r:id="rId6"/>
    <p:sldId id="262" r:id="rId7"/>
    <p:sldId id="263" r:id="rId8"/>
    <p:sldId id="264" r:id="rId9"/>
    <p:sldId id="268" r:id="rId10"/>
    <p:sldId id="308" r:id="rId11"/>
    <p:sldId id="309" r:id="rId12"/>
    <p:sldId id="310" r:id="rId13"/>
    <p:sldId id="311" r:id="rId14"/>
    <p:sldId id="312" r:id="rId15"/>
    <p:sldId id="313" r:id="rId16"/>
    <p:sldId id="314" r:id="rId17"/>
    <p:sldId id="316" r:id="rId18"/>
    <p:sldId id="315" r:id="rId19"/>
    <p:sldId id="317" r:id="rId20"/>
    <p:sldId id="318" r:id="rId21"/>
    <p:sldId id="319" r:id="rId22"/>
    <p:sldId id="320" r:id="rId23"/>
    <p:sldId id="321" r:id="rId24"/>
    <p:sldId id="322" r:id="rId25"/>
    <p:sldId id="265" r:id="rId26"/>
    <p:sldId id="266" r:id="rId27"/>
    <p:sldId id="271" r:id="rId28"/>
    <p:sldId id="323" r:id="rId29"/>
    <p:sldId id="324" r:id="rId30"/>
    <p:sldId id="325" r:id="rId31"/>
    <p:sldId id="273" r:id="rId32"/>
    <p:sldId id="345" r:id="rId33"/>
    <p:sldId id="327" r:id="rId34"/>
    <p:sldId id="326" r:id="rId35"/>
    <p:sldId id="329" r:id="rId36"/>
    <p:sldId id="330" r:id="rId37"/>
    <p:sldId id="331" r:id="rId38"/>
    <p:sldId id="332" r:id="rId39"/>
    <p:sldId id="333" r:id="rId40"/>
    <p:sldId id="334" r:id="rId41"/>
    <p:sldId id="335" r:id="rId42"/>
    <p:sldId id="336" r:id="rId43"/>
    <p:sldId id="337" r:id="rId44"/>
    <p:sldId id="275" r:id="rId45"/>
    <p:sldId id="338" r:id="rId46"/>
    <p:sldId id="339" r:id="rId47"/>
    <p:sldId id="340" r:id="rId48"/>
    <p:sldId id="341" r:id="rId49"/>
    <p:sldId id="342" r:id="rId50"/>
    <p:sldId id="344" r:id="rId51"/>
    <p:sldId id="343" r:id="rId52"/>
    <p:sldId id="347" r:id="rId53"/>
    <p:sldId id="348" r:id="rId54"/>
    <p:sldId id="349" r:id="rId55"/>
    <p:sldId id="350" r:id="rId56"/>
    <p:sldId id="278" r:id="rId57"/>
    <p:sldId id="356" r:id="rId58"/>
    <p:sldId id="357" r:id="rId59"/>
    <p:sldId id="279" r:id="rId60"/>
    <p:sldId id="359" r:id="rId61"/>
    <p:sldId id="358" r:id="rId62"/>
    <p:sldId id="360" r:id="rId63"/>
    <p:sldId id="361" r:id="rId64"/>
    <p:sldId id="362" r:id="rId65"/>
    <p:sldId id="363" r:id="rId66"/>
    <p:sldId id="282" r:id="rId67"/>
    <p:sldId id="364" r:id="rId68"/>
    <p:sldId id="283" r:id="rId69"/>
    <p:sldId id="284" r:id="rId70"/>
    <p:sldId id="351" r:id="rId71"/>
    <p:sldId id="352" r:id="rId72"/>
    <p:sldId id="353" r:id="rId73"/>
    <p:sldId id="354" r:id="rId74"/>
    <p:sldId id="355" r:id="rId75"/>
    <p:sldId id="285" r:id="rId76"/>
    <p:sldId id="286" r:id="rId77"/>
    <p:sldId id="287" r:id="rId78"/>
    <p:sldId id="288" r:id="rId79"/>
    <p:sldId id="289" r:id="rId80"/>
    <p:sldId id="290" r:id="rId81"/>
    <p:sldId id="291" r:id="rId82"/>
    <p:sldId id="293" r:id="rId83"/>
    <p:sldId id="294" r:id="rId84"/>
    <p:sldId id="295" r:id="rId85"/>
    <p:sldId id="296" r:id="rId86"/>
    <p:sldId id="297" r:id="rId87"/>
    <p:sldId id="298" r:id="rId88"/>
    <p:sldId id="299" r:id="rId89"/>
    <p:sldId id="300" r:id="rId90"/>
    <p:sldId id="301" r:id="rId91"/>
    <p:sldId id="306" r:id="rId92"/>
    <p:sldId id="302" r:id="rId93"/>
    <p:sldId id="307" r:id="rId94"/>
    <p:sldId id="305" r:id="rId95"/>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522" autoAdjust="0"/>
  </p:normalViewPr>
  <p:slideViewPr>
    <p:cSldViewPr>
      <p:cViewPr>
        <p:scale>
          <a:sx n="66" d="100"/>
          <a:sy n="66" d="100"/>
        </p:scale>
        <p:origin x="-1692" y="-198"/>
      </p:cViewPr>
      <p:guideLst>
        <p:guide orient="horz" pos="2160"/>
        <p:guide pos="2880"/>
      </p:guideLst>
    </p:cSldViewPr>
  </p:slideViewPr>
  <p:notesTextViewPr>
    <p:cViewPr>
      <p:scale>
        <a:sx n="1" d="1"/>
        <a:sy n="1" d="1"/>
      </p:scale>
      <p:origin x="12"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59C9A4-288A-4D55-9D0B-34DC985F05B2}" type="datetimeFigureOut">
              <a:rPr lang="es-EC" smtClean="0"/>
              <a:t>14/02/2014</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D33A4F-07BC-4CCC-85CA-0CFAF4E55FE3}" type="slidenum">
              <a:rPr lang="es-EC" smtClean="0"/>
              <a:t>‹Nº›</a:t>
            </a:fld>
            <a:endParaRPr lang="es-EC"/>
          </a:p>
        </p:txBody>
      </p:sp>
    </p:spTree>
    <p:extLst>
      <p:ext uri="{BB962C8B-B14F-4D97-AF65-F5344CB8AC3E}">
        <p14:creationId xmlns:p14="http://schemas.microsoft.com/office/powerpoint/2010/main" val="1000037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chemeClr val="bg1"/>
                </a:solidFill>
                <a:latin typeface="Times New Roman" pitchFamily="18" charset="0"/>
                <a:cs typeface="Times New Roman" pitchFamily="18" charset="0"/>
              </a:rPr>
              <a:t>PRESENTACIÓN DEL PROYECTO</a:t>
            </a:r>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1</a:t>
            </a:fld>
            <a:endParaRPr lang="es-EC"/>
          </a:p>
        </p:txBody>
      </p:sp>
    </p:spTree>
    <p:extLst>
      <p:ext uri="{BB962C8B-B14F-4D97-AF65-F5344CB8AC3E}">
        <p14:creationId xmlns:p14="http://schemas.microsoft.com/office/powerpoint/2010/main" val="3300885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Capitulo2</a:t>
            </a:r>
          </a:p>
          <a:p>
            <a:r>
              <a:rPr lang="es-EC" dirty="0" smtClean="0"/>
              <a:t>Estudio</a:t>
            </a:r>
            <a:r>
              <a:rPr lang="es-EC" baseline="0" dirty="0" smtClean="0"/>
              <a:t> de las radiaciones ionizantes</a:t>
            </a:r>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10</a:t>
            </a:fld>
            <a:endParaRPr lang="es-EC"/>
          </a:p>
        </p:txBody>
      </p:sp>
    </p:spTree>
    <p:extLst>
      <p:ext uri="{BB962C8B-B14F-4D97-AF65-F5344CB8AC3E}">
        <p14:creationId xmlns:p14="http://schemas.microsoft.com/office/powerpoint/2010/main" val="1163320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kern="1200" dirty="0" smtClean="0">
                <a:solidFill>
                  <a:schemeClr val="tx1"/>
                </a:solidFill>
                <a:latin typeface="+mn-lt"/>
                <a:ea typeface="+mn-ea"/>
                <a:cs typeface="+mn-cs"/>
              </a:rPr>
              <a:t>Radiaciones</a:t>
            </a:r>
            <a:r>
              <a:rPr lang="es-EC" sz="1200" b="1" kern="1200" baseline="0" dirty="0" smtClean="0">
                <a:solidFill>
                  <a:schemeClr val="tx1"/>
                </a:solidFill>
                <a:latin typeface="+mn-lt"/>
                <a:ea typeface="+mn-ea"/>
                <a:cs typeface="+mn-cs"/>
              </a:rPr>
              <a:t> ionizantes</a:t>
            </a:r>
            <a:endParaRPr lang="es-EC" sz="1200" b="1"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En la tarde del 8 de noviembre de 1895, el Físico alemán Wilhelm Róntgen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mientras trabajaba encontró que los rayos originados en un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tubo de rayos catódicos podían pasar a través de materiales opacos a la luz,</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concluyendo que todos los materiales eran en cierto grado transparentes a estos rayos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dependiendo de su densidad. Róntgen en dicho experimento demostró que en el tubo</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se originaba un nuevo tipo de radiación, que era invisible y solo revelaba su</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existencia al chocar sobre una pantalla fluorescente</a:t>
            </a:r>
          </a:p>
          <a:p>
            <a:r>
              <a:rPr lang="es-EC" sz="1200" kern="1200" dirty="0" smtClean="0">
                <a:solidFill>
                  <a:schemeClr val="tx1"/>
                </a:solidFill>
                <a:latin typeface="+mn-lt"/>
                <a:ea typeface="+mn-ea"/>
                <a:cs typeface="+mn-cs"/>
              </a:rPr>
              <a:t>Róntgen en posteriores experimentos, en torno a lo que el llamo rayos X,</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sustituyó la pantalla fluorescente por una placa fotográfica, de esta manera el 22 de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diciembre de 1895 se realizó la primera fotografía con rayos X para uso médico, la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misma que se muestra en la Figura. 2.1. </a:t>
            </a:r>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11</a:t>
            </a:fld>
            <a:endParaRPr lang="es-EC"/>
          </a:p>
        </p:txBody>
      </p:sp>
    </p:spTree>
    <p:extLst>
      <p:ext uri="{BB962C8B-B14F-4D97-AF65-F5344CB8AC3E}">
        <p14:creationId xmlns:p14="http://schemas.microsoft.com/office/powerpoint/2010/main" val="3640022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kern="1200" dirty="0" smtClean="0">
                <a:solidFill>
                  <a:schemeClr val="tx1"/>
                </a:solidFill>
                <a:latin typeface="+mn-lt"/>
                <a:ea typeface="+mn-ea"/>
                <a:cs typeface="+mn-cs"/>
              </a:rPr>
              <a:t>Física de las radiaciones (i)</a:t>
            </a:r>
          </a:p>
          <a:p>
            <a:r>
              <a:rPr lang="es-EC" sz="1200" kern="1200" dirty="0" smtClean="0">
                <a:solidFill>
                  <a:schemeClr val="tx1"/>
                </a:solidFill>
                <a:latin typeface="+mn-lt"/>
                <a:ea typeface="+mn-ea"/>
                <a:cs typeface="+mn-cs"/>
              </a:rPr>
              <a:t>El proceso de desintegración nuclear se caracteriza por las transformaciones que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sufren los átomos de los elementos radiactivos, comenzando en un elemento</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inestable emisor de radiación con gran cantidad de energía, para que después de una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serie de cambios termine en un elemento estable; por ejemplo, el Radio y el Uranio</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terminan como Plomo. Los tipos de radiación ionizante más conocidos son los rayos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alfa, beta, gamma, rayos X y emisión de neutrones.  A continuación se detalla en la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Tabla. 2.2, las longitudes de onda del espectro electromagnético, las mismas que se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detallan con su rango de energía característica, frecuencia y las aplicaciones típicas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para las diferentes radiaciones. </a:t>
            </a:r>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12</a:t>
            </a:fld>
            <a:endParaRPr lang="es-EC"/>
          </a:p>
        </p:txBody>
      </p:sp>
    </p:spTree>
    <p:extLst>
      <p:ext uri="{BB962C8B-B14F-4D97-AF65-F5344CB8AC3E}">
        <p14:creationId xmlns:p14="http://schemas.microsoft.com/office/powerpoint/2010/main" val="4292170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kern="1200" dirty="0" smtClean="0">
                <a:solidFill>
                  <a:schemeClr val="tx1"/>
                </a:solidFill>
                <a:latin typeface="+mn-lt"/>
                <a:ea typeface="+mn-ea"/>
                <a:cs typeface="+mn-cs"/>
              </a:rPr>
              <a:t>Física de las radiaciones (i)</a:t>
            </a:r>
          </a:p>
          <a:p>
            <a:r>
              <a:rPr lang="es-EC" sz="1200" b="0" i="0" u="none" strike="noStrike" kern="1200" baseline="0" dirty="0" smtClean="0">
                <a:solidFill>
                  <a:schemeClr val="tx1"/>
                </a:solidFill>
                <a:latin typeface="+mn-lt"/>
                <a:ea typeface="+mn-ea"/>
                <a:cs typeface="+mn-cs"/>
              </a:rPr>
              <a:t>Las radiaciones electromagnéticas que tienen energías superiores a los rayos ultravioleta pueden provocar cambios, no sólo en las moléculas sino en la estructura de los átomos </a:t>
            </a:r>
            <a:r>
              <a:rPr lang="es-EC" sz="1200" kern="1200" baseline="0" dirty="0" smtClean="0">
                <a:solidFill>
                  <a:schemeClr val="tx1"/>
                </a:solidFill>
                <a:latin typeface="+mn-lt"/>
                <a:ea typeface="+mn-ea"/>
                <a:cs typeface="+mn-cs"/>
              </a:rPr>
              <a:t>, e</a:t>
            </a:r>
            <a:r>
              <a:rPr lang="es-EC" sz="1200" kern="1200" dirty="0" smtClean="0">
                <a:solidFill>
                  <a:schemeClr val="tx1"/>
                </a:solidFill>
                <a:latin typeface="+mn-lt"/>
                <a:ea typeface="+mn-ea"/>
                <a:cs typeface="+mn-cs"/>
              </a:rPr>
              <a:t>ntendiendo por ionización al proceso en el cuál se arranca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de un átomo uno o más electrones, mientras que el fenómeno de excitación consiste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en alejar del núcleo atómico a uno o más electrones llevándolos desde sus órbitas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estables a otras órbitas más alejadas del núcleo, obsérvese lo detallado en la Figura.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2.2. En el proceso de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excitación los electrones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siguen perteneciendo al átomo, por otro lado en la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ionización los electrones son desligados del mismo. </a:t>
            </a:r>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13</a:t>
            </a:fld>
            <a:endParaRPr lang="es-EC"/>
          </a:p>
        </p:txBody>
      </p:sp>
    </p:spTree>
    <p:extLst>
      <p:ext uri="{BB962C8B-B14F-4D97-AF65-F5344CB8AC3E}">
        <p14:creationId xmlns:p14="http://schemas.microsoft.com/office/powerpoint/2010/main" val="4292170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kern="1200" dirty="0" smtClean="0">
                <a:solidFill>
                  <a:schemeClr val="tx1"/>
                </a:solidFill>
                <a:latin typeface="+mn-lt"/>
                <a:ea typeface="+mn-ea"/>
                <a:cs typeface="+mn-cs"/>
              </a:rPr>
              <a:t>Clasificación</a:t>
            </a:r>
            <a:r>
              <a:rPr lang="es-EC" sz="1200" b="1" kern="1200" baseline="0" dirty="0" smtClean="0">
                <a:solidFill>
                  <a:schemeClr val="tx1"/>
                </a:solidFill>
                <a:latin typeface="+mn-lt"/>
                <a:ea typeface="+mn-ea"/>
                <a:cs typeface="+mn-cs"/>
              </a:rPr>
              <a:t> de las radiaciones</a:t>
            </a:r>
            <a:endParaRPr lang="es-EC" sz="1200" b="1"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El átomo de cada uno de los elementos radiactivos emitirá su exceso de energía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de diferente forma, es decir producirá distintos tipos de radiaciones ionizantes. Las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diferentes radiaciones debido a su pequeña longitud de onda poseen propiedades muy</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características, el poder de penetración es tanto mayor cuanto menor sea la longitud de onda. Disertar</a:t>
            </a:r>
            <a:r>
              <a:rPr lang="es-EC" sz="1200" kern="1200" baseline="0" dirty="0" smtClean="0">
                <a:solidFill>
                  <a:schemeClr val="tx1"/>
                </a:solidFill>
                <a:latin typeface="+mn-lt"/>
                <a:ea typeface="+mn-ea"/>
                <a:cs typeface="+mn-cs"/>
              </a:rPr>
              <a:t> los tipos de radiaciones</a:t>
            </a:r>
            <a:endParaRPr lang="es-EC" sz="1200" kern="120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14</a:t>
            </a:fld>
            <a:endParaRPr lang="es-EC"/>
          </a:p>
        </p:txBody>
      </p:sp>
    </p:spTree>
    <p:extLst>
      <p:ext uri="{BB962C8B-B14F-4D97-AF65-F5344CB8AC3E}">
        <p14:creationId xmlns:p14="http://schemas.microsoft.com/office/powerpoint/2010/main" val="4292170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kern="1200" dirty="0" smtClean="0">
                <a:solidFill>
                  <a:schemeClr val="tx1"/>
                </a:solidFill>
                <a:latin typeface="+mn-lt"/>
                <a:ea typeface="+mn-ea"/>
                <a:cs typeface="+mn-cs"/>
              </a:rPr>
              <a:t>Unidades</a:t>
            </a:r>
            <a:r>
              <a:rPr lang="es-EC" sz="1200" b="1" kern="1200" baseline="0" dirty="0" smtClean="0">
                <a:solidFill>
                  <a:schemeClr val="tx1"/>
                </a:solidFill>
                <a:latin typeface="+mn-lt"/>
                <a:ea typeface="+mn-ea"/>
                <a:cs typeface="+mn-cs"/>
              </a:rPr>
              <a:t> dosimétricas</a:t>
            </a:r>
          </a:p>
          <a:p>
            <a:r>
              <a:rPr lang="es-EC" sz="1200" b="1" kern="1200" dirty="0" smtClean="0">
                <a:solidFill>
                  <a:schemeClr val="tx1"/>
                </a:solidFill>
                <a:latin typeface="+mn-lt"/>
                <a:ea typeface="+mn-ea"/>
                <a:cs typeface="+mn-cs"/>
              </a:rPr>
              <a:t>Actividad (A) </a:t>
            </a:r>
            <a:r>
              <a:rPr lang="es-EC" sz="1200" kern="1200" dirty="0" smtClean="0">
                <a:solidFill>
                  <a:schemeClr val="tx1"/>
                </a:solidFill>
                <a:latin typeface="+mn-lt"/>
                <a:ea typeface="+mn-ea"/>
                <a:cs typeface="+mn-cs"/>
              </a:rPr>
              <a:t>es el número de átomos desintegrados por unidad de tiempo, es decir, un isótopo que tenga mayor actividad será más radiactivo. </a:t>
            </a:r>
            <a:endParaRPr lang="es-EC" sz="1200" b="1" kern="1200" baseline="0" dirty="0" smtClean="0">
              <a:solidFill>
                <a:schemeClr val="tx1"/>
              </a:solidFill>
              <a:latin typeface="+mn-lt"/>
              <a:ea typeface="+mn-ea"/>
              <a:cs typeface="+mn-cs"/>
            </a:endParaRPr>
          </a:p>
          <a:p>
            <a:r>
              <a:rPr lang="es-EC" sz="1200" b="1" kern="1200" dirty="0" smtClean="0">
                <a:solidFill>
                  <a:schemeClr val="tx1"/>
                </a:solidFill>
                <a:latin typeface="+mn-lt"/>
                <a:ea typeface="+mn-ea"/>
                <a:cs typeface="+mn-cs"/>
              </a:rPr>
              <a:t>Exposición (X) </a:t>
            </a:r>
            <a:r>
              <a:rPr lang="es-EC" sz="1200" b="0" kern="1200" dirty="0" smtClean="0">
                <a:solidFill>
                  <a:schemeClr val="tx1"/>
                </a:solidFill>
                <a:latin typeface="+mn-lt"/>
                <a:ea typeface="+mn-ea"/>
                <a:cs typeface="+mn-cs"/>
              </a:rPr>
              <a:t>magnitud</a:t>
            </a:r>
            <a:r>
              <a:rPr lang="es-EC" sz="1200" b="0" kern="1200" baseline="0" dirty="0" smtClean="0">
                <a:solidFill>
                  <a:schemeClr val="tx1"/>
                </a:solidFill>
                <a:latin typeface="+mn-lt"/>
                <a:ea typeface="+mn-ea"/>
                <a:cs typeface="+mn-cs"/>
              </a:rPr>
              <a:t> física que caracteriza la ionización producida en el aire por la radiación </a:t>
            </a:r>
            <a:r>
              <a:rPr lang="es-EC" sz="1200" b="0" kern="1200" baseline="0" dirty="0" err="1" smtClean="0">
                <a:solidFill>
                  <a:schemeClr val="tx1"/>
                </a:solidFill>
                <a:latin typeface="+mn-lt"/>
                <a:ea typeface="+mn-ea"/>
                <a:cs typeface="+mn-cs"/>
              </a:rPr>
              <a:t>alpha</a:t>
            </a:r>
            <a:r>
              <a:rPr lang="es-EC" sz="1200" b="0" kern="1200" baseline="0" dirty="0" smtClean="0">
                <a:solidFill>
                  <a:schemeClr val="tx1"/>
                </a:solidFill>
                <a:latin typeface="+mn-lt"/>
                <a:ea typeface="+mn-ea"/>
                <a:cs typeface="+mn-cs"/>
              </a:rPr>
              <a:t> y gamma.</a:t>
            </a:r>
            <a:endParaRPr lang="es-EC" sz="1200" b="1" kern="1200" dirty="0" smtClean="0">
              <a:solidFill>
                <a:schemeClr val="tx1"/>
              </a:solidFill>
              <a:latin typeface="+mn-lt"/>
              <a:ea typeface="+mn-ea"/>
              <a:cs typeface="+mn-cs"/>
            </a:endParaRPr>
          </a:p>
          <a:p>
            <a:r>
              <a:rPr lang="es-EC" sz="1200" b="1" kern="1200" dirty="0" smtClean="0">
                <a:solidFill>
                  <a:schemeClr val="tx1"/>
                </a:solidFill>
                <a:latin typeface="+mn-lt"/>
                <a:ea typeface="+mn-ea"/>
                <a:cs typeface="+mn-cs"/>
              </a:rPr>
              <a:t>Dosis Absorbida (D)</a:t>
            </a:r>
            <a:r>
              <a:rPr lang="es-EC" sz="1200" b="1" kern="1200" baseline="0" dirty="0" smtClean="0">
                <a:solidFill>
                  <a:schemeClr val="tx1"/>
                </a:solidFill>
                <a:latin typeface="+mn-lt"/>
                <a:ea typeface="+mn-ea"/>
                <a:cs typeface="+mn-cs"/>
              </a:rPr>
              <a:t> </a:t>
            </a:r>
            <a:r>
              <a:rPr lang="es-EC" sz="1200" b="0" kern="1200" baseline="0" dirty="0" smtClean="0">
                <a:solidFill>
                  <a:schemeClr val="tx1"/>
                </a:solidFill>
                <a:latin typeface="+mn-lt"/>
                <a:ea typeface="+mn-ea"/>
                <a:cs typeface="+mn-cs"/>
              </a:rPr>
              <a:t>es</a:t>
            </a:r>
            <a:r>
              <a:rPr lang="es-EC" sz="1200" b="1"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la energía cedida por la radiación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ionizante a</a:t>
            </a:r>
            <a:r>
              <a:rPr lang="es-EC" sz="1200" kern="1200" baseline="0" dirty="0" smtClean="0">
                <a:solidFill>
                  <a:schemeClr val="tx1"/>
                </a:solidFill>
                <a:latin typeface="+mn-lt"/>
                <a:ea typeface="+mn-ea"/>
                <a:cs typeface="+mn-cs"/>
              </a:rPr>
              <a:t> la</a:t>
            </a:r>
            <a:r>
              <a:rPr lang="es-EC" sz="1200" kern="1200" dirty="0" smtClean="0">
                <a:solidFill>
                  <a:schemeClr val="tx1"/>
                </a:solidFill>
                <a:latin typeface="+mn-lt"/>
                <a:ea typeface="+mn-ea"/>
                <a:cs typeface="+mn-cs"/>
              </a:rPr>
              <a:t> unidad de masa de material irradiado. </a:t>
            </a:r>
          </a:p>
          <a:p>
            <a:r>
              <a:rPr lang="es-EC" sz="1200" b="1" kern="1200" dirty="0" smtClean="0">
                <a:solidFill>
                  <a:schemeClr val="tx1"/>
                </a:solidFill>
                <a:latin typeface="+mn-lt"/>
                <a:ea typeface="+mn-ea"/>
                <a:cs typeface="+mn-cs"/>
              </a:rPr>
              <a:t>Dosis Equivalente (H)</a:t>
            </a:r>
            <a:r>
              <a:rPr lang="es-EC" sz="1200" b="1" kern="1200" baseline="0" dirty="0" smtClean="0">
                <a:solidFill>
                  <a:schemeClr val="tx1"/>
                </a:solidFill>
                <a:latin typeface="+mn-lt"/>
                <a:ea typeface="+mn-ea"/>
                <a:cs typeface="+mn-cs"/>
              </a:rPr>
              <a:t> </a:t>
            </a:r>
            <a:r>
              <a:rPr lang="es-EC" sz="1200" b="0" kern="1200" baseline="0" dirty="0" smtClean="0">
                <a:solidFill>
                  <a:schemeClr val="tx1"/>
                </a:solidFill>
                <a:latin typeface="+mn-lt"/>
                <a:ea typeface="+mn-ea"/>
                <a:cs typeface="+mn-cs"/>
              </a:rPr>
              <a:t>es la dosis definida en térmicos del efecto biológico producido. Dosis multiplicado por un factor de calidad dependiente del tipo de radiación.</a:t>
            </a:r>
            <a:endParaRPr lang="es-EC" sz="1200" b="0" kern="120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15</a:t>
            </a:fld>
            <a:endParaRPr lang="es-EC"/>
          </a:p>
        </p:txBody>
      </p:sp>
    </p:spTree>
    <p:extLst>
      <p:ext uri="{BB962C8B-B14F-4D97-AF65-F5344CB8AC3E}">
        <p14:creationId xmlns:p14="http://schemas.microsoft.com/office/powerpoint/2010/main" val="4292170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kern="1200" dirty="0" smtClean="0">
                <a:solidFill>
                  <a:schemeClr val="tx1"/>
                </a:solidFill>
                <a:latin typeface="+mn-lt"/>
                <a:ea typeface="+mn-ea"/>
                <a:cs typeface="+mn-cs"/>
              </a:rPr>
              <a:t>Daños en los seres vivos</a:t>
            </a:r>
          </a:p>
          <a:p>
            <a:r>
              <a:rPr lang="es-EC" sz="1200" kern="1200" dirty="0" smtClean="0">
                <a:solidFill>
                  <a:schemeClr val="tx1"/>
                </a:solidFill>
                <a:latin typeface="+mn-lt"/>
                <a:ea typeface="+mn-ea"/>
                <a:cs typeface="+mn-cs"/>
              </a:rPr>
              <a:t>En 1895, experimentando con tubos de descarga catódica, el norteamericano</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Emil Grubbé sufrió una extraña dermatitis en las manos que ni él ni su médico</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lograron explicarse. Becquerel, en 1901, observó un enrojecimiento en su piel bajo el</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chaleco, en cuyo bolsillo había guardado una sustancia radiactiva.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Pierre Curie expuso deliberadamente una parte de su brazo a las radiaciones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durante 10 horas, con lo que se causó una irritación y lesión cutánea semejante a la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de una quemadura solar, la que tardó cuatro meses en curar. </a:t>
            </a: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16</a:t>
            </a:fld>
            <a:endParaRPr lang="es-EC"/>
          </a:p>
        </p:txBody>
      </p:sp>
    </p:spTree>
    <p:extLst>
      <p:ext uri="{BB962C8B-B14F-4D97-AF65-F5344CB8AC3E}">
        <p14:creationId xmlns:p14="http://schemas.microsoft.com/office/powerpoint/2010/main" val="4292170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kern="1200" dirty="0" smtClean="0">
                <a:solidFill>
                  <a:schemeClr val="tx1"/>
                </a:solidFill>
                <a:latin typeface="+mn-lt"/>
                <a:ea typeface="+mn-ea"/>
                <a:cs typeface="+mn-cs"/>
              </a:rPr>
              <a:t>Cuidados y manejo de las radiaciones</a:t>
            </a:r>
            <a:endParaRPr lang="es-EC" dirty="0" smtClean="0"/>
          </a:p>
          <a:p>
            <a:r>
              <a:rPr lang="es-EC" sz="1200" kern="1200" dirty="0" smtClean="0">
                <a:solidFill>
                  <a:schemeClr val="tx1"/>
                </a:solidFill>
                <a:latin typeface="+mn-lt"/>
                <a:ea typeface="+mn-ea"/>
                <a:cs typeface="+mn-cs"/>
              </a:rPr>
              <a:t>La Protección Radiológica es un conjunto de Normas Técnicas y Procedimientos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que tienen como objetivo el proteger a las personas y su descendencia de los efectos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nocivos de las radiaciones ionizantes. Pero, la inevitable exposición del personal a la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radiación externa puede ser controlada por la aplicación concurrente de uno o más de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los métodos mostrados en la Figura. 2.9, identificándose las normas de distancia a la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fuente radiactiva, el blindaje que cubre el material y el tiempo de exposición.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Siempre tendiendo a aumentar la distancia y el blindaje, sin olvidarse de disminuir el</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tiempo de exposición. </a:t>
            </a: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17</a:t>
            </a:fld>
            <a:endParaRPr lang="es-EC"/>
          </a:p>
        </p:txBody>
      </p:sp>
    </p:spTree>
    <p:extLst>
      <p:ext uri="{BB962C8B-B14F-4D97-AF65-F5344CB8AC3E}">
        <p14:creationId xmlns:p14="http://schemas.microsoft.com/office/powerpoint/2010/main" val="4292170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Límites de dosis Individual</a:t>
            </a:r>
          </a:p>
          <a:p>
            <a:r>
              <a:rPr lang="es-EC" sz="1200" kern="1200" dirty="0" smtClean="0">
                <a:solidFill>
                  <a:schemeClr val="tx1"/>
                </a:solidFill>
                <a:latin typeface="+mn-lt"/>
                <a:ea typeface="+mn-ea"/>
                <a:cs typeface="+mn-cs"/>
              </a:rPr>
              <a:t>La exposición de los individuos debe estar sujeta a límites de dosis o a algún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control de riesgo, de forma que nadie esté sometido a dosis que se consideren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inaceptables.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En 1990 la Comisión Internacional de Protección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Radiológica emitió recomendaciones para los límites de dosis para el personal</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ocupacionalmente expuesto y para la población en general, Tabla. 2.5. </a:t>
            </a: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18</a:t>
            </a:fld>
            <a:endParaRPr lang="es-EC"/>
          </a:p>
        </p:txBody>
      </p:sp>
    </p:spTree>
    <p:extLst>
      <p:ext uri="{BB962C8B-B14F-4D97-AF65-F5344CB8AC3E}">
        <p14:creationId xmlns:p14="http://schemas.microsoft.com/office/powerpoint/2010/main" val="4292170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kern="1200" dirty="0" smtClean="0">
                <a:solidFill>
                  <a:schemeClr val="tx1"/>
                </a:solidFill>
                <a:latin typeface="+mn-lt"/>
                <a:ea typeface="+mn-ea"/>
                <a:cs typeface="+mn-cs"/>
              </a:rPr>
              <a:t>Fuente</a:t>
            </a:r>
            <a:r>
              <a:rPr lang="es-EC" sz="1200" b="1" kern="1200" baseline="0" dirty="0" smtClean="0">
                <a:solidFill>
                  <a:schemeClr val="tx1"/>
                </a:solidFill>
                <a:latin typeface="+mn-lt"/>
                <a:ea typeface="+mn-ea"/>
                <a:cs typeface="+mn-cs"/>
              </a:rPr>
              <a:t> de radiación</a:t>
            </a:r>
            <a:endParaRPr lang="es-EC" sz="1200" b="1"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La radiación generada por las actividades humanas que utilizan fuentes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radiactivas, los ensayos de armas nucleares, secuelas de accidentes radiológicos,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aumentan la dosis anual recibida por la población mundial. Además la Tierra, a pesar</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de su escudo magnético es continuamente irradiada por una corriente de partículas,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como los rayos cósmicos de alta energía del espacio exterior y el sol.</a:t>
            </a: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19</a:t>
            </a:fld>
            <a:endParaRPr lang="es-EC"/>
          </a:p>
        </p:txBody>
      </p:sp>
    </p:spTree>
    <p:extLst>
      <p:ext uri="{BB962C8B-B14F-4D97-AF65-F5344CB8AC3E}">
        <p14:creationId xmlns:p14="http://schemas.microsoft.com/office/powerpoint/2010/main" val="4292170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Antecedentes</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El Ministerio de Electricidad y Energía Renovable (MEER), a través de la Subsecretaría de Control y Aplicaciones Nucleares (SCAN) es el organismo que controla y regula el uso pacífico de las radiaciones ionizantes a nivel nacional. La SCAN ejerce sus funciones basada en reglamentación nacional y en las recomendaciones emitidas desde el Organismo Internacional de Energía Atómica (OIEA), fomentando siempre el mantenimiento de altos estándares de protección radiológica y seguridad física en las instalaciones donde se operan fuentes de radiación ionizante.</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Debido que en el país no existe hasta el momento sistemas capaces de detectar y monitorear dosis de radiación en tiempo real y que permitan almacenar los registros en una base de datos; el Laboratorio de Patrones Secundarios ha propuesto diseñar dicho sistema para controlar la dosis anual máxima y permita detectar inmediatamente cuando los niveles de radiactividad sobrepasan los niveles permitidos en laboratorios y oficinas adyacentes.</a:t>
            </a:r>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2</a:t>
            </a:fld>
            <a:endParaRPr lang="es-EC"/>
          </a:p>
        </p:txBody>
      </p:sp>
    </p:spTree>
    <p:extLst>
      <p:ext uri="{BB962C8B-B14F-4D97-AF65-F5344CB8AC3E}">
        <p14:creationId xmlns:p14="http://schemas.microsoft.com/office/powerpoint/2010/main" val="4292170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kern="1200" dirty="0" smtClean="0">
                <a:solidFill>
                  <a:schemeClr val="tx1"/>
                </a:solidFill>
                <a:latin typeface="+mn-lt"/>
                <a:ea typeface="+mn-ea"/>
                <a:cs typeface="+mn-cs"/>
              </a:rPr>
              <a:t>Semiperíodo de desintegración</a:t>
            </a:r>
          </a:p>
          <a:p>
            <a:r>
              <a:rPr lang="es-EC" sz="1200" kern="1200" dirty="0" smtClean="0">
                <a:solidFill>
                  <a:schemeClr val="tx1"/>
                </a:solidFill>
                <a:latin typeface="+mn-lt"/>
                <a:ea typeface="+mn-ea"/>
                <a:cs typeface="+mn-cs"/>
              </a:rPr>
              <a:t>El semiperíodo de desintegración fue un concepto introducido por Rutherford en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1904, para señalar el tiempo necesario para que un elemento radiactivo se desintegre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desde una actividad inicial a la mitad de esa actividad.</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La velocidad de desintegración de cada nucleído radiactivo, está determinada por una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constante, llamada constante de desintegración (</a:t>
            </a:r>
            <a:r>
              <a:rPr lang="el-GR" sz="1200" kern="1200" dirty="0" smtClean="0">
                <a:solidFill>
                  <a:schemeClr val="tx1"/>
                </a:solidFill>
                <a:latin typeface="+mn-lt"/>
                <a:ea typeface="+mn-ea"/>
                <a:cs typeface="+mn-cs"/>
              </a:rPr>
              <a:t>λ). </a:t>
            </a:r>
            <a:r>
              <a:rPr lang="es-EC" sz="1200" kern="1200" dirty="0" smtClean="0">
                <a:solidFill>
                  <a:schemeClr val="tx1"/>
                </a:solidFill>
                <a:latin typeface="+mn-lt"/>
                <a:ea typeface="+mn-ea"/>
                <a:cs typeface="+mn-cs"/>
              </a:rPr>
              <a:t>Para cada nucleído radiactivo,</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hay un intervalo de tiempo T fijo durante el cual el número de núcleos que había al</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comienzo del intervalo, se reduce a la mitad del mismo. </a:t>
            </a:r>
          </a:p>
          <a:p>
            <a:r>
              <a:rPr lang="es-EC" sz="1200" kern="1200" dirty="0" smtClean="0">
                <a:solidFill>
                  <a:schemeClr val="tx1"/>
                </a:solidFill>
                <a:latin typeface="+mn-lt"/>
                <a:ea typeface="+mn-ea"/>
                <a:cs typeface="+mn-cs"/>
              </a:rPr>
              <a:t>  </a:t>
            </a: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20</a:t>
            </a:fld>
            <a:endParaRPr lang="es-EC"/>
          </a:p>
        </p:txBody>
      </p:sp>
    </p:spTree>
    <p:extLst>
      <p:ext uri="{BB962C8B-B14F-4D97-AF65-F5344CB8AC3E}">
        <p14:creationId xmlns:p14="http://schemas.microsoft.com/office/powerpoint/2010/main" val="4292170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kern="1200" dirty="0" smtClean="0">
                <a:solidFill>
                  <a:schemeClr val="tx1"/>
                </a:solidFill>
                <a:latin typeface="+mn-lt"/>
                <a:ea typeface="+mn-ea"/>
                <a:cs typeface="+mn-cs"/>
              </a:rPr>
              <a:t>Detectores de radiación ionizante</a:t>
            </a:r>
          </a:p>
          <a:p>
            <a:r>
              <a:rPr lang="es-EC" sz="1200" kern="1200" dirty="0" smtClean="0">
                <a:solidFill>
                  <a:schemeClr val="tx1"/>
                </a:solidFill>
                <a:latin typeface="+mn-lt"/>
                <a:ea typeface="+mn-ea"/>
                <a:cs typeface="+mn-cs"/>
              </a:rPr>
              <a:t>Aunque la radiación ionizante ha existido en la naturaleza a lo largo de toda la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historia de la Humanidad, el hombre carece de un sentido especial capaz de percibir</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este tipo de radiaciones, Róntgen observó que el aire se volvía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conductor de electricidad cuando estos rayos lo atravesaban, este efecto se utilizó</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posteriormente como principio operativo de varios tipos de detectores de radiación.</a:t>
            </a:r>
            <a:r>
              <a:rPr lang="es-EC" sz="1200" kern="1200" baseline="0" dirty="0" smtClean="0">
                <a:solidFill>
                  <a:schemeClr val="tx1"/>
                </a:solidFill>
                <a:latin typeface="+mn-lt"/>
                <a:ea typeface="+mn-ea"/>
                <a:cs typeface="+mn-cs"/>
              </a:rPr>
              <a:t> </a:t>
            </a:r>
          </a:p>
          <a:p>
            <a:r>
              <a:rPr lang="es-EC" sz="1200" b="1" kern="1200" dirty="0" smtClean="0">
                <a:solidFill>
                  <a:schemeClr val="tx1"/>
                </a:solidFill>
                <a:latin typeface="+mn-lt"/>
                <a:ea typeface="+mn-ea"/>
                <a:cs typeface="+mn-cs"/>
              </a:rPr>
              <a:t>Detectores Gaseosos</a:t>
            </a:r>
            <a:endParaRPr lang="es-EC" sz="1200"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Los detectores gaseosos operan mediante la utilización de la ionización,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producida por el paso de la radiación a través de un gas. Típicamente, constan de dos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electrodos a los que un cierto potencial eléctrico es aplicado, entre los electrodos está</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presente un gas. La radiación ionizante que pasa por el espacio entre los electrodos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genera pares de iones que son portadores de carga, los que toman energía cinética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influenciada mediante un campo eléctrico, este movimiento induce una corriente en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los electrodos, que puede ser medida a través de una electrónica adecuada. </a:t>
            </a: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21</a:t>
            </a:fld>
            <a:endParaRPr lang="es-EC"/>
          </a:p>
        </p:txBody>
      </p:sp>
    </p:spTree>
    <p:extLst>
      <p:ext uri="{BB962C8B-B14F-4D97-AF65-F5344CB8AC3E}">
        <p14:creationId xmlns:p14="http://schemas.microsoft.com/office/powerpoint/2010/main" val="4292170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kern="1200" dirty="0" smtClean="0">
                <a:solidFill>
                  <a:schemeClr val="tx1"/>
                </a:solidFill>
                <a:latin typeface="+mn-lt"/>
                <a:ea typeface="+mn-ea"/>
                <a:cs typeface="+mn-cs"/>
              </a:rPr>
              <a:t>Detectores Geiger </a:t>
            </a:r>
            <a:r>
              <a:rPr lang="es-EC" sz="1200" b="1" kern="1200" dirty="0" err="1" smtClean="0">
                <a:solidFill>
                  <a:schemeClr val="tx1"/>
                </a:solidFill>
                <a:latin typeface="+mn-lt"/>
                <a:ea typeface="+mn-ea"/>
                <a:cs typeface="+mn-cs"/>
              </a:rPr>
              <a:t>Muller</a:t>
            </a:r>
            <a:endParaRPr lang="es-EC" sz="1200" b="1"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Un tubo Geiger Müller, mírese la Figura. 2.12, consiste en dos electrodos con un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gas inerte a baja presión entre ellos. El tubo está cerrado por una fina ventana para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que a través de ella penetre y llegue al gas la radiación ionizante. El electrodo</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externo es usualmente un cilindro, mientras que el interior es un alambre delgado,</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generalmente tungsteno colocado en el centro del cilindro. La diferencia de potencial</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produce un campo eléctrico entre ambos electrodos que provoca que cualquier</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radiación directamente ionizante que entra en el tubo provoque una avalancha, la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cual produce un pulso de corriente que señala el paso de radiación, es decir, cuando</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una partícula pasa por el gas, ioniza las moléculas del mismo liberando electrones.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Si la intensidad de campo eléctrico es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demasiado pequeña, no se produce pulso alguno, y si es demasiado alta se produce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una descarga continua incluso en ausencia de radiación. </a:t>
            </a: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22</a:t>
            </a:fld>
            <a:endParaRPr lang="es-EC"/>
          </a:p>
        </p:txBody>
      </p:sp>
    </p:spTree>
    <p:extLst>
      <p:ext uri="{BB962C8B-B14F-4D97-AF65-F5344CB8AC3E}">
        <p14:creationId xmlns:p14="http://schemas.microsoft.com/office/powerpoint/2010/main" val="4292170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kern="1200" dirty="0" smtClean="0">
                <a:solidFill>
                  <a:schemeClr val="tx1"/>
                </a:solidFill>
                <a:latin typeface="+mn-lt"/>
                <a:ea typeface="+mn-ea"/>
                <a:cs typeface="+mn-cs"/>
              </a:rPr>
              <a:t>Curva Plateau</a:t>
            </a:r>
          </a:p>
          <a:p>
            <a:r>
              <a:rPr lang="es-EC" sz="1200" kern="1200" dirty="0" smtClean="0">
                <a:solidFill>
                  <a:schemeClr val="tx1"/>
                </a:solidFill>
                <a:latin typeface="+mn-lt"/>
                <a:ea typeface="+mn-ea"/>
                <a:cs typeface="+mn-cs"/>
              </a:rPr>
              <a:t>El tubo Geiger Müller es utilizado como sensor en circuitos que cuentan el</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número de descargas en un intervalo de tiempo definido. En el tubo GM, bajo un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valor de voltaje mínimo no se registra ninguna cuenta, este voltaje mínimo está en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función de la presión del gas y de la separación de los electrodos. Existe un intervalo</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de voltaje, llamado región Geiger Müller donde la rapidez de recuento es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aproximadamente independiente de la tensión aplicada. En consecuencia, la información recogida no depende de la ionización inicial y por</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tanto depende únicamente de la energía de la radiación. </a:t>
            </a: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23</a:t>
            </a:fld>
            <a:endParaRPr lang="es-EC"/>
          </a:p>
        </p:txBody>
      </p:sp>
    </p:spTree>
    <p:extLst>
      <p:ext uri="{BB962C8B-B14F-4D97-AF65-F5344CB8AC3E}">
        <p14:creationId xmlns:p14="http://schemas.microsoft.com/office/powerpoint/2010/main" val="4292170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kern="1200" dirty="0" smtClean="0">
                <a:solidFill>
                  <a:schemeClr val="tx1"/>
                </a:solidFill>
                <a:latin typeface="+mn-lt"/>
                <a:ea typeface="+mn-ea"/>
                <a:cs typeface="+mn-cs"/>
              </a:rPr>
              <a:t>Estadística del número de cuentas</a:t>
            </a:r>
            <a:endParaRPr lang="es-EC" sz="1200"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El decaimiento radiactivo es un proceso randómico. En consecuencia, cualquier</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medida basada en la observación, en este caso, de la radiación está sujeta a un cierto</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grado de fluctuación estadística, estas fluctuaciones inherentes representan una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fuente inevitable de incertidumbre en todas las mediciones nucleares y, a menudo</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pueden ser la principal fuente de imprecisión o error.</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En conclusión, la desviación estándar corresponde al promedio de las mediciones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en un intervalo establecido. Entonces, entre mayor sea el intervalo de  tiempo en el</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que se tome valores, se podrá tomar como referencia medidas anteriores para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promediarlas y acercarse al valor verdadero. En consecuencia, la medida de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radiación, no es una medida directa, sino es consecuencia de las medidas anteriores,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y tiene un tiempo de estabilización, dependiente del número de mediciones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promediadas. </a:t>
            </a: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24</a:t>
            </a:fld>
            <a:endParaRPr lang="es-EC"/>
          </a:p>
        </p:txBody>
      </p:sp>
    </p:spTree>
    <p:extLst>
      <p:ext uri="{BB962C8B-B14F-4D97-AF65-F5344CB8AC3E}">
        <p14:creationId xmlns:p14="http://schemas.microsoft.com/office/powerpoint/2010/main" val="4292170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dirty="0" smtClean="0">
                <a:solidFill>
                  <a:schemeClr val="tx1"/>
                </a:solidFill>
                <a:latin typeface="+mn-lt"/>
              </a:rPr>
              <a:t>SISTEMA DE DETECCIÓN Y MONITOREO DE RADIACIÓN GAMMA</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El trabajo se centra en el análisis y diseño electrónico de las corrientes, voltajes y potencias de los elementos constitutivos de los circuitos del detector. Todo esto priorizando, que el resultado final tenga todas las características que componen los sistemas de detección comerciales de radiación ionizante.</a:t>
            </a:r>
          </a:p>
          <a:p>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El nombre elegido para el Sistema, para fines prácticos es el nombre de la institución que auspicia el Proyecto, debido a su importancia en el área de las radiaciones a nivel nacional, el nombre está acompañado de un número que refleja la versión de la aplicación. </a:t>
            </a:r>
          </a:p>
          <a:p>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25</a:t>
            </a:fld>
            <a:endParaRPr lang="es-EC"/>
          </a:p>
        </p:txBody>
      </p:sp>
    </p:spTree>
    <p:extLst>
      <p:ext uri="{BB962C8B-B14F-4D97-AF65-F5344CB8AC3E}">
        <p14:creationId xmlns:p14="http://schemas.microsoft.com/office/powerpoint/2010/main" val="11633207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dirty="0" smtClean="0">
                <a:solidFill>
                  <a:schemeClr val="tx1"/>
                </a:solidFill>
                <a:latin typeface="+mn-lt"/>
              </a:rPr>
              <a:t>Bloque Detector de Radiación</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Es</a:t>
            </a:r>
            <a:r>
              <a:rPr lang="es-EC" sz="1200" kern="1200" baseline="0" dirty="0" smtClean="0">
                <a:solidFill>
                  <a:schemeClr val="tx1"/>
                </a:solidFill>
                <a:effectLst/>
                <a:latin typeface="+mn-lt"/>
                <a:ea typeface="+mn-ea"/>
                <a:cs typeface="+mn-cs"/>
              </a:rPr>
              <a:t> el primer bloque constitutivo del sistema, </a:t>
            </a:r>
            <a:r>
              <a:rPr lang="es-EC" sz="1200" kern="1200" dirty="0" smtClean="0">
                <a:solidFill>
                  <a:schemeClr val="tx1"/>
                </a:solidFill>
                <a:effectLst/>
                <a:latin typeface="+mn-lt"/>
                <a:ea typeface="+mn-ea"/>
                <a:cs typeface="+mn-cs"/>
              </a:rPr>
              <a:t>El diagrama de bloques se centra en la característica fundamental de medición de radiación; el conjunto detector, acondicionamiento y medidor, busca que el dispositivo logre tener el alto nivel de confianza para medición de radiaciones ionizantes. </a:t>
            </a:r>
          </a:p>
          <a:p>
            <a:endParaRPr lang="es-EC" dirty="0" smtClean="0"/>
          </a:p>
          <a:p>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26</a:t>
            </a:fld>
            <a:endParaRPr lang="es-EC"/>
          </a:p>
        </p:txBody>
      </p:sp>
    </p:spTree>
    <p:extLst>
      <p:ext uri="{BB962C8B-B14F-4D97-AF65-F5344CB8AC3E}">
        <p14:creationId xmlns:p14="http://schemas.microsoft.com/office/powerpoint/2010/main" val="4288231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Tubo Geiger Müller (i) </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El tubo Geiger Müller escogido para el proyecto es el LND712, por las características mostradas en la Tabla. 3.1; este presenta sensibilidad de 16 cuentas por segundo por cada </a:t>
                </a:r>
                <a14:m>
                  <m:oMath xmlns:m="http://schemas.openxmlformats.org/officeDocument/2006/math">
                    <m:f>
                      <m:fPr>
                        <m:ctrlPr>
                          <a:rPr lang="es-EC" sz="1200" i="1" kern="1200">
                            <a:solidFill>
                              <a:schemeClr val="tx1"/>
                            </a:solidFill>
                            <a:effectLst/>
                            <a:latin typeface="Cambria Math"/>
                            <a:ea typeface="+mn-ea"/>
                            <a:cs typeface="+mn-cs"/>
                          </a:rPr>
                        </m:ctrlPr>
                      </m:fPr>
                      <m:num>
                        <m:r>
                          <a:rPr lang="es-EC" sz="1200" i="1" kern="1200">
                            <a:solidFill>
                              <a:schemeClr val="tx1"/>
                            </a:solidFill>
                            <a:effectLst/>
                            <a:latin typeface="Cambria Math"/>
                            <a:ea typeface="+mn-ea"/>
                            <a:cs typeface="+mn-cs"/>
                          </a:rPr>
                          <m:t>𝑚𝑅</m:t>
                        </m:r>
                      </m:num>
                      <m:den>
                        <m:r>
                          <a:rPr lang="es-EC" sz="1200" i="1" kern="1200">
                            <a:solidFill>
                              <a:schemeClr val="tx1"/>
                            </a:solidFill>
                            <a:effectLst/>
                            <a:latin typeface="Cambria Math"/>
                            <a:ea typeface="+mn-ea"/>
                            <a:cs typeface="+mn-cs"/>
                          </a:rPr>
                          <m:t>h</m:t>
                        </m:r>
                      </m:den>
                    </m:f>
                    <m:r>
                      <a:rPr lang="es-EC" sz="1200" i="1" kern="1200">
                        <a:solidFill>
                          <a:schemeClr val="tx1"/>
                        </a:solidFill>
                        <a:effectLst/>
                        <a:latin typeface="Cambria Math"/>
                        <a:ea typeface="+mn-ea"/>
                        <a:cs typeface="+mn-cs"/>
                      </a:rPr>
                      <m:t> </m:t>
                    </m:r>
                  </m:oMath>
                </a14:m>
                <a:r>
                  <a:rPr lang="es-EC" sz="1200" kern="1200" dirty="0">
                    <a:solidFill>
                      <a:schemeClr val="tx1"/>
                    </a:solidFill>
                    <a:effectLst/>
                    <a:latin typeface="+mn-lt"/>
                    <a:ea typeface="+mn-ea"/>
                    <a:cs typeface="+mn-cs"/>
                  </a:rPr>
                  <a:t>para el Cs137, lo que se traduce en un detector capaz de registrar mínimo </a:t>
                </a:r>
                <a14:m>
                  <m:oMath xmlns:m="http://schemas.openxmlformats.org/officeDocument/2006/math">
                    <m:r>
                      <a:rPr lang="es-EC" sz="1200" i="1" kern="1200">
                        <a:solidFill>
                          <a:schemeClr val="tx1"/>
                        </a:solidFill>
                        <a:effectLst/>
                        <a:latin typeface="Cambria Math"/>
                        <a:ea typeface="+mn-ea"/>
                        <a:cs typeface="+mn-cs"/>
                      </a:rPr>
                      <m:t>0,0625</m:t>
                    </m:r>
                    <m:f>
                      <m:fPr>
                        <m:ctrlPr>
                          <a:rPr lang="es-EC" sz="1200" i="1" kern="1200">
                            <a:solidFill>
                              <a:schemeClr val="tx1"/>
                            </a:solidFill>
                            <a:effectLst/>
                            <a:latin typeface="Cambria Math"/>
                            <a:ea typeface="+mn-ea"/>
                            <a:cs typeface="+mn-cs"/>
                          </a:rPr>
                        </m:ctrlPr>
                      </m:fPr>
                      <m:num>
                        <m:r>
                          <a:rPr lang="es-EC" sz="1200" i="1" kern="1200">
                            <a:solidFill>
                              <a:schemeClr val="tx1"/>
                            </a:solidFill>
                            <a:effectLst/>
                            <a:latin typeface="Cambria Math"/>
                            <a:ea typeface="+mn-ea"/>
                            <a:cs typeface="+mn-cs"/>
                          </a:rPr>
                          <m:t>𝑚𝑅</m:t>
                        </m:r>
                      </m:num>
                      <m:den>
                        <m:r>
                          <a:rPr lang="es-EC" sz="1200" i="1" kern="1200">
                            <a:solidFill>
                              <a:schemeClr val="tx1"/>
                            </a:solidFill>
                            <a:effectLst/>
                            <a:latin typeface="Cambria Math"/>
                            <a:ea typeface="+mn-ea"/>
                            <a:cs typeface="+mn-cs"/>
                          </a:rPr>
                          <m:t>h</m:t>
                        </m:r>
                      </m:den>
                    </m:f>
                  </m:oMath>
                </a14:m>
                <a:r>
                  <a:rPr lang="es-EC" sz="1200" kern="1200" dirty="0">
                    <a:solidFill>
                      <a:schemeClr val="tx1"/>
                    </a:solidFill>
                    <a:effectLst/>
                    <a:latin typeface="+mn-lt"/>
                    <a:ea typeface="+mn-ea"/>
                    <a:cs typeface="+mn-cs"/>
                  </a:rPr>
                  <a:t> . A su vez, el fondo determina que no existirá gran incertidumbre en la medición. El voltaje de alimentación se ajusta a los parámetros eléctricos que se pretende en el proyecto, las dimensiones y la duración del pulso nuclear, lo hacen perfecto para la aplicación implementada</a:t>
                </a:r>
                <a:endParaRPr lang="es-EC" dirty="0"/>
              </a:p>
            </p:txBody>
          </p:sp>
        </mc:Choice>
        <mc:Fallback xmlns="">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El tubo Geiger Müller escogido para el proyecto es el LND712, por las características mostradas en la Tabla. 3.1; este presenta sensibilidad de 16 cuentas por segundo por cada </a:t>
                </a:r>
                <a:r>
                  <a:rPr lang="es-EC" sz="1200" i="0" kern="1200">
                    <a:solidFill>
                      <a:schemeClr val="tx1"/>
                    </a:solidFill>
                    <a:effectLst/>
                    <a:latin typeface="+mn-lt"/>
                    <a:ea typeface="+mn-ea"/>
                    <a:cs typeface="+mn-cs"/>
                  </a:rPr>
                  <a:t>𝑚𝑅/ℎ  </a:t>
                </a:r>
                <a:r>
                  <a:rPr lang="es-EC" sz="1200" kern="1200" dirty="0">
                    <a:solidFill>
                      <a:schemeClr val="tx1"/>
                    </a:solidFill>
                    <a:effectLst/>
                    <a:latin typeface="+mn-lt"/>
                    <a:ea typeface="+mn-ea"/>
                    <a:cs typeface="+mn-cs"/>
                  </a:rPr>
                  <a:t>para el Cs137, lo que se traduce en un detector capaz de registrar mínimo </a:t>
                </a:r>
                <a:r>
                  <a:rPr lang="es-EC" sz="1200" i="0" kern="1200">
                    <a:solidFill>
                      <a:schemeClr val="tx1"/>
                    </a:solidFill>
                    <a:effectLst/>
                    <a:latin typeface="+mn-lt"/>
                    <a:ea typeface="+mn-ea"/>
                    <a:cs typeface="+mn-cs"/>
                  </a:rPr>
                  <a:t>0,0625 𝑚𝑅/ℎ</a:t>
                </a:r>
                <a:r>
                  <a:rPr lang="es-EC" sz="1200" kern="1200" dirty="0">
                    <a:solidFill>
                      <a:schemeClr val="tx1"/>
                    </a:solidFill>
                    <a:effectLst/>
                    <a:latin typeface="+mn-lt"/>
                    <a:ea typeface="+mn-ea"/>
                    <a:cs typeface="+mn-cs"/>
                  </a:rPr>
                  <a:t> . A su vez, el fondo determina que no existirá gran incertidumbre en la medición. El voltaje de alimentación se ajusta a los parámetros eléctricos que se pretende en el proyecto, las dimensiones y la duración del pulso nuclear, lo hacen perfecto para la aplicación implementada</a:t>
                </a:r>
                <a:endParaRPr lang="es-EC" dirty="0"/>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27</a:t>
            </a:fld>
            <a:endParaRPr lang="es-EC"/>
          </a:p>
        </p:txBody>
      </p:sp>
    </p:spTree>
    <p:extLst>
      <p:ext uri="{BB962C8B-B14F-4D97-AF65-F5344CB8AC3E}">
        <p14:creationId xmlns:p14="http://schemas.microsoft.com/office/powerpoint/2010/main" val="35789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Diseño del tubo Geiger Müller (i)</a:t>
                </a:r>
                <a:endParaRPr lang="es-EC" sz="1200"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El circuito, del que es parte el tubo GM está conformado por otros elementos,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Figura. 3.2, los mismos que disminuyen el valor del alto voltaje en el ánodo del tubo</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y permiten la ionización del gas interno. Este método se le conoce como de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enfriamiento externo, que es simplemente aplicado por medio de una resistencia en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serie con el tubo GM, la que tiene alta resistencia en el orden de los 10 </a:t>
                </a:r>
                <a:r>
                  <a:rPr lang="es-EC" sz="1200" kern="1200" dirty="0" err="1" smtClean="0">
                    <a:solidFill>
                      <a:schemeClr val="tx1"/>
                    </a:solidFill>
                    <a:latin typeface="+mn-lt"/>
                    <a:ea typeface="+mn-ea"/>
                    <a:cs typeface="+mn-cs"/>
                  </a:rPr>
                  <a:t>Mohm</a:t>
                </a:r>
                <a:r>
                  <a:rPr lang="es-EC" sz="1200" kern="1200" dirty="0" smtClean="0">
                    <a:solidFill>
                      <a:schemeClr val="tx1"/>
                    </a:solidFill>
                    <a:latin typeface="+mn-lt"/>
                    <a:ea typeface="+mn-ea"/>
                    <a:cs typeface="+mn-cs"/>
                  </a:rPr>
                  <a:t>, recomendado por el fabricante (LND, INC, 2013); el capacitor CGM es la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representación de la capacitancia del tubo GM, que según la hoja de datos es de</a:t>
                </a:r>
              </a:p>
              <a:p>
                <a:r>
                  <a:rPr lang="es-EC" sz="1200" kern="1200" dirty="0" smtClean="0">
                    <a:solidFill>
                      <a:schemeClr val="tx1"/>
                    </a:solidFill>
                    <a:latin typeface="+mn-lt"/>
                    <a:ea typeface="+mn-ea"/>
                    <a:cs typeface="+mn-cs"/>
                  </a:rPr>
                  <a:t>  </a:t>
                </a:r>
                <a:endParaRPr lang="es-EC" dirty="0"/>
              </a:p>
            </p:txBody>
          </p:sp>
        </mc:Choice>
        <mc:Fallback xmlns="">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El tubo Geiger Müller escogido para el proyecto es el LND712, por las características mostradas en la Tabla. 3.1; este presenta sensibilidad de 16 cuentas por segundo por cada </a:t>
                </a:r>
                <a:r>
                  <a:rPr lang="es-EC" sz="1200" i="0" kern="1200">
                    <a:solidFill>
                      <a:schemeClr val="tx1"/>
                    </a:solidFill>
                    <a:effectLst/>
                    <a:latin typeface="+mn-lt"/>
                    <a:ea typeface="+mn-ea"/>
                    <a:cs typeface="+mn-cs"/>
                  </a:rPr>
                  <a:t>𝑚𝑅/ℎ  </a:t>
                </a:r>
                <a:r>
                  <a:rPr lang="es-EC" sz="1200" kern="1200" dirty="0">
                    <a:solidFill>
                      <a:schemeClr val="tx1"/>
                    </a:solidFill>
                    <a:effectLst/>
                    <a:latin typeface="+mn-lt"/>
                    <a:ea typeface="+mn-ea"/>
                    <a:cs typeface="+mn-cs"/>
                  </a:rPr>
                  <a:t>para el Cs137, lo que se traduce en un detector capaz de registrar mínimo </a:t>
                </a:r>
                <a:r>
                  <a:rPr lang="es-EC" sz="1200" i="0" kern="1200">
                    <a:solidFill>
                      <a:schemeClr val="tx1"/>
                    </a:solidFill>
                    <a:effectLst/>
                    <a:latin typeface="+mn-lt"/>
                    <a:ea typeface="+mn-ea"/>
                    <a:cs typeface="+mn-cs"/>
                  </a:rPr>
                  <a:t>0,0625 𝑚𝑅/ℎ</a:t>
                </a:r>
                <a:r>
                  <a:rPr lang="es-EC" sz="1200" kern="1200" dirty="0">
                    <a:solidFill>
                      <a:schemeClr val="tx1"/>
                    </a:solidFill>
                    <a:effectLst/>
                    <a:latin typeface="+mn-lt"/>
                    <a:ea typeface="+mn-ea"/>
                    <a:cs typeface="+mn-cs"/>
                  </a:rPr>
                  <a:t> . A su vez, el fondo determina que no existirá gran incertidumbre en la medición. El voltaje de alimentación se ajusta a los parámetros eléctricos que se pretende en el proyecto, las dimensiones y la duración del pulso nuclear, lo hacen perfecto para la aplicación implementada</a:t>
                </a:r>
                <a:endParaRPr lang="es-EC" dirty="0"/>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28</a:t>
            </a:fld>
            <a:endParaRPr lang="es-EC"/>
          </a:p>
        </p:txBody>
      </p:sp>
    </p:spTree>
    <p:extLst>
      <p:ext uri="{BB962C8B-B14F-4D97-AF65-F5344CB8AC3E}">
        <p14:creationId xmlns:p14="http://schemas.microsoft.com/office/powerpoint/2010/main" val="35789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Diseño del tubo Geiger Müller (ii)</a:t>
                </a:r>
                <a:endParaRPr lang="es-EC" sz="1200"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Como la información del fabricante del tubo GM indica que el tiempo muerto</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mínimo es de 90mseg , y fórmula para el cálculo de la constante de tiempo, mostrada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en la Ecuación. 3.2, arroja un valor menor al mínimo aceptado,</a:t>
                </a:r>
                <a:endParaRPr lang="es-EC" sz="1200" b="1"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El aumento de la constante de tiempo, se logra por medio de la disposición de un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capacitor en paralelo con el tubo GM, Figura. 3.3, de tal manera que la capacitancia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resultante sea la suma de las dos mencionadas. Con esto, se calcula la nueva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constante de tiempo, Ecuación. 3.3, que está dentro del rango aceptado.  es necesario</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aumentar esta constante de tiempo.   </a:t>
                </a:r>
              </a:p>
              <a:p>
                <a:r>
                  <a:rPr lang="es-EC" sz="1200" kern="1200" dirty="0" smtClean="0">
                    <a:solidFill>
                      <a:schemeClr val="tx1"/>
                    </a:solidFill>
                    <a:latin typeface="+mn-lt"/>
                    <a:ea typeface="+mn-ea"/>
                    <a:cs typeface="+mn-cs"/>
                  </a:rPr>
                  <a:t>Para elegir la potencia del resistor que se encuentra en el ánodo del tubo GM, se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calcula en la Ecuación. 3.4. Mientras que el voltaje del Capacitor será de 1000</a:t>
                </a:r>
                <a:r>
                  <a:rPr lang="es-EC" sz="1200" kern="1200" baseline="0" dirty="0" smtClean="0">
                    <a:solidFill>
                      <a:schemeClr val="tx1"/>
                    </a:solidFill>
                    <a:latin typeface="+mn-lt"/>
                    <a:ea typeface="+mn-ea"/>
                    <a:cs typeface="+mn-cs"/>
                  </a:rPr>
                  <a:t> V </a:t>
                </a:r>
                <a:r>
                  <a:rPr lang="es-EC" sz="1200" kern="1200" dirty="0" smtClean="0">
                    <a:solidFill>
                      <a:schemeClr val="tx1"/>
                    </a:solidFill>
                    <a:latin typeface="+mn-lt"/>
                    <a:ea typeface="+mn-ea"/>
                    <a:cs typeface="+mn-cs"/>
                  </a:rPr>
                  <a:t>para garantizar el funcionamiento del elemento. </a:t>
                </a:r>
                <a:endParaRPr lang="es-EC" dirty="0"/>
              </a:p>
            </p:txBody>
          </p:sp>
        </mc:Choice>
        <mc:Fallback xmlns="">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El tubo Geiger Müller escogido para el proyecto es el LND712, por las características mostradas en la Tabla. 3.1; este presenta sensibilidad de 16 cuentas por segundo por cada </a:t>
                </a:r>
                <a:r>
                  <a:rPr lang="es-EC" sz="1200" i="0" kern="1200">
                    <a:solidFill>
                      <a:schemeClr val="tx1"/>
                    </a:solidFill>
                    <a:effectLst/>
                    <a:latin typeface="+mn-lt"/>
                    <a:ea typeface="+mn-ea"/>
                    <a:cs typeface="+mn-cs"/>
                  </a:rPr>
                  <a:t>𝑚𝑅/ℎ  </a:t>
                </a:r>
                <a:r>
                  <a:rPr lang="es-EC" sz="1200" kern="1200" dirty="0">
                    <a:solidFill>
                      <a:schemeClr val="tx1"/>
                    </a:solidFill>
                    <a:effectLst/>
                    <a:latin typeface="+mn-lt"/>
                    <a:ea typeface="+mn-ea"/>
                    <a:cs typeface="+mn-cs"/>
                  </a:rPr>
                  <a:t>para el Cs137, lo que se traduce en un detector capaz de registrar mínimo </a:t>
                </a:r>
                <a:r>
                  <a:rPr lang="es-EC" sz="1200" i="0" kern="1200">
                    <a:solidFill>
                      <a:schemeClr val="tx1"/>
                    </a:solidFill>
                    <a:effectLst/>
                    <a:latin typeface="+mn-lt"/>
                    <a:ea typeface="+mn-ea"/>
                    <a:cs typeface="+mn-cs"/>
                  </a:rPr>
                  <a:t>0,0625 𝑚𝑅/ℎ</a:t>
                </a:r>
                <a:r>
                  <a:rPr lang="es-EC" sz="1200" kern="1200" dirty="0">
                    <a:solidFill>
                      <a:schemeClr val="tx1"/>
                    </a:solidFill>
                    <a:effectLst/>
                    <a:latin typeface="+mn-lt"/>
                    <a:ea typeface="+mn-ea"/>
                    <a:cs typeface="+mn-cs"/>
                  </a:rPr>
                  <a:t> . A su vez, el fondo determina que no existirá gran incertidumbre en la medición. El voltaje de alimentación se ajusta a los parámetros eléctricos que se pretende en el proyecto, las dimensiones y la duración del pulso nuclear, lo hacen perfecto para la aplicación implementada</a:t>
                </a:r>
                <a:endParaRPr lang="es-EC" dirty="0"/>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29</a:t>
            </a:fld>
            <a:endParaRPr lang="es-EC"/>
          </a:p>
        </p:txBody>
      </p:sp>
    </p:spTree>
    <p:extLst>
      <p:ext uri="{BB962C8B-B14F-4D97-AF65-F5344CB8AC3E}">
        <p14:creationId xmlns:p14="http://schemas.microsoft.com/office/powerpoint/2010/main" val="35789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Motivación</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La motivación por parte del Laboratorio de Patrones Secundarios para implementar los mencionados detectores, se fundamenta en el boletín de la OIEA (</a:t>
            </a:r>
            <a:r>
              <a:rPr lang="es-EC" sz="1200" kern="1200" dirty="0" err="1" smtClean="0">
                <a:solidFill>
                  <a:schemeClr val="tx1"/>
                </a:solidFill>
                <a:effectLst/>
                <a:latin typeface="+mn-lt"/>
                <a:ea typeface="+mn-ea"/>
                <a:cs typeface="+mn-cs"/>
              </a:rPr>
              <a:t>Dolnicar</a:t>
            </a:r>
            <a:r>
              <a:rPr lang="es-EC" sz="1200" kern="1200" dirty="0" smtClean="0">
                <a:solidFill>
                  <a:schemeClr val="tx1"/>
                </a:solidFill>
                <a:effectLst/>
                <a:latin typeface="+mn-lt"/>
                <a:ea typeface="+mn-ea"/>
                <a:cs typeface="+mn-cs"/>
              </a:rPr>
              <a:t>, 2000)</a:t>
            </a:r>
            <a:r>
              <a:rPr lang="es-EC" sz="1200" i="1" kern="120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que expresa:</a:t>
            </a:r>
          </a:p>
          <a:p>
            <a:r>
              <a:rPr lang="es-EC" sz="1200" kern="1200" dirty="0" smtClean="0">
                <a:solidFill>
                  <a:schemeClr val="tx1"/>
                </a:solidFill>
                <a:effectLst/>
                <a:latin typeface="+mn-lt"/>
                <a:ea typeface="+mn-ea"/>
                <a:cs typeface="+mn-cs"/>
              </a:rPr>
              <a:t>Que la experiencia adquirida por el organismo en la creación y la exploración de los laboratorios nucleares no deberían limitarse al mantenimiento y reparación. Se pueden diseñar y construir a nivel local muchos dispositivos nucleares simples, a un costo que representa solo una fracción del de las unidades comerciales equivalentes. La OIEA intenta estimular y asistir a los ingenieros y técnicos electrónicos en estos planes.</a:t>
            </a:r>
            <a:endParaRPr lang="es-EC" sz="1200" kern="120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3</a:t>
            </a:fld>
            <a:endParaRPr lang="es-EC"/>
          </a:p>
        </p:txBody>
      </p:sp>
    </p:spTree>
    <p:extLst>
      <p:ext uri="{BB962C8B-B14F-4D97-AF65-F5344CB8AC3E}">
        <p14:creationId xmlns:p14="http://schemas.microsoft.com/office/powerpoint/2010/main" val="3529454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Resultado del tubo Geiger Müller (ii)</a:t>
                </a:r>
                <a:endParaRPr lang="es-EC" sz="1200"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El resultado del diseño del circuito del tubo GM se muestra en la Tabla. 3.8, y en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la Figura. 3.4 está el resultado del diseño con todas las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consideraciones calculadas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anteriormente. </a:t>
                </a:r>
                <a:endParaRPr lang="es-EC" dirty="0"/>
              </a:p>
            </p:txBody>
          </p:sp>
        </mc:Choice>
        <mc:Fallback xmlns="">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El tubo Geiger Müller escogido para el proyecto es el LND712, por las características mostradas en la Tabla. 3.1; este presenta sensibilidad de 16 cuentas por segundo por cada </a:t>
                </a:r>
                <a:r>
                  <a:rPr lang="es-EC" sz="1200" i="0" kern="1200">
                    <a:solidFill>
                      <a:schemeClr val="tx1"/>
                    </a:solidFill>
                    <a:effectLst/>
                    <a:latin typeface="+mn-lt"/>
                    <a:ea typeface="+mn-ea"/>
                    <a:cs typeface="+mn-cs"/>
                  </a:rPr>
                  <a:t>𝑚𝑅/ℎ  </a:t>
                </a:r>
                <a:r>
                  <a:rPr lang="es-EC" sz="1200" kern="1200" dirty="0">
                    <a:solidFill>
                      <a:schemeClr val="tx1"/>
                    </a:solidFill>
                    <a:effectLst/>
                    <a:latin typeface="+mn-lt"/>
                    <a:ea typeface="+mn-ea"/>
                    <a:cs typeface="+mn-cs"/>
                  </a:rPr>
                  <a:t>para el Cs137, lo que se traduce en un detector capaz de registrar mínimo </a:t>
                </a:r>
                <a:r>
                  <a:rPr lang="es-EC" sz="1200" i="0" kern="1200">
                    <a:solidFill>
                      <a:schemeClr val="tx1"/>
                    </a:solidFill>
                    <a:effectLst/>
                    <a:latin typeface="+mn-lt"/>
                    <a:ea typeface="+mn-ea"/>
                    <a:cs typeface="+mn-cs"/>
                  </a:rPr>
                  <a:t>0,0625 𝑚𝑅/ℎ</a:t>
                </a:r>
                <a:r>
                  <a:rPr lang="es-EC" sz="1200" kern="1200" dirty="0">
                    <a:solidFill>
                      <a:schemeClr val="tx1"/>
                    </a:solidFill>
                    <a:effectLst/>
                    <a:latin typeface="+mn-lt"/>
                    <a:ea typeface="+mn-ea"/>
                    <a:cs typeface="+mn-cs"/>
                  </a:rPr>
                  <a:t> . A su vez, el fondo determina que no existirá gran incertidumbre en la medición. El voltaje de alimentación se ajusta a los parámetros eléctricos que se pretende en el proyecto, las dimensiones y la duración del pulso nuclear, lo hacen perfecto para la aplicación implementada</a:t>
                </a:r>
                <a:endParaRPr lang="es-EC" dirty="0"/>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30</a:t>
            </a:fld>
            <a:endParaRPr lang="es-EC"/>
          </a:p>
        </p:txBody>
      </p:sp>
    </p:spTree>
    <p:extLst>
      <p:ext uri="{BB962C8B-B14F-4D97-AF65-F5344CB8AC3E}">
        <p14:creationId xmlns:p14="http://schemas.microsoft.com/office/powerpoint/2010/main" val="35789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Fuente de Alto Voltaje de Corriente Directa</a:t>
            </a:r>
            <a:endParaRPr lang="es-EC" dirty="0" smtClean="0"/>
          </a:p>
          <a:p>
            <a:r>
              <a:rPr lang="es-EC" dirty="0" smtClean="0"/>
              <a:t>Las fuentes de alimentación de alta tensión son necesarias para operar los detectores nucleares. El detector Geiger Müller, necesita de alta tensión bien regulada para producir resultados fiables.</a:t>
            </a:r>
          </a:p>
          <a:p>
            <a:r>
              <a:rPr lang="es-EC" dirty="0" smtClean="0"/>
              <a:t>Internamente para lograr la implementación del circuito de alto voltaje se utilizarán algunos circuitos constitutivos, los que se muestran en el diagrama de bloques de la Figura. 3.6, para lograr el objetivo se convierte el voltaje continuo a voltaje alterno por medio del oscilador luego se amplifica, multiplica el voltaje, y por último se regula para obtener la salida deseada.</a:t>
            </a:r>
          </a:p>
          <a:p>
            <a:r>
              <a:rPr lang="es-EC" sz="1200" kern="1200" dirty="0" smtClean="0">
                <a:solidFill>
                  <a:schemeClr val="tx1"/>
                </a:solidFill>
                <a:effectLst/>
                <a:latin typeface="+mn-lt"/>
                <a:ea typeface="+mn-ea"/>
                <a:cs typeface="+mn-cs"/>
              </a:rPr>
              <a:t>El </a:t>
            </a:r>
            <a:r>
              <a:rPr lang="es-EC" sz="1200" b="1" kern="1200" dirty="0" smtClean="0">
                <a:solidFill>
                  <a:schemeClr val="tx1"/>
                </a:solidFill>
                <a:effectLst/>
                <a:latin typeface="+mn-lt"/>
                <a:ea typeface="+mn-ea"/>
                <a:cs typeface="+mn-cs"/>
              </a:rPr>
              <a:t>circuito oscilador </a:t>
            </a:r>
            <a:r>
              <a:rPr lang="es-EC" sz="1200" kern="1200" dirty="0" smtClean="0">
                <a:solidFill>
                  <a:schemeClr val="tx1"/>
                </a:solidFill>
                <a:effectLst/>
                <a:latin typeface="+mn-lt"/>
                <a:ea typeface="+mn-ea"/>
                <a:cs typeface="+mn-cs"/>
              </a:rPr>
              <a:t>es necesario para convertir el voltaje continuo a voltaje alterno, debido a que el primero no permite ser amplificado por un transformador, al convertirlo en corto circuito. </a:t>
            </a:r>
            <a:endParaRPr lang="es-EC" dirty="0" smtClean="0"/>
          </a:p>
          <a:p>
            <a:r>
              <a:rPr lang="es-EC" sz="1200" kern="1200" dirty="0" smtClean="0">
                <a:solidFill>
                  <a:schemeClr val="tx1"/>
                </a:solidFill>
                <a:effectLst/>
                <a:latin typeface="+mn-lt"/>
                <a:ea typeface="+mn-ea"/>
                <a:cs typeface="+mn-cs"/>
              </a:rPr>
              <a:t>La etapa de </a:t>
            </a:r>
            <a:r>
              <a:rPr lang="es-EC" sz="1200" b="1" kern="1200" dirty="0" smtClean="0">
                <a:solidFill>
                  <a:schemeClr val="tx1"/>
                </a:solidFill>
                <a:effectLst/>
                <a:latin typeface="+mn-lt"/>
                <a:ea typeface="+mn-ea"/>
                <a:cs typeface="+mn-cs"/>
              </a:rPr>
              <a:t>Pre-amplificación</a:t>
            </a:r>
            <a:r>
              <a:rPr lang="es-EC" sz="1200" b="1"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tiene el objetivo de: primero filtrar la señal del oscilador y, segundo, pre amplificar la señal para obtener una señal que permita activar el transistor que controla la corriente del primario del transformador.  </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En la etapa de </a:t>
            </a:r>
            <a:r>
              <a:rPr lang="es-EC" sz="1200" b="1" kern="1200" dirty="0" smtClean="0">
                <a:solidFill>
                  <a:schemeClr val="tx1"/>
                </a:solidFill>
                <a:effectLst/>
                <a:latin typeface="+mn-lt"/>
                <a:ea typeface="+mn-ea"/>
                <a:cs typeface="+mn-cs"/>
              </a:rPr>
              <a:t>amplificación por transformador</a:t>
            </a:r>
            <a:r>
              <a:rPr lang="es-EC" sz="1200" kern="1200" dirty="0" smtClean="0">
                <a:solidFill>
                  <a:schemeClr val="tx1"/>
                </a:solidFill>
                <a:effectLst/>
                <a:latin typeface="+mn-lt"/>
                <a:ea typeface="+mn-ea"/>
                <a:cs typeface="+mn-cs"/>
              </a:rPr>
              <a:t> se utilizada para elevar el voltaje, esto se consigue con relación al número de vueltas en el devanado primario y en el secundario del transformador.</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Los </a:t>
            </a:r>
            <a:r>
              <a:rPr lang="es-EC" sz="1200" b="1" kern="1200" dirty="0" smtClean="0">
                <a:solidFill>
                  <a:schemeClr val="tx1"/>
                </a:solidFill>
                <a:effectLst/>
                <a:latin typeface="+mn-lt"/>
                <a:ea typeface="+mn-ea"/>
                <a:cs typeface="+mn-cs"/>
              </a:rPr>
              <a:t>circuitos multiplicadores de voltaje </a:t>
            </a:r>
            <a:r>
              <a:rPr lang="es-EC" sz="1200" kern="1200" dirty="0" smtClean="0">
                <a:solidFill>
                  <a:schemeClr val="tx1"/>
                </a:solidFill>
                <a:effectLst/>
                <a:latin typeface="+mn-lt"/>
                <a:ea typeface="+mn-ea"/>
                <a:cs typeface="+mn-cs"/>
              </a:rPr>
              <a:t>se emplean para rectificar el voltaje de salida y elevarlo a dos</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veces. Por último la </a:t>
            </a:r>
            <a:r>
              <a:rPr lang="es-EC" sz="1200" b="1" kern="1200" dirty="0" smtClean="0">
                <a:solidFill>
                  <a:schemeClr val="tx1"/>
                </a:solidFill>
                <a:effectLst/>
                <a:latin typeface="+mn-lt"/>
                <a:ea typeface="+mn-ea"/>
                <a:cs typeface="+mn-cs"/>
              </a:rPr>
              <a:t>etapa la</a:t>
            </a:r>
            <a:r>
              <a:rPr lang="es-EC" sz="1200" b="1" kern="1200" baseline="0" dirty="0" smtClean="0">
                <a:solidFill>
                  <a:schemeClr val="tx1"/>
                </a:solidFill>
                <a:effectLst/>
                <a:latin typeface="+mn-lt"/>
                <a:ea typeface="+mn-ea"/>
                <a:cs typeface="+mn-cs"/>
              </a:rPr>
              <a:t> regulación </a:t>
            </a:r>
            <a:r>
              <a:rPr lang="es-EC" sz="1200" kern="1200" baseline="0" dirty="0" smtClean="0">
                <a:solidFill>
                  <a:schemeClr val="tx1"/>
                </a:solidFill>
                <a:effectLst/>
                <a:latin typeface="+mn-lt"/>
                <a:ea typeface="+mn-ea"/>
                <a:cs typeface="+mn-cs"/>
              </a:rPr>
              <a:t>garantizará el valor de alto voltaje.</a:t>
            </a:r>
            <a:endParaRPr lang="es-EC" sz="1200" kern="1200" dirty="0" smtClean="0">
              <a:solidFill>
                <a:schemeClr val="tx1"/>
              </a:solidFill>
              <a:effectLst/>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31</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Fuente de alto voltaje</a:t>
            </a:r>
            <a:endParaRPr lang="es-EC" sz="1200" kern="120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32</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Circuito</a:t>
            </a:r>
            <a:r>
              <a:rPr lang="es-EC" sz="1200" b="1" baseline="0" dirty="0" smtClean="0">
                <a:solidFill>
                  <a:schemeClr val="tx1"/>
                </a:solidFill>
                <a:latin typeface="Times New Roman" pitchFamily="18" charset="0"/>
                <a:cs typeface="Times New Roman" pitchFamily="18" charset="0"/>
              </a:rPr>
              <a:t> oscilador (i)</a:t>
            </a:r>
            <a:endParaRPr lang="es-EC" dirty="0" smtClean="0"/>
          </a:p>
          <a:p>
            <a:r>
              <a:rPr lang="es-EC" sz="1200" kern="1200" dirty="0" smtClean="0">
                <a:solidFill>
                  <a:schemeClr val="tx1"/>
                </a:solidFill>
                <a:latin typeface="+mn-lt"/>
                <a:ea typeface="+mn-ea"/>
                <a:cs typeface="+mn-cs"/>
              </a:rPr>
              <a:t>El circuito oscilador es necesario para convertir el voltaje continuo a voltaje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alterno, debido a que el primero no permite ser amplificado por un transformador, al</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convertirlo en corto circuito. Entonces para el convertidor de voltaje DC - AC, es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conveniente el uso de un oscilador cuando se desea reducir al mínimo las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dimensiones del circuito, se analiza la implementación por medio de puertas CMOS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Los osciladores son circuitos que cambian el estado de sus salidas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permanentemente entre dos estados lógicos (1 lógico y 0 lógico). Los osciladores que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se pueden construir se basan en la carga y descarga mediante el uso de resistencias,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condensadores, inversores y compuertas. El período de oscilación es proporcional al</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valor del condensador y de la resistencia a través de la que se carga y descarga.  </a:t>
            </a: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33</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Circuito</a:t>
            </a:r>
            <a:r>
              <a:rPr lang="es-EC" sz="1200" b="1" baseline="0" dirty="0" smtClean="0">
                <a:solidFill>
                  <a:schemeClr val="tx1"/>
                </a:solidFill>
                <a:latin typeface="Times New Roman" pitchFamily="18" charset="0"/>
                <a:cs typeface="Times New Roman" pitchFamily="18" charset="0"/>
              </a:rPr>
              <a:t> oscilador (ii)</a:t>
            </a:r>
          </a:p>
          <a:p>
            <a:r>
              <a:rPr lang="es-EC" sz="1200" kern="1200" dirty="0" smtClean="0">
                <a:solidFill>
                  <a:schemeClr val="tx1"/>
                </a:solidFill>
                <a:latin typeface="+mn-lt"/>
                <a:ea typeface="+mn-ea"/>
                <a:cs typeface="+mn-cs"/>
              </a:rPr>
              <a:t>Como circuito inversor se utilizará el integrado 4049, el que produce una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corriente de salida mayor y es capaz de manejar circuitos TTL (Lógica Transistor 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Transistor 0-5V). El capacitor debe estar entre 0,01-10 </a:t>
            </a:r>
            <a:r>
              <a:rPr lang="es-EC" sz="1200" kern="1200" dirty="0" err="1" smtClean="0">
                <a:solidFill>
                  <a:schemeClr val="tx1"/>
                </a:solidFill>
                <a:latin typeface="+mn-lt"/>
                <a:ea typeface="+mn-ea"/>
                <a:cs typeface="+mn-cs"/>
              </a:rPr>
              <a:t>uF</a:t>
            </a:r>
            <a:r>
              <a:rPr lang="es-EC" sz="1200" kern="1200" dirty="0" smtClean="0">
                <a:solidFill>
                  <a:schemeClr val="tx1"/>
                </a:solidFill>
                <a:latin typeface="+mn-lt"/>
                <a:ea typeface="+mn-ea"/>
                <a:cs typeface="+mn-cs"/>
              </a:rPr>
              <a:t>; así, la frecuencia de la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señal de salida estará en dependencia de los valores de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R y C, relacionados en la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Ecuación. 3.6. </a:t>
            </a:r>
            <a:endParaRPr lang="es-EC" dirty="0" smtClean="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34</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Circuito</a:t>
            </a:r>
            <a:r>
              <a:rPr lang="es-EC" sz="1200" b="1" baseline="0" dirty="0" smtClean="0">
                <a:solidFill>
                  <a:schemeClr val="tx1"/>
                </a:solidFill>
                <a:latin typeface="Times New Roman" pitchFamily="18" charset="0"/>
                <a:cs typeface="Times New Roman" pitchFamily="18" charset="0"/>
              </a:rPr>
              <a:t> oscilador (iii)</a:t>
            </a:r>
          </a:p>
          <a:p>
            <a:r>
              <a:rPr lang="es-EC" sz="1200" kern="1200" dirty="0" smtClean="0">
                <a:solidFill>
                  <a:schemeClr val="tx1"/>
                </a:solidFill>
                <a:latin typeface="+mn-lt"/>
                <a:ea typeface="+mn-ea"/>
                <a:cs typeface="+mn-cs"/>
              </a:rPr>
              <a:t>Como circuito inversor se utilizará el integrado 4049, el que produce una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corriente de salida mayor y es capaz de manejar circuitos TTL (Lógica Transistor 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Transistor 0-5V). El capacitor debe estar entre 0,01-10 </a:t>
            </a:r>
            <a:r>
              <a:rPr lang="es-EC" sz="1200" kern="1200" dirty="0" err="1" smtClean="0">
                <a:solidFill>
                  <a:schemeClr val="tx1"/>
                </a:solidFill>
                <a:latin typeface="+mn-lt"/>
                <a:ea typeface="+mn-ea"/>
                <a:cs typeface="+mn-cs"/>
              </a:rPr>
              <a:t>uF</a:t>
            </a:r>
            <a:r>
              <a:rPr lang="es-EC" sz="1200" kern="1200" dirty="0" smtClean="0">
                <a:solidFill>
                  <a:schemeClr val="tx1"/>
                </a:solidFill>
                <a:latin typeface="+mn-lt"/>
                <a:ea typeface="+mn-ea"/>
                <a:cs typeface="+mn-cs"/>
              </a:rPr>
              <a:t>; así, la frecuencia de la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señal de salida estará en dependencia de los valores de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R y C, relacionados en la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Ecuación. 3.6. </a:t>
            </a:r>
            <a:endParaRPr lang="es-EC" dirty="0" smtClean="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35</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Circuito de Pre-amplificación (i)</a:t>
            </a:r>
            <a:endParaRPr lang="es-EC" sz="1200"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Obsérvese que la etapa de Pre-amplificación, Figura. 3.8, está inserta entre el</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segundo (B) y tercer (C) inversor del circuito oscilador simétrico. Esta etapa tiene el</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objetivo de: primero filtrar la señal del oscilador y, segundo, pre amplificar la señal</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entre los inversores para obtener una señal que permita activar el MOSFET, que es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el transistor que controla la corriente del primario del transformador.   </a:t>
            </a:r>
          </a:p>
          <a:p>
            <a:endParaRPr lang="es-EC" dirty="0" smtClean="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36</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Circuito de Pre-amplificación (ii)</a:t>
            </a:r>
            <a:endParaRPr lang="es-EC" sz="1200"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El filtro es pasa altos del tipo RC, Figura. 3.9. Este sub circuito tiene el objetivo</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de rechazar ruidos que puedan generarse en los inversores de la etapa de oscilación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simétrica. La frecuencia de corte se la calcula tomando en consideración que la señal</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del oscilador está en la frecuencia de 2,4 kHz , entonces es de interés que se eliminen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señales menores a 2Khz . Para el cálculo, Ecuación. 3.10, se asume el valor de la resistencia de 15kohm, para limitar la corriente a tierra. Y desde la respuesta calculada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del valor del capacitor, tomamos el valor de capacitancia existente más cercano.  </a:t>
            </a:r>
          </a:p>
          <a:p>
            <a:endParaRPr lang="es-EC" dirty="0" smtClean="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37</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Circuito de Pre-amplificación (iii)</a:t>
            </a:r>
          </a:p>
          <a:p>
            <a:r>
              <a:rPr lang="es-EC" sz="1200" kern="1200" dirty="0" smtClean="0">
                <a:solidFill>
                  <a:schemeClr val="tx1"/>
                </a:solidFill>
                <a:latin typeface="+mn-lt"/>
                <a:ea typeface="+mn-ea"/>
                <a:cs typeface="+mn-cs"/>
              </a:rPr>
              <a:t>La segunda etapa de la pre-amplificación,  Figura. 3.10, se realiza por medio de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la combinación de diodo, resistor. El objetivo es utilizar directamente la fuente de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alimentación como señal de entrada para el tercer inversor (C) para asegurar el valor</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de voltaje y corriente; la fuente conectada al ánodo del diodo por medio de una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resistencia permite que el diodo este siempre polarizado directamente; por otro lado,</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en el cátodo esta la señal filtrada del oscilador. En consecuencia, se podrá calcular la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Ecuación. 3.11 y la Ecuación. 3.12, que como resultado se obtiene adicionalmente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una inversión de la señal. </a:t>
            </a:r>
          </a:p>
          <a:p>
            <a:r>
              <a:rPr lang="es-EC" sz="1200" kern="1200" dirty="0" smtClean="0">
                <a:solidFill>
                  <a:schemeClr val="tx1"/>
                </a:solidFill>
                <a:latin typeface="+mn-lt"/>
                <a:ea typeface="+mn-ea"/>
                <a:cs typeface="+mn-cs"/>
              </a:rPr>
              <a:t>La segunda etapa de la pre-amplificación, contempla un transistor MOSFET, el</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mismo que permite la regulación de la corriente en el primario del transformador.</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Como se sabe, a la salida del tercer inversor (C) se tiene un voltaje de 5V , </a:t>
            </a:r>
            <a:r>
              <a:rPr lang="es-EC" sz="1200" kern="1200" smtClean="0">
                <a:solidFill>
                  <a:schemeClr val="tx1"/>
                </a:solidFill>
                <a:latin typeface="+mn-lt"/>
                <a:ea typeface="+mn-ea"/>
                <a:cs typeface="+mn-cs"/>
              </a:rPr>
              <a:t>que seráel </a:t>
            </a:r>
            <a:r>
              <a:rPr lang="es-EC" sz="1200" kern="1200" dirty="0" smtClean="0">
                <a:solidFill>
                  <a:schemeClr val="tx1"/>
                </a:solidFill>
                <a:latin typeface="+mn-lt"/>
                <a:ea typeface="+mn-ea"/>
                <a:cs typeface="+mn-cs"/>
              </a:rPr>
              <a:t>voltaje utilizado para activar la compuerta del MOSFET. </a:t>
            </a:r>
            <a:endParaRPr lang="es-EC" dirty="0" smtClean="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38</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rgbClr val="000000"/>
                </a:solidFill>
                <a:latin typeface="Times New Roman"/>
              </a:rPr>
              <a:t>Amplificación por Transformador </a:t>
            </a:r>
            <a:r>
              <a:rPr lang="es-EC" sz="1200" b="1" dirty="0" smtClean="0">
                <a:solidFill>
                  <a:schemeClr val="tx1"/>
                </a:solidFill>
                <a:latin typeface="Times New Roman" pitchFamily="18" charset="0"/>
                <a:cs typeface="Times New Roman" pitchFamily="18" charset="0"/>
              </a:rPr>
              <a:t>(i)</a:t>
            </a:r>
          </a:p>
          <a:p>
            <a:r>
              <a:rPr lang="es-EC" sz="1200" kern="1200" dirty="0" smtClean="0">
                <a:solidFill>
                  <a:schemeClr val="tx1"/>
                </a:solidFill>
                <a:latin typeface="+mn-lt"/>
                <a:ea typeface="+mn-ea"/>
                <a:cs typeface="+mn-cs"/>
              </a:rPr>
              <a:t>En la etapa de amplificación el transformador se utilizada para elevar el voltaje,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esto se consigue con relación al número de vueltas en el devanado primario y en el</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secundario del transformador, mírese en la Figura. 3.12 la representación del</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transformador. El transformador es un dispositivo que convierte la potencia eléctrica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de AC de una tensión determinada a otra que puede ser, más alta o más baja que la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primera a través de la acción de un campo magnético. </a:t>
            </a:r>
          </a:p>
          <a:p>
            <a:r>
              <a:rPr lang="es-EC" sz="1200" kern="1200" dirty="0" smtClean="0">
                <a:solidFill>
                  <a:schemeClr val="tx1"/>
                </a:solidFill>
                <a:latin typeface="+mn-lt"/>
                <a:ea typeface="+mn-ea"/>
                <a:cs typeface="+mn-cs"/>
              </a:rPr>
              <a:t>La razón de voltajes del transformador es proporcional a la relación del número</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de vueltas; y por otro lado, la razón de corrientes del transformador es inversamente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proporcional a la relación del número de vueltas, es decir; un transformador elevador</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de voltaje puede ser considerado como un transformador reductor de corriente o bien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un transformador reductor de voltaje puede ser considerado como un elevador de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corriente, mírese la Ecuación. 3.14 y la Tabla. 3.10. El transformador utilizado en la aplicación es un dispositivo comercial utilizado</a:t>
            </a:r>
          </a:p>
          <a:p>
            <a:r>
              <a:rPr lang="es-EC" sz="1200" kern="1200" dirty="0" smtClean="0">
                <a:solidFill>
                  <a:schemeClr val="tx1"/>
                </a:solidFill>
                <a:latin typeface="+mn-lt"/>
                <a:ea typeface="+mn-ea"/>
                <a:cs typeface="+mn-cs"/>
              </a:rPr>
              <a:t>generalmente en circuitos en donde se requiere altos voltajes. </a:t>
            </a: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39</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dirty="0" smtClean="0">
                <a:solidFill>
                  <a:schemeClr val="tx1"/>
                </a:solidFill>
                <a:latin typeface="+mn-lt"/>
              </a:rPr>
              <a:t>Justificación e Importancia</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muy pronto todas las plantas de gestión de residuos y edificios gubernamentales tendrán que equiparse con sistemas de alarma para detectar la entrada de fuentes radioactivas y prevenir así accidentes radiológicos.</a:t>
            </a:r>
            <a:endParaRPr lang="es-EC" dirty="0" smtClean="0"/>
          </a:p>
          <a:p>
            <a:r>
              <a:rPr lang="es-EC" sz="1200" kern="1200" dirty="0" smtClean="0">
                <a:solidFill>
                  <a:schemeClr val="tx1"/>
                </a:solidFill>
                <a:effectLst/>
                <a:latin typeface="+mn-lt"/>
                <a:ea typeface="+mn-ea"/>
                <a:cs typeface="+mn-cs"/>
              </a:rPr>
              <a:t>La SCAN, además, buscando siempre estar a la vanguardia de la investigación; pretende realizar este proyecto que se encuentra en los intereses regionales, sabiendo que la investigación de instrumentación nuclear en Universidades y Centros de Investigación en Latinoamérica actualmente se centra en el desarrollo de detectores de radiación que sean económicos, eficientes, versátiles y que principalmente garanticen la protección radiológica del POE</a:t>
            </a:r>
          </a:p>
          <a:p>
            <a:r>
              <a:rPr lang="es-EC" sz="1200" kern="1200" dirty="0" smtClean="0">
                <a:solidFill>
                  <a:schemeClr val="tx1"/>
                </a:solidFill>
                <a:effectLst/>
                <a:latin typeface="+mn-lt"/>
                <a:ea typeface="+mn-ea"/>
                <a:cs typeface="+mn-cs"/>
              </a:rPr>
              <a:t>Con todo esto se justifica la implementación del Sistema con el objetivo de mejorar la calidad de vida del personal, prevenir enfermedades, contribuir a brindar servicios de calidad y mejorar la seguridad radiológica. Así se cumple el Reglamento de Seguridad Radiológica, las políticas de calidad de la SCAN y se apoya al Plan Nacional del Buen Vivir, en los Objetivos Nacionales del Capítulo 7.</a:t>
            </a:r>
          </a:p>
          <a:p>
            <a:pPr lvl="0"/>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 </a:t>
            </a:r>
          </a:p>
          <a:p>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4</a:t>
            </a:fld>
            <a:endParaRPr lang="es-EC"/>
          </a:p>
        </p:txBody>
      </p:sp>
    </p:spTree>
    <p:extLst>
      <p:ext uri="{BB962C8B-B14F-4D97-AF65-F5344CB8AC3E}">
        <p14:creationId xmlns:p14="http://schemas.microsoft.com/office/powerpoint/2010/main" val="36400228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rgbClr val="000000"/>
                </a:solidFill>
                <a:latin typeface="Times New Roman"/>
              </a:rPr>
              <a:t>Amplificación por Transformador </a:t>
            </a:r>
            <a:r>
              <a:rPr lang="es-EC" sz="1200" b="1" dirty="0" smtClean="0">
                <a:solidFill>
                  <a:schemeClr val="tx1"/>
                </a:solidFill>
                <a:latin typeface="Times New Roman" pitchFamily="18" charset="0"/>
                <a:cs typeface="Times New Roman" pitchFamily="18" charset="0"/>
              </a:rPr>
              <a:t>(ii)</a:t>
            </a:r>
          </a:p>
          <a:p>
            <a:pPr algn="just"/>
            <a:r>
              <a:rPr lang="es-EC" sz="1200" kern="1200" dirty="0" smtClean="0">
                <a:solidFill>
                  <a:schemeClr val="tx1"/>
                </a:solidFill>
                <a:latin typeface="+mn-lt"/>
                <a:ea typeface="+mn-ea"/>
                <a:cs typeface="+mn-cs"/>
              </a:rPr>
              <a:t>El transformador utilizado en la aplicación es un dispositivo comercial utilizado</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generalmente en circuitos en donde se requiere altos voltajes. Teniendo el</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transformador se realiza la caracterización del mismo en el Anexo 1, se puede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observar el ensayo de vacío y el ensayo de cortocircuito.  En la Ecuación. 3.15, se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muestran los factores calculados en las pruebas del transformador. </a:t>
            </a:r>
            <a:endParaRPr lang="es-EC" sz="1200" b="1" dirty="0" smtClean="0">
              <a:solidFill>
                <a:schemeClr val="tx1"/>
              </a:solidFill>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40</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rgbClr val="000000"/>
                </a:solidFill>
                <a:latin typeface="Times New Roman"/>
              </a:rPr>
              <a:t>Circuito duplicador y regulador de voltaje </a:t>
            </a:r>
            <a:r>
              <a:rPr lang="es-EC" sz="1200" b="1" dirty="0" smtClean="0">
                <a:solidFill>
                  <a:schemeClr val="tx1"/>
                </a:solidFill>
                <a:latin typeface="Times New Roman" pitchFamily="18" charset="0"/>
                <a:cs typeface="Times New Roman" pitchFamily="18" charset="0"/>
              </a:rPr>
              <a:t>(i)</a:t>
            </a:r>
          </a:p>
          <a:p>
            <a:r>
              <a:rPr lang="es-EC" sz="1200" kern="1200" dirty="0" smtClean="0">
                <a:solidFill>
                  <a:schemeClr val="tx1"/>
                </a:solidFill>
                <a:latin typeface="+mn-lt"/>
                <a:ea typeface="+mn-ea"/>
                <a:cs typeface="+mn-cs"/>
              </a:rPr>
              <a:t>Los circuitos multiplicadores de voltaje se emplean para rectificar el voltaje de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salida y elevarlo a dos, tres, cuatro o más veces. El tubo Geiger Müller necesita un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alto voltaje con escasa corriente, suministrado por medio del circuito en análisis. El</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circuito multiplicador utilizado corresponde a uno de onda completa, estos tienen un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mejor desempeño a comparación de los circuitos de media onda (IAEA, 2002). </a:t>
            </a:r>
          </a:p>
          <a:p>
            <a:r>
              <a:rPr lang="es-EC" sz="1200" kern="1200" dirty="0" smtClean="0">
                <a:solidFill>
                  <a:schemeClr val="tx1"/>
                </a:solidFill>
                <a:latin typeface="+mn-lt"/>
                <a:ea typeface="+mn-ea"/>
                <a:cs typeface="+mn-cs"/>
              </a:rPr>
              <a:t>La Figura. 3.13, muestra el circuito utilizado como duplicador de voltaje de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onda. Adicionalmente, en la Tabla. 3.11, se indica el voltaje pico que se logra en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cada uno de los capacitores del circuito y el semiciclo correspondiente. </a:t>
            </a:r>
            <a:endParaRPr lang="es-EC" sz="1200" b="1" dirty="0" smtClean="0">
              <a:solidFill>
                <a:schemeClr val="tx1"/>
              </a:solidFill>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41</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rgbClr val="000000"/>
                </a:solidFill>
                <a:latin typeface="Times New Roman"/>
              </a:rPr>
              <a:t>Circuito duplicador y regulador de voltaje </a:t>
            </a:r>
            <a:r>
              <a:rPr lang="es-EC" sz="1200" b="1" dirty="0" smtClean="0">
                <a:solidFill>
                  <a:schemeClr val="tx1"/>
                </a:solidFill>
                <a:latin typeface="Times New Roman" pitchFamily="18" charset="0"/>
                <a:cs typeface="Times New Roman" pitchFamily="18" charset="0"/>
              </a:rPr>
              <a:t>(ii)</a:t>
            </a:r>
            <a:endParaRPr lang="es-EC" sz="1200"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La regulación del alto voltaje se realiza por medio de los diodos zener D2, D3 y </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D4 dispuestos en serie, de la Figura. 3.14. Los diodos D4 Y D5, aportan una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regulación de  200 V</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 cada diodo; mientras que el D6 aporta el restante para llegar a</a:t>
            </a:r>
            <a:r>
              <a:rPr lang="es-EC" sz="1200" kern="1200" baseline="0" dirty="0" smtClean="0">
                <a:solidFill>
                  <a:schemeClr val="tx1"/>
                </a:solidFill>
                <a:latin typeface="+mn-lt"/>
                <a:ea typeface="+mn-ea"/>
                <a:cs typeface="+mn-cs"/>
              </a:rPr>
              <a:t> l</a:t>
            </a:r>
            <a:r>
              <a:rPr lang="es-EC" sz="1200" kern="1200" dirty="0" smtClean="0">
                <a:solidFill>
                  <a:schemeClr val="tx1"/>
                </a:solidFill>
                <a:latin typeface="+mn-lt"/>
                <a:ea typeface="+mn-ea"/>
                <a:cs typeface="+mn-cs"/>
              </a:rPr>
              <a:t>os 500</a:t>
            </a:r>
            <a:r>
              <a:rPr lang="es-EC" sz="1200" kern="1200" baseline="0" dirty="0" smtClean="0">
                <a:solidFill>
                  <a:schemeClr val="tx1"/>
                </a:solidFill>
                <a:latin typeface="+mn-lt"/>
                <a:ea typeface="+mn-ea"/>
                <a:cs typeface="+mn-cs"/>
              </a:rPr>
              <a:t> V</a:t>
            </a:r>
            <a:r>
              <a:rPr lang="es-EC" sz="1200" kern="1200" dirty="0" smtClean="0">
                <a:solidFill>
                  <a:schemeClr val="tx1"/>
                </a:solidFill>
                <a:latin typeface="+mn-lt"/>
                <a:ea typeface="+mn-ea"/>
                <a:cs typeface="+mn-cs"/>
              </a:rPr>
              <a:t>. Sabiendo que en el circuito de alto voltaje los valores de corriente son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bajos, este no represente un factor importante al elegir los diodos reguladores. Los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diodos escogidos son: dos diodos zener del tipo 1N5281B y un diodo restante del</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tipo 1N5271B. </a:t>
            </a:r>
            <a:endParaRPr lang="es-EC" sz="1200" b="1" dirty="0" smtClean="0">
              <a:solidFill>
                <a:schemeClr val="tx1"/>
              </a:solidFill>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42</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rgbClr val="000000"/>
                </a:solidFill>
                <a:latin typeface="Times New Roman"/>
              </a:rPr>
              <a:t>Circuito duplicador y regulador de voltaje </a:t>
            </a:r>
            <a:r>
              <a:rPr lang="es-EC" sz="1200" b="1" dirty="0" smtClean="0">
                <a:solidFill>
                  <a:schemeClr val="tx1"/>
                </a:solidFill>
                <a:latin typeface="Times New Roman" pitchFamily="18" charset="0"/>
                <a:cs typeface="Times New Roman" pitchFamily="18" charset="0"/>
              </a:rPr>
              <a:t>(ii)</a:t>
            </a:r>
            <a:endParaRPr lang="es-EC" sz="1200"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La regulación del alto voltaje se realiza por medio de los diodos zener D2, D3 y </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D4 dispuestos en serie, de la Figura. 3.14. Los diodos D4 Y D5, aportan una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regulación de  200 V</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 cada diodo; mientras que el D6 aporta el restante para llegar a</a:t>
            </a:r>
            <a:r>
              <a:rPr lang="es-EC" sz="1200" kern="1200" baseline="0" dirty="0" smtClean="0">
                <a:solidFill>
                  <a:schemeClr val="tx1"/>
                </a:solidFill>
                <a:latin typeface="+mn-lt"/>
                <a:ea typeface="+mn-ea"/>
                <a:cs typeface="+mn-cs"/>
              </a:rPr>
              <a:t> l</a:t>
            </a:r>
            <a:r>
              <a:rPr lang="es-EC" sz="1200" kern="1200" dirty="0" smtClean="0">
                <a:solidFill>
                  <a:schemeClr val="tx1"/>
                </a:solidFill>
                <a:latin typeface="+mn-lt"/>
                <a:ea typeface="+mn-ea"/>
                <a:cs typeface="+mn-cs"/>
              </a:rPr>
              <a:t>os 500</a:t>
            </a:r>
            <a:r>
              <a:rPr lang="es-EC" sz="1200" kern="1200" baseline="0" dirty="0" smtClean="0">
                <a:solidFill>
                  <a:schemeClr val="tx1"/>
                </a:solidFill>
                <a:latin typeface="+mn-lt"/>
                <a:ea typeface="+mn-ea"/>
                <a:cs typeface="+mn-cs"/>
              </a:rPr>
              <a:t> V</a:t>
            </a:r>
            <a:r>
              <a:rPr lang="es-EC" sz="1200" kern="1200" dirty="0" smtClean="0">
                <a:solidFill>
                  <a:schemeClr val="tx1"/>
                </a:solidFill>
                <a:latin typeface="+mn-lt"/>
                <a:ea typeface="+mn-ea"/>
                <a:cs typeface="+mn-cs"/>
              </a:rPr>
              <a:t>. Sabiendo que en el circuito de alto voltaje los valores de corriente son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bajos, este no represente un factor importante al elegir los diodos reguladores. Los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diodos escogidos son: dos diodos zener del tipo 1N5281B y un diodo restante del</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tipo 1N5271B. </a:t>
            </a:r>
            <a:endParaRPr lang="es-EC" sz="1200" b="1" dirty="0" smtClean="0">
              <a:solidFill>
                <a:schemeClr val="tx1"/>
              </a:solidFill>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43</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Acondicionamiento de Pulsos Nucleares</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El circuito de acondicionamiento de pulsos nucleares, tiene por objetivo mejorar la señal proveniente del cátodo del tubo GM, como se observa en la Figura. 3.15 a la entrada del presente bloque ingresa un pulso analógico con amplitud variable, por consecuencia, esta señal no es tratable; y a la salida se tendrá una señal cuadrada adecuada para un dispositivo microcontrolador.</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El diagrama de bloques propuesto para el acondicionamiento de pulsos nucleares, se presenta en la Figura. 3.16, en donde se han tomado en cuenta consideraciones para que cumpla con satisfacción la función encomendada. Se puede observar que el diagrama está compuesto por los circuitos de acoplamiento, inversión y el multivibrador monoestable. </a:t>
            </a:r>
          </a:p>
          <a:p>
            <a:r>
              <a:rPr lang="es-EC" sz="1200" b="1" kern="1200" dirty="0" smtClean="0">
                <a:solidFill>
                  <a:schemeClr val="tx1"/>
                </a:solidFill>
                <a:effectLst/>
                <a:latin typeface="+mn-lt"/>
                <a:ea typeface="+mn-ea"/>
                <a:cs typeface="+mn-cs"/>
              </a:rPr>
              <a:t>Circuito de acoplamiento</a:t>
            </a:r>
            <a:r>
              <a:rPr lang="es-EC" sz="1200" kern="1200" dirty="0" smtClean="0">
                <a:solidFill>
                  <a:schemeClr val="tx1"/>
                </a:solidFill>
                <a:effectLst/>
                <a:latin typeface="+mn-lt"/>
                <a:ea typeface="+mn-ea"/>
                <a:cs typeface="+mn-cs"/>
              </a:rPr>
              <a:t>.- a este bloque ingresarán los pulsos nucleares del cátodo del tubo Geiger Müller, con una amplitud variable de 20 a 40 voltios, medido experimentalmente, y a la salida se tiene pulsos nucleares  de 5 voltios de amplitud. </a:t>
            </a:r>
          </a:p>
          <a:p>
            <a:r>
              <a:rPr lang="es-EC" sz="1200" b="1" kern="1200" dirty="0" smtClean="0">
                <a:solidFill>
                  <a:schemeClr val="tx1"/>
                </a:solidFill>
                <a:effectLst/>
                <a:latin typeface="+mn-lt"/>
                <a:ea typeface="+mn-ea"/>
                <a:cs typeface="+mn-cs"/>
              </a:rPr>
              <a:t>Inversor</a:t>
            </a:r>
            <a:r>
              <a:rPr lang="es-EC" sz="1200" kern="1200" dirty="0" smtClean="0">
                <a:solidFill>
                  <a:schemeClr val="tx1"/>
                </a:solidFill>
                <a:effectLst/>
                <a:latin typeface="+mn-lt"/>
                <a:ea typeface="+mn-ea"/>
                <a:cs typeface="+mn-cs"/>
              </a:rPr>
              <a:t>.-</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El circuito inversor, tiene por objetivo preparar la señal para que esta pueda disparar el circuito multivibrador monoestable; para ello debe invertir la señal del pulso nuclear.</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b="1" kern="1200" dirty="0" smtClean="0">
                <a:solidFill>
                  <a:schemeClr val="tx1"/>
                </a:solidFill>
                <a:effectLst/>
                <a:latin typeface="+mn-lt"/>
                <a:ea typeface="+mn-ea"/>
                <a:cs typeface="+mn-cs"/>
              </a:rPr>
              <a:t>Circuito multivibrador monoestable</a:t>
            </a:r>
            <a:r>
              <a:rPr lang="es-EC" sz="1200" b="0" kern="120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tiene por objetivo</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la conversión del pulso nuclear inverso a un pulso nuclear rectangular con una amplitud de 5 voltios. Todo esto para que sea una señal adecuada para el conteo de los pulsos en un sistema micro-procesado.</a:t>
            </a:r>
            <a:endParaRPr lang="es-EC" sz="1200" b="0" kern="1200" dirty="0" smtClean="0">
              <a:solidFill>
                <a:schemeClr val="tx1"/>
              </a:solidFill>
              <a:effectLst/>
              <a:latin typeface="+mn-lt"/>
              <a:ea typeface="+mn-ea"/>
              <a:cs typeface="+mn-cs"/>
            </a:endParaRPr>
          </a:p>
          <a:p>
            <a:endParaRPr lang="es-EC" sz="1200" kern="1200" dirty="0" smtClean="0">
              <a:solidFill>
                <a:schemeClr val="tx1"/>
              </a:solidFill>
              <a:effectLst/>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44</a:t>
            </a:fld>
            <a:endParaRPr lang="es-EC"/>
          </a:p>
        </p:txBody>
      </p:sp>
    </p:spTree>
    <p:extLst>
      <p:ext uri="{BB962C8B-B14F-4D97-AF65-F5344CB8AC3E}">
        <p14:creationId xmlns:p14="http://schemas.microsoft.com/office/powerpoint/2010/main" val="42854290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rgbClr val="000000"/>
                </a:solidFill>
                <a:latin typeface="Times New Roman"/>
              </a:rPr>
              <a:t>Circuito duplicador y regulador de voltaje </a:t>
            </a:r>
            <a:r>
              <a:rPr lang="es-EC" sz="1200" b="1" dirty="0" smtClean="0">
                <a:solidFill>
                  <a:schemeClr val="tx1"/>
                </a:solidFill>
                <a:latin typeface="Times New Roman" pitchFamily="18" charset="0"/>
                <a:cs typeface="Times New Roman" pitchFamily="18" charset="0"/>
              </a:rPr>
              <a:t>(ii)</a:t>
            </a:r>
            <a:endParaRPr lang="es-EC" sz="1200" kern="1200" dirty="0" smtClean="0">
              <a:solidFill>
                <a:schemeClr val="tx1"/>
              </a:solidFill>
              <a:latin typeface="+mn-lt"/>
              <a:ea typeface="+mn-ea"/>
              <a:cs typeface="+mn-cs"/>
            </a:endParaRPr>
          </a:p>
          <a:p>
            <a:pPr algn="just"/>
            <a:r>
              <a:rPr lang="es-EC" sz="1200" kern="1200" dirty="0" smtClean="0">
                <a:solidFill>
                  <a:schemeClr val="tx1"/>
                </a:solidFill>
                <a:latin typeface="+mn-lt"/>
                <a:ea typeface="+mn-ea"/>
                <a:cs typeface="+mn-cs"/>
              </a:rPr>
              <a:t>Obsérvese la Figura. 3.17, en donde se gráfica el objetivo del circuito de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acoplamiento, a este bloque ingresarán los pulsos nucleares del cátodo del tubo</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Geiger Müller, con una amplitud variable de 20 a 40 voltios, medido</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experimentalmente, y a la salida se tiene pulsos nucleares  de 5 voltios de amplitud,</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sin preocuparse todavía de la duración del pulso nuclear. Para cumplir este objetivo,</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en el circuito de acoplamiento está presente una resistencia en paralelo a un diodo</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zener, Figura. 3.18; el primer elemento limitará la circulación de corriente, mientras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que el segundo elemento será el encargado de regular el voltaje. </a:t>
            </a:r>
            <a:endParaRPr lang="es-EC" sz="1200" b="1" dirty="0" smtClean="0">
              <a:solidFill>
                <a:schemeClr val="tx1"/>
              </a:solidFill>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45</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rgbClr val="000000"/>
                </a:solidFill>
                <a:latin typeface="Times New Roman"/>
              </a:rPr>
              <a:t>Circuito de acoplamiento (ii)}</a:t>
            </a:r>
          </a:p>
          <a:p>
            <a:r>
              <a:rPr lang="es-EC" sz="1200" kern="1200" dirty="0" smtClean="0">
                <a:solidFill>
                  <a:schemeClr val="tx1"/>
                </a:solidFill>
                <a:latin typeface="+mn-lt"/>
                <a:ea typeface="+mn-ea"/>
                <a:cs typeface="+mn-cs"/>
              </a:rPr>
              <a:t>Para dimensionar los elementos del circuito de acoplamiento, se toma en cuenta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que la diferencia de potencial presente en estos elementos será de 20 a 70 voltios,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obtenido experimentalmente, y teniendo en cuenta que la corriente debe ser baja, alrededor de 200 </a:t>
            </a:r>
            <a:r>
              <a:rPr lang="es-EC" sz="1200" kern="1200" dirty="0" err="1" smtClean="0">
                <a:solidFill>
                  <a:schemeClr val="tx1"/>
                </a:solidFill>
                <a:latin typeface="+mn-lt"/>
                <a:ea typeface="+mn-ea"/>
                <a:cs typeface="+mn-cs"/>
              </a:rPr>
              <a:t>uA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para evitar daños en los elementos, se tiene las consideraciones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de la Ecuación. 3.18 y la Ecuación. 3.19. Es importante resaltar que el valor del</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diodo zener debe ser de 5.1V, para lograr el objetivo propuesto del circuito. </a:t>
            </a:r>
            <a:endParaRPr lang="es-EC" sz="1200" b="1" dirty="0" smtClean="0">
              <a:solidFill>
                <a:schemeClr val="tx1"/>
              </a:solidFill>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46</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kern="1200" dirty="0" smtClean="0">
                <a:solidFill>
                  <a:schemeClr val="tx1"/>
                </a:solidFill>
                <a:latin typeface="+mn-lt"/>
                <a:ea typeface="+mn-ea"/>
                <a:cs typeface="+mn-cs"/>
              </a:rPr>
              <a:t>Circuito inversor </a:t>
            </a:r>
            <a:r>
              <a:rPr lang="es-EC" sz="1200" b="1" dirty="0" smtClean="0">
                <a:solidFill>
                  <a:schemeClr val="tx1"/>
                </a:solidFill>
                <a:latin typeface="Times New Roman" pitchFamily="18" charset="0"/>
                <a:cs typeface="Times New Roman" pitchFamily="18" charset="0"/>
              </a:rPr>
              <a:t>(i)</a:t>
            </a:r>
            <a:endParaRPr lang="es-EC" sz="1200"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El circuito inversor, tiene por objetivo preparar la señal para que esta pueda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disparar el circuito multivibrador monoestable; para ello debe invertir la señal del</a:t>
            </a:r>
            <a:r>
              <a:rPr lang="es-EC" sz="1200" kern="1200" baseline="0" dirty="0" smtClean="0">
                <a:solidFill>
                  <a:schemeClr val="tx1"/>
                </a:solidFill>
                <a:latin typeface="+mn-lt"/>
                <a:ea typeface="+mn-ea"/>
                <a:cs typeface="+mn-cs"/>
              </a:rPr>
              <a:t> </a:t>
            </a:r>
            <a:r>
              <a:rPr lang="it-IT" sz="1200" kern="1200" dirty="0" smtClean="0">
                <a:solidFill>
                  <a:schemeClr val="tx1"/>
                </a:solidFill>
                <a:latin typeface="+mn-lt"/>
                <a:ea typeface="+mn-ea"/>
                <a:cs typeface="+mn-cs"/>
              </a:rPr>
              <a:t>pulso nuclear, mírese la Figura. 3.19. </a:t>
            </a:r>
            <a:endParaRPr lang="es-EC" sz="1200" b="1" dirty="0" smtClean="0">
              <a:solidFill>
                <a:schemeClr val="tx1"/>
              </a:solidFill>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47</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kern="1200" dirty="0" smtClean="0">
                <a:solidFill>
                  <a:schemeClr val="tx1"/>
                </a:solidFill>
                <a:latin typeface="+mn-lt"/>
                <a:ea typeface="+mn-ea"/>
                <a:cs typeface="+mn-cs"/>
              </a:rPr>
              <a:t>Circuito multivibrador monoestable </a:t>
            </a:r>
            <a:r>
              <a:rPr lang="es-EC" sz="1200" b="1" dirty="0" smtClean="0">
                <a:solidFill>
                  <a:schemeClr val="tx1"/>
                </a:solidFill>
                <a:latin typeface="Times New Roman" pitchFamily="18" charset="0"/>
                <a:cs typeface="Times New Roman" pitchFamily="18" charset="0"/>
              </a:rPr>
              <a:t>(i)</a:t>
            </a:r>
            <a:endParaRPr lang="es-EC" sz="1200" b="1"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El circuito multivibrador monoestable tiene por objetivo, como se puede ver en</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la Figura. 3.21, la conversión del pulso nuclear inverso a un pulso nuclear</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rectangular con una amplitud de 5 voltios. Todo esto para que sea una señal adecuada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para el conteo de los pulsos en un sistema micro-procesado. </a:t>
            </a:r>
            <a:r>
              <a:rPr lang="es-EC" sz="1200" b="1" kern="1200" dirty="0" smtClean="0">
                <a:solidFill>
                  <a:schemeClr val="tx1"/>
                </a:solidFill>
                <a:latin typeface="+mn-lt"/>
                <a:ea typeface="+mn-ea"/>
                <a:cs typeface="+mn-cs"/>
              </a:rPr>
              <a:t> </a:t>
            </a:r>
            <a:endParaRPr lang="es-EC" sz="1200" kern="120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48</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kern="1200" dirty="0" smtClean="0">
                <a:solidFill>
                  <a:schemeClr val="tx1"/>
                </a:solidFill>
                <a:latin typeface="+mn-lt"/>
                <a:ea typeface="+mn-ea"/>
                <a:cs typeface="+mn-cs"/>
              </a:rPr>
              <a:t>Circuito multivibrador monoestable </a:t>
            </a:r>
            <a:r>
              <a:rPr lang="es-EC" sz="1200" b="1" dirty="0" smtClean="0">
                <a:solidFill>
                  <a:schemeClr val="tx1"/>
                </a:solidFill>
                <a:latin typeface="Times New Roman" pitchFamily="18" charset="0"/>
                <a:cs typeface="Times New Roman" pitchFamily="18" charset="0"/>
              </a:rPr>
              <a:t>(ii)</a:t>
            </a:r>
            <a:endParaRPr lang="es-EC" sz="1200" b="1"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El circuito multivibrador monoestable utiliza como circuito integrado principal al</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temporizador 555, estos temporizadores son circuitos analógicos y digitales que se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utilizan en varias operaciones de temporización, siendo un circuito integrado muy</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aceptado por mucho tiempo (</a:t>
            </a:r>
            <a:r>
              <a:rPr lang="es-EC" sz="1200" kern="1200" dirty="0" err="1" smtClean="0">
                <a:solidFill>
                  <a:schemeClr val="tx1"/>
                </a:solidFill>
                <a:latin typeface="+mn-lt"/>
                <a:ea typeface="+mn-ea"/>
                <a:cs typeface="+mn-cs"/>
              </a:rPr>
              <a:t>Boylestad</a:t>
            </a:r>
            <a:r>
              <a:rPr lang="es-EC" sz="1200" kern="1200" dirty="0" smtClean="0">
                <a:solidFill>
                  <a:schemeClr val="tx1"/>
                </a:solidFill>
                <a:latin typeface="+mn-lt"/>
                <a:ea typeface="+mn-ea"/>
                <a:cs typeface="+mn-cs"/>
              </a:rPr>
              <a:t> &amp; </a:t>
            </a:r>
            <a:r>
              <a:rPr lang="es-EC" sz="1200" kern="1200" dirty="0" err="1" smtClean="0">
                <a:solidFill>
                  <a:schemeClr val="tx1"/>
                </a:solidFill>
                <a:latin typeface="+mn-lt"/>
                <a:ea typeface="+mn-ea"/>
                <a:cs typeface="+mn-cs"/>
              </a:rPr>
              <a:t>Nashelky</a:t>
            </a:r>
            <a:r>
              <a:rPr lang="es-EC" sz="1200" kern="1200" dirty="0" smtClean="0">
                <a:solidFill>
                  <a:schemeClr val="tx1"/>
                </a:solidFill>
                <a:latin typeface="+mn-lt"/>
                <a:ea typeface="+mn-ea"/>
                <a:cs typeface="+mn-cs"/>
              </a:rPr>
              <a:t>, 2009). La función que cumple</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el circuito multivibrador monoestable se muestra en la Figura. 3.22 (b), cuando la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señal de entrada tiene un flanco negativo activa el circuito monoestable, teniendo a la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salida una señal rectangular, durante un intervalo dado por la Ecuación. 3.20. El</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intervalo de este circuito oscila desde microsegundos hasta segundos. </a:t>
            </a:r>
            <a:endParaRPr lang="es-EC" sz="1200" b="1" kern="120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49</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chemeClr val="tx1"/>
                </a:solidFill>
                <a:latin typeface="+mn-lt"/>
              </a:rPr>
              <a:t>Alcance del Proyecto (i)</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El proyecto denominado Sistema de Detección y Monitoreo de Radiación Gamma, abarca el estudio de las radiaciones ionizantes y sus formas de detección electrónica; así como, el diseño e implementación del dispositivo para detección y el sistema adjunto para monitoreo de radiación. </a:t>
            </a:r>
          </a:p>
          <a:p>
            <a:r>
              <a:rPr lang="es-EC" sz="1200" kern="1200" dirty="0" smtClean="0">
                <a:solidFill>
                  <a:schemeClr val="tx1"/>
                </a:solidFill>
                <a:effectLst/>
                <a:latin typeface="+mn-lt"/>
                <a:ea typeface="+mn-ea"/>
                <a:cs typeface="+mn-cs"/>
              </a:rPr>
              <a:t> </a:t>
            </a:r>
          </a:p>
          <a:p>
            <a:r>
              <a:rPr lang="es-EC" sz="1200" kern="1200" dirty="0" smtClean="0">
                <a:solidFill>
                  <a:schemeClr val="tx1"/>
                </a:solidFill>
                <a:effectLst/>
                <a:latin typeface="+mn-lt"/>
                <a:ea typeface="+mn-ea"/>
                <a:cs typeface="+mn-cs"/>
              </a:rPr>
              <a:t>El sistema se divide en dos bloques constitutivos, Figura. 1.1, que son: Detector de Radiación y, Adquisición y Almacenamiento, al primer bloque ingresa una medida física de radiación, y a la salida se obtiene la medición de radiación en tiempo real; mientras que, el segundo bloque recibe la salida del primero y obtiene un registro del análisis de la radiactividad. </a:t>
            </a:r>
          </a:p>
          <a:p>
            <a:endParaRPr lang="es-EC" dirty="0" smtClean="0"/>
          </a:p>
          <a:p>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5</a:t>
            </a:fld>
            <a:endParaRPr lang="es-EC"/>
          </a:p>
        </p:txBody>
      </p:sp>
    </p:spTree>
    <p:extLst>
      <p:ext uri="{BB962C8B-B14F-4D97-AF65-F5344CB8AC3E}">
        <p14:creationId xmlns:p14="http://schemas.microsoft.com/office/powerpoint/2010/main" val="148169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Resultado del circuito de acondicionamiento</a:t>
            </a:r>
          </a:p>
          <a:p>
            <a:r>
              <a:rPr lang="es-EC" sz="1200" kern="1200" dirty="0" smtClean="0">
                <a:solidFill>
                  <a:schemeClr val="tx1"/>
                </a:solidFill>
                <a:latin typeface="+mn-lt"/>
                <a:ea typeface="+mn-ea"/>
                <a:cs typeface="+mn-cs"/>
              </a:rPr>
              <a:t>Como resultado del diseño del circuito de acondicionamiento de pulsos nucleares</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se obtiene el circuito de la Figura. 3.23, anexo 4.3</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Acondicionador de pulsos y la</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mn-ea"/>
                <a:cs typeface="+mn-cs"/>
              </a:rPr>
              <a:t>Tabla. 3.13. </a:t>
            </a:r>
            <a:endParaRPr lang="es-EC" sz="1200" b="1" dirty="0" smtClean="0">
              <a:solidFill>
                <a:schemeClr val="tx1"/>
              </a:solidFill>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50</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0" kern="1200" dirty="0" smtClean="0">
                <a:solidFill>
                  <a:schemeClr val="tx1"/>
                </a:solidFill>
                <a:latin typeface="+mn-lt"/>
                <a:ea typeface="+mn-ea"/>
                <a:cs typeface="+mn-cs"/>
              </a:rPr>
              <a:t>La anterior figura, muestra que se requieren entradas digitales, analógicas y que el sistema permita utilizar un oscilador externo para mejorar la precisión en tiempo, utilizando un oscilador de [ ]. Internamente debe tener una memoria no volátil para el almacenamiento de datos, y se requiere que tenga la posibilidad de contar por medio de interrupciones y el dispositivo debe permitir que por interrupciones se detecte el cambio en las entradas. Y como salidas, se requiere salidas digitales para indicadores de estado del detector, puerto RS232i para disponer de una interfaz de comunicación y manejo de </a:t>
            </a:r>
            <a:r>
              <a:rPr lang="es-EC" sz="1200" b="0" kern="1200" dirty="0" err="1" smtClean="0">
                <a:solidFill>
                  <a:schemeClr val="tx1"/>
                </a:solidFill>
                <a:latin typeface="+mn-lt"/>
                <a:ea typeface="+mn-ea"/>
                <a:cs typeface="+mn-cs"/>
              </a:rPr>
              <a:t>LCDii</a:t>
            </a:r>
            <a:r>
              <a:rPr lang="es-EC" sz="1200" b="0" kern="1200" dirty="0" smtClean="0">
                <a:solidFill>
                  <a:schemeClr val="tx1"/>
                </a:solidFill>
                <a:latin typeface="+mn-lt"/>
                <a:ea typeface="+mn-ea"/>
                <a:cs typeface="+mn-cs"/>
              </a:rPr>
              <a:t> para una lectura en tiempo real de la exposición de radiación.</a:t>
            </a:r>
            <a:endParaRPr lang="es-EC" sz="1200" b="0" kern="120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51</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kern="1200" dirty="0" smtClean="0">
                <a:solidFill>
                  <a:schemeClr val="tx1"/>
                </a:solidFill>
                <a:latin typeface="+mn-lt"/>
                <a:ea typeface="+mn-ea"/>
                <a:cs typeface="+mn-cs"/>
              </a:rPr>
              <a:t>Características</a:t>
            </a:r>
            <a:r>
              <a:rPr lang="es-EC" sz="1200" b="1" kern="1200" baseline="0" dirty="0" smtClean="0">
                <a:solidFill>
                  <a:schemeClr val="tx1"/>
                </a:solidFill>
                <a:latin typeface="+mn-lt"/>
                <a:ea typeface="+mn-ea"/>
                <a:cs typeface="+mn-cs"/>
              </a:rPr>
              <a:t> del </a:t>
            </a:r>
            <a:r>
              <a:rPr lang="es-EC" sz="1200" b="1" kern="1200" baseline="0" dirty="0" err="1" smtClean="0">
                <a:solidFill>
                  <a:schemeClr val="tx1"/>
                </a:solidFill>
                <a:latin typeface="+mn-lt"/>
                <a:ea typeface="+mn-ea"/>
                <a:cs typeface="+mn-cs"/>
              </a:rPr>
              <a:t>pic</a:t>
            </a:r>
            <a:endParaRPr lang="es-EC" sz="1200" b="1" kern="120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52</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kern="1200" dirty="0" smtClean="0">
                <a:solidFill>
                  <a:schemeClr val="tx1"/>
                </a:solidFill>
                <a:latin typeface="+mn-lt"/>
                <a:ea typeface="+mn-ea"/>
                <a:cs typeface="+mn-cs"/>
              </a:rPr>
              <a:t>Organización</a:t>
            </a:r>
            <a:r>
              <a:rPr lang="es-EC" sz="1200" b="1" kern="1200" baseline="0" dirty="0" smtClean="0">
                <a:solidFill>
                  <a:schemeClr val="tx1"/>
                </a:solidFill>
                <a:latin typeface="+mn-lt"/>
                <a:ea typeface="+mn-ea"/>
                <a:cs typeface="+mn-cs"/>
              </a:rPr>
              <a:t> de puertos</a:t>
            </a:r>
            <a:endParaRPr lang="es-EC" sz="1200" b="1" kern="120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53</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La entrada análoga, es necesaria para medir el valor del voltaje de la batería del detector, y reportar, oportunamente cuando la batería debe recargarse, se recomienda ver más detalles en el diseño de la Alimentación Eléctrica. Para lograr el objetivo de medir el voltaje de la batería se debe realizar un divisor de tensión para reducir el voltaje de la batería, mírese la Figura. 3.31 y los cálculos en la Ecuación. 3.23, sabiendo que el voltaje del divisor ingresa a la entrada analógica del microcontrolador; como consideraciones de funcionamiento se tiene, que si el voltaje de la batería es menor a 5,5 se debe alertar. El cálculo de la corriente de entrada el microcontrolador es calculado en la Ecuación. 3.24, determinándose que es un valor óptimo, sin tener riesgo en su funcionamiento. </a:t>
            </a: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54</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Se utilizan dos entradas y tres salidas digitales del micro controlador las mismas que se muestran en la Figura. 3.32. Como entradas tenemos el pulso nuclear para el conteo y una entrada de reseteo manual de la cuenta de pulsos nucleares. Por otro lado, como salidas: la primera se activa cuando se detecta un pulso nuclear, la segunda se activa cuando se envía un dato por la interfaz de comunicación y la última es intermitente al correcto funcionamiento del detector. </a:t>
            </a: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55</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Información en Tiempo real</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El LCD, en el proyecto tiene el objetivo de informar en tiempo real la exposición a radiación, el estado de la batería y el modo de funcionamiento que tiene el Detector de Radiación</a:t>
            </a:r>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56</a:t>
            </a:fld>
            <a:endParaRPr lang="es-EC"/>
          </a:p>
        </p:txBody>
      </p:sp>
    </p:spTree>
    <p:extLst>
      <p:ext uri="{BB962C8B-B14F-4D97-AF65-F5344CB8AC3E}">
        <p14:creationId xmlns:p14="http://schemas.microsoft.com/office/powerpoint/2010/main" val="3268861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El TIMER 1 es el seleccionado para garantizar que el intervalo de conteo sea 1 segundo, para que se garantice las cuentas en CPS. En la aplicación, este TIMER trabaja como temporizador, incrementando la cuenta en cada ciclo de instrucción. Los cálculos realizados, se presentan en la Ecuación. 3.28 y la Ecuación. 3.29, nótese que la constante P corresponde al Pre-escalador del Temporizador. </a:t>
            </a: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57</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El TIMER 1 es el seleccionado para garantizar que el intervalo de conteo sea 1 segundo, para que se garantice las cuentas en CPS. En la aplicación, este TIMER trabaja como temporizador, incrementando la cuenta en cada ciclo de instrucción. Los cálculos realizados, se presentan en la Ecuación. 3.28 y la Ecuación. </a:t>
            </a:r>
            <a:r>
              <a:rPr lang="es-EC" sz="1200" b="0" i="0" u="none" strike="noStrike" kern="1200" baseline="0" smtClean="0">
                <a:solidFill>
                  <a:schemeClr val="tx1"/>
                </a:solidFill>
                <a:latin typeface="+mn-lt"/>
                <a:ea typeface="+mn-ea"/>
                <a:cs typeface="+mn-cs"/>
              </a:rPr>
              <a:t>3.29, nótese que la constante P corresponde al Pre-escalador del Temporizador. </a:t>
            </a:r>
            <a:endParaRPr lang="es-EC"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8DD33A4F-07BC-4CCC-85CA-0CFAF4E55FE3}" type="slidenum">
              <a:rPr lang="es-EC" smtClean="0"/>
              <a:t>58</a:t>
            </a:fld>
            <a:endParaRPr lang="es-EC"/>
          </a:p>
        </p:txBody>
      </p:sp>
    </p:spTree>
    <p:extLst>
      <p:ext uri="{BB962C8B-B14F-4D97-AF65-F5344CB8AC3E}">
        <p14:creationId xmlns:p14="http://schemas.microsoft.com/office/powerpoint/2010/main" val="11614257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kern="1200" dirty="0" smtClean="0">
                <a:solidFill>
                  <a:schemeClr val="tx1"/>
                </a:solidFill>
                <a:effectLst/>
                <a:latin typeface="+mn-lt"/>
                <a:ea typeface="+mn-ea"/>
                <a:cs typeface="+mn-cs"/>
              </a:rPr>
              <a:t>Interfaz de Comunicación</a:t>
            </a:r>
          </a:p>
          <a:p>
            <a:r>
              <a:rPr lang="es-EC" sz="1200" kern="1200" dirty="0" smtClean="0">
                <a:solidFill>
                  <a:schemeClr val="tx1"/>
                </a:solidFill>
                <a:effectLst/>
                <a:latin typeface="+mn-lt"/>
                <a:ea typeface="+mn-ea"/>
                <a:cs typeface="+mn-cs"/>
              </a:rPr>
              <a:t>La interfaz de comunicación del Sistema tiene</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dos posibilidades de comunicación: </a:t>
            </a:r>
            <a:r>
              <a:rPr lang="es-EC" sz="1200" b="1" kern="1200" dirty="0" smtClean="0">
                <a:solidFill>
                  <a:schemeClr val="tx1"/>
                </a:solidFill>
                <a:effectLst/>
                <a:latin typeface="+mn-lt"/>
                <a:ea typeface="+mn-ea"/>
                <a:cs typeface="+mn-cs"/>
              </a:rPr>
              <a:t>inalámbrica </a:t>
            </a:r>
            <a:r>
              <a:rPr lang="es-EC" sz="1200" kern="1200" dirty="0" smtClean="0">
                <a:solidFill>
                  <a:schemeClr val="tx1"/>
                </a:solidFill>
                <a:effectLst/>
                <a:latin typeface="+mn-lt"/>
                <a:ea typeface="+mn-ea"/>
                <a:cs typeface="+mn-cs"/>
              </a:rPr>
              <a:t>como interface para la operación normal; y </a:t>
            </a:r>
            <a:r>
              <a:rPr lang="es-EC" sz="1200" b="1" kern="1200" dirty="0" smtClean="0">
                <a:solidFill>
                  <a:schemeClr val="tx1"/>
                </a:solidFill>
                <a:effectLst/>
                <a:latin typeface="+mn-lt"/>
                <a:ea typeface="+mn-ea"/>
                <a:cs typeface="+mn-cs"/>
              </a:rPr>
              <a:t>alámbrica</a:t>
            </a:r>
            <a:r>
              <a:rPr lang="es-EC" sz="1200" kern="1200" dirty="0" smtClean="0">
                <a:solidFill>
                  <a:schemeClr val="tx1"/>
                </a:solidFill>
                <a:effectLst/>
                <a:latin typeface="+mn-lt"/>
                <a:ea typeface="+mn-ea"/>
                <a:cs typeface="+mn-cs"/>
              </a:rPr>
              <a:t> en aplicaciones en donde se requiera que el detector tome medidas dentro de un lugar en donde sea imposible una comunicación de este tipo, por ejemplo, cuando se requiera calibrar el detector en el Laboratorio de Patrones Secundarios de la SCAN</a:t>
            </a:r>
          </a:p>
          <a:p>
            <a:r>
              <a:rPr lang="es-EC" sz="1200" b="1" kern="1200" dirty="0" smtClean="0">
                <a:solidFill>
                  <a:schemeClr val="tx1"/>
                </a:solidFill>
                <a:effectLst/>
                <a:latin typeface="+mn-lt"/>
                <a:ea typeface="+mn-ea"/>
                <a:cs typeface="+mn-cs"/>
              </a:rPr>
              <a:t>Comunicación alámbrica.-</a:t>
            </a:r>
            <a:r>
              <a:rPr lang="es-EC" sz="1200" b="1"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La comunicación elegida como interface alámbrica para el detector de radiación es la RS232, debido a que la norma RS232 es la más habitual en la comunicación serie, por la fiabilidad en la implementación, distancia y la velocidad de transmisión la hacen ideal para la presente aplicación.</a:t>
            </a:r>
          </a:p>
          <a:p>
            <a:r>
              <a:rPr lang="es-EC" sz="1200" b="1" kern="1200" dirty="0" smtClean="0">
                <a:solidFill>
                  <a:schemeClr val="tx1"/>
                </a:solidFill>
                <a:effectLst/>
                <a:latin typeface="+mn-lt"/>
                <a:ea typeface="+mn-ea"/>
                <a:cs typeface="+mn-cs"/>
              </a:rPr>
              <a:t>Comunicación inalámbrica.- </a:t>
            </a:r>
            <a:r>
              <a:rPr lang="es-EC" sz="1200" kern="1200" dirty="0" smtClean="0">
                <a:solidFill>
                  <a:schemeClr val="tx1"/>
                </a:solidFill>
                <a:effectLst/>
                <a:latin typeface="+mn-lt"/>
                <a:ea typeface="+mn-ea"/>
                <a:cs typeface="+mn-cs"/>
              </a:rPr>
              <a:t>La comunicación elegida como interface inalámbrica para el detector de radiación son los módulos de radio frecuencia XBee fabricados por la empresa Digi </a:t>
            </a:r>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59</a:t>
            </a:fld>
            <a:endParaRPr lang="es-EC"/>
          </a:p>
        </p:txBody>
      </p:sp>
    </p:spTree>
    <p:extLst>
      <p:ext uri="{BB962C8B-B14F-4D97-AF65-F5344CB8AC3E}">
        <p14:creationId xmlns:p14="http://schemas.microsoft.com/office/powerpoint/2010/main" val="3528688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dirty="0" smtClean="0">
                <a:solidFill>
                  <a:schemeClr val="tx1"/>
                </a:solidFill>
                <a:latin typeface="+mn-lt"/>
              </a:rPr>
              <a:t>Alcance del Proyecto (ii)</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En la Tabla. 1.1, se describen las características de los bloques constitutivos, el bloque detector de radiación es el dispositivo físico, dispuesto en una tarjeta electrónica con capacidad de detección y comunicación. Y el bloque se Adquisición y Almacenamiento, puede monitorear y adquirir información para su almacenamiento en una  base de datos.</a:t>
            </a:r>
          </a:p>
          <a:p>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6</a:t>
            </a:fld>
            <a:endParaRPr lang="es-EC"/>
          </a:p>
        </p:txBody>
      </p:sp>
    </p:spTree>
    <p:extLst>
      <p:ext uri="{BB962C8B-B14F-4D97-AF65-F5344CB8AC3E}">
        <p14:creationId xmlns:p14="http://schemas.microsoft.com/office/powerpoint/2010/main" val="27661402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dirty="0" smtClean="0">
                    <a:solidFill>
                      <a:schemeClr val="tx1"/>
                    </a:solidFill>
                    <a:latin typeface="Times New Roman" pitchFamily="18" charset="0"/>
                    <a:cs typeface="Times New Roman" pitchFamily="18" charset="0"/>
                  </a:rPr>
                  <a:t>Alimentación Eléctrica</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fuente de alimentación se desarrolla sabiendo que el bloque Detector de Radiación requiere de voltaje de corriente directa con una amplitud de </a:t>
                </a:r>
                <a14:m>
                  <m:oMath xmlns:m="http://schemas.openxmlformats.org/officeDocument/2006/math">
                    <m:r>
                      <a:rPr lang="es-EC" sz="1200" i="1" kern="1200">
                        <a:solidFill>
                          <a:schemeClr val="tx1"/>
                        </a:solidFill>
                        <a:effectLst/>
                        <a:latin typeface="Cambria Math"/>
                        <a:ea typeface="+mn-ea"/>
                        <a:cs typeface="+mn-cs"/>
                      </a:rPr>
                      <m:t>5 </m:t>
                    </m:r>
                    <m:r>
                      <a:rPr lang="es-EC" sz="1200" i="1" kern="1200">
                        <a:solidFill>
                          <a:schemeClr val="tx1"/>
                        </a:solidFill>
                        <a:effectLst/>
                        <a:latin typeface="Cambria Math"/>
                        <a:ea typeface="+mn-ea"/>
                        <a:cs typeface="+mn-cs"/>
                      </a:rPr>
                      <m:t>𝑉</m:t>
                    </m:r>
                  </m:oMath>
                </a14:m>
                <a:r>
                  <a:rPr lang="es-EC" sz="1200" kern="1200" dirty="0">
                    <a:solidFill>
                      <a:schemeClr val="tx1"/>
                    </a:solidFill>
                    <a:effectLst/>
                    <a:latin typeface="+mn-lt"/>
                    <a:ea typeface="+mn-ea"/>
                    <a:cs typeface="+mn-cs"/>
                  </a:rPr>
                  <a:t> y una corriente de </a:t>
                </a:r>
                <a14:m>
                  <m:oMath xmlns:m="http://schemas.openxmlformats.org/officeDocument/2006/math">
                    <m:r>
                      <a:rPr lang="es-EC" sz="1200" i="1" kern="1200">
                        <a:solidFill>
                          <a:schemeClr val="tx1"/>
                        </a:solidFill>
                        <a:effectLst/>
                        <a:latin typeface="Cambria Math"/>
                        <a:ea typeface="+mn-ea"/>
                        <a:cs typeface="+mn-cs"/>
                      </a:rPr>
                      <m:t>300 </m:t>
                    </m:r>
                    <m:d>
                      <m:dPr>
                        <m:begChr m:val="["/>
                        <m:endChr m:val="]"/>
                        <m:ctrlPr>
                          <a:rPr lang="es-EC" sz="1200" i="1" kern="1200">
                            <a:solidFill>
                              <a:schemeClr val="tx1"/>
                            </a:solidFill>
                            <a:effectLst/>
                            <a:latin typeface="Cambria Math"/>
                            <a:ea typeface="+mn-ea"/>
                            <a:cs typeface="+mn-cs"/>
                          </a:rPr>
                        </m:ctrlPr>
                      </m:dPr>
                      <m:e>
                        <m:r>
                          <a:rPr lang="es-EC" sz="1200" i="1" kern="1200">
                            <a:solidFill>
                              <a:schemeClr val="tx1"/>
                            </a:solidFill>
                            <a:effectLst/>
                            <a:latin typeface="Cambria Math"/>
                            <a:ea typeface="+mn-ea"/>
                            <a:cs typeface="+mn-cs"/>
                          </a:rPr>
                          <m:t>𝑚𝐴</m:t>
                        </m:r>
                      </m:e>
                    </m:d>
                  </m:oMath>
                </a14:m>
                <a:r>
                  <a:rPr lang="es-EC" sz="1200" kern="1200" dirty="0">
                    <a:solidFill>
                      <a:schemeClr val="tx1"/>
                    </a:solidFill>
                    <a:effectLst/>
                    <a:latin typeface="+mn-lt"/>
                    <a:ea typeface="+mn-ea"/>
                    <a:cs typeface="+mn-cs"/>
                  </a:rPr>
                  <a:t>, determinada experimentalmente, con el mejor desempeño en regulación y con el mínimo rizado posible. Con portabilidad en su funcionamiento, es decir, puede ser transportado por que tiene baterías que le permiten funcionar sin estar conexionado a una fuente de alimentación externa. </a:t>
                </a:r>
              </a:p>
              <a:p>
                <a:endParaRPr lang="es-EC" sz="1200" kern="1200" dirty="0" smtClean="0">
                  <a:solidFill>
                    <a:schemeClr val="tx1"/>
                  </a:solidFill>
                  <a:effectLst/>
                  <a:latin typeface="+mn-lt"/>
                  <a:ea typeface="+mn-ea"/>
                  <a:cs typeface="+mn-cs"/>
                </a:endParaRPr>
              </a:p>
              <a:p>
                <a:endParaRPr lang="es-EC" dirty="0"/>
              </a:p>
            </p:txBody>
          </p:sp>
        </mc:Choice>
        <mc:Fallback xmlns="">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fuente de alimentación se desarrolla sabiendo que el bloque Detector de Radiación requiere de voltaje de corriente directa con una amplitud de </a:t>
                </a:r>
                <a:r>
                  <a:rPr lang="es-EC" sz="1200" i="0" kern="1200">
                    <a:solidFill>
                      <a:schemeClr val="tx1"/>
                    </a:solidFill>
                    <a:effectLst/>
                    <a:latin typeface="+mn-lt"/>
                    <a:ea typeface="+mn-ea"/>
                    <a:cs typeface="+mn-cs"/>
                  </a:rPr>
                  <a:t>5 𝑉</a:t>
                </a:r>
                <a:r>
                  <a:rPr lang="es-EC" sz="1200" kern="1200" dirty="0">
                    <a:solidFill>
                      <a:schemeClr val="tx1"/>
                    </a:solidFill>
                    <a:effectLst/>
                    <a:latin typeface="+mn-lt"/>
                    <a:ea typeface="+mn-ea"/>
                    <a:cs typeface="+mn-cs"/>
                  </a:rPr>
                  <a:t> y una corriente de </a:t>
                </a:r>
                <a:r>
                  <a:rPr lang="es-EC" sz="1200" i="0" kern="1200">
                    <a:solidFill>
                      <a:schemeClr val="tx1"/>
                    </a:solidFill>
                    <a:effectLst/>
                    <a:latin typeface="+mn-lt"/>
                    <a:ea typeface="+mn-ea"/>
                    <a:cs typeface="+mn-cs"/>
                  </a:rPr>
                  <a:t>300 [𝑚𝐴]</a:t>
                </a:r>
                <a:r>
                  <a:rPr lang="es-EC" sz="1200" kern="1200" dirty="0">
                    <a:solidFill>
                      <a:schemeClr val="tx1"/>
                    </a:solidFill>
                    <a:effectLst/>
                    <a:latin typeface="+mn-lt"/>
                    <a:ea typeface="+mn-ea"/>
                    <a:cs typeface="+mn-cs"/>
                  </a:rPr>
                  <a:t>, determinada experimentalmente, con el mejor desempeño en regulación y con el mínimo rizado posible. Con portabilidad en su funcionamiento, es decir, puede ser transportado por que tiene baterías que le permiten funcionar sin estar conexionado a una fuente de alimentación externa. </a:t>
                </a:r>
              </a:p>
              <a:p>
                <a:endParaRPr lang="es-EC" sz="1200" kern="1200" dirty="0" smtClean="0">
                  <a:solidFill>
                    <a:schemeClr val="tx1"/>
                  </a:solidFill>
                  <a:effectLst/>
                  <a:latin typeface="+mn-lt"/>
                  <a:ea typeface="+mn-ea"/>
                  <a:cs typeface="+mn-cs"/>
                </a:endParaRPr>
              </a:p>
              <a:p>
                <a:endParaRPr lang="es-EC" dirty="0"/>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60</a:t>
            </a:fld>
            <a:endParaRPr lang="es-EC"/>
          </a:p>
        </p:txBody>
      </p:sp>
    </p:spTree>
    <p:extLst>
      <p:ext uri="{BB962C8B-B14F-4D97-AF65-F5344CB8AC3E}">
        <p14:creationId xmlns:p14="http://schemas.microsoft.com/office/powerpoint/2010/main" val="2389872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endParaRPr lang="es-EC" dirty="0"/>
              </a:p>
            </p:txBody>
          </p:sp>
        </mc:Choice>
        <mc:Fallback xmlns="">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fuente de alimentación se desarrolla sabiendo que el bloque Detector de Radiación requiere de voltaje de corriente directa con una amplitud de </a:t>
                </a:r>
                <a:r>
                  <a:rPr lang="es-EC" sz="1200" i="0" kern="1200">
                    <a:solidFill>
                      <a:schemeClr val="tx1"/>
                    </a:solidFill>
                    <a:effectLst/>
                    <a:latin typeface="+mn-lt"/>
                    <a:ea typeface="+mn-ea"/>
                    <a:cs typeface="+mn-cs"/>
                  </a:rPr>
                  <a:t>5 𝑉</a:t>
                </a:r>
                <a:r>
                  <a:rPr lang="es-EC" sz="1200" kern="1200" dirty="0">
                    <a:solidFill>
                      <a:schemeClr val="tx1"/>
                    </a:solidFill>
                    <a:effectLst/>
                    <a:latin typeface="+mn-lt"/>
                    <a:ea typeface="+mn-ea"/>
                    <a:cs typeface="+mn-cs"/>
                  </a:rPr>
                  <a:t> y una corriente de </a:t>
                </a:r>
                <a:r>
                  <a:rPr lang="es-EC" sz="1200" i="0" kern="1200">
                    <a:solidFill>
                      <a:schemeClr val="tx1"/>
                    </a:solidFill>
                    <a:effectLst/>
                    <a:latin typeface="+mn-lt"/>
                    <a:ea typeface="+mn-ea"/>
                    <a:cs typeface="+mn-cs"/>
                  </a:rPr>
                  <a:t>300 [𝑚𝐴]</a:t>
                </a:r>
                <a:r>
                  <a:rPr lang="es-EC" sz="1200" kern="1200" dirty="0">
                    <a:solidFill>
                      <a:schemeClr val="tx1"/>
                    </a:solidFill>
                    <a:effectLst/>
                    <a:latin typeface="+mn-lt"/>
                    <a:ea typeface="+mn-ea"/>
                    <a:cs typeface="+mn-cs"/>
                  </a:rPr>
                  <a:t>, determinada experimentalmente, con el mejor desempeño en regulación y con el mínimo rizado posible. Con portabilidad en su funcionamiento, es decir, puede ser transportado por que tiene baterías que le permiten funcionar sin estar conexionado a una fuente de alimentación externa. </a:t>
                </a:r>
              </a:p>
              <a:p>
                <a:endParaRPr lang="es-EC" sz="1200" kern="1200" dirty="0" smtClean="0">
                  <a:solidFill>
                    <a:schemeClr val="tx1"/>
                  </a:solidFill>
                  <a:effectLst/>
                  <a:latin typeface="+mn-lt"/>
                  <a:ea typeface="+mn-ea"/>
                  <a:cs typeface="+mn-cs"/>
                </a:endParaRPr>
              </a:p>
              <a:p>
                <a:endParaRPr lang="es-EC" dirty="0"/>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61</a:t>
            </a:fld>
            <a:endParaRPr lang="es-EC"/>
          </a:p>
        </p:txBody>
      </p:sp>
    </p:spTree>
    <p:extLst>
      <p:ext uri="{BB962C8B-B14F-4D97-AF65-F5344CB8AC3E}">
        <p14:creationId xmlns:p14="http://schemas.microsoft.com/office/powerpoint/2010/main" val="2389872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endParaRPr lang="es-EC" dirty="0"/>
              </a:p>
            </p:txBody>
          </p:sp>
        </mc:Choice>
        <mc:Fallback xmlns="">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fuente de alimentación se desarrolla sabiendo que el bloque Detector de Radiación requiere de voltaje de corriente directa con una amplitud de </a:t>
                </a:r>
                <a:r>
                  <a:rPr lang="es-EC" sz="1200" i="0" kern="1200">
                    <a:solidFill>
                      <a:schemeClr val="tx1"/>
                    </a:solidFill>
                    <a:effectLst/>
                    <a:latin typeface="+mn-lt"/>
                    <a:ea typeface="+mn-ea"/>
                    <a:cs typeface="+mn-cs"/>
                  </a:rPr>
                  <a:t>5 𝑉</a:t>
                </a:r>
                <a:r>
                  <a:rPr lang="es-EC" sz="1200" kern="1200" dirty="0">
                    <a:solidFill>
                      <a:schemeClr val="tx1"/>
                    </a:solidFill>
                    <a:effectLst/>
                    <a:latin typeface="+mn-lt"/>
                    <a:ea typeface="+mn-ea"/>
                    <a:cs typeface="+mn-cs"/>
                  </a:rPr>
                  <a:t> y una corriente de </a:t>
                </a:r>
                <a:r>
                  <a:rPr lang="es-EC" sz="1200" i="0" kern="1200">
                    <a:solidFill>
                      <a:schemeClr val="tx1"/>
                    </a:solidFill>
                    <a:effectLst/>
                    <a:latin typeface="+mn-lt"/>
                    <a:ea typeface="+mn-ea"/>
                    <a:cs typeface="+mn-cs"/>
                  </a:rPr>
                  <a:t>300 [𝑚𝐴]</a:t>
                </a:r>
                <a:r>
                  <a:rPr lang="es-EC" sz="1200" kern="1200" dirty="0">
                    <a:solidFill>
                      <a:schemeClr val="tx1"/>
                    </a:solidFill>
                    <a:effectLst/>
                    <a:latin typeface="+mn-lt"/>
                    <a:ea typeface="+mn-ea"/>
                    <a:cs typeface="+mn-cs"/>
                  </a:rPr>
                  <a:t>, determinada experimentalmente, con el mejor desempeño en regulación y con el mínimo rizado posible. Con portabilidad en su funcionamiento, es decir, puede ser transportado por que tiene baterías que le permiten funcionar sin estar conexionado a una fuente de alimentación externa. </a:t>
                </a:r>
              </a:p>
              <a:p>
                <a:endParaRPr lang="es-EC" sz="1200" kern="1200" dirty="0" smtClean="0">
                  <a:solidFill>
                    <a:schemeClr val="tx1"/>
                  </a:solidFill>
                  <a:effectLst/>
                  <a:latin typeface="+mn-lt"/>
                  <a:ea typeface="+mn-ea"/>
                  <a:cs typeface="+mn-cs"/>
                </a:endParaRPr>
              </a:p>
              <a:p>
                <a:endParaRPr lang="es-EC" dirty="0"/>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62</a:t>
            </a:fld>
            <a:endParaRPr lang="es-EC"/>
          </a:p>
        </p:txBody>
      </p:sp>
    </p:spTree>
    <p:extLst>
      <p:ext uri="{BB962C8B-B14F-4D97-AF65-F5344CB8AC3E}">
        <p14:creationId xmlns:p14="http://schemas.microsoft.com/office/powerpoint/2010/main" val="2389872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endParaRPr lang="es-EC" dirty="0"/>
              </a:p>
            </p:txBody>
          </p:sp>
        </mc:Choice>
        <mc:Fallback xmlns="">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fuente de alimentación se desarrolla sabiendo que el bloque Detector de Radiación requiere de voltaje de corriente directa con una amplitud de </a:t>
                </a:r>
                <a:r>
                  <a:rPr lang="es-EC" sz="1200" i="0" kern="1200">
                    <a:solidFill>
                      <a:schemeClr val="tx1"/>
                    </a:solidFill>
                    <a:effectLst/>
                    <a:latin typeface="+mn-lt"/>
                    <a:ea typeface="+mn-ea"/>
                    <a:cs typeface="+mn-cs"/>
                  </a:rPr>
                  <a:t>5 𝑉</a:t>
                </a:r>
                <a:r>
                  <a:rPr lang="es-EC" sz="1200" kern="1200" dirty="0">
                    <a:solidFill>
                      <a:schemeClr val="tx1"/>
                    </a:solidFill>
                    <a:effectLst/>
                    <a:latin typeface="+mn-lt"/>
                    <a:ea typeface="+mn-ea"/>
                    <a:cs typeface="+mn-cs"/>
                  </a:rPr>
                  <a:t> y una corriente de </a:t>
                </a:r>
                <a:r>
                  <a:rPr lang="es-EC" sz="1200" i="0" kern="1200">
                    <a:solidFill>
                      <a:schemeClr val="tx1"/>
                    </a:solidFill>
                    <a:effectLst/>
                    <a:latin typeface="+mn-lt"/>
                    <a:ea typeface="+mn-ea"/>
                    <a:cs typeface="+mn-cs"/>
                  </a:rPr>
                  <a:t>300 [𝑚𝐴]</a:t>
                </a:r>
                <a:r>
                  <a:rPr lang="es-EC" sz="1200" kern="1200" dirty="0">
                    <a:solidFill>
                      <a:schemeClr val="tx1"/>
                    </a:solidFill>
                    <a:effectLst/>
                    <a:latin typeface="+mn-lt"/>
                    <a:ea typeface="+mn-ea"/>
                    <a:cs typeface="+mn-cs"/>
                  </a:rPr>
                  <a:t>, determinada experimentalmente, con el mejor desempeño en regulación y con el mínimo rizado posible. Con portabilidad en su funcionamiento, es decir, puede ser transportado por que tiene baterías que le permiten funcionar sin estar conexionado a una fuente de alimentación externa. </a:t>
                </a:r>
              </a:p>
              <a:p>
                <a:endParaRPr lang="es-EC" sz="1200" kern="1200" dirty="0" smtClean="0">
                  <a:solidFill>
                    <a:schemeClr val="tx1"/>
                  </a:solidFill>
                  <a:effectLst/>
                  <a:latin typeface="+mn-lt"/>
                  <a:ea typeface="+mn-ea"/>
                  <a:cs typeface="+mn-cs"/>
                </a:endParaRPr>
              </a:p>
              <a:p>
                <a:endParaRPr lang="es-EC" dirty="0"/>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63</a:t>
            </a:fld>
            <a:endParaRPr lang="es-EC"/>
          </a:p>
        </p:txBody>
      </p:sp>
    </p:spTree>
    <p:extLst>
      <p:ext uri="{BB962C8B-B14F-4D97-AF65-F5344CB8AC3E}">
        <p14:creationId xmlns:p14="http://schemas.microsoft.com/office/powerpoint/2010/main" val="2389872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endParaRPr lang="es-EC" dirty="0"/>
              </a:p>
            </p:txBody>
          </p:sp>
        </mc:Choice>
        <mc:Fallback xmlns="">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fuente de alimentación se desarrolla sabiendo que el bloque Detector de Radiación requiere de voltaje de corriente directa con una amplitud de </a:t>
                </a:r>
                <a:r>
                  <a:rPr lang="es-EC" sz="1200" i="0" kern="1200">
                    <a:solidFill>
                      <a:schemeClr val="tx1"/>
                    </a:solidFill>
                    <a:effectLst/>
                    <a:latin typeface="+mn-lt"/>
                    <a:ea typeface="+mn-ea"/>
                    <a:cs typeface="+mn-cs"/>
                  </a:rPr>
                  <a:t>5 𝑉</a:t>
                </a:r>
                <a:r>
                  <a:rPr lang="es-EC" sz="1200" kern="1200" dirty="0">
                    <a:solidFill>
                      <a:schemeClr val="tx1"/>
                    </a:solidFill>
                    <a:effectLst/>
                    <a:latin typeface="+mn-lt"/>
                    <a:ea typeface="+mn-ea"/>
                    <a:cs typeface="+mn-cs"/>
                  </a:rPr>
                  <a:t> y una corriente de </a:t>
                </a:r>
                <a:r>
                  <a:rPr lang="es-EC" sz="1200" i="0" kern="1200">
                    <a:solidFill>
                      <a:schemeClr val="tx1"/>
                    </a:solidFill>
                    <a:effectLst/>
                    <a:latin typeface="+mn-lt"/>
                    <a:ea typeface="+mn-ea"/>
                    <a:cs typeface="+mn-cs"/>
                  </a:rPr>
                  <a:t>300 [𝑚𝐴]</a:t>
                </a:r>
                <a:r>
                  <a:rPr lang="es-EC" sz="1200" kern="1200" dirty="0">
                    <a:solidFill>
                      <a:schemeClr val="tx1"/>
                    </a:solidFill>
                    <a:effectLst/>
                    <a:latin typeface="+mn-lt"/>
                    <a:ea typeface="+mn-ea"/>
                    <a:cs typeface="+mn-cs"/>
                  </a:rPr>
                  <a:t>, determinada experimentalmente, con el mejor desempeño en regulación y con el mínimo rizado posible. Con portabilidad en su funcionamiento, es decir, puede ser transportado por que tiene baterías que le permiten funcionar sin estar conexionado a una fuente de alimentación externa. </a:t>
                </a:r>
              </a:p>
              <a:p>
                <a:endParaRPr lang="es-EC" sz="1200" kern="1200" dirty="0" smtClean="0">
                  <a:solidFill>
                    <a:schemeClr val="tx1"/>
                  </a:solidFill>
                  <a:effectLst/>
                  <a:latin typeface="+mn-lt"/>
                  <a:ea typeface="+mn-ea"/>
                  <a:cs typeface="+mn-cs"/>
                </a:endParaRPr>
              </a:p>
              <a:p>
                <a:endParaRPr lang="es-EC" dirty="0"/>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64</a:t>
            </a:fld>
            <a:endParaRPr lang="es-EC"/>
          </a:p>
        </p:txBody>
      </p:sp>
    </p:spTree>
    <p:extLst>
      <p:ext uri="{BB962C8B-B14F-4D97-AF65-F5344CB8AC3E}">
        <p14:creationId xmlns:p14="http://schemas.microsoft.com/office/powerpoint/2010/main" val="2389872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endParaRPr lang="es-EC" dirty="0"/>
              </a:p>
            </p:txBody>
          </p:sp>
        </mc:Choice>
        <mc:Fallback xmlns="">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fuente de alimentación se desarrolla sabiendo que el bloque Detector de Radiación requiere de voltaje de corriente directa con una amplitud de </a:t>
                </a:r>
                <a:r>
                  <a:rPr lang="es-EC" sz="1200" i="0" kern="1200">
                    <a:solidFill>
                      <a:schemeClr val="tx1"/>
                    </a:solidFill>
                    <a:effectLst/>
                    <a:latin typeface="+mn-lt"/>
                    <a:ea typeface="+mn-ea"/>
                    <a:cs typeface="+mn-cs"/>
                  </a:rPr>
                  <a:t>5 𝑉</a:t>
                </a:r>
                <a:r>
                  <a:rPr lang="es-EC" sz="1200" kern="1200" dirty="0">
                    <a:solidFill>
                      <a:schemeClr val="tx1"/>
                    </a:solidFill>
                    <a:effectLst/>
                    <a:latin typeface="+mn-lt"/>
                    <a:ea typeface="+mn-ea"/>
                    <a:cs typeface="+mn-cs"/>
                  </a:rPr>
                  <a:t> y una corriente de </a:t>
                </a:r>
                <a:r>
                  <a:rPr lang="es-EC" sz="1200" i="0" kern="1200">
                    <a:solidFill>
                      <a:schemeClr val="tx1"/>
                    </a:solidFill>
                    <a:effectLst/>
                    <a:latin typeface="+mn-lt"/>
                    <a:ea typeface="+mn-ea"/>
                    <a:cs typeface="+mn-cs"/>
                  </a:rPr>
                  <a:t>300 [𝑚𝐴]</a:t>
                </a:r>
                <a:r>
                  <a:rPr lang="es-EC" sz="1200" kern="1200" dirty="0">
                    <a:solidFill>
                      <a:schemeClr val="tx1"/>
                    </a:solidFill>
                    <a:effectLst/>
                    <a:latin typeface="+mn-lt"/>
                    <a:ea typeface="+mn-ea"/>
                    <a:cs typeface="+mn-cs"/>
                  </a:rPr>
                  <a:t>, determinada experimentalmente, con el mejor desempeño en regulación y con el mínimo rizado posible. Con portabilidad en su funcionamiento, es decir, puede ser transportado por que tiene baterías que le permiten funcionar sin estar conexionado a una fuente de alimentación externa. </a:t>
                </a:r>
              </a:p>
              <a:p>
                <a:endParaRPr lang="es-EC" sz="1200" kern="1200" dirty="0" smtClean="0">
                  <a:solidFill>
                    <a:schemeClr val="tx1"/>
                  </a:solidFill>
                  <a:effectLst/>
                  <a:latin typeface="+mn-lt"/>
                  <a:ea typeface="+mn-ea"/>
                  <a:cs typeface="+mn-cs"/>
                </a:endParaRPr>
              </a:p>
              <a:p>
                <a:endParaRPr lang="es-EC" dirty="0"/>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65</a:t>
            </a:fld>
            <a:endParaRPr lang="es-EC"/>
          </a:p>
        </p:txBody>
      </p:sp>
    </p:spTree>
    <p:extLst>
      <p:ext uri="{BB962C8B-B14F-4D97-AF65-F5344CB8AC3E}">
        <p14:creationId xmlns:p14="http://schemas.microsoft.com/office/powerpoint/2010/main" val="2389872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dirty="0" smtClean="0">
                    <a:solidFill>
                      <a:schemeClr val="tx1"/>
                    </a:solidFill>
                    <a:latin typeface="Times New Roman" pitchFamily="18" charset="0"/>
                    <a:cs typeface="Times New Roman" pitchFamily="18" charset="0"/>
                  </a:rPr>
                  <a:t>Alimentación Eléctrica</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fuente de alimentación se desarrolla sabiendo que el bloque Detector de Radiación requiere de voltaje de corriente directa con una amplitud de </a:t>
                </a:r>
                <a14:m>
                  <m:oMath xmlns:m="http://schemas.openxmlformats.org/officeDocument/2006/math">
                    <m:r>
                      <a:rPr lang="es-EC" sz="1200" i="1" kern="1200">
                        <a:solidFill>
                          <a:schemeClr val="tx1"/>
                        </a:solidFill>
                        <a:effectLst/>
                        <a:latin typeface="Cambria Math"/>
                        <a:ea typeface="+mn-ea"/>
                        <a:cs typeface="+mn-cs"/>
                      </a:rPr>
                      <m:t>5 </m:t>
                    </m:r>
                    <m:r>
                      <a:rPr lang="es-EC" sz="1200" i="1" kern="1200">
                        <a:solidFill>
                          <a:schemeClr val="tx1"/>
                        </a:solidFill>
                        <a:effectLst/>
                        <a:latin typeface="Cambria Math"/>
                        <a:ea typeface="+mn-ea"/>
                        <a:cs typeface="+mn-cs"/>
                      </a:rPr>
                      <m:t>𝑉</m:t>
                    </m:r>
                  </m:oMath>
                </a14:m>
                <a:r>
                  <a:rPr lang="es-EC" sz="1200" kern="1200" dirty="0">
                    <a:solidFill>
                      <a:schemeClr val="tx1"/>
                    </a:solidFill>
                    <a:effectLst/>
                    <a:latin typeface="+mn-lt"/>
                    <a:ea typeface="+mn-ea"/>
                    <a:cs typeface="+mn-cs"/>
                  </a:rPr>
                  <a:t> y una corriente de </a:t>
                </a:r>
                <a14:m>
                  <m:oMath xmlns:m="http://schemas.openxmlformats.org/officeDocument/2006/math">
                    <m:r>
                      <a:rPr lang="es-EC" sz="1200" i="1" kern="1200">
                        <a:solidFill>
                          <a:schemeClr val="tx1"/>
                        </a:solidFill>
                        <a:effectLst/>
                        <a:latin typeface="Cambria Math"/>
                        <a:ea typeface="+mn-ea"/>
                        <a:cs typeface="+mn-cs"/>
                      </a:rPr>
                      <m:t>300 </m:t>
                    </m:r>
                    <m:d>
                      <m:dPr>
                        <m:begChr m:val="["/>
                        <m:endChr m:val="]"/>
                        <m:ctrlPr>
                          <a:rPr lang="es-EC" sz="1200" i="1" kern="1200">
                            <a:solidFill>
                              <a:schemeClr val="tx1"/>
                            </a:solidFill>
                            <a:effectLst/>
                            <a:latin typeface="Cambria Math"/>
                            <a:ea typeface="+mn-ea"/>
                            <a:cs typeface="+mn-cs"/>
                          </a:rPr>
                        </m:ctrlPr>
                      </m:dPr>
                      <m:e>
                        <m:r>
                          <a:rPr lang="es-EC" sz="1200" i="1" kern="1200">
                            <a:solidFill>
                              <a:schemeClr val="tx1"/>
                            </a:solidFill>
                            <a:effectLst/>
                            <a:latin typeface="Cambria Math"/>
                            <a:ea typeface="+mn-ea"/>
                            <a:cs typeface="+mn-cs"/>
                          </a:rPr>
                          <m:t>𝑚𝐴</m:t>
                        </m:r>
                      </m:e>
                    </m:d>
                  </m:oMath>
                </a14:m>
                <a:r>
                  <a:rPr lang="es-EC" sz="1200" kern="1200" dirty="0">
                    <a:solidFill>
                      <a:schemeClr val="tx1"/>
                    </a:solidFill>
                    <a:effectLst/>
                    <a:latin typeface="+mn-lt"/>
                    <a:ea typeface="+mn-ea"/>
                    <a:cs typeface="+mn-cs"/>
                  </a:rPr>
                  <a:t>, determinada experimentalmente, con el mejor desempeño en regulación y con el mínimo rizado posible. Con portabilidad en su funcionamiento, es decir, puede ser transportado por que tiene baterías que le permiten funcionar sin estar conexionado a una fuente de alimentación externa. </a:t>
                </a:r>
              </a:p>
              <a:p>
                <a:endParaRPr lang="es-EC" sz="1200" kern="1200" dirty="0" smtClean="0">
                  <a:solidFill>
                    <a:schemeClr val="tx1"/>
                  </a:solidFill>
                  <a:effectLst/>
                  <a:latin typeface="+mn-lt"/>
                  <a:ea typeface="+mn-ea"/>
                  <a:cs typeface="+mn-cs"/>
                </a:endParaRPr>
              </a:p>
              <a:p>
                <a:endParaRPr lang="es-EC" dirty="0"/>
              </a:p>
            </p:txBody>
          </p:sp>
        </mc:Choice>
        <mc:Fallback xmlns="">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fuente de alimentación se desarrolla sabiendo que el bloque Detector de Radiación requiere de voltaje de corriente directa con una amplitud de </a:t>
                </a:r>
                <a:r>
                  <a:rPr lang="es-EC" sz="1200" i="0" kern="1200">
                    <a:solidFill>
                      <a:schemeClr val="tx1"/>
                    </a:solidFill>
                    <a:effectLst/>
                    <a:latin typeface="+mn-lt"/>
                    <a:ea typeface="+mn-ea"/>
                    <a:cs typeface="+mn-cs"/>
                  </a:rPr>
                  <a:t>5 𝑉</a:t>
                </a:r>
                <a:r>
                  <a:rPr lang="es-EC" sz="1200" kern="1200" dirty="0">
                    <a:solidFill>
                      <a:schemeClr val="tx1"/>
                    </a:solidFill>
                    <a:effectLst/>
                    <a:latin typeface="+mn-lt"/>
                    <a:ea typeface="+mn-ea"/>
                    <a:cs typeface="+mn-cs"/>
                  </a:rPr>
                  <a:t> y una corriente de </a:t>
                </a:r>
                <a:r>
                  <a:rPr lang="es-EC" sz="1200" i="0" kern="1200">
                    <a:solidFill>
                      <a:schemeClr val="tx1"/>
                    </a:solidFill>
                    <a:effectLst/>
                    <a:latin typeface="+mn-lt"/>
                    <a:ea typeface="+mn-ea"/>
                    <a:cs typeface="+mn-cs"/>
                  </a:rPr>
                  <a:t>300 [𝑚𝐴]</a:t>
                </a:r>
                <a:r>
                  <a:rPr lang="es-EC" sz="1200" kern="1200" dirty="0">
                    <a:solidFill>
                      <a:schemeClr val="tx1"/>
                    </a:solidFill>
                    <a:effectLst/>
                    <a:latin typeface="+mn-lt"/>
                    <a:ea typeface="+mn-ea"/>
                    <a:cs typeface="+mn-cs"/>
                  </a:rPr>
                  <a:t>, determinada experimentalmente, con el mejor desempeño en regulación y con el mínimo rizado posible. Con portabilidad en su funcionamiento, es decir, puede ser transportado por que tiene baterías que le permiten funcionar sin estar conexionado a una fuente de alimentación externa. </a:t>
                </a:r>
              </a:p>
              <a:p>
                <a:endParaRPr lang="es-EC" sz="1200" kern="1200" dirty="0" smtClean="0">
                  <a:solidFill>
                    <a:schemeClr val="tx1"/>
                  </a:solidFill>
                  <a:effectLst/>
                  <a:latin typeface="+mn-lt"/>
                  <a:ea typeface="+mn-ea"/>
                  <a:cs typeface="+mn-cs"/>
                </a:endParaRPr>
              </a:p>
              <a:p>
                <a:endParaRPr lang="es-EC" dirty="0"/>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66</a:t>
            </a:fld>
            <a:endParaRPr lang="es-EC"/>
          </a:p>
        </p:txBody>
      </p:sp>
    </p:spTree>
    <p:extLst>
      <p:ext uri="{BB962C8B-B14F-4D97-AF65-F5344CB8AC3E}">
        <p14:creationId xmlns:p14="http://schemas.microsoft.com/office/powerpoint/2010/main" val="2389872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dirty="0" smtClean="0">
                    <a:solidFill>
                      <a:schemeClr val="tx1"/>
                    </a:solidFill>
                    <a:latin typeface="Times New Roman" pitchFamily="18" charset="0"/>
                    <a:cs typeface="Times New Roman" pitchFamily="18" charset="0"/>
                  </a:rPr>
                  <a:t>Alimentación Eléctrica</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fuente de alimentación se desarrolla sabiendo que el bloque Detector de Radiación requiere de voltaje de corriente directa con una amplitud de </a:t>
                </a:r>
                <a14:m>
                  <m:oMath xmlns:m="http://schemas.openxmlformats.org/officeDocument/2006/math">
                    <m:r>
                      <a:rPr lang="es-EC" sz="1200" i="1" kern="1200">
                        <a:solidFill>
                          <a:schemeClr val="tx1"/>
                        </a:solidFill>
                        <a:effectLst/>
                        <a:latin typeface="Cambria Math"/>
                        <a:ea typeface="+mn-ea"/>
                        <a:cs typeface="+mn-cs"/>
                      </a:rPr>
                      <m:t>5 </m:t>
                    </m:r>
                    <m:r>
                      <a:rPr lang="es-EC" sz="1200" i="1" kern="1200">
                        <a:solidFill>
                          <a:schemeClr val="tx1"/>
                        </a:solidFill>
                        <a:effectLst/>
                        <a:latin typeface="Cambria Math"/>
                        <a:ea typeface="+mn-ea"/>
                        <a:cs typeface="+mn-cs"/>
                      </a:rPr>
                      <m:t>𝑉</m:t>
                    </m:r>
                  </m:oMath>
                </a14:m>
                <a:r>
                  <a:rPr lang="es-EC" sz="1200" kern="1200" dirty="0">
                    <a:solidFill>
                      <a:schemeClr val="tx1"/>
                    </a:solidFill>
                    <a:effectLst/>
                    <a:latin typeface="+mn-lt"/>
                    <a:ea typeface="+mn-ea"/>
                    <a:cs typeface="+mn-cs"/>
                  </a:rPr>
                  <a:t> y una corriente de </a:t>
                </a:r>
                <a14:m>
                  <m:oMath xmlns:m="http://schemas.openxmlformats.org/officeDocument/2006/math">
                    <m:r>
                      <a:rPr lang="es-EC" sz="1200" i="1" kern="1200">
                        <a:solidFill>
                          <a:schemeClr val="tx1"/>
                        </a:solidFill>
                        <a:effectLst/>
                        <a:latin typeface="Cambria Math"/>
                        <a:ea typeface="+mn-ea"/>
                        <a:cs typeface="+mn-cs"/>
                      </a:rPr>
                      <m:t>300 </m:t>
                    </m:r>
                    <m:d>
                      <m:dPr>
                        <m:begChr m:val="["/>
                        <m:endChr m:val="]"/>
                        <m:ctrlPr>
                          <a:rPr lang="es-EC" sz="1200" i="1" kern="1200">
                            <a:solidFill>
                              <a:schemeClr val="tx1"/>
                            </a:solidFill>
                            <a:effectLst/>
                            <a:latin typeface="Cambria Math"/>
                            <a:ea typeface="+mn-ea"/>
                            <a:cs typeface="+mn-cs"/>
                          </a:rPr>
                        </m:ctrlPr>
                      </m:dPr>
                      <m:e>
                        <m:r>
                          <a:rPr lang="es-EC" sz="1200" i="1" kern="1200">
                            <a:solidFill>
                              <a:schemeClr val="tx1"/>
                            </a:solidFill>
                            <a:effectLst/>
                            <a:latin typeface="Cambria Math"/>
                            <a:ea typeface="+mn-ea"/>
                            <a:cs typeface="+mn-cs"/>
                          </a:rPr>
                          <m:t>𝑚𝐴</m:t>
                        </m:r>
                      </m:e>
                    </m:d>
                  </m:oMath>
                </a14:m>
                <a:r>
                  <a:rPr lang="es-EC" sz="1200" kern="1200" dirty="0">
                    <a:solidFill>
                      <a:schemeClr val="tx1"/>
                    </a:solidFill>
                    <a:effectLst/>
                    <a:latin typeface="+mn-lt"/>
                    <a:ea typeface="+mn-ea"/>
                    <a:cs typeface="+mn-cs"/>
                  </a:rPr>
                  <a:t>, determinada experimentalmente, con el mejor desempeño en regulación y con el mínimo rizado posible. Con portabilidad en su funcionamiento, es decir, puede ser transportado por que tiene baterías que le permiten funcionar sin estar conexionado a una fuente de alimentación externa. </a:t>
                </a:r>
              </a:p>
              <a:p>
                <a:endParaRPr lang="es-EC" sz="1200" kern="1200" dirty="0" smtClean="0">
                  <a:solidFill>
                    <a:schemeClr val="tx1"/>
                  </a:solidFill>
                  <a:effectLst/>
                  <a:latin typeface="+mn-lt"/>
                  <a:ea typeface="+mn-ea"/>
                  <a:cs typeface="+mn-cs"/>
                </a:endParaRPr>
              </a:p>
              <a:p>
                <a:endParaRPr lang="es-EC" dirty="0"/>
              </a:p>
            </p:txBody>
          </p:sp>
        </mc:Choice>
        <mc:Fallback xmlns="">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fuente de alimentación se desarrolla sabiendo que el bloque Detector de Radiación requiere de voltaje de corriente directa con una amplitud de </a:t>
                </a:r>
                <a:r>
                  <a:rPr lang="es-EC" sz="1200" i="0" kern="1200">
                    <a:solidFill>
                      <a:schemeClr val="tx1"/>
                    </a:solidFill>
                    <a:effectLst/>
                    <a:latin typeface="+mn-lt"/>
                    <a:ea typeface="+mn-ea"/>
                    <a:cs typeface="+mn-cs"/>
                  </a:rPr>
                  <a:t>5 𝑉</a:t>
                </a:r>
                <a:r>
                  <a:rPr lang="es-EC" sz="1200" kern="1200" dirty="0">
                    <a:solidFill>
                      <a:schemeClr val="tx1"/>
                    </a:solidFill>
                    <a:effectLst/>
                    <a:latin typeface="+mn-lt"/>
                    <a:ea typeface="+mn-ea"/>
                    <a:cs typeface="+mn-cs"/>
                  </a:rPr>
                  <a:t> y una corriente de </a:t>
                </a:r>
                <a:r>
                  <a:rPr lang="es-EC" sz="1200" i="0" kern="1200">
                    <a:solidFill>
                      <a:schemeClr val="tx1"/>
                    </a:solidFill>
                    <a:effectLst/>
                    <a:latin typeface="+mn-lt"/>
                    <a:ea typeface="+mn-ea"/>
                    <a:cs typeface="+mn-cs"/>
                  </a:rPr>
                  <a:t>300 [𝑚𝐴]</a:t>
                </a:r>
                <a:r>
                  <a:rPr lang="es-EC" sz="1200" kern="1200" dirty="0">
                    <a:solidFill>
                      <a:schemeClr val="tx1"/>
                    </a:solidFill>
                    <a:effectLst/>
                    <a:latin typeface="+mn-lt"/>
                    <a:ea typeface="+mn-ea"/>
                    <a:cs typeface="+mn-cs"/>
                  </a:rPr>
                  <a:t>, determinada experimentalmente, con el mejor desempeño en regulación y con el mínimo rizado posible. Con portabilidad en su funcionamiento, es decir, puede ser transportado por que tiene baterías que le permiten funcionar sin estar conexionado a una fuente de alimentación externa. </a:t>
                </a:r>
              </a:p>
              <a:p>
                <a:endParaRPr lang="es-EC" sz="1200" kern="1200" dirty="0" smtClean="0">
                  <a:solidFill>
                    <a:schemeClr val="tx1"/>
                  </a:solidFill>
                  <a:effectLst/>
                  <a:latin typeface="+mn-lt"/>
                  <a:ea typeface="+mn-ea"/>
                  <a:cs typeface="+mn-cs"/>
                </a:endParaRPr>
              </a:p>
              <a:p>
                <a:endParaRPr lang="es-EC" dirty="0"/>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67</a:t>
            </a:fld>
            <a:endParaRPr lang="es-EC"/>
          </a:p>
        </p:txBody>
      </p:sp>
    </p:spTree>
    <p:extLst>
      <p:ext uri="{BB962C8B-B14F-4D97-AF65-F5344CB8AC3E}">
        <p14:creationId xmlns:p14="http://schemas.microsoft.com/office/powerpoint/2010/main" val="2389872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Diseño Mecánico</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El diseño mecánico del Detector de Radiación, se lo realiza antes del circuito impreso para determinar así, las dimensiones máximas de la  tarjeta electrónica, la caja en la cual está confinado el detector de radiación se muestra en la Figura. 3.59 y Figura. 3.60.</a:t>
                </a:r>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Las dimensiones del case del detector de radiación, </a:t>
                </a:r>
                <a:r>
                  <a:rPr lang="es-EC" sz="1200" kern="1200" dirty="0" smtClean="0">
                    <a:solidFill>
                      <a:schemeClr val="tx1"/>
                    </a:solidFill>
                    <a:effectLst/>
                    <a:latin typeface="+mn-lt"/>
                    <a:ea typeface="+mn-ea"/>
                    <a:cs typeface="+mn-cs"/>
                  </a:rPr>
                  <a:t>son: </a:t>
                </a:r>
                <a:r>
                  <a:rPr lang="es-EC" sz="1200" kern="1200" dirty="0">
                    <a:solidFill>
                      <a:schemeClr val="tx1"/>
                    </a:solidFill>
                    <a:effectLst/>
                    <a:latin typeface="+mn-lt"/>
                    <a:ea typeface="+mn-ea"/>
                    <a:cs typeface="+mn-cs"/>
                  </a:rPr>
                  <a:t>ancho </a:t>
                </a:r>
                <a14:m>
                  <m:oMath xmlns:m="http://schemas.openxmlformats.org/officeDocument/2006/math">
                    <m:r>
                      <a:rPr lang="es-EC" sz="1200" i="1" kern="1200">
                        <a:solidFill>
                          <a:schemeClr val="tx1"/>
                        </a:solidFill>
                        <a:effectLst/>
                        <a:latin typeface="Cambria Math"/>
                        <a:ea typeface="+mn-ea"/>
                        <a:cs typeface="+mn-cs"/>
                      </a:rPr>
                      <m:t>15.72 </m:t>
                    </m:r>
                    <m:d>
                      <m:dPr>
                        <m:begChr m:val="["/>
                        <m:endChr m:val="]"/>
                        <m:ctrlPr>
                          <a:rPr lang="es-EC" sz="1200" i="1" kern="1200">
                            <a:solidFill>
                              <a:schemeClr val="tx1"/>
                            </a:solidFill>
                            <a:effectLst/>
                            <a:latin typeface="Cambria Math"/>
                            <a:ea typeface="+mn-ea"/>
                            <a:cs typeface="+mn-cs"/>
                          </a:rPr>
                        </m:ctrlPr>
                      </m:dPr>
                      <m:e>
                        <m:r>
                          <a:rPr lang="es-EC" sz="1200" i="1" kern="1200">
                            <a:solidFill>
                              <a:schemeClr val="tx1"/>
                            </a:solidFill>
                            <a:effectLst/>
                            <a:latin typeface="Cambria Math"/>
                            <a:ea typeface="+mn-ea"/>
                            <a:cs typeface="+mn-cs"/>
                          </a:rPr>
                          <m:t>𝑐𝑚</m:t>
                        </m:r>
                      </m:e>
                    </m:d>
                  </m:oMath>
                </a14:m>
                <a:r>
                  <a:rPr lang="es-EC" sz="1200" kern="1200" dirty="0">
                    <a:solidFill>
                      <a:schemeClr val="tx1"/>
                    </a:solidFill>
                    <a:effectLst/>
                    <a:latin typeface="+mn-lt"/>
                    <a:ea typeface="+mn-ea"/>
                    <a:cs typeface="+mn-cs"/>
                  </a:rPr>
                  <a:t> de largo, </a:t>
                </a:r>
                <a14:m>
                  <m:oMath xmlns:m="http://schemas.openxmlformats.org/officeDocument/2006/math">
                    <m:r>
                      <a:rPr lang="es-EC" sz="1200" i="1" kern="1200">
                        <a:solidFill>
                          <a:schemeClr val="tx1"/>
                        </a:solidFill>
                        <a:effectLst/>
                        <a:latin typeface="Cambria Math"/>
                        <a:ea typeface="+mn-ea"/>
                        <a:cs typeface="+mn-cs"/>
                      </a:rPr>
                      <m:t>9.51 </m:t>
                    </m:r>
                    <m:d>
                      <m:dPr>
                        <m:begChr m:val="["/>
                        <m:endChr m:val="]"/>
                        <m:ctrlPr>
                          <a:rPr lang="es-EC" sz="1200" i="1" kern="1200">
                            <a:solidFill>
                              <a:schemeClr val="tx1"/>
                            </a:solidFill>
                            <a:effectLst/>
                            <a:latin typeface="Cambria Math"/>
                            <a:ea typeface="+mn-ea"/>
                            <a:cs typeface="+mn-cs"/>
                          </a:rPr>
                        </m:ctrlPr>
                      </m:dPr>
                      <m:e>
                        <m:r>
                          <a:rPr lang="es-EC" sz="1200" i="1" kern="1200">
                            <a:solidFill>
                              <a:schemeClr val="tx1"/>
                            </a:solidFill>
                            <a:effectLst/>
                            <a:latin typeface="Cambria Math"/>
                            <a:ea typeface="+mn-ea"/>
                            <a:cs typeface="+mn-cs"/>
                          </a:rPr>
                          <m:t>𝑚𝑚</m:t>
                        </m:r>
                      </m:e>
                    </m:d>
                  </m:oMath>
                </a14:m>
                <a:r>
                  <a:rPr lang="es-EC" sz="1200" kern="1200" dirty="0">
                    <a:solidFill>
                      <a:schemeClr val="tx1"/>
                    </a:solidFill>
                    <a:effectLst/>
                    <a:latin typeface="+mn-lt"/>
                    <a:ea typeface="+mn-ea"/>
                    <a:cs typeface="+mn-cs"/>
                  </a:rPr>
                  <a:t> de ancho y </a:t>
                </a:r>
                <a14:m>
                  <m:oMath xmlns:m="http://schemas.openxmlformats.org/officeDocument/2006/math">
                    <m:r>
                      <a:rPr lang="es-EC" sz="1200" i="1" kern="1200">
                        <a:solidFill>
                          <a:schemeClr val="tx1"/>
                        </a:solidFill>
                        <a:effectLst/>
                        <a:latin typeface="Cambria Math"/>
                        <a:ea typeface="+mn-ea"/>
                        <a:cs typeface="+mn-cs"/>
                      </a:rPr>
                      <m:t>5 </m:t>
                    </m:r>
                    <m:d>
                      <m:dPr>
                        <m:begChr m:val="["/>
                        <m:endChr m:val="]"/>
                        <m:ctrlPr>
                          <a:rPr lang="es-EC" sz="1200" i="1" kern="1200">
                            <a:solidFill>
                              <a:schemeClr val="tx1"/>
                            </a:solidFill>
                            <a:effectLst/>
                            <a:latin typeface="Cambria Math"/>
                            <a:ea typeface="+mn-ea"/>
                            <a:cs typeface="+mn-cs"/>
                          </a:rPr>
                        </m:ctrlPr>
                      </m:dPr>
                      <m:e>
                        <m:r>
                          <a:rPr lang="es-EC" sz="1200" i="1" kern="1200">
                            <a:solidFill>
                              <a:schemeClr val="tx1"/>
                            </a:solidFill>
                            <a:effectLst/>
                            <a:latin typeface="Cambria Math"/>
                            <a:ea typeface="+mn-ea"/>
                            <a:cs typeface="+mn-cs"/>
                          </a:rPr>
                          <m:t>𝑐𝑚</m:t>
                        </m:r>
                      </m:e>
                    </m:d>
                  </m:oMath>
                </a14:m>
                <a:r>
                  <a:rPr lang="es-EC" sz="1200" kern="1200" dirty="0">
                    <a:solidFill>
                      <a:schemeClr val="tx1"/>
                    </a:solidFill>
                    <a:effectLst/>
                    <a:latin typeface="+mn-lt"/>
                    <a:ea typeface="+mn-ea"/>
                    <a:cs typeface="+mn-cs"/>
                  </a:rPr>
                  <a:t> de </a:t>
                </a:r>
                <a:r>
                  <a:rPr lang="es-EC" sz="1200" kern="1200" dirty="0" smtClean="0">
                    <a:solidFill>
                      <a:schemeClr val="tx1"/>
                    </a:solidFill>
                    <a:effectLst/>
                    <a:latin typeface="+mn-lt"/>
                    <a:ea typeface="+mn-ea"/>
                    <a:cs typeface="+mn-cs"/>
                  </a:rPr>
                  <a:t>altura. </a:t>
                </a:r>
                <a:r>
                  <a:rPr lang="es-EC" sz="1200" kern="1200" dirty="0">
                    <a:solidFill>
                      <a:schemeClr val="tx1"/>
                    </a:solidFill>
                    <a:effectLst/>
                    <a:latin typeface="+mn-lt"/>
                    <a:ea typeface="+mn-ea"/>
                    <a:cs typeface="+mn-cs"/>
                  </a:rPr>
                  <a:t>Con este precedente, la tarjeta electrónica se ha realizado con las dimensiones de </a:t>
                </a:r>
                <a14:m>
                  <m:oMath xmlns:m="http://schemas.openxmlformats.org/officeDocument/2006/math">
                    <m:r>
                      <a:rPr lang="es-EC" sz="1200" i="1" kern="1200">
                        <a:solidFill>
                          <a:schemeClr val="tx1"/>
                        </a:solidFill>
                        <a:effectLst/>
                        <a:latin typeface="Cambria Math"/>
                        <a:ea typeface="+mn-ea"/>
                        <a:cs typeface="+mn-cs"/>
                      </a:rPr>
                      <m:t>12,5 </m:t>
                    </m:r>
                    <m:d>
                      <m:dPr>
                        <m:begChr m:val="["/>
                        <m:endChr m:val="]"/>
                        <m:ctrlPr>
                          <a:rPr lang="es-EC" sz="1200" i="1" kern="1200">
                            <a:solidFill>
                              <a:schemeClr val="tx1"/>
                            </a:solidFill>
                            <a:effectLst/>
                            <a:latin typeface="Cambria Math"/>
                            <a:ea typeface="+mn-ea"/>
                            <a:cs typeface="+mn-cs"/>
                          </a:rPr>
                        </m:ctrlPr>
                      </m:dPr>
                      <m:e>
                        <m:r>
                          <a:rPr lang="es-EC" sz="1200" i="1" kern="1200">
                            <a:solidFill>
                              <a:schemeClr val="tx1"/>
                            </a:solidFill>
                            <a:effectLst/>
                            <a:latin typeface="Cambria Math"/>
                            <a:ea typeface="+mn-ea"/>
                            <a:cs typeface="+mn-cs"/>
                          </a:rPr>
                          <m:t>𝑐𝑚</m:t>
                        </m:r>
                      </m:e>
                    </m:d>
                  </m:oMath>
                </a14:m>
                <a:r>
                  <a:rPr lang="es-EC" sz="1200" kern="1200" dirty="0">
                    <a:solidFill>
                      <a:schemeClr val="tx1"/>
                    </a:solidFill>
                    <a:effectLst/>
                    <a:latin typeface="+mn-lt"/>
                    <a:ea typeface="+mn-ea"/>
                    <a:cs typeface="+mn-cs"/>
                  </a:rPr>
                  <a:t> de largo y </a:t>
                </a:r>
                <a14:m>
                  <m:oMath xmlns:m="http://schemas.openxmlformats.org/officeDocument/2006/math">
                    <m:r>
                      <a:rPr lang="es-EC" sz="1200" i="1" kern="1200">
                        <a:solidFill>
                          <a:schemeClr val="tx1"/>
                        </a:solidFill>
                        <a:effectLst/>
                        <a:latin typeface="Cambria Math"/>
                        <a:ea typeface="+mn-ea"/>
                        <a:cs typeface="+mn-cs"/>
                      </a:rPr>
                      <m:t>8 </m:t>
                    </m:r>
                    <m:d>
                      <m:dPr>
                        <m:begChr m:val="["/>
                        <m:endChr m:val="]"/>
                        <m:ctrlPr>
                          <a:rPr lang="es-EC" sz="1200" i="1" kern="1200">
                            <a:solidFill>
                              <a:schemeClr val="tx1"/>
                            </a:solidFill>
                            <a:effectLst/>
                            <a:latin typeface="Cambria Math"/>
                            <a:ea typeface="+mn-ea"/>
                            <a:cs typeface="+mn-cs"/>
                          </a:rPr>
                        </m:ctrlPr>
                      </m:dPr>
                      <m:e>
                        <m:r>
                          <a:rPr lang="es-EC" sz="1200" i="1" kern="1200">
                            <a:solidFill>
                              <a:schemeClr val="tx1"/>
                            </a:solidFill>
                            <a:effectLst/>
                            <a:latin typeface="Cambria Math"/>
                            <a:ea typeface="+mn-ea"/>
                            <a:cs typeface="+mn-cs"/>
                          </a:rPr>
                          <m:t>𝑐𝑚</m:t>
                        </m:r>
                      </m:e>
                    </m:d>
                  </m:oMath>
                </a14:m>
                <a:r>
                  <a:rPr lang="es-EC" sz="1200" kern="1200" dirty="0">
                    <a:solidFill>
                      <a:schemeClr val="tx1"/>
                    </a:solidFill>
                    <a:effectLst/>
                    <a:latin typeface="+mn-lt"/>
                    <a:ea typeface="+mn-ea"/>
                    <a:cs typeface="+mn-cs"/>
                  </a:rPr>
                  <a:t> de ancho.  </a:t>
                </a:r>
              </a:p>
              <a:p>
                <a:endParaRPr lang="es-EC" dirty="0"/>
              </a:p>
            </p:txBody>
          </p:sp>
        </mc:Choice>
        <mc:Fallback xmlns="">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Diseño Mecánico</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El diseño mecánico del Detector de Radiación, se lo realiza antes del circuito impreso para determinar así, las dimensiones máximas de la  tarjeta electrónica, la caja en la cual está confinado el detector de radiación se muestra en la Figura. 3.59 y Figura. 3.60.</a:t>
                </a:r>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Las dimensiones del case del detector de radiación, </a:t>
                </a:r>
                <a:r>
                  <a:rPr lang="es-EC" sz="1200" kern="1200" dirty="0" smtClean="0">
                    <a:solidFill>
                      <a:schemeClr val="tx1"/>
                    </a:solidFill>
                    <a:effectLst/>
                    <a:latin typeface="+mn-lt"/>
                    <a:ea typeface="+mn-ea"/>
                    <a:cs typeface="+mn-cs"/>
                  </a:rPr>
                  <a:t>son: </a:t>
                </a:r>
                <a:r>
                  <a:rPr lang="es-EC" sz="1200" kern="1200" dirty="0">
                    <a:solidFill>
                      <a:schemeClr val="tx1"/>
                    </a:solidFill>
                    <a:effectLst/>
                    <a:latin typeface="+mn-lt"/>
                    <a:ea typeface="+mn-ea"/>
                    <a:cs typeface="+mn-cs"/>
                  </a:rPr>
                  <a:t>ancho </a:t>
                </a:r>
                <a:r>
                  <a:rPr lang="es-EC" sz="1200" i="0" kern="1200">
                    <a:solidFill>
                      <a:schemeClr val="tx1"/>
                    </a:solidFill>
                    <a:effectLst/>
                    <a:latin typeface="+mn-lt"/>
                    <a:ea typeface="+mn-ea"/>
                    <a:cs typeface="+mn-cs"/>
                  </a:rPr>
                  <a:t>15.72 [𝑐𝑚]</a:t>
                </a:r>
                <a:r>
                  <a:rPr lang="es-EC" sz="1200" kern="1200" dirty="0">
                    <a:solidFill>
                      <a:schemeClr val="tx1"/>
                    </a:solidFill>
                    <a:effectLst/>
                    <a:latin typeface="+mn-lt"/>
                    <a:ea typeface="+mn-ea"/>
                    <a:cs typeface="+mn-cs"/>
                  </a:rPr>
                  <a:t> de largo, </a:t>
                </a:r>
                <a:r>
                  <a:rPr lang="es-EC" sz="1200" i="0" kern="1200">
                    <a:solidFill>
                      <a:schemeClr val="tx1"/>
                    </a:solidFill>
                    <a:effectLst/>
                    <a:latin typeface="+mn-lt"/>
                    <a:ea typeface="+mn-ea"/>
                    <a:cs typeface="+mn-cs"/>
                  </a:rPr>
                  <a:t>9.51 [𝑚𝑚]</a:t>
                </a:r>
                <a:r>
                  <a:rPr lang="es-EC" sz="1200" kern="1200" dirty="0">
                    <a:solidFill>
                      <a:schemeClr val="tx1"/>
                    </a:solidFill>
                    <a:effectLst/>
                    <a:latin typeface="+mn-lt"/>
                    <a:ea typeface="+mn-ea"/>
                    <a:cs typeface="+mn-cs"/>
                  </a:rPr>
                  <a:t> de ancho y </a:t>
                </a:r>
                <a:r>
                  <a:rPr lang="es-EC" sz="1200" i="0" kern="1200">
                    <a:solidFill>
                      <a:schemeClr val="tx1"/>
                    </a:solidFill>
                    <a:effectLst/>
                    <a:latin typeface="+mn-lt"/>
                    <a:ea typeface="+mn-ea"/>
                    <a:cs typeface="+mn-cs"/>
                  </a:rPr>
                  <a:t>5 [𝑐𝑚]</a:t>
                </a:r>
                <a:r>
                  <a:rPr lang="es-EC" sz="1200" kern="1200" dirty="0">
                    <a:solidFill>
                      <a:schemeClr val="tx1"/>
                    </a:solidFill>
                    <a:effectLst/>
                    <a:latin typeface="+mn-lt"/>
                    <a:ea typeface="+mn-ea"/>
                    <a:cs typeface="+mn-cs"/>
                  </a:rPr>
                  <a:t> de </a:t>
                </a:r>
                <a:r>
                  <a:rPr lang="es-EC" sz="1200" kern="1200" dirty="0" smtClean="0">
                    <a:solidFill>
                      <a:schemeClr val="tx1"/>
                    </a:solidFill>
                    <a:effectLst/>
                    <a:latin typeface="+mn-lt"/>
                    <a:ea typeface="+mn-ea"/>
                    <a:cs typeface="+mn-cs"/>
                  </a:rPr>
                  <a:t>altura. </a:t>
                </a:r>
                <a:r>
                  <a:rPr lang="es-EC" sz="1200" kern="1200" dirty="0">
                    <a:solidFill>
                      <a:schemeClr val="tx1"/>
                    </a:solidFill>
                    <a:effectLst/>
                    <a:latin typeface="+mn-lt"/>
                    <a:ea typeface="+mn-ea"/>
                    <a:cs typeface="+mn-cs"/>
                  </a:rPr>
                  <a:t>Con este precedente, la tarjeta electrónica se ha realizado con las dimensiones de </a:t>
                </a:r>
                <a:r>
                  <a:rPr lang="es-EC" sz="1200" i="0" kern="1200">
                    <a:solidFill>
                      <a:schemeClr val="tx1"/>
                    </a:solidFill>
                    <a:effectLst/>
                    <a:latin typeface="+mn-lt"/>
                    <a:ea typeface="+mn-ea"/>
                    <a:cs typeface="+mn-cs"/>
                  </a:rPr>
                  <a:t>12,5 [𝑐𝑚]</a:t>
                </a:r>
                <a:r>
                  <a:rPr lang="es-EC" sz="1200" kern="1200" dirty="0">
                    <a:solidFill>
                      <a:schemeClr val="tx1"/>
                    </a:solidFill>
                    <a:effectLst/>
                    <a:latin typeface="+mn-lt"/>
                    <a:ea typeface="+mn-ea"/>
                    <a:cs typeface="+mn-cs"/>
                  </a:rPr>
                  <a:t> de largo y </a:t>
                </a:r>
                <a:r>
                  <a:rPr lang="es-EC" sz="1200" i="0" kern="1200">
                    <a:solidFill>
                      <a:schemeClr val="tx1"/>
                    </a:solidFill>
                    <a:effectLst/>
                    <a:latin typeface="+mn-lt"/>
                    <a:ea typeface="+mn-ea"/>
                    <a:cs typeface="+mn-cs"/>
                  </a:rPr>
                  <a:t>8 [𝑐𝑚]</a:t>
                </a:r>
                <a:r>
                  <a:rPr lang="es-EC" sz="1200" kern="1200" dirty="0">
                    <a:solidFill>
                      <a:schemeClr val="tx1"/>
                    </a:solidFill>
                    <a:effectLst/>
                    <a:latin typeface="+mn-lt"/>
                    <a:ea typeface="+mn-ea"/>
                    <a:cs typeface="+mn-cs"/>
                  </a:rPr>
                  <a:t> de ancho.  </a:t>
                </a:r>
              </a:p>
              <a:p>
                <a:endParaRPr lang="es-EC" dirty="0"/>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68</a:t>
            </a:fld>
            <a:endParaRPr lang="es-EC"/>
          </a:p>
        </p:txBody>
      </p:sp>
    </p:spTree>
    <p:extLst>
      <p:ext uri="{BB962C8B-B14F-4D97-AF65-F5344CB8AC3E}">
        <p14:creationId xmlns:p14="http://schemas.microsoft.com/office/powerpoint/2010/main" val="19489454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Circuito Impreso</a:t>
                </a:r>
              </a:p>
              <a:p>
                <a:r>
                  <a:rPr lang="es-EC" sz="1200" kern="1200" dirty="0" smtClean="0">
                    <a:solidFill>
                      <a:schemeClr val="tx1"/>
                    </a:solidFill>
                    <a:effectLst/>
                    <a:latin typeface="+mn-lt"/>
                    <a:ea typeface="+mn-ea"/>
                    <a:cs typeface="+mn-cs"/>
                  </a:rPr>
                  <a:t>Para el diseño del circuito impreso se ha considerado las etapas de desarrollo del esquemático, simulación y fabricación del arte de PCB utilizando aplicaciones que permiten realizar el Diseño Asistido por Computadora (CAD). Se establecen técnicas, normas y recomendaciones que se han tomado en cuenta durante el avance del mismo, solucionando las diversas anomalías, físicas, electromagnéticas y de radiación.</a:t>
                </a:r>
              </a:p>
              <a:p>
                <a:r>
                  <a:rPr lang="es-EC" sz="1200" b="1" kern="1200" dirty="0" smtClean="0">
                    <a:solidFill>
                      <a:schemeClr val="tx1"/>
                    </a:solidFill>
                    <a:effectLst/>
                    <a:latin typeface="+mn-lt"/>
                    <a:ea typeface="+mn-ea"/>
                    <a:cs typeface="+mn-cs"/>
                  </a:rPr>
                  <a:t>Normas</a:t>
                </a:r>
              </a:p>
              <a:p>
                <a:pPr lvl="0"/>
                <a:r>
                  <a:rPr lang="es-EC" sz="1200" kern="1200" dirty="0" smtClean="0">
                    <a:solidFill>
                      <a:schemeClr val="tx1"/>
                    </a:solidFill>
                    <a:effectLst/>
                    <a:latin typeface="+mn-lt"/>
                    <a:ea typeface="+mn-ea"/>
                    <a:cs typeface="+mn-cs"/>
                  </a:rPr>
                  <a:t>Entre pistas próximas y entre pistas y puntos de soldadura es mínimo </a:t>
                </a:r>
                <a14:m>
                  <m:oMath xmlns:m="http://schemas.openxmlformats.org/officeDocument/2006/math">
                    <m:r>
                      <a:rPr lang="es-EC" sz="1200" i="1" kern="1200">
                        <a:solidFill>
                          <a:schemeClr val="tx1"/>
                        </a:solidFill>
                        <a:effectLst/>
                        <a:latin typeface="Cambria Math"/>
                        <a:ea typeface="+mn-ea"/>
                        <a:cs typeface="+mn-cs"/>
                      </a:rPr>
                      <m:t>0,8 </m:t>
                    </m:r>
                    <m:r>
                      <a:rPr lang="es-EC" sz="1200" i="1" kern="1200">
                        <a:solidFill>
                          <a:schemeClr val="tx1"/>
                        </a:solidFill>
                        <a:effectLst/>
                        <a:latin typeface="Cambria Math"/>
                        <a:ea typeface="+mn-ea"/>
                        <a:cs typeface="+mn-cs"/>
                      </a:rPr>
                      <m:t>𝑚𝑚</m:t>
                    </m:r>
                  </m:oMath>
                </a14:m>
                <a:r>
                  <a:rPr lang="es-EC" sz="1200" kern="1200" dirty="0">
                    <a:solidFill>
                      <a:schemeClr val="tx1"/>
                    </a:solidFill>
                    <a:effectLst/>
                    <a:latin typeface="+mn-lt"/>
                    <a:ea typeface="+mn-ea"/>
                    <a:cs typeface="+mn-cs"/>
                  </a:rPr>
                  <a:t>.</a:t>
                </a:r>
              </a:p>
              <a:p>
                <a:pPr lvl="0"/>
                <a:r>
                  <a:rPr lang="es-EC" sz="1200" kern="1200" dirty="0">
                    <a:solidFill>
                      <a:schemeClr val="tx1"/>
                    </a:solidFill>
                    <a:effectLst/>
                    <a:latin typeface="+mn-lt"/>
                    <a:ea typeface="+mn-ea"/>
                    <a:cs typeface="+mn-cs"/>
                  </a:rPr>
                  <a:t>La distancia entre pistas y los bordes de la placa es aproximadamente  </a:t>
                </a:r>
                <a14:m>
                  <m:oMath xmlns:m="http://schemas.openxmlformats.org/officeDocument/2006/math">
                    <m:r>
                      <a:rPr lang="es-EC" sz="1200" i="1" kern="1200">
                        <a:solidFill>
                          <a:schemeClr val="tx1"/>
                        </a:solidFill>
                        <a:effectLst/>
                        <a:latin typeface="Cambria Math"/>
                        <a:ea typeface="+mn-ea"/>
                        <a:cs typeface="+mn-cs"/>
                      </a:rPr>
                      <m:t>5 </m:t>
                    </m:r>
                    <m:r>
                      <a:rPr lang="es-EC" sz="1200" i="1" kern="1200">
                        <a:solidFill>
                          <a:schemeClr val="tx1"/>
                        </a:solidFill>
                        <a:effectLst/>
                        <a:latin typeface="Cambria Math"/>
                        <a:ea typeface="+mn-ea"/>
                        <a:cs typeface="+mn-cs"/>
                      </a:rPr>
                      <m:t>𝑚𝑚</m:t>
                    </m:r>
                  </m:oMath>
                </a14:m>
                <a:r>
                  <a:rPr lang="es-EC" sz="1200" kern="1200" dirty="0">
                    <a:solidFill>
                      <a:schemeClr val="tx1"/>
                    </a:solidFill>
                    <a:effectLst/>
                    <a:latin typeface="+mn-lt"/>
                    <a:ea typeface="+mn-ea"/>
                    <a:cs typeface="+mn-cs"/>
                  </a:rPr>
                  <a:t>.</a:t>
                </a:r>
              </a:p>
              <a:p>
                <a:pPr lvl="0"/>
                <a:r>
                  <a:rPr lang="es-EC" sz="1200" kern="1200" dirty="0">
                    <a:solidFill>
                      <a:schemeClr val="tx1"/>
                    </a:solidFill>
                    <a:effectLst/>
                    <a:latin typeface="+mn-lt"/>
                    <a:ea typeface="+mn-ea"/>
                    <a:cs typeface="+mn-cs"/>
                  </a:rPr>
                  <a:t>Las resistencias están separadas de la placa </a:t>
                </a:r>
                <a14:m>
                  <m:oMath xmlns:m="http://schemas.openxmlformats.org/officeDocument/2006/math">
                    <m:r>
                      <a:rPr lang="es-EC" sz="1200" i="1" kern="1200">
                        <a:solidFill>
                          <a:schemeClr val="tx1"/>
                        </a:solidFill>
                        <a:effectLst/>
                        <a:latin typeface="Cambria Math"/>
                        <a:ea typeface="+mn-ea"/>
                        <a:cs typeface="+mn-cs"/>
                      </a:rPr>
                      <m:t>1 </m:t>
                    </m:r>
                    <m:r>
                      <a:rPr lang="es-EC" sz="1200" i="1" kern="1200">
                        <a:solidFill>
                          <a:schemeClr val="tx1"/>
                        </a:solidFill>
                        <a:effectLst/>
                        <a:latin typeface="Cambria Math"/>
                        <a:ea typeface="+mn-ea"/>
                        <a:cs typeface="+mn-cs"/>
                      </a:rPr>
                      <m:t>𝑚𝑚</m:t>
                    </m:r>
                  </m:oMath>
                </a14:m>
                <a:r>
                  <a:rPr lang="es-EC" sz="1200" kern="1200" dirty="0">
                    <a:solidFill>
                      <a:schemeClr val="tx1"/>
                    </a:solidFill>
                    <a:effectLst/>
                    <a:latin typeface="+mn-lt"/>
                    <a:ea typeface="+mn-ea"/>
                    <a:cs typeface="+mn-cs"/>
                  </a:rPr>
                  <a:t>. </a:t>
                </a:r>
              </a:p>
              <a:p>
                <a:pPr lvl="0"/>
                <a:r>
                  <a:rPr lang="es-EC" sz="1200" kern="1200" dirty="0">
                    <a:solidFill>
                      <a:schemeClr val="tx1"/>
                    </a:solidFill>
                    <a:effectLst/>
                    <a:latin typeface="+mn-lt"/>
                    <a:ea typeface="+mn-ea"/>
                    <a:cs typeface="+mn-cs"/>
                  </a:rPr>
                  <a:t>Se utiliza líneas rectas y ángulos de 45° lo que agiliza el diseño y le da una buena presentación.</a:t>
                </a:r>
              </a:p>
              <a:p>
                <a:endParaRPr lang="es-EC" dirty="0"/>
              </a:p>
            </p:txBody>
          </p:sp>
        </mc:Choice>
        <mc:Fallback xmlns="">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 </a:t>
                </a:r>
              </a:p>
              <a:p>
                <a:pPr lvl="0"/>
                <a:r>
                  <a:rPr lang="es-EC" sz="1200" kern="1200" dirty="0">
                    <a:solidFill>
                      <a:schemeClr val="tx1"/>
                    </a:solidFill>
                    <a:effectLst/>
                    <a:latin typeface="+mn-lt"/>
                    <a:ea typeface="+mn-ea"/>
                    <a:cs typeface="+mn-cs"/>
                  </a:rPr>
                  <a:t>Entre pistas próximas y entre pistas y puntos de soldadura es mínimo </a:t>
                </a:r>
                <a:r>
                  <a:rPr lang="es-EC" sz="1200" i="0" kern="1200">
                    <a:solidFill>
                      <a:schemeClr val="tx1"/>
                    </a:solidFill>
                    <a:effectLst/>
                    <a:latin typeface="+mn-lt"/>
                    <a:ea typeface="+mn-ea"/>
                    <a:cs typeface="+mn-cs"/>
                  </a:rPr>
                  <a:t>0,8 𝑚𝑚</a:t>
                </a:r>
                <a:r>
                  <a:rPr lang="es-EC" sz="1200" kern="1200" dirty="0">
                    <a:solidFill>
                      <a:schemeClr val="tx1"/>
                    </a:solidFill>
                    <a:effectLst/>
                    <a:latin typeface="+mn-lt"/>
                    <a:ea typeface="+mn-ea"/>
                    <a:cs typeface="+mn-cs"/>
                  </a:rPr>
                  <a:t>.</a:t>
                </a:r>
              </a:p>
              <a:p>
                <a:pPr lvl="0"/>
                <a:r>
                  <a:rPr lang="es-EC" sz="1200" kern="1200" dirty="0">
                    <a:solidFill>
                      <a:schemeClr val="tx1"/>
                    </a:solidFill>
                    <a:effectLst/>
                    <a:latin typeface="+mn-lt"/>
                    <a:ea typeface="+mn-ea"/>
                    <a:cs typeface="+mn-cs"/>
                  </a:rPr>
                  <a:t>La distancia entre pistas y los bordes de la placa es aproximadamente  </a:t>
                </a:r>
                <a:r>
                  <a:rPr lang="es-EC" sz="1200" i="0" kern="1200">
                    <a:solidFill>
                      <a:schemeClr val="tx1"/>
                    </a:solidFill>
                    <a:effectLst/>
                    <a:latin typeface="+mn-lt"/>
                    <a:ea typeface="+mn-ea"/>
                    <a:cs typeface="+mn-cs"/>
                  </a:rPr>
                  <a:t>5 𝑚𝑚</a:t>
                </a:r>
                <a:r>
                  <a:rPr lang="es-EC" sz="1200" kern="1200" dirty="0">
                    <a:solidFill>
                      <a:schemeClr val="tx1"/>
                    </a:solidFill>
                    <a:effectLst/>
                    <a:latin typeface="+mn-lt"/>
                    <a:ea typeface="+mn-ea"/>
                    <a:cs typeface="+mn-cs"/>
                  </a:rPr>
                  <a:t>.</a:t>
                </a:r>
              </a:p>
              <a:p>
                <a:pPr lvl="0"/>
                <a:r>
                  <a:rPr lang="es-EC" sz="1200" kern="1200" dirty="0">
                    <a:solidFill>
                      <a:schemeClr val="tx1"/>
                    </a:solidFill>
                    <a:effectLst/>
                    <a:latin typeface="+mn-lt"/>
                    <a:ea typeface="+mn-ea"/>
                    <a:cs typeface="+mn-cs"/>
                  </a:rPr>
                  <a:t>Las resistencias están separadas de la placa </a:t>
                </a:r>
                <a:r>
                  <a:rPr lang="es-EC" sz="1200" i="0" kern="1200">
                    <a:solidFill>
                      <a:schemeClr val="tx1"/>
                    </a:solidFill>
                    <a:effectLst/>
                    <a:latin typeface="+mn-lt"/>
                    <a:ea typeface="+mn-ea"/>
                    <a:cs typeface="+mn-cs"/>
                  </a:rPr>
                  <a:t>1 𝑚𝑚</a:t>
                </a:r>
                <a:r>
                  <a:rPr lang="es-EC" sz="1200" kern="1200" dirty="0">
                    <a:solidFill>
                      <a:schemeClr val="tx1"/>
                    </a:solidFill>
                    <a:effectLst/>
                    <a:latin typeface="+mn-lt"/>
                    <a:ea typeface="+mn-ea"/>
                    <a:cs typeface="+mn-cs"/>
                  </a:rPr>
                  <a:t>. (Educar Chile, 2007).</a:t>
                </a:r>
              </a:p>
              <a:p>
                <a:pPr lvl="0"/>
                <a:r>
                  <a:rPr lang="es-EC" sz="1200" kern="1200" dirty="0">
                    <a:solidFill>
                      <a:schemeClr val="tx1"/>
                    </a:solidFill>
                    <a:effectLst/>
                    <a:latin typeface="+mn-lt"/>
                    <a:ea typeface="+mn-ea"/>
                    <a:cs typeface="+mn-cs"/>
                  </a:rPr>
                  <a:t>Se utiliza líneas rectas y ángulos de 45° lo que agiliza el diseño y le da una buena presentación.</a:t>
                </a:r>
              </a:p>
              <a:p>
                <a:pPr lvl="0"/>
                <a:r>
                  <a:rPr lang="es-EC" sz="1200" kern="1200" dirty="0">
                    <a:solidFill>
                      <a:schemeClr val="tx1"/>
                    </a:solidFill>
                    <a:effectLst/>
                    <a:latin typeface="+mn-lt"/>
                    <a:ea typeface="+mn-ea"/>
                    <a:cs typeface="+mn-cs"/>
                  </a:rPr>
                  <a:t>Los componentes por su forma y tamaño que deben ir montados sobre los paneles, para conectarlos con los otros componentes que están montados sobre el circuito impreso, se debe dejar una dona o </a:t>
                </a:r>
                <a:r>
                  <a:rPr lang="es-EC" sz="1200" kern="1200" dirty="0" err="1">
                    <a:solidFill>
                      <a:schemeClr val="tx1"/>
                    </a:solidFill>
                    <a:effectLst/>
                    <a:latin typeface="+mn-lt"/>
                    <a:ea typeface="+mn-ea"/>
                    <a:cs typeface="+mn-cs"/>
                  </a:rPr>
                  <a:t>pad</a:t>
                </a:r>
                <a:r>
                  <a:rPr lang="es-EC" sz="1200" kern="1200" dirty="0">
                    <a:solidFill>
                      <a:schemeClr val="tx1"/>
                    </a:solidFill>
                    <a:effectLst/>
                    <a:latin typeface="+mn-lt"/>
                    <a:ea typeface="+mn-ea"/>
                    <a:cs typeface="+mn-cs"/>
                  </a:rPr>
                  <a:t> para allí colocar un terminal o para insertar el cable que va hacia dicho elemento.</a:t>
                </a:r>
              </a:p>
              <a:p>
                <a:endParaRPr lang="es-EC" dirty="0"/>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69</a:t>
            </a:fld>
            <a:endParaRPr lang="es-EC"/>
          </a:p>
        </p:txBody>
      </p:sp>
    </p:spTree>
    <p:extLst>
      <p:ext uri="{BB962C8B-B14F-4D97-AF65-F5344CB8AC3E}">
        <p14:creationId xmlns:p14="http://schemas.microsoft.com/office/powerpoint/2010/main" val="600937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dirty="0" smtClean="0">
                <a:solidFill>
                  <a:schemeClr val="tx1"/>
                </a:solidFill>
                <a:latin typeface="+mn-lt"/>
              </a:rPr>
              <a:t>Objetivo Principal</a:t>
            </a:r>
            <a:endParaRPr lang="es-EC"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sz="1200" dirty="0" smtClean="0"/>
              <a:t>Diseñar e implementar el Sistema de Detección y Monitoreo de Radiación Gamma para medir la exposición a la radiación del personal del Ministerio de Electricidad y Energía Renovable, utilizando como detector el tubo Geiger Müller</a:t>
            </a:r>
          </a:p>
          <a:p>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7</a:t>
            </a:fld>
            <a:endParaRPr lang="es-EC"/>
          </a:p>
        </p:txBody>
      </p:sp>
    </p:spTree>
    <p:extLst>
      <p:ext uri="{BB962C8B-B14F-4D97-AF65-F5344CB8AC3E}">
        <p14:creationId xmlns:p14="http://schemas.microsoft.com/office/powerpoint/2010/main" val="26915237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endParaRPr lang="es-EC" dirty="0"/>
              </a:p>
            </p:txBody>
          </p:sp>
        </mc:Choice>
        <mc:Fallback xmlns="">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 </a:t>
                </a:r>
              </a:p>
              <a:p>
                <a:pPr lvl="0"/>
                <a:r>
                  <a:rPr lang="es-EC" sz="1200" kern="1200" dirty="0">
                    <a:solidFill>
                      <a:schemeClr val="tx1"/>
                    </a:solidFill>
                    <a:effectLst/>
                    <a:latin typeface="+mn-lt"/>
                    <a:ea typeface="+mn-ea"/>
                    <a:cs typeface="+mn-cs"/>
                  </a:rPr>
                  <a:t>Entre pistas próximas y entre pistas y puntos de soldadura es mínimo </a:t>
                </a:r>
                <a:r>
                  <a:rPr lang="es-EC" sz="1200" i="0" kern="1200">
                    <a:solidFill>
                      <a:schemeClr val="tx1"/>
                    </a:solidFill>
                    <a:effectLst/>
                    <a:latin typeface="+mn-lt"/>
                    <a:ea typeface="+mn-ea"/>
                    <a:cs typeface="+mn-cs"/>
                  </a:rPr>
                  <a:t>0,8 𝑚𝑚</a:t>
                </a:r>
                <a:r>
                  <a:rPr lang="es-EC" sz="1200" kern="1200" dirty="0">
                    <a:solidFill>
                      <a:schemeClr val="tx1"/>
                    </a:solidFill>
                    <a:effectLst/>
                    <a:latin typeface="+mn-lt"/>
                    <a:ea typeface="+mn-ea"/>
                    <a:cs typeface="+mn-cs"/>
                  </a:rPr>
                  <a:t>.</a:t>
                </a:r>
              </a:p>
              <a:p>
                <a:pPr lvl="0"/>
                <a:r>
                  <a:rPr lang="es-EC" sz="1200" kern="1200" dirty="0">
                    <a:solidFill>
                      <a:schemeClr val="tx1"/>
                    </a:solidFill>
                    <a:effectLst/>
                    <a:latin typeface="+mn-lt"/>
                    <a:ea typeface="+mn-ea"/>
                    <a:cs typeface="+mn-cs"/>
                  </a:rPr>
                  <a:t>La distancia entre pistas y los bordes de la placa es aproximadamente  </a:t>
                </a:r>
                <a:r>
                  <a:rPr lang="es-EC" sz="1200" i="0" kern="1200">
                    <a:solidFill>
                      <a:schemeClr val="tx1"/>
                    </a:solidFill>
                    <a:effectLst/>
                    <a:latin typeface="+mn-lt"/>
                    <a:ea typeface="+mn-ea"/>
                    <a:cs typeface="+mn-cs"/>
                  </a:rPr>
                  <a:t>5 𝑚𝑚</a:t>
                </a:r>
                <a:r>
                  <a:rPr lang="es-EC" sz="1200" kern="1200" dirty="0">
                    <a:solidFill>
                      <a:schemeClr val="tx1"/>
                    </a:solidFill>
                    <a:effectLst/>
                    <a:latin typeface="+mn-lt"/>
                    <a:ea typeface="+mn-ea"/>
                    <a:cs typeface="+mn-cs"/>
                  </a:rPr>
                  <a:t>.</a:t>
                </a:r>
              </a:p>
              <a:p>
                <a:pPr lvl="0"/>
                <a:r>
                  <a:rPr lang="es-EC" sz="1200" kern="1200" dirty="0">
                    <a:solidFill>
                      <a:schemeClr val="tx1"/>
                    </a:solidFill>
                    <a:effectLst/>
                    <a:latin typeface="+mn-lt"/>
                    <a:ea typeface="+mn-ea"/>
                    <a:cs typeface="+mn-cs"/>
                  </a:rPr>
                  <a:t>Las resistencias están separadas de la placa </a:t>
                </a:r>
                <a:r>
                  <a:rPr lang="es-EC" sz="1200" i="0" kern="1200">
                    <a:solidFill>
                      <a:schemeClr val="tx1"/>
                    </a:solidFill>
                    <a:effectLst/>
                    <a:latin typeface="+mn-lt"/>
                    <a:ea typeface="+mn-ea"/>
                    <a:cs typeface="+mn-cs"/>
                  </a:rPr>
                  <a:t>1 𝑚𝑚</a:t>
                </a:r>
                <a:r>
                  <a:rPr lang="es-EC" sz="1200" kern="1200" dirty="0">
                    <a:solidFill>
                      <a:schemeClr val="tx1"/>
                    </a:solidFill>
                    <a:effectLst/>
                    <a:latin typeface="+mn-lt"/>
                    <a:ea typeface="+mn-ea"/>
                    <a:cs typeface="+mn-cs"/>
                  </a:rPr>
                  <a:t>. (Educar Chile, 2007).</a:t>
                </a:r>
              </a:p>
              <a:p>
                <a:pPr lvl="0"/>
                <a:r>
                  <a:rPr lang="es-EC" sz="1200" kern="1200" dirty="0">
                    <a:solidFill>
                      <a:schemeClr val="tx1"/>
                    </a:solidFill>
                    <a:effectLst/>
                    <a:latin typeface="+mn-lt"/>
                    <a:ea typeface="+mn-ea"/>
                    <a:cs typeface="+mn-cs"/>
                  </a:rPr>
                  <a:t>Se utiliza líneas rectas y ángulos de 45° lo que agiliza el diseño y le da una buena presentación.</a:t>
                </a:r>
              </a:p>
              <a:p>
                <a:pPr lvl="0"/>
                <a:r>
                  <a:rPr lang="es-EC" sz="1200" kern="1200" dirty="0">
                    <a:solidFill>
                      <a:schemeClr val="tx1"/>
                    </a:solidFill>
                    <a:effectLst/>
                    <a:latin typeface="+mn-lt"/>
                    <a:ea typeface="+mn-ea"/>
                    <a:cs typeface="+mn-cs"/>
                  </a:rPr>
                  <a:t>Los componentes por su forma y tamaño que deben ir montados sobre los paneles, para conectarlos con los otros componentes que están montados sobre el circuito impreso, se debe dejar una dona o </a:t>
                </a:r>
                <a:r>
                  <a:rPr lang="es-EC" sz="1200" kern="1200" dirty="0" err="1">
                    <a:solidFill>
                      <a:schemeClr val="tx1"/>
                    </a:solidFill>
                    <a:effectLst/>
                    <a:latin typeface="+mn-lt"/>
                    <a:ea typeface="+mn-ea"/>
                    <a:cs typeface="+mn-cs"/>
                  </a:rPr>
                  <a:t>pad</a:t>
                </a:r>
                <a:r>
                  <a:rPr lang="es-EC" sz="1200" kern="1200" dirty="0">
                    <a:solidFill>
                      <a:schemeClr val="tx1"/>
                    </a:solidFill>
                    <a:effectLst/>
                    <a:latin typeface="+mn-lt"/>
                    <a:ea typeface="+mn-ea"/>
                    <a:cs typeface="+mn-cs"/>
                  </a:rPr>
                  <a:t> para allí colocar un terminal o para insertar el cable que va hacia dicho elemento.</a:t>
                </a:r>
              </a:p>
              <a:p>
                <a:endParaRPr lang="es-EC" dirty="0"/>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70</a:t>
            </a:fld>
            <a:endParaRPr lang="es-EC"/>
          </a:p>
        </p:txBody>
      </p:sp>
    </p:spTree>
    <p:extLst>
      <p:ext uri="{BB962C8B-B14F-4D97-AF65-F5344CB8AC3E}">
        <p14:creationId xmlns:p14="http://schemas.microsoft.com/office/powerpoint/2010/main" val="6009373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endParaRPr lang="es-EC" dirty="0"/>
              </a:p>
            </p:txBody>
          </p:sp>
        </mc:Choice>
        <mc:Fallback xmlns="">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 </a:t>
                </a:r>
              </a:p>
              <a:p>
                <a:pPr lvl="0"/>
                <a:r>
                  <a:rPr lang="es-EC" sz="1200" kern="1200" dirty="0">
                    <a:solidFill>
                      <a:schemeClr val="tx1"/>
                    </a:solidFill>
                    <a:effectLst/>
                    <a:latin typeface="+mn-lt"/>
                    <a:ea typeface="+mn-ea"/>
                    <a:cs typeface="+mn-cs"/>
                  </a:rPr>
                  <a:t>Entre pistas próximas y entre pistas y puntos de soldadura es mínimo </a:t>
                </a:r>
                <a:r>
                  <a:rPr lang="es-EC" sz="1200" i="0" kern="1200">
                    <a:solidFill>
                      <a:schemeClr val="tx1"/>
                    </a:solidFill>
                    <a:effectLst/>
                    <a:latin typeface="+mn-lt"/>
                    <a:ea typeface="+mn-ea"/>
                    <a:cs typeface="+mn-cs"/>
                  </a:rPr>
                  <a:t>0,8 𝑚𝑚</a:t>
                </a:r>
                <a:r>
                  <a:rPr lang="es-EC" sz="1200" kern="1200" dirty="0">
                    <a:solidFill>
                      <a:schemeClr val="tx1"/>
                    </a:solidFill>
                    <a:effectLst/>
                    <a:latin typeface="+mn-lt"/>
                    <a:ea typeface="+mn-ea"/>
                    <a:cs typeface="+mn-cs"/>
                  </a:rPr>
                  <a:t>.</a:t>
                </a:r>
              </a:p>
              <a:p>
                <a:pPr lvl="0"/>
                <a:r>
                  <a:rPr lang="es-EC" sz="1200" kern="1200" dirty="0">
                    <a:solidFill>
                      <a:schemeClr val="tx1"/>
                    </a:solidFill>
                    <a:effectLst/>
                    <a:latin typeface="+mn-lt"/>
                    <a:ea typeface="+mn-ea"/>
                    <a:cs typeface="+mn-cs"/>
                  </a:rPr>
                  <a:t>La distancia entre pistas y los bordes de la placa es aproximadamente  </a:t>
                </a:r>
                <a:r>
                  <a:rPr lang="es-EC" sz="1200" i="0" kern="1200">
                    <a:solidFill>
                      <a:schemeClr val="tx1"/>
                    </a:solidFill>
                    <a:effectLst/>
                    <a:latin typeface="+mn-lt"/>
                    <a:ea typeface="+mn-ea"/>
                    <a:cs typeface="+mn-cs"/>
                  </a:rPr>
                  <a:t>5 𝑚𝑚</a:t>
                </a:r>
                <a:r>
                  <a:rPr lang="es-EC" sz="1200" kern="1200" dirty="0">
                    <a:solidFill>
                      <a:schemeClr val="tx1"/>
                    </a:solidFill>
                    <a:effectLst/>
                    <a:latin typeface="+mn-lt"/>
                    <a:ea typeface="+mn-ea"/>
                    <a:cs typeface="+mn-cs"/>
                  </a:rPr>
                  <a:t>.</a:t>
                </a:r>
              </a:p>
              <a:p>
                <a:pPr lvl="0"/>
                <a:r>
                  <a:rPr lang="es-EC" sz="1200" kern="1200" dirty="0">
                    <a:solidFill>
                      <a:schemeClr val="tx1"/>
                    </a:solidFill>
                    <a:effectLst/>
                    <a:latin typeface="+mn-lt"/>
                    <a:ea typeface="+mn-ea"/>
                    <a:cs typeface="+mn-cs"/>
                  </a:rPr>
                  <a:t>Las resistencias están separadas de la placa </a:t>
                </a:r>
                <a:r>
                  <a:rPr lang="es-EC" sz="1200" i="0" kern="1200">
                    <a:solidFill>
                      <a:schemeClr val="tx1"/>
                    </a:solidFill>
                    <a:effectLst/>
                    <a:latin typeface="+mn-lt"/>
                    <a:ea typeface="+mn-ea"/>
                    <a:cs typeface="+mn-cs"/>
                  </a:rPr>
                  <a:t>1 𝑚𝑚</a:t>
                </a:r>
                <a:r>
                  <a:rPr lang="es-EC" sz="1200" kern="1200" dirty="0">
                    <a:solidFill>
                      <a:schemeClr val="tx1"/>
                    </a:solidFill>
                    <a:effectLst/>
                    <a:latin typeface="+mn-lt"/>
                    <a:ea typeface="+mn-ea"/>
                    <a:cs typeface="+mn-cs"/>
                  </a:rPr>
                  <a:t>. (Educar Chile, 2007).</a:t>
                </a:r>
              </a:p>
              <a:p>
                <a:pPr lvl="0"/>
                <a:r>
                  <a:rPr lang="es-EC" sz="1200" kern="1200" dirty="0">
                    <a:solidFill>
                      <a:schemeClr val="tx1"/>
                    </a:solidFill>
                    <a:effectLst/>
                    <a:latin typeface="+mn-lt"/>
                    <a:ea typeface="+mn-ea"/>
                    <a:cs typeface="+mn-cs"/>
                  </a:rPr>
                  <a:t>Se utiliza líneas rectas y ángulos de 45° lo que agiliza el diseño y le da una buena presentación.</a:t>
                </a:r>
              </a:p>
              <a:p>
                <a:pPr lvl="0"/>
                <a:r>
                  <a:rPr lang="es-EC" sz="1200" kern="1200" dirty="0">
                    <a:solidFill>
                      <a:schemeClr val="tx1"/>
                    </a:solidFill>
                    <a:effectLst/>
                    <a:latin typeface="+mn-lt"/>
                    <a:ea typeface="+mn-ea"/>
                    <a:cs typeface="+mn-cs"/>
                  </a:rPr>
                  <a:t>Los componentes por su forma y tamaño que deben ir montados sobre los paneles, para conectarlos con los otros componentes que están montados sobre el circuito impreso, se debe dejar una dona o </a:t>
                </a:r>
                <a:r>
                  <a:rPr lang="es-EC" sz="1200" kern="1200" dirty="0" err="1">
                    <a:solidFill>
                      <a:schemeClr val="tx1"/>
                    </a:solidFill>
                    <a:effectLst/>
                    <a:latin typeface="+mn-lt"/>
                    <a:ea typeface="+mn-ea"/>
                    <a:cs typeface="+mn-cs"/>
                  </a:rPr>
                  <a:t>pad</a:t>
                </a:r>
                <a:r>
                  <a:rPr lang="es-EC" sz="1200" kern="1200" dirty="0">
                    <a:solidFill>
                      <a:schemeClr val="tx1"/>
                    </a:solidFill>
                    <a:effectLst/>
                    <a:latin typeface="+mn-lt"/>
                    <a:ea typeface="+mn-ea"/>
                    <a:cs typeface="+mn-cs"/>
                  </a:rPr>
                  <a:t> para allí colocar un terminal o para insertar el cable que va hacia dicho elemento.</a:t>
                </a:r>
              </a:p>
              <a:p>
                <a:endParaRPr lang="es-EC" dirty="0"/>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71</a:t>
            </a:fld>
            <a:endParaRPr lang="es-EC"/>
          </a:p>
        </p:txBody>
      </p:sp>
    </p:spTree>
    <p:extLst>
      <p:ext uri="{BB962C8B-B14F-4D97-AF65-F5344CB8AC3E}">
        <p14:creationId xmlns:p14="http://schemas.microsoft.com/office/powerpoint/2010/main" val="6009373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endParaRPr lang="es-EC" dirty="0"/>
              </a:p>
            </p:txBody>
          </p:sp>
        </mc:Choice>
        <mc:Fallback xmlns="">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 </a:t>
                </a:r>
              </a:p>
              <a:p>
                <a:pPr lvl="0"/>
                <a:r>
                  <a:rPr lang="es-EC" sz="1200" kern="1200" dirty="0">
                    <a:solidFill>
                      <a:schemeClr val="tx1"/>
                    </a:solidFill>
                    <a:effectLst/>
                    <a:latin typeface="+mn-lt"/>
                    <a:ea typeface="+mn-ea"/>
                    <a:cs typeface="+mn-cs"/>
                  </a:rPr>
                  <a:t>Entre pistas próximas y entre pistas y puntos de soldadura es mínimo </a:t>
                </a:r>
                <a:r>
                  <a:rPr lang="es-EC" sz="1200" i="0" kern="1200">
                    <a:solidFill>
                      <a:schemeClr val="tx1"/>
                    </a:solidFill>
                    <a:effectLst/>
                    <a:latin typeface="+mn-lt"/>
                    <a:ea typeface="+mn-ea"/>
                    <a:cs typeface="+mn-cs"/>
                  </a:rPr>
                  <a:t>0,8 𝑚𝑚</a:t>
                </a:r>
                <a:r>
                  <a:rPr lang="es-EC" sz="1200" kern="1200" dirty="0">
                    <a:solidFill>
                      <a:schemeClr val="tx1"/>
                    </a:solidFill>
                    <a:effectLst/>
                    <a:latin typeface="+mn-lt"/>
                    <a:ea typeface="+mn-ea"/>
                    <a:cs typeface="+mn-cs"/>
                  </a:rPr>
                  <a:t>.</a:t>
                </a:r>
              </a:p>
              <a:p>
                <a:pPr lvl="0"/>
                <a:r>
                  <a:rPr lang="es-EC" sz="1200" kern="1200" dirty="0">
                    <a:solidFill>
                      <a:schemeClr val="tx1"/>
                    </a:solidFill>
                    <a:effectLst/>
                    <a:latin typeface="+mn-lt"/>
                    <a:ea typeface="+mn-ea"/>
                    <a:cs typeface="+mn-cs"/>
                  </a:rPr>
                  <a:t>La distancia entre pistas y los bordes de la placa es aproximadamente  </a:t>
                </a:r>
                <a:r>
                  <a:rPr lang="es-EC" sz="1200" i="0" kern="1200">
                    <a:solidFill>
                      <a:schemeClr val="tx1"/>
                    </a:solidFill>
                    <a:effectLst/>
                    <a:latin typeface="+mn-lt"/>
                    <a:ea typeface="+mn-ea"/>
                    <a:cs typeface="+mn-cs"/>
                  </a:rPr>
                  <a:t>5 𝑚𝑚</a:t>
                </a:r>
                <a:r>
                  <a:rPr lang="es-EC" sz="1200" kern="1200" dirty="0">
                    <a:solidFill>
                      <a:schemeClr val="tx1"/>
                    </a:solidFill>
                    <a:effectLst/>
                    <a:latin typeface="+mn-lt"/>
                    <a:ea typeface="+mn-ea"/>
                    <a:cs typeface="+mn-cs"/>
                  </a:rPr>
                  <a:t>.</a:t>
                </a:r>
              </a:p>
              <a:p>
                <a:pPr lvl="0"/>
                <a:r>
                  <a:rPr lang="es-EC" sz="1200" kern="1200" dirty="0">
                    <a:solidFill>
                      <a:schemeClr val="tx1"/>
                    </a:solidFill>
                    <a:effectLst/>
                    <a:latin typeface="+mn-lt"/>
                    <a:ea typeface="+mn-ea"/>
                    <a:cs typeface="+mn-cs"/>
                  </a:rPr>
                  <a:t>Las resistencias están separadas de la placa </a:t>
                </a:r>
                <a:r>
                  <a:rPr lang="es-EC" sz="1200" i="0" kern="1200">
                    <a:solidFill>
                      <a:schemeClr val="tx1"/>
                    </a:solidFill>
                    <a:effectLst/>
                    <a:latin typeface="+mn-lt"/>
                    <a:ea typeface="+mn-ea"/>
                    <a:cs typeface="+mn-cs"/>
                  </a:rPr>
                  <a:t>1 𝑚𝑚</a:t>
                </a:r>
                <a:r>
                  <a:rPr lang="es-EC" sz="1200" kern="1200" dirty="0">
                    <a:solidFill>
                      <a:schemeClr val="tx1"/>
                    </a:solidFill>
                    <a:effectLst/>
                    <a:latin typeface="+mn-lt"/>
                    <a:ea typeface="+mn-ea"/>
                    <a:cs typeface="+mn-cs"/>
                  </a:rPr>
                  <a:t>. (Educar Chile, 2007).</a:t>
                </a:r>
              </a:p>
              <a:p>
                <a:pPr lvl="0"/>
                <a:r>
                  <a:rPr lang="es-EC" sz="1200" kern="1200" dirty="0">
                    <a:solidFill>
                      <a:schemeClr val="tx1"/>
                    </a:solidFill>
                    <a:effectLst/>
                    <a:latin typeface="+mn-lt"/>
                    <a:ea typeface="+mn-ea"/>
                    <a:cs typeface="+mn-cs"/>
                  </a:rPr>
                  <a:t>Se utiliza líneas rectas y ángulos de 45° lo que agiliza el diseño y le da una buena presentación.</a:t>
                </a:r>
              </a:p>
              <a:p>
                <a:pPr lvl="0"/>
                <a:r>
                  <a:rPr lang="es-EC" sz="1200" kern="1200" dirty="0">
                    <a:solidFill>
                      <a:schemeClr val="tx1"/>
                    </a:solidFill>
                    <a:effectLst/>
                    <a:latin typeface="+mn-lt"/>
                    <a:ea typeface="+mn-ea"/>
                    <a:cs typeface="+mn-cs"/>
                  </a:rPr>
                  <a:t>Los componentes por su forma y tamaño que deben ir montados sobre los paneles, para conectarlos con los otros componentes que están montados sobre el circuito impreso, se debe dejar una dona o </a:t>
                </a:r>
                <a:r>
                  <a:rPr lang="es-EC" sz="1200" kern="1200" dirty="0" err="1">
                    <a:solidFill>
                      <a:schemeClr val="tx1"/>
                    </a:solidFill>
                    <a:effectLst/>
                    <a:latin typeface="+mn-lt"/>
                    <a:ea typeface="+mn-ea"/>
                    <a:cs typeface="+mn-cs"/>
                  </a:rPr>
                  <a:t>pad</a:t>
                </a:r>
                <a:r>
                  <a:rPr lang="es-EC" sz="1200" kern="1200" dirty="0">
                    <a:solidFill>
                      <a:schemeClr val="tx1"/>
                    </a:solidFill>
                    <a:effectLst/>
                    <a:latin typeface="+mn-lt"/>
                    <a:ea typeface="+mn-ea"/>
                    <a:cs typeface="+mn-cs"/>
                  </a:rPr>
                  <a:t> para allí colocar un terminal o para insertar el cable que va hacia dicho elemento.</a:t>
                </a:r>
              </a:p>
              <a:p>
                <a:endParaRPr lang="es-EC" dirty="0"/>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72</a:t>
            </a:fld>
            <a:endParaRPr lang="es-EC"/>
          </a:p>
        </p:txBody>
      </p:sp>
    </p:spTree>
    <p:extLst>
      <p:ext uri="{BB962C8B-B14F-4D97-AF65-F5344CB8AC3E}">
        <p14:creationId xmlns:p14="http://schemas.microsoft.com/office/powerpoint/2010/main" val="6009373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endParaRPr lang="es-EC" dirty="0"/>
              </a:p>
            </p:txBody>
          </p:sp>
        </mc:Choice>
        <mc:Fallback xmlns="">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 </a:t>
                </a:r>
              </a:p>
              <a:p>
                <a:pPr lvl="0"/>
                <a:r>
                  <a:rPr lang="es-EC" sz="1200" kern="1200" dirty="0">
                    <a:solidFill>
                      <a:schemeClr val="tx1"/>
                    </a:solidFill>
                    <a:effectLst/>
                    <a:latin typeface="+mn-lt"/>
                    <a:ea typeface="+mn-ea"/>
                    <a:cs typeface="+mn-cs"/>
                  </a:rPr>
                  <a:t>Entre pistas próximas y entre pistas y puntos de soldadura es mínimo </a:t>
                </a:r>
                <a:r>
                  <a:rPr lang="es-EC" sz="1200" i="0" kern="1200">
                    <a:solidFill>
                      <a:schemeClr val="tx1"/>
                    </a:solidFill>
                    <a:effectLst/>
                    <a:latin typeface="+mn-lt"/>
                    <a:ea typeface="+mn-ea"/>
                    <a:cs typeface="+mn-cs"/>
                  </a:rPr>
                  <a:t>0,8 𝑚𝑚</a:t>
                </a:r>
                <a:r>
                  <a:rPr lang="es-EC" sz="1200" kern="1200" dirty="0">
                    <a:solidFill>
                      <a:schemeClr val="tx1"/>
                    </a:solidFill>
                    <a:effectLst/>
                    <a:latin typeface="+mn-lt"/>
                    <a:ea typeface="+mn-ea"/>
                    <a:cs typeface="+mn-cs"/>
                  </a:rPr>
                  <a:t>.</a:t>
                </a:r>
              </a:p>
              <a:p>
                <a:pPr lvl="0"/>
                <a:r>
                  <a:rPr lang="es-EC" sz="1200" kern="1200" dirty="0">
                    <a:solidFill>
                      <a:schemeClr val="tx1"/>
                    </a:solidFill>
                    <a:effectLst/>
                    <a:latin typeface="+mn-lt"/>
                    <a:ea typeface="+mn-ea"/>
                    <a:cs typeface="+mn-cs"/>
                  </a:rPr>
                  <a:t>La distancia entre pistas y los bordes de la placa es aproximadamente  </a:t>
                </a:r>
                <a:r>
                  <a:rPr lang="es-EC" sz="1200" i="0" kern="1200">
                    <a:solidFill>
                      <a:schemeClr val="tx1"/>
                    </a:solidFill>
                    <a:effectLst/>
                    <a:latin typeface="+mn-lt"/>
                    <a:ea typeface="+mn-ea"/>
                    <a:cs typeface="+mn-cs"/>
                  </a:rPr>
                  <a:t>5 𝑚𝑚</a:t>
                </a:r>
                <a:r>
                  <a:rPr lang="es-EC" sz="1200" kern="1200" dirty="0">
                    <a:solidFill>
                      <a:schemeClr val="tx1"/>
                    </a:solidFill>
                    <a:effectLst/>
                    <a:latin typeface="+mn-lt"/>
                    <a:ea typeface="+mn-ea"/>
                    <a:cs typeface="+mn-cs"/>
                  </a:rPr>
                  <a:t>.</a:t>
                </a:r>
              </a:p>
              <a:p>
                <a:pPr lvl="0"/>
                <a:r>
                  <a:rPr lang="es-EC" sz="1200" kern="1200" dirty="0">
                    <a:solidFill>
                      <a:schemeClr val="tx1"/>
                    </a:solidFill>
                    <a:effectLst/>
                    <a:latin typeface="+mn-lt"/>
                    <a:ea typeface="+mn-ea"/>
                    <a:cs typeface="+mn-cs"/>
                  </a:rPr>
                  <a:t>Las resistencias están separadas de la placa </a:t>
                </a:r>
                <a:r>
                  <a:rPr lang="es-EC" sz="1200" i="0" kern="1200">
                    <a:solidFill>
                      <a:schemeClr val="tx1"/>
                    </a:solidFill>
                    <a:effectLst/>
                    <a:latin typeface="+mn-lt"/>
                    <a:ea typeface="+mn-ea"/>
                    <a:cs typeface="+mn-cs"/>
                  </a:rPr>
                  <a:t>1 𝑚𝑚</a:t>
                </a:r>
                <a:r>
                  <a:rPr lang="es-EC" sz="1200" kern="1200" dirty="0">
                    <a:solidFill>
                      <a:schemeClr val="tx1"/>
                    </a:solidFill>
                    <a:effectLst/>
                    <a:latin typeface="+mn-lt"/>
                    <a:ea typeface="+mn-ea"/>
                    <a:cs typeface="+mn-cs"/>
                  </a:rPr>
                  <a:t>. (Educar Chile, 2007).</a:t>
                </a:r>
              </a:p>
              <a:p>
                <a:pPr lvl="0"/>
                <a:r>
                  <a:rPr lang="es-EC" sz="1200" kern="1200" dirty="0">
                    <a:solidFill>
                      <a:schemeClr val="tx1"/>
                    </a:solidFill>
                    <a:effectLst/>
                    <a:latin typeface="+mn-lt"/>
                    <a:ea typeface="+mn-ea"/>
                    <a:cs typeface="+mn-cs"/>
                  </a:rPr>
                  <a:t>Se utiliza líneas rectas y ángulos de 45° lo que agiliza el diseño y le da una buena presentación.</a:t>
                </a:r>
              </a:p>
              <a:p>
                <a:pPr lvl="0"/>
                <a:r>
                  <a:rPr lang="es-EC" sz="1200" kern="1200" dirty="0">
                    <a:solidFill>
                      <a:schemeClr val="tx1"/>
                    </a:solidFill>
                    <a:effectLst/>
                    <a:latin typeface="+mn-lt"/>
                    <a:ea typeface="+mn-ea"/>
                    <a:cs typeface="+mn-cs"/>
                  </a:rPr>
                  <a:t>Los componentes por su forma y tamaño que deben ir montados sobre los paneles, para conectarlos con los otros componentes que están montados sobre el circuito impreso, se debe dejar una dona o </a:t>
                </a:r>
                <a:r>
                  <a:rPr lang="es-EC" sz="1200" kern="1200" dirty="0" err="1">
                    <a:solidFill>
                      <a:schemeClr val="tx1"/>
                    </a:solidFill>
                    <a:effectLst/>
                    <a:latin typeface="+mn-lt"/>
                    <a:ea typeface="+mn-ea"/>
                    <a:cs typeface="+mn-cs"/>
                  </a:rPr>
                  <a:t>pad</a:t>
                </a:r>
                <a:r>
                  <a:rPr lang="es-EC" sz="1200" kern="1200" dirty="0">
                    <a:solidFill>
                      <a:schemeClr val="tx1"/>
                    </a:solidFill>
                    <a:effectLst/>
                    <a:latin typeface="+mn-lt"/>
                    <a:ea typeface="+mn-ea"/>
                    <a:cs typeface="+mn-cs"/>
                  </a:rPr>
                  <a:t> para allí colocar un terminal o para insertar el cable que va hacia dicho elemento.</a:t>
                </a:r>
              </a:p>
              <a:p>
                <a:endParaRPr lang="es-EC" dirty="0"/>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73</a:t>
            </a:fld>
            <a:endParaRPr lang="es-EC"/>
          </a:p>
        </p:txBody>
      </p:sp>
    </p:spTree>
    <p:extLst>
      <p:ext uri="{BB962C8B-B14F-4D97-AF65-F5344CB8AC3E}">
        <p14:creationId xmlns:p14="http://schemas.microsoft.com/office/powerpoint/2010/main" val="6009373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endParaRPr lang="es-EC" dirty="0"/>
              </a:p>
            </p:txBody>
          </p:sp>
        </mc:Choice>
        <mc:Fallback xmlns="">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 </a:t>
                </a:r>
              </a:p>
              <a:p>
                <a:pPr lvl="0"/>
                <a:r>
                  <a:rPr lang="es-EC" sz="1200" kern="1200" dirty="0">
                    <a:solidFill>
                      <a:schemeClr val="tx1"/>
                    </a:solidFill>
                    <a:effectLst/>
                    <a:latin typeface="+mn-lt"/>
                    <a:ea typeface="+mn-ea"/>
                    <a:cs typeface="+mn-cs"/>
                  </a:rPr>
                  <a:t>Entre pistas próximas y entre pistas y puntos de soldadura es mínimo </a:t>
                </a:r>
                <a:r>
                  <a:rPr lang="es-EC" sz="1200" i="0" kern="1200">
                    <a:solidFill>
                      <a:schemeClr val="tx1"/>
                    </a:solidFill>
                    <a:effectLst/>
                    <a:latin typeface="+mn-lt"/>
                    <a:ea typeface="+mn-ea"/>
                    <a:cs typeface="+mn-cs"/>
                  </a:rPr>
                  <a:t>0,8 𝑚𝑚</a:t>
                </a:r>
                <a:r>
                  <a:rPr lang="es-EC" sz="1200" kern="1200" dirty="0">
                    <a:solidFill>
                      <a:schemeClr val="tx1"/>
                    </a:solidFill>
                    <a:effectLst/>
                    <a:latin typeface="+mn-lt"/>
                    <a:ea typeface="+mn-ea"/>
                    <a:cs typeface="+mn-cs"/>
                  </a:rPr>
                  <a:t>.</a:t>
                </a:r>
              </a:p>
              <a:p>
                <a:pPr lvl="0"/>
                <a:r>
                  <a:rPr lang="es-EC" sz="1200" kern="1200" dirty="0">
                    <a:solidFill>
                      <a:schemeClr val="tx1"/>
                    </a:solidFill>
                    <a:effectLst/>
                    <a:latin typeface="+mn-lt"/>
                    <a:ea typeface="+mn-ea"/>
                    <a:cs typeface="+mn-cs"/>
                  </a:rPr>
                  <a:t>La distancia entre pistas y los bordes de la placa es aproximadamente  </a:t>
                </a:r>
                <a:r>
                  <a:rPr lang="es-EC" sz="1200" i="0" kern="1200">
                    <a:solidFill>
                      <a:schemeClr val="tx1"/>
                    </a:solidFill>
                    <a:effectLst/>
                    <a:latin typeface="+mn-lt"/>
                    <a:ea typeface="+mn-ea"/>
                    <a:cs typeface="+mn-cs"/>
                  </a:rPr>
                  <a:t>5 𝑚𝑚</a:t>
                </a:r>
                <a:r>
                  <a:rPr lang="es-EC" sz="1200" kern="1200" dirty="0">
                    <a:solidFill>
                      <a:schemeClr val="tx1"/>
                    </a:solidFill>
                    <a:effectLst/>
                    <a:latin typeface="+mn-lt"/>
                    <a:ea typeface="+mn-ea"/>
                    <a:cs typeface="+mn-cs"/>
                  </a:rPr>
                  <a:t>.</a:t>
                </a:r>
              </a:p>
              <a:p>
                <a:pPr lvl="0"/>
                <a:r>
                  <a:rPr lang="es-EC" sz="1200" kern="1200" dirty="0">
                    <a:solidFill>
                      <a:schemeClr val="tx1"/>
                    </a:solidFill>
                    <a:effectLst/>
                    <a:latin typeface="+mn-lt"/>
                    <a:ea typeface="+mn-ea"/>
                    <a:cs typeface="+mn-cs"/>
                  </a:rPr>
                  <a:t>Las resistencias están separadas de la placa </a:t>
                </a:r>
                <a:r>
                  <a:rPr lang="es-EC" sz="1200" i="0" kern="1200">
                    <a:solidFill>
                      <a:schemeClr val="tx1"/>
                    </a:solidFill>
                    <a:effectLst/>
                    <a:latin typeface="+mn-lt"/>
                    <a:ea typeface="+mn-ea"/>
                    <a:cs typeface="+mn-cs"/>
                  </a:rPr>
                  <a:t>1 𝑚𝑚</a:t>
                </a:r>
                <a:r>
                  <a:rPr lang="es-EC" sz="1200" kern="1200" dirty="0">
                    <a:solidFill>
                      <a:schemeClr val="tx1"/>
                    </a:solidFill>
                    <a:effectLst/>
                    <a:latin typeface="+mn-lt"/>
                    <a:ea typeface="+mn-ea"/>
                    <a:cs typeface="+mn-cs"/>
                  </a:rPr>
                  <a:t>. (Educar Chile, 2007).</a:t>
                </a:r>
              </a:p>
              <a:p>
                <a:pPr lvl="0"/>
                <a:r>
                  <a:rPr lang="es-EC" sz="1200" kern="1200" dirty="0">
                    <a:solidFill>
                      <a:schemeClr val="tx1"/>
                    </a:solidFill>
                    <a:effectLst/>
                    <a:latin typeface="+mn-lt"/>
                    <a:ea typeface="+mn-ea"/>
                    <a:cs typeface="+mn-cs"/>
                  </a:rPr>
                  <a:t>Se utiliza líneas rectas y ángulos de 45° lo que agiliza el diseño y le da una buena presentación.</a:t>
                </a:r>
              </a:p>
              <a:p>
                <a:pPr lvl="0"/>
                <a:r>
                  <a:rPr lang="es-EC" sz="1200" kern="1200" dirty="0">
                    <a:solidFill>
                      <a:schemeClr val="tx1"/>
                    </a:solidFill>
                    <a:effectLst/>
                    <a:latin typeface="+mn-lt"/>
                    <a:ea typeface="+mn-ea"/>
                    <a:cs typeface="+mn-cs"/>
                  </a:rPr>
                  <a:t>Los componentes por su forma y tamaño que deben ir montados sobre los paneles, para conectarlos con los otros componentes que están montados sobre el circuito impreso, se debe dejar una dona o </a:t>
                </a:r>
                <a:r>
                  <a:rPr lang="es-EC" sz="1200" kern="1200" dirty="0" err="1">
                    <a:solidFill>
                      <a:schemeClr val="tx1"/>
                    </a:solidFill>
                    <a:effectLst/>
                    <a:latin typeface="+mn-lt"/>
                    <a:ea typeface="+mn-ea"/>
                    <a:cs typeface="+mn-cs"/>
                  </a:rPr>
                  <a:t>pad</a:t>
                </a:r>
                <a:r>
                  <a:rPr lang="es-EC" sz="1200" kern="1200" dirty="0">
                    <a:solidFill>
                      <a:schemeClr val="tx1"/>
                    </a:solidFill>
                    <a:effectLst/>
                    <a:latin typeface="+mn-lt"/>
                    <a:ea typeface="+mn-ea"/>
                    <a:cs typeface="+mn-cs"/>
                  </a:rPr>
                  <a:t> para allí colocar un terminal o para insertar el cable que va hacia dicho elemento.</a:t>
                </a:r>
              </a:p>
              <a:p>
                <a:endParaRPr lang="es-EC" dirty="0"/>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74</a:t>
            </a:fld>
            <a:endParaRPr lang="es-EC"/>
          </a:p>
        </p:txBody>
      </p:sp>
    </p:spTree>
    <p:extLst>
      <p:ext uri="{BB962C8B-B14F-4D97-AF65-F5344CB8AC3E}">
        <p14:creationId xmlns:p14="http://schemas.microsoft.com/office/powerpoint/2010/main" val="6009373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chemeClr val="tx1"/>
                </a:solidFill>
                <a:latin typeface="+mn-lt"/>
              </a:rPr>
              <a:t>Bloque de Adquisición y Almacenamiento</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En las partes constitutivas del presente bloque y se puede visualizar la presencia de un computador que tiene la capacidad de monitorear los niveles de radiación a través de una interface humano máquina (HMI), a su vez de visualizar los datos en tiempo real se puede almacenar en una base de datos. </a:t>
            </a:r>
          </a:p>
          <a:p>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75</a:t>
            </a:fld>
            <a:endParaRPr lang="es-EC"/>
          </a:p>
        </p:txBody>
      </p:sp>
    </p:spTree>
    <p:extLst>
      <p:ext uri="{BB962C8B-B14F-4D97-AF65-F5344CB8AC3E}">
        <p14:creationId xmlns:p14="http://schemas.microsoft.com/office/powerpoint/2010/main" val="42882314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Interface Humana Máquina</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El HMI se define como el punto en el que seres humanos y computadores se ponen en contacto, transmitiéndose mutuamente tanto información, órdenes y datos como sensaciones, intuiciones y nuevas formas de ver las cosas (Rodríguez, 2013). Sin embargo, por otro lado, la interfaz es también un límite a la comunicación, es así como en muchos casos la interfaz se convierte en una barrera debido a un pobre diseño y una escasa atención a los detalles de la tarea a realizar. </a:t>
            </a:r>
          </a:p>
          <a:p>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76</a:t>
            </a:fld>
            <a:endParaRPr lang="es-EC"/>
          </a:p>
        </p:txBody>
      </p:sp>
    </p:spTree>
    <p:extLst>
      <p:ext uri="{BB962C8B-B14F-4D97-AF65-F5344CB8AC3E}">
        <p14:creationId xmlns:p14="http://schemas.microsoft.com/office/powerpoint/2010/main" val="5335849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chemeClr val="tx1"/>
                </a:solidFill>
                <a:latin typeface="+mn-lt"/>
              </a:rPr>
              <a:t>IMPLEMENTACIÓN Y VALIDACIÓN</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A Continuación se presenta la implementación del Sistema de Detección de Monitoreo y Radiación Gamma, y los resultados de las pruebas de funcionamiento del mismo, con el interés de validar el sistema y comprobar que los objetivos planteados se han alcanzado. </a:t>
            </a:r>
            <a:endParaRPr lang="es-EC" dirty="0" smtClean="0"/>
          </a:p>
          <a:p>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77</a:t>
            </a:fld>
            <a:endParaRPr lang="es-EC"/>
          </a:p>
        </p:txBody>
      </p:sp>
    </p:spTree>
    <p:extLst>
      <p:ext uri="{BB962C8B-B14F-4D97-AF65-F5344CB8AC3E}">
        <p14:creationId xmlns:p14="http://schemas.microsoft.com/office/powerpoint/2010/main" val="11633207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dirty="0" smtClean="0">
                <a:solidFill>
                  <a:schemeClr val="tx1"/>
                </a:solidFill>
                <a:latin typeface="Times New Roman" pitchFamily="18" charset="0"/>
                <a:cs typeface="Times New Roman" pitchFamily="18" charset="0"/>
              </a:rPr>
              <a:t>Detector de Radiación Finalizado</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El Detector de Radiación finalizado se muestra en las</a:t>
            </a:r>
            <a:r>
              <a:rPr lang="es-EC" sz="1200" kern="1200" baseline="0" dirty="0" smtClean="0">
                <a:solidFill>
                  <a:schemeClr val="tx1"/>
                </a:solidFill>
                <a:effectLst/>
                <a:latin typeface="+mn-lt"/>
                <a:ea typeface="+mn-ea"/>
                <a:cs typeface="+mn-cs"/>
              </a:rPr>
              <a:t> siguientes figuras.</a:t>
            </a:r>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78</a:t>
            </a:fld>
            <a:endParaRPr lang="es-EC"/>
          </a:p>
        </p:txBody>
      </p:sp>
    </p:spTree>
    <p:extLst>
      <p:ext uri="{BB962C8B-B14F-4D97-AF65-F5344CB8AC3E}">
        <p14:creationId xmlns:p14="http://schemas.microsoft.com/office/powerpoint/2010/main" val="20560778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dirty="0" smtClean="0">
                    <a:solidFill>
                      <a:schemeClr val="tx1"/>
                    </a:solidFill>
                    <a:latin typeface="Times New Roman" pitchFamily="18" charset="0"/>
                    <a:cs typeface="Times New Roman" pitchFamily="18" charset="0"/>
                  </a:rPr>
                  <a:t>Fuente de alto Voltaje</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Para la medición de la salida de este bloque se utilizó una punta para alto voltaje, la que permite atenuar en 100 la señal medida, el voltaje medido está en la Figura. 4.4 que muestra que la fuente está otorgando al tubo GM un voltaje de </a:t>
                </a:r>
                <a14:m>
                  <m:oMath xmlns:m="http://schemas.openxmlformats.org/officeDocument/2006/math">
                    <m:r>
                      <a:rPr lang="es-EC" sz="1200" i="1" kern="1200">
                        <a:solidFill>
                          <a:schemeClr val="tx1"/>
                        </a:solidFill>
                        <a:effectLst/>
                        <a:latin typeface="Cambria Math"/>
                        <a:ea typeface="+mn-ea"/>
                        <a:cs typeface="+mn-cs"/>
                      </a:rPr>
                      <m:t>491.4 </m:t>
                    </m:r>
                    <m:d>
                      <m:dPr>
                        <m:begChr m:val="["/>
                        <m:endChr m:val="]"/>
                        <m:ctrlPr>
                          <a:rPr lang="es-EC" sz="1200" i="1" kern="1200">
                            <a:solidFill>
                              <a:schemeClr val="tx1"/>
                            </a:solidFill>
                            <a:effectLst/>
                            <a:latin typeface="Cambria Math"/>
                            <a:ea typeface="+mn-ea"/>
                            <a:cs typeface="+mn-cs"/>
                          </a:rPr>
                        </m:ctrlPr>
                      </m:dPr>
                      <m:e>
                        <m:r>
                          <a:rPr lang="es-EC" sz="1200" i="1" kern="1200">
                            <a:solidFill>
                              <a:schemeClr val="tx1"/>
                            </a:solidFill>
                            <a:effectLst/>
                            <a:latin typeface="Cambria Math"/>
                            <a:ea typeface="+mn-ea"/>
                            <a:cs typeface="+mn-cs"/>
                          </a:rPr>
                          <m:t>𝑉</m:t>
                        </m:r>
                      </m:e>
                    </m:d>
                  </m:oMath>
                </a14:m>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Y el rizado que existe en esta fuente se mide en la Figura. 4.5, mírese que el voltaje pico-pico es de </a:t>
                </a:r>
                <a14:m>
                  <m:oMath xmlns:m="http://schemas.openxmlformats.org/officeDocument/2006/math">
                    <m:r>
                      <a:rPr lang="es-EC" sz="1200" i="1" kern="1200">
                        <a:solidFill>
                          <a:schemeClr val="tx1"/>
                        </a:solidFill>
                        <a:effectLst/>
                        <a:latin typeface="Cambria Math"/>
                        <a:ea typeface="+mn-ea"/>
                        <a:cs typeface="+mn-cs"/>
                      </a:rPr>
                      <m:t>112 </m:t>
                    </m:r>
                    <m:d>
                      <m:dPr>
                        <m:begChr m:val="["/>
                        <m:endChr m:val="]"/>
                        <m:ctrlPr>
                          <a:rPr lang="es-EC" sz="1200" i="1" kern="1200">
                            <a:solidFill>
                              <a:schemeClr val="tx1"/>
                            </a:solidFill>
                            <a:effectLst/>
                            <a:latin typeface="Cambria Math"/>
                            <a:ea typeface="+mn-ea"/>
                            <a:cs typeface="+mn-cs"/>
                          </a:rPr>
                        </m:ctrlPr>
                      </m:dPr>
                      <m:e>
                        <m:r>
                          <a:rPr lang="es-EC" sz="1200" i="1" kern="1200">
                            <a:solidFill>
                              <a:schemeClr val="tx1"/>
                            </a:solidFill>
                            <a:effectLst/>
                            <a:latin typeface="Cambria Math"/>
                            <a:ea typeface="+mn-ea"/>
                            <a:cs typeface="+mn-cs"/>
                          </a:rPr>
                          <m:t>𝑚𝑉</m:t>
                        </m:r>
                      </m:e>
                    </m:d>
                  </m:oMath>
                </a14:m>
                <a:r>
                  <a:rPr lang="es-EC" sz="1200" kern="1200" dirty="0">
                    <a:solidFill>
                      <a:schemeClr val="tx1"/>
                    </a:solidFill>
                    <a:effectLst/>
                    <a:latin typeface="+mn-lt"/>
                    <a:ea typeface="+mn-ea"/>
                    <a:cs typeface="+mn-cs"/>
                  </a:rPr>
                  <a:t>, recordando la utilización de la punta para alto voltaje, el rizado es de </a:t>
                </a:r>
                <a14:m>
                  <m:oMath xmlns:m="http://schemas.openxmlformats.org/officeDocument/2006/math">
                    <m:r>
                      <a:rPr lang="es-EC" sz="1200" i="1" kern="1200">
                        <a:solidFill>
                          <a:schemeClr val="tx1"/>
                        </a:solidFill>
                        <a:effectLst/>
                        <a:latin typeface="Cambria Math"/>
                        <a:ea typeface="+mn-ea"/>
                        <a:cs typeface="+mn-cs"/>
                      </a:rPr>
                      <m:t>11.2 </m:t>
                    </m:r>
                    <m:d>
                      <m:dPr>
                        <m:begChr m:val="["/>
                        <m:endChr m:val="]"/>
                        <m:ctrlPr>
                          <a:rPr lang="es-EC" sz="1200" i="1" kern="1200">
                            <a:solidFill>
                              <a:schemeClr val="tx1"/>
                            </a:solidFill>
                            <a:effectLst/>
                            <a:latin typeface="Cambria Math"/>
                            <a:ea typeface="+mn-ea"/>
                            <a:cs typeface="+mn-cs"/>
                          </a:rPr>
                        </m:ctrlPr>
                      </m:dPr>
                      <m:e>
                        <m:r>
                          <a:rPr lang="es-EC" sz="1200" i="1" kern="1200">
                            <a:solidFill>
                              <a:schemeClr val="tx1"/>
                            </a:solidFill>
                            <a:effectLst/>
                            <a:latin typeface="Cambria Math"/>
                            <a:ea typeface="+mn-ea"/>
                            <a:cs typeface="+mn-cs"/>
                          </a:rPr>
                          <m:t>𝑉</m:t>
                        </m:r>
                      </m:e>
                    </m:d>
                  </m:oMath>
                </a14:m>
                <a:r>
                  <a:rPr lang="es-EC" sz="1200" kern="1200" dirty="0">
                    <a:solidFill>
                      <a:schemeClr val="tx1"/>
                    </a:solidFill>
                    <a:effectLst/>
                    <a:latin typeface="+mn-lt"/>
                    <a:ea typeface="+mn-ea"/>
                    <a:cs typeface="+mn-cs"/>
                  </a:rPr>
                  <a:t>, que corresponde al </a:t>
                </a:r>
                <a14:m>
                  <m:oMath xmlns:m="http://schemas.openxmlformats.org/officeDocument/2006/math">
                    <m:r>
                      <a:rPr lang="es-EC" sz="1200" i="1" kern="1200">
                        <a:solidFill>
                          <a:schemeClr val="tx1"/>
                        </a:solidFill>
                        <a:effectLst/>
                        <a:latin typeface="Cambria Math"/>
                        <a:ea typeface="+mn-ea"/>
                        <a:cs typeface="+mn-cs"/>
                      </a:rPr>
                      <m:t>2.2%</m:t>
                    </m:r>
                  </m:oMath>
                </a14:m>
                <a:r>
                  <a:rPr lang="es-EC" sz="1200" kern="1200" dirty="0">
                    <a:solidFill>
                      <a:schemeClr val="tx1"/>
                    </a:solidFill>
                    <a:effectLst/>
                    <a:latin typeface="+mn-lt"/>
                    <a:ea typeface="+mn-ea"/>
                    <a:cs typeface="+mn-cs"/>
                  </a:rPr>
                  <a:t> del valor total de la fuente de alto voltaje.</a:t>
                </a:r>
              </a:p>
              <a:p>
                <a:endParaRPr lang="es-EC" dirty="0"/>
              </a:p>
            </p:txBody>
          </p:sp>
        </mc:Choice>
        <mc:Fallback xmlns="">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Para la medición de la salida de este bloque se utilizó una punta para alto voltaje, la que permite atenuar en 100 la señal medida, el voltaje medido está en la Figura. 4.4 que muestra que la fuente está otorgando al tubo GM un voltaje de </a:t>
                </a:r>
                <a:r>
                  <a:rPr lang="es-EC" sz="1200" i="0" kern="1200">
                    <a:solidFill>
                      <a:schemeClr val="tx1"/>
                    </a:solidFill>
                    <a:effectLst/>
                    <a:latin typeface="+mn-lt"/>
                    <a:ea typeface="+mn-ea"/>
                    <a:cs typeface="+mn-cs"/>
                  </a:rPr>
                  <a:t>491.4 [𝑉]</a:t>
                </a:r>
                <a:endParaRPr lang="es-EC" sz="1200" kern="1200" dirty="0">
                  <a:solidFill>
                    <a:schemeClr val="tx1"/>
                  </a:solidFill>
                  <a:effectLst/>
                  <a:latin typeface="+mn-lt"/>
                  <a:ea typeface="+mn-ea"/>
                  <a:cs typeface="+mn-cs"/>
                </a:endParaRPr>
              </a:p>
              <a:p>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Y el rizado que existe en esta fuente se mide en la Figura. 4.5, mírese que el voltaje pico-pico es de </a:t>
                </a:r>
                <a:r>
                  <a:rPr lang="es-EC" sz="1200" i="0" kern="1200">
                    <a:solidFill>
                      <a:schemeClr val="tx1"/>
                    </a:solidFill>
                    <a:effectLst/>
                    <a:latin typeface="+mn-lt"/>
                    <a:ea typeface="+mn-ea"/>
                    <a:cs typeface="+mn-cs"/>
                  </a:rPr>
                  <a:t>112 [𝑚𝑉]</a:t>
                </a:r>
                <a:r>
                  <a:rPr lang="es-EC" sz="1200" kern="1200" dirty="0">
                    <a:solidFill>
                      <a:schemeClr val="tx1"/>
                    </a:solidFill>
                    <a:effectLst/>
                    <a:latin typeface="+mn-lt"/>
                    <a:ea typeface="+mn-ea"/>
                    <a:cs typeface="+mn-cs"/>
                  </a:rPr>
                  <a:t>, recordando la utilización de la punta para alto voltaje, el rizado es de </a:t>
                </a:r>
                <a:r>
                  <a:rPr lang="es-EC" sz="1200" i="0" kern="1200">
                    <a:solidFill>
                      <a:schemeClr val="tx1"/>
                    </a:solidFill>
                    <a:effectLst/>
                    <a:latin typeface="+mn-lt"/>
                    <a:ea typeface="+mn-ea"/>
                    <a:cs typeface="+mn-cs"/>
                  </a:rPr>
                  <a:t>11.2 [𝑉]</a:t>
                </a:r>
                <a:r>
                  <a:rPr lang="es-EC" sz="1200" kern="1200" dirty="0">
                    <a:solidFill>
                      <a:schemeClr val="tx1"/>
                    </a:solidFill>
                    <a:effectLst/>
                    <a:latin typeface="+mn-lt"/>
                    <a:ea typeface="+mn-ea"/>
                    <a:cs typeface="+mn-cs"/>
                  </a:rPr>
                  <a:t>, que corresponde al </a:t>
                </a:r>
                <a:r>
                  <a:rPr lang="es-EC" sz="1200" i="0" kern="1200">
                    <a:solidFill>
                      <a:schemeClr val="tx1"/>
                    </a:solidFill>
                    <a:effectLst/>
                    <a:latin typeface="+mn-lt"/>
                    <a:ea typeface="+mn-ea"/>
                    <a:cs typeface="+mn-cs"/>
                  </a:rPr>
                  <a:t>2.2%</a:t>
                </a:r>
                <a:r>
                  <a:rPr lang="es-EC" sz="1200" kern="1200" dirty="0">
                    <a:solidFill>
                      <a:schemeClr val="tx1"/>
                    </a:solidFill>
                    <a:effectLst/>
                    <a:latin typeface="+mn-lt"/>
                    <a:ea typeface="+mn-ea"/>
                    <a:cs typeface="+mn-cs"/>
                  </a:rPr>
                  <a:t> del valor total de la fuente de alto voltaje.</a:t>
                </a:r>
              </a:p>
              <a:p>
                <a:endParaRPr lang="es-EC" dirty="0"/>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79</a:t>
            </a:fld>
            <a:endParaRPr lang="es-EC"/>
          </a:p>
        </p:txBody>
      </p:sp>
    </p:spTree>
    <p:extLst>
      <p:ext uri="{BB962C8B-B14F-4D97-AF65-F5344CB8AC3E}">
        <p14:creationId xmlns:p14="http://schemas.microsoft.com/office/powerpoint/2010/main" val="3780353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C" sz="1200" b="1" dirty="0" smtClean="0">
                <a:solidFill>
                  <a:schemeClr val="tx1"/>
                </a:solidFill>
                <a:latin typeface="+mn-lt"/>
              </a:rPr>
              <a:t>Objetivos Específicos (i)</a:t>
            </a:r>
            <a:endParaRPr lang="es-EC" sz="1200" kern="1200" dirty="0" smtClean="0">
              <a:solidFill>
                <a:schemeClr val="tx1"/>
              </a:solidFill>
              <a:effectLst/>
              <a:latin typeface="+mn-lt"/>
              <a:ea typeface="+mn-ea"/>
              <a:cs typeface="+mn-cs"/>
            </a:endParaRPr>
          </a:p>
          <a:p>
            <a:pPr lvl="0"/>
            <a:r>
              <a:rPr lang="es-EC" sz="1200" kern="1200" dirty="0" smtClean="0">
                <a:solidFill>
                  <a:schemeClr val="tx1"/>
                </a:solidFill>
                <a:effectLst/>
                <a:latin typeface="+mn-lt"/>
                <a:ea typeface="+mn-ea"/>
                <a:cs typeface="+mn-cs"/>
              </a:rPr>
              <a:t>Realizar el estudio del arte de la física y los detectores de radiaciones ionizantes.</a:t>
            </a:r>
          </a:p>
          <a:p>
            <a:pPr lvl="0"/>
            <a:r>
              <a:rPr lang="es-EC" sz="1200" kern="1200" dirty="0" smtClean="0">
                <a:solidFill>
                  <a:schemeClr val="tx1"/>
                </a:solidFill>
                <a:effectLst/>
                <a:latin typeface="+mn-lt"/>
                <a:ea typeface="+mn-ea"/>
                <a:cs typeface="+mn-cs"/>
              </a:rPr>
              <a:t>Diseñar los circuitos de alto voltaje, acondicionamiento de pulsos nucleares, adquisición, control y comunicación del bloque Detector de Radiación.</a:t>
            </a:r>
          </a:p>
          <a:p>
            <a:pPr lvl="0"/>
            <a:r>
              <a:rPr lang="es-EC" sz="1200" kern="1200" dirty="0" smtClean="0">
                <a:solidFill>
                  <a:schemeClr val="tx1"/>
                </a:solidFill>
                <a:effectLst/>
                <a:latin typeface="+mn-lt"/>
                <a:ea typeface="+mn-ea"/>
                <a:cs typeface="+mn-cs"/>
              </a:rPr>
              <a:t>Diseñar la alimentación del bloque Detector de Radiación tomando en consideración las características eléctricas de los circuitos constitutivos.</a:t>
            </a:r>
          </a:p>
          <a:p>
            <a:pPr lvl="0"/>
            <a:r>
              <a:rPr lang="es-EC" sz="1200" kern="1200" dirty="0" smtClean="0">
                <a:solidFill>
                  <a:schemeClr val="tx1"/>
                </a:solidFill>
                <a:effectLst/>
                <a:latin typeface="+mn-lt"/>
                <a:ea typeface="+mn-ea"/>
                <a:cs typeface="+mn-cs"/>
              </a:rPr>
              <a:t>Diseñar el Circuito Impreso integrando los bloques y subsistemas, tomando en cuenta las consideraciones de espacio, disposición y capacidad de corriente de todos los elementos del Detector de Radiación.</a:t>
            </a:r>
          </a:p>
          <a:p>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8</a:t>
            </a:fld>
            <a:endParaRPr lang="es-EC"/>
          </a:p>
        </p:txBody>
      </p:sp>
    </p:spTree>
    <p:extLst>
      <p:ext uri="{BB962C8B-B14F-4D97-AF65-F5344CB8AC3E}">
        <p14:creationId xmlns:p14="http://schemas.microsoft.com/office/powerpoint/2010/main" val="23958074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Acondicionamiento de Pulsos Nucleares</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en la presente prueba se muestran La </a:t>
                </a:r>
                <a:r>
                  <a:rPr lang="es-EC" sz="1200" kern="1200" dirty="0">
                    <a:solidFill>
                      <a:schemeClr val="tx1"/>
                    </a:solidFill>
                    <a:effectLst/>
                    <a:latin typeface="+mn-lt"/>
                    <a:ea typeface="+mn-ea"/>
                    <a:cs typeface="+mn-cs"/>
                  </a:rPr>
                  <a:t>Figura. </a:t>
                </a:r>
                <a:r>
                  <a:rPr lang="es-EC" sz="1200" kern="1200" dirty="0" smtClean="0">
                    <a:solidFill>
                      <a:schemeClr val="tx1"/>
                    </a:solidFill>
                    <a:effectLst/>
                    <a:latin typeface="+mn-lt"/>
                    <a:ea typeface="+mn-ea"/>
                    <a:cs typeface="+mn-cs"/>
                  </a:rPr>
                  <a:t>4.6</a:t>
                </a:r>
                <a:r>
                  <a:rPr lang="es-EC" sz="1200" kern="1200" baseline="0" dirty="0" smtClean="0">
                    <a:solidFill>
                      <a:schemeClr val="tx1"/>
                    </a:solidFill>
                    <a:effectLst/>
                    <a:latin typeface="+mn-lt"/>
                    <a:ea typeface="+mn-ea"/>
                    <a:cs typeface="+mn-cs"/>
                  </a:rPr>
                  <a:t> que</a:t>
                </a:r>
                <a:r>
                  <a:rPr lang="es-EC" sz="1200" kern="1200" dirty="0" smtClean="0">
                    <a:solidFill>
                      <a:schemeClr val="tx1"/>
                    </a:solidFill>
                    <a:effectLst/>
                    <a:latin typeface="+mn-lt"/>
                    <a:ea typeface="+mn-ea"/>
                    <a:cs typeface="+mn-cs"/>
                  </a:rPr>
                  <a:t> </a:t>
                </a:r>
                <a:r>
                  <a:rPr lang="es-EC" sz="1200" kern="1200" dirty="0">
                    <a:solidFill>
                      <a:schemeClr val="tx1"/>
                    </a:solidFill>
                    <a:effectLst/>
                    <a:latin typeface="+mn-lt"/>
                    <a:ea typeface="+mn-ea"/>
                    <a:cs typeface="+mn-cs"/>
                  </a:rPr>
                  <a:t>compara el pulso nuclear a la salida del tubo GM (inferior) y el pulso a la salida del circuito </a:t>
                </a:r>
                <a:r>
                  <a:rPr lang="es-EC" sz="1200" kern="1200" dirty="0" smtClean="0">
                    <a:solidFill>
                      <a:schemeClr val="tx1"/>
                    </a:solidFill>
                    <a:effectLst/>
                    <a:latin typeface="+mn-lt"/>
                    <a:ea typeface="+mn-ea"/>
                    <a:cs typeface="+mn-cs"/>
                  </a:rPr>
                  <a:t>acondicionador</a:t>
                </a:r>
                <a:r>
                  <a:rPr lang="es-EC" sz="1200" kern="1200" baseline="0" dirty="0" smtClean="0">
                    <a:solidFill>
                      <a:schemeClr val="tx1"/>
                    </a:solidFill>
                    <a:effectLst/>
                    <a:latin typeface="+mn-lt"/>
                    <a:ea typeface="+mn-ea"/>
                    <a:cs typeface="+mn-cs"/>
                  </a:rPr>
                  <a:t> de pulsos nucleares </a:t>
                </a:r>
                <a:r>
                  <a:rPr lang="es-EC" sz="1200" kern="1200" dirty="0" smtClean="0">
                    <a:solidFill>
                      <a:schemeClr val="tx1"/>
                    </a:solidFill>
                    <a:effectLst/>
                    <a:latin typeface="+mn-lt"/>
                    <a:ea typeface="+mn-ea"/>
                    <a:cs typeface="+mn-cs"/>
                  </a:rPr>
                  <a:t>(superior</a:t>
                </a:r>
                <a:r>
                  <a:rPr lang="es-EC" sz="1200" kern="1200" dirty="0">
                    <a:solidFill>
                      <a:schemeClr val="tx1"/>
                    </a:solidFill>
                    <a:effectLst/>
                    <a:latin typeface="+mn-lt"/>
                    <a:ea typeface="+mn-ea"/>
                    <a:cs typeface="+mn-cs"/>
                  </a:rPr>
                  <a:t>); se puede observar que las amplitudes de onda son de </a:t>
                </a:r>
                <a14:m>
                  <m:oMath xmlns:m="http://schemas.openxmlformats.org/officeDocument/2006/math">
                    <m:r>
                      <a:rPr lang="es-EC" sz="1200" kern="1200">
                        <a:solidFill>
                          <a:schemeClr val="tx1"/>
                        </a:solidFill>
                        <a:effectLst/>
                        <a:latin typeface="Cambria Math"/>
                        <a:ea typeface="+mn-ea"/>
                        <a:cs typeface="+mn-cs"/>
                      </a:rPr>
                      <m:t>28 </m:t>
                    </m:r>
                    <m:d>
                      <m:dPr>
                        <m:begChr m:val="["/>
                        <m:endChr m:val="]"/>
                        <m:ctrlPr>
                          <a:rPr lang="es-EC" sz="1200" i="1" kern="1200">
                            <a:solidFill>
                              <a:schemeClr val="tx1"/>
                            </a:solidFill>
                            <a:effectLst/>
                            <a:latin typeface="Cambria Math"/>
                            <a:ea typeface="+mn-ea"/>
                            <a:cs typeface="+mn-cs"/>
                          </a:rPr>
                        </m:ctrlPr>
                      </m:dPr>
                      <m:e>
                        <m:r>
                          <m:rPr>
                            <m:sty m:val="p"/>
                          </m:rPr>
                          <a:rPr lang="es-EC" sz="1200" kern="1200">
                            <a:solidFill>
                              <a:schemeClr val="tx1"/>
                            </a:solidFill>
                            <a:effectLst/>
                            <a:latin typeface="Cambria Math"/>
                            <a:ea typeface="+mn-ea"/>
                            <a:cs typeface="+mn-cs"/>
                          </a:rPr>
                          <m:t>V</m:t>
                        </m:r>
                      </m:e>
                    </m:d>
                  </m:oMath>
                </a14:m>
                <a:r>
                  <a:rPr lang="es-EC" sz="1200" kern="1200" dirty="0">
                    <a:solidFill>
                      <a:schemeClr val="tx1"/>
                    </a:solidFill>
                    <a:effectLst/>
                    <a:latin typeface="+mn-lt"/>
                    <a:ea typeface="+mn-ea"/>
                    <a:cs typeface="+mn-cs"/>
                  </a:rPr>
                  <a:t> y </a:t>
                </a:r>
                <a14:m>
                  <m:oMath xmlns:m="http://schemas.openxmlformats.org/officeDocument/2006/math">
                    <m:r>
                      <a:rPr lang="es-EC" sz="1200" kern="1200">
                        <a:solidFill>
                          <a:schemeClr val="tx1"/>
                        </a:solidFill>
                        <a:effectLst/>
                        <a:latin typeface="Cambria Math"/>
                        <a:ea typeface="+mn-ea"/>
                        <a:cs typeface="+mn-cs"/>
                      </a:rPr>
                      <m:t>5 </m:t>
                    </m:r>
                    <m:d>
                      <m:dPr>
                        <m:begChr m:val="["/>
                        <m:endChr m:val="]"/>
                        <m:ctrlPr>
                          <a:rPr lang="es-EC" sz="1200" i="1" kern="1200">
                            <a:solidFill>
                              <a:schemeClr val="tx1"/>
                            </a:solidFill>
                            <a:effectLst/>
                            <a:latin typeface="Cambria Math"/>
                            <a:ea typeface="+mn-ea"/>
                            <a:cs typeface="+mn-cs"/>
                          </a:rPr>
                        </m:ctrlPr>
                      </m:dPr>
                      <m:e>
                        <m:r>
                          <m:rPr>
                            <m:sty m:val="p"/>
                          </m:rPr>
                          <a:rPr lang="es-EC" sz="1200" kern="1200">
                            <a:solidFill>
                              <a:schemeClr val="tx1"/>
                            </a:solidFill>
                            <a:effectLst/>
                            <a:latin typeface="Cambria Math"/>
                            <a:ea typeface="+mn-ea"/>
                            <a:cs typeface="+mn-cs"/>
                          </a:rPr>
                          <m:t>V</m:t>
                        </m:r>
                      </m:e>
                    </m:d>
                  </m:oMath>
                </a14:m>
                <a:r>
                  <a:rPr lang="es-EC" sz="1200" kern="1200" dirty="0">
                    <a:solidFill>
                      <a:schemeClr val="tx1"/>
                    </a:solidFill>
                    <a:effectLst/>
                    <a:latin typeface="+mn-lt"/>
                    <a:ea typeface="+mn-ea"/>
                    <a:cs typeface="+mn-cs"/>
                  </a:rPr>
                  <a:t>, respectivamente. Obsérvese que la forma de onda del a salida del tubo GM es totalmente alejada de una señal digital, y después del circuito </a:t>
                </a:r>
                <a:r>
                  <a:rPr lang="es-EC" sz="1200" kern="1200" baseline="0" dirty="0" smtClean="0">
                    <a:solidFill>
                      <a:schemeClr val="tx1"/>
                    </a:solidFill>
                    <a:effectLst/>
                    <a:latin typeface="+mn-lt"/>
                    <a:ea typeface="+mn-ea"/>
                    <a:cs typeface="+mn-cs"/>
                  </a:rPr>
                  <a:t>de acoplamiento </a:t>
                </a:r>
                <a:r>
                  <a:rPr lang="es-EC" sz="1200" kern="1200" dirty="0" smtClean="0">
                    <a:solidFill>
                      <a:schemeClr val="tx1"/>
                    </a:solidFill>
                    <a:effectLst/>
                    <a:latin typeface="+mn-lt"/>
                    <a:ea typeface="+mn-ea"/>
                    <a:cs typeface="+mn-cs"/>
                  </a:rPr>
                  <a:t>se </a:t>
                </a:r>
                <a:r>
                  <a:rPr lang="es-EC" sz="1200" kern="1200" dirty="0">
                    <a:solidFill>
                      <a:schemeClr val="tx1"/>
                    </a:solidFill>
                    <a:effectLst/>
                    <a:latin typeface="+mn-lt"/>
                    <a:ea typeface="+mn-ea"/>
                    <a:cs typeface="+mn-cs"/>
                  </a:rPr>
                  <a:t>logra modificarla y ajustarla a una onda </a:t>
                </a:r>
                <a:r>
                  <a:rPr lang="es-EC" sz="1200" kern="1200" dirty="0" smtClean="0">
                    <a:solidFill>
                      <a:schemeClr val="tx1"/>
                    </a:solidFill>
                    <a:effectLst/>
                    <a:latin typeface="+mn-lt"/>
                    <a:ea typeface="+mn-ea"/>
                    <a:cs typeface="+mn-cs"/>
                  </a:rPr>
                  <a:t>cuadrada.</a:t>
                </a:r>
                <a:endParaRPr lang="es-EC" dirty="0"/>
              </a:p>
            </p:txBody>
          </p:sp>
        </mc:Choice>
        <mc:Fallback xmlns="">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El circuito de acondicionamiento de pulsos nucleares, tiene por objetivo mejorar la señal proveniente del cátodo del tubo GM, en la presente prueba se muestran los voltajes de salida provenientes de los circuitos: tubo GM, inversor y el multivibrador monoestable.  Todas las gráficas son del Detector de Radiación en presencia de una fuente radiactiva.</a:t>
                </a:r>
              </a:p>
              <a:p>
                <a:r>
                  <a:rPr lang="es-EC" sz="1200" kern="1200" dirty="0">
                    <a:solidFill>
                      <a:schemeClr val="tx1"/>
                    </a:solidFill>
                    <a:effectLst/>
                    <a:latin typeface="+mn-lt"/>
                    <a:ea typeface="+mn-ea"/>
                    <a:cs typeface="+mn-cs"/>
                  </a:rPr>
                  <a:t> </a:t>
                </a:r>
              </a:p>
              <a:p>
                <a:r>
                  <a:rPr lang="es-EC" sz="1200" kern="1200" dirty="0">
                    <a:solidFill>
                      <a:schemeClr val="tx1"/>
                    </a:solidFill>
                    <a:effectLst/>
                    <a:latin typeface="+mn-lt"/>
                    <a:ea typeface="+mn-ea"/>
                    <a:cs typeface="+mn-cs"/>
                  </a:rPr>
                  <a:t>La Figura. 4.6, compara el pulso nuclear a la salida del tubo GM (inferior) y el pulso a la salida del circuito inversor (superior); se puede observar que las amplitudes de onda son de </a:t>
                </a:r>
                <a:r>
                  <a:rPr lang="es-EC" sz="1200" i="0" kern="1200">
                    <a:solidFill>
                      <a:schemeClr val="tx1"/>
                    </a:solidFill>
                    <a:effectLst/>
                    <a:latin typeface="+mn-lt"/>
                    <a:ea typeface="+mn-ea"/>
                    <a:cs typeface="+mn-cs"/>
                  </a:rPr>
                  <a:t>28 [V]</a:t>
                </a:r>
                <a:r>
                  <a:rPr lang="es-EC" sz="1200" kern="1200" dirty="0">
                    <a:solidFill>
                      <a:schemeClr val="tx1"/>
                    </a:solidFill>
                    <a:effectLst/>
                    <a:latin typeface="+mn-lt"/>
                    <a:ea typeface="+mn-ea"/>
                    <a:cs typeface="+mn-cs"/>
                  </a:rPr>
                  <a:t> y </a:t>
                </a:r>
                <a:r>
                  <a:rPr lang="es-EC" sz="1200" i="0" kern="1200">
                    <a:solidFill>
                      <a:schemeClr val="tx1"/>
                    </a:solidFill>
                    <a:effectLst/>
                    <a:latin typeface="+mn-lt"/>
                    <a:ea typeface="+mn-ea"/>
                    <a:cs typeface="+mn-cs"/>
                  </a:rPr>
                  <a:t>5 [V]</a:t>
                </a:r>
                <a:r>
                  <a:rPr lang="es-EC" sz="1200" kern="1200" dirty="0">
                    <a:solidFill>
                      <a:schemeClr val="tx1"/>
                    </a:solidFill>
                    <a:effectLst/>
                    <a:latin typeface="+mn-lt"/>
                    <a:ea typeface="+mn-ea"/>
                    <a:cs typeface="+mn-cs"/>
                  </a:rPr>
                  <a:t>, respectivamente. Obsérvese que la forma de onda del a salida del tubo GM es totalmente alejada de una señal digital, y después del circuito inversor se logra modificarla y ajustarla a una onda cuadrada, pero inversa e irregular.</a:t>
                </a:r>
              </a:p>
              <a:p>
                <a:endParaRPr lang="es-EC" dirty="0"/>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80</a:t>
            </a:fld>
            <a:endParaRPr lang="es-EC"/>
          </a:p>
        </p:txBody>
      </p:sp>
    </p:spTree>
    <p:extLst>
      <p:ext uri="{BB962C8B-B14F-4D97-AF65-F5344CB8AC3E}">
        <p14:creationId xmlns:p14="http://schemas.microsoft.com/office/powerpoint/2010/main" val="26863959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Sistema Micro Procesado</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La exposición que mide el Detector de Radiación, como se ha expuesto,  depende del tiempo, sus unidades son cuentas por segundo y cuentas por minuto. De ahí la importancia de ser precisos en la medición del tiempo, para presente el  resultado del</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temporizador que proporciona el intervalo de tiempo para contar los pulsos nucleares.</a:t>
                </a:r>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En las Figura. </a:t>
                </a:r>
                <a:r>
                  <a:rPr lang="es-EC" sz="1200" kern="1200" dirty="0" smtClean="0">
                    <a:solidFill>
                      <a:schemeClr val="tx1"/>
                    </a:solidFill>
                    <a:effectLst/>
                    <a:latin typeface="+mn-lt"/>
                    <a:ea typeface="+mn-ea"/>
                    <a:cs typeface="+mn-cs"/>
                  </a:rPr>
                  <a:t>4.11 </a:t>
                </a:r>
                <a:r>
                  <a:rPr lang="es-EC" sz="1200" kern="1200" dirty="0">
                    <a:solidFill>
                      <a:schemeClr val="tx1"/>
                    </a:solidFill>
                    <a:effectLst/>
                    <a:latin typeface="+mn-lt"/>
                    <a:ea typeface="+mn-ea"/>
                    <a:cs typeface="+mn-cs"/>
                  </a:rPr>
                  <a:t>y Figura. </a:t>
                </a:r>
                <a:r>
                  <a:rPr lang="es-EC" sz="1200" kern="1200" dirty="0" smtClean="0">
                    <a:solidFill>
                      <a:schemeClr val="tx1"/>
                    </a:solidFill>
                    <a:effectLst/>
                    <a:latin typeface="+mn-lt"/>
                    <a:ea typeface="+mn-ea"/>
                    <a:cs typeface="+mn-cs"/>
                  </a:rPr>
                  <a:t>4.12 </a:t>
                </a:r>
                <a:r>
                  <a:rPr lang="es-EC" sz="1200" kern="1200" dirty="0">
                    <a:solidFill>
                      <a:schemeClr val="tx1"/>
                    </a:solidFill>
                    <a:effectLst/>
                    <a:latin typeface="+mn-lt"/>
                    <a:ea typeface="+mn-ea"/>
                    <a:cs typeface="+mn-cs"/>
                  </a:rPr>
                  <a:t>se comprueba la medición del tiempo del temporizador, la que muestra una escala de </a:t>
                </a:r>
                <a14:m>
                  <m:oMath xmlns:m="http://schemas.openxmlformats.org/officeDocument/2006/math">
                    <m:r>
                      <a:rPr lang="es-EC" sz="1200" i="1" kern="1200">
                        <a:solidFill>
                          <a:schemeClr val="tx1"/>
                        </a:solidFill>
                        <a:effectLst/>
                        <a:latin typeface="Cambria Math"/>
                        <a:ea typeface="+mn-ea"/>
                        <a:cs typeface="+mn-cs"/>
                      </a:rPr>
                      <m:t>100 </m:t>
                    </m:r>
                    <m:d>
                      <m:dPr>
                        <m:begChr m:val="["/>
                        <m:endChr m:val="]"/>
                        <m:ctrlPr>
                          <a:rPr lang="es-EC" sz="1200" i="1" kern="1200">
                            <a:solidFill>
                              <a:schemeClr val="tx1"/>
                            </a:solidFill>
                            <a:effectLst/>
                            <a:latin typeface="Cambria Math"/>
                            <a:ea typeface="+mn-ea"/>
                            <a:cs typeface="+mn-cs"/>
                          </a:rPr>
                        </m:ctrlPr>
                      </m:dPr>
                      <m:e>
                        <m:r>
                          <a:rPr lang="es-EC" sz="1200" i="1" kern="1200">
                            <a:solidFill>
                              <a:schemeClr val="tx1"/>
                            </a:solidFill>
                            <a:effectLst/>
                            <a:latin typeface="Cambria Math"/>
                            <a:ea typeface="+mn-ea"/>
                            <a:cs typeface="+mn-cs"/>
                          </a:rPr>
                          <m:t>𝑚𝑠𝑒𝑔</m:t>
                        </m:r>
                      </m:e>
                    </m:d>
                  </m:oMath>
                </a14:m>
                <a:r>
                  <a:rPr lang="es-EC" sz="1200" kern="1200" dirty="0">
                    <a:solidFill>
                      <a:schemeClr val="tx1"/>
                    </a:solidFill>
                    <a:effectLst/>
                    <a:latin typeface="+mn-lt"/>
                    <a:ea typeface="+mn-ea"/>
                    <a:cs typeface="+mn-cs"/>
                  </a:rPr>
                  <a:t> y se puede comprobar que el Detector de Radiación está totalmente coincidente con la escala en el tiempo. </a:t>
                </a:r>
              </a:p>
              <a:p>
                <a:endParaRPr lang="es-EC" sz="1200" kern="1200" dirty="0" smtClean="0">
                  <a:solidFill>
                    <a:schemeClr val="tx1"/>
                  </a:solidFill>
                  <a:effectLst/>
                  <a:latin typeface="+mn-lt"/>
                  <a:ea typeface="+mn-ea"/>
                  <a:cs typeface="+mn-cs"/>
                </a:endParaRPr>
              </a:p>
              <a:p>
                <a:endParaRPr lang="es-EC" dirty="0"/>
              </a:p>
            </p:txBody>
          </p:sp>
        </mc:Choice>
        <mc:Fallback xmlns="">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La dosis de exposición que mide el Detector de Radiación, como se ha expuesto,  depende del tiempo, sus unidades son cuentas por segundo y cuentas por minuto. De ahí la importancia de ser precisos en la medición del tiempo, para ello se diseña el temporizador para que proporcione el intervalo de tiempo para contar los pulsos nucleares.</a:t>
                </a:r>
              </a:p>
              <a:p>
                <a:r>
                  <a:rPr lang="es-EC" sz="1200" kern="1200" dirty="0">
                    <a:solidFill>
                      <a:schemeClr val="tx1"/>
                    </a:solidFill>
                    <a:effectLst/>
                    <a:latin typeface="+mn-lt"/>
                    <a:ea typeface="+mn-ea"/>
                    <a:cs typeface="+mn-cs"/>
                  </a:rPr>
                  <a:t> </a:t>
                </a:r>
              </a:p>
              <a:p>
                <a:r>
                  <a:rPr lang="es-EC" sz="1200" kern="1200" dirty="0">
                    <a:solidFill>
                      <a:schemeClr val="tx1"/>
                    </a:solidFill>
                    <a:effectLst/>
                    <a:latin typeface="+mn-lt"/>
                    <a:ea typeface="+mn-ea"/>
                    <a:cs typeface="+mn-cs"/>
                  </a:rPr>
                  <a:t>En las Figura. 4.10 y Figura. 4.11 se comprueba la medición del tiempo del temporizador, la que muestra una escala de </a:t>
                </a:r>
                <a:r>
                  <a:rPr lang="es-EC" sz="1200" i="0" kern="1200">
                    <a:solidFill>
                      <a:schemeClr val="tx1"/>
                    </a:solidFill>
                    <a:effectLst/>
                    <a:latin typeface="+mn-lt"/>
                    <a:ea typeface="+mn-ea"/>
                    <a:cs typeface="+mn-cs"/>
                  </a:rPr>
                  <a:t>100 [𝑚𝑠𝑒𝑔]</a:t>
                </a:r>
                <a:r>
                  <a:rPr lang="es-EC" sz="1200" kern="1200" dirty="0">
                    <a:solidFill>
                      <a:schemeClr val="tx1"/>
                    </a:solidFill>
                    <a:effectLst/>
                    <a:latin typeface="+mn-lt"/>
                    <a:ea typeface="+mn-ea"/>
                    <a:cs typeface="+mn-cs"/>
                  </a:rPr>
                  <a:t> y se puede comprobar que el Detector de Radiación está totalmente coincidente con la escala en el tiempo. </a:t>
                </a:r>
              </a:p>
              <a:p>
                <a:endParaRPr lang="es-EC" sz="1200" kern="1200" dirty="0" smtClean="0">
                  <a:solidFill>
                    <a:schemeClr val="tx1"/>
                  </a:solidFill>
                  <a:effectLst/>
                  <a:latin typeface="+mn-lt"/>
                  <a:ea typeface="+mn-ea"/>
                  <a:cs typeface="+mn-cs"/>
                </a:endParaRPr>
              </a:p>
              <a:p>
                <a:endParaRPr lang="es-EC" dirty="0"/>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81</a:t>
            </a:fld>
            <a:endParaRPr lang="es-EC"/>
          </a:p>
        </p:txBody>
      </p:sp>
    </p:spTree>
    <p:extLst>
      <p:ext uri="{BB962C8B-B14F-4D97-AF65-F5344CB8AC3E}">
        <p14:creationId xmlns:p14="http://schemas.microsoft.com/office/powerpoint/2010/main" val="3991685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dirty="0" smtClean="0">
                    <a:solidFill>
                      <a:schemeClr val="tx1"/>
                    </a:solidFill>
                    <a:latin typeface="Times New Roman" pitchFamily="18" charset="0"/>
                    <a:cs typeface="Times New Roman" pitchFamily="18" charset="0"/>
                  </a:rPr>
                  <a:t>Pruebas de Medición del Detector de Radiación (i)</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A continuación se realizan las pruebas para validar el funcionamiento del Detector de Radiación. Para ello, se utilizan fuentes de radiación de referencia, pertenecientes al Ministerio de Electricidad y Energía Renovable. </a:t>
                </a:r>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primera prueba, tiene el objetivo de verificar la medición de radiación a baja exposición, por medio de la fuente AMERSHAM. Los resultados obtenidos de esta prueba se presentan en la Tabla. 4.2, se ha tomado como referencia seis distancias y para cada una de ellas se han tomado 27 mediciones y colocando en la columna valor real el promedio de las mediciones obtenidas. Esta prueba arroja un error promedio de -1,42%, el mismo que está dentro de la recomendación del OIEA que permite un error máximo de </a:t>
                </a:r>
                <a14:m>
                  <m:oMath xmlns:m="http://schemas.openxmlformats.org/officeDocument/2006/math">
                    <m:r>
                      <a:rPr lang="es-EC" sz="1200" i="1" kern="1200">
                        <a:solidFill>
                          <a:schemeClr val="tx1"/>
                        </a:solidFill>
                        <a:effectLst/>
                        <a:latin typeface="Cambria Math"/>
                        <a:ea typeface="+mn-ea"/>
                        <a:cs typeface="+mn-cs"/>
                      </a:rPr>
                      <m:t>±10%</m:t>
                    </m:r>
                    <m:r>
                      <a:rPr lang="es-EC" sz="1200" b="0" i="0" kern="1200" smtClean="0">
                        <a:solidFill>
                          <a:schemeClr val="tx1"/>
                        </a:solidFill>
                        <a:effectLst/>
                        <a:latin typeface="Cambria Math"/>
                        <a:ea typeface="+mn-ea"/>
                        <a:cs typeface="+mn-cs"/>
                      </a:rPr>
                      <m:t>.</m:t>
                    </m:r>
                  </m:oMath>
                </a14:m>
                <a:endParaRPr lang="es-EC" dirty="0"/>
              </a:p>
            </p:txBody>
          </p:sp>
        </mc:Choice>
        <mc:Fallback xmlns="">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A continuación se realizan las pruebas para validar el funcionamiento del Detector de Radiación. Para ello, se utilizan fuentes de radiación de referencia, pertenecientes al Ministerio de Electricidad y Energía Renovable. Las actividades radiactivas de estas fuentes al 15 de Diciembre del 2013 se muestran en la Tabla. 4.; la primera, Figura. 4.18, es una fuente de baja actividad destinada a la calibración de bajas escalas de los detectores de radiación convencionales; al contrario, la segunda tiene gran actividad y esta confinada a un bunker, utilizada para calibración de detectores en todas las escalas, Figura. 4.19. </a:t>
                </a:r>
              </a:p>
              <a:p>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primera prueba, tiene el objetivo de verificar la medición de radiación a baja exposición, por medio de la fuente AMERSHAM. Los resultados obtenidos de esta prueba se presentan en la Tabla. 4.2, se ha tomado como referencia seis distancias y para cada una de ellas se han tomado 27 mediciones y colocando en la columna valor real el promedio de las mediciones obtenidas. Esta prueba arroja un error promedio de -1,42%, el mismo que está dentro de la recomendación del OIEA que permite un error máximo de </a:t>
                </a:r>
                <a:r>
                  <a:rPr lang="es-EC" sz="1200" i="0" kern="1200">
                    <a:solidFill>
                      <a:schemeClr val="tx1"/>
                    </a:solidFill>
                    <a:effectLst/>
                    <a:latin typeface="+mn-lt"/>
                    <a:ea typeface="+mn-ea"/>
                    <a:cs typeface="+mn-cs"/>
                  </a:rPr>
                  <a:t>±10%</a:t>
                </a:r>
                <a:r>
                  <a:rPr lang="es-EC" sz="1200" kern="1200" dirty="0">
                    <a:solidFill>
                      <a:schemeClr val="tx1"/>
                    </a:solidFill>
                    <a:effectLst/>
                    <a:latin typeface="+mn-lt"/>
                    <a:ea typeface="+mn-ea"/>
                    <a:cs typeface="+mn-cs"/>
                  </a:rPr>
                  <a:t> (International </a:t>
                </a:r>
                <a:r>
                  <a:rPr lang="es-EC" sz="1200" kern="1200" dirty="0" err="1">
                    <a:solidFill>
                      <a:schemeClr val="tx1"/>
                    </a:solidFill>
                    <a:effectLst/>
                    <a:latin typeface="+mn-lt"/>
                    <a:ea typeface="+mn-ea"/>
                    <a:cs typeface="+mn-cs"/>
                  </a:rPr>
                  <a:t>Atomic</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Energy</a:t>
                </a:r>
                <a:r>
                  <a:rPr lang="es-EC" sz="1200" kern="1200" dirty="0">
                    <a:solidFill>
                      <a:schemeClr val="tx1"/>
                    </a:solidFill>
                    <a:effectLst/>
                    <a:latin typeface="+mn-lt"/>
                    <a:ea typeface="+mn-ea"/>
                    <a:cs typeface="+mn-cs"/>
                  </a:rPr>
                  <a:t> Agency, 2000).</a:t>
                </a:r>
              </a:p>
              <a:p>
                <a:endParaRPr lang="es-EC" dirty="0"/>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82</a:t>
            </a:fld>
            <a:endParaRPr lang="es-EC"/>
          </a:p>
        </p:txBody>
      </p:sp>
    </p:spTree>
    <p:extLst>
      <p:ext uri="{BB962C8B-B14F-4D97-AF65-F5344CB8AC3E}">
        <p14:creationId xmlns:p14="http://schemas.microsoft.com/office/powerpoint/2010/main" val="28054386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dirty="0" smtClean="0">
                <a:solidFill>
                  <a:schemeClr val="tx1"/>
                </a:solidFill>
                <a:latin typeface="Times New Roman" pitchFamily="18" charset="0"/>
                <a:cs typeface="Times New Roman" pitchFamily="18" charset="0"/>
              </a:rPr>
              <a:t>Pruebas de Medición del Detector de Radiación (i)</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En la Figura. 4.22, se grafican la distancia en comparación del promedio de la medición, de aquí puede observarse que el comportamiento de la radiación se ajusta a una curva exponencial, y también obsérvese la precisión de la medida con el valor real obtenido.   </a:t>
            </a:r>
          </a:p>
          <a:p>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83</a:t>
            </a:fld>
            <a:endParaRPr lang="es-EC"/>
          </a:p>
        </p:txBody>
      </p:sp>
    </p:spTree>
    <p:extLst>
      <p:ext uri="{BB962C8B-B14F-4D97-AF65-F5344CB8AC3E}">
        <p14:creationId xmlns:p14="http://schemas.microsoft.com/office/powerpoint/2010/main" val="30124845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dirty="0" smtClean="0">
                    <a:solidFill>
                      <a:schemeClr val="tx1"/>
                    </a:solidFill>
                    <a:latin typeface="Times New Roman" pitchFamily="18" charset="0"/>
                    <a:cs typeface="Times New Roman" pitchFamily="18" charset="0"/>
                  </a:rPr>
                  <a:t>Pruebas de Medición del Detector de Radiación (ii)</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Pero para determinar el rango del Detector de Radiación experimentalmente se ha tomado varias mediciones, las que se muestran en la Figura. 4.24, en donde se gráfica el número de cuentas con el valor de exposición obtenido; mírese que la diferencia entre el valor real y el valor experimental es mínima entre 0 y 10 </a:t>
                </a:r>
                <a14:m>
                  <m:oMath xmlns:m="http://schemas.openxmlformats.org/officeDocument/2006/math">
                    <m:d>
                      <m:dPr>
                        <m:begChr m:val="["/>
                        <m:endChr m:val="]"/>
                        <m:ctrlPr>
                          <a:rPr lang="es-EC" sz="1200" i="1" kern="1200">
                            <a:solidFill>
                              <a:schemeClr val="tx1"/>
                            </a:solidFill>
                            <a:effectLst/>
                            <a:latin typeface="Cambria Math"/>
                            <a:ea typeface="+mn-ea"/>
                            <a:cs typeface="+mn-cs"/>
                          </a:rPr>
                        </m:ctrlPr>
                      </m:dPr>
                      <m:e>
                        <m:r>
                          <a:rPr lang="es-EC" sz="1200" i="1" kern="1200">
                            <a:solidFill>
                              <a:schemeClr val="tx1"/>
                            </a:solidFill>
                            <a:effectLst/>
                            <a:latin typeface="Cambria Math"/>
                            <a:ea typeface="+mn-ea"/>
                            <a:cs typeface="+mn-cs"/>
                          </a:rPr>
                          <m:t>𝑚𝑅</m:t>
                        </m:r>
                        <m:r>
                          <a:rPr lang="es-EC" sz="1200" i="1" kern="1200">
                            <a:solidFill>
                              <a:schemeClr val="tx1"/>
                            </a:solidFill>
                            <a:effectLst/>
                            <a:latin typeface="Cambria Math"/>
                            <a:ea typeface="+mn-ea"/>
                            <a:cs typeface="+mn-cs"/>
                          </a:rPr>
                          <m:t>/</m:t>
                        </m:r>
                        <m:r>
                          <a:rPr lang="es-EC" sz="1200" i="1" kern="1200">
                            <a:solidFill>
                              <a:schemeClr val="tx1"/>
                            </a:solidFill>
                            <a:effectLst/>
                            <a:latin typeface="Cambria Math"/>
                            <a:ea typeface="+mn-ea"/>
                            <a:cs typeface="+mn-cs"/>
                          </a:rPr>
                          <m:t>h</m:t>
                        </m:r>
                      </m:e>
                    </m:d>
                  </m:oMath>
                </a14:m>
                <a:r>
                  <a:rPr lang="es-EC" sz="1200" kern="1200" dirty="0">
                    <a:solidFill>
                      <a:schemeClr val="tx1"/>
                    </a:solidFill>
                    <a:effectLst/>
                    <a:latin typeface="+mn-lt"/>
                    <a:ea typeface="+mn-ea"/>
                    <a:cs typeface="+mn-cs"/>
                  </a:rPr>
                  <a:t>, al contrario que va aumentando paulatinamente cuando estamos por encima de los 10 </a:t>
                </a:r>
                <a14:m>
                  <m:oMath xmlns:m="http://schemas.openxmlformats.org/officeDocument/2006/math">
                    <m:d>
                      <m:dPr>
                        <m:begChr m:val="["/>
                        <m:endChr m:val="]"/>
                        <m:ctrlPr>
                          <a:rPr lang="es-EC" sz="1200" i="1" kern="1200">
                            <a:solidFill>
                              <a:schemeClr val="tx1"/>
                            </a:solidFill>
                            <a:effectLst/>
                            <a:latin typeface="Cambria Math"/>
                            <a:ea typeface="+mn-ea"/>
                            <a:cs typeface="+mn-cs"/>
                          </a:rPr>
                        </m:ctrlPr>
                      </m:dPr>
                      <m:e>
                        <m:r>
                          <a:rPr lang="es-EC" sz="1200" i="1" kern="1200">
                            <a:solidFill>
                              <a:schemeClr val="tx1"/>
                            </a:solidFill>
                            <a:effectLst/>
                            <a:latin typeface="Cambria Math"/>
                            <a:ea typeface="+mn-ea"/>
                            <a:cs typeface="+mn-cs"/>
                          </a:rPr>
                          <m:t>𝑚𝑅</m:t>
                        </m:r>
                        <m:r>
                          <a:rPr lang="es-EC" sz="1200" i="1" kern="1200">
                            <a:solidFill>
                              <a:schemeClr val="tx1"/>
                            </a:solidFill>
                            <a:effectLst/>
                            <a:latin typeface="Cambria Math"/>
                            <a:ea typeface="+mn-ea"/>
                            <a:cs typeface="+mn-cs"/>
                          </a:rPr>
                          <m:t>/</m:t>
                        </m:r>
                        <m:r>
                          <a:rPr lang="es-EC" sz="1200" i="1" kern="1200">
                            <a:solidFill>
                              <a:schemeClr val="tx1"/>
                            </a:solidFill>
                            <a:effectLst/>
                            <a:latin typeface="Cambria Math"/>
                            <a:ea typeface="+mn-ea"/>
                            <a:cs typeface="+mn-cs"/>
                          </a:rPr>
                          <m:t>h</m:t>
                        </m:r>
                      </m:e>
                    </m:d>
                  </m:oMath>
                </a14:m>
                <a:r>
                  <a:rPr lang="es-EC" sz="1200" kern="1200" dirty="0">
                    <a:solidFill>
                      <a:schemeClr val="tx1"/>
                    </a:solidFill>
                    <a:effectLst/>
                    <a:latin typeface="+mn-lt"/>
                    <a:ea typeface="+mn-ea"/>
                    <a:cs typeface="+mn-cs"/>
                  </a:rPr>
                  <a:t>. </a:t>
                </a:r>
                <a:endParaRPr lang="es-EC" dirty="0"/>
              </a:p>
            </p:txBody>
          </p:sp>
        </mc:Choice>
        <mc:Fallback xmlns="">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Pero para determinar el rango del Detector de Radiación experimentalmente se ha tomado varias mediciones, las que se muestran en la Figura. 4.24, en donde se gráfica el número de cuentas con el valor de exposición obtenido; mírese que la diferencia entre el valor real y el valor experimental es mínima entre 0 y 10 </a:t>
                </a:r>
                <a:r>
                  <a:rPr lang="es-EC" sz="1200" i="0" kern="1200">
                    <a:solidFill>
                      <a:schemeClr val="tx1"/>
                    </a:solidFill>
                    <a:effectLst/>
                    <a:latin typeface="+mn-lt"/>
                    <a:ea typeface="+mn-ea"/>
                    <a:cs typeface="+mn-cs"/>
                  </a:rPr>
                  <a:t>[𝑚𝑅/ℎ]</a:t>
                </a:r>
                <a:r>
                  <a:rPr lang="es-EC" sz="1200" kern="1200" dirty="0">
                    <a:solidFill>
                      <a:schemeClr val="tx1"/>
                    </a:solidFill>
                    <a:effectLst/>
                    <a:latin typeface="+mn-lt"/>
                    <a:ea typeface="+mn-ea"/>
                    <a:cs typeface="+mn-cs"/>
                  </a:rPr>
                  <a:t>, al contrario que va aumentando paulatinamente cuando estamos por encima de los 10 </a:t>
                </a:r>
                <a:r>
                  <a:rPr lang="es-EC" sz="1200" i="0" kern="1200">
                    <a:solidFill>
                      <a:schemeClr val="tx1"/>
                    </a:solidFill>
                    <a:effectLst/>
                    <a:latin typeface="+mn-lt"/>
                    <a:ea typeface="+mn-ea"/>
                    <a:cs typeface="+mn-cs"/>
                  </a:rPr>
                  <a:t>[𝑚𝑅/ℎ]</a:t>
                </a:r>
                <a:r>
                  <a:rPr lang="es-EC" sz="1200" kern="1200" dirty="0">
                    <a:solidFill>
                      <a:schemeClr val="tx1"/>
                    </a:solidFill>
                    <a:effectLst/>
                    <a:latin typeface="+mn-lt"/>
                    <a:ea typeface="+mn-ea"/>
                    <a:cs typeface="+mn-cs"/>
                  </a:rPr>
                  <a:t>. De ahí que el rango Real del Detector de Radiación se lo expone en la Ecuación. 4.3.</a:t>
                </a:r>
              </a:p>
              <a:p>
                <a:endParaRPr lang="es-EC" dirty="0"/>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84</a:t>
            </a:fld>
            <a:endParaRPr lang="es-EC"/>
          </a:p>
        </p:txBody>
      </p:sp>
    </p:spTree>
    <p:extLst>
      <p:ext uri="{BB962C8B-B14F-4D97-AF65-F5344CB8AC3E}">
        <p14:creationId xmlns:p14="http://schemas.microsoft.com/office/powerpoint/2010/main" val="19980012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dirty="0" smtClean="0">
                <a:solidFill>
                  <a:schemeClr val="tx1"/>
                </a:solidFill>
                <a:latin typeface="Times New Roman" pitchFamily="18" charset="0"/>
                <a:cs typeface="Times New Roman" pitchFamily="18" charset="0"/>
              </a:rPr>
              <a:t>Pruebas de Medición del Detector de Radiación (iii)</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tercera y última prueba de validación del Sistema de Detección y Monitoreo de Radiación Gamma, consiste en comprobar la exactitud y la linealidad en todo el rango de medición; para ello se ha tomado los datos expuestos en la Tabla. 4.3, los valores corresponden al 25, 50 y 75% del rango medida, de cada uno de ellos se ha tomado 27 valores y se ha calculado el promedio. </a:t>
            </a:r>
          </a:p>
          <a:p>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85</a:t>
            </a:fld>
            <a:endParaRPr lang="es-EC"/>
          </a:p>
        </p:txBody>
      </p:sp>
    </p:spTree>
    <p:extLst>
      <p:ext uri="{BB962C8B-B14F-4D97-AF65-F5344CB8AC3E}">
        <p14:creationId xmlns:p14="http://schemas.microsoft.com/office/powerpoint/2010/main" val="25153189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Resultados del 25% del rango</a:t>
            </a:r>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86</a:t>
            </a:fld>
            <a:endParaRPr lang="es-EC"/>
          </a:p>
        </p:txBody>
      </p:sp>
    </p:spTree>
    <p:extLst>
      <p:ext uri="{BB962C8B-B14F-4D97-AF65-F5344CB8AC3E}">
        <p14:creationId xmlns:p14="http://schemas.microsoft.com/office/powerpoint/2010/main" val="38623298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Resultados del 50% del rango</a:t>
            </a:r>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87</a:t>
            </a:fld>
            <a:endParaRPr lang="es-EC"/>
          </a:p>
        </p:txBody>
      </p:sp>
    </p:spTree>
    <p:extLst>
      <p:ext uri="{BB962C8B-B14F-4D97-AF65-F5344CB8AC3E}">
        <p14:creationId xmlns:p14="http://schemas.microsoft.com/office/powerpoint/2010/main" val="11762564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1" dirty="0" smtClean="0">
                <a:solidFill>
                  <a:schemeClr val="tx1"/>
                </a:solidFill>
                <a:latin typeface="Times New Roman" pitchFamily="18" charset="0"/>
                <a:cs typeface="Times New Roman" pitchFamily="18" charset="0"/>
              </a:rPr>
              <a:t>Resultados del 75% del rango</a:t>
            </a:r>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88</a:t>
            </a:fld>
            <a:endParaRPr lang="es-EC"/>
          </a:p>
        </p:txBody>
      </p:sp>
    </p:spTree>
    <p:extLst>
      <p:ext uri="{BB962C8B-B14F-4D97-AF65-F5344CB8AC3E}">
        <p14:creationId xmlns:p14="http://schemas.microsoft.com/office/powerpoint/2010/main" val="30796876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dirty="0" smtClean="0">
                <a:solidFill>
                  <a:schemeClr val="tx1"/>
                </a:solidFill>
                <a:latin typeface="Times New Roman" pitchFamily="18" charset="0"/>
                <a:cs typeface="Times New Roman" pitchFamily="18" charset="0"/>
              </a:rPr>
              <a:t>Linealidad</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tercera prueba arroga también la linealidad de la medición en el rango de funcionamiento, Figura. 4.28. De donde se obtiene una linealidad de 0,9982, la que corrobora la linealidad del Sistema.  </a:t>
            </a:r>
          </a:p>
          <a:p>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89</a:t>
            </a:fld>
            <a:endParaRPr lang="es-EC"/>
          </a:p>
        </p:txBody>
      </p:sp>
    </p:spTree>
    <p:extLst>
      <p:ext uri="{BB962C8B-B14F-4D97-AF65-F5344CB8AC3E}">
        <p14:creationId xmlns:p14="http://schemas.microsoft.com/office/powerpoint/2010/main" val="3128694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C" sz="1200" b="1" dirty="0" smtClean="0">
                <a:solidFill>
                  <a:schemeClr val="tx1"/>
                </a:solidFill>
                <a:latin typeface="+mn-lt"/>
              </a:rPr>
              <a:t>Objetivos Específicos (ii)</a:t>
            </a:r>
            <a:endParaRPr lang="es-EC" sz="1200" kern="1200" dirty="0" smtClean="0">
              <a:solidFill>
                <a:schemeClr val="tx1"/>
              </a:solidFill>
              <a:effectLst/>
              <a:latin typeface="+mn-lt"/>
              <a:ea typeface="+mn-ea"/>
              <a:cs typeface="+mn-cs"/>
            </a:endParaRPr>
          </a:p>
          <a:p>
            <a:pPr lvl="0"/>
            <a:r>
              <a:rPr lang="es-EC" sz="1200" kern="1200" dirty="0" smtClean="0">
                <a:solidFill>
                  <a:schemeClr val="tx1"/>
                </a:solidFill>
                <a:effectLst/>
                <a:latin typeface="+mn-lt"/>
                <a:ea typeface="+mn-ea"/>
                <a:cs typeface="+mn-cs"/>
              </a:rPr>
              <a:t>Diseñar la Base de Datos y la Interface Humano Máquina del bloque de Adquisición y Almacenamiento.</a:t>
            </a:r>
          </a:p>
          <a:p>
            <a:pPr lvl="0"/>
            <a:r>
              <a:rPr lang="es-EC" sz="1200" kern="1200" dirty="0" smtClean="0">
                <a:solidFill>
                  <a:schemeClr val="tx1"/>
                </a:solidFill>
                <a:effectLst/>
                <a:latin typeface="+mn-lt"/>
                <a:ea typeface="+mn-ea"/>
                <a:cs typeface="+mn-cs"/>
              </a:rPr>
              <a:t>Implementar el Sistema de Detección de Radiación Gamma.</a:t>
            </a:r>
          </a:p>
          <a:p>
            <a:pPr lvl="0"/>
            <a:r>
              <a:rPr lang="es-EC" sz="1200" kern="1200" dirty="0" smtClean="0">
                <a:solidFill>
                  <a:schemeClr val="tx1"/>
                </a:solidFill>
                <a:effectLst/>
                <a:latin typeface="+mn-lt"/>
                <a:ea typeface="+mn-ea"/>
                <a:cs typeface="+mn-cs"/>
              </a:rPr>
              <a:t>Validar el Sistema de Detección y Monitoreo de Radiación Gamma. </a:t>
            </a:r>
          </a:p>
          <a:p>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solidFill>
                  <a:prstClr val="black"/>
                </a:solidFill>
              </a:rPr>
              <a:pPr/>
              <a:t>9</a:t>
            </a:fld>
            <a:endParaRPr lang="es-EC">
              <a:solidFill>
                <a:prstClr val="black"/>
              </a:solidFill>
            </a:endParaRPr>
          </a:p>
        </p:txBody>
      </p:sp>
    </p:spTree>
    <p:extLst>
      <p:ext uri="{BB962C8B-B14F-4D97-AF65-F5344CB8AC3E}">
        <p14:creationId xmlns:p14="http://schemas.microsoft.com/office/powerpoint/2010/main" val="23958074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dirty="0" smtClean="0">
                <a:solidFill>
                  <a:schemeClr val="tx1"/>
                </a:solidFill>
                <a:latin typeface="Times New Roman" pitchFamily="18" charset="0"/>
                <a:cs typeface="Times New Roman" pitchFamily="18" charset="0"/>
              </a:rPr>
              <a:t>COSTOS DEL PROYECTO</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A continuación se realiza el análisis del costo individual del Sistema de Detección y Monitoreo de Radiación Gamma, en tres tipos de Sistemas dependiendo de las necesidades del cliente.</a:t>
            </a:r>
          </a:p>
          <a:p>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90</a:t>
            </a:fld>
            <a:endParaRPr lang="es-EC"/>
          </a:p>
        </p:txBody>
      </p:sp>
    </p:spTree>
    <p:extLst>
      <p:ext uri="{BB962C8B-B14F-4D97-AF65-F5344CB8AC3E}">
        <p14:creationId xmlns:p14="http://schemas.microsoft.com/office/powerpoint/2010/main" val="30072126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dirty="0" smtClean="0">
                <a:solidFill>
                  <a:schemeClr val="tx1"/>
                </a:solidFill>
                <a:latin typeface="Times New Roman" pitchFamily="18" charset="0"/>
                <a:cs typeface="Times New Roman" pitchFamily="18" charset="0"/>
              </a:rPr>
              <a:t>COSTOS DEL PROYECTO</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A continuación se realiza el análisis del costo individual del Sistema de Detección y Monitoreo de Radiación Gamma, en tres tipos de Sistemas dependiendo de las necesidades del cliente.</a:t>
            </a:r>
          </a:p>
          <a:p>
            <a:endParaRPr lang="es-EC" dirty="0"/>
          </a:p>
        </p:txBody>
      </p:sp>
      <p:sp>
        <p:nvSpPr>
          <p:cNvPr id="4" name="3 Marcador de número de diapositiva"/>
          <p:cNvSpPr>
            <a:spLocks noGrp="1"/>
          </p:cNvSpPr>
          <p:nvPr>
            <p:ph type="sldNum" sz="quarter" idx="10"/>
          </p:nvPr>
        </p:nvSpPr>
        <p:spPr/>
        <p:txBody>
          <a:bodyPr/>
          <a:lstStyle/>
          <a:p>
            <a:fld id="{8DD33A4F-07BC-4CCC-85CA-0CFAF4E55FE3}" type="slidenum">
              <a:rPr lang="es-EC" smtClean="0"/>
              <a:t>91</a:t>
            </a:fld>
            <a:endParaRPr lang="es-EC"/>
          </a:p>
        </p:txBody>
      </p:sp>
    </p:spTree>
    <p:extLst>
      <p:ext uri="{BB962C8B-B14F-4D97-AF65-F5344CB8AC3E}">
        <p14:creationId xmlns:p14="http://schemas.microsoft.com/office/powerpoint/2010/main" val="30072126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dirty="0" smtClean="0">
                    <a:solidFill>
                      <a:schemeClr val="tx1"/>
                    </a:solidFill>
                    <a:latin typeface="Times New Roman" pitchFamily="18" charset="0"/>
                    <a:cs typeface="Times New Roman" pitchFamily="18" charset="0"/>
                  </a:rPr>
                  <a:t>CONCLUSIONES</a:t>
                </a:r>
              </a:p>
              <a:p>
                <a:pPr algn="just"/>
                <a:r>
                  <a:rPr lang="es-EC" sz="1200" dirty="0" smtClean="0">
                    <a:latin typeface="Times New Roman" pitchFamily="18" charset="0"/>
                    <a:cs typeface="Times New Roman" pitchFamily="18" charset="0"/>
                  </a:rPr>
                  <a:t>Con la ejecución del proyecto se cumple cabalmente con los objetivos propuestos del diseño de un Sistema de Detección y Monitoreo de Radiación Gamma para medir la exposición a la radiación del personal ocupacionalmente expuesto del Ministerio de Electricidad y Energía Renovable.</a:t>
                </a:r>
                <a:endParaRPr lang="es-EC" sz="1200" dirty="0">
                  <a:latin typeface="Times New Roman" pitchFamily="18" charset="0"/>
                  <a:cs typeface="Times New Roman" pitchFamily="18" charset="0"/>
                </a:endParaRPr>
              </a:p>
              <a:p>
                <a:pPr algn="just"/>
                <a:r>
                  <a:rPr lang="es-EC" sz="1200" dirty="0">
                    <a:latin typeface="Times New Roman" pitchFamily="18" charset="0"/>
                    <a:cs typeface="Times New Roman" pitchFamily="18" charset="0"/>
                  </a:rPr>
                  <a:t>El estudio del arte de las radiaciones ionizantes permite ampliar el conocimiento de la detección de la radiación, para aprovechar el comportamiento físico y eléctrico de la ionización en el tubo Geiger Müller. </a:t>
                </a:r>
              </a:p>
              <a:p>
                <a:pPr algn="just"/>
                <a:r>
                  <a:rPr lang="es-EC" sz="1200" dirty="0">
                    <a:latin typeface="Times New Roman" pitchFamily="18" charset="0"/>
                    <a:cs typeface="Times New Roman" pitchFamily="18" charset="0"/>
                  </a:rPr>
                  <a:t>El diseño de la Fuente de Alto Voltaje concluyó con que su salida tiene una precisión de 1.6%, excelente estabilidad y un mínimo rizado. Y el resultado de la fuente de alimentación con carga arroja un error de </a:t>
                </a:r>
                <a14:m>
                  <m:oMath xmlns:m="http://schemas.openxmlformats.org/officeDocument/2006/math">
                    <m:r>
                      <a:rPr lang="es-EC" sz="1200">
                        <a:latin typeface="Cambria Math"/>
                      </a:rPr>
                      <m:t>0.01 </m:t>
                    </m:r>
                    <m:d>
                      <m:dPr>
                        <m:begChr m:val="["/>
                        <m:endChr m:val="]"/>
                        <m:ctrlPr>
                          <a:rPr lang="es-EC" sz="1200" i="1">
                            <a:latin typeface="Cambria Math"/>
                          </a:rPr>
                        </m:ctrlPr>
                      </m:dPr>
                      <m:e>
                        <m:r>
                          <m:rPr>
                            <m:sty m:val="p"/>
                          </m:rPr>
                          <a:rPr lang="es-EC" sz="1200">
                            <a:latin typeface="Cambria Math"/>
                          </a:rPr>
                          <m:t>V</m:t>
                        </m:r>
                      </m:e>
                    </m:d>
                  </m:oMath>
                </a14:m>
                <a:r>
                  <a:rPr lang="es-EC" sz="1200" dirty="0">
                    <a:latin typeface="Times New Roman" pitchFamily="18" charset="0"/>
                    <a:cs typeface="Times New Roman" pitchFamily="18" charset="0"/>
                  </a:rPr>
                  <a:t>,  y tiene un rizado menor de </a:t>
                </a:r>
                <a14:m>
                  <m:oMath xmlns:m="http://schemas.openxmlformats.org/officeDocument/2006/math">
                    <m:r>
                      <a:rPr lang="es-EC" sz="1200">
                        <a:latin typeface="Cambria Math"/>
                      </a:rPr>
                      <m:t>100 </m:t>
                    </m:r>
                    <m:d>
                      <m:dPr>
                        <m:begChr m:val="["/>
                        <m:endChr m:val="]"/>
                        <m:ctrlPr>
                          <a:rPr lang="es-EC" sz="1200" i="1">
                            <a:latin typeface="Cambria Math"/>
                          </a:rPr>
                        </m:ctrlPr>
                      </m:dPr>
                      <m:e>
                        <m:r>
                          <m:rPr>
                            <m:sty m:val="p"/>
                          </m:rPr>
                          <a:rPr lang="es-EC" sz="1200">
                            <a:latin typeface="Cambria Math"/>
                          </a:rPr>
                          <m:t>mV</m:t>
                        </m:r>
                      </m:e>
                    </m:d>
                  </m:oMath>
                </a14:m>
                <a:r>
                  <a:rPr lang="es-EC" sz="1200" dirty="0">
                    <a:latin typeface="Times New Roman" pitchFamily="18" charset="0"/>
                    <a:cs typeface="Times New Roman" pitchFamily="18" charset="0"/>
                  </a:rPr>
                  <a:t> mejorando la estabilidad general del sistema</a:t>
                </a:r>
                <a:r>
                  <a:rPr lang="es-EC" sz="1200" dirty="0" smtClean="0">
                    <a:latin typeface="Times New Roman" pitchFamily="18" charset="0"/>
                    <a:cs typeface="Times New Roman" pitchFamily="18" charset="0"/>
                  </a:rPr>
                  <a:t>.</a:t>
                </a:r>
                <a:endParaRPr lang="es-EC" sz="1200" dirty="0">
                  <a:latin typeface="Times New Roman" pitchFamily="18" charset="0"/>
                  <a:cs typeface="Times New Roman" pitchFamily="18" charset="0"/>
                </a:endParaRPr>
              </a:p>
            </p:txBody>
          </p:sp>
        </mc:Choice>
        <mc:Fallback xmlns="">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dirty="0" smtClean="0">
                    <a:solidFill>
                      <a:schemeClr val="tx1"/>
                    </a:solidFill>
                    <a:latin typeface="Times New Roman" pitchFamily="18" charset="0"/>
                    <a:cs typeface="Times New Roman" pitchFamily="18" charset="0"/>
                  </a:rPr>
                  <a:t>CONCLUSIONES</a:t>
                </a:r>
              </a:p>
              <a:p>
                <a:pPr algn="just"/>
                <a:r>
                  <a:rPr lang="es-EC" sz="1200" dirty="0" smtClean="0">
                    <a:latin typeface="Times New Roman" pitchFamily="18" charset="0"/>
                    <a:cs typeface="Times New Roman" pitchFamily="18" charset="0"/>
                  </a:rPr>
                  <a:t>Con la ejecución del proyecto se cumple cabalmente con los objetivos propuestos del diseño de un Sistema de Detección y Monitoreo de Radiación Gamma para medir la exposición a la radiación del personal ocupacionalmente expuesto del Ministerio de Electricidad y Energía Renovable.</a:t>
                </a:r>
                <a:endParaRPr lang="es-EC" sz="1200" dirty="0">
                  <a:latin typeface="Times New Roman" pitchFamily="18" charset="0"/>
                  <a:cs typeface="Times New Roman" pitchFamily="18" charset="0"/>
                </a:endParaRPr>
              </a:p>
              <a:p>
                <a:pPr algn="just"/>
                <a:r>
                  <a:rPr lang="es-EC" sz="1200" dirty="0">
                    <a:latin typeface="Times New Roman" pitchFamily="18" charset="0"/>
                    <a:cs typeface="Times New Roman" pitchFamily="18" charset="0"/>
                  </a:rPr>
                  <a:t>El estudio del arte de las radiaciones ionizantes permite ampliar el conocimiento de la detección de la radiación, para aprovechar el comportamiento físico y eléctrico de la ionización en el tubo Geiger Müller. </a:t>
                </a:r>
              </a:p>
              <a:p>
                <a:pPr algn="just"/>
                <a:r>
                  <a:rPr lang="es-EC" sz="1200" dirty="0">
                    <a:latin typeface="Times New Roman" pitchFamily="18" charset="0"/>
                    <a:cs typeface="Times New Roman" pitchFamily="18" charset="0"/>
                  </a:rPr>
                  <a:t>El diseño de la Fuente de Alto Voltaje concluyó con que su salida tiene una precisión de 1.6%, excelente estabilidad y un mínimo rizado. Y el resultado de la fuente de alimentación con carga arroja un error de </a:t>
                </a:r>
                <a:r>
                  <a:rPr lang="es-EC" sz="1200" i="0">
                    <a:latin typeface="Cambria Math"/>
                  </a:rPr>
                  <a:t>0.01 [V]</a:t>
                </a:r>
                <a:r>
                  <a:rPr lang="es-EC" sz="1200" dirty="0">
                    <a:latin typeface="Times New Roman" pitchFamily="18" charset="0"/>
                    <a:cs typeface="Times New Roman" pitchFamily="18" charset="0"/>
                  </a:rPr>
                  <a:t>,  y tiene un rizado menor de </a:t>
                </a:r>
                <a:r>
                  <a:rPr lang="es-EC" sz="1200" i="0">
                    <a:latin typeface="Cambria Math"/>
                  </a:rPr>
                  <a:t>100 [mV]</a:t>
                </a:r>
                <a:r>
                  <a:rPr lang="es-EC" sz="1200" dirty="0">
                    <a:latin typeface="Times New Roman" pitchFamily="18" charset="0"/>
                    <a:cs typeface="Times New Roman" pitchFamily="18" charset="0"/>
                  </a:rPr>
                  <a:t> mejorando la estabilidad general del sistema</a:t>
                </a:r>
                <a:r>
                  <a:rPr lang="es-EC" sz="1200" dirty="0" smtClean="0">
                    <a:latin typeface="Times New Roman" pitchFamily="18" charset="0"/>
                    <a:cs typeface="Times New Roman" pitchFamily="18" charset="0"/>
                  </a:rPr>
                  <a:t>.</a:t>
                </a:r>
                <a:endParaRPr lang="es-EC" sz="1200" dirty="0">
                  <a:latin typeface="Times New Roman" pitchFamily="18" charset="0"/>
                  <a:cs typeface="Times New Roman" pitchFamily="18" charset="0"/>
                </a:endParaRPr>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92</a:t>
            </a:fld>
            <a:endParaRPr lang="es-EC"/>
          </a:p>
        </p:txBody>
      </p:sp>
    </p:spTree>
    <p:extLst>
      <p:ext uri="{BB962C8B-B14F-4D97-AF65-F5344CB8AC3E}">
        <p14:creationId xmlns:p14="http://schemas.microsoft.com/office/powerpoint/2010/main" val="33803642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dirty="0" smtClean="0">
                    <a:solidFill>
                      <a:schemeClr val="tx1"/>
                    </a:solidFill>
                    <a:latin typeface="Times New Roman" pitchFamily="18" charset="0"/>
                    <a:cs typeface="Times New Roman" pitchFamily="18" charset="0"/>
                  </a:rPr>
                  <a:t>CONCLUSIONES</a:t>
                </a:r>
              </a:p>
              <a:p>
                <a:pPr algn="just"/>
                <a:r>
                  <a:rPr lang="es-EC" sz="1200" dirty="0" smtClean="0">
                    <a:latin typeface="Times New Roman" pitchFamily="18" charset="0"/>
                    <a:cs typeface="Times New Roman" pitchFamily="18" charset="0"/>
                  </a:rPr>
                  <a:t>Con la ejecución del proyecto se cumple cabalmente con los objetivos propuestos del diseño de un Sistema de Detección y Monitoreo de Radiación Gamma para medir la exposición a la radiación del personal ocupacionalmente expuesto del Ministerio de Electricidad y Energía Renovable.</a:t>
                </a:r>
                <a:endParaRPr lang="es-EC" sz="1200" dirty="0">
                  <a:latin typeface="Times New Roman" pitchFamily="18" charset="0"/>
                  <a:cs typeface="Times New Roman" pitchFamily="18" charset="0"/>
                </a:endParaRPr>
              </a:p>
              <a:p>
                <a:pPr algn="just"/>
                <a:r>
                  <a:rPr lang="es-EC" sz="1200" dirty="0">
                    <a:latin typeface="Times New Roman" pitchFamily="18" charset="0"/>
                    <a:cs typeface="Times New Roman" pitchFamily="18" charset="0"/>
                  </a:rPr>
                  <a:t>El estudio del arte de las radiaciones ionizantes permite ampliar el conocimiento de la detección de la radiación, para aprovechar el comportamiento físico y eléctrico de la ionización en el tubo Geiger Müller. </a:t>
                </a:r>
              </a:p>
              <a:p>
                <a:pPr algn="just"/>
                <a:r>
                  <a:rPr lang="es-EC" sz="1200" dirty="0">
                    <a:latin typeface="Times New Roman" pitchFamily="18" charset="0"/>
                    <a:cs typeface="Times New Roman" pitchFamily="18" charset="0"/>
                  </a:rPr>
                  <a:t>El diseño de la Fuente de Alto Voltaje concluyó con que su salida tiene una precisión de 1.6%, excelente estabilidad y un mínimo rizado. Y el resultado de la fuente de alimentación con carga arroja un error de </a:t>
                </a:r>
                <a14:m>
                  <m:oMath xmlns:m="http://schemas.openxmlformats.org/officeDocument/2006/math">
                    <m:r>
                      <a:rPr lang="es-EC" sz="1200">
                        <a:latin typeface="Cambria Math"/>
                      </a:rPr>
                      <m:t>0.01 </m:t>
                    </m:r>
                    <m:d>
                      <m:dPr>
                        <m:begChr m:val="["/>
                        <m:endChr m:val="]"/>
                        <m:ctrlPr>
                          <a:rPr lang="es-EC" sz="1200" i="1">
                            <a:latin typeface="Cambria Math"/>
                          </a:rPr>
                        </m:ctrlPr>
                      </m:dPr>
                      <m:e>
                        <m:r>
                          <m:rPr>
                            <m:sty m:val="p"/>
                          </m:rPr>
                          <a:rPr lang="es-EC" sz="1200">
                            <a:latin typeface="Cambria Math"/>
                          </a:rPr>
                          <m:t>V</m:t>
                        </m:r>
                      </m:e>
                    </m:d>
                  </m:oMath>
                </a14:m>
                <a:r>
                  <a:rPr lang="es-EC" sz="1200" dirty="0">
                    <a:latin typeface="Times New Roman" pitchFamily="18" charset="0"/>
                    <a:cs typeface="Times New Roman" pitchFamily="18" charset="0"/>
                  </a:rPr>
                  <a:t>,  y tiene un rizado menor de </a:t>
                </a:r>
                <a14:m>
                  <m:oMath xmlns:m="http://schemas.openxmlformats.org/officeDocument/2006/math">
                    <m:r>
                      <a:rPr lang="es-EC" sz="1200">
                        <a:latin typeface="Cambria Math"/>
                      </a:rPr>
                      <m:t>100 </m:t>
                    </m:r>
                    <m:d>
                      <m:dPr>
                        <m:begChr m:val="["/>
                        <m:endChr m:val="]"/>
                        <m:ctrlPr>
                          <a:rPr lang="es-EC" sz="1200" i="1">
                            <a:latin typeface="Cambria Math"/>
                          </a:rPr>
                        </m:ctrlPr>
                      </m:dPr>
                      <m:e>
                        <m:r>
                          <m:rPr>
                            <m:sty m:val="p"/>
                          </m:rPr>
                          <a:rPr lang="es-EC" sz="1200">
                            <a:latin typeface="Cambria Math"/>
                          </a:rPr>
                          <m:t>mV</m:t>
                        </m:r>
                      </m:e>
                    </m:d>
                  </m:oMath>
                </a14:m>
                <a:r>
                  <a:rPr lang="es-EC" sz="1200" dirty="0">
                    <a:latin typeface="Times New Roman" pitchFamily="18" charset="0"/>
                    <a:cs typeface="Times New Roman" pitchFamily="18" charset="0"/>
                  </a:rPr>
                  <a:t> mejorando la estabilidad general del sistema</a:t>
                </a:r>
                <a:r>
                  <a:rPr lang="es-EC" sz="1200" dirty="0" smtClean="0">
                    <a:latin typeface="Times New Roman" pitchFamily="18" charset="0"/>
                    <a:cs typeface="Times New Roman" pitchFamily="18" charset="0"/>
                  </a:rPr>
                  <a:t>.</a:t>
                </a:r>
                <a:endParaRPr lang="es-EC" sz="1200" dirty="0">
                  <a:latin typeface="Times New Roman" pitchFamily="18" charset="0"/>
                  <a:cs typeface="Times New Roman" pitchFamily="18" charset="0"/>
                </a:endParaRPr>
              </a:p>
            </p:txBody>
          </p:sp>
        </mc:Choice>
        <mc:Fallback xmlns="">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dirty="0" smtClean="0">
                    <a:solidFill>
                      <a:schemeClr val="tx1"/>
                    </a:solidFill>
                    <a:latin typeface="Times New Roman" pitchFamily="18" charset="0"/>
                    <a:cs typeface="Times New Roman" pitchFamily="18" charset="0"/>
                  </a:rPr>
                  <a:t>CONCLUSIONES</a:t>
                </a:r>
              </a:p>
              <a:p>
                <a:pPr algn="just"/>
                <a:r>
                  <a:rPr lang="es-EC" sz="1200" dirty="0" smtClean="0">
                    <a:latin typeface="Times New Roman" pitchFamily="18" charset="0"/>
                    <a:cs typeface="Times New Roman" pitchFamily="18" charset="0"/>
                  </a:rPr>
                  <a:t>Con la ejecución del proyecto se cumple cabalmente con los objetivos propuestos del diseño de un Sistema de Detección y Monitoreo de Radiación Gamma para medir la exposición a la radiación del personal ocupacionalmente expuesto del Ministerio de Electricidad y Energía Renovable.</a:t>
                </a:r>
                <a:endParaRPr lang="es-EC" sz="1200" dirty="0">
                  <a:latin typeface="Times New Roman" pitchFamily="18" charset="0"/>
                  <a:cs typeface="Times New Roman" pitchFamily="18" charset="0"/>
                </a:endParaRPr>
              </a:p>
              <a:p>
                <a:pPr algn="just"/>
                <a:r>
                  <a:rPr lang="es-EC" sz="1200" dirty="0">
                    <a:latin typeface="Times New Roman" pitchFamily="18" charset="0"/>
                    <a:cs typeface="Times New Roman" pitchFamily="18" charset="0"/>
                  </a:rPr>
                  <a:t>El estudio del arte de las radiaciones ionizantes permite ampliar el conocimiento de la detección de la radiación, para aprovechar el comportamiento físico y eléctrico de la ionización en el tubo Geiger Müller. </a:t>
                </a:r>
              </a:p>
              <a:p>
                <a:pPr algn="just"/>
                <a:r>
                  <a:rPr lang="es-EC" sz="1200" dirty="0">
                    <a:latin typeface="Times New Roman" pitchFamily="18" charset="0"/>
                    <a:cs typeface="Times New Roman" pitchFamily="18" charset="0"/>
                  </a:rPr>
                  <a:t>El diseño de la Fuente de Alto Voltaje concluyó con que su salida tiene una precisión de 1.6%, excelente estabilidad y un mínimo rizado. Y el resultado de la fuente de alimentación con carga arroja un error de </a:t>
                </a:r>
                <a:r>
                  <a:rPr lang="es-EC" sz="1200" i="0">
                    <a:latin typeface="Cambria Math"/>
                  </a:rPr>
                  <a:t>0.01 [V]</a:t>
                </a:r>
                <a:r>
                  <a:rPr lang="es-EC" sz="1200" dirty="0">
                    <a:latin typeface="Times New Roman" pitchFamily="18" charset="0"/>
                    <a:cs typeface="Times New Roman" pitchFamily="18" charset="0"/>
                  </a:rPr>
                  <a:t>,  y tiene un rizado menor de </a:t>
                </a:r>
                <a:r>
                  <a:rPr lang="es-EC" sz="1200" i="0">
                    <a:latin typeface="Cambria Math"/>
                  </a:rPr>
                  <a:t>100 [mV]</a:t>
                </a:r>
                <a:r>
                  <a:rPr lang="es-EC" sz="1200" dirty="0">
                    <a:latin typeface="Times New Roman" pitchFamily="18" charset="0"/>
                    <a:cs typeface="Times New Roman" pitchFamily="18" charset="0"/>
                  </a:rPr>
                  <a:t> mejorando la estabilidad general del sistema</a:t>
                </a:r>
                <a:r>
                  <a:rPr lang="es-EC" sz="1200" dirty="0" smtClean="0">
                    <a:latin typeface="Times New Roman" pitchFamily="18" charset="0"/>
                    <a:cs typeface="Times New Roman" pitchFamily="18" charset="0"/>
                  </a:rPr>
                  <a:t>.</a:t>
                </a:r>
                <a:endParaRPr lang="es-EC" sz="1200" dirty="0">
                  <a:latin typeface="Times New Roman" pitchFamily="18" charset="0"/>
                  <a:cs typeface="Times New Roman" pitchFamily="18" charset="0"/>
                </a:endParaRPr>
              </a:p>
            </p:txBody>
          </p:sp>
        </mc:Fallback>
      </mc:AlternateContent>
      <p:sp>
        <p:nvSpPr>
          <p:cNvPr id="4" name="3 Marcador de número de diapositiva"/>
          <p:cNvSpPr>
            <a:spLocks noGrp="1"/>
          </p:cNvSpPr>
          <p:nvPr>
            <p:ph type="sldNum" sz="quarter" idx="10"/>
          </p:nvPr>
        </p:nvSpPr>
        <p:spPr/>
        <p:txBody>
          <a:bodyPr/>
          <a:lstStyle/>
          <a:p>
            <a:fld id="{8DD33A4F-07BC-4CCC-85CA-0CFAF4E55FE3}" type="slidenum">
              <a:rPr lang="es-EC" smtClean="0"/>
              <a:t>93</a:t>
            </a:fld>
            <a:endParaRPr lang="es-EC"/>
          </a:p>
        </p:txBody>
      </p:sp>
    </p:spTree>
    <p:extLst>
      <p:ext uri="{BB962C8B-B14F-4D97-AF65-F5344CB8AC3E}">
        <p14:creationId xmlns:p14="http://schemas.microsoft.com/office/powerpoint/2010/main" val="33803642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DD33A4F-07BC-4CCC-85CA-0CFAF4E55FE3}" type="slidenum">
              <a:rPr lang="es-EC" smtClean="0"/>
              <a:t>94</a:t>
            </a:fld>
            <a:endParaRPr lang="es-EC"/>
          </a:p>
        </p:txBody>
      </p:sp>
    </p:spTree>
    <p:extLst>
      <p:ext uri="{BB962C8B-B14F-4D97-AF65-F5344CB8AC3E}">
        <p14:creationId xmlns:p14="http://schemas.microsoft.com/office/powerpoint/2010/main" val="3596576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77938BC8-B75A-449D-9798-EEF2E11B7C67}" type="datetime1">
              <a:rPr lang="es-EC" smtClean="0"/>
              <a:t>14/02/2014</a:t>
            </a:fld>
            <a:endParaRPr lang="es-EC"/>
          </a:p>
        </p:txBody>
      </p:sp>
      <p:sp>
        <p:nvSpPr>
          <p:cNvPr id="19" name="Footer Placeholder 18"/>
          <p:cNvSpPr>
            <a:spLocks noGrp="1"/>
          </p:cNvSpPr>
          <p:nvPr>
            <p:ph type="ftr" sz="quarter" idx="11"/>
          </p:nvPr>
        </p:nvSpPr>
        <p:spPr/>
        <p:txBody>
          <a:bodyPr/>
          <a:lstStyle/>
          <a:p>
            <a:r>
              <a:rPr lang="es-EC" smtClean="0"/>
              <a:t>Autor: Wilson David Pavón Valejos</a:t>
            </a:r>
            <a:endParaRPr lang="es-EC"/>
          </a:p>
        </p:txBody>
      </p:sp>
      <p:sp>
        <p:nvSpPr>
          <p:cNvPr id="27" name="Slide Number Placeholder 26"/>
          <p:cNvSpPr>
            <a:spLocks noGrp="1"/>
          </p:cNvSpPr>
          <p:nvPr>
            <p:ph type="sldNum" sz="quarter" idx="12"/>
          </p:nvPr>
        </p:nvSpPr>
        <p:spPr/>
        <p:txBody>
          <a:bodyPr/>
          <a:lstStyle/>
          <a:p>
            <a:fld id="{690636F6-55DF-4CFE-B12F-491AB6549739}" type="slidenum">
              <a:rPr lang="es-EC" smtClean="0"/>
              <a:t>‹Nº›</a:t>
            </a:fld>
            <a:endParaRPr lang="es-EC"/>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9B170A9E-DB27-4349-9B78-0AFFCB5A613E}" type="datetime1">
              <a:rPr lang="es-EC" smtClean="0"/>
              <a:t>14/02/2014</a:t>
            </a:fld>
            <a:endParaRPr lang="es-EC"/>
          </a:p>
        </p:txBody>
      </p:sp>
      <p:sp>
        <p:nvSpPr>
          <p:cNvPr id="5" name="Footer Placeholder 4"/>
          <p:cNvSpPr>
            <a:spLocks noGrp="1"/>
          </p:cNvSpPr>
          <p:nvPr>
            <p:ph type="ftr" sz="quarter" idx="11"/>
          </p:nvPr>
        </p:nvSpPr>
        <p:spPr/>
        <p:txBody>
          <a:bodyPr/>
          <a:lstStyle/>
          <a:p>
            <a:r>
              <a:rPr lang="es-EC" smtClean="0"/>
              <a:t>Autor: Wilson David Pavón Valejos</a:t>
            </a:r>
            <a:endParaRPr lang="es-EC"/>
          </a:p>
        </p:txBody>
      </p:sp>
      <p:sp>
        <p:nvSpPr>
          <p:cNvPr id="6" name="Slide Number Placeholder 5"/>
          <p:cNvSpPr>
            <a:spLocks noGrp="1"/>
          </p:cNvSpPr>
          <p:nvPr>
            <p:ph type="sldNum" sz="quarter" idx="12"/>
          </p:nvPr>
        </p:nvSpPr>
        <p:spPr/>
        <p:txBody>
          <a:bodyPr/>
          <a:lstStyle/>
          <a:p>
            <a:fld id="{690636F6-55DF-4CFE-B12F-491AB6549739}"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FDD2288F-5A38-4D37-A8AD-0E198A29C781}" type="datetime1">
              <a:rPr lang="es-EC" smtClean="0"/>
              <a:t>14/02/2014</a:t>
            </a:fld>
            <a:endParaRPr lang="es-EC"/>
          </a:p>
        </p:txBody>
      </p:sp>
      <p:sp>
        <p:nvSpPr>
          <p:cNvPr id="5" name="Footer Placeholder 4"/>
          <p:cNvSpPr>
            <a:spLocks noGrp="1"/>
          </p:cNvSpPr>
          <p:nvPr>
            <p:ph type="ftr" sz="quarter" idx="11"/>
          </p:nvPr>
        </p:nvSpPr>
        <p:spPr/>
        <p:txBody>
          <a:bodyPr/>
          <a:lstStyle/>
          <a:p>
            <a:r>
              <a:rPr lang="es-EC" smtClean="0"/>
              <a:t>Autor: Wilson David Pavón Valejos</a:t>
            </a:r>
            <a:endParaRPr lang="es-EC"/>
          </a:p>
        </p:txBody>
      </p:sp>
      <p:sp>
        <p:nvSpPr>
          <p:cNvPr id="6" name="Slide Number Placeholder 5"/>
          <p:cNvSpPr>
            <a:spLocks noGrp="1"/>
          </p:cNvSpPr>
          <p:nvPr>
            <p:ph type="sldNum" sz="quarter" idx="12"/>
          </p:nvPr>
        </p:nvSpPr>
        <p:spPr/>
        <p:txBody>
          <a:bodyPr/>
          <a:lstStyle/>
          <a:p>
            <a:fld id="{690636F6-55DF-4CFE-B12F-491AB6549739}"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809E5AC5-6135-4C23-B78D-5CEA7851E019}" type="datetime1">
              <a:rPr lang="es-EC" smtClean="0"/>
              <a:t>14/02/2014</a:t>
            </a:fld>
            <a:endParaRPr lang="es-EC"/>
          </a:p>
        </p:txBody>
      </p:sp>
      <p:sp>
        <p:nvSpPr>
          <p:cNvPr id="5" name="Footer Placeholder 4"/>
          <p:cNvSpPr>
            <a:spLocks noGrp="1"/>
          </p:cNvSpPr>
          <p:nvPr>
            <p:ph type="ftr" sz="quarter" idx="11"/>
          </p:nvPr>
        </p:nvSpPr>
        <p:spPr/>
        <p:txBody>
          <a:bodyPr/>
          <a:lstStyle/>
          <a:p>
            <a:r>
              <a:rPr lang="es-EC" smtClean="0"/>
              <a:t>Autor: Wilson David Pavón Valejos</a:t>
            </a:r>
            <a:endParaRPr lang="es-EC"/>
          </a:p>
        </p:txBody>
      </p:sp>
      <p:sp>
        <p:nvSpPr>
          <p:cNvPr id="6" name="Slide Number Placeholder 5"/>
          <p:cNvSpPr>
            <a:spLocks noGrp="1"/>
          </p:cNvSpPr>
          <p:nvPr>
            <p:ph type="sldNum" sz="quarter" idx="12"/>
          </p:nvPr>
        </p:nvSpPr>
        <p:spPr/>
        <p:txBody>
          <a:bodyPr/>
          <a:lstStyle/>
          <a:p>
            <a:fld id="{690636F6-55DF-4CFE-B12F-491AB6549739}"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219D9AB8-2C18-4FFE-A940-E7B471032DB1}" type="datetime1">
              <a:rPr lang="es-EC" smtClean="0"/>
              <a:t>14/02/2014</a:t>
            </a:fld>
            <a:endParaRPr lang="es-EC"/>
          </a:p>
        </p:txBody>
      </p:sp>
      <p:sp>
        <p:nvSpPr>
          <p:cNvPr id="5" name="Footer Placeholder 4"/>
          <p:cNvSpPr>
            <a:spLocks noGrp="1"/>
          </p:cNvSpPr>
          <p:nvPr>
            <p:ph type="ftr" sz="quarter" idx="11"/>
          </p:nvPr>
        </p:nvSpPr>
        <p:spPr/>
        <p:txBody>
          <a:bodyPr/>
          <a:lstStyle/>
          <a:p>
            <a:r>
              <a:rPr lang="es-EC" smtClean="0"/>
              <a:t>Autor: Wilson David Pavón Valejos</a:t>
            </a:r>
            <a:endParaRPr lang="es-EC"/>
          </a:p>
        </p:txBody>
      </p:sp>
      <p:sp>
        <p:nvSpPr>
          <p:cNvPr id="6" name="Slide Number Placeholder 5"/>
          <p:cNvSpPr>
            <a:spLocks noGrp="1"/>
          </p:cNvSpPr>
          <p:nvPr>
            <p:ph type="sldNum" sz="quarter" idx="12"/>
          </p:nvPr>
        </p:nvSpPr>
        <p:spPr/>
        <p:txBody>
          <a:bodyPr/>
          <a:lstStyle/>
          <a:p>
            <a:fld id="{690636F6-55DF-4CFE-B12F-491AB6549739}" type="slidenum">
              <a:rPr lang="es-EC" smtClean="0"/>
              <a:t>‹Nº›</a:t>
            </a:fld>
            <a:endParaRPr lang="es-EC"/>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D9B7286C-31E0-4677-8538-3641AD087A84}" type="datetime1">
              <a:rPr lang="es-EC" smtClean="0"/>
              <a:t>14/02/2014</a:t>
            </a:fld>
            <a:endParaRPr lang="es-EC"/>
          </a:p>
        </p:txBody>
      </p:sp>
      <p:sp>
        <p:nvSpPr>
          <p:cNvPr id="6" name="Footer Placeholder 5"/>
          <p:cNvSpPr>
            <a:spLocks noGrp="1"/>
          </p:cNvSpPr>
          <p:nvPr>
            <p:ph type="ftr" sz="quarter" idx="11"/>
          </p:nvPr>
        </p:nvSpPr>
        <p:spPr/>
        <p:txBody>
          <a:bodyPr/>
          <a:lstStyle/>
          <a:p>
            <a:r>
              <a:rPr lang="es-EC" smtClean="0"/>
              <a:t>Autor: Wilson David Pavón Valejos</a:t>
            </a:r>
            <a:endParaRPr lang="es-EC"/>
          </a:p>
        </p:txBody>
      </p:sp>
      <p:sp>
        <p:nvSpPr>
          <p:cNvPr id="7" name="Slide Number Placeholder 6"/>
          <p:cNvSpPr>
            <a:spLocks noGrp="1"/>
          </p:cNvSpPr>
          <p:nvPr>
            <p:ph type="sldNum" sz="quarter" idx="12"/>
          </p:nvPr>
        </p:nvSpPr>
        <p:spPr/>
        <p:txBody>
          <a:bodyPr/>
          <a:lstStyle/>
          <a:p>
            <a:fld id="{690636F6-55DF-4CFE-B12F-491AB6549739}" type="slidenum">
              <a:rPr lang="es-EC" smtClean="0"/>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D86EB2F0-E9E3-44F8-9C4C-F727D8B39285}" type="datetime1">
              <a:rPr lang="es-EC" smtClean="0"/>
              <a:t>14/02/2014</a:t>
            </a:fld>
            <a:endParaRPr lang="es-EC"/>
          </a:p>
        </p:txBody>
      </p:sp>
      <p:sp>
        <p:nvSpPr>
          <p:cNvPr id="8" name="Footer Placeholder 7"/>
          <p:cNvSpPr>
            <a:spLocks noGrp="1"/>
          </p:cNvSpPr>
          <p:nvPr>
            <p:ph type="ftr" sz="quarter" idx="11"/>
          </p:nvPr>
        </p:nvSpPr>
        <p:spPr/>
        <p:txBody>
          <a:bodyPr/>
          <a:lstStyle/>
          <a:p>
            <a:r>
              <a:rPr lang="es-EC" smtClean="0"/>
              <a:t>Autor: Wilson David Pavón Valejos</a:t>
            </a:r>
            <a:endParaRPr lang="es-EC"/>
          </a:p>
        </p:txBody>
      </p:sp>
      <p:sp>
        <p:nvSpPr>
          <p:cNvPr id="9" name="Slide Number Placeholder 8"/>
          <p:cNvSpPr>
            <a:spLocks noGrp="1"/>
          </p:cNvSpPr>
          <p:nvPr>
            <p:ph type="sldNum" sz="quarter" idx="12"/>
          </p:nvPr>
        </p:nvSpPr>
        <p:spPr/>
        <p:txBody>
          <a:bodyPr/>
          <a:lstStyle/>
          <a:p>
            <a:fld id="{690636F6-55DF-4CFE-B12F-491AB6549739}" type="slidenum">
              <a:rPr lang="es-EC" smtClean="0"/>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2450029F-3D18-45B2-AAC6-450C1A140980}" type="datetime1">
              <a:rPr lang="es-EC" smtClean="0"/>
              <a:t>14/02/2014</a:t>
            </a:fld>
            <a:endParaRPr lang="es-EC"/>
          </a:p>
        </p:txBody>
      </p:sp>
      <p:sp>
        <p:nvSpPr>
          <p:cNvPr id="4" name="Footer Placeholder 3"/>
          <p:cNvSpPr>
            <a:spLocks noGrp="1"/>
          </p:cNvSpPr>
          <p:nvPr>
            <p:ph type="ftr" sz="quarter" idx="11"/>
          </p:nvPr>
        </p:nvSpPr>
        <p:spPr/>
        <p:txBody>
          <a:bodyPr/>
          <a:lstStyle/>
          <a:p>
            <a:r>
              <a:rPr lang="es-EC" smtClean="0"/>
              <a:t>Autor: Wilson David Pavón Valejos</a:t>
            </a:r>
            <a:endParaRPr lang="es-EC"/>
          </a:p>
        </p:txBody>
      </p:sp>
      <p:sp>
        <p:nvSpPr>
          <p:cNvPr id="5" name="Slide Number Placeholder 4"/>
          <p:cNvSpPr>
            <a:spLocks noGrp="1"/>
          </p:cNvSpPr>
          <p:nvPr>
            <p:ph type="sldNum" sz="quarter" idx="12"/>
          </p:nvPr>
        </p:nvSpPr>
        <p:spPr/>
        <p:txBody>
          <a:bodyPr/>
          <a:lstStyle/>
          <a:p>
            <a:fld id="{690636F6-55DF-4CFE-B12F-491AB6549739}"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C49838-6864-4089-A0A4-A4BA4635042B}" type="datetime1">
              <a:rPr lang="es-EC" smtClean="0"/>
              <a:t>14/02/2014</a:t>
            </a:fld>
            <a:endParaRPr lang="es-EC"/>
          </a:p>
        </p:txBody>
      </p:sp>
      <p:sp>
        <p:nvSpPr>
          <p:cNvPr id="3" name="Footer Placeholder 2"/>
          <p:cNvSpPr>
            <a:spLocks noGrp="1"/>
          </p:cNvSpPr>
          <p:nvPr>
            <p:ph type="ftr" sz="quarter" idx="11"/>
          </p:nvPr>
        </p:nvSpPr>
        <p:spPr/>
        <p:txBody>
          <a:bodyPr/>
          <a:lstStyle/>
          <a:p>
            <a:r>
              <a:rPr lang="es-EC" smtClean="0"/>
              <a:t>Autor: Wilson David Pavón Valejos</a:t>
            </a:r>
            <a:endParaRPr lang="es-EC"/>
          </a:p>
        </p:txBody>
      </p:sp>
      <p:sp>
        <p:nvSpPr>
          <p:cNvPr id="4" name="Slide Number Placeholder 3"/>
          <p:cNvSpPr>
            <a:spLocks noGrp="1"/>
          </p:cNvSpPr>
          <p:nvPr>
            <p:ph type="sldNum" sz="quarter" idx="12"/>
          </p:nvPr>
        </p:nvSpPr>
        <p:spPr/>
        <p:txBody>
          <a:bodyPr/>
          <a:lstStyle/>
          <a:p>
            <a:fld id="{690636F6-55DF-4CFE-B12F-491AB6549739}"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38A3F7B1-1BF5-4DE5-B5C8-5856C593BDE8}" type="datetime1">
              <a:rPr lang="es-EC" smtClean="0"/>
              <a:t>14/02/2014</a:t>
            </a:fld>
            <a:endParaRPr lang="es-EC"/>
          </a:p>
        </p:txBody>
      </p:sp>
      <p:sp>
        <p:nvSpPr>
          <p:cNvPr id="6" name="Footer Placeholder 5"/>
          <p:cNvSpPr>
            <a:spLocks noGrp="1"/>
          </p:cNvSpPr>
          <p:nvPr>
            <p:ph type="ftr" sz="quarter" idx="11"/>
          </p:nvPr>
        </p:nvSpPr>
        <p:spPr/>
        <p:txBody>
          <a:bodyPr/>
          <a:lstStyle/>
          <a:p>
            <a:r>
              <a:rPr lang="es-EC" smtClean="0"/>
              <a:t>Autor: Wilson David Pavón Valejos</a:t>
            </a:r>
            <a:endParaRPr lang="es-EC"/>
          </a:p>
        </p:txBody>
      </p:sp>
      <p:sp>
        <p:nvSpPr>
          <p:cNvPr id="7" name="Slide Number Placeholder 6"/>
          <p:cNvSpPr>
            <a:spLocks noGrp="1"/>
          </p:cNvSpPr>
          <p:nvPr>
            <p:ph type="sldNum" sz="quarter" idx="12"/>
          </p:nvPr>
        </p:nvSpPr>
        <p:spPr/>
        <p:txBody>
          <a:bodyPr/>
          <a:lstStyle/>
          <a:p>
            <a:fld id="{690636F6-55DF-4CFE-B12F-491AB6549739}" type="slidenum">
              <a:rPr lang="es-EC" smtClean="0"/>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06DA640B-AD3C-4455-8B69-DB74F312D0A7}" type="datetime1">
              <a:rPr lang="es-EC" smtClean="0"/>
              <a:t>14/02/2014</a:t>
            </a:fld>
            <a:endParaRPr lang="es-EC"/>
          </a:p>
        </p:txBody>
      </p:sp>
      <p:sp>
        <p:nvSpPr>
          <p:cNvPr id="6" name="Footer Placeholder 5"/>
          <p:cNvSpPr>
            <a:spLocks noGrp="1"/>
          </p:cNvSpPr>
          <p:nvPr>
            <p:ph type="ftr" sz="quarter" idx="11"/>
          </p:nvPr>
        </p:nvSpPr>
        <p:spPr/>
        <p:txBody>
          <a:bodyPr/>
          <a:lstStyle/>
          <a:p>
            <a:r>
              <a:rPr lang="es-EC" smtClean="0"/>
              <a:t>Autor: Wilson David Pavón Valejos</a:t>
            </a:r>
            <a:endParaRPr lang="es-EC"/>
          </a:p>
        </p:txBody>
      </p:sp>
      <p:sp>
        <p:nvSpPr>
          <p:cNvPr id="7" name="Slide Number Placeholder 6"/>
          <p:cNvSpPr>
            <a:spLocks noGrp="1"/>
          </p:cNvSpPr>
          <p:nvPr>
            <p:ph type="sldNum" sz="quarter" idx="12"/>
          </p:nvPr>
        </p:nvSpPr>
        <p:spPr>
          <a:xfrm>
            <a:off x="8077200" y="6356350"/>
            <a:ext cx="609600" cy="365125"/>
          </a:xfrm>
        </p:spPr>
        <p:txBody>
          <a:bodyPr/>
          <a:lstStyle/>
          <a:p>
            <a:fld id="{690636F6-55DF-4CFE-B12F-491AB6549739}" type="slidenum">
              <a:rPr lang="es-EC" smtClean="0"/>
              <a:t>‹Nº›</a:t>
            </a:fld>
            <a:endParaRPr lang="es-EC"/>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A3F105A-C4D9-4C61-A2B5-7EBBFB495E4F}" type="datetime1">
              <a:rPr lang="es-EC" smtClean="0"/>
              <a:t>14/02/2014</a:t>
            </a:fld>
            <a:endParaRPr lang="es-EC"/>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s-EC" smtClean="0"/>
              <a:t>Autor: Wilson David Pavón Valejos</a:t>
            </a:r>
            <a:endParaRPr lang="es-EC"/>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90636F6-55DF-4CFE-B12F-491AB6549739}" type="slidenum">
              <a:rPr lang="es-EC" smtClean="0"/>
              <a:t>‹Nº›</a:t>
            </a:fld>
            <a:endParaRPr lang="es-EC"/>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6.jpe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4.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5.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6.jpeg"/><Relationship Id="rId11" Type="http://schemas.openxmlformats.org/officeDocument/2006/relationships/image" Target="../media/image18.png"/><Relationship Id="rId5" Type="http://schemas.openxmlformats.org/officeDocument/2006/relationships/image" Target="../media/image5.jpe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7.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20.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23.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24.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44.xml"/><Relationship Id="rId18" Type="http://schemas.openxmlformats.org/officeDocument/2006/relationships/image" Target="../media/image38.png"/><Relationship Id="rId3" Type="http://schemas.openxmlformats.org/officeDocument/2006/relationships/notesSlide" Target="../notesSlides/notesSlide26.xml"/><Relationship Id="rId21" Type="http://schemas.openxmlformats.org/officeDocument/2006/relationships/image" Target="../media/image40.png"/><Relationship Id="rId7" Type="http://schemas.openxmlformats.org/officeDocument/2006/relationships/image" Target="../media/image34.png"/><Relationship Id="rId12" Type="http://schemas.openxmlformats.org/officeDocument/2006/relationships/image" Target="../media/image35.png"/><Relationship Id="rId17" Type="http://schemas.openxmlformats.org/officeDocument/2006/relationships/slide" Target="slide59.xml"/><Relationship Id="rId2" Type="http://schemas.openxmlformats.org/officeDocument/2006/relationships/slideLayout" Target="../slideLayouts/slideLayout2.xml"/><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vmlDrawing" Target="../drawings/vmlDrawing1.vml"/><Relationship Id="rId6" Type="http://schemas.openxmlformats.org/officeDocument/2006/relationships/image" Target="../media/image6.jpeg"/><Relationship Id="rId11" Type="http://schemas.openxmlformats.org/officeDocument/2006/relationships/slide" Target="slide31.xml"/><Relationship Id="rId5" Type="http://schemas.openxmlformats.org/officeDocument/2006/relationships/image" Target="../media/image5.jpeg"/><Relationship Id="rId15" Type="http://schemas.openxmlformats.org/officeDocument/2006/relationships/slide" Target="slide52.xml"/><Relationship Id="rId10" Type="http://schemas.openxmlformats.org/officeDocument/2006/relationships/image" Target="../media/image33.emf"/><Relationship Id="rId19" Type="http://schemas.openxmlformats.org/officeDocument/2006/relationships/slide" Target="slide66.xml"/><Relationship Id="rId4" Type="http://schemas.openxmlformats.org/officeDocument/2006/relationships/image" Target="../media/image4.png"/><Relationship Id="rId9" Type="http://schemas.openxmlformats.org/officeDocument/2006/relationships/oleObject" Target="file:///W:\TESIS\DOCUMENTO\IMAGENES\3%20DISE&#209;O\0%20Componentes%20Generales%20de%20un%20detector.vsd\Drawing\~P&#225;gina-1\Proceso.21" TargetMode="External"/><Relationship Id="rId1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6.jpe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6.jpe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png"/><Relationship Id="rId7"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image" Target="../media/image6.jpe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1.png"/><Relationship Id="rId18" Type="http://schemas.openxmlformats.org/officeDocument/2006/relationships/image" Target="../media/image54.png"/><Relationship Id="rId3" Type="http://schemas.openxmlformats.org/officeDocument/2006/relationships/notesSlide" Target="../notesSlides/notesSlide31.xml"/><Relationship Id="rId7" Type="http://schemas.openxmlformats.org/officeDocument/2006/relationships/image" Target="../media/image49.png"/><Relationship Id="rId12" Type="http://schemas.openxmlformats.org/officeDocument/2006/relationships/slide" Target="slide36.xml"/><Relationship Id="rId17" Type="http://schemas.openxmlformats.org/officeDocument/2006/relationships/image" Target="../media/image53.png"/><Relationship Id="rId2" Type="http://schemas.openxmlformats.org/officeDocument/2006/relationships/slideLayout" Target="../slideLayouts/slideLayout2.xml"/><Relationship Id="rId16" Type="http://schemas.openxmlformats.org/officeDocument/2006/relationships/slide" Target="slide41.xml"/><Relationship Id="rId1" Type="http://schemas.openxmlformats.org/officeDocument/2006/relationships/vmlDrawing" Target="../drawings/vmlDrawing2.vml"/><Relationship Id="rId6" Type="http://schemas.openxmlformats.org/officeDocument/2006/relationships/image" Target="../media/image6.jpeg"/><Relationship Id="rId11" Type="http://schemas.openxmlformats.org/officeDocument/2006/relationships/image" Target="../media/image48.emf"/><Relationship Id="rId5" Type="http://schemas.openxmlformats.org/officeDocument/2006/relationships/image" Target="../media/image5.jpeg"/><Relationship Id="rId15" Type="http://schemas.openxmlformats.org/officeDocument/2006/relationships/image" Target="../media/image52.png"/><Relationship Id="rId10" Type="http://schemas.openxmlformats.org/officeDocument/2006/relationships/oleObject" Target="file:///W:\TESIS\DOCUMENTO\IMAGENES\3%20DISE&#209;O\2%20Fuente%20de%20Alto%20Voltaje.vsd\Drawing\~P&#225;gina-1\Sheet.14" TargetMode="External"/><Relationship Id="rId4" Type="http://schemas.openxmlformats.org/officeDocument/2006/relationships/image" Target="../media/image4.png"/><Relationship Id="rId9" Type="http://schemas.openxmlformats.org/officeDocument/2006/relationships/slide" Target="slide33.xml"/><Relationship Id="rId14" Type="http://schemas.openxmlformats.org/officeDocument/2006/relationships/slide" Target="slide39.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6.jpeg"/><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6.jpeg"/><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6.jpeg"/><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31.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6.jpeg"/><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jpeg"/><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6.jpeg"/><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31.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jpeg"/><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4.png"/><Relationship Id="rId7"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jpeg"/><Relationship Id="rId4" Type="http://schemas.openxmlformats.org/officeDocument/2006/relationships/image" Target="../media/image5.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jpeg"/><Relationship Id="rId4" Type="http://schemas.openxmlformats.org/officeDocument/2006/relationships/image" Target="../media/image5.jpe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jpeg"/><Relationship Id="rId4" Type="http://schemas.openxmlformats.org/officeDocument/2006/relationships/image" Target="../media/image5.jpe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26.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jpeg"/><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image" Target="../media/image4.png"/><Relationship Id="rId7"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jpeg"/><Relationship Id="rId10" Type="http://schemas.openxmlformats.org/officeDocument/2006/relationships/slide" Target="slide48.xml"/><Relationship Id="rId4" Type="http://schemas.openxmlformats.org/officeDocument/2006/relationships/image" Target="../media/image5.jpeg"/><Relationship Id="rId9" Type="http://schemas.openxmlformats.org/officeDocument/2006/relationships/slide" Target="slide47.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6.jpeg"/><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slide" Target="slide44.xml"/><Relationship Id="rId5" Type="http://schemas.openxmlformats.org/officeDocument/2006/relationships/image" Target="../media/image6.jpeg"/><Relationship Id="rId4" Type="http://schemas.openxmlformats.org/officeDocument/2006/relationships/image" Target="../media/image5.jpeg"/></Relationships>
</file>

<file path=ppt/slides/_rels/slide47.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image" Target="../media/image4.png"/><Relationship Id="rId7"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6.jpeg"/><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6.jpeg"/><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slide" Target="slide26.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4.png"/><Relationship Id="rId7" Type="http://schemas.openxmlformats.org/officeDocument/2006/relationships/image" Target="../media/image79.em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PLANOS/2%20Diagrama%20de%20Flujo%20Detector%20de%20Radiaci&#243;n.vsd" TargetMode="External"/><Relationship Id="rId5" Type="http://schemas.openxmlformats.org/officeDocument/2006/relationships/image" Target="../media/image6.jpeg"/><Relationship Id="rId4" Type="http://schemas.openxmlformats.org/officeDocument/2006/relationships/image" Target="../media/image5.jpe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6.jpeg"/><Relationship Id="rId4" Type="http://schemas.openxmlformats.org/officeDocument/2006/relationships/image" Target="../media/image5.jpe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6.jpeg"/><Relationship Id="rId4" Type="http://schemas.openxmlformats.org/officeDocument/2006/relationships/image" Target="../media/image5.jpe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6.jpeg"/><Relationship Id="rId4" Type="http://schemas.openxmlformats.org/officeDocument/2006/relationships/image" Target="../media/image5.jpe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6.jpeg"/><Relationship Id="rId4" Type="http://schemas.openxmlformats.org/officeDocument/2006/relationships/image" Target="../media/image5.jpe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6.jpeg"/><Relationship Id="rId4" Type="http://schemas.openxmlformats.org/officeDocument/2006/relationships/image" Target="../media/image5.jpe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6.jpeg"/><Relationship Id="rId4" Type="http://schemas.openxmlformats.org/officeDocument/2006/relationships/image" Target="../media/image5.jpeg"/></Relationships>
</file>

<file path=ppt/slides/_rels/slide58.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4.png"/><Relationship Id="rId7" Type="http://schemas.openxmlformats.org/officeDocument/2006/relationships/image" Target="../media/image90.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hyperlink" Target="../PLANOS/PLANOS%20PDF/4%204%20Circuito%20Micro%20Procesado%20e%20Interface%20de%20comunicaci&#243;n%20Model.pdf"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notesSlide" Target="../notesSlides/notesSlide59.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93.png"/><Relationship Id="rId4" Type="http://schemas.openxmlformats.org/officeDocument/2006/relationships/image" Target="../media/image4.png"/><Relationship Id="rId9"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6.jpeg"/><Relationship Id="rId4" Type="http://schemas.openxmlformats.org/officeDocument/2006/relationships/image" Target="../media/image5.jpe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6.jpeg"/><Relationship Id="rId4" Type="http://schemas.openxmlformats.org/officeDocument/2006/relationships/image" Target="../media/image5.jpe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6.jpeg"/><Relationship Id="rId4" Type="http://schemas.openxmlformats.org/officeDocument/2006/relationships/image" Target="../media/image5.jpe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6.jpeg"/><Relationship Id="rId4" Type="http://schemas.openxmlformats.org/officeDocument/2006/relationships/image" Target="../media/image5.jpe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6.jpeg"/><Relationship Id="rId4" Type="http://schemas.openxmlformats.org/officeDocument/2006/relationships/image" Target="../media/image5.jpeg"/></Relationships>
</file>

<file path=ppt/slides/_rels/slide65.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99.png"/><Relationship Id="rId7" Type="http://schemas.openxmlformats.org/officeDocument/2006/relationships/image" Target="../media/image6.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100.png"/><Relationship Id="rId9" Type="http://schemas.openxmlformats.org/officeDocument/2006/relationships/hyperlink" Target="../PLANOS/PLANOS%20PDF/4%204%20Circuito%20Micro%20Procesado%20e%20Interface%20de%20comunicaci&#243;n%20Model.pdf"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PLANOS/PLANOS%20PDF/4%205%20Circuito%20de%20Alimentaci&#243;n%20El&#233;ctrica%20Model.pdf"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6.jpeg"/><Relationship Id="rId4" Type="http://schemas.openxmlformats.org/officeDocument/2006/relationships/image" Target="../media/image5.jpe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3.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6.jpeg"/><Relationship Id="rId4" Type="http://schemas.openxmlformats.org/officeDocument/2006/relationships/image" Target="../media/image5.jpe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5.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6.jpeg"/><Relationship Id="rId4" Type="http://schemas.openxmlformats.org/officeDocument/2006/relationships/image" Target="../media/image5.jpe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7.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6.jpeg"/><Relationship Id="rId4" Type="http://schemas.openxmlformats.org/officeDocument/2006/relationships/image" Target="../media/image5.jpe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6.jpeg"/><Relationship Id="rId4" Type="http://schemas.openxmlformats.org/officeDocument/2006/relationships/image" Target="../media/image5.jpe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6.jpeg"/><Relationship Id="rId4" Type="http://schemas.openxmlformats.org/officeDocument/2006/relationships/image" Target="../media/image5.jpe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6.jpeg"/><Relationship Id="rId4" Type="http://schemas.openxmlformats.org/officeDocument/2006/relationships/image" Target="../media/image5.jpe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6.jpeg"/><Relationship Id="rId4" Type="http://schemas.openxmlformats.org/officeDocument/2006/relationships/image" Target="../media/image5.jpe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PLANOS/3%20Diagrama%20de%20Flujo%20Adquisicion%20y%20Almacenamiento.vsd"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6.jpeg"/><Relationship Id="rId4" Type="http://schemas.openxmlformats.org/officeDocument/2006/relationships/image" Target="../media/image5.jpe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6.jpeg"/><Relationship Id="rId4" Type="http://schemas.openxmlformats.org/officeDocument/2006/relationships/image" Target="../media/image5.jpe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78.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5.jpeg"/><Relationship Id="rId7" Type="http://schemas.openxmlformats.org/officeDocument/2006/relationships/image" Target="../media/image6.jpe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116.jpe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9.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6.jpeg"/><Relationship Id="rId4" Type="http://schemas.openxmlformats.org/officeDocument/2006/relationships/image" Target="../media/image5.jpe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2.jpe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6.jpeg"/><Relationship Id="rId4" Type="http://schemas.openxmlformats.org/officeDocument/2006/relationships/image" Target="../media/image5.jpe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6.jpeg"/><Relationship Id="rId4" Type="http://schemas.openxmlformats.org/officeDocument/2006/relationships/image" Target="../media/image5.jpe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6.jpeg"/><Relationship Id="rId4" Type="http://schemas.openxmlformats.org/officeDocument/2006/relationships/image" Target="../media/image5.jpe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6.jpeg"/><Relationship Id="rId4" Type="http://schemas.openxmlformats.org/officeDocument/2006/relationships/image" Target="../media/image5.jpe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6.jpeg"/><Relationship Id="rId4" Type="http://schemas.openxmlformats.org/officeDocument/2006/relationships/image" Target="../media/image5.jpe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6.jpeg"/><Relationship Id="rId4" Type="http://schemas.openxmlformats.org/officeDocument/2006/relationships/image" Target="../media/image5.jpe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6.jpeg"/><Relationship Id="rId4" Type="http://schemas.openxmlformats.org/officeDocument/2006/relationships/image" Target="../media/image5.jpe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6.jpeg"/><Relationship Id="rId4" Type="http://schemas.openxmlformats.org/officeDocument/2006/relationships/image" Target="../media/image5.jpe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6.jpeg"/><Relationship Id="rId4" Type="http://schemas.openxmlformats.org/officeDocument/2006/relationships/image" Target="../media/image5.jpe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93.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image" Target="../media/image4.png"/><Relationship Id="rId7" Type="http://schemas.openxmlformats.org/officeDocument/2006/relationships/image" Target="../media/image560.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550.png"/><Relationship Id="rId5" Type="http://schemas.openxmlformats.org/officeDocument/2006/relationships/image" Target="../media/image6.jpeg"/><Relationship Id="rId4" Type="http://schemas.openxmlformats.org/officeDocument/2006/relationships/image" Target="../media/image5.jpe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5" descr="pantalla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3" y="40084"/>
            <a:ext cx="9223375" cy="6845300"/>
          </a:xfrm>
          <a:prstGeom prst="rect">
            <a:avLst/>
          </a:prstGeom>
        </p:spPr>
      </p:pic>
      <p:sp>
        <p:nvSpPr>
          <p:cNvPr id="2" name="1 Título"/>
          <p:cNvSpPr>
            <a:spLocks noGrp="1"/>
          </p:cNvSpPr>
          <p:nvPr>
            <p:ph type="ctrTitle"/>
          </p:nvPr>
        </p:nvSpPr>
        <p:spPr>
          <a:xfrm>
            <a:off x="104328" y="1484784"/>
            <a:ext cx="8928992" cy="2160239"/>
          </a:xfrm>
        </p:spPr>
        <p:txBody>
          <a:bodyPr>
            <a:noAutofit/>
          </a:bodyPr>
          <a:lstStyle/>
          <a:p>
            <a:pPr algn="ctr"/>
            <a:r>
              <a:rPr lang="es-EC" sz="2400" b="1" dirty="0" smtClean="0">
                <a:solidFill>
                  <a:schemeClr val="bg1"/>
                </a:solidFill>
                <a:latin typeface="Times New Roman" pitchFamily="18" charset="0"/>
                <a:cs typeface="Times New Roman" pitchFamily="18" charset="0"/>
              </a:rPr>
              <a:t>PRESENTACIÓN DE LA TESIS:</a:t>
            </a:r>
            <a:r>
              <a:rPr lang="es-EC" sz="2400" dirty="0" smtClean="0">
                <a:solidFill>
                  <a:schemeClr val="bg1"/>
                </a:solidFill>
                <a:latin typeface="Times New Roman" pitchFamily="18" charset="0"/>
                <a:cs typeface="Times New Roman" pitchFamily="18" charset="0"/>
              </a:rPr>
              <a:t/>
            </a:r>
            <a:br>
              <a:rPr lang="es-EC" sz="2400" dirty="0" smtClean="0">
                <a:solidFill>
                  <a:schemeClr val="bg1"/>
                </a:solidFill>
                <a:latin typeface="Times New Roman" pitchFamily="18" charset="0"/>
                <a:cs typeface="Times New Roman" pitchFamily="18" charset="0"/>
              </a:rPr>
            </a:br>
            <a:r>
              <a:rPr lang="es-EC" sz="2400" dirty="0" smtClean="0">
                <a:solidFill>
                  <a:schemeClr val="bg1"/>
                </a:solidFill>
                <a:latin typeface="Times New Roman" pitchFamily="18" charset="0"/>
                <a:cs typeface="Times New Roman" pitchFamily="18" charset="0"/>
              </a:rPr>
              <a:t/>
            </a:r>
            <a:br>
              <a:rPr lang="es-EC" sz="2400" dirty="0" smtClean="0">
                <a:solidFill>
                  <a:schemeClr val="bg1"/>
                </a:solidFill>
                <a:latin typeface="Times New Roman" pitchFamily="18" charset="0"/>
                <a:cs typeface="Times New Roman" pitchFamily="18" charset="0"/>
              </a:rPr>
            </a:br>
            <a:r>
              <a:rPr lang="es-EC" sz="2400" dirty="0">
                <a:solidFill>
                  <a:schemeClr val="bg1"/>
                </a:solidFill>
                <a:latin typeface="Times New Roman" pitchFamily="18" charset="0"/>
                <a:cs typeface="Times New Roman" pitchFamily="18" charset="0"/>
              </a:rPr>
              <a:t>DISEÑO E IMPLEMENTACIÓN DE UN SISTEMA DE</a:t>
            </a:r>
            <a:br>
              <a:rPr lang="es-EC" sz="2400" dirty="0">
                <a:solidFill>
                  <a:schemeClr val="bg1"/>
                </a:solidFill>
                <a:latin typeface="Times New Roman" pitchFamily="18" charset="0"/>
                <a:cs typeface="Times New Roman" pitchFamily="18" charset="0"/>
              </a:rPr>
            </a:br>
            <a:r>
              <a:rPr lang="es-EC" sz="2400" dirty="0">
                <a:solidFill>
                  <a:schemeClr val="bg1"/>
                </a:solidFill>
                <a:latin typeface="Times New Roman" pitchFamily="18" charset="0"/>
                <a:cs typeface="Times New Roman" pitchFamily="18" charset="0"/>
              </a:rPr>
              <a:t>DETECCIÓN Y MONITOREO DE RADIACIÓN GAMMA PARA </a:t>
            </a:r>
            <a:br>
              <a:rPr lang="es-EC" sz="2400" dirty="0">
                <a:solidFill>
                  <a:schemeClr val="bg1"/>
                </a:solidFill>
                <a:latin typeface="Times New Roman" pitchFamily="18" charset="0"/>
                <a:cs typeface="Times New Roman" pitchFamily="18" charset="0"/>
              </a:rPr>
            </a:br>
            <a:r>
              <a:rPr lang="es-EC" sz="2400" dirty="0">
                <a:solidFill>
                  <a:schemeClr val="bg1"/>
                </a:solidFill>
                <a:latin typeface="Times New Roman" pitchFamily="18" charset="0"/>
                <a:cs typeface="Times New Roman" pitchFamily="18" charset="0"/>
              </a:rPr>
              <a:t>EL MINISTERIO DE ELECTRICIDAD Y ENERGÍA</a:t>
            </a:r>
            <a:br>
              <a:rPr lang="es-EC" sz="2400" dirty="0">
                <a:solidFill>
                  <a:schemeClr val="bg1"/>
                </a:solidFill>
                <a:latin typeface="Times New Roman" pitchFamily="18" charset="0"/>
                <a:cs typeface="Times New Roman" pitchFamily="18" charset="0"/>
              </a:rPr>
            </a:br>
            <a:r>
              <a:rPr lang="es-EC" sz="2400" dirty="0">
                <a:solidFill>
                  <a:schemeClr val="bg1"/>
                </a:solidFill>
                <a:latin typeface="Times New Roman" pitchFamily="18" charset="0"/>
                <a:cs typeface="Times New Roman" pitchFamily="18" charset="0"/>
              </a:rPr>
              <a:t>RENOVABLE </a:t>
            </a:r>
          </a:p>
        </p:txBody>
      </p:sp>
      <p:sp>
        <p:nvSpPr>
          <p:cNvPr id="3" name="2 Subtítulo"/>
          <p:cNvSpPr>
            <a:spLocks noGrp="1"/>
          </p:cNvSpPr>
          <p:nvPr>
            <p:ph type="subTitle" idx="1"/>
          </p:nvPr>
        </p:nvSpPr>
        <p:spPr>
          <a:xfrm>
            <a:off x="1555576" y="5085184"/>
            <a:ext cx="6400800" cy="864096"/>
          </a:xfrm>
        </p:spPr>
        <p:txBody>
          <a:bodyPr>
            <a:normAutofit lnSpcReduction="10000"/>
          </a:bodyPr>
          <a:lstStyle/>
          <a:p>
            <a:pPr algn="ctr"/>
            <a:r>
              <a:rPr lang="es-EC" sz="2400" b="1" dirty="0" smtClean="0">
                <a:solidFill>
                  <a:schemeClr val="bg1"/>
                </a:solidFill>
                <a:latin typeface="Times New Roman" pitchFamily="18" charset="0"/>
                <a:cs typeface="Times New Roman" pitchFamily="18" charset="0"/>
              </a:rPr>
              <a:t>Expositor: </a:t>
            </a:r>
          </a:p>
          <a:p>
            <a:pPr algn="ctr"/>
            <a:r>
              <a:rPr lang="es-EC" sz="2400" dirty="0" smtClean="0">
                <a:solidFill>
                  <a:schemeClr val="bg1"/>
                </a:solidFill>
                <a:latin typeface="Times New Roman" pitchFamily="18" charset="0"/>
                <a:cs typeface="Times New Roman" pitchFamily="18" charset="0"/>
              </a:rPr>
              <a:t>Wilson David Pavón Vallejos</a:t>
            </a:r>
            <a:endParaRPr lang="es-EC" sz="2400" dirty="0">
              <a:solidFill>
                <a:schemeClr val="bg1"/>
              </a:solidFill>
              <a:latin typeface="Times New Roman" pitchFamily="18" charset="0"/>
              <a:cs typeface="Times New Roman" pitchFamily="18" charset="0"/>
            </a:endParaRPr>
          </a:p>
        </p:txBody>
      </p:sp>
      <p:pic>
        <p:nvPicPr>
          <p:cNvPr id="5" name="4 Imagen"/>
          <p:cNvPicPr>
            <a:picLocks noChangeAspect="1"/>
          </p:cNvPicPr>
          <p:nvPr/>
        </p:nvPicPr>
        <p:blipFill rotWithShape="1">
          <a:blip r:embed="rId4">
            <a:extLst>
              <a:ext uri="{28A0092B-C50C-407E-A947-70E740481C1C}">
                <a14:useLocalDpi xmlns:a14="http://schemas.microsoft.com/office/drawing/2010/main" val="0"/>
              </a:ext>
            </a:extLst>
          </a:blip>
          <a:srcRect l="34726" t="9085" r="30549" b="50000"/>
          <a:stretch/>
        </p:blipFill>
        <p:spPr>
          <a:xfrm>
            <a:off x="251520" y="379717"/>
            <a:ext cx="883372" cy="839653"/>
          </a:xfrm>
          <a:prstGeom prst="rect">
            <a:avLst/>
          </a:prstGeom>
        </p:spPr>
      </p:pic>
      <p:pic>
        <p:nvPicPr>
          <p:cNvPr id="6" name="5 Imagen"/>
          <p:cNvPicPr>
            <a:picLocks noChangeAspect="1"/>
          </p:cNvPicPr>
          <p:nvPr/>
        </p:nvPicPr>
        <p:blipFill rotWithShape="1">
          <a:blip r:embed="rId4">
            <a:extLst>
              <a:ext uri="{28A0092B-C50C-407E-A947-70E740481C1C}">
                <a14:useLocalDpi xmlns:a14="http://schemas.microsoft.com/office/drawing/2010/main" val="0"/>
              </a:ext>
            </a:extLst>
          </a:blip>
          <a:srcRect l="8236" t="50000" r="6696" b="11474"/>
          <a:stretch/>
        </p:blipFill>
        <p:spPr>
          <a:xfrm>
            <a:off x="1115616" y="365462"/>
            <a:ext cx="2376264" cy="868161"/>
          </a:xfrm>
          <a:prstGeom prst="rect">
            <a:avLst/>
          </a:prstGeom>
        </p:spPr>
      </p:pic>
      <p:sp>
        <p:nvSpPr>
          <p:cNvPr id="8" name="2 Subtítulo"/>
          <p:cNvSpPr txBox="1">
            <a:spLocks/>
          </p:cNvSpPr>
          <p:nvPr/>
        </p:nvSpPr>
        <p:spPr>
          <a:xfrm>
            <a:off x="1555576" y="6165304"/>
            <a:ext cx="6400800" cy="432049"/>
          </a:xfrm>
          <a:prstGeom prst="rect">
            <a:avLst/>
          </a:prstGeom>
        </p:spPr>
        <p:txBody>
          <a:bodyPr vert="horz" lIns="0" rIns="18288">
            <a:normAutofit lnSpcReduction="10000"/>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r>
              <a:rPr lang="es-EC" sz="2400" b="1" dirty="0" smtClean="0">
                <a:solidFill>
                  <a:schemeClr val="bg1"/>
                </a:solidFill>
                <a:latin typeface="Times New Roman" pitchFamily="18" charset="0"/>
                <a:cs typeface="Times New Roman" pitchFamily="18" charset="0"/>
              </a:rPr>
              <a:t>Febrero 2014</a:t>
            </a:r>
            <a:endParaRPr lang="es-EC" sz="2400" b="1" dirty="0">
              <a:solidFill>
                <a:schemeClr val="bg1"/>
              </a:solidFill>
              <a:latin typeface="Times New Roman" pitchFamily="18" charset="0"/>
              <a:cs typeface="Times New Roman" pitchFamily="18" charset="0"/>
            </a:endParaRPr>
          </a:p>
        </p:txBody>
      </p:sp>
      <p:sp>
        <p:nvSpPr>
          <p:cNvPr id="9" name="2 Subtítulo"/>
          <p:cNvSpPr txBox="1">
            <a:spLocks/>
          </p:cNvSpPr>
          <p:nvPr/>
        </p:nvSpPr>
        <p:spPr>
          <a:xfrm>
            <a:off x="246446" y="3861048"/>
            <a:ext cx="3893506" cy="864096"/>
          </a:xfrm>
          <a:prstGeom prst="rect">
            <a:avLst/>
          </a:prstGeom>
        </p:spPr>
        <p:txBody>
          <a:bodyPr vert="horz" lIns="0" rIns="18288">
            <a:normAutofit lnSpcReduction="10000"/>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r>
              <a:rPr lang="es-EC" sz="2400" b="1" dirty="0" smtClean="0">
                <a:solidFill>
                  <a:schemeClr val="bg1"/>
                </a:solidFill>
                <a:latin typeface="Times New Roman" pitchFamily="18" charset="0"/>
                <a:cs typeface="Times New Roman" pitchFamily="18" charset="0"/>
              </a:rPr>
              <a:t>Director: </a:t>
            </a:r>
          </a:p>
          <a:p>
            <a:pPr algn="ctr"/>
            <a:r>
              <a:rPr lang="es-EC" sz="2400" dirty="0" smtClean="0">
                <a:solidFill>
                  <a:schemeClr val="bg1"/>
                </a:solidFill>
                <a:latin typeface="Times New Roman" pitchFamily="18" charset="0"/>
                <a:cs typeface="Times New Roman" pitchFamily="18" charset="0"/>
              </a:rPr>
              <a:t>Ing. Luis Orozco</a:t>
            </a:r>
            <a:endParaRPr lang="es-EC" sz="2400" dirty="0">
              <a:solidFill>
                <a:schemeClr val="bg1"/>
              </a:solidFill>
              <a:latin typeface="Times New Roman" pitchFamily="18" charset="0"/>
              <a:cs typeface="Times New Roman" pitchFamily="18" charset="0"/>
            </a:endParaRPr>
          </a:p>
        </p:txBody>
      </p:sp>
      <p:sp>
        <p:nvSpPr>
          <p:cNvPr id="10" name="2 Subtítulo"/>
          <p:cNvSpPr txBox="1">
            <a:spLocks/>
          </p:cNvSpPr>
          <p:nvPr/>
        </p:nvSpPr>
        <p:spPr>
          <a:xfrm>
            <a:off x="5076056" y="3846132"/>
            <a:ext cx="3816424" cy="864096"/>
          </a:xfrm>
          <a:prstGeom prst="rect">
            <a:avLst/>
          </a:prstGeom>
        </p:spPr>
        <p:txBody>
          <a:bodyPr vert="horz" lIns="0" rIns="18288">
            <a:normAutofit lnSpcReduction="10000"/>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r>
              <a:rPr lang="es-EC" sz="2400" b="1" dirty="0" smtClean="0">
                <a:solidFill>
                  <a:schemeClr val="bg1"/>
                </a:solidFill>
                <a:latin typeface="Times New Roman" pitchFamily="18" charset="0"/>
                <a:cs typeface="Times New Roman" pitchFamily="18" charset="0"/>
              </a:rPr>
              <a:t>Co-Director: </a:t>
            </a:r>
          </a:p>
          <a:p>
            <a:pPr algn="ctr"/>
            <a:r>
              <a:rPr lang="es-EC" sz="2400" dirty="0" smtClean="0">
                <a:solidFill>
                  <a:schemeClr val="bg1"/>
                </a:solidFill>
                <a:latin typeface="Times New Roman" pitchFamily="18" charset="0"/>
                <a:cs typeface="Times New Roman" pitchFamily="18" charset="0"/>
              </a:rPr>
              <a:t>Ing. Flavio Pineda</a:t>
            </a:r>
            <a:endParaRPr lang="es-EC" sz="2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90667129"/>
      </p:ext>
    </p:extLst>
  </p:cSld>
  <p:clrMapOvr>
    <a:masterClrMapping/>
  </p:clrMapOvr>
  <mc:AlternateContent xmlns:mc="http://schemas.openxmlformats.org/markup-compatibility/2006" xmlns:p14="http://schemas.microsoft.com/office/powerpoint/2010/main">
    <mc:Choice Requires="p14">
      <p:transition spd="slow" p14:dur="2000" advTm="1946"/>
    </mc:Choice>
    <mc:Fallback xmlns="">
      <p:transition spd="slow" advTm="1946"/>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916832"/>
            <a:ext cx="9151235" cy="1584176"/>
          </a:xfrm>
        </p:spPr>
        <p:txBody>
          <a:bodyPr>
            <a:noAutofit/>
          </a:bodyPr>
          <a:lstStyle/>
          <a:p>
            <a:pPr algn="ctr"/>
            <a:r>
              <a:rPr lang="es-EC" sz="3200" b="1" dirty="0" smtClean="0">
                <a:solidFill>
                  <a:schemeClr val="tx1"/>
                </a:solidFill>
                <a:latin typeface="+mn-lt"/>
              </a:rPr>
              <a:t>ESTUDIO DE LAS RADIACIONES </a:t>
            </a:r>
            <a:br>
              <a:rPr lang="es-EC" sz="3200" b="1" dirty="0" smtClean="0">
                <a:solidFill>
                  <a:schemeClr val="tx1"/>
                </a:solidFill>
                <a:latin typeface="+mn-lt"/>
              </a:rPr>
            </a:br>
            <a:r>
              <a:rPr lang="es-EC" sz="3200" b="1" dirty="0" smtClean="0">
                <a:solidFill>
                  <a:schemeClr val="tx1"/>
                </a:solidFill>
                <a:latin typeface="+mn-lt"/>
              </a:rPr>
              <a:t>IONIZANTES</a:t>
            </a:r>
            <a:endParaRPr lang="es-EC" sz="3200" b="1" dirty="0">
              <a:solidFill>
                <a:schemeClr val="tx1"/>
              </a:solidFill>
              <a:latin typeface="+mn-lt"/>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Tree>
    <p:extLst>
      <p:ext uri="{BB962C8B-B14F-4D97-AF65-F5344CB8AC3E}">
        <p14:creationId xmlns:p14="http://schemas.microsoft.com/office/powerpoint/2010/main" val="31505286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mn-lt"/>
              </a:rPr>
              <a:t>Radiaciones Ionizantes</a:t>
            </a:r>
            <a:endParaRPr lang="es-EC" sz="3200" b="1" dirty="0">
              <a:solidFill>
                <a:schemeClr val="tx1"/>
              </a:solidFill>
              <a:latin typeface="+mn-lt"/>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9" name="8 Rectángulo redondeado"/>
          <p:cNvSpPr/>
          <p:nvPr/>
        </p:nvSpPr>
        <p:spPr>
          <a:xfrm>
            <a:off x="424839" y="820028"/>
            <a:ext cx="2440724" cy="13203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2000" dirty="0"/>
              <a:t>l 8 de noviembre de 1895, el Físico alemán Wilhelm </a:t>
            </a:r>
            <a:r>
              <a:rPr lang="es-EC" sz="2000" dirty="0" err="1"/>
              <a:t>Róntgen</a:t>
            </a:r>
            <a:endParaRPr lang="es-EC" sz="2000" dirty="0">
              <a:latin typeface="Times New Roman" pitchFamily="18" charset="0"/>
              <a:cs typeface="Times New Roman" pitchFamily="18" charset="0"/>
            </a:endParaRPr>
          </a:p>
        </p:txBody>
      </p:sp>
      <p:sp>
        <p:nvSpPr>
          <p:cNvPr id="13" name="12 Flecha derecha"/>
          <p:cNvSpPr/>
          <p:nvPr/>
        </p:nvSpPr>
        <p:spPr>
          <a:xfrm rot="5400000">
            <a:off x="1472428" y="2295431"/>
            <a:ext cx="394929" cy="432048"/>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p:sp>
        <p:nvSpPr>
          <p:cNvPr id="14" name="13 Rectángulo redondeado"/>
          <p:cNvSpPr/>
          <p:nvPr/>
        </p:nvSpPr>
        <p:spPr>
          <a:xfrm>
            <a:off x="449530" y="2828777"/>
            <a:ext cx="2440724" cy="13203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2000" dirty="0"/>
              <a:t>R</a:t>
            </a:r>
            <a:r>
              <a:rPr lang="es-EC" sz="2000" dirty="0" smtClean="0"/>
              <a:t>ayos </a:t>
            </a:r>
            <a:r>
              <a:rPr lang="es-EC" sz="2000" dirty="0"/>
              <a:t>originados en un</a:t>
            </a:r>
          </a:p>
          <a:p>
            <a:pPr algn="ctr"/>
            <a:r>
              <a:rPr lang="es-EC" sz="2000" dirty="0"/>
              <a:t>tubo de rayos catódicos </a:t>
            </a:r>
            <a:endParaRPr lang="es-EC" sz="2000" dirty="0">
              <a:latin typeface="Times New Roman" pitchFamily="18" charset="0"/>
              <a:cs typeface="Times New Roman" pitchFamily="18" charset="0"/>
            </a:endParaRPr>
          </a:p>
        </p:txBody>
      </p:sp>
      <p:sp>
        <p:nvSpPr>
          <p:cNvPr id="15" name="14 Flecha derecha"/>
          <p:cNvSpPr/>
          <p:nvPr/>
        </p:nvSpPr>
        <p:spPr>
          <a:xfrm rot="5400000">
            <a:off x="1472428" y="4239647"/>
            <a:ext cx="394929" cy="432048"/>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p:sp>
        <p:nvSpPr>
          <p:cNvPr id="16" name="15 Rectángulo redondeado"/>
          <p:cNvSpPr/>
          <p:nvPr/>
        </p:nvSpPr>
        <p:spPr>
          <a:xfrm>
            <a:off x="475092" y="4771924"/>
            <a:ext cx="2440724" cy="13203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2000" dirty="0"/>
              <a:t>A</a:t>
            </a:r>
            <a:r>
              <a:rPr lang="es-EC" sz="2000" dirty="0" smtClean="0"/>
              <a:t> </a:t>
            </a:r>
            <a:r>
              <a:rPr lang="es-EC" sz="2000" dirty="0"/>
              <a:t>través de materiales opacos a la luz,</a:t>
            </a:r>
          </a:p>
        </p:txBody>
      </p:sp>
      <p:sp>
        <p:nvSpPr>
          <p:cNvPr id="17" name="16 Rectángulo"/>
          <p:cNvSpPr/>
          <p:nvPr/>
        </p:nvSpPr>
        <p:spPr>
          <a:xfrm>
            <a:off x="1825961" y="2348880"/>
            <a:ext cx="750526" cy="276999"/>
          </a:xfrm>
          <a:prstGeom prst="rect">
            <a:avLst/>
          </a:prstGeom>
        </p:spPr>
        <p:txBody>
          <a:bodyPr wrap="none">
            <a:spAutoFit/>
          </a:bodyPr>
          <a:lstStyle/>
          <a:p>
            <a:r>
              <a:rPr lang="es-EC" sz="1200" dirty="0" smtClean="0">
                <a:latin typeface="Times New Roman" pitchFamily="18" charset="0"/>
                <a:cs typeface="Times New Roman" pitchFamily="18" charset="0"/>
              </a:rPr>
              <a:t>Encontr</a:t>
            </a:r>
            <a:r>
              <a:rPr lang="es-EC" sz="1200" dirty="0">
                <a:latin typeface="Times New Roman" pitchFamily="18" charset="0"/>
                <a:cs typeface="Times New Roman" pitchFamily="18" charset="0"/>
              </a:rPr>
              <a:t>ó</a:t>
            </a:r>
            <a:endParaRPr lang="es-EC" sz="1200" dirty="0"/>
          </a:p>
        </p:txBody>
      </p:sp>
      <p:sp>
        <p:nvSpPr>
          <p:cNvPr id="18" name="17 Rectángulo"/>
          <p:cNvSpPr/>
          <p:nvPr/>
        </p:nvSpPr>
        <p:spPr>
          <a:xfrm>
            <a:off x="1835696" y="4317171"/>
            <a:ext cx="1036502" cy="276999"/>
          </a:xfrm>
          <a:prstGeom prst="rect">
            <a:avLst/>
          </a:prstGeom>
        </p:spPr>
        <p:txBody>
          <a:bodyPr wrap="none">
            <a:spAutoFit/>
          </a:bodyPr>
          <a:lstStyle/>
          <a:p>
            <a:r>
              <a:rPr lang="es-EC" sz="1200" dirty="0" smtClean="0"/>
              <a:t>Podían pasar</a:t>
            </a:r>
            <a:endParaRPr lang="es-EC" sz="1200" dirty="0"/>
          </a:p>
        </p:txBody>
      </p:sp>
      <p:sp>
        <p:nvSpPr>
          <p:cNvPr id="19" name="18 Rectángulo redondeado"/>
          <p:cNvSpPr/>
          <p:nvPr/>
        </p:nvSpPr>
        <p:spPr>
          <a:xfrm>
            <a:off x="3347864" y="831114"/>
            <a:ext cx="2440724" cy="132030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2000" dirty="0" err="1"/>
              <a:t>Róntgen</a:t>
            </a:r>
            <a:r>
              <a:rPr lang="es-EC" sz="2000" dirty="0"/>
              <a:t> en posteriores experimentos</a:t>
            </a:r>
            <a:endParaRPr lang="es-EC" sz="2000" dirty="0">
              <a:latin typeface="Times New Roman" pitchFamily="18" charset="0"/>
              <a:cs typeface="Times New Roman" pitchFamily="18" charset="0"/>
            </a:endParaRPr>
          </a:p>
        </p:txBody>
      </p:sp>
      <p:sp>
        <p:nvSpPr>
          <p:cNvPr id="20" name="19 Rectángulo redondeado"/>
          <p:cNvSpPr/>
          <p:nvPr/>
        </p:nvSpPr>
        <p:spPr>
          <a:xfrm>
            <a:off x="3347864" y="2839862"/>
            <a:ext cx="2440724" cy="132030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2000" dirty="0"/>
              <a:t> L</a:t>
            </a:r>
            <a:r>
              <a:rPr lang="es-EC" sz="2000" dirty="0" smtClean="0"/>
              <a:t>a </a:t>
            </a:r>
            <a:r>
              <a:rPr lang="es-EC" sz="2000" dirty="0"/>
              <a:t>pantalla fluorescente por una placa fotográfica</a:t>
            </a:r>
          </a:p>
        </p:txBody>
      </p:sp>
      <p:sp>
        <p:nvSpPr>
          <p:cNvPr id="21" name="20 Rectángulo redondeado"/>
          <p:cNvSpPr/>
          <p:nvPr/>
        </p:nvSpPr>
        <p:spPr>
          <a:xfrm>
            <a:off x="3347864" y="4784078"/>
            <a:ext cx="2440724" cy="132030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2000" dirty="0"/>
              <a:t>P</a:t>
            </a:r>
            <a:r>
              <a:rPr lang="es-EC" sz="2000" dirty="0" smtClean="0"/>
              <a:t>rimera </a:t>
            </a:r>
            <a:r>
              <a:rPr lang="es-EC" sz="2000" dirty="0"/>
              <a:t>fotografía con rayos X para uso médico</a:t>
            </a:r>
          </a:p>
        </p:txBody>
      </p:sp>
      <p:sp>
        <p:nvSpPr>
          <p:cNvPr id="22" name="21 Flecha derecha"/>
          <p:cNvSpPr/>
          <p:nvPr/>
        </p:nvSpPr>
        <p:spPr>
          <a:xfrm rot="5400000">
            <a:off x="4370762" y="2341407"/>
            <a:ext cx="394929" cy="432048"/>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23" name="22 Flecha derecha"/>
          <p:cNvSpPr/>
          <p:nvPr/>
        </p:nvSpPr>
        <p:spPr>
          <a:xfrm rot="5400000">
            <a:off x="4370763" y="4250732"/>
            <a:ext cx="394929" cy="432048"/>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29" name="28 Rectángulo"/>
          <p:cNvSpPr/>
          <p:nvPr/>
        </p:nvSpPr>
        <p:spPr>
          <a:xfrm>
            <a:off x="4860032" y="2415045"/>
            <a:ext cx="806183" cy="276999"/>
          </a:xfrm>
          <a:prstGeom prst="rect">
            <a:avLst/>
          </a:prstGeom>
        </p:spPr>
        <p:txBody>
          <a:bodyPr wrap="none">
            <a:spAutoFit/>
          </a:bodyPr>
          <a:lstStyle/>
          <a:p>
            <a:r>
              <a:rPr lang="es-EC" sz="1200" dirty="0" smtClean="0"/>
              <a:t>Sustituyó</a:t>
            </a:r>
            <a:endParaRPr lang="es-EC" sz="1200" dirty="0"/>
          </a:p>
        </p:txBody>
      </p:sp>
      <p:sp>
        <p:nvSpPr>
          <p:cNvPr id="30" name="29 Rectángulo"/>
          <p:cNvSpPr/>
          <p:nvPr/>
        </p:nvSpPr>
        <p:spPr>
          <a:xfrm>
            <a:off x="4933620" y="4341033"/>
            <a:ext cx="670183" cy="276999"/>
          </a:xfrm>
          <a:prstGeom prst="rect">
            <a:avLst/>
          </a:prstGeom>
        </p:spPr>
        <p:txBody>
          <a:bodyPr wrap="none">
            <a:spAutoFit/>
          </a:bodyPr>
          <a:lstStyle/>
          <a:p>
            <a:r>
              <a:rPr lang="es-EC" sz="1200" dirty="0" smtClean="0"/>
              <a:t>Realizo</a:t>
            </a:r>
            <a:endParaRPr lang="es-EC" sz="1200" dirty="0"/>
          </a:p>
        </p:txBody>
      </p:sp>
      <p:pic>
        <p:nvPicPr>
          <p:cNvPr id="11266" name="Picture 2" descr="J:\TESIS HD\DOCUMENTO\IMAGENES\2 Radiaciones Inizantes\Primera radiografia.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84" y="1659008"/>
            <a:ext cx="2736304" cy="3785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60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animBg="1"/>
      <p:bldP spid="16" grpId="0" animBg="1"/>
      <p:bldP spid="17" grpId="0"/>
      <p:bldP spid="18" grpId="0"/>
      <p:bldP spid="19" grpId="0" animBg="1"/>
      <p:bldP spid="20" grpId="0" animBg="1"/>
      <p:bldP spid="21" grpId="0" animBg="1"/>
      <p:bldP spid="22" grpId="0" animBg="1"/>
      <p:bldP spid="23" grpId="0" animBg="1"/>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Física de las Radiaciones (i)</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5"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6"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420" y="1556792"/>
            <a:ext cx="8523924" cy="3424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32437035"/>
      </p:ext>
    </p:extLst>
  </p:cSld>
  <p:clrMapOvr>
    <a:masterClrMapping/>
  </p:clrMapOvr>
  <mc:AlternateContent xmlns:mc="http://schemas.openxmlformats.org/markup-compatibility/2006" xmlns:p14="http://schemas.microsoft.com/office/powerpoint/2010/main">
    <mc:Choice Requires="p14">
      <p:transition spd="slow" p14:dur="2000" advTm="4692"/>
    </mc:Choice>
    <mc:Fallback xmlns="">
      <p:transition spd="slow" advTm="46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Física de las Radiaciones (ii)</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5"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6"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133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416" y="1706688"/>
            <a:ext cx="8654064" cy="3378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9469312"/>
      </p:ext>
    </p:extLst>
  </p:cSld>
  <p:clrMapOvr>
    <a:masterClrMapping/>
  </p:clrMapOvr>
  <mc:AlternateContent xmlns:mc="http://schemas.openxmlformats.org/markup-compatibility/2006" xmlns:p14="http://schemas.microsoft.com/office/powerpoint/2010/main">
    <mc:Choice Requires="p14">
      <p:transition spd="slow" p14:dur="2000" advTm="4692"/>
    </mc:Choice>
    <mc:Fallback xmlns="">
      <p:transition spd="slow" advTm="46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Clasificación de las radiaciones</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5"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6"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143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7535" y="476672"/>
            <a:ext cx="6572250" cy="334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5696" y="3875241"/>
            <a:ext cx="5904656" cy="246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76092392"/>
      </p:ext>
    </p:extLst>
  </p:cSld>
  <p:clrMapOvr>
    <a:masterClrMapping/>
  </p:clrMapOvr>
  <mc:AlternateContent xmlns:mc="http://schemas.openxmlformats.org/markup-compatibility/2006" xmlns:p14="http://schemas.microsoft.com/office/powerpoint/2010/main">
    <mc:Choice Requires="p14">
      <p:transition spd="slow" p14:dur="2000" advTm="4692"/>
    </mc:Choice>
    <mc:Fallback xmlns="">
      <p:transition spd="slow" advTm="46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39"/>
                                        </p:tgtEl>
                                        <p:attrNameLst>
                                          <p:attrName>style.visibility</p:attrName>
                                        </p:attrNameLst>
                                      </p:cBhvr>
                                      <p:to>
                                        <p:strVal val="visible"/>
                                      </p:to>
                                    </p:set>
                                    <p:animEffect transition="in" filter="fade">
                                      <p:cBhvr>
                                        <p:cTn id="12"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Unidades dosimétricas</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5"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6"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1 Rectángulo"/>
          <p:cNvSpPr/>
          <p:nvPr/>
        </p:nvSpPr>
        <p:spPr>
          <a:xfrm>
            <a:off x="962659" y="865717"/>
            <a:ext cx="2396169" cy="523220"/>
          </a:xfrm>
          <a:prstGeom prst="rect">
            <a:avLst/>
          </a:prstGeom>
          <a:noFill/>
        </p:spPr>
        <p:txBody>
          <a:bodyPr wrap="none" lIns="91440" tIns="45720" rIns="91440" bIns="45720">
            <a:spAutoFit/>
          </a:bodyPr>
          <a:lstStyle/>
          <a:p>
            <a:pPr algn="ctr"/>
            <a:r>
              <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Actividad (A)</a:t>
            </a:r>
          </a:p>
        </p:txBody>
      </p:sp>
      <p:sp>
        <p:nvSpPr>
          <p:cNvPr id="12" name="11 Rectángulo"/>
          <p:cNvSpPr/>
          <p:nvPr/>
        </p:nvSpPr>
        <p:spPr>
          <a:xfrm>
            <a:off x="990359" y="2819774"/>
            <a:ext cx="3580725" cy="523220"/>
          </a:xfrm>
          <a:prstGeom prst="rect">
            <a:avLst/>
          </a:prstGeom>
          <a:noFill/>
        </p:spPr>
        <p:txBody>
          <a:bodyPr wrap="none" lIns="91440" tIns="45720" rIns="91440" bIns="45720">
            <a:spAutoFit/>
          </a:bodyPr>
          <a:lstStyle/>
          <a:p>
            <a:pPr algn="ctr"/>
            <a:r>
              <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Dosis Absorbida (D)</a:t>
            </a:r>
          </a:p>
        </p:txBody>
      </p:sp>
      <p:sp>
        <p:nvSpPr>
          <p:cNvPr id="13" name="12 Rectángulo"/>
          <p:cNvSpPr/>
          <p:nvPr/>
        </p:nvSpPr>
        <p:spPr>
          <a:xfrm>
            <a:off x="927735" y="1801821"/>
            <a:ext cx="2647520" cy="523220"/>
          </a:xfrm>
          <a:prstGeom prst="rect">
            <a:avLst/>
          </a:prstGeom>
          <a:noFill/>
        </p:spPr>
        <p:txBody>
          <a:bodyPr wrap="none" lIns="91440" tIns="45720" rIns="91440" bIns="45720">
            <a:spAutoFit/>
          </a:bodyPr>
          <a:lstStyle/>
          <a:p>
            <a:pPr algn="ctr"/>
            <a:r>
              <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Exposición (X)</a:t>
            </a:r>
          </a:p>
        </p:txBody>
      </p:sp>
      <p:sp>
        <p:nvSpPr>
          <p:cNvPr id="14" name="13 Rectángulo"/>
          <p:cNvSpPr/>
          <p:nvPr/>
        </p:nvSpPr>
        <p:spPr>
          <a:xfrm>
            <a:off x="990359" y="3818045"/>
            <a:ext cx="3873753" cy="523220"/>
          </a:xfrm>
          <a:prstGeom prst="rect">
            <a:avLst/>
          </a:prstGeom>
          <a:noFill/>
        </p:spPr>
        <p:txBody>
          <a:bodyPr wrap="none" lIns="91440" tIns="45720" rIns="91440" bIns="45720">
            <a:spAutoFit/>
          </a:bodyPr>
          <a:lstStyle/>
          <a:p>
            <a:pPr algn="ctr"/>
            <a:r>
              <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Dosis Equivalente (H)</a:t>
            </a:r>
          </a:p>
        </p:txBody>
      </p:sp>
      <p:pic>
        <p:nvPicPr>
          <p:cNvPr id="1536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9084" y="1563368"/>
            <a:ext cx="124777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59084" y="2624184"/>
            <a:ext cx="12858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68" y="3818045"/>
            <a:ext cx="203835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7735" y="4591182"/>
            <a:ext cx="7380312" cy="1790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40088" r="5421"/>
          <a:stretch/>
        </p:blipFill>
        <p:spPr bwMode="auto">
          <a:xfrm>
            <a:off x="5142016" y="706118"/>
            <a:ext cx="316603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3 Conector recto de flecha"/>
          <p:cNvCxnSpPr/>
          <p:nvPr/>
        </p:nvCxnSpPr>
        <p:spPr>
          <a:xfrm>
            <a:off x="441337" y="5661248"/>
            <a:ext cx="2485898"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custDataLst>
      <p:tags r:id="rId1"/>
    </p:custDataLst>
    <p:extLst>
      <p:ext uri="{BB962C8B-B14F-4D97-AF65-F5344CB8AC3E}">
        <p14:creationId xmlns:p14="http://schemas.microsoft.com/office/powerpoint/2010/main" val="3959510981"/>
      </p:ext>
    </p:extLst>
  </p:cSld>
  <p:clrMapOvr>
    <a:masterClrMapping/>
  </p:clrMapOvr>
  <mc:AlternateContent xmlns:mc="http://schemas.openxmlformats.org/markup-compatibility/2006" xmlns:p14="http://schemas.microsoft.com/office/powerpoint/2010/main">
    <mc:Choice Requires="p14">
      <p:transition spd="slow" p14:dur="2000" advTm="4692"/>
    </mc:Choice>
    <mc:Fallback xmlns="">
      <p:transition spd="slow" advTm="46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500"/>
                                        <p:tgtEl>
                                          <p:spTgt spid="112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5363"/>
                                        </p:tgtEl>
                                        <p:attrNameLst>
                                          <p:attrName>style.visibility</p:attrName>
                                        </p:attrNameLst>
                                      </p:cBhvr>
                                      <p:to>
                                        <p:strVal val="visible"/>
                                      </p:to>
                                    </p:set>
                                    <p:animEffect transition="in" filter="fade">
                                      <p:cBhvr>
                                        <p:cTn id="20" dur="500"/>
                                        <p:tgtEl>
                                          <p:spTgt spid="1536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5364"/>
                                        </p:tgtEl>
                                        <p:attrNameLst>
                                          <p:attrName>style.visibility</p:attrName>
                                        </p:attrNameLst>
                                      </p:cBhvr>
                                      <p:to>
                                        <p:strVal val="visible"/>
                                      </p:to>
                                    </p:set>
                                    <p:animEffect transition="in" filter="fade">
                                      <p:cBhvr>
                                        <p:cTn id="28" dur="500"/>
                                        <p:tgtEl>
                                          <p:spTgt spid="1536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5365"/>
                                        </p:tgtEl>
                                        <p:attrNameLst>
                                          <p:attrName>style.visibility</p:attrName>
                                        </p:attrNameLst>
                                      </p:cBhvr>
                                      <p:to>
                                        <p:strVal val="visible"/>
                                      </p:to>
                                    </p:set>
                                    <p:animEffect transition="in" filter="fade">
                                      <p:cBhvr>
                                        <p:cTn id="36" dur="500"/>
                                        <p:tgtEl>
                                          <p:spTgt spid="1536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366"/>
                                        </p:tgtEl>
                                        <p:attrNameLst>
                                          <p:attrName>style.visibility</p:attrName>
                                        </p:attrNameLst>
                                      </p:cBhvr>
                                      <p:to>
                                        <p:strVal val="visible"/>
                                      </p:to>
                                    </p:set>
                                    <p:animEffect transition="in" filter="fade">
                                      <p:cBhvr>
                                        <p:cTn id="41" dur="500"/>
                                        <p:tgtEl>
                                          <p:spTgt spid="1536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ppt_x"/>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Daños en los seres vivos</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5"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6"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1638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4006" y="764704"/>
            <a:ext cx="6768752" cy="548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8932378"/>
      </p:ext>
    </p:extLst>
  </p:cSld>
  <p:clrMapOvr>
    <a:masterClrMapping/>
  </p:clrMapOvr>
  <mc:AlternateContent xmlns:mc="http://schemas.openxmlformats.org/markup-compatibility/2006" xmlns:p14="http://schemas.microsoft.com/office/powerpoint/2010/main">
    <mc:Choice Requires="p14">
      <p:transition spd="slow" p14:dur="2000" advTm="4692"/>
    </mc:Choice>
    <mc:Fallback xmlns="">
      <p:transition spd="slow" advTm="46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Cuidados y manejo de las radiaciones</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5"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6"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174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372" y="582392"/>
            <a:ext cx="5688310" cy="2754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11680" r="11327" b="13847"/>
          <a:stretch/>
        </p:blipFill>
        <p:spPr bwMode="auto">
          <a:xfrm>
            <a:off x="6118277" y="1456416"/>
            <a:ext cx="2846211" cy="1161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7788" y="3505554"/>
            <a:ext cx="5081187" cy="285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03618117"/>
      </p:ext>
    </p:extLst>
  </p:cSld>
  <p:clrMapOvr>
    <a:masterClrMapping/>
  </p:clrMapOvr>
  <mc:AlternateContent xmlns:mc="http://schemas.openxmlformats.org/markup-compatibility/2006" xmlns:p14="http://schemas.microsoft.com/office/powerpoint/2010/main">
    <mc:Choice Requires="p14">
      <p:transition spd="slow" p14:dur="2000" advTm="4692"/>
    </mc:Choice>
    <mc:Fallback xmlns="">
      <p:transition spd="slow" advTm="46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1"/>
                                        </p:tgtEl>
                                        <p:attrNameLst>
                                          <p:attrName>style.visibility</p:attrName>
                                        </p:attrNameLst>
                                      </p:cBhvr>
                                      <p:to>
                                        <p:strVal val="visible"/>
                                      </p:to>
                                    </p:set>
                                    <p:animEffect transition="in" filter="fade">
                                      <p:cBhvr>
                                        <p:cTn id="12" dur="500"/>
                                        <p:tgtEl>
                                          <p:spTgt spid="174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12"/>
                                        </p:tgtEl>
                                        <p:attrNameLst>
                                          <p:attrName>style.visibility</p:attrName>
                                        </p:attrNameLst>
                                      </p:cBhvr>
                                      <p:to>
                                        <p:strVal val="visible"/>
                                      </p:to>
                                    </p:set>
                                    <p:animEffect transition="in" filter="fade">
                                      <p:cBhvr>
                                        <p:cTn id="1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Límites de dosis Individual</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5"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6"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1741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583" y="1916832"/>
            <a:ext cx="8604216"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429401082"/>
      </p:ext>
    </p:extLst>
  </p:cSld>
  <p:clrMapOvr>
    <a:masterClrMapping/>
  </p:clrMapOvr>
  <mc:AlternateContent xmlns:mc="http://schemas.openxmlformats.org/markup-compatibility/2006" xmlns:p14="http://schemas.microsoft.com/office/powerpoint/2010/main">
    <mc:Choice Requires="p14">
      <p:transition spd="slow" p14:dur="2000" advTm="4692"/>
    </mc:Choice>
    <mc:Fallback xmlns="">
      <p:transition spd="slow" advTm="46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fade">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Fuentes de radiación</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5"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6"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1843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0249" y="528805"/>
            <a:ext cx="5836266" cy="6284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98236058"/>
      </p:ext>
    </p:extLst>
  </p:cSld>
  <p:clrMapOvr>
    <a:masterClrMapping/>
  </p:clrMapOvr>
  <mc:AlternateContent xmlns:mc="http://schemas.openxmlformats.org/markup-compatibility/2006" xmlns:p14="http://schemas.microsoft.com/office/powerpoint/2010/main">
    <mc:Choice Requires="p14">
      <p:transition spd="slow" p14:dur="2000" advTm="4692"/>
    </mc:Choice>
    <mc:Fallback xmlns="">
      <p:transition spd="slow" advTm="46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Antecedentes</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5"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6"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grpSp>
        <p:nvGrpSpPr>
          <p:cNvPr id="13" name="12 Grupo"/>
          <p:cNvGrpSpPr/>
          <p:nvPr/>
        </p:nvGrpSpPr>
        <p:grpSpPr>
          <a:xfrm>
            <a:off x="2805555" y="1222086"/>
            <a:ext cx="491224" cy="574639"/>
            <a:chOff x="2556558" y="396756"/>
            <a:chExt cx="491224" cy="574639"/>
          </a:xfrm>
        </p:grpSpPr>
        <p:sp>
          <p:nvSpPr>
            <p:cNvPr id="17" name="16 Flecha derecha"/>
            <p:cNvSpPr/>
            <p:nvPr/>
          </p:nvSpPr>
          <p:spPr>
            <a:xfrm>
              <a:off x="2556558" y="396756"/>
              <a:ext cx="491224" cy="574639"/>
            </a:xfrm>
            <a:prstGeom prst="rightArrow">
              <a:avLst>
                <a:gd name="adj1" fmla="val 60000"/>
                <a:gd name="adj2" fmla="val 50000"/>
              </a:avLst>
            </a:prstGeom>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18" name="Flecha derecha 4"/>
            <p:cNvSpPr/>
            <p:nvPr/>
          </p:nvSpPr>
          <p:spPr>
            <a:xfrm>
              <a:off x="2556558" y="511684"/>
              <a:ext cx="343857" cy="34478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C" sz="1600" kern="1200"/>
            </a:p>
          </p:txBody>
        </p:sp>
      </p:grpSp>
      <p:grpSp>
        <p:nvGrpSpPr>
          <p:cNvPr id="14" name="13 Grupo"/>
          <p:cNvGrpSpPr/>
          <p:nvPr/>
        </p:nvGrpSpPr>
        <p:grpSpPr>
          <a:xfrm>
            <a:off x="3449478" y="864815"/>
            <a:ext cx="2317096" cy="1289182"/>
            <a:chOff x="3251687" y="0"/>
            <a:chExt cx="2317096" cy="1368152"/>
          </a:xfrm>
          <a:scene3d>
            <a:camera prst="orthographicFront"/>
            <a:lightRig rig="flat" dir="t"/>
          </a:scene3d>
        </p:grpSpPr>
        <p:sp>
          <p:nvSpPr>
            <p:cNvPr id="15" name="14 Rectángulo redondeado"/>
            <p:cNvSpPr/>
            <p:nvPr/>
          </p:nvSpPr>
          <p:spPr>
            <a:xfrm>
              <a:off x="3251687" y="0"/>
              <a:ext cx="2317096" cy="136815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16" name="15 Rectángulo"/>
            <p:cNvSpPr/>
            <p:nvPr/>
          </p:nvSpPr>
          <p:spPr>
            <a:xfrm>
              <a:off x="3290628" y="48347"/>
              <a:ext cx="2236952" cy="128800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itchFamily="18" charset="0"/>
                  <a:cs typeface="Times New Roman" pitchFamily="18" charset="0"/>
                </a:rPr>
                <a:t>Subsecretaría de Control y Aplicaciones Nucleares</a:t>
              </a:r>
              <a:endParaRPr lang="es-EC" sz="2000" kern="1200" dirty="0">
                <a:latin typeface="Times New Roman" pitchFamily="18" charset="0"/>
                <a:cs typeface="Times New Roman" pitchFamily="18" charset="0"/>
              </a:endParaRPr>
            </a:p>
          </p:txBody>
        </p:sp>
      </p:grpSp>
      <p:grpSp>
        <p:nvGrpSpPr>
          <p:cNvPr id="20" name="19 Grupo"/>
          <p:cNvGrpSpPr/>
          <p:nvPr/>
        </p:nvGrpSpPr>
        <p:grpSpPr>
          <a:xfrm>
            <a:off x="187687" y="2896577"/>
            <a:ext cx="2317096" cy="1310920"/>
            <a:chOff x="6495622" y="0"/>
            <a:chExt cx="2317096" cy="1368152"/>
          </a:xfrm>
          <a:scene3d>
            <a:camera prst="orthographicFront"/>
            <a:lightRig rig="flat" dir="t"/>
          </a:scene3d>
        </p:grpSpPr>
        <p:sp>
          <p:nvSpPr>
            <p:cNvPr id="21" name="20 Rectángulo redondeado"/>
            <p:cNvSpPr/>
            <p:nvPr/>
          </p:nvSpPr>
          <p:spPr>
            <a:xfrm>
              <a:off x="6495622" y="0"/>
              <a:ext cx="2317096" cy="1368152"/>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sp>
        <p:sp>
          <p:nvSpPr>
            <p:cNvPr id="22" name="21 Rectángulo"/>
            <p:cNvSpPr/>
            <p:nvPr/>
          </p:nvSpPr>
          <p:spPr>
            <a:xfrm>
              <a:off x="6535694" y="40072"/>
              <a:ext cx="2236952" cy="128800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itchFamily="18" charset="0"/>
                  <a:cs typeface="Times New Roman" pitchFamily="18" charset="0"/>
                </a:rPr>
                <a:t>Laboratorio de Patrones Secundarios</a:t>
              </a:r>
              <a:endParaRPr lang="es-EC" sz="2000" kern="1200" dirty="0">
                <a:latin typeface="Times New Roman" pitchFamily="18" charset="0"/>
                <a:cs typeface="Times New Roman" pitchFamily="18" charset="0"/>
              </a:endParaRPr>
            </a:p>
          </p:txBody>
        </p:sp>
      </p:grpSp>
      <p:grpSp>
        <p:nvGrpSpPr>
          <p:cNvPr id="25" name="24 Grupo"/>
          <p:cNvGrpSpPr/>
          <p:nvPr/>
        </p:nvGrpSpPr>
        <p:grpSpPr>
          <a:xfrm>
            <a:off x="255617" y="836712"/>
            <a:ext cx="2317096" cy="1317285"/>
            <a:chOff x="7752" y="0"/>
            <a:chExt cx="2317096" cy="1368152"/>
          </a:xfrm>
          <a:scene3d>
            <a:camera prst="orthographicFront"/>
            <a:lightRig rig="flat" dir="t"/>
          </a:scene3d>
        </p:grpSpPr>
        <p:sp>
          <p:nvSpPr>
            <p:cNvPr id="26" name="25 Rectángulo redondeado"/>
            <p:cNvSpPr/>
            <p:nvPr/>
          </p:nvSpPr>
          <p:spPr>
            <a:xfrm>
              <a:off x="7752" y="0"/>
              <a:ext cx="2317096" cy="1368152"/>
            </a:xfrm>
            <a:prstGeom prst="roundRect">
              <a:avLst>
                <a:gd name="adj" fmla="val 10000"/>
              </a:avLst>
            </a:prstGeom>
          </p:spPr>
          <p:style>
            <a:lnRef idx="1">
              <a:schemeClr val="accent2"/>
            </a:lnRef>
            <a:fillRef idx="2">
              <a:schemeClr val="accent2"/>
            </a:fillRef>
            <a:effectRef idx="1">
              <a:schemeClr val="accent2"/>
            </a:effectRef>
            <a:fontRef idx="minor">
              <a:schemeClr val="dk1"/>
            </a:fontRef>
          </p:style>
        </p:sp>
        <p:sp>
          <p:nvSpPr>
            <p:cNvPr id="27" name="26 Rectángulo"/>
            <p:cNvSpPr/>
            <p:nvPr/>
          </p:nvSpPr>
          <p:spPr>
            <a:xfrm>
              <a:off x="19966" y="40073"/>
              <a:ext cx="2236952" cy="132807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itchFamily="18" charset="0"/>
                  <a:cs typeface="Times New Roman" pitchFamily="18" charset="0"/>
                </a:rPr>
                <a:t>Ministerio de Electricidad y Energía Renovable</a:t>
              </a:r>
              <a:endParaRPr lang="es-EC" sz="2000" kern="1200" dirty="0">
                <a:latin typeface="Times New Roman" pitchFamily="18" charset="0"/>
                <a:cs typeface="Times New Roman" pitchFamily="18" charset="0"/>
              </a:endParaRPr>
            </a:p>
          </p:txBody>
        </p:sp>
      </p:grpSp>
      <p:grpSp>
        <p:nvGrpSpPr>
          <p:cNvPr id="28" name="27 Grupo"/>
          <p:cNvGrpSpPr/>
          <p:nvPr/>
        </p:nvGrpSpPr>
        <p:grpSpPr>
          <a:xfrm>
            <a:off x="3413610" y="2889825"/>
            <a:ext cx="2382526" cy="1278702"/>
            <a:chOff x="7752" y="0"/>
            <a:chExt cx="2317096" cy="1368152"/>
          </a:xfrm>
          <a:scene3d>
            <a:camera prst="orthographicFront"/>
            <a:lightRig rig="flat" dir="t"/>
          </a:scene3d>
        </p:grpSpPr>
        <p:sp>
          <p:nvSpPr>
            <p:cNvPr id="29" name="28 Rectángulo redondeado"/>
            <p:cNvSpPr/>
            <p:nvPr/>
          </p:nvSpPr>
          <p:spPr>
            <a:xfrm>
              <a:off x="7752" y="0"/>
              <a:ext cx="2317096" cy="1368152"/>
            </a:xfrm>
            <a:prstGeom prst="roundRect">
              <a:avLst>
                <a:gd name="adj" fmla="val 10000"/>
              </a:avLst>
            </a:prstGeom>
          </p:spPr>
          <p:style>
            <a:lnRef idx="1">
              <a:schemeClr val="accent6"/>
            </a:lnRef>
            <a:fillRef idx="2">
              <a:schemeClr val="accent6"/>
            </a:fillRef>
            <a:effectRef idx="1">
              <a:schemeClr val="accent6"/>
            </a:effectRef>
            <a:fontRef idx="minor">
              <a:schemeClr val="dk1"/>
            </a:fontRef>
          </p:style>
        </p:sp>
        <p:sp>
          <p:nvSpPr>
            <p:cNvPr id="30" name="29 Rectángulo"/>
            <p:cNvSpPr/>
            <p:nvPr/>
          </p:nvSpPr>
          <p:spPr>
            <a:xfrm>
              <a:off x="53118" y="40073"/>
              <a:ext cx="2236952" cy="132807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dirty="0" smtClean="0">
                  <a:latin typeface="Times New Roman" pitchFamily="18" charset="0"/>
                  <a:cs typeface="Times New Roman" pitchFamily="18" charset="0"/>
                </a:rPr>
                <a:t>Sistema para Detectar </a:t>
              </a:r>
              <a:r>
                <a:rPr lang="es-EC" sz="2000" dirty="0">
                  <a:latin typeface="Times New Roman" pitchFamily="18" charset="0"/>
                  <a:cs typeface="Times New Roman" pitchFamily="18" charset="0"/>
                </a:rPr>
                <a:t>y </a:t>
              </a:r>
              <a:r>
                <a:rPr lang="es-EC" sz="2000" dirty="0" smtClean="0">
                  <a:latin typeface="Times New Roman" pitchFamily="18" charset="0"/>
                  <a:cs typeface="Times New Roman" pitchFamily="18" charset="0"/>
                </a:rPr>
                <a:t>Monitorear Radiación</a:t>
              </a:r>
              <a:endParaRPr lang="es-EC" sz="2000" kern="1200" dirty="0">
                <a:latin typeface="Times New Roman" pitchFamily="18" charset="0"/>
                <a:cs typeface="Times New Roman" pitchFamily="18" charset="0"/>
              </a:endParaRPr>
            </a:p>
          </p:txBody>
        </p:sp>
      </p:grpSp>
      <p:grpSp>
        <p:nvGrpSpPr>
          <p:cNvPr id="34" name="33 Grupo"/>
          <p:cNvGrpSpPr/>
          <p:nvPr/>
        </p:nvGrpSpPr>
        <p:grpSpPr>
          <a:xfrm>
            <a:off x="6558905" y="864815"/>
            <a:ext cx="2317096" cy="1289182"/>
            <a:chOff x="3251687" y="0"/>
            <a:chExt cx="2317096" cy="1368152"/>
          </a:xfrm>
          <a:scene3d>
            <a:camera prst="orthographicFront"/>
            <a:lightRig rig="flat" dir="t"/>
          </a:scene3d>
        </p:grpSpPr>
        <p:sp>
          <p:nvSpPr>
            <p:cNvPr id="35" name="34 Rectángulo redondeado"/>
            <p:cNvSpPr/>
            <p:nvPr/>
          </p:nvSpPr>
          <p:spPr>
            <a:xfrm>
              <a:off x="3251687" y="0"/>
              <a:ext cx="2317096" cy="1368152"/>
            </a:xfrm>
            <a:prstGeom prst="roundRect">
              <a:avLst>
                <a:gd name="adj" fmla="val 10000"/>
              </a:avLst>
            </a:prstGeom>
          </p:spPr>
          <p:style>
            <a:lnRef idx="1">
              <a:schemeClr val="accent2"/>
            </a:lnRef>
            <a:fillRef idx="2">
              <a:schemeClr val="accent2"/>
            </a:fillRef>
            <a:effectRef idx="1">
              <a:schemeClr val="accent2"/>
            </a:effectRef>
            <a:fontRef idx="minor">
              <a:schemeClr val="dk1"/>
            </a:fontRef>
          </p:style>
        </p:sp>
        <p:sp>
          <p:nvSpPr>
            <p:cNvPr id="36" name="35 Rectángulo"/>
            <p:cNvSpPr/>
            <p:nvPr/>
          </p:nvSpPr>
          <p:spPr>
            <a:xfrm>
              <a:off x="3304599" y="25159"/>
              <a:ext cx="2236952" cy="128800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dirty="0" smtClean="0">
                  <a:solidFill>
                    <a:schemeClr val="tx1"/>
                  </a:solidFill>
                  <a:latin typeface="Times New Roman" pitchFamily="18" charset="0"/>
                  <a:cs typeface="Times New Roman" pitchFamily="18" charset="0"/>
                </a:rPr>
                <a:t>Controla </a:t>
              </a:r>
              <a:r>
                <a:rPr lang="es-EC" sz="2000" dirty="0">
                  <a:solidFill>
                    <a:schemeClr val="tx1"/>
                  </a:solidFill>
                  <a:latin typeface="Times New Roman" pitchFamily="18" charset="0"/>
                  <a:cs typeface="Times New Roman" pitchFamily="18" charset="0"/>
                </a:rPr>
                <a:t>y regula el uso pacífico de las radiaciones ionizantes </a:t>
              </a:r>
              <a:endParaRPr lang="es-EC" sz="2000" kern="1200" dirty="0">
                <a:latin typeface="Times New Roman" pitchFamily="18" charset="0"/>
                <a:cs typeface="Times New Roman" pitchFamily="18" charset="0"/>
              </a:endParaRPr>
            </a:p>
          </p:txBody>
        </p:sp>
      </p:grpSp>
      <p:grpSp>
        <p:nvGrpSpPr>
          <p:cNvPr id="37" name="36 Grupo"/>
          <p:cNvGrpSpPr/>
          <p:nvPr/>
        </p:nvGrpSpPr>
        <p:grpSpPr>
          <a:xfrm>
            <a:off x="2771800" y="3280252"/>
            <a:ext cx="491224" cy="574639"/>
            <a:chOff x="2556558" y="396756"/>
            <a:chExt cx="491224" cy="574639"/>
          </a:xfrm>
        </p:grpSpPr>
        <p:sp>
          <p:nvSpPr>
            <p:cNvPr id="38" name="37 Flecha derecha"/>
            <p:cNvSpPr/>
            <p:nvPr/>
          </p:nvSpPr>
          <p:spPr>
            <a:xfrm>
              <a:off x="2556558" y="396756"/>
              <a:ext cx="491224" cy="574639"/>
            </a:xfrm>
            <a:prstGeom prst="rightArrow">
              <a:avLst>
                <a:gd name="adj1" fmla="val 60000"/>
                <a:gd name="adj2" fmla="val 50000"/>
              </a:avLst>
            </a:prstGeom>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39" name="Flecha derecha 4"/>
            <p:cNvSpPr/>
            <p:nvPr/>
          </p:nvSpPr>
          <p:spPr>
            <a:xfrm>
              <a:off x="2556558" y="511684"/>
              <a:ext cx="343857" cy="34478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C" sz="1600" kern="1200"/>
            </a:p>
          </p:txBody>
        </p:sp>
      </p:grpSp>
      <p:grpSp>
        <p:nvGrpSpPr>
          <p:cNvPr id="41" name="40 Grupo"/>
          <p:cNvGrpSpPr/>
          <p:nvPr/>
        </p:nvGrpSpPr>
        <p:grpSpPr>
          <a:xfrm>
            <a:off x="5948860" y="3264717"/>
            <a:ext cx="491224" cy="574639"/>
            <a:chOff x="2556558" y="396756"/>
            <a:chExt cx="491224" cy="574639"/>
          </a:xfrm>
        </p:grpSpPr>
        <p:sp>
          <p:nvSpPr>
            <p:cNvPr id="42" name="41 Flecha derecha"/>
            <p:cNvSpPr/>
            <p:nvPr/>
          </p:nvSpPr>
          <p:spPr>
            <a:xfrm>
              <a:off x="2556558" y="396756"/>
              <a:ext cx="491224" cy="574639"/>
            </a:xfrm>
            <a:prstGeom prst="rightArrow">
              <a:avLst>
                <a:gd name="adj1" fmla="val 60000"/>
                <a:gd name="adj2" fmla="val 50000"/>
              </a:avLst>
            </a:prstGeom>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43" name="Flecha derecha 4"/>
            <p:cNvSpPr/>
            <p:nvPr/>
          </p:nvSpPr>
          <p:spPr>
            <a:xfrm>
              <a:off x="2556558" y="511684"/>
              <a:ext cx="343857" cy="34478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C" sz="1600" kern="1200"/>
            </a:p>
          </p:txBody>
        </p:sp>
      </p:grpSp>
      <p:grpSp>
        <p:nvGrpSpPr>
          <p:cNvPr id="44" name="43 Grupo"/>
          <p:cNvGrpSpPr/>
          <p:nvPr/>
        </p:nvGrpSpPr>
        <p:grpSpPr>
          <a:xfrm>
            <a:off x="6611817" y="2910168"/>
            <a:ext cx="2317096" cy="1310920"/>
            <a:chOff x="6495622" y="0"/>
            <a:chExt cx="2317096" cy="1368152"/>
          </a:xfrm>
          <a:scene3d>
            <a:camera prst="orthographicFront"/>
            <a:lightRig rig="flat" dir="t"/>
          </a:scene3d>
        </p:grpSpPr>
        <p:sp>
          <p:nvSpPr>
            <p:cNvPr id="45" name="44 Rectángulo redondeado"/>
            <p:cNvSpPr/>
            <p:nvPr/>
          </p:nvSpPr>
          <p:spPr>
            <a:xfrm>
              <a:off x="6495622" y="0"/>
              <a:ext cx="2317096" cy="1368152"/>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sp>
        <p:sp>
          <p:nvSpPr>
            <p:cNvPr id="46" name="45 Rectángulo"/>
            <p:cNvSpPr/>
            <p:nvPr/>
          </p:nvSpPr>
          <p:spPr>
            <a:xfrm>
              <a:off x="6535694" y="40072"/>
              <a:ext cx="2236952" cy="128800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itchFamily="18" charset="0"/>
                  <a:cs typeface="Times New Roman" pitchFamily="18" charset="0"/>
                </a:rPr>
                <a:t>De fabricación local</a:t>
              </a:r>
              <a:endParaRPr lang="es-EC" sz="2000" kern="1200" dirty="0">
                <a:latin typeface="Times New Roman" pitchFamily="18" charset="0"/>
                <a:cs typeface="Times New Roman" pitchFamily="18" charset="0"/>
              </a:endParaRPr>
            </a:p>
          </p:txBody>
        </p:sp>
      </p:grpSp>
      <p:grpSp>
        <p:nvGrpSpPr>
          <p:cNvPr id="47" name="46 Grupo"/>
          <p:cNvGrpSpPr/>
          <p:nvPr/>
        </p:nvGrpSpPr>
        <p:grpSpPr>
          <a:xfrm>
            <a:off x="5945888" y="1229884"/>
            <a:ext cx="491224" cy="574639"/>
            <a:chOff x="2556558" y="396756"/>
            <a:chExt cx="491224" cy="574639"/>
          </a:xfrm>
        </p:grpSpPr>
        <p:sp>
          <p:nvSpPr>
            <p:cNvPr id="48" name="47 Flecha derecha"/>
            <p:cNvSpPr/>
            <p:nvPr/>
          </p:nvSpPr>
          <p:spPr>
            <a:xfrm>
              <a:off x="2556558" y="396756"/>
              <a:ext cx="491224" cy="574639"/>
            </a:xfrm>
            <a:prstGeom prst="rightArrow">
              <a:avLst>
                <a:gd name="adj1" fmla="val 60000"/>
                <a:gd name="adj2" fmla="val 50000"/>
              </a:avLst>
            </a:prstGeom>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49" name="Flecha derecha 4"/>
            <p:cNvSpPr/>
            <p:nvPr/>
          </p:nvSpPr>
          <p:spPr>
            <a:xfrm>
              <a:off x="2556558" y="511684"/>
              <a:ext cx="343857" cy="34478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C" sz="1600" kern="1200"/>
            </a:p>
          </p:txBody>
        </p:sp>
      </p:grpSp>
      <p:sp>
        <p:nvSpPr>
          <p:cNvPr id="53" name="52 Rectángulo"/>
          <p:cNvSpPr/>
          <p:nvPr/>
        </p:nvSpPr>
        <p:spPr>
          <a:xfrm>
            <a:off x="5796136" y="3429000"/>
            <a:ext cx="843501" cy="276999"/>
          </a:xfrm>
          <a:prstGeom prst="rect">
            <a:avLst/>
          </a:prstGeom>
        </p:spPr>
        <p:txBody>
          <a:bodyPr wrap="none">
            <a:spAutoFit/>
          </a:bodyPr>
          <a:lstStyle/>
          <a:p>
            <a:r>
              <a:rPr lang="es-EC" sz="1200" dirty="0">
                <a:latin typeface="Times New Roman" pitchFamily="18" charset="0"/>
                <a:cs typeface="Times New Roman" pitchFamily="18" charset="0"/>
              </a:rPr>
              <a:t>NO existe </a:t>
            </a:r>
            <a:endParaRPr lang="es-EC" sz="1200" dirty="0"/>
          </a:p>
        </p:txBody>
      </p:sp>
      <p:grpSp>
        <p:nvGrpSpPr>
          <p:cNvPr id="54" name="53 Grupo"/>
          <p:cNvGrpSpPr/>
          <p:nvPr/>
        </p:nvGrpSpPr>
        <p:grpSpPr>
          <a:xfrm rot="5400000">
            <a:off x="4378297" y="4251389"/>
            <a:ext cx="491224" cy="574639"/>
            <a:chOff x="5800493" y="396756"/>
            <a:chExt cx="491224" cy="574639"/>
          </a:xfrm>
        </p:grpSpPr>
        <p:sp>
          <p:nvSpPr>
            <p:cNvPr id="55" name="54 Flecha derecha"/>
            <p:cNvSpPr/>
            <p:nvPr/>
          </p:nvSpPr>
          <p:spPr>
            <a:xfrm>
              <a:off x="5800493" y="396756"/>
              <a:ext cx="491224" cy="574639"/>
            </a:xfrm>
            <a:prstGeom prst="rightArrow">
              <a:avLst>
                <a:gd name="adj1" fmla="val 60000"/>
                <a:gd name="adj2" fmla="val 50000"/>
              </a:avLst>
            </a:prstGeom>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sp>
        <p:sp>
          <p:nvSpPr>
            <p:cNvPr id="56" name="Flecha derecha 4"/>
            <p:cNvSpPr/>
            <p:nvPr/>
          </p:nvSpPr>
          <p:spPr>
            <a:xfrm>
              <a:off x="5800493" y="511684"/>
              <a:ext cx="343857" cy="34478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C" sz="1600" kern="1200"/>
            </a:p>
          </p:txBody>
        </p:sp>
      </p:grpSp>
      <p:grpSp>
        <p:nvGrpSpPr>
          <p:cNvPr id="57" name="56 Grupo"/>
          <p:cNvGrpSpPr/>
          <p:nvPr/>
        </p:nvGrpSpPr>
        <p:grpSpPr>
          <a:xfrm>
            <a:off x="2388901" y="4869160"/>
            <a:ext cx="4487355" cy="1296144"/>
            <a:chOff x="3251687" y="0"/>
            <a:chExt cx="2317096" cy="1375540"/>
          </a:xfrm>
          <a:scene3d>
            <a:camera prst="orthographicFront"/>
            <a:lightRig rig="flat" dir="t"/>
          </a:scene3d>
        </p:grpSpPr>
        <p:sp>
          <p:nvSpPr>
            <p:cNvPr id="58" name="57 Rectángulo redondeado"/>
            <p:cNvSpPr/>
            <p:nvPr/>
          </p:nvSpPr>
          <p:spPr>
            <a:xfrm>
              <a:off x="3251687" y="0"/>
              <a:ext cx="2317096" cy="1368152"/>
            </a:xfrm>
            <a:prstGeom prst="roundRect">
              <a:avLst>
                <a:gd name="adj" fmla="val 10000"/>
              </a:avLst>
            </a:prstGeom>
          </p:spPr>
          <p:style>
            <a:lnRef idx="1">
              <a:schemeClr val="dk1"/>
            </a:lnRef>
            <a:fillRef idx="2">
              <a:schemeClr val="dk1"/>
            </a:fillRef>
            <a:effectRef idx="1">
              <a:schemeClr val="dk1"/>
            </a:effectRef>
            <a:fontRef idx="minor">
              <a:schemeClr val="dk1"/>
            </a:fontRef>
          </p:style>
        </p:sp>
        <p:sp>
          <p:nvSpPr>
            <p:cNvPr id="59" name="58 Rectángulo"/>
            <p:cNvSpPr/>
            <p:nvPr/>
          </p:nvSpPr>
          <p:spPr>
            <a:xfrm>
              <a:off x="3294649" y="76420"/>
              <a:ext cx="2236952" cy="129912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dirty="0" smtClean="0">
                  <a:solidFill>
                    <a:schemeClr val="tx1"/>
                  </a:solidFill>
                </a:rPr>
                <a:t>Para limitar la ocurrencia de los efectos determinísticos</a:t>
              </a:r>
              <a:endParaRPr lang="es-EC" sz="2000" kern="1200" dirty="0">
                <a:latin typeface="Times New Roman" pitchFamily="18" charset="0"/>
                <a:cs typeface="Times New Roman" pitchFamily="18" charset="0"/>
              </a:endParaRPr>
            </a:p>
          </p:txBody>
        </p:sp>
      </p:grpSp>
      <p:sp>
        <p:nvSpPr>
          <p:cNvPr id="60" name="59 Rectángulo"/>
          <p:cNvSpPr/>
          <p:nvPr/>
        </p:nvSpPr>
        <p:spPr>
          <a:xfrm>
            <a:off x="2650237" y="3429000"/>
            <a:ext cx="697627" cy="276999"/>
          </a:xfrm>
          <a:prstGeom prst="rect">
            <a:avLst/>
          </a:prstGeom>
        </p:spPr>
        <p:txBody>
          <a:bodyPr wrap="none">
            <a:spAutoFit/>
          </a:bodyPr>
          <a:lstStyle/>
          <a:p>
            <a:r>
              <a:rPr lang="es-EC" sz="1200" dirty="0" smtClean="0">
                <a:latin typeface="Times New Roman" pitchFamily="18" charset="0"/>
                <a:cs typeface="Times New Roman" pitchFamily="18" charset="0"/>
              </a:rPr>
              <a:t>Propone</a:t>
            </a:r>
            <a:endParaRPr lang="es-EC" sz="1200" dirty="0"/>
          </a:p>
        </p:txBody>
      </p:sp>
    </p:spTree>
    <p:custDataLst>
      <p:tags r:id="rId1"/>
    </p:custDataLst>
    <p:extLst>
      <p:ext uri="{BB962C8B-B14F-4D97-AF65-F5344CB8AC3E}">
        <p14:creationId xmlns:p14="http://schemas.microsoft.com/office/powerpoint/2010/main" val="3534970440"/>
      </p:ext>
    </p:extLst>
  </p:cSld>
  <p:clrMapOvr>
    <a:masterClrMapping/>
  </p:clrMapOvr>
  <mc:AlternateContent xmlns:mc="http://schemas.openxmlformats.org/markup-compatibility/2006" xmlns:p14="http://schemas.microsoft.com/office/powerpoint/2010/main">
    <mc:Choice Requires="p14">
      <p:transition spd="slow" p14:dur="2000" advTm="4692"/>
    </mc:Choice>
    <mc:Fallback xmlns="">
      <p:transition spd="slow" advTm="46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par>
                                <p:cTn id="37" presetID="10"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500"/>
                                        <p:tgtEl>
                                          <p:spTgt spid="54"/>
                                        </p:tgtEl>
                                      </p:cBhvr>
                                    </p:animEffect>
                                  </p:childTnLst>
                                </p:cTn>
                              </p:par>
                              <p:par>
                                <p:cTn id="48" presetID="10" presetClass="entr" presetSubtype="0" fill="hold"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6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a:solidFill>
                  <a:schemeClr val="tx1"/>
                </a:solidFill>
                <a:latin typeface="Times New Roman" pitchFamily="18" charset="0"/>
                <a:cs typeface="Times New Roman" pitchFamily="18" charset="0"/>
              </a:rPr>
              <a:t>Semiperíodo de Desintegración</a:t>
            </a:r>
          </a:p>
        </p:txBody>
      </p:sp>
      <p:pic>
        <p:nvPicPr>
          <p:cNvPr id="10" name="9 Marcador de contenido"/>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5"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6"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1945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568" y="836712"/>
            <a:ext cx="7668344" cy="437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9656" y="5402586"/>
            <a:ext cx="5906680" cy="1122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24347909"/>
      </p:ext>
    </p:extLst>
  </p:cSld>
  <p:clrMapOvr>
    <a:masterClrMapping/>
  </p:clrMapOvr>
  <mc:AlternateContent xmlns:mc="http://schemas.openxmlformats.org/markup-compatibility/2006" xmlns:p14="http://schemas.microsoft.com/office/powerpoint/2010/main">
    <mc:Choice Requires="p14">
      <p:transition spd="slow" p14:dur="2000" advTm="4692"/>
    </mc:Choice>
    <mc:Fallback xmlns="">
      <p:transition spd="slow" advTm="46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5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9"/>
                                        </p:tgtEl>
                                        <p:attrNameLst>
                                          <p:attrName>style.visibility</p:attrName>
                                        </p:attrNameLst>
                                      </p:cBhvr>
                                      <p:to>
                                        <p:strVal val="visible"/>
                                      </p:to>
                                    </p:set>
                                    <p:animEffect transition="in" filter="fade">
                                      <p:cBhvr>
                                        <p:cTn id="12"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Detectores de radiación ionizante</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5"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6"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2048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188" y="914400"/>
            <a:ext cx="766762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17918499"/>
      </p:ext>
    </p:extLst>
  </p:cSld>
  <p:clrMapOvr>
    <a:masterClrMapping/>
  </p:clrMapOvr>
  <mc:AlternateContent xmlns:mc="http://schemas.openxmlformats.org/markup-compatibility/2006" xmlns:p14="http://schemas.microsoft.com/office/powerpoint/2010/main">
    <mc:Choice Requires="p14">
      <p:transition spd="slow" p14:dur="2000" advTm="4692"/>
    </mc:Choice>
    <mc:Fallback xmlns="">
      <p:transition spd="slow" advTm="46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Detectores Geiger Müller</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5"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6"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2150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839" y="1124744"/>
            <a:ext cx="8384675"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42988697"/>
      </p:ext>
    </p:extLst>
  </p:cSld>
  <p:clrMapOvr>
    <a:masterClrMapping/>
  </p:clrMapOvr>
  <mc:AlternateContent xmlns:mc="http://schemas.openxmlformats.org/markup-compatibility/2006" xmlns:p14="http://schemas.microsoft.com/office/powerpoint/2010/main">
    <mc:Choice Requires="p14">
      <p:transition spd="slow" p14:dur="2000" advTm="4692"/>
    </mc:Choice>
    <mc:Fallback xmlns="">
      <p:transition spd="slow" advTm="46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a:solidFill>
                  <a:schemeClr val="tx1"/>
                </a:solidFill>
                <a:latin typeface="Times New Roman" pitchFamily="18" charset="0"/>
                <a:cs typeface="Times New Roman" pitchFamily="18" charset="0"/>
              </a:rPr>
              <a:t>Curva Plateau</a:t>
            </a:r>
          </a:p>
        </p:txBody>
      </p:sp>
      <p:pic>
        <p:nvPicPr>
          <p:cNvPr id="10" name="9 Marcador de contenido"/>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5"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6"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2253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5696" y="620688"/>
            <a:ext cx="5808646"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9879" y="5678200"/>
            <a:ext cx="6079891" cy="94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85063612"/>
      </p:ext>
    </p:extLst>
  </p:cSld>
  <p:clrMapOvr>
    <a:masterClrMapping/>
  </p:clrMapOvr>
  <mc:AlternateContent xmlns:mc="http://schemas.openxmlformats.org/markup-compatibility/2006" xmlns:p14="http://schemas.microsoft.com/office/powerpoint/2010/main">
    <mc:Choice Requires="p14">
      <p:transition spd="slow" p14:dur="2000" advTm="4692"/>
    </mc:Choice>
    <mc:Fallback xmlns="">
      <p:transition spd="slow" advTm="46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1"/>
                                        </p:tgtEl>
                                        <p:attrNameLst>
                                          <p:attrName>style.visibility</p:attrName>
                                        </p:attrNameLst>
                                      </p:cBhvr>
                                      <p:to>
                                        <p:strVal val="visible"/>
                                      </p:to>
                                    </p:set>
                                    <p:animEffect transition="in" filter="fade">
                                      <p:cBhvr>
                                        <p:cTn id="12"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Estadística del número de cuentas</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5"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6"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2355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49" y="515792"/>
            <a:ext cx="6336704" cy="4237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694" y="4869160"/>
            <a:ext cx="715327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94543434"/>
      </p:ext>
    </p:extLst>
  </p:cSld>
  <p:clrMapOvr>
    <a:masterClrMapping/>
  </p:clrMapOvr>
  <mc:AlternateContent xmlns:mc="http://schemas.openxmlformats.org/markup-compatibility/2006" xmlns:p14="http://schemas.microsoft.com/office/powerpoint/2010/main">
    <mc:Choice Requires="p14">
      <p:transition spd="slow" p14:dur="2000" advTm="4692"/>
    </mc:Choice>
    <mc:Fallback xmlns="">
      <p:transition spd="slow" advTm="46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5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fade">
                                      <p:cBhvr>
                                        <p:cTn id="12"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18188" y="1052736"/>
            <a:ext cx="9151235" cy="1584176"/>
          </a:xfrm>
        </p:spPr>
        <p:txBody>
          <a:bodyPr>
            <a:noAutofit/>
          </a:bodyPr>
          <a:lstStyle/>
          <a:p>
            <a:pPr algn="ctr"/>
            <a:r>
              <a:rPr lang="es-EC" sz="3200" b="1" dirty="0">
                <a:solidFill>
                  <a:schemeClr val="tx1"/>
                </a:solidFill>
                <a:latin typeface="+mn-lt"/>
              </a:rPr>
              <a:t>SISTEMA DE DETECCIÓN Y MONITOREO DE RADIACIÓN GAMMA</a:t>
            </a: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1 Rectángulo"/>
          <p:cNvSpPr/>
          <p:nvPr/>
        </p:nvSpPr>
        <p:spPr>
          <a:xfrm>
            <a:off x="1979712" y="3717032"/>
            <a:ext cx="5593492" cy="584775"/>
          </a:xfrm>
          <a:prstGeom prst="rect">
            <a:avLst/>
          </a:prstGeom>
        </p:spPr>
        <p:txBody>
          <a:bodyPr wrap="square">
            <a:spAutoFit/>
          </a:bodyPr>
          <a:lstStyle/>
          <a:p>
            <a:r>
              <a:rPr lang="es-EC" sz="3200" dirty="0">
                <a:latin typeface="Times New Roman" pitchFamily="18" charset="0"/>
                <a:cs typeface="Times New Roman" pitchFamily="18" charset="0"/>
              </a:rPr>
              <a:t>Nombre del </a:t>
            </a:r>
            <a:r>
              <a:rPr lang="es-EC" sz="3200" dirty="0" smtClean="0">
                <a:latin typeface="Times New Roman" pitchFamily="18" charset="0"/>
                <a:cs typeface="Times New Roman" pitchFamily="18" charset="0"/>
              </a:rPr>
              <a:t>Sistema</a:t>
            </a:r>
            <a:r>
              <a:rPr lang="es-EC" sz="3200" b="1" dirty="0" smtClean="0">
                <a:latin typeface="Times New Roman" pitchFamily="18" charset="0"/>
                <a:cs typeface="Times New Roman" pitchFamily="18" charset="0"/>
              </a:rPr>
              <a:t> </a:t>
            </a:r>
            <a:r>
              <a:rPr lang="es-EC" sz="3200" b="1" dirty="0">
                <a:latin typeface="Times New Roman" pitchFamily="18" charset="0"/>
                <a:cs typeface="Times New Roman" pitchFamily="18" charset="0"/>
              </a:rPr>
              <a:t>	</a:t>
            </a:r>
            <a:r>
              <a:rPr lang="es-EC" sz="3200" b="1" dirty="0" smtClean="0">
                <a:latin typeface="Times New Roman" pitchFamily="18" charset="0"/>
                <a:cs typeface="Times New Roman" pitchFamily="18" charset="0"/>
              </a:rPr>
              <a:t>SCAN </a:t>
            </a:r>
            <a:r>
              <a:rPr lang="es-EC" sz="3200" b="1" dirty="0">
                <a:latin typeface="Times New Roman" pitchFamily="18" charset="0"/>
                <a:cs typeface="Times New Roman" pitchFamily="18" charset="0"/>
              </a:rPr>
              <a:t>1.0</a:t>
            </a:r>
            <a:endParaRPr lang="es-EC" sz="3200" dirty="0">
              <a:latin typeface="Times New Roman" pitchFamily="18" charset="0"/>
              <a:cs typeface="Times New Roman" pitchFamily="18" charset="0"/>
            </a:endParaRPr>
          </a:p>
        </p:txBody>
      </p:sp>
      <p:sp>
        <p:nvSpPr>
          <p:cNvPr id="9" name="8 Rectángulo"/>
          <p:cNvSpPr/>
          <p:nvPr/>
        </p:nvSpPr>
        <p:spPr>
          <a:xfrm>
            <a:off x="1763688" y="5192325"/>
            <a:ext cx="6192687" cy="646331"/>
          </a:xfrm>
          <a:prstGeom prst="rect">
            <a:avLst/>
          </a:prstGeom>
        </p:spPr>
        <p:txBody>
          <a:bodyPr wrap="square">
            <a:spAutoFit/>
          </a:bodyPr>
          <a:lstStyle/>
          <a:p>
            <a:pPr algn="ctr"/>
            <a:r>
              <a:rPr lang="es-EC" sz="3600" b="1" dirty="0" smtClean="0">
                <a:latin typeface="Times New Roman" pitchFamily="18" charset="0"/>
                <a:cs typeface="Times New Roman" pitchFamily="18" charset="0"/>
              </a:rPr>
              <a:t>DISEÑO DEL PROTOTIPO</a:t>
            </a:r>
            <a:endParaRPr lang="es-EC"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257998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mn-lt"/>
              </a:rPr>
              <a:t>Bloque Detector de Radiación</a:t>
            </a:r>
            <a:endParaRPr lang="es-EC" sz="3200" b="1" dirty="0">
              <a:solidFill>
                <a:schemeClr val="tx1"/>
              </a:solidFill>
              <a:latin typeface="+mn-lt"/>
            </a:endParaRPr>
          </a:p>
        </p:txBody>
      </p:sp>
      <p:pic>
        <p:nvPicPr>
          <p:cNvPr id="10" name="9 Marcador de contenido"/>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5"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6"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3"/>
          <p:cNvSpPr>
            <a:spLocks noChangeArrowheads="1"/>
          </p:cNvSpPr>
          <p:nvPr/>
        </p:nvSpPr>
        <p:spPr bwMode="auto">
          <a:xfrm>
            <a:off x="1323943" y="4869160"/>
            <a:ext cx="646382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2000" b="1" i="0" u="none" strike="noStrike" cap="none" normalizeH="0" baseline="0" dirty="0" smtClean="0" bmk="_Toc374895962">
                <a:ln>
                  <a:noFill/>
                </a:ln>
                <a:solidFill>
                  <a:srgbClr val="000000"/>
                </a:solidFill>
                <a:effectLst/>
                <a:latin typeface="Times New Roman" pitchFamily="18" charset="0"/>
                <a:ea typeface="Times New Roman" pitchFamily="18" charset="0"/>
                <a:cs typeface="Times New Roman" pitchFamily="18" charset="0"/>
              </a:rPr>
              <a:t>Figura. 3.1 Partes constitutivas del Detector de Radiación</a:t>
            </a:r>
            <a:endParaRPr kumimoji="0" lang="es-EC" sz="4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895" y="1556792"/>
            <a:ext cx="109537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5 Objeto">
            <a:hlinkClick r:id="rId8" action="ppaction://hlinksldjump"/>
          </p:cNvPr>
          <p:cNvGraphicFramePr>
            <a:graphicFrameLocks noChangeAspect="1"/>
          </p:cNvGraphicFramePr>
          <p:nvPr>
            <p:extLst>
              <p:ext uri="{D42A27DB-BD31-4B8C-83A1-F6EECF244321}">
                <p14:modId xmlns:p14="http://schemas.microsoft.com/office/powerpoint/2010/main" val="2994170081"/>
              </p:ext>
            </p:extLst>
          </p:nvPr>
        </p:nvGraphicFramePr>
        <p:xfrm>
          <a:off x="1672823" y="2204864"/>
          <a:ext cx="950913" cy="590550"/>
        </p:xfrm>
        <a:graphic>
          <a:graphicData uri="http://schemas.openxmlformats.org/presentationml/2006/ole">
            <mc:AlternateContent xmlns:mc="http://schemas.openxmlformats.org/markup-compatibility/2006">
              <mc:Choice xmlns:v="urn:schemas-microsoft-com:vml" Requires="v">
                <p:oleObj spid="_x0000_s3126" name="Visio" r:id="rId9" imgW="950130" imgH="590101" progId="Visio.Drawing.11">
                  <p:link updateAutomatic="1"/>
                </p:oleObj>
              </mc:Choice>
              <mc:Fallback>
                <p:oleObj name="Visio" r:id="rId9" imgW="950130" imgH="590101" progId="Visio.Drawing.11">
                  <p:link updateAutomatic="1"/>
                  <p:pic>
                    <p:nvPicPr>
                      <p:cNvPr id="0" name=""/>
                      <p:cNvPicPr/>
                      <p:nvPr/>
                    </p:nvPicPr>
                    <p:blipFill>
                      <a:blip r:embed="rId10"/>
                      <a:stretch>
                        <a:fillRect/>
                      </a:stretch>
                    </p:blipFill>
                    <p:spPr>
                      <a:xfrm>
                        <a:off x="1672823" y="2204864"/>
                        <a:ext cx="950913" cy="590550"/>
                      </a:xfrm>
                      <a:prstGeom prst="rect">
                        <a:avLst/>
                      </a:prstGeom>
                    </p:spPr>
                  </p:pic>
                </p:oleObj>
              </mc:Fallback>
            </mc:AlternateContent>
          </a:graphicData>
        </a:graphic>
      </p:graphicFrame>
      <p:pic>
        <p:nvPicPr>
          <p:cNvPr id="3078" name="Picture 6">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270" y="2780928"/>
            <a:ext cx="92392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93851" y="2218953"/>
            <a:ext cx="176212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37670" y="2218952"/>
            <a:ext cx="146685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23148" y="2218951"/>
            <a:ext cx="146685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47900" y="2780928"/>
            <a:ext cx="42100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289998" y="2166392"/>
            <a:ext cx="131445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468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500"/>
                                        <p:tgtEl>
                                          <p:spTgt spid="30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500"/>
                                        <p:tgtEl>
                                          <p:spTgt spid="30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9"/>
                                        </p:tgtEl>
                                        <p:attrNameLst>
                                          <p:attrName>style.visibility</p:attrName>
                                        </p:attrNameLst>
                                      </p:cBhvr>
                                      <p:to>
                                        <p:strVal val="visible"/>
                                      </p:to>
                                    </p:set>
                                    <p:animEffect transition="in" filter="fade">
                                      <p:cBhvr>
                                        <p:cTn id="22" dur="500"/>
                                        <p:tgtEl>
                                          <p:spTgt spid="3079"/>
                                        </p:tgtEl>
                                      </p:cBhvr>
                                    </p:animEffect>
                                  </p:childTnLst>
                                </p:cTn>
                              </p:par>
                              <p:par>
                                <p:cTn id="23" presetID="10" presetClass="entr" presetSubtype="0" fill="hold" nodeType="withEffect">
                                  <p:stCondLst>
                                    <p:cond delay="0"/>
                                  </p:stCondLst>
                                  <p:childTnLst>
                                    <p:set>
                                      <p:cBhvr>
                                        <p:cTn id="24" dur="1" fill="hold">
                                          <p:stCondLst>
                                            <p:cond delay="0"/>
                                          </p:stCondLst>
                                        </p:cTn>
                                        <p:tgtEl>
                                          <p:spTgt spid="3080"/>
                                        </p:tgtEl>
                                        <p:attrNameLst>
                                          <p:attrName>style.visibility</p:attrName>
                                        </p:attrNameLst>
                                      </p:cBhvr>
                                      <p:to>
                                        <p:strVal val="visible"/>
                                      </p:to>
                                    </p:set>
                                    <p:animEffect transition="in" filter="fade">
                                      <p:cBhvr>
                                        <p:cTn id="25" dur="500"/>
                                        <p:tgtEl>
                                          <p:spTgt spid="3080"/>
                                        </p:tgtEl>
                                      </p:cBhvr>
                                    </p:animEffect>
                                  </p:childTnLst>
                                </p:cTn>
                              </p:par>
                              <p:par>
                                <p:cTn id="26" presetID="10" presetClass="entr" presetSubtype="0" fill="hold" nodeType="withEffect">
                                  <p:stCondLst>
                                    <p:cond delay="0"/>
                                  </p:stCondLst>
                                  <p:childTnLst>
                                    <p:set>
                                      <p:cBhvr>
                                        <p:cTn id="27" dur="1" fill="hold">
                                          <p:stCondLst>
                                            <p:cond delay="0"/>
                                          </p:stCondLst>
                                        </p:cTn>
                                        <p:tgtEl>
                                          <p:spTgt spid="3082"/>
                                        </p:tgtEl>
                                        <p:attrNameLst>
                                          <p:attrName>style.visibility</p:attrName>
                                        </p:attrNameLst>
                                      </p:cBhvr>
                                      <p:to>
                                        <p:strVal val="visible"/>
                                      </p:to>
                                    </p:set>
                                    <p:animEffect transition="in" filter="fade">
                                      <p:cBhvr>
                                        <p:cTn id="28" dur="500"/>
                                        <p:tgtEl>
                                          <p:spTgt spid="308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83"/>
                                        </p:tgtEl>
                                        <p:attrNameLst>
                                          <p:attrName>style.visibility</p:attrName>
                                        </p:attrNameLst>
                                      </p:cBhvr>
                                      <p:to>
                                        <p:strVal val="visible"/>
                                      </p:to>
                                    </p:set>
                                    <p:animEffect transition="in" filter="fade">
                                      <p:cBhvr>
                                        <p:cTn id="33" dur="500"/>
                                        <p:tgtEl>
                                          <p:spTgt spid="308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84"/>
                                        </p:tgtEl>
                                        <p:attrNameLst>
                                          <p:attrName>style.visibility</p:attrName>
                                        </p:attrNameLst>
                                      </p:cBhvr>
                                      <p:to>
                                        <p:strVal val="visible"/>
                                      </p:to>
                                    </p:set>
                                    <p:animEffect transition="in" filter="fade">
                                      <p:cBhvr>
                                        <p:cTn id="38"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Tubo </a:t>
            </a:r>
            <a:r>
              <a:rPr lang="es-EC" sz="3200" b="1" dirty="0">
                <a:solidFill>
                  <a:schemeClr val="tx1"/>
                </a:solidFill>
                <a:latin typeface="Times New Roman" pitchFamily="18" charset="0"/>
                <a:cs typeface="Times New Roman" pitchFamily="18" charset="0"/>
              </a:rPr>
              <a:t>Geiger </a:t>
            </a:r>
            <a:r>
              <a:rPr lang="es-EC" sz="3200" b="1" dirty="0" smtClean="0">
                <a:solidFill>
                  <a:schemeClr val="tx1"/>
                </a:solidFill>
                <a:latin typeface="Times New Roman" pitchFamily="18" charset="0"/>
                <a:cs typeface="Times New Roman" pitchFamily="18" charset="0"/>
              </a:rPr>
              <a:t>Müller  </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mc:AlternateContent xmlns:mc="http://schemas.openxmlformats.org/markup-compatibility/2006" xmlns:a14="http://schemas.microsoft.com/office/drawing/2010/main">
        <mc:Choice Requires="a14">
          <p:graphicFrame>
            <p:nvGraphicFramePr>
              <p:cNvPr id="2" name="1 Tabla"/>
              <p:cNvGraphicFramePr>
                <a:graphicFrameLocks noGrp="1"/>
              </p:cNvGraphicFramePr>
              <p:nvPr>
                <p:extLst>
                  <p:ext uri="{D42A27DB-BD31-4B8C-83A1-F6EECF244321}">
                    <p14:modId xmlns:p14="http://schemas.microsoft.com/office/powerpoint/2010/main" val="1105745210"/>
                  </p:ext>
                </p:extLst>
              </p:nvPr>
            </p:nvGraphicFramePr>
            <p:xfrm>
              <a:off x="554800" y="1086354"/>
              <a:ext cx="7905632" cy="3998833"/>
            </p:xfrm>
            <a:graphic>
              <a:graphicData uri="http://schemas.openxmlformats.org/drawingml/2006/table">
                <a:tbl>
                  <a:tblPr firstRow="1" firstCol="1" bandRow="1">
                    <a:tableStyleId>{5C22544A-7EE6-4342-B048-85BDC9FD1C3A}</a:tableStyleId>
                  </a:tblPr>
                  <a:tblGrid>
                    <a:gridCol w="3616145"/>
                    <a:gridCol w="4289487"/>
                  </a:tblGrid>
                  <a:tr h="361318">
                    <a:tc>
                      <a:txBody>
                        <a:bodyPr/>
                        <a:lstStyle/>
                        <a:p>
                          <a:pPr algn="ctr">
                            <a:lnSpc>
                              <a:spcPct val="115000"/>
                            </a:lnSpc>
                            <a:spcAft>
                              <a:spcPts val="0"/>
                            </a:spcAft>
                          </a:pPr>
                          <a:r>
                            <a:rPr lang="es-EC" sz="2000" dirty="0">
                              <a:effectLst/>
                              <a:latin typeface="Times New Roman" pitchFamily="18" charset="0"/>
                              <a:cs typeface="Times New Roman" pitchFamily="18" charset="0"/>
                            </a:rPr>
                            <a:t>Característica </a:t>
                          </a:r>
                          <a:endParaRPr lang="es-EC" sz="2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es-EC" sz="2000">
                              <a:effectLst/>
                              <a:latin typeface="Times New Roman" pitchFamily="18" charset="0"/>
                              <a:cs typeface="Times New Roman" pitchFamily="18" charset="0"/>
                            </a:rPr>
                            <a:t>Descripción</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r>
                  <a:tr h="361318">
                    <a:tc>
                      <a:txBody>
                        <a:bodyPr/>
                        <a:lstStyle/>
                        <a:p>
                          <a:pPr algn="ctr">
                            <a:lnSpc>
                              <a:spcPct val="115000"/>
                            </a:lnSpc>
                            <a:spcAft>
                              <a:spcPts val="0"/>
                            </a:spcAft>
                          </a:pPr>
                          <a:r>
                            <a:rPr lang="es-EC" sz="2000">
                              <a:effectLst/>
                              <a:latin typeface="Times New Roman" pitchFamily="18" charset="0"/>
                              <a:cs typeface="Times New Roman" pitchFamily="18" charset="0"/>
                            </a:rPr>
                            <a:t>Medición</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es-EC" sz="2000">
                              <a:effectLst/>
                              <a:latin typeface="Times New Roman" pitchFamily="18" charset="0"/>
                              <a:cs typeface="Times New Roman" pitchFamily="18" charset="0"/>
                            </a:rPr>
                            <a:t>Radiaciones alfa, beta y gamma</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r>
                  <a:tr h="361318">
                    <a:tc>
                      <a:txBody>
                        <a:bodyPr/>
                        <a:lstStyle/>
                        <a:p>
                          <a:pPr algn="ctr">
                            <a:lnSpc>
                              <a:spcPct val="115000"/>
                            </a:lnSpc>
                            <a:spcAft>
                              <a:spcPts val="0"/>
                            </a:spcAft>
                          </a:pPr>
                          <a:r>
                            <a:rPr lang="es-EC" sz="2000">
                              <a:effectLst/>
                              <a:latin typeface="Times New Roman" pitchFamily="18" charset="0"/>
                              <a:cs typeface="Times New Roman" pitchFamily="18" charset="0"/>
                            </a:rPr>
                            <a:t>Gas</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es-EC" sz="2000">
                              <a:effectLst/>
                              <a:latin typeface="Times New Roman" pitchFamily="18" charset="0"/>
                              <a:cs typeface="Times New Roman" pitchFamily="18" charset="0"/>
                            </a:rPr>
                            <a:t>Neón </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r>
                  <a:tr h="361318">
                    <a:tc>
                      <a:txBody>
                        <a:bodyPr/>
                        <a:lstStyle/>
                        <a:p>
                          <a:pPr algn="ctr">
                            <a:lnSpc>
                              <a:spcPct val="115000"/>
                            </a:lnSpc>
                            <a:spcAft>
                              <a:spcPts val="0"/>
                            </a:spcAft>
                          </a:pPr>
                          <a:r>
                            <a:rPr lang="es-EC" sz="2000" dirty="0" smtClean="0">
                              <a:effectLst/>
                              <a:latin typeface="Times New Roman" pitchFamily="18" charset="0"/>
                              <a:cs typeface="Times New Roman" pitchFamily="18" charset="0"/>
                            </a:rPr>
                            <a:t>Sensibilidad Co60</a:t>
                          </a:r>
                          <a:endParaRPr lang="es-EC" sz="2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es-EC" sz="2000">
                              <a:effectLst/>
                              <a:latin typeface="Times New Roman" pitchFamily="18" charset="0"/>
                              <a:cs typeface="Times New Roman" pitchFamily="18" charset="0"/>
                            </a:rPr>
                            <a:t>18 (cps/mR/h)</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r>
                  <a:tr h="361318">
                    <a:tc>
                      <a:txBody>
                        <a:bodyPr/>
                        <a:lstStyle/>
                        <a:p>
                          <a:pPr algn="ctr">
                            <a:lnSpc>
                              <a:spcPct val="115000"/>
                            </a:lnSpc>
                            <a:spcAft>
                              <a:spcPts val="0"/>
                            </a:spcAft>
                          </a:pPr>
                          <a:r>
                            <a:rPr lang="es-EC" sz="2000">
                              <a:effectLst/>
                              <a:latin typeface="Times New Roman" pitchFamily="18" charset="0"/>
                              <a:cs typeface="Times New Roman" pitchFamily="18" charset="0"/>
                            </a:rPr>
                            <a:t>Sensibilidad Cs137</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es-EC" sz="2000">
                              <a:effectLst/>
                              <a:latin typeface="Times New Roman" pitchFamily="18" charset="0"/>
                              <a:cs typeface="Times New Roman" pitchFamily="18" charset="0"/>
                            </a:rPr>
                            <a:t>16 (cps/mR/h)</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r>
                  <a:tr h="361318">
                    <a:tc>
                      <a:txBody>
                        <a:bodyPr/>
                        <a:lstStyle/>
                        <a:p>
                          <a:pPr algn="ctr">
                            <a:lnSpc>
                              <a:spcPct val="115000"/>
                            </a:lnSpc>
                            <a:spcAft>
                              <a:spcPts val="0"/>
                            </a:spcAft>
                          </a:pPr>
                          <a:r>
                            <a:rPr lang="es-EC" sz="2000">
                              <a:effectLst/>
                              <a:latin typeface="Times New Roman" pitchFamily="18" charset="0"/>
                              <a:cs typeface="Times New Roman" pitchFamily="18" charset="0"/>
                            </a:rPr>
                            <a:t>Fondo</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es-EC" sz="2000">
                              <a:effectLst/>
                              <a:latin typeface="Times New Roman" pitchFamily="18" charset="0"/>
                              <a:cs typeface="Times New Roman" pitchFamily="18" charset="0"/>
                            </a:rPr>
                            <a:t>10 cpm máximo</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r>
                  <a:tr h="361318">
                    <a:tc>
                      <a:txBody>
                        <a:bodyPr/>
                        <a:lstStyle/>
                        <a:p>
                          <a:pPr algn="ctr">
                            <a:lnSpc>
                              <a:spcPct val="115000"/>
                            </a:lnSpc>
                            <a:spcAft>
                              <a:spcPts val="0"/>
                            </a:spcAft>
                          </a:pPr>
                          <a:r>
                            <a:rPr lang="es-EC" sz="2000">
                              <a:effectLst/>
                              <a:latin typeface="Times New Roman" pitchFamily="18" charset="0"/>
                              <a:cs typeface="Times New Roman" pitchFamily="18" charset="0"/>
                            </a:rPr>
                            <a:t>Capacitancia</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es-EC" sz="2000" dirty="0">
                              <a:effectLst/>
                              <a:latin typeface="Times New Roman" pitchFamily="18" charset="0"/>
                              <a:cs typeface="Times New Roman" pitchFamily="18" charset="0"/>
                            </a:rPr>
                            <a:t>3 </a:t>
                          </a:r>
                          <a:r>
                            <a:rPr lang="es-EC" sz="2000" dirty="0" err="1">
                              <a:effectLst/>
                              <a:latin typeface="Times New Roman" pitchFamily="18" charset="0"/>
                              <a:cs typeface="Times New Roman" pitchFamily="18" charset="0"/>
                            </a:rPr>
                            <a:t>pF</a:t>
                          </a:r>
                          <a:endParaRPr lang="es-EC" sz="2000" dirty="0">
                            <a:solidFill>
                              <a:srgbClr val="000000"/>
                            </a:solidFill>
                            <a:effectLst/>
                            <a:latin typeface="Times New Roman" pitchFamily="18" charset="0"/>
                            <a:ea typeface="Times New Roman"/>
                            <a:cs typeface="Times New Roman" pitchFamily="18" charset="0"/>
                          </a:endParaRPr>
                        </a:p>
                      </a:txBody>
                      <a:tcPr marL="68580" marR="68580" marT="0" marB="0"/>
                    </a:tc>
                  </a:tr>
                  <a:tr h="361318">
                    <a:tc>
                      <a:txBody>
                        <a:bodyPr/>
                        <a:lstStyle/>
                        <a:p>
                          <a:pPr algn="ctr">
                            <a:lnSpc>
                              <a:spcPct val="115000"/>
                            </a:lnSpc>
                            <a:spcAft>
                              <a:spcPts val="0"/>
                            </a:spcAft>
                          </a:pPr>
                          <a:r>
                            <a:rPr lang="es-EC" sz="2000">
                              <a:effectLst/>
                              <a:latin typeface="Times New Roman" pitchFamily="18" charset="0"/>
                              <a:cs typeface="Times New Roman" pitchFamily="18" charset="0"/>
                            </a:rPr>
                            <a:t>Alimentación</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es-EC" sz="2000">
                              <a:effectLst/>
                              <a:latin typeface="Times New Roman" pitchFamily="18" charset="0"/>
                              <a:cs typeface="Times New Roman" pitchFamily="18" charset="0"/>
                            </a:rPr>
                            <a:t>500 voltios DC</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r>
                  <a:tr h="361318">
                    <a:tc>
                      <a:txBody>
                        <a:bodyPr/>
                        <a:lstStyle/>
                        <a:p>
                          <a:pPr algn="ctr">
                            <a:lnSpc>
                              <a:spcPct val="115000"/>
                            </a:lnSpc>
                            <a:spcAft>
                              <a:spcPts val="0"/>
                            </a:spcAft>
                          </a:pPr>
                          <a:r>
                            <a:rPr lang="es-EC" sz="2000">
                              <a:effectLst/>
                              <a:latin typeface="Times New Roman" pitchFamily="18" charset="0"/>
                              <a:cs typeface="Times New Roman" pitchFamily="18" charset="0"/>
                            </a:rPr>
                            <a:t>Temperatura de Trabajo</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30480" algn="ctr">
                            <a:lnSpc>
                              <a:spcPct val="115000"/>
                            </a:lnSpc>
                            <a:spcAft>
                              <a:spcPts val="0"/>
                            </a:spcAft>
                          </a:pPr>
                          <a:r>
                            <a:rPr lang="es-EC" sz="2000">
                              <a:effectLst/>
                              <a:latin typeface="Times New Roman" pitchFamily="18" charset="0"/>
                              <a:cs typeface="Times New Roman" pitchFamily="18" charset="0"/>
                            </a:rPr>
                            <a:t>-40 / +75 °C</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r>
                  <a:tr h="361318">
                    <a:tc>
                      <a:txBody>
                        <a:bodyPr/>
                        <a:lstStyle/>
                        <a:p>
                          <a:pPr algn="ctr">
                            <a:lnSpc>
                              <a:spcPct val="115000"/>
                            </a:lnSpc>
                            <a:spcAft>
                              <a:spcPts val="0"/>
                            </a:spcAft>
                          </a:pPr>
                          <a:r>
                            <a:rPr lang="es-EC" sz="2000">
                              <a:effectLst/>
                              <a:latin typeface="Times New Roman" pitchFamily="18" charset="0"/>
                              <a:cs typeface="Times New Roman" pitchFamily="18" charset="0"/>
                            </a:rPr>
                            <a:t>Dimensiones</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es-EC" sz="2000">
                              <a:effectLst/>
                              <a:latin typeface="Times New Roman" pitchFamily="18" charset="0"/>
                              <a:cs typeface="Times New Roman" pitchFamily="18" charset="0"/>
                            </a:rPr>
                            <a:t>9,1 mm de diámetro</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r>
                  <a:tr h="385653">
                    <a:tc>
                      <a:txBody>
                        <a:bodyPr/>
                        <a:lstStyle/>
                        <a:p>
                          <a:pPr algn="ctr">
                            <a:lnSpc>
                              <a:spcPct val="115000"/>
                            </a:lnSpc>
                            <a:spcAft>
                              <a:spcPts val="0"/>
                            </a:spcAft>
                          </a:pPr>
                          <a:r>
                            <a:rPr lang="es-EC" sz="2000">
                              <a:effectLst/>
                              <a:latin typeface="Times New Roman" pitchFamily="18" charset="0"/>
                              <a:cs typeface="Times New Roman" pitchFamily="18" charset="0"/>
                            </a:rPr>
                            <a:t>Pulso nuclear</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2000" smtClean="0">
                                    <a:effectLst/>
                                    <a:latin typeface="Cambria Math"/>
                                  </a:rPr>
                                  <m:t>500 </m:t>
                                </m:r>
                                <m:r>
                                  <a:rPr lang="es-EC" sz="2000" smtClean="0">
                                    <a:effectLst/>
                                    <a:latin typeface="Cambria Math"/>
                                  </a:rPr>
                                  <m:t>𝑢𝑠𝑒𝑔</m:t>
                                </m:r>
                              </m:oMath>
                            </m:oMathPara>
                          </a14:m>
                          <a:endParaRPr lang="es-EC" sz="2000" dirty="0">
                            <a:solidFill>
                              <a:srgbClr val="000000"/>
                            </a:solidFill>
                            <a:effectLst/>
                            <a:latin typeface="Times New Roman" pitchFamily="18" charset="0"/>
                            <a:ea typeface="Times New Roman"/>
                            <a:cs typeface="Times New Roman" pitchFamily="18" charset="0"/>
                          </a:endParaRPr>
                        </a:p>
                      </a:txBody>
                      <a:tcPr marL="68580" marR="68580" marT="0" marB="0"/>
                    </a:tc>
                  </a:tr>
                </a:tbl>
              </a:graphicData>
            </a:graphic>
          </p:graphicFrame>
        </mc:Choice>
        <mc:Fallback xmlns="">
          <p:graphicFrame>
            <p:nvGraphicFramePr>
              <p:cNvPr id="2" name="1 Tabla"/>
              <p:cNvGraphicFramePr>
                <a:graphicFrameLocks noGrp="1"/>
              </p:cNvGraphicFramePr>
              <p:nvPr>
                <p:extLst>
                  <p:ext uri="{D42A27DB-BD31-4B8C-83A1-F6EECF244321}">
                    <p14:modId xmlns:p14="http://schemas.microsoft.com/office/powerpoint/2010/main" val="1105745210"/>
                  </p:ext>
                </p:extLst>
              </p:nvPr>
            </p:nvGraphicFramePr>
            <p:xfrm>
              <a:off x="554800" y="1086354"/>
              <a:ext cx="7905632" cy="3998833"/>
            </p:xfrm>
            <a:graphic>
              <a:graphicData uri="http://schemas.openxmlformats.org/drawingml/2006/table">
                <a:tbl>
                  <a:tblPr firstRow="1" firstCol="1" bandRow="1">
                    <a:tableStyleId>{5C22544A-7EE6-4342-B048-85BDC9FD1C3A}</a:tableStyleId>
                  </a:tblPr>
                  <a:tblGrid>
                    <a:gridCol w="3616145"/>
                    <a:gridCol w="4289487"/>
                  </a:tblGrid>
                  <a:tr h="361318">
                    <a:tc>
                      <a:txBody>
                        <a:bodyPr/>
                        <a:lstStyle/>
                        <a:p>
                          <a:pPr algn="ctr">
                            <a:lnSpc>
                              <a:spcPct val="115000"/>
                            </a:lnSpc>
                            <a:spcAft>
                              <a:spcPts val="0"/>
                            </a:spcAft>
                          </a:pPr>
                          <a:r>
                            <a:rPr lang="es-EC" sz="2000" dirty="0">
                              <a:effectLst/>
                              <a:latin typeface="Times New Roman" pitchFamily="18" charset="0"/>
                              <a:cs typeface="Times New Roman" pitchFamily="18" charset="0"/>
                            </a:rPr>
                            <a:t>Característica </a:t>
                          </a:r>
                          <a:endParaRPr lang="es-EC" sz="2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es-EC" sz="2000">
                              <a:effectLst/>
                              <a:latin typeface="Times New Roman" pitchFamily="18" charset="0"/>
                              <a:cs typeface="Times New Roman" pitchFamily="18" charset="0"/>
                            </a:rPr>
                            <a:t>Descripción</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r>
                  <a:tr h="361318">
                    <a:tc>
                      <a:txBody>
                        <a:bodyPr/>
                        <a:lstStyle/>
                        <a:p>
                          <a:pPr algn="ctr">
                            <a:lnSpc>
                              <a:spcPct val="115000"/>
                            </a:lnSpc>
                            <a:spcAft>
                              <a:spcPts val="0"/>
                            </a:spcAft>
                          </a:pPr>
                          <a:r>
                            <a:rPr lang="es-EC" sz="2000">
                              <a:effectLst/>
                              <a:latin typeface="Times New Roman" pitchFamily="18" charset="0"/>
                              <a:cs typeface="Times New Roman" pitchFamily="18" charset="0"/>
                            </a:rPr>
                            <a:t>Medición</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es-EC" sz="2000">
                              <a:effectLst/>
                              <a:latin typeface="Times New Roman" pitchFamily="18" charset="0"/>
                              <a:cs typeface="Times New Roman" pitchFamily="18" charset="0"/>
                            </a:rPr>
                            <a:t>Radiaciones alfa, beta y gamma</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r>
                  <a:tr h="361318">
                    <a:tc>
                      <a:txBody>
                        <a:bodyPr/>
                        <a:lstStyle/>
                        <a:p>
                          <a:pPr algn="ctr">
                            <a:lnSpc>
                              <a:spcPct val="115000"/>
                            </a:lnSpc>
                            <a:spcAft>
                              <a:spcPts val="0"/>
                            </a:spcAft>
                          </a:pPr>
                          <a:r>
                            <a:rPr lang="es-EC" sz="2000">
                              <a:effectLst/>
                              <a:latin typeface="Times New Roman" pitchFamily="18" charset="0"/>
                              <a:cs typeface="Times New Roman" pitchFamily="18" charset="0"/>
                            </a:rPr>
                            <a:t>Gas</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es-EC" sz="2000">
                              <a:effectLst/>
                              <a:latin typeface="Times New Roman" pitchFamily="18" charset="0"/>
                              <a:cs typeface="Times New Roman" pitchFamily="18" charset="0"/>
                            </a:rPr>
                            <a:t>Neón </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r>
                  <a:tr h="361318">
                    <a:tc>
                      <a:txBody>
                        <a:bodyPr/>
                        <a:lstStyle/>
                        <a:p>
                          <a:pPr algn="ctr">
                            <a:lnSpc>
                              <a:spcPct val="115000"/>
                            </a:lnSpc>
                            <a:spcAft>
                              <a:spcPts val="0"/>
                            </a:spcAft>
                          </a:pPr>
                          <a:r>
                            <a:rPr lang="es-EC" sz="2000" dirty="0" smtClean="0">
                              <a:effectLst/>
                              <a:latin typeface="Times New Roman" pitchFamily="18" charset="0"/>
                              <a:cs typeface="Times New Roman" pitchFamily="18" charset="0"/>
                            </a:rPr>
                            <a:t>Sensibilidad Co60</a:t>
                          </a:r>
                          <a:endParaRPr lang="es-EC" sz="2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es-EC" sz="2000">
                              <a:effectLst/>
                              <a:latin typeface="Times New Roman" pitchFamily="18" charset="0"/>
                              <a:cs typeface="Times New Roman" pitchFamily="18" charset="0"/>
                            </a:rPr>
                            <a:t>18 (cps/mR/h)</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r>
                  <a:tr h="361318">
                    <a:tc>
                      <a:txBody>
                        <a:bodyPr/>
                        <a:lstStyle/>
                        <a:p>
                          <a:pPr algn="ctr">
                            <a:lnSpc>
                              <a:spcPct val="115000"/>
                            </a:lnSpc>
                            <a:spcAft>
                              <a:spcPts val="0"/>
                            </a:spcAft>
                          </a:pPr>
                          <a:r>
                            <a:rPr lang="es-EC" sz="2000">
                              <a:effectLst/>
                              <a:latin typeface="Times New Roman" pitchFamily="18" charset="0"/>
                              <a:cs typeface="Times New Roman" pitchFamily="18" charset="0"/>
                            </a:rPr>
                            <a:t>Sensibilidad Cs137</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es-EC" sz="2000">
                              <a:effectLst/>
                              <a:latin typeface="Times New Roman" pitchFamily="18" charset="0"/>
                              <a:cs typeface="Times New Roman" pitchFamily="18" charset="0"/>
                            </a:rPr>
                            <a:t>16 (cps/mR/h)</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r>
                  <a:tr h="361318">
                    <a:tc>
                      <a:txBody>
                        <a:bodyPr/>
                        <a:lstStyle/>
                        <a:p>
                          <a:pPr algn="ctr">
                            <a:lnSpc>
                              <a:spcPct val="115000"/>
                            </a:lnSpc>
                            <a:spcAft>
                              <a:spcPts val="0"/>
                            </a:spcAft>
                          </a:pPr>
                          <a:r>
                            <a:rPr lang="es-EC" sz="2000">
                              <a:effectLst/>
                              <a:latin typeface="Times New Roman" pitchFamily="18" charset="0"/>
                              <a:cs typeface="Times New Roman" pitchFamily="18" charset="0"/>
                            </a:rPr>
                            <a:t>Fondo</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es-EC" sz="2000">
                              <a:effectLst/>
                              <a:latin typeface="Times New Roman" pitchFamily="18" charset="0"/>
                              <a:cs typeface="Times New Roman" pitchFamily="18" charset="0"/>
                            </a:rPr>
                            <a:t>10 cpm máximo</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r>
                  <a:tr h="361318">
                    <a:tc>
                      <a:txBody>
                        <a:bodyPr/>
                        <a:lstStyle/>
                        <a:p>
                          <a:pPr algn="ctr">
                            <a:lnSpc>
                              <a:spcPct val="115000"/>
                            </a:lnSpc>
                            <a:spcAft>
                              <a:spcPts val="0"/>
                            </a:spcAft>
                          </a:pPr>
                          <a:r>
                            <a:rPr lang="es-EC" sz="2000">
                              <a:effectLst/>
                              <a:latin typeface="Times New Roman" pitchFamily="18" charset="0"/>
                              <a:cs typeface="Times New Roman" pitchFamily="18" charset="0"/>
                            </a:rPr>
                            <a:t>Capacitancia</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es-EC" sz="2000" dirty="0">
                              <a:effectLst/>
                              <a:latin typeface="Times New Roman" pitchFamily="18" charset="0"/>
                              <a:cs typeface="Times New Roman" pitchFamily="18" charset="0"/>
                            </a:rPr>
                            <a:t>3 </a:t>
                          </a:r>
                          <a:r>
                            <a:rPr lang="es-EC" sz="2000" dirty="0" err="1">
                              <a:effectLst/>
                              <a:latin typeface="Times New Roman" pitchFamily="18" charset="0"/>
                              <a:cs typeface="Times New Roman" pitchFamily="18" charset="0"/>
                            </a:rPr>
                            <a:t>pF</a:t>
                          </a:r>
                          <a:endParaRPr lang="es-EC" sz="2000" dirty="0">
                            <a:solidFill>
                              <a:srgbClr val="000000"/>
                            </a:solidFill>
                            <a:effectLst/>
                            <a:latin typeface="Times New Roman" pitchFamily="18" charset="0"/>
                            <a:ea typeface="Times New Roman"/>
                            <a:cs typeface="Times New Roman" pitchFamily="18" charset="0"/>
                          </a:endParaRPr>
                        </a:p>
                      </a:txBody>
                      <a:tcPr marL="68580" marR="68580" marT="0" marB="0"/>
                    </a:tc>
                  </a:tr>
                  <a:tr h="361318">
                    <a:tc>
                      <a:txBody>
                        <a:bodyPr/>
                        <a:lstStyle/>
                        <a:p>
                          <a:pPr algn="ctr">
                            <a:lnSpc>
                              <a:spcPct val="115000"/>
                            </a:lnSpc>
                            <a:spcAft>
                              <a:spcPts val="0"/>
                            </a:spcAft>
                          </a:pPr>
                          <a:r>
                            <a:rPr lang="es-EC" sz="2000">
                              <a:effectLst/>
                              <a:latin typeface="Times New Roman" pitchFamily="18" charset="0"/>
                              <a:cs typeface="Times New Roman" pitchFamily="18" charset="0"/>
                            </a:rPr>
                            <a:t>Alimentación</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es-EC" sz="2000">
                              <a:effectLst/>
                              <a:latin typeface="Times New Roman" pitchFamily="18" charset="0"/>
                              <a:cs typeface="Times New Roman" pitchFamily="18" charset="0"/>
                            </a:rPr>
                            <a:t>500 voltios DC</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r>
                  <a:tr h="361318">
                    <a:tc>
                      <a:txBody>
                        <a:bodyPr/>
                        <a:lstStyle/>
                        <a:p>
                          <a:pPr algn="ctr">
                            <a:lnSpc>
                              <a:spcPct val="115000"/>
                            </a:lnSpc>
                            <a:spcAft>
                              <a:spcPts val="0"/>
                            </a:spcAft>
                          </a:pPr>
                          <a:r>
                            <a:rPr lang="es-EC" sz="2000">
                              <a:effectLst/>
                              <a:latin typeface="Times New Roman" pitchFamily="18" charset="0"/>
                              <a:cs typeface="Times New Roman" pitchFamily="18" charset="0"/>
                            </a:rPr>
                            <a:t>Temperatura de Trabajo</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30480" algn="ctr">
                            <a:lnSpc>
                              <a:spcPct val="115000"/>
                            </a:lnSpc>
                            <a:spcAft>
                              <a:spcPts val="0"/>
                            </a:spcAft>
                          </a:pPr>
                          <a:r>
                            <a:rPr lang="es-EC" sz="2000">
                              <a:effectLst/>
                              <a:latin typeface="Times New Roman" pitchFamily="18" charset="0"/>
                              <a:cs typeface="Times New Roman" pitchFamily="18" charset="0"/>
                            </a:rPr>
                            <a:t>-40 / +75 °C</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r>
                  <a:tr h="361318">
                    <a:tc>
                      <a:txBody>
                        <a:bodyPr/>
                        <a:lstStyle/>
                        <a:p>
                          <a:pPr algn="ctr">
                            <a:lnSpc>
                              <a:spcPct val="115000"/>
                            </a:lnSpc>
                            <a:spcAft>
                              <a:spcPts val="0"/>
                            </a:spcAft>
                          </a:pPr>
                          <a:r>
                            <a:rPr lang="es-EC" sz="2000">
                              <a:effectLst/>
                              <a:latin typeface="Times New Roman" pitchFamily="18" charset="0"/>
                              <a:cs typeface="Times New Roman" pitchFamily="18" charset="0"/>
                            </a:rPr>
                            <a:t>Dimensiones</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es-EC" sz="2000">
                              <a:effectLst/>
                              <a:latin typeface="Times New Roman" pitchFamily="18" charset="0"/>
                              <a:cs typeface="Times New Roman" pitchFamily="18" charset="0"/>
                            </a:rPr>
                            <a:t>9,1 mm de diámetro</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r>
                  <a:tr h="385653">
                    <a:tc>
                      <a:txBody>
                        <a:bodyPr/>
                        <a:lstStyle/>
                        <a:p>
                          <a:pPr algn="ctr">
                            <a:lnSpc>
                              <a:spcPct val="115000"/>
                            </a:lnSpc>
                            <a:spcAft>
                              <a:spcPts val="0"/>
                            </a:spcAft>
                          </a:pPr>
                          <a:r>
                            <a:rPr lang="es-EC" sz="2000">
                              <a:effectLst/>
                              <a:latin typeface="Times New Roman" pitchFamily="18" charset="0"/>
                              <a:cs typeface="Times New Roman" pitchFamily="18" charset="0"/>
                            </a:rPr>
                            <a:t>Pulso nuclear</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endParaRPr lang="es-EC"/>
                        </a:p>
                      </a:txBody>
                      <a:tcPr marL="68580" marR="68580" marT="0" marB="0">
                        <a:blipFill rotWithShape="1">
                          <a:blip r:embed="rId6"/>
                          <a:stretch>
                            <a:fillRect l="-84233" t="-955556" b="-23810"/>
                          </a:stretch>
                        </a:blipFill>
                      </a:tcPr>
                    </a:tc>
                  </a:tr>
                </a:tbl>
              </a:graphicData>
            </a:graphic>
          </p:graphicFrame>
        </mc:Fallback>
      </mc:AlternateContent>
      <p:sp>
        <p:nvSpPr>
          <p:cNvPr id="3" name="Rectangle 1"/>
          <p:cNvSpPr>
            <a:spLocks noChangeArrowheads="1"/>
          </p:cNvSpPr>
          <p:nvPr/>
        </p:nvSpPr>
        <p:spPr bwMode="auto">
          <a:xfrm>
            <a:off x="970694" y="5277588"/>
            <a:ext cx="74888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2000" b="1" i="0" u="none" strike="noStrike" cap="none" normalizeH="0" baseline="0" dirty="0" smtClean="0" bmk="_Toc374896094">
                <a:ln>
                  <a:noFill/>
                </a:ln>
                <a:solidFill>
                  <a:srgbClr val="000000"/>
                </a:solidFill>
                <a:effectLst/>
                <a:latin typeface="Times New Roman" pitchFamily="18" charset="0"/>
                <a:ea typeface="Times New Roman" pitchFamily="18" charset="0"/>
                <a:cs typeface="Times New Roman" pitchFamily="18" charset="0"/>
              </a:rPr>
              <a:t>Tabla. 3.1 Características del tubo GM LND 712 (LND, INC</a:t>
            </a:r>
            <a:r>
              <a:rPr lang="es-EC" sz="2000" b="1" dirty="0" bmk="_Toc374896094">
                <a:solidFill>
                  <a:srgbClr val="000000"/>
                </a:solidFill>
                <a:latin typeface="Times New Roman" pitchFamily="18" charset="0"/>
                <a:ea typeface="Times New Roman" pitchFamily="18" charset="0"/>
                <a:cs typeface="Times New Roman" pitchFamily="18" charset="0"/>
              </a:rPr>
              <a:t>, 2013)</a:t>
            </a:r>
          </a:p>
        </p:txBody>
      </p:sp>
    </p:spTree>
    <p:extLst>
      <p:ext uri="{BB962C8B-B14F-4D97-AF65-F5344CB8AC3E}">
        <p14:creationId xmlns:p14="http://schemas.microsoft.com/office/powerpoint/2010/main" val="244026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Diseño del Tubo </a:t>
            </a:r>
            <a:r>
              <a:rPr lang="es-EC" sz="3200" b="1" dirty="0">
                <a:solidFill>
                  <a:schemeClr val="tx1"/>
                </a:solidFill>
                <a:latin typeface="Times New Roman" pitchFamily="18" charset="0"/>
                <a:cs typeface="Times New Roman" pitchFamily="18" charset="0"/>
              </a:rPr>
              <a:t>Geiger </a:t>
            </a:r>
            <a:r>
              <a:rPr lang="es-EC" sz="3200" b="1" dirty="0" smtClean="0">
                <a:solidFill>
                  <a:schemeClr val="tx1"/>
                </a:solidFill>
                <a:latin typeface="Times New Roman" pitchFamily="18" charset="0"/>
                <a:cs typeface="Times New Roman" pitchFamily="18" charset="0"/>
              </a:rPr>
              <a:t>Müller (i)  </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2457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892" y="756826"/>
            <a:ext cx="3683496" cy="2762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6" y="4174616"/>
            <a:ext cx="7292876" cy="1536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8751" y="517476"/>
            <a:ext cx="3941634" cy="3001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Flecha derecha"/>
          <p:cNvSpPr/>
          <p:nvPr/>
        </p:nvSpPr>
        <p:spPr>
          <a:xfrm>
            <a:off x="4370917" y="2052247"/>
            <a:ext cx="394929" cy="432048"/>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90634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5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79"/>
                                        </p:tgtEl>
                                        <p:attrNameLst>
                                          <p:attrName>style.visibility</p:attrName>
                                        </p:attrNameLst>
                                      </p:cBhvr>
                                      <p:to>
                                        <p:strVal val="visible"/>
                                      </p:to>
                                    </p:set>
                                    <p:animEffect transition="in" filter="fade">
                                      <p:cBhvr>
                                        <p:cTn id="12" dur="500"/>
                                        <p:tgtEl>
                                          <p:spTgt spid="245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24580"/>
                                        </p:tgtEl>
                                        <p:attrNameLst>
                                          <p:attrName>style.visibility</p:attrName>
                                        </p:attrNameLst>
                                      </p:cBhvr>
                                      <p:to>
                                        <p:strVal val="visible"/>
                                      </p:to>
                                    </p:set>
                                    <p:animEffect transition="in" filter="fade">
                                      <p:cBhvr>
                                        <p:cTn id="20"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Diseño del Tubo </a:t>
            </a:r>
            <a:r>
              <a:rPr lang="es-EC" sz="3200" b="1" dirty="0">
                <a:solidFill>
                  <a:schemeClr val="tx1"/>
                </a:solidFill>
                <a:latin typeface="Times New Roman" pitchFamily="18" charset="0"/>
                <a:cs typeface="Times New Roman" pitchFamily="18" charset="0"/>
              </a:rPr>
              <a:t>Geiger </a:t>
            </a:r>
            <a:r>
              <a:rPr lang="es-EC" sz="3200" b="1" dirty="0" smtClean="0">
                <a:solidFill>
                  <a:schemeClr val="tx1"/>
                </a:solidFill>
                <a:latin typeface="Times New Roman" pitchFamily="18" charset="0"/>
                <a:cs typeface="Times New Roman" pitchFamily="18" charset="0"/>
              </a:rPr>
              <a:t>Müller (ii)  </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2560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2233" y="836711"/>
            <a:ext cx="4270223" cy="1305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2233" y="2348880"/>
            <a:ext cx="4522638" cy="121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737" y="3789040"/>
            <a:ext cx="7762875"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021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3"/>
                                        </p:tgtEl>
                                        <p:attrNameLst>
                                          <p:attrName>style.visibility</p:attrName>
                                        </p:attrNameLst>
                                      </p:cBhvr>
                                      <p:to>
                                        <p:strVal val="visible"/>
                                      </p:to>
                                    </p:set>
                                    <p:animEffect transition="in" filter="fade">
                                      <p:cBhvr>
                                        <p:cTn id="12" dur="500"/>
                                        <p:tgtEl>
                                          <p:spTgt spid="256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04"/>
                                        </p:tgtEl>
                                        <p:attrNameLst>
                                          <p:attrName>style.visibility</p:attrName>
                                        </p:attrNameLst>
                                      </p:cBhvr>
                                      <p:to>
                                        <p:strVal val="visible"/>
                                      </p:to>
                                    </p:set>
                                    <p:animEffect transition="in" filter="fade">
                                      <p:cBhvr>
                                        <p:cTn id="17"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Motivación</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2" name="1 Imagen"/>
          <p:cNvPicPr>
            <a:picLocks noChangeAspect="1"/>
          </p:cNvPicPr>
          <p:nvPr/>
        </p:nvPicPr>
        <p:blipFill rotWithShape="1">
          <a:blip r:embed="rId6">
            <a:extLst>
              <a:ext uri="{28A0092B-C50C-407E-A947-70E740481C1C}">
                <a14:useLocalDpi xmlns:a14="http://schemas.microsoft.com/office/drawing/2010/main" val="0"/>
              </a:ext>
            </a:extLst>
          </a:blip>
          <a:srcRect l="20556" t="3540" r="20994" b="14691"/>
          <a:stretch/>
        </p:blipFill>
        <p:spPr>
          <a:xfrm>
            <a:off x="5580112" y="963290"/>
            <a:ext cx="1584176" cy="1540724"/>
          </a:xfrm>
          <a:prstGeom prst="rect">
            <a:avLst/>
          </a:prstGeom>
        </p:spPr>
      </p:pic>
      <p:sp>
        <p:nvSpPr>
          <p:cNvPr id="13" name="12 Rectángulo redondeado"/>
          <p:cNvSpPr/>
          <p:nvPr/>
        </p:nvSpPr>
        <p:spPr>
          <a:xfrm>
            <a:off x="1516549" y="1073500"/>
            <a:ext cx="2440724" cy="13203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2000" dirty="0" smtClean="0">
                <a:solidFill>
                  <a:schemeClr val="tx1"/>
                </a:solidFill>
                <a:latin typeface="Times New Roman" pitchFamily="18" charset="0"/>
                <a:cs typeface="Times New Roman" pitchFamily="18" charset="0"/>
              </a:rPr>
              <a:t>Se </a:t>
            </a:r>
            <a:r>
              <a:rPr lang="es-EC" sz="2000" dirty="0">
                <a:solidFill>
                  <a:schemeClr val="tx1"/>
                </a:solidFill>
                <a:latin typeface="Times New Roman" pitchFamily="18" charset="0"/>
                <a:cs typeface="Times New Roman" pitchFamily="18" charset="0"/>
              </a:rPr>
              <a:t>fundamenta en el boletín de la OIEA (</a:t>
            </a:r>
            <a:r>
              <a:rPr lang="es-EC" sz="2000" dirty="0" err="1">
                <a:solidFill>
                  <a:schemeClr val="tx1"/>
                </a:solidFill>
                <a:latin typeface="Times New Roman" pitchFamily="18" charset="0"/>
                <a:cs typeface="Times New Roman" pitchFamily="18" charset="0"/>
              </a:rPr>
              <a:t>Dolnicar</a:t>
            </a:r>
            <a:r>
              <a:rPr lang="es-EC" sz="2000" dirty="0">
                <a:solidFill>
                  <a:schemeClr val="tx1"/>
                </a:solidFill>
                <a:latin typeface="Times New Roman" pitchFamily="18" charset="0"/>
                <a:cs typeface="Times New Roman" pitchFamily="18" charset="0"/>
              </a:rPr>
              <a:t>, 2000)</a:t>
            </a:r>
            <a:endParaRPr lang="es-EC" sz="2000" dirty="0">
              <a:latin typeface="Times New Roman" pitchFamily="18" charset="0"/>
              <a:cs typeface="Times New Roman" pitchFamily="18" charset="0"/>
            </a:endParaRPr>
          </a:p>
        </p:txBody>
      </p:sp>
      <p:sp>
        <p:nvSpPr>
          <p:cNvPr id="14" name="13 Rectángulo redondeado"/>
          <p:cNvSpPr/>
          <p:nvPr/>
        </p:nvSpPr>
        <p:spPr>
          <a:xfrm>
            <a:off x="179512" y="3717032"/>
            <a:ext cx="2440724" cy="132030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sz="2000" dirty="0" smtClean="0">
                <a:solidFill>
                  <a:schemeClr val="tx1"/>
                </a:solidFill>
              </a:rPr>
              <a:t>Laboratorios Nucleares </a:t>
            </a:r>
            <a:endParaRPr lang="es-EC" sz="2000" dirty="0">
              <a:latin typeface="Times New Roman" pitchFamily="18" charset="0"/>
              <a:cs typeface="Times New Roman" pitchFamily="18" charset="0"/>
            </a:endParaRPr>
          </a:p>
        </p:txBody>
      </p:sp>
      <p:sp>
        <p:nvSpPr>
          <p:cNvPr id="15" name="14 Rectángulo redondeado"/>
          <p:cNvSpPr/>
          <p:nvPr/>
        </p:nvSpPr>
        <p:spPr>
          <a:xfrm>
            <a:off x="3348020" y="3773036"/>
            <a:ext cx="2440724" cy="132030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sz="2000" dirty="0" smtClean="0">
                <a:solidFill>
                  <a:schemeClr val="tx1"/>
                </a:solidFill>
              </a:rPr>
              <a:t>No </a:t>
            </a:r>
            <a:r>
              <a:rPr lang="es-EC" sz="2000" dirty="0">
                <a:solidFill>
                  <a:schemeClr val="tx1"/>
                </a:solidFill>
              </a:rPr>
              <a:t>deberían limitarse al mantenimiento y reparación</a:t>
            </a:r>
            <a:endParaRPr lang="es-EC" sz="2000" dirty="0">
              <a:latin typeface="Times New Roman" pitchFamily="18" charset="0"/>
              <a:cs typeface="Times New Roman" pitchFamily="18" charset="0"/>
            </a:endParaRPr>
          </a:p>
        </p:txBody>
      </p:sp>
      <p:sp>
        <p:nvSpPr>
          <p:cNvPr id="16" name="15 Rectángulo redondeado"/>
          <p:cNvSpPr/>
          <p:nvPr/>
        </p:nvSpPr>
        <p:spPr>
          <a:xfrm>
            <a:off x="6453944" y="3764881"/>
            <a:ext cx="2440724" cy="132030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sz="2000" dirty="0">
                <a:solidFill>
                  <a:schemeClr val="tx1"/>
                </a:solidFill>
              </a:rPr>
              <a:t>Se pueden diseñar y construir a nivel local </a:t>
            </a:r>
            <a:endParaRPr lang="es-EC" sz="2000" dirty="0">
              <a:latin typeface="Times New Roman" pitchFamily="18" charset="0"/>
              <a:cs typeface="Times New Roman" pitchFamily="18" charset="0"/>
            </a:endParaRPr>
          </a:p>
        </p:txBody>
      </p:sp>
      <p:sp>
        <p:nvSpPr>
          <p:cNvPr id="6" name="5 Flecha derecha"/>
          <p:cNvSpPr/>
          <p:nvPr/>
        </p:nvSpPr>
        <p:spPr>
          <a:xfrm>
            <a:off x="2808919" y="4209008"/>
            <a:ext cx="394929" cy="432048"/>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3" name="22 Flecha derecha"/>
          <p:cNvSpPr/>
          <p:nvPr/>
        </p:nvSpPr>
        <p:spPr>
          <a:xfrm>
            <a:off x="5940152" y="4209008"/>
            <a:ext cx="394929" cy="432048"/>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25865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6" grpId="0"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Resultado del Tubo </a:t>
            </a:r>
            <a:r>
              <a:rPr lang="es-EC" sz="3200" b="1" dirty="0">
                <a:solidFill>
                  <a:schemeClr val="tx1"/>
                </a:solidFill>
                <a:latin typeface="Times New Roman" pitchFamily="18" charset="0"/>
                <a:cs typeface="Times New Roman" pitchFamily="18" charset="0"/>
              </a:rPr>
              <a:t>Geiger </a:t>
            </a:r>
            <a:r>
              <a:rPr lang="es-EC" sz="3200" b="1" dirty="0" smtClean="0">
                <a:solidFill>
                  <a:schemeClr val="tx1"/>
                </a:solidFill>
                <a:latin typeface="Times New Roman" pitchFamily="18" charset="0"/>
                <a:cs typeface="Times New Roman" pitchFamily="18" charset="0"/>
              </a:rPr>
              <a:t>Müller  </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4" name="3 Flecha derecha">
            <a:hlinkClick r:id="rId6" action="ppaction://hlinksldjump"/>
          </p:cNvPr>
          <p:cNvSpPr/>
          <p:nvPr/>
        </p:nvSpPr>
        <p:spPr>
          <a:xfrm>
            <a:off x="8220305" y="5892435"/>
            <a:ext cx="72008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66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6388" y="890588"/>
            <a:ext cx="5991225" cy="50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516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Fuente </a:t>
            </a:r>
            <a:r>
              <a:rPr lang="es-EC" sz="3200" b="1" dirty="0">
                <a:solidFill>
                  <a:schemeClr val="tx1"/>
                </a:solidFill>
                <a:latin typeface="Times New Roman" pitchFamily="18" charset="0"/>
                <a:cs typeface="Times New Roman" pitchFamily="18" charset="0"/>
              </a:rPr>
              <a:t>de Alto Voltaje de Corriente Directa</a:t>
            </a:r>
          </a:p>
        </p:txBody>
      </p:sp>
      <p:pic>
        <p:nvPicPr>
          <p:cNvPr id="10" name="9 Marcador de contenido"/>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5"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6"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614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22193"/>
          <a:stretch/>
        </p:blipFill>
        <p:spPr bwMode="auto">
          <a:xfrm>
            <a:off x="2852812" y="1268760"/>
            <a:ext cx="3025474" cy="85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839" y="4149080"/>
            <a:ext cx="4095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2 Objeto">
            <a:hlinkClick r:id="rId9" action="ppaction://hlinksldjump"/>
          </p:cNvPr>
          <p:cNvGraphicFramePr>
            <a:graphicFrameLocks noChangeAspect="1"/>
          </p:cNvGraphicFramePr>
          <p:nvPr>
            <p:extLst>
              <p:ext uri="{D42A27DB-BD31-4B8C-83A1-F6EECF244321}">
                <p14:modId xmlns:p14="http://schemas.microsoft.com/office/powerpoint/2010/main" val="2998402662"/>
              </p:ext>
            </p:extLst>
          </p:nvPr>
        </p:nvGraphicFramePr>
        <p:xfrm>
          <a:off x="683568" y="4149080"/>
          <a:ext cx="1201737" cy="625475"/>
        </p:xfrm>
        <a:graphic>
          <a:graphicData uri="http://schemas.openxmlformats.org/presentationml/2006/ole">
            <mc:AlternateContent xmlns:mc="http://schemas.openxmlformats.org/markup-compatibility/2006">
              <mc:Choice xmlns:v="urn:schemas-microsoft-com:vml" Requires="v">
                <p:oleObj spid="_x0000_s6200" name="Visio" r:id="rId10" imgW="1202040" imgH="625954" progId="Visio.Drawing.11">
                  <p:link updateAutomatic="1"/>
                </p:oleObj>
              </mc:Choice>
              <mc:Fallback>
                <p:oleObj name="Visio" r:id="rId10" imgW="1202040" imgH="625954" progId="Visio.Drawing.11">
                  <p:link updateAutomatic="1"/>
                  <p:pic>
                    <p:nvPicPr>
                      <p:cNvPr id="0" name=""/>
                      <p:cNvPicPr/>
                      <p:nvPr/>
                    </p:nvPicPr>
                    <p:blipFill>
                      <a:blip r:embed="rId11"/>
                      <a:stretch>
                        <a:fillRect/>
                      </a:stretch>
                    </p:blipFill>
                    <p:spPr>
                      <a:xfrm>
                        <a:off x="683568" y="4149080"/>
                        <a:ext cx="1201737" cy="625475"/>
                      </a:xfrm>
                      <a:prstGeom prst="rect">
                        <a:avLst/>
                      </a:prstGeom>
                    </p:spPr>
                  </p:pic>
                </p:oleObj>
              </mc:Fallback>
            </mc:AlternateContent>
          </a:graphicData>
        </a:graphic>
      </p:graphicFrame>
      <p:pic>
        <p:nvPicPr>
          <p:cNvPr id="6151" name="Picture 7">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44055" y="4161780"/>
            <a:ext cx="164782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91880" y="4197077"/>
            <a:ext cx="1752600"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20072" y="4197077"/>
            <a:ext cx="153352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rotWithShape="1">
          <a:blip r:embed="rId18">
            <a:extLst>
              <a:ext uri="{28A0092B-C50C-407E-A947-70E740481C1C}">
                <a14:useLocalDpi xmlns:a14="http://schemas.microsoft.com/office/drawing/2010/main" val="0"/>
              </a:ext>
            </a:extLst>
          </a:blip>
          <a:srcRect r="27520"/>
          <a:stretch/>
        </p:blipFill>
        <p:spPr bwMode="auto">
          <a:xfrm>
            <a:off x="6732240" y="4158977"/>
            <a:ext cx="1498104"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2123728" y="2420888"/>
            <a:ext cx="5382344" cy="369332"/>
          </a:xfrm>
          <a:prstGeom prst="rect">
            <a:avLst/>
          </a:prstGeom>
        </p:spPr>
        <p:txBody>
          <a:bodyPr wrap="square">
            <a:spAutoFit/>
          </a:bodyPr>
          <a:lstStyle/>
          <a:p>
            <a:pPr algn="ctr"/>
            <a:r>
              <a:rPr lang="es-EC" b="1" dirty="0">
                <a:latin typeface="Times New Roman" pitchFamily="18" charset="0"/>
                <a:cs typeface="Times New Roman" pitchFamily="18" charset="0"/>
              </a:rPr>
              <a:t>Figura. 3.5 Objetivo del Circuito de Alto Voltaje</a:t>
            </a:r>
          </a:p>
        </p:txBody>
      </p:sp>
      <p:pic>
        <p:nvPicPr>
          <p:cNvPr id="21" name="Picture 11"/>
          <p:cNvPicPr>
            <a:picLocks noChangeAspect="1" noChangeArrowheads="1"/>
          </p:cNvPicPr>
          <p:nvPr/>
        </p:nvPicPr>
        <p:blipFill rotWithShape="1">
          <a:blip r:embed="rId18">
            <a:extLst>
              <a:ext uri="{28A0092B-C50C-407E-A947-70E740481C1C}">
                <a14:useLocalDpi xmlns:a14="http://schemas.microsoft.com/office/drawing/2010/main" val="0"/>
              </a:ext>
            </a:extLst>
          </a:blip>
          <a:srcRect l="73568"/>
          <a:stretch/>
        </p:blipFill>
        <p:spPr bwMode="auto">
          <a:xfrm>
            <a:off x="8202141" y="4149080"/>
            <a:ext cx="546323"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238416" y="4941168"/>
            <a:ext cx="8905584" cy="369332"/>
          </a:xfrm>
          <a:prstGeom prst="rect">
            <a:avLst/>
          </a:prstGeom>
        </p:spPr>
        <p:txBody>
          <a:bodyPr wrap="square">
            <a:spAutoFit/>
          </a:bodyPr>
          <a:lstStyle/>
          <a:p>
            <a:pPr algn="ctr"/>
            <a:r>
              <a:rPr lang="es-EC" b="1" dirty="0">
                <a:latin typeface="Times New Roman" pitchFamily="18" charset="0"/>
                <a:cs typeface="Times New Roman" pitchFamily="18" charset="0"/>
              </a:rPr>
              <a:t>Figura. 3.6 Diagrama de bloques de los sub circuitos de la fuente de alto voltaje</a:t>
            </a:r>
          </a:p>
        </p:txBody>
      </p:sp>
      <p:pic>
        <p:nvPicPr>
          <p:cNvPr id="23"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8038" r="-2430"/>
          <a:stretch/>
        </p:blipFill>
        <p:spPr bwMode="auto">
          <a:xfrm>
            <a:off x="5878286" y="1268760"/>
            <a:ext cx="948460" cy="85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282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150"/>
                                        </p:tgtEl>
                                        <p:attrNameLst>
                                          <p:attrName>style.visibility</p:attrName>
                                        </p:attrNameLst>
                                      </p:cBhvr>
                                      <p:to>
                                        <p:strVal val="visible"/>
                                      </p:to>
                                    </p:set>
                                    <p:animEffect transition="in" filter="fade">
                                      <p:cBhvr>
                                        <p:cTn id="20" dur="500"/>
                                        <p:tgtEl>
                                          <p:spTgt spid="6150"/>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151"/>
                                        </p:tgtEl>
                                        <p:attrNameLst>
                                          <p:attrName>style.visibility</p:attrName>
                                        </p:attrNameLst>
                                      </p:cBhvr>
                                      <p:to>
                                        <p:strVal val="visible"/>
                                      </p:to>
                                    </p:set>
                                    <p:animEffect transition="in" filter="fade">
                                      <p:cBhvr>
                                        <p:cTn id="36" dur="500"/>
                                        <p:tgtEl>
                                          <p:spTgt spid="615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152"/>
                                        </p:tgtEl>
                                        <p:attrNameLst>
                                          <p:attrName>style.visibility</p:attrName>
                                        </p:attrNameLst>
                                      </p:cBhvr>
                                      <p:to>
                                        <p:strVal val="visible"/>
                                      </p:to>
                                    </p:set>
                                    <p:animEffect transition="in" filter="fade">
                                      <p:cBhvr>
                                        <p:cTn id="41" dur="500"/>
                                        <p:tgtEl>
                                          <p:spTgt spid="61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154"/>
                                        </p:tgtEl>
                                        <p:attrNameLst>
                                          <p:attrName>style.visibility</p:attrName>
                                        </p:attrNameLst>
                                      </p:cBhvr>
                                      <p:to>
                                        <p:strVal val="visible"/>
                                      </p:to>
                                    </p:set>
                                    <p:animEffect transition="in" filter="fade">
                                      <p:cBhvr>
                                        <p:cTn id="46" dur="500"/>
                                        <p:tgtEl>
                                          <p:spTgt spid="615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155"/>
                                        </p:tgtEl>
                                        <p:attrNameLst>
                                          <p:attrName>style.visibility</p:attrName>
                                        </p:attrNameLst>
                                      </p:cBhvr>
                                      <p:to>
                                        <p:strVal val="visible"/>
                                      </p:to>
                                    </p:set>
                                    <p:animEffect transition="in" filter="fade">
                                      <p:cBhvr>
                                        <p:cTn id="51" dur="500"/>
                                        <p:tgtEl>
                                          <p:spTgt spid="6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7" y="-2000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Fuente de alto voltaje</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133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569" y="600336"/>
            <a:ext cx="7459528" cy="574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122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Circuito oscilador (i)</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276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9687" y="528639"/>
            <a:ext cx="6897389" cy="5364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277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5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Circuito oscilador (ii)</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276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874" y="505825"/>
            <a:ext cx="7299015" cy="5886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623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fade">
                                      <p:cBhvr>
                                        <p:cTn id="7"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Circuito oscilador (iii)</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296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263" y="433388"/>
            <a:ext cx="7991475" cy="599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Flecha derecha">
            <a:hlinkClick r:id="rId7" action="ppaction://hlinksldjump"/>
          </p:cNvPr>
          <p:cNvSpPr/>
          <p:nvPr/>
        </p:nvSpPr>
        <p:spPr>
          <a:xfrm>
            <a:off x="8207698" y="5766451"/>
            <a:ext cx="72008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113432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a:solidFill>
                  <a:schemeClr val="tx1"/>
                </a:solidFill>
                <a:latin typeface="Times New Roman" pitchFamily="18" charset="0"/>
                <a:cs typeface="Times New Roman" pitchFamily="18" charset="0"/>
              </a:rPr>
              <a:t>Circuito de Pre-amplificación (</a:t>
            </a:r>
            <a:r>
              <a:rPr lang="es-EC" sz="3200" b="1" dirty="0" smtClean="0">
                <a:solidFill>
                  <a:schemeClr val="tx1"/>
                </a:solidFill>
                <a:latin typeface="Times New Roman" pitchFamily="18" charset="0"/>
                <a:cs typeface="Times New Roman" pitchFamily="18" charset="0"/>
              </a:rPr>
              <a:t>i)</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307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4066" y="662177"/>
            <a:ext cx="5688632" cy="5840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18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a:solidFill>
                  <a:schemeClr val="tx1"/>
                </a:solidFill>
                <a:latin typeface="Times New Roman" pitchFamily="18" charset="0"/>
                <a:cs typeface="Times New Roman" pitchFamily="18" charset="0"/>
              </a:rPr>
              <a:t>Circuito de Pre-amplificación (</a:t>
            </a:r>
            <a:r>
              <a:rPr lang="es-EC" sz="3200" b="1" dirty="0" smtClean="0">
                <a:solidFill>
                  <a:schemeClr val="tx1"/>
                </a:solidFill>
                <a:latin typeface="Times New Roman" pitchFamily="18" charset="0"/>
                <a:cs typeface="Times New Roman" pitchFamily="18" charset="0"/>
              </a:rPr>
              <a:t>ii)</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317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642938"/>
            <a:ext cx="5638800" cy="55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757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fade">
                                      <p:cBhvr>
                                        <p:cTn id="7" dur="5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a:solidFill>
                  <a:schemeClr val="tx1"/>
                </a:solidFill>
                <a:latin typeface="Times New Roman" pitchFamily="18" charset="0"/>
                <a:cs typeface="Times New Roman" pitchFamily="18" charset="0"/>
              </a:rPr>
              <a:t>Circuito de Pre-amplificación (</a:t>
            </a:r>
            <a:r>
              <a:rPr lang="es-EC" sz="3200" b="1" dirty="0" smtClean="0">
                <a:solidFill>
                  <a:schemeClr val="tx1"/>
                </a:solidFill>
                <a:latin typeface="Times New Roman" pitchFamily="18" charset="0"/>
                <a:cs typeface="Times New Roman" pitchFamily="18" charset="0"/>
              </a:rPr>
              <a:t>iii)</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327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0234" y="627065"/>
            <a:ext cx="6080118" cy="56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Flecha derecha">
            <a:hlinkClick r:id="rId7" action="ppaction://hlinksldjump"/>
          </p:cNvPr>
          <p:cNvSpPr/>
          <p:nvPr/>
        </p:nvSpPr>
        <p:spPr>
          <a:xfrm>
            <a:off x="8207698" y="5766451"/>
            <a:ext cx="72008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6240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5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a:solidFill>
                  <a:srgbClr val="000000"/>
                </a:solidFill>
                <a:latin typeface="Times New Roman"/>
              </a:rPr>
              <a:t>Amplificación por Transformador </a:t>
            </a:r>
            <a:r>
              <a:rPr lang="es-EC" sz="3200" b="1" dirty="0" smtClean="0">
                <a:solidFill>
                  <a:schemeClr val="tx1"/>
                </a:solidFill>
                <a:latin typeface="Times New Roman" pitchFamily="18" charset="0"/>
                <a:cs typeface="Times New Roman" pitchFamily="18" charset="0"/>
              </a:rPr>
              <a:t>(i)</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3379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3357" r="22931" b="29432"/>
          <a:stretch/>
        </p:blipFill>
        <p:spPr bwMode="auto">
          <a:xfrm>
            <a:off x="57864" y="2564904"/>
            <a:ext cx="3367059" cy="1801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8203" y="908720"/>
            <a:ext cx="5748920" cy="436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001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500"/>
                                        <p:tgtEl>
                                          <p:spTgt spid="337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95"/>
                                        </p:tgtEl>
                                        <p:attrNameLst>
                                          <p:attrName>style.visibility</p:attrName>
                                        </p:attrNameLst>
                                      </p:cBhvr>
                                      <p:to>
                                        <p:strVal val="visible"/>
                                      </p:to>
                                    </p:set>
                                    <p:animEffect transition="in" filter="fade">
                                      <p:cBhvr>
                                        <p:cTn id="12" dur="500"/>
                                        <p:tgtEl>
                                          <p:spTgt spid="3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mn-lt"/>
              </a:rPr>
              <a:t>Justificación e Importancia</a:t>
            </a:r>
            <a:endParaRPr lang="es-EC" sz="3200" b="1" dirty="0">
              <a:solidFill>
                <a:schemeClr val="tx1"/>
              </a:solidFill>
              <a:latin typeface="+mn-lt"/>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9" name="8 Rectángulo redondeado"/>
          <p:cNvSpPr/>
          <p:nvPr/>
        </p:nvSpPr>
        <p:spPr>
          <a:xfrm>
            <a:off x="424839" y="820028"/>
            <a:ext cx="2440724" cy="13203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2000" dirty="0" smtClean="0">
                <a:solidFill>
                  <a:schemeClr val="tx1"/>
                </a:solidFill>
              </a:rPr>
              <a:t>Instituciones que utilicen fuentes nucleares</a:t>
            </a:r>
            <a:endParaRPr lang="es-EC" sz="2000" dirty="0">
              <a:latin typeface="Times New Roman" pitchFamily="18" charset="0"/>
              <a:cs typeface="Times New Roman" pitchFamily="18" charset="0"/>
            </a:endParaRPr>
          </a:p>
        </p:txBody>
      </p:sp>
      <p:sp>
        <p:nvSpPr>
          <p:cNvPr id="13" name="12 Flecha derecha"/>
          <p:cNvSpPr/>
          <p:nvPr/>
        </p:nvSpPr>
        <p:spPr>
          <a:xfrm rot="5400000">
            <a:off x="1472428" y="2295431"/>
            <a:ext cx="394929" cy="432048"/>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p:sp>
        <p:nvSpPr>
          <p:cNvPr id="14" name="13 Rectángulo redondeado"/>
          <p:cNvSpPr/>
          <p:nvPr/>
        </p:nvSpPr>
        <p:spPr>
          <a:xfrm>
            <a:off x="449530" y="2828777"/>
            <a:ext cx="2440724" cy="13203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2000" dirty="0" smtClean="0">
                <a:solidFill>
                  <a:schemeClr val="tx1"/>
                </a:solidFill>
              </a:rPr>
              <a:t>Detectores de Radiación </a:t>
            </a:r>
            <a:endParaRPr lang="es-EC" sz="2000" dirty="0">
              <a:latin typeface="Times New Roman" pitchFamily="18" charset="0"/>
              <a:cs typeface="Times New Roman" pitchFamily="18" charset="0"/>
            </a:endParaRPr>
          </a:p>
        </p:txBody>
      </p:sp>
      <p:sp>
        <p:nvSpPr>
          <p:cNvPr id="15" name="14 Flecha derecha"/>
          <p:cNvSpPr/>
          <p:nvPr/>
        </p:nvSpPr>
        <p:spPr>
          <a:xfrm rot="5400000">
            <a:off x="1472428" y="4239647"/>
            <a:ext cx="394929" cy="432048"/>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p:sp>
        <p:nvSpPr>
          <p:cNvPr id="16" name="15 Rectángulo redondeado"/>
          <p:cNvSpPr/>
          <p:nvPr/>
        </p:nvSpPr>
        <p:spPr>
          <a:xfrm>
            <a:off x="444662" y="4772993"/>
            <a:ext cx="2440724" cy="13203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2000" dirty="0" smtClean="0">
                <a:solidFill>
                  <a:schemeClr val="tx1"/>
                </a:solidFill>
              </a:rPr>
              <a:t>Accidentes </a:t>
            </a:r>
            <a:r>
              <a:rPr lang="es-EC" sz="2000" dirty="0">
                <a:solidFill>
                  <a:schemeClr val="tx1"/>
                </a:solidFill>
              </a:rPr>
              <a:t>radiológicos</a:t>
            </a:r>
            <a:endParaRPr lang="es-EC" sz="2000" dirty="0">
              <a:latin typeface="Times New Roman" pitchFamily="18" charset="0"/>
              <a:cs typeface="Times New Roman" pitchFamily="18" charset="0"/>
            </a:endParaRPr>
          </a:p>
        </p:txBody>
      </p:sp>
      <p:sp>
        <p:nvSpPr>
          <p:cNvPr id="17" name="16 Rectángulo"/>
          <p:cNvSpPr/>
          <p:nvPr/>
        </p:nvSpPr>
        <p:spPr>
          <a:xfrm>
            <a:off x="1825961" y="2348880"/>
            <a:ext cx="801823" cy="276999"/>
          </a:xfrm>
          <a:prstGeom prst="rect">
            <a:avLst/>
          </a:prstGeom>
        </p:spPr>
        <p:txBody>
          <a:bodyPr wrap="none">
            <a:spAutoFit/>
          </a:bodyPr>
          <a:lstStyle/>
          <a:p>
            <a:r>
              <a:rPr lang="es-EC" sz="1200" dirty="0" smtClean="0">
                <a:latin typeface="Times New Roman" pitchFamily="18" charset="0"/>
                <a:cs typeface="Times New Roman" pitchFamily="18" charset="0"/>
              </a:rPr>
              <a:t>Equiparse</a:t>
            </a:r>
            <a:endParaRPr lang="es-EC" sz="1200" dirty="0"/>
          </a:p>
        </p:txBody>
      </p:sp>
      <p:sp>
        <p:nvSpPr>
          <p:cNvPr id="18" name="17 Rectángulo"/>
          <p:cNvSpPr/>
          <p:nvPr/>
        </p:nvSpPr>
        <p:spPr>
          <a:xfrm>
            <a:off x="1835696" y="4317171"/>
            <a:ext cx="741293" cy="276999"/>
          </a:xfrm>
          <a:prstGeom prst="rect">
            <a:avLst/>
          </a:prstGeom>
        </p:spPr>
        <p:txBody>
          <a:bodyPr wrap="none">
            <a:spAutoFit/>
          </a:bodyPr>
          <a:lstStyle/>
          <a:p>
            <a:r>
              <a:rPr lang="es-EC" sz="1200" dirty="0" smtClean="0"/>
              <a:t>Prevenir</a:t>
            </a:r>
            <a:endParaRPr lang="es-EC" sz="1200" dirty="0"/>
          </a:p>
        </p:txBody>
      </p:sp>
      <p:sp>
        <p:nvSpPr>
          <p:cNvPr id="19" name="18 Rectángulo redondeado"/>
          <p:cNvSpPr/>
          <p:nvPr/>
        </p:nvSpPr>
        <p:spPr>
          <a:xfrm>
            <a:off x="3347864" y="831114"/>
            <a:ext cx="2440724" cy="132030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2000" dirty="0">
                <a:solidFill>
                  <a:schemeClr val="tx1"/>
                </a:solidFill>
              </a:rPr>
              <a:t>V</a:t>
            </a:r>
            <a:r>
              <a:rPr lang="es-EC" sz="2000" dirty="0" smtClean="0">
                <a:solidFill>
                  <a:schemeClr val="tx1"/>
                </a:solidFill>
              </a:rPr>
              <a:t>anguardia </a:t>
            </a:r>
            <a:r>
              <a:rPr lang="es-EC" sz="2000" dirty="0">
                <a:solidFill>
                  <a:schemeClr val="tx1"/>
                </a:solidFill>
              </a:rPr>
              <a:t>de la </a:t>
            </a:r>
            <a:r>
              <a:rPr lang="es-EC" sz="2000" dirty="0" smtClean="0">
                <a:solidFill>
                  <a:schemeClr val="tx1"/>
                </a:solidFill>
              </a:rPr>
              <a:t>investigación regional</a:t>
            </a:r>
            <a:endParaRPr lang="es-EC" sz="2000" dirty="0">
              <a:latin typeface="Times New Roman" pitchFamily="18" charset="0"/>
              <a:cs typeface="Times New Roman" pitchFamily="18" charset="0"/>
            </a:endParaRPr>
          </a:p>
        </p:txBody>
      </p:sp>
      <p:sp>
        <p:nvSpPr>
          <p:cNvPr id="20" name="19 Rectángulo redondeado"/>
          <p:cNvSpPr/>
          <p:nvPr/>
        </p:nvSpPr>
        <p:spPr>
          <a:xfrm>
            <a:off x="3347864" y="2839862"/>
            <a:ext cx="2440724" cy="132030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2000" dirty="0"/>
              <a:t>I</a:t>
            </a:r>
            <a:r>
              <a:rPr lang="es-EC" sz="2000" dirty="0" smtClean="0"/>
              <a:t>nstrumentación </a:t>
            </a:r>
            <a:r>
              <a:rPr lang="es-EC" sz="2000" dirty="0"/>
              <a:t>N</a:t>
            </a:r>
            <a:r>
              <a:rPr lang="es-EC" sz="2000" dirty="0" smtClean="0"/>
              <a:t>uclear </a:t>
            </a:r>
            <a:endParaRPr lang="es-EC" sz="2000" dirty="0"/>
          </a:p>
        </p:txBody>
      </p:sp>
      <p:sp>
        <p:nvSpPr>
          <p:cNvPr id="21" name="20 Rectángulo redondeado"/>
          <p:cNvSpPr/>
          <p:nvPr/>
        </p:nvSpPr>
        <p:spPr>
          <a:xfrm>
            <a:off x="3347864" y="4784078"/>
            <a:ext cx="2440724" cy="132030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2000" dirty="0">
                <a:solidFill>
                  <a:schemeClr val="tx1"/>
                </a:solidFill>
              </a:rPr>
              <a:t>Universidades y Centros de Investigación </a:t>
            </a:r>
            <a:endParaRPr lang="es-EC" sz="2000" dirty="0"/>
          </a:p>
        </p:txBody>
      </p:sp>
      <p:sp>
        <p:nvSpPr>
          <p:cNvPr id="22" name="21 Flecha derecha"/>
          <p:cNvSpPr/>
          <p:nvPr/>
        </p:nvSpPr>
        <p:spPr>
          <a:xfrm rot="5400000">
            <a:off x="4370762" y="2341407"/>
            <a:ext cx="394929" cy="432048"/>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23" name="22 Flecha derecha"/>
          <p:cNvSpPr/>
          <p:nvPr/>
        </p:nvSpPr>
        <p:spPr>
          <a:xfrm rot="5400000">
            <a:off x="4370763" y="4250732"/>
            <a:ext cx="394929" cy="432048"/>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24" name="23 Rectángulo redondeado"/>
          <p:cNvSpPr/>
          <p:nvPr/>
        </p:nvSpPr>
        <p:spPr>
          <a:xfrm>
            <a:off x="6259248" y="843891"/>
            <a:ext cx="2440724" cy="132030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sz="2000" dirty="0" smtClean="0">
                <a:solidFill>
                  <a:schemeClr val="tx1"/>
                </a:solidFill>
              </a:rPr>
              <a:t>Mejorar </a:t>
            </a:r>
            <a:r>
              <a:rPr lang="es-EC" sz="2000" dirty="0">
                <a:solidFill>
                  <a:schemeClr val="tx1"/>
                </a:solidFill>
              </a:rPr>
              <a:t>la calidad de vida del personal, prevenir enfermedades</a:t>
            </a:r>
            <a:endParaRPr lang="es-EC" sz="2000" dirty="0">
              <a:latin typeface="Times New Roman" pitchFamily="18" charset="0"/>
              <a:cs typeface="Times New Roman" pitchFamily="18" charset="0"/>
            </a:endParaRPr>
          </a:p>
        </p:txBody>
      </p:sp>
      <p:sp>
        <p:nvSpPr>
          <p:cNvPr id="25" name="24 Rectángulo redondeado"/>
          <p:cNvSpPr/>
          <p:nvPr/>
        </p:nvSpPr>
        <p:spPr>
          <a:xfrm>
            <a:off x="6259248" y="2852639"/>
            <a:ext cx="2440724" cy="132030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sz="2000" dirty="0" smtClean="0">
                <a:solidFill>
                  <a:schemeClr val="tx1"/>
                </a:solidFill>
              </a:rPr>
              <a:t>Mejorar </a:t>
            </a:r>
            <a:r>
              <a:rPr lang="es-EC" sz="2000" dirty="0">
                <a:solidFill>
                  <a:schemeClr val="tx1"/>
                </a:solidFill>
              </a:rPr>
              <a:t>la seguridad radiológica</a:t>
            </a:r>
            <a:endParaRPr lang="es-EC" sz="2000" dirty="0"/>
          </a:p>
        </p:txBody>
      </p:sp>
      <p:sp>
        <p:nvSpPr>
          <p:cNvPr id="26" name="25 Rectángulo redondeado"/>
          <p:cNvSpPr/>
          <p:nvPr/>
        </p:nvSpPr>
        <p:spPr>
          <a:xfrm>
            <a:off x="6259248" y="4796855"/>
            <a:ext cx="2440724" cy="132030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sz="2000" dirty="0">
                <a:solidFill>
                  <a:schemeClr val="tx1"/>
                </a:solidFill>
              </a:rPr>
              <a:t>Plan Nacional del Buen </a:t>
            </a:r>
            <a:r>
              <a:rPr lang="es-EC" sz="2000" dirty="0" smtClean="0">
                <a:solidFill>
                  <a:schemeClr val="tx1"/>
                </a:solidFill>
              </a:rPr>
              <a:t>Vivir</a:t>
            </a:r>
            <a:endParaRPr lang="es-EC" sz="2000" dirty="0"/>
          </a:p>
        </p:txBody>
      </p:sp>
      <p:sp>
        <p:nvSpPr>
          <p:cNvPr id="27" name="26 Flecha derecha"/>
          <p:cNvSpPr/>
          <p:nvPr/>
        </p:nvSpPr>
        <p:spPr>
          <a:xfrm rot="5400000">
            <a:off x="7282146" y="2354184"/>
            <a:ext cx="394929" cy="432048"/>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
        <p:nvSpPr>
          <p:cNvPr id="28" name="27 Flecha derecha"/>
          <p:cNvSpPr/>
          <p:nvPr/>
        </p:nvSpPr>
        <p:spPr>
          <a:xfrm rot="5400000">
            <a:off x="7282147" y="4263509"/>
            <a:ext cx="394929" cy="432048"/>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226674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animBg="1"/>
      <p:bldP spid="16" grpId="0" animBg="1"/>
      <p:bldP spid="17" grpId="0"/>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a:solidFill>
                  <a:srgbClr val="000000"/>
                </a:solidFill>
                <a:latin typeface="Times New Roman"/>
              </a:rPr>
              <a:t>Amplificación por Transformador </a:t>
            </a:r>
            <a:r>
              <a:rPr lang="es-EC" sz="3200" b="1" dirty="0" smtClean="0">
                <a:solidFill>
                  <a:schemeClr val="tx1"/>
                </a:solidFill>
                <a:latin typeface="Times New Roman" pitchFamily="18" charset="0"/>
                <a:cs typeface="Times New Roman" pitchFamily="18" charset="0"/>
              </a:rPr>
              <a:t>(ii)</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579" y="1052736"/>
            <a:ext cx="2509675" cy="1619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2530" y="3306713"/>
            <a:ext cx="659130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Flecha derecha">
            <a:hlinkClick r:id="rId8" action="ppaction://hlinksldjump"/>
          </p:cNvPr>
          <p:cNvSpPr/>
          <p:nvPr/>
        </p:nvSpPr>
        <p:spPr>
          <a:xfrm>
            <a:off x="8207698" y="5766451"/>
            <a:ext cx="72008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08433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818"/>
                                        </p:tgtEl>
                                        <p:attrNameLst>
                                          <p:attrName>style.visibility</p:attrName>
                                        </p:attrNameLst>
                                      </p:cBhvr>
                                      <p:to>
                                        <p:strVal val="visible"/>
                                      </p:to>
                                    </p:set>
                                    <p:animEffect transition="in" filter="fade">
                                      <p:cBhvr>
                                        <p:cTn id="12"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a:solidFill>
                  <a:srgbClr val="000000"/>
                </a:solidFill>
                <a:latin typeface="Times New Roman"/>
              </a:rPr>
              <a:t>Circuito duplicador y regulador de voltaje </a:t>
            </a:r>
            <a:r>
              <a:rPr lang="es-EC" sz="3200" b="1" dirty="0" smtClean="0">
                <a:solidFill>
                  <a:schemeClr val="tx1"/>
                </a:solidFill>
                <a:latin typeface="Times New Roman" pitchFamily="18" charset="0"/>
                <a:cs typeface="Times New Roman" pitchFamily="18" charset="0"/>
              </a:rPr>
              <a:t>(i)</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358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0694" y="800450"/>
            <a:ext cx="7307043" cy="3708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934" y="4884302"/>
            <a:ext cx="8064896" cy="132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53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500"/>
                                        <p:tgtEl>
                                          <p:spTgt spid="358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843"/>
                                        </p:tgtEl>
                                        <p:attrNameLst>
                                          <p:attrName>style.visibility</p:attrName>
                                        </p:attrNameLst>
                                      </p:cBhvr>
                                      <p:to>
                                        <p:strVal val="visible"/>
                                      </p:to>
                                    </p:set>
                                    <p:animEffect transition="in" filter="fade">
                                      <p:cBhvr>
                                        <p:cTn id="12"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a:solidFill>
                  <a:srgbClr val="000000"/>
                </a:solidFill>
                <a:latin typeface="Times New Roman"/>
              </a:rPr>
              <a:t>Circuito duplicador y regulador de voltaje </a:t>
            </a:r>
            <a:r>
              <a:rPr lang="es-EC" sz="3200" b="1" dirty="0" smtClean="0">
                <a:solidFill>
                  <a:schemeClr val="tx1"/>
                </a:solidFill>
                <a:latin typeface="Times New Roman" pitchFamily="18" charset="0"/>
                <a:cs typeface="Times New Roman" pitchFamily="18" charset="0"/>
              </a:rPr>
              <a:t>(ii)</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3686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6102"/>
          <a:stretch/>
        </p:blipFill>
        <p:spPr bwMode="auto">
          <a:xfrm>
            <a:off x="398584" y="764704"/>
            <a:ext cx="8444937" cy="536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64052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Resultado de la Fuente de alto voltaje</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37890" name="Picture 2" descr="J:\TESIS HD\PLANOS\PLANOS PDF\4 2 Circuito de Alto Voltaje de Corriente Directa Model_0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122" y="415994"/>
            <a:ext cx="9116613" cy="6444206"/>
          </a:xfrm>
          <a:prstGeom prst="rect">
            <a:avLst/>
          </a:prstGeom>
          <a:noFill/>
          <a:extLst>
            <a:ext uri="{909E8E84-426E-40DD-AFC4-6F175D3DCCD1}">
              <a14:hiddenFill xmlns:a14="http://schemas.microsoft.com/office/drawing/2010/main">
                <a:solidFill>
                  <a:srgbClr val="FFFFFF"/>
                </a:solidFill>
              </a14:hiddenFill>
            </a:ext>
          </a:extLst>
        </p:spPr>
      </p:pic>
      <p:sp>
        <p:nvSpPr>
          <p:cNvPr id="22" name="21 Flecha derecha">
            <a:hlinkClick r:id="rId7" action="ppaction://hlinksldjump"/>
          </p:cNvPr>
          <p:cNvSpPr/>
          <p:nvPr/>
        </p:nvSpPr>
        <p:spPr>
          <a:xfrm>
            <a:off x="8268382" y="5982475"/>
            <a:ext cx="72008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61293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a:solidFill>
                  <a:schemeClr val="tx1"/>
                </a:solidFill>
                <a:latin typeface="Times New Roman" pitchFamily="18" charset="0"/>
                <a:cs typeface="Times New Roman" pitchFamily="18" charset="0"/>
              </a:rPr>
              <a:t>Acondicionamiento de Pulsos Nucleares</a:t>
            </a: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8193" name="Imagen 46" descr="Descripción: W:\TESIS\DOCUMENTO\IMAGENES\3 DISEÑO\Acondicionamiento.JPG"/>
          <p:cNvPicPr>
            <a:picLocks noChangeAspect="1" noChangeArrowheads="1"/>
          </p:cNvPicPr>
          <p:nvPr/>
        </p:nvPicPr>
        <p:blipFill rotWithShape="1">
          <a:blip r:embed="rId6">
            <a:extLst>
              <a:ext uri="{28A0092B-C50C-407E-A947-70E740481C1C}">
                <a14:useLocalDpi xmlns:a14="http://schemas.microsoft.com/office/drawing/2010/main" val="0"/>
              </a:ext>
            </a:extLst>
          </a:blip>
          <a:srcRect r="75576"/>
          <a:stretch/>
        </p:blipFill>
        <p:spPr bwMode="auto">
          <a:xfrm>
            <a:off x="2110970" y="620688"/>
            <a:ext cx="1294242" cy="18196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877913" y="2608838"/>
            <a:ext cx="76078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b="1" i="0" u="none" strike="noStrike" cap="none" normalizeH="0" baseline="0" dirty="0" smtClean="0" bmk="_Toc374895976">
                <a:ln>
                  <a:noFill/>
                </a:ln>
                <a:solidFill>
                  <a:srgbClr val="000000"/>
                </a:solidFill>
                <a:effectLst/>
                <a:latin typeface="Times New Roman" pitchFamily="18" charset="0"/>
                <a:ea typeface="Times New Roman" pitchFamily="18" charset="0"/>
                <a:cs typeface="Times New Roman" pitchFamily="18" charset="0"/>
              </a:rPr>
              <a:t>Figura. 3.15 Objetivo del circuito de acondicionamiento de pulsos nucleares</a:t>
            </a:r>
            <a:endParaRPr kumimoji="0" lang="es-EC"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8196" name="Imagen 7"/>
          <p:cNvPicPr>
            <a:picLocks noChangeAspect="1" noChangeArrowheads="1"/>
          </p:cNvPicPr>
          <p:nvPr/>
        </p:nvPicPr>
        <p:blipFill rotWithShape="1">
          <a:blip r:embed="rId7">
            <a:extLst>
              <a:ext uri="{28A0092B-C50C-407E-A947-70E740481C1C}">
                <a14:useLocalDpi xmlns:a14="http://schemas.microsoft.com/office/drawing/2010/main" val="0"/>
              </a:ext>
            </a:extLst>
          </a:blip>
          <a:srcRect r="82928"/>
          <a:stretch/>
        </p:blipFill>
        <p:spPr bwMode="auto">
          <a:xfrm>
            <a:off x="115236" y="4067481"/>
            <a:ext cx="1523064" cy="112329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360670" y="5210279"/>
            <a:ext cx="83901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b="1" i="0" u="none" strike="noStrike" cap="none" normalizeH="0" baseline="0" dirty="0" smtClean="0" bmk="_Toc374895977">
                <a:ln>
                  <a:noFill/>
                </a:ln>
                <a:solidFill>
                  <a:srgbClr val="000000"/>
                </a:solidFill>
                <a:effectLst/>
                <a:latin typeface="Times New Roman" pitchFamily="18" charset="0"/>
                <a:ea typeface="Times New Roman" pitchFamily="18" charset="0"/>
                <a:cs typeface="Times New Roman" pitchFamily="18" charset="0"/>
              </a:rPr>
              <a:t>Figura. 3.16 Diagrama de bloques del circuito de Acoplamiento de Pulsos Nucleares</a:t>
            </a:r>
            <a:endParaRPr kumimoji="0" lang="es-EC"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5" name="Imagen 46" descr="Descripción: W:\TESIS\DOCUMENTO\IMAGENES\3 DISEÑO\Acondicionamiento.JPG"/>
          <p:cNvPicPr>
            <a:picLocks noChangeAspect="1" noChangeArrowheads="1"/>
          </p:cNvPicPr>
          <p:nvPr/>
        </p:nvPicPr>
        <p:blipFill rotWithShape="1">
          <a:blip r:embed="rId6">
            <a:extLst>
              <a:ext uri="{28A0092B-C50C-407E-A947-70E740481C1C}">
                <a14:useLocalDpi xmlns:a14="http://schemas.microsoft.com/office/drawing/2010/main" val="0"/>
              </a:ext>
            </a:extLst>
          </a:blip>
          <a:srcRect l="24634" r="29589"/>
          <a:stretch/>
        </p:blipFill>
        <p:spPr bwMode="auto">
          <a:xfrm>
            <a:off x="3405212" y="620688"/>
            <a:ext cx="2425700" cy="1819673"/>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46" descr="Descripción: W:\TESIS\DOCUMENTO\IMAGENES\3 DISEÑO\Acondicionamiento.JPG"/>
          <p:cNvPicPr>
            <a:picLocks noChangeAspect="1" noChangeArrowheads="1"/>
          </p:cNvPicPr>
          <p:nvPr/>
        </p:nvPicPr>
        <p:blipFill rotWithShape="1">
          <a:blip r:embed="rId6">
            <a:extLst>
              <a:ext uri="{28A0092B-C50C-407E-A947-70E740481C1C}">
                <a14:useLocalDpi xmlns:a14="http://schemas.microsoft.com/office/drawing/2010/main" val="0"/>
              </a:ext>
            </a:extLst>
          </a:blip>
          <a:srcRect l="70586" r="174"/>
          <a:stretch/>
        </p:blipFill>
        <p:spPr bwMode="auto">
          <a:xfrm>
            <a:off x="5830912" y="620688"/>
            <a:ext cx="1549400" cy="1819673"/>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7"/>
          <p:cNvPicPr>
            <a:picLocks noChangeAspect="1" noChangeArrowheads="1"/>
          </p:cNvPicPr>
          <p:nvPr/>
        </p:nvPicPr>
        <p:blipFill rotWithShape="1">
          <a:blip r:embed="rId7">
            <a:extLst>
              <a:ext uri="{28A0092B-C50C-407E-A947-70E740481C1C}">
                <a14:useLocalDpi xmlns:a14="http://schemas.microsoft.com/office/drawing/2010/main" val="0"/>
              </a:ext>
            </a:extLst>
          </a:blip>
          <a:srcRect l="87888" r="-130"/>
          <a:stretch/>
        </p:blipFill>
        <p:spPr bwMode="auto">
          <a:xfrm>
            <a:off x="7884368" y="4077072"/>
            <a:ext cx="1092200" cy="1123297"/>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7">
            <a:hlinkClick r:id="rId8" action="ppaction://hlinksldjump"/>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280" r="64071"/>
          <a:stretch/>
        </p:blipFill>
        <p:spPr bwMode="auto">
          <a:xfrm>
            <a:off x="1638300" y="4077072"/>
            <a:ext cx="1663700" cy="1123297"/>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7">
            <a:hlinkClick r:id="rId9" action="ppaction://hlinksldjump"/>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138" r="39376"/>
          <a:stretch/>
        </p:blipFill>
        <p:spPr bwMode="auto">
          <a:xfrm>
            <a:off x="3302000" y="4077072"/>
            <a:ext cx="2184400" cy="1123297"/>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7">
            <a:hlinkClick r:id="rId10" action="ppaction://hlinksldjump"/>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381" r="12144"/>
          <a:stretch/>
        </p:blipFill>
        <p:spPr bwMode="auto">
          <a:xfrm>
            <a:off x="5436096" y="4077072"/>
            <a:ext cx="2451100" cy="112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68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193"/>
                                        </p:tgtEl>
                                        <p:attrNameLst>
                                          <p:attrName>style.visibility</p:attrName>
                                        </p:attrNameLst>
                                      </p:cBhvr>
                                      <p:to>
                                        <p:strVal val="visible"/>
                                      </p:to>
                                    </p:set>
                                    <p:animEffect transition="in" filter="fade">
                                      <p:cBhvr>
                                        <p:cTn id="10" dur="500"/>
                                        <p:tgtEl>
                                          <p:spTgt spid="819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8196"/>
                                        </p:tgtEl>
                                        <p:attrNameLst>
                                          <p:attrName>style.visibility</p:attrName>
                                        </p:attrNameLst>
                                      </p:cBhvr>
                                      <p:to>
                                        <p:strVal val="visible"/>
                                      </p:to>
                                    </p:set>
                                    <p:animEffect transition="in" filter="fade">
                                      <p:cBhvr>
                                        <p:cTn id="28" dur="500"/>
                                        <p:tgtEl>
                                          <p:spTgt spid="819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a:solidFill>
                  <a:srgbClr val="000000"/>
                </a:solidFill>
                <a:latin typeface="Times New Roman"/>
              </a:rPr>
              <a:t>Circuito de acoplamiento </a:t>
            </a:r>
            <a:r>
              <a:rPr lang="es-EC" sz="3200" b="1" dirty="0" smtClean="0">
                <a:solidFill>
                  <a:srgbClr val="000000"/>
                </a:solidFill>
                <a:latin typeface="Times New Roman"/>
              </a:rPr>
              <a:t>(i)</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389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287" y="1484784"/>
            <a:ext cx="8456189"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130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5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a:solidFill>
                  <a:srgbClr val="000000"/>
                </a:solidFill>
                <a:latin typeface="Times New Roman"/>
              </a:rPr>
              <a:t>Circuito de acoplamiento (</a:t>
            </a:r>
            <a:r>
              <a:rPr lang="es-EC" sz="3200" b="1" dirty="0" smtClean="0">
                <a:solidFill>
                  <a:srgbClr val="000000"/>
                </a:solidFill>
                <a:latin typeface="Times New Roman"/>
              </a:rPr>
              <a:t>ii)</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13" name="12 Flecha derecha">
            <a:hlinkClick r:id="rId6" action="ppaction://hlinksldjump"/>
          </p:cNvPr>
          <p:cNvSpPr/>
          <p:nvPr/>
        </p:nvSpPr>
        <p:spPr>
          <a:xfrm>
            <a:off x="8207698" y="5766451"/>
            <a:ext cx="72008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99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509588"/>
            <a:ext cx="6858000" cy="583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130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5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a:solidFill>
                  <a:srgbClr val="000000"/>
                </a:solidFill>
                <a:latin typeface="Times New Roman"/>
              </a:rPr>
              <a:t>Circuito inversor  </a:t>
            </a:r>
            <a:r>
              <a:rPr lang="es-EC" sz="3200" b="1" dirty="0" smtClean="0">
                <a:solidFill>
                  <a:srgbClr val="000000"/>
                </a:solidFill>
                <a:latin typeface="Times New Roman"/>
              </a:rPr>
              <a:t>(i)</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409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624" y="590550"/>
            <a:ext cx="69818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4554" y="3560194"/>
            <a:ext cx="6087963" cy="3060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Flecha derecha">
            <a:hlinkClick r:id="rId8" action="ppaction://hlinksldjump"/>
          </p:cNvPr>
          <p:cNvSpPr/>
          <p:nvPr/>
        </p:nvSpPr>
        <p:spPr>
          <a:xfrm>
            <a:off x="8207698" y="5766451"/>
            <a:ext cx="72008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67822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fade">
                                      <p:cBhvr>
                                        <p:cTn id="7" dur="500"/>
                                        <p:tgtEl>
                                          <p:spTgt spid="409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3"/>
                                        </p:tgtEl>
                                        <p:attrNameLst>
                                          <p:attrName>style.visibility</p:attrName>
                                        </p:attrNameLst>
                                      </p:cBhvr>
                                      <p:to>
                                        <p:strVal val="visible"/>
                                      </p:to>
                                    </p:set>
                                    <p:animEffect transition="in" filter="fade">
                                      <p:cBhvr>
                                        <p:cTn id="12" dur="5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a:solidFill>
                  <a:srgbClr val="000000"/>
                </a:solidFill>
                <a:latin typeface="Times New Roman"/>
              </a:rPr>
              <a:t>Circuito multivibrador monoestable  </a:t>
            </a:r>
            <a:r>
              <a:rPr lang="es-EC" sz="3200" b="1" dirty="0" smtClean="0">
                <a:solidFill>
                  <a:srgbClr val="000000"/>
                </a:solidFill>
                <a:latin typeface="Times New Roman"/>
              </a:rPr>
              <a:t>(i)</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419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018" y="1484784"/>
            <a:ext cx="8182727"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906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694" y="533908"/>
            <a:ext cx="7409259" cy="6061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a:solidFill>
                  <a:srgbClr val="000000"/>
                </a:solidFill>
                <a:latin typeface="Times New Roman"/>
              </a:rPr>
              <a:t>Circuito multivibrador monoestable  </a:t>
            </a:r>
            <a:r>
              <a:rPr lang="es-EC" sz="3200" b="1" dirty="0" smtClean="0">
                <a:solidFill>
                  <a:srgbClr val="000000"/>
                </a:solidFill>
                <a:latin typeface="Times New Roman"/>
              </a:rPr>
              <a:t>(ii)</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5"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6"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Tree>
    <p:extLst>
      <p:ext uri="{BB962C8B-B14F-4D97-AF65-F5344CB8AC3E}">
        <p14:creationId xmlns:p14="http://schemas.microsoft.com/office/powerpoint/2010/main" val="410000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fade">
                                      <p:cBhvr>
                                        <p:cTn id="7" dur="5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mn-lt"/>
              </a:rPr>
              <a:t>Alcance del Proyecto (i)</a:t>
            </a:r>
            <a:endParaRPr lang="es-EC" sz="3200" b="1" dirty="0">
              <a:solidFill>
                <a:schemeClr val="tx1"/>
              </a:solidFill>
              <a:latin typeface="+mn-lt"/>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21" name="20 Imagen"/>
          <p:cNvPicPr/>
          <p:nvPr/>
        </p:nvPicPr>
        <p:blipFill rotWithShape="1">
          <a:blip r:embed="rId6"/>
          <a:srcRect r="41635"/>
          <a:stretch/>
        </p:blipFill>
        <p:spPr>
          <a:xfrm>
            <a:off x="-6920" y="1844824"/>
            <a:ext cx="5340920" cy="2088232"/>
          </a:xfrm>
          <a:prstGeom prst="rect">
            <a:avLst/>
          </a:prstGeom>
        </p:spPr>
      </p:pic>
      <p:sp>
        <p:nvSpPr>
          <p:cNvPr id="9" name="8 Rectángulo"/>
          <p:cNvSpPr/>
          <p:nvPr/>
        </p:nvSpPr>
        <p:spPr>
          <a:xfrm>
            <a:off x="1835696" y="4109010"/>
            <a:ext cx="5760640" cy="400110"/>
          </a:xfrm>
          <a:prstGeom prst="rect">
            <a:avLst/>
          </a:prstGeom>
        </p:spPr>
        <p:txBody>
          <a:bodyPr wrap="square">
            <a:spAutoFit/>
          </a:bodyPr>
          <a:lstStyle/>
          <a:p>
            <a:r>
              <a:rPr lang="es-EC" sz="2000" b="1" dirty="0">
                <a:latin typeface="Times New Roman" pitchFamily="18" charset="0"/>
                <a:cs typeface="Times New Roman" pitchFamily="18" charset="0"/>
              </a:rPr>
              <a:t>Figura. 1.1 Diagrama de bloques del Sistema</a:t>
            </a:r>
          </a:p>
        </p:txBody>
      </p:sp>
      <p:pic>
        <p:nvPicPr>
          <p:cNvPr id="22" name="21 Imagen"/>
          <p:cNvPicPr/>
          <p:nvPr/>
        </p:nvPicPr>
        <p:blipFill rotWithShape="1">
          <a:blip r:embed="rId6"/>
          <a:srcRect l="58642" r="19519"/>
          <a:stretch/>
        </p:blipFill>
        <p:spPr>
          <a:xfrm>
            <a:off x="5404296" y="1916832"/>
            <a:ext cx="1998453" cy="2088232"/>
          </a:xfrm>
          <a:prstGeom prst="rect">
            <a:avLst/>
          </a:prstGeom>
        </p:spPr>
      </p:pic>
      <p:cxnSp>
        <p:nvCxnSpPr>
          <p:cNvPr id="3" name="2 Conector recto de flecha"/>
          <p:cNvCxnSpPr/>
          <p:nvPr/>
        </p:nvCxnSpPr>
        <p:spPr>
          <a:xfrm>
            <a:off x="7380312" y="2996952"/>
            <a:ext cx="141772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140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J:\TESIS HD\PLANOS\PLANOS PDF\4 3 Acondicionador de pulsos y circuito GM Model_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21024"/>
            <a:ext cx="8714978" cy="6160304"/>
          </a:xfrm>
          <a:prstGeom prst="rect">
            <a:avLst/>
          </a:prstGeom>
          <a:noFill/>
          <a:extLst>
            <a:ext uri="{909E8E84-426E-40DD-AFC4-6F175D3DCCD1}">
              <a14:hiddenFill xmlns:a14="http://schemas.microsoft.com/office/drawing/2010/main">
                <a:solidFill>
                  <a:srgbClr val="FFFFFF"/>
                </a:solidFill>
              </a14:hiddenFill>
            </a:ext>
          </a:extLst>
        </p:spPr>
      </p:pic>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Resultado del circuito de acondicionamiento</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5"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6"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9" name="8 Flecha derecha">
            <a:hlinkClick r:id="rId7" action="ppaction://hlinksldjump"/>
          </p:cNvPr>
          <p:cNvSpPr/>
          <p:nvPr/>
        </p:nvSpPr>
        <p:spPr>
          <a:xfrm>
            <a:off x="8220305" y="5301208"/>
            <a:ext cx="72008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13320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fade">
                                      <p:cBhvr>
                                        <p:cTn id="7" dur="5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rgbClr val="000000"/>
                </a:solidFill>
                <a:latin typeface="Times New Roman"/>
              </a:rPr>
              <a:t>Diagrama de flujo del Detector de Radiación</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11266" name="Picture 2">
            <a:hlinkClick r:id="rId6" action="ppaction://hlinkfi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9661" y="692696"/>
            <a:ext cx="950913"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1 Título"/>
          <p:cNvSpPr txBox="1">
            <a:spLocks/>
          </p:cNvSpPr>
          <p:nvPr/>
        </p:nvSpPr>
        <p:spPr>
          <a:xfrm>
            <a:off x="145164" y="1268760"/>
            <a:ext cx="9151235" cy="4766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3200" b="1" dirty="0" smtClean="0">
                <a:solidFill>
                  <a:srgbClr val="000000"/>
                </a:solidFill>
                <a:latin typeface="Times New Roman"/>
              </a:rPr>
              <a:t>Diseño del circuito micro procesado</a:t>
            </a:r>
            <a:endParaRPr lang="es-EC" sz="3200" b="1" dirty="0">
              <a:solidFill>
                <a:schemeClr val="tx1"/>
              </a:solidFill>
              <a:latin typeface="Times New Roman" pitchFamily="18" charset="0"/>
              <a:cs typeface="Times New Roman" pitchFamily="18" charset="0"/>
            </a:endParaRPr>
          </a:p>
        </p:txBody>
      </p:sp>
      <p:pic>
        <p:nvPicPr>
          <p:cNvPr id="1126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9000" y="1844824"/>
            <a:ext cx="7138764" cy="4454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388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7"/>
                                        </p:tgtEl>
                                        <p:attrNameLst>
                                          <p:attrName>style.visibility</p:attrName>
                                        </p:attrNameLst>
                                      </p:cBhvr>
                                      <p:to>
                                        <p:strVal val="visible"/>
                                      </p:to>
                                    </p:set>
                                    <p:animEffect transition="in" filter="fade">
                                      <p:cBhvr>
                                        <p:cTn id="1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rgbClr val="000000"/>
                </a:solidFill>
                <a:latin typeface="Times New Roman"/>
              </a:rPr>
              <a:t>PIC16F887</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6377" y="548680"/>
            <a:ext cx="6444009" cy="3356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437" y="4453745"/>
            <a:ext cx="8877888" cy="1574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492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fade">
                                      <p:cBhvr>
                                        <p:cTn id="12"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rgbClr val="000000"/>
                </a:solidFill>
                <a:latin typeface="Times New Roman"/>
              </a:rPr>
              <a:t>Organización de puertos</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133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444" y="1412776"/>
            <a:ext cx="8143875"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507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rgbClr val="000000"/>
                </a:solidFill>
                <a:latin typeface="Times New Roman"/>
              </a:rPr>
              <a:t>Entrada Análoga</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143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4024" y="475268"/>
            <a:ext cx="5753100" cy="585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84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rgbClr val="000000"/>
                </a:solidFill>
                <a:latin typeface="Times New Roman"/>
              </a:rPr>
              <a:t>Entradas y salidas digitales</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3707" y="692696"/>
            <a:ext cx="6229350"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3529" y="692697"/>
            <a:ext cx="6279528"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839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500" fill="hold"/>
                                        <p:tgtEl>
                                          <p:spTgt spid="15363"/>
                                        </p:tgtEl>
                                        <p:attrNameLst>
                                          <p:attrName>ppt_x</p:attrName>
                                        </p:attrNameLst>
                                      </p:cBhvr>
                                      <p:tavLst>
                                        <p:tav tm="0">
                                          <p:val>
                                            <p:strVal val="#ppt_x"/>
                                          </p:val>
                                        </p:tav>
                                        <p:tav tm="100000">
                                          <p:val>
                                            <p:strVal val="#ppt_x"/>
                                          </p:val>
                                        </p:tav>
                                      </p:tavLst>
                                    </p:anim>
                                    <p:anim calcmode="lin" valueType="num">
                                      <p:cBhvr additive="base">
                                        <p:cTn id="8" dur="500" fill="hold"/>
                                        <p:tgtEl>
                                          <p:spTgt spid="153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6" y="-19472"/>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Medidor</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9217" name="Imagen 1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889248"/>
            <a:ext cx="8792165" cy="1315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592659" y="2239035"/>
            <a:ext cx="59586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bmk="_Toc374895996">
                <a:ln>
                  <a:noFill/>
                </a:ln>
                <a:solidFill>
                  <a:srgbClr val="000000"/>
                </a:solidFill>
                <a:effectLst/>
                <a:latin typeface="Times New Roman" pitchFamily="18" charset="0"/>
                <a:ea typeface="Times New Roman" pitchFamily="18" charset="0"/>
                <a:cs typeface="Times New Roman" pitchFamily="18" charset="0"/>
              </a:rPr>
              <a:t>Figura. 3.35. Diseño de la disposición de la información en el LCD</a:t>
            </a:r>
            <a:endParaRPr kumimoji="0" lang="es-EC"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graphicFrame>
        <p:nvGraphicFramePr>
          <p:cNvPr id="4" name="3 Tabla"/>
          <p:cNvGraphicFramePr>
            <a:graphicFrameLocks noGrp="1"/>
          </p:cNvGraphicFramePr>
          <p:nvPr>
            <p:extLst>
              <p:ext uri="{D42A27DB-BD31-4B8C-83A1-F6EECF244321}">
                <p14:modId xmlns:p14="http://schemas.microsoft.com/office/powerpoint/2010/main" val="3833677714"/>
              </p:ext>
            </p:extLst>
          </p:nvPr>
        </p:nvGraphicFramePr>
        <p:xfrm>
          <a:off x="1043608" y="3031123"/>
          <a:ext cx="6938975" cy="2695089"/>
        </p:xfrm>
        <a:graphic>
          <a:graphicData uri="http://schemas.openxmlformats.org/drawingml/2006/table">
            <a:tbl>
              <a:tblPr firstRow="1" firstCol="1" bandRow="1">
                <a:tableStyleId>{5C22544A-7EE6-4342-B048-85BDC9FD1C3A}</a:tableStyleId>
              </a:tblPr>
              <a:tblGrid>
                <a:gridCol w="5282791"/>
                <a:gridCol w="1656184"/>
              </a:tblGrid>
              <a:tr h="547843">
                <a:tc>
                  <a:txBody>
                    <a:bodyPr/>
                    <a:lstStyle/>
                    <a:p>
                      <a:pPr algn="just">
                        <a:lnSpc>
                          <a:spcPct val="115000"/>
                        </a:lnSpc>
                        <a:spcAft>
                          <a:spcPts val="0"/>
                        </a:spcAft>
                      </a:pPr>
                      <a:r>
                        <a:rPr lang="es-EC" sz="2000" dirty="0">
                          <a:effectLst/>
                          <a:latin typeface="Times New Roman" pitchFamily="18" charset="0"/>
                          <a:cs typeface="Times New Roman" pitchFamily="18" charset="0"/>
                        </a:rPr>
                        <a:t>Modo</a:t>
                      </a:r>
                      <a:endParaRPr lang="es-EC" sz="2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just">
                        <a:lnSpc>
                          <a:spcPct val="115000"/>
                        </a:lnSpc>
                        <a:spcAft>
                          <a:spcPts val="0"/>
                        </a:spcAft>
                      </a:pPr>
                      <a:r>
                        <a:rPr lang="es-EC" sz="2000">
                          <a:effectLst/>
                          <a:latin typeface="Times New Roman" pitchFamily="18" charset="0"/>
                          <a:cs typeface="Times New Roman" pitchFamily="18" charset="0"/>
                        </a:rPr>
                        <a:t>Símbolo</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r>
              <a:tr h="262470">
                <a:tc>
                  <a:txBody>
                    <a:bodyPr/>
                    <a:lstStyle/>
                    <a:p>
                      <a:pPr algn="just">
                        <a:lnSpc>
                          <a:spcPct val="115000"/>
                        </a:lnSpc>
                        <a:spcAft>
                          <a:spcPts val="0"/>
                        </a:spcAft>
                      </a:pPr>
                      <a:r>
                        <a:rPr lang="es-EC" sz="2000">
                          <a:effectLst/>
                          <a:latin typeface="Times New Roman" pitchFamily="18" charset="0"/>
                          <a:cs typeface="Times New Roman" pitchFamily="18" charset="0"/>
                        </a:rPr>
                        <a:t>Inicialización</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es-EC" sz="2000">
                          <a:effectLst/>
                          <a:latin typeface="Times New Roman" pitchFamily="18" charset="0"/>
                          <a:cs typeface="Times New Roman" pitchFamily="18" charset="0"/>
                        </a:rPr>
                        <a:t>“I”</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r>
              <a:tr h="547843">
                <a:tc>
                  <a:txBody>
                    <a:bodyPr/>
                    <a:lstStyle/>
                    <a:p>
                      <a:pPr algn="just">
                        <a:lnSpc>
                          <a:spcPct val="115000"/>
                        </a:lnSpc>
                        <a:spcAft>
                          <a:spcPts val="0"/>
                        </a:spcAft>
                      </a:pPr>
                      <a:r>
                        <a:rPr lang="es-EC" sz="2000" dirty="0">
                          <a:effectLst/>
                          <a:latin typeface="Times New Roman" pitchFamily="18" charset="0"/>
                          <a:cs typeface="Times New Roman" pitchFamily="18" charset="0"/>
                        </a:rPr>
                        <a:t>Envío de datos en Tiempo real</a:t>
                      </a:r>
                      <a:endParaRPr lang="es-EC" sz="2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es-EC" sz="2000">
                          <a:effectLst/>
                          <a:latin typeface="Times New Roman" pitchFamily="18" charset="0"/>
                          <a:cs typeface="Times New Roman" pitchFamily="18" charset="0"/>
                        </a:rPr>
                        <a:t>“&gt;”</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r>
              <a:tr h="547843">
                <a:tc>
                  <a:txBody>
                    <a:bodyPr/>
                    <a:lstStyle/>
                    <a:p>
                      <a:pPr algn="just">
                        <a:lnSpc>
                          <a:spcPct val="115000"/>
                        </a:lnSpc>
                        <a:spcAft>
                          <a:spcPts val="0"/>
                        </a:spcAft>
                      </a:pPr>
                      <a:r>
                        <a:rPr lang="es-EC" sz="2000">
                          <a:effectLst/>
                          <a:latin typeface="Times New Roman" pitchFamily="18" charset="0"/>
                          <a:cs typeface="Times New Roman" pitchFamily="18" charset="0"/>
                        </a:rPr>
                        <a:t>Borrado de la memoria</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es-EC" sz="2000">
                          <a:effectLst/>
                          <a:latin typeface="Times New Roman" pitchFamily="18" charset="0"/>
                          <a:cs typeface="Times New Roman" pitchFamily="18" charset="0"/>
                        </a:rPr>
                        <a:t>“x”</a:t>
                      </a:r>
                      <a:endParaRPr lang="es-EC" sz="2000">
                        <a:solidFill>
                          <a:srgbClr val="000000"/>
                        </a:solidFill>
                        <a:effectLst/>
                        <a:latin typeface="Times New Roman" pitchFamily="18" charset="0"/>
                        <a:ea typeface="Times New Roman"/>
                        <a:cs typeface="Times New Roman" pitchFamily="18" charset="0"/>
                      </a:endParaRPr>
                    </a:p>
                  </a:txBody>
                  <a:tcPr marL="68580" marR="68580" marT="0" marB="0"/>
                </a:tc>
              </a:tr>
              <a:tr h="470265">
                <a:tc>
                  <a:txBody>
                    <a:bodyPr/>
                    <a:lstStyle/>
                    <a:p>
                      <a:pPr algn="just">
                        <a:lnSpc>
                          <a:spcPct val="115000"/>
                        </a:lnSpc>
                        <a:spcAft>
                          <a:spcPts val="0"/>
                        </a:spcAft>
                      </a:pPr>
                      <a:r>
                        <a:rPr lang="es-EC" sz="2000" dirty="0">
                          <a:effectLst/>
                          <a:latin typeface="Times New Roman" pitchFamily="18" charset="0"/>
                          <a:cs typeface="Times New Roman" pitchFamily="18" charset="0"/>
                        </a:rPr>
                        <a:t>Lectura de la memoria EEPROM y envío de la información</a:t>
                      </a:r>
                      <a:endParaRPr lang="es-EC" sz="2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es-EC" sz="2000" dirty="0">
                          <a:effectLst/>
                          <a:latin typeface="Times New Roman" pitchFamily="18" charset="0"/>
                          <a:cs typeface="Times New Roman" pitchFamily="18" charset="0"/>
                        </a:rPr>
                        <a:t>“&lt;”</a:t>
                      </a:r>
                      <a:endParaRPr lang="es-EC" sz="2000" dirty="0">
                        <a:solidFill>
                          <a:srgbClr val="000000"/>
                        </a:solidFill>
                        <a:effectLst/>
                        <a:latin typeface="Times New Roman" pitchFamily="18" charset="0"/>
                        <a:ea typeface="Times New Roman"/>
                        <a:cs typeface="Times New Roman" pitchFamily="18" charset="0"/>
                      </a:endParaRPr>
                    </a:p>
                  </a:txBody>
                  <a:tcPr marL="68580" marR="68580" marT="0" marB="0"/>
                </a:tc>
              </a:tr>
            </a:tbl>
          </a:graphicData>
        </a:graphic>
      </p:graphicFrame>
      <p:sp>
        <p:nvSpPr>
          <p:cNvPr id="6" name="Rectangle 4"/>
          <p:cNvSpPr>
            <a:spLocks noChangeArrowheads="1"/>
          </p:cNvSpPr>
          <p:nvPr/>
        </p:nvSpPr>
        <p:spPr bwMode="auto">
          <a:xfrm>
            <a:off x="1279181" y="5898758"/>
            <a:ext cx="657840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bmk="_Toc374896102">
                <a:ln>
                  <a:noFill/>
                </a:ln>
                <a:solidFill>
                  <a:srgbClr val="000000"/>
                </a:solidFill>
                <a:effectLst/>
                <a:latin typeface="Times New Roman" pitchFamily="18" charset="0"/>
                <a:ea typeface="Times New Roman" pitchFamily="18" charset="0"/>
                <a:cs typeface="Times New Roman" pitchFamily="18" charset="0"/>
              </a:rPr>
              <a:t>Tabla. 3.15 Tipos de modos de funcionamiento con el símbolo a desplegar</a:t>
            </a:r>
            <a:endParaRPr kumimoji="0" lang="es-EC"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91560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217"/>
                                        </p:tgtEl>
                                        <p:attrNameLst>
                                          <p:attrName>style.visibility</p:attrName>
                                        </p:attrNameLst>
                                      </p:cBhvr>
                                      <p:to>
                                        <p:strVal val="visible"/>
                                      </p:to>
                                    </p:set>
                                    <p:animEffect transition="in" filter="fade">
                                      <p:cBhvr>
                                        <p:cTn id="10" dur="500"/>
                                        <p:tgtEl>
                                          <p:spTgt spid="92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rgbClr val="000000"/>
                </a:solidFill>
                <a:latin typeface="Times New Roman"/>
              </a:rPr>
              <a:t>Cálculo del Temporizador y medición de pulsos</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2150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648" y="746360"/>
            <a:ext cx="6532869" cy="569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058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rgbClr val="000000"/>
                </a:solidFill>
                <a:latin typeface="Times New Roman"/>
              </a:rPr>
              <a:t>Administración de memoria</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225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616" y="441199"/>
            <a:ext cx="774382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657" y="2067272"/>
            <a:ext cx="7724775"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Flecha derecha">
            <a:hlinkClick r:id="rId8" action="ppaction://hlinksldjump"/>
          </p:cNvPr>
          <p:cNvSpPr/>
          <p:nvPr/>
        </p:nvSpPr>
        <p:spPr>
          <a:xfrm>
            <a:off x="8220305" y="5733256"/>
            <a:ext cx="72008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Estrella de 5 puntas">
            <a:hlinkClick r:id="rId9" action="ppaction://hlinkfile"/>
          </p:cNvPr>
          <p:cNvSpPr/>
          <p:nvPr/>
        </p:nvSpPr>
        <p:spPr>
          <a:xfrm>
            <a:off x="8028384" y="3429000"/>
            <a:ext cx="912001" cy="9361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86383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500"/>
                                        <p:tgtEl>
                                          <p:spTgt spid="22530"/>
                                        </p:tgtEl>
                                      </p:cBhvr>
                                    </p:animEffect>
                                  </p:childTnLst>
                                </p:cTn>
                              </p:par>
                              <p:par>
                                <p:cTn id="8" presetID="10" presetClass="entr" presetSubtype="0" fill="hold" nodeType="withEffect">
                                  <p:stCondLst>
                                    <p:cond delay="0"/>
                                  </p:stCondLst>
                                  <p:childTnLst>
                                    <p:set>
                                      <p:cBhvr>
                                        <p:cTn id="9" dur="1" fill="hold">
                                          <p:stCondLst>
                                            <p:cond delay="0"/>
                                          </p:stCondLst>
                                        </p:cTn>
                                        <p:tgtEl>
                                          <p:spTgt spid="22531"/>
                                        </p:tgtEl>
                                        <p:attrNameLst>
                                          <p:attrName>style.visibility</p:attrName>
                                        </p:attrNameLst>
                                      </p:cBhvr>
                                      <p:to>
                                        <p:strVal val="visible"/>
                                      </p:to>
                                    </p:set>
                                    <p:animEffect transition="in" filter="fade">
                                      <p:cBhvr>
                                        <p:cTn id="10"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Interfaz </a:t>
            </a:r>
            <a:r>
              <a:rPr lang="es-EC" sz="3200" b="1" dirty="0">
                <a:solidFill>
                  <a:schemeClr val="tx1"/>
                </a:solidFill>
                <a:latin typeface="Times New Roman" pitchFamily="18" charset="0"/>
                <a:cs typeface="Times New Roman" pitchFamily="18" charset="0"/>
              </a:rPr>
              <a:t>de Comunicación</a:t>
            </a:r>
          </a:p>
        </p:txBody>
      </p:sp>
      <p:pic>
        <p:nvPicPr>
          <p:cNvPr id="10" name="9 Marcador de contenido"/>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5"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6"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 name="2 Objeto"/>
          <p:cNvGraphicFramePr>
            <a:graphicFrameLocks noChangeAspect="1"/>
          </p:cNvGraphicFramePr>
          <p:nvPr>
            <p:extLst>
              <p:ext uri="{D42A27DB-BD31-4B8C-83A1-F6EECF244321}">
                <p14:modId xmlns:p14="http://schemas.microsoft.com/office/powerpoint/2010/main" val="220301450"/>
              </p:ext>
            </p:extLst>
          </p:nvPr>
        </p:nvGraphicFramePr>
        <p:xfrm>
          <a:off x="323528" y="1484784"/>
          <a:ext cx="8532441" cy="2497300"/>
        </p:xfrm>
        <a:graphic>
          <a:graphicData uri="http://schemas.openxmlformats.org/presentationml/2006/ole">
            <mc:AlternateContent xmlns:mc="http://schemas.openxmlformats.org/markup-compatibility/2006">
              <mc:Choice xmlns:v="urn:schemas-microsoft-com:vml" Requires="v">
                <p:oleObj spid="_x0000_s10281" name="Visio" r:id="rId7" imgW="4811400" imgH="1419315" progId="Visio.Drawing.11">
                  <p:embed/>
                </p:oleObj>
              </mc:Choice>
              <mc:Fallback>
                <p:oleObj name="Visio" r:id="rId7" imgW="4811400" imgH="1419315" progId="Visio.Drawing.11">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28" y="1484784"/>
                        <a:ext cx="8532441" cy="2497300"/>
                      </a:xfrm>
                      <a:prstGeom prst="rect">
                        <a:avLst/>
                      </a:prstGeom>
                      <a:noFill/>
                    </p:spPr>
                  </p:pic>
                </p:oleObj>
              </mc:Fallback>
            </mc:AlternateContent>
          </a:graphicData>
        </a:graphic>
      </p:graphicFrame>
      <p:sp>
        <p:nvSpPr>
          <p:cNvPr id="4" name="Rectangle 3"/>
          <p:cNvSpPr>
            <a:spLocks noChangeArrowheads="1"/>
          </p:cNvSpPr>
          <p:nvPr/>
        </p:nvSpPr>
        <p:spPr bwMode="auto">
          <a:xfrm>
            <a:off x="1585702" y="4101402"/>
            <a:ext cx="597259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bmk="_Toc374895997">
                <a:ln>
                  <a:noFill/>
                </a:ln>
                <a:solidFill>
                  <a:srgbClr val="000000"/>
                </a:solidFill>
                <a:effectLst/>
                <a:latin typeface="Times New Roman" pitchFamily="18" charset="0"/>
                <a:ea typeface="Times New Roman" pitchFamily="18" charset="0"/>
                <a:cs typeface="Times New Roman" pitchFamily="18" charset="0"/>
              </a:rPr>
              <a:t>Figura. 3.36. Interface de comunicación del Detector de Radiación</a:t>
            </a:r>
            <a:endParaRPr kumimoji="0" lang="es-EC"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2" name="Imagen 75"/>
          <p:cNvPicPr>
            <a:picLocks noChangeAspect="1" noChangeArrowheads="1"/>
          </p:cNvPicPr>
          <p:nvPr/>
        </p:nvPicPr>
        <p:blipFill>
          <a:blip r:embed="rId9">
            <a:extLst>
              <a:ext uri="{28A0092B-C50C-407E-A947-70E740481C1C}">
                <a14:useLocalDpi xmlns:a14="http://schemas.microsoft.com/office/drawing/2010/main" val="0"/>
              </a:ext>
            </a:extLst>
          </a:blip>
          <a:srcRect r="52940"/>
          <a:stretch>
            <a:fillRect/>
          </a:stretch>
        </p:blipFill>
        <p:spPr bwMode="auto">
          <a:xfrm>
            <a:off x="2123728" y="4581128"/>
            <a:ext cx="1376338" cy="1623649"/>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4"/>
          <p:cNvPicPr>
            <a:picLocks noChangeAspect="1" noChangeArrowheads="1"/>
          </p:cNvPicPr>
          <p:nvPr/>
        </p:nvPicPr>
        <p:blipFill>
          <a:blip r:embed="rId10">
            <a:extLst>
              <a:ext uri="{28A0092B-C50C-407E-A947-70E740481C1C}">
                <a14:useLocalDpi xmlns:a14="http://schemas.microsoft.com/office/drawing/2010/main" val="0"/>
              </a:ext>
            </a:extLst>
          </a:blip>
          <a:srcRect t="6995"/>
          <a:stretch>
            <a:fillRect/>
          </a:stretch>
        </p:blipFill>
        <p:spPr bwMode="auto">
          <a:xfrm>
            <a:off x="4671754" y="4861030"/>
            <a:ext cx="2224746" cy="1343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96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mn-lt"/>
              </a:rPr>
              <a:t>Alcance del Proyecto (ii)</a:t>
            </a:r>
            <a:endParaRPr lang="es-EC" sz="3200" b="1" dirty="0">
              <a:solidFill>
                <a:schemeClr val="tx1"/>
              </a:solidFill>
              <a:latin typeface="+mn-lt"/>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graphicFrame>
        <p:nvGraphicFramePr>
          <p:cNvPr id="9" name="8 Tabla"/>
          <p:cNvGraphicFramePr>
            <a:graphicFrameLocks noGrp="1"/>
          </p:cNvGraphicFramePr>
          <p:nvPr>
            <p:extLst>
              <p:ext uri="{D42A27DB-BD31-4B8C-83A1-F6EECF244321}">
                <p14:modId xmlns:p14="http://schemas.microsoft.com/office/powerpoint/2010/main" val="2916176742"/>
              </p:ext>
            </p:extLst>
          </p:nvPr>
        </p:nvGraphicFramePr>
        <p:xfrm>
          <a:off x="182545" y="1628800"/>
          <a:ext cx="8725798" cy="3154680"/>
        </p:xfrm>
        <a:graphic>
          <a:graphicData uri="http://schemas.openxmlformats.org/drawingml/2006/table">
            <a:tbl>
              <a:tblPr firstRow="1" firstCol="1" bandRow="1">
                <a:tableStyleId>{5C22544A-7EE6-4342-B048-85BDC9FD1C3A}</a:tableStyleId>
              </a:tblPr>
              <a:tblGrid>
                <a:gridCol w="2245354"/>
                <a:gridCol w="6480444"/>
              </a:tblGrid>
              <a:tr h="0">
                <a:tc>
                  <a:txBody>
                    <a:bodyPr/>
                    <a:lstStyle/>
                    <a:p>
                      <a:pPr algn="ctr">
                        <a:lnSpc>
                          <a:spcPct val="115000"/>
                        </a:lnSpc>
                        <a:spcAft>
                          <a:spcPts val="0"/>
                        </a:spcAft>
                      </a:pPr>
                      <a:r>
                        <a:rPr lang="es-EC" sz="2000" dirty="0">
                          <a:effectLst/>
                          <a:latin typeface="Times New Roman" pitchFamily="18" charset="0"/>
                          <a:cs typeface="Times New Roman" pitchFamily="18" charset="0"/>
                        </a:rPr>
                        <a:t>Bloque del Sistema</a:t>
                      </a:r>
                      <a:endParaRPr lang="es-EC" sz="2000" dirty="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15000"/>
                        </a:lnSpc>
                        <a:spcAft>
                          <a:spcPts val="0"/>
                        </a:spcAft>
                      </a:pPr>
                      <a:r>
                        <a:rPr lang="es-EC" sz="2000" dirty="0" smtClean="0">
                          <a:effectLst/>
                          <a:latin typeface="Times New Roman" pitchFamily="18" charset="0"/>
                          <a:cs typeface="Times New Roman" pitchFamily="18" charset="0"/>
                        </a:rPr>
                        <a:t>Característica</a:t>
                      </a:r>
                      <a:endParaRPr lang="es-EC" sz="2000" dirty="0">
                        <a:solidFill>
                          <a:srgbClr val="000000"/>
                        </a:solidFill>
                        <a:effectLst/>
                        <a:latin typeface="Times New Roman" pitchFamily="18" charset="0"/>
                        <a:ea typeface="Times New Roman"/>
                        <a:cs typeface="Times New Roman" pitchFamily="18" charset="0"/>
                      </a:endParaRPr>
                    </a:p>
                  </a:txBody>
                  <a:tcPr marL="68580" marR="68580" marT="0" marB="0" anchor="ctr"/>
                </a:tc>
              </a:tr>
              <a:tr h="0">
                <a:tc rowSpan="2">
                  <a:txBody>
                    <a:bodyPr/>
                    <a:lstStyle/>
                    <a:p>
                      <a:pPr algn="ctr">
                        <a:lnSpc>
                          <a:spcPct val="115000"/>
                        </a:lnSpc>
                        <a:spcAft>
                          <a:spcPts val="0"/>
                        </a:spcAft>
                      </a:pPr>
                      <a:r>
                        <a:rPr lang="es-EC" sz="2000" dirty="0">
                          <a:effectLst/>
                          <a:latin typeface="Times New Roman" pitchFamily="18" charset="0"/>
                          <a:cs typeface="Times New Roman" pitchFamily="18" charset="0"/>
                        </a:rPr>
                        <a:t>Detector de Radiación</a:t>
                      </a:r>
                      <a:endParaRPr lang="es-EC" sz="2000" dirty="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just">
                        <a:lnSpc>
                          <a:spcPct val="115000"/>
                        </a:lnSpc>
                        <a:spcAft>
                          <a:spcPts val="0"/>
                        </a:spcAft>
                      </a:pPr>
                      <a:r>
                        <a:rPr lang="es-EC" sz="2000" dirty="0" smtClean="0">
                          <a:effectLst/>
                          <a:latin typeface="Times New Roman" pitchFamily="18" charset="0"/>
                          <a:cs typeface="Times New Roman" pitchFamily="18" charset="0"/>
                        </a:rPr>
                        <a:t>Dispositivo capaz de detectar radiación gamma ambiental basado en el funcionamiento del tubo Geiger Müller.</a:t>
                      </a:r>
                      <a:endParaRPr lang="es-EC" sz="2000" dirty="0">
                        <a:solidFill>
                          <a:srgbClr val="000000"/>
                        </a:solidFill>
                        <a:effectLst/>
                        <a:latin typeface="Times New Roman" pitchFamily="18" charset="0"/>
                        <a:ea typeface="Times New Roman"/>
                        <a:cs typeface="Times New Roman" pitchFamily="18" charset="0"/>
                      </a:endParaRPr>
                    </a:p>
                  </a:txBody>
                  <a:tcPr marL="68580" marR="68580" marT="0" marB="0" anchor="ctr"/>
                </a:tc>
              </a:tr>
              <a:tr h="0">
                <a:tc vMerge="1">
                  <a:txBody>
                    <a:bodyPr/>
                    <a:lstStyle/>
                    <a:p>
                      <a:endParaRPr lang="es-EC"/>
                    </a:p>
                  </a:txBody>
                  <a:tcPr/>
                </a:tc>
                <a:tc>
                  <a:txBody>
                    <a:bodyPr/>
                    <a:lstStyle/>
                    <a:p>
                      <a:pPr algn="just">
                        <a:lnSpc>
                          <a:spcPct val="115000"/>
                        </a:lnSpc>
                        <a:spcAft>
                          <a:spcPts val="0"/>
                        </a:spcAft>
                      </a:pPr>
                      <a:r>
                        <a:rPr lang="es-EC" sz="2000" dirty="0">
                          <a:effectLst/>
                          <a:latin typeface="Times New Roman" pitchFamily="18" charset="0"/>
                          <a:cs typeface="Times New Roman" pitchFamily="18" charset="0"/>
                        </a:rPr>
                        <a:t>Interfaz de comunicación alámbrica e inalámbrica entre detector y la PC.</a:t>
                      </a:r>
                      <a:endParaRPr lang="es-EC" sz="2000" dirty="0">
                        <a:solidFill>
                          <a:srgbClr val="000000"/>
                        </a:solidFill>
                        <a:effectLst/>
                        <a:latin typeface="Times New Roman" pitchFamily="18" charset="0"/>
                        <a:cs typeface="Times New Roman" pitchFamily="18" charset="0"/>
                      </a:endParaRPr>
                    </a:p>
                  </a:txBody>
                  <a:tcPr marL="68580" marR="68580" marT="0" marB="0" anchor="ctr"/>
                </a:tc>
              </a:tr>
              <a:tr h="0">
                <a:tc rowSpan="2">
                  <a:txBody>
                    <a:bodyPr/>
                    <a:lstStyle/>
                    <a:p>
                      <a:pPr algn="ctr">
                        <a:lnSpc>
                          <a:spcPct val="115000"/>
                        </a:lnSpc>
                        <a:spcAft>
                          <a:spcPts val="0"/>
                        </a:spcAft>
                      </a:pPr>
                      <a:r>
                        <a:rPr lang="es-EC" sz="2000" dirty="0">
                          <a:effectLst/>
                          <a:latin typeface="Times New Roman" pitchFamily="18" charset="0"/>
                          <a:cs typeface="Times New Roman" pitchFamily="18" charset="0"/>
                        </a:rPr>
                        <a:t>Adquisición y Almacenamiento</a:t>
                      </a:r>
                      <a:endParaRPr lang="es-EC" sz="2000" dirty="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just">
                        <a:lnSpc>
                          <a:spcPct val="115000"/>
                        </a:lnSpc>
                        <a:spcAft>
                          <a:spcPts val="0"/>
                        </a:spcAft>
                      </a:pPr>
                      <a:r>
                        <a:rPr lang="es-EC" sz="2000" dirty="0">
                          <a:effectLst/>
                          <a:latin typeface="Times New Roman" pitchFamily="18" charset="0"/>
                          <a:cs typeface="Times New Roman" pitchFamily="18" charset="0"/>
                        </a:rPr>
                        <a:t>Capacidad de monitoreo de </a:t>
                      </a:r>
                      <a:r>
                        <a:rPr lang="es-EC" sz="2000" dirty="0" smtClean="0">
                          <a:effectLst/>
                          <a:latin typeface="Times New Roman" pitchFamily="18" charset="0"/>
                          <a:cs typeface="Times New Roman" pitchFamily="18" charset="0"/>
                        </a:rPr>
                        <a:t>la</a:t>
                      </a:r>
                      <a:r>
                        <a:rPr lang="es-EC" sz="2000" baseline="0" dirty="0" smtClean="0">
                          <a:effectLst/>
                          <a:latin typeface="Times New Roman" pitchFamily="18" charset="0"/>
                          <a:cs typeface="Times New Roman" pitchFamily="18" charset="0"/>
                        </a:rPr>
                        <a:t> exposición a la</a:t>
                      </a:r>
                      <a:r>
                        <a:rPr lang="es-EC" sz="2000" dirty="0" smtClean="0">
                          <a:effectLst/>
                          <a:latin typeface="Times New Roman" pitchFamily="18" charset="0"/>
                          <a:cs typeface="Times New Roman" pitchFamily="18" charset="0"/>
                        </a:rPr>
                        <a:t> </a:t>
                      </a:r>
                      <a:r>
                        <a:rPr lang="es-EC" sz="2000" dirty="0">
                          <a:effectLst/>
                          <a:latin typeface="Times New Roman" pitchFamily="18" charset="0"/>
                          <a:cs typeface="Times New Roman" pitchFamily="18" charset="0"/>
                        </a:rPr>
                        <a:t>radiación en tiempo real en una Interface Humano Máquina (HMI)</a:t>
                      </a:r>
                      <a:endParaRPr lang="es-EC" sz="2000" dirty="0">
                        <a:solidFill>
                          <a:srgbClr val="000000"/>
                        </a:solidFill>
                        <a:effectLst/>
                        <a:latin typeface="Times New Roman" pitchFamily="18" charset="0"/>
                        <a:cs typeface="Times New Roman" pitchFamily="18" charset="0"/>
                      </a:endParaRPr>
                    </a:p>
                  </a:txBody>
                  <a:tcPr marL="68580" marR="68580" marT="0" marB="0" anchor="ctr"/>
                </a:tc>
              </a:tr>
              <a:tr h="0">
                <a:tc vMerge="1">
                  <a:txBody>
                    <a:bodyPr/>
                    <a:lstStyle/>
                    <a:p>
                      <a:endParaRPr lang="es-EC"/>
                    </a:p>
                  </a:txBody>
                  <a:tcPr/>
                </a:tc>
                <a:tc>
                  <a:txBody>
                    <a:bodyPr/>
                    <a:lstStyle/>
                    <a:p>
                      <a:pPr algn="just">
                        <a:lnSpc>
                          <a:spcPct val="115000"/>
                        </a:lnSpc>
                        <a:spcAft>
                          <a:spcPts val="0"/>
                        </a:spcAft>
                      </a:pPr>
                      <a:r>
                        <a:rPr lang="es-EC" sz="2000" dirty="0">
                          <a:effectLst/>
                          <a:latin typeface="Times New Roman" pitchFamily="18" charset="0"/>
                          <a:cs typeface="Times New Roman" pitchFamily="18" charset="0"/>
                        </a:rPr>
                        <a:t>Base de datos que permita almacenar </a:t>
                      </a:r>
                      <a:r>
                        <a:rPr lang="es-EC" sz="2000" dirty="0" smtClean="0">
                          <a:effectLst/>
                          <a:latin typeface="Times New Roman" pitchFamily="18" charset="0"/>
                          <a:cs typeface="Times New Roman" pitchFamily="18" charset="0"/>
                        </a:rPr>
                        <a:t>la</a:t>
                      </a:r>
                      <a:r>
                        <a:rPr lang="es-EC" sz="2000" baseline="0" dirty="0" smtClean="0">
                          <a:effectLst/>
                          <a:latin typeface="Times New Roman" pitchFamily="18" charset="0"/>
                          <a:cs typeface="Times New Roman" pitchFamily="18" charset="0"/>
                        </a:rPr>
                        <a:t> exposición</a:t>
                      </a:r>
                      <a:r>
                        <a:rPr lang="es-EC" sz="2000" dirty="0" smtClean="0">
                          <a:effectLst/>
                          <a:latin typeface="Times New Roman" pitchFamily="18" charset="0"/>
                          <a:cs typeface="Times New Roman" pitchFamily="18" charset="0"/>
                        </a:rPr>
                        <a:t> generada </a:t>
                      </a:r>
                      <a:r>
                        <a:rPr lang="es-EC" sz="2000" dirty="0">
                          <a:effectLst/>
                          <a:latin typeface="Times New Roman" pitchFamily="18" charset="0"/>
                          <a:cs typeface="Times New Roman" pitchFamily="18" charset="0"/>
                        </a:rPr>
                        <a:t>en el tiempo.</a:t>
                      </a:r>
                      <a:endParaRPr lang="es-EC" sz="2000" dirty="0">
                        <a:solidFill>
                          <a:srgbClr val="000000"/>
                        </a:solidFill>
                        <a:effectLst/>
                        <a:latin typeface="Times New Roman" pitchFamily="18" charset="0"/>
                        <a:cs typeface="Times New Roman" pitchFamily="18" charset="0"/>
                      </a:endParaRPr>
                    </a:p>
                  </a:txBody>
                  <a:tcPr marL="68580" marR="68580" marT="0" marB="0" anchor="ctr"/>
                </a:tc>
              </a:tr>
            </a:tbl>
          </a:graphicData>
        </a:graphic>
      </p:graphicFrame>
      <p:sp>
        <p:nvSpPr>
          <p:cNvPr id="12" name="11 Rectángulo"/>
          <p:cNvSpPr/>
          <p:nvPr/>
        </p:nvSpPr>
        <p:spPr>
          <a:xfrm>
            <a:off x="0" y="4725144"/>
            <a:ext cx="9252520" cy="369332"/>
          </a:xfrm>
          <a:prstGeom prst="rect">
            <a:avLst/>
          </a:prstGeom>
        </p:spPr>
        <p:txBody>
          <a:bodyPr wrap="square">
            <a:spAutoFit/>
          </a:bodyPr>
          <a:lstStyle/>
          <a:p>
            <a:pPr lvl="0" algn="ctr" fontAlgn="base">
              <a:spcBef>
                <a:spcPct val="0"/>
              </a:spcBef>
              <a:spcAft>
                <a:spcPct val="0"/>
              </a:spcAft>
            </a:pPr>
            <a:r>
              <a:rPr lang="es-EC" b="1" dirty="0" bmk="_Toc374896088">
                <a:solidFill>
                  <a:srgbClr val="000000"/>
                </a:solidFill>
                <a:latin typeface="Times New Roman" pitchFamily="18" charset="0"/>
                <a:ea typeface="Times New Roman" pitchFamily="18" charset="0"/>
                <a:cs typeface="Times New Roman" pitchFamily="18" charset="0"/>
              </a:rPr>
              <a:t>Tabla. 1.1 Características del Sistema Detección y Monitoreo de Radiación Gamma</a:t>
            </a:r>
            <a:endParaRPr lang="es-EC" b="1" dirty="0">
              <a:solidFill>
                <a:srgbClr val="000000"/>
              </a:solidFill>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391503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Diseño de la interface de comunicación</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355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5274" y="532939"/>
            <a:ext cx="6302275" cy="5881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346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0"/>
            <a:ext cx="9151235" cy="1052735"/>
          </a:xfrm>
        </p:spPr>
        <p:txBody>
          <a:bodyPr>
            <a:noAutofit/>
          </a:bodyPr>
          <a:lstStyle/>
          <a:p>
            <a:pPr algn="ctr"/>
            <a:r>
              <a:rPr lang="es-EC" sz="3200" b="1" dirty="0">
                <a:solidFill>
                  <a:srgbClr val="000000"/>
                </a:solidFill>
                <a:latin typeface="Times New Roman"/>
              </a:rPr>
              <a:t>Comunicación inalámbrica por medio de módulos XBEE </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688" y="1073045"/>
            <a:ext cx="5984400" cy="579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068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fade">
                                      <p:cBhvr>
                                        <p:cTn id="7"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0"/>
            <a:ext cx="9151235" cy="1052735"/>
          </a:xfrm>
        </p:spPr>
        <p:txBody>
          <a:bodyPr>
            <a:noAutofit/>
          </a:bodyPr>
          <a:lstStyle/>
          <a:p>
            <a:pPr algn="ctr"/>
            <a:r>
              <a:rPr lang="es-EC" sz="3200" b="1" dirty="0">
                <a:solidFill>
                  <a:srgbClr val="000000"/>
                </a:solidFill>
                <a:latin typeface="Times New Roman"/>
              </a:rPr>
              <a:t>Comunicación inalámbrica por medio de módulos XBEE </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457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0694" y="1124744"/>
            <a:ext cx="7677051"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83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0"/>
            <a:ext cx="9151235" cy="1052735"/>
          </a:xfrm>
        </p:spPr>
        <p:txBody>
          <a:bodyPr>
            <a:noAutofit/>
          </a:bodyPr>
          <a:lstStyle/>
          <a:p>
            <a:pPr algn="ctr"/>
            <a:r>
              <a:rPr lang="es-EC" sz="3200" b="1" dirty="0">
                <a:solidFill>
                  <a:srgbClr val="000000"/>
                </a:solidFill>
                <a:latin typeface="Times New Roman"/>
              </a:rPr>
              <a:t>Comunicación inalámbrica por medio de módulos XBEE </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560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6549" y="1263875"/>
            <a:ext cx="6238875"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22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620688"/>
          </a:xfrm>
        </p:spPr>
        <p:txBody>
          <a:bodyPr>
            <a:noAutofit/>
          </a:bodyPr>
          <a:lstStyle/>
          <a:p>
            <a:pPr algn="ctr"/>
            <a:r>
              <a:rPr lang="es-EC" sz="3200" b="1" dirty="0" smtClean="0">
                <a:solidFill>
                  <a:srgbClr val="000000"/>
                </a:solidFill>
                <a:latin typeface="Times New Roman"/>
              </a:rPr>
              <a:t>Red de detectores</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66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9774" y="747713"/>
            <a:ext cx="6494167" cy="5633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6033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88" y="2147888"/>
            <a:ext cx="7667625"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932" y="715264"/>
            <a:ext cx="7200900" cy="590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620688"/>
          </a:xfrm>
        </p:spPr>
        <p:txBody>
          <a:bodyPr>
            <a:noAutofit/>
          </a:bodyPr>
          <a:lstStyle/>
          <a:p>
            <a:pPr algn="ctr"/>
            <a:r>
              <a:rPr lang="es-EC" sz="3200" b="1" dirty="0" smtClean="0">
                <a:solidFill>
                  <a:srgbClr val="000000"/>
                </a:solidFill>
                <a:latin typeface="Times New Roman"/>
              </a:rPr>
              <a:t>Red de detectores</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6"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7"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8 Flecha derecha">
            <a:hlinkClick r:id="rId8" action="ppaction://hlinksldjump"/>
          </p:cNvPr>
          <p:cNvSpPr/>
          <p:nvPr/>
        </p:nvSpPr>
        <p:spPr>
          <a:xfrm>
            <a:off x="8220305" y="5733256"/>
            <a:ext cx="72008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Estrella de 5 puntas">
            <a:hlinkClick r:id="rId9" action="ppaction://hlinkfile"/>
          </p:cNvPr>
          <p:cNvSpPr/>
          <p:nvPr/>
        </p:nvSpPr>
        <p:spPr>
          <a:xfrm>
            <a:off x="8028384" y="3429000"/>
            <a:ext cx="912001" cy="9361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34178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fade">
                                      <p:cBhvr>
                                        <p:cTn id="7"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Alimentación Eléctrica</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3313" name="Imagen 1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914" y="1628800"/>
            <a:ext cx="7882172" cy="31158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671206" y="5648563"/>
            <a:ext cx="58015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bmk="_Toc374896009">
                <a:ln>
                  <a:noFill/>
                </a:ln>
                <a:solidFill>
                  <a:srgbClr val="000000"/>
                </a:solidFill>
                <a:effectLst/>
                <a:latin typeface="Times New Roman" pitchFamily="18" charset="0"/>
                <a:ea typeface="Times New Roman" pitchFamily="18" charset="0"/>
                <a:cs typeface="Times New Roman" pitchFamily="18" charset="0"/>
              </a:rPr>
              <a:t>Figura. 3.48. Diagrama del objetivo de la fuente de alimentación</a:t>
            </a:r>
            <a:endParaRPr kumimoji="0" lang="es-EC"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2" name="11 Estrella de 5 puntas">
            <a:hlinkClick r:id="rId7" action="ppaction://hlinkfile"/>
          </p:cNvPr>
          <p:cNvSpPr/>
          <p:nvPr/>
        </p:nvSpPr>
        <p:spPr>
          <a:xfrm>
            <a:off x="8028383" y="4712459"/>
            <a:ext cx="912001" cy="9361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6523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3"/>
                                        </p:tgtEl>
                                        <p:attrNameLst>
                                          <p:attrName>style.visibility</p:attrName>
                                        </p:attrNameLst>
                                      </p:cBhvr>
                                      <p:to>
                                        <p:strVal val="visible"/>
                                      </p:to>
                                    </p:set>
                                    <p:animEffect transition="in" filter="fade">
                                      <p:cBhvr>
                                        <p:cTn id="7" dur="500"/>
                                        <p:tgtEl>
                                          <p:spTgt spid="133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Análisis de Baterías</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86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508" y="447441"/>
            <a:ext cx="7267575" cy="641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913" y="1123950"/>
            <a:ext cx="7496175"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023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500"/>
                                        <p:tgtEl>
                                          <p:spTgt spid="286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75"/>
                                        </p:tgtEl>
                                        <p:attrNameLst>
                                          <p:attrName>style.visibility</p:attrName>
                                        </p:attrNameLst>
                                      </p:cBhvr>
                                      <p:to>
                                        <p:strVal val="visible"/>
                                      </p:to>
                                    </p:set>
                                    <p:animEffect transition="in" filter="fade">
                                      <p:cBhvr>
                                        <p:cTn id="12" dur="5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Diseño Mecánico</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4337" name="Imagen 1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57" y="1480562"/>
            <a:ext cx="4665159" cy="31175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14841" y="5013176"/>
            <a:ext cx="35810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bmk="_Toc374896020">
                <a:ln>
                  <a:noFill/>
                </a:ln>
                <a:solidFill>
                  <a:srgbClr val="000000"/>
                </a:solidFill>
                <a:effectLst/>
                <a:latin typeface="Times New Roman" pitchFamily="18" charset="0"/>
                <a:ea typeface="Times New Roman" pitchFamily="18" charset="0"/>
                <a:cs typeface="Times New Roman" pitchFamily="18" charset="0"/>
              </a:rPr>
              <a:t>Figura. 3.59. Simulación del Detector de Radiación</a:t>
            </a:r>
            <a:endParaRPr kumimoji="0" lang="es-EC"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4340" name="Imagen 1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048" y="1681574"/>
            <a:ext cx="3738761" cy="22118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4744471" y="5024790"/>
            <a:ext cx="428962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bmk="_Toc374896021">
                <a:ln>
                  <a:noFill/>
                </a:ln>
                <a:solidFill>
                  <a:srgbClr val="000000"/>
                </a:solidFill>
                <a:effectLst/>
                <a:latin typeface="Times New Roman" pitchFamily="18" charset="0"/>
                <a:ea typeface="Times New Roman" pitchFamily="18" charset="0"/>
                <a:cs typeface="Times New Roman" pitchFamily="18" charset="0"/>
              </a:rPr>
              <a:t>Figura. 3.60. Señalética dispuesta en la cara frontal del Detector de Radiación</a:t>
            </a:r>
            <a:endParaRPr kumimoji="0" lang="es-EC"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19524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7"/>
                                        </p:tgtEl>
                                        <p:attrNameLst>
                                          <p:attrName>style.visibility</p:attrName>
                                        </p:attrNameLst>
                                      </p:cBhvr>
                                      <p:to>
                                        <p:strVal val="visible"/>
                                      </p:to>
                                    </p:set>
                                    <p:animEffect transition="in" filter="fade">
                                      <p:cBhvr>
                                        <p:cTn id="7" dur="500"/>
                                        <p:tgtEl>
                                          <p:spTgt spid="143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340"/>
                                        </p:tgtEl>
                                        <p:attrNameLst>
                                          <p:attrName>style.visibility</p:attrName>
                                        </p:attrNameLst>
                                      </p:cBhvr>
                                      <p:to>
                                        <p:strVal val="visible"/>
                                      </p:to>
                                    </p:set>
                                    <p:animEffect transition="in" filter="fade">
                                      <p:cBhvr>
                                        <p:cTn id="15" dur="500"/>
                                        <p:tgtEl>
                                          <p:spTgt spid="1434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Circuito Impreso</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867" y="980728"/>
            <a:ext cx="7852557"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474993" y="5682734"/>
            <a:ext cx="8345479" cy="338554"/>
          </a:xfrm>
          <a:prstGeom prst="rect">
            <a:avLst/>
          </a:prstGeom>
        </p:spPr>
        <p:txBody>
          <a:bodyPr wrap="square">
            <a:spAutoFit/>
          </a:bodyPr>
          <a:lstStyle/>
          <a:p>
            <a:pPr algn="ctr"/>
            <a:r>
              <a:rPr lang="es-EC" sz="1600" b="1" dirty="0">
                <a:latin typeface="Times New Roman" pitchFamily="18" charset="0"/>
                <a:cs typeface="Times New Roman" pitchFamily="18" charset="0"/>
              </a:rPr>
              <a:t>Figura. 3.58. Modelamiento tridimensional de la tarjeta del Detector de Radiación</a:t>
            </a:r>
          </a:p>
        </p:txBody>
      </p:sp>
      <p:pic>
        <p:nvPicPr>
          <p:cNvPr id="112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93" y="864790"/>
            <a:ext cx="7852557" cy="476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08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72008"/>
            <a:ext cx="9151235" cy="476672"/>
          </a:xfrm>
        </p:spPr>
        <p:txBody>
          <a:bodyPr>
            <a:noAutofit/>
          </a:bodyPr>
          <a:lstStyle/>
          <a:p>
            <a:pPr algn="ctr"/>
            <a:r>
              <a:rPr lang="es-EC" sz="3600" b="1" dirty="0" smtClean="0">
                <a:solidFill>
                  <a:schemeClr val="tx1"/>
                </a:solidFill>
                <a:latin typeface="+mn-lt"/>
              </a:rPr>
              <a:t>Objetivo Principal</a:t>
            </a:r>
            <a:endParaRPr lang="es-EC" sz="3600" b="1" dirty="0">
              <a:solidFill>
                <a:schemeClr val="tx1"/>
              </a:solidFill>
              <a:latin typeface="+mn-lt"/>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4" name="3 Rectángulo"/>
          <p:cNvSpPr/>
          <p:nvPr/>
        </p:nvSpPr>
        <p:spPr>
          <a:xfrm>
            <a:off x="1114710" y="1208941"/>
            <a:ext cx="6841666" cy="4524315"/>
          </a:xfrm>
          <a:prstGeom prst="rect">
            <a:avLst/>
          </a:prstGeom>
        </p:spPr>
        <p:txBody>
          <a:bodyPr wrap="square">
            <a:spAutoFit/>
          </a:bodyPr>
          <a:lstStyle/>
          <a:p>
            <a:pPr algn="just"/>
            <a:r>
              <a:rPr lang="es-EC" sz="3600" dirty="0"/>
              <a:t>Diseñar e implementar el Sistema de Detección y Monitoreo de Radiación Gamma para medir la exposición a la radiación del personal del Ministerio de Electricidad y Energía Renovable, utilizando como detector el tubo Geiger </a:t>
            </a:r>
            <a:r>
              <a:rPr lang="es-EC" sz="3600" dirty="0" smtClean="0"/>
              <a:t>Müller</a:t>
            </a:r>
            <a:endParaRPr lang="es-EC" sz="3600" dirty="0"/>
          </a:p>
        </p:txBody>
      </p:sp>
      <p:sp>
        <p:nvSpPr>
          <p:cNvPr id="6" name="5 Llaves"/>
          <p:cNvSpPr/>
          <p:nvPr/>
        </p:nvSpPr>
        <p:spPr>
          <a:xfrm>
            <a:off x="467544" y="836712"/>
            <a:ext cx="8064896" cy="5400600"/>
          </a:xfrm>
          <a:prstGeom prst="bracePair">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s-EC"/>
          </a:p>
        </p:txBody>
      </p:sp>
    </p:spTree>
    <p:extLst>
      <p:ext uri="{BB962C8B-B14F-4D97-AF65-F5344CB8AC3E}">
        <p14:creationId xmlns:p14="http://schemas.microsoft.com/office/powerpoint/2010/main" val="40970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Circuito Impreso</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16386" name="Picture 2" descr="C:\Users\WSND85P4\Pictures\CIRCUITO IMPRESO\2013-11-13 17.42.3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9605" y="1052736"/>
            <a:ext cx="6719392" cy="5039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0211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Circuito Impreso</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17410" name="Picture 2" descr="C:\Users\WSND85P4\Pictures\CIRCUITO IMPRESO\2013-11-13 17.44.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8719" y="908720"/>
            <a:ext cx="7296810"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5295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Circuito Impreso</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18434" name="Picture 2" descr="C:\Users\WSND85P4\Pictures\DETECTOR DE RADIACIÓN\2013-11-13 19.36.2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0694" y="776633"/>
            <a:ext cx="7533092" cy="5649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66974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Circuito Impreso</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19458" name="Picture 2" descr="C:\Users\WSND85P4\Pictures\DETECTOR DE RADIACIÓN\2013-11-13 19.35.5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0694" y="1052736"/>
            <a:ext cx="6769658" cy="5077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7248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Circuito Impreso</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pic>
        <p:nvPicPr>
          <p:cNvPr id="20482" name="Picture 2" descr="C:\Users\WSND85P4\Pictures\CALIBRACIÓN\2013-12-09 17.51.5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0694" y="630943"/>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3837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mn-lt"/>
              </a:rPr>
              <a:t>Bloque de Adquisición y Almacenamiento</a:t>
            </a:r>
            <a:endParaRPr lang="es-EC" sz="3200" b="1" dirty="0">
              <a:solidFill>
                <a:schemeClr val="tx1"/>
              </a:solidFill>
              <a:latin typeface="+mn-lt"/>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6385" name="Imagen 90" descr="Descripción: W:\TESIS\PERFIL\IMAGENES\Alcance\alcance 2.PNG"/>
          <p:cNvPicPr>
            <a:picLocks noChangeAspect="1" noChangeArrowheads="1"/>
          </p:cNvPicPr>
          <p:nvPr/>
        </p:nvPicPr>
        <p:blipFill>
          <a:blip r:embed="rId6">
            <a:extLst>
              <a:ext uri="{28A0092B-C50C-407E-A947-70E740481C1C}">
                <a14:useLocalDpi xmlns:a14="http://schemas.microsoft.com/office/drawing/2010/main" val="0"/>
              </a:ext>
            </a:extLst>
          </a:blip>
          <a:srcRect l="2551" b="8563"/>
          <a:stretch>
            <a:fillRect/>
          </a:stretch>
        </p:blipFill>
        <p:spPr bwMode="auto">
          <a:xfrm>
            <a:off x="393557" y="1484784"/>
            <a:ext cx="8115302" cy="352839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1039729" y="5517232"/>
            <a:ext cx="70500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bmk="_Toc374896022">
                <a:ln>
                  <a:noFill/>
                </a:ln>
                <a:solidFill>
                  <a:srgbClr val="000000"/>
                </a:solidFill>
                <a:effectLst/>
                <a:latin typeface="Times New Roman" pitchFamily="18" charset="0"/>
                <a:ea typeface="Times New Roman" pitchFamily="18" charset="0"/>
                <a:cs typeface="Times New Roman" pitchFamily="18" charset="0"/>
              </a:rPr>
              <a:t>Figura. 3.61 Partes Constitutivas del bloque de Adquisición y Almacenamiento</a:t>
            </a:r>
            <a:endParaRPr kumimoji="0" lang="es-EC"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2" name="11 Estrella de 5 puntas">
            <a:hlinkClick r:id="rId7" action="ppaction://hlinkfile"/>
          </p:cNvPr>
          <p:cNvSpPr/>
          <p:nvPr/>
        </p:nvSpPr>
        <p:spPr>
          <a:xfrm>
            <a:off x="8191944" y="5049180"/>
            <a:ext cx="912001" cy="9361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09342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5"/>
                                        </p:tgtEl>
                                        <p:attrNameLst>
                                          <p:attrName>style.visibility</p:attrName>
                                        </p:attrNameLst>
                                      </p:cBhvr>
                                      <p:to>
                                        <p:strVal val="visible"/>
                                      </p:to>
                                    </p:set>
                                    <p:animEffect transition="in" filter="fade">
                                      <p:cBhvr>
                                        <p:cTn id="7" dur="500"/>
                                        <p:tgtEl>
                                          <p:spTgt spid="1638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Interface Humana Máquina</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3"/>
          <p:cNvSpPr>
            <a:spLocks noChangeArrowheads="1"/>
          </p:cNvSpPr>
          <p:nvPr/>
        </p:nvSpPr>
        <p:spPr bwMode="auto">
          <a:xfrm>
            <a:off x="2091972" y="5648563"/>
            <a:ext cx="49455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bmk="_Toc374896027">
                <a:ln>
                  <a:noFill/>
                </a:ln>
                <a:solidFill>
                  <a:srgbClr val="000000"/>
                </a:solidFill>
                <a:effectLst/>
                <a:latin typeface="Times New Roman" pitchFamily="18" charset="0"/>
                <a:ea typeface="Times New Roman" pitchFamily="18" charset="0"/>
                <a:cs typeface="Times New Roman" pitchFamily="18" charset="0"/>
              </a:rPr>
              <a:t>Figura. 3.66 Resultado del diseño del HMI del Sistema</a:t>
            </a:r>
            <a:endParaRPr kumimoji="0" lang="es-EC"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2" name="11 Imagen" descr="W:\TESIS\DOCUMENTO\IMAGENES\MANUAL DE USUARIO\5.bmp"/>
          <p:cNvPicPr/>
          <p:nvPr/>
        </p:nvPicPr>
        <p:blipFill rotWithShape="1">
          <a:blip r:embed="rId6" cstate="print">
            <a:extLst>
              <a:ext uri="{28A0092B-C50C-407E-A947-70E740481C1C}">
                <a14:useLocalDpi xmlns:a14="http://schemas.microsoft.com/office/drawing/2010/main" val="0"/>
              </a:ext>
            </a:extLst>
          </a:blip>
          <a:srcRect l="14252" t="15359" r="14619" b="19118"/>
          <a:stretch/>
        </p:blipFill>
        <p:spPr bwMode="auto">
          <a:xfrm>
            <a:off x="1265640" y="775334"/>
            <a:ext cx="6612719" cy="487322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534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18188" y="1052736"/>
            <a:ext cx="9151235" cy="1584176"/>
          </a:xfrm>
        </p:spPr>
        <p:txBody>
          <a:bodyPr>
            <a:noAutofit/>
          </a:bodyPr>
          <a:lstStyle/>
          <a:p>
            <a:pPr algn="ctr"/>
            <a:r>
              <a:rPr lang="es-EC" sz="3200" b="1" dirty="0" smtClean="0">
                <a:solidFill>
                  <a:schemeClr val="tx1"/>
                </a:solidFill>
                <a:latin typeface="+mn-lt"/>
              </a:rPr>
              <a:t>IMPLEMENTACIÓN Y RESULTADOS</a:t>
            </a:r>
            <a:endParaRPr lang="es-EC" sz="3200" b="1" dirty="0">
              <a:solidFill>
                <a:schemeClr val="tx1"/>
              </a:solidFill>
              <a:latin typeface="+mn-lt"/>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Tree>
    <p:extLst>
      <p:ext uri="{BB962C8B-B14F-4D97-AF65-F5344CB8AC3E}">
        <p14:creationId xmlns:p14="http://schemas.microsoft.com/office/powerpoint/2010/main" val="294353390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4 Imagen" descr="J:\TESIS HD\DOCUMENTO\IMAGENES\DETECTOR DE RADIACIÓN\2013-11-28 09.55.41.jpg"/>
          <p:cNvPicPr/>
          <p:nvPr/>
        </p:nvPicPr>
        <p:blipFill rotWithShape="1">
          <a:blip r:embed="rId3" cstate="print">
            <a:extLst>
              <a:ext uri="{28A0092B-C50C-407E-A947-70E740481C1C}">
                <a14:useLocalDpi xmlns:a14="http://schemas.microsoft.com/office/drawing/2010/main" val="0"/>
              </a:ext>
            </a:extLst>
          </a:blip>
          <a:srcRect l="13287" t="8125" r="275" b="22500"/>
          <a:stretch/>
        </p:blipFill>
        <p:spPr bwMode="auto">
          <a:xfrm>
            <a:off x="1207502" y="620688"/>
            <a:ext cx="7270682" cy="4568374"/>
          </a:xfrm>
          <a:prstGeom prst="rect">
            <a:avLst/>
          </a:prstGeom>
          <a:noFill/>
          <a:ln>
            <a:noFill/>
          </a:ln>
          <a:extLst>
            <a:ext uri="{53640926-AAD7-44D8-BBD7-CCE9431645EC}">
              <a14:shadowObscured xmlns:a14="http://schemas.microsoft.com/office/drawing/2010/main"/>
            </a:ext>
          </a:extLst>
        </p:spPr>
      </p:pic>
      <p:pic>
        <p:nvPicPr>
          <p:cNvPr id="13" name="12 Imagen" descr="J:\TESIS HD\DOCUMENTO\IMAGENES\DETECTOR DE RADIACIÓN\2013-11-28 09.51.30.jpg"/>
          <p:cNvPicPr/>
          <p:nvPr/>
        </p:nvPicPr>
        <p:blipFill rotWithShape="1">
          <a:blip r:embed="rId4" cstate="print">
            <a:extLst>
              <a:ext uri="{28A0092B-C50C-407E-A947-70E740481C1C}">
                <a14:useLocalDpi xmlns:a14="http://schemas.microsoft.com/office/drawing/2010/main" val="0"/>
              </a:ext>
            </a:extLst>
          </a:blip>
          <a:srcRect t="2708" b="10834"/>
          <a:stretch/>
        </p:blipFill>
        <p:spPr bwMode="auto">
          <a:xfrm>
            <a:off x="1196068" y="719719"/>
            <a:ext cx="7270682" cy="4469343"/>
          </a:xfrm>
          <a:prstGeom prst="rect">
            <a:avLst/>
          </a:prstGeom>
          <a:noFill/>
          <a:ln>
            <a:noFill/>
          </a:ln>
          <a:extLst>
            <a:ext uri="{53640926-AAD7-44D8-BBD7-CCE9431645EC}">
              <a14:shadowObscured xmlns:a14="http://schemas.microsoft.com/office/drawing/2010/main"/>
            </a:ext>
          </a:extLst>
        </p:spPr>
      </p:pic>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Detector de Radiación Finalizado</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6"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7"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8433" name="Imagen 169" descr="Descripción: W:\TESIS\DOCUMENTO\IMAGENES\DETECTOR DE RADIACIÓN\2013-12-05 23.49.1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7624" y="620688"/>
            <a:ext cx="7279126" cy="45683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239962" y="5576555"/>
            <a:ext cx="464960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bmk="_Toc374896030">
                <a:ln>
                  <a:noFill/>
                </a:ln>
                <a:solidFill>
                  <a:srgbClr val="000000"/>
                </a:solidFill>
                <a:effectLst/>
                <a:latin typeface="Times New Roman" pitchFamily="18" charset="0"/>
                <a:ea typeface="Times New Roman" pitchFamily="18" charset="0"/>
                <a:cs typeface="Times New Roman" pitchFamily="18" charset="0"/>
              </a:rPr>
              <a:t>Figura. 4.1. Cara frontal del Detector de Radiación</a:t>
            </a:r>
            <a:endParaRPr kumimoji="0" lang="es-EC"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97430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4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Fuente de alto Voltaje</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9457" name="Imagen 173"/>
          <p:cNvPicPr>
            <a:picLocks noChangeAspect="1" noChangeArrowheads="1"/>
          </p:cNvPicPr>
          <p:nvPr/>
        </p:nvPicPr>
        <p:blipFill>
          <a:blip r:embed="rId6">
            <a:extLst>
              <a:ext uri="{28A0092B-C50C-407E-A947-70E740481C1C}">
                <a14:useLocalDpi xmlns:a14="http://schemas.microsoft.com/office/drawing/2010/main" val="0"/>
              </a:ext>
            </a:extLst>
          </a:blip>
          <a:srcRect b="21655"/>
          <a:stretch>
            <a:fillRect/>
          </a:stretch>
        </p:blipFill>
        <p:spPr bwMode="auto">
          <a:xfrm>
            <a:off x="206142" y="1484784"/>
            <a:ext cx="4167262" cy="22730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4141331"/>
            <a:ext cx="435597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bmk="_Toc374896033">
                <a:ln>
                  <a:noFill/>
                </a:ln>
                <a:solidFill>
                  <a:srgbClr val="000000"/>
                </a:solidFill>
                <a:effectLst/>
                <a:latin typeface="Times New Roman" pitchFamily="18" charset="0"/>
                <a:ea typeface="Times New Roman" pitchFamily="18" charset="0"/>
                <a:cs typeface="Times New Roman" pitchFamily="18" charset="0"/>
              </a:rPr>
              <a:t>Figura. 4.4. Medición de la salida de la fuente de Alto Voltaje de Corriente directa</a:t>
            </a:r>
            <a:endParaRPr kumimoji="0" lang="es-EC"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9460" name="Imagen 1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8382" y="1052735"/>
            <a:ext cx="4500040" cy="338098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4788024" y="4771891"/>
            <a:ext cx="406794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bmk="_Toc374896034">
                <a:ln>
                  <a:noFill/>
                </a:ln>
                <a:solidFill>
                  <a:srgbClr val="000000"/>
                </a:solidFill>
                <a:effectLst/>
                <a:latin typeface="Times New Roman" pitchFamily="18" charset="0"/>
                <a:ea typeface="Times New Roman" pitchFamily="18" charset="0"/>
                <a:cs typeface="Times New Roman" pitchFamily="18" charset="0"/>
              </a:rPr>
              <a:t>Figura. 4.5. Rizado de la fuente de Alto </a:t>
            </a:r>
            <a:r>
              <a:rPr kumimoji="0" lang="es-EC" sz="1600" b="1" i="0" u="none" strike="noStrike" cap="none" normalizeH="0" baseline="0" dirty="0" smtClean="0" bmk="_Toc374896034">
                <a:ln>
                  <a:noFill/>
                </a:ln>
                <a:solidFill>
                  <a:srgbClr val="000000"/>
                </a:solidFill>
                <a:effectLst/>
                <a:latin typeface="Times New Roman" pitchFamily="18" charset="0"/>
                <a:ea typeface="Times New Roman" pitchFamily="18" charset="0"/>
                <a:cs typeface="Times New Roman" pitchFamily="18" charset="0"/>
              </a:rPr>
              <a:t>Voltaje 2.2%</a:t>
            </a:r>
            <a:endParaRPr kumimoji="0" lang="es-EC"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27421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7"/>
                                        </p:tgtEl>
                                        <p:attrNameLst>
                                          <p:attrName>style.visibility</p:attrName>
                                        </p:attrNameLst>
                                      </p:cBhvr>
                                      <p:to>
                                        <p:strVal val="visible"/>
                                      </p:to>
                                    </p:set>
                                    <p:animEffect transition="in" filter="fade">
                                      <p:cBhvr>
                                        <p:cTn id="7" dur="500"/>
                                        <p:tgtEl>
                                          <p:spTgt spid="194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460"/>
                                        </p:tgtEl>
                                        <p:attrNameLst>
                                          <p:attrName>style.visibility</p:attrName>
                                        </p:attrNameLst>
                                      </p:cBhvr>
                                      <p:to>
                                        <p:strVal val="visible"/>
                                      </p:to>
                                    </p:set>
                                    <p:animEffect transition="in" filter="fade">
                                      <p:cBhvr>
                                        <p:cTn id="15" dur="500"/>
                                        <p:tgtEl>
                                          <p:spTgt spid="1946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mn-lt"/>
              </a:rPr>
              <a:t>Objetivos Específicos (i)</a:t>
            </a:r>
            <a:endParaRPr lang="es-EC" sz="3200" b="1" dirty="0">
              <a:solidFill>
                <a:schemeClr val="tx1"/>
              </a:solidFill>
              <a:latin typeface="+mn-lt"/>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grpSp>
        <p:nvGrpSpPr>
          <p:cNvPr id="3" name="2 Grupo"/>
          <p:cNvGrpSpPr/>
          <p:nvPr/>
        </p:nvGrpSpPr>
        <p:grpSpPr>
          <a:xfrm>
            <a:off x="238416" y="876420"/>
            <a:ext cx="8798080" cy="5105159"/>
            <a:chOff x="238416" y="876420"/>
            <a:chExt cx="8798080" cy="5105159"/>
          </a:xfrm>
        </p:grpSpPr>
        <p:sp>
          <p:nvSpPr>
            <p:cNvPr id="4" name="3 Rectángulo"/>
            <p:cNvSpPr/>
            <p:nvPr/>
          </p:nvSpPr>
          <p:spPr>
            <a:xfrm>
              <a:off x="238416" y="1304460"/>
              <a:ext cx="8798080" cy="730800"/>
            </a:xfrm>
            <a:prstGeom prst="rect">
              <a:avLst/>
            </a:pr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5 Forma libre"/>
            <p:cNvSpPr/>
            <p:nvPr/>
          </p:nvSpPr>
          <p:spPr>
            <a:xfrm>
              <a:off x="678320" y="876420"/>
              <a:ext cx="8046345" cy="856080"/>
            </a:xfrm>
            <a:custGeom>
              <a:avLst/>
              <a:gdLst>
                <a:gd name="connsiteX0" fmla="*/ 0 w 8046345"/>
                <a:gd name="connsiteY0" fmla="*/ 142683 h 856080"/>
                <a:gd name="connsiteX1" fmla="*/ 142683 w 8046345"/>
                <a:gd name="connsiteY1" fmla="*/ 0 h 856080"/>
                <a:gd name="connsiteX2" fmla="*/ 7903662 w 8046345"/>
                <a:gd name="connsiteY2" fmla="*/ 0 h 856080"/>
                <a:gd name="connsiteX3" fmla="*/ 8046345 w 8046345"/>
                <a:gd name="connsiteY3" fmla="*/ 142683 h 856080"/>
                <a:gd name="connsiteX4" fmla="*/ 8046345 w 8046345"/>
                <a:gd name="connsiteY4" fmla="*/ 713397 h 856080"/>
                <a:gd name="connsiteX5" fmla="*/ 7903662 w 8046345"/>
                <a:gd name="connsiteY5" fmla="*/ 856080 h 856080"/>
                <a:gd name="connsiteX6" fmla="*/ 142683 w 8046345"/>
                <a:gd name="connsiteY6" fmla="*/ 856080 h 856080"/>
                <a:gd name="connsiteX7" fmla="*/ 0 w 8046345"/>
                <a:gd name="connsiteY7" fmla="*/ 713397 h 856080"/>
                <a:gd name="connsiteX8" fmla="*/ 0 w 8046345"/>
                <a:gd name="connsiteY8" fmla="*/ 142683 h 8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6345" h="856080">
                  <a:moveTo>
                    <a:pt x="0" y="142683"/>
                  </a:moveTo>
                  <a:cubicBezTo>
                    <a:pt x="0" y="63881"/>
                    <a:pt x="63881" y="0"/>
                    <a:pt x="142683" y="0"/>
                  </a:cubicBezTo>
                  <a:lnTo>
                    <a:pt x="7903662" y="0"/>
                  </a:lnTo>
                  <a:cubicBezTo>
                    <a:pt x="7982464" y="0"/>
                    <a:pt x="8046345" y="63881"/>
                    <a:pt x="8046345" y="142683"/>
                  </a:cubicBezTo>
                  <a:lnTo>
                    <a:pt x="8046345" y="713397"/>
                  </a:lnTo>
                  <a:cubicBezTo>
                    <a:pt x="8046345" y="792199"/>
                    <a:pt x="7982464" y="856080"/>
                    <a:pt x="7903662" y="856080"/>
                  </a:cubicBezTo>
                  <a:lnTo>
                    <a:pt x="142683" y="856080"/>
                  </a:lnTo>
                  <a:cubicBezTo>
                    <a:pt x="63881" y="856080"/>
                    <a:pt x="0" y="792199"/>
                    <a:pt x="0" y="713397"/>
                  </a:cubicBezTo>
                  <a:lnTo>
                    <a:pt x="0" y="14268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274573" tIns="41790" rIns="274573" bIns="41790" numCol="1" spcCol="1270" anchor="ctr" anchorCtr="0">
              <a:noAutofit/>
            </a:bodyPr>
            <a:lstStyle/>
            <a:p>
              <a:pPr lvl="0" algn="l" defTabSz="1289050">
                <a:lnSpc>
                  <a:spcPct val="90000"/>
                </a:lnSpc>
                <a:spcBef>
                  <a:spcPct val="0"/>
                </a:spcBef>
                <a:spcAft>
                  <a:spcPct val="35000"/>
                </a:spcAft>
              </a:pPr>
              <a:endParaRPr lang="es-EC" sz="2900" kern="1200" dirty="0"/>
            </a:p>
          </p:txBody>
        </p:sp>
        <p:sp>
          <p:nvSpPr>
            <p:cNvPr id="9" name="8 Rectángulo"/>
            <p:cNvSpPr/>
            <p:nvPr/>
          </p:nvSpPr>
          <p:spPr>
            <a:xfrm>
              <a:off x="238416" y="2619900"/>
              <a:ext cx="8798080" cy="730800"/>
            </a:xfrm>
            <a:prstGeom prst="rect">
              <a:avLst/>
            </a:prstGeom>
          </p:spPr>
          <p:style>
            <a:lnRef idx="1">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12 Forma libre"/>
            <p:cNvSpPr/>
            <p:nvPr/>
          </p:nvSpPr>
          <p:spPr>
            <a:xfrm>
              <a:off x="678320" y="2191860"/>
              <a:ext cx="8046345" cy="856080"/>
            </a:xfrm>
            <a:custGeom>
              <a:avLst/>
              <a:gdLst>
                <a:gd name="connsiteX0" fmla="*/ 0 w 8046345"/>
                <a:gd name="connsiteY0" fmla="*/ 142683 h 856080"/>
                <a:gd name="connsiteX1" fmla="*/ 142683 w 8046345"/>
                <a:gd name="connsiteY1" fmla="*/ 0 h 856080"/>
                <a:gd name="connsiteX2" fmla="*/ 7903662 w 8046345"/>
                <a:gd name="connsiteY2" fmla="*/ 0 h 856080"/>
                <a:gd name="connsiteX3" fmla="*/ 8046345 w 8046345"/>
                <a:gd name="connsiteY3" fmla="*/ 142683 h 856080"/>
                <a:gd name="connsiteX4" fmla="*/ 8046345 w 8046345"/>
                <a:gd name="connsiteY4" fmla="*/ 713397 h 856080"/>
                <a:gd name="connsiteX5" fmla="*/ 7903662 w 8046345"/>
                <a:gd name="connsiteY5" fmla="*/ 856080 h 856080"/>
                <a:gd name="connsiteX6" fmla="*/ 142683 w 8046345"/>
                <a:gd name="connsiteY6" fmla="*/ 856080 h 856080"/>
                <a:gd name="connsiteX7" fmla="*/ 0 w 8046345"/>
                <a:gd name="connsiteY7" fmla="*/ 713397 h 856080"/>
                <a:gd name="connsiteX8" fmla="*/ 0 w 8046345"/>
                <a:gd name="connsiteY8" fmla="*/ 142683 h 8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6345" h="856080">
                  <a:moveTo>
                    <a:pt x="0" y="142683"/>
                  </a:moveTo>
                  <a:cubicBezTo>
                    <a:pt x="0" y="63881"/>
                    <a:pt x="63881" y="0"/>
                    <a:pt x="142683" y="0"/>
                  </a:cubicBezTo>
                  <a:lnTo>
                    <a:pt x="7903662" y="0"/>
                  </a:lnTo>
                  <a:cubicBezTo>
                    <a:pt x="7982464" y="0"/>
                    <a:pt x="8046345" y="63881"/>
                    <a:pt x="8046345" y="142683"/>
                  </a:cubicBezTo>
                  <a:lnTo>
                    <a:pt x="8046345" y="713397"/>
                  </a:lnTo>
                  <a:cubicBezTo>
                    <a:pt x="8046345" y="792199"/>
                    <a:pt x="7982464" y="856080"/>
                    <a:pt x="7903662" y="856080"/>
                  </a:cubicBezTo>
                  <a:lnTo>
                    <a:pt x="142683" y="856080"/>
                  </a:lnTo>
                  <a:cubicBezTo>
                    <a:pt x="63881" y="856080"/>
                    <a:pt x="0" y="792199"/>
                    <a:pt x="0" y="713397"/>
                  </a:cubicBezTo>
                  <a:lnTo>
                    <a:pt x="0" y="14268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74573" tIns="41790" rIns="274573" bIns="41790" numCol="1" spcCol="1270" anchor="ctr" anchorCtr="0">
              <a:noAutofit/>
            </a:bodyPr>
            <a:lstStyle/>
            <a:p>
              <a:pPr lvl="0" algn="l" defTabSz="1289050">
                <a:lnSpc>
                  <a:spcPct val="90000"/>
                </a:lnSpc>
                <a:spcBef>
                  <a:spcPct val="0"/>
                </a:spcBef>
                <a:spcAft>
                  <a:spcPct val="35000"/>
                </a:spcAft>
              </a:pPr>
              <a:endParaRPr lang="es-EC" sz="2900" kern="1200" dirty="0"/>
            </a:p>
          </p:txBody>
        </p:sp>
        <p:sp>
          <p:nvSpPr>
            <p:cNvPr id="14" name="13 Rectángulo"/>
            <p:cNvSpPr/>
            <p:nvPr/>
          </p:nvSpPr>
          <p:spPr>
            <a:xfrm>
              <a:off x="238416" y="3935340"/>
              <a:ext cx="8798080" cy="730800"/>
            </a:xfrm>
            <a:prstGeom prst="rect">
              <a:avLst/>
            </a:prstGeom>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14 Forma libre"/>
            <p:cNvSpPr/>
            <p:nvPr/>
          </p:nvSpPr>
          <p:spPr>
            <a:xfrm>
              <a:off x="678320" y="3507300"/>
              <a:ext cx="8046345" cy="856080"/>
            </a:xfrm>
            <a:custGeom>
              <a:avLst/>
              <a:gdLst>
                <a:gd name="connsiteX0" fmla="*/ 0 w 8046345"/>
                <a:gd name="connsiteY0" fmla="*/ 142683 h 856080"/>
                <a:gd name="connsiteX1" fmla="*/ 142683 w 8046345"/>
                <a:gd name="connsiteY1" fmla="*/ 0 h 856080"/>
                <a:gd name="connsiteX2" fmla="*/ 7903662 w 8046345"/>
                <a:gd name="connsiteY2" fmla="*/ 0 h 856080"/>
                <a:gd name="connsiteX3" fmla="*/ 8046345 w 8046345"/>
                <a:gd name="connsiteY3" fmla="*/ 142683 h 856080"/>
                <a:gd name="connsiteX4" fmla="*/ 8046345 w 8046345"/>
                <a:gd name="connsiteY4" fmla="*/ 713397 h 856080"/>
                <a:gd name="connsiteX5" fmla="*/ 7903662 w 8046345"/>
                <a:gd name="connsiteY5" fmla="*/ 856080 h 856080"/>
                <a:gd name="connsiteX6" fmla="*/ 142683 w 8046345"/>
                <a:gd name="connsiteY6" fmla="*/ 856080 h 856080"/>
                <a:gd name="connsiteX7" fmla="*/ 0 w 8046345"/>
                <a:gd name="connsiteY7" fmla="*/ 713397 h 856080"/>
                <a:gd name="connsiteX8" fmla="*/ 0 w 8046345"/>
                <a:gd name="connsiteY8" fmla="*/ 142683 h 8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6345" h="856080">
                  <a:moveTo>
                    <a:pt x="0" y="142683"/>
                  </a:moveTo>
                  <a:cubicBezTo>
                    <a:pt x="0" y="63881"/>
                    <a:pt x="63881" y="0"/>
                    <a:pt x="142683" y="0"/>
                  </a:cubicBezTo>
                  <a:lnTo>
                    <a:pt x="7903662" y="0"/>
                  </a:lnTo>
                  <a:cubicBezTo>
                    <a:pt x="7982464" y="0"/>
                    <a:pt x="8046345" y="63881"/>
                    <a:pt x="8046345" y="142683"/>
                  </a:cubicBezTo>
                  <a:lnTo>
                    <a:pt x="8046345" y="713397"/>
                  </a:lnTo>
                  <a:cubicBezTo>
                    <a:pt x="8046345" y="792199"/>
                    <a:pt x="7982464" y="856080"/>
                    <a:pt x="7903662" y="856080"/>
                  </a:cubicBezTo>
                  <a:lnTo>
                    <a:pt x="142683" y="856080"/>
                  </a:lnTo>
                  <a:cubicBezTo>
                    <a:pt x="63881" y="856080"/>
                    <a:pt x="0" y="792199"/>
                    <a:pt x="0" y="713397"/>
                  </a:cubicBezTo>
                  <a:lnTo>
                    <a:pt x="0" y="14268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274573" tIns="41790" rIns="274573" bIns="41790" numCol="1" spcCol="1270" anchor="ctr" anchorCtr="0">
              <a:noAutofit/>
            </a:bodyPr>
            <a:lstStyle/>
            <a:p>
              <a:pPr lvl="0" algn="l" defTabSz="1289050">
                <a:lnSpc>
                  <a:spcPct val="90000"/>
                </a:lnSpc>
                <a:spcBef>
                  <a:spcPct val="0"/>
                </a:spcBef>
                <a:spcAft>
                  <a:spcPct val="35000"/>
                </a:spcAft>
              </a:pPr>
              <a:endParaRPr lang="es-EC" sz="2900" kern="1200" dirty="0"/>
            </a:p>
          </p:txBody>
        </p:sp>
        <p:sp>
          <p:nvSpPr>
            <p:cNvPr id="16" name="15 Rectángulo"/>
            <p:cNvSpPr/>
            <p:nvPr/>
          </p:nvSpPr>
          <p:spPr>
            <a:xfrm>
              <a:off x="238416" y="5250779"/>
              <a:ext cx="8798080" cy="730800"/>
            </a:xfrm>
            <a:prstGeom prst="rect">
              <a:avLst/>
            </a:prstGeom>
          </p:spPr>
          <p:style>
            <a:lnRef idx="1">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16 Forma libre"/>
            <p:cNvSpPr/>
            <p:nvPr/>
          </p:nvSpPr>
          <p:spPr>
            <a:xfrm>
              <a:off x="678320" y="4822740"/>
              <a:ext cx="8046345" cy="856080"/>
            </a:xfrm>
            <a:custGeom>
              <a:avLst/>
              <a:gdLst>
                <a:gd name="connsiteX0" fmla="*/ 0 w 8046345"/>
                <a:gd name="connsiteY0" fmla="*/ 142683 h 856080"/>
                <a:gd name="connsiteX1" fmla="*/ 142683 w 8046345"/>
                <a:gd name="connsiteY1" fmla="*/ 0 h 856080"/>
                <a:gd name="connsiteX2" fmla="*/ 7903662 w 8046345"/>
                <a:gd name="connsiteY2" fmla="*/ 0 h 856080"/>
                <a:gd name="connsiteX3" fmla="*/ 8046345 w 8046345"/>
                <a:gd name="connsiteY3" fmla="*/ 142683 h 856080"/>
                <a:gd name="connsiteX4" fmla="*/ 8046345 w 8046345"/>
                <a:gd name="connsiteY4" fmla="*/ 713397 h 856080"/>
                <a:gd name="connsiteX5" fmla="*/ 7903662 w 8046345"/>
                <a:gd name="connsiteY5" fmla="*/ 856080 h 856080"/>
                <a:gd name="connsiteX6" fmla="*/ 142683 w 8046345"/>
                <a:gd name="connsiteY6" fmla="*/ 856080 h 856080"/>
                <a:gd name="connsiteX7" fmla="*/ 0 w 8046345"/>
                <a:gd name="connsiteY7" fmla="*/ 713397 h 856080"/>
                <a:gd name="connsiteX8" fmla="*/ 0 w 8046345"/>
                <a:gd name="connsiteY8" fmla="*/ 142683 h 8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6345" h="856080">
                  <a:moveTo>
                    <a:pt x="0" y="142683"/>
                  </a:moveTo>
                  <a:cubicBezTo>
                    <a:pt x="0" y="63881"/>
                    <a:pt x="63881" y="0"/>
                    <a:pt x="142683" y="0"/>
                  </a:cubicBezTo>
                  <a:lnTo>
                    <a:pt x="7903662" y="0"/>
                  </a:lnTo>
                  <a:cubicBezTo>
                    <a:pt x="7982464" y="0"/>
                    <a:pt x="8046345" y="63881"/>
                    <a:pt x="8046345" y="142683"/>
                  </a:cubicBezTo>
                  <a:lnTo>
                    <a:pt x="8046345" y="713397"/>
                  </a:lnTo>
                  <a:cubicBezTo>
                    <a:pt x="8046345" y="792199"/>
                    <a:pt x="7982464" y="856080"/>
                    <a:pt x="7903662" y="856080"/>
                  </a:cubicBezTo>
                  <a:lnTo>
                    <a:pt x="142683" y="856080"/>
                  </a:lnTo>
                  <a:cubicBezTo>
                    <a:pt x="63881" y="856080"/>
                    <a:pt x="0" y="792199"/>
                    <a:pt x="0" y="713397"/>
                  </a:cubicBezTo>
                  <a:lnTo>
                    <a:pt x="0" y="14268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274573" tIns="41790" rIns="274573" bIns="41790" numCol="1" spcCol="1270" anchor="ctr" anchorCtr="0">
              <a:noAutofit/>
            </a:bodyPr>
            <a:lstStyle/>
            <a:p>
              <a:pPr lvl="0" algn="l" defTabSz="1289050">
                <a:lnSpc>
                  <a:spcPct val="90000"/>
                </a:lnSpc>
                <a:spcBef>
                  <a:spcPct val="0"/>
                </a:spcBef>
                <a:spcAft>
                  <a:spcPct val="35000"/>
                </a:spcAft>
              </a:pPr>
              <a:endParaRPr lang="es-EC" sz="2900" kern="1200" dirty="0"/>
            </a:p>
          </p:txBody>
        </p:sp>
      </p:grpSp>
      <p:sp>
        <p:nvSpPr>
          <p:cNvPr id="18" name="17 Rectángulo"/>
          <p:cNvSpPr/>
          <p:nvPr/>
        </p:nvSpPr>
        <p:spPr>
          <a:xfrm>
            <a:off x="700271" y="920914"/>
            <a:ext cx="8024393" cy="707886"/>
          </a:xfrm>
          <a:prstGeom prst="rect">
            <a:avLst/>
          </a:prstGeom>
        </p:spPr>
        <p:txBody>
          <a:bodyPr wrap="square">
            <a:spAutoFit/>
          </a:bodyPr>
          <a:lstStyle/>
          <a:p>
            <a:pPr lvl="0" algn="just"/>
            <a:r>
              <a:rPr lang="es-EC" sz="2000" dirty="0">
                <a:latin typeface="Times New Roman" pitchFamily="18" charset="0"/>
                <a:cs typeface="Times New Roman" pitchFamily="18" charset="0"/>
              </a:rPr>
              <a:t>Realizar el estudio del arte de la física y los detectores de radiaciones </a:t>
            </a:r>
            <a:r>
              <a:rPr lang="es-EC" sz="2000" dirty="0" smtClean="0">
                <a:latin typeface="Times New Roman" pitchFamily="18" charset="0"/>
                <a:cs typeface="Times New Roman" pitchFamily="18" charset="0"/>
              </a:rPr>
              <a:t>ionizantes</a:t>
            </a:r>
            <a:r>
              <a:rPr lang="es-EC" dirty="0">
                <a:latin typeface="Times New Roman" pitchFamily="18" charset="0"/>
                <a:cs typeface="Times New Roman" pitchFamily="18" charset="0"/>
              </a:rPr>
              <a:t>.</a:t>
            </a:r>
            <a:endParaRPr lang="es-EC" sz="2000" dirty="0" smtClean="0">
              <a:latin typeface="Times New Roman" pitchFamily="18" charset="0"/>
              <a:cs typeface="Times New Roman" pitchFamily="18" charset="0"/>
            </a:endParaRPr>
          </a:p>
        </p:txBody>
      </p:sp>
      <p:sp>
        <p:nvSpPr>
          <p:cNvPr id="19" name="18 Rectángulo"/>
          <p:cNvSpPr/>
          <p:nvPr/>
        </p:nvSpPr>
        <p:spPr>
          <a:xfrm>
            <a:off x="700271" y="2289066"/>
            <a:ext cx="8024393" cy="707886"/>
          </a:xfrm>
          <a:prstGeom prst="rect">
            <a:avLst/>
          </a:prstGeom>
        </p:spPr>
        <p:txBody>
          <a:bodyPr wrap="square">
            <a:spAutoFit/>
          </a:bodyPr>
          <a:lstStyle/>
          <a:p>
            <a:pPr algn="just"/>
            <a:r>
              <a:rPr lang="es-EC" sz="2000" dirty="0">
                <a:latin typeface="Times New Roman" pitchFamily="18" charset="0"/>
                <a:cs typeface="Times New Roman" pitchFamily="18" charset="0"/>
              </a:rPr>
              <a:t>Diseñar los circuitos de alto voltaje, acondicionamiento de pulsos nucleares, adquisición, control y comunicación del bloque Detector de </a:t>
            </a:r>
            <a:r>
              <a:rPr lang="es-EC" sz="2000" dirty="0" smtClean="0">
                <a:latin typeface="Times New Roman" pitchFamily="18" charset="0"/>
                <a:cs typeface="Times New Roman" pitchFamily="18" charset="0"/>
              </a:rPr>
              <a:t>Radiación.</a:t>
            </a:r>
            <a:endParaRPr lang="es-EC" sz="2000" dirty="0">
              <a:latin typeface="Times New Roman" pitchFamily="18" charset="0"/>
              <a:cs typeface="Times New Roman" pitchFamily="18" charset="0"/>
            </a:endParaRPr>
          </a:p>
        </p:txBody>
      </p:sp>
      <p:sp>
        <p:nvSpPr>
          <p:cNvPr id="20" name="19 Rectángulo"/>
          <p:cNvSpPr/>
          <p:nvPr/>
        </p:nvSpPr>
        <p:spPr>
          <a:xfrm>
            <a:off x="700271" y="3585210"/>
            <a:ext cx="8024393" cy="707886"/>
          </a:xfrm>
          <a:prstGeom prst="rect">
            <a:avLst/>
          </a:prstGeom>
        </p:spPr>
        <p:txBody>
          <a:bodyPr wrap="square">
            <a:spAutoFit/>
          </a:bodyPr>
          <a:lstStyle/>
          <a:p>
            <a:pPr algn="just"/>
            <a:r>
              <a:rPr lang="es-EC" sz="2000" dirty="0">
                <a:latin typeface="Times New Roman" pitchFamily="18" charset="0"/>
                <a:cs typeface="Times New Roman" pitchFamily="18" charset="0"/>
              </a:rPr>
              <a:t>Diseñar la alimentación del bloque Detector de Radiación tomando en consideración las características eléctricas de los circuitos constitutivos.</a:t>
            </a:r>
          </a:p>
        </p:txBody>
      </p:sp>
      <p:sp>
        <p:nvSpPr>
          <p:cNvPr id="21" name="20 Rectángulo"/>
          <p:cNvSpPr/>
          <p:nvPr/>
        </p:nvSpPr>
        <p:spPr>
          <a:xfrm>
            <a:off x="648072" y="4725144"/>
            <a:ext cx="8076592" cy="1015663"/>
          </a:xfrm>
          <a:prstGeom prst="rect">
            <a:avLst/>
          </a:prstGeom>
        </p:spPr>
        <p:txBody>
          <a:bodyPr wrap="square">
            <a:spAutoFit/>
          </a:bodyPr>
          <a:lstStyle/>
          <a:p>
            <a:pPr lvl="0" algn="just"/>
            <a:r>
              <a:rPr lang="es-EC" sz="2000" dirty="0">
                <a:latin typeface="Times New Roman" pitchFamily="18" charset="0"/>
                <a:cs typeface="Times New Roman" pitchFamily="18" charset="0"/>
              </a:rPr>
              <a:t>Diseñar el Circuito Impreso integrando los bloques y subsistemas, tomando en cuenta las consideraciones de espacio, disposición y capacidad de corriente de todos los elementos del Detector de Radiación.</a:t>
            </a:r>
          </a:p>
        </p:txBody>
      </p:sp>
    </p:spTree>
    <p:extLst>
      <p:ext uri="{BB962C8B-B14F-4D97-AF65-F5344CB8AC3E}">
        <p14:creationId xmlns:p14="http://schemas.microsoft.com/office/powerpoint/2010/main" val="51501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Acondicionamiento </a:t>
            </a:r>
            <a:r>
              <a:rPr lang="es-EC" sz="3200" b="1" dirty="0">
                <a:solidFill>
                  <a:schemeClr val="tx1"/>
                </a:solidFill>
                <a:latin typeface="Times New Roman" pitchFamily="18" charset="0"/>
                <a:cs typeface="Times New Roman" pitchFamily="18" charset="0"/>
              </a:rPr>
              <a:t>de Pulsos Nucleares</a:t>
            </a: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0481" name="Imagen 179" descr="Descripción: W:\TESIS\DISEÑO\PRUEBAS\Pruebas Contador\NewFile32.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640" y="764704"/>
            <a:ext cx="6480720" cy="48647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92914" y="5724545"/>
            <a:ext cx="898539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bmk="_Toc374896038">
                <a:ln>
                  <a:noFill/>
                </a:ln>
                <a:solidFill>
                  <a:srgbClr val="000000"/>
                </a:solidFill>
                <a:effectLst/>
                <a:latin typeface="Times New Roman" pitchFamily="18" charset="0"/>
                <a:ea typeface="Times New Roman" pitchFamily="18" charset="0"/>
                <a:cs typeface="Times New Roman" pitchFamily="18" charset="0"/>
              </a:rPr>
              <a:t>Figura. 4.9. Comparación de entrada (Inferior) y salida (Superior) del circuito acondicionador de pulsos nucleares</a:t>
            </a:r>
            <a:endParaRPr kumimoji="0" lang="es-EC"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86024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Sistema Micro Procesado</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1505" name="Imagen 18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1146" y="920202"/>
            <a:ext cx="6134471" cy="19240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091915" y="2844252"/>
            <a:ext cx="49807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bmk="_Toc374896040">
                <a:ln>
                  <a:noFill/>
                </a:ln>
                <a:solidFill>
                  <a:srgbClr val="000000"/>
                </a:solidFill>
                <a:effectLst/>
                <a:latin typeface="Times New Roman" pitchFamily="18" charset="0"/>
                <a:ea typeface="Times New Roman" pitchFamily="18" charset="0"/>
                <a:cs typeface="Times New Roman" pitchFamily="18" charset="0"/>
              </a:rPr>
              <a:t>Figura. 4.11. Detalle de la simulación del temporizador</a:t>
            </a:r>
            <a:endParaRPr kumimoji="0" lang="es-EC"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1508" name="Imagen 189" descr="Descripción: W:\TESIS\DOCUMENTO\IMAGENES\DETECTOR DE RADIACIÓN\2013-11-28 09.55.41.jpg"/>
          <p:cNvPicPr>
            <a:picLocks noChangeAspect="1" noChangeArrowheads="1"/>
          </p:cNvPicPr>
          <p:nvPr/>
        </p:nvPicPr>
        <p:blipFill>
          <a:blip r:embed="rId7">
            <a:extLst>
              <a:ext uri="{28A0092B-C50C-407E-A947-70E740481C1C}">
                <a14:useLocalDpi xmlns:a14="http://schemas.microsoft.com/office/drawing/2010/main" val="0"/>
              </a:ext>
            </a:extLst>
          </a:blip>
          <a:srcRect l="15469" t="14040" r="35974" b="65903"/>
          <a:stretch>
            <a:fillRect/>
          </a:stretch>
        </p:blipFill>
        <p:spPr bwMode="auto">
          <a:xfrm>
            <a:off x="2627784" y="3501008"/>
            <a:ext cx="4671739" cy="14401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1501146" y="5288523"/>
            <a:ext cx="68745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F</a:t>
            </a:r>
            <a:r>
              <a:rPr kumimoji="0" lang="es-EC" sz="1600" b="1" i="0" u="none" strike="noStrike" cap="none" normalizeH="0" baseline="0" dirty="0" smtClean="0" bmk="">
                <a:ln>
                  <a:noFill/>
                </a:ln>
                <a:solidFill>
                  <a:srgbClr val="000000"/>
                </a:solidFill>
                <a:effectLst/>
                <a:latin typeface="Times New Roman" pitchFamily="18" charset="0"/>
                <a:ea typeface="Times New Roman" pitchFamily="18" charset="0"/>
                <a:cs typeface="Times New Roman" pitchFamily="18" charset="0"/>
              </a:rPr>
              <a:t>igura. 4.</a:t>
            </a:r>
            <a:r>
              <a:rPr kumimoji="0" lang="es-EC" sz="1600" b="1" i="0" u="none" strike="noStrike" cap="none" normalizeH="0" baseline="0" dirty="0" smtClean="0" bmk="_Toc374896041">
                <a:ln>
                  <a:noFill/>
                </a:ln>
                <a:solidFill>
                  <a:srgbClr val="000000"/>
                </a:solidFill>
                <a:effectLst/>
                <a:latin typeface="Times New Roman" pitchFamily="18" charset="0"/>
                <a:ea typeface="Times New Roman" pitchFamily="18" charset="0"/>
                <a:cs typeface="Times New Roman" pitchFamily="18" charset="0"/>
              </a:rPr>
              <a:t>12. Interface de visualización de datos del sistema micro procesado</a:t>
            </a:r>
            <a:endParaRPr kumimoji="0" lang="es-EC"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46893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5"/>
                                        </p:tgtEl>
                                        <p:attrNameLst>
                                          <p:attrName>style.visibility</p:attrName>
                                        </p:attrNameLst>
                                      </p:cBhvr>
                                      <p:to>
                                        <p:strVal val="visible"/>
                                      </p:to>
                                    </p:set>
                                    <p:animEffect transition="in" filter="fade">
                                      <p:cBhvr>
                                        <p:cTn id="7" dur="500"/>
                                        <p:tgtEl>
                                          <p:spTgt spid="2150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508"/>
                                        </p:tgtEl>
                                        <p:attrNameLst>
                                          <p:attrName>style.visibility</p:attrName>
                                        </p:attrNameLst>
                                      </p:cBhvr>
                                      <p:to>
                                        <p:strVal val="visible"/>
                                      </p:to>
                                    </p:set>
                                    <p:animEffect transition="in" filter="fade">
                                      <p:cBhvr>
                                        <p:cTn id="15" dur="500"/>
                                        <p:tgtEl>
                                          <p:spTgt spid="2150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2800" b="1" dirty="0" smtClean="0">
                <a:solidFill>
                  <a:schemeClr val="tx1"/>
                </a:solidFill>
                <a:latin typeface="Times New Roman" pitchFamily="18" charset="0"/>
                <a:cs typeface="Times New Roman" pitchFamily="18" charset="0"/>
              </a:rPr>
              <a:t>Pruebas </a:t>
            </a:r>
            <a:r>
              <a:rPr lang="es-EC" sz="2800" b="1" dirty="0">
                <a:solidFill>
                  <a:schemeClr val="tx1"/>
                </a:solidFill>
                <a:latin typeface="Times New Roman" pitchFamily="18" charset="0"/>
                <a:cs typeface="Times New Roman" pitchFamily="18" charset="0"/>
              </a:rPr>
              <a:t>de Medición del Detector de </a:t>
            </a:r>
            <a:r>
              <a:rPr lang="es-EC" sz="2800" b="1" dirty="0" smtClean="0">
                <a:solidFill>
                  <a:schemeClr val="tx1"/>
                </a:solidFill>
                <a:latin typeface="Times New Roman" pitchFamily="18" charset="0"/>
                <a:cs typeface="Times New Roman" pitchFamily="18" charset="0"/>
              </a:rPr>
              <a:t>Radiación (i)</a:t>
            </a:r>
            <a:endParaRPr lang="es-EC" sz="28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mc:AlternateContent xmlns:mc="http://schemas.openxmlformats.org/markup-compatibility/2006" xmlns:a14="http://schemas.microsoft.com/office/drawing/2010/main">
        <mc:Choice Requires="a14">
          <p:graphicFrame>
            <p:nvGraphicFramePr>
              <p:cNvPr id="2" name="1 Tabla"/>
              <p:cNvGraphicFramePr>
                <a:graphicFrameLocks noGrp="1"/>
              </p:cNvGraphicFramePr>
              <p:nvPr>
                <p:extLst>
                  <p:ext uri="{D42A27DB-BD31-4B8C-83A1-F6EECF244321}">
                    <p14:modId xmlns:p14="http://schemas.microsoft.com/office/powerpoint/2010/main" val="2292645455"/>
                  </p:ext>
                </p:extLst>
              </p:nvPr>
            </p:nvGraphicFramePr>
            <p:xfrm>
              <a:off x="238416" y="1126277"/>
              <a:ext cx="8654064" cy="4030915"/>
            </p:xfrm>
            <a:graphic>
              <a:graphicData uri="http://schemas.openxmlformats.org/drawingml/2006/table">
                <a:tbl>
                  <a:tblPr firstRow="1" firstCol="1" bandRow="1">
                    <a:tableStyleId>{5C22544A-7EE6-4342-B048-85BDC9FD1C3A}</a:tableStyleId>
                  </a:tblPr>
                  <a:tblGrid>
                    <a:gridCol w="1452833"/>
                    <a:gridCol w="2981616"/>
                    <a:gridCol w="2200406"/>
                    <a:gridCol w="717193"/>
                    <a:gridCol w="1302016"/>
                  </a:tblGrid>
                  <a:tr h="942431">
                    <a:tc>
                      <a:txBody>
                        <a:bodyPr/>
                        <a:lstStyle/>
                        <a:p>
                          <a:pPr algn="ctr">
                            <a:lnSpc>
                              <a:spcPct val="150000"/>
                            </a:lnSpc>
                            <a:spcAft>
                              <a:spcPts val="0"/>
                            </a:spcAft>
                          </a:pPr>
                          <a:r>
                            <a:rPr lang="es-EC" sz="1600" dirty="0">
                              <a:effectLst/>
                              <a:latin typeface="Times New Roman" pitchFamily="18" charset="0"/>
                              <a:cs typeface="Times New Roman" pitchFamily="18" charset="0"/>
                            </a:rPr>
                            <a:t>DISTANCIA </a:t>
                          </a:r>
                          <a14:m>
                            <m:oMath xmlns:m="http://schemas.openxmlformats.org/officeDocument/2006/math">
                              <m:d>
                                <m:dPr>
                                  <m:begChr m:val="["/>
                                  <m:endChr m:val="]"/>
                                  <m:ctrlPr>
                                    <a:rPr lang="es-EC" sz="1600" i="1">
                                      <a:effectLst/>
                                      <a:latin typeface="Cambria Math"/>
                                    </a:rPr>
                                  </m:ctrlPr>
                                </m:dPr>
                                <m:e>
                                  <m:r>
                                    <a:rPr lang="es-EC" sz="1600">
                                      <a:effectLst/>
                                      <a:latin typeface="Cambria Math"/>
                                    </a:rPr>
                                    <m:t>𝒎</m:t>
                                  </m:r>
                                </m:e>
                              </m:d>
                            </m:oMath>
                          </a14:m>
                          <a:endParaRPr lang="es-EC" sz="1600" dirty="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VALOR EXPERIMENTAL </a:t>
                          </a:r>
                          <a14:m>
                            <m:oMath xmlns:m="http://schemas.openxmlformats.org/officeDocument/2006/math">
                              <m:d>
                                <m:dPr>
                                  <m:begChr m:val="["/>
                                  <m:endChr m:val="]"/>
                                  <m:ctrlPr>
                                    <a:rPr lang="es-EC" sz="1600" i="1">
                                      <a:effectLst/>
                                      <a:latin typeface="Cambria Math"/>
                                    </a:rPr>
                                  </m:ctrlPr>
                                </m:dPr>
                                <m:e>
                                  <m:r>
                                    <a:rPr lang="es-EC" sz="1600">
                                      <a:effectLst/>
                                      <a:latin typeface="Cambria Math"/>
                                    </a:rPr>
                                    <m:t>𝒎𝑹</m:t>
                                  </m:r>
                                  <m:r>
                                    <a:rPr lang="es-EC" sz="1600">
                                      <a:effectLst/>
                                      <a:latin typeface="Cambria Math"/>
                                    </a:rPr>
                                    <m:t>/</m:t>
                                  </m:r>
                                  <m:r>
                                    <a:rPr lang="es-EC" sz="1600">
                                      <a:effectLst/>
                                      <a:latin typeface="Cambria Math"/>
                                    </a:rPr>
                                    <m:t>𝒉</m:t>
                                  </m:r>
                                </m:e>
                              </m:d>
                            </m:oMath>
                          </a14:m>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VALOR REAL </a:t>
                          </a:r>
                          <a14:m>
                            <m:oMath xmlns:m="http://schemas.openxmlformats.org/officeDocument/2006/math">
                              <m:d>
                                <m:dPr>
                                  <m:begChr m:val="["/>
                                  <m:endChr m:val="]"/>
                                  <m:ctrlPr>
                                    <a:rPr lang="es-EC" sz="1600" i="1">
                                      <a:effectLst/>
                                      <a:latin typeface="Cambria Math"/>
                                    </a:rPr>
                                  </m:ctrlPr>
                                </m:dPr>
                                <m:e>
                                  <m:r>
                                    <a:rPr lang="es-EC" sz="1600">
                                      <a:effectLst/>
                                      <a:latin typeface="Cambria Math"/>
                                    </a:rPr>
                                    <m:t>𝒎𝑹</m:t>
                                  </m:r>
                                  <m:r>
                                    <a:rPr lang="es-EC" sz="1600">
                                      <a:effectLst/>
                                      <a:latin typeface="Cambria Math"/>
                                    </a:rPr>
                                    <m:t>/</m:t>
                                  </m:r>
                                  <m:r>
                                    <a:rPr lang="es-EC" sz="1600">
                                      <a:effectLst/>
                                      <a:latin typeface="Cambria Math"/>
                                    </a:rPr>
                                    <m:t>𝒉</m:t>
                                  </m:r>
                                </m:e>
                              </m:d>
                            </m:oMath>
                          </a14:m>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ERROR</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ERROR </a:t>
                          </a:r>
                          <a14:m>
                            <m:oMath xmlns:m="http://schemas.openxmlformats.org/officeDocument/2006/math">
                              <m:d>
                                <m:dPr>
                                  <m:begChr m:val="["/>
                                  <m:endChr m:val="]"/>
                                  <m:ctrlPr>
                                    <a:rPr lang="es-EC" sz="1600" i="1">
                                      <a:effectLst/>
                                      <a:latin typeface="Cambria Math"/>
                                    </a:rPr>
                                  </m:ctrlPr>
                                </m:dPr>
                                <m:e>
                                  <m:r>
                                    <a:rPr lang="es-EC" sz="1600">
                                      <a:effectLst/>
                                      <a:latin typeface="Cambria Math"/>
                                    </a:rPr>
                                    <m:t>%</m:t>
                                  </m:r>
                                </m:e>
                              </m:d>
                            </m:oMath>
                          </a14:m>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r>
                  <a:tr h="441212">
                    <a:tc>
                      <a:txBody>
                        <a:bodyPr/>
                        <a:lstStyle/>
                        <a:p>
                          <a:pPr algn="ctr">
                            <a:lnSpc>
                              <a:spcPct val="150000"/>
                            </a:lnSpc>
                            <a:spcAft>
                              <a:spcPts val="0"/>
                            </a:spcAft>
                          </a:pPr>
                          <a:r>
                            <a:rPr lang="es-EC" sz="1600">
                              <a:effectLst/>
                              <a:latin typeface="Times New Roman" pitchFamily="18" charset="0"/>
                              <a:cs typeface="Times New Roman" pitchFamily="18" charset="0"/>
                            </a:rPr>
                            <a:t>1,00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0,07556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0,06846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-0,10</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-10,36%</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r>
                  <a:tr h="441212">
                    <a:tc>
                      <a:txBody>
                        <a:bodyPr/>
                        <a:lstStyle/>
                        <a:p>
                          <a:pPr algn="ctr">
                            <a:lnSpc>
                              <a:spcPct val="150000"/>
                            </a:lnSpc>
                            <a:spcAft>
                              <a:spcPts val="0"/>
                            </a:spcAft>
                          </a:pPr>
                          <a:r>
                            <a:rPr lang="es-EC" sz="1600">
                              <a:effectLst/>
                              <a:latin typeface="Times New Roman" pitchFamily="18" charset="0"/>
                              <a:cs typeface="Times New Roman" pitchFamily="18" charset="0"/>
                            </a:rPr>
                            <a:t>0,75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0,13400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0,12171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-0,10</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-10,10%</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r>
                  <a:tr h="441212">
                    <a:tc>
                      <a:txBody>
                        <a:bodyPr/>
                        <a:lstStyle/>
                        <a:p>
                          <a:pPr algn="ctr">
                            <a:lnSpc>
                              <a:spcPct val="150000"/>
                            </a:lnSpc>
                            <a:spcAft>
                              <a:spcPts val="0"/>
                            </a:spcAft>
                          </a:pPr>
                          <a:r>
                            <a:rPr lang="es-EC" sz="1600">
                              <a:effectLst/>
                              <a:latin typeface="Times New Roman" pitchFamily="18" charset="0"/>
                              <a:cs typeface="Times New Roman" pitchFamily="18" charset="0"/>
                            </a:rPr>
                            <a:t>0,50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0,30167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0,27384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-0,10</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-10,16%</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r>
                  <a:tr h="441212">
                    <a:tc>
                      <a:txBody>
                        <a:bodyPr/>
                        <a:lstStyle/>
                        <a:p>
                          <a:pPr algn="ctr">
                            <a:lnSpc>
                              <a:spcPct val="150000"/>
                            </a:lnSpc>
                            <a:spcAft>
                              <a:spcPts val="0"/>
                            </a:spcAft>
                          </a:pPr>
                          <a:r>
                            <a:rPr lang="es-EC" sz="1600">
                              <a:effectLst/>
                              <a:latin typeface="Times New Roman" pitchFamily="18" charset="0"/>
                              <a:cs typeface="Times New Roman" pitchFamily="18" charset="0"/>
                            </a:rPr>
                            <a:t>0,25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1,10067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1,09538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0,00</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-0,48%</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r>
                  <a:tr h="441212">
                    <a:tc>
                      <a:txBody>
                        <a:bodyPr/>
                        <a:lstStyle/>
                        <a:p>
                          <a:pPr algn="ctr">
                            <a:lnSpc>
                              <a:spcPct val="150000"/>
                            </a:lnSpc>
                            <a:spcAft>
                              <a:spcPts val="0"/>
                            </a:spcAft>
                          </a:pPr>
                          <a:r>
                            <a:rPr lang="es-EC" sz="1600">
                              <a:effectLst/>
                              <a:latin typeface="Times New Roman" pitchFamily="18" charset="0"/>
                              <a:cs typeface="Times New Roman" pitchFamily="18" charset="0"/>
                            </a:rPr>
                            <a:t>0,20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1,67100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1,71153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0,02</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2,37%</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r>
                  <a:tr h="441212">
                    <a:tc>
                      <a:txBody>
                        <a:bodyPr/>
                        <a:lstStyle/>
                        <a:p>
                          <a:pPr algn="ctr">
                            <a:lnSpc>
                              <a:spcPct val="150000"/>
                            </a:lnSpc>
                            <a:spcAft>
                              <a:spcPts val="0"/>
                            </a:spcAft>
                          </a:pPr>
                          <a:r>
                            <a:rPr lang="es-EC" sz="1600">
                              <a:effectLst/>
                              <a:latin typeface="Times New Roman" pitchFamily="18" charset="0"/>
                              <a:cs typeface="Times New Roman" pitchFamily="18" charset="0"/>
                            </a:rPr>
                            <a:t>0,10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5,46200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6,84610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0,20</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20,22%</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r>
                  <a:tr h="441212">
                    <a:tc>
                      <a:txBody>
                        <a:bodyPr/>
                        <a:lstStyle/>
                        <a:p>
                          <a:endParaRPr lang="es-EC" sz="1600">
                            <a:solidFill>
                              <a:srgbClr val="000000"/>
                            </a:solidFill>
                            <a:effectLst/>
                            <a:latin typeface="Times New Roman" pitchFamily="18" charset="0"/>
                            <a:cs typeface="Times New Roman" pitchFamily="18" charset="0"/>
                          </a:endParaRPr>
                        </a:p>
                      </a:txBody>
                      <a:tcPr marL="68580" marR="68580" marT="0" marB="0" anchor="ctr"/>
                    </a:tc>
                    <a:tc>
                      <a:txBody>
                        <a:bodyPr/>
                        <a:lstStyle/>
                        <a:p>
                          <a:endParaRPr lang="es-EC" sz="1600" dirty="0">
                            <a:solidFill>
                              <a:srgbClr val="000000"/>
                            </a:solidFill>
                            <a:effectLst/>
                            <a:latin typeface="Times New Roman" pitchFamily="18" charset="0"/>
                            <a:cs typeface="Times New Roman" pitchFamily="18" charset="0"/>
                          </a:endParaRPr>
                        </a:p>
                      </a:txBody>
                      <a:tcPr marL="68580" marR="68580" marT="0" marB="0" anchor="ctr"/>
                    </a:tc>
                    <a:tc>
                      <a:txBody>
                        <a:bodyPr/>
                        <a:lstStyle/>
                        <a:p>
                          <a:pPr algn="ctr">
                            <a:lnSpc>
                              <a:spcPct val="150000"/>
                            </a:lnSpc>
                            <a:spcAft>
                              <a:spcPts val="0"/>
                            </a:spcAft>
                          </a:pPr>
                          <a:r>
                            <a:rPr lang="es-EC" sz="1600" dirty="0" smtClean="0">
                              <a:solidFill>
                                <a:srgbClr val="C00000"/>
                              </a:solidFill>
                              <a:effectLst/>
                              <a:latin typeface="Times New Roman" pitchFamily="18" charset="0"/>
                              <a:cs typeface="Times New Roman" pitchFamily="18" charset="0"/>
                            </a:rPr>
                            <a:t>Error Promedio</a:t>
                          </a:r>
                          <a:endParaRPr lang="es-EC" sz="1600" dirty="0">
                            <a:solidFill>
                              <a:srgbClr val="C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solidFill>
                                <a:srgbClr val="C00000"/>
                              </a:solidFill>
                              <a:effectLst/>
                              <a:latin typeface="Times New Roman" pitchFamily="18" charset="0"/>
                              <a:cs typeface="Times New Roman" pitchFamily="18" charset="0"/>
                            </a:rPr>
                            <a:t>-0,01</a:t>
                          </a:r>
                          <a:endParaRPr lang="es-EC" sz="1600">
                            <a:solidFill>
                              <a:srgbClr val="C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dirty="0">
                              <a:solidFill>
                                <a:srgbClr val="C00000"/>
                              </a:solidFill>
                              <a:effectLst/>
                              <a:latin typeface="Times New Roman" pitchFamily="18" charset="0"/>
                              <a:cs typeface="Times New Roman" pitchFamily="18" charset="0"/>
                            </a:rPr>
                            <a:t>-1,42%</a:t>
                          </a:r>
                          <a:endParaRPr lang="es-EC" sz="1600" dirty="0">
                            <a:solidFill>
                              <a:srgbClr val="C00000"/>
                            </a:solidFill>
                            <a:effectLst/>
                            <a:latin typeface="Times New Roman" pitchFamily="18" charset="0"/>
                            <a:ea typeface="Times New Roman"/>
                            <a:cs typeface="Times New Roman" pitchFamily="18" charset="0"/>
                          </a:endParaRPr>
                        </a:p>
                      </a:txBody>
                      <a:tcPr marL="68580" marR="68580" marT="0" marB="0" anchor="ctr"/>
                    </a:tc>
                  </a:tr>
                </a:tbl>
              </a:graphicData>
            </a:graphic>
          </p:graphicFrame>
        </mc:Choice>
        <mc:Fallback xmlns="">
          <p:graphicFrame>
            <p:nvGraphicFramePr>
              <p:cNvPr id="2" name="1 Tabla"/>
              <p:cNvGraphicFramePr>
                <a:graphicFrameLocks noGrp="1"/>
              </p:cNvGraphicFramePr>
              <p:nvPr>
                <p:extLst>
                  <p:ext uri="{D42A27DB-BD31-4B8C-83A1-F6EECF244321}">
                    <p14:modId xmlns:p14="http://schemas.microsoft.com/office/powerpoint/2010/main" val="2292645455"/>
                  </p:ext>
                </p:extLst>
              </p:nvPr>
            </p:nvGraphicFramePr>
            <p:xfrm>
              <a:off x="238416" y="1126277"/>
              <a:ext cx="8654064" cy="4030915"/>
            </p:xfrm>
            <a:graphic>
              <a:graphicData uri="http://schemas.openxmlformats.org/drawingml/2006/table">
                <a:tbl>
                  <a:tblPr firstRow="1" firstCol="1" bandRow="1">
                    <a:tableStyleId>{5C22544A-7EE6-4342-B048-85BDC9FD1C3A}</a:tableStyleId>
                  </a:tblPr>
                  <a:tblGrid>
                    <a:gridCol w="1452833"/>
                    <a:gridCol w="2981616"/>
                    <a:gridCol w="2200406"/>
                    <a:gridCol w="717193"/>
                    <a:gridCol w="1302016"/>
                  </a:tblGrid>
                  <a:tr h="942431">
                    <a:tc>
                      <a:txBody>
                        <a:bodyPr/>
                        <a:lstStyle/>
                        <a:p>
                          <a:endParaRPr lang="es-EC"/>
                        </a:p>
                      </a:txBody>
                      <a:tcPr marL="68580" marR="68580" marT="0" marB="0" anchor="ctr">
                        <a:blipFill rotWithShape="1">
                          <a:blip r:embed="rId6"/>
                          <a:stretch>
                            <a:fillRect t="-645" r="-496639" b="-333548"/>
                          </a:stretch>
                        </a:blipFill>
                      </a:tcPr>
                    </a:tc>
                    <a:tc>
                      <a:txBody>
                        <a:bodyPr/>
                        <a:lstStyle/>
                        <a:p>
                          <a:endParaRPr lang="es-EC"/>
                        </a:p>
                      </a:txBody>
                      <a:tcPr marL="68580" marR="68580" marT="0" marB="0" anchor="ctr">
                        <a:blipFill rotWithShape="1">
                          <a:blip r:embed="rId6"/>
                          <a:stretch>
                            <a:fillRect l="-48571" t="-645" r="-141224" b="-333548"/>
                          </a:stretch>
                        </a:blipFill>
                      </a:tcPr>
                    </a:tc>
                    <a:tc>
                      <a:txBody>
                        <a:bodyPr/>
                        <a:lstStyle/>
                        <a:p>
                          <a:endParaRPr lang="es-EC"/>
                        </a:p>
                      </a:txBody>
                      <a:tcPr marL="68580" marR="68580" marT="0" marB="0" anchor="ctr">
                        <a:blipFill rotWithShape="1">
                          <a:blip r:embed="rId6"/>
                          <a:stretch>
                            <a:fillRect l="-201662" t="-645" r="-91690" b="-333548"/>
                          </a:stretch>
                        </a:blipFill>
                      </a:tcPr>
                    </a:tc>
                    <a:tc>
                      <a:txBody>
                        <a:bodyPr/>
                        <a:lstStyle/>
                        <a:p>
                          <a:pPr algn="ctr">
                            <a:lnSpc>
                              <a:spcPct val="150000"/>
                            </a:lnSpc>
                            <a:spcAft>
                              <a:spcPts val="0"/>
                            </a:spcAft>
                          </a:pPr>
                          <a:r>
                            <a:rPr lang="es-EC" sz="1600">
                              <a:effectLst/>
                              <a:latin typeface="Times New Roman" pitchFamily="18" charset="0"/>
                              <a:cs typeface="Times New Roman" pitchFamily="18" charset="0"/>
                            </a:rPr>
                            <a:t>ERROR</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endParaRPr lang="es-EC"/>
                        </a:p>
                      </a:txBody>
                      <a:tcPr marL="68580" marR="68580" marT="0" marB="0" anchor="ctr">
                        <a:blipFill rotWithShape="1">
                          <a:blip r:embed="rId6"/>
                          <a:stretch>
                            <a:fillRect l="-563551" t="-645" b="-333548"/>
                          </a:stretch>
                        </a:blipFill>
                      </a:tcPr>
                    </a:tc>
                  </a:tr>
                  <a:tr h="441212">
                    <a:tc>
                      <a:txBody>
                        <a:bodyPr/>
                        <a:lstStyle/>
                        <a:p>
                          <a:pPr algn="ctr">
                            <a:lnSpc>
                              <a:spcPct val="150000"/>
                            </a:lnSpc>
                            <a:spcAft>
                              <a:spcPts val="0"/>
                            </a:spcAft>
                          </a:pPr>
                          <a:r>
                            <a:rPr lang="es-EC" sz="1600">
                              <a:effectLst/>
                              <a:latin typeface="Times New Roman" pitchFamily="18" charset="0"/>
                              <a:cs typeface="Times New Roman" pitchFamily="18" charset="0"/>
                            </a:rPr>
                            <a:t>1,00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0,07556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0,06846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-0,10</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-10,36%</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r>
                  <a:tr h="441212">
                    <a:tc>
                      <a:txBody>
                        <a:bodyPr/>
                        <a:lstStyle/>
                        <a:p>
                          <a:pPr algn="ctr">
                            <a:lnSpc>
                              <a:spcPct val="150000"/>
                            </a:lnSpc>
                            <a:spcAft>
                              <a:spcPts val="0"/>
                            </a:spcAft>
                          </a:pPr>
                          <a:r>
                            <a:rPr lang="es-EC" sz="1600">
                              <a:effectLst/>
                              <a:latin typeface="Times New Roman" pitchFamily="18" charset="0"/>
                              <a:cs typeface="Times New Roman" pitchFamily="18" charset="0"/>
                            </a:rPr>
                            <a:t>0,75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0,13400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0,12171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-0,10</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-10,10%</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r>
                  <a:tr h="441212">
                    <a:tc>
                      <a:txBody>
                        <a:bodyPr/>
                        <a:lstStyle/>
                        <a:p>
                          <a:pPr algn="ctr">
                            <a:lnSpc>
                              <a:spcPct val="150000"/>
                            </a:lnSpc>
                            <a:spcAft>
                              <a:spcPts val="0"/>
                            </a:spcAft>
                          </a:pPr>
                          <a:r>
                            <a:rPr lang="es-EC" sz="1600">
                              <a:effectLst/>
                              <a:latin typeface="Times New Roman" pitchFamily="18" charset="0"/>
                              <a:cs typeface="Times New Roman" pitchFamily="18" charset="0"/>
                            </a:rPr>
                            <a:t>0,50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0,30167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0,27384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-0,10</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-10,16%</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r>
                  <a:tr h="441212">
                    <a:tc>
                      <a:txBody>
                        <a:bodyPr/>
                        <a:lstStyle/>
                        <a:p>
                          <a:pPr algn="ctr">
                            <a:lnSpc>
                              <a:spcPct val="150000"/>
                            </a:lnSpc>
                            <a:spcAft>
                              <a:spcPts val="0"/>
                            </a:spcAft>
                          </a:pPr>
                          <a:r>
                            <a:rPr lang="es-EC" sz="1600">
                              <a:effectLst/>
                              <a:latin typeface="Times New Roman" pitchFamily="18" charset="0"/>
                              <a:cs typeface="Times New Roman" pitchFamily="18" charset="0"/>
                            </a:rPr>
                            <a:t>0,25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1,10067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1,09538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0,00</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-0,48%</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r>
                  <a:tr h="441212">
                    <a:tc>
                      <a:txBody>
                        <a:bodyPr/>
                        <a:lstStyle/>
                        <a:p>
                          <a:pPr algn="ctr">
                            <a:lnSpc>
                              <a:spcPct val="150000"/>
                            </a:lnSpc>
                            <a:spcAft>
                              <a:spcPts val="0"/>
                            </a:spcAft>
                          </a:pPr>
                          <a:r>
                            <a:rPr lang="es-EC" sz="1600">
                              <a:effectLst/>
                              <a:latin typeface="Times New Roman" pitchFamily="18" charset="0"/>
                              <a:cs typeface="Times New Roman" pitchFamily="18" charset="0"/>
                            </a:rPr>
                            <a:t>0,20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1,67100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1,71153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0,02</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2,37%</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r>
                  <a:tr h="441212">
                    <a:tc>
                      <a:txBody>
                        <a:bodyPr/>
                        <a:lstStyle/>
                        <a:p>
                          <a:pPr algn="ctr">
                            <a:lnSpc>
                              <a:spcPct val="150000"/>
                            </a:lnSpc>
                            <a:spcAft>
                              <a:spcPts val="0"/>
                            </a:spcAft>
                          </a:pPr>
                          <a:r>
                            <a:rPr lang="es-EC" sz="1600">
                              <a:effectLst/>
                              <a:latin typeface="Times New Roman" pitchFamily="18" charset="0"/>
                              <a:cs typeface="Times New Roman" pitchFamily="18" charset="0"/>
                            </a:rPr>
                            <a:t>0,10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5,46200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6,84610 </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0,20</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effectLst/>
                              <a:latin typeface="Times New Roman" pitchFamily="18" charset="0"/>
                              <a:cs typeface="Times New Roman" pitchFamily="18" charset="0"/>
                            </a:rPr>
                            <a:t>20,22%</a:t>
                          </a:r>
                          <a:endParaRPr lang="es-EC" sz="1600">
                            <a:solidFill>
                              <a:srgbClr val="000000"/>
                            </a:solidFill>
                            <a:effectLst/>
                            <a:latin typeface="Times New Roman" pitchFamily="18" charset="0"/>
                            <a:ea typeface="Times New Roman"/>
                            <a:cs typeface="Times New Roman" pitchFamily="18" charset="0"/>
                          </a:endParaRPr>
                        </a:p>
                      </a:txBody>
                      <a:tcPr marL="68580" marR="68580" marT="0" marB="0" anchor="ctr"/>
                    </a:tc>
                  </a:tr>
                  <a:tr h="441212">
                    <a:tc>
                      <a:txBody>
                        <a:bodyPr/>
                        <a:lstStyle/>
                        <a:p>
                          <a:endParaRPr lang="es-EC" sz="1600">
                            <a:solidFill>
                              <a:srgbClr val="000000"/>
                            </a:solidFill>
                            <a:effectLst/>
                            <a:latin typeface="Times New Roman" pitchFamily="18" charset="0"/>
                            <a:cs typeface="Times New Roman" pitchFamily="18" charset="0"/>
                          </a:endParaRPr>
                        </a:p>
                      </a:txBody>
                      <a:tcPr marL="68580" marR="68580" marT="0" marB="0" anchor="ctr"/>
                    </a:tc>
                    <a:tc>
                      <a:txBody>
                        <a:bodyPr/>
                        <a:lstStyle/>
                        <a:p>
                          <a:endParaRPr lang="es-EC" sz="1600" dirty="0">
                            <a:solidFill>
                              <a:srgbClr val="000000"/>
                            </a:solidFill>
                            <a:effectLst/>
                            <a:latin typeface="Times New Roman" pitchFamily="18" charset="0"/>
                            <a:cs typeface="Times New Roman" pitchFamily="18" charset="0"/>
                          </a:endParaRPr>
                        </a:p>
                      </a:txBody>
                      <a:tcPr marL="68580" marR="68580" marT="0" marB="0" anchor="ctr"/>
                    </a:tc>
                    <a:tc>
                      <a:txBody>
                        <a:bodyPr/>
                        <a:lstStyle/>
                        <a:p>
                          <a:pPr algn="ctr">
                            <a:lnSpc>
                              <a:spcPct val="150000"/>
                            </a:lnSpc>
                            <a:spcAft>
                              <a:spcPts val="0"/>
                            </a:spcAft>
                          </a:pPr>
                          <a:r>
                            <a:rPr lang="es-EC" sz="1600" dirty="0" smtClean="0">
                              <a:solidFill>
                                <a:srgbClr val="C00000"/>
                              </a:solidFill>
                              <a:effectLst/>
                              <a:latin typeface="Times New Roman" pitchFamily="18" charset="0"/>
                              <a:cs typeface="Times New Roman" pitchFamily="18" charset="0"/>
                            </a:rPr>
                            <a:t>Error Promedio</a:t>
                          </a:r>
                          <a:endParaRPr lang="es-EC" sz="1600" dirty="0">
                            <a:solidFill>
                              <a:srgbClr val="C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a:solidFill>
                                <a:srgbClr val="C00000"/>
                              </a:solidFill>
                              <a:effectLst/>
                              <a:latin typeface="Times New Roman" pitchFamily="18" charset="0"/>
                              <a:cs typeface="Times New Roman" pitchFamily="18" charset="0"/>
                            </a:rPr>
                            <a:t>-0,01</a:t>
                          </a:r>
                          <a:endParaRPr lang="es-EC" sz="1600">
                            <a:solidFill>
                              <a:srgbClr val="C00000"/>
                            </a:solidFill>
                            <a:effectLst/>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es-EC" sz="1600" dirty="0">
                              <a:solidFill>
                                <a:srgbClr val="C00000"/>
                              </a:solidFill>
                              <a:effectLst/>
                              <a:latin typeface="Times New Roman" pitchFamily="18" charset="0"/>
                              <a:cs typeface="Times New Roman" pitchFamily="18" charset="0"/>
                            </a:rPr>
                            <a:t>-1,42%</a:t>
                          </a:r>
                          <a:endParaRPr lang="es-EC" sz="1600" dirty="0">
                            <a:solidFill>
                              <a:srgbClr val="C00000"/>
                            </a:solidFill>
                            <a:effectLst/>
                            <a:latin typeface="Times New Roman" pitchFamily="18" charset="0"/>
                            <a:ea typeface="Times New Roman"/>
                            <a:cs typeface="Times New Roman" pitchFamily="18" charset="0"/>
                          </a:endParaRPr>
                        </a:p>
                      </a:txBody>
                      <a:tcPr marL="68580" marR="68580" marT="0" marB="0" anchor="ctr"/>
                    </a:tc>
                  </a:tr>
                </a:tbl>
              </a:graphicData>
            </a:graphic>
          </p:graphicFrame>
        </mc:Fallback>
      </mc:AlternateContent>
      <p:sp>
        <p:nvSpPr>
          <p:cNvPr id="3" name="2 Rectángulo"/>
          <p:cNvSpPr/>
          <p:nvPr/>
        </p:nvSpPr>
        <p:spPr>
          <a:xfrm>
            <a:off x="827584" y="5394702"/>
            <a:ext cx="8064896" cy="338554"/>
          </a:xfrm>
          <a:prstGeom prst="rect">
            <a:avLst/>
          </a:prstGeom>
        </p:spPr>
        <p:txBody>
          <a:bodyPr wrap="square">
            <a:spAutoFit/>
          </a:bodyPr>
          <a:lstStyle/>
          <a:p>
            <a:r>
              <a:rPr lang="es-EC" sz="1600" b="1" dirty="0">
                <a:latin typeface="Times New Roman" pitchFamily="18" charset="0"/>
                <a:cs typeface="Times New Roman" pitchFamily="18" charset="0"/>
              </a:rPr>
              <a:t>Tabla. 4.2. Resultado de las mediciones con la fuente AMERSHAM  Cs -137 CDR 562</a:t>
            </a:r>
          </a:p>
        </p:txBody>
      </p:sp>
    </p:spTree>
    <p:extLst>
      <p:ext uri="{BB962C8B-B14F-4D97-AF65-F5344CB8AC3E}">
        <p14:creationId xmlns:p14="http://schemas.microsoft.com/office/powerpoint/2010/main" val="172008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a:solidFill>
                  <a:schemeClr val="tx1"/>
                </a:solidFill>
                <a:latin typeface="Times New Roman" pitchFamily="18" charset="0"/>
                <a:cs typeface="Times New Roman" pitchFamily="18" charset="0"/>
              </a:rPr>
              <a:t>Pruebas de Medición del Detector de Radiación (</a:t>
            </a:r>
            <a:r>
              <a:rPr lang="es-EC" sz="3200" b="1" dirty="0" smtClean="0">
                <a:solidFill>
                  <a:schemeClr val="tx1"/>
                </a:solidFill>
                <a:latin typeface="Times New Roman" pitchFamily="18" charset="0"/>
                <a:cs typeface="Times New Roman" pitchFamily="18" charset="0"/>
              </a:rPr>
              <a:t>i)</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4577" name="Imagen 18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295" y="1247169"/>
            <a:ext cx="8464092" cy="41239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12033" y="5720571"/>
            <a:ext cx="771993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bmk="_Toc374896051">
                <a:ln>
                  <a:noFill/>
                </a:ln>
                <a:solidFill>
                  <a:srgbClr val="000000"/>
                </a:solidFill>
                <a:effectLst/>
                <a:latin typeface="Times New Roman" pitchFamily="18" charset="0"/>
                <a:ea typeface="Times New Roman" pitchFamily="18" charset="0"/>
                <a:cs typeface="Times New Roman" pitchFamily="18" charset="0"/>
              </a:rPr>
              <a:t>Figura. 4.22. Comparación entre valor real y valor experimental de la primera prueba</a:t>
            </a:r>
            <a:endParaRPr kumimoji="0" lang="es-EC"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96186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7"/>
                                        </p:tgtEl>
                                        <p:attrNameLst>
                                          <p:attrName>style.visibility</p:attrName>
                                        </p:attrNameLst>
                                      </p:cBhvr>
                                      <p:to>
                                        <p:strVal val="visible"/>
                                      </p:to>
                                    </p:set>
                                    <p:animEffect transition="in" filter="fade">
                                      <p:cBhvr>
                                        <p:cTn id="7" dur="500"/>
                                        <p:tgtEl>
                                          <p:spTgt spid="2457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a:solidFill>
                  <a:schemeClr val="tx1"/>
                </a:solidFill>
                <a:latin typeface="Times New Roman" pitchFamily="18" charset="0"/>
                <a:cs typeface="Times New Roman" pitchFamily="18" charset="0"/>
              </a:rPr>
              <a:t>Pruebas de Medición del Detector de Radiación </a:t>
            </a:r>
            <a:r>
              <a:rPr lang="es-EC" sz="3200" b="1" dirty="0" smtClean="0">
                <a:solidFill>
                  <a:schemeClr val="tx1"/>
                </a:solidFill>
                <a:latin typeface="Times New Roman" pitchFamily="18" charset="0"/>
                <a:cs typeface="Times New Roman" pitchFamily="18" charset="0"/>
              </a:rPr>
              <a:t>(ii</a:t>
            </a:r>
            <a:r>
              <a:rPr lang="es-EC" sz="3200" b="1" dirty="0">
                <a:solidFill>
                  <a:schemeClr val="tx1"/>
                </a:solidFill>
                <a:latin typeface="Times New Roman" pitchFamily="18" charset="0"/>
                <a:cs typeface="Times New Roman" pitchFamily="18" charset="0"/>
              </a:rPr>
              <a:t>)</a:t>
            </a: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5601" name="Imagen 19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65" y="1052736"/>
            <a:ext cx="8968269" cy="43204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168097" y="5504547"/>
            <a:ext cx="67933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bmk="_Toc374896053">
                <a:ln>
                  <a:noFill/>
                </a:ln>
                <a:solidFill>
                  <a:srgbClr val="000000"/>
                </a:solidFill>
                <a:effectLst/>
                <a:latin typeface="Times New Roman" pitchFamily="18" charset="0"/>
                <a:ea typeface="Times New Roman" pitchFamily="18" charset="0"/>
                <a:cs typeface="Times New Roman" pitchFamily="18" charset="0"/>
              </a:rPr>
              <a:t>Figura. 4.24. Determinación del rango de medida del Detector de Radiación</a:t>
            </a:r>
            <a:endParaRPr kumimoji="0" lang="es-EC"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405954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1"/>
                                        </p:tgtEl>
                                        <p:attrNameLst>
                                          <p:attrName>style.visibility</p:attrName>
                                        </p:attrNameLst>
                                      </p:cBhvr>
                                      <p:to>
                                        <p:strVal val="visible"/>
                                      </p:to>
                                    </p:set>
                                    <p:animEffect transition="in" filter="fade">
                                      <p:cBhvr>
                                        <p:cTn id="7" dur="500"/>
                                        <p:tgtEl>
                                          <p:spTgt spid="2560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a:solidFill>
                  <a:schemeClr val="tx1"/>
                </a:solidFill>
                <a:latin typeface="Times New Roman" pitchFamily="18" charset="0"/>
                <a:cs typeface="Times New Roman" pitchFamily="18" charset="0"/>
              </a:rPr>
              <a:t>Pruebas de Medición del Detector de Radiación (</a:t>
            </a:r>
            <a:r>
              <a:rPr lang="es-EC" sz="3200" b="1" dirty="0" smtClean="0">
                <a:solidFill>
                  <a:schemeClr val="tx1"/>
                </a:solidFill>
                <a:latin typeface="Times New Roman" pitchFamily="18" charset="0"/>
                <a:cs typeface="Times New Roman" pitchFamily="18" charset="0"/>
              </a:rPr>
              <a:t>iii)</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6625" name="Imagen 66"/>
          <p:cNvPicPr>
            <a:picLocks noChangeAspect="1" noChangeArrowheads="1"/>
          </p:cNvPicPr>
          <p:nvPr/>
        </p:nvPicPr>
        <p:blipFill>
          <a:blip r:embed="rId6">
            <a:extLst>
              <a:ext uri="{28A0092B-C50C-407E-A947-70E740481C1C}">
                <a14:useLocalDpi xmlns:a14="http://schemas.microsoft.com/office/drawing/2010/main" val="0"/>
              </a:ext>
            </a:extLst>
          </a:blip>
          <a:srcRect b="25356"/>
          <a:stretch>
            <a:fillRect/>
          </a:stretch>
        </p:blipFill>
        <p:spPr bwMode="auto">
          <a:xfrm>
            <a:off x="395945" y="1412776"/>
            <a:ext cx="8370384" cy="40324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779451" y="5648563"/>
            <a:ext cx="55706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bmk="_Toc374896111">
                <a:ln>
                  <a:noFill/>
                </a:ln>
                <a:solidFill>
                  <a:srgbClr val="000000"/>
                </a:solidFill>
                <a:effectLst/>
                <a:latin typeface="Times New Roman" pitchFamily="18" charset="0"/>
                <a:ea typeface="Times New Roman" pitchFamily="18" charset="0"/>
                <a:cs typeface="Times New Roman" pitchFamily="18" charset="0"/>
              </a:rPr>
              <a:t>Tabla. 4.3. Datos obtenidos de la tercera prueba de validación</a:t>
            </a:r>
            <a:endParaRPr kumimoji="0" lang="es-EC"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403122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5"/>
                                        </p:tgtEl>
                                        <p:attrNameLst>
                                          <p:attrName>style.visibility</p:attrName>
                                        </p:attrNameLst>
                                      </p:cBhvr>
                                      <p:to>
                                        <p:strVal val="visible"/>
                                      </p:to>
                                    </p:set>
                                    <p:animEffect transition="in" filter="fade">
                                      <p:cBhvr>
                                        <p:cTn id="7" dur="500"/>
                                        <p:tgtEl>
                                          <p:spTgt spid="266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Resultados del 25% del rango</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7649" name="Imagen 1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0200" y="709766"/>
            <a:ext cx="6228184" cy="47603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4009" y="5652537"/>
            <a:ext cx="90644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bmk="_Toc374896054">
                <a:ln>
                  <a:noFill/>
                </a:ln>
                <a:solidFill>
                  <a:srgbClr val="000000"/>
                </a:solidFill>
                <a:effectLst/>
                <a:latin typeface="Times New Roman" pitchFamily="18" charset="0"/>
                <a:ea typeface="Times New Roman" pitchFamily="18" charset="0"/>
                <a:cs typeface="Times New Roman" pitchFamily="18" charset="0"/>
              </a:rPr>
              <a:t>Figura. 4.25. Comparación de los valores experimentales y límites permitidos en el 25% del rango del Detector</a:t>
            </a:r>
            <a:endParaRPr kumimoji="0" lang="es-EC"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7084910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a:solidFill>
                  <a:schemeClr val="tx1"/>
                </a:solidFill>
                <a:latin typeface="Times New Roman" pitchFamily="18" charset="0"/>
                <a:cs typeface="Times New Roman" pitchFamily="18" charset="0"/>
              </a:rPr>
              <a:t>Resultados del </a:t>
            </a:r>
            <a:r>
              <a:rPr lang="es-EC" sz="3200" b="1" dirty="0" smtClean="0">
                <a:solidFill>
                  <a:schemeClr val="tx1"/>
                </a:solidFill>
                <a:latin typeface="Times New Roman" pitchFamily="18" charset="0"/>
                <a:cs typeface="Times New Roman" pitchFamily="18" charset="0"/>
              </a:rPr>
              <a:t>50% </a:t>
            </a:r>
            <a:r>
              <a:rPr lang="es-EC" sz="3200" b="1" dirty="0">
                <a:solidFill>
                  <a:schemeClr val="tx1"/>
                </a:solidFill>
                <a:latin typeface="Times New Roman" pitchFamily="18" charset="0"/>
                <a:cs typeface="Times New Roman" pitchFamily="18" charset="0"/>
              </a:rPr>
              <a:t>del rango</a:t>
            </a: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8673" name="Imagen 1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4290" y="908720"/>
            <a:ext cx="6228184" cy="46058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50770" y="5661248"/>
            <a:ext cx="90577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bmk="_Toc374896055">
                <a:ln>
                  <a:noFill/>
                </a:ln>
                <a:solidFill>
                  <a:srgbClr val="000000"/>
                </a:solidFill>
                <a:effectLst/>
                <a:latin typeface="Times New Roman" pitchFamily="18" charset="0"/>
                <a:ea typeface="Times New Roman" pitchFamily="18" charset="0"/>
                <a:cs typeface="Times New Roman" pitchFamily="18" charset="0"/>
              </a:rPr>
              <a:t>Figura. 4.26. Comparación de los valores experimentales y límites permitidos en el 50% del rango del Detector</a:t>
            </a:r>
            <a:endParaRPr kumimoji="0" lang="es-EC"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61697167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a:solidFill>
                  <a:schemeClr val="tx1"/>
                </a:solidFill>
                <a:latin typeface="Times New Roman" pitchFamily="18" charset="0"/>
                <a:cs typeface="Times New Roman" pitchFamily="18" charset="0"/>
              </a:rPr>
              <a:t>Resultados del </a:t>
            </a:r>
            <a:r>
              <a:rPr lang="es-EC" sz="3200" b="1" dirty="0" smtClean="0">
                <a:solidFill>
                  <a:schemeClr val="tx1"/>
                </a:solidFill>
                <a:latin typeface="Times New Roman" pitchFamily="18" charset="0"/>
                <a:cs typeface="Times New Roman" pitchFamily="18" charset="0"/>
              </a:rPr>
              <a:t>75% </a:t>
            </a:r>
            <a:r>
              <a:rPr lang="es-EC" sz="3200" b="1" dirty="0">
                <a:solidFill>
                  <a:schemeClr val="tx1"/>
                </a:solidFill>
                <a:latin typeface="Times New Roman" pitchFamily="18" charset="0"/>
                <a:cs typeface="Times New Roman" pitchFamily="18" charset="0"/>
              </a:rPr>
              <a:t>del rango</a:t>
            </a: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9697" name="Imagen 17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640" y="665040"/>
            <a:ext cx="6948264" cy="512702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441337" y="5792063"/>
            <a:ext cx="83079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bmk="_Toc374896056">
                <a:ln>
                  <a:noFill/>
                </a:ln>
                <a:solidFill>
                  <a:srgbClr val="000000"/>
                </a:solidFill>
                <a:effectLst/>
                <a:latin typeface="Times New Roman" pitchFamily="18" charset="0"/>
                <a:ea typeface="Times New Roman" pitchFamily="18" charset="0"/>
                <a:cs typeface="Times New Roman" pitchFamily="18" charset="0"/>
              </a:rPr>
              <a:t>Figura. 4.27. Comparación de los valores experimentales y límites permitidos en el 75% del rango del Detector</a:t>
            </a:r>
            <a:endParaRPr kumimoji="0" lang="es-EC"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41234717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Linealidad</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0721" name="Imagen 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416" y="1556792"/>
            <a:ext cx="8488110" cy="37638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p:cNvSpPr>
            <a:spLocks noChangeArrowheads="1"/>
          </p:cNvSpPr>
          <p:nvPr/>
        </p:nvSpPr>
        <p:spPr bwMode="auto">
          <a:xfrm>
            <a:off x="1991005" y="5983451"/>
            <a:ext cx="516199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bmk="_Toc374896057">
                <a:ln>
                  <a:noFill/>
                </a:ln>
                <a:solidFill>
                  <a:srgbClr val="000000"/>
                </a:solidFill>
                <a:effectLst/>
                <a:latin typeface="Times New Roman" pitchFamily="18" charset="0"/>
                <a:ea typeface="Times New Roman" pitchFamily="18" charset="0"/>
                <a:cs typeface="Times New Roman" pitchFamily="18" charset="0"/>
              </a:rPr>
              <a:t>Figura. 4.28. Determinación de la Linealidad del Sistema</a:t>
            </a:r>
            <a:endParaRPr kumimoji="0" lang="es-EC"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8604601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mn-lt"/>
              </a:rPr>
              <a:t>Objetivos Específicos (ii)</a:t>
            </a:r>
            <a:endParaRPr lang="es-EC" sz="3200" b="1" dirty="0">
              <a:solidFill>
                <a:schemeClr val="tx1"/>
              </a:solidFill>
              <a:latin typeface="+mn-lt"/>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grpSp>
        <p:nvGrpSpPr>
          <p:cNvPr id="3" name="2 Grupo"/>
          <p:cNvGrpSpPr/>
          <p:nvPr/>
        </p:nvGrpSpPr>
        <p:grpSpPr>
          <a:xfrm>
            <a:off x="334223" y="1468716"/>
            <a:ext cx="8486249" cy="3832492"/>
            <a:chOff x="238416" y="876420"/>
            <a:chExt cx="8798080" cy="3789720"/>
          </a:xfrm>
        </p:grpSpPr>
        <p:sp>
          <p:nvSpPr>
            <p:cNvPr id="4" name="3 Rectángulo"/>
            <p:cNvSpPr/>
            <p:nvPr/>
          </p:nvSpPr>
          <p:spPr>
            <a:xfrm>
              <a:off x="238416" y="1304460"/>
              <a:ext cx="8798080" cy="730800"/>
            </a:xfrm>
            <a:prstGeom prst="rect">
              <a:avLst/>
            </a:pr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5 Forma libre"/>
            <p:cNvSpPr/>
            <p:nvPr/>
          </p:nvSpPr>
          <p:spPr>
            <a:xfrm>
              <a:off x="678320" y="876420"/>
              <a:ext cx="8046345" cy="856080"/>
            </a:xfrm>
            <a:custGeom>
              <a:avLst/>
              <a:gdLst>
                <a:gd name="connsiteX0" fmla="*/ 0 w 8046345"/>
                <a:gd name="connsiteY0" fmla="*/ 142683 h 856080"/>
                <a:gd name="connsiteX1" fmla="*/ 142683 w 8046345"/>
                <a:gd name="connsiteY1" fmla="*/ 0 h 856080"/>
                <a:gd name="connsiteX2" fmla="*/ 7903662 w 8046345"/>
                <a:gd name="connsiteY2" fmla="*/ 0 h 856080"/>
                <a:gd name="connsiteX3" fmla="*/ 8046345 w 8046345"/>
                <a:gd name="connsiteY3" fmla="*/ 142683 h 856080"/>
                <a:gd name="connsiteX4" fmla="*/ 8046345 w 8046345"/>
                <a:gd name="connsiteY4" fmla="*/ 713397 h 856080"/>
                <a:gd name="connsiteX5" fmla="*/ 7903662 w 8046345"/>
                <a:gd name="connsiteY5" fmla="*/ 856080 h 856080"/>
                <a:gd name="connsiteX6" fmla="*/ 142683 w 8046345"/>
                <a:gd name="connsiteY6" fmla="*/ 856080 h 856080"/>
                <a:gd name="connsiteX7" fmla="*/ 0 w 8046345"/>
                <a:gd name="connsiteY7" fmla="*/ 713397 h 856080"/>
                <a:gd name="connsiteX8" fmla="*/ 0 w 8046345"/>
                <a:gd name="connsiteY8" fmla="*/ 142683 h 8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6345" h="856080">
                  <a:moveTo>
                    <a:pt x="0" y="142683"/>
                  </a:moveTo>
                  <a:cubicBezTo>
                    <a:pt x="0" y="63881"/>
                    <a:pt x="63881" y="0"/>
                    <a:pt x="142683" y="0"/>
                  </a:cubicBezTo>
                  <a:lnTo>
                    <a:pt x="7903662" y="0"/>
                  </a:lnTo>
                  <a:cubicBezTo>
                    <a:pt x="7982464" y="0"/>
                    <a:pt x="8046345" y="63881"/>
                    <a:pt x="8046345" y="142683"/>
                  </a:cubicBezTo>
                  <a:lnTo>
                    <a:pt x="8046345" y="713397"/>
                  </a:lnTo>
                  <a:cubicBezTo>
                    <a:pt x="8046345" y="792199"/>
                    <a:pt x="7982464" y="856080"/>
                    <a:pt x="7903662" y="856080"/>
                  </a:cubicBezTo>
                  <a:lnTo>
                    <a:pt x="142683" y="856080"/>
                  </a:lnTo>
                  <a:cubicBezTo>
                    <a:pt x="63881" y="856080"/>
                    <a:pt x="0" y="792199"/>
                    <a:pt x="0" y="713397"/>
                  </a:cubicBezTo>
                  <a:lnTo>
                    <a:pt x="0" y="14268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274573" tIns="41790" rIns="274573" bIns="41790" numCol="1" spcCol="1270" anchor="ctr" anchorCtr="0">
              <a:noAutofit/>
            </a:bodyPr>
            <a:lstStyle/>
            <a:p>
              <a:pPr defTabSz="1289050">
                <a:lnSpc>
                  <a:spcPct val="90000"/>
                </a:lnSpc>
                <a:spcBef>
                  <a:spcPct val="0"/>
                </a:spcBef>
                <a:spcAft>
                  <a:spcPct val="35000"/>
                </a:spcAft>
              </a:pPr>
              <a:endParaRPr lang="es-EC" sz="2900" dirty="0">
                <a:solidFill>
                  <a:prstClr val="black"/>
                </a:solidFill>
              </a:endParaRPr>
            </a:p>
          </p:txBody>
        </p:sp>
        <p:sp>
          <p:nvSpPr>
            <p:cNvPr id="9" name="8 Rectángulo"/>
            <p:cNvSpPr/>
            <p:nvPr/>
          </p:nvSpPr>
          <p:spPr>
            <a:xfrm>
              <a:off x="238416" y="2619900"/>
              <a:ext cx="8798080" cy="730800"/>
            </a:xfrm>
            <a:prstGeom prst="rect">
              <a:avLst/>
            </a:prstGeom>
          </p:spPr>
          <p:style>
            <a:lnRef idx="1">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12 Forma libre"/>
            <p:cNvSpPr/>
            <p:nvPr/>
          </p:nvSpPr>
          <p:spPr>
            <a:xfrm>
              <a:off x="678320" y="2191860"/>
              <a:ext cx="8046345" cy="856080"/>
            </a:xfrm>
            <a:custGeom>
              <a:avLst/>
              <a:gdLst>
                <a:gd name="connsiteX0" fmla="*/ 0 w 8046345"/>
                <a:gd name="connsiteY0" fmla="*/ 142683 h 856080"/>
                <a:gd name="connsiteX1" fmla="*/ 142683 w 8046345"/>
                <a:gd name="connsiteY1" fmla="*/ 0 h 856080"/>
                <a:gd name="connsiteX2" fmla="*/ 7903662 w 8046345"/>
                <a:gd name="connsiteY2" fmla="*/ 0 h 856080"/>
                <a:gd name="connsiteX3" fmla="*/ 8046345 w 8046345"/>
                <a:gd name="connsiteY3" fmla="*/ 142683 h 856080"/>
                <a:gd name="connsiteX4" fmla="*/ 8046345 w 8046345"/>
                <a:gd name="connsiteY4" fmla="*/ 713397 h 856080"/>
                <a:gd name="connsiteX5" fmla="*/ 7903662 w 8046345"/>
                <a:gd name="connsiteY5" fmla="*/ 856080 h 856080"/>
                <a:gd name="connsiteX6" fmla="*/ 142683 w 8046345"/>
                <a:gd name="connsiteY6" fmla="*/ 856080 h 856080"/>
                <a:gd name="connsiteX7" fmla="*/ 0 w 8046345"/>
                <a:gd name="connsiteY7" fmla="*/ 713397 h 856080"/>
                <a:gd name="connsiteX8" fmla="*/ 0 w 8046345"/>
                <a:gd name="connsiteY8" fmla="*/ 142683 h 8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6345" h="856080">
                  <a:moveTo>
                    <a:pt x="0" y="142683"/>
                  </a:moveTo>
                  <a:cubicBezTo>
                    <a:pt x="0" y="63881"/>
                    <a:pt x="63881" y="0"/>
                    <a:pt x="142683" y="0"/>
                  </a:cubicBezTo>
                  <a:lnTo>
                    <a:pt x="7903662" y="0"/>
                  </a:lnTo>
                  <a:cubicBezTo>
                    <a:pt x="7982464" y="0"/>
                    <a:pt x="8046345" y="63881"/>
                    <a:pt x="8046345" y="142683"/>
                  </a:cubicBezTo>
                  <a:lnTo>
                    <a:pt x="8046345" y="713397"/>
                  </a:lnTo>
                  <a:cubicBezTo>
                    <a:pt x="8046345" y="792199"/>
                    <a:pt x="7982464" y="856080"/>
                    <a:pt x="7903662" y="856080"/>
                  </a:cubicBezTo>
                  <a:lnTo>
                    <a:pt x="142683" y="856080"/>
                  </a:lnTo>
                  <a:cubicBezTo>
                    <a:pt x="63881" y="856080"/>
                    <a:pt x="0" y="792199"/>
                    <a:pt x="0" y="713397"/>
                  </a:cubicBezTo>
                  <a:lnTo>
                    <a:pt x="0" y="14268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74573" tIns="41790" rIns="274573" bIns="41790" numCol="1" spcCol="1270" anchor="ctr" anchorCtr="0">
              <a:noAutofit/>
            </a:bodyPr>
            <a:lstStyle/>
            <a:p>
              <a:pPr defTabSz="1289050">
                <a:lnSpc>
                  <a:spcPct val="90000"/>
                </a:lnSpc>
                <a:spcBef>
                  <a:spcPct val="0"/>
                </a:spcBef>
                <a:spcAft>
                  <a:spcPct val="35000"/>
                </a:spcAft>
              </a:pPr>
              <a:endParaRPr lang="es-EC" sz="2900" dirty="0">
                <a:solidFill>
                  <a:prstClr val="black"/>
                </a:solidFill>
              </a:endParaRPr>
            </a:p>
          </p:txBody>
        </p:sp>
        <p:sp>
          <p:nvSpPr>
            <p:cNvPr id="14" name="13 Rectángulo"/>
            <p:cNvSpPr/>
            <p:nvPr/>
          </p:nvSpPr>
          <p:spPr>
            <a:xfrm>
              <a:off x="238416" y="3935340"/>
              <a:ext cx="8798080" cy="730800"/>
            </a:xfrm>
            <a:prstGeom prst="rect">
              <a:avLst/>
            </a:prstGeom>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14 Forma libre"/>
            <p:cNvSpPr/>
            <p:nvPr/>
          </p:nvSpPr>
          <p:spPr>
            <a:xfrm>
              <a:off x="678320" y="3507300"/>
              <a:ext cx="8046345" cy="856080"/>
            </a:xfrm>
            <a:custGeom>
              <a:avLst/>
              <a:gdLst>
                <a:gd name="connsiteX0" fmla="*/ 0 w 8046345"/>
                <a:gd name="connsiteY0" fmla="*/ 142683 h 856080"/>
                <a:gd name="connsiteX1" fmla="*/ 142683 w 8046345"/>
                <a:gd name="connsiteY1" fmla="*/ 0 h 856080"/>
                <a:gd name="connsiteX2" fmla="*/ 7903662 w 8046345"/>
                <a:gd name="connsiteY2" fmla="*/ 0 h 856080"/>
                <a:gd name="connsiteX3" fmla="*/ 8046345 w 8046345"/>
                <a:gd name="connsiteY3" fmla="*/ 142683 h 856080"/>
                <a:gd name="connsiteX4" fmla="*/ 8046345 w 8046345"/>
                <a:gd name="connsiteY4" fmla="*/ 713397 h 856080"/>
                <a:gd name="connsiteX5" fmla="*/ 7903662 w 8046345"/>
                <a:gd name="connsiteY5" fmla="*/ 856080 h 856080"/>
                <a:gd name="connsiteX6" fmla="*/ 142683 w 8046345"/>
                <a:gd name="connsiteY6" fmla="*/ 856080 h 856080"/>
                <a:gd name="connsiteX7" fmla="*/ 0 w 8046345"/>
                <a:gd name="connsiteY7" fmla="*/ 713397 h 856080"/>
                <a:gd name="connsiteX8" fmla="*/ 0 w 8046345"/>
                <a:gd name="connsiteY8" fmla="*/ 142683 h 8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6345" h="856080">
                  <a:moveTo>
                    <a:pt x="0" y="142683"/>
                  </a:moveTo>
                  <a:cubicBezTo>
                    <a:pt x="0" y="63881"/>
                    <a:pt x="63881" y="0"/>
                    <a:pt x="142683" y="0"/>
                  </a:cubicBezTo>
                  <a:lnTo>
                    <a:pt x="7903662" y="0"/>
                  </a:lnTo>
                  <a:cubicBezTo>
                    <a:pt x="7982464" y="0"/>
                    <a:pt x="8046345" y="63881"/>
                    <a:pt x="8046345" y="142683"/>
                  </a:cubicBezTo>
                  <a:lnTo>
                    <a:pt x="8046345" y="713397"/>
                  </a:lnTo>
                  <a:cubicBezTo>
                    <a:pt x="8046345" y="792199"/>
                    <a:pt x="7982464" y="856080"/>
                    <a:pt x="7903662" y="856080"/>
                  </a:cubicBezTo>
                  <a:lnTo>
                    <a:pt x="142683" y="856080"/>
                  </a:lnTo>
                  <a:cubicBezTo>
                    <a:pt x="63881" y="856080"/>
                    <a:pt x="0" y="792199"/>
                    <a:pt x="0" y="713397"/>
                  </a:cubicBezTo>
                  <a:lnTo>
                    <a:pt x="0" y="142683"/>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274573" tIns="41790" rIns="274573" bIns="41790" numCol="1" spcCol="1270" anchor="ctr" anchorCtr="0">
              <a:noAutofit/>
            </a:bodyPr>
            <a:lstStyle/>
            <a:p>
              <a:pPr defTabSz="1289050">
                <a:lnSpc>
                  <a:spcPct val="90000"/>
                </a:lnSpc>
                <a:spcBef>
                  <a:spcPct val="0"/>
                </a:spcBef>
                <a:spcAft>
                  <a:spcPct val="35000"/>
                </a:spcAft>
              </a:pPr>
              <a:endParaRPr lang="es-EC" sz="2900" dirty="0">
                <a:solidFill>
                  <a:prstClr val="black"/>
                </a:solidFill>
              </a:endParaRPr>
            </a:p>
          </p:txBody>
        </p:sp>
      </p:grpSp>
      <p:sp>
        <p:nvSpPr>
          <p:cNvPr id="2" name="1 Rectángulo"/>
          <p:cNvSpPr/>
          <p:nvPr/>
        </p:nvSpPr>
        <p:spPr>
          <a:xfrm>
            <a:off x="758535" y="1484784"/>
            <a:ext cx="7761158" cy="769441"/>
          </a:xfrm>
          <a:prstGeom prst="rect">
            <a:avLst/>
          </a:prstGeom>
        </p:spPr>
        <p:txBody>
          <a:bodyPr wrap="square">
            <a:spAutoFit/>
          </a:bodyPr>
          <a:lstStyle/>
          <a:p>
            <a:pPr lvl="0" algn="just"/>
            <a:r>
              <a:rPr lang="es-EC" sz="2200" dirty="0">
                <a:latin typeface="Times New Roman" pitchFamily="18" charset="0"/>
                <a:cs typeface="Times New Roman" pitchFamily="18" charset="0"/>
              </a:rPr>
              <a:t>Diseñar la Base de Datos y la Interface Humano Máquina del bloque de Adquisición y Almacenamiento.</a:t>
            </a:r>
          </a:p>
        </p:txBody>
      </p:sp>
      <p:sp>
        <p:nvSpPr>
          <p:cNvPr id="12" name="11 Rectángulo"/>
          <p:cNvSpPr/>
          <p:nvPr/>
        </p:nvSpPr>
        <p:spPr>
          <a:xfrm>
            <a:off x="758535" y="3028890"/>
            <a:ext cx="7761158" cy="430887"/>
          </a:xfrm>
          <a:prstGeom prst="rect">
            <a:avLst/>
          </a:prstGeom>
        </p:spPr>
        <p:txBody>
          <a:bodyPr wrap="square">
            <a:spAutoFit/>
          </a:bodyPr>
          <a:lstStyle/>
          <a:p>
            <a:pPr lvl="0"/>
            <a:r>
              <a:rPr lang="es-EC" sz="2200" dirty="0">
                <a:latin typeface="Times New Roman" pitchFamily="18" charset="0"/>
                <a:cs typeface="Times New Roman" pitchFamily="18" charset="0"/>
              </a:rPr>
              <a:t>Implementar el Sistema de Detección de Radiación Gamma</a:t>
            </a:r>
            <a:r>
              <a:rPr lang="es-EC" sz="2000" dirty="0"/>
              <a:t>.</a:t>
            </a:r>
          </a:p>
        </p:txBody>
      </p:sp>
      <p:sp>
        <p:nvSpPr>
          <p:cNvPr id="22" name="21 Rectángulo"/>
          <p:cNvSpPr/>
          <p:nvPr/>
        </p:nvSpPr>
        <p:spPr>
          <a:xfrm>
            <a:off x="758534" y="4365104"/>
            <a:ext cx="7845913" cy="430887"/>
          </a:xfrm>
          <a:prstGeom prst="rect">
            <a:avLst/>
          </a:prstGeom>
        </p:spPr>
        <p:txBody>
          <a:bodyPr wrap="square">
            <a:spAutoFit/>
          </a:bodyPr>
          <a:lstStyle/>
          <a:p>
            <a:pPr lvl="0"/>
            <a:r>
              <a:rPr lang="es-EC" sz="2200" dirty="0">
                <a:latin typeface="Times New Roman" pitchFamily="18" charset="0"/>
                <a:cs typeface="Times New Roman" pitchFamily="18" charset="0"/>
              </a:rPr>
              <a:t>Validar el Sistema de Detección y Monitoreo de Radiación Gamma</a:t>
            </a:r>
            <a:r>
              <a:rPr lang="es-EC" sz="2000" dirty="0">
                <a:latin typeface="Times New Roman" pitchFamily="18" charset="0"/>
                <a:cs typeface="Times New Roman" pitchFamily="18" charset="0"/>
              </a:rPr>
              <a:t>. </a:t>
            </a:r>
          </a:p>
        </p:txBody>
      </p:sp>
    </p:spTree>
    <p:extLst>
      <p:ext uri="{BB962C8B-B14F-4D97-AF65-F5344CB8AC3E}">
        <p14:creationId xmlns:p14="http://schemas.microsoft.com/office/powerpoint/2010/main" val="340527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2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COSTOS </a:t>
            </a:r>
            <a:r>
              <a:rPr lang="es-EC" sz="3200" b="1" dirty="0">
                <a:solidFill>
                  <a:schemeClr val="tx1"/>
                </a:solidFill>
                <a:latin typeface="Times New Roman" pitchFamily="18" charset="0"/>
                <a:cs typeface="Times New Roman" pitchFamily="18" charset="0"/>
              </a:rPr>
              <a:t>DEL PROYECTO</a:t>
            </a: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graphicFrame>
        <p:nvGraphicFramePr>
          <p:cNvPr id="2" name="1 Tabla"/>
          <p:cNvGraphicFramePr>
            <a:graphicFrameLocks noGrp="1"/>
          </p:cNvGraphicFramePr>
          <p:nvPr>
            <p:extLst>
              <p:ext uri="{D42A27DB-BD31-4B8C-83A1-F6EECF244321}">
                <p14:modId xmlns:p14="http://schemas.microsoft.com/office/powerpoint/2010/main" val="2581468524"/>
              </p:ext>
            </p:extLst>
          </p:nvPr>
        </p:nvGraphicFramePr>
        <p:xfrm>
          <a:off x="611559" y="476672"/>
          <a:ext cx="7920881" cy="5701812"/>
        </p:xfrm>
        <a:graphic>
          <a:graphicData uri="http://schemas.openxmlformats.org/drawingml/2006/table">
            <a:tbl>
              <a:tblPr firstRow="1" firstCol="1" bandRow="1">
                <a:tableStyleId>{5C22544A-7EE6-4342-B048-85BDC9FD1C3A}</a:tableStyleId>
              </a:tblPr>
              <a:tblGrid>
                <a:gridCol w="1152127"/>
                <a:gridCol w="2641109"/>
                <a:gridCol w="1251711"/>
                <a:gridCol w="875668"/>
                <a:gridCol w="1000133"/>
                <a:gridCol w="1000133"/>
              </a:tblGrid>
              <a:tr h="244008">
                <a:tc gridSpan="6">
                  <a:txBody>
                    <a:bodyPr/>
                    <a:lstStyle/>
                    <a:p>
                      <a:pPr algn="ctr">
                        <a:lnSpc>
                          <a:spcPct val="150000"/>
                        </a:lnSpc>
                        <a:spcAft>
                          <a:spcPts val="0"/>
                        </a:spcAft>
                      </a:pPr>
                      <a:r>
                        <a:rPr lang="es-EC" sz="1600" dirty="0">
                          <a:effectLst/>
                          <a:latin typeface="Times New Roman" pitchFamily="18" charset="0"/>
                          <a:cs typeface="Times New Roman" pitchFamily="18" charset="0"/>
                        </a:rPr>
                        <a:t>Costo del Sistema de Detección y Monitoreo de Radiación Gamma</a:t>
                      </a:r>
                      <a:endParaRPr lang="es-EC" sz="1600" dirty="0">
                        <a:solidFill>
                          <a:srgbClr val="000000"/>
                        </a:solidFill>
                        <a:effectLst/>
                        <a:latin typeface="Times New Roman" pitchFamily="18" charset="0"/>
                        <a:ea typeface="Times New Roman"/>
                        <a:cs typeface="Times New Roman" pitchFamily="18" charset="0"/>
                      </a:endParaRPr>
                    </a:p>
                  </a:txBody>
                  <a:tcPr marL="62409" marR="62409"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21826">
                <a:tc rowSpan="2">
                  <a:txBody>
                    <a:bodyPr/>
                    <a:lstStyle/>
                    <a:p>
                      <a:pPr algn="ctr">
                        <a:lnSpc>
                          <a:spcPct val="150000"/>
                        </a:lnSpc>
                        <a:spcAft>
                          <a:spcPts val="0"/>
                        </a:spcAft>
                      </a:pPr>
                      <a:r>
                        <a:rPr lang="es-EC" sz="1400" b="1" dirty="0" smtClean="0">
                          <a:effectLst/>
                          <a:latin typeface="Times New Roman" pitchFamily="18" charset="0"/>
                          <a:cs typeface="Times New Roman" pitchFamily="18" charset="0"/>
                        </a:rPr>
                        <a:t>Cantidad</a:t>
                      </a:r>
                      <a:endParaRPr lang="es-EC" sz="1400" b="1" dirty="0">
                        <a:solidFill>
                          <a:srgbClr val="000000"/>
                        </a:solidFill>
                        <a:effectLst/>
                        <a:latin typeface="Times New Roman" pitchFamily="18" charset="0"/>
                        <a:ea typeface="Times New Roman"/>
                        <a:cs typeface="Times New Roman" pitchFamily="18" charset="0"/>
                      </a:endParaRPr>
                    </a:p>
                  </a:txBody>
                  <a:tcPr marL="62409" marR="62409" marT="0" marB="0"/>
                </a:tc>
                <a:tc rowSpan="2">
                  <a:txBody>
                    <a:bodyPr/>
                    <a:lstStyle/>
                    <a:p>
                      <a:pPr algn="ctr">
                        <a:lnSpc>
                          <a:spcPct val="150000"/>
                        </a:lnSpc>
                        <a:spcAft>
                          <a:spcPts val="0"/>
                        </a:spcAft>
                      </a:pPr>
                      <a:r>
                        <a:rPr lang="es-EC" sz="1400" b="1" dirty="0">
                          <a:effectLst/>
                          <a:latin typeface="Times New Roman" pitchFamily="18" charset="0"/>
                          <a:cs typeface="Times New Roman" pitchFamily="18" charset="0"/>
                        </a:rPr>
                        <a:t>Descripción</a:t>
                      </a:r>
                      <a:endParaRPr lang="es-EC" sz="1400" b="1" dirty="0">
                        <a:solidFill>
                          <a:srgbClr val="000000"/>
                        </a:solidFill>
                        <a:effectLst/>
                        <a:latin typeface="Times New Roman" pitchFamily="18" charset="0"/>
                        <a:ea typeface="Times New Roman"/>
                        <a:cs typeface="Times New Roman" pitchFamily="18" charset="0"/>
                      </a:endParaRPr>
                    </a:p>
                  </a:txBody>
                  <a:tcPr marL="62409" marR="62409" marT="0" marB="0"/>
                </a:tc>
                <a:tc rowSpan="2">
                  <a:txBody>
                    <a:bodyPr/>
                    <a:lstStyle/>
                    <a:p>
                      <a:pPr algn="ctr">
                        <a:lnSpc>
                          <a:spcPct val="150000"/>
                        </a:lnSpc>
                        <a:spcAft>
                          <a:spcPts val="0"/>
                        </a:spcAft>
                      </a:pPr>
                      <a:r>
                        <a:rPr lang="es-EC" sz="1400" b="1" dirty="0">
                          <a:effectLst/>
                          <a:latin typeface="Times New Roman" pitchFamily="18" charset="0"/>
                          <a:cs typeface="Times New Roman" pitchFamily="18" charset="0"/>
                        </a:rPr>
                        <a:t>C. Unitario</a:t>
                      </a:r>
                      <a:endParaRPr lang="es-EC" sz="1400" b="1" dirty="0">
                        <a:solidFill>
                          <a:srgbClr val="000000"/>
                        </a:solidFill>
                        <a:effectLst/>
                        <a:latin typeface="Times New Roman" pitchFamily="18" charset="0"/>
                        <a:ea typeface="Times New Roman"/>
                        <a:cs typeface="Times New Roman" pitchFamily="18" charset="0"/>
                      </a:endParaRPr>
                    </a:p>
                  </a:txBody>
                  <a:tcPr marL="62409" marR="62409" marT="0" marB="0"/>
                </a:tc>
                <a:tc gridSpan="3">
                  <a:txBody>
                    <a:bodyPr/>
                    <a:lstStyle/>
                    <a:p>
                      <a:pPr algn="ctr">
                        <a:lnSpc>
                          <a:spcPct val="150000"/>
                        </a:lnSpc>
                        <a:spcAft>
                          <a:spcPts val="0"/>
                        </a:spcAft>
                      </a:pPr>
                      <a:r>
                        <a:rPr lang="es-EC" sz="1400" b="1" dirty="0">
                          <a:effectLst/>
                          <a:latin typeface="Times New Roman" pitchFamily="18" charset="0"/>
                          <a:cs typeface="Times New Roman" pitchFamily="18" charset="0"/>
                        </a:rPr>
                        <a:t>Sistemas</a:t>
                      </a:r>
                      <a:endParaRPr lang="es-EC" sz="1400" b="1" dirty="0">
                        <a:solidFill>
                          <a:srgbClr val="000000"/>
                        </a:solidFill>
                        <a:effectLst/>
                        <a:latin typeface="Times New Roman" pitchFamily="18" charset="0"/>
                        <a:ea typeface="Times New Roman"/>
                        <a:cs typeface="Times New Roman" pitchFamily="18" charset="0"/>
                      </a:endParaRPr>
                    </a:p>
                  </a:txBody>
                  <a:tcPr marL="62409" marR="62409" marT="0" marB="0"/>
                </a:tc>
                <a:tc hMerge="1">
                  <a:txBody>
                    <a:bodyPr/>
                    <a:lstStyle/>
                    <a:p>
                      <a:endParaRPr lang="es-EC"/>
                    </a:p>
                  </a:txBody>
                  <a:tcPr/>
                </a:tc>
                <a:tc hMerge="1">
                  <a:txBody>
                    <a:bodyPr/>
                    <a:lstStyle/>
                    <a:p>
                      <a:endParaRPr lang="es-EC"/>
                    </a:p>
                  </a:txBody>
                  <a:tcPr/>
                </a:tc>
              </a:tr>
              <a:tr h="221826">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C" sz="1400" b="1" dirty="0">
                          <a:effectLst/>
                          <a:latin typeface="Times New Roman" pitchFamily="18" charset="0"/>
                          <a:cs typeface="Times New Roman" pitchFamily="18" charset="0"/>
                        </a:rPr>
                        <a:t>Básico</a:t>
                      </a:r>
                      <a:endParaRPr lang="es-EC" sz="1400" b="1" dirty="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400" b="1" dirty="0">
                          <a:effectLst/>
                          <a:latin typeface="Times New Roman" pitchFamily="18" charset="0"/>
                          <a:cs typeface="Times New Roman" pitchFamily="18" charset="0"/>
                        </a:rPr>
                        <a:t>Medio</a:t>
                      </a:r>
                      <a:endParaRPr lang="es-EC" sz="1400" b="1" dirty="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400" b="1" dirty="0" smtClean="0">
                          <a:effectLst/>
                          <a:latin typeface="Times New Roman" pitchFamily="18" charset="0"/>
                          <a:cs typeface="Times New Roman" pitchFamily="18" charset="0"/>
                        </a:rPr>
                        <a:t>Completo</a:t>
                      </a:r>
                      <a:endParaRPr lang="es-EC" sz="1400" b="1" dirty="0">
                        <a:solidFill>
                          <a:srgbClr val="000000"/>
                        </a:solidFill>
                        <a:effectLst/>
                        <a:latin typeface="Times New Roman" pitchFamily="18" charset="0"/>
                        <a:ea typeface="Times New Roman"/>
                        <a:cs typeface="Times New Roman" pitchFamily="18" charset="0"/>
                      </a:endParaRPr>
                    </a:p>
                  </a:txBody>
                  <a:tcPr marL="62409" marR="62409" marT="0" marB="0"/>
                </a:tc>
              </a:tr>
              <a:tr h="221826">
                <a:tc>
                  <a:txBody>
                    <a:bodyPr/>
                    <a:lstStyle/>
                    <a:p>
                      <a:pPr algn="ctr">
                        <a:lnSpc>
                          <a:spcPct val="150000"/>
                        </a:lnSpc>
                        <a:spcAft>
                          <a:spcPts val="0"/>
                        </a:spcAft>
                      </a:pPr>
                      <a:r>
                        <a:rPr lang="es-EC" sz="1200">
                          <a:effectLst/>
                          <a:latin typeface="Times New Roman" pitchFamily="18" charset="0"/>
                          <a:cs typeface="Times New Roman" pitchFamily="18" charset="0"/>
                        </a:rPr>
                        <a:t>1</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nSpc>
                          <a:spcPct val="150000"/>
                        </a:lnSpc>
                        <a:spcAft>
                          <a:spcPts val="0"/>
                        </a:spcAft>
                      </a:pPr>
                      <a:r>
                        <a:rPr lang="es-EC" sz="1200">
                          <a:effectLst/>
                          <a:latin typeface="Times New Roman" pitchFamily="18" charset="0"/>
                          <a:cs typeface="Times New Roman" pitchFamily="18" charset="0"/>
                        </a:rPr>
                        <a:t>Elementos electrónicos </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$ 12,60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$ 12,60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$ 12,60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$ 12,60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r>
              <a:tr h="221826">
                <a:tc>
                  <a:txBody>
                    <a:bodyPr/>
                    <a:lstStyle/>
                    <a:p>
                      <a:pPr algn="ctr">
                        <a:lnSpc>
                          <a:spcPct val="150000"/>
                        </a:lnSpc>
                        <a:spcAft>
                          <a:spcPts val="0"/>
                        </a:spcAft>
                      </a:pPr>
                      <a:r>
                        <a:rPr lang="es-EC" sz="1200">
                          <a:effectLst/>
                          <a:latin typeface="Times New Roman" pitchFamily="18" charset="0"/>
                          <a:cs typeface="Times New Roman" pitchFamily="18" charset="0"/>
                        </a:rPr>
                        <a:t>5</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nSpc>
                          <a:spcPct val="150000"/>
                        </a:lnSpc>
                        <a:spcAft>
                          <a:spcPts val="0"/>
                        </a:spcAft>
                      </a:pPr>
                      <a:r>
                        <a:rPr lang="es-EC" sz="1200">
                          <a:effectLst/>
                          <a:latin typeface="Times New Roman" pitchFamily="18" charset="0"/>
                          <a:cs typeface="Times New Roman" pitchFamily="18" charset="0"/>
                        </a:rPr>
                        <a:t>Integrados comunes</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$ 0,80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$ 4,00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$ 4,00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$ 4,00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r>
              <a:tr h="221826">
                <a:tc>
                  <a:txBody>
                    <a:bodyPr/>
                    <a:lstStyle/>
                    <a:p>
                      <a:pPr algn="ctr">
                        <a:lnSpc>
                          <a:spcPct val="150000"/>
                        </a:lnSpc>
                        <a:spcAft>
                          <a:spcPts val="0"/>
                        </a:spcAft>
                      </a:pPr>
                      <a:r>
                        <a:rPr lang="es-EC" sz="1200">
                          <a:effectLst/>
                          <a:latin typeface="Times New Roman" pitchFamily="18" charset="0"/>
                          <a:cs typeface="Times New Roman" pitchFamily="18" charset="0"/>
                        </a:rPr>
                        <a:t>3</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nSpc>
                          <a:spcPct val="150000"/>
                        </a:lnSpc>
                        <a:spcAft>
                          <a:spcPts val="0"/>
                        </a:spcAft>
                      </a:pPr>
                      <a:r>
                        <a:rPr lang="es-EC" sz="1200">
                          <a:effectLst/>
                          <a:latin typeface="Times New Roman" pitchFamily="18" charset="0"/>
                          <a:cs typeface="Times New Roman" pitchFamily="18" charset="0"/>
                        </a:rPr>
                        <a:t>Diodos de Potencia</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$ 9,00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$ 27,00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$ 27,00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$ 27,00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r>
              <a:tr h="221826">
                <a:tc>
                  <a:txBody>
                    <a:bodyPr/>
                    <a:lstStyle/>
                    <a:p>
                      <a:pPr algn="ctr">
                        <a:lnSpc>
                          <a:spcPct val="150000"/>
                        </a:lnSpc>
                        <a:spcAft>
                          <a:spcPts val="0"/>
                        </a:spcAft>
                      </a:pPr>
                      <a:r>
                        <a:rPr lang="es-EC" sz="1200">
                          <a:effectLst/>
                          <a:latin typeface="Times New Roman" pitchFamily="18" charset="0"/>
                          <a:cs typeface="Times New Roman" pitchFamily="18" charset="0"/>
                        </a:rPr>
                        <a:t>1</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nSpc>
                          <a:spcPct val="150000"/>
                        </a:lnSpc>
                        <a:spcAft>
                          <a:spcPts val="0"/>
                        </a:spcAft>
                      </a:pPr>
                      <a:r>
                        <a:rPr lang="es-EC" sz="1200">
                          <a:effectLst/>
                          <a:latin typeface="Times New Roman" pitchFamily="18" charset="0"/>
                          <a:cs typeface="Times New Roman" pitchFamily="18" charset="0"/>
                        </a:rPr>
                        <a:t>Transformador</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$ 45,00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$ 45,00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$ 45,00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$ 45,00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r>
              <a:tr h="221826">
                <a:tc>
                  <a:txBody>
                    <a:bodyPr/>
                    <a:lstStyle/>
                    <a:p>
                      <a:pPr algn="ctr">
                        <a:lnSpc>
                          <a:spcPct val="150000"/>
                        </a:lnSpc>
                        <a:spcAft>
                          <a:spcPts val="0"/>
                        </a:spcAft>
                      </a:pPr>
                      <a:r>
                        <a:rPr lang="es-EC" sz="1200">
                          <a:effectLst/>
                          <a:latin typeface="Times New Roman" pitchFamily="18" charset="0"/>
                          <a:cs typeface="Times New Roman" pitchFamily="18" charset="0"/>
                        </a:rPr>
                        <a:t>1</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nSpc>
                          <a:spcPct val="150000"/>
                        </a:lnSpc>
                        <a:spcAft>
                          <a:spcPts val="0"/>
                        </a:spcAft>
                      </a:pPr>
                      <a:r>
                        <a:rPr lang="es-EC" sz="1200">
                          <a:effectLst/>
                          <a:latin typeface="Times New Roman" pitchFamily="18" charset="0"/>
                          <a:cs typeface="Times New Roman" pitchFamily="18" charset="0"/>
                        </a:rPr>
                        <a:t>Micro Controlador</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dirty="0">
                          <a:effectLst/>
                          <a:latin typeface="Times New Roman" pitchFamily="18" charset="0"/>
                          <a:cs typeface="Times New Roman" pitchFamily="18" charset="0"/>
                        </a:rPr>
                        <a:t>$ 8,00</a:t>
                      </a:r>
                      <a:endParaRPr lang="es-EC" sz="1200" dirty="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$ 8,00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$ 8,00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$ 8,00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r>
              <a:tr h="221826">
                <a:tc>
                  <a:txBody>
                    <a:bodyPr/>
                    <a:lstStyle/>
                    <a:p>
                      <a:pPr algn="ctr">
                        <a:lnSpc>
                          <a:spcPct val="150000"/>
                        </a:lnSpc>
                        <a:spcAft>
                          <a:spcPts val="0"/>
                        </a:spcAft>
                      </a:pPr>
                      <a:r>
                        <a:rPr lang="es-EC" sz="1200">
                          <a:effectLst/>
                          <a:latin typeface="Times New Roman" pitchFamily="18" charset="0"/>
                          <a:cs typeface="Times New Roman" pitchFamily="18" charset="0"/>
                        </a:rPr>
                        <a:t>1</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nSpc>
                          <a:spcPct val="150000"/>
                        </a:lnSpc>
                        <a:spcAft>
                          <a:spcPts val="0"/>
                        </a:spcAft>
                      </a:pPr>
                      <a:r>
                        <a:rPr lang="es-EC" sz="1200">
                          <a:effectLst/>
                          <a:latin typeface="Times New Roman" pitchFamily="18" charset="0"/>
                          <a:cs typeface="Times New Roman" pitchFamily="18" charset="0"/>
                        </a:rPr>
                        <a:t>PCB</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$ 54,00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$ 54,00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$ 54,00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$ 54,00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r>
              <a:tr h="221826">
                <a:tc>
                  <a:txBody>
                    <a:bodyPr/>
                    <a:lstStyle/>
                    <a:p>
                      <a:pPr algn="ctr">
                        <a:lnSpc>
                          <a:spcPct val="150000"/>
                        </a:lnSpc>
                        <a:spcAft>
                          <a:spcPts val="0"/>
                        </a:spcAft>
                      </a:pPr>
                      <a:r>
                        <a:rPr lang="es-EC" sz="1200">
                          <a:effectLst/>
                          <a:latin typeface="Times New Roman" pitchFamily="18" charset="0"/>
                          <a:cs typeface="Times New Roman" pitchFamily="18" charset="0"/>
                        </a:rPr>
                        <a:t>1</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nSpc>
                          <a:spcPct val="150000"/>
                        </a:lnSpc>
                        <a:spcAft>
                          <a:spcPts val="0"/>
                        </a:spcAft>
                      </a:pPr>
                      <a:r>
                        <a:rPr lang="es-EC" sz="1200">
                          <a:effectLst/>
                          <a:latin typeface="Times New Roman" pitchFamily="18" charset="0"/>
                          <a:cs typeface="Times New Roman" pitchFamily="18" charset="0"/>
                        </a:rPr>
                        <a:t>Caja del Proyecto</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$ 8,00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$ 8,00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$ 8,00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$ 8,00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r>
              <a:tr h="221826">
                <a:tc>
                  <a:txBody>
                    <a:bodyPr/>
                    <a:lstStyle/>
                    <a:p>
                      <a:pPr algn="ctr">
                        <a:lnSpc>
                          <a:spcPct val="150000"/>
                        </a:lnSpc>
                        <a:spcAft>
                          <a:spcPts val="0"/>
                        </a:spcAft>
                      </a:pPr>
                      <a:r>
                        <a:rPr lang="es-EC" sz="1200">
                          <a:effectLst/>
                          <a:latin typeface="Times New Roman" pitchFamily="18" charset="0"/>
                          <a:cs typeface="Times New Roman" pitchFamily="18" charset="0"/>
                        </a:rPr>
                        <a:t>2</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nSpc>
                          <a:spcPct val="150000"/>
                        </a:lnSpc>
                        <a:spcAft>
                          <a:spcPts val="0"/>
                        </a:spcAft>
                      </a:pPr>
                      <a:r>
                        <a:rPr lang="es-EC" sz="1200">
                          <a:effectLst/>
                          <a:latin typeface="Times New Roman" pitchFamily="18" charset="0"/>
                          <a:cs typeface="Times New Roman" pitchFamily="18" charset="0"/>
                        </a:rPr>
                        <a:t>Baterías</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$ 6,00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$ 12,00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$ 12,00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$ 12,00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r>
              <a:tr h="221826">
                <a:tc>
                  <a:txBody>
                    <a:bodyPr/>
                    <a:lstStyle/>
                    <a:p>
                      <a:pPr algn="ctr">
                        <a:lnSpc>
                          <a:spcPct val="150000"/>
                        </a:lnSpc>
                        <a:spcAft>
                          <a:spcPts val="0"/>
                        </a:spcAft>
                      </a:pPr>
                      <a:r>
                        <a:rPr lang="es-EC" sz="1200">
                          <a:effectLst/>
                          <a:latin typeface="Times New Roman" pitchFamily="18" charset="0"/>
                          <a:cs typeface="Times New Roman" pitchFamily="18" charset="0"/>
                        </a:rPr>
                        <a:t>1</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nSpc>
                          <a:spcPct val="150000"/>
                        </a:lnSpc>
                        <a:spcAft>
                          <a:spcPts val="0"/>
                        </a:spcAft>
                      </a:pPr>
                      <a:r>
                        <a:rPr lang="es-EC" sz="1200">
                          <a:effectLst/>
                          <a:latin typeface="Times New Roman" pitchFamily="18" charset="0"/>
                          <a:cs typeface="Times New Roman" pitchFamily="18" charset="0"/>
                        </a:rPr>
                        <a:t>Señalética</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$ 5,00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$ 5,00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$ 5,00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$ 5,00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r>
              <a:tr h="221826">
                <a:tc>
                  <a:txBody>
                    <a:bodyPr/>
                    <a:lstStyle/>
                    <a:p>
                      <a:pPr algn="ctr">
                        <a:lnSpc>
                          <a:spcPct val="150000"/>
                        </a:lnSpc>
                        <a:spcAft>
                          <a:spcPts val="0"/>
                        </a:spcAft>
                      </a:pPr>
                      <a:r>
                        <a:rPr lang="es-EC" sz="1200">
                          <a:effectLst/>
                          <a:latin typeface="Times New Roman" pitchFamily="18" charset="0"/>
                          <a:cs typeface="Times New Roman" pitchFamily="18" charset="0"/>
                        </a:rPr>
                        <a:t>1</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nSpc>
                          <a:spcPct val="150000"/>
                        </a:lnSpc>
                        <a:spcAft>
                          <a:spcPts val="0"/>
                        </a:spcAft>
                      </a:pPr>
                      <a:r>
                        <a:rPr lang="es-EC" sz="1200">
                          <a:effectLst/>
                          <a:latin typeface="Times New Roman" pitchFamily="18" charset="0"/>
                          <a:cs typeface="Times New Roman" pitchFamily="18" charset="0"/>
                        </a:rPr>
                        <a:t>Adaptador de voltaje</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$ 20,00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$ 20,00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$ 20,00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$ 20,00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r>
              <a:tr h="221826">
                <a:tc>
                  <a:txBody>
                    <a:bodyPr/>
                    <a:lstStyle/>
                    <a:p>
                      <a:pPr algn="ctr">
                        <a:lnSpc>
                          <a:spcPct val="150000"/>
                        </a:lnSpc>
                        <a:spcAft>
                          <a:spcPts val="0"/>
                        </a:spcAft>
                      </a:pPr>
                      <a:r>
                        <a:rPr lang="es-EC" sz="1200">
                          <a:effectLst/>
                          <a:latin typeface="Times New Roman" pitchFamily="18" charset="0"/>
                          <a:cs typeface="Times New Roman" pitchFamily="18" charset="0"/>
                        </a:rPr>
                        <a:t>1</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nSpc>
                          <a:spcPct val="150000"/>
                        </a:lnSpc>
                        <a:spcAft>
                          <a:spcPts val="0"/>
                        </a:spcAft>
                      </a:pPr>
                      <a:r>
                        <a:rPr lang="es-EC" sz="1200">
                          <a:effectLst/>
                          <a:latin typeface="Times New Roman" pitchFamily="18" charset="0"/>
                          <a:cs typeface="Times New Roman" pitchFamily="18" charset="0"/>
                        </a:rPr>
                        <a:t>Xbee</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$ 84,00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$ 0,00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$ 0,00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$ 84,00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r>
              <a:tr h="221826">
                <a:tc>
                  <a:txBody>
                    <a:bodyPr/>
                    <a:lstStyle/>
                    <a:p>
                      <a:pPr algn="ctr">
                        <a:lnSpc>
                          <a:spcPct val="150000"/>
                        </a:lnSpc>
                        <a:spcAft>
                          <a:spcPts val="0"/>
                        </a:spcAft>
                      </a:pPr>
                      <a:r>
                        <a:rPr lang="es-EC" sz="1200">
                          <a:effectLst/>
                          <a:latin typeface="Times New Roman" pitchFamily="18" charset="0"/>
                          <a:cs typeface="Times New Roman" pitchFamily="18" charset="0"/>
                        </a:rPr>
                        <a:t>1</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nSpc>
                          <a:spcPct val="150000"/>
                        </a:lnSpc>
                        <a:spcAft>
                          <a:spcPts val="0"/>
                        </a:spcAft>
                      </a:pPr>
                      <a:r>
                        <a:rPr lang="es-EC" sz="1200">
                          <a:effectLst/>
                          <a:latin typeface="Times New Roman" pitchFamily="18" charset="0"/>
                          <a:cs typeface="Times New Roman" pitchFamily="18" charset="0"/>
                        </a:rPr>
                        <a:t>Xbee Xtick</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$ 140,00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$ 0,00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$ 0,00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$ 140,00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r>
              <a:tr h="221826">
                <a:tc>
                  <a:txBody>
                    <a:bodyPr/>
                    <a:lstStyle/>
                    <a:p>
                      <a:pPr algn="ctr">
                        <a:lnSpc>
                          <a:spcPct val="150000"/>
                        </a:lnSpc>
                        <a:spcAft>
                          <a:spcPts val="0"/>
                        </a:spcAft>
                      </a:pPr>
                      <a:r>
                        <a:rPr lang="es-EC" sz="1200">
                          <a:effectLst/>
                          <a:latin typeface="Times New Roman" pitchFamily="18" charset="0"/>
                          <a:cs typeface="Times New Roman" pitchFamily="18" charset="0"/>
                        </a:rPr>
                        <a:t>1</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nSpc>
                          <a:spcPct val="150000"/>
                        </a:lnSpc>
                        <a:spcAft>
                          <a:spcPts val="0"/>
                        </a:spcAft>
                      </a:pPr>
                      <a:r>
                        <a:rPr lang="es-EC" sz="1200">
                          <a:effectLst/>
                          <a:latin typeface="Times New Roman" pitchFamily="18" charset="0"/>
                          <a:cs typeface="Times New Roman" pitchFamily="18" charset="0"/>
                        </a:rPr>
                        <a:t>Tubo GM</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$ 100,00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$ 100,00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$ 100,00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$ 100,00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r>
              <a:tr h="306852">
                <a:tc>
                  <a:txBody>
                    <a:bodyPr/>
                    <a:lstStyle/>
                    <a:p>
                      <a:pPr algn="ctr">
                        <a:lnSpc>
                          <a:spcPct val="150000"/>
                        </a:lnSpc>
                        <a:spcAft>
                          <a:spcPts val="0"/>
                        </a:spcAft>
                      </a:pPr>
                      <a:r>
                        <a:rPr lang="es-EC" sz="1200">
                          <a:effectLst/>
                          <a:latin typeface="Times New Roman" pitchFamily="18" charset="0"/>
                          <a:cs typeface="Times New Roman" pitchFamily="18" charset="0"/>
                        </a:rPr>
                        <a:t>16</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nSpc>
                          <a:spcPct val="150000"/>
                        </a:lnSpc>
                        <a:spcAft>
                          <a:spcPts val="0"/>
                        </a:spcAft>
                      </a:pPr>
                      <a:r>
                        <a:rPr lang="es-EC" sz="1200" dirty="0">
                          <a:effectLst/>
                          <a:latin typeface="Times New Roman" pitchFamily="18" charset="0"/>
                          <a:cs typeface="Times New Roman" pitchFamily="18" charset="0"/>
                        </a:rPr>
                        <a:t>Mano de Obra Ensamblado (horas)</a:t>
                      </a:r>
                      <a:endParaRPr lang="es-EC" sz="1200" dirty="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dirty="0">
                          <a:effectLst/>
                          <a:latin typeface="Times New Roman" pitchFamily="18" charset="0"/>
                          <a:cs typeface="Times New Roman" pitchFamily="18" charset="0"/>
                        </a:rPr>
                        <a:t>$ 2,43</a:t>
                      </a:r>
                      <a:endParaRPr lang="es-EC" sz="1200" dirty="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$ 38,88</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$ 38,88</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dirty="0">
                          <a:effectLst/>
                          <a:latin typeface="Times New Roman" pitchFamily="18" charset="0"/>
                          <a:cs typeface="Times New Roman" pitchFamily="18" charset="0"/>
                        </a:rPr>
                        <a:t>$ 38,88</a:t>
                      </a:r>
                      <a:endParaRPr lang="es-EC" sz="1200" dirty="0">
                        <a:solidFill>
                          <a:srgbClr val="000000"/>
                        </a:solidFill>
                        <a:effectLst/>
                        <a:latin typeface="Times New Roman" pitchFamily="18" charset="0"/>
                        <a:ea typeface="Times New Roman"/>
                        <a:cs typeface="Times New Roman" pitchFamily="18" charset="0"/>
                      </a:endParaRPr>
                    </a:p>
                  </a:txBody>
                  <a:tcPr marL="62409" marR="62409" marT="0" marB="0"/>
                </a:tc>
              </a:tr>
              <a:tr h="221826">
                <a:tc>
                  <a:txBody>
                    <a:bodyPr/>
                    <a:lstStyle/>
                    <a:p>
                      <a:pPr algn="ctr">
                        <a:lnSpc>
                          <a:spcPct val="150000"/>
                        </a:lnSpc>
                        <a:spcAft>
                          <a:spcPts val="0"/>
                        </a:spcAft>
                      </a:pPr>
                      <a:r>
                        <a:rPr lang="es-EC" sz="1200">
                          <a:effectLst/>
                          <a:latin typeface="Times New Roman" pitchFamily="18" charset="0"/>
                          <a:cs typeface="Times New Roman" pitchFamily="18" charset="0"/>
                        </a:rPr>
                        <a:t>1</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nSpc>
                          <a:spcPct val="150000"/>
                        </a:lnSpc>
                        <a:spcAft>
                          <a:spcPts val="0"/>
                        </a:spcAft>
                      </a:pPr>
                      <a:r>
                        <a:rPr lang="es-EC" sz="1200">
                          <a:effectLst/>
                          <a:latin typeface="Times New Roman" pitchFamily="18" charset="0"/>
                          <a:cs typeface="Times New Roman" pitchFamily="18" charset="0"/>
                        </a:rPr>
                        <a:t>Costo de Diseño</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$ 148,45</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$ 148,45</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$ 148,45</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$ 148,45</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r>
              <a:tr h="221826">
                <a:tc>
                  <a:txBody>
                    <a:bodyPr/>
                    <a:lstStyle/>
                    <a:p>
                      <a:pPr algn="ctr">
                        <a:lnSpc>
                          <a:spcPct val="150000"/>
                        </a:lnSpc>
                        <a:spcAft>
                          <a:spcPts val="0"/>
                        </a:spcAft>
                      </a:pPr>
                      <a:r>
                        <a:rPr lang="es-EC" sz="1200">
                          <a:effectLst/>
                          <a:latin typeface="Times New Roman" pitchFamily="18" charset="0"/>
                          <a:cs typeface="Times New Roman" pitchFamily="18" charset="0"/>
                        </a:rPr>
                        <a:t>1</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nSpc>
                          <a:spcPct val="150000"/>
                        </a:lnSpc>
                        <a:spcAft>
                          <a:spcPts val="0"/>
                        </a:spcAft>
                      </a:pPr>
                      <a:r>
                        <a:rPr lang="es-EC" sz="1200">
                          <a:effectLst/>
                          <a:latin typeface="Times New Roman" pitchFamily="18" charset="0"/>
                          <a:cs typeface="Times New Roman" pitchFamily="18" charset="0"/>
                        </a:rPr>
                        <a:t>Licencia Programa</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$ 66,00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$ 0,00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$ 66,00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effectLst/>
                          <a:latin typeface="Times New Roman" pitchFamily="18" charset="0"/>
                          <a:cs typeface="Times New Roman" pitchFamily="18" charset="0"/>
                        </a:rPr>
                        <a:t>$ 66,00</a:t>
                      </a:r>
                      <a:endParaRPr lang="es-EC" sz="1200">
                        <a:solidFill>
                          <a:srgbClr val="000000"/>
                        </a:solidFill>
                        <a:effectLst/>
                        <a:latin typeface="Times New Roman" pitchFamily="18" charset="0"/>
                        <a:ea typeface="Times New Roman"/>
                        <a:cs typeface="Times New Roman" pitchFamily="18" charset="0"/>
                      </a:endParaRPr>
                    </a:p>
                  </a:txBody>
                  <a:tcPr marL="62409" marR="62409" marT="0" marB="0"/>
                </a:tc>
              </a:tr>
              <a:tr h="221826">
                <a:tc gridSpan="3">
                  <a:txBody>
                    <a:bodyPr/>
                    <a:lstStyle/>
                    <a:p>
                      <a:pPr algn="ctr">
                        <a:lnSpc>
                          <a:spcPct val="150000"/>
                        </a:lnSpc>
                        <a:spcAft>
                          <a:spcPts val="0"/>
                        </a:spcAft>
                      </a:pPr>
                      <a:r>
                        <a:rPr lang="es-EC" sz="1200" dirty="0">
                          <a:solidFill>
                            <a:srgbClr val="C00000"/>
                          </a:solidFill>
                          <a:effectLst/>
                          <a:latin typeface="Times New Roman" pitchFamily="18" charset="0"/>
                          <a:cs typeface="Times New Roman" pitchFamily="18" charset="0"/>
                        </a:rPr>
                        <a:t>Costo Total</a:t>
                      </a:r>
                      <a:endParaRPr lang="es-EC" sz="1200" dirty="0">
                        <a:solidFill>
                          <a:srgbClr val="C00000"/>
                        </a:solidFill>
                        <a:effectLst/>
                        <a:latin typeface="Times New Roman" pitchFamily="18" charset="0"/>
                        <a:ea typeface="Times New Roman"/>
                        <a:cs typeface="Times New Roman" pitchFamily="18" charset="0"/>
                      </a:endParaRPr>
                    </a:p>
                  </a:txBody>
                  <a:tcPr marL="62409" marR="62409" marT="0" marB="0"/>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1200">
                          <a:solidFill>
                            <a:srgbClr val="C00000"/>
                          </a:solidFill>
                          <a:effectLst/>
                          <a:latin typeface="Times New Roman" pitchFamily="18" charset="0"/>
                          <a:cs typeface="Times New Roman" pitchFamily="18" charset="0"/>
                        </a:rPr>
                        <a:t>$ 482,93</a:t>
                      </a:r>
                      <a:endParaRPr lang="es-EC" sz="1200">
                        <a:solidFill>
                          <a:srgbClr val="C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a:solidFill>
                            <a:srgbClr val="C00000"/>
                          </a:solidFill>
                          <a:effectLst/>
                          <a:latin typeface="Times New Roman" pitchFamily="18" charset="0"/>
                          <a:cs typeface="Times New Roman" pitchFamily="18" charset="0"/>
                        </a:rPr>
                        <a:t>$ 548,93</a:t>
                      </a:r>
                      <a:endParaRPr lang="es-EC" sz="1200">
                        <a:solidFill>
                          <a:srgbClr val="C00000"/>
                        </a:solidFill>
                        <a:effectLst/>
                        <a:latin typeface="Times New Roman" pitchFamily="18" charset="0"/>
                        <a:ea typeface="Times New Roman"/>
                        <a:cs typeface="Times New Roman" pitchFamily="18" charset="0"/>
                      </a:endParaRPr>
                    </a:p>
                  </a:txBody>
                  <a:tcPr marL="62409" marR="62409" marT="0" marB="0"/>
                </a:tc>
                <a:tc>
                  <a:txBody>
                    <a:bodyPr/>
                    <a:lstStyle/>
                    <a:p>
                      <a:pPr algn="ctr">
                        <a:lnSpc>
                          <a:spcPct val="150000"/>
                        </a:lnSpc>
                        <a:spcAft>
                          <a:spcPts val="0"/>
                        </a:spcAft>
                      </a:pPr>
                      <a:r>
                        <a:rPr lang="es-EC" sz="1200" dirty="0">
                          <a:solidFill>
                            <a:srgbClr val="C00000"/>
                          </a:solidFill>
                          <a:effectLst/>
                          <a:latin typeface="Times New Roman" pitchFamily="18" charset="0"/>
                          <a:cs typeface="Times New Roman" pitchFamily="18" charset="0"/>
                        </a:rPr>
                        <a:t>$ 772,93</a:t>
                      </a:r>
                      <a:endParaRPr lang="es-EC" sz="1200" dirty="0">
                        <a:solidFill>
                          <a:srgbClr val="C00000"/>
                        </a:solidFill>
                        <a:effectLst/>
                        <a:latin typeface="Times New Roman" pitchFamily="18" charset="0"/>
                        <a:ea typeface="Times New Roman"/>
                        <a:cs typeface="Times New Roman" pitchFamily="18" charset="0"/>
                      </a:endParaRPr>
                    </a:p>
                  </a:txBody>
                  <a:tcPr marL="62409" marR="62409" marT="0" marB="0"/>
                </a:tc>
              </a:tr>
            </a:tbl>
          </a:graphicData>
        </a:graphic>
      </p:graphicFrame>
      <p:sp>
        <p:nvSpPr>
          <p:cNvPr id="3" name="Rectangle 1"/>
          <p:cNvSpPr>
            <a:spLocks noChangeArrowheads="1"/>
          </p:cNvSpPr>
          <p:nvPr/>
        </p:nvSpPr>
        <p:spPr bwMode="auto">
          <a:xfrm>
            <a:off x="1259632" y="5301208"/>
            <a:ext cx="7704856" cy="2063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899829" rIns="899829" bIns="899829"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T</a:t>
            </a:r>
            <a:r>
              <a:rPr kumimoji="0" lang="es-EC" sz="1600" b="1" i="0" u="none" strike="noStrike" cap="none" normalizeH="0" baseline="0" dirty="0" smtClean="0" bmk="">
                <a:ln>
                  <a:noFill/>
                </a:ln>
                <a:solidFill>
                  <a:srgbClr val="000000"/>
                </a:solidFill>
                <a:effectLst/>
                <a:latin typeface="Times New Roman" pitchFamily="18" charset="0"/>
                <a:ea typeface="Times New Roman" pitchFamily="18" charset="0"/>
                <a:cs typeface="Times New Roman" pitchFamily="18" charset="0"/>
              </a:rPr>
              <a:t>abla. 4.</a:t>
            </a:r>
            <a:r>
              <a:rPr kumimoji="0" lang="es-EC" sz="1600" b="1" i="0" u="none" strike="noStrike" cap="none" normalizeH="0" baseline="0" dirty="0" smtClean="0" bmk="_Toc374896112">
                <a:ln>
                  <a:noFill/>
                </a:ln>
                <a:solidFill>
                  <a:srgbClr val="000000"/>
                </a:solidFill>
                <a:effectLst/>
                <a:latin typeface="Times New Roman" pitchFamily="18" charset="0"/>
                <a:ea typeface="Times New Roman" pitchFamily="18" charset="0"/>
                <a:cs typeface="Times New Roman" pitchFamily="18" charset="0"/>
              </a:rPr>
              <a:t>4. Análisis de costos de Sistema</a:t>
            </a:r>
            <a:endParaRPr kumimoji="0" lang="es-EC"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62129254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0" y="6414523"/>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COMPARACIÓN DE PRECIOS</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3" name="Rectangle 1"/>
          <p:cNvSpPr>
            <a:spLocks noChangeArrowheads="1"/>
          </p:cNvSpPr>
          <p:nvPr/>
        </p:nvSpPr>
        <p:spPr bwMode="auto">
          <a:xfrm>
            <a:off x="1259632" y="5301208"/>
            <a:ext cx="7704856" cy="2063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899829" rIns="899829" bIns="899829" numCol="1" anchor="ctr" anchorCtr="0" compatLnSpc="1">
            <a:prstTxWarp prst="textNoShape">
              <a:avLst/>
            </a:prstTxWarp>
            <a:spAutoFit/>
          </a:bodyPr>
          <a:lstStyle/>
          <a:p>
            <a:pPr lvl="0" algn="ctr" fontAlgn="base">
              <a:spcBef>
                <a:spcPct val="0"/>
              </a:spcBef>
              <a:spcAft>
                <a:spcPct val="0"/>
              </a:spcAft>
            </a:pPr>
            <a:r>
              <a:rPr lang="es-EC" sz="1600" b="1" dirty="0">
                <a:solidFill>
                  <a:srgbClr val="000000"/>
                </a:solidFill>
                <a:latin typeface="Times New Roman" pitchFamily="18" charset="0"/>
                <a:ea typeface="Times New Roman" pitchFamily="18" charset="0"/>
                <a:cs typeface="Times New Roman" pitchFamily="18" charset="0"/>
              </a:rPr>
              <a:t>T</a:t>
            </a:r>
            <a:r>
              <a:rPr lang="es-EC" sz="1600" b="1" dirty="0" bmk="">
                <a:solidFill>
                  <a:srgbClr val="000000"/>
                </a:solidFill>
                <a:latin typeface="Times New Roman" pitchFamily="18" charset="0"/>
                <a:ea typeface="Times New Roman" pitchFamily="18" charset="0"/>
                <a:cs typeface="Times New Roman" pitchFamily="18" charset="0"/>
              </a:rPr>
              <a:t>abla. </a:t>
            </a:r>
            <a:r>
              <a:rPr lang="es-EC" sz="1600" b="1" dirty="0" smtClean="0" bmk="">
                <a:solidFill>
                  <a:srgbClr val="000000"/>
                </a:solidFill>
                <a:latin typeface="Times New Roman" pitchFamily="18" charset="0"/>
                <a:ea typeface="Times New Roman" pitchFamily="18" charset="0"/>
                <a:cs typeface="Times New Roman" pitchFamily="18" charset="0"/>
              </a:rPr>
              <a:t>4.</a:t>
            </a:r>
            <a:r>
              <a:rPr lang="es-EC" sz="1600" b="1" dirty="0" smtClean="0" bmk="_Toc374896112">
                <a:solidFill>
                  <a:srgbClr val="000000"/>
                </a:solidFill>
                <a:latin typeface="Times New Roman" pitchFamily="18" charset="0"/>
                <a:ea typeface="Times New Roman" pitchFamily="18" charset="0"/>
                <a:cs typeface="Times New Roman" pitchFamily="18" charset="0"/>
              </a:rPr>
              <a:t>5. Comparación de Precios</a:t>
            </a:r>
            <a:endParaRPr lang="es-EC" sz="1600" dirty="0">
              <a:latin typeface="Times New Roman" pitchFamily="18" charset="0"/>
              <a:cs typeface="Times New Roman" pitchFamily="18" charset="0"/>
            </a:endParaRPr>
          </a:p>
        </p:txBody>
      </p:sp>
      <p:pic>
        <p:nvPicPr>
          <p:cNvPr id="112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1537" y="548680"/>
            <a:ext cx="6308159" cy="549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326913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RESULTADOS</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1 Rectángulo"/>
          <p:cNvSpPr/>
          <p:nvPr/>
        </p:nvSpPr>
        <p:spPr>
          <a:xfrm>
            <a:off x="238416" y="1268760"/>
            <a:ext cx="8726072" cy="1785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r>
              <a:rPr lang="es-EC" sz="2200" dirty="0">
                <a:solidFill>
                  <a:schemeClr val="tx1"/>
                </a:solidFill>
                <a:latin typeface="Times New Roman" pitchFamily="18" charset="0"/>
                <a:cs typeface="Times New Roman" pitchFamily="18" charset="0"/>
              </a:rPr>
              <a:t>Con la ejecución del proyecto se cumple cabalmente con los objetivos propuestos del diseño de un Sistema de Detección y Monitoreo de Radiación Gamma para medir la exposición a la radiación del personal ocupacionalmente expuesto del Ministerio de Electricidad y Energía Renovable</a:t>
            </a:r>
            <a:r>
              <a:rPr lang="es-EC" sz="2200" dirty="0" smtClean="0">
                <a:solidFill>
                  <a:schemeClr val="tx1"/>
                </a:solidFill>
                <a:latin typeface="Times New Roman" pitchFamily="18" charset="0"/>
                <a:cs typeface="Times New Roman" pitchFamily="18" charset="0"/>
              </a:rPr>
              <a:t>.</a:t>
            </a:r>
            <a:endParaRPr lang="es-EC" sz="2200" dirty="0">
              <a:solidFill>
                <a:schemeClr val="tx1"/>
              </a:solidFill>
              <a:latin typeface="Times New Roman" pitchFamily="18" charset="0"/>
              <a:cs typeface="Times New Roman" pitchFamily="18" charset="0"/>
            </a:endParaRPr>
          </a:p>
        </p:txBody>
      </p:sp>
      <p:sp>
        <p:nvSpPr>
          <p:cNvPr id="9" name="8 Rectángulo"/>
          <p:cNvSpPr/>
          <p:nvPr/>
        </p:nvSpPr>
        <p:spPr>
          <a:xfrm>
            <a:off x="251520" y="3761164"/>
            <a:ext cx="8726072" cy="110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r>
              <a:rPr lang="es-EC" sz="2200" dirty="0">
                <a:solidFill>
                  <a:schemeClr val="tx1"/>
                </a:solidFill>
                <a:latin typeface="Times New Roman" pitchFamily="18" charset="0"/>
                <a:cs typeface="Times New Roman" pitchFamily="18" charset="0"/>
              </a:rPr>
              <a:t> </a:t>
            </a:r>
            <a:r>
              <a:rPr lang="es-EC" sz="2200" dirty="0" smtClean="0">
                <a:solidFill>
                  <a:schemeClr val="tx1"/>
                </a:solidFill>
                <a:latin typeface="Times New Roman" pitchFamily="18" charset="0"/>
                <a:cs typeface="Times New Roman" pitchFamily="18" charset="0"/>
              </a:rPr>
              <a:t>El estudio del arte de las radiaciones ionizantes permite ampliar el conocimiento de la detección de la radiación, para aprovechar el comportamiento físico y eléctrico de la ionización en el tubo Geiger Müller. </a:t>
            </a:r>
            <a:endParaRPr lang="es-EC" sz="2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951472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5" y="1"/>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RESULTADOS</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3" name="2 Rectángulo"/>
          <p:cNvSpPr/>
          <p:nvPr/>
        </p:nvSpPr>
        <p:spPr>
          <a:xfrm>
            <a:off x="356938" y="1291164"/>
            <a:ext cx="3690199" cy="461665"/>
          </a:xfrm>
          <a:prstGeom prst="rect">
            <a:avLst/>
          </a:prstGeom>
        </p:spPr>
        <p:txBody>
          <a:bodyPr wrap="square">
            <a:spAutoFit/>
          </a:bodyPr>
          <a:lstStyle/>
          <a:p>
            <a:r>
              <a:rPr lang="es-EC"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Precisión  1.6% </a:t>
            </a:r>
            <a:endParaRPr lang="es-EC"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3 Rectángulo"/>
          <p:cNvSpPr/>
          <p:nvPr/>
        </p:nvSpPr>
        <p:spPr>
          <a:xfrm>
            <a:off x="256672" y="724634"/>
            <a:ext cx="3739264" cy="4001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C"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FUENTE DE ALTO VOLTAJE </a:t>
            </a:r>
            <a:endParaRPr lang="es-EC"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mc:AlternateContent xmlns:mc="http://schemas.openxmlformats.org/markup-compatibility/2006" xmlns:a14="http://schemas.microsoft.com/office/drawing/2010/main">
        <mc:Choice Requires="a14">
          <p:sp>
            <p:nvSpPr>
              <p:cNvPr id="12" name="11 Rectángulo"/>
              <p:cNvSpPr/>
              <p:nvPr/>
            </p:nvSpPr>
            <p:spPr>
              <a:xfrm>
                <a:off x="339354" y="1772816"/>
                <a:ext cx="3696404" cy="461665"/>
              </a:xfrm>
              <a:prstGeom prst="rect">
                <a:avLst/>
              </a:prstGeom>
            </p:spPr>
            <p:txBody>
              <a:bodyPr wrap="square">
                <a:spAutoFit/>
              </a:bodyPr>
              <a:lstStyle/>
              <a:p>
                <a:r>
                  <a:rPr lang="es-EC"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Error de </a:t>
                </a:r>
                <a14:m>
                  <m:oMath xmlns:m="http://schemas.openxmlformats.org/officeDocument/2006/math">
                    <m:r>
                      <a:rPr lang="es-EC" sz="2400"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ambria Math"/>
                      </a:rPr>
                      <m:t>0.01 </m:t>
                    </m:r>
                    <m:d>
                      <m:dPr>
                        <m:begChr m:val="["/>
                        <m:endChr m:val="]"/>
                        <m:ctrlPr>
                          <a:rPr lang="es-EC" sz="2400" b="1" i="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ambria Math"/>
                          </a:rPr>
                        </m:ctrlPr>
                      </m:dPr>
                      <m:e>
                        <m:r>
                          <m:rPr>
                            <m:sty m:val="p"/>
                          </m:rPr>
                          <a:rPr lang="es-EC" sz="2400"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ambria Math"/>
                          </a:rPr>
                          <m:t>v</m:t>
                        </m:r>
                      </m:e>
                    </m:d>
                  </m:oMath>
                </a14:m>
                <a:endParaRPr lang="es-EC"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mc:Choice>
        <mc:Fallback xmlns="">
          <p:sp>
            <p:nvSpPr>
              <p:cNvPr id="12" name="11 Rectángulo"/>
              <p:cNvSpPr>
                <a:spLocks noRot="1" noChangeAspect="1" noMove="1" noResize="1" noEditPoints="1" noAdjustHandles="1" noChangeArrowheads="1" noChangeShapeType="1" noTextEdit="1"/>
              </p:cNvSpPr>
              <p:nvPr/>
            </p:nvSpPr>
            <p:spPr>
              <a:xfrm>
                <a:off x="339354" y="1772816"/>
                <a:ext cx="3696404" cy="461665"/>
              </a:xfrm>
              <a:prstGeom prst="rect">
                <a:avLst/>
              </a:prstGeom>
              <a:blipFill rotWithShape="1">
                <a:blip r:embed="rId6"/>
                <a:stretch>
                  <a:fillRect l="-3300" t="-17105" b="-3289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12 Rectángulo"/>
              <p:cNvSpPr/>
              <p:nvPr/>
            </p:nvSpPr>
            <p:spPr>
              <a:xfrm>
                <a:off x="323528" y="2247255"/>
                <a:ext cx="4010524" cy="461665"/>
              </a:xfrm>
              <a:prstGeom prst="rect">
                <a:avLst/>
              </a:prstGeom>
            </p:spPr>
            <p:txBody>
              <a:bodyPr wrap="square">
                <a:spAutoFit/>
              </a:bodyPr>
              <a:lstStyle/>
              <a:p>
                <a:r>
                  <a:rPr lang="es-EC"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Rizado &lt; </a:t>
                </a:r>
                <a14:m>
                  <m:oMath xmlns:m="http://schemas.openxmlformats.org/officeDocument/2006/math">
                    <m:r>
                      <a:rPr lang="es-EC" sz="2400"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ambria Math"/>
                      </a:rPr>
                      <m:t>100 </m:t>
                    </m:r>
                    <m:d>
                      <m:dPr>
                        <m:begChr m:val="["/>
                        <m:endChr m:val="]"/>
                        <m:ctrlPr>
                          <a:rPr lang="es-EC" sz="2400" b="1" i="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ambria Math"/>
                          </a:rPr>
                        </m:ctrlPr>
                      </m:dPr>
                      <m:e>
                        <m:r>
                          <m:rPr>
                            <m:sty m:val="p"/>
                          </m:rPr>
                          <a:rPr lang="es-EC" sz="2400"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ambria Math"/>
                          </a:rPr>
                          <m:t>mv</m:t>
                        </m:r>
                      </m:e>
                    </m:d>
                  </m:oMath>
                </a14:m>
                <a:endParaRPr lang="es-EC"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mc:Choice>
        <mc:Fallback xmlns="">
          <p:sp>
            <p:nvSpPr>
              <p:cNvPr id="13" name="12 Rectángulo"/>
              <p:cNvSpPr>
                <a:spLocks noRot="1" noChangeAspect="1" noMove="1" noResize="1" noEditPoints="1" noAdjustHandles="1" noChangeArrowheads="1" noChangeShapeType="1" noTextEdit="1"/>
              </p:cNvSpPr>
              <p:nvPr/>
            </p:nvSpPr>
            <p:spPr>
              <a:xfrm>
                <a:off x="323528" y="2247255"/>
                <a:ext cx="4010524" cy="461665"/>
              </a:xfrm>
              <a:prstGeom prst="rect">
                <a:avLst/>
              </a:prstGeom>
              <a:blipFill rotWithShape="1">
                <a:blip r:embed="rId7"/>
                <a:stretch>
                  <a:fillRect l="-3040" t="-18667" b="-34667"/>
                </a:stretch>
              </a:blipFill>
            </p:spPr>
            <p:txBody>
              <a:bodyPr/>
              <a:lstStyle/>
              <a:p>
                <a:r>
                  <a:rPr lang="es-EC">
                    <a:noFill/>
                  </a:rPr>
                  <a:t> </a:t>
                </a:r>
              </a:p>
            </p:txBody>
          </p:sp>
        </mc:Fallback>
      </mc:AlternateContent>
      <p:sp>
        <p:nvSpPr>
          <p:cNvPr id="15" name="14 Rectángulo"/>
          <p:cNvSpPr/>
          <p:nvPr/>
        </p:nvSpPr>
        <p:spPr>
          <a:xfrm>
            <a:off x="251520" y="2924944"/>
            <a:ext cx="3739264" cy="4001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C"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ERROR EN TIEMPO </a:t>
            </a:r>
            <a:r>
              <a:rPr lang="es-EC"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0.01</a:t>
            </a:r>
            <a:r>
              <a:rPr lang="es-EC"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a:t>
            </a:r>
            <a:endParaRPr lang="es-EC"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17 Rectángulo"/>
          <p:cNvSpPr/>
          <p:nvPr/>
        </p:nvSpPr>
        <p:spPr>
          <a:xfrm>
            <a:off x="251520" y="3645024"/>
            <a:ext cx="4176464" cy="4001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C"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FACTOR DE CALIBRACIÓN 1,08</a:t>
            </a:r>
            <a:endParaRPr lang="es-EC"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19" name="18 Rectángulo"/>
          <p:cNvSpPr/>
          <p:nvPr/>
        </p:nvSpPr>
        <p:spPr>
          <a:xfrm>
            <a:off x="251520" y="4077072"/>
            <a:ext cx="4968552" cy="461665"/>
          </a:xfrm>
          <a:prstGeom prst="rect">
            <a:avLst/>
          </a:prstGeom>
        </p:spPr>
        <p:txBody>
          <a:bodyPr wrap="square">
            <a:spAutoFit/>
          </a:bodyPr>
          <a:lstStyle/>
          <a:p>
            <a:r>
              <a:rPr lang="es-EC"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C</a:t>
            </a:r>
            <a:r>
              <a:rPr lang="es-EC"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ertificado </a:t>
            </a:r>
            <a:r>
              <a:rPr lang="es-EC"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de calibración</a:t>
            </a:r>
          </a:p>
        </p:txBody>
      </p:sp>
      <p:sp>
        <p:nvSpPr>
          <p:cNvPr id="21" name="20 Rectángulo"/>
          <p:cNvSpPr/>
          <p:nvPr/>
        </p:nvSpPr>
        <p:spPr>
          <a:xfrm>
            <a:off x="323528" y="4797152"/>
            <a:ext cx="4536504" cy="40011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C"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RANGO DE FUNCIONAMIENTO</a:t>
            </a:r>
            <a:endParaRPr lang="es-EC"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2" name="21 Rectángulo"/>
              <p:cNvSpPr/>
              <p:nvPr/>
            </p:nvSpPr>
            <p:spPr>
              <a:xfrm>
                <a:off x="323528" y="5301208"/>
                <a:ext cx="5034704" cy="461665"/>
              </a:xfrm>
              <a:prstGeom prst="rect">
                <a:avLst/>
              </a:prstGeom>
            </p:spPr>
            <p:txBody>
              <a:bodyPr wrap="square">
                <a:spAutoFit/>
              </a:bodyPr>
              <a:lstStyle/>
              <a:p>
                <a14:m>
                  <m:oMath xmlns:m="http://schemas.openxmlformats.org/officeDocument/2006/math">
                    <m:r>
                      <a:rPr lang="es-EC" sz="2400"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ambria Math"/>
                        <a:cs typeface="Times New Roman" pitchFamily="18" charset="0"/>
                      </a:rPr>
                      <m:t>0.00 </m:t>
                    </m:r>
                    <m:r>
                      <m:rPr>
                        <m:sty m:val="p"/>
                      </m:rPr>
                      <a:rPr lang="es-EC" sz="2400"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ambria Math"/>
                        <a:cs typeface="Times New Roman" pitchFamily="18" charset="0"/>
                      </a:rPr>
                      <m:t>mR</m:t>
                    </m:r>
                    <m:r>
                      <a:rPr lang="es-EC" sz="2400"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ambria Math"/>
                        <a:cs typeface="Times New Roman" pitchFamily="18" charset="0"/>
                      </a:rPr>
                      <m:t>/</m:t>
                    </m:r>
                    <m:r>
                      <m:rPr>
                        <m:sty m:val="p"/>
                      </m:rPr>
                      <a:rPr lang="es-EC" sz="2400"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ambria Math"/>
                        <a:cs typeface="Times New Roman" pitchFamily="18" charset="0"/>
                      </a:rPr>
                      <m:t>h</m:t>
                    </m:r>
                  </m:oMath>
                </a14:m>
                <a:r>
                  <a:rPr lang="es-EC"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 y hasta </a:t>
                </a:r>
                <a14:m>
                  <m:oMath xmlns:m="http://schemas.openxmlformats.org/officeDocument/2006/math">
                    <m:r>
                      <a:rPr lang="es-EC" sz="2400"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ambria Math"/>
                        <a:cs typeface="Times New Roman" pitchFamily="18" charset="0"/>
                      </a:rPr>
                      <m:t>10</m:t>
                    </m:r>
                    <m:r>
                      <m:rPr>
                        <m:sty m:val="p"/>
                      </m:rPr>
                      <a:rPr lang="es-EC" sz="2400"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ambria Math"/>
                        <a:cs typeface="Times New Roman" pitchFamily="18" charset="0"/>
                      </a:rPr>
                      <m:t>mR</m:t>
                    </m:r>
                    <m:r>
                      <a:rPr lang="es-EC" sz="2400"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ambria Math"/>
                        <a:cs typeface="Times New Roman" pitchFamily="18" charset="0"/>
                      </a:rPr>
                      <m:t>/</m:t>
                    </m:r>
                    <m:r>
                      <m:rPr>
                        <m:sty m:val="p"/>
                      </m:rPr>
                      <a:rPr lang="es-EC" sz="2400"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ambria Math"/>
                        <a:cs typeface="Times New Roman" pitchFamily="18" charset="0"/>
                      </a:rPr>
                      <m:t>h</m:t>
                    </m:r>
                  </m:oMath>
                </a14:m>
                <a:endParaRPr lang="es-EC"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endParaRPr>
              </a:p>
            </p:txBody>
          </p:sp>
        </mc:Choice>
        <mc:Fallback xmlns="">
          <p:sp>
            <p:nvSpPr>
              <p:cNvPr id="22" name="21 Rectángulo"/>
              <p:cNvSpPr>
                <a:spLocks noRot="1" noChangeAspect="1" noMove="1" noResize="1" noEditPoints="1" noAdjustHandles="1" noChangeArrowheads="1" noChangeShapeType="1" noTextEdit="1"/>
              </p:cNvSpPr>
              <p:nvPr/>
            </p:nvSpPr>
            <p:spPr>
              <a:xfrm>
                <a:off x="323528" y="5301208"/>
                <a:ext cx="5034704" cy="461665"/>
              </a:xfrm>
              <a:prstGeom prst="rect">
                <a:avLst/>
              </a:prstGeom>
              <a:blipFill rotWithShape="1">
                <a:blip r:embed="rId8"/>
                <a:stretch>
                  <a:fillRect l="-847" t="-17333" b="-36000"/>
                </a:stretch>
              </a:blipFill>
            </p:spPr>
            <p:txBody>
              <a:bodyPr/>
              <a:lstStyle/>
              <a:p>
                <a:r>
                  <a:rPr lang="es-EC">
                    <a:noFill/>
                  </a:rPr>
                  <a:t> </a:t>
                </a:r>
              </a:p>
            </p:txBody>
          </p:sp>
        </mc:Fallback>
      </mc:AlternateContent>
    </p:spTree>
    <p:extLst>
      <p:ext uri="{BB962C8B-B14F-4D97-AF65-F5344CB8AC3E}">
        <p14:creationId xmlns:p14="http://schemas.microsoft.com/office/powerpoint/2010/main" val="3129135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P spid="13" grpId="0"/>
      <p:bldP spid="15" grpId="0"/>
      <p:bldP spid="18" grpId="0"/>
      <p:bldP spid="19" grpId="0"/>
      <p:bldP spid="21" grpId="0"/>
      <p:bldP spid="2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7235" y="6381328"/>
            <a:ext cx="9151235" cy="478872"/>
          </a:xfrm>
          <a:prstGeom prst="rect">
            <a:avLst/>
          </a:prstGeom>
          <a:gradFill flip="none" rotWithShape="1">
            <a:gsLst>
              <a:gs pos="11000">
                <a:schemeClr val="tx1">
                  <a:lumMod val="50000"/>
                  <a:lumOff val="50000"/>
                </a:schemeClr>
              </a:gs>
              <a:gs pos="51000">
                <a:schemeClr val="accent1">
                  <a:tint val="44500"/>
                  <a:satMod val="160000"/>
                </a:schemeClr>
              </a:gs>
              <a:gs pos="62000">
                <a:schemeClr val="bg2"/>
              </a:gs>
            </a:gsLst>
            <a:path path="rect">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7236" y="1196752"/>
            <a:ext cx="9151235" cy="476672"/>
          </a:xfrm>
        </p:spPr>
        <p:txBody>
          <a:bodyPr>
            <a:noAutofit/>
          </a:bodyPr>
          <a:lstStyle/>
          <a:p>
            <a:pPr algn="ctr"/>
            <a:r>
              <a:rPr lang="es-EC" sz="3200" b="1" dirty="0" smtClean="0">
                <a:solidFill>
                  <a:schemeClr val="tx1"/>
                </a:solidFill>
                <a:latin typeface="Times New Roman" pitchFamily="18" charset="0"/>
                <a:cs typeface="Times New Roman" pitchFamily="18" charset="0"/>
              </a:rPr>
              <a:t>Muchas gracias por su atención</a:t>
            </a:r>
            <a:endParaRPr lang="es-EC" sz="3200" b="1" dirty="0">
              <a:solidFill>
                <a:schemeClr val="tx1"/>
              </a:solidFill>
              <a:latin typeface="Times New Roman" pitchFamily="18" charset="0"/>
              <a:cs typeface="Times New Roman" pitchFamily="18" charset="0"/>
            </a:endParaRPr>
          </a:p>
        </p:txBody>
      </p:sp>
      <p:pic>
        <p:nvPicPr>
          <p:cNvPr id="10" name="9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29522" y="6419942"/>
            <a:ext cx="1206974" cy="393434"/>
          </a:xfr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4726" t="9085" r="30549" b="50000"/>
          <a:stretch/>
        </p:blipFill>
        <p:spPr>
          <a:xfrm>
            <a:off x="35496" y="6414523"/>
            <a:ext cx="405841" cy="385755"/>
          </a:xfrm>
          <a:prstGeom prst="rect">
            <a:avLst/>
          </a:prstGeom>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8236" t="50000" r="6696" b="11474"/>
          <a:stretch/>
        </p:blipFill>
        <p:spPr>
          <a:xfrm>
            <a:off x="424839" y="6414523"/>
            <a:ext cx="1091710" cy="39885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2769" name="Imagen 2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640" y="2060848"/>
            <a:ext cx="6799867" cy="3961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42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1.7"/>
</p:tagLst>
</file>

<file path=ppt/tags/tag10.xml><?xml version="1.0" encoding="utf-8"?>
<p:tagLst xmlns:a="http://schemas.openxmlformats.org/drawingml/2006/main" xmlns:r="http://schemas.openxmlformats.org/officeDocument/2006/relationships" xmlns:p="http://schemas.openxmlformats.org/presentationml/2006/main">
  <p:tag name="TIMING" val="|1.5|1.7"/>
</p:tagLst>
</file>

<file path=ppt/tags/tag11.xml><?xml version="1.0" encoding="utf-8"?>
<p:tagLst xmlns:a="http://schemas.openxmlformats.org/drawingml/2006/main" xmlns:r="http://schemas.openxmlformats.org/officeDocument/2006/relationships" xmlns:p="http://schemas.openxmlformats.org/presentationml/2006/main">
  <p:tag name="TIMING" val="|1.5|1.7"/>
</p:tagLst>
</file>

<file path=ppt/tags/tag12.xml><?xml version="1.0" encoding="utf-8"?>
<p:tagLst xmlns:a="http://schemas.openxmlformats.org/drawingml/2006/main" xmlns:r="http://schemas.openxmlformats.org/officeDocument/2006/relationships" xmlns:p="http://schemas.openxmlformats.org/presentationml/2006/main">
  <p:tag name="TIMING" val="|1.5|1.7"/>
</p:tagLst>
</file>

<file path=ppt/tags/tag13.xml><?xml version="1.0" encoding="utf-8"?>
<p:tagLst xmlns:a="http://schemas.openxmlformats.org/drawingml/2006/main" xmlns:r="http://schemas.openxmlformats.org/officeDocument/2006/relationships" xmlns:p="http://schemas.openxmlformats.org/presentationml/2006/main">
  <p:tag name="TIMING" val="|1.5|1.7"/>
</p:tagLst>
</file>

<file path=ppt/tags/tag14.xml><?xml version="1.0" encoding="utf-8"?>
<p:tagLst xmlns:a="http://schemas.openxmlformats.org/drawingml/2006/main" xmlns:r="http://schemas.openxmlformats.org/officeDocument/2006/relationships" xmlns:p="http://schemas.openxmlformats.org/presentationml/2006/main">
  <p:tag name="TIMING" val="|1.5|1.7"/>
</p:tagLst>
</file>

<file path=ppt/tags/tag2.xml><?xml version="1.0" encoding="utf-8"?>
<p:tagLst xmlns:a="http://schemas.openxmlformats.org/drawingml/2006/main" xmlns:r="http://schemas.openxmlformats.org/officeDocument/2006/relationships" xmlns:p="http://schemas.openxmlformats.org/presentationml/2006/main">
  <p:tag name="TIMING" val="|1.5|1.7"/>
</p:tagLst>
</file>

<file path=ppt/tags/tag3.xml><?xml version="1.0" encoding="utf-8"?>
<p:tagLst xmlns:a="http://schemas.openxmlformats.org/drawingml/2006/main" xmlns:r="http://schemas.openxmlformats.org/officeDocument/2006/relationships" xmlns:p="http://schemas.openxmlformats.org/presentationml/2006/main">
  <p:tag name="TIMING" val="|1.5|1.7"/>
</p:tagLst>
</file>

<file path=ppt/tags/tag4.xml><?xml version="1.0" encoding="utf-8"?>
<p:tagLst xmlns:a="http://schemas.openxmlformats.org/drawingml/2006/main" xmlns:r="http://schemas.openxmlformats.org/officeDocument/2006/relationships" xmlns:p="http://schemas.openxmlformats.org/presentationml/2006/main">
  <p:tag name="TIMING" val="|1.5|1.7"/>
</p:tagLst>
</file>

<file path=ppt/tags/tag5.xml><?xml version="1.0" encoding="utf-8"?>
<p:tagLst xmlns:a="http://schemas.openxmlformats.org/drawingml/2006/main" xmlns:r="http://schemas.openxmlformats.org/officeDocument/2006/relationships" xmlns:p="http://schemas.openxmlformats.org/presentationml/2006/main">
  <p:tag name="TIMING" val="|1.5|1.7"/>
</p:tagLst>
</file>

<file path=ppt/tags/tag6.xml><?xml version="1.0" encoding="utf-8"?>
<p:tagLst xmlns:a="http://schemas.openxmlformats.org/drawingml/2006/main" xmlns:r="http://schemas.openxmlformats.org/officeDocument/2006/relationships" xmlns:p="http://schemas.openxmlformats.org/presentationml/2006/main">
  <p:tag name="TIMING" val="|1.5|1.7"/>
</p:tagLst>
</file>

<file path=ppt/tags/tag7.xml><?xml version="1.0" encoding="utf-8"?>
<p:tagLst xmlns:a="http://schemas.openxmlformats.org/drawingml/2006/main" xmlns:r="http://schemas.openxmlformats.org/officeDocument/2006/relationships" xmlns:p="http://schemas.openxmlformats.org/presentationml/2006/main">
  <p:tag name="TIMING" val="|1.5|1.7"/>
</p:tagLst>
</file>

<file path=ppt/tags/tag8.xml><?xml version="1.0" encoding="utf-8"?>
<p:tagLst xmlns:a="http://schemas.openxmlformats.org/drawingml/2006/main" xmlns:r="http://schemas.openxmlformats.org/officeDocument/2006/relationships" xmlns:p="http://schemas.openxmlformats.org/presentationml/2006/main">
  <p:tag name="TIMING" val="|1.5|1.7"/>
</p:tagLst>
</file>

<file path=ppt/tags/tag9.xml><?xml version="1.0" encoding="utf-8"?>
<p:tagLst xmlns:a="http://schemas.openxmlformats.org/drawingml/2006/main" xmlns:r="http://schemas.openxmlformats.org/officeDocument/2006/relationships" xmlns:p="http://schemas.openxmlformats.org/presentationml/2006/main">
  <p:tag name="TIMING" val="|1.5|1.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4195</TotalTime>
  <Words>9561</Words>
  <Application>Microsoft Office PowerPoint</Application>
  <PresentationFormat>Presentación en pantalla (4:3)</PresentationFormat>
  <Paragraphs>683</Paragraphs>
  <Slides>94</Slides>
  <Notes>94</Notes>
  <HiddenSlides>0</HiddenSlides>
  <MMClips>0</MMClips>
  <ScaleCrop>false</ScaleCrop>
  <HeadingPairs>
    <vt:vector size="8" baseType="variant">
      <vt:variant>
        <vt:lpstr>Tema</vt:lpstr>
      </vt:variant>
      <vt:variant>
        <vt:i4>1</vt:i4>
      </vt:variant>
      <vt:variant>
        <vt:lpstr>Vínculos</vt:lpstr>
      </vt:variant>
      <vt:variant>
        <vt:i4>2</vt:i4>
      </vt:variant>
      <vt:variant>
        <vt:lpstr>Servidores OLE incrustados</vt:lpstr>
      </vt:variant>
      <vt:variant>
        <vt:i4>1</vt:i4>
      </vt:variant>
      <vt:variant>
        <vt:lpstr>Títulos de diapositiva</vt:lpstr>
      </vt:variant>
      <vt:variant>
        <vt:i4>94</vt:i4>
      </vt:variant>
    </vt:vector>
  </HeadingPairs>
  <TitlesOfParts>
    <vt:vector size="98" baseType="lpstr">
      <vt:lpstr>Flujo</vt:lpstr>
      <vt:lpstr>W:\TESIS\DOCUMENTO\IMAGENES\3 DISEÑO\0 Componentes Generales de un detector.vsd\Drawing\~Página-1\Proceso.21</vt:lpstr>
      <vt:lpstr>W:\TESIS\DOCUMENTO\IMAGENES\3 DISEÑO\2 Fuente de Alto Voltaje.vsd\Drawing\~Página-1\Sheet.14</vt:lpstr>
      <vt:lpstr>Visio</vt:lpstr>
      <vt:lpstr>PRESENTACIÓN DE LA TESIS:  DISEÑO E IMPLEMENTACIÓN DE UN SISTEMA DE DETECCIÓN Y MONITOREO DE RADIACIÓN GAMMA PARA  EL MINISTERIO DE ELECTRICIDAD Y ENERGÍA RENOVABLE </vt:lpstr>
      <vt:lpstr>Antecedentes</vt:lpstr>
      <vt:lpstr>Motivación</vt:lpstr>
      <vt:lpstr>Justificación e Importancia</vt:lpstr>
      <vt:lpstr>Alcance del Proyecto (i)</vt:lpstr>
      <vt:lpstr>Alcance del Proyecto (ii)</vt:lpstr>
      <vt:lpstr>Objetivo Principal</vt:lpstr>
      <vt:lpstr>Objetivos Específicos (i)</vt:lpstr>
      <vt:lpstr>Objetivos Específicos (ii)</vt:lpstr>
      <vt:lpstr>ESTUDIO DE LAS RADIACIONES  IONIZANTES</vt:lpstr>
      <vt:lpstr>Radiaciones Ionizantes</vt:lpstr>
      <vt:lpstr>Física de las Radiaciones (i)</vt:lpstr>
      <vt:lpstr>Física de las Radiaciones (ii)</vt:lpstr>
      <vt:lpstr>Clasificación de las radiaciones</vt:lpstr>
      <vt:lpstr>Unidades dosimétricas</vt:lpstr>
      <vt:lpstr>Daños en los seres vivos</vt:lpstr>
      <vt:lpstr>Cuidados y manejo de las radiaciones</vt:lpstr>
      <vt:lpstr>Límites de dosis Individual</vt:lpstr>
      <vt:lpstr>Fuentes de radiación</vt:lpstr>
      <vt:lpstr>Semiperíodo de Desintegración</vt:lpstr>
      <vt:lpstr>Detectores de radiación ionizante</vt:lpstr>
      <vt:lpstr>Detectores Geiger Müller</vt:lpstr>
      <vt:lpstr>Curva Plateau</vt:lpstr>
      <vt:lpstr>Estadística del número de cuentas</vt:lpstr>
      <vt:lpstr>SISTEMA DE DETECCIÓN Y MONITOREO DE RADIACIÓN GAMMA</vt:lpstr>
      <vt:lpstr>Bloque Detector de Radiación</vt:lpstr>
      <vt:lpstr>Tubo Geiger Müller  </vt:lpstr>
      <vt:lpstr>Diseño del Tubo Geiger Müller (i)  </vt:lpstr>
      <vt:lpstr>Diseño del Tubo Geiger Müller (ii)  </vt:lpstr>
      <vt:lpstr>Resultado del Tubo Geiger Müller  </vt:lpstr>
      <vt:lpstr>Fuente de Alto Voltaje de Corriente Directa</vt:lpstr>
      <vt:lpstr>Fuente de alto voltaje</vt:lpstr>
      <vt:lpstr>Circuito oscilador (i)</vt:lpstr>
      <vt:lpstr>Circuito oscilador (ii)</vt:lpstr>
      <vt:lpstr>Circuito oscilador (iii)</vt:lpstr>
      <vt:lpstr>Circuito de Pre-amplificación (i)</vt:lpstr>
      <vt:lpstr>Circuito de Pre-amplificación (ii)</vt:lpstr>
      <vt:lpstr>Circuito de Pre-amplificación (iii)</vt:lpstr>
      <vt:lpstr>Amplificación por Transformador (i)</vt:lpstr>
      <vt:lpstr>Amplificación por Transformador (ii)</vt:lpstr>
      <vt:lpstr>Circuito duplicador y regulador de voltaje (i)</vt:lpstr>
      <vt:lpstr>Circuito duplicador y regulador de voltaje (ii)</vt:lpstr>
      <vt:lpstr>Resultado de la Fuente de alto voltaje</vt:lpstr>
      <vt:lpstr>Acondicionamiento de Pulsos Nucleares</vt:lpstr>
      <vt:lpstr>Circuito de acoplamiento (i)</vt:lpstr>
      <vt:lpstr>Circuito de acoplamiento (ii)</vt:lpstr>
      <vt:lpstr>Circuito inversor  (i)</vt:lpstr>
      <vt:lpstr>Circuito multivibrador monoestable  (i)</vt:lpstr>
      <vt:lpstr>Circuito multivibrador monoestable  (ii)</vt:lpstr>
      <vt:lpstr>Resultado del circuito de acondicionamiento</vt:lpstr>
      <vt:lpstr>Diagrama de flujo del Detector de Radiación</vt:lpstr>
      <vt:lpstr>PIC16F887</vt:lpstr>
      <vt:lpstr>Organización de puertos</vt:lpstr>
      <vt:lpstr>Entrada Análoga</vt:lpstr>
      <vt:lpstr>Entradas y salidas digitales</vt:lpstr>
      <vt:lpstr>Medidor</vt:lpstr>
      <vt:lpstr>Cálculo del Temporizador y medición de pulsos</vt:lpstr>
      <vt:lpstr>Administración de memoria</vt:lpstr>
      <vt:lpstr>Interfaz de Comunicación</vt:lpstr>
      <vt:lpstr>Diseño de la interface de comunicación</vt:lpstr>
      <vt:lpstr>Comunicación inalámbrica por medio de módulos XBEE </vt:lpstr>
      <vt:lpstr>Comunicación inalámbrica por medio de módulos XBEE </vt:lpstr>
      <vt:lpstr>Comunicación inalámbrica por medio de módulos XBEE </vt:lpstr>
      <vt:lpstr>Red de detectores</vt:lpstr>
      <vt:lpstr>Red de detectores</vt:lpstr>
      <vt:lpstr>Alimentación Eléctrica</vt:lpstr>
      <vt:lpstr>Análisis de Baterías</vt:lpstr>
      <vt:lpstr>Diseño Mecánico</vt:lpstr>
      <vt:lpstr>Circuito Impreso</vt:lpstr>
      <vt:lpstr>Circuito Impreso</vt:lpstr>
      <vt:lpstr>Circuito Impreso</vt:lpstr>
      <vt:lpstr>Circuito Impreso</vt:lpstr>
      <vt:lpstr>Circuito Impreso</vt:lpstr>
      <vt:lpstr>Circuito Impreso</vt:lpstr>
      <vt:lpstr>Bloque de Adquisición y Almacenamiento</vt:lpstr>
      <vt:lpstr>Interface Humana Máquina</vt:lpstr>
      <vt:lpstr>IMPLEMENTACIÓN Y RESULTADOS</vt:lpstr>
      <vt:lpstr>Detector de Radiación Finalizado</vt:lpstr>
      <vt:lpstr>Fuente de alto Voltaje</vt:lpstr>
      <vt:lpstr>Acondicionamiento de Pulsos Nucleares</vt:lpstr>
      <vt:lpstr>Sistema Micro Procesado</vt:lpstr>
      <vt:lpstr>Pruebas de Medición del Detector de Radiación (i)</vt:lpstr>
      <vt:lpstr>Pruebas de Medición del Detector de Radiación (i)</vt:lpstr>
      <vt:lpstr>Pruebas de Medición del Detector de Radiación (ii)</vt:lpstr>
      <vt:lpstr>Pruebas de Medición del Detector de Radiación (iii)</vt:lpstr>
      <vt:lpstr>Resultados del 25% del rango</vt:lpstr>
      <vt:lpstr>Resultados del 50% del rango</vt:lpstr>
      <vt:lpstr>Resultados del 75% del rango</vt:lpstr>
      <vt:lpstr>Linealidad</vt:lpstr>
      <vt:lpstr>COSTOS DEL PROYECTO</vt:lpstr>
      <vt:lpstr>COMPARACIÓN DE PRECIOS</vt:lpstr>
      <vt:lpstr>RESULTADOS</vt:lpstr>
      <vt:lpstr>RESULTADOS</vt:lpstr>
      <vt:lpstr>Muchas gracias por su atención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DEL PROYECTO:  “DISEÑO E IMPLEMENTACIÓN DE UN SISTEMA DE DETECCIÓN Y MONITOREO DE RADIACIÓN GAMMA PARA EL MINISTERIO DE ELECTRICIDAD Y ENERGÍA RENOVABLE”</dc:title>
  <dc:creator>WSND85P4</dc:creator>
  <cp:lastModifiedBy>WSND85P4</cp:lastModifiedBy>
  <cp:revision>94</cp:revision>
  <dcterms:created xsi:type="dcterms:W3CDTF">2013-12-18T03:37:52Z</dcterms:created>
  <dcterms:modified xsi:type="dcterms:W3CDTF">2014-02-14T06:38:59Z</dcterms:modified>
</cp:coreProperties>
</file>