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Lst>
  <p:sldIdLst>
    <p:sldId id="256" r:id="rId2"/>
    <p:sldId id="257" r:id="rId3"/>
    <p:sldId id="258" r:id="rId4"/>
    <p:sldId id="304" r:id="rId5"/>
    <p:sldId id="260" r:id="rId6"/>
    <p:sldId id="261" r:id="rId7"/>
    <p:sldId id="263" r:id="rId8"/>
    <p:sldId id="264" r:id="rId9"/>
    <p:sldId id="265" r:id="rId10"/>
    <p:sldId id="296" r:id="rId11"/>
    <p:sldId id="266" r:id="rId12"/>
    <p:sldId id="267" r:id="rId13"/>
    <p:sldId id="269" r:id="rId14"/>
    <p:sldId id="268" r:id="rId15"/>
    <p:sldId id="270" r:id="rId16"/>
    <p:sldId id="272" r:id="rId17"/>
    <p:sldId id="273" r:id="rId18"/>
    <p:sldId id="274" r:id="rId19"/>
    <p:sldId id="275" r:id="rId20"/>
    <p:sldId id="276" r:id="rId21"/>
    <p:sldId id="277" r:id="rId22"/>
    <p:sldId id="279" r:id="rId23"/>
    <p:sldId id="280" r:id="rId24"/>
    <p:sldId id="281" r:id="rId25"/>
    <p:sldId id="282" r:id="rId26"/>
    <p:sldId id="283" r:id="rId27"/>
    <p:sldId id="284" r:id="rId28"/>
    <p:sldId id="287" r:id="rId29"/>
    <p:sldId id="288" r:id="rId30"/>
    <p:sldId id="289" r:id="rId31"/>
    <p:sldId id="286" r:id="rId32"/>
    <p:sldId id="285" r:id="rId33"/>
    <p:sldId id="292" r:id="rId34"/>
    <p:sldId id="290" r:id="rId35"/>
    <p:sldId id="294" r:id="rId36"/>
    <p:sldId id="301" r:id="rId37"/>
    <p:sldId id="302" r:id="rId38"/>
    <p:sldId id="297" r:id="rId39"/>
    <p:sldId id="300" r:id="rId40"/>
    <p:sldId id="303" r:id="rId41"/>
    <p:sldId id="299" r:id="rId42"/>
    <p:sldId id="293" r:id="rId43"/>
    <p:sldId id="305" r:id="rId44"/>
    <p:sldId id="307" r:id="rId45"/>
    <p:sldId id="306" r:id="rId46"/>
    <p:sldId id="308" r:id="rId47"/>
    <p:sldId id="310" r:id="rId48"/>
    <p:sldId id="311" r:id="rId49"/>
    <p:sldId id="312" r:id="rId50"/>
    <p:sldId id="313" r:id="rId51"/>
    <p:sldId id="314" r:id="rId52"/>
    <p:sldId id="315" r:id="rId53"/>
    <p:sldId id="316" r:id="rId54"/>
    <p:sldId id="317" r:id="rId55"/>
    <p:sldId id="318" r:id="rId56"/>
    <p:sldId id="319" r:id="rId57"/>
    <p:sldId id="321" r:id="rId58"/>
    <p:sldId id="320" r:id="rId5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9" d="100"/>
          <a:sy n="79" d="100"/>
        </p:scale>
        <p:origin x="120" y="60"/>
      </p:cViewPr>
      <p:guideLst/>
    </p:cSldViewPr>
  </p:slideViewPr>
  <p:notesTextViewPr>
    <p:cViewPr>
      <p:scale>
        <a:sx n="1" d="1"/>
        <a:sy n="1" d="1"/>
      </p:scale>
      <p:origin x="0" y="0"/>
    </p:cViewPr>
  </p:notesTextViewPr>
  <p:sorterViewPr>
    <p:cViewPr>
      <p:scale>
        <a:sx n="100" d="100"/>
        <a:sy n="100" d="100"/>
      </p:scale>
      <p:origin x="0" y="-7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P\Desktop\TESIS%20MARGARITA%20SANCHEZ\DATO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P\Desktop\TESIS%20MARGARITA%20SANCHEZ\DATO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HP\Desktop\IPAQ\DATOS%20IPAQ%20PRE%20TEST..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oleObject" Target="file:///C:\Users\HP\Desktop\IPAQ\DATOS%20IPAQ%20POST%20TES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HP\Desktop\IPAQ\DATOS%20IPAQ%20POST%20TEST..xlsx" TargetMode="Externa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file:///C:\Users\HP\Desktop\TESIS%20MARGARITA%20SANCHEZ\CUADRO%20COMPROBACI&#211;N%20DE%20HIP&#211;TESI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44"/>
    </mc:Choice>
    <mc:Fallback>
      <c:style val="44"/>
    </mc:Fallback>
  </mc:AlternateContent>
  <c:chart>
    <c:title>
      <c:tx>
        <c:rich>
          <a:bodyPr/>
          <a:lstStyle/>
          <a:p>
            <a:pPr>
              <a:defRPr sz="1800">
                <a:latin typeface="Andalus" pitchFamily="18" charset="-78"/>
                <a:cs typeface="Andalus" pitchFamily="18" charset="-78"/>
              </a:defRPr>
            </a:pPr>
            <a:r>
              <a:rPr lang="en-US" sz="1800">
                <a:latin typeface="Andalus" pitchFamily="18" charset="-78"/>
                <a:cs typeface="Andalus" pitchFamily="18" charset="-78"/>
              </a:rPr>
              <a:t>PRE TEST - SONDROME BURNOUT </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4.691357693020657E-2"/>
          <c:y val="0.2219496834609381"/>
          <c:w val="0.95308642306979341"/>
          <c:h val="0.6568502756415957"/>
        </c:manualLayout>
      </c:layout>
      <c:bar3DChart>
        <c:barDir val="col"/>
        <c:grouping val="clustered"/>
        <c:varyColors val="0"/>
        <c:ser>
          <c:idx val="0"/>
          <c:order val="0"/>
          <c:invertIfNegative val="0"/>
          <c:dLbls>
            <c:spPr>
              <a:noFill/>
              <a:ln>
                <a:noFill/>
              </a:ln>
              <a:effectLst/>
            </c:spPr>
            <c:txPr>
              <a:bodyPr/>
              <a:lstStyle/>
              <a:p>
                <a:pPr>
                  <a:defRPr sz="2000">
                    <a:latin typeface="Andalus" pitchFamily="18" charset="-78"/>
                    <a:cs typeface="Andalus" pitchFamily="18" charset="-78"/>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'PRE TEST'!$J$3:$J$5</c:f>
              <c:strCache>
                <c:ptCount val="3"/>
                <c:pt idx="0">
                  <c:v>BAJO </c:v>
                </c:pt>
                <c:pt idx="1">
                  <c:v>MODERADO</c:v>
                </c:pt>
                <c:pt idx="2">
                  <c:v>ALTO</c:v>
                </c:pt>
              </c:strCache>
            </c:strRef>
          </c:cat>
          <c:val>
            <c:numRef>
              <c:f>'PRE TEST'!$L$3:$L$5</c:f>
              <c:numCache>
                <c:formatCode>0%</c:formatCode>
                <c:ptCount val="3"/>
                <c:pt idx="0">
                  <c:v>0.28000000000000008</c:v>
                </c:pt>
                <c:pt idx="1">
                  <c:v>0.36000000000000004</c:v>
                </c:pt>
                <c:pt idx="2">
                  <c:v>0.36000000000000004</c:v>
                </c:pt>
              </c:numCache>
            </c:numRef>
          </c:val>
        </c:ser>
        <c:dLbls>
          <c:showLegendKey val="0"/>
          <c:showVal val="1"/>
          <c:showCatName val="0"/>
          <c:showSerName val="0"/>
          <c:showPercent val="0"/>
          <c:showBubbleSize val="0"/>
        </c:dLbls>
        <c:gapWidth val="150"/>
        <c:shape val="cylinder"/>
        <c:axId val="200017336"/>
        <c:axId val="200017728"/>
        <c:axId val="0"/>
      </c:bar3DChart>
      <c:catAx>
        <c:axId val="200017336"/>
        <c:scaling>
          <c:orientation val="minMax"/>
        </c:scaling>
        <c:delete val="0"/>
        <c:axPos val="b"/>
        <c:numFmt formatCode="General" sourceLinked="0"/>
        <c:majorTickMark val="none"/>
        <c:minorTickMark val="none"/>
        <c:tickLblPos val="nextTo"/>
        <c:txPr>
          <a:bodyPr/>
          <a:lstStyle/>
          <a:p>
            <a:pPr>
              <a:defRPr sz="1200">
                <a:latin typeface="Andalus" pitchFamily="18" charset="-78"/>
                <a:cs typeface="Andalus" pitchFamily="18" charset="-78"/>
              </a:defRPr>
            </a:pPr>
            <a:endParaRPr lang="es-EC"/>
          </a:p>
        </c:txPr>
        <c:crossAx val="200017728"/>
        <c:crosses val="autoZero"/>
        <c:auto val="1"/>
        <c:lblAlgn val="ctr"/>
        <c:lblOffset val="100"/>
        <c:noMultiLvlLbl val="0"/>
      </c:catAx>
      <c:valAx>
        <c:axId val="200017728"/>
        <c:scaling>
          <c:orientation val="minMax"/>
        </c:scaling>
        <c:delete val="1"/>
        <c:axPos val="l"/>
        <c:numFmt formatCode="0%" sourceLinked="1"/>
        <c:majorTickMark val="out"/>
        <c:minorTickMark val="none"/>
        <c:tickLblPos val="nextTo"/>
        <c:crossAx val="20001733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46"/>
    </mc:Choice>
    <mc:Fallback>
      <c:style val="46"/>
    </mc:Fallback>
  </mc:AlternateContent>
  <c:chart>
    <c:title>
      <c:tx>
        <c:rich>
          <a:bodyPr/>
          <a:lstStyle/>
          <a:p>
            <a:pPr>
              <a:defRPr sz="1800">
                <a:latin typeface="Andalus" pitchFamily="18" charset="-78"/>
                <a:cs typeface="Andalus" pitchFamily="18" charset="-78"/>
              </a:defRPr>
            </a:pPr>
            <a:r>
              <a:rPr lang="en-US" sz="1800">
                <a:latin typeface="Andalus" pitchFamily="18" charset="-78"/>
                <a:cs typeface="Andalus" pitchFamily="18" charset="-78"/>
              </a:rPr>
              <a:t>POST TEST - SINDROME BURNOUT</a:t>
            </a:r>
          </a:p>
        </c:rich>
      </c:tx>
      <c:layout>
        <c:manualLayout>
          <c:xMode val="edge"/>
          <c:yMode val="edge"/>
          <c:x val="0.14834033245844275"/>
          <c:y val="2.777777777777779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4.1568055981265888E-2"/>
          <c:y val="0.18044016087412496"/>
          <c:w val="0.93888888888888899"/>
          <c:h val="0.65531641878098568"/>
        </c:manualLayout>
      </c:layout>
      <c:bar3DChart>
        <c:barDir val="col"/>
        <c:grouping val="clustered"/>
        <c:varyColors val="0"/>
        <c:ser>
          <c:idx val="0"/>
          <c:order val="0"/>
          <c:invertIfNegative val="0"/>
          <c:dLbls>
            <c:spPr>
              <a:noFill/>
              <a:ln>
                <a:noFill/>
              </a:ln>
              <a:effectLst/>
            </c:spPr>
            <c:txPr>
              <a:bodyPr/>
              <a:lstStyle/>
              <a:p>
                <a:pPr>
                  <a:defRPr sz="1600">
                    <a:latin typeface="Andalus" pitchFamily="18" charset="-78"/>
                    <a:cs typeface="Andalus" pitchFamily="18" charset="-78"/>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'POST TEST'!$J$3:$J$5</c:f>
              <c:strCache>
                <c:ptCount val="3"/>
                <c:pt idx="0">
                  <c:v>BAJO </c:v>
                </c:pt>
                <c:pt idx="1">
                  <c:v>MODERADO</c:v>
                </c:pt>
                <c:pt idx="2">
                  <c:v>ALTO</c:v>
                </c:pt>
              </c:strCache>
            </c:strRef>
          </c:cat>
          <c:val>
            <c:numRef>
              <c:f>'POST TEST'!$L$3:$L$5</c:f>
              <c:numCache>
                <c:formatCode>0%</c:formatCode>
                <c:ptCount val="3"/>
                <c:pt idx="0">
                  <c:v>0.52</c:v>
                </c:pt>
                <c:pt idx="1">
                  <c:v>0.4</c:v>
                </c:pt>
                <c:pt idx="2">
                  <c:v>8.0000000000000016E-2</c:v>
                </c:pt>
              </c:numCache>
            </c:numRef>
          </c:val>
        </c:ser>
        <c:dLbls>
          <c:showLegendKey val="0"/>
          <c:showVal val="1"/>
          <c:showCatName val="0"/>
          <c:showSerName val="0"/>
          <c:showPercent val="0"/>
          <c:showBubbleSize val="0"/>
        </c:dLbls>
        <c:gapWidth val="150"/>
        <c:shape val="cylinder"/>
        <c:axId val="200018512"/>
        <c:axId val="200018904"/>
        <c:axId val="0"/>
      </c:bar3DChart>
      <c:catAx>
        <c:axId val="200018512"/>
        <c:scaling>
          <c:orientation val="minMax"/>
        </c:scaling>
        <c:delete val="0"/>
        <c:axPos val="b"/>
        <c:numFmt formatCode="General" sourceLinked="0"/>
        <c:majorTickMark val="none"/>
        <c:minorTickMark val="none"/>
        <c:tickLblPos val="nextTo"/>
        <c:txPr>
          <a:bodyPr/>
          <a:lstStyle/>
          <a:p>
            <a:pPr>
              <a:defRPr sz="1400">
                <a:latin typeface="Andalus" pitchFamily="18" charset="-78"/>
                <a:cs typeface="Andalus" pitchFamily="18" charset="-78"/>
              </a:defRPr>
            </a:pPr>
            <a:endParaRPr lang="es-EC"/>
          </a:p>
        </c:txPr>
        <c:crossAx val="200018904"/>
        <c:crosses val="autoZero"/>
        <c:auto val="1"/>
        <c:lblAlgn val="ctr"/>
        <c:lblOffset val="100"/>
        <c:noMultiLvlLbl val="0"/>
      </c:catAx>
      <c:valAx>
        <c:axId val="200018904"/>
        <c:scaling>
          <c:orientation val="minMax"/>
        </c:scaling>
        <c:delete val="1"/>
        <c:axPos val="l"/>
        <c:numFmt formatCode="0%" sourceLinked="1"/>
        <c:majorTickMark val="out"/>
        <c:minorTickMark val="none"/>
        <c:tickLblPos val="nextTo"/>
        <c:crossAx val="20001851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r>
              <a:rPr lang="es-EC"/>
              <a:t>NIVEL DE ACTIVIDAD FÍSICA</a:t>
            </a:r>
          </a:p>
          <a:p>
            <a:pPr>
              <a:defRPr/>
            </a:pPr>
            <a:r>
              <a:rPr lang="es-EC"/>
              <a:t>PRE TEST</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es-EC"/>
        </a:p>
      </c:txPr>
    </c:title>
    <c:autoTitleDeleted val="0"/>
    <c:plotArea>
      <c:layout/>
      <c:barChart>
        <c:barDir val="col"/>
        <c:grouping val="stacked"/>
        <c:varyColors val="0"/>
        <c:ser>
          <c:idx val="0"/>
          <c:order val="0"/>
          <c:spPr>
            <a:gradFill rotWithShape="1">
              <a:gsLst>
                <a:gs pos="0">
                  <a:schemeClr val="accent2">
                    <a:shade val="76000"/>
                    <a:tint val="96000"/>
                    <a:lumMod val="100000"/>
                  </a:schemeClr>
                </a:gs>
                <a:gs pos="78000">
                  <a:schemeClr val="accent2">
                    <a:shade val="76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delete val="1"/>
          </c:dLbls>
          <c:cat>
            <c:strRef>
              <c:f>'PRE TEST'!$J$4:$J$6</c:f>
              <c:strCache>
                <c:ptCount val="3"/>
                <c:pt idx="0">
                  <c:v>BAJO </c:v>
                </c:pt>
                <c:pt idx="1">
                  <c:v>MEDIO</c:v>
                </c:pt>
                <c:pt idx="2">
                  <c:v>ALTO</c:v>
                </c:pt>
              </c:strCache>
            </c:strRef>
          </c:cat>
          <c:val>
            <c:numRef>
              <c:f>'PRE TEST'!$K$4:$K$6</c:f>
              <c:numCache>
                <c:formatCode>General</c:formatCode>
                <c:ptCount val="3"/>
                <c:pt idx="0">
                  <c:v>16</c:v>
                </c:pt>
                <c:pt idx="1">
                  <c:v>9</c:v>
                </c:pt>
                <c:pt idx="2">
                  <c:v>0</c:v>
                </c:pt>
              </c:numCache>
            </c:numRef>
          </c:val>
        </c:ser>
        <c:ser>
          <c:idx val="1"/>
          <c:order val="1"/>
          <c:spPr>
            <a:gradFill rotWithShape="1">
              <a:gsLst>
                <a:gs pos="0">
                  <a:schemeClr val="accent2">
                    <a:tint val="77000"/>
                    <a:tint val="96000"/>
                    <a:lumMod val="100000"/>
                  </a:schemeClr>
                </a:gs>
                <a:gs pos="78000">
                  <a:schemeClr val="accent2">
                    <a:tint val="77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dLbl>
              <c:idx val="0"/>
              <c:layout>
                <c:manualLayout>
                  <c:x val="8.333333333333335E-3"/>
                  <c:y val="0.22222222222222221"/>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5555555555555558E-3"/>
                  <c:y val="0.138888888888888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775590551181112E-3"/>
                  <c:y val="-0.1481481481481481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'PRE TEST'!$J$4:$J$6</c:f>
              <c:strCache>
                <c:ptCount val="3"/>
                <c:pt idx="0">
                  <c:v>BAJO </c:v>
                </c:pt>
                <c:pt idx="1">
                  <c:v>MEDIO</c:v>
                </c:pt>
                <c:pt idx="2">
                  <c:v>ALTO</c:v>
                </c:pt>
              </c:strCache>
            </c:strRef>
          </c:cat>
          <c:val>
            <c:numRef>
              <c:f>'PRE TEST'!$L$4:$L$6</c:f>
              <c:numCache>
                <c:formatCode>0%</c:formatCode>
                <c:ptCount val="3"/>
                <c:pt idx="0">
                  <c:v>0.64000000000000012</c:v>
                </c:pt>
                <c:pt idx="1">
                  <c:v>0.36000000000000004</c:v>
                </c:pt>
                <c:pt idx="2">
                  <c:v>0</c:v>
                </c:pt>
              </c:numCache>
            </c:numRef>
          </c:val>
        </c:ser>
        <c:dLbls>
          <c:showLegendKey val="0"/>
          <c:showVal val="1"/>
          <c:showCatName val="0"/>
          <c:showSerName val="0"/>
          <c:showPercent val="0"/>
          <c:showBubbleSize val="0"/>
        </c:dLbls>
        <c:gapWidth val="95"/>
        <c:overlap val="100"/>
        <c:axId val="200013024"/>
        <c:axId val="200012240"/>
      </c:barChart>
      <c:catAx>
        <c:axId val="200013024"/>
        <c:scaling>
          <c:orientation val="minMax"/>
        </c:scaling>
        <c:delete val="0"/>
        <c:axPos val="b"/>
        <c:numFmt formatCode="General" sourceLinked="0"/>
        <c:majorTickMark val="none"/>
        <c:minorTickMark val="none"/>
        <c:tickLblPos val="nextTo"/>
        <c:spPr>
          <a:noFill/>
          <a:ln w="12700" cap="rnd" cmpd="sng" algn="ctr">
            <a:solidFill>
              <a:schemeClr val="dk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s-EC"/>
          </a:p>
        </c:txPr>
        <c:crossAx val="200012240"/>
        <c:crosses val="autoZero"/>
        <c:auto val="1"/>
        <c:lblAlgn val="ctr"/>
        <c:lblOffset val="100"/>
        <c:noMultiLvlLbl val="0"/>
      </c:catAx>
      <c:valAx>
        <c:axId val="200012240"/>
        <c:scaling>
          <c:orientation val="minMax"/>
        </c:scaling>
        <c:delete val="1"/>
        <c:axPos val="l"/>
        <c:numFmt formatCode="General" sourceLinked="1"/>
        <c:majorTickMark val="none"/>
        <c:minorTickMark val="none"/>
        <c:tickLblPos val="nextTo"/>
        <c:crossAx val="200013024"/>
        <c:crosses val="autoZero"/>
        <c:crossBetween val="between"/>
      </c:valAx>
      <c:spPr>
        <a:solidFill>
          <a:schemeClr val="dk1">
            <a:tint val="95000"/>
          </a:schemeClr>
        </a:solidFill>
        <a:ln>
          <a:noFill/>
        </a:ln>
        <a:effectLst/>
      </c:spPr>
    </c:plotArea>
    <c:plotVisOnly val="1"/>
    <c:dispBlanksAs val="gap"/>
    <c:showDLblsOverMax val="0"/>
  </c:chart>
  <c:spPr>
    <a:solidFill>
      <a:schemeClr val="dk1"/>
    </a:solid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44"/>
    </mc:Choice>
    <mc:Fallback>
      <c:style val="44"/>
    </mc:Fallback>
  </mc:AlternateContent>
  <c:chart>
    <c:title>
      <c:tx>
        <c:rich>
          <a:bodyPr/>
          <a:lstStyle/>
          <a:p>
            <a:pPr>
              <a:defRPr/>
            </a:pPr>
            <a:r>
              <a:rPr lang="es-EC"/>
              <a:t>NIVEL DE ACTIVIDAD FÍSICA</a:t>
            </a:r>
          </a:p>
          <a:p>
            <a:pPr>
              <a:defRPr/>
            </a:pPr>
            <a:r>
              <a:rPr lang="es-EC"/>
              <a:t>POST TEST  </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dLbls>
            <c:delete val="1"/>
          </c:dLbls>
          <c:cat>
            <c:strRef>
              <c:f>'POST TEST'!$J$4:$J$6</c:f>
              <c:strCache>
                <c:ptCount val="3"/>
                <c:pt idx="0">
                  <c:v>BAJO </c:v>
                </c:pt>
                <c:pt idx="1">
                  <c:v>MEDIO</c:v>
                </c:pt>
                <c:pt idx="2">
                  <c:v>ALTO</c:v>
                </c:pt>
              </c:strCache>
            </c:strRef>
          </c:cat>
          <c:val>
            <c:numRef>
              <c:f>'POST TEST'!$K$4:$K$6</c:f>
              <c:numCache>
                <c:formatCode>General</c:formatCode>
                <c:ptCount val="3"/>
                <c:pt idx="0">
                  <c:v>0</c:v>
                </c:pt>
                <c:pt idx="1">
                  <c:v>10</c:v>
                </c:pt>
                <c:pt idx="2">
                  <c:v>15</c:v>
                </c:pt>
              </c:numCache>
            </c:numRef>
          </c:val>
        </c:ser>
        <c:ser>
          <c:idx val="1"/>
          <c:order val="1"/>
          <c:invertIfNegative val="0"/>
          <c:dLbls>
            <c:dLbl>
              <c:idx val="0"/>
              <c:layout>
                <c:manualLayout>
                  <c:x val="4.1666447944007014E-2"/>
                  <c:y val="-0.12962962962962959"/>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5555555555555558E-3"/>
                  <c:y val="0.1111107465733449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0.1111111111111111"/>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b="1">
                    <a:solidFill>
                      <a:sysClr val="windowText" lastClr="000000"/>
                    </a:solidFill>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'POST TEST'!$J$4:$J$6</c:f>
              <c:strCache>
                <c:ptCount val="3"/>
                <c:pt idx="0">
                  <c:v>BAJO </c:v>
                </c:pt>
                <c:pt idx="1">
                  <c:v>MEDIO</c:v>
                </c:pt>
                <c:pt idx="2">
                  <c:v>ALTO</c:v>
                </c:pt>
              </c:strCache>
            </c:strRef>
          </c:cat>
          <c:val>
            <c:numRef>
              <c:f>'POST TEST'!$L$4:$L$6</c:f>
              <c:numCache>
                <c:formatCode>0%</c:formatCode>
                <c:ptCount val="3"/>
                <c:pt idx="0">
                  <c:v>0</c:v>
                </c:pt>
                <c:pt idx="1">
                  <c:v>0.4</c:v>
                </c:pt>
                <c:pt idx="2">
                  <c:v>0.60000000000000009</c:v>
                </c:pt>
              </c:numCache>
            </c:numRef>
          </c:val>
        </c:ser>
        <c:dLbls>
          <c:showLegendKey val="0"/>
          <c:showVal val="1"/>
          <c:showCatName val="0"/>
          <c:showSerName val="0"/>
          <c:showPercent val="0"/>
          <c:showBubbleSize val="0"/>
        </c:dLbls>
        <c:gapWidth val="95"/>
        <c:gapDepth val="95"/>
        <c:shape val="box"/>
        <c:axId val="200013416"/>
        <c:axId val="200013808"/>
        <c:axId val="0"/>
      </c:bar3DChart>
      <c:catAx>
        <c:axId val="200013416"/>
        <c:scaling>
          <c:orientation val="minMax"/>
        </c:scaling>
        <c:delete val="0"/>
        <c:axPos val="b"/>
        <c:numFmt formatCode="General" sourceLinked="0"/>
        <c:majorTickMark val="none"/>
        <c:minorTickMark val="none"/>
        <c:tickLblPos val="nextTo"/>
        <c:crossAx val="200013808"/>
        <c:crosses val="autoZero"/>
        <c:auto val="1"/>
        <c:lblAlgn val="ctr"/>
        <c:lblOffset val="100"/>
        <c:noMultiLvlLbl val="0"/>
      </c:catAx>
      <c:valAx>
        <c:axId val="200013808"/>
        <c:scaling>
          <c:orientation val="minMax"/>
        </c:scaling>
        <c:delete val="1"/>
        <c:axPos val="l"/>
        <c:numFmt formatCode="General" sourceLinked="1"/>
        <c:majorTickMark val="none"/>
        <c:minorTickMark val="none"/>
        <c:tickLblPos val="nextTo"/>
        <c:crossAx val="20001341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44"/>
    </mc:Choice>
    <mc:Fallback>
      <c:style val="44"/>
    </mc:Fallback>
  </mc:AlternateContent>
  <c:chart>
    <c:title>
      <c:tx>
        <c:rich>
          <a:bodyPr/>
          <a:lstStyle/>
          <a:p>
            <a:pPr>
              <a:defRPr/>
            </a:pPr>
            <a:r>
              <a:rPr lang="es-EC"/>
              <a:t>NIVEL DE ACTIVIDAD FÍSICA</a:t>
            </a:r>
          </a:p>
          <a:p>
            <a:pPr>
              <a:defRPr/>
            </a:pPr>
            <a:r>
              <a:rPr lang="es-EC"/>
              <a:t>POST TEST  </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dLbls>
            <c:delete val="1"/>
          </c:dLbls>
          <c:cat>
            <c:strRef>
              <c:f>'POST TEST'!$J$4:$J$6</c:f>
              <c:strCache>
                <c:ptCount val="3"/>
                <c:pt idx="0">
                  <c:v>BAJO </c:v>
                </c:pt>
                <c:pt idx="1">
                  <c:v>MEDIO</c:v>
                </c:pt>
                <c:pt idx="2">
                  <c:v>ALTO</c:v>
                </c:pt>
              </c:strCache>
            </c:strRef>
          </c:cat>
          <c:val>
            <c:numRef>
              <c:f>'POST TEST'!$K$4:$K$6</c:f>
              <c:numCache>
                <c:formatCode>General</c:formatCode>
                <c:ptCount val="3"/>
                <c:pt idx="0">
                  <c:v>0</c:v>
                </c:pt>
                <c:pt idx="1">
                  <c:v>10</c:v>
                </c:pt>
                <c:pt idx="2">
                  <c:v>15</c:v>
                </c:pt>
              </c:numCache>
            </c:numRef>
          </c:val>
        </c:ser>
        <c:ser>
          <c:idx val="1"/>
          <c:order val="1"/>
          <c:invertIfNegative val="0"/>
          <c:dLbls>
            <c:dLbl>
              <c:idx val="0"/>
              <c:layout>
                <c:manualLayout>
                  <c:x val="4.1666447944007014E-2"/>
                  <c:y val="-0.12962962962962959"/>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5555555555555558E-3"/>
                  <c:y val="0.1111107465733449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0.1111111111111111"/>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b="1">
                    <a:solidFill>
                      <a:sysClr val="windowText" lastClr="000000"/>
                    </a:solidFill>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'POST TEST'!$J$4:$J$6</c:f>
              <c:strCache>
                <c:ptCount val="3"/>
                <c:pt idx="0">
                  <c:v>BAJO </c:v>
                </c:pt>
                <c:pt idx="1">
                  <c:v>MEDIO</c:v>
                </c:pt>
                <c:pt idx="2">
                  <c:v>ALTO</c:v>
                </c:pt>
              </c:strCache>
            </c:strRef>
          </c:cat>
          <c:val>
            <c:numRef>
              <c:f>'POST TEST'!$L$4:$L$6</c:f>
              <c:numCache>
                <c:formatCode>0%</c:formatCode>
                <c:ptCount val="3"/>
                <c:pt idx="0">
                  <c:v>0</c:v>
                </c:pt>
                <c:pt idx="1">
                  <c:v>0.4</c:v>
                </c:pt>
                <c:pt idx="2">
                  <c:v>0.60000000000000009</c:v>
                </c:pt>
              </c:numCache>
            </c:numRef>
          </c:val>
        </c:ser>
        <c:dLbls>
          <c:showLegendKey val="0"/>
          <c:showVal val="1"/>
          <c:showCatName val="0"/>
          <c:showSerName val="0"/>
          <c:showPercent val="0"/>
          <c:showBubbleSize val="0"/>
        </c:dLbls>
        <c:gapWidth val="95"/>
        <c:gapDepth val="95"/>
        <c:shape val="box"/>
        <c:axId val="164056712"/>
        <c:axId val="164058672"/>
        <c:axId val="0"/>
      </c:bar3DChart>
      <c:catAx>
        <c:axId val="164056712"/>
        <c:scaling>
          <c:orientation val="minMax"/>
        </c:scaling>
        <c:delete val="0"/>
        <c:axPos val="b"/>
        <c:numFmt formatCode="General" sourceLinked="0"/>
        <c:majorTickMark val="none"/>
        <c:minorTickMark val="none"/>
        <c:tickLblPos val="nextTo"/>
        <c:crossAx val="164058672"/>
        <c:crosses val="autoZero"/>
        <c:auto val="1"/>
        <c:lblAlgn val="ctr"/>
        <c:lblOffset val="100"/>
        <c:noMultiLvlLbl val="0"/>
      </c:catAx>
      <c:valAx>
        <c:axId val="164058672"/>
        <c:scaling>
          <c:orientation val="minMax"/>
        </c:scaling>
        <c:delete val="1"/>
        <c:axPos val="l"/>
        <c:numFmt formatCode="General" sourceLinked="1"/>
        <c:majorTickMark val="none"/>
        <c:minorTickMark val="none"/>
        <c:tickLblPos val="nextTo"/>
        <c:crossAx val="164056712"/>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920" b="1" i="0" u="none" strike="noStrike" kern="1200" spc="0" normalizeH="0" baseline="0">
              <a:solidFill>
                <a:schemeClr val="dk1">
                  <a:lumMod val="50000"/>
                  <a:lumOff val="50000"/>
                </a:schemeClr>
              </a:solidFill>
              <a:latin typeface="+mj-lt"/>
              <a:ea typeface="+mj-ea"/>
              <a:cs typeface="+mj-cs"/>
            </a:defRPr>
          </a:pPr>
          <a:endParaRPr lang="es-EC"/>
        </a:p>
      </c:txPr>
    </c:title>
    <c:autoTitleDeleted val="0"/>
    <c:plotArea>
      <c:layout/>
      <c:pieChart>
        <c:varyColors val="1"/>
        <c:ser>
          <c:idx val="0"/>
          <c:order val="0"/>
          <c:tx>
            <c:strRef>
              <c:f>Hoja1!$B$1</c:f>
              <c:strCache>
                <c:ptCount val="1"/>
                <c:pt idx="0">
                  <c:v>GUIA DE OBSERVACIÓN - TEST INICIAL</c:v>
                </c:pt>
              </c:strCache>
            </c:strRef>
          </c:tx>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Hoja1!$A$2:$A$5</c:f>
              <c:strCache>
                <c:ptCount val="4"/>
                <c:pt idx="0">
                  <c:v>MALO</c:v>
                </c:pt>
                <c:pt idx="1">
                  <c:v>REGULAR</c:v>
                </c:pt>
                <c:pt idx="2">
                  <c:v>BUENO</c:v>
                </c:pt>
                <c:pt idx="3">
                  <c:v>EXCELENTE</c:v>
                </c:pt>
              </c:strCache>
            </c:strRef>
          </c:cat>
          <c:val>
            <c:numRef>
              <c:f>Hoja1!$B$2:$B$5</c:f>
              <c:numCache>
                <c:formatCode>General</c:formatCode>
                <c:ptCount val="4"/>
                <c:pt idx="0">
                  <c:v>5</c:v>
                </c:pt>
                <c:pt idx="1">
                  <c:v>10</c:v>
                </c:pt>
                <c:pt idx="2">
                  <c:v>3</c:v>
                </c:pt>
                <c:pt idx="3">
                  <c:v>7</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sz="1600" b="1"/>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normalizeH="0" baseline="0">
                <a:solidFill>
                  <a:schemeClr val="dk1">
                    <a:lumMod val="50000"/>
                    <a:lumOff val="50000"/>
                  </a:schemeClr>
                </a:solidFill>
                <a:latin typeface="+mj-lt"/>
                <a:ea typeface="+mj-ea"/>
                <a:cs typeface="+mj-cs"/>
              </a:defRPr>
            </a:pPr>
            <a:r>
              <a:rPr lang="en-US"/>
              <a:t>GUÍA DE OBSERVACIÓN - TEST FINAL</a:t>
            </a:r>
          </a:p>
        </c:rich>
      </c:tx>
      <c:layout/>
      <c:overlay val="0"/>
      <c:spPr>
        <a:noFill/>
        <a:ln>
          <a:noFill/>
        </a:ln>
        <a:effectLst/>
      </c:spPr>
      <c:txPr>
        <a:bodyPr rot="0" spcFirstLastPara="1" vertOverflow="ellipsis" vert="horz" wrap="square" anchor="ctr" anchorCtr="1"/>
        <a:lstStyle/>
        <a:p>
          <a:pPr>
            <a:defRPr sz="1920" b="1" i="0" u="none" strike="noStrike" kern="1200" spc="0" normalizeH="0" baseline="0">
              <a:solidFill>
                <a:schemeClr val="dk1">
                  <a:lumMod val="50000"/>
                  <a:lumOff val="50000"/>
                </a:schemeClr>
              </a:solidFill>
              <a:latin typeface="+mj-lt"/>
              <a:ea typeface="+mj-ea"/>
              <a:cs typeface="+mj-cs"/>
            </a:defRPr>
          </a:pPr>
          <a:endParaRPr lang="es-EC"/>
        </a:p>
      </c:txPr>
    </c:title>
    <c:autoTitleDeleted val="0"/>
    <c:plotArea>
      <c:layout>
        <c:manualLayout>
          <c:layoutTarget val="inner"/>
          <c:xMode val="edge"/>
          <c:yMode val="edge"/>
          <c:x val="0.15278936009479391"/>
          <c:y val="0.12632736211202161"/>
          <c:w val="0.45733888048645216"/>
          <c:h val="0.83430163822250503"/>
        </c:manualLayout>
      </c:layout>
      <c:pieChart>
        <c:varyColors val="1"/>
        <c:ser>
          <c:idx val="0"/>
          <c:order val="0"/>
          <c:tx>
            <c:strRef>
              <c:f>Hoja1!$B$1</c:f>
              <c:strCache>
                <c:ptCount val="1"/>
                <c:pt idx="0">
                  <c:v>GUÍA DE OBSERVACIÓN - TEST INICIAL</c:v>
                </c:pt>
              </c:strCache>
            </c:strRef>
          </c:tx>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Hoja1!$A$2:$A$5</c:f>
              <c:strCache>
                <c:ptCount val="4"/>
                <c:pt idx="0">
                  <c:v>MALO</c:v>
                </c:pt>
                <c:pt idx="1">
                  <c:v>REGULAR</c:v>
                </c:pt>
                <c:pt idx="2">
                  <c:v>BUENO</c:v>
                </c:pt>
                <c:pt idx="3">
                  <c:v>EXCELENTE</c:v>
                </c:pt>
              </c:strCache>
            </c:strRef>
          </c:cat>
          <c:val>
            <c:numRef>
              <c:f>Hoja1!$B$2:$B$5</c:f>
              <c:numCache>
                <c:formatCode>General</c:formatCode>
                <c:ptCount val="4"/>
                <c:pt idx="0">
                  <c:v>1</c:v>
                </c:pt>
                <c:pt idx="1">
                  <c:v>3</c:v>
                </c:pt>
                <c:pt idx="2">
                  <c:v>6</c:v>
                </c:pt>
                <c:pt idx="3">
                  <c:v>15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sz="1600" b="1"/>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lt1"/>
                </a:solidFill>
                <a:latin typeface="+mn-lt"/>
                <a:ea typeface="+mn-ea"/>
                <a:cs typeface="+mn-cs"/>
              </a:defRPr>
            </a:pPr>
            <a:r>
              <a:rPr lang="es-EC"/>
              <a:t>COMPROBACIÓN DE HIPÓTESIS</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lt1"/>
              </a:solidFill>
              <a:latin typeface="+mn-lt"/>
              <a:ea typeface="+mn-ea"/>
              <a:cs typeface="+mn-cs"/>
            </a:defRPr>
          </a:pPr>
          <a:endParaRPr lang="es-EC"/>
        </a:p>
      </c:txPr>
    </c:title>
    <c:autoTitleDeleted val="0"/>
    <c:view3D>
      <c:rotX val="30"/>
      <c:rotY val="0"/>
      <c:rAngAx val="0"/>
    </c:view3D>
    <c:floor>
      <c:thickness val="0"/>
      <c:spPr>
        <a:solidFill>
          <a:schemeClr val="dk1">
            <a:tint val="95000"/>
          </a:schemeClr>
        </a:solidFill>
        <a:ln>
          <a:noFill/>
        </a:ln>
        <a:effectLst/>
        <a:sp3d/>
      </c:spPr>
    </c:floor>
    <c:sideWall>
      <c:thickness val="0"/>
      <c:spPr>
        <a:solidFill>
          <a:schemeClr val="dk1">
            <a:tint val="95000"/>
          </a:schemeClr>
        </a:solidFill>
        <a:ln>
          <a:noFill/>
        </a:ln>
        <a:effectLst/>
        <a:sp3d/>
      </c:spPr>
    </c:sideWall>
    <c:backWall>
      <c:thickness val="0"/>
      <c:spPr>
        <a:solidFill>
          <a:schemeClr val="dk1">
            <a:tint val="95000"/>
          </a:schemeClr>
        </a:solidFill>
        <a:ln>
          <a:noFill/>
        </a:ln>
        <a:effectLst/>
        <a:sp3d/>
      </c:spPr>
    </c:backWall>
    <c:plotArea>
      <c:layout/>
      <c:pie3DChart>
        <c:varyColors val="1"/>
        <c:ser>
          <c:idx val="0"/>
          <c:order val="0"/>
          <c:explosion val="25"/>
          <c:dPt>
            <c:idx val="0"/>
            <c:bubble3D val="0"/>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dPt>
          <c:dPt>
            <c:idx val="1"/>
            <c:bubble3D val="0"/>
            <c:spPr>
              <a:gradFill rotWithShape="1">
                <a:gsLst>
                  <a:gs pos="0">
                    <a:schemeClr val="accent4">
                      <a:tint val="96000"/>
                      <a:lumMod val="100000"/>
                    </a:schemeClr>
                  </a:gs>
                  <a:gs pos="78000">
                    <a:schemeClr val="accent4">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dPt>
          <c:dPt>
            <c:idx val="2"/>
            <c:bubble3D val="0"/>
            <c:spPr>
              <a:gradFill rotWithShape="1">
                <a:gsLst>
                  <a:gs pos="0">
                    <a:schemeClr val="accent6">
                      <a:tint val="96000"/>
                      <a:lumMod val="100000"/>
                    </a:schemeClr>
                  </a:gs>
                  <a:gs pos="78000">
                    <a:schemeClr val="accent6">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dPt>
          <c:dLbls>
            <c:spPr>
              <a:noFill/>
              <a:ln>
                <a:noFill/>
              </a:ln>
              <a:effectLst/>
            </c:spPr>
            <c:txPr>
              <a:bodyPr rot="0" spcFirstLastPara="1" vertOverflow="ellipsis" vert="horz" wrap="square" anchor="ctr" anchorCtr="1"/>
              <a:lstStyle/>
              <a:p>
                <a:pPr>
                  <a:defRPr sz="2000" b="0" i="0" u="none" strike="noStrike" kern="1200" baseline="0">
                    <a:solidFill>
                      <a:schemeClr val="lt1"/>
                    </a:solidFill>
                    <a:latin typeface="+mn-lt"/>
                    <a:ea typeface="+mn-ea"/>
                    <a:cs typeface="+mn-cs"/>
                  </a:defRPr>
                </a:pPr>
                <a:endParaRPr lang="es-EC"/>
              </a:p>
            </c:txPr>
            <c:showLegendKey val="0"/>
            <c:showVal val="0"/>
            <c:showCatName val="0"/>
            <c:showSerName val="0"/>
            <c:showPercent val="1"/>
            <c:showBubbleSize val="0"/>
            <c:showLeaderLines val="1"/>
            <c:leaderLines>
              <c:spPr>
                <a:ln w="12700" cap="rnd" cmpd="sng" algn="ctr">
                  <a:solidFill>
                    <a:schemeClr val="lt1"/>
                  </a:solidFill>
                  <a:prstDash val="solid"/>
                  <a:round/>
                </a:ln>
                <a:effectLst/>
              </c:spPr>
            </c:leaderLines>
            <c:extLst>
              <c:ext xmlns:c15="http://schemas.microsoft.com/office/drawing/2012/chart" uri="{CE6537A1-D6FC-4f65-9D91-7224C49458BB}"/>
            </c:extLst>
          </c:dLbls>
          <c:cat>
            <c:strRef>
              <c:f>Hoja1!$G$28:$G$30</c:f>
              <c:strCache>
                <c:ptCount val="3"/>
                <c:pt idx="0">
                  <c:v>POSITIVO</c:v>
                </c:pt>
                <c:pt idx="1">
                  <c:v>NEGATIVO</c:v>
                </c:pt>
                <c:pt idx="2">
                  <c:v>MANTUVO</c:v>
                </c:pt>
              </c:strCache>
            </c:strRef>
          </c:cat>
          <c:val>
            <c:numRef>
              <c:f>Hoja1!$F$28:$F$30</c:f>
              <c:numCache>
                <c:formatCode>General</c:formatCode>
                <c:ptCount val="3"/>
                <c:pt idx="0">
                  <c:v>12</c:v>
                </c:pt>
                <c:pt idx="1">
                  <c:v>3</c:v>
                </c:pt>
                <c:pt idx="2">
                  <c:v>10</c:v>
                </c:pt>
              </c:numCache>
            </c:numRef>
          </c:val>
        </c:ser>
        <c:dLbls>
          <c:showLegendKey val="0"/>
          <c:showVal val="0"/>
          <c:showCatName val="0"/>
          <c:showSerName val="0"/>
          <c:showPercent val="1"/>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2000" b="0" i="0" u="none" strike="noStrike" kern="1200" baseline="0">
              <a:solidFill>
                <a:schemeClr val="lt1"/>
              </a:solidFill>
              <a:latin typeface="+mn-lt"/>
              <a:ea typeface="+mn-ea"/>
              <a:cs typeface="+mn-cs"/>
            </a:defRPr>
          </a:pPr>
          <a:endParaRPr lang="es-EC"/>
        </a:p>
      </c:txPr>
    </c:legend>
    <c:plotVisOnly val="1"/>
    <c:dispBlanksAs val="gap"/>
    <c:showDLblsOverMax val="0"/>
  </c:chart>
  <c:spPr>
    <a:solidFill>
      <a:schemeClr val="dk1"/>
    </a:solidFill>
    <a:ln>
      <a:noFill/>
    </a:ln>
    <a:effectLst/>
  </c:spPr>
  <c:txPr>
    <a:bodyPr/>
    <a:lstStyle/>
    <a:p>
      <a:pPr>
        <a:defRPr sz="2000"/>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43">
  <cs:axisTitle>
    <cs:lnRef idx="0"/>
    <cs:fillRef idx="0"/>
    <cs:effectRef idx="0"/>
    <cs:fontRef idx="minor">
      <a:schemeClr val="lt1"/>
    </cs:fontRef>
    <cs:defRPr sz="1000" b="1" kern="1200"/>
  </cs:axisTitle>
  <cs:categoryAxis>
    <cs:lnRef idx="1">
      <a:schemeClr val="dk1">
        <a:tint val="75000"/>
      </a:schemeClr>
    </cs:lnRef>
    <cs:fillRef idx="0"/>
    <cs:effectRef idx="0"/>
    <cs:fontRef idx="minor">
      <a:schemeClr val="lt1"/>
    </cs:fontRef>
    <cs:spPr>
      <a:ln>
        <a:round/>
      </a:ln>
    </cs:spPr>
    <cs:defRPr sz="1000" kern="1200"/>
  </cs:categoryAxis>
  <cs:chartArea>
    <cs:lnRef idx="0"/>
    <cs:fillRef idx="1">
      <a:schemeClr val="dk1"/>
    </cs:fillRef>
    <cs:effectRef idx="0"/>
    <cs:fontRef idx="minor">
      <a:schemeClr val="lt1"/>
    </cs:fontRef>
    <cs:defRPr sz="1000" kern="1200"/>
  </cs:chartArea>
  <cs:dataLabel>
    <cs:lnRef idx="0"/>
    <cs:fillRef idx="0"/>
    <cs:effectRef idx="0"/>
    <cs:fontRef idx="minor">
      <a:schemeClr val="lt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dk1"/>
    </cs:fontRef>
  </cs:dataPoint>
  <cs:dataPoint3D>
    <cs:lnRef idx="0"/>
    <cs:fillRef idx="1">
      <cs:styleClr val="auto"/>
    </cs:fillRef>
    <cs:effectRef idx="3">
      <a:schemeClr val="dk1"/>
    </cs:effectRef>
    <cs:fontRef idx="minor">
      <a:schemeClr val="dk1"/>
    </cs:fontRef>
  </cs:dataPoint3D>
  <cs:dataPointLine>
    <cs:lnRef idx="1">
      <cs:styleClr val="auto"/>
    </cs:lnRef>
    <cs:lineWidthScale>5</cs:lineWidthScale>
    <cs:fillRef idx="0"/>
    <cs:effectRef idx="0"/>
    <cs:fontRef idx="minor">
      <a:schemeClr val="dk2"/>
    </cs:fontRef>
    <cs:spPr>
      <a:ln cap="rnd">
        <a:round/>
      </a:ln>
    </cs:spPr>
  </cs:dataPointLine>
  <cs:dataPointMarker>
    <cs:lnRef idx="1">
      <cs:styleClr val="auto"/>
    </cs:lnRef>
    <cs:fillRef idx="3">
      <cs:styleClr val="auto"/>
    </cs:fillRef>
    <cs:effectRef idx="3">
      <a:schemeClr val="dk1"/>
    </cs:effectRef>
    <cs:fontRef idx="minor">
      <a:schemeClr val="dk1"/>
    </cs:fontRef>
    <cs:spPr>
      <a:ln>
        <a:round/>
      </a:ln>
    </cs:spPr>
  </cs:dataPointMarker>
  <cs:dataPointMarkerLayout/>
  <cs:dataPointWireframe>
    <cs:lnRef idx="1">
      <cs:styleClr val="auto"/>
    </cs:lnRef>
    <cs:fillRef idx="0"/>
    <cs:effectRef idx="0"/>
    <cs:fontRef idx="minor">
      <a:schemeClr val="dk2"/>
    </cs:fontRef>
    <cs:spPr>
      <a:ln>
        <a:round/>
      </a:ln>
    </cs:spPr>
  </cs:dataPointWireframe>
  <cs:dataTable>
    <cs:lnRef idx="1">
      <a:schemeClr val="lt1"/>
    </cs:lnRef>
    <cs:fillRef idx="0"/>
    <cs:effectRef idx="0"/>
    <cs:fontRef idx="minor">
      <a:schemeClr val="lt1"/>
    </cs:fontRef>
    <cs:spPr>
      <a:ln>
        <a:round/>
      </a:ln>
    </cs:spPr>
    <cs:defRPr sz="1000" kern="1200"/>
  </cs:dataTable>
  <cs:downBar>
    <cs:lnRef idx="0"/>
    <cs:fillRef idx="3" mods="ignoreCSTransforms">
      <cs:styleClr val="0">
        <a:shade val="25000"/>
      </cs:styleClr>
    </cs:fillRef>
    <cs:effectRef idx="3">
      <a:schemeClr val="dk1"/>
    </cs:effectRef>
    <cs:fontRef idx="minor">
      <a:schemeClr val="lt1"/>
    </cs:fontRef>
  </cs:downBar>
  <cs:dropLine>
    <cs:lnRef idx="1">
      <a:schemeClr val="lt1"/>
    </cs:lnRef>
    <cs:fillRef idx="0"/>
    <cs:effectRef idx="0"/>
    <cs:fontRef idx="minor">
      <a:schemeClr val="lt1"/>
    </cs:fontRef>
    <cs:spPr>
      <a:ln>
        <a:round/>
      </a:ln>
    </cs:spPr>
  </cs:dropLine>
  <cs:errorBar>
    <cs:lnRef idx="1">
      <a:schemeClr val="lt1"/>
    </cs:lnRef>
    <cs:fillRef idx="1">
      <a:schemeClr val="lt1"/>
    </cs:fillRef>
    <cs:effectRef idx="0"/>
    <cs:fontRef idx="minor">
      <a:schemeClr val="dk1"/>
    </cs:fontRef>
    <cs:spPr>
      <a:ln>
        <a:round/>
      </a:ln>
    </cs:spPr>
  </cs:errorBar>
  <cs:floor>
    <cs:lnRef idx="0"/>
    <cs:fillRef idx="1">
      <a:schemeClr val="dk1">
        <a:tint val="95000"/>
      </a:schemeClr>
    </cs:fillRef>
    <cs:effectRef idx="0"/>
    <cs:fontRef idx="minor">
      <a:schemeClr val="lt1"/>
    </cs:fontRef>
  </cs:floor>
  <cs:gridlineMajor>
    <cs:lnRef idx="1">
      <a:schemeClr val="dk1">
        <a:tint val="75000"/>
      </a:schemeClr>
    </cs:lnRef>
    <cs:fillRef idx="0"/>
    <cs:effectRef idx="0"/>
    <cs:fontRef idx="minor">
      <a:schemeClr val="dk2"/>
    </cs:fontRef>
    <cs:spPr>
      <a:ln>
        <a:round/>
      </a:ln>
    </cs:spPr>
  </cs:gridlineMajor>
  <cs:gridlineMinor>
    <cs:lnRef idx="1">
      <a:schemeClr val="dk1">
        <a:tint val="90000"/>
      </a:schemeClr>
    </cs:lnRef>
    <cs:fillRef idx="0"/>
    <cs:effectRef idx="0"/>
    <cs:fontRef idx="minor">
      <a:schemeClr val="dk2"/>
    </cs:fontRef>
    <cs:spPr>
      <a:ln>
        <a:round/>
      </a:ln>
    </cs:spPr>
  </cs:gridlineMinor>
  <cs:hiLoLine>
    <cs:lnRef idx="1">
      <a:schemeClr val="lt1"/>
    </cs:lnRef>
    <cs:fillRef idx="0"/>
    <cs:effectRef idx="0"/>
    <cs:fontRef idx="minor">
      <a:schemeClr val="lt1"/>
    </cs:fontRef>
    <cs:spPr>
      <a:ln>
        <a:round/>
      </a:ln>
    </cs:spPr>
  </cs:hiLoLine>
  <cs:leaderLine>
    <cs:lnRef idx="1">
      <a:schemeClr val="lt1"/>
    </cs:lnRef>
    <cs:fillRef idx="0"/>
    <cs:effectRef idx="0"/>
    <cs:fontRef idx="minor">
      <a:schemeClr val="lt1"/>
    </cs:fontRef>
    <cs:spPr>
      <a:ln>
        <a:round/>
      </a:ln>
    </cs:spPr>
  </cs:leaderLine>
  <cs:legend>
    <cs:lnRef idx="0"/>
    <cs:fillRef idx="0"/>
    <cs:effectRef idx="0"/>
    <cs:fontRef idx="minor">
      <a:schemeClr val="lt1"/>
    </cs:fontRef>
    <cs:defRPr sz="1000" kern="1200"/>
  </cs:legend>
  <cs:plotArea>
    <cs:lnRef idx="0"/>
    <cs:fillRef idx="1">
      <a:schemeClr val="dk1">
        <a:tint val="95000"/>
      </a:schemeClr>
    </cs:fillRef>
    <cs:effectRef idx="0"/>
    <cs:fontRef idx="minor">
      <a:schemeClr val="lt1"/>
    </cs:fontRef>
  </cs:plotArea>
  <cs:plotArea3D>
    <cs:lnRef idx="0"/>
    <cs:fillRef idx="0"/>
    <cs:effectRef idx="0"/>
    <cs:fontRef idx="minor">
      <a:schemeClr val="lt1"/>
    </cs:fontRef>
  </cs:plotArea3D>
  <cs:seriesAxis>
    <cs:lnRef idx="1">
      <a:schemeClr val="dk1">
        <a:tint val="75000"/>
      </a:schemeClr>
    </cs:lnRef>
    <cs:fillRef idx="0"/>
    <cs:effectRef idx="0"/>
    <cs:fontRef idx="minor">
      <a:schemeClr val="lt1"/>
    </cs:fontRef>
    <cs:spPr>
      <a:ln>
        <a:round/>
      </a:ln>
    </cs:spPr>
    <cs:defRPr sz="1000" kern="1200"/>
  </cs:seriesAxis>
  <cs:seriesLine>
    <cs:lnRef idx="1">
      <a:schemeClr val="lt1"/>
    </cs:lnRef>
    <cs:fillRef idx="0"/>
    <cs:effectRef idx="0"/>
    <cs:fontRef idx="minor">
      <a:schemeClr val="dk1"/>
    </cs:fontRef>
    <cs:spPr>
      <a:ln>
        <a:round/>
      </a:ln>
    </cs:spPr>
  </cs:seriesLine>
  <cs:title>
    <cs:lnRef idx="0"/>
    <cs:fillRef idx="0"/>
    <cs:effectRef idx="0"/>
    <cs:fontRef idx="minor">
      <a:schemeClr val="lt1"/>
    </cs:fontRef>
    <cs:defRPr sz="1800" b="1" kern="1200"/>
  </cs:title>
  <cs:trendline>
    <cs:lnRef idx="1">
      <a:schemeClr val="lt1"/>
    </cs:lnRef>
    <cs:fillRef idx="0"/>
    <cs:effectRef idx="0"/>
    <cs:fontRef idx="minor">
      <a:schemeClr val="lt1"/>
    </cs:fontRef>
    <cs:spPr>
      <a:ln cap="rnd">
        <a:round/>
      </a:ln>
    </cs:spPr>
  </cs:trendline>
  <cs:trendlineLabel>
    <cs:lnRef idx="0"/>
    <cs:fillRef idx="0"/>
    <cs:effectRef idx="0"/>
    <cs:fontRef idx="minor">
      <a:schemeClr val="lt1"/>
    </cs:fontRef>
    <cs:defRPr sz="1000" kern="1200"/>
  </cs:trendlineLabel>
  <cs:upBar>
    <cs:lnRef idx="0"/>
    <cs:fillRef idx="3" mods="ignoreCSTransforms">
      <cs:styleClr val="0">
        <a:tint val="25000"/>
      </cs:styleClr>
    </cs:fillRef>
    <cs:effectRef idx="3">
      <a:schemeClr val="dk1"/>
    </cs:effectRef>
    <cs:fontRef idx="minor">
      <a:schemeClr val="lt1"/>
    </cs:fontRef>
  </cs:upBar>
  <cs:valueAxis>
    <cs:lnRef idx="1">
      <a:schemeClr val="dk1">
        <a:tint val="75000"/>
      </a:schemeClr>
    </cs:lnRef>
    <cs:fillRef idx="0"/>
    <cs:effectRef idx="0"/>
    <cs:fontRef idx="minor">
      <a:schemeClr val="lt1"/>
    </cs:fontRef>
    <cs:spPr>
      <a:ln>
        <a:round/>
      </a:ln>
    </cs:spPr>
    <cs:defRPr sz="1000" kern="1200"/>
  </cs:valueAxis>
  <cs:wall>
    <cs:lnRef idx="0"/>
    <cs:fillRef idx="1">
      <a:schemeClr val="dk1">
        <a:tint val="95000"/>
      </a:schemeClr>
    </cs:fillRef>
    <cs:effectRef idx="0"/>
    <cs:fontRef idx="minor">
      <a:schemeClr val="lt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142">
  <cs:axisTitle>
    <cs:lnRef idx="0"/>
    <cs:fillRef idx="0"/>
    <cs:effectRef idx="0"/>
    <cs:fontRef idx="minor">
      <a:schemeClr val="lt1"/>
    </cs:fontRef>
    <cs:defRPr sz="1000" b="1" kern="1200"/>
  </cs:axisTitle>
  <cs:categoryAxis>
    <cs:lnRef idx="1">
      <a:schemeClr val="dk1">
        <a:tint val="75000"/>
      </a:schemeClr>
    </cs:lnRef>
    <cs:fillRef idx="0"/>
    <cs:effectRef idx="0"/>
    <cs:fontRef idx="minor">
      <a:schemeClr val="lt1"/>
    </cs:fontRef>
    <cs:spPr>
      <a:ln>
        <a:round/>
      </a:ln>
    </cs:spPr>
    <cs:defRPr sz="1000" kern="1200"/>
  </cs:categoryAxis>
  <cs:chartArea>
    <cs:lnRef idx="0"/>
    <cs:fillRef idx="1">
      <a:schemeClr val="dk1"/>
    </cs:fillRef>
    <cs:effectRef idx="0"/>
    <cs:fontRef idx="minor">
      <a:schemeClr val="lt1"/>
    </cs:fontRef>
    <cs:defRPr sz="1000" kern="1200"/>
  </cs:chartArea>
  <cs:dataLabel>
    <cs:lnRef idx="0"/>
    <cs:fillRef idx="0"/>
    <cs:effectRef idx="0"/>
    <cs:fontRef idx="minor">
      <a:schemeClr val="lt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dk1"/>
    </cs:fontRef>
  </cs:dataPoint>
  <cs:dataPoint3D>
    <cs:lnRef idx="0"/>
    <cs:fillRef idx="3">
      <cs:styleClr val="auto"/>
    </cs:fillRef>
    <cs:effectRef idx="3">
      <a:schemeClr val="dk1"/>
    </cs:effectRef>
    <cs:fontRef idx="minor">
      <a:schemeClr val="dk1"/>
    </cs:fontRef>
  </cs:dataPoint3D>
  <cs:dataPointLine>
    <cs:lnRef idx="1">
      <cs:styleClr val="auto"/>
    </cs:lnRef>
    <cs:lineWidthScale>5</cs:lineWidthScale>
    <cs:fillRef idx="0"/>
    <cs:effectRef idx="0"/>
    <cs:fontRef idx="minor">
      <a:schemeClr val="dk2"/>
    </cs:fontRef>
    <cs:spPr>
      <a:ln cap="rnd">
        <a:round/>
      </a:ln>
    </cs:spPr>
  </cs:dataPointLine>
  <cs:dataPointMarker>
    <cs:lnRef idx="1">
      <cs:styleClr val="auto"/>
    </cs:lnRef>
    <cs:fillRef idx="3">
      <cs:styleClr val="auto"/>
    </cs:fillRef>
    <cs:effectRef idx="3">
      <a:schemeClr val="dk1"/>
    </cs:effectRef>
    <cs:fontRef idx="minor">
      <a:schemeClr val="dk1"/>
    </cs:fontRef>
    <cs:spPr>
      <a:ln>
        <a:round/>
      </a:ln>
    </cs:spPr>
  </cs:dataPointMarker>
  <cs:dataPointMarkerLayout/>
  <cs:dataPointWireframe>
    <cs:lnRef idx="1">
      <cs:styleClr val="auto"/>
    </cs:lnRef>
    <cs:fillRef idx="0"/>
    <cs:effectRef idx="0"/>
    <cs:fontRef idx="minor">
      <a:schemeClr val="dk2"/>
    </cs:fontRef>
    <cs:spPr>
      <a:ln>
        <a:round/>
      </a:ln>
    </cs:spPr>
  </cs:dataPointWireframe>
  <cs:dataTable>
    <cs:lnRef idx="1">
      <a:schemeClr val="lt1"/>
    </cs:lnRef>
    <cs:fillRef idx="0"/>
    <cs:effectRef idx="0"/>
    <cs:fontRef idx="minor">
      <a:schemeClr val="lt1"/>
    </cs:fontRef>
    <cs:spPr>
      <a:ln>
        <a:round/>
      </a:ln>
    </cs:spPr>
    <cs:defRPr sz="1000" kern="1200"/>
  </cs:dataTable>
  <cs:downBar>
    <cs:lnRef idx="0"/>
    <cs:fillRef idx="3">
      <a:schemeClr val="dk1"/>
    </cs:fillRef>
    <cs:effectRef idx="3">
      <a:schemeClr val="dk1"/>
    </cs:effectRef>
    <cs:fontRef idx="minor">
      <a:schemeClr val="lt1"/>
    </cs:fontRef>
  </cs:downBar>
  <cs:dropLine>
    <cs:lnRef idx="1">
      <a:schemeClr val="lt1"/>
    </cs:lnRef>
    <cs:fillRef idx="0"/>
    <cs:effectRef idx="0"/>
    <cs:fontRef idx="minor">
      <a:schemeClr val="lt1"/>
    </cs:fontRef>
    <cs:spPr>
      <a:ln>
        <a:round/>
      </a:ln>
    </cs:spPr>
  </cs:dropLine>
  <cs:errorBar>
    <cs:lnRef idx="1">
      <a:schemeClr val="lt1"/>
    </cs:lnRef>
    <cs:fillRef idx="1">
      <a:schemeClr val="lt1"/>
    </cs:fillRef>
    <cs:effectRef idx="0"/>
    <cs:fontRef idx="minor">
      <a:schemeClr val="dk1"/>
    </cs:fontRef>
    <cs:spPr>
      <a:ln>
        <a:round/>
      </a:ln>
    </cs:spPr>
  </cs:errorBar>
  <cs:floor>
    <cs:lnRef idx="0"/>
    <cs:fillRef idx="1">
      <a:schemeClr val="dk1">
        <a:tint val="95000"/>
      </a:schemeClr>
    </cs:fillRef>
    <cs:effectRef idx="0"/>
    <cs:fontRef idx="minor">
      <a:schemeClr val="lt1"/>
    </cs:fontRef>
  </cs:floor>
  <cs:gridlineMajor>
    <cs:lnRef idx="1">
      <a:schemeClr val="dk1">
        <a:tint val="75000"/>
      </a:schemeClr>
    </cs:lnRef>
    <cs:fillRef idx="0"/>
    <cs:effectRef idx="0"/>
    <cs:fontRef idx="minor">
      <a:schemeClr val="dk2"/>
    </cs:fontRef>
    <cs:spPr>
      <a:ln>
        <a:round/>
      </a:ln>
    </cs:spPr>
  </cs:gridlineMajor>
  <cs:gridlineMinor>
    <cs:lnRef idx="1">
      <a:schemeClr val="dk1">
        <a:tint val="90000"/>
      </a:schemeClr>
    </cs:lnRef>
    <cs:fillRef idx="0"/>
    <cs:effectRef idx="0"/>
    <cs:fontRef idx="minor">
      <a:schemeClr val="dk2"/>
    </cs:fontRef>
    <cs:spPr>
      <a:ln>
        <a:round/>
      </a:ln>
    </cs:spPr>
  </cs:gridlineMinor>
  <cs:hiLoLine>
    <cs:lnRef idx="1">
      <a:schemeClr val="lt1"/>
    </cs:lnRef>
    <cs:fillRef idx="0"/>
    <cs:effectRef idx="0"/>
    <cs:fontRef idx="minor">
      <a:schemeClr val="lt1"/>
    </cs:fontRef>
    <cs:spPr>
      <a:ln>
        <a:round/>
      </a:ln>
    </cs:spPr>
  </cs:hiLoLine>
  <cs:leaderLine>
    <cs:lnRef idx="1">
      <a:schemeClr val="lt1"/>
    </cs:lnRef>
    <cs:fillRef idx="0"/>
    <cs:effectRef idx="0"/>
    <cs:fontRef idx="minor">
      <a:schemeClr val="lt1"/>
    </cs:fontRef>
    <cs:spPr>
      <a:ln>
        <a:round/>
      </a:ln>
    </cs:spPr>
  </cs:leaderLine>
  <cs:legend>
    <cs:lnRef idx="0"/>
    <cs:fillRef idx="0"/>
    <cs:effectRef idx="0"/>
    <cs:fontRef idx="minor">
      <a:schemeClr val="lt1"/>
    </cs:fontRef>
    <cs:defRPr sz="1000" kern="1200"/>
  </cs:legend>
  <cs:plotArea>
    <cs:lnRef idx="0"/>
    <cs:fillRef idx="1">
      <a:schemeClr val="dk1">
        <a:tint val="95000"/>
      </a:schemeClr>
    </cs:fillRef>
    <cs:effectRef idx="0"/>
    <cs:fontRef idx="minor">
      <a:schemeClr val="lt1"/>
    </cs:fontRef>
  </cs:plotArea>
  <cs:plotArea3D>
    <cs:lnRef idx="0"/>
    <cs:fillRef idx="0"/>
    <cs:effectRef idx="0"/>
    <cs:fontRef idx="minor">
      <a:schemeClr val="lt1"/>
    </cs:fontRef>
  </cs:plotArea3D>
  <cs:seriesAxis>
    <cs:lnRef idx="1">
      <a:schemeClr val="dk1">
        <a:tint val="75000"/>
      </a:schemeClr>
    </cs:lnRef>
    <cs:fillRef idx="0"/>
    <cs:effectRef idx="0"/>
    <cs:fontRef idx="minor">
      <a:schemeClr val="lt1"/>
    </cs:fontRef>
    <cs:spPr>
      <a:ln>
        <a:round/>
      </a:ln>
    </cs:spPr>
    <cs:defRPr sz="1000" kern="1200"/>
  </cs:seriesAxis>
  <cs:seriesLine>
    <cs:lnRef idx="1">
      <a:schemeClr val="lt1"/>
    </cs:lnRef>
    <cs:fillRef idx="0"/>
    <cs:effectRef idx="0"/>
    <cs:fontRef idx="minor">
      <a:schemeClr val="dk1"/>
    </cs:fontRef>
    <cs:spPr>
      <a:ln>
        <a:round/>
      </a:ln>
    </cs:spPr>
  </cs:seriesLine>
  <cs:title>
    <cs:lnRef idx="0"/>
    <cs:fillRef idx="0"/>
    <cs:effectRef idx="0"/>
    <cs:fontRef idx="minor">
      <a:schemeClr val="lt1"/>
    </cs:fontRef>
    <cs:defRPr sz="1800" b="1" kern="1200"/>
  </cs:title>
  <cs:trendline>
    <cs:lnRef idx="1">
      <a:schemeClr val="lt1"/>
    </cs:lnRef>
    <cs:fillRef idx="0"/>
    <cs:effectRef idx="0"/>
    <cs:fontRef idx="minor">
      <a:schemeClr val="lt1"/>
    </cs:fontRef>
    <cs:spPr>
      <a:ln cap="rnd">
        <a:round/>
      </a:ln>
    </cs:spPr>
  </cs:trendline>
  <cs:trendlineLabel>
    <cs:lnRef idx="0"/>
    <cs:fillRef idx="0"/>
    <cs:effectRef idx="0"/>
    <cs:fontRef idx="minor">
      <a:schemeClr val="lt1"/>
    </cs:fontRef>
    <cs:defRPr sz="1000" kern="1200"/>
  </cs:trendlineLabel>
  <cs:upBar>
    <cs:lnRef idx="0"/>
    <cs:fillRef idx="3">
      <a:schemeClr val="lt1"/>
    </cs:fillRef>
    <cs:effectRef idx="3">
      <a:schemeClr val="dk1"/>
    </cs:effectRef>
    <cs:fontRef idx="minor">
      <a:schemeClr val="lt1"/>
    </cs:fontRef>
  </cs:upBar>
  <cs:valueAxis>
    <cs:lnRef idx="1">
      <a:schemeClr val="dk1">
        <a:tint val="75000"/>
      </a:schemeClr>
    </cs:lnRef>
    <cs:fillRef idx="0"/>
    <cs:effectRef idx="0"/>
    <cs:fontRef idx="minor">
      <a:schemeClr val="lt1"/>
    </cs:fontRef>
    <cs:spPr>
      <a:ln>
        <a:round/>
      </a:ln>
    </cs:spPr>
    <cs:defRPr sz="1000" kern="1200"/>
  </cs:valueAxis>
  <cs:wall>
    <cs:lnRef idx="0"/>
    <cs:fillRef idx="1">
      <a:schemeClr val="dk1">
        <a:tint val="95000"/>
      </a:schemeClr>
    </cs:fillRef>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FF1A15-5690-4D26-ACDD-FDD04E459F80}" type="doc">
      <dgm:prSet loTypeId="urn:microsoft.com/office/officeart/2005/8/layout/pyramid2" loCatId="pyramid" qsTypeId="urn:microsoft.com/office/officeart/2005/8/quickstyle/simple1" qsCatId="simple" csTypeId="urn:microsoft.com/office/officeart/2005/8/colors/colorful1#3" csCatId="colorful" phldr="1"/>
      <dgm:spPr/>
      <dgm:t>
        <a:bodyPr/>
        <a:lstStyle/>
        <a:p>
          <a:endParaRPr lang="es-EC"/>
        </a:p>
      </dgm:t>
    </dgm:pt>
    <dgm:pt modelId="{66D3ADED-84E7-4712-B10B-1DBB6033A54D}">
      <dgm:prSet/>
      <dgm:spPr/>
      <dgm:t>
        <a:bodyPr/>
        <a:lstStyle/>
        <a:p>
          <a:pPr rtl="0"/>
          <a:r>
            <a:rPr lang="es-EC" b="0" cap="none" spc="0" dirty="0" smtClean="0">
              <a:ln w="10160">
                <a:prstDash val="solid"/>
              </a:ln>
              <a:effectLst>
                <a:outerShdw blurRad="38100" dist="32000" dir="5400000" algn="tl">
                  <a:srgbClr val="000000">
                    <a:alpha val="30000"/>
                  </a:srgbClr>
                </a:outerShdw>
              </a:effectLst>
            </a:rPr>
            <a:t>Fuerza</a:t>
          </a:r>
        </a:p>
        <a:p>
          <a:pPr rtl="0"/>
          <a:r>
            <a:rPr lang="es-EC" b="0" cap="none" spc="0" dirty="0" smtClean="0">
              <a:ln w="10160">
                <a:prstDash val="solid"/>
              </a:ln>
              <a:effectLst>
                <a:outerShdw blurRad="38100" dist="32000" dir="5400000" algn="tl">
                  <a:srgbClr val="000000">
                    <a:alpha val="30000"/>
                  </a:srgbClr>
                </a:outerShdw>
              </a:effectLst>
            </a:rPr>
            <a:t>(implementos)</a:t>
          </a:r>
          <a:endParaRPr lang="es-EC" b="0" cap="none" spc="0" dirty="0">
            <a:ln w="10160">
              <a:prstDash val="solid"/>
            </a:ln>
            <a:effectLst>
              <a:outerShdw blurRad="38100" dist="32000" dir="5400000" algn="tl">
                <a:srgbClr val="000000">
                  <a:alpha val="30000"/>
                </a:srgbClr>
              </a:outerShdw>
            </a:effectLst>
          </a:endParaRPr>
        </a:p>
      </dgm:t>
    </dgm:pt>
    <dgm:pt modelId="{C37C7283-9243-4E72-BA37-37C56E451243}" type="parTrans" cxnId="{787CA902-373F-433B-80A9-1B05D8C12637}">
      <dgm:prSet/>
      <dgm:spPr/>
      <dgm:t>
        <a:bodyPr/>
        <a:lstStyle/>
        <a:p>
          <a:endParaRPr lang="es-EC" b="0" cap="none" spc="0">
            <a:ln w="10160">
              <a:solidFill>
                <a:schemeClr val="accent1"/>
              </a:solidFill>
              <a:prstDash val="solid"/>
            </a:ln>
            <a:solidFill>
              <a:srgbClr val="FFFFFF"/>
            </a:solidFill>
            <a:effectLst>
              <a:outerShdw blurRad="38100" dist="32000" dir="5400000" algn="tl">
                <a:srgbClr val="000000">
                  <a:alpha val="30000"/>
                </a:srgbClr>
              </a:outerShdw>
            </a:effectLst>
          </a:endParaRPr>
        </a:p>
      </dgm:t>
    </dgm:pt>
    <dgm:pt modelId="{42343A17-2B8D-4DA6-9897-91555E0BB115}" type="sibTrans" cxnId="{787CA902-373F-433B-80A9-1B05D8C12637}">
      <dgm:prSet/>
      <dgm:spPr/>
      <dgm:t>
        <a:bodyPr/>
        <a:lstStyle/>
        <a:p>
          <a:endParaRPr lang="es-EC" b="0" cap="none" spc="0">
            <a:ln w="10160">
              <a:solidFill>
                <a:schemeClr val="accent1"/>
              </a:solidFill>
              <a:prstDash val="solid"/>
            </a:ln>
            <a:solidFill>
              <a:srgbClr val="FFFFFF"/>
            </a:solidFill>
            <a:effectLst>
              <a:outerShdw blurRad="38100" dist="32000" dir="5400000" algn="tl">
                <a:srgbClr val="000000">
                  <a:alpha val="30000"/>
                </a:srgbClr>
              </a:outerShdw>
            </a:effectLst>
          </a:endParaRPr>
        </a:p>
      </dgm:t>
    </dgm:pt>
    <dgm:pt modelId="{190B5AA3-9CA6-462A-859D-1CC37F524718}">
      <dgm:prSet/>
      <dgm:spPr/>
      <dgm:t>
        <a:bodyPr/>
        <a:lstStyle/>
        <a:p>
          <a:pPr rtl="0"/>
          <a:r>
            <a:rPr lang="es-EC" b="0" cap="none" spc="0" baseline="0" dirty="0" smtClean="0">
              <a:ln w="10160">
                <a:prstDash val="solid"/>
              </a:ln>
              <a:effectLst>
                <a:outerShdw blurRad="38100" dist="32000" dir="5400000" algn="tl">
                  <a:srgbClr val="000000">
                    <a:alpha val="30000"/>
                  </a:srgbClr>
                </a:outerShdw>
              </a:effectLst>
            </a:rPr>
            <a:t>Clase temática</a:t>
          </a:r>
          <a:endParaRPr lang="es-EC" b="0" cap="none" spc="0" baseline="0" dirty="0">
            <a:ln w="10160">
              <a:prstDash val="solid"/>
            </a:ln>
            <a:effectLst>
              <a:outerShdw blurRad="38100" dist="32000" dir="5400000" algn="tl">
                <a:srgbClr val="000000">
                  <a:alpha val="30000"/>
                </a:srgbClr>
              </a:outerShdw>
            </a:effectLst>
          </a:endParaRPr>
        </a:p>
      </dgm:t>
    </dgm:pt>
    <dgm:pt modelId="{5A2F8FDB-D0AC-4FB8-B820-F5F00F79B10B}" type="parTrans" cxnId="{6F9F9E50-C015-4D15-931D-E2273C269227}">
      <dgm:prSet/>
      <dgm:spPr/>
      <dgm:t>
        <a:bodyPr/>
        <a:lstStyle/>
        <a:p>
          <a:endParaRPr lang="es-EC" b="0" cap="none" spc="0">
            <a:ln w="10160">
              <a:solidFill>
                <a:schemeClr val="accent1"/>
              </a:solidFill>
              <a:prstDash val="solid"/>
            </a:ln>
            <a:solidFill>
              <a:srgbClr val="FFFFFF"/>
            </a:solidFill>
            <a:effectLst>
              <a:outerShdw blurRad="38100" dist="32000" dir="5400000" algn="tl">
                <a:srgbClr val="000000">
                  <a:alpha val="30000"/>
                </a:srgbClr>
              </a:outerShdw>
            </a:effectLst>
          </a:endParaRPr>
        </a:p>
      </dgm:t>
    </dgm:pt>
    <dgm:pt modelId="{460D9D1C-A5A1-4A96-AF32-4DA1F1803C88}" type="sibTrans" cxnId="{6F9F9E50-C015-4D15-931D-E2273C269227}">
      <dgm:prSet/>
      <dgm:spPr/>
      <dgm:t>
        <a:bodyPr/>
        <a:lstStyle/>
        <a:p>
          <a:endParaRPr lang="es-EC" b="0" cap="none" spc="0">
            <a:ln w="10160">
              <a:solidFill>
                <a:schemeClr val="accent1"/>
              </a:solidFill>
              <a:prstDash val="solid"/>
            </a:ln>
            <a:solidFill>
              <a:srgbClr val="FFFFFF"/>
            </a:solidFill>
            <a:effectLst>
              <a:outerShdw blurRad="38100" dist="32000" dir="5400000" algn="tl">
                <a:srgbClr val="000000">
                  <a:alpha val="30000"/>
                </a:srgbClr>
              </a:outerShdw>
            </a:effectLst>
          </a:endParaRPr>
        </a:p>
      </dgm:t>
    </dgm:pt>
    <dgm:pt modelId="{76E4EA8B-AB04-4571-B0E5-787E31E26C11}" type="pres">
      <dgm:prSet presAssocID="{F0FF1A15-5690-4D26-ACDD-FDD04E459F80}" presName="compositeShape" presStyleCnt="0">
        <dgm:presLayoutVars>
          <dgm:dir/>
          <dgm:resizeHandles/>
        </dgm:presLayoutVars>
      </dgm:prSet>
      <dgm:spPr/>
      <dgm:t>
        <a:bodyPr/>
        <a:lstStyle/>
        <a:p>
          <a:endParaRPr lang="es-EC"/>
        </a:p>
      </dgm:t>
    </dgm:pt>
    <dgm:pt modelId="{AECFBAA2-C2BD-4663-845B-D820996D9B65}" type="pres">
      <dgm:prSet presAssocID="{F0FF1A15-5690-4D26-ACDD-FDD04E459F80}" presName="pyramid" presStyleLbl="node1" presStyleIdx="0" presStyleCnt="1" custLinFactNeighborX="-1522" custLinFactNeighborY="-1659"/>
      <dgm:spPr/>
    </dgm:pt>
    <dgm:pt modelId="{4E7F4961-C0E8-47E6-8A40-467EE6735844}" type="pres">
      <dgm:prSet presAssocID="{F0FF1A15-5690-4D26-ACDD-FDD04E459F80}" presName="theList" presStyleCnt="0"/>
      <dgm:spPr/>
    </dgm:pt>
    <dgm:pt modelId="{B723661F-5D05-4692-B544-E7F98AE6685A}" type="pres">
      <dgm:prSet presAssocID="{66D3ADED-84E7-4712-B10B-1DBB6033A54D}" presName="aNode" presStyleLbl="fgAcc1" presStyleIdx="0" presStyleCnt="2">
        <dgm:presLayoutVars>
          <dgm:bulletEnabled val="1"/>
        </dgm:presLayoutVars>
      </dgm:prSet>
      <dgm:spPr/>
      <dgm:t>
        <a:bodyPr/>
        <a:lstStyle/>
        <a:p>
          <a:endParaRPr lang="es-EC"/>
        </a:p>
      </dgm:t>
    </dgm:pt>
    <dgm:pt modelId="{5180A5D7-1072-47C3-A91E-FB1C7E81DE4F}" type="pres">
      <dgm:prSet presAssocID="{66D3ADED-84E7-4712-B10B-1DBB6033A54D}" presName="aSpace" presStyleCnt="0"/>
      <dgm:spPr/>
    </dgm:pt>
    <dgm:pt modelId="{C53CEC12-6BFB-4366-B92A-F492B6F3B4E8}" type="pres">
      <dgm:prSet presAssocID="{190B5AA3-9CA6-462A-859D-1CC37F524718}" presName="aNode" presStyleLbl="fgAcc1" presStyleIdx="1" presStyleCnt="2">
        <dgm:presLayoutVars>
          <dgm:bulletEnabled val="1"/>
        </dgm:presLayoutVars>
      </dgm:prSet>
      <dgm:spPr/>
      <dgm:t>
        <a:bodyPr/>
        <a:lstStyle/>
        <a:p>
          <a:endParaRPr lang="es-EC"/>
        </a:p>
      </dgm:t>
    </dgm:pt>
    <dgm:pt modelId="{5698E423-1184-4E60-8419-CDB2960DEEE9}" type="pres">
      <dgm:prSet presAssocID="{190B5AA3-9CA6-462A-859D-1CC37F524718}" presName="aSpace" presStyleCnt="0"/>
      <dgm:spPr/>
    </dgm:pt>
  </dgm:ptLst>
  <dgm:cxnLst>
    <dgm:cxn modelId="{6F9F9E50-C015-4D15-931D-E2273C269227}" srcId="{F0FF1A15-5690-4D26-ACDD-FDD04E459F80}" destId="{190B5AA3-9CA6-462A-859D-1CC37F524718}" srcOrd="1" destOrd="0" parTransId="{5A2F8FDB-D0AC-4FB8-B820-F5F00F79B10B}" sibTransId="{460D9D1C-A5A1-4A96-AF32-4DA1F1803C88}"/>
    <dgm:cxn modelId="{7913C11A-45C1-4C56-9D7E-3346B091E8B8}" type="presOf" srcId="{F0FF1A15-5690-4D26-ACDD-FDD04E459F80}" destId="{76E4EA8B-AB04-4571-B0E5-787E31E26C11}" srcOrd="0" destOrd="0" presId="urn:microsoft.com/office/officeart/2005/8/layout/pyramid2"/>
    <dgm:cxn modelId="{B3A90DFA-7F25-415D-AB64-4B3D6BA63044}" type="presOf" srcId="{66D3ADED-84E7-4712-B10B-1DBB6033A54D}" destId="{B723661F-5D05-4692-B544-E7F98AE6685A}" srcOrd="0" destOrd="0" presId="urn:microsoft.com/office/officeart/2005/8/layout/pyramid2"/>
    <dgm:cxn modelId="{787CA902-373F-433B-80A9-1B05D8C12637}" srcId="{F0FF1A15-5690-4D26-ACDD-FDD04E459F80}" destId="{66D3ADED-84E7-4712-B10B-1DBB6033A54D}" srcOrd="0" destOrd="0" parTransId="{C37C7283-9243-4E72-BA37-37C56E451243}" sibTransId="{42343A17-2B8D-4DA6-9897-91555E0BB115}"/>
    <dgm:cxn modelId="{0D09E9EB-7E27-4FEC-BF79-09042A7EEA9D}" type="presOf" srcId="{190B5AA3-9CA6-462A-859D-1CC37F524718}" destId="{C53CEC12-6BFB-4366-B92A-F492B6F3B4E8}" srcOrd="0" destOrd="0" presId="urn:microsoft.com/office/officeart/2005/8/layout/pyramid2"/>
    <dgm:cxn modelId="{71DDBF8E-B9F6-4F73-A543-ABC51A0BB0F5}" type="presParOf" srcId="{76E4EA8B-AB04-4571-B0E5-787E31E26C11}" destId="{AECFBAA2-C2BD-4663-845B-D820996D9B65}" srcOrd="0" destOrd="0" presId="urn:microsoft.com/office/officeart/2005/8/layout/pyramid2"/>
    <dgm:cxn modelId="{847492AC-83BE-4933-B1FD-2E38B1EE47BF}" type="presParOf" srcId="{76E4EA8B-AB04-4571-B0E5-787E31E26C11}" destId="{4E7F4961-C0E8-47E6-8A40-467EE6735844}" srcOrd="1" destOrd="0" presId="urn:microsoft.com/office/officeart/2005/8/layout/pyramid2"/>
    <dgm:cxn modelId="{9DC328CD-63B2-4F62-9C4C-B70AFDC0D595}" type="presParOf" srcId="{4E7F4961-C0E8-47E6-8A40-467EE6735844}" destId="{B723661F-5D05-4692-B544-E7F98AE6685A}" srcOrd="0" destOrd="0" presId="urn:microsoft.com/office/officeart/2005/8/layout/pyramid2"/>
    <dgm:cxn modelId="{8CE8407B-34E0-4BA7-8FF9-A802A190E44B}" type="presParOf" srcId="{4E7F4961-C0E8-47E6-8A40-467EE6735844}" destId="{5180A5D7-1072-47C3-A91E-FB1C7E81DE4F}" srcOrd="1" destOrd="0" presId="urn:microsoft.com/office/officeart/2005/8/layout/pyramid2"/>
    <dgm:cxn modelId="{F72BD3D2-8A5A-4115-8502-5D26C5827A86}" type="presParOf" srcId="{4E7F4961-C0E8-47E6-8A40-467EE6735844}" destId="{C53CEC12-6BFB-4366-B92A-F492B6F3B4E8}" srcOrd="2" destOrd="0" presId="urn:microsoft.com/office/officeart/2005/8/layout/pyramid2"/>
    <dgm:cxn modelId="{A060B2E1-9C11-4C74-9CC4-CF771BE81B65}" type="presParOf" srcId="{4E7F4961-C0E8-47E6-8A40-467EE6735844}" destId="{5698E423-1184-4E60-8419-CDB2960DEEE9}"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BB5C6D-C6AB-44F8-A6B7-05F2A3793B58}"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s-EC"/>
        </a:p>
      </dgm:t>
    </dgm:pt>
    <dgm:pt modelId="{A193E7AB-3283-45ED-9DEE-F8D32ED4F1B3}">
      <dgm:prSet>
        <dgm:style>
          <a:lnRef idx="0">
            <a:schemeClr val="accent5"/>
          </a:lnRef>
          <a:fillRef idx="3">
            <a:schemeClr val="accent5"/>
          </a:fillRef>
          <a:effectRef idx="3">
            <a:schemeClr val="accent5"/>
          </a:effectRef>
          <a:fontRef idx="minor">
            <a:schemeClr val="lt1"/>
          </a:fontRef>
        </dgm:style>
      </dgm:prSet>
      <dgm:spPr/>
      <dgm:t>
        <a:bodyPr/>
        <a:lstStyle/>
        <a:p>
          <a:pPr rtl="0"/>
          <a:r>
            <a:rPr lang="es-EC" baseline="0" dirty="0" smtClean="0">
              <a:latin typeface="AR CHRISTY" pitchFamily="2" charset="0"/>
            </a:rPr>
            <a:t>CALENTAMIENTO</a:t>
          </a:r>
          <a:endParaRPr lang="es-EC" dirty="0">
            <a:latin typeface="AR CHRISTY" pitchFamily="2" charset="0"/>
          </a:endParaRPr>
        </a:p>
      </dgm:t>
    </dgm:pt>
    <dgm:pt modelId="{39C6B93B-3EEF-49B0-831A-8591577BE1FC}" type="parTrans" cxnId="{7475E87B-8B43-4FBF-BCE8-8192E9C27024}">
      <dgm:prSet/>
      <dgm:spPr/>
      <dgm:t>
        <a:bodyPr/>
        <a:lstStyle/>
        <a:p>
          <a:endParaRPr lang="es-EC"/>
        </a:p>
      </dgm:t>
    </dgm:pt>
    <dgm:pt modelId="{789503A8-0854-4BBB-8CA8-012D76773C53}" type="sibTrans" cxnId="{7475E87B-8B43-4FBF-BCE8-8192E9C27024}">
      <dgm:prSet/>
      <dgm:spPr/>
      <dgm:t>
        <a:bodyPr/>
        <a:lstStyle/>
        <a:p>
          <a:endParaRPr lang="es-EC"/>
        </a:p>
      </dgm:t>
    </dgm:pt>
    <dgm:pt modelId="{B1B7518E-E82C-4658-92B3-F7D88F2FC0D8}">
      <dgm:prSet custT="1">
        <dgm:style>
          <a:lnRef idx="1">
            <a:schemeClr val="accent4"/>
          </a:lnRef>
          <a:fillRef idx="3">
            <a:schemeClr val="accent4"/>
          </a:fillRef>
          <a:effectRef idx="2">
            <a:schemeClr val="accent4"/>
          </a:effectRef>
          <a:fontRef idx="minor">
            <a:schemeClr val="lt1"/>
          </a:fontRef>
        </dgm:style>
      </dgm:prSet>
      <dgm:spPr/>
      <dgm:t>
        <a:bodyPr/>
        <a:lstStyle/>
        <a:p>
          <a:pPr algn="l" rtl="0"/>
          <a:r>
            <a:rPr lang="es-EC" sz="2800" b="1" baseline="0" dirty="0" smtClean="0">
              <a:effectLst>
                <a:outerShdw blurRad="38100" dist="38100" dir="2700000" algn="tl">
                  <a:srgbClr val="000000">
                    <a:alpha val="43137"/>
                  </a:srgbClr>
                </a:outerShdw>
              </a:effectLst>
              <a:latin typeface="AR CHRISTY" pitchFamily="2" charset="0"/>
            </a:rPr>
            <a:t>FASE PRINCIPAL</a:t>
          </a:r>
          <a:endParaRPr lang="es-EC" sz="2800" b="1" dirty="0">
            <a:effectLst>
              <a:outerShdw blurRad="38100" dist="38100" dir="2700000" algn="tl">
                <a:srgbClr val="000000">
                  <a:alpha val="43137"/>
                </a:srgbClr>
              </a:outerShdw>
            </a:effectLst>
            <a:latin typeface="AR CHRISTY" pitchFamily="2" charset="0"/>
          </a:endParaRPr>
        </a:p>
      </dgm:t>
    </dgm:pt>
    <dgm:pt modelId="{9A95D1F1-F5CA-4291-981A-113A26F07B14}" type="parTrans" cxnId="{CF3DBAF5-43E1-4979-A553-85BBB74AA82B}">
      <dgm:prSet/>
      <dgm:spPr/>
      <dgm:t>
        <a:bodyPr/>
        <a:lstStyle/>
        <a:p>
          <a:endParaRPr lang="es-EC"/>
        </a:p>
      </dgm:t>
    </dgm:pt>
    <dgm:pt modelId="{3BECCD38-CA95-4224-A5C2-C4D9252764CF}" type="sibTrans" cxnId="{CF3DBAF5-43E1-4979-A553-85BBB74AA82B}">
      <dgm:prSet/>
      <dgm:spPr/>
      <dgm:t>
        <a:bodyPr/>
        <a:lstStyle/>
        <a:p>
          <a:endParaRPr lang="es-EC"/>
        </a:p>
      </dgm:t>
    </dgm:pt>
    <dgm:pt modelId="{D96F1684-F031-4CE1-9F50-0D80FC189E30}">
      <dgm:prSet custT="1">
        <dgm:style>
          <a:lnRef idx="1">
            <a:schemeClr val="accent2"/>
          </a:lnRef>
          <a:fillRef idx="3">
            <a:schemeClr val="accent2"/>
          </a:fillRef>
          <a:effectRef idx="2">
            <a:schemeClr val="accent2"/>
          </a:effectRef>
          <a:fontRef idx="minor">
            <a:schemeClr val="lt1"/>
          </a:fontRef>
        </dgm:style>
      </dgm:prSet>
      <dgm:spPr/>
      <dgm:t>
        <a:bodyPr/>
        <a:lstStyle/>
        <a:p>
          <a:pPr algn="r" rtl="0"/>
          <a:r>
            <a:rPr lang="es-EC" sz="2800" baseline="0" dirty="0" smtClean="0"/>
            <a:t>        </a:t>
          </a:r>
          <a:r>
            <a:rPr lang="es-EC" sz="2800" b="1" baseline="0" dirty="0" smtClean="0">
              <a:latin typeface="AR CHRISTY" pitchFamily="2" charset="0"/>
            </a:rPr>
            <a:t>VUELTA A   LA CALMA </a:t>
          </a:r>
          <a:endParaRPr lang="es-EC" sz="2800" b="1" baseline="0" dirty="0">
            <a:latin typeface="AR CHRISTY" pitchFamily="2" charset="0"/>
          </a:endParaRPr>
        </a:p>
      </dgm:t>
    </dgm:pt>
    <dgm:pt modelId="{5FF0FE66-8F78-4100-A9F1-E31270B10F8D}" type="parTrans" cxnId="{40F717FC-7D2F-4491-A587-E8A20951407A}">
      <dgm:prSet/>
      <dgm:spPr/>
      <dgm:t>
        <a:bodyPr/>
        <a:lstStyle/>
        <a:p>
          <a:endParaRPr lang="es-EC"/>
        </a:p>
      </dgm:t>
    </dgm:pt>
    <dgm:pt modelId="{1C829613-5089-42D3-A7C4-E7608E7713F8}" type="sibTrans" cxnId="{40F717FC-7D2F-4491-A587-E8A20951407A}">
      <dgm:prSet/>
      <dgm:spPr/>
      <dgm:t>
        <a:bodyPr/>
        <a:lstStyle/>
        <a:p>
          <a:endParaRPr lang="es-EC"/>
        </a:p>
      </dgm:t>
    </dgm:pt>
    <dgm:pt modelId="{E090366B-BD60-47AB-91BF-6D4673E92CE0}" type="pres">
      <dgm:prSet presAssocID="{00BB5C6D-C6AB-44F8-A6B7-05F2A3793B58}" presName="compositeShape" presStyleCnt="0">
        <dgm:presLayoutVars>
          <dgm:chMax val="7"/>
          <dgm:dir/>
          <dgm:resizeHandles val="exact"/>
        </dgm:presLayoutVars>
      </dgm:prSet>
      <dgm:spPr/>
      <dgm:t>
        <a:bodyPr/>
        <a:lstStyle/>
        <a:p>
          <a:endParaRPr lang="es-EC"/>
        </a:p>
      </dgm:t>
    </dgm:pt>
    <dgm:pt modelId="{06CD429F-6BBD-4E2B-954D-1033BE83F896}" type="pres">
      <dgm:prSet presAssocID="{A193E7AB-3283-45ED-9DEE-F8D32ED4F1B3}" presName="circ1" presStyleLbl="vennNode1" presStyleIdx="0" presStyleCnt="3" custScaleX="125337" custScaleY="49106" custLinFactNeighborX="-80902" custLinFactNeighborY="14301"/>
      <dgm:spPr/>
      <dgm:t>
        <a:bodyPr/>
        <a:lstStyle/>
        <a:p>
          <a:endParaRPr lang="es-EC"/>
        </a:p>
      </dgm:t>
    </dgm:pt>
    <dgm:pt modelId="{37CDD2A5-1BF8-40D6-A88F-C5E8DE40D89D}" type="pres">
      <dgm:prSet presAssocID="{A193E7AB-3283-45ED-9DEE-F8D32ED4F1B3}" presName="circ1Tx" presStyleLbl="revTx" presStyleIdx="0" presStyleCnt="0">
        <dgm:presLayoutVars>
          <dgm:chMax val="0"/>
          <dgm:chPref val="0"/>
          <dgm:bulletEnabled val="1"/>
        </dgm:presLayoutVars>
      </dgm:prSet>
      <dgm:spPr/>
      <dgm:t>
        <a:bodyPr/>
        <a:lstStyle/>
        <a:p>
          <a:endParaRPr lang="es-EC"/>
        </a:p>
      </dgm:t>
    </dgm:pt>
    <dgm:pt modelId="{0A0A8E86-B148-4D28-A4E8-E7C820CA63BC}" type="pres">
      <dgm:prSet presAssocID="{B1B7518E-E82C-4658-92B3-F7D88F2FC0D8}" presName="circ2" presStyleLbl="vennNode1" presStyleIdx="1" presStyleCnt="3" custScaleX="105525" custScaleY="58105" custLinFactNeighborX="-48980" custLinFactNeighborY="-9446"/>
      <dgm:spPr/>
      <dgm:t>
        <a:bodyPr/>
        <a:lstStyle/>
        <a:p>
          <a:endParaRPr lang="es-EC"/>
        </a:p>
      </dgm:t>
    </dgm:pt>
    <dgm:pt modelId="{97348CDE-5BA8-4DCE-89E6-1AF17316D402}" type="pres">
      <dgm:prSet presAssocID="{B1B7518E-E82C-4658-92B3-F7D88F2FC0D8}" presName="circ2Tx" presStyleLbl="revTx" presStyleIdx="0" presStyleCnt="0">
        <dgm:presLayoutVars>
          <dgm:chMax val="0"/>
          <dgm:chPref val="0"/>
          <dgm:bulletEnabled val="1"/>
        </dgm:presLayoutVars>
      </dgm:prSet>
      <dgm:spPr/>
      <dgm:t>
        <a:bodyPr/>
        <a:lstStyle/>
        <a:p>
          <a:endParaRPr lang="es-EC"/>
        </a:p>
      </dgm:t>
    </dgm:pt>
    <dgm:pt modelId="{AE5D3D9D-4279-4B35-8421-3AFA005E79CA}" type="pres">
      <dgm:prSet presAssocID="{D96F1684-F031-4CE1-9F50-0D80FC189E30}" presName="circ3" presStyleLbl="vennNode1" presStyleIdx="2" presStyleCnt="3" custScaleY="48707" custLinFactX="10075" custLinFactNeighborX="100000" custLinFactNeighborY="19216"/>
      <dgm:spPr/>
      <dgm:t>
        <a:bodyPr/>
        <a:lstStyle/>
        <a:p>
          <a:endParaRPr lang="es-EC"/>
        </a:p>
      </dgm:t>
    </dgm:pt>
    <dgm:pt modelId="{B0C8A4BA-AE30-4E8E-9B37-D9D2EBFF1387}" type="pres">
      <dgm:prSet presAssocID="{D96F1684-F031-4CE1-9F50-0D80FC189E30}" presName="circ3Tx" presStyleLbl="revTx" presStyleIdx="0" presStyleCnt="0">
        <dgm:presLayoutVars>
          <dgm:chMax val="0"/>
          <dgm:chPref val="0"/>
          <dgm:bulletEnabled val="1"/>
        </dgm:presLayoutVars>
      </dgm:prSet>
      <dgm:spPr/>
      <dgm:t>
        <a:bodyPr/>
        <a:lstStyle/>
        <a:p>
          <a:endParaRPr lang="es-EC"/>
        </a:p>
      </dgm:t>
    </dgm:pt>
  </dgm:ptLst>
  <dgm:cxnLst>
    <dgm:cxn modelId="{CF3DBAF5-43E1-4979-A553-85BBB74AA82B}" srcId="{00BB5C6D-C6AB-44F8-A6B7-05F2A3793B58}" destId="{B1B7518E-E82C-4658-92B3-F7D88F2FC0D8}" srcOrd="1" destOrd="0" parTransId="{9A95D1F1-F5CA-4291-981A-113A26F07B14}" sibTransId="{3BECCD38-CA95-4224-A5C2-C4D9252764CF}"/>
    <dgm:cxn modelId="{9170B6E4-C6E4-4FCA-8735-730596F16C30}" type="presOf" srcId="{B1B7518E-E82C-4658-92B3-F7D88F2FC0D8}" destId="{97348CDE-5BA8-4DCE-89E6-1AF17316D402}" srcOrd="1" destOrd="0" presId="urn:microsoft.com/office/officeart/2005/8/layout/venn1"/>
    <dgm:cxn modelId="{7475E87B-8B43-4FBF-BCE8-8192E9C27024}" srcId="{00BB5C6D-C6AB-44F8-A6B7-05F2A3793B58}" destId="{A193E7AB-3283-45ED-9DEE-F8D32ED4F1B3}" srcOrd="0" destOrd="0" parTransId="{39C6B93B-3EEF-49B0-831A-8591577BE1FC}" sibTransId="{789503A8-0854-4BBB-8CA8-012D76773C53}"/>
    <dgm:cxn modelId="{EA22CF6B-B2E4-4FB1-82A2-5694A97BA1C4}" type="presOf" srcId="{A193E7AB-3283-45ED-9DEE-F8D32ED4F1B3}" destId="{06CD429F-6BBD-4E2B-954D-1033BE83F896}" srcOrd="0" destOrd="0" presId="urn:microsoft.com/office/officeart/2005/8/layout/venn1"/>
    <dgm:cxn modelId="{5FF8D733-1797-480E-9881-DC1C489A322C}" type="presOf" srcId="{D96F1684-F031-4CE1-9F50-0D80FC189E30}" destId="{B0C8A4BA-AE30-4E8E-9B37-D9D2EBFF1387}" srcOrd="1" destOrd="0" presId="urn:microsoft.com/office/officeart/2005/8/layout/venn1"/>
    <dgm:cxn modelId="{DBE311AE-EF29-4309-AF70-83248EDEF297}" type="presOf" srcId="{A193E7AB-3283-45ED-9DEE-F8D32ED4F1B3}" destId="{37CDD2A5-1BF8-40D6-A88F-C5E8DE40D89D}" srcOrd="1" destOrd="0" presId="urn:microsoft.com/office/officeart/2005/8/layout/venn1"/>
    <dgm:cxn modelId="{5E2B38CE-4164-4E9F-93F4-AC8ACC8C1BEF}" type="presOf" srcId="{B1B7518E-E82C-4658-92B3-F7D88F2FC0D8}" destId="{0A0A8E86-B148-4D28-A4E8-E7C820CA63BC}" srcOrd="0" destOrd="0" presId="urn:microsoft.com/office/officeart/2005/8/layout/venn1"/>
    <dgm:cxn modelId="{9AA63ED3-87DC-414A-A35E-BD41C14F57E6}" type="presOf" srcId="{D96F1684-F031-4CE1-9F50-0D80FC189E30}" destId="{AE5D3D9D-4279-4B35-8421-3AFA005E79CA}" srcOrd="0" destOrd="0" presId="urn:microsoft.com/office/officeart/2005/8/layout/venn1"/>
    <dgm:cxn modelId="{40F717FC-7D2F-4491-A587-E8A20951407A}" srcId="{00BB5C6D-C6AB-44F8-A6B7-05F2A3793B58}" destId="{D96F1684-F031-4CE1-9F50-0D80FC189E30}" srcOrd="2" destOrd="0" parTransId="{5FF0FE66-8F78-4100-A9F1-E31270B10F8D}" sibTransId="{1C829613-5089-42D3-A7C4-E7608E7713F8}"/>
    <dgm:cxn modelId="{306561FF-7865-43E5-9A19-8B85EE8E15FE}" type="presOf" srcId="{00BB5C6D-C6AB-44F8-A6B7-05F2A3793B58}" destId="{E090366B-BD60-47AB-91BF-6D4673E92CE0}" srcOrd="0" destOrd="0" presId="urn:microsoft.com/office/officeart/2005/8/layout/venn1"/>
    <dgm:cxn modelId="{8DDA6CBE-0540-43A3-9FA8-0C8F2ABB9974}" type="presParOf" srcId="{E090366B-BD60-47AB-91BF-6D4673E92CE0}" destId="{06CD429F-6BBD-4E2B-954D-1033BE83F896}" srcOrd="0" destOrd="0" presId="urn:microsoft.com/office/officeart/2005/8/layout/venn1"/>
    <dgm:cxn modelId="{976B3EE4-2494-47DF-B414-F0DA2127A7BC}" type="presParOf" srcId="{E090366B-BD60-47AB-91BF-6D4673E92CE0}" destId="{37CDD2A5-1BF8-40D6-A88F-C5E8DE40D89D}" srcOrd="1" destOrd="0" presId="urn:microsoft.com/office/officeart/2005/8/layout/venn1"/>
    <dgm:cxn modelId="{B27668B5-EC44-44BC-B38B-1A2C5B0E39B9}" type="presParOf" srcId="{E090366B-BD60-47AB-91BF-6D4673E92CE0}" destId="{0A0A8E86-B148-4D28-A4E8-E7C820CA63BC}" srcOrd="2" destOrd="0" presId="urn:microsoft.com/office/officeart/2005/8/layout/venn1"/>
    <dgm:cxn modelId="{292C1173-651A-4B99-AC70-30FD59A1D681}" type="presParOf" srcId="{E090366B-BD60-47AB-91BF-6D4673E92CE0}" destId="{97348CDE-5BA8-4DCE-89E6-1AF17316D402}" srcOrd="3" destOrd="0" presId="urn:microsoft.com/office/officeart/2005/8/layout/venn1"/>
    <dgm:cxn modelId="{D7A6F671-3560-4834-A937-BE93B522850A}" type="presParOf" srcId="{E090366B-BD60-47AB-91BF-6D4673E92CE0}" destId="{AE5D3D9D-4279-4B35-8421-3AFA005E79CA}" srcOrd="4" destOrd="0" presId="urn:microsoft.com/office/officeart/2005/8/layout/venn1"/>
    <dgm:cxn modelId="{27D80377-1C42-4D19-B7DC-63ADA14EA45C}" type="presParOf" srcId="{E090366B-BD60-47AB-91BF-6D4673E92CE0}" destId="{B0C8A4BA-AE30-4E8E-9B37-D9D2EBFF138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0C78E7-3274-494B-A37B-04FF0B20DB62}" type="doc">
      <dgm:prSet loTypeId="urn:microsoft.com/office/officeart/2005/8/layout/pyramid2" loCatId="pyramid" qsTypeId="urn:microsoft.com/office/officeart/2005/8/quickstyle/3d7" qsCatId="3D" csTypeId="urn:microsoft.com/office/officeart/2005/8/colors/colorful4" csCatId="colorful" phldr="1"/>
      <dgm:spPr/>
      <dgm:t>
        <a:bodyPr/>
        <a:lstStyle/>
        <a:p>
          <a:endParaRPr lang="es-EC"/>
        </a:p>
      </dgm:t>
    </dgm:pt>
    <dgm:pt modelId="{7DC1A671-A0A7-457D-89F9-F8B1CDA7A44E}">
      <dgm:prSet custT="1"/>
      <dgm:spPr/>
      <dgm:t>
        <a:bodyPr/>
        <a:lstStyle/>
        <a:p>
          <a:pPr rtl="0"/>
          <a:r>
            <a:rPr lang="es-EC" sz="1600" b="1" baseline="0" dirty="0" smtClean="0"/>
            <a:t>PREDISPONER PAULATINAMENTE AL ORGANISMO A UN EJERCICIO FÍSICO </a:t>
          </a:r>
          <a:endParaRPr lang="es-EC" sz="1600" b="1" dirty="0"/>
        </a:p>
      </dgm:t>
    </dgm:pt>
    <dgm:pt modelId="{6D62D9B4-5590-4A73-9EB9-CC4262A29A14}" type="parTrans" cxnId="{CD0AFE19-ABC6-4F98-85B9-921BB9CE4BE5}">
      <dgm:prSet/>
      <dgm:spPr/>
      <dgm:t>
        <a:bodyPr/>
        <a:lstStyle/>
        <a:p>
          <a:endParaRPr lang="es-EC"/>
        </a:p>
      </dgm:t>
    </dgm:pt>
    <dgm:pt modelId="{42ECFA23-229A-432E-8F12-16389CB3F2E9}" type="sibTrans" cxnId="{CD0AFE19-ABC6-4F98-85B9-921BB9CE4BE5}">
      <dgm:prSet/>
      <dgm:spPr/>
      <dgm:t>
        <a:bodyPr/>
        <a:lstStyle/>
        <a:p>
          <a:endParaRPr lang="es-EC"/>
        </a:p>
      </dgm:t>
    </dgm:pt>
    <dgm:pt modelId="{18615812-2A49-466B-88D5-1124FFBE5F6B}">
      <dgm:prSet custT="1"/>
      <dgm:spPr/>
      <dgm:t>
        <a:bodyPr/>
        <a:lstStyle/>
        <a:p>
          <a:pPr rtl="0"/>
          <a:r>
            <a:rPr lang="es-EC" sz="1600" b="1" baseline="0" dirty="0" smtClean="0"/>
            <a:t>LUBRICACIÓN DE ARTICULACIONES</a:t>
          </a:r>
          <a:endParaRPr lang="es-EC" sz="1600" b="1" dirty="0"/>
        </a:p>
      </dgm:t>
    </dgm:pt>
    <dgm:pt modelId="{89F7603E-6BB5-4739-92B1-B301F5791204}" type="parTrans" cxnId="{2CEBAAFC-1226-4EE4-8D5C-686AFD5436C1}">
      <dgm:prSet/>
      <dgm:spPr/>
      <dgm:t>
        <a:bodyPr/>
        <a:lstStyle/>
        <a:p>
          <a:endParaRPr lang="es-EC"/>
        </a:p>
      </dgm:t>
    </dgm:pt>
    <dgm:pt modelId="{5A007494-C48A-4217-BC8E-307ED61A0BC8}" type="sibTrans" cxnId="{2CEBAAFC-1226-4EE4-8D5C-686AFD5436C1}">
      <dgm:prSet/>
      <dgm:spPr/>
      <dgm:t>
        <a:bodyPr/>
        <a:lstStyle/>
        <a:p>
          <a:endParaRPr lang="es-EC"/>
        </a:p>
      </dgm:t>
    </dgm:pt>
    <dgm:pt modelId="{FDE568AA-DB3F-4D86-83AD-C551CF5B97B6}">
      <dgm:prSet custT="1"/>
      <dgm:spPr/>
      <dgm:t>
        <a:bodyPr/>
        <a:lstStyle/>
        <a:p>
          <a:pPr rtl="0"/>
          <a:r>
            <a:rPr lang="es-EC" sz="1600" b="1" baseline="0" dirty="0" smtClean="0"/>
            <a:t>ELEVACIÓN DE PULSO</a:t>
          </a:r>
          <a:endParaRPr lang="es-EC" sz="1600" b="1" dirty="0"/>
        </a:p>
      </dgm:t>
    </dgm:pt>
    <dgm:pt modelId="{B3FA32BB-1810-45B9-9204-3A4A9C7184A2}" type="parTrans" cxnId="{915CFC68-7DD2-4522-B3BD-768E3C4C6526}">
      <dgm:prSet/>
      <dgm:spPr/>
      <dgm:t>
        <a:bodyPr/>
        <a:lstStyle/>
        <a:p>
          <a:endParaRPr lang="es-EC"/>
        </a:p>
      </dgm:t>
    </dgm:pt>
    <dgm:pt modelId="{92AC59F8-AF15-4CFC-B53B-95B47A7E0A33}" type="sibTrans" cxnId="{915CFC68-7DD2-4522-B3BD-768E3C4C6526}">
      <dgm:prSet/>
      <dgm:spPr/>
      <dgm:t>
        <a:bodyPr/>
        <a:lstStyle/>
        <a:p>
          <a:endParaRPr lang="es-EC"/>
        </a:p>
      </dgm:t>
    </dgm:pt>
    <dgm:pt modelId="{333A0847-0814-4431-B146-0D805E2C60CD}">
      <dgm:prSet custT="1"/>
      <dgm:spPr/>
      <dgm:t>
        <a:bodyPr/>
        <a:lstStyle/>
        <a:p>
          <a:pPr rtl="0"/>
          <a:r>
            <a:rPr lang="es-EC" sz="1600" b="1" baseline="0" dirty="0" smtClean="0"/>
            <a:t>ESTIRAMIENTO </a:t>
          </a:r>
          <a:endParaRPr lang="es-EC" sz="1600" b="1" dirty="0"/>
        </a:p>
      </dgm:t>
    </dgm:pt>
    <dgm:pt modelId="{16E6B376-86D3-40E6-A214-EB70F2D9E56A}" type="parTrans" cxnId="{C558F0A3-B6EA-48BA-A00D-FFF7358510B8}">
      <dgm:prSet/>
      <dgm:spPr/>
      <dgm:t>
        <a:bodyPr/>
        <a:lstStyle/>
        <a:p>
          <a:endParaRPr lang="es-EC"/>
        </a:p>
      </dgm:t>
    </dgm:pt>
    <dgm:pt modelId="{6209D990-151D-440C-8F2E-35EA6EAE5774}" type="sibTrans" cxnId="{C558F0A3-B6EA-48BA-A00D-FFF7358510B8}">
      <dgm:prSet/>
      <dgm:spPr/>
      <dgm:t>
        <a:bodyPr/>
        <a:lstStyle/>
        <a:p>
          <a:endParaRPr lang="es-EC"/>
        </a:p>
      </dgm:t>
    </dgm:pt>
    <dgm:pt modelId="{594C9F83-83AC-4080-963F-33326DAF5331}">
      <dgm:prSet custT="1"/>
      <dgm:spPr/>
      <dgm:t>
        <a:bodyPr/>
        <a:lstStyle/>
        <a:p>
          <a:pPr rtl="0"/>
          <a:r>
            <a:rPr lang="es-EC" sz="1600" b="1" baseline="0" dirty="0" smtClean="0"/>
            <a:t>MÚSICA : LENTA PERO ENERGÉTICA</a:t>
          </a:r>
          <a:endParaRPr lang="es-EC" sz="1600" b="1" dirty="0"/>
        </a:p>
      </dgm:t>
    </dgm:pt>
    <dgm:pt modelId="{A6E1433B-FD1E-4F27-8E03-FCAA65263243}" type="parTrans" cxnId="{16ADE2E1-B364-4F17-BC36-8368EF909536}">
      <dgm:prSet/>
      <dgm:spPr/>
      <dgm:t>
        <a:bodyPr/>
        <a:lstStyle/>
        <a:p>
          <a:endParaRPr lang="es-EC"/>
        </a:p>
      </dgm:t>
    </dgm:pt>
    <dgm:pt modelId="{CFC233A3-6A01-4235-AB98-E105B420C513}" type="sibTrans" cxnId="{16ADE2E1-B364-4F17-BC36-8368EF909536}">
      <dgm:prSet/>
      <dgm:spPr/>
      <dgm:t>
        <a:bodyPr/>
        <a:lstStyle/>
        <a:p>
          <a:endParaRPr lang="es-EC"/>
        </a:p>
      </dgm:t>
    </dgm:pt>
    <dgm:pt modelId="{6CD21F93-9B27-486D-978D-259F7787F6A2}" type="pres">
      <dgm:prSet presAssocID="{9F0C78E7-3274-494B-A37B-04FF0B20DB62}" presName="compositeShape" presStyleCnt="0">
        <dgm:presLayoutVars>
          <dgm:dir/>
          <dgm:resizeHandles/>
        </dgm:presLayoutVars>
      </dgm:prSet>
      <dgm:spPr/>
      <dgm:t>
        <a:bodyPr/>
        <a:lstStyle/>
        <a:p>
          <a:endParaRPr lang="es-EC"/>
        </a:p>
      </dgm:t>
    </dgm:pt>
    <dgm:pt modelId="{AE85DAC3-73C0-43EF-91B7-85B4CAD13462}" type="pres">
      <dgm:prSet presAssocID="{9F0C78E7-3274-494B-A37B-04FF0B20DB62}" presName="pyramid" presStyleLbl="node1" presStyleIdx="0" presStyleCnt="1" custLinFactNeighborX="-35428" custLinFactNeighborY="2895"/>
      <dgm:spPr/>
      <dgm:t>
        <a:bodyPr/>
        <a:lstStyle/>
        <a:p>
          <a:endParaRPr lang="es-EC"/>
        </a:p>
      </dgm:t>
    </dgm:pt>
    <dgm:pt modelId="{3EF549D9-197D-409E-8C7C-9B02D2C6132E}" type="pres">
      <dgm:prSet presAssocID="{9F0C78E7-3274-494B-A37B-04FF0B20DB62}" presName="theList" presStyleCnt="0"/>
      <dgm:spPr/>
      <dgm:t>
        <a:bodyPr/>
        <a:lstStyle/>
        <a:p>
          <a:endParaRPr lang="es-EC"/>
        </a:p>
      </dgm:t>
    </dgm:pt>
    <dgm:pt modelId="{FA4CF3C4-68A0-4BED-B0B9-AA986C807624}" type="pres">
      <dgm:prSet presAssocID="{7DC1A671-A0A7-457D-89F9-F8B1CDA7A44E}" presName="aNode" presStyleLbl="fgAcc1" presStyleIdx="0" presStyleCnt="5" custLinFactNeighborX="-13727">
        <dgm:presLayoutVars>
          <dgm:bulletEnabled val="1"/>
        </dgm:presLayoutVars>
      </dgm:prSet>
      <dgm:spPr/>
      <dgm:t>
        <a:bodyPr/>
        <a:lstStyle/>
        <a:p>
          <a:endParaRPr lang="es-EC"/>
        </a:p>
      </dgm:t>
    </dgm:pt>
    <dgm:pt modelId="{0D44F65D-135C-4C49-A02F-1EAC891C4C1B}" type="pres">
      <dgm:prSet presAssocID="{7DC1A671-A0A7-457D-89F9-F8B1CDA7A44E}" presName="aSpace" presStyleCnt="0"/>
      <dgm:spPr/>
      <dgm:t>
        <a:bodyPr/>
        <a:lstStyle/>
        <a:p>
          <a:endParaRPr lang="es-EC"/>
        </a:p>
      </dgm:t>
    </dgm:pt>
    <dgm:pt modelId="{0D99C2AE-E7BE-4818-809F-8FE5360683AB}" type="pres">
      <dgm:prSet presAssocID="{18615812-2A49-466B-88D5-1124FFBE5F6B}" presName="aNode" presStyleLbl="fgAcc1" presStyleIdx="1" presStyleCnt="5" custLinFactNeighborX="-13727">
        <dgm:presLayoutVars>
          <dgm:bulletEnabled val="1"/>
        </dgm:presLayoutVars>
      </dgm:prSet>
      <dgm:spPr/>
      <dgm:t>
        <a:bodyPr/>
        <a:lstStyle/>
        <a:p>
          <a:endParaRPr lang="es-EC"/>
        </a:p>
      </dgm:t>
    </dgm:pt>
    <dgm:pt modelId="{D9597901-909B-4FEC-8CD5-628A7D2CA1F9}" type="pres">
      <dgm:prSet presAssocID="{18615812-2A49-466B-88D5-1124FFBE5F6B}" presName="aSpace" presStyleCnt="0"/>
      <dgm:spPr/>
      <dgm:t>
        <a:bodyPr/>
        <a:lstStyle/>
        <a:p>
          <a:endParaRPr lang="es-EC"/>
        </a:p>
      </dgm:t>
    </dgm:pt>
    <dgm:pt modelId="{DD8E529C-7AC8-4DD8-884C-10AF7153CEDF}" type="pres">
      <dgm:prSet presAssocID="{FDE568AA-DB3F-4D86-83AD-C551CF5B97B6}" presName="aNode" presStyleLbl="fgAcc1" presStyleIdx="2" presStyleCnt="5" custLinFactNeighborX="-13727">
        <dgm:presLayoutVars>
          <dgm:bulletEnabled val="1"/>
        </dgm:presLayoutVars>
      </dgm:prSet>
      <dgm:spPr/>
      <dgm:t>
        <a:bodyPr/>
        <a:lstStyle/>
        <a:p>
          <a:endParaRPr lang="es-EC"/>
        </a:p>
      </dgm:t>
    </dgm:pt>
    <dgm:pt modelId="{0507D120-7B9A-41FB-846C-4EA09D27B171}" type="pres">
      <dgm:prSet presAssocID="{FDE568AA-DB3F-4D86-83AD-C551CF5B97B6}" presName="aSpace" presStyleCnt="0"/>
      <dgm:spPr/>
      <dgm:t>
        <a:bodyPr/>
        <a:lstStyle/>
        <a:p>
          <a:endParaRPr lang="es-EC"/>
        </a:p>
      </dgm:t>
    </dgm:pt>
    <dgm:pt modelId="{4E424F96-1E3D-4B8A-AF15-F0E2DBE17027}" type="pres">
      <dgm:prSet presAssocID="{333A0847-0814-4431-B146-0D805E2C60CD}" presName="aNode" presStyleLbl="fgAcc1" presStyleIdx="3" presStyleCnt="5" custLinFactNeighborX="-13727">
        <dgm:presLayoutVars>
          <dgm:bulletEnabled val="1"/>
        </dgm:presLayoutVars>
      </dgm:prSet>
      <dgm:spPr/>
      <dgm:t>
        <a:bodyPr/>
        <a:lstStyle/>
        <a:p>
          <a:endParaRPr lang="es-EC"/>
        </a:p>
      </dgm:t>
    </dgm:pt>
    <dgm:pt modelId="{9F587344-ECA2-48E0-9F0A-BE84E10F429F}" type="pres">
      <dgm:prSet presAssocID="{333A0847-0814-4431-B146-0D805E2C60CD}" presName="aSpace" presStyleCnt="0"/>
      <dgm:spPr/>
      <dgm:t>
        <a:bodyPr/>
        <a:lstStyle/>
        <a:p>
          <a:endParaRPr lang="es-EC"/>
        </a:p>
      </dgm:t>
    </dgm:pt>
    <dgm:pt modelId="{E8477BE7-CCEB-483A-918A-87756F532A9B}" type="pres">
      <dgm:prSet presAssocID="{594C9F83-83AC-4080-963F-33326DAF5331}" presName="aNode" presStyleLbl="fgAcc1" presStyleIdx="4" presStyleCnt="5" custLinFactNeighborX="-13727">
        <dgm:presLayoutVars>
          <dgm:bulletEnabled val="1"/>
        </dgm:presLayoutVars>
      </dgm:prSet>
      <dgm:spPr/>
      <dgm:t>
        <a:bodyPr/>
        <a:lstStyle/>
        <a:p>
          <a:endParaRPr lang="es-EC"/>
        </a:p>
      </dgm:t>
    </dgm:pt>
    <dgm:pt modelId="{728F0F3A-1254-42A6-8FEB-346ABB52642F}" type="pres">
      <dgm:prSet presAssocID="{594C9F83-83AC-4080-963F-33326DAF5331}" presName="aSpace" presStyleCnt="0"/>
      <dgm:spPr/>
      <dgm:t>
        <a:bodyPr/>
        <a:lstStyle/>
        <a:p>
          <a:endParaRPr lang="es-EC"/>
        </a:p>
      </dgm:t>
    </dgm:pt>
  </dgm:ptLst>
  <dgm:cxnLst>
    <dgm:cxn modelId="{40726EEA-950F-4687-855C-F1B334DEA94C}" type="presOf" srcId="{FDE568AA-DB3F-4D86-83AD-C551CF5B97B6}" destId="{DD8E529C-7AC8-4DD8-884C-10AF7153CEDF}" srcOrd="0" destOrd="0" presId="urn:microsoft.com/office/officeart/2005/8/layout/pyramid2"/>
    <dgm:cxn modelId="{9EF002B8-6150-42DC-9592-16104DB67464}" type="presOf" srcId="{18615812-2A49-466B-88D5-1124FFBE5F6B}" destId="{0D99C2AE-E7BE-4818-809F-8FE5360683AB}" srcOrd="0" destOrd="0" presId="urn:microsoft.com/office/officeart/2005/8/layout/pyramid2"/>
    <dgm:cxn modelId="{4051A203-1FD4-4880-975B-8D9BFF0A7AAB}" type="presOf" srcId="{7DC1A671-A0A7-457D-89F9-F8B1CDA7A44E}" destId="{FA4CF3C4-68A0-4BED-B0B9-AA986C807624}" srcOrd="0" destOrd="0" presId="urn:microsoft.com/office/officeart/2005/8/layout/pyramid2"/>
    <dgm:cxn modelId="{C558F0A3-B6EA-48BA-A00D-FFF7358510B8}" srcId="{9F0C78E7-3274-494B-A37B-04FF0B20DB62}" destId="{333A0847-0814-4431-B146-0D805E2C60CD}" srcOrd="3" destOrd="0" parTransId="{16E6B376-86D3-40E6-A214-EB70F2D9E56A}" sibTransId="{6209D990-151D-440C-8F2E-35EA6EAE5774}"/>
    <dgm:cxn modelId="{915CFC68-7DD2-4522-B3BD-768E3C4C6526}" srcId="{9F0C78E7-3274-494B-A37B-04FF0B20DB62}" destId="{FDE568AA-DB3F-4D86-83AD-C551CF5B97B6}" srcOrd="2" destOrd="0" parTransId="{B3FA32BB-1810-45B9-9204-3A4A9C7184A2}" sibTransId="{92AC59F8-AF15-4CFC-B53B-95B47A7E0A33}"/>
    <dgm:cxn modelId="{EF18DC27-F48B-4D37-8EB6-40408FA55789}" type="presOf" srcId="{9F0C78E7-3274-494B-A37B-04FF0B20DB62}" destId="{6CD21F93-9B27-486D-978D-259F7787F6A2}" srcOrd="0" destOrd="0" presId="urn:microsoft.com/office/officeart/2005/8/layout/pyramid2"/>
    <dgm:cxn modelId="{39494BCF-C8FF-417D-AC88-699AC8BBBD2D}" type="presOf" srcId="{594C9F83-83AC-4080-963F-33326DAF5331}" destId="{E8477BE7-CCEB-483A-918A-87756F532A9B}" srcOrd="0" destOrd="0" presId="urn:microsoft.com/office/officeart/2005/8/layout/pyramid2"/>
    <dgm:cxn modelId="{CD0AFE19-ABC6-4F98-85B9-921BB9CE4BE5}" srcId="{9F0C78E7-3274-494B-A37B-04FF0B20DB62}" destId="{7DC1A671-A0A7-457D-89F9-F8B1CDA7A44E}" srcOrd="0" destOrd="0" parTransId="{6D62D9B4-5590-4A73-9EB9-CC4262A29A14}" sibTransId="{42ECFA23-229A-432E-8F12-16389CB3F2E9}"/>
    <dgm:cxn modelId="{DD6FA251-4A3D-4A12-86A0-0E6069F4D644}" type="presOf" srcId="{333A0847-0814-4431-B146-0D805E2C60CD}" destId="{4E424F96-1E3D-4B8A-AF15-F0E2DBE17027}" srcOrd="0" destOrd="0" presId="urn:microsoft.com/office/officeart/2005/8/layout/pyramid2"/>
    <dgm:cxn modelId="{2CEBAAFC-1226-4EE4-8D5C-686AFD5436C1}" srcId="{9F0C78E7-3274-494B-A37B-04FF0B20DB62}" destId="{18615812-2A49-466B-88D5-1124FFBE5F6B}" srcOrd="1" destOrd="0" parTransId="{89F7603E-6BB5-4739-92B1-B301F5791204}" sibTransId="{5A007494-C48A-4217-BC8E-307ED61A0BC8}"/>
    <dgm:cxn modelId="{16ADE2E1-B364-4F17-BC36-8368EF909536}" srcId="{9F0C78E7-3274-494B-A37B-04FF0B20DB62}" destId="{594C9F83-83AC-4080-963F-33326DAF5331}" srcOrd="4" destOrd="0" parTransId="{A6E1433B-FD1E-4F27-8E03-FCAA65263243}" sibTransId="{CFC233A3-6A01-4235-AB98-E105B420C513}"/>
    <dgm:cxn modelId="{288F8795-6E61-47C0-B1E3-4422917E6693}" type="presParOf" srcId="{6CD21F93-9B27-486D-978D-259F7787F6A2}" destId="{AE85DAC3-73C0-43EF-91B7-85B4CAD13462}" srcOrd="0" destOrd="0" presId="urn:microsoft.com/office/officeart/2005/8/layout/pyramid2"/>
    <dgm:cxn modelId="{F321BA8D-66AF-44B1-8DF6-4B64A38E7112}" type="presParOf" srcId="{6CD21F93-9B27-486D-978D-259F7787F6A2}" destId="{3EF549D9-197D-409E-8C7C-9B02D2C6132E}" srcOrd="1" destOrd="0" presId="urn:microsoft.com/office/officeart/2005/8/layout/pyramid2"/>
    <dgm:cxn modelId="{FE9C0493-8AD7-4880-B7F7-79768B951077}" type="presParOf" srcId="{3EF549D9-197D-409E-8C7C-9B02D2C6132E}" destId="{FA4CF3C4-68A0-4BED-B0B9-AA986C807624}" srcOrd="0" destOrd="0" presId="urn:microsoft.com/office/officeart/2005/8/layout/pyramid2"/>
    <dgm:cxn modelId="{9D51EBE9-F84B-4A5D-8A3B-7B8463CC9BB5}" type="presParOf" srcId="{3EF549D9-197D-409E-8C7C-9B02D2C6132E}" destId="{0D44F65D-135C-4C49-A02F-1EAC891C4C1B}" srcOrd="1" destOrd="0" presId="urn:microsoft.com/office/officeart/2005/8/layout/pyramid2"/>
    <dgm:cxn modelId="{30935410-0929-4FB0-BD6F-9A09252450D8}" type="presParOf" srcId="{3EF549D9-197D-409E-8C7C-9B02D2C6132E}" destId="{0D99C2AE-E7BE-4818-809F-8FE5360683AB}" srcOrd="2" destOrd="0" presId="urn:microsoft.com/office/officeart/2005/8/layout/pyramid2"/>
    <dgm:cxn modelId="{04CC68D5-F50A-441E-A7D5-98D91938B65B}" type="presParOf" srcId="{3EF549D9-197D-409E-8C7C-9B02D2C6132E}" destId="{D9597901-909B-4FEC-8CD5-628A7D2CA1F9}" srcOrd="3" destOrd="0" presId="urn:microsoft.com/office/officeart/2005/8/layout/pyramid2"/>
    <dgm:cxn modelId="{02319F81-90F2-47D4-96AE-20440EEB9A74}" type="presParOf" srcId="{3EF549D9-197D-409E-8C7C-9B02D2C6132E}" destId="{DD8E529C-7AC8-4DD8-884C-10AF7153CEDF}" srcOrd="4" destOrd="0" presId="urn:microsoft.com/office/officeart/2005/8/layout/pyramid2"/>
    <dgm:cxn modelId="{8638A2A3-A4AE-49A2-803C-208F76CE2DCC}" type="presParOf" srcId="{3EF549D9-197D-409E-8C7C-9B02D2C6132E}" destId="{0507D120-7B9A-41FB-846C-4EA09D27B171}" srcOrd="5" destOrd="0" presId="urn:microsoft.com/office/officeart/2005/8/layout/pyramid2"/>
    <dgm:cxn modelId="{34F5C136-BD7C-4625-BCD1-15F0C5D6B7B9}" type="presParOf" srcId="{3EF549D9-197D-409E-8C7C-9B02D2C6132E}" destId="{4E424F96-1E3D-4B8A-AF15-F0E2DBE17027}" srcOrd="6" destOrd="0" presId="urn:microsoft.com/office/officeart/2005/8/layout/pyramid2"/>
    <dgm:cxn modelId="{0B2F59C2-78A6-42B5-8BD3-27F393BB842A}" type="presParOf" srcId="{3EF549D9-197D-409E-8C7C-9B02D2C6132E}" destId="{9F587344-ECA2-48E0-9F0A-BE84E10F429F}" srcOrd="7" destOrd="0" presId="urn:microsoft.com/office/officeart/2005/8/layout/pyramid2"/>
    <dgm:cxn modelId="{4B7E7D3E-A25A-4899-85F1-020643C4BEA9}" type="presParOf" srcId="{3EF549D9-197D-409E-8C7C-9B02D2C6132E}" destId="{E8477BE7-CCEB-483A-918A-87756F532A9B}" srcOrd="8" destOrd="0" presId="urn:microsoft.com/office/officeart/2005/8/layout/pyramid2"/>
    <dgm:cxn modelId="{B9AEC3DA-4870-44DB-A95C-ADD0438E39F0}" type="presParOf" srcId="{3EF549D9-197D-409E-8C7C-9B02D2C6132E}" destId="{728F0F3A-1254-42A6-8FEB-346ABB52642F}"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51FB25-478E-4655-A13A-5CA4A761864E}"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s-EC"/>
        </a:p>
      </dgm:t>
    </dgm:pt>
    <dgm:pt modelId="{105465B7-1B16-4955-960D-6C06D09F076F}">
      <dgm:prSet/>
      <dgm:spPr>
        <a:solidFill>
          <a:schemeClr val="tx2">
            <a:lumMod val="40000"/>
            <a:lumOff val="60000"/>
            <a:alpha val="90000"/>
          </a:schemeClr>
        </a:solidFill>
        <a:ln>
          <a:solidFill>
            <a:schemeClr val="accent4">
              <a:lumMod val="60000"/>
              <a:lumOff val="40000"/>
            </a:schemeClr>
          </a:solidFill>
        </a:ln>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s-EC" baseline="0" dirty="0" smtClean="0"/>
            <a:t>ELABORACIÓN DE BLOQUES CON PASOS BÁSICOS Y VARIANTES</a:t>
          </a:r>
          <a:endParaRPr lang="es-EC" dirty="0" smtClean="0"/>
        </a:p>
        <a:p>
          <a:pPr defTabSz="844550" rtl="0">
            <a:lnSpc>
              <a:spcPct val="90000"/>
            </a:lnSpc>
            <a:spcBef>
              <a:spcPct val="0"/>
            </a:spcBef>
            <a:spcAft>
              <a:spcPct val="35000"/>
            </a:spcAft>
          </a:pPr>
          <a:endParaRPr lang="es-EC" dirty="0"/>
        </a:p>
      </dgm:t>
    </dgm:pt>
    <dgm:pt modelId="{1153ABE9-D9C0-49BB-AB96-8B9ADA51F51F}" type="parTrans" cxnId="{A3123875-D2D4-44C7-ACCE-E9F2DC307F77}">
      <dgm:prSet/>
      <dgm:spPr/>
      <dgm:t>
        <a:bodyPr/>
        <a:lstStyle/>
        <a:p>
          <a:endParaRPr lang="es-EC"/>
        </a:p>
      </dgm:t>
    </dgm:pt>
    <dgm:pt modelId="{F498D567-6F9C-4F59-8DF2-7B0C717492E8}" type="sibTrans" cxnId="{A3123875-D2D4-44C7-ACCE-E9F2DC307F77}">
      <dgm:prSet/>
      <dgm:spPr/>
      <dgm:t>
        <a:bodyPr/>
        <a:lstStyle/>
        <a:p>
          <a:endParaRPr lang="es-EC"/>
        </a:p>
      </dgm:t>
    </dgm:pt>
    <dgm:pt modelId="{D8F1FDA1-7E90-4E4A-AAE8-2349A257E17F}">
      <dgm:prSet/>
      <dgm:spPr>
        <a:solidFill>
          <a:schemeClr val="tx2">
            <a:lumMod val="40000"/>
            <a:lumOff val="60000"/>
            <a:alpha val="90000"/>
          </a:schemeClr>
        </a:solidFill>
        <a:ln>
          <a:solidFill>
            <a:srgbClr val="0070C0"/>
          </a:solidFill>
        </a:ln>
      </dgm:spPr>
      <dgm:t>
        <a:bodyPr/>
        <a:lstStyle/>
        <a:p>
          <a:pPr rtl="0"/>
          <a:r>
            <a:rPr lang="es-EC" baseline="0" dirty="0" smtClean="0"/>
            <a:t>ELABORACIÓN DE PASOS EN RELACIÓN CON LA  ESTRUCTURA MUSICAL</a:t>
          </a:r>
          <a:endParaRPr lang="es-EC" baseline="0" dirty="0"/>
        </a:p>
      </dgm:t>
    </dgm:pt>
    <dgm:pt modelId="{423AB444-00DB-46EE-A60B-A58062BB7305}" type="parTrans" cxnId="{04AB0C6C-B4B3-4F91-A0F3-54A72B17CF8F}">
      <dgm:prSet/>
      <dgm:spPr/>
      <dgm:t>
        <a:bodyPr/>
        <a:lstStyle/>
        <a:p>
          <a:endParaRPr lang="es-EC"/>
        </a:p>
      </dgm:t>
    </dgm:pt>
    <dgm:pt modelId="{298F3D05-B672-400B-B950-698A3299A362}" type="sibTrans" cxnId="{04AB0C6C-B4B3-4F91-A0F3-54A72B17CF8F}">
      <dgm:prSet/>
      <dgm:spPr/>
      <dgm:t>
        <a:bodyPr/>
        <a:lstStyle/>
        <a:p>
          <a:endParaRPr lang="es-EC"/>
        </a:p>
      </dgm:t>
    </dgm:pt>
    <dgm:pt modelId="{EBFDA1F8-5CD8-42E6-9E3A-091EC77CB2AD}" type="pres">
      <dgm:prSet presAssocID="{7A51FB25-478E-4655-A13A-5CA4A761864E}" presName="compositeShape" presStyleCnt="0">
        <dgm:presLayoutVars>
          <dgm:dir/>
          <dgm:resizeHandles/>
        </dgm:presLayoutVars>
      </dgm:prSet>
      <dgm:spPr/>
      <dgm:t>
        <a:bodyPr/>
        <a:lstStyle/>
        <a:p>
          <a:endParaRPr lang="es-EC"/>
        </a:p>
      </dgm:t>
    </dgm:pt>
    <dgm:pt modelId="{4357BF6A-CA4F-4D3D-886A-2F27DAE822B7}" type="pres">
      <dgm:prSet presAssocID="{7A51FB25-478E-4655-A13A-5CA4A761864E}" presName="pyramid" presStyleLbl="node1" presStyleIdx="0" presStyleCnt="1"/>
      <dgm:spPr>
        <a:solidFill>
          <a:schemeClr val="accent5">
            <a:lumMod val="75000"/>
          </a:schemeClr>
        </a:solidFill>
      </dgm:spPr>
    </dgm:pt>
    <dgm:pt modelId="{CC124353-EC96-44CC-A01D-65F88865FCBB}" type="pres">
      <dgm:prSet presAssocID="{7A51FB25-478E-4655-A13A-5CA4A761864E}" presName="theList" presStyleCnt="0"/>
      <dgm:spPr/>
    </dgm:pt>
    <dgm:pt modelId="{098294E6-4028-4E18-A804-02D6CDA16C5C}" type="pres">
      <dgm:prSet presAssocID="{105465B7-1B16-4955-960D-6C06D09F076F}" presName="aNode" presStyleLbl="fgAcc1" presStyleIdx="0" presStyleCnt="2">
        <dgm:presLayoutVars>
          <dgm:bulletEnabled val="1"/>
        </dgm:presLayoutVars>
      </dgm:prSet>
      <dgm:spPr/>
      <dgm:t>
        <a:bodyPr/>
        <a:lstStyle/>
        <a:p>
          <a:endParaRPr lang="es-EC"/>
        </a:p>
      </dgm:t>
    </dgm:pt>
    <dgm:pt modelId="{F75A8863-28B9-42F6-9747-F94F18F5506D}" type="pres">
      <dgm:prSet presAssocID="{105465B7-1B16-4955-960D-6C06D09F076F}" presName="aSpace" presStyleCnt="0"/>
      <dgm:spPr/>
    </dgm:pt>
    <dgm:pt modelId="{AB896974-7C96-4C90-AE14-DA2FCD979A72}" type="pres">
      <dgm:prSet presAssocID="{D8F1FDA1-7E90-4E4A-AAE8-2349A257E17F}" presName="aNode" presStyleLbl="fgAcc1" presStyleIdx="1" presStyleCnt="2">
        <dgm:presLayoutVars>
          <dgm:bulletEnabled val="1"/>
        </dgm:presLayoutVars>
      </dgm:prSet>
      <dgm:spPr/>
      <dgm:t>
        <a:bodyPr/>
        <a:lstStyle/>
        <a:p>
          <a:endParaRPr lang="es-EC"/>
        </a:p>
      </dgm:t>
    </dgm:pt>
    <dgm:pt modelId="{433D1572-57EC-4E8E-A797-A1F9E0AB647C}" type="pres">
      <dgm:prSet presAssocID="{D8F1FDA1-7E90-4E4A-AAE8-2349A257E17F}" presName="aSpace" presStyleCnt="0"/>
      <dgm:spPr/>
    </dgm:pt>
  </dgm:ptLst>
  <dgm:cxnLst>
    <dgm:cxn modelId="{A3123875-D2D4-44C7-ACCE-E9F2DC307F77}" srcId="{7A51FB25-478E-4655-A13A-5CA4A761864E}" destId="{105465B7-1B16-4955-960D-6C06D09F076F}" srcOrd="0" destOrd="0" parTransId="{1153ABE9-D9C0-49BB-AB96-8B9ADA51F51F}" sibTransId="{F498D567-6F9C-4F59-8DF2-7B0C717492E8}"/>
    <dgm:cxn modelId="{A4DA1BA5-93A4-4E50-9CA8-83DD69FBC5B3}" type="presOf" srcId="{105465B7-1B16-4955-960D-6C06D09F076F}" destId="{098294E6-4028-4E18-A804-02D6CDA16C5C}" srcOrd="0" destOrd="0" presId="urn:microsoft.com/office/officeart/2005/8/layout/pyramid2"/>
    <dgm:cxn modelId="{04AB0C6C-B4B3-4F91-A0F3-54A72B17CF8F}" srcId="{7A51FB25-478E-4655-A13A-5CA4A761864E}" destId="{D8F1FDA1-7E90-4E4A-AAE8-2349A257E17F}" srcOrd="1" destOrd="0" parTransId="{423AB444-00DB-46EE-A60B-A58062BB7305}" sibTransId="{298F3D05-B672-400B-B950-698A3299A362}"/>
    <dgm:cxn modelId="{F7AD4B17-B2E1-47EA-AD18-6422D8C8CCDB}" type="presOf" srcId="{D8F1FDA1-7E90-4E4A-AAE8-2349A257E17F}" destId="{AB896974-7C96-4C90-AE14-DA2FCD979A72}" srcOrd="0" destOrd="0" presId="urn:microsoft.com/office/officeart/2005/8/layout/pyramid2"/>
    <dgm:cxn modelId="{2743D7E2-D324-48B7-B89B-ACD05E707299}" type="presOf" srcId="{7A51FB25-478E-4655-A13A-5CA4A761864E}" destId="{EBFDA1F8-5CD8-42E6-9E3A-091EC77CB2AD}" srcOrd="0" destOrd="0" presId="urn:microsoft.com/office/officeart/2005/8/layout/pyramid2"/>
    <dgm:cxn modelId="{5CA89E6A-C36C-48EB-8348-D5DF6A936E76}" type="presParOf" srcId="{EBFDA1F8-5CD8-42E6-9E3A-091EC77CB2AD}" destId="{4357BF6A-CA4F-4D3D-886A-2F27DAE822B7}" srcOrd="0" destOrd="0" presId="urn:microsoft.com/office/officeart/2005/8/layout/pyramid2"/>
    <dgm:cxn modelId="{92EFF07F-F2E9-493B-8175-3E60E97292EB}" type="presParOf" srcId="{EBFDA1F8-5CD8-42E6-9E3A-091EC77CB2AD}" destId="{CC124353-EC96-44CC-A01D-65F88865FCBB}" srcOrd="1" destOrd="0" presId="urn:microsoft.com/office/officeart/2005/8/layout/pyramid2"/>
    <dgm:cxn modelId="{9572DFB2-9B7E-4395-997C-726B03A39F8D}" type="presParOf" srcId="{CC124353-EC96-44CC-A01D-65F88865FCBB}" destId="{098294E6-4028-4E18-A804-02D6CDA16C5C}" srcOrd="0" destOrd="0" presId="urn:microsoft.com/office/officeart/2005/8/layout/pyramid2"/>
    <dgm:cxn modelId="{B68D012B-509C-49A4-8A2A-511AA1A33993}" type="presParOf" srcId="{CC124353-EC96-44CC-A01D-65F88865FCBB}" destId="{F75A8863-28B9-42F6-9747-F94F18F5506D}" srcOrd="1" destOrd="0" presId="urn:microsoft.com/office/officeart/2005/8/layout/pyramid2"/>
    <dgm:cxn modelId="{3FE2A14C-4F1A-407F-AF06-BB55E44FF7A2}" type="presParOf" srcId="{CC124353-EC96-44CC-A01D-65F88865FCBB}" destId="{AB896974-7C96-4C90-AE14-DA2FCD979A72}" srcOrd="2" destOrd="0" presId="urn:microsoft.com/office/officeart/2005/8/layout/pyramid2"/>
    <dgm:cxn modelId="{464477A4-CDEF-414E-B840-28CF6C61CB03}" type="presParOf" srcId="{CC124353-EC96-44CC-A01D-65F88865FCBB}" destId="{433D1572-57EC-4E8E-A797-A1F9E0AB647C}"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213A9B-6D76-4C00-AA40-0B8850290B2D}" type="doc">
      <dgm:prSet loTypeId="urn:microsoft.com/office/officeart/2005/8/layout/pyramid2" loCatId="pyramid" qsTypeId="urn:microsoft.com/office/officeart/2005/8/quickstyle/3d3" qsCatId="3D" csTypeId="urn:microsoft.com/office/officeart/2005/8/colors/accent5_3" csCatId="accent5" phldr="1"/>
      <dgm:spPr/>
      <dgm:t>
        <a:bodyPr/>
        <a:lstStyle/>
        <a:p>
          <a:endParaRPr lang="es-EC"/>
        </a:p>
      </dgm:t>
    </dgm:pt>
    <dgm:pt modelId="{038BAFCB-8D82-48D6-99E2-90A5B04D6A0E}">
      <dgm:prSet custT="1"/>
      <dgm:spPr/>
      <dgm:t>
        <a:bodyPr/>
        <a:lstStyle/>
        <a:p>
          <a:pPr rtl="0"/>
          <a:r>
            <a:rPr lang="es-ES" sz="1600" baseline="0" dirty="0" smtClean="0"/>
            <a:t>RESTITUIR AL ORGANISMO </a:t>
          </a:r>
          <a:endParaRPr lang="es-EC" sz="1600" dirty="0"/>
        </a:p>
      </dgm:t>
    </dgm:pt>
    <dgm:pt modelId="{850378FC-2A8D-42F4-8597-2E7D8A2EB47B}" type="parTrans" cxnId="{775C3EEA-0049-4AC9-BEA8-BA8FDC6DBD15}">
      <dgm:prSet/>
      <dgm:spPr/>
      <dgm:t>
        <a:bodyPr/>
        <a:lstStyle/>
        <a:p>
          <a:endParaRPr lang="es-EC"/>
        </a:p>
      </dgm:t>
    </dgm:pt>
    <dgm:pt modelId="{55086011-20FD-4F17-ADB1-12242435A1B8}" type="sibTrans" cxnId="{775C3EEA-0049-4AC9-BEA8-BA8FDC6DBD15}">
      <dgm:prSet/>
      <dgm:spPr/>
      <dgm:t>
        <a:bodyPr/>
        <a:lstStyle/>
        <a:p>
          <a:endParaRPr lang="es-EC"/>
        </a:p>
      </dgm:t>
    </dgm:pt>
    <dgm:pt modelId="{DFD02874-02B7-4DDD-B5B6-AA424B9FAF30}">
      <dgm:prSet custT="1"/>
      <dgm:spPr/>
      <dgm:t>
        <a:bodyPr/>
        <a:lstStyle/>
        <a:p>
          <a:pPr rtl="0"/>
          <a:r>
            <a:rPr lang="es-ES" sz="1600" baseline="0" dirty="0" smtClean="0"/>
            <a:t>REDUCIR PROGRESIVAMENTE LA INTENSIDAD DEL ESFUERZO A TRAVÉS DE DESPLAZAMIENTOS MÁS CORTOS Y MENOS INTENSOS </a:t>
          </a:r>
          <a:endParaRPr lang="es-EC" sz="1600" dirty="0"/>
        </a:p>
      </dgm:t>
    </dgm:pt>
    <dgm:pt modelId="{0BD30C8D-2CAC-4111-A498-1F771DF50E4C}" type="parTrans" cxnId="{95F951B9-8270-4518-AD0B-223FEBAB0452}">
      <dgm:prSet/>
      <dgm:spPr/>
      <dgm:t>
        <a:bodyPr/>
        <a:lstStyle/>
        <a:p>
          <a:endParaRPr lang="es-EC"/>
        </a:p>
      </dgm:t>
    </dgm:pt>
    <dgm:pt modelId="{64F8690D-61FB-4F6C-91F7-AAF73655D79D}" type="sibTrans" cxnId="{95F951B9-8270-4518-AD0B-223FEBAB0452}">
      <dgm:prSet/>
      <dgm:spPr/>
      <dgm:t>
        <a:bodyPr/>
        <a:lstStyle/>
        <a:p>
          <a:endParaRPr lang="es-EC"/>
        </a:p>
      </dgm:t>
    </dgm:pt>
    <dgm:pt modelId="{294BB062-13EC-42F3-B567-B3933332C13F}">
      <dgm:prSet custT="1"/>
      <dgm:spPr/>
      <dgm:t>
        <a:bodyPr/>
        <a:lstStyle/>
        <a:p>
          <a:pPr rtl="0"/>
          <a:r>
            <a:rPr lang="es-ES" sz="1600" baseline="0" dirty="0" smtClean="0"/>
            <a:t>ESTIRAMIENTOS</a:t>
          </a:r>
          <a:endParaRPr lang="es-EC" sz="1600" baseline="0" dirty="0"/>
        </a:p>
      </dgm:t>
    </dgm:pt>
    <dgm:pt modelId="{495E0415-7FD0-45DF-ADF4-78D60579954A}" type="parTrans" cxnId="{6D6EDE2A-2577-4A8E-B2E5-61937077603E}">
      <dgm:prSet/>
      <dgm:spPr/>
      <dgm:t>
        <a:bodyPr/>
        <a:lstStyle/>
        <a:p>
          <a:endParaRPr lang="es-EC"/>
        </a:p>
      </dgm:t>
    </dgm:pt>
    <dgm:pt modelId="{9B15B9F9-D204-4912-BAC4-EE058A39BD19}" type="sibTrans" cxnId="{6D6EDE2A-2577-4A8E-B2E5-61937077603E}">
      <dgm:prSet/>
      <dgm:spPr/>
      <dgm:t>
        <a:bodyPr/>
        <a:lstStyle/>
        <a:p>
          <a:endParaRPr lang="es-EC"/>
        </a:p>
      </dgm:t>
    </dgm:pt>
    <dgm:pt modelId="{6C16AC4E-B50E-4FD2-9A27-8360734C9405}" type="pres">
      <dgm:prSet presAssocID="{BE213A9B-6D76-4C00-AA40-0B8850290B2D}" presName="compositeShape" presStyleCnt="0">
        <dgm:presLayoutVars>
          <dgm:dir/>
          <dgm:resizeHandles/>
        </dgm:presLayoutVars>
      </dgm:prSet>
      <dgm:spPr/>
      <dgm:t>
        <a:bodyPr/>
        <a:lstStyle/>
        <a:p>
          <a:endParaRPr lang="es-EC"/>
        </a:p>
      </dgm:t>
    </dgm:pt>
    <dgm:pt modelId="{D14F0DF6-6D1E-4B3F-A6B8-9FFF03EE08BB}" type="pres">
      <dgm:prSet presAssocID="{BE213A9B-6D76-4C00-AA40-0B8850290B2D}" presName="pyramid" presStyleLbl="node1" presStyleIdx="0" presStyleCnt="1" custLinFactNeighborX="4815" custLinFactNeighborY="-2234"/>
      <dgm:spPr/>
      <dgm:t>
        <a:bodyPr/>
        <a:lstStyle/>
        <a:p>
          <a:endParaRPr lang="es-EC"/>
        </a:p>
      </dgm:t>
    </dgm:pt>
    <dgm:pt modelId="{F20CF083-73B7-4FE9-ACC5-711AA1FDBB0C}" type="pres">
      <dgm:prSet presAssocID="{BE213A9B-6D76-4C00-AA40-0B8850290B2D}" presName="theList" presStyleCnt="0"/>
      <dgm:spPr/>
      <dgm:t>
        <a:bodyPr/>
        <a:lstStyle/>
        <a:p>
          <a:endParaRPr lang="es-EC"/>
        </a:p>
      </dgm:t>
    </dgm:pt>
    <dgm:pt modelId="{62F848B8-CC8F-4EB2-B928-C62A3E967D70}" type="pres">
      <dgm:prSet presAssocID="{038BAFCB-8D82-48D6-99E2-90A5B04D6A0E}" presName="aNode" presStyleLbl="fgAcc1" presStyleIdx="0" presStyleCnt="3" custLinFactY="187055" custLinFactNeighborX="-24827" custLinFactNeighborY="200000">
        <dgm:presLayoutVars>
          <dgm:bulletEnabled val="1"/>
        </dgm:presLayoutVars>
      </dgm:prSet>
      <dgm:spPr/>
      <dgm:t>
        <a:bodyPr/>
        <a:lstStyle/>
        <a:p>
          <a:endParaRPr lang="es-EC"/>
        </a:p>
      </dgm:t>
    </dgm:pt>
    <dgm:pt modelId="{AFCB27B0-D9C1-4BD9-A43A-46E54C7E6E82}" type="pres">
      <dgm:prSet presAssocID="{038BAFCB-8D82-48D6-99E2-90A5B04D6A0E}" presName="aSpace" presStyleCnt="0"/>
      <dgm:spPr/>
      <dgm:t>
        <a:bodyPr/>
        <a:lstStyle/>
        <a:p>
          <a:endParaRPr lang="es-EC"/>
        </a:p>
      </dgm:t>
    </dgm:pt>
    <dgm:pt modelId="{7E31D4EC-9456-4515-9668-668D98B692F0}" type="pres">
      <dgm:prSet presAssocID="{DFD02874-02B7-4DDD-B5B6-AA424B9FAF30}" presName="aNode" presStyleLbl="fgAcc1" presStyleIdx="1" presStyleCnt="3" custScaleX="101230" custScaleY="151686" custLinFactY="-53973" custLinFactNeighborX="15278" custLinFactNeighborY="-100000">
        <dgm:presLayoutVars>
          <dgm:bulletEnabled val="1"/>
        </dgm:presLayoutVars>
      </dgm:prSet>
      <dgm:spPr/>
      <dgm:t>
        <a:bodyPr/>
        <a:lstStyle/>
        <a:p>
          <a:endParaRPr lang="es-EC"/>
        </a:p>
      </dgm:t>
    </dgm:pt>
    <dgm:pt modelId="{FB515AC7-7416-42B7-B779-79E3EC160640}" type="pres">
      <dgm:prSet presAssocID="{DFD02874-02B7-4DDD-B5B6-AA424B9FAF30}" presName="aSpace" presStyleCnt="0"/>
      <dgm:spPr/>
      <dgm:t>
        <a:bodyPr/>
        <a:lstStyle/>
        <a:p>
          <a:endParaRPr lang="es-EC"/>
        </a:p>
      </dgm:t>
    </dgm:pt>
    <dgm:pt modelId="{BE3BCF84-BA49-475E-B340-1E2782ECB67E}" type="pres">
      <dgm:prSet presAssocID="{294BB062-13EC-42F3-B567-B3933332C13F}" presName="aNode" presStyleLbl="fgAcc1" presStyleIdx="2" presStyleCnt="3" custLinFactY="44008" custLinFactNeighborX="-85034" custLinFactNeighborY="100000">
        <dgm:presLayoutVars>
          <dgm:bulletEnabled val="1"/>
        </dgm:presLayoutVars>
      </dgm:prSet>
      <dgm:spPr/>
      <dgm:t>
        <a:bodyPr/>
        <a:lstStyle/>
        <a:p>
          <a:endParaRPr lang="es-EC"/>
        </a:p>
      </dgm:t>
    </dgm:pt>
    <dgm:pt modelId="{67356A0B-0E97-4B0F-A267-632C4E6ABA74}" type="pres">
      <dgm:prSet presAssocID="{294BB062-13EC-42F3-B567-B3933332C13F}" presName="aSpace" presStyleCnt="0"/>
      <dgm:spPr/>
      <dgm:t>
        <a:bodyPr/>
        <a:lstStyle/>
        <a:p>
          <a:endParaRPr lang="es-EC"/>
        </a:p>
      </dgm:t>
    </dgm:pt>
  </dgm:ptLst>
  <dgm:cxnLst>
    <dgm:cxn modelId="{6D6EDE2A-2577-4A8E-B2E5-61937077603E}" srcId="{BE213A9B-6D76-4C00-AA40-0B8850290B2D}" destId="{294BB062-13EC-42F3-B567-B3933332C13F}" srcOrd="2" destOrd="0" parTransId="{495E0415-7FD0-45DF-ADF4-78D60579954A}" sibTransId="{9B15B9F9-D204-4912-BAC4-EE058A39BD19}"/>
    <dgm:cxn modelId="{349A9976-41B0-444F-8CF1-975C81A46180}" type="presOf" srcId="{294BB062-13EC-42F3-B567-B3933332C13F}" destId="{BE3BCF84-BA49-475E-B340-1E2782ECB67E}" srcOrd="0" destOrd="0" presId="urn:microsoft.com/office/officeart/2005/8/layout/pyramid2"/>
    <dgm:cxn modelId="{775C3EEA-0049-4AC9-BEA8-BA8FDC6DBD15}" srcId="{BE213A9B-6D76-4C00-AA40-0B8850290B2D}" destId="{038BAFCB-8D82-48D6-99E2-90A5B04D6A0E}" srcOrd="0" destOrd="0" parTransId="{850378FC-2A8D-42F4-8597-2E7D8A2EB47B}" sibTransId="{55086011-20FD-4F17-ADB1-12242435A1B8}"/>
    <dgm:cxn modelId="{A593BCA5-F82B-486A-A339-7CF526406387}" type="presOf" srcId="{038BAFCB-8D82-48D6-99E2-90A5B04D6A0E}" destId="{62F848B8-CC8F-4EB2-B928-C62A3E967D70}" srcOrd="0" destOrd="0" presId="urn:microsoft.com/office/officeart/2005/8/layout/pyramid2"/>
    <dgm:cxn modelId="{95F951B9-8270-4518-AD0B-223FEBAB0452}" srcId="{BE213A9B-6D76-4C00-AA40-0B8850290B2D}" destId="{DFD02874-02B7-4DDD-B5B6-AA424B9FAF30}" srcOrd="1" destOrd="0" parTransId="{0BD30C8D-2CAC-4111-A498-1F771DF50E4C}" sibTransId="{64F8690D-61FB-4F6C-91F7-AAF73655D79D}"/>
    <dgm:cxn modelId="{EDB0339F-8C58-4500-94F7-D1C336ADAB2D}" type="presOf" srcId="{DFD02874-02B7-4DDD-B5B6-AA424B9FAF30}" destId="{7E31D4EC-9456-4515-9668-668D98B692F0}" srcOrd="0" destOrd="0" presId="urn:microsoft.com/office/officeart/2005/8/layout/pyramid2"/>
    <dgm:cxn modelId="{600820F2-75A3-4080-BDBB-D16504EBD34E}" type="presOf" srcId="{BE213A9B-6D76-4C00-AA40-0B8850290B2D}" destId="{6C16AC4E-B50E-4FD2-9A27-8360734C9405}" srcOrd="0" destOrd="0" presId="urn:microsoft.com/office/officeart/2005/8/layout/pyramid2"/>
    <dgm:cxn modelId="{8BD8FFCA-5B8A-4E3E-ACE7-0CC33E4D0B68}" type="presParOf" srcId="{6C16AC4E-B50E-4FD2-9A27-8360734C9405}" destId="{D14F0DF6-6D1E-4B3F-A6B8-9FFF03EE08BB}" srcOrd="0" destOrd="0" presId="urn:microsoft.com/office/officeart/2005/8/layout/pyramid2"/>
    <dgm:cxn modelId="{9E4CB89B-114D-489E-A53D-09708FA41C34}" type="presParOf" srcId="{6C16AC4E-B50E-4FD2-9A27-8360734C9405}" destId="{F20CF083-73B7-4FE9-ACC5-711AA1FDBB0C}" srcOrd="1" destOrd="0" presId="urn:microsoft.com/office/officeart/2005/8/layout/pyramid2"/>
    <dgm:cxn modelId="{E30D99EB-B20C-4CA5-9357-EF9608CF9430}" type="presParOf" srcId="{F20CF083-73B7-4FE9-ACC5-711AA1FDBB0C}" destId="{62F848B8-CC8F-4EB2-B928-C62A3E967D70}" srcOrd="0" destOrd="0" presId="urn:microsoft.com/office/officeart/2005/8/layout/pyramid2"/>
    <dgm:cxn modelId="{A53AC73C-B596-4EA3-86B9-C5BBF5F2A37D}" type="presParOf" srcId="{F20CF083-73B7-4FE9-ACC5-711AA1FDBB0C}" destId="{AFCB27B0-D9C1-4BD9-A43A-46E54C7E6E82}" srcOrd="1" destOrd="0" presId="urn:microsoft.com/office/officeart/2005/8/layout/pyramid2"/>
    <dgm:cxn modelId="{1296D2DE-3713-4112-8D9D-D2CF4A9C3C36}" type="presParOf" srcId="{F20CF083-73B7-4FE9-ACC5-711AA1FDBB0C}" destId="{7E31D4EC-9456-4515-9668-668D98B692F0}" srcOrd="2" destOrd="0" presId="urn:microsoft.com/office/officeart/2005/8/layout/pyramid2"/>
    <dgm:cxn modelId="{0F4851EB-1174-4C97-9182-A23A92833EF4}" type="presParOf" srcId="{F20CF083-73B7-4FE9-ACC5-711AA1FDBB0C}" destId="{FB515AC7-7416-42B7-B779-79E3EC160640}" srcOrd="3" destOrd="0" presId="urn:microsoft.com/office/officeart/2005/8/layout/pyramid2"/>
    <dgm:cxn modelId="{DD9D7DF3-D0D0-4363-9F29-C539296856D5}" type="presParOf" srcId="{F20CF083-73B7-4FE9-ACC5-711AA1FDBB0C}" destId="{BE3BCF84-BA49-475E-B340-1E2782ECB67E}" srcOrd="4" destOrd="0" presId="urn:microsoft.com/office/officeart/2005/8/layout/pyramid2"/>
    <dgm:cxn modelId="{5594CE4F-0E30-45EC-95C2-715B8C6E1C51}" type="presParOf" srcId="{F20CF083-73B7-4FE9-ACC5-711AA1FDBB0C}" destId="{67356A0B-0E97-4B0F-A267-632C4E6ABA7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D429F-6BBD-4E2B-954D-1033BE83F896}">
      <dsp:nvSpPr>
        <dsp:cNvPr id="0" name=""/>
        <dsp:cNvSpPr/>
      </dsp:nvSpPr>
      <dsp:spPr>
        <a:xfrm>
          <a:off x="260664" y="1155591"/>
          <a:ext cx="3421521" cy="1340523"/>
        </a:xfrm>
        <a:prstGeom prst="ellipse">
          <a:avLst/>
        </a:prstGeom>
        <a:gradFill rotWithShape="1">
          <a:gsLst>
            <a:gs pos="0">
              <a:schemeClr val="accent5">
                <a:tint val="96000"/>
                <a:lumMod val="100000"/>
              </a:schemeClr>
            </a:gs>
            <a:gs pos="78000">
              <a:schemeClr val="accent5">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5"/>
        </a:lnRef>
        <a:fillRef idx="3">
          <a:schemeClr val="accent5"/>
        </a:fillRef>
        <a:effectRef idx="3">
          <a:schemeClr val="accent5"/>
        </a:effectRef>
        <a:fontRef idx="minor">
          <a:schemeClr val="lt1"/>
        </a:fontRef>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es-EC" sz="3400" kern="1200" baseline="0" dirty="0" smtClean="0">
              <a:latin typeface="AR CHRISTY" pitchFamily="2" charset="0"/>
            </a:rPr>
            <a:t>CALENTAMIENTO</a:t>
          </a:r>
          <a:endParaRPr lang="es-EC" sz="3400" kern="1200" dirty="0">
            <a:latin typeface="AR CHRISTY" pitchFamily="2" charset="0"/>
          </a:endParaRPr>
        </a:p>
      </dsp:txBody>
      <dsp:txXfrm>
        <a:off x="716867" y="1390183"/>
        <a:ext cx="2509115" cy="603235"/>
      </dsp:txXfrm>
    </dsp:sp>
    <dsp:sp modelId="{0A0A8E86-B148-4D28-A4E8-E7C820CA63BC}">
      <dsp:nvSpPr>
        <dsp:cNvPr id="0" name=""/>
        <dsp:cNvSpPr/>
      </dsp:nvSpPr>
      <dsp:spPr>
        <a:xfrm>
          <a:off x="2387532" y="2090663"/>
          <a:ext cx="2880681" cy="1586183"/>
        </a:xfrm>
        <a:prstGeom prst="ellipse">
          <a:avLst/>
        </a:prstGeom>
        <a:gradFill rotWithShape="1">
          <a:gsLst>
            <a:gs pos="0">
              <a:schemeClr val="accent4">
                <a:tint val="96000"/>
                <a:lumMod val="100000"/>
              </a:schemeClr>
            </a:gs>
            <a:gs pos="78000">
              <a:schemeClr val="accent4">
                <a:shade val="94000"/>
                <a:lumMod val="94000"/>
              </a:schemeClr>
            </a:gs>
          </a:gsLst>
          <a:lin ang="5400000" scaled="0"/>
        </a:gradFill>
        <a:ln w="12700" cap="rnd" cmpd="sng" algn="ctr">
          <a:solidFill>
            <a:schemeClr val="accent4"/>
          </a:solidFill>
          <a:prstDash val="solid"/>
        </a:ln>
        <a:effectLst>
          <a:outerShdw blurRad="38100" dist="254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0" tIns="0" rIns="0" bIns="0" numCol="1" spcCol="1270" anchor="ctr" anchorCtr="0">
          <a:noAutofit/>
        </a:bodyPr>
        <a:lstStyle/>
        <a:p>
          <a:pPr lvl="0" algn="l" defTabSz="1244600" rtl="0">
            <a:lnSpc>
              <a:spcPct val="90000"/>
            </a:lnSpc>
            <a:spcBef>
              <a:spcPct val="0"/>
            </a:spcBef>
            <a:spcAft>
              <a:spcPct val="35000"/>
            </a:spcAft>
          </a:pPr>
          <a:r>
            <a:rPr lang="es-EC" sz="2800" b="1" kern="1200" baseline="0" dirty="0" smtClean="0">
              <a:effectLst>
                <a:outerShdw blurRad="38100" dist="38100" dir="2700000" algn="tl">
                  <a:srgbClr val="000000">
                    <a:alpha val="43137"/>
                  </a:srgbClr>
                </a:outerShdw>
              </a:effectLst>
              <a:latin typeface="AR CHRISTY" pitchFamily="2" charset="0"/>
            </a:rPr>
            <a:t>FASE PRINCIPAL</a:t>
          </a:r>
          <a:endParaRPr lang="es-EC" sz="2800" b="1" kern="1200" dirty="0">
            <a:effectLst>
              <a:outerShdw blurRad="38100" dist="38100" dir="2700000" algn="tl">
                <a:srgbClr val="000000">
                  <a:alpha val="43137"/>
                </a:srgbClr>
              </a:outerShdw>
            </a:effectLst>
            <a:latin typeface="AR CHRISTY" pitchFamily="2" charset="0"/>
          </a:endParaRPr>
        </a:p>
      </dsp:txBody>
      <dsp:txXfrm>
        <a:off x="3268540" y="2500427"/>
        <a:ext cx="1728409" cy="872400"/>
      </dsp:txXfrm>
    </dsp:sp>
    <dsp:sp modelId="{AE5D3D9D-4279-4B35-8421-3AFA005E79CA}">
      <dsp:nvSpPr>
        <dsp:cNvPr id="0" name=""/>
        <dsp:cNvSpPr/>
      </dsp:nvSpPr>
      <dsp:spPr>
        <a:xfrm>
          <a:off x="4834872" y="3001370"/>
          <a:ext cx="2729857" cy="1329631"/>
        </a:xfrm>
        <a:prstGeom prst="ellipse">
          <a:avLst/>
        </a:prstGeom>
        <a:gradFill rotWithShape="1">
          <a:gsLst>
            <a:gs pos="0">
              <a:schemeClr val="accent2">
                <a:tint val="96000"/>
                <a:lumMod val="100000"/>
              </a:schemeClr>
            </a:gs>
            <a:gs pos="78000">
              <a:schemeClr val="accent2">
                <a:shade val="94000"/>
                <a:lumMod val="94000"/>
              </a:schemeClr>
            </a:gs>
          </a:gsLst>
          <a:lin ang="5400000" scaled="0"/>
        </a:gradFill>
        <a:ln w="12700" cap="rnd" cmpd="sng" algn="ctr">
          <a:solidFill>
            <a:schemeClr val="accent2"/>
          </a:solidFill>
          <a:prstDash val="solid"/>
        </a:ln>
        <a:effectLst>
          <a:outerShdw blurRad="38100" dist="254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r" defTabSz="1244600" rtl="0">
            <a:lnSpc>
              <a:spcPct val="90000"/>
            </a:lnSpc>
            <a:spcBef>
              <a:spcPct val="0"/>
            </a:spcBef>
            <a:spcAft>
              <a:spcPct val="35000"/>
            </a:spcAft>
          </a:pPr>
          <a:r>
            <a:rPr lang="es-EC" sz="2800" kern="1200" baseline="0" dirty="0" smtClean="0"/>
            <a:t>        </a:t>
          </a:r>
          <a:r>
            <a:rPr lang="es-EC" sz="2800" b="1" kern="1200" baseline="0" dirty="0" smtClean="0">
              <a:latin typeface="AR CHRISTY" pitchFamily="2" charset="0"/>
            </a:rPr>
            <a:t>VUELTA A   LA CALMA </a:t>
          </a:r>
          <a:endParaRPr lang="es-EC" sz="2800" b="1" kern="1200" baseline="0" dirty="0">
            <a:latin typeface="AR CHRISTY" pitchFamily="2" charset="0"/>
          </a:endParaRPr>
        </a:p>
      </dsp:txBody>
      <dsp:txXfrm>
        <a:off x="5091933" y="3344859"/>
        <a:ext cx="1637914" cy="731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F0DF6-6D1E-4B3F-A6B8-9FFF03EE08BB}">
      <dsp:nvSpPr>
        <dsp:cNvPr id="0" name=""/>
        <dsp:cNvSpPr/>
      </dsp:nvSpPr>
      <dsp:spPr>
        <a:xfrm>
          <a:off x="1056529" y="0"/>
          <a:ext cx="4846320" cy="4846320"/>
        </a:xfrm>
        <a:prstGeom prst="triangle">
          <a:avLst/>
        </a:prstGeom>
        <a:solidFill>
          <a:schemeClr val="accent5">
            <a:shade val="80000"/>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2F848B8-CC8F-4EB2-B928-C62A3E967D70}">
      <dsp:nvSpPr>
        <dsp:cNvPr id="0" name=""/>
        <dsp:cNvSpPr/>
      </dsp:nvSpPr>
      <dsp:spPr>
        <a:xfrm>
          <a:off x="2464262" y="2597040"/>
          <a:ext cx="3150108" cy="995767"/>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baseline="0" dirty="0" smtClean="0"/>
            <a:t>RESTITUIR AL ORGANISMO </a:t>
          </a:r>
          <a:endParaRPr lang="es-EC" sz="1600" kern="1200" dirty="0"/>
        </a:p>
      </dsp:txBody>
      <dsp:txXfrm>
        <a:off x="2512871" y="2645649"/>
        <a:ext cx="3052890" cy="898549"/>
      </dsp:txXfrm>
    </dsp:sp>
    <dsp:sp modelId="{7E31D4EC-9456-4515-9668-668D98B692F0}">
      <dsp:nvSpPr>
        <dsp:cNvPr id="0" name=""/>
        <dsp:cNvSpPr/>
      </dsp:nvSpPr>
      <dsp:spPr>
        <a:xfrm>
          <a:off x="3708239" y="943788"/>
          <a:ext cx="3188854" cy="1510439"/>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baseline="0" dirty="0" smtClean="0"/>
            <a:t>REDUCIR PROGRESIVAMENTE LA INTENSIDAD DEL ESFUERZO A TRAVÉS DE DESPLAZAMIENTOS MÁS CORTOS Y MENOS INTENSOS </a:t>
          </a:r>
          <a:endParaRPr lang="es-EC" sz="1600" kern="1200" dirty="0"/>
        </a:p>
      </dsp:txBody>
      <dsp:txXfrm>
        <a:off x="3781973" y="1017522"/>
        <a:ext cx="3041386" cy="1362971"/>
      </dsp:txXfrm>
    </dsp:sp>
    <dsp:sp modelId="{BE3BCF84-BA49-475E-B340-1E2782ECB67E}">
      <dsp:nvSpPr>
        <dsp:cNvPr id="0" name=""/>
        <dsp:cNvSpPr/>
      </dsp:nvSpPr>
      <dsp:spPr>
        <a:xfrm>
          <a:off x="567676" y="3803303"/>
          <a:ext cx="3150108" cy="995767"/>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baseline="0" dirty="0" smtClean="0"/>
            <a:t>ESTIRAMIENTOS</a:t>
          </a:r>
          <a:endParaRPr lang="es-EC" sz="1600" kern="1200" baseline="0" dirty="0"/>
        </a:p>
      </dsp:txBody>
      <dsp:txXfrm>
        <a:off x="616285" y="3851912"/>
        <a:ext cx="3052890" cy="89854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655702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109136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2210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2576562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26270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756664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4054577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271479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341864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947CF7-55F7-42BB-9CAD-0DFDDD59AEA9}" type="datetimeFigureOut">
              <a:rPr lang="es-EC" smtClean="0"/>
              <a:t>24/02/2014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429954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C947CF7-55F7-42BB-9CAD-0DFDDD59AEA9}" type="datetimeFigureOut">
              <a:rPr lang="es-EC" smtClean="0"/>
              <a:t>24/02/2014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217743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C947CF7-55F7-42BB-9CAD-0DFDDD59AEA9}" type="datetimeFigureOut">
              <a:rPr lang="es-EC" smtClean="0"/>
              <a:t>24/02/2014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3495423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C947CF7-55F7-42BB-9CAD-0DFDDD59AEA9}" type="datetimeFigureOut">
              <a:rPr lang="es-EC" smtClean="0"/>
              <a:t>24/02/2014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2791112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947CF7-55F7-42BB-9CAD-0DFDDD59AEA9}" type="datetimeFigureOut">
              <a:rPr lang="es-EC" smtClean="0"/>
              <a:t>24/02/2014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3972011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C947CF7-55F7-42BB-9CAD-0DFDDD59AEA9}" type="datetimeFigureOut">
              <a:rPr lang="es-EC" smtClean="0"/>
              <a:t>24/02/2014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329973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C947CF7-55F7-42BB-9CAD-0DFDDD59AEA9}" type="datetimeFigureOut">
              <a:rPr lang="es-EC" smtClean="0"/>
              <a:t>24/02/2014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54D17AC-9B9F-4C37-8696-D0FE482D9A43}" type="slidenum">
              <a:rPr lang="es-EC" smtClean="0"/>
              <a:t>‹Nº›</a:t>
            </a:fld>
            <a:endParaRPr lang="es-EC"/>
          </a:p>
        </p:txBody>
      </p:sp>
    </p:spTree>
    <p:extLst>
      <p:ext uri="{BB962C8B-B14F-4D97-AF65-F5344CB8AC3E}">
        <p14:creationId xmlns:p14="http://schemas.microsoft.com/office/powerpoint/2010/main" val="88658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947CF7-55F7-42BB-9CAD-0DFDDD59AEA9}" type="datetimeFigureOut">
              <a:rPr lang="es-EC" smtClean="0"/>
              <a:t>24/02/2014</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4D17AC-9B9F-4C37-8696-D0FE482D9A43}" type="slidenum">
              <a:rPr lang="es-EC" smtClean="0"/>
              <a:t>‹Nº›</a:t>
            </a:fld>
            <a:endParaRPr lang="es-EC"/>
          </a:p>
        </p:txBody>
      </p:sp>
    </p:spTree>
    <p:extLst>
      <p:ext uri="{BB962C8B-B14F-4D97-AF65-F5344CB8AC3E}">
        <p14:creationId xmlns:p14="http://schemas.microsoft.com/office/powerpoint/2010/main" val="157265193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8.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33926" y="3043989"/>
            <a:ext cx="8911388" cy="2758157"/>
          </a:xfrm>
          <a:solidFill>
            <a:srgbClr val="92D050"/>
          </a:solidFill>
        </p:spPr>
        <p:style>
          <a:lnRef idx="0">
            <a:schemeClr val="accent6"/>
          </a:lnRef>
          <a:fillRef idx="3">
            <a:schemeClr val="accent6"/>
          </a:fillRef>
          <a:effectRef idx="3">
            <a:schemeClr val="accent6"/>
          </a:effectRef>
          <a:fontRef idx="minor">
            <a:schemeClr val="lt1"/>
          </a:fontRef>
        </p:style>
        <p:txBody>
          <a:bodyPr>
            <a:noAutofit/>
          </a:bodyPr>
          <a:lstStyle/>
          <a:p>
            <a:pPr algn="just"/>
            <a:r>
              <a:rPr lang="es-EC" sz="3600" dirty="0" smtClean="0">
                <a:ln w="0"/>
                <a:solidFill>
                  <a:schemeClr val="tx1"/>
                </a:solidFill>
                <a:effectLst>
                  <a:outerShdw blurRad="38100" dist="19050" dir="2700000" algn="tl" rotWithShape="0">
                    <a:schemeClr val="dk1">
                      <a:alpha val="40000"/>
                    </a:schemeClr>
                  </a:outerShdw>
                </a:effectLst>
              </a:rPr>
              <a:t>LA PRACTICA DE ACTIVIDAD FÍSICA Y SU INCIDENCIA EN EL ESTADO DE BURNOUT EN LAS AMAS DE CASA DE LA PARROQUIA DE SAN PEDRO DE TABOADA. PROPUESTA ALTERNATIVA</a:t>
            </a:r>
            <a:endParaRPr lang="es-EC" sz="3600" dirty="0">
              <a:ln w="0"/>
              <a:solidFill>
                <a:schemeClr val="tx1"/>
              </a:solidFill>
              <a:effectLst>
                <a:outerShdw blurRad="38100" dist="19050" dir="2700000" algn="tl" rotWithShape="0">
                  <a:schemeClr val="dk1">
                    <a:alpha val="40000"/>
                  </a:schemeClr>
                </a:outerShdw>
              </a:effectLst>
            </a:endParaRPr>
          </a:p>
        </p:txBody>
      </p:sp>
      <p:pic>
        <p:nvPicPr>
          <p:cNvPr id="11" name="Imagen 10"/>
          <p:cNvPicPr/>
          <p:nvPr/>
        </p:nvPicPr>
        <p:blipFill>
          <a:blip r:embed="rId2">
            <a:extLst>
              <a:ext uri="{28A0092B-C50C-407E-A947-70E740481C1C}">
                <a14:useLocalDpi xmlns:a14="http://schemas.microsoft.com/office/drawing/2010/main" val="0"/>
              </a:ext>
            </a:extLst>
          </a:blip>
          <a:srcRect/>
          <a:stretch>
            <a:fillRect/>
          </a:stretch>
        </p:blipFill>
        <p:spPr bwMode="auto">
          <a:xfrm>
            <a:off x="1659004" y="306638"/>
            <a:ext cx="6341996" cy="1474036"/>
          </a:xfrm>
          <a:prstGeom prst="rect">
            <a:avLst/>
          </a:prstGeom>
          <a:noFill/>
          <a:ln>
            <a:noFill/>
          </a:ln>
        </p:spPr>
      </p:pic>
    </p:spTree>
    <p:extLst>
      <p:ext uri="{BB962C8B-B14F-4D97-AF65-F5344CB8AC3E}">
        <p14:creationId xmlns:p14="http://schemas.microsoft.com/office/powerpoint/2010/main" val="147245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7397531" y="901614"/>
            <a:ext cx="1403407" cy="1714507"/>
          </a:xfrm>
          <a:prstGeom prst="rect">
            <a:avLst/>
          </a:prstGeom>
        </p:spPr>
      </p:pic>
      <p:sp>
        <p:nvSpPr>
          <p:cNvPr id="4" name="Rectángulo redondeado 3"/>
          <p:cNvSpPr/>
          <p:nvPr/>
        </p:nvSpPr>
        <p:spPr>
          <a:xfrm>
            <a:off x="3441032" y="102269"/>
            <a:ext cx="3152273" cy="633670"/>
          </a:xfrm>
          <a:prstGeom prst="roundRect">
            <a:avLst/>
          </a:prstGeom>
          <a:effectLst>
            <a:glow rad="228600">
              <a:schemeClr val="accent2">
                <a:satMod val="175000"/>
                <a:alpha val="40000"/>
              </a:schemeClr>
            </a:glow>
            <a:outerShdw blurRad="50800" dist="381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2800" dirty="0" smtClean="0"/>
              <a:t>MUJER</a:t>
            </a:r>
            <a:endParaRPr lang="es-EC" sz="2800" dirty="0"/>
          </a:p>
        </p:txBody>
      </p:sp>
      <p:sp>
        <p:nvSpPr>
          <p:cNvPr id="5" name="Rectángulo redondeado 4"/>
          <p:cNvSpPr/>
          <p:nvPr/>
        </p:nvSpPr>
        <p:spPr>
          <a:xfrm>
            <a:off x="5450813" y="846232"/>
            <a:ext cx="2249907" cy="543900"/>
          </a:xfrm>
          <a:prstGeom prst="roundRect">
            <a:avLst/>
          </a:prstGeom>
          <a:effectLst>
            <a:glow rad="228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PROFESIONAL</a:t>
            </a:r>
            <a:endParaRPr lang="es-EC" dirty="0"/>
          </a:p>
        </p:txBody>
      </p:sp>
      <p:sp>
        <p:nvSpPr>
          <p:cNvPr id="6" name="Rectángulo redondeado 5"/>
          <p:cNvSpPr/>
          <p:nvPr/>
        </p:nvSpPr>
        <p:spPr>
          <a:xfrm>
            <a:off x="2063403" y="846231"/>
            <a:ext cx="2009298" cy="543900"/>
          </a:xfrm>
          <a:prstGeom prst="roundRect">
            <a:avLst/>
          </a:prstGeom>
          <a:effectLst>
            <a:glow rad="228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AMA DE CASA</a:t>
            </a:r>
          </a:p>
        </p:txBody>
      </p:sp>
      <p:sp>
        <p:nvSpPr>
          <p:cNvPr id="7" name="Rectángulo 6"/>
          <p:cNvSpPr/>
          <p:nvPr/>
        </p:nvSpPr>
        <p:spPr>
          <a:xfrm>
            <a:off x="1974757" y="1960328"/>
            <a:ext cx="2093494" cy="493294"/>
          </a:xfrm>
          <a:prstGeom prst="rect">
            <a:avLst/>
          </a:prstGeom>
          <a:effectLst>
            <a:glow rad="228600">
              <a:schemeClr val="accent2">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Trabajo doméstico</a:t>
            </a:r>
          </a:p>
        </p:txBody>
      </p:sp>
      <p:sp>
        <p:nvSpPr>
          <p:cNvPr id="8" name="Rectángulo 7"/>
          <p:cNvSpPr/>
          <p:nvPr/>
        </p:nvSpPr>
        <p:spPr>
          <a:xfrm>
            <a:off x="513347" y="2721150"/>
            <a:ext cx="2239082" cy="49329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n w="0"/>
                <a:solidFill>
                  <a:schemeClr val="tx1"/>
                </a:solidFill>
                <a:effectLst>
                  <a:glow rad="139700">
                    <a:schemeClr val="accent1">
                      <a:satMod val="175000"/>
                      <a:alpha val="40000"/>
                    </a:schemeClr>
                  </a:glow>
                  <a:outerShdw blurRad="38100" dist="19050" dir="2700000" algn="tl" rotWithShape="0">
                    <a:schemeClr val="dk1">
                      <a:alpha val="40000"/>
                    </a:schemeClr>
                  </a:outerShdw>
                </a:effectLst>
              </a:rPr>
              <a:t>Agotamiento físico</a:t>
            </a:r>
          </a:p>
        </p:txBody>
      </p:sp>
      <p:sp>
        <p:nvSpPr>
          <p:cNvPr id="9" name="Rectángulo 8"/>
          <p:cNvSpPr/>
          <p:nvPr/>
        </p:nvSpPr>
        <p:spPr>
          <a:xfrm>
            <a:off x="436468" y="3324736"/>
            <a:ext cx="2825384" cy="49329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n w="0"/>
                <a:solidFill>
                  <a:schemeClr val="tx1"/>
                </a:solidFill>
                <a:effectLst>
                  <a:glow rad="139700">
                    <a:schemeClr val="accent1">
                      <a:satMod val="175000"/>
                      <a:alpha val="40000"/>
                    </a:schemeClr>
                  </a:glow>
                  <a:outerShdw blurRad="38100" dist="19050" dir="2700000" algn="tl" rotWithShape="0">
                    <a:schemeClr val="dk1">
                      <a:alpha val="40000"/>
                    </a:schemeClr>
                  </a:outerShdw>
                </a:effectLst>
              </a:rPr>
              <a:t>Agotamiento emocional</a:t>
            </a:r>
          </a:p>
        </p:txBody>
      </p:sp>
      <p:sp>
        <p:nvSpPr>
          <p:cNvPr id="10" name="Rectángulo 9"/>
          <p:cNvSpPr/>
          <p:nvPr/>
        </p:nvSpPr>
        <p:spPr>
          <a:xfrm>
            <a:off x="447643" y="3928322"/>
            <a:ext cx="2525096" cy="49329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n w="0"/>
                <a:solidFill>
                  <a:schemeClr val="tx1"/>
                </a:solidFill>
                <a:effectLst>
                  <a:glow rad="139700">
                    <a:schemeClr val="accent1">
                      <a:satMod val="175000"/>
                      <a:alpha val="40000"/>
                    </a:schemeClr>
                  </a:glow>
                  <a:outerShdw blurRad="38100" dist="19050" dir="2700000" algn="tl" rotWithShape="0">
                    <a:schemeClr val="dk1">
                      <a:alpha val="40000"/>
                    </a:schemeClr>
                  </a:outerShdw>
                </a:effectLst>
              </a:rPr>
              <a:t>Agotamiento mental</a:t>
            </a:r>
          </a:p>
        </p:txBody>
      </p:sp>
      <p:sp>
        <p:nvSpPr>
          <p:cNvPr id="12" name="Explosión 2 11"/>
          <p:cNvSpPr/>
          <p:nvPr/>
        </p:nvSpPr>
        <p:spPr>
          <a:xfrm>
            <a:off x="2804884" y="2199363"/>
            <a:ext cx="3702460" cy="2635736"/>
          </a:xfrm>
          <a:prstGeom prst="irregularSeal2">
            <a:avLst/>
          </a:prstGeom>
          <a:ln>
            <a:noFill/>
          </a:ln>
          <a:effectLst>
            <a:glow rad="228600">
              <a:schemeClr val="accent5">
                <a:satMod val="175000"/>
                <a:alpha val="40000"/>
              </a:schemeClr>
            </a:glow>
            <a:outerShdw blurRad="50800" dist="381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s-EC" dirty="0" smtClean="0"/>
              <a:t>Efectos nocivos para la salud</a:t>
            </a:r>
            <a:endParaRPr lang="es-EC" dirty="0"/>
          </a:p>
        </p:txBody>
      </p:sp>
      <p:sp>
        <p:nvSpPr>
          <p:cNvPr id="13" name="Nube 12"/>
          <p:cNvSpPr/>
          <p:nvPr/>
        </p:nvSpPr>
        <p:spPr>
          <a:xfrm>
            <a:off x="6634414" y="2795354"/>
            <a:ext cx="2422753" cy="1022676"/>
          </a:xfrm>
          <a:prstGeom prst="cloud">
            <a:avLst/>
          </a:prstGeom>
          <a:effectLst>
            <a:glow rad="228600">
              <a:schemeClr val="accent2">
                <a:satMod val="175000"/>
                <a:alpha val="40000"/>
              </a:schemeClr>
            </a:glow>
            <a:outerShdw blurRad="50800" dist="381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smtClean="0">
                <a:effectLst>
                  <a:glow rad="228600">
                    <a:schemeClr val="accent2">
                      <a:satMod val="175000"/>
                      <a:alpha val="40000"/>
                    </a:schemeClr>
                  </a:glow>
                </a:effectLst>
              </a:rPr>
              <a:t>ACTIVIDAD FÍSICA</a:t>
            </a:r>
            <a:endParaRPr lang="es-EC" dirty="0">
              <a:effectLst>
                <a:glow rad="228600">
                  <a:schemeClr val="accent2">
                    <a:satMod val="175000"/>
                    <a:alpha val="40000"/>
                  </a:schemeClr>
                </a:glow>
              </a:effectLst>
            </a:endParaRPr>
          </a:p>
        </p:txBody>
      </p:sp>
      <p:sp>
        <p:nvSpPr>
          <p:cNvPr id="16" name="Elipse 15"/>
          <p:cNvSpPr/>
          <p:nvPr/>
        </p:nvSpPr>
        <p:spPr>
          <a:xfrm>
            <a:off x="6634414" y="4068200"/>
            <a:ext cx="2334126" cy="73594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effectLst>
                  <a:glow rad="228600">
                    <a:schemeClr val="accent3">
                      <a:satMod val="175000"/>
                      <a:alpha val="40000"/>
                    </a:schemeClr>
                  </a:glow>
                </a:effectLst>
              </a:rPr>
              <a:t>BAILOTERAPIA</a:t>
            </a:r>
            <a:endParaRPr lang="es-EC" dirty="0">
              <a:effectLst>
                <a:glow rad="228600">
                  <a:schemeClr val="accent3">
                    <a:satMod val="175000"/>
                    <a:alpha val="40000"/>
                  </a:schemeClr>
                </a:glow>
              </a:effectLst>
            </a:endParaRPr>
          </a:p>
        </p:txBody>
      </p:sp>
      <p:sp>
        <p:nvSpPr>
          <p:cNvPr id="17" name="Rectángulo 16"/>
          <p:cNvSpPr/>
          <p:nvPr/>
        </p:nvSpPr>
        <p:spPr>
          <a:xfrm>
            <a:off x="6011853" y="5218497"/>
            <a:ext cx="1600200" cy="76766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000" dirty="0" smtClean="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rPr>
              <a:t>Relajante </a:t>
            </a:r>
          </a:p>
          <a:p>
            <a:pPr algn="ctr"/>
            <a:r>
              <a:rPr lang="es-EC" sz="2000" dirty="0" smtClean="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rPr>
              <a:t>Divertida</a:t>
            </a:r>
            <a:endParaRPr lang="es-EC" sz="2000" dirty="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endParaRPr>
          </a:p>
        </p:txBody>
      </p:sp>
      <p:sp>
        <p:nvSpPr>
          <p:cNvPr id="18" name="Cinta perforada 17"/>
          <p:cNvSpPr/>
          <p:nvPr/>
        </p:nvSpPr>
        <p:spPr>
          <a:xfrm>
            <a:off x="8743306" y="4621178"/>
            <a:ext cx="2506219" cy="830157"/>
          </a:xfrm>
          <a:prstGeom prst="flowChartPunchedTape">
            <a:avLst/>
          </a:prstGeom>
          <a:no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000" dirty="0" smtClean="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rPr>
              <a:t>Calidad de vida</a:t>
            </a:r>
            <a:endParaRPr lang="es-EC" sz="2000" dirty="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endParaRPr>
          </a:p>
        </p:txBody>
      </p:sp>
      <p:sp>
        <p:nvSpPr>
          <p:cNvPr id="19" name="Cinta perforada 18"/>
          <p:cNvSpPr/>
          <p:nvPr/>
        </p:nvSpPr>
        <p:spPr>
          <a:xfrm>
            <a:off x="8743307" y="5750648"/>
            <a:ext cx="2506218" cy="830157"/>
          </a:xfrm>
          <a:prstGeom prst="flowChartPunchedTape">
            <a:avLst/>
          </a:prstGeom>
          <a:no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000" dirty="0" smtClean="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rPr>
              <a:t>Habito de Actividad Física</a:t>
            </a:r>
            <a:endParaRPr lang="es-EC" sz="2000" dirty="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endParaRPr>
          </a:p>
        </p:txBody>
      </p:sp>
      <p:sp>
        <p:nvSpPr>
          <p:cNvPr id="20" name="Más 19"/>
          <p:cNvSpPr/>
          <p:nvPr/>
        </p:nvSpPr>
        <p:spPr>
          <a:xfrm>
            <a:off x="7925393" y="5313203"/>
            <a:ext cx="677186" cy="559525"/>
          </a:xfrm>
          <a:prstGeom prst="mathPlu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388" y="98272"/>
            <a:ext cx="3386612" cy="2947728"/>
          </a:xfrm>
          <a:prstGeom prst="rect">
            <a:avLst/>
          </a:prstGeom>
        </p:spPr>
      </p:pic>
      <p:pic>
        <p:nvPicPr>
          <p:cNvPr id="22" name="Imagen 21"/>
          <p:cNvPicPr>
            <a:picLocks noChangeAspect="1"/>
          </p:cNvPicPr>
          <p:nvPr/>
        </p:nvPicPr>
        <p:blipFill rotWithShape="1">
          <a:blip r:embed="rId4"/>
          <a:srcRect l="7976" t="2888" r="5489" b="2296"/>
          <a:stretch/>
        </p:blipFill>
        <p:spPr>
          <a:xfrm>
            <a:off x="935051" y="4758299"/>
            <a:ext cx="1700893" cy="1984698"/>
          </a:xfrm>
          <a:prstGeom prst="rect">
            <a:avLst/>
          </a:prstGeom>
        </p:spPr>
      </p:pic>
      <p:sp>
        <p:nvSpPr>
          <p:cNvPr id="11" name="Cerrar llave 10"/>
          <p:cNvSpPr/>
          <p:nvPr/>
        </p:nvSpPr>
        <p:spPr>
          <a:xfrm>
            <a:off x="3059056" y="2726152"/>
            <a:ext cx="288757" cy="1582159"/>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2" name="Flecha abajo 1"/>
          <p:cNvSpPr/>
          <p:nvPr/>
        </p:nvSpPr>
        <p:spPr>
          <a:xfrm>
            <a:off x="2876947" y="1478479"/>
            <a:ext cx="289113" cy="388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729563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9285" y="2458621"/>
            <a:ext cx="10515600" cy="813970"/>
          </a:xfrm>
        </p:spPr>
        <p:txBody>
          <a:bodyPr>
            <a:noAutofit/>
          </a:bodyPr>
          <a:lstStyle/>
          <a:p>
            <a:pPr algn="ctr"/>
            <a:r>
              <a:rPr lang="es-EC" sz="6600" b="1" dirty="0" smtClean="0">
                <a:ln w="22225">
                  <a:solidFill>
                    <a:schemeClr val="accent2"/>
                  </a:solidFill>
                  <a:prstDash val="solid"/>
                </a:ln>
                <a:solidFill>
                  <a:schemeClr val="accent2">
                    <a:lumMod val="40000"/>
                    <a:lumOff val="60000"/>
                  </a:schemeClr>
                </a:solidFill>
              </a:rPr>
              <a:t>MARCO TEORICO</a:t>
            </a:r>
            <a:endParaRPr lang="es-EC" sz="6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836585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211051" y="216567"/>
            <a:ext cx="3019927" cy="577516"/>
          </a:xfrm>
          <a:prstGeom prst="rect">
            <a:avLst/>
          </a:prstGeom>
          <a:effectLst>
            <a:glow rad="228600">
              <a:schemeClr val="accent2">
                <a:satMod val="175000"/>
                <a:alpha val="40000"/>
              </a:schemeClr>
            </a:glow>
            <a:outerShdw blurRad="50800" dist="381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3600" dirty="0" smtClean="0"/>
              <a:t>BURNOUT</a:t>
            </a:r>
            <a:endParaRPr lang="es-EC" sz="3600" dirty="0"/>
          </a:p>
        </p:txBody>
      </p:sp>
      <p:sp>
        <p:nvSpPr>
          <p:cNvPr id="6" name="Rectángulo 5"/>
          <p:cNvSpPr/>
          <p:nvPr/>
        </p:nvSpPr>
        <p:spPr>
          <a:xfrm>
            <a:off x="2490533" y="1292145"/>
            <a:ext cx="6460958" cy="828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n w="0"/>
                <a:solidFill>
                  <a:schemeClr val="accent1"/>
                </a:solidFill>
                <a:effectLst>
                  <a:outerShdw blurRad="38100" dist="25400" dir="5400000" algn="ctr" rotWithShape="0">
                    <a:srgbClr val="6E747A">
                      <a:alpha val="43000"/>
                    </a:srgbClr>
                  </a:outerShdw>
                </a:effectLst>
              </a:rPr>
              <a:t>Síndrome de estar quemado por el trabajo.</a:t>
            </a:r>
            <a:endParaRPr lang="es-EC" sz="2800" dirty="0">
              <a:ln w="0"/>
              <a:solidFill>
                <a:schemeClr val="accent1"/>
              </a:solidFill>
              <a:effectLst>
                <a:outerShdw blurRad="38100" dist="25400" dir="5400000" algn="ctr" rotWithShape="0">
                  <a:srgbClr val="6E747A">
                    <a:alpha val="43000"/>
                  </a:srgbClr>
                </a:outerShdw>
              </a:effectLst>
            </a:endParaRPr>
          </a:p>
        </p:txBody>
      </p:sp>
      <p:sp>
        <p:nvSpPr>
          <p:cNvPr id="7" name="Elipse 6"/>
          <p:cNvSpPr/>
          <p:nvPr/>
        </p:nvSpPr>
        <p:spPr>
          <a:xfrm>
            <a:off x="1816768" y="2935704"/>
            <a:ext cx="2394283" cy="1443791"/>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smtClean="0">
                <a:effectLst>
                  <a:glow rad="228600">
                    <a:schemeClr val="accent3">
                      <a:satMod val="175000"/>
                      <a:alpha val="40000"/>
                    </a:schemeClr>
                  </a:glow>
                </a:effectLst>
              </a:rPr>
              <a:t>Desarrollar sentimientos negativos</a:t>
            </a:r>
            <a:endParaRPr lang="es-EC" sz="2000" dirty="0">
              <a:effectLst>
                <a:glow rad="228600">
                  <a:schemeClr val="accent3">
                    <a:satMod val="175000"/>
                    <a:alpha val="40000"/>
                  </a:schemeClr>
                </a:glow>
              </a:effectLst>
            </a:endParaRPr>
          </a:p>
        </p:txBody>
      </p:sp>
      <p:sp>
        <p:nvSpPr>
          <p:cNvPr id="8" name="Elipse 7"/>
          <p:cNvSpPr/>
          <p:nvPr/>
        </p:nvSpPr>
        <p:spPr>
          <a:xfrm>
            <a:off x="4459983" y="5253788"/>
            <a:ext cx="2527677" cy="1443791"/>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smtClean="0">
                <a:effectLst>
                  <a:glow rad="228600">
                    <a:schemeClr val="accent3">
                      <a:satMod val="175000"/>
                      <a:alpha val="40000"/>
                    </a:schemeClr>
                  </a:glow>
                </a:effectLst>
              </a:rPr>
              <a:t>Agotamiento emocional</a:t>
            </a:r>
            <a:endParaRPr lang="es-EC" sz="2000" dirty="0">
              <a:effectLst>
                <a:glow rad="228600">
                  <a:schemeClr val="accent3">
                    <a:satMod val="175000"/>
                    <a:alpha val="40000"/>
                  </a:schemeClr>
                </a:glow>
              </a:effectLst>
            </a:endParaRPr>
          </a:p>
        </p:txBody>
      </p:sp>
      <p:sp>
        <p:nvSpPr>
          <p:cNvPr id="9" name="Elipse 8"/>
          <p:cNvSpPr/>
          <p:nvPr/>
        </p:nvSpPr>
        <p:spPr>
          <a:xfrm>
            <a:off x="6987660" y="2935704"/>
            <a:ext cx="2421031" cy="1443791"/>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smtClean="0">
                <a:effectLst>
                  <a:glow rad="228600">
                    <a:schemeClr val="accent3">
                      <a:satMod val="175000"/>
                      <a:alpha val="40000"/>
                    </a:schemeClr>
                  </a:glow>
                </a:effectLst>
              </a:rPr>
              <a:t>Agotamiento mental</a:t>
            </a:r>
            <a:endParaRPr lang="es-EC" sz="2000" dirty="0">
              <a:effectLst>
                <a:glow rad="228600">
                  <a:schemeClr val="accent3">
                    <a:satMod val="175000"/>
                    <a:alpha val="40000"/>
                  </a:schemeClr>
                </a:glow>
              </a:effectLst>
            </a:endParaRPr>
          </a:p>
        </p:txBody>
      </p:sp>
      <p:pic>
        <p:nvPicPr>
          <p:cNvPr id="10" name="Imagen 9"/>
          <p:cNvPicPr>
            <a:picLocks noChangeAspect="1"/>
          </p:cNvPicPr>
          <p:nvPr/>
        </p:nvPicPr>
        <p:blipFill>
          <a:blip r:embed="rId2"/>
          <a:stretch>
            <a:fillRect/>
          </a:stretch>
        </p:blipFill>
        <p:spPr>
          <a:xfrm>
            <a:off x="4583850" y="2394742"/>
            <a:ext cx="2403810" cy="2633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1000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ortar rectángulo de esquina diagonal 4"/>
          <p:cNvSpPr/>
          <p:nvPr/>
        </p:nvSpPr>
        <p:spPr>
          <a:xfrm>
            <a:off x="4174957" y="601579"/>
            <a:ext cx="2590800" cy="878305"/>
          </a:xfrm>
          <a:prstGeom prst="snip2Diag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3200" dirty="0" smtClean="0"/>
              <a:t>ESTRES</a:t>
            </a:r>
            <a:endParaRPr lang="es-EC" sz="3200" dirty="0"/>
          </a:p>
        </p:txBody>
      </p:sp>
      <p:sp>
        <p:nvSpPr>
          <p:cNvPr id="6" name="Rectángulo 5"/>
          <p:cNvSpPr/>
          <p:nvPr/>
        </p:nvSpPr>
        <p:spPr>
          <a:xfrm>
            <a:off x="2263941" y="2370222"/>
            <a:ext cx="6412831" cy="1082842"/>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smtClean="0"/>
              <a:t>Descarga en nuestro organismo producto de la acumulación de tensión física y psicológica.</a:t>
            </a:r>
            <a:endParaRPr lang="es-EC" dirty="0"/>
          </a:p>
        </p:txBody>
      </p:sp>
      <p:pic>
        <p:nvPicPr>
          <p:cNvPr id="3" name="Imagen 2"/>
          <p:cNvPicPr>
            <a:picLocks noChangeAspect="1"/>
          </p:cNvPicPr>
          <p:nvPr/>
        </p:nvPicPr>
        <p:blipFill>
          <a:blip r:embed="rId2"/>
          <a:stretch>
            <a:fillRect/>
          </a:stretch>
        </p:blipFill>
        <p:spPr>
          <a:xfrm>
            <a:off x="4081963" y="3813259"/>
            <a:ext cx="2683794" cy="2683794"/>
          </a:xfrm>
          <a:prstGeom prst="rect">
            <a:avLst/>
          </a:prstGeom>
        </p:spPr>
      </p:pic>
    </p:spTree>
    <p:extLst>
      <p:ext uri="{BB962C8B-B14F-4D97-AF65-F5344CB8AC3E}">
        <p14:creationId xmlns:p14="http://schemas.microsoft.com/office/powerpoint/2010/main" val="3678843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1118" t="32316" r="7533" b="27263"/>
          <a:stretch/>
        </p:blipFill>
        <p:spPr>
          <a:xfrm>
            <a:off x="505327" y="1612231"/>
            <a:ext cx="10601705" cy="3753854"/>
          </a:xfrm>
          <a:prstGeom prst="rect">
            <a:avLst/>
          </a:prstGeom>
        </p:spPr>
      </p:pic>
      <p:sp>
        <p:nvSpPr>
          <p:cNvPr id="2" name="CuadroTexto 1"/>
          <p:cNvSpPr txBox="1"/>
          <p:nvPr/>
        </p:nvSpPr>
        <p:spPr>
          <a:xfrm>
            <a:off x="2237873" y="324853"/>
            <a:ext cx="6593306" cy="1077218"/>
          </a:xfrm>
          <a:prstGeom prst="rect">
            <a:avLst/>
          </a:prstGeom>
          <a:noFill/>
        </p:spPr>
        <p:txBody>
          <a:bodyPr wrap="square" rtlCol="0">
            <a:spAutoFit/>
          </a:bodyPr>
          <a:lstStyle/>
          <a:p>
            <a:pPr algn="ctr"/>
            <a:r>
              <a:rPr lang="es-EC" sz="3200"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DIFERENCIAS ENTRE ESTRÉS Y BURNOUT</a:t>
            </a:r>
            <a:endParaRPr lang="es-EC" sz="32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4603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6348" y="245255"/>
            <a:ext cx="7499684" cy="1427133"/>
          </a:xfrm>
        </p:spPr>
        <p:txBody>
          <a:bodyPr>
            <a:noAutofit/>
          </a:bodyPr>
          <a:lstStyle/>
          <a:p>
            <a:pPr algn="ctr"/>
            <a:r>
              <a:rPr lang="es-EC" sz="4400" b="1" dirty="0" smtClean="0">
                <a:ln w="22225">
                  <a:solidFill>
                    <a:schemeClr val="accent2"/>
                  </a:solidFill>
                  <a:prstDash val="solid"/>
                </a:ln>
                <a:solidFill>
                  <a:schemeClr val="accent2">
                    <a:lumMod val="40000"/>
                    <a:lumOff val="60000"/>
                  </a:schemeClr>
                </a:solidFill>
              </a:rPr>
              <a:t>ESTADO DE BURNOUT EN AMAS DE CASA</a:t>
            </a:r>
            <a:endParaRPr lang="es-EC" sz="4400" b="1" dirty="0">
              <a:ln w="22225">
                <a:solidFill>
                  <a:schemeClr val="accent2"/>
                </a:solidFill>
                <a:prstDash val="solid"/>
              </a:ln>
              <a:solidFill>
                <a:schemeClr val="accent2">
                  <a:lumMod val="40000"/>
                  <a:lumOff val="60000"/>
                </a:schemeClr>
              </a:solidFill>
            </a:endParaRPr>
          </a:p>
        </p:txBody>
      </p:sp>
      <p:sp>
        <p:nvSpPr>
          <p:cNvPr id="4" name="CuadroTexto 3"/>
          <p:cNvSpPr txBox="1"/>
          <p:nvPr/>
        </p:nvSpPr>
        <p:spPr>
          <a:xfrm>
            <a:off x="609600" y="2454442"/>
            <a:ext cx="4503821" cy="147732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285750" indent="-285750" algn="just">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Baja valoración del trabajo en el hogar</a:t>
            </a:r>
          </a:p>
          <a:p>
            <a:pPr marL="285750" indent="-285750" algn="just">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Rutina</a:t>
            </a:r>
          </a:p>
          <a:p>
            <a:pPr marL="285750" indent="-285750" algn="just">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Dependencia económica</a:t>
            </a:r>
          </a:p>
          <a:p>
            <a:pPr marL="285750" indent="-285750" algn="just">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Bajas posibilidades de toma de decisiones. </a:t>
            </a:r>
            <a:endParaRPr lang="es-EC" dirty="0">
              <a:ln w="0"/>
              <a:solidFill>
                <a:schemeClr val="tx1"/>
              </a:solidFill>
              <a:effectLst>
                <a:outerShdw blurRad="38100" dist="19050" dir="2700000" algn="tl" rotWithShape="0">
                  <a:schemeClr val="dk1">
                    <a:alpha val="40000"/>
                  </a:schemeClr>
                </a:outerShdw>
              </a:effectLst>
            </a:endParaRPr>
          </a:p>
        </p:txBody>
      </p:sp>
      <p:sp>
        <p:nvSpPr>
          <p:cNvPr id="5" name="CuadroTexto 4"/>
          <p:cNvSpPr txBox="1"/>
          <p:nvPr/>
        </p:nvSpPr>
        <p:spPr>
          <a:xfrm>
            <a:off x="6593305" y="2592941"/>
            <a:ext cx="4186990" cy="92333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285750" indent="-285750">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Dolores de cabeza</a:t>
            </a:r>
          </a:p>
          <a:p>
            <a:pPr marL="285750" indent="-285750">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Irritabilidad</a:t>
            </a:r>
          </a:p>
          <a:p>
            <a:pPr marL="285750" indent="-285750">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Sentimientos de incomprensión</a:t>
            </a:r>
            <a:endParaRPr lang="es-EC" dirty="0">
              <a:ln w="0"/>
              <a:solidFill>
                <a:schemeClr val="tx1"/>
              </a:solidFill>
              <a:effectLst>
                <a:outerShdw blurRad="38100" dist="19050" dir="2700000" algn="tl" rotWithShape="0">
                  <a:schemeClr val="dk1">
                    <a:alpha val="40000"/>
                  </a:schemeClr>
                </a:outerShdw>
              </a:effectLst>
            </a:endParaRPr>
          </a:p>
        </p:txBody>
      </p:sp>
      <p:sp>
        <p:nvSpPr>
          <p:cNvPr id="7" name="CuadroTexto 6"/>
          <p:cNvSpPr txBox="1"/>
          <p:nvPr/>
        </p:nvSpPr>
        <p:spPr>
          <a:xfrm>
            <a:off x="3080085" y="5062464"/>
            <a:ext cx="5450304" cy="92333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285750" indent="-285750">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TRABAJO NO REMUNERADO</a:t>
            </a:r>
          </a:p>
          <a:p>
            <a:pPr marL="285750" indent="-285750">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NO TIENE HORARIO</a:t>
            </a:r>
          </a:p>
          <a:p>
            <a:pPr marL="285750" indent="-285750">
              <a:buFont typeface="Arial" panose="020B0604020202020204" pitchFamily="34" charset="0"/>
              <a:buChar char="•"/>
            </a:pPr>
            <a:r>
              <a:rPr lang="es-EC" dirty="0" smtClean="0">
                <a:ln w="0"/>
                <a:solidFill>
                  <a:schemeClr val="tx1"/>
                </a:solidFill>
                <a:effectLst>
                  <a:outerShdw blurRad="38100" dist="19050" dir="2700000" algn="tl" rotWithShape="0">
                    <a:schemeClr val="dk1">
                      <a:alpha val="40000"/>
                    </a:schemeClr>
                  </a:outerShdw>
                </a:effectLst>
              </a:rPr>
              <a:t>TRABAJO DESPRESTIGIADO POR LA SOCIEDAD</a:t>
            </a:r>
            <a:endParaRPr lang="es-EC" dirty="0">
              <a:ln w="0"/>
              <a:solidFill>
                <a:schemeClr val="tx1"/>
              </a:solidFill>
              <a:effectLst>
                <a:outerShdw blurRad="38100" dist="19050" dir="2700000" algn="tl" rotWithShape="0">
                  <a:schemeClr val="dk1">
                    <a:alpha val="40000"/>
                  </a:schemeClr>
                </a:outerShdw>
              </a:effectLst>
            </a:endParaRPr>
          </a:p>
        </p:txBody>
      </p:sp>
      <p:sp>
        <p:nvSpPr>
          <p:cNvPr id="8" name="Flecha derecha 7"/>
          <p:cNvSpPr/>
          <p:nvPr/>
        </p:nvSpPr>
        <p:spPr>
          <a:xfrm>
            <a:off x="5235742" y="2823773"/>
            <a:ext cx="1106905"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30011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77915" y="34590"/>
            <a:ext cx="3922293" cy="589548"/>
          </a:xfrm>
        </p:spPr>
        <p:txBody>
          <a:bodyPr>
            <a:noAutofit/>
          </a:bodyPr>
          <a:lstStyle/>
          <a:p>
            <a:pPr algn="ctr"/>
            <a:r>
              <a:rPr lang="es-EC"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outerShdw blurRad="38100" dist="38100" dir="2700000" algn="tl">
                    <a:srgbClr val="000000">
                      <a:alpha val="43137"/>
                    </a:srgbClr>
                  </a:outerShdw>
                </a:effectLst>
              </a:rPr>
              <a:t>ACTIVIDAD FÍSICA</a:t>
            </a:r>
            <a:endParaRPr lang="es-EC" b="1" dirty="0">
              <a:ln w="22225">
                <a:solidFill>
                  <a:schemeClr val="accent2"/>
                </a:solidFill>
                <a:prstDash val="solid"/>
              </a:ln>
              <a:solidFill>
                <a:schemeClr val="accent2">
                  <a:lumMod val="40000"/>
                  <a:lumOff val="60000"/>
                </a:schemeClr>
              </a:solidFill>
              <a:effectLst>
                <a:glow rad="228600">
                  <a:schemeClr val="accent2">
                    <a:satMod val="175000"/>
                    <a:alpha val="40000"/>
                  </a:schemeClr>
                </a:glow>
                <a:outerShdw blurRad="38100" dist="38100" dir="2700000" algn="tl">
                  <a:srgbClr val="000000">
                    <a:alpha val="43137"/>
                  </a:srgbClr>
                </a:outerShdw>
              </a:effectLst>
            </a:endParaRPr>
          </a:p>
        </p:txBody>
      </p:sp>
      <p:sp>
        <p:nvSpPr>
          <p:cNvPr id="4" name="Rectángulo redondeado 3"/>
          <p:cNvSpPr/>
          <p:nvPr/>
        </p:nvSpPr>
        <p:spPr>
          <a:xfrm>
            <a:off x="613609" y="827167"/>
            <a:ext cx="4716379" cy="944481"/>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s-EC" b="1" dirty="0" smtClean="0">
                <a:ln/>
                <a:solidFill>
                  <a:schemeClr val="accent3"/>
                </a:solidFill>
                <a:effectLst>
                  <a:outerShdw blurRad="38100" dist="38100" dir="2700000" algn="tl">
                    <a:srgbClr val="000000">
                      <a:alpha val="43137"/>
                    </a:srgbClr>
                  </a:outerShdw>
                </a:effectLst>
              </a:rPr>
              <a:t>Cualquier movimiento corporal producido por los músculos esqueléticos, el cual requiera de gasto energético.   </a:t>
            </a:r>
            <a:endParaRPr lang="es-EC" b="1" dirty="0">
              <a:ln/>
              <a:solidFill>
                <a:schemeClr val="accent3"/>
              </a:solidFill>
              <a:effectLst>
                <a:outerShdw blurRad="38100" dist="38100" dir="2700000" algn="tl">
                  <a:srgbClr val="000000">
                    <a:alpha val="43137"/>
                  </a:srgbClr>
                </a:outerShdw>
              </a:effectLst>
            </a:endParaRPr>
          </a:p>
        </p:txBody>
      </p:sp>
      <p:sp>
        <p:nvSpPr>
          <p:cNvPr id="5" name="Rectángulo 4"/>
          <p:cNvSpPr/>
          <p:nvPr/>
        </p:nvSpPr>
        <p:spPr>
          <a:xfrm>
            <a:off x="5829295" y="870787"/>
            <a:ext cx="4060658" cy="718887"/>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Bienestar físico</a:t>
            </a:r>
          </a:p>
          <a:p>
            <a:pPr algn="ctr"/>
            <a:r>
              <a:rPr lang="es-EC" dirty="0" smtClean="0">
                <a:ln w="0"/>
                <a:solidFill>
                  <a:schemeClr val="tx1"/>
                </a:solidFill>
                <a:effectLst>
                  <a:outerShdw blurRad="38100" dist="19050" dir="2700000" algn="tl" rotWithShape="0">
                    <a:schemeClr val="dk1">
                      <a:alpha val="40000"/>
                    </a:schemeClr>
                  </a:outerShdw>
                </a:effectLst>
              </a:rPr>
              <a:t>Psíquico </a:t>
            </a:r>
          </a:p>
          <a:p>
            <a:pPr algn="ctr"/>
            <a:r>
              <a:rPr lang="es-EC" dirty="0" smtClean="0">
                <a:ln w="0"/>
                <a:solidFill>
                  <a:schemeClr val="tx1"/>
                </a:solidFill>
                <a:effectLst>
                  <a:outerShdw blurRad="38100" dist="19050" dir="2700000" algn="tl" rotWithShape="0">
                    <a:schemeClr val="dk1">
                      <a:alpha val="40000"/>
                    </a:schemeClr>
                  </a:outerShdw>
                </a:effectLst>
              </a:rPr>
              <a:t>Emocional</a:t>
            </a:r>
            <a:endParaRPr lang="es-EC" dirty="0">
              <a:ln w="0"/>
              <a:solidFill>
                <a:schemeClr val="tx1"/>
              </a:solidFill>
              <a:effectLst>
                <a:outerShdw blurRad="38100" dist="19050" dir="2700000" algn="tl" rotWithShape="0">
                  <a:schemeClr val="dk1">
                    <a:alpha val="40000"/>
                  </a:schemeClr>
                </a:outerShdw>
              </a:effectLst>
            </a:endParaRPr>
          </a:p>
        </p:txBody>
      </p:sp>
      <p:sp>
        <p:nvSpPr>
          <p:cNvPr id="6" name="Rectángulo 5"/>
          <p:cNvSpPr/>
          <p:nvPr/>
        </p:nvSpPr>
        <p:spPr>
          <a:xfrm>
            <a:off x="613609" y="2120568"/>
            <a:ext cx="3693695" cy="541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BENEFICIOS</a:t>
            </a:r>
            <a:endParaRPr lang="es-EC" sz="2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endParaRPr>
          </a:p>
        </p:txBody>
      </p:sp>
      <p:sp>
        <p:nvSpPr>
          <p:cNvPr id="7" name="Rectángulo 6"/>
          <p:cNvSpPr/>
          <p:nvPr/>
        </p:nvSpPr>
        <p:spPr>
          <a:xfrm>
            <a:off x="613609" y="3010906"/>
            <a:ext cx="3693695" cy="217470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Prolonga la longevidad</a:t>
            </a:r>
          </a:p>
          <a:p>
            <a:pPr algn="ctr"/>
            <a:r>
              <a:rPr lang="es-EC" dirty="0" smtClean="0"/>
              <a:t>Protege del desarrollo de enfermedades cardiovasculares</a:t>
            </a:r>
          </a:p>
          <a:p>
            <a:pPr algn="ctr"/>
            <a:r>
              <a:rPr lang="es-EC" dirty="0" smtClean="0"/>
              <a:t>Ataques cardíacos</a:t>
            </a:r>
          </a:p>
          <a:p>
            <a:pPr algn="ctr"/>
            <a:r>
              <a:rPr lang="es-EC" dirty="0" smtClean="0"/>
              <a:t>Obesidad</a:t>
            </a:r>
          </a:p>
          <a:p>
            <a:pPr algn="ctr"/>
            <a:r>
              <a:rPr lang="es-EC" dirty="0" smtClean="0"/>
              <a:t>Hipertensión</a:t>
            </a:r>
          </a:p>
          <a:p>
            <a:pPr algn="ctr"/>
            <a:r>
              <a:rPr lang="es-EC" dirty="0" smtClean="0"/>
              <a:t>Diferentes tipos de cáncer.</a:t>
            </a:r>
          </a:p>
        </p:txBody>
      </p:sp>
      <p:sp>
        <p:nvSpPr>
          <p:cNvPr id="13" name="Rectángulo 12"/>
          <p:cNvSpPr/>
          <p:nvPr/>
        </p:nvSpPr>
        <p:spPr>
          <a:xfrm>
            <a:off x="252661" y="5811244"/>
            <a:ext cx="11201399" cy="91442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C" dirty="0" smtClean="0">
                <a:effectLst>
                  <a:glow rad="228600">
                    <a:schemeClr val="accent5">
                      <a:satMod val="175000"/>
                      <a:alpha val="40000"/>
                    </a:schemeClr>
                  </a:glow>
                </a:effectLst>
              </a:rPr>
              <a:t>“NO ES SOLAMENTE LA AUSENCIA DE AFECCIONES O EFERMEDADES, SINO UN ESTADO DE COMPLETO BIENESTAR FÍSICO, MENTAL, SOCIAL Y ESPIRITUAL” </a:t>
            </a:r>
            <a:endParaRPr lang="es-EC" dirty="0">
              <a:effectLst>
                <a:glow rad="228600">
                  <a:schemeClr val="accent5">
                    <a:satMod val="175000"/>
                    <a:alpha val="40000"/>
                  </a:schemeClr>
                </a:glow>
              </a:effectLst>
            </a:endParaRPr>
          </a:p>
        </p:txBody>
      </p:sp>
      <p:sp>
        <p:nvSpPr>
          <p:cNvPr id="14" name="Rectángulo 13"/>
          <p:cNvSpPr/>
          <p:nvPr/>
        </p:nvSpPr>
        <p:spPr>
          <a:xfrm>
            <a:off x="5853362" y="2069436"/>
            <a:ext cx="3693695" cy="625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BENEFICIOS EN LA MUJER</a:t>
            </a:r>
            <a:endParaRPr lang="es-EC" sz="2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endParaRPr>
          </a:p>
        </p:txBody>
      </p:sp>
      <p:sp>
        <p:nvSpPr>
          <p:cNvPr id="15" name="Rectángulo 14"/>
          <p:cNvSpPr/>
          <p:nvPr/>
        </p:nvSpPr>
        <p:spPr>
          <a:xfrm>
            <a:off x="5853361" y="2917657"/>
            <a:ext cx="3693695" cy="231607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Ayuda afrontar la vida con mayor optimismo y energía.</a:t>
            </a:r>
          </a:p>
          <a:p>
            <a:pPr algn="ctr"/>
            <a:r>
              <a:rPr lang="es-EC" dirty="0" smtClean="0"/>
              <a:t>Aumenta el autoestima</a:t>
            </a:r>
          </a:p>
          <a:p>
            <a:pPr algn="ctr"/>
            <a:r>
              <a:rPr lang="es-EC" dirty="0" smtClean="0"/>
              <a:t>Genera sentimiento de confortabilidad. </a:t>
            </a:r>
            <a:endParaRPr lang="es-EC" dirty="0"/>
          </a:p>
        </p:txBody>
      </p:sp>
      <p:sp>
        <p:nvSpPr>
          <p:cNvPr id="16" name="Nube 15"/>
          <p:cNvSpPr/>
          <p:nvPr/>
        </p:nvSpPr>
        <p:spPr>
          <a:xfrm>
            <a:off x="10046366" y="3398916"/>
            <a:ext cx="1888958" cy="1106905"/>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smtClean="0"/>
              <a:t>30 MIN </a:t>
            </a:r>
          </a:p>
          <a:p>
            <a:pPr algn="ctr"/>
            <a:r>
              <a:rPr lang="es-EC" dirty="0" smtClean="0"/>
              <a:t>ACTIVIDAD FÍSICA</a:t>
            </a:r>
            <a:endParaRPr lang="es-EC" dirty="0"/>
          </a:p>
        </p:txBody>
      </p:sp>
      <p:sp>
        <p:nvSpPr>
          <p:cNvPr id="3" name="Rectángulo 2"/>
          <p:cNvSpPr/>
          <p:nvPr/>
        </p:nvSpPr>
        <p:spPr>
          <a:xfrm>
            <a:off x="951107" y="1744895"/>
            <a:ext cx="3018775"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rPr>
              <a:t>Ángel López (López, </a:t>
            </a:r>
            <a:r>
              <a:rPr lang="es-ES" dirty="0" smtClean="0">
                <a:latin typeface="Arial" panose="020B0604020202020204" pitchFamily="34" charset="0"/>
                <a:ea typeface="Calibri" panose="020F0502020204030204" pitchFamily="34" charset="0"/>
              </a:rPr>
              <a:t>2005)</a:t>
            </a:r>
            <a:endParaRPr lang="es-EC" dirty="0"/>
          </a:p>
        </p:txBody>
      </p:sp>
    </p:spTree>
    <p:extLst>
      <p:ext uri="{BB962C8B-B14F-4D97-AF65-F5344CB8AC3E}">
        <p14:creationId xmlns:p14="http://schemas.microsoft.com/office/powerpoint/2010/main" val="2295790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4924" y="158667"/>
            <a:ext cx="10794304" cy="690139"/>
          </a:xfrm>
        </p:spPr>
        <p:style>
          <a:lnRef idx="0">
            <a:schemeClr val="accent3"/>
          </a:lnRef>
          <a:fillRef idx="3">
            <a:schemeClr val="accent3"/>
          </a:fillRef>
          <a:effectRef idx="3">
            <a:schemeClr val="accent3"/>
          </a:effectRef>
          <a:fontRef idx="minor">
            <a:schemeClr val="lt1"/>
          </a:fontRef>
        </p:style>
        <p:txBody>
          <a:bodyPr>
            <a:noAutofit/>
          </a:bodyPr>
          <a:lstStyle/>
          <a:p>
            <a:pPr algn="ctr"/>
            <a:r>
              <a:rPr lang="es-EC" sz="3200" dirty="0" smtClean="0">
                <a:effectLst>
                  <a:glow rad="228600">
                    <a:schemeClr val="accent3">
                      <a:satMod val="175000"/>
                      <a:alpha val="40000"/>
                    </a:schemeClr>
                  </a:glow>
                </a:effectLst>
              </a:rPr>
              <a:t>ACTIVIDAD FÍSICA COMO TRATAMIENTO PARA EL BURNOUT</a:t>
            </a:r>
            <a:endParaRPr lang="es-EC" sz="3200" dirty="0">
              <a:effectLst>
                <a:glow rad="228600">
                  <a:schemeClr val="accent3">
                    <a:satMod val="175000"/>
                    <a:alpha val="40000"/>
                  </a:schemeClr>
                </a:glow>
              </a:effectLst>
            </a:endParaRPr>
          </a:p>
        </p:txBody>
      </p:sp>
      <p:sp>
        <p:nvSpPr>
          <p:cNvPr id="6" name="Explosión 1 5"/>
          <p:cNvSpPr/>
          <p:nvPr/>
        </p:nvSpPr>
        <p:spPr>
          <a:xfrm>
            <a:off x="276724" y="2781809"/>
            <a:ext cx="2406318" cy="1450958"/>
          </a:xfrm>
          <a:prstGeom prst="irregularSeal1">
            <a:avLst/>
          </a:prstGeom>
          <a:effectLst>
            <a:glow rad="228600">
              <a:schemeClr val="accent4">
                <a:satMod val="175000"/>
                <a:alpha val="40000"/>
              </a:schemeClr>
            </a:glow>
            <a:outerShdw blurRad="50800" dist="381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000" dirty="0" smtClean="0">
                <a:ln w="0"/>
                <a:solidFill>
                  <a:schemeClr val="tx1"/>
                </a:solidFill>
                <a:effectLst>
                  <a:outerShdw blurRad="38100" dist="19050" dir="2700000" algn="tl" rotWithShape="0">
                    <a:schemeClr val="dk1">
                      <a:alpha val="40000"/>
                    </a:schemeClr>
                  </a:outerShdw>
                </a:effectLst>
              </a:rPr>
              <a:t>BURNOUT</a:t>
            </a:r>
            <a:endParaRPr lang="es-EC" sz="2000" dirty="0">
              <a:ln w="0"/>
              <a:solidFill>
                <a:schemeClr val="tx1"/>
              </a:solidFill>
              <a:effectLst>
                <a:outerShdw blurRad="38100" dist="19050" dir="2700000" algn="tl" rotWithShape="0">
                  <a:schemeClr val="dk1">
                    <a:alpha val="40000"/>
                  </a:schemeClr>
                </a:outerShdw>
              </a:effectLst>
            </a:endParaRPr>
          </a:p>
        </p:txBody>
      </p:sp>
      <p:sp>
        <p:nvSpPr>
          <p:cNvPr id="7" name="Rectángulo 6"/>
          <p:cNvSpPr/>
          <p:nvPr/>
        </p:nvSpPr>
        <p:spPr>
          <a:xfrm>
            <a:off x="2683042" y="1444950"/>
            <a:ext cx="3129034" cy="505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rPr>
              <a:t>CALIDAD DE VIDA FÍSICA</a:t>
            </a:r>
            <a:endParaRPr lang="es-EC" sz="2400" b="1" dirty="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endParaRPr>
          </a:p>
        </p:txBody>
      </p:sp>
      <p:sp>
        <p:nvSpPr>
          <p:cNvPr id="8" name="Rectángulo 7"/>
          <p:cNvSpPr/>
          <p:nvPr/>
        </p:nvSpPr>
        <p:spPr>
          <a:xfrm>
            <a:off x="2683042" y="3193813"/>
            <a:ext cx="3129034" cy="505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rPr>
              <a:t>CALIDAD DE VIDA SOCIAL</a:t>
            </a:r>
            <a:endParaRPr lang="es-EC" sz="2400" b="1" dirty="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endParaRPr>
          </a:p>
        </p:txBody>
      </p:sp>
      <p:sp>
        <p:nvSpPr>
          <p:cNvPr id="9" name="Rectángulo 8"/>
          <p:cNvSpPr/>
          <p:nvPr/>
        </p:nvSpPr>
        <p:spPr>
          <a:xfrm>
            <a:off x="2683042" y="5661255"/>
            <a:ext cx="3129034" cy="513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rPr>
              <a:t>CALIDAD DE VIDA LABORAL</a:t>
            </a:r>
            <a:endParaRPr lang="es-EC" sz="2400" b="1" dirty="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endParaRPr>
          </a:p>
        </p:txBody>
      </p:sp>
      <p:sp>
        <p:nvSpPr>
          <p:cNvPr id="10" name="Rectángulo 9"/>
          <p:cNvSpPr/>
          <p:nvPr/>
        </p:nvSpPr>
        <p:spPr>
          <a:xfrm>
            <a:off x="6778667" y="1124054"/>
            <a:ext cx="4430561" cy="114778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r>
              <a:rPr lang="es-EC" dirty="0" smtClean="0"/>
              <a:t>Realizar Actividad Física diariamente como aeróbicos, bailoterapia o caminatas ligeras.</a:t>
            </a:r>
            <a:endParaRPr lang="es-EC" dirty="0"/>
          </a:p>
        </p:txBody>
      </p:sp>
      <p:sp>
        <p:nvSpPr>
          <p:cNvPr id="11" name="Rectángulo 10"/>
          <p:cNvSpPr/>
          <p:nvPr/>
        </p:nvSpPr>
        <p:spPr>
          <a:xfrm>
            <a:off x="6778664" y="2626022"/>
            <a:ext cx="4430564" cy="164157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Mantener una red de amigos y amigas con quien quienes compartir actividades recreativas o de simple conversación.</a:t>
            </a:r>
          </a:p>
          <a:p>
            <a:pPr algn="ctr"/>
            <a:r>
              <a:rPr lang="es-EC" dirty="0" smtClean="0"/>
              <a:t>Solicitar apoyo de amigos y familiares.</a:t>
            </a:r>
            <a:endParaRPr lang="es-EC" dirty="0"/>
          </a:p>
        </p:txBody>
      </p:sp>
      <p:sp>
        <p:nvSpPr>
          <p:cNvPr id="12" name="Rectángulo 11"/>
          <p:cNvSpPr/>
          <p:nvPr/>
        </p:nvSpPr>
        <p:spPr>
          <a:xfrm>
            <a:off x="6778664" y="5097980"/>
            <a:ext cx="4430564" cy="163964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r>
              <a:rPr lang="es-EC" dirty="0" smtClean="0"/>
              <a:t>La fortaleza que adquirimos con la Actividad Física ayuda a soportar un mayor ritmo de actividad diaria en el hogar lo que reduce la sobrecarga de trabajo.</a:t>
            </a:r>
            <a:endParaRPr lang="es-EC" dirty="0"/>
          </a:p>
        </p:txBody>
      </p:sp>
    </p:spTree>
    <p:extLst>
      <p:ext uri="{BB962C8B-B14F-4D97-AF65-F5344CB8AC3E}">
        <p14:creationId xmlns:p14="http://schemas.microsoft.com/office/powerpoint/2010/main" val="37839354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08908" y="344905"/>
            <a:ext cx="8596668" cy="701842"/>
          </a:xfrm>
        </p:spPr>
        <p:txBody>
          <a:bodyPr>
            <a:noAutofit/>
          </a:bodyPr>
          <a:lstStyle/>
          <a:p>
            <a:pPr algn="ctr"/>
            <a:r>
              <a:rPr lang="es-EC" sz="4400"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outerShdw blurRad="38100" dist="38100" dir="2700000" algn="tl">
                    <a:srgbClr val="000000">
                      <a:alpha val="43137"/>
                    </a:srgbClr>
                  </a:outerShdw>
                </a:effectLst>
              </a:rPr>
              <a:t>BAILOTERAPIA</a:t>
            </a:r>
            <a:endParaRPr lang="es-EC" sz="4400" b="1" dirty="0">
              <a:ln w="22225">
                <a:solidFill>
                  <a:schemeClr val="accent2"/>
                </a:solidFill>
                <a:prstDash val="solid"/>
              </a:ln>
              <a:solidFill>
                <a:schemeClr val="accent2">
                  <a:lumMod val="40000"/>
                  <a:lumOff val="60000"/>
                </a:schemeClr>
              </a:solidFill>
              <a:effectLst>
                <a:glow rad="228600">
                  <a:schemeClr val="accent2">
                    <a:satMod val="175000"/>
                    <a:alpha val="40000"/>
                  </a:schemeClr>
                </a:glow>
                <a:outerShdw blurRad="38100" dist="38100" dir="2700000" algn="tl">
                  <a:srgbClr val="000000">
                    <a:alpha val="43137"/>
                  </a:srgbClr>
                </a:outerShdw>
              </a:effectLst>
            </a:endParaRPr>
          </a:p>
        </p:txBody>
      </p:sp>
      <p:sp>
        <p:nvSpPr>
          <p:cNvPr id="3" name="Flecha abajo 2"/>
          <p:cNvSpPr/>
          <p:nvPr/>
        </p:nvSpPr>
        <p:spPr>
          <a:xfrm>
            <a:off x="5374105" y="3320716"/>
            <a:ext cx="870284" cy="1130968"/>
          </a:xfrm>
          <a:prstGeom prst="downArrow">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8" name="Grupo 7"/>
          <p:cNvGrpSpPr/>
          <p:nvPr/>
        </p:nvGrpSpPr>
        <p:grpSpPr>
          <a:xfrm>
            <a:off x="2187742" y="1762854"/>
            <a:ext cx="7239000" cy="1118482"/>
            <a:chOff x="0" y="559241"/>
            <a:chExt cx="7239000" cy="1118482"/>
          </a:xfrm>
          <a:effectLst>
            <a:glow rad="228600">
              <a:schemeClr val="accent4">
                <a:satMod val="175000"/>
                <a:alpha val="40000"/>
              </a:schemeClr>
            </a:glow>
          </a:effectLst>
        </p:grpSpPr>
        <p:sp>
          <p:nvSpPr>
            <p:cNvPr id="9" name="Rectángulo redondeado 8"/>
            <p:cNvSpPr/>
            <p:nvPr/>
          </p:nvSpPr>
          <p:spPr>
            <a:xfrm>
              <a:off x="0" y="559241"/>
              <a:ext cx="7239000" cy="1118482"/>
            </a:xfrm>
            <a:prstGeom prst="roundRect">
              <a:avLst>
                <a:gd name="adj" fmla="val 10000"/>
              </a:avLst>
            </a:prstGeom>
          </p:spPr>
          <p:style>
            <a:lnRef idx="0">
              <a:schemeClr val="accent4"/>
            </a:lnRef>
            <a:fillRef idx="3">
              <a:schemeClr val="accent4"/>
            </a:fillRef>
            <a:effectRef idx="3">
              <a:schemeClr val="accent4"/>
            </a:effectRef>
            <a:fontRef idx="minor">
              <a:schemeClr val="lt1"/>
            </a:fontRef>
          </p:style>
        </p:sp>
        <p:sp>
          <p:nvSpPr>
            <p:cNvPr id="10" name="Rectángulo 9"/>
            <p:cNvSpPr/>
            <p:nvPr/>
          </p:nvSpPr>
          <p:spPr>
            <a:xfrm>
              <a:off x="32759" y="592000"/>
              <a:ext cx="7173482" cy="1052964"/>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2000" b="1" kern="1200" baseline="0" dirty="0" smtClean="0"/>
                <a:t>Modalidad expresiva mediante el baile, el cual nos permite realizar actividad física de una manera divertida a través de coreografías y música.</a:t>
              </a:r>
              <a:endParaRPr lang="es-ES" sz="2000" b="1" kern="1200" baseline="0" dirty="0"/>
            </a:p>
          </p:txBody>
        </p:sp>
      </p:grpSp>
      <p:sp>
        <p:nvSpPr>
          <p:cNvPr id="11" name="Rectángulo 10"/>
          <p:cNvSpPr/>
          <p:nvPr/>
        </p:nvSpPr>
        <p:spPr>
          <a:xfrm>
            <a:off x="2759242" y="4994793"/>
            <a:ext cx="6096000" cy="954107"/>
          </a:xfrm>
          <a:prstGeom prst="rect">
            <a:avLst/>
          </a:prstGeom>
          <a:effectLst>
            <a:glow rad="228600">
              <a:schemeClr val="accent2">
                <a:satMod val="175000"/>
                <a:alpha val="40000"/>
              </a:schemeClr>
            </a:glow>
            <a:outerShdw blurRad="50800" dist="381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a:spAutoFit/>
          </a:bodyPr>
          <a:lstStyle/>
          <a:p>
            <a:pPr lvl="0" algn="ctr"/>
            <a:r>
              <a:rPr lang="es-ES" sz="2800" dirty="0"/>
              <a:t>UNA MEZCLA DE </a:t>
            </a:r>
          </a:p>
          <a:p>
            <a:pPr lvl="0" algn="ctr"/>
            <a:r>
              <a:rPr lang="es-ES" sz="2800" dirty="0"/>
              <a:t>GIMNASIA AERÓBICA + DANZA </a:t>
            </a:r>
            <a:endParaRPr lang="es-EC" sz="2800" dirty="0"/>
          </a:p>
        </p:txBody>
      </p:sp>
    </p:spTree>
    <p:extLst>
      <p:ext uri="{BB962C8B-B14F-4D97-AF65-F5344CB8AC3E}">
        <p14:creationId xmlns:p14="http://schemas.microsoft.com/office/powerpoint/2010/main" val="4121149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43789" y="418883"/>
            <a:ext cx="8361730" cy="663960"/>
          </a:xfrm>
          <a:effectLst>
            <a:glow rad="228600">
              <a:schemeClr val="accent5">
                <a:satMod val="175000"/>
                <a:alpha val="40000"/>
              </a:schemeClr>
            </a:glow>
            <a:outerShdw blurRad="50800" dist="381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noAutofit/>
          </a:bodyPr>
          <a:lstStyle/>
          <a:p>
            <a:pPr algn="ctr"/>
            <a:r>
              <a:rPr lang="es-EC" sz="3200" dirty="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41275" dist="20320" dir="1800000" algn="tl" rotWithShape="0">
                    <a:srgbClr val="000000">
                      <a:alpha val="40000"/>
                    </a:srgbClr>
                  </a:outerShdw>
                </a:effectLst>
              </a:rPr>
              <a:t>CARACTERISTICAS DE LA BAILOTERAPIA</a:t>
            </a:r>
          </a:p>
        </p:txBody>
      </p:sp>
      <p:sp>
        <p:nvSpPr>
          <p:cNvPr id="3" name="2 Marcador de contenido"/>
          <p:cNvSpPr>
            <a:spLocks noGrp="1"/>
          </p:cNvSpPr>
          <p:nvPr>
            <p:ph sz="half" idx="1"/>
          </p:nvPr>
        </p:nvSpPr>
        <p:spPr>
          <a:xfrm>
            <a:off x="1443789" y="2024660"/>
            <a:ext cx="4235115" cy="792088"/>
          </a:xfrm>
          <a:effectLst>
            <a:glow rad="228600">
              <a:schemeClr val="accent2">
                <a:satMod val="175000"/>
                <a:alpha val="40000"/>
              </a:schemeClr>
            </a:glow>
            <a:outerShdw blurRad="50800" dist="381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a:noAutofit/>
          </a:bodyPr>
          <a:lstStyle/>
          <a:p>
            <a:pPr>
              <a:buNone/>
            </a:pPr>
            <a:r>
              <a:rPr lang="es-ES" sz="2000" dirty="0" smtClean="0">
                <a:solidFill>
                  <a:schemeClr val="tx1"/>
                </a:solidFill>
              </a:rPr>
              <a:t>	Clases de bailoterapia no existe un género particular de música</a:t>
            </a:r>
            <a:endParaRPr lang="es-EC" sz="2000" dirty="0">
              <a:solidFill>
                <a:schemeClr val="tx1"/>
              </a:solidFill>
            </a:endParaRPr>
          </a:p>
        </p:txBody>
      </p:sp>
      <p:sp>
        <p:nvSpPr>
          <p:cNvPr id="4" name="3 Marcador de contenido"/>
          <p:cNvSpPr>
            <a:spLocks noGrp="1"/>
          </p:cNvSpPr>
          <p:nvPr>
            <p:ph sz="half" idx="2"/>
          </p:nvPr>
        </p:nvSpPr>
        <p:spPr>
          <a:xfrm>
            <a:off x="5305925" y="4836410"/>
            <a:ext cx="3946142" cy="467309"/>
          </a:xfrm>
          <a:effectLst>
            <a:glow rad="228600">
              <a:schemeClr val="accent2">
                <a:satMod val="175000"/>
                <a:alpha val="40000"/>
              </a:schemeClr>
            </a:glow>
          </a:effectLst>
        </p:spPr>
        <p:style>
          <a:lnRef idx="1">
            <a:schemeClr val="accent6"/>
          </a:lnRef>
          <a:fillRef idx="2">
            <a:schemeClr val="accent6"/>
          </a:fillRef>
          <a:effectRef idx="1">
            <a:schemeClr val="accent6"/>
          </a:effectRef>
          <a:fontRef idx="minor">
            <a:schemeClr val="dk1"/>
          </a:fontRef>
        </p:style>
        <p:txBody>
          <a:bodyPr>
            <a:normAutofit/>
          </a:bodyPr>
          <a:lstStyle/>
          <a:p>
            <a:pPr algn="ctr">
              <a:lnSpc>
                <a:spcPct val="120000"/>
              </a:lnSpc>
              <a:buNone/>
            </a:pPr>
            <a:r>
              <a:rPr lang="es-ES" sz="2000" dirty="0" smtClean="0">
                <a:solidFill>
                  <a:schemeClr val="tx1"/>
                </a:solidFill>
              </a:rPr>
              <a:t>No importa la edad o el género</a:t>
            </a:r>
            <a:endParaRPr lang="es-EC" sz="2000" dirty="0">
              <a:solidFill>
                <a:schemeClr val="tx1"/>
              </a:solidFill>
            </a:endParaRPr>
          </a:p>
        </p:txBody>
      </p:sp>
      <p:sp>
        <p:nvSpPr>
          <p:cNvPr id="10" name="9 CuadroTexto"/>
          <p:cNvSpPr txBox="1"/>
          <p:nvPr/>
        </p:nvSpPr>
        <p:spPr>
          <a:xfrm>
            <a:off x="6870031" y="5918718"/>
            <a:ext cx="4186989" cy="707886"/>
          </a:xfrm>
          <a:prstGeom prst="rect">
            <a:avLst/>
          </a:prstGeom>
          <a:effectLst>
            <a:glow rad="228600">
              <a:schemeClr val="accent2">
                <a:satMod val="175000"/>
                <a:alpha val="40000"/>
              </a:schemeClr>
            </a:glow>
            <a:outerShdw blurRad="38100" dist="254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C" sz="2000" dirty="0">
                <a:solidFill>
                  <a:schemeClr val="tx1"/>
                </a:solidFill>
              </a:rPr>
              <a:t>Creación de vínculos afectivos a través de la interacción</a:t>
            </a:r>
          </a:p>
        </p:txBody>
      </p:sp>
      <p:sp>
        <p:nvSpPr>
          <p:cNvPr id="11" name="10 CuadroTexto"/>
          <p:cNvSpPr txBox="1"/>
          <p:nvPr/>
        </p:nvSpPr>
        <p:spPr>
          <a:xfrm>
            <a:off x="3069214" y="3575081"/>
            <a:ext cx="3800818" cy="707886"/>
          </a:xfrm>
          <a:prstGeom prst="rect">
            <a:avLst/>
          </a:prstGeom>
          <a:effectLst>
            <a:glow rad="228600">
              <a:schemeClr val="accent2">
                <a:satMod val="175000"/>
                <a:alpha val="40000"/>
              </a:schemeClr>
            </a:glow>
            <a:outerShdw blurRad="38100" dist="25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C" sz="2000" dirty="0">
                <a:solidFill>
                  <a:schemeClr val="tx1"/>
                </a:solidFill>
              </a:rPr>
              <a:t>Clases para principiantes – intermedios o avanzados</a:t>
            </a:r>
          </a:p>
        </p:txBody>
      </p:sp>
    </p:spTree>
    <p:extLst>
      <p:ext uri="{BB962C8B-B14F-4D97-AF65-F5344CB8AC3E}">
        <p14:creationId xmlns:p14="http://schemas.microsoft.com/office/powerpoint/2010/main" val="3137040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52800" y="592138"/>
            <a:ext cx="3312694" cy="683210"/>
          </a:xfrm>
        </p:spPr>
        <p:txBody>
          <a:bodyPr>
            <a:noAutofit/>
          </a:bodyPr>
          <a:lstStyle/>
          <a:p>
            <a:pPr algn="ctr"/>
            <a:r>
              <a:rPr lang="es-EC" sz="4000" b="1" dirty="0" smtClean="0">
                <a:effectLst>
                  <a:outerShdw blurRad="38100" dist="38100" dir="2700000" algn="tl">
                    <a:srgbClr val="000000">
                      <a:alpha val="43137"/>
                    </a:srgbClr>
                  </a:outerShdw>
                </a:effectLst>
              </a:rPr>
              <a:t>AUTORA</a:t>
            </a:r>
            <a:endParaRPr lang="es-EC" sz="40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745205" y="1857877"/>
            <a:ext cx="4527884" cy="532564"/>
          </a:xfrm>
        </p:spPr>
        <p:txBody>
          <a:bodyPr>
            <a:normAutofit/>
          </a:bodyPr>
          <a:lstStyle/>
          <a:p>
            <a:pPr marL="0" indent="0" algn="ctr">
              <a:buNone/>
            </a:pPr>
            <a:r>
              <a:rPr lang="es-EC" sz="2400" dirty="0" smtClean="0"/>
              <a:t>MARGARITA SÁNCHEZ RUIZ</a:t>
            </a:r>
            <a:endParaRPr lang="es-EC" sz="2400" dirty="0"/>
          </a:p>
        </p:txBody>
      </p:sp>
      <p:sp>
        <p:nvSpPr>
          <p:cNvPr id="4" name="Título 1"/>
          <p:cNvSpPr txBox="1">
            <a:spLocks/>
          </p:cNvSpPr>
          <p:nvPr/>
        </p:nvSpPr>
        <p:spPr>
          <a:xfrm>
            <a:off x="1532021" y="4378074"/>
            <a:ext cx="2306053" cy="72331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t>DIRECTOR</a:t>
            </a:r>
            <a:endParaRPr lang="es-EC" dirty="0"/>
          </a:p>
        </p:txBody>
      </p:sp>
      <p:sp>
        <p:nvSpPr>
          <p:cNvPr id="5" name="Marcador de contenido 2"/>
          <p:cNvSpPr txBox="1">
            <a:spLocks/>
          </p:cNvSpPr>
          <p:nvPr/>
        </p:nvSpPr>
        <p:spPr>
          <a:xfrm>
            <a:off x="1191126" y="5250615"/>
            <a:ext cx="3220452" cy="53256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dirty="0" smtClean="0"/>
              <a:t>DR. MARTIN BONILLA</a:t>
            </a:r>
            <a:endParaRPr lang="es-EC" dirty="0"/>
          </a:p>
        </p:txBody>
      </p:sp>
      <p:sp>
        <p:nvSpPr>
          <p:cNvPr id="6" name="Título 1"/>
          <p:cNvSpPr txBox="1">
            <a:spLocks/>
          </p:cNvSpPr>
          <p:nvPr/>
        </p:nvSpPr>
        <p:spPr>
          <a:xfrm>
            <a:off x="6617369" y="4378074"/>
            <a:ext cx="2538663" cy="72331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t>CODIRECTORA</a:t>
            </a:r>
            <a:endParaRPr lang="es-EC" dirty="0"/>
          </a:p>
        </p:txBody>
      </p:sp>
      <p:sp>
        <p:nvSpPr>
          <p:cNvPr id="7" name="Marcador de contenido 2"/>
          <p:cNvSpPr txBox="1">
            <a:spLocks/>
          </p:cNvSpPr>
          <p:nvPr/>
        </p:nvSpPr>
        <p:spPr>
          <a:xfrm>
            <a:off x="5919537" y="5250615"/>
            <a:ext cx="3571373" cy="53256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dirty="0" smtClean="0"/>
              <a:t>MSC. LORENA SANDOVAL</a:t>
            </a:r>
            <a:endParaRPr lang="es-EC" dirty="0"/>
          </a:p>
        </p:txBody>
      </p:sp>
    </p:spTree>
    <p:extLst>
      <p:ext uri="{BB962C8B-B14F-4D97-AF65-F5344CB8AC3E}">
        <p14:creationId xmlns:p14="http://schemas.microsoft.com/office/powerpoint/2010/main" val="4162250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1157289"/>
            <a:ext cx="8229600" cy="4783137"/>
          </a:xfrm>
        </p:spPr>
        <p:txBody>
          <a:bodyPr>
            <a:noAutofit/>
          </a:bodyPr>
          <a:lstStyle/>
          <a:p>
            <a:pPr marL="0" indent="0">
              <a:buNone/>
              <a:defRPr/>
            </a:pPr>
            <a:endParaRPr lang="es-EC" sz="2400" dirty="0">
              <a:solidFill>
                <a:schemeClr val="tx1"/>
              </a:solidFill>
            </a:endParaRPr>
          </a:p>
          <a:p>
            <a:pPr>
              <a:buFont typeface="Wingdings" pitchFamily="2" charset="2"/>
              <a:buChar char="Ø"/>
              <a:defRPr/>
            </a:pPr>
            <a:r>
              <a:rPr lang="es-EC" sz="2400" dirty="0" smtClean="0">
                <a:solidFill>
                  <a:schemeClr val="tx1"/>
                </a:solidFill>
              </a:rPr>
              <a:t>TIPO DE INVESTIGACIÓN:</a:t>
            </a:r>
          </a:p>
          <a:p>
            <a:pPr marL="0" indent="0">
              <a:buNone/>
              <a:defRPr/>
            </a:pPr>
            <a:endParaRPr lang="es-EC" sz="2400" dirty="0" smtClean="0">
              <a:solidFill>
                <a:schemeClr val="tx1"/>
              </a:solidFill>
            </a:endParaRPr>
          </a:p>
          <a:p>
            <a:pPr marL="0" indent="0">
              <a:buNone/>
              <a:defRPr/>
            </a:pPr>
            <a:endParaRPr lang="es-EC" sz="2400" dirty="0" smtClean="0">
              <a:solidFill>
                <a:schemeClr val="tx1"/>
              </a:solidFill>
            </a:endParaRPr>
          </a:p>
          <a:p>
            <a:pPr marL="0" indent="0">
              <a:buNone/>
              <a:defRPr/>
            </a:pPr>
            <a:r>
              <a:rPr lang="es-EC" sz="2400" dirty="0" smtClean="0">
                <a:solidFill>
                  <a:schemeClr val="tx1"/>
                </a:solidFill>
                <a:effectLst>
                  <a:glow rad="228600">
                    <a:schemeClr val="accent4">
                      <a:satMod val="175000"/>
                      <a:alpha val="40000"/>
                    </a:schemeClr>
                  </a:glow>
                </a:effectLst>
              </a:rPr>
              <a:t>CORRELACIONAL </a:t>
            </a:r>
            <a:endParaRPr lang="es-EC" sz="2400" dirty="0">
              <a:solidFill>
                <a:schemeClr val="tx1"/>
              </a:solidFill>
              <a:effectLst>
                <a:glow rad="228600">
                  <a:schemeClr val="accent4">
                    <a:satMod val="175000"/>
                    <a:alpha val="40000"/>
                  </a:schemeClr>
                </a:glow>
              </a:effectLst>
            </a:endParaRPr>
          </a:p>
          <a:p>
            <a:pPr marL="0" indent="0">
              <a:buNone/>
              <a:defRPr/>
            </a:pPr>
            <a:endParaRPr lang="es-EC" sz="2400" dirty="0" smtClean="0">
              <a:solidFill>
                <a:schemeClr val="tx1"/>
              </a:solidFill>
            </a:endParaRPr>
          </a:p>
          <a:p>
            <a:pPr marL="0" indent="0">
              <a:buNone/>
              <a:defRPr/>
            </a:pPr>
            <a:endParaRPr lang="es-EC" sz="2400" dirty="0" smtClean="0">
              <a:solidFill>
                <a:schemeClr val="tx1"/>
              </a:solidFill>
            </a:endParaRPr>
          </a:p>
          <a:p>
            <a:pPr marL="0" indent="0">
              <a:buNone/>
              <a:defRPr/>
            </a:pPr>
            <a:endParaRPr lang="es-EC" sz="2400" dirty="0">
              <a:solidFill>
                <a:schemeClr val="tx1"/>
              </a:solidFill>
            </a:endParaRPr>
          </a:p>
          <a:p>
            <a:pPr marL="0" indent="0">
              <a:buNone/>
              <a:defRPr/>
            </a:pPr>
            <a:endParaRPr lang="es-EC" sz="2400" dirty="0" smtClean="0">
              <a:solidFill>
                <a:schemeClr val="tx1"/>
              </a:solidFill>
            </a:endParaRPr>
          </a:p>
          <a:p>
            <a:pPr>
              <a:buFont typeface="Wingdings" pitchFamily="2" charset="2"/>
              <a:buChar char="Ø"/>
              <a:defRPr/>
            </a:pPr>
            <a:r>
              <a:rPr lang="es-EC" sz="2400" dirty="0" smtClean="0">
                <a:solidFill>
                  <a:schemeClr val="tx1"/>
                </a:solidFill>
              </a:rPr>
              <a:t>DISEÑO DE INVESTIGACIÓN:</a:t>
            </a:r>
          </a:p>
          <a:p>
            <a:pPr marL="0" indent="0">
              <a:buNone/>
              <a:defRPr/>
            </a:pPr>
            <a:r>
              <a:rPr lang="es-EC" sz="2400" dirty="0" smtClean="0">
                <a:solidFill>
                  <a:schemeClr val="tx1"/>
                </a:solidFill>
              </a:rPr>
              <a:t>Estudio de campo</a:t>
            </a:r>
          </a:p>
        </p:txBody>
      </p:sp>
      <p:sp>
        <p:nvSpPr>
          <p:cNvPr id="4" name="3 Rectángulo"/>
          <p:cNvSpPr/>
          <p:nvPr/>
        </p:nvSpPr>
        <p:spPr>
          <a:xfrm>
            <a:off x="2124944" y="434044"/>
            <a:ext cx="7942111" cy="584775"/>
          </a:xfrm>
          <a:prstGeom prst="rect">
            <a:avLst/>
          </a:prstGeom>
          <a:noFill/>
        </p:spPr>
        <p:txBody>
          <a:bodyPr wrap="none">
            <a:spAutoFit/>
          </a:bodyPr>
          <a:lstStyle/>
          <a:p>
            <a:pPr algn="ctr">
              <a:defRPr/>
            </a:pPr>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satMod val="175000"/>
                      <a:alpha val="40000"/>
                    </a:schemeClr>
                  </a:glow>
                  <a:innerShdw blurRad="69850" dist="43180" dir="5400000">
                    <a:srgbClr val="000000">
                      <a:alpha val="65000"/>
                    </a:srgbClr>
                  </a:innerShdw>
                </a:effectLst>
                <a:latin typeface="Arial" charset="0"/>
              </a:rPr>
              <a:t>METODOLOGÍA DE LA INVESTIGACIÓN</a:t>
            </a:r>
            <a:endParaRPr lang="es-E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satMod val="175000"/>
                    <a:alpha val="40000"/>
                  </a:schemeClr>
                </a:glow>
                <a:innerShdw blurRad="69850" dist="43180" dir="5400000">
                  <a:srgbClr val="000000">
                    <a:alpha val="65000"/>
                  </a:srgbClr>
                </a:innerShdw>
              </a:effectLst>
              <a:latin typeface="Arial" charset="0"/>
            </a:endParaRPr>
          </a:p>
        </p:txBody>
      </p:sp>
      <p:sp>
        <p:nvSpPr>
          <p:cNvPr id="5" name="4 Rectángulo redondeado"/>
          <p:cNvSpPr/>
          <p:nvPr/>
        </p:nvSpPr>
        <p:spPr>
          <a:xfrm>
            <a:off x="1981200" y="5544001"/>
            <a:ext cx="4679950" cy="503237"/>
          </a:xfrm>
          <a:prstGeom prst="roundRect">
            <a:avLst/>
          </a:prstGeom>
          <a:noFill/>
          <a:effectLst>
            <a:glow rad="228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EC">
              <a:solidFill>
                <a:schemeClr val="tx1"/>
              </a:solidFill>
            </a:endParaRPr>
          </a:p>
        </p:txBody>
      </p:sp>
      <p:sp>
        <p:nvSpPr>
          <p:cNvPr id="7" name="6 Rectángulo redondeado"/>
          <p:cNvSpPr/>
          <p:nvPr/>
        </p:nvSpPr>
        <p:spPr>
          <a:xfrm>
            <a:off x="1992313" y="1632638"/>
            <a:ext cx="4679950" cy="503237"/>
          </a:xfrm>
          <a:prstGeom prst="roundRect">
            <a:avLst/>
          </a:prstGeom>
          <a:noFill/>
          <a:effectLst>
            <a:glow rad="228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EC">
              <a:solidFill>
                <a:schemeClr val="tx1"/>
              </a:solidFill>
            </a:endParaRPr>
          </a:p>
        </p:txBody>
      </p:sp>
      <p:sp>
        <p:nvSpPr>
          <p:cNvPr id="8" name="7 Abrir llave"/>
          <p:cNvSpPr/>
          <p:nvPr/>
        </p:nvSpPr>
        <p:spPr>
          <a:xfrm>
            <a:off x="5162030" y="2883126"/>
            <a:ext cx="431800" cy="935038"/>
          </a:xfrm>
          <a:prstGeom prst="leftBrace">
            <a:avLst/>
          </a:prstGeom>
          <a:effectLst>
            <a:glow rad="228600">
              <a:schemeClr val="accent2">
                <a:satMod val="175000"/>
                <a:alpha val="40000"/>
              </a:schemeClr>
            </a:glow>
          </a:effectLst>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s-EC"/>
          </a:p>
        </p:txBody>
      </p:sp>
      <p:sp>
        <p:nvSpPr>
          <p:cNvPr id="12295" name="8 CuadroTexto"/>
          <p:cNvSpPr txBox="1">
            <a:spLocks noChangeArrowheads="1"/>
          </p:cNvSpPr>
          <p:nvPr/>
        </p:nvSpPr>
        <p:spPr bwMode="auto">
          <a:xfrm>
            <a:off x="5679002" y="2947805"/>
            <a:ext cx="46169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C" sz="2000" dirty="0" smtClean="0"/>
              <a:t>Comparar un estado inicial con un final</a:t>
            </a:r>
          </a:p>
          <a:p>
            <a:pPr eaLnBrk="1" hangingPunct="1"/>
            <a:r>
              <a:rPr lang="es-EC" sz="2000" dirty="0" smtClean="0"/>
              <a:t>Mediante un pre test y post test.</a:t>
            </a:r>
            <a:endParaRPr lang="es-EC" sz="2000" dirty="0"/>
          </a:p>
        </p:txBody>
      </p:sp>
    </p:spTree>
    <p:extLst>
      <p:ext uri="{BB962C8B-B14F-4D97-AF65-F5344CB8AC3E}">
        <p14:creationId xmlns:p14="http://schemas.microsoft.com/office/powerpoint/2010/main" val="28198153"/>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454443" y="156410"/>
            <a:ext cx="6003758" cy="646331"/>
          </a:xfrm>
          <a:prstGeom prst="rect">
            <a:avLst/>
          </a:prstGeom>
          <a:noFill/>
        </p:spPr>
        <p:txBody>
          <a:bodyPr wrap="square" rtlCol="0">
            <a:spAutoFit/>
          </a:bodyPr>
          <a:lstStyle/>
          <a:p>
            <a:pPr algn="ctr"/>
            <a:r>
              <a:rPr lang="es-EC" sz="3600"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POBLACIÓN Y MUESTRA</a:t>
            </a:r>
            <a:endParaRPr lang="es-EC" sz="3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221" y="1070811"/>
            <a:ext cx="7503695" cy="552249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3650208122"/>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94084" y="514564"/>
            <a:ext cx="3320716" cy="646986"/>
          </a:xfrm>
          <a:prstGeom prst="roundRect">
            <a:avLst/>
          </a:prstGeom>
          <a:noFill/>
          <a:ln>
            <a:solidFill>
              <a:srgbClr val="009900"/>
            </a:solidFill>
          </a:ln>
        </p:spPr>
        <p:txBody>
          <a:bodyPr wrap="square" rtlCol="0">
            <a:spAutoFit/>
          </a:bodyPr>
          <a:lstStyle/>
          <a:p>
            <a:r>
              <a:rPr lang="es-EC" sz="3200" b="1" dirty="0" smtClean="0">
                <a:ln w="22225">
                  <a:solidFill>
                    <a:schemeClr val="accent2"/>
                  </a:solidFill>
                  <a:prstDash val="solid"/>
                </a:ln>
                <a:solidFill>
                  <a:schemeClr val="accent2">
                    <a:lumMod val="40000"/>
                    <a:lumOff val="60000"/>
                  </a:schemeClr>
                </a:solidFill>
              </a:rPr>
              <a:t>INSTRUMENTOS</a:t>
            </a:r>
            <a:endParaRPr lang="es-EC" sz="3200" b="1" dirty="0">
              <a:ln w="22225">
                <a:solidFill>
                  <a:schemeClr val="accent2"/>
                </a:solidFill>
                <a:prstDash val="solid"/>
              </a:ln>
              <a:solidFill>
                <a:schemeClr val="accent2">
                  <a:lumMod val="40000"/>
                  <a:lumOff val="60000"/>
                </a:schemeClr>
              </a:solidFill>
            </a:endParaRPr>
          </a:p>
        </p:txBody>
      </p:sp>
      <p:sp>
        <p:nvSpPr>
          <p:cNvPr id="7" name="CuadroTexto 6"/>
          <p:cNvSpPr txBox="1"/>
          <p:nvPr/>
        </p:nvSpPr>
        <p:spPr>
          <a:xfrm>
            <a:off x="685800" y="1688300"/>
            <a:ext cx="7832558" cy="1569660"/>
          </a:xfrm>
          <a:prstGeom prst="rect">
            <a:avLst/>
          </a:prstGeom>
          <a:noFill/>
        </p:spPr>
        <p:txBody>
          <a:bodyPr wrap="square" rtlCol="0">
            <a:spAutoFit/>
          </a:bodyPr>
          <a:lstStyle/>
          <a:p>
            <a:pPr marL="342900" indent="-342900">
              <a:buFont typeface="Arial" panose="020B0604020202020204" pitchFamily="34" charset="0"/>
              <a:buChar char="•"/>
            </a:pPr>
            <a:r>
              <a:rPr lang="es-EC" sz="2400" dirty="0" smtClean="0"/>
              <a:t>Escala de síndrome de Burnout para amas de casa. ESBAC</a:t>
            </a:r>
          </a:p>
          <a:p>
            <a:pPr marL="342900" indent="-342900">
              <a:buFont typeface="Arial" panose="020B0604020202020204" pitchFamily="34" charset="0"/>
              <a:buChar char="•"/>
            </a:pPr>
            <a:r>
              <a:rPr lang="es-EC" sz="2400" dirty="0"/>
              <a:t>C</a:t>
            </a:r>
            <a:r>
              <a:rPr lang="es-EC" sz="2400" dirty="0" smtClean="0"/>
              <a:t>uestionario internacional de Actividad </a:t>
            </a:r>
            <a:r>
              <a:rPr lang="es-EC" sz="2400" dirty="0"/>
              <a:t>F</a:t>
            </a:r>
            <a:r>
              <a:rPr lang="es-EC" sz="2400" dirty="0" smtClean="0"/>
              <a:t>ísica –IPAQ versión corta</a:t>
            </a:r>
          </a:p>
        </p:txBody>
      </p:sp>
      <p:sp>
        <p:nvSpPr>
          <p:cNvPr id="8" name="CuadroTexto 7"/>
          <p:cNvSpPr txBox="1"/>
          <p:nvPr/>
        </p:nvSpPr>
        <p:spPr>
          <a:xfrm>
            <a:off x="794084" y="3715329"/>
            <a:ext cx="3477127" cy="578882"/>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800"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ANÁLISIS DE DATOS</a:t>
            </a:r>
            <a:endParaRPr lang="es-EC" sz="2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9" name="CuadroTexto 8"/>
          <p:cNvSpPr txBox="1"/>
          <p:nvPr/>
        </p:nvSpPr>
        <p:spPr>
          <a:xfrm>
            <a:off x="685800" y="4751580"/>
            <a:ext cx="7832558" cy="461665"/>
          </a:xfrm>
          <a:prstGeom prst="rect">
            <a:avLst/>
          </a:prstGeom>
          <a:noFill/>
        </p:spPr>
        <p:txBody>
          <a:bodyPr wrap="square" rtlCol="0">
            <a:spAutoFit/>
          </a:bodyPr>
          <a:lstStyle/>
          <a:p>
            <a:pPr marL="342900" indent="-342900">
              <a:buFont typeface="Arial" panose="020B0604020202020204" pitchFamily="34" charset="0"/>
              <a:buChar char="•"/>
            </a:pPr>
            <a:r>
              <a:rPr lang="es-EC" sz="2400" dirty="0" smtClean="0"/>
              <a:t>Tablas y gráficos</a:t>
            </a:r>
          </a:p>
        </p:txBody>
      </p:sp>
    </p:spTree>
    <p:extLst>
      <p:ext uri="{BB962C8B-B14F-4D97-AF65-F5344CB8AC3E}">
        <p14:creationId xmlns:p14="http://schemas.microsoft.com/office/powerpoint/2010/main" val="952367825"/>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5367" y="2518777"/>
            <a:ext cx="7202905" cy="1427581"/>
          </a:xfrm>
        </p:spPr>
        <p:txBody>
          <a:bodyPr>
            <a:noAutofit/>
          </a:bodyPr>
          <a:lstStyle/>
          <a:p>
            <a:pPr algn="ctr"/>
            <a:r>
              <a:rPr lang="es-EC" sz="4000"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rPr>
              <a:t>FORMULACIÓN DE LA HIPÓTESIS</a:t>
            </a:r>
            <a:endParaRPr lang="es-EC" sz="4000" b="1" dirty="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1306135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2108" y="681790"/>
            <a:ext cx="8596668" cy="749968"/>
          </a:xfrm>
        </p:spPr>
        <p:txBody>
          <a:bodyPr>
            <a:noAutofit/>
          </a:bodyPr>
          <a:lstStyle/>
          <a:p>
            <a:pPr algn="ctr"/>
            <a:r>
              <a:rPr lang="es-EC" sz="4400" b="1" dirty="0" smtClean="0">
                <a:ln w="22225">
                  <a:solidFill>
                    <a:schemeClr val="accent2"/>
                  </a:solidFill>
                  <a:prstDash val="solid"/>
                </a:ln>
                <a:solidFill>
                  <a:schemeClr val="accent2">
                    <a:lumMod val="40000"/>
                    <a:lumOff val="60000"/>
                  </a:schemeClr>
                </a:solidFill>
              </a:rPr>
              <a:t>HIPÓTESIS DE TRABAJO</a:t>
            </a:r>
            <a:endParaRPr lang="es-EC" sz="4400" b="1" dirty="0">
              <a:ln w="22225">
                <a:solidFill>
                  <a:schemeClr val="accent2"/>
                </a:solidFill>
                <a:prstDash val="solid"/>
              </a:ln>
              <a:solidFill>
                <a:schemeClr val="accent2">
                  <a:lumMod val="40000"/>
                  <a:lumOff val="60000"/>
                </a:schemeClr>
              </a:solidFill>
            </a:endParaRPr>
          </a:p>
        </p:txBody>
      </p:sp>
      <p:sp>
        <p:nvSpPr>
          <p:cNvPr id="3" name="Marcador de contenido 2"/>
          <p:cNvSpPr>
            <a:spLocks noGrp="1"/>
          </p:cNvSpPr>
          <p:nvPr>
            <p:ph idx="1"/>
          </p:nvPr>
        </p:nvSpPr>
        <p:spPr>
          <a:xfrm>
            <a:off x="932108" y="2427204"/>
            <a:ext cx="8594558" cy="2614028"/>
          </a:xfrm>
        </p:spPr>
        <p:txBody>
          <a:bodyPr>
            <a:noAutofit/>
          </a:bodyPr>
          <a:lstStyle/>
          <a:p>
            <a:pPr marL="0" indent="0" algn="just">
              <a:buNone/>
            </a:pPr>
            <a:r>
              <a:rPr lang="es-EC" sz="3200" dirty="0" smtClean="0"/>
              <a:t>La práctica de la Actividad Física incide de manera favorable en la disminución del estado de Burnout de un grupo de mujeres amas de casa de la Parroquia de San Pedro de Taboada</a:t>
            </a:r>
            <a:endParaRPr lang="es-EC" sz="3200" dirty="0"/>
          </a:p>
        </p:txBody>
      </p:sp>
    </p:spTree>
    <p:extLst>
      <p:ext uri="{BB962C8B-B14F-4D97-AF65-F5344CB8AC3E}">
        <p14:creationId xmlns:p14="http://schemas.microsoft.com/office/powerpoint/2010/main" val="219129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37957" y="433137"/>
            <a:ext cx="5875421" cy="757989"/>
          </a:xfrm>
        </p:spPr>
        <p:txBody>
          <a:bodyPr>
            <a:noAutofit/>
          </a:bodyPr>
          <a:lstStyle/>
          <a:p>
            <a:pPr algn="ctr"/>
            <a:r>
              <a:rPr lang="es-EC" sz="4400"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rPr>
              <a:t>HIPÓTESIS NULA</a:t>
            </a:r>
            <a:endParaRPr lang="es-EC" sz="4400" b="1" dirty="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endParaRPr>
          </a:p>
        </p:txBody>
      </p:sp>
      <p:sp>
        <p:nvSpPr>
          <p:cNvPr id="3" name="Marcador de contenido 2"/>
          <p:cNvSpPr>
            <a:spLocks noGrp="1"/>
          </p:cNvSpPr>
          <p:nvPr>
            <p:ph idx="1"/>
          </p:nvPr>
        </p:nvSpPr>
        <p:spPr>
          <a:xfrm>
            <a:off x="677333" y="2160589"/>
            <a:ext cx="8596668" cy="2688137"/>
          </a:xfrm>
        </p:spPr>
        <p:txBody>
          <a:bodyPr>
            <a:noAutofit/>
          </a:bodyPr>
          <a:lstStyle/>
          <a:p>
            <a:pPr marL="0" indent="0" algn="just">
              <a:buNone/>
            </a:pPr>
            <a:r>
              <a:rPr lang="es-EC" sz="3200" dirty="0"/>
              <a:t>La práctica de la Actividad </a:t>
            </a:r>
            <a:r>
              <a:rPr lang="es-EC" sz="3200" dirty="0" smtClean="0"/>
              <a:t>Física no </a:t>
            </a:r>
            <a:r>
              <a:rPr lang="es-EC" sz="3200" dirty="0"/>
              <a:t>incide de manera favorable en la disminución del estado de Burnout de un grupo de mujeres amas de casa de la Parroquia de San Pedro de Taboada</a:t>
            </a:r>
          </a:p>
          <a:p>
            <a:pPr algn="just"/>
            <a:endParaRPr lang="es-EC" sz="3200" dirty="0"/>
          </a:p>
        </p:txBody>
      </p:sp>
    </p:spTree>
    <p:extLst>
      <p:ext uri="{BB962C8B-B14F-4D97-AF65-F5344CB8AC3E}">
        <p14:creationId xmlns:p14="http://schemas.microsoft.com/office/powerpoint/2010/main" val="1291769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2864" y="237068"/>
            <a:ext cx="7860632" cy="729748"/>
          </a:xfrm>
          <a:effectLst>
            <a:glow rad="228600">
              <a:schemeClr val="accent2">
                <a:satMod val="175000"/>
                <a:alpha val="40000"/>
              </a:schemeClr>
            </a:glow>
          </a:effectLst>
        </p:spPr>
        <p:txBody>
          <a:bodyPr>
            <a:noAutofit/>
          </a:bodyPr>
          <a:lstStyle/>
          <a:p>
            <a:pPr algn="ctr"/>
            <a:r>
              <a:rPr lang="es-EC"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rPr>
              <a:t>OPERACIONALIZACIÓN DE VARIABLES</a:t>
            </a:r>
            <a:endParaRPr lang="es-EC" b="1" dirty="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endParaRPr>
          </a:p>
        </p:txBody>
      </p:sp>
      <p:sp>
        <p:nvSpPr>
          <p:cNvPr id="4" name="CuadroTexto 3"/>
          <p:cNvSpPr txBox="1"/>
          <p:nvPr/>
        </p:nvSpPr>
        <p:spPr>
          <a:xfrm>
            <a:off x="397042" y="1767001"/>
            <a:ext cx="38862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C" sz="2400" dirty="0" smtClean="0"/>
              <a:t>VARIABLE INDEPENDIENTE</a:t>
            </a:r>
            <a:endParaRPr lang="es-EC" sz="2400" dirty="0"/>
          </a:p>
        </p:txBody>
      </p:sp>
      <p:sp>
        <p:nvSpPr>
          <p:cNvPr id="5" name="Flecha abajo 4"/>
          <p:cNvSpPr/>
          <p:nvPr/>
        </p:nvSpPr>
        <p:spPr>
          <a:xfrm>
            <a:off x="1973179" y="2322458"/>
            <a:ext cx="545432" cy="7098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CuadroTexto 5"/>
          <p:cNvSpPr txBox="1"/>
          <p:nvPr/>
        </p:nvSpPr>
        <p:spPr>
          <a:xfrm>
            <a:off x="741947" y="3348607"/>
            <a:ext cx="300789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smtClean="0"/>
              <a:t>Práctica de Actividad Física</a:t>
            </a:r>
            <a:endParaRPr lang="es-EC" dirty="0"/>
          </a:p>
        </p:txBody>
      </p:sp>
      <p:sp>
        <p:nvSpPr>
          <p:cNvPr id="7" name="CuadroTexto 6"/>
          <p:cNvSpPr txBox="1"/>
          <p:nvPr/>
        </p:nvSpPr>
        <p:spPr>
          <a:xfrm>
            <a:off x="5819274" y="1767001"/>
            <a:ext cx="38862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C" sz="2400" dirty="0" smtClean="0"/>
              <a:t>VARIABLE DEPENDIENTE</a:t>
            </a:r>
            <a:endParaRPr lang="es-EC" sz="2400" dirty="0"/>
          </a:p>
        </p:txBody>
      </p:sp>
      <p:sp>
        <p:nvSpPr>
          <p:cNvPr id="8" name="Flecha abajo 7"/>
          <p:cNvSpPr/>
          <p:nvPr/>
        </p:nvSpPr>
        <p:spPr>
          <a:xfrm>
            <a:off x="7347284" y="2292379"/>
            <a:ext cx="545432" cy="7098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6523122" y="3346244"/>
            <a:ext cx="281538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smtClean="0"/>
              <a:t>Estado de Burnout</a:t>
            </a:r>
            <a:endParaRPr lang="es-EC" dirty="0"/>
          </a:p>
        </p:txBody>
      </p:sp>
      <p:sp>
        <p:nvSpPr>
          <p:cNvPr id="10" name="CuadroTexto 9"/>
          <p:cNvSpPr txBox="1"/>
          <p:nvPr/>
        </p:nvSpPr>
        <p:spPr>
          <a:xfrm>
            <a:off x="397042" y="4223084"/>
            <a:ext cx="157613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C" dirty="0" smtClean="0"/>
              <a:t>DIMENSIONES</a:t>
            </a:r>
            <a:endParaRPr lang="es-EC" dirty="0"/>
          </a:p>
        </p:txBody>
      </p:sp>
      <p:sp>
        <p:nvSpPr>
          <p:cNvPr id="11" name="CuadroTexto 10"/>
          <p:cNvSpPr txBox="1"/>
          <p:nvPr/>
        </p:nvSpPr>
        <p:spPr>
          <a:xfrm>
            <a:off x="1973179" y="4223084"/>
            <a:ext cx="157613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C" dirty="0" smtClean="0"/>
              <a:t>INDICADORES</a:t>
            </a:r>
            <a:endParaRPr lang="es-EC" dirty="0"/>
          </a:p>
        </p:txBody>
      </p:sp>
      <p:sp>
        <p:nvSpPr>
          <p:cNvPr id="12" name="CuadroTexto 11"/>
          <p:cNvSpPr txBox="1"/>
          <p:nvPr/>
        </p:nvSpPr>
        <p:spPr>
          <a:xfrm>
            <a:off x="3549316" y="4223084"/>
            <a:ext cx="1780673"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C" dirty="0" smtClean="0"/>
              <a:t>INSTRUMENTOS</a:t>
            </a:r>
            <a:endParaRPr lang="es-EC" dirty="0"/>
          </a:p>
        </p:txBody>
      </p:sp>
      <p:sp>
        <p:nvSpPr>
          <p:cNvPr id="13" name="CuadroTexto 12"/>
          <p:cNvSpPr txBox="1"/>
          <p:nvPr/>
        </p:nvSpPr>
        <p:spPr>
          <a:xfrm>
            <a:off x="5975684" y="4223084"/>
            <a:ext cx="157613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C" dirty="0" smtClean="0"/>
              <a:t>DIMENSIONES</a:t>
            </a:r>
            <a:endParaRPr lang="es-EC" dirty="0"/>
          </a:p>
        </p:txBody>
      </p:sp>
      <p:sp>
        <p:nvSpPr>
          <p:cNvPr id="14" name="CuadroTexto 13"/>
          <p:cNvSpPr txBox="1"/>
          <p:nvPr/>
        </p:nvSpPr>
        <p:spPr>
          <a:xfrm>
            <a:off x="7551821" y="4223084"/>
            <a:ext cx="157613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C" dirty="0" smtClean="0"/>
              <a:t>INDICADORES</a:t>
            </a:r>
            <a:endParaRPr lang="es-EC" dirty="0"/>
          </a:p>
        </p:txBody>
      </p:sp>
      <p:sp>
        <p:nvSpPr>
          <p:cNvPr id="15" name="CuadroTexto 14"/>
          <p:cNvSpPr txBox="1"/>
          <p:nvPr/>
        </p:nvSpPr>
        <p:spPr>
          <a:xfrm>
            <a:off x="9127958" y="4223084"/>
            <a:ext cx="1780673"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C" dirty="0" smtClean="0"/>
              <a:t>INSTRUMENTOS</a:t>
            </a:r>
            <a:endParaRPr lang="es-EC" dirty="0"/>
          </a:p>
        </p:txBody>
      </p:sp>
      <p:sp>
        <p:nvSpPr>
          <p:cNvPr id="16" name="CuadroTexto 15"/>
          <p:cNvSpPr txBox="1"/>
          <p:nvPr/>
        </p:nvSpPr>
        <p:spPr>
          <a:xfrm>
            <a:off x="168442" y="4912895"/>
            <a:ext cx="168442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smtClean="0"/>
              <a:t>Movimiento corporal</a:t>
            </a:r>
          </a:p>
          <a:p>
            <a:pPr marL="285750" indent="-285750">
              <a:buFont typeface="Arial" panose="020B0604020202020204" pitchFamily="34" charset="0"/>
              <a:buChar char="•"/>
            </a:pPr>
            <a:r>
              <a:rPr lang="es-EC" dirty="0" smtClean="0"/>
              <a:t>Gasto energético</a:t>
            </a:r>
            <a:endParaRPr lang="es-EC" dirty="0"/>
          </a:p>
        </p:txBody>
      </p:sp>
      <p:sp>
        <p:nvSpPr>
          <p:cNvPr id="17" name="CuadroTexto 16"/>
          <p:cNvSpPr txBox="1"/>
          <p:nvPr/>
        </p:nvSpPr>
        <p:spPr>
          <a:xfrm>
            <a:off x="1894972" y="4912895"/>
            <a:ext cx="1684422"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smtClean="0"/>
              <a:t>Niveles de Actividad Física</a:t>
            </a:r>
          </a:p>
          <a:p>
            <a:pPr marL="285750" indent="-285750">
              <a:buFont typeface="Arial" panose="020B0604020202020204" pitchFamily="34" charset="0"/>
              <a:buChar char="•"/>
            </a:pPr>
            <a:r>
              <a:rPr lang="es-EC" dirty="0" smtClean="0"/>
              <a:t>Consumo de calorías</a:t>
            </a:r>
            <a:endParaRPr lang="es-EC" dirty="0"/>
          </a:p>
        </p:txBody>
      </p:sp>
      <p:sp>
        <p:nvSpPr>
          <p:cNvPr id="18" name="CuadroTexto 17"/>
          <p:cNvSpPr txBox="1"/>
          <p:nvPr/>
        </p:nvSpPr>
        <p:spPr>
          <a:xfrm>
            <a:off x="3621508" y="4908702"/>
            <a:ext cx="168442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smtClean="0"/>
              <a:t>IPAQ versión corta</a:t>
            </a:r>
          </a:p>
        </p:txBody>
      </p:sp>
      <p:sp>
        <p:nvSpPr>
          <p:cNvPr id="19" name="CuadroTexto 18"/>
          <p:cNvSpPr txBox="1"/>
          <p:nvPr/>
        </p:nvSpPr>
        <p:spPr>
          <a:xfrm>
            <a:off x="5867400" y="4977426"/>
            <a:ext cx="168442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smtClean="0"/>
              <a:t>Reacción Burnout</a:t>
            </a:r>
          </a:p>
          <a:p>
            <a:pPr marL="285750" indent="-285750">
              <a:buFont typeface="Arial" panose="020B0604020202020204" pitchFamily="34" charset="0"/>
              <a:buChar char="•"/>
            </a:pPr>
            <a:r>
              <a:rPr lang="es-EC" dirty="0" smtClean="0"/>
              <a:t>Estado de Burnout </a:t>
            </a:r>
            <a:endParaRPr lang="es-EC" dirty="0"/>
          </a:p>
        </p:txBody>
      </p:sp>
      <p:sp>
        <p:nvSpPr>
          <p:cNvPr id="20" name="CuadroTexto 19"/>
          <p:cNvSpPr txBox="1"/>
          <p:nvPr/>
        </p:nvSpPr>
        <p:spPr>
          <a:xfrm>
            <a:off x="7593930" y="4977426"/>
            <a:ext cx="168442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a:t> </a:t>
            </a:r>
            <a:r>
              <a:rPr lang="es-EC" dirty="0" smtClean="0"/>
              <a:t>  NIVELES</a:t>
            </a:r>
          </a:p>
          <a:p>
            <a:pPr marL="285750" indent="-285750">
              <a:buFont typeface="Arial" panose="020B0604020202020204" pitchFamily="34" charset="0"/>
              <a:buChar char="•"/>
            </a:pPr>
            <a:r>
              <a:rPr lang="es-EC" dirty="0" smtClean="0"/>
              <a:t>Bajo</a:t>
            </a:r>
          </a:p>
          <a:p>
            <a:pPr marL="285750" indent="-285750">
              <a:buFont typeface="Arial" panose="020B0604020202020204" pitchFamily="34" charset="0"/>
              <a:buChar char="•"/>
            </a:pPr>
            <a:r>
              <a:rPr lang="es-EC" dirty="0" smtClean="0"/>
              <a:t>Moderado</a:t>
            </a:r>
          </a:p>
          <a:p>
            <a:pPr marL="285750" indent="-285750">
              <a:buFont typeface="Arial" panose="020B0604020202020204" pitchFamily="34" charset="0"/>
              <a:buChar char="•"/>
            </a:pPr>
            <a:r>
              <a:rPr lang="es-EC" dirty="0" smtClean="0"/>
              <a:t>Alto</a:t>
            </a:r>
            <a:endParaRPr lang="es-EC" dirty="0"/>
          </a:p>
        </p:txBody>
      </p:sp>
      <p:sp>
        <p:nvSpPr>
          <p:cNvPr id="21" name="CuadroTexto 20"/>
          <p:cNvSpPr txBox="1"/>
          <p:nvPr/>
        </p:nvSpPr>
        <p:spPr>
          <a:xfrm>
            <a:off x="9308434" y="4973233"/>
            <a:ext cx="1684422"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smtClean="0"/>
              <a:t>Escala de síndrome de Burnout para amas de casa.</a:t>
            </a:r>
            <a:endParaRPr lang="es-EC" dirty="0"/>
          </a:p>
        </p:txBody>
      </p:sp>
    </p:spTree>
    <p:extLst>
      <p:ext uri="{BB962C8B-B14F-4D97-AF65-F5344CB8AC3E}">
        <p14:creationId xmlns:p14="http://schemas.microsoft.com/office/powerpoint/2010/main" val="499284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569" y="2217989"/>
            <a:ext cx="10515600" cy="705686"/>
          </a:xfrm>
        </p:spPr>
        <p:txBody>
          <a:bodyPr>
            <a:noAutofit/>
          </a:bodyPr>
          <a:lstStyle/>
          <a:p>
            <a:pPr algn="ctr"/>
            <a:r>
              <a:rPr lang="es-EC" sz="5400"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rPr>
              <a:t>PROCESO PARA LA RECOLECCIÓN DE DATOS</a:t>
            </a:r>
            <a:endParaRPr lang="es-EC" sz="5400" b="1" dirty="0">
              <a:ln w="22225">
                <a:solidFill>
                  <a:schemeClr val="accent2"/>
                </a:solidFill>
                <a:prstDash val="solid"/>
              </a:ln>
              <a:solidFill>
                <a:schemeClr val="accent2">
                  <a:lumMod val="40000"/>
                  <a:lumOff val="60000"/>
                </a:schemeClr>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3846036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1947" y="295455"/>
            <a:ext cx="10515600" cy="773942"/>
          </a:xfrm>
          <a:effectLst>
            <a:glow rad="228600">
              <a:schemeClr val="accent4">
                <a:satMod val="175000"/>
                <a:alpha val="40000"/>
              </a:schemeClr>
            </a:glow>
            <a:outerShdw blurRad="50800" dist="381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es-EC" dirty="0" smtClean="0"/>
              <a:t>ESCALA DE SÍNDROME DE BURNOUT PARA AMAS DE CASA</a:t>
            </a:r>
            <a:endParaRPr lang="es-EC" dirty="0"/>
          </a:p>
        </p:txBody>
      </p:sp>
      <p:sp>
        <p:nvSpPr>
          <p:cNvPr id="4" name="CuadroTexto 3"/>
          <p:cNvSpPr txBox="1"/>
          <p:nvPr/>
        </p:nvSpPr>
        <p:spPr>
          <a:xfrm>
            <a:off x="838200" y="1985211"/>
            <a:ext cx="3276600" cy="1015663"/>
          </a:xfrm>
          <a:prstGeom prst="rect">
            <a:avLst/>
          </a:prstGeom>
          <a:effectLst>
            <a:glow rad="228600">
              <a:schemeClr val="accent3">
                <a:satMod val="175000"/>
                <a:alpha val="40000"/>
              </a:schemeClr>
            </a:glow>
            <a:outerShdw blurRad="50800" dist="381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C" sz="2000" dirty="0" smtClean="0"/>
              <a:t>Presencia de aburrimiento, agotamiento y afecto negativo</a:t>
            </a:r>
            <a:endParaRPr lang="es-EC" sz="2000" dirty="0"/>
          </a:p>
        </p:txBody>
      </p:sp>
      <p:sp>
        <p:nvSpPr>
          <p:cNvPr id="5" name="CuadroTexto 4"/>
          <p:cNvSpPr txBox="1"/>
          <p:nvPr/>
        </p:nvSpPr>
        <p:spPr>
          <a:xfrm>
            <a:off x="4457700" y="1985210"/>
            <a:ext cx="3276600" cy="1015663"/>
          </a:xfrm>
          <a:prstGeom prst="rect">
            <a:avLst/>
          </a:prstGeom>
          <a:effectLst>
            <a:glow rad="228600">
              <a:schemeClr val="accent3">
                <a:satMod val="175000"/>
                <a:alpha val="40000"/>
              </a:schemeClr>
            </a:glow>
            <a:outerShdw blurRad="50800" dist="381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C" sz="2000" dirty="0" smtClean="0"/>
              <a:t>Características de la tarea como ama de casa, organización y tedio</a:t>
            </a:r>
            <a:endParaRPr lang="es-EC" sz="2000" dirty="0"/>
          </a:p>
        </p:txBody>
      </p:sp>
      <p:sp>
        <p:nvSpPr>
          <p:cNvPr id="6" name="CuadroTexto 5"/>
          <p:cNvSpPr txBox="1"/>
          <p:nvPr/>
        </p:nvSpPr>
        <p:spPr>
          <a:xfrm>
            <a:off x="8077200" y="1985210"/>
            <a:ext cx="3276600" cy="707886"/>
          </a:xfrm>
          <a:prstGeom prst="rect">
            <a:avLst/>
          </a:prstGeom>
          <a:effectLst>
            <a:glow rad="228600">
              <a:schemeClr val="accent3">
                <a:satMod val="175000"/>
                <a:alpha val="40000"/>
              </a:schemeClr>
            </a:glow>
            <a:outerShdw blurRad="50800" dist="381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C" sz="2000" dirty="0" smtClean="0"/>
              <a:t>Consecuencias físicas, sociales y psicológicos.</a:t>
            </a:r>
            <a:endParaRPr lang="es-EC" sz="2000" dirty="0"/>
          </a:p>
        </p:txBody>
      </p:sp>
      <p:sp>
        <p:nvSpPr>
          <p:cNvPr id="7" name="Elipse 6"/>
          <p:cNvSpPr/>
          <p:nvPr/>
        </p:nvSpPr>
        <p:spPr>
          <a:xfrm>
            <a:off x="2057400" y="1540042"/>
            <a:ext cx="517358" cy="4451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2000" dirty="0" smtClean="0"/>
              <a:t>9</a:t>
            </a:r>
            <a:endParaRPr lang="es-EC" sz="2000" dirty="0"/>
          </a:p>
        </p:txBody>
      </p:sp>
      <p:sp>
        <p:nvSpPr>
          <p:cNvPr id="8" name="Elipse 7"/>
          <p:cNvSpPr/>
          <p:nvPr/>
        </p:nvSpPr>
        <p:spPr>
          <a:xfrm>
            <a:off x="5837321" y="1540042"/>
            <a:ext cx="719890" cy="4451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2000" dirty="0" smtClean="0"/>
              <a:t>10</a:t>
            </a:r>
            <a:endParaRPr lang="es-EC" sz="2000" dirty="0"/>
          </a:p>
        </p:txBody>
      </p:sp>
      <p:sp>
        <p:nvSpPr>
          <p:cNvPr id="9" name="Elipse 8"/>
          <p:cNvSpPr/>
          <p:nvPr/>
        </p:nvSpPr>
        <p:spPr>
          <a:xfrm>
            <a:off x="9456821" y="1540042"/>
            <a:ext cx="517358" cy="4451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2000" dirty="0" smtClean="0"/>
              <a:t>3</a:t>
            </a:r>
            <a:endParaRPr lang="es-EC" sz="2000" dirty="0"/>
          </a:p>
        </p:txBody>
      </p:sp>
      <p:sp>
        <p:nvSpPr>
          <p:cNvPr id="10" name="CuadroTexto 9"/>
          <p:cNvSpPr txBox="1"/>
          <p:nvPr/>
        </p:nvSpPr>
        <p:spPr>
          <a:xfrm>
            <a:off x="3370848" y="3489158"/>
            <a:ext cx="2608848" cy="1477328"/>
          </a:xfrm>
          <a:prstGeom prst="rect">
            <a:avLst/>
          </a:prstGeom>
          <a:noFill/>
        </p:spPr>
        <p:txBody>
          <a:bodyPr wrap="square" rtlCol="0">
            <a:spAutoFit/>
          </a:bodyPr>
          <a:lstStyle/>
          <a:p>
            <a:r>
              <a:rPr lang="es-EC" dirty="0" smtClean="0">
                <a:ln w="0"/>
                <a:effectLst>
                  <a:outerShdw blurRad="38100" dist="19050" dir="2700000" algn="tl" rotWithShape="0">
                    <a:schemeClr val="dk1">
                      <a:alpha val="40000"/>
                    </a:schemeClr>
                  </a:outerShdw>
                </a:effectLst>
              </a:rPr>
              <a:t>EN NINGUNA OCACIÓN</a:t>
            </a:r>
          </a:p>
          <a:p>
            <a:r>
              <a:rPr lang="es-EC" dirty="0" smtClean="0">
                <a:ln w="0"/>
                <a:effectLst>
                  <a:outerShdw blurRad="38100" dist="19050" dir="2700000" algn="tl" rotWithShape="0">
                    <a:schemeClr val="dk1">
                      <a:alpha val="40000"/>
                    </a:schemeClr>
                  </a:outerShdw>
                </a:effectLst>
              </a:rPr>
              <a:t>RARA VEZ</a:t>
            </a:r>
          </a:p>
          <a:p>
            <a:r>
              <a:rPr lang="es-EC" dirty="0" smtClean="0">
                <a:ln w="0"/>
                <a:effectLst>
                  <a:outerShdw blurRad="38100" dist="19050" dir="2700000" algn="tl" rotWithShape="0">
                    <a:schemeClr val="dk1">
                      <a:alpha val="40000"/>
                    </a:schemeClr>
                  </a:outerShdw>
                </a:effectLst>
              </a:rPr>
              <a:t>ALGUNAS VECES</a:t>
            </a:r>
          </a:p>
          <a:p>
            <a:r>
              <a:rPr lang="es-EC" dirty="0" smtClean="0">
                <a:ln w="0"/>
                <a:effectLst>
                  <a:outerShdw blurRad="38100" dist="19050" dir="2700000" algn="tl" rotWithShape="0">
                    <a:schemeClr val="dk1">
                      <a:alpha val="40000"/>
                    </a:schemeClr>
                  </a:outerShdw>
                </a:effectLst>
              </a:rPr>
              <a:t>FRECUENTEMENTE</a:t>
            </a:r>
          </a:p>
          <a:p>
            <a:r>
              <a:rPr lang="es-EC" dirty="0" smtClean="0">
                <a:ln w="0"/>
                <a:effectLst>
                  <a:outerShdw blurRad="38100" dist="19050" dir="2700000" algn="tl" rotWithShape="0">
                    <a:schemeClr val="dk1">
                      <a:alpha val="40000"/>
                    </a:schemeClr>
                  </a:outerShdw>
                </a:effectLst>
              </a:rPr>
              <a:t>LA MAYORIA DE VECES</a:t>
            </a:r>
            <a:endParaRPr lang="es-EC" dirty="0">
              <a:ln w="0"/>
              <a:effectLst>
                <a:outerShdw blurRad="38100" dist="19050" dir="2700000" algn="tl" rotWithShape="0">
                  <a:schemeClr val="dk1">
                    <a:alpha val="40000"/>
                  </a:schemeClr>
                </a:outerShdw>
              </a:effectLst>
            </a:endParaRPr>
          </a:p>
        </p:txBody>
      </p:sp>
      <p:sp>
        <p:nvSpPr>
          <p:cNvPr id="11" name="CuadroTexto 10"/>
          <p:cNvSpPr txBox="1"/>
          <p:nvPr/>
        </p:nvSpPr>
        <p:spPr>
          <a:xfrm>
            <a:off x="310816" y="4043156"/>
            <a:ext cx="2805363" cy="400110"/>
          </a:xfrm>
          <a:prstGeom prst="rect">
            <a:avLst/>
          </a:prstGeom>
          <a:effectLst>
            <a:glow rad="228600">
              <a:schemeClr val="accent3">
                <a:satMod val="175000"/>
                <a:alpha val="40000"/>
              </a:schemeClr>
            </a:glow>
            <a:outerShdw blurRad="50800" dist="381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C" sz="2000" dirty="0" smtClean="0"/>
              <a:t>PATRON DE RESPUESTA</a:t>
            </a:r>
            <a:endParaRPr lang="es-EC" sz="2000" dirty="0"/>
          </a:p>
        </p:txBody>
      </p:sp>
      <p:graphicFrame>
        <p:nvGraphicFramePr>
          <p:cNvPr id="15" name="Tabla 14"/>
          <p:cNvGraphicFramePr>
            <a:graphicFrameLocks noGrp="1"/>
          </p:cNvGraphicFramePr>
          <p:nvPr>
            <p:extLst>
              <p:ext uri="{D42A27DB-BD31-4B8C-83A1-F6EECF244321}">
                <p14:modId xmlns:p14="http://schemas.microsoft.com/office/powerpoint/2010/main" val="3195171955"/>
              </p:ext>
            </p:extLst>
          </p:nvPr>
        </p:nvGraphicFramePr>
        <p:xfrm>
          <a:off x="6335295" y="4966486"/>
          <a:ext cx="5403516" cy="1737360"/>
        </p:xfrm>
        <a:graphic>
          <a:graphicData uri="http://schemas.openxmlformats.org/drawingml/2006/table">
            <a:tbl>
              <a:tblPr firstRow="1" bandRow="1">
                <a:tableStyleId>{00A15C55-8517-42AA-B614-E9B94910E393}</a:tableStyleId>
              </a:tblPr>
              <a:tblGrid>
                <a:gridCol w="1801172"/>
                <a:gridCol w="1801172"/>
                <a:gridCol w="1801172"/>
              </a:tblGrid>
              <a:tr h="355243">
                <a:tc gridSpan="3">
                  <a:txBody>
                    <a:bodyPr/>
                    <a:lstStyle/>
                    <a:p>
                      <a:pPr algn="ctr"/>
                      <a:r>
                        <a:rPr lang="es-EC" dirty="0" smtClean="0"/>
                        <a:t>NIVEL DE BURNOUT EN RELACIÓN AL PUNTAJE</a:t>
                      </a:r>
                      <a:r>
                        <a:rPr lang="es-EC" baseline="0" dirty="0" smtClean="0"/>
                        <a:t> OBTENIDO EN LA ESCALA</a:t>
                      </a:r>
                      <a:endParaRPr lang="es-EC" dirty="0"/>
                    </a:p>
                  </a:txBody>
                  <a:tcPr/>
                </a:tc>
                <a:tc hMerge="1">
                  <a:txBody>
                    <a:bodyPr/>
                    <a:lstStyle/>
                    <a:p>
                      <a:endParaRPr lang="es-EC"/>
                    </a:p>
                  </a:txBody>
                  <a:tcPr/>
                </a:tc>
                <a:tc hMerge="1">
                  <a:txBody>
                    <a:bodyPr/>
                    <a:lstStyle/>
                    <a:p>
                      <a:endParaRPr lang="es-EC"/>
                    </a:p>
                  </a:txBody>
                  <a:tcPr/>
                </a:tc>
              </a:tr>
              <a:tr h="355243">
                <a:tc>
                  <a:txBody>
                    <a:bodyPr/>
                    <a:lstStyle/>
                    <a:p>
                      <a:pPr algn="ctr"/>
                      <a:r>
                        <a:rPr lang="es-EC" dirty="0" smtClean="0"/>
                        <a:t>37</a:t>
                      </a:r>
                      <a:endParaRPr lang="es-EC" dirty="0"/>
                    </a:p>
                  </a:txBody>
                  <a:tcPr/>
                </a:tc>
                <a:tc>
                  <a:txBody>
                    <a:bodyPr/>
                    <a:lstStyle/>
                    <a:p>
                      <a:pPr algn="ctr"/>
                      <a:r>
                        <a:rPr lang="es-EC" dirty="0" smtClean="0"/>
                        <a:t>54</a:t>
                      </a:r>
                      <a:endParaRPr lang="es-EC" dirty="0"/>
                    </a:p>
                  </a:txBody>
                  <a:tcPr/>
                </a:tc>
                <a:tc>
                  <a:txBody>
                    <a:bodyPr/>
                    <a:lstStyle/>
                    <a:p>
                      <a:pPr algn="ctr"/>
                      <a:r>
                        <a:rPr lang="es-EC" dirty="0" smtClean="0"/>
                        <a:t>BAJO</a:t>
                      </a:r>
                      <a:endParaRPr lang="es-EC" dirty="0"/>
                    </a:p>
                  </a:txBody>
                  <a:tcPr/>
                </a:tc>
              </a:tr>
              <a:tr h="355243">
                <a:tc>
                  <a:txBody>
                    <a:bodyPr/>
                    <a:lstStyle/>
                    <a:p>
                      <a:pPr algn="ctr"/>
                      <a:r>
                        <a:rPr lang="es-EC" dirty="0" smtClean="0"/>
                        <a:t>55</a:t>
                      </a:r>
                      <a:endParaRPr lang="es-EC" dirty="0"/>
                    </a:p>
                  </a:txBody>
                  <a:tcPr/>
                </a:tc>
                <a:tc>
                  <a:txBody>
                    <a:bodyPr/>
                    <a:lstStyle/>
                    <a:p>
                      <a:pPr algn="ctr"/>
                      <a:r>
                        <a:rPr lang="es-EC" dirty="0" smtClean="0"/>
                        <a:t>71</a:t>
                      </a:r>
                      <a:endParaRPr lang="es-EC" dirty="0"/>
                    </a:p>
                  </a:txBody>
                  <a:tcPr/>
                </a:tc>
                <a:tc>
                  <a:txBody>
                    <a:bodyPr/>
                    <a:lstStyle/>
                    <a:p>
                      <a:pPr algn="ctr"/>
                      <a:r>
                        <a:rPr lang="es-EC" dirty="0" smtClean="0"/>
                        <a:t>MODERADO </a:t>
                      </a:r>
                      <a:endParaRPr lang="es-EC" dirty="0"/>
                    </a:p>
                  </a:txBody>
                  <a:tcPr/>
                </a:tc>
              </a:tr>
              <a:tr h="355243">
                <a:tc>
                  <a:txBody>
                    <a:bodyPr/>
                    <a:lstStyle/>
                    <a:p>
                      <a:pPr algn="ctr"/>
                      <a:r>
                        <a:rPr lang="es-EC" dirty="0" smtClean="0"/>
                        <a:t>72</a:t>
                      </a:r>
                      <a:endParaRPr lang="es-EC" dirty="0"/>
                    </a:p>
                  </a:txBody>
                  <a:tcPr/>
                </a:tc>
                <a:tc>
                  <a:txBody>
                    <a:bodyPr/>
                    <a:lstStyle/>
                    <a:p>
                      <a:pPr algn="ctr"/>
                      <a:r>
                        <a:rPr lang="es-EC" dirty="0" smtClean="0"/>
                        <a:t>89</a:t>
                      </a:r>
                      <a:endParaRPr lang="es-EC" dirty="0"/>
                    </a:p>
                  </a:txBody>
                  <a:tcPr/>
                </a:tc>
                <a:tc>
                  <a:txBody>
                    <a:bodyPr/>
                    <a:lstStyle/>
                    <a:p>
                      <a:pPr algn="ctr"/>
                      <a:r>
                        <a:rPr lang="es-EC" dirty="0" smtClean="0"/>
                        <a:t>ALTO</a:t>
                      </a:r>
                      <a:endParaRPr lang="es-EC" dirty="0"/>
                    </a:p>
                  </a:txBody>
                  <a:tcPr/>
                </a:tc>
              </a:tr>
            </a:tbl>
          </a:graphicData>
        </a:graphic>
      </p:graphicFrame>
    </p:spTree>
    <p:extLst>
      <p:ext uri="{BB962C8B-B14F-4D97-AF65-F5344CB8AC3E}">
        <p14:creationId xmlns:p14="http://schemas.microsoft.com/office/powerpoint/2010/main" val="4263599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4137" y="142508"/>
            <a:ext cx="10515600" cy="722867"/>
          </a:xfrm>
        </p:spPr>
        <p:txBody>
          <a:bodyPr>
            <a:noAutofit/>
          </a:bodyPr>
          <a:lstStyle/>
          <a:p>
            <a:pPr algn="ctr"/>
            <a:r>
              <a:rPr lang="es-EC" sz="4400" b="1" dirty="0" smtClean="0">
                <a:ln w="22225">
                  <a:solidFill>
                    <a:schemeClr val="accent2"/>
                  </a:solidFill>
                  <a:prstDash val="solid"/>
                </a:ln>
                <a:solidFill>
                  <a:schemeClr val="accent2">
                    <a:lumMod val="40000"/>
                    <a:lumOff val="60000"/>
                  </a:schemeClr>
                </a:solidFill>
                <a:effectLst>
                  <a:glow rad="228600">
                    <a:schemeClr val="accent2">
                      <a:satMod val="175000"/>
                      <a:alpha val="40000"/>
                    </a:schemeClr>
                  </a:glow>
                  <a:outerShdw blurRad="38100" dist="38100" dir="2700000" algn="tl">
                    <a:srgbClr val="000000">
                      <a:alpha val="43137"/>
                    </a:srgbClr>
                  </a:outerShdw>
                </a:effectLst>
              </a:rPr>
              <a:t>IPAQ Versión corta</a:t>
            </a:r>
            <a:endParaRPr lang="es-EC" sz="4400" b="1" dirty="0">
              <a:ln w="22225">
                <a:solidFill>
                  <a:schemeClr val="accent2"/>
                </a:solidFill>
                <a:prstDash val="solid"/>
              </a:ln>
              <a:solidFill>
                <a:schemeClr val="accent2">
                  <a:lumMod val="40000"/>
                  <a:lumOff val="60000"/>
                </a:schemeClr>
              </a:solidFill>
              <a:effectLst>
                <a:glow rad="228600">
                  <a:schemeClr val="accent2">
                    <a:satMod val="175000"/>
                    <a:alpha val="40000"/>
                  </a:schemeClr>
                </a:glow>
                <a:outerShdw blurRad="38100" dist="38100" dir="2700000" algn="tl">
                  <a:srgbClr val="000000">
                    <a:alpha val="43137"/>
                  </a:srgbClr>
                </a:outerShdw>
              </a:effectLst>
            </a:endParaRPr>
          </a:p>
        </p:txBody>
      </p:sp>
      <p:sp>
        <p:nvSpPr>
          <p:cNvPr id="4" name="CuadroTexto 3"/>
          <p:cNvSpPr txBox="1"/>
          <p:nvPr/>
        </p:nvSpPr>
        <p:spPr>
          <a:xfrm>
            <a:off x="709862" y="1347820"/>
            <a:ext cx="2683043"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EC" dirty="0" smtClean="0"/>
              <a:t>CAMINAR</a:t>
            </a:r>
            <a:endParaRPr lang="es-EC" dirty="0"/>
          </a:p>
        </p:txBody>
      </p:sp>
      <p:sp>
        <p:nvSpPr>
          <p:cNvPr id="5" name="CuadroTexto 4"/>
          <p:cNvSpPr txBox="1"/>
          <p:nvPr/>
        </p:nvSpPr>
        <p:spPr>
          <a:xfrm>
            <a:off x="3882188" y="1347820"/>
            <a:ext cx="3204411"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EC" dirty="0" smtClean="0"/>
              <a:t>ACTIVIDADES DE INTENSIDAD MODERADA</a:t>
            </a:r>
            <a:endParaRPr lang="es-EC" dirty="0"/>
          </a:p>
        </p:txBody>
      </p:sp>
      <p:sp>
        <p:nvSpPr>
          <p:cNvPr id="6" name="CuadroTexto 5"/>
          <p:cNvSpPr txBox="1"/>
          <p:nvPr/>
        </p:nvSpPr>
        <p:spPr>
          <a:xfrm>
            <a:off x="7575882" y="1347819"/>
            <a:ext cx="3204411"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EC" dirty="0" smtClean="0"/>
              <a:t>ACTIVIDADES DE VIGOROSA INTENSIDAD</a:t>
            </a:r>
            <a:endParaRPr lang="es-EC" dirty="0"/>
          </a:p>
        </p:txBody>
      </p:sp>
      <p:sp>
        <p:nvSpPr>
          <p:cNvPr id="7" name="CuadroTexto 6"/>
          <p:cNvSpPr txBox="1"/>
          <p:nvPr/>
        </p:nvSpPr>
        <p:spPr>
          <a:xfrm>
            <a:off x="235110" y="3769259"/>
            <a:ext cx="33197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NIVELES DE ACTIVIDAD FÍSICA</a:t>
            </a:r>
            <a:endParaRPr lang="es-EC" dirty="0"/>
          </a:p>
        </p:txBody>
      </p:sp>
      <p:sp>
        <p:nvSpPr>
          <p:cNvPr id="8" name="CuadroTexto 7"/>
          <p:cNvSpPr txBox="1"/>
          <p:nvPr/>
        </p:nvSpPr>
        <p:spPr>
          <a:xfrm>
            <a:off x="3685728" y="4466959"/>
            <a:ext cx="115503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smtClean="0"/>
              <a:t>Alta</a:t>
            </a:r>
            <a:endParaRPr lang="es-EC" dirty="0"/>
          </a:p>
        </p:txBody>
      </p:sp>
      <p:sp>
        <p:nvSpPr>
          <p:cNvPr id="13" name="Rectángulo 12"/>
          <p:cNvSpPr/>
          <p:nvPr/>
        </p:nvSpPr>
        <p:spPr>
          <a:xfrm>
            <a:off x="3681403" y="3071559"/>
            <a:ext cx="58541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C" dirty="0"/>
              <a:t>Baja</a:t>
            </a:r>
          </a:p>
        </p:txBody>
      </p:sp>
      <p:sp>
        <p:nvSpPr>
          <p:cNvPr id="14" name="Rectángulo 13"/>
          <p:cNvSpPr/>
          <p:nvPr/>
        </p:nvSpPr>
        <p:spPr>
          <a:xfrm>
            <a:off x="3681403" y="3769259"/>
            <a:ext cx="115935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C" dirty="0"/>
              <a:t>Moderada</a:t>
            </a:r>
          </a:p>
        </p:txBody>
      </p:sp>
      <p:sp>
        <p:nvSpPr>
          <p:cNvPr id="15" name="Rectángulo 14"/>
          <p:cNvSpPr/>
          <p:nvPr/>
        </p:nvSpPr>
        <p:spPr>
          <a:xfrm>
            <a:off x="5155590" y="3065618"/>
            <a:ext cx="377184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dirty="0" smtClean="0"/>
              <a:t>Nivel mas bajo de Actividad Física</a:t>
            </a:r>
            <a:endParaRPr lang="es-EC" dirty="0"/>
          </a:p>
        </p:txBody>
      </p:sp>
      <p:sp>
        <p:nvSpPr>
          <p:cNvPr id="16" name="Rectángulo 15"/>
          <p:cNvSpPr/>
          <p:nvPr/>
        </p:nvSpPr>
        <p:spPr>
          <a:xfrm>
            <a:off x="5155590" y="3769259"/>
            <a:ext cx="320635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dirty="0" smtClean="0"/>
              <a:t>3 a 6  días de Actividad Física</a:t>
            </a:r>
            <a:endParaRPr lang="es-EC" dirty="0"/>
          </a:p>
        </p:txBody>
      </p:sp>
      <p:sp>
        <p:nvSpPr>
          <p:cNvPr id="17" name="Rectángulo 16"/>
          <p:cNvSpPr/>
          <p:nvPr/>
        </p:nvSpPr>
        <p:spPr>
          <a:xfrm>
            <a:off x="5155590" y="4466959"/>
            <a:ext cx="368762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dirty="0" smtClean="0"/>
              <a:t>Niveles mas altos de participación</a:t>
            </a:r>
          </a:p>
          <a:p>
            <a:r>
              <a:rPr lang="es-EC" dirty="0" smtClean="0"/>
              <a:t>7 o más días de Actividad Física </a:t>
            </a:r>
            <a:endParaRPr lang="es-EC" dirty="0"/>
          </a:p>
        </p:txBody>
      </p:sp>
    </p:spTree>
    <p:extLst>
      <p:ext uri="{BB962C8B-B14F-4D97-AF65-F5344CB8AC3E}">
        <p14:creationId xmlns:p14="http://schemas.microsoft.com/office/powerpoint/2010/main" val="620949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5006" y="970547"/>
            <a:ext cx="8596668" cy="665747"/>
          </a:xfrm>
        </p:spPr>
        <p:txBody>
          <a:bodyPr/>
          <a:lstStyle/>
          <a:p>
            <a:pPr algn="ctr"/>
            <a:r>
              <a:rPr lang="es-EC" b="1" dirty="0" smtClean="0">
                <a:effectLst>
                  <a:outerShdw blurRad="38100" dist="38100" dir="2700000" algn="tl">
                    <a:srgbClr val="000000">
                      <a:alpha val="43137"/>
                    </a:srgbClr>
                  </a:outerShdw>
                </a:effectLst>
              </a:rPr>
              <a:t>FORMULACIÓN DEL PROBLEMA</a:t>
            </a:r>
            <a:endParaRPr lang="es-EC"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005246" y="2683043"/>
            <a:ext cx="9216189" cy="2394283"/>
          </a:xfrm>
        </p:spPr>
        <p:txBody>
          <a:bodyPr>
            <a:noAutofit/>
          </a:bodyPr>
          <a:lstStyle/>
          <a:p>
            <a:pPr marL="0" indent="0" algn="just">
              <a:buNone/>
            </a:pPr>
            <a:r>
              <a:rPr lang="es-EC" sz="3600" dirty="0" smtClean="0"/>
              <a:t>COMO INCIDE LA PRÁCTICA DE ACTIVIDAD FÍSICA EN EL ESTADO DE BURNOUT EN LAS AMAS DE CASA DE LA PARROQUIA DE SAN PEDRO DE TABOADA</a:t>
            </a:r>
            <a:endParaRPr lang="es-EC" sz="3600" dirty="0"/>
          </a:p>
        </p:txBody>
      </p:sp>
    </p:spTree>
    <p:extLst>
      <p:ext uri="{BB962C8B-B14F-4D97-AF65-F5344CB8AC3E}">
        <p14:creationId xmlns:p14="http://schemas.microsoft.com/office/powerpoint/2010/main" val="1822471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0109218"/>
              </p:ext>
            </p:extLst>
          </p:nvPr>
        </p:nvGraphicFramePr>
        <p:xfrm>
          <a:off x="1515649" y="4505865"/>
          <a:ext cx="8128000" cy="1483360"/>
        </p:xfrm>
        <a:graphic>
          <a:graphicData uri="http://schemas.openxmlformats.org/drawingml/2006/table">
            <a:tbl>
              <a:tblPr firstRow="1" bandRow="1">
                <a:tableStyleId>{5C22544A-7EE6-4342-B048-85BDC9FD1C3A}</a:tableStyleId>
              </a:tblPr>
              <a:tblGrid>
                <a:gridCol w="4064000"/>
                <a:gridCol w="4064000"/>
              </a:tblGrid>
              <a:tr h="370840">
                <a:tc gridSpan="2">
                  <a:txBody>
                    <a:bodyPr/>
                    <a:lstStyle/>
                    <a:p>
                      <a:pPr algn="ctr"/>
                      <a:r>
                        <a:rPr lang="es-EC" dirty="0" smtClean="0"/>
                        <a:t>CATEGORIAS</a:t>
                      </a:r>
                      <a:r>
                        <a:rPr lang="es-EC" baseline="0" dirty="0" smtClean="0"/>
                        <a:t> IPAQ</a:t>
                      </a:r>
                      <a:endParaRPr lang="es-EC" dirty="0"/>
                    </a:p>
                  </a:txBody>
                  <a:tcPr/>
                </a:tc>
                <a:tc hMerge="1">
                  <a:txBody>
                    <a:bodyPr/>
                    <a:lstStyle/>
                    <a:p>
                      <a:endParaRPr lang="es-EC"/>
                    </a:p>
                  </a:txBody>
                  <a:tcPr/>
                </a:tc>
              </a:tr>
              <a:tr h="370840">
                <a:tc>
                  <a:txBody>
                    <a:bodyPr/>
                    <a:lstStyle/>
                    <a:p>
                      <a:pPr algn="ctr"/>
                      <a:r>
                        <a:rPr lang="es-EC" dirty="0" smtClean="0"/>
                        <a:t>BAJA</a:t>
                      </a:r>
                      <a:endParaRPr lang="es-EC" dirty="0"/>
                    </a:p>
                  </a:txBody>
                  <a:tcPr/>
                </a:tc>
                <a:tc>
                  <a:txBody>
                    <a:bodyPr/>
                    <a:lstStyle/>
                    <a:p>
                      <a:pPr algn="ctr"/>
                      <a:r>
                        <a:rPr lang="es-EC" dirty="0" smtClean="0"/>
                        <a:t>1 – 599</a:t>
                      </a:r>
                      <a:endParaRPr lang="es-EC" dirty="0"/>
                    </a:p>
                  </a:txBody>
                  <a:tcPr/>
                </a:tc>
              </a:tr>
              <a:tr h="370840">
                <a:tc>
                  <a:txBody>
                    <a:bodyPr/>
                    <a:lstStyle/>
                    <a:p>
                      <a:pPr algn="ctr"/>
                      <a:r>
                        <a:rPr lang="es-EC" dirty="0" smtClean="0"/>
                        <a:t>MODERADA</a:t>
                      </a:r>
                      <a:endParaRPr lang="es-EC" dirty="0"/>
                    </a:p>
                  </a:txBody>
                  <a:tcPr/>
                </a:tc>
                <a:tc>
                  <a:txBody>
                    <a:bodyPr/>
                    <a:lstStyle/>
                    <a:p>
                      <a:pPr algn="ctr"/>
                      <a:r>
                        <a:rPr lang="es-EC" dirty="0" smtClean="0"/>
                        <a:t>600 – 1499</a:t>
                      </a:r>
                      <a:endParaRPr lang="es-EC" dirty="0"/>
                    </a:p>
                  </a:txBody>
                  <a:tcPr/>
                </a:tc>
              </a:tr>
              <a:tr h="370840">
                <a:tc>
                  <a:txBody>
                    <a:bodyPr/>
                    <a:lstStyle/>
                    <a:p>
                      <a:pPr algn="ctr"/>
                      <a:r>
                        <a:rPr lang="es-EC" dirty="0" smtClean="0"/>
                        <a:t>ALTA</a:t>
                      </a:r>
                      <a:endParaRPr lang="es-EC" dirty="0"/>
                    </a:p>
                  </a:txBody>
                  <a:tcPr/>
                </a:tc>
                <a:tc>
                  <a:txBody>
                    <a:bodyPr/>
                    <a:lstStyle/>
                    <a:p>
                      <a:pPr algn="ctr"/>
                      <a:r>
                        <a:rPr lang="es-EC" dirty="0" smtClean="0"/>
                        <a:t>1500 en</a:t>
                      </a:r>
                      <a:r>
                        <a:rPr lang="es-EC" baseline="0" dirty="0" smtClean="0"/>
                        <a:t> adelante</a:t>
                      </a:r>
                      <a:endParaRPr lang="es-EC" dirty="0"/>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556457004"/>
              </p:ext>
            </p:extLst>
          </p:nvPr>
        </p:nvGraphicFramePr>
        <p:xfrm>
          <a:off x="1430750" y="1170602"/>
          <a:ext cx="8128000" cy="2661920"/>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370840">
                <a:tc>
                  <a:txBody>
                    <a:bodyPr/>
                    <a:lstStyle/>
                    <a:p>
                      <a:endParaRPr lang="es-EC" dirty="0"/>
                    </a:p>
                  </a:txBody>
                  <a:tcPr/>
                </a:tc>
                <a:tc>
                  <a:txBody>
                    <a:bodyPr/>
                    <a:lstStyle/>
                    <a:p>
                      <a:pPr algn="ctr"/>
                      <a:r>
                        <a:rPr lang="es-EC" dirty="0" smtClean="0"/>
                        <a:t>CTE -</a:t>
                      </a:r>
                      <a:r>
                        <a:rPr lang="es-EC" baseline="0" dirty="0" smtClean="0"/>
                        <a:t> </a:t>
                      </a:r>
                      <a:r>
                        <a:rPr lang="es-EC" baseline="0" dirty="0" err="1" smtClean="0"/>
                        <a:t>METs</a:t>
                      </a:r>
                      <a:endParaRPr lang="es-EC" dirty="0"/>
                    </a:p>
                  </a:txBody>
                  <a:tcPr/>
                </a:tc>
                <a:tc>
                  <a:txBody>
                    <a:bodyPr/>
                    <a:lstStyle/>
                    <a:p>
                      <a:pPr algn="ctr"/>
                      <a:r>
                        <a:rPr lang="es-EC" dirty="0" smtClean="0"/>
                        <a:t>DIAS</a:t>
                      </a:r>
                      <a:endParaRPr lang="es-EC" dirty="0"/>
                    </a:p>
                  </a:txBody>
                  <a:tcPr/>
                </a:tc>
                <a:tc>
                  <a:txBody>
                    <a:bodyPr/>
                    <a:lstStyle/>
                    <a:p>
                      <a:pPr algn="ctr"/>
                      <a:r>
                        <a:rPr lang="es-EC" dirty="0" smtClean="0"/>
                        <a:t>MIN</a:t>
                      </a:r>
                      <a:endParaRPr lang="es-EC" dirty="0"/>
                    </a:p>
                  </a:txBody>
                  <a:tcPr/>
                </a:tc>
                <a:tc>
                  <a:txBody>
                    <a:bodyPr/>
                    <a:lstStyle/>
                    <a:p>
                      <a:pPr algn="ctr"/>
                      <a:r>
                        <a:rPr lang="es-EC" dirty="0" smtClean="0"/>
                        <a:t>SUB TOTAL</a:t>
                      </a:r>
                      <a:endParaRPr lang="es-EC" dirty="0"/>
                    </a:p>
                  </a:txBody>
                  <a:tcPr/>
                </a:tc>
              </a:tr>
              <a:tr h="370840">
                <a:tc>
                  <a:txBody>
                    <a:bodyPr/>
                    <a:lstStyle/>
                    <a:p>
                      <a:r>
                        <a:rPr lang="es-EC" dirty="0" smtClean="0"/>
                        <a:t>ACTIVIDADES VIGOROSAS</a:t>
                      </a:r>
                      <a:endParaRPr lang="es-EC" dirty="0"/>
                    </a:p>
                  </a:txBody>
                  <a:tcPr/>
                </a:tc>
                <a:tc>
                  <a:txBody>
                    <a:bodyPr/>
                    <a:lstStyle/>
                    <a:p>
                      <a:pPr algn="ctr"/>
                      <a:r>
                        <a:rPr lang="es-EC" dirty="0" smtClean="0"/>
                        <a:t>8</a:t>
                      </a:r>
                      <a:endParaRPr lang="es-EC" dirty="0"/>
                    </a:p>
                  </a:txBody>
                  <a:tcPr/>
                </a:tc>
                <a:tc>
                  <a:txBody>
                    <a:bodyPr/>
                    <a:lstStyle/>
                    <a:p>
                      <a:pPr algn="ctr"/>
                      <a:r>
                        <a:rPr lang="es-EC" dirty="0" smtClean="0"/>
                        <a:t>0</a:t>
                      </a:r>
                      <a:endParaRPr lang="es-EC" dirty="0"/>
                    </a:p>
                  </a:txBody>
                  <a:tcPr/>
                </a:tc>
                <a:tc>
                  <a:txBody>
                    <a:bodyPr/>
                    <a:lstStyle/>
                    <a:p>
                      <a:pPr algn="ctr"/>
                      <a:r>
                        <a:rPr lang="es-EC" dirty="0" smtClean="0"/>
                        <a:t>0</a:t>
                      </a:r>
                      <a:endParaRPr lang="es-EC" dirty="0"/>
                    </a:p>
                  </a:txBody>
                  <a:tcPr/>
                </a:tc>
                <a:tc>
                  <a:txBody>
                    <a:bodyPr/>
                    <a:lstStyle/>
                    <a:p>
                      <a:pPr algn="ctr"/>
                      <a:r>
                        <a:rPr lang="es-EC" dirty="0" smtClean="0"/>
                        <a:t>0</a:t>
                      </a:r>
                      <a:endParaRPr lang="es-EC" dirty="0"/>
                    </a:p>
                  </a:txBody>
                  <a:tcPr/>
                </a:tc>
              </a:tr>
              <a:tr h="370840">
                <a:tc>
                  <a:txBody>
                    <a:bodyPr/>
                    <a:lstStyle/>
                    <a:p>
                      <a:r>
                        <a:rPr lang="es-EC" dirty="0" smtClean="0"/>
                        <a:t>ACTIVIDADES MODERADAS</a:t>
                      </a:r>
                      <a:endParaRPr lang="es-EC" dirty="0"/>
                    </a:p>
                  </a:txBody>
                  <a:tcPr/>
                </a:tc>
                <a:tc>
                  <a:txBody>
                    <a:bodyPr/>
                    <a:lstStyle/>
                    <a:p>
                      <a:pPr algn="ctr"/>
                      <a:r>
                        <a:rPr lang="es-EC" dirty="0" smtClean="0"/>
                        <a:t>4</a:t>
                      </a:r>
                      <a:endParaRPr lang="es-EC" dirty="0"/>
                    </a:p>
                  </a:txBody>
                  <a:tcPr/>
                </a:tc>
                <a:tc>
                  <a:txBody>
                    <a:bodyPr/>
                    <a:lstStyle/>
                    <a:p>
                      <a:pPr algn="ctr"/>
                      <a:r>
                        <a:rPr lang="es-EC" dirty="0" smtClean="0"/>
                        <a:t>1</a:t>
                      </a:r>
                      <a:endParaRPr lang="es-EC" dirty="0"/>
                    </a:p>
                  </a:txBody>
                  <a:tcPr/>
                </a:tc>
                <a:tc>
                  <a:txBody>
                    <a:bodyPr/>
                    <a:lstStyle/>
                    <a:p>
                      <a:pPr algn="ctr"/>
                      <a:r>
                        <a:rPr lang="es-EC" dirty="0" smtClean="0"/>
                        <a:t>10</a:t>
                      </a:r>
                      <a:endParaRPr lang="es-EC" dirty="0"/>
                    </a:p>
                  </a:txBody>
                  <a:tcPr/>
                </a:tc>
                <a:tc>
                  <a:txBody>
                    <a:bodyPr/>
                    <a:lstStyle/>
                    <a:p>
                      <a:pPr algn="ctr"/>
                      <a:r>
                        <a:rPr lang="es-EC" dirty="0" smtClean="0"/>
                        <a:t>40</a:t>
                      </a:r>
                      <a:endParaRPr lang="es-EC" dirty="0"/>
                    </a:p>
                  </a:txBody>
                  <a:tcPr/>
                </a:tc>
              </a:tr>
              <a:tr h="370840">
                <a:tc>
                  <a:txBody>
                    <a:bodyPr/>
                    <a:lstStyle/>
                    <a:p>
                      <a:r>
                        <a:rPr lang="es-EC" dirty="0" smtClean="0"/>
                        <a:t>ACTIVIDADES DE CAMINATA</a:t>
                      </a:r>
                      <a:endParaRPr lang="es-EC" dirty="0"/>
                    </a:p>
                  </a:txBody>
                  <a:tcPr/>
                </a:tc>
                <a:tc>
                  <a:txBody>
                    <a:bodyPr/>
                    <a:lstStyle/>
                    <a:p>
                      <a:pPr algn="ctr"/>
                      <a:r>
                        <a:rPr lang="es-EC" dirty="0" smtClean="0"/>
                        <a:t>3,3</a:t>
                      </a:r>
                      <a:endParaRPr lang="es-EC" dirty="0"/>
                    </a:p>
                  </a:txBody>
                  <a:tcPr/>
                </a:tc>
                <a:tc>
                  <a:txBody>
                    <a:bodyPr/>
                    <a:lstStyle/>
                    <a:p>
                      <a:pPr algn="ctr"/>
                      <a:r>
                        <a:rPr lang="es-EC" dirty="0" smtClean="0"/>
                        <a:t>3</a:t>
                      </a:r>
                      <a:endParaRPr lang="es-EC" dirty="0"/>
                    </a:p>
                  </a:txBody>
                  <a:tcPr/>
                </a:tc>
                <a:tc>
                  <a:txBody>
                    <a:bodyPr/>
                    <a:lstStyle/>
                    <a:p>
                      <a:pPr algn="ctr"/>
                      <a:r>
                        <a:rPr lang="es-EC" dirty="0" smtClean="0"/>
                        <a:t>30</a:t>
                      </a:r>
                      <a:endParaRPr lang="es-EC" dirty="0"/>
                    </a:p>
                  </a:txBody>
                  <a:tcPr/>
                </a:tc>
                <a:tc>
                  <a:txBody>
                    <a:bodyPr/>
                    <a:lstStyle/>
                    <a:p>
                      <a:pPr algn="ctr"/>
                      <a:r>
                        <a:rPr lang="es-EC" dirty="0" smtClean="0"/>
                        <a:t>297</a:t>
                      </a:r>
                      <a:endParaRPr lang="es-EC" dirty="0"/>
                    </a:p>
                  </a:txBody>
                  <a:tcPr/>
                </a:tc>
              </a:tr>
              <a:tr h="370840">
                <a:tc>
                  <a:txBody>
                    <a:bodyPr/>
                    <a:lstStyle/>
                    <a:p>
                      <a:endParaRPr lang="es-EC"/>
                    </a:p>
                  </a:txBody>
                  <a:tcPr/>
                </a:tc>
                <a:tc>
                  <a:txBody>
                    <a:bodyPr/>
                    <a:lstStyle/>
                    <a:p>
                      <a:pPr algn="ctr"/>
                      <a:endParaRPr lang="es-EC"/>
                    </a:p>
                  </a:txBody>
                  <a:tcPr/>
                </a:tc>
                <a:tc>
                  <a:txBody>
                    <a:bodyPr/>
                    <a:lstStyle/>
                    <a:p>
                      <a:pPr algn="ctr"/>
                      <a:endParaRPr lang="es-EC"/>
                    </a:p>
                  </a:txBody>
                  <a:tcPr/>
                </a:tc>
                <a:tc>
                  <a:txBody>
                    <a:bodyPr/>
                    <a:lstStyle/>
                    <a:p>
                      <a:pPr algn="ctr"/>
                      <a:r>
                        <a:rPr lang="es-EC" dirty="0" smtClean="0"/>
                        <a:t>TOTAL</a:t>
                      </a:r>
                      <a:endParaRPr lang="es-EC" dirty="0"/>
                    </a:p>
                  </a:txBody>
                  <a:tcPr/>
                </a:tc>
                <a:tc>
                  <a:txBody>
                    <a:bodyPr/>
                    <a:lstStyle/>
                    <a:p>
                      <a:pPr algn="ctr"/>
                      <a:r>
                        <a:rPr lang="es-EC" dirty="0" smtClean="0"/>
                        <a:t>337 </a:t>
                      </a:r>
                      <a:r>
                        <a:rPr lang="es-EC" dirty="0" err="1" smtClean="0"/>
                        <a:t>METs</a:t>
                      </a:r>
                      <a:endParaRPr lang="es-EC" dirty="0"/>
                    </a:p>
                  </a:txBody>
                  <a:tcPr/>
                </a:tc>
              </a:tr>
            </a:tbl>
          </a:graphicData>
        </a:graphic>
      </p:graphicFrame>
      <p:sp>
        <p:nvSpPr>
          <p:cNvPr id="6" name="CuadroTexto 5"/>
          <p:cNvSpPr txBox="1"/>
          <p:nvPr/>
        </p:nvSpPr>
        <p:spPr>
          <a:xfrm>
            <a:off x="1515649" y="538619"/>
            <a:ext cx="4108537" cy="369332"/>
          </a:xfrm>
          <a:prstGeom prst="rect">
            <a:avLst/>
          </a:prstGeom>
          <a:noFill/>
        </p:spPr>
        <p:txBody>
          <a:bodyPr wrap="square" rtlCol="0">
            <a:spAutoFit/>
          </a:bodyPr>
          <a:lstStyle/>
          <a:p>
            <a:r>
              <a:rPr lang="es-EC" dirty="0" smtClean="0"/>
              <a:t>EJEMPLO</a:t>
            </a:r>
            <a:endParaRPr lang="es-EC" dirty="0"/>
          </a:p>
        </p:txBody>
      </p:sp>
    </p:spTree>
    <p:extLst>
      <p:ext uri="{BB962C8B-B14F-4D97-AF65-F5344CB8AC3E}">
        <p14:creationId xmlns:p14="http://schemas.microsoft.com/office/powerpoint/2010/main" val="22319771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67608" y="764704"/>
            <a:ext cx="7242048" cy="1143000"/>
          </a:xfrm>
        </p:spPr>
        <p:txBody>
          <a:bodyPr/>
          <a:lstStyle/>
          <a:p>
            <a:pPr algn="ctr"/>
            <a:r>
              <a:rPr lang="es-EC" b="1" dirty="0" smtClean="0">
                <a:ln w="22225">
                  <a:solidFill>
                    <a:schemeClr val="accent2"/>
                  </a:solidFill>
                  <a:prstDash val="solid"/>
                </a:ln>
                <a:solidFill>
                  <a:schemeClr val="accent2">
                    <a:lumMod val="40000"/>
                    <a:lumOff val="60000"/>
                  </a:schemeClr>
                </a:solidFill>
              </a:rPr>
              <a:t>GUÍA DE OBSERVACIÓN</a:t>
            </a:r>
            <a:endParaRPr lang="es-EC" b="1" dirty="0">
              <a:ln w="22225">
                <a:solidFill>
                  <a:schemeClr val="accent2"/>
                </a:solidFill>
                <a:prstDash val="solid"/>
              </a:ln>
              <a:solidFill>
                <a:schemeClr val="accent2">
                  <a:lumMod val="40000"/>
                  <a:lumOff val="60000"/>
                </a:schemeClr>
              </a:solidFill>
            </a:endParaRPr>
          </a:p>
        </p:txBody>
      </p:sp>
      <p:sp>
        <p:nvSpPr>
          <p:cNvPr id="5" name="4 Marcador de contenido"/>
          <p:cNvSpPr>
            <a:spLocks noGrp="1"/>
          </p:cNvSpPr>
          <p:nvPr>
            <p:ph sz="half" idx="2"/>
          </p:nvPr>
        </p:nvSpPr>
        <p:spPr>
          <a:xfrm>
            <a:off x="4410254" y="3959478"/>
            <a:ext cx="2304256" cy="1645152"/>
          </a:xfrm>
          <a:ln/>
        </p:spPr>
        <p:style>
          <a:lnRef idx="2">
            <a:schemeClr val="accent2"/>
          </a:lnRef>
          <a:fillRef idx="1">
            <a:schemeClr val="lt1"/>
          </a:fillRef>
          <a:effectRef idx="0">
            <a:schemeClr val="accent2"/>
          </a:effectRef>
          <a:fontRef idx="minor">
            <a:schemeClr val="dk1"/>
          </a:fontRef>
        </p:style>
        <p:txBody>
          <a:bodyPr/>
          <a:lstStyle/>
          <a:p>
            <a:r>
              <a:rPr lang="es-EC" dirty="0" smtClean="0"/>
              <a:t>Aceptación</a:t>
            </a:r>
          </a:p>
          <a:p>
            <a:r>
              <a:rPr lang="es-EC" dirty="0" smtClean="0"/>
              <a:t>Actitud </a:t>
            </a:r>
          </a:p>
          <a:p>
            <a:r>
              <a:rPr lang="es-EC" dirty="0" smtClean="0"/>
              <a:t>Motivación</a:t>
            </a:r>
            <a:endParaRPr lang="es-EC" dirty="0"/>
          </a:p>
        </p:txBody>
      </p:sp>
      <p:sp>
        <p:nvSpPr>
          <p:cNvPr id="4" name="CuadroTexto 3"/>
          <p:cNvSpPr txBox="1"/>
          <p:nvPr/>
        </p:nvSpPr>
        <p:spPr>
          <a:xfrm>
            <a:off x="1780674" y="2526632"/>
            <a:ext cx="3116179" cy="523220"/>
          </a:xfrm>
          <a:prstGeom prst="rect">
            <a:avLst/>
          </a:prstGeom>
          <a:noFill/>
        </p:spPr>
        <p:txBody>
          <a:bodyPr wrap="square" rtlCol="0">
            <a:spAutoFit/>
          </a:bodyPr>
          <a:lstStyle/>
          <a:p>
            <a:pPr algn="ctr"/>
            <a:r>
              <a:rPr lang="es-EC" sz="2800" dirty="0" smtClean="0"/>
              <a:t>ANTES</a:t>
            </a:r>
            <a:endParaRPr lang="es-EC" sz="2800" dirty="0"/>
          </a:p>
        </p:txBody>
      </p:sp>
      <p:sp>
        <p:nvSpPr>
          <p:cNvPr id="12" name="CuadroTexto 11"/>
          <p:cNvSpPr txBox="1"/>
          <p:nvPr/>
        </p:nvSpPr>
        <p:spPr>
          <a:xfrm>
            <a:off x="6493043" y="2526632"/>
            <a:ext cx="3116179" cy="523220"/>
          </a:xfrm>
          <a:prstGeom prst="rect">
            <a:avLst/>
          </a:prstGeom>
          <a:noFill/>
        </p:spPr>
        <p:txBody>
          <a:bodyPr wrap="square" rtlCol="0">
            <a:spAutoFit/>
          </a:bodyPr>
          <a:lstStyle/>
          <a:p>
            <a:pPr algn="ctr"/>
            <a:r>
              <a:rPr lang="es-EC" sz="2800" dirty="0" smtClean="0"/>
              <a:t>DESPUES</a:t>
            </a:r>
            <a:endParaRPr lang="es-EC" sz="2800" dirty="0"/>
          </a:p>
        </p:txBody>
      </p:sp>
    </p:spTree>
    <p:extLst>
      <p:ext uri="{BB962C8B-B14F-4D97-AF65-F5344CB8AC3E}">
        <p14:creationId xmlns:p14="http://schemas.microsoft.com/office/powerpoint/2010/main" val="3027678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31758" y="3019926"/>
            <a:ext cx="7832558" cy="707886"/>
          </a:xfrm>
          <a:prstGeom prst="rect">
            <a:avLst/>
          </a:prstGeom>
          <a:noFill/>
        </p:spPr>
        <p:txBody>
          <a:bodyPr wrap="square" rtlCol="0">
            <a:spAutoFit/>
          </a:bodyPr>
          <a:lstStyle/>
          <a:p>
            <a:pPr algn="ctr"/>
            <a:r>
              <a:rPr lang="es-EC" sz="4000"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PRUEBA DE HIPÓTESIS</a:t>
            </a:r>
            <a:endParaRPr lang="es-EC" sz="4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2191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412461234"/>
              </p:ext>
            </p:extLst>
          </p:nvPr>
        </p:nvGraphicFramePr>
        <p:xfrm>
          <a:off x="4199021" y="204532"/>
          <a:ext cx="6653465" cy="6456753"/>
        </p:xfrm>
        <a:graphic>
          <a:graphicData uri="http://schemas.openxmlformats.org/drawingml/2006/table">
            <a:tbl>
              <a:tblPr firstRow="1" firstCol="1" bandRow="1">
                <a:tableStyleId>{68D230F3-CF80-4859-8CE7-A43EE81993B5}</a:tableStyleId>
              </a:tblPr>
              <a:tblGrid>
                <a:gridCol w="1208291"/>
                <a:gridCol w="708029"/>
                <a:gridCol w="1364420"/>
                <a:gridCol w="919833"/>
                <a:gridCol w="1042479"/>
                <a:gridCol w="1410413"/>
              </a:tblGrid>
              <a:tr h="250449">
                <a:tc>
                  <a:txBody>
                    <a:bodyPr/>
                    <a:lstStyle/>
                    <a:p>
                      <a:pPr algn="ctr">
                        <a:spcAft>
                          <a:spcPts val="0"/>
                        </a:spcAft>
                      </a:pPr>
                      <a:r>
                        <a:rPr lang="es-EC" sz="1400" dirty="0">
                          <a:effectLst/>
                        </a:rPr>
                        <a:t>CASOS</a:t>
                      </a:r>
                      <a:endParaRPr lang="es-EC" sz="1400" dirty="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PRE TEST</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VALORACIÓN</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EDAD</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POST TEST</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VALORACIÓN </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ALTO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41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26</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dirty="0">
                          <a:effectLst/>
                        </a:rPr>
                        <a:t>CASO #3</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75000"/>
                        <a:alpha val="2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75000"/>
                        <a:alpha val="20000"/>
                      </a:schemeClr>
                    </a:solidFill>
                  </a:tcPr>
                </a:tc>
                <a:tc>
                  <a:txBody>
                    <a:bodyPr/>
                    <a:lstStyle/>
                    <a:p>
                      <a:pPr algn="ctr">
                        <a:spcAft>
                          <a:spcPts val="0"/>
                        </a:spcAft>
                      </a:pPr>
                      <a:r>
                        <a:rPr lang="es-EC" sz="1400" dirty="0">
                          <a:effectLst/>
                        </a:rPr>
                        <a:t>BAJO</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75000"/>
                        <a:alpha val="20000"/>
                      </a:schemeClr>
                    </a:solidFill>
                  </a:tcPr>
                </a:tc>
                <a:tc>
                  <a:txBody>
                    <a:bodyPr/>
                    <a:lstStyle/>
                    <a:p>
                      <a:pPr algn="ctr">
                        <a:spcAft>
                          <a:spcPts val="0"/>
                        </a:spcAft>
                      </a:pPr>
                      <a:r>
                        <a:rPr lang="es-EC" sz="1400" dirty="0">
                          <a:effectLst/>
                        </a:rPr>
                        <a:t>53</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75000"/>
                        <a:alpha val="2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75000"/>
                        <a:alpha val="20000"/>
                      </a:schemeClr>
                    </a:solidFill>
                  </a:tcPr>
                </a:tc>
                <a:tc>
                  <a:txBody>
                    <a:bodyPr/>
                    <a:lstStyle/>
                    <a:p>
                      <a:pPr algn="ctr">
                        <a:spcAft>
                          <a:spcPts val="0"/>
                        </a:spcAft>
                      </a:pPr>
                      <a:r>
                        <a:rPr lang="es-EC" sz="1400" dirty="0">
                          <a:effectLst/>
                        </a:rPr>
                        <a:t>MODERADO</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75000"/>
                        <a:alpha val="20000"/>
                      </a:schemeClr>
                    </a:solidFill>
                  </a:tcPr>
                </a:tc>
              </a:tr>
              <a:tr h="240816">
                <a:tc>
                  <a:txBody>
                    <a:bodyPr/>
                    <a:lstStyle/>
                    <a:p>
                      <a:pPr>
                        <a:spcAft>
                          <a:spcPts val="0"/>
                        </a:spcAft>
                      </a:pPr>
                      <a:r>
                        <a:rPr lang="es-EC" sz="1400" dirty="0">
                          <a:effectLst/>
                        </a:rPr>
                        <a:t>CASO #4</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MODERADO</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26</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ALTO</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r>
              <a:tr h="240816">
                <a:tc>
                  <a:txBody>
                    <a:bodyPr/>
                    <a:lstStyle/>
                    <a:p>
                      <a:pPr>
                        <a:spcAft>
                          <a:spcPts val="0"/>
                        </a:spcAft>
                      </a:pPr>
                      <a:r>
                        <a:rPr lang="es-EC" sz="1400">
                          <a:effectLst/>
                        </a:rPr>
                        <a:t>CASO #5</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48</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#6</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ALTO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dirty="0">
                          <a:effectLst/>
                        </a:rPr>
                        <a:t>63</a:t>
                      </a:r>
                      <a:endParaRPr lang="es-EC" sz="1400" dirty="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#7</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25</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#8</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28</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#9</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24</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dirty="0">
                          <a:effectLst/>
                        </a:rPr>
                        <a:t>CASO #10</a:t>
                      </a:r>
                      <a:endParaRPr lang="es-EC" sz="1400" dirty="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26</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#11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56</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dirty="0">
                          <a:effectLst/>
                        </a:rPr>
                        <a:t>CASO #12</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ALTO</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68</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ALTO</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r>
              <a:tr h="240816">
                <a:tc>
                  <a:txBody>
                    <a:bodyPr/>
                    <a:lstStyle/>
                    <a:p>
                      <a:pPr>
                        <a:spcAft>
                          <a:spcPts val="0"/>
                        </a:spcAft>
                      </a:pPr>
                      <a:r>
                        <a:rPr lang="es-EC" sz="1400">
                          <a:effectLst/>
                        </a:rPr>
                        <a:t>CASO #13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36</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#14</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#15</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54</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#16</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38</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#17</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26</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#18</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65</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#19</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ALTO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60</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#20</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ALTO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56</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#21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ALTO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59</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BAJO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#22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ALTO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60</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a:effectLst/>
                        </a:rPr>
                        <a:t>CASO #23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ALTO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89</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MODERADO</a:t>
                      </a:r>
                      <a:endParaRPr lang="es-EC" sz="1400">
                        <a:effectLst/>
                        <a:latin typeface="Times New Roman" panose="02020603050405020304" pitchFamily="18" charset="0"/>
                        <a:ea typeface="Times New Roman" panose="02020603050405020304" pitchFamily="18" charset="0"/>
                      </a:endParaRPr>
                    </a:p>
                  </a:txBody>
                  <a:tcPr marL="48052" marR="48052" marT="0" marB="0"/>
                </a:tc>
              </a:tr>
              <a:tr h="240816">
                <a:tc>
                  <a:txBody>
                    <a:bodyPr/>
                    <a:lstStyle/>
                    <a:p>
                      <a:pPr>
                        <a:spcAft>
                          <a:spcPts val="0"/>
                        </a:spcAft>
                      </a:pPr>
                      <a:r>
                        <a:rPr lang="es-EC" sz="1400" dirty="0">
                          <a:effectLst/>
                        </a:rPr>
                        <a:t>CASO #24</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BAJO</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45</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c>
                  <a:txBody>
                    <a:bodyPr/>
                    <a:lstStyle/>
                    <a:p>
                      <a:pPr algn="ctr">
                        <a:spcAft>
                          <a:spcPts val="0"/>
                        </a:spcAft>
                      </a:pPr>
                      <a:r>
                        <a:rPr lang="es-EC" sz="1400" dirty="0">
                          <a:effectLst/>
                        </a:rPr>
                        <a:t>MODERADO</a:t>
                      </a:r>
                      <a:endParaRPr lang="es-EC" sz="1400" dirty="0">
                        <a:effectLst/>
                        <a:latin typeface="Times New Roman" panose="02020603050405020304" pitchFamily="18" charset="0"/>
                        <a:ea typeface="Times New Roman" panose="02020603050405020304" pitchFamily="18" charset="0"/>
                      </a:endParaRPr>
                    </a:p>
                  </a:txBody>
                  <a:tcPr marL="48052" marR="48052" marT="0" marB="0">
                    <a:solidFill>
                      <a:schemeClr val="accent2">
                        <a:lumMod val="60000"/>
                        <a:lumOff val="40000"/>
                      </a:schemeClr>
                    </a:solidFill>
                  </a:tcPr>
                </a:tc>
              </a:tr>
              <a:tr h="250449">
                <a:tc>
                  <a:txBody>
                    <a:bodyPr/>
                    <a:lstStyle/>
                    <a:p>
                      <a:pPr>
                        <a:spcAft>
                          <a:spcPts val="0"/>
                        </a:spcAft>
                      </a:pPr>
                      <a:r>
                        <a:rPr lang="es-EC" sz="1400">
                          <a:effectLst/>
                        </a:rPr>
                        <a:t>CASO #25</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ALTO</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78</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8052" marR="48052" marT="0" marB="0"/>
                </a:tc>
                <a:tc>
                  <a:txBody>
                    <a:bodyPr/>
                    <a:lstStyle/>
                    <a:p>
                      <a:pPr algn="ctr">
                        <a:spcAft>
                          <a:spcPts val="0"/>
                        </a:spcAft>
                      </a:pPr>
                      <a:r>
                        <a:rPr lang="es-EC" sz="1400" dirty="0">
                          <a:effectLst/>
                        </a:rPr>
                        <a:t>BAJO</a:t>
                      </a:r>
                      <a:endParaRPr lang="es-EC" sz="1400" dirty="0">
                        <a:effectLst/>
                        <a:latin typeface="Times New Roman" panose="02020603050405020304" pitchFamily="18" charset="0"/>
                        <a:ea typeface="Times New Roman" panose="02020603050405020304" pitchFamily="18" charset="0"/>
                      </a:endParaRPr>
                    </a:p>
                  </a:txBody>
                  <a:tcPr marL="48052" marR="48052" marT="0" marB="0"/>
                </a:tc>
              </a:tr>
            </a:tbl>
          </a:graphicData>
        </a:graphic>
      </p:graphicFrame>
      <p:sp>
        <p:nvSpPr>
          <p:cNvPr id="5" name="Rectángulo 4"/>
          <p:cNvSpPr/>
          <p:nvPr/>
        </p:nvSpPr>
        <p:spPr>
          <a:xfrm>
            <a:off x="280737" y="2901298"/>
            <a:ext cx="3521242" cy="1323439"/>
          </a:xfrm>
          <a:prstGeom prst="rect">
            <a:avLst/>
          </a:prstGeom>
        </p:spPr>
        <p:txBody>
          <a:bodyPr wrap="square">
            <a:spAutoFit/>
          </a:bodyPr>
          <a:lstStyle/>
          <a:p>
            <a:pPr algn="ctr"/>
            <a:r>
              <a:rPr lang="es-EC" sz="2000" dirty="0">
                <a:ln w="0"/>
                <a:solidFill>
                  <a:schemeClr val="accent1"/>
                </a:solidFill>
                <a:effectLst>
                  <a:outerShdw blurRad="38100" dist="25400" dir="5400000" algn="ctr" rotWithShape="0">
                    <a:srgbClr val="6E747A">
                      <a:alpha val="43000"/>
                    </a:srgbClr>
                  </a:outerShdw>
                </a:effectLst>
              </a:rPr>
              <a:t>ANALISIS COMPARATIVO INDIVIDUAL  DEL  TEST INICIAL y TEST FINAL  DE LA ESCALA DE </a:t>
            </a:r>
            <a:r>
              <a:rPr lang="es-EC" sz="2000" dirty="0" smtClean="0">
                <a:ln w="0"/>
                <a:solidFill>
                  <a:schemeClr val="accent1"/>
                </a:solidFill>
                <a:effectLst>
                  <a:outerShdw blurRad="38100" dist="25400" dir="5400000" algn="ctr" rotWithShape="0">
                    <a:srgbClr val="6E747A">
                      <a:alpha val="43000"/>
                    </a:srgbClr>
                  </a:outerShdw>
                </a:effectLst>
              </a:rPr>
              <a:t>BURNOUT </a:t>
            </a:r>
            <a:r>
              <a:rPr lang="es-EC" sz="2000" dirty="0">
                <a:ln w="0"/>
                <a:solidFill>
                  <a:schemeClr val="accent1"/>
                </a:solidFill>
                <a:effectLst>
                  <a:outerShdw blurRad="38100" dist="25400" dir="5400000" algn="ctr" rotWithShape="0">
                    <a:srgbClr val="6E747A">
                      <a:alpha val="43000"/>
                    </a:srgbClr>
                  </a:outerShdw>
                </a:effectLst>
              </a:rPr>
              <a:t>PERCIBIDO</a:t>
            </a:r>
          </a:p>
        </p:txBody>
      </p:sp>
    </p:spTree>
    <p:extLst>
      <p:ext uri="{BB962C8B-B14F-4D97-AF65-F5344CB8AC3E}">
        <p14:creationId xmlns:p14="http://schemas.microsoft.com/office/powerpoint/2010/main" val="4321779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67063" y="589547"/>
            <a:ext cx="8710863" cy="646331"/>
          </a:xfrm>
          <a:prstGeom prst="rect">
            <a:avLst/>
          </a:prstGeom>
          <a:noFill/>
        </p:spPr>
        <p:txBody>
          <a:bodyPr wrap="square" rtlCol="0">
            <a:spAutoFit/>
          </a:bodyPr>
          <a:lstStyle/>
          <a:p>
            <a:pPr algn="ctr"/>
            <a:r>
              <a:rPr lang="es-EC" dirty="0" smtClean="0"/>
              <a:t>ANÁLISIS E INTERPRETACIÓN GENERAL DE LA ESCALA DEL SÍNDROME DE BURNOUT ANTES Y DESPUÉS DE LA APLICACIÓN DEL PROGRAMA</a:t>
            </a:r>
            <a:endParaRPr lang="es-EC" dirty="0"/>
          </a:p>
        </p:txBody>
      </p:sp>
      <p:pic>
        <p:nvPicPr>
          <p:cNvPr id="7" name="Imagen 6"/>
          <p:cNvPicPr>
            <a:picLocks noChangeAspect="1"/>
          </p:cNvPicPr>
          <p:nvPr/>
        </p:nvPicPr>
        <p:blipFill>
          <a:blip r:embed="rId2"/>
          <a:stretch>
            <a:fillRect/>
          </a:stretch>
        </p:blipFill>
        <p:spPr>
          <a:xfrm>
            <a:off x="120236" y="1600201"/>
            <a:ext cx="4884900" cy="1536689"/>
          </a:xfrm>
          <a:prstGeom prst="rect">
            <a:avLst/>
          </a:prstGeom>
        </p:spPr>
      </p:pic>
      <p:graphicFrame>
        <p:nvGraphicFramePr>
          <p:cNvPr id="8" name="Gráfico 7"/>
          <p:cNvGraphicFramePr/>
          <p:nvPr>
            <p:extLst>
              <p:ext uri="{D42A27DB-BD31-4B8C-83A1-F6EECF244321}">
                <p14:modId xmlns:p14="http://schemas.microsoft.com/office/powerpoint/2010/main" val="3154693275"/>
              </p:ext>
            </p:extLst>
          </p:nvPr>
        </p:nvGraphicFramePr>
        <p:xfrm>
          <a:off x="120237" y="2841975"/>
          <a:ext cx="4740522" cy="300263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3"/>
          <p:cNvSpPr txBox="1">
            <a:spLocks noChangeArrowheads="1"/>
          </p:cNvSpPr>
          <p:nvPr/>
        </p:nvSpPr>
        <p:spPr bwMode="auto">
          <a:xfrm>
            <a:off x="2036626" y="6155268"/>
            <a:ext cx="7416824" cy="36004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_tradnl" sz="1600" b="1" i="0" u="none" strike="noStrike" cap="none" normalizeH="0" baseline="0" dirty="0" smtClean="0">
                <a:ln>
                  <a:noFill/>
                </a:ln>
                <a:solidFill>
                  <a:schemeClr val="tx1"/>
                </a:solidFill>
                <a:effectLst/>
                <a:latin typeface="Arial" pitchFamily="34" charset="0"/>
                <a:cs typeface="Arial" pitchFamily="34" charset="0"/>
              </a:rPr>
              <a:t>Fuente:</a:t>
            </a:r>
            <a:r>
              <a:rPr kumimoji="0" lang="es-ES_tradnl" sz="1600" b="0" i="0" u="none" strike="noStrike" cap="none" normalizeH="0" baseline="0" dirty="0" smtClean="0">
                <a:ln>
                  <a:noFill/>
                </a:ln>
                <a:solidFill>
                  <a:schemeClr val="tx1"/>
                </a:solidFill>
                <a:effectLst/>
                <a:latin typeface="Arial" pitchFamily="34" charset="0"/>
                <a:cs typeface="Arial" pitchFamily="34" charset="0"/>
              </a:rPr>
              <a:t> Trabajo de Campo   </a:t>
            </a:r>
            <a:r>
              <a:rPr kumimoji="0" lang="es-ES_tradnl" sz="1600" b="1" i="0" u="none" strike="noStrike" cap="none" normalizeH="0" baseline="0" dirty="0" smtClean="0">
                <a:ln>
                  <a:noFill/>
                </a:ln>
                <a:solidFill>
                  <a:schemeClr val="tx1"/>
                </a:solidFill>
                <a:effectLst/>
                <a:latin typeface="Arial" pitchFamily="34" charset="0"/>
                <a:cs typeface="Arial" pitchFamily="34" charset="0"/>
              </a:rPr>
              <a:t>Elaborado:</a:t>
            </a:r>
            <a:r>
              <a:rPr kumimoji="0" lang="es-ES_tradnl" sz="1600" b="0" i="0" u="none" strike="noStrike" cap="none" normalizeH="0" baseline="0" dirty="0" smtClean="0">
                <a:ln>
                  <a:noFill/>
                </a:ln>
                <a:solidFill>
                  <a:schemeClr val="tx1"/>
                </a:solidFill>
                <a:effectLst/>
                <a:latin typeface="Arial" pitchFamily="34" charset="0"/>
                <a:cs typeface="Arial" pitchFamily="34" charset="0"/>
              </a:rPr>
              <a:t> Margarita Sánchez Ruiz</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Gráfico 5"/>
          <p:cNvGraphicFramePr/>
          <p:nvPr>
            <p:extLst>
              <p:ext uri="{D42A27DB-BD31-4B8C-83A1-F6EECF244321}">
                <p14:modId xmlns:p14="http://schemas.microsoft.com/office/powerpoint/2010/main" val="4262897338"/>
              </p:ext>
            </p:extLst>
          </p:nvPr>
        </p:nvGraphicFramePr>
        <p:xfrm>
          <a:off x="6400799" y="2839453"/>
          <a:ext cx="4740443" cy="31041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664674460"/>
              </p:ext>
            </p:extLst>
          </p:nvPr>
        </p:nvGraphicFramePr>
        <p:xfrm>
          <a:off x="6184229" y="1600202"/>
          <a:ext cx="5137486" cy="1282131"/>
        </p:xfrm>
        <a:graphic>
          <a:graphicData uri="http://schemas.openxmlformats.org/drawingml/2006/table">
            <a:tbl>
              <a:tblPr firstRow="1" firstCol="1" bandRow="1">
                <a:tableStyleId>{3B4B98B0-60AC-42C2-AFA5-B58CD77FA1E5}</a:tableStyleId>
              </a:tblPr>
              <a:tblGrid>
                <a:gridCol w="1712114"/>
                <a:gridCol w="1712686"/>
                <a:gridCol w="1712686"/>
              </a:tblGrid>
              <a:tr h="456928">
                <a:tc>
                  <a:txBody>
                    <a:bodyPr/>
                    <a:lstStyle/>
                    <a:p>
                      <a:pPr algn="ctr">
                        <a:spcAft>
                          <a:spcPts val="0"/>
                        </a:spcAft>
                      </a:pPr>
                      <a:r>
                        <a:rPr lang="es-ES" sz="1600" dirty="0">
                          <a:effectLst/>
                        </a:rPr>
                        <a:t>NUMERO</a:t>
                      </a:r>
                      <a:endParaRPr lang="es-EC" sz="16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600">
                          <a:effectLst/>
                        </a:rPr>
                        <a:t>ESCALA BURNOUT</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600" dirty="0">
                          <a:effectLst/>
                        </a:rPr>
                        <a:t>PORCENTAJE</a:t>
                      </a:r>
                      <a:endParaRPr lang="es-EC" sz="16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264817">
                <a:tc>
                  <a:txBody>
                    <a:bodyPr/>
                    <a:lstStyle/>
                    <a:p>
                      <a:pPr algn="ctr">
                        <a:spcAft>
                          <a:spcPts val="0"/>
                        </a:spcAft>
                      </a:pPr>
                      <a:r>
                        <a:rPr lang="es-ES" sz="1600">
                          <a:effectLst/>
                        </a:rPr>
                        <a:t>13</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600">
                          <a:effectLst/>
                        </a:rPr>
                        <a:t>BAJO</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600">
                          <a:effectLst/>
                        </a:rPr>
                        <a:t>52%</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264817">
                <a:tc>
                  <a:txBody>
                    <a:bodyPr/>
                    <a:lstStyle/>
                    <a:p>
                      <a:pPr algn="ctr">
                        <a:spcAft>
                          <a:spcPts val="0"/>
                        </a:spcAft>
                      </a:pPr>
                      <a:r>
                        <a:rPr lang="es-ES" sz="1600">
                          <a:effectLst/>
                        </a:rPr>
                        <a:t>10</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600">
                          <a:effectLst/>
                        </a:rPr>
                        <a:t>MODERADO</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600">
                          <a:effectLst/>
                        </a:rPr>
                        <a:t>40%</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264817">
                <a:tc>
                  <a:txBody>
                    <a:bodyPr/>
                    <a:lstStyle/>
                    <a:p>
                      <a:pPr algn="ctr">
                        <a:spcAft>
                          <a:spcPts val="0"/>
                        </a:spcAft>
                      </a:pPr>
                      <a:r>
                        <a:rPr lang="es-ES" sz="1600">
                          <a:effectLst/>
                        </a:rPr>
                        <a:t>2</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600" dirty="0">
                          <a:effectLst/>
                        </a:rPr>
                        <a:t>ALTO</a:t>
                      </a:r>
                      <a:endParaRPr lang="es-EC" sz="16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600" dirty="0">
                          <a:effectLst/>
                        </a:rPr>
                        <a:t>8%</a:t>
                      </a:r>
                      <a:endParaRPr lang="es-EC" sz="16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1202061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771360790"/>
              </p:ext>
            </p:extLst>
          </p:nvPr>
        </p:nvGraphicFramePr>
        <p:xfrm>
          <a:off x="5281864" y="0"/>
          <a:ext cx="6910136" cy="6858005"/>
        </p:xfrm>
        <a:graphic>
          <a:graphicData uri="http://schemas.openxmlformats.org/drawingml/2006/table">
            <a:tbl>
              <a:tblPr>
                <a:tableStyleId>{5C22544A-7EE6-4342-B048-85BDC9FD1C3A}</a:tableStyleId>
              </a:tblPr>
              <a:tblGrid>
                <a:gridCol w="998454"/>
                <a:gridCol w="985972"/>
                <a:gridCol w="1481042"/>
                <a:gridCol w="998454"/>
                <a:gridCol w="1131582"/>
                <a:gridCol w="1314632"/>
              </a:tblGrid>
              <a:tr h="495230">
                <a:tc>
                  <a:txBody>
                    <a:bodyPr/>
                    <a:lstStyle/>
                    <a:p>
                      <a:pPr algn="ctr" fontAlgn="b"/>
                      <a:r>
                        <a:rPr lang="es-EC" sz="1600" u="none" strike="noStrike" dirty="0">
                          <a:effectLst/>
                        </a:rPr>
                        <a:t>CASOS</a:t>
                      </a:r>
                      <a:endParaRPr lang="es-EC" sz="1600" b="1" i="0" u="none" strike="noStrike" dirty="0">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PRE TEST</a:t>
                      </a:r>
                      <a:endParaRPr lang="es-EC" sz="1600" b="1"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VALORACION</a:t>
                      </a:r>
                      <a:endParaRPr lang="es-EC" sz="1600" b="1"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EDAD</a:t>
                      </a:r>
                      <a:endParaRPr lang="es-EC" sz="1600" b="1"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POST TEST</a:t>
                      </a:r>
                      <a:endParaRPr lang="es-EC" sz="1600" b="1"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NIVEL DE AF</a:t>
                      </a:r>
                      <a:endParaRPr lang="es-EC" sz="1600" b="1"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41</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26</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53</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#4</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26</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dirty="0">
                          <a:effectLst/>
                        </a:rPr>
                        <a:t>MEDIO</a:t>
                      </a:r>
                      <a:endParaRPr lang="es-EC" sz="1200" b="0" i="0" u="none" strike="noStrike" dirty="0">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#5</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48</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#6</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dirty="0">
                          <a:effectLst/>
                        </a:rPr>
                        <a:t>BAJO</a:t>
                      </a:r>
                      <a:endParaRPr lang="es-EC" sz="1200" b="0" i="0" u="none" strike="noStrike" dirty="0">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63</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#7</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25</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#8</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28</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#9</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24</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#10</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26</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56</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68</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36</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#14</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33</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#15</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54</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#16</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38</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#17</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26</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#18</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65</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#19</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60</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dirty="0">
                          <a:effectLst/>
                        </a:rPr>
                        <a:t>ALTO</a:t>
                      </a:r>
                      <a:endParaRPr lang="es-EC" sz="1200" b="0" i="0" u="none" strike="noStrike" dirty="0">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#20</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56</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#21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59</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#22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60</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#23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58</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#24</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MEDIO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35</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ALTO</a:t>
                      </a:r>
                      <a:endParaRPr lang="es-EC" sz="1200" b="0" i="0" u="none" strike="noStrike">
                        <a:solidFill>
                          <a:srgbClr val="000000"/>
                        </a:solidFill>
                        <a:effectLst/>
                        <a:latin typeface="Calibri" panose="020F0502020204030204" pitchFamily="34" charset="0"/>
                      </a:endParaRPr>
                    </a:p>
                  </a:txBody>
                  <a:tcPr marL="6664" marR="6664" marT="6664" marB="0" anchor="b"/>
                </a:tc>
              </a:tr>
              <a:tr h="254511">
                <a:tc>
                  <a:txBody>
                    <a:bodyPr/>
                    <a:lstStyle/>
                    <a:p>
                      <a:pPr algn="l" fontAlgn="b"/>
                      <a:r>
                        <a:rPr lang="es-EC" sz="1200" u="none" strike="noStrike">
                          <a:effectLst/>
                        </a:rPr>
                        <a:t>CASO #25</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BAJO</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600" u="none" strike="noStrike">
                          <a:effectLst/>
                        </a:rPr>
                        <a:t>50</a:t>
                      </a:r>
                      <a:endParaRPr lang="es-EC" sz="16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6664" marR="6664" marT="6664" marB="0" anchor="b"/>
                </a:tc>
                <a:tc>
                  <a:txBody>
                    <a:bodyPr/>
                    <a:lstStyle/>
                    <a:p>
                      <a:pPr algn="ctr" fontAlgn="b"/>
                      <a:r>
                        <a:rPr lang="es-EC" sz="1200" u="none" strike="noStrike" dirty="0">
                          <a:effectLst/>
                        </a:rPr>
                        <a:t>MEDIO</a:t>
                      </a:r>
                      <a:endParaRPr lang="es-EC" sz="1200" b="0" i="0" u="none" strike="noStrike" dirty="0">
                        <a:solidFill>
                          <a:srgbClr val="000000"/>
                        </a:solidFill>
                        <a:effectLst/>
                        <a:latin typeface="Calibri" panose="020F0502020204030204" pitchFamily="34" charset="0"/>
                      </a:endParaRPr>
                    </a:p>
                  </a:txBody>
                  <a:tcPr marL="6664" marR="6664" marT="6664" marB="0" anchor="b"/>
                </a:tc>
              </a:tr>
            </a:tbl>
          </a:graphicData>
        </a:graphic>
      </p:graphicFrame>
      <p:sp>
        <p:nvSpPr>
          <p:cNvPr id="5" name="Rectángulo 4"/>
          <p:cNvSpPr/>
          <p:nvPr/>
        </p:nvSpPr>
        <p:spPr>
          <a:xfrm>
            <a:off x="225470" y="2326419"/>
            <a:ext cx="3925426" cy="2677656"/>
          </a:xfrm>
          <a:prstGeom prst="rect">
            <a:avLst/>
          </a:prstGeom>
        </p:spPr>
        <p:txBody>
          <a:bodyPr wrap="square">
            <a:spAutoFit/>
          </a:bodyPr>
          <a:lstStyle/>
          <a:p>
            <a:pPr algn="just"/>
            <a:r>
              <a:rPr lang="es-EC" sz="2800" b="1" dirty="0">
                <a:ln w="22225">
                  <a:solidFill>
                    <a:schemeClr val="accent2"/>
                  </a:solidFill>
                  <a:prstDash val="solid"/>
                </a:ln>
                <a:solidFill>
                  <a:schemeClr val="accent2">
                    <a:lumMod val="40000"/>
                    <a:lumOff val="60000"/>
                  </a:schemeClr>
                </a:solidFill>
              </a:rPr>
              <a:t>ANALISIS COMPARATIVO INDIVIDUAL  DEL  TEST INICIAL y TEST FINAL  DE </a:t>
            </a:r>
            <a:r>
              <a:rPr lang="es-EC" sz="2800" b="1" dirty="0" smtClean="0">
                <a:ln w="22225">
                  <a:solidFill>
                    <a:schemeClr val="accent2"/>
                  </a:solidFill>
                  <a:prstDash val="solid"/>
                </a:ln>
                <a:solidFill>
                  <a:schemeClr val="accent2">
                    <a:lumMod val="40000"/>
                    <a:lumOff val="60000"/>
                  </a:schemeClr>
                </a:solidFill>
              </a:rPr>
              <a:t>LOS NIVELES DE ACTIVIDAD FÍSICA</a:t>
            </a:r>
            <a:endParaRPr lang="es-EC" sz="2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193543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55031" y="385010"/>
            <a:ext cx="8710863" cy="646331"/>
          </a:xfrm>
          <a:prstGeom prst="rect">
            <a:avLst/>
          </a:prstGeom>
          <a:noFill/>
        </p:spPr>
        <p:txBody>
          <a:bodyPr wrap="square" rtlCol="0">
            <a:spAutoFit/>
          </a:bodyPr>
          <a:lstStyle/>
          <a:p>
            <a:pPr algn="ctr"/>
            <a:r>
              <a:rPr lang="es-EC" dirty="0" smtClean="0"/>
              <a:t>ANÁLISIS E INTERPRETACIÓN GENERAL DE RESULTADOS DEL IPAQ (versión corta)ANTES Y DESPUÉS DE LA APLICACIÓN DEL PROGRAMA</a:t>
            </a:r>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3814015657"/>
              </p:ext>
            </p:extLst>
          </p:nvPr>
        </p:nvGraphicFramePr>
        <p:xfrm>
          <a:off x="0" y="1192569"/>
          <a:ext cx="4457692" cy="1828800"/>
        </p:xfrm>
        <a:graphic>
          <a:graphicData uri="http://schemas.openxmlformats.org/drawingml/2006/table">
            <a:tbl>
              <a:tblPr firstRow="1" firstCol="1" bandRow="1">
                <a:tableStyleId>{68D230F3-CF80-4859-8CE7-A43EE81993B5}</a:tableStyleId>
              </a:tblPr>
              <a:tblGrid>
                <a:gridCol w="1485566"/>
                <a:gridCol w="1486063"/>
                <a:gridCol w="1486063"/>
              </a:tblGrid>
              <a:tr h="576939">
                <a:tc>
                  <a:txBody>
                    <a:bodyPr/>
                    <a:lstStyle/>
                    <a:p>
                      <a:pPr algn="ctr">
                        <a:lnSpc>
                          <a:spcPct val="150000"/>
                        </a:lnSpc>
                        <a:spcAft>
                          <a:spcPts val="0"/>
                        </a:spcAft>
                      </a:pPr>
                      <a:r>
                        <a:rPr lang="es-ES" sz="1600">
                          <a:effectLst/>
                        </a:rPr>
                        <a:t>NUMERO</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0000"/>
                        </a:lnSpc>
                        <a:spcAft>
                          <a:spcPts val="0"/>
                        </a:spcAft>
                      </a:pPr>
                      <a:r>
                        <a:rPr lang="es-ES" sz="1600" dirty="0">
                          <a:effectLst/>
                        </a:rPr>
                        <a:t>NIVEL DE ACTIVIDAD FISICA</a:t>
                      </a:r>
                      <a:endParaRPr lang="es-EC" sz="16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PORCENTAJE</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288469">
                <a:tc>
                  <a:txBody>
                    <a:bodyPr/>
                    <a:lstStyle/>
                    <a:p>
                      <a:pPr algn="ctr">
                        <a:lnSpc>
                          <a:spcPct val="150000"/>
                        </a:lnSpc>
                        <a:spcAft>
                          <a:spcPts val="0"/>
                        </a:spcAft>
                      </a:pPr>
                      <a:r>
                        <a:rPr lang="es-ES" sz="1600">
                          <a:effectLst/>
                        </a:rPr>
                        <a:t>16</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BAJO</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64%</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288469">
                <a:tc>
                  <a:txBody>
                    <a:bodyPr/>
                    <a:lstStyle/>
                    <a:p>
                      <a:pPr algn="ctr">
                        <a:lnSpc>
                          <a:spcPct val="150000"/>
                        </a:lnSpc>
                        <a:spcAft>
                          <a:spcPts val="0"/>
                        </a:spcAft>
                      </a:pPr>
                      <a:r>
                        <a:rPr lang="es-ES" sz="1600">
                          <a:effectLst/>
                        </a:rPr>
                        <a:t>9</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MEDIO</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36%</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288469">
                <a:tc>
                  <a:txBody>
                    <a:bodyPr/>
                    <a:lstStyle/>
                    <a:p>
                      <a:pPr algn="ctr">
                        <a:lnSpc>
                          <a:spcPct val="150000"/>
                        </a:lnSpc>
                        <a:spcAft>
                          <a:spcPts val="0"/>
                        </a:spcAft>
                      </a:pPr>
                      <a:r>
                        <a:rPr lang="es-ES" sz="1600">
                          <a:effectLst/>
                        </a:rPr>
                        <a:t>0</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ALTO</a:t>
                      </a:r>
                      <a:endParaRPr lang="es-EC" sz="16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600" dirty="0">
                          <a:effectLst/>
                        </a:rPr>
                        <a:t>0%</a:t>
                      </a:r>
                      <a:endParaRPr lang="es-EC" sz="16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graphicFrame>
        <p:nvGraphicFramePr>
          <p:cNvPr id="6" name="Gráfico 5"/>
          <p:cNvGraphicFramePr/>
          <p:nvPr>
            <p:extLst>
              <p:ext uri="{D42A27DB-BD31-4B8C-83A1-F6EECF244321}">
                <p14:modId xmlns:p14="http://schemas.microsoft.com/office/powerpoint/2010/main" val="2437960417"/>
              </p:ext>
            </p:extLst>
          </p:nvPr>
        </p:nvGraphicFramePr>
        <p:xfrm>
          <a:off x="0" y="2923672"/>
          <a:ext cx="4259179" cy="306805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3"/>
          <p:cNvSpPr txBox="1">
            <a:spLocks noChangeArrowheads="1"/>
          </p:cNvSpPr>
          <p:nvPr/>
        </p:nvSpPr>
        <p:spPr bwMode="auto">
          <a:xfrm>
            <a:off x="1952405" y="6299647"/>
            <a:ext cx="7416824" cy="36004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_tradnl" sz="1600" b="1" i="0" u="none" strike="noStrike" cap="none" normalizeH="0" baseline="0" dirty="0" smtClean="0">
                <a:ln>
                  <a:noFill/>
                </a:ln>
                <a:solidFill>
                  <a:schemeClr val="tx1"/>
                </a:solidFill>
                <a:effectLst/>
                <a:latin typeface="Arial" pitchFamily="34" charset="0"/>
                <a:cs typeface="Arial" pitchFamily="34" charset="0"/>
              </a:rPr>
              <a:t>Fuente:</a:t>
            </a:r>
            <a:r>
              <a:rPr kumimoji="0" lang="es-ES_tradnl" sz="1600" b="0" i="0" u="none" strike="noStrike" cap="none" normalizeH="0" baseline="0" dirty="0" smtClean="0">
                <a:ln>
                  <a:noFill/>
                </a:ln>
                <a:solidFill>
                  <a:schemeClr val="tx1"/>
                </a:solidFill>
                <a:effectLst/>
                <a:latin typeface="Arial" pitchFamily="34" charset="0"/>
                <a:cs typeface="Arial" pitchFamily="34" charset="0"/>
              </a:rPr>
              <a:t> Trabajo de Campo   </a:t>
            </a:r>
            <a:r>
              <a:rPr kumimoji="0" lang="es-ES_tradnl" sz="1600" b="1" i="0" u="none" strike="noStrike" cap="none" normalizeH="0" baseline="0" dirty="0" smtClean="0">
                <a:ln>
                  <a:noFill/>
                </a:ln>
                <a:solidFill>
                  <a:schemeClr val="tx1"/>
                </a:solidFill>
                <a:effectLst/>
                <a:latin typeface="Arial" pitchFamily="34" charset="0"/>
                <a:cs typeface="Arial" pitchFamily="34" charset="0"/>
              </a:rPr>
              <a:t>Elaborado:</a:t>
            </a:r>
            <a:r>
              <a:rPr kumimoji="0" lang="es-ES_tradnl" sz="1600" b="0" i="0" u="none" strike="noStrike" cap="none" normalizeH="0" baseline="0" dirty="0" smtClean="0">
                <a:ln>
                  <a:noFill/>
                </a:ln>
                <a:solidFill>
                  <a:schemeClr val="tx1"/>
                </a:solidFill>
                <a:effectLst/>
                <a:latin typeface="Arial" pitchFamily="34" charset="0"/>
                <a:cs typeface="Arial" pitchFamily="34" charset="0"/>
              </a:rPr>
              <a:t> Margarita Sánchez Ruiz</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Gráfico 7"/>
          <p:cNvGraphicFramePr/>
          <p:nvPr>
            <p:extLst>
              <p:ext uri="{D42A27DB-BD31-4B8C-83A1-F6EECF244321}">
                <p14:modId xmlns:p14="http://schemas.microsoft.com/office/powerpoint/2010/main" val="2551998026"/>
              </p:ext>
            </p:extLst>
          </p:nvPr>
        </p:nvGraphicFramePr>
        <p:xfrm>
          <a:off x="4776536" y="2935705"/>
          <a:ext cx="5606717" cy="30199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361614824"/>
              </p:ext>
            </p:extLst>
          </p:nvPr>
        </p:nvGraphicFramePr>
        <p:xfrm>
          <a:off x="4579945" y="1225760"/>
          <a:ext cx="6284570" cy="1685881"/>
        </p:xfrm>
        <a:graphic>
          <a:graphicData uri="http://schemas.openxmlformats.org/drawingml/2006/table">
            <a:tbl>
              <a:tblPr firstRow="1" firstCol="1" bandRow="1">
                <a:tableStyleId>{68D230F3-CF80-4859-8CE7-A43EE81993B5}</a:tableStyleId>
              </a:tblPr>
              <a:tblGrid>
                <a:gridCol w="2094390"/>
                <a:gridCol w="2095090"/>
                <a:gridCol w="2095090"/>
              </a:tblGrid>
              <a:tr h="674353">
                <a:tc>
                  <a:txBody>
                    <a:bodyPr/>
                    <a:lstStyle/>
                    <a:p>
                      <a:pPr algn="ctr">
                        <a:lnSpc>
                          <a:spcPct val="150000"/>
                        </a:lnSpc>
                        <a:spcAft>
                          <a:spcPts val="0"/>
                        </a:spcAft>
                      </a:pPr>
                      <a:r>
                        <a:rPr lang="es-ES" sz="1400" dirty="0">
                          <a:effectLst/>
                        </a:rPr>
                        <a:t>NUMERO</a:t>
                      </a:r>
                      <a:endParaRPr lang="es-EC" sz="14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NIVEL DE ACTIVIDAD FISICA</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PORCENTAJE</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337176">
                <a:tc>
                  <a:txBody>
                    <a:bodyPr/>
                    <a:lstStyle/>
                    <a:p>
                      <a:pPr algn="ctr">
                        <a:lnSpc>
                          <a:spcPct val="150000"/>
                        </a:lnSpc>
                        <a:spcAft>
                          <a:spcPts val="0"/>
                        </a:spcAft>
                      </a:pPr>
                      <a:r>
                        <a:rPr lang="es-ES" sz="1400">
                          <a:effectLst/>
                        </a:rPr>
                        <a:t>0</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BAJO</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0%</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337176">
                <a:tc>
                  <a:txBody>
                    <a:bodyPr/>
                    <a:lstStyle/>
                    <a:p>
                      <a:pPr algn="ctr">
                        <a:lnSpc>
                          <a:spcPct val="150000"/>
                        </a:lnSpc>
                        <a:spcAft>
                          <a:spcPts val="0"/>
                        </a:spcAft>
                      </a:pPr>
                      <a:r>
                        <a:rPr lang="es-ES" sz="1400">
                          <a:effectLst/>
                        </a:rPr>
                        <a:t>10</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MEDIO</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40%</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337176">
                <a:tc>
                  <a:txBody>
                    <a:bodyPr/>
                    <a:lstStyle/>
                    <a:p>
                      <a:pPr algn="ctr">
                        <a:lnSpc>
                          <a:spcPct val="150000"/>
                        </a:lnSpc>
                        <a:spcAft>
                          <a:spcPts val="0"/>
                        </a:spcAft>
                      </a:pPr>
                      <a:r>
                        <a:rPr lang="es-ES" sz="1400" dirty="0">
                          <a:effectLst/>
                        </a:rPr>
                        <a:t>15</a:t>
                      </a:r>
                      <a:endParaRPr lang="es-EC" sz="14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ALTO</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60%</a:t>
                      </a:r>
                      <a:endParaRPr lang="es-EC" sz="14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103244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55031" y="385010"/>
            <a:ext cx="8710863" cy="646331"/>
          </a:xfrm>
          <a:prstGeom prst="rect">
            <a:avLst/>
          </a:prstGeom>
          <a:noFill/>
        </p:spPr>
        <p:txBody>
          <a:bodyPr wrap="square" rtlCol="0">
            <a:spAutoFit/>
          </a:bodyPr>
          <a:lstStyle/>
          <a:p>
            <a:pPr algn="ctr"/>
            <a:r>
              <a:rPr lang="es-EC" dirty="0" smtClean="0"/>
              <a:t>ANÁLISIS E INTERPRETACIÓN GENERAL DE RESULTADOS DEL IPAQ (versión corta)DESPUÉS DE LA APLICACIÓN DEL PROGRAMA</a:t>
            </a:r>
            <a:endParaRPr lang="es-EC" dirty="0"/>
          </a:p>
        </p:txBody>
      </p:sp>
      <p:graphicFrame>
        <p:nvGraphicFramePr>
          <p:cNvPr id="5" name="Gráfico 4"/>
          <p:cNvGraphicFramePr/>
          <p:nvPr>
            <p:extLst>
              <p:ext uri="{D42A27DB-BD31-4B8C-83A1-F6EECF244321}">
                <p14:modId xmlns:p14="http://schemas.microsoft.com/office/powerpoint/2010/main" val="1855687571"/>
              </p:ext>
            </p:extLst>
          </p:nvPr>
        </p:nvGraphicFramePr>
        <p:xfrm>
          <a:off x="2923673" y="3200400"/>
          <a:ext cx="5265821" cy="27311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281584208"/>
              </p:ext>
            </p:extLst>
          </p:nvPr>
        </p:nvGraphicFramePr>
        <p:xfrm>
          <a:off x="2245819" y="1322012"/>
          <a:ext cx="6284570" cy="1600200"/>
        </p:xfrm>
        <a:graphic>
          <a:graphicData uri="http://schemas.openxmlformats.org/drawingml/2006/table">
            <a:tbl>
              <a:tblPr firstRow="1" firstCol="1" bandRow="1">
                <a:tableStyleId>{68D230F3-CF80-4859-8CE7-A43EE81993B5}</a:tableStyleId>
              </a:tblPr>
              <a:tblGrid>
                <a:gridCol w="2094390"/>
                <a:gridCol w="2095090"/>
                <a:gridCol w="2095090"/>
              </a:tblGrid>
              <a:tr h="0">
                <a:tc>
                  <a:txBody>
                    <a:bodyPr/>
                    <a:lstStyle/>
                    <a:p>
                      <a:pPr algn="ctr">
                        <a:lnSpc>
                          <a:spcPct val="150000"/>
                        </a:lnSpc>
                        <a:spcAft>
                          <a:spcPts val="0"/>
                        </a:spcAft>
                      </a:pPr>
                      <a:r>
                        <a:rPr lang="es-ES" sz="1400" dirty="0">
                          <a:effectLst/>
                        </a:rPr>
                        <a:t>NUMERO</a:t>
                      </a:r>
                      <a:endParaRPr lang="es-EC" sz="14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NIVEL DE ACTIVIDAD FISICA</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PORCENTAJE</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1400">
                          <a:effectLst/>
                        </a:rPr>
                        <a:t>0</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BAJO</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0%</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1400">
                          <a:effectLst/>
                        </a:rPr>
                        <a:t>10</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MEDIO</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40%</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1400" dirty="0">
                          <a:effectLst/>
                        </a:rPr>
                        <a:t>15</a:t>
                      </a:r>
                      <a:endParaRPr lang="es-EC" sz="14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ALTO</a:t>
                      </a:r>
                      <a:endParaRPr lang="es-EC" sz="140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60%</a:t>
                      </a:r>
                      <a:endParaRPr lang="es-EC" sz="1400" dirty="0">
                        <a:solidFill>
                          <a:srgbClr val="76923C"/>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7" name="Text Box 3"/>
          <p:cNvSpPr txBox="1">
            <a:spLocks noChangeArrowheads="1"/>
          </p:cNvSpPr>
          <p:nvPr/>
        </p:nvSpPr>
        <p:spPr bwMode="auto">
          <a:xfrm>
            <a:off x="1952405" y="6299647"/>
            <a:ext cx="7416824" cy="36004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_tradnl" sz="1600" b="1" i="0" u="none" strike="noStrike" cap="none" normalizeH="0" baseline="0" dirty="0" smtClean="0">
                <a:ln>
                  <a:noFill/>
                </a:ln>
                <a:solidFill>
                  <a:schemeClr val="tx1"/>
                </a:solidFill>
                <a:effectLst/>
                <a:latin typeface="Arial" pitchFamily="34" charset="0"/>
                <a:cs typeface="Arial" pitchFamily="34" charset="0"/>
              </a:rPr>
              <a:t>Fuente:</a:t>
            </a:r>
            <a:r>
              <a:rPr kumimoji="0" lang="es-ES_tradnl" sz="1600" b="0" i="0" u="none" strike="noStrike" cap="none" normalizeH="0" baseline="0" dirty="0" smtClean="0">
                <a:ln>
                  <a:noFill/>
                </a:ln>
                <a:solidFill>
                  <a:schemeClr val="tx1"/>
                </a:solidFill>
                <a:effectLst/>
                <a:latin typeface="Arial" pitchFamily="34" charset="0"/>
                <a:cs typeface="Arial" pitchFamily="34" charset="0"/>
              </a:rPr>
              <a:t> Trabajo de Campo   </a:t>
            </a:r>
            <a:r>
              <a:rPr kumimoji="0" lang="es-ES_tradnl" sz="1600" b="1" i="0" u="none" strike="noStrike" cap="none" normalizeH="0" baseline="0" dirty="0" smtClean="0">
                <a:ln>
                  <a:noFill/>
                </a:ln>
                <a:solidFill>
                  <a:schemeClr val="tx1"/>
                </a:solidFill>
                <a:effectLst/>
                <a:latin typeface="Arial" pitchFamily="34" charset="0"/>
                <a:cs typeface="Arial" pitchFamily="34" charset="0"/>
              </a:rPr>
              <a:t>Elaborado:</a:t>
            </a:r>
            <a:r>
              <a:rPr kumimoji="0" lang="es-ES_tradnl" sz="1600" b="0" i="0" u="none" strike="noStrike" cap="none" normalizeH="0" baseline="0" dirty="0" smtClean="0">
                <a:ln>
                  <a:noFill/>
                </a:ln>
                <a:solidFill>
                  <a:schemeClr val="tx1"/>
                </a:solidFill>
                <a:effectLst/>
                <a:latin typeface="Arial" pitchFamily="34" charset="0"/>
                <a:cs typeface="Arial" pitchFamily="34" charset="0"/>
              </a:rPr>
              <a:t> Margarita Sánchez Ruiz</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28689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869468117"/>
              </p:ext>
            </p:extLst>
          </p:nvPr>
        </p:nvGraphicFramePr>
        <p:xfrm>
          <a:off x="219237" y="2213811"/>
          <a:ext cx="5219039" cy="3272590"/>
        </p:xfrm>
        <a:graphic>
          <a:graphicData uri="http://schemas.openxmlformats.org/drawingml/2006/chart">
            <c:chart xmlns:c="http://schemas.openxmlformats.org/drawingml/2006/chart" xmlns:r="http://schemas.openxmlformats.org/officeDocument/2006/relationships" r:id="rId2"/>
          </a:graphicData>
        </a:graphic>
      </p:graphicFrame>
      <p:sp>
        <p:nvSpPr>
          <p:cNvPr id="5" name="1 Título"/>
          <p:cNvSpPr>
            <a:spLocks noGrp="1"/>
          </p:cNvSpPr>
          <p:nvPr>
            <p:ph type="title"/>
          </p:nvPr>
        </p:nvSpPr>
        <p:spPr>
          <a:xfrm>
            <a:off x="839796" y="283078"/>
            <a:ext cx="8472645" cy="1557754"/>
          </a:xfrm>
        </p:spPr>
        <p:txBody>
          <a:bodyPr>
            <a:normAutofit/>
          </a:bodyPr>
          <a:lstStyle/>
          <a:p>
            <a:pPr algn="ctr"/>
            <a:r>
              <a:rPr lang="es-ES" sz="3100"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INTERPRETACIÓN GENERAL DEL RESULTADO DE LA GUÍA DE OBSERVACIÓN AL INICIO Y FINAL DEL PROGRAMA DE ACTIVIDAD FÍSICA</a:t>
            </a:r>
            <a:endParaRPr lang="es-EC"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graphicFrame>
        <p:nvGraphicFramePr>
          <p:cNvPr id="6" name="Tabla 5"/>
          <p:cNvGraphicFramePr>
            <a:graphicFrameLocks noGrp="1"/>
          </p:cNvGraphicFramePr>
          <p:nvPr>
            <p:extLst>
              <p:ext uri="{D42A27DB-BD31-4B8C-83A1-F6EECF244321}">
                <p14:modId xmlns:p14="http://schemas.microsoft.com/office/powerpoint/2010/main" val="3455621521"/>
              </p:ext>
            </p:extLst>
          </p:nvPr>
        </p:nvGraphicFramePr>
        <p:xfrm>
          <a:off x="510529" y="5491429"/>
          <a:ext cx="4494606" cy="684849"/>
        </p:xfrm>
        <a:graphic>
          <a:graphicData uri="http://schemas.openxmlformats.org/drawingml/2006/table">
            <a:tbl>
              <a:tblPr firstRow="1" firstCol="1" bandRow="1">
                <a:tableStyleId>{91EBBBCC-DAD2-459C-BE2E-F6DE35CF9A28}</a:tableStyleId>
              </a:tblPr>
              <a:tblGrid>
                <a:gridCol w="1123387"/>
                <a:gridCol w="1123387"/>
                <a:gridCol w="1123916"/>
                <a:gridCol w="1123916"/>
              </a:tblGrid>
              <a:tr h="0">
                <a:tc>
                  <a:txBody>
                    <a:bodyPr/>
                    <a:lstStyle/>
                    <a:p>
                      <a:pPr algn="ctr">
                        <a:lnSpc>
                          <a:spcPct val="107000"/>
                        </a:lnSpc>
                        <a:spcAft>
                          <a:spcPts val="0"/>
                        </a:spcAft>
                      </a:pPr>
                      <a:r>
                        <a:rPr lang="es-EC" sz="1400" dirty="0">
                          <a:effectLst/>
                        </a:rPr>
                        <a:t>MALO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REGULAR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BUENO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EXCELENTE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400" b="0">
                          <a:effectLst/>
                        </a:rPr>
                        <a:t>5</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400" b="0" dirty="0">
                          <a:effectLst/>
                        </a:rPr>
                        <a:t>20%</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28%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Text Box 3"/>
          <p:cNvSpPr txBox="1">
            <a:spLocks noChangeArrowheads="1"/>
          </p:cNvSpPr>
          <p:nvPr/>
        </p:nvSpPr>
        <p:spPr bwMode="auto">
          <a:xfrm>
            <a:off x="2036626" y="6480132"/>
            <a:ext cx="7416824" cy="36004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_tradnl" sz="1600" b="1" i="0" u="none" strike="noStrike" cap="none" normalizeH="0" baseline="0" dirty="0" smtClean="0">
                <a:ln>
                  <a:noFill/>
                </a:ln>
                <a:solidFill>
                  <a:schemeClr val="tx1"/>
                </a:solidFill>
                <a:effectLst/>
                <a:latin typeface="Arial" pitchFamily="34" charset="0"/>
                <a:cs typeface="Arial" pitchFamily="34" charset="0"/>
              </a:rPr>
              <a:t>Fuente:</a:t>
            </a:r>
            <a:r>
              <a:rPr kumimoji="0" lang="es-ES_tradnl" sz="1600" b="0" i="0" u="none" strike="noStrike" cap="none" normalizeH="0" baseline="0" dirty="0" smtClean="0">
                <a:ln>
                  <a:noFill/>
                </a:ln>
                <a:solidFill>
                  <a:schemeClr val="tx1"/>
                </a:solidFill>
                <a:effectLst/>
                <a:latin typeface="Arial" pitchFamily="34" charset="0"/>
                <a:cs typeface="Arial" pitchFamily="34" charset="0"/>
              </a:rPr>
              <a:t> Trabajo de Campo   </a:t>
            </a:r>
            <a:r>
              <a:rPr kumimoji="0" lang="es-ES_tradnl" sz="1600" b="1" i="0" u="none" strike="noStrike" cap="none" normalizeH="0" baseline="0" dirty="0" smtClean="0">
                <a:ln>
                  <a:noFill/>
                </a:ln>
                <a:solidFill>
                  <a:schemeClr val="tx1"/>
                </a:solidFill>
                <a:effectLst/>
                <a:latin typeface="Arial" pitchFamily="34" charset="0"/>
                <a:cs typeface="Arial" pitchFamily="34" charset="0"/>
              </a:rPr>
              <a:t>Elaborado:</a:t>
            </a:r>
            <a:r>
              <a:rPr kumimoji="0" lang="es-ES_tradnl" sz="1600" b="0" i="0" u="none" strike="noStrike" cap="none" normalizeH="0" baseline="0" dirty="0" smtClean="0">
                <a:ln>
                  <a:noFill/>
                </a:ln>
                <a:solidFill>
                  <a:schemeClr val="tx1"/>
                </a:solidFill>
                <a:effectLst/>
                <a:latin typeface="Arial" pitchFamily="34" charset="0"/>
                <a:cs typeface="Arial" pitchFamily="34" charset="0"/>
              </a:rPr>
              <a:t> Margarita Sánchez Ruiz</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Gráfico 7"/>
          <p:cNvGraphicFramePr/>
          <p:nvPr>
            <p:extLst>
              <p:ext uri="{D42A27DB-BD31-4B8C-83A1-F6EECF244321}">
                <p14:modId xmlns:p14="http://schemas.microsoft.com/office/powerpoint/2010/main" val="3861874111"/>
              </p:ext>
            </p:extLst>
          </p:nvPr>
        </p:nvGraphicFramePr>
        <p:xfrm>
          <a:off x="5582656" y="2202799"/>
          <a:ext cx="5943598" cy="32715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895738523"/>
              </p:ext>
            </p:extLst>
          </p:nvPr>
        </p:nvGraphicFramePr>
        <p:xfrm>
          <a:off x="6201466" y="5485193"/>
          <a:ext cx="4494606" cy="684849"/>
        </p:xfrm>
        <a:graphic>
          <a:graphicData uri="http://schemas.openxmlformats.org/drawingml/2006/table">
            <a:tbl>
              <a:tblPr firstRow="1" firstCol="1" bandRow="1">
                <a:tableStyleId>{91EBBBCC-DAD2-459C-BE2E-F6DE35CF9A28}</a:tableStyleId>
              </a:tblPr>
              <a:tblGrid>
                <a:gridCol w="1123387"/>
                <a:gridCol w="1123387"/>
                <a:gridCol w="1123916"/>
                <a:gridCol w="1123916"/>
              </a:tblGrid>
              <a:tr h="0">
                <a:tc>
                  <a:txBody>
                    <a:bodyPr/>
                    <a:lstStyle/>
                    <a:p>
                      <a:pPr algn="ctr">
                        <a:lnSpc>
                          <a:spcPct val="107000"/>
                        </a:lnSpc>
                        <a:spcAft>
                          <a:spcPts val="0"/>
                        </a:spcAft>
                      </a:pPr>
                      <a:r>
                        <a:rPr lang="es-EC" sz="1400" b="1" dirty="0">
                          <a:effectLst/>
                        </a:rPr>
                        <a:t>MALO</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REGULAR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BUENO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EXCELENTE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400" b="0" dirty="0" smtClean="0">
                          <a:effectLst/>
                          <a:latin typeface="14"/>
                          <a:ea typeface="+mn-ea"/>
                          <a:cs typeface="+mn-cs"/>
                        </a:rPr>
                        <a:t>1</a:t>
                      </a:r>
                      <a:endParaRPr lang="es-EC" sz="1400" b="0" dirty="0">
                        <a:effectLst/>
                        <a:latin typeface="1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smtClean="0">
                          <a:effectLst/>
                          <a:latin typeface="14"/>
                          <a:ea typeface="Calibri" panose="020F0502020204030204" pitchFamily="34" charset="0"/>
                          <a:cs typeface="Times New Roman" panose="02020603050405020304" pitchFamily="18" charset="0"/>
                        </a:rPr>
                        <a:t>3</a:t>
                      </a:r>
                      <a:endParaRPr lang="es-EC" sz="1400" dirty="0">
                        <a:effectLst/>
                        <a:latin typeface="1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smtClean="0">
                          <a:effectLst/>
                          <a:latin typeface="14"/>
                          <a:ea typeface="Calibri" panose="020F0502020204030204" pitchFamily="34" charset="0"/>
                          <a:cs typeface="Times New Roman" panose="02020603050405020304" pitchFamily="18" charset="0"/>
                        </a:rPr>
                        <a:t>6</a:t>
                      </a:r>
                      <a:endParaRPr lang="es-EC" sz="1400" dirty="0">
                        <a:effectLst/>
                        <a:latin typeface="1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smtClean="0">
                          <a:effectLst/>
                          <a:latin typeface="14"/>
                          <a:ea typeface="Calibri" panose="020F0502020204030204" pitchFamily="34" charset="0"/>
                          <a:cs typeface="Times New Roman" panose="02020603050405020304" pitchFamily="18" charset="0"/>
                        </a:rPr>
                        <a:t>15</a:t>
                      </a:r>
                      <a:endParaRPr lang="es-EC" sz="1400" dirty="0">
                        <a:effectLst/>
                        <a:latin typeface="14"/>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400" b="0" dirty="0" smtClean="0">
                          <a:effectLst/>
                          <a:latin typeface="14"/>
                        </a:rPr>
                        <a:t>4%</a:t>
                      </a:r>
                      <a:endParaRPr lang="es-EC" sz="1400" b="0" dirty="0">
                        <a:effectLst/>
                        <a:latin typeface="1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smtClean="0">
                          <a:effectLst/>
                          <a:latin typeface="14"/>
                          <a:ea typeface="Calibri" panose="020F0502020204030204" pitchFamily="34" charset="0"/>
                          <a:cs typeface="Times New Roman" panose="02020603050405020304" pitchFamily="18" charset="0"/>
                        </a:rPr>
                        <a:t>12%</a:t>
                      </a:r>
                      <a:endParaRPr lang="es-EC" sz="1400" dirty="0">
                        <a:effectLst/>
                        <a:latin typeface="1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smtClean="0">
                          <a:effectLst/>
                          <a:latin typeface="14"/>
                          <a:ea typeface="Calibri" panose="020F0502020204030204" pitchFamily="34" charset="0"/>
                          <a:cs typeface="Times New Roman" panose="02020603050405020304" pitchFamily="18" charset="0"/>
                        </a:rPr>
                        <a:t>24%</a:t>
                      </a:r>
                      <a:endParaRPr lang="es-EC" sz="1400" dirty="0">
                        <a:effectLst/>
                        <a:latin typeface="1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smtClean="0">
                          <a:effectLst/>
                          <a:latin typeface="14"/>
                          <a:ea typeface="+mn-ea"/>
                          <a:cs typeface="+mn-cs"/>
                        </a:rPr>
                        <a:t>60%</a:t>
                      </a:r>
                      <a:endParaRPr lang="es-EC" sz="1400" dirty="0">
                        <a:effectLst/>
                        <a:latin typeface="14"/>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9898830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7 Cuadro de texto"/>
          <p:cNvSpPr txBox="1"/>
          <p:nvPr/>
        </p:nvSpPr>
        <p:spPr>
          <a:xfrm>
            <a:off x="3843338" y="10450513"/>
            <a:ext cx="2468562" cy="249237"/>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ES" sz="1000" b="1">
                <a:effectLst/>
                <a:latin typeface="Arial" panose="020B0604020202020204" pitchFamily="34" charset="0"/>
                <a:ea typeface="Times New Roman" panose="02020603050405020304" pitchFamily="18" charset="0"/>
              </a:rPr>
              <a:t>Elaborado por:</a:t>
            </a:r>
            <a:r>
              <a:rPr lang="es-ES" sz="1000">
                <a:effectLst/>
                <a:latin typeface="Arial" panose="020B0604020202020204" pitchFamily="34" charset="0"/>
                <a:ea typeface="Times New Roman" panose="02020603050405020304" pitchFamily="18" charset="0"/>
              </a:rPr>
              <a:t> Margarita Sánchez</a:t>
            </a:r>
            <a:endParaRPr lang="es-EC" sz="1200">
              <a:effectLst/>
              <a:latin typeface="Times New Roman" panose="02020603050405020304" pitchFamily="18" charset="0"/>
              <a:ea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4099398964"/>
              </p:ext>
            </p:extLst>
          </p:nvPr>
        </p:nvGraphicFramePr>
        <p:xfrm>
          <a:off x="5561557" y="0"/>
          <a:ext cx="6601215" cy="6865252"/>
        </p:xfrm>
        <a:graphic>
          <a:graphicData uri="http://schemas.openxmlformats.org/drawingml/2006/table">
            <a:tbl>
              <a:tblPr firstRow="1" firstCol="1" bandRow="1">
                <a:tableStyleId>{5C22544A-7EE6-4342-B048-85BDC9FD1C3A}</a:tableStyleId>
              </a:tblPr>
              <a:tblGrid>
                <a:gridCol w="922154"/>
                <a:gridCol w="922154"/>
                <a:gridCol w="922154"/>
                <a:gridCol w="790929"/>
                <a:gridCol w="1053379"/>
                <a:gridCol w="1000889"/>
                <a:gridCol w="989556"/>
              </a:tblGrid>
              <a:tr h="419476">
                <a:tc>
                  <a:txBody>
                    <a:bodyPr/>
                    <a:lstStyle/>
                    <a:p>
                      <a:pPr algn="ctr">
                        <a:spcAft>
                          <a:spcPts val="0"/>
                        </a:spcAft>
                      </a:pPr>
                      <a:r>
                        <a:rPr lang="es-EC" sz="1400" dirty="0">
                          <a:effectLst/>
                        </a:rPr>
                        <a:t>CASO</a:t>
                      </a:r>
                      <a:endParaRPr lang="es-EC" sz="1400" dirty="0">
                        <a:effectLst/>
                        <a:latin typeface="Times New Roman" panose="02020603050405020304" pitchFamily="18" charset="0"/>
                        <a:ea typeface="Times New Roman" panose="02020603050405020304" pitchFamily="18" charset="0"/>
                      </a:endParaRPr>
                    </a:p>
                  </a:txBody>
                  <a:tcPr marL="42236" marR="42236" marT="0" marB="0"/>
                </a:tc>
                <a:tc>
                  <a:txBody>
                    <a:bodyPr/>
                    <a:lstStyle/>
                    <a:p>
                      <a:pPr algn="ctr">
                        <a:spcAft>
                          <a:spcPts val="0"/>
                        </a:spcAft>
                      </a:pPr>
                      <a:r>
                        <a:rPr lang="es-EC" sz="1400" dirty="0">
                          <a:effectLst/>
                        </a:rPr>
                        <a:t>VD </a:t>
                      </a:r>
                      <a:endParaRPr lang="es-EC" sz="1400" dirty="0" smtClean="0">
                        <a:effectLst/>
                      </a:endParaRPr>
                    </a:p>
                    <a:p>
                      <a:pPr algn="ctr">
                        <a:spcAft>
                          <a:spcPts val="0"/>
                        </a:spcAft>
                      </a:pPr>
                      <a:r>
                        <a:rPr lang="es-EC" sz="1400" dirty="0" smtClean="0">
                          <a:effectLst/>
                        </a:rPr>
                        <a:t>(</a:t>
                      </a:r>
                      <a:r>
                        <a:rPr lang="es-EC" sz="1400" dirty="0">
                          <a:effectLst/>
                        </a:rPr>
                        <a:t>pre test)</a:t>
                      </a:r>
                      <a:endParaRPr lang="es-EC" sz="1400" dirty="0">
                        <a:effectLst/>
                        <a:latin typeface="Times New Roman" panose="02020603050405020304" pitchFamily="18" charset="0"/>
                        <a:ea typeface="Times New Roman" panose="02020603050405020304" pitchFamily="18" charset="0"/>
                      </a:endParaRPr>
                    </a:p>
                  </a:txBody>
                  <a:tcPr marL="42236" marR="42236" marT="0" marB="0"/>
                </a:tc>
                <a:tc gridSpan="2">
                  <a:txBody>
                    <a:bodyPr/>
                    <a:lstStyle/>
                    <a:p>
                      <a:pPr algn="ctr">
                        <a:spcAft>
                          <a:spcPts val="0"/>
                        </a:spcAft>
                      </a:pPr>
                      <a:r>
                        <a:rPr lang="en-US" sz="1400">
                          <a:effectLst/>
                        </a:rPr>
                        <a:t>VI (pre y post test)</a:t>
                      </a:r>
                      <a:endParaRPr lang="es-EC" sz="1400">
                        <a:effectLst/>
                        <a:latin typeface="Times New Roman" panose="02020603050405020304" pitchFamily="18" charset="0"/>
                        <a:ea typeface="Times New Roman" panose="02020603050405020304" pitchFamily="18" charset="0"/>
                      </a:endParaRPr>
                    </a:p>
                  </a:txBody>
                  <a:tcPr marL="42236" marR="42236" marT="0" marB="0"/>
                </a:tc>
                <a:tc hMerge="1">
                  <a:txBody>
                    <a:bodyPr/>
                    <a:lstStyle/>
                    <a:p>
                      <a:endParaRPr lang="es-EC"/>
                    </a:p>
                  </a:txBody>
                  <a:tcPr/>
                </a:tc>
                <a:tc>
                  <a:txBody>
                    <a:bodyPr/>
                    <a:lstStyle/>
                    <a:p>
                      <a:pPr algn="ctr">
                        <a:spcAft>
                          <a:spcPts val="0"/>
                        </a:spcAft>
                      </a:pPr>
                      <a:r>
                        <a:rPr lang="es-EC" sz="1400" dirty="0">
                          <a:effectLst/>
                        </a:rPr>
                        <a:t>VD </a:t>
                      </a:r>
                      <a:endParaRPr lang="es-EC" sz="1400" dirty="0" smtClean="0">
                        <a:effectLst/>
                      </a:endParaRPr>
                    </a:p>
                    <a:p>
                      <a:pPr algn="ctr">
                        <a:spcAft>
                          <a:spcPts val="0"/>
                        </a:spcAft>
                      </a:pPr>
                      <a:r>
                        <a:rPr lang="es-EC" sz="1400" dirty="0" smtClean="0">
                          <a:effectLst/>
                        </a:rPr>
                        <a:t>(</a:t>
                      </a:r>
                      <a:r>
                        <a:rPr lang="es-EC" sz="1400" dirty="0">
                          <a:effectLst/>
                        </a:rPr>
                        <a:t>post test)</a:t>
                      </a:r>
                      <a:endParaRPr lang="es-EC" sz="1400" dirty="0">
                        <a:effectLst/>
                        <a:latin typeface="Times New Roman" panose="02020603050405020304" pitchFamily="18" charset="0"/>
                        <a:ea typeface="Times New Roman" panose="02020603050405020304" pitchFamily="18" charset="0"/>
                      </a:endParaRPr>
                    </a:p>
                  </a:txBody>
                  <a:tcPr marL="42236" marR="42236" marT="0" marB="0"/>
                </a:tc>
                <a:tc>
                  <a:txBody>
                    <a:bodyPr/>
                    <a:lstStyle/>
                    <a:p>
                      <a:pPr algn="ctr">
                        <a:spcAft>
                          <a:spcPts val="0"/>
                        </a:spcAft>
                      </a:pPr>
                      <a:r>
                        <a:rPr lang="es-EC" sz="1400">
                          <a:effectLst/>
                        </a:rPr>
                        <a:t>HIPÓTESIS</a:t>
                      </a:r>
                      <a:endParaRPr lang="es-EC" sz="1400">
                        <a:effectLst/>
                        <a:latin typeface="Times New Roman" panose="02020603050405020304" pitchFamily="18" charset="0"/>
                        <a:ea typeface="Times New Roman" panose="02020603050405020304" pitchFamily="18"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r>
              <a:tr h="229371">
                <a:tc>
                  <a:txBody>
                    <a:bodyPr/>
                    <a:lstStyle/>
                    <a:p>
                      <a:pPr algn="ctr">
                        <a:spcAft>
                          <a:spcPts val="0"/>
                        </a:spcAft>
                      </a:pPr>
                      <a:r>
                        <a:rPr lang="es-EC" sz="1400" dirty="0">
                          <a:solidFill>
                            <a:schemeClr val="tx2">
                              <a:lumMod val="50000"/>
                            </a:schemeClr>
                          </a:solidFill>
                          <a:effectLst/>
                        </a:rPr>
                        <a:t>1</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POSITIVO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 </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a:solidFill>
                            <a:schemeClr val="tx2">
                              <a:lumMod val="50000"/>
                            </a:schemeClr>
                          </a:solidFill>
                          <a:effectLst/>
                        </a:rPr>
                        <a:t>2</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POSITIVO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3</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NEGATIVO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4</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NEGATIVO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5</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MANTUVO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6</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POSITIVO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7</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POSITIVO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8</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MANTUVO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9</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POSITIVO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a:solidFill>
                            <a:schemeClr val="tx2">
                              <a:lumMod val="50000"/>
                            </a:schemeClr>
                          </a:solidFill>
                          <a:effectLst/>
                        </a:rPr>
                        <a:t>10</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POSITIVO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11</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MANTUVO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 </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a:solidFill>
                            <a:schemeClr val="tx2">
                              <a:lumMod val="50000"/>
                            </a:schemeClr>
                          </a:solidFill>
                          <a:effectLst/>
                        </a:rPr>
                        <a:t>12</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MANTUVO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 </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a:solidFill>
                            <a:schemeClr val="tx2">
                              <a:lumMod val="50000"/>
                            </a:schemeClr>
                          </a:solidFill>
                          <a:effectLst/>
                        </a:rPr>
                        <a:t>13</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MANTUVO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 </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a:solidFill>
                            <a:schemeClr val="tx2">
                              <a:lumMod val="50000"/>
                            </a:schemeClr>
                          </a:solidFill>
                          <a:effectLst/>
                        </a:rPr>
                        <a:t>14</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MANTUVO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 </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a:solidFill>
                            <a:schemeClr val="tx2">
                              <a:lumMod val="50000"/>
                            </a:schemeClr>
                          </a:solidFill>
                          <a:effectLst/>
                        </a:rPr>
                        <a:t>15</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MANTUVO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16</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MANTUVO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a:solidFill>
                            <a:schemeClr val="tx2">
                              <a:lumMod val="50000"/>
                            </a:schemeClr>
                          </a:solidFill>
                          <a:effectLst/>
                        </a:rPr>
                        <a:t>17</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MANTUVO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a:solidFill>
                            <a:schemeClr val="tx2">
                              <a:lumMod val="50000"/>
                            </a:schemeClr>
                          </a:solidFill>
                          <a:effectLst/>
                        </a:rPr>
                        <a:t>18</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a:effectLst/>
                        </a:rPr>
                        <a:t>MANTUVO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19</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POSITIVO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 </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a:solidFill>
                            <a:schemeClr val="tx2">
                              <a:lumMod val="50000"/>
                            </a:schemeClr>
                          </a:solidFill>
                          <a:effectLst/>
                        </a:rPr>
                        <a:t>20</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POSITIVO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a:solidFill>
                            <a:schemeClr val="tx2">
                              <a:lumMod val="50000"/>
                            </a:schemeClr>
                          </a:solidFill>
                          <a:effectLst/>
                        </a:rPr>
                        <a:t>21</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POSITIVO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a:solidFill>
                            <a:schemeClr val="tx2">
                              <a:lumMod val="50000"/>
                            </a:schemeClr>
                          </a:solidFill>
                          <a:effectLst/>
                        </a:rPr>
                        <a:t>22</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1</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POSITIVO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a:solidFill>
                            <a:schemeClr val="tx2">
                              <a:lumMod val="50000"/>
                            </a:schemeClr>
                          </a:solidFill>
                          <a:effectLst/>
                        </a:rPr>
                        <a:t>23</a:t>
                      </a:r>
                      <a:endParaRPr lang="es-EC" sz="140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2</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a:effectLst/>
                        </a:rPr>
                        <a:t>POSITIVO</a:t>
                      </a:r>
                      <a:endParaRPr lang="es-EC" sz="140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pPr algn="ctr">
                        <a:spcAft>
                          <a:spcPts val="0"/>
                        </a:spcAft>
                      </a:pPr>
                      <a:r>
                        <a:rPr lang="es-EC" sz="1400" dirty="0">
                          <a:solidFill>
                            <a:schemeClr val="tx2">
                              <a:lumMod val="50000"/>
                            </a:schemeClr>
                          </a:solidFill>
                          <a:effectLst/>
                        </a:rPr>
                        <a:t>24</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NEGATIVO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r>
              <a:tr h="237443">
                <a:tc>
                  <a:txBody>
                    <a:bodyPr/>
                    <a:lstStyle/>
                    <a:p>
                      <a:pPr algn="ctr">
                        <a:spcAft>
                          <a:spcPts val="0"/>
                        </a:spcAft>
                      </a:pPr>
                      <a:r>
                        <a:rPr lang="es-EC" sz="1400" dirty="0">
                          <a:solidFill>
                            <a:schemeClr val="tx2">
                              <a:lumMod val="50000"/>
                            </a:schemeClr>
                          </a:solidFill>
                          <a:effectLst/>
                        </a:rPr>
                        <a:t>25</a:t>
                      </a:r>
                      <a:endParaRPr lang="es-EC" sz="14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POSITIVO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 </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pPr algn="ctr">
                        <a:spcAft>
                          <a:spcPts val="0"/>
                        </a:spcAft>
                      </a:pPr>
                      <a:r>
                        <a:rPr lang="es-EC" sz="1400" dirty="0">
                          <a:effectLst/>
                        </a:rPr>
                        <a:t>12</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c>
                  <a:txBody>
                    <a:bodyPr/>
                    <a:lstStyle/>
                    <a:p>
                      <a:pPr algn="ctr">
                        <a:spcAft>
                          <a:spcPts val="0"/>
                        </a:spcAft>
                      </a:pPr>
                      <a:r>
                        <a:rPr lang="es-EC" sz="1400" dirty="0">
                          <a:effectLst/>
                        </a:rPr>
                        <a:t>POSITIVO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2">
                        <a:lumMod val="60000"/>
                        <a:lumOff val="40000"/>
                      </a:schemeClr>
                    </a:solidFill>
                  </a:tcPr>
                </a:tc>
              </a:tr>
              <a:tr h="229371">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pPr algn="ctr">
                        <a:spcAft>
                          <a:spcPts val="0"/>
                        </a:spcAft>
                      </a:pPr>
                      <a:r>
                        <a:rPr lang="es-EC" sz="1400" dirty="0">
                          <a:effectLst/>
                        </a:rPr>
                        <a:t>3</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c>
                  <a:txBody>
                    <a:bodyPr/>
                    <a:lstStyle/>
                    <a:p>
                      <a:pPr algn="ctr">
                        <a:spcAft>
                          <a:spcPts val="0"/>
                        </a:spcAft>
                      </a:pPr>
                      <a:r>
                        <a:rPr lang="es-EC" sz="1400" dirty="0">
                          <a:effectLst/>
                        </a:rPr>
                        <a:t>NEGATIVO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5">
                        <a:lumMod val="60000"/>
                        <a:lumOff val="40000"/>
                      </a:schemeClr>
                    </a:solidFill>
                  </a:tcPr>
                </a:tc>
              </a:tr>
              <a:tr h="237443">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endParaRPr lang="es-EC" sz="1400">
                        <a:effectLst/>
                        <a:latin typeface="Calibri" panose="020F0502020204030204" pitchFamily="34" charset="0"/>
                      </a:endParaRPr>
                    </a:p>
                  </a:txBody>
                  <a:tcPr marL="42236" marR="42236" marT="0" marB="0"/>
                </a:tc>
                <a:tc>
                  <a:txBody>
                    <a:bodyPr/>
                    <a:lstStyle/>
                    <a:p>
                      <a:pPr algn="ctr">
                        <a:spcAft>
                          <a:spcPts val="0"/>
                        </a:spcAft>
                      </a:pPr>
                      <a:r>
                        <a:rPr lang="es-EC" sz="1400" dirty="0">
                          <a:effectLst/>
                        </a:rPr>
                        <a:t>10</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c>
                  <a:txBody>
                    <a:bodyPr/>
                    <a:lstStyle/>
                    <a:p>
                      <a:pPr>
                        <a:spcAft>
                          <a:spcPts val="0"/>
                        </a:spcAft>
                      </a:pPr>
                      <a:r>
                        <a:rPr lang="es-EC" sz="1400" dirty="0">
                          <a:effectLst/>
                        </a:rPr>
                        <a:t>MANTUVO</a:t>
                      </a:r>
                      <a:endParaRPr lang="es-EC" sz="1400" dirty="0">
                        <a:effectLst/>
                        <a:latin typeface="Times New Roman" panose="02020603050405020304" pitchFamily="18" charset="0"/>
                        <a:ea typeface="Times New Roman" panose="02020603050405020304" pitchFamily="18" charset="0"/>
                      </a:endParaRPr>
                    </a:p>
                  </a:txBody>
                  <a:tcPr marL="42236" marR="42236" marT="0" marB="0">
                    <a:solidFill>
                      <a:schemeClr val="accent3">
                        <a:lumMod val="60000"/>
                        <a:lumOff val="40000"/>
                      </a:schemeClr>
                    </a:solidFill>
                  </a:tcPr>
                </a:tc>
              </a:tr>
            </a:tbl>
          </a:graphicData>
        </a:graphic>
      </p:graphicFrame>
      <p:sp>
        <p:nvSpPr>
          <p:cNvPr id="7" name="57 Cuadro de texto"/>
          <p:cNvSpPr txBox="1"/>
          <p:nvPr/>
        </p:nvSpPr>
        <p:spPr>
          <a:xfrm>
            <a:off x="5523977" y="6372592"/>
            <a:ext cx="3452579" cy="48540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ES" sz="1600" b="1" dirty="0">
                <a:effectLst/>
                <a:latin typeface="Arial" panose="020B0604020202020204" pitchFamily="34" charset="0"/>
                <a:ea typeface="Times New Roman" panose="02020603050405020304" pitchFamily="18" charset="0"/>
              </a:rPr>
              <a:t>Elaborado por:</a:t>
            </a:r>
            <a:r>
              <a:rPr lang="es-ES" sz="1600" dirty="0">
                <a:effectLst/>
                <a:latin typeface="Arial" panose="020B0604020202020204" pitchFamily="34" charset="0"/>
                <a:ea typeface="Times New Roman" panose="02020603050405020304" pitchFamily="18" charset="0"/>
              </a:rPr>
              <a:t> Margarita Sánchez</a:t>
            </a:r>
            <a:endParaRPr lang="es-EC" sz="2400" dirty="0">
              <a:effectLst/>
              <a:latin typeface="Times New Roman" panose="02020603050405020304" pitchFamily="18" charset="0"/>
              <a:ea typeface="Times New Roman" panose="02020603050405020304" pitchFamily="18" charset="0"/>
            </a:endParaRPr>
          </a:p>
        </p:txBody>
      </p:sp>
      <p:sp>
        <p:nvSpPr>
          <p:cNvPr id="8" name="1 Título"/>
          <p:cNvSpPr>
            <a:spLocks noGrp="1"/>
          </p:cNvSpPr>
          <p:nvPr>
            <p:ph type="title"/>
          </p:nvPr>
        </p:nvSpPr>
        <p:spPr>
          <a:xfrm>
            <a:off x="423636" y="340270"/>
            <a:ext cx="5188025" cy="1557754"/>
          </a:xfrm>
        </p:spPr>
        <p:txBody>
          <a:bodyPr>
            <a:normAutofit/>
          </a:bodyPr>
          <a:lstStyle/>
          <a:p>
            <a:pPr algn="ctr"/>
            <a:r>
              <a:rPr lang="es-ES" sz="3100"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CUADRO COMPARATIVO DE HIPÓTESIS ENTRE VARIABLES.</a:t>
            </a:r>
            <a:endParaRPr lang="es-EC"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9" name="1 Título"/>
          <p:cNvSpPr txBox="1">
            <a:spLocks/>
          </p:cNvSpPr>
          <p:nvPr/>
        </p:nvSpPr>
        <p:spPr>
          <a:xfrm>
            <a:off x="423635" y="2609569"/>
            <a:ext cx="5188025" cy="1060557"/>
          </a:xfrm>
          <a:prstGeom prst="rect">
            <a:avLst/>
          </a:prstGeom>
        </p:spPr>
        <p:txBody>
          <a:bodyPr vert="horz" lIns="91440" tIns="45720" rIns="91440" bIns="45720" rtlCol="0" anchor="t">
            <a:normAutofit/>
            <a:scene3d>
              <a:camera prst="orthographicFront"/>
              <a:lightRig rig="soft" dir="t">
                <a:rot lat="0" lon="0" rev="15600000"/>
              </a:lightRig>
            </a:scene3d>
            <a:sp3d extrusionH="57150" prstMaterial="softEdge">
              <a:bevelT w="25400" h="38100"/>
            </a:sp3d>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800" b="1" dirty="0" smtClean="0">
                <a:ln/>
                <a:solidFill>
                  <a:schemeClr val="accent4"/>
                </a:solidFill>
                <a:effectLst>
                  <a:outerShdw blurRad="38100" dist="38100" dir="2700000" algn="tl">
                    <a:srgbClr val="000000">
                      <a:alpha val="43137"/>
                    </a:srgbClr>
                  </a:outerShdw>
                </a:effectLst>
              </a:rPr>
              <a:t>Variable Dependiente</a:t>
            </a:r>
          </a:p>
          <a:p>
            <a:pPr algn="ctr"/>
            <a:r>
              <a:rPr lang="es-EC" sz="2800" b="1" dirty="0" smtClean="0">
                <a:ln/>
                <a:solidFill>
                  <a:schemeClr val="accent4"/>
                </a:solidFill>
                <a:effectLst>
                  <a:outerShdw blurRad="38100" dist="38100" dir="2700000" algn="tl">
                    <a:srgbClr val="000000">
                      <a:alpha val="43137"/>
                    </a:srgbClr>
                  </a:outerShdw>
                </a:effectLst>
              </a:rPr>
              <a:t>BURNOUT</a:t>
            </a:r>
          </a:p>
        </p:txBody>
      </p:sp>
      <p:sp>
        <p:nvSpPr>
          <p:cNvPr id="10" name="1 Título"/>
          <p:cNvSpPr txBox="1">
            <a:spLocks/>
          </p:cNvSpPr>
          <p:nvPr/>
        </p:nvSpPr>
        <p:spPr>
          <a:xfrm>
            <a:off x="423635" y="4381671"/>
            <a:ext cx="5188025" cy="1060557"/>
          </a:xfrm>
          <a:prstGeom prst="rect">
            <a:avLst/>
          </a:prstGeom>
        </p:spPr>
        <p:txBody>
          <a:bodyPr vert="horz" lIns="91440" tIns="45720" rIns="91440" bIns="45720" rtlCol="0" anchor="t">
            <a:normAutofit/>
            <a:scene3d>
              <a:camera prst="orthographicFront"/>
              <a:lightRig rig="soft" dir="t">
                <a:rot lat="0" lon="0" rev="15600000"/>
              </a:lightRig>
            </a:scene3d>
            <a:sp3d extrusionH="57150" prstMaterial="softEdge">
              <a:bevelT w="25400" h="38100"/>
            </a:sp3d>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800" b="1" dirty="0" smtClean="0">
                <a:ln/>
                <a:solidFill>
                  <a:schemeClr val="accent4"/>
                </a:solidFill>
                <a:effectLst>
                  <a:outerShdw blurRad="38100" dist="38100" dir="2700000" algn="tl">
                    <a:srgbClr val="000000">
                      <a:alpha val="43137"/>
                    </a:srgbClr>
                  </a:outerShdw>
                </a:effectLst>
              </a:rPr>
              <a:t>Variable Independiente</a:t>
            </a:r>
          </a:p>
          <a:p>
            <a:pPr algn="ctr"/>
            <a:r>
              <a:rPr lang="es-EC" sz="2800" b="1" dirty="0" smtClean="0">
                <a:ln/>
                <a:solidFill>
                  <a:schemeClr val="accent4"/>
                </a:solidFill>
                <a:effectLst>
                  <a:outerShdw blurRad="38100" dist="38100" dir="2700000" algn="tl">
                    <a:srgbClr val="000000">
                      <a:alpha val="43137"/>
                    </a:srgbClr>
                  </a:outerShdw>
                </a:effectLst>
              </a:rPr>
              <a:t>ACTIVIDAD FÍSICA</a:t>
            </a:r>
          </a:p>
        </p:txBody>
      </p:sp>
    </p:spTree>
    <p:extLst>
      <p:ext uri="{BB962C8B-B14F-4D97-AF65-F5344CB8AC3E}">
        <p14:creationId xmlns:p14="http://schemas.microsoft.com/office/powerpoint/2010/main" val="1321269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740455" y="440138"/>
            <a:ext cx="8209547" cy="729749"/>
          </a:xfrm>
        </p:spPr>
        <p:txBody>
          <a:bodyPr>
            <a:normAutofit/>
          </a:bodyPr>
          <a:lstStyle/>
          <a:p>
            <a:r>
              <a:rPr lang="es-EC" b="1" dirty="0" smtClean="0">
                <a:effectLst>
                  <a:outerShdw blurRad="38100" dist="38100" dir="2700000" algn="tl">
                    <a:srgbClr val="000000">
                      <a:alpha val="43137"/>
                    </a:srgbClr>
                  </a:outerShdw>
                </a:effectLst>
              </a:rPr>
              <a:t>PLANTEAMIENTO DEL PROBLEMA</a:t>
            </a:r>
            <a:endParaRPr lang="es-EC" b="1" dirty="0">
              <a:effectLst>
                <a:outerShdw blurRad="38100" dist="38100" dir="2700000" algn="tl">
                  <a:srgbClr val="000000">
                    <a:alpha val="43137"/>
                  </a:srgbClr>
                </a:outerShdw>
              </a:effectLst>
            </a:endParaRPr>
          </a:p>
        </p:txBody>
      </p:sp>
      <p:sp>
        <p:nvSpPr>
          <p:cNvPr id="5" name="Título 1"/>
          <p:cNvSpPr txBox="1">
            <a:spLocks/>
          </p:cNvSpPr>
          <p:nvPr/>
        </p:nvSpPr>
        <p:spPr>
          <a:xfrm>
            <a:off x="6707544" y="2005791"/>
            <a:ext cx="3428891" cy="729749"/>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ln w="6600">
                  <a:solidFill>
                    <a:schemeClr val="accent2"/>
                  </a:solidFill>
                  <a:prstDash val="solid"/>
                </a:ln>
                <a:solidFill>
                  <a:srgbClr val="FFFFFF"/>
                </a:solidFill>
                <a:effectLst>
                  <a:outerShdw dist="38100" dir="2700000" algn="tl" rotWithShape="0">
                    <a:schemeClr val="accent2"/>
                  </a:outerShdw>
                </a:effectLst>
              </a:rPr>
              <a:t>BURNOUT</a:t>
            </a:r>
            <a:endParaRPr lang="es-EC"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Título 1"/>
          <p:cNvSpPr txBox="1">
            <a:spLocks/>
          </p:cNvSpPr>
          <p:nvPr/>
        </p:nvSpPr>
        <p:spPr>
          <a:xfrm>
            <a:off x="393141" y="2347114"/>
            <a:ext cx="3096017" cy="729749"/>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ln w="6600">
                  <a:solidFill>
                    <a:schemeClr val="accent2"/>
                  </a:solidFill>
                  <a:prstDash val="solid"/>
                </a:ln>
                <a:solidFill>
                  <a:srgbClr val="FFFFFF"/>
                </a:solidFill>
                <a:effectLst>
                  <a:outerShdw dist="38100" dir="2700000" algn="tl" rotWithShape="0">
                    <a:schemeClr val="accent2"/>
                  </a:outerShdw>
                </a:effectLst>
              </a:rPr>
              <a:t>AMA DE CASA</a:t>
            </a:r>
            <a:endParaRPr lang="es-EC"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Rectángulo 6"/>
          <p:cNvSpPr/>
          <p:nvPr/>
        </p:nvSpPr>
        <p:spPr>
          <a:xfrm>
            <a:off x="6893978" y="3418185"/>
            <a:ext cx="3633541" cy="569757"/>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s-EC" sz="2400" b="1"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Cansancio emocional</a:t>
            </a:r>
          </a:p>
        </p:txBody>
      </p:sp>
      <p:sp>
        <p:nvSpPr>
          <p:cNvPr id="8" name="Rectángulo 7"/>
          <p:cNvSpPr/>
          <p:nvPr/>
        </p:nvSpPr>
        <p:spPr>
          <a:xfrm>
            <a:off x="6893978" y="4396052"/>
            <a:ext cx="3056024" cy="565386"/>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s-EC" sz="2400" b="1"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Despersonalización</a:t>
            </a:r>
          </a:p>
        </p:txBody>
      </p:sp>
      <p:sp>
        <p:nvSpPr>
          <p:cNvPr id="9" name="Rectángulo 8"/>
          <p:cNvSpPr/>
          <p:nvPr/>
        </p:nvSpPr>
        <p:spPr>
          <a:xfrm>
            <a:off x="6893978" y="5316896"/>
            <a:ext cx="4090741" cy="86236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s-EC" sz="2400" b="1"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Baja realización personal</a:t>
            </a:r>
            <a:endParaRPr lang="es-EC" sz="2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10" name="CuadroTexto 9"/>
          <p:cNvSpPr txBox="1"/>
          <p:nvPr/>
        </p:nvSpPr>
        <p:spPr>
          <a:xfrm>
            <a:off x="393141" y="3571444"/>
            <a:ext cx="4972944"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EC" sz="2400" dirty="0" smtClean="0"/>
              <a:t>Actividad laboral no remunerada</a:t>
            </a:r>
            <a:endParaRPr lang="es-EC" sz="2400" dirty="0"/>
          </a:p>
        </p:txBody>
      </p:sp>
      <p:sp>
        <p:nvSpPr>
          <p:cNvPr id="11" name="CuadroTexto 10"/>
          <p:cNvSpPr txBox="1"/>
          <p:nvPr/>
        </p:nvSpPr>
        <p:spPr>
          <a:xfrm>
            <a:off x="393141" y="4213337"/>
            <a:ext cx="4972944"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EC" sz="2400" dirty="0" smtClean="0"/>
              <a:t>Actividades de servicio</a:t>
            </a:r>
            <a:endParaRPr lang="es-EC" sz="2400" dirty="0"/>
          </a:p>
        </p:txBody>
      </p:sp>
      <p:sp>
        <p:nvSpPr>
          <p:cNvPr id="12" name="CuadroTexto 11"/>
          <p:cNvSpPr txBox="1"/>
          <p:nvPr/>
        </p:nvSpPr>
        <p:spPr>
          <a:xfrm>
            <a:off x="393141" y="4861735"/>
            <a:ext cx="4972944"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EC" sz="2400" dirty="0" smtClean="0"/>
              <a:t>Tareas asistenciales</a:t>
            </a:r>
            <a:endParaRPr lang="es-EC" sz="2400" dirty="0"/>
          </a:p>
        </p:txBody>
      </p:sp>
      <p:pic>
        <p:nvPicPr>
          <p:cNvPr id="14" name="Imagen 13"/>
          <p:cNvPicPr>
            <a:picLocks noChangeAspect="1"/>
          </p:cNvPicPr>
          <p:nvPr/>
        </p:nvPicPr>
        <p:blipFill>
          <a:blip r:embed="rId2"/>
          <a:stretch>
            <a:fillRect/>
          </a:stretch>
        </p:blipFill>
        <p:spPr>
          <a:xfrm>
            <a:off x="3935509" y="1546111"/>
            <a:ext cx="1162842" cy="1720243"/>
          </a:xfrm>
          <a:prstGeom prst="rect">
            <a:avLst/>
          </a:prstGeom>
          <a:ln>
            <a:noFill/>
          </a:ln>
          <a:effectLst>
            <a:softEdge rad="112500"/>
          </a:effectLst>
        </p:spPr>
      </p:pic>
      <p:pic>
        <p:nvPicPr>
          <p:cNvPr id="15" name="Imagen 14"/>
          <p:cNvPicPr>
            <a:picLocks noChangeAspect="1"/>
          </p:cNvPicPr>
          <p:nvPr/>
        </p:nvPicPr>
        <p:blipFill>
          <a:blip r:embed="rId3"/>
          <a:stretch>
            <a:fillRect/>
          </a:stretch>
        </p:blipFill>
        <p:spPr>
          <a:xfrm>
            <a:off x="5604924" y="4890258"/>
            <a:ext cx="1050214" cy="1715643"/>
          </a:xfrm>
          <a:prstGeom prst="rect">
            <a:avLst/>
          </a:prstGeom>
          <a:ln>
            <a:noFill/>
          </a:ln>
          <a:effectLst>
            <a:softEdge rad="112500"/>
          </a:effectLst>
        </p:spPr>
      </p:pic>
    </p:spTree>
    <p:extLst>
      <p:ext uri="{BB962C8B-B14F-4D97-AF65-F5344CB8AC3E}">
        <p14:creationId xmlns:p14="http://schemas.microsoft.com/office/powerpoint/2010/main" val="16501045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493394944"/>
              </p:ext>
            </p:extLst>
          </p:nvPr>
        </p:nvGraphicFramePr>
        <p:xfrm>
          <a:off x="2009274" y="1651817"/>
          <a:ext cx="6436895" cy="3449571"/>
        </p:xfrm>
        <a:graphic>
          <a:graphicData uri="http://schemas.openxmlformats.org/drawingml/2006/chart">
            <c:chart xmlns:c="http://schemas.openxmlformats.org/drawingml/2006/chart" xmlns:r="http://schemas.openxmlformats.org/officeDocument/2006/relationships" r:id="rId2"/>
          </a:graphicData>
        </a:graphic>
      </p:graphicFrame>
      <p:sp>
        <p:nvSpPr>
          <p:cNvPr id="5" name="1 Título"/>
          <p:cNvSpPr>
            <a:spLocks noGrp="1"/>
          </p:cNvSpPr>
          <p:nvPr>
            <p:ph type="title"/>
          </p:nvPr>
        </p:nvSpPr>
        <p:spPr>
          <a:xfrm>
            <a:off x="736457" y="231986"/>
            <a:ext cx="9057248" cy="682415"/>
          </a:xfrm>
        </p:spPr>
        <p:txBody>
          <a:bodyPr>
            <a:normAutofit/>
          </a:bodyPr>
          <a:lstStyle/>
          <a:p>
            <a:pPr algn="ctr"/>
            <a:r>
              <a:rPr lang="es-ES" sz="3100"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COMPROBACIÓN DE HIPÓTESIS</a:t>
            </a:r>
            <a:endParaRPr lang="es-EC"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14924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899954" y="644025"/>
            <a:ext cx="8472645" cy="535069"/>
          </a:xfrm>
        </p:spPr>
        <p:txBody>
          <a:bodyPr>
            <a:noAutofit/>
          </a:bodyPr>
          <a:lstStyle/>
          <a:p>
            <a:pPr algn="ctr"/>
            <a:r>
              <a:rPr lang="es-ES"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COMPROBACIÓN DE HIPÓTESIS</a:t>
            </a:r>
            <a:endParaRPr lang="es-EC" sz="4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1 Título"/>
          <p:cNvSpPr txBox="1">
            <a:spLocks/>
          </p:cNvSpPr>
          <p:nvPr/>
        </p:nvSpPr>
        <p:spPr>
          <a:xfrm>
            <a:off x="1052354" y="2673352"/>
            <a:ext cx="8472645" cy="298149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3200" dirty="0">
                <a:ln w="0"/>
                <a:solidFill>
                  <a:schemeClr val="tx1"/>
                </a:solidFill>
                <a:effectLst>
                  <a:outerShdw blurRad="38100" dist="19050" dir="2700000" algn="tl" rotWithShape="0">
                    <a:schemeClr val="dk1">
                      <a:alpha val="40000"/>
                    </a:schemeClr>
                  </a:outerShdw>
                </a:effectLst>
              </a:rPr>
              <a:t>La práctica de la Actividad Física </a:t>
            </a:r>
            <a:r>
              <a:rPr lang="es-EC" sz="3200" dirty="0" smtClean="0">
                <a:ln w="0"/>
                <a:solidFill>
                  <a:schemeClr val="tx1"/>
                </a:solidFill>
                <a:effectLst>
                  <a:outerShdw blurRad="38100" dist="19050" dir="2700000" algn="tl" rotWithShape="0">
                    <a:schemeClr val="dk1">
                      <a:alpha val="40000"/>
                    </a:schemeClr>
                  </a:outerShdw>
                </a:effectLst>
              </a:rPr>
              <a:t>si incide positivamente </a:t>
            </a:r>
            <a:r>
              <a:rPr lang="es-EC" sz="3200" dirty="0">
                <a:ln w="0"/>
                <a:solidFill>
                  <a:schemeClr val="tx1"/>
                </a:solidFill>
                <a:effectLst>
                  <a:outerShdw blurRad="38100" dist="19050" dir="2700000" algn="tl" rotWithShape="0">
                    <a:schemeClr val="dk1">
                      <a:alpha val="40000"/>
                    </a:schemeClr>
                  </a:outerShdw>
                </a:effectLst>
              </a:rPr>
              <a:t>en el estado de Burnout de las amas de casa de la Parroquia de San Pedro de </a:t>
            </a:r>
            <a:r>
              <a:rPr lang="es-EC" sz="3200" dirty="0" smtClean="0">
                <a:ln w="0"/>
                <a:solidFill>
                  <a:schemeClr val="tx1"/>
                </a:solidFill>
                <a:effectLst>
                  <a:outerShdw blurRad="38100" dist="19050" dir="2700000" algn="tl" rotWithShape="0">
                    <a:schemeClr val="dk1">
                      <a:alpha val="40000"/>
                    </a:schemeClr>
                  </a:outerShdw>
                </a:effectLst>
              </a:rPr>
              <a:t>Taboada pasando de ser sedentarias a personas activas mejorando su calidad de vida.</a:t>
            </a:r>
            <a:endParaRPr lang="es-EC"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521571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514600" y="2526632"/>
            <a:ext cx="6653463" cy="1754326"/>
          </a:xfrm>
          <a:prstGeom prst="rect">
            <a:avLst/>
          </a:prstGeom>
          <a:noFill/>
        </p:spPr>
        <p:txBody>
          <a:bodyPr wrap="square" rtlCol="0">
            <a:spAutoFit/>
          </a:bodyPr>
          <a:lstStyle/>
          <a:p>
            <a:pPr algn="ctr"/>
            <a:r>
              <a:rPr lang="es-EC" sz="5400" b="1" dirty="0" smtClean="0">
                <a:ln w="22225">
                  <a:solidFill>
                    <a:schemeClr val="accent2"/>
                  </a:solidFill>
                  <a:prstDash val="solid"/>
                </a:ln>
                <a:solidFill>
                  <a:schemeClr val="accent2">
                    <a:lumMod val="40000"/>
                    <a:lumOff val="60000"/>
                  </a:schemeClr>
                </a:solidFill>
              </a:rPr>
              <a:t>PROPUESTA ALTERNATIVA</a:t>
            </a:r>
            <a:endParaRPr lang="es-EC"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248243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3039450" y="929153"/>
            <a:ext cx="5222764" cy="2160240"/>
            <a:chOff x="1008117" y="0"/>
            <a:chExt cx="5222764" cy="2160240"/>
          </a:xfrm>
          <a:scene3d>
            <a:camera prst="orthographicFront"/>
            <a:lightRig rig="flat" dir="t"/>
          </a:scene3d>
        </p:grpSpPr>
        <p:sp>
          <p:nvSpPr>
            <p:cNvPr id="5" name="Rectángulo redondeado 4"/>
            <p:cNvSpPr/>
            <p:nvPr/>
          </p:nvSpPr>
          <p:spPr>
            <a:xfrm>
              <a:off x="1008117" y="0"/>
              <a:ext cx="5222764" cy="216024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Rectángulo 5"/>
            <p:cNvSpPr/>
            <p:nvPr/>
          </p:nvSpPr>
          <p:spPr>
            <a:xfrm>
              <a:off x="1113571" y="105454"/>
              <a:ext cx="5011856" cy="194933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s-ES" sz="2300" kern="1200" baseline="0" dirty="0" smtClean="0">
                  <a:ln w="0"/>
                  <a:solidFill>
                    <a:schemeClr val="tx1"/>
                  </a:solidFill>
                  <a:effectLst>
                    <a:outerShdw blurRad="38100" dist="19050" dir="2700000" algn="tl" rotWithShape="0">
                      <a:schemeClr val="dk1">
                        <a:alpha val="40000"/>
                      </a:schemeClr>
                    </a:outerShdw>
                  </a:effectLst>
                </a:rPr>
                <a:t>El programa de bailoterapia propuesto tiene un carácter continuo durante tres días a la semana los días lunes, miércoles y viernes de 8:00 a 9:00am</a:t>
              </a:r>
              <a:endParaRPr lang="es-EC" sz="2300" kern="1200" baseline="0" dirty="0">
                <a:ln w="0"/>
                <a:solidFill>
                  <a:schemeClr val="tx1"/>
                </a:solidFill>
                <a:effectLst>
                  <a:outerShdw blurRad="38100" dist="19050" dir="2700000" algn="tl" rotWithShape="0">
                    <a:schemeClr val="dk1">
                      <a:alpha val="40000"/>
                    </a:schemeClr>
                  </a:outerShdw>
                </a:effectLst>
              </a:endParaRPr>
            </a:p>
          </p:txBody>
        </p:sp>
      </p:grpSp>
      <p:sp>
        <p:nvSpPr>
          <p:cNvPr id="7" name="Esquina doblada 6"/>
          <p:cNvSpPr/>
          <p:nvPr/>
        </p:nvSpPr>
        <p:spPr>
          <a:xfrm>
            <a:off x="5125452" y="4427871"/>
            <a:ext cx="1937085" cy="709863"/>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smtClean="0">
                <a:ln w="22225">
                  <a:solidFill>
                    <a:schemeClr val="accent2"/>
                  </a:solidFill>
                  <a:prstDash val="solid"/>
                </a:ln>
                <a:solidFill>
                  <a:schemeClr val="accent2">
                    <a:lumMod val="40000"/>
                    <a:lumOff val="60000"/>
                  </a:schemeClr>
                </a:solidFill>
              </a:rPr>
              <a:t>60 min</a:t>
            </a:r>
            <a:endParaRPr lang="es-EC" sz="3600" b="1" dirty="0">
              <a:ln w="22225">
                <a:solidFill>
                  <a:schemeClr val="accent2"/>
                </a:solidFill>
                <a:prstDash val="solid"/>
              </a:ln>
              <a:solidFill>
                <a:schemeClr val="accent2">
                  <a:lumMod val="40000"/>
                  <a:lumOff val="60000"/>
                </a:scheme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20" y="3634038"/>
            <a:ext cx="3652815" cy="2297530"/>
          </a:xfrm>
          <a:prstGeom prst="rect">
            <a:avLst/>
          </a:prstGeom>
        </p:spPr>
      </p:pic>
      <p:sp>
        <p:nvSpPr>
          <p:cNvPr id="9" name="5 Explosión 1"/>
          <p:cNvSpPr/>
          <p:nvPr/>
        </p:nvSpPr>
        <p:spPr>
          <a:xfrm>
            <a:off x="7505292" y="3954710"/>
            <a:ext cx="3744416" cy="1656184"/>
          </a:xfrm>
          <a:prstGeom prst="irregularSeal1">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DURACION DE LA SESION</a:t>
            </a:r>
            <a:endParaRPr lang="es-EC"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7771058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828800" y="440356"/>
            <a:ext cx="7239000" cy="786865"/>
          </a:xfrm>
        </p:spPr>
        <p:txBody>
          <a:bodyPr>
            <a:normAutofit/>
          </a:bodyPr>
          <a:lstStyle/>
          <a:p>
            <a:pPr algn="ctr"/>
            <a:r>
              <a:rPr lang="es-EC" b="1" u="sng" dirty="0" smtClean="0">
                <a:ln w="22225">
                  <a:solidFill>
                    <a:schemeClr val="accent2"/>
                  </a:solidFill>
                  <a:prstDash val="solid"/>
                </a:ln>
                <a:solidFill>
                  <a:schemeClr val="accent2">
                    <a:lumMod val="40000"/>
                    <a:lumOff val="60000"/>
                  </a:schemeClr>
                </a:solidFill>
              </a:rPr>
              <a:t>ELABORACIÓN DEL PROGRAMA</a:t>
            </a:r>
            <a:endParaRPr lang="es-EC" b="1" u="sng" dirty="0">
              <a:ln w="22225">
                <a:solidFill>
                  <a:schemeClr val="accent2"/>
                </a:solidFill>
                <a:prstDash val="solid"/>
              </a:ln>
              <a:solidFill>
                <a:schemeClr val="accent2">
                  <a:lumMod val="40000"/>
                  <a:lumOff val="60000"/>
                </a:schemeClr>
              </a:solidFill>
            </a:endParaRPr>
          </a:p>
        </p:txBody>
      </p:sp>
      <p:grpSp>
        <p:nvGrpSpPr>
          <p:cNvPr id="7" name="Grupo 6"/>
          <p:cNvGrpSpPr/>
          <p:nvPr/>
        </p:nvGrpSpPr>
        <p:grpSpPr>
          <a:xfrm>
            <a:off x="3043990" y="2574803"/>
            <a:ext cx="4720511" cy="2261892"/>
            <a:chOff x="137180" y="0"/>
            <a:chExt cx="1748832" cy="1203068"/>
          </a:xfrm>
          <a:scene3d>
            <a:camera prst="orthographicFront">
              <a:rot lat="0" lon="0" rev="0"/>
            </a:camera>
            <a:lightRig rig="contrasting" dir="t">
              <a:rot lat="0" lon="0" rev="1200000"/>
            </a:lightRig>
          </a:scene3d>
        </p:grpSpPr>
        <p:sp>
          <p:nvSpPr>
            <p:cNvPr id="8" name="Rectángulo redondeado 7"/>
            <p:cNvSpPr/>
            <p:nvPr/>
          </p:nvSpPr>
          <p:spPr>
            <a:xfrm>
              <a:off x="137180" y="0"/>
              <a:ext cx="1748832" cy="1203068"/>
            </a:xfrm>
            <a:prstGeom prst="roundRect">
              <a:avLst/>
            </a:prstGeom>
            <a:ln w="76200">
              <a:solidFill>
                <a:schemeClr val="accent1">
                  <a:lumMod val="75000"/>
                </a:schemeClr>
              </a:solidFill>
            </a:ln>
            <a:sp3d contourW="19050" prstMaterial="metal">
              <a:bevelT w="88900" h="203200"/>
              <a:bevelB w="165100" h="254000"/>
            </a:sp3d>
          </p:spPr>
          <p:style>
            <a:lnRef idx="1">
              <a:schemeClr val="accent5"/>
            </a:lnRef>
            <a:fillRef idx="3">
              <a:schemeClr val="accent5"/>
            </a:fillRef>
            <a:effectRef idx="2">
              <a:schemeClr val="accent5"/>
            </a:effectRef>
            <a:fontRef idx="minor">
              <a:schemeClr val="lt1"/>
            </a:fontRef>
          </p:style>
        </p:sp>
        <p:sp>
          <p:nvSpPr>
            <p:cNvPr id="9" name="Rectángulo 8"/>
            <p:cNvSpPr/>
            <p:nvPr/>
          </p:nvSpPr>
          <p:spPr>
            <a:xfrm>
              <a:off x="195909" y="58729"/>
              <a:ext cx="1631374" cy="108561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7150" tIns="28575" rIns="57150" bIns="28575" numCol="1" spcCol="1270" anchor="ctr" anchorCtr="0">
              <a:noAutofit/>
            </a:bodyPr>
            <a:lstStyle/>
            <a:p>
              <a:pPr lvl="0" algn="ctr" defTabSz="666750" rtl="0">
                <a:lnSpc>
                  <a:spcPct val="90000"/>
                </a:lnSpc>
                <a:spcBef>
                  <a:spcPct val="0"/>
                </a:spcBef>
                <a:spcAft>
                  <a:spcPct val="35000"/>
                </a:spcAft>
              </a:pPr>
              <a:r>
                <a:rPr lang="es-EC" sz="2800" b="1" kern="1200" baseline="0" dirty="0" smtClean="0"/>
                <a:t>Distribuido por 18 sesiones cada una con su plan de </a:t>
              </a:r>
              <a:r>
                <a:rPr lang="es-EC" sz="2800" b="1" kern="1200" baseline="0" smtClean="0"/>
                <a:t>clase correspondiente </a:t>
              </a:r>
              <a:endParaRPr lang="es-EC" sz="2800" b="1" kern="1200" baseline="0" dirty="0"/>
            </a:p>
          </p:txBody>
        </p:sp>
      </p:grpSp>
    </p:spTree>
    <p:extLst>
      <p:ext uri="{BB962C8B-B14F-4D97-AF65-F5344CB8AC3E}">
        <p14:creationId xmlns:p14="http://schemas.microsoft.com/office/powerpoint/2010/main" val="26733363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93294" y="469232"/>
            <a:ext cx="7239000" cy="825366"/>
          </a:xfrm>
        </p:spPr>
        <p:txBody>
          <a:bodyPr/>
          <a:lstStyle/>
          <a:p>
            <a:pPr algn="ctr"/>
            <a:r>
              <a:rPr lang="es-EC" u="sng" dirty="0" smtClean="0">
                <a:effectLst>
                  <a:outerShdw blurRad="38100" dist="38100" dir="2700000" algn="tl">
                    <a:srgbClr val="000000">
                      <a:alpha val="43137"/>
                    </a:srgbClr>
                  </a:outerShdw>
                </a:effectLst>
              </a:rPr>
              <a:t>PLANES DE CLASE OPCIONALES</a:t>
            </a:r>
            <a:endParaRPr lang="es-EC" u="sng" dirty="0">
              <a:effectLst>
                <a:outerShdw blurRad="38100" dist="38100" dir="2700000" algn="tl">
                  <a:srgbClr val="000000">
                    <a:alpha val="43137"/>
                  </a:srgbClr>
                </a:outerShdw>
              </a:effectLst>
            </a:endParaRPr>
          </a:p>
        </p:txBody>
      </p:sp>
      <p:graphicFrame>
        <p:nvGraphicFramePr>
          <p:cNvPr id="5" name="5 Marcador de contenido"/>
          <p:cNvGraphicFramePr>
            <a:graphicFrameLocks noGrp="1"/>
          </p:cNvGraphicFramePr>
          <p:nvPr>
            <p:ph idx="1"/>
            <p:extLst>
              <p:ext uri="{D42A27DB-BD31-4B8C-83A1-F6EECF244321}">
                <p14:modId xmlns:p14="http://schemas.microsoft.com/office/powerpoint/2010/main" val="3515713025"/>
              </p:ext>
            </p:extLst>
          </p:nvPr>
        </p:nvGraphicFramePr>
        <p:xfrm>
          <a:off x="1959641" y="1820580"/>
          <a:ext cx="7859216" cy="4339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41947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4 Marcador de contenido"/>
          <p:cNvGraphicFramePr>
            <a:graphicFrameLocks noGrp="1"/>
          </p:cNvGraphicFramePr>
          <p:nvPr>
            <p:ph idx="1"/>
            <p:extLst>
              <p:ext uri="{D42A27DB-BD31-4B8C-83A1-F6EECF244321}">
                <p14:modId xmlns:p14="http://schemas.microsoft.com/office/powerpoint/2010/main" val="3724736334"/>
              </p:ext>
            </p:extLst>
          </p:nvPr>
        </p:nvGraphicFramePr>
        <p:xfrm>
          <a:off x="1227221" y="1477069"/>
          <a:ext cx="8435280" cy="4699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2310063" y="625643"/>
            <a:ext cx="7134727" cy="707886"/>
          </a:xfrm>
          <a:prstGeom prst="rect">
            <a:avLst/>
          </a:prstGeom>
          <a:noFill/>
        </p:spPr>
        <p:txBody>
          <a:bodyPr wrap="square" rtlCol="0">
            <a:spAutoFit/>
          </a:bodyPr>
          <a:lstStyle/>
          <a:p>
            <a:r>
              <a:rPr lang="es-EC" sz="4000" b="1" dirty="0" smtClean="0">
                <a:ln w="22225">
                  <a:solidFill>
                    <a:schemeClr val="accent2"/>
                  </a:solidFill>
                  <a:prstDash val="solid"/>
                </a:ln>
                <a:solidFill>
                  <a:schemeClr val="accent2">
                    <a:lumMod val="40000"/>
                    <a:lumOff val="60000"/>
                  </a:schemeClr>
                </a:solidFill>
              </a:rPr>
              <a:t>COMPONENTES DE LA CLASE</a:t>
            </a:r>
            <a:endParaRPr lang="es-EC"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3544199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524000" y="0"/>
            <a:ext cx="8172400"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dirty="0"/>
              <a:t> </a:t>
            </a:r>
          </a:p>
        </p:txBody>
      </p:sp>
      <p:sp>
        <p:nvSpPr>
          <p:cNvPr id="2" name="1 Título"/>
          <p:cNvSpPr>
            <a:spLocks noGrp="1"/>
          </p:cNvSpPr>
          <p:nvPr>
            <p:ph type="title"/>
          </p:nvPr>
        </p:nvSpPr>
        <p:spPr>
          <a:xfrm>
            <a:off x="2160168" y="366754"/>
            <a:ext cx="7239000" cy="792088"/>
          </a:xfrm>
        </p:spPr>
        <p:txBody>
          <a:bodyPr>
            <a:noAutofit/>
          </a:bodyPr>
          <a:lstStyle/>
          <a:p>
            <a:pPr algn="ctr"/>
            <a:r>
              <a:rPr lang="es-EC" sz="4400" u="sng" dirty="0">
                <a:ln w="12700">
                  <a:solidFill>
                    <a:schemeClr val="tx2">
                      <a:satMod val="155000"/>
                    </a:schemeClr>
                  </a:solidFill>
                  <a:prstDash val="solid"/>
                </a:ln>
                <a:solidFill>
                  <a:schemeClr val="bg2">
                    <a:tint val="85000"/>
                    <a:satMod val="155000"/>
                  </a:schemeClr>
                </a:solidFill>
                <a:effectLst>
                  <a:glow rad="139700">
                    <a:schemeClr val="accent1">
                      <a:satMod val="175000"/>
                      <a:alpha val="40000"/>
                    </a:schemeClr>
                  </a:glow>
                  <a:outerShdw blurRad="41275" dist="20320" dir="1800000" algn="tl" rotWithShape="0">
                    <a:srgbClr val="000000">
                      <a:alpha val="40000"/>
                    </a:srgbClr>
                  </a:outerShdw>
                </a:effectLst>
              </a:rPr>
              <a:t>CALENTAMIENTO</a:t>
            </a:r>
            <a:br>
              <a:rPr lang="es-EC" sz="4400" u="sng" dirty="0">
                <a:ln w="12700">
                  <a:solidFill>
                    <a:schemeClr val="tx2">
                      <a:satMod val="155000"/>
                    </a:schemeClr>
                  </a:solidFill>
                  <a:prstDash val="solid"/>
                </a:ln>
                <a:solidFill>
                  <a:schemeClr val="bg2">
                    <a:tint val="85000"/>
                    <a:satMod val="155000"/>
                  </a:schemeClr>
                </a:solidFill>
                <a:effectLst>
                  <a:glow rad="139700">
                    <a:schemeClr val="accent1">
                      <a:satMod val="175000"/>
                      <a:alpha val="40000"/>
                    </a:schemeClr>
                  </a:glow>
                  <a:outerShdw blurRad="41275" dist="20320" dir="1800000" algn="tl" rotWithShape="0">
                    <a:srgbClr val="000000">
                      <a:alpha val="40000"/>
                    </a:srgbClr>
                  </a:outerShdw>
                </a:effectLst>
              </a:rPr>
            </a:br>
            <a:endParaRPr lang="es-EC" sz="4400" u="sng" dirty="0">
              <a:ln w="12700">
                <a:solidFill>
                  <a:schemeClr val="tx2">
                    <a:satMod val="155000"/>
                  </a:schemeClr>
                </a:solidFill>
                <a:prstDash val="solid"/>
              </a:ln>
              <a:solidFill>
                <a:schemeClr val="bg2">
                  <a:tint val="85000"/>
                  <a:satMod val="155000"/>
                </a:schemeClr>
              </a:solidFill>
              <a:effectLst>
                <a:glow rad="139700">
                  <a:schemeClr val="accent1">
                    <a:satMod val="175000"/>
                    <a:alpha val="40000"/>
                  </a:schemeClr>
                </a:glow>
                <a:outerShdw blurRad="41275" dist="20320" dir="1800000" algn="tl" rotWithShape="0">
                  <a:srgbClr val="000000">
                    <a:alpha val="40000"/>
                  </a:srgbClr>
                </a:outerShdw>
              </a:effectLst>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416047123"/>
              </p:ext>
            </p:extLst>
          </p:nvPr>
        </p:nvGraphicFramePr>
        <p:xfrm>
          <a:off x="1981200" y="1609416"/>
          <a:ext cx="8147248" cy="4987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219" y="3119988"/>
            <a:ext cx="3258877" cy="2005463"/>
          </a:xfrm>
          <a:prstGeom prst="rect">
            <a:avLst/>
          </a:prstGeom>
        </p:spPr>
      </p:pic>
    </p:spTree>
    <p:extLst>
      <p:ext uri="{BB962C8B-B14F-4D97-AF65-F5344CB8AC3E}">
        <p14:creationId xmlns:p14="http://schemas.microsoft.com/office/powerpoint/2010/main" val="18057514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sz="4800" u="sng" dirty="0">
                <a:ln w="12700">
                  <a:solidFill>
                    <a:schemeClr val="tx2">
                      <a:satMod val="155000"/>
                    </a:schemeClr>
                  </a:solidFill>
                  <a:prstDash val="solid"/>
                </a:ln>
                <a:solidFill>
                  <a:schemeClr val="bg2">
                    <a:tint val="85000"/>
                    <a:satMod val="155000"/>
                  </a:schemeClr>
                </a:solidFill>
                <a:effectLst>
                  <a:glow rad="139700">
                    <a:schemeClr val="accent1">
                      <a:satMod val="175000"/>
                      <a:alpha val="40000"/>
                    </a:schemeClr>
                  </a:glow>
                  <a:outerShdw blurRad="41275" dist="20320" dir="1800000" algn="tl" rotWithShape="0">
                    <a:srgbClr val="000000">
                      <a:alpha val="40000"/>
                    </a:srgbClr>
                  </a:outerShdw>
                </a:effectLst>
              </a:rPr>
              <a:t>FASE PRINCIPAL </a:t>
            </a:r>
          </a:p>
        </p:txBody>
      </p:sp>
      <p:graphicFrame>
        <p:nvGraphicFramePr>
          <p:cNvPr id="4" name="3 Marcador de contenido"/>
          <p:cNvGraphicFramePr>
            <a:graphicFrameLocks noGrp="1"/>
          </p:cNvGraphicFramePr>
          <p:nvPr>
            <p:ph idx="1"/>
          </p:nvPr>
        </p:nvGraphicFramePr>
        <p:xfrm>
          <a:off x="2567608" y="1772816"/>
          <a:ext cx="7239000" cy="4411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99" y="2068429"/>
            <a:ext cx="4900169" cy="2876550"/>
          </a:xfrm>
          <a:prstGeom prst="rect">
            <a:avLst/>
          </a:prstGeom>
        </p:spPr>
      </p:pic>
    </p:spTree>
    <p:extLst>
      <p:ext uri="{BB962C8B-B14F-4D97-AF65-F5344CB8AC3E}">
        <p14:creationId xmlns:p14="http://schemas.microsoft.com/office/powerpoint/2010/main" val="17849888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sz="4400" u="sng" dirty="0">
                <a:ln w="12700">
                  <a:solidFill>
                    <a:schemeClr val="tx2">
                      <a:satMod val="155000"/>
                    </a:schemeClr>
                  </a:solidFill>
                  <a:prstDash val="solid"/>
                </a:ln>
                <a:solidFill>
                  <a:schemeClr val="bg2">
                    <a:tint val="85000"/>
                    <a:satMod val="155000"/>
                  </a:schemeClr>
                </a:solidFill>
                <a:effectLst>
                  <a:glow rad="139700">
                    <a:schemeClr val="accent1">
                      <a:satMod val="175000"/>
                      <a:alpha val="40000"/>
                    </a:schemeClr>
                  </a:glow>
                  <a:outerShdw blurRad="41275" dist="20320" dir="1800000" algn="tl" rotWithShape="0">
                    <a:srgbClr val="000000">
                      <a:alpha val="40000"/>
                    </a:srgbClr>
                  </a:outerShdw>
                </a:effectLst>
              </a:rPr>
              <a:t>VUELTA A LA CALMA</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304792257"/>
              </p:ext>
            </p:extLst>
          </p:nvPr>
        </p:nvGraphicFramePr>
        <p:xfrm>
          <a:off x="1981200" y="1609416"/>
          <a:ext cx="7239000"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113" y="2553201"/>
            <a:ext cx="3177084" cy="2379746"/>
          </a:xfrm>
          <a:prstGeom prst="rect">
            <a:avLst/>
          </a:prstGeom>
        </p:spPr>
      </p:pic>
    </p:spTree>
    <p:extLst>
      <p:ext uri="{BB962C8B-B14F-4D97-AF65-F5344CB8AC3E}">
        <p14:creationId xmlns:p14="http://schemas.microsoft.com/office/powerpoint/2010/main" val="348776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120788" y="3931317"/>
            <a:ext cx="1434925" cy="960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a:blip r:embed="rId3"/>
          <a:stretch>
            <a:fillRect/>
          </a:stretch>
        </p:blipFill>
        <p:spPr>
          <a:xfrm>
            <a:off x="120788" y="2315080"/>
            <a:ext cx="1193348" cy="1167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ítulo 1"/>
          <p:cNvSpPr>
            <a:spLocks noGrp="1"/>
          </p:cNvSpPr>
          <p:nvPr>
            <p:ph type="title"/>
          </p:nvPr>
        </p:nvSpPr>
        <p:spPr>
          <a:xfrm>
            <a:off x="573505" y="177559"/>
            <a:ext cx="9220200" cy="681622"/>
          </a:xfrm>
        </p:spPr>
        <p:txBody>
          <a:bodyPr>
            <a:noAutofit/>
          </a:bodyPr>
          <a:lstStyle/>
          <a:p>
            <a:pPr algn="ctr"/>
            <a:r>
              <a:rPr lang="es-EC" sz="4400" b="1" dirty="0" smtClean="0">
                <a:ln w="22225">
                  <a:solidFill>
                    <a:schemeClr val="accent2"/>
                  </a:solidFill>
                  <a:prstDash val="solid"/>
                </a:ln>
                <a:solidFill>
                  <a:schemeClr val="accent2">
                    <a:lumMod val="40000"/>
                    <a:lumOff val="60000"/>
                  </a:schemeClr>
                </a:solidFill>
              </a:rPr>
              <a:t>DELIMITACIÓN DE LA INVESTIGACIÓN</a:t>
            </a:r>
            <a:endParaRPr lang="es-EC" sz="4400" b="1" dirty="0">
              <a:ln w="22225">
                <a:solidFill>
                  <a:schemeClr val="accent2"/>
                </a:solidFill>
                <a:prstDash val="solid"/>
              </a:ln>
              <a:solidFill>
                <a:schemeClr val="accent2">
                  <a:lumMod val="40000"/>
                  <a:lumOff val="60000"/>
                </a:schemeClr>
              </a:solidFill>
            </a:endParaRPr>
          </a:p>
        </p:txBody>
      </p:sp>
      <p:sp>
        <p:nvSpPr>
          <p:cNvPr id="4" name="Flecha derecha 3"/>
          <p:cNvSpPr/>
          <p:nvPr/>
        </p:nvSpPr>
        <p:spPr>
          <a:xfrm>
            <a:off x="2144794" y="2038342"/>
            <a:ext cx="2222676" cy="116204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000" b="1" dirty="0" smtClean="0">
                <a:ln w="6600">
                  <a:solidFill>
                    <a:schemeClr val="accent2"/>
                  </a:solidFill>
                  <a:prstDash val="solid"/>
                </a:ln>
                <a:solidFill>
                  <a:srgbClr val="FFFFFF"/>
                </a:solidFill>
                <a:effectLst>
                  <a:outerShdw blurRad="38100" dist="38100" dir="2700000" algn="tl">
                    <a:srgbClr val="000000">
                      <a:alpha val="43137"/>
                    </a:srgbClr>
                  </a:outerShdw>
                </a:effectLst>
              </a:rPr>
              <a:t>DELIMITACIÓN TEMPORAL</a:t>
            </a:r>
            <a:endParaRPr lang="es-EC" sz="2000" b="1" dirty="0">
              <a:ln w="6600">
                <a:solidFill>
                  <a:schemeClr val="accent2"/>
                </a:solidFill>
                <a:prstDash val="solid"/>
              </a:ln>
              <a:solidFill>
                <a:srgbClr val="FFFFFF"/>
              </a:solidFill>
              <a:effectLst>
                <a:outerShdw blurRad="38100" dist="38100" dir="2700000" algn="tl">
                  <a:srgbClr val="000000">
                    <a:alpha val="43137"/>
                  </a:srgbClr>
                </a:outerShdw>
              </a:effectLst>
            </a:endParaRPr>
          </a:p>
        </p:txBody>
      </p:sp>
      <p:sp>
        <p:nvSpPr>
          <p:cNvPr id="5" name="Flecha derecha 4"/>
          <p:cNvSpPr/>
          <p:nvPr/>
        </p:nvSpPr>
        <p:spPr>
          <a:xfrm>
            <a:off x="2144793" y="3487142"/>
            <a:ext cx="2222676" cy="116204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000" b="1" dirty="0" smtClean="0">
                <a:ln w="6600">
                  <a:solidFill>
                    <a:schemeClr val="accent2"/>
                  </a:solidFill>
                  <a:prstDash val="solid"/>
                </a:ln>
                <a:solidFill>
                  <a:srgbClr val="FFFFFF"/>
                </a:solidFill>
                <a:effectLst>
                  <a:outerShdw blurRad="38100" dist="38100" dir="2700000" algn="tl">
                    <a:srgbClr val="000000">
                      <a:alpha val="43137"/>
                    </a:srgbClr>
                  </a:outerShdw>
                </a:effectLst>
              </a:rPr>
              <a:t>DELIMITACIÓN ESPACIAL</a:t>
            </a:r>
            <a:endParaRPr lang="es-EC" sz="2000" b="1" dirty="0">
              <a:ln w="6600">
                <a:solidFill>
                  <a:schemeClr val="accent2"/>
                </a:solidFill>
                <a:prstDash val="solid"/>
              </a:ln>
              <a:solidFill>
                <a:srgbClr val="FFFFFF"/>
              </a:solidFill>
              <a:effectLst>
                <a:outerShdw blurRad="38100" dist="38100" dir="2700000" algn="tl">
                  <a:srgbClr val="000000">
                    <a:alpha val="43137"/>
                  </a:srgbClr>
                </a:outerShdw>
              </a:effectLst>
            </a:endParaRPr>
          </a:p>
        </p:txBody>
      </p:sp>
      <p:sp>
        <p:nvSpPr>
          <p:cNvPr id="6" name="Flecha derecha 5"/>
          <p:cNvSpPr/>
          <p:nvPr/>
        </p:nvSpPr>
        <p:spPr>
          <a:xfrm>
            <a:off x="1553840" y="4652208"/>
            <a:ext cx="2879776" cy="17596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000" b="1" dirty="0" smtClean="0">
                <a:ln w="6600">
                  <a:solidFill>
                    <a:schemeClr val="accent2"/>
                  </a:solidFill>
                  <a:prstDash val="solid"/>
                </a:ln>
                <a:solidFill>
                  <a:srgbClr val="FFFFFF"/>
                </a:solidFill>
                <a:effectLst>
                  <a:outerShdw blurRad="38100" dist="38100" dir="2700000" algn="tl">
                    <a:srgbClr val="000000">
                      <a:alpha val="43137"/>
                    </a:srgbClr>
                  </a:outerShdw>
                </a:effectLst>
              </a:rPr>
              <a:t>DELIMITACIÓN DE UNIDADES DE OBSERVACIÓN </a:t>
            </a:r>
            <a:endParaRPr lang="es-EC" sz="2000" b="1" dirty="0">
              <a:ln w="6600">
                <a:solidFill>
                  <a:schemeClr val="accent2"/>
                </a:solidFill>
                <a:prstDash val="solid"/>
              </a:ln>
              <a:solidFill>
                <a:srgbClr val="FFFFFF"/>
              </a:solidFill>
              <a:effectLst>
                <a:outerShdw blurRad="38100" dist="38100" dir="2700000" algn="tl">
                  <a:srgbClr val="000000">
                    <a:alpha val="43137"/>
                  </a:srgbClr>
                </a:outerShdw>
              </a:effectLst>
            </a:endParaRPr>
          </a:p>
        </p:txBody>
      </p:sp>
      <p:pic>
        <p:nvPicPr>
          <p:cNvPr id="9" name="Imagen 8"/>
          <p:cNvPicPr>
            <a:picLocks noChangeAspect="1"/>
          </p:cNvPicPr>
          <p:nvPr/>
        </p:nvPicPr>
        <p:blipFill rotWithShape="1">
          <a:blip r:embed="rId4"/>
          <a:srcRect l="30000" r="17105"/>
          <a:stretch/>
        </p:blipFill>
        <p:spPr>
          <a:xfrm>
            <a:off x="120788" y="5109418"/>
            <a:ext cx="1325233" cy="1229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ángulo 9"/>
          <p:cNvSpPr/>
          <p:nvPr/>
        </p:nvSpPr>
        <p:spPr>
          <a:xfrm>
            <a:off x="5582659" y="2180719"/>
            <a:ext cx="5080403" cy="8384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000" b="1" dirty="0" smtClean="0">
                <a:ln w="6600">
                  <a:solidFill>
                    <a:schemeClr val="accent2"/>
                  </a:solidFill>
                  <a:prstDash val="solid"/>
                </a:ln>
                <a:solidFill>
                  <a:srgbClr val="FFFFFF"/>
                </a:solidFill>
                <a:effectLst>
                  <a:outerShdw blurRad="38100" dist="38100" dir="2700000" algn="tl">
                    <a:srgbClr val="000000">
                      <a:alpha val="43137"/>
                    </a:srgbClr>
                  </a:outerShdw>
                </a:effectLst>
              </a:rPr>
              <a:t>ENERO 2013</a:t>
            </a:r>
          </a:p>
          <a:p>
            <a:pPr algn="ctr"/>
            <a:r>
              <a:rPr lang="es-EC" sz="2000" b="1" dirty="0" smtClean="0">
                <a:ln w="6600">
                  <a:solidFill>
                    <a:schemeClr val="accent2"/>
                  </a:solidFill>
                  <a:prstDash val="solid"/>
                </a:ln>
                <a:solidFill>
                  <a:srgbClr val="FFFFFF"/>
                </a:solidFill>
                <a:effectLst>
                  <a:outerShdw blurRad="38100" dist="38100" dir="2700000" algn="tl">
                    <a:srgbClr val="000000">
                      <a:alpha val="43137"/>
                    </a:srgbClr>
                  </a:outerShdw>
                </a:effectLst>
              </a:rPr>
              <a:t>FEBRERO 2013</a:t>
            </a:r>
            <a:endParaRPr lang="es-EC" sz="2000" b="1" dirty="0">
              <a:ln w="6600">
                <a:solidFill>
                  <a:schemeClr val="accent2"/>
                </a:solidFill>
                <a:prstDash val="solid"/>
              </a:ln>
              <a:solidFill>
                <a:srgbClr val="FFFFFF"/>
              </a:solidFill>
              <a:effectLst>
                <a:outerShdw blurRad="38100" dist="38100" dir="2700000" algn="tl">
                  <a:srgbClr val="000000">
                    <a:alpha val="43137"/>
                  </a:srgbClr>
                </a:outerShdw>
              </a:effectLst>
            </a:endParaRPr>
          </a:p>
        </p:txBody>
      </p:sp>
      <p:sp>
        <p:nvSpPr>
          <p:cNvPr id="11" name="Rectángulo 10"/>
          <p:cNvSpPr/>
          <p:nvPr/>
        </p:nvSpPr>
        <p:spPr>
          <a:xfrm>
            <a:off x="5582659" y="3598436"/>
            <a:ext cx="5080403" cy="8384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000" b="1" dirty="0" smtClean="0">
                <a:ln w="6600">
                  <a:solidFill>
                    <a:schemeClr val="accent2"/>
                  </a:solidFill>
                  <a:prstDash val="solid"/>
                </a:ln>
                <a:solidFill>
                  <a:srgbClr val="FFFFFF"/>
                </a:solidFill>
                <a:effectLst>
                  <a:outerShdw blurRad="38100" dist="38100" dir="2700000" algn="tl">
                    <a:srgbClr val="000000">
                      <a:alpha val="43137"/>
                    </a:srgbClr>
                  </a:outerShdw>
                </a:effectLst>
              </a:rPr>
              <a:t>PARROQUIA DE SAN PEDRO DE TABOADA</a:t>
            </a:r>
            <a:endParaRPr lang="es-EC" sz="2000" b="1" dirty="0">
              <a:ln w="6600">
                <a:solidFill>
                  <a:schemeClr val="accent2"/>
                </a:solidFill>
                <a:prstDash val="solid"/>
              </a:ln>
              <a:solidFill>
                <a:srgbClr val="FFFFFF"/>
              </a:solidFill>
              <a:effectLst>
                <a:outerShdw blurRad="38100" dist="38100" dir="2700000" algn="tl">
                  <a:srgbClr val="000000">
                    <a:alpha val="43137"/>
                  </a:srgbClr>
                </a:outerShdw>
              </a:effectLst>
            </a:endParaRPr>
          </a:p>
        </p:txBody>
      </p:sp>
      <p:sp>
        <p:nvSpPr>
          <p:cNvPr id="12" name="Rectángulo 11"/>
          <p:cNvSpPr/>
          <p:nvPr/>
        </p:nvSpPr>
        <p:spPr>
          <a:xfrm>
            <a:off x="5582659" y="5016153"/>
            <a:ext cx="5080403" cy="8384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000" b="1" dirty="0" smtClean="0">
                <a:ln w="6600">
                  <a:solidFill>
                    <a:schemeClr val="accent2"/>
                  </a:solidFill>
                  <a:prstDash val="solid"/>
                </a:ln>
                <a:solidFill>
                  <a:srgbClr val="FFFFFF"/>
                </a:solidFill>
                <a:effectLst>
                  <a:outerShdw blurRad="38100" dist="38100" dir="2700000" algn="tl">
                    <a:srgbClr val="000000">
                      <a:alpha val="43137"/>
                    </a:srgbClr>
                  </a:outerShdw>
                </a:effectLst>
              </a:rPr>
              <a:t>25 MUJERES AMAS DE CASA DE 25 A 60 AÑOS</a:t>
            </a:r>
          </a:p>
        </p:txBody>
      </p:sp>
    </p:spTree>
    <p:extLst>
      <p:ext uri="{BB962C8B-B14F-4D97-AF65-F5344CB8AC3E}">
        <p14:creationId xmlns:p14="http://schemas.microsoft.com/office/powerpoint/2010/main" val="40921981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574758" y="2851485"/>
            <a:ext cx="5835316" cy="1446550"/>
          </a:xfrm>
          <a:prstGeom prst="rect">
            <a:avLst/>
          </a:prstGeom>
          <a:noFill/>
        </p:spPr>
        <p:txBody>
          <a:bodyPr wrap="square" rtlCol="0">
            <a:spAutoFit/>
          </a:bodyPr>
          <a:lstStyle/>
          <a:p>
            <a:pPr algn="ctr"/>
            <a:r>
              <a:rPr lang="es-EC" sz="4400" b="1" dirty="0" smtClean="0">
                <a:ln w="22225">
                  <a:solidFill>
                    <a:schemeClr val="accent2"/>
                  </a:solidFill>
                  <a:prstDash val="solid"/>
                </a:ln>
                <a:solidFill>
                  <a:schemeClr val="accent2">
                    <a:lumMod val="40000"/>
                    <a:lumOff val="60000"/>
                  </a:schemeClr>
                </a:solidFill>
              </a:rPr>
              <a:t>CONCLUSIONES Y RECOMENDACIONES</a:t>
            </a:r>
            <a:endParaRPr lang="es-EC"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8901507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9 CuadroTexto"/>
          <p:cNvSpPr txBox="1"/>
          <p:nvPr/>
        </p:nvSpPr>
        <p:spPr>
          <a:xfrm>
            <a:off x="431812" y="848744"/>
            <a:ext cx="3816424" cy="1200329"/>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C" b="1" dirty="0" smtClean="0"/>
              <a:t>EL PROGRAMA DE ACTIVIDAD FÍSICA TUVO EFECTIVIDAD EN LAS 18 SESIONES OBTENIENDO LOS SIGUIENTES RESULTADOS</a:t>
            </a:r>
            <a:endParaRPr lang="es-EC" b="1" dirty="0"/>
          </a:p>
        </p:txBody>
      </p:sp>
      <p:graphicFrame>
        <p:nvGraphicFramePr>
          <p:cNvPr id="5" name="3 Tabla"/>
          <p:cNvGraphicFramePr>
            <a:graphicFrameLocks noGrp="1"/>
          </p:cNvGraphicFramePr>
          <p:nvPr>
            <p:extLst>
              <p:ext uri="{D42A27DB-BD31-4B8C-83A1-F6EECF244321}">
                <p14:modId xmlns:p14="http://schemas.microsoft.com/office/powerpoint/2010/main" val="1492612234"/>
              </p:ext>
            </p:extLst>
          </p:nvPr>
        </p:nvGraphicFramePr>
        <p:xfrm>
          <a:off x="5050670" y="3419695"/>
          <a:ext cx="3624064" cy="1005840"/>
        </p:xfrm>
        <a:graphic>
          <a:graphicData uri="http://schemas.openxmlformats.org/drawingml/2006/table">
            <a:tbl>
              <a:tblPr firstRow="1" bandRow="1">
                <a:tableStyleId>{69CF1AB2-1976-4502-BF36-3FF5EA218861}</a:tableStyleId>
              </a:tblPr>
              <a:tblGrid>
                <a:gridCol w="1823864"/>
                <a:gridCol w="1800200"/>
              </a:tblGrid>
              <a:tr h="144016">
                <a:tc>
                  <a:txBody>
                    <a:bodyPr/>
                    <a:lstStyle/>
                    <a:p>
                      <a:r>
                        <a:rPr lang="es-EC" dirty="0" smtClean="0"/>
                        <a:t>PRE-</a:t>
                      </a:r>
                      <a:r>
                        <a:rPr lang="es-EC" baseline="0" dirty="0" smtClean="0"/>
                        <a:t> TEST</a:t>
                      </a:r>
                      <a:endParaRPr lang="es-EC" dirty="0"/>
                    </a:p>
                  </a:txBody>
                  <a:tcPr/>
                </a:tc>
                <a:tc>
                  <a:txBody>
                    <a:bodyPr/>
                    <a:lstStyle/>
                    <a:p>
                      <a:r>
                        <a:rPr lang="es-EC" dirty="0" smtClean="0"/>
                        <a:t>POST</a:t>
                      </a:r>
                      <a:r>
                        <a:rPr lang="es-EC" baseline="0" dirty="0" smtClean="0"/>
                        <a:t> - TEST</a:t>
                      </a:r>
                      <a:endParaRPr lang="es-EC" dirty="0"/>
                    </a:p>
                  </a:txBody>
                  <a:tcPr/>
                </a:tc>
              </a:tr>
              <a:tr h="293008">
                <a:tc>
                  <a:txBody>
                    <a:bodyPr/>
                    <a:lstStyle/>
                    <a:p>
                      <a:r>
                        <a:rPr lang="es-EC" dirty="0" smtClean="0"/>
                        <a:t>36%</a:t>
                      </a:r>
                      <a:r>
                        <a:rPr lang="es-EC" baseline="0" dirty="0" smtClean="0"/>
                        <a:t> ALTO</a:t>
                      </a:r>
                      <a:endParaRPr lang="es-EC" dirty="0" smtClean="0"/>
                    </a:p>
                    <a:p>
                      <a:r>
                        <a:rPr lang="es-EC" dirty="0" smtClean="0"/>
                        <a:t>28% BAJO </a:t>
                      </a:r>
                      <a:endParaRPr lang="es-EC" dirty="0"/>
                    </a:p>
                  </a:txBody>
                  <a:tcPr/>
                </a:tc>
                <a:tc>
                  <a:txBody>
                    <a:bodyPr/>
                    <a:lstStyle/>
                    <a:p>
                      <a:r>
                        <a:rPr lang="es-EC" dirty="0" smtClean="0"/>
                        <a:t>8%</a:t>
                      </a:r>
                      <a:r>
                        <a:rPr lang="es-EC" baseline="0" dirty="0" smtClean="0"/>
                        <a:t> ALTO</a:t>
                      </a:r>
                    </a:p>
                    <a:p>
                      <a:r>
                        <a:rPr lang="es-EC" baseline="0" dirty="0" smtClean="0"/>
                        <a:t>52% BAJO</a:t>
                      </a:r>
                      <a:endParaRPr lang="es-EC" dirty="0"/>
                    </a:p>
                  </a:txBody>
                  <a:tcPr/>
                </a:tc>
              </a:tr>
            </a:tbl>
          </a:graphicData>
        </a:graphic>
      </p:graphicFrame>
      <p:sp>
        <p:nvSpPr>
          <p:cNvPr id="6" name="CuadroTexto 5"/>
          <p:cNvSpPr txBox="1"/>
          <p:nvPr/>
        </p:nvSpPr>
        <p:spPr>
          <a:xfrm>
            <a:off x="5967665" y="2935710"/>
            <a:ext cx="1828800" cy="461665"/>
          </a:xfrm>
          <a:prstGeom prst="rect">
            <a:avLst/>
          </a:prstGeom>
          <a:noFill/>
        </p:spPr>
        <p:txBody>
          <a:bodyPr wrap="square" rtlCol="0">
            <a:spAutoFit/>
          </a:bodyPr>
          <a:lstStyle/>
          <a:p>
            <a:pPr algn="ctr"/>
            <a:r>
              <a:rPr lang="es-EC" sz="2400" b="1" dirty="0" smtClean="0">
                <a:ln w="22225">
                  <a:solidFill>
                    <a:schemeClr val="accent2"/>
                  </a:solidFill>
                  <a:prstDash val="solid"/>
                </a:ln>
                <a:solidFill>
                  <a:schemeClr val="accent2">
                    <a:lumMod val="40000"/>
                    <a:lumOff val="60000"/>
                  </a:schemeClr>
                </a:solidFill>
              </a:rPr>
              <a:t>BURNOUT</a:t>
            </a:r>
            <a:endParaRPr lang="es-EC" sz="2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759388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Rectángulo redondeado"/>
          <p:cNvSpPr/>
          <p:nvPr/>
        </p:nvSpPr>
        <p:spPr>
          <a:xfrm>
            <a:off x="816278" y="1832792"/>
            <a:ext cx="5764794" cy="7200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s-EC" sz="2000" dirty="0" smtClean="0">
                <a:solidFill>
                  <a:schemeClr val="tx1"/>
                </a:solidFill>
              </a:rPr>
              <a:t>MAS CONSTANCIA</a:t>
            </a:r>
            <a:endParaRPr lang="es-EC" sz="2000" dirty="0">
              <a:solidFill>
                <a:schemeClr val="tx1"/>
              </a:solidFill>
            </a:endParaRPr>
          </a:p>
        </p:txBody>
      </p:sp>
      <p:sp>
        <p:nvSpPr>
          <p:cNvPr id="5" name="6 Rectángulo redondeado"/>
          <p:cNvSpPr/>
          <p:nvPr/>
        </p:nvSpPr>
        <p:spPr>
          <a:xfrm>
            <a:off x="920553" y="4841918"/>
            <a:ext cx="5764794" cy="7200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s-EC" sz="2000" dirty="0" smtClean="0">
                <a:solidFill>
                  <a:schemeClr val="tx1"/>
                </a:solidFill>
              </a:rPr>
              <a:t>PREDISPOSICIÓN</a:t>
            </a:r>
            <a:endParaRPr lang="es-EC" sz="2000" dirty="0">
              <a:solidFill>
                <a:schemeClr val="tx1"/>
              </a:solidFill>
            </a:endParaRPr>
          </a:p>
        </p:txBody>
      </p:sp>
      <p:sp>
        <p:nvSpPr>
          <p:cNvPr id="6" name="6 Rectángulo redondeado"/>
          <p:cNvSpPr/>
          <p:nvPr/>
        </p:nvSpPr>
        <p:spPr>
          <a:xfrm>
            <a:off x="6581072" y="2985818"/>
            <a:ext cx="3681865" cy="7200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s-EC" sz="2000" dirty="0" smtClean="0">
                <a:solidFill>
                  <a:schemeClr val="tx1"/>
                </a:solidFill>
              </a:rPr>
              <a:t>RESULTADOS POSITIVOS</a:t>
            </a:r>
            <a:endParaRPr lang="es-EC" sz="2000" dirty="0">
              <a:solidFill>
                <a:schemeClr val="tx1"/>
              </a:solidFil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829" y="2728191"/>
            <a:ext cx="3350134" cy="1921401"/>
          </a:xfrm>
          <a:prstGeom prst="rect">
            <a:avLst/>
          </a:prstGeom>
        </p:spPr>
      </p:pic>
    </p:spTree>
    <p:extLst>
      <p:ext uri="{BB962C8B-B14F-4D97-AF65-F5344CB8AC3E}">
        <p14:creationId xmlns:p14="http://schemas.microsoft.com/office/powerpoint/2010/main" val="37997957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63683" y="801924"/>
            <a:ext cx="4370107" cy="707886"/>
          </a:xfrm>
          <a:prstGeom prst="rect">
            <a:avLst/>
          </a:prstGeom>
        </p:spPr>
        <p:txBody>
          <a:bodyPr wrap="none">
            <a:spAutoFit/>
          </a:bodyPr>
          <a:lstStyle/>
          <a:p>
            <a:r>
              <a:rPr lang="es-EC" sz="4000" b="1" dirty="0">
                <a:ln w="22225">
                  <a:solidFill>
                    <a:schemeClr val="accent2"/>
                  </a:solidFill>
                  <a:prstDash val="solid"/>
                </a:ln>
                <a:solidFill>
                  <a:schemeClr val="accent2">
                    <a:lumMod val="40000"/>
                    <a:lumOff val="60000"/>
                  </a:schemeClr>
                </a:solidFill>
              </a:rPr>
              <a:t>ACTIVIDAD FÍSICA</a:t>
            </a:r>
          </a:p>
        </p:txBody>
      </p:sp>
      <p:sp>
        <p:nvSpPr>
          <p:cNvPr id="6" name="Rectángulo 5"/>
          <p:cNvSpPr/>
          <p:nvPr/>
        </p:nvSpPr>
        <p:spPr>
          <a:xfrm>
            <a:off x="4226009" y="2305871"/>
            <a:ext cx="5868658" cy="461665"/>
          </a:xfrm>
          <a:prstGeom prst="rect">
            <a:avLst/>
          </a:prstGeom>
        </p:spPr>
        <p:txBody>
          <a:bodyPr wrap="none">
            <a:spAutoFit/>
          </a:bodyPr>
          <a:lstStyle/>
          <a:p>
            <a:r>
              <a:rPr lang="es-EC" sz="2400" b="1" dirty="0">
                <a:ln w="22225">
                  <a:solidFill>
                    <a:schemeClr val="accent2"/>
                  </a:solidFill>
                  <a:prstDash val="solid"/>
                </a:ln>
                <a:solidFill>
                  <a:schemeClr val="accent2">
                    <a:lumMod val="40000"/>
                    <a:lumOff val="60000"/>
                  </a:schemeClr>
                </a:solidFill>
              </a:rPr>
              <a:t>SENSACIÓN DE  BIENESTAR Y FELICIDAD </a:t>
            </a:r>
          </a:p>
        </p:txBody>
      </p:sp>
      <p:sp>
        <p:nvSpPr>
          <p:cNvPr id="7" name="Rectángulo 6"/>
          <p:cNvSpPr/>
          <p:nvPr/>
        </p:nvSpPr>
        <p:spPr>
          <a:xfrm>
            <a:off x="4226009" y="3176610"/>
            <a:ext cx="6438942" cy="461665"/>
          </a:xfrm>
          <a:prstGeom prst="rect">
            <a:avLst/>
          </a:prstGeom>
        </p:spPr>
        <p:txBody>
          <a:bodyPr wrap="none">
            <a:spAutoFit/>
          </a:bodyPr>
          <a:lstStyle/>
          <a:p>
            <a:r>
              <a:rPr lang="es-EC" sz="2400" b="1" dirty="0">
                <a:ln w="22225">
                  <a:solidFill>
                    <a:schemeClr val="accent2"/>
                  </a:solidFill>
                  <a:prstDash val="solid"/>
                </a:ln>
                <a:solidFill>
                  <a:schemeClr val="accent2">
                    <a:lumMod val="40000"/>
                    <a:lumOff val="60000"/>
                  </a:schemeClr>
                </a:solidFill>
              </a:rPr>
              <a:t>PREVENCIÓN Y TRATAMIENTO </a:t>
            </a:r>
            <a:r>
              <a:rPr lang="es-EC" sz="2400" b="1" dirty="0" smtClean="0">
                <a:ln w="22225">
                  <a:solidFill>
                    <a:schemeClr val="accent2"/>
                  </a:solidFill>
                  <a:prstDash val="solid"/>
                </a:ln>
                <a:solidFill>
                  <a:schemeClr val="accent2">
                    <a:lumMod val="40000"/>
                    <a:lumOff val="60000"/>
                  </a:schemeClr>
                </a:solidFill>
              </a:rPr>
              <a:t>DEL BURNOUT</a:t>
            </a:r>
            <a:endParaRPr lang="es-EC" sz="2400" b="1" dirty="0">
              <a:ln w="22225">
                <a:solidFill>
                  <a:schemeClr val="accent2"/>
                </a:solidFill>
                <a:prstDash val="solid"/>
              </a:ln>
              <a:solidFill>
                <a:schemeClr val="accent2">
                  <a:lumMod val="40000"/>
                  <a:lumOff val="60000"/>
                </a:scheme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83" y="1962209"/>
            <a:ext cx="2848343" cy="3352132"/>
          </a:xfrm>
          <a:prstGeom prst="rect">
            <a:avLst/>
          </a:prstGeom>
        </p:spPr>
      </p:pic>
    </p:spTree>
    <p:extLst>
      <p:ext uri="{BB962C8B-B14F-4D97-AF65-F5344CB8AC3E}">
        <p14:creationId xmlns:p14="http://schemas.microsoft.com/office/powerpoint/2010/main" val="1473441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79295" y="2671011"/>
            <a:ext cx="5763126" cy="769441"/>
          </a:xfrm>
          <a:prstGeom prst="rect">
            <a:avLst/>
          </a:prstGeom>
          <a:noFill/>
        </p:spPr>
        <p:txBody>
          <a:bodyPr wrap="square" rtlCol="0">
            <a:spAutoFit/>
          </a:bodyPr>
          <a:lstStyle/>
          <a:p>
            <a:r>
              <a:rPr lang="es-EC" sz="4400" b="1" dirty="0" smtClean="0">
                <a:ln w="22225">
                  <a:solidFill>
                    <a:schemeClr val="accent2"/>
                  </a:solidFill>
                  <a:prstDash val="solid"/>
                </a:ln>
                <a:solidFill>
                  <a:schemeClr val="accent2">
                    <a:lumMod val="40000"/>
                    <a:lumOff val="60000"/>
                  </a:schemeClr>
                </a:solidFill>
              </a:rPr>
              <a:t>RECOMENDACIONES</a:t>
            </a:r>
            <a:endParaRPr lang="es-EC"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1215062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5325" y="719825"/>
            <a:ext cx="9264317" cy="203132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lgn="just">
              <a:lnSpc>
                <a:spcPct val="150000"/>
              </a:lnSpc>
            </a:pPr>
            <a:r>
              <a:rPr lang="es-EC" sz="28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rPr>
              <a:t>Continuar </a:t>
            </a:r>
            <a:r>
              <a:rPr lang="es-EC" sz="28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rPr>
              <a:t>con la difusión de la Actividad  Física constante y tenerlo en cuenta como un estilo de vida </a:t>
            </a:r>
            <a:r>
              <a:rPr lang="es-EC" sz="28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rPr>
              <a:t>saludable.</a:t>
            </a:r>
            <a:endParaRPr lang="es-EC"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p:txBody>
      </p:sp>
      <p:grpSp>
        <p:nvGrpSpPr>
          <p:cNvPr id="5" name="13 Grupo"/>
          <p:cNvGrpSpPr/>
          <p:nvPr/>
        </p:nvGrpSpPr>
        <p:grpSpPr>
          <a:xfrm>
            <a:off x="1320066" y="4126650"/>
            <a:ext cx="7634834" cy="1080120"/>
            <a:chOff x="-216024" y="-1296144"/>
            <a:chExt cx="7416824" cy="799425"/>
          </a:xfrm>
          <a:solidFill>
            <a:schemeClr val="accent1">
              <a:lumMod val="60000"/>
              <a:lumOff val="40000"/>
            </a:schemeClr>
          </a:solidFill>
        </p:grpSpPr>
        <p:sp>
          <p:nvSpPr>
            <p:cNvPr id="6" name="14 Rectángulo redondeado"/>
            <p:cNvSpPr/>
            <p:nvPr/>
          </p:nvSpPr>
          <p:spPr>
            <a:xfrm>
              <a:off x="-216024" y="-1296144"/>
              <a:ext cx="7416824" cy="799425"/>
            </a:xfrm>
            <a:prstGeom prst="roundRect">
              <a:avLst/>
            </a:prstGeom>
          </p:spPr>
          <p:style>
            <a:lnRef idx="2">
              <a:schemeClr val="accent2">
                <a:shade val="50000"/>
              </a:schemeClr>
            </a:lnRef>
            <a:fillRef idx="1">
              <a:schemeClr val="accent2"/>
            </a:fillRef>
            <a:effectRef idx="0">
              <a:schemeClr val="accent2"/>
            </a:effectRef>
            <a:fontRef idx="minor">
              <a:schemeClr val="lt1"/>
            </a:fontRef>
          </p:style>
        </p:sp>
        <p:sp>
          <p:nvSpPr>
            <p:cNvPr id="7" name="15 Rectángulo"/>
            <p:cNvSpPr/>
            <p:nvPr/>
          </p:nvSpPr>
          <p:spPr>
            <a:xfrm>
              <a:off x="-146072" y="-1242849"/>
              <a:ext cx="7338774" cy="7213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76200" tIns="76200" rIns="76200" bIns="76200" numCol="1" spcCol="1270" anchor="ctr" anchorCtr="0">
              <a:noAutofit/>
            </a:bodyPr>
            <a:lstStyle/>
            <a:p>
              <a:pPr algn="ctr"/>
              <a:r>
                <a:rPr lang="es-MX" sz="2000" dirty="0" smtClean="0">
                  <a:solidFill>
                    <a:schemeClr val="tx1"/>
                  </a:solidFill>
                </a:rPr>
                <a:t>MAYOR CONTACTO ENTRE LA COMUNIDAD Y UNA CULTURA DE MOVIMIENTO LOGRANDO ASÍ LA MASIFICACIÓN DE LA PRÁCTICA DE ACTIVIDAD FÍSICA</a:t>
              </a:r>
            </a:p>
          </p:txBody>
        </p:sp>
      </p:grpSp>
    </p:spTree>
    <p:extLst>
      <p:ext uri="{BB962C8B-B14F-4D97-AF65-F5344CB8AC3E}">
        <p14:creationId xmlns:p14="http://schemas.microsoft.com/office/powerpoint/2010/main" val="1539292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9 Grupo"/>
          <p:cNvGrpSpPr/>
          <p:nvPr/>
        </p:nvGrpSpPr>
        <p:grpSpPr>
          <a:xfrm>
            <a:off x="1550931" y="2110426"/>
            <a:ext cx="7482790" cy="1559206"/>
            <a:chOff x="0" y="0"/>
            <a:chExt cx="7482790" cy="799425"/>
          </a:xfrm>
          <a:solidFill>
            <a:schemeClr val="tx2">
              <a:lumMod val="60000"/>
              <a:lumOff val="40000"/>
            </a:schemeClr>
          </a:solidFill>
        </p:grpSpPr>
        <p:sp>
          <p:nvSpPr>
            <p:cNvPr id="5" name="10 Rectángulo redondeado"/>
            <p:cNvSpPr/>
            <p:nvPr/>
          </p:nvSpPr>
          <p:spPr>
            <a:xfrm>
              <a:off x="0" y="0"/>
              <a:ext cx="7416824" cy="799425"/>
            </a:xfrm>
            <a:prstGeom prst="roundRect">
              <a:avLst/>
            </a:prstGeom>
          </p:spPr>
          <p:style>
            <a:lnRef idx="2">
              <a:schemeClr val="accent5">
                <a:shade val="50000"/>
              </a:schemeClr>
            </a:lnRef>
            <a:fillRef idx="1">
              <a:schemeClr val="accent5"/>
            </a:fillRef>
            <a:effectRef idx="0">
              <a:schemeClr val="accent5"/>
            </a:effectRef>
            <a:fontRef idx="minor">
              <a:schemeClr val="lt1"/>
            </a:fontRef>
          </p:style>
        </p:sp>
        <p:sp>
          <p:nvSpPr>
            <p:cNvPr id="6" name="11 Rectángulo"/>
            <p:cNvSpPr/>
            <p:nvPr/>
          </p:nvSpPr>
          <p:spPr>
            <a:xfrm>
              <a:off x="144016" y="52935"/>
              <a:ext cx="7338774" cy="7213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76200" tIns="76200" rIns="76200" bIns="76200" numCol="1" spcCol="1270" anchor="ctr" anchorCtr="0">
              <a:noAutofit/>
            </a:bodyPr>
            <a:lstStyle/>
            <a:p>
              <a:pPr algn="ctr"/>
              <a:r>
                <a:rPr lang="es-MX" sz="2400" dirty="0" smtClean="0">
                  <a:solidFill>
                    <a:schemeClr val="tx1"/>
                  </a:solidFill>
                </a:rPr>
                <a:t>PERSONAS CON POCO TIEMPO, DEBEN REALIZAR</a:t>
              </a:r>
            </a:p>
            <a:p>
              <a:pPr algn="ctr"/>
              <a:r>
                <a:rPr lang="es-MX" sz="2400" dirty="0" smtClean="0">
                  <a:solidFill>
                    <a:schemeClr val="tx1"/>
                  </a:solidFill>
                </a:rPr>
                <a:t>MINIMO 3 VECES A  LA SEMANA DE ACTIVIDAD FÍSICA POR LO MENOS DE  30 MIN. </a:t>
              </a:r>
            </a:p>
          </p:txBody>
        </p:sp>
      </p:grpSp>
      <p:sp>
        <p:nvSpPr>
          <p:cNvPr id="7" name="Rectángulo 6"/>
          <p:cNvSpPr/>
          <p:nvPr/>
        </p:nvSpPr>
        <p:spPr>
          <a:xfrm>
            <a:off x="2557187" y="5012977"/>
            <a:ext cx="5614293" cy="46166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a:r>
              <a:rPr lang="es-MX" sz="2400" dirty="0" smtClean="0"/>
              <a:t>BUSQUEDA </a:t>
            </a:r>
            <a:r>
              <a:rPr lang="es-MX" sz="2400" dirty="0"/>
              <a:t>DE AUMENTAR CONTINUIDAD</a:t>
            </a:r>
          </a:p>
        </p:txBody>
      </p:sp>
    </p:spTree>
    <p:extLst>
      <p:ext uri="{BB962C8B-B14F-4D97-AF65-F5344CB8AC3E}">
        <p14:creationId xmlns:p14="http://schemas.microsoft.com/office/powerpoint/2010/main" val="25488322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VSEQ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2684" y="101825"/>
            <a:ext cx="9616453" cy="6599765"/>
          </a:xfrm>
        </p:spPr>
      </p:pic>
    </p:spTree>
    <p:extLst>
      <p:ext uri="{BB962C8B-B14F-4D97-AF65-F5344CB8AC3E}">
        <p14:creationId xmlns:p14="http://schemas.microsoft.com/office/powerpoint/2010/main" val="3182194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263" y="352124"/>
            <a:ext cx="7831555" cy="6265244"/>
          </a:xfrm>
          <a:prstGeom prst="rect">
            <a:avLst/>
          </a:prstGeom>
        </p:spPr>
      </p:pic>
    </p:spTree>
    <p:extLst>
      <p:ext uri="{BB962C8B-B14F-4D97-AF65-F5344CB8AC3E}">
        <p14:creationId xmlns:p14="http://schemas.microsoft.com/office/powerpoint/2010/main" val="3552647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7589" y="353093"/>
            <a:ext cx="7848600" cy="1126791"/>
          </a:xfrm>
        </p:spPr>
        <p:txBody>
          <a:bodyPr>
            <a:noAutofit/>
          </a:bodyPr>
          <a:lstStyle/>
          <a:p>
            <a:pPr algn="ctr"/>
            <a:r>
              <a:rPr lang="es-EC"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FORMULACIÓN DE LA PREGUNTA DE INVESTIGACIÓN</a:t>
            </a:r>
            <a:endParaRPr lang="es-EC"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289383" y="2764086"/>
            <a:ext cx="8005011" cy="2481683"/>
          </a:xfrm>
        </p:spPr>
        <p:txBody>
          <a:bodyPr>
            <a:noAutofit/>
          </a:bodyPr>
          <a:lstStyle/>
          <a:p>
            <a:pPr marL="0" lvl="0" indent="0" algn="just">
              <a:buNone/>
            </a:pPr>
            <a:r>
              <a:rPr lang="es-ES" sz="3600" baseline="0" dirty="0" smtClean="0">
                <a:ln w="0"/>
                <a:solidFill>
                  <a:schemeClr val="tx1"/>
                </a:solidFill>
                <a:effectLst>
                  <a:outerShdw blurRad="38100" dist="19050" dir="2700000" algn="tl" rotWithShape="0">
                    <a:schemeClr val="dk1">
                      <a:alpha val="40000"/>
                    </a:schemeClr>
                  </a:outerShdw>
                </a:effectLst>
              </a:rPr>
              <a:t>¿</a:t>
            </a:r>
            <a:r>
              <a:rPr lang="es-EC" sz="3600" dirty="0" smtClean="0">
                <a:ln w="0"/>
                <a:solidFill>
                  <a:schemeClr val="tx1"/>
                </a:solidFill>
                <a:effectLst>
                  <a:outerShdw blurRad="38100" dist="19050" dir="2700000" algn="tl" rotWithShape="0">
                    <a:schemeClr val="dk1">
                      <a:alpha val="40000"/>
                    </a:schemeClr>
                  </a:outerShdw>
                </a:effectLst>
              </a:rPr>
              <a:t>La práctica de la Actividad Física incide en el estado de </a:t>
            </a:r>
            <a:r>
              <a:rPr lang="es-EC" sz="3600" dirty="0">
                <a:ln w="0"/>
                <a:solidFill>
                  <a:schemeClr val="tx1"/>
                </a:solidFill>
                <a:effectLst>
                  <a:outerShdw blurRad="38100" dist="19050" dir="2700000" algn="tl" rotWithShape="0">
                    <a:schemeClr val="dk1">
                      <a:alpha val="40000"/>
                    </a:schemeClr>
                  </a:outerShdw>
                </a:effectLst>
              </a:rPr>
              <a:t>B</a:t>
            </a:r>
            <a:r>
              <a:rPr lang="es-EC" sz="3600" dirty="0" smtClean="0">
                <a:ln w="0"/>
                <a:solidFill>
                  <a:schemeClr val="tx1"/>
                </a:solidFill>
                <a:effectLst>
                  <a:outerShdw blurRad="38100" dist="19050" dir="2700000" algn="tl" rotWithShape="0">
                    <a:schemeClr val="dk1">
                      <a:alpha val="40000"/>
                    </a:schemeClr>
                  </a:outerShdw>
                </a:effectLst>
              </a:rPr>
              <a:t>urnout de las amas de casa de la Parroquia de San Pedro de Taboada? </a:t>
            </a:r>
            <a:endParaRPr lang="es-EC" sz="36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144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0968" y="163088"/>
            <a:ext cx="8522368" cy="609432"/>
          </a:xfrm>
        </p:spPr>
        <p:txBody>
          <a:bodyPr>
            <a:normAutofit fontScale="90000"/>
          </a:bodyPr>
          <a:lstStyle/>
          <a:p>
            <a:pPr algn="ctr"/>
            <a:r>
              <a:rPr lang="es-EC" b="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OBJETIVOS DE LA INVESTIGACIÓN</a:t>
            </a:r>
            <a:endParaRPr lang="es-EC"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Rectángulo 3"/>
          <p:cNvSpPr/>
          <p:nvPr/>
        </p:nvSpPr>
        <p:spPr>
          <a:xfrm>
            <a:off x="866274" y="1168612"/>
            <a:ext cx="2646948" cy="70986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2000" b="1"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OBJETIVO GENERAL</a:t>
            </a:r>
            <a:endParaRPr lang="es-EC" sz="20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Rectángulo 4"/>
          <p:cNvSpPr/>
          <p:nvPr/>
        </p:nvSpPr>
        <p:spPr>
          <a:xfrm>
            <a:off x="6083968" y="1168611"/>
            <a:ext cx="2646948" cy="70986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2000" b="1"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OBJETIVOS ESPECÍFICOS</a:t>
            </a:r>
            <a:endParaRPr lang="es-EC" sz="20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6" name="Rectángulo 5"/>
          <p:cNvSpPr/>
          <p:nvPr/>
        </p:nvSpPr>
        <p:spPr>
          <a:xfrm>
            <a:off x="360947" y="2649774"/>
            <a:ext cx="3657602" cy="267765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es-EC" sz="2400" dirty="0" smtClean="0">
                <a:effectLst>
                  <a:outerShdw blurRad="38100" dist="38100" dir="2700000" algn="tl">
                    <a:srgbClr val="000000">
                      <a:alpha val="43137"/>
                    </a:srgbClr>
                  </a:outerShdw>
                </a:effectLst>
              </a:rPr>
              <a:t>Determinar la incidencia de la actividad física en el estado de Burnout de un grupo de mujeres amas de casa en la Parroquia  de San Pedro de Taboada.</a:t>
            </a:r>
            <a:endParaRPr lang="es-EC" sz="2400" dirty="0">
              <a:effectLst>
                <a:outerShdw blurRad="38100" dist="38100" dir="2700000" algn="tl">
                  <a:srgbClr val="000000">
                    <a:alpha val="43137"/>
                  </a:srgbClr>
                </a:outerShdw>
              </a:effectLst>
            </a:endParaRPr>
          </a:p>
        </p:txBody>
      </p:sp>
      <p:sp>
        <p:nvSpPr>
          <p:cNvPr id="7" name="Rectángulo 6"/>
          <p:cNvSpPr/>
          <p:nvPr/>
        </p:nvSpPr>
        <p:spPr>
          <a:xfrm>
            <a:off x="4862763" y="2274565"/>
            <a:ext cx="5089357" cy="429348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es-EC" sz="2100" dirty="0" smtClean="0">
                <a:effectLst>
                  <a:outerShdw blurRad="38100" dist="38100" dir="2700000" algn="tl">
                    <a:srgbClr val="000000">
                      <a:alpha val="43137"/>
                    </a:srgbClr>
                  </a:outerShdw>
                </a:effectLst>
              </a:rPr>
              <a:t>•Constatar el tipo de actividad física que realizan las amas de casa </a:t>
            </a:r>
          </a:p>
          <a:p>
            <a:pPr algn="just"/>
            <a:r>
              <a:rPr lang="es-EC" sz="2100" dirty="0" smtClean="0">
                <a:effectLst>
                  <a:outerShdw blurRad="38100" dist="38100" dir="2700000" algn="tl">
                    <a:srgbClr val="000000">
                      <a:alpha val="43137"/>
                    </a:srgbClr>
                  </a:outerShdw>
                </a:effectLst>
              </a:rPr>
              <a:t>•Determinar los estados de Burnout de las amas de casa</a:t>
            </a:r>
          </a:p>
          <a:p>
            <a:pPr algn="just"/>
            <a:r>
              <a:rPr lang="es-EC" sz="2100" dirty="0" smtClean="0">
                <a:effectLst>
                  <a:outerShdw blurRad="38100" dist="38100" dir="2700000" algn="tl">
                    <a:srgbClr val="000000">
                      <a:alpha val="43137"/>
                    </a:srgbClr>
                  </a:outerShdw>
                </a:effectLst>
              </a:rPr>
              <a:t>•Medir los estados de Burnout antes de la aplicación del programa de actividad física y después del mismo.</a:t>
            </a:r>
          </a:p>
          <a:p>
            <a:pPr algn="just"/>
            <a:r>
              <a:rPr lang="es-EC" sz="2100" dirty="0" smtClean="0">
                <a:effectLst>
                  <a:outerShdw blurRad="38100" dist="38100" dir="2700000" algn="tl">
                    <a:srgbClr val="000000">
                      <a:alpha val="43137"/>
                    </a:srgbClr>
                  </a:outerShdw>
                </a:effectLst>
              </a:rPr>
              <a:t>•Elaborar un programa de actividad física </a:t>
            </a:r>
          </a:p>
          <a:p>
            <a:pPr algn="just"/>
            <a:r>
              <a:rPr lang="es-EC" sz="2100" dirty="0" smtClean="0">
                <a:effectLst>
                  <a:outerShdw blurRad="38100" dist="38100" dir="2700000" algn="tl">
                    <a:srgbClr val="000000">
                      <a:alpha val="43137"/>
                    </a:srgbClr>
                  </a:outerShdw>
                </a:effectLst>
              </a:rPr>
              <a:t>•Aplicar el programa de actividad física </a:t>
            </a:r>
          </a:p>
          <a:p>
            <a:pPr algn="just"/>
            <a:r>
              <a:rPr lang="es-EC" sz="2100" dirty="0" smtClean="0">
                <a:effectLst>
                  <a:outerShdw blurRad="38100" dist="38100" dir="2700000" algn="tl">
                    <a:srgbClr val="000000">
                      <a:alpha val="43137"/>
                    </a:srgbClr>
                  </a:outerShdw>
                </a:effectLst>
              </a:rPr>
              <a:t>•Establecer correlaciones </a:t>
            </a:r>
          </a:p>
          <a:p>
            <a:pPr algn="just"/>
            <a:r>
              <a:rPr lang="es-EC" sz="2100" dirty="0" smtClean="0">
                <a:effectLst>
                  <a:outerShdw blurRad="38100" dist="38100" dir="2700000" algn="tl">
                    <a:srgbClr val="000000">
                      <a:alpha val="43137"/>
                    </a:srgbClr>
                  </a:outerShdw>
                </a:effectLst>
              </a:rPr>
              <a:t>•Describir las conclusiones y recomendaciones</a:t>
            </a:r>
            <a:endParaRPr lang="es-EC" sz="2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4988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874" y="2370222"/>
            <a:ext cx="10515600" cy="902369"/>
          </a:xfrm>
        </p:spPr>
        <p:txBody>
          <a:bodyPr>
            <a:normAutofit/>
          </a:bodyPr>
          <a:lstStyle/>
          <a:p>
            <a:pPr algn="ctr"/>
            <a:r>
              <a:rPr lang="es-EC" sz="4400" b="1" dirty="0" smtClean="0">
                <a:ln w="22225">
                  <a:solidFill>
                    <a:schemeClr val="accent2"/>
                  </a:solidFill>
                  <a:prstDash val="solid"/>
                </a:ln>
                <a:solidFill>
                  <a:schemeClr val="accent2">
                    <a:lumMod val="40000"/>
                    <a:lumOff val="60000"/>
                  </a:schemeClr>
                </a:solidFill>
              </a:rPr>
              <a:t>JUSTIFICACIÓN E IMPORTANCIA</a:t>
            </a:r>
            <a:endParaRPr lang="es-EC"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291269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8041602" y="991595"/>
            <a:ext cx="1403407" cy="1714507"/>
          </a:xfrm>
          <a:prstGeom prst="rect">
            <a:avLst/>
          </a:prstGeom>
        </p:spPr>
      </p:pic>
      <p:sp>
        <p:nvSpPr>
          <p:cNvPr id="4" name="Rectángulo redondeado 3"/>
          <p:cNvSpPr/>
          <p:nvPr/>
        </p:nvSpPr>
        <p:spPr>
          <a:xfrm>
            <a:off x="3441032" y="102269"/>
            <a:ext cx="3152273" cy="633670"/>
          </a:xfrm>
          <a:prstGeom prst="roundRect">
            <a:avLst/>
          </a:prstGeom>
          <a:effectLst>
            <a:glow rad="228600">
              <a:schemeClr val="accent2">
                <a:satMod val="175000"/>
                <a:alpha val="40000"/>
              </a:schemeClr>
            </a:glow>
            <a:outerShdw blurRad="50800" dist="381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2800" dirty="0" smtClean="0"/>
              <a:t>MUJER</a:t>
            </a:r>
            <a:endParaRPr lang="es-EC" sz="2800" dirty="0"/>
          </a:p>
        </p:txBody>
      </p:sp>
      <p:sp>
        <p:nvSpPr>
          <p:cNvPr id="5" name="Rectángulo redondeado 4"/>
          <p:cNvSpPr/>
          <p:nvPr/>
        </p:nvSpPr>
        <p:spPr>
          <a:xfrm>
            <a:off x="5450813" y="846232"/>
            <a:ext cx="2249907" cy="543900"/>
          </a:xfrm>
          <a:prstGeom prst="roundRect">
            <a:avLst/>
          </a:prstGeom>
          <a:effectLst>
            <a:glow rad="228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PROFESIONAL</a:t>
            </a:r>
            <a:endParaRPr lang="es-EC" dirty="0"/>
          </a:p>
        </p:txBody>
      </p:sp>
      <p:sp>
        <p:nvSpPr>
          <p:cNvPr id="6" name="Rectángulo redondeado 5"/>
          <p:cNvSpPr/>
          <p:nvPr/>
        </p:nvSpPr>
        <p:spPr>
          <a:xfrm>
            <a:off x="2063403" y="846231"/>
            <a:ext cx="2009298" cy="543900"/>
          </a:xfrm>
          <a:prstGeom prst="roundRect">
            <a:avLst/>
          </a:prstGeom>
          <a:effectLst>
            <a:glow rad="228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AMA DE CASA</a:t>
            </a:r>
          </a:p>
        </p:txBody>
      </p:sp>
      <p:sp>
        <p:nvSpPr>
          <p:cNvPr id="7" name="Rectángulo 6"/>
          <p:cNvSpPr/>
          <p:nvPr/>
        </p:nvSpPr>
        <p:spPr>
          <a:xfrm>
            <a:off x="1974757" y="1960328"/>
            <a:ext cx="2093494" cy="493294"/>
          </a:xfrm>
          <a:prstGeom prst="rect">
            <a:avLst/>
          </a:prstGeom>
          <a:effectLst>
            <a:glow rad="228600">
              <a:schemeClr val="accent2">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Trabajo doméstico</a:t>
            </a:r>
          </a:p>
        </p:txBody>
      </p:sp>
      <p:sp>
        <p:nvSpPr>
          <p:cNvPr id="8" name="Rectángulo 7"/>
          <p:cNvSpPr/>
          <p:nvPr/>
        </p:nvSpPr>
        <p:spPr>
          <a:xfrm>
            <a:off x="513347" y="2721150"/>
            <a:ext cx="2239082" cy="49329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n w="0"/>
                <a:solidFill>
                  <a:schemeClr val="tx1"/>
                </a:solidFill>
                <a:effectLst>
                  <a:glow rad="139700">
                    <a:schemeClr val="accent1">
                      <a:satMod val="175000"/>
                      <a:alpha val="40000"/>
                    </a:schemeClr>
                  </a:glow>
                  <a:outerShdw blurRad="38100" dist="19050" dir="2700000" algn="tl" rotWithShape="0">
                    <a:schemeClr val="dk1">
                      <a:alpha val="40000"/>
                    </a:schemeClr>
                  </a:outerShdw>
                </a:effectLst>
              </a:rPr>
              <a:t>Agotamiento físico</a:t>
            </a:r>
          </a:p>
        </p:txBody>
      </p:sp>
      <p:sp>
        <p:nvSpPr>
          <p:cNvPr id="9" name="Rectángulo 8"/>
          <p:cNvSpPr/>
          <p:nvPr/>
        </p:nvSpPr>
        <p:spPr>
          <a:xfrm>
            <a:off x="436468" y="3324736"/>
            <a:ext cx="2825384" cy="49329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n w="0"/>
                <a:solidFill>
                  <a:schemeClr val="tx1"/>
                </a:solidFill>
                <a:effectLst>
                  <a:glow rad="139700">
                    <a:schemeClr val="accent1">
                      <a:satMod val="175000"/>
                      <a:alpha val="40000"/>
                    </a:schemeClr>
                  </a:glow>
                  <a:outerShdw blurRad="38100" dist="19050" dir="2700000" algn="tl" rotWithShape="0">
                    <a:schemeClr val="dk1">
                      <a:alpha val="40000"/>
                    </a:schemeClr>
                  </a:outerShdw>
                </a:effectLst>
              </a:rPr>
              <a:t>Agotamiento emocional</a:t>
            </a:r>
          </a:p>
        </p:txBody>
      </p:sp>
      <p:sp>
        <p:nvSpPr>
          <p:cNvPr id="10" name="Rectángulo 9"/>
          <p:cNvSpPr/>
          <p:nvPr/>
        </p:nvSpPr>
        <p:spPr>
          <a:xfrm>
            <a:off x="447643" y="3928322"/>
            <a:ext cx="2525096" cy="49329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n w="0"/>
                <a:solidFill>
                  <a:schemeClr val="tx1"/>
                </a:solidFill>
                <a:effectLst>
                  <a:glow rad="139700">
                    <a:schemeClr val="accent1">
                      <a:satMod val="175000"/>
                      <a:alpha val="40000"/>
                    </a:schemeClr>
                  </a:glow>
                  <a:outerShdw blurRad="38100" dist="19050" dir="2700000" algn="tl" rotWithShape="0">
                    <a:schemeClr val="dk1">
                      <a:alpha val="40000"/>
                    </a:schemeClr>
                  </a:outerShdw>
                </a:effectLst>
              </a:rPr>
              <a:t>Agotamiento mental</a:t>
            </a:r>
          </a:p>
        </p:txBody>
      </p:sp>
      <p:sp>
        <p:nvSpPr>
          <p:cNvPr id="12" name="Explosión 2 11"/>
          <p:cNvSpPr/>
          <p:nvPr/>
        </p:nvSpPr>
        <p:spPr>
          <a:xfrm>
            <a:off x="2804884" y="2199363"/>
            <a:ext cx="3702460" cy="2635736"/>
          </a:xfrm>
          <a:prstGeom prst="irregularSeal2">
            <a:avLst/>
          </a:prstGeom>
          <a:ln>
            <a:noFill/>
          </a:ln>
          <a:effectLst>
            <a:glow rad="228600">
              <a:schemeClr val="accent5">
                <a:satMod val="175000"/>
                <a:alpha val="40000"/>
              </a:schemeClr>
            </a:glow>
            <a:outerShdw blurRad="50800" dist="381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s-EC" dirty="0" smtClean="0"/>
              <a:t>Efectos nocivos para la salud</a:t>
            </a:r>
            <a:endParaRPr lang="es-EC" dirty="0"/>
          </a:p>
        </p:txBody>
      </p:sp>
      <p:sp>
        <p:nvSpPr>
          <p:cNvPr id="13" name="Nube 12"/>
          <p:cNvSpPr/>
          <p:nvPr/>
        </p:nvSpPr>
        <p:spPr>
          <a:xfrm>
            <a:off x="6634414" y="2795354"/>
            <a:ext cx="2422753" cy="1022676"/>
          </a:xfrm>
          <a:prstGeom prst="cloud">
            <a:avLst/>
          </a:prstGeom>
          <a:effectLst>
            <a:glow rad="228600">
              <a:schemeClr val="accent2">
                <a:satMod val="175000"/>
                <a:alpha val="40000"/>
              </a:schemeClr>
            </a:glow>
            <a:outerShdw blurRad="50800" dist="381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smtClean="0">
                <a:effectLst>
                  <a:glow rad="228600">
                    <a:schemeClr val="accent2">
                      <a:satMod val="175000"/>
                      <a:alpha val="40000"/>
                    </a:schemeClr>
                  </a:glow>
                </a:effectLst>
              </a:rPr>
              <a:t>ACTIVIDAD FÍSICA</a:t>
            </a:r>
            <a:endParaRPr lang="es-EC" dirty="0">
              <a:effectLst>
                <a:glow rad="228600">
                  <a:schemeClr val="accent2">
                    <a:satMod val="175000"/>
                    <a:alpha val="40000"/>
                  </a:schemeClr>
                </a:glow>
              </a:effectLst>
            </a:endParaRPr>
          </a:p>
        </p:txBody>
      </p:sp>
      <p:sp>
        <p:nvSpPr>
          <p:cNvPr id="16" name="Elipse 15"/>
          <p:cNvSpPr/>
          <p:nvPr/>
        </p:nvSpPr>
        <p:spPr>
          <a:xfrm>
            <a:off x="6634414" y="4068200"/>
            <a:ext cx="2334126" cy="73594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effectLst>
                  <a:glow rad="228600">
                    <a:schemeClr val="accent3">
                      <a:satMod val="175000"/>
                      <a:alpha val="40000"/>
                    </a:schemeClr>
                  </a:glow>
                </a:effectLst>
              </a:rPr>
              <a:t>BAILOTERAPIA</a:t>
            </a:r>
            <a:endParaRPr lang="es-EC" dirty="0">
              <a:effectLst>
                <a:glow rad="228600">
                  <a:schemeClr val="accent3">
                    <a:satMod val="175000"/>
                    <a:alpha val="40000"/>
                  </a:schemeClr>
                </a:glow>
              </a:effectLst>
            </a:endParaRPr>
          </a:p>
        </p:txBody>
      </p:sp>
      <p:sp>
        <p:nvSpPr>
          <p:cNvPr id="17" name="Rectángulo 16"/>
          <p:cNvSpPr/>
          <p:nvPr/>
        </p:nvSpPr>
        <p:spPr>
          <a:xfrm>
            <a:off x="6011853" y="5218497"/>
            <a:ext cx="1600200" cy="76766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000" dirty="0" smtClean="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rPr>
              <a:t>Relajante </a:t>
            </a:r>
          </a:p>
          <a:p>
            <a:pPr algn="ctr"/>
            <a:r>
              <a:rPr lang="es-EC" sz="2000" dirty="0" smtClean="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rPr>
              <a:t>Divertida</a:t>
            </a:r>
            <a:endParaRPr lang="es-EC" sz="2000" dirty="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endParaRPr>
          </a:p>
        </p:txBody>
      </p:sp>
      <p:sp>
        <p:nvSpPr>
          <p:cNvPr id="18" name="Cinta perforada 17"/>
          <p:cNvSpPr/>
          <p:nvPr/>
        </p:nvSpPr>
        <p:spPr>
          <a:xfrm>
            <a:off x="8743306" y="4621178"/>
            <a:ext cx="2506219" cy="830157"/>
          </a:xfrm>
          <a:prstGeom prst="flowChartPunchedTape">
            <a:avLst/>
          </a:prstGeom>
          <a:no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000" dirty="0" smtClean="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rPr>
              <a:t>Calidad de vida</a:t>
            </a:r>
            <a:endParaRPr lang="es-EC" sz="2000" dirty="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endParaRPr>
          </a:p>
        </p:txBody>
      </p:sp>
      <p:sp>
        <p:nvSpPr>
          <p:cNvPr id="19" name="Cinta perforada 18"/>
          <p:cNvSpPr/>
          <p:nvPr/>
        </p:nvSpPr>
        <p:spPr>
          <a:xfrm>
            <a:off x="8743307" y="5750648"/>
            <a:ext cx="2506218" cy="830157"/>
          </a:xfrm>
          <a:prstGeom prst="flowChartPunchedTape">
            <a:avLst/>
          </a:prstGeom>
          <a:no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000" dirty="0" smtClean="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rPr>
              <a:t>Habito de Actividad Física</a:t>
            </a:r>
            <a:endParaRPr lang="es-EC" sz="2000" dirty="0">
              <a:ln w="0"/>
              <a:solidFill>
                <a:schemeClr val="tx1"/>
              </a:solidFill>
              <a:effectLst>
                <a:glow rad="228600">
                  <a:schemeClr val="accent3">
                    <a:satMod val="175000"/>
                    <a:alpha val="40000"/>
                  </a:schemeClr>
                </a:glow>
                <a:outerShdw blurRad="38100" dist="19050" dir="2700000" algn="tl" rotWithShape="0">
                  <a:schemeClr val="dk1">
                    <a:alpha val="40000"/>
                  </a:schemeClr>
                </a:outerShdw>
              </a:effectLst>
            </a:endParaRPr>
          </a:p>
        </p:txBody>
      </p:sp>
      <p:sp>
        <p:nvSpPr>
          <p:cNvPr id="20" name="Más 19"/>
          <p:cNvSpPr/>
          <p:nvPr/>
        </p:nvSpPr>
        <p:spPr>
          <a:xfrm>
            <a:off x="7925393" y="5313203"/>
            <a:ext cx="677186" cy="559525"/>
          </a:xfrm>
          <a:prstGeom prst="mathPlu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11" name="Cerrar llave 10"/>
          <p:cNvSpPr/>
          <p:nvPr/>
        </p:nvSpPr>
        <p:spPr>
          <a:xfrm>
            <a:off x="3059056" y="2726152"/>
            <a:ext cx="288757" cy="1582159"/>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2" name="Flecha abajo 1"/>
          <p:cNvSpPr/>
          <p:nvPr/>
        </p:nvSpPr>
        <p:spPr>
          <a:xfrm>
            <a:off x="2876947" y="1478479"/>
            <a:ext cx="289113" cy="388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10839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2076</TotalTime>
  <Words>2233</Words>
  <Application>Microsoft Office PowerPoint</Application>
  <PresentationFormat>Panorámica</PresentationFormat>
  <Paragraphs>907</Paragraphs>
  <Slides>58</Slides>
  <Notes>0</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58</vt:i4>
      </vt:variant>
    </vt:vector>
  </HeadingPairs>
  <TitlesOfParts>
    <vt:vector size="68" baseType="lpstr">
      <vt:lpstr>14</vt:lpstr>
      <vt:lpstr>Andalus</vt:lpstr>
      <vt:lpstr>AR CHRISTY</vt:lpstr>
      <vt:lpstr>Arial</vt:lpstr>
      <vt:lpstr>Calibri</vt:lpstr>
      <vt:lpstr>Times New Roman</vt:lpstr>
      <vt:lpstr>Trebuchet MS</vt:lpstr>
      <vt:lpstr>Wingdings</vt:lpstr>
      <vt:lpstr>Wingdings 3</vt:lpstr>
      <vt:lpstr>Faceta</vt:lpstr>
      <vt:lpstr>LA PRACTICA DE ACTIVIDAD FÍSICA Y SU INCIDENCIA EN EL ESTADO DE BURNOUT EN LAS AMAS DE CASA DE LA PARROQUIA DE SAN PEDRO DE TABOADA. PROPUESTA ALTERNATIVA</vt:lpstr>
      <vt:lpstr>AUTORA</vt:lpstr>
      <vt:lpstr>FORMULACIÓN DEL PROBLEMA</vt:lpstr>
      <vt:lpstr>PLANTEAMIENTO DEL PROBLEMA</vt:lpstr>
      <vt:lpstr>DELIMITACIÓN DE LA INVESTIGACIÓN</vt:lpstr>
      <vt:lpstr>FORMULACIÓN DE LA PREGUNTA DE INVESTIGACIÓN</vt:lpstr>
      <vt:lpstr>OBJETIVOS DE LA INVESTIGACIÓN</vt:lpstr>
      <vt:lpstr>JUSTIFICACIÓN E IMPORTANCIA</vt:lpstr>
      <vt:lpstr>Presentación de PowerPoint</vt:lpstr>
      <vt:lpstr>Presentación de PowerPoint</vt:lpstr>
      <vt:lpstr>MARCO TEORICO</vt:lpstr>
      <vt:lpstr>Presentación de PowerPoint</vt:lpstr>
      <vt:lpstr>Presentación de PowerPoint</vt:lpstr>
      <vt:lpstr>Presentación de PowerPoint</vt:lpstr>
      <vt:lpstr>ESTADO DE BURNOUT EN AMAS DE CASA</vt:lpstr>
      <vt:lpstr>ACTIVIDAD FÍSICA</vt:lpstr>
      <vt:lpstr>ACTIVIDAD FÍSICA COMO TRATAMIENTO PARA EL BURNOUT</vt:lpstr>
      <vt:lpstr>BAILOTERAPIA</vt:lpstr>
      <vt:lpstr>CARACTERISTICAS DE LA BAILOTERAPIA</vt:lpstr>
      <vt:lpstr>Presentación de PowerPoint</vt:lpstr>
      <vt:lpstr>Presentación de PowerPoint</vt:lpstr>
      <vt:lpstr>Presentación de PowerPoint</vt:lpstr>
      <vt:lpstr>FORMULACIÓN DE LA HIPÓTESIS</vt:lpstr>
      <vt:lpstr>HIPÓTESIS DE TRABAJO</vt:lpstr>
      <vt:lpstr>HIPÓTESIS NULA</vt:lpstr>
      <vt:lpstr>OPERACIONALIZACIÓN DE VARIABLES</vt:lpstr>
      <vt:lpstr>PROCESO PARA LA RECOLECCIÓN DE DATOS</vt:lpstr>
      <vt:lpstr>ESCALA DE SÍNDROME DE BURNOUT PARA AMAS DE CASA</vt:lpstr>
      <vt:lpstr>IPAQ Versión corta</vt:lpstr>
      <vt:lpstr>Presentación de PowerPoint</vt:lpstr>
      <vt:lpstr>GUÍA DE OBSERVACIÓN</vt:lpstr>
      <vt:lpstr>Presentación de PowerPoint</vt:lpstr>
      <vt:lpstr>Presentación de PowerPoint</vt:lpstr>
      <vt:lpstr>Presentación de PowerPoint</vt:lpstr>
      <vt:lpstr>Presentación de PowerPoint</vt:lpstr>
      <vt:lpstr>Presentación de PowerPoint</vt:lpstr>
      <vt:lpstr>Presentación de PowerPoint</vt:lpstr>
      <vt:lpstr>INTERPRETACIÓN GENERAL DEL RESULTADO DE LA GUÍA DE OBSERVACIÓN AL INICIO Y FINAL DEL PROGRAMA DE ACTIVIDAD FÍSICA</vt:lpstr>
      <vt:lpstr>CUADRO COMPARATIVO DE HIPÓTESIS ENTRE VARIABLES.</vt:lpstr>
      <vt:lpstr>COMPROBACIÓN DE HIPÓTESIS</vt:lpstr>
      <vt:lpstr>COMPROBACIÓN DE HIPÓTESIS</vt:lpstr>
      <vt:lpstr>Presentación de PowerPoint</vt:lpstr>
      <vt:lpstr>Presentación de PowerPoint</vt:lpstr>
      <vt:lpstr>ELABORACIÓN DEL PROGRAMA</vt:lpstr>
      <vt:lpstr>PLANES DE CLASE OPCIONALES</vt:lpstr>
      <vt:lpstr>Presentación de PowerPoint</vt:lpstr>
      <vt:lpstr>CALENTAMIENTO </vt:lpstr>
      <vt:lpstr>FASE PRINCIPAL </vt:lpstr>
      <vt:lpstr>VUELTA A LA CALMA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PRACTICA DE ACTIVIDAD FÍSICA Y SU INCIDENCIA EN EL ESTADO DE BURNOUT EN LAS AMAS DE CASA DE LA PARROQUIA DE SAN PEDRO DE TABOADA. PROPUESTA ALTERNATIVA</dc:title>
  <dc:creator>Margarita</dc:creator>
  <cp:lastModifiedBy>Margarita</cp:lastModifiedBy>
  <cp:revision>101</cp:revision>
  <dcterms:created xsi:type="dcterms:W3CDTF">2013-12-08T20:47:59Z</dcterms:created>
  <dcterms:modified xsi:type="dcterms:W3CDTF">2014-02-24T23:16:25Z</dcterms:modified>
</cp:coreProperties>
</file>