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notesSlides/notesSlide22.xml" ContentType="application/vnd.openxmlformats-officedocument.presentationml.notesSlide+xml"/>
  <Override PartName="/ppt/charts/chart4.xml" ContentType="application/vnd.openxmlformats-officedocument.drawingml.chart+xml"/>
  <Override PartName="/ppt/notesSlides/notesSlide23.xml" ContentType="application/vnd.openxmlformats-officedocument.presentationml.notesSlide+xml"/>
  <Override PartName="/ppt/charts/chart5.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6"/>
  </p:notesMasterIdLst>
  <p:sldIdLst>
    <p:sldId id="337" r:id="rId2"/>
    <p:sldId id="344" r:id="rId3"/>
    <p:sldId id="303" r:id="rId4"/>
    <p:sldId id="310" r:id="rId5"/>
    <p:sldId id="309" r:id="rId6"/>
    <p:sldId id="339" r:id="rId7"/>
    <p:sldId id="321" r:id="rId8"/>
    <p:sldId id="311" r:id="rId9"/>
    <p:sldId id="314" r:id="rId10"/>
    <p:sldId id="340" r:id="rId11"/>
    <p:sldId id="345" r:id="rId12"/>
    <p:sldId id="378" r:id="rId13"/>
    <p:sldId id="318" r:id="rId14"/>
    <p:sldId id="324" r:id="rId15"/>
    <p:sldId id="347" r:id="rId16"/>
    <p:sldId id="379" r:id="rId17"/>
    <p:sldId id="325" r:id="rId18"/>
    <p:sldId id="352" r:id="rId19"/>
    <p:sldId id="354" r:id="rId20"/>
    <p:sldId id="329" r:id="rId21"/>
    <p:sldId id="381" r:id="rId22"/>
    <p:sldId id="357" r:id="rId23"/>
    <p:sldId id="330" r:id="rId24"/>
    <p:sldId id="331" r:id="rId25"/>
    <p:sldId id="358" r:id="rId26"/>
    <p:sldId id="359" r:id="rId27"/>
    <p:sldId id="346" r:id="rId28"/>
    <p:sldId id="322" r:id="rId29"/>
    <p:sldId id="365" r:id="rId30"/>
    <p:sldId id="302" r:id="rId31"/>
    <p:sldId id="382" r:id="rId32"/>
    <p:sldId id="383" r:id="rId33"/>
    <p:sldId id="384" r:id="rId34"/>
    <p:sldId id="368" r:id="rId35"/>
    <p:sldId id="370" r:id="rId36"/>
    <p:sldId id="385" r:id="rId37"/>
    <p:sldId id="386" r:id="rId38"/>
    <p:sldId id="387" r:id="rId39"/>
    <p:sldId id="388" r:id="rId40"/>
    <p:sldId id="389" r:id="rId41"/>
    <p:sldId id="341" r:id="rId42"/>
    <p:sldId id="342" r:id="rId43"/>
    <p:sldId id="343" r:id="rId44"/>
    <p:sldId id="320" r:id="rId45"/>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CC0099"/>
    <a:srgbClr val="FFFFCC"/>
    <a:srgbClr val="FF6699"/>
    <a:srgbClr val="FFCC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0764" autoAdjust="0"/>
  </p:normalViewPr>
  <p:slideViewPr>
    <p:cSldViewPr>
      <p:cViewPr>
        <p:scale>
          <a:sx n="60" d="100"/>
          <a:sy n="60" d="100"/>
        </p:scale>
        <p:origin x="-702" y="-17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uanita\Downloads\DBCA%20tesi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Juanita\Downloads\DBCA%20tesis%20(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Juanita\Downloads\DBCA%20tesi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Juanita\Downloads\DBCA%20te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Hoja1!$D$3</c:f>
              <c:strCache>
                <c:ptCount val="1"/>
                <c:pt idx="0">
                  <c:v>A</c:v>
                </c:pt>
              </c:strCache>
            </c:strRef>
          </c:tx>
          <c:invertIfNegative val="0"/>
          <c:val>
            <c:numRef>
              <c:f>Hoja1!$D$4</c:f>
              <c:numCache>
                <c:formatCode>General</c:formatCode>
                <c:ptCount val="1"/>
                <c:pt idx="0">
                  <c:v>29.2</c:v>
                </c:pt>
              </c:numCache>
            </c:numRef>
          </c:val>
        </c:ser>
        <c:ser>
          <c:idx val="1"/>
          <c:order val="1"/>
          <c:tx>
            <c:strRef>
              <c:f>Hoja1!$E$3</c:f>
              <c:strCache>
                <c:ptCount val="1"/>
                <c:pt idx="0">
                  <c:v>B</c:v>
                </c:pt>
              </c:strCache>
            </c:strRef>
          </c:tx>
          <c:invertIfNegative val="0"/>
          <c:val>
            <c:numRef>
              <c:f>Hoja1!$E$4</c:f>
              <c:numCache>
                <c:formatCode>General</c:formatCode>
                <c:ptCount val="1"/>
                <c:pt idx="0">
                  <c:v>29.1</c:v>
                </c:pt>
              </c:numCache>
            </c:numRef>
          </c:val>
        </c:ser>
        <c:ser>
          <c:idx val="2"/>
          <c:order val="2"/>
          <c:tx>
            <c:strRef>
              <c:f>Hoja1!$F$3</c:f>
              <c:strCache>
                <c:ptCount val="1"/>
                <c:pt idx="0">
                  <c:v>C</c:v>
                </c:pt>
              </c:strCache>
            </c:strRef>
          </c:tx>
          <c:invertIfNegative val="0"/>
          <c:val>
            <c:numRef>
              <c:f>Hoja1!$F$4</c:f>
              <c:numCache>
                <c:formatCode>General</c:formatCode>
                <c:ptCount val="1"/>
                <c:pt idx="0">
                  <c:v>30.15</c:v>
                </c:pt>
              </c:numCache>
            </c:numRef>
          </c:val>
        </c:ser>
        <c:ser>
          <c:idx val="3"/>
          <c:order val="3"/>
          <c:tx>
            <c:strRef>
              <c:f>Hoja1!$G$3</c:f>
              <c:strCache>
                <c:ptCount val="1"/>
                <c:pt idx="0">
                  <c:v>D</c:v>
                </c:pt>
              </c:strCache>
            </c:strRef>
          </c:tx>
          <c:invertIfNegative val="0"/>
          <c:val>
            <c:numRef>
              <c:f>Hoja1!$G$4</c:f>
              <c:numCache>
                <c:formatCode>General</c:formatCode>
                <c:ptCount val="1"/>
                <c:pt idx="0">
                  <c:v>28.75</c:v>
                </c:pt>
              </c:numCache>
            </c:numRef>
          </c:val>
        </c:ser>
        <c:dLbls>
          <c:showLegendKey val="0"/>
          <c:showVal val="0"/>
          <c:showCatName val="0"/>
          <c:showSerName val="0"/>
          <c:showPercent val="0"/>
          <c:showBubbleSize val="0"/>
        </c:dLbls>
        <c:gapWidth val="150"/>
        <c:axId val="67000576"/>
        <c:axId val="67019136"/>
      </c:barChart>
      <c:catAx>
        <c:axId val="67000576"/>
        <c:scaling>
          <c:orientation val="minMax"/>
        </c:scaling>
        <c:delete val="1"/>
        <c:axPos val="b"/>
        <c:title>
          <c:tx>
            <c:rich>
              <a:bodyPr/>
              <a:lstStyle/>
              <a:p>
                <a:pPr>
                  <a:defRPr/>
                </a:pPr>
                <a:r>
                  <a:rPr lang="es-ES"/>
                  <a:t>Tratamientos</a:t>
                </a:r>
              </a:p>
            </c:rich>
          </c:tx>
          <c:layout/>
          <c:overlay val="0"/>
        </c:title>
        <c:majorTickMark val="none"/>
        <c:minorTickMark val="none"/>
        <c:tickLblPos val="nextTo"/>
        <c:crossAx val="67019136"/>
        <c:crosses val="autoZero"/>
        <c:auto val="1"/>
        <c:lblAlgn val="ctr"/>
        <c:lblOffset val="100"/>
        <c:noMultiLvlLbl val="0"/>
      </c:catAx>
      <c:valAx>
        <c:axId val="67019136"/>
        <c:scaling>
          <c:orientation val="minMax"/>
        </c:scaling>
        <c:delete val="0"/>
        <c:axPos val="l"/>
        <c:title>
          <c:tx>
            <c:rich>
              <a:bodyPr/>
              <a:lstStyle/>
              <a:p>
                <a:pPr>
                  <a:defRPr/>
                </a:pPr>
                <a:r>
                  <a:rPr lang="es-ES"/>
                  <a:t>Volumen de biol (L)</a:t>
                </a:r>
              </a:p>
            </c:rich>
          </c:tx>
          <c:layout/>
          <c:overlay val="0"/>
        </c:title>
        <c:numFmt formatCode="General" sourceLinked="1"/>
        <c:majorTickMark val="out"/>
        <c:minorTickMark val="none"/>
        <c:tickLblPos val="nextTo"/>
        <c:crossAx val="67000576"/>
        <c:crosses val="autoZero"/>
        <c:crossBetween val="between"/>
      </c:valAx>
    </c:plotArea>
    <c:legend>
      <c:legendPos val="r"/>
      <c:layout/>
      <c:overlay val="0"/>
    </c:legend>
    <c:plotVisOnly val="1"/>
    <c:dispBlanksAs val="gap"/>
    <c:showDLblsOverMax val="0"/>
  </c:chart>
  <c:spPr>
    <a:solidFill>
      <a:schemeClr val="lt1"/>
    </a:solidFill>
    <a:ln w="25400" cap="flat" cmpd="sng" algn="ctr">
      <a:solidFill>
        <a:schemeClr val="accent5"/>
      </a:solidFill>
      <a:prstDash val="solid"/>
    </a:ln>
    <a:effectLst/>
  </c:spPr>
  <c:txPr>
    <a:bodyPr/>
    <a:lstStyle/>
    <a:p>
      <a:pPr>
        <a:defRPr sz="1200">
          <a:solidFill>
            <a:schemeClr val="dk1"/>
          </a:solidFill>
          <a:latin typeface="Times New Roman" pitchFamily="18" charset="0"/>
          <a:ea typeface="+mn-ea"/>
          <a:cs typeface="Times New Roman" pitchFamily="18" charset="0"/>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Hoja1!$A$3</c:f>
              <c:strCache>
                <c:ptCount val="1"/>
                <c:pt idx="0">
                  <c:v>Amarillas</c:v>
                </c:pt>
              </c:strCache>
            </c:strRef>
          </c:tx>
          <c:spPr>
            <a:solidFill>
              <a:srgbClr val="92D050"/>
            </a:solidFill>
          </c:spPr>
          <c:invertIfNegative val="0"/>
          <c:cat>
            <c:strRef>
              <c:f>Hoja1!$B$2:$E$2</c:f>
              <c:strCache>
                <c:ptCount val="4"/>
                <c:pt idx="0">
                  <c:v>DPA</c:v>
                </c:pt>
                <c:pt idx="1">
                  <c:v>TSA</c:v>
                </c:pt>
                <c:pt idx="2">
                  <c:v>AN</c:v>
                </c:pt>
                <c:pt idx="3">
                  <c:v>AR</c:v>
                </c:pt>
              </c:strCache>
            </c:strRef>
          </c:cat>
          <c:val>
            <c:numRef>
              <c:f>Hoja1!$B$3:$E$3</c:f>
              <c:numCache>
                <c:formatCode>General</c:formatCode>
                <c:ptCount val="4"/>
                <c:pt idx="0">
                  <c:v>0</c:v>
                </c:pt>
                <c:pt idx="1">
                  <c:v>0</c:v>
                </c:pt>
                <c:pt idx="2">
                  <c:v>0</c:v>
                </c:pt>
                <c:pt idx="3">
                  <c:v>2</c:v>
                </c:pt>
              </c:numCache>
            </c:numRef>
          </c:val>
        </c:ser>
        <c:ser>
          <c:idx val="1"/>
          <c:order val="1"/>
          <c:tx>
            <c:strRef>
              <c:f>Hoja1!$A$4</c:f>
              <c:strCache>
                <c:ptCount val="1"/>
                <c:pt idx="0">
                  <c:v>Cremas</c:v>
                </c:pt>
              </c:strCache>
            </c:strRef>
          </c:tx>
          <c:invertIfNegative val="0"/>
          <c:cat>
            <c:strRef>
              <c:f>Hoja1!$B$2:$E$2</c:f>
              <c:strCache>
                <c:ptCount val="4"/>
                <c:pt idx="0">
                  <c:v>DPA</c:v>
                </c:pt>
                <c:pt idx="1">
                  <c:v>TSA</c:v>
                </c:pt>
                <c:pt idx="2">
                  <c:v>AN</c:v>
                </c:pt>
                <c:pt idx="3">
                  <c:v>AR</c:v>
                </c:pt>
              </c:strCache>
            </c:strRef>
          </c:cat>
          <c:val>
            <c:numRef>
              <c:f>Hoja1!$B$4:$E$4</c:f>
              <c:numCache>
                <c:formatCode>General</c:formatCode>
                <c:ptCount val="4"/>
                <c:pt idx="0">
                  <c:v>3</c:v>
                </c:pt>
                <c:pt idx="1">
                  <c:v>5</c:v>
                </c:pt>
                <c:pt idx="2">
                  <c:v>5</c:v>
                </c:pt>
                <c:pt idx="3">
                  <c:v>0</c:v>
                </c:pt>
              </c:numCache>
            </c:numRef>
          </c:val>
        </c:ser>
        <c:ser>
          <c:idx val="2"/>
          <c:order val="2"/>
          <c:tx>
            <c:strRef>
              <c:f>Hoja1!$A$5</c:f>
              <c:strCache>
                <c:ptCount val="1"/>
                <c:pt idx="0">
                  <c:v>Blancas</c:v>
                </c:pt>
              </c:strCache>
            </c:strRef>
          </c:tx>
          <c:spPr>
            <a:solidFill>
              <a:srgbClr val="0070C0"/>
            </a:solidFill>
          </c:spPr>
          <c:invertIfNegative val="0"/>
          <c:cat>
            <c:strRef>
              <c:f>Hoja1!$B$2:$E$2</c:f>
              <c:strCache>
                <c:ptCount val="4"/>
                <c:pt idx="0">
                  <c:v>DPA</c:v>
                </c:pt>
                <c:pt idx="1">
                  <c:v>TSA</c:v>
                </c:pt>
                <c:pt idx="2">
                  <c:v>AN</c:v>
                </c:pt>
                <c:pt idx="3">
                  <c:v>AR</c:v>
                </c:pt>
              </c:strCache>
            </c:strRef>
          </c:cat>
          <c:val>
            <c:numRef>
              <c:f>Hoja1!$B$5:$E$5</c:f>
              <c:numCache>
                <c:formatCode>General</c:formatCode>
                <c:ptCount val="4"/>
                <c:pt idx="0">
                  <c:v>2</c:v>
                </c:pt>
                <c:pt idx="1">
                  <c:v>0</c:v>
                </c:pt>
                <c:pt idx="2">
                  <c:v>0</c:v>
                </c:pt>
                <c:pt idx="3">
                  <c:v>3</c:v>
                </c:pt>
              </c:numCache>
            </c:numRef>
          </c:val>
        </c:ser>
        <c:dLbls>
          <c:showLegendKey val="0"/>
          <c:showVal val="0"/>
          <c:showCatName val="0"/>
          <c:showSerName val="0"/>
          <c:showPercent val="0"/>
          <c:showBubbleSize val="0"/>
        </c:dLbls>
        <c:gapWidth val="95"/>
        <c:overlap val="100"/>
        <c:axId val="67060480"/>
        <c:axId val="67062016"/>
      </c:barChart>
      <c:catAx>
        <c:axId val="67060480"/>
        <c:scaling>
          <c:orientation val="minMax"/>
        </c:scaling>
        <c:delete val="0"/>
        <c:axPos val="b"/>
        <c:majorTickMark val="none"/>
        <c:minorTickMark val="none"/>
        <c:tickLblPos val="nextTo"/>
        <c:crossAx val="67062016"/>
        <c:crosses val="autoZero"/>
        <c:auto val="1"/>
        <c:lblAlgn val="ctr"/>
        <c:lblOffset val="100"/>
        <c:noMultiLvlLbl val="0"/>
      </c:catAx>
      <c:valAx>
        <c:axId val="67062016"/>
        <c:scaling>
          <c:orientation val="minMax"/>
        </c:scaling>
        <c:delete val="0"/>
        <c:axPos val="l"/>
        <c:title>
          <c:tx>
            <c:rich>
              <a:bodyPr/>
              <a:lstStyle/>
              <a:p>
                <a:pPr>
                  <a:defRPr/>
                </a:pPr>
                <a:r>
                  <a:rPr lang="es-ES" sz="1200" dirty="0">
                    <a:latin typeface="Times New Roman" panose="02020603050405020304" pitchFamily="18" charset="0"/>
                    <a:cs typeface="Times New Roman" panose="02020603050405020304" pitchFamily="18" charset="0"/>
                  </a:rPr>
                  <a:t>Número de cepas</a:t>
                </a:r>
              </a:p>
            </c:rich>
          </c:tx>
          <c:layout/>
          <c:overlay val="0"/>
        </c:title>
        <c:numFmt formatCode="General" sourceLinked="1"/>
        <c:majorTickMark val="none"/>
        <c:minorTickMark val="none"/>
        <c:tickLblPos val="nextTo"/>
        <c:crossAx val="67060480"/>
        <c:crosses val="autoZero"/>
        <c:crossBetween val="between"/>
      </c:valAx>
      <c:dTable>
        <c:showHorzBorder val="1"/>
        <c:showVertBorder val="1"/>
        <c:showOutline val="1"/>
        <c:showKeys val="1"/>
      </c:dTable>
    </c:plotArea>
    <c:plotVisOnly val="1"/>
    <c:dispBlanksAs val="gap"/>
    <c:showDLblsOverMax val="0"/>
  </c:chart>
  <c:spPr>
    <a:solidFill>
      <a:schemeClr val="lt1"/>
    </a:solidFill>
    <a:ln w="25400" cap="flat" cmpd="sng" algn="ctr">
      <a:solidFill>
        <a:schemeClr val="accent5"/>
      </a:solidFill>
      <a:prstDash val="solid"/>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'[DBCA tesis (1).xlsx]Est. crecimiento'!$Z$75</c:f>
              <c:strCache>
                <c:ptCount val="1"/>
                <c:pt idx="0">
                  <c:v>T1</c:v>
                </c:pt>
              </c:strCache>
            </c:strRef>
          </c:tx>
          <c:spPr>
            <a:ln w="38100">
              <a:solidFill>
                <a:srgbClr val="FF0000"/>
              </a:solidFill>
            </a:ln>
          </c:spPr>
          <c:marker>
            <c:symbol val="none"/>
          </c:marker>
          <c:xVal>
            <c:numRef>
              <c:f>'[DBCA tesis (1).xlsx]Est. crecimiento'!$AD$54:$AD$98</c:f>
              <c:numCache>
                <c:formatCode>General</c:formatCode>
                <c:ptCount val="4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numCache>
            </c:numRef>
          </c:xVal>
          <c:yVal>
            <c:numRef>
              <c:f>'[DBCA tesis (1).xlsx]Est. crecimiento'!$AI$8:$AI$48</c:f>
              <c:numCache>
                <c:formatCode>General</c:formatCode>
                <c:ptCount val="41"/>
                <c:pt idx="0">
                  <c:v>0.13636363636363635</c:v>
                </c:pt>
                <c:pt idx="1">
                  <c:v>1.393939393939394</c:v>
                </c:pt>
                <c:pt idx="2">
                  <c:v>3.4848484848484853</c:v>
                </c:pt>
                <c:pt idx="3">
                  <c:v>5.8363636363636378</c:v>
                </c:pt>
                <c:pt idx="4">
                  <c:v>8.0060606060606041</c:v>
                </c:pt>
                <c:pt idx="5">
                  <c:v>9.2454545454545443</c:v>
                </c:pt>
                <c:pt idx="6">
                  <c:v>10.884848484848487</c:v>
                </c:pt>
                <c:pt idx="7">
                  <c:v>12.015151515151516</c:v>
                </c:pt>
                <c:pt idx="8">
                  <c:v>13.045454545454543</c:v>
                </c:pt>
                <c:pt idx="9">
                  <c:v>14.112121212121213</c:v>
                </c:pt>
                <c:pt idx="10">
                  <c:v>15.163636363636364</c:v>
                </c:pt>
                <c:pt idx="11">
                  <c:v>16.233333333333334</c:v>
                </c:pt>
                <c:pt idx="12">
                  <c:v>17.115151515151517</c:v>
                </c:pt>
                <c:pt idx="13">
                  <c:v>18.306060606060612</c:v>
                </c:pt>
                <c:pt idx="14">
                  <c:v>19.384848484848483</c:v>
                </c:pt>
                <c:pt idx="15">
                  <c:v>20.390909090909091</c:v>
                </c:pt>
                <c:pt idx="16">
                  <c:v>20.721212121212119</c:v>
                </c:pt>
                <c:pt idx="17">
                  <c:v>22.987878787878788</c:v>
                </c:pt>
                <c:pt idx="18">
                  <c:v>24.212121212121211</c:v>
                </c:pt>
                <c:pt idx="19">
                  <c:v>25.427272727272726</c:v>
                </c:pt>
                <c:pt idx="20">
                  <c:v>26.506060606060611</c:v>
                </c:pt>
                <c:pt idx="21">
                  <c:v>27.842424242424247</c:v>
                </c:pt>
                <c:pt idx="22">
                  <c:v>28.984848484848484</c:v>
                </c:pt>
                <c:pt idx="23">
                  <c:v>29.90303030303031</c:v>
                </c:pt>
                <c:pt idx="24">
                  <c:v>31.015151515151519</c:v>
                </c:pt>
                <c:pt idx="25">
                  <c:v>32.806060606060612</c:v>
                </c:pt>
                <c:pt idx="26">
                  <c:v>34.381818181818176</c:v>
                </c:pt>
                <c:pt idx="27">
                  <c:v>35.160606060606057</c:v>
                </c:pt>
                <c:pt idx="28">
                  <c:v>35.963636363636368</c:v>
                </c:pt>
                <c:pt idx="29">
                  <c:v>37.51515151515153</c:v>
                </c:pt>
                <c:pt idx="30">
                  <c:v>39.084848484848493</c:v>
                </c:pt>
                <c:pt idx="31">
                  <c:v>40.672727272727265</c:v>
                </c:pt>
                <c:pt idx="32">
                  <c:v>41.457575757575754</c:v>
                </c:pt>
                <c:pt idx="33">
                  <c:v>42.251515151515143</c:v>
                </c:pt>
                <c:pt idx="34">
                  <c:v>43.830303030303028</c:v>
                </c:pt>
                <c:pt idx="35">
                  <c:v>45.424242424242408</c:v>
                </c:pt>
                <c:pt idx="36">
                  <c:v>48.266666666666673</c:v>
                </c:pt>
                <c:pt idx="37">
                  <c:v>49.681818181818166</c:v>
                </c:pt>
                <c:pt idx="38">
                  <c:v>51.121212121212118</c:v>
                </c:pt>
                <c:pt idx="39">
                  <c:v>53.957575757575754</c:v>
                </c:pt>
                <c:pt idx="40">
                  <c:v>56.803030303030305</c:v>
                </c:pt>
              </c:numCache>
            </c:numRef>
          </c:yVal>
          <c:smooth val="1"/>
        </c:ser>
        <c:ser>
          <c:idx val="1"/>
          <c:order val="1"/>
          <c:tx>
            <c:strRef>
              <c:f>'[DBCA tesis (1).xlsx]Est. crecimiento'!$Z$89</c:f>
              <c:strCache>
                <c:ptCount val="1"/>
                <c:pt idx="0">
                  <c:v>T2</c:v>
                </c:pt>
              </c:strCache>
            </c:strRef>
          </c:tx>
          <c:spPr>
            <a:ln w="38100">
              <a:solidFill>
                <a:srgbClr val="002060"/>
              </a:solidFill>
            </a:ln>
          </c:spPr>
          <c:marker>
            <c:symbol val="none"/>
          </c:marker>
          <c:xVal>
            <c:numRef>
              <c:f>'[DBCA tesis (1).xlsx]Est. crecimiento'!$AD$54:$AD$98</c:f>
              <c:numCache>
                <c:formatCode>General</c:formatCode>
                <c:ptCount val="4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numCache>
            </c:numRef>
          </c:xVal>
          <c:yVal>
            <c:numRef>
              <c:f>'[DBCA tesis (1).xlsx]Est. crecimiento'!$BQ$8:$BQ$48</c:f>
              <c:numCache>
                <c:formatCode>0.0</c:formatCode>
                <c:ptCount val="41"/>
                <c:pt idx="0">
                  <c:v>3.3333333333333333E-2</c:v>
                </c:pt>
                <c:pt idx="1">
                  <c:v>0.60606060606060608</c:v>
                </c:pt>
                <c:pt idx="2">
                  <c:v>1.9909090909090905</c:v>
                </c:pt>
                <c:pt idx="3">
                  <c:v>4.6333333333333337</c:v>
                </c:pt>
                <c:pt idx="4">
                  <c:v>6.8363636363636369</c:v>
                </c:pt>
                <c:pt idx="5">
                  <c:v>8.2666666666666693</c:v>
                </c:pt>
                <c:pt idx="6">
                  <c:v>9.6545454545454561</c:v>
                </c:pt>
                <c:pt idx="7">
                  <c:v>10.681818181818182</c:v>
                </c:pt>
                <c:pt idx="8">
                  <c:v>11.618181818181817</c:v>
                </c:pt>
                <c:pt idx="9">
                  <c:v>12.645454545454545</c:v>
                </c:pt>
                <c:pt idx="10">
                  <c:v>13.736363636363636</c:v>
                </c:pt>
                <c:pt idx="11">
                  <c:v>14.845454545454544</c:v>
                </c:pt>
                <c:pt idx="12">
                  <c:v>15.75151515151515</c:v>
                </c:pt>
                <c:pt idx="13">
                  <c:v>16.324242424242424</c:v>
                </c:pt>
                <c:pt idx="14">
                  <c:v>17.357575757575756</c:v>
                </c:pt>
                <c:pt idx="15">
                  <c:v>18.400000000000002</c:v>
                </c:pt>
                <c:pt idx="16">
                  <c:v>19.293939393939393</c:v>
                </c:pt>
                <c:pt idx="17">
                  <c:v>20.366666666666667</c:v>
                </c:pt>
                <c:pt idx="18">
                  <c:v>21.290909090909093</c:v>
                </c:pt>
                <c:pt idx="19">
                  <c:v>22.457575757575757</c:v>
                </c:pt>
                <c:pt idx="20">
                  <c:v>23.527272727272731</c:v>
                </c:pt>
                <c:pt idx="21">
                  <c:v>24.618181818181817</c:v>
                </c:pt>
                <c:pt idx="22">
                  <c:v>25.693939393939395</c:v>
                </c:pt>
                <c:pt idx="23">
                  <c:v>26.872727272727271</c:v>
                </c:pt>
                <c:pt idx="24">
                  <c:v>28.154545454545456</c:v>
                </c:pt>
                <c:pt idx="25">
                  <c:v>29.921212121212122</c:v>
                </c:pt>
                <c:pt idx="26">
                  <c:v>31.064204545454547</c:v>
                </c:pt>
                <c:pt idx="27">
                  <c:v>31.631155303030305</c:v>
                </c:pt>
                <c:pt idx="28">
                  <c:v>32.21022727272728</c:v>
                </c:pt>
                <c:pt idx="29">
                  <c:v>33.344128787878788</c:v>
                </c:pt>
                <c:pt idx="30">
                  <c:v>34.493181818181824</c:v>
                </c:pt>
                <c:pt idx="31">
                  <c:v>35.633143939393932</c:v>
                </c:pt>
                <c:pt idx="32">
                  <c:v>36.194034090909099</c:v>
                </c:pt>
                <c:pt idx="33">
                  <c:v>36.776136363636361</c:v>
                </c:pt>
                <c:pt idx="34">
                  <c:v>37.907007575757575</c:v>
                </c:pt>
                <c:pt idx="35">
                  <c:v>39.065151515151513</c:v>
                </c:pt>
                <c:pt idx="36">
                  <c:v>41.326893939393926</c:v>
                </c:pt>
                <c:pt idx="37">
                  <c:v>42.463825757575755</c:v>
                </c:pt>
                <c:pt idx="38">
                  <c:v>43.609848484848492</c:v>
                </c:pt>
                <c:pt idx="39">
                  <c:v>45.892803030303028</c:v>
                </c:pt>
                <c:pt idx="40">
                  <c:v>48.166666666666664</c:v>
                </c:pt>
              </c:numCache>
            </c:numRef>
          </c:yVal>
          <c:smooth val="1"/>
        </c:ser>
        <c:ser>
          <c:idx val="2"/>
          <c:order val="2"/>
          <c:tx>
            <c:strRef>
              <c:f>'[DBCA tesis (1).xlsx]Est. crecimiento'!$Z$122</c:f>
              <c:strCache>
                <c:ptCount val="1"/>
                <c:pt idx="0">
                  <c:v>T3</c:v>
                </c:pt>
              </c:strCache>
            </c:strRef>
          </c:tx>
          <c:spPr>
            <a:ln w="38100"/>
          </c:spPr>
          <c:marker>
            <c:symbol val="none"/>
          </c:marker>
          <c:xVal>
            <c:numRef>
              <c:f>'[DBCA tesis (1).xlsx]Est. crecimiento'!$AD$54:$AD$98</c:f>
              <c:numCache>
                <c:formatCode>General</c:formatCode>
                <c:ptCount val="4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numCache>
            </c:numRef>
          </c:xVal>
          <c:yVal>
            <c:numRef>
              <c:f>'[DBCA tesis (1).xlsx]Est. crecimiento'!$CY$8:$CY$48</c:f>
              <c:numCache>
                <c:formatCode>0.0</c:formatCode>
                <c:ptCount val="41"/>
                <c:pt idx="0">
                  <c:v>9.9999999999999992E-2</c:v>
                </c:pt>
                <c:pt idx="1">
                  <c:v>0.53030303030303028</c:v>
                </c:pt>
                <c:pt idx="2">
                  <c:v>1.8545454545454547</c:v>
                </c:pt>
                <c:pt idx="3">
                  <c:v>3.8818181818181809</c:v>
                </c:pt>
                <c:pt idx="4">
                  <c:v>6.5</c:v>
                </c:pt>
                <c:pt idx="5">
                  <c:v>7.6969696969696972</c:v>
                </c:pt>
                <c:pt idx="6">
                  <c:v>8.9878787878787865</c:v>
                </c:pt>
                <c:pt idx="7">
                  <c:v>9.745454545454546</c:v>
                </c:pt>
                <c:pt idx="8">
                  <c:v>10.712121212121213</c:v>
                </c:pt>
                <c:pt idx="9">
                  <c:v>11.621212121212119</c:v>
                </c:pt>
                <c:pt idx="10">
                  <c:v>12.687878787878788</c:v>
                </c:pt>
                <c:pt idx="11">
                  <c:v>13.093939393939394</c:v>
                </c:pt>
                <c:pt idx="12">
                  <c:v>14.024242424242425</c:v>
                </c:pt>
                <c:pt idx="13">
                  <c:v>14.596969696969696</c:v>
                </c:pt>
                <c:pt idx="14">
                  <c:v>15.615151515151513</c:v>
                </c:pt>
                <c:pt idx="15">
                  <c:v>16.442424242424238</c:v>
                </c:pt>
                <c:pt idx="16">
                  <c:v>17.25151515151515</c:v>
                </c:pt>
                <c:pt idx="17">
                  <c:v>18.333333333333332</c:v>
                </c:pt>
                <c:pt idx="18">
                  <c:v>19.199999999999996</c:v>
                </c:pt>
                <c:pt idx="19">
                  <c:v>20.051515151515154</c:v>
                </c:pt>
                <c:pt idx="20">
                  <c:v>21.015151515151516</c:v>
                </c:pt>
                <c:pt idx="21">
                  <c:v>21.939393939393938</c:v>
                </c:pt>
                <c:pt idx="22">
                  <c:v>22.869696969696967</c:v>
                </c:pt>
                <c:pt idx="23">
                  <c:v>24.221212121212119</c:v>
                </c:pt>
                <c:pt idx="24">
                  <c:v>25.275757575757581</c:v>
                </c:pt>
                <c:pt idx="25">
                  <c:v>26.875757575757575</c:v>
                </c:pt>
                <c:pt idx="26">
                  <c:v>28.116477272727273</c:v>
                </c:pt>
                <c:pt idx="27">
                  <c:v>28.736837121212115</c:v>
                </c:pt>
                <c:pt idx="28">
                  <c:v>29.357196969696972</c:v>
                </c:pt>
                <c:pt idx="29">
                  <c:v>30.597916666666674</c:v>
                </c:pt>
                <c:pt idx="30">
                  <c:v>31.838636363636361</c:v>
                </c:pt>
                <c:pt idx="31">
                  <c:v>33.079356060606067</c:v>
                </c:pt>
                <c:pt idx="32">
                  <c:v>33.699715909090919</c:v>
                </c:pt>
                <c:pt idx="33">
                  <c:v>34.320075757575758</c:v>
                </c:pt>
                <c:pt idx="34">
                  <c:v>35.560795454545449</c:v>
                </c:pt>
                <c:pt idx="35">
                  <c:v>36.801515151515154</c:v>
                </c:pt>
                <c:pt idx="36">
                  <c:v>39.282954545454551</c:v>
                </c:pt>
                <c:pt idx="37">
                  <c:v>40.523674242424242</c:v>
                </c:pt>
                <c:pt idx="38">
                  <c:v>41.764393939393933</c:v>
                </c:pt>
                <c:pt idx="39">
                  <c:v>44.24583333333333</c:v>
                </c:pt>
                <c:pt idx="40">
                  <c:v>46.727272727272727</c:v>
                </c:pt>
              </c:numCache>
            </c:numRef>
          </c:yVal>
          <c:smooth val="1"/>
        </c:ser>
        <c:ser>
          <c:idx val="3"/>
          <c:order val="3"/>
          <c:tx>
            <c:strRef>
              <c:f>'[DBCA tesis (1).xlsx]Est. crecimiento'!$Z$153</c:f>
              <c:strCache>
                <c:ptCount val="1"/>
                <c:pt idx="0">
                  <c:v>T4</c:v>
                </c:pt>
              </c:strCache>
            </c:strRef>
          </c:tx>
          <c:spPr>
            <a:ln w="38100"/>
          </c:spPr>
          <c:marker>
            <c:symbol val="none"/>
          </c:marker>
          <c:xVal>
            <c:numRef>
              <c:f>'[DBCA tesis (1).xlsx]Est. crecimiento'!$AD$54:$AD$98</c:f>
              <c:numCache>
                <c:formatCode>General</c:formatCode>
                <c:ptCount val="4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numCache>
            </c:numRef>
          </c:xVal>
          <c:yVal>
            <c:numRef>
              <c:f>'[DBCA tesis (1).xlsx]Est. crecimiento'!$EG$8:$EG$48</c:f>
              <c:numCache>
                <c:formatCode>0.0</c:formatCode>
                <c:ptCount val="41"/>
                <c:pt idx="0">
                  <c:v>0</c:v>
                </c:pt>
                <c:pt idx="1">
                  <c:v>3.0303030303030304E-2</c:v>
                </c:pt>
                <c:pt idx="2">
                  <c:v>0.37575757575757573</c:v>
                </c:pt>
                <c:pt idx="3">
                  <c:v>1.9333333333333333</c:v>
                </c:pt>
                <c:pt idx="4">
                  <c:v>3.9848484848484849</c:v>
                </c:pt>
                <c:pt idx="5">
                  <c:v>6.1939393939393943</c:v>
                </c:pt>
                <c:pt idx="6">
                  <c:v>7.4696969696969688</c:v>
                </c:pt>
                <c:pt idx="7">
                  <c:v>7.3606060606060604</c:v>
                </c:pt>
                <c:pt idx="8">
                  <c:v>8.2818181818181813</c:v>
                </c:pt>
                <c:pt idx="9">
                  <c:v>9.5242424242424271</c:v>
                </c:pt>
                <c:pt idx="10">
                  <c:v>10.345454545454547</c:v>
                </c:pt>
                <c:pt idx="11">
                  <c:v>11.312121212121214</c:v>
                </c:pt>
                <c:pt idx="12">
                  <c:v>12.060606060606057</c:v>
                </c:pt>
                <c:pt idx="13">
                  <c:v>12.83030303030303</c:v>
                </c:pt>
                <c:pt idx="14">
                  <c:v>13.736363636363635</c:v>
                </c:pt>
                <c:pt idx="15">
                  <c:v>14.721212121212121</c:v>
                </c:pt>
                <c:pt idx="16">
                  <c:v>15.784848484848483</c:v>
                </c:pt>
                <c:pt idx="17">
                  <c:v>16.603030303030302</c:v>
                </c:pt>
                <c:pt idx="18">
                  <c:v>17.593939393939394</c:v>
                </c:pt>
                <c:pt idx="19">
                  <c:v>18.554545454545458</c:v>
                </c:pt>
                <c:pt idx="20">
                  <c:v>19.475757575757576</c:v>
                </c:pt>
                <c:pt idx="21">
                  <c:v>20.360606060606059</c:v>
                </c:pt>
                <c:pt idx="22">
                  <c:v>21.16060606060606</c:v>
                </c:pt>
                <c:pt idx="23">
                  <c:v>22.015151515151519</c:v>
                </c:pt>
                <c:pt idx="24">
                  <c:v>22.76969696969697</c:v>
                </c:pt>
                <c:pt idx="25">
                  <c:v>23.736363636363638</c:v>
                </c:pt>
                <c:pt idx="26">
                  <c:v>25.020833333333332</c:v>
                </c:pt>
                <c:pt idx="27">
                  <c:v>25.663068181818179</c:v>
                </c:pt>
                <c:pt idx="28">
                  <c:v>26.305303030303033</c:v>
                </c:pt>
                <c:pt idx="29">
                  <c:v>27.589772727272727</c:v>
                </c:pt>
                <c:pt idx="30">
                  <c:v>28.874242424242425</c:v>
                </c:pt>
                <c:pt idx="31">
                  <c:v>30.158712121212123</c:v>
                </c:pt>
                <c:pt idx="32">
                  <c:v>30.80094696969697</c:v>
                </c:pt>
                <c:pt idx="33">
                  <c:v>31.443181818181817</c:v>
                </c:pt>
                <c:pt idx="34">
                  <c:v>32.727651515151514</c:v>
                </c:pt>
                <c:pt idx="35">
                  <c:v>34.012121212121215</c:v>
                </c:pt>
                <c:pt idx="36">
                  <c:v>36.581060606060596</c:v>
                </c:pt>
                <c:pt idx="37">
                  <c:v>37.865530303030305</c:v>
                </c:pt>
                <c:pt idx="38">
                  <c:v>39.15</c:v>
                </c:pt>
                <c:pt idx="39">
                  <c:v>41.718939393939401</c:v>
                </c:pt>
                <c:pt idx="40">
                  <c:v>44.287878787878789</c:v>
                </c:pt>
              </c:numCache>
            </c:numRef>
          </c:yVal>
          <c:smooth val="1"/>
        </c:ser>
        <c:ser>
          <c:idx val="4"/>
          <c:order val="4"/>
          <c:tx>
            <c:strRef>
              <c:f>'[DBCA tesis (1).xlsx]Est. crecimiento'!$Z$198</c:f>
              <c:strCache>
                <c:ptCount val="1"/>
                <c:pt idx="0">
                  <c:v>T5</c:v>
                </c:pt>
              </c:strCache>
            </c:strRef>
          </c:tx>
          <c:spPr>
            <a:ln w="38100"/>
          </c:spPr>
          <c:marker>
            <c:symbol val="none"/>
          </c:marker>
          <c:xVal>
            <c:numRef>
              <c:f>'[DBCA tesis (1).xlsx]Est. crecimiento'!$AD$54:$AD$98</c:f>
              <c:numCache>
                <c:formatCode>General</c:formatCode>
                <c:ptCount val="4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numCache>
            </c:numRef>
          </c:xVal>
          <c:yVal>
            <c:numRef>
              <c:f>'[DBCA tesis (1).xlsx]Est. crecimiento'!$FO$8:$FO$48</c:f>
              <c:numCache>
                <c:formatCode>0.0</c:formatCode>
                <c:ptCount val="41"/>
                <c:pt idx="0">
                  <c:v>0</c:v>
                </c:pt>
                <c:pt idx="1">
                  <c:v>0.46969696969696972</c:v>
                </c:pt>
                <c:pt idx="2">
                  <c:v>2.0363636363636366</c:v>
                </c:pt>
                <c:pt idx="3">
                  <c:v>4.0545454545454547</c:v>
                </c:pt>
                <c:pt idx="4">
                  <c:v>6.8848484848484848</c:v>
                </c:pt>
                <c:pt idx="5">
                  <c:v>8.3151515151515127</c:v>
                </c:pt>
                <c:pt idx="6">
                  <c:v>9.9343750000000011</c:v>
                </c:pt>
                <c:pt idx="7">
                  <c:v>10.82121212121212</c:v>
                </c:pt>
                <c:pt idx="8">
                  <c:v>11.76969696969697</c:v>
                </c:pt>
                <c:pt idx="9">
                  <c:v>12.721212121212123</c:v>
                </c:pt>
                <c:pt idx="10">
                  <c:v>13.715151515151517</c:v>
                </c:pt>
                <c:pt idx="11">
                  <c:v>14.557575757575759</c:v>
                </c:pt>
                <c:pt idx="12">
                  <c:v>15.369696969696971</c:v>
                </c:pt>
                <c:pt idx="13">
                  <c:v>16.024242424242424</c:v>
                </c:pt>
                <c:pt idx="14">
                  <c:v>17.030303030303031</c:v>
                </c:pt>
                <c:pt idx="15">
                  <c:v>18.078787878787878</c:v>
                </c:pt>
                <c:pt idx="16">
                  <c:v>19.124242424242428</c:v>
                </c:pt>
                <c:pt idx="17">
                  <c:v>20.351515151515152</c:v>
                </c:pt>
                <c:pt idx="18">
                  <c:v>21.139393939393941</c:v>
                </c:pt>
                <c:pt idx="19">
                  <c:v>21.872727272727275</c:v>
                </c:pt>
                <c:pt idx="20">
                  <c:v>22.493939393939392</c:v>
                </c:pt>
                <c:pt idx="21">
                  <c:v>23.142424242424234</c:v>
                </c:pt>
                <c:pt idx="22">
                  <c:v>23.830303030303032</c:v>
                </c:pt>
                <c:pt idx="23">
                  <c:v>24.466666666666669</c:v>
                </c:pt>
                <c:pt idx="24">
                  <c:v>25.218181818181815</c:v>
                </c:pt>
                <c:pt idx="25">
                  <c:v>26.206060606060603</c:v>
                </c:pt>
                <c:pt idx="26">
                  <c:v>26.962121212121211</c:v>
                </c:pt>
                <c:pt idx="27">
                  <c:v>27.340151515151511</c:v>
                </c:pt>
                <c:pt idx="28">
                  <c:v>27.718181818181819</c:v>
                </c:pt>
                <c:pt idx="29">
                  <c:v>28.47424242424243</c:v>
                </c:pt>
                <c:pt idx="30">
                  <c:v>29.230303030303027</c:v>
                </c:pt>
                <c:pt idx="31">
                  <c:v>29.986363636363638</c:v>
                </c:pt>
                <c:pt idx="32">
                  <c:v>30.364393939393942</c:v>
                </c:pt>
                <c:pt idx="33">
                  <c:v>30.742424242424242</c:v>
                </c:pt>
                <c:pt idx="34">
                  <c:v>31.498484848484843</c:v>
                </c:pt>
                <c:pt idx="35">
                  <c:v>32.254545454545458</c:v>
                </c:pt>
                <c:pt idx="36">
                  <c:v>33.766666666666666</c:v>
                </c:pt>
                <c:pt idx="37">
                  <c:v>34.522727272727273</c:v>
                </c:pt>
                <c:pt idx="38">
                  <c:v>35.278787878787874</c:v>
                </c:pt>
                <c:pt idx="39">
                  <c:v>36.790909090909089</c:v>
                </c:pt>
                <c:pt idx="40">
                  <c:v>38.303030303030305</c:v>
                </c:pt>
              </c:numCache>
            </c:numRef>
          </c:yVal>
          <c:smooth val="1"/>
        </c:ser>
        <c:dLbls>
          <c:showLegendKey val="0"/>
          <c:showVal val="0"/>
          <c:showCatName val="0"/>
          <c:showSerName val="0"/>
          <c:showPercent val="0"/>
          <c:showBubbleSize val="0"/>
        </c:dLbls>
        <c:axId val="67459712"/>
        <c:axId val="67465984"/>
      </c:scatterChart>
      <c:valAx>
        <c:axId val="67459712"/>
        <c:scaling>
          <c:orientation val="minMax"/>
        </c:scaling>
        <c:delete val="0"/>
        <c:axPos val="b"/>
        <c:title>
          <c:tx>
            <c:rich>
              <a:bodyPr/>
              <a:lstStyle/>
              <a:p>
                <a:pPr>
                  <a:defRPr/>
                </a:pPr>
                <a:r>
                  <a:rPr lang="es-ES" dirty="0"/>
                  <a:t>Tiempo (días</a:t>
                </a:r>
                <a:r>
                  <a:rPr lang="es-ES" dirty="0" smtClean="0"/>
                  <a:t>)</a:t>
                </a:r>
              </a:p>
              <a:p>
                <a:pPr>
                  <a:defRPr/>
                </a:pPr>
                <a:endParaRPr lang="es-ES" dirty="0" smtClean="0"/>
              </a:p>
              <a:p>
                <a:pPr>
                  <a:defRPr/>
                </a:pPr>
                <a:endParaRPr lang="es-ES" dirty="0" smtClean="0"/>
              </a:p>
              <a:p>
                <a:pPr>
                  <a:defRPr/>
                </a:pPr>
                <a:endParaRPr lang="es-ES" dirty="0"/>
              </a:p>
            </c:rich>
          </c:tx>
          <c:layout/>
          <c:overlay val="0"/>
        </c:title>
        <c:numFmt formatCode="General" sourceLinked="1"/>
        <c:majorTickMark val="none"/>
        <c:minorTickMark val="none"/>
        <c:tickLblPos val="nextTo"/>
        <c:crossAx val="67465984"/>
        <c:crosses val="autoZero"/>
        <c:crossBetween val="midCat"/>
      </c:valAx>
      <c:valAx>
        <c:axId val="67465984"/>
        <c:scaling>
          <c:orientation val="minMax"/>
        </c:scaling>
        <c:delete val="0"/>
        <c:axPos val="l"/>
        <c:title>
          <c:tx>
            <c:rich>
              <a:bodyPr/>
              <a:lstStyle/>
              <a:p>
                <a:pPr>
                  <a:defRPr/>
                </a:pPr>
                <a:r>
                  <a:rPr lang="es-ES"/>
                  <a:t>Crecimiento de plantas (cm)</a:t>
                </a:r>
              </a:p>
            </c:rich>
          </c:tx>
          <c:layout/>
          <c:overlay val="0"/>
        </c:title>
        <c:numFmt formatCode="General" sourceLinked="1"/>
        <c:majorTickMark val="none"/>
        <c:minorTickMark val="none"/>
        <c:tickLblPos val="nextTo"/>
        <c:crossAx val="67459712"/>
        <c:crosses val="autoZero"/>
        <c:crossBetween val="midCat"/>
      </c:valAx>
    </c:plotArea>
    <c:legend>
      <c:legendPos val="r"/>
      <c:layout/>
      <c:overlay val="0"/>
    </c:legend>
    <c:plotVisOnly val="1"/>
    <c:dispBlanksAs val="gap"/>
    <c:showDLblsOverMax val="0"/>
  </c:chart>
  <c:spPr>
    <a:solidFill>
      <a:schemeClr val="lt1"/>
    </a:solidFill>
    <a:ln w="25400" cap="flat" cmpd="sng" algn="ctr">
      <a:solidFill>
        <a:schemeClr val="accent5"/>
      </a:solidFill>
      <a:prstDash val="solid"/>
    </a:ln>
    <a:effectLst/>
  </c:spPr>
  <c:txPr>
    <a:bodyPr/>
    <a:lstStyle/>
    <a:p>
      <a:pPr>
        <a:defRPr sz="1400">
          <a:solidFill>
            <a:schemeClr val="dk1"/>
          </a:solidFill>
          <a:latin typeface="Times New Roman" panose="02020603050405020304" pitchFamily="18" charset="0"/>
          <a:ea typeface="+mn-ea"/>
          <a:cs typeface="Times New Roman" panose="02020603050405020304" pitchFamily="18" charset="0"/>
        </a:defRPr>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'Est. crecimiento'!$H$54</c:f>
              <c:strCache>
                <c:ptCount val="1"/>
                <c:pt idx="0">
                  <c:v>T1</c:v>
                </c:pt>
              </c:strCache>
            </c:strRef>
          </c:tx>
          <c:invertIfNegative val="0"/>
          <c:val>
            <c:numRef>
              <c:f>'Est. crecimiento'!$H$55</c:f>
              <c:numCache>
                <c:formatCode>0.00</c:formatCode>
                <c:ptCount val="1"/>
                <c:pt idx="0">
                  <c:v>56.803030303030305</c:v>
                </c:pt>
              </c:numCache>
            </c:numRef>
          </c:val>
        </c:ser>
        <c:ser>
          <c:idx val="1"/>
          <c:order val="1"/>
          <c:tx>
            <c:strRef>
              <c:f>'Est. crecimiento'!$I$54</c:f>
              <c:strCache>
                <c:ptCount val="1"/>
                <c:pt idx="0">
                  <c:v>T2</c:v>
                </c:pt>
              </c:strCache>
            </c:strRef>
          </c:tx>
          <c:invertIfNegative val="0"/>
          <c:val>
            <c:numRef>
              <c:f>'Est. crecimiento'!$I$55</c:f>
              <c:numCache>
                <c:formatCode>0.00</c:formatCode>
                <c:ptCount val="1"/>
                <c:pt idx="0">
                  <c:v>48.166666666666664</c:v>
                </c:pt>
              </c:numCache>
            </c:numRef>
          </c:val>
        </c:ser>
        <c:ser>
          <c:idx val="2"/>
          <c:order val="2"/>
          <c:tx>
            <c:strRef>
              <c:f>'Est. crecimiento'!$J$54</c:f>
              <c:strCache>
                <c:ptCount val="1"/>
                <c:pt idx="0">
                  <c:v>T3</c:v>
                </c:pt>
              </c:strCache>
            </c:strRef>
          </c:tx>
          <c:invertIfNegative val="0"/>
          <c:val>
            <c:numRef>
              <c:f>'Est. crecimiento'!$J$55</c:f>
              <c:numCache>
                <c:formatCode>0.00</c:formatCode>
                <c:ptCount val="1"/>
                <c:pt idx="0">
                  <c:v>46.727272727272727</c:v>
                </c:pt>
              </c:numCache>
            </c:numRef>
          </c:val>
        </c:ser>
        <c:ser>
          <c:idx val="3"/>
          <c:order val="3"/>
          <c:tx>
            <c:strRef>
              <c:f>'Est. crecimiento'!$K$54</c:f>
              <c:strCache>
                <c:ptCount val="1"/>
                <c:pt idx="0">
                  <c:v>T4</c:v>
                </c:pt>
              </c:strCache>
            </c:strRef>
          </c:tx>
          <c:invertIfNegative val="0"/>
          <c:val>
            <c:numRef>
              <c:f>'Est. crecimiento'!$K$55</c:f>
              <c:numCache>
                <c:formatCode>0.00</c:formatCode>
                <c:ptCount val="1"/>
                <c:pt idx="0">
                  <c:v>44.287878787878789</c:v>
                </c:pt>
              </c:numCache>
            </c:numRef>
          </c:val>
        </c:ser>
        <c:ser>
          <c:idx val="4"/>
          <c:order val="4"/>
          <c:tx>
            <c:strRef>
              <c:f>'Est. crecimiento'!$L$54</c:f>
              <c:strCache>
                <c:ptCount val="1"/>
                <c:pt idx="0">
                  <c:v>T5</c:v>
                </c:pt>
              </c:strCache>
            </c:strRef>
          </c:tx>
          <c:invertIfNegative val="0"/>
          <c:val>
            <c:numRef>
              <c:f>'Est. crecimiento'!$L$55</c:f>
              <c:numCache>
                <c:formatCode>0.00</c:formatCode>
                <c:ptCount val="1"/>
                <c:pt idx="0">
                  <c:v>38.303030303030305</c:v>
                </c:pt>
              </c:numCache>
            </c:numRef>
          </c:val>
        </c:ser>
        <c:dLbls>
          <c:showLegendKey val="0"/>
          <c:showVal val="0"/>
          <c:showCatName val="0"/>
          <c:showSerName val="0"/>
          <c:showPercent val="0"/>
          <c:showBubbleSize val="0"/>
        </c:dLbls>
        <c:gapWidth val="150"/>
        <c:axId val="72571520"/>
        <c:axId val="72577792"/>
      </c:barChart>
      <c:catAx>
        <c:axId val="72571520"/>
        <c:scaling>
          <c:orientation val="minMax"/>
        </c:scaling>
        <c:delete val="1"/>
        <c:axPos val="b"/>
        <c:title>
          <c:tx>
            <c:rich>
              <a:bodyPr/>
              <a:lstStyle/>
              <a:p>
                <a:pPr>
                  <a:defRPr/>
                </a:pPr>
                <a:r>
                  <a:rPr lang="es-ES"/>
                  <a:t>Tiempo (días)</a:t>
                </a:r>
              </a:p>
            </c:rich>
          </c:tx>
          <c:layout/>
          <c:overlay val="0"/>
        </c:title>
        <c:majorTickMark val="none"/>
        <c:minorTickMark val="none"/>
        <c:tickLblPos val="nextTo"/>
        <c:crossAx val="72577792"/>
        <c:crosses val="autoZero"/>
        <c:auto val="1"/>
        <c:lblAlgn val="ctr"/>
        <c:lblOffset val="100"/>
        <c:noMultiLvlLbl val="0"/>
      </c:catAx>
      <c:valAx>
        <c:axId val="72577792"/>
        <c:scaling>
          <c:orientation val="minMax"/>
        </c:scaling>
        <c:delete val="0"/>
        <c:axPos val="l"/>
        <c:title>
          <c:tx>
            <c:rich>
              <a:bodyPr/>
              <a:lstStyle/>
              <a:p>
                <a:pPr>
                  <a:defRPr/>
                </a:pPr>
                <a:r>
                  <a:rPr lang="es-ES"/>
                  <a:t>Crecimiento (cm)</a:t>
                </a:r>
              </a:p>
            </c:rich>
          </c:tx>
          <c:layout/>
          <c:overlay val="0"/>
        </c:title>
        <c:numFmt formatCode="0.00" sourceLinked="1"/>
        <c:majorTickMark val="out"/>
        <c:minorTickMark val="none"/>
        <c:tickLblPos val="nextTo"/>
        <c:crossAx val="72571520"/>
        <c:crosses val="autoZero"/>
        <c:crossBetween val="between"/>
      </c:valAx>
    </c:plotArea>
    <c:legend>
      <c:legendPos val="r"/>
      <c:layout/>
      <c:overlay val="0"/>
    </c:legend>
    <c:plotVisOnly val="1"/>
    <c:dispBlanksAs val="gap"/>
    <c:showDLblsOverMax val="0"/>
  </c:chart>
  <c:spPr>
    <a:solidFill>
      <a:schemeClr val="lt1"/>
    </a:solidFill>
    <a:ln w="25400" cap="flat" cmpd="sng" algn="ctr">
      <a:solidFill>
        <a:schemeClr val="accent5"/>
      </a:solidFill>
      <a:prstDash val="solid"/>
    </a:ln>
    <a:effectLst/>
  </c:spPr>
  <c:txPr>
    <a:bodyPr/>
    <a:lstStyle/>
    <a:p>
      <a:pPr>
        <a:defRPr sz="1200">
          <a:solidFill>
            <a:schemeClr val="dk1"/>
          </a:solidFill>
          <a:latin typeface="Times New Roman" pitchFamily="18" charset="0"/>
          <a:ea typeface="+mn-ea"/>
          <a:cs typeface="Times New Roman" pitchFamily="18" charset="0"/>
        </a:defRPr>
      </a:pPr>
      <a:endParaRPr lang="es-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'Est. área foliar'!$E$3</c:f>
              <c:strCache>
                <c:ptCount val="1"/>
                <c:pt idx="0">
                  <c:v>T1</c:v>
                </c:pt>
              </c:strCache>
            </c:strRef>
          </c:tx>
          <c:invertIfNegative val="0"/>
          <c:val>
            <c:numRef>
              <c:f>'Est. área foliar'!$E$4</c:f>
              <c:numCache>
                <c:formatCode>0.00</c:formatCode>
                <c:ptCount val="1"/>
                <c:pt idx="0">
                  <c:v>40.282666666666657</c:v>
                </c:pt>
              </c:numCache>
            </c:numRef>
          </c:val>
        </c:ser>
        <c:ser>
          <c:idx val="1"/>
          <c:order val="1"/>
          <c:tx>
            <c:strRef>
              <c:f>'Est. área foliar'!$F$3</c:f>
              <c:strCache>
                <c:ptCount val="1"/>
                <c:pt idx="0">
                  <c:v>T2</c:v>
                </c:pt>
              </c:strCache>
            </c:strRef>
          </c:tx>
          <c:invertIfNegative val="0"/>
          <c:val>
            <c:numRef>
              <c:f>'Est. área foliar'!$F$4</c:f>
              <c:numCache>
                <c:formatCode>0.00</c:formatCode>
                <c:ptCount val="1"/>
                <c:pt idx="0">
                  <c:v>39.917333333333332</c:v>
                </c:pt>
              </c:numCache>
            </c:numRef>
          </c:val>
        </c:ser>
        <c:ser>
          <c:idx val="2"/>
          <c:order val="2"/>
          <c:tx>
            <c:strRef>
              <c:f>'Est. área foliar'!$G$3</c:f>
              <c:strCache>
                <c:ptCount val="1"/>
                <c:pt idx="0">
                  <c:v>T3</c:v>
                </c:pt>
              </c:strCache>
            </c:strRef>
          </c:tx>
          <c:invertIfNegative val="0"/>
          <c:val>
            <c:numRef>
              <c:f>'Est. área foliar'!$G$4</c:f>
              <c:numCache>
                <c:formatCode>0.00</c:formatCode>
                <c:ptCount val="1"/>
                <c:pt idx="0">
                  <c:v>39.929333333333339</c:v>
                </c:pt>
              </c:numCache>
            </c:numRef>
          </c:val>
        </c:ser>
        <c:ser>
          <c:idx val="3"/>
          <c:order val="3"/>
          <c:tx>
            <c:strRef>
              <c:f>'Est. área foliar'!$H$3</c:f>
              <c:strCache>
                <c:ptCount val="1"/>
                <c:pt idx="0">
                  <c:v>T4</c:v>
                </c:pt>
              </c:strCache>
            </c:strRef>
          </c:tx>
          <c:invertIfNegative val="0"/>
          <c:val>
            <c:numRef>
              <c:f>'Est. área foliar'!$H$4</c:f>
              <c:numCache>
                <c:formatCode>0.00</c:formatCode>
                <c:ptCount val="1"/>
                <c:pt idx="0">
                  <c:v>48.609333333333332</c:v>
                </c:pt>
              </c:numCache>
            </c:numRef>
          </c:val>
        </c:ser>
        <c:ser>
          <c:idx val="4"/>
          <c:order val="4"/>
          <c:tx>
            <c:strRef>
              <c:f>'Est. área foliar'!$I$3</c:f>
              <c:strCache>
                <c:ptCount val="1"/>
                <c:pt idx="0">
                  <c:v>T5</c:v>
                </c:pt>
              </c:strCache>
            </c:strRef>
          </c:tx>
          <c:invertIfNegative val="0"/>
          <c:val>
            <c:numRef>
              <c:f>'Est. área foliar'!$I$4</c:f>
              <c:numCache>
                <c:formatCode>0.00</c:formatCode>
                <c:ptCount val="1"/>
                <c:pt idx="0">
                  <c:v>32.523999999999994</c:v>
                </c:pt>
              </c:numCache>
            </c:numRef>
          </c:val>
        </c:ser>
        <c:dLbls>
          <c:showLegendKey val="0"/>
          <c:showVal val="0"/>
          <c:showCatName val="0"/>
          <c:showSerName val="0"/>
          <c:showPercent val="0"/>
          <c:showBubbleSize val="0"/>
        </c:dLbls>
        <c:gapWidth val="300"/>
        <c:axId val="72666112"/>
        <c:axId val="79234176"/>
      </c:barChart>
      <c:catAx>
        <c:axId val="72666112"/>
        <c:scaling>
          <c:orientation val="minMax"/>
        </c:scaling>
        <c:delete val="1"/>
        <c:axPos val="b"/>
        <c:title>
          <c:tx>
            <c:rich>
              <a:bodyPr/>
              <a:lstStyle/>
              <a:p>
                <a:pPr>
                  <a:defRPr/>
                </a:pPr>
                <a:r>
                  <a:rPr lang="es-ES"/>
                  <a:t>Tratamientos</a:t>
                </a:r>
              </a:p>
            </c:rich>
          </c:tx>
          <c:layout/>
          <c:overlay val="0"/>
        </c:title>
        <c:majorTickMark val="none"/>
        <c:minorTickMark val="none"/>
        <c:tickLblPos val="nextTo"/>
        <c:crossAx val="79234176"/>
        <c:crosses val="autoZero"/>
        <c:auto val="1"/>
        <c:lblAlgn val="ctr"/>
        <c:lblOffset val="100"/>
        <c:noMultiLvlLbl val="0"/>
      </c:catAx>
      <c:valAx>
        <c:axId val="79234176"/>
        <c:scaling>
          <c:orientation val="minMax"/>
        </c:scaling>
        <c:delete val="0"/>
        <c:axPos val="l"/>
        <c:title>
          <c:tx>
            <c:rich>
              <a:bodyPr/>
              <a:lstStyle/>
              <a:p>
                <a:pPr>
                  <a:defRPr/>
                </a:pPr>
                <a:r>
                  <a:rPr lang="es-ES"/>
                  <a:t>Área foliar (cm2)</a:t>
                </a:r>
              </a:p>
            </c:rich>
          </c:tx>
          <c:layout/>
          <c:overlay val="0"/>
        </c:title>
        <c:numFmt formatCode="0.00" sourceLinked="1"/>
        <c:majorTickMark val="out"/>
        <c:minorTickMark val="none"/>
        <c:tickLblPos val="nextTo"/>
        <c:crossAx val="72666112"/>
        <c:crosses val="autoZero"/>
        <c:crossBetween val="between"/>
      </c:valAx>
    </c:plotArea>
    <c:legend>
      <c:legendPos val="r"/>
      <c:layout/>
      <c:overlay val="0"/>
    </c:legend>
    <c:plotVisOnly val="1"/>
    <c:dispBlanksAs val="gap"/>
    <c:showDLblsOverMax val="0"/>
  </c:chart>
  <c:spPr>
    <a:solidFill>
      <a:schemeClr val="lt1"/>
    </a:solidFill>
    <a:ln w="25400" cap="flat" cmpd="sng" algn="ctr">
      <a:solidFill>
        <a:schemeClr val="accent5"/>
      </a:solidFill>
      <a:prstDash val="solid"/>
    </a:ln>
    <a:effectLst/>
  </c:spPr>
  <c:txPr>
    <a:bodyPr/>
    <a:lstStyle/>
    <a:p>
      <a:pPr>
        <a:defRPr sz="1200">
          <a:solidFill>
            <a:schemeClr val="dk1"/>
          </a:solidFill>
          <a:latin typeface="Times New Roman" pitchFamily="18" charset="0"/>
          <a:ea typeface="+mn-ea"/>
          <a:cs typeface="Times New Roman" pitchFamily="18" charset="0"/>
        </a:defRPr>
      </a:pPr>
      <a:endParaRPr lang="es-E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807D84-89F5-4FF8-BD03-D9C7D9DE4A00}" type="doc">
      <dgm:prSet loTypeId="urn:microsoft.com/office/officeart/2005/8/layout/default#1" loCatId="list" qsTypeId="urn:microsoft.com/office/officeart/2005/8/quickstyle/simple3" qsCatId="simple" csTypeId="urn:microsoft.com/office/officeart/2005/8/colors/accent1_2" csCatId="accent1" phldr="1"/>
      <dgm:spPr/>
      <dgm:t>
        <a:bodyPr/>
        <a:lstStyle/>
        <a:p>
          <a:endParaRPr lang="es-PA"/>
        </a:p>
      </dgm:t>
    </dgm:pt>
    <dgm:pt modelId="{4BB671EE-48A5-489E-B6F4-449FD1FE2354}">
      <dgm:prSet phldrT="[Texto]"/>
      <dgm:spPr/>
      <dgm:t>
        <a:bodyPr/>
        <a:lstStyle/>
        <a:p>
          <a:r>
            <a:rPr lang="es-PA" smtClean="0">
              <a:latin typeface="Times New Roman" pitchFamily="18" charset="0"/>
              <a:cs typeface="Times New Roman" pitchFamily="18" charset="0"/>
            </a:rPr>
            <a:t>Disminución de siembra de soya en Ecuador.</a:t>
          </a:r>
          <a:endParaRPr lang="es-PA" dirty="0">
            <a:latin typeface="Times New Roman" pitchFamily="18" charset="0"/>
            <a:cs typeface="Times New Roman" pitchFamily="18" charset="0"/>
          </a:endParaRPr>
        </a:p>
      </dgm:t>
    </dgm:pt>
    <dgm:pt modelId="{6719628A-7672-42B8-8635-595A2C3878A9}" type="parTrans" cxnId="{35544B06-565B-4232-A8DC-7FA4D0B1BCB7}">
      <dgm:prSet/>
      <dgm:spPr/>
      <dgm:t>
        <a:bodyPr/>
        <a:lstStyle/>
        <a:p>
          <a:endParaRPr lang="es-PA"/>
        </a:p>
      </dgm:t>
    </dgm:pt>
    <dgm:pt modelId="{6A1A1096-D844-4E6A-9E95-0CFF479A5F45}" type="sibTrans" cxnId="{35544B06-565B-4232-A8DC-7FA4D0B1BCB7}">
      <dgm:prSet/>
      <dgm:spPr/>
      <dgm:t>
        <a:bodyPr/>
        <a:lstStyle/>
        <a:p>
          <a:endParaRPr lang="es-PA"/>
        </a:p>
      </dgm:t>
    </dgm:pt>
    <dgm:pt modelId="{B2506840-9B42-491A-91C5-B2E1E11D6E6B}">
      <dgm:prSet phldrT="[Texto]"/>
      <dgm:spPr/>
      <dgm:t>
        <a:bodyPr/>
        <a:lstStyle/>
        <a:p>
          <a:r>
            <a:rPr lang="es-PA" smtClean="0">
              <a:latin typeface="Times New Roman" pitchFamily="18" charset="0"/>
              <a:cs typeface="Times New Roman" pitchFamily="18" charset="0"/>
            </a:rPr>
            <a:t>Fertilizantes químicos perjudican la cobertura vegetal del suelo.</a:t>
          </a:r>
          <a:endParaRPr lang="es-PA" dirty="0">
            <a:latin typeface="Times New Roman" pitchFamily="18" charset="0"/>
            <a:cs typeface="Times New Roman" pitchFamily="18" charset="0"/>
          </a:endParaRPr>
        </a:p>
      </dgm:t>
    </dgm:pt>
    <dgm:pt modelId="{0E6A1917-0FE6-4B37-A973-10E1BD8E29C4}" type="parTrans" cxnId="{A6F33557-5B8D-4EB4-8CD5-A080885E3232}">
      <dgm:prSet/>
      <dgm:spPr/>
      <dgm:t>
        <a:bodyPr/>
        <a:lstStyle/>
        <a:p>
          <a:endParaRPr lang="es-PA"/>
        </a:p>
      </dgm:t>
    </dgm:pt>
    <dgm:pt modelId="{00BF5009-394B-4954-BBF3-8B31E3861F33}" type="sibTrans" cxnId="{A6F33557-5B8D-4EB4-8CD5-A080885E3232}">
      <dgm:prSet/>
      <dgm:spPr/>
      <dgm:t>
        <a:bodyPr/>
        <a:lstStyle/>
        <a:p>
          <a:endParaRPr lang="es-PA"/>
        </a:p>
      </dgm:t>
    </dgm:pt>
    <dgm:pt modelId="{8D9DA70B-7A2B-4A0A-A295-D0D349B5D7B1}">
      <dgm:prSet phldrT="[Texto]"/>
      <dgm:spPr/>
      <dgm:t>
        <a:bodyPr/>
        <a:lstStyle/>
        <a:p>
          <a:r>
            <a:rPr lang="es-ES_tradnl" dirty="0" smtClean="0"/>
            <a:t>Uso de microorganismos: microflora equilibrada</a:t>
          </a:r>
          <a:r>
            <a:rPr lang="es-ES_tradnl" dirty="0" smtClean="0">
              <a:latin typeface="Times New Roman" pitchFamily="18" charset="0"/>
              <a:cs typeface="Times New Roman" pitchFamily="18" charset="0"/>
            </a:rPr>
            <a:t>.</a:t>
          </a:r>
          <a:endParaRPr lang="es-PA" dirty="0">
            <a:latin typeface="Times New Roman" pitchFamily="18" charset="0"/>
            <a:cs typeface="Times New Roman" pitchFamily="18" charset="0"/>
          </a:endParaRPr>
        </a:p>
      </dgm:t>
    </dgm:pt>
    <dgm:pt modelId="{960FE9C6-53B4-47CB-972B-FC3E35B8CB63}" type="parTrans" cxnId="{64F0CFC6-C421-4FAA-AA6D-4144BC3DF7D8}">
      <dgm:prSet/>
      <dgm:spPr/>
      <dgm:t>
        <a:bodyPr/>
        <a:lstStyle/>
        <a:p>
          <a:endParaRPr lang="es-PA"/>
        </a:p>
      </dgm:t>
    </dgm:pt>
    <dgm:pt modelId="{090410B2-A743-4C36-9D58-9A85C52BD66B}" type="sibTrans" cxnId="{64F0CFC6-C421-4FAA-AA6D-4144BC3DF7D8}">
      <dgm:prSet/>
      <dgm:spPr/>
      <dgm:t>
        <a:bodyPr/>
        <a:lstStyle/>
        <a:p>
          <a:endParaRPr lang="es-PA"/>
        </a:p>
      </dgm:t>
    </dgm:pt>
    <dgm:pt modelId="{CEBBFD0C-FFDD-4EA6-A299-92C526488B74}" type="pres">
      <dgm:prSet presAssocID="{D9807D84-89F5-4FF8-BD03-D9C7D9DE4A00}" presName="diagram" presStyleCnt="0">
        <dgm:presLayoutVars>
          <dgm:dir/>
          <dgm:resizeHandles val="exact"/>
        </dgm:presLayoutVars>
      </dgm:prSet>
      <dgm:spPr/>
      <dgm:t>
        <a:bodyPr/>
        <a:lstStyle/>
        <a:p>
          <a:endParaRPr lang="es-PA"/>
        </a:p>
      </dgm:t>
    </dgm:pt>
    <dgm:pt modelId="{F399342E-C742-4AC8-9EAC-FA0B7848F4BB}" type="pres">
      <dgm:prSet presAssocID="{4BB671EE-48A5-489E-B6F4-449FD1FE2354}" presName="node" presStyleLbl="node1" presStyleIdx="0" presStyleCnt="3">
        <dgm:presLayoutVars>
          <dgm:bulletEnabled val="1"/>
        </dgm:presLayoutVars>
      </dgm:prSet>
      <dgm:spPr/>
      <dgm:t>
        <a:bodyPr/>
        <a:lstStyle/>
        <a:p>
          <a:endParaRPr lang="es-PA"/>
        </a:p>
      </dgm:t>
    </dgm:pt>
    <dgm:pt modelId="{3CC65012-1F9C-48BE-A064-2624ADE5F399}" type="pres">
      <dgm:prSet presAssocID="{6A1A1096-D844-4E6A-9E95-0CFF479A5F45}" presName="sibTrans" presStyleCnt="0"/>
      <dgm:spPr/>
    </dgm:pt>
    <dgm:pt modelId="{360BE92B-638F-4D9B-BBB6-D2621FB1C208}" type="pres">
      <dgm:prSet presAssocID="{B2506840-9B42-491A-91C5-B2E1E11D6E6B}" presName="node" presStyleLbl="node1" presStyleIdx="1" presStyleCnt="3">
        <dgm:presLayoutVars>
          <dgm:bulletEnabled val="1"/>
        </dgm:presLayoutVars>
      </dgm:prSet>
      <dgm:spPr/>
      <dgm:t>
        <a:bodyPr/>
        <a:lstStyle/>
        <a:p>
          <a:endParaRPr lang="es-PA"/>
        </a:p>
      </dgm:t>
    </dgm:pt>
    <dgm:pt modelId="{A3FD563D-EC84-4311-8D10-82F9F4D04865}" type="pres">
      <dgm:prSet presAssocID="{00BF5009-394B-4954-BBF3-8B31E3861F33}" presName="sibTrans" presStyleCnt="0"/>
      <dgm:spPr/>
    </dgm:pt>
    <dgm:pt modelId="{574DAEEF-964C-4452-A744-EAB138F552F9}" type="pres">
      <dgm:prSet presAssocID="{8D9DA70B-7A2B-4A0A-A295-D0D349B5D7B1}" presName="node" presStyleLbl="node1" presStyleIdx="2" presStyleCnt="3">
        <dgm:presLayoutVars>
          <dgm:bulletEnabled val="1"/>
        </dgm:presLayoutVars>
      </dgm:prSet>
      <dgm:spPr/>
      <dgm:t>
        <a:bodyPr/>
        <a:lstStyle/>
        <a:p>
          <a:endParaRPr lang="es-PA"/>
        </a:p>
      </dgm:t>
    </dgm:pt>
  </dgm:ptLst>
  <dgm:cxnLst>
    <dgm:cxn modelId="{64F0CFC6-C421-4FAA-AA6D-4144BC3DF7D8}" srcId="{D9807D84-89F5-4FF8-BD03-D9C7D9DE4A00}" destId="{8D9DA70B-7A2B-4A0A-A295-D0D349B5D7B1}" srcOrd="2" destOrd="0" parTransId="{960FE9C6-53B4-47CB-972B-FC3E35B8CB63}" sibTransId="{090410B2-A743-4C36-9D58-9A85C52BD66B}"/>
    <dgm:cxn modelId="{4F032976-D4E1-4A99-9AB2-22D23EF1EB7E}" type="presOf" srcId="{B2506840-9B42-491A-91C5-B2E1E11D6E6B}" destId="{360BE92B-638F-4D9B-BBB6-D2621FB1C208}" srcOrd="0" destOrd="0" presId="urn:microsoft.com/office/officeart/2005/8/layout/default#1"/>
    <dgm:cxn modelId="{BE5DDD92-2606-4E9A-9750-2C94027AE9B6}" type="presOf" srcId="{4BB671EE-48A5-489E-B6F4-449FD1FE2354}" destId="{F399342E-C742-4AC8-9EAC-FA0B7848F4BB}" srcOrd="0" destOrd="0" presId="urn:microsoft.com/office/officeart/2005/8/layout/default#1"/>
    <dgm:cxn modelId="{35544B06-565B-4232-A8DC-7FA4D0B1BCB7}" srcId="{D9807D84-89F5-4FF8-BD03-D9C7D9DE4A00}" destId="{4BB671EE-48A5-489E-B6F4-449FD1FE2354}" srcOrd="0" destOrd="0" parTransId="{6719628A-7672-42B8-8635-595A2C3878A9}" sibTransId="{6A1A1096-D844-4E6A-9E95-0CFF479A5F45}"/>
    <dgm:cxn modelId="{CDC44C74-4136-41F6-9C04-F5A7B018AF21}" type="presOf" srcId="{8D9DA70B-7A2B-4A0A-A295-D0D349B5D7B1}" destId="{574DAEEF-964C-4452-A744-EAB138F552F9}" srcOrd="0" destOrd="0" presId="urn:microsoft.com/office/officeart/2005/8/layout/default#1"/>
    <dgm:cxn modelId="{ADFCD980-DA90-4553-9A56-6A022EA91846}" type="presOf" srcId="{D9807D84-89F5-4FF8-BD03-D9C7D9DE4A00}" destId="{CEBBFD0C-FFDD-4EA6-A299-92C526488B74}" srcOrd="0" destOrd="0" presId="urn:microsoft.com/office/officeart/2005/8/layout/default#1"/>
    <dgm:cxn modelId="{A6F33557-5B8D-4EB4-8CD5-A080885E3232}" srcId="{D9807D84-89F5-4FF8-BD03-D9C7D9DE4A00}" destId="{B2506840-9B42-491A-91C5-B2E1E11D6E6B}" srcOrd="1" destOrd="0" parTransId="{0E6A1917-0FE6-4B37-A973-10E1BD8E29C4}" sibTransId="{00BF5009-394B-4954-BBF3-8B31E3861F33}"/>
    <dgm:cxn modelId="{59BF2739-8EFB-453E-A4C0-3F8877C866C0}" type="presParOf" srcId="{CEBBFD0C-FFDD-4EA6-A299-92C526488B74}" destId="{F399342E-C742-4AC8-9EAC-FA0B7848F4BB}" srcOrd="0" destOrd="0" presId="urn:microsoft.com/office/officeart/2005/8/layout/default#1"/>
    <dgm:cxn modelId="{DBEC8B6B-605F-4EB4-B01B-013192E61835}" type="presParOf" srcId="{CEBBFD0C-FFDD-4EA6-A299-92C526488B74}" destId="{3CC65012-1F9C-48BE-A064-2624ADE5F399}" srcOrd="1" destOrd="0" presId="urn:microsoft.com/office/officeart/2005/8/layout/default#1"/>
    <dgm:cxn modelId="{71C06F17-DD75-46C7-978B-AAFDFC63CC98}" type="presParOf" srcId="{CEBBFD0C-FFDD-4EA6-A299-92C526488B74}" destId="{360BE92B-638F-4D9B-BBB6-D2621FB1C208}" srcOrd="2" destOrd="0" presId="urn:microsoft.com/office/officeart/2005/8/layout/default#1"/>
    <dgm:cxn modelId="{706F831D-0178-4A81-8DDB-45FE4A5F3638}" type="presParOf" srcId="{CEBBFD0C-FFDD-4EA6-A299-92C526488B74}" destId="{A3FD563D-EC84-4311-8D10-82F9F4D04865}" srcOrd="3" destOrd="0" presId="urn:microsoft.com/office/officeart/2005/8/layout/default#1"/>
    <dgm:cxn modelId="{C4862C52-E64D-46F8-A6F3-77D2DF02DB28}" type="presParOf" srcId="{CEBBFD0C-FFDD-4EA6-A299-92C526488B74}" destId="{574DAEEF-964C-4452-A744-EAB138F552F9}" srcOrd="4"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38C50D-5DA9-4C5A-B69D-F7932EE31EEE}"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s-ES"/>
        </a:p>
      </dgm:t>
    </dgm:pt>
    <dgm:pt modelId="{D5933812-D6E6-4CDE-84B2-1815501CCCA3}">
      <dgm:prSet phldrT="[Texto]" custT="1"/>
      <dgm:spPr/>
      <dgm:t>
        <a:bodyPr/>
        <a:lstStyle/>
        <a:p>
          <a:r>
            <a:rPr lang="es-ES" sz="1800" dirty="0" smtClean="0">
              <a:latin typeface="Times New Roman" pitchFamily="18" charset="0"/>
              <a:cs typeface="Times New Roman" pitchFamily="18" charset="0"/>
            </a:rPr>
            <a:t>Estiércol</a:t>
          </a:r>
          <a:endParaRPr lang="es-ES" sz="1800" dirty="0">
            <a:latin typeface="Times New Roman" pitchFamily="18" charset="0"/>
            <a:cs typeface="Times New Roman" pitchFamily="18" charset="0"/>
          </a:endParaRPr>
        </a:p>
      </dgm:t>
    </dgm:pt>
    <dgm:pt modelId="{E4888D2B-0B78-43DB-9158-7E63710BE38D}" type="parTrans" cxnId="{F5779FFF-CC33-4216-B5CF-78C063274A6C}">
      <dgm:prSet/>
      <dgm:spPr/>
      <dgm:t>
        <a:bodyPr/>
        <a:lstStyle/>
        <a:p>
          <a:endParaRPr lang="es-ES" sz="1800"/>
        </a:p>
      </dgm:t>
    </dgm:pt>
    <dgm:pt modelId="{9E64647E-FD19-4B0C-9C6A-BC5AA6222517}" type="sibTrans" cxnId="{F5779FFF-CC33-4216-B5CF-78C063274A6C}">
      <dgm:prSet/>
      <dgm:spPr/>
      <dgm:t>
        <a:bodyPr/>
        <a:lstStyle/>
        <a:p>
          <a:endParaRPr lang="es-ES" sz="1800"/>
        </a:p>
      </dgm:t>
    </dgm:pt>
    <dgm:pt modelId="{8C41F50E-8CBD-436D-842B-A65C98D06019}">
      <dgm:prSet phldrT="[Texto]" custT="1"/>
      <dgm:spPr/>
      <dgm:t>
        <a:bodyPr/>
        <a:lstStyle/>
        <a:p>
          <a:r>
            <a:rPr lang="es-ES" sz="1800" dirty="0" smtClean="0">
              <a:latin typeface="Times New Roman" pitchFamily="18" charset="0"/>
              <a:cs typeface="Times New Roman" pitchFamily="18" charset="0"/>
            </a:rPr>
            <a:t>Suero de leche</a:t>
          </a:r>
          <a:endParaRPr lang="es-ES" sz="1800" dirty="0">
            <a:latin typeface="Times New Roman" pitchFamily="18" charset="0"/>
            <a:cs typeface="Times New Roman" pitchFamily="18" charset="0"/>
          </a:endParaRPr>
        </a:p>
      </dgm:t>
    </dgm:pt>
    <dgm:pt modelId="{9D161790-9005-47CA-84A1-FCD04F716704}" type="parTrans" cxnId="{465C252A-D4F4-4FC5-8CBA-8C3245A42F92}">
      <dgm:prSet/>
      <dgm:spPr/>
      <dgm:t>
        <a:bodyPr/>
        <a:lstStyle/>
        <a:p>
          <a:endParaRPr lang="es-ES" sz="1800"/>
        </a:p>
      </dgm:t>
    </dgm:pt>
    <dgm:pt modelId="{1037E1B0-29E3-4C80-84C3-885D8C61E3A8}" type="sibTrans" cxnId="{465C252A-D4F4-4FC5-8CBA-8C3245A42F92}">
      <dgm:prSet/>
      <dgm:spPr/>
      <dgm:t>
        <a:bodyPr/>
        <a:lstStyle/>
        <a:p>
          <a:endParaRPr lang="es-ES" sz="1800"/>
        </a:p>
      </dgm:t>
    </dgm:pt>
    <dgm:pt modelId="{88B6794A-08A7-47C5-A43C-0E3B9DBB7C4A}">
      <dgm:prSet phldrT="[Texto]" custT="1"/>
      <dgm:spPr/>
      <dgm:t>
        <a:bodyPr/>
        <a:lstStyle/>
        <a:p>
          <a:r>
            <a:rPr lang="es-ES" sz="1800" dirty="0" smtClean="0">
              <a:latin typeface="Times New Roman" pitchFamily="18" charset="0"/>
              <a:cs typeface="Times New Roman" pitchFamily="18" charset="0"/>
            </a:rPr>
            <a:t>Melaza</a:t>
          </a:r>
          <a:endParaRPr lang="es-ES" sz="1800" dirty="0">
            <a:latin typeface="Times New Roman" pitchFamily="18" charset="0"/>
            <a:cs typeface="Times New Roman" pitchFamily="18" charset="0"/>
          </a:endParaRPr>
        </a:p>
      </dgm:t>
    </dgm:pt>
    <dgm:pt modelId="{8C3CE105-76C4-4163-A4E1-8DBC7DF5555A}" type="parTrans" cxnId="{CC4453D2-4A9C-4B76-9D68-BA723319010F}">
      <dgm:prSet/>
      <dgm:spPr/>
      <dgm:t>
        <a:bodyPr/>
        <a:lstStyle/>
        <a:p>
          <a:endParaRPr lang="es-ES" sz="1800"/>
        </a:p>
      </dgm:t>
    </dgm:pt>
    <dgm:pt modelId="{F7C1C6F9-1AAE-486D-B522-FAE451406860}" type="sibTrans" cxnId="{CC4453D2-4A9C-4B76-9D68-BA723319010F}">
      <dgm:prSet/>
      <dgm:spPr/>
      <dgm:t>
        <a:bodyPr/>
        <a:lstStyle/>
        <a:p>
          <a:endParaRPr lang="es-ES" sz="1800"/>
        </a:p>
      </dgm:t>
    </dgm:pt>
    <dgm:pt modelId="{FCB9F559-8E79-4D62-AD51-5A077E105768}" type="pres">
      <dgm:prSet presAssocID="{5C38C50D-5DA9-4C5A-B69D-F7932EE31EEE}" presName="Name0" presStyleCnt="0">
        <dgm:presLayoutVars>
          <dgm:dir/>
          <dgm:resizeHandles val="exact"/>
        </dgm:presLayoutVars>
      </dgm:prSet>
      <dgm:spPr/>
      <dgm:t>
        <a:bodyPr/>
        <a:lstStyle/>
        <a:p>
          <a:endParaRPr lang="es-PA"/>
        </a:p>
      </dgm:t>
    </dgm:pt>
    <dgm:pt modelId="{62FC19A8-D974-4BC5-A524-09CF02464D7E}" type="pres">
      <dgm:prSet presAssocID="{D5933812-D6E6-4CDE-84B2-1815501CCCA3}" presName="compNode" presStyleCnt="0"/>
      <dgm:spPr/>
    </dgm:pt>
    <dgm:pt modelId="{801D9726-5389-40B7-B8AC-721C62F8299F}" type="pres">
      <dgm:prSet presAssocID="{D5933812-D6E6-4CDE-84B2-1815501CCCA3}" presName="pictRect" presStyleLbl="node1" presStyleIdx="0" presStyleCnt="3"/>
      <dgm:spPr/>
    </dgm:pt>
    <dgm:pt modelId="{574B6892-65C7-4237-9239-3E8C30622F7E}" type="pres">
      <dgm:prSet presAssocID="{D5933812-D6E6-4CDE-84B2-1815501CCCA3}" presName="textRect" presStyleLbl="revTx" presStyleIdx="0" presStyleCnt="3">
        <dgm:presLayoutVars>
          <dgm:bulletEnabled val="1"/>
        </dgm:presLayoutVars>
      </dgm:prSet>
      <dgm:spPr/>
      <dgm:t>
        <a:bodyPr/>
        <a:lstStyle/>
        <a:p>
          <a:endParaRPr lang="es-ES"/>
        </a:p>
      </dgm:t>
    </dgm:pt>
    <dgm:pt modelId="{DA853828-8D03-40DA-B764-01E95EE2C65F}" type="pres">
      <dgm:prSet presAssocID="{9E64647E-FD19-4B0C-9C6A-BC5AA6222517}" presName="sibTrans" presStyleLbl="sibTrans2D1" presStyleIdx="0" presStyleCnt="0"/>
      <dgm:spPr/>
      <dgm:t>
        <a:bodyPr/>
        <a:lstStyle/>
        <a:p>
          <a:endParaRPr lang="es-PA"/>
        </a:p>
      </dgm:t>
    </dgm:pt>
    <dgm:pt modelId="{43A8D37B-F50D-4562-A54A-D932DA5C8AB8}" type="pres">
      <dgm:prSet presAssocID="{8C41F50E-8CBD-436D-842B-A65C98D06019}" presName="compNode" presStyleCnt="0"/>
      <dgm:spPr/>
    </dgm:pt>
    <dgm:pt modelId="{ECD77D2D-2C24-4787-97A1-267C3EE61F18}" type="pres">
      <dgm:prSet presAssocID="{8C41F50E-8CBD-436D-842B-A65C98D06019}" presName="pictRect" presStyleLbl="node1" presStyleIdx="1" presStyleCnt="3"/>
      <dgm:spPr/>
    </dgm:pt>
    <dgm:pt modelId="{6F71CD3C-7300-4BF8-850B-C50E86E11444}" type="pres">
      <dgm:prSet presAssocID="{8C41F50E-8CBD-436D-842B-A65C98D06019}" presName="textRect" presStyleLbl="revTx" presStyleIdx="1" presStyleCnt="3">
        <dgm:presLayoutVars>
          <dgm:bulletEnabled val="1"/>
        </dgm:presLayoutVars>
      </dgm:prSet>
      <dgm:spPr/>
      <dgm:t>
        <a:bodyPr/>
        <a:lstStyle/>
        <a:p>
          <a:endParaRPr lang="es-PA"/>
        </a:p>
      </dgm:t>
    </dgm:pt>
    <dgm:pt modelId="{90925B31-E985-4B1B-AAAE-847519FF7278}" type="pres">
      <dgm:prSet presAssocID="{1037E1B0-29E3-4C80-84C3-885D8C61E3A8}" presName="sibTrans" presStyleLbl="sibTrans2D1" presStyleIdx="0" presStyleCnt="0"/>
      <dgm:spPr/>
      <dgm:t>
        <a:bodyPr/>
        <a:lstStyle/>
        <a:p>
          <a:endParaRPr lang="es-PA"/>
        </a:p>
      </dgm:t>
    </dgm:pt>
    <dgm:pt modelId="{53DAB0A7-7558-4E12-B563-D519BB23A257}" type="pres">
      <dgm:prSet presAssocID="{88B6794A-08A7-47C5-A43C-0E3B9DBB7C4A}" presName="compNode" presStyleCnt="0"/>
      <dgm:spPr/>
    </dgm:pt>
    <dgm:pt modelId="{4EE75939-C907-4342-8CA2-8AF551738187}" type="pres">
      <dgm:prSet presAssocID="{88B6794A-08A7-47C5-A43C-0E3B9DBB7C4A}" presName="pictRect" presStyleLbl="node1" presStyleIdx="2" presStyleCnt="3"/>
      <dgm:spPr/>
    </dgm:pt>
    <dgm:pt modelId="{318444C0-5B50-4BFD-8D90-27A2817B71A1}" type="pres">
      <dgm:prSet presAssocID="{88B6794A-08A7-47C5-A43C-0E3B9DBB7C4A}" presName="textRect" presStyleLbl="revTx" presStyleIdx="2" presStyleCnt="3">
        <dgm:presLayoutVars>
          <dgm:bulletEnabled val="1"/>
        </dgm:presLayoutVars>
      </dgm:prSet>
      <dgm:spPr/>
      <dgm:t>
        <a:bodyPr/>
        <a:lstStyle/>
        <a:p>
          <a:endParaRPr lang="es-PA"/>
        </a:p>
      </dgm:t>
    </dgm:pt>
  </dgm:ptLst>
  <dgm:cxnLst>
    <dgm:cxn modelId="{F5779FFF-CC33-4216-B5CF-78C063274A6C}" srcId="{5C38C50D-5DA9-4C5A-B69D-F7932EE31EEE}" destId="{D5933812-D6E6-4CDE-84B2-1815501CCCA3}" srcOrd="0" destOrd="0" parTransId="{E4888D2B-0B78-43DB-9158-7E63710BE38D}" sibTransId="{9E64647E-FD19-4B0C-9C6A-BC5AA6222517}"/>
    <dgm:cxn modelId="{81AC2528-B699-48F8-8831-D9EA5F6E2D4C}" type="presOf" srcId="{D5933812-D6E6-4CDE-84B2-1815501CCCA3}" destId="{574B6892-65C7-4237-9239-3E8C30622F7E}" srcOrd="0" destOrd="0" presId="urn:microsoft.com/office/officeart/2005/8/layout/pList1#1"/>
    <dgm:cxn modelId="{882F16DF-4A30-42E7-9A22-882534DAB0AB}" type="presOf" srcId="{9E64647E-FD19-4B0C-9C6A-BC5AA6222517}" destId="{DA853828-8D03-40DA-B764-01E95EE2C65F}" srcOrd="0" destOrd="0" presId="urn:microsoft.com/office/officeart/2005/8/layout/pList1#1"/>
    <dgm:cxn modelId="{45096504-4801-4DCC-A504-994D44366701}" type="presOf" srcId="{5C38C50D-5DA9-4C5A-B69D-F7932EE31EEE}" destId="{FCB9F559-8E79-4D62-AD51-5A077E105768}" srcOrd="0" destOrd="0" presId="urn:microsoft.com/office/officeart/2005/8/layout/pList1#1"/>
    <dgm:cxn modelId="{CC4453D2-4A9C-4B76-9D68-BA723319010F}" srcId="{5C38C50D-5DA9-4C5A-B69D-F7932EE31EEE}" destId="{88B6794A-08A7-47C5-A43C-0E3B9DBB7C4A}" srcOrd="2" destOrd="0" parTransId="{8C3CE105-76C4-4163-A4E1-8DBC7DF5555A}" sibTransId="{F7C1C6F9-1AAE-486D-B522-FAE451406860}"/>
    <dgm:cxn modelId="{A37B75D0-5BEA-4EAB-BA98-827D93AB0D05}" type="presOf" srcId="{8C41F50E-8CBD-436D-842B-A65C98D06019}" destId="{6F71CD3C-7300-4BF8-850B-C50E86E11444}" srcOrd="0" destOrd="0" presId="urn:microsoft.com/office/officeart/2005/8/layout/pList1#1"/>
    <dgm:cxn modelId="{F58BB6C8-53F2-422E-8134-3EAADAF8553F}" type="presOf" srcId="{1037E1B0-29E3-4C80-84C3-885D8C61E3A8}" destId="{90925B31-E985-4B1B-AAAE-847519FF7278}" srcOrd="0" destOrd="0" presId="urn:microsoft.com/office/officeart/2005/8/layout/pList1#1"/>
    <dgm:cxn modelId="{1D406FB6-9A16-4546-9E0F-E2C762C61EDB}" type="presOf" srcId="{88B6794A-08A7-47C5-A43C-0E3B9DBB7C4A}" destId="{318444C0-5B50-4BFD-8D90-27A2817B71A1}" srcOrd="0" destOrd="0" presId="urn:microsoft.com/office/officeart/2005/8/layout/pList1#1"/>
    <dgm:cxn modelId="{465C252A-D4F4-4FC5-8CBA-8C3245A42F92}" srcId="{5C38C50D-5DA9-4C5A-B69D-F7932EE31EEE}" destId="{8C41F50E-8CBD-436D-842B-A65C98D06019}" srcOrd="1" destOrd="0" parTransId="{9D161790-9005-47CA-84A1-FCD04F716704}" sibTransId="{1037E1B0-29E3-4C80-84C3-885D8C61E3A8}"/>
    <dgm:cxn modelId="{EC3515A6-27AD-47F9-A2BE-BFA87EF47C73}" type="presParOf" srcId="{FCB9F559-8E79-4D62-AD51-5A077E105768}" destId="{62FC19A8-D974-4BC5-A524-09CF02464D7E}" srcOrd="0" destOrd="0" presId="urn:microsoft.com/office/officeart/2005/8/layout/pList1#1"/>
    <dgm:cxn modelId="{DF933BFB-5EB8-447E-855A-3E28BD0F7AD4}" type="presParOf" srcId="{62FC19A8-D974-4BC5-A524-09CF02464D7E}" destId="{801D9726-5389-40B7-B8AC-721C62F8299F}" srcOrd="0" destOrd="0" presId="urn:microsoft.com/office/officeart/2005/8/layout/pList1#1"/>
    <dgm:cxn modelId="{A601FA6E-0A72-449D-902B-34E49D17754E}" type="presParOf" srcId="{62FC19A8-D974-4BC5-A524-09CF02464D7E}" destId="{574B6892-65C7-4237-9239-3E8C30622F7E}" srcOrd="1" destOrd="0" presId="urn:microsoft.com/office/officeart/2005/8/layout/pList1#1"/>
    <dgm:cxn modelId="{96C4A865-4303-4CE4-A63E-ADFD0B584530}" type="presParOf" srcId="{FCB9F559-8E79-4D62-AD51-5A077E105768}" destId="{DA853828-8D03-40DA-B764-01E95EE2C65F}" srcOrd="1" destOrd="0" presId="urn:microsoft.com/office/officeart/2005/8/layout/pList1#1"/>
    <dgm:cxn modelId="{FD7F6959-AE3E-47C9-84F5-C66A5619EF01}" type="presParOf" srcId="{FCB9F559-8E79-4D62-AD51-5A077E105768}" destId="{43A8D37B-F50D-4562-A54A-D932DA5C8AB8}" srcOrd="2" destOrd="0" presId="urn:microsoft.com/office/officeart/2005/8/layout/pList1#1"/>
    <dgm:cxn modelId="{1ED21A84-7B74-46DC-871A-1CCC94B42C16}" type="presParOf" srcId="{43A8D37B-F50D-4562-A54A-D932DA5C8AB8}" destId="{ECD77D2D-2C24-4787-97A1-267C3EE61F18}" srcOrd="0" destOrd="0" presId="urn:microsoft.com/office/officeart/2005/8/layout/pList1#1"/>
    <dgm:cxn modelId="{0117313B-1310-47A9-B7BC-01852016BE33}" type="presParOf" srcId="{43A8D37B-F50D-4562-A54A-D932DA5C8AB8}" destId="{6F71CD3C-7300-4BF8-850B-C50E86E11444}" srcOrd="1" destOrd="0" presId="urn:microsoft.com/office/officeart/2005/8/layout/pList1#1"/>
    <dgm:cxn modelId="{7583D866-A86E-4E4C-9FA4-11DA7CA664DA}" type="presParOf" srcId="{FCB9F559-8E79-4D62-AD51-5A077E105768}" destId="{90925B31-E985-4B1B-AAAE-847519FF7278}" srcOrd="3" destOrd="0" presId="urn:microsoft.com/office/officeart/2005/8/layout/pList1#1"/>
    <dgm:cxn modelId="{5BBA368B-5F39-4E41-9B52-616384899A10}" type="presParOf" srcId="{FCB9F559-8E79-4D62-AD51-5A077E105768}" destId="{53DAB0A7-7558-4E12-B563-D519BB23A257}" srcOrd="4" destOrd="0" presId="urn:microsoft.com/office/officeart/2005/8/layout/pList1#1"/>
    <dgm:cxn modelId="{CCA27E9C-C9CD-4895-89E8-09A0278701BB}" type="presParOf" srcId="{53DAB0A7-7558-4E12-B563-D519BB23A257}" destId="{4EE75939-C907-4342-8CA2-8AF551738187}" srcOrd="0" destOrd="0" presId="urn:microsoft.com/office/officeart/2005/8/layout/pList1#1"/>
    <dgm:cxn modelId="{CC07A7B2-1643-4465-9AC3-F74B28CB11B9}" type="presParOf" srcId="{53DAB0A7-7558-4E12-B563-D519BB23A257}" destId="{318444C0-5B50-4BFD-8D90-27A2817B71A1}" srcOrd="1" destOrd="0" presId="urn:microsoft.com/office/officeart/2005/8/layout/pLis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168388-7B5F-499A-9E1A-66E2F7D7218C}"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s-PA"/>
        </a:p>
      </dgm:t>
    </dgm:pt>
    <dgm:pt modelId="{3C35F392-A51F-44AD-A36B-D2E19C64E5C5}">
      <dgm:prSet phldrT="[Texto]">
        <dgm:style>
          <a:lnRef idx="1">
            <a:schemeClr val="accent5"/>
          </a:lnRef>
          <a:fillRef idx="2">
            <a:schemeClr val="accent5"/>
          </a:fillRef>
          <a:effectRef idx="1">
            <a:schemeClr val="accent5"/>
          </a:effectRef>
          <a:fontRef idx="minor">
            <a:schemeClr val="dk1"/>
          </a:fontRef>
        </dgm:style>
      </dgm:prSet>
      <dgm:spPr/>
      <dgm:t>
        <a:bodyPr/>
        <a:lstStyle/>
        <a:p>
          <a:r>
            <a:rPr lang="es-ES_tradnl" b="1" i="1" dirty="0" smtClean="0">
              <a:solidFill>
                <a:schemeClr val="tx1"/>
              </a:solidFill>
              <a:latin typeface="Times New Roman" pitchFamily="18" charset="0"/>
              <a:cs typeface="Times New Roman" pitchFamily="18" charset="0"/>
            </a:rPr>
            <a:t>Saccharomyces </a:t>
          </a:r>
          <a:r>
            <a:rPr lang="es-ES_tradnl" b="1" dirty="0" err="1" smtClean="0">
              <a:solidFill>
                <a:schemeClr val="tx1"/>
              </a:solidFill>
              <a:latin typeface="Times New Roman" pitchFamily="18" charset="0"/>
              <a:cs typeface="Times New Roman" pitchFamily="18" charset="0"/>
            </a:rPr>
            <a:t>spp</a:t>
          </a:r>
          <a:r>
            <a:rPr lang="es-ES_tradnl" b="1" dirty="0" smtClean="0">
              <a:solidFill>
                <a:schemeClr val="tx1"/>
              </a:solidFill>
              <a:latin typeface="Times New Roman" pitchFamily="18" charset="0"/>
              <a:cs typeface="Times New Roman" pitchFamily="18" charset="0"/>
            </a:rPr>
            <a:t>.</a:t>
          </a:r>
          <a:endParaRPr lang="es-PA" b="1" dirty="0">
            <a:solidFill>
              <a:schemeClr val="tx1"/>
            </a:solidFill>
            <a:latin typeface="Times New Roman" pitchFamily="18" charset="0"/>
            <a:cs typeface="Times New Roman" pitchFamily="18" charset="0"/>
          </a:endParaRPr>
        </a:p>
      </dgm:t>
    </dgm:pt>
    <dgm:pt modelId="{B5F41311-2B3D-4D03-A2D0-3ABB9FA4974E}" type="parTrans" cxnId="{7F846B69-CEE5-473D-A861-CBC243E701E7}">
      <dgm:prSet/>
      <dgm:spPr/>
      <dgm:t>
        <a:bodyPr/>
        <a:lstStyle/>
        <a:p>
          <a:endParaRPr lang="es-PA"/>
        </a:p>
      </dgm:t>
    </dgm:pt>
    <dgm:pt modelId="{4464DF79-96E9-4CB8-9D8F-0E95BEAF618C}" type="sibTrans" cxnId="{7F846B69-CEE5-473D-A861-CBC243E701E7}">
      <dgm:prSet/>
      <dgm:spPr/>
      <dgm:t>
        <a:bodyPr/>
        <a:lstStyle/>
        <a:p>
          <a:endParaRPr lang="es-PA"/>
        </a:p>
      </dgm:t>
    </dgm:pt>
    <dgm:pt modelId="{E4BAD215-E7DE-42E0-AD1D-6E6E38407167}">
      <dgm:prSet phldrT="[Texto]" custT="1"/>
      <dgm:spPr/>
      <dgm:t>
        <a:bodyPr/>
        <a:lstStyle/>
        <a:p>
          <a:r>
            <a:rPr lang="es-PA" sz="1800" dirty="0" smtClean="0">
              <a:latin typeface="Times New Roman" pitchFamily="18" charset="0"/>
              <a:cs typeface="Times New Roman" pitchFamily="18" charset="0"/>
            </a:rPr>
            <a:t>Hongo unicelular</a:t>
          </a:r>
          <a:endParaRPr lang="es-PA" sz="1800" dirty="0">
            <a:latin typeface="Times New Roman" pitchFamily="18" charset="0"/>
            <a:cs typeface="Times New Roman" pitchFamily="18" charset="0"/>
          </a:endParaRPr>
        </a:p>
      </dgm:t>
    </dgm:pt>
    <dgm:pt modelId="{13672516-C426-4A66-8C67-945E227A5277}" type="parTrans" cxnId="{302BF4B9-9847-44A8-8304-8822AC989273}">
      <dgm:prSet/>
      <dgm:spPr/>
      <dgm:t>
        <a:bodyPr/>
        <a:lstStyle/>
        <a:p>
          <a:endParaRPr lang="es-PA"/>
        </a:p>
      </dgm:t>
    </dgm:pt>
    <dgm:pt modelId="{69B8A69E-488E-40E4-89E0-5615858795F5}" type="sibTrans" cxnId="{302BF4B9-9847-44A8-8304-8822AC989273}">
      <dgm:prSet/>
      <dgm:spPr/>
      <dgm:t>
        <a:bodyPr/>
        <a:lstStyle/>
        <a:p>
          <a:endParaRPr lang="es-PA"/>
        </a:p>
      </dgm:t>
    </dgm:pt>
    <dgm:pt modelId="{A1C76465-B3A8-4A97-8E87-7BB1A14571BB}">
      <dgm:prSet phldrT="[Texto]" custT="1"/>
      <dgm:spPr/>
      <dgm:t>
        <a:bodyPr/>
        <a:lstStyle/>
        <a:p>
          <a:r>
            <a:rPr lang="es-ES_tradnl" sz="1800" dirty="0" smtClean="0">
              <a:latin typeface="Times New Roman" pitchFamily="18" charset="0"/>
              <a:cs typeface="Times New Roman" pitchFamily="18" charset="0"/>
            </a:rPr>
            <a:t>Capacidad de formar ascosporas</a:t>
          </a:r>
          <a:endParaRPr lang="es-PA" sz="1800" dirty="0">
            <a:latin typeface="Times New Roman" pitchFamily="18" charset="0"/>
            <a:cs typeface="Times New Roman" pitchFamily="18" charset="0"/>
          </a:endParaRPr>
        </a:p>
      </dgm:t>
    </dgm:pt>
    <dgm:pt modelId="{D68D63E9-1A2A-4FE2-96DC-EC3762C37DFC}" type="parTrans" cxnId="{784A4D46-4171-4333-89A7-229E90DDC122}">
      <dgm:prSet/>
      <dgm:spPr/>
      <dgm:t>
        <a:bodyPr/>
        <a:lstStyle/>
        <a:p>
          <a:endParaRPr lang="es-PA"/>
        </a:p>
      </dgm:t>
    </dgm:pt>
    <dgm:pt modelId="{385B7B95-39C3-4470-B4C1-F1F937E61A0D}" type="sibTrans" cxnId="{784A4D46-4171-4333-89A7-229E90DDC122}">
      <dgm:prSet/>
      <dgm:spPr/>
      <dgm:t>
        <a:bodyPr/>
        <a:lstStyle/>
        <a:p>
          <a:endParaRPr lang="es-PA"/>
        </a:p>
      </dgm:t>
    </dgm:pt>
    <dgm:pt modelId="{73D26A39-042E-4791-A198-ACE60A225D4C}">
      <dgm:prSet phldrT="[Texto]">
        <dgm:style>
          <a:lnRef idx="1">
            <a:schemeClr val="accent5"/>
          </a:lnRef>
          <a:fillRef idx="2">
            <a:schemeClr val="accent5"/>
          </a:fillRef>
          <a:effectRef idx="1">
            <a:schemeClr val="accent5"/>
          </a:effectRef>
          <a:fontRef idx="minor">
            <a:schemeClr val="dk1"/>
          </a:fontRef>
        </dgm:style>
      </dgm:prSet>
      <dgm:spPr/>
      <dgm:t>
        <a:bodyPr/>
        <a:lstStyle/>
        <a:p>
          <a:r>
            <a:rPr lang="es-ES_tradnl" b="1" i="1" dirty="0" smtClean="0">
              <a:solidFill>
                <a:schemeClr val="tx1"/>
              </a:solidFill>
              <a:latin typeface="Times New Roman" pitchFamily="18" charset="0"/>
              <a:cs typeface="Times New Roman" pitchFamily="18" charset="0"/>
            </a:rPr>
            <a:t>Lactobacillus </a:t>
          </a:r>
          <a:r>
            <a:rPr lang="es-ES_tradnl" b="1" dirty="0" err="1" smtClean="0">
              <a:solidFill>
                <a:schemeClr val="tx1"/>
              </a:solidFill>
              <a:latin typeface="Times New Roman" pitchFamily="18" charset="0"/>
              <a:cs typeface="Times New Roman" pitchFamily="18" charset="0"/>
            </a:rPr>
            <a:t>spp</a:t>
          </a:r>
          <a:r>
            <a:rPr lang="es-ES_tradnl" b="1" dirty="0" smtClean="0">
              <a:solidFill>
                <a:schemeClr val="tx1"/>
              </a:solidFill>
              <a:latin typeface="Times New Roman" pitchFamily="18" charset="0"/>
              <a:cs typeface="Times New Roman" pitchFamily="18" charset="0"/>
            </a:rPr>
            <a:t>.</a:t>
          </a:r>
          <a:endParaRPr lang="es-PA" b="1" dirty="0">
            <a:solidFill>
              <a:schemeClr val="tx1"/>
            </a:solidFill>
            <a:latin typeface="Times New Roman" pitchFamily="18" charset="0"/>
            <a:cs typeface="Times New Roman" pitchFamily="18" charset="0"/>
          </a:endParaRPr>
        </a:p>
      </dgm:t>
    </dgm:pt>
    <dgm:pt modelId="{B9E33A2E-B2BF-44F8-8D3C-AE25CBE92AF8}" type="parTrans" cxnId="{B99B4632-C38E-45A3-B9CC-E3D242F25887}">
      <dgm:prSet/>
      <dgm:spPr/>
      <dgm:t>
        <a:bodyPr/>
        <a:lstStyle/>
        <a:p>
          <a:endParaRPr lang="es-PA"/>
        </a:p>
      </dgm:t>
    </dgm:pt>
    <dgm:pt modelId="{F6221D27-8D52-4A63-8E11-CB2B0FA66D73}" type="sibTrans" cxnId="{B99B4632-C38E-45A3-B9CC-E3D242F25887}">
      <dgm:prSet/>
      <dgm:spPr/>
      <dgm:t>
        <a:bodyPr/>
        <a:lstStyle/>
        <a:p>
          <a:endParaRPr lang="es-PA"/>
        </a:p>
      </dgm:t>
    </dgm:pt>
    <dgm:pt modelId="{2D699ACC-ED76-4C7D-AE05-C83EECD876E3}">
      <dgm:prSet phldrT="[Texto]" custT="1"/>
      <dgm:spPr/>
      <dgm:t>
        <a:bodyPr/>
        <a:lstStyle/>
        <a:p>
          <a:r>
            <a:rPr lang="es-PA" sz="1800" dirty="0" smtClean="0">
              <a:latin typeface="Times New Roman" pitchFamily="18" charset="0"/>
              <a:cs typeface="Times New Roman" pitchFamily="18" charset="0"/>
            </a:rPr>
            <a:t>Bacilo</a:t>
          </a:r>
          <a:endParaRPr lang="es-PA" sz="1800" dirty="0">
            <a:latin typeface="Times New Roman" pitchFamily="18" charset="0"/>
            <a:cs typeface="Times New Roman" pitchFamily="18" charset="0"/>
          </a:endParaRPr>
        </a:p>
      </dgm:t>
    </dgm:pt>
    <dgm:pt modelId="{F24C8BFF-1CC1-4D16-9445-2DFD50D0EB1B}" type="parTrans" cxnId="{73CE7F62-C44A-4D58-93BF-3A722AE37A48}">
      <dgm:prSet/>
      <dgm:spPr/>
      <dgm:t>
        <a:bodyPr/>
        <a:lstStyle/>
        <a:p>
          <a:endParaRPr lang="es-PA"/>
        </a:p>
      </dgm:t>
    </dgm:pt>
    <dgm:pt modelId="{6E56A9D0-AE1F-4615-8683-C47BFFDA2DAC}" type="sibTrans" cxnId="{73CE7F62-C44A-4D58-93BF-3A722AE37A48}">
      <dgm:prSet/>
      <dgm:spPr/>
      <dgm:t>
        <a:bodyPr/>
        <a:lstStyle/>
        <a:p>
          <a:endParaRPr lang="es-PA"/>
        </a:p>
      </dgm:t>
    </dgm:pt>
    <dgm:pt modelId="{D30B93A7-62D9-48DB-9103-95B664F7DCE4}">
      <dgm:prSet phldrT="[Texto]" custT="1"/>
      <dgm:spPr/>
      <dgm:t>
        <a:bodyPr/>
        <a:lstStyle/>
        <a:p>
          <a:r>
            <a:rPr lang="es-PA" sz="1600" b="0" i="0" dirty="0" smtClean="0">
              <a:latin typeface="Times New Roman" pitchFamily="18" charset="0"/>
              <a:cs typeface="Times New Roman" pitchFamily="18" charset="0"/>
            </a:rPr>
            <a:t>Producen vitamina K, lactasa y sustancias antimicrobianas</a:t>
          </a:r>
          <a:endParaRPr lang="es-PA" sz="1600" b="0" dirty="0">
            <a:latin typeface="Times New Roman" pitchFamily="18" charset="0"/>
            <a:cs typeface="Times New Roman" pitchFamily="18" charset="0"/>
          </a:endParaRPr>
        </a:p>
      </dgm:t>
    </dgm:pt>
    <dgm:pt modelId="{3A6D9EF9-E1B8-470D-89C2-2EF4335897AC}" type="parTrans" cxnId="{B5B4AEC4-6706-4BC4-BA8D-35F6B122E27F}">
      <dgm:prSet/>
      <dgm:spPr/>
      <dgm:t>
        <a:bodyPr/>
        <a:lstStyle/>
        <a:p>
          <a:endParaRPr lang="es-PA"/>
        </a:p>
      </dgm:t>
    </dgm:pt>
    <dgm:pt modelId="{64C0D0AA-9EF3-4079-9384-9EE685E5B0CC}" type="sibTrans" cxnId="{B5B4AEC4-6706-4BC4-BA8D-35F6B122E27F}">
      <dgm:prSet/>
      <dgm:spPr/>
      <dgm:t>
        <a:bodyPr/>
        <a:lstStyle/>
        <a:p>
          <a:endParaRPr lang="es-PA"/>
        </a:p>
      </dgm:t>
    </dgm:pt>
    <dgm:pt modelId="{9E211AAC-8FDF-46D5-ABA5-4332A8C30EAC}">
      <dgm:prSet phldrT="[Texto]">
        <dgm:style>
          <a:lnRef idx="1">
            <a:schemeClr val="accent5"/>
          </a:lnRef>
          <a:fillRef idx="2">
            <a:schemeClr val="accent5"/>
          </a:fillRef>
          <a:effectRef idx="1">
            <a:schemeClr val="accent5"/>
          </a:effectRef>
          <a:fontRef idx="minor">
            <a:schemeClr val="dk1"/>
          </a:fontRef>
        </dgm:style>
      </dgm:prSet>
      <dgm:spPr/>
      <dgm:t>
        <a:bodyPr/>
        <a:lstStyle/>
        <a:p>
          <a:r>
            <a:rPr lang="es-ES_tradnl" b="1" i="1" dirty="0" err="1" smtClean="0">
              <a:solidFill>
                <a:schemeClr val="tx1"/>
              </a:solidFill>
              <a:latin typeface="Times New Roman" pitchFamily="18" charset="0"/>
              <a:cs typeface="Times New Roman" pitchFamily="18" charset="0"/>
            </a:rPr>
            <a:t>Aeromonas</a:t>
          </a:r>
          <a:r>
            <a:rPr lang="es-ES_tradnl" b="1" i="1" dirty="0" smtClean="0">
              <a:solidFill>
                <a:schemeClr val="tx1"/>
              </a:solidFill>
              <a:latin typeface="Times New Roman" pitchFamily="18" charset="0"/>
              <a:cs typeface="Times New Roman" pitchFamily="18" charset="0"/>
            </a:rPr>
            <a:t> </a:t>
          </a:r>
          <a:r>
            <a:rPr lang="es-ES_tradnl" b="1" dirty="0" err="1" smtClean="0">
              <a:solidFill>
                <a:schemeClr val="tx1"/>
              </a:solidFill>
              <a:latin typeface="Times New Roman" pitchFamily="18" charset="0"/>
              <a:cs typeface="Times New Roman" pitchFamily="18" charset="0"/>
            </a:rPr>
            <a:t>spp</a:t>
          </a:r>
          <a:r>
            <a:rPr lang="es-ES_tradnl" b="1" dirty="0" smtClean="0">
              <a:solidFill>
                <a:schemeClr val="tx1"/>
              </a:solidFill>
              <a:latin typeface="Times New Roman" pitchFamily="18" charset="0"/>
              <a:cs typeface="Times New Roman" pitchFamily="18" charset="0"/>
            </a:rPr>
            <a:t>.</a:t>
          </a:r>
          <a:endParaRPr lang="es-PA" b="1" dirty="0">
            <a:solidFill>
              <a:schemeClr val="tx1"/>
            </a:solidFill>
            <a:latin typeface="Times New Roman" pitchFamily="18" charset="0"/>
            <a:cs typeface="Times New Roman" pitchFamily="18" charset="0"/>
          </a:endParaRPr>
        </a:p>
      </dgm:t>
    </dgm:pt>
    <dgm:pt modelId="{BBA18496-2007-4F84-8B4C-FDFDF770FB47}" type="parTrans" cxnId="{9FB72A56-FD23-4880-88B2-5C15FEDEC150}">
      <dgm:prSet/>
      <dgm:spPr/>
      <dgm:t>
        <a:bodyPr/>
        <a:lstStyle/>
        <a:p>
          <a:endParaRPr lang="es-PA"/>
        </a:p>
      </dgm:t>
    </dgm:pt>
    <dgm:pt modelId="{A19FCA68-CAB7-42E6-A375-693B4CD73FC6}" type="sibTrans" cxnId="{9FB72A56-FD23-4880-88B2-5C15FEDEC150}">
      <dgm:prSet/>
      <dgm:spPr/>
      <dgm:t>
        <a:bodyPr/>
        <a:lstStyle/>
        <a:p>
          <a:endParaRPr lang="es-PA"/>
        </a:p>
      </dgm:t>
    </dgm:pt>
    <dgm:pt modelId="{85B72269-9521-4CF1-A755-FC8C9C4C5537}">
      <dgm:prSet phldrT="[Texto]"/>
      <dgm:spPr/>
      <dgm:t>
        <a:bodyPr/>
        <a:lstStyle/>
        <a:p>
          <a:r>
            <a:rPr lang="es-PA" dirty="0" smtClean="0">
              <a:latin typeface="Times New Roman" pitchFamily="18" charset="0"/>
              <a:cs typeface="Times New Roman" pitchFamily="18" charset="0"/>
            </a:rPr>
            <a:t>Bacilo</a:t>
          </a:r>
          <a:endParaRPr lang="es-PA" dirty="0">
            <a:latin typeface="Times New Roman" pitchFamily="18" charset="0"/>
            <a:cs typeface="Times New Roman" pitchFamily="18" charset="0"/>
          </a:endParaRPr>
        </a:p>
      </dgm:t>
    </dgm:pt>
    <dgm:pt modelId="{720E7B16-FA2C-45DD-84B0-06D4EAE2C4EE}" type="parTrans" cxnId="{AC2B5FE6-EC5F-444D-951A-EB4EFE6501AB}">
      <dgm:prSet/>
      <dgm:spPr/>
      <dgm:t>
        <a:bodyPr/>
        <a:lstStyle/>
        <a:p>
          <a:endParaRPr lang="es-PA"/>
        </a:p>
      </dgm:t>
    </dgm:pt>
    <dgm:pt modelId="{EAAEC533-1E48-4C5F-A862-9952BA2FD5D1}" type="sibTrans" cxnId="{AC2B5FE6-EC5F-444D-951A-EB4EFE6501AB}">
      <dgm:prSet/>
      <dgm:spPr/>
      <dgm:t>
        <a:bodyPr/>
        <a:lstStyle/>
        <a:p>
          <a:endParaRPr lang="es-PA"/>
        </a:p>
      </dgm:t>
    </dgm:pt>
    <dgm:pt modelId="{978D7D66-F618-4859-AAE9-D538D38AB1F5}">
      <dgm:prSet phldrT="[Texto]"/>
      <dgm:spPr/>
      <dgm:t>
        <a:bodyPr/>
        <a:lstStyle/>
        <a:p>
          <a:r>
            <a:rPr lang="es-PA" dirty="0" smtClean="0">
              <a:latin typeface="Times New Roman" pitchFamily="18" charset="0"/>
              <a:cs typeface="Times New Roman" pitchFamily="18" charset="0"/>
            </a:rPr>
            <a:t>Degradación de compuestos</a:t>
          </a:r>
          <a:endParaRPr lang="es-PA" dirty="0">
            <a:latin typeface="Times New Roman" pitchFamily="18" charset="0"/>
            <a:cs typeface="Times New Roman" pitchFamily="18" charset="0"/>
          </a:endParaRPr>
        </a:p>
      </dgm:t>
    </dgm:pt>
    <dgm:pt modelId="{F27F3513-89CB-4286-A682-EB8358766D10}" type="parTrans" cxnId="{0B75E801-AE79-4843-9263-199A2BFAC6DD}">
      <dgm:prSet/>
      <dgm:spPr/>
      <dgm:t>
        <a:bodyPr/>
        <a:lstStyle/>
        <a:p>
          <a:endParaRPr lang="es-PA"/>
        </a:p>
      </dgm:t>
    </dgm:pt>
    <dgm:pt modelId="{C99D91F4-0F24-4659-8585-6A1CE2C122C8}" type="sibTrans" cxnId="{0B75E801-AE79-4843-9263-199A2BFAC6DD}">
      <dgm:prSet/>
      <dgm:spPr/>
      <dgm:t>
        <a:bodyPr/>
        <a:lstStyle/>
        <a:p>
          <a:endParaRPr lang="es-PA"/>
        </a:p>
      </dgm:t>
    </dgm:pt>
    <dgm:pt modelId="{81EE3EC1-A9BE-4A95-94DB-F4BB6CEC62F4}" type="pres">
      <dgm:prSet presAssocID="{1A168388-7B5F-499A-9E1A-66E2F7D7218C}" presName="Name0" presStyleCnt="0">
        <dgm:presLayoutVars>
          <dgm:dir/>
          <dgm:animLvl val="lvl"/>
          <dgm:resizeHandles val="exact"/>
        </dgm:presLayoutVars>
      </dgm:prSet>
      <dgm:spPr/>
      <dgm:t>
        <a:bodyPr/>
        <a:lstStyle/>
        <a:p>
          <a:endParaRPr lang="es-PA"/>
        </a:p>
      </dgm:t>
    </dgm:pt>
    <dgm:pt modelId="{1B657A31-B615-4510-B1A6-0DD8BB5E31F4}" type="pres">
      <dgm:prSet presAssocID="{3C35F392-A51F-44AD-A36B-D2E19C64E5C5}" presName="vertFlow" presStyleCnt="0"/>
      <dgm:spPr/>
    </dgm:pt>
    <dgm:pt modelId="{B2267790-3836-4EF2-B85F-4BFBF6CB7E90}" type="pres">
      <dgm:prSet presAssocID="{3C35F392-A51F-44AD-A36B-D2E19C64E5C5}" presName="header" presStyleLbl="node1" presStyleIdx="0" presStyleCnt="3"/>
      <dgm:spPr/>
      <dgm:t>
        <a:bodyPr/>
        <a:lstStyle/>
        <a:p>
          <a:endParaRPr lang="es-PA"/>
        </a:p>
      </dgm:t>
    </dgm:pt>
    <dgm:pt modelId="{8089A566-947C-4CE1-9CD2-9C50609CD440}" type="pres">
      <dgm:prSet presAssocID="{13672516-C426-4A66-8C67-945E227A5277}" presName="parTrans" presStyleLbl="sibTrans2D1" presStyleIdx="0" presStyleCnt="6"/>
      <dgm:spPr/>
      <dgm:t>
        <a:bodyPr/>
        <a:lstStyle/>
        <a:p>
          <a:endParaRPr lang="es-PA"/>
        </a:p>
      </dgm:t>
    </dgm:pt>
    <dgm:pt modelId="{CFE9532D-3D80-4F8C-BE57-5E16F2CF4433}" type="pres">
      <dgm:prSet presAssocID="{E4BAD215-E7DE-42E0-AD1D-6E6E38407167}" presName="child" presStyleLbl="alignAccFollowNode1" presStyleIdx="0" presStyleCnt="6">
        <dgm:presLayoutVars>
          <dgm:chMax val="0"/>
          <dgm:bulletEnabled val="1"/>
        </dgm:presLayoutVars>
      </dgm:prSet>
      <dgm:spPr/>
      <dgm:t>
        <a:bodyPr/>
        <a:lstStyle/>
        <a:p>
          <a:endParaRPr lang="es-PA"/>
        </a:p>
      </dgm:t>
    </dgm:pt>
    <dgm:pt modelId="{8226E781-F82E-4366-8581-7C36630BB6FE}" type="pres">
      <dgm:prSet presAssocID="{69B8A69E-488E-40E4-89E0-5615858795F5}" presName="sibTrans" presStyleLbl="sibTrans2D1" presStyleIdx="1" presStyleCnt="6"/>
      <dgm:spPr/>
      <dgm:t>
        <a:bodyPr/>
        <a:lstStyle/>
        <a:p>
          <a:endParaRPr lang="es-PA"/>
        </a:p>
      </dgm:t>
    </dgm:pt>
    <dgm:pt modelId="{EBB46C75-B2EA-4069-AC1C-757E016F1A97}" type="pres">
      <dgm:prSet presAssocID="{A1C76465-B3A8-4A97-8E87-7BB1A14571BB}" presName="child" presStyleLbl="alignAccFollowNode1" presStyleIdx="1" presStyleCnt="6">
        <dgm:presLayoutVars>
          <dgm:chMax val="0"/>
          <dgm:bulletEnabled val="1"/>
        </dgm:presLayoutVars>
      </dgm:prSet>
      <dgm:spPr/>
      <dgm:t>
        <a:bodyPr/>
        <a:lstStyle/>
        <a:p>
          <a:endParaRPr lang="es-PA"/>
        </a:p>
      </dgm:t>
    </dgm:pt>
    <dgm:pt modelId="{071D40F1-9962-4D43-A25A-8011FFEBBC50}" type="pres">
      <dgm:prSet presAssocID="{3C35F392-A51F-44AD-A36B-D2E19C64E5C5}" presName="hSp" presStyleCnt="0"/>
      <dgm:spPr/>
    </dgm:pt>
    <dgm:pt modelId="{00AD320A-79C4-4C0A-B8B7-A57D454D2FE3}" type="pres">
      <dgm:prSet presAssocID="{73D26A39-042E-4791-A198-ACE60A225D4C}" presName="vertFlow" presStyleCnt="0"/>
      <dgm:spPr/>
    </dgm:pt>
    <dgm:pt modelId="{6812E8B5-6D40-4D44-B5B2-F442A6223A41}" type="pres">
      <dgm:prSet presAssocID="{73D26A39-042E-4791-A198-ACE60A225D4C}" presName="header" presStyleLbl="node1" presStyleIdx="1" presStyleCnt="3"/>
      <dgm:spPr/>
      <dgm:t>
        <a:bodyPr/>
        <a:lstStyle/>
        <a:p>
          <a:endParaRPr lang="es-PA"/>
        </a:p>
      </dgm:t>
    </dgm:pt>
    <dgm:pt modelId="{393DEF86-E2E8-4C42-A7D6-65EE61B00834}" type="pres">
      <dgm:prSet presAssocID="{F24C8BFF-1CC1-4D16-9445-2DFD50D0EB1B}" presName="parTrans" presStyleLbl="sibTrans2D1" presStyleIdx="2" presStyleCnt="6"/>
      <dgm:spPr/>
      <dgm:t>
        <a:bodyPr/>
        <a:lstStyle/>
        <a:p>
          <a:endParaRPr lang="es-PA"/>
        </a:p>
      </dgm:t>
    </dgm:pt>
    <dgm:pt modelId="{2EB0CEAA-00E3-4619-824C-B7D98AD4C2C8}" type="pres">
      <dgm:prSet presAssocID="{2D699ACC-ED76-4C7D-AE05-C83EECD876E3}" presName="child" presStyleLbl="alignAccFollowNode1" presStyleIdx="2" presStyleCnt="6">
        <dgm:presLayoutVars>
          <dgm:chMax val="0"/>
          <dgm:bulletEnabled val="1"/>
        </dgm:presLayoutVars>
      </dgm:prSet>
      <dgm:spPr/>
      <dgm:t>
        <a:bodyPr/>
        <a:lstStyle/>
        <a:p>
          <a:endParaRPr lang="es-PA"/>
        </a:p>
      </dgm:t>
    </dgm:pt>
    <dgm:pt modelId="{6C936E28-E076-4D19-91A1-E8CC276EAEA1}" type="pres">
      <dgm:prSet presAssocID="{6E56A9D0-AE1F-4615-8683-C47BFFDA2DAC}" presName="sibTrans" presStyleLbl="sibTrans2D1" presStyleIdx="3" presStyleCnt="6"/>
      <dgm:spPr/>
      <dgm:t>
        <a:bodyPr/>
        <a:lstStyle/>
        <a:p>
          <a:endParaRPr lang="es-PA"/>
        </a:p>
      </dgm:t>
    </dgm:pt>
    <dgm:pt modelId="{AF72BB3C-2924-40EF-9E87-4B18482AE274}" type="pres">
      <dgm:prSet presAssocID="{D30B93A7-62D9-48DB-9103-95B664F7DCE4}" presName="child" presStyleLbl="alignAccFollowNode1" presStyleIdx="3" presStyleCnt="6">
        <dgm:presLayoutVars>
          <dgm:chMax val="0"/>
          <dgm:bulletEnabled val="1"/>
        </dgm:presLayoutVars>
      </dgm:prSet>
      <dgm:spPr/>
      <dgm:t>
        <a:bodyPr/>
        <a:lstStyle/>
        <a:p>
          <a:endParaRPr lang="es-PA"/>
        </a:p>
      </dgm:t>
    </dgm:pt>
    <dgm:pt modelId="{B02C336C-9D54-4E1E-8A82-8E37ACA67BD4}" type="pres">
      <dgm:prSet presAssocID="{73D26A39-042E-4791-A198-ACE60A225D4C}" presName="hSp" presStyleCnt="0"/>
      <dgm:spPr/>
    </dgm:pt>
    <dgm:pt modelId="{1397ACD6-0323-4697-9B03-E9FC9D77CA9F}" type="pres">
      <dgm:prSet presAssocID="{9E211AAC-8FDF-46D5-ABA5-4332A8C30EAC}" presName="vertFlow" presStyleCnt="0"/>
      <dgm:spPr/>
    </dgm:pt>
    <dgm:pt modelId="{B2B9CA88-1224-46CA-BF29-3531A5E2DF94}" type="pres">
      <dgm:prSet presAssocID="{9E211AAC-8FDF-46D5-ABA5-4332A8C30EAC}" presName="header" presStyleLbl="node1" presStyleIdx="2" presStyleCnt="3"/>
      <dgm:spPr/>
      <dgm:t>
        <a:bodyPr/>
        <a:lstStyle/>
        <a:p>
          <a:endParaRPr lang="es-PA"/>
        </a:p>
      </dgm:t>
    </dgm:pt>
    <dgm:pt modelId="{95C3B2BB-D599-4501-AD48-549DF2E43D25}" type="pres">
      <dgm:prSet presAssocID="{720E7B16-FA2C-45DD-84B0-06D4EAE2C4EE}" presName="parTrans" presStyleLbl="sibTrans2D1" presStyleIdx="4" presStyleCnt="6"/>
      <dgm:spPr/>
      <dgm:t>
        <a:bodyPr/>
        <a:lstStyle/>
        <a:p>
          <a:endParaRPr lang="es-PA"/>
        </a:p>
      </dgm:t>
    </dgm:pt>
    <dgm:pt modelId="{B062D716-8FF8-41AE-B6FA-78C7BC8A2790}" type="pres">
      <dgm:prSet presAssocID="{85B72269-9521-4CF1-A755-FC8C9C4C5537}" presName="child" presStyleLbl="alignAccFollowNode1" presStyleIdx="4" presStyleCnt="6">
        <dgm:presLayoutVars>
          <dgm:chMax val="0"/>
          <dgm:bulletEnabled val="1"/>
        </dgm:presLayoutVars>
      </dgm:prSet>
      <dgm:spPr/>
      <dgm:t>
        <a:bodyPr/>
        <a:lstStyle/>
        <a:p>
          <a:endParaRPr lang="es-PA"/>
        </a:p>
      </dgm:t>
    </dgm:pt>
    <dgm:pt modelId="{E312BFF7-7A5C-42C0-9EDC-993492EEFC6A}" type="pres">
      <dgm:prSet presAssocID="{EAAEC533-1E48-4C5F-A862-9952BA2FD5D1}" presName="sibTrans" presStyleLbl="sibTrans2D1" presStyleIdx="5" presStyleCnt="6"/>
      <dgm:spPr/>
      <dgm:t>
        <a:bodyPr/>
        <a:lstStyle/>
        <a:p>
          <a:endParaRPr lang="es-PA"/>
        </a:p>
      </dgm:t>
    </dgm:pt>
    <dgm:pt modelId="{1FA8E11E-195F-475D-A6E0-1C699D68E8BD}" type="pres">
      <dgm:prSet presAssocID="{978D7D66-F618-4859-AAE9-D538D38AB1F5}" presName="child" presStyleLbl="alignAccFollowNode1" presStyleIdx="5" presStyleCnt="6">
        <dgm:presLayoutVars>
          <dgm:chMax val="0"/>
          <dgm:bulletEnabled val="1"/>
        </dgm:presLayoutVars>
      </dgm:prSet>
      <dgm:spPr/>
      <dgm:t>
        <a:bodyPr/>
        <a:lstStyle/>
        <a:p>
          <a:endParaRPr lang="es-PA"/>
        </a:p>
      </dgm:t>
    </dgm:pt>
  </dgm:ptLst>
  <dgm:cxnLst>
    <dgm:cxn modelId="{302BF4B9-9847-44A8-8304-8822AC989273}" srcId="{3C35F392-A51F-44AD-A36B-D2E19C64E5C5}" destId="{E4BAD215-E7DE-42E0-AD1D-6E6E38407167}" srcOrd="0" destOrd="0" parTransId="{13672516-C426-4A66-8C67-945E227A5277}" sibTransId="{69B8A69E-488E-40E4-89E0-5615858795F5}"/>
    <dgm:cxn modelId="{AD201433-5E74-4D58-90AA-6852EF10D737}" type="presOf" srcId="{3C35F392-A51F-44AD-A36B-D2E19C64E5C5}" destId="{B2267790-3836-4EF2-B85F-4BFBF6CB7E90}" srcOrd="0" destOrd="0" presId="urn:microsoft.com/office/officeart/2005/8/layout/lProcess1"/>
    <dgm:cxn modelId="{0B75E801-AE79-4843-9263-199A2BFAC6DD}" srcId="{9E211AAC-8FDF-46D5-ABA5-4332A8C30EAC}" destId="{978D7D66-F618-4859-AAE9-D538D38AB1F5}" srcOrd="1" destOrd="0" parTransId="{F27F3513-89CB-4286-A682-EB8358766D10}" sibTransId="{C99D91F4-0F24-4659-8585-6A1CE2C122C8}"/>
    <dgm:cxn modelId="{7F846B69-CEE5-473D-A861-CBC243E701E7}" srcId="{1A168388-7B5F-499A-9E1A-66E2F7D7218C}" destId="{3C35F392-A51F-44AD-A36B-D2E19C64E5C5}" srcOrd="0" destOrd="0" parTransId="{B5F41311-2B3D-4D03-A2D0-3ABB9FA4974E}" sibTransId="{4464DF79-96E9-4CB8-9D8F-0E95BEAF618C}"/>
    <dgm:cxn modelId="{66D143CE-BAB3-405D-9D36-951C07427917}" type="presOf" srcId="{13672516-C426-4A66-8C67-945E227A5277}" destId="{8089A566-947C-4CE1-9CD2-9C50609CD440}" srcOrd="0" destOrd="0" presId="urn:microsoft.com/office/officeart/2005/8/layout/lProcess1"/>
    <dgm:cxn modelId="{73CE7F62-C44A-4D58-93BF-3A722AE37A48}" srcId="{73D26A39-042E-4791-A198-ACE60A225D4C}" destId="{2D699ACC-ED76-4C7D-AE05-C83EECD876E3}" srcOrd="0" destOrd="0" parTransId="{F24C8BFF-1CC1-4D16-9445-2DFD50D0EB1B}" sibTransId="{6E56A9D0-AE1F-4615-8683-C47BFFDA2DAC}"/>
    <dgm:cxn modelId="{ABC9204F-914A-4706-9E93-1036F2E6AD20}" type="presOf" srcId="{EAAEC533-1E48-4C5F-A862-9952BA2FD5D1}" destId="{E312BFF7-7A5C-42C0-9EDC-993492EEFC6A}" srcOrd="0" destOrd="0" presId="urn:microsoft.com/office/officeart/2005/8/layout/lProcess1"/>
    <dgm:cxn modelId="{1B45F790-68CF-42E7-B82C-72EE19318903}" type="presOf" srcId="{720E7B16-FA2C-45DD-84B0-06D4EAE2C4EE}" destId="{95C3B2BB-D599-4501-AD48-549DF2E43D25}" srcOrd="0" destOrd="0" presId="urn:microsoft.com/office/officeart/2005/8/layout/lProcess1"/>
    <dgm:cxn modelId="{9DB74F06-DFF7-4FBE-A0E3-005565566912}" type="presOf" srcId="{A1C76465-B3A8-4A97-8E87-7BB1A14571BB}" destId="{EBB46C75-B2EA-4069-AC1C-757E016F1A97}" srcOrd="0" destOrd="0" presId="urn:microsoft.com/office/officeart/2005/8/layout/lProcess1"/>
    <dgm:cxn modelId="{E37EFF4A-696D-478C-950C-0F459304A391}" type="presOf" srcId="{85B72269-9521-4CF1-A755-FC8C9C4C5537}" destId="{B062D716-8FF8-41AE-B6FA-78C7BC8A2790}" srcOrd="0" destOrd="0" presId="urn:microsoft.com/office/officeart/2005/8/layout/lProcess1"/>
    <dgm:cxn modelId="{9FB72A56-FD23-4880-88B2-5C15FEDEC150}" srcId="{1A168388-7B5F-499A-9E1A-66E2F7D7218C}" destId="{9E211AAC-8FDF-46D5-ABA5-4332A8C30EAC}" srcOrd="2" destOrd="0" parTransId="{BBA18496-2007-4F84-8B4C-FDFDF770FB47}" sibTransId="{A19FCA68-CAB7-42E6-A375-693B4CD73FC6}"/>
    <dgm:cxn modelId="{E6611994-2150-44E9-9C94-FF0CE5576713}" type="presOf" srcId="{1A168388-7B5F-499A-9E1A-66E2F7D7218C}" destId="{81EE3EC1-A9BE-4A95-94DB-F4BB6CEC62F4}" srcOrd="0" destOrd="0" presId="urn:microsoft.com/office/officeart/2005/8/layout/lProcess1"/>
    <dgm:cxn modelId="{4394FBD2-2201-4323-9D36-CF79BB7EF795}" type="presOf" srcId="{D30B93A7-62D9-48DB-9103-95B664F7DCE4}" destId="{AF72BB3C-2924-40EF-9E87-4B18482AE274}" srcOrd="0" destOrd="0" presId="urn:microsoft.com/office/officeart/2005/8/layout/lProcess1"/>
    <dgm:cxn modelId="{B5B4AEC4-6706-4BC4-BA8D-35F6B122E27F}" srcId="{73D26A39-042E-4791-A198-ACE60A225D4C}" destId="{D30B93A7-62D9-48DB-9103-95B664F7DCE4}" srcOrd="1" destOrd="0" parTransId="{3A6D9EF9-E1B8-470D-89C2-2EF4335897AC}" sibTransId="{64C0D0AA-9EF3-4079-9384-9EE685E5B0CC}"/>
    <dgm:cxn modelId="{6D9924E2-97F5-4E72-AF95-35ACF606EF41}" type="presOf" srcId="{2D699ACC-ED76-4C7D-AE05-C83EECD876E3}" destId="{2EB0CEAA-00E3-4619-824C-B7D98AD4C2C8}" srcOrd="0" destOrd="0" presId="urn:microsoft.com/office/officeart/2005/8/layout/lProcess1"/>
    <dgm:cxn modelId="{4590F1B4-35BA-474D-A8CB-C2B3B2C410A5}" type="presOf" srcId="{F24C8BFF-1CC1-4D16-9445-2DFD50D0EB1B}" destId="{393DEF86-E2E8-4C42-A7D6-65EE61B00834}" srcOrd="0" destOrd="0" presId="urn:microsoft.com/office/officeart/2005/8/layout/lProcess1"/>
    <dgm:cxn modelId="{784A4D46-4171-4333-89A7-229E90DDC122}" srcId="{3C35F392-A51F-44AD-A36B-D2E19C64E5C5}" destId="{A1C76465-B3A8-4A97-8E87-7BB1A14571BB}" srcOrd="1" destOrd="0" parTransId="{D68D63E9-1A2A-4FE2-96DC-EC3762C37DFC}" sibTransId="{385B7B95-39C3-4470-B4C1-F1F937E61A0D}"/>
    <dgm:cxn modelId="{DE9A4728-B899-4177-BDDB-4D3EDD0A48CD}" type="presOf" srcId="{73D26A39-042E-4791-A198-ACE60A225D4C}" destId="{6812E8B5-6D40-4D44-B5B2-F442A6223A41}" srcOrd="0" destOrd="0" presId="urn:microsoft.com/office/officeart/2005/8/layout/lProcess1"/>
    <dgm:cxn modelId="{60CE4E57-7CD5-4622-82FC-B25F01F357DE}" type="presOf" srcId="{E4BAD215-E7DE-42E0-AD1D-6E6E38407167}" destId="{CFE9532D-3D80-4F8C-BE57-5E16F2CF4433}" srcOrd="0" destOrd="0" presId="urn:microsoft.com/office/officeart/2005/8/layout/lProcess1"/>
    <dgm:cxn modelId="{59D23D9A-B581-46DA-817D-5C31CDD98A85}" type="presOf" srcId="{6E56A9D0-AE1F-4615-8683-C47BFFDA2DAC}" destId="{6C936E28-E076-4D19-91A1-E8CC276EAEA1}" srcOrd="0" destOrd="0" presId="urn:microsoft.com/office/officeart/2005/8/layout/lProcess1"/>
    <dgm:cxn modelId="{C108D550-BF8D-44D8-A110-0D7CF8420706}" type="presOf" srcId="{978D7D66-F618-4859-AAE9-D538D38AB1F5}" destId="{1FA8E11E-195F-475D-A6E0-1C699D68E8BD}" srcOrd="0" destOrd="0" presId="urn:microsoft.com/office/officeart/2005/8/layout/lProcess1"/>
    <dgm:cxn modelId="{CCFEE7D3-C542-45B1-A48E-A73135A54DB1}" type="presOf" srcId="{69B8A69E-488E-40E4-89E0-5615858795F5}" destId="{8226E781-F82E-4366-8581-7C36630BB6FE}" srcOrd="0" destOrd="0" presId="urn:microsoft.com/office/officeart/2005/8/layout/lProcess1"/>
    <dgm:cxn modelId="{B99B4632-C38E-45A3-B9CC-E3D242F25887}" srcId="{1A168388-7B5F-499A-9E1A-66E2F7D7218C}" destId="{73D26A39-042E-4791-A198-ACE60A225D4C}" srcOrd="1" destOrd="0" parTransId="{B9E33A2E-B2BF-44F8-8D3C-AE25CBE92AF8}" sibTransId="{F6221D27-8D52-4A63-8E11-CB2B0FA66D73}"/>
    <dgm:cxn modelId="{AC2B5FE6-EC5F-444D-951A-EB4EFE6501AB}" srcId="{9E211AAC-8FDF-46D5-ABA5-4332A8C30EAC}" destId="{85B72269-9521-4CF1-A755-FC8C9C4C5537}" srcOrd="0" destOrd="0" parTransId="{720E7B16-FA2C-45DD-84B0-06D4EAE2C4EE}" sibTransId="{EAAEC533-1E48-4C5F-A862-9952BA2FD5D1}"/>
    <dgm:cxn modelId="{6FCB22B9-8FB3-4549-88FC-67C4D7CEF161}" type="presOf" srcId="{9E211AAC-8FDF-46D5-ABA5-4332A8C30EAC}" destId="{B2B9CA88-1224-46CA-BF29-3531A5E2DF94}" srcOrd="0" destOrd="0" presId="urn:microsoft.com/office/officeart/2005/8/layout/lProcess1"/>
    <dgm:cxn modelId="{62247F52-0541-452A-AFD5-6FDB5ED2927A}" type="presParOf" srcId="{81EE3EC1-A9BE-4A95-94DB-F4BB6CEC62F4}" destId="{1B657A31-B615-4510-B1A6-0DD8BB5E31F4}" srcOrd="0" destOrd="0" presId="urn:microsoft.com/office/officeart/2005/8/layout/lProcess1"/>
    <dgm:cxn modelId="{6CA695D4-EB7D-471A-92BF-4818EA09B20A}" type="presParOf" srcId="{1B657A31-B615-4510-B1A6-0DD8BB5E31F4}" destId="{B2267790-3836-4EF2-B85F-4BFBF6CB7E90}" srcOrd="0" destOrd="0" presId="urn:microsoft.com/office/officeart/2005/8/layout/lProcess1"/>
    <dgm:cxn modelId="{24C3FE80-D7B4-4A20-A46B-2D63B2A352EA}" type="presParOf" srcId="{1B657A31-B615-4510-B1A6-0DD8BB5E31F4}" destId="{8089A566-947C-4CE1-9CD2-9C50609CD440}" srcOrd="1" destOrd="0" presId="urn:microsoft.com/office/officeart/2005/8/layout/lProcess1"/>
    <dgm:cxn modelId="{01E77D24-92C5-44C9-831E-C5616A9C9358}" type="presParOf" srcId="{1B657A31-B615-4510-B1A6-0DD8BB5E31F4}" destId="{CFE9532D-3D80-4F8C-BE57-5E16F2CF4433}" srcOrd="2" destOrd="0" presId="urn:microsoft.com/office/officeart/2005/8/layout/lProcess1"/>
    <dgm:cxn modelId="{8E0066A0-4685-4105-9C44-67EEFBA7A795}" type="presParOf" srcId="{1B657A31-B615-4510-B1A6-0DD8BB5E31F4}" destId="{8226E781-F82E-4366-8581-7C36630BB6FE}" srcOrd="3" destOrd="0" presId="urn:microsoft.com/office/officeart/2005/8/layout/lProcess1"/>
    <dgm:cxn modelId="{D38A26A0-1969-4E3A-961C-355421609E9F}" type="presParOf" srcId="{1B657A31-B615-4510-B1A6-0DD8BB5E31F4}" destId="{EBB46C75-B2EA-4069-AC1C-757E016F1A97}" srcOrd="4" destOrd="0" presId="urn:microsoft.com/office/officeart/2005/8/layout/lProcess1"/>
    <dgm:cxn modelId="{CFDD4886-A9C4-4410-8F86-BDFDEBA97699}" type="presParOf" srcId="{81EE3EC1-A9BE-4A95-94DB-F4BB6CEC62F4}" destId="{071D40F1-9962-4D43-A25A-8011FFEBBC50}" srcOrd="1" destOrd="0" presId="urn:microsoft.com/office/officeart/2005/8/layout/lProcess1"/>
    <dgm:cxn modelId="{989BC09E-F2F0-4EB7-86B6-8F5CC1D7FE1F}" type="presParOf" srcId="{81EE3EC1-A9BE-4A95-94DB-F4BB6CEC62F4}" destId="{00AD320A-79C4-4C0A-B8B7-A57D454D2FE3}" srcOrd="2" destOrd="0" presId="urn:microsoft.com/office/officeart/2005/8/layout/lProcess1"/>
    <dgm:cxn modelId="{4F711B16-84C4-4A9A-8C7C-C5ED5E03BA70}" type="presParOf" srcId="{00AD320A-79C4-4C0A-B8B7-A57D454D2FE3}" destId="{6812E8B5-6D40-4D44-B5B2-F442A6223A41}" srcOrd="0" destOrd="0" presId="urn:microsoft.com/office/officeart/2005/8/layout/lProcess1"/>
    <dgm:cxn modelId="{0CFF97C4-1B8F-43F5-96D8-E64642E1642E}" type="presParOf" srcId="{00AD320A-79C4-4C0A-B8B7-A57D454D2FE3}" destId="{393DEF86-E2E8-4C42-A7D6-65EE61B00834}" srcOrd="1" destOrd="0" presId="urn:microsoft.com/office/officeart/2005/8/layout/lProcess1"/>
    <dgm:cxn modelId="{E5CC8BFF-B805-4CB6-8A68-117CC228DA46}" type="presParOf" srcId="{00AD320A-79C4-4C0A-B8B7-A57D454D2FE3}" destId="{2EB0CEAA-00E3-4619-824C-B7D98AD4C2C8}" srcOrd="2" destOrd="0" presId="urn:microsoft.com/office/officeart/2005/8/layout/lProcess1"/>
    <dgm:cxn modelId="{8A684816-F5E0-4C9C-96DC-76A9EF370C89}" type="presParOf" srcId="{00AD320A-79C4-4C0A-B8B7-A57D454D2FE3}" destId="{6C936E28-E076-4D19-91A1-E8CC276EAEA1}" srcOrd="3" destOrd="0" presId="urn:microsoft.com/office/officeart/2005/8/layout/lProcess1"/>
    <dgm:cxn modelId="{A84009DB-BCC8-4F49-9C7E-838B36997C4E}" type="presParOf" srcId="{00AD320A-79C4-4C0A-B8B7-A57D454D2FE3}" destId="{AF72BB3C-2924-40EF-9E87-4B18482AE274}" srcOrd="4" destOrd="0" presId="urn:microsoft.com/office/officeart/2005/8/layout/lProcess1"/>
    <dgm:cxn modelId="{EFCB5780-9283-497E-8D5C-D33A35B1B6F5}" type="presParOf" srcId="{81EE3EC1-A9BE-4A95-94DB-F4BB6CEC62F4}" destId="{B02C336C-9D54-4E1E-8A82-8E37ACA67BD4}" srcOrd="3" destOrd="0" presId="urn:microsoft.com/office/officeart/2005/8/layout/lProcess1"/>
    <dgm:cxn modelId="{B4C9F032-7290-428D-95CF-0B24D0CD20BC}" type="presParOf" srcId="{81EE3EC1-A9BE-4A95-94DB-F4BB6CEC62F4}" destId="{1397ACD6-0323-4697-9B03-E9FC9D77CA9F}" srcOrd="4" destOrd="0" presId="urn:microsoft.com/office/officeart/2005/8/layout/lProcess1"/>
    <dgm:cxn modelId="{FC45F94F-6CA0-417C-9E4B-7CA84E959D7C}" type="presParOf" srcId="{1397ACD6-0323-4697-9B03-E9FC9D77CA9F}" destId="{B2B9CA88-1224-46CA-BF29-3531A5E2DF94}" srcOrd="0" destOrd="0" presId="urn:microsoft.com/office/officeart/2005/8/layout/lProcess1"/>
    <dgm:cxn modelId="{EC65128B-35B7-4A9D-9779-95100795C177}" type="presParOf" srcId="{1397ACD6-0323-4697-9B03-E9FC9D77CA9F}" destId="{95C3B2BB-D599-4501-AD48-549DF2E43D25}" srcOrd="1" destOrd="0" presId="urn:microsoft.com/office/officeart/2005/8/layout/lProcess1"/>
    <dgm:cxn modelId="{CD57822C-D845-42B8-884A-6812A5519565}" type="presParOf" srcId="{1397ACD6-0323-4697-9B03-E9FC9D77CA9F}" destId="{B062D716-8FF8-41AE-B6FA-78C7BC8A2790}" srcOrd="2" destOrd="0" presId="urn:microsoft.com/office/officeart/2005/8/layout/lProcess1"/>
    <dgm:cxn modelId="{33DEB782-2007-448A-8605-C2E252D5033B}" type="presParOf" srcId="{1397ACD6-0323-4697-9B03-E9FC9D77CA9F}" destId="{E312BFF7-7A5C-42C0-9EDC-993492EEFC6A}" srcOrd="3" destOrd="0" presId="urn:microsoft.com/office/officeart/2005/8/layout/lProcess1"/>
    <dgm:cxn modelId="{01B77197-B931-41FC-93AD-0A8DEBFC176F}" type="presParOf" srcId="{1397ACD6-0323-4697-9B03-E9FC9D77CA9F}" destId="{1FA8E11E-195F-475D-A6E0-1C699D68E8BD}" srcOrd="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9858DF-03A2-4BDE-951F-6D5A957BD334}"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s-PA"/>
        </a:p>
      </dgm:t>
    </dgm:pt>
    <dgm:pt modelId="{DA57B556-B5AE-489C-80EB-BD814C8BF561}">
      <dgm:prSet phldrT="[Texto]" custT="1"/>
      <dgm:spPr/>
      <dgm:t>
        <a:bodyPr/>
        <a:lstStyle/>
        <a:p>
          <a:r>
            <a:rPr lang="es-ES" sz="1900" dirty="0" smtClean="0">
              <a:latin typeface="Times New Roman" pitchFamily="18" charset="0"/>
              <a:cs typeface="Times New Roman" pitchFamily="18" charset="0"/>
            </a:rPr>
            <a:t>1.Obtener inóculo</a:t>
          </a:r>
        </a:p>
      </dgm:t>
    </dgm:pt>
    <dgm:pt modelId="{7E4965AC-D82B-4BB1-911D-1409D3FAB8BC}" type="parTrans" cxnId="{A25BB36A-C8C7-40DA-9D42-4F8A59104661}">
      <dgm:prSet/>
      <dgm:spPr/>
      <dgm:t>
        <a:bodyPr/>
        <a:lstStyle/>
        <a:p>
          <a:endParaRPr lang="es-PA" sz="2800"/>
        </a:p>
      </dgm:t>
    </dgm:pt>
    <dgm:pt modelId="{E9409AD7-F781-46D6-B007-635776EC02F5}" type="sibTrans" cxnId="{A25BB36A-C8C7-40DA-9D42-4F8A59104661}">
      <dgm:prSet/>
      <dgm:spPr/>
      <dgm:t>
        <a:bodyPr/>
        <a:lstStyle/>
        <a:p>
          <a:endParaRPr lang="es-PA" sz="2800"/>
        </a:p>
      </dgm:t>
    </dgm:pt>
    <dgm:pt modelId="{836B4717-09C7-462D-B4B2-9253A1498935}">
      <dgm:prSet phldrT="[Texto]" custT="1"/>
      <dgm:spPr/>
      <dgm:t>
        <a:bodyPr/>
        <a:lstStyle/>
        <a:p>
          <a:r>
            <a:rPr lang="es-ES" sz="1900" dirty="0" smtClean="0">
              <a:latin typeface="Times New Roman" pitchFamily="18" charset="0"/>
              <a:cs typeface="Times New Roman" pitchFamily="18" charset="0"/>
            </a:rPr>
            <a:t>3.Obtener biol</a:t>
          </a:r>
          <a:endParaRPr lang="es-PA" sz="1900" dirty="0">
            <a:latin typeface="Times New Roman" pitchFamily="18" charset="0"/>
            <a:cs typeface="Times New Roman" pitchFamily="18" charset="0"/>
          </a:endParaRPr>
        </a:p>
      </dgm:t>
    </dgm:pt>
    <dgm:pt modelId="{04D0E1A6-5F11-431B-83E2-070C27D7FB12}" type="parTrans" cxnId="{B91D6975-833F-4214-8A61-84CB01CD37AA}">
      <dgm:prSet/>
      <dgm:spPr/>
      <dgm:t>
        <a:bodyPr/>
        <a:lstStyle/>
        <a:p>
          <a:endParaRPr lang="es-PA" sz="2800"/>
        </a:p>
      </dgm:t>
    </dgm:pt>
    <dgm:pt modelId="{0367E0AF-0AD6-4337-9ABF-B4B0480AAFFF}" type="sibTrans" cxnId="{B91D6975-833F-4214-8A61-84CB01CD37AA}">
      <dgm:prSet/>
      <dgm:spPr/>
      <dgm:t>
        <a:bodyPr/>
        <a:lstStyle/>
        <a:p>
          <a:endParaRPr lang="es-PA" sz="2800"/>
        </a:p>
      </dgm:t>
    </dgm:pt>
    <dgm:pt modelId="{3495A6F0-CD82-4E1D-B2D2-491F0448033E}">
      <dgm:prSet custT="1"/>
      <dgm:spPr/>
      <dgm:t>
        <a:bodyPr/>
        <a:lstStyle/>
        <a:p>
          <a:r>
            <a:rPr lang="es-ES" sz="1900" dirty="0" smtClean="0">
              <a:latin typeface="Times New Roman" pitchFamily="18" charset="0"/>
              <a:cs typeface="Times New Roman" pitchFamily="18" charset="0"/>
            </a:rPr>
            <a:t>4.Analizar biol</a:t>
          </a:r>
          <a:endParaRPr lang="es-PA" sz="1900" dirty="0" smtClean="0">
            <a:effectLst/>
            <a:latin typeface="Times New Roman" pitchFamily="18" charset="0"/>
            <a:cs typeface="Times New Roman" pitchFamily="18" charset="0"/>
          </a:endParaRPr>
        </a:p>
      </dgm:t>
    </dgm:pt>
    <dgm:pt modelId="{52BF8B15-2223-4991-9AA6-7128FD62955F}" type="parTrans" cxnId="{071E2A7E-E943-4361-8B6E-4E51F1B0B48C}">
      <dgm:prSet/>
      <dgm:spPr/>
      <dgm:t>
        <a:bodyPr/>
        <a:lstStyle/>
        <a:p>
          <a:endParaRPr lang="es-PA" sz="2800"/>
        </a:p>
      </dgm:t>
    </dgm:pt>
    <dgm:pt modelId="{065F84CC-6B47-45B5-B3AA-00873AD8D5BF}" type="sibTrans" cxnId="{071E2A7E-E943-4361-8B6E-4E51F1B0B48C}">
      <dgm:prSet/>
      <dgm:spPr/>
      <dgm:t>
        <a:bodyPr/>
        <a:lstStyle/>
        <a:p>
          <a:endParaRPr lang="es-PA" sz="2800"/>
        </a:p>
      </dgm:t>
    </dgm:pt>
    <dgm:pt modelId="{BBF65E12-4608-41DF-9927-CF57F2125962}">
      <dgm:prSet custT="1"/>
      <dgm:spPr/>
      <dgm:t>
        <a:bodyPr/>
        <a:lstStyle/>
        <a:p>
          <a:r>
            <a:rPr lang="es-ES" sz="1600" dirty="0" smtClean="0">
              <a:latin typeface="Times New Roman" pitchFamily="18" charset="0"/>
              <a:cs typeface="Times New Roman" pitchFamily="18" charset="0"/>
            </a:rPr>
            <a:t>5.Evaluar el crecimiento de soya</a:t>
          </a:r>
          <a:endParaRPr lang="es-PA" sz="1600" dirty="0" smtClean="0">
            <a:effectLst/>
            <a:latin typeface="Times New Roman" pitchFamily="18" charset="0"/>
            <a:cs typeface="Times New Roman" pitchFamily="18" charset="0"/>
          </a:endParaRPr>
        </a:p>
      </dgm:t>
    </dgm:pt>
    <dgm:pt modelId="{B6FF6E25-4B95-4604-B1AF-4A3835FD4AB1}" type="parTrans" cxnId="{34CA1107-A2F6-4F32-8EFF-B7025BD35932}">
      <dgm:prSet/>
      <dgm:spPr/>
      <dgm:t>
        <a:bodyPr/>
        <a:lstStyle/>
        <a:p>
          <a:endParaRPr lang="es-PA" sz="2800"/>
        </a:p>
      </dgm:t>
    </dgm:pt>
    <dgm:pt modelId="{41870170-2E90-4641-86C2-4A3AE94CD3EA}" type="sibTrans" cxnId="{34CA1107-A2F6-4F32-8EFF-B7025BD35932}">
      <dgm:prSet/>
      <dgm:spPr/>
      <dgm:t>
        <a:bodyPr/>
        <a:lstStyle/>
        <a:p>
          <a:endParaRPr lang="es-PA" sz="2800"/>
        </a:p>
      </dgm:t>
    </dgm:pt>
    <dgm:pt modelId="{3F6479EB-6CFA-4C19-9659-FEF9B019766B}">
      <dgm:prSet custT="1"/>
      <dgm:spPr/>
      <dgm:t>
        <a:bodyPr/>
        <a:lstStyle/>
        <a:p>
          <a:r>
            <a:rPr lang="es-ES" sz="1800" dirty="0" smtClean="0">
              <a:latin typeface="Times New Roman" pitchFamily="18" charset="0"/>
              <a:cs typeface="Times New Roman" pitchFamily="18" charset="0"/>
            </a:rPr>
            <a:t>6.Evaluar el valor nutricional de la soya</a:t>
          </a:r>
          <a:endParaRPr lang="es-PA" sz="1800" dirty="0">
            <a:effectLst/>
            <a:latin typeface="Times New Roman" pitchFamily="18" charset="0"/>
            <a:cs typeface="Times New Roman" pitchFamily="18" charset="0"/>
          </a:endParaRPr>
        </a:p>
      </dgm:t>
    </dgm:pt>
    <dgm:pt modelId="{CD85F5DA-D240-4452-BC21-929CAF805FAF}" type="parTrans" cxnId="{6A9F0D74-9C94-4152-A0F7-7353B4FC23A3}">
      <dgm:prSet/>
      <dgm:spPr/>
      <dgm:t>
        <a:bodyPr/>
        <a:lstStyle/>
        <a:p>
          <a:endParaRPr lang="es-PA" sz="2800"/>
        </a:p>
      </dgm:t>
    </dgm:pt>
    <dgm:pt modelId="{55A9FEAB-F25C-4424-BD38-CDC3B138F47A}" type="sibTrans" cxnId="{6A9F0D74-9C94-4152-A0F7-7353B4FC23A3}">
      <dgm:prSet/>
      <dgm:spPr/>
      <dgm:t>
        <a:bodyPr/>
        <a:lstStyle/>
        <a:p>
          <a:endParaRPr lang="es-PA" sz="2800"/>
        </a:p>
      </dgm:t>
    </dgm:pt>
    <dgm:pt modelId="{C3F5C93E-5F85-4841-91E5-5060F058A640}">
      <dgm:prSet phldrT="[Texto]" custT="1"/>
      <dgm:spPr/>
      <dgm:t>
        <a:bodyPr/>
        <a:lstStyle/>
        <a:p>
          <a:r>
            <a:rPr lang="es-ES" sz="1600" dirty="0" smtClean="0">
              <a:latin typeface="Times New Roman" pitchFamily="18" charset="0"/>
              <a:cs typeface="Times New Roman" pitchFamily="18" charset="0"/>
            </a:rPr>
            <a:t>2.Producir </a:t>
          </a:r>
          <a:r>
            <a:rPr lang="es-ES" sz="1600" dirty="0" err="1" smtClean="0">
              <a:latin typeface="Times New Roman" pitchFamily="18" charset="0"/>
              <a:cs typeface="Times New Roman" pitchFamily="18" charset="0"/>
            </a:rPr>
            <a:t>microorga-nismos</a:t>
          </a:r>
          <a:r>
            <a:rPr lang="es-ES" sz="1600" dirty="0" smtClean="0">
              <a:latin typeface="Times New Roman" pitchFamily="18" charset="0"/>
              <a:cs typeface="Times New Roman" pitchFamily="18" charset="0"/>
            </a:rPr>
            <a:t> </a:t>
          </a:r>
          <a:endParaRPr lang="es-PA" sz="1600" dirty="0">
            <a:latin typeface="Times New Roman" pitchFamily="18" charset="0"/>
            <a:cs typeface="Times New Roman" pitchFamily="18" charset="0"/>
          </a:endParaRPr>
        </a:p>
      </dgm:t>
    </dgm:pt>
    <dgm:pt modelId="{5ACFA835-5817-40B8-B720-D2A25418810D}" type="sibTrans" cxnId="{F2011E5A-43C7-4249-AD14-FAB8081D2214}">
      <dgm:prSet/>
      <dgm:spPr/>
      <dgm:t>
        <a:bodyPr/>
        <a:lstStyle/>
        <a:p>
          <a:endParaRPr lang="es-PA" sz="2800"/>
        </a:p>
      </dgm:t>
    </dgm:pt>
    <dgm:pt modelId="{500DEDED-DF07-42F0-9063-A84C939A22B4}" type="parTrans" cxnId="{F2011E5A-43C7-4249-AD14-FAB8081D2214}">
      <dgm:prSet/>
      <dgm:spPr/>
      <dgm:t>
        <a:bodyPr/>
        <a:lstStyle/>
        <a:p>
          <a:endParaRPr lang="es-PA" sz="2800"/>
        </a:p>
      </dgm:t>
    </dgm:pt>
    <dgm:pt modelId="{426CC836-72BF-4E4D-8C2C-B41B5508B14A}" type="pres">
      <dgm:prSet presAssocID="{129858DF-03A2-4BDE-951F-6D5A957BD334}" presName="rootnode" presStyleCnt="0">
        <dgm:presLayoutVars>
          <dgm:chMax/>
          <dgm:chPref/>
          <dgm:dir/>
          <dgm:animLvl val="lvl"/>
        </dgm:presLayoutVars>
      </dgm:prSet>
      <dgm:spPr/>
      <dgm:t>
        <a:bodyPr/>
        <a:lstStyle/>
        <a:p>
          <a:endParaRPr lang="es-PA"/>
        </a:p>
      </dgm:t>
    </dgm:pt>
    <dgm:pt modelId="{F3524697-4D3C-4134-A35F-E7F22A1AC9A5}" type="pres">
      <dgm:prSet presAssocID="{DA57B556-B5AE-489C-80EB-BD814C8BF561}" presName="composite" presStyleCnt="0"/>
      <dgm:spPr/>
    </dgm:pt>
    <dgm:pt modelId="{60858F65-DA85-4D60-BD97-69702D896AB6}" type="pres">
      <dgm:prSet presAssocID="{DA57B556-B5AE-489C-80EB-BD814C8BF561}" presName="LShape" presStyleLbl="alignNode1" presStyleIdx="0" presStyleCnt="11"/>
      <dgm:spPr/>
    </dgm:pt>
    <dgm:pt modelId="{7354D2F0-FB99-4F4F-9D2F-B097CFFA1533}" type="pres">
      <dgm:prSet presAssocID="{DA57B556-B5AE-489C-80EB-BD814C8BF561}" presName="ParentText" presStyleLbl="revTx" presStyleIdx="0" presStyleCnt="6">
        <dgm:presLayoutVars>
          <dgm:chMax val="0"/>
          <dgm:chPref val="0"/>
          <dgm:bulletEnabled val="1"/>
        </dgm:presLayoutVars>
      </dgm:prSet>
      <dgm:spPr/>
      <dgm:t>
        <a:bodyPr/>
        <a:lstStyle/>
        <a:p>
          <a:endParaRPr lang="es-PA"/>
        </a:p>
      </dgm:t>
    </dgm:pt>
    <dgm:pt modelId="{2E4CE946-30F8-410D-A3D5-4AF007ABAAEB}" type="pres">
      <dgm:prSet presAssocID="{DA57B556-B5AE-489C-80EB-BD814C8BF561}" presName="Triangle" presStyleLbl="alignNode1" presStyleIdx="1" presStyleCnt="11"/>
      <dgm:spPr/>
    </dgm:pt>
    <dgm:pt modelId="{D13600D0-533C-42F9-81C2-1E6A88198E67}" type="pres">
      <dgm:prSet presAssocID="{E9409AD7-F781-46D6-B007-635776EC02F5}" presName="sibTrans" presStyleCnt="0"/>
      <dgm:spPr/>
    </dgm:pt>
    <dgm:pt modelId="{CD8AB740-6B02-4340-B8CF-1735B3667A86}" type="pres">
      <dgm:prSet presAssocID="{E9409AD7-F781-46D6-B007-635776EC02F5}" presName="space" presStyleCnt="0"/>
      <dgm:spPr/>
    </dgm:pt>
    <dgm:pt modelId="{7F316926-9576-4F2F-A682-138C88CEE557}" type="pres">
      <dgm:prSet presAssocID="{C3F5C93E-5F85-4841-91E5-5060F058A640}" presName="composite" presStyleCnt="0"/>
      <dgm:spPr/>
    </dgm:pt>
    <dgm:pt modelId="{9FC54108-AA16-490A-AC89-83C1672B3020}" type="pres">
      <dgm:prSet presAssocID="{C3F5C93E-5F85-4841-91E5-5060F058A640}" presName="LShape" presStyleLbl="alignNode1" presStyleIdx="2" presStyleCnt="11"/>
      <dgm:spPr/>
    </dgm:pt>
    <dgm:pt modelId="{F40E0147-EA46-4000-839C-188A9F87E34C}" type="pres">
      <dgm:prSet presAssocID="{C3F5C93E-5F85-4841-91E5-5060F058A640}" presName="ParentText" presStyleLbl="revTx" presStyleIdx="1" presStyleCnt="6">
        <dgm:presLayoutVars>
          <dgm:chMax val="0"/>
          <dgm:chPref val="0"/>
          <dgm:bulletEnabled val="1"/>
        </dgm:presLayoutVars>
      </dgm:prSet>
      <dgm:spPr/>
      <dgm:t>
        <a:bodyPr/>
        <a:lstStyle/>
        <a:p>
          <a:endParaRPr lang="es-PA"/>
        </a:p>
      </dgm:t>
    </dgm:pt>
    <dgm:pt modelId="{2BDD4695-5D3E-4E3B-9165-168385F30804}" type="pres">
      <dgm:prSet presAssocID="{C3F5C93E-5F85-4841-91E5-5060F058A640}" presName="Triangle" presStyleLbl="alignNode1" presStyleIdx="3" presStyleCnt="11"/>
      <dgm:spPr/>
    </dgm:pt>
    <dgm:pt modelId="{F9BDF7CF-A1A0-4E7C-8ECC-D106267F95D3}" type="pres">
      <dgm:prSet presAssocID="{5ACFA835-5817-40B8-B720-D2A25418810D}" presName="sibTrans" presStyleCnt="0"/>
      <dgm:spPr/>
    </dgm:pt>
    <dgm:pt modelId="{078F4E82-98BD-479D-BAF4-F0C6C68E19B2}" type="pres">
      <dgm:prSet presAssocID="{5ACFA835-5817-40B8-B720-D2A25418810D}" presName="space" presStyleCnt="0"/>
      <dgm:spPr/>
    </dgm:pt>
    <dgm:pt modelId="{88F66837-844C-4239-80F2-CABF332A57EE}" type="pres">
      <dgm:prSet presAssocID="{836B4717-09C7-462D-B4B2-9253A1498935}" presName="composite" presStyleCnt="0"/>
      <dgm:spPr/>
    </dgm:pt>
    <dgm:pt modelId="{103C6D4C-8918-4B4B-AFB5-00E84AD9D66A}" type="pres">
      <dgm:prSet presAssocID="{836B4717-09C7-462D-B4B2-9253A1498935}" presName="LShape" presStyleLbl="alignNode1" presStyleIdx="4" presStyleCnt="11"/>
      <dgm:spPr/>
    </dgm:pt>
    <dgm:pt modelId="{8490F506-EB32-43B1-8DB4-F12AB432EBD9}" type="pres">
      <dgm:prSet presAssocID="{836B4717-09C7-462D-B4B2-9253A1498935}" presName="ParentText" presStyleLbl="revTx" presStyleIdx="2" presStyleCnt="6">
        <dgm:presLayoutVars>
          <dgm:chMax val="0"/>
          <dgm:chPref val="0"/>
          <dgm:bulletEnabled val="1"/>
        </dgm:presLayoutVars>
      </dgm:prSet>
      <dgm:spPr/>
      <dgm:t>
        <a:bodyPr/>
        <a:lstStyle/>
        <a:p>
          <a:endParaRPr lang="es-PA"/>
        </a:p>
      </dgm:t>
    </dgm:pt>
    <dgm:pt modelId="{96320259-EAC4-4367-B78D-299F6BB31B7B}" type="pres">
      <dgm:prSet presAssocID="{836B4717-09C7-462D-B4B2-9253A1498935}" presName="Triangle" presStyleLbl="alignNode1" presStyleIdx="5" presStyleCnt="11"/>
      <dgm:spPr/>
    </dgm:pt>
    <dgm:pt modelId="{825F613F-5DFE-4B72-8397-4BCFDF78CDB2}" type="pres">
      <dgm:prSet presAssocID="{0367E0AF-0AD6-4337-9ABF-B4B0480AAFFF}" presName="sibTrans" presStyleCnt="0"/>
      <dgm:spPr/>
    </dgm:pt>
    <dgm:pt modelId="{68552A41-44EB-4FBA-BF7F-AD117512C9B7}" type="pres">
      <dgm:prSet presAssocID="{0367E0AF-0AD6-4337-9ABF-B4B0480AAFFF}" presName="space" presStyleCnt="0"/>
      <dgm:spPr/>
    </dgm:pt>
    <dgm:pt modelId="{2E60A299-8366-4411-BD55-5ACD5F762E54}" type="pres">
      <dgm:prSet presAssocID="{3495A6F0-CD82-4E1D-B2D2-491F0448033E}" presName="composite" presStyleCnt="0"/>
      <dgm:spPr/>
    </dgm:pt>
    <dgm:pt modelId="{15C4BB5D-CC2A-46A7-A2A0-E9DD69E0F74E}" type="pres">
      <dgm:prSet presAssocID="{3495A6F0-CD82-4E1D-B2D2-491F0448033E}" presName="LShape" presStyleLbl="alignNode1" presStyleIdx="6" presStyleCnt="11"/>
      <dgm:spPr/>
    </dgm:pt>
    <dgm:pt modelId="{D3A8CB94-C8C4-4433-A9A6-486948F63203}" type="pres">
      <dgm:prSet presAssocID="{3495A6F0-CD82-4E1D-B2D2-491F0448033E}" presName="ParentText" presStyleLbl="revTx" presStyleIdx="3" presStyleCnt="6">
        <dgm:presLayoutVars>
          <dgm:chMax val="0"/>
          <dgm:chPref val="0"/>
          <dgm:bulletEnabled val="1"/>
        </dgm:presLayoutVars>
      </dgm:prSet>
      <dgm:spPr/>
      <dgm:t>
        <a:bodyPr/>
        <a:lstStyle/>
        <a:p>
          <a:endParaRPr lang="es-PA"/>
        </a:p>
      </dgm:t>
    </dgm:pt>
    <dgm:pt modelId="{C1FCD1E2-D87F-488B-95C9-838F6085D232}" type="pres">
      <dgm:prSet presAssocID="{3495A6F0-CD82-4E1D-B2D2-491F0448033E}" presName="Triangle" presStyleLbl="alignNode1" presStyleIdx="7" presStyleCnt="11"/>
      <dgm:spPr/>
    </dgm:pt>
    <dgm:pt modelId="{7C74E448-9002-43B8-B65C-1F08B5BA0ABF}" type="pres">
      <dgm:prSet presAssocID="{065F84CC-6B47-45B5-B3AA-00873AD8D5BF}" presName="sibTrans" presStyleCnt="0"/>
      <dgm:spPr/>
    </dgm:pt>
    <dgm:pt modelId="{79C802B8-1322-497C-9EFF-A7D6325EC9C3}" type="pres">
      <dgm:prSet presAssocID="{065F84CC-6B47-45B5-B3AA-00873AD8D5BF}" presName="space" presStyleCnt="0"/>
      <dgm:spPr/>
    </dgm:pt>
    <dgm:pt modelId="{6B8F8ABE-F4A8-4B0B-AD40-63CB88BFFCC6}" type="pres">
      <dgm:prSet presAssocID="{BBF65E12-4608-41DF-9927-CF57F2125962}" presName="composite" presStyleCnt="0"/>
      <dgm:spPr/>
    </dgm:pt>
    <dgm:pt modelId="{C38A9FA7-499D-4738-AADC-D38A28259E6B}" type="pres">
      <dgm:prSet presAssocID="{BBF65E12-4608-41DF-9927-CF57F2125962}" presName="LShape" presStyleLbl="alignNode1" presStyleIdx="8" presStyleCnt="11"/>
      <dgm:spPr/>
    </dgm:pt>
    <dgm:pt modelId="{26F55506-DED7-4B63-BB89-849B786C9AF9}" type="pres">
      <dgm:prSet presAssocID="{BBF65E12-4608-41DF-9927-CF57F2125962}" presName="ParentText" presStyleLbl="revTx" presStyleIdx="4" presStyleCnt="6">
        <dgm:presLayoutVars>
          <dgm:chMax val="0"/>
          <dgm:chPref val="0"/>
          <dgm:bulletEnabled val="1"/>
        </dgm:presLayoutVars>
      </dgm:prSet>
      <dgm:spPr/>
      <dgm:t>
        <a:bodyPr/>
        <a:lstStyle/>
        <a:p>
          <a:endParaRPr lang="es-PA"/>
        </a:p>
      </dgm:t>
    </dgm:pt>
    <dgm:pt modelId="{A2859A75-B3A7-44FE-96B8-465EFD256891}" type="pres">
      <dgm:prSet presAssocID="{BBF65E12-4608-41DF-9927-CF57F2125962}" presName="Triangle" presStyleLbl="alignNode1" presStyleIdx="9" presStyleCnt="11"/>
      <dgm:spPr/>
    </dgm:pt>
    <dgm:pt modelId="{F04A94D1-E90F-4E4B-B4E3-C4DCE0D42BF4}" type="pres">
      <dgm:prSet presAssocID="{41870170-2E90-4641-86C2-4A3AE94CD3EA}" presName="sibTrans" presStyleCnt="0"/>
      <dgm:spPr/>
    </dgm:pt>
    <dgm:pt modelId="{0D54C37C-2184-49E2-95E8-78187FEE8484}" type="pres">
      <dgm:prSet presAssocID="{41870170-2E90-4641-86C2-4A3AE94CD3EA}" presName="space" presStyleCnt="0"/>
      <dgm:spPr/>
    </dgm:pt>
    <dgm:pt modelId="{962CEE32-FE26-4CED-889C-B53C721DCEFE}" type="pres">
      <dgm:prSet presAssocID="{3F6479EB-6CFA-4C19-9659-FEF9B019766B}" presName="composite" presStyleCnt="0"/>
      <dgm:spPr/>
    </dgm:pt>
    <dgm:pt modelId="{69E190CC-76D2-4445-BC26-F6240581FA91}" type="pres">
      <dgm:prSet presAssocID="{3F6479EB-6CFA-4C19-9659-FEF9B019766B}" presName="LShape" presStyleLbl="alignNode1" presStyleIdx="10" presStyleCnt="11"/>
      <dgm:spPr/>
    </dgm:pt>
    <dgm:pt modelId="{A072AABB-3EAC-4CD6-A3B0-C832D8AF5E41}" type="pres">
      <dgm:prSet presAssocID="{3F6479EB-6CFA-4C19-9659-FEF9B019766B}" presName="ParentText" presStyleLbl="revTx" presStyleIdx="5" presStyleCnt="6">
        <dgm:presLayoutVars>
          <dgm:chMax val="0"/>
          <dgm:chPref val="0"/>
          <dgm:bulletEnabled val="1"/>
        </dgm:presLayoutVars>
      </dgm:prSet>
      <dgm:spPr/>
      <dgm:t>
        <a:bodyPr/>
        <a:lstStyle/>
        <a:p>
          <a:endParaRPr lang="es-PA"/>
        </a:p>
      </dgm:t>
    </dgm:pt>
  </dgm:ptLst>
  <dgm:cxnLst>
    <dgm:cxn modelId="{A25BB36A-C8C7-40DA-9D42-4F8A59104661}" srcId="{129858DF-03A2-4BDE-951F-6D5A957BD334}" destId="{DA57B556-B5AE-489C-80EB-BD814C8BF561}" srcOrd="0" destOrd="0" parTransId="{7E4965AC-D82B-4BB1-911D-1409D3FAB8BC}" sibTransId="{E9409AD7-F781-46D6-B007-635776EC02F5}"/>
    <dgm:cxn modelId="{FD74DF25-8CCA-43DE-AF8B-79B17D73AFAB}" type="presOf" srcId="{3495A6F0-CD82-4E1D-B2D2-491F0448033E}" destId="{D3A8CB94-C8C4-4433-A9A6-486948F63203}" srcOrd="0" destOrd="0" presId="urn:microsoft.com/office/officeart/2009/3/layout/StepUpProcess"/>
    <dgm:cxn modelId="{5CD0F03D-D996-4BCF-9D49-AFD65C910F9B}" type="presOf" srcId="{C3F5C93E-5F85-4841-91E5-5060F058A640}" destId="{F40E0147-EA46-4000-839C-188A9F87E34C}" srcOrd="0" destOrd="0" presId="urn:microsoft.com/office/officeart/2009/3/layout/StepUpProcess"/>
    <dgm:cxn modelId="{F2011E5A-43C7-4249-AD14-FAB8081D2214}" srcId="{129858DF-03A2-4BDE-951F-6D5A957BD334}" destId="{C3F5C93E-5F85-4841-91E5-5060F058A640}" srcOrd="1" destOrd="0" parTransId="{500DEDED-DF07-42F0-9063-A84C939A22B4}" sibTransId="{5ACFA835-5817-40B8-B720-D2A25418810D}"/>
    <dgm:cxn modelId="{071E2A7E-E943-4361-8B6E-4E51F1B0B48C}" srcId="{129858DF-03A2-4BDE-951F-6D5A957BD334}" destId="{3495A6F0-CD82-4E1D-B2D2-491F0448033E}" srcOrd="3" destOrd="0" parTransId="{52BF8B15-2223-4991-9AA6-7128FD62955F}" sibTransId="{065F84CC-6B47-45B5-B3AA-00873AD8D5BF}"/>
    <dgm:cxn modelId="{181F9DA3-7438-4787-89BD-096CB29562E5}" type="presOf" srcId="{DA57B556-B5AE-489C-80EB-BD814C8BF561}" destId="{7354D2F0-FB99-4F4F-9D2F-B097CFFA1533}" srcOrd="0" destOrd="0" presId="urn:microsoft.com/office/officeart/2009/3/layout/StepUpProcess"/>
    <dgm:cxn modelId="{74402C12-EBEE-4C8F-A053-0B262DD63986}" type="presOf" srcId="{129858DF-03A2-4BDE-951F-6D5A957BD334}" destId="{426CC836-72BF-4E4D-8C2C-B41B5508B14A}" srcOrd="0" destOrd="0" presId="urn:microsoft.com/office/officeart/2009/3/layout/StepUpProcess"/>
    <dgm:cxn modelId="{34CA1107-A2F6-4F32-8EFF-B7025BD35932}" srcId="{129858DF-03A2-4BDE-951F-6D5A957BD334}" destId="{BBF65E12-4608-41DF-9927-CF57F2125962}" srcOrd="4" destOrd="0" parTransId="{B6FF6E25-4B95-4604-B1AF-4A3835FD4AB1}" sibTransId="{41870170-2E90-4641-86C2-4A3AE94CD3EA}"/>
    <dgm:cxn modelId="{ACB4C7C6-CFD2-49F8-B78D-25BF125AB6ED}" type="presOf" srcId="{3F6479EB-6CFA-4C19-9659-FEF9B019766B}" destId="{A072AABB-3EAC-4CD6-A3B0-C832D8AF5E41}" srcOrd="0" destOrd="0" presId="urn:microsoft.com/office/officeart/2009/3/layout/StepUpProcess"/>
    <dgm:cxn modelId="{B91D6975-833F-4214-8A61-84CB01CD37AA}" srcId="{129858DF-03A2-4BDE-951F-6D5A957BD334}" destId="{836B4717-09C7-462D-B4B2-9253A1498935}" srcOrd="2" destOrd="0" parTransId="{04D0E1A6-5F11-431B-83E2-070C27D7FB12}" sibTransId="{0367E0AF-0AD6-4337-9ABF-B4B0480AAFFF}"/>
    <dgm:cxn modelId="{AC418654-B8E1-42B7-9C40-F5E62EDBA076}" type="presOf" srcId="{836B4717-09C7-462D-B4B2-9253A1498935}" destId="{8490F506-EB32-43B1-8DB4-F12AB432EBD9}" srcOrd="0" destOrd="0" presId="urn:microsoft.com/office/officeart/2009/3/layout/StepUpProcess"/>
    <dgm:cxn modelId="{6A9F0D74-9C94-4152-A0F7-7353B4FC23A3}" srcId="{129858DF-03A2-4BDE-951F-6D5A957BD334}" destId="{3F6479EB-6CFA-4C19-9659-FEF9B019766B}" srcOrd="5" destOrd="0" parTransId="{CD85F5DA-D240-4452-BC21-929CAF805FAF}" sibTransId="{55A9FEAB-F25C-4424-BD38-CDC3B138F47A}"/>
    <dgm:cxn modelId="{414883F3-4AA7-461F-B7C8-F742ADDABDA8}" type="presOf" srcId="{BBF65E12-4608-41DF-9927-CF57F2125962}" destId="{26F55506-DED7-4B63-BB89-849B786C9AF9}" srcOrd="0" destOrd="0" presId="urn:microsoft.com/office/officeart/2009/3/layout/StepUpProcess"/>
    <dgm:cxn modelId="{CF88B623-B650-4C2D-A7B2-C66E34BFF6FF}" type="presParOf" srcId="{426CC836-72BF-4E4D-8C2C-B41B5508B14A}" destId="{F3524697-4D3C-4134-A35F-E7F22A1AC9A5}" srcOrd="0" destOrd="0" presId="urn:microsoft.com/office/officeart/2009/3/layout/StepUpProcess"/>
    <dgm:cxn modelId="{ABEDA951-4F7B-455A-9435-147344F26135}" type="presParOf" srcId="{F3524697-4D3C-4134-A35F-E7F22A1AC9A5}" destId="{60858F65-DA85-4D60-BD97-69702D896AB6}" srcOrd="0" destOrd="0" presId="urn:microsoft.com/office/officeart/2009/3/layout/StepUpProcess"/>
    <dgm:cxn modelId="{FFEB500C-7785-40BB-A9DB-A3A8AF4CCD2F}" type="presParOf" srcId="{F3524697-4D3C-4134-A35F-E7F22A1AC9A5}" destId="{7354D2F0-FB99-4F4F-9D2F-B097CFFA1533}" srcOrd="1" destOrd="0" presId="urn:microsoft.com/office/officeart/2009/3/layout/StepUpProcess"/>
    <dgm:cxn modelId="{3F78539D-412A-48BF-92AB-FEC078E0100F}" type="presParOf" srcId="{F3524697-4D3C-4134-A35F-E7F22A1AC9A5}" destId="{2E4CE946-30F8-410D-A3D5-4AF007ABAAEB}" srcOrd="2" destOrd="0" presId="urn:microsoft.com/office/officeart/2009/3/layout/StepUpProcess"/>
    <dgm:cxn modelId="{D3970067-4D74-4902-B809-0E6B22683ADD}" type="presParOf" srcId="{426CC836-72BF-4E4D-8C2C-B41B5508B14A}" destId="{D13600D0-533C-42F9-81C2-1E6A88198E67}" srcOrd="1" destOrd="0" presId="urn:microsoft.com/office/officeart/2009/3/layout/StepUpProcess"/>
    <dgm:cxn modelId="{7ED092C8-7381-4530-B0B8-2C9A4BD9CBDC}" type="presParOf" srcId="{D13600D0-533C-42F9-81C2-1E6A88198E67}" destId="{CD8AB740-6B02-4340-B8CF-1735B3667A86}" srcOrd="0" destOrd="0" presId="urn:microsoft.com/office/officeart/2009/3/layout/StepUpProcess"/>
    <dgm:cxn modelId="{CB8765B9-5BB7-4269-9D54-BF1B48E5B0EC}" type="presParOf" srcId="{426CC836-72BF-4E4D-8C2C-B41B5508B14A}" destId="{7F316926-9576-4F2F-A682-138C88CEE557}" srcOrd="2" destOrd="0" presId="urn:microsoft.com/office/officeart/2009/3/layout/StepUpProcess"/>
    <dgm:cxn modelId="{AE2753E1-F4D9-480B-A0C7-E3F9B9EE840A}" type="presParOf" srcId="{7F316926-9576-4F2F-A682-138C88CEE557}" destId="{9FC54108-AA16-490A-AC89-83C1672B3020}" srcOrd="0" destOrd="0" presId="urn:microsoft.com/office/officeart/2009/3/layout/StepUpProcess"/>
    <dgm:cxn modelId="{0D85998C-B2FD-4071-8765-840005A6A9F2}" type="presParOf" srcId="{7F316926-9576-4F2F-A682-138C88CEE557}" destId="{F40E0147-EA46-4000-839C-188A9F87E34C}" srcOrd="1" destOrd="0" presId="urn:microsoft.com/office/officeart/2009/3/layout/StepUpProcess"/>
    <dgm:cxn modelId="{A6E395B2-0931-414B-9963-7F9E1CCD5A16}" type="presParOf" srcId="{7F316926-9576-4F2F-A682-138C88CEE557}" destId="{2BDD4695-5D3E-4E3B-9165-168385F30804}" srcOrd="2" destOrd="0" presId="urn:microsoft.com/office/officeart/2009/3/layout/StepUpProcess"/>
    <dgm:cxn modelId="{F5A9F21A-5C01-40CF-A2B5-130F9AD6D2E8}" type="presParOf" srcId="{426CC836-72BF-4E4D-8C2C-B41B5508B14A}" destId="{F9BDF7CF-A1A0-4E7C-8ECC-D106267F95D3}" srcOrd="3" destOrd="0" presId="urn:microsoft.com/office/officeart/2009/3/layout/StepUpProcess"/>
    <dgm:cxn modelId="{396B8E31-BB61-4B3F-9F91-72E7B44C5155}" type="presParOf" srcId="{F9BDF7CF-A1A0-4E7C-8ECC-D106267F95D3}" destId="{078F4E82-98BD-479D-BAF4-F0C6C68E19B2}" srcOrd="0" destOrd="0" presId="urn:microsoft.com/office/officeart/2009/3/layout/StepUpProcess"/>
    <dgm:cxn modelId="{87B054F7-2AFC-452D-ACB4-176E7B8333B4}" type="presParOf" srcId="{426CC836-72BF-4E4D-8C2C-B41B5508B14A}" destId="{88F66837-844C-4239-80F2-CABF332A57EE}" srcOrd="4" destOrd="0" presId="urn:microsoft.com/office/officeart/2009/3/layout/StepUpProcess"/>
    <dgm:cxn modelId="{6C9DE693-ADC3-4145-9513-5C4E428A03E9}" type="presParOf" srcId="{88F66837-844C-4239-80F2-CABF332A57EE}" destId="{103C6D4C-8918-4B4B-AFB5-00E84AD9D66A}" srcOrd="0" destOrd="0" presId="urn:microsoft.com/office/officeart/2009/3/layout/StepUpProcess"/>
    <dgm:cxn modelId="{3A9E5EC3-EE9F-43CF-97EA-991D2494707B}" type="presParOf" srcId="{88F66837-844C-4239-80F2-CABF332A57EE}" destId="{8490F506-EB32-43B1-8DB4-F12AB432EBD9}" srcOrd="1" destOrd="0" presId="urn:microsoft.com/office/officeart/2009/3/layout/StepUpProcess"/>
    <dgm:cxn modelId="{0A9E913F-23BE-4641-934F-4B8EF51B37CB}" type="presParOf" srcId="{88F66837-844C-4239-80F2-CABF332A57EE}" destId="{96320259-EAC4-4367-B78D-299F6BB31B7B}" srcOrd="2" destOrd="0" presId="urn:microsoft.com/office/officeart/2009/3/layout/StepUpProcess"/>
    <dgm:cxn modelId="{6BA72BC4-949E-4206-99ED-D83850876C25}" type="presParOf" srcId="{426CC836-72BF-4E4D-8C2C-B41B5508B14A}" destId="{825F613F-5DFE-4B72-8397-4BCFDF78CDB2}" srcOrd="5" destOrd="0" presId="urn:microsoft.com/office/officeart/2009/3/layout/StepUpProcess"/>
    <dgm:cxn modelId="{34F1CEC0-20F3-4809-BDEF-BAFD7DCED3C0}" type="presParOf" srcId="{825F613F-5DFE-4B72-8397-4BCFDF78CDB2}" destId="{68552A41-44EB-4FBA-BF7F-AD117512C9B7}" srcOrd="0" destOrd="0" presId="urn:microsoft.com/office/officeart/2009/3/layout/StepUpProcess"/>
    <dgm:cxn modelId="{47C09D4C-F377-4CB9-AED0-00C72A311FE4}" type="presParOf" srcId="{426CC836-72BF-4E4D-8C2C-B41B5508B14A}" destId="{2E60A299-8366-4411-BD55-5ACD5F762E54}" srcOrd="6" destOrd="0" presId="urn:microsoft.com/office/officeart/2009/3/layout/StepUpProcess"/>
    <dgm:cxn modelId="{14853098-75C9-41FA-A339-7831301742BC}" type="presParOf" srcId="{2E60A299-8366-4411-BD55-5ACD5F762E54}" destId="{15C4BB5D-CC2A-46A7-A2A0-E9DD69E0F74E}" srcOrd="0" destOrd="0" presId="urn:microsoft.com/office/officeart/2009/3/layout/StepUpProcess"/>
    <dgm:cxn modelId="{EA4A675A-B4F1-4FF7-87BA-469F258B8716}" type="presParOf" srcId="{2E60A299-8366-4411-BD55-5ACD5F762E54}" destId="{D3A8CB94-C8C4-4433-A9A6-486948F63203}" srcOrd="1" destOrd="0" presId="urn:microsoft.com/office/officeart/2009/3/layout/StepUpProcess"/>
    <dgm:cxn modelId="{35B3785C-359A-4B46-8F96-5F408319742A}" type="presParOf" srcId="{2E60A299-8366-4411-BD55-5ACD5F762E54}" destId="{C1FCD1E2-D87F-488B-95C9-838F6085D232}" srcOrd="2" destOrd="0" presId="urn:microsoft.com/office/officeart/2009/3/layout/StepUpProcess"/>
    <dgm:cxn modelId="{03B2FA54-7FDF-4960-B021-EFF5859A89A6}" type="presParOf" srcId="{426CC836-72BF-4E4D-8C2C-B41B5508B14A}" destId="{7C74E448-9002-43B8-B65C-1F08B5BA0ABF}" srcOrd="7" destOrd="0" presId="urn:microsoft.com/office/officeart/2009/3/layout/StepUpProcess"/>
    <dgm:cxn modelId="{069773CB-A2B1-460B-80FE-FEF9BF1023FB}" type="presParOf" srcId="{7C74E448-9002-43B8-B65C-1F08B5BA0ABF}" destId="{79C802B8-1322-497C-9EFF-A7D6325EC9C3}" srcOrd="0" destOrd="0" presId="urn:microsoft.com/office/officeart/2009/3/layout/StepUpProcess"/>
    <dgm:cxn modelId="{41F86244-CC9D-422D-BF34-36850BA47341}" type="presParOf" srcId="{426CC836-72BF-4E4D-8C2C-B41B5508B14A}" destId="{6B8F8ABE-F4A8-4B0B-AD40-63CB88BFFCC6}" srcOrd="8" destOrd="0" presId="urn:microsoft.com/office/officeart/2009/3/layout/StepUpProcess"/>
    <dgm:cxn modelId="{39223962-0307-4D70-834F-7A1096907C87}" type="presParOf" srcId="{6B8F8ABE-F4A8-4B0B-AD40-63CB88BFFCC6}" destId="{C38A9FA7-499D-4738-AADC-D38A28259E6B}" srcOrd="0" destOrd="0" presId="urn:microsoft.com/office/officeart/2009/3/layout/StepUpProcess"/>
    <dgm:cxn modelId="{9F333783-E36C-456C-B843-BF945B6747D5}" type="presParOf" srcId="{6B8F8ABE-F4A8-4B0B-AD40-63CB88BFFCC6}" destId="{26F55506-DED7-4B63-BB89-849B786C9AF9}" srcOrd="1" destOrd="0" presId="urn:microsoft.com/office/officeart/2009/3/layout/StepUpProcess"/>
    <dgm:cxn modelId="{5687962F-8CF2-4304-B8AA-0CCE4D667FAB}" type="presParOf" srcId="{6B8F8ABE-F4A8-4B0B-AD40-63CB88BFFCC6}" destId="{A2859A75-B3A7-44FE-96B8-465EFD256891}" srcOrd="2" destOrd="0" presId="urn:microsoft.com/office/officeart/2009/3/layout/StepUpProcess"/>
    <dgm:cxn modelId="{5E75A56B-53EC-4C1B-BBCA-063B376F1181}" type="presParOf" srcId="{426CC836-72BF-4E4D-8C2C-B41B5508B14A}" destId="{F04A94D1-E90F-4E4B-B4E3-C4DCE0D42BF4}" srcOrd="9" destOrd="0" presId="urn:microsoft.com/office/officeart/2009/3/layout/StepUpProcess"/>
    <dgm:cxn modelId="{04ECD262-AE82-44BE-8D12-2829AF317032}" type="presParOf" srcId="{F04A94D1-E90F-4E4B-B4E3-C4DCE0D42BF4}" destId="{0D54C37C-2184-49E2-95E8-78187FEE8484}" srcOrd="0" destOrd="0" presId="urn:microsoft.com/office/officeart/2009/3/layout/StepUpProcess"/>
    <dgm:cxn modelId="{C160CFAC-E44C-4833-8F5D-C548449427F1}" type="presParOf" srcId="{426CC836-72BF-4E4D-8C2C-B41B5508B14A}" destId="{962CEE32-FE26-4CED-889C-B53C721DCEFE}" srcOrd="10" destOrd="0" presId="urn:microsoft.com/office/officeart/2009/3/layout/StepUpProcess"/>
    <dgm:cxn modelId="{88169C31-F053-41D8-A3DD-2506214113F1}" type="presParOf" srcId="{962CEE32-FE26-4CED-889C-B53C721DCEFE}" destId="{69E190CC-76D2-4445-BC26-F6240581FA91}" srcOrd="0" destOrd="0" presId="urn:microsoft.com/office/officeart/2009/3/layout/StepUpProcess"/>
    <dgm:cxn modelId="{7F304567-1A6B-4D3B-9E47-0FBBB253E767}" type="presParOf" srcId="{962CEE32-FE26-4CED-889C-B53C721DCEFE}" destId="{A072AABB-3EAC-4CD6-A3B0-C832D8AF5E41}" srcOrd="1" destOrd="0" presId="urn:microsoft.com/office/officeart/2009/3/layout/StepUp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7E2FC7-7296-4A4F-AF7E-5D2ED2F62E47}" type="doc">
      <dgm:prSet loTypeId="urn:microsoft.com/office/officeart/2005/8/layout/hierarchy3" loCatId="relationship" qsTypeId="urn:microsoft.com/office/officeart/2005/8/quickstyle/simple3" qsCatId="simple" csTypeId="urn:microsoft.com/office/officeart/2005/8/colors/colorful4" csCatId="colorful" phldr="1"/>
      <dgm:spPr/>
      <dgm:t>
        <a:bodyPr/>
        <a:lstStyle/>
        <a:p>
          <a:endParaRPr lang="es-ES"/>
        </a:p>
      </dgm:t>
    </dgm:pt>
    <dgm:pt modelId="{1448CAF9-AB5A-40D9-BACB-2E8BA306E7E3}">
      <dgm:prSet phldrT="[Texto]"/>
      <dgm:spPr/>
      <dgm:t>
        <a:bodyPr/>
        <a:lstStyle/>
        <a:p>
          <a:r>
            <a:rPr lang="es-ES" smtClean="0">
              <a:latin typeface="Times New Roman" pitchFamily="18" charset="0"/>
              <a:cs typeface="Times New Roman" pitchFamily="18" charset="0"/>
            </a:rPr>
            <a:t>Hubo diferencias significativas</a:t>
          </a:r>
          <a:endParaRPr lang="es-ES" dirty="0"/>
        </a:p>
      </dgm:t>
    </dgm:pt>
    <dgm:pt modelId="{45C369DF-BADE-451A-A482-48FB2DEF7F8E}" type="parTrans" cxnId="{0B990051-6114-4CB2-9023-37D1F95E5D4E}">
      <dgm:prSet/>
      <dgm:spPr/>
      <dgm:t>
        <a:bodyPr/>
        <a:lstStyle/>
        <a:p>
          <a:endParaRPr lang="es-ES"/>
        </a:p>
      </dgm:t>
    </dgm:pt>
    <dgm:pt modelId="{316B175C-AA1B-418B-BEE6-611E4EA55254}" type="sibTrans" cxnId="{0B990051-6114-4CB2-9023-37D1F95E5D4E}">
      <dgm:prSet/>
      <dgm:spPr/>
      <dgm:t>
        <a:bodyPr/>
        <a:lstStyle/>
        <a:p>
          <a:endParaRPr lang="es-ES"/>
        </a:p>
      </dgm:t>
    </dgm:pt>
    <dgm:pt modelId="{F329F234-F592-4F72-B423-0FCB1FE3C80D}">
      <dgm:prSet phldrT="[Texto]" custT="1"/>
      <dgm:spPr/>
      <dgm:t>
        <a:bodyPr/>
        <a:lstStyle/>
        <a:p>
          <a:r>
            <a:rPr lang="es-PA" sz="1800" dirty="0" smtClean="0">
              <a:latin typeface="Times New Roman" pitchFamily="18" charset="0"/>
              <a:cs typeface="Times New Roman" pitchFamily="18" charset="0"/>
            </a:rPr>
            <a:t>Volumen de biol </a:t>
          </a:r>
          <a:r>
            <a:rPr lang="es-ES" sz="1800" dirty="0" smtClean="0">
              <a:latin typeface="Times New Roman" pitchFamily="18" charset="0"/>
              <a:cs typeface="Times New Roman" pitchFamily="18" charset="0"/>
            </a:rPr>
            <a:t>(valor–</a:t>
          </a:r>
          <a:r>
            <a:rPr lang="es-ES" sz="1800" i="1" dirty="0" smtClean="0">
              <a:latin typeface="Times New Roman" pitchFamily="18" charset="0"/>
              <a:cs typeface="Times New Roman" pitchFamily="18" charset="0"/>
            </a:rPr>
            <a:t>p </a:t>
          </a:r>
          <a:r>
            <a:rPr lang="es-ES" sz="1800" dirty="0" smtClean="0">
              <a:latin typeface="Times New Roman" pitchFamily="18" charset="0"/>
              <a:cs typeface="Times New Roman" pitchFamily="18" charset="0"/>
            </a:rPr>
            <a:t>= 0.0241)</a:t>
          </a:r>
          <a:endParaRPr lang="es-ES" sz="1800" dirty="0"/>
        </a:p>
      </dgm:t>
    </dgm:pt>
    <dgm:pt modelId="{9DF1C612-F9C4-4765-957D-9A0EBCDE380F}" type="parTrans" cxnId="{58AE3D7B-08EE-4776-8DF1-53DDF1D48809}">
      <dgm:prSet/>
      <dgm:spPr/>
      <dgm:t>
        <a:bodyPr/>
        <a:lstStyle/>
        <a:p>
          <a:endParaRPr lang="es-ES"/>
        </a:p>
      </dgm:t>
    </dgm:pt>
    <dgm:pt modelId="{A478C60D-ADFA-4F77-9FF3-E824C3A4B866}" type="sibTrans" cxnId="{58AE3D7B-08EE-4776-8DF1-53DDF1D48809}">
      <dgm:prSet/>
      <dgm:spPr/>
      <dgm:t>
        <a:bodyPr/>
        <a:lstStyle/>
        <a:p>
          <a:endParaRPr lang="es-ES"/>
        </a:p>
      </dgm:t>
    </dgm:pt>
    <dgm:pt modelId="{864C092D-EF7F-4894-8228-BCCA966B286A}">
      <dgm:prSet phldrT="[Texto]"/>
      <dgm:spPr/>
      <dgm:t>
        <a:bodyPr/>
        <a:lstStyle/>
        <a:p>
          <a:r>
            <a:rPr lang="es-PA" dirty="0" smtClean="0">
              <a:latin typeface="Times New Roman" pitchFamily="18" charset="0"/>
              <a:cs typeface="Times New Roman" pitchFamily="18" charset="0"/>
            </a:rPr>
            <a:t>Altura  </a:t>
          </a:r>
        </a:p>
        <a:p>
          <a:r>
            <a:rPr lang="es-ES" dirty="0" smtClean="0">
              <a:latin typeface="Times New Roman" pitchFamily="18" charset="0"/>
              <a:cs typeface="Times New Roman" pitchFamily="18" charset="0"/>
            </a:rPr>
            <a:t>(valor–</a:t>
          </a:r>
          <a:r>
            <a:rPr lang="es-ES" i="1" dirty="0" smtClean="0">
              <a:latin typeface="Times New Roman" pitchFamily="18" charset="0"/>
              <a:cs typeface="Times New Roman" pitchFamily="18" charset="0"/>
            </a:rPr>
            <a:t>p </a:t>
          </a:r>
          <a:r>
            <a:rPr lang="es-ES" dirty="0" smtClean="0">
              <a:latin typeface="Times New Roman" pitchFamily="18" charset="0"/>
              <a:cs typeface="Times New Roman" pitchFamily="18" charset="0"/>
            </a:rPr>
            <a:t>= 0.0002)</a:t>
          </a:r>
          <a:endParaRPr lang="es-ES" dirty="0"/>
        </a:p>
      </dgm:t>
    </dgm:pt>
    <dgm:pt modelId="{4CDE7FA5-C0F9-44A9-B95D-EC89988CA5EA}" type="parTrans" cxnId="{464913AC-2F03-45B1-9F8B-0B781CFB9A63}">
      <dgm:prSet/>
      <dgm:spPr/>
      <dgm:t>
        <a:bodyPr/>
        <a:lstStyle/>
        <a:p>
          <a:endParaRPr lang="es-ES"/>
        </a:p>
      </dgm:t>
    </dgm:pt>
    <dgm:pt modelId="{66BF1ACA-4B93-4730-BFCD-B95386FC4544}" type="sibTrans" cxnId="{464913AC-2F03-45B1-9F8B-0B781CFB9A63}">
      <dgm:prSet/>
      <dgm:spPr/>
      <dgm:t>
        <a:bodyPr/>
        <a:lstStyle/>
        <a:p>
          <a:endParaRPr lang="es-ES"/>
        </a:p>
      </dgm:t>
    </dgm:pt>
    <dgm:pt modelId="{9B8F6996-EBC7-4D7B-94EA-27705B6A89CF}">
      <dgm:prSet phldrT="[Texto]"/>
      <dgm:spPr/>
      <dgm:t>
        <a:bodyPr/>
        <a:lstStyle/>
        <a:p>
          <a:r>
            <a:rPr lang="es-ES" smtClean="0">
              <a:latin typeface="Times New Roman" pitchFamily="18" charset="0"/>
              <a:cs typeface="Times New Roman" pitchFamily="18" charset="0"/>
            </a:rPr>
            <a:t>Sin diferencias significativas </a:t>
          </a:r>
          <a:endParaRPr lang="es-ES" dirty="0"/>
        </a:p>
      </dgm:t>
    </dgm:pt>
    <dgm:pt modelId="{6C1CAF3B-3E7C-4294-BDB1-F3DBD4AA5AF1}" type="parTrans" cxnId="{B4470AA0-6529-4D46-9620-CC587E87F261}">
      <dgm:prSet/>
      <dgm:spPr/>
      <dgm:t>
        <a:bodyPr/>
        <a:lstStyle/>
        <a:p>
          <a:endParaRPr lang="es-ES"/>
        </a:p>
      </dgm:t>
    </dgm:pt>
    <dgm:pt modelId="{18FC98C7-7A03-436F-A96C-0E338F22FDF5}" type="sibTrans" cxnId="{B4470AA0-6529-4D46-9620-CC587E87F261}">
      <dgm:prSet/>
      <dgm:spPr/>
      <dgm:t>
        <a:bodyPr/>
        <a:lstStyle/>
        <a:p>
          <a:endParaRPr lang="es-ES"/>
        </a:p>
      </dgm:t>
    </dgm:pt>
    <dgm:pt modelId="{076335BF-913E-44DF-B713-57BA169CBC46}">
      <dgm:prSet phldrT="[Texto]"/>
      <dgm:spPr/>
      <dgm:t>
        <a:bodyPr/>
        <a:lstStyle/>
        <a:p>
          <a:r>
            <a:rPr lang="es-PA" dirty="0" smtClean="0">
              <a:latin typeface="Times New Roman" pitchFamily="18" charset="0"/>
              <a:cs typeface="Times New Roman" pitchFamily="18" charset="0"/>
            </a:rPr>
            <a:t>Longitud de la raíz principal </a:t>
          </a:r>
        </a:p>
        <a:p>
          <a:r>
            <a:rPr lang="es-ES" dirty="0" smtClean="0">
              <a:latin typeface="Times New Roman" pitchFamily="18" charset="0"/>
              <a:cs typeface="Times New Roman" pitchFamily="18" charset="0"/>
            </a:rPr>
            <a:t>(valor–</a:t>
          </a:r>
          <a:r>
            <a:rPr lang="es-ES" i="1" dirty="0" smtClean="0">
              <a:latin typeface="Times New Roman" pitchFamily="18" charset="0"/>
              <a:cs typeface="Times New Roman" pitchFamily="18" charset="0"/>
            </a:rPr>
            <a:t>p </a:t>
          </a:r>
          <a:r>
            <a:rPr lang="es-ES" dirty="0" smtClean="0">
              <a:latin typeface="Times New Roman" pitchFamily="18" charset="0"/>
              <a:cs typeface="Times New Roman" pitchFamily="18" charset="0"/>
            </a:rPr>
            <a:t>= 0.4248). </a:t>
          </a:r>
          <a:endParaRPr lang="es-ES" dirty="0"/>
        </a:p>
      </dgm:t>
    </dgm:pt>
    <dgm:pt modelId="{5A6EC459-46BF-44FE-A402-5726167520AF}" type="parTrans" cxnId="{2DA9057F-99A2-44EA-BBDC-EF6D17FD9C84}">
      <dgm:prSet/>
      <dgm:spPr/>
      <dgm:t>
        <a:bodyPr/>
        <a:lstStyle/>
        <a:p>
          <a:endParaRPr lang="es-ES"/>
        </a:p>
      </dgm:t>
    </dgm:pt>
    <dgm:pt modelId="{427B6CA7-31FA-4456-AC1B-FD4466296230}" type="sibTrans" cxnId="{2DA9057F-99A2-44EA-BBDC-EF6D17FD9C84}">
      <dgm:prSet/>
      <dgm:spPr/>
      <dgm:t>
        <a:bodyPr/>
        <a:lstStyle/>
        <a:p>
          <a:endParaRPr lang="es-ES"/>
        </a:p>
      </dgm:t>
    </dgm:pt>
    <dgm:pt modelId="{116377D2-1CAF-43A0-88CB-AB7D4FCCA543}">
      <dgm:prSet phldrT="[Texto]"/>
      <dgm:spPr/>
      <dgm:t>
        <a:bodyPr/>
        <a:lstStyle/>
        <a:p>
          <a:r>
            <a:rPr lang="es-PA" dirty="0" smtClean="0">
              <a:latin typeface="Times New Roman" pitchFamily="18" charset="0"/>
              <a:cs typeface="Times New Roman" pitchFamily="18" charset="0"/>
            </a:rPr>
            <a:t>Área foliar </a:t>
          </a:r>
        </a:p>
        <a:p>
          <a:r>
            <a:rPr lang="es-ES" dirty="0" smtClean="0">
              <a:latin typeface="Times New Roman" pitchFamily="18" charset="0"/>
              <a:cs typeface="Times New Roman" pitchFamily="18" charset="0"/>
            </a:rPr>
            <a:t>(valor–</a:t>
          </a:r>
          <a:r>
            <a:rPr lang="es-ES" i="1" dirty="0" smtClean="0">
              <a:latin typeface="Times New Roman" pitchFamily="18" charset="0"/>
              <a:cs typeface="Times New Roman" pitchFamily="18" charset="0"/>
            </a:rPr>
            <a:t>p </a:t>
          </a:r>
          <a:r>
            <a:rPr lang="es-ES" dirty="0" smtClean="0">
              <a:latin typeface="Times New Roman" pitchFamily="18" charset="0"/>
              <a:cs typeface="Times New Roman" pitchFamily="18" charset="0"/>
            </a:rPr>
            <a:t>= 0.0001)</a:t>
          </a:r>
          <a:endParaRPr lang="es-ES" dirty="0"/>
        </a:p>
      </dgm:t>
    </dgm:pt>
    <dgm:pt modelId="{B7D58E2C-E008-46D7-872C-5E737B345CD1}" type="parTrans" cxnId="{C0378681-BA54-465F-AEC4-8CD0BECD5BD5}">
      <dgm:prSet/>
      <dgm:spPr/>
      <dgm:t>
        <a:bodyPr/>
        <a:lstStyle/>
        <a:p>
          <a:endParaRPr lang="es-ES"/>
        </a:p>
      </dgm:t>
    </dgm:pt>
    <dgm:pt modelId="{EECC2DAC-A7F4-4A1E-A372-6A154535074B}" type="sibTrans" cxnId="{C0378681-BA54-465F-AEC4-8CD0BECD5BD5}">
      <dgm:prSet/>
      <dgm:spPr/>
      <dgm:t>
        <a:bodyPr/>
        <a:lstStyle/>
        <a:p>
          <a:endParaRPr lang="es-ES"/>
        </a:p>
      </dgm:t>
    </dgm:pt>
    <dgm:pt modelId="{658E27A1-E6F1-49BA-877B-4412439EC50D}">
      <dgm:prSet phldrT="[Texto]"/>
      <dgm:spPr/>
      <dgm:t>
        <a:bodyPr/>
        <a:lstStyle/>
        <a:p>
          <a:r>
            <a:rPr lang="es-PA" dirty="0" smtClean="0">
              <a:latin typeface="Times New Roman" pitchFamily="18" charset="0"/>
              <a:cs typeface="Times New Roman" pitchFamily="18" charset="0"/>
            </a:rPr>
            <a:t>Concentración proteica </a:t>
          </a:r>
        </a:p>
        <a:p>
          <a:r>
            <a:rPr lang="es-ES" dirty="0" smtClean="0">
              <a:latin typeface="Times New Roman" pitchFamily="18" charset="0"/>
              <a:cs typeface="Times New Roman" pitchFamily="18" charset="0"/>
            </a:rPr>
            <a:t>(valor–</a:t>
          </a:r>
          <a:r>
            <a:rPr lang="es-ES" i="1" dirty="0" smtClean="0">
              <a:latin typeface="Times New Roman" pitchFamily="18" charset="0"/>
              <a:cs typeface="Times New Roman" pitchFamily="18" charset="0"/>
            </a:rPr>
            <a:t>p </a:t>
          </a:r>
          <a:r>
            <a:rPr lang="es-ES" dirty="0" smtClean="0">
              <a:latin typeface="Times New Roman" pitchFamily="18" charset="0"/>
              <a:cs typeface="Times New Roman" pitchFamily="18" charset="0"/>
            </a:rPr>
            <a:t>= 0.0355)</a:t>
          </a:r>
          <a:endParaRPr lang="es-ES" dirty="0"/>
        </a:p>
      </dgm:t>
    </dgm:pt>
    <dgm:pt modelId="{A29B9A99-34EA-424D-A212-0336971DBF85}" type="parTrans" cxnId="{E8993098-E545-49EF-B211-9D9BB67EF201}">
      <dgm:prSet/>
      <dgm:spPr/>
      <dgm:t>
        <a:bodyPr/>
        <a:lstStyle/>
        <a:p>
          <a:endParaRPr lang="es-ES">
            <a:solidFill>
              <a:schemeClr val="tx1"/>
            </a:solidFill>
          </a:endParaRPr>
        </a:p>
      </dgm:t>
    </dgm:pt>
    <dgm:pt modelId="{C95CD37B-1262-4690-B3E8-71CB4074E6B0}" type="sibTrans" cxnId="{E8993098-E545-49EF-B211-9D9BB67EF201}">
      <dgm:prSet/>
      <dgm:spPr/>
      <dgm:t>
        <a:bodyPr/>
        <a:lstStyle/>
        <a:p>
          <a:endParaRPr lang="es-ES"/>
        </a:p>
      </dgm:t>
    </dgm:pt>
    <dgm:pt modelId="{23EA80C3-3B04-462C-A79B-174132052D2C}" type="pres">
      <dgm:prSet presAssocID="{E57E2FC7-7296-4A4F-AF7E-5D2ED2F62E47}" presName="diagram" presStyleCnt="0">
        <dgm:presLayoutVars>
          <dgm:chPref val="1"/>
          <dgm:dir/>
          <dgm:animOne val="branch"/>
          <dgm:animLvl val="lvl"/>
          <dgm:resizeHandles/>
        </dgm:presLayoutVars>
      </dgm:prSet>
      <dgm:spPr/>
      <dgm:t>
        <a:bodyPr/>
        <a:lstStyle/>
        <a:p>
          <a:endParaRPr lang="es-ES"/>
        </a:p>
      </dgm:t>
    </dgm:pt>
    <dgm:pt modelId="{621126CD-BD96-443E-BCDE-D2E6C83A6067}" type="pres">
      <dgm:prSet presAssocID="{1448CAF9-AB5A-40D9-BACB-2E8BA306E7E3}" presName="root" presStyleCnt="0"/>
      <dgm:spPr/>
    </dgm:pt>
    <dgm:pt modelId="{EFEDB535-73B2-4F5B-970C-6C56C10CEF43}" type="pres">
      <dgm:prSet presAssocID="{1448CAF9-AB5A-40D9-BACB-2E8BA306E7E3}" presName="rootComposite" presStyleCnt="0"/>
      <dgm:spPr/>
    </dgm:pt>
    <dgm:pt modelId="{95FB7F2C-913D-48AE-A217-72649E3C59CD}" type="pres">
      <dgm:prSet presAssocID="{1448CAF9-AB5A-40D9-BACB-2E8BA306E7E3}" presName="rootText" presStyleLbl="node1" presStyleIdx="0" presStyleCnt="2" custScaleX="110051" custLinFactNeighborX="-22533"/>
      <dgm:spPr/>
      <dgm:t>
        <a:bodyPr/>
        <a:lstStyle/>
        <a:p>
          <a:endParaRPr lang="es-ES"/>
        </a:p>
      </dgm:t>
    </dgm:pt>
    <dgm:pt modelId="{F8F24AC6-F366-4346-820E-6566FF8D8D21}" type="pres">
      <dgm:prSet presAssocID="{1448CAF9-AB5A-40D9-BACB-2E8BA306E7E3}" presName="rootConnector" presStyleLbl="node1" presStyleIdx="0" presStyleCnt="2"/>
      <dgm:spPr/>
      <dgm:t>
        <a:bodyPr/>
        <a:lstStyle/>
        <a:p>
          <a:endParaRPr lang="es-ES"/>
        </a:p>
      </dgm:t>
    </dgm:pt>
    <dgm:pt modelId="{817D3F74-AD7B-48C8-A55A-CDF807610DB3}" type="pres">
      <dgm:prSet presAssocID="{1448CAF9-AB5A-40D9-BACB-2E8BA306E7E3}" presName="childShape" presStyleCnt="0"/>
      <dgm:spPr/>
    </dgm:pt>
    <dgm:pt modelId="{3E03DBD4-734A-4F0A-87EA-CFFAFCA4E1E4}" type="pres">
      <dgm:prSet presAssocID="{9DF1C612-F9C4-4765-957D-9A0EBCDE380F}" presName="Name13" presStyleLbl="parChTrans1D2" presStyleIdx="0" presStyleCnt="5"/>
      <dgm:spPr/>
      <dgm:t>
        <a:bodyPr/>
        <a:lstStyle/>
        <a:p>
          <a:endParaRPr lang="es-ES"/>
        </a:p>
      </dgm:t>
    </dgm:pt>
    <dgm:pt modelId="{33C7BE2E-C9AB-4738-B994-A8043FC898C7}" type="pres">
      <dgm:prSet presAssocID="{F329F234-F592-4F72-B423-0FCB1FE3C80D}" presName="childText" presStyleLbl="bgAcc1" presStyleIdx="0" presStyleCnt="5" custScaleX="110051" custScaleY="80080" custLinFactNeighborX="-28168">
        <dgm:presLayoutVars>
          <dgm:bulletEnabled val="1"/>
        </dgm:presLayoutVars>
      </dgm:prSet>
      <dgm:spPr/>
      <dgm:t>
        <a:bodyPr/>
        <a:lstStyle/>
        <a:p>
          <a:endParaRPr lang="es-ES"/>
        </a:p>
      </dgm:t>
    </dgm:pt>
    <dgm:pt modelId="{2986161E-622C-4694-9162-DF8880F99F0A}" type="pres">
      <dgm:prSet presAssocID="{4CDE7FA5-C0F9-44A9-B95D-EC89988CA5EA}" presName="Name13" presStyleLbl="parChTrans1D2" presStyleIdx="1" presStyleCnt="5"/>
      <dgm:spPr/>
      <dgm:t>
        <a:bodyPr/>
        <a:lstStyle/>
        <a:p>
          <a:endParaRPr lang="es-ES"/>
        </a:p>
      </dgm:t>
    </dgm:pt>
    <dgm:pt modelId="{A583385C-D9DE-4DE4-BB6A-F31BBB487F10}" type="pres">
      <dgm:prSet presAssocID="{864C092D-EF7F-4894-8228-BCCA966B286A}" presName="childText" presStyleLbl="bgAcc1" presStyleIdx="1" presStyleCnt="5" custScaleX="125693" custScaleY="81624" custLinFactNeighborX="-28168">
        <dgm:presLayoutVars>
          <dgm:bulletEnabled val="1"/>
        </dgm:presLayoutVars>
      </dgm:prSet>
      <dgm:spPr/>
      <dgm:t>
        <a:bodyPr/>
        <a:lstStyle/>
        <a:p>
          <a:endParaRPr lang="es-ES"/>
        </a:p>
      </dgm:t>
    </dgm:pt>
    <dgm:pt modelId="{281C60A5-B11A-4074-A6EF-902C3C1CC9B5}" type="pres">
      <dgm:prSet presAssocID="{B7D58E2C-E008-46D7-872C-5E737B345CD1}" presName="Name13" presStyleLbl="parChTrans1D2" presStyleIdx="2" presStyleCnt="5"/>
      <dgm:spPr/>
      <dgm:t>
        <a:bodyPr/>
        <a:lstStyle/>
        <a:p>
          <a:endParaRPr lang="es-ES"/>
        </a:p>
      </dgm:t>
    </dgm:pt>
    <dgm:pt modelId="{FBB69E58-AA5A-4BE7-95FE-6CCAAB661F14}" type="pres">
      <dgm:prSet presAssocID="{116377D2-1CAF-43A0-88CB-AB7D4FCCA543}" presName="childText" presStyleLbl="bgAcc1" presStyleIdx="2" presStyleCnt="5" custScaleX="125693" custScaleY="85110" custLinFactNeighborX="-28168">
        <dgm:presLayoutVars>
          <dgm:bulletEnabled val="1"/>
        </dgm:presLayoutVars>
      </dgm:prSet>
      <dgm:spPr/>
      <dgm:t>
        <a:bodyPr/>
        <a:lstStyle/>
        <a:p>
          <a:endParaRPr lang="es-ES"/>
        </a:p>
      </dgm:t>
    </dgm:pt>
    <dgm:pt modelId="{6EFEE654-21A0-4104-A759-E6C9F10C381C}" type="pres">
      <dgm:prSet presAssocID="{A29B9A99-34EA-424D-A212-0336971DBF85}" presName="Name13" presStyleLbl="parChTrans1D2" presStyleIdx="3" presStyleCnt="5" custSzX="211241"/>
      <dgm:spPr/>
      <dgm:t>
        <a:bodyPr/>
        <a:lstStyle/>
        <a:p>
          <a:endParaRPr lang="es-ES"/>
        </a:p>
      </dgm:t>
    </dgm:pt>
    <dgm:pt modelId="{DF7A4F55-ECA2-47D6-BD72-1D7DE89B8F15}" type="pres">
      <dgm:prSet presAssocID="{658E27A1-E6F1-49BA-877B-4412439EC50D}" presName="childText" presStyleLbl="bgAcc1" presStyleIdx="3" presStyleCnt="5" custScaleX="125693" custLinFactNeighborX="-28168">
        <dgm:presLayoutVars>
          <dgm:bulletEnabled val="1"/>
        </dgm:presLayoutVars>
      </dgm:prSet>
      <dgm:spPr/>
      <dgm:t>
        <a:bodyPr/>
        <a:lstStyle/>
        <a:p>
          <a:endParaRPr lang="es-ES"/>
        </a:p>
      </dgm:t>
    </dgm:pt>
    <dgm:pt modelId="{1B2E110B-46EB-400D-B404-5ACBD4EAD456}" type="pres">
      <dgm:prSet presAssocID="{9B8F6996-EBC7-4D7B-94EA-27705B6A89CF}" presName="root" presStyleCnt="0"/>
      <dgm:spPr/>
    </dgm:pt>
    <dgm:pt modelId="{1509B0DA-9C45-474C-B0A8-DBB4531DB4C7}" type="pres">
      <dgm:prSet presAssocID="{9B8F6996-EBC7-4D7B-94EA-27705B6A89CF}" presName="rootComposite" presStyleCnt="0"/>
      <dgm:spPr/>
    </dgm:pt>
    <dgm:pt modelId="{9FFFFF82-7C5E-4529-9181-4D7765A51E01}" type="pres">
      <dgm:prSet presAssocID="{9B8F6996-EBC7-4D7B-94EA-27705B6A89CF}" presName="rootText" presStyleLbl="node1" presStyleIdx="1" presStyleCnt="2"/>
      <dgm:spPr/>
      <dgm:t>
        <a:bodyPr/>
        <a:lstStyle/>
        <a:p>
          <a:endParaRPr lang="es-ES"/>
        </a:p>
      </dgm:t>
    </dgm:pt>
    <dgm:pt modelId="{688BE80B-CA35-454D-838A-4B280E24F96F}" type="pres">
      <dgm:prSet presAssocID="{9B8F6996-EBC7-4D7B-94EA-27705B6A89CF}" presName="rootConnector" presStyleLbl="node1" presStyleIdx="1" presStyleCnt="2"/>
      <dgm:spPr/>
      <dgm:t>
        <a:bodyPr/>
        <a:lstStyle/>
        <a:p>
          <a:endParaRPr lang="es-ES"/>
        </a:p>
      </dgm:t>
    </dgm:pt>
    <dgm:pt modelId="{D2B7C7C5-1908-48F4-8E80-FEC6CADC730B}" type="pres">
      <dgm:prSet presAssocID="{9B8F6996-EBC7-4D7B-94EA-27705B6A89CF}" presName="childShape" presStyleCnt="0"/>
      <dgm:spPr/>
    </dgm:pt>
    <dgm:pt modelId="{D167BF78-22D3-4DC5-8403-8081B5DA6C3A}" type="pres">
      <dgm:prSet presAssocID="{5A6EC459-46BF-44FE-A402-5726167520AF}" presName="Name13" presStyleLbl="parChTrans1D2" presStyleIdx="4" presStyleCnt="5"/>
      <dgm:spPr/>
      <dgm:t>
        <a:bodyPr/>
        <a:lstStyle/>
        <a:p>
          <a:endParaRPr lang="es-ES"/>
        </a:p>
      </dgm:t>
    </dgm:pt>
    <dgm:pt modelId="{6FCD8F4E-1AF2-4053-933F-D9578FA84B73}" type="pres">
      <dgm:prSet presAssocID="{076335BF-913E-44DF-B713-57BA169CBC46}" presName="childText" presStyleLbl="bgAcc1" presStyleIdx="4" presStyleCnt="5" custScaleX="134392">
        <dgm:presLayoutVars>
          <dgm:bulletEnabled val="1"/>
        </dgm:presLayoutVars>
      </dgm:prSet>
      <dgm:spPr/>
      <dgm:t>
        <a:bodyPr/>
        <a:lstStyle/>
        <a:p>
          <a:endParaRPr lang="es-ES"/>
        </a:p>
      </dgm:t>
    </dgm:pt>
  </dgm:ptLst>
  <dgm:cxnLst>
    <dgm:cxn modelId="{78947469-4155-41CB-B6BE-311A057FE734}" type="presOf" srcId="{F329F234-F592-4F72-B423-0FCB1FE3C80D}" destId="{33C7BE2E-C9AB-4738-B994-A8043FC898C7}" srcOrd="0" destOrd="0" presId="urn:microsoft.com/office/officeart/2005/8/layout/hierarchy3"/>
    <dgm:cxn modelId="{5BB13627-CF85-4133-ABD9-C32111401B8C}" type="presOf" srcId="{E57E2FC7-7296-4A4F-AF7E-5D2ED2F62E47}" destId="{23EA80C3-3B04-462C-A79B-174132052D2C}" srcOrd="0" destOrd="0" presId="urn:microsoft.com/office/officeart/2005/8/layout/hierarchy3"/>
    <dgm:cxn modelId="{FFBE63C6-BD3B-4704-9E94-5335C9AE9F5B}" type="presOf" srcId="{076335BF-913E-44DF-B713-57BA169CBC46}" destId="{6FCD8F4E-1AF2-4053-933F-D9578FA84B73}" srcOrd="0" destOrd="0" presId="urn:microsoft.com/office/officeart/2005/8/layout/hierarchy3"/>
    <dgm:cxn modelId="{D3359558-8655-4511-B421-B104956236DB}" type="presOf" srcId="{4CDE7FA5-C0F9-44A9-B95D-EC89988CA5EA}" destId="{2986161E-622C-4694-9162-DF8880F99F0A}" srcOrd="0" destOrd="0" presId="urn:microsoft.com/office/officeart/2005/8/layout/hierarchy3"/>
    <dgm:cxn modelId="{6009BFBA-4C9C-4510-A493-50A40B55D0BE}" type="presOf" srcId="{1448CAF9-AB5A-40D9-BACB-2E8BA306E7E3}" destId="{95FB7F2C-913D-48AE-A217-72649E3C59CD}" srcOrd="0" destOrd="0" presId="urn:microsoft.com/office/officeart/2005/8/layout/hierarchy3"/>
    <dgm:cxn modelId="{65B46A82-28FF-4A1C-B6BD-943192FC008F}" type="presOf" srcId="{1448CAF9-AB5A-40D9-BACB-2E8BA306E7E3}" destId="{F8F24AC6-F366-4346-820E-6566FF8D8D21}" srcOrd="1" destOrd="0" presId="urn:microsoft.com/office/officeart/2005/8/layout/hierarchy3"/>
    <dgm:cxn modelId="{C0378681-BA54-465F-AEC4-8CD0BECD5BD5}" srcId="{1448CAF9-AB5A-40D9-BACB-2E8BA306E7E3}" destId="{116377D2-1CAF-43A0-88CB-AB7D4FCCA543}" srcOrd="2" destOrd="0" parTransId="{B7D58E2C-E008-46D7-872C-5E737B345CD1}" sibTransId="{EECC2DAC-A7F4-4A1E-A372-6A154535074B}"/>
    <dgm:cxn modelId="{4418434B-2410-440D-8D49-BDFC3360B8EB}" type="presOf" srcId="{B7D58E2C-E008-46D7-872C-5E737B345CD1}" destId="{281C60A5-B11A-4074-A6EF-902C3C1CC9B5}" srcOrd="0" destOrd="0" presId="urn:microsoft.com/office/officeart/2005/8/layout/hierarchy3"/>
    <dgm:cxn modelId="{464913AC-2F03-45B1-9F8B-0B781CFB9A63}" srcId="{1448CAF9-AB5A-40D9-BACB-2E8BA306E7E3}" destId="{864C092D-EF7F-4894-8228-BCCA966B286A}" srcOrd="1" destOrd="0" parTransId="{4CDE7FA5-C0F9-44A9-B95D-EC89988CA5EA}" sibTransId="{66BF1ACA-4B93-4730-BFCD-B95386FC4544}"/>
    <dgm:cxn modelId="{E8993098-E545-49EF-B211-9D9BB67EF201}" srcId="{1448CAF9-AB5A-40D9-BACB-2E8BA306E7E3}" destId="{658E27A1-E6F1-49BA-877B-4412439EC50D}" srcOrd="3" destOrd="0" parTransId="{A29B9A99-34EA-424D-A212-0336971DBF85}" sibTransId="{C95CD37B-1262-4690-B3E8-71CB4074E6B0}"/>
    <dgm:cxn modelId="{5B5C6F7F-4253-4711-82D0-768D30536D7D}" type="presOf" srcId="{9B8F6996-EBC7-4D7B-94EA-27705B6A89CF}" destId="{9FFFFF82-7C5E-4529-9181-4D7765A51E01}" srcOrd="0" destOrd="0" presId="urn:microsoft.com/office/officeart/2005/8/layout/hierarchy3"/>
    <dgm:cxn modelId="{59DF1B39-928D-4588-A0CE-40E32CC572ED}" type="presOf" srcId="{658E27A1-E6F1-49BA-877B-4412439EC50D}" destId="{DF7A4F55-ECA2-47D6-BD72-1D7DE89B8F15}" srcOrd="0" destOrd="0" presId="urn:microsoft.com/office/officeart/2005/8/layout/hierarchy3"/>
    <dgm:cxn modelId="{C639F3D7-FA74-4A70-8919-3D6CA4A1EE9E}" type="presOf" srcId="{864C092D-EF7F-4894-8228-BCCA966B286A}" destId="{A583385C-D9DE-4DE4-BB6A-F31BBB487F10}" srcOrd="0" destOrd="0" presId="urn:microsoft.com/office/officeart/2005/8/layout/hierarchy3"/>
    <dgm:cxn modelId="{476CC8BD-6C68-40FB-9FA8-39EE5C230621}" type="presOf" srcId="{A29B9A99-34EA-424D-A212-0336971DBF85}" destId="{6EFEE654-21A0-4104-A759-E6C9F10C381C}" srcOrd="0" destOrd="0" presId="urn:microsoft.com/office/officeart/2005/8/layout/hierarchy3"/>
    <dgm:cxn modelId="{B4470AA0-6529-4D46-9620-CC587E87F261}" srcId="{E57E2FC7-7296-4A4F-AF7E-5D2ED2F62E47}" destId="{9B8F6996-EBC7-4D7B-94EA-27705B6A89CF}" srcOrd="1" destOrd="0" parTransId="{6C1CAF3B-3E7C-4294-BDB1-F3DBD4AA5AF1}" sibTransId="{18FC98C7-7A03-436F-A96C-0E338F22FDF5}"/>
    <dgm:cxn modelId="{091E4A4A-DC24-4FF4-B259-C024E087EC73}" type="presOf" srcId="{5A6EC459-46BF-44FE-A402-5726167520AF}" destId="{D167BF78-22D3-4DC5-8403-8081B5DA6C3A}" srcOrd="0" destOrd="0" presId="urn:microsoft.com/office/officeart/2005/8/layout/hierarchy3"/>
    <dgm:cxn modelId="{0B990051-6114-4CB2-9023-37D1F95E5D4E}" srcId="{E57E2FC7-7296-4A4F-AF7E-5D2ED2F62E47}" destId="{1448CAF9-AB5A-40D9-BACB-2E8BA306E7E3}" srcOrd="0" destOrd="0" parTransId="{45C369DF-BADE-451A-A482-48FB2DEF7F8E}" sibTransId="{316B175C-AA1B-418B-BEE6-611E4EA55254}"/>
    <dgm:cxn modelId="{92FE97E2-CEF7-43B8-AD5C-B94EEF999136}" type="presOf" srcId="{9B8F6996-EBC7-4D7B-94EA-27705B6A89CF}" destId="{688BE80B-CA35-454D-838A-4B280E24F96F}" srcOrd="1" destOrd="0" presId="urn:microsoft.com/office/officeart/2005/8/layout/hierarchy3"/>
    <dgm:cxn modelId="{2DA9057F-99A2-44EA-BBDC-EF6D17FD9C84}" srcId="{9B8F6996-EBC7-4D7B-94EA-27705B6A89CF}" destId="{076335BF-913E-44DF-B713-57BA169CBC46}" srcOrd="0" destOrd="0" parTransId="{5A6EC459-46BF-44FE-A402-5726167520AF}" sibTransId="{427B6CA7-31FA-4456-AC1B-FD4466296230}"/>
    <dgm:cxn modelId="{4D121AEE-B846-4C8F-B784-118192F70FB2}" type="presOf" srcId="{116377D2-1CAF-43A0-88CB-AB7D4FCCA543}" destId="{FBB69E58-AA5A-4BE7-95FE-6CCAAB661F14}" srcOrd="0" destOrd="0" presId="urn:microsoft.com/office/officeart/2005/8/layout/hierarchy3"/>
    <dgm:cxn modelId="{7FBAEF6A-D98F-4015-829F-F20676605F1D}" type="presOf" srcId="{9DF1C612-F9C4-4765-957D-9A0EBCDE380F}" destId="{3E03DBD4-734A-4F0A-87EA-CFFAFCA4E1E4}" srcOrd="0" destOrd="0" presId="urn:microsoft.com/office/officeart/2005/8/layout/hierarchy3"/>
    <dgm:cxn modelId="{58AE3D7B-08EE-4776-8DF1-53DDF1D48809}" srcId="{1448CAF9-AB5A-40D9-BACB-2E8BA306E7E3}" destId="{F329F234-F592-4F72-B423-0FCB1FE3C80D}" srcOrd="0" destOrd="0" parTransId="{9DF1C612-F9C4-4765-957D-9A0EBCDE380F}" sibTransId="{A478C60D-ADFA-4F77-9FF3-E824C3A4B866}"/>
    <dgm:cxn modelId="{A23BCF41-3406-4D1A-99D0-F50AF0071E42}" type="presParOf" srcId="{23EA80C3-3B04-462C-A79B-174132052D2C}" destId="{621126CD-BD96-443E-BCDE-D2E6C83A6067}" srcOrd="0" destOrd="0" presId="urn:microsoft.com/office/officeart/2005/8/layout/hierarchy3"/>
    <dgm:cxn modelId="{E4F2BB37-2420-49EB-AA83-B40B48C800AB}" type="presParOf" srcId="{621126CD-BD96-443E-BCDE-D2E6C83A6067}" destId="{EFEDB535-73B2-4F5B-970C-6C56C10CEF43}" srcOrd="0" destOrd="0" presId="urn:microsoft.com/office/officeart/2005/8/layout/hierarchy3"/>
    <dgm:cxn modelId="{BC8D3ED7-60B1-4867-9F3D-327F72401D6E}" type="presParOf" srcId="{EFEDB535-73B2-4F5B-970C-6C56C10CEF43}" destId="{95FB7F2C-913D-48AE-A217-72649E3C59CD}" srcOrd="0" destOrd="0" presId="urn:microsoft.com/office/officeart/2005/8/layout/hierarchy3"/>
    <dgm:cxn modelId="{B83C3106-D9A3-4A57-B973-067700E115F6}" type="presParOf" srcId="{EFEDB535-73B2-4F5B-970C-6C56C10CEF43}" destId="{F8F24AC6-F366-4346-820E-6566FF8D8D21}" srcOrd="1" destOrd="0" presId="urn:microsoft.com/office/officeart/2005/8/layout/hierarchy3"/>
    <dgm:cxn modelId="{37894746-CC9A-4C6C-96D1-938473BDB4AD}" type="presParOf" srcId="{621126CD-BD96-443E-BCDE-D2E6C83A6067}" destId="{817D3F74-AD7B-48C8-A55A-CDF807610DB3}" srcOrd="1" destOrd="0" presId="urn:microsoft.com/office/officeart/2005/8/layout/hierarchy3"/>
    <dgm:cxn modelId="{38E30C0D-81D1-4D69-A18F-0552017D5FAB}" type="presParOf" srcId="{817D3F74-AD7B-48C8-A55A-CDF807610DB3}" destId="{3E03DBD4-734A-4F0A-87EA-CFFAFCA4E1E4}" srcOrd="0" destOrd="0" presId="urn:microsoft.com/office/officeart/2005/8/layout/hierarchy3"/>
    <dgm:cxn modelId="{D3BE5290-7132-430C-A6A0-D6A526F70833}" type="presParOf" srcId="{817D3F74-AD7B-48C8-A55A-CDF807610DB3}" destId="{33C7BE2E-C9AB-4738-B994-A8043FC898C7}" srcOrd="1" destOrd="0" presId="urn:microsoft.com/office/officeart/2005/8/layout/hierarchy3"/>
    <dgm:cxn modelId="{A893526C-18A3-47FE-9281-FD338C24EB4A}" type="presParOf" srcId="{817D3F74-AD7B-48C8-A55A-CDF807610DB3}" destId="{2986161E-622C-4694-9162-DF8880F99F0A}" srcOrd="2" destOrd="0" presId="urn:microsoft.com/office/officeart/2005/8/layout/hierarchy3"/>
    <dgm:cxn modelId="{CD65DCDB-FFE7-4661-95A1-3450AD5CF8FD}" type="presParOf" srcId="{817D3F74-AD7B-48C8-A55A-CDF807610DB3}" destId="{A583385C-D9DE-4DE4-BB6A-F31BBB487F10}" srcOrd="3" destOrd="0" presId="urn:microsoft.com/office/officeart/2005/8/layout/hierarchy3"/>
    <dgm:cxn modelId="{4C0390CA-96FF-4688-8828-4F756FFD5368}" type="presParOf" srcId="{817D3F74-AD7B-48C8-A55A-CDF807610DB3}" destId="{281C60A5-B11A-4074-A6EF-902C3C1CC9B5}" srcOrd="4" destOrd="0" presId="urn:microsoft.com/office/officeart/2005/8/layout/hierarchy3"/>
    <dgm:cxn modelId="{60DA0500-1188-4309-A00E-7308695C7A7D}" type="presParOf" srcId="{817D3F74-AD7B-48C8-A55A-CDF807610DB3}" destId="{FBB69E58-AA5A-4BE7-95FE-6CCAAB661F14}" srcOrd="5" destOrd="0" presId="urn:microsoft.com/office/officeart/2005/8/layout/hierarchy3"/>
    <dgm:cxn modelId="{7661FA46-F022-4261-A67D-965679C3C5DC}" type="presParOf" srcId="{817D3F74-AD7B-48C8-A55A-CDF807610DB3}" destId="{6EFEE654-21A0-4104-A759-E6C9F10C381C}" srcOrd="6" destOrd="0" presId="urn:microsoft.com/office/officeart/2005/8/layout/hierarchy3"/>
    <dgm:cxn modelId="{48FD164C-BDBF-4DAE-AA96-F5F9A18B7E7A}" type="presParOf" srcId="{817D3F74-AD7B-48C8-A55A-CDF807610DB3}" destId="{DF7A4F55-ECA2-47D6-BD72-1D7DE89B8F15}" srcOrd="7" destOrd="0" presId="urn:microsoft.com/office/officeart/2005/8/layout/hierarchy3"/>
    <dgm:cxn modelId="{C18D46A2-CA9C-42C4-B835-BBED999F0414}" type="presParOf" srcId="{23EA80C3-3B04-462C-A79B-174132052D2C}" destId="{1B2E110B-46EB-400D-B404-5ACBD4EAD456}" srcOrd="1" destOrd="0" presId="urn:microsoft.com/office/officeart/2005/8/layout/hierarchy3"/>
    <dgm:cxn modelId="{BC6E57A5-4171-498B-AA6F-10E136967C67}" type="presParOf" srcId="{1B2E110B-46EB-400D-B404-5ACBD4EAD456}" destId="{1509B0DA-9C45-474C-B0A8-DBB4531DB4C7}" srcOrd="0" destOrd="0" presId="urn:microsoft.com/office/officeart/2005/8/layout/hierarchy3"/>
    <dgm:cxn modelId="{EC4E4F0D-82A8-468C-AF36-FA9A985C139A}" type="presParOf" srcId="{1509B0DA-9C45-474C-B0A8-DBB4531DB4C7}" destId="{9FFFFF82-7C5E-4529-9181-4D7765A51E01}" srcOrd="0" destOrd="0" presId="urn:microsoft.com/office/officeart/2005/8/layout/hierarchy3"/>
    <dgm:cxn modelId="{56D0306D-781D-4CDD-9535-09F480187E2D}" type="presParOf" srcId="{1509B0DA-9C45-474C-B0A8-DBB4531DB4C7}" destId="{688BE80B-CA35-454D-838A-4B280E24F96F}" srcOrd="1" destOrd="0" presId="urn:microsoft.com/office/officeart/2005/8/layout/hierarchy3"/>
    <dgm:cxn modelId="{1589A8BC-18FA-4A1C-A593-2694B19AB54D}" type="presParOf" srcId="{1B2E110B-46EB-400D-B404-5ACBD4EAD456}" destId="{D2B7C7C5-1908-48F4-8E80-FEC6CADC730B}" srcOrd="1" destOrd="0" presId="urn:microsoft.com/office/officeart/2005/8/layout/hierarchy3"/>
    <dgm:cxn modelId="{1243F0F3-49BC-4275-B7D6-A4E86A9F7394}" type="presParOf" srcId="{D2B7C7C5-1908-48F4-8E80-FEC6CADC730B}" destId="{D167BF78-22D3-4DC5-8403-8081B5DA6C3A}" srcOrd="0" destOrd="0" presId="urn:microsoft.com/office/officeart/2005/8/layout/hierarchy3"/>
    <dgm:cxn modelId="{E039F2F8-78F2-4F03-94DB-66E0E88D7855}" type="presParOf" srcId="{D2B7C7C5-1908-48F4-8E80-FEC6CADC730B}" destId="{6FCD8F4E-1AF2-4053-933F-D9578FA84B73}"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9342E-C742-4AC8-9EAC-FA0B7848F4BB}">
      <dsp:nvSpPr>
        <dsp:cNvPr id="0" name=""/>
        <dsp:cNvSpPr/>
      </dsp:nvSpPr>
      <dsp:spPr>
        <a:xfrm>
          <a:off x="826" y="65661"/>
          <a:ext cx="3222428" cy="1933456"/>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PA" sz="2900" kern="1200" smtClean="0">
              <a:latin typeface="Times New Roman" pitchFamily="18" charset="0"/>
              <a:cs typeface="Times New Roman" pitchFamily="18" charset="0"/>
            </a:rPr>
            <a:t>Disminución de siembra de soya en Ecuador.</a:t>
          </a:r>
          <a:endParaRPr lang="es-PA" sz="2900" kern="1200" dirty="0">
            <a:latin typeface="Times New Roman" pitchFamily="18" charset="0"/>
            <a:cs typeface="Times New Roman" pitchFamily="18" charset="0"/>
          </a:endParaRPr>
        </a:p>
      </dsp:txBody>
      <dsp:txXfrm>
        <a:off x="826" y="65661"/>
        <a:ext cx="3222428" cy="1933456"/>
      </dsp:txXfrm>
    </dsp:sp>
    <dsp:sp modelId="{360BE92B-638F-4D9B-BBB6-D2621FB1C208}">
      <dsp:nvSpPr>
        <dsp:cNvPr id="0" name=""/>
        <dsp:cNvSpPr/>
      </dsp:nvSpPr>
      <dsp:spPr>
        <a:xfrm>
          <a:off x="3545497" y="65661"/>
          <a:ext cx="3222428" cy="1933456"/>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PA" sz="2900" kern="1200" smtClean="0">
              <a:latin typeface="Times New Roman" pitchFamily="18" charset="0"/>
              <a:cs typeface="Times New Roman" pitchFamily="18" charset="0"/>
            </a:rPr>
            <a:t>Fertilizantes químicos perjudican la cobertura vegetal del suelo.</a:t>
          </a:r>
          <a:endParaRPr lang="es-PA" sz="2900" kern="1200" dirty="0">
            <a:latin typeface="Times New Roman" pitchFamily="18" charset="0"/>
            <a:cs typeface="Times New Roman" pitchFamily="18" charset="0"/>
          </a:endParaRPr>
        </a:p>
      </dsp:txBody>
      <dsp:txXfrm>
        <a:off x="3545497" y="65661"/>
        <a:ext cx="3222428" cy="1933456"/>
      </dsp:txXfrm>
    </dsp:sp>
    <dsp:sp modelId="{574DAEEF-964C-4452-A744-EAB138F552F9}">
      <dsp:nvSpPr>
        <dsp:cNvPr id="0" name=""/>
        <dsp:cNvSpPr/>
      </dsp:nvSpPr>
      <dsp:spPr>
        <a:xfrm>
          <a:off x="1773161" y="2321361"/>
          <a:ext cx="3222428" cy="1933456"/>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_tradnl" sz="2900" kern="1200" dirty="0" smtClean="0"/>
            <a:t>Uso de microorganismos: microflora equilibrada</a:t>
          </a:r>
          <a:r>
            <a:rPr lang="es-ES_tradnl" sz="2900" kern="1200" dirty="0" smtClean="0">
              <a:latin typeface="Times New Roman" pitchFamily="18" charset="0"/>
              <a:cs typeface="Times New Roman" pitchFamily="18" charset="0"/>
            </a:rPr>
            <a:t>.</a:t>
          </a:r>
          <a:endParaRPr lang="es-PA" sz="2900" kern="1200" dirty="0">
            <a:latin typeface="Times New Roman" pitchFamily="18" charset="0"/>
            <a:cs typeface="Times New Roman" pitchFamily="18" charset="0"/>
          </a:endParaRPr>
        </a:p>
      </dsp:txBody>
      <dsp:txXfrm>
        <a:off x="1773161" y="2321361"/>
        <a:ext cx="3222428" cy="19334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D9726-5389-40B7-B8AC-721C62F8299F}">
      <dsp:nvSpPr>
        <dsp:cNvPr id="0" name=""/>
        <dsp:cNvSpPr/>
      </dsp:nvSpPr>
      <dsp:spPr>
        <a:xfrm>
          <a:off x="1462" y="801997"/>
          <a:ext cx="2320759" cy="15990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4B6892-65C7-4237-9239-3E8C30622F7E}">
      <dsp:nvSpPr>
        <dsp:cNvPr id="0" name=""/>
        <dsp:cNvSpPr/>
      </dsp:nvSpPr>
      <dsp:spPr>
        <a:xfrm>
          <a:off x="1462" y="2401000"/>
          <a:ext cx="2320759" cy="86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smtClean="0">
              <a:latin typeface="Times New Roman" pitchFamily="18" charset="0"/>
              <a:cs typeface="Times New Roman" pitchFamily="18" charset="0"/>
            </a:rPr>
            <a:t>Estiércol</a:t>
          </a:r>
          <a:endParaRPr lang="es-ES" sz="1800" kern="1200" dirty="0">
            <a:latin typeface="Times New Roman" pitchFamily="18" charset="0"/>
            <a:cs typeface="Times New Roman" pitchFamily="18" charset="0"/>
          </a:endParaRPr>
        </a:p>
      </dsp:txBody>
      <dsp:txXfrm>
        <a:off x="1462" y="2401000"/>
        <a:ext cx="2320759" cy="861001"/>
      </dsp:txXfrm>
    </dsp:sp>
    <dsp:sp modelId="{ECD77D2D-2C24-4787-97A1-267C3EE61F18}">
      <dsp:nvSpPr>
        <dsp:cNvPr id="0" name=""/>
        <dsp:cNvSpPr/>
      </dsp:nvSpPr>
      <dsp:spPr>
        <a:xfrm>
          <a:off x="2554396" y="801997"/>
          <a:ext cx="2320759" cy="15990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71CD3C-7300-4BF8-850B-C50E86E11444}">
      <dsp:nvSpPr>
        <dsp:cNvPr id="0" name=""/>
        <dsp:cNvSpPr/>
      </dsp:nvSpPr>
      <dsp:spPr>
        <a:xfrm>
          <a:off x="2554396" y="2401000"/>
          <a:ext cx="2320759" cy="86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smtClean="0">
              <a:latin typeface="Times New Roman" pitchFamily="18" charset="0"/>
              <a:cs typeface="Times New Roman" pitchFamily="18" charset="0"/>
            </a:rPr>
            <a:t>Suero de leche</a:t>
          </a:r>
          <a:endParaRPr lang="es-ES" sz="1800" kern="1200" dirty="0">
            <a:latin typeface="Times New Roman" pitchFamily="18" charset="0"/>
            <a:cs typeface="Times New Roman" pitchFamily="18" charset="0"/>
          </a:endParaRPr>
        </a:p>
      </dsp:txBody>
      <dsp:txXfrm>
        <a:off x="2554396" y="2401000"/>
        <a:ext cx="2320759" cy="861001"/>
      </dsp:txXfrm>
    </dsp:sp>
    <dsp:sp modelId="{4EE75939-C907-4342-8CA2-8AF551738187}">
      <dsp:nvSpPr>
        <dsp:cNvPr id="0" name=""/>
        <dsp:cNvSpPr/>
      </dsp:nvSpPr>
      <dsp:spPr>
        <a:xfrm>
          <a:off x="5107329" y="801997"/>
          <a:ext cx="2320759" cy="15990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8444C0-5B50-4BFD-8D90-27A2817B71A1}">
      <dsp:nvSpPr>
        <dsp:cNvPr id="0" name=""/>
        <dsp:cNvSpPr/>
      </dsp:nvSpPr>
      <dsp:spPr>
        <a:xfrm>
          <a:off x="5107329" y="2401000"/>
          <a:ext cx="2320759" cy="86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smtClean="0">
              <a:latin typeface="Times New Roman" pitchFamily="18" charset="0"/>
              <a:cs typeface="Times New Roman" pitchFamily="18" charset="0"/>
            </a:rPr>
            <a:t>Melaza</a:t>
          </a:r>
          <a:endParaRPr lang="es-ES" sz="1800" kern="1200" dirty="0">
            <a:latin typeface="Times New Roman" pitchFamily="18" charset="0"/>
            <a:cs typeface="Times New Roman" pitchFamily="18" charset="0"/>
          </a:endParaRPr>
        </a:p>
      </dsp:txBody>
      <dsp:txXfrm>
        <a:off x="5107329" y="2401000"/>
        <a:ext cx="2320759" cy="8610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267790-3836-4EF2-B85F-4BFBF6CB7E90}">
      <dsp:nvSpPr>
        <dsp:cNvPr id="0" name=""/>
        <dsp:cNvSpPr/>
      </dsp:nvSpPr>
      <dsp:spPr>
        <a:xfrm>
          <a:off x="2264" y="420452"/>
          <a:ext cx="2445219" cy="611304"/>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S_tradnl" sz="2200" b="1" i="1" kern="1200" dirty="0" smtClean="0">
              <a:solidFill>
                <a:schemeClr val="tx1"/>
              </a:solidFill>
              <a:latin typeface="Times New Roman" pitchFamily="18" charset="0"/>
              <a:cs typeface="Times New Roman" pitchFamily="18" charset="0"/>
            </a:rPr>
            <a:t>Saccharomyces </a:t>
          </a:r>
          <a:r>
            <a:rPr lang="es-ES_tradnl" sz="2200" b="1" kern="1200" dirty="0" err="1" smtClean="0">
              <a:solidFill>
                <a:schemeClr val="tx1"/>
              </a:solidFill>
              <a:latin typeface="Times New Roman" pitchFamily="18" charset="0"/>
              <a:cs typeface="Times New Roman" pitchFamily="18" charset="0"/>
            </a:rPr>
            <a:t>spp</a:t>
          </a:r>
          <a:r>
            <a:rPr lang="es-ES_tradnl" sz="2200" b="1" kern="1200" dirty="0" smtClean="0">
              <a:solidFill>
                <a:schemeClr val="tx1"/>
              </a:solidFill>
              <a:latin typeface="Times New Roman" pitchFamily="18" charset="0"/>
              <a:cs typeface="Times New Roman" pitchFamily="18" charset="0"/>
            </a:rPr>
            <a:t>.</a:t>
          </a:r>
          <a:endParaRPr lang="es-PA" sz="2200" b="1" kern="1200" dirty="0">
            <a:solidFill>
              <a:schemeClr val="tx1"/>
            </a:solidFill>
            <a:latin typeface="Times New Roman" pitchFamily="18" charset="0"/>
            <a:cs typeface="Times New Roman" pitchFamily="18" charset="0"/>
          </a:endParaRPr>
        </a:p>
      </dsp:txBody>
      <dsp:txXfrm>
        <a:off x="20168" y="438356"/>
        <a:ext cx="2409411" cy="575496"/>
      </dsp:txXfrm>
    </dsp:sp>
    <dsp:sp modelId="{8089A566-947C-4CE1-9CD2-9C50609CD440}">
      <dsp:nvSpPr>
        <dsp:cNvPr id="0" name=""/>
        <dsp:cNvSpPr/>
      </dsp:nvSpPr>
      <dsp:spPr>
        <a:xfrm rot="5400000">
          <a:off x="1171384" y="1085246"/>
          <a:ext cx="106978" cy="1069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E9532D-3D80-4F8C-BE57-5E16F2CF4433}">
      <dsp:nvSpPr>
        <dsp:cNvPr id="0" name=""/>
        <dsp:cNvSpPr/>
      </dsp:nvSpPr>
      <dsp:spPr>
        <a:xfrm>
          <a:off x="2264" y="1245713"/>
          <a:ext cx="2445219" cy="61130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PA" sz="1800" kern="1200" dirty="0" smtClean="0">
              <a:latin typeface="Times New Roman" pitchFamily="18" charset="0"/>
              <a:cs typeface="Times New Roman" pitchFamily="18" charset="0"/>
            </a:rPr>
            <a:t>Hongo unicelular</a:t>
          </a:r>
          <a:endParaRPr lang="es-PA" sz="1800" kern="1200" dirty="0">
            <a:latin typeface="Times New Roman" pitchFamily="18" charset="0"/>
            <a:cs typeface="Times New Roman" pitchFamily="18" charset="0"/>
          </a:endParaRPr>
        </a:p>
      </dsp:txBody>
      <dsp:txXfrm>
        <a:off x="20168" y="1263617"/>
        <a:ext cx="2409411" cy="575496"/>
      </dsp:txXfrm>
    </dsp:sp>
    <dsp:sp modelId="{8226E781-F82E-4366-8581-7C36630BB6FE}">
      <dsp:nvSpPr>
        <dsp:cNvPr id="0" name=""/>
        <dsp:cNvSpPr/>
      </dsp:nvSpPr>
      <dsp:spPr>
        <a:xfrm rot="5400000">
          <a:off x="1171384" y="1910507"/>
          <a:ext cx="106978" cy="1069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B46C75-B2EA-4069-AC1C-757E016F1A97}">
      <dsp:nvSpPr>
        <dsp:cNvPr id="0" name=""/>
        <dsp:cNvSpPr/>
      </dsp:nvSpPr>
      <dsp:spPr>
        <a:xfrm>
          <a:off x="2264" y="2070975"/>
          <a:ext cx="2445219" cy="61130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_tradnl" sz="1800" kern="1200" dirty="0" smtClean="0">
              <a:latin typeface="Times New Roman" pitchFamily="18" charset="0"/>
              <a:cs typeface="Times New Roman" pitchFamily="18" charset="0"/>
            </a:rPr>
            <a:t>Capacidad de formar ascosporas</a:t>
          </a:r>
          <a:endParaRPr lang="es-PA" sz="1800" kern="1200" dirty="0">
            <a:latin typeface="Times New Roman" pitchFamily="18" charset="0"/>
            <a:cs typeface="Times New Roman" pitchFamily="18" charset="0"/>
          </a:endParaRPr>
        </a:p>
      </dsp:txBody>
      <dsp:txXfrm>
        <a:off x="20168" y="2088879"/>
        <a:ext cx="2409411" cy="575496"/>
      </dsp:txXfrm>
    </dsp:sp>
    <dsp:sp modelId="{6812E8B5-6D40-4D44-B5B2-F442A6223A41}">
      <dsp:nvSpPr>
        <dsp:cNvPr id="0" name=""/>
        <dsp:cNvSpPr/>
      </dsp:nvSpPr>
      <dsp:spPr>
        <a:xfrm>
          <a:off x="2789814" y="420452"/>
          <a:ext cx="2445219" cy="611304"/>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S_tradnl" sz="2200" b="1" i="1" kern="1200" dirty="0" smtClean="0">
              <a:solidFill>
                <a:schemeClr val="tx1"/>
              </a:solidFill>
              <a:latin typeface="Times New Roman" pitchFamily="18" charset="0"/>
              <a:cs typeface="Times New Roman" pitchFamily="18" charset="0"/>
            </a:rPr>
            <a:t>Lactobacillus </a:t>
          </a:r>
          <a:r>
            <a:rPr lang="es-ES_tradnl" sz="2200" b="1" kern="1200" dirty="0" err="1" smtClean="0">
              <a:solidFill>
                <a:schemeClr val="tx1"/>
              </a:solidFill>
              <a:latin typeface="Times New Roman" pitchFamily="18" charset="0"/>
              <a:cs typeface="Times New Roman" pitchFamily="18" charset="0"/>
            </a:rPr>
            <a:t>spp</a:t>
          </a:r>
          <a:r>
            <a:rPr lang="es-ES_tradnl" sz="2200" b="1" kern="1200" dirty="0" smtClean="0">
              <a:solidFill>
                <a:schemeClr val="tx1"/>
              </a:solidFill>
              <a:latin typeface="Times New Roman" pitchFamily="18" charset="0"/>
              <a:cs typeface="Times New Roman" pitchFamily="18" charset="0"/>
            </a:rPr>
            <a:t>.</a:t>
          </a:r>
          <a:endParaRPr lang="es-PA" sz="2200" b="1" kern="1200" dirty="0">
            <a:solidFill>
              <a:schemeClr val="tx1"/>
            </a:solidFill>
            <a:latin typeface="Times New Roman" pitchFamily="18" charset="0"/>
            <a:cs typeface="Times New Roman" pitchFamily="18" charset="0"/>
          </a:endParaRPr>
        </a:p>
      </dsp:txBody>
      <dsp:txXfrm>
        <a:off x="2807718" y="438356"/>
        <a:ext cx="2409411" cy="575496"/>
      </dsp:txXfrm>
    </dsp:sp>
    <dsp:sp modelId="{393DEF86-E2E8-4C42-A7D6-65EE61B00834}">
      <dsp:nvSpPr>
        <dsp:cNvPr id="0" name=""/>
        <dsp:cNvSpPr/>
      </dsp:nvSpPr>
      <dsp:spPr>
        <a:xfrm rot="5400000">
          <a:off x="3958934" y="1085246"/>
          <a:ext cx="106978" cy="1069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B0CEAA-00E3-4619-824C-B7D98AD4C2C8}">
      <dsp:nvSpPr>
        <dsp:cNvPr id="0" name=""/>
        <dsp:cNvSpPr/>
      </dsp:nvSpPr>
      <dsp:spPr>
        <a:xfrm>
          <a:off x="2789814" y="1245713"/>
          <a:ext cx="2445219" cy="61130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PA" sz="1800" kern="1200" dirty="0" smtClean="0">
              <a:latin typeface="Times New Roman" pitchFamily="18" charset="0"/>
              <a:cs typeface="Times New Roman" pitchFamily="18" charset="0"/>
            </a:rPr>
            <a:t>Bacilo</a:t>
          </a:r>
          <a:endParaRPr lang="es-PA" sz="1800" kern="1200" dirty="0">
            <a:latin typeface="Times New Roman" pitchFamily="18" charset="0"/>
            <a:cs typeface="Times New Roman" pitchFamily="18" charset="0"/>
          </a:endParaRPr>
        </a:p>
      </dsp:txBody>
      <dsp:txXfrm>
        <a:off x="2807718" y="1263617"/>
        <a:ext cx="2409411" cy="575496"/>
      </dsp:txXfrm>
    </dsp:sp>
    <dsp:sp modelId="{6C936E28-E076-4D19-91A1-E8CC276EAEA1}">
      <dsp:nvSpPr>
        <dsp:cNvPr id="0" name=""/>
        <dsp:cNvSpPr/>
      </dsp:nvSpPr>
      <dsp:spPr>
        <a:xfrm rot="5400000">
          <a:off x="3958934" y="1910507"/>
          <a:ext cx="106978" cy="1069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72BB3C-2924-40EF-9E87-4B18482AE274}">
      <dsp:nvSpPr>
        <dsp:cNvPr id="0" name=""/>
        <dsp:cNvSpPr/>
      </dsp:nvSpPr>
      <dsp:spPr>
        <a:xfrm>
          <a:off x="2789814" y="2070975"/>
          <a:ext cx="2445219" cy="61130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PA" sz="1600" b="0" i="0" kern="1200" dirty="0" smtClean="0">
              <a:latin typeface="Times New Roman" pitchFamily="18" charset="0"/>
              <a:cs typeface="Times New Roman" pitchFamily="18" charset="0"/>
            </a:rPr>
            <a:t>Producen vitamina K, lactasa y sustancias antimicrobianas</a:t>
          </a:r>
          <a:endParaRPr lang="es-PA" sz="1600" b="0" kern="1200" dirty="0">
            <a:latin typeface="Times New Roman" pitchFamily="18" charset="0"/>
            <a:cs typeface="Times New Roman" pitchFamily="18" charset="0"/>
          </a:endParaRPr>
        </a:p>
      </dsp:txBody>
      <dsp:txXfrm>
        <a:off x="2807718" y="2088879"/>
        <a:ext cx="2409411" cy="575496"/>
      </dsp:txXfrm>
    </dsp:sp>
    <dsp:sp modelId="{B2B9CA88-1224-46CA-BF29-3531A5E2DF94}">
      <dsp:nvSpPr>
        <dsp:cNvPr id="0" name=""/>
        <dsp:cNvSpPr/>
      </dsp:nvSpPr>
      <dsp:spPr>
        <a:xfrm>
          <a:off x="5577364" y="420452"/>
          <a:ext cx="2445219" cy="611304"/>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S_tradnl" sz="2200" b="1" i="1" kern="1200" dirty="0" err="1" smtClean="0">
              <a:solidFill>
                <a:schemeClr val="tx1"/>
              </a:solidFill>
              <a:latin typeface="Times New Roman" pitchFamily="18" charset="0"/>
              <a:cs typeface="Times New Roman" pitchFamily="18" charset="0"/>
            </a:rPr>
            <a:t>Aeromonas</a:t>
          </a:r>
          <a:r>
            <a:rPr lang="es-ES_tradnl" sz="2200" b="1" i="1" kern="1200" dirty="0" smtClean="0">
              <a:solidFill>
                <a:schemeClr val="tx1"/>
              </a:solidFill>
              <a:latin typeface="Times New Roman" pitchFamily="18" charset="0"/>
              <a:cs typeface="Times New Roman" pitchFamily="18" charset="0"/>
            </a:rPr>
            <a:t> </a:t>
          </a:r>
          <a:r>
            <a:rPr lang="es-ES_tradnl" sz="2200" b="1" kern="1200" dirty="0" err="1" smtClean="0">
              <a:solidFill>
                <a:schemeClr val="tx1"/>
              </a:solidFill>
              <a:latin typeface="Times New Roman" pitchFamily="18" charset="0"/>
              <a:cs typeface="Times New Roman" pitchFamily="18" charset="0"/>
            </a:rPr>
            <a:t>spp</a:t>
          </a:r>
          <a:r>
            <a:rPr lang="es-ES_tradnl" sz="2200" b="1" kern="1200" dirty="0" smtClean="0">
              <a:solidFill>
                <a:schemeClr val="tx1"/>
              </a:solidFill>
              <a:latin typeface="Times New Roman" pitchFamily="18" charset="0"/>
              <a:cs typeface="Times New Roman" pitchFamily="18" charset="0"/>
            </a:rPr>
            <a:t>.</a:t>
          </a:r>
          <a:endParaRPr lang="es-PA" sz="2200" b="1" kern="1200" dirty="0">
            <a:solidFill>
              <a:schemeClr val="tx1"/>
            </a:solidFill>
            <a:latin typeface="Times New Roman" pitchFamily="18" charset="0"/>
            <a:cs typeface="Times New Roman" pitchFamily="18" charset="0"/>
          </a:endParaRPr>
        </a:p>
      </dsp:txBody>
      <dsp:txXfrm>
        <a:off x="5595268" y="438356"/>
        <a:ext cx="2409411" cy="575496"/>
      </dsp:txXfrm>
    </dsp:sp>
    <dsp:sp modelId="{95C3B2BB-D599-4501-AD48-549DF2E43D25}">
      <dsp:nvSpPr>
        <dsp:cNvPr id="0" name=""/>
        <dsp:cNvSpPr/>
      </dsp:nvSpPr>
      <dsp:spPr>
        <a:xfrm rot="5400000">
          <a:off x="6746485" y="1085246"/>
          <a:ext cx="106978" cy="1069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62D716-8FF8-41AE-B6FA-78C7BC8A2790}">
      <dsp:nvSpPr>
        <dsp:cNvPr id="0" name=""/>
        <dsp:cNvSpPr/>
      </dsp:nvSpPr>
      <dsp:spPr>
        <a:xfrm>
          <a:off x="5577364" y="1245713"/>
          <a:ext cx="2445219" cy="61130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PA" sz="1900" kern="1200" dirty="0" smtClean="0">
              <a:latin typeface="Times New Roman" pitchFamily="18" charset="0"/>
              <a:cs typeface="Times New Roman" pitchFamily="18" charset="0"/>
            </a:rPr>
            <a:t>Bacilo</a:t>
          </a:r>
          <a:endParaRPr lang="es-PA" sz="1900" kern="1200" dirty="0">
            <a:latin typeface="Times New Roman" pitchFamily="18" charset="0"/>
            <a:cs typeface="Times New Roman" pitchFamily="18" charset="0"/>
          </a:endParaRPr>
        </a:p>
      </dsp:txBody>
      <dsp:txXfrm>
        <a:off x="5595268" y="1263617"/>
        <a:ext cx="2409411" cy="575496"/>
      </dsp:txXfrm>
    </dsp:sp>
    <dsp:sp modelId="{E312BFF7-7A5C-42C0-9EDC-993492EEFC6A}">
      <dsp:nvSpPr>
        <dsp:cNvPr id="0" name=""/>
        <dsp:cNvSpPr/>
      </dsp:nvSpPr>
      <dsp:spPr>
        <a:xfrm rot="5400000">
          <a:off x="6746485" y="1910507"/>
          <a:ext cx="106978" cy="10697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A8E11E-195F-475D-A6E0-1C699D68E8BD}">
      <dsp:nvSpPr>
        <dsp:cNvPr id="0" name=""/>
        <dsp:cNvSpPr/>
      </dsp:nvSpPr>
      <dsp:spPr>
        <a:xfrm>
          <a:off x="5577364" y="2070975"/>
          <a:ext cx="2445219" cy="61130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PA" sz="1900" kern="1200" dirty="0" smtClean="0">
              <a:latin typeface="Times New Roman" pitchFamily="18" charset="0"/>
              <a:cs typeface="Times New Roman" pitchFamily="18" charset="0"/>
            </a:rPr>
            <a:t>Degradación de compuestos</a:t>
          </a:r>
          <a:endParaRPr lang="es-PA" sz="1900" kern="1200" dirty="0">
            <a:latin typeface="Times New Roman" pitchFamily="18" charset="0"/>
            <a:cs typeface="Times New Roman" pitchFamily="18" charset="0"/>
          </a:endParaRPr>
        </a:p>
      </dsp:txBody>
      <dsp:txXfrm>
        <a:off x="5595268" y="2088879"/>
        <a:ext cx="2409411" cy="5754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858F65-DA85-4D60-BD97-69702D896AB6}">
      <dsp:nvSpPr>
        <dsp:cNvPr id="0" name=""/>
        <dsp:cNvSpPr/>
      </dsp:nvSpPr>
      <dsp:spPr>
        <a:xfrm rot="5400000">
          <a:off x="268715" y="2911044"/>
          <a:ext cx="787515" cy="1310407"/>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54D2F0-FB99-4F4F-9D2F-B097CFFA1533}">
      <dsp:nvSpPr>
        <dsp:cNvPr id="0" name=""/>
        <dsp:cNvSpPr/>
      </dsp:nvSpPr>
      <dsp:spPr>
        <a:xfrm>
          <a:off x="137259" y="3302573"/>
          <a:ext cx="1183043" cy="1037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ES" sz="1900" kern="1200" dirty="0" smtClean="0">
              <a:latin typeface="Times New Roman" pitchFamily="18" charset="0"/>
              <a:cs typeface="Times New Roman" pitchFamily="18" charset="0"/>
            </a:rPr>
            <a:t>1.Obtener inóculo</a:t>
          </a:r>
        </a:p>
      </dsp:txBody>
      <dsp:txXfrm>
        <a:off x="137259" y="3302573"/>
        <a:ext cx="1183043" cy="1037006"/>
      </dsp:txXfrm>
    </dsp:sp>
    <dsp:sp modelId="{2E4CE946-30F8-410D-A3D5-4AF007ABAAEB}">
      <dsp:nvSpPr>
        <dsp:cNvPr id="0" name=""/>
        <dsp:cNvSpPr/>
      </dsp:nvSpPr>
      <dsp:spPr>
        <a:xfrm>
          <a:off x="1097086" y="2814570"/>
          <a:ext cx="223215" cy="223215"/>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C54108-AA16-490A-AC89-83C1672B3020}">
      <dsp:nvSpPr>
        <dsp:cNvPr id="0" name=""/>
        <dsp:cNvSpPr/>
      </dsp:nvSpPr>
      <dsp:spPr>
        <a:xfrm rot="5400000">
          <a:off x="1716991" y="2552666"/>
          <a:ext cx="787515" cy="1310407"/>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0E0147-EA46-4000-839C-188A9F87E34C}">
      <dsp:nvSpPr>
        <dsp:cNvPr id="0" name=""/>
        <dsp:cNvSpPr/>
      </dsp:nvSpPr>
      <dsp:spPr>
        <a:xfrm>
          <a:off x="1585535" y="2944196"/>
          <a:ext cx="1183043" cy="1037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S" sz="1600" kern="1200" dirty="0" smtClean="0">
              <a:latin typeface="Times New Roman" pitchFamily="18" charset="0"/>
              <a:cs typeface="Times New Roman" pitchFamily="18" charset="0"/>
            </a:rPr>
            <a:t>2.Producir </a:t>
          </a:r>
          <a:r>
            <a:rPr lang="es-ES" sz="1600" kern="1200" dirty="0" err="1" smtClean="0">
              <a:latin typeface="Times New Roman" pitchFamily="18" charset="0"/>
              <a:cs typeface="Times New Roman" pitchFamily="18" charset="0"/>
            </a:rPr>
            <a:t>microorga-nismos</a:t>
          </a:r>
          <a:r>
            <a:rPr lang="es-ES" sz="1600" kern="1200" dirty="0" smtClean="0">
              <a:latin typeface="Times New Roman" pitchFamily="18" charset="0"/>
              <a:cs typeface="Times New Roman" pitchFamily="18" charset="0"/>
            </a:rPr>
            <a:t> </a:t>
          </a:r>
          <a:endParaRPr lang="es-PA" sz="1600" kern="1200" dirty="0">
            <a:latin typeface="Times New Roman" pitchFamily="18" charset="0"/>
            <a:cs typeface="Times New Roman" pitchFamily="18" charset="0"/>
          </a:endParaRPr>
        </a:p>
      </dsp:txBody>
      <dsp:txXfrm>
        <a:off x="1585535" y="2944196"/>
        <a:ext cx="1183043" cy="1037006"/>
      </dsp:txXfrm>
    </dsp:sp>
    <dsp:sp modelId="{2BDD4695-5D3E-4E3B-9165-168385F30804}">
      <dsp:nvSpPr>
        <dsp:cNvPr id="0" name=""/>
        <dsp:cNvSpPr/>
      </dsp:nvSpPr>
      <dsp:spPr>
        <a:xfrm>
          <a:off x="2545362" y="2456193"/>
          <a:ext cx="223215" cy="223215"/>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3C6D4C-8918-4B4B-AFB5-00E84AD9D66A}">
      <dsp:nvSpPr>
        <dsp:cNvPr id="0" name=""/>
        <dsp:cNvSpPr/>
      </dsp:nvSpPr>
      <dsp:spPr>
        <a:xfrm rot="5400000">
          <a:off x="3165267" y="2194289"/>
          <a:ext cx="787515" cy="1310407"/>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90F506-EB32-43B1-8DB4-F12AB432EBD9}">
      <dsp:nvSpPr>
        <dsp:cNvPr id="0" name=""/>
        <dsp:cNvSpPr/>
      </dsp:nvSpPr>
      <dsp:spPr>
        <a:xfrm>
          <a:off x="3033811" y="2585818"/>
          <a:ext cx="1183043" cy="1037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ES" sz="1900" kern="1200" dirty="0" smtClean="0">
              <a:latin typeface="Times New Roman" pitchFamily="18" charset="0"/>
              <a:cs typeface="Times New Roman" pitchFamily="18" charset="0"/>
            </a:rPr>
            <a:t>3.Obtener biol</a:t>
          </a:r>
          <a:endParaRPr lang="es-PA" sz="1900" kern="1200" dirty="0">
            <a:latin typeface="Times New Roman" pitchFamily="18" charset="0"/>
            <a:cs typeface="Times New Roman" pitchFamily="18" charset="0"/>
          </a:endParaRPr>
        </a:p>
      </dsp:txBody>
      <dsp:txXfrm>
        <a:off x="3033811" y="2585818"/>
        <a:ext cx="1183043" cy="1037006"/>
      </dsp:txXfrm>
    </dsp:sp>
    <dsp:sp modelId="{96320259-EAC4-4367-B78D-299F6BB31B7B}">
      <dsp:nvSpPr>
        <dsp:cNvPr id="0" name=""/>
        <dsp:cNvSpPr/>
      </dsp:nvSpPr>
      <dsp:spPr>
        <a:xfrm>
          <a:off x="3993639" y="2097815"/>
          <a:ext cx="223215" cy="223215"/>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C4BB5D-CC2A-46A7-A2A0-E9DD69E0F74E}">
      <dsp:nvSpPr>
        <dsp:cNvPr id="0" name=""/>
        <dsp:cNvSpPr/>
      </dsp:nvSpPr>
      <dsp:spPr>
        <a:xfrm rot="5400000">
          <a:off x="4613543" y="1835912"/>
          <a:ext cx="787515" cy="1310407"/>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A8CB94-C8C4-4433-A9A6-486948F63203}">
      <dsp:nvSpPr>
        <dsp:cNvPr id="0" name=""/>
        <dsp:cNvSpPr/>
      </dsp:nvSpPr>
      <dsp:spPr>
        <a:xfrm>
          <a:off x="4482087" y="2227441"/>
          <a:ext cx="1183043" cy="1037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ES" sz="1900" kern="1200" dirty="0" smtClean="0">
              <a:latin typeface="Times New Roman" pitchFamily="18" charset="0"/>
              <a:cs typeface="Times New Roman" pitchFamily="18" charset="0"/>
            </a:rPr>
            <a:t>4.Analizar biol</a:t>
          </a:r>
          <a:endParaRPr lang="es-PA" sz="1900" kern="1200" dirty="0" smtClean="0">
            <a:effectLst/>
            <a:latin typeface="Times New Roman" pitchFamily="18" charset="0"/>
            <a:cs typeface="Times New Roman" pitchFamily="18" charset="0"/>
          </a:endParaRPr>
        </a:p>
      </dsp:txBody>
      <dsp:txXfrm>
        <a:off x="4482087" y="2227441"/>
        <a:ext cx="1183043" cy="1037006"/>
      </dsp:txXfrm>
    </dsp:sp>
    <dsp:sp modelId="{C1FCD1E2-D87F-488B-95C9-838F6085D232}">
      <dsp:nvSpPr>
        <dsp:cNvPr id="0" name=""/>
        <dsp:cNvSpPr/>
      </dsp:nvSpPr>
      <dsp:spPr>
        <a:xfrm>
          <a:off x="5441915" y="1739438"/>
          <a:ext cx="223215" cy="223215"/>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8A9FA7-499D-4738-AADC-D38A28259E6B}">
      <dsp:nvSpPr>
        <dsp:cNvPr id="0" name=""/>
        <dsp:cNvSpPr/>
      </dsp:nvSpPr>
      <dsp:spPr>
        <a:xfrm rot="5400000">
          <a:off x="6061819" y="1477534"/>
          <a:ext cx="787515" cy="1310407"/>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F55506-DED7-4B63-BB89-849B786C9AF9}">
      <dsp:nvSpPr>
        <dsp:cNvPr id="0" name=""/>
        <dsp:cNvSpPr/>
      </dsp:nvSpPr>
      <dsp:spPr>
        <a:xfrm>
          <a:off x="5930363" y="1869064"/>
          <a:ext cx="1183043" cy="1037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S" sz="1600" kern="1200" dirty="0" smtClean="0">
              <a:latin typeface="Times New Roman" pitchFamily="18" charset="0"/>
              <a:cs typeface="Times New Roman" pitchFamily="18" charset="0"/>
            </a:rPr>
            <a:t>5.Evaluar el crecimiento de soya</a:t>
          </a:r>
          <a:endParaRPr lang="es-PA" sz="1600" kern="1200" dirty="0" smtClean="0">
            <a:effectLst/>
            <a:latin typeface="Times New Roman" pitchFamily="18" charset="0"/>
            <a:cs typeface="Times New Roman" pitchFamily="18" charset="0"/>
          </a:endParaRPr>
        </a:p>
      </dsp:txBody>
      <dsp:txXfrm>
        <a:off x="5930363" y="1869064"/>
        <a:ext cx="1183043" cy="1037006"/>
      </dsp:txXfrm>
    </dsp:sp>
    <dsp:sp modelId="{A2859A75-B3A7-44FE-96B8-465EFD256891}">
      <dsp:nvSpPr>
        <dsp:cNvPr id="0" name=""/>
        <dsp:cNvSpPr/>
      </dsp:nvSpPr>
      <dsp:spPr>
        <a:xfrm>
          <a:off x="6890191" y="1381061"/>
          <a:ext cx="223215" cy="223215"/>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E190CC-76D2-4445-BC26-F6240581FA91}">
      <dsp:nvSpPr>
        <dsp:cNvPr id="0" name=""/>
        <dsp:cNvSpPr/>
      </dsp:nvSpPr>
      <dsp:spPr>
        <a:xfrm rot="5400000">
          <a:off x="7510095" y="1119157"/>
          <a:ext cx="787515" cy="1310407"/>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72AABB-3EAC-4CD6-A3B0-C832D8AF5E41}">
      <dsp:nvSpPr>
        <dsp:cNvPr id="0" name=""/>
        <dsp:cNvSpPr/>
      </dsp:nvSpPr>
      <dsp:spPr>
        <a:xfrm>
          <a:off x="7378639" y="1510686"/>
          <a:ext cx="1183043" cy="1037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S" sz="1800" kern="1200" dirty="0" smtClean="0">
              <a:latin typeface="Times New Roman" pitchFamily="18" charset="0"/>
              <a:cs typeface="Times New Roman" pitchFamily="18" charset="0"/>
            </a:rPr>
            <a:t>6.Evaluar el valor nutricional de la soya</a:t>
          </a:r>
          <a:endParaRPr lang="es-PA" sz="1800" kern="1200" dirty="0">
            <a:effectLst/>
            <a:latin typeface="Times New Roman" pitchFamily="18" charset="0"/>
            <a:cs typeface="Times New Roman" pitchFamily="18" charset="0"/>
          </a:endParaRPr>
        </a:p>
      </dsp:txBody>
      <dsp:txXfrm>
        <a:off x="7378639" y="1510686"/>
        <a:ext cx="1183043" cy="10370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FB7F2C-913D-48AE-A217-72649E3C59CD}">
      <dsp:nvSpPr>
        <dsp:cNvPr id="0" name=""/>
        <dsp:cNvSpPr/>
      </dsp:nvSpPr>
      <dsp:spPr>
        <a:xfrm>
          <a:off x="504705" y="1024"/>
          <a:ext cx="2317931" cy="1053117"/>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ES" sz="2400" kern="1200" smtClean="0">
              <a:latin typeface="Times New Roman" pitchFamily="18" charset="0"/>
              <a:cs typeface="Times New Roman" pitchFamily="18" charset="0"/>
            </a:rPr>
            <a:t>Hubo diferencias significativas</a:t>
          </a:r>
          <a:endParaRPr lang="es-ES" sz="2400" kern="1200" dirty="0"/>
        </a:p>
      </dsp:txBody>
      <dsp:txXfrm>
        <a:off x="535550" y="31869"/>
        <a:ext cx="2256241" cy="991427"/>
      </dsp:txXfrm>
    </dsp:sp>
    <dsp:sp modelId="{3E03DBD4-734A-4F0A-87EA-CFFAFCA4E1E4}">
      <dsp:nvSpPr>
        <dsp:cNvPr id="0" name=""/>
        <dsp:cNvSpPr/>
      </dsp:nvSpPr>
      <dsp:spPr>
        <a:xfrm>
          <a:off x="736499" y="1054141"/>
          <a:ext cx="231763" cy="684947"/>
        </a:xfrm>
        <a:custGeom>
          <a:avLst/>
          <a:gdLst/>
          <a:ahLst/>
          <a:cxnLst/>
          <a:rect l="0" t="0" r="0" b="0"/>
          <a:pathLst>
            <a:path>
              <a:moveTo>
                <a:pt x="0" y="0"/>
              </a:moveTo>
              <a:lnTo>
                <a:pt x="0" y="684947"/>
              </a:lnTo>
              <a:lnTo>
                <a:pt x="231763" y="68494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C7BE2E-C9AB-4738-B994-A8043FC898C7}">
      <dsp:nvSpPr>
        <dsp:cNvPr id="0" name=""/>
        <dsp:cNvSpPr/>
      </dsp:nvSpPr>
      <dsp:spPr>
        <a:xfrm>
          <a:off x="968262" y="1317420"/>
          <a:ext cx="1854345" cy="843336"/>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PA" sz="1800" kern="1200" dirty="0" smtClean="0">
              <a:latin typeface="Times New Roman" pitchFamily="18" charset="0"/>
              <a:cs typeface="Times New Roman" pitchFamily="18" charset="0"/>
            </a:rPr>
            <a:t>Volumen de biol </a:t>
          </a:r>
          <a:r>
            <a:rPr lang="es-ES" sz="1800" kern="1200" dirty="0" smtClean="0">
              <a:latin typeface="Times New Roman" pitchFamily="18" charset="0"/>
              <a:cs typeface="Times New Roman" pitchFamily="18" charset="0"/>
            </a:rPr>
            <a:t>(valor–</a:t>
          </a:r>
          <a:r>
            <a:rPr lang="es-ES" sz="1800" i="1" kern="1200" dirty="0" smtClean="0">
              <a:latin typeface="Times New Roman" pitchFamily="18" charset="0"/>
              <a:cs typeface="Times New Roman" pitchFamily="18" charset="0"/>
            </a:rPr>
            <a:t>p </a:t>
          </a:r>
          <a:r>
            <a:rPr lang="es-ES" sz="1800" kern="1200" dirty="0" smtClean="0">
              <a:latin typeface="Times New Roman" pitchFamily="18" charset="0"/>
              <a:cs typeface="Times New Roman" pitchFamily="18" charset="0"/>
            </a:rPr>
            <a:t>= 0.0241)</a:t>
          </a:r>
          <a:endParaRPr lang="es-ES" sz="1800" kern="1200" dirty="0"/>
        </a:p>
      </dsp:txBody>
      <dsp:txXfrm>
        <a:off x="992962" y="1342120"/>
        <a:ext cx="1804945" cy="793936"/>
      </dsp:txXfrm>
    </dsp:sp>
    <dsp:sp modelId="{2986161E-622C-4694-9162-DF8880F99F0A}">
      <dsp:nvSpPr>
        <dsp:cNvPr id="0" name=""/>
        <dsp:cNvSpPr/>
      </dsp:nvSpPr>
      <dsp:spPr>
        <a:xfrm>
          <a:off x="736499" y="1054141"/>
          <a:ext cx="231763" cy="1799692"/>
        </a:xfrm>
        <a:custGeom>
          <a:avLst/>
          <a:gdLst/>
          <a:ahLst/>
          <a:cxnLst/>
          <a:rect l="0" t="0" r="0" b="0"/>
          <a:pathLst>
            <a:path>
              <a:moveTo>
                <a:pt x="0" y="0"/>
              </a:moveTo>
              <a:lnTo>
                <a:pt x="0" y="1799692"/>
              </a:lnTo>
              <a:lnTo>
                <a:pt x="231763" y="179969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83385C-D9DE-4DE4-BB6A-F31BBB487F10}">
      <dsp:nvSpPr>
        <dsp:cNvPr id="0" name=""/>
        <dsp:cNvSpPr/>
      </dsp:nvSpPr>
      <dsp:spPr>
        <a:xfrm>
          <a:off x="968262" y="2424035"/>
          <a:ext cx="2117910" cy="859596"/>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116192"/>
              <a:satOff val="6725"/>
              <a:lumOff val="53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PA" sz="2000" kern="1200" dirty="0" smtClean="0">
              <a:latin typeface="Times New Roman" pitchFamily="18" charset="0"/>
              <a:cs typeface="Times New Roman" pitchFamily="18" charset="0"/>
            </a:rPr>
            <a:t>Altura  </a:t>
          </a:r>
        </a:p>
        <a:p>
          <a:pPr lvl="0" algn="ctr" defTabSz="889000">
            <a:lnSpc>
              <a:spcPct val="90000"/>
            </a:lnSpc>
            <a:spcBef>
              <a:spcPct val="0"/>
            </a:spcBef>
            <a:spcAft>
              <a:spcPct val="35000"/>
            </a:spcAft>
          </a:pPr>
          <a:r>
            <a:rPr lang="es-ES" sz="2000" kern="1200" dirty="0" smtClean="0">
              <a:latin typeface="Times New Roman" pitchFamily="18" charset="0"/>
              <a:cs typeface="Times New Roman" pitchFamily="18" charset="0"/>
            </a:rPr>
            <a:t>(valor–</a:t>
          </a:r>
          <a:r>
            <a:rPr lang="es-ES" sz="2000" i="1" kern="1200" dirty="0" smtClean="0">
              <a:latin typeface="Times New Roman" pitchFamily="18" charset="0"/>
              <a:cs typeface="Times New Roman" pitchFamily="18" charset="0"/>
            </a:rPr>
            <a:t>p </a:t>
          </a:r>
          <a:r>
            <a:rPr lang="es-ES" sz="2000" kern="1200" dirty="0" smtClean="0">
              <a:latin typeface="Times New Roman" pitchFamily="18" charset="0"/>
              <a:cs typeface="Times New Roman" pitchFamily="18" charset="0"/>
            </a:rPr>
            <a:t>= 0.0002)</a:t>
          </a:r>
          <a:endParaRPr lang="es-ES" sz="2000" kern="1200" dirty="0"/>
        </a:p>
      </dsp:txBody>
      <dsp:txXfrm>
        <a:off x="993439" y="2449212"/>
        <a:ext cx="2067556" cy="809242"/>
      </dsp:txXfrm>
    </dsp:sp>
    <dsp:sp modelId="{281C60A5-B11A-4074-A6EF-902C3C1CC9B5}">
      <dsp:nvSpPr>
        <dsp:cNvPr id="0" name=""/>
        <dsp:cNvSpPr/>
      </dsp:nvSpPr>
      <dsp:spPr>
        <a:xfrm>
          <a:off x="736499" y="1054141"/>
          <a:ext cx="231763" cy="2940924"/>
        </a:xfrm>
        <a:custGeom>
          <a:avLst/>
          <a:gdLst/>
          <a:ahLst/>
          <a:cxnLst/>
          <a:rect l="0" t="0" r="0" b="0"/>
          <a:pathLst>
            <a:path>
              <a:moveTo>
                <a:pt x="0" y="0"/>
              </a:moveTo>
              <a:lnTo>
                <a:pt x="0" y="2940924"/>
              </a:lnTo>
              <a:lnTo>
                <a:pt x="231763" y="294092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B69E58-AA5A-4BE7-95FE-6CCAAB661F14}">
      <dsp:nvSpPr>
        <dsp:cNvPr id="0" name=""/>
        <dsp:cNvSpPr/>
      </dsp:nvSpPr>
      <dsp:spPr>
        <a:xfrm>
          <a:off x="968262" y="3546911"/>
          <a:ext cx="2117910" cy="896307"/>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2232385"/>
              <a:satOff val="13449"/>
              <a:lumOff val="107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PA" sz="2000" kern="1200" dirty="0" smtClean="0">
              <a:latin typeface="Times New Roman" pitchFamily="18" charset="0"/>
              <a:cs typeface="Times New Roman" pitchFamily="18" charset="0"/>
            </a:rPr>
            <a:t>Área foliar </a:t>
          </a:r>
        </a:p>
        <a:p>
          <a:pPr lvl="0" algn="ctr" defTabSz="889000">
            <a:lnSpc>
              <a:spcPct val="90000"/>
            </a:lnSpc>
            <a:spcBef>
              <a:spcPct val="0"/>
            </a:spcBef>
            <a:spcAft>
              <a:spcPct val="35000"/>
            </a:spcAft>
          </a:pPr>
          <a:r>
            <a:rPr lang="es-ES" sz="2000" kern="1200" dirty="0" smtClean="0">
              <a:latin typeface="Times New Roman" pitchFamily="18" charset="0"/>
              <a:cs typeface="Times New Roman" pitchFamily="18" charset="0"/>
            </a:rPr>
            <a:t>(valor–</a:t>
          </a:r>
          <a:r>
            <a:rPr lang="es-ES" sz="2000" i="1" kern="1200" dirty="0" smtClean="0">
              <a:latin typeface="Times New Roman" pitchFamily="18" charset="0"/>
              <a:cs typeface="Times New Roman" pitchFamily="18" charset="0"/>
            </a:rPr>
            <a:t>p </a:t>
          </a:r>
          <a:r>
            <a:rPr lang="es-ES" sz="2000" kern="1200" dirty="0" smtClean="0">
              <a:latin typeface="Times New Roman" pitchFamily="18" charset="0"/>
              <a:cs typeface="Times New Roman" pitchFamily="18" charset="0"/>
            </a:rPr>
            <a:t>= 0.0001)</a:t>
          </a:r>
          <a:endParaRPr lang="es-ES" sz="2000" kern="1200" dirty="0"/>
        </a:p>
      </dsp:txBody>
      <dsp:txXfrm>
        <a:off x="994514" y="3573163"/>
        <a:ext cx="2065406" cy="843803"/>
      </dsp:txXfrm>
    </dsp:sp>
    <dsp:sp modelId="{6EFEE654-21A0-4104-A759-E6C9F10C381C}">
      <dsp:nvSpPr>
        <dsp:cNvPr id="0" name=""/>
        <dsp:cNvSpPr/>
      </dsp:nvSpPr>
      <dsp:spPr>
        <a:xfrm>
          <a:off x="736499" y="1054141"/>
          <a:ext cx="231763" cy="4178915"/>
        </a:xfrm>
        <a:custGeom>
          <a:avLst/>
          <a:gdLst/>
          <a:ahLst/>
          <a:cxnLst/>
          <a:rect l="0" t="0" r="0" b="0"/>
          <a:pathLst>
            <a:path>
              <a:moveTo>
                <a:pt x="0" y="0"/>
              </a:moveTo>
              <a:lnTo>
                <a:pt x="0" y="4178915"/>
              </a:lnTo>
              <a:lnTo>
                <a:pt x="231763" y="417891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7A4F55-ECA2-47D6-BD72-1D7DE89B8F15}">
      <dsp:nvSpPr>
        <dsp:cNvPr id="0" name=""/>
        <dsp:cNvSpPr/>
      </dsp:nvSpPr>
      <dsp:spPr>
        <a:xfrm>
          <a:off x="968262" y="4706498"/>
          <a:ext cx="2117910" cy="1053117"/>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348577"/>
              <a:satOff val="20174"/>
              <a:lumOff val="161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PA" sz="2000" kern="1200" dirty="0" smtClean="0">
              <a:latin typeface="Times New Roman" pitchFamily="18" charset="0"/>
              <a:cs typeface="Times New Roman" pitchFamily="18" charset="0"/>
            </a:rPr>
            <a:t>Concentración proteica </a:t>
          </a:r>
        </a:p>
        <a:p>
          <a:pPr lvl="0" algn="ctr" defTabSz="889000">
            <a:lnSpc>
              <a:spcPct val="90000"/>
            </a:lnSpc>
            <a:spcBef>
              <a:spcPct val="0"/>
            </a:spcBef>
            <a:spcAft>
              <a:spcPct val="35000"/>
            </a:spcAft>
          </a:pPr>
          <a:r>
            <a:rPr lang="es-ES" sz="2000" kern="1200" dirty="0" smtClean="0">
              <a:latin typeface="Times New Roman" pitchFamily="18" charset="0"/>
              <a:cs typeface="Times New Roman" pitchFamily="18" charset="0"/>
            </a:rPr>
            <a:t>(valor–</a:t>
          </a:r>
          <a:r>
            <a:rPr lang="es-ES" sz="2000" i="1" kern="1200" dirty="0" smtClean="0">
              <a:latin typeface="Times New Roman" pitchFamily="18" charset="0"/>
              <a:cs typeface="Times New Roman" pitchFamily="18" charset="0"/>
            </a:rPr>
            <a:t>p </a:t>
          </a:r>
          <a:r>
            <a:rPr lang="es-ES" sz="2000" kern="1200" dirty="0" smtClean="0">
              <a:latin typeface="Times New Roman" pitchFamily="18" charset="0"/>
              <a:cs typeface="Times New Roman" pitchFamily="18" charset="0"/>
            </a:rPr>
            <a:t>= 0.0355)</a:t>
          </a:r>
          <a:endParaRPr lang="es-ES" sz="2000" kern="1200" dirty="0"/>
        </a:p>
      </dsp:txBody>
      <dsp:txXfrm>
        <a:off x="999107" y="4737343"/>
        <a:ext cx="2056220" cy="991427"/>
      </dsp:txXfrm>
    </dsp:sp>
    <dsp:sp modelId="{9FFFFF82-7C5E-4529-9181-4D7765A51E01}">
      <dsp:nvSpPr>
        <dsp:cNvPr id="0" name=""/>
        <dsp:cNvSpPr/>
      </dsp:nvSpPr>
      <dsp:spPr>
        <a:xfrm>
          <a:off x="3823793" y="1024"/>
          <a:ext cx="2106234" cy="1053117"/>
        </a:xfrm>
        <a:prstGeom prst="roundRect">
          <a:avLst>
            <a:gd name="adj" fmla="val 10000"/>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ES" sz="2400" kern="1200" smtClean="0">
              <a:latin typeface="Times New Roman" pitchFamily="18" charset="0"/>
              <a:cs typeface="Times New Roman" pitchFamily="18" charset="0"/>
            </a:rPr>
            <a:t>Sin diferencias significativas </a:t>
          </a:r>
          <a:endParaRPr lang="es-ES" sz="2400" kern="1200" dirty="0"/>
        </a:p>
      </dsp:txBody>
      <dsp:txXfrm>
        <a:off x="3854638" y="31869"/>
        <a:ext cx="2044544" cy="991427"/>
      </dsp:txXfrm>
    </dsp:sp>
    <dsp:sp modelId="{D167BF78-22D3-4DC5-8403-8081B5DA6C3A}">
      <dsp:nvSpPr>
        <dsp:cNvPr id="0" name=""/>
        <dsp:cNvSpPr/>
      </dsp:nvSpPr>
      <dsp:spPr>
        <a:xfrm>
          <a:off x="4034417" y="1054141"/>
          <a:ext cx="210623" cy="789837"/>
        </a:xfrm>
        <a:custGeom>
          <a:avLst/>
          <a:gdLst/>
          <a:ahLst/>
          <a:cxnLst/>
          <a:rect l="0" t="0" r="0" b="0"/>
          <a:pathLst>
            <a:path>
              <a:moveTo>
                <a:pt x="0" y="0"/>
              </a:moveTo>
              <a:lnTo>
                <a:pt x="0" y="789837"/>
              </a:lnTo>
              <a:lnTo>
                <a:pt x="210623" y="78983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CD8F4E-1AF2-4053-933F-D9578FA84B73}">
      <dsp:nvSpPr>
        <dsp:cNvPr id="0" name=""/>
        <dsp:cNvSpPr/>
      </dsp:nvSpPr>
      <dsp:spPr>
        <a:xfrm>
          <a:off x="4245040" y="1317420"/>
          <a:ext cx="2264487" cy="1053117"/>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464770"/>
              <a:satOff val="26899"/>
              <a:lumOff val="215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PA" sz="2000" kern="1200" dirty="0" smtClean="0">
              <a:latin typeface="Times New Roman" pitchFamily="18" charset="0"/>
              <a:cs typeface="Times New Roman" pitchFamily="18" charset="0"/>
            </a:rPr>
            <a:t>Longitud de la raíz principal </a:t>
          </a:r>
        </a:p>
        <a:p>
          <a:pPr lvl="0" algn="ctr" defTabSz="889000">
            <a:lnSpc>
              <a:spcPct val="90000"/>
            </a:lnSpc>
            <a:spcBef>
              <a:spcPct val="0"/>
            </a:spcBef>
            <a:spcAft>
              <a:spcPct val="35000"/>
            </a:spcAft>
          </a:pPr>
          <a:r>
            <a:rPr lang="es-ES" sz="2000" kern="1200" dirty="0" smtClean="0">
              <a:latin typeface="Times New Roman" pitchFamily="18" charset="0"/>
              <a:cs typeface="Times New Roman" pitchFamily="18" charset="0"/>
            </a:rPr>
            <a:t>(valor–</a:t>
          </a:r>
          <a:r>
            <a:rPr lang="es-ES" sz="2000" i="1" kern="1200" dirty="0" smtClean="0">
              <a:latin typeface="Times New Roman" pitchFamily="18" charset="0"/>
              <a:cs typeface="Times New Roman" pitchFamily="18" charset="0"/>
            </a:rPr>
            <a:t>p </a:t>
          </a:r>
          <a:r>
            <a:rPr lang="es-ES" sz="2000" kern="1200" dirty="0" smtClean="0">
              <a:latin typeface="Times New Roman" pitchFamily="18" charset="0"/>
              <a:cs typeface="Times New Roman" pitchFamily="18" charset="0"/>
            </a:rPr>
            <a:t>= 0.4248). </a:t>
          </a:r>
          <a:endParaRPr lang="es-ES" sz="2000" kern="1200" dirty="0"/>
        </a:p>
      </dsp:txBody>
      <dsp:txXfrm>
        <a:off x="4275885" y="1348265"/>
        <a:ext cx="2202797" cy="991427"/>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1">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1BBC11-C5FE-4709-BBF0-845833C2AAD6}" type="datetimeFigureOut">
              <a:rPr lang="es-EC" smtClean="0"/>
              <a:pPr/>
              <a:t>17/03/2014</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73752F-2C91-4789-B85F-0D0B3E371040}" type="slidenum">
              <a:rPr lang="es-EC" smtClean="0"/>
              <a:pPr/>
              <a:t>‹Nº›</a:t>
            </a:fld>
            <a:endParaRPr lang="es-EC"/>
          </a:p>
        </p:txBody>
      </p:sp>
    </p:spTree>
    <p:extLst>
      <p:ext uri="{BB962C8B-B14F-4D97-AF65-F5344CB8AC3E}">
        <p14:creationId xmlns:p14="http://schemas.microsoft.com/office/powerpoint/2010/main" val="3048289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3</a:t>
            </a:fld>
            <a:endParaRPr lang="es-EC"/>
          </a:p>
        </p:txBody>
      </p:sp>
    </p:spTree>
    <p:extLst>
      <p:ext uri="{BB962C8B-B14F-4D97-AF65-F5344CB8AC3E}">
        <p14:creationId xmlns:p14="http://schemas.microsoft.com/office/powerpoint/2010/main" val="2468703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A" dirty="0"/>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17</a:t>
            </a:fld>
            <a:endParaRPr lang="es-EC"/>
          </a:p>
        </p:txBody>
      </p:sp>
    </p:spTree>
    <p:extLst>
      <p:ext uri="{BB962C8B-B14F-4D97-AF65-F5344CB8AC3E}">
        <p14:creationId xmlns:p14="http://schemas.microsoft.com/office/powerpoint/2010/main" val="3008441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PA" sz="1200" kern="1200" dirty="0" smtClean="0">
                <a:solidFill>
                  <a:schemeClr val="tx1"/>
                </a:solidFill>
                <a:effectLst/>
                <a:latin typeface="+mn-lt"/>
                <a:ea typeface="+mn-ea"/>
                <a:cs typeface="+mn-cs"/>
              </a:rPr>
              <a:t>El conteo de se llevó a cabo cada 2 días en la cámara de Neubauer aplicando la fórmula propuesta por </a:t>
            </a:r>
            <a:r>
              <a:rPr lang="es-ES" sz="1200" kern="1200" dirty="0" smtClean="0">
                <a:solidFill>
                  <a:schemeClr val="tx1"/>
                </a:solidFill>
                <a:effectLst/>
                <a:latin typeface="+mn-lt"/>
                <a:ea typeface="+mn-ea"/>
                <a:cs typeface="+mn-cs"/>
              </a:rPr>
              <a:t>GAB (2006):</a:t>
            </a:r>
          </a:p>
          <a:p>
            <a:r>
              <a:rPr lang="es-PA"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PA"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PA" sz="1200" kern="1200" dirty="0" smtClean="0">
                <a:solidFill>
                  <a:schemeClr val="tx1"/>
                </a:solidFill>
                <a:effectLst/>
                <a:latin typeface="+mn-lt"/>
                <a:ea typeface="+mn-ea"/>
                <a:cs typeface="+mn-cs"/>
              </a:rPr>
              <a:t>Habiendo alcanzado aproximadamente 4.5x10</a:t>
            </a:r>
            <a:r>
              <a:rPr lang="es-PA" sz="1200" kern="1200" baseline="30000" dirty="0" smtClean="0">
                <a:solidFill>
                  <a:schemeClr val="tx1"/>
                </a:solidFill>
                <a:effectLst/>
                <a:latin typeface="+mn-lt"/>
                <a:ea typeface="+mn-ea"/>
                <a:cs typeface="+mn-cs"/>
              </a:rPr>
              <a:t>8</a:t>
            </a:r>
            <a:r>
              <a:rPr lang="es-PA" sz="1200" kern="1200" dirty="0" smtClean="0">
                <a:solidFill>
                  <a:schemeClr val="tx1"/>
                </a:solidFill>
                <a:effectLst/>
                <a:latin typeface="+mn-lt"/>
                <a:ea typeface="+mn-ea"/>
                <a:cs typeface="+mn-cs"/>
              </a:rPr>
              <a:t> levaduras/</a:t>
            </a:r>
            <a:r>
              <a:rPr lang="es-PA" sz="1200" kern="1200" dirty="0" err="1" smtClean="0">
                <a:solidFill>
                  <a:schemeClr val="tx1"/>
                </a:solidFill>
                <a:effectLst/>
                <a:latin typeface="+mn-lt"/>
                <a:ea typeface="+mn-ea"/>
                <a:cs typeface="+mn-cs"/>
              </a:rPr>
              <a:t>mL</a:t>
            </a:r>
            <a:r>
              <a:rPr lang="es-PA" sz="1200" kern="1200" dirty="0" smtClean="0">
                <a:solidFill>
                  <a:schemeClr val="tx1"/>
                </a:solidFill>
                <a:effectLst/>
                <a:latin typeface="+mn-lt"/>
                <a:ea typeface="+mn-ea"/>
                <a:cs typeface="+mn-cs"/>
              </a:rPr>
              <a:t>, se procedió a transferirlas a un frasco </a:t>
            </a:r>
            <a:r>
              <a:rPr lang="es-PA" sz="1200" kern="1200" dirty="0" err="1" smtClean="0">
                <a:solidFill>
                  <a:schemeClr val="tx1"/>
                </a:solidFill>
                <a:effectLst/>
                <a:latin typeface="+mn-lt"/>
                <a:ea typeface="+mn-ea"/>
                <a:cs typeface="+mn-cs"/>
              </a:rPr>
              <a:t>boeco</a:t>
            </a:r>
            <a:r>
              <a:rPr lang="es-PA" sz="1200" kern="1200" dirty="0" smtClean="0">
                <a:solidFill>
                  <a:schemeClr val="tx1"/>
                </a:solidFill>
                <a:effectLst/>
                <a:latin typeface="+mn-lt"/>
                <a:ea typeface="+mn-ea"/>
                <a:cs typeface="+mn-cs"/>
              </a:rPr>
              <a:t> de 1000 </a:t>
            </a:r>
            <a:r>
              <a:rPr lang="es-PA" sz="1200" kern="1200" dirty="0" err="1" smtClean="0">
                <a:solidFill>
                  <a:schemeClr val="tx1"/>
                </a:solidFill>
                <a:effectLst/>
                <a:latin typeface="+mn-lt"/>
                <a:ea typeface="+mn-ea"/>
                <a:cs typeface="+mn-cs"/>
              </a:rPr>
              <a:t>mL</a:t>
            </a:r>
            <a:r>
              <a:rPr lang="es-PA" sz="1200" kern="1200" dirty="0" smtClean="0">
                <a:solidFill>
                  <a:schemeClr val="tx1"/>
                </a:solidFill>
                <a:effectLst/>
                <a:latin typeface="+mn-lt"/>
                <a:ea typeface="+mn-ea"/>
                <a:cs typeface="+mn-cs"/>
              </a:rPr>
              <a:t> conteniendo 400 </a:t>
            </a:r>
            <a:r>
              <a:rPr lang="es-PA" sz="1200" kern="1200" dirty="0" err="1" smtClean="0">
                <a:solidFill>
                  <a:schemeClr val="tx1"/>
                </a:solidFill>
                <a:effectLst/>
                <a:latin typeface="+mn-lt"/>
                <a:ea typeface="+mn-ea"/>
                <a:cs typeface="+mn-cs"/>
              </a:rPr>
              <a:t>mL</a:t>
            </a:r>
            <a:r>
              <a:rPr lang="es-PA" sz="1200" kern="1200" dirty="0" smtClean="0">
                <a:solidFill>
                  <a:schemeClr val="tx1"/>
                </a:solidFill>
                <a:effectLst/>
                <a:latin typeface="+mn-lt"/>
                <a:ea typeface="+mn-ea"/>
                <a:cs typeface="+mn-cs"/>
              </a:rPr>
              <a:t> de caldo papa dextrosa.</a:t>
            </a:r>
            <a:endParaRPr lang="es-ES" sz="1200" kern="1200" dirty="0" smtClean="0">
              <a:solidFill>
                <a:schemeClr val="tx1"/>
              </a:solidFill>
              <a:effectLst/>
              <a:latin typeface="+mn-lt"/>
              <a:ea typeface="+mn-ea"/>
              <a:cs typeface="+mn-cs"/>
            </a:endParaRPr>
          </a:p>
          <a:p>
            <a:r>
              <a:rPr lang="es-PA"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PA" sz="1200" kern="1200" dirty="0" smtClean="0">
                <a:solidFill>
                  <a:schemeClr val="tx1"/>
                </a:solidFill>
                <a:effectLst/>
                <a:latin typeface="+mn-lt"/>
                <a:ea typeface="+mn-ea"/>
                <a:cs typeface="+mn-cs"/>
              </a:rPr>
              <a:t>Para </a:t>
            </a:r>
            <a:r>
              <a:rPr lang="es-PA" sz="1200" i="1" kern="1200" dirty="0" smtClean="0">
                <a:solidFill>
                  <a:schemeClr val="tx1"/>
                </a:solidFill>
                <a:effectLst/>
                <a:latin typeface="+mn-lt"/>
                <a:ea typeface="+mn-ea"/>
                <a:cs typeface="+mn-cs"/>
              </a:rPr>
              <a:t>Lactobacillus </a:t>
            </a:r>
            <a:r>
              <a:rPr lang="es-PA" sz="1200" kern="1200" dirty="0" smtClean="0">
                <a:solidFill>
                  <a:schemeClr val="tx1"/>
                </a:solidFill>
                <a:effectLst/>
                <a:latin typeface="+mn-lt"/>
                <a:ea typeface="+mn-ea"/>
                <a:cs typeface="+mn-cs"/>
              </a:rPr>
              <a:t>y el conteo se realizó de acuerdo a lo planteado por </a:t>
            </a:r>
            <a:r>
              <a:rPr lang="es-ES" sz="1200" kern="1200" dirty="0" err="1" smtClean="0">
                <a:solidFill>
                  <a:schemeClr val="tx1"/>
                </a:solidFill>
                <a:effectLst/>
                <a:latin typeface="+mn-lt"/>
                <a:ea typeface="+mn-ea"/>
                <a:cs typeface="+mn-cs"/>
              </a:rPr>
              <a:t>Celeromics</a:t>
            </a:r>
            <a:r>
              <a:rPr lang="es-ES" sz="1200" kern="1200" dirty="0" smtClean="0">
                <a:solidFill>
                  <a:schemeClr val="tx1"/>
                </a:solidFill>
                <a:effectLst/>
                <a:latin typeface="+mn-lt"/>
                <a:ea typeface="+mn-ea"/>
                <a:cs typeface="+mn-cs"/>
              </a:rPr>
              <a:t> (2013)</a:t>
            </a:r>
            <a:r>
              <a:rPr lang="es-PA"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PA"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18</a:t>
            </a:fld>
            <a:endParaRPr lang="es-EC"/>
          </a:p>
        </p:txBody>
      </p:sp>
    </p:spTree>
    <p:extLst>
      <p:ext uri="{BB962C8B-B14F-4D97-AF65-F5344CB8AC3E}">
        <p14:creationId xmlns:p14="http://schemas.microsoft.com/office/powerpoint/2010/main" val="3721277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Por 30L de producción (</a:t>
            </a:r>
            <a:r>
              <a:rPr lang="es-ES_tradnl" sz="1200" kern="1200" dirty="0" err="1" smtClean="0">
                <a:solidFill>
                  <a:schemeClr val="tx1"/>
                </a:solidFill>
                <a:effectLst/>
                <a:latin typeface="+mn-lt"/>
                <a:ea typeface="+mn-ea"/>
                <a:cs typeface="+mn-cs"/>
              </a:rPr>
              <a:t>Robalino</a:t>
            </a:r>
            <a:r>
              <a:rPr lang="es-ES_tradnl" sz="1200" kern="1200" dirty="0" smtClean="0">
                <a:solidFill>
                  <a:schemeClr val="tx1"/>
                </a:solidFill>
                <a:effectLst/>
                <a:latin typeface="+mn-lt"/>
                <a:ea typeface="+mn-ea"/>
                <a:cs typeface="+mn-cs"/>
              </a:rPr>
              <a:t>, 2011):</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Melaza: 0,3Kg</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Microorganismo nativo: 0,3L</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Suero de leche: 0.6L</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Espinaca: 0.6Kg</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Estiércol bovino: 6 Kg</a:t>
            </a:r>
            <a:endParaRPr lang="es-ES" dirty="0"/>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21</a:t>
            </a:fld>
            <a:endParaRPr lang="es-EC"/>
          </a:p>
        </p:txBody>
      </p:sp>
    </p:spTree>
    <p:extLst>
      <p:ext uri="{BB962C8B-B14F-4D97-AF65-F5344CB8AC3E}">
        <p14:creationId xmlns:p14="http://schemas.microsoft.com/office/powerpoint/2010/main" val="1870834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Una vez que las plantas de soya hubieron alcanzado la altura mínima de 40 cm (Martín y </a:t>
            </a:r>
            <a:r>
              <a:rPr lang="es-ES_tradnl" sz="1200" kern="1200" dirty="0" err="1" smtClean="0">
                <a:solidFill>
                  <a:schemeClr val="tx1"/>
                </a:solidFill>
                <a:effectLst/>
                <a:latin typeface="+mn-lt"/>
                <a:ea typeface="+mn-ea"/>
                <a:cs typeface="+mn-cs"/>
              </a:rPr>
              <a:t>Cechetti</a:t>
            </a:r>
            <a:r>
              <a:rPr lang="es-ES_tradnl" sz="1200" kern="1200" dirty="0" smtClean="0">
                <a:solidFill>
                  <a:schemeClr val="tx1"/>
                </a:solidFill>
                <a:effectLst/>
                <a:latin typeface="+mn-lt"/>
                <a:ea typeface="+mn-ea"/>
                <a:cs typeface="+mn-cs"/>
              </a:rPr>
              <a:t>, 2010) se procedió a evaluar su contenido nutricional mediante la cuantificación de proteínas por el método de </a:t>
            </a:r>
            <a:r>
              <a:rPr lang="es-ES_tradnl" sz="1200" kern="1200" dirty="0" err="1" smtClean="0">
                <a:solidFill>
                  <a:schemeClr val="tx1"/>
                </a:solidFill>
                <a:effectLst/>
                <a:latin typeface="+mn-lt"/>
                <a:ea typeface="+mn-ea"/>
                <a:cs typeface="+mn-cs"/>
              </a:rPr>
              <a:t>Lowry</a:t>
            </a:r>
            <a:r>
              <a:rPr lang="es-ES_tradnl" sz="1200" kern="1200" dirty="0" smtClean="0">
                <a:solidFill>
                  <a:schemeClr val="tx1"/>
                </a:solidFill>
                <a:effectLst/>
                <a:latin typeface="+mn-lt"/>
                <a:ea typeface="+mn-ea"/>
                <a:cs typeface="+mn-cs"/>
              </a:rPr>
              <a:t>, al ser preciso en la determinación de concentraciones proteicas.</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Para la extracción de las proteínas se pesó 1 g de cada planta de soya (hojas y tallos), se cortaron finamente y se trituraron en un mortero con 10 </a:t>
            </a:r>
            <a:r>
              <a:rPr lang="es-ES_tradnl" sz="1200" kern="1200" dirty="0" err="1" smtClean="0">
                <a:solidFill>
                  <a:schemeClr val="tx1"/>
                </a:solidFill>
                <a:effectLst/>
                <a:latin typeface="+mn-lt"/>
                <a:ea typeface="+mn-ea"/>
                <a:cs typeface="+mn-cs"/>
              </a:rPr>
              <a:t>mL</a:t>
            </a:r>
            <a:r>
              <a:rPr lang="es-ES_tradnl" sz="1200" kern="1200" dirty="0" smtClean="0">
                <a:solidFill>
                  <a:schemeClr val="tx1"/>
                </a:solidFill>
                <a:effectLst/>
                <a:latin typeface="+mn-lt"/>
                <a:ea typeface="+mn-ea"/>
                <a:cs typeface="+mn-cs"/>
              </a:rPr>
              <a:t> de agua destilada. Seguidamente se transfirió todo el preparado a un </a:t>
            </a:r>
            <a:r>
              <a:rPr lang="es-ES_tradnl" sz="1200" kern="1200" dirty="0" err="1" smtClean="0">
                <a:solidFill>
                  <a:schemeClr val="tx1"/>
                </a:solidFill>
                <a:effectLst/>
                <a:latin typeface="+mn-lt"/>
                <a:ea typeface="+mn-ea"/>
                <a:cs typeface="+mn-cs"/>
              </a:rPr>
              <a:t>erlenmeyer</a:t>
            </a:r>
            <a:r>
              <a:rPr lang="es-ES_tradnl" sz="1200" kern="1200" dirty="0" smtClean="0">
                <a:solidFill>
                  <a:schemeClr val="tx1"/>
                </a:solidFill>
                <a:effectLst/>
                <a:latin typeface="+mn-lt"/>
                <a:ea typeface="+mn-ea"/>
                <a:cs typeface="+mn-cs"/>
              </a:rPr>
              <a:t> y se agregó 1 </a:t>
            </a:r>
            <a:r>
              <a:rPr lang="es-ES_tradnl" sz="1200" kern="1200" dirty="0" err="1" smtClean="0">
                <a:solidFill>
                  <a:schemeClr val="tx1"/>
                </a:solidFill>
                <a:effectLst/>
                <a:latin typeface="+mn-lt"/>
                <a:ea typeface="+mn-ea"/>
                <a:cs typeface="+mn-cs"/>
              </a:rPr>
              <a:t>mL</a:t>
            </a:r>
            <a:r>
              <a:rPr lang="es-ES_tradnl" sz="1200" kern="1200" dirty="0" smtClean="0">
                <a:solidFill>
                  <a:schemeClr val="tx1"/>
                </a:solidFill>
                <a:effectLst/>
                <a:latin typeface="+mn-lt"/>
                <a:ea typeface="+mn-ea"/>
                <a:cs typeface="+mn-cs"/>
              </a:rPr>
              <a:t> de </a:t>
            </a:r>
            <a:r>
              <a:rPr lang="es-ES_tradnl" sz="1200" kern="1200" dirty="0" err="1" smtClean="0">
                <a:solidFill>
                  <a:schemeClr val="tx1"/>
                </a:solidFill>
                <a:effectLst/>
                <a:latin typeface="+mn-lt"/>
                <a:ea typeface="+mn-ea"/>
                <a:cs typeface="+mn-cs"/>
              </a:rPr>
              <a:t>NaOH</a:t>
            </a:r>
            <a:r>
              <a:rPr lang="es-ES_tradnl" sz="1200" kern="1200" dirty="0" smtClean="0">
                <a:solidFill>
                  <a:schemeClr val="tx1"/>
                </a:solidFill>
                <a:effectLst/>
                <a:latin typeface="+mn-lt"/>
                <a:ea typeface="+mn-ea"/>
                <a:cs typeface="+mn-cs"/>
              </a:rPr>
              <a:t> 0.2 N, la mezcla se dejó en agitación a 100 rpm por 30 min. De esta mezcla, con ayuda de un cernidero, se eliminó la parte sólida y se recogió exclusivamente la líquida como se observa en la figura 2.10 </a:t>
            </a:r>
            <a:r>
              <a:rPr lang="es-ES" sz="1200" kern="1200" dirty="0" smtClean="0">
                <a:solidFill>
                  <a:schemeClr val="tx1"/>
                </a:solidFill>
                <a:effectLst/>
                <a:latin typeface="+mn-lt"/>
                <a:ea typeface="+mn-ea"/>
                <a:cs typeface="+mn-cs"/>
              </a:rPr>
              <a:t>(Molina, 2005)</a:t>
            </a:r>
            <a:r>
              <a:rPr lang="es-ES_tradnl"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Posteriormente se colectó 1.5 </a:t>
            </a:r>
            <a:r>
              <a:rPr lang="es-ES_tradnl" sz="1200" kern="1200" dirty="0" err="1" smtClean="0">
                <a:solidFill>
                  <a:schemeClr val="tx1"/>
                </a:solidFill>
                <a:effectLst/>
                <a:latin typeface="+mn-lt"/>
                <a:ea typeface="+mn-ea"/>
                <a:cs typeface="+mn-cs"/>
              </a:rPr>
              <a:t>mL</a:t>
            </a:r>
            <a:r>
              <a:rPr lang="es-ES_tradnl" sz="1200" kern="1200" dirty="0" smtClean="0">
                <a:solidFill>
                  <a:schemeClr val="tx1"/>
                </a:solidFill>
                <a:effectLst/>
                <a:latin typeface="+mn-lt"/>
                <a:ea typeface="+mn-ea"/>
                <a:cs typeface="+mn-cs"/>
              </a:rPr>
              <a:t> del líquido y se almacenó en tubos </a:t>
            </a:r>
            <a:r>
              <a:rPr lang="es-ES_tradnl" sz="1200" kern="1200" dirty="0" err="1" smtClean="0">
                <a:solidFill>
                  <a:schemeClr val="tx1"/>
                </a:solidFill>
                <a:effectLst/>
                <a:latin typeface="+mn-lt"/>
                <a:ea typeface="+mn-ea"/>
                <a:cs typeface="+mn-cs"/>
              </a:rPr>
              <a:t>eppendorf</a:t>
            </a:r>
            <a:r>
              <a:rPr lang="es-ES_tradnl" sz="1200" kern="1200" dirty="0" smtClean="0">
                <a:solidFill>
                  <a:schemeClr val="tx1"/>
                </a:solidFill>
                <a:effectLst/>
                <a:latin typeface="+mn-lt"/>
                <a:ea typeface="+mn-ea"/>
                <a:cs typeface="+mn-cs"/>
              </a:rPr>
              <a:t> para ser llevado a la centrífuga LABNET a 10000 rpm por 10 min. El sobrenadante fue recogido y se adicionó </a:t>
            </a:r>
            <a:r>
              <a:rPr lang="es-ES_tradnl" sz="1200" kern="1200" dirty="0" err="1" smtClean="0">
                <a:solidFill>
                  <a:schemeClr val="tx1"/>
                </a:solidFill>
                <a:effectLst/>
                <a:latin typeface="+mn-lt"/>
                <a:ea typeface="+mn-ea"/>
                <a:cs typeface="+mn-cs"/>
              </a:rPr>
              <a:t>HCl</a:t>
            </a:r>
            <a:r>
              <a:rPr lang="es-ES_tradnl" sz="1200" kern="1200" dirty="0" smtClean="0">
                <a:solidFill>
                  <a:schemeClr val="tx1"/>
                </a:solidFill>
                <a:effectLst/>
                <a:latin typeface="+mn-lt"/>
                <a:ea typeface="+mn-ea"/>
                <a:cs typeface="+mn-cs"/>
              </a:rPr>
              <a:t> al 1% hasta tener un pH de 4 y lograr la precipitación de proteínas. Las proteínas precipitadas se presentaron como un conglomerado acuoso en el fondo del tubo </a:t>
            </a:r>
            <a:r>
              <a:rPr lang="es-ES_tradnl" sz="1200" kern="1200" dirty="0" err="1" smtClean="0">
                <a:solidFill>
                  <a:schemeClr val="tx1"/>
                </a:solidFill>
                <a:effectLst/>
                <a:latin typeface="+mn-lt"/>
                <a:ea typeface="+mn-ea"/>
                <a:cs typeface="+mn-cs"/>
              </a:rPr>
              <a:t>eppendorf</a:t>
            </a:r>
            <a:r>
              <a:rPr lang="es-ES_tradnl" sz="1200" kern="1200" dirty="0" smtClean="0">
                <a:solidFill>
                  <a:schemeClr val="tx1"/>
                </a:solidFill>
                <a:effectLst/>
                <a:latin typeface="+mn-lt"/>
                <a:ea typeface="+mn-ea"/>
                <a:cs typeface="+mn-cs"/>
              </a:rPr>
              <a:t> como se puede observar en la figura 2.11 (Molina, 2005).</a:t>
            </a: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25</a:t>
            </a:fld>
            <a:endParaRPr lang="es-EC"/>
          </a:p>
        </p:txBody>
      </p:sp>
    </p:spTree>
    <p:extLst>
      <p:ext uri="{BB962C8B-B14F-4D97-AF65-F5344CB8AC3E}">
        <p14:creationId xmlns:p14="http://schemas.microsoft.com/office/powerpoint/2010/main" val="282608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Cuantificación se hizo de acuerdo a (FAO, 2013).</a:t>
            </a:r>
          </a:p>
          <a:p>
            <a:r>
              <a:rPr lang="es-ES_tradnl"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26</a:t>
            </a:fld>
            <a:endParaRPr lang="es-EC"/>
          </a:p>
        </p:txBody>
      </p:sp>
    </p:spTree>
    <p:extLst>
      <p:ext uri="{BB962C8B-B14F-4D97-AF65-F5344CB8AC3E}">
        <p14:creationId xmlns:p14="http://schemas.microsoft.com/office/powerpoint/2010/main" val="3769439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28</a:t>
            </a:fld>
            <a:endParaRPr lang="es-EC"/>
          </a:p>
        </p:txBody>
      </p:sp>
    </p:spTree>
    <p:extLst>
      <p:ext uri="{BB962C8B-B14F-4D97-AF65-F5344CB8AC3E}">
        <p14:creationId xmlns:p14="http://schemas.microsoft.com/office/powerpoint/2010/main" val="172521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El medio de cultivo MRS desarrollado por </a:t>
            </a:r>
            <a:r>
              <a:rPr lang="es-ES_tradnl" sz="1200" kern="1200" dirty="0" err="1" smtClean="0">
                <a:solidFill>
                  <a:schemeClr val="tx1"/>
                </a:solidFill>
                <a:effectLst/>
                <a:latin typeface="+mn-lt"/>
                <a:ea typeface="+mn-ea"/>
                <a:cs typeface="+mn-cs"/>
              </a:rPr>
              <a:t>Man</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Rogosa</a:t>
            </a:r>
            <a:r>
              <a:rPr lang="es-ES_tradnl" sz="1200" kern="1200" dirty="0" smtClean="0">
                <a:solidFill>
                  <a:schemeClr val="tx1"/>
                </a:solidFill>
                <a:effectLst/>
                <a:latin typeface="+mn-lt"/>
                <a:ea typeface="+mn-ea"/>
                <a:cs typeface="+mn-cs"/>
              </a:rPr>
              <a:t> y </a:t>
            </a:r>
            <a:r>
              <a:rPr lang="es-ES_tradnl" sz="1200" kern="1200" dirty="0" err="1" smtClean="0">
                <a:solidFill>
                  <a:schemeClr val="tx1"/>
                </a:solidFill>
                <a:effectLst/>
                <a:latin typeface="+mn-lt"/>
                <a:ea typeface="+mn-ea"/>
                <a:cs typeface="+mn-cs"/>
              </a:rPr>
              <a:t>Sharpe</a:t>
            </a:r>
            <a:r>
              <a:rPr lang="es-ES_tradnl" sz="1200" kern="1200" dirty="0" smtClean="0">
                <a:solidFill>
                  <a:schemeClr val="tx1"/>
                </a:solidFill>
                <a:effectLst/>
                <a:latin typeface="+mn-lt"/>
                <a:ea typeface="+mn-ea"/>
                <a:cs typeface="+mn-cs"/>
              </a:rPr>
              <a:t> permitió el crecimiento de </a:t>
            </a:r>
            <a:r>
              <a:rPr lang="es-ES_tradnl" sz="1200" i="1" kern="1200" dirty="0" smtClean="0">
                <a:solidFill>
                  <a:schemeClr val="tx1"/>
                </a:solidFill>
                <a:effectLst/>
                <a:latin typeface="+mn-lt"/>
                <a:ea typeface="+mn-ea"/>
                <a:cs typeface="+mn-cs"/>
              </a:rPr>
              <a:t>Lactobacillus </a:t>
            </a:r>
            <a:r>
              <a:rPr lang="es-ES_tradnl" sz="1200" kern="1200" dirty="0" smtClean="0">
                <a:solidFill>
                  <a:schemeClr val="tx1"/>
                </a:solidFill>
                <a:effectLst/>
                <a:latin typeface="+mn-lt"/>
                <a:ea typeface="+mn-ea"/>
                <a:cs typeface="+mn-cs"/>
              </a:rPr>
              <a:t>al inhibir el crecimiento de otras bacterias por estar compuesto por acetato de sodio y tener un pH bajo, consecuentemente el crecimiento de estas bacterias ácido lácticas se posibilita por la presencia de factores de crecimiento específicos como </a:t>
            </a:r>
            <a:r>
              <a:rPr lang="es-ES_tradnl" sz="1200" kern="1200" dirty="0" err="1" smtClean="0">
                <a:solidFill>
                  <a:schemeClr val="tx1"/>
                </a:solidFill>
                <a:effectLst/>
                <a:latin typeface="+mn-lt"/>
                <a:ea typeface="+mn-ea"/>
                <a:cs typeface="+mn-cs"/>
              </a:rPr>
              <a:t>tween</a:t>
            </a:r>
            <a:r>
              <a:rPr lang="es-ES_tradnl" sz="1200" kern="1200" dirty="0" smtClean="0">
                <a:solidFill>
                  <a:schemeClr val="tx1"/>
                </a:solidFill>
                <a:effectLst/>
                <a:latin typeface="+mn-lt"/>
                <a:ea typeface="+mn-ea"/>
                <a:cs typeface="+mn-cs"/>
              </a:rPr>
              <a:t> 80 que es un agente tenso activo, facilitando la absorción de nutrientes por este tipo de bacterias, fosfato de potasio que actúa como un agente tampón, magnesio y manganeso que son cationes para el metabolismo celular y dextrosa como el hidrato de carbono fermentable </a:t>
            </a:r>
            <a:r>
              <a:rPr lang="es-ES" sz="1200" kern="1200" dirty="0" smtClean="0">
                <a:solidFill>
                  <a:schemeClr val="tx1"/>
                </a:solidFill>
                <a:effectLst/>
                <a:latin typeface="+mn-lt"/>
                <a:ea typeface="+mn-ea"/>
                <a:cs typeface="+mn-cs"/>
              </a:rPr>
              <a:t>(</a:t>
            </a:r>
            <a:r>
              <a:rPr lang="es-ES" sz="1200" kern="1200" dirty="0" err="1" smtClean="0">
                <a:solidFill>
                  <a:schemeClr val="tx1"/>
                </a:solidFill>
                <a:effectLst/>
                <a:latin typeface="+mn-lt"/>
                <a:ea typeface="+mn-ea"/>
                <a:cs typeface="+mn-cs"/>
              </a:rPr>
              <a:t>Corry</a:t>
            </a:r>
            <a:r>
              <a:rPr lang="es-ES" sz="1200" kern="1200" dirty="0" smtClean="0">
                <a:solidFill>
                  <a:schemeClr val="tx1"/>
                </a:solidFill>
                <a:effectLst/>
                <a:latin typeface="+mn-lt"/>
                <a:ea typeface="+mn-ea"/>
                <a:cs typeface="+mn-cs"/>
              </a:rPr>
              <a:t>, Curtis, &amp; </a:t>
            </a:r>
            <a:r>
              <a:rPr lang="es-ES" sz="1200" kern="1200" dirty="0" err="1" smtClean="0">
                <a:solidFill>
                  <a:schemeClr val="tx1"/>
                </a:solidFill>
                <a:effectLst/>
                <a:latin typeface="+mn-lt"/>
                <a:ea typeface="+mn-ea"/>
                <a:cs typeface="+mn-cs"/>
              </a:rPr>
              <a:t>Baird</a:t>
            </a:r>
            <a:r>
              <a:rPr lang="es-ES" sz="1200" kern="1200" dirty="0" smtClean="0">
                <a:solidFill>
                  <a:schemeClr val="tx1"/>
                </a:solidFill>
                <a:effectLst/>
                <a:latin typeface="+mn-lt"/>
                <a:ea typeface="+mn-ea"/>
                <a:cs typeface="+mn-cs"/>
              </a:rPr>
              <a:t>, 1999; </a:t>
            </a:r>
            <a:r>
              <a:rPr lang="es-ES" sz="1200" kern="1200" dirty="0" err="1" smtClean="0">
                <a:solidFill>
                  <a:schemeClr val="tx1"/>
                </a:solidFill>
                <a:effectLst/>
                <a:latin typeface="+mn-lt"/>
                <a:ea typeface="+mn-ea"/>
                <a:cs typeface="+mn-cs"/>
              </a:rPr>
              <a:t>Neogen</a:t>
            </a:r>
            <a:r>
              <a:rPr lang="es-ES" sz="1200" kern="1200" dirty="0" smtClean="0">
                <a:solidFill>
                  <a:schemeClr val="tx1"/>
                </a:solidFill>
                <a:effectLst/>
                <a:latin typeface="+mn-lt"/>
                <a:ea typeface="+mn-ea"/>
                <a:cs typeface="+mn-cs"/>
              </a:rPr>
              <a:t>, 2011; Sigma-Aldrich, 2014).</a:t>
            </a:r>
          </a:p>
          <a:p>
            <a:r>
              <a:rPr lang="es-ES_tradnl"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El PDA es un medio que sirve para aislar y reproducir una diversidad de hongos y levaduras porque contiene infusión de papa que sirve como una fuente de almidón y dextrosa que es la fuente de carbono. El pH juega un papel importante para el crecimiento de estos hogos y levaduras, lo ideal es un pH bajo, pues a pH neutro o alcalino prevalece el crecimiento de bacterias (Fernández </a:t>
            </a:r>
            <a:r>
              <a:rPr lang="es-ES_tradnl" sz="1200" i="1" kern="1200" dirty="0" smtClean="0">
                <a:solidFill>
                  <a:schemeClr val="tx1"/>
                </a:solidFill>
                <a:effectLst/>
                <a:latin typeface="+mn-lt"/>
                <a:ea typeface="+mn-ea"/>
                <a:cs typeface="+mn-cs"/>
              </a:rPr>
              <a:t>et al.</a:t>
            </a:r>
            <a:r>
              <a:rPr lang="es-ES_tradnl" sz="1200" kern="1200" dirty="0" smtClean="0">
                <a:solidFill>
                  <a:schemeClr val="tx1"/>
                </a:solidFill>
                <a:effectLst/>
                <a:latin typeface="+mn-lt"/>
                <a:ea typeface="+mn-ea"/>
                <a:cs typeface="+mn-cs"/>
              </a:rPr>
              <a:t> 2006; </a:t>
            </a:r>
            <a:r>
              <a:rPr lang="es-ES" sz="1200" kern="1200" dirty="0" err="1" smtClean="0">
                <a:solidFill>
                  <a:schemeClr val="tx1"/>
                </a:solidFill>
                <a:effectLst/>
                <a:latin typeface="+mn-lt"/>
                <a:ea typeface="+mn-ea"/>
                <a:cs typeface="+mn-cs"/>
              </a:rPr>
              <a:t>Dibico</a:t>
            </a:r>
            <a:r>
              <a:rPr lang="es-ES" sz="1200" kern="1200" dirty="0" smtClean="0">
                <a:solidFill>
                  <a:schemeClr val="tx1"/>
                </a:solidFill>
                <a:effectLst/>
                <a:latin typeface="+mn-lt"/>
                <a:ea typeface="+mn-ea"/>
                <a:cs typeface="+mn-cs"/>
              </a:rPr>
              <a:t>, 2010)</a:t>
            </a:r>
            <a:r>
              <a:rPr lang="es-ES_tradnl" sz="1200" kern="1200" dirty="0" smtClean="0">
                <a:solidFill>
                  <a:schemeClr val="tx1"/>
                </a:solidFill>
                <a:effectLst/>
                <a:latin typeface="+mn-lt"/>
                <a:ea typeface="+mn-ea"/>
                <a:cs typeface="+mn-cs"/>
              </a:rPr>
              <a:t>. Con la adición de un antibiótico como el cloranfenicol se logró también la inhibición del crecimiento bacteriano.</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El uso de columnas de Winogradsky permitió obtener muestras de microorganismos para su siembra en medios selectivos. En estas columnas coexiste una diversidad de microorganismos que se agrupan de acuerdo a sus necesidades metabólicas </a:t>
            </a:r>
            <a:r>
              <a:rPr lang="es-ES" sz="1200" kern="1200" dirty="0" smtClean="0">
                <a:solidFill>
                  <a:schemeClr val="tx1"/>
                </a:solidFill>
                <a:effectLst/>
                <a:latin typeface="+mn-lt"/>
                <a:ea typeface="+mn-ea"/>
                <a:cs typeface="+mn-cs"/>
              </a:rPr>
              <a:t>(Anderson &amp; </a:t>
            </a:r>
            <a:r>
              <a:rPr lang="es-ES" sz="1200" kern="1200" dirty="0" err="1" smtClean="0">
                <a:solidFill>
                  <a:schemeClr val="tx1"/>
                </a:solidFill>
                <a:effectLst/>
                <a:latin typeface="+mn-lt"/>
                <a:ea typeface="+mn-ea"/>
                <a:cs typeface="+mn-cs"/>
              </a:rPr>
              <a:t>Hairston</a:t>
            </a:r>
            <a:r>
              <a:rPr lang="es-ES" sz="1200" kern="1200" dirty="0" smtClean="0">
                <a:solidFill>
                  <a:schemeClr val="tx1"/>
                </a:solidFill>
                <a:effectLst/>
                <a:latin typeface="+mn-lt"/>
                <a:ea typeface="+mn-ea"/>
                <a:cs typeface="+mn-cs"/>
              </a:rPr>
              <a:t>, 1999)</a:t>
            </a:r>
            <a:r>
              <a:rPr lang="es-ES_tradnl" sz="1200" kern="1200" dirty="0" smtClean="0">
                <a:solidFill>
                  <a:schemeClr val="tx1"/>
                </a:solidFill>
                <a:effectLst/>
                <a:latin typeface="+mn-lt"/>
                <a:ea typeface="+mn-ea"/>
                <a:cs typeface="+mn-cs"/>
              </a:rPr>
              <a:t>. Por tanto bacterias del género </a:t>
            </a:r>
            <a:r>
              <a:rPr lang="es-ES_tradnl" sz="1200" i="1" kern="1200" dirty="0" smtClean="0">
                <a:solidFill>
                  <a:schemeClr val="tx1"/>
                </a:solidFill>
                <a:effectLst/>
                <a:latin typeface="+mn-lt"/>
                <a:ea typeface="+mn-ea"/>
                <a:cs typeface="+mn-cs"/>
              </a:rPr>
              <a:t>Aeromonas </a:t>
            </a:r>
            <a:r>
              <a:rPr lang="es-ES_tradnl" sz="1200" kern="1200" dirty="0" smtClean="0">
                <a:solidFill>
                  <a:schemeClr val="tx1"/>
                </a:solidFill>
                <a:effectLst/>
                <a:latin typeface="+mn-lt"/>
                <a:ea typeface="+mn-ea"/>
                <a:cs typeface="+mn-cs"/>
              </a:rPr>
              <a:t>fueron aisladas a partir de la siembra en medio mineral y AN semisólido modificado por Van </a:t>
            </a:r>
            <a:r>
              <a:rPr lang="es-ES_tradnl" sz="1200" kern="1200" dirty="0" err="1" smtClean="0">
                <a:solidFill>
                  <a:schemeClr val="tx1"/>
                </a:solidFill>
                <a:effectLst/>
                <a:latin typeface="+mn-lt"/>
                <a:ea typeface="+mn-ea"/>
                <a:cs typeface="+mn-cs"/>
              </a:rPr>
              <a:t>Niel’s</a:t>
            </a:r>
            <a:r>
              <a:rPr lang="es-ES_tradnl" sz="1200" kern="1200" dirty="0" smtClean="0">
                <a:solidFill>
                  <a:schemeClr val="tx1"/>
                </a:solidFill>
                <a:effectLst/>
                <a:latin typeface="+mn-lt"/>
                <a:ea typeface="+mn-ea"/>
                <a:cs typeface="+mn-cs"/>
              </a:rPr>
              <a:t>, el mismo que estuvo reforzado con fosfato de potasio que actuó como agente tampón, sulfato de magnesio como aceptor de electrones por medio de la reducción del  sulfato y factores de crecimiento como el extracto de levadura que sirven como fuente de carbono </a:t>
            </a:r>
            <a:r>
              <a:rPr lang="es-ES" sz="1200" kern="1200" dirty="0" smtClean="0">
                <a:solidFill>
                  <a:schemeClr val="tx1"/>
                </a:solidFill>
                <a:effectLst/>
                <a:latin typeface="+mn-lt"/>
                <a:ea typeface="+mn-ea"/>
                <a:cs typeface="+mn-cs"/>
              </a:rPr>
              <a:t>(Van </a:t>
            </a:r>
            <a:r>
              <a:rPr lang="es-ES" sz="1200" kern="1200" dirty="0" err="1" smtClean="0">
                <a:solidFill>
                  <a:schemeClr val="tx1"/>
                </a:solidFill>
                <a:effectLst/>
                <a:latin typeface="+mn-lt"/>
                <a:ea typeface="+mn-ea"/>
                <a:cs typeface="+mn-cs"/>
              </a:rPr>
              <a:t>Niel's</a:t>
            </a:r>
            <a:r>
              <a:rPr lang="es-ES" sz="1200" kern="1200" dirty="0" smtClean="0">
                <a:solidFill>
                  <a:schemeClr val="tx1"/>
                </a:solidFill>
                <a:effectLst/>
                <a:latin typeface="+mn-lt"/>
                <a:ea typeface="+mn-ea"/>
                <a:cs typeface="+mn-cs"/>
              </a:rPr>
              <a:t>, 1944)</a:t>
            </a:r>
            <a:r>
              <a:rPr lang="es-ES_tradnl"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endParaRPr lang="es-ES" dirty="0" smtClean="0"/>
          </a:p>
          <a:p>
            <a:endParaRPr lang="es-ES" dirty="0"/>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29</a:t>
            </a:fld>
            <a:endParaRPr lang="es-EC"/>
          </a:p>
        </p:txBody>
      </p:sp>
    </p:spTree>
    <p:extLst>
      <p:ext uri="{BB962C8B-B14F-4D97-AF65-F5344CB8AC3E}">
        <p14:creationId xmlns:p14="http://schemas.microsoft.com/office/powerpoint/2010/main" val="138993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31</a:t>
            </a:fld>
            <a:endParaRPr lang="es-EC"/>
          </a:p>
        </p:txBody>
      </p:sp>
    </p:spTree>
    <p:extLst>
      <p:ext uri="{BB962C8B-B14F-4D97-AF65-F5344CB8AC3E}">
        <p14:creationId xmlns:p14="http://schemas.microsoft.com/office/powerpoint/2010/main" val="3551863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32</a:t>
            </a:fld>
            <a:endParaRPr lang="es-EC"/>
          </a:p>
        </p:txBody>
      </p:sp>
    </p:spTree>
    <p:extLst>
      <p:ext uri="{BB962C8B-B14F-4D97-AF65-F5344CB8AC3E}">
        <p14:creationId xmlns:p14="http://schemas.microsoft.com/office/powerpoint/2010/main" val="1943446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Tales microorganismos encontrados fueron principalmente </a:t>
            </a:r>
            <a:r>
              <a:rPr lang="es-ES_tradnl" sz="1200" i="1" kern="1200" dirty="0" smtClean="0">
                <a:solidFill>
                  <a:schemeClr val="tx1"/>
                </a:solidFill>
                <a:effectLst/>
                <a:latin typeface="+mn-lt"/>
                <a:ea typeface="+mn-ea"/>
                <a:cs typeface="+mn-cs"/>
              </a:rPr>
              <a:t>Lactobacillus</a:t>
            </a:r>
            <a:r>
              <a:rPr lang="es-ES_tradnl" sz="1200" kern="1200" dirty="0" smtClean="0">
                <a:solidFill>
                  <a:schemeClr val="tx1"/>
                </a:solidFill>
                <a:effectLst/>
                <a:latin typeface="+mn-lt"/>
                <a:ea typeface="+mn-ea"/>
                <a:cs typeface="+mn-cs"/>
              </a:rPr>
              <a:t>, cuya presencia fue recurrente en las repeticiones, reportándose en 4 de los 5 biodigestores como se observa en la tabla 3.3. </a:t>
            </a:r>
            <a:r>
              <a:rPr lang="es-ES_tradnl" sz="1200" kern="1200" dirty="0" err="1" smtClean="0">
                <a:solidFill>
                  <a:schemeClr val="tx1"/>
                </a:solidFill>
                <a:effectLst/>
                <a:latin typeface="+mn-lt"/>
                <a:ea typeface="+mn-ea"/>
                <a:cs typeface="+mn-cs"/>
              </a:rPr>
              <a:t>Ito</a:t>
            </a:r>
            <a:r>
              <a:rPr lang="es-ES_tradnl" sz="1200" kern="1200" dirty="0" smtClean="0">
                <a:solidFill>
                  <a:schemeClr val="tx1"/>
                </a:solidFill>
                <a:effectLst/>
                <a:latin typeface="+mn-lt"/>
                <a:ea typeface="+mn-ea"/>
                <a:cs typeface="+mn-cs"/>
              </a:rPr>
              <a:t> (2006), señala que </a:t>
            </a:r>
            <a:r>
              <a:rPr lang="es-ES_tradnl" sz="1200" i="1" kern="1200" dirty="0" smtClean="0">
                <a:solidFill>
                  <a:schemeClr val="tx1"/>
                </a:solidFill>
                <a:effectLst/>
                <a:latin typeface="+mn-lt"/>
                <a:ea typeface="+mn-ea"/>
                <a:cs typeface="+mn-cs"/>
              </a:rPr>
              <a:t>Lactobacillus </a:t>
            </a:r>
            <a:r>
              <a:rPr lang="es-ES_tradnl" sz="1200" kern="1200" dirty="0" smtClean="0">
                <a:solidFill>
                  <a:schemeClr val="tx1"/>
                </a:solidFill>
                <a:effectLst/>
                <a:latin typeface="+mn-lt"/>
                <a:ea typeface="+mn-ea"/>
                <a:cs typeface="+mn-cs"/>
              </a:rPr>
              <a:t>juega un rol importante en el control del pH, al disminuirlo con la producción de ácidos como el ácido láctico y los ácidos grasos de cadenas cortas. </a:t>
            </a:r>
            <a:endParaRPr lang="es-ES"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33</a:t>
            </a:fld>
            <a:endParaRPr lang="es-EC"/>
          </a:p>
        </p:txBody>
      </p:sp>
    </p:spTree>
    <p:extLst>
      <p:ext uri="{BB962C8B-B14F-4D97-AF65-F5344CB8AC3E}">
        <p14:creationId xmlns:p14="http://schemas.microsoft.com/office/powerpoint/2010/main" val="2109309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4</a:t>
            </a:fld>
            <a:endParaRPr lang="es-EC"/>
          </a:p>
        </p:txBody>
      </p:sp>
    </p:spTree>
    <p:extLst>
      <p:ext uri="{BB962C8B-B14F-4D97-AF65-F5344CB8AC3E}">
        <p14:creationId xmlns:p14="http://schemas.microsoft.com/office/powerpoint/2010/main" val="2940239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 </a:t>
            </a:r>
            <a:r>
              <a:rPr lang="es-ES_tradnl" sz="1200" i="1" kern="1200" dirty="0" err="1" smtClean="0">
                <a:solidFill>
                  <a:schemeClr val="tx1"/>
                </a:solidFill>
                <a:effectLst/>
                <a:latin typeface="+mn-lt"/>
                <a:ea typeface="+mn-ea"/>
                <a:cs typeface="+mn-cs"/>
              </a:rPr>
              <a:t>Serratia</a:t>
            </a:r>
            <a:r>
              <a:rPr lang="es-ES_tradnl" sz="1200" i="1" kern="1200" dirty="0" smtClean="0">
                <a:solidFill>
                  <a:schemeClr val="tx1"/>
                </a:solidFill>
                <a:effectLst/>
                <a:latin typeface="+mn-lt"/>
                <a:ea typeface="+mn-ea"/>
                <a:cs typeface="+mn-cs"/>
              </a:rPr>
              <a:t> </a:t>
            </a:r>
            <a:r>
              <a:rPr lang="es-ES_tradnl" sz="1200" i="1" kern="1200" dirty="0" err="1" smtClean="0">
                <a:solidFill>
                  <a:schemeClr val="tx1"/>
                </a:solidFill>
                <a:effectLst/>
                <a:latin typeface="+mn-lt"/>
                <a:ea typeface="+mn-ea"/>
                <a:cs typeface="+mn-cs"/>
              </a:rPr>
              <a:t>plymuthica</a:t>
            </a:r>
            <a:r>
              <a:rPr lang="es-ES_tradnl" sz="1200" kern="1200" dirty="0" smtClean="0">
                <a:solidFill>
                  <a:schemeClr val="tx1"/>
                </a:solidFill>
                <a:effectLst/>
                <a:latin typeface="+mn-lt"/>
                <a:ea typeface="+mn-ea"/>
                <a:cs typeface="+mn-cs"/>
              </a:rPr>
              <a:t> fue otra de las bacterias halladas en el biol producido, de acuerdo a </a:t>
            </a:r>
            <a:r>
              <a:rPr lang="es-ES" sz="1200" kern="1200" dirty="0" err="1" smtClean="0">
                <a:solidFill>
                  <a:schemeClr val="tx1"/>
                </a:solidFill>
                <a:effectLst/>
                <a:latin typeface="+mn-lt"/>
                <a:ea typeface="+mn-ea"/>
                <a:cs typeface="+mn-cs"/>
              </a:rPr>
              <a:t>Czajkowski</a:t>
            </a:r>
            <a:r>
              <a:rPr lang="es-ES" sz="1200" kern="1200" dirty="0" smtClean="0">
                <a:solidFill>
                  <a:schemeClr val="tx1"/>
                </a:solidFill>
                <a:effectLst/>
                <a:latin typeface="+mn-lt"/>
                <a:ea typeface="+mn-ea"/>
                <a:cs typeface="+mn-cs"/>
              </a:rPr>
              <a:t>, Der Wolf y </a:t>
            </a:r>
            <a:r>
              <a:rPr lang="es-ES" sz="1200" kern="1200" dirty="0" err="1" smtClean="0">
                <a:solidFill>
                  <a:schemeClr val="tx1"/>
                </a:solidFill>
                <a:effectLst/>
                <a:latin typeface="+mn-lt"/>
                <a:ea typeface="+mn-ea"/>
                <a:cs typeface="+mn-cs"/>
              </a:rPr>
              <a:t>Veen</a:t>
            </a:r>
            <a:r>
              <a:rPr lang="es-ES" sz="1200" kern="1200" dirty="0" smtClean="0">
                <a:solidFill>
                  <a:schemeClr val="tx1"/>
                </a:solidFill>
                <a:effectLst/>
                <a:latin typeface="+mn-lt"/>
                <a:ea typeface="+mn-ea"/>
                <a:cs typeface="+mn-cs"/>
              </a:rPr>
              <a:t> (2012), </a:t>
            </a:r>
            <a:r>
              <a:rPr lang="es-ES_tradnl" sz="1200" kern="1200" dirty="0" smtClean="0">
                <a:solidFill>
                  <a:schemeClr val="tx1"/>
                </a:solidFill>
                <a:effectLst/>
                <a:latin typeface="+mn-lt"/>
                <a:ea typeface="+mn-ea"/>
                <a:cs typeface="+mn-cs"/>
              </a:rPr>
              <a:t>esta bacteria puede ayudarse en suelos ayudando en el control biológico de patógenos en la agricultura mediante la actividad antagonista a partir de la producción de compuestos antibióticos, expresión de enzimas que catalizan la descomposición de los componentes celulares de patógenos y también por la competencia por espacio y nutrientes.</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También se hallaron levaduras como </a:t>
            </a:r>
            <a:r>
              <a:rPr lang="es-ES_tradnl" sz="1200" i="1" kern="1200" dirty="0" smtClean="0">
                <a:solidFill>
                  <a:schemeClr val="tx1"/>
                </a:solidFill>
                <a:effectLst/>
                <a:latin typeface="+mn-lt"/>
                <a:ea typeface="+mn-ea"/>
                <a:cs typeface="+mn-cs"/>
              </a:rPr>
              <a:t>Cándida </a:t>
            </a:r>
            <a:r>
              <a:rPr lang="es-ES" sz="1200" i="1" kern="1200" dirty="0" err="1" smtClean="0">
                <a:solidFill>
                  <a:schemeClr val="tx1"/>
                </a:solidFill>
                <a:effectLst/>
                <a:latin typeface="+mn-lt"/>
                <a:ea typeface="+mn-ea"/>
                <a:cs typeface="+mn-cs"/>
              </a:rPr>
              <a:t>diddensiae</a:t>
            </a:r>
            <a:r>
              <a:rPr lang="es-ES" sz="1200" i="1" kern="1200" dirty="0" smtClean="0">
                <a:solidFill>
                  <a:schemeClr val="tx1"/>
                </a:solidFill>
                <a:effectLst/>
                <a:latin typeface="+mn-lt"/>
                <a:ea typeface="+mn-ea"/>
                <a:cs typeface="+mn-cs"/>
              </a:rPr>
              <a:t> y </a:t>
            </a:r>
            <a:r>
              <a:rPr lang="es-ES_tradnl" sz="1200" i="1" kern="1200" dirty="0" err="1" smtClean="0">
                <a:solidFill>
                  <a:schemeClr val="tx1"/>
                </a:solidFill>
                <a:effectLst/>
                <a:latin typeface="+mn-lt"/>
                <a:ea typeface="+mn-ea"/>
                <a:cs typeface="+mn-cs"/>
              </a:rPr>
              <a:t>Pichia</a:t>
            </a:r>
            <a:r>
              <a:rPr lang="es-ES_tradnl" sz="1200" i="1" kern="1200" dirty="0" smtClean="0">
                <a:solidFill>
                  <a:schemeClr val="tx1"/>
                </a:solidFill>
                <a:effectLst/>
                <a:latin typeface="+mn-lt"/>
                <a:ea typeface="+mn-ea"/>
                <a:cs typeface="+mn-cs"/>
              </a:rPr>
              <a:t> </a:t>
            </a:r>
            <a:r>
              <a:rPr lang="es-ES_tradnl" sz="1200" i="1" kern="1200" dirty="0" err="1" smtClean="0">
                <a:solidFill>
                  <a:schemeClr val="tx1"/>
                </a:solidFill>
                <a:effectLst/>
                <a:latin typeface="+mn-lt"/>
                <a:ea typeface="+mn-ea"/>
                <a:cs typeface="+mn-cs"/>
              </a:rPr>
              <a:t>subpelliculosa</a:t>
            </a:r>
            <a:r>
              <a:rPr lang="es-ES" sz="1200" kern="1200" dirty="0" smtClean="0">
                <a:solidFill>
                  <a:schemeClr val="tx1"/>
                </a:solidFill>
                <a:effectLst/>
                <a:latin typeface="+mn-lt"/>
                <a:ea typeface="+mn-ea"/>
                <a:cs typeface="+mn-cs"/>
              </a:rPr>
              <a:t>, estas han sido aplicadas en la industria alimenticia, por ejemplo en la fermentación de aceitunas, siendo estas primeras en presentar mayores actividades </a:t>
            </a:r>
            <a:r>
              <a:rPr lang="es-ES" sz="1200" kern="1200" dirty="0" err="1" smtClean="0">
                <a:solidFill>
                  <a:schemeClr val="tx1"/>
                </a:solidFill>
                <a:effectLst/>
                <a:latin typeface="+mn-lt"/>
                <a:ea typeface="+mn-ea"/>
                <a:cs typeface="+mn-cs"/>
              </a:rPr>
              <a:t>esterasas</a:t>
            </a:r>
            <a:r>
              <a:rPr lang="es-ES" sz="1200" kern="1200" dirty="0" smtClean="0">
                <a:solidFill>
                  <a:schemeClr val="tx1"/>
                </a:solidFill>
                <a:effectLst/>
                <a:latin typeface="+mn-lt"/>
                <a:ea typeface="+mn-ea"/>
                <a:cs typeface="+mn-cs"/>
              </a:rPr>
              <a:t> y baja capacidad de sedimentación. Investigaciones en aceitunas han indican que estos tipos de levadura pueden alcanzar mayores niveles poblacionales entre los 10 a 21 días de fermentación e irá disminuyendo a partir de los 100 días. </a:t>
            </a:r>
            <a:r>
              <a:rPr lang="es-ES_tradnl" sz="1200" kern="1200" dirty="0" smtClean="0">
                <a:solidFill>
                  <a:schemeClr val="tx1"/>
                </a:solidFill>
                <a:effectLst/>
                <a:latin typeface="+mn-lt"/>
                <a:ea typeface="+mn-ea"/>
                <a:cs typeface="+mn-cs"/>
              </a:rPr>
              <a:t>Por tanto levaduras del género </a:t>
            </a:r>
            <a:r>
              <a:rPr lang="es-ES_tradnl" sz="1200" i="1" kern="1200" dirty="0" err="1" smtClean="0">
                <a:solidFill>
                  <a:schemeClr val="tx1"/>
                </a:solidFill>
                <a:effectLst/>
                <a:latin typeface="+mn-lt"/>
                <a:ea typeface="+mn-ea"/>
                <a:cs typeface="+mn-cs"/>
              </a:rPr>
              <a:t>Pichia</a:t>
            </a:r>
            <a:r>
              <a:rPr lang="es-ES_tradnl" sz="1200" kern="1200" dirty="0" smtClean="0">
                <a:solidFill>
                  <a:schemeClr val="tx1"/>
                </a:solidFill>
                <a:effectLst/>
                <a:latin typeface="+mn-lt"/>
                <a:ea typeface="+mn-ea"/>
                <a:cs typeface="+mn-cs"/>
              </a:rPr>
              <a:t> y </a:t>
            </a:r>
            <a:r>
              <a:rPr lang="es-ES_tradnl" sz="1200" i="1" kern="1200" dirty="0" smtClean="0">
                <a:solidFill>
                  <a:schemeClr val="tx1"/>
                </a:solidFill>
                <a:effectLst/>
                <a:latin typeface="+mn-lt"/>
                <a:ea typeface="+mn-ea"/>
                <a:cs typeface="+mn-cs"/>
              </a:rPr>
              <a:t>Cándida</a:t>
            </a:r>
            <a:r>
              <a:rPr lang="es-ES_tradnl" sz="1200" kern="1200" dirty="0" smtClean="0">
                <a:solidFill>
                  <a:schemeClr val="tx1"/>
                </a:solidFill>
                <a:effectLst/>
                <a:latin typeface="+mn-lt"/>
                <a:ea typeface="+mn-ea"/>
                <a:cs typeface="+mn-cs"/>
              </a:rPr>
              <a:t> al intervenir en los procesos de fermentación de aceitunas pueden resistir un pH bajo y altas concentraciones de </a:t>
            </a:r>
            <a:r>
              <a:rPr lang="es-ES_tradnl" sz="1200" kern="1200" dirty="0" err="1" smtClean="0">
                <a:solidFill>
                  <a:schemeClr val="tx1"/>
                </a:solidFill>
                <a:effectLst/>
                <a:latin typeface="+mn-lt"/>
                <a:ea typeface="+mn-ea"/>
                <a:cs typeface="+mn-cs"/>
              </a:rPr>
              <a:t>NaCl</a:t>
            </a:r>
            <a:r>
              <a:rPr lang="es-ES_tradnl" sz="1200"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Bautista </a:t>
            </a:r>
            <a:r>
              <a:rPr lang="es-ES" sz="1200" i="1" kern="1200" dirty="0" smtClean="0">
                <a:solidFill>
                  <a:schemeClr val="tx1"/>
                </a:solidFill>
                <a:effectLst/>
                <a:latin typeface="+mn-lt"/>
                <a:ea typeface="+mn-ea"/>
                <a:cs typeface="+mn-cs"/>
              </a:rPr>
              <a:t>et al</a:t>
            </a:r>
            <a:r>
              <a:rPr lang="es-ES" sz="1200" kern="1200" dirty="0" smtClean="0">
                <a:solidFill>
                  <a:schemeClr val="tx1"/>
                </a:solidFill>
                <a:effectLst/>
                <a:latin typeface="+mn-lt"/>
                <a:ea typeface="+mn-ea"/>
                <a:cs typeface="+mn-cs"/>
              </a:rPr>
              <a:t>, 2011; </a:t>
            </a:r>
            <a:r>
              <a:rPr lang="es-ES" sz="1200" kern="1200" dirty="0" err="1" smtClean="0">
                <a:solidFill>
                  <a:schemeClr val="tx1"/>
                </a:solidFill>
                <a:effectLst/>
                <a:latin typeface="+mn-lt"/>
                <a:ea typeface="+mn-ea"/>
                <a:cs typeface="+mn-cs"/>
              </a:rPr>
              <a:t>Botta</a:t>
            </a:r>
            <a:r>
              <a:rPr lang="es-ES" sz="1200" kern="1200" dirty="0" smtClean="0">
                <a:solidFill>
                  <a:schemeClr val="tx1"/>
                </a:solidFill>
                <a:effectLst/>
                <a:latin typeface="+mn-lt"/>
                <a:ea typeface="+mn-ea"/>
                <a:cs typeface="+mn-cs"/>
              </a:rPr>
              <a:t> &amp; </a:t>
            </a:r>
            <a:r>
              <a:rPr lang="es-ES" sz="1200" kern="1200" dirty="0" err="1" smtClean="0">
                <a:solidFill>
                  <a:schemeClr val="tx1"/>
                </a:solidFill>
                <a:effectLst/>
                <a:latin typeface="+mn-lt"/>
                <a:ea typeface="+mn-ea"/>
                <a:cs typeface="+mn-cs"/>
              </a:rPr>
              <a:t>Cocolin</a:t>
            </a:r>
            <a:r>
              <a:rPr lang="es-ES" sz="1200" kern="1200" dirty="0" smtClean="0">
                <a:solidFill>
                  <a:schemeClr val="tx1"/>
                </a:solidFill>
                <a:effectLst/>
                <a:latin typeface="+mn-lt"/>
                <a:ea typeface="+mn-ea"/>
                <a:cs typeface="+mn-cs"/>
              </a:rPr>
              <a:t>, 2012).</a:t>
            </a:r>
          </a:p>
          <a:p>
            <a:r>
              <a:rPr lang="es-ES_tradnl"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Lo importante en la elaboración de biol es trabajar con un preparado inocuo que no represente en daños a terceros a posterior, por tanto al trabajar con excretas de animales se descartará estiércol proveniente de animales enfermos y se regulará la temperatura para alcanzar aproximadamente unos 70º, con la finalidad de garantizar la eliminación de patógenos en la mezcla, también se deberá evitar exponer el estiércol al sol, lluvia y viento para evitar pérdidas del 50-60% de su riqueza (Picado y </a:t>
            </a:r>
            <a:r>
              <a:rPr lang="es-ES_tradnl" sz="1200" kern="1200" dirty="0" err="1" smtClean="0">
                <a:solidFill>
                  <a:schemeClr val="tx1"/>
                </a:solidFill>
                <a:effectLst/>
                <a:latin typeface="+mn-lt"/>
                <a:ea typeface="+mn-ea"/>
                <a:cs typeface="+mn-cs"/>
              </a:rPr>
              <a:t>Añazco</a:t>
            </a:r>
            <a:r>
              <a:rPr lang="es-ES_tradnl" sz="1200" kern="1200" dirty="0" smtClean="0">
                <a:solidFill>
                  <a:schemeClr val="tx1"/>
                </a:solidFill>
                <a:effectLst/>
                <a:latin typeface="+mn-lt"/>
                <a:ea typeface="+mn-ea"/>
                <a:cs typeface="+mn-cs"/>
              </a:rPr>
              <a:t>, 2005; Murillo, 2011). Las elevadas temperaturas a la que se sometió el estiércol antes de hacer el biol, garantizaron la eliminación de bacterias patógenas como </a:t>
            </a:r>
            <a:r>
              <a:rPr lang="es-ES_tradnl" sz="1200" i="1" kern="1200" dirty="0" smtClean="0">
                <a:solidFill>
                  <a:schemeClr val="tx1"/>
                </a:solidFill>
                <a:effectLst/>
                <a:latin typeface="+mn-lt"/>
                <a:ea typeface="+mn-ea"/>
                <a:cs typeface="+mn-cs"/>
              </a:rPr>
              <a:t>Escherichia coli</a:t>
            </a:r>
            <a:r>
              <a:rPr lang="es-ES_tradnl" sz="1200" kern="1200" dirty="0" smtClean="0">
                <a:solidFill>
                  <a:schemeClr val="tx1"/>
                </a:solidFill>
                <a:effectLst/>
                <a:latin typeface="+mn-lt"/>
                <a:ea typeface="+mn-ea"/>
                <a:cs typeface="+mn-cs"/>
              </a:rPr>
              <a:t>, </a:t>
            </a:r>
            <a:r>
              <a:rPr lang="es-ES_tradnl" sz="1200" i="1" kern="1200" dirty="0" smtClean="0">
                <a:solidFill>
                  <a:schemeClr val="tx1"/>
                </a:solidFill>
                <a:effectLst/>
                <a:latin typeface="+mn-lt"/>
                <a:ea typeface="+mn-ea"/>
                <a:cs typeface="+mn-cs"/>
              </a:rPr>
              <a:t>Salmonella </a:t>
            </a:r>
            <a:r>
              <a:rPr lang="es-ES_tradnl" sz="1200" kern="1200" dirty="0" smtClean="0">
                <a:solidFill>
                  <a:schemeClr val="tx1"/>
                </a:solidFill>
                <a:effectLst/>
                <a:latin typeface="+mn-lt"/>
                <a:ea typeface="+mn-ea"/>
                <a:cs typeface="+mn-cs"/>
              </a:rPr>
              <a:t>y</a:t>
            </a:r>
            <a:r>
              <a:rPr lang="es-ES_tradnl" sz="1200" i="1" kern="1200" dirty="0" smtClean="0">
                <a:solidFill>
                  <a:schemeClr val="tx1"/>
                </a:solidFill>
                <a:effectLst/>
                <a:latin typeface="+mn-lt"/>
                <a:ea typeface="+mn-ea"/>
                <a:cs typeface="+mn-cs"/>
              </a:rPr>
              <a:t> Shigella </a:t>
            </a:r>
            <a:r>
              <a:rPr lang="es-ES_tradnl" sz="1200" kern="1200" dirty="0" smtClean="0">
                <a:solidFill>
                  <a:schemeClr val="tx1"/>
                </a:solidFill>
                <a:effectLst/>
                <a:latin typeface="+mn-lt"/>
                <a:ea typeface="+mn-ea"/>
                <a:cs typeface="+mn-cs"/>
              </a:rPr>
              <a:t>principalmente.</a:t>
            </a:r>
            <a:endParaRPr lang="es-ES"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34</a:t>
            </a:fld>
            <a:endParaRPr lang="es-EC"/>
          </a:p>
        </p:txBody>
      </p:sp>
    </p:spTree>
    <p:extLst>
      <p:ext uri="{BB962C8B-B14F-4D97-AF65-F5344CB8AC3E}">
        <p14:creationId xmlns:p14="http://schemas.microsoft.com/office/powerpoint/2010/main" val="1389411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smtClean="0"/>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35</a:t>
            </a:fld>
            <a:endParaRPr lang="es-EC"/>
          </a:p>
        </p:txBody>
      </p:sp>
    </p:spTree>
    <p:extLst>
      <p:ext uri="{BB962C8B-B14F-4D97-AF65-F5344CB8AC3E}">
        <p14:creationId xmlns:p14="http://schemas.microsoft.com/office/powerpoint/2010/main" val="2333892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Al analizar la variable crecimiento, se encontró que existían  diferencias estadísticas  en todos los tratamientos, siendo el tratamiento con 25% de concentración de biol (T1) el que alcanzó el mayor rendimiento con 56.80 cm en promedio. </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De manera general se puso en evidencia que todos los tratamientos analizados dieron buenos rendimientos respecto a la altura de las plantas de soya en comparación al control (T5), por otra parte el tratamiento químico (T4) comparado con los otros tratamientos biofertilizantes (T1, T2 y T3) dio bajos resultados (tabla 3.5).</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Según </a:t>
            </a:r>
            <a:r>
              <a:rPr lang="es-ES_tradnl" sz="1200" kern="1200" dirty="0" err="1" smtClean="0">
                <a:solidFill>
                  <a:schemeClr val="tx1"/>
                </a:solidFill>
                <a:effectLst/>
                <a:latin typeface="+mn-lt"/>
                <a:ea typeface="+mn-ea"/>
                <a:cs typeface="+mn-cs"/>
              </a:rPr>
              <a:t>Robalino</a:t>
            </a:r>
            <a:r>
              <a:rPr lang="es-ES_tradnl" sz="1200" kern="1200" dirty="0" smtClean="0">
                <a:solidFill>
                  <a:schemeClr val="tx1"/>
                </a:solidFill>
                <a:effectLst/>
                <a:latin typeface="+mn-lt"/>
                <a:ea typeface="+mn-ea"/>
                <a:cs typeface="+mn-cs"/>
              </a:rPr>
              <a:t> (2011), un mayor rendimiento del cultivo se puede logar al tener un pH final ácido del biofermento; al ser más ácido indica una mayor concentración de ácidos orgánicos, mismos que intervienen en múltiples procesos fisiológicos de las plantas (fotosíntesis, ciclo de Krebs, etc.) y muchos de ellos actúan en las plantas como hormonas y vitaminas.</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El análisis químico efectuado al suelo antes, durante y al finalizar el tratamiento con diferentes dosis de biol con </a:t>
            </a:r>
            <a:r>
              <a:rPr lang="es-ES_tradnl" sz="1200" i="1" kern="1200" dirty="0" smtClean="0">
                <a:solidFill>
                  <a:schemeClr val="tx1"/>
                </a:solidFill>
                <a:effectLst/>
                <a:latin typeface="+mn-lt"/>
                <a:ea typeface="+mn-ea"/>
                <a:cs typeface="+mn-cs"/>
              </a:rPr>
              <a:t>Lactobacillus</a:t>
            </a:r>
            <a:r>
              <a:rPr lang="es-ES_tradnl" sz="1200" kern="1200" dirty="0" smtClean="0">
                <a:solidFill>
                  <a:schemeClr val="tx1"/>
                </a:solidFill>
                <a:effectLst/>
                <a:latin typeface="+mn-lt"/>
                <a:ea typeface="+mn-ea"/>
                <a:cs typeface="+mn-cs"/>
              </a:rPr>
              <a:t>, reveló diferencias en cuanto a la composición de </a:t>
            </a:r>
            <a:r>
              <a:rPr lang="es-ES_tradnl" sz="1200" kern="1200" dirty="0" err="1" smtClean="0">
                <a:solidFill>
                  <a:schemeClr val="tx1"/>
                </a:solidFill>
                <a:effectLst/>
                <a:latin typeface="+mn-lt"/>
                <a:ea typeface="+mn-ea"/>
                <a:cs typeface="+mn-cs"/>
              </a:rPr>
              <a:t>macroelementos</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microelementos</a:t>
            </a:r>
            <a:r>
              <a:rPr lang="es-ES_tradnl" sz="1200" kern="1200" dirty="0" smtClean="0">
                <a:solidFill>
                  <a:schemeClr val="tx1"/>
                </a:solidFill>
                <a:effectLst/>
                <a:latin typeface="+mn-lt"/>
                <a:ea typeface="+mn-ea"/>
                <a:cs typeface="+mn-cs"/>
              </a:rPr>
              <a:t>, iones y otros, haciendo evidente diferencias en la respuesta de crecimiento en las plantas de soya (anexo P). </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Uno de los parámetros analizados que encierran estas diferencias, es el pH del suelo, el cual se mantuvo en un rango de 6-7, que de acuerdo al rango de valores predeterminados por Agrocalidad, el suelo sería prácticamente neutro, considerándose un pH óptimo para el normal crecimiento de plantas, facilitando la disponibilidad de nutrientes, es decir permite que elementos como el fósforo y demás minerales sean solubles para ser tomados por las raíces de las plantas </a:t>
            </a:r>
            <a:r>
              <a:rPr lang="es-ES" sz="1200" kern="1200" dirty="0" smtClean="0">
                <a:solidFill>
                  <a:schemeClr val="tx1"/>
                </a:solidFill>
                <a:effectLst/>
                <a:latin typeface="+mn-lt"/>
                <a:ea typeface="+mn-ea"/>
                <a:cs typeface="+mn-cs"/>
              </a:rPr>
              <a:t>(Eco Agricultor, 2012)</a:t>
            </a:r>
            <a:r>
              <a:rPr lang="es-ES_tradnl"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El nitrógeno también forma parte de los elementos que deben ser absorbidos por las plantas, su contenido fue adecuado durante todo el periodo de crecimiento de las plantas de cada tratamiento con varias concentraciones de biol. </a:t>
            </a:r>
            <a:r>
              <a:rPr lang="es-ES" sz="1200" kern="1200" dirty="0" smtClean="0">
                <a:solidFill>
                  <a:schemeClr val="tx1"/>
                </a:solidFill>
                <a:effectLst/>
                <a:latin typeface="+mn-lt"/>
                <a:ea typeface="+mn-ea"/>
                <a:cs typeface="+mn-cs"/>
              </a:rPr>
              <a:t>Sierra (2003), explica que el nitrógeno tiene la capacidad de </a:t>
            </a:r>
            <a:r>
              <a:rPr lang="es-ES_tradnl" sz="1200" kern="1200" dirty="0" smtClean="0">
                <a:solidFill>
                  <a:schemeClr val="tx1"/>
                </a:solidFill>
                <a:effectLst/>
                <a:latin typeface="+mn-lt"/>
                <a:ea typeface="+mn-ea"/>
                <a:cs typeface="+mn-cs"/>
              </a:rPr>
              <a:t>concentrarse en los primeros 20 cm de suelo siendo parte de la materia orgánica, por tanto al existir una mayor cantidad de esta, entonces habrá una mayor cantidad de nitrógeno total.</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La materia orgánica es fundamental para alcanzar una óptima fertilidad del suelo, no solo química sino física y biológica, ayudando a mejorar la estructura del suelo favoreciendo la aireación, filtración y desarrollo radical, así mismo permite el incremento de la biomasa microbiana y la capacidad de intercambio catiónico del suelo </a:t>
            </a:r>
            <a:r>
              <a:rPr lang="es-ES" sz="1200" kern="1200" dirty="0" smtClean="0">
                <a:solidFill>
                  <a:schemeClr val="tx1"/>
                </a:solidFill>
                <a:effectLst/>
                <a:latin typeface="+mn-lt"/>
                <a:ea typeface="+mn-ea"/>
                <a:cs typeface="+mn-cs"/>
              </a:rPr>
              <a:t>(Sierra, 2003)</a:t>
            </a:r>
            <a:r>
              <a:rPr lang="es-ES_tradnl" sz="1200" kern="1200" dirty="0" smtClean="0">
                <a:solidFill>
                  <a:schemeClr val="tx1"/>
                </a:solidFill>
                <a:effectLst/>
                <a:latin typeface="+mn-lt"/>
                <a:ea typeface="+mn-ea"/>
                <a:cs typeface="+mn-cs"/>
              </a:rPr>
              <a:t>. El contenido de materia orgánica fue adecuado para todos los tratamientos analizados, presentando un mayor porcentaje de su concentración a partir de la segunda aplicación de biol. </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Adicionalmente, valores altos de fósforo, potasio, calcio y magnesio se encontraron en el suelo correspondiente a cada tratamiento evaluado de acuerdo a los parámetros fijados por Agrocalidad, características de las que se puede presumir que la textura del suelo es del tipo arcillosa, características de las cuales se puede presumir que la textura del suelo es del tipo arcillosa. Este suelo tiene la capacidad de retener este tipo de elementos porque presenta más carga eléctrica a diferencia de otros tipos de suelo, afectando de esta manera la disponibilidad de los elementos antes mencionados, por tanto lo que se requiere es aplicar mayores cantidades del fertilizante para suplir esta necesidad </a:t>
            </a:r>
            <a:r>
              <a:rPr lang="es-ES" sz="1200" kern="1200" dirty="0" smtClean="0">
                <a:solidFill>
                  <a:schemeClr val="tx1"/>
                </a:solidFill>
                <a:effectLst/>
                <a:latin typeface="+mn-lt"/>
                <a:ea typeface="+mn-ea"/>
                <a:cs typeface="+mn-cs"/>
              </a:rPr>
              <a:t>(Sierra, 2003)</a:t>
            </a:r>
            <a:r>
              <a:rPr lang="es-ES_tradnl"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Por otro lado el K se encarga de regular la permeabilidad de la membrana y de la fotosíntesis para proporcionar sustratos esenciales en la fijación del N</a:t>
            </a:r>
            <a:r>
              <a:rPr lang="es-ES" sz="1200" kern="1200" baseline="-25000" dirty="0" smtClean="0">
                <a:solidFill>
                  <a:schemeClr val="tx1"/>
                </a:solidFill>
                <a:effectLst/>
                <a:latin typeface="+mn-lt"/>
                <a:ea typeface="+mn-ea"/>
                <a:cs typeface="+mn-cs"/>
              </a:rPr>
              <a:t>2</a:t>
            </a:r>
            <a:r>
              <a:rPr lang="es-ES" sz="1200" kern="1200" dirty="0" smtClean="0">
                <a:solidFill>
                  <a:schemeClr val="tx1"/>
                </a:solidFill>
                <a:effectLst/>
                <a:latin typeface="+mn-lt"/>
                <a:ea typeface="+mn-ea"/>
                <a:cs typeface="+mn-cs"/>
              </a:rPr>
              <a:t>. El fósforo es el elemento que interviene en los procesos de transporte y transformación de energía. Cuando el suministro de P es bajo e insuficiente podría afectar a la fijación biológica del N (Becker, </a:t>
            </a:r>
            <a:r>
              <a:rPr lang="es-ES" sz="1200" kern="1200" dirty="0" err="1" smtClean="0">
                <a:solidFill>
                  <a:schemeClr val="tx1"/>
                </a:solidFill>
                <a:effectLst/>
                <a:latin typeface="+mn-lt"/>
                <a:ea typeface="+mn-ea"/>
                <a:cs typeface="+mn-cs"/>
              </a:rPr>
              <a:t>Diekmann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Ladha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Datta</a:t>
            </a:r>
            <a:r>
              <a:rPr lang="es-ES" sz="1200" kern="1200" dirty="0" smtClean="0">
                <a:solidFill>
                  <a:schemeClr val="tx1"/>
                </a:solidFill>
                <a:effectLst/>
                <a:latin typeface="+mn-lt"/>
                <a:ea typeface="+mn-ea"/>
                <a:cs typeface="+mn-cs"/>
              </a:rPr>
              <a:t>, &amp; </a:t>
            </a:r>
            <a:r>
              <a:rPr lang="es-ES" sz="1200" kern="1200" dirty="0" err="1" smtClean="0">
                <a:solidFill>
                  <a:schemeClr val="tx1"/>
                </a:solidFill>
                <a:effectLst/>
                <a:latin typeface="+mn-lt"/>
                <a:ea typeface="+mn-ea"/>
                <a:cs typeface="+mn-cs"/>
              </a:rPr>
              <a:t>Ottow</a:t>
            </a:r>
            <a:r>
              <a:rPr lang="es-ES" sz="1200" kern="1200" dirty="0" smtClean="0">
                <a:solidFill>
                  <a:schemeClr val="tx1"/>
                </a:solidFill>
                <a:effectLst/>
                <a:latin typeface="+mn-lt"/>
                <a:ea typeface="+mn-ea"/>
                <a:cs typeface="+mn-cs"/>
              </a:rPr>
              <a:t>, 1991).</a:t>
            </a:r>
          </a:p>
          <a:p>
            <a:r>
              <a:rPr lang="es-PA"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De acuerdo a </a:t>
            </a:r>
            <a:r>
              <a:rPr lang="es-ES" sz="1200" kern="1200" dirty="0" smtClean="0">
                <a:solidFill>
                  <a:schemeClr val="tx1"/>
                </a:solidFill>
                <a:effectLst/>
                <a:latin typeface="+mn-lt"/>
                <a:ea typeface="+mn-ea"/>
                <a:cs typeface="+mn-cs"/>
              </a:rPr>
              <a:t>López (1999), los suelos </a:t>
            </a:r>
            <a:r>
              <a:rPr lang="es-ES" sz="1200" kern="1200" dirty="0" err="1" smtClean="0">
                <a:solidFill>
                  <a:schemeClr val="tx1"/>
                </a:solidFill>
                <a:effectLst/>
                <a:latin typeface="+mn-lt"/>
                <a:ea typeface="+mn-ea"/>
                <a:cs typeface="+mn-cs"/>
              </a:rPr>
              <a:t>arcillos</a:t>
            </a:r>
            <a:r>
              <a:rPr lang="es-ES" sz="1200" kern="1200" dirty="0" smtClean="0">
                <a:solidFill>
                  <a:schemeClr val="tx1"/>
                </a:solidFill>
                <a:effectLst/>
                <a:latin typeface="+mn-lt"/>
                <a:ea typeface="+mn-ea"/>
                <a:cs typeface="+mn-cs"/>
              </a:rPr>
              <a:t> ricos en calcio y magnesio afectan positivamente en la nutrición de las plantas, también al tener una gran superficie de exposición presentan una mayor capacidad de intercambio catiónico y tendrán mejores respuestas a la fertilización. En consecuencia, se justifica que el </a:t>
            </a:r>
            <a:r>
              <a:rPr lang="es-ES" sz="1200" kern="1200" dirty="0" err="1" smtClean="0">
                <a:solidFill>
                  <a:schemeClr val="tx1"/>
                </a:solidFill>
                <a:effectLst/>
                <a:latin typeface="+mn-lt"/>
                <a:ea typeface="+mn-ea"/>
                <a:cs typeface="+mn-cs"/>
              </a:rPr>
              <a:t>tratmiento</a:t>
            </a:r>
            <a:r>
              <a:rPr lang="es-ES" sz="1200" kern="1200" dirty="0" smtClean="0">
                <a:solidFill>
                  <a:schemeClr val="tx1"/>
                </a:solidFill>
                <a:effectLst/>
                <a:latin typeface="+mn-lt"/>
                <a:ea typeface="+mn-ea"/>
                <a:cs typeface="+mn-cs"/>
              </a:rPr>
              <a:t> con la aplicación del 25% de biol (T1) haya obtenido mejores resultados en cuanto al crecimiento de las plantas de soya a diferencia de los otros tratamientos. Las cantidades de calcio y magnesio cada 15 días de aplicación fueron aumentando. Pese que la diferencia no fue mucha con los valores de los otros tratamientos, fue suficiente para lograr mejores rendimientos en cuanto a la altura de las plantas.</a:t>
            </a:r>
          </a:p>
          <a:p>
            <a:r>
              <a:rPr lang="es-ES" sz="1200" kern="1200" dirty="0" smtClean="0">
                <a:solidFill>
                  <a:schemeClr val="tx1"/>
                </a:solidFill>
                <a:effectLst/>
                <a:latin typeface="+mn-lt"/>
                <a:ea typeface="+mn-ea"/>
                <a:cs typeface="+mn-cs"/>
              </a:rPr>
              <a:t> </a:t>
            </a:r>
          </a:p>
          <a:p>
            <a:r>
              <a:rPr lang="es-ES" sz="1200" kern="1200" dirty="0" smtClean="0">
                <a:solidFill>
                  <a:schemeClr val="tx1"/>
                </a:solidFill>
                <a:effectLst/>
                <a:latin typeface="+mn-lt"/>
                <a:ea typeface="+mn-ea"/>
                <a:cs typeface="+mn-cs"/>
              </a:rPr>
              <a:t>En lo que respecta al hierro y zinc, sus cantidades fueron bajas (&lt;20 ppm y &lt;3ppm respectivamente) en todos los tratamientos estudiados </a:t>
            </a:r>
            <a:r>
              <a:rPr lang="es-ES" sz="1200" kern="1200" dirty="0" err="1" smtClean="0">
                <a:solidFill>
                  <a:schemeClr val="tx1"/>
                </a:solidFill>
                <a:effectLst/>
                <a:latin typeface="+mn-lt"/>
                <a:ea typeface="+mn-ea"/>
                <a:cs typeface="+mn-cs"/>
              </a:rPr>
              <a:t>inlcuyendo</a:t>
            </a:r>
            <a:r>
              <a:rPr lang="es-ES" sz="1200" kern="1200" dirty="0" smtClean="0">
                <a:solidFill>
                  <a:schemeClr val="tx1"/>
                </a:solidFill>
                <a:effectLst/>
                <a:latin typeface="+mn-lt"/>
                <a:ea typeface="+mn-ea"/>
                <a:cs typeface="+mn-cs"/>
              </a:rPr>
              <a:t> al tratamiento químico </a:t>
            </a:r>
            <a:r>
              <a:rPr lang="es-ES" sz="1200" kern="1200" dirty="0" err="1" smtClean="0">
                <a:solidFill>
                  <a:schemeClr val="tx1"/>
                </a:solidFill>
                <a:effectLst/>
                <a:latin typeface="+mn-lt"/>
                <a:ea typeface="+mn-ea"/>
                <a:cs typeface="+mn-cs"/>
              </a:rPr>
              <a:t>repecto</a:t>
            </a:r>
            <a:r>
              <a:rPr lang="es-ES" sz="1200" kern="1200" dirty="0" smtClean="0">
                <a:solidFill>
                  <a:schemeClr val="tx1"/>
                </a:solidFill>
                <a:effectLst/>
                <a:latin typeface="+mn-lt"/>
                <a:ea typeface="+mn-ea"/>
                <a:cs typeface="+mn-cs"/>
              </a:rPr>
              <a:t> al control. Los otros elementos como el cobre y </a:t>
            </a:r>
            <a:r>
              <a:rPr lang="es-ES" sz="1200" kern="1200" dirty="0" err="1" smtClean="0">
                <a:solidFill>
                  <a:schemeClr val="tx1"/>
                </a:solidFill>
                <a:effectLst/>
                <a:latin typeface="+mn-lt"/>
                <a:ea typeface="+mn-ea"/>
                <a:cs typeface="+mn-cs"/>
              </a:rPr>
              <a:t>mangeso</a:t>
            </a:r>
            <a:r>
              <a:rPr lang="es-ES" sz="1200" kern="1200" dirty="0" smtClean="0">
                <a:solidFill>
                  <a:schemeClr val="tx1"/>
                </a:solidFill>
                <a:effectLst/>
                <a:latin typeface="+mn-lt"/>
                <a:ea typeface="+mn-ea"/>
                <a:cs typeface="+mn-cs"/>
              </a:rPr>
              <a:t> tuvieron concentraciones adecuadas en los suelos estudiados (1.1 - 4 ppm y 6 – 15 ppm correspondientemente), especialmente este último que a partir de los 15 días de aplicación incrementó su cantidad en los suelos de los cuatro tratamientos respecto al control.</a:t>
            </a:r>
          </a:p>
          <a:p>
            <a:endParaRPr lang="es-ES" dirty="0" smtClean="0"/>
          </a:p>
          <a:p>
            <a:endParaRPr lang="es-ES" dirty="0"/>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36</a:t>
            </a:fld>
            <a:endParaRPr lang="es-EC"/>
          </a:p>
        </p:txBody>
      </p:sp>
    </p:spTree>
    <p:extLst>
      <p:ext uri="{BB962C8B-B14F-4D97-AF65-F5344CB8AC3E}">
        <p14:creationId xmlns:p14="http://schemas.microsoft.com/office/powerpoint/2010/main" val="1658662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El método de estimación del área foliar permitió la obtención de la misma mediante el empleo de relaciones matemáticas, presentándose diferencias estadísticas  en los tratamientos detallados en la tabla 3.6, revelando una mayor área foliar en el químico (T4) con una media de 48.61 cm</a:t>
            </a:r>
            <a:r>
              <a:rPr lang="es-ES" sz="1200" kern="1200" baseline="30000" dirty="0" smtClean="0">
                <a:solidFill>
                  <a:schemeClr val="tx1"/>
                </a:solidFill>
                <a:effectLst/>
                <a:latin typeface="+mn-lt"/>
                <a:ea typeface="+mn-ea"/>
                <a:cs typeface="+mn-cs"/>
              </a:rPr>
              <a:t>2</a:t>
            </a:r>
            <a:r>
              <a:rPr lang="es-ES" sz="1200" kern="1200" dirty="0" smtClean="0">
                <a:solidFill>
                  <a:schemeClr val="tx1"/>
                </a:solidFill>
                <a:effectLst/>
                <a:latin typeface="+mn-lt"/>
                <a:ea typeface="+mn-ea"/>
                <a:cs typeface="+mn-cs"/>
              </a:rPr>
              <a:t> seguido en eficiencia por el tratamiento con el 25% de concentración de biol (T1) con una media de 40.28 cm</a:t>
            </a:r>
            <a:r>
              <a:rPr lang="es-ES" sz="1200" kern="1200" baseline="30000" dirty="0" smtClean="0">
                <a:solidFill>
                  <a:schemeClr val="tx1"/>
                </a:solidFill>
                <a:effectLst/>
                <a:latin typeface="+mn-lt"/>
                <a:ea typeface="+mn-ea"/>
                <a:cs typeface="+mn-cs"/>
              </a:rPr>
              <a:t>2</a:t>
            </a:r>
            <a:r>
              <a:rPr lang="es-ES" sz="1200" kern="1200" dirty="0" smtClean="0">
                <a:solidFill>
                  <a:schemeClr val="tx1"/>
                </a:solidFill>
                <a:effectLst/>
                <a:latin typeface="+mn-lt"/>
                <a:ea typeface="+mn-ea"/>
                <a:cs typeface="+mn-cs"/>
              </a:rPr>
              <a:t>. </a:t>
            </a:r>
          </a:p>
          <a:p>
            <a:r>
              <a:rPr lang="es-ES" sz="1200" kern="1200" dirty="0" smtClean="0">
                <a:solidFill>
                  <a:schemeClr val="tx1"/>
                </a:solidFill>
                <a:effectLst/>
                <a:latin typeface="+mn-lt"/>
                <a:ea typeface="+mn-ea"/>
                <a:cs typeface="+mn-cs"/>
              </a:rPr>
              <a:t> </a:t>
            </a:r>
          </a:p>
          <a:p>
            <a:r>
              <a:rPr lang="es-ES" sz="1200" kern="1200" dirty="0" smtClean="0">
                <a:solidFill>
                  <a:schemeClr val="tx1"/>
                </a:solidFill>
                <a:effectLst/>
                <a:latin typeface="+mn-lt"/>
                <a:ea typeface="+mn-ea"/>
                <a:cs typeface="+mn-cs"/>
              </a:rPr>
              <a:t>Estos resultados pudieron ser influenciados por la intensidad de luz que recibieron las plantas, pues en el experimento se mantuvieron bajo sombra por sarán, lo que contrasta con </a:t>
            </a:r>
            <a:r>
              <a:rPr lang="es-ES" sz="1200" kern="1200" dirty="0" err="1" smtClean="0">
                <a:solidFill>
                  <a:schemeClr val="tx1"/>
                </a:solidFill>
                <a:effectLst/>
                <a:latin typeface="+mn-lt"/>
                <a:ea typeface="+mn-ea"/>
                <a:cs typeface="+mn-cs"/>
              </a:rPr>
              <a:t>Urosa</a:t>
            </a:r>
            <a:r>
              <a:rPr lang="es-ES" sz="1200" kern="1200" dirty="0" smtClean="0">
                <a:solidFill>
                  <a:schemeClr val="tx1"/>
                </a:solidFill>
                <a:effectLst/>
                <a:latin typeface="+mn-lt"/>
                <a:ea typeface="+mn-ea"/>
                <a:cs typeface="+mn-cs"/>
              </a:rPr>
              <a:t> y Ascencio (1993), donde alcanzaron respuestas de reducción del área y espesor foliar en las plantas de soya al estar menos expuestas a la luz, lo que contrasta con otras investigaciones.</a:t>
            </a:r>
          </a:p>
          <a:p>
            <a:endParaRPr lang="es-ES" dirty="0"/>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37</a:t>
            </a:fld>
            <a:endParaRPr lang="es-EC"/>
          </a:p>
        </p:txBody>
      </p:sp>
    </p:spTree>
    <p:extLst>
      <p:ext uri="{BB962C8B-B14F-4D97-AF65-F5344CB8AC3E}">
        <p14:creationId xmlns:p14="http://schemas.microsoft.com/office/powerpoint/2010/main" val="3867110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38</a:t>
            </a:fld>
            <a:endParaRPr lang="es-EC"/>
          </a:p>
        </p:txBody>
      </p:sp>
    </p:spTree>
    <p:extLst>
      <p:ext uri="{BB962C8B-B14F-4D97-AF65-F5344CB8AC3E}">
        <p14:creationId xmlns:p14="http://schemas.microsoft.com/office/powerpoint/2010/main" val="592034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40</a:t>
            </a:fld>
            <a:endParaRPr lang="es-EC"/>
          </a:p>
        </p:txBody>
      </p:sp>
    </p:spTree>
    <p:extLst>
      <p:ext uri="{BB962C8B-B14F-4D97-AF65-F5344CB8AC3E}">
        <p14:creationId xmlns:p14="http://schemas.microsoft.com/office/powerpoint/2010/main" val="3225238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S_tradnl" sz="1200" kern="1200" dirty="0" smtClean="0">
                <a:solidFill>
                  <a:schemeClr val="tx1"/>
                </a:solidFill>
                <a:effectLst/>
                <a:latin typeface="+mn-lt"/>
                <a:ea typeface="+mn-ea"/>
                <a:cs typeface="+mn-cs"/>
              </a:rPr>
              <a:t>Entre los cuatro tratamientos empleados para la producción de biol, existió una diferencia significativa , siendo el biol con </a:t>
            </a:r>
            <a:r>
              <a:rPr lang="es-ES_tradnl" sz="1200" i="1" kern="1200" dirty="0" smtClean="0">
                <a:solidFill>
                  <a:schemeClr val="tx1"/>
                </a:solidFill>
                <a:effectLst/>
                <a:latin typeface="+mn-lt"/>
                <a:ea typeface="+mn-ea"/>
                <a:cs typeface="+mn-cs"/>
              </a:rPr>
              <a:t>Lactobacillus </a:t>
            </a:r>
            <a:r>
              <a:rPr lang="es-ES_tradnl" sz="1200" kern="1200" dirty="0" smtClean="0">
                <a:solidFill>
                  <a:schemeClr val="tx1"/>
                </a:solidFill>
                <a:effectLst/>
                <a:latin typeface="+mn-lt"/>
                <a:ea typeface="+mn-ea"/>
                <a:cs typeface="+mn-cs"/>
              </a:rPr>
              <a:t>el de mayor volumen de producción (30.15 L).</a:t>
            </a:r>
            <a:endParaRPr lang="es-ES" sz="1200" kern="1200" dirty="0" smtClean="0">
              <a:solidFill>
                <a:schemeClr val="tx1"/>
              </a:solidFill>
              <a:effectLst/>
              <a:latin typeface="+mn-lt"/>
              <a:ea typeface="+mn-ea"/>
              <a:cs typeface="+mn-cs"/>
            </a:endParaRPr>
          </a:p>
          <a:p>
            <a:pPr lvl="0"/>
            <a:r>
              <a:rPr lang="es-ES_tradnl" sz="1200" kern="1200" dirty="0" smtClean="0">
                <a:solidFill>
                  <a:schemeClr val="tx1"/>
                </a:solidFill>
                <a:effectLst/>
                <a:latin typeface="+mn-lt"/>
                <a:ea typeface="+mn-ea"/>
                <a:cs typeface="+mn-cs"/>
              </a:rPr>
              <a:t>El biol producido con </a:t>
            </a:r>
            <a:r>
              <a:rPr lang="es-ES_tradnl" sz="1200" i="1" kern="1200" dirty="0" smtClean="0">
                <a:solidFill>
                  <a:schemeClr val="tx1"/>
                </a:solidFill>
                <a:effectLst/>
                <a:latin typeface="+mn-lt"/>
                <a:ea typeface="+mn-ea"/>
                <a:cs typeface="+mn-cs"/>
              </a:rPr>
              <a:t>Lactobacillus </a:t>
            </a:r>
            <a:r>
              <a:rPr lang="es-ES_tradnl" sz="1200" kern="1200" dirty="0" smtClean="0">
                <a:solidFill>
                  <a:schemeClr val="tx1"/>
                </a:solidFill>
                <a:effectLst/>
                <a:latin typeface="+mn-lt"/>
                <a:ea typeface="+mn-ea"/>
                <a:cs typeface="+mn-cs"/>
              </a:rPr>
              <a:t>presentó concentraciones aceptables de nitrógeno total, con 0.09% p/p, fósforo de 1ppm, potasio con 0.15% p/p y 0.005% de hierro, manganeso, sodio y zinc, valores que según la normalización NTE INEN 211:98 se consideran aceptables para ser empleado el biol. Para el caso de calcio y magnesio, su contenido fue bajo con valores de 0.28 y 0.33 %p/p respectivamente.</a:t>
            </a:r>
            <a:endParaRPr lang="es-ES" sz="1200" kern="1200" dirty="0" smtClean="0">
              <a:solidFill>
                <a:schemeClr val="tx1"/>
              </a:solidFill>
              <a:effectLst/>
              <a:latin typeface="+mn-lt"/>
              <a:ea typeface="+mn-ea"/>
              <a:cs typeface="+mn-cs"/>
            </a:endParaRPr>
          </a:p>
          <a:p>
            <a:pPr lvl="0"/>
            <a:r>
              <a:rPr lang="es-ES_tradnl" sz="1200" kern="1200" dirty="0" smtClean="0">
                <a:solidFill>
                  <a:schemeClr val="tx1"/>
                </a:solidFill>
                <a:effectLst/>
                <a:latin typeface="+mn-lt"/>
                <a:ea typeface="+mn-ea"/>
                <a:cs typeface="+mn-cs"/>
              </a:rPr>
              <a:t>En cuanto a la composición microbiológica inicial del biol con </a:t>
            </a:r>
            <a:r>
              <a:rPr lang="es-ES_tradnl" sz="1200" i="1" kern="1200" dirty="0" smtClean="0">
                <a:solidFill>
                  <a:schemeClr val="tx1"/>
                </a:solidFill>
                <a:effectLst/>
                <a:latin typeface="+mn-lt"/>
                <a:ea typeface="+mn-ea"/>
                <a:cs typeface="+mn-cs"/>
              </a:rPr>
              <a:t>Lactobacillus,</a:t>
            </a:r>
            <a:r>
              <a:rPr lang="es-ES_tradnl" sz="1200" kern="1200" dirty="0" smtClean="0">
                <a:solidFill>
                  <a:schemeClr val="tx1"/>
                </a:solidFill>
                <a:effectLst/>
                <a:latin typeface="+mn-lt"/>
                <a:ea typeface="+mn-ea"/>
                <a:cs typeface="+mn-cs"/>
              </a:rPr>
              <a:t> varió con el tiempo, encontrándose al término de la fermentación bacterias como </a:t>
            </a:r>
            <a:r>
              <a:rPr lang="es-ES_tradnl" sz="1200" i="1" kern="1200" dirty="0" smtClean="0">
                <a:solidFill>
                  <a:schemeClr val="tx1"/>
                </a:solidFill>
                <a:effectLst/>
                <a:latin typeface="+mn-lt"/>
                <a:ea typeface="+mn-ea"/>
                <a:cs typeface="+mn-cs"/>
              </a:rPr>
              <a:t>Lactobacillus </a:t>
            </a:r>
            <a:r>
              <a:rPr lang="es-ES_tradnl" sz="1200" i="1" kern="1200" dirty="0" err="1" smtClean="0">
                <a:solidFill>
                  <a:schemeClr val="tx1"/>
                </a:solidFill>
                <a:effectLst/>
                <a:latin typeface="+mn-lt"/>
                <a:ea typeface="+mn-ea"/>
                <a:cs typeface="+mn-cs"/>
              </a:rPr>
              <a:t>pacarasei</a:t>
            </a:r>
            <a:r>
              <a:rPr lang="es-ES_tradnl" sz="1200" i="1" kern="1200" dirty="0" smtClean="0">
                <a:solidFill>
                  <a:schemeClr val="tx1"/>
                </a:solidFill>
                <a:effectLst/>
                <a:latin typeface="+mn-lt"/>
                <a:ea typeface="+mn-ea"/>
                <a:cs typeface="+mn-cs"/>
              </a:rPr>
              <a:t>, </a:t>
            </a:r>
            <a:r>
              <a:rPr lang="es-ES_tradnl" sz="1200" i="1" kern="1200" dirty="0" err="1" smtClean="0">
                <a:solidFill>
                  <a:schemeClr val="tx1"/>
                </a:solidFill>
                <a:effectLst/>
                <a:latin typeface="+mn-lt"/>
                <a:ea typeface="+mn-ea"/>
                <a:cs typeface="+mn-cs"/>
              </a:rPr>
              <a:t>Serratia</a:t>
            </a:r>
            <a:r>
              <a:rPr lang="es-ES_tradnl" sz="1200" i="1" kern="1200" dirty="0" smtClean="0">
                <a:solidFill>
                  <a:schemeClr val="tx1"/>
                </a:solidFill>
                <a:effectLst/>
                <a:latin typeface="+mn-lt"/>
                <a:ea typeface="+mn-ea"/>
                <a:cs typeface="+mn-cs"/>
              </a:rPr>
              <a:t> </a:t>
            </a:r>
            <a:r>
              <a:rPr lang="es-ES_tradnl" sz="1200" i="1" kern="1200" dirty="0" err="1" smtClean="0">
                <a:solidFill>
                  <a:schemeClr val="tx1"/>
                </a:solidFill>
                <a:effectLst/>
                <a:latin typeface="+mn-lt"/>
                <a:ea typeface="+mn-ea"/>
                <a:cs typeface="+mn-cs"/>
              </a:rPr>
              <a:t>plymuthica</a:t>
            </a:r>
            <a:r>
              <a:rPr lang="es-ES_tradnl" sz="1200" i="1" kern="1200" dirty="0" smtClean="0">
                <a:solidFill>
                  <a:schemeClr val="tx1"/>
                </a:solidFill>
                <a:effectLst/>
                <a:latin typeface="+mn-lt"/>
                <a:ea typeface="+mn-ea"/>
                <a:cs typeface="+mn-cs"/>
              </a:rPr>
              <a:t>, </a:t>
            </a:r>
            <a:r>
              <a:rPr lang="es-ES_tradnl" sz="1200" i="1" kern="1200" dirty="0" err="1" smtClean="0">
                <a:solidFill>
                  <a:schemeClr val="tx1"/>
                </a:solidFill>
                <a:effectLst/>
                <a:latin typeface="+mn-lt"/>
                <a:ea typeface="+mn-ea"/>
                <a:cs typeface="+mn-cs"/>
              </a:rPr>
              <a:t>Pichia</a:t>
            </a:r>
            <a:r>
              <a:rPr lang="es-ES_tradnl" sz="1200" i="1" kern="1200" dirty="0" smtClean="0">
                <a:solidFill>
                  <a:schemeClr val="tx1"/>
                </a:solidFill>
                <a:effectLst/>
                <a:latin typeface="+mn-lt"/>
                <a:ea typeface="+mn-ea"/>
                <a:cs typeface="+mn-cs"/>
              </a:rPr>
              <a:t> </a:t>
            </a:r>
            <a:r>
              <a:rPr lang="es-ES_tradnl" sz="1200" i="1" kern="1200" dirty="0" err="1" smtClean="0">
                <a:solidFill>
                  <a:schemeClr val="tx1"/>
                </a:solidFill>
                <a:effectLst/>
                <a:latin typeface="+mn-lt"/>
                <a:ea typeface="+mn-ea"/>
                <a:cs typeface="+mn-cs"/>
              </a:rPr>
              <a:t>subpelliculosa</a:t>
            </a:r>
            <a:r>
              <a:rPr lang="es-ES_tradnl" sz="1200" kern="1200" dirty="0" smtClean="0">
                <a:solidFill>
                  <a:schemeClr val="tx1"/>
                </a:solidFill>
                <a:effectLst/>
                <a:latin typeface="+mn-lt"/>
                <a:ea typeface="+mn-ea"/>
                <a:cs typeface="+mn-cs"/>
              </a:rPr>
              <a:t> y </a:t>
            </a:r>
            <a:r>
              <a:rPr lang="es-ES_tradnl" sz="1200" i="1" kern="1200" dirty="0" smtClean="0">
                <a:solidFill>
                  <a:schemeClr val="tx1"/>
                </a:solidFill>
                <a:effectLst/>
                <a:latin typeface="+mn-lt"/>
                <a:ea typeface="+mn-ea"/>
                <a:cs typeface="+mn-cs"/>
              </a:rPr>
              <a:t>Cándida</a:t>
            </a:r>
            <a:r>
              <a:rPr lang="es-ES_tradnl" sz="1200" kern="1200" dirty="0" smtClean="0">
                <a:solidFill>
                  <a:schemeClr val="tx1"/>
                </a:solidFill>
                <a:effectLst/>
                <a:latin typeface="+mn-lt"/>
                <a:ea typeface="+mn-ea"/>
                <a:cs typeface="+mn-cs"/>
              </a:rPr>
              <a:t> </a:t>
            </a:r>
            <a:r>
              <a:rPr lang="es-ES_tradnl" sz="1200" i="1" kern="1200" dirty="0" err="1" smtClean="0">
                <a:solidFill>
                  <a:schemeClr val="tx1"/>
                </a:solidFill>
                <a:effectLst/>
                <a:latin typeface="+mn-lt"/>
                <a:ea typeface="+mn-ea"/>
                <a:cs typeface="+mn-cs"/>
              </a:rPr>
              <a:t>diddensiae</a:t>
            </a:r>
            <a:r>
              <a:rPr lang="es-ES_tradnl" sz="1200" i="1"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pPr lvl="0"/>
            <a:r>
              <a:rPr lang="es-ES_tradnl" sz="1200" kern="1200" dirty="0" smtClean="0">
                <a:solidFill>
                  <a:schemeClr val="tx1"/>
                </a:solidFill>
                <a:effectLst/>
                <a:latin typeface="+mn-lt"/>
                <a:ea typeface="+mn-ea"/>
                <a:cs typeface="+mn-cs"/>
              </a:rPr>
              <a:t>La evaluación sobre cultivos de soya de las concentraciones de 25, 50 y 75% de biol, dieron diferencias significativas  para la variable altura, siendo el tratamiento con 25% de concentración de biol (T1) el que presentó mejores respuestas, con una media de 56.80 cm, valor que supera al tratamiento químico (T4) y al control (T5) con medias de 44.29 cm y 38.30 cm respectivamente.</a:t>
            </a:r>
            <a:endParaRPr lang="es-ES" sz="1200" kern="1200" dirty="0" smtClean="0">
              <a:solidFill>
                <a:schemeClr val="tx1"/>
              </a:solidFill>
              <a:effectLst/>
              <a:latin typeface="+mn-lt"/>
              <a:ea typeface="+mn-ea"/>
              <a:cs typeface="+mn-cs"/>
            </a:endParaRPr>
          </a:p>
          <a:p>
            <a:pPr lvl="0"/>
            <a:r>
              <a:rPr lang="es-ES_tradnl" sz="1200" kern="1200" dirty="0" smtClean="0">
                <a:solidFill>
                  <a:schemeClr val="tx1"/>
                </a:solidFill>
                <a:effectLst/>
                <a:latin typeface="+mn-lt"/>
                <a:ea typeface="+mn-ea"/>
                <a:cs typeface="+mn-cs"/>
              </a:rPr>
              <a:t>Así mismo, se observó diferencias significativas  para la variable área foliar, donde el tratamiento químico (T4) alcanzó mejores valores  respecto a los tratamientos biológicos (T1, T2 y T3) y al control (T5), mostrando una media de 48.61 cm</a:t>
            </a:r>
            <a:r>
              <a:rPr lang="es-ES_tradnl" sz="1200" kern="1200" baseline="30000" dirty="0" smtClean="0">
                <a:solidFill>
                  <a:schemeClr val="tx1"/>
                </a:solidFill>
                <a:effectLst/>
                <a:latin typeface="+mn-lt"/>
                <a:ea typeface="+mn-ea"/>
                <a:cs typeface="+mn-cs"/>
              </a:rPr>
              <a:t>2</a:t>
            </a:r>
            <a:r>
              <a:rPr lang="es-ES_tradnl" sz="1200" kern="1200" dirty="0" smtClean="0">
                <a:solidFill>
                  <a:schemeClr val="tx1"/>
                </a:solidFill>
                <a:effectLst/>
                <a:latin typeface="+mn-lt"/>
                <a:ea typeface="+mn-ea"/>
                <a:cs typeface="+mn-cs"/>
              </a:rPr>
              <a:t>; seguido de este, el tratamiento con el 25% de concentración de biol (T1), también dio buenos resultados con una media de 40.28 cm</a:t>
            </a:r>
            <a:r>
              <a:rPr lang="es-ES_tradnl" sz="1200" kern="1200" baseline="30000" dirty="0" smtClean="0">
                <a:solidFill>
                  <a:schemeClr val="tx1"/>
                </a:solidFill>
                <a:effectLst/>
                <a:latin typeface="+mn-lt"/>
                <a:ea typeface="+mn-ea"/>
                <a:cs typeface="+mn-cs"/>
              </a:rPr>
              <a:t>2</a:t>
            </a:r>
            <a:r>
              <a:rPr lang="es-ES_tradnl" sz="1200" kern="1200" dirty="0" smtClean="0">
                <a:solidFill>
                  <a:schemeClr val="tx1"/>
                </a:solidFill>
                <a:effectLst/>
                <a:latin typeface="+mn-lt"/>
                <a:ea typeface="+mn-ea"/>
                <a:cs typeface="+mn-cs"/>
              </a:rPr>
              <a:t>, valor que supera al control (32.52 cm</a:t>
            </a:r>
            <a:r>
              <a:rPr lang="es-ES_tradnl" sz="1200" kern="1200" baseline="30000" dirty="0" smtClean="0">
                <a:solidFill>
                  <a:schemeClr val="tx1"/>
                </a:solidFill>
                <a:effectLst/>
                <a:latin typeface="+mn-lt"/>
                <a:ea typeface="+mn-ea"/>
                <a:cs typeface="+mn-cs"/>
              </a:rPr>
              <a:t>2</a:t>
            </a:r>
            <a:r>
              <a:rPr lang="es-ES_tradnl"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pPr lvl="0"/>
            <a:r>
              <a:rPr lang="es-ES_tradnl" sz="1200" kern="1200" dirty="0" smtClean="0">
                <a:solidFill>
                  <a:schemeClr val="tx1"/>
                </a:solidFill>
                <a:effectLst/>
                <a:latin typeface="+mn-lt"/>
                <a:ea typeface="+mn-ea"/>
                <a:cs typeface="+mn-cs"/>
              </a:rPr>
              <a:t>En cuanto a la longitud de la raíz principal no hubo diferencias significativas  entre los cinco tratamientos, sin embargo el tratamiento con el 50% de concentración de biol exhibió una media de 13.81 cm de longitud de las raíces, superando la media del tratamiento químico y control, cuyos valores respectivamente son 11.16 cm y 13.19, constituyendo el tratamiento químico, el de menor rendimiento para el crecimiento de la raíz.</a:t>
            </a:r>
            <a:endParaRPr lang="es-ES" sz="1200" kern="1200" dirty="0" smtClean="0">
              <a:solidFill>
                <a:schemeClr val="tx1"/>
              </a:solidFill>
              <a:effectLst/>
              <a:latin typeface="+mn-lt"/>
              <a:ea typeface="+mn-ea"/>
              <a:cs typeface="+mn-cs"/>
            </a:endParaRPr>
          </a:p>
          <a:p>
            <a:pPr lvl="0"/>
            <a:r>
              <a:rPr lang="es-ES_tradnl" sz="1200" kern="1200" dirty="0" smtClean="0">
                <a:solidFill>
                  <a:schemeClr val="tx1"/>
                </a:solidFill>
                <a:effectLst/>
                <a:latin typeface="+mn-lt"/>
                <a:ea typeface="+mn-ea"/>
                <a:cs typeface="+mn-cs"/>
              </a:rPr>
              <a:t>Para la variable concentración proteica, hubieron diferencias significativas , alcanzando las concentraciones proteicas más altas en el  tratamiento del 75% de concentración de biol (T3) con valores de 6.35 mg/</a:t>
            </a:r>
            <a:r>
              <a:rPr lang="es-ES_tradnl" sz="1200" kern="1200" dirty="0" err="1" smtClean="0">
                <a:solidFill>
                  <a:schemeClr val="tx1"/>
                </a:solidFill>
                <a:effectLst/>
                <a:latin typeface="+mn-lt"/>
                <a:ea typeface="+mn-ea"/>
                <a:cs typeface="+mn-cs"/>
              </a:rPr>
              <a:t>mL</a:t>
            </a:r>
            <a:r>
              <a:rPr lang="es-ES_tradnl" sz="1200" kern="1200" dirty="0" smtClean="0">
                <a:solidFill>
                  <a:schemeClr val="tx1"/>
                </a:solidFill>
                <a:effectLst/>
                <a:latin typeface="+mn-lt"/>
                <a:ea typeface="+mn-ea"/>
                <a:cs typeface="+mn-cs"/>
              </a:rPr>
              <a:t> de proteína, superando al tratamiento químico (T4) y control (T5), con valores de 4.30 mg/</a:t>
            </a:r>
            <a:r>
              <a:rPr lang="es-ES_tradnl" sz="1200" kern="1200" dirty="0" err="1" smtClean="0">
                <a:solidFill>
                  <a:schemeClr val="tx1"/>
                </a:solidFill>
                <a:effectLst/>
                <a:latin typeface="+mn-lt"/>
                <a:ea typeface="+mn-ea"/>
                <a:cs typeface="+mn-cs"/>
              </a:rPr>
              <a:t>mL</a:t>
            </a:r>
            <a:r>
              <a:rPr lang="es-ES_tradnl" sz="1200" kern="1200" dirty="0" smtClean="0">
                <a:solidFill>
                  <a:schemeClr val="tx1"/>
                </a:solidFill>
                <a:effectLst/>
                <a:latin typeface="+mn-lt"/>
                <a:ea typeface="+mn-ea"/>
                <a:cs typeface="+mn-cs"/>
              </a:rPr>
              <a:t> y 5.22 mg/</a:t>
            </a:r>
            <a:r>
              <a:rPr lang="es-ES_tradnl" sz="1200" kern="1200" dirty="0" err="1" smtClean="0">
                <a:solidFill>
                  <a:schemeClr val="tx1"/>
                </a:solidFill>
                <a:effectLst/>
                <a:latin typeface="+mn-lt"/>
                <a:ea typeface="+mn-ea"/>
                <a:cs typeface="+mn-cs"/>
              </a:rPr>
              <a:t>mL</a:t>
            </a:r>
            <a:r>
              <a:rPr lang="es-ES_tradnl"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41</a:t>
            </a:fld>
            <a:endParaRPr lang="es-EC"/>
          </a:p>
        </p:txBody>
      </p:sp>
    </p:spTree>
    <p:extLst>
      <p:ext uri="{BB962C8B-B14F-4D97-AF65-F5344CB8AC3E}">
        <p14:creationId xmlns:p14="http://schemas.microsoft.com/office/powerpoint/2010/main" val="3368845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S_tradnl" sz="1200" kern="1200" dirty="0" smtClean="0">
                <a:solidFill>
                  <a:schemeClr val="tx1"/>
                </a:solidFill>
                <a:effectLst/>
                <a:latin typeface="+mn-lt"/>
                <a:ea typeface="+mn-ea"/>
                <a:cs typeface="+mn-cs"/>
              </a:rPr>
              <a:t>Con el fin de estudiar la dinámica de los microorganismos y la variabilidad del biol después de cesado la producción de gases, se recomienda aumentar el periodo de fermentación.</a:t>
            </a:r>
            <a:endParaRPr lang="es-ES"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Asimismo, analizar microbiológicamente la solución madre obtenida de las trampas de microorganismos para conocer su composición y las interacciones de los microorganismos presentes.</a:t>
            </a:r>
          </a:p>
          <a:p>
            <a:pPr lvl="0"/>
            <a:r>
              <a:rPr lang="es-ES" sz="1200" kern="1200" dirty="0" smtClean="0">
                <a:solidFill>
                  <a:schemeClr val="tx1"/>
                </a:solidFill>
                <a:effectLst/>
                <a:latin typeface="+mn-lt"/>
                <a:ea typeface="+mn-ea"/>
                <a:cs typeface="+mn-cs"/>
              </a:rPr>
              <a:t>También se plantea evaluar el rendimiento de soya a nivel del grano producido para conocer si existen mejoras en cuanto a incremento del valor nutricional.</a:t>
            </a:r>
          </a:p>
          <a:p>
            <a:pPr lvl="0"/>
            <a:r>
              <a:rPr lang="es-ES_tradnl" sz="1200" kern="1200" dirty="0" smtClean="0">
                <a:solidFill>
                  <a:schemeClr val="tx1"/>
                </a:solidFill>
                <a:effectLst/>
                <a:latin typeface="+mn-lt"/>
                <a:ea typeface="+mn-ea"/>
                <a:cs typeface="+mn-cs"/>
              </a:rPr>
              <a:t>Analizar el efecto del biol producido con </a:t>
            </a:r>
            <a:r>
              <a:rPr lang="es-ES_tradnl" sz="1200" i="1" kern="1200" dirty="0" smtClean="0">
                <a:solidFill>
                  <a:schemeClr val="tx1"/>
                </a:solidFill>
                <a:effectLst/>
                <a:latin typeface="+mn-lt"/>
                <a:ea typeface="+mn-ea"/>
                <a:cs typeface="+mn-cs"/>
              </a:rPr>
              <a:t>Lactobacillus </a:t>
            </a:r>
            <a:r>
              <a:rPr lang="es-ES_tradnl" sz="1200" kern="1200" dirty="0" smtClean="0">
                <a:solidFill>
                  <a:schemeClr val="tx1"/>
                </a:solidFill>
                <a:effectLst/>
                <a:latin typeface="+mn-lt"/>
                <a:ea typeface="+mn-ea"/>
                <a:cs typeface="+mn-cs"/>
              </a:rPr>
              <a:t>en un cultivo diferente al de soya.</a:t>
            </a:r>
            <a:endParaRPr lang="es-ES"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42</a:t>
            </a:fld>
            <a:endParaRPr lang="es-EC"/>
          </a:p>
        </p:txBody>
      </p:sp>
    </p:spTree>
    <p:extLst>
      <p:ext uri="{BB962C8B-B14F-4D97-AF65-F5344CB8AC3E}">
        <p14:creationId xmlns:p14="http://schemas.microsoft.com/office/powerpoint/2010/main" val="963004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43</a:t>
            </a:fld>
            <a:endParaRPr lang="es-EC"/>
          </a:p>
        </p:txBody>
      </p:sp>
    </p:spTree>
    <p:extLst>
      <p:ext uri="{BB962C8B-B14F-4D97-AF65-F5344CB8AC3E}">
        <p14:creationId xmlns:p14="http://schemas.microsoft.com/office/powerpoint/2010/main" val="2343087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5</a:t>
            </a:fld>
            <a:endParaRPr lang="es-EC"/>
          </a:p>
        </p:txBody>
      </p:sp>
    </p:spTree>
    <p:extLst>
      <p:ext uri="{BB962C8B-B14F-4D97-AF65-F5344CB8AC3E}">
        <p14:creationId xmlns:p14="http://schemas.microsoft.com/office/powerpoint/2010/main" val="2250104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6</a:t>
            </a:fld>
            <a:endParaRPr lang="es-EC"/>
          </a:p>
        </p:txBody>
      </p:sp>
    </p:spTree>
    <p:extLst>
      <p:ext uri="{BB962C8B-B14F-4D97-AF65-F5344CB8AC3E}">
        <p14:creationId xmlns:p14="http://schemas.microsoft.com/office/powerpoint/2010/main" val="4017310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7</a:t>
            </a:fld>
            <a:endParaRPr lang="es-EC"/>
          </a:p>
        </p:txBody>
      </p:sp>
    </p:spTree>
    <p:extLst>
      <p:ext uri="{BB962C8B-B14F-4D97-AF65-F5344CB8AC3E}">
        <p14:creationId xmlns:p14="http://schemas.microsoft.com/office/powerpoint/2010/main" val="826612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8</a:t>
            </a:fld>
            <a:endParaRPr lang="es-EC"/>
          </a:p>
        </p:txBody>
      </p:sp>
    </p:spTree>
    <p:extLst>
      <p:ext uri="{BB962C8B-B14F-4D97-AF65-F5344CB8AC3E}">
        <p14:creationId xmlns:p14="http://schemas.microsoft.com/office/powerpoint/2010/main" val="3173204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13</a:t>
            </a:fld>
            <a:endParaRPr lang="es-EC"/>
          </a:p>
        </p:txBody>
      </p:sp>
    </p:spTree>
    <p:extLst>
      <p:ext uri="{BB962C8B-B14F-4D97-AF65-F5344CB8AC3E}">
        <p14:creationId xmlns:p14="http://schemas.microsoft.com/office/powerpoint/2010/main" val="3121104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14</a:t>
            </a:fld>
            <a:endParaRPr lang="es-EC"/>
          </a:p>
        </p:txBody>
      </p:sp>
    </p:spTree>
    <p:extLst>
      <p:ext uri="{BB962C8B-B14F-4D97-AF65-F5344CB8AC3E}">
        <p14:creationId xmlns:p14="http://schemas.microsoft.com/office/powerpoint/2010/main" val="2438091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smtClean="0">
                <a:solidFill>
                  <a:schemeClr val="tx1"/>
                </a:solidFill>
                <a:effectLst/>
                <a:latin typeface="+mn-lt"/>
                <a:ea typeface="+mn-ea"/>
                <a:cs typeface="+mn-cs"/>
              </a:rPr>
              <a:t>Para la identificación se empleó la técnica propuesta por Linares (2007)</a:t>
            </a:r>
            <a:endParaRPr lang="es-ES"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8973752F-2C91-4789-B85F-0D0B3E371040}" type="slidenum">
              <a:rPr lang="es-EC" smtClean="0"/>
              <a:pPr/>
              <a:t>16</a:t>
            </a:fld>
            <a:endParaRPr lang="es-EC"/>
          </a:p>
        </p:txBody>
      </p:sp>
    </p:spTree>
    <p:extLst>
      <p:ext uri="{BB962C8B-B14F-4D97-AF65-F5344CB8AC3E}">
        <p14:creationId xmlns:p14="http://schemas.microsoft.com/office/powerpoint/2010/main" val="1587527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1582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PA"/>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A"/>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FF4670B9-2B0F-4DBE-A978-6F302F44E6A2}" type="datetimeFigureOut">
              <a:rPr lang="es-PA" smtClean="0"/>
              <a:pPr/>
              <a:t>03/17/2014</a:t>
            </a:fld>
            <a:endParaRPr lang="es-PA"/>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PA"/>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833C0EDB-2A70-4E78-8194-5F3D54B5131F}" type="slidenum">
              <a:rPr lang="es-PA" smtClean="0"/>
              <a:pPr/>
              <a:t>‹Nº›</a:t>
            </a:fld>
            <a:endParaRPr lang="es-PA"/>
          </a:p>
        </p:txBody>
      </p:sp>
    </p:spTree>
    <p:extLst>
      <p:ext uri="{BB962C8B-B14F-4D97-AF65-F5344CB8AC3E}">
        <p14:creationId xmlns:p14="http://schemas.microsoft.com/office/powerpoint/2010/main" val="34611636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microsoft.com/office/2007/relationships/hdphoto" Target="../media/hdphoto1.wdp"/><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brightnessContrast contrast="30000"/>
                    </a14:imgEffect>
                  </a14:imgLayer>
                </a14:imgProps>
              </a:ext>
              <a:ext uri="{28A0092B-C50C-407E-A947-70E740481C1C}">
                <a14:useLocalDpi xmlns:a14="http://schemas.microsoft.com/office/drawing/2010/main" val="0"/>
              </a:ext>
            </a:extLst>
          </a:blip>
          <a:srcRect/>
          <a:stretch>
            <a:fillRect/>
          </a:stretch>
        </p:blipFill>
        <p:spPr bwMode="auto">
          <a:xfrm>
            <a:off x="774701" y="577680"/>
            <a:ext cx="7973763" cy="5688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LUIS\Desktop\Dibujo.jp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t="10556" r="31432"/>
          <a:stretch/>
        </p:blipFill>
        <p:spPr bwMode="auto">
          <a:xfrm>
            <a:off x="1" y="723900"/>
            <a:ext cx="774700" cy="6134100"/>
          </a:xfrm>
          <a:prstGeom prst="rect">
            <a:avLst/>
          </a:prstGeom>
          <a:noFill/>
          <a:extLst/>
        </p:spPr>
      </p:pic>
      <p:pic>
        <p:nvPicPr>
          <p:cNvPr id="9" name="Picture 4" descr="http://blogs.espe.edu.ec/wp-content/uploads/2013/08/Logo-RP-UFA-ESPE2.jp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r="73674" b="17820"/>
          <a:stretch/>
        </p:blipFill>
        <p:spPr bwMode="auto">
          <a:xfrm>
            <a:off x="1" y="44624"/>
            <a:ext cx="755575" cy="725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621925"/>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8.jpeg"/><Relationship Id="rId18" Type="http://schemas.microsoft.com/office/2007/relationships/hdphoto" Target="../media/hdphoto12.wdp"/><Relationship Id="rId3" Type="http://schemas.openxmlformats.org/officeDocument/2006/relationships/image" Target="../media/image32.jpeg"/><Relationship Id="rId21" Type="http://schemas.openxmlformats.org/officeDocument/2006/relationships/image" Target="../media/image42.png"/><Relationship Id="rId7" Type="http://schemas.microsoft.com/office/2007/relationships/hdphoto" Target="../media/hdphoto7.wdp"/><Relationship Id="rId12" Type="http://schemas.microsoft.com/office/2007/relationships/hdphoto" Target="../media/hdphoto9.wdp"/><Relationship Id="rId17" Type="http://schemas.openxmlformats.org/officeDocument/2006/relationships/image" Target="../media/image40.jpeg"/><Relationship Id="rId2" Type="http://schemas.openxmlformats.org/officeDocument/2006/relationships/notesSlide" Target="../notesSlides/notesSlide9.xml"/><Relationship Id="rId16" Type="http://schemas.microsoft.com/office/2007/relationships/hdphoto" Target="../media/hdphoto11.wdp"/><Relationship Id="rId20" Type="http://schemas.microsoft.com/office/2007/relationships/hdphoto" Target="../media/hdphoto13.wdp"/><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7.jpeg"/><Relationship Id="rId5" Type="http://schemas.microsoft.com/office/2007/relationships/hdphoto" Target="../media/hdphoto6.wdp"/><Relationship Id="rId15" Type="http://schemas.openxmlformats.org/officeDocument/2006/relationships/image" Target="../media/image39.png"/><Relationship Id="rId10" Type="http://schemas.openxmlformats.org/officeDocument/2006/relationships/image" Target="../media/image36.jpeg"/><Relationship Id="rId19" Type="http://schemas.openxmlformats.org/officeDocument/2006/relationships/image" Target="../media/image41.jpeg"/><Relationship Id="rId4" Type="http://schemas.openxmlformats.org/officeDocument/2006/relationships/image" Target="../media/image33.jpeg"/><Relationship Id="rId9" Type="http://schemas.microsoft.com/office/2007/relationships/hdphoto" Target="../media/hdphoto8.wdp"/><Relationship Id="rId14" Type="http://schemas.microsoft.com/office/2007/relationships/hdphoto" Target="../media/hdphoto10.wdp"/><Relationship Id="rId22" Type="http://schemas.microsoft.com/office/2007/relationships/hdphoto" Target="../media/hdphoto14.wdp"/></Relationships>
</file>

<file path=ppt/slides/_rels/slide1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3.jpeg"/><Relationship Id="rId7" Type="http://schemas.microsoft.com/office/2007/relationships/hdphoto" Target="../media/hdphoto16.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jpeg"/><Relationship Id="rId5" Type="http://schemas.microsoft.com/office/2007/relationships/hdphoto" Target="../media/hdphoto15.wdp"/><Relationship Id="rId4" Type="http://schemas.openxmlformats.org/officeDocument/2006/relationships/image" Target="../media/image44.jpeg"/><Relationship Id="rId9" Type="http://schemas.microsoft.com/office/2007/relationships/hdphoto" Target="../media/hdphoto17.wdp"/></Relationships>
</file>

<file path=ppt/slides/_rels/slide1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3.jpeg"/><Relationship Id="rId3" Type="http://schemas.microsoft.com/office/2007/relationships/hdphoto" Target="../media/hdphoto18.wdp"/><Relationship Id="rId7" Type="http://schemas.microsoft.com/office/2007/relationships/hdphoto" Target="../media/hdphoto20.wdp"/><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2.jpeg"/><Relationship Id="rId5" Type="http://schemas.microsoft.com/office/2007/relationships/hdphoto" Target="../media/hdphoto19.wdp"/><Relationship Id="rId4" Type="http://schemas.openxmlformats.org/officeDocument/2006/relationships/image" Target="../media/image61.jpeg"/><Relationship Id="rId9" Type="http://schemas.openxmlformats.org/officeDocument/2006/relationships/image" Target="../media/image6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21.wdp"/></Relationships>
</file>

<file path=ppt/slides/_rels/slide29.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82.jpeg"/><Relationship Id="rId7"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23.wdp"/><Relationship Id="rId5" Type="http://schemas.openxmlformats.org/officeDocument/2006/relationships/image" Target="../media/image83.jpeg"/><Relationship Id="rId4" Type="http://schemas.microsoft.com/office/2007/relationships/hdphoto" Target="../media/hdphoto22.wdp"/><Relationship Id="rId9" Type="http://schemas.openxmlformats.org/officeDocument/2006/relationships/image" Target="../media/image85.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chart" Target="../charts/chart1.xml"/><Relationship Id="rId4" Type="http://schemas.microsoft.com/office/2007/relationships/hdphoto" Target="../media/hdphoto25.wdp"/></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chart" Target="../charts/chart2.xml"/><Relationship Id="rId4" Type="http://schemas.microsoft.com/office/2007/relationships/hdphoto" Target="../media/hdphoto26.wdp"/></Relationships>
</file>

<file path=ppt/slides/_rels/slide3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microsoft.com/office/2007/relationships/hdphoto" Target="../media/hdphoto29.wdp"/><Relationship Id="rId3" Type="http://schemas.openxmlformats.org/officeDocument/2006/relationships/image" Target="../media/image92.png"/><Relationship Id="rId7" Type="http://schemas.openxmlformats.org/officeDocument/2006/relationships/image" Target="../media/image94.jpeg"/><Relationship Id="rId12" Type="http://schemas.openxmlformats.org/officeDocument/2006/relationships/image" Target="../media/image9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28.wdp"/><Relationship Id="rId11" Type="http://schemas.openxmlformats.org/officeDocument/2006/relationships/image" Target="../media/image96.jpeg"/><Relationship Id="rId5" Type="http://schemas.openxmlformats.org/officeDocument/2006/relationships/image" Target="../media/image93.jpeg"/><Relationship Id="rId10" Type="http://schemas.microsoft.com/office/2007/relationships/hdphoto" Target="../media/hdphoto30.wdp"/><Relationship Id="rId4" Type="http://schemas.microsoft.com/office/2007/relationships/hdphoto" Target="../media/hdphoto27.wdp"/><Relationship Id="rId9"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31.wdp"/><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32.wdp"/><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chart" Target="../charts/chart5.xml"/><Relationship Id="rId4" Type="http://schemas.microsoft.com/office/2007/relationships/hdphoto" Target="../media/hdphoto33.wdp"/></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02.png"/><Relationship Id="rId4" Type="http://schemas.microsoft.com/office/2007/relationships/hdphoto" Target="../media/hdphoto34.wdp"/></Relationships>
</file>

<file path=ppt/slides/_rels/slide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3.jpeg"/><Relationship Id="rId4" Type="http://schemas.openxmlformats.org/officeDocument/2006/relationships/diagramLayout" Target="../diagrams/layout1.xml"/><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36.wdp"/><Relationship Id="rId5" Type="http://schemas.openxmlformats.org/officeDocument/2006/relationships/image" Target="../media/image109.png"/><Relationship Id="rId4" Type="http://schemas.microsoft.com/office/2007/relationships/hdphoto" Target="../media/hdphoto35.wdp"/></Relationships>
</file>

<file path=ppt/slides/_rels/slide41.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microsoft.com/office/2007/relationships/hdphoto" Target="../media/hdphoto37.wdp"/><Relationship Id="rId4" Type="http://schemas.openxmlformats.org/officeDocument/2006/relationships/diagramLayout" Target="../diagrams/layout5.xml"/><Relationship Id="rId9" Type="http://schemas.openxmlformats.org/officeDocument/2006/relationships/image" Target="../media/image111.png"/></Relationships>
</file>

<file path=ppt/slides/_rels/slide4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38.wdp"/><Relationship Id="rId4" Type="http://schemas.openxmlformats.org/officeDocument/2006/relationships/image" Target="../media/image114.png"/></Relationships>
</file>

<file path=ppt/slides/_rels/slide44.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6.jpeg"/><Relationship Id="rId4" Type="http://schemas.openxmlformats.org/officeDocument/2006/relationships/diagramLayout" Target="../diagrams/layout2.xml"/><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8.jpe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787334" y="1844576"/>
            <a:ext cx="6336704" cy="738664"/>
          </a:xfrm>
          <a:prstGeom prst="rect">
            <a:avLst/>
          </a:prstGeom>
          <a:noFill/>
        </p:spPr>
        <p:txBody>
          <a:bodyPr wrap="square">
            <a:spAutoFit/>
          </a:bodyPr>
          <a:lstStyle/>
          <a:p>
            <a:pPr algn="ctr">
              <a:defRPr/>
            </a:pPr>
            <a:r>
              <a:rPr lang="es-EC" sz="1400" b="1" dirty="0">
                <a:latin typeface="Times New Roman" pitchFamily="18" charset="0"/>
                <a:ea typeface="Calibri" pitchFamily="34" charset="0"/>
                <a:cs typeface="Times New Roman" pitchFamily="18" charset="0"/>
              </a:rPr>
              <a:t>DEPARTAMENTO DE CIENCIAS DE LA </a:t>
            </a:r>
            <a:r>
              <a:rPr lang="es-EC" sz="1400" b="1" dirty="0" smtClean="0">
                <a:latin typeface="Times New Roman" pitchFamily="18" charset="0"/>
                <a:ea typeface="Calibri" pitchFamily="34" charset="0"/>
                <a:cs typeface="Times New Roman" pitchFamily="18" charset="0"/>
              </a:rPr>
              <a:t>VIDA Y DE LA AGRICULTURA</a:t>
            </a:r>
            <a:endParaRPr lang="es-EC" sz="1400" b="1" dirty="0">
              <a:latin typeface="Times New Roman" pitchFamily="18" charset="0"/>
              <a:cs typeface="Times New Roman" pitchFamily="18" charset="0"/>
            </a:endParaRPr>
          </a:p>
          <a:p>
            <a:pPr algn="ctr" eaLnBrk="0" hangingPunct="0">
              <a:defRPr/>
            </a:pPr>
            <a:r>
              <a:rPr lang="es-EC" sz="1400" b="1" dirty="0">
                <a:latin typeface="Times New Roman" pitchFamily="18" charset="0"/>
                <a:ea typeface="Calibri" pitchFamily="34" charset="0"/>
                <a:cs typeface="Times New Roman" pitchFamily="18" charset="0"/>
              </a:rPr>
              <a:t>CARRERA DE INGENIERÍA EN BIOTECNOLOGÍA</a:t>
            </a:r>
            <a:endParaRPr lang="es-EC" sz="1400" b="1" dirty="0">
              <a:latin typeface="Times New Roman" pitchFamily="18" charset="0"/>
              <a:cs typeface="Times New Roman" pitchFamily="18" charset="0"/>
            </a:endParaRPr>
          </a:p>
          <a:p>
            <a:pPr>
              <a:defRPr/>
            </a:pPr>
            <a:endParaRPr lang="es-EC" sz="1400" b="1" dirty="0">
              <a:latin typeface="Times New Roman" pitchFamily="18" charset="0"/>
              <a:cs typeface="Times New Roman" pitchFamily="18" charset="0"/>
            </a:endParaRPr>
          </a:p>
        </p:txBody>
      </p:sp>
      <p:sp>
        <p:nvSpPr>
          <p:cNvPr id="6" name="5 Rectángulo"/>
          <p:cNvSpPr/>
          <p:nvPr/>
        </p:nvSpPr>
        <p:spPr>
          <a:xfrm>
            <a:off x="2093002" y="4355566"/>
            <a:ext cx="5616972" cy="553998"/>
          </a:xfrm>
          <a:prstGeom prst="rect">
            <a:avLst/>
          </a:prstGeom>
        </p:spPr>
        <p:txBody>
          <a:bodyPr wrap="square">
            <a:spAutoFit/>
          </a:bodyPr>
          <a:lstStyle/>
          <a:p>
            <a:pPr algn="ctr">
              <a:defRPr/>
            </a:pPr>
            <a:r>
              <a:rPr lang="es-EC" sz="1200" dirty="0">
                <a:latin typeface="Times New Roman" pitchFamily="18" charset="0"/>
                <a:ea typeface="Calibri" pitchFamily="34" charset="0"/>
                <a:cs typeface="Times New Roman" pitchFamily="18" charset="0"/>
              </a:rPr>
              <a:t>Previa a la obtención de Grado Académico o Título de:</a:t>
            </a:r>
          </a:p>
          <a:p>
            <a:pPr algn="ctr" eaLnBrk="0" hangingPunct="0">
              <a:defRPr/>
            </a:pPr>
            <a:r>
              <a:rPr lang="es-EC" b="1" dirty="0" smtClean="0">
                <a:latin typeface="Times New Roman" pitchFamily="18" charset="0"/>
                <a:ea typeface="Calibri" pitchFamily="34" charset="0"/>
                <a:cs typeface="Times New Roman" pitchFamily="18" charset="0"/>
              </a:rPr>
              <a:t>INGENIERA </a:t>
            </a:r>
            <a:r>
              <a:rPr lang="es-EC" b="1" dirty="0">
                <a:latin typeface="Times New Roman" pitchFamily="18" charset="0"/>
                <a:ea typeface="Calibri" pitchFamily="34" charset="0"/>
                <a:cs typeface="Times New Roman" pitchFamily="18" charset="0"/>
              </a:rPr>
              <a:t>EN BIOTECNOLOGÍA</a:t>
            </a:r>
            <a:endParaRPr lang="es-EC" dirty="0">
              <a:latin typeface="Times New Roman" pitchFamily="18" charset="0"/>
              <a:cs typeface="Times New Roman" pitchFamily="18" charset="0"/>
            </a:endParaRPr>
          </a:p>
        </p:txBody>
      </p:sp>
      <p:sp>
        <p:nvSpPr>
          <p:cNvPr id="7" name="7 Rectángulo"/>
          <p:cNvSpPr>
            <a:spLocks noChangeArrowheads="1"/>
          </p:cNvSpPr>
          <p:nvPr/>
        </p:nvSpPr>
        <p:spPr bwMode="auto">
          <a:xfrm>
            <a:off x="2669686" y="4974250"/>
            <a:ext cx="4572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C" sz="1600" dirty="0" smtClean="0">
                <a:latin typeface="Times New Roman" pitchFamily="18" charset="0"/>
                <a:ea typeface="Calibri" pitchFamily="34" charset="0"/>
                <a:cs typeface="Times New Roman" pitchFamily="18" charset="0"/>
              </a:rPr>
              <a:t>Elaboradora por:</a:t>
            </a:r>
            <a:endParaRPr lang="es-EC" sz="1600" dirty="0">
              <a:latin typeface="Times New Roman" pitchFamily="18" charset="0"/>
              <a:ea typeface="Calibri" pitchFamily="34" charset="0"/>
              <a:cs typeface="Times New Roman" pitchFamily="18" charset="0"/>
            </a:endParaRPr>
          </a:p>
          <a:p>
            <a:pPr algn="ctr" eaLnBrk="0" hangingPunct="0"/>
            <a:r>
              <a:rPr lang="es-EC" b="1" dirty="0" smtClean="0">
                <a:latin typeface="Times New Roman" pitchFamily="18" charset="0"/>
                <a:ea typeface="Calibri" pitchFamily="34" charset="0"/>
                <a:cs typeface="Times New Roman" pitchFamily="18" charset="0"/>
              </a:rPr>
              <a:t>VANESSA MARIBEL ABAD VALAREZO</a:t>
            </a:r>
            <a:endParaRPr lang="es-EC" b="1" dirty="0">
              <a:latin typeface="Times New Roman" pitchFamily="18" charset="0"/>
              <a:ea typeface="Calibri" pitchFamily="34" charset="0"/>
              <a:cs typeface="Times New Roman" pitchFamily="18" charset="0"/>
            </a:endParaRPr>
          </a:p>
        </p:txBody>
      </p:sp>
      <p:sp>
        <p:nvSpPr>
          <p:cNvPr id="8" name="1 Título"/>
          <p:cNvSpPr txBox="1">
            <a:spLocks/>
          </p:cNvSpPr>
          <p:nvPr/>
        </p:nvSpPr>
        <p:spPr>
          <a:xfrm>
            <a:off x="1043608" y="2564904"/>
            <a:ext cx="7560840" cy="1656184"/>
          </a:xfrm>
          <a:prstGeom prst="rect">
            <a:avLst/>
          </a:prstGeom>
          <a:noFill/>
        </p:spPr>
        <p:style>
          <a:lnRef idx="2">
            <a:schemeClr val="accent3"/>
          </a:lnRef>
          <a:fillRef idx="1">
            <a:schemeClr val="lt1"/>
          </a:fillRef>
          <a:effectRef idx="0">
            <a:schemeClr val="accent3"/>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ES" sz="2400" b="1" dirty="0" smtClean="0">
                <a:latin typeface="Times New Roman" pitchFamily="18" charset="0"/>
                <a:cs typeface="Times New Roman" pitchFamily="18" charset="0"/>
              </a:rPr>
              <a:t>EVALUACIÓN DEL CRECIMIENTO Y VALOR NUTRICIONAL DE LA SOYA PARA FORRAJE (</a:t>
            </a:r>
            <a:r>
              <a:rPr lang="es-ES" sz="2400" b="1" i="1" dirty="0" smtClean="0">
                <a:latin typeface="Times New Roman" pitchFamily="18" charset="0"/>
                <a:cs typeface="Times New Roman" pitchFamily="18" charset="0"/>
              </a:rPr>
              <a:t>Glycine max</a:t>
            </a:r>
            <a:r>
              <a:rPr lang="es-ES" sz="2400" b="1" dirty="0" smtClean="0">
                <a:latin typeface="Times New Roman" pitchFamily="18" charset="0"/>
                <a:cs typeface="Times New Roman" pitchFamily="18" charset="0"/>
              </a:rPr>
              <a:t>) UTILIZANDO BIOL COMO ABONO OBTENIDO CON MICROORGANISMOS NATIVOS</a:t>
            </a:r>
          </a:p>
        </p:txBody>
      </p:sp>
      <p:pic>
        <p:nvPicPr>
          <p:cNvPr id="9" name="Picture 6"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6754"/>
          <a:stretch/>
        </p:blipFill>
        <p:spPr bwMode="auto">
          <a:xfrm>
            <a:off x="-4980" y="0"/>
            <a:ext cx="9001000" cy="1772816"/>
          </a:xfrm>
          <a:prstGeom prst="rect">
            <a:avLst/>
          </a:prstGeom>
          <a:noFill/>
          <a:extLst>
            <a:ext uri="{909E8E84-426E-40DD-AFC4-6F175D3DCCD1}">
              <a14:hiddenFill xmlns:a14="http://schemas.microsoft.com/office/drawing/2010/main">
                <a:solidFill>
                  <a:srgbClr val="FFFFFF"/>
                </a:solidFill>
              </a14:hiddenFill>
            </a:ext>
          </a:extLst>
        </p:spPr>
      </p:pic>
      <p:sp>
        <p:nvSpPr>
          <p:cNvPr id="10" name="7 CuadroTexto"/>
          <p:cNvSpPr txBox="1">
            <a:spLocks noChangeArrowheads="1"/>
          </p:cNvSpPr>
          <p:nvPr/>
        </p:nvSpPr>
        <p:spPr bwMode="auto">
          <a:xfrm>
            <a:off x="581579" y="5731782"/>
            <a:ext cx="43199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EC" b="1" dirty="0">
                <a:latin typeface="Times New Roman" pitchFamily="18" charset="0"/>
                <a:cs typeface="Times New Roman" pitchFamily="18" charset="0"/>
              </a:rPr>
              <a:t>Director: </a:t>
            </a:r>
            <a:r>
              <a:rPr lang="es-EC" dirty="0" smtClean="0">
                <a:latin typeface="Times New Roman" pitchFamily="18" charset="0"/>
                <a:cs typeface="Times New Roman" pitchFamily="18" charset="0"/>
              </a:rPr>
              <a:t>MC. Koch Kaiser, Alma</a:t>
            </a:r>
          </a:p>
          <a:p>
            <a:pPr eaLnBrk="1" hangingPunct="1"/>
            <a:r>
              <a:rPr lang="es-EC" b="1" dirty="0" smtClean="0">
                <a:latin typeface="Times New Roman" pitchFamily="18" charset="0"/>
                <a:cs typeface="Times New Roman" pitchFamily="18" charset="0"/>
              </a:rPr>
              <a:t>Codirector</a:t>
            </a:r>
            <a:r>
              <a:rPr lang="es-EC" b="1" dirty="0">
                <a:latin typeface="Times New Roman" pitchFamily="18" charset="0"/>
                <a:cs typeface="Times New Roman" pitchFamily="18" charset="0"/>
              </a:rPr>
              <a:t>: </a:t>
            </a:r>
            <a:r>
              <a:rPr lang="es-EC" dirty="0">
                <a:latin typeface="Times New Roman" pitchFamily="18" charset="0"/>
                <a:cs typeface="Times New Roman" pitchFamily="18" charset="0"/>
              </a:rPr>
              <a:t>Ing.-Mat. </a:t>
            </a:r>
            <a:r>
              <a:rPr lang="es-EC" dirty="0" smtClean="0">
                <a:latin typeface="Times New Roman" pitchFamily="18" charset="0"/>
                <a:cs typeface="Times New Roman" pitchFamily="18" charset="0"/>
              </a:rPr>
              <a:t>Romero Saker</a:t>
            </a:r>
            <a:r>
              <a:rPr lang="es-EC" smtClean="0">
                <a:latin typeface="Times New Roman" pitchFamily="18" charset="0"/>
                <a:cs typeface="Times New Roman" pitchFamily="18" charset="0"/>
              </a:rPr>
              <a:t>, Pedro</a:t>
            </a:r>
            <a:endParaRPr lang="es-EC" dirty="0">
              <a:latin typeface="Times New Roman" pitchFamily="18" charset="0"/>
              <a:cs typeface="Times New Roman" pitchFamily="18" charset="0"/>
            </a:endParaRPr>
          </a:p>
        </p:txBody>
      </p:sp>
    </p:spTree>
    <p:extLst>
      <p:ext uri="{BB962C8B-B14F-4D97-AF65-F5344CB8AC3E}">
        <p14:creationId xmlns:p14="http://schemas.microsoft.com/office/powerpoint/2010/main" val="29599420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545538" y="2636912"/>
            <a:ext cx="6264696" cy="101566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s-ES" sz="2000" dirty="0">
                <a:latin typeface="Times New Roman" pitchFamily="18" charset="0"/>
                <a:cs typeface="Times New Roman" pitchFamily="18" charset="0"/>
              </a:rPr>
              <a:t>El empleo de </a:t>
            </a:r>
            <a:r>
              <a:rPr lang="es-ES" sz="2000" dirty="0" err="1">
                <a:latin typeface="Times New Roman" pitchFamily="18" charset="0"/>
                <a:cs typeface="Times New Roman" pitchFamily="18" charset="0"/>
              </a:rPr>
              <a:t>biol</a:t>
            </a:r>
            <a:r>
              <a:rPr lang="es-ES" sz="2000" dirty="0">
                <a:latin typeface="Times New Roman" pitchFamily="18" charset="0"/>
                <a:cs typeface="Times New Roman" pitchFamily="18" charset="0"/>
              </a:rPr>
              <a:t> como abono incrementa en forma significativa tanto el crecimiento como el valor nutricional de la soya para forraje (</a:t>
            </a:r>
            <a:r>
              <a:rPr lang="es-ES" sz="2000" i="1" dirty="0" err="1">
                <a:latin typeface="Times New Roman" pitchFamily="18" charset="0"/>
                <a:cs typeface="Times New Roman" pitchFamily="18" charset="0"/>
              </a:rPr>
              <a:t>Glycine</a:t>
            </a:r>
            <a:r>
              <a:rPr lang="es-ES" sz="2000" i="1" dirty="0">
                <a:latin typeface="Times New Roman" pitchFamily="18" charset="0"/>
                <a:cs typeface="Times New Roman" pitchFamily="18" charset="0"/>
              </a:rPr>
              <a:t> </a:t>
            </a:r>
            <a:r>
              <a:rPr lang="es-ES" sz="2000" i="1" dirty="0" err="1">
                <a:latin typeface="Times New Roman" pitchFamily="18" charset="0"/>
                <a:cs typeface="Times New Roman" pitchFamily="18" charset="0"/>
              </a:rPr>
              <a:t>max</a:t>
            </a:r>
            <a:r>
              <a:rPr lang="es-ES" sz="2000" dirty="0">
                <a:latin typeface="Times New Roman" pitchFamily="18" charset="0"/>
                <a:cs typeface="Times New Roman" pitchFamily="18" charset="0"/>
              </a:rPr>
              <a:t>).</a:t>
            </a:r>
            <a:endParaRPr lang="es-EC" sz="2000" dirty="0">
              <a:latin typeface="Times New Roman" pitchFamily="18" charset="0"/>
              <a:cs typeface="Times New Roman" pitchFamily="18" charset="0"/>
            </a:endParaRPr>
          </a:p>
        </p:txBody>
      </p:sp>
      <p:sp>
        <p:nvSpPr>
          <p:cNvPr id="5" name="4 CuadroTexto"/>
          <p:cNvSpPr txBox="1"/>
          <p:nvPr/>
        </p:nvSpPr>
        <p:spPr>
          <a:xfrm>
            <a:off x="5668142" y="0"/>
            <a:ext cx="3475858"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HIPÓTESIS</a:t>
            </a:r>
          </a:p>
        </p:txBody>
      </p:sp>
    </p:spTree>
    <p:extLst>
      <p:ext uri="{BB962C8B-B14F-4D97-AF65-F5344CB8AC3E}">
        <p14:creationId xmlns:p14="http://schemas.microsoft.com/office/powerpoint/2010/main" val="20703227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067944" y="5013176"/>
            <a:ext cx="4176464" cy="646331"/>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r"/>
            <a:r>
              <a:rPr lang="es-PA" sz="3600" b="1" dirty="0" smtClean="0">
                <a:latin typeface="Cooper Black" pitchFamily="18" charset="0"/>
                <a:cs typeface="Times New Roman" pitchFamily="18" charset="0"/>
              </a:rPr>
              <a:t>METODOLOGÍA</a:t>
            </a:r>
            <a:endParaRPr lang="es-PA" sz="3600" b="1" dirty="0">
              <a:latin typeface="Cooper Black" pitchFamily="18" charset="0"/>
              <a:cs typeface="Times New Roman" pitchFamily="18" charset="0"/>
            </a:endParaRPr>
          </a:p>
        </p:txBody>
      </p:sp>
    </p:spTree>
    <p:extLst>
      <p:ext uri="{BB962C8B-B14F-4D97-AF65-F5344CB8AC3E}">
        <p14:creationId xmlns:p14="http://schemas.microsoft.com/office/powerpoint/2010/main" val="27417683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Llamada de flecha a la derecha"/>
          <p:cNvSpPr/>
          <p:nvPr/>
        </p:nvSpPr>
        <p:spPr>
          <a:xfrm>
            <a:off x="1115616" y="4797152"/>
            <a:ext cx="4104456" cy="1211359"/>
          </a:xfrm>
          <a:prstGeom prst="rightArrowCallout">
            <a:avLst>
              <a:gd name="adj1" fmla="val 25000"/>
              <a:gd name="adj2" fmla="val 25000"/>
              <a:gd name="adj3" fmla="val 25000"/>
              <a:gd name="adj4" fmla="val 80976"/>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pic>
        <p:nvPicPr>
          <p:cNvPr id="9" name="Picture 2" descr="C:\Users\renata\Desktop\Tesis Vanessa\Fotos\Detallada\10. Aplicación\Fotos Diciembre13\dia 03\DSC036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8571"/>
          <a:stretch/>
        </p:blipFill>
        <p:spPr bwMode="auto">
          <a:xfrm>
            <a:off x="5220072" y="4373014"/>
            <a:ext cx="2656515" cy="1916832"/>
          </a:xfrm>
          <a:prstGeom prst="rect">
            <a:avLst/>
          </a:prstGeom>
          <a:extLst/>
        </p:spPr>
        <p:style>
          <a:lnRef idx="2">
            <a:schemeClr val="accent5"/>
          </a:lnRef>
          <a:fillRef idx="1">
            <a:schemeClr val="lt1"/>
          </a:fillRef>
          <a:effectRef idx="0">
            <a:schemeClr val="accent5"/>
          </a:effectRef>
          <a:fontRef idx="minor">
            <a:schemeClr val="dk1"/>
          </a:fontRef>
        </p:style>
      </p:pic>
      <p:pic>
        <p:nvPicPr>
          <p:cNvPr id="1028" name="Picture 4" descr="http://www.viajandox.com/esmeraldas/esme_esmeraldas_ma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439" y="980728"/>
            <a:ext cx="3333750" cy="3048001"/>
          </a:xfrm>
          <a:prstGeom prst="rect">
            <a:avLst/>
          </a:prstGeom>
        </p:spPr>
        <p:style>
          <a:lnRef idx="2">
            <a:schemeClr val="accent6"/>
          </a:lnRef>
          <a:fillRef idx="1">
            <a:schemeClr val="lt1"/>
          </a:fillRef>
          <a:effectRef idx="0">
            <a:schemeClr val="accent6"/>
          </a:effectRef>
          <a:fontRef idx="minor">
            <a:schemeClr val="dk1"/>
          </a:fontRef>
        </p:style>
      </p:pic>
      <p:pic>
        <p:nvPicPr>
          <p:cNvPr id="1026" name="Picture 2" descr="http://upload.wikimedia.org/wikipedia/commons/thumb/3/33/Esmeraldas_in_Ecuador_(%2BGalapagos).svg/251px-Esmeraldas_in_Ecuador_(%2BGalapagos).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1772816"/>
            <a:ext cx="2390775" cy="2571751"/>
          </a:xfrm>
          <a:prstGeom prst="rect">
            <a:avLst/>
          </a:prstGeom>
        </p:spPr>
        <p:style>
          <a:lnRef idx="2">
            <a:schemeClr val="accent2"/>
          </a:lnRef>
          <a:fillRef idx="1">
            <a:schemeClr val="lt1"/>
          </a:fillRef>
          <a:effectRef idx="0">
            <a:schemeClr val="accent2"/>
          </a:effectRef>
          <a:fontRef idx="minor">
            <a:schemeClr val="dk1"/>
          </a:fontRef>
        </p:style>
      </p:pic>
      <p:sp>
        <p:nvSpPr>
          <p:cNvPr id="5" name="4 Flecha circular"/>
          <p:cNvSpPr/>
          <p:nvPr/>
        </p:nvSpPr>
        <p:spPr>
          <a:xfrm>
            <a:off x="2555776" y="1295856"/>
            <a:ext cx="2664296" cy="1584176"/>
          </a:xfrm>
          <a:prstGeom prst="circularArrow">
            <a:avLst>
              <a:gd name="adj1" fmla="val 0"/>
              <a:gd name="adj2" fmla="val 441619"/>
              <a:gd name="adj3" fmla="val 20004535"/>
              <a:gd name="adj4" fmla="val 10959958"/>
              <a:gd name="adj5" fmla="val 9817"/>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8" name="7 Flecha circular"/>
          <p:cNvSpPr/>
          <p:nvPr/>
        </p:nvSpPr>
        <p:spPr>
          <a:xfrm rot="5400000">
            <a:off x="4692878" y="2469761"/>
            <a:ext cx="3070611" cy="1584176"/>
          </a:xfrm>
          <a:prstGeom prst="circularArrow">
            <a:avLst>
              <a:gd name="adj1" fmla="val 0"/>
              <a:gd name="adj2" fmla="val 441619"/>
              <a:gd name="adj3" fmla="val 20004535"/>
              <a:gd name="adj4" fmla="val 10959958"/>
              <a:gd name="adj5" fmla="val 9817"/>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6" name="5 CuadroTexto"/>
          <p:cNvSpPr txBox="1"/>
          <p:nvPr/>
        </p:nvSpPr>
        <p:spPr>
          <a:xfrm>
            <a:off x="1475656" y="580618"/>
            <a:ext cx="2715808" cy="430887"/>
          </a:xfrm>
          <a:prstGeom prst="rect">
            <a:avLst/>
          </a:prstGeom>
          <a:noFill/>
        </p:spPr>
        <p:txBody>
          <a:bodyPr wrap="none" rtlCol="0">
            <a:spAutoFit/>
          </a:bodyPr>
          <a:lstStyle/>
          <a:p>
            <a:r>
              <a:rPr lang="es-ES" sz="2200" b="1" dirty="0" smtClean="0">
                <a:latin typeface="Times New Roman" pitchFamily="18" charset="0"/>
                <a:cs typeface="Times New Roman" pitchFamily="18" charset="0"/>
              </a:rPr>
              <a:t>Ubicación geográfica</a:t>
            </a:r>
            <a:endParaRPr lang="es-ES" sz="2200" b="1" dirty="0">
              <a:latin typeface="Times New Roman" pitchFamily="18" charset="0"/>
              <a:cs typeface="Times New Roman" pitchFamily="18" charset="0"/>
            </a:endParaRPr>
          </a:p>
        </p:txBody>
      </p:sp>
      <p:sp>
        <p:nvSpPr>
          <p:cNvPr id="11" name="10 CuadroTexto"/>
          <p:cNvSpPr txBox="1"/>
          <p:nvPr/>
        </p:nvSpPr>
        <p:spPr>
          <a:xfrm>
            <a:off x="5668142" y="0"/>
            <a:ext cx="3475858"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ME TODOLOGÍA</a:t>
            </a:r>
          </a:p>
        </p:txBody>
      </p:sp>
      <p:sp>
        <p:nvSpPr>
          <p:cNvPr id="2" name="1 Rectángulo"/>
          <p:cNvSpPr/>
          <p:nvPr/>
        </p:nvSpPr>
        <p:spPr>
          <a:xfrm>
            <a:off x="1043608" y="4941166"/>
            <a:ext cx="3400722" cy="92333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s-ES" dirty="0"/>
              <a:t>Coordenadas </a:t>
            </a:r>
            <a:r>
              <a:rPr lang="es-ES" dirty="0" smtClean="0"/>
              <a:t>geográficas: </a:t>
            </a:r>
          </a:p>
          <a:p>
            <a:pPr algn="ctr"/>
            <a:r>
              <a:rPr lang="es-ES" dirty="0" smtClean="0"/>
              <a:t>N:00</a:t>
            </a:r>
            <a:r>
              <a:rPr lang="es-ES" baseline="30000" dirty="0" smtClean="0"/>
              <a:t>o</a:t>
            </a:r>
            <a:r>
              <a:rPr lang="es-ES" dirty="0"/>
              <a:t>, 53’, 52.7” W: 79</a:t>
            </a:r>
            <a:r>
              <a:rPr lang="es-ES" baseline="30000" dirty="0"/>
              <a:t>o</a:t>
            </a:r>
            <a:r>
              <a:rPr lang="es-ES" dirty="0"/>
              <a:t>, 39’, 49.5</a:t>
            </a:r>
            <a:r>
              <a:rPr lang="es-ES" dirty="0" smtClean="0"/>
              <a:t>”</a:t>
            </a:r>
          </a:p>
          <a:p>
            <a:pPr algn="ctr"/>
            <a:r>
              <a:rPr lang="es-ES" dirty="0" smtClean="0"/>
              <a:t> </a:t>
            </a:r>
            <a:r>
              <a:rPr lang="es-ES" dirty="0"/>
              <a:t>Altitud: 35 </a:t>
            </a:r>
            <a:r>
              <a:rPr lang="es-ES" dirty="0" err="1" smtClean="0"/>
              <a:t>msm</a:t>
            </a:r>
            <a:r>
              <a:rPr lang="es-ES" dirty="0" smtClean="0"/>
              <a:t>.</a:t>
            </a:r>
            <a:endParaRPr lang="es-ES" dirty="0"/>
          </a:p>
        </p:txBody>
      </p:sp>
      <p:sp>
        <p:nvSpPr>
          <p:cNvPr id="4" name="3 CuadroTexto"/>
          <p:cNvSpPr txBox="1"/>
          <p:nvPr/>
        </p:nvSpPr>
        <p:spPr>
          <a:xfrm rot="20190294">
            <a:off x="2332773" y="2704725"/>
            <a:ext cx="1080120" cy="369332"/>
          </a:xfrm>
          <a:prstGeom prst="rect">
            <a:avLst/>
          </a:prstGeom>
          <a:noFill/>
        </p:spPr>
        <p:txBody>
          <a:bodyPr wrap="square" rtlCol="0">
            <a:spAutoFit/>
          </a:bodyPr>
          <a:lstStyle/>
          <a:p>
            <a:r>
              <a:rPr lang="es-ES" dirty="0" smtClean="0"/>
              <a:t>Ecuador</a:t>
            </a:r>
            <a:endParaRPr lang="es-ES" dirty="0"/>
          </a:p>
        </p:txBody>
      </p:sp>
    </p:spTree>
    <p:extLst>
      <p:ext uri="{BB962C8B-B14F-4D97-AF65-F5344CB8AC3E}">
        <p14:creationId xmlns:p14="http://schemas.microsoft.com/office/powerpoint/2010/main" val="40424178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755576" y="908720"/>
            <a:ext cx="4222374" cy="430887"/>
          </a:xfrm>
          <a:prstGeom prst="rect">
            <a:avLst/>
          </a:prstGeom>
          <a:noFill/>
        </p:spPr>
        <p:txBody>
          <a:bodyPr wrap="none" rtlCol="0">
            <a:spAutoFit/>
          </a:bodyPr>
          <a:lstStyle/>
          <a:p>
            <a:r>
              <a:rPr lang="es-PA" sz="2200" b="1" dirty="0" smtClean="0">
                <a:latin typeface="Times New Roman" pitchFamily="18" charset="0"/>
                <a:cs typeface="Times New Roman" pitchFamily="18" charset="0"/>
              </a:rPr>
              <a:t>Preparación de muestras de suelo</a:t>
            </a:r>
            <a:endParaRPr lang="es-PA" sz="2200" b="1" dirty="0">
              <a:latin typeface="Times New Roman" pitchFamily="18" charset="0"/>
              <a:cs typeface="Times New Roman" pitchFamily="18" charset="0"/>
            </a:endParaRPr>
          </a:p>
        </p:txBody>
      </p:sp>
      <p:sp>
        <p:nvSpPr>
          <p:cNvPr id="5" name="4 Rectángulo"/>
          <p:cNvSpPr/>
          <p:nvPr/>
        </p:nvSpPr>
        <p:spPr>
          <a:xfrm>
            <a:off x="1411909" y="1782198"/>
            <a:ext cx="2800051"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r>
              <a:rPr lang="es-PA" dirty="0">
                <a:latin typeface="Times New Roman" pitchFamily="18" charset="0"/>
                <a:cs typeface="Times New Roman" pitchFamily="18" charset="0"/>
              </a:rPr>
              <a:t>1. Colocación de trampas en </a:t>
            </a:r>
            <a:r>
              <a:rPr lang="es-PA" dirty="0" smtClean="0">
                <a:latin typeface="Times New Roman" pitchFamily="18" charset="0"/>
                <a:cs typeface="Times New Roman" pitchFamily="18" charset="0"/>
              </a:rPr>
              <a:t>suelo.</a:t>
            </a:r>
            <a:endParaRPr lang="es-PA" dirty="0">
              <a:latin typeface="Times New Roman" pitchFamily="18" charset="0"/>
              <a:cs typeface="Times New Roman" pitchFamily="18" charset="0"/>
            </a:endParaRPr>
          </a:p>
        </p:txBody>
      </p:sp>
      <p:sp>
        <p:nvSpPr>
          <p:cNvPr id="6" name="5 Rectángulo"/>
          <p:cNvSpPr/>
          <p:nvPr/>
        </p:nvSpPr>
        <p:spPr>
          <a:xfrm>
            <a:off x="5076056" y="1772816"/>
            <a:ext cx="3456384"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r>
              <a:rPr lang="es-PA" dirty="0">
                <a:latin typeface="Times New Roman" pitchFamily="18" charset="0"/>
                <a:cs typeface="Times New Roman" pitchFamily="18" charset="0"/>
              </a:rPr>
              <a:t>2.Preparación de solución </a:t>
            </a:r>
            <a:r>
              <a:rPr lang="es-PA" dirty="0" smtClean="0">
                <a:latin typeface="Times New Roman" pitchFamily="18" charset="0"/>
                <a:cs typeface="Times New Roman" pitchFamily="18" charset="0"/>
              </a:rPr>
              <a:t>madre con las trampas del suelo.</a:t>
            </a:r>
            <a:endParaRPr lang="es-PA" dirty="0">
              <a:latin typeface="Times New Roman" pitchFamily="18" charset="0"/>
              <a:cs typeface="Times New Roman" pitchFamily="18" charset="0"/>
            </a:endParaRPr>
          </a:p>
        </p:txBody>
      </p:sp>
      <p:pic>
        <p:nvPicPr>
          <p:cNvPr id="7" name="Picture 1" descr="G:\Fotos\1. Colocación trampas\20130420_152358.jpg"/>
          <p:cNvPicPr>
            <a:picLocks noChangeAspect="1" noChangeArrowheads="1"/>
          </p:cNvPicPr>
          <p:nvPr/>
        </p:nvPicPr>
        <p:blipFill>
          <a:blip r:embed="rId3" cstate="print"/>
          <a:srcRect l="20836" t="5953" r="18144" b="6734"/>
          <a:stretch>
            <a:fillRect/>
          </a:stretch>
        </p:blipFill>
        <p:spPr bwMode="auto">
          <a:xfrm>
            <a:off x="1403648" y="2702112"/>
            <a:ext cx="2670575" cy="2880000"/>
          </a:xfrm>
          <a:prstGeom prst="rect">
            <a:avLst/>
          </a:prstGeom>
        </p:spPr>
        <p:style>
          <a:lnRef idx="2">
            <a:schemeClr val="accent1"/>
          </a:lnRef>
          <a:fillRef idx="1">
            <a:schemeClr val="lt1"/>
          </a:fillRef>
          <a:effectRef idx="0">
            <a:schemeClr val="accent1"/>
          </a:effectRef>
          <a:fontRef idx="minor">
            <a:schemeClr val="dk1"/>
          </a:fontRef>
        </p:style>
      </p:pic>
      <p:pic>
        <p:nvPicPr>
          <p:cNvPr id="8" name="Picture 4" descr="G:\Fotos\2. Preparacion EM\120520135654.jpg"/>
          <p:cNvPicPr>
            <a:picLocks noChangeAspect="1" noChangeArrowheads="1"/>
          </p:cNvPicPr>
          <p:nvPr/>
        </p:nvPicPr>
        <p:blipFill>
          <a:blip r:embed="rId4" cstate="print"/>
          <a:srcRect l="16022" t="3052" r="8443"/>
          <a:stretch>
            <a:fillRect/>
          </a:stretch>
        </p:blipFill>
        <p:spPr bwMode="auto">
          <a:xfrm>
            <a:off x="5489398" y="2718622"/>
            <a:ext cx="2683002" cy="2880000"/>
          </a:xfrm>
          <a:prstGeom prst="rect">
            <a:avLst/>
          </a:prstGeom>
          <a:ln>
            <a:solidFill>
              <a:srgbClr val="0070C0"/>
            </a:solidFill>
          </a:ln>
        </p:spPr>
        <p:style>
          <a:lnRef idx="2">
            <a:schemeClr val="accent4"/>
          </a:lnRef>
          <a:fillRef idx="1">
            <a:schemeClr val="lt1"/>
          </a:fillRef>
          <a:effectRef idx="0">
            <a:schemeClr val="accent4"/>
          </a:effectRef>
          <a:fontRef idx="minor">
            <a:schemeClr val="dk1"/>
          </a:fontRef>
        </p:style>
      </p:pic>
      <p:sp>
        <p:nvSpPr>
          <p:cNvPr id="10" name="9 Flecha derecha"/>
          <p:cNvSpPr/>
          <p:nvPr/>
        </p:nvSpPr>
        <p:spPr>
          <a:xfrm>
            <a:off x="4355976" y="1782198"/>
            <a:ext cx="720080" cy="502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latin typeface="Times New Roman" pitchFamily="18" charset="0"/>
              <a:cs typeface="Times New Roman" pitchFamily="18" charset="0"/>
            </a:endParaRPr>
          </a:p>
        </p:txBody>
      </p:sp>
      <p:sp>
        <p:nvSpPr>
          <p:cNvPr id="9" name="8 CuadroTexto"/>
          <p:cNvSpPr txBox="1"/>
          <p:nvPr/>
        </p:nvSpPr>
        <p:spPr>
          <a:xfrm>
            <a:off x="1835695" y="5692116"/>
            <a:ext cx="5760641" cy="338554"/>
          </a:xfrm>
          <a:prstGeom prst="rect">
            <a:avLst/>
          </a:prstGeom>
          <a:noFill/>
        </p:spPr>
        <p:txBody>
          <a:bodyPr wrap="square" rtlCol="0">
            <a:spAutoFit/>
          </a:bodyPr>
          <a:lstStyle/>
          <a:p>
            <a:pPr algn="ctr"/>
            <a:r>
              <a:rPr lang="es-PA" sz="1600" b="1" dirty="0" smtClean="0">
                <a:latin typeface="Times New Roman" pitchFamily="18" charset="0"/>
                <a:cs typeface="Times New Roman" pitchFamily="18" charset="0"/>
              </a:rPr>
              <a:t>Fig. 3: </a:t>
            </a:r>
            <a:r>
              <a:rPr lang="es-PA" sz="1600" dirty="0" smtClean="0">
                <a:latin typeface="Times New Roman" pitchFamily="18" charset="0"/>
                <a:cs typeface="Times New Roman" pitchFamily="18" charset="0"/>
              </a:rPr>
              <a:t>Preparación de trampas para microorganismos del suelo.</a:t>
            </a:r>
            <a:endParaRPr lang="es-PA" sz="1600" dirty="0">
              <a:latin typeface="Times New Roman" pitchFamily="18" charset="0"/>
              <a:cs typeface="Times New Roman" pitchFamily="18" charset="0"/>
            </a:endParaRPr>
          </a:p>
        </p:txBody>
      </p:sp>
      <p:pic>
        <p:nvPicPr>
          <p:cNvPr id="2050" name="Picture 2" descr="C:\Users\renata\Desktop\fotos tesis ver\DSC0106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854"/>
          <a:stretch/>
        </p:blipFill>
        <p:spPr bwMode="auto">
          <a:xfrm>
            <a:off x="1187624" y="2671004"/>
            <a:ext cx="3384376" cy="2952328"/>
          </a:xfrm>
          <a:prstGeom prst="rect">
            <a:avLst/>
          </a:prstGeom>
          <a:noFill/>
          <a:ln w="38100">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5668142" y="0"/>
            <a:ext cx="3475858"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ME TODOLOGÍA</a:t>
            </a:r>
          </a:p>
        </p:txBody>
      </p:sp>
    </p:spTree>
    <p:extLst>
      <p:ext uri="{BB962C8B-B14F-4D97-AF65-F5344CB8AC3E}">
        <p14:creationId xmlns:p14="http://schemas.microsoft.com/office/powerpoint/2010/main" val="381456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84084" y="908720"/>
            <a:ext cx="4536504"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r>
              <a:rPr lang="es-PA" dirty="0">
                <a:latin typeface="Times New Roman" pitchFamily="18" charset="0"/>
                <a:cs typeface="Times New Roman" pitchFamily="18" charset="0"/>
              </a:rPr>
              <a:t>3. </a:t>
            </a:r>
            <a:r>
              <a:rPr lang="es-PA" dirty="0" smtClean="0">
                <a:latin typeface="Times New Roman" pitchFamily="18" charset="0"/>
                <a:cs typeface="Times New Roman" pitchFamily="18" charset="0"/>
              </a:rPr>
              <a:t>Aislamiento de </a:t>
            </a:r>
            <a:r>
              <a:rPr lang="es-PA" dirty="0">
                <a:latin typeface="Times New Roman" pitchFamily="18" charset="0"/>
                <a:cs typeface="Times New Roman" pitchFamily="18" charset="0"/>
              </a:rPr>
              <a:t>microorganismos del suelo.</a:t>
            </a:r>
          </a:p>
        </p:txBody>
      </p:sp>
      <p:pic>
        <p:nvPicPr>
          <p:cNvPr id="5" name="Picture 2" descr="G:\Fotos\3. Aislamiento\8-07\AR\A1.JPG"/>
          <p:cNvPicPr>
            <a:picLocks noChangeAspect="1" noChangeArrowheads="1"/>
          </p:cNvPicPr>
          <p:nvPr/>
        </p:nvPicPr>
        <p:blipFill rotWithShape="1">
          <a:blip r:embed="rId3" cstate="print"/>
          <a:srcRect l="4465" t="17859" r="40342" b="12687"/>
          <a:stretch/>
        </p:blipFill>
        <p:spPr bwMode="auto">
          <a:xfrm>
            <a:off x="1732156" y="2289645"/>
            <a:ext cx="2664296" cy="2952328"/>
          </a:xfrm>
          <a:prstGeom prst="rect">
            <a:avLst/>
          </a:prstGeom>
        </p:spPr>
        <p:style>
          <a:lnRef idx="2">
            <a:schemeClr val="accent4"/>
          </a:lnRef>
          <a:fillRef idx="1">
            <a:schemeClr val="lt1"/>
          </a:fillRef>
          <a:effectRef idx="0">
            <a:schemeClr val="accent4"/>
          </a:effectRef>
          <a:fontRef idx="minor">
            <a:schemeClr val="dk1"/>
          </a:fontRef>
        </p:style>
      </p:pic>
      <p:sp>
        <p:nvSpPr>
          <p:cNvPr id="6" name="5 CuadroTexto"/>
          <p:cNvSpPr txBox="1"/>
          <p:nvPr/>
        </p:nvSpPr>
        <p:spPr>
          <a:xfrm>
            <a:off x="1732156" y="5457998"/>
            <a:ext cx="6008196" cy="584775"/>
          </a:xfrm>
          <a:prstGeom prst="rect">
            <a:avLst/>
          </a:prstGeom>
          <a:noFill/>
        </p:spPr>
        <p:txBody>
          <a:bodyPr wrap="square" rtlCol="0">
            <a:spAutoFit/>
          </a:bodyPr>
          <a:lstStyle/>
          <a:p>
            <a:pPr marL="725488" indent="-725488" algn="just"/>
            <a:r>
              <a:rPr lang="es-PA" sz="1600" b="1" dirty="0" smtClean="0">
                <a:latin typeface="Times New Roman" pitchFamily="18" charset="0"/>
                <a:cs typeface="Times New Roman" pitchFamily="18" charset="0"/>
              </a:rPr>
              <a:t>Fig. 4: </a:t>
            </a:r>
            <a:r>
              <a:rPr lang="es-PA" sz="1600" dirty="0" smtClean="0">
                <a:latin typeface="Times New Roman" pitchFamily="18" charset="0"/>
                <a:cs typeface="Times New Roman" pitchFamily="18" charset="0"/>
              </a:rPr>
              <a:t>Cultivos de (</a:t>
            </a:r>
            <a:r>
              <a:rPr lang="es-PA" sz="1600" dirty="0" err="1" smtClean="0">
                <a:latin typeface="Times New Roman" pitchFamily="18" charset="0"/>
                <a:cs typeface="Times New Roman" pitchFamily="18" charset="0"/>
              </a:rPr>
              <a:t>Izq</a:t>
            </a:r>
            <a:r>
              <a:rPr lang="es-PA" sz="1600" dirty="0" smtClean="0">
                <a:latin typeface="Times New Roman" pitchFamily="18" charset="0"/>
                <a:cs typeface="Times New Roman" pitchFamily="18" charset="0"/>
              </a:rPr>
              <a:t>-Der): </a:t>
            </a:r>
            <a:r>
              <a:rPr lang="es-PA" sz="1600" i="1" dirty="0" smtClean="0">
                <a:latin typeface="Times New Roman" pitchFamily="18" charset="0"/>
                <a:cs typeface="Times New Roman" pitchFamily="18" charset="0"/>
              </a:rPr>
              <a:t>Lactobacillus </a:t>
            </a:r>
            <a:r>
              <a:rPr lang="es-PA" sz="1600" b="1" i="1" dirty="0" smtClean="0">
                <a:latin typeface="Times New Roman" pitchFamily="18" charset="0"/>
                <a:cs typeface="Times New Roman" pitchFamily="18" charset="0"/>
              </a:rPr>
              <a:t> </a:t>
            </a:r>
            <a:r>
              <a:rPr lang="es-PA" sz="1600" dirty="0" smtClean="0">
                <a:latin typeface="Times New Roman" pitchFamily="18" charset="0"/>
                <a:cs typeface="Times New Roman" pitchFamily="18" charset="0"/>
              </a:rPr>
              <a:t>en agar Rogosa y </a:t>
            </a:r>
            <a:r>
              <a:rPr lang="es-PA" sz="1600" i="1" dirty="0" smtClean="0">
                <a:latin typeface="Times New Roman" pitchFamily="18" charset="0"/>
                <a:cs typeface="Times New Roman" pitchFamily="18" charset="0"/>
              </a:rPr>
              <a:t>Saccharomyces</a:t>
            </a:r>
            <a:r>
              <a:rPr lang="es-PA" sz="1600" dirty="0">
                <a:latin typeface="Times New Roman" pitchFamily="18" charset="0"/>
                <a:cs typeface="Times New Roman" pitchFamily="18" charset="0"/>
              </a:rPr>
              <a:t> e</a:t>
            </a:r>
            <a:r>
              <a:rPr lang="es-PA" sz="1600" dirty="0" smtClean="0">
                <a:latin typeface="Times New Roman" pitchFamily="18" charset="0"/>
                <a:cs typeface="Times New Roman" pitchFamily="18" charset="0"/>
              </a:rPr>
              <a:t>n PDA.</a:t>
            </a:r>
            <a:endParaRPr lang="es-PA" sz="1600" dirty="0">
              <a:latin typeface="Times New Roman" pitchFamily="18" charset="0"/>
              <a:cs typeface="Times New Roman" pitchFamily="18" charset="0"/>
            </a:endParaRPr>
          </a:p>
        </p:txBody>
      </p:sp>
      <p:pic>
        <p:nvPicPr>
          <p:cNvPr id="1026" name="Picture 2" descr="C:\Users\renata\Desktop\fotos tesis ver\DSC0062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240" r="12036"/>
          <a:stretch/>
        </p:blipFill>
        <p:spPr bwMode="auto">
          <a:xfrm>
            <a:off x="5076352" y="2295239"/>
            <a:ext cx="2664000" cy="2946734"/>
          </a:xfrm>
          <a:prstGeom prst="rect">
            <a:avLst/>
          </a:prstGeom>
          <a:noFill/>
          <a:ln w="38100">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grpSp>
        <p:nvGrpSpPr>
          <p:cNvPr id="15" name="14 Grupo"/>
          <p:cNvGrpSpPr/>
          <p:nvPr/>
        </p:nvGrpSpPr>
        <p:grpSpPr>
          <a:xfrm>
            <a:off x="3565064" y="1617389"/>
            <a:ext cx="2199540" cy="1608362"/>
            <a:chOff x="2444468" y="1172567"/>
            <a:chExt cx="2199540" cy="1608362"/>
          </a:xfrm>
        </p:grpSpPr>
        <p:sp>
          <p:nvSpPr>
            <p:cNvPr id="8" name="7 CuadroTexto"/>
            <p:cNvSpPr txBox="1"/>
            <p:nvPr/>
          </p:nvSpPr>
          <p:spPr>
            <a:xfrm>
              <a:off x="2444468" y="1172567"/>
              <a:ext cx="1794081" cy="369332"/>
            </a:xfrm>
            <a:prstGeom prst="rect">
              <a:avLst/>
            </a:prstGeom>
            <a:noFill/>
          </p:spPr>
          <p:txBody>
            <a:bodyPr wrap="none" rtlCol="0">
              <a:spAutoFit/>
            </a:bodyPr>
            <a:lstStyle/>
            <a:p>
              <a:r>
                <a:rPr lang="es-PA" dirty="0" smtClean="0">
                  <a:latin typeface="Times New Roman" pitchFamily="18" charset="0"/>
                  <a:cs typeface="Times New Roman" pitchFamily="18" charset="0"/>
                </a:rPr>
                <a:t>Colonias aisladas</a:t>
              </a:r>
              <a:endParaRPr lang="es-PA" dirty="0">
                <a:latin typeface="Times New Roman" pitchFamily="18" charset="0"/>
                <a:cs typeface="Times New Roman" pitchFamily="18" charset="0"/>
              </a:endParaRPr>
            </a:p>
          </p:txBody>
        </p:sp>
        <p:cxnSp>
          <p:nvCxnSpPr>
            <p:cNvPr id="10" name="9 Conector recto de flecha"/>
            <p:cNvCxnSpPr>
              <a:endCxn id="8" idx="2"/>
            </p:cNvCxnSpPr>
            <p:nvPr/>
          </p:nvCxnSpPr>
          <p:spPr>
            <a:xfrm flipH="1" flipV="1">
              <a:off x="3341509" y="1541899"/>
              <a:ext cx="1302499" cy="123903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3" name="12 Conector recto de flecha"/>
            <p:cNvCxnSpPr>
              <a:endCxn id="8" idx="2"/>
            </p:cNvCxnSpPr>
            <p:nvPr/>
          </p:nvCxnSpPr>
          <p:spPr>
            <a:xfrm flipV="1">
              <a:off x="2444468" y="1541899"/>
              <a:ext cx="897041" cy="102300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sp>
        <p:nvSpPr>
          <p:cNvPr id="11" name="10 CuadroTexto"/>
          <p:cNvSpPr txBox="1"/>
          <p:nvPr/>
        </p:nvSpPr>
        <p:spPr>
          <a:xfrm>
            <a:off x="5668142" y="0"/>
            <a:ext cx="3475858"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ME TODOLOGÍA</a:t>
            </a:r>
          </a:p>
        </p:txBody>
      </p:sp>
    </p:spTree>
    <p:extLst>
      <p:ext uri="{BB962C8B-B14F-4D97-AF65-F5344CB8AC3E}">
        <p14:creationId xmlns:p14="http://schemas.microsoft.com/office/powerpoint/2010/main" val="154767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84084" y="1065510"/>
            <a:ext cx="4536504"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r>
              <a:rPr lang="es-PA" dirty="0">
                <a:latin typeface="Times New Roman" pitchFamily="18" charset="0"/>
                <a:cs typeface="Times New Roman" pitchFamily="18" charset="0"/>
              </a:rPr>
              <a:t>3. </a:t>
            </a:r>
            <a:r>
              <a:rPr lang="es-PA" dirty="0" smtClean="0">
                <a:latin typeface="Times New Roman" pitchFamily="18" charset="0"/>
                <a:cs typeface="Times New Roman" pitchFamily="18" charset="0"/>
              </a:rPr>
              <a:t>Aislamiento de </a:t>
            </a:r>
            <a:r>
              <a:rPr lang="es-PA" dirty="0">
                <a:latin typeface="Times New Roman" pitchFamily="18" charset="0"/>
                <a:cs typeface="Times New Roman" pitchFamily="18" charset="0"/>
              </a:rPr>
              <a:t>microorganismos del </a:t>
            </a:r>
            <a:r>
              <a:rPr lang="es-PA" dirty="0" smtClean="0">
                <a:latin typeface="Times New Roman" pitchFamily="18" charset="0"/>
                <a:cs typeface="Times New Roman" pitchFamily="18" charset="0"/>
              </a:rPr>
              <a:t>suelo</a:t>
            </a:r>
            <a:endParaRPr lang="es-PA" dirty="0">
              <a:latin typeface="Times New Roman" pitchFamily="18" charset="0"/>
              <a:cs typeface="Times New Roman" pitchFamily="18" charset="0"/>
            </a:endParaRPr>
          </a:p>
        </p:txBody>
      </p:sp>
      <p:pic>
        <p:nvPicPr>
          <p:cNvPr id="5" name="Picture 3" descr="C:\Users\renata\Desktop\Tesis Vanessa\Fotos\4. Aislamiento\Rhodopseudomonas\Columna de Winograsky\2. Incubación\Semana 5\DSC003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563" y="2438615"/>
            <a:ext cx="2160285" cy="2862593"/>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6" name="Picture 5" descr="C:\Users\renata\Desktop\Tesis Vanessa\Fotos\4. Aislamiento\Rhodopseudomonas\Medio enriquecido\Agua\2. Incubación\DSC0053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57" t="-342" r="18139" b="17135"/>
          <a:stretch/>
        </p:blipFill>
        <p:spPr bwMode="auto">
          <a:xfrm>
            <a:off x="3635852" y="2425958"/>
            <a:ext cx="2160284" cy="2875250"/>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2143723" y="5457998"/>
            <a:ext cx="5297059" cy="338554"/>
          </a:xfrm>
          <a:prstGeom prst="rect">
            <a:avLst/>
          </a:prstGeom>
          <a:noFill/>
        </p:spPr>
        <p:txBody>
          <a:bodyPr wrap="square" rtlCol="0">
            <a:spAutoFit/>
          </a:bodyPr>
          <a:lstStyle/>
          <a:p>
            <a:pPr algn="ctr"/>
            <a:r>
              <a:rPr lang="es-PA" sz="1600" b="1" dirty="0" smtClean="0">
                <a:latin typeface="Times New Roman" pitchFamily="18" charset="0"/>
                <a:cs typeface="Times New Roman" pitchFamily="18" charset="0"/>
              </a:rPr>
              <a:t>Fig. 5:</a:t>
            </a:r>
            <a:r>
              <a:rPr lang="es-PA" sz="1600" dirty="0" smtClean="0">
                <a:latin typeface="Times New Roman" pitchFamily="18" charset="0"/>
                <a:cs typeface="Times New Roman" pitchFamily="18" charset="0"/>
              </a:rPr>
              <a:t> </a:t>
            </a:r>
            <a:r>
              <a:rPr lang="es-PA" sz="1600" dirty="0">
                <a:latin typeface="Times New Roman" pitchFamily="18" charset="0"/>
                <a:cs typeface="Times New Roman" pitchFamily="18" charset="0"/>
              </a:rPr>
              <a:t>A</a:t>
            </a:r>
            <a:r>
              <a:rPr lang="es-PA" sz="1600" dirty="0" smtClean="0">
                <a:latin typeface="Times New Roman" pitchFamily="18" charset="0"/>
                <a:cs typeface="Times New Roman" pitchFamily="18" charset="0"/>
              </a:rPr>
              <a:t>islamiento de  </a:t>
            </a:r>
            <a:r>
              <a:rPr lang="es-PA" sz="1600" i="1" dirty="0" smtClean="0">
                <a:latin typeface="Times New Roman" pitchFamily="18" charset="0"/>
                <a:cs typeface="Times New Roman" pitchFamily="18" charset="0"/>
              </a:rPr>
              <a:t>Aeromonas.</a:t>
            </a:r>
            <a:endParaRPr lang="es-PA" sz="1600" dirty="0">
              <a:latin typeface="Times New Roman" pitchFamily="18" charset="0"/>
              <a:cs typeface="Times New Roman" pitchFamily="18" charset="0"/>
            </a:endParaRPr>
          </a:p>
        </p:txBody>
      </p:sp>
      <p:pic>
        <p:nvPicPr>
          <p:cNvPr id="8" name="Picture 6" descr="C:\Users\renata\Desktop\fotos tesis ver\DSC0088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t="27180" b="2940"/>
          <a:stretch/>
        </p:blipFill>
        <p:spPr bwMode="auto">
          <a:xfrm>
            <a:off x="6244270" y="2438614"/>
            <a:ext cx="2144154" cy="2862593"/>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755576" y="1923218"/>
            <a:ext cx="2734014" cy="369332"/>
          </a:xfrm>
          <a:prstGeom prst="rect">
            <a:avLst/>
          </a:prstGeom>
          <a:noFill/>
        </p:spPr>
        <p:txBody>
          <a:bodyPr wrap="square" rtlCol="0">
            <a:spAutoFit/>
          </a:bodyPr>
          <a:lstStyle/>
          <a:p>
            <a:r>
              <a:rPr lang="es-PA" b="1" dirty="0">
                <a:latin typeface="Times New Roman" pitchFamily="18" charset="0"/>
                <a:cs typeface="Times New Roman" pitchFamily="18" charset="0"/>
              </a:rPr>
              <a:t>Columna de </a:t>
            </a:r>
            <a:r>
              <a:rPr lang="es-PA" b="1" dirty="0" err="1">
                <a:latin typeface="Times New Roman" pitchFamily="18" charset="0"/>
                <a:cs typeface="Times New Roman" pitchFamily="18" charset="0"/>
              </a:rPr>
              <a:t>Winograsky</a:t>
            </a:r>
            <a:endParaRPr lang="es-PA" b="1" dirty="0">
              <a:latin typeface="Times New Roman" pitchFamily="18" charset="0"/>
              <a:cs typeface="Times New Roman" pitchFamily="18" charset="0"/>
            </a:endParaRPr>
          </a:p>
        </p:txBody>
      </p:sp>
      <p:sp>
        <p:nvSpPr>
          <p:cNvPr id="2" name="1 Flecha derecha"/>
          <p:cNvSpPr/>
          <p:nvPr/>
        </p:nvSpPr>
        <p:spPr>
          <a:xfrm>
            <a:off x="3275856" y="3789040"/>
            <a:ext cx="283516" cy="216024"/>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latin typeface="Times New Roman" pitchFamily="18" charset="0"/>
              <a:cs typeface="Times New Roman" pitchFamily="18" charset="0"/>
            </a:endParaRPr>
          </a:p>
        </p:txBody>
      </p:sp>
      <p:sp>
        <p:nvSpPr>
          <p:cNvPr id="10" name="9 Flecha derecha"/>
          <p:cNvSpPr/>
          <p:nvPr/>
        </p:nvSpPr>
        <p:spPr>
          <a:xfrm>
            <a:off x="5896719" y="3789040"/>
            <a:ext cx="283516" cy="216024"/>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latin typeface="Times New Roman" pitchFamily="18" charset="0"/>
              <a:cs typeface="Times New Roman" pitchFamily="18" charset="0"/>
            </a:endParaRPr>
          </a:p>
        </p:txBody>
      </p:sp>
      <p:sp>
        <p:nvSpPr>
          <p:cNvPr id="11" name="10 CuadroTexto"/>
          <p:cNvSpPr txBox="1"/>
          <p:nvPr/>
        </p:nvSpPr>
        <p:spPr>
          <a:xfrm>
            <a:off x="5668142" y="0"/>
            <a:ext cx="3475858"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ME TODOLOGÍA</a:t>
            </a:r>
          </a:p>
        </p:txBody>
      </p:sp>
      <p:cxnSp>
        <p:nvCxnSpPr>
          <p:cNvPr id="12" name="11 Conector curvado"/>
          <p:cNvCxnSpPr/>
          <p:nvPr/>
        </p:nvCxnSpPr>
        <p:spPr>
          <a:xfrm>
            <a:off x="4792252" y="3789040"/>
            <a:ext cx="2011996" cy="432048"/>
          </a:xfrm>
          <a:prstGeom prst="curvedConnector3">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017868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descr="C:\Users\renata\Desktop\Tesis Vanessa\Fotos\5.Pruebas\6. Ruta bioquímica (clave)\Levaduras\3.Pruebas de fermentación\Pruebas B\DSC0046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575" b="17844"/>
          <a:stretch/>
        </p:blipFill>
        <p:spPr bwMode="auto">
          <a:xfrm>
            <a:off x="5599420" y="4725304"/>
            <a:ext cx="2927265" cy="1440000"/>
          </a:xfrm>
          <a:prstGeom prst="rect">
            <a:avLst/>
          </a:prstGeom>
          <a:noFill/>
          <a:ln w="38100">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4" name="3 Rectángulo"/>
          <p:cNvSpPr/>
          <p:nvPr/>
        </p:nvSpPr>
        <p:spPr>
          <a:xfrm>
            <a:off x="796053" y="679057"/>
            <a:ext cx="468052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r>
              <a:rPr lang="es-PA" dirty="0" smtClean="0">
                <a:latin typeface="Times New Roman" pitchFamily="18" charset="0"/>
                <a:cs typeface="Times New Roman" pitchFamily="18" charset="0"/>
              </a:rPr>
              <a:t>4. Identificación  de </a:t>
            </a:r>
            <a:r>
              <a:rPr lang="es-PA" dirty="0">
                <a:latin typeface="Times New Roman" pitchFamily="18" charset="0"/>
                <a:cs typeface="Times New Roman" pitchFamily="18" charset="0"/>
              </a:rPr>
              <a:t>microorganismos del suelo.</a:t>
            </a:r>
          </a:p>
        </p:txBody>
      </p:sp>
      <p:sp>
        <p:nvSpPr>
          <p:cNvPr id="5" name="4 CuadroTexto"/>
          <p:cNvSpPr txBox="1"/>
          <p:nvPr/>
        </p:nvSpPr>
        <p:spPr>
          <a:xfrm>
            <a:off x="810398" y="1174659"/>
            <a:ext cx="2390398" cy="369332"/>
          </a:xfrm>
          <a:prstGeom prst="rect">
            <a:avLst/>
          </a:prstGeom>
          <a:noFill/>
        </p:spPr>
        <p:txBody>
          <a:bodyPr wrap="none" rtlCol="0">
            <a:spAutoFit/>
          </a:bodyPr>
          <a:lstStyle/>
          <a:p>
            <a:pPr marL="285750" indent="-285750">
              <a:buFont typeface="Arial" pitchFamily="34" charset="0"/>
              <a:buChar char="•"/>
            </a:pPr>
            <a:r>
              <a:rPr lang="es-PA" b="1" dirty="0" smtClean="0">
                <a:latin typeface="Times New Roman" pitchFamily="18" charset="0"/>
                <a:cs typeface="Times New Roman" pitchFamily="18" charset="0"/>
              </a:rPr>
              <a:t>Pruebas manuales </a:t>
            </a:r>
            <a:endParaRPr lang="es-PA" b="1" dirty="0">
              <a:latin typeface="Times New Roman" pitchFamily="18" charset="0"/>
              <a:cs typeface="Times New Roman" pitchFamily="18" charset="0"/>
            </a:endParaRPr>
          </a:p>
        </p:txBody>
      </p:sp>
      <p:pic>
        <p:nvPicPr>
          <p:cNvPr id="6146" name="Picture 2" descr="C:\Users\renata\Desktop\Tesis Vanessa\Fotos\5.Pruebas\2. Tinción Gram\PDA, AN, AR\D\Levaduras\DSC00189.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5333" t="45352" r="31145"/>
          <a:stretch/>
        </p:blipFill>
        <p:spPr bwMode="auto">
          <a:xfrm>
            <a:off x="456900" y="2457032"/>
            <a:ext cx="1234780" cy="1260000"/>
          </a:xfrm>
          <a:prstGeom prst="ellipse">
            <a:avLst/>
          </a:prstGeom>
          <a:ln w="28575">
            <a:solidFill>
              <a:schemeClr val="tx1"/>
            </a:solidFill>
          </a:ln>
          <a:effectLst/>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456903" y="1916832"/>
            <a:ext cx="1336391" cy="338554"/>
          </a:xfrm>
          <a:prstGeom prst="rect">
            <a:avLst/>
          </a:prstGeom>
          <a:noFill/>
        </p:spPr>
        <p:txBody>
          <a:bodyPr wrap="none" rtlCol="0">
            <a:spAutoFit/>
          </a:bodyPr>
          <a:lstStyle/>
          <a:p>
            <a:pPr algn="ctr"/>
            <a:r>
              <a:rPr lang="es-PA" sz="1600" dirty="0" smtClean="0">
                <a:latin typeface="Times New Roman" pitchFamily="18" charset="0"/>
                <a:cs typeface="Times New Roman" pitchFamily="18" charset="0"/>
              </a:rPr>
              <a:t>Tinción Gram</a:t>
            </a:r>
            <a:endParaRPr lang="es-PA" sz="1600" dirty="0">
              <a:latin typeface="Times New Roman" pitchFamily="18" charset="0"/>
              <a:cs typeface="Times New Roman" pitchFamily="18" charset="0"/>
            </a:endParaRPr>
          </a:p>
        </p:txBody>
      </p:sp>
      <p:sp>
        <p:nvSpPr>
          <p:cNvPr id="3" name="2 CuadroTexto"/>
          <p:cNvSpPr txBox="1"/>
          <p:nvPr/>
        </p:nvSpPr>
        <p:spPr>
          <a:xfrm>
            <a:off x="1979712" y="1799465"/>
            <a:ext cx="1133170" cy="584775"/>
          </a:xfrm>
          <a:prstGeom prst="rect">
            <a:avLst/>
          </a:prstGeom>
          <a:noFill/>
        </p:spPr>
        <p:txBody>
          <a:bodyPr wrap="square" rtlCol="0">
            <a:spAutoFit/>
          </a:bodyPr>
          <a:lstStyle/>
          <a:p>
            <a:pPr algn="ctr"/>
            <a:r>
              <a:rPr lang="es-PA" sz="1600" dirty="0" smtClean="0">
                <a:latin typeface="Times New Roman" pitchFamily="18" charset="0"/>
                <a:cs typeface="Times New Roman" pitchFamily="18" charset="0"/>
              </a:rPr>
              <a:t>Prueba catalasa</a:t>
            </a:r>
            <a:endParaRPr lang="es-PA" sz="1600" dirty="0">
              <a:latin typeface="Times New Roman" pitchFamily="18" charset="0"/>
              <a:cs typeface="Times New Roman" pitchFamily="18" charset="0"/>
            </a:endParaRPr>
          </a:p>
        </p:txBody>
      </p:sp>
      <p:pic>
        <p:nvPicPr>
          <p:cNvPr id="6147" name="Picture 3" descr="C:\Users\renata\Desktop\Tesis Vanessa\Fotos\5.Pruebas\4. Catalasa\DSC06785.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34424" t="4691" r="20324" b="21409"/>
          <a:stretch/>
        </p:blipFill>
        <p:spPr bwMode="auto">
          <a:xfrm>
            <a:off x="2292261" y="2445796"/>
            <a:ext cx="517685" cy="1127220"/>
          </a:xfrm>
          <a:prstGeom prst="rect">
            <a:avLst/>
          </a:prstGeom>
          <a:ln/>
          <a:extLst/>
        </p:spPr>
        <p:style>
          <a:lnRef idx="2">
            <a:schemeClr val="dk1"/>
          </a:lnRef>
          <a:fillRef idx="1">
            <a:schemeClr val="lt1"/>
          </a:fillRef>
          <a:effectRef idx="0">
            <a:schemeClr val="dk1"/>
          </a:effectRef>
          <a:fontRef idx="minor">
            <a:schemeClr val="dk1"/>
          </a:fontRef>
        </p:style>
      </p:pic>
      <p:pic>
        <p:nvPicPr>
          <p:cNvPr id="6149" name="Picture 5" descr="C:\Users\renata\Desktop\Tesis Vanessa\Fotos\5.Pruebas\6. Ruta bioquímica (clave)\Levaduras\2.CHROMAgar\C\DSC00501.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18261" t="3939" r="11524" b="7380"/>
          <a:stretch/>
        </p:blipFill>
        <p:spPr bwMode="auto">
          <a:xfrm>
            <a:off x="4716016" y="2580371"/>
            <a:ext cx="950000" cy="900000"/>
          </a:xfrm>
          <a:prstGeom prst="rect">
            <a:avLst/>
          </a:prstGeom>
          <a:ln/>
          <a:extLst/>
        </p:spPr>
        <p:style>
          <a:lnRef idx="2">
            <a:schemeClr val="accent4"/>
          </a:lnRef>
          <a:fillRef idx="1">
            <a:schemeClr val="lt1"/>
          </a:fillRef>
          <a:effectRef idx="0">
            <a:schemeClr val="accent4"/>
          </a:effectRef>
          <a:fontRef idx="minor">
            <a:schemeClr val="dk1"/>
          </a:fontRef>
        </p:style>
      </p:pic>
      <p:sp>
        <p:nvSpPr>
          <p:cNvPr id="10" name="9 CuadroTexto"/>
          <p:cNvSpPr txBox="1"/>
          <p:nvPr/>
        </p:nvSpPr>
        <p:spPr>
          <a:xfrm>
            <a:off x="4355976" y="1807224"/>
            <a:ext cx="1604729" cy="584775"/>
          </a:xfrm>
          <a:prstGeom prst="rect">
            <a:avLst/>
          </a:prstGeom>
          <a:noFill/>
        </p:spPr>
        <p:txBody>
          <a:bodyPr wrap="square" rtlCol="0">
            <a:spAutoFit/>
          </a:bodyPr>
          <a:lstStyle/>
          <a:p>
            <a:pPr algn="ctr"/>
            <a:r>
              <a:rPr lang="es-PA" sz="1600" dirty="0" smtClean="0">
                <a:latin typeface="Times New Roman" pitchFamily="18" charset="0"/>
                <a:cs typeface="Times New Roman" pitchFamily="18" charset="0"/>
              </a:rPr>
              <a:t>Siembra en </a:t>
            </a:r>
            <a:r>
              <a:rPr lang="es-PA" sz="1600" dirty="0" err="1" smtClean="0">
                <a:latin typeface="Times New Roman" pitchFamily="18" charset="0"/>
                <a:cs typeface="Times New Roman" pitchFamily="18" charset="0"/>
              </a:rPr>
              <a:t>CRHOM</a:t>
            </a:r>
            <a:r>
              <a:rPr lang="es-PA" sz="1600" dirty="0" smtClean="0">
                <a:latin typeface="Times New Roman" pitchFamily="18" charset="0"/>
                <a:cs typeface="Times New Roman" pitchFamily="18" charset="0"/>
              </a:rPr>
              <a:t> agar</a:t>
            </a:r>
            <a:endParaRPr lang="es-PA" sz="1600" dirty="0">
              <a:latin typeface="Times New Roman" pitchFamily="18" charset="0"/>
              <a:cs typeface="Times New Roman" pitchFamily="18" charset="0"/>
            </a:endParaRPr>
          </a:p>
        </p:txBody>
      </p:sp>
      <p:pic>
        <p:nvPicPr>
          <p:cNvPr id="6150" name="Picture 6" descr="C:\Users\renata\Desktop\Tesis Vanessa\Fotos\5.Pruebas\6. Ruta bioquímica (clave)\Levaduras\3.Pruebas de fermentación\Pruebas B\DSC00510.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2422" b="11888"/>
          <a:stretch/>
        </p:blipFill>
        <p:spPr bwMode="auto">
          <a:xfrm>
            <a:off x="5604235" y="4725304"/>
            <a:ext cx="2922450" cy="1440000"/>
          </a:xfrm>
          <a:prstGeom prst="rect">
            <a:avLst/>
          </a:prstGeom>
          <a:ln/>
          <a:extLst/>
        </p:spPr>
        <p:style>
          <a:lnRef idx="2">
            <a:schemeClr val="accent5"/>
          </a:lnRef>
          <a:fillRef idx="1">
            <a:schemeClr val="lt1"/>
          </a:fillRef>
          <a:effectRef idx="0">
            <a:schemeClr val="accent5"/>
          </a:effectRef>
          <a:fontRef idx="minor">
            <a:schemeClr val="dk1"/>
          </a:fontRef>
        </p:style>
      </p:pic>
      <p:sp>
        <p:nvSpPr>
          <p:cNvPr id="6" name="5 Flecha derecha"/>
          <p:cNvSpPr/>
          <p:nvPr/>
        </p:nvSpPr>
        <p:spPr>
          <a:xfrm>
            <a:off x="1803041" y="2935665"/>
            <a:ext cx="353342" cy="336816"/>
          </a:xfrm>
          <a:prstGeom prst="rightArrow">
            <a:avLst/>
          </a:prstGeom>
          <a:solidFill>
            <a:schemeClr val="accent5">
              <a:lumMod val="75000"/>
            </a:schemeClr>
          </a:solidFill>
          <a:ln w="28575">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PA">
              <a:latin typeface="Times New Roman" pitchFamily="18" charset="0"/>
              <a:cs typeface="Times New Roman" pitchFamily="18" charset="0"/>
            </a:endParaRPr>
          </a:p>
        </p:txBody>
      </p:sp>
      <p:sp>
        <p:nvSpPr>
          <p:cNvPr id="14" name="13 Flecha derecha"/>
          <p:cNvSpPr/>
          <p:nvPr/>
        </p:nvSpPr>
        <p:spPr>
          <a:xfrm>
            <a:off x="4283968" y="2879063"/>
            <a:ext cx="353342" cy="336816"/>
          </a:xfrm>
          <a:prstGeom prst="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PA">
              <a:latin typeface="Times New Roman" pitchFamily="18" charset="0"/>
              <a:cs typeface="Times New Roman" pitchFamily="18" charset="0"/>
            </a:endParaRPr>
          </a:p>
        </p:txBody>
      </p:sp>
      <p:sp>
        <p:nvSpPr>
          <p:cNvPr id="15" name="14 CuadroTexto"/>
          <p:cNvSpPr txBox="1"/>
          <p:nvPr/>
        </p:nvSpPr>
        <p:spPr>
          <a:xfrm>
            <a:off x="5452497" y="4386590"/>
            <a:ext cx="3223959" cy="338554"/>
          </a:xfrm>
          <a:prstGeom prst="rect">
            <a:avLst/>
          </a:prstGeom>
          <a:noFill/>
        </p:spPr>
        <p:txBody>
          <a:bodyPr wrap="none" rtlCol="0">
            <a:spAutoFit/>
          </a:bodyPr>
          <a:lstStyle/>
          <a:p>
            <a:r>
              <a:rPr lang="es-PA" sz="1600" dirty="0" smtClean="0">
                <a:latin typeface="Times New Roman" pitchFamily="18" charset="0"/>
                <a:cs typeface="Times New Roman" pitchFamily="18" charset="0"/>
              </a:rPr>
              <a:t>Pruebas de fermentación de azúcares</a:t>
            </a:r>
            <a:endParaRPr lang="es-PA" sz="1600" dirty="0">
              <a:latin typeface="Times New Roman" pitchFamily="18" charset="0"/>
              <a:cs typeface="Times New Roman" pitchFamily="18" charset="0"/>
            </a:endParaRPr>
          </a:p>
        </p:txBody>
      </p:sp>
      <p:pic>
        <p:nvPicPr>
          <p:cNvPr id="2050" name="Picture 2" descr="C:\Users\renata\Desktop\Tesis Vanessa\Fotos\Detallada\5.Pruebas\6. Ruta bioquímica (clave)\Levaduras\1. SDA\DSC00159.JP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l="26753" r="26362"/>
          <a:stretch/>
        </p:blipFill>
        <p:spPr bwMode="auto">
          <a:xfrm>
            <a:off x="3435175" y="2425888"/>
            <a:ext cx="727582" cy="1179529"/>
          </a:xfrm>
          <a:prstGeom prst="rect">
            <a:avLst/>
          </a:prstGeom>
          <a:ln/>
          <a:extLst/>
        </p:spPr>
        <p:style>
          <a:lnRef idx="2">
            <a:schemeClr val="accent4"/>
          </a:lnRef>
          <a:fillRef idx="1">
            <a:schemeClr val="lt1"/>
          </a:fillRef>
          <a:effectRef idx="0">
            <a:schemeClr val="accent4"/>
          </a:effectRef>
          <a:fontRef idx="minor">
            <a:schemeClr val="dk1"/>
          </a:fontRef>
        </p:style>
      </p:pic>
      <p:sp>
        <p:nvSpPr>
          <p:cNvPr id="17" name="16 CuadroTexto"/>
          <p:cNvSpPr txBox="1"/>
          <p:nvPr/>
        </p:nvSpPr>
        <p:spPr>
          <a:xfrm>
            <a:off x="3203848" y="1804581"/>
            <a:ext cx="1199025" cy="584775"/>
          </a:xfrm>
          <a:prstGeom prst="rect">
            <a:avLst/>
          </a:prstGeom>
          <a:noFill/>
        </p:spPr>
        <p:txBody>
          <a:bodyPr wrap="square" rtlCol="0">
            <a:spAutoFit/>
          </a:bodyPr>
          <a:lstStyle/>
          <a:p>
            <a:pPr algn="ctr"/>
            <a:r>
              <a:rPr lang="es-PA" sz="1600" dirty="0" smtClean="0">
                <a:latin typeface="Times New Roman" pitchFamily="18" charset="0"/>
                <a:cs typeface="Times New Roman" pitchFamily="18" charset="0"/>
              </a:rPr>
              <a:t>Siembra en </a:t>
            </a:r>
            <a:r>
              <a:rPr lang="es-PA" sz="1600" dirty="0" err="1" smtClean="0">
                <a:latin typeface="Times New Roman" pitchFamily="18" charset="0"/>
                <a:cs typeface="Times New Roman" pitchFamily="18" charset="0"/>
              </a:rPr>
              <a:t>SDA</a:t>
            </a:r>
            <a:endParaRPr lang="es-PA" sz="1600" dirty="0">
              <a:latin typeface="Times New Roman" pitchFamily="18" charset="0"/>
              <a:cs typeface="Times New Roman" pitchFamily="18" charset="0"/>
            </a:endParaRPr>
          </a:p>
        </p:txBody>
      </p:sp>
      <p:sp>
        <p:nvSpPr>
          <p:cNvPr id="18" name="17 Flecha derecha"/>
          <p:cNvSpPr/>
          <p:nvPr/>
        </p:nvSpPr>
        <p:spPr>
          <a:xfrm>
            <a:off x="2959642" y="2871984"/>
            <a:ext cx="353342" cy="336816"/>
          </a:xfrm>
          <a:prstGeom prst="rightArrow">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latin typeface="Times New Roman" pitchFamily="18" charset="0"/>
              <a:cs typeface="Times New Roman" pitchFamily="18" charset="0"/>
            </a:endParaRPr>
          </a:p>
        </p:txBody>
      </p:sp>
      <p:sp>
        <p:nvSpPr>
          <p:cNvPr id="20" name="19 CuadroTexto"/>
          <p:cNvSpPr txBox="1"/>
          <p:nvPr/>
        </p:nvSpPr>
        <p:spPr>
          <a:xfrm>
            <a:off x="5940152" y="1813292"/>
            <a:ext cx="1488505" cy="584775"/>
          </a:xfrm>
          <a:prstGeom prst="rect">
            <a:avLst/>
          </a:prstGeom>
          <a:noFill/>
        </p:spPr>
        <p:txBody>
          <a:bodyPr wrap="square" rtlCol="0">
            <a:spAutoFit/>
          </a:bodyPr>
          <a:lstStyle/>
          <a:p>
            <a:pPr algn="ctr"/>
            <a:r>
              <a:rPr lang="es-PA" sz="1600" dirty="0" smtClean="0">
                <a:latin typeface="Times New Roman" pitchFamily="18" charset="0"/>
                <a:cs typeface="Times New Roman" pitchFamily="18" charset="0"/>
              </a:rPr>
              <a:t>Siembra agar harina de maíz</a:t>
            </a:r>
            <a:endParaRPr lang="es-PA" sz="1600" dirty="0">
              <a:latin typeface="Times New Roman" pitchFamily="18" charset="0"/>
              <a:cs typeface="Times New Roman" pitchFamily="18" charset="0"/>
            </a:endParaRPr>
          </a:p>
        </p:txBody>
      </p:sp>
      <p:pic>
        <p:nvPicPr>
          <p:cNvPr id="28" name="Picture 3" descr="C:\Users\renata\Desktop\Tesis Vanessa\Fotos\Detallada\5.Pruebas\6. Ruta bioquímica (clave)\Levaduras\6. Agar úrea\DSC00522.JP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val="0"/>
              </a:ext>
            </a:extLst>
          </a:blip>
          <a:srcRect l="31055" r="35654"/>
          <a:stretch/>
        </p:blipFill>
        <p:spPr bwMode="auto">
          <a:xfrm>
            <a:off x="7848767" y="2382301"/>
            <a:ext cx="670824" cy="1224000"/>
          </a:xfrm>
          <a:prstGeom prst="rect">
            <a:avLst/>
          </a:prstGeom>
          <a:ln/>
          <a:extLst/>
        </p:spPr>
        <p:style>
          <a:lnRef idx="2">
            <a:schemeClr val="accent4"/>
          </a:lnRef>
          <a:fillRef idx="1">
            <a:schemeClr val="lt1"/>
          </a:fillRef>
          <a:effectRef idx="0">
            <a:schemeClr val="accent4"/>
          </a:effectRef>
          <a:fontRef idx="minor">
            <a:schemeClr val="dk1"/>
          </a:fontRef>
        </p:style>
      </p:pic>
      <p:sp>
        <p:nvSpPr>
          <p:cNvPr id="29" name="28 CuadroTexto"/>
          <p:cNvSpPr txBox="1"/>
          <p:nvPr/>
        </p:nvSpPr>
        <p:spPr>
          <a:xfrm>
            <a:off x="7727452" y="1813292"/>
            <a:ext cx="949004" cy="584775"/>
          </a:xfrm>
          <a:prstGeom prst="rect">
            <a:avLst/>
          </a:prstGeom>
          <a:noFill/>
        </p:spPr>
        <p:txBody>
          <a:bodyPr wrap="square" rtlCol="0">
            <a:spAutoFit/>
          </a:bodyPr>
          <a:lstStyle/>
          <a:p>
            <a:pPr algn="ctr"/>
            <a:r>
              <a:rPr lang="es-PA" sz="1600" dirty="0" smtClean="0">
                <a:latin typeface="Times New Roman" pitchFamily="18" charset="0"/>
                <a:cs typeface="Times New Roman" pitchFamily="18" charset="0"/>
              </a:rPr>
              <a:t>Prueba </a:t>
            </a:r>
            <a:r>
              <a:rPr lang="es-PA" sz="1600" dirty="0">
                <a:latin typeface="Times New Roman" pitchFamily="18" charset="0"/>
                <a:cs typeface="Times New Roman" pitchFamily="18" charset="0"/>
              </a:rPr>
              <a:t>u</a:t>
            </a:r>
            <a:r>
              <a:rPr lang="es-PA" sz="1600" dirty="0" smtClean="0">
                <a:latin typeface="Times New Roman" pitchFamily="18" charset="0"/>
                <a:cs typeface="Times New Roman" pitchFamily="18" charset="0"/>
              </a:rPr>
              <a:t>rea</a:t>
            </a:r>
            <a:endParaRPr lang="es-PA" sz="1600" dirty="0">
              <a:latin typeface="Times New Roman" pitchFamily="18" charset="0"/>
              <a:cs typeface="Times New Roman" pitchFamily="18" charset="0"/>
            </a:endParaRPr>
          </a:p>
        </p:txBody>
      </p:sp>
      <p:sp>
        <p:nvSpPr>
          <p:cNvPr id="30" name="29 Flecha derecha"/>
          <p:cNvSpPr/>
          <p:nvPr/>
        </p:nvSpPr>
        <p:spPr>
          <a:xfrm>
            <a:off x="7428657" y="2840998"/>
            <a:ext cx="353342" cy="336816"/>
          </a:xfrm>
          <a:prstGeom prst="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PA">
              <a:latin typeface="Times New Roman" pitchFamily="18" charset="0"/>
              <a:cs typeface="Times New Roman" pitchFamily="18" charset="0"/>
            </a:endParaRPr>
          </a:p>
        </p:txBody>
      </p:sp>
      <p:pic>
        <p:nvPicPr>
          <p:cNvPr id="2052" name="Picture 4" descr="C:\Users\renata\Desktop\Tesis Vanessa\Fotos\Detallada\5.Pruebas\6. Ruta bioquímica (clave)\Levaduras\7. Agar YM\YMA A1 (2).JP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val="0"/>
              </a:ext>
            </a:extLst>
          </a:blip>
          <a:srcRect l="10423" r="7457"/>
          <a:stretch/>
        </p:blipFill>
        <p:spPr bwMode="auto">
          <a:xfrm>
            <a:off x="6266274" y="2546895"/>
            <a:ext cx="966703" cy="925022"/>
          </a:xfrm>
          <a:prstGeom prst="rect">
            <a:avLst/>
          </a:prstGeom>
          <a:ln/>
          <a:extLst/>
        </p:spPr>
        <p:style>
          <a:lnRef idx="2">
            <a:schemeClr val="accent4"/>
          </a:lnRef>
          <a:fillRef idx="1">
            <a:schemeClr val="lt1"/>
          </a:fillRef>
          <a:effectRef idx="0">
            <a:schemeClr val="accent4"/>
          </a:effectRef>
          <a:fontRef idx="minor">
            <a:schemeClr val="dk1"/>
          </a:fontRef>
        </p:style>
      </p:pic>
      <p:sp>
        <p:nvSpPr>
          <p:cNvPr id="26" name="25 CuadroTexto"/>
          <p:cNvSpPr txBox="1"/>
          <p:nvPr/>
        </p:nvSpPr>
        <p:spPr>
          <a:xfrm>
            <a:off x="5668142" y="0"/>
            <a:ext cx="3475858"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ME TODOLOGÍA</a:t>
            </a:r>
          </a:p>
        </p:txBody>
      </p:sp>
      <p:sp>
        <p:nvSpPr>
          <p:cNvPr id="7" name="6 Rectángulo"/>
          <p:cNvSpPr/>
          <p:nvPr/>
        </p:nvSpPr>
        <p:spPr>
          <a:xfrm>
            <a:off x="5269668" y="3547755"/>
            <a:ext cx="1635995" cy="338554"/>
          </a:xfrm>
          <a:prstGeom prst="rect">
            <a:avLst/>
          </a:prstGeom>
        </p:spPr>
        <p:txBody>
          <a:bodyPr wrap="square">
            <a:spAutoFit/>
          </a:bodyPr>
          <a:lstStyle/>
          <a:p>
            <a:pPr algn="ctr"/>
            <a:r>
              <a:rPr lang="es-PA" sz="1600" b="1" i="1" dirty="0" smtClean="0">
                <a:latin typeface="Times New Roman" pitchFamily="18" charset="0"/>
                <a:cs typeface="Times New Roman" pitchFamily="18" charset="0"/>
              </a:rPr>
              <a:t>Saccharomyces</a:t>
            </a:r>
          </a:p>
        </p:txBody>
      </p:sp>
      <p:sp>
        <p:nvSpPr>
          <p:cNvPr id="8" name="7 Rectángulo"/>
          <p:cNvSpPr/>
          <p:nvPr/>
        </p:nvSpPr>
        <p:spPr>
          <a:xfrm>
            <a:off x="810398" y="4437112"/>
            <a:ext cx="1378140" cy="338554"/>
          </a:xfrm>
          <a:prstGeom prst="rect">
            <a:avLst/>
          </a:prstGeom>
        </p:spPr>
        <p:txBody>
          <a:bodyPr wrap="square">
            <a:spAutoFit/>
          </a:bodyPr>
          <a:lstStyle/>
          <a:p>
            <a:pPr algn="ctr"/>
            <a:r>
              <a:rPr lang="es-PA" sz="1600" b="1" i="1" dirty="0" smtClean="0">
                <a:latin typeface="Times New Roman" pitchFamily="18" charset="0"/>
                <a:cs typeface="Times New Roman" pitchFamily="18" charset="0"/>
              </a:rPr>
              <a:t>Lactobacillus</a:t>
            </a:r>
            <a:endParaRPr lang="es-PA" sz="1600" b="1" i="1" dirty="0">
              <a:latin typeface="Times New Roman" pitchFamily="18" charset="0"/>
              <a:cs typeface="Times New Roman" pitchFamily="18" charset="0"/>
            </a:endParaRPr>
          </a:p>
        </p:txBody>
      </p:sp>
      <p:sp>
        <p:nvSpPr>
          <p:cNvPr id="31" name="30 Flecha derecha"/>
          <p:cNvSpPr/>
          <p:nvPr/>
        </p:nvSpPr>
        <p:spPr>
          <a:xfrm>
            <a:off x="5771302" y="2840998"/>
            <a:ext cx="353342" cy="336816"/>
          </a:xfrm>
          <a:prstGeom prst="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PA">
              <a:latin typeface="Times New Roman" pitchFamily="18" charset="0"/>
              <a:cs typeface="Times New Roman" pitchFamily="18" charset="0"/>
            </a:endParaRPr>
          </a:p>
        </p:txBody>
      </p:sp>
      <p:pic>
        <p:nvPicPr>
          <p:cNvPr id="33" name="Picture 7" descr="C:\Users\renata\Desktop\Tesis Vanessa\Fotos\Detallada\5.Pruebas\5. Oxidasa\Aeromonas\DSC00639.JPG"/>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val="0"/>
              </a:ext>
            </a:extLst>
          </a:blip>
          <a:srcRect l="24685" t="6064" r="29848" b="12234"/>
          <a:stretch/>
        </p:blipFill>
        <p:spPr bwMode="auto">
          <a:xfrm>
            <a:off x="4218696" y="4792316"/>
            <a:ext cx="727582" cy="1202269"/>
          </a:xfrm>
          <a:prstGeom prst="rect">
            <a:avLst/>
          </a:prstGeom>
          <a:extLst/>
        </p:spPr>
        <p:style>
          <a:lnRef idx="2">
            <a:schemeClr val="accent2"/>
          </a:lnRef>
          <a:fillRef idx="1">
            <a:schemeClr val="lt1"/>
          </a:fillRef>
          <a:effectRef idx="0">
            <a:schemeClr val="accent2"/>
          </a:effectRef>
          <a:fontRef idx="minor">
            <a:schemeClr val="dk1"/>
          </a:fontRef>
        </p:style>
      </p:pic>
      <p:pic>
        <p:nvPicPr>
          <p:cNvPr id="34" name="Picture 3" descr="C:\Users\renata\Desktop\Tesis Vanessa\Fotos\Detallada\5.Pruebas\6. Ruta bioquímica (clave)\Aeromona\Motilidad\DSC00661.JPG"/>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sharpenSoften amount="50000"/>
                    </a14:imgEffect>
                  </a14:imgLayer>
                </a14:imgProps>
              </a:ext>
              <a:ext uri="{28A0092B-C50C-407E-A947-70E740481C1C}">
                <a14:useLocalDpi xmlns:a14="http://schemas.microsoft.com/office/drawing/2010/main" val="0"/>
              </a:ext>
            </a:extLst>
          </a:blip>
          <a:srcRect l="31491" r="28269" b="10423"/>
          <a:stretch/>
        </p:blipFill>
        <p:spPr bwMode="auto">
          <a:xfrm>
            <a:off x="2930423" y="4792316"/>
            <a:ext cx="727582" cy="1219385"/>
          </a:xfrm>
          <a:prstGeom prst="rect">
            <a:avLst/>
          </a:prstGeom>
          <a:extLst/>
        </p:spPr>
        <p:style>
          <a:lnRef idx="2">
            <a:schemeClr val="accent2"/>
          </a:lnRef>
          <a:fillRef idx="1">
            <a:schemeClr val="lt1"/>
          </a:fillRef>
          <a:effectRef idx="0">
            <a:schemeClr val="accent2"/>
          </a:effectRef>
          <a:fontRef idx="minor">
            <a:schemeClr val="dk1"/>
          </a:fontRef>
        </p:style>
      </p:pic>
      <p:pic>
        <p:nvPicPr>
          <p:cNvPr id="35" name="Picture 5"/>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val="0"/>
              </a:ext>
            </a:extLst>
          </a:blip>
          <a:srcRect l="8620" t="31297" r="39666" b="15410"/>
          <a:stretch/>
        </p:blipFill>
        <p:spPr bwMode="auto">
          <a:xfrm>
            <a:off x="829328" y="4759502"/>
            <a:ext cx="1208136" cy="1260000"/>
          </a:xfrm>
          <a:prstGeom prst="ellipse">
            <a:avLst/>
          </a:prstGeom>
          <a:ln w="38100">
            <a:solidFill>
              <a:schemeClr val="tx2">
                <a:lumMod val="60000"/>
                <a:lumOff val="40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sp>
        <p:nvSpPr>
          <p:cNvPr id="36" name="35 CuadroTexto"/>
          <p:cNvSpPr txBox="1"/>
          <p:nvPr/>
        </p:nvSpPr>
        <p:spPr>
          <a:xfrm>
            <a:off x="899592" y="6093915"/>
            <a:ext cx="1105714" cy="584775"/>
          </a:xfrm>
          <a:prstGeom prst="rect">
            <a:avLst/>
          </a:prstGeom>
          <a:noFill/>
        </p:spPr>
        <p:txBody>
          <a:bodyPr wrap="square" rtlCol="0">
            <a:spAutoFit/>
          </a:bodyPr>
          <a:lstStyle/>
          <a:p>
            <a:pPr algn="ctr"/>
            <a:r>
              <a:rPr lang="es-PA" sz="1600" dirty="0" smtClean="0">
                <a:latin typeface="Times New Roman" pitchFamily="18" charset="0"/>
                <a:cs typeface="Times New Roman" pitchFamily="18" charset="0"/>
              </a:rPr>
              <a:t>Tinción esporas</a:t>
            </a:r>
            <a:endParaRPr lang="es-PA" sz="1600" dirty="0">
              <a:latin typeface="Times New Roman" pitchFamily="18" charset="0"/>
              <a:cs typeface="Times New Roman" pitchFamily="18" charset="0"/>
            </a:endParaRPr>
          </a:p>
        </p:txBody>
      </p:sp>
      <p:sp>
        <p:nvSpPr>
          <p:cNvPr id="37" name="36 CuadroTexto"/>
          <p:cNvSpPr txBox="1"/>
          <p:nvPr/>
        </p:nvSpPr>
        <p:spPr>
          <a:xfrm>
            <a:off x="4160927" y="6072530"/>
            <a:ext cx="843121" cy="584775"/>
          </a:xfrm>
          <a:prstGeom prst="rect">
            <a:avLst/>
          </a:prstGeom>
          <a:noFill/>
        </p:spPr>
        <p:txBody>
          <a:bodyPr wrap="square" rtlCol="0">
            <a:spAutoFit/>
          </a:bodyPr>
          <a:lstStyle/>
          <a:p>
            <a:r>
              <a:rPr lang="es-PA" sz="1600" dirty="0" smtClean="0">
                <a:latin typeface="Times New Roman" pitchFamily="18" charset="0"/>
                <a:cs typeface="Times New Roman" pitchFamily="18" charset="0"/>
              </a:rPr>
              <a:t>Prueba oxidasa</a:t>
            </a:r>
            <a:endParaRPr lang="es-PA" sz="1600" dirty="0">
              <a:latin typeface="Times New Roman" pitchFamily="18" charset="0"/>
              <a:cs typeface="Times New Roman" pitchFamily="18" charset="0"/>
            </a:endParaRPr>
          </a:p>
        </p:txBody>
      </p:sp>
      <p:sp>
        <p:nvSpPr>
          <p:cNvPr id="38" name="37 CuadroTexto"/>
          <p:cNvSpPr txBox="1"/>
          <p:nvPr/>
        </p:nvSpPr>
        <p:spPr>
          <a:xfrm>
            <a:off x="2756195" y="6089196"/>
            <a:ext cx="1024005" cy="584775"/>
          </a:xfrm>
          <a:prstGeom prst="rect">
            <a:avLst/>
          </a:prstGeom>
          <a:noFill/>
        </p:spPr>
        <p:txBody>
          <a:bodyPr wrap="square" rtlCol="0">
            <a:spAutoFit/>
          </a:bodyPr>
          <a:lstStyle/>
          <a:p>
            <a:pPr algn="ctr"/>
            <a:r>
              <a:rPr lang="es-PA" sz="1600" dirty="0" smtClean="0">
                <a:latin typeface="Times New Roman" pitchFamily="18" charset="0"/>
                <a:cs typeface="Times New Roman" pitchFamily="18" charset="0"/>
              </a:rPr>
              <a:t>Prueba de motilidad</a:t>
            </a:r>
            <a:endParaRPr lang="es-PA" sz="1600" dirty="0">
              <a:latin typeface="Times New Roman" pitchFamily="18" charset="0"/>
              <a:cs typeface="Times New Roman" pitchFamily="18" charset="0"/>
            </a:endParaRPr>
          </a:p>
        </p:txBody>
      </p:sp>
      <p:cxnSp>
        <p:nvCxnSpPr>
          <p:cNvPr id="13" name="12 Conector angular"/>
          <p:cNvCxnSpPr>
            <a:stCxn id="28" idx="3"/>
            <a:endCxn id="6151" idx="3"/>
          </p:cNvCxnSpPr>
          <p:nvPr/>
        </p:nvCxnSpPr>
        <p:spPr>
          <a:xfrm>
            <a:off x="8519591" y="2994301"/>
            <a:ext cx="7094" cy="2451003"/>
          </a:xfrm>
          <a:prstGeom prst="bentConnector3">
            <a:avLst>
              <a:gd name="adj1" fmla="val 3322441"/>
            </a:avLst>
          </a:prstGeom>
          <a:ln>
            <a:tailEnd type="arrow"/>
          </a:ln>
        </p:spPr>
        <p:style>
          <a:lnRef idx="3">
            <a:schemeClr val="accent4"/>
          </a:lnRef>
          <a:fillRef idx="0">
            <a:schemeClr val="accent4"/>
          </a:fillRef>
          <a:effectRef idx="2">
            <a:schemeClr val="accent4"/>
          </a:effectRef>
          <a:fontRef idx="minor">
            <a:schemeClr val="tx1"/>
          </a:fontRef>
        </p:style>
      </p:cxnSp>
      <p:sp>
        <p:nvSpPr>
          <p:cNvPr id="21" name="20 Rectángulo"/>
          <p:cNvSpPr/>
          <p:nvPr/>
        </p:nvSpPr>
        <p:spPr>
          <a:xfrm>
            <a:off x="3294214" y="4420948"/>
            <a:ext cx="1205778" cy="338554"/>
          </a:xfrm>
          <a:prstGeom prst="rect">
            <a:avLst/>
          </a:prstGeom>
        </p:spPr>
        <p:txBody>
          <a:bodyPr wrap="none">
            <a:spAutoFit/>
          </a:bodyPr>
          <a:lstStyle/>
          <a:p>
            <a:pPr algn="ctr"/>
            <a:r>
              <a:rPr lang="es-PA" sz="1600" b="1" i="1" dirty="0">
                <a:latin typeface="Times New Roman" pitchFamily="18" charset="0"/>
                <a:cs typeface="Times New Roman" pitchFamily="18" charset="0"/>
              </a:rPr>
              <a:t>Aeromonas </a:t>
            </a:r>
            <a:endParaRPr lang="es-ES" sz="1600" dirty="0"/>
          </a:p>
        </p:txBody>
      </p:sp>
      <p:sp>
        <p:nvSpPr>
          <p:cNvPr id="43" name="42 Flecha derecha"/>
          <p:cNvSpPr/>
          <p:nvPr/>
        </p:nvSpPr>
        <p:spPr>
          <a:xfrm>
            <a:off x="3729121" y="5180416"/>
            <a:ext cx="353342" cy="336816"/>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PA">
              <a:latin typeface="Times New Roman" pitchFamily="18" charset="0"/>
              <a:cs typeface="Times New Roman" pitchFamily="18" charset="0"/>
            </a:endParaRPr>
          </a:p>
        </p:txBody>
      </p:sp>
      <p:cxnSp>
        <p:nvCxnSpPr>
          <p:cNvPr id="23" name="22 Conector recto de flecha"/>
          <p:cNvCxnSpPr>
            <a:stCxn id="6147" idx="2"/>
            <a:endCxn id="12" idx="0"/>
          </p:cNvCxnSpPr>
          <p:nvPr/>
        </p:nvCxnSpPr>
        <p:spPr>
          <a:xfrm flipH="1">
            <a:off x="1487915" y="3573016"/>
            <a:ext cx="1063189" cy="81357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51" name="50 Flecha derecha"/>
          <p:cNvSpPr/>
          <p:nvPr/>
        </p:nvSpPr>
        <p:spPr>
          <a:xfrm>
            <a:off x="5073219" y="5180416"/>
            <a:ext cx="353342" cy="336816"/>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PA">
              <a:latin typeface="Times New Roman" pitchFamily="18" charset="0"/>
              <a:cs typeface="Times New Roman" pitchFamily="18" charset="0"/>
            </a:endParaRPr>
          </a:p>
        </p:txBody>
      </p:sp>
      <p:cxnSp>
        <p:nvCxnSpPr>
          <p:cNvPr id="2057" name="2056 Conector recto de flecha"/>
          <p:cNvCxnSpPr>
            <a:stCxn id="6147" idx="2"/>
            <a:endCxn id="21" idx="0"/>
          </p:cNvCxnSpPr>
          <p:nvPr/>
        </p:nvCxnSpPr>
        <p:spPr>
          <a:xfrm>
            <a:off x="2551104" y="3573016"/>
            <a:ext cx="1345999" cy="847932"/>
          </a:xfrm>
          <a:prstGeom prst="straightConnector1">
            <a:avLst/>
          </a:prstGeom>
          <a:ln>
            <a:solidFill>
              <a:srgbClr val="FF3300"/>
            </a:solidFill>
            <a:tailEnd type="arrow"/>
          </a:ln>
        </p:spPr>
        <p:style>
          <a:lnRef idx="3">
            <a:schemeClr val="accent3"/>
          </a:lnRef>
          <a:fillRef idx="0">
            <a:schemeClr val="accent3"/>
          </a:fillRef>
          <a:effectRef idx="2">
            <a:schemeClr val="accent3"/>
          </a:effectRef>
          <a:fontRef idx="minor">
            <a:schemeClr val="tx1"/>
          </a:fontRef>
        </p:style>
      </p:cxnSp>
      <p:sp>
        <p:nvSpPr>
          <p:cNvPr id="9" name="8 Rectángulo"/>
          <p:cNvSpPr/>
          <p:nvPr/>
        </p:nvSpPr>
        <p:spPr>
          <a:xfrm>
            <a:off x="2809946" y="4509120"/>
            <a:ext cx="2263273" cy="2122823"/>
          </a:xfrm>
          <a:prstGeom prst="rect">
            <a:avLst/>
          </a:prstGeom>
          <a:noFill/>
          <a:ln>
            <a:solidFill>
              <a:srgbClr val="FF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3309047" y="1799465"/>
            <a:ext cx="5241281" cy="2055926"/>
          </a:xfrm>
          <a:prstGeom prst="rect">
            <a:avLst/>
          </a:prstGeom>
          <a:no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Rectángulo"/>
          <p:cNvSpPr/>
          <p:nvPr/>
        </p:nvSpPr>
        <p:spPr>
          <a:xfrm>
            <a:off x="683568" y="4386590"/>
            <a:ext cx="1608693" cy="2292100"/>
          </a:xfrm>
          <a:prstGeom prst="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6874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checkerboard(across)">
                                      <p:cBhvr>
                                        <p:cTn id="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11560" y="6012577"/>
            <a:ext cx="3175172" cy="584775"/>
          </a:xfrm>
          <a:prstGeom prst="rect">
            <a:avLst/>
          </a:prstGeom>
          <a:noFill/>
        </p:spPr>
        <p:txBody>
          <a:bodyPr wrap="square" rtlCol="0">
            <a:spAutoFit/>
          </a:bodyPr>
          <a:lstStyle/>
          <a:p>
            <a:pPr marL="725488" indent="-725488" algn="just"/>
            <a:r>
              <a:rPr lang="es-PA" sz="1600" b="1" dirty="0" smtClean="0">
                <a:latin typeface="Times New Roman" pitchFamily="18" charset="0"/>
                <a:cs typeface="Times New Roman" pitchFamily="18" charset="0"/>
              </a:rPr>
              <a:t>Fig. 6:</a:t>
            </a:r>
            <a:r>
              <a:rPr lang="es-PA" sz="1600" dirty="0" smtClean="0">
                <a:latin typeface="Times New Roman" pitchFamily="18" charset="0"/>
                <a:cs typeface="Times New Roman" pitchFamily="18" charset="0"/>
              </a:rPr>
              <a:t> Prueba API 50 CHL para </a:t>
            </a:r>
            <a:r>
              <a:rPr lang="es-PA" sz="1600" i="1" dirty="0" smtClean="0">
                <a:latin typeface="Times New Roman" pitchFamily="18" charset="0"/>
                <a:cs typeface="Times New Roman" pitchFamily="18" charset="0"/>
              </a:rPr>
              <a:t>Lactobacillus.</a:t>
            </a:r>
            <a:endParaRPr lang="es-PA" sz="1600" dirty="0">
              <a:latin typeface="Times New Roman" pitchFamily="18" charset="0"/>
              <a:cs typeface="Times New Roman" pitchFamily="18" charset="0"/>
            </a:endParaRPr>
          </a:p>
        </p:txBody>
      </p:sp>
      <p:sp>
        <p:nvSpPr>
          <p:cNvPr id="7" name="6 CuadroTexto"/>
          <p:cNvSpPr txBox="1"/>
          <p:nvPr/>
        </p:nvSpPr>
        <p:spPr>
          <a:xfrm>
            <a:off x="683568" y="1290826"/>
            <a:ext cx="3134191" cy="369332"/>
          </a:xfrm>
          <a:prstGeom prst="rect">
            <a:avLst/>
          </a:prstGeom>
          <a:noFill/>
        </p:spPr>
        <p:txBody>
          <a:bodyPr wrap="none" rtlCol="0">
            <a:spAutoFit/>
          </a:bodyPr>
          <a:lstStyle/>
          <a:p>
            <a:pPr marL="285750" indent="-285750">
              <a:buFont typeface="Arial" pitchFamily="34" charset="0"/>
              <a:buChar char="•"/>
            </a:pPr>
            <a:r>
              <a:rPr lang="es-PA" b="1" dirty="0" smtClean="0">
                <a:latin typeface="Times New Roman" pitchFamily="18" charset="0"/>
                <a:cs typeface="Times New Roman" pitchFamily="18" charset="0"/>
              </a:rPr>
              <a:t>Pruebas instantáneas: </a:t>
            </a:r>
            <a:r>
              <a:rPr lang="es-PA" dirty="0" smtClean="0">
                <a:latin typeface="Times New Roman" pitchFamily="18" charset="0"/>
                <a:cs typeface="Times New Roman" pitchFamily="18" charset="0"/>
              </a:rPr>
              <a:t>API </a:t>
            </a:r>
            <a:endParaRPr lang="es-PA" dirty="0">
              <a:latin typeface="Times New Roman" pitchFamily="18" charset="0"/>
              <a:cs typeface="Times New Roman" pitchFamily="18" charset="0"/>
            </a:endParaRPr>
          </a:p>
        </p:txBody>
      </p:sp>
      <p:pic>
        <p:nvPicPr>
          <p:cNvPr id="3074" name="Picture 2" descr="C:\Users\renata\Desktop\Tesis Vanessa\Fotos\5.Pruebas\7. API\Lactobacillus\12082013601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678" t="2138" r="5868" b="11736"/>
          <a:stretch/>
        </p:blipFill>
        <p:spPr bwMode="auto">
          <a:xfrm>
            <a:off x="683568" y="2052137"/>
            <a:ext cx="3000946" cy="3744416"/>
          </a:xfrm>
          <a:prstGeom prst="rect">
            <a:avLst/>
          </a:prstGeom>
          <a:noFill/>
          <a:ln w="38100">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3075" name="Picture 3" descr="C:\Users\renata\Desktop\Tesis Vanessa\Fotos\5.Pruebas\7. API\Lactobacillus\DSC00020.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22890" t="6412" r="28664" b="3929"/>
          <a:stretch/>
        </p:blipFill>
        <p:spPr bwMode="auto">
          <a:xfrm>
            <a:off x="698673" y="2052137"/>
            <a:ext cx="3000505" cy="3744416"/>
          </a:xfrm>
          <a:prstGeom prst="rect">
            <a:avLst/>
          </a:prstGeom>
          <a:noFill/>
          <a:ln w="38100">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3076" name="Picture 4" descr="C:\Users\renata\Desktop\fotos tesis ver\DSC00690.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t="45544" b="33233"/>
          <a:stretch/>
        </p:blipFill>
        <p:spPr bwMode="auto">
          <a:xfrm>
            <a:off x="3867025" y="4185927"/>
            <a:ext cx="5148064" cy="899257"/>
          </a:xfrm>
          <a:prstGeom prst="rect">
            <a:avLst/>
          </a:prstGeom>
          <a:noFill/>
          <a:ln w="38100">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4853471" y="5292497"/>
            <a:ext cx="3175172" cy="584775"/>
          </a:xfrm>
          <a:prstGeom prst="rect">
            <a:avLst/>
          </a:prstGeom>
          <a:noFill/>
        </p:spPr>
        <p:txBody>
          <a:bodyPr wrap="square" rtlCol="0">
            <a:spAutoFit/>
          </a:bodyPr>
          <a:lstStyle/>
          <a:p>
            <a:pPr marL="725488" indent="-725488" algn="just"/>
            <a:r>
              <a:rPr lang="es-PA" sz="1600" b="1" dirty="0" smtClean="0">
                <a:latin typeface="Times New Roman" pitchFamily="18" charset="0"/>
                <a:cs typeface="Times New Roman" pitchFamily="18" charset="0"/>
              </a:rPr>
              <a:t>Fig. 8:</a:t>
            </a:r>
            <a:r>
              <a:rPr lang="es-PA" sz="1600" dirty="0" smtClean="0">
                <a:latin typeface="Times New Roman" pitchFamily="18" charset="0"/>
                <a:cs typeface="Times New Roman" pitchFamily="18" charset="0"/>
              </a:rPr>
              <a:t> Prueba API 20 NE para </a:t>
            </a:r>
            <a:r>
              <a:rPr lang="es-PA" sz="1600" i="1" dirty="0" smtClean="0">
                <a:latin typeface="Times New Roman" pitchFamily="18" charset="0"/>
                <a:cs typeface="Times New Roman" pitchFamily="18" charset="0"/>
              </a:rPr>
              <a:t>Aeromonas.</a:t>
            </a:r>
            <a:endParaRPr lang="es-PA" sz="1600" dirty="0">
              <a:latin typeface="Times New Roman" pitchFamily="18" charset="0"/>
              <a:cs typeface="Times New Roman" pitchFamily="18" charset="0"/>
            </a:endParaRPr>
          </a:p>
        </p:txBody>
      </p:sp>
      <p:pic>
        <p:nvPicPr>
          <p:cNvPr id="3077" name="Picture 5" descr="C:\Users\renata\Desktop\Tesis Vanessa\Fotos\5.Pruebas\7. API\Levaduras\DSC00030.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4573" t="40989" r="3051" b="43117"/>
          <a:stretch/>
        </p:blipFill>
        <p:spPr bwMode="auto">
          <a:xfrm>
            <a:off x="3867025" y="2052137"/>
            <a:ext cx="5148064" cy="868789"/>
          </a:xfrm>
          <a:prstGeom prst="rect">
            <a:avLst/>
          </a:prstGeom>
          <a:noFill/>
          <a:ln w="38100">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3" name="12 CuadroTexto"/>
          <p:cNvSpPr txBox="1"/>
          <p:nvPr/>
        </p:nvSpPr>
        <p:spPr>
          <a:xfrm>
            <a:off x="4941829" y="3132257"/>
            <a:ext cx="3175172" cy="584775"/>
          </a:xfrm>
          <a:prstGeom prst="rect">
            <a:avLst/>
          </a:prstGeom>
          <a:noFill/>
        </p:spPr>
        <p:txBody>
          <a:bodyPr wrap="square" rtlCol="0">
            <a:spAutoFit/>
          </a:bodyPr>
          <a:lstStyle/>
          <a:p>
            <a:pPr marL="630238" indent="-630238" algn="just"/>
            <a:r>
              <a:rPr lang="es-PA" sz="1600" b="1" dirty="0" smtClean="0">
                <a:latin typeface="Times New Roman" pitchFamily="18" charset="0"/>
                <a:cs typeface="Times New Roman" pitchFamily="18" charset="0"/>
              </a:rPr>
              <a:t>Fig. 7:</a:t>
            </a:r>
            <a:r>
              <a:rPr lang="es-PA" sz="1600" dirty="0" smtClean="0">
                <a:latin typeface="Times New Roman" pitchFamily="18" charset="0"/>
                <a:cs typeface="Times New Roman" pitchFamily="18" charset="0"/>
              </a:rPr>
              <a:t> Prueba API 20 </a:t>
            </a:r>
            <a:r>
              <a:rPr lang="es-PA" sz="1600" dirty="0" err="1" smtClean="0">
                <a:latin typeface="Times New Roman" pitchFamily="18" charset="0"/>
                <a:cs typeface="Times New Roman" pitchFamily="18" charset="0"/>
              </a:rPr>
              <a:t>Caux</a:t>
            </a:r>
            <a:r>
              <a:rPr lang="es-PA" sz="1600" dirty="0" smtClean="0">
                <a:latin typeface="Times New Roman" pitchFamily="18" charset="0"/>
                <a:cs typeface="Times New Roman" pitchFamily="18" charset="0"/>
              </a:rPr>
              <a:t> para </a:t>
            </a:r>
            <a:r>
              <a:rPr lang="es-PA" sz="1600" i="1" dirty="0" smtClean="0">
                <a:latin typeface="Times New Roman" pitchFamily="18" charset="0"/>
                <a:cs typeface="Times New Roman" pitchFamily="18" charset="0"/>
              </a:rPr>
              <a:t>Saccharomyces..</a:t>
            </a:r>
            <a:endParaRPr lang="es-PA" sz="1600" dirty="0">
              <a:latin typeface="Times New Roman" pitchFamily="18" charset="0"/>
              <a:cs typeface="Times New Roman" pitchFamily="18" charset="0"/>
            </a:endParaRPr>
          </a:p>
        </p:txBody>
      </p:sp>
      <p:sp>
        <p:nvSpPr>
          <p:cNvPr id="12" name="11 Rectángulo"/>
          <p:cNvSpPr/>
          <p:nvPr/>
        </p:nvSpPr>
        <p:spPr>
          <a:xfrm>
            <a:off x="899592" y="836712"/>
            <a:ext cx="468052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r>
              <a:rPr lang="es-PA" dirty="0" smtClean="0">
                <a:latin typeface="Times New Roman" pitchFamily="18" charset="0"/>
                <a:cs typeface="Times New Roman" pitchFamily="18" charset="0"/>
              </a:rPr>
              <a:t>4. Identificación  de </a:t>
            </a:r>
            <a:r>
              <a:rPr lang="es-PA" dirty="0">
                <a:latin typeface="Times New Roman" pitchFamily="18" charset="0"/>
                <a:cs typeface="Times New Roman" pitchFamily="18" charset="0"/>
              </a:rPr>
              <a:t>microorganismos del suelo.</a:t>
            </a:r>
          </a:p>
        </p:txBody>
      </p:sp>
      <p:sp>
        <p:nvSpPr>
          <p:cNvPr id="14" name="13 CuadroTexto"/>
          <p:cNvSpPr txBox="1"/>
          <p:nvPr/>
        </p:nvSpPr>
        <p:spPr>
          <a:xfrm>
            <a:off x="5668142" y="0"/>
            <a:ext cx="3475858"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ME TODOLOGÍA</a:t>
            </a:r>
          </a:p>
        </p:txBody>
      </p:sp>
    </p:spTree>
    <p:extLst>
      <p:ext uri="{BB962C8B-B14F-4D97-AF65-F5344CB8AC3E}">
        <p14:creationId xmlns:p14="http://schemas.microsoft.com/office/powerpoint/2010/main" val="207518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791580" y="918012"/>
            <a:ext cx="4536504"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r>
              <a:rPr lang="es-PA" dirty="0" smtClean="0">
                <a:latin typeface="Times New Roman" pitchFamily="18" charset="0"/>
                <a:cs typeface="Times New Roman" pitchFamily="18" charset="0"/>
              </a:rPr>
              <a:t>5. Masificación de </a:t>
            </a:r>
            <a:r>
              <a:rPr lang="es-PA" dirty="0">
                <a:latin typeface="Times New Roman" pitchFamily="18" charset="0"/>
                <a:cs typeface="Times New Roman" pitchFamily="18" charset="0"/>
              </a:rPr>
              <a:t>microorganismos del suelo.</a:t>
            </a:r>
          </a:p>
        </p:txBody>
      </p:sp>
      <p:pic>
        <p:nvPicPr>
          <p:cNvPr id="6146" name="Picture 2" descr="C:\Users\renata\Desktop\Tesis Vanessa\Fotos\Detallada\6. Masificación\1. Preparación medios\DSC007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3876" y="1680281"/>
            <a:ext cx="1919747" cy="1440000"/>
          </a:xfrm>
          <a:prstGeom prst="rect">
            <a:avLst/>
          </a:prstGeom>
          <a:extLst/>
        </p:spPr>
        <p:style>
          <a:lnRef idx="2">
            <a:schemeClr val="accent6"/>
          </a:lnRef>
          <a:fillRef idx="1">
            <a:schemeClr val="lt1"/>
          </a:fillRef>
          <a:effectRef idx="0">
            <a:schemeClr val="accent6"/>
          </a:effectRef>
          <a:fontRef idx="minor">
            <a:schemeClr val="dk1"/>
          </a:fontRef>
        </p:style>
      </p:pic>
      <p:pic>
        <p:nvPicPr>
          <p:cNvPr id="6147" name="Picture 3" descr="C:\Users\renata\Desktop\Tesis Vanessa\Fotos\Detallada\6. Masificación\1. Preparación medios\DSC007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5683" y="1682217"/>
            <a:ext cx="1919747" cy="1440000"/>
          </a:xfrm>
          <a:prstGeom prst="rect">
            <a:avLst/>
          </a:prstGeom>
          <a:extLst/>
        </p:spPr>
        <p:style>
          <a:lnRef idx="2">
            <a:schemeClr val="accent6"/>
          </a:lnRef>
          <a:fillRef idx="1">
            <a:schemeClr val="lt1"/>
          </a:fillRef>
          <a:effectRef idx="0">
            <a:schemeClr val="accent6"/>
          </a:effectRef>
          <a:fontRef idx="minor">
            <a:schemeClr val="dk1"/>
          </a:fontRef>
        </p:style>
      </p:pic>
      <p:pic>
        <p:nvPicPr>
          <p:cNvPr id="6148" name="Picture 4" descr="C:\Users\renata\Desktop\Tesis Vanessa\Fotos\Detallada\6. Masificación\1. Preparación medios\DSC007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242" y="3122297"/>
            <a:ext cx="1848854" cy="1386823"/>
          </a:xfrm>
          <a:prstGeom prst="rect">
            <a:avLst/>
          </a:prstGeom>
          <a:extLst/>
        </p:spPr>
        <p:style>
          <a:lnRef idx="2">
            <a:schemeClr val="accent6"/>
          </a:lnRef>
          <a:fillRef idx="1">
            <a:schemeClr val="lt1"/>
          </a:fillRef>
          <a:effectRef idx="0">
            <a:schemeClr val="accent6"/>
          </a:effectRef>
          <a:fontRef idx="minor">
            <a:schemeClr val="dk1"/>
          </a:fontRef>
        </p:style>
      </p:pic>
      <p:pic>
        <p:nvPicPr>
          <p:cNvPr id="6150" name="Picture 6" descr="C:\Users\renata\Desktop\Tesis Vanessa\Fotos\Detallada\6. Masificación\4.  Resultados\DSC0091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600" y="4617153"/>
            <a:ext cx="1919747" cy="1440000"/>
          </a:xfrm>
          <a:prstGeom prst="rect">
            <a:avLst/>
          </a:prstGeom>
          <a:extLst/>
        </p:spPr>
        <p:style>
          <a:lnRef idx="2">
            <a:schemeClr val="accent6"/>
          </a:lnRef>
          <a:fillRef idx="1">
            <a:schemeClr val="lt1"/>
          </a:fillRef>
          <a:effectRef idx="0">
            <a:schemeClr val="accent6"/>
          </a:effectRef>
          <a:fontRef idx="minor">
            <a:schemeClr val="dk1"/>
          </a:fontRef>
        </p:style>
      </p:pic>
      <p:sp>
        <p:nvSpPr>
          <p:cNvPr id="2" name="1 Flecha derecha"/>
          <p:cNvSpPr/>
          <p:nvPr/>
        </p:nvSpPr>
        <p:spPr>
          <a:xfrm>
            <a:off x="3707904" y="2400281"/>
            <a:ext cx="1620180" cy="164623"/>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latin typeface="Times New Roman" pitchFamily="18" charset="0"/>
              <a:cs typeface="Times New Roman" pitchFamily="18" charset="0"/>
            </a:endParaRPr>
          </a:p>
        </p:txBody>
      </p:sp>
      <p:sp>
        <p:nvSpPr>
          <p:cNvPr id="9" name="8 Flecha derecha"/>
          <p:cNvSpPr/>
          <p:nvPr/>
        </p:nvSpPr>
        <p:spPr>
          <a:xfrm rot="9275958">
            <a:off x="5473756" y="3340253"/>
            <a:ext cx="526115" cy="210312"/>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latin typeface="Times New Roman" pitchFamily="18" charset="0"/>
              <a:cs typeface="Times New Roman" pitchFamily="18" charset="0"/>
            </a:endParaRPr>
          </a:p>
        </p:txBody>
      </p:sp>
      <p:sp>
        <p:nvSpPr>
          <p:cNvPr id="13" name="12 Flecha derecha"/>
          <p:cNvSpPr/>
          <p:nvPr/>
        </p:nvSpPr>
        <p:spPr>
          <a:xfrm rot="20183102">
            <a:off x="2942737" y="4391245"/>
            <a:ext cx="531582" cy="198799"/>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latin typeface="Times New Roman" pitchFamily="18" charset="0"/>
              <a:cs typeface="Times New Roman" pitchFamily="18" charset="0"/>
            </a:endParaRPr>
          </a:p>
        </p:txBody>
      </p:sp>
      <p:sp>
        <p:nvSpPr>
          <p:cNvPr id="14" name="13 CuadroTexto"/>
          <p:cNvSpPr txBox="1"/>
          <p:nvPr/>
        </p:nvSpPr>
        <p:spPr>
          <a:xfrm>
            <a:off x="1163876" y="3142709"/>
            <a:ext cx="2000543" cy="584775"/>
          </a:xfrm>
          <a:prstGeom prst="rect">
            <a:avLst/>
          </a:prstGeom>
          <a:noFill/>
        </p:spPr>
        <p:txBody>
          <a:bodyPr wrap="square" rtlCol="0">
            <a:spAutoFit/>
          </a:bodyPr>
          <a:lstStyle/>
          <a:p>
            <a:pPr algn="ctr"/>
            <a:r>
              <a:rPr lang="es-PA" sz="1600" dirty="0" smtClean="0">
                <a:latin typeface="Times New Roman" pitchFamily="18" charset="0"/>
                <a:cs typeface="Times New Roman" pitchFamily="18" charset="0"/>
              </a:rPr>
              <a:t>Medios de cultivo líquidos</a:t>
            </a:r>
            <a:endParaRPr lang="es-PA" sz="1600" dirty="0">
              <a:latin typeface="Times New Roman" pitchFamily="18" charset="0"/>
              <a:cs typeface="Times New Roman" pitchFamily="18" charset="0"/>
            </a:endParaRPr>
          </a:p>
        </p:txBody>
      </p:sp>
      <p:sp>
        <p:nvSpPr>
          <p:cNvPr id="15" name="14 CuadroTexto"/>
          <p:cNvSpPr txBox="1"/>
          <p:nvPr/>
        </p:nvSpPr>
        <p:spPr>
          <a:xfrm>
            <a:off x="5955833" y="3140968"/>
            <a:ext cx="2000543" cy="338554"/>
          </a:xfrm>
          <a:prstGeom prst="rect">
            <a:avLst/>
          </a:prstGeom>
          <a:noFill/>
        </p:spPr>
        <p:txBody>
          <a:bodyPr wrap="square" rtlCol="0">
            <a:spAutoFit/>
          </a:bodyPr>
          <a:lstStyle/>
          <a:p>
            <a:pPr algn="ctr"/>
            <a:r>
              <a:rPr lang="es-PA" sz="1600" dirty="0" smtClean="0">
                <a:latin typeface="Times New Roman" pitchFamily="18" charset="0"/>
                <a:cs typeface="Times New Roman" pitchFamily="18" charset="0"/>
              </a:rPr>
              <a:t>Mezcla </a:t>
            </a:r>
            <a:endParaRPr lang="es-PA" sz="1600" dirty="0">
              <a:latin typeface="Times New Roman" pitchFamily="18" charset="0"/>
              <a:cs typeface="Times New Roman" pitchFamily="18" charset="0"/>
            </a:endParaRPr>
          </a:p>
        </p:txBody>
      </p:sp>
      <p:sp>
        <p:nvSpPr>
          <p:cNvPr id="16" name="15 CuadroTexto"/>
          <p:cNvSpPr txBox="1"/>
          <p:nvPr/>
        </p:nvSpPr>
        <p:spPr>
          <a:xfrm>
            <a:off x="3517722" y="4499828"/>
            <a:ext cx="2000543" cy="369332"/>
          </a:xfrm>
          <a:prstGeom prst="rect">
            <a:avLst/>
          </a:prstGeom>
          <a:noFill/>
        </p:spPr>
        <p:txBody>
          <a:bodyPr wrap="square" rtlCol="0">
            <a:spAutoFit/>
          </a:bodyPr>
          <a:lstStyle/>
          <a:p>
            <a:pPr algn="ctr"/>
            <a:r>
              <a:rPr lang="es-PA" dirty="0" smtClean="0">
                <a:latin typeface="Times New Roman" pitchFamily="18" charset="0"/>
                <a:cs typeface="Times New Roman" pitchFamily="18" charset="0"/>
              </a:rPr>
              <a:t>Inoculación</a:t>
            </a:r>
            <a:endParaRPr lang="es-PA" dirty="0">
              <a:latin typeface="Times New Roman" pitchFamily="18" charset="0"/>
              <a:cs typeface="Times New Roman" pitchFamily="18" charset="0"/>
            </a:endParaRPr>
          </a:p>
        </p:txBody>
      </p:sp>
      <p:sp>
        <p:nvSpPr>
          <p:cNvPr id="18" name="17 CuadroTexto"/>
          <p:cNvSpPr txBox="1"/>
          <p:nvPr/>
        </p:nvSpPr>
        <p:spPr>
          <a:xfrm>
            <a:off x="5994390" y="3901410"/>
            <a:ext cx="2976798" cy="338554"/>
          </a:xfrm>
          <a:prstGeom prst="rect">
            <a:avLst/>
          </a:prstGeom>
          <a:noFill/>
        </p:spPr>
        <p:txBody>
          <a:bodyPr wrap="square" rtlCol="0">
            <a:spAutoFit/>
          </a:bodyPr>
          <a:lstStyle/>
          <a:p>
            <a:r>
              <a:rPr lang="es-PA" sz="1600" dirty="0" smtClean="0">
                <a:latin typeface="Times New Roman" pitchFamily="18" charset="0"/>
                <a:cs typeface="Times New Roman" pitchFamily="18" charset="0"/>
              </a:rPr>
              <a:t>AN y AR: Incubación 30°C </a:t>
            </a:r>
            <a:endParaRPr lang="es-PA" sz="1600" dirty="0">
              <a:latin typeface="Times New Roman" pitchFamily="18" charset="0"/>
              <a:cs typeface="Times New Roman" pitchFamily="18" charset="0"/>
            </a:endParaRPr>
          </a:p>
        </p:txBody>
      </p:sp>
      <p:sp>
        <p:nvSpPr>
          <p:cNvPr id="19" name="18 CuadroTexto"/>
          <p:cNvSpPr txBox="1"/>
          <p:nvPr/>
        </p:nvSpPr>
        <p:spPr>
          <a:xfrm>
            <a:off x="971600" y="6012577"/>
            <a:ext cx="1919747" cy="584775"/>
          </a:xfrm>
          <a:prstGeom prst="rect">
            <a:avLst/>
          </a:prstGeom>
          <a:noFill/>
        </p:spPr>
        <p:txBody>
          <a:bodyPr wrap="square" rtlCol="0">
            <a:spAutoFit/>
          </a:bodyPr>
          <a:lstStyle/>
          <a:p>
            <a:pPr algn="ctr"/>
            <a:r>
              <a:rPr lang="es-PA" sz="1600" dirty="0" smtClean="0">
                <a:latin typeface="Times New Roman" pitchFamily="18" charset="0"/>
                <a:cs typeface="Times New Roman" pitchFamily="18" charset="0"/>
              </a:rPr>
              <a:t>Incubación de levaduras</a:t>
            </a:r>
            <a:endParaRPr lang="es-PA" sz="1600" dirty="0">
              <a:latin typeface="Times New Roman" pitchFamily="18" charset="0"/>
              <a:cs typeface="Times New Roman" pitchFamily="18" charset="0"/>
            </a:endParaRPr>
          </a:p>
        </p:txBody>
      </p:sp>
      <p:sp>
        <p:nvSpPr>
          <p:cNvPr id="3" name="2 Flecha derecha"/>
          <p:cNvSpPr/>
          <p:nvPr/>
        </p:nvSpPr>
        <p:spPr>
          <a:xfrm rot="10800000">
            <a:off x="5518265" y="3988812"/>
            <a:ext cx="446356" cy="19453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latin typeface="Times New Roman" pitchFamily="18" charset="0"/>
              <a:cs typeface="Times New Roman" pitchFamily="18" charset="0"/>
            </a:endParaRPr>
          </a:p>
        </p:txBody>
      </p:sp>
      <p:sp>
        <p:nvSpPr>
          <p:cNvPr id="20" name="19 CuadroTexto"/>
          <p:cNvSpPr txBox="1"/>
          <p:nvPr/>
        </p:nvSpPr>
        <p:spPr>
          <a:xfrm>
            <a:off x="5668142" y="0"/>
            <a:ext cx="3475858"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ME TODOLOGÍA</a:t>
            </a:r>
          </a:p>
        </p:txBody>
      </p:sp>
      <p:sp>
        <p:nvSpPr>
          <p:cNvPr id="21" name="20 Flecha derecha"/>
          <p:cNvSpPr/>
          <p:nvPr/>
        </p:nvSpPr>
        <p:spPr>
          <a:xfrm rot="5400000" flipV="1">
            <a:off x="4235602" y="4959153"/>
            <a:ext cx="540000" cy="2160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latin typeface="Times New Roman" pitchFamily="18" charset="0"/>
              <a:cs typeface="Times New Roman" pitchFamily="18" charset="0"/>
            </a:endParaRPr>
          </a:p>
        </p:txBody>
      </p:sp>
      <p:pic>
        <p:nvPicPr>
          <p:cNvPr id="22" name="Picture 3" descr="C:\Users\renata\Desktop\fotos tesis ver\DSC0075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466" t="30840" r="9305" b="16061"/>
          <a:stretch/>
        </p:blipFill>
        <p:spPr bwMode="auto">
          <a:xfrm>
            <a:off x="3667451" y="5494060"/>
            <a:ext cx="1768645" cy="816946"/>
          </a:xfrm>
          <a:prstGeom prst="rect">
            <a:avLst/>
          </a:prstGeom>
          <a:noFill/>
          <a:ln w="38100">
            <a:solidFill>
              <a:srgbClr val="92D050"/>
            </a:solidFill>
          </a:ln>
          <a:extLst>
            <a:ext uri="{909E8E84-426E-40DD-AFC4-6F175D3DCCD1}">
              <a14:hiddenFill xmlns:a14="http://schemas.microsoft.com/office/drawing/2010/main">
                <a:solidFill>
                  <a:srgbClr val="FFFFFF"/>
                </a:solidFill>
              </a14:hiddenFill>
            </a:ext>
          </a:extLst>
        </p:spPr>
      </p:pic>
      <p:sp>
        <p:nvSpPr>
          <p:cNvPr id="23" name="22 CuadroTexto"/>
          <p:cNvSpPr txBox="1"/>
          <p:nvPr/>
        </p:nvSpPr>
        <p:spPr>
          <a:xfrm>
            <a:off x="3790073" y="6309320"/>
            <a:ext cx="1718031" cy="338554"/>
          </a:xfrm>
          <a:prstGeom prst="rect">
            <a:avLst/>
          </a:prstGeom>
          <a:noFill/>
        </p:spPr>
        <p:txBody>
          <a:bodyPr wrap="square" rtlCol="0">
            <a:spAutoFit/>
          </a:bodyPr>
          <a:lstStyle/>
          <a:p>
            <a:pPr algn="just"/>
            <a:r>
              <a:rPr lang="es-PA" sz="1600" dirty="0" smtClean="0">
                <a:latin typeface="Times New Roman" pitchFamily="18" charset="0"/>
                <a:cs typeface="Times New Roman" pitchFamily="18" charset="0"/>
              </a:rPr>
              <a:t>Recuento celular</a:t>
            </a:r>
            <a:endParaRPr lang="es-PA" sz="1600" dirty="0">
              <a:latin typeface="Times New Roman" pitchFamily="18" charset="0"/>
              <a:cs typeface="Times New Roman" pitchFamily="18" charset="0"/>
            </a:endParaRPr>
          </a:p>
        </p:txBody>
      </p:sp>
      <p:pic>
        <p:nvPicPr>
          <p:cNvPr id="24" name="Picture 5" descr="C:\Users\renata\Desktop\fotos tesis ver\DSC0083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881" t="12114" r="11301" b="-7002"/>
          <a:stretch/>
        </p:blipFill>
        <p:spPr bwMode="auto">
          <a:xfrm>
            <a:off x="6156176" y="4509120"/>
            <a:ext cx="2094215" cy="17907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5" name="24 CuadroTexto"/>
          <p:cNvSpPr txBox="1"/>
          <p:nvPr/>
        </p:nvSpPr>
        <p:spPr>
          <a:xfrm>
            <a:off x="5652120" y="6084585"/>
            <a:ext cx="3212642" cy="584775"/>
          </a:xfrm>
          <a:prstGeom prst="rect">
            <a:avLst/>
          </a:prstGeom>
          <a:noFill/>
        </p:spPr>
        <p:txBody>
          <a:bodyPr wrap="square" rtlCol="0">
            <a:spAutoFit/>
          </a:bodyPr>
          <a:lstStyle/>
          <a:p>
            <a:pPr marL="803275" indent="-803275" algn="just"/>
            <a:r>
              <a:rPr lang="es-PA" sz="1600" b="1" dirty="0" smtClean="0">
                <a:latin typeface="Times New Roman" pitchFamily="18" charset="0"/>
                <a:cs typeface="Times New Roman" pitchFamily="18" charset="0"/>
              </a:rPr>
              <a:t>Fig. 11:</a:t>
            </a:r>
            <a:r>
              <a:rPr lang="es-PA" sz="1600" dirty="0" smtClean="0">
                <a:latin typeface="Times New Roman" pitchFamily="18" charset="0"/>
                <a:cs typeface="Times New Roman" pitchFamily="18" charset="0"/>
              </a:rPr>
              <a:t> Vista microscópica a 40X de la cámara de Neubauer.</a:t>
            </a:r>
            <a:endParaRPr lang="es-PA" sz="1600" dirty="0">
              <a:latin typeface="Times New Roman" pitchFamily="18" charset="0"/>
              <a:cs typeface="Times New Roman" pitchFamily="18" charset="0"/>
            </a:endParaRPr>
          </a:p>
        </p:txBody>
      </p:sp>
      <p:cxnSp>
        <p:nvCxnSpPr>
          <p:cNvPr id="7" name="6 Conector curvado"/>
          <p:cNvCxnSpPr>
            <a:endCxn id="24" idx="2"/>
          </p:cNvCxnSpPr>
          <p:nvPr/>
        </p:nvCxnSpPr>
        <p:spPr>
          <a:xfrm flipV="1">
            <a:off x="4558445" y="5404484"/>
            <a:ext cx="1597731" cy="207084"/>
          </a:xfrm>
          <a:prstGeom prst="curvedConnector3">
            <a:avLst/>
          </a:prstGeom>
          <a:ln w="38100">
            <a:solidFill>
              <a:srgbClr val="FF3300"/>
            </a:solidFill>
            <a:tailEnd type="arrow"/>
          </a:ln>
        </p:spPr>
        <p:style>
          <a:lnRef idx="3">
            <a:schemeClr val="accent2"/>
          </a:lnRef>
          <a:fillRef idx="0">
            <a:schemeClr val="accent2"/>
          </a:fillRef>
          <a:effectRef idx="2">
            <a:schemeClr val="accent2"/>
          </a:effectRef>
          <a:fontRef idx="minor">
            <a:schemeClr val="tx1"/>
          </a:fontRef>
        </p:style>
      </p:cxnSp>
      <p:sp>
        <p:nvSpPr>
          <p:cNvPr id="31" name="30 Rectángulo"/>
          <p:cNvSpPr/>
          <p:nvPr/>
        </p:nvSpPr>
        <p:spPr>
          <a:xfrm>
            <a:off x="6940338" y="5175829"/>
            <a:ext cx="568224" cy="54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latin typeface="Times New Roman" pitchFamily="18" charset="0"/>
              <a:cs typeface="Times New Roman" pitchFamily="18" charset="0"/>
            </a:endParaRPr>
          </a:p>
        </p:txBody>
      </p:sp>
    </p:spTree>
    <p:extLst>
      <p:ext uri="{BB962C8B-B14F-4D97-AF65-F5344CB8AC3E}">
        <p14:creationId xmlns:p14="http://schemas.microsoft.com/office/powerpoint/2010/main" val="23328584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renata\Desktop\Tesis Vanessa\Fotos\Detallada\7. Preparación estiércol\2. Quema\IMG_00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1" y="1789809"/>
            <a:ext cx="1800200" cy="1350150"/>
          </a:xfrm>
          <a:prstGeom prst="rect">
            <a:avLst/>
          </a:prstGeom>
          <a:extLst/>
        </p:spPr>
        <p:style>
          <a:lnRef idx="2">
            <a:schemeClr val="accent4"/>
          </a:lnRef>
          <a:fillRef idx="1">
            <a:schemeClr val="lt1"/>
          </a:fillRef>
          <a:effectRef idx="0">
            <a:schemeClr val="accent4"/>
          </a:effectRef>
          <a:fontRef idx="minor">
            <a:schemeClr val="dk1"/>
          </a:fontRef>
        </p:style>
      </p:pic>
      <p:pic>
        <p:nvPicPr>
          <p:cNvPr id="8195" name="Picture 3" descr="C:\Users\renata\Desktop\Tesis Vanessa\Fotos\Detallada\7. Preparación estiércol\2. Quema\IMG_0024.JPG"/>
          <p:cNvPicPr>
            <a:picLocks noChangeAspect="1" noChangeArrowheads="1"/>
          </p:cNvPicPr>
          <p:nvPr/>
        </p:nvPicPr>
        <p:blipFill rotWithShape="1">
          <a:blip r:embed="rId3">
            <a:extLst>
              <a:ext uri="{28A0092B-C50C-407E-A947-70E740481C1C}">
                <a14:useLocalDpi xmlns:a14="http://schemas.microsoft.com/office/drawing/2010/main" val="0"/>
              </a:ext>
            </a:extLst>
          </a:blip>
          <a:srcRect b="10573"/>
          <a:stretch/>
        </p:blipFill>
        <p:spPr bwMode="auto">
          <a:xfrm>
            <a:off x="3887924" y="1360761"/>
            <a:ext cx="1656184" cy="2151280"/>
          </a:xfrm>
          <a:prstGeom prst="rect">
            <a:avLst/>
          </a:prstGeom>
          <a:extLst/>
        </p:spPr>
        <p:style>
          <a:lnRef idx="2">
            <a:schemeClr val="accent4"/>
          </a:lnRef>
          <a:fillRef idx="1">
            <a:schemeClr val="lt1"/>
          </a:fillRef>
          <a:effectRef idx="0">
            <a:schemeClr val="accent4"/>
          </a:effectRef>
          <a:fontRef idx="minor">
            <a:schemeClr val="dk1"/>
          </a:fontRef>
        </p:style>
      </p:pic>
      <p:pic>
        <p:nvPicPr>
          <p:cNvPr id="8196" name="Picture 4" descr="C:\Users\renata\Desktop\Tesis Vanessa\Fotos\Detallada\7. Preparación estiércol\DSC009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2" y="1758496"/>
            <a:ext cx="1883453" cy="1412776"/>
          </a:xfrm>
          <a:prstGeom prst="rect">
            <a:avLst/>
          </a:prstGeom>
          <a:extLst/>
        </p:spPr>
        <p:style>
          <a:lnRef idx="2">
            <a:schemeClr val="accent4"/>
          </a:lnRef>
          <a:fillRef idx="1">
            <a:schemeClr val="lt1"/>
          </a:fillRef>
          <a:effectRef idx="0">
            <a:schemeClr val="accent4"/>
          </a:effectRef>
          <a:fontRef idx="minor">
            <a:schemeClr val="dk1"/>
          </a:fontRef>
        </p:style>
      </p:pic>
      <p:pic>
        <p:nvPicPr>
          <p:cNvPr id="8197" name="Picture 5" descr="C:\Users\renata\Desktop\Tesis Vanessa\Fotos\Detallada\7. Preparación estiércol\DSC0094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2173" y="4718136"/>
            <a:ext cx="1919747" cy="1440000"/>
          </a:xfrm>
          <a:prstGeom prst="rect">
            <a:avLst/>
          </a:prstGeom>
          <a:extLst/>
        </p:spPr>
        <p:style>
          <a:lnRef idx="2">
            <a:schemeClr val="accent4"/>
          </a:lnRef>
          <a:fillRef idx="1">
            <a:schemeClr val="lt1"/>
          </a:fillRef>
          <a:effectRef idx="0">
            <a:schemeClr val="accent4"/>
          </a:effectRef>
          <a:fontRef idx="minor">
            <a:schemeClr val="dk1"/>
          </a:fontRef>
        </p:style>
      </p:pic>
      <p:pic>
        <p:nvPicPr>
          <p:cNvPr id="8199" name="Picture 7" descr="C:\Users\renata\Desktop\Tesis Vanessa\Fotos\Detallada\7. Preparación estiércol\3. Estiércol quemado\DSC0097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44108" y="4718136"/>
            <a:ext cx="1919747" cy="1440000"/>
          </a:xfrm>
          <a:prstGeom prst="rect">
            <a:avLst/>
          </a:prstGeom>
          <a:extLst/>
        </p:spPr>
        <p:style>
          <a:lnRef idx="2">
            <a:schemeClr val="accent4"/>
          </a:lnRef>
          <a:fillRef idx="1">
            <a:schemeClr val="lt1"/>
          </a:fillRef>
          <a:effectRef idx="0">
            <a:schemeClr val="accent4"/>
          </a:effectRef>
          <a:fontRef idx="minor">
            <a:schemeClr val="dk1"/>
          </a:fontRef>
        </p:style>
      </p:pic>
      <p:sp>
        <p:nvSpPr>
          <p:cNvPr id="7" name="6 Rectángulo"/>
          <p:cNvSpPr/>
          <p:nvPr/>
        </p:nvSpPr>
        <p:spPr>
          <a:xfrm>
            <a:off x="755576" y="733346"/>
            <a:ext cx="4536504"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r>
              <a:rPr lang="es-PA" dirty="0" smtClean="0">
                <a:latin typeface="Times New Roman" pitchFamily="18" charset="0"/>
                <a:cs typeface="Times New Roman" pitchFamily="18" charset="0"/>
              </a:rPr>
              <a:t>6. Tratamiento del sustrato (estiércol).</a:t>
            </a:r>
            <a:endParaRPr lang="es-PA" dirty="0">
              <a:latin typeface="Times New Roman" pitchFamily="18" charset="0"/>
              <a:cs typeface="Times New Roman" pitchFamily="18" charset="0"/>
            </a:endParaRPr>
          </a:p>
        </p:txBody>
      </p:sp>
      <p:sp>
        <p:nvSpPr>
          <p:cNvPr id="8" name="7 CuadroTexto"/>
          <p:cNvSpPr txBox="1"/>
          <p:nvPr/>
        </p:nvSpPr>
        <p:spPr>
          <a:xfrm>
            <a:off x="1163876" y="3142709"/>
            <a:ext cx="2000543" cy="369332"/>
          </a:xfrm>
          <a:prstGeom prst="rect">
            <a:avLst/>
          </a:prstGeom>
          <a:noFill/>
        </p:spPr>
        <p:txBody>
          <a:bodyPr wrap="square" rtlCol="0">
            <a:spAutoFit/>
          </a:bodyPr>
          <a:lstStyle/>
          <a:p>
            <a:pPr algn="ctr"/>
            <a:r>
              <a:rPr lang="es-PA" dirty="0" smtClean="0">
                <a:latin typeface="Times New Roman" pitchFamily="18" charset="0"/>
                <a:cs typeface="Times New Roman" pitchFamily="18" charset="0"/>
              </a:rPr>
              <a:t>Estiércol fresco</a:t>
            </a:r>
            <a:endParaRPr lang="es-PA" dirty="0">
              <a:latin typeface="Times New Roman" pitchFamily="18" charset="0"/>
              <a:cs typeface="Times New Roman" pitchFamily="18" charset="0"/>
            </a:endParaRPr>
          </a:p>
        </p:txBody>
      </p:sp>
      <p:sp>
        <p:nvSpPr>
          <p:cNvPr id="9" name="8 CuadroTexto"/>
          <p:cNvSpPr txBox="1"/>
          <p:nvPr/>
        </p:nvSpPr>
        <p:spPr>
          <a:xfrm>
            <a:off x="3715744" y="3512041"/>
            <a:ext cx="2000543" cy="646331"/>
          </a:xfrm>
          <a:prstGeom prst="rect">
            <a:avLst/>
          </a:prstGeom>
          <a:noFill/>
        </p:spPr>
        <p:txBody>
          <a:bodyPr wrap="square" rtlCol="0">
            <a:spAutoFit/>
          </a:bodyPr>
          <a:lstStyle/>
          <a:p>
            <a:pPr algn="ctr"/>
            <a:r>
              <a:rPr lang="es-PA" dirty="0" smtClean="0">
                <a:latin typeface="Times New Roman" pitchFamily="18" charset="0"/>
                <a:cs typeface="Times New Roman" pitchFamily="18" charset="0"/>
              </a:rPr>
              <a:t>Calentamiento del estiércol</a:t>
            </a:r>
            <a:endParaRPr lang="es-PA" dirty="0">
              <a:latin typeface="Times New Roman" pitchFamily="18" charset="0"/>
              <a:cs typeface="Times New Roman" pitchFamily="18" charset="0"/>
            </a:endParaRPr>
          </a:p>
        </p:txBody>
      </p:sp>
      <p:sp>
        <p:nvSpPr>
          <p:cNvPr id="10" name="9 CuadroTexto"/>
          <p:cNvSpPr txBox="1"/>
          <p:nvPr/>
        </p:nvSpPr>
        <p:spPr>
          <a:xfrm>
            <a:off x="6300192" y="3335525"/>
            <a:ext cx="2000543" cy="646331"/>
          </a:xfrm>
          <a:prstGeom prst="rect">
            <a:avLst/>
          </a:prstGeom>
          <a:noFill/>
        </p:spPr>
        <p:txBody>
          <a:bodyPr wrap="square" rtlCol="0">
            <a:spAutoFit/>
          </a:bodyPr>
          <a:lstStyle/>
          <a:p>
            <a:pPr algn="ctr"/>
            <a:r>
              <a:rPr lang="es-PA" dirty="0" smtClean="0">
                <a:latin typeface="Times New Roman" pitchFamily="18" charset="0"/>
                <a:cs typeface="Times New Roman" pitchFamily="18" charset="0"/>
              </a:rPr>
              <a:t>Muestras de estiércol</a:t>
            </a:r>
            <a:endParaRPr lang="es-PA" dirty="0">
              <a:latin typeface="Times New Roman" pitchFamily="18" charset="0"/>
              <a:cs typeface="Times New Roman" pitchFamily="18" charset="0"/>
            </a:endParaRPr>
          </a:p>
        </p:txBody>
      </p:sp>
      <p:sp>
        <p:nvSpPr>
          <p:cNvPr id="11" name="10 CuadroTexto"/>
          <p:cNvSpPr txBox="1"/>
          <p:nvPr/>
        </p:nvSpPr>
        <p:spPr>
          <a:xfrm>
            <a:off x="1839147" y="6156012"/>
            <a:ext cx="2156789" cy="369332"/>
          </a:xfrm>
          <a:prstGeom prst="rect">
            <a:avLst/>
          </a:prstGeom>
          <a:noFill/>
        </p:spPr>
        <p:txBody>
          <a:bodyPr wrap="square" rtlCol="0">
            <a:spAutoFit/>
          </a:bodyPr>
          <a:lstStyle/>
          <a:p>
            <a:pPr algn="ctr"/>
            <a:r>
              <a:rPr lang="es-PA" dirty="0" smtClean="0">
                <a:latin typeface="Times New Roman" pitchFamily="18" charset="0"/>
                <a:cs typeface="Times New Roman" pitchFamily="18" charset="0"/>
              </a:rPr>
              <a:t>Dilución de muestras</a:t>
            </a:r>
            <a:endParaRPr lang="es-PA" dirty="0">
              <a:latin typeface="Times New Roman" pitchFamily="18" charset="0"/>
              <a:cs typeface="Times New Roman" pitchFamily="18" charset="0"/>
            </a:endParaRPr>
          </a:p>
        </p:txBody>
      </p:sp>
      <p:sp>
        <p:nvSpPr>
          <p:cNvPr id="12" name="11 CuadroTexto"/>
          <p:cNvSpPr txBox="1"/>
          <p:nvPr/>
        </p:nvSpPr>
        <p:spPr>
          <a:xfrm>
            <a:off x="5531522" y="6156012"/>
            <a:ext cx="2000543" cy="369332"/>
          </a:xfrm>
          <a:prstGeom prst="rect">
            <a:avLst/>
          </a:prstGeom>
          <a:noFill/>
        </p:spPr>
        <p:txBody>
          <a:bodyPr wrap="square" rtlCol="0">
            <a:spAutoFit/>
          </a:bodyPr>
          <a:lstStyle/>
          <a:p>
            <a:pPr algn="ctr"/>
            <a:r>
              <a:rPr lang="es-PA" dirty="0" smtClean="0">
                <a:latin typeface="Times New Roman" pitchFamily="18" charset="0"/>
                <a:cs typeface="Times New Roman" pitchFamily="18" charset="0"/>
              </a:rPr>
              <a:t>Siembra en agar SS</a:t>
            </a:r>
            <a:endParaRPr lang="es-PA" dirty="0">
              <a:latin typeface="Times New Roman" pitchFamily="18" charset="0"/>
              <a:cs typeface="Times New Roman" pitchFamily="18" charset="0"/>
            </a:endParaRPr>
          </a:p>
        </p:txBody>
      </p:sp>
      <p:sp>
        <p:nvSpPr>
          <p:cNvPr id="2" name="1 Flecha derecha"/>
          <p:cNvSpPr/>
          <p:nvPr/>
        </p:nvSpPr>
        <p:spPr>
          <a:xfrm>
            <a:off x="3347864" y="2348880"/>
            <a:ext cx="367880" cy="21602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latin typeface="Times New Roman" pitchFamily="18" charset="0"/>
              <a:cs typeface="Times New Roman" pitchFamily="18" charset="0"/>
            </a:endParaRPr>
          </a:p>
        </p:txBody>
      </p:sp>
      <p:sp>
        <p:nvSpPr>
          <p:cNvPr id="14" name="13 Flecha derecha"/>
          <p:cNvSpPr/>
          <p:nvPr/>
        </p:nvSpPr>
        <p:spPr>
          <a:xfrm>
            <a:off x="5796136" y="2356872"/>
            <a:ext cx="367880" cy="21602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latin typeface="Times New Roman" pitchFamily="18" charset="0"/>
              <a:cs typeface="Times New Roman" pitchFamily="18" charset="0"/>
            </a:endParaRPr>
          </a:p>
        </p:txBody>
      </p:sp>
      <p:sp>
        <p:nvSpPr>
          <p:cNvPr id="15" name="14 Flecha derecha"/>
          <p:cNvSpPr/>
          <p:nvPr/>
        </p:nvSpPr>
        <p:spPr>
          <a:xfrm>
            <a:off x="4532075" y="5330124"/>
            <a:ext cx="367880" cy="21602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latin typeface="Times New Roman" pitchFamily="18" charset="0"/>
              <a:cs typeface="Times New Roman" pitchFamily="18" charset="0"/>
            </a:endParaRPr>
          </a:p>
        </p:txBody>
      </p:sp>
      <p:cxnSp>
        <p:nvCxnSpPr>
          <p:cNvPr id="4" name="3 Conector angular"/>
          <p:cNvCxnSpPr>
            <a:stCxn id="8196" idx="3"/>
            <a:endCxn id="8197" idx="1"/>
          </p:cNvCxnSpPr>
          <p:nvPr/>
        </p:nvCxnSpPr>
        <p:spPr>
          <a:xfrm flipH="1">
            <a:off x="1932173" y="2464884"/>
            <a:ext cx="6251472" cy="2973252"/>
          </a:xfrm>
          <a:prstGeom prst="bentConnector5">
            <a:avLst>
              <a:gd name="adj1" fmla="val -3657"/>
              <a:gd name="adj2" fmla="val 67049"/>
              <a:gd name="adj3" fmla="val 108587"/>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1" name="20 Flecha derecha"/>
          <p:cNvSpPr/>
          <p:nvPr/>
        </p:nvSpPr>
        <p:spPr>
          <a:xfrm>
            <a:off x="1403649" y="5330124"/>
            <a:ext cx="528524" cy="216024"/>
          </a:xfrm>
          <a:prstGeom prst="rightArrow">
            <a:avLst>
              <a:gd name="adj1" fmla="val 50000"/>
              <a:gd name="adj2" fmla="val 9106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latin typeface="Times New Roman" pitchFamily="18" charset="0"/>
              <a:cs typeface="Times New Roman" pitchFamily="18" charset="0"/>
            </a:endParaRPr>
          </a:p>
        </p:txBody>
      </p:sp>
      <p:sp>
        <p:nvSpPr>
          <p:cNvPr id="18" name="17 CuadroTexto"/>
          <p:cNvSpPr txBox="1"/>
          <p:nvPr/>
        </p:nvSpPr>
        <p:spPr>
          <a:xfrm>
            <a:off x="5668142" y="0"/>
            <a:ext cx="3475858"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ME TODOLOGÍA</a:t>
            </a:r>
          </a:p>
        </p:txBody>
      </p:sp>
    </p:spTree>
    <p:extLst>
      <p:ext uri="{BB962C8B-B14F-4D97-AF65-F5344CB8AC3E}">
        <p14:creationId xmlns:p14="http://schemas.microsoft.com/office/powerpoint/2010/main" val="35459635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635896" y="5054302"/>
            <a:ext cx="4752528" cy="58477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r"/>
            <a:r>
              <a:rPr lang="es-PA" sz="3200" b="1" dirty="0" smtClean="0">
                <a:latin typeface="Gill Sans Ultra Bold" panose="020B0A02020104020203" pitchFamily="34" charset="0"/>
                <a:cs typeface="Times New Roman" pitchFamily="18" charset="0"/>
              </a:rPr>
              <a:t>INTRODUCCIÓN</a:t>
            </a:r>
            <a:endParaRPr lang="es-PA" sz="3200" b="1" dirty="0">
              <a:latin typeface="Gill Sans Ultra Bold" panose="020B0A02020104020203" pitchFamily="34" charset="0"/>
              <a:cs typeface="Times New Roman" pitchFamily="18" charset="0"/>
            </a:endParaRPr>
          </a:p>
        </p:txBody>
      </p:sp>
    </p:spTree>
    <p:extLst>
      <p:ext uri="{BB962C8B-B14F-4D97-AF65-F5344CB8AC3E}">
        <p14:creationId xmlns:p14="http://schemas.microsoft.com/office/powerpoint/2010/main" val="1660363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99592" y="1331476"/>
            <a:ext cx="5780365" cy="369332"/>
          </a:xfrm>
          <a:prstGeom prst="rect">
            <a:avLst/>
          </a:prstGeom>
          <a:noFill/>
        </p:spPr>
        <p:txBody>
          <a:bodyPr wrap="none" rtlCol="0">
            <a:spAutoFit/>
          </a:bodyPr>
          <a:lstStyle/>
          <a:p>
            <a:r>
              <a:rPr lang="es-PA" dirty="0" smtClean="0">
                <a:latin typeface="Times New Roman" pitchFamily="18" charset="0"/>
                <a:cs typeface="Times New Roman" pitchFamily="18" charset="0"/>
              </a:rPr>
              <a:t>Diseño experimental: Diseño completamente  al azar (</a:t>
            </a:r>
            <a:r>
              <a:rPr lang="es-PA" dirty="0" err="1" smtClean="0">
                <a:latin typeface="Times New Roman" pitchFamily="18" charset="0"/>
                <a:cs typeface="Times New Roman" pitchFamily="18" charset="0"/>
              </a:rPr>
              <a:t>DCA</a:t>
            </a:r>
            <a:r>
              <a:rPr lang="es-PA" dirty="0" smtClean="0">
                <a:latin typeface="Times New Roman" pitchFamily="18" charset="0"/>
                <a:cs typeface="Times New Roman" pitchFamily="18" charset="0"/>
              </a:rPr>
              <a:t>).</a:t>
            </a:r>
            <a:endParaRPr lang="es-PA" dirty="0">
              <a:latin typeface="Times New Roman" pitchFamily="18" charset="0"/>
              <a:cs typeface="Times New Roman" pitchFamily="18" charset="0"/>
            </a:endParaRPr>
          </a:p>
        </p:txBody>
      </p:sp>
      <p:sp>
        <p:nvSpPr>
          <p:cNvPr id="7" name="6 Rectángulo"/>
          <p:cNvSpPr/>
          <p:nvPr/>
        </p:nvSpPr>
        <p:spPr>
          <a:xfrm>
            <a:off x="991325" y="914899"/>
            <a:ext cx="5688632"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r>
              <a:rPr lang="es-PA" dirty="0" smtClean="0">
                <a:latin typeface="Times New Roman" pitchFamily="18" charset="0"/>
                <a:cs typeface="Times New Roman" pitchFamily="18" charset="0"/>
              </a:rPr>
              <a:t>7. Realización del diseño experimental  para biodigestores.</a:t>
            </a:r>
            <a:endParaRPr lang="es-PA" dirty="0">
              <a:latin typeface="Times New Roman" pitchFamily="18" charset="0"/>
              <a:cs typeface="Times New Roman" pitchFamily="18" charset="0"/>
            </a:endParaRPr>
          </a:p>
        </p:txBody>
      </p:sp>
      <p:sp>
        <p:nvSpPr>
          <p:cNvPr id="9" name="Rectangle 1"/>
          <p:cNvSpPr>
            <a:spLocks noChangeArrowheads="1"/>
          </p:cNvSpPr>
          <p:nvPr/>
        </p:nvSpPr>
        <p:spPr bwMode="auto">
          <a:xfrm>
            <a:off x="1030224" y="1980129"/>
            <a:ext cx="390181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725488" marR="0" lvl="0" indent="-725488" algn="just"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Tabla 2:</a:t>
            </a:r>
            <a:r>
              <a:rPr kumimoji="0" lang="es-ES" sz="16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Tratamientos en la fase de elaboración de biol.</a:t>
            </a:r>
            <a:endParaRPr kumimoji="0" lang="es-PA"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0" name="9 Rectángulo"/>
          <p:cNvSpPr/>
          <p:nvPr/>
        </p:nvSpPr>
        <p:spPr>
          <a:xfrm>
            <a:off x="991325" y="5399651"/>
            <a:ext cx="4150948"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s-ES" b="1" dirty="0" smtClean="0">
                <a:latin typeface="Times New Roman" pitchFamily="18" charset="0"/>
                <a:cs typeface="Times New Roman" pitchFamily="18" charset="0"/>
              </a:rPr>
              <a:t>Variable </a:t>
            </a:r>
            <a:r>
              <a:rPr lang="es-ES" b="1" dirty="0">
                <a:latin typeface="Times New Roman" pitchFamily="18" charset="0"/>
                <a:cs typeface="Times New Roman" pitchFamily="18" charset="0"/>
              </a:rPr>
              <a:t>de respuesta</a:t>
            </a:r>
            <a:r>
              <a:rPr lang="es-ES" b="1" dirty="0" smtClean="0">
                <a:latin typeface="Times New Roman" pitchFamily="18" charset="0"/>
                <a:cs typeface="Times New Roman" pitchFamily="18" charset="0"/>
              </a:rPr>
              <a:t>: </a:t>
            </a:r>
            <a:r>
              <a:rPr lang="es-ES" dirty="0" smtClean="0">
                <a:latin typeface="Times New Roman" pitchFamily="18" charset="0"/>
                <a:cs typeface="Times New Roman" pitchFamily="18" charset="0"/>
              </a:rPr>
              <a:t>Volumen </a:t>
            </a:r>
            <a:r>
              <a:rPr lang="es-ES" dirty="0">
                <a:latin typeface="Times New Roman" pitchFamily="18" charset="0"/>
                <a:cs typeface="Times New Roman" pitchFamily="18" charset="0"/>
              </a:rPr>
              <a:t>de biol</a:t>
            </a:r>
            <a:endParaRPr lang="es-PA" dirty="0">
              <a:latin typeface="Times New Roman" pitchFamily="18" charset="0"/>
              <a:cs typeface="Times New Roman" pitchFamily="18" charset="0"/>
            </a:endParaRPr>
          </a:p>
        </p:txBody>
      </p:sp>
      <p:graphicFrame>
        <p:nvGraphicFramePr>
          <p:cNvPr id="13" name="12 Tabla"/>
          <p:cNvGraphicFramePr>
            <a:graphicFrameLocks noGrp="1"/>
          </p:cNvGraphicFramePr>
          <p:nvPr>
            <p:extLst>
              <p:ext uri="{D42A27DB-BD31-4B8C-83A1-F6EECF244321}">
                <p14:modId xmlns:p14="http://schemas.microsoft.com/office/powerpoint/2010/main" val="3284990637"/>
              </p:ext>
            </p:extLst>
          </p:nvPr>
        </p:nvGraphicFramePr>
        <p:xfrm>
          <a:off x="683569" y="2564904"/>
          <a:ext cx="4608512" cy="2606040"/>
        </p:xfrm>
        <a:graphic>
          <a:graphicData uri="http://schemas.openxmlformats.org/drawingml/2006/table">
            <a:tbl>
              <a:tblPr firstRow="1" firstCol="1" bandRow="1">
                <a:tableStyleId>{5C22544A-7EE6-4342-B048-85BDC9FD1C3A}</a:tableStyleId>
              </a:tblPr>
              <a:tblGrid>
                <a:gridCol w="1374788"/>
                <a:gridCol w="1568975"/>
                <a:gridCol w="1664749"/>
              </a:tblGrid>
              <a:tr h="0">
                <a:tc>
                  <a:txBody>
                    <a:bodyPr/>
                    <a:lstStyle/>
                    <a:p>
                      <a:pPr indent="12065" algn="ctr">
                        <a:lnSpc>
                          <a:spcPct val="150000"/>
                        </a:lnSpc>
                        <a:spcAft>
                          <a:spcPts val="0"/>
                        </a:spcAft>
                      </a:pPr>
                      <a:r>
                        <a:rPr lang="es-AR" sz="1800" dirty="0">
                          <a:solidFill>
                            <a:schemeClr val="tx1"/>
                          </a:solidFill>
                          <a:effectLst/>
                          <a:latin typeface="Times New Roman" pitchFamily="18" charset="0"/>
                          <a:cs typeface="Times New Roman" pitchFamily="18" charset="0"/>
                        </a:rPr>
                        <a:t>Tratamiento</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solidFill>
                      <a:schemeClr val="accent5">
                        <a:lumMod val="60000"/>
                        <a:lumOff val="40000"/>
                      </a:schemeClr>
                    </a:solidFill>
                  </a:tcPr>
                </a:tc>
                <a:tc>
                  <a:txBody>
                    <a:bodyPr/>
                    <a:lstStyle/>
                    <a:p>
                      <a:pPr indent="10160" algn="ctr">
                        <a:lnSpc>
                          <a:spcPct val="150000"/>
                        </a:lnSpc>
                        <a:spcAft>
                          <a:spcPts val="0"/>
                        </a:spcAft>
                      </a:pPr>
                      <a:r>
                        <a:rPr lang="es-AR" sz="1800" dirty="0">
                          <a:solidFill>
                            <a:schemeClr val="tx1"/>
                          </a:solidFill>
                          <a:effectLst/>
                          <a:latin typeface="Times New Roman" pitchFamily="18" charset="0"/>
                          <a:cs typeface="Times New Roman" pitchFamily="18" charset="0"/>
                        </a:rPr>
                        <a:t>Composición</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solidFill>
                      <a:schemeClr val="accent5">
                        <a:lumMod val="60000"/>
                        <a:lumOff val="40000"/>
                      </a:schemeClr>
                    </a:solidFill>
                  </a:tcPr>
                </a:tc>
                <a:tc>
                  <a:txBody>
                    <a:bodyPr/>
                    <a:lstStyle/>
                    <a:p>
                      <a:pPr indent="10160" algn="ctr">
                        <a:lnSpc>
                          <a:spcPct val="150000"/>
                        </a:lnSpc>
                        <a:spcAft>
                          <a:spcPts val="0"/>
                        </a:spcAft>
                      </a:pPr>
                      <a:r>
                        <a:rPr lang="es-PA" sz="1800" dirty="0" smtClean="0">
                          <a:solidFill>
                            <a:schemeClr val="tx1"/>
                          </a:solidFill>
                          <a:effectLst/>
                          <a:latin typeface="Times New Roman" pitchFamily="18" charset="0"/>
                          <a:ea typeface="Calibri"/>
                          <a:cs typeface="Times New Roman" pitchFamily="18" charset="0"/>
                        </a:rPr>
                        <a:t>Repeticiones</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solidFill>
                      <a:schemeClr val="accent5">
                        <a:lumMod val="60000"/>
                        <a:lumOff val="40000"/>
                      </a:schemeClr>
                    </a:solidFill>
                  </a:tcPr>
                </a:tc>
              </a:tr>
              <a:tr h="0">
                <a:tc>
                  <a:txBody>
                    <a:bodyPr/>
                    <a:lstStyle/>
                    <a:p>
                      <a:pPr indent="12065" algn="ctr">
                        <a:lnSpc>
                          <a:spcPct val="150000"/>
                        </a:lnSpc>
                        <a:spcAft>
                          <a:spcPts val="0"/>
                        </a:spcAft>
                      </a:pPr>
                      <a:r>
                        <a:rPr lang="es-AR" sz="1800" dirty="0">
                          <a:solidFill>
                            <a:schemeClr val="tx1"/>
                          </a:solidFill>
                          <a:effectLst/>
                          <a:latin typeface="Times New Roman" pitchFamily="18" charset="0"/>
                          <a:cs typeface="Times New Roman" pitchFamily="18" charset="0"/>
                        </a:rPr>
                        <a:t>T1</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solidFill>
                      <a:schemeClr val="accent5">
                        <a:lumMod val="60000"/>
                        <a:lumOff val="40000"/>
                      </a:schemeClr>
                    </a:solidFill>
                  </a:tcPr>
                </a:tc>
                <a:tc>
                  <a:txBody>
                    <a:bodyPr/>
                    <a:lstStyle/>
                    <a:p>
                      <a:pPr algn="ctr">
                        <a:lnSpc>
                          <a:spcPct val="100000"/>
                        </a:lnSpc>
                        <a:spcAft>
                          <a:spcPts val="0"/>
                        </a:spcAft>
                      </a:pPr>
                      <a:r>
                        <a:rPr lang="es-EC" sz="1800" dirty="0" smtClean="0">
                          <a:solidFill>
                            <a:schemeClr val="tx1"/>
                          </a:solidFill>
                          <a:effectLst/>
                          <a:latin typeface="Times New Roman" pitchFamily="18" charset="0"/>
                          <a:cs typeface="Times New Roman" pitchFamily="18" charset="0"/>
                        </a:rPr>
                        <a:t>Biol con </a:t>
                      </a:r>
                      <a:r>
                        <a:rPr lang="es-EC" sz="1800" i="1" dirty="0" err="1" smtClean="0">
                          <a:solidFill>
                            <a:schemeClr val="tx1"/>
                          </a:solidFill>
                          <a:effectLst/>
                          <a:latin typeface="Times New Roman" pitchFamily="18" charset="0"/>
                          <a:cs typeface="Times New Roman" pitchFamily="18" charset="0"/>
                        </a:rPr>
                        <a:t>Aeromonas</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00000"/>
                        </a:lnSpc>
                        <a:spcAft>
                          <a:spcPts val="0"/>
                        </a:spcAft>
                      </a:pPr>
                      <a:r>
                        <a:rPr lang="es-PA" sz="1800" dirty="0" smtClean="0">
                          <a:solidFill>
                            <a:schemeClr val="tx1"/>
                          </a:solidFill>
                          <a:effectLst/>
                          <a:latin typeface="Times New Roman" pitchFamily="18" charset="0"/>
                          <a:ea typeface="Calibri"/>
                          <a:cs typeface="Times New Roman" pitchFamily="18" charset="0"/>
                        </a:rPr>
                        <a:t>5</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tc>
              </a:tr>
              <a:tr h="0">
                <a:tc>
                  <a:txBody>
                    <a:bodyPr/>
                    <a:lstStyle/>
                    <a:p>
                      <a:pPr indent="12065" algn="ctr">
                        <a:lnSpc>
                          <a:spcPct val="150000"/>
                        </a:lnSpc>
                        <a:spcAft>
                          <a:spcPts val="0"/>
                        </a:spcAft>
                      </a:pPr>
                      <a:r>
                        <a:rPr lang="es-AR" sz="1800" dirty="0">
                          <a:solidFill>
                            <a:schemeClr val="tx1"/>
                          </a:solidFill>
                          <a:effectLst/>
                          <a:latin typeface="Times New Roman" pitchFamily="18" charset="0"/>
                          <a:cs typeface="Times New Roman" pitchFamily="18" charset="0"/>
                        </a:rPr>
                        <a:t>T2</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solidFill>
                      <a:schemeClr val="accent5">
                        <a:lumMod val="60000"/>
                        <a:lumOff val="40000"/>
                      </a:schemeClr>
                    </a:solidFill>
                  </a:tcPr>
                </a:tc>
                <a:tc>
                  <a:txBody>
                    <a:bodyPr/>
                    <a:lstStyle/>
                    <a:p>
                      <a:pPr algn="ctr">
                        <a:lnSpc>
                          <a:spcPct val="100000"/>
                        </a:lnSpc>
                        <a:spcAft>
                          <a:spcPts val="0"/>
                        </a:spcAft>
                      </a:pPr>
                      <a:r>
                        <a:rPr lang="es-EC" sz="1800" dirty="0" smtClean="0">
                          <a:solidFill>
                            <a:schemeClr val="tx1"/>
                          </a:solidFill>
                          <a:effectLst/>
                          <a:latin typeface="Times New Roman" pitchFamily="18" charset="0"/>
                          <a:cs typeface="Times New Roman" pitchFamily="18" charset="0"/>
                        </a:rPr>
                        <a:t>Biol con </a:t>
                      </a:r>
                      <a:r>
                        <a:rPr lang="es-EC" sz="1800" i="1" dirty="0" smtClean="0">
                          <a:solidFill>
                            <a:schemeClr val="tx1"/>
                          </a:solidFill>
                          <a:effectLst/>
                          <a:latin typeface="Times New Roman" pitchFamily="18" charset="0"/>
                          <a:cs typeface="Times New Roman" pitchFamily="18" charset="0"/>
                        </a:rPr>
                        <a:t>Lactobacillus</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00000"/>
                        </a:lnSpc>
                        <a:spcAft>
                          <a:spcPts val="0"/>
                        </a:spcAft>
                      </a:pPr>
                      <a:r>
                        <a:rPr lang="es-PA" sz="1800" dirty="0" smtClean="0">
                          <a:solidFill>
                            <a:schemeClr val="tx1"/>
                          </a:solidFill>
                          <a:effectLst/>
                          <a:latin typeface="Times New Roman" pitchFamily="18" charset="0"/>
                          <a:ea typeface="Calibri"/>
                          <a:cs typeface="Times New Roman" pitchFamily="18" charset="0"/>
                        </a:rPr>
                        <a:t>5</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tc>
              </a:tr>
              <a:tr h="0">
                <a:tc>
                  <a:txBody>
                    <a:bodyPr/>
                    <a:lstStyle/>
                    <a:p>
                      <a:pPr indent="12065" algn="ctr">
                        <a:lnSpc>
                          <a:spcPct val="150000"/>
                        </a:lnSpc>
                        <a:spcAft>
                          <a:spcPts val="0"/>
                        </a:spcAft>
                      </a:pPr>
                      <a:r>
                        <a:rPr lang="es-AR" sz="1800">
                          <a:solidFill>
                            <a:schemeClr val="tx1"/>
                          </a:solidFill>
                          <a:effectLst/>
                          <a:latin typeface="Times New Roman" pitchFamily="18" charset="0"/>
                          <a:cs typeface="Times New Roman" pitchFamily="18" charset="0"/>
                        </a:rPr>
                        <a:t>T3</a:t>
                      </a:r>
                      <a:endParaRPr lang="es-PA" sz="1800">
                        <a:solidFill>
                          <a:schemeClr val="tx1"/>
                        </a:solidFill>
                        <a:effectLst/>
                        <a:latin typeface="Times New Roman" pitchFamily="18" charset="0"/>
                        <a:ea typeface="Calibri"/>
                        <a:cs typeface="Times New Roman" pitchFamily="18" charset="0"/>
                      </a:endParaRPr>
                    </a:p>
                  </a:txBody>
                  <a:tcPr marL="68580" marR="68580" marT="0" marB="0" anchor="ctr">
                    <a:solidFill>
                      <a:schemeClr val="accent5">
                        <a:lumMod val="60000"/>
                        <a:lumOff val="40000"/>
                      </a:schemeClr>
                    </a:solidFill>
                  </a:tcPr>
                </a:tc>
                <a:tc>
                  <a:txBody>
                    <a:bodyPr/>
                    <a:lstStyle/>
                    <a:p>
                      <a:pPr algn="ctr">
                        <a:lnSpc>
                          <a:spcPct val="100000"/>
                        </a:lnSpc>
                        <a:spcAft>
                          <a:spcPts val="0"/>
                        </a:spcAft>
                      </a:pPr>
                      <a:r>
                        <a:rPr lang="es-EC" sz="1800" dirty="0" smtClean="0">
                          <a:solidFill>
                            <a:schemeClr val="tx1"/>
                          </a:solidFill>
                          <a:effectLst/>
                          <a:latin typeface="Times New Roman" pitchFamily="18" charset="0"/>
                          <a:cs typeface="Times New Roman" pitchFamily="18" charset="0"/>
                        </a:rPr>
                        <a:t>Biol con </a:t>
                      </a:r>
                      <a:r>
                        <a:rPr lang="es-EC" sz="1800" i="1" dirty="0" smtClean="0">
                          <a:solidFill>
                            <a:schemeClr val="tx1"/>
                          </a:solidFill>
                          <a:effectLst/>
                          <a:latin typeface="Times New Roman" pitchFamily="18" charset="0"/>
                          <a:cs typeface="Times New Roman" pitchFamily="18" charset="0"/>
                        </a:rPr>
                        <a:t>Saccharomyces</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00000"/>
                        </a:lnSpc>
                        <a:spcAft>
                          <a:spcPts val="0"/>
                        </a:spcAft>
                      </a:pPr>
                      <a:r>
                        <a:rPr lang="es-PA" sz="1800" dirty="0" smtClean="0">
                          <a:solidFill>
                            <a:schemeClr val="tx1"/>
                          </a:solidFill>
                          <a:effectLst/>
                          <a:latin typeface="Times New Roman" pitchFamily="18" charset="0"/>
                          <a:ea typeface="Calibri"/>
                          <a:cs typeface="Times New Roman" pitchFamily="18" charset="0"/>
                        </a:rPr>
                        <a:t>5</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tc>
              </a:tr>
              <a:tr h="0">
                <a:tc>
                  <a:txBody>
                    <a:bodyPr/>
                    <a:lstStyle/>
                    <a:p>
                      <a:pPr indent="12065" algn="ctr">
                        <a:lnSpc>
                          <a:spcPct val="150000"/>
                        </a:lnSpc>
                        <a:spcAft>
                          <a:spcPts val="0"/>
                        </a:spcAft>
                      </a:pPr>
                      <a:r>
                        <a:rPr lang="es-PA" sz="1800" dirty="0" smtClean="0">
                          <a:solidFill>
                            <a:schemeClr val="tx1"/>
                          </a:solidFill>
                          <a:effectLst/>
                          <a:latin typeface="Times New Roman" pitchFamily="18" charset="0"/>
                          <a:ea typeface="Calibri"/>
                          <a:cs typeface="Times New Roman" pitchFamily="18" charset="0"/>
                        </a:rPr>
                        <a:t>T4</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800" dirty="0" smtClean="0">
                          <a:solidFill>
                            <a:schemeClr val="tx1"/>
                          </a:solidFill>
                          <a:effectLst/>
                          <a:latin typeface="Times New Roman" pitchFamily="18" charset="0"/>
                          <a:cs typeface="Times New Roman" pitchFamily="18" charset="0"/>
                        </a:rPr>
                        <a:t>Biol con solución madre</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00000"/>
                        </a:lnSpc>
                        <a:spcAft>
                          <a:spcPts val="0"/>
                        </a:spcAft>
                      </a:pPr>
                      <a:r>
                        <a:rPr lang="es-PA" sz="1800" dirty="0" smtClean="0">
                          <a:solidFill>
                            <a:schemeClr val="tx1"/>
                          </a:solidFill>
                          <a:effectLst/>
                          <a:latin typeface="Times New Roman" pitchFamily="18" charset="0"/>
                          <a:ea typeface="Calibri"/>
                          <a:cs typeface="Times New Roman" pitchFamily="18" charset="0"/>
                        </a:rPr>
                        <a:t>5</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tc>
              </a:tr>
            </a:tbl>
          </a:graphicData>
        </a:graphic>
      </p:graphicFrame>
      <p:sp>
        <p:nvSpPr>
          <p:cNvPr id="8" name="7 CuadroTexto"/>
          <p:cNvSpPr txBox="1"/>
          <p:nvPr/>
        </p:nvSpPr>
        <p:spPr>
          <a:xfrm>
            <a:off x="5668142" y="0"/>
            <a:ext cx="3475858"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ME TODOLOGÍA</a:t>
            </a:r>
          </a:p>
        </p:txBody>
      </p:sp>
      <p:pic>
        <p:nvPicPr>
          <p:cNvPr id="1026" name="Picture 2" descr="C:\Users\renata\Desktop\Tesis Vanessa\Fotos\Detallada\8. Digestores\3. Montaje\DSC007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7779" y="2588173"/>
            <a:ext cx="3295967" cy="2569019"/>
          </a:xfrm>
          <a:prstGeom prst="rect">
            <a:avLst/>
          </a:prstGeom>
        </p:spPr>
        <p:style>
          <a:lnRef idx="2">
            <a:schemeClr val="accent5"/>
          </a:lnRef>
          <a:fillRef idx="1">
            <a:schemeClr val="lt1"/>
          </a:fillRef>
          <a:effectRef idx="0">
            <a:schemeClr val="accent5"/>
          </a:effectRef>
          <a:fontRef idx="minor">
            <a:schemeClr val="dk1"/>
          </a:fontRef>
        </p:style>
      </p:pic>
      <p:sp>
        <p:nvSpPr>
          <p:cNvPr id="11" name="10 CuadroTexto"/>
          <p:cNvSpPr txBox="1"/>
          <p:nvPr/>
        </p:nvSpPr>
        <p:spPr>
          <a:xfrm>
            <a:off x="5585786" y="5351158"/>
            <a:ext cx="3295967" cy="584775"/>
          </a:xfrm>
          <a:prstGeom prst="rect">
            <a:avLst/>
          </a:prstGeom>
          <a:noFill/>
        </p:spPr>
        <p:txBody>
          <a:bodyPr wrap="square" rtlCol="0">
            <a:spAutoFit/>
          </a:bodyPr>
          <a:lstStyle/>
          <a:p>
            <a:pPr marL="1071563" indent="-1071563" algn="just"/>
            <a:r>
              <a:rPr lang="es-PA" sz="1600" b="1" dirty="0" smtClean="0">
                <a:latin typeface="Times New Roman" pitchFamily="18" charset="0"/>
                <a:cs typeface="Times New Roman" pitchFamily="18" charset="0"/>
              </a:rPr>
              <a:t>Fig. 12: </a:t>
            </a:r>
            <a:r>
              <a:rPr lang="es-PA" sz="1600" dirty="0" smtClean="0">
                <a:latin typeface="Times New Roman" pitchFamily="18" charset="0"/>
                <a:cs typeface="Times New Roman" pitchFamily="18" charset="0"/>
              </a:rPr>
              <a:t>Biodigestores para la producción de biol.</a:t>
            </a:r>
            <a:endParaRPr lang="es-PA" sz="1600" dirty="0">
              <a:latin typeface="Times New Roman" pitchFamily="18" charset="0"/>
              <a:cs typeface="Times New Roman" pitchFamily="18" charset="0"/>
            </a:endParaRPr>
          </a:p>
        </p:txBody>
      </p:sp>
    </p:spTree>
    <p:extLst>
      <p:ext uri="{BB962C8B-B14F-4D97-AF65-F5344CB8AC3E}">
        <p14:creationId xmlns:p14="http://schemas.microsoft.com/office/powerpoint/2010/main" val="39511788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989574" y="805354"/>
            <a:ext cx="5505566"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just"/>
            <a:r>
              <a:rPr lang="es-PA" sz="1600" dirty="0" smtClean="0">
                <a:latin typeface="Times New Roman" pitchFamily="18" charset="0"/>
                <a:cs typeface="Times New Roman" pitchFamily="18" charset="0"/>
              </a:rPr>
              <a:t>8. </a:t>
            </a:r>
            <a:r>
              <a:rPr lang="es-PA" dirty="0">
                <a:latin typeface="Times New Roman" pitchFamily="18" charset="0"/>
                <a:cs typeface="Times New Roman" pitchFamily="18" charset="0"/>
              </a:rPr>
              <a:t>Elaboración de biol con los microorganismos del </a:t>
            </a:r>
            <a:r>
              <a:rPr lang="es-PA" dirty="0" smtClean="0">
                <a:latin typeface="Times New Roman" pitchFamily="18" charset="0"/>
                <a:cs typeface="Times New Roman" pitchFamily="18" charset="0"/>
              </a:rPr>
              <a:t>suelo.</a:t>
            </a:r>
            <a:endParaRPr lang="es-PA" dirty="0">
              <a:latin typeface="Times New Roman" pitchFamily="18" charset="0"/>
              <a:cs typeface="Times New Roman" pitchFamily="18" charset="0"/>
            </a:endParaRPr>
          </a:p>
        </p:txBody>
      </p:sp>
      <p:pic>
        <p:nvPicPr>
          <p:cNvPr id="1027" name="Picture 3" descr="C:\Users\renata\Desktop\Tesis Vanessa\Fotos\6. Digestores\3.Montaje\DSC0077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989" r="5995"/>
          <a:stretch/>
        </p:blipFill>
        <p:spPr bwMode="auto">
          <a:xfrm>
            <a:off x="2267744" y="2315022"/>
            <a:ext cx="4950983" cy="31817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025" name="1024 Grupo"/>
          <p:cNvGrpSpPr/>
          <p:nvPr/>
        </p:nvGrpSpPr>
        <p:grpSpPr>
          <a:xfrm>
            <a:off x="3707733" y="1556792"/>
            <a:ext cx="1467068" cy="2270558"/>
            <a:chOff x="1835696" y="2132856"/>
            <a:chExt cx="1467068" cy="2088392"/>
          </a:xfrm>
        </p:grpSpPr>
        <p:cxnSp>
          <p:nvCxnSpPr>
            <p:cNvPr id="16" name="15 Conector recto de flecha"/>
            <p:cNvCxnSpPr/>
            <p:nvPr/>
          </p:nvCxnSpPr>
          <p:spPr>
            <a:xfrm flipH="1" flipV="1">
              <a:off x="2483768" y="2636912"/>
              <a:ext cx="144016" cy="1584336"/>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17" name="16 CuadroTexto"/>
            <p:cNvSpPr txBox="1"/>
            <p:nvPr/>
          </p:nvSpPr>
          <p:spPr>
            <a:xfrm>
              <a:off x="1835696" y="2132856"/>
              <a:ext cx="1467068" cy="339701"/>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s-PA" dirty="0" smtClean="0">
                  <a:latin typeface="Times New Roman" pitchFamily="18" charset="0"/>
                  <a:cs typeface="Times New Roman" pitchFamily="18" charset="0"/>
                </a:rPr>
                <a:t>Salida del gas</a:t>
              </a:r>
              <a:endParaRPr lang="es-PA" dirty="0">
                <a:latin typeface="Times New Roman" pitchFamily="18" charset="0"/>
                <a:cs typeface="Times New Roman" pitchFamily="18" charset="0"/>
              </a:endParaRPr>
            </a:p>
          </p:txBody>
        </p:sp>
      </p:grpSp>
      <p:grpSp>
        <p:nvGrpSpPr>
          <p:cNvPr id="1024" name="1023 Grupo"/>
          <p:cNvGrpSpPr/>
          <p:nvPr/>
        </p:nvGrpSpPr>
        <p:grpSpPr>
          <a:xfrm>
            <a:off x="1613104" y="2727098"/>
            <a:ext cx="2445546" cy="1861343"/>
            <a:chOff x="721716" y="3218408"/>
            <a:chExt cx="1402012" cy="1861343"/>
          </a:xfrm>
        </p:grpSpPr>
        <p:cxnSp>
          <p:nvCxnSpPr>
            <p:cNvPr id="20" name="19 Conector recto de flecha"/>
            <p:cNvCxnSpPr/>
            <p:nvPr/>
          </p:nvCxnSpPr>
          <p:spPr>
            <a:xfrm flipH="1">
              <a:off x="1043608" y="4149080"/>
              <a:ext cx="1080120" cy="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25" name="24 CuadroTexto"/>
            <p:cNvSpPr txBox="1"/>
            <p:nvPr/>
          </p:nvSpPr>
          <p:spPr>
            <a:xfrm rot="16200000">
              <a:off x="-103088" y="4043212"/>
              <a:ext cx="1861343" cy="21173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s-PA" dirty="0" smtClean="0">
                  <a:latin typeface="Times New Roman" pitchFamily="18" charset="0"/>
                  <a:cs typeface="Times New Roman" pitchFamily="18" charset="0"/>
                </a:rPr>
                <a:t>Toma de muestras</a:t>
              </a:r>
              <a:endParaRPr lang="es-PA" dirty="0">
                <a:latin typeface="Times New Roman" pitchFamily="18" charset="0"/>
                <a:cs typeface="Times New Roman" pitchFamily="18" charset="0"/>
              </a:endParaRPr>
            </a:p>
          </p:txBody>
        </p:sp>
      </p:grpSp>
      <p:grpSp>
        <p:nvGrpSpPr>
          <p:cNvPr id="1028" name="1027 Grupo"/>
          <p:cNvGrpSpPr/>
          <p:nvPr/>
        </p:nvGrpSpPr>
        <p:grpSpPr>
          <a:xfrm>
            <a:off x="5354965" y="3047542"/>
            <a:ext cx="2305538" cy="1608133"/>
            <a:chOff x="3276027" y="3522307"/>
            <a:chExt cx="1609562" cy="1608133"/>
          </a:xfrm>
        </p:grpSpPr>
        <p:cxnSp>
          <p:nvCxnSpPr>
            <p:cNvPr id="26" name="25 Conector recto de flecha"/>
            <p:cNvCxnSpPr>
              <a:endCxn id="27" idx="2"/>
            </p:cNvCxnSpPr>
            <p:nvPr/>
          </p:nvCxnSpPr>
          <p:spPr>
            <a:xfrm>
              <a:off x="3276027" y="3933056"/>
              <a:ext cx="1351721" cy="393319"/>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27" name="26 CuadroTexto"/>
            <p:cNvSpPr txBox="1"/>
            <p:nvPr/>
          </p:nvSpPr>
          <p:spPr>
            <a:xfrm rot="5400000">
              <a:off x="3952602" y="4197453"/>
              <a:ext cx="1608133" cy="257841"/>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s-PA" dirty="0" smtClean="0">
                  <a:latin typeface="Times New Roman" pitchFamily="18" charset="0"/>
                  <a:cs typeface="Times New Roman" pitchFamily="18" charset="0"/>
                </a:rPr>
                <a:t>Inyección CO</a:t>
              </a:r>
              <a:r>
                <a:rPr lang="es-PA" baseline="-25000" dirty="0" smtClean="0">
                  <a:latin typeface="Times New Roman" pitchFamily="18" charset="0"/>
                  <a:cs typeface="Times New Roman" pitchFamily="18" charset="0"/>
                </a:rPr>
                <a:t>2</a:t>
              </a:r>
              <a:r>
                <a:rPr lang="es-PA" dirty="0" smtClean="0">
                  <a:latin typeface="Times New Roman" pitchFamily="18" charset="0"/>
                  <a:cs typeface="Times New Roman" pitchFamily="18" charset="0"/>
                </a:rPr>
                <a:t> </a:t>
              </a:r>
              <a:endParaRPr lang="es-PA" dirty="0">
                <a:latin typeface="Times New Roman" pitchFamily="18" charset="0"/>
                <a:cs typeface="Times New Roman" pitchFamily="18" charset="0"/>
              </a:endParaRPr>
            </a:p>
          </p:txBody>
        </p:sp>
      </p:grpSp>
      <p:sp>
        <p:nvSpPr>
          <p:cNvPr id="18" name="17 CuadroTexto"/>
          <p:cNvSpPr txBox="1"/>
          <p:nvPr/>
        </p:nvSpPr>
        <p:spPr>
          <a:xfrm>
            <a:off x="2267744" y="5566963"/>
            <a:ext cx="4960712" cy="584775"/>
          </a:xfrm>
          <a:prstGeom prst="rect">
            <a:avLst/>
          </a:prstGeom>
          <a:noFill/>
        </p:spPr>
        <p:txBody>
          <a:bodyPr wrap="square" rtlCol="0">
            <a:spAutoFit/>
          </a:bodyPr>
          <a:lstStyle/>
          <a:p>
            <a:pPr marL="982663" indent="-982663" algn="just"/>
            <a:r>
              <a:rPr lang="es-PA" sz="1600" b="1" dirty="0" smtClean="0">
                <a:latin typeface="Times New Roman" pitchFamily="18" charset="0"/>
                <a:cs typeface="Times New Roman" pitchFamily="18" charset="0"/>
              </a:rPr>
              <a:t>Fig. 13: </a:t>
            </a:r>
            <a:r>
              <a:rPr lang="es-PA" sz="1600" dirty="0" smtClean="0">
                <a:latin typeface="Times New Roman" pitchFamily="18" charset="0"/>
                <a:cs typeface="Times New Roman" pitchFamily="18" charset="0"/>
              </a:rPr>
              <a:t>Estructuras de los biodigestores para la producción de biol.</a:t>
            </a:r>
            <a:endParaRPr lang="es-PA" sz="1600" dirty="0">
              <a:latin typeface="Times New Roman" pitchFamily="18" charset="0"/>
              <a:cs typeface="Times New Roman"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A"/>
          </a:p>
        </p:txBody>
      </p:sp>
      <p:sp>
        <p:nvSpPr>
          <p:cNvPr id="15" name="14 CuadroTexto"/>
          <p:cNvSpPr txBox="1"/>
          <p:nvPr/>
        </p:nvSpPr>
        <p:spPr>
          <a:xfrm>
            <a:off x="5668142" y="0"/>
            <a:ext cx="3475858"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ME TODOLOGÍA</a:t>
            </a:r>
          </a:p>
        </p:txBody>
      </p:sp>
    </p:spTree>
    <p:extLst>
      <p:ext uri="{BB962C8B-B14F-4D97-AF65-F5344CB8AC3E}">
        <p14:creationId xmlns:p14="http://schemas.microsoft.com/office/powerpoint/2010/main" val="117729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4"/>
                                        </p:tgtEl>
                                        <p:attrNameLst>
                                          <p:attrName>style.visibility</p:attrName>
                                        </p:attrNameLst>
                                      </p:cBhvr>
                                      <p:to>
                                        <p:strVal val="visible"/>
                                      </p:to>
                                    </p:set>
                                    <p:animEffect transition="in" filter="wipe(down)">
                                      <p:cBhvr>
                                        <p:cTn id="7" dur="500"/>
                                        <p:tgtEl>
                                          <p:spTgt spid="10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5"/>
                                        </p:tgtEl>
                                        <p:attrNameLst>
                                          <p:attrName>style.visibility</p:attrName>
                                        </p:attrNameLst>
                                      </p:cBhvr>
                                      <p:to>
                                        <p:strVal val="visible"/>
                                      </p:to>
                                    </p:set>
                                    <p:animEffect transition="in" filter="wipe(down)">
                                      <p:cBhvr>
                                        <p:cTn id="12" dur="500"/>
                                        <p:tgtEl>
                                          <p:spTgt spid="10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ipe(down)">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971600" y="592470"/>
            <a:ext cx="2031390" cy="369332"/>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lvl="0"/>
            <a:r>
              <a:rPr lang="es-PA" dirty="0" smtClean="0">
                <a:latin typeface="Times New Roman" pitchFamily="18" charset="0"/>
                <a:cs typeface="Times New Roman" pitchFamily="18" charset="0"/>
              </a:rPr>
              <a:t>9. </a:t>
            </a:r>
            <a:r>
              <a:rPr lang="es-PA" dirty="0">
                <a:latin typeface="Times New Roman" pitchFamily="18" charset="0"/>
                <a:cs typeface="Times New Roman" pitchFamily="18" charset="0"/>
              </a:rPr>
              <a:t>Análisis del </a:t>
            </a:r>
            <a:r>
              <a:rPr lang="es-PA" dirty="0" err="1" smtClean="0">
                <a:latin typeface="Times New Roman" pitchFamily="18" charset="0"/>
                <a:cs typeface="Times New Roman" pitchFamily="18" charset="0"/>
              </a:rPr>
              <a:t>biol.</a:t>
            </a:r>
            <a:r>
              <a:rPr lang="es-PA" dirty="0" smtClean="0">
                <a:latin typeface="Times New Roman" pitchFamily="18" charset="0"/>
                <a:cs typeface="Times New Roman" pitchFamily="18" charset="0"/>
              </a:rPr>
              <a:t> </a:t>
            </a:r>
            <a:endParaRPr lang="es-PA" dirty="0">
              <a:latin typeface="Times New Roman" pitchFamily="18" charset="0"/>
              <a:cs typeface="Times New Roman" pitchFamily="18" charset="0"/>
            </a:endParaRPr>
          </a:p>
        </p:txBody>
      </p:sp>
      <p:pic>
        <p:nvPicPr>
          <p:cNvPr id="11268" name="Picture 4" descr="C:\Users\renata\Desktop\Tesis Vanessa\Fotos\Detallada\9. Análisis biol\1. Seguimiento\DSC01268.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89719" y="1776184"/>
            <a:ext cx="1919747" cy="1440000"/>
          </a:xfrm>
          <a:prstGeom prst="rect">
            <a:avLst/>
          </a:prstGeom>
          <a:extLst/>
        </p:spPr>
        <p:style>
          <a:lnRef idx="2">
            <a:schemeClr val="accent2"/>
          </a:lnRef>
          <a:fillRef idx="1">
            <a:schemeClr val="lt1"/>
          </a:fillRef>
          <a:effectRef idx="0">
            <a:schemeClr val="accent2"/>
          </a:effectRef>
          <a:fontRef idx="minor">
            <a:schemeClr val="dk1"/>
          </a:fontRef>
        </p:style>
      </p:pic>
      <p:pic>
        <p:nvPicPr>
          <p:cNvPr id="11270" name="Picture 6" descr="C:\Users\renata\Desktop\Tesis Vanessa\Fotos\Detallada\9. Análisis biol\2. Caracterización\20131203_104438.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89466" y="4365104"/>
            <a:ext cx="1920000" cy="1440000"/>
          </a:xfrm>
          <a:prstGeom prst="rect">
            <a:avLst/>
          </a:prstGeom>
          <a:extLst/>
        </p:spPr>
        <p:style>
          <a:lnRef idx="2">
            <a:schemeClr val="accent2"/>
          </a:lnRef>
          <a:fillRef idx="1">
            <a:schemeClr val="lt1"/>
          </a:fillRef>
          <a:effectRef idx="0">
            <a:schemeClr val="accent2"/>
          </a:effectRef>
          <a:fontRef idx="minor">
            <a:schemeClr val="dk1"/>
          </a:fontRef>
        </p:style>
      </p:pic>
      <p:pic>
        <p:nvPicPr>
          <p:cNvPr id="11272" name="Picture 8" descr="C:\Users\renata\Desktop\Tesis Vanessa\Fotos\Detallada\9. Análisis biol\2. Caracterización\20131122_181303.jp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091363" y="2846464"/>
            <a:ext cx="1512168" cy="2016224"/>
          </a:xfrm>
          <a:prstGeom prst="rect">
            <a:avLst/>
          </a:prstGeom>
          <a:extLst/>
        </p:spPr>
        <p:style>
          <a:lnRef idx="2">
            <a:schemeClr val="accent2"/>
          </a:lnRef>
          <a:fillRef idx="1">
            <a:schemeClr val="lt1"/>
          </a:fillRef>
          <a:effectRef idx="0">
            <a:schemeClr val="accent2"/>
          </a:effectRef>
          <a:fontRef idx="minor">
            <a:schemeClr val="dk1"/>
          </a:fontRef>
        </p:style>
      </p:pic>
      <p:sp>
        <p:nvSpPr>
          <p:cNvPr id="2" name="1 Flecha derecha"/>
          <p:cNvSpPr/>
          <p:nvPr/>
        </p:nvSpPr>
        <p:spPr>
          <a:xfrm>
            <a:off x="3396074" y="2496183"/>
            <a:ext cx="600978" cy="367171"/>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a:latin typeface="Times New Roman" pitchFamily="18" charset="0"/>
              <a:cs typeface="Times New Roman" pitchFamily="18" charset="0"/>
            </a:endParaRPr>
          </a:p>
        </p:txBody>
      </p:sp>
      <p:sp>
        <p:nvSpPr>
          <p:cNvPr id="9" name="8 Flecha derecha"/>
          <p:cNvSpPr/>
          <p:nvPr/>
        </p:nvSpPr>
        <p:spPr>
          <a:xfrm>
            <a:off x="3361716" y="4949554"/>
            <a:ext cx="600978" cy="367171"/>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a:latin typeface="Times New Roman" pitchFamily="18" charset="0"/>
              <a:cs typeface="Times New Roman" pitchFamily="18" charset="0"/>
            </a:endParaRPr>
          </a:p>
        </p:txBody>
      </p:sp>
      <p:sp>
        <p:nvSpPr>
          <p:cNvPr id="10" name="9 Flecha derecha"/>
          <p:cNvSpPr/>
          <p:nvPr/>
        </p:nvSpPr>
        <p:spPr>
          <a:xfrm rot="20330901">
            <a:off x="6468982" y="5045614"/>
            <a:ext cx="600978" cy="367171"/>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a:latin typeface="Times New Roman" pitchFamily="18" charset="0"/>
              <a:cs typeface="Times New Roman" pitchFamily="18" charset="0"/>
            </a:endParaRPr>
          </a:p>
        </p:txBody>
      </p:sp>
      <p:cxnSp>
        <p:nvCxnSpPr>
          <p:cNvPr id="5" name="4 Conector angular"/>
          <p:cNvCxnSpPr>
            <a:stCxn id="11268" idx="3"/>
          </p:cNvCxnSpPr>
          <p:nvPr/>
        </p:nvCxnSpPr>
        <p:spPr>
          <a:xfrm flipH="1">
            <a:off x="1615923" y="2496184"/>
            <a:ext cx="4693543" cy="2669430"/>
          </a:xfrm>
          <a:prstGeom prst="bentConnector5">
            <a:avLst>
              <a:gd name="adj1" fmla="val -4871"/>
              <a:gd name="adj2" fmla="val 62739"/>
              <a:gd name="adj3" fmla="val 104871"/>
            </a:avLst>
          </a:prstGeom>
          <a:ln>
            <a:tailEnd type="arrow"/>
          </a:ln>
        </p:spPr>
        <p:style>
          <a:lnRef idx="3">
            <a:schemeClr val="accent2"/>
          </a:lnRef>
          <a:fillRef idx="0">
            <a:schemeClr val="accent2"/>
          </a:fillRef>
          <a:effectRef idx="2">
            <a:schemeClr val="accent2"/>
          </a:effectRef>
          <a:fontRef idx="minor">
            <a:schemeClr val="tx1"/>
          </a:fontRef>
        </p:style>
      </p:cxnSp>
      <p:sp>
        <p:nvSpPr>
          <p:cNvPr id="15" name="14 CuadroTexto"/>
          <p:cNvSpPr txBox="1"/>
          <p:nvPr/>
        </p:nvSpPr>
        <p:spPr>
          <a:xfrm>
            <a:off x="1187179" y="3360215"/>
            <a:ext cx="2000543" cy="369332"/>
          </a:xfrm>
          <a:prstGeom prst="rect">
            <a:avLst/>
          </a:prstGeom>
          <a:noFill/>
        </p:spPr>
        <p:txBody>
          <a:bodyPr wrap="square" rtlCol="0">
            <a:spAutoFit/>
          </a:bodyPr>
          <a:lstStyle/>
          <a:p>
            <a:pPr algn="ctr"/>
            <a:r>
              <a:rPr lang="es-PA" dirty="0" smtClean="0">
                <a:latin typeface="Times New Roman" pitchFamily="18" charset="0"/>
                <a:cs typeface="Times New Roman" pitchFamily="18" charset="0"/>
              </a:rPr>
              <a:t>Siembra en agar SS</a:t>
            </a:r>
            <a:endParaRPr lang="es-PA" dirty="0">
              <a:latin typeface="Times New Roman" pitchFamily="18" charset="0"/>
              <a:cs typeface="Times New Roman" pitchFamily="18" charset="0"/>
            </a:endParaRPr>
          </a:p>
        </p:txBody>
      </p:sp>
      <p:sp>
        <p:nvSpPr>
          <p:cNvPr id="16" name="15 CuadroTexto"/>
          <p:cNvSpPr txBox="1"/>
          <p:nvPr/>
        </p:nvSpPr>
        <p:spPr>
          <a:xfrm>
            <a:off x="4389719" y="3346609"/>
            <a:ext cx="2000543" cy="646331"/>
          </a:xfrm>
          <a:prstGeom prst="rect">
            <a:avLst/>
          </a:prstGeom>
          <a:noFill/>
        </p:spPr>
        <p:txBody>
          <a:bodyPr wrap="square" rtlCol="0">
            <a:spAutoFit/>
          </a:bodyPr>
          <a:lstStyle/>
          <a:p>
            <a:pPr algn="ctr"/>
            <a:r>
              <a:rPr lang="es-PA" dirty="0" smtClean="0">
                <a:latin typeface="Times New Roman" pitchFamily="18" charset="0"/>
                <a:cs typeface="Times New Roman" pitchFamily="18" charset="0"/>
              </a:rPr>
              <a:t>Siembra en agares específicos</a:t>
            </a:r>
            <a:endParaRPr lang="es-PA" dirty="0">
              <a:latin typeface="Times New Roman" pitchFamily="18" charset="0"/>
              <a:cs typeface="Times New Roman" pitchFamily="18" charset="0"/>
            </a:endParaRPr>
          </a:p>
        </p:txBody>
      </p:sp>
      <p:sp>
        <p:nvSpPr>
          <p:cNvPr id="17" name="16 CuadroTexto"/>
          <p:cNvSpPr txBox="1"/>
          <p:nvPr/>
        </p:nvSpPr>
        <p:spPr>
          <a:xfrm>
            <a:off x="1403073" y="6072044"/>
            <a:ext cx="2000543" cy="369332"/>
          </a:xfrm>
          <a:prstGeom prst="rect">
            <a:avLst/>
          </a:prstGeom>
          <a:noFill/>
        </p:spPr>
        <p:txBody>
          <a:bodyPr wrap="square" rtlCol="0">
            <a:spAutoFit/>
          </a:bodyPr>
          <a:lstStyle/>
          <a:p>
            <a:pPr algn="ctr"/>
            <a:r>
              <a:rPr lang="es-PA" dirty="0" smtClean="0">
                <a:latin typeface="Times New Roman" pitchFamily="18" charset="0"/>
                <a:cs typeface="Times New Roman" pitchFamily="18" charset="0"/>
              </a:rPr>
              <a:t>Tinción Gram</a:t>
            </a:r>
            <a:endParaRPr lang="es-PA" dirty="0">
              <a:latin typeface="Times New Roman" pitchFamily="18" charset="0"/>
              <a:cs typeface="Times New Roman" pitchFamily="18" charset="0"/>
            </a:endParaRPr>
          </a:p>
        </p:txBody>
      </p:sp>
      <p:sp>
        <p:nvSpPr>
          <p:cNvPr id="18" name="17 CuadroTexto"/>
          <p:cNvSpPr txBox="1"/>
          <p:nvPr/>
        </p:nvSpPr>
        <p:spPr>
          <a:xfrm>
            <a:off x="4371657" y="5805264"/>
            <a:ext cx="2000543" cy="923330"/>
          </a:xfrm>
          <a:prstGeom prst="rect">
            <a:avLst/>
          </a:prstGeom>
          <a:noFill/>
        </p:spPr>
        <p:txBody>
          <a:bodyPr wrap="square" rtlCol="0">
            <a:spAutoFit/>
          </a:bodyPr>
          <a:lstStyle/>
          <a:p>
            <a:pPr algn="ctr"/>
            <a:r>
              <a:rPr lang="es-PA" dirty="0" smtClean="0">
                <a:latin typeface="Times New Roman" pitchFamily="18" charset="0"/>
                <a:cs typeface="Times New Roman" pitchFamily="18" charset="0"/>
              </a:rPr>
              <a:t>Pruebas de fermentación de carbohidratos</a:t>
            </a:r>
            <a:endParaRPr lang="es-PA" dirty="0">
              <a:latin typeface="Times New Roman" pitchFamily="18" charset="0"/>
              <a:cs typeface="Times New Roman" pitchFamily="18" charset="0"/>
            </a:endParaRPr>
          </a:p>
        </p:txBody>
      </p:sp>
      <p:sp>
        <p:nvSpPr>
          <p:cNvPr id="19" name="18 CuadroTexto"/>
          <p:cNvSpPr txBox="1"/>
          <p:nvPr/>
        </p:nvSpPr>
        <p:spPr>
          <a:xfrm>
            <a:off x="6948264" y="4869160"/>
            <a:ext cx="2000543" cy="369332"/>
          </a:xfrm>
          <a:prstGeom prst="rect">
            <a:avLst/>
          </a:prstGeom>
          <a:noFill/>
        </p:spPr>
        <p:txBody>
          <a:bodyPr wrap="square" rtlCol="0">
            <a:spAutoFit/>
          </a:bodyPr>
          <a:lstStyle/>
          <a:p>
            <a:pPr algn="ctr"/>
            <a:r>
              <a:rPr lang="es-PA" dirty="0" smtClean="0">
                <a:latin typeface="Times New Roman" pitchFamily="18" charset="0"/>
                <a:cs typeface="Times New Roman" pitchFamily="18" charset="0"/>
              </a:rPr>
              <a:t>Pruebas API</a:t>
            </a:r>
            <a:endParaRPr lang="es-PA" dirty="0">
              <a:latin typeface="Times New Roman" pitchFamily="18" charset="0"/>
              <a:cs typeface="Times New Roman" pitchFamily="18" charset="0"/>
            </a:endParaRPr>
          </a:p>
        </p:txBody>
      </p:sp>
      <p:sp>
        <p:nvSpPr>
          <p:cNvPr id="20" name="19 CuadroTexto"/>
          <p:cNvSpPr txBox="1"/>
          <p:nvPr/>
        </p:nvSpPr>
        <p:spPr>
          <a:xfrm>
            <a:off x="5668142" y="0"/>
            <a:ext cx="3475858"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ME TODOLOGÍA</a:t>
            </a:r>
          </a:p>
        </p:txBody>
      </p:sp>
      <p:pic>
        <p:nvPicPr>
          <p:cNvPr id="1026" name="Picture 2" descr="D:\Respaldo Tesis\Fotos\Detalladas\9. Análisis biol\1. Seguimiento\DSC0125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7576" y="1776183"/>
            <a:ext cx="1919747" cy="1440000"/>
          </a:xfrm>
          <a:prstGeom prst="rect">
            <a:avLst/>
          </a:prstGeom>
        </p:spPr>
        <p:style>
          <a:lnRef idx="2">
            <a:schemeClr val="accent2"/>
          </a:lnRef>
          <a:fillRef idx="1">
            <a:schemeClr val="lt1"/>
          </a:fillRef>
          <a:effectRef idx="0">
            <a:schemeClr val="accent2"/>
          </a:effectRef>
          <a:fontRef idx="minor">
            <a:schemeClr val="dk1"/>
          </a:fontRef>
        </p:style>
      </p:pic>
      <p:pic>
        <p:nvPicPr>
          <p:cNvPr id="1027" name="Picture 3" descr="D:\Respaldo Tesis\Fotos\Detalladas\9. Análisis biol\2. Caracterización\Tinción gram\DSC0132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7291" t="29325" r="39126" b="12650"/>
          <a:stretch/>
        </p:blipFill>
        <p:spPr bwMode="auto">
          <a:xfrm>
            <a:off x="1615923" y="4365104"/>
            <a:ext cx="1709268" cy="1706940"/>
          </a:xfrm>
          <a:prstGeom prst="ellipse">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1255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866739" y="1772816"/>
            <a:ext cx="6974986" cy="369332"/>
          </a:xfrm>
          <a:prstGeom prst="rect">
            <a:avLst/>
          </a:prstGeom>
          <a:noFill/>
        </p:spPr>
        <p:txBody>
          <a:bodyPr wrap="none" rtlCol="0">
            <a:spAutoFit/>
          </a:bodyPr>
          <a:lstStyle/>
          <a:p>
            <a:r>
              <a:rPr lang="es-PA" dirty="0" smtClean="0">
                <a:latin typeface="Times New Roman" pitchFamily="18" charset="0"/>
                <a:cs typeface="Times New Roman" pitchFamily="18" charset="0"/>
              </a:rPr>
              <a:t>Diseño experimental: Diseño en bloques completamente al azar (</a:t>
            </a:r>
            <a:r>
              <a:rPr lang="es-PA" dirty="0" err="1" smtClean="0">
                <a:latin typeface="Times New Roman" pitchFamily="18" charset="0"/>
                <a:cs typeface="Times New Roman" pitchFamily="18" charset="0"/>
              </a:rPr>
              <a:t>DBCA</a:t>
            </a:r>
            <a:r>
              <a:rPr lang="es-PA" dirty="0" smtClean="0">
                <a:latin typeface="Times New Roman" pitchFamily="18" charset="0"/>
                <a:cs typeface="Times New Roman" pitchFamily="18" charset="0"/>
              </a:rPr>
              <a:t>).</a:t>
            </a:r>
            <a:endParaRPr lang="es-PA" dirty="0">
              <a:latin typeface="Times New Roman" pitchFamily="18" charset="0"/>
              <a:cs typeface="Times New Roman" pitchFamily="18" charset="0"/>
            </a:endParaRPr>
          </a:p>
        </p:txBody>
      </p:sp>
      <p:sp>
        <p:nvSpPr>
          <p:cNvPr id="8" name="7 Rectángulo"/>
          <p:cNvSpPr/>
          <p:nvPr/>
        </p:nvSpPr>
        <p:spPr>
          <a:xfrm>
            <a:off x="1843721" y="2586390"/>
            <a:ext cx="5976664" cy="338554"/>
          </a:xfrm>
          <a:prstGeom prst="rect">
            <a:avLst/>
          </a:prstGeom>
        </p:spPr>
        <p:txBody>
          <a:bodyPr wrap="square">
            <a:spAutoFit/>
          </a:bodyPr>
          <a:lstStyle/>
          <a:p>
            <a:pPr algn="just"/>
            <a:r>
              <a:rPr lang="es-EC" sz="1600" b="1" dirty="0">
                <a:latin typeface="Times New Roman" pitchFamily="18" charset="0"/>
                <a:cs typeface="Times New Roman" pitchFamily="18" charset="0"/>
              </a:rPr>
              <a:t>Tabla </a:t>
            </a:r>
            <a:r>
              <a:rPr lang="es-EC" sz="1600" b="1" dirty="0" smtClean="0">
                <a:latin typeface="Times New Roman" pitchFamily="18" charset="0"/>
                <a:cs typeface="Times New Roman" pitchFamily="18" charset="0"/>
              </a:rPr>
              <a:t>4: </a:t>
            </a:r>
            <a:r>
              <a:rPr lang="es-EC" sz="1600" dirty="0" smtClean="0">
                <a:latin typeface="Times New Roman" pitchFamily="18" charset="0"/>
                <a:cs typeface="Times New Roman" pitchFamily="18" charset="0"/>
              </a:rPr>
              <a:t>Tratamientos en la fase de siembra de soya.</a:t>
            </a:r>
            <a:endParaRPr lang="es-PA" sz="1600" dirty="0">
              <a:latin typeface="Times New Roman" pitchFamily="18" charset="0"/>
              <a:cs typeface="Times New Roman" pitchFamily="18" charset="0"/>
            </a:endParaRPr>
          </a:p>
        </p:txBody>
      </p:sp>
      <p:sp>
        <p:nvSpPr>
          <p:cNvPr id="9" name="8 Rectángulo"/>
          <p:cNvSpPr/>
          <p:nvPr/>
        </p:nvSpPr>
        <p:spPr>
          <a:xfrm>
            <a:off x="971600" y="971436"/>
            <a:ext cx="6192688"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r>
              <a:rPr lang="es-PA" dirty="0" smtClean="0">
                <a:latin typeface="Times New Roman" pitchFamily="18" charset="0"/>
                <a:cs typeface="Times New Roman" pitchFamily="18" charset="0"/>
              </a:rPr>
              <a:t>10. Realización del diseño experimental  para cultivos de soya.</a:t>
            </a:r>
            <a:endParaRPr lang="es-PA" dirty="0">
              <a:latin typeface="Times New Roman" pitchFamily="18" charset="0"/>
              <a:cs typeface="Times New Roman" pitchFamily="18" charset="0"/>
            </a:endParaRPr>
          </a:p>
        </p:txBody>
      </p:sp>
      <p:sp>
        <p:nvSpPr>
          <p:cNvPr id="10" name="9 Rectángulo"/>
          <p:cNvSpPr/>
          <p:nvPr/>
        </p:nvSpPr>
        <p:spPr>
          <a:xfrm>
            <a:off x="1289956" y="5229200"/>
            <a:ext cx="3018398" cy="9233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s-ES" b="1" dirty="0">
                <a:latin typeface="Times New Roman" pitchFamily="18" charset="0"/>
                <a:cs typeface="Times New Roman" pitchFamily="18" charset="0"/>
              </a:rPr>
              <a:t>Variables de respuesta:</a:t>
            </a:r>
            <a:endParaRPr lang="es-PA" dirty="0">
              <a:latin typeface="Times New Roman" pitchFamily="18" charset="0"/>
              <a:cs typeface="Times New Roman" pitchFamily="18" charset="0"/>
            </a:endParaRPr>
          </a:p>
          <a:p>
            <a:r>
              <a:rPr lang="es-ES" dirty="0" smtClean="0">
                <a:latin typeface="Times New Roman" pitchFamily="18" charset="0"/>
                <a:cs typeface="Times New Roman" pitchFamily="18" charset="0"/>
              </a:rPr>
              <a:t>	- Crecimiento</a:t>
            </a:r>
            <a:endParaRPr lang="es-PA" dirty="0">
              <a:latin typeface="Times New Roman" pitchFamily="18" charset="0"/>
              <a:cs typeface="Times New Roman" pitchFamily="18" charset="0"/>
            </a:endParaRPr>
          </a:p>
          <a:p>
            <a:r>
              <a:rPr lang="es-ES" dirty="0" smtClean="0">
                <a:latin typeface="Times New Roman" pitchFamily="18" charset="0"/>
                <a:cs typeface="Times New Roman" pitchFamily="18" charset="0"/>
              </a:rPr>
              <a:t>	- Valor </a:t>
            </a:r>
            <a:r>
              <a:rPr lang="es-ES" dirty="0">
                <a:latin typeface="Times New Roman" pitchFamily="18" charset="0"/>
                <a:cs typeface="Times New Roman" pitchFamily="18" charset="0"/>
              </a:rPr>
              <a:t>nutricional </a:t>
            </a:r>
            <a:endParaRPr lang="es-PA" dirty="0">
              <a:latin typeface="Times New Roman" pitchFamily="18" charset="0"/>
              <a:cs typeface="Times New Roman" pitchFamily="18" charset="0"/>
            </a:endParaRPr>
          </a:p>
        </p:txBody>
      </p:sp>
      <p:graphicFrame>
        <p:nvGraphicFramePr>
          <p:cNvPr id="11" name="10 Tabla"/>
          <p:cNvGraphicFramePr>
            <a:graphicFrameLocks noGrp="1"/>
          </p:cNvGraphicFramePr>
          <p:nvPr>
            <p:extLst>
              <p:ext uri="{D42A27DB-BD31-4B8C-83A1-F6EECF244321}">
                <p14:modId xmlns:p14="http://schemas.microsoft.com/office/powerpoint/2010/main" val="2101849142"/>
              </p:ext>
            </p:extLst>
          </p:nvPr>
        </p:nvGraphicFramePr>
        <p:xfrm>
          <a:off x="1691680" y="3020928"/>
          <a:ext cx="5346214" cy="1920240"/>
        </p:xfrm>
        <a:graphic>
          <a:graphicData uri="http://schemas.openxmlformats.org/drawingml/2006/table">
            <a:tbl>
              <a:tblPr firstRow="1" firstCol="1" bandRow="1">
                <a:tableStyleId>{5C22544A-7EE6-4342-B048-85BDC9FD1C3A}</a:tableStyleId>
              </a:tblPr>
              <a:tblGrid>
                <a:gridCol w="1512168"/>
                <a:gridCol w="2601651"/>
                <a:gridCol w="1232395"/>
              </a:tblGrid>
              <a:tr h="0">
                <a:tc>
                  <a:txBody>
                    <a:bodyPr/>
                    <a:lstStyle/>
                    <a:p>
                      <a:pPr indent="12065" algn="ctr">
                        <a:lnSpc>
                          <a:spcPct val="100000"/>
                        </a:lnSpc>
                        <a:spcAft>
                          <a:spcPts val="0"/>
                        </a:spcAft>
                      </a:pPr>
                      <a:r>
                        <a:rPr lang="es-AR" sz="1800" dirty="0">
                          <a:solidFill>
                            <a:schemeClr val="tx1"/>
                          </a:solidFill>
                          <a:effectLst/>
                          <a:latin typeface="Times New Roman" pitchFamily="18" charset="0"/>
                          <a:cs typeface="Times New Roman" pitchFamily="18" charset="0"/>
                        </a:rPr>
                        <a:t>Tratamiento</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solidFill>
                      <a:schemeClr val="accent5">
                        <a:lumMod val="60000"/>
                        <a:lumOff val="40000"/>
                      </a:schemeClr>
                    </a:solidFill>
                  </a:tcPr>
                </a:tc>
                <a:tc>
                  <a:txBody>
                    <a:bodyPr/>
                    <a:lstStyle/>
                    <a:p>
                      <a:pPr indent="10160" algn="ctr">
                        <a:lnSpc>
                          <a:spcPct val="100000"/>
                        </a:lnSpc>
                        <a:spcAft>
                          <a:spcPts val="0"/>
                        </a:spcAft>
                      </a:pPr>
                      <a:r>
                        <a:rPr lang="es-AR" sz="1800" dirty="0">
                          <a:solidFill>
                            <a:schemeClr val="tx1"/>
                          </a:solidFill>
                          <a:effectLst/>
                          <a:latin typeface="Times New Roman" pitchFamily="18" charset="0"/>
                          <a:cs typeface="Times New Roman" pitchFamily="18" charset="0"/>
                        </a:rPr>
                        <a:t>Composición</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solidFill>
                      <a:schemeClr val="accent5">
                        <a:lumMod val="60000"/>
                        <a:lumOff val="40000"/>
                      </a:schemeClr>
                    </a:solidFill>
                  </a:tcPr>
                </a:tc>
                <a:tc>
                  <a:txBody>
                    <a:bodyPr/>
                    <a:lstStyle/>
                    <a:p>
                      <a:pPr marL="0" indent="0" algn="ctr">
                        <a:lnSpc>
                          <a:spcPct val="100000"/>
                        </a:lnSpc>
                        <a:spcAft>
                          <a:spcPts val="0"/>
                        </a:spcAft>
                      </a:pPr>
                      <a:r>
                        <a:rPr lang="es-AR" sz="1800" dirty="0" smtClean="0">
                          <a:solidFill>
                            <a:schemeClr val="tx1"/>
                          </a:solidFill>
                          <a:effectLst/>
                          <a:latin typeface="Times New Roman" pitchFamily="18" charset="0"/>
                          <a:cs typeface="Times New Roman" pitchFamily="18" charset="0"/>
                        </a:rPr>
                        <a:t>[Biol] </a:t>
                      </a:r>
                      <a:r>
                        <a:rPr lang="es-AR" sz="1800" dirty="0">
                          <a:solidFill>
                            <a:schemeClr val="tx1"/>
                          </a:solidFill>
                          <a:effectLst/>
                          <a:latin typeface="Times New Roman" pitchFamily="18" charset="0"/>
                          <a:cs typeface="Times New Roman" pitchFamily="18" charset="0"/>
                        </a:rPr>
                        <a:t>(%)</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solidFill>
                      <a:schemeClr val="accent5">
                        <a:lumMod val="60000"/>
                        <a:lumOff val="40000"/>
                      </a:schemeClr>
                    </a:solidFill>
                  </a:tcPr>
                </a:tc>
              </a:tr>
              <a:tr h="0">
                <a:tc>
                  <a:txBody>
                    <a:bodyPr/>
                    <a:lstStyle/>
                    <a:p>
                      <a:pPr indent="12065" algn="ctr">
                        <a:lnSpc>
                          <a:spcPct val="100000"/>
                        </a:lnSpc>
                        <a:spcAft>
                          <a:spcPts val="0"/>
                        </a:spcAft>
                      </a:pPr>
                      <a:r>
                        <a:rPr lang="es-AR" sz="1800" dirty="0">
                          <a:solidFill>
                            <a:schemeClr val="tx1"/>
                          </a:solidFill>
                          <a:effectLst/>
                          <a:latin typeface="Times New Roman" pitchFamily="18" charset="0"/>
                          <a:cs typeface="Times New Roman" pitchFamily="18" charset="0"/>
                        </a:rPr>
                        <a:t>T1</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solidFill>
                      <a:schemeClr val="accent5">
                        <a:lumMod val="60000"/>
                        <a:lumOff val="40000"/>
                      </a:schemeClr>
                    </a:solidFill>
                  </a:tcPr>
                </a:tc>
                <a:tc>
                  <a:txBody>
                    <a:bodyPr/>
                    <a:lstStyle/>
                    <a:p>
                      <a:pPr indent="10160" algn="ctr">
                        <a:lnSpc>
                          <a:spcPct val="100000"/>
                        </a:lnSpc>
                        <a:spcAft>
                          <a:spcPts val="0"/>
                        </a:spcAft>
                      </a:pPr>
                      <a:r>
                        <a:rPr lang="es-AR" sz="1800" dirty="0" err="1" smtClean="0">
                          <a:solidFill>
                            <a:schemeClr val="tx1"/>
                          </a:solidFill>
                          <a:effectLst/>
                          <a:latin typeface="Times New Roman" pitchFamily="18" charset="0"/>
                          <a:cs typeface="Times New Roman" pitchFamily="18" charset="0"/>
                        </a:rPr>
                        <a:t>Biol</a:t>
                      </a:r>
                      <a:r>
                        <a:rPr lang="es-AR" sz="1800" dirty="0" smtClean="0">
                          <a:solidFill>
                            <a:schemeClr val="tx1"/>
                          </a:solidFill>
                          <a:effectLst/>
                          <a:latin typeface="Times New Roman" pitchFamily="18" charset="0"/>
                          <a:cs typeface="Times New Roman" pitchFamily="18" charset="0"/>
                        </a:rPr>
                        <a:t> del microorganismo seleccionado</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tc>
                <a:tc>
                  <a:txBody>
                    <a:bodyPr/>
                    <a:lstStyle/>
                    <a:p>
                      <a:pPr marL="0" indent="0" algn="ctr">
                        <a:lnSpc>
                          <a:spcPct val="100000"/>
                        </a:lnSpc>
                        <a:spcAft>
                          <a:spcPts val="0"/>
                        </a:spcAft>
                      </a:pPr>
                      <a:r>
                        <a:rPr lang="es-AR" sz="1800" dirty="0">
                          <a:solidFill>
                            <a:schemeClr val="tx1"/>
                          </a:solidFill>
                          <a:effectLst/>
                          <a:latin typeface="Times New Roman" pitchFamily="18" charset="0"/>
                          <a:cs typeface="Times New Roman" pitchFamily="18" charset="0"/>
                        </a:rPr>
                        <a:t>25</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tc>
              </a:tr>
              <a:tr h="0">
                <a:tc>
                  <a:txBody>
                    <a:bodyPr/>
                    <a:lstStyle/>
                    <a:p>
                      <a:pPr indent="12065" algn="ctr">
                        <a:lnSpc>
                          <a:spcPct val="100000"/>
                        </a:lnSpc>
                        <a:spcAft>
                          <a:spcPts val="0"/>
                        </a:spcAft>
                      </a:pPr>
                      <a:r>
                        <a:rPr lang="es-AR" sz="1800" dirty="0">
                          <a:solidFill>
                            <a:schemeClr val="tx1"/>
                          </a:solidFill>
                          <a:effectLst/>
                          <a:latin typeface="Times New Roman" pitchFamily="18" charset="0"/>
                          <a:cs typeface="Times New Roman" pitchFamily="18" charset="0"/>
                        </a:rPr>
                        <a:t>T2</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solidFill>
                      <a:schemeClr val="accent5">
                        <a:lumMod val="60000"/>
                        <a:lumOff val="40000"/>
                      </a:schemeClr>
                    </a:solidFill>
                  </a:tcPr>
                </a:tc>
                <a:tc>
                  <a:txBody>
                    <a:bodyPr/>
                    <a:lstStyle/>
                    <a:p>
                      <a:pPr indent="10160" algn="ctr">
                        <a:lnSpc>
                          <a:spcPct val="100000"/>
                        </a:lnSpc>
                        <a:spcAft>
                          <a:spcPts val="0"/>
                        </a:spcAft>
                      </a:pPr>
                      <a:r>
                        <a:rPr lang="es-AR" sz="1800" dirty="0" err="1" smtClean="0">
                          <a:solidFill>
                            <a:schemeClr val="tx1"/>
                          </a:solidFill>
                          <a:effectLst/>
                          <a:latin typeface="Times New Roman" pitchFamily="18" charset="0"/>
                          <a:cs typeface="Times New Roman" pitchFamily="18" charset="0"/>
                        </a:rPr>
                        <a:t>Biol</a:t>
                      </a:r>
                      <a:r>
                        <a:rPr lang="es-AR" sz="1800" dirty="0" smtClean="0">
                          <a:solidFill>
                            <a:schemeClr val="tx1"/>
                          </a:solidFill>
                          <a:effectLst/>
                          <a:latin typeface="Times New Roman" pitchFamily="18" charset="0"/>
                          <a:cs typeface="Times New Roman" pitchFamily="18" charset="0"/>
                        </a:rPr>
                        <a:t> del microorganismo seleccionado</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tc>
                <a:tc>
                  <a:txBody>
                    <a:bodyPr/>
                    <a:lstStyle/>
                    <a:p>
                      <a:pPr marL="0" indent="0" algn="ctr">
                        <a:lnSpc>
                          <a:spcPct val="100000"/>
                        </a:lnSpc>
                        <a:spcAft>
                          <a:spcPts val="0"/>
                        </a:spcAft>
                      </a:pPr>
                      <a:r>
                        <a:rPr lang="es-AR" sz="1800" dirty="0">
                          <a:solidFill>
                            <a:schemeClr val="tx1"/>
                          </a:solidFill>
                          <a:effectLst/>
                          <a:latin typeface="Times New Roman" pitchFamily="18" charset="0"/>
                          <a:cs typeface="Times New Roman" pitchFamily="18" charset="0"/>
                        </a:rPr>
                        <a:t>50</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tc>
              </a:tr>
              <a:tr h="0">
                <a:tc>
                  <a:txBody>
                    <a:bodyPr/>
                    <a:lstStyle/>
                    <a:p>
                      <a:pPr indent="12065" algn="ctr">
                        <a:lnSpc>
                          <a:spcPct val="100000"/>
                        </a:lnSpc>
                        <a:spcAft>
                          <a:spcPts val="0"/>
                        </a:spcAft>
                      </a:pPr>
                      <a:r>
                        <a:rPr lang="es-AR" sz="1800" dirty="0">
                          <a:solidFill>
                            <a:schemeClr val="tx1"/>
                          </a:solidFill>
                          <a:effectLst/>
                          <a:latin typeface="Times New Roman" pitchFamily="18" charset="0"/>
                          <a:cs typeface="Times New Roman" pitchFamily="18" charset="0"/>
                        </a:rPr>
                        <a:t>T3</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solidFill>
                      <a:schemeClr val="accent5">
                        <a:lumMod val="60000"/>
                        <a:lumOff val="40000"/>
                      </a:schemeClr>
                    </a:solidFill>
                  </a:tcPr>
                </a:tc>
                <a:tc>
                  <a:txBody>
                    <a:bodyPr/>
                    <a:lstStyle/>
                    <a:p>
                      <a:pPr indent="10160" algn="ctr">
                        <a:lnSpc>
                          <a:spcPct val="100000"/>
                        </a:lnSpc>
                        <a:spcAft>
                          <a:spcPts val="0"/>
                        </a:spcAft>
                      </a:pPr>
                      <a:r>
                        <a:rPr lang="es-AR" sz="1800" dirty="0" err="1" smtClean="0">
                          <a:solidFill>
                            <a:schemeClr val="tx1"/>
                          </a:solidFill>
                          <a:effectLst/>
                          <a:latin typeface="Times New Roman" pitchFamily="18" charset="0"/>
                          <a:cs typeface="Times New Roman" pitchFamily="18" charset="0"/>
                        </a:rPr>
                        <a:t>Biol</a:t>
                      </a:r>
                      <a:r>
                        <a:rPr lang="es-AR" sz="1800" dirty="0" smtClean="0">
                          <a:solidFill>
                            <a:schemeClr val="tx1"/>
                          </a:solidFill>
                          <a:effectLst/>
                          <a:latin typeface="Times New Roman" pitchFamily="18" charset="0"/>
                          <a:cs typeface="Times New Roman" pitchFamily="18" charset="0"/>
                        </a:rPr>
                        <a:t> del microorganismo seleccionado</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tc>
                <a:tc>
                  <a:txBody>
                    <a:bodyPr/>
                    <a:lstStyle/>
                    <a:p>
                      <a:pPr marL="0" indent="0" algn="ctr">
                        <a:lnSpc>
                          <a:spcPct val="100000"/>
                        </a:lnSpc>
                        <a:spcAft>
                          <a:spcPts val="0"/>
                        </a:spcAft>
                      </a:pPr>
                      <a:r>
                        <a:rPr lang="es-AR" sz="1800" dirty="0">
                          <a:solidFill>
                            <a:schemeClr val="tx1"/>
                          </a:solidFill>
                          <a:effectLst/>
                          <a:latin typeface="Times New Roman" pitchFamily="18" charset="0"/>
                          <a:cs typeface="Times New Roman" pitchFamily="18" charset="0"/>
                        </a:rPr>
                        <a:t>75</a:t>
                      </a:r>
                      <a:endParaRPr lang="es-PA" sz="1800" dirty="0">
                        <a:solidFill>
                          <a:schemeClr val="tx1"/>
                        </a:solidFill>
                        <a:effectLst/>
                        <a:latin typeface="Times New Roman" pitchFamily="18" charset="0"/>
                        <a:ea typeface="Calibri"/>
                        <a:cs typeface="Times New Roman" pitchFamily="18" charset="0"/>
                      </a:endParaRPr>
                    </a:p>
                  </a:txBody>
                  <a:tcPr marL="68580" marR="68580" marT="0" marB="0" anchor="ctr"/>
                </a:tc>
              </a:tr>
            </a:tbl>
          </a:graphicData>
        </a:graphic>
      </p:graphicFrame>
      <p:sp>
        <p:nvSpPr>
          <p:cNvPr id="7" name="6 CuadroTexto"/>
          <p:cNvSpPr txBox="1"/>
          <p:nvPr/>
        </p:nvSpPr>
        <p:spPr>
          <a:xfrm>
            <a:off x="5668142" y="0"/>
            <a:ext cx="3475858"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ME TODOLOGÍA</a:t>
            </a:r>
          </a:p>
        </p:txBody>
      </p:sp>
    </p:spTree>
    <p:extLst>
      <p:ext uri="{BB962C8B-B14F-4D97-AF65-F5344CB8AC3E}">
        <p14:creationId xmlns:p14="http://schemas.microsoft.com/office/powerpoint/2010/main" val="25465261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Rectángulo"/>
          <p:cNvSpPr/>
          <p:nvPr/>
        </p:nvSpPr>
        <p:spPr>
          <a:xfrm>
            <a:off x="909860" y="849360"/>
            <a:ext cx="3014068"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just"/>
            <a:r>
              <a:rPr lang="es-PA" dirty="0" smtClean="0">
                <a:latin typeface="Times New Roman" pitchFamily="18" charset="0"/>
                <a:cs typeface="Times New Roman" pitchFamily="18" charset="0"/>
              </a:rPr>
              <a:t>11.Aplicación </a:t>
            </a:r>
            <a:r>
              <a:rPr lang="es-PA" dirty="0">
                <a:latin typeface="Times New Roman" pitchFamily="18" charset="0"/>
                <a:cs typeface="Times New Roman" pitchFamily="18" charset="0"/>
              </a:rPr>
              <a:t>de biol en </a:t>
            </a:r>
            <a:r>
              <a:rPr lang="es-PA" dirty="0" smtClean="0">
                <a:latin typeface="Times New Roman" pitchFamily="18" charset="0"/>
                <a:cs typeface="Times New Roman" pitchFamily="18" charset="0"/>
              </a:rPr>
              <a:t>soya.</a:t>
            </a:r>
            <a:endParaRPr lang="es-PA" dirty="0">
              <a:latin typeface="Times New Roman" pitchFamily="18" charset="0"/>
              <a:cs typeface="Times New Roman" pitchFamily="18" charset="0"/>
            </a:endParaRPr>
          </a:p>
        </p:txBody>
      </p:sp>
      <p:sp>
        <p:nvSpPr>
          <p:cNvPr id="7" name="6 CuadroTexto"/>
          <p:cNvSpPr txBox="1"/>
          <p:nvPr/>
        </p:nvSpPr>
        <p:spPr>
          <a:xfrm>
            <a:off x="899591" y="5478323"/>
            <a:ext cx="3480143" cy="830997"/>
          </a:xfrm>
          <a:prstGeom prst="rect">
            <a:avLst/>
          </a:prstGeom>
          <a:noFill/>
        </p:spPr>
        <p:txBody>
          <a:bodyPr wrap="square" rtlCol="0">
            <a:spAutoFit/>
          </a:bodyPr>
          <a:lstStyle/>
          <a:p>
            <a:pPr marL="803275" indent="-803275" algn="just"/>
            <a:r>
              <a:rPr lang="es-PA" sz="1600" b="1" dirty="0" smtClean="0">
                <a:latin typeface="Times New Roman" pitchFamily="18" charset="0"/>
                <a:cs typeface="Times New Roman" pitchFamily="18" charset="0"/>
              </a:rPr>
              <a:t>Fig. 14:</a:t>
            </a:r>
            <a:r>
              <a:rPr lang="es-PA" sz="1600" dirty="0" smtClean="0">
                <a:latin typeface="Times New Roman" pitchFamily="18" charset="0"/>
                <a:cs typeface="Times New Roman" pitchFamily="18" charset="0"/>
              </a:rPr>
              <a:t> Parcela para </a:t>
            </a:r>
            <a:r>
              <a:rPr lang="es-PA" sz="1600" dirty="0">
                <a:latin typeface="Times New Roman" pitchFamily="18" charset="0"/>
                <a:cs typeface="Times New Roman" pitchFamily="18" charset="0"/>
              </a:rPr>
              <a:t>s</a:t>
            </a:r>
            <a:r>
              <a:rPr lang="es-PA" sz="1600" dirty="0" smtClean="0">
                <a:latin typeface="Times New Roman" pitchFamily="18" charset="0"/>
                <a:cs typeface="Times New Roman" pitchFamily="18" charset="0"/>
              </a:rPr>
              <a:t>iembra </a:t>
            </a:r>
            <a:r>
              <a:rPr lang="es-PA" sz="1600" dirty="0">
                <a:latin typeface="Times New Roman" pitchFamily="18" charset="0"/>
                <a:cs typeface="Times New Roman" pitchFamily="18" charset="0"/>
              </a:rPr>
              <a:t>de soya </a:t>
            </a:r>
            <a:r>
              <a:rPr lang="es-PA" sz="1600" dirty="0" smtClean="0">
                <a:latin typeface="Times New Roman" pitchFamily="18" charset="0"/>
                <a:cs typeface="Times New Roman" pitchFamily="18" charset="0"/>
              </a:rPr>
              <a:t>en la </a:t>
            </a:r>
            <a:r>
              <a:rPr lang="es-PA" sz="1600" dirty="0">
                <a:latin typeface="Times New Roman" pitchFamily="18" charset="0"/>
                <a:cs typeface="Times New Roman" pitchFamily="18" charset="0"/>
              </a:rPr>
              <a:t>finca “Winchele” de la ciudad de Esmeraldas</a:t>
            </a:r>
            <a:r>
              <a:rPr lang="es-PA" sz="1600" dirty="0" smtClean="0">
                <a:latin typeface="Times New Roman" pitchFamily="18" charset="0"/>
                <a:cs typeface="Times New Roman" pitchFamily="18" charset="0"/>
              </a:rPr>
              <a:t>.</a:t>
            </a:r>
            <a:endParaRPr lang="es-PA" sz="1600" dirty="0">
              <a:latin typeface="Times New Roman" pitchFamily="18" charset="0"/>
              <a:cs typeface="Times New Roman" pitchFamily="18" charset="0"/>
            </a:endParaRPr>
          </a:p>
        </p:txBody>
      </p:sp>
      <p:sp>
        <p:nvSpPr>
          <p:cNvPr id="6" name="5 Rectángulo"/>
          <p:cNvSpPr/>
          <p:nvPr/>
        </p:nvSpPr>
        <p:spPr>
          <a:xfrm>
            <a:off x="4788024" y="842228"/>
            <a:ext cx="396044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just"/>
            <a:r>
              <a:rPr lang="es-PA" dirty="0" smtClean="0">
                <a:latin typeface="Times New Roman" pitchFamily="18" charset="0"/>
                <a:cs typeface="Times New Roman" pitchFamily="18" charset="0"/>
              </a:rPr>
              <a:t>12. </a:t>
            </a:r>
            <a:r>
              <a:rPr lang="es-PA" dirty="0">
                <a:latin typeface="Times New Roman" pitchFamily="18" charset="0"/>
                <a:cs typeface="Times New Roman" pitchFamily="18" charset="0"/>
              </a:rPr>
              <a:t>Evaluación del crecimiento de soya.</a:t>
            </a:r>
          </a:p>
        </p:txBody>
      </p:sp>
      <p:sp>
        <p:nvSpPr>
          <p:cNvPr id="9" name="8 Flecha derecha"/>
          <p:cNvSpPr/>
          <p:nvPr/>
        </p:nvSpPr>
        <p:spPr>
          <a:xfrm>
            <a:off x="4106591" y="911477"/>
            <a:ext cx="546289" cy="323166"/>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imes New Roman" pitchFamily="18" charset="0"/>
              <a:cs typeface="Times New Roman" pitchFamily="18" charset="0"/>
            </a:endParaRPr>
          </a:p>
        </p:txBody>
      </p:sp>
      <p:sp>
        <p:nvSpPr>
          <p:cNvPr id="12" name="11 CuadroTexto"/>
          <p:cNvSpPr txBox="1"/>
          <p:nvPr/>
        </p:nvSpPr>
        <p:spPr>
          <a:xfrm>
            <a:off x="5129877" y="3323599"/>
            <a:ext cx="3749854" cy="584775"/>
          </a:xfrm>
          <a:prstGeom prst="rect">
            <a:avLst/>
          </a:prstGeom>
          <a:noFill/>
        </p:spPr>
        <p:txBody>
          <a:bodyPr wrap="square" rtlCol="0">
            <a:spAutoFit/>
          </a:bodyPr>
          <a:lstStyle/>
          <a:p>
            <a:pPr marL="725488" indent="-725488" algn="just"/>
            <a:r>
              <a:rPr lang="es-PA" sz="1600" b="1" dirty="0" smtClean="0">
                <a:latin typeface="Times New Roman" pitchFamily="18" charset="0"/>
                <a:cs typeface="Times New Roman" pitchFamily="18" charset="0"/>
              </a:rPr>
              <a:t>Fig. 15: </a:t>
            </a:r>
            <a:r>
              <a:rPr lang="es-PA" sz="1600" dirty="0" smtClean="0">
                <a:latin typeface="Times New Roman" pitchFamily="18" charset="0"/>
                <a:cs typeface="Times New Roman" pitchFamily="18" charset="0"/>
              </a:rPr>
              <a:t>Soya del tratamiento 1 con 28 días de crecimiento.</a:t>
            </a:r>
            <a:endParaRPr lang="es-PA" sz="1600" dirty="0">
              <a:latin typeface="Times New Roman" pitchFamily="18" charset="0"/>
              <a:cs typeface="Times New Roman" pitchFamily="18" charset="0"/>
            </a:endParaRPr>
          </a:p>
        </p:txBody>
      </p:sp>
      <p:pic>
        <p:nvPicPr>
          <p:cNvPr id="12290" name="Picture 2" descr="C:\Users\renata\Desktop\Tesis Vanessa\Fotos\Detallada\10. Aplicación\Fotos Diciembre13\dia 03\DSC036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8571"/>
          <a:stretch/>
        </p:blipFill>
        <p:spPr bwMode="auto">
          <a:xfrm>
            <a:off x="909860" y="2780928"/>
            <a:ext cx="3492826" cy="2520280"/>
          </a:xfrm>
          <a:prstGeom prst="rect">
            <a:avLst/>
          </a:prstGeom>
          <a:extLst/>
        </p:spPr>
        <p:style>
          <a:lnRef idx="2">
            <a:schemeClr val="accent5"/>
          </a:lnRef>
          <a:fillRef idx="1">
            <a:schemeClr val="lt1"/>
          </a:fillRef>
          <a:effectRef idx="0">
            <a:schemeClr val="accent5"/>
          </a:effectRef>
          <a:fontRef idx="minor">
            <a:schemeClr val="dk1"/>
          </a:fontRef>
        </p:style>
      </p:pic>
      <p:pic>
        <p:nvPicPr>
          <p:cNvPr id="12291" name="Picture 3" descr="C:\Users\renata\Desktop\Tesis Vanessa\Fotos\Detallada\10. Aplicación\Fotos Diciembre13\día 07\DSC043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1017" y="1641381"/>
            <a:ext cx="2088232" cy="1566380"/>
          </a:xfrm>
          <a:prstGeom prst="rect">
            <a:avLst/>
          </a:prstGeom>
          <a:extLst/>
        </p:spPr>
        <p:style>
          <a:lnRef idx="2">
            <a:schemeClr val="accent5"/>
          </a:lnRef>
          <a:fillRef idx="1">
            <a:schemeClr val="lt1"/>
          </a:fillRef>
          <a:effectRef idx="0">
            <a:schemeClr val="accent5"/>
          </a:effectRef>
          <a:fontRef idx="minor">
            <a:schemeClr val="dk1"/>
          </a:fontRef>
        </p:style>
      </p:pic>
      <p:pic>
        <p:nvPicPr>
          <p:cNvPr id="12292" name="Picture 4" descr="C:\Users\renata\Desktop\Tesis Vanessa\Fotos\Detallada\10. Aplicación\20131111_1030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860" y="1748532"/>
            <a:ext cx="1152128" cy="864096"/>
          </a:xfrm>
          <a:prstGeom prst="rect">
            <a:avLst/>
          </a:prstGeom>
          <a:extLst/>
        </p:spPr>
        <p:style>
          <a:lnRef idx="2">
            <a:schemeClr val="accent5"/>
          </a:lnRef>
          <a:fillRef idx="1">
            <a:schemeClr val="lt1"/>
          </a:fillRef>
          <a:effectRef idx="0">
            <a:schemeClr val="accent5"/>
          </a:effectRef>
          <a:fontRef idx="minor">
            <a:schemeClr val="dk1"/>
          </a:fontRef>
        </p:style>
      </p:pic>
      <p:sp>
        <p:nvSpPr>
          <p:cNvPr id="2" name="1 Flecha curvada hacia abajo"/>
          <p:cNvSpPr/>
          <p:nvPr/>
        </p:nvSpPr>
        <p:spPr>
          <a:xfrm rot="2820356">
            <a:off x="2040344" y="2134728"/>
            <a:ext cx="854268" cy="31231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latin typeface="Times New Roman" pitchFamily="18" charset="0"/>
              <a:cs typeface="Times New Roman" pitchFamily="18" charset="0"/>
            </a:endParaRPr>
          </a:p>
        </p:txBody>
      </p:sp>
      <p:sp>
        <p:nvSpPr>
          <p:cNvPr id="3" name="2 CuadroTexto"/>
          <p:cNvSpPr txBox="1"/>
          <p:nvPr/>
        </p:nvSpPr>
        <p:spPr>
          <a:xfrm>
            <a:off x="702835" y="1434262"/>
            <a:ext cx="1568058" cy="338554"/>
          </a:xfrm>
          <a:prstGeom prst="rect">
            <a:avLst/>
          </a:prstGeom>
          <a:noFill/>
        </p:spPr>
        <p:txBody>
          <a:bodyPr wrap="none" rtlCol="0">
            <a:spAutoFit/>
          </a:bodyPr>
          <a:lstStyle/>
          <a:p>
            <a:r>
              <a:rPr lang="es-EC" sz="1600" dirty="0" smtClean="0">
                <a:latin typeface="Times New Roman" pitchFamily="18" charset="0"/>
                <a:cs typeface="Times New Roman" pitchFamily="18" charset="0"/>
              </a:rPr>
              <a:t>Semillas de soya</a:t>
            </a:r>
            <a:endParaRPr lang="es-EC" sz="1600" dirty="0">
              <a:latin typeface="Times New Roman" pitchFamily="18" charset="0"/>
              <a:cs typeface="Times New Roman" pitchFamily="18" charset="0"/>
            </a:endParaRPr>
          </a:p>
        </p:txBody>
      </p:sp>
      <p:sp>
        <p:nvSpPr>
          <p:cNvPr id="16" name="15 CuadroTexto"/>
          <p:cNvSpPr txBox="1"/>
          <p:nvPr/>
        </p:nvSpPr>
        <p:spPr>
          <a:xfrm>
            <a:off x="4482606" y="5448126"/>
            <a:ext cx="2467780" cy="1077218"/>
          </a:xfrm>
          <a:prstGeom prst="rect">
            <a:avLst/>
          </a:prstGeom>
          <a:noFill/>
        </p:spPr>
        <p:txBody>
          <a:bodyPr wrap="square" rtlCol="0">
            <a:spAutoFit/>
          </a:bodyPr>
          <a:lstStyle/>
          <a:p>
            <a:pPr marL="898525" indent="-898525" algn="just"/>
            <a:r>
              <a:rPr lang="es-PA" sz="1600" b="1" dirty="0" smtClean="0">
                <a:latin typeface="Times New Roman" pitchFamily="18" charset="0"/>
                <a:cs typeface="Times New Roman" pitchFamily="18" charset="0"/>
              </a:rPr>
              <a:t>Fig. 16:</a:t>
            </a:r>
            <a:r>
              <a:rPr lang="es-PA" sz="1600" dirty="0" smtClean="0">
                <a:latin typeface="Times New Roman" pitchFamily="18" charset="0"/>
                <a:cs typeface="Times New Roman" pitchFamily="18" charset="0"/>
              </a:rPr>
              <a:t> Medición de la longitud de la raíz principal de plantas de soya. </a:t>
            </a:r>
            <a:endParaRPr lang="es-PA" sz="1600" dirty="0">
              <a:latin typeface="Times New Roman" pitchFamily="18" charset="0"/>
              <a:cs typeface="Times New Roman" pitchFamily="18" charset="0"/>
            </a:endParaRPr>
          </a:p>
        </p:txBody>
      </p:sp>
      <p:sp>
        <p:nvSpPr>
          <p:cNvPr id="14" name="13 CuadroTexto"/>
          <p:cNvSpPr txBox="1"/>
          <p:nvPr/>
        </p:nvSpPr>
        <p:spPr>
          <a:xfrm>
            <a:off x="7020272" y="5445224"/>
            <a:ext cx="2051720" cy="584775"/>
          </a:xfrm>
          <a:prstGeom prst="rect">
            <a:avLst/>
          </a:prstGeom>
          <a:noFill/>
        </p:spPr>
        <p:txBody>
          <a:bodyPr wrap="square" rtlCol="0">
            <a:spAutoFit/>
          </a:bodyPr>
          <a:lstStyle/>
          <a:p>
            <a:pPr marL="725488" indent="-725488" algn="just"/>
            <a:r>
              <a:rPr lang="es-PA" sz="1600" b="1" dirty="0" smtClean="0">
                <a:latin typeface="Times New Roman" pitchFamily="18" charset="0"/>
                <a:cs typeface="Times New Roman" pitchFamily="18" charset="0"/>
              </a:rPr>
              <a:t>Fig. 17: </a:t>
            </a:r>
            <a:r>
              <a:rPr lang="es-PA" sz="1600" dirty="0" smtClean="0">
                <a:latin typeface="Times New Roman" pitchFamily="18" charset="0"/>
                <a:cs typeface="Times New Roman" pitchFamily="18" charset="0"/>
              </a:rPr>
              <a:t>Medición del área foliar.</a:t>
            </a:r>
            <a:endParaRPr lang="es-PA" sz="1600" dirty="0">
              <a:latin typeface="Times New Roman" pitchFamily="18" charset="0"/>
              <a:cs typeface="Times New Roman" pitchFamily="18" charset="0"/>
            </a:endParaRPr>
          </a:p>
        </p:txBody>
      </p:sp>
      <p:pic>
        <p:nvPicPr>
          <p:cNvPr id="17" name="16 Imagen" descr="C:\Users\Juanita\Desktop\Respaldo Tesis\a\hojas\20140120_133037.jpg"/>
          <p:cNvPicPr/>
          <p:nvPr/>
        </p:nvPicPr>
        <p:blipFill rotWithShape="1">
          <a:blip r:embed="rId5" cstate="print">
            <a:extLst>
              <a:ext uri="{28A0092B-C50C-407E-A947-70E740481C1C}">
                <a14:useLocalDpi xmlns:a14="http://schemas.microsoft.com/office/drawing/2010/main" val="0"/>
              </a:ext>
            </a:extLst>
          </a:blip>
          <a:srcRect t="36861" r="31077" b="4992"/>
          <a:stretch/>
        </p:blipFill>
        <p:spPr bwMode="auto">
          <a:xfrm>
            <a:off x="7236296" y="4048479"/>
            <a:ext cx="1643435" cy="1314866"/>
          </a:xfrm>
          <a:prstGeom prst="rect">
            <a:avLst/>
          </a:prstGeom>
          <a:ln/>
          <a:extLst>
            <a:ext uri="{53640926-AAD7-44D8-BBD7-CCE9431645EC}">
              <a14:shadowObscured xmlns:a14="http://schemas.microsoft.com/office/drawing/2010/main"/>
            </a:ext>
          </a:extLst>
        </p:spPr>
        <p:style>
          <a:lnRef idx="2">
            <a:schemeClr val="accent5"/>
          </a:lnRef>
          <a:fillRef idx="1">
            <a:schemeClr val="lt1"/>
          </a:fillRef>
          <a:effectRef idx="0">
            <a:schemeClr val="accent5"/>
          </a:effectRef>
          <a:fontRef idx="minor">
            <a:schemeClr val="dk1"/>
          </a:fontRef>
        </p:style>
      </p:pic>
      <p:pic>
        <p:nvPicPr>
          <p:cNvPr id="18" name="17 Imagen" descr="DSC05052"/>
          <p:cNvPicPr/>
          <p:nvPr/>
        </p:nvPicPr>
        <p:blipFill rotWithShape="1">
          <a:blip r:embed="rId6" cstate="print">
            <a:extLst>
              <a:ext uri="{28A0092B-C50C-407E-A947-70E740481C1C}">
                <a14:useLocalDpi xmlns:a14="http://schemas.microsoft.com/office/drawing/2010/main" val="0"/>
              </a:ext>
            </a:extLst>
          </a:blip>
          <a:srcRect r="10786" b="10953"/>
          <a:stretch/>
        </p:blipFill>
        <p:spPr bwMode="auto">
          <a:xfrm>
            <a:off x="4985737" y="4048479"/>
            <a:ext cx="1710499" cy="1314866"/>
          </a:xfrm>
          <a:prstGeom prst="rect">
            <a:avLst/>
          </a:prstGeom>
          <a:ln/>
        </p:spPr>
        <p:style>
          <a:lnRef idx="2">
            <a:schemeClr val="accent5"/>
          </a:lnRef>
          <a:fillRef idx="1">
            <a:schemeClr val="lt1"/>
          </a:fillRef>
          <a:effectRef idx="0">
            <a:schemeClr val="accent5"/>
          </a:effectRef>
          <a:fontRef idx="minor">
            <a:schemeClr val="dk1"/>
          </a:fontRef>
        </p:style>
      </p:pic>
      <p:sp>
        <p:nvSpPr>
          <p:cNvPr id="19" name="18 CuadroTexto"/>
          <p:cNvSpPr txBox="1"/>
          <p:nvPr/>
        </p:nvSpPr>
        <p:spPr>
          <a:xfrm>
            <a:off x="5668142" y="0"/>
            <a:ext cx="3475858"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ME TODOLOGÍA</a:t>
            </a:r>
          </a:p>
        </p:txBody>
      </p:sp>
    </p:spTree>
    <p:extLst>
      <p:ext uri="{BB962C8B-B14F-4D97-AF65-F5344CB8AC3E}">
        <p14:creationId xmlns:p14="http://schemas.microsoft.com/office/powerpoint/2010/main" val="20431368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24334" y="810786"/>
            <a:ext cx="4632281"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just"/>
            <a:r>
              <a:rPr lang="es-PA" dirty="0" smtClean="0">
                <a:latin typeface="Times New Roman" pitchFamily="18" charset="0"/>
                <a:cs typeface="Times New Roman" pitchFamily="18" charset="0"/>
              </a:rPr>
              <a:t>13. </a:t>
            </a:r>
            <a:r>
              <a:rPr lang="es-PA" dirty="0">
                <a:latin typeface="Times New Roman" pitchFamily="18" charset="0"/>
                <a:cs typeface="Times New Roman" pitchFamily="18" charset="0"/>
              </a:rPr>
              <a:t>Análisis del valor nutricional de la soya.</a:t>
            </a:r>
          </a:p>
        </p:txBody>
      </p:sp>
      <p:pic>
        <p:nvPicPr>
          <p:cNvPr id="14338" name="Picture 2" descr="C:\Users\renata\Desktop\Tesis Vanessa\Fotos\Detallada\12. Extracción\DSC051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936237"/>
            <a:ext cx="1919747" cy="1440000"/>
          </a:xfrm>
          <a:prstGeom prst="rect">
            <a:avLst/>
          </a:prstGeom>
          <a:extLst/>
        </p:spPr>
        <p:style>
          <a:lnRef idx="2">
            <a:schemeClr val="accent4"/>
          </a:lnRef>
          <a:fillRef idx="1">
            <a:schemeClr val="lt1"/>
          </a:fillRef>
          <a:effectRef idx="0">
            <a:schemeClr val="accent4"/>
          </a:effectRef>
          <a:fontRef idx="minor">
            <a:schemeClr val="dk1"/>
          </a:fontRef>
        </p:style>
      </p:pic>
      <p:pic>
        <p:nvPicPr>
          <p:cNvPr id="14339" name="Picture 3" descr="C:\Users\renata\Desktop\Tesis Vanessa\Fotos\Detallada\12. Extracción\DSC051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6349" y="1936237"/>
            <a:ext cx="1919747" cy="1440000"/>
          </a:xfrm>
          <a:prstGeom prst="rect">
            <a:avLst/>
          </a:prstGeom>
          <a:extLst/>
        </p:spPr>
        <p:style>
          <a:lnRef idx="2">
            <a:schemeClr val="accent4"/>
          </a:lnRef>
          <a:fillRef idx="1">
            <a:schemeClr val="lt1"/>
          </a:fillRef>
          <a:effectRef idx="0">
            <a:schemeClr val="accent4"/>
          </a:effectRef>
          <a:fontRef idx="minor">
            <a:schemeClr val="dk1"/>
          </a:fontRef>
        </p:style>
      </p:pic>
      <p:pic>
        <p:nvPicPr>
          <p:cNvPr id="14341" name="Picture 5" descr="C:\Users\renata\Desktop\Tesis Vanessa\Fotos\Detallada\12. Extracción\DSC0517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4621" y="1936237"/>
            <a:ext cx="1919747" cy="1440000"/>
          </a:xfrm>
          <a:prstGeom prst="rect">
            <a:avLst/>
          </a:prstGeom>
          <a:extLst/>
        </p:spPr>
        <p:style>
          <a:lnRef idx="2">
            <a:schemeClr val="accent4"/>
          </a:lnRef>
          <a:fillRef idx="1">
            <a:schemeClr val="lt1"/>
          </a:fillRef>
          <a:effectRef idx="0">
            <a:schemeClr val="accent4"/>
          </a:effectRef>
          <a:fontRef idx="minor">
            <a:schemeClr val="dk1"/>
          </a:fontRef>
        </p:style>
      </p:pic>
      <p:pic>
        <p:nvPicPr>
          <p:cNvPr id="14342" name="Picture 6" descr="C:\Users\renata\Desktop\Tesis Vanessa\Fotos\Detallada\12. Extracción\DSC0518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0204" y="4355812"/>
            <a:ext cx="1919747" cy="1440000"/>
          </a:xfrm>
          <a:prstGeom prst="rect">
            <a:avLst/>
          </a:prstGeom>
          <a:extLst/>
        </p:spPr>
        <p:style>
          <a:lnRef idx="2">
            <a:schemeClr val="accent4"/>
          </a:lnRef>
          <a:fillRef idx="1">
            <a:schemeClr val="lt1"/>
          </a:fillRef>
          <a:effectRef idx="0">
            <a:schemeClr val="accent4"/>
          </a:effectRef>
          <a:fontRef idx="minor">
            <a:schemeClr val="dk1"/>
          </a:fontRef>
        </p:style>
      </p:pic>
      <p:pic>
        <p:nvPicPr>
          <p:cNvPr id="14343" name="Picture 7" descr="C:\Users\renata\Desktop\Tesis Vanessa\Fotos\Detallada\12. Extracción\DSC0518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97470" y="4350363"/>
            <a:ext cx="1919747" cy="1440000"/>
          </a:xfrm>
          <a:prstGeom prst="rect">
            <a:avLst/>
          </a:prstGeom>
          <a:extLst/>
        </p:spPr>
        <p:style>
          <a:lnRef idx="2">
            <a:schemeClr val="accent4"/>
          </a:lnRef>
          <a:fillRef idx="1">
            <a:schemeClr val="lt1"/>
          </a:fillRef>
          <a:effectRef idx="0">
            <a:schemeClr val="accent4"/>
          </a:effectRef>
          <a:fontRef idx="minor">
            <a:schemeClr val="dk1"/>
          </a:fontRef>
        </p:style>
      </p:pic>
      <p:cxnSp>
        <p:nvCxnSpPr>
          <p:cNvPr id="3" name="2 Conector angular"/>
          <p:cNvCxnSpPr>
            <a:stCxn id="14341" idx="3"/>
            <a:endCxn id="14342" idx="1"/>
          </p:cNvCxnSpPr>
          <p:nvPr/>
        </p:nvCxnSpPr>
        <p:spPr>
          <a:xfrm flipH="1">
            <a:off x="2220204" y="2656237"/>
            <a:ext cx="5664164" cy="2419575"/>
          </a:xfrm>
          <a:prstGeom prst="bentConnector5">
            <a:avLst>
              <a:gd name="adj1" fmla="val -4036"/>
              <a:gd name="adj2" fmla="val 50000"/>
              <a:gd name="adj3" fmla="val 104036"/>
            </a:avLst>
          </a:prstGeom>
          <a:ln>
            <a:tailEnd type="arrow"/>
          </a:ln>
        </p:spPr>
        <p:style>
          <a:lnRef idx="3">
            <a:schemeClr val="accent4"/>
          </a:lnRef>
          <a:fillRef idx="0">
            <a:schemeClr val="accent4"/>
          </a:fillRef>
          <a:effectRef idx="2">
            <a:schemeClr val="accent4"/>
          </a:effectRef>
          <a:fontRef idx="minor">
            <a:schemeClr val="tx1"/>
          </a:fontRef>
        </p:style>
      </p:cxnSp>
      <p:sp>
        <p:nvSpPr>
          <p:cNvPr id="13" name="12 CuadroTexto"/>
          <p:cNvSpPr txBox="1"/>
          <p:nvPr/>
        </p:nvSpPr>
        <p:spPr>
          <a:xfrm>
            <a:off x="1043608" y="3376237"/>
            <a:ext cx="1919748" cy="369332"/>
          </a:xfrm>
          <a:prstGeom prst="rect">
            <a:avLst/>
          </a:prstGeom>
          <a:noFill/>
        </p:spPr>
        <p:txBody>
          <a:bodyPr wrap="square" rtlCol="0">
            <a:spAutoFit/>
          </a:bodyPr>
          <a:lstStyle/>
          <a:p>
            <a:pPr algn="ctr"/>
            <a:r>
              <a:rPr lang="es-PA" dirty="0" smtClean="0">
                <a:latin typeface="Times New Roman" pitchFamily="18" charset="0"/>
                <a:cs typeface="Times New Roman" pitchFamily="18" charset="0"/>
              </a:rPr>
              <a:t>Lavado</a:t>
            </a:r>
            <a:endParaRPr lang="es-PA" dirty="0">
              <a:latin typeface="Times New Roman" pitchFamily="18" charset="0"/>
              <a:cs typeface="Times New Roman" pitchFamily="18" charset="0"/>
            </a:endParaRPr>
          </a:p>
        </p:txBody>
      </p:sp>
      <p:sp>
        <p:nvSpPr>
          <p:cNvPr id="14" name="13 CuadroTexto"/>
          <p:cNvSpPr txBox="1"/>
          <p:nvPr/>
        </p:nvSpPr>
        <p:spPr>
          <a:xfrm>
            <a:off x="3516348" y="3394797"/>
            <a:ext cx="1919748" cy="369332"/>
          </a:xfrm>
          <a:prstGeom prst="rect">
            <a:avLst/>
          </a:prstGeom>
          <a:noFill/>
        </p:spPr>
        <p:txBody>
          <a:bodyPr wrap="square" rtlCol="0">
            <a:spAutoFit/>
          </a:bodyPr>
          <a:lstStyle/>
          <a:p>
            <a:pPr algn="ctr"/>
            <a:r>
              <a:rPr lang="es-PA" dirty="0" smtClean="0">
                <a:latin typeface="Times New Roman" pitchFamily="18" charset="0"/>
                <a:cs typeface="Times New Roman" pitchFamily="18" charset="0"/>
              </a:rPr>
              <a:t>Secado</a:t>
            </a:r>
            <a:endParaRPr lang="es-PA" dirty="0">
              <a:latin typeface="Times New Roman" pitchFamily="18" charset="0"/>
              <a:cs typeface="Times New Roman" pitchFamily="18" charset="0"/>
            </a:endParaRPr>
          </a:p>
        </p:txBody>
      </p:sp>
      <p:sp>
        <p:nvSpPr>
          <p:cNvPr id="15" name="14 CuadroTexto"/>
          <p:cNvSpPr txBox="1"/>
          <p:nvPr/>
        </p:nvSpPr>
        <p:spPr>
          <a:xfrm>
            <a:off x="5892612" y="3376237"/>
            <a:ext cx="1919748" cy="369332"/>
          </a:xfrm>
          <a:prstGeom prst="rect">
            <a:avLst/>
          </a:prstGeom>
          <a:noFill/>
        </p:spPr>
        <p:txBody>
          <a:bodyPr wrap="square" rtlCol="0">
            <a:spAutoFit/>
          </a:bodyPr>
          <a:lstStyle/>
          <a:p>
            <a:pPr algn="ctr"/>
            <a:r>
              <a:rPr lang="es-PA" dirty="0" smtClean="0">
                <a:latin typeface="Times New Roman" pitchFamily="18" charset="0"/>
                <a:cs typeface="Times New Roman" pitchFamily="18" charset="0"/>
              </a:rPr>
              <a:t>Picado</a:t>
            </a:r>
            <a:endParaRPr lang="es-PA" dirty="0">
              <a:latin typeface="Times New Roman" pitchFamily="18" charset="0"/>
              <a:cs typeface="Times New Roman" pitchFamily="18" charset="0"/>
            </a:endParaRPr>
          </a:p>
        </p:txBody>
      </p:sp>
      <p:sp>
        <p:nvSpPr>
          <p:cNvPr id="16" name="15 CuadroTexto"/>
          <p:cNvSpPr txBox="1"/>
          <p:nvPr/>
        </p:nvSpPr>
        <p:spPr>
          <a:xfrm>
            <a:off x="2220203" y="5790363"/>
            <a:ext cx="1919748" cy="369332"/>
          </a:xfrm>
          <a:prstGeom prst="rect">
            <a:avLst/>
          </a:prstGeom>
          <a:noFill/>
        </p:spPr>
        <p:txBody>
          <a:bodyPr wrap="square" rtlCol="0">
            <a:spAutoFit/>
          </a:bodyPr>
          <a:lstStyle/>
          <a:p>
            <a:pPr algn="ctr"/>
            <a:r>
              <a:rPr lang="es-PA" dirty="0" smtClean="0">
                <a:latin typeface="Times New Roman" pitchFamily="18" charset="0"/>
                <a:cs typeface="Times New Roman" pitchFamily="18" charset="0"/>
              </a:rPr>
              <a:t>Macerado</a:t>
            </a:r>
            <a:endParaRPr lang="es-PA" dirty="0">
              <a:latin typeface="Times New Roman" pitchFamily="18" charset="0"/>
              <a:cs typeface="Times New Roman" pitchFamily="18" charset="0"/>
            </a:endParaRPr>
          </a:p>
        </p:txBody>
      </p:sp>
      <p:sp>
        <p:nvSpPr>
          <p:cNvPr id="20" name="19 CuadroTexto"/>
          <p:cNvSpPr txBox="1"/>
          <p:nvPr/>
        </p:nvSpPr>
        <p:spPr>
          <a:xfrm>
            <a:off x="4836960" y="5795972"/>
            <a:ext cx="1919748" cy="369332"/>
          </a:xfrm>
          <a:prstGeom prst="rect">
            <a:avLst/>
          </a:prstGeom>
          <a:noFill/>
        </p:spPr>
        <p:txBody>
          <a:bodyPr wrap="square" rtlCol="0">
            <a:spAutoFit/>
          </a:bodyPr>
          <a:lstStyle/>
          <a:p>
            <a:pPr algn="ctr"/>
            <a:r>
              <a:rPr lang="es-PA" dirty="0" smtClean="0">
                <a:latin typeface="Times New Roman" pitchFamily="18" charset="0"/>
                <a:cs typeface="Times New Roman" pitchFamily="18" charset="0"/>
              </a:rPr>
              <a:t>Mezcla</a:t>
            </a:r>
            <a:endParaRPr lang="es-PA" dirty="0">
              <a:latin typeface="Times New Roman" pitchFamily="18" charset="0"/>
              <a:cs typeface="Times New Roman" pitchFamily="18" charset="0"/>
            </a:endParaRPr>
          </a:p>
        </p:txBody>
      </p:sp>
      <p:sp>
        <p:nvSpPr>
          <p:cNvPr id="10" name="9 Flecha derecha"/>
          <p:cNvSpPr/>
          <p:nvPr/>
        </p:nvSpPr>
        <p:spPr>
          <a:xfrm>
            <a:off x="3044811" y="2530109"/>
            <a:ext cx="396392" cy="340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latin typeface="Times New Roman" pitchFamily="18" charset="0"/>
              <a:cs typeface="Times New Roman" pitchFamily="18" charset="0"/>
            </a:endParaRPr>
          </a:p>
        </p:txBody>
      </p:sp>
      <p:sp>
        <p:nvSpPr>
          <p:cNvPr id="22" name="21 Flecha derecha"/>
          <p:cNvSpPr/>
          <p:nvPr/>
        </p:nvSpPr>
        <p:spPr>
          <a:xfrm>
            <a:off x="5512228" y="2512221"/>
            <a:ext cx="396392" cy="340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latin typeface="Times New Roman" pitchFamily="18" charset="0"/>
              <a:cs typeface="Times New Roman" pitchFamily="18" charset="0"/>
            </a:endParaRPr>
          </a:p>
        </p:txBody>
      </p:sp>
      <p:sp>
        <p:nvSpPr>
          <p:cNvPr id="23" name="22 Flecha derecha"/>
          <p:cNvSpPr/>
          <p:nvPr/>
        </p:nvSpPr>
        <p:spPr>
          <a:xfrm>
            <a:off x="4283968" y="4960493"/>
            <a:ext cx="396392" cy="340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latin typeface="Times New Roman" pitchFamily="18" charset="0"/>
              <a:cs typeface="Times New Roman" pitchFamily="18" charset="0"/>
            </a:endParaRPr>
          </a:p>
        </p:txBody>
      </p:sp>
      <p:sp>
        <p:nvSpPr>
          <p:cNvPr id="24" name="23 CuadroTexto"/>
          <p:cNvSpPr txBox="1"/>
          <p:nvPr/>
        </p:nvSpPr>
        <p:spPr>
          <a:xfrm>
            <a:off x="1001137" y="1268760"/>
            <a:ext cx="2784930" cy="400110"/>
          </a:xfrm>
          <a:prstGeom prst="rect">
            <a:avLst/>
          </a:prstGeom>
          <a:noFill/>
        </p:spPr>
        <p:txBody>
          <a:bodyPr wrap="none" rtlCol="0">
            <a:spAutoFit/>
          </a:bodyPr>
          <a:lstStyle/>
          <a:p>
            <a:r>
              <a:rPr lang="es-PA" sz="2000" b="1" dirty="0" smtClean="0">
                <a:latin typeface="Times New Roman" pitchFamily="18" charset="0"/>
                <a:cs typeface="Times New Roman" pitchFamily="18" charset="0"/>
              </a:rPr>
              <a:t>Extracción de proteínas</a:t>
            </a:r>
            <a:endParaRPr lang="es-PA" sz="2000" b="1" dirty="0">
              <a:latin typeface="Times New Roman" pitchFamily="18" charset="0"/>
              <a:cs typeface="Times New Roman" pitchFamily="18" charset="0"/>
            </a:endParaRPr>
          </a:p>
        </p:txBody>
      </p:sp>
      <p:sp>
        <p:nvSpPr>
          <p:cNvPr id="25" name="24 CuadroTexto"/>
          <p:cNvSpPr txBox="1"/>
          <p:nvPr/>
        </p:nvSpPr>
        <p:spPr>
          <a:xfrm>
            <a:off x="5668142" y="0"/>
            <a:ext cx="3475858"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ME TODOLOGÍA</a:t>
            </a:r>
          </a:p>
        </p:txBody>
      </p:sp>
    </p:spTree>
    <p:extLst>
      <p:ext uri="{BB962C8B-B14F-4D97-AF65-F5344CB8AC3E}">
        <p14:creationId xmlns:p14="http://schemas.microsoft.com/office/powerpoint/2010/main" val="42470210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Users\renata\Desktop\Tesis Vanessa\Fotos\Detallada\13. Cuantificación\20131219_07421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646" b="20003"/>
          <a:stretch/>
        </p:blipFill>
        <p:spPr bwMode="auto">
          <a:xfrm>
            <a:off x="1979712" y="1772816"/>
            <a:ext cx="1678293" cy="1440000"/>
          </a:xfrm>
          <a:prstGeom prst="rect">
            <a:avLst/>
          </a:prstGeom>
          <a:extLst/>
        </p:spPr>
        <p:style>
          <a:lnRef idx="2">
            <a:schemeClr val="accent3"/>
          </a:lnRef>
          <a:fillRef idx="1">
            <a:schemeClr val="lt1"/>
          </a:fillRef>
          <a:effectRef idx="0">
            <a:schemeClr val="accent3"/>
          </a:effectRef>
          <a:fontRef idx="minor">
            <a:schemeClr val="dk1"/>
          </a:fontRef>
        </p:style>
      </p:pic>
      <p:pic>
        <p:nvPicPr>
          <p:cNvPr id="15364" name="Picture 4" descr="C:\Users\renata\Desktop\Tesis Vanessa\Fotos\Detallada\12. Extracción\20131216_1302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1971" y="1776006"/>
            <a:ext cx="1080000" cy="1440000"/>
          </a:xfrm>
          <a:prstGeom prst="rect">
            <a:avLst/>
          </a:prstGeom>
          <a:extLst/>
        </p:spPr>
        <p:style>
          <a:lnRef idx="2">
            <a:schemeClr val="accent5"/>
          </a:lnRef>
          <a:fillRef idx="1">
            <a:schemeClr val="lt1"/>
          </a:fillRef>
          <a:effectRef idx="0">
            <a:schemeClr val="accent5"/>
          </a:effectRef>
          <a:fontRef idx="minor">
            <a:schemeClr val="dk1"/>
          </a:fontRef>
        </p:style>
      </p:pic>
      <p:pic>
        <p:nvPicPr>
          <p:cNvPr id="15365" name="Picture 5" descr="C:\Users\renata\Desktop\Tesis Vanessa\Fotos\Detallada\12. Extracción\20131216_13031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001" t="15646" b="20003"/>
          <a:stretch/>
        </p:blipFill>
        <p:spPr bwMode="auto">
          <a:xfrm>
            <a:off x="6311101" y="1776006"/>
            <a:ext cx="1141219" cy="1440000"/>
          </a:xfrm>
          <a:prstGeom prst="rect">
            <a:avLst/>
          </a:prstGeom>
          <a:extLst/>
        </p:spPr>
        <p:style>
          <a:lnRef idx="2">
            <a:schemeClr val="accent6"/>
          </a:lnRef>
          <a:fillRef idx="1">
            <a:schemeClr val="lt1"/>
          </a:fillRef>
          <a:effectRef idx="0">
            <a:schemeClr val="accent6"/>
          </a:effectRef>
          <a:fontRef idx="minor">
            <a:schemeClr val="dk1"/>
          </a:fontRef>
        </p:style>
      </p:pic>
      <p:pic>
        <p:nvPicPr>
          <p:cNvPr id="15366" name="Picture 6" descr="C:\Users\renata\Desktop\Tesis Vanessa\Fotos\Detallada\12. Extracción\20131217_11592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634" t="8131" b="19610"/>
          <a:stretch/>
        </p:blipFill>
        <p:spPr bwMode="auto">
          <a:xfrm>
            <a:off x="2276475" y="4395550"/>
            <a:ext cx="1171280" cy="1440000"/>
          </a:xfrm>
          <a:prstGeom prst="rect">
            <a:avLst/>
          </a:prstGeom>
          <a:ln>
            <a:solidFill>
              <a:schemeClr val="accent6">
                <a:lumMod val="75000"/>
              </a:schemeClr>
            </a:solidFill>
          </a:ln>
          <a:extLst/>
        </p:spPr>
        <p:style>
          <a:lnRef idx="2">
            <a:schemeClr val="accent6"/>
          </a:lnRef>
          <a:fillRef idx="1">
            <a:schemeClr val="lt1"/>
          </a:fillRef>
          <a:effectRef idx="0">
            <a:schemeClr val="accent6"/>
          </a:effectRef>
          <a:fontRef idx="minor">
            <a:schemeClr val="dk1"/>
          </a:fontRef>
        </p:style>
      </p:pic>
      <p:pic>
        <p:nvPicPr>
          <p:cNvPr id="15367" name="Picture 7" descr="C:\Users\renata\Desktop\Tesis Vanessa\Fotos\Detallada\13. Cuantificación\20131219_08335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9202" r="11008" b="9488"/>
          <a:stretch/>
        </p:blipFill>
        <p:spPr bwMode="auto">
          <a:xfrm>
            <a:off x="4112379" y="4395550"/>
            <a:ext cx="1567624" cy="1440000"/>
          </a:xfrm>
          <a:prstGeom prst="rect">
            <a:avLst/>
          </a:prstGeom>
          <a:ln>
            <a:solidFill>
              <a:schemeClr val="tx2">
                <a:lumMod val="75000"/>
              </a:schemeClr>
            </a:solidFill>
          </a:ln>
          <a:extLst/>
        </p:spPr>
        <p:style>
          <a:lnRef idx="2">
            <a:schemeClr val="accent1"/>
          </a:lnRef>
          <a:fillRef idx="1">
            <a:schemeClr val="lt1"/>
          </a:fillRef>
          <a:effectRef idx="0">
            <a:schemeClr val="accent1"/>
          </a:effectRef>
          <a:fontRef idx="minor">
            <a:schemeClr val="dk1"/>
          </a:fontRef>
        </p:style>
      </p:pic>
      <p:pic>
        <p:nvPicPr>
          <p:cNvPr id="15369" name="Picture 9" descr="C:\Users\renata\Desktop\Tesis Vanessa\Fotos\Detallada\13. Cuantificación\20131218_183513.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0878"/>
          <a:stretch/>
        </p:blipFill>
        <p:spPr bwMode="auto">
          <a:xfrm>
            <a:off x="6340396" y="4395550"/>
            <a:ext cx="1211815" cy="1440000"/>
          </a:xfrm>
          <a:prstGeom prst="rect">
            <a:avLst/>
          </a:prstGeom>
          <a:extLst/>
        </p:spPr>
        <p:style>
          <a:lnRef idx="2">
            <a:schemeClr val="accent4"/>
          </a:lnRef>
          <a:fillRef idx="1">
            <a:schemeClr val="lt1"/>
          </a:fillRef>
          <a:effectRef idx="0">
            <a:schemeClr val="accent4"/>
          </a:effectRef>
          <a:fontRef idx="minor">
            <a:schemeClr val="dk1"/>
          </a:fontRef>
        </p:style>
      </p:pic>
      <p:sp>
        <p:nvSpPr>
          <p:cNvPr id="8" name="7 Rectángulo"/>
          <p:cNvSpPr/>
          <p:nvPr/>
        </p:nvSpPr>
        <p:spPr>
          <a:xfrm>
            <a:off x="1028587" y="680272"/>
            <a:ext cx="4632281"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just"/>
            <a:r>
              <a:rPr lang="es-PA" dirty="0" smtClean="0">
                <a:latin typeface="Times New Roman" pitchFamily="18" charset="0"/>
                <a:cs typeface="Times New Roman" pitchFamily="18" charset="0"/>
              </a:rPr>
              <a:t>13. </a:t>
            </a:r>
            <a:r>
              <a:rPr lang="es-PA" dirty="0">
                <a:latin typeface="Times New Roman" pitchFamily="18" charset="0"/>
                <a:cs typeface="Times New Roman" pitchFamily="18" charset="0"/>
              </a:rPr>
              <a:t>Análisis del valor nutricional de la soya.</a:t>
            </a:r>
          </a:p>
        </p:txBody>
      </p:sp>
      <p:sp>
        <p:nvSpPr>
          <p:cNvPr id="9" name="8 CuadroTexto"/>
          <p:cNvSpPr txBox="1"/>
          <p:nvPr/>
        </p:nvSpPr>
        <p:spPr>
          <a:xfrm>
            <a:off x="1001137" y="1156682"/>
            <a:ext cx="3196901" cy="400110"/>
          </a:xfrm>
          <a:prstGeom prst="rect">
            <a:avLst/>
          </a:prstGeom>
          <a:noFill/>
        </p:spPr>
        <p:txBody>
          <a:bodyPr wrap="none" rtlCol="0">
            <a:spAutoFit/>
          </a:bodyPr>
          <a:lstStyle/>
          <a:p>
            <a:r>
              <a:rPr lang="es-PA" sz="2000" b="1" dirty="0" smtClean="0">
                <a:latin typeface="Times New Roman" pitchFamily="18" charset="0"/>
                <a:cs typeface="Times New Roman" pitchFamily="18" charset="0"/>
              </a:rPr>
              <a:t>Cuantificación de proteínas</a:t>
            </a:r>
            <a:endParaRPr lang="es-PA" sz="2000" b="1" dirty="0">
              <a:latin typeface="Times New Roman" pitchFamily="18" charset="0"/>
              <a:cs typeface="Times New Roman" pitchFamily="18" charset="0"/>
            </a:endParaRPr>
          </a:p>
        </p:txBody>
      </p:sp>
      <p:sp>
        <p:nvSpPr>
          <p:cNvPr id="2" name="1 Flecha derecha"/>
          <p:cNvSpPr/>
          <p:nvPr/>
        </p:nvSpPr>
        <p:spPr>
          <a:xfrm>
            <a:off x="3755202" y="2492816"/>
            <a:ext cx="504176" cy="318398"/>
          </a:xfrm>
          <a:prstGeom prst="rightArrow">
            <a:avLst/>
          </a:prstGeom>
          <a:ln>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s-PA">
              <a:latin typeface="Times New Roman" pitchFamily="18" charset="0"/>
              <a:cs typeface="Times New Roman" pitchFamily="18" charset="0"/>
            </a:endParaRPr>
          </a:p>
        </p:txBody>
      </p:sp>
      <p:sp>
        <p:nvSpPr>
          <p:cNvPr id="11" name="10 Flecha derecha"/>
          <p:cNvSpPr/>
          <p:nvPr/>
        </p:nvSpPr>
        <p:spPr>
          <a:xfrm>
            <a:off x="5535867" y="2523182"/>
            <a:ext cx="504176" cy="318398"/>
          </a:xfrm>
          <a:prstGeom prst="rightArrow">
            <a:avLst/>
          </a:prstGeom>
          <a:ln>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s-PA">
              <a:latin typeface="Times New Roman" pitchFamily="18" charset="0"/>
              <a:cs typeface="Times New Roman" pitchFamily="18" charset="0"/>
            </a:endParaRPr>
          </a:p>
        </p:txBody>
      </p:sp>
      <p:sp>
        <p:nvSpPr>
          <p:cNvPr id="12" name="11 Flecha derecha"/>
          <p:cNvSpPr/>
          <p:nvPr/>
        </p:nvSpPr>
        <p:spPr>
          <a:xfrm>
            <a:off x="5751891" y="4952943"/>
            <a:ext cx="504176" cy="318398"/>
          </a:xfrm>
          <a:prstGeom prst="rightArrow">
            <a:avLst/>
          </a:prstGeom>
          <a:ln>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s-PA">
              <a:latin typeface="Times New Roman" pitchFamily="18" charset="0"/>
              <a:cs typeface="Times New Roman" pitchFamily="18" charset="0"/>
            </a:endParaRPr>
          </a:p>
        </p:txBody>
      </p:sp>
      <p:sp>
        <p:nvSpPr>
          <p:cNvPr id="13" name="12 Flecha derecha"/>
          <p:cNvSpPr/>
          <p:nvPr/>
        </p:nvSpPr>
        <p:spPr>
          <a:xfrm>
            <a:off x="3519763" y="4983309"/>
            <a:ext cx="504176" cy="318398"/>
          </a:xfrm>
          <a:prstGeom prst="rightArrow">
            <a:avLst/>
          </a:prstGeom>
          <a:ln>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s-PA">
              <a:latin typeface="Times New Roman" pitchFamily="18" charset="0"/>
              <a:cs typeface="Times New Roman" pitchFamily="18" charset="0"/>
            </a:endParaRPr>
          </a:p>
        </p:txBody>
      </p:sp>
      <p:cxnSp>
        <p:nvCxnSpPr>
          <p:cNvPr id="4" name="3 Conector angular"/>
          <p:cNvCxnSpPr>
            <a:stCxn id="15365" idx="3"/>
            <a:endCxn id="15366" idx="1"/>
          </p:cNvCxnSpPr>
          <p:nvPr/>
        </p:nvCxnSpPr>
        <p:spPr>
          <a:xfrm flipH="1">
            <a:off x="2276475" y="2496006"/>
            <a:ext cx="5175845" cy="2619544"/>
          </a:xfrm>
          <a:prstGeom prst="bentConnector5">
            <a:avLst>
              <a:gd name="adj1" fmla="val -4417"/>
              <a:gd name="adj2" fmla="val 60833"/>
              <a:gd name="adj3" fmla="val 104417"/>
            </a:avLst>
          </a:prstGeom>
          <a:ln>
            <a:solidFill>
              <a:schemeClr val="accent3">
                <a:lumMod val="50000"/>
              </a:schemeClr>
            </a:solidFill>
            <a:tailEnd type="arrow"/>
          </a:ln>
        </p:spPr>
        <p:style>
          <a:lnRef idx="3">
            <a:schemeClr val="accent3"/>
          </a:lnRef>
          <a:fillRef idx="0">
            <a:schemeClr val="accent3"/>
          </a:fillRef>
          <a:effectRef idx="2">
            <a:schemeClr val="accent3"/>
          </a:effectRef>
          <a:fontRef idx="minor">
            <a:schemeClr val="tx1"/>
          </a:fontRef>
        </p:style>
      </p:cxnSp>
      <p:sp>
        <p:nvSpPr>
          <p:cNvPr id="18" name="17 CuadroTexto"/>
          <p:cNvSpPr txBox="1"/>
          <p:nvPr/>
        </p:nvSpPr>
        <p:spPr>
          <a:xfrm>
            <a:off x="3851920" y="3312017"/>
            <a:ext cx="2000543" cy="646331"/>
          </a:xfrm>
          <a:prstGeom prst="rect">
            <a:avLst/>
          </a:prstGeom>
          <a:noFill/>
        </p:spPr>
        <p:txBody>
          <a:bodyPr wrap="square" rtlCol="0">
            <a:spAutoFit/>
          </a:bodyPr>
          <a:lstStyle/>
          <a:p>
            <a:pPr algn="ctr"/>
            <a:r>
              <a:rPr lang="es-PA" dirty="0" smtClean="0">
                <a:latin typeface="Times New Roman" pitchFamily="18" charset="0"/>
                <a:cs typeface="Times New Roman" pitchFamily="18" charset="0"/>
              </a:rPr>
              <a:t>Centrifugación de la solución vegetal</a:t>
            </a:r>
            <a:endParaRPr lang="es-PA" dirty="0">
              <a:latin typeface="Times New Roman" pitchFamily="18" charset="0"/>
              <a:cs typeface="Times New Roman" pitchFamily="18" charset="0"/>
            </a:endParaRPr>
          </a:p>
        </p:txBody>
      </p:sp>
      <p:sp>
        <p:nvSpPr>
          <p:cNvPr id="19" name="18 CuadroTexto"/>
          <p:cNvSpPr txBox="1"/>
          <p:nvPr/>
        </p:nvSpPr>
        <p:spPr>
          <a:xfrm>
            <a:off x="1907704" y="3311435"/>
            <a:ext cx="2000543" cy="369332"/>
          </a:xfrm>
          <a:prstGeom prst="rect">
            <a:avLst/>
          </a:prstGeom>
          <a:noFill/>
        </p:spPr>
        <p:txBody>
          <a:bodyPr wrap="square" rtlCol="0">
            <a:spAutoFit/>
          </a:bodyPr>
          <a:lstStyle/>
          <a:p>
            <a:pPr algn="ctr"/>
            <a:r>
              <a:rPr lang="es-PA" dirty="0" smtClean="0">
                <a:latin typeface="Times New Roman" pitchFamily="18" charset="0"/>
                <a:cs typeface="Times New Roman" pitchFamily="18" charset="0"/>
              </a:rPr>
              <a:t>Solución vegetal</a:t>
            </a:r>
            <a:endParaRPr lang="es-PA" dirty="0">
              <a:latin typeface="Times New Roman" pitchFamily="18" charset="0"/>
              <a:cs typeface="Times New Roman" pitchFamily="18" charset="0"/>
            </a:endParaRPr>
          </a:p>
        </p:txBody>
      </p:sp>
      <p:sp>
        <p:nvSpPr>
          <p:cNvPr id="20" name="19 CuadroTexto"/>
          <p:cNvSpPr txBox="1"/>
          <p:nvPr/>
        </p:nvSpPr>
        <p:spPr>
          <a:xfrm>
            <a:off x="6029802" y="3284984"/>
            <a:ext cx="1638542" cy="646331"/>
          </a:xfrm>
          <a:prstGeom prst="rect">
            <a:avLst/>
          </a:prstGeom>
          <a:noFill/>
        </p:spPr>
        <p:txBody>
          <a:bodyPr wrap="square" rtlCol="0">
            <a:spAutoFit/>
          </a:bodyPr>
          <a:lstStyle/>
          <a:p>
            <a:pPr algn="ctr"/>
            <a:r>
              <a:rPr lang="es-PA" dirty="0" smtClean="0">
                <a:latin typeface="Times New Roman" pitchFamily="18" charset="0"/>
                <a:cs typeface="Times New Roman" pitchFamily="18" charset="0"/>
              </a:rPr>
              <a:t>Sobrenadante con proteína</a:t>
            </a:r>
            <a:endParaRPr lang="es-PA" dirty="0">
              <a:latin typeface="Times New Roman" pitchFamily="18" charset="0"/>
              <a:cs typeface="Times New Roman" pitchFamily="18" charset="0"/>
            </a:endParaRPr>
          </a:p>
        </p:txBody>
      </p:sp>
      <p:sp>
        <p:nvSpPr>
          <p:cNvPr id="23" name="22 CuadroTexto"/>
          <p:cNvSpPr txBox="1"/>
          <p:nvPr/>
        </p:nvSpPr>
        <p:spPr>
          <a:xfrm>
            <a:off x="1835696" y="5879013"/>
            <a:ext cx="2000543" cy="646331"/>
          </a:xfrm>
          <a:prstGeom prst="rect">
            <a:avLst/>
          </a:prstGeom>
          <a:noFill/>
        </p:spPr>
        <p:txBody>
          <a:bodyPr wrap="square" rtlCol="0">
            <a:spAutoFit/>
          </a:bodyPr>
          <a:lstStyle/>
          <a:p>
            <a:pPr algn="ctr"/>
            <a:r>
              <a:rPr lang="es-PA" dirty="0" smtClean="0">
                <a:latin typeface="Times New Roman" pitchFamily="18" charset="0"/>
                <a:cs typeface="Times New Roman" pitchFamily="18" charset="0"/>
              </a:rPr>
              <a:t>Precipitación de proteínas</a:t>
            </a:r>
            <a:endParaRPr lang="es-PA" dirty="0">
              <a:latin typeface="Times New Roman" pitchFamily="18" charset="0"/>
              <a:cs typeface="Times New Roman" pitchFamily="18" charset="0"/>
            </a:endParaRPr>
          </a:p>
        </p:txBody>
      </p:sp>
      <p:sp>
        <p:nvSpPr>
          <p:cNvPr id="24" name="23 CuadroTexto"/>
          <p:cNvSpPr txBox="1"/>
          <p:nvPr/>
        </p:nvSpPr>
        <p:spPr>
          <a:xfrm>
            <a:off x="3867601" y="5877272"/>
            <a:ext cx="2000543" cy="646331"/>
          </a:xfrm>
          <a:prstGeom prst="rect">
            <a:avLst/>
          </a:prstGeom>
          <a:noFill/>
        </p:spPr>
        <p:txBody>
          <a:bodyPr wrap="square" rtlCol="0">
            <a:spAutoFit/>
          </a:bodyPr>
          <a:lstStyle/>
          <a:p>
            <a:pPr algn="ctr"/>
            <a:r>
              <a:rPr lang="es-PA" dirty="0" smtClean="0">
                <a:latin typeface="Times New Roman" pitchFamily="18" charset="0"/>
                <a:cs typeface="Times New Roman" pitchFamily="18" charset="0"/>
              </a:rPr>
              <a:t>Reacción con Reactivo de </a:t>
            </a:r>
            <a:r>
              <a:rPr lang="es-PA" dirty="0" err="1" smtClean="0">
                <a:latin typeface="Times New Roman" pitchFamily="18" charset="0"/>
                <a:cs typeface="Times New Roman" pitchFamily="18" charset="0"/>
              </a:rPr>
              <a:t>Folin</a:t>
            </a:r>
            <a:r>
              <a:rPr lang="es-PA" dirty="0" smtClean="0">
                <a:latin typeface="Times New Roman" pitchFamily="18" charset="0"/>
                <a:cs typeface="Times New Roman" pitchFamily="18" charset="0"/>
              </a:rPr>
              <a:t> </a:t>
            </a:r>
            <a:endParaRPr lang="es-PA" dirty="0">
              <a:latin typeface="Times New Roman" pitchFamily="18" charset="0"/>
              <a:cs typeface="Times New Roman" pitchFamily="18" charset="0"/>
            </a:endParaRPr>
          </a:p>
        </p:txBody>
      </p:sp>
      <p:sp>
        <p:nvSpPr>
          <p:cNvPr id="25" name="24 CuadroTexto"/>
          <p:cNvSpPr txBox="1"/>
          <p:nvPr/>
        </p:nvSpPr>
        <p:spPr>
          <a:xfrm>
            <a:off x="5955833" y="5877272"/>
            <a:ext cx="2000543" cy="646331"/>
          </a:xfrm>
          <a:prstGeom prst="rect">
            <a:avLst/>
          </a:prstGeom>
          <a:noFill/>
        </p:spPr>
        <p:txBody>
          <a:bodyPr wrap="square" rtlCol="0">
            <a:spAutoFit/>
          </a:bodyPr>
          <a:lstStyle/>
          <a:p>
            <a:pPr algn="ctr"/>
            <a:r>
              <a:rPr lang="es-PA" dirty="0" smtClean="0">
                <a:latin typeface="Times New Roman" pitchFamily="18" charset="0"/>
                <a:cs typeface="Times New Roman" pitchFamily="18" charset="0"/>
              </a:rPr>
              <a:t>Lectura de absorbancia</a:t>
            </a:r>
            <a:endParaRPr lang="es-PA" dirty="0">
              <a:latin typeface="Times New Roman" pitchFamily="18" charset="0"/>
              <a:cs typeface="Times New Roman" pitchFamily="18" charset="0"/>
            </a:endParaRPr>
          </a:p>
        </p:txBody>
      </p:sp>
      <p:sp>
        <p:nvSpPr>
          <p:cNvPr id="26" name="25 CuadroTexto"/>
          <p:cNvSpPr txBox="1"/>
          <p:nvPr/>
        </p:nvSpPr>
        <p:spPr>
          <a:xfrm>
            <a:off x="5668142" y="0"/>
            <a:ext cx="3475858"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ME TODOLOGÍA</a:t>
            </a:r>
          </a:p>
        </p:txBody>
      </p:sp>
    </p:spTree>
    <p:extLst>
      <p:ext uri="{BB962C8B-B14F-4D97-AF65-F5344CB8AC3E}">
        <p14:creationId xmlns:p14="http://schemas.microsoft.com/office/powerpoint/2010/main" val="23495158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355976" y="4460919"/>
            <a:ext cx="4176464" cy="120032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r"/>
            <a:r>
              <a:rPr lang="es-PA" sz="3600" b="1" dirty="0" smtClean="0">
                <a:latin typeface="Cooper Black" pitchFamily="18" charset="0"/>
                <a:cs typeface="Times New Roman" pitchFamily="18" charset="0"/>
              </a:rPr>
              <a:t>RESULTADOS Y DISCUSIÓN</a:t>
            </a:r>
            <a:endParaRPr lang="es-PA" sz="3600" b="1" dirty="0">
              <a:latin typeface="Cooper Black" pitchFamily="18" charset="0"/>
              <a:cs typeface="Times New Roman" pitchFamily="18" charset="0"/>
            </a:endParaRPr>
          </a:p>
        </p:txBody>
      </p:sp>
    </p:spTree>
    <p:extLst>
      <p:ext uri="{BB962C8B-B14F-4D97-AF65-F5344CB8AC3E}">
        <p14:creationId xmlns:p14="http://schemas.microsoft.com/office/powerpoint/2010/main" val="23639015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611560" y="827420"/>
            <a:ext cx="2255746" cy="369332"/>
          </a:xfrm>
          <a:prstGeom prst="rect">
            <a:avLst/>
          </a:prstGeom>
        </p:spPr>
        <p:txBody>
          <a:bodyPr wrap="none">
            <a:spAutoFit/>
          </a:bodyPr>
          <a:lstStyle/>
          <a:p>
            <a:r>
              <a:rPr lang="es-ES" b="1" dirty="0" smtClean="0">
                <a:latin typeface="Times New Roman" pitchFamily="18" charset="0"/>
                <a:cs typeface="Times New Roman" pitchFamily="18" charset="0"/>
              </a:rPr>
              <a:t>1. Inóculos obtenidos</a:t>
            </a:r>
            <a:endParaRPr lang="es-ES" b="1" dirty="0">
              <a:latin typeface="Times New Roman" pitchFamily="18" charset="0"/>
              <a:cs typeface="Times New Roman" pitchFamily="18" charset="0"/>
            </a:endParaRPr>
          </a:p>
        </p:txBody>
      </p:sp>
      <p:graphicFrame>
        <p:nvGraphicFramePr>
          <p:cNvPr id="13" name="12 Tabla"/>
          <p:cNvGraphicFramePr>
            <a:graphicFrameLocks noGrp="1"/>
          </p:cNvGraphicFramePr>
          <p:nvPr>
            <p:extLst>
              <p:ext uri="{D42A27DB-BD31-4B8C-83A1-F6EECF244321}">
                <p14:modId xmlns:p14="http://schemas.microsoft.com/office/powerpoint/2010/main" val="38695890"/>
              </p:ext>
            </p:extLst>
          </p:nvPr>
        </p:nvGraphicFramePr>
        <p:xfrm>
          <a:off x="612365" y="3717032"/>
          <a:ext cx="8358247" cy="2461880"/>
        </p:xfrm>
        <a:graphic>
          <a:graphicData uri="http://schemas.openxmlformats.org/drawingml/2006/table">
            <a:tbl>
              <a:tblPr firstRow="1" bandRow="1">
                <a:tableStyleId>{5C22544A-7EE6-4342-B048-85BDC9FD1C3A}</a:tableStyleId>
              </a:tblPr>
              <a:tblGrid>
                <a:gridCol w="1993710"/>
                <a:gridCol w="2070391"/>
                <a:gridCol w="1840347"/>
                <a:gridCol w="2453799"/>
              </a:tblGrid>
              <a:tr h="370840">
                <a:tc>
                  <a:txBody>
                    <a:bodyPr/>
                    <a:lstStyle/>
                    <a:p>
                      <a:pPr algn="ctr"/>
                      <a:r>
                        <a:rPr lang="es-ES" sz="1800" dirty="0" smtClean="0">
                          <a:solidFill>
                            <a:schemeClr val="tx1"/>
                          </a:solidFill>
                          <a:latin typeface="Times New Roman" pitchFamily="18" charset="0"/>
                          <a:cs typeface="Times New Roman" pitchFamily="18" charset="0"/>
                        </a:rPr>
                        <a:t>Características</a:t>
                      </a:r>
                      <a:endParaRPr lang="es-ES" sz="1800" dirty="0">
                        <a:solidFill>
                          <a:schemeClr val="tx1"/>
                        </a:solidFill>
                        <a:latin typeface="Times New Roman" pitchFamily="18" charset="0"/>
                        <a:cs typeface="Times New Roman" pitchFamily="18" charset="0"/>
                      </a:endParaRPr>
                    </a:p>
                  </a:txBody>
                  <a:tcP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i="1" dirty="0" err="1" smtClean="0">
                          <a:solidFill>
                            <a:schemeClr val="tx1"/>
                          </a:solidFill>
                          <a:latin typeface="Times New Roman" pitchFamily="18" charset="0"/>
                          <a:cs typeface="Times New Roman" pitchFamily="18" charset="0"/>
                        </a:rPr>
                        <a:t>Saccharomyces</a:t>
                      </a:r>
                      <a:endParaRPr lang="es-ES" sz="1800" i="1" dirty="0" smtClean="0">
                        <a:solidFill>
                          <a:schemeClr val="tx1"/>
                        </a:solidFill>
                        <a:latin typeface="Times New Roman" pitchFamily="18" charset="0"/>
                        <a:cs typeface="Times New Roman" pitchFamily="18" charset="0"/>
                      </a:endParaRPr>
                    </a:p>
                    <a:p>
                      <a:pPr algn="ctr"/>
                      <a:endParaRPr lang="es-ES" sz="1800" dirty="0">
                        <a:solidFill>
                          <a:schemeClr val="tx1"/>
                        </a:solidFill>
                        <a:latin typeface="Times New Roman" pitchFamily="18" charset="0"/>
                        <a:cs typeface="Times New Roman" pitchFamily="18" charset="0"/>
                      </a:endParaRPr>
                    </a:p>
                  </a:txBody>
                  <a:tcP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i="1" dirty="0" err="1" smtClean="0">
                          <a:solidFill>
                            <a:schemeClr val="tx1"/>
                          </a:solidFill>
                          <a:latin typeface="Times New Roman" pitchFamily="18" charset="0"/>
                          <a:cs typeface="Times New Roman" pitchFamily="18" charset="0"/>
                        </a:rPr>
                        <a:t>Lactobacillus</a:t>
                      </a:r>
                      <a:endParaRPr lang="es-ES" sz="1800" i="1" dirty="0" smtClean="0">
                        <a:solidFill>
                          <a:schemeClr val="tx1"/>
                        </a:solidFill>
                        <a:latin typeface="Times New Roman" pitchFamily="18" charset="0"/>
                        <a:cs typeface="Times New Roman" pitchFamily="18" charset="0"/>
                      </a:endParaRPr>
                    </a:p>
                    <a:p>
                      <a:pPr algn="ctr"/>
                      <a:endParaRPr lang="es-ES" sz="1800" dirty="0">
                        <a:solidFill>
                          <a:schemeClr val="tx1"/>
                        </a:solidFill>
                        <a:latin typeface="Times New Roman" pitchFamily="18" charset="0"/>
                        <a:cs typeface="Times New Roman" pitchFamily="18" charset="0"/>
                      </a:endParaRPr>
                    </a:p>
                  </a:txBody>
                  <a:tcP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i="1" dirty="0" err="1" smtClean="0">
                          <a:solidFill>
                            <a:schemeClr val="tx1"/>
                          </a:solidFill>
                          <a:latin typeface="Times New Roman" pitchFamily="18" charset="0"/>
                          <a:cs typeface="Times New Roman" pitchFamily="18" charset="0"/>
                        </a:rPr>
                        <a:t>Aeromonas</a:t>
                      </a:r>
                      <a:endParaRPr lang="es-ES" sz="1800" i="1" dirty="0" smtClean="0">
                        <a:solidFill>
                          <a:schemeClr val="tx1"/>
                        </a:solidFill>
                        <a:latin typeface="Times New Roman" pitchFamily="18" charset="0"/>
                        <a:cs typeface="Times New Roman" pitchFamily="18" charset="0"/>
                      </a:endParaRPr>
                    </a:p>
                    <a:p>
                      <a:pPr algn="ctr"/>
                      <a:endParaRPr lang="es-ES" sz="1800" dirty="0">
                        <a:solidFill>
                          <a:schemeClr val="tx1"/>
                        </a:solidFill>
                        <a:latin typeface="Times New Roman" pitchFamily="18" charset="0"/>
                        <a:cs typeface="Times New Roman" pitchFamily="18" charset="0"/>
                      </a:endParaRPr>
                    </a:p>
                  </a:txBody>
                  <a:tcPr>
                    <a:solidFill>
                      <a:schemeClr val="accent5">
                        <a:lumMod val="60000"/>
                        <a:lumOff val="40000"/>
                      </a:schemeClr>
                    </a:solidFill>
                  </a:tcPr>
                </a:tc>
              </a:tr>
              <a:tr h="440040">
                <a:tc>
                  <a:txBody>
                    <a:bodyPr/>
                    <a:lstStyle/>
                    <a:p>
                      <a:pPr algn="ctr"/>
                      <a:r>
                        <a:rPr lang="es-ES" sz="1800" dirty="0" smtClean="0">
                          <a:solidFill>
                            <a:schemeClr val="tx1"/>
                          </a:solidFill>
                          <a:latin typeface="Times New Roman" pitchFamily="18" charset="0"/>
                          <a:cs typeface="Times New Roman" pitchFamily="18" charset="0"/>
                        </a:rPr>
                        <a:t>Color colonias</a:t>
                      </a:r>
                      <a:endParaRPr lang="es-ES" sz="1800" dirty="0">
                        <a:solidFill>
                          <a:schemeClr val="tx1"/>
                        </a:solidFill>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dirty="0" smtClean="0">
                          <a:solidFill>
                            <a:schemeClr val="tx1"/>
                          </a:solidFill>
                          <a:latin typeface="Times New Roman" pitchFamily="18" charset="0"/>
                          <a:cs typeface="Times New Roman" pitchFamily="18" charset="0"/>
                        </a:rPr>
                        <a:t>Cremas</a:t>
                      </a:r>
                      <a:endParaRPr lang="es-ES" sz="1800" dirty="0">
                        <a:solidFill>
                          <a:schemeClr val="tx1"/>
                        </a:solidFill>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dirty="0" smtClean="0">
                          <a:solidFill>
                            <a:schemeClr val="tx1"/>
                          </a:solidFill>
                          <a:latin typeface="Times New Roman" pitchFamily="18" charset="0"/>
                          <a:cs typeface="Times New Roman" pitchFamily="18" charset="0"/>
                        </a:rPr>
                        <a:t>Blancas</a:t>
                      </a:r>
                      <a:endParaRPr lang="es-ES" sz="1800" dirty="0">
                        <a:solidFill>
                          <a:schemeClr val="tx1"/>
                        </a:solidFill>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dirty="0" smtClean="0">
                          <a:solidFill>
                            <a:schemeClr val="tx1"/>
                          </a:solidFill>
                          <a:latin typeface="Times New Roman" pitchFamily="18" charset="0"/>
                          <a:cs typeface="Times New Roman" pitchFamily="18" charset="0"/>
                        </a:rPr>
                        <a:t>Amarillentas</a:t>
                      </a:r>
                      <a:endParaRPr lang="es-ES" sz="1800" dirty="0">
                        <a:solidFill>
                          <a:schemeClr val="tx1"/>
                        </a:solidFill>
                        <a:latin typeface="Times New Roman" pitchFamily="18" charset="0"/>
                        <a:cs typeface="Times New Roman" pitchFamily="18" charset="0"/>
                      </a:endParaRPr>
                    </a:p>
                  </a:txBody>
                  <a:tcPr/>
                </a:tc>
              </a:tr>
              <a:tr h="370840">
                <a:tc>
                  <a:txBody>
                    <a:bodyPr/>
                    <a:lstStyle/>
                    <a:p>
                      <a:pPr algn="ctr"/>
                      <a:r>
                        <a:rPr lang="es-ES" sz="1800" dirty="0" smtClean="0">
                          <a:solidFill>
                            <a:schemeClr val="tx1"/>
                          </a:solidFill>
                          <a:latin typeface="Times New Roman" pitchFamily="18" charset="0"/>
                          <a:cs typeface="Times New Roman" pitchFamily="18" charset="0"/>
                        </a:rPr>
                        <a:t>Tinción</a:t>
                      </a:r>
                      <a:r>
                        <a:rPr lang="es-ES" sz="1800" baseline="0" dirty="0" smtClean="0">
                          <a:solidFill>
                            <a:schemeClr val="tx1"/>
                          </a:solidFill>
                          <a:latin typeface="Times New Roman" pitchFamily="18" charset="0"/>
                          <a:cs typeface="Times New Roman" pitchFamily="18" charset="0"/>
                        </a:rPr>
                        <a:t> Gram</a:t>
                      </a:r>
                      <a:endParaRPr lang="es-ES" sz="1800" dirty="0">
                        <a:solidFill>
                          <a:schemeClr val="tx1"/>
                        </a:solidFill>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dirty="0" smtClean="0">
                          <a:solidFill>
                            <a:schemeClr val="tx1"/>
                          </a:solidFill>
                          <a:latin typeface="Times New Roman" pitchFamily="18" charset="0"/>
                          <a:cs typeface="Times New Roman" pitchFamily="18" charset="0"/>
                        </a:rPr>
                        <a:t>Esféricas Gram positivas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dirty="0" smtClean="0">
                          <a:solidFill>
                            <a:schemeClr val="tx1"/>
                          </a:solidFill>
                          <a:latin typeface="Times New Roman" pitchFamily="18" charset="0"/>
                          <a:cs typeface="Times New Roman" pitchFamily="18" charset="0"/>
                        </a:rPr>
                        <a:t>Bacilos Gram positivos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dirty="0" smtClean="0">
                          <a:solidFill>
                            <a:schemeClr val="tx1"/>
                          </a:solidFill>
                          <a:latin typeface="Times New Roman" pitchFamily="18" charset="0"/>
                          <a:cs typeface="Times New Roman" pitchFamily="18" charset="0"/>
                        </a:rPr>
                        <a:t>Bacilos Gram negativos</a:t>
                      </a:r>
                    </a:p>
                  </a:txBody>
                  <a:tcPr/>
                </a:tc>
              </a:tr>
              <a:tr h="370840">
                <a:tc>
                  <a:txBody>
                    <a:bodyPr/>
                    <a:lstStyle/>
                    <a:p>
                      <a:pPr algn="ctr"/>
                      <a:r>
                        <a:rPr lang="es-ES" sz="1800" dirty="0" smtClean="0">
                          <a:solidFill>
                            <a:schemeClr val="tx1"/>
                          </a:solidFill>
                          <a:latin typeface="Times New Roman" pitchFamily="18" charset="0"/>
                          <a:cs typeface="Times New Roman" pitchFamily="18" charset="0"/>
                        </a:rPr>
                        <a:t>Prueba catalasa</a:t>
                      </a:r>
                      <a:endParaRPr lang="es-ES" sz="1800" dirty="0">
                        <a:solidFill>
                          <a:schemeClr val="tx1"/>
                        </a:solidFill>
                        <a:latin typeface="Times New Roman" pitchFamily="18" charset="0"/>
                        <a:cs typeface="Times New Roman" pitchFamily="18" charset="0"/>
                      </a:endParaRPr>
                    </a:p>
                  </a:txBody>
                  <a:tcPr/>
                </a:tc>
                <a:tc>
                  <a:txBody>
                    <a:bodyPr/>
                    <a:lstStyle/>
                    <a:p>
                      <a:pPr algn="ctr"/>
                      <a:r>
                        <a:rPr lang="es-ES" sz="1800" dirty="0" smtClean="0">
                          <a:solidFill>
                            <a:schemeClr val="tx1"/>
                          </a:solidFill>
                          <a:latin typeface="Times New Roman" pitchFamily="18" charset="0"/>
                          <a:cs typeface="Times New Roman" pitchFamily="18" charset="0"/>
                        </a:rPr>
                        <a:t>+</a:t>
                      </a:r>
                      <a:endParaRPr lang="es-ES" sz="1800" dirty="0">
                        <a:solidFill>
                          <a:schemeClr val="tx1"/>
                        </a:solidFill>
                        <a:latin typeface="Times New Roman" pitchFamily="18" charset="0"/>
                        <a:cs typeface="Times New Roman" pitchFamily="18" charset="0"/>
                      </a:endParaRPr>
                    </a:p>
                  </a:txBody>
                  <a:tcPr/>
                </a:tc>
                <a:tc>
                  <a:txBody>
                    <a:bodyPr/>
                    <a:lstStyle/>
                    <a:p>
                      <a:pPr algn="ctr"/>
                      <a:r>
                        <a:rPr lang="es-ES" sz="1800" dirty="0" smtClean="0">
                          <a:solidFill>
                            <a:schemeClr val="tx1"/>
                          </a:solidFill>
                          <a:latin typeface="Times New Roman" pitchFamily="18" charset="0"/>
                          <a:cs typeface="Times New Roman" pitchFamily="18" charset="0"/>
                        </a:rPr>
                        <a:t>-</a:t>
                      </a:r>
                      <a:endParaRPr lang="es-ES" sz="1800" dirty="0">
                        <a:solidFill>
                          <a:schemeClr val="tx1"/>
                        </a:solidFill>
                        <a:latin typeface="Times New Roman" pitchFamily="18" charset="0"/>
                        <a:cs typeface="Times New Roman" pitchFamily="18" charset="0"/>
                      </a:endParaRPr>
                    </a:p>
                  </a:txBody>
                  <a:tcPr/>
                </a:tc>
                <a:tc>
                  <a:txBody>
                    <a:bodyPr/>
                    <a:lstStyle/>
                    <a:p>
                      <a:pPr algn="ctr"/>
                      <a:r>
                        <a:rPr lang="es-ES" sz="1800" dirty="0" smtClean="0">
                          <a:solidFill>
                            <a:schemeClr val="tx1"/>
                          </a:solidFill>
                          <a:latin typeface="Times New Roman" pitchFamily="18" charset="0"/>
                          <a:cs typeface="Times New Roman" pitchFamily="18" charset="0"/>
                        </a:rPr>
                        <a:t>+</a:t>
                      </a:r>
                      <a:endParaRPr lang="es-ES" sz="1800" dirty="0">
                        <a:solidFill>
                          <a:schemeClr val="tx1"/>
                        </a:solidFill>
                        <a:latin typeface="Times New Roman" pitchFamily="18" charset="0"/>
                        <a:cs typeface="Times New Roman" pitchFamily="18" charset="0"/>
                      </a:endParaRPr>
                    </a:p>
                  </a:txBody>
                  <a:tcPr/>
                </a:tc>
              </a:tr>
              <a:tr h="370840">
                <a:tc>
                  <a:txBody>
                    <a:bodyPr/>
                    <a:lstStyle/>
                    <a:p>
                      <a:pPr algn="ctr"/>
                      <a:r>
                        <a:rPr lang="es-ES" sz="1800" dirty="0" smtClean="0">
                          <a:solidFill>
                            <a:schemeClr val="tx1"/>
                          </a:solidFill>
                          <a:latin typeface="Times New Roman" pitchFamily="18" charset="0"/>
                          <a:cs typeface="Times New Roman" pitchFamily="18" charset="0"/>
                        </a:rPr>
                        <a:t>Prueba</a:t>
                      </a:r>
                      <a:r>
                        <a:rPr lang="es-ES" sz="1800" baseline="0" dirty="0" smtClean="0">
                          <a:solidFill>
                            <a:schemeClr val="tx1"/>
                          </a:solidFill>
                          <a:latin typeface="Times New Roman" pitchFamily="18" charset="0"/>
                          <a:cs typeface="Times New Roman" pitchFamily="18" charset="0"/>
                        </a:rPr>
                        <a:t> oxidasa</a:t>
                      </a:r>
                      <a:endParaRPr lang="es-ES" sz="1800" dirty="0">
                        <a:solidFill>
                          <a:schemeClr val="tx1"/>
                        </a:solidFill>
                        <a:latin typeface="Times New Roman" pitchFamily="18" charset="0"/>
                        <a:cs typeface="Times New Roman" pitchFamily="18" charset="0"/>
                      </a:endParaRPr>
                    </a:p>
                  </a:txBody>
                  <a:tcPr/>
                </a:tc>
                <a:tc>
                  <a:txBody>
                    <a:bodyPr/>
                    <a:lstStyle/>
                    <a:p>
                      <a:pPr algn="ctr"/>
                      <a:r>
                        <a:rPr lang="es-ES" sz="1800" dirty="0" smtClean="0">
                          <a:solidFill>
                            <a:schemeClr val="tx1"/>
                          </a:solidFill>
                          <a:latin typeface="Times New Roman" pitchFamily="18" charset="0"/>
                          <a:cs typeface="Times New Roman" pitchFamily="18" charset="0"/>
                        </a:rPr>
                        <a:t>-</a:t>
                      </a:r>
                      <a:endParaRPr lang="es-ES" sz="1800" dirty="0">
                        <a:solidFill>
                          <a:schemeClr val="tx1"/>
                        </a:solidFill>
                        <a:latin typeface="Times New Roman" pitchFamily="18" charset="0"/>
                        <a:cs typeface="Times New Roman" pitchFamily="18" charset="0"/>
                      </a:endParaRPr>
                    </a:p>
                  </a:txBody>
                  <a:tcPr/>
                </a:tc>
                <a:tc>
                  <a:txBody>
                    <a:bodyPr/>
                    <a:lstStyle/>
                    <a:p>
                      <a:pPr algn="ctr"/>
                      <a:r>
                        <a:rPr lang="es-ES" sz="1800" dirty="0" smtClean="0">
                          <a:solidFill>
                            <a:schemeClr val="tx1"/>
                          </a:solidFill>
                          <a:latin typeface="Times New Roman" pitchFamily="18" charset="0"/>
                          <a:cs typeface="Times New Roman" pitchFamily="18" charset="0"/>
                        </a:rPr>
                        <a:t>-</a:t>
                      </a:r>
                      <a:endParaRPr lang="es-ES" sz="1800" dirty="0">
                        <a:solidFill>
                          <a:schemeClr val="tx1"/>
                        </a:solidFill>
                        <a:latin typeface="Times New Roman" pitchFamily="18" charset="0"/>
                        <a:cs typeface="Times New Roman" pitchFamily="18" charset="0"/>
                      </a:endParaRPr>
                    </a:p>
                  </a:txBody>
                  <a:tcPr/>
                </a:tc>
                <a:tc>
                  <a:txBody>
                    <a:bodyPr/>
                    <a:lstStyle/>
                    <a:p>
                      <a:pPr algn="ctr"/>
                      <a:r>
                        <a:rPr lang="es-ES" sz="1800" dirty="0" smtClean="0">
                          <a:solidFill>
                            <a:schemeClr val="tx1"/>
                          </a:solidFill>
                          <a:latin typeface="Times New Roman" pitchFamily="18" charset="0"/>
                          <a:cs typeface="Times New Roman" pitchFamily="18" charset="0"/>
                        </a:rPr>
                        <a:t>+</a:t>
                      </a:r>
                      <a:endParaRPr lang="es-ES" sz="1800" dirty="0">
                        <a:solidFill>
                          <a:schemeClr val="tx1"/>
                        </a:solidFill>
                        <a:latin typeface="Times New Roman" pitchFamily="18" charset="0"/>
                        <a:cs typeface="Times New Roman" pitchFamily="18" charset="0"/>
                      </a:endParaRPr>
                    </a:p>
                  </a:txBody>
                  <a:tcPr/>
                </a:tc>
              </a:tr>
            </a:tbl>
          </a:graphicData>
        </a:graphic>
      </p:graphicFrame>
      <p:pic>
        <p:nvPicPr>
          <p:cNvPr id="14" name="Picture 2" descr="C:\Users\renata\Desktop\Tesis Vanessa\Fotos\Detallada\2. Recolección muestras\Trampas\DSC00224.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359" r="7791"/>
          <a:stretch/>
        </p:blipFill>
        <p:spPr bwMode="auto">
          <a:xfrm>
            <a:off x="3707904" y="1124744"/>
            <a:ext cx="2073741" cy="1855116"/>
          </a:xfrm>
          <a:prstGeom prst="rect">
            <a:avLst/>
          </a:prstGeom>
          <a:extLst/>
        </p:spPr>
        <p:style>
          <a:lnRef idx="2">
            <a:schemeClr val="accent5"/>
          </a:lnRef>
          <a:fillRef idx="1">
            <a:schemeClr val="lt1"/>
          </a:fillRef>
          <a:effectRef idx="0">
            <a:schemeClr val="accent5"/>
          </a:effectRef>
          <a:fontRef idx="minor">
            <a:schemeClr val="dk1"/>
          </a:fontRef>
        </p:style>
      </p:pic>
      <p:sp>
        <p:nvSpPr>
          <p:cNvPr id="15" name="14 CuadroTexto"/>
          <p:cNvSpPr txBox="1"/>
          <p:nvPr/>
        </p:nvSpPr>
        <p:spPr>
          <a:xfrm>
            <a:off x="3563888" y="0"/>
            <a:ext cx="5580112"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RESULTADOS Y DISCUSIÓN</a:t>
            </a:r>
          </a:p>
        </p:txBody>
      </p:sp>
      <p:sp>
        <p:nvSpPr>
          <p:cNvPr id="2" name="1 CuadroTexto"/>
          <p:cNvSpPr txBox="1"/>
          <p:nvPr/>
        </p:nvSpPr>
        <p:spPr>
          <a:xfrm>
            <a:off x="2646040" y="2996952"/>
            <a:ext cx="4086200" cy="584775"/>
          </a:xfrm>
          <a:prstGeom prst="rect">
            <a:avLst/>
          </a:prstGeom>
          <a:noFill/>
        </p:spPr>
        <p:txBody>
          <a:bodyPr wrap="square" rtlCol="0">
            <a:spAutoFit/>
          </a:bodyPr>
          <a:lstStyle/>
          <a:p>
            <a:pPr marL="725488" indent="-725488"/>
            <a:r>
              <a:rPr lang="es-ES" sz="1600" b="1" dirty="0" smtClean="0">
                <a:latin typeface="Times New Roman" pitchFamily="18" charset="0"/>
                <a:cs typeface="Times New Roman" pitchFamily="18" charset="0"/>
              </a:rPr>
              <a:t>Fig. 18: </a:t>
            </a:r>
            <a:r>
              <a:rPr lang="es-ES" sz="1600" dirty="0" smtClean="0">
                <a:latin typeface="Times New Roman" pitchFamily="18" charset="0"/>
                <a:cs typeface="Times New Roman" pitchFamily="18" charset="0"/>
              </a:rPr>
              <a:t>Trampa de microorganismos con tres semanas de fermentación. </a:t>
            </a:r>
            <a:endParaRPr lang="es-ES" sz="1600" dirty="0">
              <a:latin typeface="Times New Roman" pitchFamily="18" charset="0"/>
              <a:cs typeface="Times New Roman" pitchFamily="18" charset="0"/>
            </a:endParaRPr>
          </a:p>
        </p:txBody>
      </p:sp>
    </p:spTree>
    <p:extLst>
      <p:ext uri="{BB962C8B-B14F-4D97-AF65-F5344CB8AC3E}">
        <p14:creationId xmlns:p14="http://schemas.microsoft.com/office/powerpoint/2010/main" val="14534040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G:\Fotos\4. Tinción Gram\C\PDA\DSC06752.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5300"/>
                    </a14:imgEffect>
                  </a14:imgLayer>
                </a14:imgProps>
              </a:ext>
            </a:extLst>
          </a:blip>
          <a:srcRect l="28757" t="35775" r="45937" b="30986"/>
          <a:stretch/>
        </p:blipFill>
        <p:spPr bwMode="auto">
          <a:xfrm>
            <a:off x="827583" y="2780928"/>
            <a:ext cx="2339666" cy="2340000"/>
          </a:xfrm>
          <a:prstGeom prst="ellipse">
            <a:avLst/>
          </a:prstGeom>
          <a:ln w="190500" cap="rnd">
            <a:solidFill>
              <a:schemeClr val="tx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style>
          <a:lnRef idx="2">
            <a:schemeClr val="accent3"/>
          </a:lnRef>
          <a:fillRef idx="1">
            <a:schemeClr val="lt1"/>
          </a:fillRef>
          <a:effectRef idx="0">
            <a:schemeClr val="accent3"/>
          </a:effectRef>
          <a:fontRef idx="minor">
            <a:schemeClr val="dk1"/>
          </a:fontRef>
        </p:style>
      </p:pic>
      <p:pic>
        <p:nvPicPr>
          <p:cNvPr id="5" name="Picture 2" descr="G:\Fotos\4. Tinción Gram\C\AN\DSC06764.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Lst>
          </a:blip>
          <a:srcRect l="27885" t="32434" r="48695" b="30677"/>
          <a:stretch/>
        </p:blipFill>
        <p:spPr bwMode="auto">
          <a:xfrm>
            <a:off x="6411787" y="2763056"/>
            <a:ext cx="2361788" cy="2340000"/>
          </a:xfrm>
          <a:prstGeom prst="ellipse">
            <a:avLst/>
          </a:prstGeom>
          <a:ln w="190500" cap="rnd">
            <a:solidFill>
              <a:schemeClr val="tx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style>
          <a:lnRef idx="2">
            <a:schemeClr val="accent2"/>
          </a:lnRef>
          <a:fillRef idx="1">
            <a:schemeClr val="lt1"/>
          </a:fillRef>
          <a:effectRef idx="0">
            <a:schemeClr val="accent2"/>
          </a:effectRef>
          <a:fontRef idx="minor">
            <a:schemeClr val="dk1"/>
          </a:fontRef>
        </p:style>
      </p:pic>
      <p:sp>
        <p:nvSpPr>
          <p:cNvPr id="6" name="5 CuadroTexto"/>
          <p:cNvSpPr txBox="1"/>
          <p:nvPr/>
        </p:nvSpPr>
        <p:spPr>
          <a:xfrm>
            <a:off x="5940152" y="5270191"/>
            <a:ext cx="3074499" cy="584775"/>
          </a:xfrm>
          <a:prstGeom prst="rect">
            <a:avLst/>
          </a:prstGeom>
          <a:noFill/>
          <a:ln>
            <a:noFill/>
          </a:ln>
        </p:spPr>
        <p:txBody>
          <a:bodyPr wrap="square" rtlCol="0">
            <a:spAutoFit/>
          </a:bodyPr>
          <a:lstStyle/>
          <a:p>
            <a:pPr marL="993775" indent="-993775" algn="just"/>
            <a:r>
              <a:rPr lang="es-ES" sz="1600" b="1" dirty="0" smtClean="0">
                <a:latin typeface="Times New Roman" pitchFamily="18" charset="0"/>
                <a:cs typeface="Times New Roman" pitchFamily="18" charset="0"/>
              </a:rPr>
              <a:t>Fig. 21:</a:t>
            </a:r>
            <a:r>
              <a:rPr lang="es-ES" sz="1600" dirty="0" smtClean="0">
                <a:latin typeface="Times New Roman" pitchFamily="18" charset="0"/>
                <a:cs typeface="Times New Roman" pitchFamily="18" charset="0"/>
              </a:rPr>
              <a:t> Vista </a:t>
            </a:r>
            <a:r>
              <a:rPr lang="es-ES" sz="1600" dirty="0">
                <a:latin typeface="Times New Roman" pitchFamily="18" charset="0"/>
                <a:cs typeface="Times New Roman" pitchFamily="18" charset="0"/>
              </a:rPr>
              <a:t>microscópica a 100X de </a:t>
            </a:r>
            <a:r>
              <a:rPr lang="es-ES" sz="1600" i="1" dirty="0" smtClean="0">
                <a:latin typeface="Times New Roman" pitchFamily="18" charset="0"/>
                <a:cs typeface="Times New Roman" pitchFamily="18" charset="0"/>
              </a:rPr>
              <a:t>Aeromonas.</a:t>
            </a:r>
            <a:endParaRPr lang="es-ES" sz="1600" i="1" dirty="0">
              <a:latin typeface="Times New Roman" pitchFamily="18" charset="0"/>
              <a:cs typeface="Times New Roman" pitchFamily="18" charset="0"/>
            </a:endParaRPr>
          </a:p>
        </p:txBody>
      </p:sp>
      <p:sp>
        <p:nvSpPr>
          <p:cNvPr id="7" name="6 CuadroTexto"/>
          <p:cNvSpPr txBox="1"/>
          <p:nvPr/>
        </p:nvSpPr>
        <p:spPr>
          <a:xfrm>
            <a:off x="539551" y="5237672"/>
            <a:ext cx="3162447" cy="584775"/>
          </a:xfrm>
          <a:prstGeom prst="rect">
            <a:avLst/>
          </a:prstGeom>
          <a:noFill/>
          <a:ln>
            <a:noFill/>
          </a:ln>
        </p:spPr>
        <p:txBody>
          <a:bodyPr wrap="square" rtlCol="0">
            <a:spAutoFit/>
          </a:bodyPr>
          <a:lstStyle/>
          <a:p>
            <a:pPr marL="725488" indent="-725488" algn="just"/>
            <a:r>
              <a:rPr lang="es-ES" sz="1600" b="1" dirty="0" smtClean="0">
                <a:latin typeface="Times New Roman" pitchFamily="18" charset="0"/>
                <a:cs typeface="Times New Roman" pitchFamily="18" charset="0"/>
              </a:rPr>
              <a:t>Fig. 19:</a:t>
            </a:r>
            <a:r>
              <a:rPr lang="es-ES" sz="1600" dirty="0" smtClean="0">
                <a:latin typeface="Times New Roman" pitchFamily="18" charset="0"/>
                <a:cs typeface="Times New Roman" pitchFamily="18" charset="0"/>
              </a:rPr>
              <a:t> Vista microscópica a 100X de </a:t>
            </a:r>
            <a:r>
              <a:rPr lang="es-ES" sz="1600" i="1" dirty="0" smtClean="0">
                <a:latin typeface="Times New Roman" pitchFamily="18" charset="0"/>
                <a:cs typeface="Times New Roman" pitchFamily="18" charset="0"/>
              </a:rPr>
              <a:t>Saccharomyces </a:t>
            </a:r>
            <a:r>
              <a:rPr lang="es-ES" sz="1600" i="1" dirty="0">
                <a:latin typeface="Times New Roman" pitchFamily="18" charset="0"/>
                <a:cs typeface="Times New Roman" pitchFamily="18" charset="0"/>
              </a:rPr>
              <a:t>.</a:t>
            </a:r>
          </a:p>
        </p:txBody>
      </p:sp>
      <p:pic>
        <p:nvPicPr>
          <p:cNvPr id="8" name="Picture 3" descr="G:\Fotos\4. Tinción Gram\C\AR\DSC06759.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bright="20000"/>
                    </a14:imgEffect>
                  </a14:imgLayer>
                </a14:imgProps>
              </a:ext>
            </a:extLst>
          </a:blip>
          <a:srcRect l="32625" t="28542" r="38044" b="39161"/>
          <a:stretch/>
        </p:blipFill>
        <p:spPr bwMode="auto">
          <a:xfrm>
            <a:off x="3635895" y="897023"/>
            <a:ext cx="2361597" cy="2340000"/>
          </a:xfrm>
          <a:prstGeom prst="ellipse">
            <a:avLst/>
          </a:prstGeom>
          <a:ln w="190500" cap="rnd">
            <a:solidFill>
              <a:schemeClr val="tx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style>
          <a:lnRef idx="2">
            <a:schemeClr val="accent4"/>
          </a:lnRef>
          <a:fillRef idx="1">
            <a:schemeClr val="lt1"/>
          </a:fillRef>
          <a:effectRef idx="0">
            <a:schemeClr val="accent4"/>
          </a:effectRef>
          <a:fontRef idx="minor">
            <a:schemeClr val="dk1"/>
          </a:fontRef>
        </p:style>
      </p:pic>
      <p:sp>
        <p:nvSpPr>
          <p:cNvPr id="9" name="8 CuadroTexto"/>
          <p:cNvSpPr txBox="1"/>
          <p:nvPr/>
        </p:nvSpPr>
        <p:spPr>
          <a:xfrm>
            <a:off x="3203848" y="3348281"/>
            <a:ext cx="3078089" cy="584775"/>
          </a:xfrm>
          <a:prstGeom prst="rect">
            <a:avLst/>
          </a:prstGeom>
          <a:noFill/>
          <a:ln>
            <a:noFill/>
          </a:ln>
        </p:spPr>
        <p:txBody>
          <a:bodyPr wrap="square" rtlCol="0">
            <a:spAutoFit/>
          </a:bodyPr>
          <a:lstStyle/>
          <a:p>
            <a:pPr marL="898525" indent="-898525" algn="just"/>
            <a:r>
              <a:rPr lang="es-ES" sz="1600" b="1" dirty="0" smtClean="0">
                <a:latin typeface="Times New Roman" pitchFamily="18" charset="0"/>
                <a:cs typeface="Times New Roman" pitchFamily="18" charset="0"/>
              </a:rPr>
              <a:t>Fig. 20:</a:t>
            </a:r>
            <a:r>
              <a:rPr lang="es-ES" sz="1600" dirty="0" smtClean="0">
                <a:latin typeface="Times New Roman" pitchFamily="18" charset="0"/>
                <a:cs typeface="Times New Roman" pitchFamily="18" charset="0"/>
              </a:rPr>
              <a:t> </a:t>
            </a:r>
            <a:r>
              <a:rPr lang="es-ES" sz="1600" dirty="0">
                <a:latin typeface="Times New Roman" pitchFamily="18" charset="0"/>
                <a:cs typeface="Times New Roman" pitchFamily="18" charset="0"/>
              </a:rPr>
              <a:t>Vista microscópica a 100X de </a:t>
            </a:r>
            <a:r>
              <a:rPr lang="es-ES" sz="1600" i="1" dirty="0" smtClean="0">
                <a:latin typeface="Times New Roman" pitchFamily="18" charset="0"/>
                <a:cs typeface="Times New Roman" pitchFamily="18" charset="0"/>
              </a:rPr>
              <a:t>Lactobacillus.</a:t>
            </a:r>
            <a:endParaRPr lang="es-ES" sz="1600" i="1" dirty="0">
              <a:latin typeface="Times New Roman" pitchFamily="18" charset="0"/>
              <a:cs typeface="Times New Roman" pitchFamily="18" charset="0"/>
            </a:endParaRPr>
          </a:p>
        </p:txBody>
      </p:sp>
      <p:sp>
        <p:nvSpPr>
          <p:cNvPr id="10" name="9 CuadroTexto"/>
          <p:cNvSpPr txBox="1"/>
          <p:nvPr/>
        </p:nvSpPr>
        <p:spPr>
          <a:xfrm>
            <a:off x="3563888" y="-27384"/>
            <a:ext cx="5580112"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RESULTADOS Y DISCUSIÓN</a:t>
            </a:r>
          </a:p>
        </p:txBody>
      </p:sp>
      <p:pic>
        <p:nvPicPr>
          <p:cNvPr id="2050" name="Picture 2" descr="D:\Respaldo Tesis\Fotos\Detalladas\9. Análisis biol\2. Caracterización\Tinción gram\DSC0132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746" t="23669" r="21981"/>
          <a:stretch/>
        </p:blipFill>
        <p:spPr bwMode="auto">
          <a:xfrm>
            <a:off x="3701999" y="944321"/>
            <a:ext cx="2260920" cy="2259520"/>
          </a:xfrm>
          <a:prstGeom prst="ellipse">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6354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5543600" y="0"/>
            <a:ext cx="3600400"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cs typeface="Times New Roman" pitchFamily="18" charset="0"/>
              </a:rPr>
              <a:t>INTRODUCCIÓN</a:t>
            </a:r>
          </a:p>
        </p:txBody>
      </p:sp>
      <p:pic>
        <p:nvPicPr>
          <p:cNvPr id="1026" name="Picture 2" descr="C:\Users\renata\Desktop\Prezi\soya pro.png"/>
          <p:cNvPicPr>
            <a:picLocks noChangeAspect="1" noChangeArrowheads="1"/>
          </p:cNvPicPr>
          <p:nvPr/>
        </p:nvPicPr>
        <p:blipFill rotWithShape="1">
          <a:blip r:embed="rId3">
            <a:extLst>
              <a:ext uri="{28A0092B-C50C-407E-A947-70E740481C1C}">
                <a14:useLocalDpi xmlns:a14="http://schemas.microsoft.com/office/drawing/2010/main" val="0"/>
              </a:ext>
            </a:extLst>
          </a:blip>
          <a:srcRect t="8048"/>
          <a:stretch/>
        </p:blipFill>
        <p:spPr bwMode="auto">
          <a:xfrm>
            <a:off x="3635896" y="2030987"/>
            <a:ext cx="5184576" cy="3371373"/>
          </a:xfrm>
          <a:prstGeom prst="rect">
            <a:avLst/>
          </a:prstGeom>
          <a:extLst/>
        </p:spPr>
        <p:style>
          <a:lnRef idx="2">
            <a:schemeClr val="accent1"/>
          </a:lnRef>
          <a:fillRef idx="1">
            <a:schemeClr val="lt1"/>
          </a:fillRef>
          <a:effectRef idx="0">
            <a:schemeClr val="accent1"/>
          </a:effectRef>
          <a:fontRef idx="minor">
            <a:schemeClr val="dk1"/>
          </a:fontRef>
        </p:style>
      </p:pic>
      <p:sp>
        <p:nvSpPr>
          <p:cNvPr id="2" name="1 CuadroTexto"/>
          <p:cNvSpPr txBox="1"/>
          <p:nvPr/>
        </p:nvSpPr>
        <p:spPr>
          <a:xfrm>
            <a:off x="3769365" y="5402360"/>
            <a:ext cx="5051108" cy="584775"/>
          </a:xfrm>
          <a:prstGeom prst="rect">
            <a:avLst/>
          </a:prstGeom>
          <a:noFill/>
        </p:spPr>
        <p:txBody>
          <a:bodyPr wrap="square" rtlCol="0">
            <a:spAutoFit/>
          </a:bodyPr>
          <a:lstStyle/>
          <a:p>
            <a:pPr marL="725488" indent="-725488" algn="just"/>
            <a:r>
              <a:rPr lang="es-EC" sz="1600" b="1" dirty="0" smtClean="0">
                <a:latin typeface="Times New Roman" pitchFamily="18" charset="0"/>
                <a:cs typeface="Times New Roman" pitchFamily="18" charset="0"/>
              </a:rPr>
              <a:t>Fig. 1:</a:t>
            </a:r>
            <a:r>
              <a:rPr lang="es-EC" sz="1600" dirty="0" smtClean="0">
                <a:latin typeface="Times New Roman" pitchFamily="18" charset="0"/>
                <a:cs typeface="Times New Roman" pitchFamily="18" charset="0"/>
              </a:rPr>
              <a:t> Principales países productores de soya en 2000-2009 (INEN, 2009).</a:t>
            </a:r>
            <a:endParaRPr lang="es-EC" sz="1600" dirty="0">
              <a:latin typeface="Times New Roman" pitchFamily="18" charset="0"/>
              <a:cs typeface="Times New Roman" pitchFamily="18" charset="0"/>
            </a:endParaRPr>
          </a:p>
        </p:txBody>
      </p:sp>
      <p:pic>
        <p:nvPicPr>
          <p:cNvPr id="7" name="Picture 2" descr="C:\Users\renata\Desktop\Tesis Vanessa\Fotos\Detallada\10. Aplicación\Fotos Diciembre13\día 06\DSC0438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0234" y="1443165"/>
            <a:ext cx="1080142" cy="1440000"/>
          </a:xfrm>
          <a:prstGeom prst="rect">
            <a:avLst/>
          </a:prstGeom>
          <a:extLst/>
        </p:spPr>
        <p:style>
          <a:lnRef idx="2">
            <a:schemeClr val="accent3"/>
          </a:lnRef>
          <a:fillRef idx="1">
            <a:schemeClr val="lt1"/>
          </a:fillRef>
          <a:effectRef idx="0">
            <a:schemeClr val="accent3"/>
          </a:effectRef>
          <a:fontRef idx="minor">
            <a:schemeClr val="dk1"/>
          </a:fontRef>
        </p:style>
      </p:pic>
      <p:pic>
        <p:nvPicPr>
          <p:cNvPr id="9" name="Picture 2" descr="https://encrypted-tbn3.gstatic.com/images?q=tbn:ANd9GcRpaSeXtvlxWl7bhvNxe13llLqRZd4dRe7z_6ulakQLZBFTlRaT"/>
          <p:cNvPicPr>
            <a:picLocks noChangeAspect="1" noChangeArrowheads="1"/>
          </p:cNvPicPr>
          <p:nvPr/>
        </p:nvPicPr>
        <p:blipFill rotWithShape="1">
          <a:blip r:embed="rId5">
            <a:extLst>
              <a:ext uri="{28A0092B-C50C-407E-A947-70E740481C1C}">
                <a14:useLocalDpi xmlns:a14="http://schemas.microsoft.com/office/drawing/2010/main" val="0"/>
              </a:ext>
            </a:extLst>
          </a:blip>
          <a:srcRect l="40916" r="13296" b="21174"/>
          <a:stretch/>
        </p:blipFill>
        <p:spPr bwMode="auto">
          <a:xfrm>
            <a:off x="799561" y="2766953"/>
            <a:ext cx="942725" cy="1080000"/>
          </a:xfrm>
          <a:prstGeom prst="rect">
            <a:avLst/>
          </a:prstGeom>
        </p:spPr>
        <p:style>
          <a:lnRef idx="2">
            <a:schemeClr val="accent5"/>
          </a:lnRef>
          <a:fillRef idx="1">
            <a:schemeClr val="lt1"/>
          </a:fillRef>
          <a:effectRef idx="0">
            <a:schemeClr val="accent5"/>
          </a:effectRef>
          <a:fontRef idx="minor">
            <a:schemeClr val="dk1"/>
          </a:fontRef>
        </p:style>
      </p:pic>
      <p:pic>
        <p:nvPicPr>
          <p:cNvPr id="10" name="Picture 4" descr="https://encrypted-tbn0.gstatic.com/images?q=tbn:ANd9GcTQEmO7m6r4i2gppQYVYp6h7FhzHA1HiS2q9PMvlqMt22VjR7pfw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632" y="1122687"/>
            <a:ext cx="1167154" cy="11671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1.bp.blogspot.com/-_Agg2np1dvc/TZ4cCHSSv9I/AAAAAAAAAcg/hTOql_TrbbU/s1600/salu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55056" y="2766953"/>
            <a:ext cx="1080000" cy="1080000"/>
          </a:xfrm>
          <a:prstGeom prst="rect">
            <a:avLst/>
          </a:prstGeom>
        </p:spPr>
        <p:style>
          <a:lnRef idx="2">
            <a:schemeClr val="accent4"/>
          </a:lnRef>
          <a:fillRef idx="1">
            <a:schemeClr val="lt1"/>
          </a:fillRef>
          <a:effectRef idx="0">
            <a:schemeClr val="accent4"/>
          </a:effectRef>
          <a:fontRef idx="minor">
            <a:schemeClr val="dk1"/>
          </a:fontRef>
        </p:style>
      </p:pic>
      <p:cxnSp>
        <p:nvCxnSpPr>
          <p:cNvPr id="4" name="3 Conector recto de flecha"/>
          <p:cNvCxnSpPr>
            <a:stCxn id="10" idx="2"/>
            <a:endCxn id="9" idx="0"/>
          </p:cNvCxnSpPr>
          <p:nvPr/>
        </p:nvCxnSpPr>
        <p:spPr>
          <a:xfrm flipH="1">
            <a:off x="1270924" y="2289841"/>
            <a:ext cx="572285" cy="47711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8" name="7 Conector recto de flecha"/>
          <p:cNvCxnSpPr>
            <a:stCxn id="10" idx="2"/>
            <a:endCxn id="11" idx="0"/>
          </p:cNvCxnSpPr>
          <p:nvPr/>
        </p:nvCxnSpPr>
        <p:spPr>
          <a:xfrm>
            <a:off x="1843209" y="2289841"/>
            <a:ext cx="651847" cy="47711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2056" name="Picture 8" descr="http://www.cuidemosnuestrarg.com.ar/abono_0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0802" y="4415562"/>
            <a:ext cx="1350000" cy="1080000"/>
          </a:xfrm>
          <a:prstGeom prst="rect">
            <a:avLst/>
          </a:prstGeom>
        </p:spPr>
        <p:style>
          <a:lnRef idx="2">
            <a:schemeClr val="accent1"/>
          </a:lnRef>
          <a:fillRef idx="1">
            <a:schemeClr val="lt1"/>
          </a:fillRef>
          <a:effectRef idx="0">
            <a:schemeClr val="accent1"/>
          </a:effectRef>
          <a:fontRef idx="minor">
            <a:schemeClr val="dk1"/>
          </a:fontRef>
        </p:style>
      </p:pic>
      <p:sp>
        <p:nvSpPr>
          <p:cNvPr id="3" name="2 CuadroTexto"/>
          <p:cNvSpPr txBox="1"/>
          <p:nvPr/>
        </p:nvSpPr>
        <p:spPr>
          <a:xfrm>
            <a:off x="842610" y="5549170"/>
            <a:ext cx="2129109" cy="400110"/>
          </a:xfrm>
          <a:prstGeom prst="rect">
            <a:avLst/>
          </a:prstGeom>
          <a:noFill/>
        </p:spPr>
        <p:txBody>
          <a:bodyPr wrap="none" rtlCol="0">
            <a:spAutoFit/>
          </a:bodyPr>
          <a:lstStyle/>
          <a:p>
            <a:r>
              <a:rPr lang="es-ES" sz="2000" b="1" dirty="0" smtClean="0">
                <a:latin typeface="Times New Roman" pitchFamily="18" charset="0"/>
                <a:cs typeface="Times New Roman" pitchFamily="18" charset="0"/>
              </a:rPr>
              <a:t>Abonos orgánicos</a:t>
            </a:r>
            <a:endParaRPr lang="es-ES" sz="2000" b="1" dirty="0">
              <a:latin typeface="Times New Roman" pitchFamily="18" charset="0"/>
              <a:cs typeface="Times New Roman" pitchFamily="18" charset="0"/>
            </a:endParaRPr>
          </a:p>
        </p:txBody>
      </p:sp>
      <p:sp>
        <p:nvSpPr>
          <p:cNvPr id="5" name="4 CuadroTexto"/>
          <p:cNvSpPr txBox="1"/>
          <p:nvPr/>
        </p:nvSpPr>
        <p:spPr>
          <a:xfrm>
            <a:off x="5379072" y="1622861"/>
            <a:ext cx="2371162" cy="369332"/>
          </a:xfrm>
          <a:prstGeom prst="rect">
            <a:avLst/>
          </a:prstGeom>
          <a:noFill/>
        </p:spPr>
        <p:txBody>
          <a:bodyPr wrap="none" rtlCol="0">
            <a:spAutoFit/>
          </a:bodyPr>
          <a:lstStyle/>
          <a:p>
            <a:r>
              <a:rPr lang="es-ES" b="1" dirty="0" smtClean="0">
                <a:latin typeface="Times New Roman" pitchFamily="18" charset="0"/>
                <a:cs typeface="Times New Roman" pitchFamily="18" charset="0"/>
              </a:rPr>
              <a:t>La soya (G</a:t>
            </a:r>
            <a:r>
              <a:rPr lang="es-ES" b="1" i="1" dirty="0" smtClean="0">
                <a:latin typeface="Times New Roman" pitchFamily="18" charset="0"/>
                <a:cs typeface="Times New Roman" pitchFamily="18" charset="0"/>
              </a:rPr>
              <a:t>lycine max</a:t>
            </a:r>
            <a:r>
              <a:rPr lang="es-ES" b="1" dirty="0" smtClean="0">
                <a:latin typeface="Times New Roman" pitchFamily="18" charset="0"/>
                <a:cs typeface="Times New Roman" pitchFamily="18" charset="0"/>
              </a:rPr>
              <a:t>)</a:t>
            </a:r>
            <a:endParaRPr lang="es-ES" b="1" dirty="0">
              <a:latin typeface="Times New Roman" pitchFamily="18" charset="0"/>
              <a:cs typeface="Times New Roman" pitchFamily="18" charset="0"/>
            </a:endParaRPr>
          </a:p>
        </p:txBody>
      </p:sp>
      <p:sp>
        <p:nvSpPr>
          <p:cNvPr id="13" name="12 Rectángulo"/>
          <p:cNvSpPr/>
          <p:nvPr/>
        </p:nvSpPr>
        <p:spPr>
          <a:xfrm>
            <a:off x="7905353" y="4119219"/>
            <a:ext cx="396000"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CuadroTexto"/>
          <p:cNvSpPr txBox="1"/>
          <p:nvPr/>
        </p:nvSpPr>
        <p:spPr>
          <a:xfrm>
            <a:off x="683568" y="3779748"/>
            <a:ext cx="1101776" cy="369332"/>
          </a:xfrm>
          <a:prstGeom prst="rect">
            <a:avLst/>
          </a:prstGeom>
          <a:noFill/>
        </p:spPr>
        <p:txBody>
          <a:bodyPr wrap="none" rtlCol="0">
            <a:spAutoFit/>
          </a:bodyPr>
          <a:lstStyle/>
          <a:p>
            <a:r>
              <a:rPr lang="es-ES" dirty="0" smtClean="0"/>
              <a:t>Ambiente</a:t>
            </a:r>
            <a:endParaRPr lang="es-ES" dirty="0"/>
          </a:p>
        </p:txBody>
      </p:sp>
      <p:sp>
        <p:nvSpPr>
          <p:cNvPr id="16" name="15 CuadroTexto"/>
          <p:cNvSpPr txBox="1"/>
          <p:nvPr/>
        </p:nvSpPr>
        <p:spPr>
          <a:xfrm>
            <a:off x="2218189" y="3789040"/>
            <a:ext cx="697627" cy="369332"/>
          </a:xfrm>
          <a:prstGeom prst="rect">
            <a:avLst/>
          </a:prstGeom>
          <a:noFill/>
        </p:spPr>
        <p:txBody>
          <a:bodyPr wrap="none" rtlCol="0">
            <a:spAutoFit/>
          </a:bodyPr>
          <a:lstStyle/>
          <a:p>
            <a:r>
              <a:rPr lang="es-ES" dirty="0" smtClean="0"/>
              <a:t>Salud</a:t>
            </a:r>
            <a:endParaRPr lang="es-ES" dirty="0"/>
          </a:p>
        </p:txBody>
      </p:sp>
    </p:spTree>
    <p:extLst>
      <p:ext uri="{BB962C8B-B14F-4D97-AF65-F5344CB8AC3E}">
        <p14:creationId xmlns:p14="http://schemas.microsoft.com/office/powerpoint/2010/main" val="12751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extLst>
              <p:ext uri="{D42A27DB-BD31-4B8C-83A1-F6EECF244321}">
                <p14:modId xmlns:p14="http://schemas.microsoft.com/office/powerpoint/2010/main" val="2423779952"/>
              </p:ext>
            </p:extLst>
          </p:nvPr>
        </p:nvGraphicFramePr>
        <p:xfrm>
          <a:off x="898077" y="1206233"/>
          <a:ext cx="3335375" cy="1483360"/>
        </p:xfrm>
        <a:graphic>
          <a:graphicData uri="http://schemas.openxmlformats.org/drawingml/2006/table">
            <a:tbl>
              <a:tblPr firstRow="1" bandRow="1">
                <a:tableStyleId>{5C22544A-7EE6-4342-B048-85BDC9FD1C3A}</a:tableStyleId>
              </a:tblPr>
              <a:tblGrid>
                <a:gridCol w="1823208"/>
                <a:gridCol w="1512167"/>
              </a:tblGrid>
              <a:tr h="370840">
                <a:tc>
                  <a:txBody>
                    <a:bodyPr/>
                    <a:lstStyle/>
                    <a:p>
                      <a:pPr algn="ctr"/>
                      <a:r>
                        <a:rPr lang="es-ES" sz="1800" dirty="0" smtClean="0">
                          <a:solidFill>
                            <a:schemeClr val="tx1"/>
                          </a:solidFill>
                        </a:rPr>
                        <a:t>Microorganismo</a:t>
                      </a:r>
                      <a:endParaRPr lang="es-ES" sz="1800" dirty="0">
                        <a:solidFill>
                          <a:schemeClr val="tx1"/>
                        </a:solidFill>
                      </a:endParaRPr>
                    </a:p>
                  </a:txBody>
                  <a:tcPr>
                    <a:solidFill>
                      <a:schemeClr val="accent5">
                        <a:lumMod val="60000"/>
                        <a:lumOff val="40000"/>
                      </a:schemeClr>
                    </a:solidFill>
                  </a:tcPr>
                </a:tc>
                <a:tc>
                  <a:txBody>
                    <a:bodyPr/>
                    <a:lstStyle/>
                    <a:p>
                      <a:pPr algn="ctr"/>
                      <a:r>
                        <a:rPr lang="es-ES" sz="1800" dirty="0" smtClean="0">
                          <a:solidFill>
                            <a:schemeClr val="tx1"/>
                          </a:solidFill>
                        </a:rPr>
                        <a:t>#células/mL</a:t>
                      </a:r>
                      <a:endParaRPr lang="es-ES" sz="1800" dirty="0">
                        <a:solidFill>
                          <a:schemeClr val="tx1"/>
                        </a:solidFill>
                      </a:endParaRPr>
                    </a:p>
                  </a:txBody>
                  <a:tcPr>
                    <a:solidFill>
                      <a:schemeClr val="accent5">
                        <a:lumMod val="60000"/>
                        <a:lumOff val="40000"/>
                      </a:schemeClr>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i="1" dirty="0" smtClean="0">
                          <a:solidFill>
                            <a:schemeClr val="tx1"/>
                          </a:solidFill>
                        </a:rPr>
                        <a:t>Saccharomyces</a:t>
                      </a:r>
                    </a:p>
                  </a:txBody>
                  <a:tcP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dirty="0" smtClean="0">
                          <a:solidFill>
                            <a:schemeClr val="tx1"/>
                          </a:solidFill>
                        </a:rPr>
                        <a:t>4.5 x 10</a:t>
                      </a:r>
                      <a:r>
                        <a:rPr lang="es-ES" sz="1800" baseline="30000" dirty="0" smtClean="0">
                          <a:solidFill>
                            <a:schemeClr val="tx1"/>
                          </a:solidFill>
                        </a:rPr>
                        <a:t>8</a:t>
                      </a:r>
                    </a:p>
                  </a:txBody>
                  <a:tcPr>
                    <a:solidFill>
                      <a:schemeClr val="accent5">
                        <a:lumMod val="20000"/>
                        <a:lumOff val="80000"/>
                      </a:schemeClr>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i="1" dirty="0" smtClean="0">
                          <a:solidFill>
                            <a:schemeClr val="tx1"/>
                          </a:solidFill>
                        </a:rPr>
                        <a:t>Lactobacillus</a:t>
                      </a:r>
                    </a:p>
                  </a:txBody>
                  <a:tcPr>
                    <a:solidFill>
                      <a:schemeClr val="accent5">
                        <a:lumMod val="20000"/>
                        <a:lumOff val="80000"/>
                      </a:schemeClr>
                    </a:solidFill>
                  </a:tcPr>
                </a:tc>
                <a:tc>
                  <a:txBody>
                    <a:bodyPr/>
                    <a:lstStyle/>
                    <a:p>
                      <a:pPr algn="ctr"/>
                      <a:r>
                        <a:rPr lang="es-ES" sz="1800" dirty="0" smtClean="0">
                          <a:solidFill>
                            <a:schemeClr val="tx1"/>
                          </a:solidFill>
                        </a:rPr>
                        <a:t>5.6 x 10</a:t>
                      </a:r>
                      <a:r>
                        <a:rPr lang="es-ES" sz="1800" baseline="30000" dirty="0" smtClean="0">
                          <a:solidFill>
                            <a:schemeClr val="tx1"/>
                          </a:solidFill>
                        </a:rPr>
                        <a:t>7</a:t>
                      </a:r>
                      <a:endParaRPr lang="es-ES" sz="1800" baseline="30000" dirty="0">
                        <a:solidFill>
                          <a:schemeClr val="tx1"/>
                        </a:solidFill>
                      </a:endParaRPr>
                    </a:p>
                  </a:txBody>
                  <a:tcPr>
                    <a:solidFill>
                      <a:schemeClr val="accent5">
                        <a:lumMod val="20000"/>
                        <a:lumOff val="80000"/>
                      </a:schemeClr>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i="1" dirty="0" err="1" smtClean="0">
                          <a:solidFill>
                            <a:schemeClr val="tx1"/>
                          </a:solidFill>
                        </a:rPr>
                        <a:t>Aeromonas</a:t>
                      </a:r>
                      <a:endParaRPr lang="es-ES" sz="1800" i="1" dirty="0" smtClean="0">
                        <a:solidFill>
                          <a:schemeClr val="tx1"/>
                        </a:solidFill>
                      </a:endParaRPr>
                    </a:p>
                  </a:txBody>
                  <a:tcP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dirty="0" smtClean="0">
                          <a:solidFill>
                            <a:schemeClr val="tx1"/>
                          </a:solidFill>
                        </a:rPr>
                        <a:t>1.08 x 10</a:t>
                      </a:r>
                      <a:r>
                        <a:rPr lang="es-ES" sz="1800" baseline="30000" dirty="0" smtClean="0">
                          <a:solidFill>
                            <a:schemeClr val="tx1"/>
                          </a:solidFill>
                        </a:rPr>
                        <a:t>8</a:t>
                      </a:r>
                    </a:p>
                  </a:txBody>
                  <a:tcPr>
                    <a:solidFill>
                      <a:schemeClr val="accent5">
                        <a:lumMod val="20000"/>
                        <a:lumOff val="80000"/>
                      </a:schemeClr>
                    </a:solidFill>
                  </a:tcPr>
                </a:tc>
              </a:tr>
            </a:tbl>
          </a:graphicData>
        </a:graphic>
      </p:graphicFrame>
      <p:sp>
        <p:nvSpPr>
          <p:cNvPr id="7" name="6 Rectángulo"/>
          <p:cNvSpPr/>
          <p:nvPr/>
        </p:nvSpPr>
        <p:spPr>
          <a:xfrm>
            <a:off x="791364" y="519093"/>
            <a:ext cx="1858201" cy="369332"/>
          </a:xfrm>
          <a:prstGeom prst="rect">
            <a:avLst/>
          </a:prstGeom>
        </p:spPr>
        <p:txBody>
          <a:bodyPr wrap="none">
            <a:spAutoFit/>
          </a:bodyPr>
          <a:lstStyle/>
          <a:p>
            <a:r>
              <a:rPr lang="es-ES" b="1" dirty="0" smtClean="0">
                <a:latin typeface="Times New Roman" pitchFamily="18" charset="0"/>
                <a:cs typeface="Times New Roman" pitchFamily="18" charset="0"/>
              </a:rPr>
              <a:t>2. Conteo celular</a:t>
            </a:r>
            <a:endParaRPr lang="es-ES" b="1" dirty="0">
              <a:latin typeface="Times New Roman" pitchFamily="18" charset="0"/>
              <a:cs typeface="Times New Roman" pitchFamily="18" charset="0"/>
            </a:endParaRPr>
          </a:p>
        </p:txBody>
      </p:sp>
      <p:sp>
        <p:nvSpPr>
          <p:cNvPr id="8" name="7 Rectángulo"/>
          <p:cNvSpPr/>
          <p:nvPr/>
        </p:nvSpPr>
        <p:spPr>
          <a:xfrm>
            <a:off x="809332" y="3148772"/>
            <a:ext cx="1858201" cy="369332"/>
          </a:xfrm>
          <a:prstGeom prst="rect">
            <a:avLst/>
          </a:prstGeom>
        </p:spPr>
        <p:txBody>
          <a:bodyPr wrap="none">
            <a:spAutoFit/>
          </a:bodyPr>
          <a:lstStyle/>
          <a:p>
            <a:r>
              <a:rPr lang="es-ES" b="1" dirty="0" smtClean="0">
                <a:latin typeface="Times New Roman" pitchFamily="18" charset="0"/>
                <a:cs typeface="Times New Roman" pitchFamily="18" charset="0"/>
              </a:rPr>
              <a:t>3. Biol elaborado</a:t>
            </a:r>
            <a:endParaRPr lang="es-ES" b="1" dirty="0">
              <a:latin typeface="Times New Roman" pitchFamily="18" charset="0"/>
              <a:cs typeface="Times New Roman" pitchFamily="18" charset="0"/>
            </a:endParaRPr>
          </a:p>
        </p:txBody>
      </p:sp>
      <p:pic>
        <p:nvPicPr>
          <p:cNvPr id="1026" name="Picture 2" descr="C:\Users\renata\Desktop\fotos tesis ver\DSC0107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351" t="14679"/>
          <a:stretch/>
        </p:blipFill>
        <p:spPr bwMode="auto">
          <a:xfrm>
            <a:off x="1953095" y="3601629"/>
            <a:ext cx="2942940" cy="2457244"/>
          </a:xfrm>
          <a:prstGeom prst="rect">
            <a:avLst/>
          </a:prstGeom>
          <a:ln>
            <a:solidFill>
              <a:srgbClr val="FFC000"/>
            </a:solidFill>
          </a:ln>
          <a:extLst/>
        </p:spPr>
        <p:style>
          <a:lnRef idx="2">
            <a:schemeClr val="accent6"/>
          </a:lnRef>
          <a:fillRef idx="1">
            <a:schemeClr val="lt1"/>
          </a:fillRef>
          <a:effectRef idx="0">
            <a:schemeClr val="accent6"/>
          </a:effectRef>
          <a:fontRef idx="minor">
            <a:schemeClr val="dk1"/>
          </a:fontRef>
        </p:style>
      </p:pic>
      <p:sp>
        <p:nvSpPr>
          <p:cNvPr id="12" name="11 CuadroTexto"/>
          <p:cNvSpPr txBox="1"/>
          <p:nvPr/>
        </p:nvSpPr>
        <p:spPr>
          <a:xfrm>
            <a:off x="1187624" y="6075240"/>
            <a:ext cx="6840760" cy="584775"/>
          </a:xfrm>
          <a:prstGeom prst="rect">
            <a:avLst/>
          </a:prstGeom>
          <a:noFill/>
        </p:spPr>
        <p:txBody>
          <a:bodyPr wrap="square" rtlCol="0">
            <a:spAutoFit/>
          </a:bodyPr>
          <a:lstStyle/>
          <a:p>
            <a:pPr marL="898525" indent="-898525" algn="just"/>
            <a:r>
              <a:rPr lang="es-PA" sz="1600" b="1" dirty="0" smtClean="0">
                <a:latin typeface="Times New Roman" pitchFamily="18" charset="0"/>
                <a:cs typeface="Times New Roman" pitchFamily="18" charset="0"/>
              </a:rPr>
              <a:t>Fig. 24: </a:t>
            </a:r>
            <a:r>
              <a:rPr lang="es-PA" sz="1600" dirty="0" smtClean="0">
                <a:latin typeface="Times New Roman" pitchFamily="18" charset="0"/>
                <a:cs typeface="Times New Roman" pitchFamily="18" charset="0"/>
              </a:rPr>
              <a:t>Elaboración de biol en la </a:t>
            </a:r>
            <a:r>
              <a:rPr lang="es-PA" sz="1600" dirty="0" err="1" smtClean="0">
                <a:latin typeface="Times New Roman" pitchFamily="18" charset="0"/>
                <a:cs typeface="Times New Roman" pitchFamily="18" charset="0"/>
              </a:rPr>
              <a:t>quinca</a:t>
            </a:r>
            <a:r>
              <a:rPr lang="es-PA" sz="1600" dirty="0" smtClean="0">
                <a:latin typeface="Times New Roman" pitchFamily="18" charset="0"/>
                <a:cs typeface="Times New Roman" pitchFamily="18" charset="0"/>
              </a:rPr>
              <a:t> “Winchele” de la ciudad de Esmeraldas.</a:t>
            </a:r>
            <a:endParaRPr lang="es-PA" sz="1600" dirty="0">
              <a:latin typeface="Times New Roman" pitchFamily="18" charset="0"/>
              <a:cs typeface="Times New Roman" pitchFamily="18" charset="0"/>
            </a:endParaRPr>
          </a:p>
        </p:txBody>
      </p:sp>
      <p:pic>
        <p:nvPicPr>
          <p:cNvPr id="7170" name="Picture 2" descr="C:\Users\renata\Desktop\Tesis Vanessa\Fotos\Detallada\6. Masificación\4.  Resultados\DSC009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2288" y="888425"/>
            <a:ext cx="2434870" cy="1826393"/>
          </a:xfrm>
          <a:prstGeom prst="rect">
            <a:avLst/>
          </a:prstGeom>
          <a:solidFill>
            <a:srgbClr val="FFC000"/>
          </a:solidFill>
          <a:ln>
            <a:solidFill>
              <a:srgbClr val="FFC000"/>
            </a:solidFill>
          </a:ln>
          <a:extLst/>
        </p:spPr>
        <p:style>
          <a:lnRef idx="2">
            <a:schemeClr val="accent5"/>
          </a:lnRef>
          <a:fillRef idx="1">
            <a:schemeClr val="lt1"/>
          </a:fillRef>
          <a:effectRef idx="0">
            <a:schemeClr val="accent5"/>
          </a:effectRef>
          <a:fontRef idx="minor">
            <a:schemeClr val="dk1"/>
          </a:fontRef>
        </p:style>
      </p:pic>
      <p:pic>
        <p:nvPicPr>
          <p:cNvPr id="7171" name="Picture 3" descr="C:\Users\renata\Desktop\Tesis Vanessa\Fotos\Detallada\10. Aplicación\20131112_1327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8541" y="3678123"/>
            <a:ext cx="1662365" cy="2216487"/>
          </a:xfrm>
          <a:prstGeom prst="rect">
            <a:avLst/>
          </a:prstGeom>
          <a:ln>
            <a:solidFill>
              <a:srgbClr val="FFC000"/>
            </a:solidFill>
          </a:ln>
          <a:extLst/>
        </p:spPr>
        <p:style>
          <a:lnRef idx="2">
            <a:schemeClr val="accent6"/>
          </a:lnRef>
          <a:fillRef idx="1">
            <a:schemeClr val="lt1"/>
          </a:fillRef>
          <a:effectRef idx="0">
            <a:schemeClr val="accent6"/>
          </a:effectRef>
          <a:fontRef idx="minor">
            <a:schemeClr val="dk1"/>
          </a:fontRef>
        </p:style>
      </p:pic>
      <p:sp>
        <p:nvSpPr>
          <p:cNvPr id="2" name="1 Flecha derecha"/>
          <p:cNvSpPr/>
          <p:nvPr/>
        </p:nvSpPr>
        <p:spPr>
          <a:xfrm>
            <a:off x="5020763" y="4614227"/>
            <a:ext cx="592485" cy="432048"/>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latin typeface="Times New Roman" pitchFamily="18" charset="0"/>
              <a:cs typeface="Times New Roman" pitchFamily="18" charset="0"/>
            </a:endParaRPr>
          </a:p>
        </p:txBody>
      </p:sp>
      <p:sp>
        <p:nvSpPr>
          <p:cNvPr id="10" name="9 CuadroTexto"/>
          <p:cNvSpPr txBox="1"/>
          <p:nvPr/>
        </p:nvSpPr>
        <p:spPr>
          <a:xfrm>
            <a:off x="3563888" y="0"/>
            <a:ext cx="5580112"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RESULTADOS Y DISCUSIÓN</a:t>
            </a:r>
          </a:p>
        </p:txBody>
      </p:sp>
      <p:sp>
        <p:nvSpPr>
          <p:cNvPr id="11" name="10 CuadroTexto"/>
          <p:cNvSpPr txBox="1"/>
          <p:nvPr/>
        </p:nvSpPr>
        <p:spPr>
          <a:xfrm>
            <a:off x="4211960" y="2714818"/>
            <a:ext cx="4752528" cy="584775"/>
          </a:xfrm>
          <a:prstGeom prst="rect">
            <a:avLst/>
          </a:prstGeom>
          <a:noFill/>
          <a:ln>
            <a:noFill/>
          </a:ln>
        </p:spPr>
        <p:txBody>
          <a:bodyPr wrap="square" rtlCol="0">
            <a:spAutoFit/>
          </a:bodyPr>
          <a:lstStyle/>
          <a:p>
            <a:pPr algn="just"/>
            <a:r>
              <a:rPr lang="es-ES" sz="1600" b="1" dirty="0" smtClean="0">
                <a:latin typeface="Times New Roman" pitchFamily="18" charset="0"/>
                <a:cs typeface="Times New Roman" pitchFamily="18" charset="0"/>
              </a:rPr>
              <a:t>Fig. 23:</a:t>
            </a:r>
            <a:r>
              <a:rPr lang="es-ES" sz="1600" dirty="0" smtClean="0">
                <a:latin typeface="Times New Roman" pitchFamily="18" charset="0"/>
                <a:cs typeface="Times New Roman" pitchFamily="18" charset="0"/>
              </a:rPr>
              <a:t> Inóculos </a:t>
            </a:r>
            <a:r>
              <a:rPr lang="es-ES" sz="1600" dirty="0">
                <a:latin typeface="Times New Roman" pitchFamily="18" charset="0"/>
                <a:cs typeface="Times New Roman" pitchFamily="18" charset="0"/>
              </a:rPr>
              <a:t>de  </a:t>
            </a:r>
            <a:r>
              <a:rPr lang="es-ES" sz="1600" i="1" dirty="0" smtClean="0">
                <a:latin typeface="Times New Roman" pitchFamily="18" charset="0"/>
                <a:cs typeface="Times New Roman" pitchFamily="18" charset="0"/>
              </a:rPr>
              <a:t>Aeromonas</a:t>
            </a:r>
            <a:r>
              <a:rPr lang="es-ES" sz="1600" dirty="0" smtClean="0">
                <a:latin typeface="Times New Roman" pitchFamily="18" charset="0"/>
                <a:cs typeface="Times New Roman" pitchFamily="18" charset="0"/>
              </a:rPr>
              <a:t>, </a:t>
            </a:r>
            <a:r>
              <a:rPr lang="es-ES" sz="1600" i="1" dirty="0" smtClean="0">
                <a:latin typeface="Times New Roman" pitchFamily="18" charset="0"/>
                <a:cs typeface="Times New Roman" pitchFamily="18" charset="0"/>
              </a:rPr>
              <a:t>Lactobacillus</a:t>
            </a:r>
            <a:r>
              <a:rPr lang="es-ES" sz="1600" dirty="0" smtClean="0">
                <a:latin typeface="Times New Roman" pitchFamily="18" charset="0"/>
                <a:cs typeface="Times New Roman" pitchFamily="18" charset="0"/>
              </a:rPr>
              <a:t> y </a:t>
            </a:r>
            <a:endParaRPr lang="es-ES" sz="1600" i="1" dirty="0">
              <a:latin typeface="Times New Roman" pitchFamily="18" charset="0"/>
              <a:cs typeface="Times New Roman" pitchFamily="18" charset="0"/>
            </a:endParaRPr>
          </a:p>
          <a:p>
            <a:pPr marL="725488" indent="-725488" algn="just"/>
            <a:r>
              <a:rPr lang="es-ES" sz="1600" i="1" dirty="0" smtClean="0">
                <a:latin typeface="Times New Roman" pitchFamily="18" charset="0"/>
                <a:cs typeface="Times New Roman" pitchFamily="18" charset="0"/>
              </a:rPr>
              <a:t>	Saccharomyces</a:t>
            </a:r>
            <a:r>
              <a:rPr lang="es-ES" sz="1600" dirty="0" smtClean="0">
                <a:latin typeface="Times New Roman" pitchFamily="18" charset="0"/>
                <a:cs typeface="Times New Roman" pitchFamily="18" charset="0"/>
              </a:rPr>
              <a:t>.</a:t>
            </a:r>
            <a:endParaRPr lang="es-ES" sz="1600" i="1" dirty="0">
              <a:latin typeface="Times New Roman" pitchFamily="18" charset="0"/>
              <a:cs typeface="Times New Roman" pitchFamily="18" charset="0"/>
            </a:endParaRPr>
          </a:p>
        </p:txBody>
      </p:sp>
    </p:spTree>
    <p:extLst>
      <p:ext uri="{BB962C8B-B14F-4D97-AF65-F5344CB8AC3E}">
        <p14:creationId xmlns:p14="http://schemas.microsoft.com/office/powerpoint/2010/main" val="42182650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701460" y="744072"/>
            <a:ext cx="2108269" cy="369332"/>
          </a:xfrm>
          <a:prstGeom prst="rect">
            <a:avLst/>
          </a:prstGeom>
        </p:spPr>
        <p:txBody>
          <a:bodyPr wrap="none">
            <a:spAutoFit/>
          </a:bodyPr>
          <a:lstStyle/>
          <a:p>
            <a:r>
              <a:rPr lang="es-ES" b="1" dirty="0" smtClean="0">
                <a:latin typeface="Times New Roman" pitchFamily="18" charset="0"/>
                <a:cs typeface="Times New Roman" pitchFamily="18" charset="0"/>
              </a:rPr>
              <a:t>4. Selección del biol</a:t>
            </a:r>
            <a:endParaRPr lang="es-ES" b="1" dirty="0">
              <a:latin typeface="Times New Roman" pitchFamily="18" charset="0"/>
              <a:cs typeface="Times New Roman" pitchFamily="18" charset="0"/>
            </a:endParaRPr>
          </a:p>
        </p:txBody>
      </p:sp>
      <p:sp>
        <p:nvSpPr>
          <p:cNvPr id="5" name="4 CuadroTexto"/>
          <p:cNvSpPr txBox="1"/>
          <p:nvPr/>
        </p:nvSpPr>
        <p:spPr>
          <a:xfrm>
            <a:off x="3563888" y="0"/>
            <a:ext cx="5580112"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RESULTADOS Y DISCUSIÓN</a:t>
            </a:r>
          </a:p>
        </p:txBody>
      </p:sp>
      <p:pic>
        <p:nvPicPr>
          <p:cNvPr id="614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718" t="34483" r="45024" b="33700"/>
          <a:stretch/>
        </p:blipFill>
        <p:spPr bwMode="auto">
          <a:xfrm>
            <a:off x="623513" y="1534920"/>
            <a:ext cx="4999435" cy="2327495"/>
          </a:xfrm>
          <a:prstGeom prst="rect">
            <a:avLst/>
          </a:prstGeom>
          <a:ln/>
        </p:spPr>
        <p:style>
          <a:lnRef idx="2">
            <a:schemeClr val="accent4"/>
          </a:lnRef>
          <a:fillRef idx="1">
            <a:schemeClr val="lt1"/>
          </a:fillRef>
          <a:effectRef idx="0">
            <a:schemeClr val="accent4"/>
          </a:effectRef>
          <a:fontRef idx="minor">
            <a:schemeClr val="dk1"/>
          </a:fontRef>
        </p:style>
      </p:pic>
      <p:sp>
        <p:nvSpPr>
          <p:cNvPr id="2" name="1 CuadroTexto"/>
          <p:cNvSpPr txBox="1"/>
          <p:nvPr/>
        </p:nvSpPr>
        <p:spPr>
          <a:xfrm>
            <a:off x="971600" y="1196366"/>
            <a:ext cx="1249766" cy="338554"/>
          </a:xfrm>
          <a:prstGeom prst="rect">
            <a:avLst/>
          </a:prstGeom>
          <a:noFill/>
        </p:spPr>
        <p:txBody>
          <a:bodyPr wrap="none" rtlCol="0">
            <a:spAutoFit/>
          </a:bodyPr>
          <a:lstStyle/>
          <a:p>
            <a:r>
              <a:rPr lang="es-ES" sz="1600" b="1" dirty="0" smtClean="0">
                <a:latin typeface="Times New Roman" pitchFamily="18" charset="0"/>
                <a:cs typeface="Times New Roman" pitchFamily="18" charset="0"/>
              </a:rPr>
              <a:t>VOLUMEN</a:t>
            </a:r>
            <a:endParaRPr lang="es-ES" sz="1600" b="1" dirty="0">
              <a:latin typeface="Times New Roman" pitchFamily="18" charset="0"/>
              <a:cs typeface="Times New Roman" pitchFamily="18" charset="0"/>
            </a:endParaRPr>
          </a:p>
        </p:txBody>
      </p:sp>
      <p:graphicFrame>
        <p:nvGraphicFramePr>
          <p:cNvPr id="7" name="2 Gráfico"/>
          <p:cNvGraphicFramePr>
            <a:graphicFrameLocks/>
          </p:cNvGraphicFramePr>
          <p:nvPr>
            <p:extLst>
              <p:ext uri="{D42A27DB-BD31-4B8C-83A1-F6EECF244321}">
                <p14:modId xmlns:p14="http://schemas.microsoft.com/office/powerpoint/2010/main" val="679012463"/>
              </p:ext>
            </p:extLst>
          </p:nvPr>
        </p:nvGraphicFramePr>
        <p:xfrm>
          <a:off x="4211960" y="4005064"/>
          <a:ext cx="4742882" cy="2736304"/>
        </p:xfrm>
        <a:graphic>
          <a:graphicData uri="http://schemas.openxmlformats.org/drawingml/2006/chart">
            <c:chart xmlns:c="http://schemas.openxmlformats.org/drawingml/2006/chart" xmlns:r="http://schemas.openxmlformats.org/officeDocument/2006/relationships" r:id="rId5"/>
          </a:graphicData>
        </a:graphic>
      </p:graphicFrame>
      <p:sp>
        <p:nvSpPr>
          <p:cNvPr id="3" name="2 Rectángulo"/>
          <p:cNvSpPr/>
          <p:nvPr/>
        </p:nvSpPr>
        <p:spPr>
          <a:xfrm>
            <a:off x="449822" y="5517232"/>
            <a:ext cx="3600401" cy="738664"/>
          </a:xfrm>
          <a:prstGeom prst="rect">
            <a:avLst/>
          </a:prstGeom>
        </p:spPr>
        <p:txBody>
          <a:bodyPr wrap="square">
            <a:spAutoFit/>
          </a:bodyPr>
          <a:lstStyle/>
          <a:p>
            <a:pPr marL="627063" indent="-627063" algn="just"/>
            <a:r>
              <a:rPr lang="es-ES_tradnl" sz="1400" b="1" dirty="0" smtClean="0">
                <a:latin typeface="Times New Roman" pitchFamily="18" charset="0"/>
                <a:cs typeface="Times New Roman" pitchFamily="18" charset="0"/>
              </a:rPr>
              <a:t>Fig. 25</a:t>
            </a:r>
            <a:r>
              <a:rPr lang="es-ES_tradnl" sz="1400" dirty="0" smtClean="0">
                <a:latin typeface="Times New Roman" pitchFamily="18" charset="0"/>
                <a:cs typeface="Times New Roman" pitchFamily="18" charset="0"/>
              </a:rPr>
              <a:t>: Volumen del biol con </a:t>
            </a:r>
            <a:r>
              <a:rPr lang="es-ES_tradnl" sz="1400" i="1" dirty="0" smtClean="0">
                <a:latin typeface="Times New Roman" pitchFamily="18" charset="0"/>
                <a:cs typeface="Times New Roman" pitchFamily="18" charset="0"/>
              </a:rPr>
              <a:t>Aeromonas</a:t>
            </a:r>
            <a:r>
              <a:rPr lang="es-ES_tradnl" sz="1400" dirty="0" smtClean="0">
                <a:latin typeface="Times New Roman" pitchFamily="18" charset="0"/>
                <a:cs typeface="Times New Roman" pitchFamily="18" charset="0"/>
              </a:rPr>
              <a:t> (A),</a:t>
            </a:r>
            <a:r>
              <a:rPr lang="es-ES_tradnl" sz="1400" i="1" dirty="0">
                <a:latin typeface="Times New Roman" pitchFamily="18" charset="0"/>
                <a:cs typeface="Times New Roman" pitchFamily="18" charset="0"/>
              </a:rPr>
              <a:t> </a:t>
            </a:r>
            <a:r>
              <a:rPr lang="es-ES_tradnl" sz="1400" i="1" dirty="0" smtClean="0">
                <a:latin typeface="Times New Roman" pitchFamily="18" charset="0"/>
                <a:cs typeface="Times New Roman" pitchFamily="18" charset="0"/>
              </a:rPr>
              <a:t>Saccharomyces</a:t>
            </a:r>
            <a:r>
              <a:rPr lang="es-ES_tradnl" sz="1400" dirty="0" smtClean="0">
                <a:latin typeface="Times New Roman" pitchFamily="18" charset="0"/>
                <a:cs typeface="Times New Roman" pitchFamily="18" charset="0"/>
              </a:rPr>
              <a:t> (B</a:t>
            </a:r>
            <a:r>
              <a:rPr lang="es-ES_tradnl" sz="1400" dirty="0">
                <a:latin typeface="Times New Roman" pitchFamily="18" charset="0"/>
                <a:cs typeface="Times New Roman" pitchFamily="18" charset="0"/>
              </a:rPr>
              <a:t>)</a:t>
            </a:r>
            <a:r>
              <a:rPr lang="es-ES_tradnl" sz="1400" dirty="0" smtClean="0">
                <a:latin typeface="Times New Roman" pitchFamily="18" charset="0"/>
                <a:cs typeface="Times New Roman" pitchFamily="18" charset="0"/>
              </a:rPr>
              <a:t>, </a:t>
            </a:r>
            <a:r>
              <a:rPr lang="es-ES_tradnl" sz="1400" i="1" dirty="0" smtClean="0">
                <a:latin typeface="Times New Roman" pitchFamily="18" charset="0"/>
                <a:cs typeface="Times New Roman" pitchFamily="18" charset="0"/>
              </a:rPr>
              <a:t>Lactobacillus </a:t>
            </a:r>
            <a:r>
              <a:rPr lang="es-ES_tradnl" sz="1400" dirty="0" smtClean="0">
                <a:latin typeface="Times New Roman" pitchFamily="18" charset="0"/>
                <a:cs typeface="Times New Roman" pitchFamily="18" charset="0"/>
              </a:rPr>
              <a:t>(C</a:t>
            </a:r>
            <a:r>
              <a:rPr lang="es-ES_tradnl" sz="1400" dirty="0">
                <a:latin typeface="Times New Roman" pitchFamily="18" charset="0"/>
                <a:cs typeface="Times New Roman" pitchFamily="18" charset="0"/>
              </a:rPr>
              <a:t>)</a:t>
            </a:r>
            <a:r>
              <a:rPr lang="es-ES_tradnl" sz="1400" i="1" dirty="0">
                <a:latin typeface="Times New Roman" pitchFamily="18" charset="0"/>
                <a:cs typeface="Times New Roman" pitchFamily="18" charset="0"/>
              </a:rPr>
              <a:t> </a:t>
            </a:r>
            <a:r>
              <a:rPr lang="es-ES_tradnl" sz="1400" dirty="0" smtClean="0">
                <a:latin typeface="Times New Roman" pitchFamily="18" charset="0"/>
                <a:cs typeface="Times New Roman" pitchFamily="18" charset="0"/>
              </a:rPr>
              <a:t>y  </a:t>
            </a:r>
            <a:r>
              <a:rPr lang="es-ES_tradnl" sz="1400" dirty="0">
                <a:latin typeface="Times New Roman" pitchFamily="18" charset="0"/>
                <a:cs typeface="Times New Roman" pitchFamily="18" charset="0"/>
              </a:rPr>
              <a:t>mezcla de microorganismos </a:t>
            </a:r>
            <a:r>
              <a:rPr lang="es-ES_tradnl" sz="1400" dirty="0" smtClean="0">
                <a:latin typeface="Times New Roman" pitchFamily="18" charset="0"/>
                <a:cs typeface="Times New Roman" pitchFamily="18" charset="0"/>
              </a:rPr>
              <a:t>(D</a:t>
            </a:r>
            <a:r>
              <a:rPr lang="es-ES_tradnl" sz="1400" dirty="0">
                <a:latin typeface="Times New Roman" pitchFamily="18" charset="0"/>
                <a:cs typeface="Times New Roman" pitchFamily="18" charset="0"/>
              </a:rPr>
              <a:t>) </a:t>
            </a:r>
            <a:r>
              <a:rPr lang="es-ES_tradnl" sz="1400" dirty="0" smtClean="0">
                <a:latin typeface="Times New Roman" pitchFamily="18" charset="0"/>
                <a:cs typeface="Times New Roman" pitchFamily="18" charset="0"/>
              </a:rPr>
              <a:t>.</a:t>
            </a:r>
            <a:endParaRPr lang="es-ES" sz="1400" dirty="0">
              <a:latin typeface="Times New Roman" pitchFamily="18" charset="0"/>
              <a:cs typeface="Times New Roman" pitchFamily="18" charset="0"/>
            </a:endParaRPr>
          </a:p>
        </p:txBody>
      </p:sp>
      <p:sp>
        <p:nvSpPr>
          <p:cNvPr id="9" name="8 Rectángulo"/>
          <p:cNvSpPr/>
          <p:nvPr/>
        </p:nvSpPr>
        <p:spPr>
          <a:xfrm>
            <a:off x="2747090" y="2004606"/>
            <a:ext cx="576064" cy="144000"/>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995197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3563888" y="0"/>
            <a:ext cx="5580112"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RESULTADOS Y DISCUSIÓN</a:t>
            </a:r>
          </a:p>
        </p:txBody>
      </p:sp>
      <p:pic>
        <p:nvPicPr>
          <p:cNvPr id="9"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7632" t="37813" r="33024" b="26529"/>
          <a:stretch/>
        </p:blipFill>
        <p:spPr bwMode="auto">
          <a:xfrm>
            <a:off x="5016050" y="2235324"/>
            <a:ext cx="3775526" cy="2738943"/>
          </a:xfrm>
          <a:prstGeom prst="rect">
            <a:avLst/>
          </a:prstGeom>
          <a:ln/>
          <a:extLst/>
        </p:spPr>
        <p:style>
          <a:lnRef idx="2">
            <a:schemeClr val="accent5"/>
          </a:lnRef>
          <a:fillRef idx="1">
            <a:schemeClr val="lt1"/>
          </a:fillRef>
          <a:effectRef idx="0">
            <a:schemeClr val="accent5"/>
          </a:effectRef>
          <a:fontRef idx="minor">
            <a:schemeClr val="dk1"/>
          </a:fontRef>
        </p:style>
      </p:pic>
      <p:sp>
        <p:nvSpPr>
          <p:cNvPr id="10" name="9 CuadroTexto"/>
          <p:cNvSpPr txBox="1"/>
          <p:nvPr/>
        </p:nvSpPr>
        <p:spPr>
          <a:xfrm>
            <a:off x="628881" y="5097377"/>
            <a:ext cx="4085761" cy="584775"/>
          </a:xfrm>
          <a:prstGeom prst="rect">
            <a:avLst/>
          </a:prstGeom>
          <a:noFill/>
        </p:spPr>
        <p:txBody>
          <a:bodyPr wrap="square" rtlCol="0">
            <a:spAutoFit/>
          </a:bodyPr>
          <a:lstStyle/>
          <a:p>
            <a:pPr marL="804863" indent="-804863" algn="just"/>
            <a:r>
              <a:rPr lang="es-ES" sz="1600" b="1" dirty="0" smtClean="0">
                <a:latin typeface="Times New Roman" pitchFamily="18" charset="0"/>
                <a:cs typeface="Times New Roman" pitchFamily="18" charset="0"/>
              </a:rPr>
              <a:t>Fig. 26:</a:t>
            </a:r>
            <a:r>
              <a:rPr lang="es-ES" sz="1600" dirty="0" smtClean="0">
                <a:latin typeface="Times New Roman" pitchFamily="18" charset="0"/>
                <a:cs typeface="Times New Roman" pitchFamily="18" charset="0"/>
              </a:rPr>
              <a:t> Número de cepas de acuerdo al color de la colonia en los distintos agares.</a:t>
            </a:r>
            <a:endParaRPr lang="es-ES" sz="1600" dirty="0">
              <a:latin typeface="Times New Roman" pitchFamily="18" charset="0"/>
              <a:cs typeface="Times New Roman" pitchFamily="18" charset="0"/>
            </a:endParaRPr>
          </a:p>
        </p:txBody>
      </p:sp>
      <p:sp>
        <p:nvSpPr>
          <p:cNvPr id="11" name="10 CuadroTexto"/>
          <p:cNvSpPr txBox="1"/>
          <p:nvPr/>
        </p:nvSpPr>
        <p:spPr>
          <a:xfrm>
            <a:off x="4944041" y="5118283"/>
            <a:ext cx="3876431" cy="830997"/>
          </a:xfrm>
          <a:prstGeom prst="rect">
            <a:avLst/>
          </a:prstGeom>
          <a:noFill/>
        </p:spPr>
        <p:txBody>
          <a:bodyPr wrap="square" rtlCol="0">
            <a:spAutoFit/>
          </a:bodyPr>
          <a:lstStyle/>
          <a:p>
            <a:pPr marL="723900" indent="-723900" algn="just"/>
            <a:r>
              <a:rPr lang="es-ES" sz="1600" b="1" dirty="0" smtClean="0">
                <a:latin typeface="Times New Roman" pitchFamily="18" charset="0"/>
                <a:cs typeface="Times New Roman" pitchFamily="18" charset="0"/>
              </a:rPr>
              <a:t>Fig. 27:</a:t>
            </a:r>
            <a:r>
              <a:rPr lang="es-ES" sz="1600" dirty="0" smtClean="0">
                <a:latin typeface="Times New Roman" pitchFamily="18" charset="0"/>
                <a:cs typeface="Times New Roman" pitchFamily="18" charset="0"/>
              </a:rPr>
              <a:t> Número de cepas de acuerdo a la consistencia de las colonias en los distintos agares.</a:t>
            </a:r>
            <a:endParaRPr lang="es-ES" sz="1600" dirty="0">
              <a:latin typeface="Times New Roman" pitchFamily="18" charset="0"/>
              <a:cs typeface="Times New Roman" pitchFamily="18" charset="0"/>
            </a:endParaRPr>
          </a:p>
        </p:txBody>
      </p:sp>
      <p:sp>
        <p:nvSpPr>
          <p:cNvPr id="12" name="11 Rectángulo"/>
          <p:cNvSpPr/>
          <p:nvPr/>
        </p:nvSpPr>
        <p:spPr>
          <a:xfrm>
            <a:off x="827584" y="1046532"/>
            <a:ext cx="2024978" cy="369332"/>
          </a:xfrm>
          <a:prstGeom prst="rect">
            <a:avLst/>
          </a:prstGeom>
        </p:spPr>
        <p:txBody>
          <a:bodyPr wrap="none">
            <a:spAutoFit/>
          </a:bodyPr>
          <a:lstStyle/>
          <a:p>
            <a:r>
              <a:rPr lang="es-ES" b="1" dirty="0" smtClean="0">
                <a:latin typeface="Times New Roman" pitchFamily="18" charset="0"/>
                <a:cs typeface="Times New Roman" pitchFamily="18" charset="0"/>
              </a:rPr>
              <a:t>5. Análisis del biol </a:t>
            </a:r>
            <a:endParaRPr lang="es-ES" b="1" dirty="0">
              <a:latin typeface="Times New Roman" pitchFamily="18" charset="0"/>
              <a:cs typeface="Times New Roman" pitchFamily="18" charset="0"/>
            </a:endParaRPr>
          </a:p>
        </p:txBody>
      </p:sp>
      <p:sp>
        <p:nvSpPr>
          <p:cNvPr id="2" name="1 CuadroTexto"/>
          <p:cNvSpPr txBox="1"/>
          <p:nvPr/>
        </p:nvSpPr>
        <p:spPr>
          <a:xfrm>
            <a:off x="3448895" y="1691516"/>
            <a:ext cx="2635273" cy="369332"/>
          </a:xfrm>
          <a:prstGeom prst="rect">
            <a:avLst/>
          </a:prstGeom>
          <a:noFill/>
        </p:spPr>
        <p:txBody>
          <a:bodyPr wrap="none" rtlCol="0">
            <a:spAutoFit/>
          </a:bodyPr>
          <a:lstStyle/>
          <a:p>
            <a:r>
              <a:rPr lang="es-ES" dirty="0" smtClean="0">
                <a:latin typeface="Times New Roman" pitchFamily="18" charset="0"/>
                <a:cs typeface="Times New Roman" pitchFamily="18" charset="0"/>
              </a:rPr>
              <a:t>Morfología de las colonias</a:t>
            </a:r>
            <a:endParaRPr lang="es-ES" dirty="0">
              <a:latin typeface="Times New Roman" pitchFamily="18" charset="0"/>
              <a:cs typeface="Times New Roman" pitchFamily="18" charset="0"/>
            </a:endParaRPr>
          </a:p>
        </p:txBody>
      </p:sp>
      <p:sp>
        <p:nvSpPr>
          <p:cNvPr id="3" name="2 CuadroTexto"/>
          <p:cNvSpPr txBox="1"/>
          <p:nvPr/>
        </p:nvSpPr>
        <p:spPr>
          <a:xfrm>
            <a:off x="7292538" y="4484410"/>
            <a:ext cx="256802" cy="261610"/>
          </a:xfrm>
          <a:prstGeom prst="rect">
            <a:avLst/>
          </a:prstGeom>
          <a:noFill/>
        </p:spPr>
        <p:txBody>
          <a:bodyPr wrap="none" rtlCol="0">
            <a:spAutoFit/>
          </a:bodyPr>
          <a:lstStyle/>
          <a:p>
            <a:r>
              <a:rPr lang="es-ES" sz="1100" dirty="0" smtClean="0"/>
              <a:t>0</a:t>
            </a:r>
            <a:endParaRPr lang="es-ES" sz="1100" dirty="0"/>
          </a:p>
        </p:txBody>
      </p:sp>
      <p:graphicFrame>
        <p:nvGraphicFramePr>
          <p:cNvPr id="15" name="2 Gráfico"/>
          <p:cNvGraphicFramePr>
            <a:graphicFrameLocks/>
          </p:cNvGraphicFramePr>
          <p:nvPr>
            <p:extLst>
              <p:ext uri="{D42A27DB-BD31-4B8C-83A1-F6EECF244321}">
                <p14:modId xmlns:p14="http://schemas.microsoft.com/office/powerpoint/2010/main" val="3758210166"/>
              </p:ext>
            </p:extLst>
          </p:nvPr>
        </p:nvGraphicFramePr>
        <p:xfrm>
          <a:off x="827584" y="2235324"/>
          <a:ext cx="3775526"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959466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enata\Desktop\Tesis Vanessa\Fotos\Detallada\10. Aplicación\Día 1\20131112_0934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58" r="3692" b="10398"/>
          <a:stretch/>
        </p:blipFill>
        <p:spPr bwMode="auto">
          <a:xfrm>
            <a:off x="1115616" y="1886285"/>
            <a:ext cx="2108891" cy="1892225"/>
          </a:xfrm>
          <a:prstGeom prst="rect">
            <a:avLst/>
          </a:prstGeom>
          <a:ln>
            <a:solidFill>
              <a:srgbClr val="FF6699"/>
            </a:solidFill>
          </a:ln>
          <a:extLst/>
        </p:spPr>
        <p:style>
          <a:lnRef idx="2">
            <a:schemeClr val="accent5">
              <a:shade val="50000"/>
            </a:schemeClr>
          </a:lnRef>
          <a:fillRef idx="1">
            <a:schemeClr val="accent5"/>
          </a:fillRef>
          <a:effectRef idx="0">
            <a:schemeClr val="accent5"/>
          </a:effectRef>
          <a:fontRef idx="minor">
            <a:schemeClr val="lt1"/>
          </a:fontRef>
        </p:style>
      </p:pic>
      <p:sp>
        <p:nvSpPr>
          <p:cNvPr id="16" name="15 CuadroTexto"/>
          <p:cNvSpPr txBox="1"/>
          <p:nvPr/>
        </p:nvSpPr>
        <p:spPr>
          <a:xfrm>
            <a:off x="809746" y="3928700"/>
            <a:ext cx="2664296" cy="584775"/>
          </a:xfrm>
          <a:prstGeom prst="rect">
            <a:avLst/>
          </a:prstGeom>
          <a:noFill/>
        </p:spPr>
        <p:txBody>
          <a:bodyPr wrap="square" rtlCol="0">
            <a:spAutoFit/>
          </a:bodyPr>
          <a:lstStyle/>
          <a:p>
            <a:pPr marL="804863" indent="-804863" algn="just"/>
            <a:r>
              <a:rPr lang="es-PA" sz="1600" b="1" dirty="0" smtClean="0">
                <a:latin typeface="Times New Roman" pitchFamily="18" charset="0"/>
                <a:cs typeface="Times New Roman" pitchFamily="18" charset="0"/>
              </a:rPr>
              <a:t>Fig</a:t>
            </a:r>
            <a:r>
              <a:rPr lang="es-PA" sz="1600" b="1" dirty="0">
                <a:latin typeface="Times New Roman" pitchFamily="18" charset="0"/>
                <a:cs typeface="Times New Roman" pitchFamily="18" charset="0"/>
              </a:rPr>
              <a:t>.</a:t>
            </a:r>
            <a:r>
              <a:rPr lang="es-PA" sz="1600" b="1" dirty="0" smtClean="0">
                <a:latin typeface="Times New Roman" pitchFamily="18" charset="0"/>
                <a:cs typeface="Times New Roman" pitchFamily="18" charset="0"/>
              </a:rPr>
              <a:t> 28: </a:t>
            </a:r>
            <a:r>
              <a:rPr lang="es-PA" sz="1600" dirty="0" smtClean="0">
                <a:latin typeface="Times New Roman" pitchFamily="18" charset="0"/>
                <a:cs typeface="Times New Roman" pitchFamily="18" charset="0"/>
              </a:rPr>
              <a:t>Biol producido con </a:t>
            </a:r>
            <a:r>
              <a:rPr lang="es-PA" sz="1600" i="1" dirty="0" smtClean="0">
                <a:latin typeface="Times New Roman" pitchFamily="18" charset="0"/>
                <a:cs typeface="Times New Roman" pitchFamily="18" charset="0"/>
              </a:rPr>
              <a:t>Lactobacillus</a:t>
            </a:r>
            <a:r>
              <a:rPr lang="es-PA" sz="1600" dirty="0" smtClean="0">
                <a:latin typeface="Times New Roman" pitchFamily="18" charset="0"/>
                <a:cs typeface="Times New Roman" pitchFamily="18" charset="0"/>
              </a:rPr>
              <a:t>.</a:t>
            </a:r>
            <a:endParaRPr lang="es-PA" sz="1600" dirty="0">
              <a:latin typeface="Times New Roman" pitchFamily="18" charset="0"/>
              <a:cs typeface="Times New Roman" pitchFamily="18" charset="0"/>
            </a:endParaRPr>
          </a:p>
        </p:txBody>
      </p:sp>
      <p:sp>
        <p:nvSpPr>
          <p:cNvPr id="7" name="6 CuadroTexto"/>
          <p:cNvSpPr txBox="1"/>
          <p:nvPr/>
        </p:nvSpPr>
        <p:spPr>
          <a:xfrm>
            <a:off x="3563888" y="0"/>
            <a:ext cx="5580112"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RESULTADOS Y DISCUSIÓN</a:t>
            </a:r>
          </a:p>
        </p:txBody>
      </p:sp>
      <p:sp>
        <p:nvSpPr>
          <p:cNvPr id="2" name="1 CuadroTexto"/>
          <p:cNvSpPr txBox="1"/>
          <p:nvPr/>
        </p:nvSpPr>
        <p:spPr>
          <a:xfrm>
            <a:off x="4020331" y="1412776"/>
            <a:ext cx="4728133" cy="584775"/>
          </a:xfrm>
          <a:prstGeom prst="rect">
            <a:avLst/>
          </a:prstGeom>
          <a:noFill/>
        </p:spPr>
        <p:txBody>
          <a:bodyPr wrap="square" rtlCol="0">
            <a:spAutoFit/>
          </a:bodyPr>
          <a:lstStyle/>
          <a:p>
            <a:pPr marL="803275" indent="-803275" algn="just"/>
            <a:r>
              <a:rPr lang="es-ES" sz="1600" b="1" dirty="0" smtClean="0">
                <a:latin typeface="Times New Roman" pitchFamily="18" charset="0"/>
                <a:cs typeface="Times New Roman" pitchFamily="18" charset="0"/>
              </a:rPr>
              <a:t>Tabla 5: </a:t>
            </a:r>
            <a:r>
              <a:rPr lang="es-ES" sz="1600" dirty="0" smtClean="0">
                <a:latin typeface="Times New Roman" pitchFamily="18" charset="0"/>
                <a:cs typeface="Times New Roman" pitchFamily="18" charset="0"/>
              </a:rPr>
              <a:t>Géneros de microorganismos encontrados en los biodigestores analizados.</a:t>
            </a:r>
            <a:endParaRPr lang="es-ES" sz="1600" dirty="0">
              <a:latin typeface="Times New Roman" pitchFamily="18" charset="0"/>
              <a:cs typeface="Times New Roman" pitchFamily="18" charset="0"/>
            </a:endParaRPr>
          </a:p>
        </p:txBody>
      </p:sp>
      <p:graphicFrame>
        <p:nvGraphicFramePr>
          <p:cNvPr id="3" name="2 Tabla"/>
          <p:cNvGraphicFramePr>
            <a:graphicFrameLocks noGrp="1"/>
          </p:cNvGraphicFramePr>
          <p:nvPr>
            <p:extLst>
              <p:ext uri="{D42A27DB-BD31-4B8C-83A1-F6EECF244321}">
                <p14:modId xmlns:p14="http://schemas.microsoft.com/office/powerpoint/2010/main" val="2611684286"/>
              </p:ext>
            </p:extLst>
          </p:nvPr>
        </p:nvGraphicFramePr>
        <p:xfrm>
          <a:off x="3837033" y="2132856"/>
          <a:ext cx="4911431" cy="2895600"/>
        </p:xfrm>
        <a:graphic>
          <a:graphicData uri="http://schemas.openxmlformats.org/drawingml/2006/table">
            <a:tbl>
              <a:tblPr firstRow="1" bandRow="1">
                <a:tableStyleId>{5C22544A-7EE6-4342-B048-85BDC9FD1C3A}</a:tableStyleId>
              </a:tblPr>
              <a:tblGrid>
                <a:gridCol w="1693535"/>
                <a:gridCol w="1421861"/>
                <a:gridCol w="1796035"/>
              </a:tblGrid>
              <a:tr h="471047">
                <a:tc>
                  <a:txBody>
                    <a:bodyPr/>
                    <a:lstStyle/>
                    <a:p>
                      <a:pPr algn="ctr"/>
                      <a:r>
                        <a:rPr lang="es-ES" sz="1600" dirty="0" smtClean="0">
                          <a:solidFill>
                            <a:schemeClr val="tx1"/>
                          </a:solidFill>
                        </a:rPr>
                        <a:t>Microorganismos encontrados</a:t>
                      </a:r>
                      <a:endParaRPr lang="es-ES" sz="1600" dirty="0">
                        <a:solidFill>
                          <a:schemeClr val="tx1"/>
                        </a:solidFill>
                      </a:endParaRPr>
                    </a:p>
                  </a:txBody>
                  <a:tcPr>
                    <a:solidFill>
                      <a:schemeClr val="accent5">
                        <a:lumMod val="60000"/>
                        <a:lumOff val="40000"/>
                      </a:schemeClr>
                    </a:solidFill>
                  </a:tcPr>
                </a:tc>
                <a:tc>
                  <a:txBody>
                    <a:bodyPr/>
                    <a:lstStyle/>
                    <a:p>
                      <a:pPr algn="ctr"/>
                      <a:r>
                        <a:rPr lang="es-ES" sz="1600" dirty="0" smtClean="0">
                          <a:solidFill>
                            <a:schemeClr val="tx1"/>
                          </a:solidFill>
                        </a:rPr>
                        <a:t>Biodigestores evaluados</a:t>
                      </a:r>
                      <a:endParaRPr lang="es-ES" sz="1600" dirty="0">
                        <a:solidFill>
                          <a:schemeClr val="tx1"/>
                        </a:solidFill>
                      </a:endParaRPr>
                    </a:p>
                  </a:txBody>
                  <a:tcPr>
                    <a:solidFill>
                      <a:schemeClr val="accent5">
                        <a:lumMod val="60000"/>
                        <a:lumOff val="40000"/>
                      </a:schemeClr>
                    </a:solidFill>
                  </a:tcPr>
                </a:tc>
                <a:tc>
                  <a:txBody>
                    <a:bodyPr/>
                    <a:lstStyle/>
                    <a:p>
                      <a:pPr algn="ctr"/>
                      <a:r>
                        <a:rPr lang="es-ES" sz="1600" dirty="0" smtClean="0">
                          <a:solidFill>
                            <a:schemeClr val="tx1"/>
                          </a:solidFill>
                        </a:rPr>
                        <a:t>Biodigestores con presencia positiva</a:t>
                      </a:r>
                      <a:endParaRPr lang="es-ES" sz="1600" dirty="0">
                        <a:solidFill>
                          <a:schemeClr val="tx1"/>
                        </a:solidFill>
                      </a:endParaRPr>
                    </a:p>
                  </a:txBody>
                  <a:tcPr>
                    <a:solidFill>
                      <a:schemeClr val="accent5">
                        <a:lumMod val="60000"/>
                        <a:lumOff val="40000"/>
                      </a:schemeClr>
                    </a:solidFill>
                  </a:tcPr>
                </a:tc>
              </a:tr>
              <a:tr h="471047">
                <a:tc>
                  <a:txBody>
                    <a:bodyPr/>
                    <a:lstStyle/>
                    <a:p>
                      <a:pPr algn="ctr"/>
                      <a:r>
                        <a:rPr lang="es-ES" sz="1600" i="1" dirty="0" err="1" smtClean="0">
                          <a:solidFill>
                            <a:schemeClr val="tx1"/>
                          </a:solidFill>
                        </a:rPr>
                        <a:t>Lactobacillus</a:t>
                      </a:r>
                      <a:r>
                        <a:rPr lang="es-ES" sz="1600" i="1" dirty="0" smtClean="0">
                          <a:solidFill>
                            <a:schemeClr val="tx1"/>
                          </a:solidFill>
                        </a:rPr>
                        <a:t> </a:t>
                      </a:r>
                      <a:r>
                        <a:rPr lang="es-ES" sz="1600" i="1" dirty="0" err="1" smtClean="0">
                          <a:solidFill>
                            <a:schemeClr val="tx1"/>
                          </a:solidFill>
                        </a:rPr>
                        <a:t>paracasei</a:t>
                      </a:r>
                      <a:endParaRPr lang="es-ES" sz="1600" i="1" dirty="0">
                        <a:solidFill>
                          <a:schemeClr val="tx1"/>
                        </a:solidFill>
                      </a:endParaRPr>
                    </a:p>
                  </a:txBody>
                  <a:tcPr>
                    <a:solidFill>
                      <a:schemeClr val="accent5">
                        <a:lumMod val="20000"/>
                        <a:lumOff val="80000"/>
                      </a:schemeClr>
                    </a:solidFill>
                  </a:tcPr>
                </a:tc>
                <a:tc>
                  <a:txBody>
                    <a:bodyPr/>
                    <a:lstStyle/>
                    <a:p>
                      <a:pPr algn="ctr"/>
                      <a:r>
                        <a:rPr lang="es-ES" sz="1600" dirty="0" smtClean="0">
                          <a:solidFill>
                            <a:schemeClr val="tx1"/>
                          </a:solidFill>
                        </a:rPr>
                        <a:t>5</a:t>
                      </a:r>
                      <a:endParaRPr lang="es-ES" sz="1600" dirty="0">
                        <a:solidFill>
                          <a:schemeClr val="tx1"/>
                        </a:solidFill>
                      </a:endParaRPr>
                    </a:p>
                  </a:txBody>
                  <a:tcPr>
                    <a:solidFill>
                      <a:schemeClr val="accent5">
                        <a:lumMod val="20000"/>
                        <a:lumOff val="80000"/>
                      </a:schemeClr>
                    </a:solidFill>
                  </a:tcPr>
                </a:tc>
                <a:tc>
                  <a:txBody>
                    <a:bodyPr/>
                    <a:lstStyle/>
                    <a:p>
                      <a:pPr algn="ctr"/>
                      <a:r>
                        <a:rPr lang="es-ES" sz="1600" dirty="0" smtClean="0">
                          <a:solidFill>
                            <a:schemeClr val="tx1"/>
                          </a:solidFill>
                        </a:rPr>
                        <a:t>4</a:t>
                      </a:r>
                      <a:endParaRPr lang="es-ES" sz="1600" dirty="0">
                        <a:solidFill>
                          <a:schemeClr val="tx1"/>
                        </a:solidFill>
                      </a:endParaRPr>
                    </a:p>
                  </a:txBody>
                  <a:tcPr>
                    <a:solidFill>
                      <a:schemeClr val="accent5">
                        <a:lumMod val="20000"/>
                        <a:lumOff val="80000"/>
                      </a:schemeClr>
                    </a:solidFill>
                  </a:tcPr>
                </a:tc>
              </a:tr>
              <a:tr h="471047">
                <a:tc>
                  <a:txBody>
                    <a:bodyPr/>
                    <a:lstStyle/>
                    <a:p>
                      <a:pPr algn="ctr"/>
                      <a:r>
                        <a:rPr lang="es-ES" sz="1600" i="1" dirty="0" err="1" smtClean="0">
                          <a:solidFill>
                            <a:schemeClr val="tx1"/>
                          </a:solidFill>
                        </a:rPr>
                        <a:t>Serratia</a:t>
                      </a:r>
                      <a:r>
                        <a:rPr lang="es-ES" sz="1600" i="1" baseline="0" dirty="0" smtClean="0">
                          <a:solidFill>
                            <a:schemeClr val="tx1"/>
                          </a:solidFill>
                        </a:rPr>
                        <a:t> </a:t>
                      </a:r>
                      <a:r>
                        <a:rPr lang="es-ES" sz="1600" i="1" baseline="0" dirty="0" err="1" smtClean="0">
                          <a:solidFill>
                            <a:schemeClr val="tx1"/>
                          </a:solidFill>
                        </a:rPr>
                        <a:t>plymuthica</a:t>
                      </a:r>
                      <a:endParaRPr lang="es-ES" sz="1600" i="1" dirty="0">
                        <a:solidFill>
                          <a:schemeClr val="tx1"/>
                        </a:solidFill>
                      </a:endParaRPr>
                    </a:p>
                  </a:txBody>
                  <a:tcPr>
                    <a:solidFill>
                      <a:schemeClr val="accent5">
                        <a:lumMod val="20000"/>
                        <a:lumOff val="80000"/>
                      </a:schemeClr>
                    </a:solidFill>
                  </a:tcPr>
                </a:tc>
                <a:tc>
                  <a:txBody>
                    <a:bodyPr/>
                    <a:lstStyle/>
                    <a:p>
                      <a:pPr algn="ctr"/>
                      <a:r>
                        <a:rPr lang="es-ES" sz="1600" dirty="0" smtClean="0">
                          <a:solidFill>
                            <a:schemeClr val="tx1"/>
                          </a:solidFill>
                        </a:rPr>
                        <a:t>5</a:t>
                      </a:r>
                      <a:endParaRPr lang="es-ES" sz="1600" dirty="0">
                        <a:solidFill>
                          <a:schemeClr val="tx1"/>
                        </a:solidFill>
                      </a:endParaRPr>
                    </a:p>
                  </a:txBody>
                  <a:tcPr>
                    <a:solidFill>
                      <a:schemeClr val="accent5">
                        <a:lumMod val="20000"/>
                        <a:lumOff val="80000"/>
                      </a:schemeClr>
                    </a:solidFill>
                  </a:tcPr>
                </a:tc>
                <a:tc>
                  <a:txBody>
                    <a:bodyPr/>
                    <a:lstStyle/>
                    <a:p>
                      <a:pPr algn="ctr"/>
                      <a:r>
                        <a:rPr lang="es-ES" sz="1600" dirty="0" smtClean="0">
                          <a:solidFill>
                            <a:schemeClr val="tx1"/>
                          </a:solidFill>
                        </a:rPr>
                        <a:t>4</a:t>
                      </a:r>
                      <a:endParaRPr lang="es-ES" sz="1600" dirty="0">
                        <a:solidFill>
                          <a:schemeClr val="tx1"/>
                        </a:solidFill>
                      </a:endParaRPr>
                    </a:p>
                  </a:txBody>
                  <a:tcPr>
                    <a:solidFill>
                      <a:schemeClr val="accent5">
                        <a:lumMod val="20000"/>
                        <a:lumOff val="80000"/>
                      </a:schemeClr>
                    </a:solidFill>
                  </a:tcPr>
                </a:tc>
              </a:tr>
              <a:tr h="471047">
                <a:tc>
                  <a:txBody>
                    <a:bodyPr/>
                    <a:lstStyle/>
                    <a:p>
                      <a:pPr algn="ctr"/>
                      <a:r>
                        <a:rPr lang="es-ES" sz="1600" i="1" dirty="0" err="1" smtClean="0">
                          <a:solidFill>
                            <a:schemeClr val="tx1"/>
                          </a:solidFill>
                        </a:rPr>
                        <a:t>Pichia</a:t>
                      </a:r>
                      <a:r>
                        <a:rPr lang="es-ES" sz="1600" i="1" dirty="0" smtClean="0">
                          <a:solidFill>
                            <a:schemeClr val="tx1"/>
                          </a:solidFill>
                        </a:rPr>
                        <a:t> </a:t>
                      </a:r>
                      <a:r>
                        <a:rPr lang="es-ES" sz="1600" i="1" dirty="0" err="1" smtClean="0">
                          <a:solidFill>
                            <a:schemeClr val="tx1"/>
                          </a:solidFill>
                        </a:rPr>
                        <a:t>subpelliculosa</a:t>
                      </a:r>
                      <a:endParaRPr lang="es-ES" sz="1600" i="1" dirty="0">
                        <a:solidFill>
                          <a:schemeClr val="tx1"/>
                        </a:solidFill>
                      </a:endParaRPr>
                    </a:p>
                  </a:txBody>
                  <a:tcPr>
                    <a:solidFill>
                      <a:schemeClr val="accent5">
                        <a:lumMod val="20000"/>
                        <a:lumOff val="80000"/>
                      </a:schemeClr>
                    </a:solidFill>
                  </a:tcPr>
                </a:tc>
                <a:tc>
                  <a:txBody>
                    <a:bodyPr/>
                    <a:lstStyle/>
                    <a:p>
                      <a:pPr algn="ctr"/>
                      <a:r>
                        <a:rPr lang="es-ES" sz="1600" dirty="0" smtClean="0">
                          <a:solidFill>
                            <a:schemeClr val="tx1"/>
                          </a:solidFill>
                        </a:rPr>
                        <a:t>5</a:t>
                      </a:r>
                      <a:endParaRPr lang="es-ES" sz="1600" dirty="0">
                        <a:solidFill>
                          <a:schemeClr val="tx1"/>
                        </a:solidFill>
                      </a:endParaRPr>
                    </a:p>
                  </a:txBody>
                  <a:tcPr>
                    <a:solidFill>
                      <a:schemeClr val="accent5">
                        <a:lumMod val="20000"/>
                        <a:lumOff val="80000"/>
                      </a:schemeClr>
                    </a:solidFill>
                  </a:tcPr>
                </a:tc>
                <a:tc>
                  <a:txBody>
                    <a:bodyPr/>
                    <a:lstStyle/>
                    <a:p>
                      <a:pPr algn="ctr"/>
                      <a:r>
                        <a:rPr lang="es-ES" sz="1600" dirty="0" smtClean="0">
                          <a:solidFill>
                            <a:schemeClr val="tx1"/>
                          </a:solidFill>
                        </a:rPr>
                        <a:t>5</a:t>
                      </a:r>
                      <a:endParaRPr lang="es-ES" sz="1600" dirty="0">
                        <a:solidFill>
                          <a:schemeClr val="tx1"/>
                        </a:solidFill>
                      </a:endParaRPr>
                    </a:p>
                  </a:txBody>
                  <a:tcPr>
                    <a:solidFill>
                      <a:schemeClr val="accent5">
                        <a:lumMod val="20000"/>
                        <a:lumOff val="80000"/>
                      </a:schemeClr>
                    </a:solidFill>
                  </a:tcPr>
                </a:tc>
              </a:tr>
              <a:tr h="471047">
                <a:tc>
                  <a:txBody>
                    <a:bodyPr/>
                    <a:lstStyle/>
                    <a:p>
                      <a:pPr algn="ctr"/>
                      <a:r>
                        <a:rPr lang="es-ES" sz="1600" i="1" dirty="0" err="1" smtClean="0">
                          <a:solidFill>
                            <a:schemeClr val="tx1"/>
                          </a:solidFill>
                        </a:rPr>
                        <a:t>Candida</a:t>
                      </a:r>
                      <a:r>
                        <a:rPr lang="es-ES" sz="1600" i="1" dirty="0" smtClean="0">
                          <a:solidFill>
                            <a:schemeClr val="tx1"/>
                          </a:solidFill>
                        </a:rPr>
                        <a:t> </a:t>
                      </a:r>
                      <a:r>
                        <a:rPr lang="es-ES" sz="1600" i="1" dirty="0" err="1" smtClean="0">
                          <a:solidFill>
                            <a:schemeClr val="tx1"/>
                          </a:solidFill>
                        </a:rPr>
                        <a:t>diddensiae</a:t>
                      </a:r>
                      <a:endParaRPr lang="es-ES" sz="1600" i="1" dirty="0">
                        <a:solidFill>
                          <a:schemeClr val="tx1"/>
                        </a:solidFill>
                      </a:endParaRPr>
                    </a:p>
                  </a:txBody>
                  <a:tcPr>
                    <a:solidFill>
                      <a:schemeClr val="accent5">
                        <a:lumMod val="20000"/>
                        <a:lumOff val="80000"/>
                      </a:schemeClr>
                    </a:solidFill>
                  </a:tcPr>
                </a:tc>
                <a:tc>
                  <a:txBody>
                    <a:bodyPr/>
                    <a:lstStyle/>
                    <a:p>
                      <a:pPr algn="ctr"/>
                      <a:r>
                        <a:rPr lang="es-ES" sz="1600" dirty="0" smtClean="0">
                          <a:solidFill>
                            <a:schemeClr val="tx1"/>
                          </a:solidFill>
                        </a:rPr>
                        <a:t>5</a:t>
                      </a:r>
                      <a:endParaRPr lang="es-ES" sz="1600" dirty="0">
                        <a:solidFill>
                          <a:schemeClr val="tx1"/>
                        </a:solidFill>
                      </a:endParaRPr>
                    </a:p>
                  </a:txBody>
                  <a:tcPr>
                    <a:solidFill>
                      <a:schemeClr val="accent5">
                        <a:lumMod val="20000"/>
                        <a:lumOff val="80000"/>
                      </a:schemeClr>
                    </a:solidFill>
                  </a:tcPr>
                </a:tc>
                <a:tc>
                  <a:txBody>
                    <a:bodyPr/>
                    <a:lstStyle/>
                    <a:p>
                      <a:pPr algn="ctr"/>
                      <a:r>
                        <a:rPr lang="es-ES" sz="1600" dirty="0" smtClean="0">
                          <a:solidFill>
                            <a:schemeClr val="tx1"/>
                          </a:solidFill>
                        </a:rPr>
                        <a:t>5</a:t>
                      </a:r>
                      <a:endParaRPr lang="es-ES" sz="1600" dirty="0">
                        <a:solidFill>
                          <a:schemeClr val="tx1"/>
                        </a:solidFill>
                      </a:endParaRPr>
                    </a:p>
                  </a:txBody>
                  <a:tcPr>
                    <a:solidFill>
                      <a:schemeClr val="accent5">
                        <a:lumMod val="20000"/>
                        <a:lumOff val="80000"/>
                      </a:schemeClr>
                    </a:solidFill>
                  </a:tcPr>
                </a:tc>
              </a:tr>
            </a:tbl>
          </a:graphicData>
        </a:graphic>
      </p:graphicFrame>
      <p:sp>
        <p:nvSpPr>
          <p:cNvPr id="17" name="16 Flecha derecha"/>
          <p:cNvSpPr/>
          <p:nvPr/>
        </p:nvSpPr>
        <p:spPr>
          <a:xfrm>
            <a:off x="3290743" y="2800141"/>
            <a:ext cx="546289" cy="323166"/>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imes New Roman" pitchFamily="18" charset="0"/>
              <a:cs typeface="Times New Roman" pitchFamily="18" charset="0"/>
            </a:endParaRPr>
          </a:p>
        </p:txBody>
      </p:sp>
    </p:spTree>
    <p:extLst>
      <p:ext uri="{BB962C8B-B14F-4D97-AF65-F5344CB8AC3E}">
        <p14:creationId xmlns:p14="http://schemas.microsoft.com/office/powerpoint/2010/main" val="4683396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20905" y="1351927"/>
            <a:ext cx="1620000" cy="1440000"/>
          </a:xfrm>
          <a:prstGeom prst="rect">
            <a:avLst/>
          </a:prstGeom>
          <a:ln>
            <a:solidFill>
              <a:srgbClr val="FF3300"/>
            </a:solidFill>
          </a:ln>
        </p:spPr>
        <p:style>
          <a:lnRef idx="2">
            <a:schemeClr val="accent3"/>
          </a:lnRef>
          <a:fillRef idx="1">
            <a:schemeClr val="lt1"/>
          </a:fillRef>
          <a:effectRef idx="0">
            <a:schemeClr val="accent3"/>
          </a:effectRef>
          <a:fontRef idx="minor">
            <a:schemeClr val="dk1"/>
          </a:fontRef>
        </p:style>
      </p:pic>
      <p:pic>
        <p:nvPicPr>
          <p:cNvPr id="5" name="4 Imagen"/>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081145" y="1351927"/>
            <a:ext cx="1584000" cy="1440000"/>
          </a:xfrm>
          <a:prstGeom prst="rect">
            <a:avLst/>
          </a:prstGeom>
          <a:ln/>
        </p:spPr>
        <p:style>
          <a:lnRef idx="2">
            <a:schemeClr val="accent4"/>
          </a:lnRef>
          <a:fillRef idx="1">
            <a:schemeClr val="lt1"/>
          </a:fillRef>
          <a:effectRef idx="0">
            <a:schemeClr val="accent4"/>
          </a:effectRef>
          <a:fontRef idx="minor">
            <a:schemeClr val="dk1"/>
          </a:fontRef>
        </p:style>
      </p:pic>
      <p:pic>
        <p:nvPicPr>
          <p:cNvPr id="6" name="5 Imagen"/>
          <p:cNvPicPr/>
          <p:nvPr/>
        </p:nvPicPr>
        <p:blipFill>
          <a:blip r:embed="rId7" cstate="print">
            <a:extLst>
              <a:ext uri="{BEBA8EAE-BF5A-486C-A8C5-ECC9F3942E4B}">
                <a14:imgProps xmlns:a14="http://schemas.microsoft.com/office/drawing/2010/main">
                  <a14:imgLayer r:embed="rId8">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097370" y="1351927"/>
            <a:ext cx="1620000" cy="1440000"/>
          </a:xfrm>
          <a:prstGeom prst="rect">
            <a:avLst/>
          </a:prstGeom>
          <a:ln>
            <a:solidFill>
              <a:srgbClr val="CC0099"/>
            </a:solidFill>
          </a:ln>
        </p:spPr>
        <p:style>
          <a:lnRef idx="2">
            <a:schemeClr val="accent3"/>
          </a:lnRef>
          <a:fillRef idx="1">
            <a:schemeClr val="lt1"/>
          </a:fillRef>
          <a:effectRef idx="0">
            <a:schemeClr val="accent3"/>
          </a:effectRef>
          <a:fontRef idx="minor">
            <a:schemeClr val="dk1"/>
          </a:fontRef>
        </p:style>
      </p:pic>
      <p:pic>
        <p:nvPicPr>
          <p:cNvPr id="7" name="6 Imagen"/>
          <p:cNvPicPr/>
          <p:nvPr/>
        </p:nvPicPr>
        <p:blipFill>
          <a:blip r:embed="rId9" cstate="print">
            <a:extLst>
              <a:ext uri="{BEBA8EAE-BF5A-486C-A8C5-ECC9F3942E4B}">
                <a14:imgProps xmlns:a14="http://schemas.microsoft.com/office/drawing/2010/main">
                  <a14:imgLayer r:embed="rId10">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85601" y="1351927"/>
            <a:ext cx="1620000" cy="1440000"/>
          </a:xfrm>
          <a:prstGeom prst="rect">
            <a:avLst/>
          </a:prstGeom>
          <a:ln/>
        </p:spPr>
        <p:style>
          <a:lnRef idx="2">
            <a:schemeClr val="accent6"/>
          </a:lnRef>
          <a:fillRef idx="1">
            <a:schemeClr val="lt1"/>
          </a:fillRef>
          <a:effectRef idx="0">
            <a:schemeClr val="accent6"/>
          </a:effectRef>
          <a:fontRef idx="minor">
            <a:schemeClr val="dk1"/>
          </a:fontRef>
        </p:style>
      </p:pic>
      <p:pic>
        <p:nvPicPr>
          <p:cNvPr id="4098" name="Imagen 60" descr="20131203_1055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83145" y="4289447"/>
            <a:ext cx="1980000" cy="1485000"/>
          </a:xfrm>
          <a:prstGeom prst="rect">
            <a:avLst/>
          </a:prstGeom>
          <a:ln>
            <a:solidFill>
              <a:srgbClr val="FF6699"/>
            </a:solidFill>
          </a:ln>
          <a:extLst/>
        </p:spPr>
        <p:style>
          <a:lnRef idx="2">
            <a:schemeClr val="accent3"/>
          </a:lnRef>
          <a:fillRef idx="1">
            <a:schemeClr val="lt1"/>
          </a:fillRef>
          <a:effectRef idx="0">
            <a:schemeClr val="accent3"/>
          </a:effectRef>
          <a:fontRef idx="minor">
            <a:schemeClr val="dk1"/>
          </a:fontRef>
        </p:style>
      </p:pic>
      <p:pic>
        <p:nvPicPr>
          <p:cNvPr id="4097" name="Imagen 61" descr="20131203_10523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55895" y="4278633"/>
            <a:ext cx="1980000" cy="1485000"/>
          </a:xfrm>
          <a:prstGeom prst="rect">
            <a:avLst/>
          </a:prstGeom>
          <a:ln>
            <a:solidFill>
              <a:srgbClr val="FFCCCC"/>
            </a:solidFill>
          </a:ln>
          <a:extLst/>
        </p:spPr>
        <p:style>
          <a:lnRef idx="2">
            <a:schemeClr val="accent4"/>
          </a:lnRef>
          <a:fillRef idx="1">
            <a:schemeClr val="lt1"/>
          </a:fillRef>
          <a:effectRef idx="0">
            <a:schemeClr val="accent4"/>
          </a:effectRef>
          <a:fontRef idx="minor">
            <a:schemeClr val="dk1"/>
          </a:fontRef>
        </p:style>
      </p:pic>
      <p:sp>
        <p:nvSpPr>
          <p:cNvPr id="10" name="Text Box 452"/>
          <p:cNvSpPr txBox="1">
            <a:spLocks noChangeArrowheads="1"/>
          </p:cNvSpPr>
          <p:nvPr/>
        </p:nvSpPr>
        <p:spPr bwMode="auto">
          <a:xfrm>
            <a:off x="2891287" y="4319392"/>
            <a:ext cx="347509" cy="2571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just">
              <a:lnSpc>
                <a:spcPct val="115000"/>
              </a:lnSpc>
              <a:spcAft>
                <a:spcPts val="0"/>
              </a:spcAft>
            </a:pPr>
            <a:r>
              <a:rPr lang="es-ES" sz="1100" dirty="0">
                <a:effectLst/>
                <a:latin typeface="Times New Roman" pitchFamily="18" charset="0"/>
                <a:ea typeface="Calibri"/>
                <a:cs typeface="Times New Roman" pitchFamily="18" charset="0"/>
              </a:rPr>
              <a:t>A</a:t>
            </a:r>
            <a:endParaRPr lang="es-PA" sz="1100" dirty="0">
              <a:effectLst/>
              <a:latin typeface="Times New Roman" pitchFamily="18" charset="0"/>
              <a:ea typeface="Calibri"/>
              <a:cs typeface="Times New Roman" pitchFamily="18" charset="0"/>
            </a:endParaRPr>
          </a:p>
        </p:txBody>
      </p:sp>
      <p:sp>
        <p:nvSpPr>
          <p:cNvPr id="8"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A"/>
          </a:p>
        </p:txBody>
      </p:sp>
      <p:sp>
        <p:nvSpPr>
          <p:cNvPr id="9" name="Rectangle 6"/>
          <p:cNvSpPr>
            <a:spLocks noChangeArrowheads="1"/>
          </p:cNvSpPr>
          <p:nvPr/>
        </p:nvSpPr>
        <p:spPr bwMode="auto">
          <a:xfrm>
            <a:off x="-15986" y="6880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A"/>
          </a:p>
        </p:txBody>
      </p:sp>
      <p:sp>
        <p:nvSpPr>
          <p:cNvPr id="12" name="Rectangle 7"/>
          <p:cNvSpPr>
            <a:spLocks noChangeArrowheads="1"/>
          </p:cNvSpPr>
          <p:nvPr/>
        </p:nvSpPr>
        <p:spPr bwMode="auto">
          <a:xfrm>
            <a:off x="61699" y="2071927"/>
            <a:ext cx="2616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_tradnl"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es-ES_tradnl" sz="1800" b="0" i="0" u="none" strike="noStrike" cap="none" normalizeH="0" baseline="0" smtClean="0">
              <a:ln>
                <a:noFill/>
              </a:ln>
              <a:solidFill>
                <a:schemeClr val="tx1"/>
              </a:solidFill>
              <a:effectLst/>
              <a:latin typeface="Times New Roman" pitchFamily="18" charset="0"/>
              <a:cs typeface="Times New Roman" pitchFamily="18" charset="0"/>
            </a:endParaRPr>
          </a:p>
        </p:txBody>
      </p:sp>
      <p:sp>
        <p:nvSpPr>
          <p:cNvPr id="13" name="Rectangle 8"/>
          <p:cNvSpPr>
            <a:spLocks noChangeArrowheads="1"/>
          </p:cNvSpPr>
          <p:nvPr/>
        </p:nvSpPr>
        <p:spPr bwMode="auto">
          <a:xfrm>
            <a:off x="1907704" y="5805264"/>
            <a:ext cx="600145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071563" marR="0" lvl="0" indent="-1071563" algn="just" defTabSz="914400" rtl="0" eaLnBrk="1" fontAlgn="base" latinLnBrk="0" hangingPunct="1">
              <a:lnSpc>
                <a:spcPct val="100000"/>
              </a:lnSpc>
              <a:spcBef>
                <a:spcPct val="0"/>
              </a:spcBef>
              <a:spcAft>
                <a:spcPct val="0"/>
              </a:spcAft>
              <a:buClrTx/>
              <a:buSzTx/>
              <a:buFontTx/>
              <a:buNone/>
              <a:tabLst/>
            </a:pPr>
            <a:r>
              <a:rPr kumimoji="0" lang="es-PA" sz="16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Fig. 33: </a:t>
            </a:r>
            <a:r>
              <a:rPr kumimoji="0" lang="es-PA" sz="16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Siembra en </a:t>
            </a:r>
            <a:r>
              <a:rPr kumimoji="0" lang="es-PA" sz="16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CHROMAgar</a:t>
            </a:r>
            <a:r>
              <a:rPr kumimoji="0" lang="es-PA" sz="16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de colonias de levaduras provenientes de: A) MRS agar y B) PDA.</a:t>
            </a:r>
            <a:endParaRPr kumimoji="0" lang="es-PA"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8" name="17 CuadroTexto"/>
          <p:cNvSpPr txBox="1"/>
          <p:nvPr/>
        </p:nvSpPr>
        <p:spPr>
          <a:xfrm>
            <a:off x="3563888" y="0"/>
            <a:ext cx="5580112"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RESULTADOS Y DISCUSIÓN</a:t>
            </a:r>
          </a:p>
        </p:txBody>
      </p:sp>
      <p:sp>
        <p:nvSpPr>
          <p:cNvPr id="2" name="1 Rectángulo"/>
          <p:cNvSpPr/>
          <p:nvPr/>
        </p:nvSpPr>
        <p:spPr>
          <a:xfrm>
            <a:off x="611560" y="2859620"/>
            <a:ext cx="2029914" cy="461665"/>
          </a:xfrm>
          <a:prstGeom prst="rect">
            <a:avLst/>
          </a:prstGeom>
        </p:spPr>
        <p:txBody>
          <a:bodyPr wrap="square">
            <a:spAutoFit/>
          </a:bodyPr>
          <a:lstStyle/>
          <a:p>
            <a:pPr marL="536575" indent="-536575" algn="just"/>
            <a:r>
              <a:rPr lang="es-ES" sz="1200" b="1" dirty="0" smtClean="0">
                <a:latin typeface="Times New Roman" pitchFamily="18" charset="0"/>
                <a:cs typeface="Times New Roman" pitchFamily="18" charset="0"/>
              </a:rPr>
              <a:t>Fig. 29: </a:t>
            </a:r>
            <a:r>
              <a:rPr lang="es-ES" sz="1200" dirty="0">
                <a:latin typeface="Times New Roman" pitchFamily="18" charset="0"/>
                <a:cs typeface="Times New Roman" pitchFamily="18" charset="0"/>
              </a:rPr>
              <a:t>Vista microscópica a 100X de </a:t>
            </a:r>
            <a:r>
              <a:rPr lang="es-ES" sz="1200" i="1" dirty="0" err="1" smtClean="0">
                <a:latin typeface="Times New Roman" pitchFamily="18" charset="0"/>
                <a:cs typeface="Times New Roman" pitchFamily="18" charset="0"/>
              </a:rPr>
              <a:t>Serratia</a:t>
            </a:r>
            <a:r>
              <a:rPr lang="es-ES" sz="1200" i="1" dirty="0" smtClean="0">
                <a:latin typeface="Times New Roman" pitchFamily="18" charset="0"/>
                <a:cs typeface="Times New Roman" pitchFamily="18" charset="0"/>
              </a:rPr>
              <a:t>.</a:t>
            </a:r>
            <a:endParaRPr lang="es-ES" sz="1200" i="1" dirty="0">
              <a:latin typeface="Times New Roman" pitchFamily="18" charset="0"/>
              <a:cs typeface="Times New Roman" pitchFamily="18" charset="0"/>
            </a:endParaRPr>
          </a:p>
        </p:txBody>
      </p:sp>
      <p:sp>
        <p:nvSpPr>
          <p:cNvPr id="19" name="18 Rectángulo"/>
          <p:cNvSpPr/>
          <p:nvPr/>
        </p:nvSpPr>
        <p:spPr>
          <a:xfrm>
            <a:off x="2620160" y="2859620"/>
            <a:ext cx="2383888" cy="461665"/>
          </a:xfrm>
          <a:prstGeom prst="rect">
            <a:avLst/>
          </a:prstGeom>
        </p:spPr>
        <p:txBody>
          <a:bodyPr wrap="square">
            <a:spAutoFit/>
          </a:bodyPr>
          <a:lstStyle/>
          <a:p>
            <a:pPr marL="536575" indent="-536575" algn="just"/>
            <a:r>
              <a:rPr lang="es-ES" sz="1200" b="1" dirty="0" smtClean="0">
                <a:latin typeface="Times New Roman" pitchFamily="18" charset="0"/>
                <a:cs typeface="Times New Roman" pitchFamily="18" charset="0"/>
              </a:rPr>
              <a:t>Fig. 30: </a:t>
            </a:r>
            <a:r>
              <a:rPr lang="es-ES" sz="1200" dirty="0">
                <a:latin typeface="Times New Roman" pitchFamily="18" charset="0"/>
                <a:cs typeface="Times New Roman" pitchFamily="18" charset="0"/>
              </a:rPr>
              <a:t>Vista microscópica a 100X de </a:t>
            </a:r>
            <a:r>
              <a:rPr lang="es-ES" sz="1200" i="1" dirty="0" smtClean="0">
                <a:latin typeface="Times New Roman" pitchFamily="18" charset="0"/>
                <a:cs typeface="Times New Roman" pitchFamily="18" charset="0"/>
              </a:rPr>
              <a:t>Lactobacillus.</a:t>
            </a:r>
            <a:endParaRPr lang="es-ES" sz="1200" i="1" dirty="0">
              <a:latin typeface="Times New Roman" pitchFamily="18" charset="0"/>
              <a:cs typeface="Times New Roman" pitchFamily="18" charset="0"/>
            </a:endParaRPr>
          </a:p>
        </p:txBody>
      </p:sp>
      <p:sp>
        <p:nvSpPr>
          <p:cNvPr id="20" name="Text Box 452"/>
          <p:cNvSpPr txBox="1">
            <a:spLocks noChangeArrowheads="1"/>
          </p:cNvSpPr>
          <p:nvPr/>
        </p:nvSpPr>
        <p:spPr bwMode="auto">
          <a:xfrm>
            <a:off x="5160776" y="4283477"/>
            <a:ext cx="347509" cy="2571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just">
              <a:lnSpc>
                <a:spcPct val="115000"/>
              </a:lnSpc>
              <a:spcAft>
                <a:spcPts val="0"/>
              </a:spcAft>
            </a:pPr>
            <a:r>
              <a:rPr lang="es-ES" sz="1100" dirty="0" smtClean="0">
                <a:effectLst/>
                <a:latin typeface="Times New Roman" pitchFamily="18" charset="0"/>
                <a:ea typeface="Calibri"/>
                <a:cs typeface="Times New Roman" pitchFamily="18" charset="0"/>
              </a:rPr>
              <a:t>B</a:t>
            </a:r>
            <a:endParaRPr lang="es-PA" sz="1100" dirty="0">
              <a:effectLst/>
              <a:latin typeface="Times New Roman" pitchFamily="18" charset="0"/>
              <a:ea typeface="Calibri"/>
              <a:cs typeface="Times New Roman" pitchFamily="18" charset="0"/>
            </a:endParaRPr>
          </a:p>
        </p:txBody>
      </p:sp>
      <p:sp>
        <p:nvSpPr>
          <p:cNvPr id="21" name="20 Rectángulo"/>
          <p:cNvSpPr/>
          <p:nvPr/>
        </p:nvSpPr>
        <p:spPr>
          <a:xfrm>
            <a:off x="4919806" y="2897194"/>
            <a:ext cx="2042148" cy="461665"/>
          </a:xfrm>
          <a:prstGeom prst="rect">
            <a:avLst/>
          </a:prstGeom>
        </p:spPr>
        <p:txBody>
          <a:bodyPr wrap="square">
            <a:spAutoFit/>
          </a:bodyPr>
          <a:lstStyle/>
          <a:p>
            <a:pPr marL="536575" indent="-536575" algn="just"/>
            <a:r>
              <a:rPr lang="es-ES" sz="1200" b="1" dirty="0" smtClean="0">
                <a:latin typeface="Times New Roman" pitchFamily="18" charset="0"/>
                <a:cs typeface="Times New Roman" pitchFamily="18" charset="0"/>
              </a:rPr>
              <a:t>Fig. 31:</a:t>
            </a:r>
            <a:r>
              <a:rPr lang="es-ES" sz="1200" dirty="0" smtClean="0">
                <a:latin typeface="Times New Roman" pitchFamily="18" charset="0"/>
                <a:cs typeface="Times New Roman" pitchFamily="18" charset="0"/>
              </a:rPr>
              <a:t> </a:t>
            </a:r>
            <a:r>
              <a:rPr lang="es-ES" sz="1200" dirty="0">
                <a:latin typeface="Times New Roman" pitchFamily="18" charset="0"/>
                <a:cs typeface="Times New Roman" pitchFamily="18" charset="0"/>
              </a:rPr>
              <a:t>Vista microscópica a 100X de </a:t>
            </a:r>
            <a:r>
              <a:rPr lang="es-ES" sz="1200" i="1" dirty="0" err="1" smtClean="0">
                <a:latin typeface="Times New Roman" pitchFamily="18" charset="0"/>
                <a:cs typeface="Times New Roman" pitchFamily="18" charset="0"/>
              </a:rPr>
              <a:t>Pichia</a:t>
            </a:r>
            <a:r>
              <a:rPr lang="es-ES" sz="1200" i="1" dirty="0" smtClean="0">
                <a:latin typeface="Times New Roman" pitchFamily="18" charset="0"/>
                <a:cs typeface="Times New Roman" pitchFamily="18" charset="0"/>
              </a:rPr>
              <a:t>.</a:t>
            </a:r>
            <a:endParaRPr lang="es-ES" sz="1200" i="1" dirty="0">
              <a:latin typeface="Times New Roman" pitchFamily="18" charset="0"/>
              <a:cs typeface="Times New Roman" pitchFamily="18" charset="0"/>
            </a:endParaRPr>
          </a:p>
        </p:txBody>
      </p:sp>
      <p:sp>
        <p:nvSpPr>
          <p:cNvPr id="22" name="21 Rectángulo"/>
          <p:cNvSpPr/>
          <p:nvPr/>
        </p:nvSpPr>
        <p:spPr>
          <a:xfrm>
            <a:off x="6936030" y="2897194"/>
            <a:ext cx="2028458" cy="461665"/>
          </a:xfrm>
          <a:prstGeom prst="rect">
            <a:avLst/>
          </a:prstGeom>
        </p:spPr>
        <p:txBody>
          <a:bodyPr wrap="square">
            <a:spAutoFit/>
          </a:bodyPr>
          <a:lstStyle/>
          <a:p>
            <a:pPr marL="630238" indent="-630238" algn="just"/>
            <a:r>
              <a:rPr lang="es-ES" sz="1200" b="1" dirty="0" smtClean="0">
                <a:latin typeface="Times New Roman" pitchFamily="18" charset="0"/>
                <a:cs typeface="Times New Roman" pitchFamily="18" charset="0"/>
              </a:rPr>
              <a:t>Fig. 32:</a:t>
            </a:r>
            <a:r>
              <a:rPr lang="es-ES" sz="1200" dirty="0" smtClean="0">
                <a:latin typeface="Times New Roman" pitchFamily="18" charset="0"/>
                <a:cs typeface="Times New Roman" pitchFamily="18" charset="0"/>
              </a:rPr>
              <a:t> </a:t>
            </a:r>
            <a:r>
              <a:rPr lang="es-ES" sz="1200" dirty="0">
                <a:latin typeface="Times New Roman" pitchFamily="18" charset="0"/>
                <a:cs typeface="Times New Roman" pitchFamily="18" charset="0"/>
              </a:rPr>
              <a:t>Vista microscópica a 100X de </a:t>
            </a:r>
            <a:r>
              <a:rPr lang="es-ES" sz="1200" i="1" dirty="0" smtClean="0">
                <a:latin typeface="Times New Roman" pitchFamily="18" charset="0"/>
                <a:cs typeface="Times New Roman" pitchFamily="18" charset="0"/>
              </a:rPr>
              <a:t>Cándida.</a:t>
            </a:r>
            <a:endParaRPr lang="es-ES" sz="1200" i="1" dirty="0">
              <a:latin typeface="Times New Roman" pitchFamily="18" charset="0"/>
              <a:cs typeface="Times New Roman" pitchFamily="18" charset="0"/>
            </a:endParaRPr>
          </a:p>
        </p:txBody>
      </p:sp>
      <p:cxnSp>
        <p:nvCxnSpPr>
          <p:cNvPr id="11" name="10 Conector recto de flecha"/>
          <p:cNvCxnSpPr>
            <a:stCxn id="4097" idx="0"/>
            <a:endCxn id="22" idx="2"/>
          </p:cNvCxnSpPr>
          <p:nvPr/>
        </p:nvCxnSpPr>
        <p:spPr>
          <a:xfrm flipV="1">
            <a:off x="6145895" y="3358859"/>
            <a:ext cx="1804364" cy="919774"/>
          </a:xfrm>
          <a:prstGeom prst="straightConnector1">
            <a:avLst/>
          </a:prstGeom>
          <a:ln>
            <a:solidFill>
              <a:srgbClr val="CC0099"/>
            </a:solidFill>
            <a:tailEnd type="arrow"/>
          </a:ln>
        </p:spPr>
        <p:style>
          <a:lnRef idx="3">
            <a:schemeClr val="accent2"/>
          </a:lnRef>
          <a:fillRef idx="0">
            <a:schemeClr val="accent2"/>
          </a:fillRef>
          <a:effectRef idx="2">
            <a:schemeClr val="accent2"/>
          </a:effectRef>
          <a:fontRef idx="minor">
            <a:schemeClr val="tx1"/>
          </a:fontRef>
        </p:style>
      </p:cxnSp>
      <p:cxnSp>
        <p:nvCxnSpPr>
          <p:cNvPr id="23" name="22 Conector recto de flecha"/>
          <p:cNvCxnSpPr>
            <a:stCxn id="4098" idx="0"/>
            <a:endCxn id="21" idx="2"/>
          </p:cNvCxnSpPr>
          <p:nvPr/>
        </p:nvCxnSpPr>
        <p:spPr>
          <a:xfrm flipV="1">
            <a:off x="3873145" y="3358859"/>
            <a:ext cx="2067735" cy="930588"/>
          </a:xfrm>
          <a:prstGeom prst="straightConnector1">
            <a:avLst/>
          </a:prstGeom>
          <a:ln>
            <a:solidFill>
              <a:srgbClr val="CC0099"/>
            </a:solidFill>
            <a:tailEnd type="arrow"/>
          </a:ln>
        </p:spPr>
        <p:style>
          <a:lnRef idx="3">
            <a:schemeClr val="accent2"/>
          </a:lnRef>
          <a:fillRef idx="0">
            <a:schemeClr val="accent2"/>
          </a:fillRef>
          <a:effectRef idx="2">
            <a:schemeClr val="accent2"/>
          </a:effectRef>
          <a:fontRef idx="minor">
            <a:schemeClr val="tx1"/>
          </a:fontRef>
        </p:style>
      </p:cxnSp>
      <p:sp>
        <p:nvSpPr>
          <p:cNvPr id="26" name="25 CuadroTexto"/>
          <p:cNvSpPr txBox="1"/>
          <p:nvPr/>
        </p:nvSpPr>
        <p:spPr>
          <a:xfrm>
            <a:off x="3734556" y="688032"/>
            <a:ext cx="1922321" cy="369332"/>
          </a:xfrm>
          <a:prstGeom prst="rect">
            <a:avLst/>
          </a:prstGeom>
          <a:noFill/>
        </p:spPr>
        <p:txBody>
          <a:bodyPr wrap="none" rtlCol="0">
            <a:spAutoFit/>
          </a:bodyPr>
          <a:lstStyle/>
          <a:p>
            <a:r>
              <a:rPr lang="es-ES" dirty="0" smtClean="0">
                <a:latin typeface="Times New Roman" pitchFamily="18" charset="0"/>
                <a:cs typeface="Times New Roman" pitchFamily="18" charset="0"/>
              </a:rPr>
              <a:t>Morfología celular</a:t>
            </a:r>
            <a:endParaRPr lang="es-ES" dirty="0">
              <a:latin typeface="Times New Roman" pitchFamily="18" charset="0"/>
              <a:cs typeface="Times New Roman" pitchFamily="18" charset="0"/>
            </a:endParaRPr>
          </a:p>
        </p:txBody>
      </p:sp>
    </p:spTree>
    <p:extLst>
      <p:ext uri="{BB962C8B-B14F-4D97-AF65-F5344CB8AC3E}">
        <p14:creationId xmlns:p14="http://schemas.microsoft.com/office/powerpoint/2010/main" val="39468207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563888" y="0"/>
            <a:ext cx="5580112"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RESULTADOS Y DISCUSIÓN</a:t>
            </a:r>
          </a:p>
        </p:txBody>
      </p:sp>
      <p:sp>
        <p:nvSpPr>
          <p:cNvPr id="4" name="3 CuadroTexto"/>
          <p:cNvSpPr txBox="1"/>
          <p:nvPr/>
        </p:nvSpPr>
        <p:spPr>
          <a:xfrm>
            <a:off x="1109348" y="5733256"/>
            <a:ext cx="7584635" cy="646331"/>
          </a:xfrm>
          <a:prstGeom prst="rect">
            <a:avLst/>
          </a:prstGeom>
          <a:noFill/>
        </p:spPr>
        <p:txBody>
          <a:bodyPr wrap="square" rtlCol="0">
            <a:spAutoFit/>
          </a:bodyPr>
          <a:lstStyle/>
          <a:p>
            <a:pPr marL="1166813" indent="-1166813" algn="just"/>
            <a:r>
              <a:rPr lang="es-ES" b="1" dirty="0" smtClean="0">
                <a:latin typeface="Times New Roman" pitchFamily="18" charset="0"/>
                <a:cs typeface="Times New Roman" pitchFamily="18" charset="0"/>
              </a:rPr>
              <a:t>Figura 34: </a:t>
            </a:r>
            <a:r>
              <a:rPr lang="es-ES" dirty="0" smtClean="0">
                <a:latin typeface="Times New Roman" pitchFamily="18" charset="0"/>
                <a:cs typeface="Times New Roman" pitchFamily="18" charset="0"/>
              </a:rPr>
              <a:t>Dinámica del crecimiento de plantas de soya durante 45 días de crecimiento.</a:t>
            </a:r>
            <a:endParaRPr lang="es-ES" dirty="0">
              <a:latin typeface="Times New Roman" pitchFamily="18" charset="0"/>
              <a:cs typeface="Times New Roman" pitchFamily="18" charset="0"/>
            </a:endParaRPr>
          </a:p>
        </p:txBody>
      </p:sp>
      <p:sp>
        <p:nvSpPr>
          <p:cNvPr id="6" name="5 CuadroTexto"/>
          <p:cNvSpPr txBox="1"/>
          <p:nvPr/>
        </p:nvSpPr>
        <p:spPr>
          <a:xfrm>
            <a:off x="723240" y="683404"/>
            <a:ext cx="3862596" cy="369332"/>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PA" b="1" dirty="0">
                <a:solidFill>
                  <a:schemeClr val="tx1"/>
                </a:solidFill>
                <a:latin typeface="Times New Roman" pitchFamily="18" charset="0"/>
                <a:cs typeface="Times New Roman" pitchFamily="18" charset="0"/>
              </a:rPr>
              <a:t>7. Evaluación del crecimiento de soya</a:t>
            </a:r>
          </a:p>
        </p:txBody>
      </p:sp>
      <p:graphicFrame>
        <p:nvGraphicFramePr>
          <p:cNvPr id="7" name="4 Gráfico"/>
          <p:cNvGraphicFramePr>
            <a:graphicFrameLocks/>
          </p:cNvGraphicFramePr>
          <p:nvPr>
            <p:extLst>
              <p:ext uri="{D42A27DB-BD31-4B8C-83A1-F6EECF244321}">
                <p14:modId xmlns:p14="http://schemas.microsoft.com/office/powerpoint/2010/main" val="2395692213"/>
              </p:ext>
            </p:extLst>
          </p:nvPr>
        </p:nvGraphicFramePr>
        <p:xfrm>
          <a:off x="815523" y="1064948"/>
          <a:ext cx="7540625" cy="4683125"/>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33235" t="61129" r="29045" b="32538"/>
          <a:stretch/>
        </p:blipFill>
        <p:spPr bwMode="auto">
          <a:xfrm>
            <a:off x="899592" y="5029204"/>
            <a:ext cx="7346731" cy="693429"/>
          </a:xfrm>
          <a:prstGeom prst="rect">
            <a:avLst/>
          </a:prstGeom>
          <a:ln>
            <a:noFill/>
          </a:ln>
          <a:extLst/>
        </p:spPr>
        <p:style>
          <a:lnRef idx="2">
            <a:schemeClr val="accent4"/>
          </a:lnRef>
          <a:fillRef idx="1">
            <a:schemeClr val="lt1"/>
          </a:fillRef>
          <a:effectRef idx="0">
            <a:schemeClr val="accent4"/>
          </a:effectRef>
          <a:fontRef idx="minor">
            <a:schemeClr val="dk1"/>
          </a:fontRef>
        </p:style>
      </p:pic>
    </p:spTree>
    <p:extLst>
      <p:ext uri="{BB962C8B-B14F-4D97-AF65-F5344CB8AC3E}">
        <p14:creationId xmlns:p14="http://schemas.microsoft.com/office/powerpoint/2010/main" val="20046506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3563888" y="0"/>
            <a:ext cx="5580112"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RESULTADOS Y DISCUSIÓN</a:t>
            </a:r>
          </a:p>
        </p:txBody>
      </p:sp>
      <p:sp>
        <p:nvSpPr>
          <p:cNvPr id="8" name="7 CuadroTexto"/>
          <p:cNvSpPr txBox="1"/>
          <p:nvPr/>
        </p:nvSpPr>
        <p:spPr>
          <a:xfrm>
            <a:off x="899592" y="620688"/>
            <a:ext cx="1152128" cy="369332"/>
          </a:xfrm>
          <a:prstGeom prst="rect">
            <a:avLst/>
          </a:prstGeom>
          <a:noFill/>
        </p:spPr>
        <p:txBody>
          <a:bodyPr wrap="square" rtlCol="0">
            <a:spAutoFit/>
          </a:bodyPr>
          <a:lstStyle/>
          <a:p>
            <a:pPr algn="just"/>
            <a:r>
              <a:rPr lang="es-ES" b="1" dirty="0" smtClean="0">
                <a:latin typeface="Times New Roman" pitchFamily="18" charset="0"/>
                <a:cs typeface="Times New Roman" pitchFamily="18" charset="0"/>
              </a:rPr>
              <a:t>ALTURA</a:t>
            </a:r>
            <a:endParaRPr lang="es-ES" b="1" dirty="0">
              <a:latin typeface="Times New Roman" pitchFamily="18" charset="0"/>
              <a:cs typeface="Times New Roman" pitchFamily="18" charset="0"/>
            </a:endParaRPr>
          </a:p>
        </p:txBody>
      </p:sp>
      <p:graphicFrame>
        <p:nvGraphicFramePr>
          <p:cNvPr id="12" name="7 Gráfico"/>
          <p:cNvGraphicFramePr>
            <a:graphicFrameLocks/>
          </p:cNvGraphicFramePr>
          <p:nvPr>
            <p:extLst>
              <p:ext uri="{D42A27DB-BD31-4B8C-83A1-F6EECF244321}">
                <p14:modId xmlns:p14="http://schemas.microsoft.com/office/powerpoint/2010/main" val="3323931447"/>
              </p:ext>
            </p:extLst>
          </p:nvPr>
        </p:nvGraphicFramePr>
        <p:xfrm>
          <a:off x="4535255" y="3501008"/>
          <a:ext cx="4202300" cy="2808312"/>
        </p:xfrm>
        <a:graphic>
          <a:graphicData uri="http://schemas.openxmlformats.org/drawingml/2006/chart">
            <c:chart xmlns:c="http://schemas.openxmlformats.org/drawingml/2006/chart" xmlns:r="http://schemas.openxmlformats.org/officeDocument/2006/relationships" r:id="rId3"/>
          </a:graphicData>
        </a:graphic>
      </p:graphicFrame>
      <p:sp>
        <p:nvSpPr>
          <p:cNvPr id="13" name="12 CuadroTexto"/>
          <p:cNvSpPr txBox="1"/>
          <p:nvPr/>
        </p:nvSpPr>
        <p:spPr>
          <a:xfrm>
            <a:off x="1112447" y="5229200"/>
            <a:ext cx="3324964" cy="1323439"/>
          </a:xfrm>
          <a:prstGeom prst="rect">
            <a:avLst/>
          </a:prstGeom>
          <a:noFill/>
        </p:spPr>
        <p:txBody>
          <a:bodyPr wrap="square" rtlCol="0">
            <a:spAutoFit/>
          </a:bodyPr>
          <a:lstStyle/>
          <a:p>
            <a:pPr marL="804863" indent="-804863" algn="just"/>
            <a:r>
              <a:rPr lang="es-ES" sz="1600" b="1" dirty="0" smtClean="0">
                <a:latin typeface="Times New Roman" pitchFamily="18" charset="0"/>
                <a:cs typeface="Times New Roman" pitchFamily="18" charset="0"/>
              </a:rPr>
              <a:t>Fig. 35: </a:t>
            </a:r>
            <a:r>
              <a:rPr lang="es-ES" sz="1600" dirty="0" smtClean="0">
                <a:latin typeface="Times New Roman" pitchFamily="18" charset="0"/>
                <a:cs typeface="Times New Roman" pitchFamily="18" charset="0"/>
              </a:rPr>
              <a:t>Variabilidad de la altura en las plantas de soya con diferentes dosis de aplicación de biol con </a:t>
            </a:r>
            <a:r>
              <a:rPr lang="es-ES" sz="1600" i="1" dirty="0" smtClean="0">
                <a:latin typeface="Times New Roman" pitchFamily="18" charset="0"/>
                <a:cs typeface="Times New Roman" pitchFamily="18" charset="0"/>
              </a:rPr>
              <a:t>Lactobacillus.</a:t>
            </a:r>
            <a:endParaRPr lang="es-ES" sz="1600" dirty="0">
              <a:latin typeface="Times New Roman" pitchFamily="18" charset="0"/>
              <a:cs typeface="Times New Roman" pitchFamily="18" charset="0"/>
            </a:endParaRPr>
          </a:p>
        </p:txBody>
      </p:sp>
      <p:grpSp>
        <p:nvGrpSpPr>
          <p:cNvPr id="2" name="1 Grupo"/>
          <p:cNvGrpSpPr/>
          <p:nvPr/>
        </p:nvGrpSpPr>
        <p:grpSpPr>
          <a:xfrm>
            <a:off x="899592" y="1062028"/>
            <a:ext cx="3537819" cy="2477655"/>
            <a:chOff x="841410" y="1562082"/>
            <a:chExt cx="3537819" cy="2477655"/>
          </a:xfrm>
        </p:grpSpPr>
        <p:pic>
          <p:nvPicPr>
            <p:cNvPr id="4100"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3994" t="28017" r="59734" b="38112"/>
            <a:stretch/>
          </p:blipFill>
          <p:spPr bwMode="auto">
            <a:xfrm>
              <a:off x="841410" y="1562082"/>
              <a:ext cx="3537819" cy="2477655"/>
            </a:xfrm>
            <a:prstGeom prst="rect">
              <a:avLst/>
            </a:prstGeom>
            <a:ln/>
          </p:spPr>
          <p:style>
            <a:lnRef idx="2">
              <a:schemeClr val="accent4"/>
            </a:lnRef>
            <a:fillRef idx="1">
              <a:schemeClr val="lt1"/>
            </a:fillRef>
            <a:effectRef idx="0">
              <a:schemeClr val="accent4"/>
            </a:effectRef>
            <a:fontRef idx="minor">
              <a:schemeClr val="dk1"/>
            </a:fontRef>
          </p:style>
        </p:pic>
        <p:sp>
          <p:nvSpPr>
            <p:cNvPr id="15" name="14 Rectángulo"/>
            <p:cNvSpPr/>
            <p:nvPr/>
          </p:nvSpPr>
          <p:spPr>
            <a:xfrm>
              <a:off x="3491880" y="2060848"/>
              <a:ext cx="576064" cy="144000"/>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6304161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55576" y="1063135"/>
            <a:ext cx="3672407" cy="2509881"/>
            <a:chOff x="683568" y="1212169"/>
            <a:chExt cx="3672407" cy="2509881"/>
          </a:xfrm>
        </p:grpSpPr>
        <p:pic>
          <p:nvPicPr>
            <p:cNvPr id="1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638" t="20335" r="58710" b="45354"/>
            <a:stretch/>
          </p:blipFill>
          <p:spPr bwMode="auto">
            <a:xfrm>
              <a:off x="683568" y="1212169"/>
              <a:ext cx="3672407" cy="2509881"/>
            </a:xfrm>
            <a:prstGeom prst="rect">
              <a:avLst/>
            </a:prstGeom>
            <a:ln/>
          </p:spPr>
          <p:style>
            <a:lnRef idx="2">
              <a:schemeClr val="accent4"/>
            </a:lnRef>
            <a:fillRef idx="1">
              <a:schemeClr val="lt1"/>
            </a:fillRef>
            <a:effectRef idx="0">
              <a:schemeClr val="accent4"/>
            </a:effectRef>
            <a:fontRef idx="minor">
              <a:schemeClr val="dk1"/>
            </a:fontRef>
          </p:style>
        </p:pic>
        <p:sp>
          <p:nvSpPr>
            <p:cNvPr id="11" name="10 Rectángulo"/>
            <p:cNvSpPr/>
            <p:nvPr/>
          </p:nvSpPr>
          <p:spPr>
            <a:xfrm>
              <a:off x="3419872" y="1722602"/>
              <a:ext cx="576064" cy="144000"/>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6" name="5 CuadroTexto"/>
          <p:cNvSpPr txBox="1"/>
          <p:nvPr/>
        </p:nvSpPr>
        <p:spPr>
          <a:xfrm>
            <a:off x="3563888" y="0"/>
            <a:ext cx="5580112"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RESULTADOS Y DISCUSIÓN</a:t>
            </a:r>
          </a:p>
        </p:txBody>
      </p:sp>
      <p:sp>
        <p:nvSpPr>
          <p:cNvPr id="3" name="2 Rectángulo"/>
          <p:cNvSpPr/>
          <p:nvPr/>
        </p:nvSpPr>
        <p:spPr>
          <a:xfrm>
            <a:off x="811046" y="628398"/>
            <a:ext cx="1781321" cy="369332"/>
          </a:xfrm>
          <a:prstGeom prst="rect">
            <a:avLst/>
          </a:prstGeom>
        </p:spPr>
        <p:txBody>
          <a:bodyPr wrap="none">
            <a:spAutoFit/>
          </a:bodyPr>
          <a:lstStyle/>
          <a:p>
            <a:pPr algn="just"/>
            <a:r>
              <a:rPr lang="es-ES" b="1" dirty="0" smtClean="0">
                <a:latin typeface="Times New Roman" pitchFamily="18" charset="0"/>
                <a:cs typeface="Times New Roman" pitchFamily="18" charset="0"/>
              </a:rPr>
              <a:t>ÁREA FOLIAR</a:t>
            </a:r>
            <a:endParaRPr lang="es-ES" b="1" dirty="0">
              <a:latin typeface="Times New Roman" pitchFamily="18" charset="0"/>
              <a:cs typeface="Times New Roman" pitchFamily="18" charset="0"/>
            </a:endParaRPr>
          </a:p>
        </p:txBody>
      </p:sp>
      <p:sp>
        <p:nvSpPr>
          <p:cNvPr id="14" name="13 CuadroTexto"/>
          <p:cNvSpPr txBox="1"/>
          <p:nvPr/>
        </p:nvSpPr>
        <p:spPr>
          <a:xfrm>
            <a:off x="1187624" y="5325014"/>
            <a:ext cx="3181233" cy="1323439"/>
          </a:xfrm>
          <a:prstGeom prst="rect">
            <a:avLst/>
          </a:prstGeom>
          <a:noFill/>
        </p:spPr>
        <p:txBody>
          <a:bodyPr wrap="square" rtlCol="0">
            <a:spAutoFit/>
          </a:bodyPr>
          <a:lstStyle/>
          <a:p>
            <a:pPr marL="725488" indent="-725488" algn="just"/>
            <a:r>
              <a:rPr lang="es-ES" sz="1600" b="1" dirty="0" smtClean="0">
                <a:latin typeface="Times New Roman" pitchFamily="18" charset="0"/>
                <a:cs typeface="Times New Roman" pitchFamily="18" charset="0"/>
              </a:rPr>
              <a:t>Fig. 36: </a:t>
            </a:r>
            <a:r>
              <a:rPr lang="es-ES" sz="1600" dirty="0" smtClean="0">
                <a:latin typeface="Times New Roman" pitchFamily="18" charset="0"/>
                <a:cs typeface="Times New Roman" pitchFamily="18" charset="0"/>
              </a:rPr>
              <a:t>Variabilidad del área foliar de las plantas de soya con diferentes dosis de aplicación de biol con </a:t>
            </a:r>
            <a:r>
              <a:rPr lang="es-ES" sz="1600" i="1" dirty="0" smtClean="0">
                <a:latin typeface="Times New Roman" pitchFamily="18" charset="0"/>
                <a:cs typeface="Times New Roman" pitchFamily="18" charset="0"/>
              </a:rPr>
              <a:t>Lactobacillus.</a:t>
            </a:r>
            <a:endParaRPr lang="es-ES" sz="1600" dirty="0">
              <a:latin typeface="Times New Roman" pitchFamily="18" charset="0"/>
              <a:cs typeface="Times New Roman" pitchFamily="18" charset="0"/>
            </a:endParaRPr>
          </a:p>
        </p:txBody>
      </p:sp>
      <p:graphicFrame>
        <p:nvGraphicFramePr>
          <p:cNvPr id="15" name="2 Gráfico"/>
          <p:cNvGraphicFramePr>
            <a:graphicFrameLocks/>
          </p:cNvGraphicFramePr>
          <p:nvPr>
            <p:extLst>
              <p:ext uri="{D42A27DB-BD31-4B8C-83A1-F6EECF244321}">
                <p14:modId xmlns:p14="http://schemas.microsoft.com/office/powerpoint/2010/main" val="2778563110"/>
              </p:ext>
            </p:extLst>
          </p:nvPr>
        </p:nvGraphicFramePr>
        <p:xfrm>
          <a:off x="4572000" y="3507202"/>
          <a:ext cx="4320480" cy="289503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55427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563888" y="0"/>
            <a:ext cx="5580112"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RESULTADOS Y DISCUSIÓN</a:t>
            </a:r>
          </a:p>
        </p:txBody>
      </p:sp>
      <p:grpSp>
        <p:nvGrpSpPr>
          <p:cNvPr id="4" name="3 Grupo"/>
          <p:cNvGrpSpPr/>
          <p:nvPr/>
        </p:nvGrpSpPr>
        <p:grpSpPr>
          <a:xfrm>
            <a:off x="755576" y="1108318"/>
            <a:ext cx="3630554" cy="2512056"/>
            <a:chOff x="755577" y="1856804"/>
            <a:chExt cx="3630554" cy="2512056"/>
          </a:xfrm>
        </p:grpSpPr>
        <p:pic>
          <p:nvPicPr>
            <p:cNvPr id="2051"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504" t="18334" r="59274" b="47326"/>
            <a:stretch/>
          </p:blipFill>
          <p:spPr bwMode="auto">
            <a:xfrm>
              <a:off x="755577" y="1856804"/>
              <a:ext cx="3630554" cy="2512056"/>
            </a:xfrm>
            <a:prstGeom prst="rect">
              <a:avLst/>
            </a:prstGeom>
            <a:ln/>
          </p:spPr>
          <p:style>
            <a:lnRef idx="2">
              <a:schemeClr val="accent4"/>
            </a:lnRef>
            <a:fillRef idx="1">
              <a:schemeClr val="lt1"/>
            </a:fillRef>
            <a:effectRef idx="0">
              <a:schemeClr val="accent4"/>
            </a:effectRef>
            <a:fontRef idx="minor">
              <a:schemeClr val="dk1"/>
            </a:fontRef>
          </p:style>
        </p:pic>
        <p:sp>
          <p:nvSpPr>
            <p:cNvPr id="3" name="2 Rectángulo"/>
            <p:cNvSpPr/>
            <p:nvPr/>
          </p:nvSpPr>
          <p:spPr>
            <a:xfrm>
              <a:off x="2971908" y="2348875"/>
              <a:ext cx="576064" cy="144000"/>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0" name="9 Rectángulo"/>
          <p:cNvSpPr/>
          <p:nvPr/>
        </p:nvSpPr>
        <p:spPr>
          <a:xfrm>
            <a:off x="683568" y="692696"/>
            <a:ext cx="4083234" cy="369332"/>
          </a:xfrm>
          <a:prstGeom prst="rect">
            <a:avLst/>
          </a:prstGeom>
        </p:spPr>
        <p:txBody>
          <a:bodyPr wrap="none">
            <a:spAutoFit/>
          </a:bodyPr>
          <a:lstStyle/>
          <a:p>
            <a:r>
              <a:rPr lang="es-ES" b="1" dirty="0" smtClean="0">
                <a:latin typeface="Times New Roman" pitchFamily="18" charset="0"/>
                <a:cs typeface="Times New Roman" pitchFamily="18" charset="0"/>
              </a:rPr>
              <a:t>LONGITUD DE LA RAÍZ PRIMARIA</a:t>
            </a:r>
            <a:endParaRPr lang="es-ES" b="1" dirty="0"/>
          </a:p>
        </p:txBody>
      </p:sp>
      <p:pic>
        <p:nvPicPr>
          <p:cNvPr id="1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5335" t="36059" r="29549" b="30549"/>
          <a:stretch/>
        </p:blipFill>
        <p:spPr bwMode="auto">
          <a:xfrm>
            <a:off x="4572000" y="3429000"/>
            <a:ext cx="4118774" cy="2904970"/>
          </a:xfrm>
          <a:prstGeom prst="rect">
            <a:avLst/>
          </a:prstGeom>
          <a:ln/>
          <a:extLst/>
        </p:spPr>
        <p:style>
          <a:lnRef idx="2">
            <a:schemeClr val="accent5"/>
          </a:lnRef>
          <a:fillRef idx="1">
            <a:schemeClr val="lt1"/>
          </a:fillRef>
          <a:effectRef idx="0">
            <a:schemeClr val="accent5"/>
          </a:effectRef>
          <a:fontRef idx="minor">
            <a:schemeClr val="dk1"/>
          </a:fontRef>
        </p:style>
      </p:pic>
      <p:sp>
        <p:nvSpPr>
          <p:cNvPr id="16" name="15 CuadroTexto"/>
          <p:cNvSpPr txBox="1"/>
          <p:nvPr/>
        </p:nvSpPr>
        <p:spPr>
          <a:xfrm>
            <a:off x="899592" y="5010531"/>
            <a:ext cx="3339265" cy="1323439"/>
          </a:xfrm>
          <a:prstGeom prst="rect">
            <a:avLst/>
          </a:prstGeom>
          <a:noFill/>
        </p:spPr>
        <p:txBody>
          <a:bodyPr wrap="square" rtlCol="0">
            <a:spAutoFit/>
          </a:bodyPr>
          <a:lstStyle/>
          <a:p>
            <a:pPr marL="723900" indent="-723900" algn="just"/>
            <a:r>
              <a:rPr lang="es-ES" sz="1600" b="1" dirty="0" smtClean="0">
                <a:latin typeface="Times New Roman" pitchFamily="18" charset="0"/>
                <a:cs typeface="Times New Roman" pitchFamily="18" charset="0"/>
              </a:rPr>
              <a:t>Fig. 37: </a:t>
            </a:r>
            <a:r>
              <a:rPr lang="es-ES" sz="1600" dirty="0" smtClean="0">
                <a:latin typeface="Times New Roman" pitchFamily="18" charset="0"/>
                <a:cs typeface="Times New Roman" pitchFamily="18" charset="0"/>
              </a:rPr>
              <a:t>Variabilidad de la longitud de la raíz de las plantas de soya con diferentes dosis de aplicación de biol con </a:t>
            </a:r>
            <a:r>
              <a:rPr lang="es-ES" sz="1600" i="1" dirty="0" smtClean="0">
                <a:latin typeface="Times New Roman" pitchFamily="18" charset="0"/>
                <a:cs typeface="Times New Roman" pitchFamily="18" charset="0"/>
              </a:rPr>
              <a:t>Lactobacillus</a:t>
            </a:r>
            <a:r>
              <a:rPr lang="es-ES" sz="1600" dirty="0" smtClean="0">
                <a:latin typeface="Times New Roman" pitchFamily="18" charset="0"/>
                <a:cs typeface="Times New Roman" pitchFamily="18" charset="0"/>
              </a:rPr>
              <a:t>.</a:t>
            </a:r>
            <a:endParaRPr lang="es-ES" sz="1600" dirty="0">
              <a:latin typeface="Times New Roman" pitchFamily="18" charset="0"/>
              <a:cs typeface="Times New Roman" pitchFamily="18" charset="0"/>
            </a:endParaRPr>
          </a:p>
        </p:txBody>
      </p:sp>
    </p:spTree>
    <p:extLst>
      <p:ext uri="{BB962C8B-B14F-4D97-AF65-F5344CB8AC3E}">
        <p14:creationId xmlns:p14="http://schemas.microsoft.com/office/powerpoint/2010/main" val="230444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DSC05038"/>
          <p:cNvPicPr/>
          <p:nvPr/>
        </p:nvPicPr>
        <p:blipFill>
          <a:blip r:embed="rId2" cstate="print">
            <a:extLst>
              <a:ext uri="{28A0092B-C50C-407E-A947-70E740481C1C}">
                <a14:useLocalDpi xmlns:a14="http://schemas.microsoft.com/office/drawing/2010/main" val="0"/>
              </a:ext>
            </a:extLst>
          </a:blip>
          <a:srcRect t="13612" b="2647"/>
          <a:stretch>
            <a:fillRect/>
          </a:stretch>
        </p:blipFill>
        <p:spPr bwMode="auto">
          <a:xfrm>
            <a:off x="1979712" y="764704"/>
            <a:ext cx="1728192" cy="2232248"/>
          </a:xfrm>
          <a:prstGeom prst="rect">
            <a:avLst/>
          </a:prstGeom>
          <a:ln/>
        </p:spPr>
        <p:style>
          <a:lnRef idx="2">
            <a:schemeClr val="accent4"/>
          </a:lnRef>
          <a:fillRef idx="1">
            <a:schemeClr val="lt1"/>
          </a:fillRef>
          <a:effectRef idx="0">
            <a:schemeClr val="accent4"/>
          </a:effectRef>
          <a:fontRef idx="minor">
            <a:schemeClr val="dk1"/>
          </a:fontRef>
        </p:style>
      </p:pic>
      <p:pic>
        <p:nvPicPr>
          <p:cNvPr id="5" name="4 Imagen" descr="DSC05099"/>
          <p:cNvPicPr/>
          <p:nvPr/>
        </p:nvPicPr>
        <p:blipFill>
          <a:blip r:embed="rId3" cstate="print">
            <a:extLst>
              <a:ext uri="{28A0092B-C50C-407E-A947-70E740481C1C}">
                <a14:useLocalDpi xmlns:a14="http://schemas.microsoft.com/office/drawing/2010/main" val="0"/>
              </a:ext>
            </a:extLst>
          </a:blip>
          <a:srcRect l="5278" t="11607" r="11435"/>
          <a:stretch>
            <a:fillRect/>
          </a:stretch>
        </p:blipFill>
        <p:spPr bwMode="auto">
          <a:xfrm>
            <a:off x="4038099" y="787107"/>
            <a:ext cx="1692408" cy="2232248"/>
          </a:xfrm>
          <a:prstGeom prst="rect">
            <a:avLst/>
          </a:prstGeom>
          <a:ln/>
        </p:spPr>
        <p:style>
          <a:lnRef idx="2">
            <a:schemeClr val="accent4"/>
          </a:lnRef>
          <a:fillRef idx="1">
            <a:schemeClr val="lt1"/>
          </a:fillRef>
          <a:effectRef idx="0">
            <a:schemeClr val="accent4"/>
          </a:effectRef>
          <a:fontRef idx="minor">
            <a:schemeClr val="dk1"/>
          </a:fontRef>
        </p:style>
      </p:pic>
      <p:pic>
        <p:nvPicPr>
          <p:cNvPr id="6" name="5 Imagen" descr="DSC05067"/>
          <p:cNvPicPr/>
          <p:nvPr/>
        </p:nvPicPr>
        <p:blipFill>
          <a:blip r:embed="rId4" cstate="print">
            <a:extLst>
              <a:ext uri="{28A0092B-C50C-407E-A947-70E740481C1C}">
                <a14:useLocalDpi xmlns:a14="http://schemas.microsoft.com/office/drawing/2010/main" val="0"/>
              </a:ext>
            </a:extLst>
          </a:blip>
          <a:srcRect l="4855" t="13564" r="9286" b="9283"/>
          <a:stretch>
            <a:fillRect/>
          </a:stretch>
        </p:blipFill>
        <p:spPr bwMode="auto">
          <a:xfrm>
            <a:off x="6012160" y="816148"/>
            <a:ext cx="1694534" cy="2209845"/>
          </a:xfrm>
          <a:prstGeom prst="rect">
            <a:avLst/>
          </a:prstGeom>
          <a:ln/>
        </p:spPr>
        <p:style>
          <a:lnRef idx="2">
            <a:schemeClr val="accent4"/>
          </a:lnRef>
          <a:fillRef idx="1">
            <a:schemeClr val="lt1"/>
          </a:fillRef>
          <a:effectRef idx="0">
            <a:schemeClr val="accent4"/>
          </a:effectRef>
          <a:fontRef idx="minor">
            <a:schemeClr val="dk1"/>
          </a:fontRef>
        </p:style>
      </p:pic>
      <p:pic>
        <p:nvPicPr>
          <p:cNvPr id="7" name="6 Imagen" descr="DSC05118"/>
          <p:cNvPicPr/>
          <p:nvPr/>
        </p:nvPicPr>
        <p:blipFill>
          <a:blip r:embed="rId5" cstate="print">
            <a:extLst>
              <a:ext uri="{28A0092B-C50C-407E-A947-70E740481C1C}">
                <a14:useLocalDpi xmlns:a14="http://schemas.microsoft.com/office/drawing/2010/main" val="0"/>
              </a:ext>
            </a:extLst>
          </a:blip>
          <a:srcRect t="12657"/>
          <a:stretch>
            <a:fillRect/>
          </a:stretch>
        </p:blipFill>
        <p:spPr bwMode="auto">
          <a:xfrm>
            <a:off x="2860636" y="3356992"/>
            <a:ext cx="1694535" cy="2232248"/>
          </a:xfrm>
          <a:prstGeom prst="rect">
            <a:avLst/>
          </a:prstGeom>
          <a:ln/>
        </p:spPr>
        <p:style>
          <a:lnRef idx="2">
            <a:schemeClr val="accent4"/>
          </a:lnRef>
          <a:fillRef idx="1">
            <a:schemeClr val="lt1"/>
          </a:fillRef>
          <a:effectRef idx="0">
            <a:schemeClr val="accent4"/>
          </a:effectRef>
          <a:fontRef idx="minor">
            <a:schemeClr val="dk1"/>
          </a:fontRef>
        </p:style>
      </p:pic>
      <p:pic>
        <p:nvPicPr>
          <p:cNvPr id="8" name="7 Imagen" descr="DSC05134"/>
          <p:cNvPicPr/>
          <p:nvPr/>
        </p:nvPicPr>
        <p:blipFill>
          <a:blip r:embed="rId6" cstate="print">
            <a:extLst>
              <a:ext uri="{28A0092B-C50C-407E-A947-70E740481C1C}">
                <a14:useLocalDpi xmlns:a14="http://schemas.microsoft.com/office/drawing/2010/main" val="0"/>
              </a:ext>
            </a:extLst>
          </a:blip>
          <a:srcRect l="11008" t="18971" r="15300"/>
          <a:stretch>
            <a:fillRect/>
          </a:stretch>
        </p:blipFill>
        <p:spPr bwMode="auto">
          <a:xfrm>
            <a:off x="5164892" y="3356992"/>
            <a:ext cx="1694535" cy="2227373"/>
          </a:xfrm>
          <a:prstGeom prst="rect">
            <a:avLst/>
          </a:prstGeom>
          <a:ln/>
        </p:spPr>
        <p:style>
          <a:lnRef idx="2">
            <a:schemeClr val="accent4"/>
          </a:lnRef>
          <a:fillRef idx="1">
            <a:schemeClr val="lt1"/>
          </a:fillRef>
          <a:effectRef idx="0">
            <a:schemeClr val="accent4"/>
          </a:effectRef>
          <a:fontRef idx="minor">
            <a:schemeClr val="dk1"/>
          </a:fontRef>
        </p:style>
      </p:pic>
      <p:sp>
        <p:nvSpPr>
          <p:cNvPr id="9" name="8 Rectángulo"/>
          <p:cNvSpPr/>
          <p:nvPr/>
        </p:nvSpPr>
        <p:spPr>
          <a:xfrm>
            <a:off x="971600" y="5805264"/>
            <a:ext cx="7704856" cy="830997"/>
          </a:xfrm>
          <a:prstGeom prst="rect">
            <a:avLst/>
          </a:prstGeom>
        </p:spPr>
        <p:txBody>
          <a:bodyPr wrap="square">
            <a:spAutoFit/>
          </a:bodyPr>
          <a:lstStyle/>
          <a:p>
            <a:pPr marL="725488" indent="-725488"/>
            <a:r>
              <a:rPr lang="es-ES_tradnl" sz="1600" b="1" dirty="0" smtClean="0">
                <a:latin typeface="Times New Roman" panose="02020603050405020304" pitchFamily="18" charset="0"/>
                <a:cs typeface="Times New Roman" panose="02020603050405020304" pitchFamily="18" charset="0"/>
              </a:rPr>
              <a:t>Fig. 38:</a:t>
            </a:r>
            <a:r>
              <a:rPr lang="es-ES_tradnl" sz="1600" dirty="0" smtClean="0">
                <a:latin typeface="Times New Roman" panose="02020603050405020304" pitchFamily="18" charset="0"/>
                <a:cs typeface="Times New Roman" panose="02020603050405020304" pitchFamily="18" charset="0"/>
              </a:rPr>
              <a:t> </a:t>
            </a:r>
            <a:r>
              <a:rPr lang="es-ES_tradnl" sz="1600" dirty="0">
                <a:latin typeface="Times New Roman" panose="02020603050405020304" pitchFamily="18" charset="0"/>
                <a:cs typeface="Times New Roman" panose="02020603050405020304" pitchFamily="18" charset="0"/>
              </a:rPr>
              <a:t>Longitud de la raíz principal de pantas de soya del tratamiento: A) dosis del 25% de concentración de biol, B) dosis del 50% de concentración de biol, C) dosis del 75% de concentración de biol, D) biol químico y E) </a:t>
            </a:r>
            <a:r>
              <a:rPr lang="es-ES_tradnl" sz="1600" dirty="0" smtClean="0">
                <a:latin typeface="Times New Roman" panose="02020603050405020304" pitchFamily="18" charset="0"/>
                <a:cs typeface="Times New Roman" panose="02020603050405020304" pitchFamily="18" charset="0"/>
              </a:rPr>
              <a:t>testigo. </a:t>
            </a:r>
            <a:endParaRPr lang="es-ES" sz="1600" dirty="0">
              <a:latin typeface="Times New Roman" panose="02020603050405020304" pitchFamily="18" charset="0"/>
              <a:cs typeface="Times New Roman" panose="02020603050405020304" pitchFamily="18" charset="0"/>
            </a:endParaRPr>
          </a:p>
        </p:txBody>
      </p:sp>
      <p:sp>
        <p:nvSpPr>
          <p:cNvPr id="15" name="14 CuadroTexto"/>
          <p:cNvSpPr txBox="1"/>
          <p:nvPr/>
        </p:nvSpPr>
        <p:spPr>
          <a:xfrm>
            <a:off x="1979712" y="771341"/>
            <a:ext cx="288032" cy="369332"/>
          </a:xfrm>
          <a:prstGeom prst="rect">
            <a:avLst/>
          </a:prstGeom>
          <a:solidFill>
            <a:schemeClr val="bg1"/>
          </a:solidFill>
          <a:ln>
            <a:solidFill>
              <a:schemeClr val="tx1"/>
            </a:solidFill>
          </a:ln>
        </p:spPr>
        <p:txBody>
          <a:bodyPr wrap="square" rtlCol="0">
            <a:spAutoFit/>
          </a:bodyPr>
          <a:lstStyle/>
          <a:p>
            <a:r>
              <a:rPr lang="es-ES" dirty="0" smtClean="0"/>
              <a:t>A</a:t>
            </a:r>
            <a:endParaRPr lang="es-ES" dirty="0"/>
          </a:p>
        </p:txBody>
      </p:sp>
      <p:sp>
        <p:nvSpPr>
          <p:cNvPr id="16" name="15 CuadroTexto"/>
          <p:cNvSpPr txBox="1"/>
          <p:nvPr/>
        </p:nvSpPr>
        <p:spPr>
          <a:xfrm>
            <a:off x="4036412" y="764704"/>
            <a:ext cx="288032" cy="369332"/>
          </a:xfrm>
          <a:prstGeom prst="rect">
            <a:avLst/>
          </a:prstGeom>
          <a:solidFill>
            <a:schemeClr val="bg1"/>
          </a:solidFill>
          <a:ln>
            <a:solidFill>
              <a:schemeClr val="tx1"/>
            </a:solidFill>
          </a:ln>
        </p:spPr>
        <p:txBody>
          <a:bodyPr wrap="square" rtlCol="0">
            <a:spAutoFit/>
          </a:bodyPr>
          <a:lstStyle/>
          <a:p>
            <a:r>
              <a:rPr lang="es-ES" dirty="0" smtClean="0"/>
              <a:t>B</a:t>
            </a:r>
            <a:endParaRPr lang="es-ES" dirty="0"/>
          </a:p>
        </p:txBody>
      </p:sp>
      <p:sp>
        <p:nvSpPr>
          <p:cNvPr id="17" name="16 CuadroTexto"/>
          <p:cNvSpPr txBox="1"/>
          <p:nvPr/>
        </p:nvSpPr>
        <p:spPr>
          <a:xfrm>
            <a:off x="6012160" y="796236"/>
            <a:ext cx="288032" cy="369332"/>
          </a:xfrm>
          <a:prstGeom prst="rect">
            <a:avLst/>
          </a:prstGeom>
          <a:solidFill>
            <a:schemeClr val="bg1"/>
          </a:solidFill>
          <a:ln>
            <a:solidFill>
              <a:schemeClr val="tx1"/>
            </a:solidFill>
          </a:ln>
        </p:spPr>
        <p:txBody>
          <a:bodyPr wrap="square" rtlCol="0">
            <a:spAutoFit/>
          </a:bodyPr>
          <a:lstStyle/>
          <a:p>
            <a:r>
              <a:rPr lang="es-ES" dirty="0" smtClean="0"/>
              <a:t>C</a:t>
            </a:r>
            <a:endParaRPr lang="es-ES" dirty="0"/>
          </a:p>
        </p:txBody>
      </p:sp>
      <p:sp>
        <p:nvSpPr>
          <p:cNvPr id="18" name="17 CuadroTexto"/>
          <p:cNvSpPr txBox="1"/>
          <p:nvPr/>
        </p:nvSpPr>
        <p:spPr>
          <a:xfrm>
            <a:off x="2843808" y="3351302"/>
            <a:ext cx="288032" cy="369332"/>
          </a:xfrm>
          <a:prstGeom prst="rect">
            <a:avLst/>
          </a:prstGeom>
          <a:solidFill>
            <a:schemeClr val="bg1"/>
          </a:solidFill>
          <a:ln>
            <a:solidFill>
              <a:schemeClr val="tx1"/>
            </a:solidFill>
          </a:ln>
        </p:spPr>
        <p:txBody>
          <a:bodyPr wrap="square" rtlCol="0">
            <a:spAutoFit/>
          </a:bodyPr>
          <a:lstStyle/>
          <a:p>
            <a:r>
              <a:rPr lang="es-ES" dirty="0" smtClean="0"/>
              <a:t>D</a:t>
            </a:r>
            <a:endParaRPr lang="es-ES" dirty="0"/>
          </a:p>
        </p:txBody>
      </p:sp>
      <p:sp>
        <p:nvSpPr>
          <p:cNvPr id="19" name="18 CuadroTexto"/>
          <p:cNvSpPr txBox="1"/>
          <p:nvPr/>
        </p:nvSpPr>
        <p:spPr>
          <a:xfrm>
            <a:off x="5167779" y="3351302"/>
            <a:ext cx="288032" cy="369332"/>
          </a:xfrm>
          <a:prstGeom prst="rect">
            <a:avLst/>
          </a:prstGeom>
          <a:solidFill>
            <a:schemeClr val="bg1"/>
          </a:solidFill>
          <a:ln>
            <a:solidFill>
              <a:schemeClr val="tx1"/>
            </a:solidFill>
          </a:ln>
        </p:spPr>
        <p:txBody>
          <a:bodyPr wrap="square" rtlCol="0">
            <a:spAutoFit/>
          </a:bodyPr>
          <a:lstStyle/>
          <a:p>
            <a:r>
              <a:rPr lang="es-ES" dirty="0" smtClean="0"/>
              <a:t>E</a:t>
            </a:r>
            <a:endParaRPr lang="es-ES" dirty="0"/>
          </a:p>
        </p:txBody>
      </p:sp>
    </p:spTree>
    <p:extLst>
      <p:ext uri="{BB962C8B-B14F-4D97-AF65-F5344CB8AC3E}">
        <p14:creationId xmlns:p14="http://schemas.microsoft.com/office/powerpoint/2010/main" val="3924939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36615947"/>
              </p:ext>
            </p:extLst>
          </p:nvPr>
        </p:nvGraphicFramePr>
        <p:xfrm>
          <a:off x="1387222" y="1772816"/>
          <a:ext cx="6768752"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CuadroTexto"/>
          <p:cNvSpPr txBox="1"/>
          <p:nvPr/>
        </p:nvSpPr>
        <p:spPr>
          <a:xfrm>
            <a:off x="5364088" y="-8334"/>
            <a:ext cx="3779912"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cs typeface="Times New Roman" pitchFamily="18" charset="0"/>
              </a:rPr>
              <a:t>INTRODUCCIÓN</a:t>
            </a:r>
            <a:endParaRPr lang="es-PA" sz="2400" b="1" dirty="0">
              <a:latin typeface="Gill Sans Ultra Bold" panose="020B0A02020104020203" pitchFamily="34" charset="0"/>
              <a:cs typeface="Times New Roman" pitchFamily="18" charset="0"/>
            </a:endParaRPr>
          </a:p>
        </p:txBody>
      </p:sp>
      <p:pic>
        <p:nvPicPr>
          <p:cNvPr id="4098" name="Picture 2" descr="http://www.pensamentoverde.com.br/wp-content/uploads/2014/02/img15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8304" y="1196752"/>
            <a:ext cx="1213806" cy="10504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100" name="Picture 4" descr="http://www.nicboo.com/sites/default/files/field/image/bacterias-computadora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4498" y="4005063"/>
            <a:ext cx="1213806" cy="9850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102" name="Picture 6" descr="http://www.companiamedica.com/images/la_soya.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07904" y="1196752"/>
            <a:ext cx="1276668" cy="10504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8568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563888" y="0"/>
            <a:ext cx="5580112"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RESULTADOS Y DISCUSIÓN</a:t>
            </a:r>
          </a:p>
        </p:txBody>
      </p:sp>
      <p:sp>
        <p:nvSpPr>
          <p:cNvPr id="2" name="1 Rectángulo"/>
          <p:cNvSpPr/>
          <p:nvPr/>
        </p:nvSpPr>
        <p:spPr>
          <a:xfrm>
            <a:off x="764008" y="1092572"/>
            <a:ext cx="3974229" cy="369332"/>
          </a:xfrm>
          <a:prstGeom prst="rect">
            <a:avLst/>
          </a:prstGeom>
        </p:spPr>
        <p:txBody>
          <a:bodyPr wrap="none">
            <a:spAutoFit/>
          </a:bodyPr>
          <a:lstStyle/>
          <a:p>
            <a:r>
              <a:rPr lang="es-ES" b="1" dirty="0" smtClean="0">
                <a:latin typeface="Times New Roman" pitchFamily="18" charset="0"/>
                <a:cs typeface="Times New Roman" pitchFamily="18" charset="0"/>
              </a:rPr>
              <a:t>CONCENTRACIÓN DE PROTEÍNA </a:t>
            </a:r>
            <a:endParaRPr lang="es-ES" b="1" dirty="0"/>
          </a:p>
        </p:txBody>
      </p:sp>
      <p:grpSp>
        <p:nvGrpSpPr>
          <p:cNvPr id="3" name="2 Grupo"/>
          <p:cNvGrpSpPr/>
          <p:nvPr/>
        </p:nvGrpSpPr>
        <p:grpSpPr>
          <a:xfrm>
            <a:off x="805804" y="1657582"/>
            <a:ext cx="3736427" cy="2532451"/>
            <a:chOff x="924706" y="1048033"/>
            <a:chExt cx="3736427" cy="2532451"/>
          </a:xfrm>
        </p:grpSpPr>
        <p:pic>
          <p:nvPicPr>
            <p:cNvPr id="307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395" t="20122" r="58298" b="45259"/>
            <a:stretch/>
          </p:blipFill>
          <p:spPr bwMode="auto">
            <a:xfrm>
              <a:off x="924706" y="1048033"/>
              <a:ext cx="3736427" cy="2532451"/>
            </a:xfrm>
            <a:prstGeom prst="rect">
              <a:avLst/>
            </a:prstGeom>
            <a:ln/>
          </p:spPr>
          <p:style>
            <a:lnRef idx="2">
              <a:schemeClr val="accent4"/>
            </a:lnRef>
            <a:fillRef idx="1">
              <a:schemeClr val="lt1"/>
            </a:fillRef>
            <a:effectRef idx="0">
              <a:schemeClr val="accent4"/>
            </a:effectRef>
            <a:fontRef idx="minor">
              <a:schemeClr val="dk1"/>
            </a:fontRef>
          </p:style>
        </p:pic>
        <p:sp>
          <p:nvSpPr>
            <p:cNvPr id="9" name="8 Rectángulo"/>
            <p:cNvSpPr/>
            <p:nvPr/>
          </p:nvSpPr>
          <p:spPr>
            <a:xfrm>
              <a:off x="3467194" y="1556792"/>
              <a:ext cx="576064" cy="144000"/>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0"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34756" t="29404" r="30585" b="36968"/>
          <a:stretch/>
        </p:blipFill>
        <p:spPr bwMode="auto">
          <a:xfrm>
            <a:off x="4644008" y="3501008"/>
            <a:ext cx="4104457" cy="2944860"/>
          </a:xfrm>
          <a:prstGeom prst="rect">
            <a:avLst/>
          </a:prstGeom>
          <a:ln/>
          <a:extLst/>
        </p:spPr>
        <p:style>
          <a:lnRef idx="2">
            <a:schemeClr val="accent5"/>
          </a:lnRef>
          <a:fillRef idx="1">
            <a:schemeClr val="lt1"/>
          </a:fillRef>
          <a:effectRef idx="0">
            <a:schemeClr val="accent5"/>
          </a:effectRef>
          <a:fontRef idx="minor">
            <a:schemeClr val="dk1"/>
          </a:fontRef>
        </p:style>
      </p:pic>
      <p:sp>
        <p:nvSpPr>
          <p:cNvPr id="11" name="10 CuadroTexto"/>
          <p:cNvSpPr txBox="1"/>
          <p:nvPr/>
        </p:nvSpPr>
        <p:spPr>
          <a:xfrm>
            <a:off x="899593" y="5122429"/>
            <a:ext cx="3642638" cy="1323439"/>
          </a:xfrm>
          <a:prstGeom prst="rect">
            <a:avLst/>
          </a:prstGeom>
          <a:noFill/>
        </p:spPr>
        <p:txBody>
          <a:bodyPr wrap="square" rtlCol="0">
            <a:spAutoFit/>
          </a:bodyPr>
          <a:lstStyle/>
          <a:p>
            <a:pPr marL="723900" indent="-723900" algn="just"/>
            <a:r>
              <a:rPr lang="es-ES" sz="1600" b="1" dirty="0" smtClean="0">
                <a:latin typeface="Times New Roman" pitchFamily="18" charset="0"/>
                <a:cs typeface="Times New Roman" pitchFamily="18" charset="0"/>
              </a:rPr>
              <a:t>Fig. 39: </a:t>
            </a:r>
            <a:r>
              <a:rPr lang="es-ES" sz="1600" dirty="0" smtClean="0">
                <a:latin typeface="Times New Roman" pitchFamily="18" charset="0"/>
                <a:cs typeface="Times New Roman" pitchFamily="18" charset="0"/>
              </a:rPr>
              <a:t>Variabilidad de la concentración proteica en las plantas de soya con diferentes dosis de aplicación de biol con </a:t>
            </a:r>
            <a:r>
              <a:rPr lang="es-ES" sz="1600" i="1" dirty="0" smtClean="0">
                <a:latin typeface="Times New Roman" pitchFamily="18" charset="0"/>
                <a:cs typeface="Times New Roman" pitchFamily="18" charset="0"/>
              </a:rPr>
              <a:t>Lactobacillus.</a:t>
            </a:r>
            <a:endParaRPr lang="es-ES" sz="1600" dirty="0">
              <a:latin typeface="Times New Roman" pitchFamily="18" charset="0"/>
              <a:cs typeface="Times New Roman" pitchFamily="18" charset="0"/>
            </a:endParaRPr>
          </a:p>
        </p:txBody>
      </p:sp>
      <p:sp>
        <p:nvSpPr>
          <p:cNvPr id="12" name="11 CuadroTexto"/>
          <p:cNvSpPr txBox="1"/>
          <p:nvPr/>
        </p:nvSpPr>
        <p:spPr>
          <a:xfrm>
            <a:off x="732036" y="723240"/>
            <a:ext cx="4604787" cy="369332"/>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PA" b="1" dirty="0" smtClean="0">
                <a:latin typeface="Times New Roman" pitchFamily="18" charset="0"/>
                <a:cs typeface="Times New Roman" pitchFamily="18" charset="0"/>
              </a:rPr>
              <a:t>8. Evaluación del valor nutricional de la soya</a:t>
            </a:r>
            <a:endParaRPr lang="es-PA" b="1" dirty="0">
              <a:latin typeface="Times New Roman" pitchFamily="18" charset="0"/>
              <a:cs typeface="Times New Roman" pitchFamily="18" charset="0"/>
            </a:endParaRPr>
          </a:p>
        </p:txBody>
      </p:sp>
    </p:spTree>
    <p:extLst>
      <p:ext uri="{BB962C8B-B14F-4D97-AF65-F5344CB8AC3E}">
        <p14:creationId xmlns:p14="http://schemas.microsoft.com/office/powerpoint/2010/main" val="39749180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220072" y="0"/>
            <a:ext cx="3923928"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CONCLUSIONES</a:t>
            </a:r>
          </a:p>
        </p:txBody>
      </p:sp>
      <p:graphicFrame>
        <p:nvGraphicFramePr>
          <p:cNvPr id="16" name="15 Diagrama"/>
          <p:cNvGraphicFramePr/>
          <p:nvPr>
            <p:extLst>
              <p:ext uri="{D42A27DB-BD31-4B8C-83A1-F6EECF244321}">
                <p14:modId xmlns:p14="http://schemas.microsoft.com/office/powerpoint/2010/main" val="2979750703"/>
              </p:ext>
            </p:extLst>
          </p:nvPr>
        </p:nvGraphicFramePr>
        <p:xfrm>
          <a:off x="1115616" y="764704"/>
          <a:ext cx="7488832" cy="576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32" name="Picture 8" descr="http://t1.gstatic.com/images?q=tbn:ANd9GcTvp5GzgEmCrWxUYm7IryjpsW3KSVapvbcEFuhS36CjTUJYPTrQU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104" y="3760535"/>
            <a:ext cx="2038350" cy="2238376"/>
          </a:xfrm>
          <a:prstGeom prst="rect">
            <a:avLst/>
          </a:prstGeom>
          <a:ln>
            <a:noFill/>
          </a:ln>
          <a:effectLst>
            <a:glow rad="228600">
              <a:schemeClr val="accent4">
                <a:satMod val="175000"/>
                <a:alpha val="40000"/>
              </a:schemeClr>
            </a:glow>
            <a:softEdge rad="31750"/>
          </a:effectLst>
          <a:extLst>
            <a:ext uri="{909E8E84-426E-40DD-AFC4-6F175D3DCCD1}">
              <a14:hiddenFill xmlns:a14="http://schemas.microsoft.com/office/drawing/2010/main">
                <a:solidFill>
                  <a:srgbClr val="FFFFFF"/>
                </a:solidFill>
              </a14:hiddenFill>
            </a:ext>
          </a:extLst>
        </p:spPr>
      </p:pic>
      <p:pic>
        <p:nvPicPr>
          <p:cNvPr id="1034" name="Picture 10" descr="http://netdna.seospecialist.co.uk/wp-content/uploads/2011/04/conclusions-seo-analysis.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100000" l="407" r="100000"/>
                    </a14:imgEffect>
                  </a14:imgLayer>
                </a14:imgProps>
              </a:ext>
              <a:ext uri="{28A0092B-C50C-407E-A947-70E740481C1C}">
                <a14:useLocalDpi xmlns:a14="http://schemas.microsoft.com/office/drawing/2010/main" val="0"/>
              </a:ext>
            </a:extLst>
          </a:blip>
          <a:srcRect/>
          <a:stretch>
            <a:fillRect/>
          </a:stretch>
        </p:blipFill>
        <p:spPr bwMode="auto">
          <a:xfrm>
            <a:off x="3470176" y="1124744"/>
            <a:ext cx="864096" cy="878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6289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932040" y="0"/>
            <a:ext cx="4211960"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RECOMENDACIONES</a:t>
            </a:r>
          </a:p>
        </p:txBody>
      </p:sp>
      <p:sp>
        <p:nvSpPr>
          <p:cNvPr id="2" name="1 Rectángulo"/>
          <p:cNvSpPr/>
          <p:nvPr/>
        </p:nvSpPr>
        <p:spPr>
          <a:xfrm>
            <a:off x="3900902" y="1268760"/>
            <a:ext cx="4500000" cy="646331"/>
          </a:xfrm>
          <a:prstGeom prst="rect">
            <a:avLst/>
          </a:prstGeom>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ES" dirty="0" smtClean="0">
                <a:latin typeface="Times New Roman" pitchFamily="18" charset="0"/>
                <a:cs typeface="Times New Roman" pitchFamily="18" charset="0"/>
              </a:rPr>
              <a:t>Estudiar </a:t>
            </a:r>
            <a:r>
              <a:rPr lang="es-ES" dirty="0">
                <a:latin typeface="Times New Roman" pitchFamily="18" charset="0"/>
                <a:cs typeface="Times New Roman" pitchFamily="18" charset="0"/>
              </a:rPr>
              <a:t>la dinámica de los microorganismos </a:t>
            </a:r>
            <a:r>
              <a:rPr lang="es-ES" dirty="0" smtClean="0">
                <a:latin typeface="Times New Roman" pitchFamily="18" charset="0"/>
                <a:cs typeface="Times New Roman" pitchFamily="18" charset="0"/>
              </a:rPr>
              <a:t>en el biol finalizada la fermentación.</a:t>
            </a:r>
            <a:endParaRPr lang="es-ES" dirty="0">
              <a:latin typeface="Times New Roman" pitchFamily="18" charset="0"/>
              <a:cs typeface="Times New Roman" pitchFamily="18" charset="0"/>
            </a:endParaRPr>
          </a:p>
        </p:txBody>
      </p:sp>
      <p:sp>
        <p:nvSpPr>
          <p:cNvPr id="4" name="3 Rectángulo"/>
          <p:cNvSpPr/>
          <p:nvPr/>
        </p:nvSpPr>
        <p:spPr>
          <a:xfrm>
            <a:off x="755576" y="2992797"/>
            <a:ext cx="4500000" cy="923330"/>
          </a:xfrm>
          <a:prstGeom prst="rect">
            <a:avLst/>
          </a:prstGeom>
          <a:ln>
            <a:solidFill>
              <a:srgbClr val="CC0099"/>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ES" dirty="0" smtClean="0">
                <a:latin typeface="Times New Roman" pitchFamily="18" charset="0"/>
                <a:cs typeface="Times New Roman" pitchFamily="18" charset="0"/>
              </a:rPr>
              <a:t>Analizar </a:t>
            </a:r>
            <a:r>
              <a:rPr lang="es-ES" dirty="0">
                <a:latin typeface="Times New Roman" pitchFamily="18" charset="0"/>
                <a:cs typeface="Times New Roman" pitchFamily="18" charset="0"/>
              </a:rPr>
              <a:t>microbiológicamente la solución madre obtenida de las trampas de </a:t>
            </a:r>
            <a:r>
              <a:rPr lang="es-ES" dirty="0" smtClean="0">
                <a:latin typeface="Times New Roman" pitchFamily="18" charset="0"/>
                <a:cs typeface="Times New Roman" pitchFamily="18" charset="0"/>
              </a:rPr>
              <a:t>microorganismos.</a:t>
            </a:r>
            <a:endParaRPr lang="es-ES" dirty="0">
              <a:latin typeface="Times New Roman" pitchFamily="18" charset="0"/>
              <a:cs typeface="Times New Roman" pitchFamily="18" charset="0"/>
            </a:endParaRPr>
          </a:p>
        </p:txBody>
      </p:sp>
      <p:sp>
        <p:nvSpPr>
          <p:cNvPr id="5" name="4 Rectángulo"/>
          <p:cNvSpPr/>
          <p:nvPr/>
        </p:nvSpPr>
        <p:spPr>
          <a:xfrm>
            <a:off x="3900902" y="4533929"/>
            <a:ext cx="4500000" cy="646331"/>
          </a:xfrm>
          <a:prstGeom prst="rect">
            <a:avLst/>
          </a:prstGeom>
          <a:solidFill>
            <a:srgbClr val="FFFFCC"/>
          </a:solidFill>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ES" dirty="0" smtClean="0">
                <a:latin typeface="Times New Roman" pitchFamily="18" charset="0"/>
                <a:cs typeface="Times New Roman" pitchFamily="18" charset="0"/>
              </a:rPr>
              <a:t>Evaluar </a:t>
            </a:r>
            <a:r>
              <a:rPr lang="es-ES" dirty="0">
                <a:latin typeface="Times New Roman" pitchFamily="18" charset="0"/>
                <a:cs typeface="Times New Roman" pitchFamily="18" charset="0"/>
              </a:rPr>
              <a:t>el rendimiento de soya a nivel del grano </a:t>
            </a:r>
            <a:r>
              <a:rPr lang="es-ES" dirty="0" smtClean="0">
                <a:latin typeface="Times New Roman" pitchFamily="18" charset="0"/>
                <a:cs typeface="Times New Roman" pitchFamily="18" charset="0"/>
              </a:rPr>
              <a:t>producido.</a:t>
            </a:r>
            <a:endParaRPr lang="es-ES" dirty="0">
              <a:latin typeface="Times New Roman" pitchFamily="18" charset="0"/>
              <a:cs typeface="Times New Roman" pitchFamily="18" charset="0"/>
            </a:endParaRPr>
          </a:p>
        </p:txBody>
      </p:sp>
      <p:sp>
        <p:nvSpPr>
          <p:cNvPr id="6" name="5 Flecha curvada hacia la derecha"/>
          <p:cNvSpPr/>
          <p:nvPr/>
        </p:nvSpPr>
        <p:spPr>
          <a:xfrm rot="1734535">
            <a:off x="3022295" y="1661251"/>
            <a:ext cx="576064" cy="1400181"/>
          </a:xfrm>
          <a:prstGeom prst="curvedRightArrow">
            <a:avLst>
              <a:gd name="adj1" fmla="val 14313"/>
              <a:gd name="adj2" fmla="val 53162"/>
              <a:gd name="adj3" fmla="val 43088"/>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solidFill>
                <a:schemeClr val="tx1"/>
              </a:solidFill>
              <a:latin typeface="Times New Roman" pitchFamily="18" charset="0"/>
              <a:cs typeface="Times New Roman" pitchFamily="18" charset="0"/>
            </a:endParaRPr>
          </a:p>
        </p:txBody>
      </p:sp>
      <p:sp>
        <p:nvSpPr>
          <p:cNvPr id="7" name="6 Flecha curvada hacia la izquierda"/>
          <p:cNvSpPr/>
          <p:nvPr/>
        </p:nvSpPr>
        <p:spPr>
          <a:xfrm rot="19493598">
            <a:off x="5644343" y="3110275"/>
            <a:ext cx="545420" cy="1569149"/>
          </a:xfrm>
          <a:prstGeom prst="curvedLeftArrow">
            <a:avLst>
              <a:gd name="adj1" fmla="val 14717"/>
              <a:gd name="adj2" fmla="val 48594"/>
              <a:gd name="adj3" fmla="val 30193"/>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solidFill>
                <a:schemeClr val="tx1"/>
              </a:solidFill>
              <a:latin typeface="Times New Roman" pitchFamily="18" charset="0"/>
              <a:cs typeface="Times New Roman" pitchFamily="18" charset="0"/>
            </a:endParaRPr>
          </a:p>
        </p:txBody>
      </p:sp>
      <p:pic>
        <p:nvPicPr>
          <p:cNvPr id="3074" name="Picture 2" descr="http://www.writeawriting.com/wp-content/uploads/2011/05/how-to-write-conclusion-paragraph-essa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9217" y="5373217"/>
            <a:ext cx="1484784" cy="148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2870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3.gstatic.com/images?q=tbn:ANd9GcT0JldaPqt4rutuHbS8wO5ujkUzBT-l7TBGVhZhPZWFSJgI-8d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052736"/>
            <a:ext cx="6624736" cy="5040560"/>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5220072" y="0"/>
            <a:ext cx="3923928"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AGRADECIMIENTOS</a:t>
            </a:r>
          </a:p>
        </p:txBody>
      </p:sp>
      <p:sp>
        <p:nvSpPr>
          <p:cNvPr id="2" name="1 Rectángulo"/>
          <p:cNvSpPr/>
          <p:nvPr/>
        </p:nvSpPr>
        <p:spPr>
          <a:xfrm>
            <a:off x="1907704" y="2332932"/>
            <a:ext cx="5832648" cy="2554545"/>
          </a:xfrm>
          <a:prstGeom prst="rect">
            <a:avLst/>
          </a:prstGeom>
        </p:spPr>
        <p:txBody>
          <a:bodyPr wrap="square">
            <a:spAutoFit/>
          </a:bodyPr>
          <a:lstStyle/>
          <a:p>
            <a:pPr algn="ctr"/>
            <a:r>
              <a:rPr lang="es-ES" sz="2000" dirty="0">
                <a:latin typeface="Times New Roman" pitchFamily="18" charset="0"/>
                <a:cs typeface="Times New Roman" pitchFamily="18" charset="0"/>
              </a:rPr>
              <a:t>Se agradece la dirección de Alma Koch, MC. y codirección del Ing. Pedro Romero </a:t>
            </a:r>
            <a:r>
              <a:rPr lang="es-ES" sz="2000" dirty="0" err="1">
                <a:latin typeface="Times New Roman" pitchFamily="18" charset="0"/>
                <a:cs typeface="Times New Roman" pitchFamily="18" charset="0"/>
              </a:rPr>
              <a:t>Sáker</a:t>
            </a:r>
            <a:r>
              <a:rPr lang="es-ES" sz="2000" dirty="0" smtClean="0">
                <a:latin typeface="Times New Roman" pitchFamily="18" charset="0"/>
                <a:cs typeface="Times New Roman" pitchFamily="18" charset="0"/>
              </a:rPr>
              <a:t>.</a:t>
            </a:r>
          </a:p>
          <a:p>
            <a:pPr algn="ctr"/>
            <a:endParaRPr lang="es-ES" sz="2000" dirty="0">
              <a:latin typeface="Times New Roman" pitchFamily="18" charset="0"/>
              <a:cs typeface="Times New Roman" pitchFamily="18" charset="0"/>
            </a:endParaRPr>
          </a:p>
          <a:p>
            <a:pPr algn="ctr"/>
            <a:r>
              <a:rPr lang="es-ES" sz="2000" dirty="0" smtClean="0">
                <a:latin typeface="Times New Roman" pitchFamily="18" charset="0"/>
                <a:cs typeface="Times New Roman" pitchFamily="18" charset="0"/>
              </a:rPr>
              <a:t>A la quinta “Winchele” por el apoyo brindado. </a:t>
            </a:r>
            <a:endParaRPr lang="es-ES" sz="2000" dirty="0" smtClean="0">
              <a:latin typeface="Times New Roman" pitchFamily="18" charset="0"/>
              <a:cs typeface="Times New Roman" pitchFamily="18" charset="0"/>
            </a:endParaRPr>
          </a:p>
          <a:p>
            <a:pPr algn="ctr"/>
            <a:endParaRPr lang="es-ES" sz="2000" dirty="0">
              <a:latin typeface="Times New Roman" pitchFamily="18" charset="0"/>
              <a:cs typeface="Times New Roman" pitchFamily="18" charset="0"/>
            </a:endParaRPr>
          </a:p>
          <a:p>
            <a:pPr algn="ctr"/>
            <a:r>
              <a:rPr lang="es-ES" sz="2000" dirty="0" smtClean="0">
                <a:latin typeface="Times New Roman" pitchFamily="18" charset="0"/>
                <a:cs typeface="Times New Roman" pitchFamily="18" charset="0"/>
              </a:rPr>
              <a:t>También </a:t>
            </a:r>
            <a:r>
              <a:rPr lang="es-ES" sz="2000" dirty="0">
                <a:latin typeface="Times New Roman" pitchFamily="18" charset="0"/>
                <a:cs typeface="Times New Roman" pitchFamily="18" charset="0"/>
              </a:rPr>
              <a:t>la participación de la Lic. </a:t>
            </a:r>
            <a:r>
              <a:rPr lang="es-ES" sz="2000" dirty="0" err="1">
                <a:latin typeface="Times New Roman" pitchFamily="18" charset="0"/>
                <a:cs typeface="Times New Roman" pitchFamily="18" charset="0"/>
              </a:rPr>
              <a:t>Jéssica</a:t>
            </a:r>
            <a:r>
              <a:rPr lang="es-ES" sz="2000" dirty="0">
                <a:latin typeface="Times New Roman" pitchFamily="18" charset="0"/>
                <a:cs typeface="Times New Roman" pitchFamily="18" charset="0"/>
              </a:rPr>
              <a:t> </a:t>
            </a:r>
            <a:r>
              <a:rPr lang="es-ES" sz="2000" dirty="0" err="1">
                <a:latin typeface="Times New Roman" pitchFamily="18" charset="0"/>
                <a:cs typeface="Times New Roman" pitchFamily="18" charset="0"/>
              </a:rPr>
              <a:t>Maisincho</a:t>
            </a:r>
            <a:r>
              <a:rPr lang="es-ES" sz="2000" dirty="0">
                <a:latin typeface="Times New Roman" pitchFamily="18" charset="0"/>
                <a:cs typeface="Times New Roman" pitchFamily="18" charset="0"/>
              </a:rPr>
              <a:t>, encargada del Laboratorio de Microbiología y a todas las personas involucradas en la investigación.</a:t>
            </a:r>
          </a:p>
        </p:txBody>
      </p:sp>
      <p:pic>
        <p:nvPicPr>
          <p:cNvPr id="4" name="Picture 6" descr="http://4.bp.blogspot.com/-jRzhoQRy22g/UA1y_tk1mwI/AAAAAAAAACA/Va3_8h_ojbs/s1600/conclusion+pic.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00465" y="2996952"/>
            <a:ext cx="1838325"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5845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k40.kn3.net/taringa/6/1/5/6/7/6/angel222/418.jpg?7840"/>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51720" y="1844824"/>
            <a:ext cx="5314950" cy="3486151"/>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384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Diagrama"/>
          <p:cNvGraphicFramePr/>
          <p:nvPr>
            <p:extLst>
              <p:ext uri="{D42A27DB-BD31-4B8C-83A1-F6EECF244321}">
                <p14:modId xmlns:p14="http://schemas.microsoft.com/office/powerpoint/2010/main" val="2624727779"/>
              </p:ext>
            </p:extLst>
          </p:nvPr>
        </p:nvGraphicFramePr>
        <p:xfrm>
          <a:off x="857224" y="2924944"/>
          <a:ext cx="742955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10 CuadroTexto"/>
          <p:cNvSpPr txBox="1"/>
          <p:nvPr/>
        </p:nvSpPr>
        <p:spPr>
          <a:xfrm>
            <a:off x="1142976" y="1412776"/>
            <a:ext cx="6929486"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S_tradnl" dirty="0" smtClean="0">
                <a:latin typeface="Times New Roman" pitchFamily="18" charset="0"/>
                <a:cs typeface="Times New Roman" pitchFamily="18" charset="0"/>
              </a:rPr>
              <a:t>Productos obtenidos de la degradación y mineralización de materiales orgánicos.</a:t>
            </a:r>
            <a:endParaRPr lang="es-ES" dirty="0" smtClean="0">
              <a:latin typeface="Times New Roman" pitchFamily="18" charset="0"/>
              <a:cs typeface="Times New Roman" pitchFamily="18" charset="0"/>
            </a:endParaRPr>
          </a:p>
        </p:txBody>
      </p:sp>
      <p:sp>
        <p:nvSpPr>
          <p:cNvPr id="12" name="11 Rectángulo"/>
          <p:cNvSpPr/>
          <p:nvPr/>
        </p:nvSpPr>
        <p:spPr>
          <a:xfrm>
            <a:off x="786147" y="805691"/>
            <a:ext cx="670376" cy="430887"/>
          </a:xfrm>
          <a:prstGeom prst="rect">
            <a:avLst/>
          </a:prstGeom>
        </p:spPr>
        <p:txBody>
          <a:bodyPr wrap="none">
            <a:spAutoFit/>
          </a:bodyPr>
          <a:lstStyle/>
          <a:p>
            <a:r>
              <a:rPr lang="es-ES" sz="2200" b="1" dirty="0">
                <a:latin typeface="Times New Roman" pitchFamily="18" charset="0"/>
                <a:cs typeface="Times New Roman" pitchFamily="18" charset="0"/>
              </a:rPr>
              <a:t>Biol</a:t>
            </a:r>
          </a:p>
        </p:txBody>
      </p:sp>
      <p:sp>
        <p:nvSpPr>
          <p:cNvPr id="13" name="12 Rectángulo"/>
          <p:cNvSpPr/>
          <p:nvPr/>
        </p:nvSpPr>
        <p:spPr>
          <a:xfrm>
            <a:off x="899592" y="3059668"/>
            <a:ext cx="2309287" cy="369332"/>
          </a:xfrm>
          <a:prstGeom prst="rect">
            <a:avLst/>
          </a:prstGeom>
        </p:spPr>
        <p:txBody>
          <a:bodyPr wrap="none">
            <a:spAutoFit/>
          </a:bodyPr>
          <a:lstStyle/>
          <a:p>
            <a:r>
              <a:rPr lang="es-ES" b="1" dirty="0" smtClean="0">
                <a:latin typeface="Times New Roman" pitchFamily="18" charset="0"/>
                <a:cs typeface="Times New Roman" pitchFamily="18" charset="0"/>
              </a:rPr>
              <a:t>Ingredientes básicos: </a:t>
            </a:r>
            <a:endParaRPr lang="es-ES" b="1" dirty="0">
              <a:latin typeface="Times New Roman" pitchFamily="18" charset="0"/>
              <a:cs typeface="Times New Roman" pitchFamily="18" charset="0"/>
            </a:endParaRPr>
          </a:p>
        </p:txBody>
      </p:sp>
      <p:pic>
        <p:nvPicPr>
          <p:cNvPr id="14" name="Picture 2" descr="http://1.bp.blogspot.com/-zXi1MyMnIcQ/Thm4G2uusVI/AAAAAAAADgk/IrC75jEe0j0/s320/estiercol%2Bde%2Bvaca.jpg"/>
          <p:cNvPicPr>
            <a:picLocks noChangeAspect="1" noChangeArrowheads="1"/>
          </p:cNvPicPr>
          <p:nvPr/>
        </p:nvPicPr>
        <p:blipFill>
          <a:blip r:embed="rId8" cstate="print"/>
          <a:srcRect/>
          <a:stretch>
            <a:fillRect/>
          </a:stretch>
        </p:blipFill>
        <p:spPr bwMode="auto">
          <a:xfrm>
            <a:off x="857224" y="3586696"/>
            <a:ext cx="2357454" cy="17145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4" descr="http://m1.paperblog.com/i/21/212441/suero-leche-L-1.jpeg"/>
          <p:cNvPicPr>
            <a:picLocks noChangeAspect="1" noChangeArrowheads="1"/>
          </p:cNvPicPr>
          <p:nvPr/>
        </p:nvPicPr>
        <p:blipFill>
          <a:blip r:embed="rId9" cstate="print"/>
          <a:srcRect/>
          <a:stretch>
            <a:fillRect/>
          </a:stretch>
        </p:blipFill>
        <p:spPr bwMode="auto">
          <a:xfrm>
            <a:off x="3428992" y="3586696"/>
            <a:ext cx="2357454" cy="17145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6" descr="https://encrypted-tbn0.gstatic.com/images?q=tbn:ANd9GcSLmfsVuPDNILMJ33WE4EFNAy23WfayEKdu5QyiRlSZ6y-pbdLuLg"/>
          <p:cNvPicPr>
            <a:picLocks noChangeAspect="1" noChangeArrowheads="1"/>
          </p:cNvPicPr>
          <p:nvPr/>
        </p:nvPicPr>
        <p:blipFill>
          <a:blip r:embed="rId10" cstate="print"/>
          <a:srcRect/>
          <a:stretch>
            <a:fillRect/>
          </a:stretch>
        </p:blipFill>
        <p:spPr bwMode="auto">
          <a:xfrm>
            <a:off x="5962677" y="3586696"/>
            <a:ext cx="2324099" cy="17145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2 CuadroTexto"/>
          <p:cNvSpPr txBox="1"/>
          <p:nvPr/>
        </p:nvSpPr>
        <p:spPr>
          <a:xfrm>
            <a:off x="2843808" y="2380818"/>
            <a:ext cx="4325671" cy="400110"/>
          </a:xfrm>
          <a:prstGeom prst="rect">
            <a:avLst/>
          </a:prstGeom>
          <a:noFill/>
        </p:spPr>
        <p:txBody>
          <a:bodyPr wrap="none" rtlCol="0">
            <a:spAutoFit/>
          </a:bodyPr>
          <a:lstStyle/>
          <a:p>
            <a:r>
              <a:rPr lang="es-PA" sz="2000" dirty="0" smtClean="0">
                <a:latin typeface="Times New Roman" pitchFamily="18" charset="0"/>
                <a:cs typeface="Times New Roman" pitchFamily="18" charset="0"/>
              </a:rPr>
              <a:t>Eficiencia de microorganismos del suelo</a:t>
            </a:r>
            <a:endParaRPr lang="es-PA" sz="2000" dirty="0">
              <a:latin typeface="Times New Roman" pitchFamily="18" charset="0"/>
              <a:cs typeface="Times New Roman" pitchFamily="18" charset="0"/>
            </a:endParaRPr>
          </a:p>
        </p:txBody>
      </p:sp>
      <p:sp>
        <p:nvSpPr>
          <p:cNvPr id="4" name="3 Flecha doblada hacia arriba"/>
          <p:cNvSpPr/>
          <p:nvPr/>
        </p:nvSpPr>
        <p:spPr>
          <a:xfrm rot="5400000">
            <a:off x="2314722" y="2163619"/>
            <a:ext cx="610571" cy="45096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latin typeface="Times New Roman" pitchFamily="18" charset="0"/>
              <a:cs typeface="Times New Roman" pitchFamily="18" charset="0"/>
            </a:endParaRPr>
          </a:p>
        </p:txBody>
      </p:sp>
      <p:sp>
        <p:nvSpPr>
          <p:cNvPr id="17" name="16 CuadroTexto"/>
          <p:cNvSpPr txBox="1"/>
          <p:nvPr/>
        </p:nvSpPr>
        <p:spPr>
          <a:xfrm>
            <a:off x="5668142" y="0"/>
            <a:ext cx="3475858"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INTRODUCCIÓN</a:t>
            </a:r>
          </a:p>
        </p:txBody>
      </p:sp>
    </p:spTree>
    <p:extLst>
      <p:ext uri="{BB962C8B-B14F-4D97-AF65-F5344CB8AC3E}">
        <p14:creationId xmlns:p14="http://schemas.microsoft.com/office/powerpoint/2010/main" val="37966334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22338" y="1196752"/>
            <a:ext cx="4597734" cy="430887"/>
          </a:xfrm>
          <a:prstGeom prst="rect">
            <a:avLst/>
          </a:prstGeom>
        </p:spPr>
        <p:txBody>
          <a:bodyPr wrap="none">
            <a:spAutoFit/>
          </a:bodyPr>
          <a:lstStyle/>
          <a:p>
            <a:pPr marL="0" lvl="2" algn="just"/>
            <a:r>
              <a:rPr lang="es-ES_tradnl" sz="2200" b="1" dirty="0">
                <a:latin typeface="Times New Roman" panose="02020603050405020304" pitchFamily="18" charset="0"/>
                <a:cs typeface="Times New Roman" panose="02020603050405020304" pitchFamily="18" charset="0"/>
              </a:rPr>
              <a:t>Inocuidad y calidad de los fermentos</a:t>
            </a:r>
            <a:endParaRPr lang="es-EC" sz="2200" b="1" dirty="0">
              <a:latin typeface="Times New Roman" panose="02020603050405020304" pitchFamily="18" charset="0"/>
              <a:cs typeface="Times New Roman" panose="02020603050405020304" pitchFamily="18" charset="0"/>
            </a:endParaRPr>
          </a:p>
        </p:txBody>
      </p:sp>
      <p:sp>
        <p:nvSpPr>
          <p:cNvPr id="3" name="2 Rectángulo"/>
          <p:cNvSpPr/>
          <p:nvPr/>
        </p:nvSpPr>
        <p:spPr>
          <a:xfrm>
            <a:off x="3635896" y="1988840"/>
            <a:ext cx="2644955"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s-ES_tradnl" dirty="0" smtClean="0">
                <a:latin typeface="Times New Roman" panose="02020603050405020304" pitchFamily="18" charset="0"/>
                <a:cs typeface="Times New Roman" panose="02020603050405020304" pitchFamily="18" charset="0"/>
              </a:rPr>
              <a:t>PRINCIPALES RIESGOS</a:t>
            </a:r>
            <a:endParaRPr lang="es-EC" dirty="0">
              <a:latin typeface="Times New Roman" panose="02020603050405020304" pitchFamily="18" charset="0"/>
              <a:cs typeface="Times New Roman" panose="02020603050405020304" pitchFamily="18" charset="0"/>
            </a:endParaRPr>
          </a:p>
        </p:txBody>
      </p:sp>
      <p:sp>
        <p:nvSpPr>
          <p:cNvPr id="6" name="5 Rectángulo"/>
          <p:cNvSpPr/>
          <p:nvPr/>
        </p:nvSpPr>
        <p:spPr>
          <a:xfrm>
            <a:off x="1964507" y="2924944"/>
            <a:ext cx="2141984" cy="92333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r>
              <a:rPr lang="es-EC" dirty="0">
                <a:latin typeface="Times New Roman" panose="02020603050405020304" pitchFamily="18" charset="0"/>
                <a:cs typeface="Times New Roman" panose="02020603050405020304" pitchFamily="18" charset="0"/>
              </a:rPr>
              <a:t>Ausencia de microorganismos patógenos</a:t>
            </a:r>
          </a:p>
        </p:txBody>
      </p:sp>
      <p:sp>
        <p:nvSpPr>
          <p:cNvPr id="7" name="6 Rectángulo"/>
          <p:cNvSpPr/>
          <p:nvPr/>
        </p:nvSpPr>
        <p:spPr>
          <a:xfrm>
            <a:off x="2123426" y="4182179"/>
            <a:ext cx="1824145" cy="830997"/>
          </a:xfrm>
          <a:prstGeom prst="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pPr marL="285750" lvl="0" indent="-285750">
              <a:buFont typeface="Arial" panose="020B0604020202020204" pitchFamily="34" charset="0"/>
              <a:buChar char="•"/>
            </a:pPr>
            <a:r>
              <a:rPr lang="es-ES_tradnl" sz="1600" i="1" dirty="0" err="1">
                <a:latin typeface="Times New Roman" panose="02020603050405020304" pitchFamily="18" charset="0"/>
                <a:cs typeface="Times New Roman" panose="02020603050405020304" pitchFamily="18" charset="0"/>
              </a:rPr>
              <a:t>Escherichia</a:t>
            </a:r>
            <a:r>
              <a:rPr lang="es-ES_tradnl" sz="1600" i="1" dirty="0">
                <a:latin typeface="Times New Roman" panose="02020603050405020304" pitchFamily="18" charset="0"/>
                <a:cs typeface="Times New Roman" panose="02020603050405020304" pitchFamily="18" charset="0"/>
              </a:rPr>
              <a:t> </a:t>
            </a:r>
            <a:r>
              <a:rPr lang="es-ES_tradnl" sz="1600" i="1" dirty="0" err="1">
                <a:latin typeface="Times New Roman" panose="02020603050405020304" pitchFamily="18" charset="0"/>
                <a:cs typeface="Times New Roman" panose="02020603050405020304" pitchFamily="18" charset="0"/>
              </a:rPr>
              <a:t>coli</a:t>
            </a:r>
            <a:endParaRPr lang="es-ES_tradnl" sz="1600" i="1"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s-ES_tradnl" sz="1600" i="1" dirty="0">
                <a:latin typeface="Times New Roman" panose="02020603050405020304" pitchFamily="18" charset="0"/>
                <a:cs typeface="Times New Roman" panose="02020603050405020304" pitchFamily="18" charset="0"/>
              </a:rPr>
              <a:t>Salmonella </a:t>
            </a:r>
            <a:r>
              <a:rPr lang="es-ES_tradnl" sz="1600" dirty="0" err="1">
                <a:latin typeface="Times New Roman" panose="02020603050405020304" pitchFamily="18" charset="0"/>
                <a:cs typeface="Times New Roman" panose="02020603050405020304" pitchFamily="18" charset="0"/>
              </a:rPr>
              <a:t>spp</a:t>
            </a:r>
            <a:endParaRPr lang="es-ES_tradnl" sz="16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s-ES_tradnl" sz="1600" i="1" dirty="0" err="1">
                <a:latin typeface="Times New Roman" panose="02020603050405020304" pitchFamily="18" charset="0"/>
                <a:cs typeface="Times New Roman" panose="02020603050405020304" pitchFamily="18" charset="0"/>
              </a:rPr>
              <a:t>Shigella</a:t>
            </a:r>
            <a:r>
              <a:rPr lang="es-ES_tradnl" sz="1600" i="1" dirty="0">
                <a:latin typeface="Times New Roman" panose="02020603050405020304" pitchFamily="18" charset="0"/>
                <a:cs typeface="Times New Roman" panose="02020603050405020304" pitchFamily="18" charset="0"/>
              </a:rPr>
              <a:t> </a:t>
            </a:r>
            <a:r>
              <a:rPr lang="es-ES_tradnl" sz="1600" dirty="0" err="1" smtClean="0">
                <a:latin typeface="Times New Roman" panose="02020603050405020304" pitchFamily="18" charset="0"/>
                <a:cs typeface="Times New Roman" panose="02020603050405020304" pitchFamily="18" charset="0"/>
              </a:rPr>
              <a:t>spp</a:t>
            </a:r>
            <a:endParaRPr lang="es-EC" sz="1600" dirty="0">
              <a:latin typeface="Times New Roman" panose="02020603050405020304" pitchFamily="18" charset="0"/>
              <a:cs typeface="Times New Roman" panose="02020603050405020304" pitchFamily="18" charset="0"/>
            </a:endParaRPr>
          </a:p>
        </p:txBody>
      </p:sp>
      <p:sp>
        <p:nvSpPr>
          <p:cNvPr id="8" name="7 Rectángulo"/>
          <p:cNvSpPr/>
          <p:nvPr/>
        </p:nvSpPr>
        <p:spPr>
          <a:xfrm>
            <a:off x="6084168" y="3059668"/>
            <a:ext cx="1182311"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lvl="0"/>
            <a:r>
              <a:rPr lang="es-EC" dirty="0">
                <a:latin typeface="Times New Roman" panose="02020603050405020304" pitchFamily="18" charset="0"/>
                <a:cs typeface="Times New Roman" panose="02020603050405020304" pitchFamily="18" charset="0"/>
              </a:rPr>
              <a:t>pH óptimo</a:t>
            </a:r>
          </a:p>
        </p:txBody>
      </p:sp>
      <p:sp>
        <p:nvSpPr>
          <p:cNvPr id="9" name="8 Rectángulo"/>
          <p:cNvSpPr/>
          <p:nvPr/>
        </p:nvSpPr>
        <p:spPr>
          <a:xfrm>
            <a:off x="5668142" y="3933056"/>
            <a:ext cx="2144218" cy="338554"/>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lvl="0" algn="ctr"/>
            <a:r>
              <a:rPr lang="es-EC" sz="1600" dirty="0">
                <a:latin typeface="Times New Roman" panose="02020603050405020304" pitchFamily="18" charset="0"/>
                <a:cs typeface="Times New Roman" panose="02020603050405020304" pitchFamily="18" charset="0"/>
              </a:rPr>
              <a:t>pH ácido (</a:t>
            </a:r>
            <a:r>
              <a:rPr lang="es-ES_tradnl" sz="1600" dirty="0">
                <a:latin typeface="Times New Roman" panose="02020603050405020304" pitchFamily="18" charset="0"/>
                <a:cs typeface="Times New Roman" panose="02020603050405020304" pitchFamily="18" charset="0"/>
              </a:rPr>
              <a:t>entre 3,5 y 4) </a:t>
            </a:r>
            <a:endParaRPr lang="es-EC" sz="1600" dirty="0">
              <a:latin typeface="Times New Roman" panose="02020603050405020304" pitchFamily="18" charset="0"/>
              <a:cs typeface="Times New Roman" panose="02020603050405020304" pitchFamily="18" charset="0"/>
            </a:endParaRPr>
          </a:p>
        </p:txBody>
      </p:sp>
      <p:sp>
        <p:nvSpPr>
          <p:cNvPr id="10" name="9 CuadroTexto"/>
          <p:cNvSpPr txBox="1"/>
          <p:nvPr/>
        </p:nvSpPr>
        <p:spPr>
          <a:xfrm>
            <a:off x="2546573" y="5157192"/>
            <a:ext cx="2308645" cy="646331"/>
          </a:xfrm>
          <a:prstGeom prst="rect">
            <a:avLst/>
          </a:prstGeom>
          <a:noFill/>
        </p:spPr>
        <p:txBody>
          <a:bodyPr wrap="none" rtlCol="0">
            <a:spAutoFit/>
          </a:bodyPr>
          <a:lstStyle/>
          <a:p>
            <a:r>
              <a:rPr lang="es-EC" dirty="0" smtClean="0">
                <a:latin typeface="Times New Roman" panose="02020603050405020304" pitchFamily="18" charset="0"/>
                <a:cs typeface="Times New Roman" panose="02020603050405020304" pitchFamily="18" charset="0"/>
              </a:rPr>
              <a:t>Disminución pH</a:t>
            </a:r>
          </a:p>
          <a:p>
            <a:r>
              <a:rPr lang="es-EC" dirty="0" smtClean="0">
                <a:latin typeface="Times New Roman" panose="02020603050405020304" pitchFamily="18" charset="0"/>
                <a:cs typeface="Times New Roman" panose="02020603050405020304" pitchFamily="18" charset="0"/>
              </a:rPr>
              <a:t>Esterilización </a:t>
            </a:r>
            <a:r>
              <a:rPr lang="es-EC" dirty="0" smtClean="0">
                <a:latin typeface="Times New Roman" panose="02020603050405020304" pitchFamily="18" charset="0"/>
                <a:cs typeface="Times New Roman" panose="02020603050405020304" pitchFamily="18" charset="0"/>
                <a:sym typeface="Wingdings" panose="05000000000000000000" pitchFamily="2" charset="2"/>
              </a:rPr>
              <a:t></a:t>
            </a:r>
            <a:r>
              <a:rPr lang="es-EC" dirty="0" smtClean="0">
                <a:latin typeface="Times New Roman" panose="02020603050405020304" pitchFamily="18" charset="0"/>
                <a:cs typeface="Times New Roman" panose="02020603050405020304" pitchFamily="18" charset="0"/>
              </a:rPr>
              <a:t> Calor</a:t>
            </a:r>
            <a:endParaRPr lang="es-EC" dirty="0">
              <a:latin typeface="Times New Roman" panose="02020603050405020304" pitchFamily="18" charset="0"/>
              <a:cs typeface="Times New Roman" panose="02020603050405020304" pitchFamily="18" charset="0"/>
            </a:endParaRPr>
          </a:p>
        </p:txBody>
      </p:sp>
      <p:sp>
        <p:nvSpPr>
          <p:cNvPr id="11" name="10 Flecha doblada hacia arriba"/>
          <p:cNvSpPr/>
          <p:nvPr/>
        </p:nvSpPr>
        <p:spPr>
          <a:xfrm rot="5400000">
            <a:off x="2090312" y="5066109"/>
            <a:ext cx="576064" cy="432048"/>
          </a:xfrm>
          <a:prstGeom prst="bentUp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latin typeface="Times New Roman" panose="02020603050405020304" pitchFamily="18" charset="0"/>
              <a:cs typeface="Times New Roman" panose="02020603050405020304" pitchFamily="18" charset="0"/>
            </a:endParaRPr>
          </a:p>
        </p:txBody>
      </p:sp>
      <p:sp>
        <p:nvSpPr>
          <p:cNvPr id="12" name="11 Flecha abajo"/>
          <p:cNvSpPr/>
          <p:nvPr/>
        </p:nvSpPr>
        <p:spPr>
          <a:xfrm>
            <a:off x="2968173" y="3861048"/>
            <a:ext cx="254565" cy="300806"/>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latin typeface="Times New Roman" panose="02020603050405020304" pitchFamily="18" charset="0"/>
              <a:cs typeface="Times New Roman" panose="02020603050405020304" pitchFamily="18" charset="0"/>
            </a:endParaRPr>
          </a:p>
        </p:txBody>
      </p:sp>
      <p:sp>
        <p:nvSpPr>
          <p:cNvPr id="13" name="12 Flecha abajo"/>
          <p:cNvSpPr/>
          <p:nvPr/>
        </p:nvSpPr>
        <p:spPr>
          <a:xfrm>
            <a:off x="6588224" y="3560242"/>
            <a:ext cx="254565" cy="300806"/>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a:latin typeface="Times New Roman" panose="02020603050405020304" pitchFamily="18" charset="0"/>
              <a:cs typeface="Times New Roman" panose="02020603050405020304" pitchFamily="18" charset="0"/>
            </a:endParaRPr>
          </a:p>
        </p:txBody>
      </p:sp>
      <p:sp>
        <p:nvSpPr>
          <p:cNvPr id="16" name="15 Flecha izquierda y arriba"/>
          <p:cNvSpPr/>
          <p:nvPr/>
        </p:nvSpPr>
        <p:spPr>
          <a:xfrm rot="16200000">
            <a:off x="6107842" y="2310821"/>
            <a:ext cx="864095" cy="479395"/>
          </a:xfrm>
          <a:prstGeom prst="leftUpArrow">
            <a:avLst>
              <a:gd name="adj1" fmla="val 11921"/>
              <a:gd name="adj2" fmla="val 18046"/>
              <a:gd name="adj3" fmla="val 2698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latin typeface="Times New Roman" panose="02020603050405020304" pitchFamily="18" charset="0"/>
              <a:cs typeface="Times New Roman" panose="02020603050405020304" pitchFamily="18" charset="0"/>
            </a:endParaRPr>
          </a:p>
        </p:txBody>
      </p:sp>
      <p:sp>
        <p:nvSpPr>
          <p:cNvPr id="17" name="16 Flecha izquierda y arriba"/>
          <p:cNvSpPr/>
          <p:nvPr/>
        </p:nvSpPr>
        <p:spPr>
          <a:xfrm rot="10800000">
            <a:off x="2987822" y="2118470"/>
            <a:ext cx="648074" cy="806471"/>
          </a:xfrm>
          <a:prstGeom prst="leftUpArrow">
            <a:avLst>
              <a:gd name="adj1" fmla="val 4785"/>
              <a:gd name="adj2" fmla="val 13106"/>
              <a:gd name="adj3" fmla="val 15891"/>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latin typeface="Times New Roman" panose="02020603050405020304" pitchFamily="18" charset="0"/>
              <a:cs typeface="Times New Roman" panose="02020603050405020304" pitchFamily="18" charset="0"/>
            </a:endParaRPr>
          </a:p>
        </p:txBody>
      </p:sp>
      <p:sp>
        <p:nvSpPr>
          <p:cNvPr id="15" name="14 CuadroTexto"/>
          <p:cNvSpPr txBox="1"/>
          <p:nvPr/>
        </p:nvSpPr>
        <p:spPr>
          <a:xfrm>
            <a:off x="5668142" y="0"/>
            <a:ext cx="3475858"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INTRODUCCIÓN</a:t>
            </a:r>
          </a:p>
        </p:txBody>
      </p:sp>
    </p:spTree>
    <p:extLst>
      <p:ext uri="{BB962C8B-B14F-4D97-AF65-F5344CB8AC3E}">
        <p14:creationId xmlns:p14="http://schemas.microsoft.com/office/powerpoint/2010/main" val="9031858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770112" y="1016638"/>
            <a:ext cx="6466184" cy="430887"/>
          </a:xfrm>
          <a:prstGeom prst="rect">
            <a:avLst/>
          </a:prstGeom>
        </p:spPr>
        <p:txBody>
          <a:bodyPr wrap="square">
            <a:spAutoFit/>
          </a:bodyPr>
          <a:lstStyle/>
          <a:p>
            <a:r>
              <a:rPr lang="es-ES_tradnl" sz="2200" b="1" dirty="0" smtClean="0">
                <a:latin typeface="Times New Roman" pitchFamily="18" charset="0"/>
                <a:cs typeface="Times New Roman" pitchFamily="18" charset="0"/>
              </a:rPr>
              <a:t>Digestión anaerobia: </a:t>
            </a:r>
            <a:r>
              <a:rPr lang="es-ES_tradnl" sz="2200" dirty="0" smtClean="0">
                <a:latin typeface="Times New Roman" pitchFamily="18" charset="0"/>
                <a:cs typeface="Times New Roman" pitchFamily="18" charset="0"/>
              </a:rPr>
              <a:t>Ausencia de oxígeno.</a:t>
            </a:r>
            <a:endParaRPr lang="es-ES_tradnl" sz="2200" b="1" dirty="0" smtClean="0">
              <a:latin typeface="Times New Roman" pitchFamily="18" charset="0"/>
              <a:cs typeface="Times New Roman" pitchFamily="18" charset="0"/>
            </a:endParaRPr>
          </a:p>
        </p:txBody>
      </p:sp>
      <p:sp>
        <p:nvSpPr>
          <p:cNvPr id="6" name="5 Rectángulo"/>
          <p:cNvSpPr/>
          <p:nvPr/>
        </p:nvSpPr>
        <p:spPr>
          <a:xfrm>
            <a:off x="1115616" y="1772816"/>
            <a:ext cx="1116396" cy="369332"/>
          </a:xfrm>
          <a:prstGeom prst="rect">
            <a:avLst/>
          </a:prstGeom>
        </p:spPr>
        <p:txBody>
          <a:bodyPr wrap="none">
            <a:spAutoFit/>
          </a:bodyPr>
          <a:lstStyle/>
          <a:p>
            <a:r>
              <a:rPr lang="es-ES_tradnl" b="1" dirty="0" smtClean="0"/>
              <a:t>Hidrólisis </a:t>
            </a:r>
            <a:endParaRPr lang="es-PA" dirty="0"/>
          </a:p>
        </p:txBody>
      </p:sp>
      <p:sp>
        <p:nvSpPr>
          <p:cNvPr id="7" name="6 Rectángulo"/>
          <p:cNvSpPr/>
          <p:nvPr/>
        </p:nvSpPr>
        <p:spPr>
          <a:xfrm>
            <a:off x="1115616" y="3707740"/>
            <a:ext cx="1435073" cy="369332"/>
          </a:xfrm>
          <a:prstGeom prst="rect">
            <a:avLst/>
          </a:prstGeom>
        </p:spPr>
        <p:txBody>
          <a:bodyPr wrap="none">
            <a:spAutoFit/>
          </a:bodyPr>
          <a:lstStyle/>
          <a:p>
            <a:r>
              <a:rPr lang="es-ES_tradnl" b="1" dirty="0"/>
              <a:t>Acetogénesis</a:t>
            </a:r>
            <a:endParaRPr lang="es-PA" dirty="0"/>
          </a:p>
        </p:txBody>
      </p:sp>
      <p:sp>
        <p:nvSpPr>
          <p:cNvPr id="8" name="7 Rectángulo"/>
          <p:cNvSpPr/>
          <p:nvPr/>
        </p:nvSpPr>
        <p:spPr>
          <a:xfrm>
            <a:off x="1115616" y="4869160"/>
            <a:ext cx="1638654" cy="369332"/>
          </a:xfrm>
          <a:prstGeom prst="rect">
            <a:avLst/>
          </a:prstGeom>
        </p:spPr>
        <p:txBody>
          <a:bodyPr wrap="none">
            <a:spAutoFit/>
          </a:bodyPr>
          <a:lstStyle/>
          <a:p>
            <a:r>
              <a:rPr lang="es-ES_tradnl" b="1" dirty="0"/>
              <a:t>Metanogénesis</a:t>
            </a:r>
            <a:endParaRPr lang="es-PA" dirty="0"/>
          </a:p>
        </p:txBody>
      </p:sp>
      <p:sp>
        <p:nvSpPr>
          <p:cNvPr id="12" name="11 Rectángulo"/>
          <p:cNvSpPr/>
          <p:nvPr/>
        </p:nvSpPr>
        <p:spPr>
          <a:xfrm>
            <a:off x="1115616" y="1700808"/>
            <a:ext cx="6984776" cy="20162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3" name="12 Rectángulo"/>
          <p:cNvSpPr/>
          <p:nvPr/>
        </p:nvSpPr>
        <p:spPr>
          <a:xfrm>
            <a:off x="1132886" y="2636912"/>
            <a:ext cx="1422890" cy="369332"/>
          </a:xfrm>
          <a:prstGeom prst="rect">
            <a:avLst/>
          </a:prstGeom>
        </p:spPr>
        <p:txBody>
          <a:bodyPr wrap="none">
            <a:spAutoFit/>
          </a:bodyPr>
          <a:lstStyle/>
          <a:p>
            <a:r>
              <a:rPr lang="es-ES_tradnl" b="1" dirty="0" smtClean="0"/>
              <a:t>Acidogénesis</a:t>
            </a:r>
            <a:endParaRPr lang="es-PA" dirty="0"/>
          </a:p>
        </p:txBody>
      </p:sp>
      <p:pic>
        <p:nvPicPr>
          <p:cNvPr id="2050" name="Picture 2" descr="formula"/>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607985" y="2109891"/>
            <a:ext cx="3836223" cy="527021"/>
          </a:xfrm>
          <a:prstGeom prst="rect">
            <a:avLst/>
          </a:prstGeom>
          <a:noFill/>
          <a:ln>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2052" name="Picture 4" descr="formula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2196987" y="3072615"/>
            <a:ext cx="4822034" cy="500401"/>
          </a:xfrm>
          <a:prstGeom prst="rect">
            <a:avLst/>
          </a:prstGeom>
          <a:noFill/>
          <a:ln>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2054" name="Picture 6" descr="formula3"/>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1691680" y="4149080"/>
            <a:ext cx="6037202" cy="504056"/>
          </a:xfrm>
          <a:prstGeom prst="rect">
            <a:avLst/>
          </a:prstGeom>
          <a:noFill/>
          <a:ln>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2056" name="Picture 8" descr="formula4"/>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1955002" y="5373216"/>
            <a:ext cx="5521405" cy="481583"/>
          </a:xfrm>
          <a:prstGeom prst="rect">
            <a:avLst/>
          </a:prstGeom>
          <a:noFill/>
          <a:ln>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sp>
        <p:nvSpPr>
          <p:cNvPr id="14" name="13 CuadroTexto"/>
          <p:cNvSpPr txBox="1"/>
          <p:nvPr/>
        </p:nvSpPr>
        <p:spPr>
          <a:xfrm>
            <a:off x="5668142" y="0"/>
            <a:ext cx="3475858"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INTRODUCCIÓN</a:t>
            </a:r>
          </a:p>
        </p:txBody>
      </p:sp>
      <p:sp>
        <p:nvSpPr>
          <p:cNvPr id="2" name="1 CuadroTexto"/>
          <p:cNvSpPr txBox="1"/>
          <p:nvPr/>
        </p:nvSpPr>
        <p:spPr>
          <a:xfrm>
            <a:off x="3635896" y="2125657"/>
            <a:ext cx="1880219" cy="252000"/>
          </a:xfrm>
          <a:prstGeom prst="rect">
            <a:avLst/>
          </a:prstGeom>
          <a:solidFill>
            <a:schemeClr val="bg1">
              <a:lumMod val="95000"/>
            </a:schemeClr>
          </a:solidFill>
        </p:spPr>
        <p:txBody>
          <a:bodyPr wrap="square" rtlCol="0">
            <a:spAutoFit/>
          </a:bodyPr>
          <a:lstStyle/>
          <a:p>
            <a:r>
              <a:rPr lang="es-PA" sz="1400" dirty="0" smtClean="0"/>
              <a:t>Bacterias hidrolíticas</a:t>
            </a:r>
            <a:endParaRPr lang="es-PA" sz="1400" dirty="0"/>
          </a:p>
        </p:txBody>
      </p:sp>
      <p:sp>
        <p:nvSpPr>
          <p:cNvPr id="15" name="14 CuadroTexto"/>
          <p:cNvSpPr txBox="1"/>
          <p:nvPr/>
        </p:nvSpPr>
        <p:spPr>
          <a:xfrm>
            <a:off x="3491879" y="3088381"/>
            <a:ext cx="1936205" cy="307777"/>
          </a:xfrm>
          <a:prstGeom prst="rect">
            <a:avLst/>
          </a:prstGeom>
          <a:solidFill>
            <a:schemeClr val="bg1">
              <a:lumMod val="95000"/>
            </a:schemeClr>
          </a:solidFill>
        </p:spPr>
        <p:txBody>
          <a:bodyPr wrap="square" rtlCol="0">
            <a:spAutoFit/>
          </a:bodyPr>
          <a:lstStyle/>
          <a:p>
            <a:r>
              <a:rPr lang="es-PA" sz="1400" dirty="0" smtClean="0"/>
              <a:t>Bacterias </a:t>
            </a:r>
            <a:r>
              <a:rPr lang="es-PA" sz="1400" dirty="0" err="1" smtClean="0"/>
              <a:t>acidogénicas</a:t>
            </a:r>
            <a:endParaRPr lang="es-PA" sz="1400" dirty="0"/>
          </a:p>
        </p:txBody>
      </p:sp>
      <p:sp>
        <p:nvSpPr>
          <p:cNvPr id="16" name="15 CuadroTexto"/>
          <p:cNvSpPr txBox="1"/>
          <p:nvPr/>
        </p:nvSpPr>
        <p:spPr>
          <a:xfrm>
            <a:off x="3419872" y="4164874"/>
            <a:ext cx="1936205" cy="307777"/>
          </a:xfrm>
          <a:prstGeom prst="rect">
            <a:avLst/>
          </a:prstGeom>
          <a:solidFill>
            <a:schemeClr val="bg1">
              <a:lumMod val="95000"/>
            </a:schemeClr>
          </a:solidFill>
        </p:spPr>
        <p:txBody>
          <a:bodyPr wrap="square" rtlCol="0">
            <a:spAutoFit/>
          </a:bodyPr>
          <a:lstStyle/>
          <a:p>
            <a:r>
              <a:rPr lang="es-PA" sz="1400" dirty="0" smtClean="0"/>
              <a:t>Bacterias </a:t>
            </a:r>
            <a:r>
              <a:rPr lang="es-PA" sz="1400" dirty="0" err="1" smtClean="0"/>
              <a:t>acetogénicas</a:t>
            </a:r>
            <a:endParaRPr lang="es-PA" sz="1400" dirty="0"/>
          </a:p>
        </p:txBody>
      </p:sp>
      <p:sp>
        <p:nvSpPr>
          <p:cNvPr id="17" name="16 CuadroTexto"/>
          <p:cNvSpPr txBox="1"/>
          <p:nvPr/>
        </p:nvSpPr>
        <p:spPr>
          <a:xfrm>
            <a:off x="4155718" y="5393411"/>
            <a:ext cx="2209660" cy="307777"/>
          </a:xfrm>
          <a:prstGeom prst="rect">
            <a:avLst/>
          </a:prstGeom>
          <a:solidFill>
            <a:schemeClr val="bg1">
              <a:lumMod val="95000"/>
            </a:schemeClr>
          </a:solidFill>
        </p:spPr>
        <p:txBody>
          <a:bodyPr wrap="square" rtlCol="0">
            <a:spAutoFit/>
          </a:bodyPr>
          <a:lstStyle/>
          <a:p>
            <a:r>
              <a:rPr lang="es-PA" sz="1400" dirty="0" smtClean="0"/>
              <a:t>Bacterias </a:t>
            </a:r>
            <a:r>
              <a:rPr lang="es-PA" sz="1400" dirty="0" err="1" smtClean="0"/>
              <a:t>metanogénicas</a:t>
            </a:r>
            <a:endParaRPr lang="es-PA" sz="1400" dirty="0"/>
          </a:p>
        </p:txBody>
      </p:sp>
    </p:spTree>
    <p:extLst>
      <p:ext uri="{BB962C8B-B14F-4D97-AF65-F5344CB8AC3E}">
        <p14:creationId xmlns:p14="http://schemas.microsoft.com/office/powerpoint/2010/main" val="313494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60114" y="908720"/>
            <a:ext cx="3561153" cy="400110"/>
          </a:xfrm>
          <a:prstGeom prst="rect">
            <a:avLst/>
          </a:prstGeom>
        </p:spPr>
        <p:txBody>
          <a:bodyPr wrap="square">
            <a:spAutoFit/>
          </a:bodyPr>
          <a:lstStyle/>
          <a:p>
            <a:r>
              <a:rPr lang="es-ES_tradnl" sz="2000" b="1" dirty="0">
                <a:latin typeface="Times New Roman" pitchFamily="18" charset="0"/>
                <a:cs typeface="Times New Roman" pitchFamily="18" charset="0"/>
              </a:rPr>
              <a:t>Microorganismos nativos</a:t>
            </a:r>
          </a:p>
        </p:txBody>
      </p:sp>
      <p:sp>
        <p:nvSpPr>
          <p:cNvPr id="5" name="4 Rectángulo"/>
          <p:cNvSpPr/>
          <p:nvPr/>
        </p:nvSpPr>
        <p:spPr>
          <a:xfrm>
            <a:off x="1759317" y="1475492"/>
            <a:ext cx="5864377"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_tradnl" dirty="0" smtClean="0">
                <a:latin typeface="Times New Roman" pitchFamily="18" charset="0"/>
                <a:cs typeface="Times New Roman" pitchFamily="18" charset="0"/>
              </a:rPr>
              <a:t>Constituyen un cultivo mixto de microorganismos benéficos presentes en un determinado lugar.</a:t>
            </a:r>
            <a:endParaRPr lang="es-ES" dirty="0">
              <a:latin typeface="Times New Roman" pitchFamily="18" charset="0"/>
              <a:cs typeface="Times New Roman" pitchFamily="18" charset="0"/>
            </a:endParaRPr>
          </a:p>
        </p:txBody>
      </p:sp>
      <p:sp>
        <p:nvSpPr>
          <p:cNvPr id="6" name="5 Rectángulo"/>
          <p:cNvSpPr/>
          <p:nvPr/>
        </p:nvSpPr>
        <p:spPr>
          <a:xfrm>
            <a:off x="107504" y="3861048"/>
            <a:ext cx="6072214" cy="923330"/>
          </a:xfrm>
          <a:prstGeom prst="rect">
            <a:avLst/>
          </a:prstGeom>
        </p:spPr>
        <p:txBody>
          <a:bodyPr wrap="square">
            <a:spAutoFit/>
          </a:bodyPr>
          <a:lstStyle/>
          <a:p>
            <a:endParaRPr lang="es-ES_tradnl" dirty="0" smtClean="0">
              <a:latin typeface="Times New Roman" pitchFamily="18" charset="0"/>
              <a:cs typeface="Times New Roman" pitchFamily="18" charset="0"/>
            </a:endParaRPr>
          </a:p>
          <a:p>
            <a:pPr>
              <a:buFont typeface="Arial" pitchFamily="34" charset="0"/>
              <a:buChar char="•"/>
            </a:pPr>
            <a:endParaRPr lang="es-ES_tradnl" dirty="0">
              <a:latin typeface="Times New Roman" pitchFamily="18" charset="0"/>
              <a:cs typeface="Times New Roman" pitchFamily="18" charset="0"/>
            </a:endParaRPr>
          </a:p>
          <a:p>
            <a:endParaRPr lang="es-ES" dirty="0">
              <a:latin typeface="Times New Roman" pitchFamily="18" charset="0"/>
              <a:cs typeface="Times New Roman" pitchFamily="18" charset="0"/>
            </a:endParaRPr>
          </a:p>
        </p:txBody>
      </p:sp>
      <p:sp>
        <p:nvSpPr>
          <p:cNvPr id="7" name="6 Rectángulo"/>
          <p:cNvSpPr/>
          <p:nvPr/>
        </p:nvSpPr>
        <p:spPr>
          <a:xfrm>
            <a:off x="660114" y="2339588"/>
            <a:ext cx="1774845" cy="369332"/>
          </a:xfrm>
          <a:prstGeom prst="rect">
            <a:avLst/>
          </a:prstGeom>
        </p:spPr>
        <p:txBody>
          <a:bodyPr wrap="none">
            <a:spAutoFit/>
          </a:bodyPr>
          <a:lstStyle/>
          <a:p>
            <a:r>
              <a:rPr lang="es-ES_tradnl" b="1" dirty="0" smtClean="0">
                <a:latin typeface="Times New Roman" pitchFamily="18" charset="0"/>
                <a:cs typeface="Times New Roman" pitchFamily="18" charset="0"/>
              </a:rPr>
              <a:t>Principalmente:</a:t>
            </a:r>
            <a:endParaRPr lang="es-ES" b="1" dirty="0">
              <a:latin typeface="Times New Roman" pitchFamily="18" charset="0"/>
              <a:cs typeface="Times New Roman" pitchFamily="18" charset="0"/>
            </a:endParaRPr>
          </a:p>
        </p:txBody>
      </p:sp>
      <p:graphicFrame>
        <p:nvGraphicFramePr>
          <p:cNvPr id="2" name="1 Diagrama"/>
          <p:cNvGraphicFramePr/>
          <p:nvPr>
            <p:extLst>
              <p:ext uri="{D42A27DB-BD31-4B8C-83A1-F6EECF244321}">
                <p14:modId xmlns:p14="http://schemas.microsoft.com/office/powerpoint/2010/main" val="4219522963"/>
              </p:ext>
            </p:extLst>
          </p:nvPr>
        </p:nvGraphicFramePr>
        <p:xfrm>
          <a:off x="651608" y="2486508"/>
          <a:ext cx="8024848" cy="31027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7 CuadroTexto"/>
          <p:cNvSpPr txBox="1"/>
          <p:nvPr/>
        </p:nvSpPr>
        <p:spPr>
          <a:xfrm>
            <a:off x="5668142" y="0"/>
            <a:ext cx="3475858"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INTRODUCCIÓN</a:t>
            </a:r>
          </a:p>
        </p:txBody>
      </p:sp>
    </p:spTree>
    <p:extLst>
      <p:ext uri="{BB962C8B-B14F-4D97-AF65-F5344CB8AC3E}">
        <p14:creationId xmlns:p14="http://schemas.microsoft.com/office/powerpoint/2010/main" val="32735401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755576" y="1959694"/>
            <a:ext cx="7776864" cy="101566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buFont typeface="Arial" pitchFamily="34" charset="0"/>
              <a:buChar char="•"/>
            </a:pPr>
            <a:r>
              <a:rPr lang="es-ES_tradnl" sz="2000" dirty="0" smtClean="0">
                <a:latin typeface="Times New Roman" pitchFamily="18" charset="0"/>
                <a:cs typeface="Times New Roman" pitchFamily="18" charset="0"/>
              </a:rPr>
              <a:t>Evaluar </a:t>
            </a:r>
            <a:r>
              <a:rPr lang="es-ES_tradnl" sz="2000" dirty="0">
                <a:latin typeface="Times New Roman" pitchFamily="18" charset="0"/>
                <a:cs typeface="Times New Roman" pitchFamily="18" charset="0"/>
              </a:rPr>
              <a:t>el crecimiento y el valor nutricional de la soya para forraje (</a:t>
            </a:r>
            <a:r>
              <a:rPr lang="es-ES_tradnl" sz="2000" i="1" dirty="0">
                <a:latin typeface="Times New Roman" pitchFamily="18" charset="0"/>
                <a:cs typeface="Times New Roman" pitchFamily="18" charset="0"/>
              </a:rPr>
              <a:t>Glycine max</a:t>
            </a:r>
            <a:r>
              <a:rPr lang="es-ES_tradnl" sz="2000" dirty="0">
                <a:latin typeface="Times New Roman" pitchFamily="18" charset="0"/>
                <a:cs typeface="Times New Roman" pitchFamily="18" charset="0"/>
              </a:rPr>
              <a:t>) utilizando biol como abono obtenido con microorganismos </a:t>
            </a:r>
            <a:r>
              <a:rPr lang="es-ES_tradnl" sz="2000" dirty="0" smtClean="0">
                <a:latin typeface="Times New Roman" pitchFamily="18" charset="0"/>
                <a:cs typeface="Times New Roman" pitchFamily="18" charset="0"/>
              </a:rPr>
              <a:t>nativos. </a:t>
            </a:r>
            <a:endParaRPr lang="es-PA" sz="2000" dirty="0">
              <a:latin typeface="Times New Roman" pitchFamily="18" charset="0"/>
              <a:cs typeface="Times New Roman" pitchFamily="18" charset="0"/>
            </a:endParaRPr>
          </a:p>
        </p:txBody>
      </p:sp>
      <p:sp>
        <p:nvSpPr>
          <p:cNvPr id="4" name="3 CuadroTexto"/>
          <p:cNvSpPr txBox="1"/>
          <p:nvPr/>
        </p:nvSpPr>
        <p:spPr>
          <a:xfrm>
            <a:off x="971600" y="1239143"/>
            <a:ext cx="1066318" cy="400110"/>
          </a:xfrm>
          <a:prstGeom prst="rect">
            <a:avLst/>
          </a:prstGeom>
          <a:noFill/>
        </p:spPr>
        <p:txBody>
          <a:bodyPr wrap="none" rtlCol="0">
            <a:spAutoFit/>
          </a:bodyPr>
          <a:lstStyle/>
          <a:p>
            <a:r>
              <a:rPr lang="es-PA" sz="2000" b="1" dirty="0" smtClean="0">
                <a:latin typeface="Times New Roman" pitchFamily="18" charset="0"/>
                <a:cs typeface="Times New Roman" pitchFamily="18" charset="0"/>
              </a:rPr>
              <a:t>General</a:t>
            </a:r>
            <a:endParaRPr lang="es-PA" sz="2000" b="1" dirty="0">
              <a:latin typeface="Times New Roman" pitchFamily="18" charset="0"/>
              <a:cs typeface="Times New Roman" pitchFamily="18" charset="0"/>
            </a:endParaRPr>
          </a:p>
        </p:txBody>
      </p:sp>
      <p:graphicFrame>
        <p:nvGraphicFramePr>
          <p:cNvPr id="5" name="4 Diagrama"/>
          <p:cNvGraphicFramePr/>
          <p:nvPr>
            <p:extLst>
              <p:ext uri="{D42A27DB-BD31-4B8C-83A1-F6EECF244321}">
                <p14:modId xmlns:p14="http://schemas.microsoft.com/office/powerpoint/2010/main" val="3898674241"/>
              </p:ext>
            </p:extLst>
          </p:nvPr>
        </p:nvGraphicFramePr>
        <p:xfrm>
          <a:off x="395536" y="2132856"/>
          <a:ext cx="8568952" cy="5720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CuadroTexto"/>
          <p:cNvSpPr txBox="1"/>
          <p:nvPr/>
        </p:nvSpPr>
        <p:spPr>
          <a:xfrm>
            <a:off x="971600" y="3265820"/>
            <a:ext cx="1393330" cy="400110"/>
          </a:xfrm>
          <a:prstGeom prst="rect">
            <a:avLst/>
          </a:prstGeom>
          <a:noFill/>
        </p:spPr>
        <p:txBody>
          <a:bodyPr wrap="none" rtlCol="0">
            <a:spAutoFit/>
          </a:bodyPr>
          <a:lstStyle/>
          <a:p>
            <a:r>
              <a:rPr lang="es-PA" sz="2000" b="1" dirty="0" smtClean="0">
                <a:latin typeface="Times New Roman" pitchFamily="18" charset="0"/>
                <a:cs typeface="Times New Roman" pitchFamily="18" charset="0"/>
              </a:rPr>
              <a:t>Específicos</a:t>
            </a:r>
            <a:endParaRPr lang="es-PA" sz="2000" b="1" dirty="0">
              <a:latin typeface="Times New Roman" pitchFamily="18" charset="0"/>
              <a:cs typeface="Times New Roman" pitchFamily="18" charset="0"/>
            </a:endParaRPr>
          </a:p>
        </p:txBody>
      </p:sp>
      <p:sp>
        <p:nvSpPr>
          <p:cNvPr id="7" name="6 CuadroTexto"/>
          <p:cNvSpPr txBox="1"/>
          <p:nvPr/>
        </p:nvSpPr>
        <p:spPr>
          <a:xfrm>
            <a:off x="5668142" y="0"/>
            <a:ext cx="3475858"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PA" sz="2400" b="1" dirty="0" smtClean="0">
                <a:latin typeface="Gill Sans Ultra Bold" panose="020B0A02020104020203" pitchFamily="34" charset="0"/>
              </a:rPr>
              <a:t>OBJETIVOS</a:t>
            </a:r>
          </a:p>
        </p:txBody>
      </p:sp>
    </p:spTree>
    <p:extLst>
      <p:ext uri="{BB962C8B-B14F-4D97-AF65-F5344CB8AC3E}">
        <p14:creationId xmlns:p14="http://schemas.microsoft.com/office/powerpoint/2010/main" val="302932964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10156</TotalTime>
  <Words>2775</Words>
  <Application>Microsoft Office PowerPoint</Application>
  <PresentationFormat>Presentación en pantalla (4:3)</PresentationFormat>
  <Paragraphs>442</Paragraphs>
  <Slides>44</Slides>
  <Notes>28</Notes>
  <HiddenSlides>0</HiddenSlides>
  <MMClips>0</MMClips>
  <ScaleCrop>false</ScaleCrop>
  <HeadingPairs>
    <vt:vector size="4" baseType="variant">
      <vt:variant>
        <vt:lpstr>Tema</vt:lpstr>
      </vt:variant>
      <vt:variant>
        <vt:i4>1</vt:i4>
      </vt:variant>
      <vt:variant>
        <vt:lpstr>Títulos de diapositiva</vt:lpstr>
      </vt:variant>
      <vt:variant>
        <vt:i4>44</vt:i4>
      </vt:variant>
    </vt:vector>
  </HeadingPairs>
  <TitlesOfParts>
    <vt:vector size="45"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windows</dc:creator>
  <cp:lastModifiedBy>Juanita</cp:lastModifiedBy>
  <cp:revision>436</cp:revision>
  <dcterms:created xsi:type="dcterms:W3CDTF">2013-09-18T00:37:38Z</dcterms:created>
  <dcterms:modified xsi:type="dcterms:W3CDTF">2014-03-18T04:56:38Z</dcterms:modified>
</cp:coreProperties>
</file>