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Lst>
  <p:notesMasterIdLst>
    <p:notesMasterId r:id="rId36"/>
  </p:notesMasterIdLst>
  <p:sldIdLst>
    <p:sldId id="256" r:id="rId2"/>
    <p:sldId id="257" r:id="rId3"/>
    <p:sldId id="258" r:id="rId4"/>
    <p:sldId id="259" r:id="rId5"/>
    <p:sldId id="260" r:id="rId6"/>
    <p:sldId id="261" r:id="rId7"/>
    <p:sldId id="267" r:id="rId8"/>
    <p:sldId id="268" r:id="rId9"/>
    <p:sldId id="269" r:id="rId10"/>
    <p:sldId id="270" r:id="rId11"/>
    <p:sldId id="262" r:id="rId12"/>
    <p:sldId id="263" r:id="rId13"/>
    <p:sldId id="264" r:id="rId14"/>
    <p:sldId id="271" r:id="rId15"/>
    <p:sldId id="265" r:id="rId16"/>
    <p:sldId id="272" r:id="rId17"/>
    <p:sldId id="273" r:id="rId18"/>
    <p:sldId id="274" r:id="rId19"/>
    <p:sldId id="275" r:id="rId20"/>
    <p:sldId id="276" r:id="rId21"/>
    <p:sldId id="277" r:id="rId22"/>
    <p:sldId id="26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31" autoAdjust="0"/>
  </p:normalViewPr>
  <p:slideViewPr>
    <p:cSldViewPr snapToGrid="0">
      <p:cViewPr varScale="1">
        <p:scale>
          <a:sx n="42" d="100"/>
          <a:sy n="42" d="100"/>
        </p:scale>
        <p:origin x="6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EB236-AB2A-4CFF-8DC8-F6040DF806D6}"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49E6A771-2268-450F-B2DB-3EE706D07E05}">
      <dgm:prSet phldrT="[Texto]"/>
      <dgm:spPr/>
      <dgm:t>
        <a:bodyPr/>
        <a:lstStyle/>
        <a:p>
          <a:r>
            <a:rPr lang="es-EC" dirty="0" smtClean="0"/>
            <a:t>Automatización </a:t>
          </a:r>
          <a:endParaRPr lang="en-US" dirty="0"/>
        </a:p>
      </dgm:t>
    </dgm:pt>
    <dgm:pt modelId="{885E02A6-2F9D-464A-9D50-92D7396F6742}" type="parTrans" cxnId="{987586A6-D84A-44A2-846C-0242149DB8BE}">
      <dgm:prSet/>
      <dgm:spPr/>
      <dgm:t>
        <a:bodyPr/>
        <a:lstStyle/>
        <a:p>
          <a:endParaRPr lang="en-US"/>
        </a:p>
      </dgm:t>
    </dgm:pt>
    <dgm:pt modelId="{ED4BC303-63D2-4FA1-A550-859EB809DC5E}" type="sibTrans" cxnId="{987586A6-D84A-44A2-846C-0242149DB8BE}">
      <dgm:prSet/>
      <dgm:spPr/>
      <dgm:t>
        <a:bodyPr/>
        <a:lstStyle/>
        <a:p>
          <a:endParaRPr lang="en-US"/>
        </a:p>
      </dgm:t>
    </dgm:pt>
    <dgm:pt modelId="{22EDAFB3-E9A1-4F4F-A4B6-8AD5258BDEA7}">
      <dgm:prSet phldrT="[Texto]"/>
      <dgm:spPr/>
      <dgm:t>
        <a:bodyPr/>
        <a:lstStyle/>
        <a:p>
          <a:r>
            <a:rPr lang="es-EC" dirty="0" smtClean="0"/>
            <a:t>Producción nacional de GLP</a:t>
          </a:r>
          <a:endParaRPr lang="en-US" dirty="0"/>
        </a:p>
      </dgm:t>
    </dgm:pt>
    <dgm:pt modelId="{A983DA0B-7960-49B1-8B72-6ABFA1D973B3}" type="parTrans" cxnId="{73134F72-E8DA-4A3A-AB80-4180639C7B21}">
      <dgm:prSet/>
      <dgm:spPr/>
      <dgm:t>
        <a:bodyPr/>
        <a:lstStyle/>
        <a:p>
          <a:endParaRPr lang="en-US"/>
        </a:p>
      </dgm:t>
    </dgm:pt>
    <dgm:pt modelId="{EACC794E-E22F-4A07-B4B0-D0B07ADEA931}" type="sibTrans" cxnId="{73134F72-E8DA-4A3A-AB80-4180639C7B21}">
      <dgm:prSet/>
      <dgm:spPr/>
      <dgm:t>
        <a:bodyPr/>
        <a:lstStyle/>
        <a:p>
          <a:endParaRPr lang="en-US"/>
        </a:p>
      </dgm:t>
    </dgm:pt>
    <dgm:pt modelId="{0D0A499E-8FFF-41C1-A8E9-627265CCC906}">
      <dgm:prSet phldrT="[Texto]"/>
      <dgm:spPr/>
      <dgm:t>
        <a:bodyPr/>
        <a:lstStyle/>
        <a:p>
          <a:r>
            <a:rPr lang="es-EC" dirty="0" smtClean="0"/>
            <a:t>Importación de GLP</a:t>
          </a:r>
          <a:endParaRPr lang="en-US" dirty="0"/>
        </a:p>
      </dgm:t>
    </dgm:pt>
    <dgm:pt modelId="{95A64DBE-300C-4B8D-8C07-0403C16B3598}" type="parTrans" cxnId="{C9DE32F8-FEF6-4928-9772-4C2CAD5AF063}">
      <dgm:prSet/>
      <dgm:spPr/>
      <dgm:t>
        <a:bodyPr/>
        <a:lstStyle/>
        <a:p>
          <a:endParaRPr lang="en-US"/>
        </a:p>
      </dgm:t>
    </dgm:pt>
    <dgm:pt modelId="{1ED4193A-CDE6-4D5F-97F9-D5AE5BB1E02C}" type="sibTrans" cxnId="{C9DE32F8-FEF6-4928-9772-4C2CAD5AF063}">
      <dgm:prSet/>
      <dgm:spPr/>
      <dgm:t>
        <a:bodyPr/>
        <a:lstStyle/>
        <a:p>
          <a:endParaRPr lang="en-US"/>
        </a:p>
      </dgm:t>
    </dgm:pt>
    <dgm:pt modelId="{875AAA43-BBBB-4E95-96F8-4A3C5E2E07AC}">
      <dgm:prSet phldrT="[Texto]"/>
      <dgm:spPr/>
      <dgm:t>
        <a:bodyPr/>
        <a:lstStyle/>
        <a:p>
          <a:r>
            <a:rPr lang="es-EC" dirty="0" smtClean="0"/>
            <a:t>Cadena de comercialización</a:t>
          </a:r>
          <a:endParaRPr lang="en-US" dirty="0"/>
        </a:p>
      </dgm:t>
    </dgm:pt>
    <dgm:pt modelId="{6662F590-FB7A-46AE-A999-B2B6F4D0AB70}" type="parTrans" cxnId="{F10E2D95-BC27-48D5-92CA-E78864B2DCE3}">
      <dgm:prSet/>
      <dgm:spPr/>
      <dgm:t>
        <a:bodyPr/>
        <a:lstStyle/>
        <a:p>
          <a:endParaRPr lang="en-US"/>
        </a:p>
      </dgm:t>
    </dgm:pt>
    <dgm:pt modelId="{C5524ECD-74C6-4955-A8EE-72D78FB55919}" type="sibTrans" cxnId="{F10E2D95-BC27-48D5-92CA-E78864B2DCE3}">
      <dgm:prSet/>
      <dgm:spPr/>
      <dgm:t>
        <a:bodyPr/>
        <a:lstStyle/>
        <a:p>
          <a:endParaRPr lang="en-US"/>
        </a:p>
      </dgm:t>
    </dgm:pt>
    <dgm:pt modelId="{6C9D9F3A-A461-4233-B2D9-C67CE247406C}" type="pres">
      <dgm:prSet presAssocID="{635EB236-AB2A-4CFF-8DC8-F6040DF806D6}" presName="Name0" presStyleCnt="0">
        <dgm:presLayoutVars>
          <dgm:dir/>
          <dgm:resizeHandles val="exact"/>
        </dgm:presLayoutVars>
      </dgm:prSet>
      <dgm:spPr/>
      <dgm:t>
        <a:bodyPr/>
        <a:lstStyle/>
        <a:p>
          <a:endParaRPr lang="en-US"/>
        </a:p>
      </dgm:t>
    </dgm:pt>
    <dgm:pt modelId="{0E2D1F4D-173A-4090-A667-F5FDD648AF16}" type="pres">
      <dgm:prSet presAssocID="{22EDAFB3-E9A1-4F4F-A4B6-8AD5258BDEA7}" presName="compNode" presStyleCnt="0"/>
      <dgm:spPr/>
    </dgm:pt>
    <dgm:pt modelId="{B0E6ACDE-0ABF-4F65-BDB7-56F9D88B62D5}" type="pres">
      <dgm:prSet presAssocID="{22EDAFB3-E9A1-4F4F-A4B6-8AD5258BDEA7}" presName="pictRect" presStyleLbl="node1" presStyleIdx="0" presStyleCnt="4"/>
      <dgm:spPr>
        <a:blipFill rotWithShape="1">
          <a:blip xmlns:r="http://schemas.openxmlformats.org/officeDocument/2006/relationships" r:embed="rId1"/>
          <a:stretch>
            <a:fillRect/>
          </a:stretch>
        </a:blipFill>
      </dgm:spPr>
    </dgm:pt>
    <dgm:pt modelId="{8CBAF62E-D131-4DDF-8909-A4AD57C0DC06}" type="pres">
      <dgm:prSet presAssocID="{22EDAFB3-E9A1-4F4F-A4B6-8AD5258BDEA7}" presName="textRect" presStyleLbl="revTx" presStyleIdx="0" presStyleCnt="4">
        <dgm:presLayoutVars>
          <dgm:bulletEnabled val="1"/>
        </dgm:presLayoutVars>
      </dgm:prSet>
      <dgm:spPr/>
      <dgm:t>
        <a:bodyPr/>
        <a:lstStyle/>
        <a:p>
          <a:endParaRPr lang="en-US"/>
        </a:p>
      </dgm:t>
    </dgm:pt>
    <dgm:pt modelId="{B0708761-3366-4A04-BAFC-6E1423833B60}" type="pres">
      <dgm:prSet presAssocID="{EACC794E-E22F-4A07-B4B0-D0B07ADEA931}" presName="sibTrans" presStyleLbl="sibTrans2D1" presStyleIdx="0" presStyleCnt="0"/>
      <dgm:spPr/>
      <dgm:t>
        <a:bodyPr/>
        <a:lstStyle/>
        <a:p>
          <a:endParaRPr lang="en-US"/>
        </a:p>
      </dgm:t>
    </dgm:pt>
    <dgm:pt modelId="{18DDB4D9-CC3C-4271-BEAD-13E9F6F98B33}" type="pres">
      <dgm:prSet presAssocID="{0D0A499E-8FFF-41C1-A8E9-627265CCC906}" presName="compNode" presStyleCnt="0"/>
      <dgm:spPr/>
    </dgm:pt>
    <dgm:pt modelId="{18A531E3-4B59-4833-A1A3-167D15ADC985}" type="pres">
      <dgm:prSet presAssocID="{0D0A499E-8FFF-41C1-A8E9-627265CCC906}" presName="pictRect" presStyleLbl="node1" presStyleIdx="1" presStyleCnt="4"/>
      <dgm:spPr>
        <a:blipFill rotWithShape="1">
          <a:blip xmlns:r="http://schemas.openxmlformats.org/officeDocument/2006/relationships" r:embed="rId2"/>
          <a:stretch>
            <a:fillRect/>
          </a:stretch>
        </a:blipFill>
      </dgm:spPr>
    </dgm:pt>
    <dgm:pt modelId="{AADA1549-55D0-425A-8FB1-2AB58A627E23}" type="pres">
      <dgm:prSet presAssocID="{0D0A499E-8FFF-41C1-A8E9-627265CCC906}" presName="textRect" presStyleLbl="revTx" presStyleIdx="1" presStyleCnt="4">
        <dgm:presLayoutVars>
          <dgm:bulletEnabled val="1"/>
        </dgm:presLayoutVars>
      </dgm:prSet>
      <dgm:spPr/>
      <dgm:t>
        <a:bodyPr/>
        <a:lstStyle/>
        <a:p>
          <a:endParaRPr lang="en-US"/>
        </a:p>
      </dgm:t>
    </dgm:pt>
    <dgm:pt modelId="{260368C0-6001-4691-958D-7D5E3C89CDE0}" type="pres">
      <dgm:prSet presAssocID="{1ED4193A-CDE6-4D5F-97F9-D5AE5BB1E02C}" presName="sibTrans" presStyleLbl="sibTrans2D1" presStyleIdx="0" presStyleCnt="0"/>
      <dgm:spPr/>
      <dgm:t>
        <a:bodyPr/>
        <a:lstStyle/>
        <a:p>
          <a:endParaRPr lang="en-US"/>
        </a:p>
      </dgm:t>
    </dgm:pt>
    <dgm:pt modelId="{12F99F87-A2DE-4B15-B6CF-3A2AF73896CC}" type="pres">
      <dgm:prSet presAssocID="{49E6A771-2268-450F-B2DB-3EE706D07E05}" presName="compNode" presStyleCnt="0"/>
      <dgm:spPr/>
    </dgm:pt>
    <dgm:pt modelId="{088C5C5D-DF33-42E1-B372-C687A14D82A0}" type="pres">
      <dgm:prSet presAssocID="{49E6A771-2268-450F-B2DB-3EE706D07E05}" presName="pictRect" presStyleLbl="node1" presStyleIdx="2" presStyleCnt="4"/>
      <dgm:spPr>
        <a:blipFill rotWithShape="1">
          <a:blip xmlns:r="http://schemas.openxmlformats.org/officeDocument/2006/relationships" r:embed="rId3"/>
          <a:stretch>
            <a:fillRect/>
          </a:stretch>
        </a:blipFill>
      </dgm:spPr>
    </dgm:pt>
    <dgm:pt modelId="{CC67542A-F7DD-4615-B8D6-DEBADB80BD23}" type="pres">
      <dgm:prSet presAssocID="{49E6A771-2268-450F-B2DB-3EE706D07E05}" presName="textRect" presStyleLbl="revTx" presStyleIdx="2" presStyleCnt="4">
        <dgm:presLayoutVars>
          <dgm:bulletEnabled val="1"/>
        </dgm:presLayoutVars>
      </dgm:prSet>
      <dgm:spPr/>
      <dgm:t>
        <a:bodyPr/>
        <a:lstStyle/>
        <a:p>
          <a:endParaRPr lang="en-US"/>
        </a:p>
      </dgm:t>
    </dgm:pt>
    <dgm:pt modelId="{F9CA932E-A7D8-445C-B672-35DEBA19BD1D}" type="pres">
      <dgm:prSet presAssocID="{ED4BC303-63D2-4FA1-A550-859EB809DC5E}" presName="sibTrans" presStyleLbl="sibTrans2D1" presStyleIdx="0" presStyleCnt="0"/>
      <dgm:spPr/>
      <dgm:t>
        <a:bodyPr/>
        <a:lstStyle/>
        <a:p>
          <a:endParaRPr lang="en-US"/>
        </a:p>
      </dgm:t>
    </dgm:pt>
    <dgm:pt modelId="{5F1F517C-C7DC-448E-B4A8-B40EFE383A20}" type="pres">
      <dgm:prSet presAssocID="{875AAA43-BBBB-4E95-96F8-4A3C5E2E07AC}" presName="compNode" presStyleCnt="0"/>
      <dgm:spPr/>
    </dgm:pt>
    <dgm:pt modelId="{47504A97-C676-437C-8432-D7FE93ECA145}" type="pres">
      <dgm:prSet presAssocID="{875AAA43-BBBB-4E95-96F8-4A3C5E2E07AC}" presName="pictRect" presStyleLbl="node1" presStyleIdx="3" presStyleCnt="4"/>
      <dgm:spPr>
        <a:blipFill rotWithShape="1">
          <a:blip xmlns:r="http://schemas.openxmlformats.org/officeDocument/2006/relationships" r:embed="rId4"/>
          <a:stretch>
            <a:fillRect/>
          </a:stretch>
        </a:blipFill>
      </dgm:spPr>
    </dgm:pt>
    <dgm:pt modelId="{D8419173-477C-43D3-8607-5F95AC27DA3A}" type="pres">
      <dgm:prSet presAssocID="{875AAA43-BBBB-4E95-96F8-4A3C5E2E07AC}" presName="textRect" presStyleLbl="revTx" presStyleIdx="3" presStyleCnt="4">
        <dgm:presLayoutVars>
          <dgm:bulletEnabled val="1"/>
        </dgm:presLayoutVars>
      </dgm:prSet>
      <dgm:spPr/>
      <dgm:t>
        <a:bodyPr/>
        <a:lstStyle/>
        <a:p>
          <a:endParaRPr lang="en-US"/>
        </a:p>
      </dgm:t>
    </dgm:pt>
  </dgm:ptLst>
  <dgm:cxnLst>
    <dgm:cxn modelId="{E7C227FA-4B2F-4AB7-B8EC-98F6DD86D4E4}" type="presOf" srcId="{0D0A499E-8FFF-41C1-A8E9-627265CCC906}" destId="{AADA1549-55D0-425A-8FB1-2AB58A627E23}" srcOrd="0" destOrd="0" presId="urn:microsoft.com/office/officeart/2005/8/layout/pList1"/>
    <dgm:cxn modelId="{70C1363F-FE5E-4224-B60A-827239146BA0}" type="presOf" srcId="{22EDAFB3-E9A1-4F4F-A4B6-8AD5258BDEA7}" destId="{8CBAF62E-D131-4DDF-8909-A4AD57C0DC06}" srcOrd="0" destOrd="0" presId="urn:microsoft.com/office/officeart/2005/8/layout/pList1"/>
    <dgm:cxn modelId="{E4248C1D-289D-461C-B311-024241045DEA}" type="presOf" srcId="{875AAA43-BBBB-4E95-96F8-4A3C5E2E07AC}" destId="{D8419173-477C-43D3-8607-5F95AC27DA3A}" srcOrd="0" destOrd="0" presId="urn:microsoft.com/office/officeart/2005/8/layout/pList1"/>
    <dgm:cxn modelId="{9F3CAEB4-7BA7-4EC8-985E-260481E39D0A}" type="presOf" srcId="{49E6A771-2268-450F-B2DB-3EE706D07E05}" destId="{CC67542A-F7DD-4615-B8D6-DEBADB80BD23}" srcOrd="0" destOrd="0" presId="urn:microsoft.com/office/officeart/2005/8/layout/pList1"/>
    <dgm:cxn modelId="{73539EDC-5D25-4CB8-B7B5-6BDBAEE28574}" type="presOf" srcId="{1ED4193A-CDE6-4D5F-97F9-D5AE5BB1E02C}" destId="{260368C0-6001-4691-958D-7D5E3C89CDE0}" srcOrd="0" destOrd="0" presId="urn:microsoft.com/office/officeart/2005/8/layout/pList1"/>
    <dgm:cxn modelId="{987586A6-D84A-44A2-846C-0242149DB8BE}" srcId="{635EB236-AB2A-4CFF-8DC8-F6040DF806D6}" destId="{49E6A771-2268-450F-B2DB-3EE706D07E05}" srcOrd="2" destOrd="0" parTransId="{885E02A6-2F9D-464A-9D50-92D7396F6742}" sibTransId="{ED4BC303-63D2-4FA1-A550-859EB809DC5E}"/>
    <dgm:cxn modelId="{73134F72-E8DA-4A3A-AB80-4180639C7B21}" srcId="{635EB236-AB2A-4CFF-8DC8-F6040DF806D6}" destId="{22EDAFB3-E9A1-4F4F-A4B6-8AD5258BDEA7}" srcOrd="0" destOrd="0" parTransId="{A983DA0B-7960-49B1-8B72-6ABFA1D973B3}" sibTransId="{EACC794E-E22F-4A07-B4B0-D0B07ADEA931}"/>
    <dgm:cxn modelId="{208697AD-0223-45A3-BE92-AD85C0693DF3}" type="presOf" srcId="{635EB236-AB2A-4CFF-8DC8-F6040DF806D6}" destId="{6C9D9F3A-A461-4233-B2D9-C67CE247406C}" srcOrd="0" destOrd="0" presId="urn:microsoft.com/office/officeart/2005/8/layout/pList1"/>
    <dgm:cxn modelId="{B38F3B62-29B4-49FC-BC8A-8198334A4C7A}" type="presOf" srcId="{ED4BC303-63D2-4FA1-A550-859EB809DC5E}" destId="{F9CA932E-A7D8-445C-B672-35DEBA19BD1D}" srcOrd="0" destOrd="0" presId="urn:microsoft.com/office/officeart/2005/8/layout/pList1"/>
    <dgm:cxn modelId="{C9DE32F8-FEF6-4928-9772-4C2CAD5AF063}" srcId="{635EB236-AB2A-4CFF-8DC8-F6040DF806D6}" destId="{0D0A499E-8FFF-41C1-A8E9-627265CCC906}" srcOrd="1" destOrd="0" parTransId="{95A64DBE-300C-4B8D-8C07-0403C16B3598}" sibTransId="{1ED4193A-CDE6-4D5F-97F9-D5AE5BB1E02C}"/>
    <dgm:cxn modelId="{4AF046EC-E137-4AEE-A140-499CFA1C67AF}" type="presOf" srcId="{EACC794E-E22F-4A07-B4B0-D0B07ADEA931}" destId="{B0708761-3366-4A04-BAFC-6E1423833B60}" srcOrd="0" destOrd="0" presId="urn:microsoft.com/office/officeart/2005/8/layout/pList1"/>
    <dgm:cxn modelId="{F10E2D95-BC27-48D5-92CA-E78864B2DCE3}" srcId="{635EB236-AB2A-4CFF-8DC8-F6040DF806D6}" destId="{875AAA43-BBBB-4E95-96F8-4A3C5E2E07AC}" srcOrd="3" destOrd="0" parTransId="{6662F590-FB7A-46AE-A999-B2B6F4D0AB70}" sibTransId="{C5524ECD-74C6-4955-A8EE-72D78FB55919}"/>
    <dgm:cxn modelId="{AD5FCA59-8E86-4389-9021-9F77AC9180F5}" type="presParOf" srcId="{6C9D9F3A-A461-4233-B2D9-C67CE247406C}" destId="{0E2D1F4D-173A-4090-A667-F5FDD648AF16}" srcOrd="0" destOrd="0" presId="urn:microsoft.com/office/officeart/2005/8/layout/pList1"/>
    <dgm:cxn modelId="{10EBF9BC-A688-4359-9011-A33407ADE926}" type="presParOf" srcId="{0E2D1F4D-173A-4090-A667-F5FDD648AF16}" destId="{B0E6ACDE-0ABF-4F65-BDB7-56F9D88B62D5}" srcOrd="0" destOrd="0" presId="urn:microsoft.com/office/officeart/2005/8/layout/pList1"/>
    <dgm:cxn modelId="{A7516D0D-C0A1-4275-BAD9-FC0E29C7255F}" type="presParOf" srcId="{0E2D1F4D-173A-4090-A667-F5FDD648AF16}" destId="{8CBAF62E-D131-4DDF-8909-A4AD57C0DC06}" srcOrd="1" destOrd="0" presId="urn:microsoft.com/office/officeart/2005/8/layout/pList1"/>
    <dgm:cxn modelId="{5CFBC297-E6BF-4DE8-BD24-A64021CE3AC8}" type="presParOf" srcId="{6C9D9F3A-A461-4233-B2D9-C67CE247406C}" destId="{B0708761-3366-4A04-BAFC-6E1423833B60}" srcOrd="1" destOrd="0" presId="urn:microsoft.com/office/officeart/2005/8/layout/pList1"/>
    <dgm:cxn modelId="{2CE162F8-2124-42A0-A9D1-4D6144CED34F}" type="presParOf" srcId="{6C9D9F3A-A461-4233-B2D9-C67CE247406C}" destId="{18DDB4D9-CC3C-4271-BEAD-13E9F6F98B33}" srcOrd="2" destOrd="0" presId="urn:microsoft.com/office/officeart/2005/8/layout/pList1"/>
    <dgm:cxn modelId="{2D6BBE86-ACB1-4A51-9A99-D925FB81086A}" type="presParOf" srcId="{18DDB4D9-CC3C-4271-BEAD-13E9F6F98B33}" destId="{18A531E3-4B59-4833-A1A3-167D15ADC985}" srcOrd="0" destOrd="0" presId="urn:microsoft.com/office/officeart/2005/8/layout/pList1"/>
    <dgm:cxn modelId="{7F80D69D-91A5-4EAA-815F-BFB3C2F3E6C2}" type="presParOf" srcId="{18DDB4D9-CC3C-4271-BEAD-13E9F6F98B33}" destId="{AADA1549-55D0-425A-8FB1-2AB58A627E23}" srcOrd="1" destOrd="0" presId="urn:microsoft.com/office/officeart/2005/8/layout/pList1"/>
    <dgm:cxn modelId="{A0B43D76-78B5-4A89-A94A-4CF15FC55315}" type="presParOf" srcId="{6C9D9F3A-A461-4233-B2D9-C67CE247406C}" destId="{260368C0-6001-4691-958D-7D5E3C89CDE0}" srcOrd="3" destOrd="0" presId="urn:microsoft.com/office/officeart/2005/8/layout/pList1"/>
    <dgm:cxn modelId="{BFF393D6-E004-4071-ACEC-83D5A8A2DF3E}" type="presParOf" srcId="{6C9D9F3A-A461-4233-B2D9-C67CE247406C}" destId="{12F99F87-A2DE-4B15-B6CF-3A2AF73896CC}" srcOrd="4" destOrd="0" presId="urn:microsoft.com/office/officeart/2005/8/layout/pList1"/>
    <dgm:cxn modelId="{56E92602-B696-478C-A303-D12B236F66A7}" type="presParOf" srcId="{12F99F87-A2DE-4B15-B6CF-3A2AF73896CC}" destId="{088C5C5D-DF33-42E1-B372-C687A14D82A0}" srcOrd="0" destOrd="0" presId="urn:microsoft.com/office/officeart/2005/8/layout/pList1"/>
    <dgm:cxn modelId="{A47BC533-F926-49CF-B9C4-999890A896CF}" type="presParOf" srcId="{12F99F87-A2DE-4B15-B6CF-3A2AF73896CC}" destId="{CC67542A-F7DD-4615-B8D6-DEBADB80BD23}" srcOrd="1" destOrd="0" presId="urn:microsoft.com/office/officeart/2005/8/layout/pList1"/>
    <dgm:cxn modelId="{9917F905-6BDC-4723-A6AD-B9BFEBEA3A51}" type="presParOf" srcId="{6C9D9F3A-A461-4233-B2D9-C67CE247406C}" destId="{F9CA932E-A7D8-445C-B672-35DEBA19BD1D}" srcOrd="5" destOrd="0" presId="urn:microsoft.com/office/officeart/2005/8/layout/pList1"/>
    <dgm:cxn modelId="{B6BDBF4B-9F62-4AE0-89BB-99878BF33BF5}" type="presParOf" srcId="{6C9D9F3A-A461-4233-B2D9-C67CE247406C}" destId="{5F1F517C-C7DC-448E-B4A8-B40EFE383A20}" srcOrd="6" destOrd="0" presId="urn:microsoft.com/office/officeart/2005/8/layout/pList1"/>
    <dgm:cxn modelId="{68605FCF-F95B-4AC6-8C2A-B9C7E7B9DC2A}" type="presParOf" srcId="{5F1F517C-C7DC-448E-B4A8-B40EFE383A20}" destId="{47504A97-C676-437C-8432-D7FE93ECA145}" srcOrd="0" destOrd="0" presId="urn:microsoft.com/office/officeart/2005/8/layout/pList1"/>
    <dgm:cxn modelId="{531A0F2E-BE15-4215-8806-740EEDB6C156}" type="presParOf" srcId="{5F1F517C-C7DC-448E-B4A8-B40EFE383A20}" destId="{D8419173-477C-43D3-8607-5F95AC27DA3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D6133-54D2-49CF-97CC-821FBB0419D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15DDFDA-DFEA-44DE-B57D-4A21814F0807}">
      <dgm:prSet phldrT="[Texto]" custT="1"/>
      <dgm:spPr/>
      <dgm:t>
        <a:bodyPr/>
        <a:lstStyle/>
        <a:p>
          <a:r>
            <a:rPr lang="es-EC" sz="1800" b="1" dirty="0" smtClean="0"/>
            <a:t>Diseñar las rutas de distribución de GLP para las zonas de estudio, minimizando distancia y tiempo, mediante el uso de herramientas relacionadas al Geomarketing.</a:t>
          </a:r>
          <a:endParaRPr lang="en-US" sz="1800" b="1" dirty="0"/>
        </a:p>
      </dgm:t>
    </dgm:pt>
    <dgm:pt modelId="{06312C9B-E94E-4A3C-8582-4D7FD561EC80}" type="parTrans" cxnId="{D1400B0F-357C-4E8D-B35F-CC140C32AEAB}">
      <dgm:prSet/>
      <dgm:spPr/>
      <dgm:t>
        <a:bodyPr/>
        <a:lstStyle/>
        <a:p>
          <a:endParaRPr lang="en-US" sz="1800" b="1"/>
        </a:p>
      </dgm:t>
    </dgm:pt>
    <dgm:pt modelId="{CB4CFE35-A38A-4932-A325-B3E821E3D9DC}" type="sibTrans" cxnId="{D1400B0F-357C-4E8D-B35F-CC140C32AEAB}">
      <dgm:prSet/>
      <dgm:spPr/>
      <dgm:t>
        <a:bodyPr/>
        <a:lstStyle/>
        <a:p>
          <a:endParaRPr lang="en-US" sz="1800" b="1"/>
        </a:p>
      </dgm:t>
    </dgm:pt>
    <dgm:pt modelId="{CA44C03E-9A54-4286-AFCF-E460AED45F7A}">
      <dgm:prSet phldrT="[Texto]" custT="1"/>
      <dgm:spPr/>
      <dgm:t>
        <a:bodyPr/>
        <a:lstStyle/>
        <a:p>
          <a:r>
            <a:rPr lang="es-EC" sz="1800" b="1" dirty="0" smtClean="0"/>
            <a:t>Diseñar un modelo de recepción, procesamiento y despacho de pedidos, que integre las herramientas informáticas de comunicación más usadas actualmente.</a:t>
          </a:r>
          <a:endParaRPr lang="en-US" sz="1800" b="1" dirty="0"/>
        </a:p>
      </dgm:t>
    </dgm:pt>
    <dgm:pt modelId="{0712D90E-FB5D-4566-9D00-F5360C05879D}" type="parTrans" cxnId="{C4D410C1-3E9A-4A83-B004-E3B6E9588A25}">
      <dgm:prSet/>
      <dgm:spPr/>
      <dgm:t>
        <a:bodyPr/>
        <a:lstStyle/>
        <a:p>
          <a:endParaRPr lang="en-US" sz="1800" b="1"/>
        </a:p>
      </dgm:t>
    </dgm:pt>
    <dgm:pt modelId="{F8A26296-943D-409D-8A7E-1D7F9283A199}" type="sibTrans" cxnId="{C4D410C1-3E9A-4A83-B004-E3B6E9588A25}">
      <dgm:prSet/>
      <dgm:spPr/>
      <dgm:t>
        <a:bodyPr/>
        <a:lstStyle/>
        <a:p>
          <a:endParaRPr lang="en-US" sz="1800" b="1"/>
        </a:p>
      </dgm:t>
    </dgm:pt>
    <dgm:pt modelId="{2226B1A8-29FA-4C01-AF1F-6D7908D648F9}">
      <dgm:prSet phldrT="[Texto]" custT="1"/>
      <dgm:spPr/>
      <dgm:t>
        <a:bodyPr/>
        <a:lstStyle/>
        <a:p>
          <a:r>
            <a:rPr lang="es-EC" sz="1800" b="1" dirty="0" smtClean="0"/>
            <a:t>Determinar la Inversión necesaria para cubrir los costes que generaría implementar el presente proyecto. </a:t>
          </a:r>
          <a:endParaRPr lang="en-US" sz="1800" b="1" dirty="0"/>
        </a:p>
      </dgm:t>
    </dgm:pt>
    <dgm:pt modelId="{B9F6C696-35CE-4E4D-ACDF-850BF2DD5690}" type="parTrans" cxnId="{737FE919-D4B4-4695-9159-807BAA882064}">
      <dgm:prSet/>
      <dgm:spPr/>
      <dgm:t>
        <a:bodyPr/>
        <a:lstStyle/>
        <a:p>
          <a:endParaRPr lang="en-US" sz="1800" b="1"/>
        </a:p>
      </dgm:t>
    </dgm:pt>
    <dgm:pt modelId="{B0278BB9-7269-4D25-BC9D-3115BF78AF01}" type="sibTrans" cxnId="{737FE919-D4B4-4695-9159-807BAA882064}">
      <dgm:prSet/>
      <dgm:spPr/>
      <dgm:t>
        <a:bodyPr/>
        <a:lstStyle/>
        <a:p>
          <a:endParaRPr lang="en-US" sz="1800" b="1"/>
        </a:p>
      </dgm:t>
    </dgm:pt>
    <dgm:pt modelId="{880A980D-E3DE-41DA-98B0-2CE340F92C2C}">
      <dgm:prSet custT="1"/>
      <dgm:spPr/>
      <dgm:t>
        <a:bodyPr/>
        <a:lstStyle/>
        <a:p>
          <a:r>
            <a:rPr lang="es-EC" sz="1800" b="1" dirty="0" smtClean="0"/>
            <a:t>Recopilar y Analizar información acerca  de los aspectos más relevantes en la cadena Logística de la Campania Nacional de Gas CONGAS C.A., para determinar los principales factores endógenos que provocan las rupturas de stock.</a:t>
          </a:r>
          <a:endParaRPr lang="en-US" sz="1800" b="1" dirty="0"/>
        </a:p>
      </dgm:t>
    </dgm:pt>
    <dgm:pt modelId="{D52F41DA-B168-4849-BFAF-DF93CF72FFE3}" type="parTrans" cxnId="{8BDA2B41-D58D-4C42-9E0E-1EC87FB46145}">
      <dgm:prSet/>
      <dgm:spPr/>
      <dgm:t>
        <a:bodyPr/>
        <a:lstStyle/>
        <a:p>
          <a:endParaRPr lang="en-US" sz="1800" b="1"/>
        </a:p>
      </dgm:t>
    </dgm:pt>
    <dgm:pt modelId="{9A9DF4AD-91F2-4E76-805B-E089ACD1561E}" type="sibTrans" cxnId="{8BDA2B41-D58D-4C42-9E0E-1EC87FB46145}">
      <dgm:prSet/>
      <dgm:spPr/>
      <dgm:t>
        <a:bodyPr/>
        <a:lstStyle/>
        <a:p>
          <a:endParaRPr lang="en-US" sz="1800" b="1"/>
        </a:p>
      </dgm:t>
    </dgm:pt>
    <dgm:pt modelId="{E48603EC-193A-453A-9FFC-7BA6262DCAEF}" type="pres">
      <dgm:prSet presAssocID="{7B0D6133-54D2-49CF-97CC-821FBB0419D3}" presName="Name0" presStyleCnt="0">
        <dgm:presLayoutVars>
          <dgm:chMax val="7"/>
          <dgm:chPref val="7"/>
          <dgm:dir/>
        </dgm:presLayoutVars>
      </dgm:prSet>
      <dgm:spPr/>
      <dgm:t>
        <a:bodyPr/>
        <a:lstStyle/>
        <a:p>
          <a:endParaRPr lang="en-US"/>
        </a:p>
      </dgm:t>
    </dgm:pt>
    <dgm:pt modelId="{0EB1D31D-167A-4C47-A1E6-6950451B7434}" type="pres">
      <dgm:prSet presAssocID="{7B0D6133-54D2-49CF-97CC-821FBB0419D3}" presName="Name1" presStyleCnt="0"/>
      <dgm:spPr/>
    </dgm:pt>
    <dgm:pt modelId="{8320162E-E22D-401F-BA91-EB5689BF1B12}" type="pres">
      <dgm:prSet presAssocID="{7B0D6133-54D2-49CF-97CC-821FBB0419D3}" presName="cycle" presStyleCnt="0"/>
      <dgm:spPr/>
    </dgm:pt>
    <dgm:pt modelId="{9ABEACFA-5FC7-4E2D-94BF-054AF49BD1C3}" type="pres">
      <dgm:prSet presAssocID="{7B0D6133-54D2-49CF-97CC-821FBB0419D3}" presName="srcNode" presStyleLbl="node1" presStyleIdx="0" presStyleCnt="4"/>
      <dgm:spPr/>
    </dgm:pt>
    <dgm:pt modelId="{356A198F-7961-4597-A508-ACE27F16F814}" type="pres">
      <dgm:prSet presAssocID="{7B0D6133-54D2-49CF-97CC-821FBB0419D3}" presName="conn" presStyleLbl="parChTrans1D2" presStyleIdx="0" presStyleCnt="1"/>
      <dgm:spPr/>
      <dgm:t>
        <a:bodyPr/>
        <a:lstStyle/>
        <a:p>
          <a:endParaRPr lang="en-US"/>
        </a:p>
      </dgm:t>
    </dgm:pt>
    <dgm:pt modelId="{C175196C-2192-48E7-87CF-F9E638BAE549}" type="pres">
      <dgm:prSet presAssocID="{7B0D6133-54D2-49CF-97CC-821FBB0419D3}" presName="extraNode" presStyleLbl="node1" presStyleIdx="0" presStyleCnt="4"/>
      <dgm:spPr/>
    </dgm:pt>
    <dgm:pt modelId="{6FFF925C-137C-4730-9819-D2AFC1FDE877}" type="pres">
      <dgm:prSet presAssocID="{7B0D6133-54D2-49CF-97CC-821FBB0419D3}" presName="dstNode" presStyleLbl="node1" presStyleIdx="0" presStyleCnt="4"/>
      <dgm:spPr/>
    </dgm:pt>
    <dgm:pt modelId="{9DA23F01-E15A-4441-904C-7616C7BCF13E}" type="pres">
      <dgm:prSet presAssocID="{880A980D-E3DE-41DA-98B0-2CE340F92C2C}" presName="text_1" presStyleLbl="node1" presStyleIdx="0" presStyleCnt="4" custScaleY="142119">
        <dgm:presLayoutVars>
          <dgm:bulletEnabled val="1"/>
        </dgm:presLayoutVars>
      </dgm:prSet>
      <dgm:spPr/>
      <dgm:t>
        <a:bodyPr/>
        <a:lstStyle/>
        <a:p>
          <a:endParaRPr lang="en-US"/>
        </a:p>
      </dgm:t>
    </dgm:pt>
    <dgm:pt modelId="{5647E950-749B-40C1-8BF3-4BD82A850112}" type="pres">
      <dgm:prSet presAssocID="{880A980D-E3DE-41DA-98B0-2CE340F92C2C}" presName="accent_1" presStyleCnt="0"/>
      <dgm:spPr/>
    </dgm:pt>
    <dgm:pt modelId="{9440FB28-DF1C-4BE7-A2CF-CF39677E1767}" type="pres">
      <dgm:prSet presAssocID="{880A980D-E3DE-41DA-98B0-2CE340F92C2C}" presName="accentRepeatNode" presStyleLbl="solidFgAcc1" presStyleIdx="0" presStyleCnt="4"/>
      <dgm:spPr/>
    </dgm:pt>
    <dgm:pt modelId="{2C396E31-6D7E-43FC-8868-FE309F86163C}" type="pres">
      <dgm:prSet presAssocID="{CA44C03E-9A54-4286-AFCF-E460AED45F7A}" presName="text_2" presStyleLbl="node1" presStyleIdx="1" presStyleCnt="4">
        <dgm:presLayoutVars>
          <dgm:bulletEnabled val="1"/>
        </dgm:presLayoutVars>
      </dgm:prSet>
      <dgm:spPr/>
      <dgm:t>
        <a:bodyPr/>
        <a:lstStyle/>
        <a:p>
          <a:endParaRPr lang="en-US"/>
        </a:p>
      </dgm:t>
    </dgm:pt>
    <dgm:pt modelId="{EBAB4FCC-F4CE-4190-B39B-8FE435A7826B}" type="pres">
      <dgm:prSet presAssocID="{CA44C03E-9A54-4286-AFCF-E460AED45F7A}" presName="accent_2" presStyleCnt="0"/>
      <dgm:spPr/>
    </dgm:pt>
    <dgm:pt modelId="{39A832CF-F980-42BE-A29E-F0773E688DD6}" type="pres">
      <dgm:prSet presAssocID="{CA44C03E-9A54-4286-AFCF-E460AED45F7A}" presName="accentRepeatNode" presStyleLbl="solidFgAcc1" presStyleIdx="1" presStyleCnt="4"/>
      <dgm:spPr/>
    </dgm:pt>
    <dgm:pt modelId="{BC82B502-8628-4F47-A429-46A66DA08F6B}" type="pres">
      <dgm:prSet presAssocID="{515DDFDA-DFEA-44DE-B57D-4A21814F0807}" presName="text_3" presStyleLbl="node1" presStyleIdx="2" presStyleCnt="4">
        <dgm:presLayoutVars>
          <dgm:bulletEnabled val="1"/>
        </dgm:presLayoutVars>
      </dgm:prSet>
      <dgm:spPr/>
      <dgm:t>
        <a:bodyPr/>
        <a:lstStyle/>
        <a:p>
          <a:endParaRPr lang="en-US"/>
        </a:p>
      </dgm:t>
    </dgm:pt>
    <dgm:pt modelId="{743BE756-6284-47F4-A26B-6A483B32D07C}" type="pres">
      <dgm:prSet presAssocID="{515DDFDA-DFEA-44DE-B57D-4A21814F0807}" presName="accent_3" presStyleCnt="0"/>
      <dgm:spPr/>
    </dgm:pt>
    <dgm:pt modelId="{2CDAD5DA-7F9F-42F7-998F-BBC7034DEE80}" type="pres">
      <dgm:prSet presAssocID="{515DDFDA-DFEA-44DE-B57D-4A21814F0807}" presName="accentRepeatNode" presStyleLbl="solidFgAcc1" presStyleIdx="2" presStyleCnt="4"/>
      <dgm:spPr/>
    </dgm:pt>
    <dgm:pt modelId="{905AB750-082F-4629-B21D-FF6B2DBC7089}" type="pres">
      <dgm:prSet presAssocID="{2226B1A8-29FA-4C01-AF1F-6D7908D648F9}" presName="text_4" presStyleLbl="node1" presStyleIdx="3" presStyleCnt="4">
        <dgm:presLayoutVars>
          <dgm:bulletEnabled val="1"/>
        </dgm:presLayoutVars>
      </dgm:prSet>
      <dgm:spPr/>
      <dgm:t>
        <a:bodyPr/>
        <a:lstStyle/>
        <a:p>
          <a:endParaRPr lang="en-US"/>
        </a:p>
      </dgm:t>
    </dgm:pt>
    <dgm:pt modelId="{EB82A1D8-35A0-4930-A7AD-27A01FECBE73}" type="pres">
      <dgm:prSet presAssocID="{2226B1A8-29FA-4C01-AF1F-6D7908D648F9}" presName="accent_4" presStyleCnt="0"/>
      <dgm:spPr/>
    </dgm:pt>
    <dgm:pt modelId="{9CF4A0D3-C247-4AFD-BDE5-5372AE05B4FE}" type="pres">
      <dgm:prSet presAssocID="{2226B1A8-29FA-4C01-AF1F-6D7908D648F9}" presName="accentRepeatNode" presStyleLbl="solidFgAcc1" presStyleIdx="3" presStyleCnt="4"/>
      <dgm:spPr/>
    </dgm:pt>
  </dgm:ptLst>
  <dgm:cxnLst>
    <dgm:cxn modelId="{C4D410C1-3E9A-4A83-B004-E3B6E9588A25}" srcId="{7B0D6133-54D2-49CF-97CC-821FBB0419D3}" destId="{CA44C03E-9A54-4286-AFCF-E460AED45F7A}" srcOrd="1" destOrd="0" parTransId="{0712D90E-FB5D-4566-9D00-F5360C05879D}" sibTransId="{F8A26296-943D-409D-8A7E-1D7F9283A199}"/>
    <dgm:cxn modelId="{1B6FD26C-C3D7-4D89-83E2-A810C3DAB7AF}" type="presOf" srcId="{880A980D-E3DE-41DA-98B0-2CE340F92C2C}" destId="{9DA23F01-E15A-4441-904C-7616C7BCF13E}" srcOrd="0" destOrd="0" presId="urn:microsoft.com/office/officeart/2008/layout/VerticalCurvedList"/>
    <dgm:cxn modelId="{737FE919-D4B4-4695-9159-807BAA882064}" srcId="{7B0D6133-54D2-49CF-97CC-821FBB0419D3}" destId="{2226B1A8-29FA-4C01-AF1F-6D7908D648F9}" srcOrd="3" destOrd="0" parTransId="{B9F6C696-35CE-4E4D-ACDF-850BF2DD5690}" sibTransId="{B0278BB9-7269-4D25-BC9D-3115BF78AF01}"/>
    <dgm:cxn modelId="{11AFA421-2C19-4DE0-88FB-F24BDE76B584}" type="presOf" srcId="{2226B1A8-29FA-4C01-AF1F-6D7908D648F9}" destId="{905AB750-082F-4629-B21D-FF6B2DBC7089}" srcOrd="0" destOrd="0" presId="urn:microsoft.com/office/officeart/2008/layout/VerticalCurvedList"/>
    <dgm:cxn modelId="{1242B177-652A-4F30-85CE-AD2C3F072C8E}" type="presOf" srcId="{515DDFDA-DFEA-44DE-B57D-4A21814F0807}" destId="{BC82B502-8628-4F47-A429-46A66DA08F6B}" srcOrd="0" destOrd="0" presId="urn:microsoft.com/office/officeart/2008/layout/VerticalCurvedList"/>
    <dgm:cxn modelId="{9E64D1B4-B69A-4BE0-A30E-22FE6FE9B239}" type="presOf" srcId="{7B0D6133-54D2-49CF-97CC-821FBB0419D3}" destId="{E48603EC-193A-453A-9FFC-7BA6262DCAEF}" srcOrd="0" destOrd="0" presId="urn:microsoft.com/office/officeart/2008/layout/VerticalCurvedList"/>
    <dgm:cxn modelId="{CFD62CE6-E573-4377-B1B5-E24DDFB9A0E6}" type="presOf" srcId="{CA44C03E-9A54-4286-AFCF-E460AED45F7A}" destId="{2C396E31-6D7E-43FC-8868-FE309F86163C}" srcOrd="0" destOrd="0" presId="urn:microsoft.com/office/officeart/2008/layout/VerticalCurvedList"/>
    <dgm:cxn modelId="{DD4D16CE-7B65-4035-9E55-35D824AF4231}" type="presOf" srcId="{9A9DF4AD-91F2-4E76-805B-E089ACD1561E}" destId="{356A198F-7961-4597-A508-ACE27F16F814}" srcOrd="0" destOrd="0" presId="urn:microsoft.com/office/officeart/2008/layout/VerticalCurvedList"/>
    <dgm:cxn modelId="{D1400B0F-357C-4E8D-B35F-CC140C32AEAB}" srcId="{7B0D6133-54D2-49CF-97CC-821FBB0419D3}" destId="{515DDFDA-DFEA-44DE-B57D-4A21814F0807}" srcOrd="2" destOrd="0" parTransId="{06312C9B-E94E-4A3C-8582-4D7FD561EC80}" sibTransId="{CB4CFE35-A38A-4932-A325-B3E821E3D9DC}"/>
    <dgm:cxn modelId="{8BDA2B41-D58D-4C42-9E0E-1EC87FB46145}" srcId="{7B0D6133-54D2-49CF-97CC-821FBB0419D3}" destId="{880A980D-E3DE-41DA-98B0-2CE340F92C2C}" srcOrd="0" destOrd="0" parTransId="{D52F41DA-B168-4849-BFAF-DF93CF72FFE3}" sibTransId="{9A9DF4AD-91F2-4E76-805B-E089ACD1561E}"/>
    <dgm:cxn modelId="{446F327B-1FD0-429A-AB3C-2C57EFBDD053}" type="presParOf" srcId="{E48603EC-193A-453A-9FFC-7BA6262DCAEF}" destId="{0EB1D31D-167A-4C47-A1E6-6950451B7434}" srcOrd="0" destOrd="0" presId="urn:microsoft.com/office/officeart/2008/layout/VerticalCurvedList"/>
    <dgm:cxn modelId="{6324C453-81E1-4FBD-9A93-F4E27D743803}" type="presParOf" srcId="{0EB1D31D-167A-4C47-A1E6-6950451B7434}" destId="{8320162E-E22D-401F-BA91-EB5689BF1B12}" srcOrd="0" destOrd="0" presId="urn:microsoft.com/office/officeart/2008/layout/VerticalCurvedList"/>
    <dgm:cxn modelId="{55F13923-B28E-48DE-9FA9-6BDA1A36593E}" type="presParOf" srcId="{8320162E-E22D-401F-BA91-EB5689BF1B12}" destId="{9ABEACFA-5FC7-4E2D-94BF-054AF49BD1C3}" srcOrd="0" destOrd="0" presId="urn:microsoft.com/office/officeart/2008/layout/VerticalCurvedList"/>
    <dgm:cxn modelId="{CD1696D7-8D53-409F-AC7E-3EAF2CD3A01C}" type="presParOf" srcId="{8320162E-E22D-401F-BA91-EB5689BF1B12}" destId="{356A198F-7961-4597-A508-ACE27F16F814}" srcOrd="1" destOrd="0" presId="urn:microsoft.com/office/officeart/2008/layout/VerticalCurvedList"/>
    <dgm:cxn modelId="{E044AD6C-DF05-414D-97D8-59EB3A04EC5E}" type="presParOf" srcId="{8320162E-E22D-401F-BA91-EB5689BF1B12}" destId="{C175196C-2192-48E7-87CF-F9E638BAE549}" srcOrd="2" destOrd="0" presId="urn:microsoft.com/office/officeart/2008/layout/VerticalCurvedList"/>
    <dgm:cxn modelId="{E1544DAA-F467-4574-BBFF-08763826D2AC}" type="presParOf" srcId="{8320162E-E22D-401F-BA91-EB5689BF1B12}" destId="{6FFF925C-137C-4730-9819-D2AFC1FDE877}" srcOrd="3" destOrd="0" presId="urn:microsoft.com/office/officeart/2008/layout/VerticalCurvedList"/>
    <dgm:cxn modelId="{A4CFADF7-972A-4A79-8B9F-A7E37480F9E3}" type="presParOf" srcId="{0EB1D31D-167A-4C47-A1E6-6950451B7434}" destId="{9DA23F01-E15A-4441-904C-7616C7BCF13E}" srcOrd="1" destOrd="0" presId="urn:microsoft.com/office/officeart/2008/layout/VerticalCurvedList"/>
    <dgm:cxn modelId="{BDCF24C0-04B9-4E7A-B7B8-BF5DB26885FA}" type="presParOf" srcId="{0EB1D31D-167A-4C47-A1E6-6950451B7434}" destId="{5647E950-749B-40C1-8BF3-4BD82A850112}" srcOrd="2" destOrd="0" presId="urn:microsoft.com/office/officeart/2008/layout/VerticalCurvedList"/>
    <dgm:cxn modelId="{D1B7406F-9C51-483C-9F27-6D5C717CDE8E}" type="presParOf" srcId="{5647E950-749B-40C1-8BF3-4BD82A850112}" destId="{9440FB28-DF1C-4BE7-A2CF-CF39677E1767}" srcOrd="0" destOrd="0" presId="urn:microsoft.com/office/officeart/2008/layout/VerticalCurvedList"/>
    <dgm:cxn modelId="{099500ED-055B-4E22-B78A-43F12DFAF346}" type="presParOf" srcId="{0EB1D31D-167A-4C47-A1E6-6950451B7434}" destId="{2C396E31-6D7E-43FC-8868-FE309F86163C}" srcOrd="3" destOrd="0" presId="urn:microsoft.com/office/officeart/2008/layout/VerticalCurvedList"/>
    <dgm:cxn modelId="{5086B1AC-B482-4E90-B896-CC1B0F02268D}" type="presParOf" srcId="{0EB1D31D-167A-4C47-A1E6-6950451B7434}" destId="{EBAB4FCC-F4CE-4190-B39B-8FE435A7826B}" srcOrd="4" destOrd="0" presId="urn:microsoft.com/office/officeart/2008/layout/VerticalCurvedList"/>
    <dgm:cxn modelId="{D0E96678-202D-43B0-A9F4-3EF3218A2ADA}" type="presParOf" srcId="{EBAB4FCC-F4CE-4190-B39B-8FE435A7826B}" destId="{39A832CF-F980-42BE-A29E-F0773E688DD6}" srcOrd="0" destOrd="0" presId="urn:microsoft.com/office/officeart/2008/layout/VerticalCurvedList"/>
    <dgm:cxn modelId="{04E6DBCA-1F48-43C3-8F17-936C07FF8735}" type="presParOf" srcId="{0EB1D31D-167A-4C47-A1E6-6950451B7434}" destId="{BC82B502-8628-4F47-A429-46A66DA08F6B}" srcOrd="5" destOrd="0" presId="urn:microsoft.com/office/officeart/2008/layout/VerticalCurvedList"/>
    <dgm:cxn modelId="{B88DB93B-77AB-4673-B6E2-7C3922414196}" type="presParOf" srcId="{0EB1D31D-167A-4C47-A1E6-6950451B7434}" destId="{743BE756-6284-47F4-A26B-6A483B32D07C}" srcOrd="6" destOrd="0" presId="urn:microsoft.com/office/officeart/2008/layout/VerticalCurvedList"/>
    <dgm:cxn modelId="{70139D45-62ED-4918-877B-788B646AD4A8}" type="presParOf" srcId="{743BE756-6284-47F4-A26B-6A483B32D07C}" destId="{2CDAD5DA-7F9F-42F7-998F-BBC7034DEE80}" srcOrd="0" destOrd="0" presId="urn:microsoft.com/office/officeart/2008/layout/VerticalCurvedList"/>
    <dgm:cxn modelId="{BE58EB0B-B61E-4BA8-94CC-06FA526EBCE9}" type="presParOf" srcId="{0EB1D31D-167A-4C47-A1E6-6950451B7434}" destId="{905AB750-082F-4629-B21D-FF6B2DBC7089}" srcOrd="7" destOrd="0" presId="urn:microsoft.com/office/officeart/2008/layout/VerticalCurvedList"/>
    <dgm:cxn modelId="{62CF6618-183F-4C6C-992E-F112592C6D3D}" type="presParOf" srcId="{0EB1D31D-167A-4C47-A1E6-6950451B7434}" destId="{EB82A1D8-35A0-4930-A7AD-27A01FECBE73}" srcOrd="8" destOrd="0" presId="urn:microsoft.com/office/officeart/2008/layout/VerticalCurvedList"/>
    <dgm:cxn modelId="{4D7A1163-4CE7-49DA-A211-F64C74A8490E}" type="presParOf" srcId="{EB82A1D8-35A0-4930-A7AD-27A01FECBE73}" destId="{9CF4A0D3-C247-4AFD-BDE5-5372AE05B4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1E76A-CA7D-4725-A0A9-72729B4EFDA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728795B-CB87-44A2-A512-8876B577D4AF}">
      <dgm:prSet phldrT="[Texto]" custT="1"/>
      <dgm:spPr/>
      <dgm:t>
        <a:bodyPr/>
        <a:lstStyle/>
        <a:p>
          <a:r>
            <a:rPr lang="es-EC" sz="2800" dirty="0" smtClean="0"/>
            <a:t>Lozada, R. (2009)</a:t>
          </a:r>
          <a:endParaRPr lang="en-US" sz="2800" dirty="0"/>
        </a:p>
      </dgm:t>
    </dgm:pt>
    <dgm:pt modelId="{8967012D-B303-4EE5-88E4-A9B340A4FD64}" type="parTrans" cxnId="{12BEF4C7-D8FD-4172-B9B5-96A44013145A}">
      <dgm:prSet/>
      <dgm:spPr/>
      <dgm:t>
        <a:bodyPr/>
        <a:lstStyle/>
        <a:p>
          <a:endParaRPr lang="en-US"/>
        </a:p>
      </dgm:t>
    </dgm:pt>
    <dgm:pt modelId="{95A10BF1-771B-4986-8AFD-6C427CC1FD4E}" type="sibTrans" cxnId="{12BEF4C7-D8FD-4172-B9B5-96A44013145A}">
      <dgm:prSet/>
      <dgm:spPr/>
      <dgm:t>
        <a:bodyPr/>
        <a:lstStyle/>
        <a:p>
          <a:endParaRPr lang="en-US"/>
        </a:p>
      </dgm:t>
    </dgm:pt>
    <dgm:pt modelId="{5CFB2DB7-478B-491A-BF49-216E994648A6}">
      <dgm:prSet phldrT="[Texto]" custT="1"/>
      <dgm:spPr/>
      <dgm:t>
        <a:bodyPr/>
        <a:lstStyle/>
        <a:p>
          <a:r>
            <a:rPr lang="es-EC" sz="1400" i="1" dirty="0" smtClean="0"/>
            <a:t>Diseño y propuesta de la cadena de abastecimiento, mediante la gestión por procesos de la empresa LOGISTICHDINE S.A.</a:t>
          </a:r>
          <a:endParaRPr lang="en-US" sz="1400" dirty="0"/>
        </a:p>
      </dgm:t>
    </dgm:pt>
    <dgm:pt modelId="{359D0CC5-8FFC-4825-8802-8E54E4B0FB55}" type="parTrans" cxnId="{FE235253-701F-4CC1-A98D-FC3EB77B86FA}">
      <dgm:prSet/>
      <dgm:spPr/>
      <dgm:t>
        <a:bodyPr/>
        <a:lstStyle/>
        <a:p>
          <a:endParaRPr lang="en-US"/>
        </a:p>
      </dgm:t>
    </dgm:pt>
    <dgm:pt modelId="{316D6378-239E-4CA2-91BF-8B73847609A9}" type="sibTrans" cxnId="{FE235253-701F-4CC1-A98D-FC3EB77B86FA}">
      <dgm:prSet/>
      <dgm:spPr/>
      <dgm:t>
        <a:bodyPr/>
        <a:lstStyle/>
        <a:p>
          <a:endParaRPr lang="en-US"/>
        </a:p>
      </dgm:t>
    </dgm:pt>
    <dgm:pt modelId="{CB9CEBFB-9C61-436D-A63C-5D549FBAB116}">
      <dgm:prSet phldrT="[Texto]" custT="1"/>
      <dgm:spPr/>
      <dgm:t>
        <a:bodyPr/>
        <a:lstStyle/>
        <a:p>
          <a:r>
            <a:rPr lang="es-EC" sz="2800" dirty="0" smtClean="0"/>
            <a:t>Tamez, I. (2009)</a:t>
          </a:r>
          <a:endParaRPr lang="en-US" sz="2800" dirty="0"/>
        </a:p>
      </dgm:t>
    </dgm:pt>
    <dgm:pt modelId="{4DB8E171-9D5C-439F-8837-EA889471517C}" type="parTrans" cxnId="{533E866B-1E7C-4C8C-ABEA-CD263461B391}">
      <dgm:prSet/>
      <dgm:spPr/>
      <dgm:t>
        <a:bodyPr/>
        <a:lstStyle/>
        <a:p>
          <a:endParaRPr lang="en-US"/>
        </a:p>
      </dgm:t>
    </dgm:pt>
    <dgm:pt modelId="{7FE0AB40-0901-42D5-8C91-FF00A511CC63}" type="sibTrans" cxnId="{533E866B-1E7C-4C8C-ABEA-CD263461B391}">
      <dgm:prSet/>
      <dgm:spPr/>
      <dgm:t>
        <a:bodyPr/>
        <a:lstStyle/>
        <a:p>
          <a:endParaRPr lang="en-US"/>
        </a:p>
      </dgm:t>
    </dgm:pt>
    <dgm:pt modelId="{EBEAEC88-1460-409F-8ACB-C5F089859457}">
      <dgm:prSet phldrT="[Texto]" custT="1"/>
      <dgm:spPr/>
      <dgm:t>
        <a:bodyPr/>
        <a:lstStyle/>
        <a:p>
          <a:r>
            <a:rPr lang="es-EC" sz="1400" i="1" dirty="0" smtClean="0"/>
            <a:t>Influencia de la logística de distribución dentro de la cadena de suministro en la calidad del servicio en la industria farmacéutica. Caso de estudio.</a:t>
          </a:r>
          <a:endParaRPr lang="en-US" sz="1400" dirty="0"/>
        </a:p>
      </dgm:t>
    </dgm:pt>
    <dgm:pt modelId="{20944010-194E-40CD-9970-9DACCC77CEE1}" type="parTrans" cxnId="{AD04BFD3-674D-414E-97A4-A6339854FE8D}">
      <dgm:prSet/>
      <dgm:spPr/>
      <dgm:t>
        <a:bodyPr/>
        <a:lstStyle/>
        <a:p>
          <a:endParaRPr lang="en-US"/>
        </a:p>
      </dgm:t>
    </dgm:pt>
    <dgm:pt modelId="{513621D2-8AC6-440A-B69B-CB13DBB587A9}" type="sibTrans" cxnId="{AD04BFD3-674D-414E-97A4-A6339854FE8D}">
      <dgm:prSet/>
      <dgm:spPr/>
      <dgm:t>
        <a:bodyPr/>
        <a:lstStyle/>
        <a:p>
          <a:endParaRPr lang="en-US"/>
        </a:p>
      </dgm:t>
    </dgm:pt>
    <dgm:pt modelId="{EF705E2F-054E-4D0D-8CE1-3D05353BE54D}">
      <dgm:prSet custT="1"/>
      <dgm:spPr/>
      <dgm:t>
        <a:bodyPr/>
        <a:lstStyle/>
        <a:p>
          <a:r>
            <a:rPr lang="es-EC" sz="2800" dirty="0" smtClean="0"/>
            <a:t>Zambrano, J. (2011)</a:t>
          </a:r>
          <a:endParaRPr lang="en-US" sz="2800" dirty="0"/>
        </a:p>
      </dgm:t>
    </dgm:pt>
    <dgm:pt modelId="{3C165227-EEBE-4856-9E81-2BFB3E6FA3E1}" type="parTrans" cxnId="{323A528B-0C41-439F-A37C-8FC149A9F668}">
      <dgm:prSet/>
      <dgm:spPr/>
      <dgm:t>
        <a:bodyPr/>
        <a:lstStyle/>
        <a:p>
          <a:endParaRPr lang="en-US"/>
        </a:p>
      </dgm:t>
    </dgm:pt>
    <dgm:pt modelId="{225343AD-7334-4226-B8BD-3F9333D92787}" type="sibTrans" cxnId="{323A528B-0C41-439F-A37C-8FC149A9F668}">
      <dgm:prSet/>
      <dgm:spPr/>
      <dgm:t>
        <a:bodyPr/>
        <a:lstStyle/>
        <a:p>
          <a:endParaRPr lang="en-US"/>
        </a:p>
      </dgm:t>
    </dgm:pt>
    <dgm:pt modelId="{7F67BE0A-00C2-4E1B-9479-97FE0178C272}">
      <dgm:prSet custT="1"/>
      <dgm:spPr/>
      <dgm:t>
        <a:bodyPr/>
        <a:lstStyle/>
        <a:p>
          <a:r>
            <a:rPr lang="es-EC" sz="2800" dirty="0" err="1" smtClean="0"/>
            <a:t>Zerene</a:t>
          </a:r>
          <a:r>
            <a:rPr lang="es-EC" sz="2800" dirty="0" smtClean="0"/>
            <a:t>, F. (2010)</a:t>
          </a:r>
          <a:endParaRPr lang="en-US" sz="2800" dirty="0"/>
        </a:p>
      </dgm:t>
    </dgm:pt>
    <dgm:pt modelId="{1A16085E-58A0-4C8B-B723-A8F7229CA0C1}" type="parTrans" cxnId="{1D162033-2E64-496B-981C-D771901DC286}">
      <dgm:prSet/>
      <dgm:spPr/>
      <dgm:t>
        <a:bodyPr/>
        <a:lstStyle/>
        <a:p>
          <a:endParaRPr lang="en-US"/>
        </a:p>
      </dgm:t>
    </dgm:pt>
    <dgm:pt modelId="{6A93BC73-14BD-4D2B-ACF5-9D7A65446A68}" type="sibTrans" cxnId="{1D162033-2E64-496B-981C-D771901DC286}">
      <dgm:prSet/>
      <dgm:spPr/>
      <dgm:t>
        <a:bodyPr/>
        <a:lstStyle/>
        <a:p>
          <a:endParaRPr lang="en-US"/>
        </a:p>
      </dgm:t>
    </dgm:pt>
    <dgm:pt modelId="{C1090713-73E4-4AF0-A666-3ABFB3DB0CCE}">
      <dgm:prSet custT="1"/>
      <dgm:spPr/>
      <dgm:t>
        <a:bodyPr/>
        <a:lstStyle/>
        <a:p>
          <a:r>
            <a:rPr lang="es-EC" sz="1400" i="1" dirty="0" smtClean="0"/>
            <a:t>Desarrollo de un plan de mejoramiento logístico para reestructurar los procesos de abastecimiento y despacho en la bodega de muestras de los Laboratorios Farmacológicos SAVAL S.A.</a:t>
          </a:r>
          <a:endParaRPr lang="en-US" sz="1400" dirty="0"/>
        </a:p>
      </dgm:t>
    </dgm:pt>
    <dgm:pt modelId="{C6B2A678-F32D-4C65-8AF7-7680D7DAA3EA}" type="parTrans" cxnId="{7AD6CF12-8CA0-43A0-92EE-AD89552C29C7}">
      <dgm:prSet/>
      <dgm:spPr/>
      <dgm:t>
        <a:bodyPr/>
        <a:lstStyle/>
        <a:p>
          <a:endParaRPr lang="en-US"/>
        </a:p>
      </dgm:t>
    </dgm:pt>
    <dgm:pt modelId="{57C684AA-DF56-4BD7-B5E6-BD132DF97890}" type="sibTrans" cxnId="{7AD6CF12-8CA0-43A0-92EE-AD89552C29C7}">
      <dgm:prSet/>
      <dgm:spPr/>
      <dgm:t>
        <a:bodyPr/>
        <a:lstStyle/>
        <a:p>
          <a:endParaRPr lang="en-US"/>
        </a:p>
      </dgm:t>
    </dgm:pt>
    <dgm:pt modelId="{21613DC5-15C1-4C49-AAED-C92B85B621D9}">
      <dgm:prSet custT="1"/>
      <dgm:spPr/>
      <dgm:t>
        <a:bodyPr/>
        <a:lstStyle/>
        <a:p>
          <a:r>
            <a:rPr lang="es-EC" sz="1400" i="1" dirty="0" smtClean="0"/>
            <a:t>Plan de Logística y Distribución para la empresa ENKADOR</a:t>
          </a:r>
          <a:endParaRPr lang="en-US" sz="1400" dirty="0"/>
        </a:p>
      </dgm:t>
    </dgm:pt>
    <dgm:pt modelId="{0FFCCED5-70C9-4A3E-85E1-5D4276209461}" type="parTrans" cxnId="{907D39DE-382E-4077-8E84-FFB5B21991E7}">
      <dgm:prSet/>
      <dgm:spPr/>
      <dgm:t>
        <a:bodyPr/>
        <a:lstStyle/>
        <a:p>
          <a:endParaRPr lang="en-US"/>
        </a:p>
      </dgm:t>
    </dgm:pt>
    <dgm:pt modelId="{30D6E87C-9238-420E-9684-15A7FE742532}" type="sibTrans" cxnId="{907D39DE-382E-4077-8E84-FFB5B21991E7}">
      <dgm:prSet/>
      <dgm:spPr/>
      <dgm:t>
        <a:bodyPr/>
        <a:lstStyle/>
        <a:p>
          <a:endParaRPr lang="en-US"/>
        </a:p>
      </dgm:t>
    </dgm:pt>
    <dgm:pt modelId="{22132ACE-2020-4C0F-8E9A-9301EFBE66D2}">
      <dgm:prSet custT="1"/>
      <dgm:spPr/>
      <dgm:t>
        <a:bodyPr/>
        <a:lstStyle/>
        <a:p>
          <a:r>
            <a:rPr lang="es-EC" sz="1400" dirty="0" smtClean="0"/>
            <a:t>Escuela Politécnica del Ejército, Ecuador.</a:t>
          </a:r>
          <a:endParaRPr lang="en-US" sz="1400" dirty="0"/>
        </a:p>
      </dgm:t>
    </dgm:pt>
    <dgm:pt modelId="{3BB24618-4951-4A5F-B45D-653BAE609521}" type="sibTrans" cxnId="{6B93D118-7484-4A83-8C91-4348F0BB8EBD}">
      <dgm:prSet/>
      <dgm:spPr/>
      <dgm:t>
        <a:bodyPr/>
        <a:lstStyle/>
        <a:p>
          <a:endParaRPr lang="en-US"/>
        </a:p>
      </dgm:t>
    </dgm:pt>
    <dgm:pt modelId="{22772963-DE9A-4739-B4BB-0571C568F825}" type="parTrans" cxnId="{6B93D118-7484-4A83-8C91-4348F0BB8EBD}">
      <dgm:prSet/>
      <dgm:spPr/>
      <dgm:t>
        <a:bodyPr/>
        <a:lstStyle/>
        <a:p>
          <a:endParaRPr lang="en-US"/>
        </a:p>
      </dgm:t>
    </dgm:pt>
    <dgm:pt modelId="{D49D4E2A-387D-49A3-BA34-9F534FDA52DF}">
      <dgm:prSet custT="1"/>
      <dgm:spPr/>
      <dgm:t>
        <a:bodyPr/>
        <a:lstStyle/>
        <a:p>
          <a:r>
            <a:rPr lang="es-EC" sz="1400" dirty="0" smtClean="0"/>
            <a:t>Escuela Politécnica del Ejercito, Sangolquí – Ecuador.</a:t>
          </a:r>
          <a:endParaRPr lang="en-US" sz="1400" dirty="0"/>
        </a:p>
      </dgm:t>
    </dgm:pt>
    <dgm:pt modelId="{B4C815B1-E9F6-4DA7-96BC-EB867E39F5A2}" type="sibTrans" cxnId="{12AB9416-930B-4428-9BCE-85319DCAB67B}">
      <dgm:prSet/>
      <dgm:spPr/>
      <dgm:t>
        <a:bodyPr/>
        <a:lstStyle/>
        <a:p>
          <a:endParaRPr lang="en-US"/>
        </a:p>
      </dgm:t>
    </dgm:pt>
    <dgm:pt modelId="{AAE6C564-0F2F-4B5B-BA74-499B298914DE}" type="parTrans" cxnId="{12AB9416-930B-4428-9BCE-85319DCAB67B}">
      <dgm:prSet/>
      <dgm:spPr/>
      <dgm:t>
        <a:bodyPr/>
        <a:lstStyle/>
        <a:p>
          <a:endParaRPr lang="en-US"/>
        </a:p>
      </dgm:t>
    </dgm:pt>
    <dgm:pt modelId="{BA42C4B3-4B53-4BD0-92C4-E6B1FA7697A1}">
      <dgm:prSet phldrT="[Texto]" custT="1"/>
      <dgm:spPr/>
      <dgm:t>
        <a:bodyPr/>
        <a:lstStyle/>
        <a:p>
          <a:r>
            <a:rPr lang="es-EC" sz="1400" dirty="0" smtClean="0"/>
            <a:t>Universidad Autónoma de Tamaulipas, México.</a:t>
          </a:r>
          <a:endParaRPr lang="en-US" sz="1400" dirty="0"/>
        </a:p>
      </dgm:t>
    </dgm:pt>
    <dgm:pt modelId="{187FCDA0-5D4D-48E9-8099-3302C8104548}" type="sibTrans" cxnId="{23F425AF-64F3-4EBB-A0F9-4052B6F6619F}">
      <dgm:prSet/>
      <dgm:spPr/>
      <dgm:t>
        <a:bodyPr/>
        <a:lstStyle/>
        <a:p>
          <a:endParaRPr lang="en-US"/>
        </a:p>
      </dgm:t>
    </dgm:pt>
    <dgm:pt modelId="{479D93F0-0F22-4535-AB2D-275BC0ACD1A1}" type="parTrans" cxnId="{23F425AF-64F3-4EBB-A0F9-4052B6F6619F}">
      <dgm:prSet/>
      <dgm:spPr/>
      <dgm:t>
        <a:bodyPr/>
        <a:lstStyle/>
        <a:p>
          <a:endParaRPr lang="en-US"/>
        </a:p>
      </dgm:t>
    </dgm:pt>
    <dgm:pt modelId="{B2216C41-9BFF-49BB-AB67-0AAA52575ABA}">
      <dgm:prSet phldrT="[Texto]" custT="1"/>
      <dgm:spPr/>
      <dgm:t>
        <a:bodyPr/>
        <a:lstStyle/>
        <a:p>
          <a:r>
            <a:rPr lang="es-EC" sz="1400" dirty="0" smtClean="0"/>
            <a:t>Escuela Politécnica Nacional, Quito - Ecuador</a:t>
          </a:r>
          <a:endParaRPr lang="en-US" sz="1400" dirty="0"/>
        </a:p>
      </dgm:t>
    </dgm:pt>
    <dgm:pt modelId="{09B2A205-B95B-475E-8E04-FF44024E5508}" type="sibTrans" cxnId="{FD9C375D-4EA1-43FF-9552-FEBE128DB3F1}">
      <dgm:prSet/>
      <dgm:spPr/>
      <dgm:t>
        <a:bodyPr/>
        <a:lstStyle/>
        <a:p>
          <a:endParaRPr lang="en-US"/>
        </a:p>
      </dgm:t>
    </dgm:pt>
    <dgm:pt modelId="{0A65C9D3-403A-4F3B-AD8C-DF61D244750E}" type="parTrans" cxnId="{FD9C375D-4EA1-43FF-9552-FEBE128DB3F1}">
      <dgm:prSet/>
      <dgm:spPr/>
      <dgm:t>
        <a:bodyPr/>
        <a:lstStyle/>
        <a:p>
          <a:endParaRPr lang="en-US"/>
        </a:p>
      </dgm:t>
    </dgm:pt>
    <dgm:pt modelId="{C268C30E-6E77-4226-BFF9-9AD193CF6389}" type="pres">
      <dgm:prSet presAssocID="{B301E76A-CA7D-4725-A0A9-72729B4EFDA1}" presName="diagram" presStyleCnt="0">
        <dgm:presLayoutVars>
          <dgm:chPref val="1"/>
          <dgm:dir/>
          <dgm:animOne val="branch"/>
          <dgm:animLvl val="lvl"/>
          <dgm:resizeHandles/>
        </dgm:presLayoutVars>
      </dgm:prSet>
      <dgm:spPr/>
      <dgm:t>
        <a:bodyPr/>
        <a:lstStyle/>
        <a:p>
          <a:endParaRPr lang="en-US"/>
        </a:p>
      </dgm:t>
    </dgm:pt>
    <dgm:pt modelId="{38A9B641-3CA7-498B-A573-5E71BC1BE7B3}" type="pres">
      <dgm:prSet presAssocID="{E728795B-CB87-44A2-A512-8876B577D4AF}" presName="root" presStyleCnt="0"/>
      <dgm:spPr/>
    </dgm:pt>
    <dgm:pt modelId="{E7342DFD-8D1A-4D5E-9268-78125029A153}" type="pres">
      <dgm:prSet presAssocID="{E728795B-CB87-44A2-A512-8876B577D4AF}" presName="rootComposite" presStyleCnt="0"/>
      <dgm:spPr/>
    </dgm:pt>
    <dgm:pt modelId="{9C91B475-724E-40A1-911D-BFF9BED32727}" type="pres">
      <dgm:prSet presAssocID="{E728795B-CB87-44A2-A512-8876B577D4AF}" presName="rootText" presStyleLbl="node1" presStyleIdx="0" presStyleCnt="4" custScaleY="79093"/>
      <dgm:spPr/>
      <dgm:t>
        <a:bodyPr/>
        <a:lstStyle/>
        <a:p>
          <a:endParaRPr lang="en-US"/>
        </a:p>
      </dgm:t>
    </dgm:pt>
    <dgm:pt modelId="{DE73C96E-5354-4230-A16B-FCD7742B5A8B}" type="pres">
      <dgm:prSet presAssocID="{E728795B-CB87-44A2-A512-8876B577D4AF}" presName="rootConnector" presStyleLbl="node1" presStyleIdx="0" presStyleCnt="4"/>
      <dgm:spPr/>
      <dgm:t>
        <a:bodyPr/>
        <a:lstStyle/>
        <a:p>
          <a:endParaRPr lang="en-US"/>
        </a:p>
      </dgm:t>
    </dgm:pt>
    <dgm:pt modelId="{DB70B8DE-E136-4E80-BFF3-0863F96CCA31}" type="pres">
      <dgm:prSet presAssocID="{E728795B-CB87-44A2-A512-8876B577D4AF}" presName="childShape" presStyleCnt="0"/>
      <dgm:spPr/>
    </dgm:pt>
    <dgm:pt modelId="{50769363-1534-4F84-B0FA-B2A895BC7E86}" type="pres">
      <dgm:prSet presAssocID="{359D0CC5-8FFC-4825-8802-8E54E4B0FB55}" presName="Name13" presStyleLbl="parChTrans1D2" presStyleIdx="0" presStyleCnt="8"/>
      <dgm:spPr/>
      <dgm:t>
        <a:bodyPr/>
        <a:lstStyle/>
        <a:p>
          <a:endParaRPr lang="en-US"/>
        </a:p>
      </dgm:t>
    </dgm:pt>
    <dgm:pt modelId="{05E00FC6-D46C-4206-A21C-274A21384A1D}" type="pres">
      <dgm:prSet presAssocID="{5CFB2DB7-478B-491A-BF49-216E994648A6}" presName="childText" presStyleLbl="bgAcc1" presStyleIdx="0" presStyleCnt="8" custScaleY="137022">
        <dgm:presLayoutVars>
          <dgm:bulletEnabled val="1"/>
        </dgm:presLayoutVars>
      </dgm:prSet>
      <dgm:spPr/>
      <dgm:t>
        <a:bodyPr/>
        <a:lstStyle/>
        <a:p>
          <a:endParaRPr lang="en-US"/>
        </a:p>
      </dgm:t>
    </dgm:pt>
    <dgm:pt modelId="{7D7DEF7A-D071-416F-AB49-E092DEE0C9BA}" type="pres">
      <dgm:prSet presAssocID="{0A65C9D3-403A-4F3B-AD8C-DF61D244750E}" presName="Name13" presStyleLbl="parChTrans1D2" presStyleIdx="1" presStyleCnt="8"/>
      <dgm:spPr/>
      <dgm:t>
        <a:bodyPr/>
        <a:lstStyle/>
        <a:p>
          <a:endParaRPr lang="en-US"/>
        </a:p>
      </dgm:t>
    </dgm:pt>
    <dgm:pt modelId="{ED3433F7-641D-484E-AE2F-25CF08D85DC4}" type="pres">
      <dgm:prSet presAssocID="{B2216C41-9BFF-49BB-AB67-0AAA52575ABA}" presName="childText" presStyleLbl="bgAcc1" presStyleIdx="1" presStyleCnt="8" custScaleY="62688">
        <dgm:presLayoutVars>
          <dgm:bulletEnabled val="1"/>
        </dgm:presLayoutVars>
      </dgm:prSet>
      <dgm:spPr/>
      <dgm:t>
        <a:bodyPr/>
        <a:lstStyle/>
        <a:p>
          <a:endParaRPr lang="en-US"/>
        </a:p>
      </dgm:t>
    </dgm:pt>
    <dgm:pt modelId="{748DD04B-7CE0-4DCD-9AF6-187341957141}" type="pres">
      <dgm:prSet presAssocID="{CB9CEBFB-9C61-436D-A63C-5D549FBAB116}" presName="root" presStyleCnt="0"/>
      <dgm:spPr/>
    </dgm:pt>
    <dgm:pt modelId="{19D5AE0E-526F-495B-934E-734775F48746}" type="pres">
      <dgm:prSet presAssocID="{CB9CEBFB-9C61-436D-A63C-5D549FBAB116}" presName="rootComposite" presStyleCnt="0"/>
      <dgm:spPr/>
    </dgm:pt>
    <dgm:pt modelId="{4E97DB7B-84EB-4A50-B24E-4CBAF9A3B5DE}" type="pres">
      <dgm:prSet presAssocID="{CB9CEBFB-9C61-436D-A63C-5D549FBAB116}" presName="rootText" presStyleLbl="node1" presStyleIdx="1" presStyleCnt="4" custScaleY="78401"/>
      <dgm:spPr/>
      <dgm:t>
        <a:bodyPr/>
        <a:lstStyle/>
        <a:p>
          <a:endParaRPr lang="en-US"/>
        </a:p>
      </dgm:t>
    </dgm:pt>
    <dgm:pt modelId="{121D3077-5C0F-49E4-93EC-133A546F944C}" type="pres">
      <dgm:prSet presAssocID="{CB9CEBFB-9C61-436D-A63C-5D549FBAB116}" presName="rootConnector" presStyleLbl="node1" presStyleIdx="1" presStyleCnt="4"/>
      <dgm:spPr/>
      <dgm:t>
        <a:bodyPr/>
        <a:lstStyle/>
        <a:p>
          <a:endParaRPr lang="en-US"/>
        </a:p>
      </dgm:t>
    </dgm:pt>
    <dgm:pt modelId="{8DA788F8-505B-4C31-9B6C-EBF94DC5200B}" type="pres">
      <dgm:prSet presAssocID="{CB9CEBFB-9C61-436D-A63C-5D549FBAB116}" presName="childShape" presStyleCnt="0"/>
      <dgm:spPr/>
    </dgm:pt>
    <dgm:pt modelId="{A7DC9339-6FF0-4590-911E-E7BB8EF2EAE7}" type="pres">
      <dgm:prSet presAssocID="{20944010-194E-40CD-9970-9DACCC77CEE1}" presName="Name13" presStyleLbl="parChTrans1D2" presStyleIdx="2" presStyleCnt="8"/>
      <dgm:spPr/>
      <dgm:t>
        <a:bodyPr/>
        <a:lstStyle/>
        <a:p>
          <a:endParaRPr lang="en-US"/>
        </a:p>
      </dgm:t>
    </dgm:pt>
    <dgm:pt modelId="{A98CEF83-56E1-43CA-B8EC-F5A500CD6C1B}" type="pres">
      <dgm:prSet presAssocID="{EBEAEC88-1460-409F-8ACB-C5F089859457}" presName="childText" presStyleLbl="bgAcc1" presStyleIdx="2" presStyleCnt="8" custScaleY="161828">
        <dgm:presLayoutVars>
          <dgm:bulletEnabled val="1"/>
        </dgm:presLayoutVars>
      </dgm:prSet>
      <dgm:spPr/>
      <dgm:t>
        <a:bodyPr/>
        <a:lstStyle/>
        <a:p>
          <a:endParaRPr lang="en-US"/>
        </a:p>
      </dgm:t>
    </dgm:pt>
    <dgm:pt modelId="{99A424C5-F135-4E93-95B3-9B880C311B6F}" type="pres">
      <dgm:prSet presAssocID="{479D93F0-0F22-4535-AB2D-275BC0ACD1A1}" presName="Name13" presStyleLbl="parChTrans1D2" presStyleIdx="3" presStyleCnt="8"/>
      <dgm:spPr/>
      <dgm:t>
        <a:bodyPr/>
        <a:lstStyle/>
        <a:p>
          <a:endParaRPr lang="en-US"/>
        </a:p>
      </dgm:t>
    </dgm:pt>
    <dgm:pt modelId="{915DA5D9-ABF9-4D8B-B286-A8654BC850FD}" type="pres">
      <dgm:prSet presAssocID="{BA42C4B3-4B53-4BD0-92C4-E6B1FA7697A1}" presName="childText" presStyleLbl="bgAcc1" presStyleIdx="3" presStyleCnt="8" custScaleY="61508">
        <dgm:presLayoutVars>
          <dgm:bulletEnabled val="1"/>
        </dgm:presLayoutVars>
      </dgm:prSet>
      <dgm:spPr/>
      <dgm:t>
        <a:bodyPr/>
        <a:lstStyle/>
        <a:p>
          <a:endParaRPr lang="en-US"/>
        </a:p>
      </dgm:t>
    </dgm:pt>
    <dgm:pt modelId="{3B20C539-B50A-4EF9-BC73-D1D1D00A2F04}" type="pres">
      <dgm:prSet presAssocID="{7F67BE0A-00C2-4E1B-9479-97FE0178C272}" presName="root" presStyleCnt="0"/>
      <dgm:spPr/>
    </dgm:pt>
    <dgm:pt modelId="{2EA448F6-D501-4FCD-8A03-86DF7B08C704}" type="pres">
      <dgm:prSet presAssocID="{7F67BE0A-00C2-4E1B-9479-97FE0178C272}" presName="rootComposite" presStyleCnt="0"/>
      <dgm:spPr/>
    </dgm:pt>
    <dgm:pt modelId="{D65D653F-DF88-4E35-AD90-C7FC50D68F06}" type="pres">
      <dgm:prSet presAssocID="{7F67BE0A-00C2-4E1B-9479-97FE0178C272}" presName="rootText" presStyleLbl="node1" presStyleIdx="2" presStyleCnt="4" custScaleY="80380"/>
      <dgm:spPr/>
      <dgm:t>
        <a:bodyPr/>
        <a:lstStyle/>
        <a:p>
          <a:endParaRPr lang="en-US"/>
        </a:p>
      </dgm:t>
    </dgm:pt>
    <dgm:pt modelId="{5FF5ACE8-7B1D-47D6-826D-F8AF25290280}" type="pres">
      <dgm:prSet presAssocID="{7F67BE0A-00C2-4E1B-9479-97FE0178C272}" presName="rootConnector" presStyleLbl="node1" presStyleIdx="2" presStyleCnt="4"/>
      <dgm:spPr/>
      <dgm:t>
        <a:bodyPr/>
        <a:lstStyle/>
        <a:p>
          <a:endParaRPr lang="en-US"/>
        </a:p>
      </dgm:t>
    </dgm:pt>
    <dgm:pt modelId="{1792326C-BE67-44D4-98DD-CA8E859F24A3}" type="pres">
      <dgm:prSet presAssocID="{7F67BE0A-00C2-4E1B-9479-97FE0178C272}" presName="childShape" presStyleCnt="0"/>
      <dgm:spPr/>
    </dgm:pt>
    <dgm:pt modelId="{BF99D4BA-32BF-4309-A540-2B19B362AF31}" type="pres">
      <dgm:prSet presAssocID="{0FFCCED5-70C9-4A3E-85E1-5D4276209461}" presName="Name13" presStyleLbl="parChTrans1D2" presStyleIdx="4" presStyleCnt="8"/>
      <dgm:spPr/>
      <dgm:t>
        <a:bodyPr/>
        <a:lstStyle/>
        <a:p>
          <a:endParaRPr lang="en-US"/>
        </a:p>
      </dgm:t>
    </dgm:pt>
    <dgm:pt modelId="{FE8BB4B9-C2B3-436E-85CC-9A582854C6C1}" type="pres">
      <dgm:prSet presAssocID="{21613DC5-15C1-4C49-AAED-C92B85B621D9}" presName="childText" presStyleLbl="bgAcc1" presStyleIdx="4" presStyleCnt="8">
        <dgm:presLayoutVars>
          <dgm:bulletEnabled val="1"/>
        </dgm:presLayoutVars>
      </dgm:prSet>
      <dgm:spPr/>
      <dgm:t>
        <a:bodyPr/>
        <a:lstStyle/>
        <a:p>
          <a:endParaRPr lang="en-US"/>
        </a:p>
      </dgm:t>
    </dgm:pt>
    <dgm:pt modelId="{813F1ABC-E040-4855-A026-5E1F6FD71F92}" type="pres">
      <dgm:prSet presAssocID="{22772963-DE9A-4739-B4BB-0571C568F825}" presName="Name13" presStyleLbl="parChTrans1D2" presStyleIdx="5" presStyleCnt="8"/>
      <dgm:spPr/>
      <dgm:t>
        <a:bodyPr/>
        <a:lstStyle/>
        <a:p>
          <a:endParaRPr lang="en-US"/>
        </a:p>
      </dgm:t>
    </dgm:pt>
    <dgm:pt modelId="{8219DB7A-D999-416D-8114-21DBBD59E9A5}" type="pres">
      <dgm:prSet presAssocID="{22132ACE-2020-4C0F-8E9A-9301EFBE66D2}" presName="childText" presStyleLbl="bgAcc1" presStyleIdx="5" presStyleCnt="8">
        <dgm:presLayoutVars>
          <dgm:bulletEnabled val="1"/>
        </dgm:presLayoutVars>
      </dgm:prSet>
      <dgm:spPr/>
      <dgm:t>
        <a:bodyPr/>
        <a:lstStyle/>
        <a:p>
          <a:endParaRPr lang="en-US"/>
        </a:p>
      </dgm:t>
    </dgm:pt>
    <dgm:pt modelId="{4274D012-1C16-4E54-8605-64D700B99B45}" type="pres">
      <dgm:prSet presAssocID="{EF705E2F-054E-4D0D-8CE1-3D05353BE54D}" presName="root" presStyleCnt="0"/>
      <dgm:spPr/>
    </dgm:pt>
    <dgm:pt modelId="{5397DA8D-D5B3-4A57-A132-9E7D81DD10C3}" type="pres">
      <dgm:prSet presAssocID="{EF705E2F-054E-4D0D-8CE1-3D05353BE54D}" presName="rootComposite" presStyleCnt="0"/>
      <dgm:spPr/>
    </dgm:pt>
    <dgm:pt modelId="{DB7981F5-8BAC-4901-BBD7-BE4F445273F5}" type="pres">
      <dgm:prSet presAssocID="{EF705E2F-054E-4D0D-8CE1-3D05353BE54D}" presName="rootText" presStyleLbl="node1" presStyleIdx="3" presStyleCnt="4" custScaleY="78747"/>
      <dgm:spPr/>
      <dgm:t>
        <a:bodyPr/>
        <a:lstStyle/>
        <a:p>
          <a:endParaRPr lang="en-US"/>
        </a:p>
      </dgm:t>
    </dgm:pt>
    <dgm:pt modelId="{D69B6A0F-E61E-4DBD-A50A-34DC7E69A896}" type="pres">
      <dgm:prSet presAssocID="{EF705E2F-054E-4D0D-8CE1-3D05353BE54D}" presName="rootConnector" presStyleLbl="node1" presStyleIdx="3" presStyleCnt="4"/>
      <dgm:spPr/>
      <dgm:t>
        <a:bodyPr/>
        <a:lstStyle/>
        <a:p>
          <a:endParaRPr lang="en-US"/>
        </a:p>
      </dgm:t>
    </dgm:pt>
    <dgm:pt modelId="{C2EBFBD4-8E09-43E5-B2D7-A0E7D067D35D}" type="pres">
      <dgm:prSet presAssocID="{EF705E2F-054E-4D0D-8CE1-3D05353BE54D}" presName="childShape" presStyleCnt="0"/>
      <dgm:spPr/>
    </dgm:pt>
    <dgm:pt modelId="{8F446622-1BFA-4C61-9846-ACF6DF6C04DC}" type="pres">
      <dgm:prSet presAssocID="{C6B2A678-F32D-4C65-8AF7-7680D7DAA3EA}" presName="Name13" presStyleLbl="parChTrans1D2" presStyleIdx="6" presStyleCnt="8"/>
      <dgm:spPr/>
      <dgm:t>
        <a:bodyPr/>
        <a:lstStyle/>
        <a:p>
          <a:endParaRPr lang="en-US"/>
        </a:p>
      </dgm:t>
    </dgm:pt>
    <dgm:pt modelId="{16A0F5C8-5C56-4716-AB89-E48B274B864D}" type="pres">
      <dgm:prSet presAssocID="{C1090713-73E4-4AF0-A666-3ABFB3DB0CCE}" presName="childText" presStyleLbl="bgAcc1" presStyleIdx="6" presStyleCnt="8" custScaleY="199267">
        <dgm:presLayoutVars>
          <dgm:bulletEnabled val="1"/>
        </dgm:presLayoutVars>
      </dgm:prSet>
      <dgm:spPr/>
      <dgm:t>
        <a:bodyPr/>
        <a:lstStyle/>
        <a:p>
          <a:endParaRPr lang="en-US"/>
        </a:p>
      </dgm:t>
    </dgm:pt>
    <dgm:pt modelId="{C7566369-3749-4CDC-96B9-02AE6DD078B8}" type="pres">
      <dgm:prSet presAssocID="{AAE6C564-0F2F-4B5B-BA74-499B298914DE}" presName="Name13" presStyleLbl="parChTrans1D2" presStyleIdx="7" presStyleCnt="8"/>
      <dgm:spPr/>
      <dgm:t>
        <a:bodyPr/>
        <a:lstStyle/>
        <a:p>
          <a:endParaRPr lang="en-US"/>
        </a:p>
      </dgm:t>
    </dgm:pt>
    <dgm:pt modelId="{1C1A5262-E414-44CF-8F6E-AC4039680798}" type="pres">
      <dgm:prSet presAssocID="{D49D4E2A-387D-49A3-BA34-9F534FDA52DF}" presName="childText" presStyleLbl="bgAcc1" presStyleIdx="7" presStyleCnt="8" custScaleY="63602">
        <dgm:presLayoutVars>
          <dgm:bulletEnabled val="1"/>
        </dgm:presLayoutVars>
      </dgm:prSet>
      <dgm:spPr/>
      <dgm:t>
        <a:bodyPr/>
        <a:lstStyle/>
        <a:p>
          <a:endParaRPr lang="en-US"/>
        </a:p>
      </dgm:t>
    </dgm:pt>
  </dgm:ptLst>
  <dgm:cxnLst>
    <dgm:cxn modelId="{8377BFBE-A74B-4CF4-9236-8FDBBEC8351D}" type="presOf" srcId="{CB9CEBFB-9C61-436D-A63C-5D549FBAB116}" destId="{4E97DB7B-84EB-4A50-B24E-4CBAF9A3B5DE}" srcOrd="0" destOrd="0" presId="urn:microsoft.com/office/officeart/2005/8/layout/hierarchy3"/>
    <dgm:cxn modelId="{AE5E1711-A82A-451A-8033-1A619B6162D1}" type="presOf" srcId="{B301E76A-CA7D-4725-A0A9-72729B4EFDA1}" destId="{C268C30E-6E77-4226-BFF9-9AD193CF6389}" srcOrd="0" destOrd="0" presId="urn:microsoft.com/office/officeart/2005/8/layout/hierarchy3"/>
    <dgm:cxn modelId="{D256A44B-0FFE-44EF-82F6-69BAB1A283E0}" type="presOf" srcId="{7F67BE0A-00C2-4E1B-9479-97FE0178C272}" destId="{5FF5ACE8-7B1D-47D6-826D-F8AF25290280}" srcOrd="1" destOrd="0" presId="urn:microsoft.com/office/officeart/2005/8/layout/hierarchy3"/>
    <dgm:cxn modelId="{533E866B-1E7C-4C8C-ABEA-CD263461B391}" srcId="{B301E76A-CA7D-4725-A0A9-72729B4EFDA1}" destId="{CB9CEBFB-9C61-436D-A63C-5D549FBAB116}" srcOrd="1" destOrd="0" parTransId="{4DB8E171-9D5C-439F-8837-EA889471517C}" sibTransId="{7FE0AB40-0901-42D5-8C91-FF00A511CC63}"/>
    <dgm:cxn modelId="{4CB30C76-6341-4F70-896D-251AF1BC3D2A}" type="presOf" srcId="{EF705E2F-054E-4D0D-8CE1-3D05353BE54D}" destId="{DB7981F5-8BAC-4901-BBD7-BE4F445273F5}" srcOrd="0" destOrd="0" presId="urn:microsoft.com/office/officeart/2005/8/layout/hierarchy3"/>
    <dgm:cxn modelId="{044BF6C9-E30A-4DAC-B51E-95E66446CC66}" type="presOf" srcId="{BA42C4B3-4B53-4BD0-92C4-E6B1FA7697A1}" destId="{915DA5D9-ABF9-4D8B-B286-A8654BC850FD}" srcOrd="0" destOrd="0" presId="urn:microsoft.com/office/officeart/2005/8/layout/hierarchy3"/>
    <dgm:cxn modelId="{FD9C375D-4EA1-43FF-9552-FEBE128DB3F1}" srcId="{E728795B-CB87-44A2-A512-8876B577D4AF}" destId="{B2216C41-9BFF-49BB-AB67-0AAA52575ABA}" srcOrd="1" destOrd="0" parTransId="{0A65C9D3-403A-4F3B-AD8C-DF61D244750E}" sibTransId="{09B2A205-B95B-475E-8E04-FF44024E5508}"/>
    <dgm:cxn modelId="{4DEADDB7-8DD2-478C-84EE-F31CBB268F47}" type="presOf" srcId="{22132ACE-2020-4C0F-8E9A-9301EFBE66D2}" destId="{8219DB7A-D999-416D-8114-21DBBD59E9A5}" srcOrd="0" destOrd="0" presId="urn:microsoft.com/office/officeart/2005/8/layout/hierarchy3"/>
    <dgm:cxn modelId="{12AB9416-930B-4428-9BCE-85319DCAB67B}" srcId="{EF705E2F-054E-4D0D-8CE1-3D05353BE54D}" destId="{D49D4E2A-387D-49A3-BA34-9F534FDA52DF}" srcOrd="1" destOrd="0" parTransId="{AAE6C564-0F2F-4B5B-BA74-499B298914DE}" sibTransId="{B4C815B1-E9F6-4DA7-96BC-EB867E39F5A2}"/>
    <dgm:cxn modelId="{A073D392-59E2-4E40-A06A-9AF48A903585}" type="presOf" srcId="{21613DC5-15C1-4C49-AAED-C92B85B621D9}" destId="{FE8BB4B9-C2B3-436E-85CC-9A582854C6C1}" srcOrd="0" destOrd="0" presId="urn:microsoft.com/office/officeart/2005/8/layout/hierarchy3"/>
    <dgm:cxn modelId="{1D162033-2E64-496B-981C-D771901DC286}" srcId="{B301E76A-CA7D-4725-A0A9-72729B4EFDA1}" destId="{7F67BE0A-00C2-4E1B-9479-97FE0178C272}" srcOrd="2" destOrd="0" parTransId="{1A16085E-58A0-4C8B-B723-A8F7229CA0C1}" sibTransId="{6A93BC73-14BD-4D2B-ACF5-9D7A65446A68}"/>
    <dgm:cxn modelId="{A0D73AA9-B5F0-4930-8984-E479C3E1132A}" type="presOf" srcId="{C1090713-73E4-4AF0-A666-3ABFB3DB0CCE}" destId="{16A0F5C8-5C56-4716-AB89-E48B274B864D}" srcOrd="0" destOrd="0" presId="urn:microsoft.com/office/officeart/2005/8/layout/hierarchy3"/>
    <dgm:cxn modelId="{9E813B7B-4C96-4678-966B-F78FC7848191}" type="presOf" srcId="{359D0CC5-8FFC-4825-8802-8E54E4B0FB55}" destId="{50769363-1534-4F84-B0FA-B2A895BC7E86}" srcOrd="0" destOrd="0" presId="urn:microsoft.com/office/officeart/2005/8/layout/hierarchy3"/>
    <dgm:cxn modelId="{DBA785B1-070A-412A-9DAB-80720A40FDCF}" type="presOf" srcId="{0A65C9D3-403A-4F3B-AD8C-DF61D244750E}" destId="{7D7DEF7A-D071-416F-AB49-E092DEE0C9BA}" srcOrd="0" destOrd="0" presId="urn:microsoft.com/office/officeart/2005/8/layout/hierarchy3"/>
    <dgm:cxn modelId="{B76F0364-24E5-4E05-A70F-A5595D02DB41}" type="presOf" srcId="{B2216C41-9BFF-49BB-AB67-0AAA52575ABA}" destId="{ED3433F7-641D-484E-AE2F-25CF08D85DC4}" srcOrd="0" destOrd="0" presId="urn:microsoft.com/office/officeart/2005/8/layout/hierarchy3"/>
    <dgm:cxn modelId="{E3ACCA6A-D531-40A1-92E0-F357BD73682A}" type="presOf" srcId="{22772963-DE9A-4739-B4BB-0571C568F825}" destId="{813F1ABC-E040-4855-A026-5E1F6FD71F92}" srcOrd="0" destOrd="0" presId="urn:microsoft.com/office/officeart/2005/8/layout/hierarchy3"/>
    <dgm:cxn modelId="{BEC0A5FB-5408-4EF2-87ED-BC0CF6E32D65}" type="presOf" srcId="{E728795B-CB87-44A2-A512-8876B577D4AF}" destId="{DE73C96E-5354-4230-A16B-FCD7742B5A8B}" srcOrd="1" destOrd="0" presId="urn:microsoft.com/office/officeart/2005/8/layout/hierarchy3"/>
    <dgm:cxn modelId="{2333AA24-C1FF-441A-8787-504DCCF683BE}" type="presOf" srcId="{E728795B-CB87-44A2-A512-8876B577D4AF}" destId="{9C91B475-724E-40A1-911D-BFF9BED32727}" srcOrd="0" destOrd="0" presId="urn:microsoft.com/office/officeart/2005/8/layout/hierarchy3"/>
    <dgm:cxn modelId="{88B8C49C-C106-470F-B97D-10493C96B444}" type="presOf" srcId="{EF705E2F-054E-4D0D-8CE1-3D05353BE54D}" destId="{D69B6A0F-E61E-4DBD-A50A-34DC7E69A896}" srcOrd="1" destOrd="0" presId="urn:microsoft.com/office/officeart/2005/8/layout/hierarchy3"/>
    <dgm:cxn modelId="{FB5A856A-B0C0-46A8-B3AA-81658BE90813}" type="presOf" srcId="{CB9CEBFB-9C61-436D-A63C-5D549FBAB116}" destId="{121D3077-5C0F-49E4-93EC-133A546F944C}" srcOrd="1" destOrd="0" presId="urn:microsoft.com/office/officeart/2005/8/layout/hierarchy3"/>
    <dgm:cxn modelId="{FE235253-701F-4CC1-A98D-FC3EB77B86FA}" srcId="{E728795B-CB87-44A2-A512-8876B577D4AF}" destId="{5CFB2DB7-478B-491A-BF49-216E994648A6}" srcOrd="0" destOrd="0" parTransId="{359D0CC5-8FFC-4825-8802-8E54E4B0FB55}" sibTransId="{316D6378-239E-4CA2-91BF-8B73847609A9}"/>
    <dgm:cxn modelId="{23F425AF-64F3-4EBB-A0F9-4052B6F6619F}" srcId="{CB9CEBFB-9C61-436D-A63C-5D549FBAB116}" destId="{BA42C4B3-4B53-4BD0-92C4-E6B1FA7697A1}" srcOrd="1" destOrd="0" parTransId="{479D93F0-0F22-4535-AB2D-275BC0ACD1A1}" sibTransId="{187FCDA0-5D4D-48E9-8099-3302C8104548}"/>
    <dgm:cxn modelId="{2D234A71-6D8B-4C2C-BE33-049C9F4F0F2B}" type="presOf" srcId="{AAE6C564-0F2F-4B5B-BA74-499B298914DE}" destId="{C7566369-3749-4CDC-96B9-02AE6DD078B8}" srcOrd="0" destOrd="0" presId="urn:microsoft.com/office/officeart/2005/8/layout/hierarchy3"/>
    <dgm:cxn modelId="{47751460-5DF4-4D0B-9C2E-39767D58EBFA}" type="presOf" srcId="{7F67BE0A-00C2-4E1B-9479-97FE0178C272}" destId="{D65D653F-DF88-4E35-AD90-C7FC50D68F06}" srcOrd="0" destOrd="0" presId="urn:microsoft.com/office/officeart/2005/8/layout/hierarchy3"/>
    <dgm:cxn modelId="{4B4A9A74-7BD5-4E23-A057-027781112F66}" type="presOf" srcId="{479D93F0-0F22-4535-AB2D-275BC0ACD1A1}" destId="{99A424C5-F135-4E93-95B3-9B880C311B6F}" srcOrd="0" destOrd="0" presId="urn:microsoft.com/office/officeart/2005/8/layout/hierarchy3"/>
    <dgm:cxn modelId="{C9D237DB-2887-41E1-A823-3396BEE94894}" type="presOf" srcId="{5CFB2DB7-478B-491A-BF49-216E994648A6}" destId="{05E00FC6-D46C-4206-A21C-274A21384A1D}" srcOrd="0" destOrd="0" presId="urn:microsoft.com/office/officeart/2005/8/layout/hierarchy3"/>
    <dgm:cxn modelId="{12BEF4C7-D8FD-4172-B9B5-96A44013145A}" srcId="{B301E76A-CA7D-4725-A0A9-72729B4EFDA1}" destId="{E728795B-CB87-44A2-A512-8876B577D4AF}" srcOrd="0" destOrd="0" parTransId="{8967012D-B303-4EE5-88E4-A9B340A4FD64}" sibTransId="{95A10BF1-771B-4986-8AFD-6C427CC1FD4E}"/>
    <dgm:cxn modelId="{AD04BFD3-674D-414E-97A4-A6339854FE8D}" srcId="{CB9CEBFB-9C61-436D-A63C-5D549FBAB116}" destId="{EBEAEC88-1460-409F-8ACB-C5F089859457}" srcOrd="0" destOrd="0" parTransId="{20944010-194E-40CD-9970-9DACCC77CEE1}" sibTransId="{513621D2-8AC6-440A-B69B-CB13DBB587A9}"/>
    <dgm:cxn modelId="{907D39DE-382E-4077-8E84-FFB5B21991E7}" srcId="{7F67BE0A-00C2-4E1B-9479-97FE0178C272}" destId="{21613DC5-15C1-4C49-AAED-C92B85B621D9}" srcOrd="0" destOrd="0" parTransId="{0FFCCED5-70C9-4A3E-85E1-5D4276209461}" sibTransId="{30D6E87C-9238-420E-9684-15A7FE742532}"/>
    <dgm:cxn modelId="{1984FA49-9B63-474C-872D-645B6BBAE9B4}" type="presOf" srcId="{D49D4E2A-387D-49A3-BA34-9F534FDA52DF}" destId="{1C1A5262-E414-44CF-8F6E-AC4039680798}" srcOrd="0" destOrd="0" presId="urn:microsoft.com/office/officeart/2005/8/layout/hierarchy3"/>
    <dgm:cxn modelId="{29CDD7AE-6491-4B39-BF35-2B18F23ABF18}" type="presOf" srcId="{20944010-194E-40CD-9970-9DACCC77CEE1}" destId="{A7DC9339-6FF0-4590-911E-E7BB8EF2EAE7}" srcOrd="0" destOrd="0" presId="urn:microsoft.com/office/officeart/2005/8/layout/hierarchy3"/>
    <dgm:cxn modelId="{323A528B-0C41-439F-A37C-8FC149A9F668}" srcId="{B301E76A-CA7D-4725-A0A9-72729B4EFDA1}" destId="{EF705E2F-054E-4D0D-8CE1-3D05353BE54D}" srcOrd="3" destOrd="0" parTransId="{3C165227-EEBE-4856-9E81-2BFB3E6FA3E1}" sibTransId="{225343AD-7334-4226-B8BD-3F9333D92787}"/>
    <dgm:cxn modelId="{6B93D118-7484-4A83-8C91-4348F0BB8EBD}" srcId="{7F67BE0A-00C2-4E1B-9479-97FE0178C272}" destId="{22132ACE-2020-4C0F-8E9A-9301EFBE66D2}" srcOrd="1" destOrd="0" parTransId="{22772963-DE9A-4739-B4BB-0571C568F825}" sibTransId="{3BB24618-4951-4A5F-B45D-653BAE609521}"/>
    <dgm:cxn modelId="{7FC9BDC0-E242-41C7-9715-5416E1A1A501}" type="presOf" srcId="{C6B2A678-F32D-4C65-8AF7-7680D7DAA3EA}" destId="{8F446622-1BFA-4C61-9846-ACF6DF6C04DC}" srcOrd="0" destOrd="0" presId="urn:microsoft.com/office/officeart/2005/8/layout/hierarchy3"/>
    <dgm:cxn modelId="{E767688E-0653-4FD9-85AC-72BDE6975F5F}" type="presOf" srcId="{0FFCCED5-70C9-4A3E-85E1-5D4276209461}" destId="{BF99D4BA-32BF-4309-A540-2B19B362AF31}" srcOrd="0" destOrd="0" presId="urn:microsoft.com/office/officeart/2005/8/layout/hierarchy3"/>
    <dgm:cxn modelId="{0BA8361C-2C8D-4D4F-ACCA-7BEB0BB802AE}" type="presOf" srcId="{EBEAEC88-1460-409F-8ACB-C5F089859457}" destId="{A98CEF83-56E1-43CA-B8EC-F5A500CD6C1B}" srcOrd="0" destOrd="0" presId="urn:microsoft.com/office/officeart/2005/8/layout/hierarchy3"/>
    <dgm:cxn modelId="{7AD6CF12-8CA0-43A0-92EE-AD89552C29C7}" srcId="{EF705E2F-054E-4D0D-8CE1-3D05353BE54D}" destId="{C1090713-73E4-4AF0-A666-3ABFB3DB0CCE}" srcOrd="0" destOrd="0" parTransId="{C6B2A678-F32D-4C65-8AF7-7680D7DAA3EA}" sibTransId="{57C684AA-DF56-4BD7-B5E6-BD132DF97890}"/>
    <dgm:cxn modelId="{F1140935-3B4E-4686-8E75-C415CBE43859}" type="presParOf" srcId="{C268C30E-6E77-4226-BFF9-9AD193CF6389}" destId="{38A9B641-3CA7-498B-A573-5E71BC1BE7B3}" srcOrd="0" destOrd="0" presId="urn:microsoft.com/office/officeart/2005/8/layout/hierarchy3"/>
    <dgm:cxn modelId="{CF654D3A-A4F9-4CB5-8E42-CA177779EDB3}" type="presParOf" srcId="{38A9B641-3CA7-498B-A573-5E71BC1BE7B3}" destId="{E7342DFD-8D1A-4D5E-9268-78125029A153}" srcOrd="0" destOrd="0" presId="urn:microsoft.com/office/officeart/2005/8/layout/hierarchy3"/>
    <dgm:cxn modelId="{BCE6F5A9-4B75-44C9-8BBF-AD9AF5FE1DE7}" type="presParOf" srcId="{E7342DFD-8D1A-4D5E-9268-78125029A153}" destId="{9C91B475-724E-40A1-911D-BFF9BED32727}" srcOrd="0" destOrd="0" presId="urn:microsoft.com/office/officeart/2005/8/layout/hierarchy3"/>
    <dgm:cxn modelId="{05B1E5BB-DF70-425A-909B-A253B82AFC71}" type="presParOf" srcId="{E7342DFD-8D1A-4D5E-9268-78125029A153}" destId="{DE73C96E-5354-4230-A16B-FCD7742B5A8B}" srcOrd="1" destOrd="0" presId="urn:microsoft.com/office/officeart/2005/8/layout/hierarchy3"/>
    <dgm:cxn modelId="{9982E62B-9628-4532-BE7F-0696E6054790}" type="presParOf" srcId="{38A9B641-3CA7-498B-A573-5E71BC1BE7B3}" destId="{DB70B8DE-E136-4E80-BFF3-0863F96CCA31}" srcOrd="1" destOrd="0" presId="urn:microsoft.com/office/officeart/2005/8/layout/hierarchy3"/>
    <dgm:cxn modelId="{FCA01D31-A3C0-462F-9577-26FC75AC1259}" type="presParOf" srcId="{DB70B8DE-E136-4E80-BFF3-0863F96CCA31}" destId="{50769363-1534-4F84-B0FA-B2A895BC7E86}" srcOrd="0" destOrd="0" presId="urn:microsoft.com/office/officeart/2005/8/layout/hierarchy3"/>
    <dgm:cxn modelId="{1CD57725-B76A-4AA9-A74E-FE46DF2CE7D7}" type="presParOf" srcId="{DB70B8DE-E136-4E80-BFF3-0863F96CCA31}" destId="{05E00FC6-D46C-4206-A21C-274A21384A1D}" srcOrd="1" destOrd="0" presId="urn:microsoft.com/office/officeart/2005/8/layout/hierarchy3"/>
    <dgm:cxn modelId="{88E1A2D5-1BC2-4606-B0FC-6750A81B6AE4}" type="presParOf" srcId="{DB70B8DE-E136-4E80-BFF3-0863F96CCA31}" destId="{7D7DEF7A-D071-416F-AB49-E092DEE0C9BA}" srcOrd="2" destOrd="0" presId="urn:microsoft.com/office/officeart/2005/8/layout/hierarchy3"/>
    <dgm:cxn modelId="{842DE78F-38AE-43CC-B9A3-3AA4067B8DB3}" type="presParOf" srcId="{DB70B8DE-E136-4E80-BFF3-0863F96CCA31}" destId="{ED3433F7-641D-484E-AE2F-25CF08D85DC4}" srcOrd="3" destOrd="0" presId="urn:microsoft.com/office/officeart/2005/8/layout/hierarchy3"/>
    <dgm:cxn modelId="{92F99568-AF34-4D30-B283-5DFDC6CFDC14}" type="presParOf" srcId="{C268C30E-6E77-4226-BFF9-9AD193CF6389}" destId="{748DD04B-7CE0-4DCD-9AF6-187341957141}" srcOrd="1" destOrd="0" presId="urn:microsoft.com/office/officeart/2005/8/layout/hierarchy3"/>
    <dgm:cxn modelId="{75262EAA-EE68-415C-AAA2-9FD2BFF899C9}" type="presParOf" srcId="{748DD04B-7CE0-4DCD-9AF6-187341957141}" destId="{19D5AE0E-526F-495B-934E-734775F48746}" srcOrd="0" destOrd="0" presId="urn:microsoft.com/office/officeart/2005/8/layout/hierarchy3"/>
    <dgm:cxn modelId="{8A43A702-3C96-4420-9F0D-459BFD8EB3B3}" type="presParOf" srcId="{19D5AE0E-526F-495B-934E-734775F48746}" destId="{4E97DB7B-84EB-4A50-B24E-4CBAF9A3B5DE}" srcOrd="0" destOrd="0" presId="urn:microsoft.com/office/officeart/2005/8/layout/hierarchy3"/>
    <dgm:cxn modelId="{73DB7133-5E1E-4C90-B0BD-79B1AB9D74A0}" type="presParOf" srcId="{19D5AE0E-526F-495B-934E-734775F48746}" destId="{121D3077-5C0F-49E4-93EC-133A546F944C}" srcOrd="1" destOrd="0" presId="urn:microsoft.com/office/officeart/2005/8/layout/hierarchy3"/>
    <dgm:cxn modelId="{C91BBECD-6382-4EAC-B961-5B3753C205B3}" type="presParOf" srcId="{748DD04B-7CE0-4DCD-9AF6-187341957141}" destId="{8DA788F8-505B-4C31-9B6C-EBF94DC5200B}" srcOrd="1" destOrd="0" presId="urn:microsoft.com/office/officeart/2005/8/layout/hierarchy3"/>
    <dgm:cxn modelId="{A1CEAA8F-2D39-4EC2-BD82-75E39A2F6392}" type="presParOf" srcId="{8DA788F8-505B-4C31-9B6C-EBF94DC5200B}" destId="{A7DC9339-6FF0-4590-911E-E7BB8EF2EAE7}" srcOrd="0" destOrd="0" presId="urn:microsoft.com/office/officeart/2005/8/layout/hierarchy3"/>
    <dgm:cxn modelId="{415275FD-07A7-4191-8ABD-3A1721878ABD}" type="presParOf" srcId="{8DA788F8-505B-4C31-9B6C-EBF94DC5200B}" destId="{A98CEF83-56E1-43CA-B8EC-F5A500CD6C1B}" srcOrd="1" destOrd="0" presId="urn:microsoft.com/office/officeart/2005/8/layout/hierarchy3"/>
    <dgm:cxn modelId="{EAE51750-D639-497F-8132-B465C93CA083}" type="presParOf" srcId="{8DA788F8-505B-4C31-9B6C-EBF94DC5200B}" destId="{99A424C5-F135-4E93-95B3-9B880C311B6F}" srcOrd="2" destOrd="0" presId="urn:microsoft.com/office/officeart/2005/8/layout/hierarchy3"/>
    <dgm:cxn modelId="{5EF6D227-0B7C-443C-8854-367197DE5199}" type="presParOf" srcId="{8DA788F8-505B-4C31-9B6C-EBF94DC5200B}" destId="{915DA5D9-ABF9-4D8B-B286-A8654BC850FD}" srcOrd="3" destOrd="0" presId="urn:microsoft.com/office/officeart/2005/8/layout/hierarchy3"/>
    <dgm:cxn modelId="{A30245B5-946E-4721-A2B3-E01E2A20C123}" type="presParOf" srcId="{C268C30E-6E77-4226-BFF9-9AD193CF6389}" destId="{3B20C539-B50A-4EF9-BC73-D1D1D00A2F04}" srcOrd="2" destOrd="0" presId="urn:microsoft.com/office/officeart/2005/8/layout/hierarchy3"/>
    <dgm:cxn modelId="{E519F75E-9244-4360-91F3-F0CD554EEDF8}" type="presParOf" srcId="{3B20C539-B50A-4EF9-BC73-D1D1D00A2F04}" destId="{2EA448F6-D501-4FCD-8A03-86DF7B08C704}" srcOrd="0" destOrd="0" presId="urn:microsoft.com/office/officeart/2005/8/layout/hierarchy3"/>
    <dgm:cxn modelId="{101FBF72-E147-41F9-B8F6-A1EE3107C515}" type="presParOf" srcId="{2EA448F6-D501-4FCD-8A03-86DF7B08C704}" destId="{D65D653F-DF88-4E35-AD90-C7FC50D68F06}" srcOrd="0" destOrd="0" presId="urn:microsoft.com/office/officeart/2005/8/layout/hierarchy3"/>
    <dgm:cxn modelId="{E5CE94F1-C2D0-4486-9323-BF4E31C4AF07}" type="presParOf" srcId="{2EA448F6-D501-4FCD-8A03-86DF7B08C704}" destId="{5FF5ACE8-7B1D-47D6-826D-F8AF25290280}" srcOrd="1" destOrd="0" presId="urn:microsoft.com/office/officeart/2005/8/layout/hierarchy3"/>
    <dgm:cxn modelId="{44962867-15C2-471D-9F73-6DE415C726F9}" type="presParOf" srcId="{3B20C539-B50A-4EF9-BC73-D1D1D00A2F04}" destId="{1792326C-BE67-44D4-98DD-CA8E859F24A3}" srcOrd="1" destOrd="0" presId="urn:microsoft.com/office/officeart/2005/8/layout/hierarchy3"/>
    <dgm:cxn modelId="{DD48045E-5ED2-490A-AEAB-F9D60BFDC63C}" type="presParOf" srcId="{1792326C-BE67-44D4-98DD-CA8E859F24A3}" destId="{BF99D4BA-32BF-4309-A540-2B19B362AF31}" srcOrd="0" destOrd="0" presId="urn:microsoft.com/office/officeart/2005/8/layout/hierarchy3"/>
    <dgm:cxn modelId="{FB989EED-76B5-461D-9638-A6C822DE9367}" type="presParOf" srcId="{1792326C-BE67-44D4-98DD-CA8E859F24A3}" destId="{FE8BB4B9-C2B3-436E-85CC-9A582854C6C1}" srcOrd="1" destOrd="0" presId="urn:microsoft.com/office/officeart/2005/8/layout/hierarchy3"/>
    <dgm:cxn modelId="{7C2AAC35-6483-4584-AE13-97B397B128A1}" type="presParOf" srcId="{1792326C-BE67-44D4-98DD-CA8E859F24A3}" destId="{813F1ABC-E040-4855-A026-5E1F6FD71F92}" srcOrd="2" destOrd="0" presId="urn:microsoft.com/office/officeart/2005/8/layout/hierarchy3"/>
    <dgm:cxn modelId="{E6B5B6E6-21C4-4DB8-B256-0CC64486DBAB}" type="presParOf" srcId="{1792326C-BE67-44D4-98DD-CA8E859F24A3}" destId="{8219DB7A-D999-416D-8114-21DBBD59E9A5}" srcOrd="3" destOrd="0" presId="urn:microsoft.com/office/officeart/2005/8/layout/hierarchy3"/>
    <dgm:cxn modelId="{6CC86799-2974-4327-9EAC-EFCC4DCCC944}" type="presParOf" srcId="{C268C30E-6E77-4226-BFF9-9AD193CF6389}" destId="{4274D012-1C16-4E54-8605-64D700B99B45}" srcOrd="3" destOrd="0" presId="urn:microsoft.com/office/officeart/2005/8/layout/hierarchy3"/>
    <dgm:cxn modelId="{5DA33822-0591-440D-AD2E-30BB7C643900}" type="presParOf" srcId="{4274D012-1C16-4E54-8605-64D700B99B45}" destId="{5397DA8D-D5B3-4A57-A132-9E7D81DD10C3}" srcOrd="0" destOrd="0" presId="urn:microsoft.com/office/officeart/2005/8/layout/hierarchy3"/>
    <dgm:cxn modelId="{7ED8AC01-10CB-407C-BD36-0884BACCE8DC}" type="presParOf" srcId="{5397DA8D-D5B3-4A57-A132-9E7D81DD10C3}" destId="{DB7981F5-8BAC-4901-BBD7-BE4F445273F5}" srcOrd="0" destOrd="0" presId="urn:microsoft.com/office/officeart/2005/8/layout/hierarchy3"/>
    <dgm:cxn modelId="{C2C387CD-EAD7-4C8B-AC00-79CCE7FB590F}" type="presParOf" srcId="{5397DA8D-D5B3-4A57-A132-9E7D81DD10C3}" destId="{D69B6A0F-E61E-4DBD-A50A-34DC7E69A896}" srcOrd="1" destOrd="0" presId="urn:microsoft.com/office/officeart/2005/8/layout/hierarchy3"/>
    <dgm:cxn modelId="{5F96DB12-EE74-498B-80A3-844B34A71675}" type="presParOf" srcId="{4274D012-1C16-4E54-8605-64D700B99B45}" destId="{C2EBFBD4-8E09-43E5-B2D7-A0E7D067D35D}" srcOrd="1" destOrd="0" presId="urn:microsoft.com/office/officeart/2005/8/layout/hierarchy3"/>
    <dgm:cxn modelId="{9C6895B8-F4BE-45A9-9D1E-2F013E90D102}" type="presParOf" srcId="{C2EBFBD4-8E09-43E5-B2D7-A0E7D067D35D}" destId="{8F446622-1BFA-4C61-9846-ACF6DF6C04DC}" srcOrd="0" destOrd="0" presId="urn:microsoft.com/office/officeart/2005/8/layout/hierarchy3"/>
    <dgm:cxn modelId="{850C1E82-9A0A-431B-88E6-86F1371E5251}" type="presParOf" srcId="{C2EBFBD4-8E09-43E5-B2D7-A0E7D067D35D}" destId="{16A0F5C8-5C56-4716-AB89-E48B274B864D}" srcOrd="1" destOrd="0" presId="urn:microsoft.com/office/officeart/2005/8/layout/hierarchy3"/>
    <dgm:cxn modelId="{0DB68E08-3D70-4C8C-A751-32B0B99BBE16}" type="presParOf" srcId="{C2EBFBD4-8E09-43E5-B2D7-A0E7D067D35D}" destId="{C7566369-3749-4CDC-96B9-02AE6DD078B8}" srcOrd="2" destOrd="0" presId="urn:microsoft.com/office/officeart/2005/8/layout/hierarchy3"/>
    <dgm:cxn modelId="{216628DE-28EB-4E8C-827D-B8DF13610949}" type="presParOf" srcId="{C2EBFBD4-8E09-43E5-B2D7-A0E7D067D35D}" destId="{1C1A5262-E414-44CF-8F6E-AC403968079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E9071-0796-4A1E-9B79-5E1E4F864FBF}" type="doc">
      <dgm:prSet loTypeId="urn:microsoft.com/office/officeart/2005/8/layout/pList2" loCatId="picture" qsTypeId="urn:microsoft.com/office/officeart/2005/8/quickstyle/simple1" qsCatId="simple" csTypeId="urn:microsoft.com/office/officeart/2005/8/colors/accent1_2" csCatId="accent1" phldr="1"/>
      <dgm:spPr/>
    </dgm:pt>
    <dgm:pt modelId="{200910F8-1D5F-49FF-B58D-0C0FB8E353AD}">
      <dgm:prSet phldrT="[Texto]"/>
      <dgm:spPr/>
      <dgm:t>
        <a:bodyPr/>
        <a:lstStyle/>
        <a:p>
          <a:r>
            <a:rPr lang="es-EC" dirty="0" smtClean="0"/>
            <a:t>Decretos Ejecutivos</a:t>
          </a:r>
          <a:endParaRPr lang="en-US" dirty="0"/>
        </a:p>
      </dgm:t>
    </dgm:pt>
    <dgm:pt modelId="{31C74F4C-3655-47EC-9338-9144FD52644C}" type="parTrans" cxnId="{E9440563-07BD-43E9-B3F5-62DBD0759732}">
      <dgm:prSet/>
      <dgm:spPr/>
      <dgm:t>
        <a:bodyPr/>
        <a:lstStyle/>
        <a:p>
          <a:endParaRPr lang="en-US"/>
        </a:p>
      </dgm:t>
    </dgm:pt>
    <dgm:pt modelId="{523CD302-282F-462C-BB56-C43142BCBC7B}" type="sibTrans" cxnId="{E9440563-07BD-43E9-B3F5-62DBD0759732}">
      <dgm:prSet/>
      <dgm:spPr/>
      <dgm:t>
        <a:bodyPr/>
        <a:lstStyle/>
        <a:p>
          <a:endParaRPr lang="en-US"/>
        </a:p>
      </dgm:t>
    </dgm:pt>
    <dgm:pt modelId="{C1528A1B-7EC9-4D71-B731-B97716171DDE}">
      <dgm:prSet phldrT="[Texto]"/>
      <dgm:spPr/>
      <dgm:t>
        <a:bodyPr/>
        <a:lstStyle/>
        <a:p>
          <a:r>
            <a:rPr lang="es-EC" dirty="0" smtClean="0"/>
            <a:t>Acuerdos Ministeriales</a:t>
          </a:r>
          <a:endParaRPr lang="en-US" dirty="0"/>
        </a:p>
      </dgm:t>
    </dgm:pt>
    <dgm:pt modelId="{6BC10176-06A7-4609-AE6C-18B5BBD63BB9}" type="parTrans" cxnId="{7B0768BF-32F5-41A5-B3F4-AE5BDE38C680}">
      <dgm:prSet/>
      <dgm:spPr/>
      <dgm:t>
        <a:bodyPr/>
        <a:lstStyle/>
        <a:p>
          <a:endParaRPr lang="en-US"/>
        </a:p>
      </dgm:t>
    </dgm:pt>
    <dgm:pt modelId="{01185B61-099D-4C70-8D79-AC42181B59A5}" type="sibTrans" cxnId="{7B0768BF-32F5-41A5-B3F4-AE5BDE38C680}">
      <dgm:prSet/>
      <dgm:spPr/>
      <dgm:t>
        <a:bodyPr/>
        <a:lstStyle/>
        <a:p>
          <a:endParaRPr lang="en-US"/>
        </a:p>
      </dgm:t>
    </dgm:pt>
    <dgm:pt modelId="{8CB49053-80AB-49E1-ADCC-4935C9F6A5EC}">
      <dgm:prSet phldrT="[Texto]"/>
      <dgm:spPr/>
      <dgm:t>
        <a:bodyPr/>
        <a:lstStyle/>
        <a:p>
          <a:r>
            <a:rPr lang="es-EC" dirty="0" smtClean="0"/>
            <a:t>Ley de Hidrocarburos</a:t>
          </a:r>
          <a:endParaRPr lang="en-US" dirty="0"/>
        </a:p>
      </dgm:t>
    </dgm:pt>
    <dgm:pt modelId="{209F5A98-28E3-47DD-8A8D-C039FB318989}" type="parTrans" cxnId="{D73760A3-5237-4328-A41A-06C910E56931}">
      <dgm:prSet/>
      <dgm:spPr/>
      <dgm:t>
        <a:bodyPr/>
        <a:lstStyle/>
        <a:p>
          <a:endParaRPr lang="en-US"/>
        </a:p>
      </dgm:t>
    </dgm:pt>
    <dgm:pt modelId="{BA591693-454F-4213-B563-0312BD954B01}" type="sibTrans" cxnId="{D73760A3-5237-4328-A41A-06C910E56931}">
      <dgm:prSet/>
      <dgm:spPr/>
      <dgm:t>
        <a:bodyPr/>
        <a:lstStyle/>
        <a:p>
          <a:endParaRPr lang="en-US"/>
        </a:p>
      </dgm:t>
    </dgm:pt>
    <dgm:pt modelId="{0AA607F4-ED99-47F8-8C01-52215D83935C}">
      <dgm:prSet/>
      <dgm:spPr/>
      <dgm:t>
        <a:bodyPr/>
        <a:lstStyle/>
        <a:p>
          <a:r>
            <a:rPr lang="es-EC" dirty="0" smtClean="0"/>
            <a:t>Constitución de la República del Ecuador</a:t>
          </a:r>
          <a:endParaRPr lang="en-US" dirty="0"/>
        </a:p>
      </dgm:t>
    </dgm:pt>
    <dgm:pt modelId="{4E0AE9FA-2F31-4197-B505-2F91240DB493}" type="parTrans" cxnId="{87B43692-2B57-411E-BC54-7191AD5B2117}">
      <dgm:prSet/>
      <dgm:spPr/>
      <dgm:t>
        <a:bodyPr/>
        <a:lstStyle/>
        <a:p>
          <a:endParaRPr lang="en-US"/>
        </a:p>
      </dgm:t>
    </dgm:pt>
    <dgm:pt modelId="{90695101-02B7-48DE-82B6-B30DC1DEDA8C}" type="sibTrans" cxnId="{87B43692-2B57-411E-BC54-7191AD5B2117}">
      <dgm:prSet/>
      <dgm:spPr/>
      <dgm:t>
        <a:bodyPr/>
        <a:lstStyle/>
        <a:p>
          <a:endParaRPr lang="en-US"/>
        </a:p>
      </dgm:t>
    </dgm:pt>
    <dgm:pt modelId="{C860629D-5F0D-4338-9179-83A330E823CA}" type="pres">
      <dgm:prSet presAssocID="{D5CE9071-0796-4A1E-9B79-5E1E4F864FBF}" presName="Name0" presStyleCnt="0">
        <dgm:presLayoutVars>
          <dgm:dir/>
          <dgm:resizeHandles val="exact"/>
        </dgm:presLayoutVars>
      </dgm:prSet>
      <dgm:spPr/>
    </dgm:pt>
    <dgm:pt modelId="{B61D4BBF-B9D7-4027-A194-C2F76214422B}" type="pres">
      <dgm:prSet presAssocID="{D5CE9071-0796-4A1E-9B79-5E1E4F864FBF}" presName="bkgdShp" presStyleLbl="alignAccFollowNode1" presStyleIdx="0" presStyleCnt="1"/>
      <dgm:spPr/>
    </dgm:pt>
    <dgm:pt modelId="{3A270129-7070-4AE7-9EE3-F38811A319E3}" type="pres">
      <dgm:prSet presAssocID="{D5CE9071-0796-4A1E-9B79-5E1E4F864FBF}" presName="linComp" presStyleCnt="0"/>
      <dgm:spPr/>
    </dgm:pt>
    <dgm:pt modelId="{CBD7CCB0-A24A-44EE-9723-598E20B8DD2E}" type="pres">
      <dgm:prSet presAssocID="{0AA607F4-ED99-47F8-8C01-52215D83935C}" presName="compNode" presStyleCnt="0"/>
      <dgm:spPr/>
    </dgm:pt>
    <dgm:pt modelId="{393C2342-3F96-437D-A00E-EC288C626386}" type="pres">
      <dgm:prSet presAssocID="{0AA607F4-ED99-47F8-8C01-52215D83935C}" presName="node" presStyleLbl="node1" presStyleIdx="0" presStyleCnt="4">
        <dgm:presLayoutVars>
          <dgm:bulletEnabled val="1"/>
        </dgm:presLayoutVars>
      </dgm:prSet>
      <dgm:spPr/>
      <dgm:t>
        <a:bodyPr/>
        <a:lstStyle/>
        <a:p>
          <a:endParaRPr lang="en-US"/>
        </a:p>
      </dgm:t>
    </dgm:pt>
    <dgm:pt modelId="{A0DC4217-4205-4B78-A91B-37C198C69D63}" type="pres">
      <dgm:prSet presAssocID="{0AA607F4-ED99-47F8-8C01-52215D83935C}" presName="invisiNode" presStyleLbl="node1" presStyleIdx="0" presStyleCnt="4"/>
      <dgm:spPr/>
    </dgm:pt>
    <dgm:pt modelId="{B90A8524-0D93-4954-A6D5-11FCCEAD3802}" type="pres">
      <dgm:prSet presAssocID="{0AA607F4-ED99-47F8-8C01-52215D83935C}" presName="imagNode" presStyleLbl="fgImgPlace1" presStyleIdx="0" presStyleCnt="4"/>
      <dgm:spPr>
        <a:blipFill rotWithShape="1">
          <a:blip xmlns:r="http://schemas.openxmlformats.org/officeDocument/2006/relationships" r:embed="rId1"/>
          <a:stretch>
            <a:fillRect/>
          </a:stretch>
        </a:blipFill>
      </dgm:spPr>
    </dgm:pt>
    <dgm:pt modelId="{DE885AA8-6558-4295-9C2D-2660D74D1075}" type="pres">
      <dgm:prSet presAssocID="{90695101-02B7-48DE-82B6-B30DC1DEDA8C}" presName="sibTrans" presStyleLbl="sibTrans2D1" presStyleIdx="0" presStyleCnt="0"/>
      <dgm:spPr/>
      <dgm:t>
        <a:bodyPr/>
        <a:lstStyle/>
        <a:p>
          <a:endParaRPr lang="en-US"/>
        </a:p>
      </dgm:t>
    </dgm:pt>
    <dgm:pt modelId="{903DD7F9-875E-4887-A32B-FEFCC06BC8C3}" type="pres">
      <dgm:prSet presAssocID="{8CB49053-80AB-49E1-ADCC-4935C9F6A5EC}" presName="compNode" presStyleCnt="0"/>
      <dgm:spPr/>
    </dgm:pt>
    <dgm:pt modelId="{84F53410-B248-4311-A28F-8F2233F47545}" type="pres">
      <dgm:prSet presAssocID="{8CB49053-80AB-49E1-ADCC-4935C9F6A5EC}" presName="node" presStyleLbl="node1" presStyleIdx="1" presStyleCnt="4">
        <dgm:presLayoutVars>
          <dgm:bulletEnabled val="1"/>
        </dgm:presLayoutVars>
      </dgm:prSet>
      <dgm:spPr/>
      <dgm:t>
        <a:bodyPr/>
        <a:lstStyle/>
        <a:p>
          <a:endParaRPr lang="en-US"/>
        </a:p>
      </dgm:t>
    </dgm:pt>
    <dgm:pt modelId="{10E513FE-C35A-4276-9364-26B8305319F1}" type="pres">
      <dgm:prSet presAssocID="{8CB49053-80AB-49E1-ADCC-4935C9F6A5EC}" presName="invisiNode" presStyleLbl="node1" presStyleIdx="1" presStyleCnt="4"/>
      <dgm:spPr/>
    </dgm:pt>
    <dgm:pt modelId="{93619D1D-4EF9-46C4-A3BD-42E32F3F540D}" type="pres">
      <dgm:prSet presAssocID="{8CB49053-80AB-49E1-ADCC-4935C9F6A5EC}" presName="imagNode" presStyleLbl="fgImgPlace1" presStyleIdx="1" presStyleCnt="4"/>
      <dgm:spPr>
        <a:blipFill rotWithShape="1">
          <a:blip xmlns:r="http://schemas.openxmlformats.org/officeDocument/2006/relationships" r:embed="rId2"/>
          <a:stretch>
            <a:fillRect/>
          </a:stretch>
        </a:blipFill>
      </dgm:spPr>
    </dgm:pt>
    <dgm:pt modelId="{3F5D18C0-C947-4D94-9B8D-895C30CC8C36}" type="pres">
      <dgm:prSet presAssocID="{BA591693-454F-4213-B563-0312BD954B01}" presName="sibTrans" presStyleLbl="sibTrans2D1" presStyleIdx="0" presStyleCnt="0"/>
      <dgm:spPr/>
      <dgm:t>
        <a:bodyPr/>
        <a:lstStyle/>
        <a:p>
          <a:endParaRPr lang="en-US"/>
        </a:p>
      </dgm:t>
    </dgm:pt>
    <dgm:pt modelId="{A28CE3E0-078C-402D-9ED8-2D70390EBD1F}" type="pres">
      <dgm:prSet presAssocID="{200910F8-1D5F-49FF-B58D-0C0FB8E353AD}" presName="compNode" presStyleCnt="0"/>
      <dgm:spPr/>
    </dgm:pt>
    <dgm:pt modelId="{B784D94F-2B86-4389-AF79-6FA6045FE437}" type="pres">
      <dgm:prSet presAssocID="{200910F8-1D5F-49FF-B58D-0C0FB8E353AD}" presName="node" presStyleLbl="node1" presStyleIdx="2" presStyleCnt="4">
        <dgm:presLayoutVars>
          <dgm:bulletEnabled val="1"/>
        </dgm:presLayoutVars>
      </dgm:prSet>
      <dgm:spPr/>
      <dgm:t>
        <a:bodyPr/>
        <a:lstStyle/>
        <a:p>
          <a:endParaRPr lang="en-US"/>
        </a:p>
      </dgm:t>
    </dgm:pt>
    <dgm:pt modelId="{15A94F49-463F-4B37-B10F-BFFB9EF0C00D}" type="pres">
      <dgm:prSet presAssocID="{200910F8-1D5F-49FF-B58D-0C0FB8E353AD}" presName="invisiNode" presStyleLbl="node1" presStyleIdx="2" presStyleCnt="4"/>
      <dgm:spPr/>
    </dgm:pt>
    <dgm:pt modelId="{AA9F0DB5-C592-4B4B-BA91-936B3172A516}" type="pres">
      <dgm:prSet presAssocID="{200910F8-1D5F-49FF-B58D-0C0FB8E353AD}" presName="imagNode" presStyleLbl="fgImgPlace1" presStyleIdx="2" presStyleCnt="4"/>
      <dgm:spPr>
        <a:blipFill rotWithShape="1">
          <a:blip xmlns:r="http://schemas.openxmlformats.org/officeDocument/2006/relationships" r:embed="rId3"/>
          <a:stretch>
            <a:fillRect/>
          </a:stretch>
        </a:blipFill>
      </dgm:spPr>
    </dgm:pt>
    <dgm:pt modelId="{B9661E63-26AC-4D0E-961E-B86E0B63A9F0}" type="pres">
      <dgm:prSet presAssocID="{523CD302-282F-462C-BB56-C43142BCBC7B}" presName="sibTrans" presStyleLbl="sibTrans2D1" presStyleIdx="0" presStyleCnt="0"/>
      <dgm:spPr/>
      <dgm:t>
        <a:bodyPr/>
        <a:lstStyle/>
        <a:p>
          <a:endParaRPr lang="en-US"/>
        </a:p>
      </dgm:t>
    </dgm:pt>
    <dgm:pt modelId="{33E5E8DE-A5B9-41D3-909A-B5E26365E1C4}" type="pres">
      <dgm:prSet presAssocID="{C1528A1B-7EC9-4D71-B731-B97716171DDE}" presName="compNode" presStyleCnt="0"/>
      <dgm:spPr/>
    </dgm:pt>
    <dgm:pt modelId="{C64E4EE5-B506-412E-B64D-833CAB98B9AA}" type="pres">
      <dgm:prSet presAssocID="{C1528A1B-7EC9-4D71-B731-B97716171DDE}" presName="node" presStyleLbl="node1" presStyleIdx="3" presStyleCnt="4">
        <dgm:presLayoutVars>
          <dgm:bulletEnabled val="1"/>
        </dgm:presLayoutVars>
      </dgm:prSet>
      <dgm:spPr/>
      <dgm:t>
        <a:bodyPr/>
        <a:lstStyle/>
        <a:p>
          <a:endParaRPr lang="en-US"/>
        </a:p>
      </dgm:t>
    </dgm:pt>
    <dgm:pt modelId="{15757D29-0B14-4E55-801C-BDFB83FA6D4A}" type="pres">
      <dgm:prSet presAssocID="{C1528A1B-7EC9-4D71-B731-B97716171DDE}" presName="invisiNode" presStyleLbl="node1" presStyleIdx="3" presStyleCnt="4"/>
      <dgm:spPr/>
    </dgm:pt>
    <dgm:pt modelId="{46A5B987-7285-4B0B-9E97-E7151D2C64DA}" type="pres">
      <dgm:prSet presAssocID="{C1528A1B-7EC9-4D71-B731-B97716171DDE}" presName="imagNode" presStyleLbl="fgImgPlace1" presStyleIdx="3" presStyleCnt="4"/>
      <dgm:spPr>
        <a:blipFill rotWithShape="1">
          <a:blip xmlns:r="http://schemas.openxmlformats.org/officeDocument/2006/relationships" r:embed="rId4"/>
          <a:stretch>
            <a:fillRect/>
          </a:stretch>
        </a:blipFill>
      </dgm:spPr>
    </dgm:pt>
  </dgm:ptLst>
  <dgm:cxnLst>
    <dgm:cxn modelId="{11579FC0-D6A4-426A-9898-0CCE5345DC1A}" type="presOf" srcId="{D5CE9071-0796-4A1E-9B79-5E1E4F864FBF}" destId="{C860629D-5F0D-4338-9179-83A330E823CA}" srcOrd="0" destOrd="0" presId="urn:microsoft.com/office/officeart/2005/8/layout/pList2"/>
    <dgm:cxn modelId="{EF638A49-0E81-449D-A1EE-3271477B0C8D}" type="presOf" srcId="{200910F8-1D5F-49FF-B58D-0C0FB8E353AD}" destId="{B784D94F-2B86-4389-AF79-6FA6045FE437}" srcOrd="0" destOrd="0" presId="urn:microsoft.com/office/officeart/2005/8/layout/pList2"/>
    <dgm:cxn modelId="{E9440563-07BD-43E9-B3F5-62DBD0759732}" srcId="{D5CE9071-0796-4A1E-9B79-5E1E4F864FBF}" destId="{200910F8-1D5F-49FF-B58D-0C0FB8E353AD}" srcOrd="2" destOrd="0" parTransId="{31C74F4C-3655-47EC-9338-9144FD52644C}" sibTransId="{523CD302-282F-462C-BB56-C43142BCBC7B}"/>
    <dgm:cxn modelId="{294BC554-6CB3-4082-A706-5D7A8BFE56F3}" type="presOf" srcId="{8CB49053-80AB-49E1-ADCC-4935C9F6A5EC}" destId="{84F53410-B248-4311-A28F-8F2233F47545}" srcOrd="0" destOrd="0" presId="urn:microsoft.com/office/officeart/2005/8/layout/pList2"/>
    <dgm:cxn modelId="{9ADA9196-C979-426D-9B8D-823583D7711E}" type="presOf" srcId="{90695101-02B7-48DE-82B6-B30DC1DEDA8C}" destId="{DE885AA8-6558-4295-9C2D-2660D74D1075}" srcOrd="0" destOrd="0" presId="urn:microsoft.com/office/officeart/2005/8/layout/pList2"/>
    <dgm:cxn modelId="{7B0768BF-32F5-41A5-B3F4-AE5BDE38C680}" srcId="{D5CE9071-0796-4A1E-9B79-5E1E4F864FBF}" destId="{C1528A1B-7EC9-4D71-B731-B97716171DDE}" srcOrd="3" destOrd="0" parTransId="{6BC10176-06A7-4609-AE6C-18B5BBD63BB9}" sibTransId="{01185B61-099D-4C70-8D79-AC42181B59A5}"/>
    <dgm:cxn modelId="{2848B36B-EB47-44BC-9DDD-EA81D4819190}" type="presOf" srcId="{BA591693-454F-4213-B563-0312BD954B01}" destId="{3F5D18C0-C947-4D94-9B8D-895C30CC8C36}" srcOrd="0" destOrd="0" presId="urn:microsoft.com/office/officeart/2005/8/layout/pList2"/>
    <dgm:cxn modelId="{A7A9098A-E0E1-4BFB-885B-A3E4F36E3ED2}" type="presOf" srcId="{C1528A1B-7EC9-4D71-B731-B97716171DDE}" destId="{C64E4EE5-B506-412E-B64D-833CAB98B9AA}" srcOrd="0" destOrd="0" presId="urn:microsoft.com/office/officeart/2005/8/layout/pList2"/>
    <dgm:cxn modelId="{D73760A3-5237-4328-A41A-06C910E56931}" srcId="{D5CE9071-0796-4A1E-9B79-5E1E4F864FBF}" destId="{8CB49053-80AB-49E1-ADCC-4935C9F6A5EC}" srcOrd="1" destOrd="0" parTransId="{209F5A98-28E3-47DD-8A8D-C039FB318989}" sibTransId="{BA591693-454F-4213-B563-0312BD954B01}"/>
    <dgm:cxn modelId="{87B43692-2B57-411E-BC54-7191AD5B2117}" srcId="{D5CE9071-0796-4A1E-9B79-5E1E4F864FBF}" destId="{0AA607F4-ED99-47F8-8C01-52215D83935C}" srcOrd="0" destOrd="0" parTransId="{4E0AE9FA-2F31-4197-B505-2F91240DB493}" sibTransId="{90695101-02B7-48DE-82B6-B30DC1DEDA8C}"/>
    <dgm:cxn modelId="{B84CEE5B-D874-4158-AC1F-516EBEBE350A}" type="presOf" srcId="{0AA607F4-ED99-47F8-8C01-52215D83935C}" destId="{393C2342-3F96-437D-A00E-EC288C626386}" srcOrd="0" destOrd="0" presId="urn:microsoft.com/office/officeart/2005/8/layout/pList2"/>
    <dgm:cxn modelId="{F1D64401-4D75-4922-82C7-568BC8828BDE}" type="presOf" srcId="{523CD302-282F-462C-BB56-C43142BCBC7B}" destId="{B9661E63-26AC-4D0E-961E-B86E0B63A9F0}" srcOrd="0" destOrd="0" presId="urn:microsoft.com/office/officeart/2005/8/layout/pList2"/>
    <dgm:cxn modelId="{F40C3DED-0EF4-4EFA-808D-9056F1458205}" type="presParOf" srcId="{C860629D-5F0D-4338-9179-83A330E823CA}" destId="{B61D4BBF-B9D7-4027-A194-C2F76214422B}" srcOrd="0" destOrd="0" presId="urn:microsoft.com/office/officeart/2005/8/layout/pList2"/>
    <dgm:cxn modelId="{5B59113F-FAD8-4403-9B74-E1C1CBAB7EE1}" type="presParOf" srcId="{C860629D-5F0D-4338-9179-83A330E823CA}" destId="{3A270129-7070-4AE7-9EE3-F38811A319E3}" srcOrd="1" destOrd="0" presId="urn:microsoft.com/office/officeart/2005/8/layout/pList2"/>
    <dgm:cxn modelId="{B4EA7602-7710-4391-AD15-4E6B910051C8}" type="presParOf" srcId="{3A270129-7070-4AE7-9EE3-F38811A319E3}" destId="{CBD7CCB0-A24A-44EE-9723-598E20B8DD2E}" srcOrd="0" destOrd="0" presId="urn:microsoft.com/office/officeart/2005/8/layout/pList2"/>
    <dgm:cxn modelId="{99EE73AA-50AC-4B26-9F8C-D911215C0E1E}" type="presParOf" srcId="{CBD7CCB0-A24A-44EE-9723-598E20B8DD2E}" destId="{393C2342-3F96-437D-A00E-EC288C626386}" srcOrd="0" destOrd="0" presId="urn:microsoft.com/office/officeart/2005/8/layout/pList2"/>
    <dgm:cxn modelId="{FD016B52-1367-466B-B533-7F1F23840B35}" type="presParOf" srcId="{CBD7CCB0-A24A-44EE-9723-598E20B8DD2E}" destId="{A0DC4217-4205-4B78-A91B-37C198C69D63}" srcOrd="1" destOrd="0" presId="urn:microsoft.com/office/officeart/2005/8/layout/pList2"/>
    <dgm:cxn modelId="{AC938D4F-1CD3-4B02-90B5-D4A17C55DA68}" type="presParOf" srcId="{CBD7CCB0-A24A-44EE-9723-598E20B8DD2E}" destId="{B90A8524-0D93-4954-A6D5-11FCCEAD3802}" srcOrd="2" destOrd="0" presId="urn:microsoft.com/office/officeart/2005/8/layout/pList2"/>
    <dgm:cxn modelId="{E88E8B12-03F3-4CB9-9334-A7074D669557}" type="presParOf" srcId="{3A270129-7070-4AE7-9EE3-F38811A319E3}" destId="{DE885AA8-6558-4295-9C2D-2660D74D1075}" srcOrd="1" destOrd="0" presId="urn:microsoft.com/office/officeart/2005/8/layout/pList2"/>
    <dgm:cxn modelId="{70A3D8ED-90B9-4180-95E9-84677E22F4F2}" type="presParOf" srcId="{3A270129-7070-4AE7-9EE3-F38811A319E3}" destId="{903DD7F9-875E-4887-A32B-FEFCC06BC8C3}" srcOrd="2" destOrd="0" presId="urn:microsoft.com/office/officeart/2005/8/layout/pList2"/>
    <dgm:cxn modelId="{5E658E36-D6D8-4296-A40D-473B9F8A32B8}" type="presParOf" srcId="{903DD7F9-875E-4887-A32B-FEFCC06BC8C3}" destId="{84F53410-B248-4311-A28F-8F2233F47545}" srcOrd="0" destOrd="0" presId="urn:microsoft.com/office/officeart/2005/8/layout/pList2"/>
    <dgm:cxn modelId="{0A1E13CE-7708-4B86-901A-632C523A9165}" type="presParOf" srcId="{903DD7F9-875E-4887-A32B-FEFCC06BC8C3}" destId="{10E513FE-C35A-4276-9364-26B8305319F1}" srcOrd="1" destOrd="0" presId="urn:microsoft.com/office/officeart/2005/8/layout/pList2"/>
    <dgm:cxn modelId="{667245FB-5E42-45CD-A671-7CEF86916794}" type="presParOf" srcId="{903DD7F9-875E-4887-A32B-FEFCC06BC8C3}" destId="{93619D1D-4EF9-46C4-A3BD-42E32F3F540D}" srcOrd="2" destOrd="0" presId="urn:microsoft.com/office/officeart/2005/8/layout/pList2"/>
    <dgm:cxn modelId="{43C84A35-BAB7-4FE1-BAEB-51585F157B79}" type="presParOf" srcId="{3A270129-7070-4AE7-9EE3-F38811A319E3}" destId="{3F5D18C0-C947-4D94-9B8D-895C30CC8C36}" srcOrd="3" destOrd="0" presId="urn:microsoft.com/office/officeart/2005/8/layout/pList2"/>
    <dgm:cxn modelId="{EC5C91E5-D67D-41AF-B9D6-590472379994}" type="presParOf" srcId="{3A270129-7070-4AE7-9EE3-F38811A319E3}" destId="{A28CE3E0-078C-402D-9ED8-2D70390EBD1F}" srcOrd="4" destOrd="0" presId="urn:microsoft.com/office/officeart/2005/8/layout/pList2"/>
    <dgm:cxn modelId="{FB50B883-40D6-48BD-86BB-49AFCF99D088}" type="presParOf" srcId="{A28CE3E0-078C-402D-9ED8-2D70390EBD1F}" destId="{B784D94F-2B86-4389-AF79-6FA6045FE437}" srcOrd="0" destOrd="0" presId="urn:microsoft.com/office/officeart/2005/8/layout/pList2"/>
    <dgm:cxn modelId="{7F60992B-73D6-497B-94AA-8924DB45F7CE}" type="presParOf" srcId="{A28CE3E0-078C-402D-9ED8-2D70390EBD1F}" destId="{15A94F49-463F-4B37-B10F-BFFB9EF0C00D}" srcOrd="1" destOrd="0" presId="urn:microsoft.com/office/officeart/2005/8/layout/pList2"/>
    <dgm:cxn modelId="{09273541-FD3A-497F-A3DF-343BD48A6DFE}" type="presParOf" srcId="{A28CE3E0-078C-402D-9ED8-2D70390EBD1F}" destId="{AA9F0DB5-C592-4B4B-BA91-936B3172A516}" srcOrd="2" destOrd="0" presId="urn:microsoft.com/office/officeart/2005/8/layout/pList2"/>
    <dgm:cxn modelId="{118ABBE0-F408-4F67-A482-CE0C2D8DD99E}" type="presParOf" srcId="{3A270129-7070-4AE7-9EE3-F38811A319E3}" destId="{B9661E63-26AC-4D0E-961E-B86E0B63A9F0}" srcOrd="5" destOrd="0" presId="urn:microsoft.com/office/officeart/2005/8/layout/pList2"/>
    <dgm:cxn modelId="{D5B13FE2-D9D0-4437-90D5-46B5D65E3F2C}" type="presParOf" srcId="{3A270129-7070-4AE7-9EE3-F38811A319E3}" destId="{33E5E8DE-A5B9-41D3-909A-B5E26365E1C4}" srcOrd="6" destOrd="0" presId="urn:microsoft.com/office/officeart/2005/8/layout/pList2"/>
    <dgm:cxn modelId="{31C7FE6F-C239-46BA-BB34-4A606030F354}" type="presParOf" srcId="{33E5E8DE-A5B9-41D3-909A-B5E26365E1C4}" destId="{C64E4EE5-B506-412E-B64D-833CAB98B9AA}" srcOrd="0" destOrd="0" presId="urn:microsoft.com/office/officeart/2005/8/layout/pList2"/>
    <dgm:cxn modelId="{729E8E6B-A942-4387-AE4A-2689DD082597}" type="presParOf" srcId="{33E5E8DE-A5B9-41D3-909A-B5E26365E1C4}" destId="{15757D29-0B14-4E55-801C-BDFB83FA6D4A}" srcOrd="1" destOrd="0" presId="urn:microsoft.com/office/officeart/2005/8/layout/pList2"/>
    <dgm:cxn modelId="{3DEC2D17-C70A-4FFD-A759-5EEE6B23D482}" type="presParOf" srcId="{33E5E8DE-A5B9-41D3-909A-B5E26365E1C4}" destId="{46A5B987-7285-4B0B-9E97-E7151D2C64D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6ACDE-0ABF-4F65-BDB7-56F9D88B62D5}">
      <dsp:nvSpPr>
        <dsp:cNvPr id="0" name=""/>
        <dsp:cNvSpPr/>
      </dsp:nvSpPr>
      <dsp:spPr>
        <a:xfrm>
          <a:off x="3968" y="509373"/>
          <a:ext cx="1888331" cy="1301060"/>
        </a:xfrm>
        <a:prstGeom prst="round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AF62E-D131-4DDF-8909-A4AD57C0DC06}">
      <dsp:nvSpPr>
        <dsp:cNvPr id="0" name=""/>
        <dsp:cNvSpPr/>
      </dsp:nvSpPr>
      <dsp:spPr>
        <a:xfrm>
          <a:off x="3968" y="1810434"/>
          <a:ext cx="1888331" cy="70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C" sz="1800" kern="1200" dirty="0" smtClean="0"/>
            <a:t>Producción nacional de GLP</a:t>
          </a:r>
          <a:endParaRPr lang="en-US" sz="1800" kern="1200" dirty="0"/>
        </a:p>
      </dsp:txBody>
      <dsp:txXfrm>
        <a:off x="3968" y="1810434"/>
        <a:ext cx="1888331" cy="700571"/>
      </dsp:txXfrm>
    </dsp:sp>
    <dsp:sp modelId="{18A531E3-4B59-4833-A1A3-167D15ADC985}">
      <dsp:nvSpPr>
        <dsp:cNvPr id="0" name=""/>
        <dsp:cNvSpPr/>
      </dsp:nvSpPr>
      <dsp:spPr>
        <a:xfrm>
          <a:off x="2081212" y="509373"/>
          <a:ext cx="1888331" cy="1301060"/>
        </a:xfrm>
        <a:prstGeom prst="round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A1549-55D0-425A-8FB1-2AB58A627E23}">
      <dsp:nvSpPr>
        <dsp:cNvPr id="0" name=""/>
        <dsp:cNvSpPr/>
      </dsp:nvSpPr>
      <dsp:spPr>
        <a:xfrm>
          <a:off x="2081212" y="1810434"/>
          <a:ext cx="1888331" cy="70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C" sz="1800" kern="1200" dirty="0" smtClean="0"/>
            <a:t>Importación de GLP</a:t>
          </a:r>
          <a:endParaRPr lang="en-US" sz="1800" kern="1200" dirty="0"/>
        </a:p>
      </dsp:txBody>
      <dsp:txXfrm>
        <a:off x="2081212" y="1810434"/>
        <a:ext cx="1888331" cy="700571"/>
      </dsp:txXfrm>
    </dsp:sp>
    <dsp:sp modelId="{088C5C5D-DF33-42E1-B372-C687A14D82A0}">
      <dsp:nvSpPr>
        <dsp:cNvPr id="0" name=""/>
        <dsp:cNvSpPr/>
      </dsp:nvSpPr>
      <dsp:spPr>
        <a:xfrm>
          <a:off x="4158456" y="509373"/>
          <a:ext cx="1888331" cy="1301060"/>
        </a:xfrm>
        <a:prstGeom prst="round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7542A-F7DD-4615-B8D6-DEBADB80BD23}">
      <dsp:nvSpPr>
        <dsp:cNvPr id="0" name=""/>
        <dsp:cNvSpPr/>
      </dsp:nvSpPr>
      <dsp:spPr>
        <a:xfrm>
          <a:off x="4158456" y="1810434"/>
          <a:ext cx="1888331" cy="70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C" sz="1800" kern="1200" dirty="0" smtClean="0"/>
            <a:t>Automatización </a:t>
          </a:r>
          <a:endParaRPr lang="en-US" sz="1800" kern="1200" dirty="0"/>
        </a:p>
      </dsp:txBody>
      <dsp:txXfrm>
        <a:off x="4158456" y="1810434"/>
        <a:ext cx="1888331" cy="700571"/>
      </dsp:txXfrm>
    </dsp:sp>
    <dsp:sp modelId="{47504A97-C676-437C-8432-D7FE93ECA145}">
      <dsp:nvSpPr>
        <dsp:cNvPr id="0" name=""/>
        <dsp:cNvSpPr/>
      </dsp:nvSpPr>
      <dsp:spPr>
        <a:xfrm>
          <a:off x="6235700" y="509373"/>
          <a:ext cx="1888331" cy="1301060"/>
        </a:xfrm>
        <a:prstGeom prst="roundRect">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19173-477C-43D3-8607-5F95AC27DA3A}">
      <dsp:nvSpPr>
        <dsp:cNvPr id="0" name=""/>
        <dsp:cNvSpPr/>
      </dsp:nvSpPr>
      <dsp:spPr>
        <a:xfrm>
          <a:off x="6235700" y="1810434"/>
          <a:ext cx="1888331" cy="700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C" sz="1800" kern="1200" dirty="0" smtClean="0"/>
            <a:t>Cadena de comercialización</a:t>
          </a:r>
          <a:endParaRPr lang="en-US" sz="1800" kern="1200" dirty="0"/>
        </a:p>
      </dsp:txBody>
      <dsp:txXfrm>
        <a:off x="6235700" y="1810434"/>
        <a:ext cx="1888331" cy="700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A198F-7961-4597-A508-ACE27F16F814}">
      <dsp:nvSpPr>
        <dsp:cNvPr id="0" name=""/>
        <dsp:cNvSpPr/>
      </dsp:nvSpPr>
      <dsp:spPr>
        <a:xfrm>
          <a:off x="-6110335" y="-934880"/>
          <a:ext cx="7273714" cy="7273714"/>
        </a:xfrm>
        <a:prstGeom prst="blockArc">
          <a:avLst>
            <a:gd name="adj1" fmla="val 18900000"/>
            <a:gd name="adj2" fmla="val 2700000"/>
            <a:gd name="adj3" fmla="val 297"/>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23F01-E15A-4441-904C-7616C7BCF13E}">
      <dsp:nvSpPr>
        <dsp:cNvPr id="0" name=""/>
        <dsp:cNvSpPr/>
      </dsp:nvSpPr>
      <dsp:spPr>
        <a:xfrm>
          <a:off x="608871" y="240379"/>
          <a:ext cx="10022465" cy="118149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88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Recopilar y Analizar información acerca  de los aspectos más relevantes en la cadena Logística de la Campania Nacional de Gas CONGAS C.A., para determinar los principales factores endógenos que provocan las rupturas de stock.</a:t>
          </a:r>
          <a:endParaRPr lang="en-US" sz="1800" b="1" kern="1200" dirty="0"/>
        </a:p>
      </dsp:txBody>
      <dsp:txXfrm>
        <a:off x="608871" y="240379"/>
        <a:ext cx="10022465" cy="1181498"/>
      </dsp:txXfrm>
    </dsp:sp>
    <dsp:sp modelId="{9440FB28-DF1C-4BE7-A2CF-CF39677E1767}">
      <dsp:nvSpPr>
        <dsp:cNvPr id="0" name=""/>
        <dsp:cNvSpPr/>
      </dsp:nvSpPr>
      <dsp:spPr>
        <a:xfrm>
          <a:off x="89281" y="311537"/>
          <a:ext cx="1039180" cy="103918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96E31-6D7E-43FC-8868-FE309F86163C}">
      <dsp:nvSpPr>
        <dsp:cNvPr id="0" name=""/>
        <dsp:cNvSpPr/>
      </dsp:nvSpPr>
      <dsp:spPr>
        <a:xfrm>
          <a:off x="1085500" y="1662688"/>
          <a:ext cx="9545836" cy="8313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88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Diseñar un modelo de recepción, procesamiento y despacho de pedidos, que integre las herramientas informáticas de comunicación más usadas actualmente.</a:t>
          </a:r>
          <a:endParaRPr lang="en-US" sz="1800" b="1" kern="1200" dirty="0"/>
        </a:p>
      </dsp:txBody>
      <dsp:txXfrm>
        <a:off x="1085500" y="1662688"/>
        <a:ext cx="9545836" cy="831344"/>
      </dsp:txXfrm>
    </dsp:sp>
    <dsp:sp modelId="{39A832CF-F980-42BE-A29E-F0773E688DD6}">
      <dsp:nvSpPr>
        <dsp:cNvPr id="0" name=""/>
        <dsp:cNvSpPr/>
      </dsp:nvSpPr>
      <dsp:spPr>
        <a:xfrm>
          <a:off x="565910" y="1558770"/>
          <a:ext cx="1039180" cy="103918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2B502-8628-4F47-A429-46A66DA08F6B}">
      <dsp:nvSpPr>
        <dsp:cNvPr id="0" name=""/>
        <dsp:cNvSpPr/>
      </dsp:nvSpPr>
      <dsp:spPr>
        <a:xfrm>
          <a:off x="1085500" y="2909921"/>
          <a:ext cx="9545836" cy="8313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88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Diseñar las rutas de distribución de GLP para las zonas de estudio, minimizando distancia y tiempo, mediante el uso de herramientas relacionadas al Geomarketing.</a:t>
          </a:r>
          <a:endParaRPr lang="en-US" sz="1800" b="1" kern="1200" dirty="0"/>
        </a:p>
      </dsp:txBody>
      <dsp:txXfrm>
        <a:off x="1085500" y="2909921"/>
        <a:ext cx="9545836" cy="831344"/>
      </dsp:txXfrm>
    </dsp:sp>
    <dsp:sp modelId="{2CDAD5DA-7F9F-42F7-998F-BBC7034DEE80}">
      <dsp:nvSpPr>
        <dsp:cNvPr id="0" name=""/>
        <dsp:cNvSpPr/>
      </dsp:nvSpPr>
      <dsp:spPr>
        <a:xfrm>
          <a:off x="565910" y="2806003"/>
          <a:ext cx="1039180" cy="103918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5AB750-082F-4629-B21D-FF6B2DBC7089}">
      <dsp:nvSpPr>
        <dsp:cNvPr id="0" name=""/>
        <dsp:cNvSpPr/>
      </dsp:nvSpPr>
      <dsp:spPr>
        <a:xfrm>
          <a:off x="608871" y="4157153"/>
          <a:ext cx="10022465" cy="8313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880"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Determinar la Inversión necesaria para cubrir los costes que generaría implementar el presente proyecto. </a:t>
          </a:r>
          <a:endParaRPr lang="en-US" sz="1800" b="1" kern="1200" dirty="0"/>
        </a:p>
      </dsp:txBody>
      <dsp:txXfrm>
        <a:off x="608871" y="4157153"/>
        <a:ext cx="10022465" cy="831344"/>
      </dsp:txXfrm>
    </dsp:sp>
    <dsp:sp modelId="{9CF4A0D3-C247-4AFD-BDE5-5372AE05B4FE}">
      <dsp:nvSpPr>
        <dsp:cNvPr id="0" name=""/>
        <dsp:cNvSpPr/>
      </dsp:nvSpPr>
      <dsp:spPr>
        <a:xfrm>
          <a:off x="89281" y="4053235"/>
          <a:ext cx="1039180" cy="103918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1B475-724E-40A1-911D-BFF9BED32727}">
      <dsp:nvSpPr>
        <dsp:cNvPr id="0" name=""/>
        <dsp:cNvSpPr/>
      </dsp:nvSpPr>
      <dsp:spPr>
        <a:xfrm>
          <a:off x="1932" y="992394"/>
          <a:ext cx="2220826" cy="8782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Lozada, R. (2009)</a:t>
          </a:r>
          <a:endParaRPr lang="en-US" sz="2800" kern="1200" dirty="0"/>
        </a:p>
      </dsp:txBody>
      <dsp:txXfrm>
        <a:off x="27655" y="1018117"/>
        <a:ext cx="2169380" cy="826813"/>
      </dsp:txXfrm>
    </dsp:sp>
    <dsp:sp modelId="{50769363-1534-4F84-B0FA-B2A895BC7E86}">
      <dsp:nvSpPr>
        <dsp:cNvPr id="0" name=""/>
        <dsp:cNvSpPr/>
      </dsp:nvSpPr>
      <dsp:spPr>
        <a:xfrm>
          <a:off x="224014" y="1870653"/>
          <a:ext cx="222082" cy="1038358"/>
        </a:xfrm>
        <a:custGeom>
          <a:avLst/>
          <a:gdLst/>
          <a:ahLst/>
          <a:cxnLst/>
          <a:rect l="0" t="0" r="0" b="0"/>
          <a:pathLst>
            <a:path>
              <a:moveTo>
                <a:pt x="0" y="0"/>
              </a:moveTo>
              <a:lnTo>
                <a:pt x="0" y="1038358"/>
              </a:lnTo>
              <a:lnTo>
                <a:pt x="222082" y="103835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00FC6-D46C-4206-A21C-274A21384A1D}">
      <dsp:nvSpPr>
        <dsp:cNvPr id="0" name=""/>
        <dsp:cNvSpPr/>
      </dsp:nvSpPr>
      <dsp:spPr>
        <a:xfrm>
          <a:off x="446097" y="2148256"/>
          <a:ext cx="1776661" cy="152151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i="1" kern="1200" dirty="0" smtClean="0"/>
            <a:t>Diseño y propuesta de la cadena de abastecimiento, mediante la gestión por procesos de la empresa LOGISTICHDINE S.A.</a:t>
          </a:r>
          <a:endParaRPr lang="en-US" sz="1400" kern="1200" dirty="0"/>
        </a:p>
      </dsp:txBody>
      <dsp:txXfrm>
        <a:off x="490661" y="2192820"/>
        <a:ext cx="1687533" cy="1432382"/>
      </dsp:txXfrm>
    </dsp:sp>
    <dsp:sp modelId="{7D7DEF7A-D071-416F-AB49-E092DEE0C9BA}">
      <dsp:nvSpPr>
        <dsp:cNvPr id="0" name=""/>
        <dsp:cNvSpPr/>
      </dsp:nvSpPr>
      <dsp:spPr>
        <a:xfrm>
          <a:off x="224014" y="1870653"/>
          <a:ext cx="222082" cy="2424764"/>
        </a:xfrm>
        <a:custGeom>
          <a:avLst/>
          <a:gdLst/>
          <a:ahLst/>
          <a:cxnLst/>
          <a:rect l="0" t="0" r="0" b="0"/>
          <a:pathLst>
            <a:path>
              <a:moveTo>
                <a:pt x="0" y="0"/>
              </a:moveTo>
              <a:lnTo>
                <a:pt x="0" y="2424764"/>
              </a:lnTo>
              <a:lnTo>
                <a:pt x="222082" y="242476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433F7-641D-484E-AE2F-25CF08D85DC4}">
      <dsp:nvSpPr>
        <dsp:cNvPr id="0" name=""/>
        <dsp:cNvSpPr/>
      </dsp:nvSpPr>
      <dsp:spPr>
        <a:xfrm>
          <a:off x="446097" y="3947370"/>
          <a:ext cx="1776661" cy="69609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Escuela Politécnica Nacional, Quito - Ecuador</a:t>
          </a:r>
          <a:endParaRPr lang="en-US" sz="1400" kern="1200" dirty="0"/>
        </a:p>
      </dsp:txBody>
      <dsp:txXfrm>
        <a:off x="466485" y="3967758"/>
        <a:ext cx="1735885" cy="655319"/>
      </dsp:txXfrm>
    </dsp:sp>
    <dsp:sp modelId="{4E97DB7B-84EB-4A50-B24E-4CBAF9A3B5DE}">
      <dsp:nvSpPr>
        <dsp:cNvPr id="0" name=""/>
        <dsp:cNvSpPr/>
      </dsp:nvSpPr>
      <dsp:spPr>
        <a:xfrm>
          <a:off x="2777965" y="992394"/>
          <a:ext cx="2220826" cy="8705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Tamez, I. (2009)</a:t>
          </a:r>
          <a:endParaRPr lang="en-US" sz="2800" kern="1200" dirty="0"/>
        </a:p>
      </dsp:txBody>
      <dsp:txXfrm>
        <a:off x="2803463" y="1017892"/>
        <a:ext cx="2169830" cy="819579"/>
      </dsp:txXfrm>
    </dsp:sp>
    <dsp:sp modelId="{A7DC9339-6FF0-4590-911E-E7BB8EF2EAE7}">
      <dsp:nvSpPr>
        <dsp:cNvPr id="0" name=""/>
        <dsp:cNvSpPr/>
      </dsp:nvSpPr>
      <dsp:spPr>
        <a:xfrm>
          <a:off x="3000047" y="1862969"/>
          <a:ext cx="222082" cy="1176083"/>
        </a:xfrm>
        <a:custGeom>
          <a:avLst/>
          <a:gdLst/>
          <a:ahLst/>
          <a:cxnLst/>
          <a:rect l="0" t="0" r="0" b="0"/>
          <a:pathLst>
            <a:path>
              <a:moveTo>
                <a:pt x="0" y="0"/>
              </a:moveTo>
              <a:lnTo>
                <a:pt x="0" y="1176083"/>
              </a:lnTo>
              <a:lnTo>
                <a:pt x="222082" y="117608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CEF83-56E1-43CA-B8EC-F5A500CD6C1B}">
      <dsp:nvSpPr>
        <dsp:cNvPr id="0" name=""/>
        <dsp:cNvSpPr/>
      </dsp:nvSpPr>
      <dsp:spPr>
        <a:xfrm>
          <a:off x="3222130" y="2140572"/>
          <a:ext cx="1776661" cy="179695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i="1" kern="1200" dirty="0" smtClean="0"/>
            <a:t>Influencia de la logística de distribución dentro de la cadena de suministro en la calidad del servicio en la industria farmacéutica. Caso de estudio.</a:t>
          </a:r>
          <a:endParaRPr lang="en-US" sz="1400" kern="1200" dirty="0"/>
        </a:p>
      </dsp:txBody>
      <dsp:txXfrm>
        <a:off x="3274167" y="2192609"/>
        <a:ext cx="1672587" cy="1692885"/>
      </dsp:txXfrm>
    </dsp:sp>
    <dsp:sp modelId="{99A424C5-F135-4E93-95B3-9B880C311B6F}">
      <dsp:nvSpPr>
        <dsp:cNvPr id="0" name=""/>
        <dsp:cNvSpPr/>
      </dsp:nvSpPr>
      <dsp:spPr>
        <a:xfrm>
          <a:off x="3000047" y="1862969"/>
          <a:ext cx="222082" cy="2693662"/>
        </a:xfrm>
        <a:custGeom>
          <a:avLst/>
          <a:gdLst/>
          <a:ahLst/>
          <a:cxnLst/>
          <a:rect l="0" t="0" r="0" b="0"/>
          <a:pathLst>
            <a:path>
              <a:moveTo>
                <a:pt x="0" y="0"/>
              </a:moveTo>
              <a:lnTo>
                <a:pt x="0" y="2693662"/>
              </a:lnTo>
              <a:lnTo>
                <a:pt x="222082" y="269366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DA5D9-ABF9-4D8B-B286-A8654BC850FD}">
      <dsp:nvSpPr>
        <dsp:cNvPr id="0" name=""/>
        <dsp:cNvSpPr/>
      </dsp:nvSpPr>
      <dsp:spPr>
        <a:xfrm>
          <a:off x="3222130" y="4215135"/>
          <a:ext cx="1776661" cy="6829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Universidad Autónoma de Tamaulipas, México.</a:t>
          </a:r>
          <a:endParaRPr lang="en-US" sz="1400" kern="1200" dirty="0"/>
        </a:p>
      </dsp:txBody>
      <dsp:txXfrm>
        <a:off x="3242134" y="4235139"/>
        <a:ext cx="1736653" cy="642984"/>
      </dsp:txXfrm>
    </dsp:sp>
    <dsp:sp modelId="{D65D653F-DF88-4E35-AD90-C7FC50D68F06}">
      <dsp:nvSpPr>
        <dsp:cNvPr id="0" name=""/>
        <dsp:cNvSpPr/>
      </dsp:nvSpPr>
      <dsp:spPr>
        <a:xfrm>
          <a:off x="5553998" y="992394"/>
          <a:ext cx="2220826" cy="8925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err="1" smtClean="0"/>
            <a:t>Zerene</a:t>
          </a:r>
          <a:r>
            <a:rPr lang="es-EC" sz="2800" kern="1200" dirty="0" smtClean="0"/>
            <a:t>, F. (2010)</a:t>
          </a:r>
          <a:endParaRPr lang="en-US" sz="2800" kern="1200" dirty="0"/>
        </a:p>
      </dsp:txBody>
      <dsp:txXfrm>
        <a:off x="5580140" y="1018536"/>
        <a:ext cx="2168542" cy="840266"/>
      </dsp:txXfrm>
    </dsp:sp>
    <dsp:sp modelId="{BF99D4BA-32BF-4309-A540-2B19B362AF31}">
      <dsp:nvSpPr>
        <dsp:cNvPr id="0" name=""/>
        <dsp:cNvSpPr/>
      </dsp:nvSpPr>
      <dsp:spPr>
        <a:xfrm>
          <a:off x="5776080" y="1884944"/>
          <a:ext cx="222082" cy="832809"/>
        </a:xfrm>
        <a:custGeom>
          <a:avLst/>
          <a:gdLst/>
          <a:ahLst/>
          <a:cxnLst/>
          <a:rect l="0" t="0" r="0" b="0"/>
          <a:pathLst>
            <a:path>
              <a:moveTo>
                <a:pt x="0" y="0"/>
              </a:moveTo>
              <a:lnTo>
                <a:pt x="0" y="832809"/>
              </a:lnTo>
              <a:lnTo>
                <a:pt x="222082" y="83280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BB4B9-C2B3-436E-85CC-9A582854C6C1}">
      <dsp:nvSpPr>
        <dsp:cNvPr id="0" name=""/>
        <dsp:cNvSpPr/>
      </dsp:nvSpPr>
      <dsp:spPr>
        <a:xfrm>
          <a:off x="5998163" y="2162547"/>
          <a:ext cx="1776661" cy="111041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i="1" kern="1200" dirty="0" smtClean="0"/>
            <a:t>Plan de Logística y Distribución para la empresa ENKADOR</a:t>
          </a:r>
          <a:endParaRPr lang="en-US" sz="1400" kern="1200" dirty="0"/>
        </a:p>
      </dsp:txBody>
      <dsp:txXfrm>
        <a:off x="6030686" y="2195070"/>
        <a:ext cx="1711615" cy="1045367"/>
      </dsp:txXfrm>
    </dsp:sp>
    <dsp:sp modelId="{813F1ABC-E040-4855-A026-5E1F6FD71F92}">
      <dsp:nvSpPr>
        <dsp:cNvPr id="0" name=""/>
        <dsp:cNvSpPr/>
      </dsp:nvSpPr>
      <dsp:spPr>
        <a:xfrm>
          <a:off x="5776080" y="1884944"/>
          <a:ext cx="222082" cy="2220826"/>
        </a:xfrm>
        <a:custGeom>
          <a:avLst/>
          <a:gdLst/>
          <a:ahLst/>
          <a:cxnLst/>
          <a:rect l="0" t="0" r="0" b="0"/>
          <a:pathLst>
            <a:path>
              <a:moveTo>
                <a:pt x="0" y="0"/>
              </a:moveTo>
              <a:lnTo>
                <a:pt x="0" y="2220826"/>
              </a:lnTo>
              <a:lnTo>
                <a:pt x="222082" y="22208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9DB7A-D999-416D-8114-21DBBD59E9A5}">
      <dsp:nvSpPr>
        <dsp:cNvPr id="0" name=""/>
        <dsp:cNvSpPr/>
      </dsp:nvSpPr>
      <dsp:spPr>
        <a:xfrm>
          <a:off x="5998163" y="3550564"/>
          <a:ext cx="1776661" cy="111041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Escuela Politécnica del Ejército, Ecuador.</a:t>
          </a:r>
          <a:endParaRPr lang="en-US" sz="1400" kern="1200" dirty="0"/>
        </a:p>
      </dsp:txBody>
      <dsp:txXfrm>
        <a:off x="6030686" y="3583087"/>
        <a:ext cx="1711615" cy="1045367"/>
      </dsp:txXfrm>
    </dsp:sp>
    <dsp:sp modelId="{DB7981F5-8BAC-4901-BBD7-BE4F445273F5}">
      <dsp:nvSpPr>
        <dsp:cNvPr id="0" name=""/>
        <dsp:cNvSpPr/>
      </dsp:nvSpPr>
      <dsp:spPr>
        <a:xfrm>
          <a:off x="8330031" y="992394"/>
          <a:ext cx="2220826" cy="8744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Zambrano, J. (2011)</a:t>
          </a:r>
          <a:endParaRPr lang="en-US" sz="2800" kern="1200" dirty="0"/>
        </a:p>
      </dsp:txBody>
      <dsp:txXfrm>
        <a:off x="8355642" y="1018005"/>
        <a:ext cx="2169604" cy="823195"/>
      </dsp:txXfrm>
    </dsp:sp>
    <dsp:sp modelId="{8F446622-1BFA-4C61-9846-ACF6DF6C04DC}">
      <dsp:nvSpPr>
        <dsp:cNvPr id="0" name=""/>
        <dsp:cNvSpPr/>
      </dsp:nvSpPr>
      <dsp:spPr>
        <a:xfrm>
          <a:off x="8552113" y="1866811"/>
          <a:ext cx="222082" cy="1383946"/>
        </a:xfrm>
        <a:custGeom>
          <a:avLst/>
          <a:gdLst/>
          <a:ahLst/>
          <a:cxnLst/>
          <a:rect l="0" t="0" r="0" b="0"/>
          <a:pathLst>
            <a:path>
              <a:moveTo>
                <a:pt x="0" y="0"/>
              </a:moveTo>
              <a:lnTo>
                <a:pt x="0" y="1383946"/>
              </a:lnTo>
              <a:lnTo>
                <a:pt x="222082" y="1383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0F5C8-5C56-4716-AB89-E48B274B864D}">
      <dsp:nvSpPr>
        <dsp:cNvPr id="0" name=""/>
        <dsp:cNvSpPr/>
      </dsp:nvSpPr>
      <dsp:spPr>
        <a:xfrm>
          <a:off x="8774196" y="2144414"/>
          <a:ext cx="1776661" cy="221268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i="1" kern="1200" dirty="0" smtClean="0"/>
            <a:t>Desarrollo de un plan de mejoramiento logístico para reestructurar los procesos de abastecimiento y despacho en la bodega de muestras de los Laboratorios Farmacológicos SAVAL S.A.</a:t>
          </a:r>
          <a:endParaRPr lang="en-US" sz="1400" kern="1200" dirty="0"/>
        </a:p>
      </dsp:txBody>
      <dsp:txXfrm>
        <a:off x="8826233" y="2196451"/>
        <a:ext cx="1672587" cy="2108613"/>
      </dsp:txXfrm>
    </dsp:sp>
    <dsp:sp modelId="{C7566369-3749-4CDC-96B9-02AE6DD078B8}">
      <dsp:nvSpPr>
        <dsp:cNvPr id="0" name=""/>
        <dsp:cNvSpPr/>
      </dsp:nvSpPr>
      <dsp:spPr>
        <a:xfrm>
          <a:off x="8552113" y="1866811"/>
          <a:ext cx="222082" cy="3121016"/>
        </a:xfrm>
        <a:custGeom>
          <a:avLst/>
          <a:gdLst/>
          <a:ahLst/>
          <a:cxnLst/>
          <a:rect l="0" t="0" r="0" b="0"/>
          <a:pathLst>
            <a:path>
              <a:moveTo>
                <a:pt x="0" y="0"/>
              </a:moveTo>
              <a:lnTo>
                <a:pt x="0" y="3121016"/>
              </a:lnTo>
              <a:lnTo>
                <a:pt x="222082" y="312101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1A5262-E414-44CF-8F6E-AC4039680798}">
      <dsp:nvSpPr>
        <dsp:cNvPr id="0" name=""/>
        <dsp:cNvSpPr/>
      </dsp:nvSpPr>
      <dsp:spPr>
        <a:xfrm>
          <a:off x="8774196" y="4634704"/>
          <a:ext cx="1776661" cy="70624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t>Escuela Politécnica del Ejercito, Sangolquí – Ecuador.</a:t>
          </a:r>
          <a:endParaRPr lang="en-US" sz="1400" kern="1200" dirty="0"/>
        </a:p>
      </dsp:txBody>
      <dsp:txXfrm>
        <a:off x="8794881" y="4655389"/>
        <a:ext cx="1735291" cy="664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D4BBF-B9D7-4027-A194-C2F76214422B}">
      <dsp:nvSpPr>
        <dsp:cNvPr id="0" name=""/>
        <dsp:cNvSpPr/>
      </dsp:nvSpPr>
      <dsp:spPr>
        <a:xfrm>
          <a:off x="0" y="0"/>
          <a:ext cx="10018712" cy="1405890"/>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A8524-0D93-4954-A6D5-11FCCEAD3802}">
      <dsp:nvSpPr>
        <dsp:cNvPr id="0" name=""/>
        <dsp:cNvSpPr/>
      </dsp:nvSpPr>
      <dsp:spPr>
        <a:xfrm>
          <a:off x="303320" y="187452"/>
          <a:ext cx="2188853" cy="1030986"/>
        </a:xfrm>
        <a:prstGeom prst="roundRect">
          <a:avLst>
            <a:gd name="adj" fmla="val 10000"/>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C2342-3F96-437D-A00E-EC288C626386}">
      <dsp:nvSpPr>
        <dsp:cNvPr id="0" name=""/>
        <dsp:cNvSpPr/>
      </dsp:nvSpPr>
      <dsp:spPr>
        <a:xfrm rot="10800000">
          <a:off x="303320" y="1405889"/>
          <a:ext cx="2188853" cy="1718310"/>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C" sz="2300" kern="1200" dirty="0" smtClean="0"/>
            <a:t>Constitución de la República del Ecuador</a:t>
          </a:r>
          <a:endParaRPr lang="en-US" sz="2300" kern="1200" dirty="0"/>
        </a:p>
      </dsp:txBody>
      <dsp:txXfrm rot="10800000">
        <a:off x="356164" y="1405889"/>
        <a:ext cx="2083165" cy="1665466"/>
      </dsp:txXfrm>
    </dsp:sp>
    <dsp:sp modelId="{93619D1D-4EF9-46C4-A3BD-42E32F3F540D}">
      <dsp:nvSpPr>
        <dsp:cNvPr id="0" name=""/>
        <dsp:cNvSpPr/>
      </dsp:nvSpPr>
      <dsp:spPr>
        <a:xfrm>
          <a:off x="2711059" y="187452"/>
          <a:ext cx="2188853" cy="1030986"/>
        </a:xfrm>
        <a:prstGeom prst="roundRect">
          <a:avLst>
            <a:gd name="adj" fmla="val 10000"/>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53410-B248-4311-A28F-8F2233F47545}">
      <dsp:nvSpPr>
        <dsp:cNvPr id="0" name=""/>
        <dsp:cNvSpPr/>
      </dsp:nvSpPr>
      <dsp:spPr>
        <a:xfrm rot="10800000">
          <a:off x="2711059" y="1405889"/>
          <a:ext cx="2188853" cy="1718310"/>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C" sz="2300" kern="1200" dirty="0" smtClean="0"/>
            <a:t>Ley de Hidrocarburos</a:t>
          </a:r>
          <a:endParaRPr lang="en-US" sz="2300" kern="1200" dirty="0"/>
        </a:p>
      </dsp:txBody>
      <dsp:txXfrm rot="10800000">
        <a:off x="2763903" y="1405889"/>
        <a:ext cx="2083165" cy="1665466"/>
      </dsp:txXfrm>
    </dsp:sp>
    <dsp:sp modelId="{AA9F0DB5-C592-4B4B-BA91-936B3172A516}">
      <dsp:nvSpPr>
        <dsp:cNvPr id="0" name=""/>
        <dsp:cNvSpPr/>
      </dsp:nvSpPr>
      <dsp:spPr>
        <a:xfrm>
          <a:off x="5118798" y="187452"/>
          <a:ext cx="2188853" cy="1030986"/>
        </a:xfrm>
        <a:prstGeom prst="roundRect">
          <a:avLst>
            <a:gd name="adj" fmla="val 10000"/>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4D94F-2B86-4389-AF79-6FA6045FE437}">
      <dsp:nvSpPr>
        <dsp:cNvPr id="0" name=""/>
        <dsp:cNvSpPr/>
      </dsp:nvSpPr>
      <dsp:spPr>
        <a:xfrm rot="10800000">
          <a:off x="5118798" y="1405889"/>
          <a:ext cx="2188853" cy="1718310"/>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C" sz="2300" kern="1200" dirty="0" smtClean="0"/>
            <a:t>Decretos Ejecutivos</a:t>
          </a:r>
          <a:endParaRPr lang="en-US" sz="2300" kern="1200" dirty="0"/>
        </a:p>
      </dsp:txBody>
      <dsp:txXfrm rot="10800000">
        <a:off x="5171642" y="1405889"/>
        <a:ext cx="2083165" cy="1665466"/>
      </dsp:txXfrm>
    </dsp:sp>
    <dsp:sp modelId="{46A5B987-7285-4B0B-9E97-E7151D2C64DA}">
      <dsp:nvSpPr>
        <dsp:cNvPr id="0" name=""/>
        <dsp:cNvSpPr/>
      </dsp:nvSpPr>
      <dsp:spPr>
        <a:xfrm>
          <a:off x="7526537" y="187452"/>
          <a:ext cx="2188853" cy="1030986"/>
        </a:xfrm>
        <a:prstGeom prst="roundRect">
          <a:avLst>
            <a:gd name="adj" fmla="val 10000"/>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E4EE5-B506-412E-B64D-833CAB98B9AA}">
      <dsp:nvSpPr>
        <dsp:cNvPr id="0" name=""/>
        <dsp:cNvSpPr/>
      </dsp:nvSpPr>
      <dsp:spPr>
        <a:xfrm rot="10800000">
          <a:off x="7526537" y="1405889"/>
          <a:ext cx="2188853" cy="1718310"/>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s-EC" sz="2300" kern="1200" dirty="0" smtClean="0"/>
            <a:t>Acuerdos Ministeriales</a:t>
          </a:r>
          <a:endParaRPr lang="en-US" sz="2300" kern="1200" dirty="0"/>
        </a:p>
      </dsp:txBody>
      <dsp:txXfrm rot="10800000">
        <a:off x="7579381" y="1405889"/>
        <a:ext cx="2083165" cy="166546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3859E-0DB8-4FAA-87F4-19BD8B9920A7}" type="datetimeFigureOut">
              <a:rPr lang="en-US" smtClean="0"/>
              <a:t>3/5/2014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4F9DC-2125-418A-B958-9196FD89592D}" type="slidenum">
              <a:rPr lang="en-US" smtClean="0"/>
              <a:t>‹Nº›</a:t>
            </a:fld>
            <a:endParaRPr lang="en-US"/>
          </a:p>
        </p:txBody>
      </p:sp>
    </p:spTree>
    <p:extLst>
      <p:ext uri="{BB962C8B-B14F-4D97-AF65-F5344CB8AC3E}">
        <p14:creationId xmlns:p14="http://schemas.microsoft.com/office/powerpoint/2010/main" val="203521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a:t>
            </a:fld>
            <a:endParaRPr lang="en-US"/>
          </a:p>
        </p:txBody>
      </p:sp>
    </p:spTree>
    <p:extLst>
      <p:ext uri="{BB962C8B-B14F-4D97-AF65-F5344CB8AC3E}">
        <p14:creationId xmlns:p14="http://schemas.microsoft.com/office/powerpoint/2010/main" val="413675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10</a:t>
            </a:fld>
            <a:endParaRPr lang="en-US"/>
          </a:p>
        </p:txBody>
      </p:sp>
    </p:spTree>
    <p:extLst>
      <p:ext uri="{BB962C8B-B14F-4D97-AF65-F5344CB8AC3E}">
        <p14:creationId xmlns:p14="http://schemas.microsoft.com/office/powerpoint/2010/main" val="423564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11</a:t>
            </a:fld>
            <a:endParaRPr lang="en-US"/>
          </a:p>
        </p:txBody>
      </p:sp>
    </p:spTree>
    <p:extLst>
      <p:ext uri="{BB962C8B-B14F-4D97-AF65-F5344CB8AC3E}">
        <p14:creationId xmlns:p14="http://schemas.microsoft.com/office/powerpoint/2010/main" val="228695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12</a:t>
            </a:fld>
            <a:endParaRPr lang="en-US"/>
          </a:p>
        </p:txBody>
      </p:sp>
    </p:spTree>
    <p:extLst>
      <p:ext uri="{BB962C8B-B14F-4D97-AF65-F5344CB8AC3E}">
        <p14:creationId xmlns:p14="http://schemas.microsoft.com/office/powerpoint/2010/main" val="150418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13</a:t>
            </a:fld>
            <a:endParaRPr lang="en-US"/>
          </a:p>
        </p:txBody>
      </p:sp>
    </p:spTree>
    <p:extLst>
      <p:ext uri="{BB962C8B-B14F-4D97-AF65-F5344CB8AC3E}">
        <p14:creationId xmlns:p14="http://schemas.microsoft.com/office/powerpoint/2010/main" val="201196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 45 minutos de Puerto Bolívar, provincia de El Oro, en el sector de Punta Arenas, el buque BW </a:t>
            </a:r>
            <a:r>
              <a:rPr lang="es-EC" dirty="0" err="1" smtClean="0"/>
              <a:t>Liberty</a:t>
            </a:r>
            <a:r>
              <a:rPr lang="es-EC" dirty="0" smtClean="0"/>
              <a:t>, que sirve para el almacenamiento flotante de Gas Licuado de Petróleo (GLP), recibe cada mes más de 70.000 toneladas de combustible importado, el cual abastece la demanda interna del país, que es de alrededor de 2.700 toneladas diarias.</a:t>
            </a:r>
          </a:p>
          <a:p>
            <a:endParaRPr lang="es-EC" dirty="0" smtClean="0"/>
          </a:p>
          <a:p>
            <a:r>
              <a:rPr lang="es-EC" dirty="0" smtClean="0"/>
              <a:t>Ese volumen es transportado diariamente, en partes, por tres embarcaciones más pequeñas “lijadores”,  las cuales movilizan 5.000 toneladas de gas en cada viaje.</a:t>
            </a:r>
          </a:p>
          <a:p>
            <a:endParaRPr lang="es-EC" dirty="0" smtClean="0"/>
          </a:p>
          <a:p>
            <a:r>
              <a:rPr lang="es-EC" dirty="0" smtClean="0"/>
              <a:t>llevan el producto hasta la terminal marítima Tres Bocas, el cual a través de un gasoducto envía el combustible hasta el terminal El Salitral, ubicado en Guayaquil</a:t>
            </a:r>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14</a:t>
            </a:fld>
            <a:endParaRPr lang="en-US"/>
          </a:p>
        </p:txBody>
      </p:sp>
    </p:spTree>
    <p:extLst>
      <p:ext uri="{BB962C8B-B14F-4D97-AF65-F5344CB8AC3E}">
        <p14:creationId xmlns:p14="http://schemas.microsoft.com/office/powerpoint/2010/main" val="306004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15</a:t>
            </a:fld>
            <a:endParaRPr lang="en-US"/>
          </a:p>
        </p:txBody>
      </p:sp>
    </p:spTree>
    <p:extLst>
      <p:ext uri="{BB962C8B-B14F-4D97-AF65-F5344CB8AC3E}">
        <p14:creationId xmlns:p14="http://schemas.microsoft.com/office/powerpoint/2010/main" val="214714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Etapa</a:t>
            </a:r>
            <a:r>
              <a:rPr lang="es-EC" sz="1200" b="1" kern="1200" baseline="0" dirty="0" smtClean="0">
                <a:solidFill>
                  <a:schemeClr val="tx1"/>
                </a:solidFill>
                <a:effectLst/>
                <a:latin typeface="+mn-lt"/>
                <a:ea typeface="+mn-ea"/>
                <a:cs typeface="+mn-cs"/>
              </a:rPr>
              <a:t> 1</a:t>
            </a:r>
            <a:endParaRPr lang="es-EC" sz="1200" b="1"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cadena de abastecimiento se maneja bajo el modelo “</a:t>
            </a:r>
            <a:r>
              <a:rPr lang="es-EC" sz="1200" kern="1200" dirty="0" err="1" smtClean="0">
                <a:solidFill>
                  <a:schemeClr val="tx1"/>
                </a:solidFill>
                <a:effectLst/>
                <a:latin typeface="+mn-lt"/>
                <a:ea typeface="+mn-ea"/>
                <a:cs typeface="+mn-cs"/>
              </a:rPr>
              <a:t>Just</a:t>
            </a:r>
            <a:r>
              <a:rPr lang="es-EC" sz="1200" kern="1200" dirty="0" smtClean="0">
                <a:solidFill>
                  <a:schemeClr val="tx1"/>
                </a:solidFill>
                <a:effectLst/>
                <a:latin typeface="+mn-lt"/>
                <a:ea typeface="+mn-ea"/>
                <a:cs typeface="+mn-cs"/>
              </a:rPr>
              <a:t> in time”, la cual es una política de mantenimiento de inventarios de cilindros de GLP al mínimo nivel posible, donde se tiene justo lo necesario para completar el proceso comercial.</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Todo comienza en las oficinas de CONGAS (matriz Quito), donde diariamente se realizan los requerimientos de GLP que cubran la demanda del mercado, que es de 4500 cilindros de 15kg diarios, de los cuales 450  cilindros, en promedio,  están destinados diariamente para las zonas de estudio del presente proyecto.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Planta envasadora Salcedo. Los cilindros que ya han sido envasados con GLP son transportados mediante tracto camiones de dos o tres ejes articulados con semirremolques tipo jaula metálica de 2 o 3 ejes, que pueden transportar hasta 900 </a:t>
            </a:r>
            <a:r>
              <a:rPr lang="es-EC" sz="1200" kern="1200" dirty="0" err="1" smtClean="0">
                <a:solidFill>
                  <a:schemeClr val="tx1"/>
                </a:solidFill>
                <a:effectLst/>
                <a:latin typeface="+mn-lt"/>
                <a:ea typeface="+mn-ea"/>
                <a:cs typeface="+mn-cs"/>
              </a:rPr>
              <a:t>aprox</a:t>
            </a:r>
            <a:r>
              <a:rPr lang="es-EC" sz="1200" kern="1200" dirty="0" smtClean="0">
                <a:solidFill>
                  <a:schemeClr val="tx1"/>
                </a:solidFill>
                <a:effectLst/>
                <a:latin typeface="+mn-lt"/>
                <a:ea typeface="+mn-ea"/>
                <a:cs typeface="+mn-cs"/>
              </a:rPr>
              <a:t> cilindros a la vez.</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100km</a:t>
            </a:r>
          </a:p>
          <a:p>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Etapa 2</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Garita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Guardia /</a:t>
            </a:r>
            <a:r>
              <a:rPr lang="es-EC" sz="1200" kern="1200" baseline="0" dirty="0" smtClean="0">
                <a:solidFill>
                  <a:schemeClr val="tx1"/>
                </a:solidFill>
                <a:effectLst/>
                <a:latin typeface="+mn-lt"/>
                <a:ea typeface="+mn-ea"/>
                <a:cs typeface="+mn-cs"/>
              </a:rPr>
              <a:t> Despachador</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Conteo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Registro Manual</a:t>
            </a: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procede al ingreso hacia los muelles de descarga de la nave de almacenaje, donde los estibadores están listos para desembarcar los cilindros llenos y posteriormente cargar de cilindros vacíos a los camiones para que retornen hacia la planta envasadora en Salcedo.</a:t>
            </a:r>
            <a:endParaRPr lang="en-US"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Etapa 3</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función logística en este punto se encarga del traslado de cilindros de GLP para  hacerlos llegar al cliente, aquí también se aplica la logística inversa ya que los cilindros son reutilizados en la cadena productiva. </a:t>
            </a:r>
          </a:p>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16</a:t>
            </a:fld>
            <a:endParaRPr lang="en-US"/>
          </a:p>
        </p:txBody>
      </p:sp>
    </p:spTree>
    <p:extLst>
      <p:ext uri="{BB962C8B-B14F-4D97-AF65-F5344CB8AC3E}">
        <p14:creationId xmlns:p14="http://schemas.microsoft.com/office/powerpoint/2010/main" val="288773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demanda semanal es de 2700 cilindros aproximadamente, se encontró los puntos de mayor demanda a lo largo de cada semana, los días lunes, miércoles y viernes son los momentos de mayor demanda, esto se produce por el ciclo de ventas de los distribuidores que siempre se abastecen a inicio de semana, a mitad de semana y el día viernes llenan sus bodegas para abastecer a los consumidores finales durante el fin de semana.</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18</a:t>
            </a:fld>
            <a:endParaRPr lang="en-US"/>
          </a:p>
        </p:txBody>
      </p:sp>
    </p:spTree>
    <p:extLst>
      <p:ext uri="{BB962C8B-B14F-4D97-AF65-F5344CB8AC3E}">
        <p14:creationId xmlns:p14="http://schemas.microsoft.com/office/powerpoint/2010/main" val="402995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1" kern="1200" dirty="0" smtClean="0">
                <a:solidFill>
                  <a:schemeClr val="tx1"/>
                </a:solidFill>
                <a:effectLst/>
                <a:latin typeface="+mn-lt"/>
                <a:ea typeface="+mn-ea"/>
                <a:cs typeface="+mn-cs"/>
              </a:rPr>
              <a:t>Ingreso de productos al sistema</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1" kern="1200" dirty="0" smtClean="0">
                <a:solidFill>
                  <a:schemeClr val="tx1"/>
                </a:solidFill>
                <a:effectLst/>
                <a:latin typeface="+mn-lt"/>
                <a:ea typeface="+mn-ea"/>
                <a:cs typeface="+mn-cs"/>
              </a:rPr>
              <a:t>Ordenes de Stock</a:t>
            </a:r>
            <a:endParaRPr lang="en-US" sz="1200" b="1" kern="1200" dirty="0" smtClean="0">
              <a:solidFill>
                <a:schemeClr val="tx1"/>
              </a:solidFill>
              <a:effectLst/>
              <a:latin typeface="+mn-lt"/>
              <a:ea typeface="+mn-ea"/>
              <a:cs typeface="+mn-cs"/>
            </a:endParaRP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1" kern="1200" dirty="0" smtClean="0">
                <a:solidFill>
                  <a:schemeClr val="tx1"/>
                </a:solidFill>
                <a:effectLst/>
                <a:latin typeface="+mn-lt"/>
                <a:ea typeface="+mn-ea"/>
                <a:cs typeface="+mn-cs"/>
              </a:rPr>
              <a:t>Recepción de Stock</a:t>
            </a:r>
            <a:endParaRPr lang="en-US" sz="1200" b="1" kern="1200" dirty="0" smtClean="0">
              <a:solidFill>
                <a:schemeClr val="tx1"/>
              </a:solidFill>
              <a:effectLst/>
              <a:latin typeface="+mn-lt"/>
              <a:ea typeface="+mn-ea"/>
              <a:cs typeface="+mn-cs"/>
            </a:endParaRP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1" kern="1200" dirty="0" smtClean="0">
                <a:solidFill>
                  <a:schemeClr val="tx1"/>
                </a:solidFill>
                <a:effectLst/>
                <a:latin typeface="+mn-lt"/>
                <a:ea typeface="+mn-ea"/>
                <a:cs typeface="+mn-cs"/>
              </a:rPr>
              <a:t>Salidas de Stock</a:t>
            </a:r>
            <a:endParaRPr lang="en-US" sz="1200" b="1" kern="1200" dirty="0" smtClean="0">
              <a:solidFill>
                <a:schemeClr val="tx1"/>
              </a:solidFill>
              <a:effectLst/>
              <a:latin typeface="+mn-lt"/>
              <a:ea typeface="+mn-ea"/>
              <a:cs typeface="+mn-cs"/>
            </a:endParaRP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C" sz="1200" b="1" kern="1200" dirty="0" smtClean="0">
                <a:solidFill>
                  <a:schemeClr val="tx1"/>
                </a:solidFill>
                <a:effectLst/>
                <a:latin typeface="+mn-lt"/>
                <a:ea typeface="+mn-ea"/>
                <a:cs typeface="+mn-cs"/>
              </a:rPr>
              <a:t>Reporte</a:t>
            </a:r>
            <a:r>
              <a:rPr lang="es-EC" sz="1200" b="1" kern="1200" baseline="0" dirty="0" smtClean="0">
                <a:solidFill>
                  <a:schemeClr val="tx1"/>
                </a:solidFill>
                <a:effectLst/>
                <a:latin typeface="+mn-lt"/>
                <a:ea typeface="+mn-ea"/>
                <a:cs typeface="+mn-cs"/>
              </a:rPr>
              <a:t> de Inventarios</a:t>
            </a:r>
            <a:endParaRPr lang="en-US" sz="1200" b="1"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20</a:t>
            </a:fld>
            <a:endParaRPr lang="en-US"/>
          </a:p>
        </p:txBody>
      </p:sp>
    </p:spTree>
    <p:extLst>
      <p:ext uri="{BB962C8B-B14F-4D97-AF65-F5344CB8AC3E}">
        <p14:creationId xmlns:p14="http://schemas.microsoft.com/office/powerpoint/2010/main" val="355982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Georeferenciación de Clientes</a:t>
            </a: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Ubicación de marcas de clientes en el Mapa</a:t>
            </a: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Ingreso de rutas de Venta</a:t>
            </a:r>
            <a:endParaRPr lang="en-US" sz="1200" b="1"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21</a:t>
            </a:fld>
            <a:endParaRPr lang="en-US"/>
          </a:p>
        </p:txBody>
      </p:sp>
    </p:spTree>
    <p:extLst>
      <p:ext uri="{BB962C8B-B14F-4D97-AF65-F5344CB8AC3E}">
        <p14:creationId xmlns:p14="http://schemas.microsoft.com/office/powerpoint/2010/main" val="229853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a:t>
            </a:fld>
            <a:endParaRPr lang="en-US"/>
          </a:p>
        </p:txBody>
      </p:sp>
    </p:spTree>
    <p:extLst>
      <p:ext uri="{BB962C8B-B14F-4D97-AF65-F5344CB8AC3E}">
        <p14:creationId xmlns:p14="http://schemas.microsoft.com/office/powerpoint/2010/main" val="18990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La empresa maneja una flota de 11 vehículos destinados al transporte de pedidos al por mayor, para toda la zona de cobertura. Los transportistas que cubren con regularidad las rutas de venta en las zonas de estudio son los siguientes.</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24</a:t>
            </a:fld>
            <a:endParaRPr lang="en-US"/>
          </a:p>
        </p:txBody>
      </p:sp>
    </p:spTree>
    <p:extLst>
      <p:ext uri="{BB962C8B-B14F-4D97-AF65-F5344CB8AC3E}">
        <p14:creationId xmlns:p14="http://schemas.microsoft.com/office/powerpoint/2010/main" val="271304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Ingreso de transportistas al sistema</a:t>
            </a: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Creación de Equipos de trabajo</a:t>
            </a: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Asignación de tareas al equipo de trabajo</a:t>
            </a:r>
            <a:endParaRPr lang="en-US"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Ejecución del control de la flota de vehículos</a:t>
            </a:r>
            <a:endParaRPr lang="en-US" sz="1200" b="1"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25</a:t>
            </a:fld>
            <a:endParaRPr lang="en-US"/>
          </a:p>
        </p:txBody>
      </p:sp>
    </p:spTree>
    <p:extLst>
      <p:ext uri="{BB962C8B-B14F-4D97-AF65-F5344CB8AC3E}">
        <p14:creationId xmlns:p14="http://schemas.microsoft.com/office/powerpoint/2010/main" val="108670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26</a:t>
            </a:fld>
            <a:endParaRPr lang="en-US"/>
          </a:p>
        </p:txBody>
      </p:sp>
    </p:spTree>
    <p:extLst>
      <p:ext uri="{BB962C8B-B14F-4D97-AF65-F5344CB8AC3E}">
        <p14:creationId xmlns:p14="http://schemas.microsoft.com/office/powerpoint/2010/main" val="55538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28</a:t>
            </a:fld>
            <a:endParaRPr lang="en-US"/>
          </a:p>
        </p:txBody>
      </p:sp>
    </p:spTree>
    <p:extLst>
      <p:ext uri="{BB962C8B-B14F-4D97-AF65-F5344CB8AC3E}">
        <p14:creationId xmlns:p14="http://schemas.microsoft.com/office/powerpoint/2010/main" val="3017826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34</a:t>
            </a:fld>
            <a:endParaRPr lang="en-US"/>
          </a:p>
        </p:txBody>
      </p:sp>
    </p:spTree>
    <p:extLst>
      <p:ext uri="{BB962C8B-B14F-4D97-AF65-F5344CB8AC3E}">
        <p14:creationId xmlns:p14="http://schemas.microsoft.com/office/powerpoint/2010/main" val="368037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3</a:t>
            </a:fld>
            <a:endParaRPr lang="en-US"/>
          </a:p>
        </p:txBody>
      </p:sp>
    </p:spTree>
    <p:extLst>
      <p:ext uri="{BB962C8B-B14F-4D97-AF65-F5344CB8AC3E}">
        <p14:creationId xmlns:p14="http://schemas.microsoft.com/office/powerpoint/2010/main" val="262367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4</a:t>
            </a:fld>
            <a:endParaRPr lang="en-US"/>
          </a:p>
        </p:txBody>
      </p:sp>
    </p:spTree>
    <p:extLst>
      <p:ext uri="{BB962C8B-B14F-4D97-AF65-F5344CB8AC3E}">
        <p14:creationId xmlns:p14="http://schemas.microsoft.com/office/powerpoint/2010/main" val="224269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5</a:t>
            </a:fld>
            <a:endParaRPr lang="en-US"/>
          </a:p>
        </p:txBody>
      </p:sp>
    </p:spTree>
    <p:extLst>
      <p:ext uri="{BB962C8B-B14F-4D97-AF65-F5344CB8AC3E}">
        <p14:creationId xmlns:p14="http://schemas.microsoft.com/office/powerpoint/2010/main" val="726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6</a:t>
            </a:fld>
            <a:endParaRPr lang="en-US"/>
          </a:p>
        </p:txBody>
      </p:sp>
    </p:spTree>
    <p:extLst>
      <p:ext uri="{BB962C8B-B14F-4D97-AF65-F5344CB8AC3E}">
        <p14:creationId xmlns:p14="http://schemas.microsoft.com/office/powerpoint/2010/main" val="367120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7</a:t>
            </a:fld>
            <a:endParaRPr lang="en-US"/>
          </a:p>
        </p:txBody>
      </p:sp>
    </p:spTree>
    <p:extLst>
      <p:ext uri="{BB962C8B-B14F-4D97-AF65-F5344CB8AC3E}">
        <p14:creationId xmlns:p14="http://schemas.microsoft.com/office/powerpoint/2010/main" val="260509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Cada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comercializadora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deberá</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rotular</a:t>
            </a:r>
            <a:endParaRPr lang="en-US"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los cilindros con su respectiva marcas,</a:t>
            </a:r>
          </a:p>
          <a:p>
            <a:r>
              <a:rPr lang="es-EC" sz="1200" b="0" i="0" u="none" strike="noStrike" kern="1200" baseline="0" dirty="0" smtClean="0">
                <a:solidFill>
                  <a:schemeClr val="tx1"/>
                </a:solidFill>
                <a:latin typeface="+mn-lt"/>
                <a:ea typeface="+mn-ea"/>
                <a:cs typeface="+mn-cs"/>
              </a:rPr>
              <a:t>mismas que tienen que ser registradas</a:t>
            </a:r>
          </a:p>
          <a:p>
            <a:r>
              <a:rPr lang="en-US" sz="1200" b="0" i="0" u="none" strike="noStrike" kern="1200" baseline="0" dirty="0" smtClean="0">
                <a:solidFill>
                  <a:schemeClr val="tx1"/>
                </a:solidFill>
                <a:latin typeface="+mn-lt"/>
                <a:ea typeface="+mn-ea"/>
                <a:cs typeface="+mn-cs"/>
              </a:rPr>
              <a:t>en el IEPI.</a:t>
            </a:r>
          </a:p>
          <a:p>
            <a:r>
              <a:rPr lang="es-EC" sz="1200" b="0" i="0" u="none" strike="noStrike" kern="1200" baseline="0" dirty="0" smtClean="0">
                <a:solidFill>
                  <a:schemeClr val="tx1"/>
                </a:solidFill>
                <a:latin typeface="+mn-lt"/>
                <a:ea typeface="+mn-ea"/>
                <a:cs typeface="+mn-cs"/>
              </a:rPr>
              <a:t>Es por ello que, las comercializadoras</a:t>
            </a:r>
          </a:p>
          <a:p>
            <a:r>
              <a:rPr lang="es-EC" sz="1200" b="0" i="0" u="none" strike="noStrike" kern="1200" baseline="0" dirty="0" smtClean="0">
                <a:solidFill>
                  <a:schemeClr val="tx1"/>
                </a:solidFill>
                <a:latin typeface="+mn-lt"/>
                <a:ea typeface="+mn-ea"/>
                <a:cs typeface="+mn-cs"/>
              </a:rPr>
              <a:t>no pueden envasar GLP en cilindros de</a:t>
            </a:r>
          </a:p>
          <a:p>
            <a:r>
              <a:rPr lang="en-US" sz="1200" b="0" i="0" u="none" strike="noStrike" kern="1200" baseline="0" dirty="0" err="1" smtClean="0">
                <a:solidFill>
                  <a:schemeClr val="tx1"/>
                </a:solidFill>
                <a:latin typeface="+mn-lt"/>
                <a:ea typeface="+mn-ea"/>
                <a:cs typeface="+mn-cs"/>
              </a:rPr>
              <a:t>otras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compañías</a:t>
            </a:r>
            <a:r>
              <a:rPr lang="en-US" sz="1200" b="0" i="0" u="none" strike="noStrike" kern="1200" baseline="0" dirty="0" smtClean="0">
                <a:solidFill>
                  <a:schemeClr val="tx1"/>
                </a:solidFill>
                <a:latin typeface="+mn-lt"/>
                <a:ea typeface="+mn-ea"/>
                <a:cs typeface="+mn-cs"/>
              </a:rPr>
              <a:t>.</a:t>
            </a:r>
            <a:endParaRPr lang="en-US" dirty="0"/>
          </a:p>
        </p:txBody>
      </p:sp>
      <p:sp>
        <p:nvSpPr>
          <p:cNvPr id="4" name="Marcador de número de diapositiva 3"/>
          <p:cNvSpPr>
            <a:spLocks noGrp="1"/>
          </p:cNvSpPr>
          <p:nvPr>
            <p:ph type="sldNum" sz="quarter" idx="10"/>
          </p:nvPr>
        </p:nvSpPr>
        <p:spPr/>
        <p:txBody>
          <a:bodyPr/>
          <a:lstStyle/>
          <a:p>
            <a:fld id="{5FF4F9DC-2125-418A-B958-9196FD89592D}" type="slidenum">
              <a:rPr lang="en-US" smtClean="0"/>
              <a:t>8</a:t>
            </a:fld>
            <a:endParaRPr lang="en-US"/>
          </a:p>
        </p:txBody>
      </p:sp>
    </p:spTree>
    <p:extLst>
      <p:ext uri="{BB962C8B-B14F-4D97-AF65-F5344CB8AC3E}">
        <p14:creationId xmlns:p14="http://schemas.microsoft.com/office/powerpoint/2010/main" val="148574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FF4F9DC-2125-418A-B958-9196FD89592D}" type="slidenum">
              <a:rPr lang="en-US" smtClean="0"/>
              <a:t>9</a:t>
            </a:fld>
            <a:endParaRPr lang="en-US"/>
          </a:p>
        </p:txBody>
      </p:sp>
    </p:spTree>
    <p:extLst>
      <p:ext uri="{BB962C8B-B14F-4D97-AF65-F5344CB8AC3E}">
        <p14:creationId xmlns:p14="http://schemas.microsoft.com/office/powerpoint/2010/main" val="269348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78121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068344-3EF2-4A7C-A352-A6F8865F2638}"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96768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1442780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174730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3616364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87952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37795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494095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31320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149380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068344-3EF2-4A7C-A352-A6F8865F2638}"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7466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A068344-3EF2-4A7C-A352-A6F8865F2638}"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404276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068344-3EF2-4A7C-A352-A6F8865F2638}"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28363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A068344-3EF2-4A7C-A352-A6F8865F2638}"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405639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68344-3EF2-4A7C-A352-A6F8865F2638}"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10434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068344-3EF2-4A7C-A352-A6F8865F2638}"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207513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068344-3EF2-4A7C-A352-A6F8865F2638}"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6E543-E376-4944-9FED-F0EB1C044D0E}" type="slidenum">
              <a:rPr lang="en-US" smtClean="0"/>
              <a:t>‹Nº›</a:t>
            </a:fld>
            <a:endParaRPr lang="en-US"/>
          </a:p>
        </p:txBody>
      </p:sp>
    </p:spTree>
    <p:extLst>
      <p:ext uri="{BB962C8B-B14F-4D97-AF65-F5344CB8AC3E}">
        <p14:creationId xmlns:p14="http://schemas.microsoft.com/office/powerpoint/2010/main" val="316392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068344-3EF2-4A7C-A352-A6F8865F2638}" type="datetimeFigureOut">
              <a:rPr lang="en-US" smtClean="0"/>
              <a:t>3/5/2014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36E543-E376-4944-9FED-F0EB1C044D0E}" type="slidenum">
              <a:rPr lang="en-US" smtClean="0"/>
              <a:t>‹Nº›</a:t>
            </a:fld>
            <a:endParaRPr lang="en-US"/>
          </a:p>
        </p:txBody>
      </p:sp>
    </p:spTree>
    <p:extLst>
      <p:ext uri="{BB962C8B-B14F-4D97-AF65-F5344CB8AC3E}">
        <p14:creationId xmlns:p14="http://schemas.microsoft.com/office/powerpoint/2010/main" val="1155799202"/>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Documento_de_Microsoft_Word1.doc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51260" y="2552700"/>
            <a:ext cx="8574622" cy="2959947"/>
          </a:xfrm>
        </p:spPr>
        <p:txBody>
          <a:bodyPr>
            <a:normAutofit fontScale="90000"/>
          </a:bodyPr>
          <a:lstStyle/>
          <a:p>
            <a:r>
              <a:rPr lang="es-EC" dirty="0" smtClean="0"/>
              <a:t>Tesis de Grado previa a la obtención del título de:</a:t>
            </a:r>
            <a:br>
              <a:rPr lang="es-EC" dirty="0" smtClean="0"/>
            </a:br>
            <a:r>
              <a:rPr lang="es-EC" sz="2400" dirty="0"/>
              <a:t> </a:t>
            </a:r>
            <a:r>
              <a:rPr lang="es-EC" b="1" dirty="0" smtClean="0"/>
              <a:t/>
            </a:r>
            <a:br>
              <a:rPr lang="es-EC" b="1" dirty="0" smtClean="0"/>
            </a:br>
            <a:r>
              <a:rPr lang="es-EC" b="1" dirty="0" smtClean="0"/>
              <a:t>INGENIERO </a:t>
            </a:r>
            <a:r>
              <a:rPr lang="es-EC" b="1" dirty="0"/>
              <a:t>COMERCIAL</a:t>
            </a:r>
            <a:endParaRPr lang="en-US" dirty="0"/>
          </a:p>
        </p:txBody>
      </p:sp>
      <p:sp>
        <p:nvSpPr>
          <p:cNvPr id="3" name="Subtítulo 2"/>
          <p:cNvSpPr>
            <a:spLocks noGrp="1"/>
          </p:cNvSpPr>
          <p:nvPr>
            <p:ph type="subTitle" idx="1"/>
          </p:nvPr>
        </p:nvSpPr>
        <p:spPr>
          <a:xfrm>
            <a:off x="7867650" y="5665047"/>
            <a:ext cx="4324350" cy="1192953"/>
          </a:xfrm>
        </p:spPr>
        <p:txBody>
          <a:bodyPr>
            <a:normAutofit fontScale="70000" lnSpcReduction="20000"/>
          </a:bodyPr>
          <a:lstStyle/>
          <a:p>
            <a:pPr algn="l"/>
            <a:r>
              <a:rPr lang="es-EC" sz="3200" dirty="0" smtClean="0"/>
              <a:t>Autor:  	    	    Christian </a:t>
            </a:r>
            <a:r>
              <a:rPr lang="es-EC" sz="3200" dirty="0"/>
              <a:t>G</a:t>
            </a:r>
            <a:r>
              <a:rPr lang="es-EC" sz="3200" dirty="0" smtClean="0"/>
              <a:t>odoy</a:t>
            </a:r>
          </a:p>
          <a:p>
            <a:pPr algn="l"/>
            <a:r>
              <a:rPr lang="es-EC" sz="3200" dirty="0" smtClean="0"/>
              <a:t>Director:  	    Ing. Edison </a:t>
            </a:r>
            <a:r>
              <a:rPr lang="es-EC" sz="3200" dirty="0" err="1" smtClean="0"/>
              <a:t>Recalde</a:t>
            </a:r>
            <a:endParaRPr lang="es-EC" sz="3200" dirty="0" smtClean="0"/>
          </a:p>
          <a:p>
            <a:pPr algn="l"/>
            <a:r>
              <a:rPr lang="es-EC" sz="3200" dirty="0" smtClean="0"/>
              <a:t>Codirector:     Ing. Luis </a:t>
            </a:r>
            <a:r>
              <a:rPr lang="es-EC" sz="3200" dirty="0" err="1" smtClean="0"/>
              <a:t>Tipan</a:t>
            </a:r>
            <a:endParaRPr lang="en-US" sz="3200"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850194" y="320040"/>
            <a:ext cx="8675688" cy="2080260"/>
          </a:xfrm>
          <a:prstGeom prst="rect">
            <a:avLst/>
          </a:prstGeom>
          <a:noFill/>
          <a:ln>
            <a:noFill/>
          </a:ln>
        </p:spPr>
      </p:pic>
    </p:spTree>
    <p:extLst>
      <p:ext uri="{BB962C8B-B14F-4D97-AF65-F5344CB8AC3E}">
        <p14:creationId xmlns:p14="http://schemas.microsoft.com/office/powerpoint/2010/main" val="343886122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r>
              <a:rPr lang="es-EC" dirty="0" smtClean="0"/>
              <a:t>Cobertura de Mercado</a:t>
            </a:r>
            <a:endParaRPr lang="en-US" dirty="0"/>
          </a:p>
        </p:txBody>
      </p:sp>
      <p:sp>
        <p:nvSpPr>
          <p:cNvPr id="3" name="Marcador de contenido 2"/>
          <p:cNvSpPr>
            <a:spLocks noGrp="1"/>
          </p:cNvSpPr>
          <p:nvPr>
            <p:ph idx="1"/>
          </p:nvPr>
        </p:nvSpPr>
        <p:spPr>
          <a:xfrm>
            <a:off x="1484310" y="2209799"/>
            <a:ext cx="10018713" cy="4191001"/>
          </a:xfrm>
        </p:spPr>
        <p:txBody>
          <a:bodyPr/>
          <a:lstStyle/>
          <a:p>
            <a:pPr algn="just"/>
            <a:r>
              <a:rPr lang="es-EC" dirty="0"/>
              <a:t>La empresa CONGAS tiene 830 depósitos autorizados de distribución de GLP a nivel nacional, de un total de 2983 a nivel nacional, por lo cual es la segunda empresa con mayor número de distribuidores autorizados, estos datos muestran que CONGAS tiene un 27.82% de </a:t>
            </a:r>
            <a:r>
              <a:rPr lang="es-EC" dirty="0" smtClean="0"/>
              <a:t>cobertura,</a:t>
            </a:r>
            <a:r>
              <a:rPr lang="es-EC" dirty="0" smtClean="0"/>
              <a:t> </a:t>
            </a:r>
            <a:r>
              <a:rPr lang="es-EC" dirty="0"/>
              <a:t>en lo que se refiere a distribuidores autorizados de GLP. </a:t>
            </a:r>
            <a:endParaRPr lang="es-EC" dirty="0" smtClean="0"/>
          </a:p>
          <a:p>
            <a:pPr algn="just"/>
            <a:endParaRPr lang="es-EC" dirty="0"/>
          </a:p>
          <a:p>
            <a:pPr algn="just"/>
            <a:r>
              <a:rPr lang="es-EC" dirty="0" smtClean="0"/>
              <a:t>El </a:t>
            </a:r>
            <a:r>
              <a:rPr lang="es-EC" dirty="0"/>
              <a:t>porcentaje restante se divide entre otras diez comercializadoras siendo DURAGAS la primera con 33.38% de participación. (ARCH A. D., 2013)</a:t>
            </a:r>
            <a:endParaRPr lang="en-US" dirty="0"/>
          </a:p>
          <a:p>
            <a:pPr algn="just"/>
            <a:endParaRPr lang="en-US" dirty="0"/>
          </a:p>
        </p:txBody>
      </p:sp>
    </p:spTree>
    <p:extLst>
      <p:ext uri="{BB962C8B-B14F-4D97-AF65-F5344CB8AC3E}">
        <p14:creationId xmlns:p14="http://schemas.microsoft.com/office/powerpoint/2010/main" val="30778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301" y="0"/>
            <a:ext cx="10018713" cy="1752599"/>
          </a:xfrm>
        </p:spPr>
        <p:txBody>
          <a:bodyPr/>
          <a:lstStyle/>
          <a:p>
            <a:r>
              <a:rPr lang="es-EC" b="1" dirty="0"/>
              <a:t>MARCO TEÓRICO</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14311371"/>
              </p:ext>
            </p:extLst>
          </p:nvPr>
        </p:nvGraphicFramePr>
        <p:xfrm>
          <a:off x="1232262" y="1490989"/>
          <a:ext cx="10552790" cy="6333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3555595" y="1490989"/>
            <a:ext cx="5906124" cy="523220"/>
          </a:xfrm>
          <a:prstGeom prst="rect">
            <a:avLst/>
          </a:prstGeom>
          <a:noFill/>
        </p:spPr>
        <p:txBody>
          <a:bodyPr wrap="square" rtlCol="0">
            <a:spAutoFit/>
          </a:bodyPr>
          <a:lstStyle/>
          <a:p>
            <a:r>
              <a:rPr lang="es-EC" sz="2800" b="1" dirty="0" smtClean="0"/>
              <a:t>ANTECEDENTES DEL PROYECTO</a:t>
            </a:r>
            <a:endParaRPr lang="en-US" sz="2800" b="1" dirty="0"/>
          </a:p>
        </p:txBody>
      </p:sp>
    </p:spTree>
    <p:extLst>
      <p:ext uri="{BB962C8B-B14F-4D97-AF65-F5344CB8AC3E}">
        <p14:creationId xmlns:p14="http://schemas.microsoft.com/office/powerpoint/2010/main" val="543544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BASES LEGALES</a:t>
            </a:r>
            <a:endParaRPr lang="en-US"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15258293"/>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13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1752599"/>
          </a:xfrm>
        </p:spPr>
        <p:txBody>
          <a:bodyPr/>
          <a:lstStyle/>
          <a:p>
            <a:r>
              <a:rPr lang="es-EC" b="1" dirty="0"/>
              <a:t>METODOLOGÍA</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37629512"/>
              </p:ext>
            </p:extLst>
          </p:nvPr>
        </p:nvGraphicFramePr>
        <p:xfrm>
          <a:off x="1484312" y="1581150"/>
          <a:ext cx="10018712" cy="4856480"/>
        </p:xfrm>
        <a:graphic>
          <a:graphicData uri="http://schemas.openxmlformats.org/drawingml/2006/table">
            <a:tbl>
              <a:tblPr firstRow="1" bandRow="1">
                <a:tableStyleId>{5C22544A-7EE6-4342-B048-85BDC9FD1C3A}</a:tableStyleId>
              </a:tblPr>
              <a:tblGrid>
                <a:gridCol w="5009356"/>
                <a:gridCol w="5009356"/>
              </a:tblGrid>
              <a:tr h="370840">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lt1"/>
                          </a:solidFill>
                          <a:effectLst/>
                          <a:latin typeface="+mn-lt"/>
                          <a:ea typeface="+mn-ea"/>
                          <a:cs typeface="+mn-cs"/>
                        </a:rPr>
                        <a:t>Métodos de Investigación</a:t>
                      </a:r>
                      <a:endParaRPr lang="en-US" sz="1800" b="1" kern="1200" dirty="0" smtClean="0">
                        <a:solidFill>
                          <a:schemeClr val="lt1"/>
                        </a:solidFill>
                        <a:effectLst/>
                        <a:latin typeface="+mn-lt"/>
                        <a:ea typeface="+mn-ea"/>
                        <a:cs typeface="+mn-cs"/>
                      </a:endParaRPr>
                    </a:p>
                  </a:txBody>
                  <a:tcPr/>
                </a:tc>
                <a:tc>
                  <a:txBody>
                    <a:bodyPr/>
                    <a:lstStyle/>
                    <a:p>
                      <a:endParaRPr lang="en-US"/>
                    </a:p>
                  </a:txBody>
                  <a:tcPr/>
                </a:tc>
              </a:tr>
              <a:tr h="370840">
                <a:tc>
                  <a:txBody>
                    <a:bodyPr/>
                    <a:lstStyle/>
                    <a:p>
                      <a:r>
                        <a:rPr lang="es-EC" sz="1800" b="1" kern="1200" dirty="0" smtClean="0">
                          <a:solidFill>
                            <a:schemeClr val="dk1"/>
                          </a:solidFill>
                          <a:effectLst/>
                          <a:latin typeface="+mn-lt"/>
                          <a:ea typeface="+mn-ea"/>
                          <a:cs typeface="+mn-cs"/>
                        </a:rPr>
                        <a:t>Método Empírico</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Permitió la obtención de datos empíricos a través de la experiencia, contrastaciones y conocimiento de la realidad de la empresa, generando conocimiento sobre hechos fundamentales relacionados al proyecto de estudio.</a:t>
                      </a:r>
                      <a:endParaRPr lang="en-US" sz="1800" kern="1200" dirty="0" smtClean="0">
                        <a:solidFill>
                          <a:schemeClr val="dk1"/>
                        </a:solidFill>
                        <a:effectLst/>
                        <a:latin typeface="+mn-lt"/>
                        <a:ea typeface="+mn-ea"/>
                        <a:cs typeface="+mn-cs"/>
                      </a:endParaRPr>
                    </a:p>
                  </a:txBody>
                  <a:tcPr/>
                </a:tc>
              </a:tr>
              <a:tr h="37084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effectLst/>
                          <a:latin typeface="+mn-lt"/>
                          <a:ea typeface="+mn-ea"/>
                          <a:cs typeface="+mn-cs"/>
                        </a:rPr>
                        <a:t>Técnicas de Investigación</a:t>
                      </a:r>
                      <a:endParaRPr lang="en-US" sz="1800" b="1" kern="1200" dirty="0" smtClean="0">
                        <a:solidFill>
                          <a:schemeClr val="dk1"/>
                        </a:solidFill>
                        <a:effectLst/>
                        <a:latin typeface="+mn-lt"/>
                        <a:ea typeface="+mn-ea"/>
                        <a:cs typeface="+mn-cs"/>
                      </a:endParaRPr>
                    </a:p>
                  </a:txBody>
                  <a:tcPr/>
                </a:tc>
                <a:tc>
                  <a:txBody>
                    <a:bodyPr/>
                    <a:lstStyle/>
                    <a:p>
                      <a:pPr lvl="0"/>
                      <a:r>
                        <a:rPr lang="es-EC" sz="1800" kern="1200" dirty="0" smtClean="0">
                          <a:solidFill>
                            <a:schemeClr val="dk1"/>
                          </a:solidFill>
                          <a:effectLst/>
                          <a:latin typeface="+mn-lt"/>
                          <a:ea typeface="+mn-ea"/>
                          <a:cs typeface="+mn-cs"/>
                        </a:rPr>
                        <a:t>Observación</a:t>
                      </a:r>
                      <a:r>
                        <a:rPr lang="en-US" sz="1800" kern="1200" dirty="0" smtClean="0">
                          <a:solidFill>
                            <a:schemeClr val="dk1"/>
                          </a:solidFill>
                          <a:effectLst/>
                          <a:latin typeface="+mn-lt"/>
                          <a:ea typeface="+mn-ea"/>
                          <a:cs typeface="+mn-cs"/>
                        </a:rPr>
                        <a:t>,</a:t>
                      </a:r>
                      <a:r>
                        <a:rPr lang="en-US"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Medición</a:t>
                      </a:r>
                      <a:r>
                        <a:rPr lang="en-US" sz="1800" kern="1200" dirty="0" smtClean="0">
                          <a:solidFill>
                            <a:schemeClr val="dk1"/>
                          </a:solidFill>
                          <a:effectLst/>
                          <a:latin typeface="+mn-lt"/>
                          <a:ea typeface="+mn-ea"/>
                          <a:cs typeface="+mn-cs"/>
                        </a:rPr>
                        <a:t>,</a:t>
                      </a:r>
                      <a:r>
                        <a:rPr lang="en-US"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Entrevistas Personales.</a:t>
                      </a:r>
                      <a:endParaRPr lang="en-US" sz="1800" kern="1200" dirty="0">
                        <a:solidFill>
                          <a:schemeClr val="dk1"/>
                        </a:solidFill>
                        <a:effectLst/>
                        <a:latin typeface="+mn-lt"/>
                        <a:ea typeface="+mn-ea"/>
                        <a:cs typeface="+mn-cs"/>
                      </a:endParaRPr>
                    </a:p>
                  </a:txBody>
                  <a:tcPr/>
                </a:tc>
              </a:tr>
              <a:tr h="370840">
                <a:tc>
                  <a:txBody>
                    <a:bodyPr/>
                    <a:lstStyle/>
                    <a:p>
                      <a:r>
                        <a:rPr lang="es-EC" sz="1800" b="1" kern="1200" dirty="0" smtClean="0">
                          <a:solidFill>
                            <a:schemeClr val="dk1"/>
                          </a:solidFill>
                          <a:effectLst/>
                          <a:latin typeface="+mn-lt"/>
                          <a:ea typeface="+mn-ea"/>
                          <a:cs typeface="+mn-cs"/>
                        </a:rPr>
                        <a:t>Herramientas de Geomarketing </a:t>
                      </a:r>
                      <a:endParaRPr lang="en-US" b="1" dirty="0"/>
                    </a:p>
                  </a:txBody>
                  <a:tcPr/>
                </a:tc>
                <a:tc>
                  <a:txBody>
                    <a:bodyPr/>
                    <a:lstStyle/>
                    <a:p>
                      <a:pPr lvl="0"/>
                      <a:r>
                        <a:rPr lang="es-EC" sz="1800" kern="1200" dirty="0" smtClean="0">
                          <a:solidFill>
                            <a:schemeClr val="dk1"/>
                          </a:solidFill>
                          <a:effectLst/>
                          <a:latin typeface="+mn-lt"/>
                          <a:ea typeface="+mn-ea"/>
                          <a:cs typeface="+mn-cs"/>
                        </a:rPr>
                        <a:t>Google </a:t>
                      </a:r>
                      <a:r>
                        <a:rPr lang="es-EC" sz="1800" kern="1200" dirty="0" err="1" smtClean="0">
                          <a:solidFill>
                            <a:schemeClr val="dk1"/>
                          </a:solidFill>
                          <a:effectLst/>
                          <a:latin typeface="+mn-lt"/>
                          <a:ea typeface="+mn-ea"/>
                          <a:cs typeface="+mn-cs"/>
                        </a:rPr>
                        <a:t>Earth</a:t>
                      </a:r>
                      <a:r>
                        <a:rPr lang="es-EC" sz="1800" kern="1200" dirty="0" smtClean="0">
                          <a:solidFill>
                            <a:schemeClr val="dk1"/>
                          </a:solidFill>
                          <a:effectLst/>
                          <a:latin typeface="+mn-lt"/>
                          <a:ea typeface="+mn-ea"/>
                          <a:cs typeface="+mn-cs"/>
                        </a:rPr>
                        <a:t> Enterprise</a:t>
                      </a:r>
                      <a:r>
                        <a:rPr lang="en-US" sz="1800" kern="1200" dirty="0" smtClean="0">
                          <a:solidFill>
                            <a:schemeClr val="dk1"/>
                          </a:solidFill>
                          <a:effectLst/>
                          <a:latin typeface="+mn-lt"/>
                          <a:ea typeface="+mn-ea"/>
                          <a:cs typeface="+mn-cs"/>
                        </a:rPr>
                        <a:t>,</a:t>
                      </a:r>
                      <a:r>
                        <a:rPr lang="en-US"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Google Maps</a:t>
                      </a:r>
                      <a:r>
                        <a:rPr lang="en-US"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Maps </a:t>
                      </a:r>
                      <a:r>
                        <a:rPr lang="es-EC" sz="1800" kern="1200" dirty="0" err="1" smtClean="0">
                          <a:solidFill>
                            <a:schemeClr val="dk1"/>
                          </a:solidFill>
                          <a:effectLst/>
                          <a:latin typeface="+mn-lt"/>
                          <a:ea typeface="+mn-ea"/>
                          <a:cs typeface="+mn-cs"/>
                        </a:rPr>
                        <a:t>Coordinate</a:t>
                      </a:r>
                      <a:r>
                        <a:rPr lang="es-EC" sz="1800" kern="1200" dirty="0" smtClean="0">
                          <a:solidFill>
                            <a:schemeClr val="dk1"/>
                          </a:solidFill>
                          <a:effectLst/>
                          <a:latin typeface="+mn-lt"/>
                          <a:ea typeface="+mn-ea"/>
                          <a:cs typeface="+mn-cs"/>
                        </a:rPr>
                        <a:t>, Maps </a:t>
                      </a:r>
                      <a:r>
                        <a:rPr lang="es-EC" sz="1800" kern="1200" dirty="0" err="1" smtClean="0">
                          <a:solidFill>
                            <a:schemeClr val="dk1"/>
                          </a:solidFill>
                          <a:effectLst/>
                          <a:latin typeface="+mn-lt"/>
                          <a:ea typeface="+mn-ea"/>
                          <a:cs typeface="+mn-cs"/>
                        </a:rPr>
                        <a:t>Engine</a:t>
                      </a:r>
                      <a:r>
                        <a:rPr lang="en-US" sz="1800" kern="1200" dirty="0" smtClean="0">
                          <a:solidFill>
                            <a:schemeClr val="dk1"/>
                          </a:solidFill>
                          <a:effectLst/>
                          <a:latin typeface="+mn-lt"/>
                          <a:ea typeface="+mn-ea"/>
                          <a:cs typeface="+mn-cs"/>
                        </a:rPr>
                        <a:t>,</a:t>
                      </a:r>
                      <a:r>
                        <a:rPr lang="en-US" sz="1800" kern="1200" baseline="0" dirty="0" smtClean="0">
                          <a:solidFill>
                            <a:schemeClr val="dk1"/>
                          </a:solidFill>
                          <a:effectLst/>
                          <a:latin typeface="+mn-lt"/>
                          <a:ea typeface="+mn-ea"/>
                          <a:cs typeface="+mn-cs"/>
                        </a:rPr>
                        <a:t> </a:t>
                      </a:r>
                      <a:r>
                        <a:rPr lang="es-EC" sz="1800" kern="1200" dirty="0" smtClean="0">
                          <a:solidFill>
                            <a:schemeClr val="dk1"/>
                          </a:solidFill>
                          <a:effectLst/>
                          <a:latin typeface="+mn-lt"/>
                          <a:ea typeface="+mn-ea"/>
                          <a:cs typeface="+mn-cs"/>
                        </a:rPr>
                        <a:t>Maps API.</a:t>
                      </a:r>
                      <a:endParaRPr lang="en-US" sz="1800" kern="1200" dirty="0" smtClean="0">
                        <a:solidFill>
                          <a:schemeClr val="dk1"/>
                        </a:solidFill>
                        <a:effectLst/>
                        <a:latin typeface="+mn-lt"/>
                        <a:ea typeface="+mn-ea"/>
                        <a:cs typeface="+mn-cs"/>
                      </a:endParaRPr>
                    </a:p>
                    <a:p>
                      <a:endParaRPr lang="en-US" dirty="0"/>
                    </a:p>
                  </a:txBody>
                  <a:tcPr/>
                </a:tc>
              </a:tr>
              <a:tr h="370840">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effectLst/>
                          <a:latin typeface="+mn-lt"/>
                          <a:ea typeface="+mn-ea"/>
                          <a:cs typeface="+mn-cs"/>
                        </a:rPr>
                        <a:t>Fuentes de información</a:t>
                      </a:r>
                      <a:endParaRPr lang="en-US" sz="1800" b="1" kern="1200" dirty="0" smtClean="0">
                        <a:solidFill>
                          <a:schemeClr val="dk1"/>
                        </a:solidFill>
                        <a:effectLst/>
                        <a:latin typeface="+mn-lt"/>
                        <a:ea typeface="+mn-ea"/>
                        <a:cs typeface="+mn-cs"/>
                      </a:endParaRPr>
                    </a:p>
                  </a:txBody>
                  <a:tcPr/>
                </a:tc>
                <a:tc>
                  <a:txBody>
                    <a:bodyPr/>
                    <a:lstStyle/>
                    <a:p>
                      <a:r>
                        <a:rPr lang="es-EC" sz="1800" kern="1200" dirty="0" smtClean="0">
                          <a:solidFill>
                            <a:schemeClr val="dk1"/>
                          </a:solidFill>
                          <a:effectLst/>
                          <a:latin typeface="+mn-lt"/>
                          <a:ea typeface="+mn-ea"/>
                          <a:cs typeface="+mn-cs"/>
                        </a:rPr>
                        <a:t>Decretos Ejecutivos y Acuerdos Ministeriales, Ley de Hidrocarburos, Constitución de la República del Ecuador, Diarios, Entrevistas, Encuestas, Apuntes de Investigación, Noticias, Documentos e Información original emitida por la ARCH, entre otras fuentes</a:t>
                      </a:r>
                      <a:endParaRPr lang="en-US" dirty="0"/>
                    </a:p>
                  </a:txBody>
                  <a:tcPr/>
                </a:tc>
              </a:tr>
            </a:tbl>
          </a:graphicData>
        </a:graphic>
      </p:graphicFrame>
    </p:spTree>
    <p:extLst>
      <p:ext uri="{BB962C8B-B14F-4D97-AF65-F5344CB8AC3E}">
        <p14:creationId xmlns:p14="http://schemas.microsoft.com/office/powerpoint/2010/main" val="4285459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normAutofit/>
          </a:bodyPr>
          <a:lstStyle/>
          <a:p>
            <a:r>
              <a:rPr lang="en-US" b="1" dirty="0" smtClean="0"/>
              <a:t>PROCESO DE COMERCIALIZACIÓN </a:t>
            </a:r>
            <a:endParaRPr lang="en-US" b="1" dirty="0"/>
          </a:p>
        </p:txBody>
      </p:sp>
      <p:sp>
        <p:nvSpPr>
          <p:cNvPr id="3" name="Marcador de contenido 2"/>
          <p:cNvSpPr>
            <a:spLocks noGrp="1"/>
          </p:cNvSpPr>
          <p:nvPr>
            <p:ph idx="1"/>
          </p:nvPr>
        </p:nvSpPr>
        <p:spPr>
          <a:xfrm>
            <a:off x="1484309" y="4381499"/>
            <a:ext cx="10018713" cy="1581150"/>
          </a:xfrm>
        </p:spPr>
        <p:txBody>
          <a:bodyPr/>
          <a:lstStyle/>
          <a:p>
            <a:r>
              <a:rPr lang="es-EC" dirty="0"/>
              <a:t>Dentro del proceso de comercialización intervienen proveedores, la </a:t>
            </a:r>
            <a:r>
              <a:rPr lang="es-EC" dirty="0" smtClean="0"/>
              <a:t>empresa, transportistas </a:t>
            </a:r>
            <a:r>
              <a:rPr lang="es-EC" dirty="0"/>
              <a:t>y clientes. Todos </a:t>
            </a:r>
            <a:r>
              <a:rPr lang="es-EC" dirty="0" smtClean="0"/>
              <a:t>son </a:t>
            </a:r>
            <a:r>
              <a:rPr lang="es-EC" dirty="0"/>
              <a:t>actores directos de la cadena de comercialización en la </a:t>
            </a:r>
            <a:r>
              <a:rPr lang="es-EC" dirty="0" smtClean="0"/>
              <a:t>empresa.</a:t>
            </a:r>
            <a:endParaRPr lang="en-US" dirty="0"/>
          </a:p>
        </p:txBody>
      </p:sp>
      <p:pic>
        <p:nvPicPr>
          <p:cNvPr id="4" name="Imagen 3"/>
          <p:cNvPicPr/>
          <p:nvPr/>
        </p:nvPicPr>
        <p:blipFill>
          <a:blip r:embed="rId3">
            <a:extLst>
              <a:ext uri="{28A0092B-C50C-407E-A947-70E740481C1C}">
                <a14:useLocalDpi xmlns:a14="http://schemas.microsoft.com/office/drawing/2010/main"/>
              </a:ext>
            </a:extLst>
          </a:blip>
          <a:srcRect/>
          <a:stretch>
            <a:fillRect/>
          </a:stretch>
        </p:blipFill>
        <p:spPr bwMode="auto">
          <a:xfrm>
            <a:off x="1911344" y="1752599"/>
            <a:ext cx="9164641" cy="2457451"/>
          </a:xfrm>
          <a:prstGeom prst="rect">
            <a:avLst/>
          </a:prstGeom>
          <a:noFill/>
          <a:ln>
            <a:noFill/>
          </a:ln>
        </p:spPr>
      </p:pic>
    </p:spTree>
    <p:extLst>
      <p:ext uri="{BB962C8B-B14F-4D97-AF65-F5344CB8AC3E}">
        <p14:creationId xmlns:p14="http://schemas.microsoft.com/office/powerpoint/2010/main" val="225389153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lstStyle/>
          <a:p>
            <a:endParaRPr lang="en-US"/>
          </a:p>
        </p:txBody>
      </p:sp>
      <p:pic>
        <p:nvPicPr>
          <p:cNvPr id="4" name="Imagen 3"/>
          <p:cNvPicPr/>
          <p:nvPr/>
        </p:nvPicPr>
        <p:blipFill rotWithShape="1">
          <a:blip r:embed="rId3" cstate="screen">
            <a:extLst>
              <a:ext uri="{28A0092B-C50C-407E-A947-70E740481C1C}">
                <a14:useLocalDpi xmlns:a14="http://schemas.microsoft.com/office/drawing/2010/main"/>
              </a:ext>
            </a:extLst>
          </a:blip>
          <a:srcRect r="388"/>
          <a:stretch/>
        </p:blipFill>
        <p:spPr bwMode="auto">
          <a:xfrm>
            <a:off x="2081212" y="0"/>
            <a:ext cx="9863138" cy="68237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559460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lstStyle/>
          <a:p>
            <a:r>
              <a:rPr lang="es-EC" b="1" dirty="0"/>
              <a:t>ANÁLISIS DE LOGÍSTICA COMERCIAL</a:t>
            </a:r>
            <a:endParaRPr lang="en-US" dirty="0"/>
          </a:p>
        </p:txBody>
      </p:sp>
      <p:pic>
        <p:nvPicPr>
          <p:cNvPr id="5" name="Marcador de contenido 4"/>
          <p:cNvPicPr>
            <a:picLocks noGrp="1" noChangeAspect="1"/>
          </p:cNvPicPr>
          <p:nvPr>
            <p:ph idx="1"/>
          </p:nvPr>
        </p:nvPicPr>
        <p:blipFill>
          <a:blip r:embed="rId3"/>
          <a:stretch>
            <a:fillRect/>
          </a:stretch>
        </p:blipFill>
        <p:spPr>
          <a:xfrm>
            <a:off x="1630122" y="1752599"/>
            <a:ext cx="9727086" cy="5105401"/>
          </a:xfrm>
          <a:prstGeom prst="rect">
            <a:avLst/>
          </a:prstGeom>
        </p:spPr>
      </p:pic>
    </p:spTree>
    <p:extLst>
      <p:ext uri="{BB962C8B-B14F-4D97-AF65-F5344CB8AC3E}">
        <p14:creationId xmlns:p14="http://schemas.microsoft.com/office/powerpoint/2010/main" val="2286643673"/>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pPr lvl="0"/>
            <a:r>
              <a:rPr lang="es-EC" b="1" dirty="0" smtClean="0"/>
              <a:t>LAY-OUT DE LA EMPRESA</a:t>
            </a:r>
            <a:endParaRPr lang="en-US" b="1" dirty="0"/>
          </a:p>
        </p:txBody>
      </p:sp>
      <p:sp>
        <p:nvSpPr>
          <p:cNvPr id="3" name="Marcador de contenido 2"/>
          <p:cNvSpPr>
            <a:spLocks noGrp="1"/>
          </p:cNvSpPr>
          <p:nvPr>
            <p:ph idx="1"/>
          </p:nvPr>
        </p:nvSpPr>
        <p:spPr/>
        <p:txBody>
          <a:bodyPr/>
          <a:lstStyle/>
          <a:p>
            <a:endParaRPr lang="en-US" dirty="0"/>
          </a:p>
        </p:txBody>
      </p:sp>
      <p:pic>
        <p:nvPicPr>
          <p:cNvPr id="4" name="Imagen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0372" y="1547812"/>
            <a:ext cx="6986588" cy="5310188"/>
          </a:xfrm>
          <a:prstGeom prst="rect">
            <a:avLst/>
          </a:prstGeom>
          <a:noFill/>
          <a:ln>
            <a:noFill/>
          </a:ln>
        </p:spPr>
      </p:pic>
    </p:spTree>
    <p:extLst>
      <p:ext uri="{BB962C8B-B14F-4D97-AF65-F5344CB8AC3E}">
        <p14:creationId xmlns:p14="http://schemas.microsoft.com/office/powerpoint/2010/main" val="1133821135"/>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r>
              <a:rPr lang="es-EC" b="1" dirty="0"/>
              <a:t>Demanda semanal de </a:t>
            </a:r>
            <a:r>
              <a:rPr lang="es-EC" b="1" dirty="0" smtClean="0"/>
              <a:t>GLP</a:t>
            </a:r>
            <a:endParaRPr lang="en-US" b="1" dirty="0"/>
          </a:p>
        </p:txBody>
      </p:sp>
      <p:pic>
        <p:nvPicPr>
          <p:cNvPr id="30" name="Imagen 29"/>
          <p:cNvPicPr>
            <a:picLocks noChangeAspect="1"/>
          </p:cNvPicPr>
          <p:nvPr/>
        </p:nvPicPr>
        <p:blipFill>
          <a:blip r:embed="rId3"/>
          <a:stretch>
            <a:fillRect/>
          </a:stretch>
        </p:blipFill>
        <p:spPr>
          <a:xfrm>
            <a:off x="2671762" y="1524000"/>
            <a:ext cx="7634288" cy="5334000"/>
          </a:xfrm>
          <a:prstGeom prst="rect">
            <a:avLst/>
          </a:prstGeom>
        </p:spPr>
      </p:pic>
    </p:spTree>
    <p:extLst>
      <p:ext uri="{BB962C8B-B14F-4D97-AF65-F5344CB8AC3E}">
        <p14:creationId xmlns:p14="http://schemas.microsoft.com/office/powerpoint/2010/main" val="3552086462"/>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NUEVO SISTEMA DE DISTRIBUCIÓN</a:t>
            </a:r>
            <a:endParaRPr lang="en-US" dirty="0"/>
          </a:p>
        </p:txBody>
      </p:sp>
      <p:sp>
        <p:nvSpPr>
          <p:cNvPr id="3" name="Marcador de contenido 2"/>
          <p:cNvSpPr>
            <a:spLocks noGrp="1"/>
          </p:cNvSpPr>
          <p:nvPr>
            <p:ph idx="1"/>
          </p:nvPr>
        </p:nvSpPr>
        <p:spPr/>
        <p:txBody>
          <a:bodyPr/>
          <a:lstStyle/>
          <a:p>
            <a:pPr marL="0" indent="0" algn="ctr">
              <a:buNone/>
            </a:pPr>
            <a:r>
              <a:rPr lang="es-EC" b="1" dirty="0" smtClean="0"/>
              <a:t>INTRODUCCIÓN</a:t>
            </a:r>
            <a:r>
              <a:rPr lang="es-EC" dirty="0" smtClean="0"/>
              <a:t> </a:t>
            </a:r>
          </a:p>
          <a:p>
            <a:r>
              <a:rPr lang="es-EC" dirty="0" smtClean="0"/>
              <a:t>La </a:t>
            </a:r>
            <a:r>
              <a:rPr lang="es-EC" dirty="0"/>
              <a:t>empresa tiene más de tres décadas en la comercialización de GLP, y su modelo de negocio se ha mantenido casi intacto durante este periodo, la presente propuesta integra herramientas informáticas de manejo de inventarios, comunicación, mapas virtuales, etc., que cumplen con las exigencias actuales del mercado, para así tener una respuesta rápida y eficaz.</a:t>
            </a:r>
            <a:endParaRPr lang="en-US" dirty="0"/>
          </a:p>
        </p:txBody>
      </p:sp>
    </p:spTree>
    <p:extLst>
      <p:ext uri="{BB962C8B-B14F-4D97-AF65-F5344CB8AC3E}">
        <p14:creationId xmlns:p14="http://schemas.microsoft.com/office/powerpoint/2010/main" val="733355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normAutofit/>
          </a:bodyPr>
          <a:lstStyle/>
          <a:p>
            <a:pPr marL="0" indent="0" algn="just">
              <a:buNone/>
            </a:pPr>
            <a:r>
              <a:rPr lang="es-EC" sz="2800" b="1" dirty="0"/>
              <a:t>DISEÑO DE UN SISTEMA DE DISTRIBUCIÓN DE GLP (GAS LICUADO DE PETRÓLEO) A TRAVÉS DE HERRAMIENTAS DE GEOMARKETING EN LA COMPAÑÍA NACIONAL DE GAS CONGAS C.A., PARA LOS DISTRIBUIDORES MAYORISTAS DE LAS PARROQUIAS DE TUMBACO, PUEMBO, PIFO, YARUQUÍ, CHECA, CANTÓN QUITO, PROVINCIA DE </a:t>
            </a:r>
            <a:r>
              <a:rPr lang="es-EC" sz="2800" b="1" dirty="0" smtClean="0"/>
              <a:t>PICHINCHA.</a:t>
            </a:r>
            <a:endParaRPr lang="en-US" sz="2800"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3273897" y="685799"/>
            <a:ext cx="6439538" cy="1752599"/>
          </a:xfrm>
          <a:prstGeom prst="rect">
            <a:avLst/>
          </a:prstGeom>
          <a:noFill/>
          <a:ln>
            <a:noFill/>
          </a:ln>
        </p:spPr>
      </p:pic>
    </p:spTree>
    <p:extLst>
      <p:ext uri="{BB962C8B-B14F-4D97-AF65-F5344CB8AC3E}">
        <p14:creationId xmlns:p14="http://schemas.microsoft.com/office/powerpoint/2010/main" val="184720811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ctr" defTabSz="457200" rtl="0">
              <a:spcBef>
                <a:spcPct val="0"/>
              </a:spcBef>
            </a:pPr>
            <a:r>
              <a:rPr lang="es-EC" sz="4000" b="1" dirty="0">
                <a:latin typeface="+mj-lt"/>
              </a:rPr>
              <a:t>SISTEMA DE ABASTECIMIENTO Y MANEJO DE </a:t>
            </a:r>
            <a:r>
              <a:rPr lang="es-EC" sz="4000" b="1" dirty="0" smtClean="0">
                <a:latin typeface="+mj-lt"/>
              </a:rPr>
              <a:t>INVENTARIOS</a:t>
            </a:r>
            <a:endParaRPr lang="en-US" sz="4000" dirty="0">
              <a:latin typeface="+mj-lt"/>
            </a:endParaRPr>
          </a:p>
        </p:txBody>
      </p:sp>
      <p:sp>
        <p:nvSpPr>
          <p:cNvPr id="3" name="Marcador de contenido 2"/>
          <p:cNvSpPr>
            <a:spLocks noGrp="1"/>
          </p:cNvSpPr>
          <p:nvPr>
            <p:ph idx="1"/>
          </p:nvPr>
        </p:nvSpPr>
        <p:spPr/>
        <p:txBody>
          <a:bodyPr/>
          <a:lstStyle/>
          <a:p>
            <a:r>
              <a:rPr lang="es-EC" dirty="0"/>
              <a:t>El modelo propuesto para gestionar el abastecimiento en cuanto al trasporte desde la planta envasadora hacia la matriz de CONGAS sigue siendo el mismo, el proyecto se enfoca en sistematizar los flujos de información y la gestión del stock mediante el uso del software “</a:t>
            </a:r>
            <a:r>
              <a:rPr lang="es-EC" dirty="0" err="1"/>
              <a:t>Inventoria</a:t>
            </a:r>
            <a:r>
              <a:rPr lang="es-EC" dirty="0"/>
              <a:t> Stock Manager”, con una licencia de prueba.</a:t>
            </a:r>
            <a:endParaRPr lang="en-US" dirty="0"/>
          </a:p>
          <a:p>
            <a:endParaRPr lang="en-US" dirty="0"/>
          </a:p>
        </p:txBody>
      </p:sp>
    </p:spTree>
    <p:extLst>
      <p:ext uri="{BB962C8B-B14F-4D97-AF65-F5344CB8AC3E}">
        <p14:creationId xmlns:p14="http://schemas.microsoft.com/office/powerpoint/2010/main" val="161413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ctr" defTabSz="457200" rtl="0">
              <a:spcBef>
                <a:spcPct val="0"/>
              </a:spcBef>
            </a:pPr>
            <a:r>
              <a:rPr lang="es-EC" sz="4000" b="1" dirty="0">
                <a:latin typeface="+mj-lt"/>
              </a:rPr>
              <a:t>SISTEMA DE </a:t>
            </a:r>
            <a:r>
              <a:rPr lang="es-EC" sz="4000" b="1" dirty="0" smtClean="0">
                <a:latin typeface="+mj-lt"/>
              </a:rPr>
              <a:t>DISTRIBUCIÓN</a:t>
            </a:r>
            <a:endParaRPr lang="en-US" sz="4000" dirty="0">
              <a:latin typeface="+mj-lt"/>
            </a:endParaRPr>
          </a:p>
        </p:txBody>
      </p:sp>
      <p:sp>
        <p:nvSpPr>
          <p:cNvPr id="3" name="Marcador de contenido 2"/>
          <p:cNvSpPr>
            <a:spLocks noGrp="1"/>
          </p:cNvSpPr>
          <p:nvPr>
            <p:ph idx="1"/>
          </p:nvPr>
        </p:nvSpPr>
        <p:spPr/>
        <p:txBody>
          <a:bodyPr/>
          <a:lstStyle/>
          <a:p>
            <a:pPr marL="0" indent="0" algn="just">
              <a:buNone/>
            </a:pPr>
            <a:r>
              <a:rPr lang="es-EC" dirty="0"/>
              <a:t>Las Herramientas de Geomarketing, son la base que fundamenta el presente proyecto. Toda la logística de distribución se manejó con sistemas computarizados de Geomarketing. Los cuales nos facilitan el control de la flota de vehículos y la asignación de entregas a los transportistas.</a:t>
            </a:r>
            <a:endParaRPr lang="en-US" dirty="0"/>
          </a:p>
          <a:p>
            <a:endParaRPr lang="en-US" dirty="0"/>
          </a:p>
        </p:txBody>
      </p:sp>
    </p:spTree>
    <p:extLst>
      <p:ext uri="{BB962C8B-B14F-4D97-AF65-F5344CB8AC3E}">
        <p14:creationId xmlns:p14="http://schemas.microsoft.com/office/powerpoint/2010/main" val="240664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2" algn="ctr" defTabSz="457200" rtl="0">
              <a:spcBef>
                <a:spcPct val="0"/>
              </a:spcBef>
            </a:pPr>
            <a:r>
              <a:rPr lang="es-EC" sz="4000" b="1" dirty="0" smtClean="0">
                <a:latin typeface="+mj-lt"/>
              </a:rPr>
              <a:t>RUTAS DE VENTA</a:t>
            </a:r>
            <a:endParaRPr lang="en-US" sz="4000" dirty="0">
              <a:latin typeface="+mj-lt"/>
            </a:endParaRPr>
          </a:p>
        </p:txBody>
      </p:sp>
      <p:sp>
        <p:nvSpPr>
          <p:cNvPr id="3" name="Marcador de contenido 2"/>
          <p:cNvSpPr>
            <a:spLocks noGrp="1"/>
          </p:cNvSpPr>
          <p:nvPr>
            <p:ph idx="1"/>
          </p:nvPr>
        </p:nvSpPr>
        <p:spPr>
          <a:xfrm>
            <a:off x="1484310" y="2666999"/>
            <a:ext cx="10018713" cy="3943351"/>
          </a:xfrm>
        </p:spPr>
        <p:txBody>
          <a:bodyPr/>
          <a:lstStyle/>
          <a:p>
            <a:pPr algn="just"/>
            <a:r>
              <a:rPr lang="es-EC" dirty="0"/>
              <a:t>Fueron creadas con el objetivo de minimizar el tiempo de las entregas, por lo tanto se buscó la ruta óptima para llegar a cada distribuidor. Estas rutas pueden ser trasladadas a cualquier dispositivo que soporte la tecnología GPS (Global </a:t>
            </a:r>
            <a:r>
              <a:rPr lang="es-EC" dirty="0" err="1" smtClean="0"/>
              <a:t>Positioning</a:t>
            </a:r>
            <a:r>
              <a:rPr lang="es-EC" dirty="0" smtClean="0"/>
              <a:t> </a:t>
            </a:r>
            <a:r>
              <a:rPr lang="es-EC" dirty="0" err="1"/>
              <a:t>System</a:t>
            </a:r>
            <a:r>
              <a:rPr lang="es-EC" dirty="0"/>
              <a:t>), es el sistema de posicionamiento global. </a:t>
            </a:r>
            <a:endParaRPr lang="en-US" dirty="0"/>
          </a:p>
          <a:p>
            <a:pPr algn="just"/>
            <a:r>
              <a:rPr lang="es-EC" dirty="0"/>
              <a:t>Este tipo de tecnología la encontramos en la mayoría de teléfonos inteligentes (smartphone), y por ello existe una gran facilidad de acceso. </a:t>
            </a:r>
            <a:endParaRPr lang="en-US" dirty="0"/>
          </a:p>
          <a:p>
            <a:endParaRPr lang="en-US" dirty="0"/>
          </a:p>
        </p:txBody>
      </p:sp>
    </p:spTree>
    <p:extLst>
      <p:ext uri="{BB962C8B-B14F-4D97-AF65-F5344CB8AC3E}">
        <p14:creationId xmlns:p14="http://schemas.microsoft.com/office/powerpoint/2010/main" val="2488646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2" algn="ctr" defTabSz="457200" rtl="0">
              <a:spcBef>
                <a:spcPct val="0"/>
              </a:spcBef>
            </a:pPr>
            <a:r>
              <a:rPr lang="es-EC" sz="4000" b="1" dirty="0" smtClean="0">
                <a:latin typeface="+mj-lt"/>
              </a:rPr>
              <a:t>COSTO DEL TRANSPORTE</a:t>
            </a:r>
            <a:endParaRPr lang="en-US" sz="4000" dirty="0">
              <a:latin typeface="+mj-lt"/>
            </a:endParaRPr>
          </a:p>
        </p:txBody>
      </p:sp>
      <p:pic>
        <p:nvPicPr>
          <p:cNvPr id="5" name="Marcador de contenido 4"/>
          <p:cNvPicPr>
            <a:picLocks noGrp="1" noChangeAspect="1"/>
          </p:cNvPicPr>
          <p:nvPr>
            <p:ph idx="1"/>
          </p:nvPr>
        </p:nvPicPr>
        <p:blipFill>
          <a:blip r:embed="rId2"/>
          <a:stretch>
            <a:fillRect/>
          </a:stretch>
        </p:blipFill>
        <p:spPr>
          <a:xfrm>
            <a:off x="2414522" y="2305048"/>
            <a:ext cx="11145024" cy="4419601"/>
          </a:xfrm>
          <a:prstGeom prst="rect">
            <a:avLst/>
          </a:prstGeom>
        </p:spPr>
      </p:pic>
    </p:spTree>
    <p:extLst>
      <p:ext uri="{BB962C8B-B14F-4D97-AF65-F5344CB8AC3E}">
        <p14:creationId xmlns:p14="http://schemas.microsoft.com/office/powerpoint/2010/main" val="2975839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CAPACIDAD DE CARGA DE LA FLOTA DE VEHÍCULOS</a:t>
            </a:r>
            <a:endParaRPr lang="en-US" dirty="0"/>
          </a:p>
        </p:txBody>
      </p:sp>
      <p:pic>
        <p:nvPicPr>
          <p:cNvPr id="4" name="Marcador de contenido 3"/>
          <p:cNvPicPr>
            <a:picLocks noGrp="1" noChangeAspect="1"/>
          </p:cNvPicPr>
          <p:nvPr>
            <p:ph idx="1"/>
          </p:nvPr>
        </p:nvPicPr>
        <p:blipFill>
          <a:blip r:embed="rId3"/>
          <a:stretch>
            <a:fillRect/>
          </a:stretch>
        </p:blipFill>
        <p:spPr>
          <a:xfrm>
            <a:off x="1954980" y="3028949"/>
            <a:ext cx="9077373" cy="3276601"/>
          </a:xfrm>
          <a:prstGeom prst="rect">
            <a:avLst/>
          </a:prstGeom>
        </p:spPr>
      </p:pic>
    </p:spTree>
    <p:extLst>
      <p:ext uri="{BB962C8B-B14F-4D97-AF65-F5344CB8AC3E}">
        <p14:creationId xmlns:p14="http://schemas.microsoft.com/office/powerpoint/2010/main" val="314585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SISTEMA DE CONTROL DE LA FLOTA DE VEHÍCULOS</a:t>
            </a:r>
            <a:endParaRPr lang="en-US" dirty="0"/>
          </a:p>
        </p:txBody>
      </p:sp>
      <p:sp>
        <p:nvSpPr>
          <p:cNvPr id="3" name="Marcador de contenido 2"/>
          <p:cNvSpPr>
            <a:spLocks noGrp="1"/>
          </p:cNvSpPr>
          <p:nvPr>
            <p:ph idx="1"/>
          </p:nvPr>
        </p:nvSpPr>
        <p:spPr>
          <a:xfrm>
            <a:off x="1484310" y="2247900"/>
            <a:ext cx="10018713" cy="5048249"/>
          </a:xfrm>
        </p:spPr>
        <p:txBody>
          <a:bodyPr>
            <a:normAutofit/>
          </a:bodyPr>
          <a:lstStyle/>
          <a:p>
            <a:pPr algn="just"/>
            <a:r>
              <a:rPr lang="es-EC" dirty="0" smtClean="0"/>
              <a:t>Por </a:t>
            </a:r>
            <a:r>
              <a:rPr lang="es-EC" dirty="0"/>
              <a:t>ello se diseñó un sistema que nos permite controlar en tiempo real a toda nuestra flota de vehículos mediante la ubicación satelital por GPS y así determinar si efectivamente se están cumpliendo las rutas de ventas.</a:t>
            </a:r>
            <a:endParaRPr lang="en-US" dirty="0"/>
          </a:p>
          <a:p>
            <a:pPr algn="just"/>
            <a:r>
              <a:rPr lang="es-EC" dirty="0"/>
              <a:t>Para llevar a cabo el control se usó </a:t>
            </a:r>
            <a:r>
              <a:rPr lang="es-EC" dirty="0" smtClean="0"/>
              <a:t>el software </a:t>
            </a:r>
            <a:r>
              <a:rPr lang="es-EC" dirty="0"/>
              <a:t>Google Maps </a:t>
            </a:r>
            <a:r>
              <a:rPr lang="es-EC" dirty="0" err="1"/>
              <a:t>Coordinate</a:t>
            </a:r>
            <a:r>
              <a:rPr lang="es-EC" dirty="0"/>
              <a:t> (GMC</a:t>
            </a:r>
            <a:r>
              <a:rPr lang="es-EC" dirty="0" smtClean="0"/>
              <a:t>). </a:t>
            </a:r>
          </a:p>
          <a:p>
            <a:pPr algn="just"/>
            <a:r>
              <a:rPr lang="es-EC" dirty="0" smtClean="0"/>
              <a:t>Este </a:t>
            </a:r>
            <a:r>
              <a:rPr lang="es-EC" dirty="0"/>
              <a:t>programa nos permite </a:t>
            </a:r>
            <a:r>
              <a:rPr lang="es-EC" dirty="0" smtClean="0"/>
              <a:t>registrar </a:t>
            </a:r>
            <a:r>
              <a:rPr lang="es-EC" dirty="0"/>
              <a:t>nuestra flota de vehículos, visualizarlos en tiempo real en mapas virtuales, asignar tareas y verificar el estado de cumplimiento de las mismas.</a:t>
            </a:r>
            <a:endParaRPr lang="en-US" dirty="0"/>
          </a:p>
          <a:p>
            <a:pPr algn="just"/>
            <a:endParaRPr lang="en-US" dirty="0"/>
          </a:p>
        </p:txBody>
      </p:sp>
    </p:spTree>
    <p:extLst>
      <p:ext uri="{BB962C8B-B14F-4D97-AF65-F5344CB8AC3E}">
        <p14:creationId xmlns:p14="http://schemas.microsoft.com/office/powerpoint/2010/main" val="49560528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normAutofit/>
          </a:bodyPr>
          <a:lstStyle/>
          <a:p>
            <a:pPr lvl="2" algn="ctr" defTabSz="457200" rtl="0">
              <a:spcBef>
                <a:spcPct val="0"/>
              </a:spcBef>
            </a:pPr>
            <a:r>
              <a:rPr lang="es-EC" sz="4000" b="1" dirty="0">
                <a:latin typeface="+mj-lt"/>
              </a:rPr>
              <a:t>Inversión: Sistema de  Gestión de </a:t>
            </a:r>
            <a:r>
              <a:rPr lang="es-EC" sz="4000" b="1" dirty="0" smtClean="0">
                <a:latin typeface="+mj-lt"/>
              </a:rPr>
              <a:t>pedidos</a:t>
            </a:r>
            <a:endParaRPr lang="en-US" sz="4000" dirty="0">
              <a:latin typeface="+mj-lt"/>
            </a:endParaRPr>
          </a:p>
        </p:txBody>
      </p:sp>
      <p:pic>
        <p:nvPicPr>
          <p:cNvPr id="5" name="Marcador de contenido 4"/>
          <p:cNvPicPr>
            <a:picLocks noGrp="1" noChangeAspect="1"/>
          </p:cNvPicPr>
          <p:nvPr>
            <p:ph idx="1"/>
          </p:nvPr>
        </p:nvPicPr>
        <p:blipFill>
          <a:blip r:embed="rId3"/>
          <a:stretch>
            <a:fillRect/>
          </a:stretch>
        </p:blipFill>
        <p:spPr>
          <a:xfrm>
            <a:off x="2542735" y="1752599"/>
            <a:ext cx="8504818" cy="5105401"/>
          </a:xfrm>
          <a:prstGeom prst="rect">
            <a:avLst/>
          </a:prstGeom>
        </p:spPr>
      </p:pic>
    </p:spTree>
    <p:extLst>
      <p:ext uri="{BB962C8B-B14F-4D97-AF65-F5344CB8AC3E}">
        <p14:creationId xmlns:p14="http://schemas.microsoft.com/office/powerpoint/2010/main" val="221838148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normAutofit/>
          </a:bodyPr>
          <a:lstStyle/>
          <a:p>
            <a:pPr lvl="2" algn="ctr"/>
            <a:r>
              <a:rPr lang="es-EC" sz="4000" b="1" dirty="0">
                <a:latin typeface="+mj-lt"/>
              </a:rPr>
              <a:t>Inversión: Sistema de </a:t>
            </a:r>
            <a:r>
              <a:rPr lang="es-EC" sz="4000" b="1" dirty="0" smtClean="0">
                <a:latin typeface="+mj-lt"/>
              </a:rPr>
              <a:t>Distribución</a:t>
            </a:r>
            <a:endParaRPr lang="en-US" sz="4000" b="1" dirty="0">
              <a:latin typeface="+mj-lt"/>
            </a:endParaRPr>
          </a:p>
        </p:txBody>
      </p:sp>
      <p:pic>
        <p:nvPicPr>
          <p:cNvPr id="5" name="Marcador de contenido 4"/>
          <p:cNvPicPr>
            <a:picLocks noGrp="1" noChangeAspect="1"/>
          </p:cNvPicPr>
          <p:nvPr>
            <p:ph idx="1"/>
          </p:nvPr>
        </p:nvPicPr>
        <p:blipFill>
          <a:blip r:embed="rId2"/>
          <a:stretch>
            <a:fillRect/>
          </a:stretch>
        </p:blipFill>
        <p:spPr>
          <a:xfrm>
            <a:off x="2293158" y="1752599"/>
            <a:ext cx="8401013" cy="4816538"/>
          </a:xfrm>
          <a:prstGeom prst="rect">
            <a:avLst/>
          </a:prstGeom>
        </p:spPr>
      </p:pic>
    </p:spTree>
    <p:extLst>
      <p:ext uri="{BB962C8B-B14F-4D97-AF65-F5344CB8AC3E}">
        <p14:creationId xmlns:p14="http://schemas.microsoft.com/office/powerpoint/2010/main" val="705983006"/>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normAutofit/>
          </a:bodyPr>
          <a:lstStyle/>
          <a:p>
            <a:pPr lvl="1" algn="ctr" defTabSz="457200" rtl="0">
              <a:spcBef>
                <a:spcPct val="0"/>
              </a:spcBef>
            </a:pPr>
            <a:r>
              <a:rPr lang="es-EC" sz="4000" b="1" dirty="0" smtClean="0">
                <a:latin typeface="+mj-lt"/>
              </a:rPr>
              <a:t>CONCLUSIONES</a:t>
            </a:r>
            <a:endParaRPr lang="en-US" sz="4000" dirty="0">
              <a:latin typeface="+mj-lt"/>
            </a:endParaRPr>
          </a:p>
        </p:txBody>
      </p:sp>
      <p:sp>
        <p:nvSpPr>
          <p:cNvPr id="3" name="Marcador de contenido 2"/>
          <p:cNvSpPr>
            <a:spLocks noGrp="1"/>
          </p:cNvSpPr>
          <p:nvPr>
            <p:ph idx="1"/>
          </p:nvPr>
        </p:nvSpPr>
        <p:spPr>
          <a:xfrm>
            <a:off x="1484310" y="1924050"/>
            <a:ext cx="10018713" cy="4933950"/>
          </a:xfrm>
        </p:spPr>
        <p:txBody>
          <a:bodyPr>
            <a:normAutofit fontScale="92500" lnSpcReduction="10000"/>
          </a:bodyPr>
          <a:lstStyle/>
          <a:p>
            <a:pPr lvl="0" algn="just"/>
            <a:r>
              <a:rPr lang="en-US" dirty="0"/>
              <a:t> </a:t>
            </a:r>
            <a:r>
              <a:rPr lang="es-EC" dirty="0"/>
              <a:t>Se determinó que la empresa no tiene un manual de procesos para las actividades de logística de distribución y ventas, lo cual genera demoras en el despacho de pedidos. El encargado de realizar los despachos los realiza de forma desordenada, ya que los pedidos no son despachados en el mismo orden en el que son receptados</a:t>
            </a:r>
            <a:r>
              <a:rPr lang="es-EC" dirty="0" smtClean="0"/>
              <a:t>.</a:t>
            </a:r>
          </a:p>
          <a:p>
            <a:pPr lvl="0"/>
            <a:endParaRPr lang="en-US" dirty="0"/>
          </a:p>
          <a:p>
            <a:pPr lvl="0" algn="just"/>
            <a:r>
              <a:rPr lang="es-EC" dirty="0"/>
              <a:t>Se evidenció que dentro de la empresa no existe un departamento dedicado a la gestión de la función logística, ya que este factor no se lo ha considerado dentro de las prioridades de la empresa</a:t>
            </a:r>
            <a:r>
              <a:rPr lang="es-EC" dirty="0" smtClean="0"/>
              <a:t>.</a:t>
            </a:r>
          </a:p>
          <a:p>
            <a:pPr lvl="0"/>
            <a:endParaRPr lang="es-EC" dirty="0" smtClean="0"/>
          </a:p>
          <a:p>
            <a:pPr algn="just"/>
            <a:r>
              <a:rPr lang="es-EC" dirty="0"/>
              <a:t>Después de analizar la gestión de inventarios se determinó que el sistema de control de inventarios no está  automatizado, no sigue un esquema determinado. El control de inventarios es susceptible a que se pierdan los cilindros de GLP.</a:t>
            </a:r>
            <a:endParaRPr lang="en-US" dirty="0"/>
          </a:p>
          <a:p>
            <a:pPr lvl="0"/>
            <a:endParaRPr lang="en-US" dirty="0"/>
          </a:p>
          <a:p>
            <a:endParaRPr lang="en-US" dirty="0"/>
          </a:p>
        </p:txBody>
      </p:sp>
    </p:spTree>
    <p:extLst>
      <p:ext uri="{BB962C8B-B14F-4D97-AF65-F5344CB8AC3E}">
        <p14:creationId xmlns:p14="http://schemas.microsoft.com/office/powerpoint/2010/main" val="3790128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lstStyle/>
          <a:p>
            <a:r>
              <a:rPr lang="es-EC" b="1" dirty="0"/>
              <a:t>CONCLUSIONES</a:t>
            </a:r>
            <a:endParaRPr lang="en-US" dirty="0"/>
          </a:p>
        </p:txBody>
      </p:sp>
      <p:sp>
        <p:nvSpPr>
          <p:cNvPr id="3" name="Marcador de contenido 2"/>
          <p:cNvSpPr>
            <a:spLocks noGrp="1"/>
          </p:cNvSpPr>
          <p:nvPr>
            <p:ph idx="1"/>
          </p:nvPr>
        </p:nvSpPr>
        <p:spPr>
          <a:xfrm>
            <a:off x="1484310" y="1390651"/>
            <a:ext cx="10018713" cy="5467350"/>
          </a:xfrm>
        </p:spPr>
        <p:txBody>
          <a:bodyPr>
            <a:normAutofit/>
          </a:bodyPr>
          <a:lstStyle/>
          <a:p>
            <a:pPr lvl="0" algn="just"/>
            <a:r>
              <a:rPr lang="es-EC" dirty="0"/>
              <a:t>Usando el software </a:t>
            </a:r>
            <a:r>
              <a:rPr lang="es-EC" dirty="0" err="1"/>
              <a:t>Inventoria</a:t>
            </a:r>
            <a:r>
              <a:rPr lang="es-EC" dirty="0"/>
              <a:t> Stock Manager, se creó un sistema integral para el procesamiento y despacho de pedidos, el cual permite tener un control exhaustivo de los inventarios y disminuye el tiempo necesario para despachar un pedido los pedidos.</a:t>
            </a:r>
            <a:endParaRPr lang="en-US" dirty="0"/>
          </a:p>
          <a:p>
            <a:pPr lvl="0" algn="just"/>
            <a:endParaRPr lang="es-EC" dirty="0" smtClean="0"/>
          </a:p>
          <a:p>
            <a:pPr lvl="0" algn="just"/>
            <a:r>
              <a:rPr lang="es-EC" dirty="0" smtClean="0"/>
              <a:t>Se </a:t>
            </a:r>
            <a:r>
              <a:rPr lang="es-EC" dirty="0"/>
              <a:t>creó las rutas de distribución y ventas las cuales cubren la menor distancia posible para llegar a los clientes, estas rutas permiten una gestión más eficiente de los recursos de la empresa en especial de la flota de vehículos, estas rutas fueron diseñadas con a la herramienta de georeferenciación Google </a:t>
            </a:r>
            <a:r>
              <a:rPr lang="es-EC" dirty="0" err="1"/>
              <a:t>Earth</a:t>
            </a:r>
            <a:r>
              <a:rPr lang="es-EC" dirty="0"/>
              <a:t> Pro.</a:t>
            </a:r>
            <a:endParaRPr lang="en-US" dirty="0"/>
          </a:p>
          <a:p>
            <a:pPr lvl="0"/>
            <a:endParaRPr lang="es-EC" dirty="0" smtClean="0"/>
          </a:p>
        </p:txBody>
      </p:sp>
    </p:spTree>
    <p:extLst>
      <p:ext uri="{BB962C8B-B14F-4D97-AF65-F5344CB8AC3E}">
        <p14:creationId xmlns:p14="http://schemas.microsoft.com/office/powerpoint/2010/main" val="3425087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9263" y="56132"/>
            <a:ext cx="10018713" cy="1752599"/>
          </a:xfrm>
        </p:spPr>
        <p:txBody>
          <a:bodyPr/>
          <a:lstStyle/>
          <a:p>
            <a:r>
              <a:rPr lang="es-EC" b="1" dirty="0"/>
              <a:t>PLANTEAMIENTO DEL PROBLEMA</a:t>
            </a:r>
            <a:endParaRPr lang="en-US" dirty="0"/>
          </a:p>
        </p:txBody>
      </p:sp>
      <p:graphicFrame>
        <p:nvGraphicFramePr>
          <p:cNvPr id="25" name="Objeto 24"/>
          <p:cNvGraphicFramePr>
            <a:graphicFrameLocks noChangeAspect="1"/>
          </p:cNvGraphicFramePr>
          <p:nvPr>
            <p:extLst>
              <p:ext uri="{D42A27DB-BD31-4B8C-83A1-F6EECF244321}">
                <p14:modId xmlns:p14="http://schemas.microsoft.com/office/powerpoint/2010/main" val="4002286868"/>
              </p:ext>
            </p:extLst>
          </p:nvPr>
        </p:nvGraphicFramePr>
        <p:xfrm>
          <a:off x="1931987" y="1485900"/>
          <a:ext cx="10026831" cy="5768927"/>
        </p:xfrm>
        <a:graphic>
          <a:graphicData uri="http://schemas.openxmlformats.org/presentationml/2006/ole">
            <mc:AlternateContent xmlns:mc="http://schemas.openxmlformats.org/markup-compatibility/2006">
              <mc:Choice xmlns:v="urn:schemas-microsoft-com:vml" Requires="v">
                <p:oleObj spid="_x0000_s2109" name="Documento" r:id="rId4" imgW="6036822" imgH="3875776" progId="Word.Document.12">
                  <p:embed/>
                </p:oleObj>
              </mc:Choice>
              <mc:Fallback>
                <p:oleObj name="Documento" r:id="rId4" imgW="6036822" imgH="3875776" progId="Word.Document.12">
                  <p:embed/>
                  <p:pic>
                    <p:nvPicPr>
                      <p:cNvPr id="0" name=""/>
                      <p:cNvPicPr/>
                      <p:nvPr/>
                    </p:nvPicPr>
                    <p:blipFill>
                      <a:blip r:embed="rId5"/>
                      <a:stretch>
                        <a:fillRect/>
                      </a:stretch>
                    </p:blipFill>
                    <p:spPr>
                      <a:xfrm>
                        <a:off x="1931987" y="1485900"/>
                        <a:ext cx="10026831" cy="5768927"/>
                      </a:xfrm>
                      <a:prstGeom prst="rect">
                        <a:avLst/>
                      </a:prstGeom>
                    </p:spPr>
                  </p:pic>
                </p:oleObj>
              </mc:Fallback>
            </mc:AlternateContent>
          </a:graphicData>
        </a:graphic>
      </p:graphicFrame>
    </p:spTree>
    <p:extLst>
      <p:ext uri="{BB962C8B-B14F-4D97-AF65-F5344CB8AC3E}">
        <p14:creationId xmlns:p14="http://schemas.microsoft.com/office/powerpoint/2010/main" val="145421587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CONCLUSIONES</a:t>
            </a:r>
            <a:endParaRPr lang="en-US" dirty="0"/>
          </a:p>
        </p:txBody>
      </p:sp>
      <p:sp>
        <p:nvSpPr>
          <p:cNvPr id="3" name="Marcador de contenido 2"/>
          <p:cNvSpPr>
            <a:spLocks noGrp="1"/>
          </p:cNvSpPr>
          <p:nvPr>
            <p:ph idx="1"/>
          </p:nvPr>
        </p:nvSpPr>
        <p:spPr>
          <a:xfrm>
            <a:off x="1484310" y="2666999"/>
            <a:ext cx="10018713" cy="3733801"/>
          </a:xfrm>
        </p:spPr>
        <p:txBody>
          <a:bodyPr>
            <a:normAutofit lnSpcReduction="10000"/>
          </a:bodyPr>
          <a:lstStyle/>
          <a:p>
            <a:pPr lvl="0" algn="just"/>
            <a:r>
              <a:rPr lang="es-EC" dirty="0"/>
              <a:t>Se diseñó un sistema para el control de cumplimiento de las rutas de ventas, con el uso del programa Google Maps </a:t>
            </a:r>
            <a:r>
              <a:rPr lang="es-EC" dirty="0" err="1"/>
              <a:t>Coordinate</a:t>
            </a:r>
            <a:r>
              <a:rPr lang="es-EC" dirty="0"/>
              <a:t>, bajo modelos de simulación se determinó como realizar seguimiento en tiempo real de cada miembro de la flota de vehículos.</a:t>
            </a:r>
            <a:endParaRPr lang="en-US" dirty="0"/>
          </a:p>
          <a:p>
            <a:pPr algn="just"/>
            <a:endParaRPr lang="en-US" dirty="0"/>
          </a:p>
          <a:p>
            <a:pPr lvl="0" algn="just"/>
            <a:r>
              <a:rPr lang="es-EC" dirty="0"/>
              <a:t>Se determinó la inversión necesaria para la implementación del presente proyecto, demostrando la factibilidad y el beneficio obtenido que justifica la inversión. Para una empresa comercializadora es indispensable tener las herramientas y sistemas que apoyen a la función logística.</a:t>
            </a:r>
            <a:endParaRPr lang="en-US" dirty="0"/>
          </a:p>
          <a:p>
            <a:endParaRPr lang="en-US" dirty="0"/>
          </a:p>
        </p:txBody>
      </p:sp>
    </p:spTree>
    <p:extLst>
      <p:ext uri="{BB962C8B-B14F-4D97-AF65-F5344CB8AC3E}">
        <p14:creationId xmlns:p14="http://schemas.microsoft.com/office/powerpoint/2010/main" val="250453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lstStyle/>
          <a:p>
            <a:r>
              <a:rPr lang="es-EC" b="1" dirty="0"/>
              <a:t>RECOMENDACIONES</a:t>
            </a:r>
            <a:endParaRPr lang="en-US" dirty="0"/>
          </a:p>
        </p:txBody>
      </p:sp>
      <p:sp>
        <p:nvSpPr>
          <p:cNvPr id="3" name="Marcador de contenido 2"/>
          <p:cNvSpPr>
            <a:spLocks noGrp="1"/>
          </p:cNvSpPr>
          <p:nvPr>
            <p:ph idx="1"/>
          </p:nvPr>
        </p:nvSpPr>
        <p:spPr>
          <a:xfrm>
            <a:off x="1484310" y="914400"/>
            <a:ext cx="10018713" cy="6134101"/>
          </a:xfrm>
        </p:spPr>
        <p:txBody>
          <a:bodyPr>
            <a:normAutofit/>
          </a:bodyPr>
          <a:lstStyle/>
          <a:p>
            <a:pPr lvl="0" algn="just"/>
            <a:r>
              <a:rPr lang="es-EC" dirty="0"/>
              <a:t>Incrementar los niveles de stock en la nave de almacenaje, para evitar rupturas de stock cuando existan problemas en el proceso de comercialización nacional de GLP, la empresa depende de las importaciones de GLP que cubren más del 70% de sus necesidades de este hidrocarburo</a:t>
            </a:r>
            <a:r>
              <a:rPr lang="es-EC" dirty="0" smtClean="0"/>
              <a:t>.</a:t>
            </a:r>
          </a:p>
          <a:p>
            <a:pPr algn="just"/>
            <a:endParaRPr lang="es-EC" dirty="0" smtClean="0"/>
          </a:p>
          <a:p>
            <a:pPr algn="just"/>
            <a:r>
              <a:rPr lang="es-EC" dirty="0" smtClean="0"/>
              <a:t>Se </a:t>
            </a:r>
            <a:r>
              <a:rPr lang="es-EC" dirty="0"/>
              <a:t>debe crear manuales de procesos para todas las áreas y departamentos de la empresa, con el fin de estandarizar las actividades lo cual disminuye posibles fallas en los procesos, especialmente es necesario estandarizar los procesos de la función logística.</a:t>
            </a:r>
            <a:endParaRPr lang="en-US" dirty="0"/>
          </a:p>
          <a:p>
            <a:pPr lvl="0"/>
            <a:endParaRPr lang="en-US" dirty="0"/>
          </a:p>
        </p:txBody>
      </p:sp>
    </p:spTree>
    <p:extLst>
      <p:ext uri="{BB962C8B-B14F-4D97-AF65-F5344CB8AC3E}">
        <p14:creationId xmlns:p14="http://schemas.microsoft.com/office/powerpoint/2010/main" val="6912052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lstStyle/>
          <a:p>
            <a:r>
              <a:rPr lang="es-EC" b="1" dirty="0"/>
              <a:t>RECOMENDACIONES</a:t>
            </a:r>
            <a:endParaRPr lang="en-US" dirty="0"/>
          </a:p>
        </p:txBody>
      </p:sp>
      <p:sp>
        <p:nvSpPr>
          <p:cNvPr id="3" name="Marcador de contenido 2"/>
          <p:cNvSpPr>
            <a:spLocks noGrp="1"/>
          </p:cNvSpPr>
          <p:nvPr>
            <p:ph idx="1"/>
          </p:nvPr>
        </p:nvSpPr>
        <p:spPr>
          <a:xfrm>
            <a:off x="1695450" y="1562100"/>
            <a:ext cx="10191750" cy="5429251"/>
          </a:xfrm>
        </p:spPr>
        <p:txBody>
          <a:bodyPr>
            <a:normAutofit/>
          </a:bodyPr>
          <a:lstStyle/>
          <a:p>
            <a:pPr lvl="0" algn="just"/>
            <a:r>
              <a:rPr lang="es-EC" dirty="0"/>
              <a:t>Implementar nuevas alternativas para la recepción de pedidos, lo cual facilita e incentiva a los distribuidores a realizar más pedidos, estas alternativas están basadas en las redes sociales y de mensajería instantánea, Facebook y </a:t>
            </a:r>
            <a:r>
              <a:rPr lang="es-EC" dirty="0" err="1"/>
              <a:t>Whatsapp</a:t>
            </a:r>
            <a:r>
              <a:rPr lang="es-EC" dirty="0"/>
              <a:t> respectivamente.</a:t>
            </a:r>
            <a:endParaRPr lang="en-US" dirty="0"/>
          </a:p>
          <a:p>
            <a:pPr algn="just"/>
            <a:endParaRPr lang="en-US" dirty="0"/>
          </a:p>
          <a:p>
            <a:pPr lvl="0" algn="just"/>
            <a:r>
              <a:rPr lang="es-EC" dirty="0"/>
              <a:t>Se recomienda la adquisición de la licencia Google Maps </a:t>
            </a:r>
            <a:r>
              <a:rPr lang="es-EC" dirty="0" err="1"/>
              <a:t>Coordinate</a:t>
            </a:r>
            <a:r>
              <a:rPr lang="es-EC" dirty="0"/>
              <a:t> en la modalidad “Plan Anual”, ya que así se accede a un descuento especial por cada licencia individual que se adquiera</a:t>
            </a:r>
            <a:r>
              <a:rPr lang="es-EC" dirty="0" smtClean="0"/>
              <a:t>.</a:t>
            </a:r>
          </a:p>
          <a:p>
            <a:pPr lvl="0" algn="just"/>
            <a:endParaRPr lang="en-US" dirty="0"/>
          </a:p>
          <a:p>
            <a:pPr lvl="0" algn="just"/>
            <a:r>
              <a:rPr lang="es-EC" dirty="0"/>
              <a:t>Implementar el sistema de gestión de inventarios con el software </a:t>
            </a:r>
            <a:r>
              <a:rPr lang="es-EC" dirty="0" err="1"/>
              <a:t>Inventoria</a:t>
            </a:r>
            <a:r>
              <a:rPr lang="es-EC" dirty="0"/>
              <a:t> Stock </a:t>
            </a:r>
            <a:r>
              <a:rPr lang="es-EC" dirty="0" err="1"/>
              <a:t>Managaer</a:t>
            </a:r>
            <a:r>
              <a:rPr lang="es-EC" dirty="0"/>
              <a:t>, adquiriendo una licencia corporativa que permite el acceso ilimitado desde 10 computadores al mismo tiempo.</a:t>
            </a:r>
            <a:endParaRPr lang="en-US" dirty="0"/>
          </a:p>
          <a:p>
            <a:endParaRPr lang="en-US" dirty="0"/>
          </a:p>
        </p:txBody>
      </p:sp>
    </p:spTree>
    <p:extLst>
      <p:ext uri="{BB962C8B-B14F-4D97-AF65-F5344CB8AC3E}">
        <p14:creationId xmlns:p14="http://schemas.microsoft.com/office/powerpoint/2010/main" val="10308111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685800"/>
            <a:ext cx="10018713" cy="5467350"/>
          </a:xfrm>
        </p:spPr>
        <p:txBody>
          <a:bodyPr>
            <a:normAutofit/>
          </a:bodyPr>
          <a:lstStyle/>
          <a:p>
            <a:r>
              <a:rPr lang="es-EC" sz="6000" b="1" dirty="0" smtClean="0">
                <a:latin typeface="Brush Script MT" panose="03060802040406070304" pitchFamily="66" charset="0"/>
              </a:rPr>
              <a:t>Vivir o Morir por nuestra patria?</a:t>
            </a:r>
            <a:br>
              <a:rPr lang="es-EC" sz="6000" b="1" dirty="0" smtClean="0">
                <a:latin typeface="Brush Script MT" panose="03060802040406070304" pitchFamily="66" charset="0"/>
              </a:rPr>
            </a:br>
            <a:r>
              <a:rPr lang="es-EC" sz="6000" b="1" dirty="0">
                <a:latin typeface="Brush Script MT" panose="03060802040406070304" pitchFamily="66" charset="0"/>
              </a:rPr>
              <a:t/>
            </a:r>
            <a:br>
              <a:rPr lang="es-EC" sz="6000" b="1" dirty="0">
                <a:latin typeface="Brush Script MT" panose="03060802040406070304" pitchFamily="66" charset="0"/>
              </a:rPr>
            </a:br>
            <a:r>
              <a:rPr lang="es-EC" sz="6000" b="1" dirty="0" smtClean="0">
                <a:latin typeface="Brush Script MT" panose="03060802040406070304" pitchFamily="66" charset="0"/>
              </a:rPr>
              <a:t>Vivir por mi Patria y Luchar por una Patria Grande, Digna y Soberana.</a:t>
            </a:r>
            <a:endParaRPr lang="en-US" sz="6000" dirty="0">
              <a:latin typeface="Brush Script MT" panose="03060802040406070304" pitchFamily="66" charset="0"/>
            </a:endParaRPr>
          </a:p>
        </p:txBody>
      </p:sp>
    </p:spTree>
    <p:extLst>
      <p:ext uri="{BB962C8B-B14F-4D97-AF65-F5344CB8AC3E}">
        <p14:creationId xmlns:p14="http://schemas.microsoft.com/office/powerpoint/2010/main" val="375145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082289" y="5422642"/>
            <a:ext cx="5327425" cy="1752599"/>
          </a:xfrm>
          <a:scene3d>
            <a:camera prst="orthographicFront"/>
            <a:lightRig rig="threePt" dir="t"/>
          </a:scene3d>
          <a:sp3d>
            <a:bevelT/>
          </a:sp3d>
        </p:spPr>
        <p:txBody>
          <a:bodyPr>
            <a:normAutofit/>
          </a:bodyPr>
          <a:lstStyle/>
          <a:p>
            <a:r>
              <a:rPr lang="es-EC" sz="8800" b="1" dirty="0" smtClean="0">
                <a:solidFill>
                  <a:schemeClr val="bg1"/>
                </a:solidFill>
                <a:latin typeface="Brush Script MT" panose="03060802040406070304" pitchFamily="66" charset="0"/>
              </a:rPr>
              <a:t>GRACIAS</a:t>
            </a:r>
            <a:endParaRPr lang="en-US" sz="8800" b="1" dirty="0">
              <a:solidFill>
                <a:schemeClr val="bg1"/>
              </a:solidFill>
              <a:latin typeface="Brush Script MT" panose="03060802040406070304" pitchFamily="66" charset="0"/>
            </a:endParaRPr>
          </a:p>
        </p:txBody>
      </p:sp>
    </p:spTree>
    <p:extLst>
      <p:ext uri="{BB962C8B-B14F-4D97-AF65-F5344CB8AC3E}">
        <p14:creationId xmlns:p14="http://schemas.microsoft.com/office/powerpoint/2010/main" val="405483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58686"/>
            <a:ext cx="10018713" cy="1752599"/>
          </a:xfrm>
        </p:spPr>
        <p:txBody>
          <a:bodyPr/>
          <a:lstStyle/>
          <a:p>
            <a:r>
              <a:rPr lang="es-EC" dirty="0" smtClean="0"/>
              <a:t>INTERROGANTE</a:t>
            </a:r>
            <a:endParaRPr lang="en-US" dirty="0"/>
          </a:p>
        </p:txBody>
      </p:sp>
      <p:sp>
        <p:nvSpPr>
          <p:cNvPr id="26" name="Marcador de contenido 25"/>
          <p:cNvSpPr>
            <a:spLocks noGrp="1"/>
          </p:cNvSpPr>
          <p:nvPr>
            <p:ph idx="1"/>
          </p:nvPr>
        </p:nvSpPr>
        <p:spPr>
          <a:xfrm>
            <a:off x="1484311" y="2038347"/>
            <a:ext cx="10018713" cy="922021"/>
          </a:xfrm>
        </p:spPr>
        <p:txBody>
          <a:bodyPr>
            <a:noAutofit/>
          </a:bodyPr>
          <a:lstStyle/>
          <a:p>
            <a:pPr marL="0" indent="0">
              <a:buNone/>
            </a:pPr>
            <a:r>
              <a:rPr lang="es-EC" dirty="0"/>
              <a:t>¿Cómo se relacionan las rupturas de stock con el actual sistema de distribución de GLP en la Compañía Nacional de Gas CONGAS C.A.?</a:t>
            </a:r>
            <a:endParaRPr lang="en-US" dirty="0"/>
          </a:p>
        </p:txBody>
      </p:sp>
      <p:graphicFrame>
        <p:nvGraphicFramePr>
          <p:cNvPr id="27" name="Diagrama 26"/>
          <p:cNvGraphicFramePr/>
          <p:nvPr>
            <p:extLst>
              <p:ext uri="{D42A27DB-BD31-4B8C-83A1-F6EECF244321}">
                <p14:modId xmlns:p14="http://schemas.microsoft.com/office/powerpoint/2010/main" val="2591549499"/>
              </p:ext>
            </p:extLst>
          </p:nvPr>
        </p:nvGraphicFramePr>
        <p:xfrm>
          <a:off x="2032000" y="3117954"/>
          <a:ext cx="8128000" cy="3020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756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lstStyle/>
          <a:p>
            <a:r>
              <a:rPr lang="es-EC" b="1" dirty="0" smtClean="0"/>
              <a:t>Objetivo General</a:t>
            </a:r>
            <a:endParaRPr lang="en-US" dirty="0"/>
          </a:p>
        </p:txBody>
      </p:sp>
      <p:sp>
        <p:nvSpPr>
          <p:cNvPr id="3" name="Marcador de contenido 2"/>
          <p:cNvSpPr>
            <a:spLocks noGrp="1"/>
          </p:cNvSpPr>
          <p:nvPr>
            <p:ph idx="1"/>
          </p:nvPr>
        </p:nvSpPr>
        <p:spPr>
          <a:xfrm>
            <a:off x="1484309" y="2457136"/>
            <a:ext cx="10018713" cy="3124201"/>
          </a:xfrm>
        </p:spPr>
        <p:txBody>
          <a:bodyPr>
            <a:normAutofit/>
          </a:bodyPr>
          <a:lstStyle/>
          <a:p>
            <a:pPr marL="0" indent="0" algn="just">
              <a:buNone/>
            </a:pPr>
            <a:r>
              <a:rPr lang="es-EC" sz="2800" b="1" dirty="0"/>
              <a:t>Diseñar un Sistema de Distribución de GLP (Gas licuado de Petróleo) a través de herramientas de Geomarketing en la Compañía Nacional de Gas CONGAS C.A., para los vendedores mayoristas de las Parroquias de Tumbaco, Puembo, Checa, Yaruquí, Cantón Quito, Provincia de Pichincha.</a:t>
            </a:r>
            <a:endParaRPr lang="en-US" sz="2800" b="1" dirty="0"/>
          </a:p>
          <a:p>
            <a:pPr algn="just"/>
            <a:endParaRPr lang="en-US" sz="2800" b="1" dirty="0"/>
          </a:p>
        </p:txBody>
      </p:sp>
    </p:spTree>
    <p:extLst>
      <p:ext uri="{BB962C8B-B14F-4D97-AF65-F5344CB8AC3E}">
        <p14:creationId xmlns:p14="http://schemas.microsoft.com/office/powerpoint/2010/main" val="339328216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9321" y="0"/>
            <a:ext cx="10018713" cy="1752599"/>
          </a:xfrm>
        </p:spPr>
        <p:txBody>
          <a:bodyPr/>
          <a:lstStyle/>
          <a:p>
            <a:r>
              <a:rPr lang="es-EC" b="1" dirty="0"/>
              <a:t>Objetivos Específicos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83129559"/>
              </p:ext>
            </p:extLst>
          </p:nvPr>
        </p:nvGraphicFramePr>
        <p:xfrm>
          <a:off x="1484312" y="1454047"/>
          <a:ext cx="10707687" cy="540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15872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r>
              <a:rPr lang="es-EC" b="1" dirty="0" smtClean="0"/>
              <a:t>IDENTIFICACIÓN </a:t>
            </a:r>
            <a:r>
              <a:rPr lang="es-EC" b="1" dirty="0"/>
              <a:t>DE LA ORGANIZACIÓN</a:t>
            </a:r>
            <a:endParaRPr lang="en-US" dirty="0"/>
          </a:p>
        </p:txBody>
      </p:sp>
      <p:sp>
        <p:nvSpPr>
          <p:cNvPr id="3" name="Marcador de contenido 2"/>
          <p:cNvSpPr>
            <a:spLocks noGrp="1"/>
          </p:cNvSpPr>
          <p:nvPr>
            <p:ph idx="1"/>
          </p:nvPr>
        </p:nvSpPr>
        <p:spPr>
          <a:xfrm>
            <a:off x="1484310" y="4058917"/>
            <a:ext cx="10707690" cy="3124201"/>
          </a:xfrm>
        </p:spPr>
        <p:txBody>
          <a:bodyPr>
            <a:normAutofit fontScale="92500" lnSpcReduction="10000"/>
          </a:bodyPr>
          <a:lstStyle/>
          <a:p>
            <a:r>
              <a:rPr lang="es-EC" dirty="0" smtClean="0"/>
              <a:t>Desarrolla </a:t>
            </a:r>
            <a:r>
              <a:rPr lang="es-EC" dirty="0"/>
              <a:t>actividades </a:t>
            </a:r>
            <a:r>
              <a:rPr lang="es-EC" dirty="0" smtClean="0"/>
              <a:t>de </a:t>
            </a:r>
            <a:r>
              <a:rPr lang="es-EC" dirty="0"/>
              <a:t>comercialización de gas licuado de petróleo (GLP), el inicio de sus actividades se remonta al año 1976, por lo cual es una de las pioneras en incursionar en el mercado de derivados de petróleo específicamente de GLP. </a:t>
            </a:r>
            <a:endParaRPr lang="en-US" dirty="0"/>
          </a:p>
          <a:p>
            <a:r>
              <a:rPr lang="es-EC" dirty="0"/>
              <a:t>CONGAS cuenta con un total de </a:t>
            </a:r>
            <a:r>
              <a:rPr lang="es-EC" dirty="0" smtClean="0"/>
              <a:t>24 </a:t>
            </a:r>
            <a:r>
              <a:rPr lang="es-EC" dirty="0"/>
              <a:t>sucursales a nivel nacional, los cuales desarrollan sus actividades en las regiones costa, sierra y oriente satisfaciendo las necesidades de GLP de tipo doméstico e </a:t>
            </a:r>
            <a:r>
              <a:rPr lang="es-EC" dirty="0" smtClean="0"/>
              <a:t>industrial</a:t>
            </a:r>
            <a:r>
              <a:rPr lang="es-EC" dirty="0"/>
              <a:t>.</a:t>
            </a:r>
            <a:r>
              <a:rPr lang="es-EC" dirty="0" smtClean="0"/>
              <a:t> </a:t>
            </a:r>
          </a:p>
          <a:p>
            <a:r>
              <a:rPr lang="es-EC" dirty="0" smtClean="0"/>
              <a:t>La </a:t>
            </a:r>
            <a:r>
              <a:rPr lang="es-EC" dirty="0"/>
              <a:t>empresa tiene varias plantas de envasado de GLP, la más grande en </a:t>
            </a:r>
            <a:r>
              <a:rPr lang="es-EC" dirty="0" smtClean="0"/>
              <a:t>Salcedo, CONGAS </a:t>
            </a:r>
            <a:r>
              <a:rPr lang="es-EC" dirty="0"/>
              <a:t>está constituida </a:t>
            </a:r>
            <a:r>
              <a:rPr lang="es-EC" dirty="0" smtClean="0"/>
              <a:t>por otras </a:t>
            </a:r>
            <a:r>
              <a:rPr lang="es-EC" dirty="0"/>
              <a:t>dos </a:t>
            </a:r>
            <a:r>
              <a:rPr lang="es-EC" dirty="0" smtClean="0"/>
              <a:t>marcas</a:t>
            </a:r>
            <a:r>
              <a:rPr lang="es-EC" dirty="0" smtClean="0"/>
              <a:t> </a:t>
            </a:r>
            <a:r>
              <a:rPr lang="es-EC" dirty="0"/>
              <a:t>GASGUAYAS y ECOGAS.</a:t>
            </a:r>
            <a:endParaRPr lang="en-US" dirty="0"/>
          </a:p>
          <a:p>
            <a:endParaRPr lang="en-US" dirty="0"/>
          </a:p>
        </p:txBody>
      </p:sp>
      <p:pic>
        <p:nvPicPr>
          <p:cNvPr id="4" name="Imagen 3" descr="C:\Users\Christian\Desktop\TESIS DCuasi\logo CONGAS.png"/>
          <p:cNvPicPr/>
          <p:nvPr/>
        </p:nvPicPr>
        <p:blipFill>
          <a:blip r:embed="rId3">
            <a:extLst>
              <a:ext uri="{28A0092B-C50C-407E-A947-70E740481C1C}">
                <a14:useLocalDpi xmlns:a14="http://schemas.microsoft.com/office/drawing/2010/main"/>
              </a:ext>
            </a:extLst>
          </a:blip>
          <a:srcRect/>
          <a:stretch>
            <a:fillRect/>
          </a:stretch>
        </p:blipFill>
        <p:spPr bwMode="auto">
          <a:xfrm>
            <a:off x="4521991" y="1581149"/>
            <a:ext cx="3943350" cy="2114549"/>
          </a:xfrm>
          <a:prstGeom prst="rect">
            <a:avLst/>
          </a:prstGeom>
          <a:noFill/>
          <a:ln>
            <a:noFill/>
          </a:ln>
        </p:spPr>
      </p:pic>
    </p:spTree>
    <p:extLst>
      <p:ext uri="{BB962C8B-B14F-4D97-AF65-F5344CB8AC3E}">
        <p14:creationId xmlns:p14="http://schemas.microsoft.com/office/powerpoint/2010/main" val="2599243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0"/>
            <a:ext cx="10018713" cy="1752599"/>
          </a:xfrm>
        </p:spPr>
        <p:txBody>
          <a:bodyPr/>
          <a:lstStyle/>
          <a:p>
            <a:r>
              <a:rPr lang="es-EC" b="1" dirty="0"/>
              <a:t>Portafolio de </a:t>
            </a:r>
            <a:r>
              <a:rPr lang="es-EC" b="1" dirty="0" smtClean="0"/>
              <a:t>Productos</a:t>
            </a:r>
            <a:endParaRPr lang="en-US" dirty="0"/>
          </a:p>
        </p:txBody>
      </p:sp>
      <p:sp>
        <p:nvSpPr>
          <p:cNvPr id="3" name="Marcador de contenido 2"/>
          <p:cNvSpPr>
            <a:spLocks noGrp="1"/>
          </p:cNvSpPr>
          <p:nvPr>
            <p:ph idx="1"/>
          </p:nvPr>
        </p:nvSpPr>
        <p:spPr>
          <a:xfrm>
            <a:off x="1752600" y="1752599"/>
            <a:ext cx="9750423" cy="5105401"/>
          </a:xfrm>
        </p:spPr>
        <p:txBody>
          <a:bodyPr>
            <a:normAutofit fontScale="92500" lnSpcReduction="10000"/>
          </a:bodyPr>
          <a:lstStyle/>
          <a:p>
            <a:pPr marL="0" indent="0">
              <a:buNone/>
            </a:pPr>
            <a:r>
              <a:rPr lang="es-EC" dirty="0"/>
              <a:t>La Compañía Nacional de Gas comercializa gas licuado de petróleo a nivel nacional, de tipo doméstico en tres diferentes colores:</a:t>
            </a:r>
            <a:endParaRPr lang="en-US" dirty="0"/>
          </a:p>
          <a:p>
            <a:pPr lvl="0"/>
            <a:r>
              <a:rPr lang="es-EC" dirty="0"/>
              <a:t>Cilindro de color naranja:	</a:t>
            </a:r>
            <a:r>
              <a:rPr lang="es-EC" dirty="0" smtClean="0"/>
              <a:t>	CONGAS</a:t>
            </a:r>
            <a:endParaRPr lang="en-US" dirty="0"/>
          </a:p>
          <a:p>
            <a:pPr lvl="0"/>
            <a:r>
              <a:rPr lang="es-EC" dirty="0"/>
              <a:t>Cilindro de color verde:	</a:t>
            </a:r>
            <a:r>
              <a:rPr lang="es-EC" dirty="0" smtClean="0"/>
              <a:t>	ECOGAS</a:t>
            </a:r>
            <a:endParaRPr lang="en-US" dirty="0"/>
          </a:p>
          <a:p>
            <a:pPr lvl="0"/>
            <a:r>
              <a:rPr lang="es-EC" dirty="0"/>
              <a:t>Cilindro de color plomo:	</a:t>
            </a:r>
            <a:r>
              <a:rPr lang="es-EC" dirty="0" smtClean="0"/>
              <a:t>	GASGUAYAS</a:t>
            </a:r>
            <a:endParaRPr lang="en-US" dirty="0"/>
          </a:p>
          <a:p>
            <a:pPr marL="0" indent="0">
              <a:buNone/>
            </a:pPr>
            <a:endParaRPr lang="es-EC" dirty="0" smtClean="0"/>
          </a:p>
          <a:p>
            <a:pPr marL="0" indent="0">
              <a:buNone/>
            </a:pPr>
            <a:r>
              <a:rPr lang="es-EC" dirty="0" smtClean="0"/>
              <a:t>Los </a:t>
            </a:r>
            <a:r>
              <a:rPr lang="es-EC" dirty="0"/>
              <a:t>precios por segmento de consumos son los siguientes:</a:t>
            </a:r>
            <a:endParaRPr lang="en-US" dirty="0"/>
          </a:p>
          <a:p>
            <a:r>
              <a:rPr lang="es-EC" dirty="0"/>
              <a:t>Cilindro Doméstico </a:t>
            </a:r>
            <a:r>
              <a:rPr lang="es-EC" dirty="0" smtClean="0"/>
              <a:t>15kgs</a:t>
            </a:r>
            <a:r>
              <a:rPr lang="es-EC" dirty="0"/>
              <a:t>:	$ 1.60  el precio es fijo. Subsidiado.</a:t>
            </a:r>
            <a:endParaRPr lang="en-US" dirty="0"/>
          </a:p>
          <a:p>
            <a:r>
              <a:rPr lang="es-EC" dirty="0"/>
              <a:t>Cilindro </a:t>
            </a:r>
            <a:r>
              <a:rPr lang="es-EC" dirty="0" smtClean="0"/>
              <a:t>Industrial 15kgs</a:t>
            </a:r>
            <a:r>
              <a:rPr lang="es-EC" dirty="0"/>
              <a:t>:	</a:t>
            </a:r>
            <a:r>
              <a:rPr lang="es-EC" dirty="0" smtClean="0"/>
              <a:t>	$ </a:t>
            </a:r>
            <a:r>
              <a:rPr lang="es-EC" dirty="0"/>
              <a:t>16 a $ 25 aprox</a:t>
            </a:r>
            <a:r>
              <a:rPr lang="es-EC" dirty="0" smtClean="0"/>
              <a:t>.</a:t>
            </a:r>
            <a:endParaRPr lang="en-US" dirty="0"/>
          </a:p>
          <a:p>
            <a:r>
              <a:rPr lang="es-EC" dirty="0"/>
              <a:t>Cilindro Industrial </a:t>
            </a:r>
            <a:r>
              <a:rPr lang="es-EC" dirty="0" smtClean="0"/>
              <a:t>45kgs</a:t>
            </a:r>
            <a:r>
              <a:rPr lang="es-EC" dirty="0"/>
              <a:t>:	</a:t>
            </a:r>
            <a:r>
              <a:rPr lang="es-EC" dirty="0" smtClean="0"/>
              <a:t>	$ </a:t>
            </a:r>
            <a:r>
              <a:rPr lang="es-EC" dirty="0"/>
              <a:t>48 a $60 aprox. </a:t>
            </a:r>
            <a:endParaRPr lang="en-US" dirty="0"/>
          </a:p>
          <a:p>
            <a:r>
              <a:rPr lang="es-EC" dirty="0"/>
              <a:t>GLP Residencial:		</a:t>
            </a:r>
            <a:r>
              <a:rPr lang="es-EC" dirty="0" smtClean="0"/>
              <a:t>		$ </a:t>
            </a:r>
            <a:r>
              <a:rPr lang="es-EC" dirty="0"/>
              <a:t>1.60 c /15 </a:t>
            </a:r>
            <a:r>
              <a:rPr lang="es-EC" dirty="0" smtClean="0"/>
              <a:t>kilogramos.</a:t>
            </a:r>
            <a:endParaRPr lang="en-US" dirty="0"/>
          </a:p>
          <a:p>
            <a:endParaRPr lang="en-US" dirty="0"/>
          </a:p>
        </p:txBody>
      </p:sp>
    </p:spTree>
    <p:extLst>
      <p:ext uri="{BB962C8B-B14F-4D97-AF65-F5344CB8AC3E}">
        <p14:creationId xmlns:p14="http://schemas.microsoft.com/office/powerpoint/2010/main" val="1683420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0"/>
            <a:ext cx="10018713" cy="1752599"/>
          </a:xfrm>
        </p:spPr>
        <p:txBody>
          <a:bodyPr/>
          <a:lstStyle/>
          <a:p>
            <a:r>
              <a:rPr lang="es-EC" dirty="0" smtClean="0"/>
              <a:t>Clientes</a:t>
            </a:r>
            <a:endParaRPr lang="en-US" dirty="0"/>
          </a:p>
        </p:txBody>
      </p:sp>
      <p:sp>
        <p:nvSpPr>
          <p:cNvPr id="3" name="Marcador de contenido 2"/>
          <p:cNvSpPr>
            <a:spLocks noGrp="1"/>
          </p:cNvSpPr>
          <p:nvPr>
            <p:ph idx="1"/>
          </p:nvPr>
        </p:nvSpPr>
        <p:spPr>
          <a:xfrm>
            <a:off x="1695148" y="1194888"/>
            <a:ext cx="10018713" cy="5657849"/>
          </a:xfrm>
        </p:spPr>
        <p:txBody>
          <a:bodyPr>
            <a:noAutofit/>
          </a:bodyPr>
          <a:lstStyle/>
          <a:p>
            <a:pPr marL="285750" lvl="3" indent="-285750"/>
            <a:endParaRPr lang="es-EC" b="1" dirty="0" smtClean="0"/>
          </a:p>
          <a:p>
            <a:pPr marL="285750" lvl="3" indent="-285750"/>
            <a:r>
              <a:rPr lang="es-EC" b="1" dirty="0" smtClean="0"/>
              <a:t>Centros </a:t>
            </a:r>
            <a:r>
              <a:rPr lang="es-EC" b="1" dirty="0"/>
              <a:t>de </a:t>
            </a:r>
            <a:r>
              <a:rPr lang="es-EC" b="1" dirty="0" smtClean="0"/>
              <a:t>Acopio</a:t>
            </a:r>
          </a:p>
          <a:p>
            <a:pPr marL="285750" lvl="3" indent="-285750"/>
            <a:endParaRPr lang="es-EC" b="1" i="1" dirty="0" smtClean="0"/>
          </a:p>
          <a:p>
            <a:pPr marL="285750" lvl="3" indent="-285750"/>
            <a:endParaRPr lang="es-EC" b="1" i="1" dirty="0" smtClean="0"/>
          </a:p>
          <a:p>
            <a:pPr marL="285750" lvl="3" indent="-285750"/>
            <a:endParaRPr lang="es-EC" b="1" i="1" dirty="0" smtClean="0"/>
          </a:p>
          <a:p>
            <a:pPr marL="285750" lvl="3" indent="-285750"/>
            <a:endParaRPr lang="es-EC" b="1" i="1" dirty="0"/>
          </a:p>
          <a:p>
            <a:pPr marL="285750" lvl="3" indent="-285750" algn="r"/>
            <a:endParaRPr lang="es-EC" b="1" dirty="0" smtClean="0"/>
          </a:p>
          <a:p>
            <a:pPr marL="285750" lvl="3" indent="-285750" algn="r"/>
            <a:r>
              <a:rPr lang="es-EC" b="1" dirty="0" smtClean="0"/>
              <a:t>Depósitos Autorizados</a:t>
            </a:r>
            <a:endParaRPr lang="en-US" b="1" i="1" dirty="0"/>
          </a:p>
          <a:p>
            <a:pPr marL="285750" lvl="3" indent="-285750"/>
            <a:endParaRPr lang="es-EC" b="1" dirty="0" smtClean="0"/>
          </a:p>
          <a:p>
            <a:pPr marL="285750" lvl="3" indent="-285750"/>
            <a:endParaRPr lang="es-EC" b="1" dirty="0" smtClean="0"/>
          </a:p>
          <a:p>
            <a:pPr marL="285750" lvl="3" indent="-285750"/>
            <a:r>
              <a:rPr lang="es-EC" b="1" dirty="0" smtClean="0"/>
              <a:t>Camiones </a:t>
            </a:r>
            <a:r>
              <a:rPr lang="es-EC" b="1" dirty="0"/>
              <a:t>para venta a Domicilio</a:t>
            </a:r>
            <a:endParaRPr lang="en-US" b="1" i="1" dirty="0"/>
          </a:p>
          <a:p>
            <a:pPr marL="285750" lvl="3" indent="-285750"/>
            <a:endParaRPr lang="es-EC" b="1" dirty="0" smtClean="0"/>
          </a:p>
          <a:p>
            <a:pPr marL="285750" lvl="3" indent="-285750"/>
            <a:endParaRPr lang="es-EC" b="1" dirty="0" smtClean="0"/>
          </a:p>
          <a:p>
            <a:pPr marL="285750" lvl="3" indent="-285750"/>
            <a:endParaRPr lang="es-EC" b="1" dirty="0"/>
          </a:p>
          <a:p>
            <a:pPr marL="285750" lvl="3" indent="-285750"/>
            <a:endParaRPr lang="es-EC" b="1" dirty="0" smtClean="0"/>
          </a:p>
          <a:p>
            <a:pPr marL="285750" lvl="3" indent="-285750" algn="r"/>
            <a:r>
              <a:rPr lang="es-EC" b="1" dirty="0" smtClean="0"/>
              <a:t>Clientes </a:t>
            </a:r>
            <a:r>
              <a:rPr lang="es-EC" b="1" dirty="0"/>
              <a:t>con sistema de gas centralizado</a:t>
            </a:r>
            <a:endParaRPr lang="en-US" b="1" i="1" dirty="0"/>
          </a:p>
          <a:p>
            <a:endParaRPr lang="en-US" sz="1600" dirty="0"/>
          </a:p>
        </p:txBody>
      </p:sp>
      <p:pic>
        <p:nvPicPr>
          <p:cNvPr id="4" name="Imagen 3"/>
          <p:cNvPicPr>
            <a:picLocks noChangeAspect="1"/>
          </p:cNvPicPr>
          <p:nvPr/>
        </p:nvPicPr>
        <p:blipFill>
          <a:blip r:embed="rId3"/>
          <a:stretch>
            <a:fillRect/>
          </a:stretch>
        </p:blipFill>
        <p:spPr>
          <a:xfrm>
            <a:off x="1831379" y="1702343"/>
            <a:ext cx="2473921" cy="1842588"/>
          </a:xfrm>
          <a:prstGeom prst="rect">
            <a:avLst/>
          </a:prstGeom>
        </p:spPr>
      </p:pic>
      <p:pic>
        <p:nvPicPr>
          <p:cNvPr id="8" name="Imagen 7"/>
          <p:cNvPicPr>
            <a:picLocks noChangeAspect="1"/>
          </p:cNvPicPr>
          <p:nvPr/>
        </p:nvPicPr>
        <p:blipFill>
          <a:blip r:embed="rId4"/>
          <a:stretch>
            <a:fillRect/>
          </a:stretch>
        </p:blipFill>
        <p:spPr>
          <a:xfrm>
            <a:off x="2076148" y="5063669"/>
            <a:ext cx="2610152" cy="1611219"/>
          </a:xfrm>
          <a:prstGeom prst="rect">
            <a:avLst/>
          </a:prstGeom>
        </p:spPr>
      </p:pic>
      <p:pic>
        <p:nvPicPr>
          <p:cNvPr id="4098" name="Picture 2" descr="http://images.quebarato.com.ec/T440x/sistemas+de+gas+centralizado+quito+pichincha+ecuador__51F8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900" y="4189831"/>
            <a:ext cx="1934925" cy="216107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C:\Users\Christian\Desktop\TESIS DCuasi\Fotos Distribuidores\Dist. Pajuña.jpg"/>
          <p:cNvPicPr/>
          <p:nvPr/>
        </p:nvPicPr>
        <p:blipFill>
          <a:blip r:embed="rId6" cstate="print">
            <a:extLst>
              <a:ext uri="{28A0092B-C50C-407E-A947-70E740481C1C}">
                <a14:useLocalDpi xmlns:a14="http://schemas.microsoft.com/office/drawing/2010/main"/>
              </a:ext>
            </a:extLst>
          </a:blip>
          <a:srcRect/>
          <a:stretch>
            <a:fillRect/>
          </a:stretch>
        </p:blipFill>
        <p:spPr bwMode="auto">
          <a:xfrm>
            <a:off x="8583998" y="1533706"/>
            <a:ext cx="3129863" cy="1874428"/>
          </a:xfrm>
          <a:prstGeom prst="rect">
            <a:avLst/>
          </a:prstGeom>
          <a:noFill/>
          <a:ln>
            <a:noFill/>
          </a:ln>
        </p:spPr>
      </p:pic>
    </p:spTree>
    <p:extLst>
      <p:ext uri="{BB962C8B-B14F-4D97-AF65-F5344CB8AC3E}">
        <p14:creationId xmlns:p14="http://schemas.microsoft.com/office/powerpoint/2010/main" val="3575492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TC103457496[[fn=Paralaje]]</Template>
  <TotalTime>586</TotalTime>
  <Words>2305</Words>
  <Application>Microsoft Office PowerPoint</Application>
  <PresentationFormat>Panorámica</PresentationFormat>
  <Paragraphs>208</Paragraphs>
  <Slides>34</Slides>
  <Notes>24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0" baseType="lpstr">
      <vt:lpstr>Arial</vt:lpstr>
      <vt:lpstr>Brush Script MT</vt:lpstr>
      <vt:lpstr>Calibri</vt:lpstr>
      <vt:lpstr>Corbel</vt:lpstr>
      <vt:lpstr>Parallax</vt:lpstr>
      <vt:lpstr>Documento</vt:lpstr>
      <vt:lpstr>Tesis de Grado previa a la obtención del título de:   INGENIERO COMERCIAL</vt:lpstr>
      <vt:lpstr>Presentación de PowerPoint</vt:lpstr>
      <vt:lpstr>PLANTEAMIENTO DEL PROBLEMA</vt:lpstr>
      <vt:lpstr>INTERROGANTE</vt:lpstr>
      <vt:lpstr>Objetivo General</vt:lpstr>
      <vt:lpstr>Objetivos Específicos</vt:lpstr>
      <vt:lpstr>IDENTIFICACIÓN DE LA ORGANIZACIÓN</vt:lpstr>
      <vt:lpstr>Portafolio de Productos</vt:lpstr>
      <vt:lpstr>Clientes</vt:lpstr>
      <vt:lpstr>Cobertura de Mercado</vt:lpstr>
      <vt:lpstr>MARCO TEÓRICO</vt:lpstr>
      <vt:lpstr>BASES LEGALES</vt:lpstr>
      <vt:lpstr>METODOLOGÍA</vt:lpstr>
      <vt:lpstr>PROCESO DE COMERCIALIZACIÓN </vt:lpstr>
      <vt:lpstr>Presentación de PowerPoint</vt:lpstr>
      <vt:lpstr>ANÁLISIS DE LOGÍSTICA COMERCIAL</vt:lpstr>
      <vt:lpstr>LAY-OUT DE LA EMPRESA</vt:lpstr>
      <vt:lpstr>Demanda semanal de GLP</vt:lpstr>
      <vt:lpstr>NUEVO SISTEMA DE DISTRIBUCIÓN</vt:lpstr>
      <vt:lpstr>SISTEMA DE ABASTECIMIENTO Y MANEJO DE INVENTARIOS</vt:lpstr>
      <vt:lpstr>SISTEMA DE DISTRIBUCIÓN</vt:lpstr>
      <vt:lpstr>RUTAS DE VENTA</vt:lpstr>
      <vt:lpstr>COSTO DEL TRANSPORTE</vt:lpstr>
      <vt:lpstr>CAPACIDAD DE CARGA DE LA FLOTA DE VEHÍCULOS</vt:lpstr>
      <vt:lpstr>SISTEMA DE CONTROL DE LA FLOTA DE VEHÍCULOS</vt:lpstr>
      <vt:lpstr>Inversión: Sistema de  Gestión de pedidos</vt:lpstr>
      <vt:lpstr>Inversión: Sistema de Distribución</vt:lpstr>
      <vt:lpstr>CONCLUSIONES</vt:lpstr>
      <vt:lpstr>CONCLUSIONES</vt:lpstr>
      <vt:lpstr>CONCLUSIONES</vt:lpstr>
      <vt:lpstr>RECOMENDACIONES</vt:lpstr>
      <vt:lpstr>RECOMENDACIONES</vt:lpstr>
      <vt:lpstr>Vivir o Morir por nuestra patria?  Vivir por mi Patria y Luchar por una Patria Grande, Digna y Soberana.</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DE GRADO PREVIA A LA OBTENCIÓN DEL TÍTULO DE INGENIERO COMERCIAL</dc:title>
  <dc:creator>Christian Godoy</dc:creator>
  <cp:lastModifiedBy>Christian Godoy</cp:lastModifiedBy>
  <cp:revision>35</cp:revision>
  <dcterms:created xsi:type="dcterms:W3CDTF">2014-03-04T23:37:08Z</dcterms:created>
  <dcterms:modified xsi:type="dcterms:W3CDTF">2014-03-05T18:42:08Z</dcterms:modified>
</cp:coreProperties>
</file>