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67"/>
  </p:notesMasterIdLst>
  <p:sldIdLst>
    <p:sldId id="411" r:id="rId2"/>
    <p:sldId id="410" r:id="rId3"/>
    <p:sldId id="335" r:id="rId4"/>
    <p:sldId id="337" r:id="rId5"/>
    <p:sldId id="338" r:id="rId6"/>
    <p:sldId id="339" r:id="rId7"/>
    <p:sldId id="340" r:id="rId8"/>
    <p:sldId id="341" r:id="rId9"/>
    <p:sldId id="344" r:id="rId10"/>
    <p:sldId id="345" r:id="rId11"/>
    <p:sldId id="346" r:id="rId12"/>
    <p:sldId id="347" r:id="rId13"/>
    <p:sldId id="348" r:id="rId14"/>
    <p:sldId id="349" r:id="rId15"/>
    <p:sldId id="350" r:id="rId16"/>
    <p:sldId id="352" r:id="rId17"/>
    <p:sldId id="354" r:id="rId18"/>
    <p:sldId id="356" r:id="rId19"/>
    <p:sldId id="428" r:id="rId20"/>
    <p:sldId id="361" r:id="rId21"/>
    <p:sldId id="362" r:id="rId22"/>
    <p:sldId id="363" r:id="rId23"/>
    <p:sldId id="412" r:id="rId24"/>
    <p:sldId id="413" r:id="rId25"/>
    <p:sldId id="414" r:id="rId26"/>
    <p:sldId id="415" r:id="rId27"/>
    <p:sldId id="416" r:id="rId28"/>
    <p:sldId id="367" r:id="rId29"/>
    <p:sldId id="368" r:id="rId30"/>
    <p:sldId id="369" r:id="rId31"/>
    <p:sldId id="417" r:id="rId32"/>
    <p:sldId id="418" r:id="rId33"/>
    <p:sldId id="419" r:id="rId34"/>
    <p:sldId id="420" r:id="rId35"/>
    <p:sldId id="421" r:id="rId36"/>
    <p:sldId id="422" r:id="rId37"/>
    <p:sldId id="423" r:id="rId38"/>
    <p:sldId id="424" r:id="rId39"/>
    <p:sldId id="425" r:id="rId40"/>
    <p:sldId id="426" r:id="rId41"/>
    <p:sldId id="427"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405" r:id="rId61"/>
    <p:sldId id="400" r:id="rId62"/>
    <p:sldId id="401" r:id="rId63"/>
    <p:sldId id="402" r:id="rId64"/>
    <p:sldId id="403" r:id="rId65"/>
    <p:sldId id="404" r:id="rId6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24" autoAdjust="0"/>
  </p:normalViewPr>
  <p:slideViewPr>
    <p:cSldViewPr>
      <p:cViewPr>
        <p:scale>
          <a:sx n="40" d="100"/>
          <a:sy n="40" d="100"/>
        </p:scale>
        <p:origin x="-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5AA409-54CB-4532-BD9E-4C41B8159B41}" type="datetimeFigureOut">
              <a:rPr lang="es-EC" smtClean="0"/>
              <a:pPr/>
              <a:t>10/02/2014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475A6-F62F-47A4-9A78-C082A608FBE4}"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pPr/>
              <a:t>10/02/2014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371970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pPr/>
              <a:t>10/02/2014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330829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pPr/>
              <a:t>10/02/2014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247233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C"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pPr/>
              <a:t>10/02/2014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23603304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6D0C2D4-57DF-43BA-ADB0-7CB55E0F89CC}" type="datetimeFigureOut">
              <a:rPr lang="es-EC" smtClean="0"/>
              <a:pPr/>
              <a:t>10/02/2014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55859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06D0C2D4-57DF-43BA-ADB0-7CB55E0F89CC}" type="datetimeFigureOut">
              <a:rPr lang="es-EC" smtClean="0"/>
              <a:pPr/>
              <a:t>10/02/2014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343910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06D0C2D4-57DF-43BA-ADB0-7CB55E0F89CC}" type="datetimeFigureOut">
              <a:rPr lang="es-EC" smtClean="0"/>
              <a:pPr/>
              <a:t>10/02/2014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193335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06D0C2D4-57DF-43BA-ADB0-7CB55E0F89CC}" type="datetimeFigureOut">
              <a:rPr lang="es-EC" smtClean="0"/>
              <a:pPr/>
              <a:t>10/02/2014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371753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D0C2D4-57DF-43BA-ADB0-7CB55E0F89CC}" type="datetimeFigureOut">
              <a:rPr lang="es-EC" smtClean="0"/>
              <a:pPr/>
              <a:t>10/02/2014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246411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D0C2D4-57DF-43BA-ADB0-7CB55E0F89CC}" type="datetimeFigureOut">
              <a:rPr lang="es-EC" smtClean="0"/>
              <a:pPr/>
              <a:t>10/02/2014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98348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D0C2D4-57DF-43BA-ADB0-7CB55E0F89CC}" type="datetimeFigureOut">
              <a:rPr lang="es-EC" smtClean="0"/>
              <a:pPr/>
              <a:t>10/02/2014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312607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0C2D4-57DF-43BA-ADB0-7CB55E0F89CC}" type="datetimeFigureOut">
              <a:rPr lang="es-EC" smtClean="0"/>
              <a:pPr/>
              <a:t>10/02/2014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1DF46-D775-4734-97A5-21A8FF051754}" type="slidenum">
              <a:rPr lang="es-EC" smtClean="0"/>
              <a:pPr/>
              <a:t>‹Nº›</a:t>
            </a:fld>
            <a:endParaRPr lang="es-EC"/>
          </a:p>
        </p:txBody>
      </p:sp>
    </p:spTree>
    <p:extLst>
      <p:ext uri="{BB962C8B-B14F-4D97-AF65-F5344CB8AC3E}">
        <p14:creationId xmlns:p14="http://schemas.microsoft.com/office/powerpoint/2010/main" xmlns="" val="370666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file:///C:\Users\user_2\Desktop\presentacion\ANEXO%207.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file:///C:\Users\user_2\Desktop\presentacion\ANEXO%206.pdf" TargetMode="Externa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file:///C:\Users\user_2\Desktop\presentacion\TABLA%20DE%20CONDUTIVIDAD%20TERMICA.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file:///C:\Users\user_2\Desktop\presentacion\ANEXO%209.pdf" TargetMode="External"/><Relationship Id="rId5" Type="http://schemas.openxmlformats.org/officeDocument/2006/relationships/image" Target="../media/image58.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lamina%2011.pdf" TargetMode="External"/><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lamina%2011.pdf" TargetMode="Externa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Tabla%20prueba.pdf" TargetMode="External"/><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Tabla%20recocido.pdf" TargetMode="External"/><Relationship Id="rId4" Type="http://schemas.openxmlformats.org/officeDocument/2006/relationships/image" Target="../media/image97.png"/></Relationships>
</file>

<file path=ppt/slides/_rels/slide5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Tabla%20normalizado.pdf" TargetMode="External"/><Relationship Id="rId4" Type="http://schemas.openxmlformats.org/officeDocument/2006/relationships/image" Target="../media/image99.png"/></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Tabla%20temple.pdf" TargetMode="External"/><Relationship Id="rId4" Type="http://schemas.openxmlformats.org/officeDocument/2006/relationships/image" Target="../media/image101.png"/></Relationships>
</file>

<file path=ppt/slides/_rels/slide5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5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5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ANEXO%2011.pdf" TargetMode="External"/><Relationship Id="rId4"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2050" name="Picture 2"/>
          <p:cNvPicPr>
            <a:picLocks noChangeAspect="1" noChangeArrowheads="1"/>
          </p:cNvPicPr>
          <p:nvPr/>
        </p:nvPicPr>
        <p:blipFill>
          <a:blip r:embed="rId2" cstate="print"/>
          <a:srcRect/>
          <a:stretch>
            <a:fillRect/>
          </a:stretch>
        </p:blipFill>
        <p:spPr bwMode="auto">
          <a:xfrm>
            <a:off x="0" y="0"/>
            <a:ext cx="9382125" cy="7077075"/>
          </a:xfrm>
          <a:prstGeom prst="rect">
            <a:avLst/>
          </a:prstGeom>
          <a:noFill/>
          <a:ln w="9525">
            <a:noFill/>
            <a:miter lim="800000"/>
            <a:headEnd/>
            <a:tailEnd/>
          </a:ln>
        </p:spPr>
      </p:pic>
      <p:pic>
        <p:nvPicPr>
          <p:cNvPr id="2051" name="Picture 3"/>
          <p:cNvPicPr>
            <a:picLocks noChangeAspect="1" noChangeArrowheads="1"/>
          </p:cNvPicPr>
          <p:nvPr/>
        </p:nvPicPr>
        <p:blipFill>
          <a:blip r:embed="rId2" cstate="print"/>
          <a:srcRect/>
          <a:stretch>
            <a:fillRect/>
          </a:stretch>
        </p:blipFill>
        <p:spPr bwMode="auto">
          <a:xfrm>
            <a:off x="0" y="0"/>
            <a:ext cx="9382125" cy="7077075"/>
          </a:xfrm>
          <a:prstGeom prst="rect">
            <a:avLst/>
          </a:prstGeom>
          <a:noFill/>
          <a:ln w="9525">
            <a:noFill/>
            <a:miter lim="800000"/>
            <a:headEnd/>
            <a:tailEnd/>
          </a:ln>
        </p:spPr>
      </p:pic>
      <p:sp>
        <p:nvSpPr>
          <p:cNvPr id="6" name="5 Rectángulo"/>
          <p:cNvSpPr/>
          <p:nvPr/>
        </p:nvSpPr>
        <p:spPr>
          <a:xfrm>
            <a:off x="1907704" y="2780928"/>
            <a:ext cx="6107693" cy="1973833"/>
          </a:xfrm>
          <a:prstGeom prst="rect">
            <a:avLst/>
          </a:prstGeom>
          <a:noFill/>
        </p:spPr>
        <p:txBody>
          <a:bodyPr wrap="none" lIns="91440" tIns="45720" rIns="91440" bIns="45720">
            <a:prstTxWarp prst="textArchUp">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80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BIENVENIDOS</a:t>
            </a:r>
            <a:endParaRPr lang="es-ES" sz="8000" b="1" cap="all" spc="0"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0"/>
            <a:ext cx="9077325" cy="6848475"/>
          </a:xfrm>
          <a:prstGeom prst="rect">
            <a:avLst/>
          </a:prstGeom>
          <a:noFill/>
          <a:ln w="9525">
            <a:noFill/>
            <a:miter lim="800000"/>
            <a:headEnd/>
            <a:tailEnd/>
          </a:ln>
        </p:spPr>
      </p:pic>
      <p:sp>
        <p:nvSpPr>
          <p:cNvPr id="6" name="5 CuadroTexto"/>
          <p:cNvSpPr txBox="1"/>
          <p:nvPr/>
        </p:nvSpPr>
        <p:spPr>
          <a:xfrm>
            <a:off x="395536" y="0"/>
            <a:ext cx="8280920" cy="2492990"/>
          </a:xfrm>
          <a:prstGeom prst="rect">
            <a:avLst/>
          </a:prstGeom>
          <a:noFill/>
        </p:spPr>
        <p:txBody>
          <a:bodyPr wrap="square" rtlCol="0">
            <a:spAutoFit/>
          </a:bodyPr>
          <a:lstStyle/>
          <a:p>
            <a:pPr algn="ctr"/>
            <a:r>
              <a:rPr lang="es-EC" b="1" dirty="0" smtClean="0"/>
              <a:t>PARTES DE UN HORNO ELÉCTRICO</a:t>
            </a:r>
            <a:endParaRPr lang="es-EC" dirty="0" smtClean="0"/>
          </a:p>
          <a:p>
            <a:endParaRPr lang="es-ES" sz="2000" dirty="0" smtClean="0"/>
          </a:p>
          <a:p>
            <a:r>
              <a:rPr lang="es-ES" sz="2000" dirty="0" smtClean="0"/>
              <a:t>Las partes de un horno son las siguientes:</a:t>
            </a:r>
            <a:endParaRPr lang="es-EC" sz="2000" dirty="0" smtClean="0"/>
          </a:p>
          <a:p>
            <a:pPr marL="457200" lvl="0" indent="-457200">
              <a:buFont typeface="+mj-lt"/>
              <a:buAutoNum type="arabicPeriod"/>
            </a:pPr>
            <a:r>
              <a:rPr lang="es-ES" sz="2000" dirty="0" smtClean="0"/>
              <a:t>Ladrillos refractarios.</a:t>
            </a:r>
            <a:endParaRPr lang="es-EC" sz="2000" dirty="0" smtClean="0"/>
          </a:p>
          <a:p>
            <a:pPr marL="457200" lvl="0" indent="-457200">
              <a:buFont typeface="+mj-lt"/>
              <a:buAutoNum type="arabicPeriod"/>
            </a:pPr>
            <a:r>
              <a:rPr lang="es-ES" sz="2000" dirty="0" smtClean="0"/>
              <a:t>Aislamiento térmico.</a:t>
            </a:r>
            <a:endParaRPr lang="es-EC" sz="2000" dirty="0" smtClean="0"/>
          </a:p>
          <a:p>
            <a:pPr marL="457200" lvl="0" indent="-457200">
              <a:buFont typeface="+mj-lt"/>
              <a:buAutoNum type="arabicPeriod"/>
            </a:pPr>
            <a:r>
              <a:rPr lang="es-ES" sz="2000" dirty="0" smtClean="0"/>
              <a:t>Mortero Refractario.</a:t>
            </a:r>
            <a:endParaRPr lang="es-EC" sz="2000" dirty="0" smtClean="0"/>
          </a:p>
          <a:p>
            <a:pPr marL="457200" lvl="0" indent="-457200">
              <a:buFont typeface="+mj-lt"/>
              <a:buAutoNum type="arabicPeriod"/>
            </a:pPr>
            <a:r>
              <a:rPr lang="es-ES" sz="2000" dirty="0" smtClean="0"/>
              <a:t>Resistencias.</a:t>
            </a:r>
            <a:endParaRPr lang="es-EC" sz="2000" dirty="0" smtClean="0"/>
          </a:p>
          <a:p>
            <a:endParaRPr lang="es-EC" dirty="0"/>
          </a:p>
        </p:txBody>
      </p:sp>
      <p:sp>
        <p:nvSpPr>
          <p:cNvPr id="7" name="6 CuadroTexto"/>
          <p:cNvSpPr txBox="1"/>
          <p:nvPr/>
        </p:nvSpPr>
        <p:spPr>
          <a:xfrm>
            <a:off x="323528" y="2204864"/>
            <a:ext cx="7992888" cy="1323439"/>
          </a:xfrm>
          <a:prstGeom prst="rect">
            <a:avLst/>
          </a:prstGeom>
          <a:noFill/>
        </p:spPr>
        <p:txBody>
          <a:bodyPr wrap="square" rtlCol="0">
            <a:spAutoFit/>
          </a:bodyPr>
          <a:lstStyle/>
          <a:p>
            <a:r>
              <a:rPr lang="es-EC" sz="2000" b="1" dirty="0" smtClean="0"/>
              <a:t>Ladrillos Refractarios.</a:t>
            </a:r>
          </a:p>
          <a:p>
            <a:pPr algn="just"/>
            <a:r>
              <a:rPr lang="es-ES" sz="2000" dirty="0" smtClean="0"/>
              <a:t>Lo que mas se destaca del ladrillo es que se fabrican con gran variedad que van desde el 36% hasta el 99% de contenido alúmina para soportar diferentes temperaturas y usos distintos.</a:t>
            </a:r>
            <a:endParaRPr lang="es-EC" sz="2000" b="1" dirty="0"/>
          </a:p>
        </p:txBody>
      </p:sp>
      <p:pic>
        <p:nvPicPr>
          <p:cNvPr id="8" name="7 Imagen"/>
          <p:cNvPicPr/>
          <p:nvPr/>
        </p:nvPicPr>
        <p:blipFill>
          <a:blip r:embed="rId3" cstate="print"/>
          <a:srcRect/>
          <a:stretch>
            <a:fillRect/>
          </a:stretch>
        </p:blipFill>
        <p:spPr bwMode="auto">
          <a:xfrm>
            <a:off x="251520" y="3933056"/>
            <a:ext cx="2379765" cy="1613508"/>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a:stretch>
            <a:fillRect/>
          </a:stretch>
        </p:blipFill>
        <p:spPr bwMode="auto">
          <a:xfrm>
            <a:off x="3131840" y="3501008"/>
            <a:ext cx="5760640"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66675" y="9525"/>
            <a:ext cx="9077325" cy="6848475"/>
          </a:xfrm>
          <a:prstGeom prst="rect">
            <a:avLst/>
          </a:prstGeom>
          <a:noFill/>
          <a:ln w="9525">
            <a:noFill/>
            <a:miter lim="800000"/>
            <a:headEnd/>
            <a:tailEnd/>
          </a:ln>
        </p:spPr>
      </p:pic>
      <p:sp>
        <p:nvSpPr>
          <p:cNvPr id="6" name="5 CuadroTexto"/>
          <p:cNvSpPr txBox="1"/>
          <p:nvPr/>
        </p:nvSpPr>
        <p:spPr>
          <a:xfrm>
            <a:off x="2843808" y="260648"/>
            <a:ext cx="3744416" cy="646331"/>
          </a:xfrm>
          <a:prstGeom prst="rect">
            <a:avLst/>
          </a:prstGeom>
          <a:noFill/>
        </p:spPr>
        <p:txBody>
          <a:bodyPr wrap="square" rtlCol="0">
            <a:spAutoFit/>
          </a:bodyPr>
          <a:lstStyle/>
          <a:p>
            <a:r>
              <a:rPr lang="es-EC" b="1" dirty="0" smtClean="0"/>
              <a:t>PARTES DE UN HORNO ELÉCTRICO</a:t>
            </a:r>
            <a:endParaRPr lang="es-EC" dirty="0" smtClean="0"/>
          </a:p>
          <a:p>
            <a:endParaRPr lang="es-EC" dirty="0"/>
          </a:p>
        </p:txBody>
      </p:sp>
      <p:sp>
        <p:nvSpPr>
          <p:cNvPr id="7" name="6 CuadroTexto"/>
          <p:cNvSpPr txBox="1"/>
          <p:nvPr/>
        </p:nvSpPr>
        <p:spPr>
          <a:xfrm>
            <a:off x="323528" y="764704"/>
            <a:ext cx="8496944" cy="2215991"/>
          </a:xfrm>
          <a:prstGeom prst="rect">
            <a:avLst/>
          </a:prstGeom>
          <a:noFill/>
        </p:spPr>
        <p:txBody>
          <a:bodyPr wrap="square" rtlCol="0">
            <a:spAutoFit/>
          </a:bodyPr>
          <a:lstStyle/>
          <a:p>
            <a:r>
              <a:rPr lang="es-EC" sz="2000" b="1" dirty="0" smtClean="0"/>
              <a:t>AISLAMIENTO TÉRMICO</a:t>
            </a:r>
            <a:endParaRPr lang="es-EC" sz="2000" dirty="0" smtClean="0"/>
          </a:p>
          <a:p>
            <a:r>
              <a:rPr lang="es-ES" sz="2000" dirty="0" smtClean="0"/>
              <a:t>Los aislamientos térmicos son aquellos que tiene la capacidad para oponerse al paso del calor por conducción. Se evalúa por la resistencia térmica que tienen. Aquellos materiales que ofrecen una resistencia alta, se llaman aislantes térmicos específicos. Ejemplos de estos aislantes térmicos específicos pueden ser las lanas minerales (lana de roca y lana de vidrio).</a:t>
            </a:r>
            <a:endParaRPr lang="es-EC" sz="2000" dirty="0" smtClean="0"/>
          </a:p>
          <a:p>
            <a:endParaRPr lang="es-EC" dirty="0"/>
          </a:p>
        </p:txBody>
      </p:sp>
      <p:pic>
        <p:nvPicPr>
          <p:cNvPr id="9" name="8 Imagen"/>
          <p:cNvPicPr/>
          <p:nvPr/>
        </p:nvPicPr>
        <p:blipFill>
          <a:blip r:embed="rId3" cstate="print"/>
          <a:srcRect/>
          <a:stretch>
            <a:fillRect/>
          </a:stretch>
        </p:blipFill>
        <p:spPr bwMode="auto">
          <a:xfrm>
            <a:off x="539552" y="2924944"/>
            <a:ext cx="2952328" cy="2160240"/>
          </a:xfrm>
          <a:prstGeom prst="rect">
            <a:avLst/>
          </a:prstGeom>
          <a:noFill/>
          <a:ln w="9525">
            <a:noFill/>
            <a:miter lim="800000"/>
            <a:headEnd/>
            <a:tailEnd/>
          </a:ln>
        </p:spPr>
      </p:pic>
      <p:pic>
        <p:nvPicPr>
          <p:cNvPr id="38914" name="Picture 2"/>
          <p:cNvPicPr>
            <a:picLocks noChangeAspect="1" noChangeArrowheads="1"/>
          </p:cNvPicPr>
          <p:nvPr/>
        </p:nvPicPr>
        <p:blipFill>
          <a:blip r:embed="rId4" cstate="print"/>
          <a:srcRect/>
          <a:stretch>
            <a:fillRect/>
          </a:stretch>
        </p:blipFill>
        <p:spPr bwMode="auto">
          <a:xfrm>
            <a:off x="3419872" y="2780928"/>
            <a:ext cx="5400600"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66675" y="9525"/>
            <a:ext cx="9077325" cy="6848475"/>
          </a:xfrm>
          <a:prstGeom prst="rect">
            <a:avLst/>
          </a:prstGeom>
          <a:noFill/>
          <a:ln w="9525">
            <a:noFill/>
            <a:miter lim="800000"/>
            <a:headEnd/>
            <a:tailEnd/>
          </a:ln>
        </p:spPr>
      </p:pic>
      <p:sp>
        <p:nvSpPr>
          <p:cNvPr id="5" name="4 CuadroTexto"/>
          <p:cNvSpPr txBox="1"/>
          <p:nvPr/>
        </p:nvSpPr>
        <p:spPr>
          <a:xfrm>
            <a:off x="2843808" y="260648"/>
            <a:ext cx="3744416" cy="646331"/>
          </a:xfrm>
          <a:prstGeom prst="rect">
            <a:avLst/>
          </a:prstGeom>
          <a:noFill/>
        </p:spPr>
        <p:txBody>
          <a:bodyPr wrap="square" rtlCol="0">
            <a:spAutoFit/>
          </a:bodyPr>
          <a:lstStyle/>
          <a:p>
            <a:r>
              <a:rPr lang="es-EC" b="1" dirty="0" smtClean="0"/>
              <a:t>PARTES DE UN HORNO ELÉCTRICO</a:t>
            </a:r>
            <a:endParaRPr lang="es-EC" dirty="0" smtClean="0"/>
          </a:p>
          <a:p>
            <a:endParaRPr lang="es-EC" dirty="0"/>
          </a:p>
        </p:txBody>
      </p:sp>
      <p:sp>
        <p:nvSpPr>
          <p:cNvPr id="6" name="5 CuadroTexto"/>
          <p:cNvSpPr txBox="1"/>
          <p:nvPr/>
        </p:nvSpPr>
        <p:spPr>
          <a:xfrm>
            <a:off x="251520" y="692696"/>
            <a:ext cx="8712968" cy="1631216"/>
          </a:xfrm>
          <a:prstGeom prst="rect">
            <a:avLst/>
          </a:prstGeom>
          <a:noFill/>
        </p:spPr>
        <p:txBody>
          <a:bodyPr wrap="square" rtlCol="0">
            <a:spAutoFit/>
          </a:bodyPr>
          <a:lstStyle/>
          <a:p>
            <a:r>
              <a:rPr lang="es-EC" sz="2000" b="1" dirty="0" smtClean="0"/>
              <a:t>MORTERO REFRACTARIO</a:t>
            </a:r>
          </a:p>
          <a:p>
            <a:endParaRPr lang="es-EC" sz="2000" dirty="0" smtClean="0"/>
          </a:p>
          <a:p>
            <a:r>
              <a:rPr lang="es-ES" sz="2000" dirty="0" smtClean="0"/>
              <a:t>Un mortero refractario, además de proporcionar estabilidad a la mampostería, debe prevenir la penetración y ser resistente al ataque de escorias, líquidos o gases corrosivos</a:t>
            </a:r>
            <a:endParaRPr lang="es-EC" sz="2000" dirty="0"/>
          </a:p>
        </p:txBody>
      </p:sp>
      <p:pic>
        <p:nvPicPr>
          <p:cNvPr id="7" name="6 Imagen"/>
          <p:cNvPicPr/>
          <p:nvPr/>
        </p:nvPicPr>
        <p:blipFill>
          <a:blip r:embed="rId3" cstate="print"/>
          <a:srcRect/>
          <a:stretch>
            <a:fillRect/>
          </a:stretch>
        </p:blipFill>
        <p:spPr bwMode="auto">
          <a:xfrm>
            <a:off x="467544" y="2492896"/>
            <a:ext cx="2016224" cy="2232248"/>
          </a:xfrm>
          <a:prstGeom prst="rect">
            <a:avLst/>
          </a:prstGeom>
          <a:noFill/>
          <a:ln w="9525">
            <a:noFill/>
            <a:miter lim="800000"/>
            <a:headEnd/>
            <a:tailEnd/>
          </a:ln>
        </p:spPr>
      </p:pic>
      <p:pic>
        <p:nvPicPr>
          <p:cNvPr id="39938" name="Picture 2"/>
          <p:cNvPicPr>
            <a:picLocks noChangeAspect="1" noChangeArrowheads="1"/>
          </p:cNvPicPr>
          <p:nvPr/>
        </p:nvPicPr>
        <p:blipFill>
          <a:blip r:embed="rId4" cstate="print"/>
          <a:srcRect/>
          <a:stretch>
            <a:fillRect/>
          </a:stretch>
        </p:blipFill>
        <p:spPr bwMode="auto">
          <a:xfrm>
            <a:off x="2771800" y="2204864"/>
            <a:ext cx="5904656"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66675" y="9525"/>
            <a:ext cx="9077325" cy="6848475"/>
          </a:xfrm>
          <a:prstGeom prst="rect">
            <a:avLst/>
          </a:prstGeom>
          <a:noFill/>
          <a:ln w="9525">
            <a:noFill/>
            <a:miter lim="800000"/>
            <a:headEnd/>
            <a:tailEnd/>
          </a:ln>
        </p:spPr>
      </p:pic>
      <p:sp>
        <p:nvSpPr>
          <p:cNvPr id="5" name="4 CuadroTexto"/>
          <p:cNvSpPr txBox="1"/>
          <p:nvPr/>
        </p:nvSpPr>
        <p:spPr>
          <a:xfrm>
            <a:off x="2843808" y="260648"/>
            <a:ext cx="3744416" cy="646331"/>
          </a:xfrm>
          <a:prstGeom prst="rect">
            <a:avLst/>
          </a:prstGeom>
          <a:noFill/>
        </p:spPr>
        <p:txBody>
          <a:bodyPr wrap="square" rtlCol="0">
            <a:spAutoFit/>
          </a:bodyPr>
          <a:lstStyle/>
          <a:p>
            <a:r>
              <a:rPr lang="es-EC" b="1" dirty="0" smtClean="0"/>
              <a:t>PARTES DE UN HORNO ELÉCTRICO</a:t>
            </a:r>
            <a:endParaRPr lang="es-EC" dirty="0" smtClean="0"/>
          </a:p>
          <a:p>
            <a:endParaRPr lang="es-EC" dirty="0"/>
          </a:p>
        </p:txBody>
      </p:sp>
      <p:sp>
        <p:nvSpPr>
          <p:cNvPr id="6" name="5 CuadroTexto"/>
          <p:cNvSpPr txBox="1"/>
          <p:nvPr/>
        </p:nvSpPr>
        <p:spPr>
          <a:xfrm>
            <a:off x="323528" y="908720"/>
            <a:ext cx="8496944" cy="2523768"/>
          </a:xfrm>
          <a:prstGeom prst="rect">
            <a:avLst/>
          </a:prstGeom>
          <a:noFill/>
        </p:spPr>
        <p:txBody>
          <a:bodyPr wrap="square" rtlCol="0">
            <a:spAutoFit/>
          </a:bodyPr>
          <a:lstStyle/>
          <a:p>
            <a:r>
              <a:rPr lang="es-ES" sz="2000" b="1" dirty="0" smtClean="0"/>
              <a:t>RESISTENCIAS ELÉCTRICAS</a:t>
            </a:r>
          </a:p>
          <a:p>
            <a:pPr algn="just"/>
            <a:r>
              <a:rPr lang="es-ES" sz="2000" dirty="0" smtClean="0"/>
              <a:t>En la elaboración de las resistencias eléctricas se utilizan materiales que deben poseer, entre otras características, un elevada resistividad eléctrica, alta temperatura de fusión, resistividad a la oxidación en caliente y a la corrosión en el ambiente gaseoso producto de las reacciones químicas en juego. El tipo de se resistencia a escoger para un horno dado se halla ligado principalmente a la temperatura de este.</a:t>
            </a:r>
          </a:p>
          <a:p>
            <a:endParaRPr lang="es-EC" dirty="0"/>
          </a:p>
        </p:txBody>
      </p:sp>
      <p:sp>
        <p:nvSpPr>
          <p:cNvPr id="8" name="7 CuadroTexto"/>
          <p:cNvSpPr txBox="1"/>
          <p:nvPr/>
        </p:nvSpPr>
        <p:spPr>
          <a:xfrm>
            <a:off x="971600" y="3212976"/>
            <a:ext cx="5760640" cy="400110"/>
          </a:xfrm>
          <a:prstGeom prst="rect">
            <a:avLst/>
          </a:prstGeom>
          <a:noFill/>
        </p:spPr>
        <p:txBody>
          <a:bodyPr wrap="square" rtlCol="0">
            <a:spAutoFit/>
          </a:bodyPr>
          <a:lstStyle/>
          <a:p>
            <a:r>
              <a:rPr lang="es-EC" sz="2000" b="1" dirty="0" smtClean="0"/>
              <a:t>CLASIFICACION DE LAS RESISTENCIAS</a:t>
            </a:r>
            <a:endParaRPr lang="es-EC" sz="2000" b="1" dirty="0"/>
          </a:p>
        </p:txBody>
      </p:sp>
      <p:sp>
        <p:nvSpPr>
          <p:cNvPr id="9" name="8 CuadroTexto"/>
          <p:cNvSpPr txBox="1"/>
          <p:nvPr/>
        </p:nvSpPr>
        <p:spPr>
          <a:xfrm>
            <a:off x="0" y="3789040"/>
            <a:ext cx="7632848" cy="2031325"/>
          </a:xfrm>
          <a:prstGeom prst="rect">
            <a:avLst/>
          </a:prstGeom>
          <a:noFill/>
        </p:spPr>
        <p:txBody>
          <a:bodyPr wrap="square" rtlCol="0">
            <a:spAutoFit/>
          </a:bodyPr>
          <a:lstStyle/>
          <a:p>
            <a:pPr lvl="0"/>
            <a:r>
              <a:rPr lang="es-ES" dirty="0" smtClean="0"/>
              <a:t>a) Resistencias metálicas.</a:t>
            </a:r>
            <a:endParaRPr lang="es-EC" dirty="0" smtClean="0"/>
          </a:p>
          <a:p>
            <a:pPr lvl="1">
              <a:buFont typeface="Arial" pitchFamily="34" charset="0"/>
              <a:buChar char="•"/>
            </a:pPr>
            <a:r>
              <a:rPr lang="es-ES" dirty="0" smtClean="0"/>
              <a:t>Aleaciones a base  Ni-</a:t>
            </a:r>
            <a:r>
              <a:rPr lang="es-ES" dirty="0" err="1" smtClean="0"/>
              <a:t>Cr.</a:t>
            </a:r>
            <a:r>
              <a:rPr lang="es-ES" dirty="0" smtClean="0"/>
              <a:t> De todas ellas la mas utilizada en resistencias de hornos eléctricos es la 80 Ni – 20 </a:t>
            </a:r>
            <a:r>
              <a:rPr lang="es-ES" dirty="0" err="1" smtClean="0"/>
              <a:t>Cr.</a:t>
            </a:r>
            <a:endParaRPr lang="es-EC" dirty="0" smtClean="0"/>
          </a:p>
          <a:p>
            <a:pPr lvl="1">
              <a:buFont typeface="Arial" pitchFamily="34" charset="0"/>
              <a:buChar char="•"/>
            </a:pPr>
            <a:r>
              <a:rPr lang="es-ES" dirty="0" smtClean="0"/>
              <a:t>Aleaciones </a:t>
            </a:r>
            <a:r>
              <a:rPr lang="es-ES" dirty="0" err="1" smtClean="0"/>
              <a:t>ferriticas</a:t>
            </a:r>
            <a:r>
              <a:rPr lang="es-ES" dirty="0" smtClean="0"/>
              <a:t> – son aleaciones Cr – Fe – Al.</a:t>
            </a:r>
            <a:endParaRPr lang="es-EC" dirty="0" smtClean="0"/>
          </a:p>
          <a:p>
            <a:pPr lvl="1">
              <a:buFont typeface="Arial" pitchFamily="34" charset="0"/>
              <a:buChar char="•"/>
            </a:pPr>
            <a:r>
              <a:rPr lang="es-ES" dirty="0" smtClean="0"/>
              <a:t>Otros materiales empleados sobre todo </a:t>
            </a:r>
            <a:r>
              <a:rPr lang="es-ES" dirty="0" err="1" smtClean="0"/>
              <a:t>eb</a:t>
            </a:r>
            <a:r>
              <a:rPr lang="es-ES" dirty="0" smtClean="0"/>
              <a:t> hornos de vacio a alta temperatura, como el molibdeno, </a:t>
            </a:r>
            <a:r>
              <a:rPr lang="es-ES" dirty="0" err="1" smtClean="0"/>
              <a:t>tantalo</a:t>
            </a:r>
            <a:r>
              <a:rPr lang="es-ES" dirty="0" smtClean="0"/>
              <a:t> y tungsteno.</a:t>
            </a:r>
            <a:endParaRPr lang="es-EC" dirty="0" smtClean="0"/>
          </a:p>
          <a:p>
            <a:endParaRPr lang="es-EC" dirty="0"/>
          </a:p>
        </p:txBody>
      </p:sp>
      <p:pic>
        <p:nvPicPr>
          <p:cNvPr id="40963" name="Picture 3"/>
          <p:cNvPicPr>
            <a:picLocks noChangeAspect="1" noChangeArrowheads="1"/>
          </p:cNvPicPr>
          <p:nvPr/>
        </p:nvPicPr>
        <p:blipFill>
          <a:blip r:embed="rId3" cstate="print"/>
          <a:srcRect/>
          <a:stretch>
            <a:fillRect/>
          </a:stretch>
        </p:blipFill>
        <p:spPr bwMode="auto">
          <a:xfrm>
            <a:off x="7020272" y="4509120"/>
            <a:ext cx="1656184" cy="1358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2843808" y="260648"/>
            <a:ext cx="3744416" cy="646331"/>
          </a:xfrm>
          <a:prstGeom prst="rect">
            <a:avLst/>
          </a:prstGeom>
          <a:noFill/>
        </p:spPr>
        <p:txBody>
          <a:bodyPr wrap="square" rtlCol="0">
            <a:spAutoFit/>
          </a:bodyPr>
          <a:lstStyle/>
          <a:p>
            <a:r>
              <a:rPr lang="es-EC" b="1" dirty="0" smtClean="0"/>
              <a:t>PARTES DE UN HORNO ELÉCTRICO</a:t>
            </a:r>
            <a:endParaRPr lang="es-EC" dirty="0" smtClean="0"/>
          </a:p>
          <a:p>
            <a:endParaRPr lang="es-EC" dirty="0"/>
          </a:p>
        </p:txBody>
      </p:sp>
      <p:sp>
        <p:nvSpPr>
          <p:cNvPr id="6" name="5 CuadroTexto"/>
          <p:cNvSpPr txBox="1"/>
          <p:nvPr/>
        </p:nvSpPr>
        <p:spPr>
          <a:xfrm>
            <a:off x="0" y="836712"/>
            <a:ext cx="8640960" cy="1908215"/>
          </a:xfrm>
          <a:prstGeom prst="rect">
            <a:avLst/>
          </a:prstGeom>
          <a:noFill/>
        </p:spPr>
        <p:txBody>
          <a:bodyPr wrap="square" rtlCol="0">
            <a:spAutoFit/>
          </a:bodyPr>
          <a:lstStyle/>
          <a:p>
            <a:pPr lvl="0"/>
            <a:r>
              <a:rPr lang="es-ES" sz="2000" dirty="0" smtClean="0"/>
              <a:t>b)  Resistencias no metálicas.</a:t>
            </a:r>
            <a:endParaRPr lang="es-EC" sz="2000" dirty="0" smtClean="0"/>
          </a:p>
          <a:p>
            <a:pPr lvl="1">
              <a:buFont typeface="Arial" pitchFamily="34" charset="0"/>
              <a:buChar char="•"/>
            </a:pPr>
            <a:r>
              <a:rPr lang="es-ES" sz="2000" dirty="0" smtClean="0"/>
              <a:t>Tubos a base de carburo de silicio para temperaturas de hasta 1500°C.</a:t>
            </a:r>
            <a:endParaRPr lang="es-EC" sz="2000" dirty="0" smtClean="0"/>
          </a:p>
          <a:p>
            <a:pPr lvl="1">
              <a:buFont typeface="Arial" pitchFamily="34" charset="0"/>
              <a:buChar char="•"/>
            </a:pPr>
            <a:r>
              <a:rPr lang="es-ES" sz="2000" dirty="0" smtClean="0"/>
              <a:t>Silicato de molibdeno para temperaturas de hasta 1700°C.</a:t>
            </a:r>
            <a:endParaRPr lang="es-EC" sz="2000" dirty="0" smtClean="0"/>
          </a:p>
          <a:p>
            <a:pPr lvl="1">
              <a:buFont typeface="Arial" pitchFamily="34" charset="0"/>
              <a:buChar char="•"/>
            </a:pPr>
            <a:r>
              <a:rPr lang="es-ES" sz="2000" dirty="0" smtClean="0"/>
              <a:t>Grafito y molibdeno ( en pastillas, cilindros o granulados en tubos) para temperaturas de hasta 1800°C.</a:t>
            </a:r>
            <a:endParaRPr lang="es-EC" sz="2000" dirty="0" smtClean="0"/>
          </a:p>
          <a:p>
            <a:endParaRPr lang="es-EC" dirty="0"/>
          </a:p>
        </p:txBody>
      </p:sp>
      <p:pic>
        <p:nvPicPr>
          <p:cNvPr id="41986" name="Picture 2"/>
          <p:cNvPicPr>
            <a:picLocks noChangeAspect="1" noChangeArrowheads="1"/>
          </p:cNvPicPr>
          <p:nvPr/>
        </p:nvPicPr>
        <p:blipFill>
          <a:blip r:embed="rId3" cstate="print"/>
          <a:srcRect/>
          <a:stretch>
            <a:fillRect/>
          </a:stretch>
        </p:blipFill>
        <p:spPr bwMode="auto">
          <a:xfrm>
            <a:off x="3563888" y="3645024"/>
            <a:ext cx="2304256" cy="2147148"/>
          </a:xfrm>
          <a:prstGeom prst="rect">
            <a:avLst/>
          </a:prstGeom>
          <a:noFill/>
          <a:ln w="9525">
            <a:noFill/>
            <a:miter lim="800000"/>
            <a:headEnd/>
            <a:tailEnd/>
          </a:ln>
        </p:spPr>
      </p:pic>
      <p:sp>
        <p:nvSpPr>
          <p:cNvPr id="8" name="7 CuadroTexto"/>
          <p:cNvSpPr txBox="1"/>
          <p:nvPr/>
        </p:nvSpPr>
        <p:spPr>
          <a:xfrm>
            <a:off x="179512" y="2492896"/>
            <a:ext cx="8280920" cy="1600438"/>
          </a:xfrm>
          <a:prstGeom prst="rect">
            <a:avLst/>
          </a:prstGeom>
          <a:noFill/>
        </p:spPr>
        <p:txBody>
          <a:bodyPr wrap="square" rtlCol="0">
            <a:spAutoFit/>
          </a:bodyPr>
          <a:lstStyle/>
          <a:p>
            <a:pPr lvl="0"/>
            <a:r>
              <a:rPr lang="es-ES" sz="2000" dirty="0" smtClean="0"/>
              <a:t>c)  Tubos radiantes. </a:t>
            </a:r>
          </a:p>
          <a:p>
            <a:pPr lvl="0"/>
            <a:endParaRPr lang="es-ES" sz="2000" dirty="0" smtClean="0"/>
          </a:p>
          <a:p>
            <a:pPr lvl="0"/>
            <a:r>
              <a:rPr lang="es-ES" sz="2000" dirty="0" smtClean="0"/>
              <a:t>d)  Resistencia blindadas.- típicas para calentamiento de líquidos en baños, tanques de temple, etc. </a:t>
            </a:r>
            <a:endParaRPr lang="es-EC" sz="2000" dirty="0" smtClean="0"/>
          </a:p>
          <a:p>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6" name="5 CuadroTexto"/>
          <p:cNvSpPr txBox="1"/>
          <p:nvPr/>
        </p:nvSpPr>
        <p:spPr>
          <a:xfrm>
            <a:off x="0" y="764704"/>
            <a:ext cx="8784976" cy="400110"/>
          </a:xfrm>
          <a:prstGeom prst="rect">
            <a:avLst/>
          </a:prstGeom>
          <a:noFill/>
        </p:spPr>
        <p:txBody>
          <a:bodyPr wrap="square" rtlCol="0">
            <a:spAutoFit/>
          </a:bodyPr>
          <a:lstStyle/>
          <a:p>
            <a:r>
              <a:rPr lang="es-ES" sz="2000" b="1" dirty="0" smtClean="0"/>
              <a:t>SISTEMA AUTOMATIZADO</a:t>
            </a:r>
            <a:endParaRPr lang="es-EC" sz="2000" dirty="0"/>
          </a:p>
        </p:txBody>
      </p:sp>
      <p:pic>
        <p:nvPicPr>
          <p:cNvPr id="43010" name="Picture 2"/>
          <p:cNvPicPr>
            <a:picLocks noChangeAspect="1" noChangeArrowheads="1"/>
          </p:cNvPicPr>
          <p:nvPr/>
        </p:nvPicPr>
        <p:blipFill>
          <a:blip r:embed="rId3" cstate="print"/>
          <a:srcRect/>
          <a:stretch>
            <a:fillRect/>
          </a:stretch>
        </p:blipFill>
        <p:spPr bwMode="auto">
          <a:xfrm>
            <a:off x="755576" y="1340768"/>
            <a:ext cx="6931003"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2843808" y="260648"/>
            <a:ext cx="3744416" cy="646331"/>
          </a:xfrm>
          <a:prstGeom prst="rect">
            <a:avLst/>
          </a:prstGeom>
          <a:noFill/>
        </p:spPr>
        <p:txBody>
          <a:bodyPr wrap="square" rtlCol="0">
            <a:spAutoFit/>
          </a:bodyPr>
          <a:lstStyle/>
          <a:p>
            <a:r>
              <a:rPr lang="es-EC" b="1" dirty="0" smtClean="0"/>
              <a:t>PARTES DE UN HORNO ELÉCTRICO</a:t>
            </a:r>
            <a:endParaRPr lang="es-EC" dirty="0" smtClean="0"/>
          </a:p>
          <a:p>
            <a:endParaRPr lang="es-EC" dirty="0"/>
          </a:p>
        </p:txBody>
      </p:sp>
      <p:sp>
        <p:nvSpPr>
          <p:cNvPr id="6" name="5 CuadroTexto"/>
          <p:cNvSpPr txBox="1"/>
          <p:nvPr/>
        </p:nvSpPr>
        <p:spPr>
          <a:xfrm>
            <a:off x="251520" y="764704"/>
            <a:ext cx="8640960" cy="2523768"/>
          </a:xfrm>
          <a:prstGeom prst="rect">
            <a:avLst/>
          </a:prstGeom>
          <a:noFill/>
        </p:spPr>
        <p:txBody>
          <a:bodyPr wrap="square" rtlCol="0">
            <a:spAutoFit/>
          </a:bodyPr>
          <a:lstStyle/>
          <a:p>
            <a:pPr algn="just"/>
            <a:r>
              <a:rPr lang="es-EC" sz="2000" b="1" dirty="0" smtClean="0"/>
              <a:t>CONTROLADORES DE TEMPERATURA</a:t>
            </a:r>
          </a:p>
          <a:p>
            <a:pPr algn="just"/>
            <a:endParaRPr lang="es-EC" sz="2000" dirty="0" smtClean="0"/>
          </a:p>
          <a:p>
            <a:pPr algn="just"/>
            <a:r>
              <a:rPr lang="es-ES" sz="2000" dirty="0" smtClean="0"/>
              <a:t>El controlador de temperatura es aquel que tiene la capacidad de mantener la temperatura adecuada en un horno para un tratamiento de un mineral en una refinería o para tratamientos térmicos de diferentes Aceros, o cómo podríamos hacer un control de un sistema de calefacción, es aquí donde entran a tallar los controles que rigen el comportamiento de la temperatura.</a:t>
            </a:r>
            <a:endParaRPr lang="es-EC" sz="2000" dirty="0" smtClean="0"/>
          </a:p>
          <a:p>
            <a:endParaRPr lang="es-EC" dirty="0"/>
          </a:p>
        </p:txBody>
      </p:sp>
      <p:pic>
        <p:nvPicPr>
          <p:cNvPr id="7" name="6 Imagen"/>
          <p:cNvPicPr/>
          <p:nvPr/>
        </p:nvPicPr>
        <p:blipFill>
          <a:blip r:embed="rId3" cstate="print"/>
          <a:srcRect/>
          <a:stretch>
            <a:fillRect/>
          </a:stretch>
        </p:blipFill>
        <p:spPr bwMode="auto">
          <a:xfrm>
            <a:off x="2843808" y="3212976"/>
            <a:ext cx="3024336"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6" name="5 CuadroTexto"/>
          <p:cNvSpPr txBox="1"/>
          <p:nvPr/>
        </p:nvSpPr>
        <p:spPr>
          <a:xfrm>
            <a:off x="251520" y="260648"/>
            <a:ext cx="8712968" cy="400110"/>
          </a:xfrm>
          <a:prstGeom prst="rect">
            <a:avLst/>
          </a:prstGeom>
          <a:noFill/>
        </p:spPr>
        <p:txBody>
          <a:bodyPr wrap="square" rtlCol="0">
            <a:spAutoFit/>
          </a:bodyPr>
          <a:lstStyle/>
          <a:p>
            <a:pPr algn="ctr"/>
            <a:r>
              <a:rPr lang="es-EC" sz="2000" b="1" dirty="0" smtClean="0"/>
              <a:t>TIPOS DE SENSORES DE TEMPERATURA</a:t>
            </a:r>
            <a:endParaRPr lang="es-EC" sz="2000" b="1" dirty="0"/>
          </a:p>
        </p:txBody>
      </p:sp>
      <p:sp>
        <p:nvSpPr>
          <p:cNvPr id="7" name="6 CuadroTexto"/>
          <p:cNvSpPr txBox="1"/>
          <p:nvPr/>
        </p:nvSpPr>
        <p:spPr>
          <a:xfrm>
            <a:off x="323528" y="764704"/>
            <a:ext cx="8496944" cy="2246769"/>
          </a:xfrm>
          <a:prstGeom prst="rect">
            <a:avLst/>
          </a:prstGeom>
          <a:noFill/>
        </p:spPr>
        <p:txBody>
          <a:bodyPr wrap="square" rtlCol="0">
            <a:spAutoFit/>
          </a:bodyPr>
          <a:lstStyle/>
          <a:p>
            <a:pPr algn="just"/>
            <a:r>
              <a:rPr lang="es-EC" sz="2000" b="1" dirty="0" smtClean="0"/>
              <a:t>TERMOCUPLAS</a:t>
            </a:r>
          </a:p>
          <a:p>
            <a:pPr algn="just"/>
            <a:endParaRPr lang="es-EC" sz="2000" dirty="0" smtClean="0"/>
          </a:p>
          <a:p>
            <a:pPr algn="just"/>
            <a:r>
              <a:rPr lang="es-ES" sz="2000" dirty="0" smtClean="0"/>
              <a:t>La termocupla es un sensor de temperatura muy común utilizado industrialmente una  termocupla  se  hace  con  dos  alambres  de  distinto  material  unidos  en  un extremo (soldados  generalmente).  Al  aplicar temperatura en  la unión    de los metales se genera un voltaje muy pequeño del orden de los milivolts el cual aumenta con la temperatura.</a:t>
            </a:r>
            <a:endParaRPr lang="es-EC" sz="2000" dirty="0"/>
          </a:p>
        </p:txBody>
      </p:sp>
      <p:pic>
        <p:nvPicPr>
          <p:cNvPr id="8" name="7 Imagen"/>
          <p:cNvPicPr/>
          <p:nvPr/>
        </p:nvPicPr>
        <p:blipFill>
          <a:blip r:embed="rId3" cstate="print"/>
          <a:srcRect/>
          <a:stretch>
            <a:fillRect/>
          </a:stretch>
        </p:blipFill>
        <p:spPr bwMode="auto">
          <a:xfrm>
            <a:off x="611560" y="3284984"/>
            <a:ext cx="2362643" cy="1886833"/>
          </a:xfrm>
          <a:prstGeom prst="rect">
            <a:avLst/>
          </a:prstGeom>
          <a:noFill/>
          <a:ln w="9525">
            <a:noFill/>
            <a:miter lim="800000"/>
            <a:headEnd/>
            <a:tailEnd/>
          </a:ln>
        </p:spPr>
      </p:pic>
      <p:pic>
        <p:nvPicPr>
          <p:cNvPr id="46082" name="Picture 2"/>
          <p:cNvPicPr>
            <a:picLocks noChangeAspect="1" noChangeArrowheads="1"/>
          </p:cNvPicPr>
          <p:nvPr/>
        </p:nvPicPr>
        <p:blipFill>
          <a:blip r:embed="rId4" cstate="print"/>
          <a:srcRect/>
          <a:stretch>
            <a:fillRect/>
          </a:stretch>
        </p:blipFill>
        <p:spPr bwMode="auto">
          <a:xfrm>
            <a:off x="3347864" y="3068960"/>
            <a:ext cx="5735330"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6082"/>
                                        </p:tgtEl>
                                        <p:attrNameLst>
                                          <p:attrName>style.visibility</p:attrName>
                                        </p:attrNameLst>
                                      </p:cBhvr>
                                      <p:to>
                                        <p:strVal val="visible"/>
                                      </p:to>
                                    </p:set>
                                    <p:animEffect transition="in" filter="wipe(down)">
                                      <p:cBhvr>
                                        <p:cTn id="1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1331640" y="188640"/>
            <a:ext cx="6768752" cy="400110"/>
          </a:xfrm>
          <a:prstGeom prst="rect">
            <a:avLst/>
          </a:prstGeom>
          <a:noFill/>
        </p:spPr>
        <p:txBody>
          <a:bodyPr wrap="square" rtlCol="0">
            <a:spAutoFit/>
          </a:bodyPr>
          <a:lstStyle/>
          <a:p>
            <a:pPr algn="ctr"/>
            <a:r>
              <a:rPr lang="es-EC" sz="2000" b="1" dirty="0" smtClean="0"/>
              <a:t>TRATAMIENTOS TERMICOS</a:t>
            </a:r>
            <a:endParaRPr lang="es-EC" sz="2000" b="1" dirty="0"/>
          </a:p>
        </p:txBody>
      </p:sp>
      <p:sp>
        <p:nvSpPr>
          <p:cNvPr id="6" name="5 CuadroTexto"/>
          <p:cNvSpPr txBox="1"/>
          <p:nvPr/>
        </p:nvSpPr>
        <p:spPr>
          <a:xfrm>
            <a:off x="179512" y="620688"/>
            <a:ext cx="8640960" cy="3139321"/>
          </a:xfrm>
          <a:prstGeom prst="rect">
            <a:avLst/>
          </a:prstGeom>
          <a:noFill/>
        </p:spPr>
        <p:txBody>
          <a:bodyPr wrap="square" rtlCol="0">
            <a:spAutoFit/>
          </a:bodyPr>
          <a:lstStyle/>
          <a:p>
            <a:pPr algn="just"/>
            <a:r>
              <a:rPr lang="es-ES" sz="2000" dirty="0" smtClean="0"/>
              <a:t>Es la combinación de operaciones de calentamiento, permanencia a la temperatura de calentamiento y enfriamiento, aplicadas a un metal o aleación en estado sólido en forma tal que producirá las propiedades deseadas.</a:t>
            </a:r>
          </a:p>
          <a:p>
            <a:pPr algn="just"/>
            <a:endParaRPr lang="es-EC" sz="2000" dirty="0" smtClean="0"/>
          </a:p>
          <a:p>
            <a:r>
              <a:rPr lang="es-ES" sz="2000" dirty="0" smtClean="0"/>
              <a:t>Un tratamiento térmico consiste en:</a:t>
            </a:r>
          </a:p>
          <a:p>
            <a:endParaRPr lang="es-EC" sz="2000" dirty="0" smtClean="0"/>
          </a:p>
          <a:p>
            <a:pPr lvl="1">
              <a:buFont typeface="Arial" pitchFamily="34" charset="0"/>
              <a:buChar char="•"/>
            </a:pPr>
            <a:r>
              <a:rPr lang="es-ES" sz="2000" dirty="0" smtClean="0"/>
              <a:t>Calentamiento hasta una temperatura determinada.</a:t>
            </a:r>
            <a:endParaRPr lang="es-EC" sz="2000" dirty="0" smtClean="0"/>
          </a:p>
          <a:p>
            <a:pPr lvl="1">
              <a:buFont typeface="Arial" pitchFamily="34" charset="0"/>
              <a:buChar char="•"/>
            </a:pPr>
            <a:r>
              <a:rPr lang="es-ES" sz="2000" dirty="0" smtClean="0"/>
              <a:t>La permanencia a dicha temperatura.</a:t>
            </a:r>
            <a:endParaRPr lang="es-EC" sz="2000" dirty="0" smtClean="0"/>
          </a:p>
          <a:p>
            <a:pPr lvl="1">
              <a:buFont typeface="Arial" pitchFamily="34" charset="0"/>
              <a:buChar char="•"/>
            </a:pPr>
            <a:r>
              <a:rPr lang="es-ES" sz="2000" dirty="0" smtClean="0"/>
              <a:t>El enfriamiento hasta la temperatura ambiente en un medio determinado.</a:t>
            </a:r>
            <a:endParaRPr lang="es-EC" sz="2000" dirty="0" smtClean="0"/>
          </a:p>
          <a:p>
            <a:endParaRPr lang="es-EC" dirty="0"/>
          </a:p>
        </p:txBody>
      </p:sp>
      <p:pic>
        <p:nvPicPr>
          <p:cNvPr id="7" name="6 Imagen"/>
          <p:cNvPicPr/>
          <p:nvPr/>
        </p:nvPicPr>
        <p:blipFill>
          <a:blip r:embed="rId3" cstate="print"/>
          <a:srcRect/>
          <a:stretch>
            <a:fillRect/>
          </a:stretch>
        </p:blipFill>
        <p:spPr bwMode="auto">
          <a:xfrm>
            <a:off x="2051720" y="3501008"/>
            <a:ext cx="3888432"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1331640" y="188640"/>
            <a:ext cx="6768752" cy="400110"/>
          </a:xfrm>
          <a:prstGeom prst="rect">
            <a:avLst/>
          </a:prstGeom>
          <a:noFill/>
        </p:spPr>
        <p:txBody>
          <a:bodyPr wrap="square" rtlCol="0">
            <a:spAutoFit/>
          </a:bodyPr>
          <a:lstStyle/>
          <a:p>
            <a:pPr algn="ctr"/>
            <a:r>
              <a:rPr lang="es-EC" sz="2000" b="1" dirty="0" smtClean="0"/>
              <a:t>TRATAMIENTOS TERMICOS</a:t>
            </a:r>
            <a:endParaRPr lang="es-EC" sz="2000" b="1" dirty="0"/>
          </a:p>
        </p:txBody>
      </p:sp>
      <p:pic>
        <p:nvPicPr>
          <p:cNvPr id="1026" name="Picture 2"/>
          <p:cNvPicPr>
            <a:picLocks noChangeAspect="1" noChangeArrowheads="1"/>
          </p:cNvPicPr>
          <p:nvPr/>
        </p:nvPicPr>
        <p:blipFill>
          <a:blip r:embed="rId3" cstate="print"/>
          <a:srcRect/>
          <a:stretch>
            <a:fillRect/>
          </a:stretch>
        </p:blipFill>
        <p:spPr bwMode="auto">
          <a:xfrm>
            <a:off x="0" y="620688"/>
            <a:ext cx="7848481" cy="2520280"/>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2339752" y="3429000"/>
            <a:ext cx="3888432" cy="252028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2050" name="Picture 2"/>
          <p:cNvPicPr>
            <a:picLocks noChangeAspect="1" noChangeArrowheads="1"/>
          </p:cNvPicPr>
          <p:nvPr/>
        </p:nvPicPr>
        <p:blipFill>
          <a:blip r:embed="rId2" cstate="print"/>
          <a:srcRect/>
          <a:stretch>
            <a:fillRect/>
          </a:stretch>
        </p:blipFill>
        <p:spPr bwMode="auto">
          <a:xfrm>
            <a:off x="0" y="0"/>
            <a:ext cx="9382125" cy="7077075"/>
          </a:xfrm>
          <a:prstGeom prst="rect">
            <a:avLst/>
          </a:prstGeom>
          <a:noFill/>
          <a:ln w="9525">
            <a:noFill/>
            <a:miter lim="800000"/>
            <a:headEnd/>
            <a:tailEnd/>
          </a:ln>
        </p:spPr>
      </p:pic>
      <p:pic>
        <p:nvPicPr>
          <p:cNvPr id="2051" name="Picture 3"/>
          <p:cNvPicPr>
            <a:picLocks noChangeAspect="1" noChangeArrowheads="1"/>
          </p:cNvPicPr>
          <p:nvPr/>
        </p:nvPicPr>
        <p:blipFill>
          <a:blip r:embed="rId2" cstate="print"/>
          <a:srcRect/>
          <a:stretch>
            <a:fillRect/>
          </a:stretch>
        </p:blipFill>
        <p:spPr bwMode="auto">
          <a:xfrm>
            <a:off x="0" y="0"/>
            <a:ext cx="9382125" cy="7077075"/>
          </a:xfrm>
          <a:prstGeom prst="rect">
            <a:avLst/>
          </a:prstGeom>
          <a:noFill/>
          <a:ln w="9525">
            <a:noFill/>
            <a:miter lim="800000"/>
            <a:headEnd/>
            <a:tailEnd/>
          </a:ln>
        </p:spPr>
      </p:pic>
      <p:sp>
        <p:nvSpPr>
          <p:cNvPr id="6" name="5 CuadroTexto"/>
          <p:cNvSpPr txBox="1"/>
          <p:nvPr/>
        </p:nvSpPr>
        <p:spPr>
          <a:xfrm>
            <a:off x="827584" y="980728"/>
            <a:ext cx="8444236" cy="4647426"/>
          </a:xfrm>
          <a:prstGeom prst="rect">
            <a:avLst/>
          </a:prstGeom>
          <a:noFill/>
        </p:spPr>
        <p:txBody>
          <a:bodyPr wrap="square" rtlCol="0">
            <a:spAutoFit/>
          </a:bodyPr>
          <a:lstStyle/>
          <a:p>
            <a:pPr algn="ctr"/>
            <a:r>
              <a:rPr lang="en-US" sz="2000" b="1" dirty="0" smtClean="0">
                <a:latin typeface="Arial" pitchFamily="34" charset="0"/>
                <a:cs typeface="Arial" pitchFamily="34" charset="0"/>
              </a:rPr>
              <a:t>CARRERA DE INGENIERÍA MECÁNICA </a:t>
            </a:r>
          </a:p>
          <a:p>
            <a:pPr algn="ctr"/>
            <a:endParaRPr lang="en-US" sz="2000" b="1" dirty="0" smtClean="0">
              <a:latin typeface="Arial" pitchFamily="34" charset="0"/>
              <a:cs typeface="Arial" pitchFamily="34" charset="0"/>
            </a:endParaRPr>
          </a:p>
          <a:p>
            <a:pPr algn="ctr"/>
            <a:r>
              <a:rPr lang="es-ES" sz="2000" b="1" dirty="0" smtClean="0"/>
              <a:t> DISEÑO, REHABILITACIÓN Y PUESTA EN MARCHA DEL SISTEMA DE CALENTAMIENTO DEL HORNO PARA TRATAMIENTOS TÉRMICOS HASTA 1000 °C MARCA SYBRON MODELO TERMOLYNE 1500 PERTENECIENTE AL LABORATORIO DE CIENCIAS DE MATERIALES DEL DECEM</a:t>
            </a:r>
            <a:endParaRPr lang="es-EC" sz="2000" dirty="0" smtClean="0"/>
          </a:p>
          <a:p>
            <a:pPr algn="ctr"/>
            <a:r>
              <a:rPr lang="es-ES" sz="2000" b="1" dirty="0">
                <a:latin typeface="Arial" pitchFamily="34" charset="0"/>
                <a:cs typeface="Arial" pitchFamily="34" charset="0"/>
              </a:rPr>
              <a:t> </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r>
              <a:rPr lang="es-EC" sz="2000" b="1" dirty="0" smtClean="0">
                <a:latin typeface="Arial" pitchFamily="34" charset="0"/>
                <a:cs typeface="Arial" pitchFamily="34" charset="0"/>
              </a:rPr>
              <a:t>LUIS VLADIMIR USHIÑA PERALTA</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DIRECTOR: ING. </a:t>
            </a:r>
            <a:r>
              <a:rPr lang="es-ES" sz="2000" b="1" dirty="0" smtClean="0">
                <a:latin typeface="Arial" pitchFamily="34" charset="0"/>
                <a:cs typeface="Arial" pitchFamily="34" charset="0"/>
              </a:rPr>
              <a:t>VICTOR ANDRADE</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r>
              <a:rPr lang="es-ES" sz="2000" b="1" dirty="0" smtClean="0">
                <a:latin typeface="Arial" pitchFamily="34" charset="0"/>
                <a:cs typeface="Arial" pitchFamily="34" charset="0"/>
              </a:rPr>
              <a:t>CODIRECTOR</a:t>
            </a:r>
            <a:r>
              <a:rPr lang="es-ES" sz="2000" b="1" dirty="0">
                <a:latin typeface="Arial" pitchFamily="34" charset="0"/>
                <a:cs typeface="Arial" pitchFamily="34" charset="0"/>
              </a:rPr>
              <a:t>: ING. </a:t>
            </a:r>
            <a:r>
              <a:rPr lang="es-ES" sz="2000" b="1" dirty="0" smtClean="0">
                <a:latin typeface="Arial" pitchFamily="34" charset="0"/>
                <a:cs typeface="Arial" pitchFamily="34" charset="0"/>
              </a:rPr>
              <a:t>ANGELO VILLAVICENCIO</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r>
              <a:rPr lang="es-ES" sz="2000" b="1" dirty="0" smtClean="0">
                <a:latin typeface="Arial" pitchFamily="34" charset="0"/>
                <a:cs typeface="Arial" pitchFamily="34" charset="0"/>
              </a:rPr>
              <a:t>Sangolquí</a:t>
            </a:r>
            <a:r>
              <a:rPr lang="es-ES" sz="2000" b="1" dirty="0">
                <a:latin typeface="Arial" pitchFamily="34" charset="0"/>
                <a:cs typeface="Arial" pitchFamily="34" charset="0"/>
              </a:rPr>
              <a:t>, </a:t>
            </a:r>
            <a:r>
              <a:rPr lang="es-ES" sz="2000" b="1" dirty="0" smtClean="0">
                <a:latin typeface="Arial" pitchFamily="34" charset="0"/>
                <a:cs typeface="Arial" pitchFamily="34" charset="0"/>
              </a:rPr>
              <a:t>2014-01</a:t>
            </a:r>
            <a:endParaRPr lang="es-EC" sz="2000" b="1" dirty="0">
              <a:latin typeface="Arial" pitchFamily="34" charset="0"/>
              <a:cs typeface="Arial" pitchFamily="34" charset="0"/>
            </a:endParaRPr>
          </a:p>
          <a:p>
            <a:pPr algn="ctr"/>
            <a:r>
              <a:rPr lang="es-ES" b="1" dirty="0">
                <a:latin typeface="Arial" pitchFamily="34" charset="0"/>
                <a:cs typeface="Arial" pitchFamily="34" charset="0"/>
              </a:rPr>
              <a:t> </a:t>
            </a:r>
            <a:endParaRPr lang="es-EC" b="1" dirty="0">
              <a:latin typeface="Arial" pitchFamily="34" charset="0"/>
              <a:cs typeface="Arial" pitchFamily="34" charset="0"/>
            </a:endParaRPr>
          </a:p>
          <a:p>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611560" y="260648"/>
            <a:ext cx="8064896" cy="677108"/>
          </a:xfrm>
          <a:prstGeom prst="rect">
            <a:avLst/>
          </a:prstGeom>
          <a:noFill/>
        </p:spPr>
        <p:txBody>
          <a:bodyPr wrap="square" rtlCol="0">
            <a:spAutoFit/>
          </a:bodyPr>
          <a:lstStyle/>
          <a:p>
            <a:pPr algn="ctr"/>
            <a:r>
              <a:rPr lang="es-EC" sz="2000" b="1" dirty="0" smtClean="0"/>
              <a:t>DISEÑO TÉRMICO DEL HORNO</a:t>
            </a:r>
            <a:endParaRPr lang="es-EC" b="1" dirty="0" smtClean="0"/>
          </a:p>
          <a:p>
            <a:endParaRPr lang="es-EC" dirty="0"/>
          </a:p>
        </p:txBody>
      </p:sp>
      <p:sp>
        <p:nvSpPr>
          <p:cNvPr id="6" name="5 CuadroTexto"/>
          <p:cNvSpPr txBox="1"/>
          <p:nvPr/>
        </p:nvSpPr>
        <p:spPr>
          <a:xfrm>
            <a:off x="395536" y="620688"/>
            <a:ext cx="8748464" cy="2062103"/>
          </a:xfrm>
          <a:prstGeom prst="rect">
            <a:avLst/>
          </a:prstGeom>
          <a:noFill/>
        </p:spPr>
        <p:txBody>
          <a:bodyPr wrap="square" rtlCol="0">
            <a:spAutoFit/>
          </a:bodyPr>
          <a:lstStyle/>
          <a:p>
            <a:r>
              <a:rPr lang="es-ES" sz="2000" b="1" dirty="0" smtClean="0"/>
              <a:t>PARAMETROS DE DISEÑO:</a:t>
            </a:r>
          </a:p>
          <a:p>
            <a:pPr lvl="0">
              <a:buFont typeface="Arial" pitchFamily="34" charset="0"/>
              <a:buChar char="•"/>
            </a:pPr>
            <a:r>
              <a:rPr lang="es-ES" dirty="0" smtClean="0"/>
              <a:t>Dimensiones internas del horno</a:t>
            </a:r>
            <a:endParaRPr lang="es-EC" sz="1600" dirty="0" smtClean="0"/>
          </a:p>
          <a:p>
            <a:pPr lvl="0">
              <a:buFont typeface="Arial" pitchFamily="34" charset="0"/>
              <a:buChar char="•"/>
            </a:pPr>
            <a:r>
              <a:rPr lang="es-ES" dirty="0" smtClean="0"/>
              <a:t>Dimensiones máximas de la probeta</a:t>
            </a:r>
            <a:endParaRPr lang="es-EC" sz="1600" dirty="0" smtClean="0"/>
          </a:p>
          <a:p>
            <a:pPr lvl="0">
              <a:buFont typeface="Arial" pitchFamily="34" charset="0"/>
              <a:buChar char="•"/>
            </a:pPr>
            <a:r>
              <a:rPr lang="es-ES" dirty="0" smtClean="0"/>
              <a:t>Temperaturas de diseño</a:t>
            </a:r>
            <a:endParaRPr lang="es-EC" sz="1600" dirty="0" smtClean="0"/>
          </a:p>
          <a:p>
            <a:pPr lvl="0">
              <a:buFont typeface="Arial" pitchFamily="34" charset="0"/>
              <a:buChar char="•"/>
            </a:pPr>
            <a:r>
              <a:rPr lang="es-ES" dirty="0" smtClean="0"/>
              <a:t>Selección de materiales para las paredes, puerta.</a:t>
            </a:r>
            <a:endParaRPr lang="es-EC" sz="1600" dirty="0" smtClean="0"/>
          </a:p>
          <a:p>
            <a:pPr lvl="0">
              <a:buFont typeface="Arial" pitchFamily="34" charset="0"/>
              <a:buChar char="•"/>
            </a:pPr>
            <a:r>
              <a:rPr lang="es-ES" dirty="0" smtClean="0"/>
              <a:t>Calor que se transfiere a través de los elementos que conforman el horno.</a:t>
            </a:r>
            <a:endParaRPr lang="es-EC" sz="1600" dirty="0" smtClean="0"/>
          </a:p>
          <a:p>
            <a:endParaRPr lang="es-EC" dirty="0"/>
          </a:p>
        </p:txBody>
      </p:sp>
      <p:sp>
        <p:nvSpPr>
          <p:cNvPr id="7" name="6 CuadroTexto"/>
          <p:cNvSpPr txBox="1"/>
          <p:nvPr/>
        </p:nvSpPr>
        <p:spPr>
          <a:xfrm>
            <a:off x="0" y="2420888"/>
            <a:ext cx="8568952" cy="369332"/>
          </a:xfrm>
          <a:prstGeom prst="rect">
            <a:avLst/>
          </a:prstGeom>
          <a:noFill/>
        </p:spPr>
        <p:txBody>
          <a:bodyPr wrap="square" rtlCol="0">
            <a:spAutoFit/>
          </a:bodyPr>
          <a:lstStyle/>
          <a:p>
            <a:pPr lvl="1"/>
            <a:r>
              <a:rPr lang="es-ES" b="1" dirty="0" smtClean="0"/>
              <a:t>DIMENCIONES INTERIORES DE LA CAMARA Y PROBETA MAX DE TRABAJO .</a:t>
            </a:r>
            <a:endParaRPr lang="es-EC" dirty="0"/>
          </a:p>
        </p:txBody>
      </p:sp>
      <p:pic>
        <p:nvPicPr>
          <p:cNvPr id="1026" name="Picture 2"/>
          <p:cNvPicPr>
            <a:picLocks noChangeAspect="1" noChangeArrowheads="1"/>
          </p:cNvPicPr>
          <p:nvPr/>
        </p:nvPicPr>
        <p:blipFill>
          <a:blip r:embed="rId3" cstate="print"/>
          <a:srcRect/>
          <a:stretch>
            <a:fillRect/>
          </a:stretch>
        </p:blipFill>
        <p:spPr bwMode="auto">
          <a:xfrm>
            <a:off x="539552" y="2780928"/>
            <a:ext cx="4536504" cy="233451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39552" y="5085184"/>
            <a:ext cx="2800350" cy="13430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076056" y="2780928"/>
            <a:ext cx="3824607"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2627784" y="260648"/>
            <a:ext cx="4752528" cy="646331"/>
          </a:xfrm>
          <a:prstGeom prst="rect">
            <a:avLst/>
          </a:prstGeom>
          <a:noFill/>
        </p:spPr>
        <p:txBody>
          <a:bodyPr wrap="square" rtlCol="0">
            <a:spAutoFit/>
          </a:bodyPr>
          <a:lstStyle/>
          <a:p>
            <a:r>
              <a:rPr lang="es-EC" b="1" dirty="0" smtClean="0"/>
              <a:t>DISEÑO TÉRMICO DEL HORNO</a:t>
            </a:r>
          </a:p>
          <a:p>
            <a:endParaRPr lang="es-EC" dirty="0"/>
          </a:p>
        </p:txBody>
      </p:sp>
      <p:sp>
        <p:nvSpPr>
          <p:cNvPr id="6" name="5 CuadroTexto"/>
          <p:cNvSpPr txBox="1"/>
          <p:nvPr/>
        </p:nvSpPr>
        <p:spPr>
          <a:xfrm>
            <a:off x="323528" y="692696"/>
            <a:ext cx="8208912" cy="369332"/>
          </a:xfrm>
          <a:prstGeom prst="rect">
            <a:avLst/>
          </a:prstGeom>
          <a:noFill/>
        </p:spPr>
        <p:txBody>
          <a:bodyPr wrap="square" rtlCol="0">
            <a:spAutoFit/>
          </a:bodyPr>
          <a:lstStyle/>
          <a:p>
            <a:r>
              <a:rPr lang="es-ES" b="1" dirty="0" smtClean="0"/>
              <a:t>CANTIDAD DE CALOR A IMPARTIR A LA CARGA.</a:t>
            </a:r>
            <a:endParaRPr lang="es-EC" dirty="0"/>
          </a:p>
        </p:txBody>
      </p:sp>
      <p:pic>
        <p:nvPicPr>
          <p:cNvPr id="2050" name="Picture 2"/>
          <p:cNvPicPr>
            <a:picLocks noChangeAspect="1" noChangeArrowheads="1"/>
          </p:cNvPicPr>
          <p:nvPr/>
        </p:nvPicPr>
        <p:blipFill>
          <a:blip r:embed="rId3" cstate="print"/>
          <a:srcRect/>
          <a:stretch>
            <a:fillRect/>
          </a:stretch>
        </p:blipFill>
        <p:spPr bwMode="auto">
          <a:xfrm>
            <a:off x="1475656" y="1124744"/>
            <a:ext cx="5574144" cy="144016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78851" y="3104704"/>
            <a:ext cx="3406424" cy="1980479"/>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923928" y="3068960"/>
            <a:ext cx="4813095" cy="1368152"/>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3995936" y="4581128"/>
            <a:ext cx="4618839" cy="1008112"/>
          </a:xfrm>
          <a:prstGeom prst="rect">
            <a:avLst/>
          </a:prstGeom>
          <a:noFill/>
          <a:ln w="9525">
            <a:noFill/>
            <a:miter lim="800000"/>
            <a:headEnd/>
            <a:tailEnd/>
          </a:ln>
        </p:spPr>
      </p:pic>
      <p:sp>
        <p:nvSpPr>
          <p:cNvPr id="16" name="15 CuadroTexto"/>
          <p:cNvSpPr txBox="1"/>
          <p:nvPr/>
        </p:nvSpPr>
        <p:spPr>
          <a:xfrm>
            <a:off x="7524328" y="2708920"/>
            <a:ext cx="1296144" cy="369332"/>
          </a:xfrm>
          <a:prstGeom prst="rect">
            <a:avLst/>
          </a:prstGeom>
          <a:noFill/>
        </p:spPr>
        <p:txBody>
          <a:bodyPr wrap="square" rtlCol="0">
            <a:spAutoFit/>
          </a:bodyPr>
          <a:lstStyle/>
          <a:p>
            <a:r>
              <a:rPr lang="es-EC" dirty="0" smtClean="0">
                <a:hlinkClick r:id="rId7" action="ppaction://hlinkfile"/>
              </a:rPr>
              <a:t>Anexo</a:t>
            </a:r>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2627784" y="260648"/>
            <a:ext cx="4752528" cy="646331"/>
          </a:xfrm>
          <a:prstGeom prst="rect">
            <a:avLst/>
          </a:prstGeom>
          <a:noFill/>
        </p:spPr>
        <p:txBody>
          <a:bodyPr wrap="square" rtlCol="0">
            <a:spAutoFit/>
          </a:bodyPr>
          <a:lstStyle/>
          <a:p>
            <a:r>
              <a:rPr lang="es-EC" b="1" dirty="0" smtClean="0"/>
              <a:t>DISEÑO TÉRMICO DEL HORNO</a:t>
            </a:r>
          </a:p>
          <a:p>
            <a:endParaRPr lang="es-EC"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763688" y="980728"/>
            <a:ext cx="4464496" cy="3390096"/>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1763688" y="4653136"/>
            <a:ext cx="436731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5"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611560" y="2636912"/>
            <a:ext cx="4104456" cy="3429173"/>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251520" y="548680"/>
            <a:ext cx="5760640" cy="1800200"/>
          </a:xfrm>
          <a:prstGeom prst="rect">
            <a:avLst/>
          </a:prstGeom>
          <a:noFill/>
          <a:ln w="9525">
            <a:noFill/>
            <a:miter lim="800000"/>
            <a:headEnd/>
            <a:tailEnd/>
          </a:ln>
        </p:spPr>
      </p:pic>
      <p:sp>
        <p:nvSpPr>
          <p:cNvPr id="8" name="7 CuadroTexto"/>
          <p:cNvSpPr txBox="1"/>
          <p:nvPr/>
        </p:nvSpPr>
        <p:spPr>
          <a:xfrm>
            <a:off x="5076056" y="2780928"/>
            <a:ext cx="2520280" cy="307777"/>
          </a:xfrm>
          <a:prstGeom prst="rect">
            <a:avLst/>
          </a:prstGeom>
          <a:noFill/>
        </p:spPr>
        <p:txBody>
          <a:bodyPr wrap="square" rtlCol="0">
            <a:spAutoFit/>
          </a:bodyPr>
          <a:lstStyle/>
          <a:p>
            <a:r>
              <a:rPr lang="es-EC" sz="1400" dirty="0" smtClean="0">
                <a:hlinkClick r:id="rId5" action="ppaction://hlinkfile"/>
              </a:rPr>
              <a:t>Propiedades del acero</a:t>
            </a:r>
            <a:endParaRPr lang="es-EC"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491880" y="4797152"/>
            <a:ext cx="2315933" cy="10081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691680" y="1124744"/>
            <a:ext cx="5781675" cy="3524250"/>
          </a:xfrm>
          <a:prstGeom prst="rect">
            <a:avLst/>
          </a:prstGeom>
          <a:noFill/>
          <a:ln w="9525">
            <a:noFill/>
            <a:miter lim="800000"/>
            <a:headEnd/>
            <a:tailEnd/>
          </a:ln>
        </p:spPr>
      </p:pic>
      <p:sp>
        <p:nvSpPr>
          <p:cNvPr id="8" name="7 CuadroTexto"/>
          <p:cNvSpPr txBox="1"/>
          <p:nvPr/>
        </p:nvSpPr>
        <p:spPr>
          <a:xfrm>
            <a:off x="1475656" y="332656"/>
            <a:ext cx="6840760" cy="400110"/>
          </a:xfrm>
          <a:prstGeom prst="rect">
            <a:avLst/>
          </a:prstGeom>
          <a:noFill/>
        </p:spPr>
        <p:txBody>
          <a:bodyPr wrap="square" rtlCol="0">
            <a:spAutoFit/>
          </a:bodyPr>
          <a:lstStyle/>
          <a:p>
            <a:pPr algn="ctr"/>
            <a:r>
              <a:rPr lang="es-EC" sz="2000" b="1" dirty="0" smtClean="0"/>
              <a:t>MODELAMIENTO  MATEMATICO DE TRANSFERENCIA DE CALOR </a:t>
            </a:r>
            <a:endParaRPr lang="es-EC"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1403648" y="548680"/>
            <a:ext cx="5356959" cy="72008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39552" y="1340768"/>
            <a:ext cx="3558971" cy="2952328"/>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395536" y="4293096"/>
            <a:ext cx="3319569" cy="360040"/>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a:off x="4211960" y="1556792"/>
            <a:ext cx="4483224" cy="410445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619672" y="404664"/>
            <a:ext cx="5356959" cy="72008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79512" y="1700808"/>
            <a:ext cx="3558971" cy="2952328"/>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3707904" y="1052736"/>
            <a:ext cx="4392488" cy="481788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619672" y="404664"/>
            <a:ext cx="5356959" cy="72008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0" y="1628800"/>
            <a:ext cx="3558971" cy="2952328"/>
          </a:xfrm>
          <a:prstGeom prst="rect">
            <a:avLst/>
          </a:prstGeom>
          <a:noFill/>
          <a:ln w="9525">
            <a:noFill/>
            <a:miter lim="800000"/>
            <a:headEnd/>
            <a:tailEnd/>
          </a:ln>
        </p:spPr>
      </p:pic>
      <p:pic>
        <p:nvPicPr>
          <p:cNvPr id="7170" name="Picture 2"/>
          <p:cNvPicPr>
            <a:picLocks noChangeAspect="1" noChangeArrowheads="1"/>
          </p:cNvPicPr>
          <p:nvPr/>
        </p:nvPicPr>
        <p:blipFill>
          <a:blip r:embed="rId5" cstate="print"/>
          <a:srcRect/>
          <a:stretch>
            <a:fillRect/>
          </a:stretch>
        </p:blipFill>
        <p:spPr bwMode="auto">
          <a:xfrm>
            <a:off x="3347864" y="1412776"/>
            <a:ext cx="1123950" cy="4448175"/>
          </a:xfrm>
          <a:prstGeom prst="rect">
            <a:avLst/>
          </a:prstGeom>
          <a:noFill/>
          <a:ln w="9525">
            <a:noFill/>
            <a:miter lim="800000"/>
            <a:headEnd/>
            <a:tailEnd/>
          </a:ln>
        </p:spPr>
      </p:pic>
      <p:pic>
        <p:nvPicPr>
          <p:cNvPr id="7171" name="Picture 3"/>
          <p:cNvPicPr>
            <a:picLocks noChangeAspect="1" noChangeArrowheads="1"/>
          </p:cNvPicPr>
          <p:nvPr/>
        </p:nvPicPr>
        <p:blipFill>
          <a:blip r:embed="rId6" cstate="print"/>
          <a:srcRect/>
          <a:stretch>
            <a:fillRect/>
          </a:stretch>
        </p:blipFill>
        <p:spPr bwMode="auto">
          <a:xfrm>
            <a:off x="4743450" y="1124744"/>
            <a:ext cx="4400550" cy="4762500"/>
          </a:xfrm>
          <a:prstGeom prst="rect">
            <a:avLst/>
          </a:prstGeom>
          <a:noFill/>
          <a:ln w="9525">
            <a:noFill/>
            <a:miter lim="800000"/>
            <a:headEnd/>
            <a:tailEnd/>
          </a:ln>
        </p:spPr>
      </p:pic>
      <p:sp>
        <p:nvSpPr>
          <p:cNvPr id="9" name="8 CuadroTexto"/>
          <p:cNvSpPr txBox="1"/>
          <p:nvPr/>
        </p:nvSpPr>
        <p:spPr>
          <a:xfrm>
            <a:off x="539552" y="5157192"/>
            <a:ext cx="2376264" cy="307777"/>
          </a:xfrm>
          <a:prstGeom prst="rect">
            <a:avLst/>
          </a:prstGeom>
          <a:noFill/>
        </p:spPr>
        <p:txBody>
          <a:bodyPr wrap="square" rtlCol="0">
            <a:spAutoFit/>
          </a:bodyPr>
          <a:lstStyle/>
          <a:p>
            <a:r>
              <a:rPr lang="es-EC" sz="1400" dirty="0" smtClean="0">
                <a:hlinkClick r:id="rId7" action="ppaction://hlinkfile"/>
              </a:rPr>
              <a:t>Tabla de conductividad</a:t>
            </a:r>
            <a:endParaRPr lang="es-EC"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6" name="5 CuadroTexto"/>
          <p:cNvSpPr txBox="1"/>
          <p:nvPr/>
        </p:nvSpPr>
        <p:spPr>
          <a:xfrm>
            <a:off x="395536" y="692696"/>
            <a:ext cx="6048672" cy="369332"/>
          </a:xfrm>
          <a:prstGeom prst="rect">
            <a:avLst/>
          </a:prstGeom>
          <a:noFill/>
        </p:spPr>
        <p:txBody>
          <a:bodyPr wrap="square" rtlCol="0">
            <a:spAutoFit/>
          </a:bodyPr>
          <a:lstStyle/>
          <a:p>
            <a:r>
              <a:rPr lang="es-ES" b="1" dirty="0" smtClean="0"/>
              <a:t>CALCULO DE ÁREAS DE TRANSFERENCIA DE CALOR.</a:t>
            </a:r>
            <a:endParaRPr lang="es-EC" dirty="0"/>
          </a:p>
        </p:txBody>
      </p:sp>
      <p:pic>
        <p:nvPicPr>
          <p:cNvPr id="7" name="6 Imagen"/>
          <p:cNvPicPr/>
          <p:nvPr/>
        </p:nvPicPr>
        <p:blipFill>
          <a:blip r:embed="rId3" cstate="print"/>
          <a:srcRect/>
          <a:stretch>
            <a:fillRect/>
          </a:stretch>
        </p:blipFill>
        <p:spPr bwMode="auto">
          <a:xfrm rot="16200000">
            <a:off x="506384" y="1373937"/>
            <a:ext cx="3814205" cy="3747868"/>
          </a:xfrm>
          <a:prstGeom prst="rect">
            <a:avLst/>
          </a:prstGeom>
          <a:noFill/>
          <a:ln w="9525">
            <a:noFill/>
            <a:miter lim="800000"/>
            <a:headEnd/>
            <a:tailEnd/>
          </a:ln>
        </p:spPr>
      </p:pic>
      <p:pic>
        <p:nvPicPr>
          <p:cNvPr id="8" name="7 Imagen"/>
          <p:cNvPicPr/>
          <p:nvPr/>
        </p:nvPicPr>
        <p:blipFill>
          <a:blip r:embed="rId4" cstate="print"/>
          <a:srcRect/>
          <a:stretch>
            <a:fillRect/>
          </a:stretch>
        </p:blipFill>
        <p:spPr bwMode="auto">
          <a:xfrm>
            <a:off x="4644008" y="1844824"/>
            <a:ext cx="3744416" cy="3168352"/>
          </a:xfrm>
          <a:prstGeom prst="rect">
            <a:avLst/>
          </a:prstGeom>
          <a:noFill/>
          <a:ln w="9525">
            <a:noFill/>
            <a:miter lim="800000"/>
            <a:headEnd/>
            <a:tailEnd/>
          </a:ln>
        </p:spPr>
      </p:pic>
      <p:sp>
        <p:nvSpPr>
          <p:cNvPr id="9" name="8 CuadroTexto"/>
          <p:cNvSpPr txBox="1"/>
          <p:nvPr/>
        </p:nvSpPr>
        <p:spPr>
          <a:xfrm>
            <a:off x="755576" y="5157192"/>
            <a:ext cx="3240360" cy="369332"/>
          </a:xfrm>
          <a:prstGeom prst="rect">
            <a:avLst/>
          </a:prstGeom>
          <a:noFill/>
        </p:spPr>
        <p:txBody>
          <a:bodyPr wrap="square" rtlCol="0">
            <a:spAutoFit/>
          </a:bodyPr>
          <a:lstStyle/>
          <a:p>
            <a:r>
              <a:rPr lang="es-EC" dirty="0" smtClean="0"/>
              <a:t>Vista frontal</a:t>
            </a:r>
            <a:endParaRPr lang="es-EC" dirty="0"/>
          </a:p>
        </p:txBody>
      </p:sp>
      <p:sp>
        <p:nvSpPr>
          <p:cNvPr id="10" name="9 CuadroTexto"/>
          <p:cNvSpPr txBox="1"/>
          <p:nvPr/>
        </p:nvSpPr>
        <p:spPr>
          <a:xfrm>
            <a:off x="5508104" y="5085184"/>
            <a:ext cx="3024336" cy="369332"/>
          </a:xfrm>
          <a:prstGeom prst="rect">
            <a:avLst/>
          </a:prstGeom>
          <a:noFill/>
        </p:spPr>
        <p:txBody>
          <a:bodyPr wrap="square" rtlCol="0">
            <a:spAutoFit/>
          </a:bodyPr>
          <a:lstStyle/>
          <a:p>
            <a:r>
              <a:rPr lang="es-EC" dirty="0" smtClean="0"/>
              <a:t>Vista lateral</a:t>
            </a:r>
            <a:endParaRPr lang="es-EC"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2627784" y="260648"/>
            <a:ext cx="4752528" cy="646331"/>
          </a:xfrm>
          <a:prstGeom prst="rect">
            <a:avLst/>
          </a:prstGeom>
          <a:noFill/>
        </p:spPr>
        <p:txBody>
          <a:bodyPr wrap="square" rtlCol="0">
            <a:spAutoFit/>
          </a:bodyPr>
          <a:lstStyle/>
          <a:p>
            <a:r>
              <a:rPr lang="es-EC" b="1" dirty="0" smtClean="0"/>
              <a:t>DISEÑO TÉRMICO DEL HORNO</a:t>
            </a:r>
          </a:p>
          <a:p>
            <a:endParaRPr lang="es-EC" dirty="0"/>
          </a:p>
        </p:txBody>
      </p:sp>
      <p:sp>
        <p:nvSpPr>
          <p:cNvPr id="6" name="5 CuadroTexto"/>
          <p:cNvSpPr txBox="1"/>
          <p:nvPr/>
        </p:nvSpPr>
        <p:spPr>
          <a:xfrm>
            <a:off x="395536" y="692696"/>
            <a:ext cx="6048672" cy="369332"/>
          </a:xfrm>
          <a:prstGeom prst="rect">
            <a:avLst/>
          </a:prstGeom>
          <a:noFill/>
        </p:spPr>
        <p:txBody>
          <a:bodyPr wrap="square" rtlCol="0">
            <a:spAutoFit/>
          </a:bodyPr>
          <a:lstStyle/>
          <a:p>
            <a:r>
              <a:rPr lang="es-ES" b="1" dirty="0" smtClean="0"/>
              <a:t>CALCULO DE ÁREAS DE TRANSFERENCIA DE CALOR.</a:t>
            </a:r>
            <a:endParaRPr lang="es-EC" dirty="0"/>
          </a:p>
        </p:txBody>
      </p:sp>
      <p:sp>
        <p:nvSpPr>
          <p:cNvPr id="7" name="6 CuadroTexto"/>
          <p:cNvSpPr txBox="1"/>
          <p:nvPr/>
        </p:nvSpPr>
        <p:spPr>
          <a:xfrm>
            <a:off x="395536" y="1124744"/>
            <a:ext cx="4896544" cy="369332"/>
          </a:xfrm>
          <a:prstGeom prst="rect">
            <a:avLst/>
          </a:prstGeom>
          <a:noFill/>
        </p:spPr>
        <p:txBody>
          <a:bodyPr wrap="square" rtlCol="0">
            <a:spAutoFit/>
          </a:bodyPr>
          <a:lstStyle/>
          <a:p>
            <a:endParaRPr lang="es-EC" dirty="0"/>
          </a:p>
        </p:txBody>
      </p:sp>
      <p:pic>
        <p:nvPicPr>
          <p:cNvPr id="9" name="8 Imagen"/>
          <p:cNvPicPr/>
          <p:nvPr/>
        </p:nvPicPr>
        <p:blipFill>
          <a:blip r:embed="rId3" cstate="print"/>
          <a:srcRect/>
          <a:stretch>
            <a:fillRect/>
          </a:stretch>
        </p:blipFill>
        <p:spPr bwMode="auto">
          <a:xfrm rot="16200000">
            <a:off x="5580112" y="1124745"/>
            <a:ext cx="2520280" cy="2376263"/>
          </a:xfrm>
          <a:prstGeom prst="rect">
            <a:avLst/>
          </a:prstGeom>
          <a:noFill/>
          <a:ln w="9525">
            <a:noFill/>
            <a:miter lim="800000"/>
            <a:headEnd/>
            <a:tailEnd/>
          </a:ln>
        </p:spPr>
      </p:pic>
      <p:pic>
        <p:nvPicPr>
          <p:cNvPr id="10" name="9 Imagen"/>
          <p:cNvPicPr/>
          <p:nvPr/>
        </p:nvPicPr>
        <p:blipFill>
          <a:blip r:embed="rId4" cstate="print"/>
          <a:srcRect/>
          <a:stretch>
            <a:fillRect/>
          </a:stretch>
        </p:blipFill>
        <p:spPr bwMode="auto">
          <a:xfrm>
            <a:off x="5796136" y="3789040"/>
            <a:ext cx="2304256" cy="1800200"/>
          </a:xfrm>
          <a:prstGeom prst="rect">
            <a:avLst/>
          </a:prstGeom>
          <a:noFill/>
          <a:ln w="9525">
            <a:noFill/>
            <a:miter lim="800000"/>
            <a:headEnd/>
            <a:tailEnd/>
          </a:ln>
        </p:spPr>
      </p:pic>
      <p:pic>
        <p:nvPicPr>
          <p:cNvPr id="8194" name="Picture 2"/>
          <p:cNvPicPr>
            <a:picLocks noChangeAspect="1" noChangeArrowheads="1"/>
          </p:cNvPicPr>
          <p:nvPr/>
        </p:nvPicPr>
        <p:blipFill>
          <a:blip r:embed="rId5" cstate="print"/>
          <a:srcRect/>
          <a:stretch>
            <a:fillRect/>
          </a:stretch>
        </p:blipFill>
        <p:spPr bwMode="auto">
          <a:xfrm>
            <a:off x="467544" y="1340768"/>
            <a:ext cx="4680520" cy="4488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6" name="5 CuadroTexto"/>
          <p:cNvSpPr txBox="1"/>
          <p:nvPr/>
        </p:nvSpPr>
        <p:spPr>
          <a:xfrm>
            <a:off x="179512" y="3068960"/>
            <a:ext cx="2232248" cy="461665"/>
          </a:xfrm>
          <a:prstGeom prst="rect">
            <a:avLst/>
          </a:prstGeom>
          <a:noFill/>
        </p:spPr>
        <p:txBody>
          <a:bodyPr wrap="square" rtlCol="0">
            <a:spAutoFit/>
          </a:bodyPr>
          <a:lstStyle/>
          <a:p>
            <a:r>
              <a:rPr lang="es-EC" sz="2400" b="1" dirty="0" smtClean="0"/>
              <a:t>ANTECEDENTES</a:t>
            </a:r>
            <a:endParaRPr lang="es-EC" sz="2400" b="1" dirty="0"/>
          </a:p>
        </p:txBody>
      </p:sp>
      <p:sp>
        <p:nvSpPr>
          <p:cNvPr id="7" name="6 CuadroTexto"/>
          <p:cNvSpPr txBox="1"/>
          <p:nvPr/>
        </p:nvSpPr>
        <p:spPr>
          <a:xfrm>
            <a:off x="3563888" y="1412776"/>
            <a:ext cx="3312368" cy="1354217"/>
          </a:xfrm>
          <a:prstGeom prst="rect">
            <a:avLst/>
          </a:prstGeom>
          <a:noFill/>
        </p:spPr>
        <p:txBody>
          <a:bodyPr wrap="square" rtlCol="0">
            <a:spAutoFit/>
          </a:bodyPr>
          <a:lstStyle/>
          <a:p>
            <a:r>
              <a:rPr lang="es-EC" sz="2800" dirty="0" smtClean="0"/>
              <a:t>Problema a resolver</a:t>
            </a:r>
          </a:p>
          <a:p>
            <a:r>
              <a:rPr lang="es-EC" dirty="0" smtClean="0"/>
              <a:t>Cumplimiento de requerimientos técnicos con fines de prestar servicio.</a:t>
            </a:r>
            <a:endParaRPr lang="es-EC" dirty="0"/>
          </a:p>
        </p:txBody>
      </p:sp>
      <p:pic>
        <p:nvPicPr>
          <p:cNvPr id="1026" name="Picture 2"/>
          <p:cNvPicPr>
            <a:picLocks noChangeAspect="1" noChangeArrowheads="1"/>
          </p:cNvPicPr>
          <p:nvPr/>
        </p:nvPicPr>
        <p:blipFill>
          <a:blip r:embed="rId3" cstate="print"/>
          <a:srcRect/>
          <a:stretch>
            <a:fillRect/>
          </a:stretch>
        </p:blipFill>
        <p:spPr bwMode="auto">
          <a:xfrm>
            <a:off x="6876256" y="620688"/>
            <a:ext cx="1728192" cy="1800200"/>
          </a:xfrm>
          <a:prstGeom prst="rect">
            <a:avLst/>
          </a:prstGeom>
          <a:noFill/>
          <a:ln w="9525">
            <a:noFill/>
            <a:miter lim="800000"/>
            <a:headEnd/>
            <a:tailEnd/>
          </a:ln>
        </p:spPr>
      </p:pic>
      <p:sp>
        <p:nvSpPr>
          <p:cNvPr id="9" name="8 CuadroTexto"/>
          <p:cNvSpPr txBox="1"/>
          <p:nvPr/>
        </p:nvSpPr>
        <p:spPr>
          <a:xfrm>
            <a:off x="3491880" y="2996952"/>
            <a:ext cx="2592288" cy="1015663"/>
          </a:xfrm>
          <a:prstGeom prst="rect">
            <a:avLst/>
          </a:prstGeom>
          <a:noFill/>
        </p:spPr>
        <p:txBody>
          <a:bodyPr wrap="square" rtlCol="0">
            <a:spAutoFit/>
          </a:bodyPr>
          <a:lstStyle/>
          <a:p>
            <a:r>
              <a:rPr lang="es-EC" sz="2400" dirty="0" smtClean="0"/>
              <a:t>Situación Actual:</a:t>
            </a:r>
          </a:p>
          <a:p>
            <a:r>
              <a:rPr lang="es-EC" dirty="0" smtClean="0"/>
              <a:t>Elaboración de practicas TT , # de estudiantes  </a:t>
            </a:r>
            <a:endParaRPr lang="es-EC" dirty="0"/>
          </a:p>
        </p:txBody>
      </p:sp>
      <p:pic>
        <p:nvPicPr>
          <p:cNvPr id="1027" name="Picture 3"/>
          <p:cNvPicPr>
            <a:picLocks noChangeAspect="1" noChangeArrowheads="1"/>
          </p:cNvPicPr>
          <p:nvPr/>
        </p:nvPicPr>
        <p:blipFill>
          <a:blip r:embed="rId4" cstate="print"/>
          <a:srcRect/>
          <a:stretch>
            <a:fillRect/>
          </a:stretch>
        </p:blipFill>
        <p:spPr bwMode="auto">
          <a:xfrm>
            <a:off x="6804248" y="2708920"/>
            <a:ext cx="1872208" cy="146740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660232" y="4365104"/>
            <a:ext cx="2088232" cy="1425272"/>
          </a:xfrm>
          <a:prstGeom prst="rect">
            <a:avLst/>
          </a:prstGeom>
          <a:noFill/>
          <a:ln w="9525">
            <a:noFill/>
            <a:miter lim="800000"/>
            <a:headEnd/>
            <a:tailEnd/>
          </a:ln>
        </p:spPr>
      </p:pic>
      <p:sp>
        <p:nvSpPr>
          <p:cNvPr id="12" name="11 CuadroTexto"/>
          <p:cNvSpPr txBox="1"/>
          <p:nvPr/>
        </p:nvSpPr>
        <p:spPr>
          <a:xfrm>
            <a:off x="3419872" y="4509120"/>
            <a:ext cx="2304256" cy="1077218"/>
          </a:xfrm>
          <a:prstGeom prst="rect">
            <a:avLst/>
          </a:prstGeom>
          <a:noFill/>
        </p:spPr>
        <p:txBody>
          <a:bodyPr wrap="square" rtlCol="0">
            <a:spAutoFit/>
          </a:bodyPr>
          <a:lstStyle/>
          <a:p>
            <a:r>
              <a:rPr lang="es-EC" sz="2400" dirty="0" smtClean="0"/>
              <a:t>Descripción: </a:t>
            </a:r>
            <a:r>
              <a:rPr lang="es-EC" sz="2000" dirty="0" smtClean="0"/>
              <a:t>diseño del sistema de calentamiento  </a:t>
            </a:r>
            <a:endParaRPr lang="es-EC" sz="2400" dirty="0"/>
          </a:p>
        </p:txBody>
      </p:sp>
      <p:sp>
        <p:nvSpPr>
          <p:cNvPr id="14" name="13 Abrir llave"/>
          <p:cNvSpPr/>
          <p:nvPr/>
        </p:nvSpPr>
        <p:spPr>
          <a:xfrm>
            <a:off x="2483768" y="1700808"/>
            <a:ext cx="648072" cy="31683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0" y="-27384"/>
            <a:ext cx="9144000" cy="6848475"/>
          </a:xfrm>
          <a:prstGeom prst="rect">
            <a:avLst/>
          </a:prstGeom>
          <a:noFill/>
          <a:ln w="9525">
            <a:noFill/>
            <a:miter lim="800000"/>
            <a:headEnd/>
            <a:tailEnd/>
          </a:ln>
        </p:spPr>
      </p:pic>
      <p:sp>
        <p:nvSpPr>
          <p:cNvPr id="6" name="5 CuadroTexto"/>
          <p:cNvSpPr txBox="1"/>
          <p:nvPr/>
        </p:nvSpPr>
        <p:spPr>
          <a:xfrm>
            <a:off x="323528" y="548680"/>
            <a:ext cx="8352928" cy="369332"/>
          </a:xfrm>
          <a:prstGeom prst="rect">
            <a:avLst/>
          </a:prstGeom>
          <a:noFill/>
        </p:spPr>
        <p:txBody>
          <a:bodyPr wrap="square" rtlCol="0">
            <a:spAutoFit/>
          </a:bodyPr>
          <a:lstStyle/>
          <a:p>
            <a:r>
              <a:rPr lang="es-ES" b="1" dirty="0" smtClean="0"/>
              <a:t>CALCULO DEL COEFICIENTE DE CONVECCIÓN DEL  AIRE</a:t>
            </a:r>
            <a:endParaRPr lang="es-EC" dirty="0"/>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218" name="Picture 2"/>
          <p:cNvPicPr>
            <a:picLocks noChangeAspect="1" noChangeArrowheads="1"/>
          </p:cNvPicPr>
          <p:nvPr/>
        </p:nvPicPr>
        <p:blipFill>
          <a:blip r:embed="rId3" cstate="print"/>
          <a:srcRect/>
          <a:stretch>
            <a:fillRect/>
          </a:stretch>
        </p:blipFill>
        <p:spPr bwMode="auto">
          <a:xfrm>
            <a:off x="179512" y="1700808"/>
            <a:ext cx="5760640" cy="4431262"/>
          </a:xfrm>
          <a:prstGeom prst="rect">
            <a:avLst/>
          </a:prstGeom>
          <a:noFill/>
          <a:ln w="9525">
            <a:noFill/>
            <a:miter lim="800000"/>
            <a:headEnd/>
            <a:tailEnd/>
          </a:ln>
        </p:spPr>
      </p:pic>
      <p:pic>
        <p:nvPicPr>
          <p:cNvPr id="13" name="12 Imagen"/>
          <p:cNvPicPr/>
          <p:nvPr/>
        </p:nvPicPr>
        <p:blipFill>
          <a:blip r:embed="rId4" cstate="print"/>
          <a:srcRect/>
          <a:stretch>
            <a:fillRect/>
          </a:stretch>
        </p:blipFill>
        <p:spPr bwMode="auto">
          <a:xfrm rot="5400000">
            <a:off x="6325820" y="3259357"/>
            <a:ext cx="2555214" cy="2318437"/>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467544" y="980728"/>
            <a:ext cx="18192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323528" y="1340768"/>
            <a:ext cx="2819843" cy="2546694"/>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3491880" y="1124744"/>
            <a:ext cx="5238750" cy="3067050"/>
          </a:xfrm>
          <a:prstGeom prst="rect">
            <a:avLst/>
          </a:prstGeom>
          <a:noFill/>
          <a:ln w="9525">
            <a:noFill/>
            <a:miter lim="800000"/>
            <a:headEnd/>
            <a:tailEnd/>
          </a:ln>
        </p:spPr>
      </p:pic>
      <p:pic>
        <p:nvPicPr>
          <p:cNvPr id="10243" name="Picture 3"/>
          <p:cNvPicPr>
            <a:picLocks noChangeAspect="1" noChangeArrowheads="1"/>
          </p:cNvPicPr>
          <p:nvPr/>
        </p:nvPicPr>
        <p:blipFill>
          <a:blip r:embed="rId5" cstate="print"/>
          <a:srcRect/>
          <a:stretch>
            <a:fillRect/>
          </a:stretch>
        </p:blipFill>
        <p:spPr bwMode="auto">
          <a:xfrm>
            <a:off x="2195736" y="4941168"/>
            <a:ext cx="4565307" cy="576064"/>
          </a:xfrm>
          <a:prstGeom prst="rect">
            <a:avLst/>
          </a:prstGeom>
          <a:noFill/>
          <a:ln w="9525">
            <a:noFill/>
            <a:miter lim="800000"/>
            <a:headEnd/>
            <a:tailEnd/>
          </a:ln>
        </p:spPr>
      </p:pic>
      <p:sp>
        <p:nvSpPr>
          <p:cNvPr id="8" name="7 CuadroTexto"/>
          <p:cNvSpPr txBox="1"/>
          <p:nvPr/>
        </p:nvSpPr>
        <p:spPr>
          <a:xfrm>
            <a:off x="323528" y="260648"/>
            <a:ext cx="8352928" cy="369332"/>
          </a:xfrm>
          <a:prstGeom prst="rect">
            <a:avLst/>
          </a:prstGeom>
          <a:noFill/>
        </p:spPr>
        <p:txBody>
          <a:bodyPr wrap="square" rtlCol="0">
            <a:spAutoFit/>
          </a:bodyPr>
          <a:lstStyle/>
          <a:p>
            <a:r>
              <a:rPr lang="es-ES" b="1" dirty="0" smtClean="0"/>
              <a:t>CALCULO DEL COEFICIENTE DE CONVECCIÓN DEL  AIRE</a:t>
            </a:r>
            <a:endParaRPr lang="es-EC"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6" name="5 CuadroTexto"/>
          <p:cNvSpPr txBox="1"/>
          <p:nvPr/>
        </p:nvSpPr>
        <p:spPr>
          <a:xfrm>
            <a:off x="323528" y="260648"/>
            <a:ext cx="8352928" cy="369332"/>
          </a:xfrm>
          <a:prstGeom prst="rect">
            <a:avLst/>
          </a:prstGeom>
          <a:noFill/>
        </p:spPr>
        <p:txBody>
          <a:bodyPr wrap="square" rtlCol="0">
            <a:spAutoFit/>
          </a:bodyPr>
          <a:lstStyle/>
          <a:p>
            <a:r>
              <a:rPr lang="es-ES" b="1" dirty="0" smtClean="0"/>
              <a:t>CALCULO DEL COEFICIENTE DE CONVECCIÓN DEL  AIRE</a:t>
            </a:r>
            <a:endParaRPr lang="es-EC" dirty="0"/>
          </a:p>
        </p:txBody>
      </p:sp>
      <p:pic>
        <p:nvPicPr>
          <p:cNvPr id="7" name="Picture 3"/>
          <p:cNvPicPr>
            <a:picLocks noChangeAspect="1" noChangeArrowheads="1"/>
          </p:cNvPicPr>
          <p:nvPr/>
        </p:nvPicPr>
        <p:blipFill>
          <a:blip r:embed="rId3" cstate="print"/>
          <a:srcRect/>
          <a:stretch>
            <a:fillRect/>
          </a:stretch>
        </p:blipFill>
        <p:spPr bwMode="auto">
          <a:xfrm>
            <a:off x="2555776" y="1052736"/>
            <a:ext cx="3888432" cy="490654"/>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1403648" y="1556792"/>
            <a:ext cx="5982352" cy="345926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323528" y="260648"/>
            <a:ext cx="8352928" cy="369332"/>
          </a:xfrm>
          <a:prstGeom prst="rect">
            <a:avLst/>
          </a:prstGeom>
          <a:noFill/>
        </p:spPr>
        <p:txBody>
          <a:bodyPr wrap="square" rtlCol="0">
            <a:spAutoFit/>
          </a:bodyPr>
          <a:lstStyle/>
          <a:p>
            <a:r>
              <a:rPr lang="es-ES" b="1" dirty="0" smtClean="0"/>
              <a:t>CALCULO DEL COEFICIENTE DE CONVECCIÓN DEL  AIRE</a:t>
            </a:r>
            <a:endParaRPr lang="es-EC" dirty="0"/>
          </a:p>
        </p:txBody>
      </p:sp>
      <p:pic>
        <p:nvPicPr>
          <p:cNvPr id="12290" name="Picture 2"/>
          <p:cNvPicPr>
            <a:picLocks noChangeAspect="1" noChangeArrowheads="1"/>
          </p:cNvPicPr>
          <p:nvPr/>
        </p:nvPicPr>
        <p:blipFill>
          <a:blip r:embed="rId3" cstate="print"/>
          <a:srcRect/>
          <a:stretch>
            <a:fillRect/>
          </a:stretch>
        </p:blipFill>
        <p:spPr bwMode="auto">
          <a:xfrm>
            <a:off x="3563888" y="836712"/>
            <a:ext cx="2302970" cy="648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1" name="Picture 3"/>
          <p:cNvPicPr>
            <a:picLocks noChangeAspect="1" noChangeArrowheads="1"/>
          </p:cNvPicPr>
          <p:nvPr/>
        </p:nvPicPr>
        <p:blipFill>
          <a:blip r:embed="rId4" cstate="print"/>
          <a:srcRect/>
          <a:stretch>
            <a:fillRect/>
          </a:stretch>
        </p:blipFill>
        <p:spPr bwMode="auto">
          <a:xfrm>
            <a:off x="323528" y="1772816"/>
            <a:ext cx="3672408" cy="4388057"/>
          </a:xfrm>
          <a:prstGeom prst="rect">
            <a:avLst/>
          </a:prstGeom>
          <a:noFill/>
          <a:ln w="9525">
            <a:noFill/>
            <a:miter lim="800000"/>
            <a:headEnd/>
            <a:tailEnd/>
          </a:ln>
        </p:spPr>
      </p:pic>
      <p:pic>
        <p:nvPicPr>
          <p:cNvPr id="12292" name="Picture 4"/>
          <p:cNvPicPr>
            <a:picLocks noChangeAspect="1" noChangeArrowheads="1"/>
          </p:cNvPicPr>
          <p:nvPr/>
        </p:nvPicPr>
        <p:blipFill>
          <a:blip r:embed="rId5" cstate="print"/>
          <a:srcRect/>
          <a:stretch>
            <a:fillRect/>
          </a:stretch>
        </p:blipFill>
        <p:spPr bwMode="auto">
          <a:xfrm>
            <a:off x="4355976" y="2348880"/>
            <a:ext cx="4333875" cy="2066925"/>
          </a:xfrm>
          <a:prstGeom prst="rect">
            <a:avLst/>
          </a:prstGeom>
          <a:noFill/>
          <a:ln w="9525">
            <a:noFill/>
            <a:miter lim="800000"/>
            <a:headEnd/>
            <a:tailEnd/>
          </a:ln>
        </p:spPr>
      </p:pic>
      <p:sp>
        <p:nvSpPr>
          <p:cNvPr id="10" name="9 Flecha derecha"/>
          <p:cNvSpPr/>
          <p:nvPr/>
        </p:nvSpPr>
        <p:spPr>
          <a:xfrm>
            <a:off x="3779912" y="3501008"/>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36909"/>
            <a:ext cx="9144000" cy="6848475"/>
          </a:xfrm>
          <a:prstGeom prst="rect">
            <a:avLst/>
          </a:prstGeom>
          <a:noFill/>
          <a:ln w="9525">
            <a:noFill/>
            <a:miter lim="800000"/>
            <a:headEnd/>
            <a:tailEnd/>
          </a:ln>
        </p:spPr>
      </p:pic>
      <p:sp>
        <p:nvSpPr>
          <p:cNvPr id="5" name="4 CuadroTexto"/>
          <p:cNvSpPr txBox="1"/>
          <p:nvPr/>
        </p:nvSpPr>
        <p:spPr>
          <a:xfrm>
            <a:off x="323528" y="260648"/>
            <a:ext cx="8352928" cy="369332"/>
          </a:xfrm>
          <a:prstGeom prst="rect">
            <a:avLst/>
          </a:prstGeom>
          <a:noFill/>
        </p:spPr>
        <p:txBody>
          <a:bodyPr wrap="square" rtlCol="0">
            <a:spAutoFit/>
          </a:bodyPr>
          <a:lstStyle/>
          <a:p>
            <a:r>
              <a:rPr lang="es-ES" b="1" dirty="0" smtClean="0"/>
              <a:t>CALCULO DEL COEFICIENTE DE CONVECCIÓN DEL  AIRE</a:t>
            </a:r>
            <a:endParaRPr lang="es-EC" dirty="0"/>
          </a:p>
        </p:txBody>
      </p:sp>
      <p:pic>
        <p:nvPicPr>
          <p:cNvPr id="13314" name="Picture 2"/>
          <p:cNvPicPr>
            <a:picLocks noChangeAspect="1" noChangeArrowheads="1"/>
          </p:cNvPicPr>
          <p:nvPr/>
        </p:nvPicPr>
        <p:blipFill>
          <a:blip r:embed="rId3" cstate="print"/>
          <a:srcRect/>
          <a:stretch>
            <a:fillRect/>
          </a:stretch>
        </p:blipFill>
        <p:spPr bwMode="auto">
          <a:xfrm>
            <a:off x="323528" y="1628800"/>
            <a:ext cx="4467225" cy="345757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683568" y="836712"/>
            <a:ext cx="2302970" cy="648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315" name="Picture 3"/>
          <p:cNvPicPr>
            <a:picLocks noChangeAspect="1" noChangeArrowheads="1"/>
          </p:cNvPicPr>
          <p:nvPr/>
        </p:nvPicPr>
        <p:blipFill>
          <a:blip r:embed="rId5" cstate="print"/>
          <a:srcRect/>
          <a:stretch>
            <a:fillRect/>
          </a:stretch>
        </p:blipFill>
        <p:spPr bwMode="auto">
          <a:xfrm>
            <a:off x="4932040" y="836712"/>
            <a:ext cx="3924300" cy="3257550"/>
          </a:xfrm>
          <a:prstGeom prst="rect">
            <a:avLst/>
          </a:prstGeom>
          <a:noFill/>
          <a:ln w="9525">
            <a:noFill/>
            <a:miter lim="800000"/>
            <a:headEnd/>
            <a:tailEnd/>
          </a:ln>
        </p:spPr>
      </p:pic>
      <p:sp>
        <p:nvSpPr>
          <p:cNvPr id="9" name="8 CuadroTexto"/>
          <p:cNvSpPr txBox="1"/>
          <p:nvPr/>
        </p:nvSpPr>
        <p:spPr>
          <a:xfrm>
            <a:off x="7596336" y="2708920"/>
            <a:ext cx="720080" cy="261610"/>
          </a:xfrm>
          <a:prstGeom prst="rect">
            <a:avLst/>
          </a:prstGeom>
          <a:noFill/>
        </p:spPr>
        <p:txBody>
          <a:bodyPr wrap="square" rtlCol="0">
            <a:spAutoFit/>
          </a:bodyPr>
          <a:lstStyle/>
          <a:p>
            <a:r>
              <a:rPr lang="es-EC" sz="1100" dirty="0" smtClean="0">
                <a:hlinkClick r:id="rId6" action="ppaction://hlinkfile"/>
              </a:rPr>
              <a:t>Const Nu</a:t>
            </a:r>
            <a:endParaRPr lang="es-EC" sz="1100" dirty="0"/>
          </a:p>
        </p:txBody>
      </p:sp>
      <p:sp>
        <p:nvSpPr>
          <p:cNvPr id="10" name="9 Flecha derecha"/>
          <p:cNvSpPr/>
          <p:nvPr/>
        </p:nvSpPr>
        <p:spPr>
          <a:xfrm>
            <a:off x="4211960" y="2996952"/>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316" name="Picture 4"/>
          <p:cNvPicPr>
            <a:picLocks noChangeAspect="1" noChangeArrowheads="1"/>
          </p:cNvPicPr>
          <p:nvPr/>
        </p:nvPicPr>
        <p:blipFill>
          <a:blip r:embed="rId7" cstate="print"/>
          <a:srcRect/>
          <a:stretch>
            <a:fillRect/>
          </a:stretch>
        </p:blipFill>
        <p:spPr bwMode="auto">
          <a:xfrm>
            <a:off x="5148064" y="3933056"/>
            <a:ext cx="2809875" cy="1895475"/>
          </a:xfrm>
          <a:prstGeom prst="rect">
            <a:avLst/>
          </a:prstGeom>
          <a:noFill/>
          <a:ln w="9525">
            <a:noFill/>
            <a:miter lim="800000"/>
            <a:headEnd/>
            <a:tailEnd/>
          </a:ln>
        </p:spPr>
      </p:pic>
      <p:pic>
        <p:nvPicPr>
          <p:cNvPr id="13317" name="Picture 5"/>
          <p:cNvPicPr>
            <a:picLocks noChangeAspect="1" noChangeArrowheads="1"/>
          </p:cNvPicPr>
          <p:nvPr/>
        </p:nvPicPr>
        <p:blipFill>
          <a:blip r:embed="rId8" cstate="print"/>
          <a:srcRect/>
          <a:stretch>
            <a:fillRect/>
          </a:stretch>
        </p:blipFill>
        <p:spPr bwMode="auto">
          <a:xfrm>
            <a:off x="539552" y="5085184"/>
            <a:ext cx="3888432" cy="100707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683568" y="2996952"/>
            <a:ext cx="5760640" cy="369332"/>
          </a:xfrm>
          <a:prstGeom prst="rect">
            <a:avLst/>
          </a:prstGeom>
          <a:noFill/>
        </p:spPr>
        <p:txBody>
          <a:bodyPr wrap="square" rtlCol="0">
            <a:spAutoFit/>
          </a:bodyPr>
          <a:lstStyle/>
          <a:p>
            <a:r>
              <a:rPr lang="es-ES" b="1" dirty="0" smtClean="0"/>
              <a:t>PERDIDA DE CALOR TOTAL.</a:t>
            </a:r>
            <a:endParaRPr lang="es-EC" dirty="0"/>
          </a:p>
        </p:txBody>
      </p:sp>
      <p:pic>
        <p:nvPicPr>
          <p:cNvPr id="14338" name="Picture 2"/>
          <p:cNvPicPr>
            <a:picLocks noChangeAspect="1" noChangeArrowheads="1"/>
          </p:cNvPicPr>
          <p:nvPr/>
        </p:nvPicPr>
        <p:blipFill>
          <a:blip r:embed="rId3" cstate="print"/>
          <a:srcRect/>
          <a:stretch>
            <a:fillRect/>
          </a:stretch>
        </p:blipFill>
        <p:spPr bwMode="auto">
          <a:xfrm>
            <a:off x="1835696" y="3429000"/>
            <a:ext cx="5561233" cy="2448272"/>
          </a:xfrm>
          <a:prstGeom prst="rect">
            <a:avLst/>
          </a:prstGeom>
          <a:noFill/>
          <a:ln w="9525">
            <a:noFill/>
            <a:miter lim="800000"/>
            <a:headEnd/>
            <a:tailEnd/>
          </a:ln>
        </p:spPr>
      </p:pic>
      <p:sp>
        <p:nvSpPr>
          <p:cNvPr id="9" name="8 CuadroTexto"/>
          <p:cNvSpPr txBox="1"/>
          <p:nvPr/>
        </p:nvSpPr>
        <p:spPr>
          <a:xfrm>
            <a:off x="539552" y="404664"/>
            <a:ext cx="7920880" cy="2769989"/>
          </a:xfrm>
          <a:prstGeom prst="rect">
            <a:avLst/>
          </a:prstGeom>
          <a:noFill/>
        </p:spPr>
        <p:txBody>
          <a:bodyPr wrap="square" rtlCol="0">
            <a:spAutoFit/>
          </a:bodyPr>
          <a:lstStyle/>
          <a:p>
            <a:r>
              <a:rPr lang="es-EC" b="1" dirty="0" smtClean="0"/>
              <a:t>PERDIDAS DECALOR DEBIDO A LA APERTURA DE COMPUERTA</a:t>
            </a:r>
          </a:p>
          <a:p>
            <a:endParaRPr lang="es-EC" dirty="0" smtClean="0"/>
          </a:p>
          <a:p>
            <a:pPr algn="just"/>
            <a:r>
              <a:rPr lang="es-ES" sz="2000" dirty="0" smtClean="0"/>
              <a:t>Debemos anotar que existe una perdidas de calor por radiación debido a la apertura de la compuerta donde se produce una diferencia de temperatura entre la cámara y el ambiente.</a:t>
            </a:r>
            <a:endParaRPr lang="es-EC" sz="2000" dirty="0" smtClean="0"/>
          </a:p>
          <a:p>
            <a:pPr algn="just"/>
            <a:r>
              <a:rPr lang="es-ES" sz="2000" dirty="0" smtClean="0"/>
              <a:t>Debido al poco tiempo que la compuerta permanece abierta la transferencia de calor es mínima ya que la recuperación de temperatura es inmediata; razón por la cual no será considerada en las perdidas de calor.</a:t>
            </a:r>
            <a:endParaRPr lang="es-EC" sz="2000" dirty="0" smtClean="0"/>
          </a:p>
          <a:p>
            <a:endParaRPr lang="es-EC"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2627784" y="188640"/>
            <a:ext cx="3240360" cy="369332"/>
          </a:xfrm>
          <a:prstGeom prst="rect">
            <a:avLst/>
          </a:prstGeom>
          <a:noFill/>
        </p:spPr>
        <p:txBody>
          <a:bodyPr wrap="square" rtlCol="0">
            <a:spAutoFit/>
          </a:bodyPr>
          <a:lstStyle/>
          <a:p>
            <a:r>
              <a:rPr lang="es-EC" b="1" dirty="0" smtClean="0"/>
              <a:t>RENDIMIENTO DEL HORNO.</a:t>
            </a:r>
            <a:endParaRPr lang="es-EC" dirty="0" smtClean="0"/>
          </a:p>
        </p:txBody>
      </p:sp>
      <p:sp>
        <p:nvSpPr>
          <p:cNvPr id="7" name="6 CuadroTexto"/>
          <p:cNvSpPr txBox="1"/>
          <p:nvPr/>
        </p:nvSpPr>
        <p:spPr>
          <a:xfrm>
            <a:off x="323528" y="692696"/>
            <a:ext cx="8568952" cy="923330"/>
          </a:xfrm>
          <a:prstGeom prst="rect">
            <a:avLst/>
          </a:prstGeom>
          <a:noFill/>
        </p:spPr>
        <p:txBody>
          <a:bodyPr wrap="square" rtlCol="0">
            <a:spAutoFit/>
          </a:bodyPr>
          <a:lstStyle/>
          <a:p>
            <a:r>
              <a:rPr lang="es-EC" b="1" dirty="0" smtClean="0"/>
              <a:t>Rendimiento Térmico </a:t>
            </a:r>
            <a:endParaRPr lang="es-EC" dirty="0" smtClean="0"/>
          </a:p>
          <a:p>
            <a:r>
              <a:rPr lang="es-ES" dirty="0" smtClean="0"/>
              <a:t>Se obtiene a partir del calor requerido Qc y el calor total perdido que según la ecuación de rendimiento térmico </a:t>
            </a:r>
            <a:endParaRPr lang="es-EC" dirty="0" smtClean="0"/>
          </a:p>
        </p:txBody>
      </p:sp>
      <p:pic>
        <p:nvPicPr>
          <p:cNvPr id="15363" name="Picture 3"/>
          <p:cNvPicPr>
            <a:picLocks noChangeAspect="1" noChangeArrowheads="1"/>
          </p:cNvPicPr>
          <p:nvPr/>
        </p:nvPicPr>
        <p:blipFill>
          <a:blip r:embed="rId3" cstate="print"/>
          <a:srcRect/>
          <a:stretch>
            <a:fillRect/>
          </a:stretch>
        </p:blipFill>
        <p:spPr bwMode="auto">
          <a:xfrm>
            <a:off x="3275857" y="1484784"/>
            <a:ext cx="1944216" cy="1594463"/>
          </a:xfrm>
          <a:prstGeom prst="rect">
            <a:avLst/>
          </a:prstGeom>
          <a:noFill/>
          <a:ln w="9525">
            <a:noFill/>
            <a:miter lim="800000"/>
            <a:headEnd/>
            <a:tailEnd/>
          </a:ln>
        </p:spPr>
      </p:pic>
      <p:sp>
        <p:nvSpPr>
          <p:cNvPr id="9" name="8 CuadroTexto"/>
          <p:cNvSpPr txBox="1"/>
          <p:nvPr/>
        </p:nvSpPr>
        <p:spPr>
          <a:xfrm>
            <a:off x="395536" y="3284984"/>
            <a:ext cx="8424936" cy="1477328"/>
          </a:xfrm>
          <a:prstGeom prst="rect">
            <a:avLst/>
          </a:prstGeom>
          <a:noFill/>
        </p:spPr>
        <p:txBody>
          <a:bodyPr wrap="square" rtlCol="0">
            <a:spAutoFit/>
          </a:bodyPr>
          <a:lstStyle/>
          <a:p>
            <a:r>
              <a:rPr lang="es-EC" b="1" dirty="0" smtClean="0"/>
              <a:t>Rendimiento Térmico Neto de Operación</a:t>
            </a:r>
            <a:endParaRPr lang="es-EC" dirty="0" smtClean="0"/>
          </a:p>
          <a:p>
            <a:pPr algn="just"/>
            <a:r>
              <a:rPr lang="es-ES" dirty="0" smtClean="0"/>
              <a:t>Es igual a la relación existente entre el peso de la carga expresado en (kg) y la correspondiente cantidad de calor suministrado al sistema para una determinada elevación de temperatura en Kw – h.</a:t>
            </a:r>
            <a:endParaRPr lang="es-EC" dirty="0" smtClean="0"/>
          </a:p>
          <a:p>
            <a:endParaRPr lang="es-EC" dirty="0"/>
          </a:p>
        </p:txBody>
      </p:sp>
      <p:pic>
        <p:nvPicPr>
          <p:cNvPr id="15364" name="Picture 4"/>
          <p:cNvPicPr>
            <a:picLocks noChangeAspect="1" noChangeArrowheads="1"/>
          </p:cNvPicPr>
          <p:nvPr/>
        </p:nvPicPr>
        <p:blipFill>
          <a:blip r:embed="rId4" cstate="print"/>
          <a:srcRect/>
          <a:stretch>
            <a:fillRect/>
          </a:stretch>
        </p:blipFill>
        <p:spPr bwMode="auto">
          <a:xfrm>
            <a:off x="3923928" y="4221088"/>
            <a:ext cx="1800200" cy="185539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1835696" y="476672"/>
            <a:ext cx="5040560" cy="707886"/>
          </a:xfrm>
          <a:prstGeom prst="rect">
            <a:avLst/>
          </a:prstGeom>
          <a:noFill/>
        </p:spPr>
        <p:txBody>
          <a:bodyPr wrap="square" rtlCol="0">
            <a:spAutoFit/>
          </a:bodyPr>
          <a:lstStyle/>
          <a:p>
            <a:pPr algn="ctr"/>
            <a:r>
              <a:rPr lang="es-EC" sz="2000" b="1" dirty="0" smtClean="0"/>
              <a:t>ENERGIA REQUERIDA DEL HORNO.</a:t>
            </a:r>
            <a:endParaRPr lang="es-EC" sz="2000" dirty="0" smtClean="0"/>
          </a:p>
          <a:p>
            <a:pPr algn="ctr"/>
            <a:endParaRPr lang="es-EC" sz="2000" dirty="0"/>
          </a:p>
        </p:txBody>
      </p:sp>
      <p:sp>
        <p:nvSpPr>
          <p:cNvPr id="6" name="5 CuadroTexto"/>
          <p:cNvSpPr txBox="1"/>
          <p:nvPr/>
        </p:nvSpPr>
        <p:spPr>
          <a:xfrm>
            <a:off x="539552" y="980728"/>
            <a:ext cx="8064896" cy="923330"/>
          </a:xfrm>
          <a:prstGeom prst="rect">
            <a:avLst/>
          </a:prstGeom>
          <a:noFill/>
        </p:spPr>
        <p:txBody>
          <a:bodyPr wrap="square" rtlCol="0">
            <a:spAutoFit/>
          </a:bodyPr>
          <a:lstStyle/>
          <a:p>
            <a:r>
              <a:rPr lang="es-ES" dirty="0" smtClean="0"/>
              <a:t>La energía requerida por el horno se obtiene relacionando el calor requerido para el horno en un determinado tiempo y el rendimiento.</a:t>
            </a:r>
            <a:endParaRPr lang="es-EC" dirty="0" smtClean="0"/>
          </a:p>
          <a:p>
            <a:endParaRPr lang="es-EC" dirty="0"/>
          </a:p>
        </p:txBody>
      </p:sp>
      <p:pic>
        <p:nvPicPr>
          <p:cNvPr id="16386" name="Picture 2"/>
          <p:cNvPicPr>
            <a:picLocks noChangeAspect="1" noChangeArrowheads="1"/>
          </p:cNvPicPr>
          <p:nvPr/>
        </p:nvPicPr>
        <p:blipFill>
          <a:blip r:embed="rId3" cstate="print"/>
          <a:srcRect/>
          <a:stretch>
            <a:fillRect/>
          </a:stretch>
        </p:blipFill>
        <p:spPr bwMode="auto">
          <a:xfrm>
            <a:off x="1475656" y="1844824"/>
            <a:ext cx="5256584" cy="291541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1907704" y="260648"/>
            <a:ext cx="5328592" cy="707886"/>
          </a:xfrm>
          <a:prstGeom prst="rect">
            <a:avLst/>
          </a:prstGeom>
          <a:noFill/>
        </p:spPr>
        <p:txBody>
          <a:bodyPr wrap="square" rtlCol="0">
            <a:spAutoFit/>
          </a:bodyPr>
          <a:lstStyle/>
          <a:p>
            <a:pPr algn="ctr"/>
            <a:r>
              <a:rPr lang="es-EC" sz="2000" b="1" dirty="0" smtClean="0"/>
              <a:t>CALCULO DE LA RESISTENCIA ELECTRICA.</a:t>
            </a:r>
            <a:endParaRPr lang="es-EC" sz="2000" dirty="0" smtClean="0"/>
          </a:p>
          <a:p>
            <a:pPr algn="ctr"/>
            <a:endParaRPr lang="es-EC" sz="2000" dirty="0"/>
          </a:p>
        </p:txBody>
      </p:sp>
      <p:pic>
        <p:nvPicPr>
          <p:cNvPr id="17410" name="Picture 2"/>
          <p:cNvPicPr>
            <a:picLocks noChangeAspect="1" noChangeArrowheads="1"/>
          </p:cNvPicPr>
          <p:nvPr/>
        </p:nvPicPr>
        <p:blipFill>
          <a:blip r:embed="rId3" cstate="print"/>
          <a:srcRect/>
          <a:stretch>
            <a:fillRect/>
          </a:stretch>
        </p:blipFill>
        <p:spPr bwMode="auto">
          <a:xfrm>
            <a:off x="1187624" y="692696"/>
            <a:ext cx="5616624" cy="5364531"/>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156176" y="1988840"/>
            <a:ext cx="2370014" cy="194421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a:stretch>
            <a:fillRect/>
          </a:stretch>
        </p:blipFill>
        <p:spPr bwMode="auto">
          <a:xfrm>
            <a:off x="1691680" y="836712"/>
            <a:ext cx="6131558" cy="1584176"/>
          </a:xfrm>
          <a:prstGeom prst="rect">
            <a:avLst/>
          </a:prstGeom>
          <a:noFill/>
          <a:ln w="9525">
            <a:noFill/>
            <a:miter lim="800000"/>
            <a:headEnd/>
            <a:tailEnd/>
          </a:ln>
        </p:spPr>
      </p:pic>
      <p:sp>
        <p:nvSpPr>
          <p:cNvPr id="6" name="5 CuadroTexto"/>
          <p:cNvSpPr txBox="1"/>
          <p:nvPr/>
        </p:nvSpPr>
        <p:spPr>
          <a:xfrm>
            <a:off x="1907704" y="260648"/>
            <a:ext cx="5328592" cy="707886"/>
          </a:xfrm>
          <a:prstGeom prst="rect">
            <a:avLst/>
          </a:prstGeom>
          <a:noFill/>
        </p:spPr>
        <p:txBody>
          <a:bodyPr wrap="square" rtlCol="0">
            <a:spAutoFit/>
          </a:bodyPr>
          <a:lstStyle/>
          <a:p>
            <a:pPr algn="ctr"/>
            <a:r>
              <a:rPr lang="es-EC" sz="2000" b="1" dirty="0" smtClean="0"/>
              <a:t>CALCULO DE LA RESISTENCIA ELECTRICA.</a:t>
            </a:r>
            <a:endParaRPr lang="es-EC" sz="2000" dirty="0" smtClean="0"/>
          </a:p>
          <a:p>
            <a:pPr algn="ctr"/>
            <a:endParaRPr lang="es-EC" sz="2000" dirty="0"/>
          </a:p>
        </p:txBody>
      </p:sp>
      <p:sp>
        <p:nvSpPr>
          <p:cNvPr id="7" name="6 CuadroTexto"/>
          <p:cNvSpPr txBox="1"/>
          <p:nvPr/>
        </p:nvSpPr>
        <p:spPr>
          <a:xfrm>
            <a:off x="323528" y="2564904"/>
            <a:ext cx="8568952" cy="1200329"/>
          </a:xfrm>
          <a:prstGeom prst="rect">
            <a:avLst/>
          </a:prstGeom>
          <a:noFill/>
        </p:spPr>
        <p:txBody>
          <a:bodyPr wrap="square" rtlCol="0">
            <a:spAutoFit/>
          </a:bodyPr>
          <a:lstStyle/>
          <a:p>
            <a:r>
              <a:rPr lang="es-ES" b="1" dirty="0" smtClean="0"/>
              <a:t>Resistencia eléctrica a 20°C.</a:t>
            </a:r>
            <a:endParaRPr lang="es-EC" b="1" dirty="0" smtClean="0"/>
          </a:p>
          <a:p>
            <a:r>
              <a:rPr lang="es-ES" dirty="0" smtClean="0"/>
              <a:t>Este dato es importante porque con el conoceremos la resistencia  por metro que existe en el Kanthal.</a:t>
            </a:r>
            <a:endParaRPr lang="es-EC" dirty="0" smtClean="0"/>
          </a:p>
          <a:p>
            <a:endParaRPr lang="es-EC" dirty="0"/>
          </a:p>
        </p:txBody>
      </p:sp>
      <p:pic>
        <p:nvPicPr>
          <p:cNvPr id="18437" name="Picture 5"/>
          <p:cNvPicPr>
            <a:picLocks noChangeAspect="1" noChangeArrowheads="1"/>
          </p:cNvPicPr>
          <p:nvPr/>
        </p:nvPicPr>
        <p:blipFill>
          <a:blip r:embed="rId4" cstate="print"/>
          <a:srcRect/>
          <a:stretch>
            <a:fillRect/>
          </a:stretch>
        </p:blipFill>
        <p:spPr bwMode="auto">
          <a:xfrm>
            <a:off x="251520" y="3717032"/>
            <a:ext cx="4026546" cy="1944216"/>
          </a:xfrm>
          <a:prstGeom prst="rect">
            <a:avLst/>
          </a:prstGeom>
          <a:noFill/>
          <a:ln w="9525">
            <a:noFill/>
            <a:miter lim="800000"/>
            <a:headEnd/>
            <a:tailEnd/>
          </a:ln>
        </p:spPr>
      </p:pic>
      <p:sp>
        <p:nvSpPr>
          <p:cNvPr id="11" name="10 Flecha derecha"/>
          <p:cNvSpPr/>
          <p:nvPr/>
        </p:nvSpPr>
        <p:spPr>
          <a:xfrm>
            <a:off x="4067944" y="4365104"/>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438" name="Picture 6"/>
          <p:cNvPicPr>
            <a:picLocks noChangeAspect="1" noChangeArrowheads="1"/>
          </p:cNvPicPr>
          <p:nvPr/>
        </p:nvPicPr>
        <p:blipFill>
          <a:blip r:embed="rId5" cstate="print"/>
          <a:srcRect/>
          <a:stretch>
            <a:fillRect/>
          </a:stretch>
        </p:blipFill>
        <p:spPr bwMode="auto">
          <a:xfrm>
            <a:off x="4499992" y="3212976"/>
            <a:ext cx="3816424" cy="277798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683568" y="476672"/>
            <a:ext cx="8136904" cy="3385542"/>
          </a:xfrm>
          <a:prstGeom prst="rect">
            <a:avLst/>
          </a:prstGeom>
          <a:noFill/>
        </p:spPr>
        <p:txBody>
          <a:bodyPr wrap="square" rtlCol="0">
            <a:spAutoFit/>
          </a:bodyPr>
          <a:lstStyle/>
          <a:p>
            <a:pPr lvl="1"/>
            <a:r>
              <a:rPr lang="es-ES" sz="2800" b="1" dirty="0" smtClean="0"/>
              <a:t>DEFINICIÓN DEL PROBLEMA</a:t>
            </a:r>
            <a:endParaRPr lang="es-EC" sz="2000" dirty="0" smtClean="0"/>
          </a:p>
          <a:p>
            <a:pPr algn="just"/>
            <a:r>
              <a:rPr lang="es-ES" sz="2800" dirty="0" smtClean="0"/>
              <a:t>El horno para tratamientos térmicos marca SYBRON modelo TERMOLYNE no está funcionando desde hace 7 años, debido a su año de fabricación posee controles análogos de temperatura los cuales no funcionan, en cuanto al sistema de calentamiento (resistencias eléctricas) no existe.</a:t>
            </a:r>
            <a:endParaRPr lang="es-EC" sz="2800" dirty="0" smtClean="0"/>
          </a:p>
          <a:p>
            <a:endParaRPr lang="es-EC" dirty="0"/>
          </a:p>
        </p:txBody>
      </p:sp>
      <p:pic>
        <p:nvPicPr>
          <p:cNvPr id="2050" name="Picture 2"/>
          <p:cNvPicPr>
            <a:picLocks noChangeAspect="1" noChangeArrowheads="1"/>
          </p:cNvPicPr>
          <p:nvPr/>
        </p:nvPicPr>
        <p:blipFill>
          <a:blip r:embed="rId3" cstate="print"/>
          <a:srcRect/>
          <a:stretch>
            <a:fillRect/>
          </a:stretch>
        </p:blipFill>
        <p:spPr bwMode="auto">
          <a:xfrm>
            <a:off x="3275855" y="3501008"/>
            <a:ext cx="3062835"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1907704" y="260648"/>
            <a:ext cx="5328592" cy="707886"/>
          </a:xfrm>
          <a:prstGeom prst="rect">
            <a:avLst/>
          </a:prstGeom>
          <a:noFill/>
        </p:spPr>
        <p:txBody>
          <a:bodyPr wrap="square" rtlCol="0">
            <a:spAutoFit/>
          </a:bodyPr>
          <a:lstStyle/>
          <a:p>
            <a:pPr algn="ctr"/>
            <a:r>
              <a:rPr lang="es-EC" sz="2000" b="1" dirty="0" smtClean="0"/>
              <a:t>CALCULO DE LA RESISTENCIA ELECTRICA.</a:t>
            </a:r>
            <a:endParaRPr lang="es-EC" sz="2000" dirty="0" smtClean="0"/>
          </a:p>
          <a:p>
            <a:pPr algn="ctr"/>
            <a:endParaRPr lang="es-EC" sz="2000" dirty="0"/>
          </a:p>
        </p:txBody>
      </p:sp>
      <p:sp>
        <p:nvSpPr>
          <p:cNvPr id="6" name="5 CuadroTexto"/>
          <p:cNvSpPr txBox="1"/>
          <p:nvPr/>
        </p:nvSpPr>
        <p:spPr>
          <a:xfrm>
            <a:off x="251520" y="908720"/>
            <a:ext cx="8640960" cy="1200329"/>
          </a:xfrm>
          <a:prstGeom prst="rect">
            <a:avLst/>
          </a:prstGeom>
          <a:noFill/>
        </p:spPr>
        <p:txBody>
          <a:bodyPr wrap="square" rtlCol="0">
            <a:spAutoFit/>
          </a:bodyPr>
          <a:lstStyle/>
          <a:p>
            <a:r>
              <a:rPr lang="es-EC" b="1" dirty="0" smtClean="0"/>
              <a:t>CALCULO DE LA RESISTENCIA ELECTRICA A LA TEMPERATURA DE TRABAJO.</a:t>
            </a:r>
            <a:endParaRPr lang="es-EC" dirty="0" smtClean="0"/>
          </a:p>
          <a:p>
            <a:r>
              <a:rPr lang="es-ES" dirty="0" smtClean="0"/>
              <a:t>El valor de coeficiente será de 1.045 a 1000°C tomando las tablas de coeficientes del KANTHAL.</a:t>
            </a:r>
            <a:endParaRPr lang="es-EC" dirty="0" smtClean="0"/>
          </a:p>
          <a:p>
            <a:endParaRPr lang="es-EC" dirty="0"/>
          </a:p>
        </p:txBody>
      </p:sp>
      <p:pic>
        <p:nvPicPr>
          <p:cNvPr id="19458" name="Picture 2"/>
          <p:cNvPicPr>
            <a:picLocks noChangeAspect="1" noChangeArrowheads="1"/>
          </p:cNvPicPr>
          <p:nvPr/>
        </p:nvPicPr>
        <p:blipFill>
          <a:blip r:embed="rId3" cstate="print"/>
          <a:srcRect/>
          <a:stretch>
            <a:fillRect/>
          </a:stretch>
        </p:blipFill>
        <p:spPr bwMode="auto">
          <a:xfrm>
            <a:off x="1979712" y="1556792"/>
            <a:ext cx="4853248" cy="1872208"/>
          </a:xfrm>
          <a:prstGeom prst="rect">
            <a:avLst/>
          </a:prstGeom>
          <a:noFill/>
          <a:ln w="9525">
            <a:noFill/>
            <a:miter lim="800000"/>
            <a:headEnd/>
            <a:tailEnd/>
          </a:ln>
        </p:spPr>
      </p:pic>
      <p:sp>
        <p:nvSpPr>
          <p:cNvPr id="8" name="7 CuadroTexto"/>
          <p:cNvSpPr txBox="1"/>
          <p:nvPr/>
        </p:nvSpPr>
        <p:spPr>
          <a:xfrm>
            <a:off x="0" y="3429000"/>
            <a:ext cx="8820472" cy="1354217"/>
          </a:xfrm>
          <a:prstGeom prst="rect">
            <a:avLst/>
          </a:prstGeom>
          <a:noFill/>
        </p:spPr>
        <p:txBody>
          <a:bodyPr wrap="square" rtlCol="0">
            <a:spAutoFit/>
          </a:bodyPr>
          <a:lstStyle/>
          <a:p>
            <a:r>
              <a:rPr lang="es-ES" sz="1600" dirty="0" smtClean="0"/>
              <a:t>Con esto tenemos que la resistencia eléctrica a la temperatura de trabajo cambia a 1.16Ω por metro.</a:t>
            </a:r>
            <a:endParaRPr lang="es-EC" sz="1600" dirty="0" smtClean="0"/>
          </a:p>
          <a:p>
            <a:r>
              <a:rPr lang="es-ES" sz="1600" dirty="0" smtClean="0"/>
              <a:t>Ahora con el valor obtenido de  para el horno y el valor obtenido de para el horno y el valor obtenido de 1,16 Ω/m de la resistencia de trabajo, podemos saber cuánto material será necesario para hacer las resistencias:</a:t>
            </a:r>
            <a:endParaRPr lang="es-EC" sz="1600" dirty="0" smtClean="0"/>
          </a:p>
          <a:p>
            <a:endParaRPr lang="es-EC" dirty="0"/>
          </a:p>
        </p:txBody>
      </p:sp>
      <p:pic>
        <p:nvPicPr>
          <p:cNvPr id="19459" name="Picture 3"/>
          <p:cNvPicPr>
            <a:picLocks noChangeAspect="1" noChangeArrowheads="1"/>
          </p:cNvPicPr>
          <p:nvPr/>
        </p:nvPicPr>
        <p:blipFill>
          <a:blip r:embed="rId4" cstate="print"/>
          <a:srcRect/>
          <a:stretch>
            <a:fillRect/>
          </a:stretch>
        </p:blipFill>
        <p:spPr bwMode="auto">
          <a:xfrm>
            <a:off x="2555776" y="4293096"/>
            <a:ext cx="1728192" cy="187754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1907704" y="260648"/>
            <a:ext cx="5328592" cy="707886"/>
          </a:xfrm>
          <a:prstGeom prst="rect">
            <a:avLst/>
          </a:prstGeom>
          <a:noFill/>
        </p:spPr>
        <p:txBody>
          <a:bodyPr wrap="square" rtlCol="0">
            <a:spAutoFit/>
          </a:bodyPr>
          <a:lstStyle/>
          <a:p>
            <a:pPr algn="ctr"/>
            <a:r>
              <a:rPr lang="es-EC" sz="2000" b="1" dirty="0" smtClean="0"/>
              <a:t>CALCULO DE LA RESISTENCIA ELECTRICA.</a:t>
            </a:r>
            <a:endParaRPr lang="es-EC" sz="2000" dirty="0" smtClean="0"/>
          </a:p>
          <a:p>
            <a:pPr algn="ctr"/>
            <a:endParaRPr lang="es-EC" sz="2000" dirty="0"/>
          </a:p>
        </p:txBody>
      </p:sp>
      <p:sp>
        <p:nvSpPr>
          <p:cNvPr id="6" name="5 CuadroTexto"/>
          <p:cNvSpPr txBox="1"/>
          <p:nvPr/>
        </p:nvSpPr>
        <p:spPr>
          <a:xfrm>
            <a:off x="467544" y="764704"/>
            <a:ext cx="7848872" cy="923330"/>
          </a:xfrm>
          <a:prstGeom prst="rect">
            <a:avLst/>
          </a:prstGeom>
          <a:noFill/>
        </p:spPr>
        <p:txBody>
          <a:bodyPr wrap="square" rtlCol="0">
            <a:spAutoFit/>
          </a:bodyPr>
          <a:lstStyle/>
          <a:p>
            <a:r>
              <a:rPr lang="es-ES" dirty="0" smtClean="0"/>
              <a:t>Con la longitud del material para hacer las resistencias, podemos saber cuánto material será necesario por cada resistencia (tres):</a:t>
            </a:r>
            <a:endParaRPr lang="es-EC" dirty="0" smtClean="0"/>
          </a:p>
          <a:p>
            <a:endParaRPr lang="es-EC" dirty="0"/>
          </a:p>
        </p:txBody>
      </p:sp>
      <p:pic>
        <p:nvPicPr>
          <p:cNvPr id="20482" name="Picture 2"/>
          <p:cNvPicPr>
            <a:picLocks noChangeAspect="1" noChangeArrowheads="1"/>
          </p:cNvPicPr>
          <p:nvPr/>
        </p:nvPicPr>
        <p:blipFill>
          <a:blip r:embed="rId3" cstate="print"/>
          <a:srcRect/>
          <a:stretch>
            <a:fillRect/>
          </a:stretch>
        </p:blipFill>
        <p:spPr bwMode="auto">
          <a:xfrm>
            <a:off x="3131840" y="1556792"/>
            <a:ext cx="1800200" cy="1823428"/>
          </a:xfrm>
          <a:prstGeom prst="rect">
            <a:avLst/>
          </a:prstGeom>
          <a:noFill/>
          <a:ln w="9525">
            <a:noFill/>
            <a:miter lim="800000"/>
            <a:headEnd/>
            <a:tailEnd/>
          </a:ln>
        </p:spPr>
      </p:pic>
      <p:sp>
        <p:nvSpPr>
          <p:cNvPr id="8" name="7 CuadroTexto"/>
          <p:cNvSpPr txBox="1"/>
          <p:nvPr/>
        </p:nvSpPr>
        <p:spPr>
          <a:xfrm>
            <a:off x="539552" y="3212976"/>
            <a:ext cx="7992888" cy="1477328"/>
          </a:xfrm>
          <a:prstGeom prst="rect">
            <a:avLst/>
          </a:prstGeom>
          <a:noFill/>
        </p:spPr>
        <p:txBody>
          <a:bodyPr wrap="square" rtlCol="0">
            <a:spAutoFit/>
          </a:bodyPr>
          <a:lstStyle/>
          <a:p>
            <a:r>
              <a:rPr lang="es-ES" b="1" dirty="0" smtClean="0"/>
              <a:t>Diámetro de la espira (D)</a:t>
            </a:r>
            <a:endParaRPr lang="es-EC" b="1" dirty="0" smtClean="0"/>
          </a:p>
          <a:p>
            <a:r>
              <a:rPr lang="es-ES" dirty="0" smtClean="0"/>
              <a:t>Para hornos industriales.</a:t>
            </a:r>
            <a:endParaRPr lang="es-EC" dirty="0" smtClean="0"/>
          </a:p>
          <a:p>
            <a:r>
              <a:rPr lang="es-ES" dirty="0" smtClean="0"/>
              <a:t>Temperatura de los elementos menores a 1000°C D/d = 6</a:t>
            </a:r>
            <a:endParaRPr lang="es-EC" dirty="0" smtClean="0"/>
          </a:p>
          <a:p>
            <a:r>
              <a:rPr lang="es-ES" dirty="0" smtClean="0"/>
              <a:t>Temperatura de los elementos mayores a 1000°C D/c = 5</a:t>
            </a:r>
            <a:endParaRPr lang="es-EC" dirty="0" smtClean="0"/>
          </a:p>
          <a:p>
            <a:endParaRPr lang="es-EC" dirty="0"/>
          </a:p>
        </p:txBody>
      </p:sp>
      <p:pic>
        <p:nvPicPr>
          <p:cNvPr id="20483" name="Picture 3"/>
          <p:cNvPicPr>
            <a:picLocks noChangeAspect="1" noChangeArrowheads="1"/>
          </p:cNvPicPr>
          <p:nvPr/>
        </p:nvPicPr>
        <p:blipFill>
          <a:blip r:embed="rId4" cstate="print"/>
          <a:srcRect/>
          <a:stretch>
            <a:fillRect/>
          </a:stretch>
        </p:blipFill>
        <p:spPr bwMode="auto">
          <a:xfrm>
            <a:off x="3419872" y="4509120"/>
            <a:ext cx="1800200" cy="135294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539552" y="260648"/>
            <a:ext cx="8136904" cy="369332"/>
          </a:xfrm>
          <a:prstGeom prst="rect">
            <a:avLst/>
          </a:prstGeom>
          <a:noFill/>
        </p:spPr>
        <p:txBody>
          <a:bodyPr wrap="square" rtlCol="0">
            <a:spAutoFit/>
          </a:bodyPr>
          <a:lstStyle/>
          <a:p>
            <a:pPr algn="ctr"/>
            <a:r>
              <a:rPr lang="es-ES" b="1" dirty="0" smtClean="0"/>
              <a:t>REHABILITACION, CONSTRUCCION E IMPLEMENTACION</a:t>
            </a:r>
            <a:endParaRPr lang="es-EC" dirty="0"/>
          </a:p>
        </p:txBody>
      </p:sp>
      <p:sp>
        <p:nvSpPr>
          <p:cNvPr id="6" name="5 CuadroTexto"/>
          <p:cNvSpPr txBox="1"/>
          <p:nvPr/>
        </p:nvSpPr>
        <p:spPr>
          <a:xfrm>
            <a:off x="539552" y="764704"/>
            <a:ext cx="7416824" cy="369332"/>
          </a:xfrm>
          <a:prstGeom prst="rect">
            <a:avLst/>
          </a:prstGeom>
          <a:noFill/>
        </p:spPr>
        <p:txBody>
          <a:bodyPr wrap="square" rtlCol="0">
            <a:spAutoFit/>
          </a:bodyPr>
          <a:lstStyle/>
          <a:p>
            <a:r>
              <a:rPr lang="es-ES" b="1" dirty="0" smtClean="0"/>
              <a:t>ESTRUCTURA DE LA CAMARA INTERNA DEL HORNO ELECTRICO.</a:t>
            </a:r>
            <a:endParaRPr lang="es-EC" dirty="0"/>
          </a:p>
        </p:txBody>
      </p:sp>
      <p:pic>
        <p:nvPicPr>
          <p:cNvPr id="76802" name="Picture 2"/>
          <p:cNvPicPr>
            <a:picLocks noChangeAspect="1" noChangeArrowheads="1"/>
          </p:cNvPicPr>
          <p:nvPr/>
        </p:nvPicPr>
        <p:blipFill>
          <a:blip r:embed="rId3" cstate="print"/>
          <a:srcRect/>
          <a:stretch>
            <a:fillRect/>
          </a:stretch>
        </p:blipFill>
        <p:spPr bwMode="auto">
          <a:xfrm>
            <a:off x="251520" y="1556792"/>
            <a:ext cx="5805056" cy="1368152"/>
          </a:xfrm>
          <a:prstGeom prst="rect">
            <a:avLst/>
          </a:prstGeom>
          <a:noFill/>
          <a:ln w="9525">
            <a:noFill/>
            <a:miter lim="800000"/>
            <a:headEnd/>
            <a:tailEnd/>
          </a:ln>
        </p:spPr>
      </p:pic>
      <p:pic>
        <p:nvPicPr>
          <p:cNvPr id="8" name="7 Imagen"/>
          <p:cNvPicPr/>
          <p:nvPr/>
        </p:nvPicPr>
        <p:blipFill>
          <a:blip r:embed="rId4" cstate="print"/>
          <a:srcRect/>
          <a:stretch>
            <a:fillRect/>
          </a:stretch>
        </p:blipFill>
        <p:spPr bwMode="auto">
          <a:xfrm>
            <a:off x="6228184" y="1484784"/>
            <a:ext cx="2376264" cy="2088232"/>
          </a:xfrm>
          <a:prstGeom prst="rect">
            <a:avLst/>
          </a:prstGeom>
          <a:noFill/>
          <a:ln w="9525">
            <a:noFill/>
            <a:miter lim="800000"/>
            <a:headEnd/>
            <a:tailEnd/>
          </a:ln>
        </p:spPr>
      </p:pic>
      <p:sp>
        <p:nvSpPr>
          <p:cNvPr id="9" name="8 CuadroTexto"/>
          <p:cNvSpPr txBox="1"/>
          <p:nvPr/>
        </p:nvSpPr>
        <p:spPr>
          <a:xfrm>
            <a:off x="539552" y="3573016"/>
            <a:ext cx="7560840" cy="369332"/>
          </a:xfrm>
          <a:prstGeom prst="rect">
            <a:avLst/>
          </a:prstGeom>
          <a:noFill/>
        </p:spPr>
        <p:txBody>
          <a:bodyPr wrap="square" rtlCol="0">
            <a:spAutoFit/>
          </a:bodyPr>
          <a:lstStyle/>
          <a:p>
            <a:r>
              <a:rPr lang="es-ES" b="1" dirty="0" smtClean="0"/>
              <a:t>CONSTRUCCION DE LA CAMARA DE CALENTAMIENTO.</a:t>
            </a:r>
            <a:endParaRPr lang="es-EC" dirty="0"/>
          </a:p>
        </p:txBody>
      </p:sp>
      <p:pic>
        <p:nvPicPr>
          <p:cNvPr id="76803" name="Picture 3"/>
          <p:cNvPicPr>
            <a:picLocks noChangeAspect="1" noChangeArrowheads="1"/>
          </p:cNvPicPr>
          <p:nvPr/>
        </p:nvPicPr>
        <p:blipFill>
          <a:blip r:embed="rId5" cstate="print"/>
          <a:srcRect/>
          <a:stretch>
            <a:fillRect/>
          </a:stretch>
        </p:blipFill>
        <p:spPr bwMode="auto">
          <a:xfrm>
            <a:off x="2339752" y="4365104"/>
            <a:ext cx="4608512"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539552" y="260648"/>
            <a:ext cx="8136904" cy="369332"/>
          </a:xfrm>
          <a:prstGeom prst="rect">
            <a:avLst/>
          </a:prstGeom>
          <a:noFill/>
        </p:spPr>
        <p:txBody>
          <a:bodyPr wrap="square" rtlCol="0">
            <a:spAutoFit/>
          </a:bodyPr>
          <a:lstStyle/>
          <a:p>
            <a:pPr algn="ctr"/>
            <a:r>
              <a:rPr lang="es-ES" b="1" dirty="0" smtClean="0"/>
              <a:t>REHABILITACION, CONSTRUCCION E IMPLEMENTACION</a:t>
            </a:r>
            <a:endParaRPr lang="es-EC" dirty="0"/>
          </a:p>
        </p:txBody>
      </p:sp>
      <p:sp>
        <p:nvSpPr>
          <p:cNvPr id="6" name="5 CuadroTexto"/>
          <p:cNvSpPr txBox="1"/>
          <p:nvPr/>
        </p:nvSpPr>
        <p:spPr>
          <a:xfrm>
            <a:off x="539552" y="764704"/>
            <a:ext cx="7560840" cy="369332"/>
          </a:xfrm>
          <a:prstGeom prst="rect">
            <a:avLst/>
          </a:prstGeom>
          <a:noFill/>
        </p:spPr>
        <p:txBody>
          <a:bodyPr wrap="square" rtlCol="0">
            <a:spAutoFit/>
          </a:bodyPr>
          <a:lstStyle/>
          <a:p>
            <a:r>
              <a:rPr lang="es-ES" b="1" dirty="0" smtClean="0"/>
              <a:t>CONSTRUCCION DE LA CAMARA DE CALENTAMIENTO.</a:t>
            </a:r>
            <a:endParaRPr lang="es-EC" dirty="0"/>
          </a:p>
        </p:txBody>
      </p:sp>
      <p:pic>
        <p:nvPicPr>
          <p:cNvPr id="77826" name="Picture 2"/>
          <p:cNvPicPr>
            <a:picLocks noChangeAspect="1" noChangeArrowheads="1"/>
          </p:cNvPicPr>
          <p:nvPr/>
        </p:nvPicPr>
        <p:blipFill>
          <a:blip r:embed="rId3" cstate="print"/>
          <a:srcRect/>
          <a:stretch>
            <a:fillRect/>
          </a:stretch>
        </p:blipFill>
        <p:spPr bwMode="auto">
          <a:xfrm>
            <a:off x="899592" y="1340768"/>
            <a:ext cx="3528392" cy="2464608"/>
          </a:xfrm>
          <a:prstGeom prst="rect">
            <a:avLst/>
          </a:prstGeom>
          <a:noFill/>
          <a:ln w="9525">
            <a:noFill/>
            <a:miter lim="800000"/>
            <a:headEnd/>
            <a:tailEnd/>
          </a:ln>
        </p:spPr>
      </p:pic>
      <p:pic>
        <p:nvPicPr>
          <p:cNvPr id="77827" name="Picture 3"/>
          <p:cNvPicPr>
            <a:picLocks noChangeAspect="1" noChangeArrowheads="1"/>
          </p:cNvPicPr>
          <p:nvPr/>
        </p:nvPicPr>
        <p:blipFill>
          <a:blip r:embed="rId4" cstate="print"/>
          <a:srcRect/>
          <a:stretch>
            <a:fillRect/>
          </a:stretch>
        </p:blipFill>
        <p:spPr bwMode="auto">
          <a:xfrm>
            <a:off x="4932040" y="1268760"/>
            <a:ext cx="3528392" cy="2497832"/>
          </a:xfrm>
          <a:prstGeom prst="rect">
            <a:avLst/>
          </a:prstGeom>
          <a:noFill/>
          <a:ln w="9525">
            <a:noFill/>
            <a:miter lim="800000"/>
            <a:headEnd/>
            <a:tailEnd/>
          </a:ln>
        </p:spPr>
      </p:pic>
      <p:pic>
        <p:nvPicPr>
          <p:cNvPr id="77828" name="Picture 4"/>
          <p:cNvPicPr>
            <a:picLocks noChangeAspect="1" noChangeArrowheads="1"/>
          </p:cNvPicPr>
          <p:nvPr/>
        </p:nvPicPr>
        <p:blipFill>
          <a:blip r:embed="rId5" cstate="print"/>
          <a:srcRect/>
          <a:stretch>
            <a:fillRect/>
          </a:stretch>
        </p:blipFill>
        <p:spPr bwMode="auto">
          <a:xfrm>
            <a:off x="2987824" y="3861048"/>
            <a:ext cx="3024336" cy="2448272"/>
          </a:xfrm>
          <a:prstGeom prst="rect">
            <a:avLst/>
          </a:prstGeom>
          <a:noFill/>
          <a:ln w="9525">
            <a:no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a:off x="6516216" y="4365104"/>
            <a:ext cx="2112234"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467544" y="476672"/>
            <a:ext cx="7200800" cy="369332"/>
          </a:xfrm>
          <a:prstGeom prst="rect">
            <a:avLst/>
          </a:prstGeom>
          <a:noFill/>
        </p:spPr>
        <p:txBody>
          <a:bodyPr wrap="square" rtlCol="0">
            <a:spAutoFit/>
          </a:bodyPr>
          <a:lstStyle/>
          <a:p>
            <a:r>
              <a:rPr lang="es-ES" b="1" dirty="0" smtClean="0"/>
              <a:t>IMPLEMENTACION DE LA CAMARA DE CALENTAMIENTO EN EL HORNO.</a:t>
            </a:r>
            <a:endParaRPr lang="es-EC" dirty="0"/>
          </a:p>
        </p:txBody>
      </p:sp>
      <p:pic>
        <p:nvPicPr>
          <p:cNvPr id="6" name="5 Imagen"/>
          <p:cNvPicPr/>
          <p:nvPr/>
        </p:nvPicPr>
        <p:blipFill>
          <a:blip r:embed="rId3" cstate="print"/>
          <a:srcRect/>
          <a:stretch>
            <a:fillRect/>
          </a:stretch>
        </p:blipFill>
        <p:spPr bwMode="auto">
          <a:xfrm rot="5400000">
            <a:off x="2915815" y="836712"/>
            <a:ext cx="2232248" cy="2520280"/>
          </a:xfrm>
          <a:prstGeom prst="rect">
            <a:avLst/>
          </a:prstGeom>
          <a:noFill/>
          <a:ln w="9525">
            <a:noFill/>
            <a:miter lim="800000"/>
            <a:headEnd/>
            <a:tailEnd/>
          </a:ln>
        </p:spPr>
      </p:pic>
      <p:sp>
        <p:nvSpPr>
          <p:cNvPr id="8" name="7 CuadroTexto"/>
          <p:cNvSpPr txBox="1"/>
          <p:nvPr/>
        </p:nvSpPr>
        <p:spPr>
          <a:xfrm>
            <a:off x="827584" y="3356992"/>
            <a:ext cx="7128792" cy="369332"/>
          </a:xfrm>
          <a:prstGeom prst="rect">
            <a:avLst/>
          </a:prstGeom>
          <a:noFill/>
        </p:spPr>
        <p:txBody>
          <a:bodyPr wrap="square" rtlCol="0">
            <a:spAutoFit/>
          </a:bodyPr>
          <a:lstStyle/>
          <a:p>
            <a:r>
              <a:rPr lang="es-ES" b="1" dirty="0" smtClean="0"/>
              <a:t>RECONSTRUCCION DE LA COM PUERTA DEL HORNO.</a:t>
            </a:r>
            <a:endParaRPr lang="es-EC" dirty="0"/>
          </a:p>
        </p:txBody>
      </p:sp>
      <p:pic>
        <p:nvPicPr>
          <p:cNvPr id="9" name="8 Imagen"/>
          <p:cNvPicPr/>
          <p:nvPr/>
        </p:nvPicPr>
        <p:blipFill>
          <a:blip r:embed="rId4" cstate="print"/>
          <a:srcRect/>
          <a:stretch>
            <a:fillRect/>
          </a:stretch>
        </p:blipFill>
        <p:spPr bwMode="auto">
          <a:xfrm>
            <a:off x="2915816" y="3933056"/>
            <a:ext cx="2592288"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323528" y="332656"/>
            <a:ext cx="8280920" cy="2462213"/>
          </a:xfrm>
          <a:prstGeom prst="rect">
            <a:avLst/>
          </a:prstGeom>
          <a:noFill/>
        </p:spPr>
        <p:txBody>
          <a:bodyPr wrap="square" rtlCol="0">
            <a:spAutoFit/>
          </a:bodyPr>
          <a:lstStyle/>
          <a:p>
            <a:r>
              <a:rPr lang="es-EC" b="1" dirty="0" smtClean="0"/>
              <a:t>SELECCIÓN DEL SISTEMA DE CONTROL DEL HORNO.</a:t>
            </a:r>
          </a:p>
          <a:p>
            <a:endParaRPr lang="es-EC" dirty="0" smtClean="0"/>
          </a:p>
          <a:p>
            <a:r>
              <a:rPr lang="es-ES" sz="2000" dirty="0" smtClean="0"/>
              <a:t>Para poder seleccionar el sistema de control  más adecuado se tomaron en cuenta ciertos parámetros como son:</a:t>
            </a:r>
            <a:endParaRPr lang="es-EC" sz="2000" dirty="0" smtClean="0"/>
          </a:p>
          <a:p>
            <a:pPr lvl="1">
              <a:buFont typeface="Arial" pitchFamily="34" charset="0"/>
              <a:buChar char="•"/>
            </a:pPr>
            <a:r>
              <a:rPr lang="es-ES" sz="2000" dirty="0" smtClean="0"/>
              <a:t>Temperatura (Mínima y Máxima).</a:t>
            </a:r>
            <a:endParaRPr lang="es-EC" sz="2000" dirty="0" smtClean="0"/>
          </a:p>
          <a:p>
            <a:pPr lvl="1">
              <a:buFont typeface="Arial" pitchFamily="34" charset="0"/>
              <a:buChar char="•"/>
            </a:pPr>
            <a:r>
              <a:rPr lang="es-ES" sz="2000" dirty="0" smtClean="0"/>
              <a:t>Tiempo de duración de los tratamientos térmicos de acero. </a:t>
            </a:r>
            <a:endParaRPr lang="es-EC" sz="2000" dirty="0" smtClean="0"/>
          </a:p>
          <a:p>
            <a:pPr lvl="1">
              <a:buFont typeface="Arial" pitchFamily="34" charset="0"/>
              <a:buChar char="•"/>
            </a:pPr>
            <a:r>
              <a:rPr lang="es-ES" sz="2000" dirty="0" smtClean="0"/>
              <a:t>Facilidad de programación de los parámetros (temperatura – tiempo).</a:t>
            </a:r>
            <a:endParaRPr lang="es-EC" sz="2000" dirty="0" smtClean="0"/>
          </a:p>
          <a:p>
            <a:endParaRPr lang="es-EC" dirty="0"/>
          </a:p>
        </p:txBody>
      </p:sp>
      <p:sp>
        <p:nvSpPr>
          <p:cNvPr id="6" name="5 CuadroTexto"/>
          <p:cNvSpPr txBox="1"/>
          <p:nvPr/>
        </p:nvSpPr>
        <p:spPr>
          <a:xfrm>
            <a:off x="611560" y="2708920"/>
            <a:ext cx="5256584" cy="646331"/>
          </a:xfrm>
          <a:prstGeom prst="rect">
            <a:avLst/>
          </a:prstGeom>
          <a:noFill/>
        </p:spPr>
        <p:txBody>
          <a:bodyPr wrap="square" rtlCol="0">
            <a:spAutoFit/>
          </a:bodyPr>
          <a:lstStyle/>
          <a:p>
            <a:r>
              <a:rPr lang="es-ES" b="1" dirty="0" smtClean="0"/>
              <a:t>a) Selección del dispositivo de control.</a:t>
            </a:r>
            <a:endParaRPr lang="es-EC" dirty="0" smtClean="0"/>
          </a:p>
          <a:p>
            <a:endParaRPr lang="es-EC" dirty="0"/>
          </a:p>
        </p:txBody>
      </p:sp>
      <p:pic>
        <p:nvPicPr>
          <p:cNvPr id="78850" name="Picture 2"/>
          <p:cNvPicPr>
            <a:picLocks noChangeAspect="1" noChangeArrowheads="1"/>
          </p:cNvPicPr>
          <p:nvPr/>
        </p:nvPicPr>
        <p:blipFill>
          <a:blip r:embed="rId3" cstate="print"/>
          <a:srcRect/>
          <a:stretch>
            <a:fillRect/>
          </a:stretch>
        </p:blipFill>
        <p:spPr bwMode="auto">
          <a:xfrm>
            <a:off x="306111" y="3260028"/>
            <a:ext cx="5544616" cy="2592288"/>
          </a:xfrm>
          <a:prstGeom prst="rect">
            <a:avLst/>
          </a:prstGeom>
          <a:noFill/>
          <a:ln w="9525">
            <a:noFill/>
            <a:miter lim="800000"/>
            <a:headEnd/>
            <a:tailEnd/>
          </a:ln>
        </p:spPr>
      </p:pic>
      <p:pic>
        <p:nvPicPr>
          <p:cNvPr id="78851" name="Picture 3"/>
          <p:cNvPicPr>
            <a:picLocks noChangeAspect="1" noChangeArrowheads="1"/>
          </p:cNvPicPr>
          <p:nvPr/>
        </p:nvPicPr>
        <p:blipFill>
          <a:blip r:embed="rId4" cstate="print"/>
          <a:srcRect/>
          <a:stretch>
            <a:fillRect/>
          </a:stretch>
        </p:blipFill>
        <p:spPr bwMode="auto">
          <a:xfrm>
            <a:off x="6732240" y="3645024"/>
            <a:ext cx="2171700" cy="1943100"/>
          </a:xfrm>
          <a:prstGeom prst="rect">
            <a:avLst/>
          </a:prstGeom>
          <a:noFill/>
          <a:ln w="9525">
            <a:noFill/>
            <a:miter lim="800000"/>
            <a:headEnd/>
            <a:tailEnd/>
          </a:ln>
        </p:spPr>
      </p:pic>
      <p:sp>
        <p:nvSpPr>
          <p:cNvPr id="9" name="8 Flecha derecha"/>
          <p:cNvSpPr/>
          <p:nvPr/>
        </p:nvSpPr>
        <p:spPr>
          <a:xfrm>
            <a:off x="5868144" y="4437112"/>
            <a:ext cx="64807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611560" y="404664"/>
            <a:ext cx="4680520" cy="646331"/>
          </a:xfrm>
          <a:prstGeom prst="rect">
            <a:avLst/>
          </a:prstGeom>
          <a:noFill/>
        </p:spPr>
        <p:txBody>
          <a:bodyPr wrap="square" rtlCol="0">
            <a:spAutoFit/>
          </a:bodyPr>
          <a:lstStyle/>
          <a:p>
            <a:r>
              <a:rPr lang="es-ES" b="1" dirty="0" smtClean="0"/>
              <a:t>b) Termocupla.</a:t>
            </a:r>
            <a:endParaRPr lang="es-EC" dirty="0" smtClean="0"/>
          </a:p>
          <a:p>
            <a:endParaRPr lang="es-EC" dirty="0"/>
          </a:p>
        </p:txBody>
      </p:sp>
      <p:pic>
        <p:nvPicPr>
          <p:cNvPr id="79874" name="Picture 2"/>
          <p:cNvPicPr>
            <a:picLocks noChangeAspect="1" noChangeArrowheads="1"/>
          </p:cNvPicPr>
          <p:nvPr/>
        </p:nvPicPr>
        <p:blipFill>
          <a:blip r:embed="rId3" cstate="print"/>
          <a:srcRect/>
          <a:stretch>
            <a:fillRect/>
          </a:stretch>
        </p:blipFill>
        <p:spPr bwMode="auto">
          <a:xfrm>
            <a:off x="2195736" y="548680"/>
            <a:ext cx="5490882" cy="2880320"/>
          </a:xfrm>
          <a:prstGeom prst="rect">
            <a:avLst/>
          </a:prstGeom>
          <a:noFill/>
          <a:ln w="9525">
            <a:noFill/>
            <a:miter lim="800000"/>
            <a:headEnd/>
            <a:tailEnd/>
          </a:ln>
        </p:spPr>
      </p:pic>
      <p:sp>
        <p:nvSpPr>
          <p:cNvPr id="7" name="6 CuadroTexto"/>
          <p:cNvSpPr txBox="1"/>
          <p:nvPr/>
        </p:nvSpPr>
        <p:spPr>
          <a:xfrm>
            <a:off x="467544" y="3356992"/>
            <a:ext cx="4968552" cy="646331"/>
          </a:xfrm>
          <a:prstGeom prst="rect">
            <a:avLst/>
          </a:prstGeom>
          <a:noFill/>
        </p:spPr>
        <p:txBody>
          <a:bodyPr wrap="square" rtlCol="0">
            <a:spAutoFit/>
          </a:bodyPr>
          <a:lstStyle/>
          <a:p>
            <a:r>
              <a:rPr lang="es-ES" b="1" dirty="0" smtClean="0"/>
              <a:t>c) Temporizador.</a:t>
            </a:r>
            <a:endParaRPr lang="es-EC" dirty="0" smtClean="0"/>
          </a:p>
          <a:p>
            <a:endParaRPr lang="es-EC" dirty="0"/>
          </a:p>
        </p:txBody>
      </p:sp>
      <p:pic>
        <p:nvPicPr>
          <p:cNvPr id="79875" name="Picture 3"/>
          <p:cNvPicPr>
            <a:picLocks noChangeAspect="1" noChangeArrowheads="1"/>
          </p:cNvPicPr>
          <p:nvPr/>
        </p:nvPicPr>
        <p:blipFill>
          <a:blip r:embed="rId4" cstate="print"/>
          <a:srcRect/>
          <a:stretch>
            <a:fillRect/>
          </a:stretch>
        </p:blipFill>
        <p:spPr bwMode="auto">
          <a:xfrm>
            <a:off x="2987824" y="3573016"/>
            <a:ext cx="1944216" cy="1999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395536" y="476672"/>
            <a:ext cx="7776864" cy="2523768"/>
          </a:xfrm>
          <a:prstGeom prst="rect">
            <a:avLst/>
          </a:prstGeom>
          <a:noFill/>
        </p:spPr>
        <p:txBody>
          <a:bodyPr wrap="square" rtlCol="0">
            <a:spAutoFit/>
          </a:bodyPr>
          <a:lstStyle/>
          <a:p>
            <a:pPr algn="just"/>
            <a:r>
              <a:rPr lang="es-EC" b="1" dirty="0" smtClean="0"/>
              <a:t> </a:t>
            </a:r>
            <a:r>
              <a:rPr lang="es-EC" sz="2000" b="1" dirty="0" smtClean="0"/>
              <a:t>SISTEMAS DE CONTROL</a:t>
            </a:r>
          </a:p>
          <a:p>
            <a:pPr algn="just"/>
            <a:endParaRPr lang="es-EC" sz="2000" dirty="0" smtClean="0"/>
          </a:p>
          <a:p>
            <a:pPr algn="just"/>
            <a:r>
              <a:rPr lang="es-ES" sz="2000" dirty="0" smtClean="0"/>
              <a:t>Un  sistema  automático  de  control  es  un  conjunto  de  componentes  físicos conectados o relacionados entre sí, de manera que regulen o dirijan su actuación por sí mismos, es decir sin intervención de factor humano, corrigiendo además los posibles errores que se presenten en su funcionamiento.</a:t>
            </a:r>
            <a:endParaRPr lang="es-EC" sz="2000" dirty="0" smtClean="0"/>
          </a:p>
          <a:p>
            <a:endParaRPr lang="es-EC" dirty="0"/>
          </a:p>
        </p:txBody>
      </p:sp>
      <p:pic>
        <p:nvPicPr>
          <p:cNvPr id="6" name="5 Imagen"/>
          <p:cNvPicPr/>
          <p:nvPr/>
        </p:nvPicPr>
        <p:blipFill>
          <a:blip r:embed="rId3" cstate="print"/>
          <a:srcRect/>
          <a:stretch>
            <a:fillRect/>
          </a:stretch>
        </p:blipFill>
        <p:spPr bwMode="auto">
          <a:xfrm>
            <a:off x="1907704" y="2852936"/>
            <a:ext cx="554461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323528" y="548680"/>
            <a:ext cx="7272808" cy="677108"/>
          </a:xfrm>
          <a:prstGeom prst="rect">
            <a:avLst/>
          </a:prstGeom>
          <a:noFill/>
        </p:spPr>
        <p:txBody>
          <a:bodyPr wrap="square" rtlCol="0">
            <a:spAutoFit/>
          </a:bodyPr>
          <a:lstStyle/>
          <a:p>
            <a:r>
              <a:rPr lang="es-EC" sz="2000" b="1" dirty="0" smtClean="0"/>
              <a:t>INSTALACION Y FUNCIONAMIENTO DEL  CIRCUITO DE FUERZA:</a:t>
            </a:r>
          </a:p>
          <a:p>
            <a:endParaRPr lang="es-EC" dirty="0"/>
          </a:p>
        </p:txBody>
      </p:sp>
      <p:pic>
        <p:nvPicPr>
          <p:cNvPr id="80898" name="Picture 2"/>
          <p:cNvPicPr>
            <a:picLocks noChangeAspect="1" noChangeArrowheads="1"/>
          </p:cNvPicPr>
          <p:nvPr/>
        </p:nvPicPr>
        <p:blipFill>
          <a:blip r:embed="rId3" cstate="print"/>
          <a:srcRect/>
          <a:stretch>
            <a:fillRect/>
          </a:stretch>
        </p:blipFill>
        <p:spPr bwMode="auto">
          <a:xfrm>
            <a:off x="1907704" y="1340768"/>
            <a:ext cx="5133975" cy="2664296"/>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1187624" y="3717032"/>
            <a:ext cx="3672408" cy="2232248"/>
          </a:xfrm>
          <a:prstGeom prst="rect">
            <a:avLst/>
          </a:prstGeom>
          <a:noFill/>
          <a:ln w="9525">
            <a:noFill/>
            <a:miter lim="800000"/>
            <a:headEnd/>
            <a:tailEnd/>
          </a:ln>
        </p:spPr>
      </p:pic>
      <p:sp>
        <p:nvSpPr>
          <p:cNvPr id="8" name="7 CuadroTexto"/>
          <p:cNvSpPr txBox="1"/>
          <p:nvPr/>
        </p:nvSpPr>
        <p:spPr>
          <a:xfrm>
            <a:off x="6228184" y="4293096"/>
            <a:ext cx="1728192" cy="369332"/>
          </a:xfrm>
          <a:prstGeom prst="rect">
            <a:avLst/>
          </a:prstGeom>
          <a:noFill/>
        </p:spPr>
        <p:txBody>
          <a:bodyPr wrap="square" rtlCol="0">
            <a:spAutoFit/>
          </a:bodyPr>
          <a:lstStyle/>
          <a:p>
            <a:r>
              <a:rPr lang="es-EC" dirty="0" smtClean="0">
                <a:hlinkClick r:id="rId5" action="ppaction://hlinkfile"/>
              </a:rPr>
              <a:t>Diagrama</a:t>
            </a:r>
            <a:endParaRPr lang="es-EC"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323528" y="548680"/>
            <a:ext cx="7272808" cy="677108"/>
          </a:xfrm>
          <a:prstGeom prst="rect">
            <a:avLst/>
          </a:prstGeom>
          <a:noFill/>
        </p:spPr>
        <p:txBody>
          <a:bodyPr wrap="square" rtlCol="0">
            <a:spAutoFit/>
          </a:bodyPr>
          <a:lstStyle/>
          <a:p>
            <a:r>
              <a:rPr lang="es-EC" sz="2000" b="1" dirty="0" smtClean="0"/>
              <a:t>INSTALACION Y FUNCIONAMIENTO DEL  CIRCUITO DE CONTROL:</a:t>
            </a:r>
          </a:p>
          <a:p>
            <a:endParaRPr lang="es-EC" dirty="0"/>
          </a:p>
        </p:txBody>
      </p:sp>
      <p:pic>
        <p:nvPicPr>
          <p:cNvPr id="81922" name="Picture 2"/>
          <p:cNvPicPr>
            <a:picLocks noChangeAspect="1" noChangeArrowheads="1"/>
          </p:cNvPicPr>
          <p:nvPr/>
        </p:nvPicPr>
        <p:blipFill>
          <a:blip r:embed="rId3" cstate="print"/>
          <a:srcRect/>
          <a:stretch>
            <a:fillRect/>
          </a:stretch>
        </p:blipFill>
        <p:spPr bwMode="auto">
          <a:xfrm>
            <a:off x="1331640" y="1268760"/>
            <a:ext cx="6019800" cy="2190750"/>
          </a:xfrm>
          <a:prstGeom prst="rect">
            <a:avLst/>
          </a:prstGeom>
          <a:noFill/>
          <a:ln w="9525">
            <a:noFill/>
            <a:miter lim="800000"/>
            <a:headEnd/>
            <a:tailEnd/>
          </a:ln>
        </p:spPr>
      </p:pic>
      <p:sp>
        <p:nvSpPr>
          <p:cNvPr id="7" name="6 Flecha abajo"/>
          <p:cNvSpPr/>
          <p:nvPr/>
        </p:nvSpPr>
        <p:spPr>
          <a:xfrm>
            <a:off x="4427984" y="3429000"/>
            <a:ext cx="57606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7 Imagen"/>
          <p:cNvPicPr/>
          <p:nvPr/>
        </p:nvPicPr>
        <p:blipFill>
          <a:blip r:embed="rId4" cstate="print"/>
          <a:srcRect/>
          <a:stretch>
            <a:fillRect/>
          </a:stretch>
        </p:blipFill>
        <p:spPr bwMode="auto">
          <a:xfrm>
            <a:off x="2267744" y="4077072"/>
            <a:ext cx="4829175" cy="2010590"/>
          </a:xfrm>
          <a:prstGeom prst="rect">
            <a:avLst/>
          </a:prstGeom>
          <a:noFill/>
          <a:ln w="9525">
            <a:noFill/>
            <a:miter lim="800000"/>
            <a:headEnd/>
            <a:tailEnd/>
          </a:ln>
        </p:spPr>
      </p:pic>
      <p:sp>
        <p:nvSpPr>
          <p:cNvPr id="9" name="8 CuadroTexto"/>
          <p:cNvSpPr txBox="1"/>
          <p:nvPr/>
        </p:nvSpPr>
        <p:spPr>
          <a:xfrm>
            <a:off x="5652120" y="3573016"/>
            <a:ext cx="1728192" cy="369332"/>
          </a:xfrm>
          <a:prstGeom prst="rect">
            <a:avLst/>
          </a:prstGeom>
          <a:noFill/>
        </p:spPr>
        <p:txBody>
          <a:bodyPr wrap="square" rtlCol="0">
            <a:spAutoFit/>
          </a:bodyPr>
          <a:lstStyle/>
          <a:p>
            <a:r>
              <a:rPr lang="es-EC" dirty="0" smtClean="0">
                <a:hlinkClick r:id="rId5" action="ppaction://hlinkfile"/>
              </a:rPr>
              <a:t>Diagrama</a:t>
            </a:r>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0" y="9525"/>
            <a:ext cx="9077325" cy="6848475"/>
          </a:xfrm>
          <a:prstGeom prst="rect">
            <a:avLst/>
          </a:prstGeom>
          <a:noFill/>
          <a:ln w="9525">
            <a:noFill/>
            <a:miter lim="800000"/>
            <a:headEnd/>
            <a:tailEnd/>
          </a:ln>
        </p:spPr>
      </p:pic>
      <p:sp>
        <p:nvSpPr>
          <p:cNvPr id="6" name="5 CuadroTexto"/>
          <p:cNvSpPr txBox="1"/>
          <p:nvPr/>
        </p:nvSpPr>
        <p:spPr>
          <a:xfrm>
            <a:off x="3059832" y="188640"/>
            <a:ext cx="3024336" cy="584775"/>
          </a:xfrm>
          <a:prstGeom prst="rect">
            <a:avLst/>
          </a:prstGeom>
          <a:noFill/>
        </p:spPr>
        <p:txBody>
          <a:bodyPr wrap="square" rtlCol="0">
            <a:spAutoFit/>
          </a:bodyPr>
          <a:lstStyle/>
          <a:p>
            <a:pPr algn="ctr"/>
            <a:r>
              <a:rPr lang="es-EC" sz="3200" b="1" i="1" u="sng" dirty="0" smtClean="0"/>
              <a:t>OBJETIVOS</a:t>
            </a:r>
            <a:endParaRPr lang="es-EC" sz="3200" b="1" i="1" u="sng" dirty="0"/>
          </a:p>
        </p:txBody>
      </p:sp>
      <p:sp>
        <p:nvSpPr>
          <p:cNvPr id="7" name="6 CuadroTexto"/>
          <p:cNvSpPr txBox="1"/>
          <p:nvPr/>
        </p:nvSpPr>
        <p:spPr>
          <a:xfrm>
            <a:off x="683568" y="836712"/>
            <a:ext cx="7920880" cy="1846659"/>
          </a:xfrm>
          <a:prstGeom prst="rect">
            <a:avLst/>
          </a:prstGeom>
          <a:noFill/>
        </p:spPr>
        <p:txBody>
          <a:bodyPr wrap="square" rtlCol="0">
            <a:spAutoFit/>
          </a:bodyPr>
          <a:lstStyle/>
          <a:p>
            <a:pPr lvl="2"/>
            <a:r>
              <a:rPr lang="es-ES" sz="2400" b="1" dirty="0" smtClean="0"/>
              <a:t>GENERAL</a:t>
            </a:r>
            <a:endParaRPr lang="es-EC" sz="2400" b="1" dirty="0" smtClean="0"/>
          </a:p>
          <a:p>
            <a:r>
              <a:rPr lang="es-ES" sz="2400" dirty="0" smtClean="0"/>
              <a:t>Realizar el diseño, rehabilitación y sistema de calentamiento del horno para tratamientos térmicos marca SYBRON modelo TERMOLYNE 1500 del laboratorio de Ciencias de Materiales.</a:t>
            </a:r>
            <a:endParaRPr lang="es-EC" sz="2400" dirty="0" smtClean="0"/>
          </a:p>
          <a:p>
            <a:endParaRPr lang="es-EC" dirty="0"/>
          </a:p>
        </p:txBody>
      </p:sp>
      <p:sp>
        <p:nvSpPr>
          <p:cNvPr id="8" name="7 CuadroTexto"/>
          <p:cNvSpPr txBox="1"/>
          <p:nvPr/>
        </p:nvSpPr>
        <p:spPr>
          <a:xfrm>
            <a:off x="539552" y="2420888"/>
            <a:ext cx="8604448" cy="2893100"/>
          </a:xfrm>
          <a:prstGeom prst="rect">
            <a:avLst/>
          </a:prstGeom>
          <a:noFill/>
        </p:spPr>
        <p:txBody>
          <a:bodyPr wrap="square" rtlCol="0">
            <a:spAutoFit/>
          </a:bodyPr>
          <a:lstStyle/>
          <a:p>
            <a:pPr lvl="2"/>
            <a:r>
              <a:rPr lang="es-ES" sz="2000" b="1" dirty="0" smtClean="0"/>
              <a:t>ESPECÍFICOS</a:t>
            </a:r>
            <a:endParaRPr lang="es-EC" sz="2000" b="1" dirty="0" smtClean="0"/>
          </a:p>
          <a:p>
            <a:pPr lvl="0">
              <a:buFont typeface="Arial" pitchFamily="34" charset="0"/>
              <a:buChar char="•"/>
            </a:pPr>
            <a:r>
              <a:rPr lang="es-ES" sz="2400" dirty="0" smtClean="0"/>
              <a:t>Seleccionar las alternativas viables para la resolución del problema.</a:t>
            </a:r>
            <a:endParaRPr lang="es-EC" sz="2400" dirty="0" smtClean="0"/>
          </a:p>
          <a:p>
            <a:pPr lvl="0">
              <a:buFont typeface="Arial" pitchFamily="34" charset="0"/>
              <a:buChar char="•"/>
            </a:pPr>
            <a:r>
              <a:rPr lang="es-ES" sz="2400" dirty="0" smtClean="0"/>
              <a:t>Diseñar el sistema de calentamiento requerido por el equipo para su adecuado funcionamiento.</a:t>
            </a:r>
            <a:endParaRPr lang="es-EC" sz="2400" dirty="0" smtClean="0"/>
          </a:p>
          <a:p>
            <a:pPr lvl="0">
              <a:buFont typeface="Arial" pitchFamily="34" charset="0"/>
              <a:buChar char="•"/>
            </a:pPr>
            <a:r>
              <a:rPr lang="es-ES" sz="2400" dirty="0" smtClean="0"/>
              <a:t>Pruebas de funcionamiento, puesta a punto y calibración de la máquina, y a partir de ahí obtener las conclusiones y recomendaciones que surjan durante el avance paulatino del ideal.</a:t>
            </a:r>
            <a:endParaRPr lang="es-EC" sz="2400" dirty="0" smtClean="0"/>
          </a:p>
          <a:p>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611560" y="0"/>
            <a:ext cx="8064896" cy="1107996"/>
          </a:xfrm>
          <a:prstGeom prst="rect">
            <a:avLst/>
          </a:prstGeom>
          <a:noFill/>
        </p:spPr>
        <p:txBody>
          <a:bodyPr wrap="square" rtlCol="0">
            <a:spAutoFit/>
          </a:bodyPr>
          <a:lstStyle/>
          <a:p>
            <a:pPr algn="ctr"/>
            <a:endParaRPr lang="es-EC" sz="2000" b="1" dirty="0" smtClean="0"/>
          </a:p>
          <a:p>
            <a:pPr algn="ctr"/>
            <a:r>
              <a:rPr lang="es-EC" sz="2800" b="1" dirty="0" smtClean="0"/>
              <a:t>EXPERIMENTACION</a:t>
            </a:r>
            <a:r>
              <a:rPr lang="es-EC" sz="2400" b="1" dirty="0" smtClean="0"/>
              <a:t>.</a:t>
            </a:r>
          </a:p>
          <a:p>
            <a:endParaRPr lang="es-EC" dirty="0"/>
          </a:p>
        </p:txBody>
      </p:sp>
      <p:sp>
        <p:nvSpPr>
          <p:cNvPr id="6" name="5 CuadroTexto"/>
          <p:cNvSpPr txBox="1"/>
          <p:nvPr/>
        </p:nvSpPr>
        <p:spPr>
          <a:xfrm>
            <a:off x="467544" y="1196752"/>
            <a:ext cx="7632848" cy="369332"/>
          </a:xfrm>
          <a:prstGeom prst="rect">
            <a:avLst/>
          </a:prstGeom>
          <a:noFill/>
        </p:spPr>
        <p:txBody>
          <a:bodyPr wrap="square" rtlCol="0">
            <a:spAutoFit/>
          </a:bodyPr>
          <a:lstStyle/>
          <a:p>
            <a:r>
              <a:rPr lang="es-ES" b="1" dirty="0" smtClean="0"/>
              <a:t>PRUEBAS EN VACIO PARA CINCO ESCALONES PROGRAMADOS.</a:t>
            </a:r>
            <a:endParaRPr lang="es-EC" dirty="0"/>
          </a:p>
        </p:txBody>
      </p:sp>
      <p:pic>
        <p:nvPicPr>
          <p:cNvPr id="7" name="6 Imagen"/>
          <p:cNvPicPr/>
          <p:nvPr/>
        </p:nvPicPr>
        <p:blipFill>
          <a:blip r:embed="rId3" cstate="print"/>
          <a:srcRect/>
          <a:stretch>
            <a:fillRect/>
          </a:stretch>
        </p:blipFill>
        <p:spPr bwMode="auto">
          <a:xfrm>
            <a:off x="1475656" y="1844824"/>
            <a:ext cx="5976664"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323528" y="260648"/>
            <a:ext cx="8424936" cy="1908215"/>
          </a:xfrm>
          <a:prstGeom prst="rect">
            <a:avLst/>
          </a:prstGeom>
          <a:noFill/>
        </p:spPr>
        <p:txBody>
          <a:bodyPr wrap="square" rtlCol="0">
            <a:spAutoFit/>
          </a:bodyPr>
          <a:lstStyle/>
          <a:p>
            <a:pPr algn="just"/>
            <a:r>
              <a:rPr lang="es-ES" sz="2000" dirty="0" smtClean="0"/>
              <a:t>Los valores de temperatura real tomados cada minuto con la ayuda de un termómetro digital existente en el laboratorio de materiales para corroborar las lecturas del display del crocontrolador de temperatura, que dispone de dos valores temperatura real y temperatura del setpoint (teórica) como se muestra en la tabla</a:t>
            </a:r>
            <a:r>
              <a:rPr lang="es-ES" dirty="0" smtClean="0"/>
              <a:t>.</a:t>
            </a:r>
            <a:endParaRPr lang="es-EC" dirty="0" smtClean="0"/>
          </a:p>
          <a:p>
            <a:endParaRPr lang="es-EC" dirty="0"/>
          </a:p>
        </p:txBody>
      </p:sp>
      <p:pic>
        <p:nvPicPr>
          <p:cNvPr id="1026" name="Picture 2"/>
          <p:cNvPicPr>
            <a:picLocks noChangeAspect="1" noChangeArrowheads="1"/>
          </p:cNvPicPr>
          <p:nvPr/>
        </p:nvPicPr>
        <p:blipFill>
          <a:blip r:embed="rId3" cstate="print"/>
          <a:srcRect/>
          <a:stretch>
            <a:fillRect/>
          </a:stretch>
        </p:blipFill>
        <p:spPr bwMode="auto">
          <a:xfrm>
            <a:off x="323528" y="2060848"/>
            <a:ext cx="3528392" cy="2667792"/>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4139952" y="1700808"/>
            <a:ext cx="4787974" cy="3456384"/>
          </a:xfrm>
          <a:prstGeom prst="rect">
            <a:avLst/>
          </a:prstGeom>
          <a:noFill/>
          <a:ln w="9525">
            <a:noFill/>
            <a:miter lim="800000"/>
            <a:headEnd/>
            <a:tailEnd/>
          </a:ln>
        </p:spPr>
      </p:pic>
      <p:sp>
        <p:nvSpPr>
          <p:cNvPr id="9" name="8 Rectángulo"/>
          <p:cNvSpPr/>
          <p:nvPr/>
        </p:nvSpPr>
        <p:spPr>
          <a:xfrm>
            <a:off x="1979712" y="5301208"/>
            <a:ext cx="3819196" cy="646331"/>
          </a:xfrm>
          <a:prstGeom prst="rect">
            <a:avLst/>
          </a:prstGeom>
          <a:noFill/>
        </p:spPr>
        <p:txBody>
          <a:bodyPr wrap="square" lIns="91440" tIns="45720" rIns="91440" bIns="45720">
            <a:spAutoFit/>
          </a:bodyPr>
          <a:lstStyle/>
          <a:p>
            <a:pPr algn="ctr"/>
            <a:r>
              <a:rPr lang="es-ES" sz="3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hlinkClick r:id="rId5" action="ppaction://hlinkfile"/>
              </a:rPr>
              <a:t>Tabla de datos</a:t>
            </a:r>
            <a:endParaRPr lang="es-ES" sz="36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323528" y="260648"/>
            <a:ext cx="8496944" cy="400110"/>
          </a:xfrm>
          <a:prstGeom prst="rect">
            <a:avLst/>
          </a:prstGeom>
          <a:noFill/>
        </p:spPr>
        <p:txBody>
          <a:bodyPr wrap="square" rtlCol="0">
            <a:spAutoFit/>
          </a:bodyPr>
          <a:lstStyle/>
          <a:p>
            <a:pPr algn="ctr"/>
            <a:r>
              <a:rPr lang="es-EC" sz="2000" b="1" dirty="0" smtClean="0"/>
              <a:t>Realización de Tratamientos Térmicos :</a:t>
            </a:r>
            <a:endParaRPr lang="es-EC" sz="2000" b="1" dirty="0"/>
          </a:p>
        </p:txBody>
      </p:sp>
      <p:sp>
        <p:nvSpPr>
          <p:cNvPr id="7" name="6 CuadroTexto"/>
          <p:cNvSpPr txBox="1"/>
          <p:nvPr/>
        </p:nvSpPr>
        <p:spPr>
          <a:xfrm>
            <a:off x="251520" y="692696"/>
            <a:ext cx="6264696" cy="677108"/>
          </a:xfrm>
          <a:prstGeom prst="rect">
            <a:avLst/>
          </a:prstGeom>
          <a:noFill/>
        </p:spPr>
        <p:txBody>
          <a:bodyPr wrap="square" rtlCol="0">
            <a:spAutoFit/>
          </a:bodyPr>
          <a:lstStyle/>
          <a:p>
            <a:endParaRPr lang="es-EC" dirty="0" smtClean="0"/>
          </a:p>
          <a:p>
            <a:r>
              <a:rPr lang="es-EC" sz="2000" b="1" dirty="0" smtClean="0"/>
              <a:t>Probetas :</a:t>
            </a:r>
            <a:endParaRPr lang="es-EC" sz="2000" b="1" dirty="0"/>
          </a:p>
        </p:txBody>
      </p:sp>
      <p:pic>
        <p:nvPicPr>
          <p:cNvPr id="2050" name="Picture 2"/>
          <p:cNvPicPr>
            <a:picLocks noChangeAspect="1" noChangeArrowheads="1"/>
          </p:cNvPicPr>
          <p:nvPr/>
        </p:nvPicPr>
        <p:blipFill>
          <a:blip r:embed="rId3" cstate="print"/>
          <a:srcRect/>
          <a:stretch>
            <a:fillRect/>
          </a:stretch>
        </p:blipFill>
        <p:spPr bwMode="auto">
          <a:xfrm>
            <a:off x="1979712" y="1268760"/>
            <a:ext cx="4910750" cy="1800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827584" y="3356992"/>
            <a:ext cx="7128792" cy="1740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683568" y="476672"/>
            <a:ext cx="5400600" cy="400110"/>
          </a:xfrm>
          <a:prstGeom prst="rect">
            <a:avLst/>
          </a:prstGeom>
          <a:noFill/>
        </p:spPr>
        <p:txBody>
          <a:bodyPr wrap="square" rtlCol="0">
            <a:spAutoFit/>
          </a:bodyPr>
          <a:lstStyle/>
          <a:p>
            <a:r>
              <a:rPr lang="es-EC" sz="2000" b="1" dirty="0" smtClean="0"/>
              <a:t>RECOCIDO:</a:t>
            </a:r>
            <a:endParaRPr lang="es-EC" sz="2000" b="1" dirty="0"/>
          </a:p>
        </p:txBody>
      </p:sp>
      <p:pic>
        <p:nvPicPr>
          <p:cNvPr id="3074" name="Picture 2"/>
          <p:cNvPicPr>
            <a:picLocks noChangeAspect="1" noChangeArrowheads="1"/>
          </p:cNvPicPr>
          <p:nvPr/>
        </p:nvPicPr>
        <p:blipFill>
          <a:blip r:embed="rId3" cstate="print"/>
          <a:srcRect/>
          <a:stretch>
            <a:fillRect/>
          </a:stretch>
        </p:blipFill>
        <p:spPr bwMode="auto">
          <a:xfrm>
            <a:off x="179512" y="764704"/>
            <a:ext cx="3888432" cy="257711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355976" y="3429000"/>
            <a:ext cx="4010025" cy="2562225"/>
          </a:xfrm>
          <a:prstGeom prst="rect">
            <a:avLst/>
          </a:prstGeom>
          <a:noFill/>
          <a:ln w="9525">
            <a:noFill/>
            <a:miter lim="800000"/>
            <a:headEnd/>
            <a:tailEnd/>
          </a:ln>
        </p:spPr>
      </p:pic>
      <p:sp>
        <p:nvSpPr>
          <p:cNvPr id="8" name="7 CuadroTexto"/>
          <p:cNvSpPr txBox="1"/>
          <p:nvPr/>
        </p:nvSpPr>
        <p:spPr>
          <a:xfrm>
            <a:off x="4932040" y="2348880"/>
            <a:ext cx="2740237" cy="400110"/>
          </a:xfrm>
          <a:prstGeom prst="rect">
            <a:avLst/>
          </a:prstGeom>
          <a:noFill/>
        </p:spPr>
        <p:txBody>
          <a:bodyPr wrap="none" rtlCol="0">
            <a:spAutoFit/>
          </a:bodyPr>
          <a:lstStyle/>
          <a:p>
            <a:r>
              <a:rPr lang="es-EC" sz="2000" b="1" dirty="0" smtClean="0">
                <a:solidFill>
                  <a:srgbClr val="00B0F0"/>
                </a:solidFill>
                <a:hlinkClick r:id="rId5" action="ppaction://hlinkfile"/>
              </a:rPr>
              <a:t>Tabla de datos recocido </a:t>
            </a:r>
            <a:endParaRPr lang="es-EC" sz="2000" b="1" dirty="0">
              <a:solidFill>
                <a:srgbClr val="00B0F0"/>
              </a:solidFill>
            </a:endParaRPr>
          </a:p>
        </p:txBody>
      </p:sp>
      <p:sp>
        <p:nvSpPr>
          <p:cNvPr id="10" name="9 Flecha derecha"/>
          <p:cNvSpPr/>
          <p:nvPr/>
        </p:nvSpPr>
        <p:spPr>
          <a:xfrm>
            <a:off x="4283968" y="2276872"/>
            <a:ext cx="43204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abajo"/>
          <p:cNvSpPr/>
          <p:nvPr/>
        </p:nvSpPr>
        <p:spPr>
          <a:xfrm>
            <a:off x="5940152" y="2852936"/>
            <a:ext cx="50405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395536" y="260648"/>
            <a:ext cx="4320480" cy="400110"/>
          </a:xfrm>
          <a:prstGeom prst="rect">
            <a:avLst/>
          </a:prstGeom>
          <a:noFill/>
        </p:spPr>
        <p:txBody>
          <a:bodyPr wrap="square" rtlCol="0">
            <a:spAutoFit/>
          </a:bodyPr>
          <a:lstStyle/>
          <a:p>
            <a:r>
              <a:rPr lang="es-EC" sz="2000" b="1" dirty="0" smtClean="0"/>
              <a:t>NORMALIZADO:</a:t>
            </a:r>
            <a:endParaRPr lang="es-EC" sz="2000" b="1" dirty="0"/>
          </a:p>
        </p:txBody>
      </p:sp>
      <p:pic>
        <p:nvPicPr>
          <p:cNvPr id="4098" name="Picture 2"/>
          <p:cNvPicPr>
            <a:picLocks noChangeAspect="1" noChangeArrowheads="1"/>
          </p:cNvPicPr>
          <p:nvPr/>
        </p:nvPicPr>
        <p:blipFill>
          <a:blip r:embed="rId3" cstate="print"/>
          <a:srcRect/>
          <a:stretch>
            <a:fillRect/>
          </a:stretch>
        </p:blipFill>
        <p:spPr bwMode="auto">
          <a:xfrm>
            <a:off x="0" y="692696"/>
            <a:ext cx="4371975" cy="2933700"/>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3995936" y="3429000"/>
            <a:ext cx="4752528" cy="2520280"/>
          </a:xfrm>
          <a:prstGeom prst="rect">
            <a:avLst/>
          </a:prstGeom>
          <a:noFill/>
          <a:ln w="9525">
            <a:noFill/>
            <a:miter lim="800000"/>
            <a:headEnd/>
            <a:tailEnd/>
          </a:ln>
        </p:spPr>
      </p:pic>
      <p:sp>
        <p:nvSpPr>
          <p:cNvPr id="8" name="7 CuadroTexto"/>
          <p:cNvSpPr txBox="1"/>
          <p:nvPr/>
        </p:nvSpPr>
        <p:spPr>
          <a:xfrm>
            <a:off x="4932040" y="2348880"/>
            <a:ext cx="3161122" cy="400110"/>
          </a:xfrm>
          <a:prstGeom prst="rect">
            <a:avLst/>
          </a:prstGeom>
          <a:noFill/>
        </p:spPr>
        <p:txBody>
          <a:bodyPr wrap="none" rtlCol="0">
            <a:spAutoFit/>
          </a:bodyPr>
          <a:lstStyle/>
          <a:p>
            <a:r>
              <a:rPr lang="es-EC" sz="2000" b="1" dirty="0" smtClean="0">
                <a:solidFill>
                  <a:srgbClr val="00B0F0"/>
                </a:solidFill>
                <a:hlinkClick r:id="rId5" action="ppaction://hlinkfile"/>
              </a:rPr>
              <a:t>Tabla de datos normalizado </a:t>
            </a:r>
            <a:endParaRPr lang="es-EC" sz="2000" b="1" dirty="0">
              <a:solidFill>
                <a:srgbClr val="00B0F0"/>
              </a:solidFill>
            </a:endParaRPr>
          </a:p>
        </p:txBody>
      </p:sp>
      <p:sp>
        <p:nvSpPr>
          <p:cNvPr id="9" name="8 Flecha derecha"/>
          <p:cNvSpPr/>
          <p:nvPr/>
        </p:nvSpPr>
        <p:spPr>
          <a:xfrm>
            <a:off x="4283968" y="249289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abajo"/>
          <p:cNvSpPr/>
          <p:nvPr/>
        </p:nvSpPr>
        <p:spPr>
          <a:xfrm>
            <a:off x="6012160" y="2852936"/>
            <a:ext cx="64807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395536" y="260648"/>
            <a:ext cx="3024336" cy="400110"/>
          </a:xfrm>
          <a:prstGeom prst="rect">
            <a:avLst/>
          </a:prstGeom>
          <a:noFill/>
        </p:spPr>
        <p:txBody>
          <a:bodyPr wrap="square" rtlCol="0">
            <a:spAutoFit/>
          </a:bodyPr>
          <a:lstStyle/>
          <a:p>
            <a:r>
              <a:rPr lang="es-EC" sz="2000" b="1" dirty="0" smtClean="0"/>
              <a:t>TEMPLE:</a:t>
            </a:r>
            <a:endParaRPr lang="es-EC" sz="2000" b="1" dirty="0"/>
          </a:p>
        </p:txBody>
      </p:sp>
      <p:pic>
        <p:nvPicPr>
          <p:cNvPr id="5122" name="Picture 2"/>
          <p:cNvPicPr>
            <a:picLocks noChangeAspect="1" noChangeArrowheads="1"/>
          </p:cNvPicPr>
          <p:nvPr/>
        </p:nvPicPr>
        <p:blipFill>
          <a:blip r:embed="rId3" cstate="print"/>
          <a:srcRect/>
          <a:stretch>
            <a:fillRect/>
          </a:stretch>
        </p:blipFill>
        <p:spPr bwMode="auto">
          <a:xfrm>
            <a:off x="323528" y="836712"/>
            <a:ext cx="3888999" cy="2736304"/>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4355976" y="3068960"/>
            <a:ext cx="4524375" cy="2809013"/>
          </a:xfrm>
          <a:prstGeom prst="rect">
            <a:avLst/>
          </a:prstGeom>
          <a:noFill/>
          <a:ln w="9525">
            <a:noFill/>
            <a:miter lim="800000"/>
            <a:headEnd/>
            <a:tailEnd/>
          </a:ln>
        </p:spPr>
      </p:pic>
      <p:sp>
        <p:nvSpPr>
          <p:cNvPr id="9" name="8 CuadroTexto"/>
          <p:cNvSpPr txBox="1"/>
          <p:nvPr/>
        </p:nvSpPr>
        <p:spPr>
          <a:xfrm>
            <a:off x="4932040" y="1988840"/>
            <a:ext cx="2585772" cy="400110"/>
          </a:xfrm>
          <a:prstGeom prst="rect">
            <a:avLst/>
          </a:prstGeom>
          <a:noFill/>
        </p:spPr>
        <p:txBody>
          <a:bodyPr wrap="none" rtlCol="0">
            <a:spAutoFit/>
          </a:bodyPr>
          <a:lstStyle/>
          <a:p>
            <a:r>
              <a:rPr lang="es-EC" sz="2000" b="1" dirty="0" smtClean="0">
                <a:solidFill>
                  <a:srgbClr val="00B0F0"/>
                </a:solidFill>
                <a:hlinkClick r:id="rId5" action="ppaction://hlinkfile"/>
              </a:rPr>
              <a:t>Tabla de datos temple </a:t>
            </a:r>
            <a:endParaRPr lang="es-EC" sz="2000" b="1" dirty="0">
              <a:solidFill>
                <a:srgbClr val="00B0F0"/>
              </a:solidFill>
            </a:endParaRPr>
          </a:p>
        </p:txBody>
      </p:sp>
      <p:sp>
        <p:nvSpPr>
          <p:cNvPr id="10" name="9 Flecha derecha"/>
          <p:cNvSpPr/>
          <p:nvPr/>
        </p:nvSpPr>
        <p:spPr>
          <a:xfrm>
            <a:off x="4067944" y="1988840"/>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abajo"/>
          <p:cNvSpPr/>
          <p:nvPr/>
        </p:nvSpPr>
        <p:spPr>
          <a:xfrm>
            <a:off x="5724128" y="2492896"/>
            <a:ext cx="50405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5" name="4 CuadroTexto"/>
          <p:cNvSpPr txBox="1"/>
          <p:nvPr/>
        </p:nvSpPr>
        <p:spPr>
          <a:xfrm>
            <a:off x="395536" y="404664"/>
            <a:ext cx="4320480" cy="400110"/>
          </a:xfrm>
          <a:prstGeom prst="rect">
            <a:avLst/>
          </a:prstGeom>
          <a:noFill/>
        </p:spPr>
        <p:txBody>
          <a:bodyPr wrap="square" rtlCol="0">
            <a:spAutoFit/>
          </a:bodyPr>
          <a:lstStyle/>
          <a:p>
            <a:r>
              <a:rPr lang="es-EC" sz="2000" b="1" dirty="0" smtClean="0"/>
              <a:t>ANALISIS METALOGRAFICO:</a:t>
            </a:r>
            <a:endParaRPr lang="es-EC" sz="2000" b="1" dirty="0"/>
          </a:p>
        </p:txBody>
      </p:sp>
      <p:pic>
        <p:nvPicPr>
          <p:cNvPr id="6146" name="Picture 2"/>
          <p:cNvPicPr>
            <a:picLocks noChangeAspect="1" noChangeArrowheads="1"/>
          </p:cNvPicPr>
          <p:nvPr/>
        </p:nvPicPr>
        <p:blipFill>
          <a:blip r:embed="rId3" cstate="print"/>
          <a:srcRect/>
          <a:stretch>
            <a:fillRect/>
          </a:stretch>
        </p:blipFill>
        <p:spPr bwMode="auto">
          <a:xfrm>
            <a:off x="3707904" y="260648"/>
            <a:ext cx="3905250" cy="2714625"/>
          </a:xfrm>
          <a:prstGeom prst="rect">
            <a:avLst/>
          </a:prstGeom>
          <a:noFill/>
          <a:ln w="9525">
            <a:noFill/>
            <a:miter lim="800000"/>
            <a:headEnd/>
            <a:tailEnd/>
          </a:ln>
        </p:spPr>
      </p:pic>
      <p:sp>
        <p:nvSpPr>
          <p:cNvPr id="7" name="6 CuadroTexto"/>
          <p:cNvSpPr txBox="1"/>
          <p:nvPr/>
        </p:nvSpPr>
        <p:spPr>
          <a:xfrm>
            <a:off x="539552" y="2780928"/>
            <a:ext cx="3312368" cy="646331"/>
          </a:xfrm>
          <a:prstGeom prst="rect">
            <a:avLst/>
          </a:prstGeom>
          <a:noFill/>
        </p:spPr>
        <p:txBody>
          <a:bodyPr wrap="square" rtlCol="0">
            <a:spAutoFit/>
          </a:bodyPr>
          <a:lstStyle/>
          <a:p>
            <a:r>
              <a:rPr lang="es-ES" b="1" dirty="0" smtClean="0"/>
              <a:t>(1) PROBETA TESTIGO.</a:t>
            </a:r>
            <a:endParaRPr lang="es-EC" dirty="0" smtClean="0"/>
          </a:p>
          <a:p>
            <a:endParaRPr lang="es-EC" dirty="0"/>
          </a:p>
        </p:txBody>
      </p:sp>
      <p:pic>
        <p:nvPicPr>
          <p:cNvPr id="6147" name="Picture 3"/>
          <p:cNvPicPr>
            <a:picLocks noChangeAspect="1" noChangeArrowheads="1"/>
          </p:cNvPicPr>
          <p:nvPr/>
        </p:nvPicPr>
        <p:blipFill>
          <a:blip r:embed="rId4" cstate="print"/>
          <a:srcRect/>
          <a:stretch>
            <a:fillRect/>
          </a:stretch>
        </p:blipFill>
        <p:spPr bwMode="auto">
          <a:xfrm>
            <a:off x="1979711" y="3429000"/>
            <a:ext cx="5676081" cy="23877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6" name="5 CuadroTexto"/>
          <p:cNvSpPr txBox="1"/>
          <p:nvPr/>
        </p:nvSpPr>
        <p:spPr>
          <a:xfrm>
            <a:off x="395536" y="260648"/>
            <a:ext cx="4680520" cy="646331"/>
          </a:xfrm>
          <a:prstGeom prst="rect">
            <a:avLst/>
          </a:prstGeom>
          <a:noFill/>
        </p:spPr>
        <p:txBody>
          <a:bodyPr wrap="square" rtlCol="0">
            <a:spAutoFit/>
          </a:bodyPr>
          <a:lstStyle/>
          <a:p>
            <a:r>
              <a:rPr lang="es-ES" b="1" dirty="0" smtClean="0"/>
              <a:t>(2R) PROBETA RECOCIDA.</a:t>
            </a:r>
            <a:endParaRPr lang="es-EC" dirty="0" smtClean="0"/>
          </a:p>
          <a:p>
            <a:endParaRPr lang="es-EC" dirty="0"/>
          </a:p>
        </p:txBody>
      </p:sp>
      <p:pic>
        <p:nvPicPr>
          <p:cNvPr id="7170" name="Picture 2"/>
          <p:cNvPicPr>
            <a:picLocks noChangeAspect="1" noChangeArrowheads="1"/>
          </p:cNvPicPr>
          <p:nvPr/>
        </p:nvPicPr>
        <p:blipFill>
          <a:blip r:embed="rId3" cstate="print"/>
          <a:srcRect/>
          <a:stretch>
            <a:fillRect/>
          </a:stretch>
        </p:blipFill>
        <p:spPr bwMode="auto">
          <a:xfrm>
            <a:off x="1475656" y="692696"/>
            <a:ext cx="6264696" cy="2448272"/>
          </a:xfrm>
          <a:prstGeom prst="rect">
            <a:avLst/>
          </a:prstGeom>
          <a:noFill/>
          <a:ln w="9525">
            <a:noFill/>
            <a:miter lim="800000"/>
            <a:headEnd/>
            <a:tailEnd/>
          </a:ln>
        </p:spPr>
      </p:pic>
      <p:sp>
        <p:nvSpPr>
          <p:cNvPr id="8" name="7 CuadroTexto"/>
          <p:cNvSpPr txBox="1"/>
          <p:nvPr/>
        </p:nvSpPr>
        <p:spPr>
          <a:xfrm>
            <a:off x="539552" y="3140968"/>
            <a:ext cx="4104456" cy="646331"/>
          </a:xfrm>
          <a:prstGeom prst="rect">
            <a:avLst/>
          </a:prstGeom>
          <a:noFill/>
        </p:spPr>
        <p:txBody>
          <a:bodyPr wrap="square" rtlCol="0">
            <a:spAutoFit/>
          </a:bodyPr>
          <a:lstStyle/>
          <a:p>
            <a:r>
              <a:rPr lang="es-ES" b="1" dirty="0" smtClean="0"/>
              <a:t>(3N) PROBETA NORMALIZADA.</a:t>
            </a:r>
            <a:endParaRPr lang="es-EC" dirty="0" smtClean="0"/>
          </a:p>
          <a:p>
            <a:endParaRPr lang="es-EC" dirty="0"/>
          </a:p>
        </p:txBody>
      </p:sp>
      <p:pic>
        <p:nvPicPr>
          <p:cNvPr id="7171" name="Picture 3"/>
          <p:cNvPicPr>
            <a:picLocks noChangeAspect="1" noChangeArrowheads="1"/>
          </p:cNvPicPr>
          <p:nvPr/>
        </p:nvPicPr>
        <p:blipFill>
          <a:blip r:embed="rId4" cstate="print"/>
          <a:srcRect/>
          <a:stretch>
            <a:fillRect/>
          </a:stretch>
        </p:blipFill>
        <p:spPr bwMode="auto">
          <a:xfrm>
            <a:off x="1691680" y="3573016"/>
            <a:ext cx="6052950"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1259632" y="1412776"/>
            <a:ext cx="6264696" cy="2448272"/>
          </a:xfrm>
          <a:prstGeom prst="rect">
            <a:avLst/>
          </a:prstGeom>
          <a:noFill/>
          <a:ln w="9525">
            <a:noFill/>
            <a:miter lim="800000"/>
            <a:headEnd/>
            <a:tailEnd/>
          </a:ln>
        </p:spPr>
      </p:pic>
      <p:sp>
        <p:nvSpPr>
          <p:cNvPr id="5" name="4 CuadroTexto"/>
          <p:cNvSpPr txBox="1"/>
          <p:nvPr/>
        </p:nvSpPr>
        <p:spPr>
          <a:xfrm>
            <a:off x="323528" y="476672"/>
            <a:ext cx="4464496" cy="646331"/>
          </a:xfrm>
          <a:prstGeom prst="rect">
            <a:avLst/>
          </a:prstGeom>
          <a:noFill/>
        </p:spPr>
        <p:txBody>
          <a:bodyPr wrap="square" rtlCol="0">
            <a:spAutoFit/>
          </a:bodyPr>
          <a:lstStyle/>
          <a:p>
            <a:r>
              <a:rPr lang="es-ES" b="1" dirty="0" smtClean="0"/>
              <a:t>(4T) PROBETA TEMPLADA.</a:t>
            </a:r>
            <a:endParaRPr lang="es-EC" dirty="0" smtClean="0"/>
          </a:p>
          <a:p>
            <a:endParaRPr lang="es-EC"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27384"/>
            <a:ext cx="9144000" cy="6848475"/>
          </a:xfrm>
          <a:prstGeom prst="rect">
            <a:avLst/>
          </a:prstGeom>
          <a:noFill/>
          <a:ln w="9525">
            <a:noFill/>
            <a:miter lim="800000"/>
            <a:headEnd/>
            <a:tailEnd/>
          </a:ln>
        </p:spPr>
      </p:pic>
      <p:sp>
        <p:nvSpPr>
          <p:cNvPr id="5" name="4 CuadroTexto"/>
          <p:cNvSpPr txBox="1"/>
          <p:nvPr/>
        </p:nvSpPr>
        <p:spPr>
          <a:xfrm>
            <a:off x="467544" y="260648"/>
            <a:ext cx="4680520" cy="369332"/>
          </a:xfrm>
          <a:prstGeom prst="rect">
            <a:avLst/>
          </a:prstGeom>
          <a:noFill/>
        </p:spPr>
        <p:txBody>
          <a:bodyPr wrap="square" rtlCol="0">
            <a:spAutoFit/>
          </a:bodyPr>
          <a:lstStyle/>
          <a:p>
            <a:r>
              <a:rPr lang="es-ES" b="1" dirty="0" smtClean="0"/>
              <a:t>ANÁLISIS DE DUREZAS.</a:t>
            </a:r>
            <a:endParaRPr lang="es-EC" dirty="0"/>
          </a:p>
        </p:txBody>
      </p:sp>
      <p:pic>
        <p:nvPicPr>
          <p:cNvPr id="6" name="5 Imagen"/>
          <p:cNvPicPr/>
          <p:nvPr/>
        </p:nvPicPr>
        <p:blipFill>
          <a:blip r:embed="rId3" cstate="print"/>
          <a:srcRect/>
          <a:stretch>
            <a:fillRect/>
          </a:stretch>
        </p:blipFill>
        <p:spPr bwMode="auto">
          <a:xfrm>
            <a:off x="3635896" y="0"/>
            <a:ext cx="2219325" cy="2219325"/>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683568" y="2132856"/>
            <a:ext cx="6624737" cy="3816424"/>
          </a:xfrm>
          <a:prstGeom prst="rect">
            <a:avLst/>
          </a:prstGeom>
          <a:noFill/>
          <a:ln w="9525">
            <a:noFill/>
            <a:miter lim="800000"/>
            <a:headEnd/>
            <a:tailEnd/>
          </a:ln>
        </p:spPr>
      </p:pic>
      <p:sp>
        <p:nvSpPr>
          <p:cNvPr id="8" name="7 CuadroTexto"/>
          <p:cNvSpPr txBox="1"/>
          <p:nvPr/>
        </p:nvSpPr>
        <p:spPr>
          <a:xfrm>
            <a:off x="7236296" y="2492896"/>
            <a:ext cx="1512168" cy="369332"/>
          </a:xfrm>
          <a:prstGeom prst="rect">
            <a:avLst/>
          </a:prstGeom>
          <a:noFill/>
        </p:spPr>
        <p:txBody>
          <a:bodyPr wrap="square" rtlCol="0">
            <a:spAutoFit/>
          </a:bodyPr>
          <a:lstStyle/>
          <a:p>
            <a:r>
              <a:rPr lang="es-EC" dirty="0" smtClean="0">
                <a:hlinkClick r:id="rId5" action="ppaction://hlinkfile"/>
              </a:rPr>
              <a:t>Dureza </a:t>
            </a:r>
            <a:r>
              <a:rPr lang="es-EC" dirty="0" err="1" smtClean="0">
                <a:hlinkClick r:id="rId5" action="ppaction://hlinkfile"/>
              </a:rPr>
              <a:t>brinell</a:t>
            </a: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6" name="5 CuadroTexto"/>
          <p:cNvSpPr txBox="1"/>
          <p:nvPr/>
        </p:nvSpPr>
        <p:spPr>
          <a:xfrm>
            <a:off x="395536" y="260648"/>
            <a:ext cx="8496944" cy="2092881"/>
          </a:xfrm>
          <a:prstGeom prst="rect">
            <a:avLst/>
          </a:prstGeom>
          <a:noFill/>
        </p:spPr>
        <p:txBody>
          <a:bodyPr wrap="square" rtlCol="0">
            <a:spAutoFit/>
          </a:bodyPr>
          <a:lstStyle/>
          <a:p>
            <a:pPr lvl="1"/>
            <a:r>
              <a:rPr lang="es-EC" sz="2400" b="1" dirty="0" smtClean="0"/>
              <a:t> </a:t>
            </a:r>
            <a:r>
              <a:rPr lang="es-EC" sz="2800" b="1" dirty="0" smtClean="0"/>
              <a:t>ALCANCE </a:t>
            </a:r>
            <a:endParaRPr lang="es-EC" sz="2400" dirty="0" smtClean="0"/>
          </a:p>
          <a:p>
            <a:r>
              <a:rPr lang="es-ES" sz="2800" dirty="0" smtClean="0"/>
              <a:t>Disponer en el laboratorio de Ciencia de Materiales de un equipo que cumpla los requisitos que establezca las prácticas de tratamientos térmicos.</a:t>
            </a:r>
            <a:endParaRPr lang="es-EC" sz="2800" dirty="0" smtClean="0"/>
          </a:p>
          <a:p>
            <a:endParaRPr lang="es-EC" dirty="0"/>
          </a:p>
        </p:txBody>
      </p:sp>
      <p:pic>
        <p:nvPicPr>
          <p:cNvPr id="3075" name="Picture 3"/>
          <p:cNvPicPr>
            <a:picLocks noChangeAspect="1" noChangeArrowheads="1"/>
          </p:cNvPicPr>
          <p:nvPr/>
        </p:nvPicPr>
        <p:blipFill>
          <a:blip r:embed="rId3" cstate="print"/>
          <a:srcRect/>
          <a:stretch>
            <a:fillRect/>
          </a:stretch>
        </p:blipFill>
        <p:spPr bwMode="auto">
          <a:xfrm>
            <a:off x="2987824" y="2492896"/>
            <a:ext cx="2783300"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251520" y="260648"/>
            <a:ext cx="8280920" cy="6186309"/>
          </a:xfrm>
          <a:prstGeom prst="rect">
            <a:avLst/>
          </a:prstGeom>
          <a:noFill/>
        </p:spPr>
        <p:txBody>
          <a:bodyPr wrap="square" rtlCol="0">
            <a:spAutoFit/>
          </a:bodyPr>
          <a:lstStyle/>
          <a:p>
            <a:r>
              <a:rPr lang="es-ES" sz="2400" b="1" dirty="0" smtClean="0"/>
              <a:t>Se analizo lo siguiente:</a:t>
            </a:r>
          </a:p>
          <a:p>
            <a:endParaRPr lang="es-ES" sz="2400" b="1" dirty="0" smtClean="0"/>
          </a:p>
          <a:p>
            <a:pPr lvl="0">
              <a:buFont typeface="Arial" pitchFamily="34" charset="0"/>
              <a:buChar char="•"/>
            </a:pPr>
            <a:r>
              <a:rPr lang="es-ES" sz="2200" dirty="0" smtClean="0"/>
              <a:t>Todas las probetas de acero presentan un aumento de en su dureza después de ser sometidas a  los tratamientos térmicos, esto reafirma que se produjeron cambios estructurales anteriormente explicados, además los valores tabulados están dentro de los valores esperados.</a:t>
            </a:r>
            <a:endParaRPr lang="es-EC" sz="2200" dirty="0" smtClean="0"/>
          </a:p>
          <a:p>
            <a:pPr lvl="0">
              <a:buFont typeface="Arial" pitchFamily="34" charset="0"/>
              <a:buChar char="•"/>
            </a:pPr>
            <a:r>
              <a:rPr lang="es-ES" sz="2200" dirty="0" smtClean="0"/>
              <a:t>La probeta 2R (recosida) presenta una dureza similar a la probeta testigo 1 , esto debe a que el estado de suministro de la misma es en recosido, sin embargo la probeta 2R presenta una grano más pequeño y una estructura homogénea.</a:t>
            </a:r>
            <a:endParaRPr lang="es-EC" sz="2200" dirty="0" smtClean="0"/>
          </a:p>
          <a:p>
            <a:pPr lvl="0">
              <a:buFont typeface="Arial" pitchFamily="34" charset="0"/>
              <a:buChar char="•"/>
            </a:pPr>
            <a:r>
              <a:rPr lang="es-ES" sz="2200" dirty="0" smtClean="0"/>
              <a:t>La probeta templada 4T su medio de enfriamiento no fue en agua por tal razón no alcanzó su máxima dureza, la templarla en aceite obtuvo un valor medio debido a que la velocidad de enfriamiento en este medio es menor.</a:t>
            </a:r>
            <a:endParaRPr lang="es-EC" sz="2200" dirty="0" smtClean="0"/>
          </a:p>
          <a:p>
            <a:pPr lvl="0">
              <a:buFont typeface="Arial" pitchFamily="34" charset="0"/>
              <a:buChar char="•"/>
            </a:pPr>
            <a:r>
              <a:rPr lang="es-ES" sz="2200" dirty="0" smtClean="0"/>
              <a:t>La probeta 3N normalizada presenta una dureza levemente mayor a la probeta 2R recocida por la cual a veces es preferible realizar un recocido en lugar de un normalizado a los aceros con más del 0,4 % C.</a:t>
            </a:r>
            <a:endParaRPr lang="es-EC" sz="2200" dirty="0" smtClean="0"/>
          </a:p>
          <a:p>
            <a:endParaRPr lang="es-EC"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1043608" y="188640"/>
            <a:ext cx="6840760" cy="738664"/>
          </a:xfrm>
          <a:prstGeom prst="rect">
            <a:avLst/>
          </a:prstGeom>
          <a:noFill/>
        </p:spPr>
        <p:txBody>
          <a:bodyPr wrap="square" rtlCol="0">
            <a:spAutoFit/>
          </a:bodyPr>
          <a:lstStyle/>
          <a:p>
            <a:pPr algn="ctr"/>
            <a:r>
              <a:rPr lang="es-EC" sz="2400" b="1" dirty="0" smtClean="0"/>
              <a:t>ANÁLISIS ECONÓMICO.</a:t>
            </a:r>
          </a:p>
          <a:p>
            <a:endParaRPr lang="es-EC" dirty="0"/>
          </a:p>
        </p:txBody>
      </p:sp>
      <p:pic>
        <p:nvPicPr>
          <p:cNvPr id="10242" name="Picture 2"/>
          <p:cNvPicPr>
            <a:picLocks noChangeAspect="1" noChangeArrowheads="1"/>
          </p:cNvPicPr>
          <p:nvPr/>
        </p:nvPicPr>
        <p:blipFill>
          <a:blip r:embed="rId3" cstate="print"/>
          <a:srcRect/>
          <a:stretch>
            <a:fillRect/>
          </a:stretch>
        </p:blipFill>
        <p:spPr bwMode="auto">
          <a:xfrm>
            <a:off x="179512" y="908720"/>
            <a:ext cx="4464496" cy="2592288"/>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323528" y="3501008"/>
            <a:ext cx="4362450" cy="2160240"/>
          </a:xfrm>
          <a:prstGeom prst="rect">
            <a:avLst/>
          </a:prstGeom>
          <a:noFill/>
          <a:ln w="9525">
            <a:noFill/>
            <a:miter lim="800000"/>
            <a:headEnd/>
            <a:tailEnd/>
          </a:ln>
        </p:spPr>
      </p:pic>
      <p:pic>
        <p:nvPicPr>
          <p:cNvPr id="10244" name="Picture 4"/>
          <p:cNvPicPr>
            <a:picLocks noChangeAspect="1" noChangeArrowheads="1"/>
          </p:cNvPicPr>
          <p:nvPr/>
        </p:nvPicPr>
        <p:blipFill>
          <a:blip r:embed="rId5" cstate="print"/>
          <a:srcRect/>
          <a:stretch>
            <a:fillRect/>
          </a:stretch>
        </p:blipFill>
        <p:spPr bwMode="auto">
          <a:xfrm>
            <a:off x="5210175" y="2348880"/>
            <a:ext cx="3933825" cy="1872208"/>
          </a:xfrm>
          <a:prstGeom prst="rect">
            <a:avLst/>
          </a:prstGeom>
          <a:noFill/>
          <a:ln w="9525">
            <a:noFill/>
            <a:miter lim="800000"/>
            <a:headEnd/>
            <a:tailEnd/>
          </a:ln>
        </p:spPr>
      </p:pic>
      <p:sp>
        <p:nvSpPr>
          <p:cNvPr id="17" name="16 Cerrar llave"/>
          <p:cNvSpPr/>
          <p:nvPr/>
        </p:nvSpPr>
        <p:spPr>
          <a:xfrm>
            <a:off x="4572000" y="980728"/>
            <a:ext cx="432048" cy="4608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1907704" y="404664"/>
            <a:ext cx="4752528" cy="400110"/>
          </a:xfrm>
          <a:prstGeom prst="rect">
            <a:avLst/>
          </a:prstGeom>
          <a:noFill/>
        </p:spPr>
        <p:txBody>
          <a:bodyPr wrap="square" rtlCol="0">
            <a:spAutoFit/>
          </a:bodyPr>
          <a:lstStyle/>
          <a:p>
            <a:pPr algn="ctr"/>
            <a:r>
              <a:rPr lang="es-EC" sz="2000" b="1" dirty="0" smtClean="0"/>
              <a:t>CONCLUSIONES.</a:t>
            </a:r>
            <a:endParaRPr lang="es-EC" sz="2000" b="1" dirty="0"/>
          </a:p>
        </p:txBody>
      </p:sp>
      <p:sp>
        <p:nvSpPr>
          <p:cNvPr id="7" name="6 CuadroTexto"/>
          <p:cNvSpPr txBox="1"/>
          <p:nvPr/>
        </p:nvSpPr>
        <p:spPr>
          <a:xfrm>
            <a:off x="251520" y="1268760"/>
            <a:ext cx="8640960" cy="4370427"/>
          </a:xfrm>
          <a:prstGeom prst="rect">
            <a:avLst/>
          </a:prstGeom>
          <a:noFill/>
        </p:spPr>
        <p:txBody>
          <a:bodyPr wrap="square" rtlCol="0">
            <a:spAutoFit/>
          </a:bodyPr>
          <a:lstStyle/>
          <a:p>
            <a:pPr lvl="0">
              <a:buFont typeface="Arial" pitchFamily="34" charset="0"/>
              <a:buChar char="•"/>
            </a:pPr>
            <a:r>
              <a:rPr lang="es-ES" sz="2000" dirty="0" smtClean="0"/>
              <a:t>La rehabilitación del horno para tratamientos térmicos es factible a través de las adecuaciones e implementaciones sugeridas en este trabajo, a un bajo costo de inversión si es comparado con un equipo de importación, ya que se aprovecha la estructura que ya se encuentra montada y sobre se realizaron las propuestas de optimización de la unidad.</a:t>
            </a:r>
            <a:endParaRPr lang="es-EC" sz="2000" dirty="0" smtClean="0"/>
          </a:p>
          <a:p>
            <a:pPr lvl="0" algn="just"/>
            <a:endParaRPr lang="es-EC" sz="2000" dirty="0" smtClean="0"/>
          </a:p>
          <a:p>
            <a:pPr lvl="0" algn="just">
              <a:buFont typeface="Arial" pitchFamily="34" charset="0"/>
              <a:buChar char="•"/>
            </a:pPr>
            <a:r>
              <a:rPr lang="es-ES" sz="2000" dirty="0" smtClean="0"/>
              <a:t>El diseño del sistema de calentamiento del horno permitió cumplir con los requerimientos del laboratorio para la óptima realización de las practicas de tratamientos térmicos.</a:t>
            </a:r>
          </a:p>
          <a:p>
            <a:pPr lvl="0" algn="just"/>
            <a:endParaRPr lang="es-EC" sz="2000" dirty="0" smtClean="0"/>
          </a:p>
          <a:p>
            <a:pPr lvl="0" algn="just">
              <a:buFont typeface="Arial" pitchFamily="34" charset="0"/>
              <a:buChar char="•"/>
            </a:pPr>
            <a:r>
              <a:rPr lang="es-ES" sz="2000" dirty="0" smtClean="0"/>
              <a:t>Al implementar tres resistencias eléctricas como elementos de calentamiento la cantidad de calor es mayor permitiendo que las temperaturas de los tratamientos térmicos se alcance en menor tiempo, y en consecuencia un tiempo total menor.</a:t>
            </a:r>
            <a:endParaRPr lang="es-EC" sz="2000" dirty="0" smtClean="0"/>
          </a:p>
          <a:p>
            <a:endParaRPr lang="es-EC"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1907704" y="188640"/>
            <a:ext cx="4752528" cy="400110"/>
          </a:xfrm>
          <a:prstGeom prst="rect">
            <a:avLst/>
          </a:prstGeom>
          <a:noFill/>
        </p:spPr>
        <p:txBody>
          <a:bodyPr wrap="square" rtlCol="0">
            <a:spAutoFit/>
          </a:bodyPr>
          <a:lstStyle/>
          <a:p>
            <a:pPr algn="ctr"/>
            <a:r>
              <a:rPr lang="es-EC" sz="2000" b="1" dirty="0" smtClean="0"/>
              <a:t>CONCLUSIONES.</a:t>
            </a:r>
            <a:endParaRPr lang="es-EC" sz="2000" b="1" dirty="0"/>
          </a:p>
        </p:txBody>
      </p:sp>
      <p:sp>
        <p:nvSpPr>
          <p:cNvPr id="6" name="5 CuadroTexto"/>
          <p:cNvSpPr txBox="1"/>
          <p:nvPr/>
        </p:nvSpPr>
        <p:spPr>
          <a:xfrm>
            <a:off x="395536" y="692696"/>
            <a:ext cx="8496944" cy="5293757"/>
          </a:xfrm>
          <a:prstGeom prst="rect">
            <a:avLst/>
          </a:prstGeom>
          <a:noFill/>
        </p:spPr>
        <p:txBody>
          <a:bodyPr wrap="square" rtlCol="0">
            <a:spAutoFit/>
          </a:bodyPr>
          <a:lstStyle/>
          <a:p>
            <a:pPr lvl="0" algn="just">
              <a:buFont typeface="Arial" pitchFamily="34" charset="0"/>
              <a:buChar char="•"/>
            </a:pPr>
            <a:r>
              <a:rPr lang="es-ES" sz="2000" dirty="0" smtClean="0"/>
              <a:t>El tiempo promedio para que el horno alcance una temperatura alrededor de 800°C es aproximadamente de 1 hora con 40 minutos, que es aproximadamente 200 % mas eficaz del tiempo necesario que el horno que actualmente se utiliza en el laboratorio.</a:t>
            </a:r>
          </a:p>
          <a:p>
            <a:pPr lvl="0" algn="just"/>
            <a:endParaRPr lang="es-EC" sz="2000" dirty="0" smtClean="0"/>
          </a:p>
          <a:p>
            <a:pPr lvl="0" algn="just">
              <a:buFont typeface="Arial" pitchFamily="34" charset="0"/>
              <a:buChar char="•"/>
            </a:pPr>
            <a:r>
              <a:rPr lang="es-ES" sz="2000" dirty="0" smtClean="0"/>
              <a:t>La implementación del controlador de temperatura PID como sistema de control del horno consta con tecnología de lógica difusa que permite un proceso para llegar un punto de ajuste predeterminado en el menor tiempo posible</a:t>
            </a:r>
          </a:p>
          <a:p>
            <a:pPr lvl="0" algn="just"/>
            <a:endParaRPr lang="es-EC" sz="2000" dirty="0" smtClean="0"/>
          </a:p>
          <a:p>
            <a:pPr lvl="0" algn="just">
              <a:buFont typeface="Arial" pitchFamily="34" charset="0"/>
              <a:buChar char="•"/>
            </a:pPr>
            <a:r>
              <a:rPr lang="es-ES" sz="2000" dirty="0" smtClean="0"/>
              <a:t>La operación entre el operador y el controlador de temperatura PID no requiere de conocimientos profundos de computación, ya que únicamente se usa la consola de control.</a:t>
            </a:r>
          </a:p>
          <a:p>
            <a:pPr lvl="0" algn="just"/>
            <a:endParaRPr lang="es-EC" sz="2000" dirty="0" smtClean="0"/>
          </a:p>
          <a:p>
            <a:pPr lvl="0" algn="just">
              <a:buFont typeface="Arial" pitchFamily="34" charset="0"/>
              <a:buChar char="•"/>
            </a:pPr>
            <a:r>
              <a:rPr lang="es-ES" sz="2000" dirty="0" smtClean="0"/>
              <a:t>Una ves realizadas las pruebas se tiene que el control tiene un error de ±3% de la temperatura real promedio, este error es mínimo ya que la probetas obtuvieron  los resultados esperados en las pruebas de metalografía y dureza.</a:t>
            </a:r>
            <a:endParaRPr lang="es-EC" sz="2000" dirty="0" smtClean="0"/>
          </a:p>
          <a:p>
            <a:endParaRPr lang="es-EC"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2771800" y="260648"/>
            <a:ext cx="3600400" cy="400110"/>
          </a:xfrm>
          <a:prstGeom prst="rect">
            <a:avLst/>
          </a:prstGeom>
          <a:noFill/>
        </p:spPr>
        <p:txBody>
          <a:bodyPr wrap="square" rtlCol="0">
            <a:spAutoFit/>
          </a:bodyPr>
          <a:lstStyle/>
          <a:p>
            <a:pPr algn="ctr"/>
            <a:r>
              <a:rPr lang="es-EC" sz="2000" b="1" dirty="0" smtClean="0"/>
              <a:t>RECOMENDACIONES </a:t>
            </a:r>
            <a:endParaRPr lang="es-EC" sz="2000" b="1" dirty="0"/>
          </a:p>
        </p:txBody>
      </p:sp>
      <p:sp>
        <p:nvSpPr>
          <p:cNvPr id="6" name="5 CuadroTexto"/>
          <p:cNvSpPr txBox="1"/>
          <p:nvPr/>
        </p:nvSpPr>
        <p:spPr>
          <a:xfrm>
            <a:off x="539552" y="908720"/>
            <a:ext cx="8064896" cy="4985980"/>
          </a:xfrm>
          <a:prstGeom prst="rect">
            <a:avLst/>
          </a:prstGeom>
          <a:noFill/>
        </p:spPr>
        <p:txBody>
          <a:bodyPr wrap="square" rtlCol="0">
            <a:spAutoFit/>
          </a:bodyPr>
          <a:lstStyle/>
          <a:p>
            <a:pPr lvl="0" algn="just">
              <a:buFont typeface="Arial" pitchFamily="34" charset="0"/>
              <a:buChar char="•"/>
            </a:pPr>
            <a:r>
              <a:rPr lang="es-ES" sz="2000" dirty="0" smtClean="0"/>
              <a:t>Se debe dar una operación adecuada a los sistemas del horno, así como un mantenimiento periódico para poder conservar la eficiencia, remitiéndose estrictamente al manual de operación y a la guía de mantenimiento.</a:t>
            </a:r>
          </a:p>
          <a:p>
            <a:pPr lvl="0" algn="just"/>
            <a:endParaRPr lang="es-EC" sz="2000" dirty="0" smtClean="0"/>
          </a:p>
          <a:p>
            <a:pPr lvl="0" algn="just">
              <a:buFont typeface="Arial" pitchFamily="34" charset="0"/>
              <a:buChar char="•"/>
            </a:pPr>
            <a:r>
              <a:rPr lang="es-ES" sz="2000" dirty="0" smtClean="0"/>
              <a:t>Para la realización del mantenimiento se recomienda esperar al menos 40 minutos si el horno ha estado en funcionamiento.</a:t>
            </a:r>
          </a:p>
          <a:p>
            <a:pPr lvl="0" algn="just"/>
            <a:endParaRPr lang="es-EC" sz="2000" dirty="0" smtClean="0"/>
          </a:p>
          <a:p>
            <a:pPr lvl="0" algn="just">
              <a:buFont typeface="Arial" pitchFamily="34" charset="0"/>
              <a:buChar char="•"/>
            </a:pPr>
            <a:r>
              <a:rPr lang="es-ES" sz="2000" dirty="0" smtClean="0"/>
              <a:t>Para lograr un control de temperatura más preciso con el PID, se tiene que dar un mantenimiento continuo a la termocupla ya es nuestro dispositivo de comunicación entre el sistema de calentamiento y el sistema de control.</a:t>
            </a:r>
          </a:p>
          <a:p>
            <a:pPr lvl="0" algn="just"/>
            <a:endParaRPr lang="es-ES" sz="2000" dirty="0" smtClean="0"/>
          </a:p>
          <a:p>
            <a:pPr algn="just">
              <a:buFont typeface="Arial" pitchFamily="34" charset="0"/>
              <a:buChar char="•"/>
            </a:pPr>
            <a:r>
              <a:rPr lang="es-ES" sz="2000" dirty="0" smtClean="0"/>
              <a:t>De preferencia el horno debe ubicarse para su operación en lugares secos y ventilados debido a que la humedad puede producir daños tanto en los implementos mecánicos, como eléctricos y electrónicos.</a:t>
            </a:r>
            <a:endParaRPr lang="es-EC" sz="2000" dirty="0" smtClean="0"/>
          </a:p>
          <a:p>
            <a:pPr lvl="0"/>
            <a:endParaRPr lang="es-EC" sz="2000" dirty="0" smtClean="0"/>
          </a:p>
          <a:p>
            <a:endParaRPr lang="es-EC"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1763688" y="1988840"/>
            <a:ext cx="5976664" cy="1107996"/>
          </a:xfrm>
          <a:prstGeom prst="rect">
            <a:avLst/>
          </a:prstGeom>
          <a:noFill/>
        </p:spPr>
        <p:txBody>
          <a:bodyPr wrap="square" rtlCol="0">
            <a:spAutoFit/>
          </a:bodyPr>
          <a:lstStyle/>
          <a:p>
            <a:pPr algn="ctr"/>
            <a:r>
              <a:rPr lang="es-EC" sz="6600" b="1" dirty="0" smtClean="0"/>
              <a:t>GRACIAS</a:t>
            </a:r>
            <a:endParaRPr lang="es-EC" sz="6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6" name="5 CuadroTexto"/>
          <p:cNvSpPr txBox="1"/>
          <p:nvPr/>
        </p:nvSpPr>
        <p:spPr>
          <a:xfrm>
            <a:off x="0" y="188640"/>
            <a:ext cx="8892480" cy="2954655"/>
          </a:xfrm>
          <a:prstGeom prst="rect">
            <a:avLst/>
          </a:prstGeom>
          <a:noFill/>
        </p:spPr>
        <p:txBody>
          <a:bodyPr wrap="square" rtlCol="0">
            <a:spAutoFit/>
          </a:bodyPr>
          <a:lstStyle/>
          <a:p>
            <a:pPr lvl="1"/>
            <a:r>
              <a:rPr lang="es-ES" sz="2800" b="1" dirty="0" smtClean="0"/>
              <a:t>JUSTIFICACIÓN </a:t>
            </a:r>
            <a:endParaRPr lang="es-EC" sz="2000" dirty="0" smtClean="0"/>
          </a:p>
          <a:p>
            <a:pPr algn="just"/>
            <a:r>
              <a:rPr lang="es-ES" sz="2800" dirty="0" smtClean="0"/>
              <a:t>El equipo propiedad de la ESPE,  está fuera de operación, los estudiantes de ingeniería mecánica y mecatrónica que reciben la materia de Ciencia de Materiales, conocen la teoría, pero en la parte práctica solo existe un horno para la realización de prácticas de tratamientos térmicos.</a:t>
            </a:r>
            <a:endParaRPr lang="es-EC" sz="2800" dirty="0" smtClean="0"/>
          </a:p>
          <a:p>
            <a:endParaRPr lang="es-EC" dirty="0"/>
          </a:p>
        </p:txBody>
      </p:sp>
      <p:pic>
        <p:nvPicPr>
          <p:cNvPr id="32770" name="Picture 2"/>
          <p:cNvPicPr>
            <a:picLocks noChangeAspect="1" noChangeArrowheads="1"/>
          </p:cNvPicPr>
          <p:nvPr/>
        </p:nvPicPr>
        <p:blipFill>
          <a:blip r:embed="rId3" cstate="print"/>
          <a:srcRect/>
          <a:stretch>
            <a:fillRect/>
          </a:stretch>
        </p:blipFill>
        <p:spPr bwMode="auto">
          <a:xfrm>
            <a:off x="3131840" y="3068960"/>
            <a:ext cx="3168352" cy="28557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5" name="4 CuadroTexto"/>
          <p:cNvSpPr txBox="1"/>
          <p:nvPr/>
        </p:nvSpPr>
        <p:spPr>
          <a:xfrm>
            <a:off x="2987824" y="0"/>
            <a:ext cx="4176464" cy="1384995"/>
          </a:xfrm>
          <a:prstGeom prst="rect">
            <a:avLst/>
          </a:prstGeom>
          <a:noFill/>
        </p:spPr>
        <p:txBody>
          <a:bodyPr wrap="square" rtlCol="0">
            <a:spAutoFit/>
          </a:bodyPr>
          <a:lstStyle/>
          <a:p>
            <a:r>
              <a:rPr lang="es-EC" sz="4400" b="1" i="1" u="sng" dirty="0" smtClean="0"/>
              <a:t>INTRODUCCION .</a:t>
            </a:r>
          </a:p>
          <a:p>
            <a:r>
              <a:rPr lang="es-EC" sz="4000" b="1" i="1" dirty="0" smtClean="0"/>
              <a:t>Marco Teórico</a:t>
            </a:r>
            <a:endParaRPr lang="es-EC" sz="4000" b="1" i="1" dirty="0"/>
          </a:p>
        </p:txBody>
      </p:sp>
      <p:sp>
        <p:nvSpPr>
          <p:cNvPr id="6" name="5 CuadroTexto"/>
          <p:cNvSpPr txBox="1"/>
          <p:nvPr/>
        </p:nvSpPr>
        <p:spPr>
          <a:xfrm>
            <a:off x="539552" y="1484784"/>
            <a:ext cx="8352928" cy="1938992"/>
          </a:xfrm>
          <a:prstGeom prst="rect">
            <a:avLst/>
          </a:prstGeom>
          <a:noFill/>
        </p:spPr>
        <p:txBody>
          <a:bodyPr wrap="square" rtlCol="0">
            <a:spAutoFit/>
          </a:bodyPr>
          <a:lstStyle/>
          <a:p>
            <a:pPr algn="just"/>
            <a:r>
              <a:rPr lang="es-ES" sz="2400" dirty="0" smtClean="0"/>
              <a:t>Un horno es un dispositivo que genera calor y que lo mantiene dentro de un compartimiento cerrado. En la industria metalúrgica, se lo utiliza para realizar tratamientos térmicos sobre los materiales, de modo de obtener propiedades mecánicas y microestructuras deseadas para algún uso particular</a:t>
            </a:r>
            <a:endParaRPr lang="es-EC" sz="2400" dirty="0"/>
          </a:p>
        </p:txBody>
      </p:sp>
      <p:pic>
        <p:nvPicPr>
          <p:cNvPr id="33794" name="Picture 2"/>
          <p:cNvPicPr>
            <a:picLocks noChangeAspect="1" noChangeArrowheads="1"/>
          </p:cNvPicPr>
          <p:nvPr/>
        </p:nvPicPr>
        <p:blipFill>
          <a:blip r:embed="rId3" cstate="print"/>
          <a:srcRect/>
          <a:stretch>
            <a:fillRect/>
          </a:stretch>
        </p:blipFill>
        <p:spPr bwMode="auto">
          <a:xfrm>
            <a:off x="1907704" y="3527243"/>
            <a:ext cx="2713657" cy="33307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0" y="0"/>
            <a:ext cx="9077325" cy="6848475"/>
          </a:xfrm>
          <a:prstGeom prst="rect">
            <a:avLst/>
          </a:prstGeom>
          <a:noFill/>
          <a:ln w="9525">
            <a:noFill/>
            <a:miter lim="800000"/>
            <a:headEnd/>
            <a:tailEnd/>
          </a:ln>
        </p:spPr>
      </p:pic>
      <p:sp>
        <p:nvSpPr>
          <p:cNvPr id="6" name="5 Rectángulo"/>
          <p:cNvSpPr/>
          <p:nvPr/>
        </p:nvSpPr>
        <p:spPr>
          <a:xfrm>
            <a:off x="1835696" y="260648"/>
            <a:ext cx="5385129" cy="461665"/>
          </a:xfrm>
          <a:prstGeom prst="rect">
            <a:avLst/>
          </a:prstGeom>
        </p:spPr>
        <p:txBody>
          <a:bodyPr wrap="none">
            <a:spAutoFit/>
          </a:bodyPr>
          <a:lstStyle/>
          <a:p>
            <a:r>
              <a:rPr lang="es-ES" sz="2400" b="1" dirty="0" smtClean="0"/>
              <a:t>SEGÚN EL PROCESO DE CALENTAMIENTO</a:t>
            </a:r>
            <a:endParaRPr lang="es-EC" sz="2400" dirty="0"/>
          </a:p>
        </p:txBody>
      </p:sp>
      <p:sp>
        <p:nvSpPr>
          <p:cNvPr id="20" name="19 Flecha abajo"/>
          <p:cNvSpPr/>
          <p:nvPr/>
        </p:nvSpPr>
        <p:spPr>
          <a:xfrm>
            <a:off x="3995936" y="836712"/>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CuadroTexto"/>
          <p:cNvSpPr txBox="1"/>
          <p:nvPr/>
        </p:nvSpPr>
        <p:spPr>
          <a:xfrm>
            <a:off x="1259632" y="1340768"/>
            <a:ext cx="6984776" cy="400110"/>
          </a:xfrm>
          <a:prstGeom prst="rect">
            <a:avLst/>
          </a:prstGeom>
          <a:noFill/>
        </p:spPr>
        <p:txBody>
          <a:bodyPr wrap="square" rtlCol="0">
            <a:spAutoFit/>
          </a:bodyPr>
          <a:lstStyle/>
          <a:p>
            <a:pPr algn="ctr"/>
            <a:r>
              <a:rPr lang="es-EC" sz="2000" b="1" dirty="0" smtClean="0"/>
              <a:t>Horno Eléctrico de Resistencia</a:t>
            </a:r>
            <a:endParaRPr lang="es-EC" sz="2000" b="1" dirty="0"/>
          </a:p>
        </p:txBody>
      </p:sp>
      <p:sp>
        <p:nvSpPr>
          <p:cNvPr id="22" name="21 CuadroTexto"/>
          <p:cNvSpPr txBox="1"/>
          <p:nvPr/>
        </p:nvSpPr>
        <p:spPr>
          <a:xfrm>
            <a:off x="467544" y="1700808"/>
            <a:ext cx="8352928" cy="2215991"/>
          </a:xfrm>
          <a:prstGeom prst="rect">
            <a:avLst/>
          </a:prstGeom>
          <a:noFill/>
        </p:spPr>
        <p:txBody>
          <a:bodyPr wrap="square" rtlCol="0">
            <a:spAutoFit/>
          </a:bodyPr>
          <a:lstStyle/>
          <a:p>
            <a:pPr algn="just"/>
            <a:r>
              <a:rPr lang="es-ES" sz="2000" dirty="0" smtClean="0"/>
              <a:t>Algunos hornos de este tipo tienen un sistema de programación de temperatura vs. Tiempo muy útiles y de sencillo manejo, en las cámaras de estos hornos van alojadas, unas espirales de hilo conductor de energía eléctrica, denominadas resistencias formadas por aleaciones de cromo-níquel y de otros metales cuya característica es la baja conductibilidad, según las temperaturas que se quiera alcanzar.</a:t>
            </a:r>
            <a:endParaRPr lang="es-EC" sz="2000" dirty="0" smtClean="0"/>
          </a:p>
          <a:p>
            <a:endParaRPr lang="es-EC" dirty="0"/>
          </a:p>
        </p:txBody>
      </p:sp>
      <p:pic>
        <p:nvPicPr>
          <p:cNvPr id="23" name="22 Imagen"/>
          <p:cNvPicPr/>
          <p:nvPr/>
        </p:nvPicPr>
        <p:blipFill>
          <a:blip r:embed="rId3" cstate="print"/>
          <a:srcRect/>
          <a:stretch>
            <a:fillRect/>
          </a:stretch>
        </p:blipFill>
        <p:spPr bwMode="auto">
          <a:xfrm>
            <a:off x="2771800" y="3717032"/>
            <a:ext cx="2520280" cy="22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9890</TotalTime>
  <Words>2403</Words>
  <Application>Microsoft Office PowerPoint</Application>
  <PresentationFormat>Presentación en pantalla (4:3)</PresentationFormat>
  <Paragraphs>214</Paragraphs>
  <Slides>65</Slides>
  <Notes>0</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VILLANUEVA</dc:creator>
  <cp:lastModifiedBy>lushina</cp:lastModifiedBy>
  <cp:revision>308</cp:revision>
  <dcterms:created xsi:type="dcterms:W3CDTF">2013-10-07T14:14:58Z</dcterms:created>
  <dcterms:modified xsi:type="dcterms:W3CDTF">2014-02-10T17:30:21Z</dcterms:modified>
</cp:coreProperties>
</file>