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33"/>
  </p:notesMasterIdLst>
  <p:sldIdLst>
    <p:sldId id="329" r:id="rId3"/>
    <p:sldId id="434" r:id="rId4"/>
    <p:sldId id="579" r:id="rId5"/>
    <p:sldId id="566" r:id="rId6"/>
    <p:sldId id="463" r:id="rId7"/>
    <p:sldId id="596" r:id="rId8"/>
    <p:sldId id="588" r:id="rId9"/>
    <p:sldId id="414" r:id="rId10"/>
    <p:sldId id="599" r:id="rId11"/>
    <p:sldId id="423" r:id="rId12"/>
    <p:sldId id="389" r:id="rId13"/>
    <p:sldId id="598" r:id="rId14"/>
    <p:sldId id="600" r:id="rId15"/>
    <p:sldId id="417" r:id="rId16"/>
    <p:sldId id="601" r:id="rId17"/>
    <p:sldId id="473" r:id="rId18"/>
    <p:sldId id="603" r:id="rId19"/>
    <p:sldId id="604" r:id="rId20"/>
    <p:sldId id="605" r:id="rId21"/>
    <p:sldId id="602" r:id="rId22"/>
    <p:sldId id="395" r:id="rId23"/>
    <p:sldId id="581" r:id="rId24"/>
    <p:sldId id="606" r:id="rId25"/>
    <p:sldId id="451" r:id="rId26"/>
    <p:sldId id="607" r:id="rId27"/>
    <p:sldId id="608" r:id="rId28"/>
    <p:sldId id="609" r:id="rId29"/>
    <p:sldId id="610" r:id="rId30"/>
    <p:sldId id="611" r:id="rId31"/>
    <p:sldId id="398" r:id="rId32"/>
  </p:sldIdLst>
  <p:sldSz cx="9144000" cy="6858000" type="screen4x3"/>
  <p:notesSz cx="6858000" cy="9144000"/>
  <p:embeddedFontLst>
    <p:embeddedFont>
      <p:font typeface="Arial Black" pitchFamily="34" charset="0"/>
      <p:bold r:id="rId34"/>
    </p:embeddedFont>
    <p:embeddedFont>
      <p:font typeface="Mangal" pitchFamily="18" charset="0"/>
      <p:regular r:id="rId35"/>
      <p:bold r:id="rId36"/>
    </p:embeddedFont>
    <p:embeddedFont>
      <p:font typeface="Calibri" pitchFamily="34" charset="0"/>
      <p:regular r:id="rId37"/>
      <p:bold r:id="rId38"/>
      <p:italic r:id="rId39"/>
      <p:boldItalic r:id="rId40"/>
    </p:embeddedFont>
    <p:embeddedFont>
      <p:font typeface="Script MT Bold" pitchFamily="66" charset="0"/>
      <p:bold r:id="rId41"/>
    </p:embeddedFont>
    <p:embeddedFont>
      <p:font typeface="Tahoma" pitchFamily="34" charset="0"/>
      <p:regular r:id="rId42"/>
      <p:bold r:id="rId43"/>
    </p:embeddedFont>
    <p:embeddedFont>
      <p:font typeface="Pristina" pitchFamily="66" charset="0"/>
      <p:regular r:id="rId44"/>
    </p:embeddedFont>
    <p:embeddedFont>
      <p:font typeface="Lucida Bright" pitchFamily="18" charset="0"/>
      <p:regular r:id="rId45"/>
    </p:embeddedFont>
    <p:embeddedFont>
      <p:font typeface="Monotype Corsiva" pitchFamily="66" charset="0"/>
      <p:italic r:id="rId46"/>
    </p:embeddedFont>
    <p:embeddedFont>
      <p:font typeface="SimSun" pitchFamily="2" charset="-122"/>
      <p:regular r:id="rId47"/>
    </p:embeddedFont>
  </p:embeddedFontLst>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sé" initials="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3DE00"/>
    <a:srgbClr val="0F07B1"/>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6" autoAdjust="0"/>
    <p:restoredTop sz="36234" autoAdjust="0"/>
  </p:normalViewPr>
  <p:slideViewPr>
    <p:cSldViewPr>
      <p:cViewPr>
        <p:scale>
          <a:sx n="67" d="100"/>
          <a:sy n="67" d="100"/>
        </p:scale>
        <p:origin x="-1266" y="-3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CF8B7-AD75-4C0F-9259-49B3BA80A8AF}" type="datetimeFigureOut">
              <a:rPr lang="es-VE" smtClean="0"/>
              <a:pPr/>
              <a:t>20/02/2014</a:t>
            </a:fld>
            <a:endParaRPr lang="es-V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V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A7E8BA-745D-405E-A6BD-0FA52A2278E8}" type="slidenum">
              <a:rPr lang="es-VE" smtClean="0"/>
              <a:pPr/>
              <a:t>‹Nº›</a:t>
            </a:fld>
            <a:endParaRPr lang="es-VE"/>
          </a:p>
        </p:txBody>
      </p:sp>
    </p:spTree>
    <p:extLst>
      <p:ext uri="{BB962C8B-B14F-4D97-AF65-F5344CB8AC3E}">
        <p14:creationId xmlns:p14="http://schemas.microsoft.com/office/powerpoint/2010/main" val="506532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s-VE" sz="1600" dirty="0" smtClean="0">
                <a:latin typeface="+mn-lt"/>
                <a:cs typeface="Arial" pitchFamily="34" charset="0"/>
              </a:rPr>
              <a:t>(Recuerda activar</a:t>
            </a:r>
            <a:r>
              <a:rPr lang="es-VE" sz="1600" baseline="0" dirty="0" smtClean="0">
                <a:latin typeface="+mn-lt"/>
                <a:cs typeface="Arial" pitchFamily="34" charset="0"/>
              </a:rPr>
              <a:t> la presentación con F5)</a:t>
            </a:r>
            <a:endParaRPr lang="es-VE" sz="1600" dirty="0" smtClean="0">
              <a:latin typeface="+mn-lt"/>
              <a:cs typeface="Arial" pitchFamily="34" charset="0"/>
            </a:endParaRPr>
          </a:p>
          <a:p>
            <a:pPr algn="just">
              <a:lnSpc>
                <a:spcPct val="150000"/>
              </a:lnSpc>
            </a:pPr>
            <a:endParaRPr lang="es-VE" sz="1600" kern="1200" dirty="0" smtClean="0">
              <a:solidFill>
                <a:schemeClr val="tx1"/>
              </a:solidFill>
              <a:effectLst/>
              <a:latin typeface="+mn-lt"/>
              <a:ea typeface="+mn-ea"/>
              <a:cs typeface="+mn-cs"/>
            </a:endParaRPr>
          </a:p>
          <a:p>
            <a:pPr algn="just">
              <a:lnSpc>
                <a:spcPct val="150000"/>
              </a:lnSpc>
            </a:pPr>
            <a:r>
              <a:rPr lang="es-VE" sz="1600" kern="1200" dirty="0" smtClean="0">
                <a:solidFill>
                  <a:schemeClr val="tx1"/>
                </a:solidFill>
                <a:effectLst/>
                <a:latin typeface="+mn-lt"/>
                <a:ea typeface="+mn-ea"/>
                <a:cs typeface="+mn-cs"/>
              </a:rPr>
              <a:t>Buenos Días</a:t>
            </a:r>
          </a:p>
          <a:p>
            <a:pPr algn="just">
              <a:lnSpc>
                <a:spcPct val="150000"/>
              </a:lnSpc>
            </a:pPr>
            <a:endParaRPr lang="es-VE" sz="1600" kern="1200" dirty="0" smtClean="0">
              <a:solidFill>
                <a:schemeClr val="tx1"/>
              </a:solidFill>
              <a:effectLst/>
              <a:latin typeface="+mn-lt"/>
              <a:ea typeface="+mn-ea"/>
              <a:cs typeface="+mn-cs"/>
            </a:endParaRPr>
          </a:p>
          <a:p>
            <a:pPr algn="just">
              <a:lnSpc>
                <a:spcPct val="150000"/>
              </a:lnSpc>
            </a:pPr>
            <a:r>
              <a:rPr lang="es-VE" sz="1600" kern="1200" dirty="0" smtClean="0">
                <a:solidFill>
                  <a:schemeClr val="tx1"/>
                </a:solidFill>
                <a:effectLst/>
                <a:latin typeface="+mn-lt"/>
                <a:ea typeface="+mn-ea"/>
                <a:cs typeface="+mn-cs"/>
              </a:rPr>
              <a:t>Primeramente quiero dar gracias a Dios por permitirme terminar mis estudios. </a:t>
            </a:r>
          </a:p>
          <a:p>
            <a:pPr algn="just">
              <a:lnSpc>
                <a:spcPct val="150000"/>
              </a:lnSpc>
            </a:pPr>
            <a:endParaRPr lang="es-VE" sz="1600" kern="1200" dirty="0" smtClean="0">
              <a:solidFill>
                <a:schemeClr val="tx1"/>
              </a:solidFill>
              <a:effectLst/>
              <a:latin typeface="+mn-lt"/>
              <a:ea typeface="+mn-ea"/>
              <a:cs typeface="+mn-cs"/>
            </a:endParaRPr>
          </a:p>
          <a:p>
            <a:pPr algn="just">
              <a:lnSpc>
                <a:spcPct val="150000"/>
              </a:lnSpc>
            </a:pPr>
            <a:r>
              <a:rPr lang="es-VE" sz="1600" kern="1200" dirty="0" smtClean="0">
                <a:solidFill>
                  <a:schemeClr val="tx1"/>
                </a:solidFill>
                <a:effectLst/>
                <a:latin typeface="+mn-lt"/>
                <a:ea typeface="+mn-ea"/>
                <a:cs typeface="+mn-cs"/>
              </a:rPr>
              <a:t>Esta es la defensa de mi Trabajo de Investigación para optar al Título de Licenciatura en Educación Ambiental, realizada por mí: Delia Patricia Arcos </a:t>
            </a:r>
            <a:r>
              <a:rPr lang="es-VE" sz="1600" kern="1200" dirty="0" err="1" smtClean="0">
                <a:solidFill>
                  <a:schemeClr val="tx1"/>
                </a:solidFill>
                <a:effectLst/>
                <a:latin typeface="+mn-lt"/>
                <a:ea typeface="+mn-ea"/>
                <a:cs typeface="+mn-cs"/>
              </a:rPr>
              <a:t>Tuitza</a:t>
            </a:r>
            <a:endParaRPr lang="es-VE" sz="16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0A7E8BA-745D-405E-A6BD-0FA52A2278E8}" type="slidenum">
              <a:rPr lang="es-VE">
                <a:solidFill>
                  <a:prstClr val="black"/>
                </a:solidFill>
              </a:rPr>
              <a:pPr/>
              <a:t>1</a:t>
            </a:fld>
            <a:endParaRPr lang="es-VE">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85000" lnSpcReduction="20000"/>
          </a:bodyPr>
          <a:lstStyle/>
          <a:p>
            <a:pPr algn="just">
              <a:lnSpc>
                <a:spcPct val="150000"/>
              </a:lnSpc>
              <a:spcAft>
                <a:spcPts val="1000"/>
              </a:spcAft>
            </a:pPr>
            <a:r>
              <a:rPr lang="es-VE" sz="1200" dirty="0" smtClean="0">
                <a:effectLst/>
                <a:latin typeface="Arial"/>
                <a:ea typeface="Calibri"/>
                <a:cs typeface="Times New Roman"/>
              </a:rPr>
              <a:t>Comenzamos por nombrar los antecedentes de la Investigación en el cual observamos </a:t>
            </a:r>
            <a:r>
              <a:rPr lang="es-VE" sz="1200" b="1" u="sng" dirty="0" smtClean="0">
                <a:effectLst/>
                <a:latin typeface="Arial"/>
                <a:ea typeface="Calibri"/>
                <a:cs typeface="Times New Roman"/>
              </a:rPr>
              <a:t>primeramente</a:t>
            </a:r>
            <a:r>
              <a:rPr lang="es-VE" sz="1200" dirty="0" smtClean="0">
                <a:effectLst/>
                <a:latin typeface="Arial"/>
                <a:ea typeface="Calibri"/>
                <a:cs typeface="Times New Roman"/>
              </a:rPr>
              <a:t> el trabajo de </a:t>
            </a:r>
            <a:r>
              <a:rPr lang="es-VE" sz="1200" b="1" u="none" dirty="0" smtClean="0">
                <a:effectLst/>
                <a:latin typeface="Arial"/>
                <a:ea typeface="Calibri"/>
                <a:cs typeface="Times New Roman"/>
              </a:rPr>
              <a:t>Zapata</a:t>
            </a:r>
            <a:r>
              <a:rPr lang="es-VE" sz="1200" dirty="0" smtClean="0">
                <a:effectLst/>
                <a:latin typeface="Arial"/>
                <a:ea typeface="Calibri"/>
                <a:cs typeface="Times New Roman"/>
              </a:rPr>
              <a:t>, del año 2006, con un trabajo titulado:  “Mastozoología </a:t>
            </a:r>
            <a:r>
              <a:rPr lang="es-VE" sz="1200" dirty="0" err="1" smtClean="0">
                <a:effectLst/>
                <a:latin typeface="Arial"/>
                <a:ea typeface="Calibri"/>
                <a:cs typeface="Times New Roman"/>
              </a:rPr>
              <a:t>neotropical</a:t>
            </a:r>
            <a:r>
              <a:rPr lang="es-VE" sz="1200" dirty="0" smtClean="0">
                <a:effectLst/>
                <a:latin typeface="Arial"/>
                <a:ea typeface="Calibri"/>
                <a:cs typeface="Times New Roman"/>
              </a:rPr>
              <a:t> -Caracterización de la comunidad de mamíferos no voladores en las estribaciones orientales de la Cordillera del </a:t>
            </a:r>
            <a:r>
              <a:rPr lang="es-VE" sz="1200" dirty="0" err="1" smtClean="0">
                <a:effectLst/>
                <a:latin typeface="Arial"/>
                <a:ea typeface="Calibri"/>
                <a:cs typeface="Times New Roman"/>
              </a:rPr>
              <a:t>Kutukú</a:t>
            </a:r>
            <a:r>
              <a:rPr lang="es-VE" sz="1200" dirty="0" smtClean="0">
                <a:effectLst/>
                <a:latin typeface="Arial"/>
                <a:ea typeface="Calibri"/>
                <a:cs typeface="Times New Roman"/>
              </a:rPr>
              <a:t>, Amazonía Ecuatoriana.” </a:t>
            </a:r>
            <a:endParaRPr lang="es-VE" sz="1100" dirty="0" smtClean="0">
              <a:effectLst/>
              <a:latin typeface="Arial"/>
              <a:ea typeface="Calibri"/>
              <a:cs typeface="Times New Roman"/>
            </a:endParaRPr>
          </a:p>
          <a:p>
            <a:pPr algn="just">
              <a:lnSpc>
                <a:spcPct val="150000"/>
              </a:lnSpc>
              <a:spcAft>
                <a:spcPts val="1000"/>
              </a:spcAft>
            </a:pPr>
            <a:r>
              <a:rPr lang="es-VE" sz="1200" dirty="0" smtClean="0">
                <a:effectLst/>
                <a:latin typeface="Arial"/>
                <a:ea typeface="Calibri"/>
                <a:cs typeface="Times New Roman"/>
              </a:rPr>
              <a:t>Entre los aportes de investigación están que las estribaciones orientales ecuatoriales son considerados muy ricas en biodiversidad animal y vegetal.</a:t>
            </a:r>
          </a:p>
          <a:p>
            <a:pPr algn="just">
              <a:lnSpc>
                <a:spcPct val="150000"/>
              </a:lnSpc>
              <a:spcAft>
                <a:spcPts val="1000"/>
              </a:spcAft>
            </a:pPr>
            <a:endParaRPr lang="es-VE" sz="1100" dirty="0" smtClean="0">
              <a:effectLst/>
              <a:latin typeface="Arial"/>
              <a:ea typeface="Calibri"/>
              <a:cs typeface="Times New Roman"/>
            </a:endParaRPr>
          </a:p>
          <a:p>
            <a:pPr algn="just">
              <a:lnSpc>
                <a:spcPct val="150000"/>
              </a:lnSpc>
              <a:spcAft>
                <a:spcPts val="1000"/>
              </a:spcAft>
            </a:pPr>
            <a:r>
              <a:rPr lang="es-VE" sz="1200" dirty="0" smtClean="0">
                <a:effectLst/>
                <a:latin typeface="Arial"/>
                <a:ea typeface="Calibri"/>
                <a:cs typeface="Times New Roman"/>
              </a:rPr>
              <a:t>Como </a:t>
            </a:r>
            <a:r>
              <a:rPr lang="es-VE" sz="1200" b="1" u="sng" dirty="0" smtClean="0">
                <a:effectLst/>
                <a:latin typeface="Arial"/>
                <a:ea typeface="Calibri"/>
                <a:cs typeface="Times New Roman"/>
              </a:rPr>
              <a:t>segundo antecedente</a:t>
            </a:r>
            <a:r>
              <a:rPr lang="es-VE" sz="1200" b="1" u="none" dirty="0" smtClean="0">
                <a:effectLst/>
                <a:latin typeface="Arial"/>
                <a:ea typeface="Calibri"/>
                <a:cs typeface="Times New Roman"/>
              </a:rPr>
              <a:t> </a:t>
            </a:r>
            <a:r>
              <a:rPr lang="es-VE" sz="1200" dirty="0" smtClean="0">
                <a:effectLst/>
                <a:latin typeface="Arial"/>
                <a:ea typeface="Calibri"/>
                <a:cs typeface="Times New Roman"/>
              </a:rPr>
              <a:t>tenemos a </a:t>
            </a:r>
            <a:r>
              <a:rPr lang="es-VE" sz="1200" b="1" u="none" dirty="0" smtClean="0">
                <a:effectLst/>
                <a:latin typeface="Arial"/>
                <a:ea typeface="Calibri"/>
                <a:cs typeface="Times New Roman"/>
              </a:rPr>
              <a:t>Mediavilla</a:t>
            </a:r>
            <a:r>
              <a:rPr lang="es-VE" sz="1200" dirty="0" smtClean="0">
                <a:effectLst/>
                <a:latin typeface="Arial"/>
                <a:ea typeface="Calibri"/>
                <a:cs typeface="Times New Roman"/>
              </a:rPr>
              <a:t>, del año 2003, con un trabajo titulado: “Plan de manejo integral del centro shuar de </a:t>
            </a:r>
            <a:r>
              <a:rPr lang="es-VE" sz="1200" dirty="0" err="1" smtClean="0">
                <a:effectLst/>
                <a:latin typeface="Arial"/>
                <a:ea typeface="Calibri"/>
                <a:cs typeface="Times New Roman"/>
              </a:rPr>
              <a:t>Kuama</a:t>
            </a:r>
            <a:r>
              <a:rPr lang="es-VE" sz="1200" dirty="0" smtClean="0">
                <a:effectLst/>
                <a:latin typeface="Arial"/>
                <a:ea typeface="Calibri"/>
                <a:cs typeface="Times New Roman"/>
              </a:rPr>
              <a:t>.” </a:t>
            </a:r>
            <a:endParaRPr lang="es-VE" sz="1100" dirty="0" smtClean="0">
              <a:effectLst/>
              <a:latin typeface="Arial"/>
              <a:ea typeface="Calibri"/>
              <a:cs typeface="Times New Roman"/>
            </a:endParaRPr>
          </a:p>
          <a:p>
            <a:pPr algn="just">
              <a:lnSpc>
                <a:spcPct val="150000"/>
              </a:lnSpc>
              <a:spcAft>
                <a:spcPts val="1000"/>
              </a:spcAft>
            </a:pPr>
            <a:r>
              <a:rPr lang="es-VE" sz="1200" dirty="0" smtClean="0">
                <a:effectLst/>
                <a:latin typeface="Arial"/>
                <a:ea typeface="Calibri"/>
                <a:cs typeface="Times New Roman"/>
              </a:rPr>
              <a:t>Entre los aportes de investigación están que un proceso de planificación  de recursos naturales, con la intención de favorecer a un desarrollo sostenible.</a:t>
            </a:r>
          </a:p>
          <a:p>
            <a:pPr algn="just">
              <a:lnSpc>
                <a:spcPct val="150000"/>
              </a:lnSpc>
              <a:spcAft>
                <a:spcPts val="1000"/>
              </a:spcAft>
            </a:pPr>
            <a:endParaRPr lang="es-VE" sz="1100" dirty="0" smtClean="0">
              <a:effectLst/>
              <a:latin typeface="Arial"/>
              <a:ea typeface="Calibri"/>
              <a:cs typeface="Times New Roman"/>
            </a:endParaRPr>
          </a:p>
          <a:p>
            <a:pPr algn="just">
              <a:lnSpc>
                <a:spcPct val="150000"/>
              </a:lnSpc>
              <a:spcAft>
                <a:spcPts val="1000"/>
              </a:spcAft>
            </a:pPr>
            <a:r>
              <a:rPr lang="es-VE" sz="1200" dirty="0" smtClean="0">
                <a:effectLst/>
                <a:latin typeface="Arial"/>
                <a:ea typeface="Calibri"/>
                <a:cs typeface="Times New Roman"/>
              </a:rPr>
              <a:t>Como </a:t>
            </a:r>
            <a:r>
              <a:rPr lang="es-VE" sz="1200" b="1" u="sng" dirty="0" smtClean="0">
                <a:effectLst/>
                <a:latin typeface="Arial"/>
                <a:ea typeface="Calibri"/>
                <a:cs typeface="Times New Roman"/>
              </a:rPr>
              <a:t>tercer antecedente</a:t>
            </a:r>
            <a:r>
              <a:rPr lang="es-VE" sz="1200" b="1" u="none" dirty="0" smtClean="0">
                <a:effectLst/>
                <a:latin typeface="Arial"/>
                <a:ea typeface="Calibri"/>
                <a:cs typeface="Times New Roman"/>
              </a:rPr>
              <a:t> </a:t>
            </a:r>
            <a:r>
              <a:rPr lang="es-VE" sz="1200" dirty="0" smtClean="0">
                <a:effectLst/>
                <a:latin typeface="Arial"/>
                <a:ea typeface="Calibri"/>
                <a:cs typeface="Times New Roman"/>
              </a:rPr>
              <a:t>tenemos a </a:t>
            </a:r>
            <a:r>
              <a:rPr lang="es-VE" sz="1200" b="1" dirty="0" smtClean="0">
                <a:effectLst/>
                <a:latin typeface="Arial"/>
                <a:ea typeface="Calibri"/>
                <a:cs typeface="Times New Roman"/>
              </a:rPr>
              <a:t>Espinosa</a:t>
            </a:r>
            <a:r>
              <a:rPr lang="es-VE" sz="1200" dirty="0" smtClean="0">
                <a:effectLst/>
                <a:latin typeface="Arial"/>
                <a:ea typeface="Calibri"/>
                <a:cs typeface="Times New Roman"/>
              </a:rPr>
              <a:t>, en el año 2010, con un trabajo titulado: “Plan para el desarrollo turístico sostenible del Cantón </a:t>
            </a:r>
            <a:r>
              <a:rPr lang="es-VE" sz="1200" dirty="0" err="1" smtClean="0">
                <a:effectLst/>
                <a:latin typeface="Arial"/>
                <a:ea typeface="Calibri"/>
                <a:cs typeface="Times New Roman"/>
              </a:rPr>
              <a:t>Taisha</a:t>
            </a:r>
            <a:r>
              <a:rPr lang="es-VE" sz="1200" dirty="0" smtClean="0">
                <a:effectLst/>
                <a:latin typeface="Arial"/>
                <a:ea typeface="Calibri"/>
                <a:cs typeface="Times New Roman"/>
              </a:rPr>
              <a:t>, Provincia de Morona Santiago”</a:t>
            </a:r>
            <a:endParaRPr lang="es-VE" sz="1100" dirty="0" smtClean="0">
              <a:effectLst/>
              <a:latin typeface="Arial"/>
              <a:ea typeface="Calibri"/>
              <a:cs typeface="Times New Roman"/>
            </a:endParaRPr>
          </a:p>
          <a:p>
            <a:pPr algn="just">
              <a:lnSpc>
                <a:spcPct val="150000"/>
              </a:lnSpc>
              <a:spcAft>
                <a:spcPts val="1000"/>
              </a:spcAft>
            </a:pPr>
            <a:r>
              <a:rPr lang="es-VE" sz="1200" dirty="0" smtClean="0">
                <a:effectLst/>
                <a:latin typeface="Arial"/>
                <a:ea typeface="Calibri"/>
                <a:cs typeface="Times New Roman"/>
              </a:rPr>
              <a:t>Se llega a la conclusión en esa investigación que la inexistencia de un plan de desarrollo turístico, ha impedido que los turistas conozcan los atractivos naturales del Cantón.</a:t>
            </a:r>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10</a:t>
            </a:fld>
            <a:endParaRPr lang="es-VE"/>
          </a:p>
        </p:txBody>
      </p:sp>
    </p:spTree>
    <p:extLst>
      <p:ext uri="{BB962C8B-B14F-4D97-AF65-F5344CB8AC3E}">
        <p14:creationId xmlns:p14="http://schemas.microsoft.com/office/powerpoint/2010/main" val="3873155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lgn="just" eaLnBrk="1" hangingPunct="1">
              <a:lnSpc>
                <a:spcPct val="150000"/>
              </a:lnSpc>
            </a:pPr>
            <a:r>
              <a:rPr lang="es-VE" sz="1600" dirty="0" smtClean="0">
                <a:latin typeface="+mn-lt"/>
              </a:rPr>
              <a:t>En cuanto a las Bases Teóricas tenemos:</a:t>
            </a:r>
          </a:p>
          <a:p>
            <a:pPr algn="just" eaLnBrk="1" hangingPunct="1">
              <a:lnSpc>
                <a:spcPct val="150000"/>
              </a:lnSpc>
            </a:pPr>
            <a:endParaRPr lang="es-VE" sz="1600" dirty="0" smtClean="0">
              <a:latin typeface="+mn-lt"/>
            </a:endParaRPr>
          </a:p>
          <a:p>
            <a:pPr marL="285750" marR="0" lvl="0" indent="-285750" algn="just" defTabSz="914400" rtl="0" eaLnBrk="1" fontAlgn="auto" latinLnBrk="0" hangingPunct="1">
              <a:lnSpc>
                <a:spcPct val="150000"/>
              </a:lnSpc>
              <a:spcBef>
                <a:spcPts val="0"/>
              </a:spcBef>
              <a:spcAft>
                <a:spcPts val="0"/>
              </a:spcAft>
              <a:buClrTx/>
              <a:buSzTx/>
              <a:buFont typeface="Arial" pitchFamily="34" charset="0"/>
              <a:buChar char="•"/>
              <a:tabLst/>
              <a:defRPr/>
            </a:pPr>
            <a:r>
              <a:rPr kumimoji="0" lang="es-ES_tradnl" sz="1600" b="1" i="0" u="none" strike="noStrike" kern="0" cap="none" spc="0" normalizeH="0" baseline="0" noProof="0" dirty="0" smtClean="0">
                <a:ln>
                  <a:noFill/>
                </a:ln>
                <a:solidFill>
                  <a:srgbClr val="000000"/>
                </a:solidFill>
                <a:effectLst/>
                <a:uLnTx/>
                <a:uFillTx/>
                <a:latin typeface="+mn-lt"/>
                <a:ea typeface="+mn-ea"/>
                <a:cs typeface="+mn-cs"/>
              </a:rPr>
              <a:t>Educación Ambiental</a:t>
            </a:r>
          </a:p>
          <a:p>
            <a:pPr marL="285750" marR="0" lvl="0" indent="-285750" algn="just" defTabSz="914400" rtl="0" eaLnBrk="1" fontAlgn="auto" latinLnBrk="0" hangingPunct="1">
              <a:lnSpc>
                <a:spcPct val="150000"/>
              </a:lnSpc>
              <a:spcBef>
                <a:spcPts val="0"/>
              </a:spcBef>
              <a:spcAft>
                <a:spcPts val="0"/>
              </a:spcAft>
              <a:buClrTx/>
              <a:buSzTx/>
              <a:buFont typeface="Arial" pitchFamily="34" charset="0"/>
              <a:buChar char="•"/>
              <a:tabLst/>
              <a:defRPr/>
            </a:pPr>
            <a:r>
              <a:rPr lang="es-VE" sz="1600" b="1" kern="0" dirty="0" smtClean="0">
                <a:solidFill>
                  <a:srgbClr val="000000"/>
                </a:solidFill>
                <a:latin typeface="+mn-lt"/>
                <a:ea typeface="+mn-ea"/>
                <a:cs typeface="+mn-cs"/>
              </a:rPr>
              <a:t>Desarrollo sostenible</a:t>
            </a:r>
          </a:p>
          <a:p>
            <a:pPr marL="285750" marR="0" lvl="0" indent="-285750" algn="just" defTabSz="914400" rtl="0" eaLnBrk="1" fontAlgn="auto" latinLnBrk="0" hangingPunct="1">
              <a:lnSpc>
                <a:spcPct val="150000"/>
              </a:lnSpc>
              <a:spcBef>
                <a:spcPts val="0"/>
              </a:spcBef>
              <a:spcAft>
                <a:spcPts val="0"/>
              </a:spcAft>
              <a:buClrTx/>
              <a:buSzTx/>
              <a:buFont typeface="Arial" pitchFamily="34" charset="0"/>
              <a:buChar char="•"/>
              <a:tabLst/>
              <a:defRPr/>
            </a:pPr>
            <a:r>
              <a:rPr lang="es-VE" sz="1600" b="1" dirty="0" smtClean="0">
                <a:latin typeface="+mn-lt"/>
              </a:rPr>
              <a:t>Turismo sostenible</a:t>
            </a:r>
          </a:p>
          <a:p>
            <a:pPr marL="285750" marR="0" lvl="0" indent="-285750" algn="just" defTabSz="914400" rtl="0" eaLnBrk="1" fontAlgn="auto" latinLnBrk="0" hangingPunct="1">
              <a:lnSpc>
                <a:spcPct val="150000"/>
              </a:lnSpc>
              <a:spcBef>
                <a:spcPts val="0"/>
              </a:spcBef>
              <a:spcAft>
                <a:spcPts val="0"/>
              </a:spcAft>
              <a:buClrTx/>
              <a:buSzTx/>
              <a:buFont typeface="Arial" pitchFamily="34" charset="0"/>
              <a:buChar char="•"/>
              <a:tabLst/>
              <a:defRPr/>
            </a:pPr>
            <a:r>
              <a:rPr lang="es-VE" sz="1600" b="1" dirty="0" smtClean="0">
                <a:latin typeface="+mn-lt"/>
              </a:rPr>
              <a:t>Fundamentación legal del turismo</a:t>
            </a:r>
          </a:p>
          <a:p>
            <a:pPr marL="285750" marR="0" lvl="0" indent="-285750" algn="just" defTabSz="914400" rtl="0" eaLnBrk="1" fontAlgn="auto" latinLnBrk="0" hangingPunct="1">
              <a:lnSpc>
                <a:spcPct val="150000"/>
              </a:lnSpc>
              <a:spcBef>
                <a:spcPts val="0"/>
              </a:spcBef>
              <a:spcAft>
                <a:spcPts val="0"/>
              </a:spcAft>
              <a:buClrTx/>
              <a:buSzTx/>
              <a:buFont typeface="Arial" pitchFamily="34" charset="0"/>
              <a:buChar char="•"/>
              <a:tabLst/>
              <a:defRPr/>
            </a:pPr>
            <a:r>
              <a:rPr lang="es-VE" sz="1600" b="1" dirty="0" smtClean="0">
                <a:latin typeface="+mn-lt"/>
              </a:rPr>
              <a:t>Problemas ambientales de la zona</a:t>
            </a:r>
          </a:p>
          <a:p>
            <a:pPr marL="285750" marR="0" lvl="0" indent="-285750" algn="just" defTabSz="914400" rtl="0" eaLnBrk="1" fontAlgn="auto" latinLnBrk="0" hangingPunct="1">
              <a:lnSpc>
                <a:spcPct val="150000"/>
              </a:lnSpc>
              <a:spcBef>
                <a:spcPts val="0"/>
              </a:spcBef>
              <a:spcAft>
                <a:spcPts val="0"/>
              </a:spcAft>
              <a:buClrTx/>
              <a:buSzTx/>
              <a:buFont typeface="Arial" pitchFamily="34" charset="0"/>
              <a:buChar char="•"/>
              <a:tabLst/>
              <a:defRPr/>
            </a:pPr>
            <a:r>
              <a:rPr lang="es-VE" sz="1600" b="1" dirty="0" smtClean="0">
                <a:latin typeface="+mn-lt"/>
              </a:rPr>
              <a:t>El turismo como factor de desarrollo local</a:t>
            </a:r>
          </a:p>
          <a:p>
            <a:pPr marL="285750" marR="0" lvl="0" indent="-285750" algn="just" defTabSz="914400" rtl="0" eaLnBrk="1" fontAlgn="auto" latinLnBrk="0" hangingPunct="1">
              <a:lnSpc>
                <a:spcPct val="150000"/>
              </a:lnSpc>
              <a:spcBef>
                <a:spcPts val="0"/>
              </a:spcBef>
              <a:spcAft>
                <a:spcPts val="0"/>
              </a:spcAft>
              <a:buClrTx/>
              <a:buSzTx/>
              <a:buFont typeface="Arial" pitchFamily="34" charset="0"/>
              <a:buChar char="•"/>
              <a:tabLst/>
              <a:defRPr/>
            </a:pPr>
            <a:r>
              <a:rPr lang="es-VE" sz="1600" b="1" dirty="0" smtClean="0">
                <a:latin typeface="+mn-lt"/>
              </a:rPr>
              <a:t>Potencialidades turísticas naturales y culturales</a:t>
            </a:r>
          </a:p>
          <a:p>
            <a:pPr marL="285750" marR="0" lvl="0" indent="-285750" algn="just" defTabSz="914400" rtl="0" eaLnBrk="1" fontAlgn="auto" latinLnBrk="0" hangingPunct="1">
              <a:lnSpc>
                <a:spcPct val="150000"/>
              </a:lnSpc>
              <a:spcBef>
                <a:spcPts val="0"/>
              </a:spcBef>
              <a:spcAft>
                <a:spcPts val="0"/>
              </a:spcAft>
              <a:buClrTx/>
              <a:buSzTx/>
              <a:buFont typeface="Arial" pitchFamily="34" charset="0"/>
              <a:buChar char="•"/>
              <a:tabLst/>
              <a:defRPr/>
            </a:pPr>
            <a:r>
              <a:rPr lang="es-VE" sz="1600" b="1" dirty="0" smtClean="0">
                <a:latin typeface="+mn-lt"/>
              </a:rPr>
              <a:t>Biodiversidad</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s-VE" sz="1600" b="1" dirty="0" smtClean="0">
              <a:latin typeface="+mn-lt"/>
            </a:endParaRPr>
          </a:p>
          <a:p>
            <a:pPr algn="just" eaLnBrk="1" hangingPunct="1">
              <a:lnSpc>
                <a:spcPct val="150000"/>
              </a:lnSpc>
            </a:pPr>
            <a:r>
              <a:rPr lang="es-VE" sz="1600" dirty="0" smtClean="0">
                <a:latin typeface="+mn-lt"/>
              </a:rPr>
              <a:t>Todos estos conocimientos teóricos se emplearon como sustento</a:t>
            </a:r>
            <a:r>
              <a:rPr lang="es-VE" sz="1600" baseline="0" dirty="0" smtClean="0">
                <a:latin typeface="+mn-lt"/>
              </a:rPr>
              <a:t> científico de</a:t>
            </a:r>
            <a:r>
              <a:rPr lang="es-VE" sz="1600" dirty="0" smtClean="0">
                <a:latin typeface="+mn-lt"/>
              </a:rPr>
              <a:t> la presente investigación y permitieron comprender cada uno de los conceptos aquí expresados.</a:t>
            </a:r>
          </a:p>
          <a:p>
            <a:pPr eaLnBrk="1" hangingPunct="1"/>
            <a:endParaRPr lang="es-VE" dirty="0" smtClean="0"/>
          </a:p>
        </p:txBody>
      </p:sp>
      <p:sp>
        <p:nvSpPr>
          <p:cNvPr id="4" name="3 Marcador de número de diapositiva"/>
          <p:cNvSpPr>
            <a:spLocks noGrp="1"/>
          </p:cNvSpPr>
          <p:nvPr>
            <p:ph type="sldNum" sz="quarter" idx="5"/>
          </p:nvPr>
        </p:nvSpPr>
        <p:spPr/>
        <p:txBody>
          <a:bodyPr/>
          <a:lstStyle/>
          <a:p>
            <a:pPr>
              <a:defRPr/>
            </a:pPr>
            <a:fld id="{C8BC2BE6-BD5B-47C0-A565-822DE88642A7}" type="slidenum">
              <a:rPr lang="es-VE" smtClean="0"/>
              <a:pPr>
                <a:defRPr/>
              </a:pPr>
              <a:t>11</a:t>
            </a:fld>
            <a:endParaRPr lang="es-V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lnSpc>
                <a:spcPct val="150000"/>
              </a:lnSpc>
            </a:pPr>
            <a:r>
              <a:rPr lang="es-VE" sz="1600" b="1" u="sng" dirty="0" smtClean="0"/>
              <a:t>Hipótesis General</a:t>
            </a:r>
          </a:p>
          <a:p>
            <a:pPr algn="just">
              <a:lnSpc>
                <a:spcPct val="150000"/>
              </a:lnSpc>
            </a:pPr>
            <a:r>
              <a:rPr lang="es-VE" sz="1600" b="0" u="none" dirty="0" smtClean="0"/>
              <a:t>“Los conocimientos ancestrales sobre educación ambiental  de los habitantes de las comunidades </a:t>
            </a:r>
            <a:r>
              <a:rPr lang="es-VE" sz="1600" b="0" u="none" dirty="0" err="1" smtClean="0"/>
              <a:t>Kuama</a:t>
            </a:r>
            <a:r>
              <a:rPr lang="es-VE" sz="1600" b="0" u="none" dirty="0" smtClean="0"/>
              <a:t> y Chumpi del Cantón Morona, Provincia de Morona Santiago  tienen relación  con el manejo de turismo sostenible del sector”. </a:t>
            </a:r>
          </a:p>
          <a:p>
            <a:pPr algn="just">
              <a:lnSpc>
                <a:spcPct val="150000"/>
              </a:lnSpc>
            </a:pPr>
            <a:endParaRPr lang="es-VE" sz="1600" b="0" u="none" dirty="0" smtClean="0"/>
          </a:p>
          <a:p>
            <a:pPr algn="just">
              <a:lnSpc>
                <a:spcPct val="150000"/>
              </a:lnSpc>
            </a:pPr>
            <a:r>
              <a:rPr lang="es-VE" sz="1600" b="1" u="sng" dirty="0" smtClean="0"/>
              <a:t>Hipótesis Nula</a:t>
            </a:r>
          </a:p>
          <a:p>
            <a:pPr algn="just">
              <a:lnSpc>
                <a:spcPct val="150000"/>
              </a:lnSpc>
            </a:pPr>
            <a:r>
              <a:rPr lang="es-VE" sz="1600" dirty="0" smtClean="0"/>
              <a:t>“Los conocimientos ancestrales sobre educación ambiental  de  los habitantes de las comunidades </a:t>
            </a:r>
            <a:r>
              <a:rPr lang="es-VE" sz="1600" dirty="0" err="1" smtClean="0"/>
              <a:t>Kuama</a:t>
            </a:r>
            <a:r>
              <a:rPr lang="es-VE" sz="1600" dirty="0" smtClean="0"/>
              <a:t> y Chumpi del Cantón Morona, Provincia de Morona Santiago,  no tienen relación  con el manejo  de turismo  sostenible del sector”</a:t>
            </a:r>
            <a:endParaRPr lang="es-VE" sz="1600" dirty="0"/>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12</a:t>
            </a:fld>
            <a:endParaRPr lang="es-VE"/>
          </a:p>
        </p:txBody>
      </p:sp>
    </p:spTree>
    <p:extLst>
      <p:ext uri="{BB962C8B-B14F-4D97-AF65-F5344CB8AC3E}">
        <p14:creationId xmlns:p14="http://schemas.microsoft.com/office/powerpoint/2010/main" val="344382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lnSpc>
                <a:spcPct val="150000"/>
              </a:lnSpc>
            </a:pPr>
            <a:r>
              <a:rPr lang="es-VE" sz="1600" dirty="0" smtClean="0"/>
              <a:t>Pasamos al Capítulo número 3, que trata de Marco Metodológico</a:t>
            </a:r>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13</a:t>
            </a:fld>
            <a:endParaRPr lang="es-VE"/>
          </a:p>
        </p:txBody>
      </p:sp>
    </p:spTree>
    <p:extLst>
      <p:ext uri="{BB962C8B-B14F-4D97-AF65-F5344CB8AC3E}">
        <p14:creationId xmlns:p14="http://schemas.microsoft.com/office/powerpoint/2010/main" val="510547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70000" lnSpcReduction="20000"/>
          </a:bodyPr>
          <a:lstStyle/>
          <a:p>
            <a:pPr algn="just">
              <a:lnSpc>
                <a:spcPct val="150000"/>
              </a:lnSpc>
            </a:pPr>
            <a:r>
              <a:rPr lang="es-VE" sz="1400" kern="1200" dirty="0" smtClean="0">
                <a:solidFill>
                  <a:schemeClr val="tx1"/>
                </a:solidFill>
                <a:effectLst/>
                <a:latin typeface="+mn-lt"/>
                <a:ea typeface="+mn-ea"/>
                <a:cs typeface="+mn-cs"/>
              </a:rPr>
              <a:t>En el Marco Metodológico vemos que:</a:t>
            </a:r>
          </a:p>
          <a:p>
            <a:pPr algn="just">
              <a:lnSpc>
                <a:spcPct val="150000"/>
              </a:lnSpc>
            </a:pPr>
            <a:endParaRPr lang="es-VE" sz="1200" kern="1200" dirty="0" smtClean="0">
              <a:solidFill>
                <a:schemeClr val="tx1"/>
              </a:solidFill>
              <a:effectLst/>
              <a:latin typeface="+mn-lt"/>
              <a:ea typeface="+mn-ea"/>
              <a:cs typeface="+mn-cs"/>
            </a:endParaRPr>
          </a:p>
          <a:p>
            <a:pPr algn="just">
              <a:lnSpc>
                <a:spcPct val="150000"/>
              </a:lnSpc>
            </a:pPr>
            <a:r>
              <a:rPr lang="es-VE" sz="1400" kern="1200" dirty="0" smtClean="0">
                <a:solidFill>
                  <a:schemeClr val="tx1"/>
                </a:solidFill>
                <a:effectLst/>
                <a:latin typeface="+mn-lt"/>
                <a:ea typeface="+mn-ea"/>
                <a:cs typeface="+mn-cs"/>
              </a:rPr>
              <a:t>El </a:t>
            </a:r>
            <a:r>
              <a:rPr lang="es-VE" sz="1400" b="1" u="sng" kern="1200" dirty="0" smtClean="0">
                <a:solidFill>
                  <a:schemeClr val="tx1"/>
                </a:solidFill>
                <a:effectLst/>
                <a:latin typeface="+mn-lt"/>
                <a:ea typeface="+mn-ea"/>
                <a:cs typeface="+mn-cs"/>
              </a:rPr>
              <a:t>Enfoque</a:t>
            </a:r>
            <a:r>
              <a:rPr lang="es-VE" sz="1400" b="0" u="none" kern="1200" dirty="0" smtClean="0">
                <a:solidFill>
                  <a:schemeClr val="tx1"/>
                </a:solidFill>
                <a:effectLst/>
                <a:latin typeface="+mn-lt"/>
                <a:ea typeface="+mn-ea"/>
                <a:cs typeface="+mn-cs"/>
              </a:rPr>
              <a:t> </a:t>
            </a:r>
            <a:r>
              <a:rPr lang="es-VE" sz="1400" kern="1200" dirty="0" smtClean="0">
                <a:solidFill>
                  <a:schemeClr val="tx1"/>
                </a:solidFill>
                <a:effectLst/>
                <a:latin typeface="+mn-lt"/>
                <a:ea typeface="+mn-ea"/>
                <a:cs typeface="+mn-cs"/>
              </a:rPr>
              <a:t>es método deductivo e inductivo,</a:t>
            </a:r>
          </a:p>
          <a:p>
            <a:pPr algn="just">
              <a:lnSpc>
                <a:spcPct val="150000"/>
              </a:lnSpc>
            </a:pPr>
            <a:endParaRPr lang="es-VE" sz="1400" kern="1200" dirty="0" smtClean="0">
              <a:solidFill>
                <a:schemeClr val="tx1"/>
              </a:solidFill>
              <a:effectLst/>
              <a:latin typeface="+mn-lt"/>
              <a:ea typeface="+mn-ea"/>
              <a:cs typeface="+mn-cs"/>
            </a:endParaRPr>
          </a:p>
          <a:p>
            <a:pPr algn="just">
              <a:lnSpc>
                <a:spcPct val="150000"/>
              </a:lnSpc>
            </a:pPr>
            <a:r>
              <a:rPr lang="es-VE" sz="1400" kern="1200" dirty="0" smtClean="0">
                <a:solidFill>
                  <a:schemeClr val="tx1"/>
                </a:solidFill>
                <a:effectLst/>
                <a:latin typeface="+mn-lt"/>
                <a:ea typeface="+mn-ea"/>
                <a:cs typeface="+mn-cs"/>
              </a:rPr>
              <a:t>El </a:t>
            </a:r>
            <a:r>
              <a:rPr lang="es-VE" sz="1400" b="1" u="sng" kern="1200" dirty="0" smtClean="0">
                <a:solidFill>
                  <a:schemeClr val="tx1"/>
                </a:solidFill>
                <a:effectLst/>
                <a:latin typeface="+mn-lt"/>
                <a:ea typeface="+mn-ea"/>
                <a:cs typeface="+mn-cs"/>
              </a:rPr>
              <a:t>Modalidad de Investigación</a:t>
            </a:r>
            <a:r>
              <a:rPr lang="es-VE" sz="1400" kern="1200" dirty="0" smtClean="0">
                <a:solidFill>
                  <a:schemeClr val="tx1"/>
                </a:solidFill>
                <a:effectLst/>
                <a:latin typeface="+mn-lt"/>
                <a:ea typeface="+mn-ea"/>
                <a:cs typeface="+mn-cs"/>
              </a:rPr>
              <a:t> es investigación de campo y bibliográfica-documental,</a:t>
            </a:r>
          </a:p>
          <a:p>
            <a:pPr algn="just">
              <a:lnSpc>
                <a:spcPct val="150000"/>
              </a:lnSpc>
            </a:pPr>
            <a:endParaRPr lang="es-VE" sz="1400" kern="1200" dirty="0" smtClean="0">
              <a:solidFill>
                <a:schemeClr val="tx1"/>
              </a:solidFill>
              <a:effectLst/>
              <a:latin typeface="+mn-lt"/>
              <a:ea typeface="+mn-ea"/>
              <a:cs typeface="+mn-cs"/>
            </a:endParaRPr>
          </a:p>
          <a:p>
            <a:pPr algn="just">
              <a:lnSpc>
                <a:spcPct val="150000"/>
              </a:lnSpc>
            </a:pPr>
            <a:r>
              <a:rPr lang="es-VE" sz="1400" kern="1200" dirty="0" smtClean="0">
                <a:solidFill>
                  <a:schemeClr val="tx1"/>
                </a:solidFill>
                <a:effectLst/>
                <a:latin typeface="+mn-lt"/>
                <a:ea typeface="+mn-ea"/>
                <a:cs typeface="+mn-cs"/>
              </a:rPr>
              <a:t>La </a:t>
            </a:r>
            <a:r>
              <a:rPr lang="es-VE" sz="1400" b="1" u="sng" kern="1200" dirty="0" smtClean="0">
                <a:solidFill>
                  <a:schemeClr val="tx1"/>
                </a:solidFill>
                <a:effectLst/>
                <a:latin typeface="+mn-lt"/>
                <a:ea typeface="+mn-ea"/>
                <a:cs typeface="+mn-cs"/>
              </a:rPr>
              <a:t>Tipo de investigación</a:t>
            </a:r>
            <a:r>
              <a:rPr lang="es-VE" sz="1400" kern="1200" dirty="0" smtClean="0">
                <a:solidFill>
                  <a:schemeClr val="tx1"/>
                </a:solidFill>
                <a:effectLst/>
                <a:latin typeface="+mn-lt"/>
                <a:ea typeface="+mn-ea"/>
                <a:cs typeface="+mn-cs"/>
              </a:rPr>
              <a:t> es </a:t>
            </a:r>
            <a:r>
              <a:rPr lang="es-VE" sz="1400" kern="1200" dirty="0" err="1" smtClean="0">
                <a:solidFill>
                  <a:schemeClr val="tx1"/>
                </a:solidFill>
                <a:effectLst/>
                <a:latin typeface="+mn-lt"/>
                <a:ea typeface="+mn-ea"/>
                <a:cs typeface="+mn-cs"/>
              </a:rPr>
              <a:t>Correlacional</a:t>
            </a:r>
            <a:endParaRPr lang="es-VE" sz="1400" kern="1200" dirty="0" smtClean="0">
              <a:solidFill>
                <a:schemeClr val="tx1"/>
              </a:solidFill>
              <a:effectLst/>
              <a:latin typeface="+mn-lt"/>
              <a:ea typeface="+mn-ea"/>
              <a:cs typeface="+mn-cs"/>
            </a:endParaRPr>
          </a:p>
          <a:p>
            <a:pPr algn="just">
              <a:lnSpc>
                <a:spcPct val="150000"/>
              </a:lnSpc>
            </a:pPr>
            <a:endParaRPr lang="es-VE" sz="1400" kern="1200" dirty="0" smtClean="0">
              <a:solidFill>
                <a:schemeClr val="tx1"/>
              </a:solidFill>
              <a:effectLst/>
              <a:latin typeface="+mn-lt"/>
              <a:ea typeface="+mn-ea"/>
              <a:cs typeface="+mn-cs"/>
            </a:endParaRPr>
          </a:p>
          <a:p>
            <a:pPr algn="just">
              <a:lnSpc>
                <a:spcPct val="150000"/>
              </a:lnSpc>
            </a:pPr>
            <a:r>
              <a:rPr lang="es-VE" sz="1400" b="0" kern="1200" dirty="0" smtClean="0">
                <a:solidFill>
                  <a:schemeClr val="tx1"/>
                </a:solidFill>
                <a:effectLst/>
                <a:latin typeface="+mn-lt"/>
                <a:ea typeface="+mn-ea"/>
                <a:cs typeface="+mn-cs"/>
              </a:rPr>
              <a:t>La</a:t>
            </a:r>
            <a:r>
              <a:rPr lang="es-VE" sz="1400" b="1" kern="1200" dirty="0" smtClean="0">
                <a:solidFill>
                  <a:schemeClr val="tx1"/>
                </a:solidFill>
                <a:effectLst/>
                <a:latin typeface="+mn-lt"/>
                <a:ea typeface="+mn-ea"/>
                <a:cs typeface="+mn-cs"/>
              </a:rPr>
              <a:t> </a:t>
            </a:r>
            <a:r>
              <a:rPr lang="es-VE" sz="1400" b="1" u="sng" kern="1200" dirty="0" smtClean="0">
                <a:solidFill>
                  <a:schemeClr val="tx1"/>
                </a:solidFill>
                <a:effectLst/>
                <a:latin typeface="+mn-lt"/>
                <a:ea typeface="+mn-ea"/>
                <a:cs typeface="+mn-cs"/>
              </a:rPr>
              <a:t>Población y Muestra</a:t>
            </a:r>
            <a:r>
              <a:rPr lang="es-VE" sz="1400" b="1" kern="1200" dirty="0" smtClean="0">
                <a:solidFill>
                  <a:schemeClr val="tx1"/>
                </a:solidFill>
                <a:effectLst/>
                <a:latin typeface="+mn-lt"/>
                <a:ea typeface="+mn-ea"/>
                <a:cs typeface="+mn-cs"/>
              </a:rPr>
              <a:t>: </a:t>
            </a:r>
            <a:r>
              <a:rPr lang="es-VE" sz="1400" kern="1200" dirty="0" smtClean="0">
                <a:solidFill>
                  <a:schemeClr val="tx1"/>
                </a:solidFill>
                <a:effectLst/>
                <a:latin typeface="+mn-lt"/>
                <a:ea typeface="+mn-ea"/>
                <a:cs typeface="+mn-cs"/>
              </a:rPr>
              <a:t>La Población estuvo compuesta por dos grupos: </a:t>
            </a:r>
          </a:p>
          <a:p>
            <a:pPr marL="285750" indent="-285750" algn="just">
              <a:lnSpc>
                <a:spcPct val="150000"/>
              </a:lnSpc>
              <a:buFont typeface="Arial" pitchFamily="34" charset="0"/>
              <a:buChar char="•"/>
            </a:pPr>
            <a:r>
              <a:rPr lang="es-VE" sz="1400" kern="1200" dirty="0" smtClean="0">
                <a:solidFill>
                  <a:schemeClr val="tx1"/>
                </a:solidFill>
                <a:effectLst/>
                <a:latin typeface="+mn-lt"/>
                <a:ea typeface="+mn-ea"/>
                <a:cs typeface="+mn-cs"/>
              </a:rPr>
              <a:t>Los Habitantes de la zona que fueron 48 personas y</a:t>
            </a:r>
          </a:p>
          <a:p>
            <a:pPr marL="285750" indent="-285750" algn="just">
              <a:lnSpc>
                <a:spcPct val="150000"/>
              </a:lnSpc>
              <a:buFont typeface="Arial" pitchFamily="34" charset="0"/>
              <a:buChar char="•"/>
            </a:pPr>
            <a:r>
              <a:rPr lang="es-VE" sz="1400" kern="1200" dirty="0" smtClean="0">
                <a:solidFill>
                  <a:schemeClr val="tx1"/>
                </a:solidFill>
                <a:effectLst/>
                <a:latin typeface="+mn-lt"/>
                <a:ea typeface="+mn-ea"/>
                <a:cs typeface="+mn-cs"/>
              </a:rPr>
              <a:t>Los Turistas que totalizaron</a:t>
            </a:r>
            <a:r>
              <a:rPr lang="es-VE" sz="1400" kern="1200" baseline="0" dirty="0" smtClean="0">
                <a:solidFill>
                  <a:schemeClr val="tx1"/>
                </a:solidFill>
                <a:effectLst/>
                <a:latin typeface="+mn-lt"/>
                <a:ea typeface="+mn-ea"/>
                <a:cs typeface="+mn-cs"/>
              </a:rPr>
              <a:t> 150</a:t>
            </a:r>
          </a:p>
          <a:p>
            <a:pPr marL="0" indent="0" algn="just">
              <a:lnSpc>
                <a:spcPct val="150000"/>
              </a:lnSpc>
              <a:buFont typeface="Arial" pitchFamily="34" charset="0"/>
              <a:buNone/>
            </a:pPr>
            <a:r>
              <a:rPr lang="es-VE" sz="1400" kern="1200" baseline="0" dirty="0" smtClean="0">
                <a:solidFill>
                  <a:schemeClr val="tx1"/>
                </a:solidFill>
                <a:effectLst/>
                <a:latin typeface="+mn-lt"/>
                <a:ea typeface="+mn-ea"/>
                <a:cs typeface="+mn-cs"/>
              </a:rPr>
              <a:t>Se decidió que la muestra fuese la misma que la población en ambos grupos.</a:t>
            </a:r>
            <a:endParaRPr lang="es-VE" sz="1400" kern="1200" dirty="0" smtClean="0">
              <a:solidFill>
                <a:schemeClr val="tx1"/>
              </a:solidFill>
              <a:effectLst/>
              <a:latin typeface="+mn-lt"/>
              <a:ea typeface="+mn-ea"/>
              <a:cs typeface="+mn-cs"/>
            </a:endParaRPr>
          </a:p>
          <a:p>
            <a:pPr algn="just">
              <a:lnSpc>
                <a:spcPct val="150000"/>
              </a:lnSpc>
            </a:pPr>
            <a:endParaRPr lang="es-VE" sz="1400" kern="1200" dirty="0" smtClean="0">
              <a:solidFill>
                <a:schemeClr val="tx1"/>
              </a:solidFill>
              <a:effectLst/>
              <a:latin typeface="+mn-lt"/>
              <a:ea typeface="+mn-ea"/>
              <a:cs typeface="+mn-cs"/>
            </a:endParaRPr>
          </a:p>
          <a:p>
            <a:pPr algn="just">
              <a:lnSpc>
                <a:spcPct val="150000"/>
              </a:lnSpc>
            </a:pPr>
            <a:r>
              <a:rPr lang="es-VE" sz="1400" b="1" u="sng" kern="1200" dirty="0" smtClean="0">
                <a:solidFill>
                  <a:schemeClr val="tx1"/>
                </a:solidFill>
                <a:effectLst/>
                <a:latin typeface="+mn-lt"/>
                <a:ea typeface="+mn-ea"/>
                <a:cs typeface="+mn-cs"/>
              </a:rPr>
              <a:t>Las Técnicas e Instrumentos de Recolección de Datos</a:t>
            </a:r>
            <a:r>
              <a:rPr lang="es-VE" sz="1400" b="0" u="none" kern="1200" dirty="0" smtClean="0">
                <a:solidFill>
                  <a:schemeClr val="tx1"/>
                </a:solidFill>
                <a:effectLst/>
                <a:latin typeface="+mn-lt"/>
                <a:ea typeface="+mn-ea"/>
                <a:cs typeface="+mn-cs"/>
              </a:rPr>
              <a:t>: </a:t>
            </a:r>
            <a:endParaRPr lang="es-VE" sz="1400" b="1" u="sng" kern="1200" dirty="0" smtClean="0">
              <a:solidFill>
                <a:schemeClr val="tx1"/>
              </a:solidFill>
              <a:effectLst/>
              <a:latin typeface="+mn-lt"/>
              <a:ea typeface="+mn-ea"/>
              <a:cs typeface="+mn-cs"/>
            </a:endParaRPr>
          </a:p>
          <a:p>
            <a:pPr algn="just">
              <a:lnSpc>
                <a:spcPct val="150000"/>
              </a:lnSpc>
            </a:pPr>
            <a:r>
              <a:rPr lang="es-VE" sz="1400" kern="1200" dirty="0" smtClean="0">
                <a:solidFill>
                  <a:schemeClr val="tx1"/>
                </a:solidFill>
                <a:effectLst/>
                <a:latin typeface="+mn-lt"/>
                <a:ea typeface="+mn-ea"/>
                <a:cs typeface="+mn-cs"/>
              </a:rPr>
              <a:t>En la recolección de la información se utilizaron las siguientes </a:t>
            </a:r>
            <a:r>
              <a:rPr lang="es-VE" sz="1400" b="0" u="none" kern="1200" dirty="0" smtClean="0">
                <a:solidFill>
                  <a:schemeClr val="tx1"/>
                </a:solidFill>
                <a:effectLst/>
                <a:latin typeface="+mn-lt"/>
                <a:ea typeface="+mn-ea"/>
                <a:cs typeface="+mn-cs"/>
              </a:rPr>
              <a:t>técnicas e Instrumento de Recolección de Datos:</a:t>
            </a:r>
          </a:p>
          <a:p>
            <a:pPr marL="285750" indent="-285750" algn="just">
              <a:lnSpc>
                <a:spcPct val="150000"/>
              </a:lnSpc>
              <a:buFont typeface="Arial" pitchFamily="34" charset="0"/>
              <a:buChar char="•"/>
            </a:pPr>
            <a:r>
              <a:rPr lang="es-VE" sz="1400" kern="1200" dirty="0" smtClean="0">
                <a:solidFill>
                  <a:schemeClr val="tx1"/>
                </a:solidFill>
                <a:effectLst/>
                <a:latin typeface="+mn-lt"/>
                <a:ea typeface="+mn-ea"/>
                <a:cs typeface="+mn-cs"/>
              </a:rPr>
              <a:t>Referencias Bibliográficas</a:t>
            </a:r>
          </a:p>
          <a:p>
            <a:pPr marL="285750" indent="-285750" algn="just">
              <a:lnSpc>
                <a:spcPct val="150000"/>
              </a:lnSpc>
              <a:buFont typeface="Arial" pitchFamily="34" charset="0"/>
              <a:buChar char="•"/>
            </a:pPr>
            <a:r>
              <a:rPr lang="es-VE" sz="1400" kern="1200" dirty="0" smtClean="0">
                <a:solidFill>
                  <a:schemeClr val="tx1"/>
                </a:solidFill>
                <a:effectLst/>
                <a:latin typeface="+mn-lt"/>
                <a:ea typeface="+mn-ea"/>
                <a:cs typeface="+mn-cs"/>
              </a:rPr>
              <a:t>Encuesta</a:t>
            </a:r>
          </a:p>
          <a:p>
            <a:pPr marL="285750" indent="-285750" algn="just">
              <a:lnSpc>
                <a:spcPct val="150000"/>
              </a:lnSpc>
              <a:buFont typeface="Arial" pitchFamily="34" charset="0"/>
              <a:buChar char="•"/>
            </a:pPr>
            <a:r>
              <a:rPr lang="es-VE" sz="1400" kern="1200" dirty="0" smtClean="0">
                <a:solidFill>
                  <a:schemeClr val="tx1"/>
                </a:solidFill>
                <a:effectLst/>
                <a:latin typeface="+mn-lt"/>
                <a:ea typeface="+mn-ea"/>
                <a:cs typeface="+mn-cs"/>
              </a:rPr>
              <a:t>Entrevista</a:t>
            </a:r>
          </a:p>
          <a:p>
            <a:pPr marL="285750" indent="-285750" algn="just">
              <a:lnSpc>
                <a:spcPct val="150000"/>
              </a:lnSpc>
              <a:buFont typeface="Arial" pitchFamily="34" charset="0"/>
              <a:buChar char="•"/>
            </a:pPr>
            <a:r>
              <a:rPr lang="es-VE" sz="1400" kern="1200" dirty="0" smtClean="0">
                <a:solidFill>
                  <a:schemeClr val="tx1"/>
                </a:solidFill>
                <a:effectLst/>
                <a:latin typeface="+mn-lt"/>
                <a:ea typeface="+mn-ea"/>
                <a:cs typeface="+mn-cs"/>
              </a:rPr>
              <a:t>Observación Directa</a:t>
            </a:r>
            <a:endParaRPr lang="es-VE" sz="14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14</a:t>
            </a:fld>
            <a:endParaRPr lang="es-V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lnSpc>
                <a:spcPct val="150000"/>
              </a:lnSpc>
            </a:pPr>
            <a:r>
              <a:rPr lang="es-VE" sz="1600" dirty="0" smtClean="0"/>
              <a:t>Pasamos al Capítulo número 4, que trata de Análisis de Resultados</a:t>
            </a:r>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15</a:t>
            </a:fld>
            <a:endParaRPr lang="es-VE"/>
          </a:p>
        </p:txBody>
      </p:sp>
    </p:spTree>
    <p:extLst>
      <p:ext uri="{BB962C8B-B14F-4D97-AF65-F5344CB8AC3E}">
        <p14:creationId xmlns:p14="http://schemas.microsoft.com/office/powerpoint/2010/main" val="510547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a:bodyPr>
          <a:lstStyle/>
          <a:p>
            <a:pPr algn="just">
              <a:lnSpc>
                <a:spcPct val="150000"/>
              </a:lnSpc>
            </a:pPr>
            <a:r>
              <a:rPr lang="es-VE" sz="1400" dirty="0" smtClean="0"/>
              <a:t>Comenzando con los Análisis de los Resultados tenemos primeramente la Tabla y el Gráfico de la Pregunta Nº 8 de las entrevistas a los turistas, la cual dice: </a:t>
            </a:r>
            <a:r>
              <a:rPr lang="es-VE" sz="1400" b="1" dirty="0" smtClean="0"/>
              <a:t>¿Será importante que los habitantes de las comunidades   respeten la naturaleza y  conserven tradiciones culturales como atractivos turísticos?</a:t>
            </a:r>
          </a:p>
          <a:p>
            <a:pPr algn="just">
              <a:lnSpc>
                <a:spcPct val="150000"/>
              </a:lnSpc>
            </a:pPr>
            <a:endParaRPr lang="es-VE" sz="1400" dirty="0" smtClean="0"/>
          </a:p>
          <a:p>
            <a:pPr algn="just">
              <a:lnSpc>
                <a:spcPct val="150000"/>
              </a:lnSpc>
            </a:pPr>
            <a:r>
              <a:rPr lang="es-VE" sz="1400" dirty="0" smtClean="0"/>
              <a:t>De la tabla 10 y el gráfico 10  se establece que el 79% de los visitantes están  Seguros que Si,  el 16%  probamente  que Si,  0.67% se encuentra Indeciso,  el  4% Probablemente No, el 0.67% Seguro que No;   esto demuestra que  los visitantes considera que  es muy valioso, que los habitantes de las comunidades de </a:t>
            </a:r>
            <a:r>
              <a:rPr lang="es-VE" sz="1400" dirty="0" err="1" smtClean="0"/>
              <a:t>Kuama</a:t>
            </a:r>
            <a:r>
              <a:rPr lang="es-VE" sz="1400" dirty="0" smtClean="0"/>
              <a:t> y Chumpi, cuiden y conserven la naturaleza, ya que de ella se puede aprovechar para realizar diferentes actividades físicas, continuar las prácticas  tradicionales y fomentar e impulsar un turismo sostenible pero con el cuidado y protección del mismo.</a:t>
            </a:r>
            <a:endParaRPr lang="es-VE" sz="1400" dirty="0"/>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16</a:t>
            </a:fld>
            <a:endParaRPr lang="es-VE"/>
          </a:p>
        </p:txBody>
      </p:sp>
    </p:spTree>
    <p:extLst>
      <p:ext uri="{BB962C8B-B14F-4D97-AF65-F5344CB8AC3E}">
        <p14:creationId xmlns:p14="http://schemas.microsoft.com/office/powerpoint/2010/main" val="2649010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pPr algn="just">
              <a:lnSpc>
                <a:spcPct val="150000"/>
              </a:lnSpc>
            </a:pPr>
            <a:r>
              <a:rPr lang="es-VE" sz="1400" dirty="0" smtClean="0"/>
              <a:t>Comenzando con los Análisis de los Resultados tenemos primeramente la Tabla y el Gráfico de la Pregunta Nº 11 de las entrevistas a los turistas, la cual dice: </a:t>
            </a:r>
            <a:r>
              <a:rPr lang="es-VE" sz="1400" b="1" dirty="0" smtClean="0"/>
              <a:t>Marque cuáles son  los motivos  que piensa usted tendría el turista para visitar la Comunidad de </a:t>
            </a:r>
            <a:r>
              <a:rPr lang="es-VE" sz="1400" b="1" dirty="0" err="1" smtClean="0"/>
              <a:t>Kuama</a:t>
            </a:r>
            <a:r>
              <a:rPr lang="es-VE" sz="1400" b="1" dirty="0" smtClean="0"/>
              <a:t> y Chumpi de la zona de </a:t>
            </a:r>
            <a:r>
              <a:rPr lang="es-VE" sz="1400" b="1" dirty="0" err="1" smtClean="0"/>
              <a:t>Miasal</a:t>
            </a:r>
            <a:r>
              <a:rPr lang="es-VE" sz="1400" b="1" dirty="0" smtClean="0"/>
              <a:t>.</a:t>
            </a:r>
            <a:endParaRPr lang="es-VE" sz="1400" dirty="0" smtClean="0"/>
          </a:p>
          <a:p>
            <a:pPr algn="just">
              <a:lnSpc>
                <a:spcPct val="150000"/>
              </a:lnSpc>
            </a:pPr>
            <a:endParaRPr lang="es-VE" sz="1400" dirty="0" smtClean="0"/>
          </a:p>
          <a:p>
            <a:pPr algn="just">
              <a:lnSpc>
                <a:spcPct val="150000"/>
              </a:lnSpc>
            </a:pPr>
            <a:r>
              <a:rPr lang="es-VE" sz="1400" dirty="0" smtClean="0"/>
              <a:t>De la tabla 13 y el gráfico 13 establece que  el 4.67%  de los visitantes dicen el motivo principal para visitar la zona es Recreación, el 50.67%  compartir experiencias culturales,  el 5.33% Salud y </a:t>
            </a:r>
            <a:r>
              <a:rPr lang="es-VE" sz="1400" dirty="0" err="1" smtClean="0"/>
              <a:t>shamanismo</a:t>
            </a:r>
            <a:r>
              <a:rPr lang="es-VE" sz="1400" dirty="0" smtClean="0"/>
              <a:t> , el 37.33% Observación de Fauna y Flora,  el 2% por investigación científica; esto demuestra que la mayoría de los turistas sienten interés de conocer las formas de vida y las expresiones culturales del  pueblo shuar, como su música, lengua, costumbres, vestimenta, religión, fiestas, etc.</a:t>
            </a:r>
            <a:endParaRPr lang="es-VE" sz="1400" dirty="0"/>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17</a:t>
            </a:fld>
            <a:endParaRPr lang="es-VE"/>
          </a:p>
        </p:txBody>
      </p:sp>
    </p:spTree>
    <p:extLst>
      <p:ext uri="{BB962C8B-B14F-4D97-AF65-F5344CB8AC3E}">
        <p14:creationId xmlns:p14="http://schemas.microsoft.com/office/powerpoint/2010/main" val="2649010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pPr algn="just">
              <a:lnSpc>
                <a:spcPct val="150000"/>
              </a:lnSpc>
            </a:pPr>
            <a:r>
              <a:rPr lang="es-VE" sz="1400" dirty="0" smtClean="0"/>
              <a:t>Comenzando con los Análisis de los Resultados tenemos primeramente la Tabla y el Gráfico de la Pregunta Nº 1 de las entrevistas a la comunidad, la cual dice: </a:t>
            </a:r>
            <a:r>
              <a:rPr lang="es-VE" sz="1400" b="1" dirty="0" smtClean="0"/>
              <a:t>¿Conoce Usted alguna leyenda que cuente y enseñe como hay que comportarse con la naturaleza?</a:t>
            </a:r>
          </a:p>
          <a:p>
            <a:pPr algn="just">
              <a:lnSpc>
                <a:spcPct val="150000"/>
              </a:lnSpc>
            </a:pPr>
            <a:endParaRPr lang="es-VE" sz="1400" dirty="0" smtClean="0"/>
          </a:p>
          <a:p>
            <a:pPr algn="just">
              <a:lnSpc>
                <a:spcPct val="150000"/>
              </a:lnSpc>
            </a:pPr>
            <a:r>
              <a:rPr lang="es-VE" sz="1400" dirty="0" smtClean="0"/>
              <a:t>De la tabla 16 y el gráfico 16 se desprende que el 28%  de los habitantes contesto Si,  conoce leyendas donde da muestras sobre el cuidado y manejo de la naturaleza,  y el 72%  dijo que No; esto demuestra que los habitantes de las comunidades de </a:t>
            </a:r>
            <a:r>
              <a:rPr lang="es-VE" sz="1400" dirty="0" err="1" smtClean="0"/>
              <a:t>Kuama</a:t>
            </a:r>
            <a:r>
              <a:rPr lang="es-VE" sz="1400" dirty="0" smtClean="0"/>
              <a:t> y Chumpi de la zona de </a:t>
            </a:r>
            <a:r>
              <a:rPr lang="es-VE" sz="1400" dirty="0" err="1" smtClean="0"/>
              <a:t>Miasal</a:t>
            </a:r>
            <a:r>
              <a:rPr lang="es-VE" sz="1400" dirty="0" smtClean="0"/>
              <a:t> han perdido en su mayoría  los conocimientos ancestrales sobre la conservación, uso, manejo,  de los recursos naturales;  y el hábito de instruir  a sus generaciones mediante las leyendas de padres a hijos  va desapareciendo.</a:t>
            </a:r>
            <a:endParaRPr lang="es-VE" sz="1400" dirty="0"/>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18</a:t>
            </a:fld>
            <a:endParaRPr lang="es-VE"/>
          </a:p>
        </p:txBody>
      </p:sp>
    </p:spTree>
    <p:extLst>
      <p:ext uri="{BB962C8B-B14F-4D97-AF65-F5344CB8AC3E}">
        <p14:creationId xmlns:p14="http://schemas.microsoft.com/office/powerpoint/2010/main" val="2649010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pPr algn="just">
              <a:lnSpc>
                <a:spcPct val="150000"/>
              </a:lnSpc>
            </a:pPr>
            <a:r>
              <a:rPr lang="es-VE" sz="1400" dirty="0" smtClean="0"/>
              <a:t>Comenzando con los Análisis de los Resultados tenemos primeramente la Tabla y el Gráfico de la Pregunta Nº 10 de las entrevistas a la comunidad, la cual dice: </a:t>
            </a:r>
            <a:r>
              <a:rPr lang="es-VE" sz="1400" b="1" dirty="0" smtClean="0"/>
              <a:t>¿Le gustaría que su comunidad proponga un programa de  Educación Ambiental para el desarrollo de un turismo sustentable en la zona?</a:t>
            </a:r>
          </a:p>
          <a:p>
            <a:pPr algn="just">
              <a:lnSpc>
                <a:spcPct val="150000"/>
              </a:lnSpc>
            </a:pPr>
            <a:endParaRPr lang="es-VE" sz="1400" dirty="0" smtClean="0"/>
          </a:p>
          <a:p>
            <a:pPr algn="just">
              <a:lnSpc>
                <a:spcPct val="150000"/>
              </a:lnSpc>
            </a:pPr>
            <a:r>
              <a:rPr lang="es-VE" sz="1400" dirty="0" smtClean="0"/>
              <a:t>De la tabla 24 y el gráfico 24 se determina  que él , el 94% de los habitantes contestó  Seguro que Si , consideran  muy importante  proponer  una programa de Educación Ambiental para el buen manejo de Turismo, la cual ayudará a encontrar  estrategias apropiados que apoyen a cambiar actitudes, conductas y aptitudes,  y estos  a la vez sean  encaminados  hacia la sostenibilidad equitativa del medio natural, social, económico  y cultural. </a:t>
            </a:r>
            <a:endParaRPr lang="es-VE" sz="1400" dirty="0"/>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19</a:t>
            </a:fld>
            <a:endParaRPr lang="es-VE"/>
          </a:p>
        </p:txBody>
      </p:sp>
    </p:spTree>
    <p:extLst>
      <p:ext uri="{BB962C8B-B14F-4D97-AF65-F5344CB8AC3E}">
        <p14:creationId xmlns:p14="http://schemas.microsoft.com/office/powerpoint/2010/main" val="2649010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lnSpc>
                <a:spcPct val="150000"/>
              </a:lnSpc>
            </a:pPr>
            <a:r>
              <a:rPr lang="es-VE" sz="1600" dirty="0" smtClean="0"/>
              <a:t>El</a:t>
            </a:r>
            <a:r>
              <a:rPr lang="es-VE" sz="1600" baseline="0" dirty="0" smtClean="0"/>
              <a:t> contenido de la presente defensa es el siguiente:</a:t>
            </a:r>
          </a:p>
          <a:p>
            <a:pPr algn="just">
              <a:lnSpc>
                <a:spcPct val="150000"/>
              </a:lnSpc>
            </a:pPr>
            <a:endParaRPr lang="es-VE" sz="1600" baseline="0" dirty="0" smtClean="0"/>
          </a:p>
          <a:p>
            <a:pPr marL="285750" indent="-285750" algn="just">
              <a:lnSpc>
                <a:spcPct val="150000"/>
              </a:lnSpc>
              <a:buFont typeface="Arial" pitchFamily="34" charset="0"/>
              <a:buChar char="•"/>
            </a:pPr>
            <a:r>
              <a:rPr lang="es-VE" sz="1600" baseline="0" dirty="0" smtClean="0"/>
              <a:t>Capítulo 1: El Problema</a:t>
            </a:r>
          </a:p>
          <a:p>
            <a:pPr marL="285750" indent="-285750" algn="just">
              <a:lnSpc>
                <a:spcPct val="150000"/>
              </a:lnSpc>
              <a:buFont typeface="Arial" pitchFamily="34" charset="0"/>
              <a:buChar char="•"/>
            </a:pPr>
            <a:r>
              <a:rPr lang="es-VE" sz="1600" baseline="0" dirty="0" smtClean="0"/>
              <a:t>Capítulo 2: Marco Teórico</a:t>
            </a:r>
          </a:p>
          <a:p>
            <a:pPr marL="285750" indent="-285750" algn="just">
              <a:lnSpc>
                <a:spcPct val="150000"/>
              </a:lnSpc>
              <a:buFont typeface="Arial" pitchFamily="34" charset="0"/>
              <a:buChar char="•"/>
            </a:pPr>
            <a:r>
              <a:rPr lang="es-VE" sz="1600" baseline="0" dirty="0" smtClean="0"/>
              <a:t>Capítulo 3: Marco Metodológico</a:t>
            </a:r>
          </a:p>
          <a:p>
            <a:pPr marL="285750" indent="-285750" algn="just">
              <a:lnSpc>
                <a:spcPct val="150000"/>
              </a:lnSpc>
              <a:buFont typeface="Arial" pitchFamily="34" charset="0"/>
              <a:buChar char="•"/>
            </a:pPr>
            <a:r>
              <a:rPr lang="es-VE" sz="1600" baseline="0" dirty="0" smtClean="0"/>
              <a:t>Capítulo 4: Análisis de Resultados</a:t>
            </a:r>
          </a:p>
          <a:p>
            <a:pPr marL="285750" indent="-285750" algn="just">
              <a:lnSpc>
                <a:spcPct val="150000"/>
              </a:lnSpc>
              <a:buFont typeface="Arial" pitchFamily="34" charset="0"/>
              <a:buChar char="•"/>
            </a:pPr>
            <a:r>
              <a:rPr lang="es-VE" sz="1600" dirty="0" smtClean="0"/>
              <a:t>Capítulo 5: Conclusiones y Recomendaciones</a:t>
            </a:r>
          </a:p>
          <a:p>
            <a:pPr marL="285750" indent="-285750" algn="just">
              <a:lnSpc>
                <a:spcPct val="150000"/>
              </a:lnSpc>
              <a:buFont typeface="Arial" pitchFamily="34" charset="0"/>
              <a:buChar char="•"/>
            </a:pPr>
            <a:r>
              <a:rPr lang="es-VE" sz="1600" dirty="0" smtClean="0"/>
              <a:t>Capítulo</a:t>
            </a:r>
            <a:r>
              <a:rPr lang="es-VE" sz="1600" baseline="0" dirty="0" smtClean="0"/>
              <a:t> 6: Propuesta</a:t>
            </a:r>
            <a:endParaRPr lang="es-VE" sz="1600" dirty="0"/>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2</a:t>
            </a:fld>
            <a:endParaRPr lang="es-VE"/>
          </a:p>
        </p:txBody>
      </p:sp>
    </p:spTree>
    <p:extLst>
      <p:ext uri="{BB962C8B-B14F-4D97-AF65-F5344CB8AC3E}">
        <p14:creationId xmlns:p14="http://schemas.microsoft.com/office/powerpoint/2010/main" val="2869314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lnSpc>
                <a:spcPct val="150000"/>
              </a:lnSpc>
            </a:pPr>
            <a:r>
              <a:rPr lang="es-VE" sz="1600" dirty="0" smtClean="0"/>
              <a:t>Pasamos al Capítulo número 5, que trata de Conclusiones y Recomendaciones</a:t>
            </a:r>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20</a:t>
            </a:fld>
            <a:endParaRPr lang="es-VE"/>
          </a:p>
        </p:txBody>
      </p:sp>
    </p:spTree>
    <p:extLst>
      <p:ext uri="{BB962C8B-B14F-4D97-AF65-F5344CB8AC3E}">
        <p14:creationId xmlns:p14="http://schemas.microsoft.com/office/powerpoint/2010/main" val="510547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algn="just" eaLnBrk="1" hangingPunct="1">
              <a:lnSpc>
                <a:spcPct val="150000"/>
              </a:lnSpc>
            </a:pPr>
            <a:r>
              <a:rPr lang="es-VE" sz="1600" dirty="0" smtClean="0"/>
              <a:t>Las conclusiones a las que ha llegado el presente trabajo son estas:</a:t>
            </a:r>
          </a:p>
          <a:p>
            <a:pPr algn="just" eaLnBrk="1" hangingPunct="1">
              <a:lnSpc>
                <a:spcPct val="150000"/>
              </a:lnSpc>
            </a:pPr>
            <a:r>
              <a:rPr lang="es-VE" sz="1600" dirty="0" smtClean="0"/>
              <a:t>El 72% de los habitantes de las comunidades de </a:t>
            </a:r>
            <a:r>
              <a:rPr lang="es-VE" sz="1600" dirty="0" err="1" smtClean="0"/>
              <a:t>Kuama</a:t>
            </a:r>
            <a:r>
              <a:rPr lang="es-VE" sz="1600" dirty="0" smtClean="0"/>
              <a:t> y Chumpi  dicen que no conocen leyendas que cuenten y hagan relación al cuidado y manejo correcto de los recursos naturales; el 46% dice que ya no más práctica  las costumbres ancestrales  de pesca, cacería y el uso apropiado de sus bosques;  además se van perdiendo la identidad cultural del mismo pueblo Shuar,  con las nuevas formas de vestir, música, danza, idioma, alimentación, etc., que son adquiridas de afuera. Tendencia que se observó principalmente en los jóvenes-adultos. Referente a los  turistas,  el 45% dicen  que los habitantes si tienen conocimientos ancestrales en el uso y administración de su entorno natural.</a:t>
            </a:r>
          </a:p>
        </p:txBody>
      </p:sp>
      <p:sp>
        <p:nvSpPr>
          <p:cNvPr id="4" name="3 Marcador de número de diapositiva"/>
          <p:cNvSpPr>
            <a:spLocks noGrp="1"/>
          </p:cNvSpPr>
          <p:nvPr>
            <p:ph type="sldNum" sz="quarter" idx="5"/>
          </p:nvPr>
        </p:nvSpPr>
        <p:spPr/>
        <p:txBody>
          <a:bodyPr/>
          <a:lstStyle/>
          <a:p>
            <a:pPr>
              <a:defRPr/>
            </a:pPr>
            <a:fld id="{60ACD9C7-BD2E-4B50-90B2-A5C815CA6B58}" type="slidenum">
              <a:rPr lang="es-VE" smtClean="0"/>
              <a:pPr>
                <a:defRPr/>
              </a:pPr>
              <a:t>21</a:t>
            </a:fld>
            <a:endParaRPr lang="es-V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lgn="just" eaLnBrk="1" hangingPunct="1">
              <a:lnSpc>
                <a:spcPct val="150000"/>
              </a:lnSpc>
            </a:pPr>
            <a:r>
              <a:rPr lang="es-VE" sz="1600" dirty="0" smtClean="0"/>
              <a:t>Siguiendo</a:t>
            </a:r>
            <a:r>
              <a:rPr lang="es-VE" sz="1600" baseline="0" dirty="0" smtClean="0"/>
              <a:t> con </a:t>
            </a:r>
            <a:r>
              <a:rPr lang="es-VE" sz="1600" dirty="0" smtClean="0"/>
              <a:t>las recomendaciones tenemos:</a:t>
            </a:r>
          </a:p>
          <a:p>
            <a:pPr algn="just" eaLnBrk="1" hangingPunct="1">
              <a:lnSpc>
                <a:spcPct val="150000"/>
              </a:lnSpc>
            </a:pPr>
            <a:endParaRPr lang="es-VE" sz="1600" dirty="0" smtClean="0"/>
          </a:p>
          <a:p>
            <a:pPr marL="285750" indent="-285750" algn="just" eaLnBrk="1" hangingPunct="1">
              <a:lnSpc>
                <a:spcPct val="150000"/>
              </a:lnSpc>
              <a:buFont typeface="Arial" pitchFamily="34" charset="0"/>
              <a:buChar char="•"/>
            </a:pPr>
            <a:r>
              <a:rPr lang="es-VE" sz="1600" dirty="0" smtClean="0"/>
              <a:t>Se debe crear un espacio de intercambio entre los mayores y jóvenes  de las comunidades </a:t>
            </a:r>
            <a:r>
              <a:rPr lang="es-VE" sz="1600" dirty="0" err="1" smtClean="0"/>
              <a:t>Kuama</a:t>
            </a:r>
            <a:r>
              <a:rPr lang="es-VE" sz="1600" dirty="0" smtClean="0"/>
              <a:t> y Chumpi donde se puede conocer y divulgar  con distintas metodologías los conocimientos ancestrales de la conservación del medio ambiente, su historia, su cultura, su forma de vida y  su situación actual.</a:t>
            </a:r>
          </a:p>
          <a:p>
            <a:pPr marL="285750" indent="-285750" algn="just" eaLnBrk="1" hangingPunct="1">
              <a:lnSpc>
                <a:spcPct val="150000"/>
              </a:lnSpc>
              <a:buFont typeface="Arial" pitchFamily="34" charset="0"/>
              <a:buChar char="•"/>
            </a:pPr>
            <a:endParaRPr lang="es-VE" sz="1600" dirty="0" smtClean="0"/>
          </a:p>
          <a:p>
            <a:pPr marL="285750" indent="-285750" algn="just" eaLnBrk="1" hangingPunct="1">
              <a:lnSpc>
                <a:spcPct val="150000"/>
              </a:lnSpc>
              <a:buFont typeface="Arial" pitchFamily="34" charset="0"/>
              <a:buChar char="•"/>
            </a:pPr>
            <a:r>
              <a:rPr lang="es-VE" sz="1600" dirty="0" smtClean="0"/>
              <a:t>Es necesario instalar un sistema de internet satelital para mejorar la comunicación con la zona  para fines turísticos.</a:t>
            </a:r>
          </a:p>
          <a:p>
            <a:pPr marL="285750" indent="-285750" algn="just" eaLnBrk="1" hangingPunct="1">
              <a:lnSpc>
                <a:spcPct val="150000"/>
              </a:lnSpc>
              <a:buFont typeface="Arial" pitchFamily="34" charset="0"/>
              <a:buChar char="•"/>
            </a:pPr>
            <a:endParaRPr lang="es-VE" sz="1600" dirty="0" smtClean="0"/>
          </a:p>
          <a:p>
            <a:pPr marL="285750" indent="-285750" algn="just" eaLnBrk="1" hangingPunct="1">
              <a:lnSpc>
                <a:spcPct val="150000"/>
              </a:lnSpc>
              <a:buFont typeface="Arial" pitchFamily="34" charset="0"/>
              <a:buChar char="•"/>
            </a:pPr>
            <a:r>
              <a:rPr lang="es-VE" sz="1600" dirty="0" smtClean="0"/>
              <a:t>Hay que establecer reglas de comportamiento para el buen manejo de un turismo sustentable tanto para los habitantes de las comunidades de la zona como también para los turistas nacionales y extranjeros.</a:t>
            </a:r>
          </a:p>
        </p:txBody>
      </p:sp>
      <p:sp>
        <p:nvSpPr>
          <p:cNvPr id="4" name="3 Marcador de número de diapositiva"/>
          <p:cNvSpPr>
            <a:spLocks noGrp="1"/>
          </p:cNvSpPr>
          <p:nvPr>
            <p:ph type="sldNum" sz="quarter" idx="5"/>
          </p:nvPr>
        </p:nvSpPr>
        <p:spPr/>
        <p:txBody>
          <a:bodyPr/>
          <a:lstStyle/>
          <a:p>
            <a:pPr>
              <a:defRPr/>
            </a:pPr>
            <a:fld id="{11A50473-0D24-4AF4-A614-8C111BCB1E04}" type="slidenum">
              <a:rPr lang="es-VE" smtClean="0"/>
              <a:pPr>
                <a:defRPr/>
              </a:pPr>
              <a:t>22</a:t>
            </a:fld>
            <a:endParaRPr lang="es-V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lnSpc>
                <a:spcPct val="150000"/>
              </a:lnSpc>
            </a:pPr>
            <a:r>
              <a:rPr lang="es-VE" sz="1600" dirty="0" smtClean="0"/>
              <a:t>Pasamos al Capítulo número 5, que trata de Conclusiones y Recomendaciones</a:t>
            </a:r>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23</a:t>
            </a:fld>
            <a:endParaRPr lang="es-VE"/>
          </a:p>
        </p:txBody>
      </p:sp>
    </p:spTree>
    <p:extLst>
      <p:ext uri="{BB962C8B-B14F-4D97-AF65-F5344CB8AC3E}">
        <p14:creationId xmlns:p14="http://schemas.microsoft.com/office/powerpoint/2010/main" val="510547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lnSpc>
                <a:spcPct val="150000"/>
              </a:lnSpc>
            </a:pPr>
            <a:r>
              <a:rPr lang="es-VE" sz="1600" dirty="0" smtClean="0"/>
              <a:t>Propuesta de Mejoramiento del Turismo Sostenible en las Comunidades Shuar De </a:t>
            </a:r>
            <a:r>
              <a:rPr lang="es-VE" sz="1600" dirty="0" err="1" smtClean="0"/>
              <a:t>Kuama</a:t>
            </a:r>
            <a:r>
              <a:rPr lang="es-VE" sz="1600" dirty="0" smtClean="0"/>
              <a:t> y Chumpi Cantón Morona de la Provincia de Morona Santiago.</a:t>
            </a:r>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24</a:t>
            </a:fld>
            <a:endParaRPr lang="es-VE"/>
          </a:p>
        </p:txBody>
      </p:sp>
    </p:spTree>
    <p:extLst>
      <p:ext uri="{BB962C8B-B14F-4D97-AF65-F5344CB8AC3E}">
        <p14:creationId xmlns:p14="http://schemas.microsoft.com/office/powerpoint/2010/main" val="3151470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lnSpc>
                <a:spcPct val="150000"/>
              </a:lnSpc>
            </a:pPr>
            <a:r>
              <a:rPr lang="es-VE" sz="1600" dirty="0" smtClean="0"/>
              <a:t>Propuesta de Mejoramiento del Turismo Sostenible en las Comunidades Shuar De </a:t>
            </a:r>
            <a:r>
              <a:rPr lang="es-VE" sz="1600" dirty="0" err="1" smtClean="0"/>
              <a:t>Kuama</a:t>
            </a:r>
            <a:r>
              <a:rPr lang="es-VE" sz="1600" dirty="0" smtClean="0"/>
              <a:t> y Chumpi Cantón Morona de la Provincia de Morona Santiago.</a:t>
            </a:r>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25</a:t>
            </a:fld>
            <a:endParaRPr lang="es-VE"/>
          </a:p>
        </p:txBody>
      </p:sp>
    </p:spTree>
    <p:extLst>
      <p:ext uri="{BB962C8B-B14F-4D97-AF65-F5344CB8AC3E}">
        <p14:creationId xmlns:p14="http://schemas.microsoft.com/office/powerpoint/2010/main" val="3151470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lnSpc>
                <a:spcPct val="150000"/>
              </a:lnSpc>
            </a:pPr>
            <a:r>
              <a:rPr lang="es-VE" sz="1600" dirty="0" smtClean="0"/>
              <a:t>Propuesta de Mejoramiento del Turismo Sostenible en las Comunidades Shuar De </a:t>
            </a:r>
            <a:r>
              <a:rPr lang="es-VE" sz="1600" dirty="0" err="1" smtClean="0"/>
              <a:t>Kuama</a:t>
            </a:r>
            <a:r>
              <a:rPr lang="es-VE" sz="1600" dirty="0" smtClean="0"/>
              <a:t> y Chumpi Cantón Morona de la Provincia de Morona Santiago.</a:t>
            </a:r>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26</a:t>
            </a:fld>
            <a:endParaRPr lang="es-VE"/>
          </a:p>
        </p:txBody>
      </p:sp>
    </p:spTree>
    <p:extLst>
      <p:ext uri="{BB962C8B-B14F-4D97-AF65-F5344CB8AC3E}">
        <p14:creationId xmlns:p14="http://schemas.microsoft.com/office/powerpoint/2010/main" val="3151470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lnSpc>
                <a:spcPct val="150000"/>
              </a:lnSpc>
            </a:pPr>
            <a:r>
              <a:rPr lang="es-VE" sz="1600" dirty="0" smtClean="0"/>
              <a:t>Propuesta de Mejoramiento del Turismo Sostenible en las Comunidades Shuar De </a:t>
            </a:r>
            <a:r>
              <a:rPr lang="es-VE" sz="1600" dirty="0" err="1" smtClean="0"/>
              <a:t>Kuama</a:t>
            </a:r>
            <a:r>
              <a:rPr lang="es-VE" sz="1600" dirty="0" smtClean="0"/>
              <a:t> y Chumpi Cantón Morona de la Provincia de Morona Santiago.</a:t>
            </a:r>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27</a:t>
            </a:fld>
            <a:endParaRPr lang="es-VE"/>
          </a:p>
        </p:txBody>
      </p:sp>
    </p:spTree>
    <p:extLst>
      <p:ext uri="{BB962C8B-B14F-4D97-AF65-F5344CB8AC3E}">
        <p14:creationId xmlns:p14="http://schemas.microsoft.com/office/powerpoint/2010/main" val="3151470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lnSpc>
                <a:spcPct val="150000"/>
              </a:lnSpc>
            </a:pPr>
            <a:r>
              <a:rPr lang="es-VE" sz="1600" dirty="0" smtClean="0"/>
              <a:t>Propuesta de Mejoramiento del Turismo Sostenible en las Comunidades Shuar De </a:t>
            </a:r>
            <a:r>
              <a:rPr lang="es-VE" sz="1600" dirty="0" err="1" smtClean="0"/>
              <a:t>Kuama</a:t>
            </a:r>
            <a:r>
              <a:rPr lang="es-VE" sz="1600" dirty="0" smtClean="0"/>
              <a:t> y Chumpi Cantón Morona de la Provincia de Morona Santiago.</a:t>
            </a:r>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28</a:t>
            </a:fld>
            <a:endParaRPr lang="es-VE"/>
          </a:p>
        </p:txBody>
      </p:sp>
    </p:spTree>
    <p:extLst>
      <p:ext uri="{BB962C8B-B14F-4D97-AF65-F5344CB8AC3E}">
        <p14:creationId xmlns:p14="http://schemas.microsoft.com/office/powerpoint/2010/main" val="3151470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lnSpc>
                <a:spcPct val="150000"/>
              </a:lnSpc>
            </a:pPr>
            <a:r>
              <a:rPr lang="es-VE" sz="1600" dirty="0" smtClean="0"/>
              <a:t>Propuesta de Mejoramiento del Turismo Sostenible en las Comunidades Shuar De </a:t>
            </a:r>
            <a:r>
              <a:rPr lang="es-VE" sz="1600" dirty="0" err="1" smtClean="0"/>
              <a:t>Kuama</a:t>
            </a:r>
            <a:r>
              <a:rPr lang="es-VE" sz="1600" dirty="0" smtClean="0"/>
              <a:t> y Chumpi Cantón Morona de la Provincia de Morona Santiago.</a:t>
            </a:r>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29</a:t>
            </a:fld>
            <a:endParaRPr lang="es-VE"/>
          </a:p>
        </p:txBody>
      </p:sp>
    </p:spTree>
    <p:extLst>
      <p:ext uri="{BB962C8B-B14F-4D97-AF65-F5344CB8AC3E}">
        <p14:creationId xmlns:p14="http://schemas.microsoft.com/office/powerpoint/2010/main" val="3151470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VE" sz="1600" b="0" i="0" u="none" strike="noStrike" kern="1200" cap="none" spc="0" normalizeH="0" baseline="0" noProof="0" dirty="0" smtClean="0">
                <a:ln>
                  <a:noFill/>
                </a:ln>
                <a:solidFill>
                  <a:prstClr val="black"/>
                </a:solidFill>
                <a:effectLst/>
                <a:uLnTx/>
                <a:uFillTx/>
                <a:latin typeface="+mn-lt"/>
                <a:ea typeface="+mn-ea"/>
                <a:cs typeface="+mn-cs"/>
              </a:rPr>
              <a:t>Pasamos al Capítulo número 1, que trata de El Problema</a:t>
            </a:r>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3</a:t>
            </a:fld>
            <a:endParaRPr lang="es-VE"/>
          </a:p>
        </p:txBody>
      </p:sp>
    </p:spTree>
    <p:extLst>
      <p:ext uri="{BB962C8B-B14F-4D97-AF65-F5344CB8AC3E}">
        <p14:creationId xmlns:p14="http://schemas.microsoft.com/office/powerpoint/2010/main" val="510547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lnSpc>
                <a:spcPct val="150000"/>
              </a:lnSpc>
            </a:pPr>
            <a:r>
              <a:rPr lang="es-VE" sz="1600" dirty="0" smtClean="0"/>
              <a:t>Gracias por la atención prestada y estoy lista para sus preguntas y dudas que deseen aclarar o algún comentario que deseen realizar. Gracias nuevamente.</a:t>
            </a:r>
            <a:endParaRPr lang="es-VE" sz="1600" dirty="0"/>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30</a:t>
            </a:fld>
            <a:endParaRPr lang="es-VE"/>
          </a:p>
        </p:txBody>
      </p:sp>
    </p:spTree>
    <p:extLst>
      <p:ext uri="{BB962C8B-B14F-4D97-AF65-F5344CB8AC3E}">
        <p14:creationId xmlns:p14="http://schemas.microsoft.com/office/powerpoint/2010/main" val="1686731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25000" lnSpcReduction="20000"/>
          </a:bodyPr>
          <a:lstStyle/>
          <a:p>
            <a:pPr marL="0" marR="0" lvl="0" indent="0" algn="just" defTabSz="914400" rtl="0" eaLnBrk="1" fontAlgn="auto" latinLnBrk="0" hangingPunct="1">
              <a:lnSpc>
                <a:spcPct val="150000"/>
              </a:lnSpc>
              <a:spcBef>
                <a:spcPts val="0"/>
              </a:spcBef>
              <a:spcAft>
                <a:spcPts val="1000"/>
              </a:spcAft>
              <a:buClrTx/>
              <a:buSzTx/>
              <a:buFontTx/>
              <a:buNone/>
              <a:tabLst/>
              <a:defRPr/>
            </a:pPr>
            <a:endParaRPr lang="es-ES_tradnl" sz="1400" dirty="0" smtClean="0">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0A7E8BA-745D-405E-A6BD-0FA52A2278E8}" type="slidenum">
              <a:rPr lang="es-VE" smtClean="0">
                <a:solidFill>
                  <a:prstClr val="black"/>
                </a:solidFill>
              </a:rPr>
              <a:pPr/>
              <a:t>4</a:t>
            </a:fld>
            <a:endParaRPr lang="es-VE">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lnSpc>
                <a:spcPct val="150000"/>
              </a:lnSpc>
            </a:pPr>
            <a:r>
              <a:rPr lang="es-VE" sz="1600" dirty="0" smtClean="0"/>
              <a:t>La Formulación del Problema</a:t>
            </a:r>
            <a:r>
              <a:rPr lang="es-VE" sz="1600" baseline="0" dirty="0" smtClean="0"/>
              <a:t> e</a:t>
            </a:r>
            <a:r>
              <a:rPr lang="es-VE" sz="1600" dirty="0" smtClean="0"/>
              <a:t>s la siguiente:</a:t>
            </a:r>
          </a:p>
          <a:p>
            <a:pPr algn="just" eaLnBrk="1" hangingPunct="1">
              <a:lnSpc>
                <a:spcPct val="150000"/>
              </a:lnSpc>
            </a:pPr>
            <a:endParaRPr lang="es-VE" sz="1600" b="0" u="none" dirty="0" smtClean="0"/>
          </a:p>
          <a:p>
            <a:pPr algn="just" eaLnBrk="1" hangingPunct="1">
              <a:lnSpc>
                <a:spcPct val="150000"/>
              </a:lnSpc>
            </a:pPr>
            <a:r>
              <a:rPr lang="es-VE" sz="1600" b="1" u="none" dirty="0" smtClean="0"/>
              <a:t>¿De qué manera, los conocimientos ancestrales sobre educación ambiental de los habitantes de las comunidades </a:t>
            </a:r>
            <a:r>
              <a:rPr lang="es-VE" sz="1600" b="1" u="none" dirty="0" err="1" smtClean="0"/>
              <a:t>Kuama</a:t>
            </a:r>
            <a:r>
              <a:rPr lang="es-VE" sz="1600" b="1" u="none" dirty="0" smtClean="0"/>
              <a:t> y Chumpi del Cantón Morona, Provincia de Morona Santiago, se relacionan con el manejo de turismo sostenible del sector, en el segundo semestre del año 2013?</a:t>
            </a:r>
          </a:p>
        </p:txBody>
      </p:sp>
      <p:sp>
        <p:nvSpPr>
          <p:cNvPr id="4" name="3 Marcador de número de diapositiva"/>
          <p:cNvSpPr>
            <a:spLocks noGrp="1"/>
          </p:cNvSpPr>
          <p:nvPr>
            <p:ph type="sldNum" sz="quarter" idx="5"/>
          </p:nvPr>
        </p:nvSpPr>
        <p:spPr/>
        <p:txBody>
          <a:bodyPr/>
          <a:lstStyle/>
          <a:p>
            <a:pPr>
              <a:defRPr/>
            </a:pPr>
            <a:fld id="{59F9E8AC-8344-440C-814E-7A3AAD048DD4}" type="slidenum">
              <a:rPr lang="es-VE" smtClean="0">
                <a:solidFill>
                  <a:prstClr val="black"/>
                </a:solidFill>
              </a:rPr>
              <a:pPr>
                <a:defRPr/>
              </a:pPr>
              <a:t>5</a:t>
            </a:fld>
            <a:endParaRPr lang="es-VE">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85750" marR="0" lvl="0" indent="-285750" algn="just" defTabSz="914400" rtl="0" eaLnBrk="1" fontAlgn="auto" latinLnBrk="0" hangingPunct="1">
              <a:lnSpc>
                <a:spcPct val="150000"/>
              </a:lnSpc>
              <a:spcBef>
                <a:spcPts val="0"/>
              </a:spcBef>
              <a:spcAft>
                <a:spcPts val="0"/>
              </a:spcAft>
              <a:buClrTx/>
              <a:buSzTx/>
              <a:buFont typeface="Arial" pitchFamily="34" charset="0"/>
              <a:buChar char="•"/>
              <a:tabLst/>
              <a:defRPr/>
            </a:pPr>
            <a:r>
              <a:rPr kumimoji="0" lang="es-VE" sz="1600" b="1" i="0" u="sng" strike="noStrike" kern="1200" cap="none" spc="0" normalizeH="0" baseline="0" noProof="0" dirty="0" smtClean="0">
                <a:ln>
                  <a:noFill/>
                </a:ln>
                <a:solidFill>
                  <a:prstClr val="black"/>
                </a:solidFill>
                <a:effectLst/>
                <a:uLnTx/>
                <a:uFillTx/>
                <a:latin typeface="+mn-lt"/>
                <a:ea typeface="+mn-ea"/>
                <a:cs typeface="+mn-cs"/>
              </a:rPr>
              <a:t>Área</a:t>
            </a:r>
            <a:r>
              <a:rPr kumimoji="0" lang="es-VE" sz="1600" b="0" i="0" u="none" strike="noStrike" kern="1200" cap="none" spc="0" normalizeH="0" baseline="0" noProof="0" dirty="0" smtClean="0">
                <a:ln>
                  <a:noFill/>
                </a:ln>
                <a:solidFill>
                  <a:prstClr val="black"/>
                </a:solidFill>
                <a:effectLst/>
                <a:uLnTx/>
                <a:uFillTx/>
                <a:latin typeface="+mn-lt"/>
                <a:ea typeface="+mn-ea"/>
                <a:cs typeface="+mn-cs"/>
              </a:rPr>
              <a:t>: Educación Ambiental</a:t>
            </a:r>
          </a:p>
          <a:p>
            <a:pPr marL="285750" marR="0" lvl="0" indent="-285750" algn="just" defTabSz="914400" rtl="0" eaLnBrk="1" fontAlgn="auto" latinLnBrk="0" hangingPunct="1">
              <a:lnSpc>
                <a:spcPct val="150000"/>
              </a:lnSpc>
              <a:spcBef>
                <a:spcPts val="0"/>
              </a:spcBef>
              <a:spcAft>
                <a:spcPts val="0"/>
              </a:spcAft>
              <a:buClrTx/>
              <a:buSzTx/>
              <a:buFont typeface="Arial" pitchFamily="34" charset="0"/>
              <a:buChar char="•"/>
              <a:tabLst/>
              <a:defRPr/>
            </a:pPr>
            <a:r>
              <a:rPr kumimoji="0" lang="es-VE" sz="1600" b="1" i="0" u="sng" strike="noStrike" kern="1200" cap="none" spc="0" normalizeH="0" baseline="0" noProof="0" dirty="0" smtClean="0">
                <a:ln>
                  <a:noFill/>
                </a:ln>
                <a:solidFill>
                  <a:prstClr val="black"/>
                </a:solidFill>
                <a:effectLst/>
                <a:uLnTx/>
                <a:uFillTx/>
                <a:latin typeface="+mn-lt"/>
                <a:ea typeface="+mn-ea"/>
                <a:cs typeface="+mn-cs"/>
              </a:rPr>
              <a:t>Aspectos</a:t>
            </a:r>
            <a:r>
              <a:rPr kumimoji="0" lang="es-VE" sz="1600" b="0" i="0" u="none" strike="noStrike" kern="1200" cap="none" spc="0" normalizeH="0" baseline="0" noProof="0" dirty="0" smtClean="0">
                <a:ln>
                  <a:noFill/>
                </a:ln>
                <a:solidFill>
                  <a:prstClr val="black"/>
                </a:solidFill>
                <a:effectLst/>
                <a:uLnTx/>
                <a:uFillTx/>
                <a:latin typeface="+mn-lt"/>
                <a:ea typeface="+mn-ea"/>
                <a:cs typeface="+mn-cs"/>
              </a:rPr>
              <a:t>: Gestión Ambiental y turismo sustentable</a:t>
            </a:r>
          </a:p>
          <a:p>
            <a:pPr marL="285750" marR="0" lvl="0" indent="-285750" algn="just" defTabSz="914400" rtl="0" eaLnBrk="1" fontAlgn="auto" latinLnBrk="0" hangingPunct="1">
              <a:lnSpc>
                <a:spcPct val="150000"/>
              </a:lnSpc>
              <a:spcBef>
                <a:spcPts val="0"/>
              </a:spcBef>
              <a:spcAft>
                <a:spcPts val="0"/>
              </a:spcAft>
              <a:buClrTx/>
              <a:buSzTx/>
              <a:buFont typeface="Arial" pitchFamily="34" charset="0"/>
              <a:buChar char="•"/>
              <a:tabLst/>
              <a:defRPr/>
            </a:pPr>
            <a:r>
              <a:rPr kumimoji="0" lang="es-VE" sz="1600" b="1" i="0" u="sng" strike="noStrike" kern="1200" cap="none" spc="0" normalizeH="0" baseline="0" noProof="0" dirty="0" smtClean="0">
                <a:ln>
                  <a:noFill/>
                </a:ln>
                <a:solidFill>
                  <a:prstClr val="black"/>
                </a:solidFill>
                <a:effectLst/>
                <a:uLnTx/>
                <a:uFillTx/>
                <a:latin typeface="+mn-lt"/>
                <a:ea typeface="+mn-ea"/>
                <a:cs typeface="+mn-cs"/>
              </a:rPr>
              <a:t>Lugar</a:t>
            </a:r>
            <a:r>
              <a:rPr kumimoji="0" lang="es-VE" sz="1600" b="0" i="0" u="none" strike="noStrike" kern="1200" cap="none" spc="0" normalizeH="0" baseline="0" noProof="0" dirty="0" smtClean="0">
                <a:ln>
                  <a:noFill/>
                </a:ln>
                <a:solidFill>
                  <a:prstClr val="black"/>
                </a:solidFill>
                <a:effectLst/>
                <a:uLnTx/>
                <a:uFillTx/>
                <a:latin typeface="+mn-lt"/>
                <a:ea typeface="+mn-ea"/>
                <a:cs typeface="+mn-cs"/>
              </a:rPr>
              <a:t>: Provincia de Morona Santiago</a:t>
            </a:r>
          </a:p>
          <a:p>
            <a:pPr marL="285750" marR="0" lvl="0" indent="-285750" algn="just" defTabSz="914400" rtl="0" eaLnBrk="1" fontAlgn="auto" latinLnBrk="0" hangingPunct="1">
              <a:lnSpc>
                <a:spcPct val="150000"/>
              </a:lnSpc>
              <a:spcBef>
                <a:spcPts val="0"/>
              </a:spcBef>
              <a:spcAft>
                <a:spcPts val="0"/>
              </a:spcAft>
              <a:buClrTx/>
              <a:buSzTx/>
              <a:buFont typeface="Arial" pitchFamily="34" charset="0"/>
              <a:buChar char="•"/>
              <a:tabLst/>
              <a:defRPr/>
            </a:pPr>
            <a:r>
              <a:rPr kumimoji="0" lang="es-VE" sz="1600" b="1" i="0" u="sng" strike="noStrike" kern="1200" cap="none" spc="0" normalizeH="0" baseline="0" noProof="0" dirty="0" smtClean="0">
                <a:ln>
                  <a:noFill/>
                </a:ln>
                <a:solidFill>
                  <a:prstClr val="black"/>
                </a:solidFill>
                <a:effectLst/>
                <a:uLnTx/>
                <a:uFillTx/>
                <a:latin typeface="+mn-lt"/>
                <a:ea typeface="+mn-ea"/>
                <a:cs typeface="+mn-cs"/>
              </a:rPr>
              <a:t>Sector</a:t>
            </a:r>
            <a:r>
              <a:rPr kumimoji="0" lang="es-VE" sz="1600" b="0" i="0" u="none" strike="noStrike" kern="1200" cap="none" spc="0" normalizeH="0" baseline="0" noProof="0" dirty="0" smtClean="0">
                <a:ln>
                  <a:noFill/>
                </a:ln>
                <a:solidFill>
                  <a:prstClr val="black"/>
                </a:solidFill>
                <a:effectLst/>
                <a:uLnTx/>
                <a:uFillTx/>
                <a:latin typeface="+mn-lt"/>
                <a:ea typeface="+mn-ea"/>
                <a:cs typeface="+mn-cs"/>
              </a:rPr>
              <a:t>: Comunidades de  </a:t>
            </a:r>
            <a:r>
              <a:rPr kumimoji="0" lang="es-VE" sz="1600" b="0" i="0" u="none" strike="noStrike" kern="1200" cap="none" spc="0" normalizeH="0" baseline="0" noProof="0" dirty="0" err="1" smtClean="0">
                <a:ln>
                  <a:noFill/>
                </a:ln>
                <a:solidFill>
                  <a:prstClr val="black"/>
                </a:solidFill>
                <a:effectLst/>
                <a:uLnTx/>
                <a:uFillTx/>
                <a:latin typeface="+mn-lt"/>
                <a:ea typeface="+mn-ea"/>
                <a:cs typeface="+mn-cs"/>
              </a:rPr>
              <a:t>Kuama</a:t>
            </a:r>
            <a:r>
              <a:rPr kumimoji="0" lang="es-VE" sz="1600" b="0" i="0" u="none" strike="noStrike" kern="1200" cap="none" spc="0" normalizeH="0" baseline="0" noProof="0" dirty="0" smtClean="0">
                <a:ln>
                  <a:noFill/>
                </a:ln>
                <a:solidFill>
                  <a:prstClr val="black"/>
                </a:solidFill>
                <a:effectLst/>
                <a:uLnTx/>
                <a:uFillTx/>
                <a:latin typeface="+mn-lt"/>
                <a:ea typeface="+mn-ea"/>
                <a:cs typeface="+mn-cs"/>
              </a:rPr>
              <a:t> y Chumpi</a:t>
            </a:r>
          </a:p>
          <a:p>
            <a:pPr marL="285750" marR="0" lvl="0" indent="-285750" algn="just" defTabSz="914400" rtl="0" eaLnBrk="1" fontAlgn="auto" latinLnBrk="0" hangingPunct="1">
              <a:lnSpc>
                <a:spcPct val="150000"/>
              </a:lnSpc>
              <a:spcBef>
                <a:spcPts val="0"/>
              </a:spcBef>
              <a:spcAft>
                <a:spcPts val="0"/>
              </a:spcAft>
              <a:buClrTx/>
              <a:buSzTx/>
              <a:buFont typeface="Arial" pitchFamily="34" charset="0"/>
              <a:buChar char="•"/>
              <a:tabLst/>
              <a:defRPr/>
            </a:pPr>
            <a:r>
              <a:rPr kumimoji="0" lang="es-VE" sz="1600" b="1" i="0" u="sng" strike="noStrike" kern="1200" cap="none" spc="0" normalizeH="0" baseline="0" noProof="0" dirty="0" smtClean="0">
                <a:ln>
                  <a:noFill/>
                </a:ln>
                <a:solidFill>
                  <a:prstClr val="black"/>
                </a:solidFill>
                <a:effectLst/>
                <a:uLnTx/>
                <a:uFillTx/>
                <a:latin typeface="+mn-lt"/>
                <a:ea typeface="+mn-ea"/>
                <a:cs typeface="+mn-cs"/>
              </a:rPr>
              <a:t>Tiempo</a:t>
            </a:r>
            <a:r>
              <a:rPr kumimoji="0" lang="es-VE" sz="1600" b="0" i="0" u="none" strike="noStrike" kern="1200" cap="none" spc="0" normalizeH="0" baseline="0" noProof="0" dirty="0" smtClean="0">
                <a:ln>
                  <a:noFill/>
                </a:ln>
                <a:solidFill>
                  <a:prstClr val="black"/>
                </a:solidFill>
                <a:effectLst/>
                <a:uLnTx/>
                <a:uFillTx/>
                <a:latin typeface="+mn-lt"/>
                <a:ea typeface="+mn-ea"/>
                <a:cs typeface="+mn-cs"/>
              </a:rPr>
              <a:t>: Segundo semestre del 2013</a:t>
            </a:r>
          </a:p>
          <a:p>
            <a:pPr marL="285750" marR="0" lvl="0" indent="-285750" algn="just" defTabSz="914400" rtl="0" eaLnBrk="1" fontAlgn="auto" latinLnBrk="0" hangingPunct="1">
              <a:lnSpc>
                <a:spcPct val="150000"/>
              </a:lnSpc>
              <a:spcBef>
                <a:spcPts val="0"/>
              </a:spcBef>
              <a:spcAft>
                <a:spcPts val="0"/>
              </a:spcAft>
              <a:buClrTx/>
              <a:buSzTx/>
              <a:buFont typeface="Arial" pitchFamily="34" charset="0"/>
              <a:buChar char="•"/>
              <a:tabLst/>
              <a:defRPr/>
            </a:pPr>
            <a:r>
              <a:rPr kumimoji="0" lang="es-VE" sz="1600" b="1" i="0" u="sng" strike="noStrike" kern="1200" cap="none" spc="0" normalizeH="0" baseline="0" noProof="0" dirty="0" smtClean="0">
                <a:ln>
                  <a:noFill/>
                </a:ln>
                <a:solidFill>
                  <a:prstClr val="black"/>
                </a:solidFill>
                <a:effectLst/>
                <a:uLnTx/>
                <a:uFillTx/>
                <a:latin typeface="+mn-lt"/>
                <a:ea typeface="+mn-ea"/>
                <a:cs typeface="+mn-cs"/>
              </a:rPr>
              <a:t>Original</a:t>
            </a:r>
            <a:r>
              <a:rPr kumimoji="0" lang="es-VE" sz="1600" b="0" i="0" u="none" strike="noStrike" kern="1200" cap="none" spc="0" normalizeH="0" baseline="0" noProof="0" dirty="0" smtClean="0">
                <a:ln>
                  <a:noFill/>
                </a:ln>
                <a:solidFill>
                  <a:prstClr val="black"/>
                </a:solidFill>
                <a:effectLst/>
                <a:uLnTx/>
                <a:uFillTx/>
                <a:latin typeface="+mn-lt"/>
                <a:ea typeface="+mn-ea"/>
                <a:cs typeface="+mn-cs"/>
              </a:rPr>
              <a:t>: En las comunidades de </a:t>
            </a:r>
            <a:r>
              <a:rPr kumimoji="0" lang="es-VE" sz="1600" b="0" i="0" u="none" strike="noStrike" kern="1200" cap="none" spc="0" normalizeH="0" baseline="0" noProof="0" dirty="0" err="1" smtClean="0">
                <a:ln>
                  <a:noFill/>
                </a:ln>
                <a:solidFill>
                  <a:prstClr val="black"/>
                </a:solidFill>
                <a:effectLst/>
                <a:uLnTx/>
                <a:uFillTx/>
                <a:latin typeface="+mn-lt"/>
                <a:ea typeface="+mn-ea"/>
                <a:cs typeface="+mn-cs"/>
              </a:rPr>
              <a:t>Kuama</a:t>
            </a:r>
            <a:r>
              <a:rPr kumimoji="0" lang="es-VE" sz="1600" b="0" i="0" u="none" strike="noStrike" kern="1200" cap="none" spc="0" normalizeH="0" baseline="0" noProof="0" dirty="0" smtClean="0">
                <a:ln>
                  <a:noFill/>
                </a:ln>
                <a:solidFill>
                  <a:prstClr val="black"/>
                </a:solidFill>
                <a:effectLst/>
                <a:uLnTx/>
                <a:uFillTx/>
                <a:latin typeface="+mn-lt"/>
                <a:ea typeface="+mn-ea"/>
                <a:cs typeface="+mn-cs"/>
              </a:rPr>
              <a:t>  y Chumpi  no se han realizado estudios de este caso.</a:t>
            </a:r>
          </a:p>
          <a:p>
            <a:pPr marL="285750" marR="0" lvl="0" indent="-285750" algn="just" defTabSz="914400" rtl="0" eaLnBrk="1" fontAlgn="auto" latinLnBrk="0" hangingPunct="1">
              <a:lnSpc>
                <a:spcPct val="150000"/>
              </a:lnSpc>
              <a:spcBef>
                <a:spcPts val="0"/>
              </a:spcBef>
              <a:spcAft>
                <a:spcPts val="0"/>
              </a:spcAft>
              <a:buClrTx/>
              <a:buSzTx/>
              <a:buFont typeface="Arial" pitchFamily="34" charset="0"/>
              <a:buChar char="•"/>
              <a:tabLst/>
              <a:defRPr/>
            </a:pPr>
            <a:r>
              <a:rPr kumimoji="0" lang="es-VE" sz="1600" b="1" i="0" u="sng" strike="noStrike" kern="1200" cap="none" spc="0" normalizeH="0" baseline="0" noProof="0" dirty="0" smtClean="0">
                <a:ln>
                  <a:noFill/>
                </a:ln>
                <a:solidFill>
                  <a:prstClr val="black"/>
                </a:solidFill>
                <a:effectLst/>
                <a:uLnTx/>
                <a:uFillTx/>
                <a:latin typeface="+mn-lt"/>
                <a:ea typeface="+mn-ea"/>
                <a:cs typeface="+mn-cs"/>
              </a:rPr>
              <a:t>Factible</a:t>
            </a:r>
            <a:r>
              <a:rPr kumimoji="0" lang="es-VE" sz="1600" b="0" i="0" u="none" strike="noStrike" kern="1200" cap="none" spc="0" normalizeH="0" baseline="0" noProof="0" dirty="0" smtClean="0">
                <a:ln>
                  <a:noFill/>
                </a:ln>
                <a:solidFill>
                  <a:prstClr val="black"/>
                </a:solidFill>
                <a:effectLst/>
                <a:uLnTx/>
                <a:uFillTx/>
                <a:latin typeface="+mn-lt"/>
                <a:ea typeface="+mn-ea"/>
                <a:cs typeface="+mn-cs"/>
              </a:rPr>
              <a:t>: Existe la predisposición de la autora y participación de las comunidades de </a:t>
            </a:r>
            <a:r>
              <a:rPr kumimoji="0" lang="es-VE" sz="1600" b="0" i="0" u="none" strike="noStrike" kern="1200" cap="none" spc="0" normalizeH="0" baseline="0" noProof="0" dirty="0" err="1" smtClean="0">
                <a:ln>
                  <a:noFill/>
                </a:ln>
                <a:solidFill>
                  <a:prstClr val="black"/>
                </a:solidFill>
                <a:effectLst/>
                <a:uLnTx/>
                <a:uFillTx/>
                <a:latin typeface="+mn-lt"/>
                <a:ea typeface="+mn-ea"/>
                <a:cs typeface="+mn-cs"/>
              </a:rPr>
              <a:t>Kuama</a:t>
            </a:r>
            <a:r>
              <a:rPr kumimoji="0" lang="es-VE" sz="1600" b="0" i="0" u="none" strike="noStrike" kern="1200" cap="none" spc="0" normalizeH="0" baseline="0" noProof="0" dirty="0" smtClean="0">
                <a:ln>
                  <a:noFill/>
                </a:ln>
                <a:solidFill>
                  <a:prstClr val="black"/>
                </a:solidFill>
                <a:effectLst/>
                <a:uLnTx/>
                <a:uFillTx/>
                <a:latin typeface="+mn-lt"/>
                <a:ea typeface="+mn-ea"/>
                <a:cs typeface="+mn-cs"/>
              </a:rPr>
              <a:t>  y Chumpi de la Zona de </a:t>
            </a:r>
            <a:r>
              <a:rPr kumimoji="0" lang="es-VE" sz="1600" b="0" i="0" u="none" strike="noStrike" kern="1200" cap="none" spc="0" normalizeH="0" baseline="0" noProof="0" dirty="0" err="1" smtClean="0">
                <a:ln>
                  <a:noFill/>
                </a:ln>
                <a:solidFill>
                  <a:prstClr val="black"/>
                </a:solidFill>
                <a:effectLst/>
                <a:uLnTx/>
                <a:uFillTx/>
                <a:latin typeface="+mn-lt"/>
                <a:ea typeface="+mn-ea"/>
                <a:cs typeface="+mn-cs"/>
              </a:rPr>
              <a:t>Miasal</a:t>
            </a:r>
            <a:r>
              <a:rPr kumimoji="0" lang="es-VE" sz="1600" b="0" i="0" u="none" strike="noStrike" kern="1200" cap="none" spc="0" normalizeH="0" baseline="0" noProof="0" dirty="0" smtClean="0">
                <a:ln>
                  <a:noFill/>
                </a:ln>
                <a:solidFill>
                  <a:prstClr val="black"/>
                </a:solidFill>
                <a:effectLst/>
                <a:uLnTx/>
                <a:uFillTx/>
                <a:latin typeface="+mn-lt"/>
                <a:ea typeface="+mn-ea"/>
                <a:cs typeface="+mn-cs"/>
              </a:rPr>
              <a:t> del Cantón Morona, Provincia de Morona Santiago.</a:t>
            </a:r>
          </a:p>
        </p:txBody>
      </p:sp>
      <p:sp>
        <p:nvSpPr>
          <p:cNvPr id="4" name="3 Marcador de número de diapositiva"/>
          <p:cNvSpPr>
            <a:spLocks noGrp="1"/>
          </p:cNvSpPr>
          <p:nvPr>
            <p:ph type="sldNum" sz="quarter" idx="10"/>
          </p:nvPr>
        </p:nvSpPr>
        <p:spPr/>
        <p:txBody>
          <a:bodyPr/>
          <a:lstStyle/>
          <a:p>
            <a:fld id="{A7B58CD2-964E-4DCE-8010-69E4D30E6F63}" type="slidenum">
              <a:rPr lang="es-VE" smtClean="0"/>
              <a:pPr/>
              <a:t>6</a:t>
            </a:fld>
            <a:endParaRPr lang="es-VE"/>
          </a:p>
        </p:txBody>
      </p:sp>
    </p:spTree>
    <p:extLst>
      <p:ext uri="{BB962C8B-B14F-4D97-AF65-F5344CB8AC3E}">
        <p14:creationId xmlns:p14="http://schemas.microsoft.com/office/powerpoint/2010/main" val="3629609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VE" sz="1400" b="0" i="0" u="none" strike="noStrike" kern="1200" cap="none" spc="0" normalizeH="0" baseline="0" noProof="0" dirty="0" smtClean="0">
                <a:ln>
                  <a:noFill/>
                </a:ln>
                <a:solidFill>
                  <a:prstClr val="black"/>
                </a:solidFill>
                <a:effectLst/>
                <a:uLnTx/>
                <a:uFillTx/>
                <a:latin typeface="+mn-lt"/>
                <a:ea typeface="+mn-ea"/>
                <a:cs typeface="+mn-cs"/>
              </a:rPr>
              <a:t>A continuación tenemos los Objetivos de la Investigación y comenzando con el Objetivo General tenemos que ese objetivo fue:</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s-VE"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VE" sz="1400" b="1" i="0" u="none" strike="noStrike" kern="1200" cap="none" spc="0" normalizeH="0" baseline="0" noProof="0" dirty="0" smtClean="0">
                <a:ln>
                  <a:noFill/>
                </a:ln>
                <a:solidFill>
                  <a:prstClr val="black"/>
                </a:solidFill>
                <a:effectLst/>
                <a:uLnTx/>
                <a:uFillTx/>
                <a:latin typeface="+mn-lt"/>
                <a:ea typeface="+mn-ea"/>
                <a:cs typeface="+mn-cs"/>
              </a:rPr>
              <a:t>Analizar los conocimientos ancestrales de los habitantes de las comunidades </a:t>
            </a:r>
            <a:r>
              <a:rPr kumimoji="0" lang="es-VE" sz="1400" b="1" i="0" u="none" strike="noStrike" kern="1200" cap="none" spc="0" normalizeH="0" baseline="0" noProof="0" dirty="0" err="1" smtClean="0">
                <a:ln>
                  <a:noFill/>
                </a:ln>
                <a:solidFill>
                  <a:prstClr val="black"/>
                </a:solidFill>
                <a:effectLst/>
                <a:uLnTx/>
                <a:uFillTx/>
                <a:latin typeface="+mn-lt"/>
                <a:ea typeface="+mn-ea"/>
                <a:cs typeface="+mn-cs"/>
              </a:rPr>
              <a:t>Kuama</a:t>
            </a:r>
            <a:r>
              <a:rPr kumimoji="0" lang="es-VE" sz="1400" b="1" i="0" u="none" strike="noStrike" kern="1200" cap="none" spc="0" normalizeH="0" baseline="0" noProof="0" dirty="0" smtClean="0">
                <a:ln>
                  <a:noFill/>
                </a:ln>
                <a:solidFill>
                  <a:prstClr val="black"/>
                </a:solidFill>
                <a:effectLst/>
                <a:uLnTx/>
                <a:uFillTx/>
                <a:latin typeface="+mn-lt"/>
                <a:ea typeface="+mn-ea"/>
                <a:cs typeface="+mn-cs"/>
              </a:rPr>
              <a:t> y Chumpi del Cantón Morona Provincia de Morona Santiago sobre educación ambiental, mediante observación directa y trabajo de campo, para conocer su relación con el manejo del turismo sostenible del sector y plantear una  propuesta de mejoramiento.</a:t>
            </a:r>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7</a:t>
            </a:fld>
            <a:endParaRPr lang="es-VE"/>
          </a:p>
        </p:txBody>
      </p:sp>
    </p:spTree>
    <p:extLst>
      <p:ext uri="{BB962C8B-B14F-4D97-AF65-F5344CB8AC3E}">
        <p14:creationId xmlns:p14="http://schemas.microsoft.com/office/powerpoint/2010/main" val="82010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20000"/>
          </a:bodyPr>
          <a:lstStyle/>
          <a:p>
            <a:pPr algn="just">
              <a:lnSpc>
                <a:spcPct val="150000"/>
              </a:lnSpc>
            </a:pPr>
            <a:r>
              <a:rPr lang="es-VE" sz="1400" dirty="0" smtClean="0">
                <a:latin typeface="+mn-lt"/>
                <a:cs typeface="Arial" pitchFamily="34" charset="0"/>
              </a:rPr>
              <a:t>Y los Objetivos Específicos que se manejaron</a:t>
            </a:r>
            <a:r>
              <a:rPr lang="es-VE" sz="1400" baseline="0" dirty="0" smtClean="0">
                <a:latin typeface="+mn-lt"/>
                <a:cs typeface="Arial" pitchFamily="34" charset="0"/>
              </a:rPr>
              <a:t> fueron éstos:</a:t>
            </a:r>
          </a:p>
          <a:p>
            <a:pPr algn="just">
              <a:lnSpc>
                <a:spcPct val="150000"/>
              </a:lnSpc>
            </a:pPr>
            <a:endParaRPr lang="es-VE" sz="1400" baseline="0" dirty="0" smtClean="0">
              <a:latin typeface="+mn-lt"/>
              <a:cs typeface="Arial" pitchFamily="34" charset="0"/>
            </a:endParaRPr>
          </a:p>
          <a:p>
            <a:pPr marL="0" marR="0" lvl="1" indent="0" algn="just" defTabSz="914400" rtl="0" eaLnBrk="1" fontAlgn="auto" latinLnBrk="0" hangingPunct="1">
              <a:lnSpc>
                <a:spcPct val="150000"/>
              </a:lnSpc>
              <a:spcBef>
                <a:spcPts val="0"/>
              </a:spcBef>
              <a:spcAft>
                <a:spcPts val="0"/>
              </a:spcAft>
              <a:buClrTx/>
              <a:buSzTx/>
              <a:buFontTx/>
              <a:buNone/>
              <a:tabLst/>
              <a:defRPr/>
            </a:pPr>
            <a:r>
              <a:rPr lang="es-VE" sz="1400" baseline="0" dirty="0" smtClean="0">
                <a:latin typeface="+mn-lt"/>
                <a:cs typeface="Arial" pitchFamily="34" charset="0"/>
              </a:rPr>
              <a:t>El primero: </a:t>
            </a:r>
            <a:r>
              <a:rPr lang="es-VE" sz="1400" b="1" dirty="0" smtClean="0">
                <a:latin typeface="+mn-lt"/>
              </a:rPr>
              <a:t>Determinar los conocimientos ancestrales sobre Educación Ambiental tienen los habitantes de las comunidades de </a:t>
            </a:r>
            <a:r>
              <a:rPr lang="es-VE" sz="1400" b="1" dirty="0" err="1" smtClean="0">
                <a:latin typeface="+mn-lt"/>
              </a:rPr>
              <a:t>Kuama</a:t>
            </a:r>
            <a:r>
              <a:rPr lang="es-VE" sz="1400" b="1" dirty="0" smtClean="0">
                <a:latin typeface="+mn-lt"/>
              </a:rPr>
              <a:t>  y Chumpi.</a:t>
            </a:r>
          </a:p>
          <a:p>
            <a:pPr marL="0" marR="0" lvl="1" indent="0" algn="just" defTabSz="914400" rtl="0" eaLnBrk="1" fontAlgn="auto" latinLnBrk="0" hangingPunct="1">
              <a:lnSpc>
                <a:spcPct val="150000"/>
              </a:lnSpc>
              <a:spcBef>
                <a:spcPts val="0"/>
              </a:spcBef>
              <a:spcAft>
                <a:spcPts val="0"/>
              </a:spcAft>
              <a:buClrTx/>
              <a:buSzTx/>
              <a:buFontTx/>
              <a:buNone/>
              <a:tabLst/>
              <a:defRPr/>
            </a:pPr>
            <a:endParaRPr lang="es-VE" sz="1400" b="0" dirty="0" smtClean="0">
              <a:latin typeface="+mn-lt"/>
            </a:endParaRPr>
          </a:p>
          <a:p>
            <a:pPr marL="0" marR="0" lvl="1" indent="0" algn="just" defTabSz="914400" rtl="0" eaLnBrk="1" fontAlgn="auto" latinLnBrk="0" hangingPunct="1">
              <a:lnSpc>
                <a:spcPct val="150000"/>
              </a:lnSpc>
              <a:spcBef>
                <a:spcPts val="0"/>
              </a:spcBef>
              <a:spcAft>
                <a:spcPts val="0"/>
              </a:spcAft>
              <a:buClrTx/>
              <a:buSzTx/>
              <a:buFontTx/>
              <a:buNone/>
              <a:tabLst/>
              <a:defRPr/>
            </a:pPr>
            <a:r>
              <a:rPr lang="es-VE" sz="1400" dirty="0" smtClean="0">
                <a:latin typeface="+mn-lt"/>
              </a:rPr>
              <a:t>El segundo: </a:t>
            </a:r>
            <a:r>
              <a:rPr lang="es-VE" sz="1400" b="1" dirty="0" smtClean="0">
                <a:latin typeface="+mn-lt"/>
              </a:rPr>
              <a:t>Establecer las características actuales del manejo de las actividades turísticas por parte de los habitantes de las comunidades </a:t>
            </a:r>
            <a:r>
              <a:rPr lang="es-VE" sz="1400" b="1" dirty="0" err="1" smtClean="0">
                <a:latin typeface="+mn-lt"/>
              </a:rPr>
              <a:t>Kuama</a:t>
            </a:r>
            <a:r>
              <a:rPr lang="es-VE" sz="1400" b="1" dirty="0" smtClean="0">
                <a:latin typeface="+mn-lt"/>
              </a:rPr>
              <a:t> y Chumpi.</a:t>
            </a:r>
            <a:endParaRPr lang="es-ES" sz="1400" b="1" dirty="0" smtClean="0">
              <a:latin typeface="+mn-lt"/>
            </a:endParaRPr>
          </a:p>
          <a:p>
            <a:pPr marL="0" marR="0" lvl="1" indent="0" algn="just" defTabSz="914400" rtl="0" eaLnBrk="1" fontAlgn="auto" latinLnBrk="0" hangingPunct="1">
              <a:lnSpc>
                <a:spcPct val="150000"/>
              </a:lnSpc>
              <a:spcBef>
                <a:spcPts val="0"/>
              </a:spcBef>
              <a:spcAft>
                <a:spcPts val="0"/>
              </a:spcAft>
              <a:buClrTx/>
              <a:buSzTx/>
              <a:buFontTx/>
              <a:buNone/>
              <a:tabLst/>
              <a:defRPr/>
            </a:pPr>
            <a:endParaRPr lang="es-ES" sz="1400" b="0" dirty="0" smtClean="0">
              <a:latin typeface="+mn-lt"/>
            </a:endParaRPr>
          </a:p>
          <a:p>
            <a:pPr marL="0" marR="0" lvl="1" indent="0" algn="just" defTabSz="914400" rtl="0" eaLnBrk="1" fontAlgn="auto" latinLnBrk="0" hangingPunct="1">
              <a:lnSpc>
                <a:spcPct val="150000"/>
              </a:lnSpc>
              <a:spcBef>
                <a:spcPts val="0"/>
              </a:spcBef>
              <a:spcAft>
                <a:spcPts val="0"/>
              </a:spcAft>
              <a:buClrTx/>
              <a:buSzTx/>
              <a:buFontTx/>
              <a:buNone/>
              <a:tabLst/>
              <a:defRPr/>
            </a:pPr>
            <a:r>
              <a:rPr lang="es-VE" sz="1400" dirty="0" smtClean="0">
                <a:latin typeface="+mn-lt"/>
              </a:rPr>
              <a:t>El tercero:  </a:t>
            </a:r>
            <a:r>
              <a:rPr lang="es-VE" sz="1400" b="1" dirty="0" smtClean="0">
                <a:latin typeface="+mn-lt"/>
              </a:rPr>
              <a:t>Identificar las potencialidades naturales y culturales de las comunidades  </a:t>
            </a:r>
            <a:r>
              <a:rPr lang="es-VE" sz="1400" b="1" dirty="0" err="1" smtClean="0">
                <a:latin typeface="+mn-lt"/>
              </a:rPr>
              <a:t>Kuama</a:t>
            </a:r>
            <a:r>
              <a:rPr lang="es-VE" sz="1400" b="1" dirty="0" smtClean="0">
                <a:latin typeface="+mn-lt"/>
              </a:rPr>
              <a:t> y Chumpi, como sectores potenciales de desarrollo turístico sustentable del sector. </a:t>
            </a:r>
          </a:p>
          <a:p>
            <a:pPr marL="0" marR="0" indent="0" algn="just" defTabSz="914400" rtl="0" eaLnBrk="1" fontAlgn="auto" latinLnBrk="0" hangingPunct="1">
              <a:lnSpc>
                <a:spcPct val="150000"/>
              </a:lnSpc>
              <a:spcBef>
                <a:spcPts val="0"/>
              </a:spcBef>
              <a:spcAft>
                <a:spcPts val="0"/>
              </a:spcAft>
              <a:buClrTx/>
              <a:buSzTx/>
              <a:buFontTx/>
              <a:buNone/>
              <a:tabLst/>
              <a:defRPr/>
            </a:pPr>
            <a:endParaRPr lang="es-VE" sz="1400" baseline="0" dirty="0" smtClean="0">
              <a:latin typeface="+mn-lt"/>
              <a:cs typeface="Arial" pitchFamily="34" charset="0"/>
            </a:endParaRPr>
          </a:p>
          <a:p>
            <a:pPr marL="0" marR="0" lvl="1" indent="0" algn="just" defTabSz="914400" rtl="0" eaLnBrk="1" fontAlgn="auto" latinLnBrk="0" hangingPunct="1">
              <a:lnSpc>
                <a:spcPct val="150000"/>
              </a:lnSpc>
              <a:spcBef>
                <a:spcPts val="0"/>
              </a:spcBef>
              <a:spcAft>
                <a:spcPts val="0"/>
              </a:spcAft>
              <a:buClrTx/>
              <a:buSzTx/>
              <a:buFontTx/>
              <a:buNone/>
              <a:tabLst/>
              <a:defRPr/>
            </a:pPr>
            <a:r>
              <a:rPr lang="es-VE" sz="1400" dirty="0" smtClean="0">
                <a:latin typeface="+mn-lt"/>
              </a:rPr>
              <a:t>El cuarto y</a:t>
            </a:r>
            <a:r>
              <a:rPr lang="es-VE" sz="1400" baseline="0" dirty="0" smtClean="0">
                <a:latin typeface="+mn-lt"/>
              </a:rPr>
              <a:t> último objetivo específico es</a:t>
            </a:r>
            <a:r>
              <a:rPr lang="es-VE" sz="1400" dirty="0" smtClean="0">
                <a:latin typeface="+mn-lt"/>
              </a:rPr>
              <a:t>: </a:t>
            </a:r>
            <a:r>
              <a:rPr lang="es-VE" sz="1400" b="1" dirty="0" smtClean="0">
                <a:latin typeface="+mn-lt"/>
              </a:rPr>
              <a:t>Proponer una alternativa de solución o mejoramiento del problema de investigación.</a:t>
            </a:r>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8</a:t>
            </a:fld>
            <a:endParaRPr lang="es-VE"/>
          </a:p>
        </p:txBody>
      </p:sp>
    </p:spTree>
    <p:extLst>
      <p:ext uri="{BB962C8B-B14F-4D97-AF65-F5344CB8AC3E}">
        <p14:creationId xmlns:p14="http://schemas.microsoft.com/office/powerpoint/2010/main" val="2183395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lnSpc>
                <a:spcPct val="150000"/>
              </a:lnSpc>
            </a:pPr>
            <a:r>
              <a:rPr lang="es-VE" sz="1600" dirty="0" smtClean="0"/>
              <a:t>Pasamos al Capítulo número 2, que trata del Marco Teórico</a:t>
            </a:r>
          </a:p>
        </p:txBody>
      </p:sp>
      <p:sp>
        <p:nvSpPr>
          <p:cNvPr id="4" name="3 Marcador de número de diapositiva"/>
          <p:cNvSpPr>
            <a:spLocks noGrp="1"/>
          </p:cNvSpPr>
          <p:nvPr>
            <p:ph type="sldNum" sz="quarter" idx="10"/>
          </p:nvPr>
        </p:nvSpPr>
        <p:spPr/>
        <p:txBody>
          <a:bodyPr/>
          <a:lstStyle/>
          <a:p>
            <a:fld id="{70A7E8BA-745D-405E-A6BD-0FA52A2278E8}" type="slidenum">
              <a:rPr lang="es-VE" smtClean="0"/>
              <a:pPr/>
              <a:t>9</a:t>
            </a:fld>
            <a:endParaRPr lang="es-VE"/>
          </a:p>
        </p:txBody>
      </p:sp>
    </p:spTree>
    <p:extLst>
      <p:ext uri="{BB962C8B-B14F-4D97-AF65-F5344CB8AC3E}">
        <p14:creationId xmlns:p14="http://schemas.microsoft.com/office/powerpoint/2010/main" val="510547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V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VE"/>
          </a:p>
        </p:txBody>
      </p:sp>
      <p:sp>
        <p:nvSpPr>
          <p:cNvPr id="4" name="3 Marcador de fecha"/>
          <p:cNvSpPr>
            <a:spLocks noGrp="1"/>
          </p:cNvSpPr>
          <p:nvPr>
            <p:ph type="dt" sz="half" idx="10"/>
          </p:nvPr>
        </p:nvSpPr>
        <p:spPr/>
        <p:txBody>
          <a:bodyPr/>
          <a:lstStyle/>
          <a:p>
            <a:fld id="{FEA618CA-174E-43E8-949C-E72223CFFD59}" type="datetimeFigureOut">
              <a:rPr lang="es-VE" smtClean="0"/>
              <a:pPr/>
              <a:t>20/02/2014</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0DF0E2A3-0FCF-43F8-AFC5-563CBC9F1FBC}" type="slidenum">
              <a:rPr lang="es-VE" smtClean="0"/>
              <a:pPr/>
              <a:t>‹Nº›</a:t>
            </a:fld>
            <a:endParaRPr lang="es-V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FEA618CA-174E-43E8-949C-E72223CFFD59}" type="datetimeFigureOut">
              <a:rPr lang="es-VE" smtClean="0"/>
              <a:pPr/>
              <a:t>20/02/2014</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0DF0E2A3-0FCF-43F8-AFC5-563CBC9F1FBC}" type="slidenum">
              <a:rPr lang="es-VE" smtClean="0"/>
              <a:pPr/>
              <a:t>‹Nº›</a:t>
            </a:fld>
            <a:endParaRPr lang="es-V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FEA618CA-174E-43E8-949C-E72223CFFD59}" type="datetimeFigureOut">
              <a:rPr lang="es-VE" smtClean="0"/>
              <a:pPr/>
              <a:t>20/02/2014</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0DF0E2A3-0FCF-43F8-AFC5-563CBC9F1FBC}" type="slidenum">
              <a:rPr lang="es-VE" smtClean="0"/>
              <a:pPr/>
              <a:t>‹Nº›</a:t>
            </a:fld>
            <a:endParaRPr lang="es-V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V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VE"/>
          </a:p>
        </p:txBody>
      </p:sp>
      <p:sp>
        <p:nvSpPr>
          <p:cNvPr id="4" name="3 Marcador de fecha"/>
          <p:cNvSpPr>
            <a:spLocks noGrp="1"/>
          </p:cNvSpPr>
          <p:nvPr>
            <p:ph type="dt" sz="half" idx="10"/>
          </p:nvPr>
        </p:nvSpPr>
        <p:spPr/>
        <p:txBody>
          <a:bodyPr/>
          <a:lstStyle/>
          <a:p>
            <a:fld id="{FEA618CA-174E-43E8-949C-E72223CFFD59}" type="datetimeFigureOut">
              <a:rPr lang="es-VE" smtClean="0">
                <a:solidFill>
                  <a:prstClr val="black">
                    <a:tint val="75000"/>
                  </a:prstClr>
                </a:solidFill>
              </a:rPr>
              <a:pPr/>
              <a:t>20/02/2014</a:t>
            </a:fld>
            <a:endParaRPr lang="es-VE">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VE">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DF0E2A3-0FCF-43F8-AFC5-563CBC9F1FBC}" type="slidenum">
              <a:rPr lang="es-VE" smtClean="0">
                <a:solidFill>
                  <a:prstClr val="black">
                    <a:tint val="75000"/>
                  </a:prstClr>
                </a:solidFill>
              </a:rPr>
              <a:pPr/>
              <a:t>‹Nº›</a:t>
            </a:fld>
            <a:endParaRPr lang="es-VE">
              <a:solidFill>
                <a:prstClr val="black">
                  <a:tint val="75000"/>
                </a:prstClr>
              </a:solidFill>
            </a:endParaRPr>
          </a:p>
        </p:txBody>
      </p:sp>
    </p:spTree>
    <p:extLst>
      <p:ext uri="{BB962C8B-B14F-4D97-AF65-F5344CB8AC3E}">
        <p14:creationId xmlns:p14="http://schemas.microsoft.com/office/powerpoint/2010/main" val="297205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FEA618CA-174E-43E8-949C-E72223CFFD59}" type="datetimeFigureOut">
              <a:rPr lang="es-VE" smtClean="0">
                <a:solidFill>
                  <a:prstClr val="black">
                    <a:tint val="75000"/>
                  </a:prstClr>
                </a:solidFill>
              </a:rPr>
              <a:pPr/>
              <a:t>20/02/2014</a:t>
            </a:fld>
            <a:endParaRPr lang="es-VE">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VE">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DF0E2A3-0FCF-43F8-AFC5-563CBC9F1FBC}" type="slidenum">
              <a:rPr lang="es-VE" smtClean="0">
                <a:solidFill>
                  <a:prstClr val="black">
                    <a:tint val="75000"/>
                  </a:prstClr>
                </a:solidFill>
              </a:rPr>
              <a:pPr/>
              <a:t>‹Nº›</a:t>
            </a:fld>
            <a:endParaRPr lang="es-VE">
              <a:solidFill>
                <a:prstClr val="black">
                  <a:tint val="75000"/>
                </a:prstClr>
              </a:solidFill>
            </a:endParaRPr>
          </a:p>
        </p:txBody>
      </p:sp>
    </p:spTree>
    <p:extLst>
      <p:ext uri="{BB962C8B-B14F-4D97-AF65-F5344CB8AC3E}">
        <p14:creationId xmlns:p14="http://schemas.microsoft.com/office/powerpoint/2010/main" val="3861170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EA618CA-174E-43E8-949C-E72223CFFD59}" type="datetimeFigureOut">
              <a:rPr lang="es-VE" smtClean="0">
                <a:solidFill>
                  <a:prstClr val="black">
                    <a:tint val="75000"/>
                  </a:prstClr>
                </a:solidFill>
              </a:rPr>
              <a:pPr/>
              <a:t>20/02/2014</a:t>
            </a:fld>
            <a:endParaRPr lang="es-VE">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VE">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DF0E2A3-0FCF-43F8-AFC5-563CBC9F1FBC}" type="slidenum">
              <a:rPr lang="es-VE" smtClean="0">
                <a:solidFill>
                  <a:prstClr val="black">
                    <a:tint val="75000"/>
                  </a:prstClr>
                </a:solidFill>
              </a:rPr>
              <a:pPr/>
              <a:t>‹Nº›</a:t>
            </a:fld>
            <a:endParaRPr lang="es-VE">
              <a:solidFill>
                <a:prstClr val="black">
                  <a:tint val="75000"/>
                </a:prstClr>
              </a:solidFill>
            </a:endParaRPr>
          </a:p>
        </p:txBody>
      </p:sp>
    </p:spTree>
    <p:extLst>
      <p:ext uri="{BB962C8B-B14F-4D97-AF65-F5344CB8AC3E}">
        <p14:creationId xmlns:p14="http://schemas.microsoft.com/office/powerpoint/2010/main" val="1396884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fecha"/>
          <p:cNvSpPr>
            <a:spLocks noGrp="1"/>
          </p:cNvSpPr>
          <p:nvPr>
            <p:ph type="dt" sz="half" idx="10"/>
          </p:nvPr>
        </p:nvSpPr>
        <p:spPr/>
        <p:txBody>
          <a:bodyPr/>
          <a:lstStyle/>
          <a:p>
            <a:fld id="{FEA618CA-174E-43E8-949C-E72223CFFD59}" type="datetimeFigureOut">
              <a:rPr lang="es-VE" smtClean="0">
                <a:solidFill>
                  <a:prstClr val="black">
                    <a:tint val="75000"/>
                  </a:prstClr>
                </a:solidFill>
              </a:rPr>
              <a:pPr/>
              <a:t>20/02/2014</a:t>
            </a:fld>
            <a:endParaRPr lang="es-VE">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VE">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DF0E2A3-0FCF-43F8-AFC5-563CBC9F1FBC}" type="slidenum">
              <a:rPr lang="es-VE" smtClean="0">
                <a:solidFill>
                  <a:prstClr val="black">
                    <a:tint val="75000"/>
                  </a:prstClr>
                </a:solidFill>
              </a:rPr>
              <a:pPr/>
              <a:t>‹Nº›</a:t>
            </a:fld>
            <a:endParaRPr lang="es-VE">
              <a:solidFill>
                <a:prstClr val="black">
                  <a:tint val="75000"/>
                </a:prstClr>
              </a:solidFill>
            </a:endParaRPr>
          </a:p>
        </p:txBody>
      </p:sp>
    </p:spTree>
    <p:extLst>
      <p:ext uri="{BB962C8B-B14F-4D97-AF65-F5344CB8AC3E}">
        <p14:creationId xmlns:p14="http://schemas.microsoft.com/office/powerpoint/2010/main" val="3590426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7" name="6 Marcador de fecha"/>
          <p:cNvSpPr>
            <a:spLocks noGrp="1"/>
          </p:cNvSpPr>
          <p:nvPr>
            <p:ph type="dt" sz="half" idx="10"/>
          </p:nvPr>
        </p:nvSpPr>
        <p:spPr/>
        <p:txBody>
          <a:bodyPr/>
          <a:lstStyle/>
          <a:p>
            <a:fld id="{FEA618CA-174E-43E8-949C-E72223CFFD59}" type="datetimeFigureOut">
              <a:rPr lang="es-VE" smtClean="0">
                <a:solidFill>
                  <a:prstClr val="black">
                    <a:tint val="75000"/>
                  </a:prstClr>
                </a:solidFill>
              </a:rPr>
              <a:pPr/>
              <a:t>20/02/2014</a:t>
            </a:fld>
            <a:endParaRPr lang="es-VE">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VE">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0DF0E2A3-0FCF-43F8-AFC5-563CBC9F1FBC}" type="slidenum">
              <a:rPr lang="es-VE" smtClean="0">
                <a:solidFill>
                  <a:prstClr val="black">
                    <a:tint val="75000"/>
                  </a:prstClr>
                </a:solidFill>
              </a:rPr>
              <a:pPr/>
              <a:t>‹Nº›</a:t>
            </a:fld>
            <a:endParaRPr lang="es-VE">
              <a:solidFill>
                <a:prstClr val="black">
                  <a:tint val="75000"/>
                </a:prstClr>
              </a:solidFill>
            </a:endParaRPr>
          </a:p>
        </p:txBody>
      </p:sp>
    </p:spTree>
    <p:extLst>
      <p:ext uri="{BB962C8B-B14F-4D97-AF65-F5344CB8AC3E}">
        <p14:creationId xmlns:p14="http://schemas.microsoft.com/office/powerpoint/2010/main" val="3774233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fecha"/>
          <p:cNvSpPr>
            <a:spLocks noGrp="1"/>
          </p:cNvSpPr>
          <p:nvPr>
            <p:ph type="dt" sz="half" idx="10"/>
          </p:nvPr>
        </p:nvSpPr>
        <p:spPr/>
        <p:txBody>
          <a:bodyPr/>
          <a:lstStyle/>
          <a:p>
            <a:fld id="{FEA618CA-174E-43E8-949C-E72223CFFD59}" type="datetimeFigureOut">
              <a:rPr lang="es-VE" smtClean="0">
                <a:solidFill>
                  <a:prstClr val="black">
                    <a:tint val="75000"/>
                  </a:prstClr>
                </a:solidFill>
              </a:rPr>
              <a:pPr/>
              <a:t>20/02/2014</a:t>
            </a:fld>
            <a:endParaRPr lang="es-VE">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VE">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0DF0E2A3-0FCF-43F8-AFC5-563CBC9F1FBC}" type="slidenum">
              <a:rPr lang="es-VE" smtClean="0">
                <a:solidFill>
                  <a:prstClr val="black">
                    <a:tint val="75000"/>
                  </a:prstClr>
                </a:solidFill>
              </a:rPr>
              <a:pPr/>
              <a:t>‹Nº›</a:t>
            </a:fld>
            <a:endParaRPr lang="es-VE">
              <a:solidFill>
                <a:prstClr val="black">
                  <a:tint val="75000"/>
                </a:prstClr>
              </a:solidFill>
            </a:endParaRPr>
          </a:p>
        </p:txBody>
      </p:sp>
    </p:spTree>
    <p:extLst>
      <p:ext uri="{BB962C8B-B14F-4D97-AF65-F5344CB8AC3E}">
        <p14:creationId xmlns:p14="http://schemas.microsoft.com/office/powerpoint/2010/main" val="131106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EA618CA-174E-43E8-949C-E72223CFFD59}" type="datetimeFigureOut">
              <a:rPr lang="es-VE" smtClean="0">
                <a:solidFill>
                  <a:prstClr val="black">
                    <a:tint val="75000"/>
                  </a:prstClr>
                </a:solidFill>
              </a:rPr>
              <a:pPr/>
              <a:t>20/02/2014</a:t>
            </a:fld>
            <a:endParaRPr lang="es-VE">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VE">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0DF0E2A3-0FCF-43F8-AFC5-563CBC9F1FBC}" type="slidenum">
              <a:rPr lang="es-VE" smtClean="0">
                <a:solidFill>
                  <a:prstClr val="black">
                    <a:tint val="75000"/>
                  </a:prstClr>
                </a:solidFill>
              </a:rPr>
              <a:pPr/>
              <a:t>‹Nº›</a:t>
            </a:fld>
            <a:endParaRPr lang="es-VE">
              <a:solidFill>
                <a:prstClr val="black">
                  <a:tint val="75000"/>
                </a:prstClr>
              </a:solidFill>
            </a:endParaRPr>
          </a:p>
        </p:txBody>
      </p:sp>
    </p:spTree>
    <p:extLst>
      <p:ext uri="{BB962C8B-B14F-4D97-AF65-F5344CB8AC3E}">
        <p14:creationId xmlns:p14="http://schemas.microsoft.com/office/powerpoint/2010/main" val="3987331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V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EA618CA-174E-43E8-949C-E72223CFFD59}" type="datetimeFigureOut">
              <a:rPr lang="es-VE" smtClean="0">
                <a:solidFill>
                  <a:prstClr val="black">
                    <a:tint val="75000"/>
                  </a:prstClr>
                </a:solidFill>
              </a:rPr>
              <a:pPr/>
              <a:t>20/02/2014</a:t>
            </a:fld>
            <a:endParaRPr lang="es-VE">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VE">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DF0E2A3-0FCF-43F8-AFC5-563CBC9F1FBC}" type="slidenum">
              <a:rPr lang="es-VE" smtClean="0">
                <a:solidFill>
                  <a:prstClr val="black">
                    <a:tint val="75000"/>
                  </a:prstClr>
                </a:solidFill>
              </a:rPr>
              <a:pPr/>
              <a:t>‹Nº›</a:t>
            </a:fld>
            <a:endParaRPr lang="es-VE">
              <a:solidFill>
                <a:prstClr val="black">
                  <a:tint val="75000"/>
                </a:prstClr>
              </a:solidFill>
            </a:endParaRPr>
          </a:p>
        </p:txBody>
      </p:sp>
    </p:spTree>
    <p:extLst>
      <p:ext uri="{BB962C8B-B14F-4D97-AF65-F5344CB8AC3E}">
        <p14:creationId xmlns:p14="http://schemas.microsoft.com/office/powerpoint/2010/main" val="85793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FEA618CA-174E-43E8-949C-E72223CFFD59}" type="datetimeFigureOut">
              <a:rPr lang="es-VE" smtClean="0"/>
              <a:pPr/>
              <a:t>20/02/2014</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0DF0E2A3-0FCF-43F8-AFC5-563CBC9F1FBC}" type="slidenum">
              <a:rPr lang="es-VE" smtClean="0"/>
              <a:pPr/>
              <a:t>‹Nº›</a:t>
            </a:fld>
            <a:endParaRPr lang="es-V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V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EA618CA-174E-43E8-949C-E72223CFFD59}" type="datetimeFigureOut">
              <a:rPr lang="es-VE" smtClean="0">
                <a:solidFill>
                  <a:prstClr val="black">
                    <a:tint val="75000"/>
                  </a:prstClr>
                </a:solidFill>
              </a:rPr>
              <a:pPr/>
              <a:t>20/02/2014</a:t>
            </a:fld>
            <a:endParaRPr lang="es-VE">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VE">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DF0E2A3-0FCF-43F8-AFC5-563CBC9F1FBC}" type="slidenum">
              <a:rPr lang="es-VE" smtClean="0">
                <a:solidFill>
                  <a:prstClr val="black">
                    <a:tint val="75000"/>
                  </a:prstClr>
                </a:solidFill>
              </a:rPr>
              <a:pPr/>
              <a:t>‹Nº›</a:t>
            </a:fld>
            <a:endParaRPr lang="es-VE">
              <a:solidFill>
                <a:prstClr val="black">
                  <a:tint val="75000"/>
                </a:prstClr>
              </a:solidFill>
            </a:endParaRPr>
          </a:p>
        </p:txBody>
      </p:sp>
    </p:spTree>
    <p:extLst>
      <p:ext uri="{BB962C8B-B14F-4D97-AF65-F5344CB8AC3E}">
        <p14:creationId xmlns:p14="http://schemas.microsoft.com/office/powerpoint/2010/main" val="1250456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FEA618CA-174E-43E8-949C-E72223CFFD59}" type="datetimeFigureOut">
              <a:rPr lang="es-VE" smtClean="0">
                <a:solidFill>
                  <a:prstClr val="black">
                    <a:tint val="75000"/>
                  </a:prstClr>
                </a:solidFill>
              </a:rPr>
              <a:pPr/>
              <a:t>20/02/2014</a:t>
            </a:fld>
            <a:endParaRPr lang="es-VE">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VE">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DF0E2A3-0FCF-43F8-AFC5-563CBC9F1FBC}" type="slidenum">
              <a:rPr lang="es-VE" smtClean="0">
                <a:solidFill>
                  <a:prstClr val="black">
                    <a:tint val="75000"/>
                  </a:prstClr>
                </a:solidFill>
              </a:rPr>
              <a:pPr/>
              <a:t>‹Nº›</a:t>
            </a:fld>
            <a:endParaRPr lang="es-VE">
              <a:solidFill>
                <a:prstClr val="black">
                  <a:tint val="75000"/>
                </a:prstClr>
              </a:solidFill>
            </a:endParaRPr>
          </a:p>
        </p:txBody>
      </p:sp>
    </p:spTree>
    <p:extLst>
      <p:ext uri="{BB962C8B-B14F-4D97-AF65-F5344CB8AC3E}">
        <p14:creationId xmlns:p14="http://schemas.microsoft.com/office/powerpoint/2010/main" val="1559959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FEA618CA-174E-43E8-949C-E72223CFFD59}" type="datetimeFigureOut">
              <a:rPr lang="es-VE" smtClean="0">
                <a:solidFill>
                  <a:prstClr val="black">
                    <a:tint val="75000"/>
                  </a:prstClr>
                </a:solidFill>
              </a:rPr>
              <a:pPr/>
              <a:t>20/02/2014</a:t>
            </a:fld>
            <a:endParaRPr lang="es-VE">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VE">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DF0E2A3-0FCF-43F8-AFC5-563CBC9F1FBC}" type="slidenum">
              <a:rPr lang="es-VE" smtClean="0">
                <a:solidFill>
                  <a:prstClr val="black">
                    <a:tint val="75000"/>
                  </a:prstClr>
                </a:solidFill>
              </a:rPr>
              <a:pPr/>
              <a:t>‹Nº›</a:t>
            </a:fld>
            <a:endParaRPr lang="es-VE">
              <a:solidFill>
                <a:prstClr val="black">
                  <a:tint val="75000"/>
                </a:prstClr>
              </a:solidFill>
            </a:endParaRPr>
          </a:p>
        </p:txBody>
      </p:sp>
    </p:spTree>
    <p:extLst>
      <p:ext uri="{BB962C8B-B14F-4D97-AF65-F5344CB8AC3E}">
        <p14:creationId xmlns:p14="http://schemas.microsoft.com/office/powerpoint/2010/main" val="1271397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28600"/>
            <a:ext cx="8229600" cy="5867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3" name="2 Marcador de fecha"/>
          <p:cNvSpPr>
            <a:spLocks noGrp="1"/>
          </p:cNvSpPr>
          <p:nvPr>
            <p:ph type="dt" sz="half" idx="10"/>
          </p:nvPr>
        </p:nvSpPr>
        <p:spPr>
          <a:xfrm>
            <a:off x="457200" y="6248400"/>
            <a:ext cx="2133600" cy="457200"/>
          </a:xfrm>
        </p:spPr>
        <p:txBody>
          <a:bodyPr/>
          <a:lstStyle>
            <a:lvl1pPr>
              <a:defRPr/>
            </a:lvl1pPr>
          </a:lstStyle>
          <a:p>
            <a:endParaRPr lang="es-ES_tradnl">
              <a:solidFill>
                <a:prstClr val="black">
                  <a:tint val="75000"/>
                </a:prstClr>
              </a:solidFill>
            </a:endParaRPr>
          </a:p>
        </p:txBody>
      </p:sp>
      <p:sp>
        <p:nvSpPr>
          <p:cNvPr id="4" name="3 Marcador de pie de página"/>
          <p:cNvSpPr>
            <a:spLocks noGrp="1"/>
          </p:cNvSpPr>
          <p:nvPr>
            <p:ph type="ftr" sz="quarter" idx="11"/>
          </p:nvPr>
        </p:nvSpPr>
        <p:spPr>
          <a:xfrm>
            <a:off x="3124200" y="6248400"/>
            <a:ext cx="2895600" cy="457200"/>
          </a:xfrm>
        </p:spPr>
        <p:txBody>
          <a:bodyPr/>
          <a:lstStyle>
            <a:lvl1pPr>
              <a:defRPr/>
            </a:lvl1pPr>
          </a:lstStyle>
          <a:p>
            <a:endParaRPr lang="es-ES_tradnl">
              <a:solidFill>
                <a:prstClr val="black">
                  <a:tint val="75000"/>
                </a:prstClr>
              </a:solidFill>
            </a:endParaRPr>
          </a:p>
        </p:txBody>
      </p:sp>
      <p:sp>
        <p:nvSpPr>
          <p:cNvPr id="5" name="4 Marcador de número de diapositiva"/>
          <p:cNvSpPr>
            <a:spLocks noGrp="1"/>
          </p:cNvSpPr>
          <p:nvPr>
            <p:ph type="sldNum" sz="quarter" idx="12"/>
          </p:nvPr>
        </p:nvSpPr>
        <p:spPr>
          <a:xfrm>
            <a:off x="6553200" y="6248400"/>
            <a:ext cx="2133600" cy="457200"/>
          </a:xfrm>
        </p:spPr>
        <p:txBody>
          <a:bodyPr/>
          <a:lstStyle>
            <a:lvl1pPr>
              <a:defRPr/>
            </a:lvl1pPr>
          </a:lstStyle>
          <a:p>
            <a:fld id="{2E44462D-72B0-4BFE-9206-91C342555EBA}" type="slidenum">
              <a:rPr lang="es-ES_tradnl">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541959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1143000"/>
          </a:xfrm>
        </p:spPr>
        <p:txBody>
          <a:bodyPr/>
          <a:lstStyle/>
          <a:p>
            <a:r>
              <a:rPr lang="es-ES" smtClean="0"/>
              <a:t>Haga clic para modificar el estilo de título del patrón</a:t>
            </a:r>
            <a:endParaRPr lang="es-VE"/>
          </a:p>
        </p:txBody>
      </p:sp>
      <p:sp>
        <p:nvSpPr>
          <p:cNvPr id="3" name="2 Marcador de gráfico"/>
          <p:cNvSpPr>
            <a:spLocks noGrp="1"/>
          </p:cNvSpPr>
          <p:nvPr>
            <p:ph type="chart" idx="1"/>
          </p:nvPr>
        </p:nvSpPr>
        <p:spPr>
          <a:xfrm>
            <a:off x="457200" y="1600200"/>
            <a:ext cx="8229600" cy="4495800"/>
          </a:xfrm>
        </p:spPr>
        <p:txBody>
          <a:bodyPr/>
          <a:lstStyle/>
          <a:p>
            <a:endParaRPr lang="es-VE"/>
          </a:p>
        </p:txBody>
      </p:sp>
      <p:sp>
        <p:nvSpPr>
          <p:cNvPr id="4" name="3 Marcador de fecha"/>
          <p:cNvSpPr>
            <a:spLocks noGrp="1"/>
          </p:cNvSpPr>
          <p:nvPr>
            <p:ph type="dt" sz="half" idx="10"/>
          </p:nvPr>
        </p:nvSpPr>
        <p:spPr>
          <a:xfrm>
            <a:off x="457200" y="6248400"/>
            <a:ext cx="2133600" cy="457200"/>
          </a:xfrm>
        </p:spPr>
        <p:txBody>
          <a:bodyPr/>
          <a:lstStyle>
            <a:lvl1pPr>
              <a:defRPr/>
            </a:lvl1pPr>
          </a:lstStyle>
          <a:p>
            <a:endParaRPr lang="es-ES_tradnl">
              <a:solidFill>
                <a:prstClr val="black">
                  <a:tint val="75000"/>
                </a:prstClr>
              </a:solidFill>
            </a:endParaRPr>
          </a:p>
        </p:txBody>
      </p:sp>
      <p:sp>
        <p:nvSpPr>
          <p:cNvPr id="5" name="4 Marcador de pie de página"/>
          <p:cNvSpPr>
            <a:spLocks noGrp="1"/>
          </p:cNvSpPr>
          <p:nvPr>
            <p:ph type="ftr" sz="quarter" idx="11"/>
          </p:nvPr>
        </p:nvSpPr>
        <p:spPr>
          <a:xfrm>
            <a:off x="3124200" y="6248400"/>
            <a:ext cx="2895600" cy="457200"/>
          </a:xfrm>
        </p:spPr>
        <p:txBody>
          <a:bodyPr/>
          <a:lstStyle>
            <a:lvl1pPr>
              <a:defRPr/>
            </a:lvl1p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a:xfrm>
            <a:off x="6553200" y="6248400"/>
            <a:ext cx="2133600" cy="457200"/>
          </a:xfrm>
        </p:spPr>
        <p:txBody>
          <a:bodyPr/>
          <a:lstStyle>
            <a:lvl1pPr>
              <a:defRPr/>
            </a:lvl1pPr>
          </a:lstStyle>
          <a:p>
            <a:fld id="{39C5050F-5F6C-4F79-883E-823994FD17BC}" type="slidenum">
              <a:rPr lang="es-ES_tradnl">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1043368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EA618CA-174E-43E8-949C-E72223CFFD59}" type="datetimeFigureOut">
              <a:rPr lang="es-VE" smtClean="0"/>
              <a:pPr/>
              <a:t>20/02/2014</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0DF0E2A3-0FCF-43F8-AFC5-563CBC9F1FBC}" type="slidenum">
              <a:rPr lang="es-VE" smtClean="0"/>
              <a:pPr/>
              <a:t>‹Nº›</a:t>
            </a:fld>
            <a:endParaRPr lang="es-V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fecha"/>
          <p:cNvSpPr>
            <a:spLocks noGrp="1"/>
          </p:cNvSpPr>
          <p:nvPr>
            <p:ph type="dt" sz="half" idx="10"/>
          </p:nvPr>
        </p:nvSpPr>
        <p:spPr/>
        <p:txBody>
          <a:bodyPr/>
          <a:lstStyle/>
          <a:p>
            <a:fld id="{FEA618CA-174E-43E8-949C-E72223CFFD59}" type="datetimeFigureOut">
              <a:rPr lang="es-VE" smtClean="0"/>
              <a:pPr/>
              <a:t>20/02/2014</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0DF0E2A3-0FCF-43F8-AFC5-563CBC9F1FBC}" type="slidenum">
              <a:rPr lang="es-VE" smtClean="0"/>
              <a:pPr/>
              <a:t>‹Nº›</a:t>
            </a:fld>
            <a:endParaRPr lang="es-V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7" name="6 Marcador de fecha"/>
          <p:cNvSpPr>
            <a:spLocks noGrp="1"/>
          </p:cNvSpPr>
          <p:nvPr>
            <p:ph type="dt" sz="half" idx="10"/>
          </p:nvPr>
        </p:nvSpPr>
        <p:spPr/>
        <p:txBody>
          <a:bodyPr/>
          <a:lstStyle/>
          <a:p>
            <a:fld id="{FEA618CA-174E-43E8-949C-E72223CFFD59}" type="datetimeFigureOut">
              <a:rPr lang="es-VE" smtClean="0"/>
              <a:pPr/>
              <a:t>20/02/2014</a:t>
            </a:fld>
            <a:endParaRPr lang="es-VE"/>
          </a:p>
        </p:txBody>
      </p:sp>
      <p:sp>
        <p:nvSpPr>
          <p:cNvPr id="8" name="7 Marcador de pie de página"/>
          <p:cNvSpPr>
            <a:spLocks noGrp="1"/>
          </p:cNvSpPr>
          <p:nvPr>
            <p:ph type="ftr" sz="quarter" idx="11"/>
          </p:nvPr>
        </p:nvSpPr>
        <p:spPr/>
        <p:txBody>
          <a:bodyPr/>
          <a:lstStyle/>
          <a:p>
            <a:endParaRPr lang="es-VE"/>
          </a:p>
        </p:txBody>
      </p:sp>
      <p:sp>
        <p:nvSpPr>
          <p:cNvPr id="9" name="8 Marcador de número de diapositiva"/>
          <p:cNvSpPr>
            <a:spLocks noGrp="1"/>
          </p:cNvSpPr>
          <p:nvPr>
            <p:ph type="sldNum" sz="quarter" idx="12"/>
          </p:nvPr>
        </p:nvSpPr>
        <p:spPr/>
        <p:txBody>
          <a:bodyPr/>
          <a:lstStyle/>
          <a:p>
            <a:fld id="{0DF0E2A3-0FCF-43F8-AFC5-563CBC9F1FBC}" type="slidenum">
              <a:rPr lang="es-VE" smtClean="0"/>
              <a:pPr/>
              <a:t>‹Nº›</a:t>
            </a:fld>
            <a:endParaRPr lang="es-V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fecha"/>
          <p:cNvSpPr>
            <a:spLocks noGrp="1"/>
          </p:cNvSpPr>
          <p:nvPr>
            <p:ph type="dt" sz="half" idx="10"/>
          </p:nvPr>
        </p:nvSpPr>
        <p:spPr/>
        <p:txBody>
          <a:bodyPr/>
          <a:lstStyle/>
          <a:p>
            <a:fld id="{FEA618CA-174E-43E8-949C-E72223CFFD59}" type="datetimeFigureOut">
              <a:rPr lang="es-VE" smtClean="0"/>
              <a:pPr/>
              <a:t>20/02/2014</a:t>
            </a:fld>
            <a:endParaRPr lang="es-VE"/>
          </a:p>
        </p:txBody>
      </p:sp>
      <p:sp>
        <p:nvSpPr>
          <p:cNvPr id="4" name="3 Marcador de pie de página"/>
          <p:cNvSpPr>
            <a:spLocks noGrp="1"/>
          </p:cNvSpPr>
          <p:nvPr>
            <p:ph type="ftr" sz="quarter" idx="11"/>
          </p:nvPr>
        </p:nvSpPr>
        <p:spPr/>
        <p:txBody>
          <a:bodyPr/>
          <a:lstStyle/>
          <a:p>
            <a:endParaRPr lang="es-VE"/>
          </a:p>
        </p:txBody>
      </p:sp>
      <p:sp>
        <p:nvSpPr>
          <p:cNvPr id="5" name="4 Marcador de número de diapositiva"/>
          <p:cNvSpPr>
            <a:spLocks noGrp="1"/>
          </p:cNvSpPr>
          <p:nvPr>
            <p:ph type="sldNum" sz="quarter" idx="12"/>
          </p:nvPr>
        </p:nvSpPr>
        <p:spPr/>
        <p:txBody>
          <a:bodyPr/>
          <a:lstStyle/>
          <a:p>
            <a:fld id="{0DF0E2A3-0FCF-43F8-AFC5-563CBC9F1FBC}" type="slidenum">
              <a:rPr lang="es-VE" smtClean="0"/>
              <a:pPr/>
              <a:t>‹Nº›</a:t>
            </a:fld>
            <a:endParaRPr lang="es-V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EA618CA-174E-43E8-949C-E72223CFFD59}" type="datetimeFigureOut">
              <a:rPr lang="es-VE" smtClean="0"/>
              <a:pPr/>
              <a:t>20/02/2014</a:t>
            </a:fld>
            <a:endParaRPr lang="es-VE"/>
          </a:p>
        </p:txBody>
      </p:sp>
      <p:sp>
        <p:nvSpPr>
          <p:cNvPr id="3" name="2 Marcador de pie de página"/>
          <p:cNvSpPr>
            <a:spLocks noGrp="1"/>
          </p:cNvSpPr>
          <p:nvPr>
            <p:ph type="ftr" sz="quarter" idx="11"/>
          </p:nvPr>
        </p:nvSpPr>
        <p:spPr/>
        <p:txBody>
          <a:bodyPr/>
          <a:lstStyle/>
          <a:p>
            <a:endParaRPr lang="es-VE"/>
          </a:p>
        </p:txBody>
      </p:sp>
      <p:sp>
        <p:nvSpPr>
          <p:cNvPr id="4" name="3 Marcador de número de diapositiva"/>
          <p:cNvSpPr>
            <a:spLocks noGrp="1"/>
          </p:cNvSpPr>
          <p:nvPr>
            <p:ph type="sldNum" sz="quarter" idx="12"/>
          </p:nvPr>
        </p:nvSpPr>
        <p:spPr/>
        <p:txBody>
          <a:bodyPr/>
          <a:lstStyle/>
          <a:p>
            <a:fld id="{0DF0E2A3-0FCF-43F8-AFC5-563CBC9F1FBC}" type="slidenum">
              <a:rPr lang="es-VE" smtClean="0"/>
              <a:pPr/>
              <a:t>‹Nº›</a:t>
            </a:fld>
            <a:endParaRPr lang="es-V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V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EA618CA-174E-43E8-949C-E72223CFFD59}" type="datetimeFigureOut">
              <a:rPr lang="es-VE" smtClean="0"/>
              <a:pPr/>
              <a:t>20/02/2014</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0DF0E2A3-0FCF-43F8-AFC5-563CBC9F1FBC}" type="slidenum">
              <a:rPr lang="es-VE" smtClean="0"/>
              <a:pPr/>
              <a:t>‹Nº›</a:t>
            </a:fld>
            <a:endParaRPr lang="es-V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V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EA618CA-174E-43E8-949C-E72223CFFD59}" type="datetimeFigureOut">
              <a:rPr lang="es-VE" smtClean="0"/>
              <a:pPr/>
              <a:t>20/02/2014</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0DF0E2A3-0FCF-43F8-AFC5-563CBC9F1FBC}" type="slidenum">
              <a:rPr lang="es-VE" smtClean="0"/>
              <a:pPr/>
              <a:t>‹Nº›</a:t>
            </a:fld>
            <a:endParaRPr lang="es-V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A618CA-174E-43E8-949C-E72223CFFD59}" type="datetimeFigureOut">
              <a:rPr lang="es-VE" smtClean="0"/>
              <a:pPr/>
              <a:t>20/02/2014</a:t>
            </a:fld>
            <a:endParaRPr lang="es-V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F0E2A3-0FCF-43F8-AFC5-563CBC9F1FBC}" type="slidenum">
              <a:rPr lang="es-VE" smtClean="0"/>
              <a:pPr/>
              <a:t>‹Nº›</a:t>
            </a:fld>
            <a:endParaRPr lang="es-V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A618CA-174E-43E8-949C-E72223CFFD59}" type="datetimeFigureOut">
              <a:rPr lang="es-VE" smtClean="0">
                <a:solidFill>
                  <a:prstClr val="black">
                    <a:tint val="75000"/>
                  </a:prstClr>
                </a:solidFill>
              </a:rPr>
              <a:pPr/>
              <a:t>20/02/2014</a:t>
            </a:fld>
            <a:endParaRPr lang="es-VE">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F0E2A3-0FCF-43F8-AFC5-563CBC9F1FBC}" type="slidenum">
              <a:rPr lang="es-VE" smtClean="0">
                <a:solidFill>
                  <a:prstClr val="black">
                    <a:tint val="75000"/>
                  </a:prstClr>
                </a:solidFill>
              </a:rPr>
              <a:pPr/>
              <a:t>‹Nº›</a:t>
            </a:fld>
            <a:endParaRPr lang="es-VE">
              <a:solidFill>
                <a:prstClr val="black">
                  <a:tint val="75000"/>
                </a:prstClr>
              </a:solidFill>
            </a:endParaRPr>
          </a:p>
        </p:txBody>
      </p:sp>
    </p:spTree>
    <p:extLst>
      <p:ext uri="{BB962C8B-B14F-4D97-AF65-F5344CB8AC3E}">
        <p14:creationId xmlns:p14="http://schemas.microsoft.com/office/powerpoint/2010/main" val="11684450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30.jpe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8" name="Picture 30"/>
          <p:cNvPicPr>
            <a:picLocks noChangeAspect="1" noChangeArrowheads="1" noCrop="1"/>
          </p:cNvPicPr>
          <p:nvPr/>
        </p:nvPicPr>
        <p:blipFill>
          <a:blip r:embed="rId5">
            <a:extLst>
              <a:ext uri="{28A0092B-C50C-407E-A947-70E740481C1C}">
                <a14:useLocalDpi xmlns:a14="http://schemas.microsoft.com/office/drawing/2010/main" val="0"/>
              </a:ext>
            </a:extLst>
          </a:blip>
          <a:stretch>
            <a:fillRect/>
          </a:stretch>
        </p:blipFill>
        <p:spPr bwMode="auto">
          <a:xfrm>
            <a:off x="545749" y="524851"/>
            <a:ext cx="1940116" cy="1260000"/>
          </a:xfrm>
          <a:prstGeom prst="rect">
            <a:avLst/>
          </a:prstGeom>
          <a:noFill/>
          <a:ln>
            <a:solidFill>
              <a:schemeClr val="tx1"/>
            </a:solidFill>
          </a:ln>
        </p:spPr>
      </p:pic>
      <p:sp>
        <p:nvSpPr>
          <p:cNvPr id="11" name="Rectangle 14"/>
          <p:cNvSpPr>
            <a:spLocks noChangeArrowheads="1"/>
          </p:cNvSpPr>
          <p:nvPr/>
        </p:nvSpPr>
        <p:spPr bwMode="auto">
          <a:xfrm>
            <a:off x="500034" y="1857364"/>
            <a:ext cx="7959755" cy="400110"/>
          </a:xfrm>
          <a:prstGeom prst="rect">
            <a:avLst/>
          </a:prstGeom>
          <a:noFill/>
          <a:ln w="9525">
            <a:noFill/>
            <a:miter lim="800000"/>
            <a:headEnd/>
            <a:tailEnd/>
          </a:ln>
          <a:effectLst/>
        </p:spPr>
        <p:txBody>
          <a:bodyPr wrap="square">
            <a:spAutoFit/>
          </a:bodyPr>
          <a:lstStyle/>
          <a:p>
            <a:pPr algn="ctr">
              <a:spcBef>
                <a:spcPct val="50000"/>
              </a:spcBef>
            </a:pPr>
            <a:r>
              <a:rPr kumimoji="1" lang="es-VE" sz="2000" b="1" dirty="0">
                <a:solidFill>
                  <a:prstClr val="black">
                    <a:lumMod val="95000"/>
                    <a:lumOff val="5000"/>
                  </a:prstClr>
                </a:solidFill>
                <a:latin typeface="Lucida Bright" pitchFamily="18" charset="0"/>
              </a:rPr>
              <a:t>Trabajo de </a:t>
            </a:r>
            <a:r>
              <a:rPr kumimoji="1" lang="es-VE" sz="2000" b="1" dirty="0" smtClean="0">
                <a:solidFill>
                  <a:prstClr val="black">
                    <a:lumMod val="95000"/>
                    <a:lumOff val="5000"/>
                  </a:prstClr>
                </a:solidFill>
                <a:latin typeface="Lucida Bright" pitchFamily="18" charset="0"/>
              </a:rPr>
              <a:t>Investigación </a:t>
            </a:r>
            <a:r>
              <a:rPr kumimoji="1" lang="es-VE" sz="2000" b="1" dirty="0">
                <a:solidFill>
                  <a:prstClr val="black">
                    <a:lumMod val="95000"/>
                    <a:lumOff val="5000"/>
                  </a:prstClr>
                </a:solidFill>
                <a:latin typeface="Lucida Bright" pitchFamily="18" charset="0"/>
              </a:rPr>
              <a:t>previo a la obtención del título de </a:t>
            </a:r>
            <a:r>
              <a:rPr kumimoji="1" lang="es-ES" sz="2000" b="1" dirty="0" smtClean="0">
                <a:solidFill>
                  <a:prstClr val="black">
                    <a:lumMod val="95000"/>
                    <a:lumOff val="5000"/>
                  </a:prstClr>
                </a:solidFill>
                <a:latin typeface="Lucida Bright" pitchFamily="18" charset="0"/>
              </a:rPr>
              <a:t>:</a:t>
            </a:r>
            <a:endParaRPr kumimoji="1" lang="es-ES" sz="2000" b="1" dirty="0">
              <a:solidFill>
                <a:prstClr val="black">
                  <a:lumMod val="95000"/>
                  <a:lumOff val="5000"/>
                </a:prstClr>
              </a:solidFill>
              <a:latin typeface="Lucida Bright" pitchFamily="18" charset="0"/>
            </a:endParaRPr>
          </a:p>
        </p:txBody>
      </p:sp>
      <p:sp>
        <p:nvSpPr>
          <p:cNvPr id="12" name="Text Box 15"/>
          <p:cNvSpPr txBox="1">
            <a:spLocks noChangeArrowheads="1"/>
          </p:cNvSpPr>
          <p:nvPr/>
        </p:nvSpPr>
        <p:spPr bwMode="auto">
          <a:xfrm>
            <a:off x="500034" y="3966155"/>
            <a:ext cx="7926959" cy="830997"/>
          </a:xfrm>
          <a:prstGeom prst="rect">
            <a:avLst/>
          </a:prstGeom>
          <a:noFill/>
          <a:ln w="9525">
            <a:noFill/>
            <a:miter lim="800000"/>
            <a:headEnd/>
            <a:tailEnd/>
          </a:ln>
          <a:effectLst>
            <a:outerShdw blurRad="965200" dist="50800" dir="5400000" sx="139000" sy="139000" algn="ctr" rotWithShape="0">
              <a:schemeClr val="tx1">
                <a:alpha val="16000"/>
              </a:schemeClr>
            </a:outerShdw>
          </a:effectLst>
        </p:spPr>
        <p:txBody>
          <a:bodyPr wrap="square">
            <a:spAutoFit/>
          </a:bodyPr>
          <a:lstStyle/>
          <a:p>
            <a:pPr algn="ctr"/>
            <a:r>
              <a:rPr kumimoji="1" lang="es-ES" sz="2400" b="1" u="sng" dirty="0" smtClean="0">
                <a:solidFill>
                  <a:prstClr val="black"/>
                </a:solidFill>
                <a:latin typeface="Lucida Bright" pitchFamily="18" charset="0"/>
              </a:rPr>
              <a:t>Autora</a:t>
            </a:r>
            <a:r>
              <a:rPr kumimoji="1" lang="es-ES" sz="2400" b="1" dirty="0" smtClean="0">
                <a:solidFill>
                  <a:prstClr val="black"/>
                </a:solidFill>
                <a:latin typeface="Lucida Bright" pitchFamily="18" charset="0"/>
              </a:rPr>
              <a:t>:</a:t>
            </a:r>
          </a:p>
          <a:p>
            <a:pPr algn="ctr"/>
            <a:r>
              <a:rPr kumimoji="1" lang="es-ES" sz="2400" b="1" dirty="0" smtClean="0">
                <a:solidFill>
                  <a:prstClr val="black"/>
                </a:solidFill>
                <a:latin typeface="Lucida Bright" pitchFamily="18" charset="0"/>
              </a:rPr>
              <a:t>Delia Patricia Arcos </a:t>
            </a:r>
            <a:r>
              <a:rPr kumimoji="1" lang="es-ES" sz="2400" b="1" dirty="0" err="1" smtClean="0">
                <a:solidFill>
                  <a:prstClr val="black"/>
                </a:solidFill>
                <a:latin typeface="Lucida Bright" pitchFamily="18" charset="0"/>
              </a:rPr>
              <a:t>Tuitza</a:t>
            </a:r>
            <a:endParaRPr kumimoji="1" lang="es-ES" sz="2400" b="1" dirty="0" smtClean="0">
              <a:solidFill>
                <a:prstClr val="black"/>
              </a:solidFill>
              <a:latin typeface="Lucida Bright" pitchFamily="18" charset="0"/>
            </a:endParaRPr>
          </a:p>
        </p:txBody>
      </p:sp>
      <p:sp>
        <p:nvSpPr>
          <p:cNvPr id="14" name="Rectangle 14"/>
          <p:cNvSpPr>
            <a:spLocks noChangeArrowheads="1"/>
          </p:cNvSpPr>
          <p:nvPr/>
        </p:nvSpPr>
        <p:spPr bwMode="auto">
          <a:xfrm>
            <a:off x="571472" y="2214554"/>
            <a:ext cx="8001056" cy="391774"/>
          </a:xfrm>
          <a:prstGeom prst="rect">
            <a:avLst/>
          </a:prstGeom>
          <a:noFill/>
          <a:ln w="9525">
            <a:noFill/>
            <a:miter lim="800000"/>
            <a:headEnd/>
            <a:tailEnd/>
          </a:ln>
          <a:effectLst/>
        </p:spPr>
        <p:txBody>
          <a:bodyPr wrap="square">
            <a:spAutoFit/>
          </a:bodyPr>
          <a:lstStyle/>
          <a:p>
            <a:pPr algn="ctr">
              <a:lnSpc>
                <a:spcPct val="120000"/>
              </a:lnSpc>
              <a:spcBef>
                <a:spcPct val="50000"/>
              </a:spcBef>
            </a:pPr>
            <a:r>
              <a:rPr kumimoji="1" lang="es-ES" b="1" cap="all" dirty="0">
                <a:ln w="19050" cmpd="sng">
                  <a:solidFill>
                    <a:sysClr val="windowText" lastClr="000000"/>
                  </a:solidFill>
                  <a:prstDash val="solid"/>
                </a:ln>
                <a:solidFill>
                  <a:srgbClr val="C00000"/>
                </a:solidFill>
                <a:effectLst>
                  <a:reflection blurRad="12700" stA="28000" endPos="45000" dist="1000" dir="5400000" sy="-100000" algn="bl" rotWithShape="0"/>
                </a:effectLst>
                <a:latin typeface="Lucida Bright" pitchFamily="18" charset="0"/>
              </a:rPr>
              <a:t>Licenciatura en Educación Ambiental</a:t>
            </a:r>
          </a:p>
        </p:txBody>
      </p:sp>
      <p:pic>
        <p:nvPicPr>
          <p:cNvPr id="2" name="1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2264" y="214290"/>
            <a:ext cx="1680013" cy="1680013"/>
          </a:xfrm>
          <a:prstGeom prst="rect">
            <a:avLst/>
          </a:prstGeom>
        </p:spPr>
      </p:pic>
      <p:sp>
        <p:nvSpPr>
          <p:cNvPr id="9" name="Text Box 3"/>
          <p:cNvSpPr txBox="1">
            <a:spLocks noChangeArrowheads="1"/>
          </p:cNvSpPr>
          <p:nvPr/>
        </p:nvSpPr>
        <p:spPr bwMode="auto">
          <a:xfrm>
            <a:off x="467544" y="2934298"/>
            <a:ext cx="8136904" cy="923330"/>
          </a:xfrm>
          <a:prstGeom prst="rect">
            <a:avLst/>
          </a:prstGeom>
          <a:solidFill>
            <a:srgbClr val="FFFF00"/>
          </a:solidFill>
          <a:ln w="9525">
            <a:noFill/>
            <a:miter lim="800000"/>
            <a:headEnd/>
            <a:tailEnd/>
          </a:ln>
          <a:effectLst/>
        </p:spPr>
        <p:txBody>
          <a:bodyPr wrap="square">
            <a:spAutoFit/>
          </a:bodyPr>
          <a:lstStyle/>
          <a:p>
            <a:pPr algn="ctr"/>
            <a:r>
              <a:rPr lang="es-VE" b="1" dirty="0" smtClean="0">
                <a:solidFill>
                  <a:prstClr val="black"/>
                </a:solidFill>
              </a:rPr>
              <a:t>Los conocimientos </a:t>
            </a:r>
            <a:r>
              <a:rPr lang="es-VE" b="1" dirty="0">
                <a:solidFill>
                  <a:prstClr val="black"/>
                </a:solidFill>
              </a:rPr>
              <a:t>a</a:t>
            </a:r>
            <a:r>
              <a:rPr lang="es-VE" b="1" dirty="0" smtClean="0">
                <a:solidFill>
                  <a:prstClr val="black"/>
                </a:solidFill>
              </a:rPr>
              <a:t>ncestrales de las comunidades Kuama y Chumpi del cantón Morona Provincia de Morona Santiago sobre Educación Ambiental,  y su </a:t>
            </a:r>
            <a:r>
              <a:rPr lang="es-VE" b="1" dirty="0">
                <a:solidFill>
                  <a:prstClr val="black"/>
                </a:solidFill>
              </a:rPr>
              <a:t>r</a:t>
            </a:r>
            <a:r>
              <a:rPr lang="es-VE" b="1" dirty="0" smtClean="0">
                <a:solidFill>
                  <a:prstClr val="black"/>
                </a:solidFill>
              </a:rPr>
              <a:t>elación </a:t>
            </a:r>
            <a:r>
              <a:rPr lang="es-VE" b="1" dirty="0">
                <a:solidFill>
                  <a:prstClr val="black"/>
                </a:solidFill>
              </a:rPr>
              <a:t>c</a:t>
            </a:r>
            <a:r>
              <a:rPr lang="es-VE" b="1" dirty="0" smtClean="0">
                <a:solidFill>
                  <a:prstClr val="black"/>
                </a:solidFill>
              </a:rPr>
              <a:t>on el manejo de Turismo Sostenible del sector. Propuesta de Mejoramiento.</a:t>
            </a:r>
          </a:p>
        </p:txBody>
      </p:sp>
      <p:sp>
        <p:nvSpPr>
          <p:cNvPr id="10" name="Text Box 5"/>
          <p:cNvSpPr txBox="1">
            <a:spLocks noChangeArrowheads="1"/>
          </p:cNvSpPr>
          <p:nvPr/>
        </p:nvSpPr>
        <p:spPr bwMode="auto">
          <a:xfrm>
            <a:off x="1397378" y="5643578"/>
            <a:ext cx="3246060" cy="646331"/>
          </a:xfrm>
          <a:prstGeom prst="rect">
            <a:avLst/>
          </a:prstGeom>
          <a:noFill/>
          <a:ln w="9525">
            <a:noFill/>
            <a:miter lim="800000"/>
            <a:headEnd/>
            <a:tailEnd/>
          </a:ln>
          <a:effectLst/>
        </p:spPr>
        <p:txBody>
          <a:bodyPr wrap="square">
            <a:spAutoFit/>
          </a:bodyPr>
          <a:lstStyle/>
          <a:p>
            <a:r>
              <a:rPr lang="es-MX" b="1" u="sng" dirty="0">
                <a:solidFill>
                  <a:srgbClr val="000000"/>
                </a:solidFill>
                <a:latin typeface="Tahoma" pitchFamily="34" charset="0"/>
              </a:rPr>
              <a:t>DIRECTOR</a:t>
            </a:r>
            <a:r>
              <a:rPr lang="es-MX" b="1" dirty="0">
                <a:solidFill>
                  <a:srgbClr val="000000"/>
                </a:solidFill>
                <a:latin typeface="Tahoma" pitchFamily="34" charset="0"/>
              </a:rPr>
              <a:t>:</a:t>
            </a:r>
          </a:p>
          <a:p>
            <a:r>
              <a:rPr lang="es-MX" b="1" dirty="0">
                <a:solidFill>
                  <a:srgbClr val="000000"/>
                </a:solidFill>
                <a:latin typeface="Tahoma" pitchFamily="34" charset="0"/>
              </a:rPr>
              <a:t>ARQ. EDGAR PADILLA</a:t>
            </a:r>
          </a:p>
        </p:txBody>
      </p:sp>
      <p:sp>
        <p:nvSpPr>
          <p:cNvPr id="15" name="14 Rectángulo"/>
          <p:cNvSpPr/>
          <p:nvPr/>
        </p:nvSpPr>
        <p:spPr>
          <a:xfrm>
            <a:off x="5786446" y="5643578"/>
            <a:ext cx="2428860" cy="646331"/>
          </a:xfrm>
          <a:prstGeom prst="rect">
            <a:avLst/>
          </a:prstGeom>
        </p:spPr>
        <p:txBody>
          <a:bodyPr wrap="square">
            <a:spAutoFit/>
          </a:bodyPr>
          <a:lstStyle/>
          <a:p>
            <a:r>
              <a:rPr lang="es-MX" b="1" u="sng" dirty="0" smtClean="0">
                <a:solidFill>
                  <a:srgbClr val="000000"/>
                </a:solidFill>
                <a:latin typeface="Tahoma" pitchFamily="34" charset="0"/>
              </a:rPr>
              <a:t>CODIRECTOR</a:t>
            </a:r>
            <a:r>
              <a:rPr lang="es-MX" b="1" dirty="0" smtClean="0">
                <a:solidFill>
                  <a:srgbClr val="000000"/>
                </a:solidFill>
                <a:latin typeface="Tahoma" pitchFamily="34" charset="0"/>
              </a:rPr>
              <a:t>:</a:t>
            </a:r>
          </a:p>
          <a:p>
            <a:r>
              <a:rPr lang="es-MX" b="1" dirty="0" smtClean="0">
                <a:solidFill>
                  <a:srgbClr val="000000"/>
                </a:solidFill>
                <a:latin typeface="Tahoma" pitchFamily="34" charset="0"/>
              </a:rPr>
              <a:t>DR. JESÚS INCA</a:t>
            </a:r>
            <a:endParaRPr lang="es-MX" b="1" dirty="0">
              <a:solidFill>
                <a:srgbClr val="000000"/>
              </a:solidFill>
              <a:latin typeface="Tahoma" pitchFamily="34" charset="0"/>
            </a:endParaRPr>
          </a:p>
        </p:txBody>
      </p:sp>
    </p:spTree>
    <p:extLst>
      <p:ext uri="{BB962C8B-B14F-4D97-AF65-F5344CB8AC3E}">
        <p14:creationId xmlns:p14="http://schemas.microsoft.com/office/powerpoint/2010/main" val="60226424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ppt_y</p:attrName>
                                        </p:attrNameLst>
                                      </p:cBhvr>
                                      <p:tavLst>
                                        <p:tav tm="0">
                                          <p:val>
                                            <p:strVal val="#ppt_y-#ppt_h*1.125000"/>
                                          </p:val>
                                        </p:tav>
                                        <p:tav tm="100000">
                                          <p:val>
                                            <p:strVal val="#ppt_y"/>
                                          </p:val>
                                        </p:tav>
                                      </p:tavLst>
                                    </p:anim>
                                    <p:animEffect transition="in" filter="wipe(down)">
                                      <p:cBhvr>
                                        <p:cTn id="8" dur="1000"/>
                                        <p:tgtEl>
                                          <p:spTgt spid="11"/>
                                        </p:tgtEl>
                                      </p:cBhvr>
                                    </p:animEffect>
                                  </p:childTnLst>
                                </p:cTn>
                              </p:par>
                            </p:childTnLst>
                          </p:cTn>
                        </p:par>
                        <p:par>
                          <p:cTn id="9" fill="hold">
                            <p:stCondLst>
                              <p:cond delay="1000"/>
                            </p:stCondLst>
                            <p:childTnLst>
                              <p:par>
                                <p:cTn id="10" presetID="12" presetClass="entr" presetSubtype="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p:tgtEl>
                                          <p:spTgt spid="14"/>
                                        </p:tgtEl>
                                        <p:attrNameLst>
                                          <p:attrName>ppt_y</p:attrName>
                                        </p:attrNameLst>
                                      </p:cBhvr>
                                      <p:tavLst>
                                        <p:tav tm="0">
                                          <p:val>
                                            <p:strVal val="#ppt_y-#ppt_h*1.125000"/>
                                          </p:val>
                                        </p:tav>
                                        <p:tav tm="100000">
                                          <p:val>
                                            <p:strVal val="#ppt_y"/>
                                          </p:val>
                                        </p:tav>
                                      </p:tavLst>
                                    </p:anim>
                                    <p:animEffect transition="in" filter="wipe(down)">
                                      <p:cBhvr>
                                        <p:cTn id="13" dur="1000"/>
                                        <p:tgtEl>
                                          <p:spTgt spid="14"/>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p:tgtEl>
                                          <p:spTgt spid="12"/>
                                        </p:tgtEl>
                                        <p:attrNameLst>
                                          <p:attrName>ppt_y</p:attrName>
                                        </p:attrNameLst>
                                      </p:cBhvr>
                                      <p:tavLst>
                                        <p:tav tm="0">
                                          <p:val>
                                            <p:strVal val="#ppt_y-#ppt_h*1.125000"/>
                                          </p:val>
                                        </p:tav>
                                        <p:tav tm="100000">
                                          <p:val>
                                            <p:strVal val="#ppt_y"/>
                                          </p:val>
                                        </p:tav>
                                      </p:tavLst>
                                    </p:anim>
                                    <p:animEffect transition="in" filter="wipe(down)">
                                      <p:cBhvr>
                                        <p:cTn id="17" dur="1000"/>
                                        <p:tgtEl>
                                          <p:spTgt spid="12"/>
                                        </p:tgtEl>
                                      </p:cBhvr>
                                    </p:animEffect>
                                  </p:childTnLst>
                                </p:cTn>
                              </p:par>
                            </p:childTnLst>
                          </p:cTn>
                        </p:par>
                        <p:par>
                          <p:cTn id="18" fill="hold">
                            <p:stCondLst>
                              <p:cond delay="2000"/>
                            </p:stCondLst>
                            <p:childTnLst>
                              <p:par>
                                <p:cTn id="19" presetID="9" presetClass="entr" presetSubtype="0" fill="hold" grpId="0" nodeType="after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dissolve">
                                      <p:cBhvr>
                                        <p:cTn id="21" dur="1000"/>
                                        <p:tgtEl>
                                          <p:spTgt spid="9">
                                            <p:txEl>
                                              <p:pRg st="0" end="0"/>
                                            </p:txEl>
                                          </p:spTgt>
                                        </p:tgtEl>
                                      </p:cBhvr>
                                    </p:animEffect>
                                  </p:childTnLst>
                                </p:cTn>
                              </p:par>
                            </p:childTnLst>
                          </p:cTn>
                        </p:par>
                        <p:par>
                          <p:cTn id="22" fill="hold">
                            <p:stCondLst>
                              <p:cond delay="3000"/>
                            </p:stCondLst>
                            <p:childTnLst>
                              <p:par>
                                <p:cTn id="23" presetID="9"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ox(i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9" grpId="0" build="p" autoUpdateAnimBg="0"/>
      <p:bldP spid="10"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utoShape 19"/>
          <p:cNvSpPr>
            <a:spLocks noChangeArrowheads="1"/>
          </p:cNvSpPr>
          <p:nvPr/>
        </p:nvSpPr>
        <p:spPr bwMode="auto">
          <a:xfrm>
            <a:off x="773097" y="1428736"/>
            <a:ext cx="1655763" cy="914400"/>
          </a:xfrm>
          <a:prstGeom prst="wave">
            <a:avLst>
              <a:gd name="adj1" fmla="val 13005"/>
              <a:gd name="adj2" fmla="val 0"/>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28575" cap="flat" cmpd="sng" algn="ctr">
            <a:solidFill>
              <a:sysClr val="windowText" lastClr="000000"/>
            </a:solidFill>
            <a:prstDash val="solid"/>
            <a:headEnd/>
            <a:tailEnd/>
          </a:ln>
          <a:effectLst>
            <a:outerShdw blurRad="40000" dist="20000" dir="5400000" rotWithShape="0">
              <a:srgbClr val="000000">
                <a:alpha val="38000"/>
              </a:srgbClr>
            </a:outerShdw>
          </a:effectLst>
        </p:spPr>
        <p:txBody>
          <a:bodyPr wrap="none" anchor="ctr"/>
          <a:lstStyle/>
          <a:p>
            <a:pPr algn="ctr"/>
            <a:r>
              <a:rPr lang="es-ES_tradnl" b="1" kern="0" dirty="0" smtClean="0">
                <a:solidFill>
                  <a:prstClr val="black"/>
                </a:solidFill>
              </a:rPr>
              <a:t>Mediavilla </a:t>
            </a:r>
            <a:endParaRPr lang="es-ES_tradnl" b="1" kern="0" dirty="0" smtClean="0">
              <a:solidFill>
                <a:prstClr val="black"/>
              </a:solidFill>
              <a:latin typeface="Calibri"/>
            </a:endParaRPr>
          </a:p>
          <a:p>
            <a:pPr algn="ctr"/>
            <a:r>
              <a:rPr lang="es-ES_tradnl" b="1" kern="0" dirty="0" smtClean="0">
                <a:solidFill>
                  <a:prstClr val="black"/>
                </a:solidFill>
                <a:latin typeface="Calibri"/>
              </a:rPr>
              <a:t>(2003)</a:t>
            </a:r>
            <a:endParaRPr lang="es-ES_tradnl" b="1" kern="0" dirty="0">
              <a:solidFill>
                <a:prstClr val="black"/>
              </a:solidFill>
              <a:latin typeface="Calibri"/>
            </a:endParaRPr>
          </a:p>
        </p:txBody>
      </p:sp>
      <p:sp>
        <p:nvSpPr>
          <p:cNvPr id="30" name="AutoShape 21"/>
          <p:cNvSpPr>
            <a:spLocks noChangeArrowheads="1"/>
          </p:cNvSpPr>
          <p:nvPr/>
        </p:nvSpPr>
        <p:spPr bwMode="auto">
          <a:xfrm>
            <a:off x="6786578" y="1357298"/>
            <a:ext cx="1655763" cy="914400"/>
          </a:xfrm>
          <a:prstGeom prst="wave">
            <a:avLst>
              <a:gd name="adj1" fmla="val 13005"/>
              <a:gd name="adj2" fmla="val 0"/>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28575" cap="flat" cmpd="sng" algn="ctr">
            <a:solidFill>
              <a:sysClr val="windowText" lastClr="000000"/>
            </a:solidFill>
            <a:prstDash val="solid"/>
            <a:headEnd/>
            <a:tailEnd/>
          </a:ln>
          <a:effectLst>
            <a:outerShdw blurRad="40000" dist="20000" dir="5400000" rotWithShape="0">
              <a:srgbClr val="000000">
                <a:alpha val="38000"/>
              </a:srgbClr>
            </a:outerShdw>
          </a:effectLst>
        </p:spPr>
        <p:txBody>
          <a:bodyPr wrap="none" anchor="ctr"/>
          <a:lstStyle/>
          <a:p>
            <a:pPr algn="ctr"/>
            <a:r>
              <a:rPr lang="es-ES_tradnl" b="1" kern="0" dirty="0" smtClean="0">
                <a:solidFill>
                  <a:prstClr val="black"/>
                </a:solidFill>
              </a:rPr>
              <a:t>Espinoza</a:t>
            </a:r>
            <a:endParaRPr lang="es-ES_tradnl" b="1" kern="0" dirty="0">
              <a:solidFill>
                <a:prstClr val="black"/>
              </a:solidFill>
              <a:latin typeface="Calibri"/>
            </a:endParaRPr>
          </a:p>
          <a:p>
            <a:pPr algn="ctr"/>
            <a:r>
              <a:rPr lang="es-ES_tradnl" b="1" kern="0" dirty="0">
                <a:solidFill>
                  <a:prstClr val="black"/>
                </a:solidFill>
                <a:latin typeface="Calibri"/>
              </a:rPr>
              <a:t>(</a:t>
            </a:r>
            <a:r>
              <a:rPr lang="es-ES_tradnl" b="1" kern="0" dirty="0" smtClean="0">
                <a:solidFill>
                  <a:prstClr val="black"/>
                </a:solidFill>
                <a:latin typeface="Calibri"/>
              </a:rPr>
              <a:t>2010)</a:t>
            </a:r>
            <a:endParaRPr lang="es-ES_tradnl" b="1" kern="0" dirty="0">
              <a:solidFill>
                <a:prstClr val="black"/>
              </a:solidFill>
              <a:latin typeface="Calibri"/>
            </a:endParaRPr>
          </a:p>
        </p:txBody>
      </p:sp>
      <p:sp>
        <p:nvSpPr>
          <p:cNvPr id="31" name="Rectangle 24"/>
          <p:cNvSpPr>
            <a:spLocks noChangeArrowheads="1"/>
          </p:cNvSpPr>
          <p:nvPr/>
        </p:nvSpPr>
        <p:spPr bwMode="auto">
          <a:xfrm>
            <a:off x="2821769" y="71414"/>
            <a:ext cx="3500462" cy="792163"/>
          </a:xfrm>
          <a:prstGeom prst="rect">
            <a:avLst/>
          </a:prstGeom>
          <a:noFill/>
          <a:ln w="25400">
            <a:solidFill>
              <a:srgbClr val="993366"/>
            </a:solidFill>
            <a:miter lim="800000"/>
            <a:headEnd/>
            <a:tailEnd/>
          </a:ln>
          <a:effectLst/>
        </p:spPr>
        <p:txBody>
          <a:bodyPr anchor="ctr"/>
          <a:lstStyle/>
          <a:p>
            <a:pPr algn="ctr">
              <a:defRPr/>
            </a:pPr>
            <a:r>
              <a:rPr lang="es-MX" sz="2500" b="1">
                <a:solidFill>
                  <a:srgbClr val="990033"/>
                </a:solidFill>
                <a:latin typeface="Tahoma" pitchFamily="34" charset="0"/>
              </a:rPr>
              <a:t>Marco Teórico</a:t>
            </a:r>
            <a:endParaRPr lang="es-ES" sz="2500" b="1">
              <a:solidFill>
                <a:srgbClr val="990033"/>
              </a:solidFill>
              <a:latin typeface="Tahoma" pitchFamily="34" charset="0"/>
            </a:endParaRPr>
          </a:p>
        </p:txBody>
      </p:sp>
      <p:sp>
        <p:nvSpPr>
          <p:cNvPr id="32" name="AutoShape 25"/>
          <p:cNvSpPr>
            <a:spLocks noChangeArrowheads="1"/>
          </p:cNvSpPr>
          <p:nvPr/>
        </p:nvSpPr>
        <p:spPr bwMode="auto">
          <a:xfrm rot="5400000">
            <a:off x="1354910" y="2348534"/>
            <a:ext cx="503240" cy="358775"/>
          </a:xfrm>
          <a:custGeom>
            <a:avLst/>
            <a:gdLst>
              <a:gd name="T0" fmla="*/ 647700 w 21600"/>
              <a:gd name="T1" fmla="*/ 0 h 21600"/>
              <a:gd name="T2" fmla="*/ 0 w 21600"/>
              <a:gd name="T3" fmla="*/ 179388 h 21600"/>
              <a:gd name="T4" fmla="*/ 647700 w 21600"/>
              <a:gd name="T5" fmla="*/ 358775 h 21600"/>
              <a:gd name="T6" fmla="*/ 863600 w 21600"/>
              <a:gd name="T7" fmla="*/ 1793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00000"/>
          </a:solidFill>
          <a:ln w="28575" cap="flat" cmpd="sng" algn="ctr">
            <a:solidFill>
              <a:sysClr val="windowText" lastClr="000000"/>
            </a:solidFill>
            <a:prstDash val="solid"/>
            <a:headEnd/>
            <a:tailEnd/>
          </a:ln>
          <a:effectLst>
            <a:outerShdw blurRad="40000" dist="20000" dir="5400000" rotWithShape="0">
              <a:srgbClr val="000000">
                <a:alpha val="38000"/>
              </a:srgbClr>
            </a:outerShdw>
          </a:effectLst>
        </p:spPr>
        <p:txBody>
          <a:bodyPr wrap="none" anchor="ctr"/>
          <a:lstStyle/>
          <a:p>
            <a:endParaRPr lang="es-VE" kern="0">
              <a:solidFill>
                <a:prstClr val="black"/>
              </a:solidFill>
              <a:latin typeface="Calibri"/>
            </a:endParaRPr>
          </a:p>
        </p:txBody>
      </p:sp>
      <p:sp>
        <p:nvSpPr>
          <p:cNvPr id="33" name="AutoShape 27"/>
          <p:cNvSpPr>
            <a:spLocks noChangeArrowheads="1"/>
          </p:cNvSpPr>
          <p:nvPr/>
        </p:nvSpPr>
        <p:spPr bwMode="auto">
          <a:xfrm rot="5400000">
            <a:off x="4320380" y="2348534"/>
            <a:ext cx="503240" cy="358775"/>
          </a:xfrm>
          <a:custGeom>
            <a:avLst/>
            <a:gdLst>
              <a:gd name="T0" fmla="*/ 647700 w 21600"/>
              <a:gd name="T1" fmla="*/ 0 h 21600"/>
              <a:gd name="T2" fmla="*/ 0 w 21600"/>
              <a:gd name="T3" fmla="*/ 179388 h 21600"/>
              <a:gd name="T4" fmla="*/ 647700 w 21600"/>
              <a:gd name="T5" fmla="*/ 358775 h 21600"/>
              <a:gd name="T6" fmla="*/ 863600 w 21600"/>
              <a:gd name="T7" fmla="*/ 1793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00000"/>
          </a:solidFill>
          <a:ln w="28575" cap="flat" cmpd="sng" algn="ctr">
            <a:solidFill>
              <a:sysClr val="windowText" lastClr="000000"/>
            </a:solidFill>
            <a:prstDash val="solid"/>
            <a:headEnd/>
            <a:tailEnd/>
          </a:ln>
          <a:effectLst>
            <a:outerShdw blurRad="40000" dist="20000" dir="5400000" rotWithShape="0">
              <a:srgbClr val="000000">
                <a:alpha val="38000"/>
              </a:srgbClr>
            </a:outerShdw>
          </a:effectLst>
        </p:spPr>
        <p:txBody>
          <a:bodyPr wrap="none" anchor="ctr"/>
          <a:lstStyle/>
          <a:p>
            <a:endParaRPr lang="es-VE" kern="0">
              <a:solidFill>
                <a:prstClr val="black"/>
              </a:solidFill>
              <a:latin typeface="Calibri"/>
            </a:endParaRPr>
          </a:p>
        </p:txBody>
      </p:sp>
      <p:sp>
        <p:nvSpPr>
          <p:cNvPr id="34" name="AutoShape 28"/>
          <p:cNvSpPr>
            <a:spLocks noChangeArrowheads="1"/>
          </p:cNvSpPr>
          <p:nvPr/>
        </p:nvSpPr>
        <p:spPr bwMode="auto">
          <a:xfrm rot="5400000">
            <a:off x="7285850" y="2277096"/>
            <a:ext cx="503239" cy="358775"/>
          </a:xfrm>
          <a:custGeom>
            <a:avLst/>
            <a:gdLst>
              <a:gd name="T0" fmla="*/ 647700 w 21600"/>
              <a:gd name="T1" fmla="*/ 0 h 21600"/>
              <a:gd name="T2" fmla="*/ 0 w 21600"/>
              <a:gd name="T3" fmla="*/ 179388 h 21600"/>
              <a:gd name="T4" fmla="*/ 647700 w 21600"/>
              <a:gd name="T5" fmla="*/ 358775 h 21600"/>
              <a:gd name="T6" fmla="*/ 863600 w 21600"/>
              <a:gd name="T7" fmla="*/ 1793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00000"/>
          </a:solidFill>
          <a:ln w="28575" cap="flat" cmpd="sng" algn="ctr">
            <a:solidFill>
              <a:sysClr val="windowText" lastClr="000000"/>
            </a:solidFill>
            <a:prstDash val="solid"/>
            <a:headEnd/>
            <a:tailEnd/>
          </a:ln>
          <a:effectLst>
            <a:outerShdw blurRad="40000" dist="20000" dir="5400000" rotWithShape="0">
              <a:srgbClr val="000000">
                <a:alpha val="38000"/>
              </a:srgbClr>
            </a:outerShdw>
          </a:effectLst>
        </p:spPr>
        <p:txBody>
          <a:bodyPr wrap="none" anchor="ctr"/>
          <a:lstStyle/>
          <a:p>
            <a:endParaRPr lang="es-VE" kern="0">
              <a:solidFill>
                <a:prstClr val="black"/>
              </a:solidFill>
              <a:latin typeface="Calibri"/>
            </a:endParaRPr>
          </a:p>
        </p:txBody>
      </p:sp>
      <p:sp>
        <p:nvSpPr>
          <p:cNvPr id="40" name="39 Pergamino horizontal"/>
          <p:cNvSpPr/>
          <p:nvPr/>
        </p:nvSpPr>
        <p:spPr>
          <a:xfrm>
            <a:off x="2357422" y="928670"/>
            <a:ext cx="4429155" cy="714380"/>
          </a:xfrm>
          <a:prstGeom prst="horizontalScroll">
            <a:avLst/>
          </a:prstGeom>
          <a:blipFill>
            <a:blip r:embed="rId3"/>
            <a:stretch>
              <a:fillRect/>
            </a:stretch>
          </a:blipFill>
          <a:ln w="25400" cap="flat" cmpd="sng" algn="ctr">
            <a:solidFill>
              <a:sysClr val="windowText" lastClr="000000"/>
            </a:solidFill>
            <a:prstDash val="solid"/>
          </a:ln>
          <a:effectLst/>
        </p:spPr>
        <p:txBody>
          <a:bodyPr rtlCol="0" anchor="ctr"/>
          <a:lstStyle/>
          <a:p>
            <a:pPr algn="ctr"/>
            <a:r>
              <a:rPr lang="es-VE" sz="2800" b="1" kern="0" dirty="0" smtClean="0">
                <a:solidFill>
                  <a:prstClr val="black"/>
                </a:solidFill>
                <a:latin typeface="Pristina" pitchFamily="66" charset="0"/>
              </a:rPr>
              <a:t>Antecedentes de la Investigación</a:t>
            </a:r>
            <a:endParaRPr lang="es-VE" sz="2800" kern="0" dirty="0" smtClean="0">
              <a:solidFill>
                <a:prstClr val="white"/>
              </a:solidFill>
              <a:latin typeface="Calibri"/>
            </a:endParaRPr>
          </a:p>
        </p:txBody>
      </p:sp>
      <p:sp>
        <p:nvSpPr>
          <p:cNvPr id="41" name="40 Flecha derecha"/>
          <p:cNvSpPr/>
          <p:nvPr/>
        </p:nvSpPr>
        <p:spPr>
          <a:xfrm rot="5400000">
            <a:off x="1321571" y="4393413"/>
            <a:ext cx="500066" cy="857256"/>
          </a:xfrm>
          <a:prstGeom prst="rightArrow">
            <a:avLst/>
          </a:prstGeom>
          <a:solidFill>
            <a:srgbClr val="C00000"/>
          </a:solidFill>
          <a:ln w="28575" cap="flat" cmpd="sng" algn="ctr">
            <a:solidFill>
              <a:sysClr val="windowText" lastClr="000000"/>
            </a:solidFill>
            <a:prstDash val="solid"/>
            <a:headEnd/>
            <a:tailEnd/>
          </a:ln>
          <a:effectLst>
            <a:outerShdw blurRad="40000" dist="20000" dir="5400000" rotWithShape="0">
              <a:srgbClr val="000000">
                <a:alpha val="38000"/>
              </a:srgbClr>
            </a:outerShdw>
          </a:effectLst>
        </p:spPr>
        <p:txBody>
          <a:bodyPr wrap="none" anchor="ctr"/>
          <a:lstStyle/>
          <a:p>
            <a:endParaRPr lang="es-VE" kern="0">
              <a:solidFill>
                <a:prstClr val="black"/>
              </a:solidFill>
              <a:latin typeface="Calibri"/>
            </a:endParaRPr>
          </a:p>
        </p:txBody>
      </p:sp>
      <p:sp>
        <p:nvSpPr>
          <p:cNvPr id="42" name="41 Flecha derecha"/>
          <p:cNvSpPr/>
          <p:nvPr/>
        </p:nvSpPr>
        <p:spPr>
          <a:xfrm rot="5400000">
            <a:off x="4321967" y="4393413"/>
            <a:ext cx="500066" cy="857256"/>
          </a:xfrm>
          <a:prstGeom prst="rightArrow">
            <a:avLst/>
          </a:prstGeom>
          <a:solidFill>
            <a:srgbClr val="C00000"/>
          </a:solidFill>
          <a:ln w="28575" cap="flat" cmpd="sng" algn="ctr">
            <a:solidFill>
              <a:sysClr val="windowText" lastClr="000000"/>
            </a:solidFill>
            <a:prstDash val="solid"/>
            <a:headEnd/>
            <a:tailEnd/>
          </a:ln>
          <a:effectLst>
            <a:outerShdw blurRad="40000" dist="20000" dir="5400000" rotWithShape="0">
              <a:srgbClr val="000000">
                <a:alpha val="38000"/>
              </a:srgbClr>
            </a:outerShdw>
          </a:effectLst>
        </p:spPr>
        <p:txBody>
          <a:bodyPr wrap="none" anchor="ctr"/>
          <a:lstStyle/>
          <a:p>
            <a:endParaRPr lang="es-VE" kern="0">
              <a:solidFill>
                <a:prstClr val="black"/>
              </a:solidFill>
              <a:latin typeface="Calibri"/>
            </a:endParaRPr>
          </a:p>
        </p:txBody>
      </p:sp>
      <p:sp>
        <p:nvSpPr>
          <p:cNvPr id="43" name="42 Flecha derecha"/>
          <p:cNvSpPr/>
          <p:nvPr/>
        </p:nvSpPr>
        <p:spPr>
          <a:xfrm rot="5400000">
            <a:off x="7322363" y="4393413"/>
            <a:ext cx="500066" cy="857256"/>
          </a:xfrm>
          <a:prstGeom prst="rightArrow">
            <a:avLst/>
          </a:prstGeom>
          <a:solidFill>
            <a:srgbClr val="C00000"/>
          </a:solidFill>
          <a:ln w="28575" cap="flat" cmpd="sng" algn="ctr">
            <a:solidFill>
              <a:sysClr val="windowText" lastClr="000000"/>
            </a:solidFill>
            <a:prstDash val="solid"/>
            <a:headEnd/>
            <a:tailEnd/>
          </a:ln>
          <a:effectLst>
            <a:outerShdw blurRad="40000" dist="20000" dir="5400000" rotWithShape="0">
              <a:srgbClr val="000000">
                <a:alpha val="38000"/>
              </a:srgbClr>
            </a:outerShdw>
          </a:effectLst>
        </p:spPr>
        <p:txBody>
          <a:bodyPr wrap="none" anchor="ctr"/>
          <a:lstStyle/>
          <a:p>
            <a:endParaRPr lang="es-VE" kern="0">
              <a:solidFill>
                <a:prstClr val="black"/>
              </a:solidFill>
              <a:latin typeface="Calibri"/>
            </a:endParaRPr>
          </a:p>
        </p:txBody>
      </p:sp>
      <p:sp>
        <p:nvSpPr>
          <p:cNvPr id="44" name="AutoShape 20"/>
          <p:cNvSpPr>
            <a:spLocks noChangeArrowheads="1"/>
          </p:cNvSpPr>
          <p:nvPr/>
        </p:nvSpPr>
        <p:spPr bwMode="auto">
          <a:xfrm>
            <a:off x="3744118" y="1428736"/>
            <a:ext cx="1655763" cy="914400"/>
          </a:xfrm>
          <a:prstGeom prst="wave">
            <a:avLst>
              <a:gd name="adj1" fmla="val 13005"/>
              <a:gd name="adj2" fmla="val 0"/>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28575" cap="flat" cmpd="sng" algn="ctr">
            <a:solidFill>
              <a:sysClr val="windowText" lastClr="000000"/>
            </a:solidFill>
            <a:prstDash val="solid"/>
            <a:headEnd/>
            <a:tailEnd/>
          </a:ln>
          <a:effectLst>
            <a:outerShdw blurRad="40000" dist="20000" dir="5400000" rotWithShape="0">
              <a:srgbClr val="000000">
                <a:alpha val="38000"/>
              </a:srgbClr>
            </a:outerShdw>
          </a:effectLst>
        </p:spPr>
        <p:txBody>
          <a:bodyPr wrap="none" anchor="ctr"/>
          <a:lstStyle/>
          <a:p>
            <a:pPr algn="ctr"/>
            <a:r>
              <a:rPr lang="es-ES_tradnl" b="1" kern="0" dirty="0" smtClean="0">
                <a:solidFill>
                  <a:prstClr val="black"/>
                </a:solidFill>
                <a:latin typeface="Calibri"/>
              </a:rPr>
              <a:t>Zapata</a:t>
            </a:r>
            <a:endParaRPr lang="es-ES_tradnl" b="1" kern="0" dirty="0">
              <a:solidFill>
                <a:prstClr val="black"/>
              </a:solidFill>
              <a:latin typeface="Calibri"/>
            </a:endParaRPr>
          </a:p>
          <a:p>
            <a:pPr algn="ctr"/>
            <a:r>
              <a:rPr lang="es-ES_tradnl" b="1" kern="0" dirty="0">
                <a:solidFill>
                  <a:prstClr val="black"/>
                </a:solidFill>
                <a:latin typeface="Calibri"/>
              </a:rPr>
              <a:t>(</a:t>
            </a:r>
            <a:r>
              <a:rPr lang="es-ES_tradnl" b="1" kern="0" dirty="0" smtClean="0">
                <a:solidFill>
                  <a:prstClr val="black"/>
                </a:solidFill>
                <a:latin typeface="Calibri"/>
              </a:rPr>
              <a:t>2006)</a:t>
            </a:r>
            <a:endParaRPr lang="es-ES_tradnl" b="1" kern="0" dirty="0">
              <a:solidFill>
                <a:prstClr val="black"/>
              </a:solidFill>
              <a:latin typeface="Calibri"/>
            </a:endParaRPr>
          </a:p>
        </p:txBody>
      </p:sp>
      <p:sp>
        <p:nvSpPr>
          <p:cNvPr id="47" name="46 CuadroTexto"/>
          <p:cNvSpPr txBox="1"/>
          <p:nvPr/>
        </p:nvSpPr>
        <p:spPr>
          <a:xfrm>
            <a:off x="3143240" y="2786058"/>
            <a:ext cx="2792164" cy="1754326"/>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28575" cap="flat" cmpd="sng" algn="ctr">
            <a:solidFill>
              <a:sysClr val="windowText" lastClr="000000"/>
            </a:solidFill>
            <a:prstDash val="solid"/>
          </a:ln>
          <a:effectLst>
            <a:outerShdw blurRad="40000" dist="20000" dir="5400000" rotWithShape="0">
              <a:srgbClr val="000000">
                <a:alpha val="38000"/>
              </a:srgbClr>
            </a:outerShdw>
          </a:effectLst>
        </p:spPr>
        <p:txBody>
          <a:bodyPr wrap="square" rtlCol="0">
            <a:spAutoFit/>
          </a:bodyPr>
          <a:lstStyle/>
          <a:p>
            <a:pPr algn="ctr"/>
            <a:r>
              <a:rPr lang="es-VE" b="1" kern="0" dirty="0" smtClean="0">
                <a:solidFill>
                  <a:sysClr val="windowText" lastClr="000000"/>
                </a:solidFill>
              </a:rPr>
              <a:t>Mastozoología </a:t>
            </a:r>
            <a:r>
              <a:rPr lang="es-VE" b="1" kern="0" dirty="0" err="1" smtClean="0">
                <a:solidFill>
                  <a:sysClr val="windowText" lastClr="000000"/>
                </a:solidFill>
              </a:rPr>
              <a:t>neotropical</a:t>
            </a:r>
            <a:r>
              <a:rPr lang="es-VE" b="1" kern="0" dirty="0" smtClean="0">
                <a:solidFill>
                  <a:sysClr val="windowText" lastClr="000000"/>
                </a:solidFill>
              </a:rPr>
              <a:t> Caracterización de la comunidad de mamíferos no voladores en las estribaciones orientales de la Cordillera del </a:t>
            </a:r>
            <a:r>
              <a:rPr lang="es-VE" b="1" kern="0" dirty="0" err="1" smtClean="0">
                <a:solidFill>
                  <a:sysClr val="windowText" lastClr="000000"/>
                </a:solidFill>
              </a:rPr>
              <a:t>Kutukú</a:t>
            </a:r>
            <a:r>
              <a:rPr lang="es-VE" b="1" kern="0" dirty="0" smtClean="0">
                <a:solidFill>
                  <a:sysClr val="windowText" lastClr="000000"/>
                </a:solidFill>
              </a:rPr>
              <a:t>.</a:t>
            </a:r>
            <a:endParaRPr lang="es-VE" b="1" kern="0" dirty="0">
              <a:solidFill>
                <a:sysClr val="windowText" lastClr="000000"/>
              </a:solidFill>
              <a:latin typeface="Calibri"/>
            </a:endParaRPr>
          </a:p>
        </p:txBody>
      </p:sp>
      <p:sp>
        <p:nvSpPr>
          <p:cNvPr id="49" name="48 CuadroTexto"/>
          <p:cNvSpPr txBox="1"/>
          <p:nvPr/>
        </p:nvSpPr>
        <p:spPr>
          <a:xfrm>
            <a:off x="3143240" y="5214950"/>
            <a:ext cx="2792164" cy="1477328"/>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28575" cap="flat" cmpd="sng" algn="ctr">
            <a:solidFill>
              <a:sysClr val="windowText" lastClr="000000"/>
            </a:solidFill>
            <a:prstDash val="solid"/>
          </a:ln>
          <a:effectLst>
            <a:outerShdw blurRad="40000" dist="20000" dir="5400000" rotWithShape="0">
              <a:srgbClr val="000000">
                <a:alpha val="38000"/>
              </a:srgbClr>
            </a:outerShdw>
          </a:effectLst>
        </p:spPr>
        <p:txBody>
          <a:bodyPr wrap="square" rtlCol="0">
            <a:spAutoFit/>
          </a:bodyPr>
          <a:lstStyle/>
          <a:p>
            <a:pPr algn="ctr"/>
            <a:r>
              <a:rPr lang="es-VE" b="1" kern="0" dirty="0" smtClean="0">
                <a:solidFill>
                  <a:sysClr val="windowText" lastClr="000000"/>
                </a:solidFill>
              </a:rPr>
              <a:t>Las </a:t>
            </a:r>
            <a:r>
              <a:rPr lang="es-VE" b="1" kern="0" dirty="0">
                <a:solidFill>
                  <a:sysClr val="windowText" lastClr="000000"/>
                </a:solidFill>
              </a:rPr>
              <a:t>estribaciones orientales ecuatoriales son considerados muy </a:t>
            </a:r>
            <a:r>
              <a:rPr lang="es-VE" b="1" kern="0" dirty="0" smtClean="0">
                <a:solidFill>
                  <a:sysClr val="windowText" lastClr="000000"/>
                </a:solidFill>
              </a:rPr>
              <a:t>ricas </a:t>
            </a:r>
            <a:r>
              <a:rPr lang="es-VE" b="1" kern="0" dirty="0">
                <a:solidFill>
                  <a:sysClr val="windowText" lastClr="000000"/>
                </a:solidFill>
              </a:rPr>
              <a:t>en biodiversidad animal y vegetal. </a:t>
            </a:r>
            <a:endParaRPr lang="es-VE" b="1" kern="0" dirty="0">
              <a:solidFill>
                <a:sysClr val="windowText" lastClr="000000"/>
              </a:solidFill>
              <a:latin typeface="Calibri"/>
            </a:endParaRPr>
          </a:p>
        </p:txBody>
      </p:sp>
      <p:sp>
        <p:nvSpPr>
          <p:cNvPr id="50" name="49 CuadroTexto"/>
          <p:cNvSpPr txBox="1"/>
          <p:nvPr/>
        </p:nvSpPr>
        <p:spPr>
          <a:xfrm>
            <a:off x="285720" y="2786058"/>
            <a:ext cx="2792164" cy="1754326"/>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28575" cap="flat" cmpd="sng" algn="ctr">
            <a:solidFill>
              <a:sysClr val="windowText" lastClr="000000"/>
            </a:solidFill>
            <a:prstDash val="solid"/>
          </a:ln>
          <a:effectLst>
            <a:outerShdw blurRad="40000" dist="20000" dir="5400000" rotWithShape="0">
              <a:srgbClr val="000000">
                <a:alpha val="38000"/>
              </a:srgbClr>
            </a:outerShdw>
          </a:effectLst>
        </p:spPr>
        <p:txBody>
          <a:bodyPr wrap="square" rtlCol="0">
            <a:spAutoFit/>
          </a:bodyPr>
          <a:lstStyle/>
          <a:p>
            <a:pPr algn="ctr"/>
            <a:endParaRPr lang="es-VE" b="1" kern="0" dirty="0" smtClean="0">
              <a:solidFill>
                <a:sysClr val="windowText" lastClr="000000"/>
              </a:solidFill>
            </a:endParaRPr>
          </a:p>
          <a:p>
            <a:pPr algn="ctr"/>
            <a:endParaRPr lang="es-VE" b="1" kern="0" dirty="0">
              <a:solidFill>
                <a:sysClr val="windowText" lastClr="000000"/>
              </a:solidFill>
            </a:endParaRPr>
          </a:p>
          <a:p>
            <a:pPr algn="ctr"/>
            <a:r>
              <a:rPr lang="es-VE" b="1" kern="0" dirty="0" smtClean="0">
                <a:solidFill>
                  <a:sysClr val="windowText" lastClr="000000"/>
                </a:solidFill>
              </a:rPr>
              <a:t>Plan de manejo integral del centro </a:t>
            </a:r>
            <a:r>
              <a:rPr lang="es-VE" b="1" kern="0" dirty="0" err="1" smtClean="0">
                <a:solidFill>
                  <a:sysClr val="windowText" lastClr="000000"/>
                </a:solidFill>
              </a:rPr>
              <a:t>shuar</a:t>
            </a:r>
            <a:r>
              <a:rPr lang="es-VE" b="1" kern="0" dirty="0" smtClean="0">
                <a:solidFill>
                  <a:sysClr val="windowText" lastClr="000000"/>
                </a:solidFill>
              </a:rPr>
              <a:t> de </a:t>
            </a:r>
            <a:r>
              <a:rPr lang="es-VE" b="1" kern="0" dirty="0" err="1" smtClean="0">
                <a:solidFill>
                  <a:sysClr val="windowText" lastClr="000000"/>
                </a:solidFill>
              </a:rPr>
              <a:t>Kuama</a:t>
            </a:r>
            <a:r>
              <a:rPr lang="es-VE" b="1" kern="0" dirty="0" smtClean="0">
                <a:solidFill>
                  <a:sysClr val="windowText" lastClr="000000"/>
                </a:solidFill>
              </a:rPr>
              <a:t>.</a:t>
            </a:r>
          </a:p>
          <a:p>
            <a:pPr algn="ctr"/>
            <a:endParaRPr lang="es-VE" b="1" kern="0" dirty="0">
              <a:solidFill>
                <a:sysClr val="windowText" lastClr="000000"/>
              </a:solidFill>
              <a:latin typeface="Calibri"/>
            </a:endParaRPr>
          </a:p>
          <a:p>
            <a:pPr algn="ctr"/>
            <a:endParaRPr lang="es-VE" b="1" kern="0" dirty="0">
              <a:solidFill>
                <a:sysClr val="windowText" lastClr="000000"/>
              </a:solidFill>
              <a:latin typeface="Calibri"/>
            </a:endParaRPr>
          </a:p>
        </p:txBody>
      </p:sp>
      <p:sp>
        <p:nvSpPr>
          <p:cNvPr id="51" name="50 CuadroTexto"/>
          <p:cNvSpPr txBox="1"/>
          <p:nvPr/>
        </p:nvSpPr>
        <p:spPr>
          <a:xfrm>
            <a:off x="214282" y="5143512"/>
            <a:ext cx="2792164" cy="1477328"/>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28575" cap="flat" cmpd="sng" algn="ctr">
            <a:solidFill>
              <a:sysClr val="windowText" lastClr="000000"/>
            </a:solidFill>
            <a:prstDash val="solid"/>
          </a:ln>
          <a:effectLst>
            <a:outerShdw blurRad="40000" dist="20000" dir="5400000" rotWithShape="0">
              <a:srgbClr val="000000">
                <a:alpha val="38000"/>
              </a:srgbClr>
            </a:outerShdw>
          </a:effectLst>
        </p:spPr>
        <p:txBody>
          <a:bodyPr wrap="square" rtlCol="0">
            <a:spAutoFit/>
          </a:bodyPr>
          <a:lstStyle/>
          <a:p>
            <a:pPr algn="ctr"/>
            <a:r>
              <a:rPr lang="es-VE" b="1" kern="0" dirty="0" smtClean="0">
                <a:solidFill>
                  <a:sysClr val="windowText" lastClr="000000"/>
                </a:solidFill>
              </a:rPr>
              <a:t>Se realizó un </a:t>
            </a:r>
            <a:r>
              <a:rPr lang="es-VE" b="1" kern="0" dirty="0">
                <a:solidFill>
                  <a:sysClr val="windowText" lastClr="000000"/>
                </a:solidFill>
              </a:rPr>
              <a:t>proceso de planificación  de recursos naturales, con la intención de favorecer a un desarrollo </a:t>
            </a:r>
            <a:r>
              <a:rPr lang="es-VE" b="1" kern="0" dirty="0" smtClean="0">
                <a:solidFill>
                  <a:sysClr val="windowText" lastClr="000000"/>
                </a:solidFill>
              </a:rPr>
              <a:t>sostenible.</a:t>
            </a:r>
            <a:endParaRPr lang="es-VE" sz="900" b="1" kern="0" dirty="0">
              <a:solidFill>
                <a:sysClr val="windowText" lastClr="000000"/>
              </a:solidFill>
              <a:latin typeface="Calibri"/>
            </a:endParaRPr>
          </a:p>
        </p:txBody>
      </p:sp>
      <p:sp>
        <p:nvSpPr>
          <p:cNvPr id="52" name="51 CuadroTexto"/>
          <p:cNvSpPr txBox="1"/>
          <p:nvPr/>
        </p:nvSpPr>
        <p:spPr>
          <a:xfrm>
            <a:off x="6084168" y="2852936"/>
            <a:ext cx="2792164" cy="1754326"/>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28575" cap="flat" cmpd="sng" algn="ctr">
            <a:solidFill>
              <a:sysClr val="windowText" lastClr="000000"/>
            </a:solidFill>
            <a:prstDash val="solid"/>
          </a:ln>
          <a:effectLst>
            <a:outerShdw blurRad="40000" dist="20000" dir="5400000" rotWithShape="0">
              <a:srgbClr val="000000">
                <a:alpha val="38000"/>
              </a:srgbClr>
            </a:outerShdw>
          </a:effectLst>
        </p:spPr>
        <p:txBody>
          <a:bodyPr wrap="square" rtlCol="0">
            <a:spAutoFit/>
          </a:bodyPr>
          <a:lstStyle/>
          <a:p>
            <a:pPr algn="ctr"/>
            <a:endParaRPr lang="es-VE" b="1" kern="0" dirty="0" smtClean="0">
              <a:solidFill>
                <a:sysClr val="windowText" lastClr="000000"/>
              </a:solidFill>
            </a:endParaRPr>
          </a:p>
          <a:p>
            <a:pPr algn="ctr"/>
            <a:r>
              <a:rPr lang="es-VE" b="1" kern="0" dirty="0" smtClean="0">
                <a:solidFill>
                  <a:sysClr val="windowText" lastClr="000000"/>
                </a:solidFill>
              </a:rPr>
              <a:t>Plan </a:t>
            </a:r>
            <a:r>
              <a:rPr lang="es-VE" b="1" kern="0" dirty="0">
                <a:solidFill>
                  <a:sysClr val="windowText" lastClr="000000"/>
                </a:solidFill>
              </a:rPr>
              <a:t>para el desarrollo turístico sostenible del Cantón </a:t>
            </a:r>
            <a:r>
              <a:rPr lang="es-VE" b="1" kern="0" dirty="0" err="1">
                <a:solidFill>
                  <a:sysClr val="windowText" lastClr="000000"/>
                </a:solidFill>
              </a:rPr>
              <a:t>Taisha</a:t>
            </a:r>
            <a:r>
              <a:rPr lang="es-VE" b="1" kern="0" dirty="0">
                <a:solidFill>
                  <a:sysClr val="windowText" lastClr="000000"/>
                </a:solidFill>
              </a:rPr>
              <a:t>, Provincia de Morona </a:t>
            </a:r>
            <a:r>
              <a:rPr lang="es-VE" b="1" kern="0" dirty="0" smtClean="0">
                <a:solidFill>
                  <a:sysClr val="windowText" lastClr="000000"/>
                </a:solidFill>
              </a:rPr>
              <a:t>Santiago</a:t>
            </a:r>
            <a:r>
              <a:rPr lang="es-VE" b="1" kern="0" dirty="0">
                <a:solidFill>
                  <a:sysClr val="windowText" lastClr="000000"/>
                </a:solidFill>
              </a:rPr>
              <a:t>.</a:t>
            </a:r>
            <a:endParaRPr lang="es-VE" b="1" kern="0" dirty="0" smtClean="0">
              <a:solidFill>
                <a:sysClr val="windowText" lastClr="000000"/>
              </a:solidFill>
            </a:endParaRPr>
          </a:p>
          <a:p>
            <a:pPr algn="ctr"/>
            <a:endParaRPr lang="es-VE" b="1" kern="0" dirty="0">
              <a:solidFill>
                <a:sysClr val="windowText" lastClr="000000"/>
              </a:solidFill>
              <a:latin typeface="Calibri"/>
            </a:endParaRPr>
          </a:p>
        </p:txBody>
      </p:sp>
      <p:sp>
        <p:nvSpPr>
          <p:cNvPr id="53" name="52 CuadroTexto"/>
          <p:cNvSpPr txBox="1"/>
          <p:nvPr/>
        </p:nvSpPr>
        <p:spPr>
          <a:xfrm>
            <a:off x="6102581" y="5214950"/>
            <a:ext cx="2792164" cy="1477328"/>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28575" cap="flat" cmpd="sng" algn="ctr">
            <a:solidFill>
              <a:sysClr val="windowText" lastClr="000000"/>
            </a:solidFill>
            <a:prstDash val="solid"/>
          </a:ln>
          <a:effectLst>
            <a:outerShdw blurRad="40000" dist="20000" dir="5400000" rotWithShape="0">
              <a:srgbClr val="000000">
                <a:alpha val="38000"/>
              </a:srgbClr>
            </a:outerShdw>
          </a:effectLst>
        </p:spPr>
        <p:txBody>
          <a:bodyPr wrap="square" rtlCol="0">
            <a:spAutoFit/>
          </a:bodyPr>
          <a:lstStyle/>
          <a:p>
            <a:pPr algn="ctr"/>
            <a:r>
              <a:rPr lang="es-VE" b="1" kern="0" dirty="0" smtClean="0">
                <a:solidFill>
                  <a:sysClr val="windowText" lastClr="000000"/>
                </a:solidFill>
              </a:rPr>
              <a:t>La inexistencia </a:t>
            </a:r>
            <a:r>
              <a:rPr lang="es-VE" b="1" kern="0" dirty="0">
                <a:solidFill>
                  <a:sysClr val="windowText" lastClr="000000"/>
                </a:solidFill>
              </a:rPr>
              <a:t>de un plan de desarrollo </a:t>
            </a:r>
            <a:r>
              <a:rPr lang="es-VE" b="1" kern="0" dirty="0" smtClean="0">
                <a:solidFill>
                  <a:sysClr val="windowText" lastClr="000000"/>
                </a:solidFill>
              </a:rPr>
              <a:t>turístico, </a:t>
            </a:r>
            <a:r>
              <a:rPr lang="es-VE" b="1" kern="0" dirty="0">
                <a:solidFill>
                  <a:sysClr val="windowText" lastClr="000000"/>
                </a:solidFill>
              </a:rPr>
              <a:t>ha impedido que los turistas </a:t>
            </a:r>
            <a:r>
              <a:rPr lang="es-VE" b="1" kern="0" dirty="0" smtClean="0">
                <a:solidFill>
                  <a:sysClr val="windowText" lastClr="000000"/>
                </a:solidFill>
              </a:rPr>
              <a:t>conozcan </a:t>
            </a:r>
            <a:r>
              <a:rPr lang="es-VE" b="1" kern="0" dirty="0">
                <a:solidFill>
                  <a:sysClr val="windowText" lastClr="000000"/>
                </a:solidFill>
              </a:rPr>
              <a:t>los atractivos naturales </a:t>
            </a:r>
            <a:r>
              <a:rPr lang="es-VE" b="1" kern="0" dirty="0" smtClean="0">
                <a:solidFill>
                  <a:sysClr val="windowText" lastClr="000000"/>
                </a:solidFill>
              </a:rPr>
              <a:t>del </a:t>
            </a:r>
            <a:r>
              <a:rPr lang="es-VE" b="1" kern="0" dirty="0">
                <a:solidFill>
                  <a:sysClr val="windowText" lastClr="000000"/>
                </a:solidFill>
              </a:rPr>
              <a:t>Cantón.</a:t>
            </a:r>
            <a:endParaRPr lang="es-VE" b="1" kern="0" dirty="0">
              <a:solidFill>
                <a:sysClr val="windowText" lastClr="000000"/>
              </a:solidFill>
              <a:latin typeface="Calibri"/>
            </a:endParaRPr>
          </a:p>
        </p:txBody>
      </p:sp>
    </p:spTree>
    <p:extLst>
      <p:ext uri="{BB962C8B-B14F-4D97-AF65-F5344CB8AC3E}">
        <p14:creationId xmlns:p14="http://schemas.microsoft.com/office/powerpoint/2010/main" val="3808674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ppt_x</p:attrName>
                                        </p:attrNameLst>
                                      </p:cBhvr>
                                      <p:tavLst>
                                        <p:tav tm="0">
                                          <p:val>
                                            <p:fltVal val="0.5"/>
                                          </p:val>
                                        </p:tav>
                                        <p:tav tm="100000">
                                          <p:val>
                                            <p:strVal val="#ppt_x"/>
                                          </p:val>
                                        </p:tav>
                                      </p:tavLst>
                                    </p:anim>
                                    <p:anim calcmode="lin" valueType="num">
                                      <p:cBhvr>
                                        <p:cTn id="10" dur="1000" fill="hold"/>
                                        <p:tgtEl>
                                          <p:spTgt spid="40"/>
                                        </p:tgtEl>
                                        <p:attrNameLst>
                                          <p:attrName>ppt_y</p:attrName>
                                        </p:attrNameLst>
                                      </p:cBhvr>
                                      <p:tavLst>
                                        <p:tav tm="0">
                                          <p:val>
                                            <p:fltVal val="0.5"/>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childTnLst>
                                </p:cTn>
                              </p:par>
                            </p:childTnLst>
                          </p:cTn>
                        </p:par>
                        <p:par>
                          <p:cTn id="15" fill="hold">
                            <p:stCondLst>
                              <p:cond delay="2000"/>
                            </p:stCondLst>
                            <p:childTnLst>
                              <p:par>
                                <p:cTn id="16" presetID="19" presetClass="entr" presetSubtype="10"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fmla="#ppt_w*sin(2.5*pi*$)">
                                          <p:val>
                                            <p:fltVal val="0"/>
                                          </p:val>
                                        </p:tav>
                                        <p:tav tm="100000">
                                          <p:val>
                                            <p:fltVal val="1"/>
                                          </p:val>
                                        </p:tav>
                                      </p:tavLst>
                                    </p:anim>
                                    <p:anim calcmode="lin" valueType="num">
                                      <p:cBhvr>
                                        <p:cTn id="19" dur="500" fill="hold"/>
                                        <p:tgtEl>
                                          <p:spTgt spid="32"/>
                                        </p:tgtEl>
                                        <p:attrNameLst>
                                          <p:attrName>ppt_h</p:attrName>
                                        </p:attrNameLst>
                                      </p:cBhvr>
                                      <p:tavLst>
                                        <p:tav tm="0">
                                          <p:val>
                                            <p:strVal val="#ppt_h"/>
                                          </p:val>
                                        </p:tav>
                                        <p:tav tm="100000">
                                          <p:val>
                                            <p:strVal val="#ppt_h"/>
                                          </p:val>
                                        </p:tav>
                                      </p:tavLst>
                                    </p:anim>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childTnLst>
                                </p:cTn>
                              </p:par>
                            </p:childTnLst>
                          </p:cTn>
                        </p:par>
                        <p:par>
                          <p:cTn id="24" fill="hold">
                            <p:stCondLst>
                              <p:cond delay="3500"/>
                            </p:stCondLst>
                            <p:childTnLst>
                              <p:par>
                                <p:cTn id="25" presetID="12" presetClass="entr" presetSubtype="1"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slide(fromTop)">
                                      <p:cBhvr>
                                        <p:cTn id="27" dur="500"/>
                                        <p:tgtEl>
                                          <p:spTgt spid="41"/>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childTnLst>
                                </p:cTn>
                              </p:par>
                            </p:childTnLst>
                          </p:cTn>
                        </p:par>
                        <p:par>
                          <p:cTn id="36" fill="hold">
                            <p:stCondLst>
                              <p:cond delay="6000"/>
                            </p:stCondLst>
                            <p:childTnLst>
                              <p:par>
                                <p:cTn id="37" presetID="19" presetClass="entr" presetSubtype="1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fmla="#ppt_w*sin(2.5*pi*$)">
                                          <p:val>
                                            <p:fltVal val="0"/>
                                          </p:val>
                                        </p:tav>
                                        <p:tav tm="100000">
                                          <p:val>
                                            <p:fltVal val="1"/>
                                          </p:val>
                                        </p:tav>
                                      </p:tavLst>
                                    </p:anim>
                                    <p:anim calcmode="lin" valueType="num">
                                      <p:cBhvr>
                                        <p:cTn id="40" dur="500" fill="hold"/>
                                        <p:tgtEl>
                                          <p:spTgt spid="33"/>
                                        </p:tgtEl>
                                        <p:attrNameLst>
                                          <p:attrName>ppt_h</p:attrName>
                                        </p:attrNameLst>
                                      </p:cBhvr>
                                      <p:tavLst>
                                        <p:tav tm="0">
                                          <p:val>
                                            <p:strVal val="#ppt_h"/>
                                          </p:val>
                                        </p:tav>
                                        <p:tav tm="100000">
                                          <p:val>
                                            <p:strVal val="#ppt_h"/>
                                          </p:val>
                                        </p:tav>
                                      </p:tavLst>
                                    </p:anim>
                                  </p:childTnLst>
                                </p:cTn>
                              </p:par>
                            </p:childTnLst>
                          </p:cTn>
                        </p:par>
                        <p:par>
                          <p:cTn id="41" fill="hold">
                            <p:stCondLst>
                              <p:cond delay="6500"/>
                            </p:stCondLst>
                            <p:childTnLst>
                              <p:par>
                                <p:cTn id="42" presetID="10" presetClass="entr" presetSubtype="0"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1000"/>
                                        <p:tgtEl>
                                          <p:spTgt spid="50"/>
                                        </p:tgtEl>
                                      </p:cBhvr>
                                    </p:animEffect>
                                  </p:childTnLst>
                                </p:cTn>
                              </p:par>
                            </p:childTnLst>
                          </p:cTn>
                        </p:par>
                        <p:par>
                          <p:cTn id="45" fill="hold">
                            <p:stCondLst>
                              <p:cond delay="7500"/>
                            </p:stCondLst>
                            <p:childTnLst>
                              <p:par>
                                <p:cTn id="46" presetID="12" presetClass="entr" presetSubtype="1"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slide(fromTop)">
                                      <p:cBhvr>
                                        <p:cTn id="48" dur="500"/>
                                        <p:tgtEl>
                                          <p:spTgt spid="42"/>
                                        </p:tgtEl>
                                      </p:cBhvr>
                                    </p:animEffect>
                                  </p:childTnLst>
                                </p:cTn>
                              </p:par>
                            </p:childTnLst>
                          </p:cTn>
                        </p:par>
                        <p:par>
                          <p:cTn id="49" fill="hold">
                            <p:stCondLst>
                              <p:cond delay="8000"/>
                            </p:stCondLst>
                            <p:childTnLst>
                              <p:par>
                                <p:cTn id="50" presetID="10" presetClass="entr" presetSubtype="0" fill="hold" grpId="0" nodeType="after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1000"/>
                                        <p:tgtEl>
                                          <p:spTgt spid="51"/>
                                        </p:tgtEl>
                                      </p:cBhvr>
                                    </p:animEffect>
                                  </p:childTnLst>
                                </p:cTn>
                              </p:par>
                            </p:childTnLst>
                          </p:cTn>
                        </p:par>
                        <p:par>
                          <p:cTn id="53" fill="hold">
                            <p:stCondLst>
                              <p:cond delay="9000"/>
                            </p:stCondLst>
                            <p:childTnLst>
                              <p:par>
                                <p:cTn id="54" presetID="10" presetClass="entr" presetSubtype="0"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1000"/>
                                        <p:tgtEl>
                                          <p:spTgt spid="30"/>
                                        </p:tgtEl>
                                      </p:cBhvr>
                                    </p:animEffect>
                                  </p:childTnLst>
                                </p:cTn>
                              </p:par>
                            </p:childTnLst>
                          </p:cTn>
                        </p:par>
                        <p:par>
                          <p:cTn id="57" fill="hold">
                            <p:stCondLst>
                              <p:cond delay="10000"/>
                            </p:stCondLst>
                            <p:childTnLst>
                              <p:par>
                                <p:cTn id="58" presetID="19" presetClass="entr" presetSubtype="10"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ppt_w</p:attrName>
                                        </p:attrNameLst>
                                      </p:cBhvr>
                                      <p:tavLst>
                                        <p:tav tm="0" fmla="#ppt_w*sin(2.5*pi*$)">
                                          <p:val>
                                            <p:fltVal val="0"/>
                                          </p:val>
                                        </p:tav>
                                        <p:tav tm="100000">
                                          <p:val>
                                            <p:fltVal val="1"/>
                                          </p:val>
                                        </p:tav>
                                      </p:tavLst>
                                    </p:anim>
                                    <p:anim calcmode="lin" valueType="num">
                                      <p:cBhvr>
                                        <p:cTn id="61" dur="500" fill="hold"/>
                                        <p:tgtEl>
                                          <p:spTgt spid="34"/>
                                        </p:tgtEl>
                                        <p:attrNameLst>
                                          <p:attrName>ppt_h</p:attrName>
                                        </p:attrNameLst>
                                      </p:cBhvr>
                                      <p:tavLst>
                                        <p:tav tm="0">
                                          <p:val>
                                            <p:strVal val="#ppt_h"/>
                                          </p:val>
                                        </p:tav>
                                        <p:tav tm="100000">
                                          <p:val>
                                            <p:strVal val="#ppt_h"/>
                                          </p:val>
                                        </p:tav>
                                      </p:tavLst>
                                    </p:anim>
                                  </p:childTnLst>
                                </p:cTn>
                              </p:par>
                            </p:childTnLst>
                          </p:cTn>
                        </p:par>
                        <p:par>
                          <p:cTn id="62" fill="hold">
                            <p:stCondLst>
                              <p:cond delay="10500"/>
                            </p:stCondLst>
                            <p:childTnLst>
                              <p:par>
                                <p:cTn id="63" presetID="10" presetClass="entr" presetSubtype="0"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1000"/>
                                        <p:tgtEl>
                                          <p:spTgt spid="52"/>
                                        </p:tgtEl>
                                      </p:cBhvr>
                                    </p:animEffect>
                                  </p:childTnLst>
                                </p:cTn>
                              </p:par>
                            </p:childTnLst>
                          </p:cTn>
                        </p:par>
                        <p:par>
                          <p:cTn id="66" fill="hold">
                            <p:stCondLst>
                              <p:cond delay="11500"/>
                            </p:stCondLst>
                            <p:childTnLst>
                              <p:par>
                                <p:cTn id="67" presetID="12" presetClass="entr" presetSubtype="1"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slide(fromTop)">
                                      <p:cBhvr>
                                        <p:cTn id="69" dur="500"/>
                                        <p:tgtEl>
                                          <p:spTgt spid="43"/>
                                        </p:tgtEl>
                                      </p:cBhvr>
                                    </p:animEffect>
                                  </p:childTnLst>
                                </p:cTn>
                              </p:par>
                            </p:childTnLst>
                          </p:cTn>
                        </p:par>
                        <p:par>
                          <p:cTn id="70" fill="hold">
                            <p:stCondLst>
                              <p:cond delay="12000"/>
                            </p:stCondLst>
                            <p:childTnLst>
                              <p:par>
                                <p:cTn id="71" presetID="10" presetClass="entr" presetSubtype="0" fill="hold" grpId="0" nodeType="after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2" grpId="0" animBg="1"/>
      <p:bldP spid="33" grpId="0" animBg="1"/>
      <p:bldP spid="34" grpId="0" animBg="1"/>
      <p:bldP spid="40" grpId="0" animBg="1"/>
      <p:bldP spid="41" grpId="0" animBg="1"/>
      <p:bldP spid="42" grpId="0" animBg="1"/>
      <p:bldP spid="43" grpId="0" animBg="1"/>
      <p:bldP spid="44" grpId="0" animBg="1"/>
      <p:bldP spid="47" grpId="0" animBg="1"/>
      <p:bldP spid="49" grpId="0" animBg="1"/>
      <p:bldP spid="50" grpId="0" animBg="1"/>
      <p:bldP spid="51" grpId="0" animBg="1"/>
      <p:bldP spid="5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1"/>
          <p:cNvSpPr>
            <a:spLocks noChangeArrowheads="1"/>
          </p:cNvSpPr>
          <p:nvPr/>
        </p:nvSpPr>
        <p:spPr bwMode="auto">
          <a:xfrm>
            <a:off x="2357422" y="260350"/>
            <a:ext cx="4429156" cy="792163"/>
          </a:xfrm>
          <a:prstGeom prst="rect">
            <a:avLst/>
          </a:prstGeom>
          <a:noFill/>
          <a:ln w="25400">
            <a:solidFill>
              <a:srgbClr val="993366"/>
            </a:solidFill>
            <a:miter lim="800000"/>
            <a:headEnd/>
            <a:tailEnd/>
          </a:ln>
          <a:effectLst/>
        </p:spPr>
        <p:txBody>
          <a:bodyPr anchor="ctr"/>
          <a:lstStyle/>
          <a:p>
            <a:pPr algn="ctr"/>
            <a:r>
              <a:rPr lang="es-ES" sz="2500" b="1" dirty="0" smtClean="0">
                <a:solidFill>
                  <a:srgbClr val="990033"/>
                </a:solidFill>
                <a:latin typeface="Tahoma" pitchFamily="34" charset="0"/>
              </a:rPr>
              <a:t>Índice </a:t>
            </a:r>
            <a:r>
              <a:rPr lang="es-ES" sz="2500" b="1" dirty="0">
                <a:solidFill>
                  <a:srgbClr val="990033"/>
                </a:solidFill>
                <a:latin typeface="Tahoma" pitchFamily="34" charset="0"/>
              </a:rPr>
              <a:t>de Contenidos</a:t>
            </a:r>
          </a:p>
        </p:txBody>
      </p:sp>
      <p:sp>
        <p:nvSpPr>
          <p:cNvPr id="23" name="Rectangle 133"/>
          <p:cNvSpPr>
            <a:spLocks noChangeArrowheads="1"/>
          </p:cNvSpPr>
          <p:nvPr/>
        </p:nvSpPr>
        <p:spPr bwMode="auto">
          <a:xfrm>
            <a:off x="142844" y="2786058"/>
            <a:ext cx="4429156" cy="995375"/>
          </a:xfrm>
          <a:prstGeom prst="rect">
            <a:avLst/>
          </a:prstGeom>
          <a:gradFill rotWithShape="1">
            <a:gsLst>
              <a:gs pos="0">
                <a:srgbClr val="B13F9A">
                  <a:tint val="78000"/>
                  <a:satMod val="220000"/>
                </a:srgbClr>
              </a:gs>
              <a:gs pos="100000">
                <a:srgbClr val="B13F9A">
                  <a:shade val="35000"/>
                  <a:satMod val="155000"/>
                </a:srgbClr>
              </a:gs>
            </a:gsLst>
            <a:path path="circle">
              <a:fillToRect l="50000" t="50000" r="50000" b="50000"/>
            </a:path>
          </a:gradFill>
          <a:ln w="952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algn="ctr" fontAlgn="base">
              <a:spcBef>
                <a:spcPct val="0"/>
              </a:spcBef>
              <a:spcAft>
                <a:spcPct val="0"/>
              </a:spcAft>
              <a:defRPr/>
            </a:pPr>
            <a:r>
              <a:rPr lang="es-VE" sz="2800" b="1" kern="0" dirty="0">
                <a:solidFill>
                  <a:srgbClr val="000000"/>
                </a:solidFill>
                <a:latin typeface="Arial" charset="0"/>
                <a:ea typeface="+mj-ea"/>
                <a:cs typeface="+mj-cs"/>
              </a:rPr>
              <a:t>Desarrollo sostenible</a:t>
            </a:r>
          </a:p>
        </p:txBody>
      </p:sp>
      <p:sp>
        <p:nvSpPr>
          <p:cNvPr id="24" name="Rectangle 142"/>
          <p:cNvSpPr>
            <a:spLocks noChangeArrowheads="1"/>
          </p:cNvSpPr>
          <p:nvPr/>
        </p:nvSpPr>
        <p:spPr bwMode="auto">
          <a:xfrm>
            <a:off x="4572000" y="2786058"/>
            <a:ext cx="4429156" cy="995375"/>
          </a:xfrm>
          <a:prstGeom prst="rect">
            <a:avLst/>
          </a:prstGeom>
          <a:gradFill rotWithShape="1">
            <a:gsLst>
              <a:gs pos="0">
                <a:srgbClr val="B13F9A">
                  <a:tint val="78000"/>
                  <a:satMod val="220000"/>
                </a:srgbClr>
              </a:gs>
              <a:gs pos="100000">
                <a:srgbClr val="B13F9A">
                  <a:shade val="35000"/>
                  <a:satMod val="155000"/>
                </a:srgbClr>
              </a:gs>
            </a:gsLst>
            <a:path path="circle">
              <a:fillToRect l="50000" t="50000" r="50000" b="50000"/>
            </a:path>
          </a:gradFill>
          <a:ln w="952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algn="ctr" fontAlgn="base">
              <a:spcBef>
                <a:spcPct val="0"/>
              </a:spcBef>
              <a:spcAft>
                <a:spcPct val="0"/>
              </a:spcAft>
              <a:defRPr/>
            </a:pPr>
            <a:r>
              <a:rPr lang="es-VE" sz="2800" b="1" kern="0" dirty="0">
                <a:solidFill>
                  <a:srgbClr val="000000"/>
                </a:solidFill>
                <a:latin typeface="Arial" charset="0"/>
                <a:ea typeface="+mj-ea"/>
                <a:cs typeface="+mj-cs"/>
              </a:rPr>
              <a:t>El turismo como </a:t>
            </a:r>
            <a:r>
              <a:rPr lang="es-VE" sz="2800" b="1" kern="0" dirty="0" smtClean="0">
                <a:solidFill>
                  <a:srgbClr val="000000"/>
                </a:solidFill>
                <a:latin typeface="Arial" charset="0"/>
                <a:ea typeface="+mj-ea"/>
                <a:cs typeface="+mj-cs"/>
              </a:rPr>
              <a:t>factor</a:t>
            </a:r>
          </a:p>
          <a:p>
            <a:pPr lvl="0" algn="ctr" fontAlgn="base">
              <a:spcBef>
                <a:spcPct val="0"/>
              </a:spcBef>
              <a:spcAft>
                <a:spcPct val="0"/>
              </a:spcAft>
              <a:defRPr/>
            </a:pPr>
            <a:r>
              <a:rPr lang="es-VE" sz="2800" b="1" kern="0" dirty="0" smtClean="0">
                <a:solidFill>
                  <a:srgbClr val="000000"/>
                </a:solidFill>
                <a:latin typeface="Arial" charset="0"/>
                <a:ea typeface="+mj-ea"/>
                <a:cs typeface="+mj-cs"/>
              </a:rPr>
              <a:t>de </a:t>
            </a:r>
            <a:r>
              <a:rPr lang="es-VE" sz="2800" b="1" kern="0" dirty="0">
                <a:solidFill>
                  <a:srgbClr val="000000"/>
                </a:solidFill>
                <a:latin typeface="Arial" charset="0"/>
                <a:ea typeface="+mj-ea"/>
                <a:cs typeface="+mj-cs"/>
              </a:rPr>
              <a:t>desarrollo local</a:t>
            </a:r>
            <a:endParaRPr kumimoji="0" lang="es-ES_tradnl" sz="2800" b="1" i="0" u="none" strike="noStrike" kern="0" cap="none" spc="0" normalizeH="0" baseline="0" noProof="0" dirty="0" smtClean="0">
              <a:ln>
                <a:noFill/>
              </a:ln>
              <a:solidFill>
                <a:srgbClr val="000000"/>
              </a:solidFill>
              <a:effectLst/>
              <a:uLnTx/>
              <a:uFillTx/>
              <a:latin typeface="Arial" charset="0"/>
              <a:ea typeface="+mj-ea"/>
              <a:cs typeface="+mj-cs"/>
            </a:endParaRPr>
          </a:p>
        </p:txBody>
      </p:sp>
      <p:sp>
        <p:nvSpPr>
          <p:cNvPr id="25" name="Rectangle 143"/>
          <p:cNvSpPr>
            <a:spLocks noChangeArrowheads="1"/>
          </p:cNvSpPr>
          <p:nvPr/>
        </p:nvSpPr>
        <p:spPr bwMode="auto">
          <a:xfrm>
            <a:off x="142844" y="3862385"/>
            <a:ext cx="4429156" cy="995375"/>
          </a:xfrm>
          <a:prstGeom prst="rect">
            <a:avLst/>
          </a:prstGeom>
          <a:gradFill rotWithShape="1">
            <a:gsLst>
              <a:gs pos="0">
                <a:srgbClr val="B13F9A">
                  <a:tint val="78000"/>
                  <a:satMod val="220000"/>
                </a:srgbClr>
              </a:gs>
              <a:gs pos="100000">
                <a:srgbClr val="B13F9A">
                  <a:shade val="35000"/>
                  <a:satMod val="155000"/>
                </a:srgbClr>
              </a:gs>
            </a:gsLst>
            <a:path path="circle">
              <a:fillToRect l="50000" t="50000" r="50000" b="50000"/>
            </a:path>
          </a:gradFill>
          <a:ln w="952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s-ES_tradnl" sz="2800" b="1" kern="0" dirty="0">
                <a:solidFill>
                  <a:srgbClr val="000000"/>
                </a:solidFill>
                <a:latin typeface="Arial" charset="0"/>
              </a:rPr>
              <a:t>Turismo sostenible</a:t>
            </a:r>
          </a:p>
        </p:txBody>
      </p:sp>
      <p:sp>
        <p:nvSpPr>
          <p:cNvPr id="26" name="Rectangle 145"/>
          <p:cNvSpPr>
            <a:spLocks noChangeArrowheads="1"/>
          </p:cNvSpPr>
          <p:nvPr/>
        </p:nvSpPr>
        <p:spPr bwMode="auto">
          <a:xfrm>
            <a:off x="4572000" y="3862385"/>
            <a:ext cx="4429156" cy="995375"/>
          </a:xfrm>
          <a:prstGeom prst="rect">
            <a:avLst/>
          </a:prstGeom>
          <a:gradFill rotWithShape="1">
            <a:gsLst>
              <a:gs pos="0">
                <a:srgbClr val="B13F9A">
                  <a:tint val="78000"/>
                  <a:satMod val="220000"/>
                </a:srgbClr>
              </a:gs>
              <a:gs pos="100000">
                <a:srgbClr val="B13F9A">
                  <a:shade val="35000"/>
                  <a:satMod val="155000"/>
                </a:srgbClr>
              </a:gs>
            </a:gsLst>
            <a:path path="circle">
              <a:fillToRect l="50000" t="50000" r="50000" b="50000"/>
            </a:path>
          </a:gradFill>
          <a:ln w="952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s-VE" sz="2800" b="1" kern="0" dirty="0">
                <a:solidFill>
                  <a:srgbClr val="000000"/>
                </a:solidFill>
                <a:latin typeface="Arial" charset="0"/>
              </a:rPr>
              <a:t>Potencialidades </a:t>
            </a:r>
            <a:r>
              <a:rPr lang="es-VE" sz="2800" b="1" kern="0" dirty="0" smtClean="0">
                <a:solidFill>
                  <a:srgbClr val="000000"/>
                </a:solidFill>
                <a:latin typeface="Arial" charset="0"/>
              </a:rPr>
              <a:t>turísticas</a:t>
            </a:r>
          </a:p>
          <a:p>
            <a:pPr algn="ctr" fontAlgn="base">
              <a:spcBef>
                <a:spcPct val="0"/>
              </a:spcBef>
              <a:spcAft>
                <a:spcPct val="0"/>
              </a:spcAft>
            </a:pPr>
            <a:r>
              <a:rPr lang="es-VE" sz="2800" b="1" kern="0" dirty="0" smtClean="0">
                <a:solidFill>
                  <a:srgbClr val="000000"/>
                </a:solidFill>
                <a:latin typeface="Arial" charset="0"/>
              </a:rPr>
              <a:t>naturales </a:t>
            </a:r>
            <a:r>
              <a:rPr lang="es-VE" sz="2800" b="1" kern="0" dirty="0">
                <a:solidFill>
                  <a:srgbClr val="000000"/>
                </a:solidFill>
                <a:latin typeface="Arial" charset="0"/>
              </a:rPr>
              <a:t>y culturales</a:t>
            </a:r>
            <a:endParaRPr lang="es-ES_tradnl" sz="2800" b="1" kern="0" dirty="0">
              <a:solidFill>
                <a:srgbClr val="000000"/>
              </a:solidFill>
              <a:latin typeface="Arial" charset="0"/>
            </a:endParaRPr>
          </a:p>
        </p:txBody>
      </p:sp>
      <p:sp>
        <p:nvSpPr>
          <p:cNvPr id="27" name="Rectangle 133"/>
          <p:cNvSpPr>
            <a:spLocks noChangeArrowheads="1"/>
          </p:cNvSpPr>
          <p:nvPr/>
        </p:nvSpPr>
        <p:spPr bwMode="auto">
          <a:xfrm>
            <a:off x="142844" y="1719245"/>
            <a:ext cx="4429156" cy="995375"/>
          </a:xfrm>
          <a:prstGeom prst="rect">
            <a:avLst/>
          </a:prstGeom>
          <a:gradFill rotWithShape="1">
            <a:gsLst>
              <a:gs pos="0">
                <a:srgbClr val="B13F9A">
                  <a:tint val="78000"/>
                  <a:satMod val="220000"/>
                </a:srgbClr>
              </a:gs>
              <a:gs pos="100000">
                <a:srgbClr val="B13F9A">
                  <a:shade val="35000"/>
                  <a:satMod val="155000"/>
                </a:srgbClr>
              </a:gs>
            </a:gsLst>
            <a:path path="circle">
              <a:fillToRect l="50000" t="50000" r="50000" b="50000"/>
            </a:path>
          </a:gradFill>
          <a:ln w="952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algn="ctr" fontAlgn="base">
              <a:spcBef>
                <a:spcPct val="0"/>
              </a:spcBef>
              <a:spcAft>
                <a:spcPct val="0"/>
              </a:spcAft>
              <a:defRPr/>
            </a:pPr>
            <a:r>
              <a:rPr lang="es-ES_tradnl" sz="2800" b="1" kern="0" dirty="0">
                <a:solidFill>
                  <a:srgbClr val="000000"/>
                </a:solidFill>
                <a:latin typeface="Arial" charset="0"/>
                <a:ea typeface="+mj-ea"/>
                <a:cs typeface="+mj-cs"/>
              </a:rPr>
              <a:t>Educación </a:t>
            </a:r>
            <a:r>
              <a:rPr lang="es-ES_tradnl" sz="2800" b="1" kern="0" dirty="0" smtClean="0">
                <a:solidFill>
                  <a:srgbClr val="000000"/>
                </a:solidFill>
                <a:latin typeface="Arial" charset="0"/>
                <a:ea typeface="+mj-ea"/>
                <a:cs typeface="+mj-cs"/>
              </a:rPr>
              <a:t>Ambiental</a:t>
            </a:r>
            <a:endParaRPr kumimoji="0" lang="es-ES_tradnl" sz="2800" b="1" i="0" u="none" strike="noStrike" kern="0" cap="none" spc="0" normalizeH="0" baseline="0" noProof="0" dirty="0">
              <a:ln>
                <a:noFill/>
              </a:ln>
              <a:solidFill>
                <a:srgbClr val="000000"/>
              </a:solidFill>
              <a:effectLst/>
              <a:uLnTx/>
              <a:uFillTx/>
              <a:latin typeface="Arial" charset="0"/>
              <a:ea typeface="+mj-ea"/>
              <a:cs typeface="+mj-cs"/>
            </a:endParaRPr>
          </a:p>
        </p:txBody>
      </p:sp>
      <p:sp>
        <p:nvSpPr>
          <p:cNvPr id="28" name="Rectangle 142"/>
          <p:cNvSpPr>
            <a:spLocks noChangeArrowheads="1"/>
          </p:cNvSpPr>
          <p:nvPr/>
        </p:nvSpPr>
        <p:spPr bwMode="auto">
          <a:xfrm>
            <a:off x="4572000" y="1719245"/>
            <a:ext cx="4429156" cy="995375"/>
          </a:xfrm>
          <a:prstGeom prst="rect">
            <a:avLst/>
          </a:prstGeom>
          <a:gradFill rotWithShape="1">
            <a:gsLst>
              <a:gs pos="0">
                <a:srgbClr val="B13F9A">
                  <a:tint val="78000"/>
                  <a:satMod val="220000"/>
                </a:srgbClr>
              </a:gs>
              <a:gs pos="100000">
                <a:srgbClr val="B13F9A">
                  <a:shade val="35000"/>
                  <a:satMod val="155000"/>
                </a:srgbClr>
              </a:gs>
            </a:gsLst>
            <a:path path="circle">
              <a:fillToRect l="50000" t="50000" r="50000" b="50000"/>
            </a:path>
          </a:gradFill>
          <a:ln w="952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algn="ctr" fontAlgn="base">
              <a:spcBef>
                <a:spcPct val="0"/>
              </a:spcBef>
              <a:spcAft>
                <a:spcPct val="0"/>
              </a:spcAft>
              <a:defRPr/>
            </a:pPr>
            <a:r>
              <a:rPr lang="es-VE" sz="2800" b="1" kern="0" dirty="0">
                <a:solidFill>
                  <a:srgbClr val="000000"/>
                </a:solidFill>
                <a:latin typeface="Arial" charset="0"/>
                <a:ea typeface="+mj-ea"/>
                <a:cs typeface="+mj-cs"/>
              </a:rPr>
              <a:t>Problemas ambientales</a:t>
            </a:r>
          </a:p>
          <a:p>
            <a:pPr lvl="0" algn="ctr" fontAlgn="base">
              <a:spcBef>
                <a:spcPct val="0"/>
              </a:spcBef>
              <a:spcAft>
                <a:spcPct val="0"/>
              </a:spcAft>
              <a:defRPr/>
            </a:pPr>
            <a:r>
              <a:rPr lang="es-VE" sz="2800" b="1" kern="0" dirty="0">
                <a:solidFill>
                  <a:srgbClr val="000000"/>
                </a:solidFill>
                <a:latin typeface="Arial" charset="0"/>
                <a:ea typeface="+mj-ea"/>
                <a:cs typeface="+mj-cs"/>
              </a:rPr>
              <a:t>de la zona</a:t>
            </a:r>
          </a:p>
        </p:txBody>
      </p:sp>
      <p:sp>
        <p:nvSpPr>
          <p:cNvPr id="29" name="Rectangle 143"/>
          <p:cNvSpPr>
            <a:spLocks noChangeArrowheads="1"/>
          </p:cNvSpPr>
          <p:nvPr/>
        </p:nvSpPr>
        <p:spPr bwMode="auto">
          <a:xfrm>
            <a:off x="142844" y="4929198"/>
            <a:ext cx="4429156" cy="995375"/>
          </a:xfrm>
          <a:prstGeom prst="rect">
            <a:avLst/>
          </a:prstGeom>
          <a:gradFill rotWithShape="1">
            <a:gsLst>
              <a:gs pos="0">
                <a:srgbClr val="B13F9A">
                  <a:tint val="78000"/>
                  <a:satMod val="220000"/>
                </a:srgbClr>
              </a:gs>
              <a:gs pos="100000">
                <a:srgbClr val="B13F9A">
                  <a:shade val="35000"/>
                  <a:satMod val="155000"/>
                </a:srgbClr>
              </a:gs>
            </a:gsLst>
            <a:path path="circle">
              <a:fillToRect l="50000" t="50000" r="50000" b="50000"/>
            </a:path>
          </a:gradFill>
          <a:ln w="952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s-VE" sz="2800" b="1" kern="0" dirty="0">
                <a:solidFill>
                  <a:srgbClr val="000000"/>
                </a:solidFill>
                <a:latin typeface="Arial" charset="0"/>
              </a:rPr>
              <a:t>Fundamentación </a:t>
            </a:r>
            <a:r>
              <a:rPr lang="es-VE" sz="2800" b="1" kern="0" dirty="0" smtClean="0">
                <a:solidFill>
                  <a:srgbClr val="000000"/>
                </a:solidFill>
                <a:latin typeface="Arial" charset="0"/>
              </a:rPr>
              <a:t>legal</a:t>
            </a:r>
          </a:p>
          <a:p>
            <a:pPr algn="ctr" fontAlgn="base">
              <a:spcBef>
                <a:spcPct val="0"/>
              </a:spcBef>
              <a:spcAft>
                <a:spcPct val="0"/>
              </a:spcAft>
            </a:pPr>
            <a:r>
              <a:rPr lang="es-VE" sz="2800" b="1" kern="0" dirty="0" smtClean="0">
                <a:solidFill>
                  <a:srgbClr val="000000"/>
                </a:solidFill>
                <a:latin typeface="Arial" charset="0"/>
              </a:rPr>
              <a:t>del </a:t>
            </a:r>
            <a:r>
              <a:rPr lang="es-VE" sz="2800" b="1" kern="0" dirty="0">
                <a:solidFill>
                  <a:srgbClr val="000000"/>
                </a:solidFill>
                <a:latin typeface="Arial" charset="0"/>
              </a:rPr>
              <a:t>turismo</a:t>
            </a:r>
          </a:p>
        </p:txBody>
      </p:sp>
      <p:sp>
        <p:nvSpPr>
          <p:cNvPr id="30" name="Rectangle 145"/>
          <p:cNvSpPr>
            <a:spLocks noChangeArrowheads="1"/>
          </p:cNvSpPr>
          <p:nvPr/>
        </p:nvSpPr>
        <p:spPr bwMode="auto">
          <a:xfrm>
            <a:off x="4572000" y="4929198"/>
            <a:ext cx="4429156" cy="995375"/>
          </a:xfrm>
          <a:prstGeom prst="rect">
            <a:avLst/>
          </a:prstGeom>
          <a:gradFill rotWithShape="1">
            <a:gsLst>
              <a:gs pos="0">
                <a:srgbClr val="B13F9A">
                  <a:tint val="78000"/>
                  <a:satMod val="220000"/>
                </a:srgbClr>
              </a:gs>
              <a:gs pos="100000">
                <a:srgbClr val="B13F9A">
                  <a:shade val="35000"/>
                  <a:satMod val="155000"/>
                </a:srgbClr>
              </a:gs>
            </a:gsLst>
            <a:path path="circle">
              <a:fillToRect l="50000" t="50000" r="50000" b="50000"/>
            </a:path>
          </a:gradFill>
          <a:ln w="952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s-ES_tradnl" sz="2800" b="1" kern="0" dirty="0">
                <a:solidFill>
                  <a:srgbClr val="000000"/>
                </a:solidFill>
                <a:latin typeface="Arial" charset="0"/>
              </a:rPr>
              <a:t>Biodiversidad</a:t>
            </a:r>
          </a:p>
        </p:txBody>
      </p:sp>
    </p:spTree>
    <p:extLst>
      <p:ext uri="{BB962C8B-B14F-4D97-AF65-F5344CB8AC3E}">
        <p14:creationId xmlns:p14="http://schemas.microsoft.com/office/powerpoint/2010/main" val="1825034721"/>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3">
                                            <p:bg/>
                                          </p:spTgt>
                                        </p:tgtEl>
                                        <p:attrNameLst>
                                          <p:attrName>style.visibility</p:attrName>
                                        </p:attrNameLst>
                                      </p:cBhvr>
                                      <p:to>
                                        <p:strVal val="visible"/>
                                      </p:to>
                                    </p:set>
                                    <p:anim calcmode="lin" valueType="num">
                                      <p:cBhvr additive="base">
                                        <p:cTn id="7" dur="500" fill="hold"/>
                                        <p:tgtEl>
                                          <p:spTgt spid="2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3">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 calcmode="lin" valueType="num">
                                      <p:cBhvr additive="base">
                                        <p:cTn id="11"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3">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24">
                                            <p:bg/>
                                          </p:spTgt>
                                        </p:tgtEl>
                                        <p:attrNameLst>
                                          <p:attrName>style.visibility</p:attrName>
                                        </p:attrNameLst>
                                      </p:cBhvr>
                                      <p:to>
                                        <p:strVal val="visible"/>
                                      </p:to>
                                    </p:set>
                                    <p:anim calcmode="lin" valueType="num">
                                      <p:cBhvr additive="base">
                                        <p:cTn id="16"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17" dur="500" fill="hold"/>
                                        <p:tgtEl>
                                          <p:spTgt spid="24">
                                            <p:bg/>
                                          </p:spTgt>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 calcmode="lin" valueType="num">
                                      <p:cBhvr additive="base">
                                        <p:cTn id="20"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4">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24">
                                            <p:txEl>
                                              <p:pRg st="1" end="1"/>
                                            </p:txEl>
                                          </p:spTgt>
                                        </p:tgtEl>
                                        <p:attrNameLst>
                                          <p:attrName>style.visibility</p:attrName>
                                        </p:attrNameLst>
                                      </p:cBhvr>
                                      <p:to>
                                        <p:strVal val="visible"/>
                                      </p:to>
                                    </p:set>
                                    <p:anim calcmode="lin" valueType="num">
                                      <p:cBhvr additive="base">
                                        <p:cTn id="24"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4">
                                            <p:txEl>
                                              <p:pRg st="1" end="1"/>
                                            </p:txEl>
                                          </p:spTgt>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1" fill="hold" grpId="0" nodeType="afterEffect">
                                  <p:stCondLst>
                                    <p:cond delay="0"/>
                                  </p:stCondLst>
                                  <p:childTnLst>
                                    <p:set>
                                      <p:cBhvr>
                                        <p:cTn id="38" dur="1" fill="hold">
                                          <p:stCondLst>
                                            <p:cond delay="0"/>
                                          </p:stCondLst>
                                        </p:cTn>
                                        <p:tgtEl>
                                          <p:spTgt spid="27">
                                            <p:bg/>
                                          </p:spTgt>
                                        </p:tgtEl>
                                        <p:attrNameLst>
                                          <p:attrName>style.visibility</p:attrName>
                                        </p:attrNameLst>
                                      </p:cBhvr>
                                      <p:to>
                                        <p:strVal val="visible"/>
                                      </p:to>
                                    </p:set>
                                    <p:anim calcmode="lin" valueType="num">
                                      <p:cBhvr additive="base">
                                        <p:cTn id="39" dur="500" fill="hold"/>
                                        <p:tgtEl>
                                          <p:spTgt spid="27">
                                            <p:bg/>
                                          </p:spTgt>
                                        </p:tgtEl>
                                        <p:attrNameLst>
                                          <p:attrName>ppt_x</p:attrName>
                                        </p:attrNameLst>
                                      </p:cBhvr>
                                      <p:tavLst>
                                        <p:tav tm="0">
                                          <p:val>
                                            <p:strVal val="#ppt_x"/>
                                          </p:val>
                                        </p:tav>
                                        <p:tav tm="100000">
                                          <p:val>
                                            <p:strVal val="#ppt_x"/>
                                          </p:val>
                                        </p:tav>
                                      </p:tavLst>
                                    </p:anim>
                                    <p:anim calcmode="lin" valueType="num">
                                      <p:cBhvr additive="base">
                                        <p:cTn id="40" dur="500" fill="hold"/>
                                        <p:tgtEl>
                                          <p:spTgt spid="27">
                                            <p:bg/>
                                          </p:spTgt>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7">
                                            <p:txEl>
                                              <p:pRg st="0" end="0"/>
                                            </p:txEl>
                                          </p:spTgt>
                                        </p:tgtEl>
                                        <p:attrNameLst>
                                          <p:attrName>style.visibility</p:attrName>
                                        </p:attrNameLst>
                                      </p:cBhvr>
                                      <p:to>
                                        <p:strVal val="visible"/>
                                      </p:to>
                                    </p:set>
                                    <p:anim calcmode="lin" valueType="num">
                                      <p:cBhvr additive="base">
                                        <p:cTn id="43"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
                                            <p:txEl>
                                              <p:pRg st="0" end="0"/>
                                            </p:txEl>
                                          </p:spTgt>
                                        </p:tgtEl>
                                        <p:attrNameLst>
                                          <p:attrName>ppt_y</p:attrName>
                                        </p:attrNameLst>
                                      </p:cBhvr>
                                      <p:tavLst>
                                        <p:tav tm="0">
                                          <p:val>
                                            <p:strVal val="0-#ppt_h/2"/>
                                          </p:val>
                                        </p:tav>
                                        <p:tav tm="100000">
                                          <p:val>
                                            <p:strVal val="#ppt_y"/>
                                          </p:val>
                                        </p:tav>
                                      </p:tavLst>
                                    </p:anim>
                                  </p:childTnLst>
                                </p:cTn>
                              </p:par>
                            </p:childTnLst>
                          </p:cTn>
                        </p:par>
                        <p:par>
                          <p:cTn id="45" fill="hold">
                            <p:stCondLst>
                              <p:cond delay="2500"/>
                            </p:stCondLst>
                            <p:childTnLst>
                              <p:par>
                                <p:cTn id="46" presetID="2" presetClass="entr" presetSubtype="1" fill="hold" grpId="0" nodeType="afterEffect">
                                  <p:stCondLst>
                                    <p:cond delay="0"/>
                                  </p:stCondLst>
                                  <p:childTnLst>
                                    <p:set>
                                      <p:cBhvr>
                                        <p:cTn id="47" dur="1" fill="hold">
                                          <p:stCondLst>
                                            <p:cond delay="0"/>
                                          </p:stCondLst>
                                        </p:cTn>
                                        <p:tgtEl>
                                          <p:spTgt spid="28">
                                            <p:bg/>
                                          </p:spTgt>
                                        </p:tgtEl>
                                        <p:attrNameLst>
                                          <p:attrName>style.visibility</p:attrName>
                                        </p:attrNameLst>
                                      </p:cBhvr>
                                      <p:to>
                                        <p:strVal val="visible"/>
                                      </p:to>
                                    </p:set>
                                    <p:anim calcmode="lin" valueType="num">
                                      <p:cBhvr additive="base">
                                        <p:cTn id="48" dur="500" fill="hold"/>
                                        <p:tgtEl>
                                          <p:spTgt spid="28">
                                            <p:bg/>
                                          </p:spTgt>
                                        </p:tgtEl>
                                        <p:attrNameLst>
                                          <p:attrName>ppt_x</p:attrName>
                                        </p:attrNameLst>
                                      </p:cBhvr>
                                      <p:tavLst>
                                        <p:tav tm="0">
                                          <p:val>
                                            <p:strVal val="#ppt_x"/>
                                          </p:val>
                                        </p:tav>
                                        <p:tav tm="100000">
                                          <p:val>
                                            <p:strVal val="#ppt_x"/>
                                          </p:val>
                                        </p:tav>
                                      </p:tavLst>
                                    </p:anim>
                                    <p:anim calcmode="lin" valueType="num">
                                      <p:cBhvr additive="base">
                                        <p:cTn id="49" dur="500" fill="hold"/>
                                        <p:tgtEl>
                                          <p:spTgt spid="28">
                                            <p:bg/>
                                          </p:spTgt>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8">
                                            <p:txEl>
                                              <p:pRg st="0" end="0"/>
                                            </p:txEl>
                                          </p:spTgt>
                                        </p:tgtEl>
                                        <p:attrNameLst>
                                          <p:attrName>style.visibility</p:attrName>
                                        </p:attrNameLst>
                                      </p:cBhvr>
                                      <p:to>
                                        <p:strVal val="visible"/>
                                      </p:to>
                                    </p:set>
                                    <p:anim calcmode="lin" valueType="num">
                                      <p:cBhvr additive="base">
                                        <p:cTn id="5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8">
                                            <p:txEl>
                                              <p:pRg st="0" end="0"/>
                                            </p:txEl>
                                          </p:spTgt>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0"/>
                                  </p:stCondLst>
                                  <p:childTnLst>
                                    <p:set>
                                      <p:cBhvr>
                                        <p:cTn id="55" dur="1" fill="hold">
                                          <p:stCondLst>
                                            <p:cond delay="0"/>
                                          </p:stCondLst>
                                        </p:cTn>
                                        <p:tgtEl>
                                          <p:spTgt spid="28">
                                            <p:txEl>
                                              <p:pRg st="1" end="1"/>
                                            </p:txEl>
                                          </p:spTgt>
                                        </p:tgtEl>
                                        <p:attrNameLst>
                                          <p:attrName>style.visibility</p:attrName>
                                        </p:attrNameLst>
                                      </p:cBhvr>
                                      <p:to>
                                        <p:strVal val="visible"/>
                                      </p:to>
                                    </p:set>
                                    <p:anim calcmode="lin" valueType="num">
                                      <p:cBhvr additive="base">
                                        <p:cTn id="56" dur="500" fill="hold"/>
                                        <p:tgtEl>
                                          <p:spTgt spid="28">
                                            <p:txEl>
                                              <p:pRg st="1" end="1"/>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8">
                                            <p:txEl>
                                              <p:pRg st="1" end="1"/>
                                            </p:txEl>
                                          </p:spTgt>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4"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childTnLst>
                          </p:cTn>
                        </p:par>
                        <p:par>
                          <p:cTn id="63" fill="hold">
                            <p:stCondLst>
                              <p:cond delay="3500"/>
                            </p:stCondLst>
                            <p:childTnLst>
                              <p:par>
                                <p:cTn id="64" presetID="2" presetClass="entr" presetSubtype="4"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additive="base">
                                        <p:cTn id="66" dur="500" fill="hold"/>
                                        <p:tgtEl>
                                          <p:spTgt spid="30"/>
                                        </p:tgtEl>
                                        <p:attrNameLst>
                                          <p:attrName>ppt_x</p:attrName>
                                        </p:attrNameLst>
                                      </p:cBhvr>
                                      <p:tavLst>
                                        <p:tav tm="0">
                                          <p:val>
                                            <p:strVal val="#ppt_x"/>
                                          </p:val>
                                        </p:tav>
                                        <p:tav tm="100000">
                                          <p:val>
                                            <p:strVal val="#ppt_x"/>
                                          </p:val>
                                        </p:tav>
                                      </p:tavLst>
                                    </p:anim>
                                    <p:anim calcmode="lin" valueType="num">
                                      <p:cBhvr additive="base">
                                        <p:cTn id="6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allAtOnce" animBg="1"/>
      <p:bldP spid="24" grpId="0" build="allAtOnce" animBg="1"/>
      <p:bldP spid="25" grpId="0" animBg="1"/>
      <p:bldP spid="26" grpId="0" animBg="1"/>
      <p:bldP spid="27" grpId="0" build="allAtOnce" animBg="1"/>
      <p:bldP spid="28" grpId="0" build="allAtOnce"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6 Rectángulo redondeado"/>
          <p:cNvSpPr/>
          <p:nvPr/>
        </p:nvSpPr>
        <p:spPr>
          <a:xfrm>
            <a:off x="274890" y="1196752"/>
            <a:ext cx="2928958" cy="4429156"/>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8100000" scaled="1"/>
            <a:tileRect/>
          </a:gradFill>
          <a:ln>
            <a:solidFill>
              <a:srgbClr val="00B0F0"/>
            </a:solidFill>
          </a:ln>
          <a:effectLst>
            <a:outerShdw blurRad="50800" dist="50800" dir="2700000" sx="101000" sy="101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400" b="1" u="sng" dirty="0">
                <a:solidFill>
                  <a:prstClr val="black"/>
                </a:solidFill>
              </a:rPr>
              <a:t>Hipótesis General</a:t>
            </a:r>
            <a:endParaRPr lang="es-VE" sz="2400" b="1" dirty="0" smtClean="0">
              <a:solidFill>
                <a:prstClr val="black"/>
              </a:solidFill>
            </a:endParaRPr>
          </a:p>
          <a:p>
            <a:pPr algn="ctr"/>
            <a:r>
              <a:rPr lang="es-VE" sz="2000" b="1" dirty="0">
                <a:solidFill>
                  <a:prstClr val="black"/>
                </a:solidFill>
              </a:rPr>
              <a:t>“Los conocimientos ancestrales sobre educación ambiental  de los habitantes de las comunidades </a:t>
            </a:r>
            <a:r>
              <a:rPr lang="es-VE" sz="2000" b="1" dirty="0" err="1">
                <a:solidFill>
                  <a:prstClr val="black"/>
                </a:solidFill>
              </a:rPr>
              <a:t>Kuama</a:t>
            </a:r>
            <a:r>
              <a:rPr lang="es-VE" sz="2000" b="1" dirty="0">
                <a:solidFill>
                  <a:prstClr val="black"/>
                </a:solidFill>
              </a:rPr>
              <a:t> y Chumpi del Cantón Morona, Provincia de Morona Santiago  tienen relación  con el manejo de turismo </a:t>
            </a:r>
            <a:r>
              <a:rPr lang="es-VE" sz="2400" b="1" dirty="0">
                <a:solidFill>
                  <a:prstClr val="black"/>
                </a:solidFill>
              </a:rPr>
              <a:t>sostenible del sector”. </a:t>
            </a:r>
            <a:endParaRPr lang="es-VE" sz="2400" dirty="0">
              <a:solidFill>
                <a:prstClr val="black"/>
              </a:solidFill>
            </a:endParaRPr>
          </a:p>
        </p:txBody>
      </p:sp>
      <p:sp>
        <p:nvSpPr>
          <p:cNvPr id="11" name="10 Rectángulo redondeado"/>
          <p:cNvSpPr/>
          <p:nvPr/>
        </p:nvSpPr>
        <p:spPr>
          <a:xfrm>
            <a:off x="5819506" y="1196752"/>
            <a:ext cx="2928958" cy="4429156"/>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8100000" scaled="1"/>
            <a:tileRect/>
          </a:gradFill>
          <a:ln>
            <a:solidFill>
              <a:srgbClr val="00B050"/>
            </a:solidFill>
          </a:ln>
          <a:effectLst>
            <a:outerShdw blurRad="50800" dist="50800" dir="2700000" sx="101000" sy="101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000" b="1" u="sng" dirty="0">
                <a:solidFill>
                  <a:prstClr val="black"/>
                </a:solidFill>
              </a:rPr>
              <a:t>Hipótesis Nula</a:t>
            </a:r>
            <a:endParaRPr lang="es-VE" sz="2000" b="1" dirty="0" smtClean="0">
              <a:solidFill>
                <a:prstClr val="black"/>
              </a:solidFill>
            </a:endParaRPr>
          </a:p>
          <a:p>
            <a:pPr algn="ctr"/>
            <a:r>
              <a:rPr lang="es-VE" sz="2000" b="1" dirty="0">
                <a:solidFill>
                  <a:prstClr val="black"/>
                </a:solidFill>
              </a:rPr>
              <a:t>“Los conocimientos ancestrales sobre educación ambiental  de  los habitantes de las comunidades </a:t>
            </a:r>
            <a:r>
              <a:rPr lang="es-VE" sz="2000" b="1" dirty="0" err="1">
                <a:solidFill>
                  <a:prstClr val="black"/>
                </a:solidFill>
              </a:rPr>
              <a:t>Kuama</a:t>
            </a:r>
            <a:r>
              <a:rPr lang="es-VE" sz="2000" b="1" dirty="0">
                <a:solidFill>
                  <a:prstClr val="black"/>
                </a:solidFill>
              </a:rPr>
              <a:t> y Chumpi del Cantón Morona, Provincia de Morona Santiago,  no tienen relación  con el manejo  de turismo  sostenible del sector” </a:t>
            </a:r>
            <a:endParaRPr lang="es-VE" sz="2000" dirty="0">
              <a:solidFill>
                <a:prstClr val="black"/>
              </a:solidFill>
            </a:endParaRPr>
          </a:p>
        </p:txBody>
      </p:sp>
      <p:sp>
        <p:nvSpPr>
          <p:cNvPr id="2" name="1 Rectángulo"/>
          <p:cNvSpPr/>
          <p:nvPr/>
        </p:nvSpPr>
        <p:spPr>
          <a:xfrm>
            <a:off x="2003830" y="241484"/>
            <a:ext cx="5136342" cy="523220"/>
          </a:xfrm>
          <a:prstGeom prst="rect">
            <a:avLst/>
          </a:prstGeom>
        </p:spPr>
        <p:txBody>
          <a:bodyPr wrap="none">
            <a:spAutoFit/>
          </a:bodyPr>
          <a:lstStyle/>
          <a:p>
            <a:pPr algn="ctr">
              <a:defRPr/>
            </a:pPr>
            <a:r>
              <a:rPr lang="es-MX" sz="2800" b="1" dirty="0">
                <a:solidFill>
                  <a:schemeClr val="bg1"/>
                </a:solidFill>
                <a:latin typeface="Tahoma" pitchFamily="34" charset="0"/>
              </a:rPr>
              <a:t>Planteamiento de Hipótesis</a:t>
            </a:r>
            <a:endParaRPr lang="es-ES" sz="2800" b="1" dirty="0">
              <a:solidFill>
                <a:schemeClr val="bg1"/>
              </a:solidFill>
              <a:latin typeface="Tahoma" pitchFamily="34" charset="0"/>
            </a:endParaRPr>
          </a:p>
        </p:txBody>
      </p:sp>
    </p:spTree>
    <p:extLst>
      <p:ext uri="{BB962C8B-B14F-4D97-AF65-F5344CB8AC3E}">
        <p14:creationId xmlns:p14="http://schemas.microsoft.com/office/powerpoint/2010/main" val="12091088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2 Rectángulo redondeado"/>
          <p:cNvSpPr/>
          <p:nvPr/>
        </p:nvSpPr>
        <p:spPr>
          <a:xfrm>
            <a:off x="1691680" y="2022308"/>
            <a:ext cx="5760640" cy="1146998"/>
          </a:xfrm>
          <a:prstGeom prst="roundRect">
            <a:avLst/>
          </a:prstGeom>
          <a:solidFill>
            <a:srgbClr val="FFFF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solidFill>
                  <a:prstClr val="black"/>
                </a:solidFill>
                <a:latin typeface="Arial" pitchFamily="34" charset="0"/>
                <a:cs typeface="Arial" pitchFamily="34" charset="0"/>
              </a:rPr>
              <a:t>Capítulo III</a:t>
            </a:r>
            <a:endParaRPr lang="es-ES_tradnl" sz="3600" b="1" dirty="0">
              <a:solidFill>
                <a:prstClr val="black"/>
              </a:solidFill>
              <a:latin typeface="Arial" pitchFamily="34" charset="0"/>
              <a:cs typeface="Arial" pitchFamily="34" charset="0"/>
            </a:endParaRPr>
          </a:p>
        </p:txBody>
      </p:sp>
      <p:sp>
        <p:nvSpPr>
          <p:cNvPr id="4" name="3 Rectángulo redondeado"/>
          <p:cNvSpPr/>
          <p:nvPr/>
        </p:nvSpPr>
        <p:spPr>
          <a:xfrm>
            <a:off x="1691680" y="3506138"/>
            <a:ext cx="5760640" cy="1146998"/>
          </a:xfrm>
          <a:prstGeom prst="roundRect">
            <a:avLst/>
          </a:prstGeom>
          <a:solidFill>
            <a:srgbClr val="FFFF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solidFill>
                  <a:prstClr val="black"/>
                </a:solidFill>
                <a:latin typeface="Arial" pitchFamily="34" charset="0"/>
                <a:cs typeface="Arial" pitchFamily="34" charset="0"/>
              </a:rPr>
              <a:t>Metodología</a:t>
            </a:r>
            <a:endParaRPr lang="es-ES_tradnl" sz="36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90187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0" dur="1000" fill="hold"/>
                                        <p:tgtEl>
                                          <p:spTgt spid="3">
                                            <p:txEl>
                                              <p:pRg st="0" end="0"/>
                                            </p:txEl>
                                          </p:spTgt>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0"/>
                                  </p:stCondLst>
                                  <p:iterate type="lt">
                                    <p:tmPct val="10000"/>
                                  </p:iterate>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0" end="0"/>
                                            </p:txEl>
                                          </p:spTgt>
                                        </p:tgtEl>
                                        <p:attrNameLst>
                                          <p:attrName>ppt_x</p:attrName>
                                        </p:attrNameLst>
                                      </p:cBhvr>
                                      <p:tavLst>
                                        <p:tav tm="0">
                                          <p:val>
                                            <p:fltVal val="0.5"/>
                                          </p:val>
                                        </p:tav>
                                        <p:tav tm="100000">
                                          <p:val>
                                            <p:strVal val="#ppt_x"/>
                                          </p:val>
                                        </p:tav>
                                      </p:tavLst>
                                    </p:anim>
                                    <p:anim calcmode="lin" valueType="num">
                                      <p:cBhvr>
                                        <p:cTn id="16" dur="1000" fill="hold"/>
                                        <p:tgtEl>
                                          <p:spTgt spid="4">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6"/>
          <p:cNvSpPr>
            <a:spLocks noChangeArrowheads="1"/>
          </p:cNvSpPr>
          <p:nvPr/>
        </p:nvSpPr>
        <p:spPr bwMode="auto">
          <a:xfrm>
            <a:off x="4794720" y="1040890"/>
            <a:ext cx="4019402" cy="731926"/>
          </a:xfrm>
          <a:prstGeom prst="roundRect">
            <a:avLst>
              <a:gd name="adj" fmla="val 16667"/>
            </a:avLst>
          </a:prstGeom>
          <a:solidFill>
            <a:srgbClr val="CC99FF">
              <a:alpha val="71001"/>
            </a:srgbClr>
          </a:solidFill>
          <a:ln w="38100">
            <a:solidFill>
              <a:srgbClr val="002060"/>
            </a:solidFill>
            <a:round/>
            <a:headEnd/>
            <a:tailEnd/>
          </a:ln>
          <a:effectLst/>
        </p:spPr>
        <p:txBody>
          <a:bodyPr wrap="none" anchor="ctr"/>
          <a:lstStyle/>
          <a:p>
            <a:pPr algn="ctr"/>
            <a:r>
              <a:rPr lang="es-VE" sz="2000" b="1" dirty="0">
                <a:solidFill>
                  <a:srgbClr val="000000"/>
                </a:solidFill>
                <a:latin typeface="Tahoma" pitchFamily="34" charset="0"/>
              </a:rPr>
              <a:t>Método Deductivo</a:t>
            </a:r>
          </a:p>
          <a:p>
            <a:pPr algn="ctr"/>
            <a:r>
              <a:rPr lang="es-VE" sz="2000" b="1" dirty="0">
                <a:solidFill>
                  <a:srgbClr val="000000"/>
                </a:solidFill>
                <a:latin typeface="Tahoma" pitchFamily="34" charset="0"/>
              </a:rPr>
              <a:t> e Inductivo </a:t>
            </a:r>
            <a:endParaRPr lang="es-ES" sz="2000" b="1" dirty="0">
              <a:solidFill>
                <a:srgbClr val="000000"/>
              </a:solidFill>
              <a:latin typeface="Tahoma" pitchFamily="34" charset="0"/>
            </a:endParaRPr>
          </a:p>
        </p:txBody>
      </p:sp>
      <p:sp>
        <p:nvSpPr>
          <p:cNvPr id="26" name="AutoShape 7" descr="Tejido"/>
          <p:cNvSpPr>
            <a:spLocks noChangeArrowheads="1"/>
          </p:cNvSpPr>
          <p:nvPr/>
        </p:nvSpPr>
        <p:spPr bwMode="auto">
          <a:xfrm>
            <a:off x="107504" y="980728"/>
            <a:ext cx="4349803" cy="819302"/>
          </a:xfrm>
          <a:prstGeom prst="bevel">
            <a:avLst>
              <a:gd name="adj" fmla="val 12500"/>
            </a:avLst>
          </a:prstGeom>
          <a:pattFill prst="weave">
            <a:fgClr>
              <a:srgbClr val="CC9900"/>
            </a:fgClr>
            <a:bgClr>
              <a:srgbClr val="E3E3FF"/>
            </a:bgClr>
          </a:pattFill>
          <a:ln w="9525">
            <a:solidFill>
              <a:srgbClr val="FFFFFF"/>
            </a:solidFill>
            <a:miter lim="800000"/>
            <a:headEnd/>
            <a:tailEnd/>
          </a:ln>
          <a:effectLst>
            <a:outerShdw dist="45791" dir="3378596" algn="ctr" rotWithShape="0">
              <a:srgbClr val="990033"/>
            </a:outerShdw>
          </a:effectLst>
        </p:spPr>
        <p:txBody>
          <a:bodyPr wrap="none" anchor="ctr"/>
          <a:lstStyle/>
          <a:p>
            <a:pPr lvl="0" algn="ctr">
              <a:defRPr/>
            </a:pPr>
            <a:r>
              <a:rPr lang="es-ES_tradnl" sz="2400" b="1" kern="0" dirty="0">
                <a:solidFill>
                  <a:srgbClr val="000000"/>
                </a:solidFill>
                <a:latin typeface="Tahoma" pitchFamily="34" charset="0"/>
              </a:rPr>
              <a:t>Enfoque</a:t>
            </a:r>
          </a:p>
        </p:txBody>
      </p:sp>
      <p:sp>
        <p:nvSpPr>
          <p:cNvPr id="27" name="AutoShape 8" descr="Tejido"/>
          <p:cNvSpPr>
            <a:spLocks noChangeArrowheads="1"/>
          </p:cNvSpPr>
          <p:nvPr/>
        </p:nvSpPr>
        <p:spPr bwMode="auto">
          <a:xfrm>
            <a:off x="107504" y="1909421"/>
            <a:ext cx="4349803" cy="819302"/>
          </a:xfrm>
          <a:prstGeom prst="bevel">
            <a:avLst>
              <a:gd name="adj" fmla="val 12500"/>
            </a:avLst>
          </a:prstGeom>
          <a:pattFill prst="weave">
            <a:fgClr>
              <a:srgbClr val="CC9900"/>
            </a:fgClr>
            <a:bgClr>
              <a:srgbClr val="E3E3FF"/>
            </a:bgClr>
          </a:pattFill>
          <a:ln w="9525">
            <a:solidFill>
              <a:srgbClr val="FFFFFF"/>
            </a:solidFill>
            <a:miter lim="800000"/>
            <a:headEnd/>
            <a:tailEnd/>
          </a:ln>
          <a:effectLst>
            <a:outerShdw dist="45791" dir="3378596" algn="ctr" rotWithShape="0">
              <a:srgbClr val="990033"/>
            </a:outerShdw>
          </a:effectLst>
        </p:spPr>
        <p:txBody>
          <a:bodyPr wrap="none" anchor="ctr"/>
          <a:lstStyle/>
          <a:p>
            <a:pPr lvl="0" algn="ctr">
              <a:defRPr/>
            </a:pPr>
            <a:r>
              <a:rPr lang="es-ES_tradnl" sz="2400" b="1" kern="0" dirty="0">
                <a:solidFill>
                  <a:srgbClr val="000000"/>
                </a:solidFill>
                <a:latin typeface="Tahoma" pitchFamily="34" charset="0"/>
              </a:rPr>
              <a:t>Modalidad de </a:t>
            </a:r>
            <a:r>
              <a:rPr lang="es-ES_tradnl" sz="2400" b="1" kern="0" dirty="0" smtClean="0">
                <a:solidFill>
                  <a:srgbClr val="000000"/>
                </a:solidFill>
                <a:latin typeface="Tahoma" pitchFamily="34" charset="0"/>
              </a:rPr>
              <a:t>investigación</a:t>
            </a:r>
            <a:endParaRPr kumimoji="0" lang="es-ES_tradnl" sz="2400" b="1" i="0" u="none" strike="noStrike" kern="0" cap="none" spc="0" normalizeH="0" baseline="0" noProof="0" dirty="0">
              <a:ln>
                <a:noFill/>
              </a:ln>
              <a:solidFill>
                <a:srgbClr val="000000"/>
              </a:solidFill>
              <a:effectLst/>
              <a:uLnTx/>
              <a:uFillTx/>
              <a:latin typeface="Tahoma" pitchFamily="34" charset="0"/>
            </a:endParaRPr>
          </a:p>
        </p:txBody>
      </p:sp>
      <p:sp>
        <p:nvSpPr>
          <p:cNvPr id="28" name="AutoShape 9" descr="Tejido"/>
          <p:cNvSpPr>
            <a:spLocks noChangeArrowheads="1"/>
          </p:cNvSpPr>
          <p:nvPr/>
        </p:nvSpPr>
        <p:spPr bwMode="auto">
          <a:xfrm>
            <a:off x="107504" y="2838115"/>
            <a:ext cx="4349803" cy="819302"/>
          </a:xfrm>
          <a:prstGeom prst="bevel">
            <a:avLst>
              <a:gd name="adj" fmla="val 12500"/>
            </a:avLst>
          </a:prstGeom>
          <a:pattFill prst="weave">
            <a:fgClr>
              <a:srgbClr val="CC9900"/>
            </a:fgClr>
            <a:bgClr>
              <a:srgbClr val="E3E3FF"/>
            </a:bgClr>
          </a:pattFill>
          <a:ln w="9525">
            <a:solidFill>
              <a:srgbClr val="FFFFFF"/>
            </a:solidFill>
            <a:miter lim="800000"/>
            <a:headEnd/>
            <a:tailEnd/>
          </a:ln>
          <a:effectLst>
            <a:outerShdw dist="45791" dir="3378596" algn="ctr" rotWithShape="0">
              <a:srgbClr val="990033"/>
            </a:outerShdw>
          </a:effectLst>
        </p:spPr>
        <p:txBody>
          <a:bodyPr wrap="none" anchor="ctr"/>
          <a:lstStyle/>
          <a:p>
            <a:pPr lvl="0" algn="ctr">
              <a:defRPr/>
            </a:pPr>
            <a:r>
              <a:rPr lang="es-ES_tradnl" sz="2400" b="1" kern="0" dirty="0">
                <a:solidFill>
                  <a:srgbClr val="000000"/>
                </a:solidFill>
                <a:latin typeface="Tahoma" pitchFamily="34" charset="0"/>
              </a:rPr>
              <a:t>Tipo de investigación</a:t>
            </a:r>
            <a:endParaRPr kumimoji="0" lang="es-ES_tradnl" sz="2400" b="1" i="0" u="none" strike="noStrike" kern="0" cap="none" spc="0" normalizeH="0" baseline="0" noProof="0" dirty="0">
              <a:ln>
                <a:noFill/>
              </a:ln>
              <a:solidFill>
                <a:srgbClr val="000000"/>
              </a:solidFill>
              <a:effectLst/>
              <a:uLnTx/>
              <a:uFillTx/>
              <a:latin typeface="Tahoma" pitchFamily="34" charset="0"/>
            </a:endParaRPr>
          </a:p>
        </p:txBody>
      </p:sp>
      <p:sp>
        <p:nvSpPr>
          <p:cNvPr id="30" name="AutoShape 16"/>
          <p:cNvSpPr>
            <a:spLocks noChangeArrowheads="1"/>
          </p:cNvSpPr>
          <p:nvPr/>
        </p:nvSpPr>
        <p:spPr bwMode="auto">
          <a:xfrm>
            <a:off x="4801070" y="1893140"/>
            <a:ext cx="4019402" cy="731926"/>
          </a:xfrm>
          <a:prstGeom prst="roundRect">
            <a:avLst>
              <a:gd name="adj" fmla="val 16667"/>
            </a:avLst>
          </a:prstGeom>
          <a:solidFill>
            <a:srgbClr val="CC99FF">
              <a:alpha val="71001"/>
            </a:srgbClr>
          </a:solidFill>
          <a:ln w="38100">
            <a:solidFill>
              <a:srgbClr val="002060"/>
            </a:solidFill>
            <a:round/>
            <a:headEnd/>
            <a:tailEnd/>
          </a:ln>
          <a:effectLst/>
        </p:spPr>
        <p:txBody>
          <a:bodyPr wrap="none" anchor="ctr"/>
          <a:lstStyle/>
          <a:p>
            <a:pPr algn="ctr"/>
            <a:r>
              <a:rPr lang="es-VE" sz="2000" b="1" dirty="0" smtClean="0">
                <a:solidFill>
                  <a:srgbClr val="000000"/>
                </a:solidFill>
                <a:latin typeface="Tahoma" pitchFamily="34" charset="0"/>
              </a:rPr>
              <a:t>De </a:t>
            </a:r>
            <a:r>
              <a:rPr lang="es-VE" sz="2000" b="1" dirty="0">
                <a:solidFill>
                  <a:srgbClr val="000000"/>
                </a:solidFill>
                <a:latin typeface="Tahoma" pitchFamily="34" charset="0"/>
              </a:rPr>
              <a:t>Campo y</a:t>
            </a:r>
          </a:p>
          <a:p>
            <a:pPr algn="ctr"/>
            <a:r>
              <a:rPr lang="es-VE" sz="2000" b="1" dirty="0">
                <a:solidFill>
                  <a:srgbClr val="000000"/>
                </a:solidFill>
                <a:latin typeface="Tahoma" pitchFamily="34" charset="0"/>
              </a:rPr>
              <a:t>Bibliográfica-Documental</a:t>
            </a:r>
            <a:endParaRPr lang="es-ES" sz="2000" b="1" dirty="0">
              <a:solidFill>
                <a:srgbClr val="000000"/>
              </a:solidFill>
              <a:latin typeface="Tahoma" pitchFamily="34" charset="0"/>
            </a:endParaRPr>
          </a:p>
        </p:txBody>
      </p:sp>
      <p:sp>
        <p:nvSpPr>
          <p:cNvPr id="31" name="AutoShape 17"/>
          <p:cNvSpPr>
            <a:spLocks noChangeArrowheads="1"/>
          </p:cNvSpPr>
          <p:nvPr/>
        </p:nvSpPr>
        <p:spPr bwMode="auto">
          <a:xfrm>
            <a:off x="4801070" y="2769082"/>
            <a:ext cx="4019402" cy="731926"/>
          </a:xfrm>
          <a:prstGeom prst="roundRect">
            <a:avLst>
              <a:gd name="adj" fmla="val 16667"/>
            </a:avLst>
          </a:prstGeom>
          <a:solidFill>
            <a:srgbClr val="CC99FF">
              <a:alpha val="71001"/>
            </a:srgbClr>
          </a:solidFill>
          <a:ln w="38100">
            <a:solidFill>
              <a:srgbClr val="002060"/>
            </a:solidFill>
            <a:round/>
            <a:headEnd/>
            <a:tailEnd/>
          </a:ln>
          <a:effectLst/>
        </p:spPr>
        <p:txBody>
          <a:bodyPr wrap="none" anchor="ctr"/>
          <a:lstStyle/>
          <a:p>
            <a:pPr algn="ctr"/>
            <a:r>
              <a:rPr lang="es-VE" sz="2000" b="1" dirty="0" err="1" smtClean="0">
                <a:solidFill>
                  <a:srgbClr val="000000"/>
                </a:solidFill>
                <a:latin typeface="Tahoma" pitchFamily="34" charset="0"/>
              </a:rPr>
              <a:t>Correlacional</a:t>
            </a:r>
            <a:endParaRPr lang="es-ES" sz="2000" b="1" dirty="0">
              <a:solidFill>
                <a:srgbClr val="000000"/>
              </a:solidFill>
              <a:latin typeface="Tahoma" pitchFamily="34" charset="0"/>
            </a:endParaRPr>
          </a:p>
        </p:txBody>
      </p:sp>
      <p:sp>
        <p:nvSpPr>
          <p:cNvPr id="33" name="AutoShape 11" descr="Tejido"/>
          <p:cNvSpPr>
            <a:spLocks noChangeArrowheads="1"/>
          </p:cNvSpPr>
          <p:nvPr/>
        </p:nvSpPr>
        <p:spPr bwMode="auto">
          <a:xfrm>
            <a:off x="107504" y="5346002"/>
            <a:ext cx="4349803" cy="819302"/>
          </a:xfrm>
          <a:prstGeom prst="bevel">
            <a:avLst>
              <a:gd name="adj" fmla="val 12500"/>
            </a:avLst>
          </a:prstGeom>
          <a:pattFill prst="weave">
            <a:fgClr>
              <a:srgbClr val="CC9900"/>
            </a:fgClr>
            <a:bgClr>
              <a:srgbClr val="E3E3FF"/>
            </a:bgClr>
          </a:pattFill>
          <a:ln w="9525">
            <a:solidFill>
              <a:srgbClr val="FFFFFF"/>
            </a:solidFill>
            <a:miter lim="800000"/>
            <a:headEnd/>
            <a:tailEnd/>
          </a:ln>
          <a:effectLst>
            <a:outerShdw dist="45791" dir="3378596" algn="ctr" rotWithShape="0">
              <a:srgbClr val="990033"/>
            </a:outerShdw>
          </a:effectLst>
        </p:spPr>
        <p:txBody>
          <a:bodyPr wrap="none" anchor="ctr"/>
          <a:lstStyle/>
          <a:p>
            <a:pPr lvl="0" algn="ctr">
              <a:defRPr/>
            </a:pPr>
            <a:r>
              <a:rPr lang="es-ES_tradnl" sz="2400" b="1" kern="0" dirty="0">
                <a:solidFill>
                  <a:srgbClr val="000000"/>
                </a:solidFill>
                <a:latin typeface="Tahoma" pitchFamily="34" charset="0"/>
              </a:rPr>
              <a:t>Técnicas </a:t>
            </a:r>
            <a:r>
              <a:rPr lang="es-ES_tradnl" sz="2400" b="1" kern="0" dirty="0" smtClean="0">
                <a:solidFill>
                  <a:srgbClr val="000000"/>
                </a:solidFill>
                <a:latin typeface="Tahoma" pitchFamily="34" charset="0"/>
              </a:rPr>
              <a:t>e Instrumentos </a:t>
            </a:r>
            <a:r>
              <a:rPr lang="es-ES_tradnl" sz="2400" b="1" kern="0" dirty="0">
                <a:solidFill>
                  <a:srgbClr val="000000"/>
                </a:solidFill>
                <a:latin typeface="Tahoma" pitchFamily="34" charset="0"/>
              </a:rPr>
              <a:t>de</a:t>
            </a:r>
          </a:p>
          <a:p>
            <a:pPr lvl="0" algn="ctr">
              <a:defRPr/>
            </a:pPr>
            <a:r>
              <a:rPr lang="es-ES_tradnl" sz="2400" b="1" kern="0" dirty="0">
                <a:solidFill>
                  <a:srgbClr val="000000"/>
                </a:solidFill>
                <a:latin typeface="Tahoma" pitchFamily="34" charset="0"/>
              </a:rPr>
              <a:t>Recolección de Datos</a:t>
            </a:r>
          </a:p>
        </p:txBody>
      </p:sp>
      <p:sp>
        <p:nvSpPr>
          <p:cNvPr id="14" name="AutoShape 18"/>
          <p:cNvSpPr>
            <a:spLocks noChangeArrowheads="1"/>
          </p:cNvSpPr>
          <p:nvPr/>
        </p:nvSpPr>
        <p:spPr bwMode="auto">
          <a:xfrm>
            <a:off x="4801069" y="5938472"/>
            <a:ext cx="1931171" cy="730888"/>
          </a:xfrm>
          <a:prstGeom prst="roundRect">
            <a:avLst>
              <a:gd name="adj" fmla="val 16667"/>
            </a:avLst>
          </a:prstGeom>
          <a:solidFill>
            <a:srgbClr val="CC99FF">
              <a:alpha val="71001"/>
            </a:srgbClr>
          </a:solidFill>
          <a:ln w="38100">
            <a:solidFill>
              <a:srgbClr val="002060"/>
            </a:solidFill>
            <a:round/>
            <a:headEnd/>
            <a:tailEnd/>
          </a:ln>
          <a:effectLst/>
        </p:spPr>
        <p:txBody>
          <a:bodyPr wrap="none" anchor="ctr"/>
          <a:lstStyle/>
          <a:p>
            <a:pPr algn="ctr"/>
            <a:r>
              <a:rPr lang="es-VE" sz="2000" b="1" dirty="0" smtClean="0">
                <a:solidFill>
                  <a:srgbClr val="000000"/>
                </a:solidFill>
                <a:latin typeface="Tahoma" pitchFamily="34" charset="0"/>
              </a:rPr>
              <a:t>Entrevista</a:t>
            </a:r>
            <a:endParaRPr lang="es-VE" sz="2000" b="1" dirty="0">
              <a:solidFill>
                <a:srgbClr val="000000"/>
              </a:solidFill>
              <a:latin typeface="Tahoma" pitchFamily="34" charset="0"/>
            </a:endParaRPr>
          </a:p>
        </p:txBody>
      </p:sp>
      <p:sp>
        <p:nvSpPr>
          <p:cNvPr id="15" name="AutoShape 11" descr="Tejido"/>
          <p:cNvSpPr>
            <a:spLocks noChangeArrowheads="1"/>
          </p:cNvSpPr>
          <p:nvPr/>
        </p:nvSpPr>
        <p:spPr bwMode="auto">
          <a:xfrm>
            <a:off x="107504" y="3878718"/>
            <a:ext cx="4349803" cy="819302"/>
          </a:xfrm>
          <a:prstGeom prst="bevel">
            <a:avLst>
              <a:gd name="adj" fmla="val 12500"/>
            </a:avLst>
          </a:prstGeom>
          <a:pattFill prst="weave">
            <a:fgClr>
              <a:srgbClr val="CC9900"/>
            </a:fgClr>
            <a:bgClr>
              <a:srgbClr val="E3E3FF"/>
            </a:bgClr>
          </a:pattFill>
          <a:ln w="9525">
            <a:solidFill>
              <a:srgbClr val="FFFFFF"/>
            </a:solidFill>
            <a:miter lim="800000"/>
            <a:headEnd/>
            <a:tailEnd/>
          </a:ln>
          <a:effectLst>
            <a:outerShdw dist="45791" dir="3378596" algn="ctr" rotWithShape="0">
              <a:srgbClr val="990033"/>
            </a:outerShdw>
          </a:effectLst>
        </p:spPr>
        <p:txBody>
          <a:bodyPr wrap="none" anchor="ctr"/>
          <a:lstStyle/>
          <a:p>
            <a:pPr lvl="0" algn="ctr">
              <a:defRPr/>
            </a:pPr>
            <a:r>
              <a:rPr lang="es-VE" sz="2400" b="1" kern="0" dirty="0" smtClean="0">
                <a:solidFill>
                  <a:srgbClr val="000000"/>
                </a:solidFill>
                <a:latin typeface="Tahoma" pitchFamily="34" charset="0"/>
              </a:rPr>
              <a:t>Población y Muestra</a:t>
            </a:r>
            <a:endParaRPr lang="es-VE" sz="2400" b="1" kern="0" dirty="0">
              <a:solidFill>
                <a:srgbClr val="000000"/>
              </a:solidFill>
              <a:latin typeface="Tahoma" pitchFamily="34" charset="0"/>
            </a:endParaRPr>
          </a:p>
        </p:txBody>
      </p:sp>
      <p:sp>
        <p:nvSpPr>
          <p:cNvPr id="16" name="AutoShape 18"/>
          <p:cNvSpPr>
            <a:spLocks noChangeArrowheads="1"/>
          </p:cNvSpPr>
          <p:nvPr/>
        </p:nvSpPr>
        <p:spPr bwMode="auto">
          <a:xfrm>
            <a:off x="4801070" y="3645024"/>
            <a:ext cx="4012958" cy="666735"/>
          </a:xfrm>
          <a:prstGeom prst="roundRect">
            <a:avLst>
              <a:gd name="adj" fmla="val 16667"/>
            </a:avLst>
          </a:prstGeom>
          <a:solidFill>
            <a:srgbClr val="CC99FF">
              <a:alpha val="71001"/>
            </a:srgbClr>
          </a:solidFill>
          <a:ln w="38100">
            <a:solidFill>
              <a:srgbClr val="002060"/>
            </a:solidFill>
            <a:round/>
            <a:headEnd/>
            <a:tailEnd/>
          </a:ln>
          <a:effectLst/>
        </p:spPr>
        <p:txBody>
          <a:bodyPr wrap="none" anchor="ctr"/>
          <a:lstStyle/>
          <a:p>
            <a:pPr algn="ctr"/>
            <a:r>
              <a:rPr lang="es-VE" sz="2000" b="1" u="sng" dirty="0" smtClean="0">
                <a:solidFill>
                  <a:srgbClr val="000000"/>
                </a:solidFill>
                <a:latin typeface="Tahoma" pitchFamily="34" charset="0"/>
              </a:rPr>
              <a:t>Habitantes </a:t>
            </a:r>
            <a:r>
              <a:rPr lang="es-VE" sz="2000" b="1" u="sng" dirty="0">
                <a:solidFill>
                  <a:srgbClr val="000000"/>
                </a:solidFill>
                <a:latin typeface="Tahoma" pitchFamily="34" charset="0"/>
              </a:rPr>
              <a:t>de la </a:t>
            </a:r>
            <a:r>
              <a:rPr lang="es-VE" sz="2000" b="1" u="sng" dirty="0" smtClean="0">
                <a:solidFill>
                  <a:srgbClr val="000000"/>
                </a:solidFill>
                <a:latin typeface="Tahoma" pitchFamily="34" charset="0"/>
              </a:rPr>
              <a:t>zona</a:t>
            </a:r>
          </a:p>
          <a:p>
            <a:pPr algn="ctr"/>
            <a:r>
              <a:rPr lang="es-VE" sz="2000" b="1" dirty="0" smtClean="0">
                <a:solidFill>
                  <a:srgbClr val="000000"/>
                </a:solidFill>
                <a:latin typeface="Tahoma" pitchFamily="34" charset="0"/>
              </a:rPr>
              <a:t>48 Personas</a:t>
            </a:r>
            <a:endParaRPr lang="es-VE" sz="2000" b="1" dirty="0">
              <a:solidFill>
                <a:srgbClr val="000000"/>
              </a:solidFill>
              <a:latin typeface="Tahoma" pitchFamily="34" charset="0"/>
            </a:endParaRPr>
          </a:p>
        </p:txBody>
      </p:sp>
      <p:sp>
        <p:nvSpPr>
          <p:cNvPr id="17" name="AutoShape 18"/>
          <p:cNvSpPr>
            <a:spLocks noChangeArrowheads="1"/>
          </p:cNvSpPr>
          <p:nvPr/>
        </p:nvSpPr>
        <p:spPr bwMode="auto">
          <a:xfrm>
            <a:off x="4801070" y="4311759"/>
            <a:ext cx="4012958" cy="666735"/>
          </a:xfrm>
          <a:prstGeom prst="roundRect">
            <a:avLst>
              <a:gd name="adj" fmla="val 16667"/>
            </a:avLst>
          </a:prstGeom>
          <a:solidFill>
            <a:srgbClr val="CC99FF">
              <a:alpha val="71001"/>
            </a:srgbClr>
          </a:solidFill>
          <a:ln w="38100">
            <a:solidFill>
              <a:srgbClr val="002060"/>
            </a:solidFill>
            <a:round/>
            <a:headEnd/>
            <a:tailEnd/>
          </a:ln>
          <a:effectLst/>
        </p:spPr>
        <p:txBody>
          <a:bodyPr wrap="none" anchor="ctr"/>
          <a:lstStyle/>
          <a:p>
            <a:pPr algn="ctr"/>
            <a:r>
              <a:rPr lang="es-VE" sz="2000" b="1" u="sng" dirty="0" smtClean="0">
                <a:solidFill>
                  <a:srgbClr val="000000"/>
                </a:solidFill>
                <a:latin typeface="Tahoma" pitchFamily="34" charset="0"/>
              </a:rPr>
              <a:t>Turistas</a:t>
            </a:r>
          </a:p>
          <a:p>
            <a:pPr algn="ctr"/>
            <a:r>
              <a:rPr lang="es-VE" sz="2000" b="1" dirty="0" smtClean="0">
                <a:solidFill>
                  <a:srgbClr val="000000"/>
                </a:solidFill>
                <a:latin typeface="Tahoma" pitchFamily="34" charset="0"/>
              </a:rPr>
              <a:t>150 Turistas</a:t>
            </a:r>
            <a:endParaRPr lang="es-VE" sz="2000" b="1" dirty="0">
              <a:solidFill>
                <a:srgbClr val="000000"/>
              </a:solidFill>
              <a:latin typeface="Tahoma" pitchFamily="34" charset="0"/>
            </a:endParaRPr>
          </a:p>
        </p:txBody>
      </p:sp>
      <p:sp>
        <p:nvSpPr>
          <p:cNvPr id="18" name="17 Abrir llave"/>
          <p:cNvSpPr/>
          <p:nvPr/>
        </p:nvSpPr>
        <p:spPr>
          <a:xfrm>
            <a:off x="4493642" y="3561763"/>
            <a:ext cx="231321" cy="139707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VE"/>
          </a:p>
        </p:txBody>
      </p:sp>
      <p:sp>
        <p:nvSpPr>
          <p:cNvPr id="19" name="AutoShape 18"/>
          <p:cNvSpPr>
            <a:spLocks noChangeArrowheads="1"/>
          </p:cNvSpPr>
          <p:nvPr/>
        </p:nvSpPr>
        <p:spPr bwMode="auto">
          <a:xfrm>
            <a:off x="4786314" y="5072074"/>
            <a:ext cx="1931171" cy="730888"/>
          </a:xfrm>
          <a:prstGeom prst="roundRect">
            <a:avLst>
              <a:gd name="adj" fmla="val 16667"/>
            </a:avLst>
          </a:prstGeom>
          <a:solidFill>
            <a:srgbClr val="CC99FF">
              <a:alpha val="71001"/>
            </a:srgbClr>
          </a:solidFill>
          <a:ln w="38100">
            <a:solidFill>
              <a:srgbClr val="002060"/>
            </a:solidFill>
            <a:round/>
            <a:headEnd/>
            <a:tailEnd/>
          </a:ln>
          <a:effectLst/>
        </p:spPr>
        <p:txBody>
          <a:bodyPr wrap="none" anchor="ctr"/>
          <a:lstStyle/>
          <a:p>
            <a:pPr algn="ctr"/>
            <a:r>
              <a:rPr lang="es-VE" sz="2000" b="1" dirty="0">
                <a:solidFill>
                  <a:srgbClr val="000000"/>
                </a:solidFill>
                <a:latin typeface="Tahoma" pitchFamily="34" charset="0"/>
              </a:rPr>
              <a:t>Encuesta</a:t>
            </a:r>
          </a:p>
        </p:txBody>
      </p:sp>
      <p:sp>
        <p:nvSpPr>
          <p:cNvPr id="20" name="AutoShape 18"/>
          <p:cNvSpPr>
            <a:spLocks noChangeArrowheads="1"/>
          </p:cNvSpPr>
          <p:nvPr/>
        </p:nvSpPr>
        <p:spPr bwMode="auto">
          <a:xfrm>
            <a:off x="6876256" y="5938472"/>
            <a:ext cx="1931171" cy="730888"/>
          </a:xfrm>
          <a:prstGeom prst="roundRect">
            <a:avLst>
              <a:gd name="adj" fmla="val 16667"/>
            </a:avLst>
          </a:prstGeom>
          <a:solidFill>
            <a:srgbClr val="CC99FF">
              <a:alpha val="71001"/>
            </a:srgbClr>
          </a:solidFill>
          <a:ln w="38100">
            <a:solidFill>
              <a:srgbClr val="002060"/>
            </a:solidFill>
            <a:round/>
            <a:headEnd/>
            <a:tailEnd/>
          </a:ln>
          <a:effectLst/>
        </p:spPr>
        <p:txBody>
          <a:bodyPr wrap="none" anchor="ctr"/>
          <a:lstStyle/>
          <a:p>
            <a:pPr algn="ctr"/>
            <a:r>
              <a:rPr lang="es-VE" sz="2000" b="1" dirty="0" smtClean="0">
                <a:solidFill>
                  <a:srgbClr val="000000"/>
                </a:solidFill>
                <a:latin typeface="Tahoma" pitchFamily="34" charset="0"/>
              </a:rPr>
              <a:t>Observación</a:t>
            </a:r>
          </a:p>
          <a:p>
            <a:pPr algn="ctr"/>
            <a:r>
              <a:rPr lang="es-VE" sz="2000" b="1" dirty="0" smtClean="0">
                <a:solidFill>
                  <a:srgbClr val="000000"/>
                </a:solidFill>
                <a:latin typeface="Tahoma" pitchFamily="34" charset="0"/>
              </a:rPr>
              <a:t>Directa</a:t>
            </a:r>
            <a:endParaRPr lang="es-VE" sz="2000" b="1" dirty="0">
              <a:solidFill>
                <a:srgbClr val="000000"/>
              </a:solidFill>
              <a:latin typeface="Tahoma" pitchFamily="34" charset="0"/>
            </a:endParaRPr>
          </a:p>
        </p:txBody>
      </p:sp>
      <p:sp>
        <p:nvSpPr>
          <p:cNvPr id="21" name="20 Abrir llave"/>
          <p:cNvSpPr/>
          <p:nvPr/>
        </p:nvSpPr>
        <p:spPr>
          <a:xfrm>
            <a:off x="4499992" y="5200277"/>
            <a:ext cx="231321" cy="139707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VE"/>
          </a:p>
        </p:txBody>
      </p:sp>
    </p:spTree>
    <p:extLst>
      <p:ext uri="{BB962C8B-B14F-4D97-AF65-F5344CB8AC3E}">
        <p14:creationId xmlns:p14="http://schemas.microsoft.com/office/powerpoint/2010/main" val="15746090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par>
                          <p:cTn id="36" fill="hold">
                            <p:stCondLst>
                              <p:cond delay="4000"/>
                            </p:stCondLst>
                            <p:childTnLst>
                              <p:par>
                                <p:cTn id="37" presetID="2" presetClass="entr" presetSubtype="4"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5000"/>
                            </p:stCondLst>
                            <p:childTnLst>
                              <p:par>
                                <p:cTn id="46" presetID="10"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5500"/>
                            </p:stCondLst>
                            <p:childTnLst>
                              <p:par>
                                <p:cTn id="50" presetID="2" presetClass="entr" presetSubtype="4"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childTnLst>
                          </p:cTn>
                        </p:par>
                        <p:par>
                          <p:cTn id="54" fill="hold">
                            <p:stCondLst>
                              <p:cond delay="6000"/>
                            </p:stCondLst>
                            <p:childTnLst>
                              <p:par>
                                <p:cTn id="55" presetID="10" presetClass="entr" presetSubtype="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par>
                          <p:cTn id="58" fill="hold">
                            <p:stCondLst>
                              <p:cond delay="6500"/>
                            </p:stCondLst>
                            <p:childTnLst>
                              <p:par>
                                <p:cTn id="59" presetID="10" presetClass="entr" presetSubtype="0"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par>
                          <p:cTn id="62" fill="hold">
                            <p:stCondLst>
                              <p:cond delay="7000"/>
                            </p:stCondLst>
                            <p:childTnLst>
                              <p:par>
                                <p:cTn id="63" presetID="10" presetClass="entr" presetSubtype="0"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animBg="1"/>
      <p:bldP spid="31" grpId="0" animBg="1"/>
      <p:bldP spid="14" grpId="0" animBg="1"/>
      <p:bldP spid="16" grpId="0" animBg="1"/>
      <p:bldP spid="17" grpId="0" animBg="1"/>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2 Rectángulo redondeado"/>
          <p:cNvSpPr/>
          <p:nvPr/>
        </p:nvSpPr>
        <p:spPr>
          <a:xfrm>
            <a:off x="1691680" y="2022308"/>
            <a:ext cx="5760640" cy="1146998"/>
          </a:xfrm>
          <a:prstGeom prst="roundRect">
            <a:avLst/>
          </a:prstGeom>
          <a:solidFill>
            <a:srgbClr val="FFFF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solidFill>
                  <a:prstClr val="black"/>
                </a:solidFill>
                <a:latin typeface="Arial" pitchFamily="34" charset="0"/>
                <a:cs typeface="Arial" pitchFamily="34" charset="0"/>
              </a:rPr>
              <a:t>Capítulo IV</a:t>
            </a:r>
            <a:endParaRPr lang="es-ES_tradnl" sz="3600" b="1" dirty="0">
              <a:solidFill>
                <a:prstClr val="black"/>
              </a:solidFill>
              <a:latin typeface="Arial" pitchFamily="34" charset="0"/>
              <a:cs typeface="Arial" pitchFamily="34" charset="0"/>
            </a:endParaRPr>
          </a:p>
        </p:txBody>
      </p:sp>
      <p:sp>
        <p:nvSpPr>
          <p:cNvPr id="4" name="3 Rectángulo redondeado"/>
          <p:cNvSpPr/>
          <p:nvPr/>
        </p:nvSpPr>
        <p:spPr>
          <a:xfrm>
            <a:off x="1691680" y="3506138"/>
            <a:ext cx="5760640" cy="1146998"/>
          </a:xfrm>
          <a:prstGeom prst="roundRect">
            <a:avLst/>
          </a:prstGeom>
          <a:solidFill>
            <a:srgbClr val="FFFF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a:solidFill>
                  <a:prstClr val="black"/>
                </a:solidFill>
                <a:latin typeface="Arial" pitchFamily="34" charset="0"/>
                <a:cs typeface="Arial" pitchFamily="34" charset="0"/>
              </a:rPr>
              <a:t>Análisis </a:t>
            </a:r>
            <a:r>
              <a:rPr lang="es-ES_tradnl" sz="3600" b="1" dirty="0" smtClean="0">
                <a:solidFill>
                  <a:prstClr val="black"/>
                </a:solidFill>
                <a:latin typeface="Arial" pitchFamily="34" charset="0"/>
                <a:cs typeface="Arial" pitchFamily="34" charset="0"/>
              </a:rPr>
              <a:t>e interpretación de resultados</a:t>
            </a:r>
            <a:endParaRPr lang="es-ES_tradnl" sz="36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99814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0" dur="1000" fill="hold"/>
                                        <p:tgtEl>
                                          <p:spTgt spid="3">
                                            <p:txEl>
                                              <p:pRg st="0" end="0"/>
                                            </p:txEl>
                                          </p:spTgt>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0"/>
                                  </p:stCondLst>
                                  <p:iterate type="lt">
                                    <p:tmPct val="10000"/>
                                  </p:iterate>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0" end="0"/>
                                            </p:txEl>
                                          </p:spTgt>
                                        </p:tgtEl>
                                        <p:attrNameLst>
                                          <p:attrName>ppt_x</p:attrName>
                                        </p:attrNameLst>
                                      </p:cBhvr>
                                      <p:tavLst>
                                        <p:tav tm="0">
                                          <p:val>
                                            <p:fltVal val="0.5"/>
                                          </p:val>
                                        </p:tav>
                                        <p:tav tm="100000">
                                          <p:val>
                                            <p:strVal val="#ppt_x"/>
                                          </p:val>
                                        </p:tav>
                                      </p:tavLst>
                                    </p:anim>
                                    <p:anim calcmode="lin" valueType="num">
                                      <p:cBhvr>
                                        <p:cTn id="16" dur="1000" fill="hold"/>
                                        <p:tgtEl>
                                          <p:spTgt spid="4">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25277" y="1284158"/>
            <a:ext cx="7270953" cy="2520000"/>
          </a:xfrm>
          <a:prstGeom prst="rect">
            <a:avLst/>
          </a:prstGeom>
          <a:blipFill>
            <a:blip r:embed="rId3"/>
            <a:tile tx="0" ty="0" sx="100000" sy="100000" flip="none" algn="tl"/>
          </a:bli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VE"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 name="2 Rectángulo"/>
          <p:cNvSpPr/>
          <p:nvPr/>
        </p:nvSpPr>
        <p:spPr>
          <a:xfrm>
            <a:off x="0" y="476672"/>
            <a:ext cx="9144000" cy="707886"/>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VE" sz="2000" b="1" dirty="0" smtClean="0">
                <a:solidFill>
                  <a:prstClr val="black"/>
                </a:solidFill>
              </a:rPr>
              <a:t>¿Será </a:t>
            </a:r>
            <a:r>
              <a:rPr lang="es-VE" sz="2000" b="1" dirty="0">
                <a:solidFill>
                  <a:prstClr val="black"/>
                </a:solidFill>
              </a:rPr>
              <a:t>importante que los habitantes de las comunidades   respeten la naturaleza y  conserven tradiciones culturales como atractivos turísticos?</a:t>
            </a:r>
            <a:endParaRPr lang="es-VE" sz="2000" b="1" dirty="0">
              <a:solidFill>
                <a:prstClr val="black"/>
              </a:solidFill>
              <a:latin typeface="Calibri"/>
            </a:endParaRPr>
          </a:p>
        </p:txBody>
      </p:sp>
      <p:graphicFrame>
        <p:nvGraphicFramePr>
          <p:cNvPr id="4" name="3 Tabla"/>
          <p:cNvGraphicFramePr>
            <a:graphicFrameLocks noGrp="1"/>
          </p:cNvGraphicFramePr>
          <p:nvPr>
            <p:extLst>
              <p:ext uri="{D42A27DB-BD31-4B8C-83A1-F6EECF244321}">
                <p14:modId xmlns:p14="http://schemas.microsoft.com/office/powerpoint/2010/main" val="2595385270"/>
              </p:ext>
            </p:extLst>
          </p:nvPr>
        </p:nvGraphicFramePr>
        <p:xfrm>
          <a:off x="899592" y="1268760"/>
          <a:ext cx="7272002" cy="2519172"/>
        </p:xfrm>
        <a:graphic>
          <a:graphicData uri="http://schemas.openxmlformats.org/drawingml/2006/table">
            <a:tbl>
              <a:tblPr>
                <a:tableStyleId>{08FB837D-C827-4EFA-A057-4D05807E0F7C}</a:tableStyleId>
              </a:tblPr>
              <a:tblGrid>
                <a:gridCol w="1148680"/>
                <a:gridCol w="1334186"/>
                <a:gridCol w="1148680"/>
                <a:gridCol w="1171362"/>
                <a:gridCol w="1234547"/>
                <a:gridCol w="1234547"/>
              </a:tblGrid>
              <a:tr h="206076">
                <a:tc gridSpan="6">
                  <a:txBody>
                    <a:bodyPr/>
                    <a:lstStyle/>
                    <a:p>
                      <a:pPr algn="ctr">
                        <a:lnSpc>
                          <a:spcPct val="115000"/>
                        </a:lnSpc>
                        <a:spcAft>
                          <a:spcPts val="0"/>
                        </a:spcAft>
                      </a:pPr>
                      <a:r>
                        <a:rPr lang="es-EC" sz="1200" b="1" kern="50" dirty="0">
                          <a:solidFill>
                            <a:schemeClr val="tx1"/>
                          </a:solidFill>
                          <a:effectLst/>
                        </a:rPr>
                        <a:t>Tabla 10 Habitantes respeten la Naturaleza</a:t>
                      </a:r>
                      <a:endParaRPr lang="es-VE" sz="900" b="1" kern="50" dirty="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VE"/>
                    </a:p>
                  </a:txBody>
                  <a:tcPr/>
                </a:tc>
                <a:tc hMerge="1">
                  <a:txBody>
                    <a:bodyPr/>
                    <a:lstStyle/>
                    <a:p>
                      <a:endParaRPr lang="es-VE"/>
                    </a:p>
                  </a:txBody>
                  <a:tcPr/>
                </a:tc>
                <a:tc hMerge="1">
                  <a:txBody>
                    <a:bodyPr/>
                    <a:lstStyle/>
                    <a:p>
                      <a:endParaRPr lang="es-VE"/>
                    </a:p>
                  </a:txBody>
                  <a:tcPr/>
                </a:tc>
                <a:tc hMerge="1">
                  <a:txBody>
                    <a:bodyPr/>
                    <a:lstStyle/>
                    <a:p>
                      <a:endParaRPr lang="es-VE"/>
                    </a:p>
                  </a:txBody>
                  <a:tcPr/>
                </a:tc>
                <a:tc hMerge="1">
                  <a:txBody>
                    <a:bodyPr/>
                    <a:lstStyle/>
                    <a:p>
                      <a:endParaRPr lang="es-VE"/>
                    </a:p>
                  </a:txBody>
                  <a:tcPr/>
                </a:tc>
              </a:tr>
              <a:tr h="488560">
                <a:tc>
                  <a:txBody>
                    <a:bodyPr/>
                    <a:lstStyle/>
                    <a:p>
                      <a:pPr algn="ctr">
                        <a:lnSpc>
                          <a:spcPct val="150000"/>
                        </a:lnSpc>
                        <a:spcAft>
                          <a:spcPts val="0"/>
                        </a:spcAft>
                      </a:pPr>
                      <a:r>
                        <a:rPr lang="es-EC" sz="1200" b="1" kern="50">
                          <a:solidFill>
                            <a:schemeClr val="tx1"/>
                          </a:solidFill>
                          <a:effectLst/>
                        </a:rPr>
                        <a:t> </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kern="50">
                          <a:solidFill>
                            <a:schemeClr val="tx1"/>
                          </a:solidFill>
                          <a:effectLst/>
                        </a:rPr>
                        <a:t> </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kern="50">
                          <a:solidFill>
                            <a:schemeClr val="tx1"/>
                          </a:solidFill>
                          <a:effectLst/>
                        </a:rPr>
                        <a:t>Frecuencia</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kern="50">
                          <a:solidFill>
                            <a:schemeClr val="tx1"/>
                          </a:solidFill>
                          <a:effectLst/>
                        </a:rPr>
                        <a:t>Porcentaje</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kern="50">
                          <a:solidFill>
                            <a:schemeClr val="tx1"/>
                          </a:solidFill>
                          <a:effectLst/>
                        </a:rPr>
                        <a:t>Validación Porcentual</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kern="50">
                          <a:solidFill>
                            <a:schemeClr val="tx1"/>
                          </a:solidFill>
                          <a:effectLst/>
                        </a:rPr>
                        <a:t>Porcentaje  Acumulativo</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6076">
                <a:tc rowSpan="6" gridSpan="2">
                  <a:txBody>
                    <a:bodyPr/>
                    <a:lstStyle/>
                    <a:p>
                      <a:pPr algn="l">
                        <a:lnSpc>
                          <a:spcPct val="150000"/>
                        </a:lnSpc>
                        <a:spcAft>
                          <a:spcPts val="0"/>
                        </a:spcAft>
                      </a:pPr>
                      <a:r>
                        <a:rPr lang="es-EC" sz="1200" b="1" kern="50" dirty="0">
                          <a:solidFill>
                            <a:schemeClr val="tx1"/>
                          </a:solidFill>
                          <a:effectLst/>
                        </a:rPr>
                        <a:t>Seguro que Si</a:t>
                      </a:r>
                      <a:endParaRPr lang="es-VE" sz="1200" b="1" kern="50" dirty="0">
                        <a:solidFill>
                          <a:schemeClr val="tx1"/>
                        </a:solidFill>
                        <a:effectLst/>
                      </a:endParaRPr>
                    </a:p>
                    <a:p>
                      <a:pPr algn="l">
                        <a:lnSpc>
                          <a:spcPct val="150000"/>
                        </a:lnSpc>
                        <a:spcAft>
                          <a:spcPts val="0"/>
                        </a:spcAft>
                      </a:pPr>
                      <a:r>
                        <a:rPr lang="es-EC" sz="1200" b="1" kern="50" dirty="0">
                          <a:solidFill>
                            <a:schemeClr val="tx1"/>
                          </a:solidFill>
                          <a:effectLst/>
                        </a:rPr>
                        <a:t>Probablemente Si</a:t>
                      </a:r>
                      <a:endParaRPr lang="es-VE" sz="1200" b="1" kern="50" dirty="0">
                        <a:solidFill>
                          <a:schemeClr val="tx1"/>
                        </a:solidFill>
                        <a:effectLst/>
                      </a:endParaRPr>
                    </a:p>
                    <a:p>
                      <a:pPr algn="l">
                        <a:lnSpc>
                          <a:spcPct val="150000"/>
                        </a:lnSpc>
                        <a:spcAft>
                          <a:spcPts val="0"/>
                        </a:spcAft>
                      </a:pPr>
                      <a:r>
                        <a:rPr lang="es-EC" sz="1200" b="1" kern="50" dirty="0">
                          <a:solidFill>
                            <a:schemeClr val="tx1"/>
                          </a:solidFill>
                          <a:effectLst/>
                        </a:rPr>
                        <a:t>Indeciso</a:t>
                      </a:r>
                      <a:endParaRPr lang="es-VE" sz="1200" b="1" kern="50" dirty="0">
                        <a:solidFill>
                          <a:schemeClr val="tx1"/>
                        </a:solidFill>
                        <a:effectLst/>
                      </a:endParaRPr>
                    </a:p>
                    <a:p>
                      <a:pPr algn="l">
                        <a:lnSpc>
                          <a:spcPct val="150000"/>
                        </a:lnSpc>
                        <a:spcAft>
                          <a:spcPts val="0"/>
                        </a:spcAft>
                      </a:pPr>
                      <a:r>
                        <a:rPr lang="es-EC" sz="1200" b="1" kern="50" dirty="0">
                          <a:solidFill>
                            <a:schemeClr val="tx1"/>
                          </a:solidFill>
                          <a:effectLst/>
                        </a:rPr>
                        <a:t>Probablemente No</a:t>
                      </a:r>
                      <a:endParaRPr lang="es-VE" sz="1200" b="1" kern="50" dirty="0">
                        <a:solidFill>
                          <a:schemeClr val="tx1"/>
                        </a:solidFill>
                        <a:effectLst/>
                      </a:endParaRPr>
                    </a:p>
                    <a:p>
                      <a:pPr algn="l">
                        <a:lnSpc>
                          <a:spcPct val="150000"/>
                        </a:lnSpc>
                        <a:spcAft>
                          <a:spcPts val="0"/>
                        </a:spcAft>
                      </a:pPr>
                      <a:r>
                        <a:rPr lang="es-EC" sz="1200" b="1" kern="50" dirty="0">
                          <a:solidFill>
                            <a:schemeClr val="tx1"/>
                          </a:solidFill>
                          <a:effectLst/>
                        </a:rPr>
                        <a:t>Seguro que No</a:t>
                      </a:r>
                      <a:endParaRPr lang="es-VE" sz="1200" b="1" kern="50" dirty="0">
                        <a:solidFill>
                          <a:schemeClr val="tx1"/>
                        </a:solidFill>
                        <a:effectLst/>
                      </a:endParaRPr>
                    </a:p>
                    <a:p>
                      <a:pPr algn="ctr">
                        <a:lnSpc>
                          <a:spcPct val="150000"/>
                        </a:lnSpc>
                        <a:spcAft>
                          <a:spcPts val="0"/>
                        </a:spcAft>
                      </a:pPr>
                      <a:r>
                        <a:rPr lang="es-EC" sz="1200" b="1" kern="50" dirty="0">
                          <a:solidFill>
                            <a:schemeClr val="tx1"/>
                          </a:solidFill>
                          <a:effectLst/>
                        </a:rPr>
                        <a:t>Total</a:t>
                      </a:r>
                      <a:endParaRPr lang="es-VE" sz="1200" b="1" kern="50" dirty="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hMerge="1">
                  <a:txBody>
                    <a:bodyPr/>
                    <a:lstStyle/>
                    <a:p>
                      <a:endParaRPr lang="es-VE"/>
                    </a:p>
                  </a:txBody>
                  <a:tcPr/>
                </a:tc>
                <a:tc>
                  <a:txBody>
                    <a:bodyPr/>
                    <a:lstStyle/>
                    <a:p>
                      <a:pPr algn="ctr">
                        <a:lnSpc>
                          <a:spcPct val="115000"/>
                        </a:lnSpc>
                        <a:spcAft>
                          <a:spcPts val="0"/>
                        </a:spcAft>
                      </a:pPr>
                      <a:r>
                        <a:rPr lang="es-EC" sz="1200" b="1" kern="50">
                          <a:solidFill>
                            <a:schemeClr val="tx1"/>
                          </a:solidFill>
                          <a:effectLst/>
                        </a:rPr>
                        <a:t>118</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dirty="0">
                          <a:solidFill>
                            <a:srgbClr val="FF0000"/>
                          </a:solidFill>
                          <a:effectLst/>
                        </a:rPr>
                        <a:t>78.7</a:t>
                      </a:r>
                      <a:endParaRPr lang="es-VE" sz="1200" b="1" kern="50" dirty="0">
                        <a:solidFill>
                          <a:srgbClr val="FF0000"/>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a:solidFill>
                            <a:schemeClr val="tx1"/>
                          </a:solidFill>
                          <a:effectLst/>
                        </a:rPr>
                        <a:t>78.7</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a:solidFill>
                            <a:schemeClr val="tx1"/>
                          </a:solidFill>
                          <a:effectLst/>
                        </a:rPr>
                        <a:t>78.7</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6076">
                <a:tc gridSpan="2" vMerge="1">
                  <a:txBody>
                    <a:bodyPr/>
                    <a:lstStyle/>
                    <a:p>
                      <a:endParaRPr lang="es-VE"/>
                    </a:p>
                  </a:txBody>
                  <a:tcPr/>
                </a:tc>
                <a:tc hMerge="1" vMerge="1">
                  <a:txBody>
                    <a:bodyPr/>
                    <a:lstStyle/>
                    <a:p>
                      <a:endParaRPr lang="es-VE"/>
                    </a:p>
                  </a:txBody>
                  <a:tcPr/>
                </a:tc>
                <a:tc>
                  <a:txBody>
                    <a:bodyPr/>
                    <a:lstStyle/>
                    <a:p>
                      <a:pPr algn="ctr">
                        <a:lnSpc>
                          <a:spcPct val="115000"/>
                        </a:lnSpc>
                        <a:spcAft>
                          <a:spcPts val="0"/>
                        </a:spcAft>
                      </a:pPr>
                      <a:r>
                        <a:rPr lang="es-EC" sz="1200" b="1" kern="50">
                          <a:solidFill>
                            <a:schemeClr val="tx1"/>
                          </a:solidFill>
                          <a:effectLst/>
                        </a:rPr>
                        <a:t>24</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dirty="0">
                          <a:solidFill>
                            <a:srgbClr val="FF0000"/>
                          </a:solidFill>
                          <a:effectLst/>
                        </a:rPr>
                        <a:t>16.0</a:t>
                      </a:r>
                      <a:endParaRPr lang="es-VE" sz="1200" b="1" kern="50" dirty="0">
                        <a:solidFill>
                          <a:srgbClr val="FF0000"/>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a:solidFill>
                            <a:schemeClr val="tx1"/>
                          </a:solidFill>
                          <a:effectLst/>
                        </a:rPr>
                        <a:t>16.0</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a:solidFill>
                            <a:schemeClr val="tx1"/>
                          </a:solidFill>
                          <a:effectLst/>
                        </a:rPr>
                        <a:t>94.7</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6076">
                <a:tc gridSpan="2" vMerge="1">
                  <a:txBody>
                    <a:bodyPr/>
                    <a:lstStyle/>
                    <a:p>
                      <a:endParaRPr lang="es-VE"/>
                    </a:p>
                  </a:txBody>
                  <a:tcPr/>
                </a:tc>
                <a:tc hMerge="1" vMerge="1">
                  <a:txBody>
                    <a:bodyPr/>
                    <a:lstStyle/>
                    <a:p>
                      <a:endParaRPr lang="es-VE"/>
                    </a:p>
                  </a:txBody>
                  <a:tcPr/>
                </a:tc>
                <a:tc>
                  <a:txBody>
                    <a:bodyPr/>
                    <a:lstStyle/>
                    <a:p>
                      <a:pPr algn="ctr">
                        <a:lnSpc>
                          <a:spcPct val="115000"/>
                        </a:lnSpc>
                        <a:spcAft>
                          <a:spcPts val="0"/>
                        </a:spcAft>
                      </a:pPr>
                      <a:r>
                        <a:rPr lang="es-EC" sz="1200" b="1" kern="50">
                          <a:solidFill>
                            <a:schemeClr val="tx1"/>
                          </a:solidFill>
                          <a:effectLst/>
                        </a:rPr>
                        <a:t>1</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a:solidFill>
                            <a:schemeClr val="tx1"/>
                          </a:solidFill>
                          <a:effectLst/>
                        </a:rPr>
                        <a:t>.7</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a:solidFill>
                            <a:schemeClr val="tx1"/>
                          </a:solidFill>
                          <a:effectLst/>
                        </a:rPr>
                        <a:t>.7</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a:solidFill>
                            <a:schemeClr val="tx1"/>
                          </a:solidFill>
                          <a:effectLst/>
                        </a:rPr>
                        <a:t>95.3</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6076">
                <a:tc gridSpan="2" vMerge="1">
                  <a:txBody>
                    <a:bodyPr/>
                    <a:lstStyle/>
                    <a:p>
                      <a:endParaRPr lang="es-VE"/>
                    </a:p>
                  </a:txBody>
                  <a:tcPr/>
                </a:tc>
                <a:tc hMerge="1" vMerge="1">
                  <a:txBody>
                    <a:bodyPr/>
                    <a:lstStyle/>
                    <a:p>
                      <a:endParaRPr lang="es-VE"/>
                    </a:p>
                  </a:txBody>
                  <a:tcPr/>
                </a:tc>
                <a:tc>
                  <a:txBody>
                    <a:bodyPr/>
                    <a:lstStyle/>
                    <a:p>
                      <a:pPr algn="ctr">
                        <a:lnSpc>
                          <a:spcPct val="115000"/>
                        </a:lnSpc>
                        <a:spcAft>
                          <a:spcPts val="0"/>
                        </a:spcAft>
                      </a:pPr>
                      <a:r>
                        <a:rPr lang="es-EC" sz="1200" b="1" kern="50">
                          <a:solidFill>
                            <a:schemeClr val="tx1"/>
                          </a:solidFill>
                          <a:effectLst/>
                        </a:rPr>
                        <a:t>6</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a:solidFill>
                            <a:schemeClr val="tx1"/>
                          </a:solidFill>
                          <a:effectLst/>
                        </a:rPr>
                        <a:t>4.0</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a:solidFill>
                            <a:schemeClr val="tx1"/>
                          </a:solidFill>
                          <a:effectLst/>
                        </a:rPr>
                        <a:t>4.0</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a:solidFill>
                            <a:schemeClr val="tx1"/>
                          </a:solidFill>
                          <a:effectLst/>
                        </a:rPr>
                        <a:t>99.3</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6076">
                <a:tc gridSpan="2" vMerge="1">
                  <a:txBody>
                    <a:bodyPr/>
                    <a:lstStyle/>
                    <a:p>
                      <a:endParaRPr lang="es-VE"/>
                    </a:p>
                  </a:txBody>
                  <a:tcPr/>
                </a:tc>
                <a:tc hMerge="1" vMerge="1">
                  <a:txBody>
                    <a:bodyPr/>
                    <a:lstStyle/>
                    <a:p>
                      <a:endParaRPr lang="es-VE"/>
                    </a:p>
                  </a:txBody>
                  <a:tcPr/>
                </a:tc>
                <a:tc>
                  <a:txBody>
                    <a:bodyPr/>
                    <a:lstStyle/>
                    <a:p>
                      <a:pPr algn="ctr">
                        <a:lnSpc>
                          <a:spcPct val="115000"/>
                        </a:lnSpc>
                        <a:spcAft>
                          <a:spcPts val="0"/>
                        </a:spcAft>
                      </a:pPr>
                      <a:r>
                        <a:rPr lang="es-EC" sz="1200" b="1" kern="50">
                          <a:solidFill>
                            <a:schemeClr val="tx1"/>
                          </a:solidFill>
                          <a:effectLst/>
                        </a:rPr>
                        <a:t>1</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a:solidFill>
                            <a:schemeClr val="tx1"/>
                          </a:solidFill>
                          <a:effectLst/>
                        </a:rPr>
                        <a:t>.7</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a:solidFill>
                            <a:schemeClr val="tx1"/>
                          </a:solidFill>
                          <a:effectLst/>
                        </a:rPr>
                        <a:t>.7</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a:solidFill>
                            <a:schemeClr val="tx1"/>
                          </a:solidFill>
                          <a:effectLst/>
                        </a:rPr>
                        <a:t>100.0</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9829">
                <a:tc gridSpan="2" vMerge="1">
                  <a:txBody>
                    <a:bodyPr/>
                    <a:lstStyle/>
                    <a:p>
                      <a:endParaRPr lang="es-VE"/>
                    </a:p>
                  </a:txBody>
                  <a:tcPr/>
                </a:tc>
                <a:tc hMerge="1" vMerge="1">
                  <a:txBody>
                    <a:bodyPr/>
                    <a:lstStyle/>
                    <a:p>
                      <a:endParaRPr lang="es-VE"/>
                    </a:p>
                  </a:txBody>
                  <a:tcPr/>
                </a:tc>
                <a:tc>
                  <a:txBody>
                    <a:bodyPr/>
                    <a:lstStyle/>
                    <a:p>
                      <a:pPr algn="ctr">
                        <a:lnSpc>
                          <a:spcPct val="115000"/>
                        </a:lnSpc>
                        <a:spcAft>
                          <a:spcPts val="0"/>
                        </a:spcAft>
                      </a:pPr>
                      <a:r>
                        <a:rPr lang="es-EC" sz="1200" b="1" kern="50" dirty="0">
                          <a:solidFill>
                            <a:schemeClr val="tx1"/>
                          </a:solidFill>
                          <a:effectLst/>
                        </a:rPr>
                        <a:t>150</a:t>
                      </a:r>
                      <a:endParaRPr lang="es-VE" sz="1200" b="1" kern="50" dirty="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a:solidFill>
                            <a:schemeClr val="tx1"/>
                          </a:solidFill>
                          <a:effectLst/>
                        </a:rPr>
                        <a:t>100.0</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a:solidFill>
                            <a:schemeClr val="tx1"/>
                          </a:solidFill>
                          <a:effectLst/>
                        </a:rPr>
                        <a:t>100.0</a:t>
                      </a:r>
                      <a:endParaRPr lang="es-VE" sz="12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kern="50" dirty="0">
                          <a:solidFill>
                            <a:schemeClr val="tx1"/>
                          </a:solidFill>
                          <a:effectLst/>
                        </a:rPr>
                        <a:t> </a:t>
                      </a:r>
                      <a:endParaRPr lang="es-VE" sz="1200" b="1" kern="50" dirty="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540" y="4005064"/>
            <a:ext cx="7280689" cy="273630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270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ipe(up)">
                                      <p:cBhvr>
                                        <p:cTn id="11"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25277" y="1284158"/>
            <a:ext cx="7270953" cy="2520000"/>
          </a:xfrm>
          <a:prstGeom prst="rect">
            <a:avLst/>
          </a:prstGeom>
          <a:blipFill>
            <a:blip r:embed="rId3"/>
            <a:tile tx="0" ty="0" sx="100000" sy="100000" flip="none" algn="tl"/>
          </a:bli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VE"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 name="2 Rectángulo"/>
          <p:cNvSpPr/>
          <p:nvPr/>
        </p:nvSpPr>
        <p:spPr>
          <a:xfrm>
            <a:off x="0" y="476672"/>
            <a:ext cx="9144000" cy="707886"/>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VE" sz="2000" b="1" dirty="0">
                <a:solidFill>
                  <a:prstClr val="black"/>
                </a:solidFill>
              </a:rPr>
              <a:t>Marque cuáles son  los motivos  que piensa usted tendría el turista para visitar la Comunidad de </a:t>
            </a:r>
            <a:r>
              <a:rPr lang="es-VE" sz="2000" b="1" dirty="0" err="1">
                <a:solidFill>
                  <a:prstClr val="black"/>
                </a:solidFill>
              </a:rPr>
              <a:t>Kuama</a:t>
            </a:r>
            <a:r>
              <a:rPr lang="es-VE" sz="2000" b="1" dirty="0">
                <a:solidFill>
                  <a:prstClr val="black"/>
                </a:solidFill>
              </a:rPr>
              <a:t> y Chumpi de la zona de </a:t>
            </a:r>
            <a:r>
              <a:rPr lang="es-VE" sz="2000" b="1" dirty="0" err="1">
                <a:solidFill>
                  <a:prstClr val="black"/>
                </a:solidFill>
              </a:rPr>
              <a:t>Miasal</a:t>
            </a:r>
            <a:endParaRPr lang="es-VE" sz="2000" b="1" dirty="0">
              <a:solidFill>
                <a:prstClr val="black"/>
              </a:solidFill>
              <a:latin typeface="Calibri"/>
            </a:endParaRPr>
          </a:p>
        </p:txBody>
      </p:sp>
      <p:graphicFrame>
        <p:nvGraphicFramePr>
          <p:cNvPr id="5" name="4 Tabla"/>
          <p:cNvGraphicFramePr>
            <a:graphicFrameLocks noGrp="1"/>
          </p:cNvGraphicFramePr>
          <p:nvPr>
            <p:extLst>
              <p:ext uri="{D42A27DB-BD31-4B8C-83A1-F6EECF244321}">
                <p14:modId xmlns:p14="http://schemas.microsoft.com/office/powerpoint/2010/main" val="1941432481"/>
              </p:ext>
            </p:extLst>
          </p:nvPr>
        </p:nvGraphicFramePr>
        <p:xfrm>
          <a:off x="899592" y="1289634"/>
          <a:ext cx="7270953" cy="2538552"/>
        </p:xfrm>
        <a:graphic>
          <a:graphicData uri="http://schemas.openxmlformats.org/drawingml/2006/table">
            <a:tbl>
              <a:tblPr>
                <a:tableStyleId>{284E427A-3D55-4303-BF80-6455036E1DE7}</a:tableStyleId>
              </a:tblPr>
              <a:tblGrid>
                <a:gridCol w="115607"/>
                <a:gridCol w="928102"/>
                <a:gridCol w="1306871"/>
                <a:gridCol w="1008112"/>
                <a:gridCol w="1152128"/>
                <a:gridCol w="1368152"/>
                <a:gridCol w="1391981"/>
              </a:tblGrid>
              <a:tr h="272340">
                <a:tc gridSpan="7">
                  <a:txBody>
                    <a:bodyPr/>
                    <a:lstStyle/>
                    <a:p>
                      <a:pPr algn="ctr">
                        <a:lnSpc>
                          <a:spcPct val="115000"/>
                        </a:lnSpc>
                        <a:spcAft>
                          <a:spcPts val="0"/>
                        </a:spcAft>
                      </a:pPr>
                      <a:r>
                        <a:rPr lang="es-EC" sz="1400" b="1" kern="50" dirty="0">
                          <a:effectLst/>
                        </a:rPr>
                        <a:t>Tabla 13 Motivos Visita</a:t>
                      </a:r>
                      <a:endParaRPr lang="es-VE" sz="1000" b="1" kern="50" dirty="0">
                        <a:solidFill>
                          <a:srgbClr val="4F81BD"/>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VE"/>
                    </a:p>
                  </a:txBody>
                  <a:tcPr/>
                </a:tc>
                <a:tc hMerge="1">
                  <a:txBody>
                    <a:bodyPr/>
                    <a:lstStyle/>
                    <a:p>
                      <a:endParaRPr lang="es-VE"/>
                    </a:p>
                  </a:txBody>
                  <a:tcPr/>
                </a:tc>
                <a:tc hMerge="1">
                  <a:txBody>
                    <a:bodyPr/>
                    <a:lstStyle/>
                    <a:p>
                      <a:endParaRPr lang="es-VE"/>
                    </a:p>
                  </a:txBody>
                  <a:tcPr/>
                </a:tc>
                <a:tc hMerge="1">
                  <a:txBody>
                    <a:bodyPr/>
                    <a:lstStyle/>
                    <a:p>
                      <a:endParaRPr lang="es-VE"/>
                    </a:p>
                  </a:txBody>
                  <a:tcPr/>
                </a:tc>
                <a:tc hMerge="1">
                  <a:txBody>
                    <a:bodyPr/>
                    <a:lstStyle/>
                    <a:p>
                      <a:endParaRPr lang="es-VE"/>
                    </a:p>
                  </a:txBody>
                  <a:tcPr/>
                </a:tc>
                <a:tc hMerge="1">
                  <a:txBody>
                    <a:bodyPr/>
                    <a:lstStyle/>
                    <a:p>
                      <a:endParaRPr lang="es-VE"/>
                    </a:p>
                  </a:txBody>
                  <a:tcPr/>
                </a:tc>
              </a:tr>
              <a:tr h="398470">
                <a:tc gridSpan="2">
                  <a:txBody>
                    <a:bodyPr/>
                    <a:lstStyle/>
                    <a:p>
                      <a:pPr algn="ctr">
                        <a:lnSpc>
                          <a:spcPct val="115000"/>
                        </a:lnSpc>
                        <a:spcAft>
                          <a:spcPts val="0"/>
                        </a:spcAft>
                      </a:pPr>
                      <a:r>
                        <a:rPr lang="es-EC" sz="1400" b="1" kern="50">
                          <a:effectLst/>
                        </a:rPr>
                        <a:t> </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VE"/>
                    </a:p>
                  </a:txBody>
                  <a:tcPr/>
                </a:tc>
                <a:tc>
                  <a:txBody>
                    <a:bodyPr/>
                    <a:lstStyle/>
                    <a:p>
                      <a:pPr algn="ctr">
                        <a:lnSpc>
                          <a:spcPct val="115000"/>
                        </a:lnSpc>
                        <a:spcAft>
                          <a:spcPts val="0"/>
                        </a:spcAft>
                      </a:pPr>
                      <a:r>
                        <a:rPr lang="es-EC" sz="1400" b="1" kern="50">
                          <a:effectLst/>
                        </a:rPr>
                        <a:t> </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Frecuencia</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Porcentaje</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Validación Porcentual</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Porcentaje Acumulativo</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7710">
                <a:tc rowSpan="6">
                  <a:txBody>
                    <a:bodyPr/>
                    <a:lstStyle/>
                    <a:p>
                      <a:pPr algn="ctr">
                        <a:lnSpc>
                          <a:spcPct val="115000"/>
                        </a:lnSpc>
                        <a:spcAft>
                          <a:spcPts val="0"/>
                        </a:spcAft>
                      </a:pPr>
                      <a:r>
                        <a:rPr lang="es-EC" sz="1400" b="1" kern="50">
                          <a:effectLst/>
                        </a:rPr>
                        <a:t> </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71120" algn="l">
                        <a:lnSpc>
                          <a:spcPct val="115000"/>
                        </a:lnSpc>
                        <a:spcAft>
                          <a:spcPts val="0"/>
                        </a:spcAft>
                      </a:pPr>
                      <a:r>
                        <a:rPr lang="es-EC" sz="1400" b="1" kern="50" dirty="0">
                          <a:effectLst/>
                        </a:rPr>
                        <a:t>Recreación</a:t>
                      </a:r>
                      <a:endParaRPr lang="es-VE" sz="1400" b="1" kern="50" dirty="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VE"/>
                    </a:p>
                  </a:txBody>
                  <a:tcPr/>
                </a:tc>
                <a:tc>
                  <a:txBody>
                    <a:bodyPr/>
                    <a:lstStyle/>
                    <a:p>
                      <a:pPr algn="ctr">
                        <a:lnSpc>
                          <a:spcPct val="115000"/>
                        </a:lnSpc>
                        <a:spcAft>
                          <a:spcPts val="0"/>
                        </a:spcAft>
                      </a:pPr>
                      <a:r>
                        <a:rPr lang="es-EC" sz="1400" b="1" kern="50">
                          <a:effectLst/>
                        </a:rPr>
                        <a:t>7</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4.7</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4.7</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4.7</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7710">
                <a:tc vMerge="1">
                  <a:txBody>
                    <a:bodyPr/>
                    <a:lstStyle/>
                    <a:p>
                      <a:endParaRPr lang="es-VE"/>
                    </a:p>
                  </a:txBody>
                  <a:tcPr/>
                </a:tc>
                <a:tc gridSpan="2">
                  <a:txBody>
                    <a:bodyPr/>
                    <a:lstStyle/>
                    <a:p>
                      <a:pPr marL="71120" algn="l">
                        <a:lnSpc>
                          <a:spcPct val="115000"/>
                        </a:lnSpc>
                        <a:spcAft>
                          <a:spcPts val="0"/>
                        </a:spcAft>
                      </a:pPr>
                      <a:r>
                        <a:rPr lang="es-EC" sz="1400" b="1" kern="50" dirty="0">
                          <a:effectLst/>
                        </a:rPr>
                        <a:t>Compartir experiencias</a:t>
                      </a:r>
                      <a:endParaRPr lang="es-VE" sz="1400" b="1" kern="50" dirty="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VE"/>
                    </a:p>
                  </a:txBody>
                  <a:tcPr/>
                </a:tc>
                <a:tc>
                  <a:txBody>
                    <a:bodyPr/>
                    <a:lstStyle/>
                    <a:p>
                      <a:pPr algn="ctr">
                        <a:lnSpc>
                          <a:spcPct val="115000"/>
                        </a:lnSpc>
                        <a:spcAft>
                          <a:spcPts val="0"/>
                        </a:spcAft>
                      </a:pPr>
                      <a:r>
                        <a:rPr lang="es-EC" sz="1400" b="1" kern="50">
                          <a:effectLst/>
                        </a:rPr>
                        <a:t>76</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dirty="0">
                          <a:solidFill>
                            <a:srgbClr val="FF0000"/>
                          </a:solidFill>
                          <a:effectLst/>
                        </a:rPr>
                        <a:t>50.7</a:t>
                      </a:r>
                      <a:endParaRPr lang="es-VE" sz="1400" b="1" kern="50" dirty="0">
                        <a:solidFill>
                          <a:srgbClr val="FF0000"/>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50.7</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55.3</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7710">
                <a:tc vMerge="1">
                  <a:txBody>
                    <a:bodyPr/>
                    <a:lstStyle/>
                    <a:p>
                      <a:endParaRPr lang="es-VE"/>
                    </a:p>
                  </a:txBody>
                  <a:tcPr/>
                </a:tc>
                <a:tc gridSpan="2">
                  <a:txBody>
                    <a:bodyPr/>
                    <a:lstStyle/>
                    <a:p>
                      <a:pPr marL="71120" algn="l">
                        <a:lnSpc>
                          <a:spcPct val="115000"/>
                        </a:lnSpc>
                        <a:spcAft>
                          <a:spcPts val="0"/>
                        </a:spcAft>
                      </a:pPr>
                      <a:r>
                        <a:rPr lang="es-EC" sz="1400" b="1" kern="50" dirty="0">
                          <a:effectLst/>
                        </a:rPr>
                        <a:t>Salud</a:t>
                      </a:r>
                      <a:endParaRPr lang="es-VE" sz="1400" b="1" kern="50" dirty="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VE"/>
                    </a:p>
                  </a:txBody>
                  <a:tcPr/>
                </a:tc>
                <a:tc>
                  <a:txBody>
                    <a:bodyPr/>
                    <a:lstStyle/>
                    <a:p>
                      <a:pPr algn="ctr">
                        <a:lnSpc>
                          <a:spcPct val="115000"/>
                        </a:lnSpc>
                        <a:spcAft>
                          <a:spcPts val="0"/>
                        </a:spcAft>
                      </a:pPr>
                      <a:r>
                        <a:rPr lang="es-EC" sz="1400" b="1" kern="50">
                          <a:effectLst/>
                        </a:rPr>
                        <a:t>8</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5.3</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5.3</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60.7</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7710">
                <a:tc vMerge="1">
                  <a:txBody>
                    <a:bodyPr/>
                    <a:lstStyle/>
                    <a:p>
                      <a:endParaRPr lang="es-VE"/>
                    </a:p>
                  </a:txBody>
                  <a:tcPr/>
                </a:tc>
                <a:tc gridSpan="2">
                  <a:txBody>
                    <a:bodyPr/>
                    <a:lstStyle/>
                    <a:p>
                      <a:pPr marL="71120" algn="l">
                        <a:lnSpc>
                          <a:spcPct val="115000"/>
                        </a:lnSpc>
                        <a:spcAft>
                          <a:spcPts val="0"/>
                        </a:spcAft>
                      </a:pPr>
                      <a:r>
                        <a:rPr lang="es-EC" sz="1400" b="1" kern="50" dirty="0" smtClean="0">
                          <a:effectLst/>
                        </a:rPr>
                        <a:t>Flora </a:t>
                      </a:r>
                      <a:r>
                        <a:rPr lang="es-EC" sz="1400" b="1" kern="50" dirty="0">
                          <a:effectLst/>
                        </a:rPr>
                        <a:t>y </a:t>
                      </a:r>
                      <a:r>
                        <a:rPr lang="es-EC" sz="1400" b="1" kern="50" dirty="0" smtClean="0">
                          <a:effectLst/>
                        </a:rPr>
                        <a:t>Fauna</a:t>
                      </a:r>
                      <a:endParaRPr lang="es-VE" sz="1400" b="1" kern="50" dirty="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VE"/>
                    </a:p>
                  </a:txBody>
                  <a:tcPr/>
                </a:tc>
                <a:tc>
                  <a:txBody>
                    <a:bodyPr/>
                    <a:lstStyle/>
                    <a:p>
                      <a:pPr algn="ctr">
                        <a:lnSpc>
                          <a:spcPct val="115000"/>
                        </a:lnSpc>
                        <a:spcAft>
                          <a:spcPts val="0"/>
                        </a:spcAft>
                      </a:pPr>
                      <a:r>
                        <a:rPr lang="es-EC" sz="1400" b="1" kern="50">
                          <a:effectLst/>
                        </a:rPr>
                        <a:t>56</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dirty="0">
                          <a:solidFill>
                            <a:srgbClr val="FF0000"/>
                          </a:solidFill>
                          <a:effectLst/>
                        </a:rPr>
                        <a:t>37.3</a:t>
                      </a:r>
                      <a:endParaRPr lang="es-VE" sz="1400" b="1" kern="50" dirty="0">
                        <a:solidFill>
                          <a:srgbClr val="FF0000"/>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37.3</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98.0</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7710">
                <a:tc vMerge="1">
                  <a:txBody>
                    <a:bodyPr/>
                    <a:lstStyle/>
                    <a:p>
                      <a:endParaRPr lang="es-VE"/>
                    </a:p>
                  </a:txBody>
                  <a:tcPr/>
                </a:tc>
                <a:tc gridSpan="2">
                  <a:txBody>
                    <a:bodyPr/>
                    <a:lstStyle/>
                    <a:p>
                      <a:pPr marL="71120" algn="l">
                        <a:lnSpc>
                          <a:spcPct val="115000"/>
                        </a:lnSpc>
                        <a:spcAft>
                          <a:spcPts val="0"/>
                        </a:spcAft>
                      </a:pPr>
                      <a:r>
                        <a:rPr lang="es-EC" sz="1400" b="1" kern="50" dirty="0">
                          <a:effectLst/>
                        </a:rPr>
                        <a:t>Investigación Científica</a:t>
                      </a:r>
                      <a:endParaRPr lang="es-VE" sz="1400" b="1" kern="50" dirty="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VE"/>
                    </a:p>
                  </a:txBody>
                  <a:tcPr/>
                </a:tc>
                <a:tc>
                  <a:txBody>
                    <a:bodyPr/>
                    <a:lstStyle/>
                    <a:p>
                      <a:pPr algn="ctr">
                        <a:lnSpc>
                          <a:spcPct val="115000"/>
                        </a:lnSpc>
                        <a:spcAft>
                          <a:spcPts val="0"/>
                        </a:spcAft>
                      </a:pPr>
                      <a:r>
                        <a:rPr lang="es-EC" sz="1400" b="1" kern="50">
                          <a:effectLst/>
                        </a:rPr>
                        <a:t>3</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2.0</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2.0</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100.0</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7710">
                <a:tc vMerge="1">
                  <a:txBody>
                    <a:bodyPr/>
                    <a:lstStyle/>
                    <a:p>
                      <a:endParaRPr lang="es-VE"/>
                    </a:p>
                  </a:txBody>
                  <a:tcPr/>
                </a:tc>
                <a:tc gridSpan="2">
                  <a:txBody>
                    <a:bodyPr/>
                    <a:lstStyle/>
                    <a:p>
                      <a:pPr marL="71120" algn="ctr">
                        <a:lnSpc>
                          <a:spcPct val="115000"/>
                        </a:lnSpc>
                        <a:spcAft>
                          <a:spcPts val="0"/>
                        </a:spcAft>
                      </a:pPr>
                      <a:r>
                        <a:rPr lang="es-EC" sz="1400" b="1" kern="50">
                          <a:effectLst/>
                        </a:rPr>
                        <a:t>Total</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VE"/>
                    </a:p>
                  </a:txBody>
                  <a:tcPr/>
                </a:tc>
                <a:tc>
                  <a:txBody>
                    <a:bodyPr/>
                    <a:lstStyle/>
                    <a:p>
                      <a:pPr algn="ctr">
                        <a:lnSpc>
                          <a:spcPct val="115000"/>
                        </a:lnSpc>
                        <a:spcAft>
                          <a:spcPts val="0"/>
                        </a:spcAft>
                      </a:pPr>
                      <a:r>
                        <a:rPr lang="es-EC" sz="1400" b="1" kern="50">
                          <a:effectLst/>
                        </a:rPr>
                        <a:t>150</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100.0</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a:effectLst/>
                        </a:rPr>
                        <a:t>100.0</a:t>
                      </a:r>
                      <a:endParaRPr lang="es-VE" sz="14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kern="50" dirty="0">
                          <a:effectLst/>
                        </a:rPr>
                        <a:t> </a:t>
                      </a:r>
                      <a:endParaRPr lang="es-VE" sz="1400" b="1" kern="50" dirty="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 name="8 Imagen"/>
          <p:cNvPicPr/>
          <p:nvPr/>
        </p:nvPicPr>
        <p:blipFill>
          <a:blip r:embed="rId4" cstate="print"/>
          <a:srcRect/>
          <a:stretch>
            <a:fillRect/>
          </a:stretch>
        </p:blipFill>
        <p:spPr bwMode="auto">
          <a:xfrm>
            <a:off x="925277" y="3949149"/>
            <a:ext cx="7270953" cy="2714871"/>
          </a:xfrm>
          <a:prstGeom prst="rect">
            <a:avLst/>
          </a:prstGeom>
          <a:noFill/>
          <a:ln w="38100">
            <a:solidFill>
              <a:schemeClr val="tx1"/>
            </a:solidFill>
            <a:miter lim="800000"/>
            <a:headEnd/>
            <a:tailEnd/>
          </a:ln>
          <a:effectLst/>
        </p:spPr>
      </p:pic>
    </p:spTree>
    <p:extLst>
      <p:ext uri="{BB962C8B-B14F-4D97-AF65-F5344CB8AC3E}">
        <p14:creationId xmlns:p14="http://schemas.microsoft.com/office/powerpoint/2010/main" val="22734127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25277" y="1284158"/>
            <a:ext cx="7270953" cy="2520000"/>
          </a:xfrm>
          <a:prstGeom prst="rect">
            <a:avLst/>
          </a:prstGeom>
          <a:blipFill>
            <a:blip r:embed="rId3"/>
            <a:tile tx="0" ty="0" sx="100000" sy="100000" flip="none" algn="tl"/>
          </a:bli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VE"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 name="2 Rectángulo"/>
          <p:cNvSpPr/>
          <p:nvPr/>
        </p:nvSpPr>
        <p:spPr>
          <a:xfrm>
            <a:off x="0" y="476672"/>
            <a:ext cx="9144000" cy="707886"/>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VE" sz="2000" b="1" dirty="0">
                <a:solidFill>
                  <a:prstClr val="black"/>
                </a:solidFill>
              </a:rPr>
              <a:t>¿Conoce Usted alguna leyenda que cuente y </a:t>
            </a:r>
            <a:r>
              <a:rPr lang="es-VE" sz="2000" b="1" dirty="0" smtClean="0">
                <a:solidFill>
                  <a:prstClr val="black"/>
                </a:solidFill>
              </a:rPr>
              <a:t>enseñe </a:t>
            </a:r>
            <a:r>
              <a:rPr lang="es-VE" sz="2000" b="1" dirty="0">
                <a:solidFill>
                  <a:prstClr val="black"/>
                </a:solidFill>
              </a:rPr>
              <a:t>como hay que comportarse con la naturaleza?</a:t>
            </a:r>
            <a:endParaRPr lang="es-VE" sz="2000" b="1" dirty="0">
              <a:solidFill>
                <a:prstClr val="black"/>
              </a:solidFill>
              <a:latin typeface="Calibri"/>
            </a:endParaRPr>
          </a:p>
        </p:txBody>
      </p:sp>
      <p:graphicFrame>
        <p:nvGraphicFramePr>
          <p:cNvPr id="5" name="4 Tabla"/>
          <p:cNvGraphicFramePr>
            <a:graphicFrameLocks noGrp="1"/>
          </p:cNvGraphicFramePr>
          <p:nvPr>
            <p:extLst>
              <p:ext uri="{D42A27DB-BD31-4B8C-83A1-F6EECF244321}">
                <p14:modId xmlns:p14="http://schemas.microsoft.com/office/powerpoint/2010/main" val="183619507"/>
              </p:ext>
            </p:extLst>
          </p:nvPr>
        </p:nvGraphicFramePr>
        <p:xfrm>
          <a:off x="925275" y="1284158"/>
          <a:ext cx="7270954" cy="2520001"/>
        </p:xfrm>
        <a:graphic>
          <a:graphicData uri="http://schemas.openxmlformats.org/drawingml/2006/table">
            <a:tbl>
              <a:tblPr>
                <a:tableStyleId>{69C7853C-536D-4A76-A0AE-DD22124D55A5}</a:tableStyleId>
              </a:tblPr>
              <a:tblGrid>
                <a:gridCol w="1362959"/>
                <a:gridCol w="1362959"/>
                <a:gridCol w="1631504"/>
                <a:gridCol w="1631504"/>
                <a:gridCol w="1282028"/>
              </a:tblGrid>
              <a:tr h="360863">
                <a:tc gridSpan="5">
                  <a:txBody>
                    <a:bodyPr/>
                    <a:lstStyle/>
                    <a:p>
                      <a:pPr algn="ctr">
                        <a:lnSpc>
                          <a:spcPct val="115000"/>
                        </a:lnSpc>
                        <a:spcAft>
                          <a:spcPts val="1000"/>
                        </a:spcAft>
                      </a:pPr>
                      <a:r>
                        <a:rPr lang="es-EC" sz="1600" b="1" kern="50" dirty="0">
                          <a:solidFill>
                            <a:schemeClr val="tx1"/>
                          </a:solidFill>
                          <a:effectLst/>
                        </a:rPr>
                        <a:t>Tabla 16 Conoce Leyenda</a:t>
                      </a:r>
                      <a:endParaRPr lang="es-VE" sz="1050" b="1" kern="50" dirty="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VE"/>
                    </a:p>
                  </a:txBody>
                  <a:tcPr/>
                </a:tc>
                <a:tc hMerge="1">
                  <a:txBody>
                    <a:bodyPr/>
                    <a:lstStyle/>
                    <a:p>
                      <a:endParaRPr lang="es-VE"/>
                    </a:p>
                  </a:txBody>
                  <a:tcPr/>
                </a:tc>
                <a:tc hMerge="1">
                  <a:txBody>
                    <a:bodyPr/>
                    <a:lstStyle/>
                    <a:p>
                      <a:endParaRPr lang="es-VE"/>
                    </a:p>
                  </a:txBody>
                  <a:tcPr/>
                </a:tc>
                <a:tc hMerge="1">
                  <a:txBody>
                    <a:bodyPr/>
                    <a:lstStyle/>
                    <a:p>
                      <a:endParaRPr lang="es-VE"/>
                    </a:p>
                  </a:txBody>
                  <a:tcPr/>
                </a:tc>
              </a:tr>
              <a:tr h="855527">
                <a:tc>
                  <a:txBody>
                    <a:bodyPr/>
                    <a:lstStyle/>
                    <a:p>
                      <a:pPr algn="ctr">
                        <a:lnSpc>
                          <a:spcPct val="150000"/>
                        </a:lnSpc>
                        <a:spcAft>
                          <a:spcPts val="0"/>
                        </a:spcAft>
                      </a:pPr>
                      <a:r>
                        <a:rPr lang="es-EC" sz="1600" b="1" kern="50">
                          <a:solidFill>
                            <a:schemeClr val="tx1"/>
                          </a:solidFill>
                          <a:effectLst/>
                        </a:rPr>
                        <a:t> </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solidFill>
                            <a:schemeClr val="tx1"/>
                          </a:solidFill>
                          <a:effectLst/>
                        </a:rPr>
                        <a:t>Frecuencia</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solidFill>
                            <a:schemeClr val="tx1"/>
                          </a:solidFill>
                          <a:effectLst/>
                        </a:rPr>
                        <a:t>Porcentaje</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solidFill>
                            <a:schemeClr val="tx1"/>
                          </a:solidFill>
                          <a:effectLst/>
                        </a:rPr>
                        <a:t>Validación</a:t>
                      </a:r>
                      <a:endParaRPr lang="es-VE" sz="1600" b="1" kern="50">
                        <a:solidFill>
                          <a:schemeClr val="tx1"/>
                        </a:solidFill>
                        <a:effectLst/>
                      </a:endParaRPr>
                    </a:p>
                    <a:p>
                      <a:pPr algn="ctr">
                        <a:lnSpc>
                          <a:spcPct val="150000"/>
                        </a:lnSpc>
                        <a:spcAft>
                          <a:spcPts val="0"/>
                        </a:spcAft>
                      </a:pPr>
                      <a:r>
                        <a:rPr lang="es-EC" sz="1600" b="1" kern="50">
                          <a:solidFill>
                            <a:schemeClr val="tx1"/>
                          </a:solidFill>
                          <a:effectLst/>
                        </a:rPr>
                        <a:t> Porcentual</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dirty="0">
                          <a:solidFill>
                            <a:schemeClr val="tx1"/>
                          </a:solidFill>
                          <a:effectLst/>
                        </a:rPr>
                        <a:t>Porcentaje</a:t>
                      </a:r>
                      <a:endParaRPr lang="es-VE" sz="1600" b="1" kern="50" dirty="0">
                        <a:solidFill>
                          <a:schemeClr val="tx1"/>
                        </a:solidFill>
                        <a:effectLst/>
                      </a:endParaRPr>
                    </a:p>
                    <a:p>
                      <a:pPr algn="ctr">
                        <a:lnSpc>
                          <a:spcPct val="150000"/>
                        </a:lnSpc>
                        <a:spcAft>
                          <a:spcPts val="0"/>
                        </a:spcAft>
                      </a:pPr>
                      <a:r>
                        <a:rPr lang="es-EC" sz="1600" b="1" kern="50" dirty="0" smtClean="0">
                          <a:solidFill>
                            <a:schemeClr val="tx1"/>
                          </a:solidFill>
                          <a:effectLst/>
                        </a:rPr>
                        <a:t>Acumulado</a:t>
                      </a:r>
                      <a:endParaRPr lang="es-VE" sz="1600" b="1" kern="50" dirty="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4537">
                <a:tc>
                  <a:txBody>
                    <a:bodyPr/>
                    <a:lstStyle/>
                    <a:p>
                      <a:pPr algn="ctr">
                        <a:lnSpc>
                          <a:spcPct val="150000"/>
                        </a:lnSpc>
                        <a:spcAft>
                          <a:spcPts val="0"/>
                        </a:spcAft>
                      </a:pPr>
                      <a:r>
                        <a:rPr lang="es-EC" sz="1600" b="1" kern="50">
                          <a:solidFill>
                            <a:schemeClr val="tx1"/>
                          </a:solidFill>
                          <a:effectLst/>
                        </a:rPr>
                        <a:t>Si</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solidFill>
                            <a:schemeClr val="tx1"/>
                          </a:solidFill>
                          <a:effectLst/>
                        </a:rPr>
                        <a:t>14</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solidFill>
                            <a:schemeClr val="tx1"/>
                          </a:solidFill>
                          <a:effectLst/>
                        </a:rPr>
                        <a:t>28.0</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solidFill>
                            <a:schemeClr val="tx1"/>
                          </a:solidFill>
                          <a:effectLst/>
                        </a:rPr>
                        <a:t>28.0</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solidFill>
                            <a:schemeClr val="tx1"/>
                          </a:solidFill>
                          <a:effectLst/>
                        </a:rPr>
                        <a:t>28.0</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4537">
                <a:tc>
                  <a:txBody>
                    <a:bodyPr/>
                    <a:lstStyle/>
                    <a:p>
                      <a:pPr algn="ctr">
                        <a:lnSpc>
                          <a:spcPct val="150000"/>
                        </a:lnSpc>
                        <a:spcAft>
                          <a:spcPts val="0"/>
                        </a:spcAft>
                      </a:pPr>
                      <a:r>
                        <a:rPr lang="es-EC" sz="1600" b="1" kern="50">
                          <a:solidFill>
                            <a:schemeClr val="tx1"/>
                          </a:solidFill>
                          <a:effectLst/>
                        </a:rPr>
                        <a:t>No</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solidFill>
                            <a:schemeClr val="tx1"/>
                          </a:solidFill>
                          <a:effectLst/>
                        </a:rPr>
                        <a:t>36</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solidFill>
                            <a:schemeClr val="tx1"/>
                          </a:solidFill>
                          <a:effectLst/>
                        </a:rPr>
                        <a:t>72.0</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solidFill>
                            <a:schemeClr val="tx1"/>
                          </a:solidFill>
                          <a:effectLst/>
                        </a:rPr>
                        <a:t>72.0</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solidFill>
                            <a:schemeClr val="tx1"/>
                          </a:solidFill>
                          <a:effectLst/>
                        </a:rPr>
                        <a:t>100.0</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4537">
                <a:tc>
                  <a:txBody>
                    <a:bodyPr/>
                    <a:lstStyle/>
                    <a:p>
                      <a:pPr algn="ctr">
                        <a:lnSpc>
                          <a:spcPct val="150000"/>
                        </a:lnSpc>
                        <a:spcAft>
                          <a:spcPts val="0"/>
                        </a:spcAft>
                      </a:pPr>
                      <a:r>
                        <a:rPr lang="es-EC" sz="1600" b="1" kern="50">
                          <a:solidFill>
                            <a:schemeClr val="tx1"/>
                          </a:solidFill>
                          <a:effectLst/>
                        </a:rPr>
                        <a:t>Total</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solidFill>
                            <a:schemeClr val="tx1"/>
                          </a:solidFill>
                          <a:effectLst/>
                        </a:rPr>
                        <a:t>50</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solidFill>
                            <a:schemeClr val="tx1"/>
                          </a:solidFill>
                          <a:effectLst/>
                        </a:rPr>
                        <a:t>100.0</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solidFill>
                            <a:schemeClr val="tx1"/>
                          </a:solidFill>
                          <a:effectLst/>
                        </a:rPr>
                        <a:t>100.0</a:t>
                      </a:r>
                      <a:endParaRPr lang="es-VE" sz="1600" b="1" kern="5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dirty="0">
                          <a:solidFill>
                            <a:schemeClr val="tx1"/>
                          </a:solidFill>
                          <a:effectLst/>
                        </a:rPr>
                        <a:t> </a:t>
                      </a:r>
                      <a:endParaRPr lang="es-VE" sz="1600" b="1" kern="50" dirty="0">
                        <a:solidFill>
                          <a:schemeClr val="tx1"/>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 name="8 Imagen"/>
          <p:cNvPicPr/>
          <p:nvPr/>
        </p:nvPicPr>
        <p:blipFill>
          <a:blip r:embed="rId4" cstate="print"/>
          <a:srcRect/>
          <a:stretch>
            <a:fillRect/>
          </a:stretch>
        </p:blipFill>
        <p:spPr bwMode="auto">
          <a:xfrm>
            <a:off x="925276" y="4005064"/>
            <a:ext cx="7270953" cy="2664296"/>
          </a:xfrm>
          <a:prstGeom prst="rect">
            <a:avLst/>
          </a:prstGeom>
          <a:noFill/>
          <a:ln w="38100">
            <a:solidFill>
              <a:schemeClr val="tx1"/>
            </a:solidFill>
            <a:miter lim="800000"/>
            <a:headEnd/>
            <a:tailEnd/>
          </a:ln>
          <a:effectLst/>
        </p:spPr>
      </p:pic>
    </p:spTree>
    <p:extLst>
      <p:ext uri="{BB962C8B-B14F-4D97-AF65-F5344CB8AC3E}">
        <p14:creationId xmlns:p14="http://schemas.microsoft.com/office/powerpoint/2010/main" val="22734127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25277" y="1284158"/>
            <a:ext cx="7270953" cy="2520000"/>
          </a:xfrm>
          <a:prstGeom prst="rect">
            <a:avLst/>
          </a:prstGeom>
          <a:blipFill>
            <a:blip r:embed="rId3"/>
            <a:tile tx="0" ty="0" sx="100000" sy="100000" flip="none" algn="tl"/>
          </a:blip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VE"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 name="2 Rectángulo"/>
          <p:cNvSpPr/>
          <p:nvPr/>
        </p:nvSpPr>
        <p:spPr>
          <a:xfrm>
            <a:off x="0" y="476672"/>
            <a:ext cx="9144000" cy="707886"/>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VE" sz="2000" b="1" dirty="0" smtClean="0">
                <a:solidFill>
                  <a:prstClr val="black"/>
                </a:solidFill>
              </a:rPr>
              <a:t>¿Le </a:t>
            </a:r>
            <a:r>
              <a:rPr lang="es-VE" sz="2000" b="1" dirty="0">
                <a:solidFill>
                  <a:prstClr val="black"/>
                </a:solidFill>
              </a:rPr>
              <a:t>gustaría que su comunidad proponga un programa de  Educación Ambiental para el desarrollo de un turismo sustentable en la zona?</a:t>
            </a:r>
            <a:endParaRPr lang="es-VE" sz="2000" b="1" dirty="0">
              <a:solidFill>
                <a:prstClr val="black"/>
              </a:solidFill>
              <a:latin typeface="Calibri"/>
            </a:endParaRPr>
          </a:p>
        </p:txBody>
      </p:sp>
      <p:graphicFrame>
        <p:nvGraphicFramePr>
          <p:cNvPr id="5" name="4 Tabla"/>
          <p:cNvGraphicFramePr>
            <a:graphicFrameLocks noGrp="1"/>
          </p:cNvGraphicFramePr>
          <p:nvPr>
            <p:extLst>
              <p:ext uri="{D42A27DB-BD31-4B8C-83A1-F6EECF244321}">
                <p14:modId xmlns:p14="http://schemas.microsoft.com/office/powerpoint/2010/main" val="613517820"/>
              </p:ext>
            </p:extLst>
          </p:nvPr>
        </p:nvGraphicFramePr>
        <p:xfrm>
          <a:off x="925277" y="1269050"/>
          <a:ext cx="7270952" cy="2617586"/>
        </p:xfrm>
        <a:graphic>
          <a:graphicData uri="http://schemas.openxmlformats.org/drawingml/2006/table">
            <a:tbl>
              <a:tblPr>
                <a:tableStyleId>{3C2FFA5D-87B4-456A-9821-1D502468CF0F}</a:tableStyleId>
              </a:tblPr>
              <a:tblGrid>
                <a:gridCol w="1267077"/>
                <a:gridCol w="1329628"/>
                <a:gridCol w="1267077"/>
                <a:gridCol w="1140191"/>
                <a:gridCol w="1139298"/>
                <a:gridCol w="1127681"/>
              </a:tblGrid>
              <a:tr h="308303">
                <a:tc gridSpan="6">
                  <a:txBody>
                    <a:bodyPr/>
                    <a:lstStyle/>
                    <a:p>
                      <a:pPr algn="ctr">
                        <a:lnSpc>
                          <a:spcPct val="115000"/>
                        </a:lnSpc>
                        <a:spcAft>
                          <a:spcPts val="0"/>
                        </a:spcAft>
                      </a:pPr>
                      <a:r>
                        <a:rPr lang="es-EC" sz="1600" b="1" kern="50" dirty="0">
                          <a:effectLst/>
                        </a:rPr>
                        <a:t>Tabla 24 Proponga Educación Ambiental</a:t>
                      </a:r>
                      <a:endParaRPr lang="es-VE" sz="1050" b="1" kern="50" dirty="0">
                        <a:solidFill>
                          <a:srgbClr val="4F81BD"/>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VE"/>
                    </a:p>
                  </a:txBody>
                  <a:tcPr/>
                </a:tc>
                <a:tc hMerge="1">
                  <a:txBody>
                    <a:bodyPr/>
                    <a:lstStyle/>
                    <a:p>
                      <a:endParaRPr lang="es-VE"/>
                    </a:p>
                  </a:txBody>
                  <a:tcPr/>
                </a:tc>
                <a:tc hMerge="1">
                  <a:txBody>
                    <a:bodyPr/>
                    <a:lstStyle/>
                    <a:p>
                      <a:endParaRPr lang="es-VE"/>
                    </a:p>
                  </a:txBody>
                  <a:tcPr/>
                </a:tc>
                <a:tc hMerge="1">
                  <a:txBody>
                    <a:bodyPr/>
                    <a:lstStyle/>
                    <a:p>
                      <a:endParaRPr lang="es-VE"/>
                    </a:p>
                  </a:txBody>
                  <a:tcPr/>
                </a:tc>
                <a:tc hMerge="1">
                  <a:txBody>
                    <a:bodyPr/>
                    <a:lstStyle/>
                    <a:p>
                      <a:endParaRPr lang="es-VE"/>
                    </a:p>
                  </a:txBody>
                  <a:tcPr/>
                </a:tc>
              </a:tr>
              <a:tr h="748886">
                <a:tc>
                  <a:txBody>
                    <a:bodyPr/>
                    <a:lstStyle/>
                    <a:p>
                      <a:pPr algn="ctr">
                        <a:lnSpc>
                          <a:spcPct val="150000"/>
                        </a:lnSpc>
                        <a:spcAft>
                          <a:spcPts val="0"/>
                        </a:spcAft>
                      </a:pPr>
                      <a:r>
                        <a:rPr lang="es-EC" sz="1600" b="1" kern="50">
                          <a:effectLst/>
                        </a:rPr>
                        <a:t> </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effectLst/>
                        </a:rPr>
                        <a:t> </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effectLst/>
                        </a:rPr>
                        <a:t>Frecuencia</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effectLst/>
                        </a:rPr>
                        <a:t>Porcentaje</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effectLst/>
                        </a:rPr>
                        <a:t>Validación Porcentual</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kern="50">
                          <a:effectLst/>
                        </a:rPr>
                        <a:t>Porcentaje Acumulado</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8303">
                <a:tc rowSpan="4" gridSpan="2">
                  <a:txBody>
                    <a:bodyPr/>
                    <a:lstStyle/>
                    <a:p>
                      <a:pPr algn="ctr">
                        <a:lnSpc>
                          <a:spcPct val="150000"/>
                        </a:lnSpc>
                        <a:spcAft>
                          <a:spcPts val="0"/>
                        </a:spcAft>
                      </a:pPr>
                      <a:r>
                        <a:rPr lang="es-EC" sz="1600" b="1" kern="50">
                          <a:effectLst/>
                        </a:rPr>
                        <a:t>Seguro que Si</a:t>
                      </a:r>
                      <a:endParaRPr lang="es-VE" sz="1600" b="1" kern="50">
                        <a:effectLst/>
                      </a:endParaRPr>
                    </a:p>
                    <a:p>
                      <a:pPr algn="ctr">
                        <a:lnSpc>
                          <a:spcPct val="150000"/>
                        </a:lnSpc>
                        <a:spcAft>
                          <a:spcPts val="0"/>
                        </a:spcAft>
                      </a:pPr>
                      <a:r>
                        <a:rPr lang="es-EC" sz="1600" b="1" kern="50">
                          <a:effectLst/>
                        </a:rPr>
                        <a:t>Probablemente Si</a:t>
                      </a:r>
                      <a:endParaRPr lang="es-VE" sz="1600" b="1" kern="50">
                        <a:effectLst/>
                      </a:endParaRPr>
                    </a:p>
                    <a:p>
                      <a:pPr algn="ctr">
                        <a:lnSpc>
                          <a:spcPct val="150000"/>
                        </a:lnSpc>
                        <a:spcAft>
                          <a:spcPts val="0"/>
                        </a:spcAft>
                      </a:pPr>
                      <a:r>
                        <a:rPr lang="es-EC" sz="1600" b="1" kern="50">
                          <a:effectLst/>
                        </a:rPr>
                        <a:t>Indeciso</a:t>
                      </a:r>
                      <a:endParaRPr lang="es-VE" sz="1600" b="1" kern="50">
                        <a:effectLst/>
                      </a:endParaRPr>
                    </a:p>
                    <a:p>
                      <a:pPr algn="ctr">
                        <a:lnSpc>
                          <a:spcPct val="150000"/>
                        </a:lnSpc>
                        <a:spcAft>
                          <a:spcPts val="0"/>
                        </a:spcAft>
                      </a:pPr>
                      <a:r>
                        <a:rPr lang="es-EC" sz="1600" b="1" kern="50">
                          <a:effectLst/>
                        </a:rPr>
                        <a:t>Total</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es-VE"/>
                    </a:p>
                  </a:txBody>
                  <a:tcPr/>
                </a:tc>
                <a:tc>
                  <a:txBody>
                    <a:bodyPr/>
                    <a:lstStyle/>
                    <a:p>
                      <a:pPr algn="ctr">
                        <a:lnSpc>
                          <a:spcPct val="115000"/>
                        </a:lnSpc>
                        <a:spcAft>
                          <a:spcPts val="0"/>
                        </a:spcAft>
                      </a:pPr>
                      <a:r>
                        <a:rPr lang="es-EC" sz="1600" b="1" kern="50">
                          <a:effectLst/>
                        </a:rPr>
                        <a:t>47</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b="1" kern="50" dirty="0">
                          <a:solidFill>
                            <a:srgbClr val="FF0000"/>
                          </a:solidFill>
                          <a:effectLst/>
                        </a:rPr>
                        <a:t>94.0</a:t>
                      </a:r>
                      <a:endParaRPr lang="es-VE" sz="1600" b="1" kern="50" dirty="0">
                        <a:solidFill>
                          <a:srgbClr val="FF0000"/>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b="1" kern="50">
                          <a:effectLst/>
                        </a:rPr>
                        <a:t>94.0</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b="1" kern="50">
                          <a:effectLst/>
                        </a:rPr>
                        <a:t>94.0</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8303">
                <a:tc gridSpan="2" vMerge="1">
                  <a:txBody>
                    <a:bodyPr/>
                    <a:lstStyle/>
                    <a:p>
                      <a:endParaRPr lang="es-VE"/>
                    </a:p>
                  </a:txBody>
                  <a:tcPr/>
                </a:tc>
                <a:tc hMerge="1" vMerge="1">
                  <a:txBody>
                    <a:bodyPr/>
                    <a:lstStyle/>
                    <a:p>
                      <a:endParaRPr lang="es-VE"/>
                    </a:p>
                  </a:txBody>
                  <a:tcPr/>
                </a:tc>
                <a:tc>
                  <a:txBody>
                    <a:bodyPr/>
                    <a:lstStyle/>
                    <a:p>
                      <a:pPr algn="ctr">
                        <a:lnSpc>
                          <a:spcPct val="115000"/>
                        </a:lnSpc>
                        <a:spcAft>
                          <a:spcPts val="0"/>
                        </a:spcAft>
                      </a:pPr>
                      <a:r>
                        <a:rPr lang="es-EC" sz="1600" b="1" kern="50">
                          <a:effectLst/>
                        </a:rPr>
                        <a:t>2</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b="1" kern="50" dirty="0">
                          <a:solidFill>
                            <a:srgbClr val="FF0000"/>
                          </a:solidFill>
                          <a:effectLst/>
                        </a:rPr>
                        <a:t>4.0</a:t>
                      </a:r>
                      <a:endParaRPr lang="es-VE" sz="1600" b="1" kern="50" dirty="0">
                        <a:solidFill>
                          <a:srgbClr val="FF0000"/>
                        </a:solidFill>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b="1" kern="50">
                          <a:effectLst/>
                        </a:rPr>
                        <a:t>4.0</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b="1" kern="50">
                          <a:effectLst/>
                        </a:rPr>
                        <a:t>98.0</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8303">
                <a:tc gridSpan="2" vMerge="1">
                  <a:txBody>
                    <a:bodyPr/>
                    <a:lstStyle/>
                    <a:p>
                      <a:endParaRPr lang="es-VE"/>
                    </a:p>
                  </a:txBody>
                  <a:tcPr/>
                </a:tc>
                <a:tc hMerge="1" vMerge="1">
                  <a:txBody>
                    <a:bodyPr/>
                    <a:lstStyle/>
                    <a:p>
                      <a:endParaRPr lang="es-VE"/>
                    </a:p>
                  </a:txBody>
                  <a:tcPr/>
                </a:tc>
                <a:tc>
                  <a:txBody>
                    <a:bodyPr/>
                    <a:lstStyle/>
                    <a:p>
                      <a:pPr algn="ctr">
                        <a:lnSpc>
                          <a:spcPct val="115000"/>
                        </a:lnSpc>
                        <a:spcAft>
                          <a:spcPts val="0"/>
                        </a:spcAft>
                      </a:pPr>
                      <a:r>
                        <a:rPr lang="es-EC" sz="1600" b="1" kern="50">
                          <a:effectLst/>
                        </a:rPr>
                        <a:t>1</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b="1" kern="50">
                          <a:effectLst/>
                        </a:rPr>
                        <a:t>2.0</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b="1" kern="50">
                          <a:effectLst/>
                        </a:rPr>
                        <a:t>2.0</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b="1" kern="50">
                          <a:effectLst/>
                        </a:rPr>
                        <a:t>100.0</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3902">
                <a:tc gridSpan="2" vMerge="1">
                  <a:txBody>
                    <a:bodyPr/>
                    <a:lstStyle/>
                    <a:p>
                      <a:endParaRPr lang="es-VE"/>
                    </a:p>
                  </a:txBody>
                  <a:tcPr/>
                </a:tc>
                <a:tc hMerge="1" vMerge="1">
                  <a:txBody>
                    <a:bodyPr/>
                    <a:lstStyle/>
                    <a:p>
                      <a:endParaRPr lang="es-VE"/>
                    </a:p>
                  </a:txBody>
                  <a:tcPr/>
                </a:tc>
                <a:tc>
                  <a:txBody>
                    <a:bodyPr/>
                    <a:lstStyle/>
                    <a:p>
                      <a:pPr algn="ctr">
                        <a:lnSpc>
                          <a:spcPct val="115000"/>
                        </a:lnSpc>
                        <a:spcAft>
                          <a:spcPts val="0"/>
                        </a:spcAft>
                      </a:pPr>
                      <a:r>
                        <a:rPr lang="es-EC" sz="1600" b="1" kern="50">
                          <a:effectLst/>
                        </a:rPr>
                        <a:t>50</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b="1" kern="50">
                          <a:effectLst/>
                        </a:rPr>
                        <a:t>100.0</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b="1" kern="50">
                          <a:effectLst/>
                        </a:rPr>
                        <a:t>100.0</a:t>
                      </a:r>
                      <a:endParaRPr lang="es-VE" sz="1600" b="1" kern="5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b="1" kern="50" dirty="0">
                          <a:effectLst/>
                        </a:rPr>
                        <a:t> </a:t>
                      </a:r>
                      <a:endParaRPr lang="es-VE" sz="1600" b="1" kern="50" dirty="0">
                        <a:effectLst/>
                        <a:latin typeface="Times New Roman"/>
                        <a:ea typeface="SimSun"/>
                        <a:cs typeface="Mangal"/>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 name="8 Imagen"/>
          <p:cNvPicPr/>
          <p:nvPr/>
        </p:nvPicPr>
        <p:blipFill>
          <a:blip r:embed="rId4" cstate="print"/>
          <a:srcRect/>
          <a:stretch>
            <a:fillRect/>
          </a:stretch>
        </p:blipFill>
        <p:spPr bwMode="auto">
          <a:xfrm>
            <a:off x="975216" y="4005064"/>
            <a:ext cx="7221014" cy="2736304"/>
          </a:xfrm>
          <a:prstGeom prst="rect">
            <a:avLst/>
          </a:prstGeom>
          <a:noFill/>
          <a:ln w="38100">
            <a:solidFill>
              <a:schemeClr val="tx1"/>
            </a:solidFill>
            <a:miter lim="800000"/>
            <a:headEnd/>
            <a:tailEnd/>
          </a:ln>
          <a:effectLst/>
        </p:spPr>
      </p:pic>
    </p:spTree>
    <p:extLst>
      <p:ext uri="{BB962C8B-B14F-4D97-AF65-F5344CB8AC3E}">
        <p14:creationId xmlns:p14="http://schemas.microsoft.com/office/powerpoint/2010/main" val="22734127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BDRPC062.WMF"/>
          <p:cNvPicPr>
            <a:picLocks noChangeAspect="1"/>
          </p:cNvPicPr>
          <p:nvPr/>
        </p:nvPicPr>
        <p:blipFill>
          <a:blip r:embed="rId3"/>
          <a:stretch>
            <a:fillRect/>
          </a:stretch>
        </p:blipFill>
        <p:spPr>
          <a:xfrm rot="16200000">
            <a:off x="4035076" y="-2427047"/>
            <a:ext cx="785817" cy="7056785"/>
          </a:xfrm>
          <a:prstGeom prst="rect">
            <a:avLst/>
          </a:prstGeom>
        </p:spPr>
      </p:pic>
      <p:pic>
        <p:nvPicPr>
          <p:cNvPr id="6" name="5 Imagen" descr="BDRPC062.WMF"/>
          <p:cNvPicPr>
            <a:picLocks noChangeAspect="1"/>
          </p:cNvPicPr>
          <p:nvPr/>
        </p:nvPicPr>
        <p:blipFill>
          <a:blip r:embed="rId3"/>
          <a:stretch>
            <a:fillRect/>
          </a:stretch>
        </p:blipFill>
        <p:spPr>
          <a:xfrm rot="16200000">
            <a:off x="4035050" y="-1418912"/>
            <a:ext cx="785817" cy="7056734"/>
          </a:xfrm>
          <a:prstGeom prst="rect">
            <a:avLst/>
          </a:prstGeom>
        </p:spPr>
      </p:pic>
      <p:pic>
        <p:nvPicPr>
          <p:cNvPr id="7" name="6 Imagen" descr="BDRPC062.WMF"/>
          <p:cNvPicPr>
            <a:picLocks noChangeAspect="1"/>
          </p:cNvPicPr>
          <p:nvPr/>
        </p:nvPicPr>
        <p:blipFill>
          <a:blip r:embed="rId3"/>
          <a:stretch>
            <a:fillRect/>
          </a:stretch>
        </p:blipFill>
        <p:spPr>
          <a:xfrm rot="16200000">
            <a:off x="4035050" y="-418780"/>
            <a:ext cx="785817" cy="7056734"/>
          </a:xfrm>
          <a:prstGeom prst="rect">
            <a:avLst/>
          </a:prstGeom>
        </p:spPr>
      </p:pic>
      <p:pic>
        <p:nvPicPr>
          <p:cNvPr id="8" name="7 Imagen" descr="BDRPC062.WMF"/>
          <p:cNvPicPr>
            <a:picLocks noChangeAspect="1"/>
          </p:cNvPicPr>
          <p:nvPr/>
        </p:nvPicPr>
        <p:blipFill>
          <a:blip r:embed="rId3"/>
          <a:stretch>
            <a:fillRect/>
          </a:stretch>
        </p:blipFill>
        <p:spPr>
          <a:xfrm rot="16200000">
            <a:off x="3955569" y="580371"/>
            <a:ext cx="944779" cy="7056734"/>
          </a:xfrm>
          <a:prstGeom prst="rect">
            <a:avLst/>
          </a:prstGeom>
        </p:spPr>
      </p:pic>
      <p:pic>
        <p:nvPicPr>
          <p:cNvPr id="9" name="8 Imagen" descr="BDRPC062.WMF"/>
          <p:cNvPicPr>
            <a:picLocks noChangeAspect="1"/>
          </p:cNvPicPr>
          <p:nvPr/>
        </p:nvPicPr>
        <p:blipFill>
          <a:blip r:embed="rId3"/>
          <a:stretch>
            <a:fillRect/>
          </a:stretch>
        </p:blipFill>
        <p:spPr>
          <a:xfrm rot="16200000">
            <a:off x="4035050" y="1581484"/>
            <a:ext cx="785817" cy="7056734"/>
          </a:xfrm>
          <a:prstGeom prst="rect">
            <a:avLst/>
          </a:prstGeom>
        </p:spPr>
      </p:pic>
      <p:sp>
        <p:nvSpPr>
          <p:cNvPr id="14" name="13 CuadroTexto"/>
          <p:cNvSpPr txBox="1"/>
          <p:nvPr/>
        </p:nvSpPr>
        <p:spPr>
          <a:xfrm>
            <a:off x="1259632" y="828001"/>
            <a:ext cx="5984050" cy="523220"/>
          </a:xfrm>
          <a:prstGeom prst="rect">
            <a:avLst/>
          </a:prstGeom>
          <a:ln>
            <a:noFill/>
          </a:ln>
        </p:spPr>
        <p:txBody>
          <a:bodyPr wrap="square" rtlCol="0">
            <a:spAutoFit/>
          </a:bodyPr>
          <a:lstStyle/>
          <a:p>
            <a:pPr algn="ctr"/>
            <a:r>
              <a:rPr lang="es-ES_tradnl" sz="2800" b="1" dirty="0" smtClean="0">
                <a:solidFill>
                  <a:prstClr val="black"/>
                </a:solidFill>
                <a:latin typeface="Arial" pitchFamily="34" charset="0"/>
                <a:cs typeface="Arial" pitchFamily="34" charset="0"/>
              </a:rPr>
              <a:t>El Problema</a:t>
            </a:r>
            <a:endParaRPr lang="es-ES_tradnl" sz="2800" b="1" dirty="0">
              <a:solidFill>
                <a:prstClr val="black"/>
              </a:solidFill>
              <a:latin typeface="Arial" pitchFamily="34" charset="0"/>
              <a:cs typeface="Arial" pitchFamily="34" charset="0"/>
            </a:endParaRPr>
          </a:p>
        </p:txBody>
      </p:sp>
      <p:sp>
        <p:nvSpPr>
          <p:cNvPr id="15" name="14 CuadroTexto"/>
          <p:cNvSpPr txBox="1"/>
          <p:nvPr/>
        </p:nvSpPr>
        <p:spPr>
          <a:xfrm>
            <a:off x="1259632" y="1844663"/>
            <a:ext cx="6060456" cy="523220"/>
          </a:xfrm>
          <a:prstGeom prst="rect">
            <a:avLst/>
          </a:prstGeom>
          <a:ln>
            <a:noFill/>
          </a:ln>
        </p:spPr>
        <p:txBody>
          <a:bodyPr wrap="square" rtlCol="0">
            <a:spAutoFit/>
          </a:bodyPr>
          <a:lstStyle/>
          <a:p>
            <a:pPr algn="ctr"/>
            <a:r>
              <a:rPr lang="es-ES_tradnl" sz="2800" b="1" dirty="0" smtClean="0">
                <a:solidFill>
                  <a:prstClr val="black"/>
                </a:solidFill>
                <a:latin typeface="Arial" pitchFamily="34" charset="0"/>
                <a:cs typeface="Arial" pitchFamily="34" charset="0"/>
              </a:rPr>
              <a:t>Marco Teórico</a:t>
            </a:r>
            <a:endParaRPr lang="es-ES_tradnl" sz="2800" b="1" dirty="0">
              <a:solidFill>
                <a:prstClr val="black"/>
              </a:solidFill>
              <a:latin typeface="Arial" pitchFamily="34" charset="0"/>
              <a:cs typeface="Arial" pitchFamily="34" charset="0"/>
            </a:endParaRPr>
          </a:p>
        </p:txBody>
      </p:sp>
      <p:sp>
        <p:nvSpPr>
          <p:cNvPr id="16" name="15 CuadroTexto"/>
          <p:cNvSpPr txBox="1"/>
          <p:nvPr/>
        </p:nvSpPr>
        <p:spPr>
          <a:xfrm>
            <a:off x="1043607" y="2852775"/>
            <a:ext cx="6983625" cy="523220"/>
          </a:xfrm>
          <a:prstGeom prst="rect">
            <a:avLst/>
          </a:prstGeom>
          <a:ln>
            <a:noFill/>
          </a:ln>
        </p:spPr>
        <p:txBody>
          <a:bodyPr wrap="square" rtlCol="0">
            <a:spAutoFit/>
          </a:bodyPr>
          <a:lstStyle/>
          <a:p>
            <a:pPr algn="ctr"/>
            <a:r>
              <a:rPr lang="es-ES_tradnl" sz="2800" b="1" dirty="0" smtClean="0">
                <a:solidFill>
                  <a:prstClr val="black"/>
                </a:solidFill>
                <a:latin typeface="Arial" pitchFamily="34" charset="0"/>
                <a:cs typeface="Arial" pitchFamily="34" charset="0"/>
              </a:rPr>
              <a:t>Metodología de la Investigación</a:t>
            </a:r>
            <a:endParaRPr lang="es-ES_tradnl" sz="2800" b="1" dirty="0">
              <a:solidFill>
                <a:prstClr val="black"/>
              </a:solidFill>
              <a:latin typeface="Arial" pitchFamily="34" charset="0"/>
              <a:cs typeface="Arial" pitchFamily="34" charset="0"/>
            </a:endParaRPr>
          </a:p>
        </p:txBody>
      </p:sp>
      <p:sp>
        <p:nvSpPr>
          <p:cNvPr id="17" name="16 CuadroTexto"/>
          <p:cNvSpPr txBox="1"/>
          <p:nvPr/>
        </p:nvSpPr>
        <p:spPr>
          <a:xfrm>
            <a:off x="1043607" y="3645024"/>
            <a:ext cx="6557695" cy="954107"/>
          </a:xfrm>
          <a:prstGeom prst="rect">
            <a:avLst/>
          </a:prstGeom>
          <a:ln>
            <a:noFill/>
          </a:ln>
        </p:spPr>
        <p:txBody>
          <a:bodyPr wrap="square" rtlCol="0">
            <a:spAutoFit/>
          </a:bodyPr>
          <a:lstStyle/>
          <a:p>
            <a:pPr algn="ctr"/>
            <a:r>
              <a:rPr lang="es-ES_tradnl" sz="2800" b="1" dirty="0" smtClean="0">
                <a:solidFill>
                  <a:prstClr val="black"/>
                </a:solidFill>
                <a:latin typeface="Arial" pitchFamily="34" charset="0"/>
                <a:cs typeface="Arial" pitchFamily="34" charset="0"/>
              </a:rPr>
              <a:t>Análisis e Interpretación de los Resultados</a:t>
            </a:r>
            <a:endParaRPr lang="es-ES_tradnl" sz="2800" b="1" dirty="0">
              <a:solidFill>
                <a:prstClr val="black"/>
              </a:solidFill>
              <a:latin typeface="Arial" pitchFamily="34" charset="0"/>
              <a:cs typeface="Arial" pitchFamily="34" charset="0"/>
            </a:endParaRPr>
          </a:p>
        </p:txBody>
      </p:sp>
      <p:sp>
        <p:nvSpPr>
          <p:cNvPr id="18" name="17 CuadroTexto"/>
          <p:cNvSpPr txBox="1"/>
          <p:nvPr/>
        </p:nvSpPr>
        <p:spPr>
          <a:xfrm>
            <a:off x="827583" y="4858546"/>
            <a:ext cx="7085437" cy="523220"/>
          </a:xfrm>
          <a:prstGeom prst="rect">
            <a:avLst/>
          </a:prstGeom>
          <a:ln>
            <a:noFill/>
          </a:ln>
        </p:spPr>
        <p:txBody>
          <a:bodyPr wrap="square" rtlCol="0">
            <a:spAutoFit/>
          </a:bodyPr>
          <a:lstStyle/>
          <a:p>
            <a:pPr algn="ctr"/>
            <a:r>
              <a:rPr lang="es-ES_tradnl" sz="2800" b="1" dirty="0" smtClean="0">
                <a:solidFill>
                  <a:prstClr val="black"/>
                </a:solidFill>
                <a:latin typeface="Arial" pitchFamily="34" charset="0"/>
                <a:cs typeface="Arial" pitchFamily="34" charset="0"/>
              </a:rPr>
              <a:t>Conclusiones y Recomendaciones</a:t>
            </a:r>
            <a:endParaRPr lang="es-ES_tradnl" sz="2800" b="1" dirty="0">
              <a:solidFill>
                <a:prstClr val="black"/>
              </a:solidFill>
              <a:latin typeface="Arial" pitchFamily="34" charset="0"/>
              <a:cs typeface="Arial" pitchFamily="34" charset="0"/>
            </a:endParaRPr>
          </a:p>
        </p:txBody>
      </p:sp>
      <p:sp>
        <p:nvSpPr>
          <p:cNvPr id="25" name="Rectangle 63"/>
          <p:cNvSpPr>
            <a:spLocks noChangeArrowheads="1"/>
          </p:cNvSpPr>
          <p:nvPr/>
        </p:nvSpPr>
        <p:spPr bwMode="auto">
          <a:xfrm>
            <a:off x="2771304" y="44625"/>
            <a:ext cx="3601392" cy="576064"/>
          </a:xfrm>
          <a:prstGeom prst="rect">
            <a:avLst/>
          </a:prstGeom>
          <a:noFill/>
          <a:ln w="25400">
            <a:solidFill>
              <a:srgbClr val="993366"/>
            </a:solidFill>
            <a:miter lim="800000"/>
            <a:headEnd/>
            <a:tailEnd/>
          </a:ln>
          <a:effectLst/>
        </p:spPr>
        <p:txBody>
          <a:bodyPr anchor="ctr"/>
          <a:lstStyle/>
          <a:p>
            <a:pPr algn="ctr"/>
            <a:r>
              <a:rPr lang="es-MX" sz="2500" b="1" dirty="0" smtClean="0">
                <a:solidFill>
                  <a:srgbClr val="990033"/>
                </a:solidFill>
                <a:latin typeface="Tahoma" pitchFamily="34" charset="0"/>
              </a:rPr>
              <a:t>Contenido</a:t>
            </a:r>
            <a:endParaRPr lang="es-ES" sz="2500" b="1" dirty="0">
              <a:solidFill>
                <a:srgbClr val="990033"/>
              </a:solidFill>
              <a:latin typeface="Tahoma" pitchFamily="34" charset="0"/>
            </a:endParaRPr>
          </a:p>
        </p:txBody>
      </p:sp>
      <p:pic>
        <p:nvPicPr>
          <p:cNvPr id="26" name="25 Imagen" descr="BDRPC062.WMF"/>
          <p:cNvPicPr>
            <a:picLocks noChangeAspect="1"/>
          </p:cNvPicPr>
          <p:nvPr/>
        </p:nvPicPr>
        <p:blipFill>
          <a:blip r:embed="rId3"/>
          <a:stretch>
            <a:fillRect/>
          </a:stretch>
        </p:blipFill>
        <p:spPr>
          <a:xfrm rot="16200000">
            <a:off x="4006552" y="2580791"/>
            <a:ext cx="785817" cy="7056734"/>
          </a:xfrm>
          <a:prstGeom prst="rect">
            <a:avLst/>
          </a:prstGeom>
        </p:spPr>
      </p:pic>
      <p:sp>
        <p:nvSpPr>
          <p:cNvPr id="28" name="27 CuadroTexto"/>
          <p:cNvSpPr txBox="1"/>
          <p:nvPr/>
        </p:nvSpPr>
        <p:spPr>
          <a:xfrm>
            <a:off x="1259632" y="5796553"/>
            <a:ext cx="6106382" cy="523220"/>
          </a:xfrm>
          <a:prstGeom prst="rect">
            <a:avLst/>
          </a:prstGeom>
          <a:ln>
            <a:noFill/>
          </a:ln>
        </p:spPr>
        <p:txBody>
          <a:bodyPr wrap="square" rtlCol="0">
            <a:spAutoFit/>
          </a:bodyPr>
          <a:lstStyle/>
          <a:p>
            <a:pPr algn="ctr"/>
            <a:r>
              <a:rPr lang="es-ES_tradnl" sz="2800" b="1" dirty="0" smtClean="0">
                <a:solidFill>
                  <a:prstClr val="black"/>
                </a:solidFill>
                <a:latin typeface="Arial" pitchFamily="34" charset="0"/>
                <a:cs typeface="Arial" pitchFamily="34" charset="0"/>
              </a:rPr>
              <a:t>Propuesta</a:t>
            </a:r>
            <a:endParaRPr lang="es-ES_tradnl" sz="28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3805863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slide(fromBottom)">
                                      <p:cBhvr>
                                        <p:cTn id="10" dur="500"/>
                                        <p:tgtEl>
                                          <p:spTgt spid="14"/>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lide(fromBottom)">
                                      <p:cBhvr>
                                        <p:cTn id="14" dur="500"/>
                                        <p:tgtEl>
                                          <p:spTgt spid="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slide(fromBottom)">
                                      <p:cBhvr>
                                        <p:cTn id="17" dur="500"/>
                                        <p:tgtEl>
                                          <p:spTgt spid="15"/>
                                        </p:tgtEl>
                                      </p:cBhvr>
                                    </p:animEffect>
                                  </p:childTnLst>
                                </p:cTn>
                              </p:par>
                            </p:childTnLst>
                          </p:cTn>
                        </p:par>
                        <p:par>
                          <p:cTn id="18" fill="hold">
                            <p:stCondLst>
                              <p:cond delay="1000"/>
                            </p:stCondLst>
                            <p:childTnLst>
                              <p:par>
                                <p:cTn id="19" presetID="1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lide(fromBottom)">
                                      <p:cBhvr>
                                        <p:cTn id="21" dur="500"/>
                                        <p:tgtEl>
                                          <p:spTgt spid="7"/>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lide(fromBottom)">
                                      <p:cBhvr>
                                        <p:cTn id="24" dur="500"/>
                                        <p:tgtEl>
                                          <p:spTgt spid="16"/>
                                        </p:tgtEl>
                                      </p:cBhvr>
                                    </p:animEffect>
                                  </p:childTnLst>
                                </p:cTn>
                              </p:par>
                            </p:childTnLst>
                          </p:cTn>
                        </p:par>
                        <p:par>
                          <p:cTn id="25" fill="hold">
                            <p:stCondLst>
                              <p:cond delay="1500"/>
                            </p:stCondLst>
                            <p:childTnLst>
                              <p:par>
                                <p:cTn id="26" presetID="1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slide(fromBottom)">
                                      <p:cBhvr>
                                        <p:cTn id="28" dur="500"/>
                                        <p:tgtEl>
                                          <p:spTgt spid="8"/>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lide(fromBottom)">
                                      <p:cBhvr>
                                        <p:cTn id="31" dur="500"/>
                                        <p:tgtEl>
                                          <p:spTgt spid="17"/>
                                        </p:tgtEl>
                                      </p:cBhvr>
                                    </p:animEffect>
                                  </p:childTnLst>
                                </p:cTn>
                              </p:par>
                            </p:childTnLst>
                          </p:cTn>
                        </p:par>
                        <p:par>
                          <p:cTn id="32" fill="hold">
                            <p:stCondLst>
                              <p:cond delay="2000"/>
                            </p:stCondLst>
                            <p:childTnLst>
                              <p:par>
                                <p:cTn id="33" presetID="12" presetClass="entr" presetSubtype="4"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slide(fromBottom)">
                                      <p:cBhvr>
                                        <p:cTn id="35" dur="500"/>
                                        <p:tgtEl>
                                          <p:spTgt spid="9"/>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slide(fromBottom)">
                                      <p:cBhvr>
                                        <p:cTn id="38" dur="500"/>
                                        <p:tgtEl>
                                          <p:spTgt spid="18"/>
                                        </p:tgtEl>
                                      </p:cBhvr>
                                    </p:animEffect>
                                  </p:childTnLst>
                                </p:cTn>
                              </p:par>
                            </p:childTnLst>
                          </p:cTn>
                        </p:par>
                        <p:par>
                          <p:cTn id="39" fill="hold">
                            <p:stCondLst>
                              <p:cond delay="2500"/>
                            </p:stCondLst>
                            <p:childTnLst>
                              <p:par>
                                <p:cTn id="40" presetID="12" presetClass="entr" presetSubtype="4"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slide(fromBottom)">
                                      <p:cBhvr>
                                        <p:cTn id="42" dur="500"/>
                                        <p:tgtEl>
                                          <p:spTgt spid="26"/>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slide(fromBottom)">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2 Rectángulo redondeado"/>
          <p:cNvSpPr/>
          <p:nvPr/>
        </p:nvSpPr>
        <p:spPr>
          <a:xfrm>
            <a:off x="1691680" y="2022308"/>
            <a:ext cx="5760640" cy="1146998"/>
          </a:xfrm>
          <a:prstGeom prst="roundRect">
            <a:avLst/>
          </a:prstGeom>
          <a:solidFill>
            <a:srgbClr val="FFFF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solidFill>
                  <a:prstClr val="black"/>
                </a:solidFill>
                <a:latin typeface="Arial" pitchFamily="34" charset="0"/>
                <a:cs typeface="Arial" pitchFamily="34" charset="0"/>
              </a:rPr>
              <a:t>Capítulo V</a:t>
            </a:r>
            <a:endParaRPr lang="es-ES_tradnl" sz="3600" b="1" dirty="0">
              <a:solidFill>
                <a:prstClr val="black"/>
              </a:solidFill>
              <a:latin typeface="Arial" pitchFamily="34" charset="0"/>
              <a:cs typeface="Arial" pitchFamily="34" charset="0"/>
            </a:endParaRPr>
          </a:p>
        </p:txBody>
      </p:sp>
      <p:sp>
        <p:nvSpPr>
          <p:cNvPr id="4" name="3 Rectángulo redondeado"/>
          <p:cNvSpPr/>
          <p:nvPr/>
        </p:nvSpPr>
        <p:spPr>
          <a:xfrm>
            <a:off x="1691680" y="3506138"/>
            <a:ext cx="5760640" cy="1146998"/>
          </a:xfrm>
          <a:prstGeom prst="roundRect">
            <a:avLst/>
          </a:prstGeom>
          <a:solidFill>
            <a:srgbClr val="FFFF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solidFill>
                  <a:prstClr val="black"/>
                </a:solidFill>
                <a:latin typeface="Arial" pitchFamily="34" charset="0"/>
                <a:cs typeface="Arial" pitchFamily="34" charset="0"/>
              </a:rPr>
              <a:t>Conclusiones y Recomendaciones</a:t>
            </a:r>
            <a:endParaRPr lang="es-ES_tradnl" sz="36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5585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0" dur="1000" fill="hold"/>
                                        <p:tgtEl>
                                          <p:spTgt spid="3">
                                            <p:txEl>
                                              <p:pRg st="0" end="0"/>
                                            </p:txEl>
                                          </p:spTgt>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0"/>
                                  </p:stCondLst>
                                  <p:iterate type="lt">
                                    <p:tmPct val="10000"/>
                                  </p:iterate>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0" end="0"/>
                                            </p:txEl>
                                          </p:spTgt>
                                        </p:tgtEl>
                                        <p:attrNameLst>
                                          <p:attrName>ppt_x</p:attrName>
                                        </p:attrNameLst>
                                      </p:cBhvr>
                                      <p:tavLst>
                                        <p:tav tm="0">
                                          <p:val>
                                            <p:fltVal val="0.5"/>
                                          </p:val>
                                        </p:tav>
                                        <p:tav tm="100000">
                                          <p:val>
                                            <p:strVal val="#ppt_x"/>
                                          </p:val>
                                        </p:tav>
                                      </p:tavLst>
                                    </p:anim>
                                    <p:anim calcmode="lin" valueType="num">
                                      <p:cBhvr>
                                        <p:cTn id="16" dur="1000" fill="hold"/>
                                        <p:tgtEl>
                                          <p:spTgt spid="4">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83000">
              <a:srgbClr val="9CB86E"/>
            </a:gs>
            <a:gs pos="95000">
              <a:srgbClr val="156B13"/>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3" name="2 Rectángulo"/>
          <p:cNvSpPr>
            <a:spLocks noChangeArrowheads="1"/>
          </p:cNvSpPr>
          <p:nvPr/>
        </p:nvSpPr>
        <p:spPr bwMode="auto">
          <a:xfrm>
            <a:off x="611560" y="857250"/>
            <a:ext cx="7920880" cy="663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a:buClr>
                <a:srgbClr val="FF0000"/>
              </a:buClr>
              <a:buSzPct val="110000"/>
              <a:buFont typeface="Wingdings" pitchFamily="2" charset="2"/>
              <a:buChar char="ü"/>
            </a:pPr>
            <a:r>
              <a:rPr lang="es-VE" sz="2500" b="1" dirty="0" smtClean="0">
                <a:latin typeface="Calibri" pitchFamily="34" charset="0"/>
              </a:rPr>
              <a:t>La mayoria de </a:t>
            </a:r>
            <a:r>
              <a:rPr lang="es-VE" sz="2500" b="1" dirty="0">
                <a:latin typeface="Calibri" pitchFamily="34" charset="0"/>
              </a:rPr>
              <a:t>los habitantes </a:t>
            </a:r>
            <a:r>
              <a:rPr lang="es-VE" sz="2500" b="1" dirty="0" smtClean="0">
                <a:latin typeface="Calibri" pitchFamily="34" charset="0"/>
              </a:rPr>
              <a:t>(72%) de </a:t>
            </a:r>
            <a:r>
              <a:rPr lang="es-VE" sz="2500" b="1" dirty="0">
                <a:latin typeface="Calibri" pitchFamily="34" charset="0"/>
              </a:rPr>
              <a:t>las comunidades </a:t>
            </a:r>
            <a:r>
              <a:rPr lang="es-VE" sz="2500" b="1" dirty="0" smtClean="0">
                <a:latin typeface="Calibri" pitchFamily="34" charset="0"/>
              </a:rPr>
              <a:t>dicen </a:t>
            </a:r>
            <a:r>
              <a:rPr lang="es-VE" sz="2500" b="1" dirty="0">
                <a:latin typeface="Calibri" pitchFamily="34" charset="0"/>
              </a:rPr>
              <a:t>que no conocen leyendas </a:t>
            </a:r>
            <a:r>
              <a:rPr lang="es-VE" sz="2500" b="1" dirty="0" smtClean="0">
                <a:latin typeface="Calibri" pitchFamily="34" charset="0"/>
              </a:rPr>
              <a:t>referente al </a:t>
            </a:r>
            <a:r>
              <a:rPr lang="es-VE" sz="2500" b="1" dirty="0">
                <a:latin typeface="Calibri" pitchFamily="34" charset="0"/>
              </a:rPr>
              <a:t>manejo correcto de los recursos naturales; </a:t>
            </a:r>
            <a:endParaRPr lang="es-VE" sz="2500" b="1" dirty="0" smtClean="0">
              <a:latin typeface="Calibri" pitchFamily="34" charset="0"/>
            </a:endParaRPr>
          </a:p>
          <a:p>
            <a:pPr marL="342900" indent="-342900" algn="just">
              <a:buClr>
                <a:srgbClr val="FF0000"/>
              </a:buClr>
              <a:buSzPct val="110000"/>
              <a:buFont typeface="Wingdings" pitchFamily="2" charset="2"/>
              <a:buChar char="ü"/>
            </a:pPr>
            <a:r>
              <a:rPr lang="es-VE" sz="2500" b="1" dirty="0" smtClean="0">
                <a:solidFill>
                  <a:srgbClr val="000000"/>
                </a:solidFill>
                <a:latin typeface="Calibri" pitchFamily="34" charset="0"/>
              </a:rPr>
              <a:t>Gran parte (60%) en las comunidades </a:t>
            </a:r>
            <a:r>
              <a:rPr lang="es-VE" sz="2500" b="1" dirty="0" smtClean="0">
                <a:latin typeface="Calibri" pitchFamily="34" charset="0"/>
              </a:rPr>
              <a:t>ya </a:t>
            </a:r>
            <a:r>
              <a:rPr lang="es-VE" sz="2500" b="1" dirty="0">
                <a:latin typeface="Calibri" pitchFamily="34" charset="0"/>
              </a:rPr>
              <a:t>no más </a:t>
            </a:r>
            <a:r>
              <a:rPr lang="es-VE" sz="2500" b="1" dirty="0" smtClean="0">
                <a:latin typeface="Calibri" pitchFamily="34" charset="0"/>
              </a:rPr>
              <a:t>conoce /práctica  </a:t>
            </a:r>
            <a:r>
              <a:rPr lang="es-VE" sz="2500" b="1" dirty="0">
                <a:latin typeface="Calibri" pitchFamily="34" charset="0"/>
              </a:rPr>
              <a:t>las costumbres </a:t>
            </a:r>
            <a:r>
              <a:rPr lang="es-VE" sz="2500" b="1" dirty="0" smtClean="0">
                <a:latin typeface="Calibri" pitchFamily="34" charset="0"/>
              </a:rPr>
              <a:t>ancestrales;  </a:t>
            </a:r>
            <a:r>
              <a:rPr lang="es-VE" sz="2500" b="1" dirty="0">
                <a:latin typeface="Calibri" pitchFamily="34" charset="0"/>
              </a:rPr>
              <a:t>se </a:t>
            </a:r>
            <a:r>
              <a:rPr lang="es-VE" sz="2500" b="1" dirty="0" smtClean="0">
                <a:latin typeface="Calibri" pitchFamily="34" charset="0"/>
              </a:rPr>
              <a:t>va </a:t>
            </a:r>
            <a:r>
              <a:rPr lang="es-VE" sz="2500" b="1" dirty="0">
                <a:latin typeface="Calibri" pitchFamily="34" charset="0"/>
              </a:rPr>
              <a:t>perdiendo la identidad cultural del </a:t>
            </a:r>
            <a:r>
              <a:rPr lang="es-VE" sz="2500" b="1" dirty="0" smtClean="0">
                <a:latin typeface="Calibri" pitchFamily="34" charset="0"/>
              </a:rPr>
              <a:t>pueblo </a:t>
            </a:r>
            <a:r>
              <a:rPr lang="es-VE" sz="2500" b="1" dirty="0">
                <a:latin typeface="Calibri" pitchFamily="34" charset="0"/>
              </a:rPr>
              <a:t>Shuar,  con las nuevas formas de vestir, música, danza, idioma, alimentación</a:t>
            </a:r>
            <a:r>
              <a:rPr lang="es-VE" sz="2500" b="1" dirty="0" smtClean="0">
                <a:latin typeface="Calibri" pitchFamily="34" charset="0"/>
              </a:rPr>
              <a:t>, ...especialmente los </a:t>
            </a:r>
            <a:r>
              <a:rPr lang="es-VE" sz="2500" b="1" dirty="0">
                <a:latin typeface="Calibri" pitchFamily="34" charset="0"/>
              </a:rPr>
              <a:t>jóvenes-adultos. </a:t>
            </a:r>
            <a:endParaRPr lang="es-VE" sz="2500" b="1" dirty="0" smtClean="0">
              <a:latin typeface="Calibri" pitchFamily="34" charset="0"/>
            </a:endParaRPr>
          </a:p>
          <a:p>
            <a:pPr marL="342900" indent="-342900" algn="just">
              <a:buClr>
                <a:srgbClr val="FF0000"/>
              </a:buClr>
              <a:buSzPct val="110000"/>
              <a:buFont typeface="Wingdings" pitchFamily="2" charset="2"/>
              <a:buChar char="ü"/>
            </a:pPr>
            <a:r>
              <a:rPr lang="es-VE" sz="2500" b="1" dirty="0">
                <a:latin typeface="Calibri" pitchFamily="34" charset="0"/>
              </a:rPr>
              <a:t>L</a:t>
            </a:r>
            <a:r>
              <a:rPr lang="es-VE" sz="2500" b="1" dirty="0" smtClean="0">
                <a:latin typeface="Calibri" pitchFamily="34" charset="0"/>
              </a:rPr>
              <a:t>os turistas piensan (95%) que es importante que los habitantes respeten y conserven la naturaleza y sus tradiciones.</a:t>
            </a:r>
          </a:p>
          <a:p>
            <a:pPr marL="342900" indent="-342900" algn="just">
              <a:buClr>
                <a:srgbClr val="FF0000"/>
              </a:buClr>
              <a:buSzPct val="110000"/>
              <a:buFont typeface="Wingdings" pitchFamily="2" charset="2"/>
              <a:buChar char="ü"/>
            </a:pPr>
            <a:r>
              <a:rPr lang="es-VE" sz="2500" b="1" dirty="0" smtClean="0">
                <a:latin typeface="Calibri" pitchFamily="34" charset="0"/>
              </a:rPr>
              <a:t>Los turistas (97%) y los comuneros (98%) piensan que es importante presentar una propuesta EA para el  manejo del turismo sostenible.</a:t>
            </a:r>
          </a:p>
          <a:p>
            <a:pPr marL="342900" indent="-342900" algn="just">
              <a:buClr>
                <a:srgbClr val="FF0000"/>
              </a:buClr>
              <a:buSzPct val="110000"/>
              <a:buFont typeface="Wingdings" pitchFamily="2" charset="2"/>
              <a:buChar char="ü"/>
            </a:pPr>
            <a:endParaRPr lang="es-VE" sz="2500" b="1" dirty="0" smtClean="0">
              <a:latin typeface="Calibri" pitchFamily="34" charset="0"/>
            </a:endParaRPr>
          </a:p>
          <a:p>
            <a:pPr marL="342900" indent="-342900" algn="just">
              <a:buClr>
                <a:srgbClr val="FF0000"/>
              </a:buClr>
              <a:buSzPct val="110000"/>
              <a:buFont typeface="Wingdings" pitchFamily="2" charset="2"/>
              <a:buChar char="ü"/>
            </a:pPr>
            <a:endParaRPr lang="es-VE" sz="2500" b="1" dirty="0" smtClean="0">
              <a:latin typeface="Calibri" pitchFamily="34" charset="0"/>
            </a:endParaRPr>
          </a:p>
          <a:p>
            <a:pPr marL="342900" indent="-342900" algn="just">
              <a:buClr>
                <a:srgbClr val="FF0000"/>
              </a:buClr>
              <a:buSzPct val="110000"/>
              <a:buFont typeface="Wingdings" pitchFamily="2" charset="2"/>
              <a:buChar char="ü"/>
            </a:pPr>
            <a:endParaRPr lang="es-VE" sz="2500" b="1" dirty="0">
              <a:latin typeface="Calibri" pitchFamily="34" charset="0"/>
            </a:endParaRPr>
          </a:p>
        </p:txBody>
      </p:sp>
      <p:sp>
        <p:nvSpPr>
          <p:cNvPr id="4" name="3 Rectángulo redondeado"/>
          <p:cNvSpPr/>
          <p:nvPr/>
        </p:nvSpPr>
        <p:spPr>
          <a:xfrm>
            <a:off x="468313" y="333375"/>
            <a:ext cx="3382962" cy="5238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_tradnl" sz="4400" b="1" dirty="0">
                <a:solidFill>
                  <a:schemeClr val="tx1"/>
                </a:solidFill>
                <a:latin typeface="Monotype Corsiva" pitchFamily="66" charset="0"/>
              </a:rPr>
              <a:t>Conclusiones</a:t>
            </a:r>
          </a:p>
        </p:txBody>
      </p:sp>
    </p:spTree>
    <p:extLst>
      <p:ext uri="{BB962C8B-B14F-4D97-AF65-F5344CB8AC3E}">
        <p14:creationId xmlns:p14="http://schemas.microsoft.com/office/powerpoint/2010/main" val="2156731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000"/>
                                        <p:tgtEl>
                                          <p:spTgt spid="8"/>
                                        </p:tgtEl>
                                      </p:cBhvr>
                                    </p:animEffect>
                                  </p:childTnLst>
                                </p:cTn>
                              </p:par>
                            </p:childTnLst>
                          </p:cTn>
                        </p:par>
                        <p:par>
                          <p:cTn id="8" fill="hold" nodeType="afterGroup">
                            <p:stCondLst>
                              <p:cond delay="2000"/>
                            </p:stCondLst>
                            <p:childTnLst>
                              <p:par>
                                <p:cTn id="9" presetID="1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Left)">
                                      <p:cBhvr>
                                        <p:cTn id="11" dur="1000"/>
                                        <p:tgtEl>
                                          <p:spTgt spid="4"/>
                                        </p:tgtEl>
                                      </p:cBhvr>
                                    </p:animEffect>
                                  </p:childTnLst>
                                </p:cTn>
                              </p:par>
                            </p:childTnLst>
                          </p:cTn>
                        </p:par>
                        <p:par>
                          <p:cTn id="12" fill="hold" nodeType="afterGroup">
                            <p:stCondLst>
                              <p:cond delay="3000"/>
                            </p:stCondLst>
                            <p:childTnLst>
                              <p:par>
                                <p:cTn id="13" presetID="1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lide(fromLeft)">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763688" y="139431"/>
            <a:ext cx="3583871" cy="3217561"/>
          </a:xfrm>
          <a:prstGeom prst="roundRect">
            <a:avLst/>
          </a:prstGeom>
          <a:ln>
            <a:solidFill>
              <a:srgbClr val="000000"/>
            </a:solidFill>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s-VE" sz="2200" b="1" dirty="0" smtClean="0">
                <a:solidFill>
                  <a:prstClr val="black"/>
                </a:solidFill>
              </a:rPr>
              <a:t>Se </a:t>
            </a:r>
            <a:r>
              <a:rPr lang="es-VE" sz="2200" b="1" dirty="0">
                <a:solidFill>
                  <a:prstClr val="black"/>
                </a:solidFill>
              </a:rPr>
              <a:t>debe crear un espacio de intercambio entre los mayores y jóvenes  de las comunidades </a:t>
            </a:r>
            <a:r>
              <a:rPr lang="es-VE" sz="2200" b="1" dirty="0" err="1">
                <a:solidFill>
                  <a:prstClr val="black"/>
                </a:solidFill>
              </a:rPr>
              <a:t>Kuama</a:t>
            </a:r>
            <a:r>
              <a:rPr lang="es-VE" sz="2200" b="1" dirty="0">
                <a:solidFill>
                  <a:prstClr val="black"/>
                </a:solidFill>
              </a:rPr>
              <a:t> y Chumpi donde se </a:t>
            </a:r>
            <a:r>
              <a:rPr lang="es-VE" sz="2200" b="1" dirty="0" smtClean="0">
                <a:solidFill>
                  <a:prstClr val="black"/>
                </a:solidFill>
              </a:rPr>
              <a:t> divulgue los </a:t>
            </a:r>
            <a:r>
              <a:rPr lang="es-VE" sz="2200" b="1" dirty="0">
                <a:solidFill>
                  <a:prstClr val="black"/>
                </a:solidFill>
              </a:rPr>
              <a:t>conocimientos ancestrales de la conservación del medio </a:t>
            </a:r>
            <a:r>
              <a:rPr lang="es-VE" sz="2200" b="1" dirty="0" smtClean="0">
                <a:solidFill>
                  <a:prstClr val="black"/>
                </a:solidFill>
              </a:rPr>
              <a:t>ambiente. </a:t>
            </a:r>
            <a:endParaRPr lang="es-VE" sz="2200" b="1" dirty="0">
              <a:solidFill>
                <a:prstClr val="black"/>
              </a:solidFill>
            </a:endParaRPr>
          </a:p>
        </p:txBody>
      </p:sp>
      <p:sp>
        <p:nvSpPr>
          <p:cNvPr id="3" name="2 Rectángulo redondeado"/>
          <p:cNvSpPr/>
          <p:nvPr/>
        </p:nvSpPr>
        <p:spPr>
          <a:xfrm>
            <a:off x="5438714" y="171903"/>
            <a:ext cx="3583871" cy="3217561"/>
          </a:xfrm>
          <a:prstGeom prst="roundRect">
            <a:avLst/>
          </a:prstGeom>
          <a:ln>
            <a:solidFill>
              <a:srgbClr val="000000"/>
            </a:solidFill>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s-VE" sz="2800" b="1" dirty="0" smtClean="0">
                <a:solidFill>
                  <a:prstClr val="black"/>
                </a:solidFill>
              </a:rPr>
              <a:t>Es </a:t>
            </a:r>
            <a:r>
              <a:rPr lang="es-VE" sz="2800" b="1" dirty="0">
                <a:solidFill>
                  <a:prstClr val="black"/>
                </a:solidFill>
              </a:rPr>
              <a:t>necesario instalar un sistema de internet satelital para mejorar la comunicación con la zona  para fines turísticos.</a:t>
            </a:r>
          </a:p>
        </p:txBody>
      </p:sp>
      <p:sp>
        <p:nvSpPr>
          <p:cNvPr id="12" name="11 Rectángulo redondeado"/>
          <p:cNvSpPr/>
          <p:nvPr/>
        </p:nvSpPr>
        <p:spPr>
          <a:xfrm>
            <a:off x="1763688" y="3410997"/>
            <a:ext cx="7175488" cy="3378439"/>
          </a:xfrm>
          <a:prstGeom prst="roundRect">
            <a:avLst/>
          </a:prstGeom>
          <a:solidFill>
            <a:srgbClr val="FF66CC"/>
          </a:solidFill>
          <a:ln>
            <a:solidFill>
              <a:srgbClr val="000000"/>
            </a:solidFill>
          </a:ln>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s-VE" sz="3200" b="1" dirty="0" smtClean="0">
                <a:solidFill>
                  <a:prstClr val="black"/>
                </a:solidFill>
              </a:rPr>
              <a:t>Hay </a:t>
            </a:r>
            <a:r>
              <a:rPr lang="es-VE" sz="3200" b="1" dirty="0">
                <a:solidFill>
                  <a:prstClr val="black"/>
                </a:solidFill>
              </a:rPr>
              <a:t>que establecer reglas de comportamiento para el buen manejo de un turismo sustentable tanto para los habitantes de las comunidades de la zona como también para los turistas nacionales y extranjeros.</a:t>
            </a:r>
          </a:p>
        </p:txBody>
      </p:sp>
      <p:sp>
        <p:nvSpPr>
          <p:cNvPr id="7" name="6 Rectángulo redondeado"/>
          <p:cNvSpPr/>
          <p:nvPr/>
        </p:nvSpPr>
        <p:spPr>
          <a:xfrm rot="16200000">
            <a:off x="-2127309" y="2999517"/>
            <a:ext cx="5976664" cy="930974"/>
          </a:xfrm>
          <a:prstGeom prst="roundRect">
            <a:avLst/>
          </a:prstGeom>
        </p:spPr>
        <p:style>
          <a:lnRef idx="0">
            <a:schemeClr val="accent4"/>
          </a:lnRef>
          <a:fillRef idx="3">
            <a:schemeClr val="accent4"/>
          </a:fillRef>
          <a:effectRef idx="3">
            <a:schemeClr val="accent4"/>
          </a:effectRef>
          <a:fontRef idx="minor">
            <a:schemeClr val="lt1"/>
          </a:fontRef>
        </p:style>
        <p:txBody>
          <a:bodyPr vert="vert" rtlCol="0" anchor="ctr" anchorCtr="0"/>
          <a:lstStyle/>
          <a:p>
            <a:pPr algn="ctr"/>
            <a:r>
              <a:rPr lang="es-VE" sz="2400" b="1" dirty="0" smtClean="0">
                <a:solidFill>
                  <a:schemeClr val="tx1"/>
                </a:solidFill>
              </a:rPr>
              <a:t>R</a:t>
            </a:r>
          </a:p>
          <a:p>
            <a:pPr algn="ctr"/>
            <a:r>
              <a:rPr lang="es-VE" sz="2400" b="1" dirty="0" smtClean="0">
                <a:solidFill>
                  <a:schemeClr val="tx1"/>
                </a:solidFill>
              </a:rPr>
              <a:t>E</a:t>
            </a:r>
          </a:p>
          <a:p>
            <a:pPr algn="ctr"/>
            <a:r>
              <a:rPr lang="es-VE" sz="2400" b="1" dirty="0" smtClean="0">
                <a:solidFill>
                  <a:schemeClr val="tx1"/>
                </a:solidFill>
              </a:rPr>
              <a:t>C</a:t>
            </a:r>
          </a:p>
          <a:p>
            <a:pPr algn="ctr"/>
            <a:r>
              <a:rPr lang="es-VE" sz="2400" b="1" dirty="0" smtClean="0">
                <a:solidFill>
                  <a:schemeClr val="tx1"/>
                </a:solidFill>
              </a:rPr>
              <a:t>O</a:t>
            </a:r>
          </a:p>
          <a:p>
            <a:pPr algn="ctr"/>
            <a:r>
              <a:rPr lang="es-VE" sz="2400" b="1" dirty="0" smtClean="0">
                <a:solidFill>
                  <a:schemeClr val="tx1"/>
                </a:solidFill>
              </a:rPr>
              <a:t>M</a:t>
            </a:r>
          </a:p>
          <a:p>
            <a:pPr algn="ctr"/>
            <a:r>
              <a:rPr lang="es-VE" sz="2400" b="1" dirty="0" smtClean="0">
                <a:solidFill>
                  <a:schemeClr val="tx1"/>
                </a:solidFill>
              </a:rPr>
              <a:t>E</a:t>
            </a:r>
          </a:p>
          <a:p>
            <a:pPr algn="ctr"/>
            <a:r>
              <a:rPr lang="es-VE" sz="2400" b="1" dirty="0" smtClean="0">
                <a:solidFill>
                  <a:schemeClr val="tx1"/>
                </a:solidFill>
              </a:rPr>
              <a:t>N</a:t>
            </a:r>
          </a:p>
          <a:p>
            <a:pPr algn="ctr"/>
            <a:r>
              <a:rPr lang="es-VE" sz="2400" b="1" dirty="0" smtClean="0">
                <a:solidFill>
                  <a:schemeClr val="tx1"/>
                </a:solidFill>
              </a:rPr>
              <a:t>D</a:t>
            </a:r>
          </a:p>
          <a:p>
            <a:pPr algn="ctr"/>
            <a:r>
              <a:rPr lang="es-VE" sz="2400" b="1" dirty="0" smtClean="0">
                <a:solidFill>
                  <a:schemeClr val="tx1"/>
                </a:solidFill>
              </a:rPr>
              <a:t>A</a:t>
            </a:r>
          </a:p>
          <a:p>
            <a:pPr algn="ctr"/>
            <a:r>
              <a:rPr lang="es-VE" sz="2400" b="1" dirty="0" smtClean="0">
                <a:solidFill>
                  <a:schemeClr val="tx1"/>
                </a:solidFill>
              </a:rPr>
              <a:t>C</a:t>
            </a:r>
          </a:p>
          <a:p>
            <a:pPr algn="ctr"/>
            <a:r>
              <a:rPr lang="es-VE" sz="2400" b="1" dirty="0" smtClean="0">
                <a:solidFill>
                  <a:schemeClr val="tx1"/>
                </a:solidFill>
              </a:rPr>
              <a:t>I</a:t>
            </a:r>
          </a:p>
          <a:p>
            <a:pPr algn="ctr"/>
            <a:r>
              <a:rPr lang="es-VE" sz="2400" b="1" dirty="0" smtClean="0">
                <a:solidFill>
                  <a:schemeClr val="tx1"/>
                </a:solidFill>
              </a:rPr>
              <a:t>O</a:t>
            </a:r>
          </a:p>
          <a:p>
            <a:pPr algn="ctr"/>
            <a:r>
              <a:rPr lang="es-VE" sz="2400" b="1" dirty="0" smtClean="0">
                <a:solidFill>
                  <a:schemeClr val="tx1"/>
                </a:solidFill>
              </a:rPr>
              <a:t>N</a:t>
            </a:r>
          </a:p>
          <a:p>
            <a:pPr algn="ctr"/>
            <a:r>
              <a:rPr lang="es-VE" sz="2400" b="1" dirty="0" smtClean="0">
                <a:solidFill>
                  <a:schemeClr val="tx1"/>
                </a:solidFill>
              </a:rPr>
              <a:t>E</a:t>
            </a:r>
          </a:p>
          <a:p>
            <a:pPr algn="ctr"/>
            <a:r>
              <a:rPr lang="es-VE" sz="2400" b="1" dirty="0" smtClean="0">
                <a:solidFill>
                  <a:schemeClr val="tx1"/>
                </a:solidFill>
              </a:rPr>
              <a:t>S</a:t>
            </a:r>
          </a:p>
          <a:p>
            <a:pPr algn="ctr"/>
            <a:endParaRPr lang="es-VE" sz="2400" b="1" dirty="0">
              <a:solidFill>
                <a:schemeClr val="tx1"/>
              </a:solidFill>
            </a:endParaRPr>
          </a:p>
        </p:txBody>
      </p:sp>
    </p:spTree>
    <p:extLst>
      <p:ext uri="{BB962C8B-B14F-4D97-AF65-F5344CB8AC3E}">
        <p14:creationId xmlns:p14="http://schemas.microsoft.com/office/powerpoint/2010/main" val="307323415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2 Rectángulo redondeado"/>
          <p:cNvSpPr/>
          <p:nvPr/>
        </p:nvSpPr>
        <p:spPr>
          <a:xfrm>
            <a:off x="1691680" y="481802"/>
            <a:ext cx="5760640" cy="1146998"/>
          </a:xfrm>
          <a:prstGeom prst="roundRect">
            <a:avLst/>
          </a:prstGeom>
          <a:solidFill>
            <a:srgbClr val="FFFF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solidFill>
                  <a:prstClr val="black"/>
                </a:solidFill>
                <a:latin typeface="Arial" pitchFamily="34" charset="0"/>
                <a:cs typeface="Arial" pitchFamily="34" charset="0"/>
              </a:rPr>
              <a:t>Capítulo VI</a:t>
            </a:r>
            <a:endParaRPr lang="es-ES_tradnl" sz="3600" b="1" dirty="0">
              <a:solidFill>
                <a:prstClr val="black"/>
              </a:solidFill>
              <a:latin typeface="Arial" pitchFamily="34" charset="0"/>
              <a:cs typeface="Arial" pitchFamily="34" charset="0"/>
            </a:endParaRPr>
          </a:p>
        </p:txBody>
      </p:sp>
      <p:sp>
        <p:nvSpPr>
          <p:cNvPr id="4" name="3 Rectángulo redondeado"/>
          <p:cNvSpPr/>
          <p:nvPr/>
        </p:nvSpPr>
        <p:spPr>
          <a:xfrm>
            <a:off x="1691680" y="1916832"/>
            <a:ext cx="5760640" cy="1146998"/>
          </a:xfrm>
          <a:prstGeom prst="roundRect">
            <a:avLst/>
          </a:prstGeom>
          <a:solidFill>
            <a:srgbClr val="FFFF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solidFill>
                  <a:prstClr val="black"/>
                </a:solidFill>
                <a:latin typeface="Arial" pitchFamily="34" charset="0"/>
                <a:cs typeface="Arial" pitchFamily="34" charset="0"/>
              </a:rPr>
              <a:t>Propuesta</a:t>
            </a:r>
            <a:endParaRPr lang="es-ES_tradnl" sz="36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5585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0" dur="1000" fill="hold"/>
                                        <p:tgtEl>
                                          <p:spTgt spid="3">
                                            <p:txEl>
                                              <p:pRg st="0" end="0"/>
                                            </p:txEl>
                                          </p:spTgt>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0"/>
                                  </p:stCondLst>
                                  <p:iterate type="lt">
                                    <p:tmPct val="10000"/>
                                  </p:iterate>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0" end="0"/>
                                            </p:txEl>
                                          </p:spTgt>
                                        </p:tgtEl>
                                        <p:attrNameLst>
                                          <p:attrName>ppt_x</p:attrName>
                                        </p:attrNameLst>
                                      </p:cBhvr>
                                      <p:tavLst>
                                        <p:tav tm="0">
                                          <p:val>
                                            <p:fltVal val="0.5"/>
                                          </p:val>
                                        </p:tav>
                                        <p:tav tm="100000">
                                          <p:val>
                                            <p:strVal val="#ppt_x"/>
                                          </p:val>
                                        </p:tav>
                                      </p:tavLst>
                                    </p:anim>
                                    <p:anim calcmode="lin" valueType="num">
                                      <p:cBhvr>
                                        <p:cTn id="16" dur="1000" fill="hold"/>
                                        <p:tgtEl>
                                          <p:spTgt spid="4">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Rectángulo"/>
          <p:cNvSpPr/>
          <p:nvPr/>
        </p:nvSpPr>
        <p:spPr>
          <a:xfrm>
            <a:off x="0" y="116632"/>
            <a:ext cx="9144000" cy="4154984"/>
          </a:xfrm>
          <a:prstGeom prst="rect">
            <a:avLst/>
          </a:prstGeom>
        </p:spPr>
        <p:txBody>
          <a:bodyPr wrap="square">
            <a:spAutoFit/>
          </a:bodyPr>
          <a:lstStyle/>
          <a:p>
            <a:pPr marL="342900" indent="-342900" algn="ctr">
              <a:lnSpc>
                <a:spcPct val="150000"/>
              </a:lnSpc>
            </a:pPr>
            <a:r>
              <a:rPr lang="es-VE" sz="2800" b="1" kern="0" dirty="0">
                <a:solidFill>
                  <a:schemeClr val="bg1"/>
                </a:solidFill>
                <a:latin typeface="Tahoma" pitchFamily="34" charset="0"/>
                <a:cs typeface="Tahoma" pitchFamily="34" charset="0"/>
              </a:rPr>
              <a:t>TÍTULO: </a:t>
            </a:r>
            <a:endParaRPr lang="es-VE" sz="2800" b="1" kern="0" dirty="0" smtClean="0">
              <a:solidFill>
                <a:schemeClr val="bg1"/>
              </a:solidFill>
              <a:latin typeface="Tahoma" pitchFamily="34" charset="0"/>
              <a:cs typeface="Tahoma" pitchFamily="34" charset="0"/>
            </a:endParaRPr>
          </a:p>
          <a:p>
            <a:pPr marL="342900" indent="-342900" algn="ctr">
              <a:lnSpc>
                <a:spcPct val="150000"/>
              </a:lnSpc>
            </a:pPr>
            <a:endParaRPr lang="es-VE" sz="2800" b="1" kern="0" dirty="0">
              <a:solidFill>
                <a:schemeClr val="bg1"/>
              </a:solidFill>
              <a:latin typeface="Tahoma" pitchFamily="34" charset="0"/>
              <a:cs typeface="Tahoma" pitchFamily="34" charset="0"/>
            </a:endParaRPr>
          </a:p>
          <a:p>
            <a:pPr marL="342900" indent="-342900" algn="ctr">
              <a:lnSpc>
                <a:spcPct val="150000"/>
              </a:lnSpc>
            </a:pPr>
            <a:r>
              <a:rPr lang="es-VE" sz="2800" b="1" kern="0" dirty="0">
                <a:solidFill>
                  <a:schemeClr val="bg1"/>
                </a:solidFill>
                <a:latin typeface="Tahoma" pitchFamily="34" charset="0"/>
                <a:cs typeface="Tahoma" pitchFamily="34" charset="0"/>
              </a:rPr>
              <a:t>Propuesta de mejoramiento del Turismo Sostenible en las comunidades Shuar de </a:t>
            </a:r>
            <a:r>
              <a:rPr lang="es-VE" sz="2800" b="1" kern="0" dirty="0" err="1">
                <a:solidFill>
                  <a:schemeClr val="bg1"/>
                </a:solidFill>
                <a:latin typeface="Tahoma" pitchFamily="34" charset="0"/>
                <a:cs typeface="Tahoma" pitchFamily="34" charset="0"/>
              </a:rPr>
              <a:t>Kuama</a:t>
            </a:r>
            <a:r>
              <a:rPr lang="es-VE" sz="2800" b="1" kern="0" dirty="0">
                <a:solidFill>
                  <a:schemeClr val="bg1"/>
                </a:solidFill>
                <a:latin typeface="Tahoma" pitchFamily="34" charset="0"/>
                <a:cs typeface="Tahoma" pitchFamily="34" charset="0"/>
              </a:rPr>
              <a:t> y Chumpi Cantón Morona de la Provincia de Morona Santiago</a:t>
            </a:r>
            <a:r>
              <a:rPr lang="es-VE" sz="3600" b="1" kern="0" dirty="0">
                <a:solidFill>
                  <a:schemeClr val="bg1"/>
                </a:solidFill>
                <a:latin typeface="Tahoma" pitchFamily="34" charset="0"/>
                <a:cs typeface="Tahoma" pitchFamily="34" charset="0"/>
              </a:rPr>
              <a:t>.</a:t>
            </a:r>
            <a:endParaRPr lang="es-EC" sz="2000" dirty="0">
              <a:solidFill>
                <a:schemeClr val="bg1"/>
              </a:solidFill>
            </a:endParaRPr>
          </a:p>
        </p:txBody>
      </p:sp>
    </p:spTree>
    <p:extLst>
      <p:ext uri="{BB962C8B-B14F-4D97-AF65-F5344CB8AC3E}">
        <p14:creationId xmlns:p14="http://schemas.microsoft.com/office/powerpoint/2010/main" val="4043532228"/>
      </p:ext>
    </p:extLst>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 name="2 Rectángulo"/>
          <p:cNvSpPr/>
          <p:nvPr/>
        </p:nvSpPr>
        <p:spPr>
          <a:xfrm>
            <a:off x="0" y="-27384"/>
            <a:ext cx="9144000" cy="7017306"/>
          </a:xfrm>
          <a:prstGeom prst="rect">
            <a:avLst/>
          </a:prstGeom>
          <a:blipFill dpi="0" rotWithShape="1">
            <a:blip r:embed="rId3">
              <a:alphaModFix amt="52000"/>
              <a:extLst>
                <a:ext uri="{28A0092B-C50C-407E-A947-70E740481C1C}">
                  <a14:useLocalDpi xmlns:a14="http://schemas.microsoft.com/office/drawing/2010/main" val="0"/>
                </a:ext>
              </a:extLst>
            </a:blip>
            <a:srcRect/>
            <a:stretch>
              <a:fillRect/>
            </a:stretch>
          </a:blipFill>
        </p:spPr>
        <p:txBody>
          <a:bodyPr wrap="square">
            <a:spAutoFit/>
          </a:bodyPr>
          <a:lstStyle/>
          <a:p>
            <a:pPr algn="just">
              <a:lnSpc>
                <a:spcPct val="150000"/>
              </a:lnSpc>
            </a:pPr>
            <a:r>
              <a:rPr lang="es-EC" sz="2000" b="1" dirty="0">
                <a:latin typeface="Tahoma" panose="020B0604030504040204" pitchFamily="34" charset="0"/>
                <a:ea typeface="Tahoma" panose="020B0604030504040204" pitchFamily="34" charset="0"/>
                <a:cs typeface="Tahoma" panose="020B0604030504040204" pitchFamily="34" charset="0"/>
              </a:rPr>
              <a:t>DETALLES GENERALES:</a:t>
            </a:r>
          </a:p>
          <a:p>
            <a:pPr marL="342900" indent="-342900" algn="just">
              <a:lnSpc>
                <a:spcPct val="150000"/>
              </a:lnSpc>
              <a:buFont typeface="Arial" panose="020B0604020202020204" pitchFamily="34" charset="0"/>
              <a:buChar char="•"/>
            </a:pPr>
            <a:r>
              <a:rPr lang="es-EC" sz="2000" b="1" dirty="0">
                <a:latin typeface="Tahoma" panose="020B0604030504040204" pitchFamily="34" charset="0"/>
                <a:ea typeface="Tahoma" panose="020B0604030504040204" pitchFamily="34" charset="0"/>
                <a:cs typeface="Tahoma" panose="020B0604030504040204" pitchFamily="34" charset="0"/>
              </a:rPr>
              <a:t>Nombre del Proponente: Delia Patricia Arcos </a:t>
            </a:r>
            <a:r>
              <a:rPr lang="es-EC" sz="2000" b="1" dirty="0" err="1">
                <a:latin typeface="Tahoma" panose="020B0604030504040204" pitchFamily="34" charset="0"/>
                <a:ea typeface="Tahoma" panose="020B0604030504040204" pitchFamily="34" charset="0"/>
                <a:cs typeface="Tahoma" panose="020B0604030504040204" pitchFamily="34" charset="0"/>
              </a:rPr>
              <a:t>Tuitza</a:t>
            </a:r>
            <a:endParaRPr lang="es-EC" sz="2000" b="1" dirty="0">
              <a:latin typeface="Tahoma" panose="020B0604030504040204" pitchFamily="34" charset="0"/>
              <a:ea typeface="Tahoma" panose="020B0604030504040204" pitchFamily="34" charset="0"/>
              <a:cs typeface="Tahoma" panose="020B0604030504040204" pitchFamily="34" charset="0"/>
            </a:endParaRPr>
          </a:p>
          <a:p>
            <a:pPr marL="342900" indent="-342900" algn="just">
              <a:lnSpc>
                <a:spcPct val="150000"/>
              </a:lnSpc>
              <a:buFont typeface="Arial" panose="020B0604020202020204" pitchFamily="34" charset="0"/>
              <a:buChar char="•"/>
            </a:pPr>
            <a:r>
              <a:rPr lang="es-EC" sz="2000" b="1" dirty="0">
                <a:latin typeface="Tahoma" panose="020B0604030504040204" pitchFamily="34" charset="0"/>
                <a:ea typeface="Tahoma" panose="020B0604030504040204" pitchFamily="34" charset="0"/>
                <a:cs typeface="Tahoma" panose="020B0604030504040204" pitchFamily="34" charset="0"/>
              </a:rPr>
              <a:t>Institución Ejecutora: “</a:t>
            </a:r>
            <a:r>
              <a:rPr lang="es-EC" sz="2000" b="1" dirty="0" err="1">
                <a:latin typeface="Tahoma" panose="020B0604030504040204" pitchFamily="34" charset="0"/>
                <a:ea typeface="Tahoma" panose="020B0604030504040204" pitchFamily="34" charset="0"/>
                <a:cs typeface="Tahoma" panose="020B0604030504040204" pitchFamily="34" charset="0"/>
              </a:rPr>
              <a:t>MiasalExpeditions</a:t>
            </a:r>
            <a:r>
              <a:rPr lang="es-EC" sz="2000" b="1" dirty="0">
                <a:latin typeface="Tahoma" panose="020B0604030504040204" pitchFamily="34" charset="0"/>
                <a:ea typeface="Tahoma" panose="020B0604030504040204" pitchFamily="34" charset="0"/>
                <a:cs typeface="Tahoma" panose="020B0604030504040204" pitchFamily="34" charset="0"/>
              </a:rPr>
              <a:t>”</a:t>
            </a:r>
          </a:p>
          <a:p>
            <a:pPr marL="342900" indent="-342900" algn="just">
              <a:lnSpc>
                <a:spcPct val="150000"/>
              </a:lnSpc>
              <a:buFont typeface="Arial" panose="020B0604020202020204" pitchFamily="34" charset="0"/>
              <a:buChar char="•"/>
            </a:pPr>
            <a:r>
              <a:rPr lang="es-EC" sz="2000" b="1" dirty="0">
                <a:latin typeface="Tahoma" panose="020B0604030504040204" pitchFamily="34" charset="0"/>
                <a:ea typeface="Tahoma" panose="020B0604030504040204" pitchFamily="34" charset="0"/>
                <a:cs typeface="Tahoma" panose="020B0604030504040204" pitchFamily="34" charset="0"/>
              </a:rPr>
              <a:t>Beneficiarios: Comunidades de </a:t>
            </a:r>
            <a:r>
              <a:rPr lang="es-EC" sz="2000" b="1" dirty="0" err="1">
                <a:latin typeface="Tahoma" panose="020B0604030504040204" pitchFamily="34" charset="0"/>
                <a:ea typeface="Tahoma" panose="020B0604030504040204" pitchFamily="34" charset="0"/>
                <a:cs typeface="Tahoma" panose="020B0604030504040204" pitchFamily="34" charset="0"/>
              </a:rPr>
              <a:t>Kuama</a:t>
            </a:r>
            <a:r>
              <a:rPr lang="es-EC" sz="2000" b="1" dirty="0">
                <a:latin typeface="Tahoma" panose="020B0604030504040204" pitchFamily="34" charset="0"/>
                <a:ea typeface="Tahoma" panose="020B0604030504040204" pitchFamily="34" charset="0"/>
                <a:cs typeface="Tahoma" panose="020B0604030504040204" pitchFamily="34" charset="0"/>
              </a:rPr>
              <a:t>-Chumpi</a:t>
            </a:r>
          </a:p>
          <a:p>
            <a:pPr marL="342900" indent="-342900" algn="just">
              <a:lnSpc>
                <a:spcPct val="150000"/>
              </a:lnSpc>
              <a:buFont typeface="Arial" panose="020B0604020202020204" pitchFamily="34" charset="0"/>
              <a:buChar char="•"/>
            </a:pPr>
            <a:r>
              <a:rPr lang="es-EC" sz="2000" b="1" dirty="0">
                <a:latin typeface="Tahoma" panose="020B0604030504040204" pitchFamily="34" charset="0"/>
                <a:ea typeface="Tahoma" panose="020B0604030504040204" pitchFamily="34" charset="0"/>
                <a:cs typeface="Tahoma" panose="020B0604030504040204" pitchFamily="34" charset="0"/>
              </a:rPr>
              <a:t>Dirección: </a:t>
            </a:r>
          </a:p>
          <a:p>
            <a:pPr marL="800100" lvl="1" indent="-342900" algn="just">
              <a:lnSpc>
                <a:spcPct val="150000"/>
              </a:lnSpc>
              <a:buFont typeface="Arial" panose="020B0604020202020204" pitchFamily="34" charset="0"/>
              <a:buChar char="•"/>
            </a:pPr>
            <a:r>
              <a:rPr lang="es-EC" sz="2000" b="1" dirty="0">
                <a:latin typeface="Tahoma" panose="020B0604030504040204" pitchFamily="34" charset="0"/>
                <a:ea typeface="Tahoma" panose="020B0604030504040204" pitchFamily="34" charset="0"/>
                <a:cs typeface="Tahoma" panose="020B0604030504040204" pitchFamily="34" charset="0"/>
              </a:rPr>
              <a:t>Provincia: Provincia de Morona Santiago</a:t>
            </a:r>
          </a:p>
          <a:p>
            <a:pPr marL="800100" lvl="1" indent="-342900" algn="just">
              <a:lnSpc>
                <a:spcPct val="150000"/>
              </a:lnSpc>
              <a:buFont typeface="Arial" panose="020B0604020202020204" pitchFamily="34" charset="0"/>
              <a:buChar char="•"/>
            </a:pPr>
            <a:r>
              <a:rPr lang="es-EC" sz="2000" b="1" dirty="0">
                <a:latin typeface="Tahoma" panose="020B0604030504040204" pitchFamily="34" charset="0"/>
                <a:ea typeface="Tahoma" panose="020B0604030504040204" pitchFamily="34" charset="0"/>
                <a:cs typeface="Tahoma" panose="020B0604030504040204" pitchFamily="34" charset="0"/>
              </a:rPr>
              <a:t>Cantón: Morona</a:t>
            </a:r>
          </a:p>
          <a:p>
            <a:pPr marL="800100" lvl="1" indent="-342900" algn="just">
              <a:lnSpc>
                <a:spcPct val="150000"/>
              </a:lnSpc>
              <a:buFont typeface="Arial" panose="020B0604020202020204" pitchFamily="34" charset="0"/>
              <a:buChar char="•"/>
            </a:pPr>
            <a:r>
              <a:rPr lang="es-EC" sz="2000" b="1" dirty="0">
                <a:latin typeface="Tahoma" panose="020B0604030504040204" pitchFamily="34" charset="0"/>
                <a:ea typeface="Tahoma" panose="020B0604030504040204" pitchFamily="34" charset="0"/>
                <a:cs typeface="Tahoma" panose="020B0604030504040204" pitchFamily="34" charset="0"/>
              </a:rPr>
              <a:t>Parroquia: Sevilla</a:t>
            </a:r>
          </a:p>
          <a:p>
            <a:pPr marL="800100" lvl="1" indent="-342900" algn="just">
              <a:lnSpc>
                <a:spcPct val="150000"/>
              </a:lnSpc>
              <a:buFont typeface="Arial" panose="020B0604020202020204" pitchFamily="34" charset="0"/>
              <a:buChar char="•"/>
            </a:pPr>
            <a:r>
              <a:rPr lang="es-EC" sz="2000" b="1" dirty="0">
                <a:latin typeface="Tahoma" panose="020B0604030504040204" pitchFamily="34" charset="0"/>
                <a:ea typeface="Tahoma" panose="020B0604030504040204" pitchFamily="34" charset="0"/>
                <a:cs typeface="Tahoma" panose="020B0604030504040204" pitchFamily="34" charset="0"/>
              </a:rPr>
              <a:t>Lugar: Centro Shuar </a:t>
            </a:r>
            <a:r>
              <a:rPr lang="es-EC" sz="2000" b="1" dirty="0" err="1">
                <a:latin typeface="Tahoma" panose="020B0604030504040204" pitchFamily="34" charset="0"/>
                <a:ea typeface="Tahoma" panose="020B0604030504040204" pitchFamily="34" charset="0"/>
                <a:cs typeface="Tahoma" panose="020B0604030504040204" pitchFamily="34" charset="0"/>
              </a:rPr>
              <a:t>Kuama</a:t>
            </a:r>
            <a:r>
              <a:rPr lang="es-EC" sz="2000" b="1" dirty="0">
                <a:latin typeface="Tahoma" panose="020B0604030504040204" pitchFamily="34" charset="0"/>
                <a:ea typeface="Tahoma" panose="020B0604030504040204" pitchFamily="34" charset="0"/>
                <a:cs typeface="Tahoma" panose="020B0604030504040204" pitchFamily="34" charset="0"/>
              </a:rPr>
              <a:t>-Chumpi-Asociación </a:t>
            </a:r>
            <a:r>
              <a:rPr lang="es-EC" sz="2000" b="1" dirty="0" err="1">
                <a:latin typeface="Tahoma" panose="020B0604030504040204" pitchFamily="34" charset="0"/>
                <a:ea typeface="Tahoma" panose="020B0604030504040204" pitchFamily="34" charset="0"/>
                <a:cs typeface="Tahoma" panose="020B0604030504040204" pitchFamily="34" charset="0"/>
              </a:rPr>
              <a:t>Miasal</a:t>
            </a:r>
            <a:endParaRPr lang="es-EC" sz="2000" b="1" dirty="0">
              <a:latin typeface="Tahoma" panose="020B0604030504040204" pitchFamily="34" charset="0"/>
              <a:ea typeface="Tahoma" panose="020B0604030504040204" pitchFamily="34" charset="0"/>
              <a:cs typeface="Tahoma" panose="020B0604030504040204" pitchFamily="34" charset="0"/>
            </a:endParaRPr>
          </a:p>
          <a:p>
            <a:pPr marL="342900" indent="-342900" algn="just">
              <a:lnSpc>
                <a:spcPct val="150000"/>
              </a:lnSpc>
              <a:buFont typeface="Arial" panose="020B0604020202020204" pitchFamily="34" charset="0"/>
              <a:buChar char="•"/>
            </a:pPr>
            <a:r>
              <a:rPr lang="es-EC" sz="2000" b="1" dirty="0">
                <a:latin typeface="Tahoma" panose="020B0604030504040204" pitchFamily="34" charset="0"/>
                <a:ea typeface="Tahoma" panose="020B0604030504040204" pitchFamily="34" charset="0"/>
                <a:cs typeface="Tahoma" panose="020B0604030504040204" pitchFamily="34" charset="0"/>
              </a:rPr>
              <a:t>Tiempo estimado para la ejecución: 18 meses       </a:t>
            </a:r>
          </a:p>
          <a:p>
            <a:pPr marL="342900" indent="-342900" algn="just">
              <a:lnSpc>
                <a:spcPct val="150000"/>
              </a:lnSpc>
              <a:buFont typeface="Arial" panose="020B0604020202020204" pitchFamily="34" charset="0"/>
              <a:buChar char="•"/>
            </a:pPr>
            <a:r>
              <a:rPr lang="es-EC" sz="2000" b="1" dirty="0">
                <a:latin typeface="Tahoma" panose="020B0604030504040204" pitchFamily="34" charset="0"/>
                <a:ea typeface="Tahoma" panose="020B0604030504040204" pitchFamily="34" charset="0"/>
                <a:cs typeface="Tahoma" panose="020B0604030504040204" pitchFamily="34" charset="0"/>
              </a:rPr>
              <a:t>Equipo Técnico responsable: </a:t>
            </a:r>
            <a:r>
              <a:rPr lang="es-EC" sz="2000" b="1" dirty="0" smtClean="0">
                <a:latin typeface="Tahoma" panose="020B0604030504040204" pitchFamily="34" charset="0"/>
                <a:ea typeface="Tahoma" panose="020B0604030504040204" pitchFamily="34" charset="0"/>
                <a:cs typeface="Tahoma" panose="020B0604030504040204" pitchFamily="34" charset="0"/>
              </a:rPr>
              <a:t>Coordinador general, Técnico </a:t>
            </a:r>
            <a:r>
              <a:rPr lang="es-EC" sz="2000" b="1" dirty="0">
                <a:latin typeface="Tahoma" panose="020B0604030504040204" pitchFamily="34" charset="0"/>
                <a:ea typeface="Tahoma" panose="020B0604030504040204" pitchFamily="34" charset="0"/>
                <a:cs typeface="Tahoma" panose="020B0604030504040204" pitchFamily="34" charset="0"/>
              </a:rPr>
              <a:t>Social</a:t>
            </a:r>
          </a:p>
          <a:p>
            <a:pPr marL="800100" lvl="1" indent="-342900" algn="just">
              <a:lnSpc>
                <a:spcPct val="150000"/>
              </a:lnSpc>
            </a:pPr>
            <a:r>
              <a:rPr lang="es-EC" sz="2000" b="1">
                <a:latin typeface="Tahoma" panose="020B0604030504040204" pitchFamily="34" charset="0"/>
                <a:ea typeface="Tahoma" panose="020B0604030504040204" pitchFamily="34" charset="0"/>
                <a:cs typeface="Tahoma" panose="020B0604030504040204" pitchFamily="34" charset="0"/>
              </a:rPr>
              <a:t>Técnico </a:t>
            </a:r>
            <a:r>
              <a:rPr lang="es-EC" sz="2000" b="1" smtClean="0">
                <a:latin typeface="Tahoma" panose="020B0604030504040204" pitchFamily="34" charset="0"/>
                <a:ea typeface="Tahoma" panose="020B0604030504040204" pitchFamily="34" charset="0"/>
                <a:cs typeface="Tahoma" panose="020B0604030504040204" pitchFamily="34" charset="0"/>
              </a:rPr>
              <a:t>Turismo</a:t>
            </a:r>
          </a:p>
          <a:p>
            <a:pPr marL="800100" lvl="1" indent="-342900" algn="just">
              <a:lnSpc>
                <a:spcPct val="150000"/>
              </a:lnSpc>
              <a:buFont typeface="Wingdings" pitchFamily="2" charset="2"/>
              <a:buChar char="§"/>
            </a:pPr>
            <a:r>
              <a:rPr lang="es-EC" sz="2000" b="1" smtClean="0">
                <a:latin typeface="Tahoma" panose="020B0604030504040204" pitchFamily="34" charset="0"/>
                <a:ea typeface="Tahoma" panose="020B0604030504040204" pitchFamily="34" charset="0"/>
                <a:cs typeface="Tahoma" panose="020B0604030504040204" pitchFamily="34" charset="0"/>
              </a:rPr>
              <a:t>Consejo </a:t>
            </a:r>
            <a:r>
              <a:rPr lang="es-EC" sz="2000" b="1" dirty="0" smtClean="0">
                <a:latin typeface="Tahoma" panose="020B0604030504040204" pitchFamily="34" charset="0"/>
                <a:ea typeface="Tahoma" panose="020B0604030504040204" pitchFamily="34" charset="0"/>
                <a:cs typeface="Tahoma" panose="020B0604030504040204" pitchFamily="34" charset="0"/>
              </a:rPr>
              <a:t>Directivo: Director Coordinador, Síndico de la comunidad, profesor, anciano</a:t>
            </a:r>
          </a:p>
          <a:p>
            <a:pPr marL="800100" lvl="1" indent="-342900" algn="just">
              <a:lnSpc>
                <a:spcPct val="150000"/>
              </a:lnSpc>
              <a:buFont typeface="Arial" panose="020B0604020202020204" pitchFamily="34" charset="0"/>
              <a:buChar char="•"/>
            </a:pPr>
            <a:endParaRPr lang="es-EC" sz="2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0585800"/>
      </p:ext>
    </p:extLst>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l="-1000" t="-22000" b="-40000"/>
          </a:stretch>
        </a:blipFill>
        <a:effectLst/>
      </p:bgPr>
    </p:bg>
    <p:spTree>
      <p:nvGrpSpPr>
        <p:cNvPr id="1" name=""/>
        <p:cNvGrpSpPr/>
        <p:nvPr/>
      </p:nvGrpSpPr>
      <p:grpSpPr>
        <a:xfrm>
          <a:off x="0" y="0"/>
          <a:ext cx="0" cy="0"/>
          <a:chOff x="0" y="0"/>
          <a:chExt cx="0" cy="0"/>
        </a:xfrm>
      </p:grpSpPr>
      <p:sp>
        <p:nvSpPr>
          <p:cNvPr id="3" name="2 Rectángulo"/>
          <p:cNvSpPr/>
          <p:nvPr/>
        </p:nvSpPr>
        <p:spPr>
          <a:xfrm>
            <a:off x="0" y="312763"/>
            <a:ext cx="9144000" cy="6005747"/>
          </a:xfrm>
          <a:prstGeom prst="rect">
            <a:avLst/>
          </a:prstGeom>
        </p:spPr>
        <p:txBody>
          <a:bodyPr wrap="square">
            <a:spAutoFit/>
          </a:bodyPr>
          <a:lstStyle/>
          <a:p>
            <a:pPr marL="342900" indent="-342900" algn="ctr"/>
            <a:r>
              <a:rPr lang="es-VE" sz="3200" b="1" kern="0" dirty="0" smtClean="0">
                <a:latin typeface="Arial Black" panose="020B0A04020102020204" pitchFamily="34" charset="0"/>
                <a:ea typeface="Adobe Fan Heiti Std B" pitchFamily="34" charset="-128"/>
                <a:cs typeface="Tahoma" panose="020B0604030504040204" pitchFamily="34" charset="0"/>
              </a:rPr>
              <a:t>OBJETIVO: </a:t>
            </a:r>
          </a:p>
          <a:p>
            <a:pPr marL="342900" indent="-342900" algn="ctr"/>
            <a:endParaRPr lang="es-VE" sz="3200" b="1" kern="0" dirty="0" smtClean="0">
              <a:latin typeface="Arial Black" panose="020B0A04020102020204" pitchFamily="34" charset="0"/>
              <a:ea typeface="Adobe Fan Heiti Std B" pitchFamily="34" charset="-128"/>
              <a:cs typeface="Tahoma" panose="020B0604030504040204" pitchFamily="34" charset="0"/>
            </a:endParaRPr>
          </a:p>
          <a:p>
            <a:pPr marL="342900" indent="-342900" algn="ctr">
              <a:lnSpc>
                <a:spcPct val="150000"/>
              </a:lnSpc>
            </a:pPr>
            <a:r>
              <a:rPr lang="es-EC" sz="2400" b="1" dirty="0" smtClean="0">
                <a:latin typeface="Arial Black" panose="020B0A04020102020204" pitchFamily="34" charset="0"/>
                <a:ea typeface="Adobe Fan Heiti Std B" pitchFamily="34" charset="-128"/>
                <a:cs typeface="Tahoma" panose="020B0604030504040204" pitchFamily="34" charset="0"/>
              </a:rPr>
              <a:t>"Elaborar una propuesta alternativa de turismo sustentable para los habitantes de las comunidades </a:t>
            </a:r>
            <a:r>
              <a:rPr lang="es-EC" sz="2400" b="1" dirty="0" err="1" smtClean="0">
                <a:latin typeface="Arial Black" panose="020B0A04020102020204" pitchFamily="34" charset="0"/>
                <a:ea typeface="Adobe Fan Heiti Std B" pitchFamily="34" charset="-128"/>
                <a:cs typeface="Tahoma" panose="020B0604030504040204" pitchFamily="34" charset="0"/>
              </a:rPr>
              <a:t>Kuama</a:t>
            </a:r>
            <a:r>
              <a:rPr lang="es-EC" sz="2400" b="1" dirty="0" smtClean="0">
                <a:latin typeface="Arial Black" panose="020B0A04020102020204" pitchFamily="34" charset="0"/>
                <a:ea typeface="Adobe Fan Heiti Std B" pitchFamily="34" charset="-128"/>
                <a:cs typeface="Tahoma" panose="020B0604030504040204" pitchFamily="34" charset="0"/>
              </a:rPr>
              <a:t> y Chumpi de la zona de </a:t>
            </a:r>
            <a:r>
              <a:rPr lang="es-EC" sz="2400" b="1" dirty="0" err="1" smtClean="0">
                <a:latin typeface="Arial Black" panose="020B0A04020102020204" pitchFamily="34" charset="0"/>
                <a:ea typeface="Adobe Fan Heiti Std B" pitchFamily="34" charset="-128"/>
                <a:cs typeface="Tahoma" panose="020B0604030504040204" pitchFamily="34" charset="0"/>
              </a:rPr>
              <a:t>Miasal</a:t>
            </a:r>
            <a:r>
              <a:rPr lang="es-EC" sz="2400" b="1" dirty="0" smtClean="0">
                <a:latin typeface="Arial Black" panose="020B0A04020102020204" pitchFamily="34" charset="0"/>
                <a:ea typeface="Adobe Fan Heiti Std B" pitchFamily="34" charset="-128"/>
                <a:cs typeface="Tahoma" panose="020B0604030504040204" pitchFamily="34" charset="0"/>
              </a:rPr>
              <a:t>, en el Cantón Morona, Provincia de Morona Santiago; que cuide y </a:t>
            </a:r>
            <a:r>
              <a:rPr lang="es-EC" sz="2400" b="1" dirty="0" smtClean="0">
                <a:latin typeface="Arial Black" panose="020B0A04020102020204" pitchFamily="34" charset="0"/>
                <a:ea typeface="Adobe Fan Heiti Std B" pitchFamily="34" charset="-128"/>
                <a:cs typeface="Tahoma" panose="020B0604030504040204" pitchFamily="34" charset="0"/>
              </a:rPr>
              <a:t>valorice </a:t>
            </a:r>
            <a:r>
              <a:rPr lang="es-EC" sz="2400" b="1" dirty="0" smtClean="0">
                <a:latin typeface="Arial Black" panose="020B0A04020102020204" pitchFamily="34" charset="0"/>
                <a:ea typeface="Adobe Fan Heiti Std B" pitchFamily="34" charset="-128"/>
                <a:cs typeface="Tahoma" panose="020B0604030504040204" pitchFamily="34" charset="0"/>
              </a:rPr>
              <a:t>la cultura local, el entorno natural, y ayude al desarrollo en el aspecto social y económico y al aprendizaje de conocimientos ancestrales referente a la educación ambiental".</a:t>
            </a:r>
            <a:endParaRPr lang="es-EC" sz="2000" b="1" dirty="0">
              <a:latin typeface="Arial Black" panose="020B0A04020102020204" pitchFamily="34" charset="0"/>
              <a:ea typeface="Adobe Fan Heiti Std B" pitchFamily="34" charset="-128"/>
              <a:cs typeface="Tahoma" panose="020B0604030504040204" pitchFamily="34" charset="0"/>
            </a:endParaRPr>
          </a:p>
        </p:txBody>
      </p:sp>
    </p:spTree>
    <p:extLst>
      <p:ext uri="{BB962C8B-B14F-4D97-AF65-F5344CB8AC3E}">
        <p14:creationId xmlns:p14="http://schemas.microsoft.com/office/powerpoint/2010/main" val="938224281"/>
      </p:ext>
    </p:extLst>
  </p:cSld>
  <p:clrMapOvr>
    <a:masterClrMapping/>
  </p:clrMapOvr>
  <p:transition spd="slow">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2 Rectángulo"/>
          <p:cNvSpPr/>
          <p:nvPr/>
        </p:nvSpPr>
        <p:spPr>
          <a:xfrm>
            <a:off x="1763688" y="196007"/>
            <a:ext cx="5530681" cy="461665"/>
          </a:xfrm>
          <a:prstGeom prst="rect">
            <a:avLst/>
          </a:prstGeom>
        </p:spPr>
        <p:txBody>
          <a:bodyPr wrap="none">
            <a:spAutoFit/>
          </a:bodyPr>
          <a:lstStyle/>
          <a:p>
            <a:pPr algn="ctr"/>
            <a:r>
              <a:rPr lang="es-EC" sz="2400" b="1" dirty="0" smtClean="0">
                <a:latin typeface="Tahoma" panose="020B0604030504040204" pitchFamily="34" charset="0"/>
                <a:ea typeface="Tahoma" panose="020B0604030504040204" pitchFamily="34" charset="0"/>
                <a:cs typeface="Tahoma" panose="020B0604030504040204" pitchFamily="34" charset="0"/>
              </a:rPr>
              <a:t> PLAN DE ACCIÓN DEL PROGRAMA</a:t>
            </a:r>
            <a:endParaRPr lang="es-EC" sz="2400" b="1" dirty="0">
              <a:latin typeface="Tahoma" panose="020B0604030504040204" pitchFamily="34" charset="0"/>
              <a:ea typeface="Tahoma" panose="020B0604030504040204" pitchFamily="34" charset="0"/>
              <a:cs typeface="Tahoma" panose="020B0604030504040204" pitchFamily="34" charset="0"/>
            </a:endParaRPr>
          </a:p>
        </p:txBody>
      </p:sp>
      <p:sp>
        <p:nvSpPr>
          <p:cNvPr id="5" name="4 Rectángulo"/>
          <p:cNvSpPr/>
          <p:nvPr/>
        </p:nvSpPr>
        <p:spPr>
          <a:xfrm>
            <a:off x="179512" y="836712"/>
            <a:ext cx="6768752" cy="369332"/>
          </a:xfrm>
          <a:prstGeom prst="rect">
            <a:avLst/>
          </a:prstGeom>
        </p:spPr>
        <p:txBody>
          <a:bodyPr wrap="square">
            <a:spAutoFit/>
          </a:bodyPr>
          <a:lstStyle/>
          <a:p>
            <a:pPr algn="just"/>
            <a:r>
              <a:rPr lang="es-EC" b="1" dirty="0">
                <a:latin typeface="Tahoma" panose="020B0604030504040204" pitchFamily="34" charset="0"/>
                <a:ea typeface="Tahoma" panose="020B0604030504040204" pitchFamily="34" charset="0"/>
                <a:cs typeface="Tahoma" panose="020B0604030504040204" pitchFamily="34" charset="0"/>
              </a:rPr>
              <a:t>Cuadro No. 3: Recuperación cultural y turismo sostenible</a:t>
            </a:r>
          </a:p>
        </p:txBody>
      </p:sp>
      <p:graphicFrame>
        <p:nvGraphicFramePr>
          <p:cNvPr id="6" name="5 Tabla"/>
          <p:cNvGraphicFramePr>
            <a:graphicFrameLocks noGrp="1"/>
          </p:cNvGraphicFramePr>
          <p:nvPr>
            <p:extLst>
              <p:ext uri="{D42A27DB-BD31-4B8C-83A1-F6EECF244321}">
                <p14:modId xmlns:p14="http://schemas.microsoft.com/office/powerpoint/2010/main" val="1461054326"/>
              </p:ext>
            </p:extLst>
          </p:nvPr>
        </p:nvGraphicFramePr>
        <p:xfrm>
          <a:off x="179512" y="1340768"/>
          <a:ext cx="8856986" cy="4963922"/>
        </p:xfrm>
        <a:graphic>
          <a:graphicData uri="http://schemas.openxmlformats.org/drawingml/2006/table">
            <a:tbl>
              <a:tblPr firstRow="1" firstCol="1" bandRow="1">
                <a:tableStyleId>{69C7853C-536D-4A76-A0AE-DD22124D55A5}</a:tableStyleId>
              </a:tblPr>
              <a:tblGrid>
                <a:gridCol w="1171801"/>
                <a:gridCol w="3189201"/>
                <a:gridCol w="3055822"/>
                <a:gridCol w="1440162"/>
              </a:tblGrid>
              <a:tr h="203482">
                <a:tc>
                  <a:txBody>
                    <a:bodyPr/>
                    <a:lstStyle/>
                    <a:p>
                      <a:pPr algn="ctr">
                        <a:lnSpc>
                          <a:spcPct val="115000"/>
                        </a:lnSpc>
                        <a:spcAft>
                          <a:spcPts val="1000"/>
                        </a:spcAft>
                      </a:pPr>
                      <a:r>
                        <a:rPr lang="en-US" sz="1600" dirty="0">
                          <a:effectLst/>
                          <a:latin typeface="Tahoma" panose="020B0604030504040204" pitchFamily="34" charset="0"/>
                          <a:ea typeface="Tahoma" panose="020B0604030504040204" pitchFamily="34" charset="0"/>
                          <a:cs typeface="Tahoma" panose="020B0604030504040204" pitchFamily="34" charset="0"/>
                        </a:rPr>
                        <a:t>AREA</a:t>
                      </a:r>
                      <a:endParaRPr lang="es-EC" sz="140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solidFill>
                      <a:schemeClr val="accent5">
                        <a:lumMod val="50000"/>
                      </a:schemeClr>
                    </a:solidFill>
                  </a:tcPr>
                </a:tc>
                <a:tc>
                  <a:txBody>
                    <a:bodyPr/>
                    <a:lstStyle/>
                    <a:p>
                      <a:pPr algn="ctr">
                        <a:lnSpc>
                          <a:spcPct val="115000"/>
                        </a:lnSpc>
                        <a:spcAft>
                          <a:spcPts val="1000"/>
                        </a:spcAft>
                      </a:pPr>
                      <a:r>
                        <a:rPr lang="en-US" sz="1600" dirty="0" err="1">
                          <a:effectLst/>
                          <a:latin typeface="Tahoma" panose="020B0604030504040204" pitchFamily="34" charset="0"/>
                          <a:ea typeface="Tahoma" panose="020B0604030504040204" pitchFamily="34" charset="0"/>
                          <a:cs typeface="Tahoma" panose="020B0604030504040204" pitchFamily="34" charset="0"/>
                        </a:rPr>
                        <a:t>Actividad</a:t>
                      </a:r>
                      <a:endParaRPr lang="es-EC" sz="140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solidFill>
                      <a:schemeClr val="accent5">
                        <a:lumMod val="50000"/>
                      </a:schemeClr>
                    </a:solidFill>
                  </a:tcPr>
                </a:tc>
                <a:tc>
                  <a:txBody>
                    <a:bodyPr/>
                    <a:lstStyle/>
                    <a:p>
                      <a:pPr algn="ctr">
                        <a:lnSpc>
                          <a:spcPct val="115000"/>
                        </a:lnSpc>
                        <a:spcAft>
                          <a:spcPts val="1000"/>
                        </a:spcAft>
                      </a:pPr>
                      <a:r>
                        <a:rPr lang="en-US" sz="1600" dirty="0" err="1">
                          <a:effectLst/>
                          <a:latin typeface="Tahoma" panose="020B0604030504040204" pitchFamily="34" charset="0"/>
                          <a:ea typeface="Tahoma" panose="020B0604030504040204" pitchFamily="34" charset="0"/>
                          <a:cs typeface="Tahoma" panose="020B0604030504040204" pitchFamily="34" charset="0"/>
                        </a:rPr>
                        <a:t>Producto</a:t>
                      </a:r>
                      <a:endParaRPr lang="es-EC" sz="140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solidFill>
                      <a:schemeClr val="accent5">
                        <a:lumMod val="50000"/>
                      </a:schemeClr>
                    </a:solidFill>
                  </a:tcPr>
                </a:tc>
                <a:tc>
                  <a:txBody>
                    <a:bodyPr/>
                    <a:lstStyle/>
                    <a:p>
                      <a:pPr algn="ctr">
                        <a:lnSpc>
                          <a:spcPct val="115000"/>
                        </a:lnSpc>
                        <a:spcAft>
                          <a:spcPts val="1000"/>
                        </a:spcAft>
                      </a:pPr>
                      <a:r>
                        <a:rPr lang="en-US" sz="1600" dirty="0" err="1">
                          <a:effectLst/>
                          <a:latin typeface="Tahoma" panose="020B0604030504040204" pitchFamily="34" charset="0"/>
                          <a:ea typeface="Tahoma" panose="020B0604030504040204" pitchFamily="34" charset="0"/>
                          <a:cs typeface="Tahoma" panose="020B0604030504040204" pitchFamily="34" charset="0"/>
                        </a:rPr>
                        <a:t>Responsable</a:t>
                      </a:r>
                      <a:endParaRPr lang="es-EC" sz="140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solidFill>
                      <a:schemeClr val="accent5">
                        <a:lumMod val="50000"/>
                      </a:schemeClr>
                    </a:solidFill>
                  </a:tcPr>
                </a:tc>
              </a:tr>
              <a:tr h="1140286">
                <a:tc>
                  <a:txBody>
                    <a:bodyPr/>
                    <a:lstStyle/>
                    <a:p>
                      <a:pPr algn="ctr">
                        <a:lnSpc>
                          <a:spcPct val="115000"/>
                        </a:lnSpc>
                        <a:spcAft>
                          <a:spcPts val="1000"/>
                        </a:spcAft>
                      </a:pPr>
                      <a:r>
                        <a:rPr lang="es-EC" sz="1100" b="0" dirty="0">
                          <a:effectLst/>
                          <a:latin typeface="Tahoma" panose="020B0604030504040204" pitchFamily="34" charset="0"/>
                          <a:ea typeface="Tahoma" panose="020B0604030504040204" pitchFamily="34" charset="0"/>
                          <a:cs typeface="Tahoma" panose="020B0604030504040204" pitchFamily="34" charset="0"/>
                        </a:rPr>
                        <a:t>Conocimientos ancestrales: mitos, leyendas, plantas medicinales</a:t>
                      </a:r>
                      <a:endParaRPr lang="es-EC" sz="1400" b="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1000"/>
                        </a:spcAft>
                      </a:pPr>
                      <a:r>
                        <a:rPr lang="es-EC" sz="1100" b="0" dirty="0">
                          <a:effectLst/>
                          <a:latin typeface="Tahoma" panose="020B0604030504040204" pitchFamily="34" charset="0"/>
                          <a:ea typeface="Tahoma" panose="020B0604030504040204" pitchFamily="34" charset="0"/>
                          <a:cs typeface="Tahoma" panose="020B0604030504040204" pitchFamily="34" charset="0"/>
                        </a:rPr>
                        <a:t>Manejo de bosque</a:t>
                      </a:r>
                      <a:endParaRPr lang="es-EC" sz="1400" b="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tc>
                <a:tc>
                  <a:txBody>
                    <a:bodyPr/>
                    <a:lstStyle/>
                    <a:p>
                      <a:pPr>
                        <a:lnSpc>
                          <a:spcPct val="115000"/>
                        </a:lnSpc>
                        <a:spcAft>
                          <a:spcPts val="1000"/>
                        </a:spcAft>
                      </a:pPr>
                      <a:r>
                        <a:rPr lang="es-EC" sz="1100" dirty="0">
                          <a:effectLst/>
                          <a:latin typeface="Tahoma" panose="020B0604030504040204" pitchFamily="34" charset="0"/>
                          <a:ea typeface="Tahoma" panose="020B0604030504040204" pitchFamily="34" charset="0"/>
                          <a:cs typeface="Tahoma" panose="020B0604030504040204" pitchFamily="34" charset="0"/>
                        </a:rPr>
                        <a:t>-Entrevista a los ancianos sobre: plantas, mitos y leyendas.</a:t>
                      </a:r>
                      <a:endParaRPr lang="es-EC" sz="1400" dirty="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s-EC" sz="1100" dirty="0">
                          <a:effectLst/>
                          <a:latin typeface="Tahoma" panose="020B0604030504040204" pitchFamily="34" charset="0"/>
                          <a:ea typeface="Tahoma" panose="020B0604030504040204" pitchFamily="34" charset="0"/>
                          <a:cs typeface="Tahoma" panose="020B0604030504040204" pitchFamily="34" charset="0"/>
                        </a:rPr>
                        <a:t>-Recopilar las ceremonias anuales  según la cosmovisión Shuar </a:t>
                      </a:r>
                      <a:endParaRPr lang="es-EC" sz="140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tc>
                <a:tc>
                  <a:txBody>
                    <a:bodyPr/>
                    <a:lstStyle/>
                    <a:p>
                      <a:pPr>
                        <a:lnSpc>
                          <a:spcPct val="115000"/>
                        </a:lnSpc>
                        <a:spcAft>
                          <a:spcPts val="1000"/>
                        </a:spcAft>
                      </a:pPr>
                      <a:r>
                        <a:rPr lang="es-EC" sz="1100" dirty="0">
                          <a:effectLst/>
                          <a:latin typeface="Tahoma" panose="020B0604030504040204" pitchFamily="34" charset="0"/>
                          <a:ea typeface="Tahoma" panose="020B0604030504040204" pitchFamily="34" charset="0"/>
                          <a:cs typeface="Tahoma" panose="020B0604030504040204" pitchFamily="34" charset="0"/>
                        </a:rPr>
                        <a:t>Documento escrito sobre las leyendas, plantas medicinales y fiestas tradicionales</a:t>
                      </a:r>
                      <a:endParaRPr lang="es-EC" sz="1400" dirty="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s-EC" sz="1100" dirty="0">
                          <a:effectLst/>
                          <a:latin typeface="Tahoma" panose="020B0604030504040204" pitchFamily="34" charset="0"/>
                          <a:ea typeface="Tahoma" panose="020B0604030504040204" pitchFamily="34" charset="0"/>
                          <a:cs typeface="Tahoma" panose="020B0604030504040204" pitchFamily="34" charset="0"/>
                        </a:rPr>
                        <a:t>-Jóvenes orgullosos y con conocimientos de sus tradiciones ancestrales</a:t>
                      </a:r>
                      <a:endParaRPr lang="es-EC" sz="140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tc>
                <a:tc>
                  <a:txBody>
                    <a:bodyPr/>
                    <a:lstStyle/>
                    <a:p>
                      <a:pPr algn="ctr">
                        <a:lnSpc>
                          <a:spcPct val="115000"/>
                        </a:lnSpc>
                        <a:spcAft>
                          <a:spcPts val="1000"/>
                        </a:spcAft>
                      </a:pPr>
                      <a:r>
                        <a:rPr lang="en-US" sz="1100" dirty="0" err="1" smtClean="0">
                          <a:effectLst/>
                          <a:latin typeface="Tahoma" panose="020B0604030504040204" pitchFamily="34" charset="0"/>
                          <a:ea typeface="Tahoma" panose="020B0604030504040204" pitchFamily="34" charset="0"/>
                          <a:cs typeface="Tahoma" panose="020B0604030504040204" pitchFamily="34" charset="0"/>
                        </a:rPr>
                        <a:t>Consejo</a:t>
                      </a:r>
                      <a:r>
                        <a:rPr lang="en-US" sz="1100" dirty="0" smtClean="0">
                          <a:effectLst/>
                          <a:latin typeface="Tahoma" panose="020B0604030504040204" pitchFamily="34" charset="0"/>
                          <a:ea typeface="Tahoma" panose="020B0604030504040204" pitchFamily="34" charset="0"/>
                          <a:cs typeface="Tahoma" panose="020B0604030504040204" pitchFamily="34" charset="0"/>
                        </a:rPr>
                        <a:t/>
                      </a:r>
                      <a:br>
                        <a:rPr lang="en-US" sz="1100" dirty="0" smtClean="0">
                          <a:effectLst/>
                          <a:latin typeface="Tahoma" panose="020B0604030504040204" pitchFamily="34" charset="0"/>
                          <a:ea typeface="Tahoma" panose="020B0604030504040204" pitchFamily="34" charset="0"/>
                          <a:cs typeface="Tahoma" panose="020B0604030504040204" pitchFamily="34" charset="0"/>
                        </a:rPr>
                      </a:br>
                      <a:r>
                        <a:rPr lang="en-US" sz="1100" dirty="0" smtClean="0">
                          <a:effectLst/>
                          <a:latin typeface="Tahoma" panose="020B0604030504040204" pitchFamily="34" charset="0"/>
                          <a:ea typeface="Tahoma" panose="020B0604030504040204" pitchFamily="34" charset="0"/>
                          <a:cs typeface="Tahoma" panose="020B0604030504040204" pitchFamily="34" charset="0"/>
                        </a:rPr>
                        <a:t> </a:t>
                      </a:r>
                      <a:r>
                        <a:rPr lang="en-US" sz="1100" dirty="0" err="1">
                          <a:effectLst/>
                          <a:latin typeface="Tahoma" panose="020B0604030504040204" pitchFamily="34" charset="0"/>
                          <a:ea typeface="Tahoma" panose="020B0604030504040204" pitchFamily="34" charset="0"/>
                          <a:cs typeface="Tahoma" panose="020B0604030504040204" pitchFamily="34" charset="0"/>
                        </a:rPr>
                        <a:t>Directivo</a:t>
                      </a:r>
                      <a:endParaRPr lang="es-EC" sz="14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1000"/>
                        </a:spcAft>
                      </a:pPr>
                      <a:r>
                        <a:rPr lang="en-US" sz="1100" dirty="0">
                          <a:effectLst/>
                          <a:latin typeface="Tahoma" panose="020B0604030504040204" pitchFamily="34" charset="0"/>
                          <a:ea typeface="Tahoma" panose="020B0604030504040204" pitchFamily="34" charset="0"/>
                          <a:cs typeface="Tahoma" panose="020B0604030504040204" pitchFamily="34" charset="0"/>
                        </a:rPr>
                        <a:t> </a:t>
                      </a:r>
                      <a:endParaRPr lang="es-EC" sz="140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tc>
              </a:tr>
              <a:tr h="1725175">
                <a:tc>
                  <a:txBody>
                    <a:bodyPr/>
                    <a:lstStyle/>
                    <a:p>
                      <a:pPr algn="ctr">
                        <a:lnSpc>
                          <a:spcPct val="115000"/>
                        </a:lnSpc>
                        <a:spcAft>
                          <a:spcPts val="1000"/>
                        </a:spcAft>
                      </a:pPr>
                      <a:r>
                        <a:rPr lang="en-US" sz="1100" b="0" dirty="0">
                          <a:effectLst/>
                          <a:latin typeface="Tahoma" panose="020B0604030504040204" pitchFamily="34" charset="0"/>
                          <a:ea typeface="Tahoma" panose="020B0604030504040204" pitchFamily="34" charset="0"/>
                          <a:cs typeface="Tahoma" panose="020B0604030504040204" pitchFamily="34" charset="0"/>
                        </a:rPr>
                        <a:t> </a:t>
                      </a:r>
                      <a:endParaRPr lang="es-EC" sz="1400" b="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1000"/>
                        </a:spcAft>
                      </a:pPr>
                      <a:r>
                        <a:rPr lang="en-US" sz="1100" b="0" dirty="0">
                          <a:effectLst/>
                          <a:latin typeface="Tahoma" panose="020B0604030504040204" pitchFamily="34" charset="0"/>
                          <a:ea typeface="Tahoma" panose="020B0604030504040204" pitchFamily="34" charset="0"/>
                          <a:cs typeface="Tahoma" panose="020B0604030504040204" pitchFamily="34" charset="0"/>
                        </a:rPr>
                        <a:t>Fiestas </a:t>
                      </a:r>
                      <a:r>
                        <a:rPr lang="en-US" sz="1100" b="0" dirty="0" err="1">
                          <a:effectLst/>
                          <a:latin typeface="Tahoma" panose="020B0604030504040204" pitchFamily="34" charset="0"/>
                          <a:ea typeface="Tahoma" panose="020B0604030504040204" pitchFamily="34" charset="0"/>
                          <a:cs typeface="Tahoma" panose="020B0604030504040204" pitchFamily="34" charset="0"/>
                        </a:rPr>
                        <a:t>tradicionales</a:t>
                      </a:r>
                      <a:endParaRPr lang="es-EC" sz="1400" b="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tc>
                <a:tc>
                  <a:txBody>
                    <a:bodyPr/>
                    <a:lstStyle/>
                    <a:p>
                      <a:pPr>
                        <a:lnSpc>
                          <a:spcPct val="115000"/>
                        </a:lnSpc>
                        <a:spcAft>
                          <a:spcPts val="1000"/>
                        </a:spcAft>
                      </a:pPr>
                      <a:r>
                        <a:rPr lang="es-EC" sz="1100" dirty="0">
                          <a:effectLst/>
                          <a:latin typeface="Tahoma" panose="020B0604030504040204" pitchFamily="34" charset="0"/>
                          <a:ea typeface="Tahoma" panose="020B0604030504040204" pitchFamily="34" charset="0"/>
                          <a:cs typeface="Tahoma" panose="020B0604030504040204" pitchFamily="34" charset="0"/>
                        </a:rPr>
                        <a:t>Celebrar las fiestas de las comunidades con: danza,  música, instrumentos musicales, Ajuar y maquillaje</a:t>
                      </a:r>
                      <a:endParaRPr lang="es-EC" sz="1400" dirty="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s-EC" sz="1100" dirty="0">
                          <a:effectLst/>
                          <a:latin typeface="Tahoma" panose="020B0604030504040204" pitchFamily="34" charset="0"/>
                          <a:ea typeface="Tahoma" panose="020B0604030504040204" pitchFamily="34" charset="0"/>
                          <a:cs typeface="Tahoma" panose="020B0604030504040204" pitchFamily="34" charset="0"/>
                        </a:rPr>
                        <a:t>   -Involucrar a los jóvenes, niños de las comunidades en las actividades culturales programas en las escuelas, fiestas patronales.</a:t>
                      </a:r>
                      <a:endParaRPr lang="es-EC" sz="1400" dirty="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de-DE" sz="1100" dirty="0">
                          <a:effectLst/>
                          <a:latin typeface="Tahoma" panose="020B0604030504040204" pitchFamily="34" charset="0"/>
                          <a:ea typeface="Tahoma" panose="020B0604030504040204" pitchFamily="34" charset="0"/>
                          <a:cs typeface="Tahoma" panose="020B0604030504040204" pitchFamily="34" charset="0"/>
                        </a:rPr>
                        <a:t>-Compra de materiales para el  Ajuar</a:t>
                      </a:r>
                      <a:endParaRPr lang="es-EC" sz="1400" dirty="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de-DE" sz="1100" dirty="0">
                          <a:effectLst/>
                          <a:latin typeface="Tahoma" panose="020B0604030504040204" pitchFamily="34" charset="0"/>
                          <a:ea typeface="Tahoma" panose="020B0604030504040204" pitchFamily="34" charset="0"/>
                          <a:cs typeface="Tahoma" panose="020B0604030504040204" pitchFamily="34" charset="0"/>
                        </a:rPr>
                        <a:t> </a:t>
                      </a:r>
                      <a:endParaRPr lang="es-EC" sz="140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tc>
                <a:tc>
                  <a:txBody>
                    <a:bodyPr/>
                    <a:lstStyle/>
                    <a:p>
                      <a:pPr>
                        <a:lnSpc>
                          <a:spcPct val="115000"/>
                        </a:lnSpc>
                        <a:spcAft>
                          <a:spcPts val="1000"/>
                        </a:spcAft>
                      </a:pPr>
                      <a:r>
                        <a:rPr lang="es-EC" sz="1100">
                          <a:effectLst/>
                          <a:latin typeface="Tahoma" panose="020B0604030504040204" pitchFamily="34" charset="0"/>
                          <a:ea typeface="Tahoma" panose="020B0604030504040204" pitchFamily="34" charset="0"/>
                          <a:cs typeface="Tahoma" panose="020B0604030504040204" pitchFamily="34" charset="0"/>
                        </a:rPr>
                        <a:t>-La comunidad tiene conocimientos sobre: danza, música, e instrumentos musicales, maquillaje, vestimenta, etc.</a:t>
                      </a:r>
                      <a:endParaRPr lang="es-EC" sz="14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s-EC" sz="1100">
                          <a:effectLst/>
                          <a:latin typeface="Tahoma" panose="020B0604030504040204" pitchFamily="34" charset="0"/>
                          <a:ea typeface="Tahoma" panose="020B0604030504040204" pitchFamily="34" charset="0"/>
                          <a:cs typeface="Tahoma" panose="020B0604030504040204" pitchFamily="34" charset="0"/>
                        </a:rPr>
                        <a:t>-La comunidad tiene el Ajuar complete para las fiestas culturales</a:t>
                      </a:r>
                      <a:endParaRPr lang="es-EC" sz="14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s-EC" sz="1100">
                          <a:effectLst/>
                          <a:latin typeface="Tahoma" panose="020B0604030504040204" pitchFamily="34" charset="0"/>
                          <a:ea typeface="Tahoma" panose="020B0604030504040204" pitchFamily="34" charset="0"/>
                          <a:cs typeface="Tahoma" panose="020B0604030504040204" pitchFamily="34" charset="0"/>
                        </a:rPr>
                        <a:t>-Jóvenes  y la comunidad entera orgullosos de los conocimientos de sus tradiciones ancestrales</a:t>
                      </a:r>
                      <a:endParaRPr lang="es-EC" sz="140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tc>
                <a:tc>
                  <a:txBody>
                    <a:bodyPr/>
                    <a:lstStyle/>
                    <a:p>
                      <a:pPr algn="ctr">
                        <a:lnSpc>
                          <a:spcPct val="115000"/>
                        </a:lnSpc>
                        <a:spcAft>
                          <a:spcPts val="1000"/>
                        </a:spcAft>
                      </a:pPr>
                      <a:r>
                        <a:rPr lang="en-US" sz="1100" dirty="0" err="1">
                          <a:effectLst/>
                          <a:latin typeface="Tahoma" panose="020B0604030504040204" pitchFamily="34" charset="0"/>
                          <a:ea typeface="Tahoma" panose="020B0604030504040204" pitchFamily="34" charset="0"/>
                          <a:cs typeface="Tahoma" panose="020B0604030504040204" pitchFamily="34" charset="0"/>
                        </a:rPr>
                        <a:t>Consejo</a:t>
                      </a:r>
                      <a:r>
                        <a:rPr lang="en-US" sz="1100" dirty="0">
                          <a:effectLst/>
                          <a:latin typeface="Tahoma" panose="020B0604030504040204" pitchFamily="34" charset="0"/>
                          <a:ea typeface="Tahoma" panose="020B0604030504040204" pitchFamily="34" charset="0"/>
                          <a:cs typeface="Tahoma" panose="020B0604030504040204" pitchFamily="34" charset="0"/>
                        </a:rPr>
                        <a:t> </a:t>
                      </a:r>
                      <a:r>
                        <a:rPr lang="en-US" sz="1100" dirty="0" smtClean="0">
                          <a:effectLst/>
                          <a:latin typeface="Tahoma" panose="020B0604030504040204" pitchFamily="34" charset="0"/>
                          <a:ea typeface="Tahoma" panose="020B0604030504040204" pitchFamily="34" charset="0"/>
                          <a:cs typeface="Tahoma" panose="020B0604030504040204" pitchFamily="34" charset="0"/>
                        </a:rPr>
                        <a:t/>
                      </a:r>
                      <a:br>
                        <a:rPr lang="en-US" sz="1100" dirty="0" smtClean="0">
                          <a:effectLst/>
                          <a:latin typeface="Tahoma" panose="020B0604030504040204" pitchFamily="34" charset="0"/>
                          <a:ea typeface="Tahoma" panose="020B0604030504040204" pitchFamily="34" charset="0"/>
                          <a:cs typeface="Tahoma" panose="020B0604030504040204" pitchFamily="34" charset="0"/>
                        </a:rPr>
                      </a:br>
                      <a:r>
                        <a:rPr lang="en-US" sz="1100" dirty="0" err="1" smtClean="0">
                          <a:effectLst/>
                          <a:latin typeface="Tahoma" panose="020B0604030504040204" pitchFamily="34" charset="0"/>
                          <a:ea typeface="Tahoma" panose="020B0604030504040204" pitchFamily="34" charset="0"/>
                          <a:cs typeface="Tahoma" panose="020B0604030504040204" pitchFamily="34" charset="0"/>
                        </a:rPr>
                        <a:t>Directivo</a:t>
                      </a:r>
                      <a:endParaRPr lang="es-EC" sz="140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tc>
              </a:tr>
              <a:tr h="508705">
                <a:tc>
                  <a:txBody>
                    <a:bodyPr/>
                    <a:lstStyle/>
                    <a:p>
                      <a:pPr algn="ctr">
                        <a:lnSpc>
                          <a:spcPct val="115000"/>
                        </a:lnSpc>
                        <a:spcAft>
                          <a:spcPts val="1000"/>
                        </a:spcAft>
                      </a:pPr>
                      <a:r>
                        <a:rPr lang="en-US" sz="1100" b="0" dirty="0" err="1">
                          <a:effectLst/>
                          <a:latin typeface="Tahoma" panose="020B0604030504040204" pitchFamily="34" charset="0"/>
                          <a:ea typeface="Tahoma" panose="020B0604030504040204" pitchFamily="34" charset="0"/>
                          <a:cs typeface="Tahoma" panose="020B0604030504040204" pitchFamily="34" charset="0"/>
                        </a:rPr>
                        <a:t>Rescate</a:t>
                      </a:r>
                      <a:r>
                        <a:rPr lang="en-US" sz="1100" b="0" dirty="0">
                          <a:effectLst/>
                          <a:latin typeface="Tahoma" panose="020B0604030504040204" pitchFamily="34" charset="0"/>
                          <a:ea typeface="Tahoma" panose="020B0604030504040204" pitchFamily="34" charset="0"/>
                          <a:cs typeface="Tahoma" panose="020B0604030504040204" pitchFamily="34" charset="0"/>
                        </a:rPr>
                        <a:t> de </a:t>
                      </a:r>
                      <a:r>
                        <a:rPr lang="en-US" sz="1100" b="0" dirty="0" err="1">
                          <a:effectLst/>
                          <a:latin typeface="Tahoma" panose="020B0604030504040204" pitchFamily="34" charset="0"/>
                          <a:ea typeface="Tahoma" panose="020B0604030504040204" pitchFamily="34" charset="0"/>
                          <a:cs typeface="Tahoma" panose="020B0604030504040204" pitchFamily="34" charset="0"/>
                        </a:rPr>
                        <a:t>gastronomía</a:t>
                      </a:r>
                      <a:r>
                        <a:rPr lang="en-US" sz="1100" b="0" dirty="0">
                          <a:effectLst/>
                          <a:latin typeface="Tahoma" panose="020B0604030504040204" pitchFamily="34" charset="0"/>
                          <a:ea typeface="Tahoma" panose="020B0604030504040204" pitchFamily="34" charset="0"/>
                          <a:cs typeface="Tahoma" panose="020B0604030504040204" pitchFamily="34" charset="0"/>
                        </a:rPr>
                        <a:t> </a:t>
                      </a:r>
                      <a:r>
                        <a:rPr lang="en-US" sz="1100" b="0" dirty="0" err="1">
                          <a:effectLst/>
                          <a:latin typeface="Tahoma" panose="020B0604030504040204" pitchFamily="34" charset="0"/>
                          <a:ea typeface="Tahoma" panose="020B0604030504040204" pitchFamily="34" charset="0"/>
                          <a:cs typeface="Tahoma" panose="020B0604030504040204" pitchFamily="34" charset="0"/>
                        </a:rPr>
                        <a:t>tradicional</a:t>
                      </a:r>
                      <a:endParaRPr lang="es-EC" sz="1400" b="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tc>
                <a:tc>
                  <a:txBody>
                    <a:bodyPr/>
                    <a:lstStyle/>
                    <a:p>
                      <a:pPr>
                        <a:lnSpc>
                          <a:spcPct val="115000"/>
                        </a:lnSpc>
                        <a:spcAft>
                          <a:spcPts val="1000"/>
                        </a:spcAft>
                      </a:pPr>
                      <a:r>
                        <a:rPr lang="es-EC" sz="1100" dirty="0">
                          <a:effectLst/>
                          <a:latin typeface="Tahoma" panose="020B0604030504040204" pitchFamily="34" charset="0"/>
                          <a:ea typeface="Tahoma" panose="020B0604030504040204" pitchFamily="34" charset="0"/>
                          <a:cs typeface="Tahoma" panose="020B0604030504040204" pitchFamily="34" charset="0"/>
                        </a:rPr>
                        <a:t>Capacitar a hombres y mujeres en temas: cocina tradicional-buenas prácticas de turismo occidental-diabético- vegetariano</a:t>
                      </a:r>
                      <a:endParaRPr lang="es-EC" sz="140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tc>
                <a:tc>
                  <a:txBody>
                    <a:bodyPr/>
                    <a:lstStyle/>
                    <a:p>
                      <a:pPr>
                        <a:lnSpc>
                          <a:spcPct val="115000"/>
                        </a:lnSpc>
                        <a:spcAft>
                          <a:spcPts val="1000"/>
                        </a:spcAft>
                      </a:pPr>
                      <a:r>
                        <a:rPr lang="es-EC" sz="1100">
                          <a:effectLst/>
                          <a:latin typeface="Tahoma" panose="020B0604030504040204" pitchFamily="34" charset="0"/>
                          <a:ea typeface="Tahoma" panose="020B0604030504040204" pitchFamily="34" charset="0"/>
                          <a:cs typeface="Tahoma" panose="020B0604030504040204" pitchFamily="34" charset="0"/>
                        </a:rPr>
                        <a:t>Documento sobre :Gastronomía local y occidental</a:t>
                      </a:r>
                      <a:endParaRPr lang="es-EC" sz="140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tc>
                <a:tc>
                  <a:txBody>
                    <a:bodyPr/>
                    <a:lstStyle/>
                    <a:p>
                      <a:pPr algn="ctr">
                        <a:lnSpc>
                          <a:spcPct val="115000"/>
                        </a:lnSpc>
                        <a:spcAft>
                          <a:spcPts val="1000"/>
                        </a:spcAft>
                      </a:pPr>
                      <a:r>
                        <a:rPr lang="en-US" sz="1100" dirty="0" err="1">
                          <a:effectLst/>
                          <a:latin typeface="Tahoma" panose="020B0604030504040204" pitchFamily="34" charset="0"/>
                          <a:ea typeface="Tahoma" panose="020B0604030504040204" pitchFamily="34" charset="0"/>
                          <a:cs typeface="Tahoma" panose="020B0604030504040204" pitchFamily="34" charset="0"/>
                        </a:rPr>
                        <a:t>Consejo</a:t>
                      </a:r>
                      <a:r>
                        <a:rPr lang="en-US" sz="1100" dirty="0">
                          <a:effectLst/>
                          <a:latin typeface="Tahoma" panose="020B0604030504040204" pitchFamily="34" charset="0"/>
                          <a:ea typeface="Tahoma" panose="020B0604030504040204" pitchFamily="34" charset="0"/>
                          <a:cs typeface="Tahoma" panose="020B0604030504040204" pitchFamily="34" charset="0"/>
                        </a:rPr>
                        <a:t> </a:t>
                      </a:r>
                      <a:r>
                        <a:rPr lang="en-US" sz="1100" dirty="0" smtClean="0">
                          <a:effectLst/>
                          <a:latin typeface="Tahoma" panose="020B0604030504040204" pitchFamily="34" charset="0"/>
                          <a:ea typeface="Tahoma" panose="020B0604030504040204" pitchFamily="34" charset="0"/>
                          <a:cs typeface="Tahoma" panose="020B0604030504040204" pitchFamily="34" charset="0"/>
                        </a:rPr>
                        <a:t/>
                      </a:r>
                      <a:br>
                        <a:rPr lang="en-US" sz="1100" dirty="0" smtClean="0">
                          <a:effectLst/>
                          <a:latin typeface="Tahoma" panose="020B0604030504040204" pitchFamily="34" charset="0"/>
                          <a:ea typeface="Tahoma" panose="020B0604030504040204" pitchFamily="34" charset="0"/>
                          <a:cs typeface="Tahoma" panose="020B0604030504040204" pitchFamily="34" charset="0"/>
                        </a:rPr>
                      </a:br>
                      <a:r>
                        <a:rPr lang="en-US" sz="1100" dirty="0" err="1" smtClean="0">
                          <a:effectLst/>
                          <a:latin typeface="Tahoma" panose="020B0604030504040204" pitchFamily="34" charset="0"/>
                          <a:ea typeface="Tahoma" panose="020B0604030504040204" pitchFamily="34" charset="0"/>
                          <a:cs typeface="Tahoma" panose="020B0604030504040204" pitchFamily="34" charset="0"/>
                        </a:rPr>
                        <a:t>Directivo</a:t>
                      </a:r>
                      <a:endParaRPr lang="es-EC" sz="140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tc>
              </a:tr>
              <a:tr h="631581">
                <a:tc>
                  <a:txBody>
                    <a:bodyPr/>
                    <a:lstStyle/>
                    <a:p>
                      <a:pPr algn="ctr">
                        <a:lnSpc>
                          <a:spcPct val="115000"/>
                        </a:lnSpc>
                        <a:spcAft>
                          <a:spcPts val="1000"/>
                        </a:spcAft>
                      </a:pPr>
                      <a:r>
                        <a:rPr lang="en-US" sz="1100" b="0" dirty="0" err="1">
                          <a:effectLst/>
                          <a:latin typeface="Tahoma" panose="020B0604030504040204" pitchFamily="34" charset="0"/>
                          <a:ea typeface="Tahoma" panose="020B0604030504040204" pitchFamily="34" charset="0"/>
                          <a:cs typeface="Tahoma" panose="020B0604030504040204" pitchFamily="34" charset="0"/>
                        </a:rPr>
                        <a:t>Calidad</a:t>
                      </a:r>
                      <a:r>
                        <a:rPr lang="en-US" sz="1100" b="0" dirty="0">
                          <a:effectLst/>
                          <a:latin typeface="Tahoma" panose="020B0604030504040204" pitchFamily="34" charset="0"/>
                          <a:ea typeface="Tahoma" panose="020B0604030504040204" pitchFamily="34" charset="0"/>
                          <a:cs typeface="Tahoma" panose="020B0604030504040204" pitchFamily="34" charset="0"/>
                        </a:rPr>
                        <a:t> </a:t>
                      </a:r>
                      <a:r>
                        <a:rPr lang="en-US" sz="1100" b="0" dirty="0" err="1">
                          <a:effectLst/>
                          <a:latin typeface="Tahoma" panose="020B0604030504040204" pitchFamily="34" charset="0"/>
                          <a:ea typeface="Tahoma" panose="020B0604030504040204" pitchFamily="34" charset="0"/>
                          <a:cs typeface="Tahoma" panose="020B0604030504040204" pitchFamily="34" charset="0"/>
                        </a:rPr>
                        <a:t>artesanal</a:t>
                      </a:r>
                      <a:endParaRPr lang="es-EC" sz="1400" b="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tc>
                <a:tc>
                  <a:txBody>
                    <a:bodyPr/>
                    <a:lstStyle/>
                    <a:p>
                      <a:pPr>
                        <a:lnSpc>
                          <a:spcPct val="115000"/>
                        </a:lnSpc>
                        <a:spcAft>
                          <a:spcPts val="1000"/>
                        </a:spcAft>
                      </a:pPr>
                      <a:r>
                        <a:rPr lang="es-EC" sz="1100" dirty="0">
                          <a:effectLst/>
                          <a:latin typeface="Tahoma" panose="020B0604030504040204" pitchFamily="34" charset="0"/>
                          <a:ea typeface="Tahoma" panose="020B0604030504040204" pitchFamily="34" charset="0"/>
                          <a:cs typeface="Tahoma" panose="020B0604030504040204" pitchFamily="34" charset="0"/>
                        </a:rPr>
                        <a:t> </a:t>
                      </a:r>
                      <a:endParaRPr lang="es-EC" sz="1400" dirty="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s-EC" sz="1100" smtClean="0">
                          <a:effectLst/>
                          <a:latin typeface="Tahoma" panose="020B0604030504040204" pitchFamily="34" charset="0"/>
                          <a:ea typeface="Tahoma" panose="020B0604030504040204" pitchFamily="34" charset="0"/>
                          <a:cs typeface="Tahoma" panose="020B0604030504040204" pitchFamily="34" charset="0"/>
                        </a:rPr>
                        <a:t>Realizar </a:t>
                      </a:r>
                      <a:r>
                        <a:rPr lang="es-EC" sz="1100" dirty="0">
                          <a:effectLst/>
                          <a:latin typeface="Tahoma" panose="020B0604030504040204" pitchFamily="34" charset="0"/>
                          <a:ea typeface="Tahoma" panose="020B0604030504040204" pitchFamily="34" charset="0"/>
                          <a:cs typeface="Tahoma" panose="020B0604030504040204" pitchFamily="34" charset="0"/>
                        </a:rPr>
                        <a:t>talleres con hombres, mujeres, jóvenes y niños  en el mejoramiento de artesanías</a:t>
                      </a:r>
                      <a:endParaRPr lang="es-EC" sz="140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tc>
                <a:tc>
                  <a:txBody>
                    <a:bodyPr/>
                    <a:lstStyle/>
                    <a:p>
                      <a:pPr>
                        <a:lnSpc>
                          <a:spcPct val="115000"/>
                        </a:lnSpc>
                        <a:spcAft>
                          <a:spcPts val="1000"/>
                        </a:spcAft>
                      </a:pPr>
                      <a:r>
                        <a:rPr lang="es-EC" sz="1100" dirty="0">
                          <a:effectLst/>
                          <a:latin typeface="Tahoma" panose="020B0604030504040204" pitchFamily="34" charset="0"/>
                          <a:ea typeface="Tahoma" panose="020B0604030504040204" pitchFamily="34" charset="0"/>
                          <a:cs typeface="Tahoma" panose="020B0604030504040204" pitchFamily="34" charset="0"/>
                        </a:rPr>
                        <a:t> </a:t>
                      </a:r>
                      <a:endParaRPr lang="es-EC" sz="1400" dirty="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s-EC" sz="1100" dirty="0">
                          <a:effectLst/>
                          <a:latin typeface="Tahoma" panose="020B0604030504040204" pitchFamily="34" charset="0"/>
                          <a:ea typeface="Tahoma" panose="020B0604030504040204" pitchFamily="34" charset="0"/>
                          <a:cs typeface="Tahoma" panose="020B0604030504040204" pitchFamily="34" charset="0"/>
                        </a:rPr>
                        <a:t>-Grupo de mujeres-hombres  capacitados en la elaboración de artesanías de calidad.</a:t>
                      </a:r>
                      <a:endParaRPr lang="es-EC" sz="140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tc>
                <a:tc>
                  <a:txBody>
                    <a:bodyPr/>
                    <a:lstStyle/>
                    <a:p>
                      <a:pPr algn="ctr">
                        <a:lnSpc>
                          <a:spcPct val="115000"/>
                        </a:lnSpc>
                        <a:spcAft>
                          <a:spcPts val="1000"/>
                        </a:spcAft>
                      </a:pPr>
                      <a:r>
                        <a:rPr lang="de-DE" sz="1100" dirty="0">
                          <a:effectLst/>
                          <a:latin typeface="Tahoma" panose="020B0604030504040204" pitchFamily="34" charset="0"/>
                          <a:ea typeface="Tahoma" panose="020B0604030504040204" pitchFamily="34" charset="0"/>
                          <a:cs typeface="Tahoma" panose="020B0604030504040204" pitchFamily="34" charset="0"/>
                        </a:rPr>
                        <a:t>Consejo </a:t>
                      </a:r>
                      <a:r>
                        <a:rPr lang="de-DE" sz="1100" dirty="0" smtClean="0">
                          <a:effectLst/>
                          <a:latin typeface="Tahoma" panose="020B0604030504040204" pitchFamily="34" charset="0"/>
                          <a:ea typeface="Tahoma" panose="020B0604030504040204" pitchFamily="34" charset="0"/>
                          <a:cs typeface="Tahoma" panose="020B0604030504040204" pitchFamily="34" charset="0"/>
                        </a:rPr>
                        <a:t/>
                      </a:r>
                      <a:br>
                        <a:rPr lang="de-DE" sz="1100" dirty="0" smtClean="0">
                          <a:effectLst/>
                          <a:latin typeface="Tahoma" panose="020B0604030504040204" pitchFamily="34" charset="0"/>
                          <a:ea typeface="Tahoma" panose="020B0604030504040204" pitchFamily="34" charset="0"/>
                          <a:cs typeface="Tahoma" panose="020B0604030504040204" pitchFamily="34" charset="0"/>
                        </a:rPr>
                      </a:br>
                      <a:r>
                        <a:rPr lang="de-DE" sz="1100" dirty="0" smtClean="0">
                          <a:effectLst/>
                          <a:latin typeface="Tahoma" panose="020B0604030504040204" pitchFamily="34" charset="0"/>
                          <a:ea typeface="Tahoma" panose="020B0604030504040204" pitchFamily="34" charset="0"/>
                          <a:cs typeface="Tahoma" panose="020B0604030504040204" pitchFamily="34" charset="0"/>
                        </a:rPr>
                        <a:t>Directivo</a:t>
                      </a:r>
                      <a:endParaRPr lang="es-EC" sz="1400" dirty="0">
                        <a:effectLst/>
                        <a:latin typeface="Tahoma" panose="020B0604030504040204" pitchFamily="34" charset="0"/>
                        <a:ea typeface="Tahoma" panose="020B0604030504040204" pitchFamily="34" charset="0"/>
                        <a:cs typeface="Tahoma" panose="020B0604030504040204" pitchFamily="34" charset="0"/>
                      </a:endParaRPr>
                    </a:p>
                  </a:txBody>
                  <a:tcPr marL="43006" marR="43006" marT="0" marB="0"/>
                </a:tc>
              </a:tr>
            </a:tbl>
          </a:graphicData>
        </a:graphic>
      </p:graphicFrame>
    </p:spTree>
    <p:extLst>
      <p:ext uri="{BB962C8B-B14F-4D97-AF65-F5344CB8AC3E}">
        <p14:creationId xmlns:p14="http://schemas.microsoft.com/office/powerpoint/2010/main" val="2087935595"/>
      </p:ext>
    </p:extLst>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330907989"/>
              </p:ext>
            </p:extLst>
          </p:nvPr>
        </p:nvGraphicFramePr>
        <p:xfrm>
          <a:off x="251515" y="679822"/>
          <a:ext cx="8640965" cy="5384292"/>
        </p:xfrm>
        <a:graphic>
          <a:graphicData uri="http://schemas.openxmlformats.org/drawingml/2006/table">
            <a:tbl>
              <a:tblPr bandRow="1">
                <a:tableStyleId>{69C7853C-536D-4A76-A0AE-DD22124D55A5}</a:tableStyleId>
              </a:tblPr>
              <a:tblGrid>
                <a:gridCol w="1224136"/>
                <a:gridCol w="3600401"/>
                <a:gridCol w="2880323"/>
                <a:gridCol w="936105"/>
              </a:tblGrid>
              <a:tr h="2153054">
                <a:tc>
                  <a:txBody>
                    <a:bodyPr/>
                    <a:lstStyle/>
                    <a:p>
                      <a:pPr algn="ctr">
                        <a:lnSpc>
                          <a:spcPct val="115000"/>
                        </a:lnSpc>
                        <a:spcAft>
                          <a:spcPts val="1000"/>
                        </a:spcAft>
                      </a:pPr>
                      <a:r>
                        <a:rPr lang="en-US" sz="1100" dirty="0" err="1">
                          <a:effectLst/>
                        </a:rPr>
                        <a:t>Recursos</a:t>
                      </a:r>
                      <a:r>
                        <a:rPr lang="en-US" sz="1100" dirty="0">
                          <a:effectLst/>
                        </a:rPr>
                        <a:t>  </a:t>
                      </a:r>
                      <a:r>
                        <a:rPr lang="en-US" sz="1100" dirty="0" smtClean="0">
                          <a:effectLst/>
                        </a:rPr>
                        <a:t/>
                      </a:r>
                      <a:br>
                        <a:rPr lang="en-US" sz="1100" dirty="0" smtClean="0">
                          <a:effectLst/>
                        </a:rPr>
                      </a:br>
                      <a:r>
                        <a:rPr lang="en-US" sz="1100" dirty="0" err="1" smtClean="0">
                          <a:effectLst/>
                        </a:rPr>
                        <a:t>naturales</a:t>
                      </a:r>
                      <a:endParaRPr lang="es-EC" sz="12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40027" marR="40027" marT="0" marB="0"/>
                </a:tc>
                <a:tc>
                  <a:txBody>
                    <a:bodyPr/>
                    <a:lstStyle/>
                    <a:p>
                      <a:pPr>
                        <a:lnSpc>
                          <a:spcPct val="115000"/>
                        </a:lnSpc>
                        <a:spcAft>
                          <a:spcPts val="1000"/>
                        </a:spcAft>
                      </a:pPr>
                      <a:r>
                        <a:rPr lang="es-EC" sz="1100" dirty="0">
                          <a:effectLst/>
                        </a:rPr>
                        <a:t>Monitoreo e identificación de los atractivos naturales y culturales</a:t>
                      </a:r>
                      <a:endParaRPr lang="es-EC" sz="1200" dirty="0">
                        <a:effectLst/>
                      </a:endParaRPr>
                    </a:p>
                    <a:p>
                      <a:pPr>
                        <a:lnSpc>
                          <a:spcPct val="115000"/>
                        </a:lnSpc>
                        <a:spcAft>
                          <a:spcPts val="1000"/>
                        </a:spcAft>
                      </a:pPr>
                      <a:r>
                        <a:rPr lang="es-EC" sz="1100" dirty="0">
                          <a:effectLst/>
                        </a:rPr>
                        <a:t>-Establecer senderos  de los lugares turísticos</a:t>
                      </a:r>
                      <a:endParaRPr lang="es-EC" sz="1200" dirty="0">
                        <a:effectLst/>
                      </a:endParaRPr>
                    </a:p>
                    <a:p>
                      <a:pPr>
                        <a:lnSpc>
                          <a:spcPct val="115000"/>
                        </a:lnSpc>
                        <a:spcAft>
                          <a:spcPts val="1000"/>
                        </a:spcAft>
                      </a:pPr>
                      <a:r>
                        <a:rPr lang="es-EC" sz="1100" dirty="0">
                          <a:effectLst/>
                        </a:rPr>
                        <a:t> -Capacitación  a la comunidad en la conservación y uso adecuado de sus recursos naturales</a:t>
                      </a:r>
                      <a:endParaRPr lang="es-EC" sz="1200" dirty="0">
                        <a:effectLst/>
                      </a:endParaRPr>
                    </a:p>
                    <a:p>
                      <a:pPr>
                        <a:lnSpc>
                          <a:spcPct val="115000"/>
                        </a:lnSpc>
                        <a:spcAft>
                          <a:spcPts val="1000"/>
                        </a:spcAft>
                      </a:pPr>
                      <a:r>
                        <a:rPr lang="es-EC" sz="1100" dirty="0">
                          <a:effectLst/>
                        </a:rPr>
                        <a:t> -Construcción de una pequeña huerta “Aja” con diversidad de productos y una parcela de plantas medicinales.</a:t>
                      </a:r>
                      <a:endParaRPr lang="es-EC" sz="1200" dirty="0">
                        <a:effectLst/>
                      </a:endParaRPr>
                    </a:p>
                    <a:p>
                      <a:pPr>
                        <a:lnSpc>
                          <a:spcPct val="115000"/>
                        </a:lnSpc>
                        <a:spcAft>
                          <a:spcPts val="1000"/>
                        </a:spcAft>
                      </a:pPr>
                      <a:r>
                        <a:rPr lang="es-EC" sz="1100" dirty="0">
                          <a:effectLst/>
                        </a:rPr>
                        <a:t> -Adquisición de semillas</a:t>
                      </a:r>
                      <a:endParaRPr lang="es-EC" sz="12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40027" marR="40027" marT="0" marB="0"/>
                </a:tc>
                <a:tc>
                  <a:txBody>
                    <a:bodyPr/>
                    <a:lstStyle/>
                    <a:p>
                      <a:pPr>
                        <a:lnSpc>
                          <a:spcPct val="115000"/>
                        </a:lnSpc>
                        <a:spcAft>
                          <a:spcPts val="1000"/>
                        </a:spcAft>
                      </a:pPr>
                      <a:r>
                        <a:rPr lang="es-EC" sz="1100" dirty="0">
                          <a:effectLst/>
                        </a:rPr>
                        <a:t>-Documentos escritos de los atractivos naturales  y culturales</a:t>
                      </a:r>
                      <a:endParaRPr lang="es-EC" sz="1200" dirty="0">
                        <a:effectLst/>
                      </a:endParaRPr>
                    </a:p>
                    <a:p>
                      <a:pPr>
                        <a:lnSpc>
                          <a:spcPct val="115000"/>
                        </a:lnSpc>
                        <a:spcAft>
                          <a:spcPts val="1000"/>
                        </a:spcAft>
                      </a:pPr>
                      <a:r>
                        <a:rPr lang="es-EC" sz="1100" dirty="0">
                          <a:effectLst/>
                        </a:rPr>
                        <a:t>-Tríptico elaborado</a:t>
                      </a:r>
                      <a:endParaRPr lang="es-EC" sz="1200" dirty="0">
                        <a:effectLst/>
                      </a:endParaRPr>
                    </a:p>
                    <a:p>
                      <a:pPr>
                        <a:lnSpc>
                          <a:spcPct val="115000"/>
                        </a:lnSpc>
                        <a:spcAft>
                          <a:spcPts val="1000"/>
                        </a:spcAft>
                      </a:pPr>
                      <a:r>
                        <a:rPr lang="es-EC" sz="1100" dirty="0">
                          <a:effectLst/>
                        </a:rPr>
                        <a:t>-Senderos identificados-delimitados y limpios</a:t>
                      </a:r>
                      <a:endParaRPr lang="es-EC" sz="1200" dirty="0">
                        <a:effectLst/>
                      </a:endParaRPr>
                    </a:p>
                    <a:p>
                      <a:pPr>
                        <a:lnSpc>
                          <a:spcPct val="115000"/>
                        </a:lnSpc>
                        <a:spcAft>
                          <a:spcPts val="1000"/>
                        </a:spcAft>
                      </a:pPr>
                      <a:r>
                        <a:rPr lang="es-EC" sz="1100" dirty="0">
                          <a:effectLst/>
                        </a:rPr>
                        <a:t>-Comunidad concientizado con un reglamento interno a cumplir sobre el cuidado del medio natural</a:t>
                      </a:r>
                      <a:endParaRPr lang="es-EC" sz="1200" dirty="0">
                        <a:effectLst/>
                      </a:endParaRPr>
                    </a:p>
                    <a:p>
                      <a:pPr>
                        <a:lnSpc>
                          <a:spcPct val="115000"/>
                        </a:lnSpc>
                        <a:spcAft>
                          <a:spcPts val="1000"/>
                        </a:spcAft>
                      </a:pPr>
                      <a:r>
                        <a:rPr lang="es-EC" sz="1100" dirty="0">
                          <a:effectLst/>
                        </a:rPr>
                        <a:t>--“Aja”- huerta Shuar con diversidad de especies y  plantas medicinales</a:t>
                      </a:r>
                      <a:endParaRPr lang="es-EC" sz="12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40027" marR="40027" marT="0" marB="0"/>
                </a:tc>
                <a:tc>
                  <a:txBody>
                    <a:bodyPr/>
                    <a:lstStyle/>
                    <a:p>
                      <a:pPr algn="ctr">
                        <a:lnSpc>
                          <a:spcPct val="115000"/>
                        </a:lnSpc>
                        <a:spcAft>
                          <a:spcPts val="1000"/>
                        </a:spcAft>
                      </a:pPr>
                      <a:r>
                        <a:rPr lang="en-US" sz="1100" dirty="0" err="1" smtClean="0">
                          <a:effectLst/>
                        </a:rPr>
                        <a:t>Consejo</a:t>
                      </a:r>
                      <a:r>
                        <a:rPr lang="en-US" sz="1100" dirty="0" smtClean="0">
                          <a:effectLst/>
                        </a:rPr>
                        <a:t/>
                      </a:r>
                      <a:br>
                        <a:rPr lang="en-US" sz="1100" dirty="0" smtClean="0">
                          <a:effectLst/>
                        </a:rPr>
                      </a:br>
                      <a:r>
                        <a:rPr lang="en-US" sz="1100" dirty="0" err="1" smtClean="0">
                          <a:effectLst/>
                        </a:rPr>
                        <a:t>Directivo</a:t>
                      </a:r>
                      <a:endParaRPr lang="es-EC" sz="12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40027" marR="40027" marT="0" marB="0"/>
                </a:tc>
              </a:tr>
              <a:tr h="2649660">
                <a:tc>
                  <a:txBody>
                    <a:bodyPr/>
                    <a:lstStyle/>
                    <a:p>
                      <a:pPr algn="ctr">
                        <a:lnSpc>
                          <a:spcPct val="115000"/>
                        </a:lnSpc>
                        <a:spcAft>
                          <a:spcPts val="1000"/>
                        </a:spcAft>
                      </a:pPr>
                      <a:r>
                        <a:rPr lang="en-US" sz="1100" dirty="0">
                          <a:effectLst/>
                        </a:rPr>
                        <a:t> </a:t>
                      </a:r>
                      <a:endParaRPr lang="es-EC" sz="1200" dirty="0">
                        <a:effectLst/>
                      </a:endParaRPr>
                    </a:p>
                    <a:p>
                      <a:pPr algn="ctr">
                        <a:lnSpc>
                          <a:spcPct val="115000"/>
                        </a:lnSpc>
                        <a:spcAft>
                          <a:spcPts val="1000"/>
                        </a:spcAft>
                      </a:pPr>
                      <a:r>
                        <a:rPr lang="en-US" sz="1100" dirty="0" err="1">
                          <a:effectLst/>
                        </a:rPr>
                        <a:t>Infraestructura</a:t>
                      </a:r>
                      <a:r>
                        <a:rPr lang="en-US" sz="1100" dirty="0">
                          <a:effectLst/>
                        </a:rPr>
                        <a:t> </a:t>
                      </a:r>
                      <a:r>
                        <a:rPr lang="en-US" sz="1100" dirty="0" err="1">
                          <a:effectLst/>
                        </a:rPr>
                        <a:t>turística</a:t>
                      </a:r>
                      <a:endParaRPr lang="es-EC" sz="12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40027" marR="40027" marT="0" marB="0"/>
                </a:tc>
                <a:tc>
                  <a:txBody>
                    <a:bodyPr/>
                    <a:lstStyle/>
                    <a:p>
                      <a:pPr>
                        <a:lnSpc>
                          <a:spcPct val="115000"/>
                        </a:lnSpc>
                        <a:spcAft>
                          <a:spcPts val="1000"/>
                        </a:spcAft>
                      </a:pPr>
                      <a:r>
                        <a:rPr lang="es-EC" sz="1100" dirty="0">
                          <a:effectLst/>
                        </a:rPr>
                        <a:t>Construcción de cabañas típicas en la comunidad </a:t>
                      </a:r>
                      <a:r>
                        <a:rPr lang="es-EC" sz="1100" dirty="0" err="1">
                          <a:effectLst/>
                        </a:rPr>
                        <a:t>Kuama</a:t>
                      </a:r>
                      <a:r>
                        <a:rPr lang="es-EC" sz="1100" dirty="0">
                          <a:effectLst/>
                        </a:rPr>
                        <a:t> y Chumpi (compra de materiales, transporte terrestre, maestros para construcción de baños e instalación de tubería de agua)</a:t>
                      </a:r>
                      <a:endParaRPr lang="es-EC" sz="1200" dirty="0">
                        <a:effectLst/>
                      </a:endParaRPr>
                    </a:p>
                    <a:p>
                      <a:pPr>
                        <a:lnSpc>
                          <a:spcPct val="115000"/>
                        </a:lnSpc>
                        <a:spcAft>
                          <a:spcPts val="1000"/>
                        </a:spcAft>
                      </a:pPr>
                      <a:r>
                        <a:rPr lang="es-EC" sz="1100" dirty="0">
                          <a:effectLst/>
                        </a:rPr>
                        <a:t>-Adquisición de materiales de la zona (la comunidad pone materiales de la zona y mano de obra)-Alimentación para comunidad-Mingas</a:t>
                      </a:r>
                      <a:endParaRPr lang="es-EC" sz="1200" dirty="0">
                        <a:effectLst/>
                      </a:endParaRPr>
                    </a:p>
                    <a:p>
                      <a:pPr algn="just">
                        <a:lnSpc>
                          <a:spcPct val="115000"/>
                        </a:lnSpc>
                        <a:spcAft>
                          <a:spcPts val="1000"/>
                        </a:spcAft>
                      </a:pPr>
                      <a:r>
                        <a:rPr lang="es-EC" sz="1100" dirty="0">
                          <a:effectLst/>
                        </a:rPr>
                        <a:t>Elaboración de Paquetes turísticos</a:t>
                      </a:r>
                      <a:endParaRPr lang="es-EC" sz="1200" dirty="0">
                        <a:effectLst/>
                      </a:endParaRPr>
                    </a:p>
                    <a:p>
                      <a:pPr algn="just">
                        <a:lnSpc>
                          <a:spcPct val="115000"/>
                        </a:lnSpc>
                        <a:spcAft>
                          <a:spcPts val="1000"/>
                        </a:spcAft>
                      </a:pPr>
                      <a:r>
                        <a:rPr lang="es-EC" sz="1100" dirty="0">
                          <a:effectLst/>
                        </a:rPr>
                        <a:t>Elaboración de Trípticos para promoción</a:t>
                      </a:r>
                      <a:endParaRPr lang="es-EC" sz="1200" dirty="0">
                        <a:effectLst/>
                      </a:endParaRPr>
                    </a:p>
                    <a:p>
                      <a:pPr algn="just">
                        <a:lnSpc>
                          <a:spcPct val="115000"/>
                        </a:lnSpc>
                        <a:spcAft>
                          <a:spcPts val="1000"/>
                        </a:spcAft>
                      </a:pPr>
                      <a:r>
                        <a:rPr lang="es-EC" sz="1100" dirty="0">
                          <a:effectLst/>
                        </a:rPr>
                        <a:t>Adquisición Servicio Satelital de Internet-teléf.</a:t>
                      </a:r>
                      <a:endParaRPr lang="es-EC" sz="1200" dirty="0">
                        <a:effectLst/>
                      </a:endParaRPr>
                    </a:p>
                    <a:p>
                      <a:pPr algn="just">
                        <a:lnSpc>
                          <a:spcPct val="115000"/>
                        </a:lnSpc>
                        <a:spcAft>
                          <a:spcPts val="1000"/>
                        </a:spcAft>
                      </a:pPr>
                      <a:r>
                        <a:rPr lang="es-EC" sz="1100" dirty="0">
                          <a:effectLst/>
                        </a:rPr>
                        <a:t> </a:t>
                      </a:r>
                      <a:endParaRPr lang="es-EC" sz="1200" b="0" dirty="0">
                        <a:effectLst/>
                        <a:latin typeface="Tahoma" panose="020B0604030504040204" pitchFamily="34" charset="0"/>
                        <a:ea typeface="Tahoma" panose="020B0604030504040204" pitchFamily="34" charset="0"/>
                        <a:cs typeface="Tahoma" panose="020B0604030504040204" pitchFamily="34" charset="0"/>
                      </a:endParaRPr>
                    </a:p>
                  </a:txBody>
                  <a:tcPr marL="40027" marR="40027" marT="0" marB="0"/>
                </a:tc>
                <a:tc>
                  <a:txBody>
                    <a:bodyPr/>
                    <a:lstStyle/>
                    <a:p>
                      <a:pPr>
                        <a:lnSpc>
                          <a:spcPct val="115000"/>
                        </a:lnSpc>
                        <a:spcAft>
                          <a:spcPts val="1000"/>
                        </a:spcAft>
                      </a:pPr>
                      <a:r>
                        <a:rPr lang="es-EC" sz="1100" dirty="0">
                          <a:effectLst/>
                        </a:rPr>
                        <a:t>Infraestructura física para alojamiento-alimentación de los visitantes con servicios básicos</a:t>
                      </a:r>
                      <a:endParaRPr lang="es-EC" sz="1200" b="0" dirty="0">
                        <a:effectLst/>
                        <a:latin typeface="Tahoma" panose="020B0604030504040204" pitchFamily="34" charset="0"/>
                        <a:ea typeface="Tahoma" panose="020B0604030504040204" pitchFamily="34" charset="0"/>
                        <a:cs typeface="Tahoma" panose="020B0604030504040204" pitchFamily="34" charset="0"/>
                      </a:endParaRPr>
                    </a:p>
                  </a:txBody>
                  <a:tcPr marL="40027" marR="40027" marT="0" marB="0"/>
                </a:tc>
                <a:tc>
                  <a:txBody>
                    <a:bodyPr/>
                    <a:lstStyle/>
                    <a:p>
                      <a:pPr algn="ctr">
                        <a:lnSpc>
                          <a:spcPct val="115000"/>
                        </a:lnSpc>
                        <a:spcAft>
                          <a:spcPts val="1000"/>
                        </a:spcAft>
                      </a:pPr>
                      <a:r>
                        <a:rPr lang="en-US" sz="1100" dirty="0" err="1">
                          <a:effectLst/>
                        </a:rPr>
                        <a:t>Consejo</a:t>
                      </a:r>
                      <a:r>
                        <a:rPr lang="en-US" sz="1100" dirty="0">
                          <a:effectLst/>
                        </a:rPr>
                        <a:t> </a:t>
                      </a:r>
                      <a:r>
                        <a:rPr lang="en-US" sz="1100" dirty="0" err="1" smtClean="0">
                          <a:effectLst/>
                        </a:rPr>
                        <a:t>directivo</a:t>
                      </a:r>
                      <a:endParaRPr lang="es-EC" sz="1200" dirty="0">
                        <a:effectLst/>
                      </a:endParaRPr>
                    </a:p>
                    <a:p>
                      <a:pPr algn="ctr">
                        <a:lnSpc>
                          <a:spcPct val="115000"/>
                        </a:lnSpc>
                        <a:spcAft>
                          <a:spcPts val="1000"/>
                        </a:spcAft>
                      </a:pPr>
                      <a:r>
                        <a:rPr lang="en-US" sz="1100" dirty="0">
                          <a:effectLst/>
                        </a:rPr>
                        <a:t> </a:t>
                      </a:r>
                      <a:endParaRPr lang="es-EC" sz="1200" b="0" dirty="0">
                        <a:effectLst/>
                        <a:latin typeface="Tahoma" panose="020B0604030504040204" pitchFamily="34" charset="0"/>
                        <a:ea typeface="Tahoma" panose="020B0604030504040204" pitchFamily="34" charset="0"/>
                        <a:cs typeface="Tahoma" panose="020B0604030504040204" pitchFamily="34" charset="0"/>
                      </a:endParaRPr>
                    </a:p>
                  </a:txBody>
                  <a:tcPr marL="40027" marR="40027" marT="0" marB="0"/>
                </a:tc>
              </a:tr>
              <a:tr h="381862">
                <a:tc>
                  <a:txBody>
                    <a:bodyPr/>
                    <a:lstStyle/>
                    <a:p>
                      <a:pPr algn="ctr">
                        <a:lnSpc>
                          <a:spcPct val="115000"/>
                        </a:lnSpc>
                        <a:spcAft>
                          <a:spcPts val="1000"/>
                        </a:spcAft>
                      </a:pPr>
                      <a:r>
                        <a:rPr lang="en-US" sz="1100" dirty="0" err="1">
                          <a:effectLst/>
                        </a:rPr>
                        <a:t>Formación</a:t>
                      </a:r>
                      <a:r>
                        <a:rPr lang="en-US" sz="1100" dirty="0">
                          <a:effectLst/>
                        </a:rPr>
                        <a:t> de </a:t>
                      </a:r>
                      <a:r>
                        <a:rPr lang="en-US" sz="1100" dirty="0" err="1">
                          <a:effectLst/>
                        </a:rPr>
                        <a:t>guías</a:t>
                      </a:r>
                      <a:r>
                        <a:rPr lang="en-US" sz="1100" dirty="0">
                          <a:effectLst/>
                        </a:rPr>
                        <a:t> </a:t>
                      </a:r>
                      <a:r>
                        <a:rPr lang="en-US" sz="1100" dirty="0" err="1">
                          <a:effectLst/>
                        </a:rPr>
                        <a:t>nativos</a:t>
                      </a:r>
                      <a:endParaRPr lang="es-EC" sz="12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40027" marR="40027" marT="0" marB="0"/>
                </a:tc>
                <a:tc>
                  <a:txBody>
                    <a:bodyPr/>
                    <a:lstStyle/>
                    <a:p>
                      <a:pPr>
                        <a:lnSpc>
                          <a:spcPct val="115000"/>
                        </a:lnSpc>
                        <a:spcAft>
                          <a:spcPts val="1000"/>
                        </a:spcAft>
                      </a:pPr>
                      <a:r>
                        <a:rPr lang="es-EC" sz="1100">
                          <a:effectLst/>
                        </a:rPr>
                        <a:t>Capacitación a 4 miembros de la comunidad (hombres-mujeres) </a:t>
                      </a:r>
                      <a:endParaRPr lang="es-EC" sz="1200" b="0">
                        <a:effectLst/>
                        <a:latin typeface="Tahoma" panose="020B0604030504040204" pitchFamily="34" charset="0"/>
                        <a:ea typeface="Tahoma" panose="020B0604030504040204" pitchFamily="34" charset="0"/>
                        <a:cs typeface="Tahoma" panose="020B0604030504040204" pitchFamily="34" charset="0"/>
                      </a:endParaRPr>
                    </a:p>
                  </a:txBody>
                  <a:tcPr marL="40027" marR="40027" marT="0" marB="0"/>
                </a:tc>
                <a:tc>
                  <a:txBody>
                    <a:bodyPr/>
                    <a:lstStyle/>
                    <a:p>
                      <a:pPr>
                        <a:lnSpc>
                          <a:spcPct val="115000"/>
                        </a:lnSpc>
                        <a:spcAft>
                          <a:spcPts val="1000"/>
                        </a:spcAft>
                      </a:pPr>
                      <a:r>
                        <a:rPr lang="es-EC" sz="1100">
                          <a:effectLst/>
                        </a:rPr>
                        <a:t>Técnicos y Guías Nativos capacitados con licenciaotorgado por el Ministerio de Turismo</a:t>
                      </a:r>
                      <a:endParaRPr lang="es-EC" sz="1200" b="0">
                        <a:effectLst/>
                        <a:latin typeface="Tahoma" panose="020B0604030504040204" pitchFamily="34" charset="0"/>
                        <a:ea typeface="Tahoma" panose="020B0604030504040204" pitchFamily="34" charset="0"/>
                        <a:cs typeface="Tahoma" panose="020B0604030504040204" pitchFamily="34" charset="0"/>
                      </a:endParaRPr>
                    </a:p>
                  </a:txBody>
                  <a:tcPr marL="40027" marR="40027" marT="0" marB="0"/>
                </a:tc>
                <a:tc>
                  <a:txBody>
                    <a:bodyPr/>
                    <a:lstStyle/>
                    <a:p>
                      <a:pPr algn="ctr">
                        <a:lnSpc>
                          <a:spcPct val="115000"/>
                        </a:lnSpc>
                        <a:spcAft>
                          <a:spcPts val="1000"/>
                        </a:spcAft>
                      </a:pPr>
                      <a:r>
                        <a:rPr lang="en-US" sz="1100" dirty="0" err="1">
                          <a:effectLst/>
                        </a:rPr>
                        <a:t>Consejo</a:t>
                      </a:r>
                      <a:r>
                        <a:rPr lang="en-US" sz="1100" dirty="0">
                          <a:effectLst/>
                        </a:rPr>
                        <a:t> </a:t>
                      </a:r>
                      <a:r>
                        <a:rPr lang="en-US" sz="1100" dirty="0" err="1" smtClean="0">
                          <a:effectLst/>
                        </a:rPr>
                        <a:t>directivo</a:t>
                      </a:r>
                      <a:endParaRPr lang="es-EC" sz="1200" b="0" dirty="0">
                        <a:effectLst/>
                        <a:latin typeface="Tahoma" panose="020B0604030504040204" pitchFamily="34" charset="0"/>
                        <a:ea typeface="Tahoma" panose="020B0604030504040204" pitchFamily="34" charset="0"/>
                        <a:cs typeface="Tahoma" panose="020B0604030504040204" pitchFamily="34" charset="0"/>
                      </a:endParaRPr>
                    </a:p>
                  </a:txBody>
                  <a:tcPr marL="40027" marR="40027" marT="0" marB="0"/>
                </a:tc>
              </a:tr>
            </a:tbl>
          </a:graphicData>
        </a:graphic>
      </p:graphicFrame>
      <p:sp>
        <p:nvSpPr>
          <p:cNvPr id="5" name="4 Rectángulo"/>
          <p:cNvSpPr/>
          <p:nvPr/>
        </p:nvSpPr>
        <p:spPr>
          <a:xfrm>
            <a:off x="251520" y="6165304"/>
            <a:ext cx="2286000" cy="430887"/>
          </a:xfrm>
          <a:prstGeom prst="rect">
            <a:avLst/>
          </a:prstGeom>
        </p:spPr>
        <p:txBody>
          <a:bodyPr wrap="square">
            <a:spAutoFit/>
          </a:bodyPr>
          <a:lstStyle/>
          <a:p>
            <a:r>
              <a:rPr lang="es-EC" sz="1100" b="1" dirty="0">
                <a:latin typeface="Tahoma" panose="020B0604030504040204" pitchFamily="34" charset="0"/>
                <a:ea typeface="Tahoma" panose="020B0604030504040204" pitchFamily="34" charset="0"/>
                <a:cs typeface="Tahoma" panose="020B0604030504040204" pitchFamily="34" charset="0"/>
              </a:rPr>
              <a:t>Fuente: Patricia Arcos</a:t>
            </a:r>
          </a:p>
          <a:p>
            <a:r>
              <a:rPr lang="es-EC" sz="1100" b="1" dirty="0">
                <a:latin typeface="Tahoma" panose="020B0604030504040204" pitchFamily="34" charset="0"/>
                <a:ea typeface="Tahoma" panose="020B0604030504040204" pitchFamily="34" charset="0"/>
                <a:cs typeface="Tahoma" panose="020B0604030504040204" pitchFamily="34" charset="0"/>
              </a:rPr>
              <a:t>Elaborado por: Patricia Arcos</a:t>
            </a:r>
          </a:p>
        </p:txBody>
      </p:sp>
      <p:pic>
        <p:nvPicPr>
          <p:cNvPr id="3073"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b="93566"/>
          <a:stretch/>
        </p:blipFill>
        <p:spPr bwMode="auto">
          <a:xfrm>
            <a:off x="216488" y="332656"/>
            <a:ext cx="8748000" cy="31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3420592"/>
      </p:ext>
    </p:extLst>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tile tx="0" ty="0" sx="100000" sy="100000" flip="xy" algn="t"/>
        </a:blipFill>
        <a:effectLst/>
      </p:bgPr>
    </p:bg>
    <p:spTree>
      <p:nvGrpSpPr>
        <p:cNvPr id="1" name=""/>
        <p:cNvGrpSpPr/>
        <p:nvPr/>
      </p:nvGrpSpPr>
      <p:grpSpPr>
        <a:xfrm>
          <a:off x="0" y="0"/>
          <a:ext cx="0" cy="0"/>
          <a:chOff x="0" y="0"/>
          <a:chExt cx="0" cy="0"/>
        </a:xfrm>
      </p:grpSpPr>
      <p:sp>
        <p:nvSpPr>
          <p:cNvPr id="2" name="1 Rectángulo"/>
          <p:cNvSpPr/>
          <p:nvPr/>
        </p:nvSpPr>
        <p:spPr>
          <a:xfrm>
            <a:off x="2646608" y="199390"/>
            <a:ext cx="4209807" cy="461665"/>
          </a:xfrm>
          <a:prstGeom prst="rect">
            <a:avLst/>
          </a:prstGeom>
        </p:spPr>
        <p:txBody>
          <a:bodyPr wrap="none">
            <a:spAutoFit/>
          </a:bodyPr>
          <a:lstStyle/>
          <a:p>
            <a:pPr algn="ctr"/>
            <a:r>
              <a:rPr lang="es-EC" sz="2400" b="1" dirty="0" smtClean="0">
                <a:latin typeface="Tahoma" panose="020B0604030504040204" pitchFamily="34" charset="0"/>
                <a:ea typeface="Tahoma" panose="020B0604030504040204" pitchFamily="34" charset="0"/>
                <a:cs typeface="Tahoma" panose="020B0604030504040204" pitchFamily="34" charset="0"/>
              </a:rPr>
              <a:t>COSTO TOTAL POR ÁREAS</a:t>
            </a:r>
            <a:endParaRPr lang="es-EC" sz="2400" b="1" dirty="0">
              <a:latin typeface="Tahoma" panose="020B0604030504040204" pitchFamily="34" charset="0"/>
              <a:ea typeface="Tahoma" panose="020B0604030504040204" pitchFamily="34" charset="0"/>
              <a:cs typeface="Tahoma" panose="020B0604030504040204" pitchFamily="34" charset="0"/>
            </a:endParaRPr>
          </a:p>
        </p:txBody>
      </p:sp>
      <p:sp>
        <p:nvSpPr>
          <p:cNvPr id="3" name="2 Rectángulo"/>
          <p:cNvSpPr/>
          <p:nvPr/>
        </p:nvSpPr>
        <p:spPr>
          <a:xfrm>
            <a:off x="179512" y="692696"/>
            <a:ext cx="8568952" cy="646331"/>
          </a:xfrm>
          <a:prstGeom prst="rect">
            <a:avLst/>
          </a:prstGeom>
        </p:spPr>
        <p:txBody>
          <a:bodyPr wrap="square">
            <a:spAutoFit/>
          </a:bodyPr>
          <a:lstStyle/>
          <a:p>
            <a:pPr algn="ctr"/>
            <a:r>
              <a:rPr lang="es-EC" b="1" dirty="0" smtClean="0">
                <a:latin typeface="Tahoma" panose="020B0604030504040204" pitchFamily="34" charset="0"/>
                <a:ea typeface="Tahoma" panose="020B0604030504040204" pitchFamily="34" charset="0"/>
                <a:cs typeface="Tahoma" panose="020B0604030504040204" pitchFamily="34" charset="0"/>
              </a:rPr>
              <a:t>Cuadro No. 5: Costo Total por Áreas del programa de Recuperación cultural y turismo sostenible</a:t>
            </a:r>
            <a:endParaRPr lang="es-EC"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472008663"/>
              </p:ext>
            </p:extLst>
          </p:nvPr>
        </p:nvGraphicFramePr>
        <p:xfrm>
          <a:off x="323528" y="1765784"/>
          <a:ext cx="8568952" cy="3785616"/>
        </p:xfrm>
        <a:graphic>
          <a:graphicData uri="http://schemas.openxmlformats.org/drawingml/2006/table">
            <a:tbl>
              <a:tblPr firstRow="1" firstCol="1" bandRow="1">
                <a:tableStyleId>{F5AB1C69-6EDB-4FF4-983F-18BD219EF322}</a:tableStyleId>
              </a:tblPr>
              <a:tblGrid>
                <a:gridCol w="2523185"/>
                <a:gridCol w="1521688"/>
                <a:gridCol w="2341382"/>
                <a:gridCol w="2182697"/>
              </a:tblGrid>
              <a:tr h="222250">
                <a:tc rowSpan="2">
                  <a:txBody>
                    <a:bodyPr/>
                    <a:lstStyle/>
                    <a:p>
                      <a:pPr algn="ctr">
                        <a:lnSpc>
                          <a:spcPct val="115000"/>
                        </a:lnSpc>
                        <a:spcAft>
                          <a:spcPts val="1000"/>
                        </a:spcAft>
                      </a:pPr>
                      <a:r>
                        <a:rPr lang="es-EC" sz="2400" dirty="0">
                          <a:effectLst/>
                        </a:rPr>
                        <a:t>ÀREAS</a:t>
                      </a:r>
                      <a:endParaRPr lang="es-EC" sz="2000" dirty="0">
                        <a:effectLst/>
                        <a:latin typeface="Calibri"/>
                        <a:ea typeface="Calibri"/>
                        <a:cs typeface="Times New Roman"/>
                      </a:endParaRPr>
                    </a:p>
                  </a:txBody>
                  <a:tcPr marL="68580" marR="68580" marT="0" marB="0">
                    <a:solidFill>
                      <a:schemeClr val="accent5">
                        <a:lumMod val="50000"/>
                      </a:schemeClr>
                    </a:solidFill>
                  </a:tcPr>
                </a:tc>
                <a:tc rowSpan="2">
                  <a:txBody>
                    <a:bodyPr/>
                    <a:lstStyle/>
                    <a:p>
                      <a:pPr algn="ctr">
                        <a:lnSpc>
                          <a:spcPct val="115000"/>
                        </a:lnSpc>
                        <a:spcAft>
                          <a:spcPts val="1000"/>
                        </a:spcAft>
                      </a:pPr>
                      <a:r>
                        <a:rPr lang="es-EC" sz="2400" dirty="0">
                          <a:effectLst/>
                        </a:rPr>
                        <a:t>COSTO TOTAL</a:t>
                      </a:r>
                      <a:endParaRPr lang="es-EC" sz="2000" dirty="0">
                        <a:effectLst/>
                        <a:latin typeface="Calibri"/>
                        <a:ea typeface="Calibri"/>
                        <a:cs typeface="Times New Roman"/>
                      </a:endParaRPr>
                    </a:p>
                  </a:txBody>
                  <a:tcPr marL="68580" marR="68580" marT="0" marB="0">
                    <a:solidFill>
                      <a:schemeClr val="accent5">
                        <a:lumMod val="50000"/>
                      </a:schemeClr>
                    </a:solidFill>
                  </a:tcPr>
                </a:tc>
                <a:tc gridSpan="2">
                  <a:txBody>
                    <a:bodyPr/>
                    <a:lstStyle/>
                    <a:p>
                      <a:pPr algn="ctr">
                        <a:lnSpc>
                          <a:spcPct val="115000"/>
                        </a:lnSpc>
                        <a:spcAft>
                          <a:spcPts val="1000"/>
                        </a:spcAft>
                      </a:pPr>
                      <a:r>
                        <a:rPr lang="es-EC" sz="2400" dirty="0">
                          <a:effectLst/>
                        </a:rPr>
                        <a:t>FINANCIAMIENTO</a:t>
                      </a:r>
                      <a:endParaRPr lang="es-EC" sz="2000" dirty="0">
                        <a:effectLst/>
                        <a:latin typeface="Calibri"/>
                        <a:ea typeface="Calibri"/>
                        <a:cs typeface="Times New Roman"/>
                      </a:endParaRPr>
                    </a:p>
                  </a:txBody>
                  <a:tcPr marL="68580" marR="68580" marT="0" marB="0">
                    <a:solidFill>
                      <a:schemeClr val="accent5">
                        <a:lumMod val="50000"/>
                      </a:schemeClr>
                    </a:solidFill>
                  </a:tcPr>
                </a:tc>
                <a:tc hMerge="1">
                  <a:txBody>
                    <a:bodyPr/>
                    <a:lstStyle/>
                    <a:p>
                      <a:endParaRPr lang="es-EC"/>
                    </a:p>
                  </a:txBody>
                  <a:tcPr/>
                </a:tc>
              </a:tr>
              <a:tr h="318135">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2400" dirty="0">
                          <a:effectLst/>
                        </a:rPr>
                        <a:t>Aporte de las comunidades</a:t>
                      </a:r>
                      <a:endParaRPr lang="es-EC" sz="2000" dirty="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2400" dirty="0">
                          <a:effectLst/>
                        </a:rPr>
                        <a:t>Aporte Entidad Ejecutora</a:t>
                      </a:r>
                      <a:endParaRPr lang="es-EC" sz="2000" dirty="0">
                        <a:effectLst/>
                        <a:latin typeface="Calibri"/>
                        <a:ea typeface="Calibri"/>
                        <a:cs typeface="Times New Roman"/>
                      </a:endParaRPr>
                    </a:p>
                  </a:txBody>
                  <a:tcPr marL="68580" marR="68580" marT="0" marB="0"/>
                </a:tc>
              </a:tr>
              <a:tr h="222250">
                <a:tc>
                  <a:txBody>
                    <a:bodyPr/>
                    <a:lstStyle/>
                    <a:p>
                      <a:pPr>
                        <a:lnSpc>
                          <a:spcPct val="115000"/>
                        </a:lnSpc>
                        <a:spcAft>
                          <a:spcPts val="1000"/>
                        </a:spcAft>
                      </a:pPr>
                      <a:r>
                        <a:rPr lang="es-EC" sz="1600" dirty="0">
                          <a:effectLst/>
                        </a:rPr>
                        <a:t>Conocimiento ancestral</a:t>
                      </a:r>
                      <a:endParaRPr lang="es-EC" sz="2000" dirty="0">
                        <a:effectLst/>
                        <a:latin typeface="Calibri"/>
                        <a:ea typeface="Calibri"/>
                        <a:cs typeface="Times New Roman"/>
                      </a:endParaRPr>
                    </a:p>
                  </a:txBody>
                  <a:tcPr marL="68580" marR="68580" marT="0" marB="0">
                    <a:solidFill>
                      <a:schemeClr val="tx1">
                        <a:lumMod val="85000"/>
                        <a:lumOff val="15000"/>
                      </a:schemeClr>
                    </a:solidFill>
                  </a:tcPr>
                </a:tc>
                <a:tc>
                  <a:txBody>
                    <a:bodyPr/>
                    <a:lstStyle/>
                    <a:p>
                      <a:pPr algn="ctr">
                        <a:lnSpc>
                          <a:spcPct val="115000"/>
                        </a:lnSpc>
                        <a:spcAft>
                          <a:spcPts val="1000"/>
                        </a:spcAft>
                      </a:pPr>
                      <a:r>
                        <a:rPr lang="es-EC" sz="1600" dirty="0">
                          <a:effectLst/>
                        </a:rPr>
                        <a:t>800</a:t>
                      </a:r>
                      <a:endParaRPr lang="es-EC" sz="2000" dirty="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600">
                          <a:effectLst/>
                        </a:rPr>
                        <a:t>100</a:t>
                      </a:r>
                      <a:endParaRPr lang="es-EC" sz="200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600">
                          <a:effectLst/>
                        </a:rPr>
                        <a:t>700</a:t>
                      </a:r>
                      <a:endParaRPr lang="es-EC" sz="2000">
                        <a:effectLst/>
                        <a:latin typeface="Calibri"/>
                        <a:ea typeface="Calibri"/>
                        <a:cs typeface="Times New Roman"/>
                      </a:endParaRPr>
                    </a:p>
                  </a:txBody>
                  <a:tcPr marL="68580" marR="68580" marT="0" marB="0"/>
                </a:tc>
              </a:tr>
              <a:tr h="222250">
                <a:tc>
                  <a:txBody>
                    <a:bodyPr/>
                    <a:lstStyle/>
                    <a:p>
                      <a:pPr>
                        <a:lnSpc>
                          <a:spcPct val="115000"/>
                        </a:lnSpc>
                        <a:spcAft>
                          <a:spcPts val="1000"/>
                        </a:spcAft>
                      </a:pPr>
                      <a:r>
                        <a:rPr lang="es-EC" sz="1600" dirty="0">
                          <a:effectLst/>
                        </a:rPr>
                        <a:t>Fiestas tradicionales</a:t>
                      </a:r>
                      <a:endParaRPr lang="es-EC" sz="2000" dirty="0">
                        <a:effectLst/>
                        <a:latin typeface="Calibri"/>
                        <a:ea typeface="Calibri"/>
                        <a:cs typeface="Times New Roman"/>
                      </a:endParaRPr>
                    </a:p>
                  </a:txBody>
                  <a:tcPr marL="68580" marR="68580" marT="0" marB="0">
                    <a:solidFill>
                      <a:schemeClr val="tx1">
                        <a:lumMod val="85000"/>
                        <a:lumOff val="15000"/>
                      </a:schemeClr>
                    </a:solidFill>
                  </a:tcPr>
                </a:tc>
                <a:tc>
                  <a:txBody>
                    <a:bodyPr/>
                    <a:lstStyle/>
                    <a:p>
                      <a:pPr algn="ctr">
                        <a:lnSpc>
                          <a:spcPct val="115000"/>
                        </a:lnSpc>
                        <a:spcAft>
                          <a:spcPts val="1000"/>
                        </a:spcAft>
                      </a:pPr>
                      <a:r>
                        <a:rPr lang="es-EC" sz="1600" dirty="0">
                          <a:effectLst/>
                        </a:rPr>
                        <a:t>2300</a:t>
                      </a:r>
                      <a:endParaRPr lang="es-EC" sz="2000" dirty="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600">
                          <a:effectLst/>
                        </a:rPr>
                        <a:t>300</a:t>
                      </a:r>
                      <a:endParaRPr lang="es-EC" sz="200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600">
                          <a:effectLst/>
                        </a:rPr>
                        <a:t>2000</a:t>
                      </a:r>
                      <a:endParaRPr lang="es-EC" sz="2000">
                        <a:effectLst/>
                        <a:latin typeface="Calibri"/>
                        <a:ea typeface="Calibri"/>
                        <a:cs typeface="Times New Roman"/>
                      </a:endParaRPr>
                    </a:p>
                  </a:txBody>
                  <a:tcPr marL="68580" marR="68580" marT="0" marB="0"/>
                </a:tc>
              </a:tr>
              <a:tr h="222250">
                <a:tc>
                  <a:txBody>
                    <a:bodyPr/>
                    <a:lstStyle/>
                    <a:p>
                      <a:pPr>
                        <a:lnSpc>
                          <a:spcPct val="115000"/>
                        </a:lnSpc>
                        <a:spcAft>
                          <a:spcPts val="1000"/>
                        </a:spcAft>
                      </a:pPr>
                      <a:r>
                        <a:rPr lang="es-EC" sz="1600" dirty="0">
                          <a:effectLst/>
                        </a:rPr>
                        <a:t>Gastronomía tradicional</a:t>
                      </a:r>
                      <a:endParaRPr lang="es-EC" sz="2000" dirty="0">
                        <a:effectLst/>
                        <a:latin typeface="Calibri"/>
                        <a:ea typeface="Calibri"/>
                        <a:cs typeface="Times New Roman"/>
                      </a:endParaRPr>
                    </a:p>
                  </a:txBody>
                  <a:tcPr marL="68580" marR="68580" marT="0" marB="0">
                    <a:solidFill>
                      <a:schemeClr val="tx1">
                        <a:lumMod val="85000"/>
                        <a:lumOff val="15000"/>
                      </a:schemeClr>
                    </a:solidFill>
                  </a:tcPr>
                </a:tc>
                <a:tc>
                  <a:txBody>
                    <a:bodyPr/>
                    <a:lstStyle/>
                    <a:p>
                      <a:pPr algn="ctr">
                        <a:lnSpc>
                          <a:spcPct val="115000"/>
                        </a:lnSpc>
                        <a:spcAft>
                          <a:spcPts val="1000"/>
                        </a:spcAft>
                      </a:pPr>
                      <a:r>
                        <a:rPr lang="es-EC" sz="1600">
                          <a:effectLst/>
                        </a:rPr>
                        <a:t>3000</a:t>
                      </a:r>
                      <a:endParaRPr lang="es-EC" sz="200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600" dirty="0">
                          <a:effectLst/>
                        </a:rPr>
                        <a:t>400</a:t>
                      </a:r>
                      <a:endParaRPr lang="es-EC" sz="2000" dirty="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600">
                          <a:effectLst/>
                        </a:rPr>
                        <a:t>2600</a:t>
                      </a:r>
                      <a:endParaRPr lang="es-EC" sz="2000">
                        <a:effectLst/>
                        <a:latin typeface="Calibri"/>
                        <a:ea typeface="Calibri"/>
                        <a:cs typeface="Times New Roman"/>
                      </a:endParaRPr>
                    </a:p>
                  </a:txBody>
                  <a:tcPr marL="68580" marR="68580" marT="0" marB="0"/>
                </a:tc>
              </a:tr>
              <a:tr h="222250">
                <a:tc>
                  <a:txBody>
                    <a:bodyPr/>
                    <a:lstStyle/>
                    <a:p>
                      <a:pPr>
                        <a:lnSpc>
                          <a:spcPct val="115000"/>
                        </a:lnSpc>
                        <a:spcAft>
                          <a:spcPts val="1000"/>
                        </a:spcAft>
                      </a:pPr>
                      <a:r>
                        <a:rPr lang="es-EC" sz="1600" dirty="0">
                          <a:effectLst/>
                        </a:rPr>
                        <a:t>Calidad artesanal</a:t>
                      </a:r>
                      <a:endParaRPr lang="es-EC" sz="2000" dirty="0">
                        <a:effectLst/>
                        <a:latin typeface="Calibri"/>
                        <a:ea typeface="Calibri"/>
                        <a:cs typeface="Times New Roman"/>
                      </a:endParaRPr>
                    </a:p>
                  </a:txBody>
                  <a:tcPr marL="68580" marR="68580" marT="0" marB="0">
                    <a:solidFill>
                      <a:schemeClr val="tx1">
                        <a:lumMod val="85000"/>
                        <a:lumOff val="15000"/>
                      </a:schemeClr>
                    </a:solidFill>
                  </a:tcPr>
                </a:tc>
                <a:tc>
                  <a:txBody>
                    <a:bodyPr/>
                    <a:lstStyle/>
                    <a:p>
                      <a:pPr algn="ctr">
                        <a:lnSpc>
                          <a:spcPct val="115000"/>
                        </a:lnSpc>
                        <a:spcAft>
                          <a:spcPts val="1000"/>
                        </a:spcAft>
                      </a:pPr>
                      <a:r>
                        <a:rPr lang="es-EC" sz="1600">
                          <a:effectLst/>
                        </a:rPr>
                        <a:t>3200</a:t>
                      </a:r>
                      <a:endParaRPr lang="es-EC" sz="200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600" dirty="0">
                          <a:effectLst/>
                        </a:rPr>
                        <a:t>400</a:t>
                      </a:r>
                      <a:endParaRPr lang="es-EC" sz="2000" dirty="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600">
                          <a:effectLst/>
                        </a:rPr>
                        <a:t>2800</a:t>
                      </a:r>
                      <a:endParaRPr lang="es-EC" sz="2000">
                        <a:effectLst/>
                        <a:latin typeface="Calibri"/>
                        <a:ea typeface="Calibri"/>
                        <a:cs typeface="Times New Roman"/>
                      </a:endParaRPr>
                    </a:p>
                  </a:txBody>
                  <a:tcPr marL="68580" marR="68580" marT="0" marB="0"/>
                </a:tc>
              </a:tr>
              <a:tr h="222250">
                <a:tc>
                  <a:txBody>
                    <a:bodyPr/>
                    <a:lstStyle/>
                    <a:p>
                      <a:pPr>
                        <a:lnSpc>
                          <a:spcPct val="115000"/>
                        </a:lnSpc>
                        <a:spcAft>
                          <a:spcPts val="1000"/>
                        </a:spcAft>
                      </a:pPr>
                      <a:r>
                        <a:rPr lang="es-EC" sz="1600" dirty="0">
                          <a:effectLst/>
                        </a:rPr>
                        <a:t>Recursos naturales</a:t>
                      </a:r>
                      <a:endParaRPr lang="es-EC" sz="2000" dirty="0">
                        <a:effectLst/>
                        <a:latin typeface="Calibri"/>
                        <a:ea typeface="Calibri"/>
                        <a:cs typeface="Times New Roman"/>
                      </a:endParaRPr>
                    </a:p>
                  </a:txBody>
                  <a:tcPr marL="68580" marR="68580" marT="0" marB="0">
                    <a:solidFill>
                      <a:schemeClr val="tx1">
                        <a:lumMod val="85000"/>
                        <a:lumOff val="15000"/>
                      </a:schemeClr>
                    </a:solidFill>
                  </a:tcPr>
                </a:tc>
                <a:tc>
                  <a:txBody>
                    <a:bodyPr/>
                    <a:lstStyle/>
                    <a:p>
                      <a:pPr algn="ctr">
                        <a:lnSpc>
                          <a:spcPct val="115000"/>
                        </a:lnSpc>
                        <a:spcAft>
                          <a:spcPts val="1000"/>
                        </a:spcAft>
                      </a:pPr>
                      <a:r>
                        <a:rPr lang="es-EC" sz="1600">
                          <a:effectLst/>
                        </a:rPr>
                        <a:t>3020</a:t>
                      </a:r>
                      <a:endParaRPr lang="es-EC" sz="200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600" dirty="0">
                          <a:effectLst/>
                        </a:rPr>
                        <a:t>1220</a:t>
                      </a:r>
                      <a:endParaRPr lang="es-EC" sz="2000" dirty="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600">
                          <a:effectLst/>
                        </a:rPr>
                        <a:t>1800</a:t>
                      </a:r>
                      <a:endParaRPr lang="es-EC" sz="2000">
                        <a:effectLst/>
                        <a:latin typeface="Calibri"/>
                        <a:ea typeface="Calibri"/>
                        <a:cs typeface="Times New Roman"/>
                      </a:endParaRPr>
                    </a:p>
                  </a:txBody>
                  <a:tcPr marL="68580" marR="68580" marT="0" marB="0"/>
                </a:tc>
              </a:tr>
              <a:tr h="204470">
                <a:tc>
                  <a:txBody>
                    <a:bodyPr/>
                    <a:lstStyle/>
                    <a:p>
                      <a:pPr>
                        <a:lnSpc>
                          <a:spcPct val="115000"/>
                        </a:lnSpc>
                        <a:spcAft>
                          <a:spcPts val="1000"/>
                        </a:spcAft>
                      </a:pPr>
                      <a:r>
                        <a:rPr lang="es-EC" sz="1600" dirty="0">
                          <a:effectLst/>
                        </a:rPr>
                        <a:t>Infraestructura turística y promoción</a:t>
                      </a:r>
                      <a:endParaRPr lang="es-EC" sz="2000" dirty="0">
                        <a:effectLst/>
                        <a:latin typeface="Calibri"/>
                        <a:ea typeface="Calibri"/>
                        <a:cs typeface="Times New Roman"/>
                      </a:endParaRPr>
                    </a:p>
                  </a:txBody>
                  <a:tcPr marL="68580" marR="68580" marT="0" marB="0">
                    <a:solidFill>
                      <a:schemeClr val="tx1">
                        <a:lumMod val="85000"/>
                        <a:lumOff val="15000"/>
                      </a:schemeClr>
                    </a:solidFill>
                  </a:tcPr>
                </a:tc>
                <a:tc>
                  <a:txBody>
                    <a:bodyPr/>
                    <a:lstStyle/>
                    <a:p>
                      <a:pPr algn="ctr">
                        <a:lnSpc>
                          <a:spcPct val="115000"/>
                        </a:lnSpc>
                        <a:spcAft>
                          <a:spcPts val="1000"/>
                        </a:spcAft>
                      </a:pPr>
                      <a:r>
                        <a:rPr lang="es-EC" sz="1600">
                          <a:effectLst/>
                        </a:rPr>
                        <a:t>13400</a:t>
                      </a:r>
                      <a:endParaRPr lang="es-EC" sz="200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600" dirty="0">
                          <a:effectLst/>
                        </a:rPr>
                        <a:t>2000</a:t>
                      </a:r>
                      <a:endParaRPr lang="es-EC" sz="2000" dirty="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600" dirty="0">
                          <a:effectLst/>
                        </a:rPr>
                        <a:t>11400</a:t>
                      </a:r>
                      <a:endParaRPr lang="es-EC" sz="2000" dirty="0">
                        <a:effectLst/>
                        <a:latin typeface="Calibri"/>
                        <a:ea typeface="Calibri"/>
                        <a:cs typeface="Times New Roman"/>
                      </a:endParaRPr>
                    </a:p>
                  </a:txBody>
                  <a:tcPr marL="68580" marR="68580" marT="0" marB="0"/>
                </a:tc>
              </a:tr>
              <a:tr h="179705">
                <a:tc>
                  <a:txBody>
                    <a:bodyPr/>
                    <a:lstStyle/>
                    <a:p>
                      <a:pPr>
                        <a:lnSpc>
                          <a:spcPct val="115000"/>
                        </a:lnSpc>
                        <a:spcAft>
                          <a:spcPts val="1000"/>
                        </a:spcAft>
                      </a:pPr>
                      <a:r>
                        <a:rPr lang="es-EC" sz="1600" dirty="0">
                          <a:effectLst/>
                        </a:rPr>
                        <a:t>Formación de guías nativos</a:t>
                      </a:r>
                      <a:endParaRPr lang="es-EC" sz="2000" dirty="0">
                        <a:effectLst/>
                        <a:latin typeface="Calibri"/>
                        <a:ea typeface="Calibri"/>
                        <a:cs typeface="Times New Roman"/>
                      </a:endParaRPr>
                    </a:p>
                  </a:txBody>
                  <a:tcPr marL="68580" marR="68580" marT="0" marB="0">
                    <a:solidFill>
                      <a:schemeClr val="tx1">
                        <a:lumMod val="85000"/>
                        <a:lumOff val="15000"/>
                      </a:schemeClr>
                    </a:solidFill>
                  </a:tcPr>
                </a:tc>
                <a:tc>
                  <a:txBody>
                    <a:bodyPr/>
                    <a:lstStyle/>
                    <a:p>
                      <a:pPr algn="ctr">
                        <a:lnSpc>
                          <a:spcPct val="115000"/>
                        </a:lnSpc>
                        <a:spcAft>
                          <a:spcPts val="1000"/>
                        </a:spcAft>
                      </a:pPr>
                      <a:r>
                        <a:rPr lang="es-EC" sz="1600">
                          <a:effectLst/>
                        </a:rPr>
                        <a:t>3000</a:t>
                      </a:r>
                      <a:endParaRPr lang="es-EC" sz="200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600">
                          <a:effectLst/>
                        </a:rPr>
                        <a:t>1200</a:t>
                      </a:r>
                      <a:endParaRPr lang="es-EC" sz="200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600" dirty="0">
                          <a:effectLst/>
                        </a:rPr>
                        <a:t>1800</a:t>
                      </a:r>
                      <a:endParaRPr lang="es-EC" sz="2000" dirty="0">
                        <a:effectLst/>
                        <a:latin typeface="Calibri"/>
                        <a:ea typeface="Calibri"/>
                        <a:cs typeface="Times New Roman"/>
                      </a:endParaRPr>
                    </a:p>
                  </a:txBody>
                  <a:tcPr marL="68580" marR="68580" marT="0" marB="0"/>
                </a:tc>
              </a:tr>
              <a:tr h="222250">
                <a:tc>
                  <a:txBody>
                    <a:bodyPr/>
                    <a:lstStyle/>
                    <a:p>
                      <a:pPr>
                        <a:lnSpc>
                          <a:spcPct val="115000"/>
                        </a:lnSpc>
                        <a:spcAft>
                          <a:spcPts val="1000"/>
                        </a:spcAft>
                      </a:pPr>
                      <a:r>
                        <a:rPr lang="es-EC" sz="1600" dirty="0">
                          <a:effectLst/>
                        </a:rPr>
                        <a:t>TOTAL</a:t>
                      </a:r>
                      <a:endParaRPr lang="es-EC" sz="2000" dirty="0">
                        <a:effectLst/>
                        <a:latin typeface="Calibri"/>
                        <a:ea typeface="Calibri"/>
                        <a:cs typeface="Times New Roman"/>
                      </a:endParaRPr>
                    </a:p>
                  </a:txBody>
                  <a:tcPr marL="68580" marR="68580" marT="0" marB="0">
                    <a:solidFill>
                      <a:schemeClr val="tx1">
                        <a:lumMod val="85000"/>
                        <a:lumOff val="15000"/>
                      </a:schemeClr>
                    </a:solidFill>
                  </a:tcPr>
                </a:tc>
                <a:tc>
                  <a:txBody>
                    <a:bodyPr/>
                    <a:lstStyle/>
                    <a:p>
                      <a:pPr algn="ctr">
                        <a:lnSpc>
                          <a:spcPct val="115000"/>
                        </a:lnSpc>
                        <a:spcAft>
                          <a:spcPts val="1000"/>
                        </a:spcAft>
                      </a:pPr>
                      <a:r>
                        <a:rPr lang="es-EC" sz="1600">
                          <a:effectLst/>
                        </a:rPr>
                        <a:t>28720</a:t>
                      </a:r>
                      <a:endParaRPr lang="es-EC" sz="200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600" dirty="0">
                          <a:effectLst/>
                        </a:rPr>
                        <a:t>5620</a:t>
                      </a:r>
                      <a:endParaRPr lang="es-EC" sz="2000" dirty="0">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600" dirty="0">
                          <a:effectLst/>
                        </a:rPr>
                        <a:t>23100</a:t>
                      </a:r>
                      <a:endParaRPr lang="es-EC" sz="2000" dirty="0">
                        <a:effectLst/>
                        <a:latin typeface="Calibri"/>
                        <a:ea typeface="Calibri"/>
                        <a:cs typeface="Times New Roman"/>
                      </a:endParaRPr>
                    </a:p>
                  </a:txBody>
                  <a:tcPr marL="68580" marR="68580" marT="0" marB="0"/>
                </a:tc>
              </a:tr>
            </a:tbl>
          </a:graphicData>
        </a:graphic>
      </p:graphicFrame>
      <p:sp>
        <p:nvSpPr>
          <p:cNvPr id="7" name="6 Rectángulo"/>
          <p:cNvSpPr/>
          <p:nvPr/>
        </p:nvSpPr>
        <p:spPr>
          <a:xfrm>
            <a:off x="341784" y="5590401"/>
            <a:ext cx="2286000" cy="430887"/>
          </a:xfrm>
          <a:prstGeom prst="rect">
            <a:avLst/>
          </a:prstGeom>
        </p:spPr>
        <p:txBody>
          <a:bodyPr wrap="square">
            <a:spAutoFit/>
          </a:bodyPr>
          <a:lstStyle/>
          <a:p>
            <a:r>
              <a:rPr lang="es-EC" sz="1100" b="1" dirty="0">
                <a:latin typeface="Tahoma" panose="020B0604030504040204" pitchFamily="34" charset="0"/>
                <a:ea typeface="Tahoma" panose="020B0604030504040204" pitchFamily="34" charset="0"/>
                <a:cs typeface="Tahoma" panose="020B0604030504040204" pitchFamily="34" charset="0"/>
              </a:rPr>
              <a:t>Fuente: Patricia Arcos</a:t>
            </a:r>
          </a:p>
          <a:p>
            <a:r>
              <a:rPr lang="es-EC" sz="1100" b="1" dirty="0">
                <a:latin typeface="Tahoma" panose="020B0604030504040204" pitchFamily="34" charset="0"/>
                <a:ea typeface="Tahoma" panose="020B0604030504040204" pitchFamily="34" charset="0"/>
                <a:cs typeface="Tahoma" panose="020B0604030504040204" pitchFamily="34" charset="0"/>
              </a:rPr>
              <a:t>Elaborado por: Patricia Arcos</a:t>
            </a:r>
          </a:p>
        </p:txBody>
      </p:sp>
    </p:spTree>
    <p:extLst>
      <p:ext uri="{BB962C8B-B14F-4D97-AF65-F5344CB8AC3E}">
        <p14:creationId xmlns:p14="http://schemas.microsoft.com/office/powerpoint/2010/main" val="3285984418"/>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2 Rectángulo redondeado"/>
          <p:cNvSpPr/>
          <p:nvPr/>
        </p:nvSpPr>
        <p:spPr>
          <a:xfrm>
            <a:off x="1691680" y="2022308"/>
            <a:ext cx="5760640" cy="1146998"/>
          </a:xfrm>
          <a:prstGeom prst="round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a:solidFill>
                  <a:prstClr val="black"/>
                </a:solidFill>
                <a:latin typeface="Arial" pitchFamily="34" charset="0"/>
                <a:cs typeface="Arial" pitchFamily="34" charset="0"/>
              </a:rPr>
              <a:t>Capítulo 1</a:t>
            </a:r>
          </a:p>
        </p:txBody>
      </p:sp>
      <p:sp>
        <p:nvSpPr>
          <p:cNvPr id="4" name="3 Rectángulo redondeado"/>
          <p:cNvSpPr/>
          <p:nvPr/>
        </p:nvSpPr>
        <p:spPr>
          <a:xfrm>
            <a:off x="1691680" y="3506138"/>
            <a:ext cx="5760640" cy="1146998"/>
          </a:xfrm>
          <a:prstGeom prst="round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a:solidFill>
                  <a:prstClr val="black"/>
                </a:solidFill>
                <a:latin typeface="Arial" pitchFamily="34" charset="0"/>
                <a:cs typeface="Arial" pitchFamily="34" charset="0"/>
              </a:rPr>
              <a:t>El Problema</a:t>
            </a:r>
          </a:p>
        </p:txBody>
      </p:sp>
    </p:spTree>
    <p:extLst>
      <p:ext uri="{BB962C8B-B14F-4D97-AF65-F5344CB8AC3E}">
        <p14:creationId xmlns:p14="http://schemas.microsoft.com/office/powerpoint/2010/main" val="338171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0" dur="1000" fill="hold"/>
                                        <p:tgtEl>
                                          <p:spTgt spid="3">
                                            <p:txEl>
                                              <p:pRg st="0" end="0"/>
                                            </p:txEl>
                                          </p:spTgt>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0"/>
                                  </p:stCondLst>
                                  <p:iterate type="lt">
                                    <p:tmPct val="10000"/>
                                  </p:iterate>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0" end="0"/>
                                            </p:txEl>
                                          </p:spTgt>
                                        </p:tgtEl>
                                        <p:attrNameLst>
                                          <p:attrName>ppt_x</p:attrName>
                                        </p:attrNameLst>
                                      </p:cBhvr>
                                      <p:tavLst>
                                        <p:tav tm="0">
                                          <p:val>
                                            <p:fltVal val="0.5"/>
                                          </p:val>
                                        </p:tav>
                                        <p:tav tm="100000">
                                          <p:val>
                                            <p:strVal val="#ppt_x"/>
                                          </p:val>
                                        </p:tav>
                                      </p:tavLst>
                                    </p:anim>
                                    <p:anim calcmode="lin" valueType="num">
                                      <p:cBhvr>
                                        <p:cTn id="16" dur="1000" fill="hold"/>
                                        <p:tgtEl>
                                          <p:spTgt spid="4">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l="-6000" r="-6000"/>
          </a:stretch>
        </a:blipFill>
        <a:effectLst/>
      </p:bgPr>
    </p:bg>
    <p:spTree>
      <p:nvGrpSpPr>
        <p:cNvPr id="1" name=""/>
        <p:cNvGrpSpPr/>
        <p:nvPr/>
      </p:nvGrpSpPr>
      <p:grpSpPr>
        <a:xfrm>
          <a:off x="0" y="0"/>
          <a:ext cx="0" cy="0"/>
          <a:chOff x="0" y="0"/>
          <a:chExt cx="0" cy="0"/>
        </a:xfrm>
      </p:grpSpPr>
      <p:sp>
        <p:nvSpPr>
          <p:cNvPr id="5" name="4 Rectángulo"/>
          <p:cNvSpPr/>
          <p:nvPr/>
        </p:nvSpPr>
        <p:spPr>
          <a:xfrm>
            <a:off x="2267744" y="3861048"/>
            <a:ext cx="4844364" cy="186204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15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rPr>
              <a:t>Gracias</a:t>
            </a:r>
            <a:endParaRPr lang="es-EC" sz="115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590901222"/>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 name="37 Rectángulo redondeado"/>
          <p:cNvSpPr/>
          <p:nvPr/>
        </p:nvSpPr>
        <p:spPr>
          <a:xfrm>
            <a:off x="5715008" y="1359578"/>
            <a:ext cx="3071834" cy="2357454"/>
          </a:xfrm>
          <a:prstGeom prst="roundRect">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s-VE"/>
          </a:p>
        </p:txBody>
      </p:sp>
      <p:sp>
        <p:nvSpPr>
          <p:cNvPr id="22" name="Rectangle 63"/>
          <p:cNvSpPr>
            <a:spLocks noChangeArrowheads="1"/>
          </p:cNvSpPr>
          <p:nvPr/>
        </p:nvSpPr>
        <p:spPr bwMode="auto">
          <a:xfrm>
            <a:off x="1690688" y="260350"/>
            <a:ext cx="5761037" cy="792163"/>
          </a:xfrm>
          <a:prstGeom prst="rect">
            <a:avLst/>
          </a:prstGeom>
          <a:noFill/>
          <a:ln w="25400">
            <a:solidFill>
              <a:srgbClr val="993366"/>
            </a:solidFill>
            <a:miter lim="800000"/>
            <a:headEnd/>
            <a:tailEnd/>
          </a:ln>
          <a:effectLst/>
        </p:spPr>
        <p:txBody>
          <a:bodyPr anchor="ctr"/>
          <a:lstStyle/>
          <a:p>
            <a:pPr algn="ctr"/>
            <a:r>
              <a:rPr lang="es-MX" sz="2500" b="1" dirty="0" smtClean="0">
                <a:solidFill>
                  <a:srgbClr val="990033"/>
                </a:solidFill>
                <a:latin typeface="Tahoma" pitchFamily="34" charset="0"/>
              </a:rPr>
              <a:t>Planteamiento del Problema</a:t>
            </a:r>
            <a:endParaRPr lang="es-ES" sz="2500" b="1" dirty="0">
              <a:solidFill>
                <a:srgbClr val="990033"/>
              </a:solidFill>
              <a:latin typeface="Tahoma" pitchFamily="34" charset="0"/>
            </a:endParaRPr>
          </a:p>
        </p:txBody>
      </p:sp>
      <p:sp>
        <p:nvSpPr>
          <p:cNvPr id="20" name="19 Redondear rectángulo de esquina diagonal"/>
          <p:cNvSpPr/>
          <p:nvPr/>
        </p:nvSpPr>
        <p:spPr>
          <a:xfrm>
            <a:off x="428596" y="1475363"/>
            <a:ext cx="5072098" cy="2025075"/>
          </a:xfrm>
          <a:prstGeom prst="round2DiagRect">
            <a:avLst>
              <a:gd name="adj1" fmla="val 39297"/>
              <a:gd name="adj2" fmla="val 0"/>
            </a:avLst>
          </a:prstGeom>
          <a:ln w="57150">
            <a:solidFill>
              <a:schemeClr val="tx1"/>
            </a:solid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VE" sz="4800" b="1" dirty="0">
                <a:solidFill>
                  <a:prstClr val="black"/>
                </a:solidFill>
              </a:rPr>
              <a:t>Comunidades </a:t>
            </a:r>
            <a:r>
              <a:rPr lang="es-VE" sz="4800" b="1" dirty="0" err="1">
                <a:solidFill>
                  <a:prstClr val="black"/>
                </a:solidFill>
              </a:rPr>
              <a:t>Kuama</a:t>
            </a:r>
            <a:r>
              <a:rPr lang="es-VE" sz="4800" b="1" dirty="0">
                <a:solidFill>
                  <a:prstClr val="black"/>
                </a:solidFill>
              </a:rPr>
              <a:t> Y Chumpi</a:t>
            </a:r>
          </a:p>
        </p:txBody>
      </p:sp>
      <p:sp>
        <p:nvSpPr>
          <p:cNvPr id="21" name="Rectangle 44"/>
          <p:cNvSpPr>
            <a:spLocks noChangeArrowheads="1"/>
          </p:cNvSpPr>
          <p:nvPr/>
        </p:nvSpPr>
        <p:spPr bwMode="auto">
          <a:xfrm>
            <a:off x="2750028" y="4252811"/>
            <a:ext cx="1644650" cy="1644650"/>
          </a:xfrm>
          <a:prstGeom prst="rect">
            <a:avLst/>
          </a:prstGeom>
          <a:solidFill>
            <a:srgbClr val="00FFFF"/>
          </a:solidFill>
          <a:ln w="9525">
            <a:solidFill>
              <a:schemeClr val="tx1"/>
            </a:solidFill>
            <a:miter lim="800000"/>
            <a:headEnd/>
            <a:tailEnd/>
          </a:ln>
          <a:effectLst/>
        </p:spPr>
        <p:txBody>
          <a:bodyPr wrap="none" anchor="ctr"/>
          <a:lstStyle/>
          <a:p>
            <a:endParaRPr lang="es-VE">
              <a:solidFill>
                <a:prstClr val="black"/>
              </a:solidFill>
            </a:endParaRPr>
          </a:p>
        </p:txBody>
      </p:sp>
      <p:sp>
        <p:nvSpPr>
          <p:cNvPr id="23" name="Rectangle 43"/>
          <p:cNvSpPr>
            <a:spLocks noChangeArrowheads="1"/>
          </p:cNvSpPr>
          <p:nvPr/>
        </p:nvSpPr>
        <p:spPr bwMode="auto">
          <a:xfrm>
            <a:off x="7103814" y="4252811"/>
            <a:ext cx="1644650" cy="1644650"/>
          </a:xfrm>
          <a:prstGeom prst="rect">
            <a:avLst/>
          </a:prstGeom>
          <a:solidFill>
            <a:srgbClr val="00FFFF"/>
          </a:solidFill>
          <a:ln w="9525">
            <a:solidFill>
              <a:schemeClr val="tx1"/>
            </a:solidFill>
            <a:miter lim="800000"/>
            <a:headEnd/>
            <a:tailEnd/>
          </a:ln>
          <a:effectLst/>
        </p:spPr>
        <p:txBody>
          <a:bodyPr wrap="none" anchor="ctr"/>
          <a:lstStyle/>
          <a:p>
            <a:endParaRPr lang="es-VE">
              <a:solidFill>
                <a:prstClr val="black"/>
              </a:solidFill>
            </a:endParaRPr>
          </a:p>
        </p:txBody>
      </p:sp>
      <p:sp>
        <p:nvSpPr>
          <p:cNvPr id="24" name="Rectangle 42"/>
          <p:cNvSpPr>
            <a:spLocks noChangeArrowheads="1"/>
          </p:cNvSpPr>
          <p:nvPr/>
        </p:nvSpPr>
        <p:spPr bwMode="auto">
          <a:xfrm>
            <a:off x="4881110" y="4252811"/>
            <a:ext cx="1644650" cy="1644650"/>
          </a:xfrm>
          <a:prstGeom prst="rect">
            <a:avLst/>
          </a:prstGeom>
          <a:solidFill>
            <a:srgbClr val="00FFFF"/>
          </a:solidFill>
          <a:ln w="9525">
            <a:solidFill>
              <a:schemeClr val="tx1"/>
            </a:solidFill>
            <a:miter lim="800000"/>
            <a:headEnd/>
            <a:tailEnd/>
          </a:ln>
          <a:effectLst/>
        </p:spPr>
        <p:txBody>
          <a:bodyPr wrap="none" anchor="ctr"/>
          <a:lstStyle/>
          <a:p>
            <a:endParaRPr lang="es-VE">
              <a:solidFill>
                <a:prstClr val="black"/>
              </a:solidFill>
            </a:endParaRPr>
          </a:p>
        </p:txBody>
      </p:sp>
      <p:sp>
        <p:nvSpPr>
          <p:cNvPr id="26" name="Rectangle 39"/>
          <p:cNvSpPr>
            <a:spLocks noChangeArrowheads="1"/>
          </p:cNvSpPr>
          <p:nvPr/>
        </p:nvSpPr>
        <p:spPr bwMode="auto">
          <a:xfrm>
            <a:off x="548538" y="4252811"/>
            <a:ext cx="1644650" cy="1644650"/>
          </a:xfrm>
          <a:prstGeom prst="rect">
            <a:avLst/>
          </a:prstGeom>
          <a:solidFill>
            <a:srgbClr val="00FFFF"/>
          </a:solidFill>
          <a:ln w="9525">
            <a:solidFill>
              <a:schemeClr val="tx1"/>
            </a:solidFill>
            <a:miter lim="800000"/>
            <a:headEnd/>
            <a:tailEnd/>
          </a:ln>
          <a:effectLst/>
        </p:spPr>
        <p:txBody>
          <a:bodyPr wrap="none" anchor="ctr"/>
          <a:lstStyle/>
          <a:p>
            <a:endParaRPr lang="es-VE">
              <a:solidFill>
                <a:prstClr val="black"/>
              </a:solidFill>
            </a:endParaRPr>
          </a:p>
        </p:txBody>
      </p:sp>
      <p:sp>
        <p:nvSpPr>
          <p:cNvPr id="27" name="Text Box 19"/>
          <p:cNvSpPr txBox="1">
            <a:spLocks noChangeArrowheads="1"/>
          </p:cNvSpPr>
          <p:nvPr/>
        </p:nvSpPr>
        <p:spPr bwMode="auto">
          <a:xfrm>
            <a:off x="467576" y="6269250"/>
            <a:ext cx="1857356" cy="400110"/>
          </a:xfrm>
          <a:prstGeom prst="rect">
            <a:avLst/>
          </a:prstGeom>
          <a:noFill/>
          <a:ln w="9525">
            <a:noFill/>
            <a:miter lim="800000"/>
            <a:headEnd/>
            <a:tailEnd/>
          </a:ln>
          <a:effectLst/>
        </p:spPr>
        <p:txBody>
          <a:bodyPr wrap="square">
            <a:spAutoFit/>
          </a:bodyPr>
          <a:lstStyle/>
          <a:p>
            <a:pPr algn="ctr">
              <a:spcBef>
                <a:spcPct val="50000"/>
              </a:spcBef>
            </a:pPr>
            <a:r>
              <a:rPr lang="es-ES" sz="2000" b="1" dirty="0" smtClean="0">
                <a:solidFill>
                  <a:prstClr val="black"/>
                </a:solidFill>
                <a:latin typeface="Arial" pitchFamily="34" charset="0"/>
                <a:cs typeface="Arial" pitchFamily="34" charset="0"/>
              </a:rPr>
              <a:t>El Problema</a:t>
            </a:r>
            <a:endParaRPr lang="es-ES" sz="2000" b="1" dirty="0">
              <a:solidFill>
                <a:prstClr val="black"/>
              </a:solidFill>
              <a:latin typeface="Arial" pitchFamily="34" charset="0"/>
              <a:cs typeface="Arial" pitchFamily="34" charset="0"/>
            </a:endParaRPr>
          </a:p>
        </p:txBody>
      </p:sp>
      <p:sp>
        <p:nvSpPr>
          <p:cNvPr id="28" name="Text Box 20"/>
          <p:cNvSpPr txBox="1">
            <a:spLocks noChangeArrowheads="1"/>
          </p:cNvSpPr>
          <p:nvPr/>
        </p:nvSpPr>
        <p:spPr bwMode="auto">
          <a:xfrm>
            <a:off x="2627784" y="6269250"/>
            <a:ext cx="1773245" cy="400110"/>
          </a:xfrm>
          <a:prstGeom prst="rect">
            <a:avLst/>
          </a:prstGeom>
          <a:noFill/>
          <a:ln w="9525">
            <a:noFill/>
            <a:miter lim="800000"/>
            <a:headEnd/>
            <a:tailEnd/>
          </a:ln>
          <a:effectLst/>
        </p:spPr>
        <p:txBody>
          <a:bodyPr wrap="square">
            <a:spAutoFit/>
          </a:bodyPr>
          <a:lstStyle/>
          <a:p>
            <a:pPr algn="ctr"/>
            <a:r>
              <a:rPr lang="es-MX" sz="2000" b="1" dirty="0" smtClean="0">
                <a:solidFill>
                  <a:prstClr val="black"/>
                </a:solidFill>
                <a:latin typeface="Arial" pitchFamily="34" charset="0"/>
                <a:cs typeface="Arial" pitchFamily="34" charset="0"/>
              </a:rPr>
              <a:t>Causas</a:t>
            </a:r>
            <a:endParaRPr lang="es-ES" sz="2000" b="1" dirty="0">
              <a:solidFill>
                <a:prstClr val="black"/>
              </a:solidFill>
              <a:latin typeface="Arial" pitchFamily="34" charset="0"/>
              <a:cs typeface="Arial" pitchFamily="34" charset="0"/>
            </a:endParaRPr>
          </a:p>
        </p:txBody>
      </p:sp>
      <p:sp>
        <p:nvSpPr>
          <p:cNvPr id="30" name="Text Box 22"/>
          <p:cNvSpPr txBox="1">
            <a:spLocks noChangeArrowheads="1"/>
          </p:cNvSpPr>
          <p:nvPr/>
        </p:nvSpPr>
        <p:spPr bwMode="auto">
          <a:xfrm>
            <a:off x="4571206" y="6272326"/>
            <a:ext cx="2073636" cy="400110"/>
          </a:xfrm>
          <a:prstGeom prst="rect">
            <a:avLst/>
          </a:prstGeom>
          <a:noFill/>
          <a:ln w="9525">
            <a:noFill/>
            <a:miter lim="800000"/>
            <a:headEnd/>
            <a:tailEnd/>
          </a:ln>
          <a:effectLst/>
        </p:spPr>
        <p:txBody>
          <a:bodyPr wrap="square">
            <a:spAutoFit/>
          </a:bodyPr>
          <a:lstStyle/>
          <a:p>
            <a:pPr algn="ctr">
              <a:spcBef>
                <a:spcPct val="50000"/>
              </a:spcBef>
            </a:pPr>
            <a:r>
              <a:rPr lang="es-MX" sz="2000" b="1" dirty="0" smtClean="0">
                <a:solidFill>
                  <a:prstClr val="black"/>
                </a:solidFill>
                <a:latin typeface="Arial" pitchFamily="34" charset="0"/>
                <a:cs typeface="Arial" pitchFamily="34" charset="0"/>
              </a:rPr>
              <a:t>Consecuencias</a:t>
            </a:r>
            <a:endParaRPr lang="es-ES" sz="2000" b="1" dirty="0">
              <a:solidFill>
                <a:prstClr val="black"/>
              </a:solidFill>
              <a:latin typeface="Arial" pitchFamily="34" charset="0"/>
              <a:cs typeface="Arial" pitchFamily="34" charset="0"/>
            </a:endParaRPr>
          </a:p>
        </p:txBody>
      </p:sp>
      <p:sp>
        <p:nvSpPr>
          <p:cNvPr id="31" name="Text Box 23"/>
          <p:cNvSpPr txBox="1">
            <a:spLocks noChangeArrowheads="1"/>
          </p:cNvSpPr>
          <p:nvPr/>
        </p:nvSpPr>
        <p:spPr bwMode="auto">
          <a:xfrm>
            <a:off x="7038746" y="6269250"/>
            <a:ext cx="1571636" cy="400110"/>
          </a:xfrm>
          <a:prstGeom prst="rect">
            <a:avLst/>
          </a:prstGeom>
          <a:noFill/>
          <a:ln w="9525">
            <a:noFill/>
            <a:miter lim="800000"/>
            <a:headEnd/>
            <a:tailEnd/>
          </a:ln>
          <a:effectLst/>
        </p:spPr>
        <p:txBody>
          <a:bodyPr wrap="square">
            <a:spAutoFit/>
          </a:bodyPr>
          <a:lstStyle/>
          <a:p>
            <a:pPr algn="ctr">
              <a:spcBef>
                <a:spcPct val="50000"/>
              </a:spcBef>
            </a:pPr>
            <a:r>
              <a:rPr lang="es-MX" sz="2000" b="1" dirty="0" smtClean="0">
                <a:solidFill>
                  <a:prstClr val="black"/>
                </a:solidFill>
                <a:latin typeface="Arial" pitchFamily="34" charset="0"/>
                <a:cs typeface="Arial" pitchFamily="34" charset="0"/>
              </a:rPr>
              <a:t>Pronóstico</a:t>
            </a:r>
            <a:endParaRPr lang="es-ES" sz="2000" b="1" dirty="0">
              <a:solidFill>
                <a:prstClr val="black"/>
              </a:solidFill>
              <a:latin typeface="Arial" pitchFamily="34" charset="0"/>
              <a:cs typeface="Arial" pitchFamily="34" charset="0"/>
            </a:endParaRPr>
          </a:p>
        </p:txBody>
      </p:sp>
      <p:sp>
        <p:nvSpPr>
          <p:cNvPr id="33" name="Rectangle 30" descr="Antiguo mapa"/>
          <p:cNvSpPr>
            <a:spLocks noChangeArrowheads="1"/>
          </p:cNvSpPr>
          <p:nvPr/>
        </p:nvSpPr>
        <p:spPr bwMode="auto">
          <a:xfrm>
            <a:off x="467544" y="4141328"/>
            <a:ext cx="1565275" cy="158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28575">
            <a:solidFill>
              <a:schemeClr val="tx1"/>
            </a:solidFill>
            <a:miter lim="800000"/>
            <a:headEnd/>
            <a:tailEnd/>
          </a:ln>
          <a:effectLst/>
        </p:spPr>
        <p:txBody>
          <a:bodyPr wrap="none" anchor="ctr"/>
          <a:lstStyle/>
          <a:p>
            <a:endParaRPr lang="es-VE">
              <a:solidFill>
                <a:prstClr val="black"/>
              </a:solidFill>
            </a:endParaRPr>
          </a:p>
        </p:txBody>
      </p:sp>
      <p:sp>
        <p:nvSpPr>
          <p:cNvPr id="34" name="Rectangle 30" descr="Antiguo mapa"/>
          <p:cNvSpPr>
            <a:spLocks noChangeArrowheads="1"/>
          </p:cNvSpPr>
          <p:nvPr/>
        </p:nvSpPr>
        <p:spPr bwMode="auto">
          <a:xfrm>
            <a:off x="2699222" y="4128964"/>
            <a:ext cx="1565275" cy="1584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28575">
            <a:solidFill>
              <a:schemeClr val="tx1"/>
            </a:solidFill>
            <a:miter lim="800000"/>
            <a:headEnd/>
            <a:tailEnd/>
          </a:ln>
          <a:effectLst/>
        </p:spPr>
        <p:txBody>
          <a:bodyPr wrap="none" anchor="ctr"/>
          <a:lstStyle/>
          <a:p>
            <a:endParaRPr lang="es-VE">
              <a:solidFill>
                <a:prstClr val="black"/>
              </a:solidFill>
            </a:endParaRPr>
          </a:p>
        </p:txBody>
      </p:sp>
      <p:sp>
        <p:nvSpPr>
          <p:cNvPr id="35" name="Rectangle 30" descr="Antiguo mapa"/>
          <p:cNvSpPr>
            <a:spLocks noChangeArrowheads="1"/>
          </p:cNvSpPr>
          <p:nvPr/>
        </p:nvSpPr>
        <p:spPr bwMode="auto">
          <a:xfrm>
            <a:off x="7038746" y="4128964"/>
            <a:ext cx="1565275" cy="1584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28575">
            <a:solidFill>
              <a:schemeClr val="tx1"/>
            </a:solidFill>
            <a:miter lim="800000"/>
            <a:headEnd/>
            <a:tailEnd/>
          </a:ln>
          <a:effectLst/>
        </p:spPr>
        <p:txBody>
          <a:bodyPr wrap="none" anchor="ctr"/>
          <a:lstStyle/>
          <a:p>
            <a:endParaRPr lang="es-VE">
              <a:solidFill>
                <a:prstClr val="black"/>
              </a:solidFill>
            </a:endParaRPr>
          </a:p>
        </p:txBody>
      </p:sp>
      <p:sp>
        <p:nvSpPr>
          <p:cNvPr id="36" name="Rectangle 30" descr="Antiguo mapa"/>
          <p:cNvSpPr>
            <a:spLocks noChangeArrowheads="1"/>
          </p:cNvSpPr>
          <p:nvPr/>
        </p:nvSpPr>
        <p:spPr bwMode="auto">
          <a:xfrm>
            <a:off x="4865253" y="4128964"/>
            <a:ext cx="1565275" cy="15840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28575">
            <a:solidFill>
              <a:schemeClr val="tx1"/>
            </a:solidFill>
            <a:miter lim="800000"/>
            <a:headEnd/>
            <a:tailEnd/>
          </a:ln>
          <a:effectLst/>
        </p:spPr>
        <p:txBody>
          <a:bodyPr wrap="none" anchor="ctr"/>
          <a:lstStyle/>
          <a:p>
            <a:endParaRPr lang="es-VE">
              <a:solidFill>
                <a:prstClr val="black"/>
              </a:solidFill>
            </a:endParaRPr>
          </a:p>
        </p:txBody>
      </p:sp>
      <p:sp>
        <p:nvSpPr>
          <p:cNvPr id="37" name="36 Rectángulo redondeado"/>
          <p:cNvSpPr/>
          <p:nvPr/>
        </p:nvSpPr>
        <p:spPr>
          <a:xfrm>
            <a:off x="5857884" y="1486494"/>
            <a:ext cx="2786082" cy="2071702"/>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Tree>
    <p:extLst>
      <p:ext uri="{BB962C8B-B14F-4D97-AF65-F5344CB8AC3E}">
        <p14:creationId xmlns:p14="http://schemas.microsoft.com/office/powerpoint/2010/main" val="4093768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10" dur="1000" fill="hold"/>
                                        <p:tgtEl>
                                          <p:spTgt spid="2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heel(1)">
                                      <p:cBhvr>
                                        <p:cTn id="18" dur="2000"/>
                                        <p:tgtEl>
                                          <p:spTgt spid="37"/>
                                        </p:tgtEl>
                                      </p:cBhvr>
                                    </p:animEffect>
                                  </p:childTnLst>
                                </p:cTn>
                              </p:par>
                            </p:childTnLst>
                          </p:cTn>
                        </p:par>
                        <p:par>
                          <p:cTn id="19" fill="hold">
                            <p:stCondLst>
                              <p:cond delay="3000"/>
                            </p:stCondLst>
                            <p:childTnLst>
                              <p:par>
                                <p:cTn id="20" presetID="26" presetClass="emph" presetSubtype="0" fill="hold" grpId="0" nodeType="afterEffect">
                                  <p:stCondLst>
                                    <p:cond delay="0"/>
                                  </p:stCondLst>
                                  <p:childTnLst>
                                    <p:animEffect transition="out" filter="fade">
                                      <p:cBhvr>
                                        <p:cTn id="21" dur="500" tmFilter="0, 0; .2, .5; .8, .5; 1, 0"/>
                                        <p:tgtEl>
                                          <p:spTgt spid="26"/>
                                        </p:tgtEl>
                                      </p:cBhvr>
                                    </p:animEffect>
                                    <p:animScale>
                                      <p:cBhvr>
                                        <p:cTn id="22" dur="250" autoRev="1" fill="hold"/>
                                        <p:tgtEl>
                                          <p:spTgt spid="26"/>
                                        </p:tgtEl>
                                      </p:cBhvr>
                                      <p:by x="105000" y="105000"/>
                                    </p:animScale>
                                  </p:childTnLst>
                                </p:cTn>
                              </p:par>
                              <p:par>
                                <p:cTn id="23" presetID="26" presetClass="emph" presetSubtype="0" fill="hold" grpId="0" nodeType="withEffect">
                                  <p:stCondLst>
                                    <p:cond delay="0"/>
                                  </p:stCondLst>
                                  <p:childTnLst>
                                    <p:animEffect transition="out" filter="fade">
                                      <p:cBhvr>
                                        <p:cTn id="24" dur="500" tmFilter="0, 0; .2, .5; .8, .5; 1, 0"/>
                                        <p:tgtEl>
                                          <p:spTgt spid="21"/>
                                        </p:tgtEl>
                                      </p:cBhvr>
                                    </p:animEffect>
                                    <p:animScale>
                                      <p:cBhvr>
                                        <p:cTn id="25" dur="250" autoRev="1" fill="hold"/>
                                        <p:tgtEl>
                                          <p:spTgt spid="21"/>
                                        </p:tgtEl>
                                      </p:cBhvr>
                                      <p:by x="105000" y="105000"/>
                                    </p:animScale>
                                  </p:childTnLst>
                                </p:cTn>
                              </p:par>
                              <p:par>
                                <p:cTn id="26" presetID="26" presetClass="emph" presetSubtype="0" fill="hold" grpId="0" nodeType="withEffect">
                                  <p:stCondLst>
                                    <p:cond delay="0"/>
                                  </p:stCondLst>
                                  <p:childTnLst>
                                    <p:animEffect transition="out" filter="fade">
                                      <p:cBhvr>
                                        <p:cTn id="27" dur="500" tmFilter="0, 0; .2, .5; .8, .5; 1, 0"/>
                                        <p:tgtEl>
                                          <p:spTgt spid="24"/>
                                        </p:tgtEl>
                                      </p:cBhvr>
                                    </p:animEffect>
                                    <p:animScale>
                                      <p:cBhvr>
                                        <p:cTn id="28" dur="250" autoRev="1" fill="hold"/>
                                        <p:tgtEl>
                                          <p:spTgt spid="24"/>
                                        </p:tgtEl>
                                      </p:cBhvr>
                                      <p:by x="105000" y="105000"/>
                                    </p:animScale>
                                  </p:childTnLst>
                                </p:cTn>
                              </p:par>
                              <p:par>
                                <p:cTn id="29" presetID="26" presetClass="emph" presetSubtype="0" fill="hold" grpId="0" nodeType="withEffect">
                                  <p:stCondLst>
                                    <p:cond delay="0"/>
                                  </p:stCondLst>
                                  <p:childTnLst>
                                    <p:animEffect transition="out" filter="fade">
                                      <p:cBhvr>
                                        <p:cTn id="30" dur="500" tmFilter="0, 0; .2, .5; .8, .5; 1, 0"/>
                                        <p:tgtEl>
                                          <p:spTgt spid="23"/>
                                        </p:tgtEl>
                                      </p:cBhvr>
                                    </p:animEffect>
                                    <p:animScale>
                                      <p:cBhvr>
                                        <p:cTn id="31" dur="250" autoRev="1" fill="hold"/>
                                        <p:tgtEl>
                                          <p:spTgt spid="23"/>
                                        </p:tgtEl>
                                      </p:cBhvr>
                                      <p:by x="105000" y="105000"/>
                                    </p:animScale>
                                  </p:childTnLst>
                                </p:cTn>
                              </p:par>
                              <p:par>
                                <p:cTn id="32" presetID="23" presetClass="entr" presetSubtype="16"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p:cTn id="34" dur="1000" fill="hold"/>
                                        <p:tgtEl>
                                          <p:spTgt spid="33"/>
                                        </p:tgtEl>
                                        <p:attrNameLst>
                                          <p:attrName>ppt_w</p:attrName>
                                        </p:attrNameLst>
                                      </p:cBhvr>
                                      <p:tavLst>
                                        <p:tav tm="0">
                                          <p:val>
                                            <p:fltVal val="0"/>
                                          </p:val>
                                        </p:tav>
                                        <p:tav tm="100000">
                                          <p:val>
                                            <p:strVal val="#ppt_w"/>
                                          </p:val>
                                        </p:tav>
                                      </p:tavLst>
                                    </p:anim>
                                    <p:anim calcmode="lin" valueType="num">
                                      <p:cBhvr>
                                        <p:cTn id="35" dur="1000" fill="hold"/>
                                        <p:tgtEl>
                                          <p:spTgt spid="33"/>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1000" fill="hold"/>
                                        <p:tgtEl>
                                          <p:spTgt spid="34"/>
                                        </p:tgtEl>
                                        <p:attrNameLst>
                                          <p:attrName>ppt_w</p:attrName>
                                        </p:attrNameLst>
                                      </p:cBhvr>
                                      <p:tavLst>
                                        <p:tav tm="0">
                                          <p:val>
                                            <p:fltVal val="0"/>
                                          </p:val>
                                        </p:tav>
                                        <p:tav tm="100000">
                                          <p:val>
                                            <p:strVal val="#ppt_w"/>
                                          </p:val>
                                        </p:tav>
                                      </p:tavLst>
                                    </p:anim>
                                    <p:anim calcmode="lin" valueType="num">
                                      <p:cBhvr>
                                        <p:cTn id="39" dur="1000" fill="hold"/>
                                        <p:tgtEl>
                                          <p:spTgt spid="34"/>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000" fill="hold"/>
                                        <p:tgtEl>
                                          <p:spTgt spid="36"/>
                                        </p:tgtEl>
                                        <p:attrNameLst>
                                          <p:attrName>ppt_w</p:attrName>
                                        </p:attrNameLst>
                                      </p:cBhvr>
                                      <p:tavLst>
                                        <p:tav tm="0">
                                          <p:val>
                                            <p:fltVal val="0"/>
                                          </p:val>
                                        </p:tav>
                                        <p:tav tm="100000">
                                          <p:val>
                                            <p:strVal val="#ppt_w"/>
                                          </p:val>
                                        </p:tav>
                                      </p:tavLst>
                                    </p:anim>
                                    <p:anim calcmode="lin" valueType="num">
                                      <p:cBhvr>
                                        <p:cTn id="43" dur="1000" fill="hold"/>
                                        <p:tgtEl>
                                          <p:spTgt spid="36"/>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p:cTn id="46" dur="1000" fill="hold"/>
                                        <p:tgtEl>
                                          <p:spTgt spid="35"/>
                                        </p:tgtEl>
                                        <p:attrNameLst>
                                          <p:attrName>ppt_w</p:attrName>
                                        </p:attrNameLst>
                                      </p:cBhvr>
                                      <p:tavLst>
                                        <p:tav tm="0">
                                          <p:val>
                                            <p:fltVal val="0"/>
                                          </p:val>
                                        </p:tav>
                                        <p:tav tm="100000">
                                          <p:val>
                                            <p:strVal val="#ppt_w"/>
                                          </p:val>
                                        </p:tav>
                                      </p:tavLst>
                                    </p:anim>
                                    <p:anim calcmode="lin" valueType="num">
                                      <p:cBhvr>
                                        <p:cTn id="47" dur="1000" fill="hold"/>
                                        <p:tgtEl>
                                          <p:spTgt spid="35"/>
                                        </p:tgtEl>
                                        <p:attrNameLst>
                                          <p:attrName>ppt_h</p:attrName>
                                        </p:attrNameLst>
                                      </p:cBhvr>
                                      <p:tavLst>
                                        <p:tav tm="0">
                                          <p:val>
                                            <p:fltVal val="0"/>
                                          </p:val>
                                        </p:tav>
                                        <p:tav tm="100000">
                                          <p:val>
                                            <p:strVal val="#ppt_h"/>
                                          </p:val>
                                        </p:tav>
                                      </p:tavLst>
                                    </p:anim>
                                  </p:childTnLst>
                                </p:cTn>
                              </p:par>
                            </p:childTnLst>
                          </p:cTn>
                        </p:par>
                        <p:par>
                          <p:cTn id="48" fill="hold">
                            <p:stCondLst>
                              <p:cond delay="4000"/>
                            </p:stCondLst>
                            <p:childTnLst>
                              <p:par>
                                <p:cTn id="49" presetID="15" presetClass="entr" presetSubtype="0"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1000" fill="hold"/>
                                        <p:tgtEl>
                                          <p:spTgt spid="27"/>
                                        </p:tgtEl>
                                        <p:attrNameLst>
                                          <p:attrName>ppt_w</p:attrName>
                                        </p:attrNameLst>
                                      </p:cBhvr>
                                      <p:tavLst>
                                        <p:tav tm="0">
                                          <p:val>
                                            <p:fltVal val="0"/>
                                          </p:val>
                                        </p:tav>
                                        <p:tav tm="100000">
                                          <p:val>
                                            <p:strVal val="#ppt_w"/>
                                          </p:val>
                                        </p:tav>
                                      </p:tavLst>
                                    </p:anim>
                                    <p:anim calcmode="lin" valueType="num">
                                      <p:cBhvr>
                                        <p:cTn id="52" dur="1000" fill="hold"/>
                                        <p:tgtEl>
                                          <p:spTgt spid="27"/>
                                        </p:tgtEl>
                                        <p:attrNameLst>
                                          <p:attrName>ppt_h</p:attrName>
                                        </p:attrNameLst>
                                      </p:cBhvr>
                                      <p:tavLst>
                                        <p:tav tm="0">
                                          <p:val>
                                            <p:fltVal val="0"/>
                                          </p:val>
                                        </p:tav>
                                        <p:tav tm="100000">
                                          <p:val>
                                            <p:strVal val="#ppt_h"/>
                                          </p:val>
                                        </p:tav>
                                      </p:tavLst>
                                    </p:anim>
                                    <p:anim calcmode="lin" valueType="num">
                                      <p:cBhvr>
                                        <p:cTn id="53"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55" fill="hold">
                            <p:stCondLst>
                              <p:cond delay="5000"/>
                            </p:stCondLst>
                            <p:childTnLst>
                              <p:par>
                                <p:cTn id="56" presetID="23" presetClass="entr" presetSubtype="32"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strVal val="4*#ppt_w"/>
                                          </p:val>
                                        </p:tav>
                                        <p:tav tm="100000">
                                          <p:val>
                                            <p:strVal val="#ppt_w"/>
                                          </p:val>
                                        </p:tav>
                                      </p:tavLst>
                                    </p:anim>
                                    <p:anim calcmode="lin" valueType="num">
                                      <p:cBhvr>
                                        <p:cTn id="59" dur="500" fill="hold"/>
                                        <p:tgtEl>
                                          <p:spTgt spid="28"/>
                                        </p:tgtEl>
                                        <p:attrNameLst>
                                          <p:attrName>ppt_h</p:attrName>
                                        </p:attrNameLst>
                                      </p:cBhvr>
                                      <p:tavLst>
                                        <p:tav tm="0">
                                          <p:val>
                                            <p:strVal val="4*#ppt_h"/>
                                          </p:val>
                                        </p:tav>
                                        <p:tav tm="100000">
                                          <p:val>
                                            <p:strVal val="#ppt_h"/>
                                          </p:val>
                                        </p:tav>
                                      </p:tavLst>
                                    </p:anim>
                                  </p:childTnLst>
                                </p:cTn>
                              </p:par>
                            </p:childTnLst>
                          </p:cTn>
                        </p:par>
                        <p:par>
                          <p:cTn id="60" fill="hold">
                            <p:stCondLst>
                              <p:cond delay="5500"/>
                            </p:stCondLst>
                            <p:childTnLst>
                              <p:par>
                                <p:cTn id="61" presetID="23" presetClass="entr" presetSubtype="32"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strVal val="4*#ppt_w"/>
                                          </p:val>
                                        </p:tav>
                                        <p:tav tm="100000">
                                          <p:val>
                                            <p:strVal val="#ppt_w"/>
                                          </p:val>
                                        </p:tav>
                                      </p:tavLst>
                                    </p:anim>
                                    <p:anim calcmode="lin" valueType="num">
                                      <p:cBhvr>
                                        <p:cTn id="64" dur="500" fill="hold"/>
                                        <p:tgtEl>
                                          <p:spTgt spid="30"/>
                                        </p:tgtEl>
                                        <p:attrNameLst>
                                          <p:attrName>ppt_h</p:attrName>
                                        </p:attrNameLst>
                                      </p:cBhvr>
                                      <p:tavLst>
                                        <p:tav tm="0">
                                          <p:val>
                                            <p:strVal val="4*#ppt_h"/>
                                          </p:val>
                                        </p:tav>
                                        <p:tav tm="100000">
                                          <p:val>
                                            <p:strVal val="#ppt_h"/>
                                          </p:val>
                                        </p:tav>
                                      </p:tavLst>
                                    </p:anim>
                                  </p:childTnLst>
                                </p:cTn>
                              </p:par>
                            </p:childTnLst>
                          </p:cTn>
                        </p:par>
                        <p:par>
                          <p:cTn id="65" fill="hold">
                            <p:stCondLst>
                              <p:cond delay="6000"/>
                            </p:stCondLst>
                            <p:childTnLst>
                              <p:par>
                                <p:cTn id="66" presetID="23" presetClass="entr" presetSubtype="32"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strVal val="4*#ppt_w"/>
                                          </p:val>
                                        </p:tav>
                                        <p:tav tm="100000">
                                          <p:val>
                                            <p:strVal val="#ppt_w"/>
                                          </p:val>
                                        </p:tav>
                                      </p:tavLst>
                                    </p:anim>
                                    <p:anim calcmode="lin" valueType="num">
                                      <p:cBhvr>
                                        <p:cTn id="69" dur="500" fill="hold"/>
                                        <p:tgtEl>
                                          <p:spTgt spid="3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26" grpId="0" animBg="1"/>
      <p:bldP spid="27" grpId="0" autoUpdateAnimBg="0"/>
      <p:bldP spid="28" grpId="0" autoUpdateAnimBg="0"/>
      <p:bldP spid="30" grpId="0" autoUpdateAnimBg="0"/>
      <p:bldP spid="31" grpId="0" autoUpdateAnimBg="0"/>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3511597" y="1428736"/>
            <a:ext cx="5346683" cy="5143536"/>
          </a:xfrm>
          <a:prstGeom prst="rect">
            <a:avLst/>
          </a:prstGeom>
          <a:solidFill>
            <a:srgbClr val="FF9900">
              <a:alpha val="50000"/>
            </a:srgbClr>
          </a:solidFill>
          <a:ln w="152400">
            <a:pattFill prst="horzBrick">
              <a:fgClr>
                <a:schemeClr val="tx1"/>
              </a:fgClr>
              <a:bgClr>
                <a:srgbClr val="FFFFFF"/>
              </a:bgClr>
            </a:pattFill>
            <a:miter lim="800000"/>
            <a:headEnd/>
            <a:tailEnd/>
          </a:ln>
          <a:effectLst/>
        </p:spPr>
        <p:txBody>
          <a:bodyPr anchor="ctr"/>
          <a:lstStyle/>
          <a:p>
            <a:pPr marL="342900" indent="-342900" algn="ctr">
              <a:lnSpc>
                <a:spcPct val="150000"/>
              </a:lnSpc>
            </a:pPr>
            <a:r>
              <a:rPr lang="es-VE" sz="2300" b="1" i="1" dirty="0" smtClean="0">
                <a:solidFill>
                  <a:prstClr val="black"/>
                </a:solidFill>
                <a:latin typeface="Arial" pitchFamily="34" charset="0"/>
                <a:cs typeface="Arial" pitchFamily="34" charset="0"/>
              </a:rPr>
              <a:t>¿</a:t>
            </a:r>
            <a:r>
              <a:rPr lang="es-VE" sz="2300" b="1" i="1" dirty="0">
                <a:solidFill>
                  <a:prstClr val="black"/>
                </a:solidFill>
                <a:latin typeface="Arial" pitchFamily="34" charset="0"/>
                <a:cs typeface="Arial" pitchFamily="34" charset="0"/>
              </a:rPr>
              <a:t>De qué manera, los conocimientos ancestrales sobre educación ambiental de los habitantes de las comunidades </a:t>
            </a:r>
            <a:r>
              <a:rPr lang="es-VE" sz="2300" b="1" i="1" dirty="0" err="1">
                <a:solidFill>
                  <a:prstClr val="black"/>
                </a:solidFill>
                <a:latin typeface="Arial" pitchFamily="34" charset="0"/>
                <a:cs typeface="Arial" pitchFamily="34" charset="0"/>
              </a:rPr>
              <a:t>Kuama</a:t>
            </a:r>
            <a:r>
              <a:rPr lang="es-VE" sz="2300" b="1" i="1" dirty="0">
                <a:solidFill>
                  <a:prstClr val="black"/>
                </a:solidFill>
                <a:latin typeface="Arial" pitchFamily="34" charset="0"/>
                <a:cs typeface="Arial" pitchFamily="34" charset="0"/>
              </a:rPr>
              <a:t> y Chumpi del Cantón Morona, Provincia de Morona Santiago, se relacionan con el manejo de turismo sostenible del sector, en el segundo semestre del año 2013?</a:t>
            </a:r>
            <a:endParaRPr lang="es-ES_tradnl" sz="2300" b="1" kern="0" dirty="0">
              <a:solidFill>
                <a:prstClr val="black"/>
              </a:solidFill>
              <a:latin typeface="Arial" pitchFamily="34" charset="0"/>
              <a:cs typeface="Arial" pitchFamily="34" charset="0"/>
            </a:endParaRPr>
          </a:p>
        </p:txBody>
      </p:sp>
      <p:sp>
        <p:nvSpPr>
          <p:cNvPr id="8" name="Rectangle 63"/>
          <p:cNvSpPr>
            <a:spLocks noChangeArrowheads="1"/>
          </p:cNvSpPr>
          <p:nvPr/>
        </p:nvSpPr>
        <p:spPr bwMode="auto">
          <a:xfrm>
            <a:off x="1690688" y="260350"/>
            <a:ext cx="5761037" cy="792163"/>
          </a:xfrm>
          <a:prstGeom prst="rect">
            <a:avLst/>
          </a:prstGeom>
          <a:noFill/>
          <a:ln w="25400">
            <a:noFill/>
            <a:miter lim="800000"/>
            <a:headEnd/>
            <a:tailEnd/>
          </a:ln>
          <a:effectLst/>
        </p:spPr>
        <p:txBody>
          <a:bodyPr anchor="ctr"/>
          <a:lstStyle/>
          <a:p>
            <a:pPr algn="ctr"/>
            <a:r>
              <a:rPr lang="es-MX" sz="3200" b="1" dirty="0" smtClean="0">
                <a:latin typeface="Arial" pitchFamily="34" charset="0"/>
                <a:cs typeface="Arial" pitchFamily="34" charset="0"/>
              </a:rPr>
              <a:t>Formulación del Problema</a:t>
            </a:r>
            <a:endParaRPr lang="es-ES" sz="3200" b="1" dirty="0">
              <a:latin typeface="Arial" pitchFamily="34" charset="0"/>
              <a:cs typeface="Arial" pitchFamily="34" charset="0"/>
            </a:endParaRPr>
          </a:p>
        </p:txBody>
      </p:sp>
      <p:sp>
        <p:nvSpPr>
          <p:cNvPr id="6" name="5 Rectángulo"/>
          <p:cNvSpPr/>
          <p:nvPr/>
        </p:nvSpPr>
        <p:spPr>
          <a:xfrm>
            <a:off x="448179" y="1377360"/>
            <a:ext cx="2971693" cy="5256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Tree>
    <p:extLst>
      <p:ext uri="{BB962C8B-B14F-4D97-AF65-F5344CB8AC3E}">
        <p14:creationId xmlns:p14="http://schemas.microsoft.com/office/powerpoint/2010/main" val="29818554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2000" fill="hold"/>
                                        <p:tgtEl>
                                          <p:spTgt spid="4">
                                            <p:bg/>
                                          </p:spTgt>
                                        </p:tgtEl>
                                        <p:attrNameLst>
                                          <p:attrName>ppt_x</p:attrName>
                                        </p:attrNameLst>
                                      </p:cBhvr>
                                      <p:tavLst>
                                        <p:tav tm="0">
                                          <p:val>
                                            <p:strVal val="0-#ppt_w/2"/>
                                          </p:val>
                                        </p:tav>
                                        <p:tav tm="100000">
                                          <p:val>
                                            <p:strVal val="#ppt_x"/>
                                          </p:val>
                                        </p:tav>
                                      </p:tavLst>
                                    </p:anim>
                                    <p:anim calcmode="lin" valueType="num">
                                      <p:cBhvr additive="base">
                                        <p:cTn id="8" dur="2000" fill="hold"/>
                                        <p:tgtEl>
                                          <p:spTgt spid="4">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bg/>
                                          </p:spTgt>
                                        </p:tgtEl>
                                        <p:attrNameLst>
                                          <p:attrName>style.visibility</p:attrName>
                                        </p:attrNameLst>
                                      </p:cBhvr>
                                      <p:to>
                                        <p:strVal val="visible"/>
                                      </p:to>
                                    </p:set>
                                    <p:anim calcmode="lin" valueType="num">
                                      <p:cBhvr additive="base">
                                        <p:cTn id="11" dur="2000" fill="hold"/>
                                        <p:tgtEl>
                                          <p:spTgt spid="6">
                                            <p:bg/>
                                          </p:spTgt>
                                        </p:tgtEl>
                                        <p:attrNameLst>
                                          <p:attrName>ppt_x</p:attrName>
                                        </p:attrNameLst>
                                      </p:cBhvr>
                                      <p:tavLst>
                                        <p:tav tm="0">
                                          <p:val>
                                            <p:strVal val="0-#ppt_w/2"/>
                                          </p:val>
                                        </p:tav>
                                        <p:tav tm="100000">
                                          <p:val>
                                            <p:strVal val="#ppt_x"/>
                                          </p:val>
                                        </p:tav>
                                      </p:tavLst>
                                    </p:anim>
                                    <p:anim calcmode="lin" valueType="num">
                                      <p:cBhvr additive="base">
                                        <p:cTn id="12" dur="2000" fill="hold"/>
                                        <p:tgtEl>
                                          <p:spTgt spid="6">
                                            <p:bg/>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6"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ortar rectángulo de esquina diagonal"/>
          <p:cNvSpPr/>
          <p:nvPr/>
        </p:nvSpPr>
        <p:spPr>
          <a:xfrm>
            <a:off x="144016" y="980728"/>
            <a:ext cx="3059832" cy="1575923"/>
          </a:xfrm>
          <a:prstGeom prst="snip2Diag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400" b="1" u="sng" dirty="0">
                <a:solidFill>
                  <a:schemeClr val="tx1"/>
                </a:solidFill>
              </a:rPr>
              <a:t>Área</a:t>
            </a:r>
            <a:r>
              <a:rPr lang="es-VE" sz="2400" b="1" dirty="0" smtClean="0">
                <a:solidFill>
                  <a:schemeClr val="tx1"/>
                </a:solidFill>
              </a:rPr>
              <a:t>:</a:t>
            </a:r>
          </a:p>
          <a:p>
            <a:pPr algn="ctr"/>
            <a:r>
              <a:rPr lang="es-VE" sz="2400" b="1" dirty="0" smtClean="0">
                <a:solidFill>
                  <a:schemeClr val="tx1"/>
                </a:solidFill>
              </a:rPr>
              <a:t>Educación </a:t>
            </a:r>
            <a:r>
              <a:rPr lang="es-VE" sz="2400" b="1" dirty="0">
                <a:solidFill>
                  <a:schemeClr val="tx1"/>
                </a:solidFill>
              </a:rPr>
              <a:t>Ambiental</a:t>
            </a:r>
          </a:p>
        </p:txBody>
      </p:sp>
      <p:sp>
        <p:nvSpPr>
          <p:cNvPr id="19" name="18 Recortar rectángulo de esquina diagonal"/>
          <p:cNvSpPr/>
          <p:nvPr/>
        </p:nvSpPr>
        <p:spPr>
          <a:xfrm>
            <a:off x="3096344" y="980728"/>
            <a:ext cx="3059832" cy="1575923"/>
          </a:xfrm>
          <a:prstGeom prst="snip2Diag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400" b="1" u="sng" dirty="0">
                <a:solidFill>
                  <a:schemeClr val="tx1"/>
                </a:solidFill>
              </a:rPr>
              <a:t>Aspectos</a:t>
            </a:r>
            <a:r>
              <a:rPr lang="es-VE" sz="2400" b="1" dirty="0" smtClean="0">
                <a:solidFill>
                  <a:schemeClr val="tx1"/>
                </a:solidFill>
              </a:rPr>
              <a:t>:</a:t>
            </a:r>
          </a:p>
          <a:p>
            <a:pPr algn="ctr"/>
            <a:r>
              <a:rPr lang="es-VE" sz="2400" b="1" dirty="0" smtClean="0">
                <a:solidFill>
                  <a:schemeClr val="tx1"/>
                </a:solidFill>
              </a:rPr>
              <a:t>Gestión </a:t>
            </a:r>
            <a:r>
              <a:rPr lang="es-VE" sz="2400" b="1" dirty="0">
                <a:solidFill>
                  <a:schemeClr val="tx1"/>
                </a:solidFill>
              </a:rPr>
              <a:t>Ambiental y turismo sustentable</a:t>
            </a:r>
          </a:p>
        </p:txBody>
      </p:sp>
      <p:sp>
        <p:nvSpPr>
          <p:cNvPr id="20" name="19 Recortar rectángulo de esquina diagonal"/>
          <p:cNvSpPr/>
          <p:nvPr/>
        </p:nvSpPr>
        <p:spPr>
          <a:xfrm>
            <a:off x="6012160" y="988981"/>
            <a:ext cx="3059832" cy="1575923"/>
          </a:xfrm>
          <a:prstGeom prst="snip2Diag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400" b="1" u="sng" dirty="0">
                <a:solidFill>
                  <a:schemeClr val="tx1"/>
                </a:solidFill>
              </a:rPr>
              <a:t>Lugar</a:t>
            </a:r>
            <a:r>
              <a:rPr lang="es-VE" sz="2400" b="1" dirty="0" smtClean="0">
                <a:solidFill>
                  <a:schemeClr val="tx1"/>
                </a:solidFill>
              </a:rPr>
              <a:t>:</a:t>
            </a:r>
          </a:p>
          <a:p>
            <a:pPr algn="ctr"/>
            <a:r>
              <a:rPr lang="es-VE" sz="2400" b="1" dirty="0" smtClean="0">
                <a:solidFill>
                  <a:schemeClr val="tx1"/>
                </a:solidFill>
              </a:rPr>
              <a:t>Provincia </a:t>
            </a:r>
            <a:r>
              <a:rPr lang="es-VE" sz="2400" b="1" dirty="0">
                <a:solidFill>
                  <a:schemeClr val="tx1"/>
                </a:solidFill>
              </a:rPr>
              <a:t>de Morona Santiago</a:t>
            </a:r>
          </a:p>
        </p:txBody>
      </p:sp>
      <p:sp>
        <p:nvSpPr>
          <p:cNvPr id="12" name="11 Recortar rectángulo de esquina diagonal"/>
          <p:cNvSpPr/>
          <p:nvPr/>
        </p:nvSpPr>
        <p:spPr>
          <a:xfrm>
            <a:off x="144016" y="2564904"/>
            <a:ext cx="3059832" cy="2296003"/>
          </a:xfrm>
          <a:prstGeom prst="snip2Diag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400" b="1" u="sng" dirty="0">
                <a:solidFill>
                  <a:schemeClr val="tx1"/>
                </a:solidFill>
              </a:rPr>
              <a:t>Sector</a:t>
            </a:r>
            <a:r>
              <a:rPr lang="es-VE" sz="2400" b="1" dirty="0">
                <a:solidFill>
                  <a:schemeClr val="tx1"/>
                </a:solidFill>
              </a:rPr>
              <a:t>: Comunidades de  </a:t>
            </a:r>
            <a:r>
              <a:rPr lang="es-VE" sz="2400" b="1" dirty="0" err="1">
                <a:solidFill>
                  <a:schemeClr val="tx1"/>
                </a:solidFill>
              </a:rPr>
              <a:t>Kuama</a:t>
            </a:r>
            <a:r>
              <a:rPr lang="es-VE" sz="2400" b="1" dirty="0">
                <a:solidFill>
                  <a:schemeClr val="tx1"/>
                </a:solidFill>
              </a:rPr>
              <a:t> y Chumpi</a:t>
            </a:r>
          </a:p>
        </p:txBody>
      </p:sp>
      <p:sp>
        <p:nvSpPr>
          <p:cNvPr id="13" name="12 Recortar rectángulo de esquina diagonal"/>
          <p:cNvSpPr/>
          <p:nvPr/>
        </p:nvSpPr>
        <p:spPr>
          <a:xfrm>
            <a:off x="3096344" y="2564904"/>
            <a:ext cx="3059832" cy="2296003"/>
          </a:xfrm>
          <a:prstGeom prst="snip2Diag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400" b="1" u="sng" dirty="0">
                <a:solidFill>
                  <a:schemeClr val="tx1"/>
                </a:solidFill>
              </a:rPr>
              <a:t>Tiempo</a:t>
            </a:r>
            <a:r>
              <a:rPr lang="es-VE" sz="2400" b="1" dirty="0" smtClean="0">
                <a:solidFill>
                  <a:schemeClr val="tx1"/>
                </a:solidFill>
              </a:rPr>
              <a:t>:</a:t>
            </a:r>
          </a:p>
          <a:p>
            <a:pPr algn="ctr"/>
            <a:r>
              <a:rPr lang="es-VE" sz="2400" b="1" dirty="0" smtClean="0">
                <a:solidFill>
                  <a:schemeClr val="tx1"/>
                </a:solidFill>
              </a:rPr>
              <a:t>Segundo </a:t>
            </a:r>
            <a:r>
              <a:rPr lang="es-VE" sz="2400" b="1" dirty="0">
                <a:solidFill>
                  <a:schemeClr val="tx1"/>
                </a:solidFill>
              </a:rPr>
              <a:t>semestre del 2013</a:t>
            </a:r>
          </a:p>
        </p:txBody>
      </p:sp>
      <p:sp>
        <p:nvSpPr>
          <p:cNvPr id="14" name="13 Recortar rectángulo de esquina diagonal"/>
          <p:cNvSpPr/>
          <p:nvPr/>
        </p:nvSpPr>
        <p:spPr>
          <a:xfrm>
            <a:off x="6012160" y="2573157"/>
            <a:ext cx="3059832" cy="2296003"/>
          </a:xfrm>
          <a:prstGeom prst="snip2Diag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400" b="1" u="sng" dirty="0">
                <a:solidFill>
                  <a:schemeClr val="tx1"/>
                </a:solidFill>
              </a:rPr>
              <a:t>Original</a:t>
            </a:r>
            <a:r>
              <a:rPr lang="es-VE" sz="2400" b="1" dirty="0" smtClean="0">
                <a:solidFill>
                  <a:schemeClr val="tx1"/>
                </a:solidFill>
              </a:rPr>
              <a:t>:</a:t>
            </a:r>
          </a:p>
          <a:p>
            <a:pPr algn="ctr"/>
            <a:r>
              <a:rPr lang="es-VE" sz="2400" b="1" dirty="0" smtClean="0">
                <a:solidFill>
                  <a:schemeClr val="tx1"/>
                </a:solidFill>
              </a:rPr>
              <a:t>En </a:t>
            </a:r>
            <a:r>
              <a:rPr lang="es-VE" sz="2400" b="1" dirty="0">
                <a:solidFill>
                  <a:schemeClr val="tx1"/>
                </a:solidFill>
              </a:rPr>
              <a:t>las comunidades de </a:t>
            </a:r>
            <a:r>
              <a:rPr lang="es-VE" sz="2400" b="1" dirty="0" err="1">
                <a:solidFill>
                  <a:schemeClr val="tx1"/>
                </a:solidFill>
              </a:rPr>
              <a:t>Kuama</a:t>
            </a:r>
            <a:r>
              <a:rPr lang="es-VE" sz="2400" b="1" dirty="0">
                <a:solidFill>
                  <a:schemeClr val="tx1"/>
                </a:solidFill>
              </a:rPr>
              <a:t>  y Chumpi  no se han realizado estudios de este </a:t>
            </a:r>
            <a:r>
              <a:rPr lang="es-VE" sz="2400" b="1" dirty="0" smtClean="0">
                <a:solidFill>
                  <a:schemeClr val="tx1"/>
                </a:solidFill>
              </a:rPr>
              <a:t>caso</a:t>
            </a:r>
            <a:endParaRPr lang="es-VE" sz="2400" b="1" dirty="0">
              <a:solidFill>
                <a:schemeClr val="tx1"/>
              </a:solidFill>
            </a:endParaRPr>
          </a:p>
        </p:txBody>
      </p:sp>
      <p:sp>
        <p:nvSpPr>
          <p:cNvPr id="15" name="14 Recortar rectángulo de esquina diagonal"/>
          <p:cNvSpPr/>
          <p:nvPr/>
        </p:nvSpPr>
        <p:spPr>
          <a:xfrm>
            <a:off x="575556" y="4941168"/>
            <a:ext cx="7992888" cy="1844824"/>
          </a:xfrm>
          <a:prstGeom prst="snip2Diag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400" b="1" u="sng" dirty="0">
                <a:solidFill>
                  <a:schemeClr val="tx1"/>
                </a:solidFill>
              </a:rPr>
              <a:t>Factible</a:t>
            </a:r>
            <a:r>
              <a:rPr lang="es-VE" sz="2400" b="1" dirty="0" smtClean="0">
                <a:solidFill>
                  <a:schemeClr val="tx1"/>
                </a:solidFill>
              </a:rPr>
              <a:t>:</a:t>
            </a:r>
          </a:p>
          <a:p>
            <a:pPr algn="ctr"/>
            <a:r>
              <a:rPr lang="es-VE" sz="2400" b="1" dirty="0" smtClean="0">
                <a:solidFill>
                  <a:schemeClr val="tx1"/>
                </a:solidFill>
              </a:rPr>
              <a:t>Existe </a:t>
            </a:r>
            <a:r>
              <a:rPr lang="es-VE" sz="2400" b="1" dirty="0">
                <a:solidFill>
                  <a:schemeClr val="tx1"/>
                </a:solidFill>
              </a:rPr>
              <a:t>la predisposición de la autora y participación de las comunidades de Kuama  y Chumpi de la </a:t>
            </a:r>
            <a:r>
              <a:rPr lang="es-VE" sz="2400" b="1" dirty="0" smtClean="0">
                <a:solidFill>
                  <a:schemeClr val="tx1"/>
                </a:solidFill>
              </a:rPr>
              <a:t>zona </a:t>
            </a:r>
            <a:r>
              <a:rPr lang="es-VE" sz="2400" b="1" dirty="0">
                <a:solidFill>
                  <a:schemeClr val="tx1"/>
                </a:solidFill>
              </a:rPr>
              <a:t>de Miasal del Cantón Morona, Provincia de Morona </a:t>
            </a:r>
            <a:r>
              <a:rPr lang="es-VE" sz="2400" b="1" dirty="0" smtClean="0">
                <a:solidFill>
                  <a:schemeClr val="tx1"/>
                </a:solidFill>
              </a:rPr>
              <a:t>Santiago</a:t>
            </a:r>
            <a:endParaRPr lang="es-VE" sz="2400" b="1" dirty="0">
              <a:solidFill>
                <a:schemeClr val="tx1"/>
              </a:solidFill>
            </a:endParaRPr>
          </a:p>
        </p:txBody>
      </p:sp>
      <p:sp>
        <p:nvSpPr>
          <p:cNvPr id="23" name="Rectangle 63"/>
          <p:cNvSpPr>
            <a:spLocks noChangeArrowheads="1"/>
          </p:cNvSpPr>
          <p:nvPr/>
        </p:nvSpPr>
        <p:spPr bwMode="auto">
          <a:xfrm>
            <a:off x="1690688" y="44624"/>
            <a:ext cx="5761037" cy="792163"/>
          </a:xfrm>
          <a:prstGeom prst="rect">
            <a:avLst/>
          </a:prstGeom>
          <a:noFill/>
          <a:ln w="25400">
            <a:solidFill>
              <a:srgbClr val="993366"/>
            </a:solidFill>
            <a:miter lim="800000"/>
            <a:headEnd/>
            <a:tailEnd/>
          </a:ln>
          <a:effectLst/>
        </p:spPr>
        <p:txBody>
          <a:bodyPr anchor="ctr"/>
          <a:lstStyle/>
          <a:p>
            <a:pPr algn="ctr"/>
            <a:r>
              <a:rPr lang="es-VE" sz="2500" b="1" dirty="0">
                <a:solidFill>
                  <a:srgbClr val="990033"/>
                </a:solidFill>
                <a:latin typeface="Tahoma" pitchFamily="34" charset="0"/>
              </a:rPr>
              <a:t>Delimitación </a:t>
            </a:r>
            <a:r>
              <a:rPr lang="es-VE" sz="2500" b="1" dirty="0" smtClean="0">
                <a:solidFill>
                  <a:srgbClr val="990033"/>
                </a:solidFill>
                <a:latin typeface="Tahoma" pitchFamily="34" charset="0"/>
              </a:rPr>
              <a:t>Espacial</a:t>
            </a:r>
            <a:r>
              <a:rPr lang="es-VE" sz="2500" b="1" dirty="0">
                <a:solidFill>
                  <a:srgbClr val="990033"/>
                </a:solidFill>
                <a:latin typeface="Tahoma" pitchFamily="34" charset="0"/>
              </a:rPr>
              <a:t>, </a:t>
            </a:r>
            <a:r>
              <a:rPr lang="es-VE" sz="2500" b="1" dirty="0" smtClean="0">
                <a:solidFill>
                  <a:srgbClr val="990033"/>
                </a:solidFill>
                <a:latin typeface="Tahoma" pitchFamily="34" charset="0"/>
              </a:rPr>
              <a:t>Temporal </a:t>
            </a:r>
            <a:r>
              <a:rPr lang="es-VE" sz="2500" b="1" dirty="0">
                <a:solidFill>
                  <a:srgbClr val="990033"/>
                </a:solidFill>
                <a:latin typeface="Tahoma" pitchFamily="34" charset="0"/>
              </a:rPr>
              <a:t>y </a:t>
            </a:r>
            <a:r>
              <a:rPr lang="es-VE" sz="2500" b="1" dirty="0" smtClean="0">
                <a:solidFill>
                  <a:srgbClr val="990033"/>
                </a:solidFill>
                <a:latin typeface="Tahoma" pitchFamily="34" charset="0"/>
              </a:rPr>
              <a:t>Características </a:t>
            </a:r>
            <a:r>
              <a:rPr lang="es-VE" sz="2500" b="1" dirty="0">
                <a:solidFill>
                  <a:srgbClr val="990033"/>
                </a:solidFill>
                <a:latin typeface="Tahoma" pitchFamily="34" charset="0"/>
              </a:rPr>
              <a:t>de la </a:t>
            </a:r>
            <a:r>
              <a:rPr lang="es-VE" sz="2500" b="1" dirty="0" smtClean="0">
                <a:solidFill>
                  <a:srgbClr val="990033"/>
                </a:solidFill>
                <a:latin typeface="Tahoma" pitchFamily="34" charset="0"/>
              </a:rPr>
              <a:t>Investigación</a:t>
            </a:r>
            <a:endParaRPr lang="es-ES" sz="2500" b="1" dirty="0">
              <a:solidFill>
                <a:srgbClr val="990033"/>
              </a:solidFill>
              <a:latin typeface="Tahoma" pitchFamily="34" charset="0"/>
            </a:endParaRPr>
          </a:p>
        </p:txBody>
      </p:sp>
    </p:spTree>
    <p:extLst>
      <p:ext uri="{BB962C8B-B14F-4D97-AF65-F5344CB8AC3E}">
        <p14:creationId xmlns:p14="http://schemas.microsoft.com/office/powerpoint/2010/main" val="292628810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ppt_x</p:attrName>
                                        </p:attrNameLst>
                                      </p:cBhvr>
                                      <p:tavLst>
                                        <p:tav tm="0">
                                          <p:val>
                                            <p:fltVal val="0.5"/>
                                          </p:val>
                                        </p:tav>
                                        <p:tav tm="100000">
                                          <p:val>
                                            <p:strVal val="#ppt_x"/>
                                          </p:val>
                                        </p:tav>
                                      </p:tavLst>
                                    </p:anim>
                                    <p:anim calcmode="lin" valueType="num">
                                      <p:cBhvr>
                                        <p:cTn id="10" dur="500" fill="hold"/>
                                        <p:tgtEl>
                                          <p:spTgt spid="16"/>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 calcmode="lin" valueType="num">
                                      <p:cBhvr>
                                        <p:cTn id="16" dur="500" fill="hold"/>
                                        <p:tgtEl>
                                          <p:spTgt spid="19"/>
                                        </p:tgtEl>
                                        <p:attrNameLst>
                                          <p:attrName>ppt_x</p:attrName>
                                        </p:attrNameLst>
                                      </p:cBhvr>
                                      <p:tavLst>
                                        <p:tav tm="0">
                                          <p:val>
                                            <p:fltVal val="0.5"/>
                                          </p:val>
                                        </p:tav>
                                        <p:tav tm="100000">
                                          <p:val>
                                            <p:strVal val="#ppt_x"/>
                                          </p:val>
                                        </p:tav>
                                      </p:tavLst>
                                    </p:anim>
                                    <p:anim calcmode="lin" valueType="num">
                                      <p:cBhvr>
                                        <p:cTn id="17" dur="500" fill="hold"/>
                                        <p:tgtEl>
                                          <p:spTgt spid="19"/>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 calcmode="lin" valueType="num">
                                      <p:cBhvr>
                                        <p:cTn id="23" dur="500" fill="hold"/>
                                        <p:tgtEl>
                                          <p:spTgt spid="20"/>
                                        </p:tgtEl>
                                        <p:attrNameLst>
                                          <p:attrName>ppt_x</p:attrName>
                                        </p:attrNameLst>
                                      </p:cBhvr>
                                      <p:tavLst>
                                        <p:tav tm="0">
                                          <p:val>
                                            <p:fltVal val="0.5"/>
                                          </p:val>
                                        </p:tav>
                                        <p:tav tm="100000">
                                          <p:val>
                                            <p:strVal val="#ppt_x"/>
                                          </p:val>
                                        </p:tav>
                                      </p:tavLst>
                                    </p:anim>
                                    <p:anim calcmode="lin" valueType="num">
                                      <p:cBhvr>
                                        <p:cTn id="24" dur="500" fill="hold"/>
                                        <p:tgtEl>
                                          <p:spTgt spid="20"/>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 calcmode="lin" valueType="num">
                                      <p:cBhvr>
                                        <p:cTn id="30" dur="500" fill="hold"/>
                                        <p:tgtEl>
                                          <p:spTgt spid="12"/>
                                        </p:tgtEl>
                                        <p:attrNameLst>
                                          <p:attrName>ppt_x</p:attrName>
                                        </p:attrNameLst>
                                      </p:cBhvr>
                                      <p:tavLst>
                                        <p:tav tm="0">
                                          <p:val>
                                            <p:fltVal val="0.5"/>
                                          </p:val>
                                        </p:tav>
                                        <p:tav tm="100000">
                                          <p:val>
                                            <p:strVal val="#ppt_x"/>
                                          </p:val>
                                        </p:tav>
                                      </p:tavLst>
                                    </p:anim>
                                    <p:anim calcmode="lin" valueType="num">
                                      <p:cBhvr>
                                        <p:cTn id="31" dur="500" fill="hold"/>
                                        <p:tgtEl>
                                          <p:spTgt spid="12"/>
                                        </p:tgtEl>
                                        <p:attrNameLst>
                                          <p:attrName>ppt_y</p:attrName>
                                        </p:attrNameLst>
                                      </p:cBhvr>
                                      <p:tavLst>
                                        <p:tav tm="0">
                                          <p:val>
                                            <p:fltVal val="0.5"/>
                                          </p:val>
                                        </p:tav>
                                        <p:tav tm="100000">
                                          <p:val>
                                            <p:strVal val="#ppt_y"/>
                                          </p:val>
                                        </p:tav>
                                      </p:tavLst>
                                    </p:anim>
                                  </p:childTnLst>
                                </p:cTn>
                              </p:par>
                            </p:childTnLst>
                          </p:cTn>
                        </p:par>
                        <p:par>
                          <p:cTn id="32" fill="hold">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 calcmode="lin" valueType="num">
                                      <p:cBhvr>
                                        <p:cTn id="44" dur="500" fill="hold"/>
                                        <p:tgtEl>
                                          <p:spTgt spid="14"/>
                                        </p:tgtEl>
                                        <p:attrNameLst>
                                          <p:attrName>ppt_x</p:attrName>
                                        </p:attrNameLst>
                                      </p:cBhvr>
                                      <p:tavLst>
                                        <p:tav tm="0">
                                          <p:val>
                                            <p:fltVal val="0.5"/>
                                          </p:val>
                                        </p:tav>
                                        <p:tav tm="100000">
                                          <p:val>
                                            <p:strVal val="#ppt_x"/>
                                          </p:val>
                                        </p:tav>
                                      </p:tavLst>
                                    </p:anim>
                                    <p:anim calcmode="lin" valueType="num">
                                      <p:cBhvr>
                                        <p:cTn id="45" dur="500" fill="hold"/>
                                        <p:tgtEl>
                                          <p:spTgt spid="14"/>
                                        </p:tgtEl>
                                        <p:attrNameLst>
                                          <p:attrName>ppt_y</p:attrName>
                                        </p:attrNameLst>
                                      </p:cBhvr>
                                      <p:tavLst>
                                        <p:tav tm="0">
                                          <p:val>
                                            <p:fltVal val="0.5"/>
                                          </p:val>
                                        </p:tav>
                                        <p:tav tm="100000">
                                          <p:val>
                                            <p:strVal val="#ppt_y"/>
                                          </p:val>
                                        </p:tav>
                                      </p:tavLst>
                                    </p:anim>
                                  </p:childTnLst>
                                </p:cTn>
                              </p:par>
                            </p:childTnLst>
                          </p:cTn>
                        </p:par>
                        <p:par>
                          <p:cTn id="46" fill="hold">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 calcmode="lin" valueType="num">
                                      <p:cBhvr>
                                        <p:cTn id="51" dur="500" fill="hold"/>
                                        <p:tgtEl>
                                          <p:spTgt spid="15"/>
                                        </p:tgtEl>
                                        <p:attrNameLst>
                                          <p:attrName>ppt_x</p:attrName>
                                        </p:attrNameLst>
                                      </p:cBhvr>
                                      <p:tavLst>
                                        <p:tav tm="0">
                                          <p:val>
                                            <p:fltVal val="0.5"/>
                                          </p:val>
                                        </p:tav>
                                        <p:tav tm="100000">
                                          <p:val>
                                            <p:strVal val="#ppt_x"/>
                                          </p:val>
                                        </p:tav>
                                      </p:tavLst>
                                    </p:anim>
                                    <p:anim calcmode="lin" valueType="num">
                                      <p:cBhvr>
                                        <p:cTn id="52"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5"/>
          <p:cNvSpPr txBox="1">
            <a:spLocks noChangeArrowheads="1"/>
          </p:cNvSpPr>
          <p:nvPr/>
        </p:nvSpPr>
        <p:spPr bwMode="auto">
          <a:xfrm>
            <a:off x="790298" y="1361757"/>
            <a:ext cx="7668852" cy="4893647"/>
          </a:xfrm>
          <a:prstGeom prst="rect">
            <a:avLst/>
          </a:prstGeom>
          <a:solidFill>
            <a:schemeClr val="accent6">
              <a:lumMod val="60000"/>
              <a:lumOff val="40000"/>
            </a:schemeClr>
          </a:solidFill>
          <a:ln w="28575">
            <a:solidFill>
              <a:schemeClr val="tx1"/>
            </a:solidFill>
            <a:headEnd/>
            <a:tailEnd/>
          </a:ln>
        </p:spPr>
        <p:style>
          <a:lnRef idx="1">
            <a:schemeClr val="accent4"/>
          </a:lnRef>
          <a:fillRef idx="1003">
            <a:schemeClr val="dk2"/>
          </a:fillRef>
          <a:effectRef idx="1">
            <a:schemeClr val="accent4"/>
          </a:effectRef>
          <a:fontRef idx="minor">
            <a:schemeClr val="dk1"/>
          </a:fontRef>
        </p:style>
        <p:txBody>
          <a:bodyPr wrap="square">
            <a:spAutoFit/>
          </a:bodyPr>
          <a:lstStyle/>
          <a:p>
            <a:pPr marL="342900" indent="-342900" algn="ctr">
              <a:lnSpc>
                <a:spcPct val="150000"/>
              </a:lnSpc>
            </a:pPr>
            <a:r>
              <a:rPr lang="es-VE" sz="2600" b="1" kern="0" dirty="0" smtClean="0">
                <a:solidFill>
                  <a:prstClr val="black"/>
                </a:solidFill>
                <a:latin typeface="Arial" pitchFamily="34" charset="0"/>
                <a:cs typeface="Arial" pitchFamily="34" charset="0"/>
              </a:rPr>
              <a:t>“Analizar </a:t>
            </a:r>
            <a:r>
              <a:rPr lang="es-VE" sz="2600" b="1" kern="0" dirty="0">
                <a:solidFill>
                  <a:prstClr val="black"/>
                </a:solidFill>
                <a:latin typeface="Arial" pitchFamily="34" charset="0"/>
                <a:cs typeface="Arial" pitchFamily="34" charset="0"/>
              </a:rPr>
              <a:t>los conocimientos ancestrales de los habitantes de las comunidades </a:t>
            </a:r>
            <a:r>
              <a:rPr lang="es-VE" sz="2600" b="1" kern="0" dirty="0" err="1">
                <a:solidFill>
                  <a:prstClr val="black"/>
                </a:solidFill>
                <a:latin typeface="Arial" pitchFamily="34" charset="0"/>
                <a:cs typeface="Arial" pitchFamily="34" charset="0"/>
              </a:rPr>
              <a:t>Kuama</a:t>
            </a:r>
            <a:r>
              <a:rPr lang="es-VE" sz="2600" b="1" kern="0" dirty="0">
                <a:solidFill>
                  <a:prstClr val="black"/>
                </a:solidFill>
                <a:latin typeface="Arial" pitchFamily="34" charset="0"/>
                <a:cs typeface="Arial" pitchFamily="34" charset="0"/>
              </a:rPr>
              <a:t> y Chumpi del Cantón Morona Provincia de Morona Santiago sobre educación ambiental, mediante observación directa y trabajo de campo, para conocer su relación con el manejo del turismo sostenible del sector y plantear una  propuesta de </a:t>
            </a:r>
            <a:r>
              <a:rPr lang="es-VE" sz="2600" b="1" kern="0" dirty="0" smtClean="0">
                <a:solidFill>
                  <a:prstClr val="black"/>
                </a:solidFill>
                <a:latin typeface="Arial" pitchFamily="34" charset="0"/>
                <a:cs typeface="Arial" pitchFamily="34" charset="0"/>
              </a:rPr>
              <a:t>mejoramiento”</a:t>
            </a:r>
            <a:endParaRPr lang="es-ES_tradnl" sz="2600" b="1" kern="0" dirty="0">
              <a:solidFill>
                <a:prstClr val="black"/>
              </a:solidFill>
              <a:latin typeface="Arial" pitchFamily="34" charset="0"/>
              <a:cs typeface="Arial" pitchFamily="34" charset="0"/>
            </a:endParaRPr>
          </a:p>
        </p:txBody>
      </p:sp>
      <p:pic>
        <p:nvPicPr>
          <p:cNvPr id="3077"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614" l="1878" r="100000">
                        <a14:foregroundMark x1="44131" y1="86486" x2="44131" y2="86486"/>
                        <a14:foregroundMark x1="66667" y1="89575" x2="66667" y2="89575"/>
                        <a14:foregroundMark x1="71362" y1="96911" x2="71362" y2="96911"/>
                        <a14:foregroundMark x1="15962" y1="55212" x2="15962" y2="55212"/>
                        <a14:foregroundMark x1="8920" y1="16988" x2="8920" y2="16988"/>
                        <a14:foregroundMark x1="12207" y1="61776" x2="12207" y2="61776"/>
                        <a14:foregroundMark x1="4695" y1="42471" x2="4695" y2="42471"/>
                      </a14:backgroundRemoval>
                    </a14:imgEffect>
                  </a14:imgLayer>
                </a14:imgProps>
              </a:ext>
              <a:ext uri="{28A0092B-C50C-407E-A947-70E740481C1C}">
                <a14:useLocalDpi xmlns:a14="http://schemas.microsoft.com/office/drawing/2010/main" val="0"/>
              </a:ext>
            </a:extLst>
          </a:blip>
          <a:srcRect/>
          <a:stretch>
            <a:fillRect/>
          </a:stretch>
        </p:blipFill>
        <p:spPr bwMode="auto">
          <a:xfrm>
            <a:off x="781050" y="4853129"/>
            <a:ext cx="1130419" cy="1374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614" l="1878" r="100000">
                        <a14:foregroundMark x1="44131" y1="86486" x2="44131" y2="86486"/>
                        <a14:foregroundMark x1="66667" y1="89575" x2="66667" y2="89575"/>
                        <a14:foregroundMark x1="71362" y1="96911" x2="71362" y2="96911"/>
                        <a14:foregroundMark x1="15962" y1="55212" x2="15962" y2="55212"/>
                        <a14:foregroundMark x1="8920" y1="16988" x2="8920" y2="16988"/>
                        <a14:foregroundMark x1="12207" y1="61776" x2="12207" y2="61776"/>
                        <a14:foregroundMark x1="4695" y1="42471" x2="4695" y2="42471"/>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7330013" y="1340767"/>
            <a:ext cx="1130419" cy="1374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63"/>
          <p:cNvSpPr>
            <a:spLocks noChangeArrowheads="1"/>
          </p:cNvSpPr>
          <p:nvPr/>
        </p:nvSpPr>
        <p:spPr bwMode="auto">
          <a:xfrm>
            <a:off x="2915320" y="188640"/>
            <a:ext cx="3313360" cy="576064"/>
          </a:xfrm>
          <a:prstGeom prst="rect">
            <a:avLst/>
          </a:prstGeom>
          <a:noFill/>
          <a:ln w="25400">
            <a:solidFill>
              <a:srgbClr val="993366"/>
            </a:solidFill>
            <a:miter lim="800000"/>
            <a:headEnd/>
            <a:tailEnd/>
          </a:ln>
          <a:effectLst/>
        </p:spPr>
        <p:txBody>
          <a:bodyPr anchor="ctr"/>
          <a:lstStyle/>
          <a:p>
            <a:pPr algn="ctr"/>
            <a:r>
              <a:rPr lang="es-MX" sz="2500" b="1" dirty="0" smtClean="0">
                <a:solidFill>
                  <a:srgbClr val="990033"/>
                </a:solidFill>
                <a:latin typeface="Tahoma" pitchFamily="34" charset="0"/>
              </a:rPr>
              <a:t>Objetivo General</a:t>
            </a:r>
            <a:endParaRPr lang="es-ES" sz="2500" b="1" dirty="0">
              <a:solidFill>
                <a:srgbClr val="990033"/>
              </a:solidFill>
              <a:latin typeface="Tahoma" pitchFamily="34" charset="0"/>
            </a:endParaRPr>
          </a:p>
        </p:txBody>
      </p:sp>
    </p:spTree>
    <p:extLst>
      <p:ext uri="{BB962C8B-B14F-4D97-AF65-F5344CB8AC3E}">
        <p14:creationId xmlns:p14="http://schemas.microsoft.com/office/powerpoint/2010/main" val="8838333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955292" y="1268760"/>
            <a:ext cx="8009196" cy="1230406"/>
          </a:xfrm>
          <a:prstGeom prst="roundRect">
            <a:avLst/>
          </a:prstGeom>
          <a:gradFill rotWithShape="1">
            <a:gsLst>
              <a:gs pos="20000">
                <a:srgbClr val="FA8D3D">
                  <a:tint val="9000"/>
                </a:srgbClr>
              </a:gs>
              <a:gs pos="100000">
                <a:srgbClr val="FA8D3D">
                  <a:tint val="70000"/>
                  <a:satMod val="100000"/>
                </a:srgbClr>
              </a:gs>
            </a:gsLst>
            <a:path path="circle">
              <a:fillToRect l="-15000" t="-15000" r="115000" b="115000"/>
            </a:path>
          </a:gradFill>
          <a:ln w="38100" cap="flat" cmpd="sng" algn="ctr">
            <a:solidFill>
              <a:schemeClr val="tx1"/>
            </a:solidFill>
            <a:prstDash val="solid"/>
          </a:ln>
          <a:effectLst>
            <a:outerShdw blurRad="130000" dist="101600" dir="2700000" algn="tl" rotWithShape="0">
              <a:srgbClr val="000000">
                <a:alpha val="35000"/>
              </a:srgbClr>
            </a:outerShdw>
          </a:effectLst>
        </p:spPr>
        <p:txBody>
          <a:bodyPr rtlCol="0" anchor="ctr"/>
          <a:lstStyle/>
          <a:p>
            <a:pPr algn="ctr">
              <a:defRPr/>
            </a:pPr>
            <a:r>
              <a:rPr lang="es-VE" sz="2200" b="1" kern="0" dirty="0" smtClean="0">
                <a:solidFill>
                  <a:sysClr val="windowText" lastClr="000000"/>
                </a:solidFill>
                <a:latin typeface="Arial" pitchFamily="34" charset="0"/>
                <a:cs typeface="Arial" pitchFamily="34" charset="0"/>
              </a:rPr>
              <a:t>Determinar </a:t>
            </a:r>
            <a:r>
              <a:rPr lang="es-VE" sz="2200" b="1" kern="0" dirty="0">
                <a:solidFill>
                  <a:sysClr val="windowText" lastClr="000000"/>
                </a:solidFill>
                <a:latin typeface="Arial" pitchFamily="34" charset="0"/>
                <a:cs typeface="Arial" pitchFamily="34" charset="0"/>
              </a:rPr>
              <a:t>los conocimientos ancestrales sobre Educación Ambiental </a:t>
            </a:r>
            <a:r>
              <a:rPr lang="es-VE" sz="2200" b="1" kern="0" dirty="0" smtClean="0">
                <a:solidFill>
                  <a:sysClr val="windowText" lastClr="000000"/>
                </a:solidFill>
                <a:latin typeface="Arial" pitchFamily="34" charset="0"/>
                <a:cs typeface="Arial" pitchFamily="34" charset="0"/>
              </a:rPr>
              <a:t>que tienen </a:t>
            </a:r>
            <a:r>
              <a:rPr lang="es-VE" sz="2200" b="1" kern="0" dirty="0">
                <a:solidFill>
                  <a:sysClr val="windowText" lastClr="000000"/>
                </a:solidFill>
                <a:latin typeface="Arial" pitchFamily="34" charset="0"/>
                <a:cs typeface="Arial" pitchFamily="34" charset="0"/>
              </a:rPr>
              <a:t>los habitantes de las comunidades de Kuama  y Chumpi.</a:t>
            </a:r>
            <a:endParaRPr lang="es-ES_tradnl" sz="2200" b="1" kern="0" dirty="0">
              <a:solidFill>
                <a:sysClr val="windowText" lastClr="000000"/>
              </a:solidFill>
              <a:latin typeface="Arial" pitchFamily="34" charset="0"/>
              <a:cs typeface="Arial" pitchFamily="34" charset="0"/>
            </a:endParaRPr>
          </a:p>
        </p:txBody>
      </p:sp>
      <p:sp>
        <p:nvSpPr>
          <p:cNvPr id="4" name="3 Rectángulo redondeado"/>
          <p:cNvSpPr/>
          <p:nvPr/>
        </p:nvSpPr>
        <p:spPr>
          <a:xfrm>
            <a:off x="955292" y="2626652"/>
            <a:ext cx="8009196" cy="1230406"/>
          </a:xfrm>
          <a:prstGeom prst="roundRect">
            <a:avLst/>
          </a:prstGeom>
          <a:gradFill rotWithShape="1">
            <a:gsLst>
              <a:gs pos="20000">
                <a:srgbClr val="FA8D3D">
                  <a:tint val="9000"/>
                </a:srgbClr>
              </a:gs>
              <a:gs pos="100000">
                <a:srgbClr val="FA8D3D">
                  <a:tint val="70000"/>
                  <a:satMod val="100000"/>
                </a:srgbClr>
              </a:gs>
            </a:gsLst>
            <a:path path="circle">
              <a:fillToRect l="-15000" t="-15000" r="115000" b="115000"/>
            </a:path>
          </a:gradFill>
          <a:ln w="38100" cap="flat" cmpd="sng" algn="ctr">
            <a:solidFill>
              <a:schemeClr val="tx1"/>
            </a:solidFill>
            <a:prstDash val="solid"/>
          </a:ln>
          <a:effectLst>
            <a:outerShdw blurRad="130000" dist="101600" dir="2700000" algn="tl" rotWithShape="0">
              <a:srgbClr val="000000">
                <a:alpha val="35000"/>
              </a:srgbClr>
            </a:outerShdw>
          </a:effectLst>
        </p:spPr>
        <p:txBody>
          <a:bodyPr rtlCol="0" anchor="ctr"/>
          <a:lstStyle/>
          <a:p>
            <a:pPr algn="ctr">
              <a:defRPr/>
            </a:pPr>
            <a:r>
              <a:rPr lang="es-VE" sz="2200" b="1" kern="0" dirty="0" smtClean="0">
                <a:solidFill>
                  <a:sysClr val="windowText" lastClr="000000"/>
                </a:solidFill>
                <a:latin typeface="Arial" pitchFamily="34" charset="0"/>
                <a:cs typeface="Arial" pitchFamily="34" charset="0"/>
              </a:rPr>
              <a:t>Establecer </a:t>
            </a:r>
            <a:r>
              <a:rPr lang="es-VE" sz="2200" b="1" kern="0" dirty="0">
                <a:solidFill>
                  <a:sysClr val="windowText" lastClr="000000"/>
                </a:solidFill>
                <a:latin typeface="Arial" pitchFamily="34" charset="0"/>
                <a:cs typeface="Arial" pitchFamily="34" charset="0"/>
              </a:rPr>
              <a:t>las características actuales del manejo de las actividades turísticas por parte de los habitantes de las comunidades </a:t>
            </a:r>
            <a:r>
              <a:rPr lang="es-VE" sz="2200" b="1" kern="0" dirty="0" err="1">
                <a:solidFill>
                  <a:sysClr val="windowText" lastClr="000000"/>
                </a:solidFill>
                <a:latin typeface="Arial" pitchFamily="34" charset="0"/>
                <a:cs typeface="Arial" pitchFamily="34" charset="0"/>
              </a:rPr>
              <a:t>Kuama</a:t>
            </a:r>
            <a:r>
              <a:rPr lang="es-VE" sz="2200" b="1" kern="0" dirty="0">
                <a:solidFill>
                  <a:sysClr val="windowText" lastClr="000000"/>
                </a:solidFill>
                <a:latin typeface="Arial" pitchFamily="34" charset="0"/>
                <a:cs typeface="Arial" pitchFamily="34" charset="0"/>
              </a:rPr>
              <a:t> y Chumpi.</a:t>
            </a:r>
            <a:endParaRPr lang="es-ES_tradnl" sz="2200" b="1" kern="0" dirty="0" smtClean="0">
              <a:solidFill>
                <a:sysClr val="windowText" lastClr="000000"/>
              </a:solidFill>
              <a:latin typeface="Arial" pitchFamily="34" charset="0"/>
              <a:cs typeface="Arial" pitchFamily="34" charset="0"/>
            </a:endParaRPr>
          </a:p>
        </p:txBody>
      </p:sp>
      <p:sp>
        <p:nvSpPr>
          <p:cNvPr id="5" name="4 Rectángulo redondeado"/>
          <p:cNvSpPr/>
          <p:nvPr/>
        </p:nvSpPr>
        <p:spPr>
          <a:xfrm>
            <a:off x="955298" y="4009054"/>
            <a:ext cx="8009155" cy="1230406"/>
          </a:xfrm>
          <a:prstGeom prst="roundRect">
            <a:avLst/>
          </a:prstGeom>
          <a:gradFill rotWithShape="1">
            <a:gsLst>
              <a:gs pos="20000">
                <a:srgbClr val="FA8D3D">
                  <a:tint val="9000"/>
                </a:srgbClr>
              </a:gs>
              <a:gs pos="100000">
                <a:srgbClr val="FA8D3D">
                  <a:tint val="70000"/>
                  <a:satMod val="100000"/>
                </a:srgbClr>
              </a:gs>
            </a:gsLst>
            <a:path path="circle">
              <a:fillToRect l="-15000" t="-15000" r="115000" b="115000"/>
            </a:path>
          </a:gradFill>
          <a:ln w="38100" cap="flat" cmpd="sng" algn="ctr">
            <a:solidFill>
              <a:schemeClr val="tx1"/>
            </a:solidFill>
            <a:prstDash val="solid"/>
          </a:ln>
          <a:effectLst>
            <a:outerShdw blurRad="130000" dist="101600" dir="2700000" algn="tl" rotWithShape="0">
              <a:srgbClr val="000000">
                <a:alpha val="35000"/>
              </a:srgbClr>
            </a:outerShdw>
          </a:effectLst>
        </p:spPr>
        <p:txBody>
          <a:bodyPr rtlCol="0" anchor="ctr"/>
          <a:lstStyle/>
          <a:p>
            <a:pPr algn="ctr">
              <a:defRPr/>
            </a:pPr>
            <a:r>
              <a:rPr lang="es-VE" sz="2200" b="1" kern="0" dirty="0" smtClean="0">
                <a:solidFill>
                  <a:sysClr val="windowText" lastClr="000000"/>
                </a:solidFill>
                <a:latin typeface="Arial" pitchFamily="34" charset="0"/>
                <a:cs typeface="Arial" pitchFamily="34" charset="0"/>
              </a:rPr>
              <a:t>Identificar </a:t>
            </a:r>
            <a:r>
              <a:rPr lang="es-VE" sz="2200" b="1" kern="0" dirty="0">
                <a:solidFill>
                  <a:sysClr val="windowText" lastClr="000000"/>
                </a:solidFill>
                <a:latin typeface="Arial" pitchFamily="34" charset="0"/>
                <a:cs typeface="Arial" pitchFamily="34" charset="0"/>
              </a:rPr>
              <a:t>las potencialidades naturales y culturales de las comunidades </a:t>
            </a:r>
            <a:r>
              <a:rPr lang="es-VE" sz="2200" b="1" kern="0" dirty="0" err="1" smtClean="0">
                <a:solidFill>
                  <a:sysClr val="windowText" lastClr="000000"/>
                </a:solidFill>
                <a:latin typeface="Arial" pitchFamily="34" charset="0"/>
                <a:cs typeface="Arial" pitchFamily="34" charset="0"/>
              </a:rPr>
              <a:t>Kuama</a:t>
            </a:r>
            <a:r>
              <a:rPr lang="es-VE" sz="2200" b="1" kern="0" dirty="0" smtClean="0">
                <a:solidFill>
                  <a:sysClr val="windowText" lastClr="000000"/>
                </a:solidFill>
                <a:latin typeface="Arial" pitchFamily="34" charset="0"/>
                <a:cs typeface="Arial" pitchFamily="34" charset="0"/>
              </a:rPr>
              <a:t> </a:t>
            </a:r>
            <a:r>
              <a:rPr lang="es-VE" sz="2200" b="1" kern="0" dirty="0">
                <a:solidFill>
                  <a:sysClr val="windowText" lastClr="000000"/>
                </a:solidFill>
                <a:latin typeface="Arial" pitchFamily="34" charset="0"/>
                <a:cs typeface="Arial" pitchFamily="34" charset="0"/>
              </a:rPr>
              <a:t>y Chumpi, como sectores potenciales de desarrollo turístico sustentable del sector. </a:t>
            </a:r>
            <a:endParaRPr lang="es-ES_tradnl" sz="2200" b="1" kern="0" dirty="0">
              <a:solidFill>
                <a:sysClr val="windowText" lastClr="000000"/>
              </a:solidFill>
              <a:latin typeface="Arial" pitchFamily="34" charset="0"/>
              <a:cs typeface="Arial" pitchFamily="34" charset="0"/>
            </a:endParaRPr>
          </a:p>
        </p:txBody>
      </p:sp>
      <p:sp>
        <p:nvSpPr>
          <p:cNvPr id="6" name="5 Rectángulo redondeado"/>
          <p:cNvSpPr/>
          <p:nvPr/>
        </p:nvSpPr>
        <p:spPr>
          <a:xfrm>
            <a:off x="946454" y="5366946"/>
            <a:ext cx="8018665" cy="1230406"/>
          </a:xfrm>
          <a:prstGeom prst="roundRect">
            <a:avLst/>
          </a:prstGeom>
          <a:gradFill rotWithShape="1">
            <a:gsLst>
              <a:gs pos="20000">
                <a:srgbClr val="FA8D3D">
                  <a:tint val="9000"/>
                </a:srgbClr>
              </a:gs>
              <a:gs pos="100000">
                <a:srgbClr val="FA8D3D">
                  <a:tint val="70000"/>
                  <a:satMod val="100000"/>
                </a:srgbClr>
              </a:gs>
            </a:gsLst>
            <a:path path="circle">
              <a:fillToRect l="-15000" t="-15000" r="115000" b="115000"/>
            </a:path>
          </a:gradFill>
          <a:ln w="38100" cap="flat" cmpd="sng" algn="ctr">
            <a:solidFill>
              <a:schemeClr val="tx1"/>
            </a:solidFill>
            <a:prstDash val="solid"/>
          </a:ln>
          <a:effectLst>
            <a:outerShdw blurRad="130000" dist="101600" dir="2700000" algn="tl" rotWithShape="0">
              <a:srgbClr val="000000">
                <a:alpha val="35000"/>
              </a:srgbClr>
            </a:outerShdw>
          </a:effectLst>
        </p:spPr>
        <p:txBody>
          <a:bodyPr rtlCol="0" anchor="ctr"/>
          <a:lstStyle/>
          <a:p>
            <a:pPr algn="ctr">
              <a:defRPr/>
            </a:pPr>
            <a:r>
              <a:rPr lang="es-VE" sz="2200" b="1" kern="0" dirty="0" smtClean="0">
                <a:solidFill>
                  <a:sysClr val="windowText" lastClr="000000"/>
                </a:solidFill>
                <a:latin typeface="Arial" pitchFamily="34" charset="0"/>
                <a:cs typeface="Arial" pitchFamily="34" charset="0"/>
              </a:rPr>
              <a:t>Proponer </a:t>
            </a:r>
            <a:r>
              <a:rPr lang="es-VE" sz="2200" b="1" kern="0" dirty="0">
                <a:solidFill>
                  <a:sysClr val="windowText" lastClr="000000"/>
                </a:solidFill>
                <a:latin typeface="Arial" pitchFamily="34" charset="0"/>
                <a:cs typeface="Arial" pitchFamily="34" charset="0"/>
              </a:rPr>
              <a:t>una alternativa de solución o mejoramiento del problema de investigación.</a:t>
            </a:r>
            <a:endParaRPr lang="es-ES_tradnl" sz="2200" b="1" kern="0" dirty="0">
              <a:solidFill>
                <a:sysClr val="windowText" lastClr="000000"/>
              </a:solidFill>
              <a:latin typeface="Arial" pitchFamily="34" charset="0"/>
              <a:cs typeface="Arial" pitchFamily="34" charset="0"/>
            </a:endParaRPr>
          </a:p>
        </p:txBody>
      </p:sp>
      <p:sp>
        <p:nvSpPr>
          <p:cNvPr id="7" name="Rectangle 93"/>
          <p:cNvSpPr>
            <a:spLocks noChangeArrowheads="1"/>
          </p:cNvSpPr>
          <p:nvPr/>
        </p:nvSpPr>
        <p:spPr bwMode="auto">
          <a:xfrm>
            <a:off x="1690688" y="260350"/>
            <a:ext cx="5761037" cy="792163"/>
          </a:xfrm>
          <a:prstGeom prst="rect">
            <a:avLst/>
          </a:prstGeom>
          <a:noFill/>
          <a:ln w="25400">
            <a:solidFill>
              <a:srgbClr val="993366"/>
            </a:solidFill>
            <a:miter lim="800000"/>
            <a:headEnd/>
            <a:tailEnd/>
          </a:ln>
          <a:effectLst/>
        </p:spPr>
        <p:txBody>
          <a:bodyPr anchor="ctr"/>
          <a:lstStyle/>
          <a:p>
            <a:pPr algn="ctr"/>
            <a:r>
              <a:rPr lang="es-ES" sz="2500" b="1">
                <a:solidFill>
                  <a:srgbClr val="990033"/>
                </a:solidFill>
                <a:latin typeface="Tahoma" pitchFamily="34" charset="0"/>
              </a:rPr>
              <a:t>Objetivos Específicos</a:t>
            </a:r>
          </a:p>
        </p:txBody>
      </p:sp>
      <p:sp>
        <p:nvSpPr>
          <p:cNvPr id="12" name="11 CuadroTexto"/>
          <p:cNvSpPr txBox="1"/>
          <p:nvPr/>
        </p:nvSpPr>
        <p:spPr>
          <a:xfrm>
            <a:off x="283784" y="1718694"/>
            <a:ext cx="360040" cy="523220"/>
          </a:xfrm>
          <a:prstGeom prst="rect">
            <a:avLst/>
          </a:prstGeom>
          <a:noFill/>
        </p:spPr>
        <p:txBody>
          <a:bodyPr wrap="square" rtlCol="0">
            <a:spAutoFit/>
          </a:bodyPr>
          <a:lstStyle/>
          <a:p>
            <a:r>
              <a:rPr lang="es-VE" sz="2800" b="1" dirty="0" smtClean="0">
                <a:solidFill>
                  <a:prstClr val="black"/>
                </a:solidFill>
              </a:rPr>
              <a:t>1</a:t>
            </a:r>
            <a:endParaRPr lang="es-VE" sz="2800" b="1" dirty="0">
              <a:solidFill>
                <a:prstClr val="black"/>
              </a:solidFill>
            </a:endParaRPr>
          </a:p>
        </p:txBody>
      </p:sp>
      <p:sp>
        <p:nvSpPr>
          <p:cNvPr id="13" name="12 CuadroTexto"/>
          <p:cNvSpPr txBox="1"/>
          <p:nvPr/>
        </p:nvSpPr>
        <p:spPr>
          <a:xfrm>
            <a:off x="256164" y="3068321"/>
            <a:ext cx="360040" cy="523220"/>
          </a:xfrm>
          <a:prstGeom prst="rect">
            <a:avLst/>
          </a:prstGeom>
          <a:noFill/>
        </p:spPr>
        <p:txBody>
          <a:bodyPr wrap="square" rtlCol="0">
            <a:spAutoFit/>
          </a:bodyPr>
          <a:lstStyle/>
          <a:p>
            <a:r>
              <a:rPr lang="es-VE" sz="2800" b="1" dirty="0" smtClean="0">
                <a:solidFill>
                  <a:prstClr val="black"/>
                </a:solidFill>
              </a:rPr>
              <a:t>2</a:t>
            </a:r>
            <a:endParaRPr lang="es-VE" sz="2800" b="1" dirty="0">
              <a:solidFill>
                <a:prstClr val="black"/>
              </a:solidFill>
            </a:endParaRPr>
          </a:p>
        </p:txBody>
      </p:sp>
      <p:sp>
        <p:nvSpPr>
          <p:cNvPr id="14" name="13 CuadroTexto"/>
          <p:cNvSpPr txBox="1"/>
          <p:nvPr/>
        </p:nvSpPr>
        <p:spPr>
          <a:xfrm>
            <a:off x="272067" y="4451196"/>
            <a:ext cx="360040" cy="523220"/>
          </a:xfrm>
          <a:prstGeom prst="rect">
            <a:avLst/>
          </a:prstGeom>
          <a:noFill/>
        </p:spPr>
        <p:txBody>
          <a:bodyPr wrap="square" rtlCol="0">
            <a:spAutoFit/>
          </a:bodyPr>
          <a:lstStyle/>
          <a:p>
            <a:r>
              <a:rPr lang="es-VE" sz="2800" b="1" dirty="0" smtClean="0">
                <a:solidFill>
                  <a:prstClr val="black"/>
                </a:solidFill>
              </a:rPr>
              <a:t>3</a:t>
            </a:r>
            <a:endParaRPr lang="es-VE" sz="2800" b="1" dirty="0">
              <a:solidFill>
                <a:prstClr val="black"/>
              </a:solidFill>
            </a:endParaRPr>
          </a:p>
        </p:txBody>
      </p:sp>
      <p:sp>
        <p:nvSpPr>
          <p:cNvPr id="15" name="14 CuadroTexto"/>
          <p:cNvSpPr txBox="1"/>
          <p:nvPr/>
        </p:nvSpPr>
        <p:spPr>
          <a:xfrm>
            <a:off x="283784" y="5754120"/>
            <a:ext cx="360040" cy="523220"/>
          </a:xfrm>
          <a:prstGeom prst="rect">
            <a:avLst/>
          </a:prstGeom>
          <a:noFill/>
        </p:spPr>
        <p:txBody>
          <a:bodyPr wrap="square" rtlCol="0">
            <a:spAutoFit/>
          </a:bodyPr>
          <a:lstStyle/>
          <a:p>
            <a:r>
              <a:rPr lang="es-VE" sz="2800" b="1" dirty="0" smtClean="0">
                <a:solidFill>
                  <a:prstClr val="black"/>
                </a:solidFill>
              </a:rPr>
              <a:t>4</a:t>
            </a:r>
            <a:endParaRPr lang="es-VE" sz="2800" b="1" dirty="0">
              <a:solidFill>
                <a:prstClr val="black"/>
              </a:solidFill>
            </a:endParaRPr>
          </a:p>
        </p:txBody>
      </p:sp>
    </p:spTree>
    <p:extLst>
      <p:ext uri="{BB962C8B-B14F-4D97-AF65-F5344CB8AC3E}">
        <p14:creationId xmlns:p14="http://schemas.microsoft.com/office/powerpoint/2010/main" val="13960317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Scale>
                                      <p:cBhvr>
                                        <p:cTn id="14"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gtEl>
                                        <p:attrNameLst>
                                          <p:attrName>ppt_x</p:attrName>
                                          <p:attrName>ppt_y</p:attrName>
                                        </p:attrNameLst>
                                      </p:cBhvr>
                                    </p:animMotion>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par>
                          <p:cTn id="23" fill="hold">
                            <p:stCondLst>
                              <p:cond delay="2000"/>
                            </p:stCondLst>
                            <p:childTnLst>
                              <p:par>
                                <p:cTn id="24" presetID="52"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Scale>
                                      <p:cBhvr>
                                        <p:cTn id="26"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4"/>
                                        </p:tgtEl>
                                        <p:attrNameLst>
                                          <p:attrName>ppt_x</p:attrName>
                                          <p:attrName>ppt_y</p:attrName>
                                        </p:attrNameLst>
                                      </p:cBhvr>
                                    </p:animMotion>
                                    <p:animEffect transition="in" filter="fade">
                                      <p:cBhvr>
                                        <p:cTn id="28" dur="1000"/>
                                        <p:tgtEl>
                                          <p:spTgt spid="4"/>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par>
                          <p:cTn id="35" fill="hold">
                            <p:stCondLst>
                              <p:cond delay="3000"/>
                            </p:stCondLst>
                            <p:childTnLst>
                              <p:par>
                                <p:cTn id="36" presetID="52"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Scale>
                                      <p:cBhvr>
                                        <p:cTn id="38"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5"/>
                                        </p:tgtEl>
                                        <p:attrNameLst>
                                          <p:attrName>ppt_x</p:attrName>
                                          <p:attrName>ppt_y</p:attrName>
                                        </p:attrNameLst>
                                      </p:cBhvr>
                                    </p:animMotion>
                                    <p:animEffect transition="in" filter="fade">
                                      <p:cBhvr>
                                        <p:cTn id="40" dur="1000"/>
                                        <p:tgtEl>
                                          <p:spTgt spid="5"/>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style.rotation</p:attrName>
                                        </p:attrNameLst>
                                      </p:cBhvr>
                                      <p:tavLst>
                                        <p:tav tm="0">
                                          <p:val>
                                            <p:fltVal val="90"/>
                                          </p:val>
                                        </p:tav>
                                        <p:tav tm="100000">
                                          <p:val>
                                            <p:fltVal val="0"/>
                                          </p:val>
                                        </p:tav>
                                      </p:tavLst>
                                    </p:anim>
                                    <p:animEffect transition="in" filter="fade">
                                      <p:cBhvr>
                                        <p:cTn id="46" dur="1000"/>
                                        <p:tgtEl>
                                          <p:spTgt spid="15"/>
                                        </p:tgtEl>
                                      </p:cBhvr>
                                    </p:animEffect>
                                  </p:childTnLst>
                                </p:cTn>
                              </p:par>
                            </p:childTnLst>
                          </p:cTn>
                        </p:par>
                        <p:par>
                          <p:cTn id="47" fill="hold">
                            <p:stCondLst>
                              <p:cond delay="4000"/>
                            </p:stCondLst>
                            <p:childTnLst>
                              <p:par>
                                <p:cTn id="48" presetID="52" presetClass="entr" presetSubtype="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Scale>
                                      <p:cBhvr>
                                        <p:cTn id="50"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6"/>
                                        </p:tgtEl>
                                        <p:attrNameLst>
                                          <p:attrName>ppt_x</p:attrName>
                                          <p:attrName>ppt_y</p:attrName>
                                        </p:attrNameLst>
                                      </p:cBhvr>
                                    </p:animMotion>
                                    <p:animEffect transition="in" filter="fade">
                                      <p:cBhvr>
                                        <p:cTn id="5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2 Rectángulo redondeado"/>
          <p:cNvSpPr/>
          <p:nvPr/>
        </p:nvSpPr>
        <p:spPr>
          <a:xfrm>
            <a:off x="1691680" y="2022308"/>
            <a:ext cx="5760640" cy="1146998"/>
          </a:xfrm>
          <a:prstGeom prst="roundRect">
            <a:avLst/>
          </a:prstGeom>
          <a:solidFill>
            <a:srgbClr val="FFFF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smtClean="0">
                <a:solidFill>
                  <a:prstClr val="black"/>
                </a:solidFill>
                <a:latin typeface="Arial" pitchFamily="34" charset="0"/>
                <a:cs typeface="Arial" pitchFamily="34" charset="0"/>
              </a:rPr>
              <a:t>Capítulo II</a:t>
            </a:r>
            <a:endParaRPr lang="es-ES_tradnl" sz="3600" b="1" dirty="0">
              <a:solidFill>
                <a:prstClr val="black"/>
              </a:solidFill>
              <a:latin typeface="Arial" pitchFamily="34" charset="0"/>
              <a:cs typeface="Arial" pitchFamily="34" charset="0"/>
            </a:endParaRPr>
          </a:p>
        </p:txBody>
      </p:sp>
      <p:sp>
        <p:nvSpPr>
          <p:cNvPr id="4" name="3 Rectángulo redondeado"/>
          <p:cNvSpPr/>
          <p:nvPr/>
        </p:nvSpPr>
        <p:spPr>
          <a:xfrm>
            <a:off x="1691680" y="3506138"/>
            <a:ext cx="5760640" cy="1146998"/>
          </a:xfrm>
          <a:prstGeom prst="roundRect">
            <a:avLst/>
          </a:prstGeom>
          <a:solidFill>
            <a:srgbClr val="FFFF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a:solidFill>
                  <a:prstClr val="black"/>
                </a:solidFill>
                <a:latin typeface="Arial" pitchFamily="34" charset="0"/>
                <a:cs typeface="Arial" pitchFamily="34" charset="0"/>
              </a:rPr>
              <a:t>Marco Teórico</a:t>
            </a:r>
          </a:p>
        </p:txBody>
      </p:sp>
    </p:spTree>
    <p:extLst>
      <p:ext uri="{BB962C8B-B14F-4D97-AF65-F5344CB8AC3E}">
        <p14:creationId xmlns:p14="http://schemas.microsoft.com/office/powerpoint/2010/main" val="217417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0" dur="1000" fill="hold"/>
                                        <p:tgtEl>
                                          <p:spTgt spid="3">
                                            <p:txEl>
                                              <p:pRg st="0" end="0"/>
                                            </p:txEl>
                                          </p:spTgt>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0"/>
                                  </p:stCondLst>
                                  <p:iterate type="lt">
                                    <p:tmPct val="10000"/>
                                  </p:iterate>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0" end="0"/>
                                            </p:txEl>
                                          </p:spTgt>
                                        </p:tgtEl>
                                        <p:attrNameLst>
                                          <p:attrName>ppt_x</p:attrName>
                                        </p:attrNameLst>
                                      </p:cBhvr>
                                      <p:tavLst>
                                        <p:tav tm="0">
                                          <p:val>
                                            <p:fltVal val="0.5"/>
                                          </p:val>
                                        </p:tav>
                                        <p:tav tm="100000">
                                          <p:val>
                                            <p:strVal val="#ppt_x"/>
                                          </p:val>
                                        </p:tav>
                                      </p:tavLst>
                                    </p:anim>
                                    <p:anim calcmode="lin" valueType="num">
                                      <p:cBhvr>
                                        <p:cTn id="16" dur="1000" fill="hold"/>
                                        <p:tgtEl>
                                          <p:spTgt spid="4">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305</TotalTime>
  <Words>3560</Words>
  <Application>Microsoft Office PowerPoint</Application>
  <PresentationFormat>Presentación en pantalla (4:3)</PresentationFormat>
  <Paragraphs>537</Paragraphs>
  <Slides>30</Slides>
  <Notes>30</Notes>
  <HiddenSlides>0</HiddenSlides>
  <MMClips>0</MMClips>
  <ScaleCrop>false</ScaleCrop>
  <HeadingPairs>
    <vt:vector size="6" baseType="variant">
      <vt:variant>
        <vt:lpstr>Fuentes usadas</vt:lpstr>
      </vt:variant>
      <vt:variant>
        <vt:i4>13</vt:i4>
      </vt:variant>
      <vt:variant>
        <vt:lpstr>Tema</vt:lpstr>
      </vt:variant>
      <vt:variant>
        <vt:i4>2</vt:i4>
      </vt:variant>
      <vt:variant>
        <vt:lpstr>Títulos de diapositiva</vt:lpstr>
      </vt:variant>
      <vt:variant>
        <vt:i4>30</vt:i4>
      </vt:variant>
    </vt:vector>
  </HeadingPairs>
  <TitlesOfParts>
    <vt:vector size="45" baseType="lpstr">
      <vt:lpstr>Arial</vt:lpstr>
      <vt:lpstr>Arial Black</vt:lpstr>
      <vt:lpstr>Adobe Fan Heiti Std B</vt:lpstr>
      <vt:lpstr>Mangal</vt:lpstr>
      <vt:lpstr>Times New Roman</vt:lpstr>
      <vt:lpstr>Calibri</vt:lpstr>
      <vt:lpstr>Script MT Bold</vt:lpstr>
      <vt:lpstr>Tahoma</vt:lpstr>
      <vt:lpstr>Pristina</vt:lpstr>
      <vt:lpstr>Lucida Bright</vt:lpstr>
      <vt:lpstr>Monotype Corsiva</vt:lpstr>
      <vt:lpstr>Wingdings</vt:lpstr>
      <vt:lpstr>SimSun</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Bodega "La Suegra Malvada"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José</dc:creator>
  <cp:lastModifiedBy>HP PAVILION</cp:lastModifiedBy>
  <cp:revision>762</cp:revision>
  <dcterms:created xsi:type="dcterms:W3CDTF">2009-11-20T22:29:00Z</dcterms:created>
  <dcterms:modified xsi:type="dcterms:W3CDTF">2014-02-20T19:38:39Z</dcterms:modified>
</cp:coreProperties>
</file>