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4"/>
  </p:notesMasterIdLst>
  <p:sldIdLst>
    <p:sldId id="257" r:id="rId2"/>
    <p:sldId id="258" r:id="rId3"/>
    <p:sldId id="268" r:id="rId4"/>
    <p:sldId id="259" r:id="rId5"/>
    <p:sldId id="260" r:id="rId6"/>
    <p:sldId id="261" r:id="rId7"/>
    <p:sldId id="262" r:id="rId8"/>
    <p:sldId id="263" r:id="rId9"/>
    <p:sldId id="264" r:id="rId10"/>
    <p:sldId id="265" r:id="rId11"/>
    <p:sldId id="266" r:id="rId12"/>
    <p:sldId id="267" r:id="rId13"/>
    <p:sldId id="269" r:id="rId14"/>
    <p:sldId id="270" r:id="rId15"/>
    <p:sldId id="271" r:id="rId16"/>
    <p:sldId id="287" r:id="rId17"/>
    <p:sldId id="272" r:id="rId18"/>
    <p:sldId id="273" r:id="rId19"/>
    <p:sldId id="289" r:id="rId20"/>
    <p:sldId id="296" r:id="rId21"/>
    <p:sldId id="274" r:id="rId22"/>
    <p:sldId id="275" r:id="rId23"/>
    <p:sldId id="276" r:id="rId24"/>
    <p:sldId id="277" r:id="rId25"/>
    <p:sldId id="278" r:id="rId26"/>
    <p:sldId id="290" r:id="rId27"/>
    <p:sldId id="291" r:id="rId28"/>
    <p:sldId id="292" r:id="rId29"/>
    <p:sldId id="293" r:id="rId30"/>
    <p:sldId id="294" r:id="rId31"/>
    <p:sldId id="297" r:id="rId32"/>
    <p:sldId id="295" r:id="rId33"/>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01" autoAdjust="0"/>
    <p:restoredTop sz="94660"/>
  </p:normalViewPr>
  <p:slideViewPr>
    <p:cSldViewPr>
      <p:cViewPr varScale="1">
        <p:scale>
          <a:sx n="75" d="100"/>
          <a:sy n="75" d="100"/>
        </p:scale>
        <p:origin x="1068"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C2CBB1-D4AF-43AF-8217-07B060A5DE61}" type="datetimeFigureOut">
              <a:rPr lang="es-EC" smtClean="0"/>
              <a:t>06/02/2014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8579E5-4D4B-4732-818F-AEBAC37320C0}" type="slidenum">
              <a:rPr lang="es-EC" smtClean="0"/>
              <a:t>‹Nº›</a:t>
            </a:fld>
            <a:endParaRPr lang="es-EC"/>
          </a:p>
        </p:txBody>
      </p:sp>
    </p:spTree>
    <p:extLst>
      <p:ext uri="{BB962C8B-B14F-4D97-AF65-F5344CB8AC3E}">
        <p14:creationId xmlns:p14="http://schemas.microsoft.com/office/powerpoint/2010/main" val="34429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17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 continuación la exposición del proyecto de grado previo a la obtención de nuestro título</a:t>
            </a:r>
          </a:p>
        </p:txBody>
      </p:sp>
      <p:sp>
        <p:nvSpPr>
          <p:cNvPr id="15363"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638B19-C55F-4206-BECD-78C7B91F28B9}" type="slidenum">
              <a:rPr lang="es-EC" smtClean="0"/>
              <a:pPr fontAlgn="base">
                <a:spcBef>
                  <a:spcPct val="0"/>
                </a:spcBef>
                <a:spcAft>
                  <a:spcPct val="0"/>
                </a:spcAft>
                <a:defRPr/>
              </a:pPr>
              <a:t>1</a:t>
            </a:fld>
            <a:endParaRPr lang="es-EC" smtClean="0"/>
          </a:p>
        </p:txBody>
      </p:sp>
    </p:spTree>
    <p:extLst>
      <p:ext uri="{BB962C8B-B14F-4D97-AF65-F5344CB8AC3E}">
        <p14:creationId xmlns:p14="http://schemas.microsoft.com/office/powerpoint/2010/main" val="233001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891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smtClean="0"/>
          </a:p>
        </p:txBody>
      </p:sp>
      <p:sp>
        <p:nvSpPr>
          <p:cNvPr id="38916"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3D1A375-8644-4796-93F7-8A88EEDD50FE}" type="slidenum">
              <a:rPr lang="es-EC" sz="1200">
                <a:latin typeface="Calibri" pitchFamily="34" charset="0"/>
              </a:rPr>
              <a:pPr algn="r"/>
              <a:t>2</a:t>
            </a:fld>
            <a:endParaRPr lang="es-EC" sz="1200">
              <a:latin typeface="Calibri" pitchFamily="34" charset="0"/>
            </a:endParaRPr>
          </a:p>
        </p:txBody>
      </p:sp>
    </p:spTree>
    <p:extLst>
      <p:ext uri="{BB962C8B-B14F-4D97-AF65-F5344CB8AC3E}">
        <p14:creationId xmlns:p14="http://schemas.microsoft.com/office/powerpoint/2010/main" val="3818126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891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smtClean="0"/>
          </a:p>
        </p:txBody>
      </p:sp>
      <p:sp>
        <p:nvSpPr>
          <p:cNvPr id="38916"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3D1A375-8644-4796-93F7-8A88EEDD50FE}" type="slidenum">
              <a:rPr lang="es-EC" sz="1200">
                <a:latin typeface="Calibri" pitchFamily="34" charset="0"/>
              </a:rPr>
              <a:pPr algn="r"/>
              <a:t>4</a:t>
            </a:fld>
            <a:endParaRPr lang="es-EC" sz="1200">
              <a:latin typeface="Calibri" pitchFamily="34" charset="0"/>
            </a:endParaRPr>
          </a:p>
        </p:txBody>
      </p:sp>
    </p:spTree>
    <p:extLst>
      <p:ext uri="{BB962C8B-B14F-4D97-AF65-F5344CB8AC3E}">
        <p14:creationId xmlns:p14="http://schemas.microsoft.com/office/powerpoint/2010/main" val="291869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76699B7B-E882-4D0B-B874-D60B2B5E3DB6}" type="datetimeFigureOut">
              <a:rPr lang="es-EC" smtClean="0"/>
              <a:t>06/02/2014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0B3FE33E-96BC-41D6-80DA-D6C4EC5BCA39}" type="slidenum">
              <a:rPr lang="es-EC" smtClean="0"/>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6699B7B-E882-4D0B-B874-D60B2B5E3DB6}" type="datetimeFigureOut">
              <a:rPr lang="es-EC" smtClean="0"/>
              <a:t>06/02/2014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0B3FE33E-96BC-41D6-80DA-D6C4EC5BCA39}"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6699B7B-E882-4D0B-B874-D60B2B5E3DB6}" type="datetimeFigureOut">
              <a:rPr lang="es-EC" smtClean="0"/>
              <a:t>06/02/2014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0B3FE33E-96BC-41D6-80DA-D6C4EC5BCA39}"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6699B7B-E882-4D0B-B874-D60B2B5E3DB6}" type="datetimeFigureOut">
              <a:rPr lang="es-EC" smtClean="0"/>
              <a:t>06/02/2014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0B3FE33E-96BC-41D6-80DA-D6C4EC5BCA39}"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6699B7B-E882-4D0B-B874-D60B2B5E3DB6}" type="datetimeFigureOut">
              <a:rPr lang="es-EC" smtClean="0"/>
              <a:t>06/02/2014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0B3FE33E-96BC-41D6-80DA-D6C4EC5BCA39}" type="slidenum">
              <a:rPr lang="es-EC" smtClean="0"/>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76699B7B-E882-4D0B-B874-D60B2B5E3DB6}" type="datetimeFigureOut">
              <a:rPr lang="es-EC" smtClean="0"/>
              <a:t>06/02/2014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0B3FE33E-96BC-41D6-80DA-D6C4EC5BCA39}"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76699B7B-E882-4D0B-B874-D60B2B5E3DB6}" type="datetimeFigureOut">
              <a:rPr lang="es-EC" smtClean="0"/>
              <a:t>06/02/2014</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0B3FE33E-96BC-41D6-80DA-D6C4EC5BCA39}"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76699B7B-E882-4D0B-B874-D60B2B5E3DB6}" type="datetimeFigureOut">
              <a:rPr lang="es-EC" smtClean="0"/>
              <a:t>06/02/2014</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0B3FE33E-96BC-41D6-80DA-D6C4EC5BCA39}"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6699B7B-E882-4D0B-B874-D60B2B5E3DB6}" type="datetimeFigureOut">
              <a:rPr lang="es-EC" smtClean="0"/>
              <a:t>06/02/2014</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0B3FE33E-96BC-41D6-80DA-D6C4EC5BCA39}"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6699B7B-E882-4D0B-B874-D60B2B5E3DB6}" type="datetimeFigureOut">
              <a:rPr lang="es-EC" smtClean="0"/>
              <a:t>06/02/2014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0B3FE33E-96BC-41D6-80DA-D6C4EC5BCA39}" type="slidenum">
              <a:rPr lang="es-EC" smtClean="0"/>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6699B7B-E882-4D0B-B874-D60B2B5E3DB6}" type="datetimeFigureOut">
              <a:rPr lang="es-EC" smtClean="0"/>
              <a:t>06/02/2014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0B3FE33E-96BC-41D6-80DA-D6C4EC5BCA39}" type="slidenum">
              <a:rPr lang="es-EC" smtClean="0"/>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99B7B-E882-4D0B-B874-D60B2B5E3DB6}" type="datetimeFigureOut">
              <a:rPr lang="es-EC" smtClean="0"/>
              <a:t>06/02/2014</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3FE33E-96BC-41D6-80DA-D6C4EC5BCA39}" type="slidenum">
              <a:rPr lang="es-EC" smtClean="0"/>
              <a:t>‹Nº›</a:t>
            </a:fld>
            <a:endParaRPr lang="es-EC"/>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9.png"/><Relationship Id="rId5" Type="http://schemas.openxmlformats.org/officeDocument/2006/relationships/image" Target="../media/image17.png"/><Relationship Id="rId10" Type="http://schemas.openxmlformats.org/officeDocument/2006/relationships/image" Target="../media/image18.png"/><Relationship Id="rId4" Type="http://schemas.openxmlformats.org/officeDocument/2006/relationships/oleObject" Target="../embeddings/oleObject1.bin"/><Relationship Id="rId9"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2.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152400" y="0"/>
            <a:ext cx="8839200" cy="6792365"/>
          </a:xfrm>
          <a:prstGeom prst="rect">
            <a:avLst/>
          </a:prstGeom>
          <a:noFill/>
          <a:ln w="9525">
            <a:noFill/>
            <a:miter lim="800000"/>
            <a:headEnd/>
            <a:tailEnd/>
          </a:ln>
        </p:spPr>
      </p:pic>
      <p:sp>
        <p:nvSpPr>
          <p:cNvPr id="7" name="Text Box 12"/>
          <p:cNvSpPr txBox="1">
            <a:spLocks noChangeArrowheads="1"/>
          </p:cNvSpPr>
          <p:nvPr/>
        </p:nvSpPr>
        <p:spPr bwMode="auto">
          <a:xfrm>
            <a:off x="2514600" y="1295400"/>
            <a:ext cx="4724400" cy="762000"/>
          </a:xfrm>
          <a:prstGeom prst="rect">
            <a:avLst/>
          </a:prstGeom>
          <a:noFill/>
          <a:ln w="9525">
            <a:noFill/>
            <a:miter lim="800000"/>
            <a:headEnd/>
            <a:tailEnd/>
          </a:ln>
        </p:spPr>
        <p:txBody>
          <a:bodyPr lIns="95793" tIns="47896" rIns="95793" bIns="47896"/>
          <a:lstStyle/>
          <a:p>
            <a:pPr algn="ctr" defTabSz="957263" eaLnBrk="0" hangingPunct="0">
              <a:defRPr/>
            </a:pPr>
            <a:endParaRPr lang="es-ES" b="1" i="1" dirty="0">
              <a:solidFill>
                <a:srgbClr val="0070C0"/>
              </a:solidFill>
              <a:effectLst>
                <a:outerShdw blurRad="38100" dist="38100" dir="2700000" algn="tl">
                  <a:srgbClr val="C0C0C0"/>
                </a:outerShdw>
              </a:effectLst>
              <a:latin typeface="Tahoma" pitchFamily="34" charset="0"/>
            </a:endParaRPr>
          </a:p>
          <a:p>
            <a:pPr algn="ctr" defTabSz="957263" eaLnBrk="0" hangingPunct="0">
              <a:defRPr/>
            </a:pPr>
            <a:r>
              <a:rPr lang="es-ES" b="1" dirty="0" smtClean="0">
                <a:solidFill>
                  <a:srgbClr val="0070C0"/>
                </a:solidFill>
                <a:effectLst>
                  <a:outerShdw blurRad="38100" dist="38100" dir="2700000" algn="tl">
                    <a:srgbClr val="C0C0C0"/>
                  </a:outerShdw>
                </a:effectLst>
                <a:latin typeface="Tahoma" pitchFamily="34" charset="0"/>
              </a:rPr>
              <a:t>CARRERA </a:t>
            </a:r>
            <a:r>
              <a:rPr lang="es-ES" b="1" dirty="0">
                <a:solidFill>
                  <a:srgbClr val="0070C0"/>
                </a:solidFill>
                <a:effectLst>
                  <a:outerShdw blurRad="38100" dist="38100" dir="2700000" algn="tl">
                    <a:srgbClr val="C0C0C0"/>
                  </a:outerShdw>
                </a:effectLst>
                <a:latin typeface="Tahoma" pitchFamily="34" charset="0"/>
              </a:rPr>
              <a:t>DE </a:t>
            </a:r>
            <a:r>
              <a:rPr lang="es-ES" b="1" dirty="0" smtClean="0">
                <a:solidFill>
                  <a:srgbClr val="0070C0"/>
                </a:solidFill>
                <a:effectLst>
                  <a:outerShdw blurRad="38100" dist="38100" dir="2700000" algn="tl">
                    <a:srgbClr val="C0C0C0"/>
                  </a:outerShdw>
                </a:effectLst>
                <a:latin typeface="Tahoma" pitchFamily="34" charset="0"/>
              </a:rPr>
              <a:t>INGENIERÍA </a:t>
            </a:r>
            <a:r>
              <a:rPr lang="es-ES" b="1" dirty="0">
                <a:solidFill>
                  <a:srgbClr val="0070C0"/>
                </a:solidFill>
                <a:effectLst>
                  <a:outerShdw blurRad="38100" dist="38100" dir="2700000" algn="tl">
                    <a:srgbClr val="C0C0C0"/>
                  </a:outerShdw>
                </a:effectLst>
                <a:latin typeface="Tahoma" pitchFamily="34" charset="0"/>
              </a:rPr>
              <a:t>MECÁNICA</a:t>
            </a:r>
          </a:p>
        </p:txBody>
      </p:sp>
      <p:sp>
        <p:nvSpPr>
          <p:cNvPr id="8" name="Text Box 9"/>
          <p:cNvSpPr txBox="1">
            <a:spLocks noChangeArrowheads="1"/>
          </p:cNvSpPr>
          <p:nvPr/>
        </p:nvSpPr>
        <p:spPr bwMode="auto">
          <a:xfrm>
            <a:off x="2971800" y="3886200"/>
            <a:ext cx="3743325" cy="762000"/>
          </a:xfrm>
          <a:prstGeom prst="rect">
            <a:avLst/>
          </a:prstGeom>
          <a:noFill/>
          <a:ln w="9525">
            <a:noFill/>
            <a:miter lim="800000"/>
            <a:headEnd/>
            <a:tailEnd/>
          </a:ln>
        </p:spPr>
        <p:txBody>
          <a:bodyPr lIns="95793" tIns="47896" rIns="95793" bIns="47896"/>
          <a:lstStyle/>
          <a:p>
            <a:pPr algn="ctr" defTabSz="957263" eaLnBrk="0" hangingPunct="0">
              <a:defRPr/>
            </a:pPr>
            <a:r>
              <a:rPr lang="es-ES" sz="1600" b="1" dirty="0" smtClean="0">
                <a:solidFill>
                  <a:srgbClr val="0070C0"/>
                </a:solidFill>
                <a:effectLst>
                  <a:outerShdw blurRad="38100" dist="38100" dir="2700000" algn="tl">
                    <a:srgbClr val="C0C0C0"/>
                  </a:outerShdw>
                </a:effectLst>
                <a:latin typeface="DIN Next Rounded LT Pro Light" pitchFamily="2" charset="0"/>
              </a:rPr>
              <a:t>HUGO MANZANARES</a:t>
            </a:r>
          </a:p>
          <a:p>
            <a:pPr algn="ctr" defTabSz="957263" eaLnBrk="0" hangingPunct="0">
              <a:defRPr/>
            </a:pPr>
            <a:r>
              <a:rPr lang="es-ES" sz="1600" b="1" dirty="0" smtClean="0">
                <a:solidFill>
                  <a:srgbClr val="0070C0"/>
                </a:solidFill>
                <a:effectLst>
                  <a:outerShdw blurRad="38100" dist="38100" dir="2700000" algn="tl">
                    <a:srgbClr val="C0C0C0"/>
                  </a:outerShdw>
                </a:effectLst>
                <a:latin typeface="DIN Next Rounded LT Pro Light" pitchFamily="2" charset="0"/>
              </a:rPr>
              <a:t>ANDRÉS PALTÁN</a:t>
            </a:r>
            <a:endParaRPr lang="es-ES" sz="1600" b="1" dirty="0">
              <a:solidFill>
                <a:srgbClr val="0070C0"/>
              </a:solidFill>
              <a:effectLst>
                <a:outerShdw blurRad="38100" dist="38100" dir="2700000" algn="tl">
                  <a:srgbClr val="C0C0C0"/>
                </a:outerShdw>
              </a:effectLst>
              <a:latin typeface="DIN Next Rounded LT Pro Light" pitchFamily="2" charset="0"/>
            </a:endParaRPr>
          </a:p>
        </p:txBody>
      </p:sp>
      <p:sp>
        <p:nvSpPr>
          <p:cNvPr id="10" name="9 Rectángulo"/>
          <p:cNvSpPr/>
          <p:nvPr/>
        </p:nvSpPr>
        <p:spPr>
          <a:xfrm>
            <a:off x="990600" y="2209800"/>
            <a:ext cx="7620000" cy="1631216"/>
          </a:xfrm>
          <a:prstGeom prst="rect">
            <a:avLst/>
          </a:prstGeom>
        </p:spPr>
        <p:txBody>
          <a:bodyPr>
            <a:spAutoFit/>
          </a:bodyPr>
          <a:lstStyle/>
          <a:p>
            <a:pPr algn="ctr">
              <a:defRPr/>
            </a:pPr>
            <a:r>
              <a:rPr lang="es-ES" sz="2000" b="1" dirty="0">
                <a:effectLst>
                  <a:outerShdw blurRad="38100" dist="38100" dir="2700000" algn="tl">
                    <a:srgbClr val="C0C0C0"/>
                  </a:outerShdw>
                </a:effectLst>
                <a:latin typeface="DIN Next Rounded LT Pro Light" pitchFamily="2" charset="0"/>
              </a:rPr>
              <a:t>“DISEÑO DEL PROCESO DE CONSTRUCCIÓN, SIMULACIÓN E IMPLEMENTACIÓN DE LA CORONA DE BRONCE DEL MECANISMO ALIMENTADOR DEL DOBLE CAÑÓN ANTIAÉREO OERLIKON DE 35 MM., UTILIZANDO EL CENTRO DE MECANIZADO VERTICAL FADAL VM3016L DEL COMANDO LOGÍSTICO REINO DE QUITO, DEL EJÉRCITO ECUATORIANO”</a:t>
            </a:r>
            <a:endParaRPr lang="es-EC" sz="2000" b="1" dirty="0">
              <a:effectLst>
                <a:outerShdw blurRad="38100" dist="38100" dir="2700000" algn="tl">
                  <a:srgbClr val="C0C0C0"/>
                </a:outerShdw>
              </a:effectLst>
              <a:latin typeface="DIN Next Rounded LT Pro Light" pitchFamily="2" charset="0"/>
            </a:endParaRPr>
          </a:p>
        </p:txBody>
      </p:sp>
      <p:sp>
        <p:nvSpPr>
          <p:cNvPr id="6" name="Text Box 9"/>
          <p:cNvSpPr txBox="1">
            <a:spLocks noChangeArrowheads="1"/>
          </p:cNvSpPr>
          <p:nvPr/>
        </p:nvSpPr>
        <p:spPr bwMode="auto">
          <a:xfrm>
            <a:off x="2819400" y="4648200"/>
            <a:ext cx="4343400" cy="762000"/>
          </a:xfrm>
          <a:prstGeom prst="rect">
            <a:avLst/>
          </a:prstGeom>
          <a:noFill/>
          <a:ln w="9525">
            <a:noFill/>
            <a:miter lim="800000"/>
            <a:headEnd/>
            <a:tailEnd/>
          </a:ln>
        </p:spPr>
        <p:txBody>
          <a:bodyPr lIns="95793" tIns="47896" rIns="95793" bIns="47896"/>
          <a:lstStyle/>
          <a:p>
            <a:pPr algn="ctr" defTabSz="957263" eaLnBrk="0" hangingPunct="0">
              <a:defRPr/>
            </a:pPr>
            <a:r>
              <a:rPr lang="es-ES" sz="1600" b="1" dirty="0" smtClean="0">
                <a:solidFill>
                  <a:srgbClr val="00B050"/>
                </a:solidFill>
                <a:effectLst>
                  <a:outerShdw blurRad="38100" dist="38100" dir="2700000" algn="tl">
                    <a:srgbClr val="C0C0C0"/>
                  </a:outerShdw>
                </a:effectLst>
                <a:latin typeface="DIN Next Rounded LT Pro Light" pitchFamily="2" charset="0"/>
              </a:rPr>
              <a:t>DIRECTOR: BORYS CULQUI</a:t>
            </a:r>
          </a:p>
          <a:p>
            <a:pPr algn="ctr" defTabSz="957263" eaLnBrk="0" hangingPunct="0">
              <a:defRPr/>
            </a:pPr>
            <a:r>
              <a:rPr lang="es-ES" sz="1600" b="1" dirty="0" smtClean="0">
                <a:solidFill>
                  <a:srgbClr val="00B050"/>
                </a:solidFill>
                <a:effectLst>
                  <a:outerShdw blurRad="38100" dist="38100" dir="2700000" algn="tl">
                    <a:srgbClr val="C0C0C0"/>
                  </a:outerShdw>
                </a:effectLst>
                <a:latin typeface="DIN Next Rounded LT Pro Light" pitchFamily="2" charset="0"/>
              </a:rPr>
              <a:t>CODIRECTOR: SANTIAGO CASTELLANOS</a:t>
            </a:r>
            <a:endParaRPr lang="es-ES" sz="1600" b="1" dirty="0">
              <a:solidFill>
                <a:srgbClr val="00B050"/>
              </a:solidFill>
              <a:effectLst>
                <a:outerShdw blurRad="38100" dist="38100" dir="2700000" algn="tl">
                  <a:srgbClr val="C0C0C0"/>
                </a:outerShdw>
              </a:effectLst>
              <a:latin typeface="DIN Next Rounded LT Pro Light" pitchFamily="2" charset="0"/>
            </a:endParaRPr>
          </a:p>
        </p:txBody>
      </p:sp>
      <p:sp>
        <p:nvSpPr>
          <p:cNvPr id="9" name="Text Box 12"/>
          <p:cNvSpPr txBox="1">
            <a:spLocks noChangeArrowheads="1"/>
          </p:cNvSpPr>
          <p:nvPr/>
        </p:nvSpPr>
        <p:spPr bwMode="auto">
          <a:xfrm>
            <a:off x="2514600" y="5410200"/>
            <a:ext cx="4724400" cy="762000"/>
          </a:xfrm>
          <a:prstGeom prst="rect">
            <a:avLst/>
          </a:prstGeom>
          <a:noFill/>
          <a:ln w="9525">
            <a:noFill/>
            <a:miter lim="800000"/>
            <a:headEnd/>
            <a:tailEnd/>
          </a:ln>
        </p:spPr>
        <p:txBody>
          <a:bodyPr lIns="95793" tIns="47896" rIns="95793" bIns="47896"/>
          <a:lstStyle/>
          <a:p>
            <a:pPr algn="ctr" defTabSz="957263" eaLnBrk="0" hangingPunct="0">
              <a:defRPr/>
            </a:pPr>
            <a:endParaRPr lang="es-ES" b="1" i="1" dirty="0">
              <a:solidFill>
                <a:srgbClr val="0070C0"/>
              </a:solidFill>
              <a:effectLst>
                <a:outerShdw blurRad="38100" dist="38100" dir="2700000" algn="tl">
                  <a:srgbClr val="C0C0C0"/>
                </a:outerShdw>
              </a:effectLst>
              <a:latin typeface="Tahoma" pitchFamily="34" charset="0"/>
            </a:endParaRPr>
          </a:p>
          <a:p>
            <a:pPr algn="ctr" defTabSz="957263" eaLnBrk="0" hangingPunct="0">
              <a:defRPr/>
            </a:pPr>
            <a:r>
              <a:rPr lang="es-ES" sz="1400" b="1" dirty="0" smtClean="0">
                <a:solidFill>
                  <a:srgbClr val="0070C0"/>
                </a:solidFill>
                <a:effectLst>
                  <a:outerShdw blurRad="38100" dist="38100" dir="2700000" algn="tl">
                    <a:srgbClr val="C0C0C0"/>
                  </a:outerShdw>
                </a:effectLst>
                <a:latin typeface="DIN Next Rounded LT Pro Light" pitchFamily="2" charset="0"/>
              </a:rPr>
              <a:t>Sangolquí - Ecuador</a:t>
            </a:r>
            <a:endParaRPr lang="es-ES" sz="1400" b="1" dirty="0">
              <a:solidFill>
                <a:srgbClr val="0070C0"/>
              </a:solidFill>
              <a:effectLst>
                <a:outerShdw blurRad="38100" dist="38100" dir="2700000" algn="tl">
                  <a:srgbClr val="C0C0C0"/>
                </a:outerShdw>
              </a:effectLst>
              <a:latin typeface="DIN Next Rounded LT Pro Light" pitchFamily="2"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76714"/>
          </a:xfrm>
          <a:prstGeom prst="rect">
            <a:avLst/>
          </a:prstGeom>
          <a:noFill/>
          <a:ln w="9525">
            <a:noFill/>
            <a:miter lim="800000"/>
            <a:headEnd/>
            <a:tailEnd/>
          </a:ln>
        </p:spPr>
      </p:pic>
      <p:sp>
        <p:nvSpPr>
          <p:cNvPr id="6" name="Rectangle 3"/>
          <p:cNvSpPr txBox="1">
            <a:spLocks/>
          </p:cNvSpPr>
          <p:nvPr/>
        </p:nvSpPr>
        <p:spPr>
          <a:xfrm>
            <a:off x="683568" y="731837"/>
            <a:ext cx="4824536" cy="6126163"/>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1200" b="0" i="0" u="none" strike="noStrike" kern="1200" cap="none" spc="0" normalizeH="0" baseline="0" noProof="0" dirty="0" smtClean="0">
                <a:ln>
                  <a:noFill/>
                </a:ln>
                <a:solidFill>
                  <a:schemeClr val="tx1"/>
                </a:solidFill>
                <a:effectLst/>
                <a:uLnTx/>
                <a:uFillTx/>
                <a:latin typeface="DIN Next Rounded LT Pro Light" pitchFamily="2" charset="0"/>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1200" b="0" i="0" u="none" strike="noStrike" kern="1200" cap="none" spc="0" normalizeH="0" baseline="0" noProof="0" dirty="0" smtClean="0">
                <a:ln>
                  <a:noFill/>
                </a:ln>
                <a:solidFill>
                  <a:schemeClr val="tx1"/>
                </a:solidFill>
                <a:effectLst/>
                <a:uLnTx/>
                <a:uFillTx/>
                <a:latin typeface="DIN Next Rounded LT Pro Light" pitchFamily="2" charset="0"/>
                <a:ea typeface="+mn-ea"/>
                <a:cs typeface="+mn-cs"/>
              </a:rPr>
              <a:t>	</a:t>
            </a:r>
          </a:p>
          <a:p>
            <a:endParaRPr lang="es-ES" sz="1600" b="1" dirty="0" smtClean="0">
              <a:latin typeface="DIN Next Rounded LT Pro Light" pitchFamily="2" charset="0"/>
            </a:endParaRPr>
          </a:p>
          <a:p>
            <a:r>
              <a:rPr lang="es-ES" sz="2000" b="1" dirty="0" smtClean="0">
                <a:latin typeface="DIN Next Rounded LT Pro Light" pitchFamily="2" charset="0"/>
              </a:rPr>
              <a:t>DUREZA DE LA CORONA:</a:t>
            </a:r>
            <a:endParaRPr lang="es-EC" sz="2000" b="1" dirty="0" smtClean="0">
              <a:latin typeface="DIN Next Rounded LT Pro Light" pitchFamily="2" charset="0"/>
            </a:endParaRPr>
          </a:p>
          <a:p>
            <a:r>
              <a:rPr lang="en-US" sz="2000" dirty="0" smtClean="0">
                <a:latin typeface="DIN Next Rounded LT Pro Light" pitchFamily="2" charset="0"/>
              </a:rPr>
              <a:t>86,5     </a:t>
            </a:r>
            <a:r>
              <a:rPr lang="en-US" sz="2000" dirty="0" err="1" smtClean="0">
                <a:latin typeface="DIN Next Rounded LT Pro Light" pitchFamily="2" charset="0"/>
              </a:rPr>
              <a:t>HRb</a:t>
            </a:r>
            <a:r>
              <a:rPr lang="en-US" sz="2000" dirty="0" smtClean="0">
                <a:latin typeface="DIN Next Rounded LT Pro Light" pitchFamily="2" charset="0"/>
              </a:rPr>
              <a:t> (DUREZA ROCKWELL b).</a:t>
            </a:r>
            <a:endParaRPr lang="es-EC" sz="2000" dirty="0" smtClean="0">
              <a:latin typeface="DIN Next Rounded LT Pro Light" pitchFamily="2" charset="0"/>
            </a:endParaRPr>
          </a:p>
          <a:p>
            <a:r>
              <a:rPr lang="en-US" sz="2000" dirty="0" smtClean="0">
                <a:latin typeface="DIN Next Rounded LT Pro Light" pitchFamily="2" charset="0"/>
              </a:rPr>
              <a:t>165,5   HB    (DUREZA BRINELL).</a:t>
            </a:r>
            <a:endParaRPr lang="es-EC" sz="2000" dirty="0" smtClean="0">
              <a:latin typeface="DIN Next Rounded LT Pro Light" pitchFamily="2" charset="0"/>
            </a:endParaRPr>
          </a:p>
          <a:p>
            <a:r>
              <a:rPr lang="es-ES" sz="2000" dirty="0" smtClean="0">
                <a:latin typeface="DIN Next Rounded LT Pro Light" pitchFamily="2" charset="0"/>
              </a:rPr>
              <a:t>VALORE SEMEJANTE BRONCE AL ALUMINIO </a:t>
            </a:r>
            <a:endParaRPr lang="es-EC" sz="2000" dirty="0" smtClean="0">
              <a:latin typeface="DIN Next Rounded LT Pro Light" pitchFamily="2" charset="0"/>
            </a:endParaRPr>
          </a:p>
          <a:p>
            <a:r>
              <a:rPr lang="es-ES" sz="2000" dirty="0" smtClean="0">
                <a:latin typeface="DIN Next Rounded LT Pro Light" pitchFamily="2" charset="0"/>
              </a:rPr>
              <a:t> </a:t>
            </a:r>
            <a:endParaRPr lang="es-EC" sz="2000" dirty="0" smtClean="0">
              <a:latin typeface="DIN Next Rounded LT Pro Light" pitchFamily="2" charset="0"/>
            </a:endParaRPr>
          </a:p>
          <a:p>
            <a:r>
              <a:rPr lang="es-ES" sz="2000" b="1" dirty="0" smtClean="0">
                <a:latin typeface="DIN Next Rounded LT Pro Light" pitchFamily="2" charset="0"/>
              </a:rPr>
              <a:t>DUREZA DEL SINFÍN:</a:t>
            </a:r>
            <a:endParaRPr lang="es-EC" sz="2000" b="1" dirty="0" smtClean="0">
              <a:latin typeface="DIN Next Rounded LT Pro Light" pitchFamily="2" charset="0"/>
            </a:endParaRPr>
          </a:p>
          <a:p>
            <a:r>
              <a:rPr lang="es-ES" sz="2000" dirty="0" smtClean="0">
                <a:latin typeface="DIN Next Rounded LT Pro Light" pitchFamily="2" charset="0"/>
              </a:rPr>
              <a:t>28     HRC (DUREZA ROCKWELL C).</a:t>
            </a:r>
            <a:endParaRPr lang="es-EC" sz="2000" dirty="0" smtClean="0">
              <a:latin typeface="DIN Next Rounded LT Pro Light" pitchFamily="2" charset="0"/>
            </a:endParaRPr>
          </a:p>
          <a:p>
            <a:r>
              <a:rPr lang="es-ES" sz="2000" dirty="0" smtClean="0">
                <a:latin typeface="DIN Next Rounded LT Pro Light" pitchFamily="2" charset="0"/>
              </a:rPr>
              <a:t>271   HB (DUREZA BRINELL).</a:t>
            </a:r>
            <a:endParaRPr lang="es-EC" sz="2000" dirty="0" smtClean="0">
              <a:latin typeface="DIN Next Rounded LT Pro Light" pitchFamily="2" charset="0"/>
            </a:endParaRPr>
          </a:p>
          <a:p>
            <a:r>
              <a:rPr lang="es-ES" sz="2000" dirty="0" smtClean="0">
                <a:latin typeface="DIN Next Rounded LT Pro Light" pitchFamily="2" charset="0"/>
              </a:rPr>
              <a:t> </a:t>
            </a:r>
            <a:endParaRPr lang="es-EC" sz="2000" dirty="0" smtClean="0">
              <a:latin typeface="DIN Next Rounded LT Pro Light" pitchFamily="2" charset="0"/>
            </a:endParaRPr>
          </a:p>
          <a:p>
            <a:r>
              <a:rPr lang="es-ES" sz="2000" b="1" dirty="0" smtClean="0">
                <a:latin typeface="DIN Next Rounded LT Pro Light" pitchFamily="2" charset="0"/>
              </a:rPr>
              <a:t>CONCLUSIÓN</a:t>
            </a:r>
            <a:endParaRPr lang="es-EC" sz="2000" dirty="0" smtClean="0">
              <a:latin typeface="DIN Next Rounded LT Pro Light" pitchFamily="2" charset="0"/>
            </a:endParaRPr>
          </a:p>
          <a:p>
            <a:r>
              <a:rPr lang="es-ES" sz="2000" dirty="0" smtClean="0">
                <a:latin typeface="DIN Next Rounded LT Pro Light" pitchFamily="2" charset="0"/>
              </a:rPr>
              <a:t> </a:t>
            </a:r>
            <a:endParaRPr lang="es-EC" sz="2000" dirty="0" smtClean="0">
              <a:latin typeface="DIN Next Rounded LT Pro Light" pitchFamily="2" charset="0"/>
            </a:endParaRPr>
          </a:p>
          <a:p>
            <a:r>
              <a:rPr lang="es-ES" sz="2000" dirty="0" smtClean="0">
                <a:latin typeface="DIN Next Rounded LT Pro Light" pitchFamily="2" charset="0"/>
              </a:rPr>
              <a:t>LA DUREZA DEL SINFÍN ES 271 HB, MIENTRAS QUE LA DUREZA DE LA CORONA ES 165,5 HB, POR TANTO SI EL MECANISMO SINFÍN CORONA SE BLOQUEA O SE DESALINEA LA CORONA FALLA, POR SER EL ELEMENTO MÁS DÉBIL.  </a:t>
            </a:r>
            <a:endParaRPr lang="es-EC" sz="2000" dirty="0" smtClean="0">
              <a:latin typeface="DIN Next Rounded LT Pro Light" pitchFamily="2" charset="0"/>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400" b="0"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1400" b="0"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400" b="0"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1400" b="0"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Rectangle 3"/>
          <p:cNvSpPr>
            <a:spLocks noGrp="1"/>
          </p:cNvSpPr>
          <p:nvPr>
            <p:ph idx="1"/>
          </p:nvPr>
        </p:nvSpPr>
        <p:spPr>
          <a:xfrm>
            <a:off x="1979712" y="404664"/>
            <a:ext cx="5112568" cy="6126163"/>
          </a:xfrm>
        </p:spPr>
        <p:txBody>
          <a:bodyPr rtlCol="0">
            <a:normAutofit/>
          </a:bodyPr>
          <a:lstStyle/>
          <a:p>
            <a:pPr algn="ctr" eaLnBrk="1" fontAlgn="auto" hangingPunct="1">
              <a:spcAft>
                <a:spcPts val="0"/>
              </a:spcAft>
              <a:buNone/>
              <a:defRPr/>
            </a:pPr>
            <a:r>
              <a:rPr lang="es-EC" sz="2400" b="1" dirty="0" smtClean="0">
                <a:latin typeface="DIN Next Rounded LT Pro Light" pitchFamily="2" charset="0"/>
                <a:cs typeface="Arial" pitchFamily="34" charset="0"/>
              </a:rPr>
              <a:t>RESULTADOS</a:t>
            </a:r>
            <a:endParaRPr lang="es-ES" sz="2400" b="1" dirty="0" smtClean="0">
              <a:latin typeface="DIN Next Rounded LT Pro Light" pitchFamily="2" charset="0"/>
              <a:cs typeface="Arial" pitchFamily="34" charset="0"/>
            </a:endParaRPr>
          </a:p>
          <a:p>
            <a:pPr marL="0" indent="0" algn="ctr" eaLnBrk="1" fontAlgn="auto" hangingPunct="1">
              <a:spcAft>
                <a:spcPts val="0"/>
              </a:spcAft>
              <a:buFont typeface="Arial" pitchFamily="34" charset="0"/>
              <a:buNone/>
              <a:defRPr/>
            </a:pPr>
            <a:endParaRPr lang="es-ES" sz="1600" b="1" dirty="0" smtClean="0">
              <a:latin typeface="DIN Next Rounded LT Pro Light" pitchFamily="2" charset="0"/>
              <a:cs typeface="Arial" pitchFamily="34" charset="0"/>
            </a:endParaRPr>
          </a:p>
          <a:p>
            <a:pPr marL="0" indent="0" algn="ctr">
              <a:buNone/>
              <a:defRPr/>
            </a:pPr>
            <a:r>
              <a:rPr lang="es-ES" sz="2400" b="1" dirty="0" smtClean="0">
                <a:latin typeface="DIN Next Rounded LT Pro Light" pitchFamily="2" charset="0"/>
                <a:cs typeface="Arial" pitchFamily="34" charset="0"/>
              </a:rPr>
              <a:t>EXAMEN DE DUREZA</a:t>
            </a:r>
          </a:p>
          <a:p>
            <a:pPr marL="0" indent="0" algn="ctr">
              <a:buNone/>
              <a:defRPr/>
            </a:pPr>
            <a:r>
              <a:rPr lang="es-ES" sz="1800" b="1" dirty="0" smtClean="0">
                <a:latin typeface="DIN Next Rounded LT Pro Light" pitchFamily="2" charset="0"/>
                <a:cs typeface="Arial" pitchFamily="34" charset="0"/>
              </a:rPr>
              <a:t>(ANEXO A.2)</a:t>
            </a:r>
          </a:p>
          <a:p>
            <a:pPr lvl="0">
              <a:buNone/>
            </a:pPr>
            <a:r>
              <a:rPr lang="es-ES" sz="1200" dirty="0" smtClean="0">
                <a:latin typeface="DIN Next Rounded LT Pro Light" pitchFamily="2" charset="0"/>
              </a:rPr>
              <a:t>	</a:t>
            </a:r>
          </a:p>
          <a:p>
            <a:pPr lvl="0">
              <a:buNone/>
            </a:pPr>
            <a:r>
              <a:rPr lang="es-ES" sz="1200" dirty="0" smtClean="0">
                <a:latin typeface="DIN Next Rounded LT Pro Light" pitchFamily="2" charset="0"/>
              </a:rPr>
              <a:t>	</a:t>
            </a:r>
            <a:endParaRPr lang="es-ES" sz="1400" dirty="0" smtClean="0">
              <a:latin typeface="DIN Next Rounded LT Pro Light" pitchFamily="2" charset="0"/>
              <a:cs typeface="Arial" pitchFamily="34" charset="0"/>
            </a:endParaRPr>
          </a:p>
          <a:p>
            <a:pPr marL="0" indent="0" eaLnBrk="1" fontAlgn="auto" hangingPunct="1">
              <a:spcAft>
                <a:spcPts val="0"/>
              </a:spcAft>
              <a:buFont typeface="Arial" pitchFamily="34" charset="0"/>
              <a:buNone/>
              <a:defRPr/>
            </a:pPr>
            <a:endParaRPr lang="es-ES" sz="1400" dirty="0" smtClean="0">
              <a:latin typeface="DIN Next Rounded LT Pro Light" pitchFamily="2" charset="0"/>
              <a:cs typeface="Arial" pitchFamily="34" charset="0"/>
            </a:endParaRPr>
          </a:p>
          <a:p>
            <a:pPr algn="just" eaLnBrk="1" fontAlgn="auto" hangingPunct="1">
              <a:spcAft>
                <a:spcPts val="0"/>
              </a:spcAft>
              <a:defRPr/>
            </a:pPr>
            <a:endParaRPr lang="es-ES" sz="1400" dirty="0" smtClean="0">
              <a:latin typeface="DIN Next Rounded LT Pro Light" pitchFamily="2" charset="0"/>
              <a:cs typeface="Arial" pitchFamily="34" charset="0"/>
            </a:endParaRPr>
          </a:p>
          <a:p>
            <a:pPr marL="0" indent="0" algn="ctr" eaLnBrk="1" fontAlgn="auto" hangingPunct="1">
              <a:spcAft>
                <a:spcPts val="0"/>
              </a:spcAft>
              <a:buFont typeface="Arial" pitchFamily="34" charset="0"/>
              <a:buNone/>
              <a:defRPr/>
            </a:pPr>
            <a:endParaRPr lang="es-ES" sz="1600" b="1" dirty="0">
              <a:latin typeface="Arial" pitchFamily="34" charset="0"/>
              <a:cs typeface="Arial" pitchFamily="34" charset="0"/>
            </a:endParaRPr>
          </a:p>
          <a:p>
            <a:pPr eaLnBrk="1" fontAlgn="auto" hangingPunct="1">
              <a:spcAft>
                <a:spcPts val="0"/>
              </a:spcAft>
              <a:buFont typeface="Arial" charset="0"/>
              <a:buNone/>
              <a:defRPr/>
            </a:pPr>
            <a:endParaRPr lang="es-ES" dirty="0" smtClean="0"/>
          </a:p>
        </p:txBody>
      </p:sp>
      <p:pic>
        <p:nvPicPr>
          <p:cNvPr id="8" name="7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844824"/>
            <a:ext cx="2745280" cy="2424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76714"/>
          </a:xfrm>
          <a:prstGeom prst="rect">
            <a:avLst/>
          </a:prstGeom>
          <a:noFill/>
          <a:ln w="9525">
            <a:noFill/>
            <a:miter lim="800000"/>
            <a:headEnd/>
            <a:tailEnd/>
          </a:ln>
        </p:spPr>
      </p:pic>
      <p:sp>
        <p:nvSpPr>
          <p:cNvPr id="3" name="Rectangle 3"/>
          <p:cNvSpPr txBox="1">
            <a:spLocks/>
          </p:cNvSpPr>
          <p:nvPr/>
        </p:nvSpPr>
        <p:spPr>
          <a:xfrm>
            <a:off x="467544" y="1052736"/>
            <a:ext cx="4824536" cy="6126163"/>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1200" b="0" i="0" u="none" strike="noStrike" kern="1200" cap="none" spc="0" normalizeH="0" baseline="0" noProof="0" dirty="0" smtClean="0">
                <a:ln>
                  <a:noFill/>
                </a:ln>
                <a:solidFill>
                  <a:schemeClr val="tx1"/>
                </a:solidFill>
                <a:effectLst/>
                <a:uLnTx/>
                <a:uFillTx/>
                <a:latin typeface="DIN Next Rounded LT Pro Light" pitchFamily="2" charset="0"/>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1200" b="0" i="0" u="none" strike="noStrike" kern="1200" cap="none" spc="0" normalizeH="0" baseline="0" noProof="0" dirty="0" smtClean="0">
                <a:ln>
                  <a:noFill/>
                </a:ln>
                <a:solidFill>
                  <a:schemeClr val="tx1"/>
                </a:solidFill>
                <a:effectLst/>
                <a:uLnTx/>
                <a:uFillTx/>
                <a:latin typeface="DIN Next Rounded LT Pro Light" pitchFamily="2" charset="0"/>
                <a:ea typeface="+mn-ea"/>
                <a:cs typeface="+mn-cs"/>
              </a:rPr>
              <a:t>	</a:t>
            </a:r>
          </a:p>
          <a:p>
            <a:endParaRPr lang="es-ES" sz="1600" b="1" dirty="0" smtClean="0">
              <a:latin typeface="DIN Next Rounded LT Pro Light" pitchFamily="2" charset="0"/>
            </a:endParaRPr>
          </a:p>
          <a:p>
            <a:pPr algn="just"/>
            <a:r>
              <a:rPr lang="es-ES" dirty="0" smtClean="0">
                <a:latin typeface="DIN Next Rounded LT Pro Light" pitchFamily="2" charset="0"/>
              </a:rPr>
              <a:t>ENTRE LOS PRINCIPALES COMPONENTES DE LA CORONA, DESTACAN PRINCIPALMENTE LOS SIGUIENTES ELEMENTOS:</a:t>
            </a:r>
            <a:endParaRPr lang="es-EC" dirty="0" smtClean="0">
              <a:latin typeface="DIN Next Rounded LT Pro Light" pitchFamily="2" charset="0"/>
            </a:endParaRPr>
          </a:p>
          <a:p>
            <a:pPr algn="just"/>
            <a:endParaRPr lang="es-ES" dirty="0" smtClean="0">
              <a:latin typeface="DIN Next Rounded LT Pro Light" pitchFamily="2" charset="0"/>
            </a:endParaRPr>
          </a:p>
          <a:p>
            <a:pPr algn="just"/>
            <a:r>
              <a:rPr lang="es-ES" dirty="0" smtClean="0">
                <a:latin typeface="DIN Next Rounded LT Pro Light" pitchFamily="2" charset="0"/>
              </a:rPr>
              <a:t>CU = 86,510 %</a:t>
            </a:r>
            <a:endParaRPr lang="es-EC" dirty="0" smtClean="0">
              <a:latin typeface="DIN Next Rounded LT Pro Light" pitchFamily="2" charset="0"/>
            </a:endParaRPr>
          </a:p>
          <a:p>
            <a:pPr algn="just"/>
            <a:r>
              <a:rPr lang="es-ES" dirty="0" smtClean="0">
                <a:latin typeface="DIN Next Rounded LT Pro Light" pitchFamily="2" charset="0"/>
              </a:rPr>
              <a:t>AL  =  8,409  %</a:t>
            </a:r>
            <a:endParaRPr lang="es-EC" dirty="0" smtClean="0">
              <a:latin typeface="DIN Next Rounded LT Pro Light" pitchFamily="2" charset="0"/>
            </a:endParaRPr>
          </a:p>
          <a:p>
            <a:pPr algn="just"/>
            <a:r>
              <a:rPr lang="es-ES" dirty="0" smtClean="0">
                <a:latin typeface="DIN Next Rounded LT Pro Light" pitchFamily="2" charset="0"/>
              </a:rPr>
              <a:t>FE =  3,825  %</a:t>
            </a:r>
            <a:endParaRPr lang="es-EC" dirty="0" smtClean="0">
              <a:latin typeface="DIN Next Rounded LT Pro Light" pitchFamily="2" charset="0"/>
            </a:endParaRPr>
          </a:p>
          <a:p>
            <a:pPr algn="just"/>
            <a:r>
              <a:rPr lang="es-ES" dirty="0" smtClean="0">
                <a:latin typeface="DIN Next Rounded LT Pro Light" pitchFamily="2" charset="0"/>
              </a:rPr>
              <a:t> </a:t>
            </a:r>
            <a:endParaRPr lang="es-EC" dirty="0" smtClean="0">
              <a:latin typeface="DIN Next Rounded LT Pro Light" pitchFamily="2" charset="0"/>
            </a:endParaRPr>
          </a:p>
          <a:p>
            <a:pPr algn="just"/>
            <a:r>
              <a:rPr lang="es-ES" b="1" dirty="0" smtClean="0">
                <a:latin typeface="DIN Next Rounded LT Pro Light" pitchFamily="2" charset="0"/>
              </a:rPr>
              <a:t>CONCLUSIÓN</a:t>
            </a:r>
            <a:endParaRPr lang="es-EC" dirty="0" smtClean="0">
              <a:latin typeface="DIN Next Rounded LT Pro Light" pitchFamily="2" charset="0"/>
            </a:endParaRPr>
          </a:p>
          <a:p>
            <a:pPr algn="just"/>
            <a:r>
              <a:rPr lang="es-ES" dirty="0" smtClean="0">
                <a:latin typeface="DIN Next Rounded LT Pro Light" pitchFamily="2" charset="0"/>
              </a:rPr>
              <a:t> EL PORCENTAJE DE LOS ELEMENTOS QUÍMICOS PRESENTES EN LA CORONA, COMO EL COBRE (CU), ALUMINIO (AL) Y HIERRO (FE), DETERMINA QUE SE TRATA DE UN BRONCE AL ALUMINIO, MATERIAL RECOMENDADO EN ESTE TIPO DE ELEMENTOS PARA REDUCIR EL ROZAMIENTO, CUANDO FUNCIONA EN CONJUNTO CON EL SINFÍN QUE ES DE UN MATERIAL MÁS DURO.</a:t>
            </a:r>
            <a:endParaRPr kumimoji="0" lang="es-ES" b="0"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b="0"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400" b="0"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1400" b="0"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Rectangle 3"/>
          <p:cNvSpPr>
            <a:spLocks noGrp="1"/>
          </p:cNvSpPr>
          <p:nvPr>
            <p:ph idx="1"/>
          </p:nvPr>
        </p:nvSpPr>
        <p:spPr>
          <a:xfrm>
            <a:off x="1979712" y="404664"/>
            <a:ext cx="5112568" cy="6126163"/>
          </a:xfrm>
        </p:spPr>
        <p:txBody>
          <a:bodyPr rtlCol="0">
            <a:normAutofit/>
          </a:bodyPr>
          <a:lstStyle/>
          <a:p>
            <a:pPr algn="ctr" eaLnBrk="1" fontAlgn="auto" hangingPunct="1">
              <a:spcAft>
                <a:spcPts val="0"/>
              </a:spcAft>
              <a:buNone/>
              <a:defRPr/>
            </a:pPr>
            <a:r>
              <a:rPr lang="es-EC" sz="2400" b="1" dirty="0" smtClean="0">
                <a:latin typeface="DIN Next Rounded LT Pro Light" pitchFamily="2" charset="0"/>
                <a:cs typeface="Arial" pitchFamily="34" charset="0"/>
              </a:rPr>
              <a:t>RESULTADOS</a:t>
            </a:r>
            <a:endParaRPr lang="es-ES" sz="2400" b="1" dirty="0" smtClean="0">
              <a:latin typeface="DIN Next Rounded LT Pro Light" pitchFamily="2" charset="0"/>
              <a:cs typeface="Arial" pitchFamily="34" charset="0"/>
            </a:endParaRPr>
          </a:p>
          <a:p>
            <a:pPr marL="0" indent="0" algn="ctr" eaLnBrk="1" fontAlgn="auto" hangingPunct="1">
              <a:spcAft>
                <a:spcPts val="0"/>
              </a:spcAft>
              <a:buFont typeface="Arial" pitchFamily="34" charset="0"/>
              <a:buNone/>
              <a:defRPr/>
            </a:pPr>
            <a:endParaRPr lang="es-ES" sz="1600" b="1" dirty="0" smtClean="0">
              <a:latin typeface="DIN Next Rounded LT Pro Light" pitchFamily="2" charset="0"/>
              <a:cs typeface="Arial" pitchFamily="34" charset="0"/>
            </a:endParaRPr>
          </a:p>
          <a:p>
            <a:pPr marL="0" indent="0" algn="ctr">
              <a:buNone/>
              <a:defRPr/>
            </a:pPr>
            <a:r>
              <a:rPr lang="es-ES" sz="2400" b="1" dirty="0" smtClean="0">
                <a:latin typeface="DIN Next Rounded LT Pro Light" pitchFamily="2" charset="0"/>
                <a:cs typeface="Arial" pitchFamily="34" charset="0"/>
              </a:rPr>
              <a:t>ANÁLISIS QUÍMICO</a:t>
            </a:r>
            <a:endParaRPr lang="es-ES" sz="2400" b="1" dirty="0" smtClean="0">
              <a:latin typeface="DIN Next Rounded LT Pro Light" pitchFamily="2" charset="0"/>
              <a:cs typeface="Arial" pitchFamily="34" charset="0"/>
            </a:endParaRPr>
          </a:p>
          <a:p>
            <a:pPr marL="0" indent="0" algn="ctr">
              <a:buNone/>
              <a:defRPr/>
            </a:pPr>
            <a:r>
              <a:rPr lang="es-ES" sz="2000" b="1" dirty="0" smtClean="0">
                <a:latin typeface="DIN Next Rounded LT Pro Light" pitchFamily="2" charset="0"/>
                <a:cs typeface="Arial" pitchFamily="34" charset="0"/>
              </a:rPr>
              <a:t>(ANEXO A.1)</a:t>
            </a:r>
          </a:p>
          <a:p>
            <a:pPr lvl="0">
              <a:buNone/>
            </a:pPr>
            <a:r>
              <a:rPr lang="es-ES" sz="1200" dirty="0" smtClean="0">
                <a:latin typeface="DIN Next Rounded LT Pro Light" pitchFamily="2" charset="0"/>
              </a:rPr>
              <a:t>	</a:t>
            </a:r>
          </a:p>
          <a:p>
            <a:pPr lvl="0">
              <a:buNone/>
            </a:pPr>
            <a:r>
              <a:rPr lang="es-ES" sz="1200" dirty="0" smtClean="0">
                <a:latin typeface="DIN Next Rounded LT Pro Light" pitchFamily="2" charset="0"/>
              </a:rPr>
              <a:t>	</a:t>
            </a:r>
            <a:endParaRPr lang="es-ES" sz="1400" dirty="0" smtClean="0">
              <a:latin typeface="DIN Next Rounded LT Pro Light" pitchFamily="2" charset="0"/>
              <a:cs typeface="Arial" pitchFamily="34" charset="0"/>
            </a:endParaRPr>
          </a:p>
          <a:p>
            <a:pPr marL="0" indent="0" eaLnBrk="1" fontAlgn="auto" hangingPunct="1">
              <a:spcAft>
                <a:spcPts val="0"/>
              </a:spcAft>
              <a:buFont typeface="Arial" pitchFamily="34" charset="0"/>
              <a:buNone/>
              <a:defRPr/>
            </a:pPr>
            <a:endParaRPr lang="es-ES" sz="1400" dirty="0" smtClean="0">
              <a:latin typeface="DIN Next Rounded LT Pro Light" pitchFamily="2" charset="0"/>
              <a:cs typeface="Arial" pitchFamily="34" charset="0"/>
            </a:endParaRPr>
          </a:p>
          <a:p>
            <a:pPr algn="just" eaLnBrk="1" fontAlgn="auto" hangingPunct="1">
              <a:spcAft>
                <a:spcPts val="0"/>
              </a:spcAft>
              <a:defRPr/>
            </a:pPr>
            <a:endParaRPr lang="es-ES" sz="1400" dirty="0" smtClean="0">
              <a:latin typeface="DIN Next Rounded LT Pro Light" pitchFamily="2" charset="0"/>
              <a:cs typeface="Arial" pitchFamily="34" charset="0"/>
            </a:endParaRPr>
          </a:p>
          <a:p>
            <a:pPr marL="0" indent="0" algn="ctr" eaLnBrk="1" fontAlgn="auto" hangingPunct="1">
              <a:spcAft>
                <a:spcPts val="0"/>
              </a:spcAft>
              <a:buFont typeface="Arial" pitchFamily="34" charset="0"/>
              <a:buNone/>
              <a:defRPr/>
            </a:pPr>
            <a:endParaRPr lang="es-ES" sz="1600" b="1" dirty="0">
              <a:latin typeface="Arial" pitchFamily="34" charset="0"/>
              <a:cs typeface="Arial" pitchFamily="34" charset="0"/>
            </a:endParaRPr>
          </a:p>
          <a:p>
            <a:pPr eaLnBrk="1" fontAlgn="auto" hangingPunct="1">
              <a:spcAft>
                <a:spcPts val="0"/>
              </a:spcAft>
              <a:buFont typeface="Arial" charset="0"/>
              <a:buNone/>
              <a:defRPr/>
            </a:pPr>
            <a:endParaRPr lang="es-ES" dirty="0" smtClean="0"/>
          </a:p>
        </p:txBody>
      </p:sp>
      <p:pic>
        <p:nvPicPr>
          <p:cNvPr id="6" name="Picture 3"/>
          <p:cNvPicPr>
            <a:picLocks noChangeAspect="1" noChangeArrowheads="1"/>
          </p:cNvPicPr>
          <p:nvPr/>
        </p:nvPicPr>
        <p:blipFill>
          <a:blip r:embed="rId3" cstate="print"/>
          <a:srcRect/>
          <a:stretch>
            <a:fillRect/>
          </a:stretch>
        </p:blipFill>
        <p:spPr bwMode="auto">
          <a:xfrm>
            <a:off x="5580112" y="1340768"/>
            <a:ext cx="3401438" cy="41429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76714"/>
          </a:xfrm>
          <a:prstGeom prst="rect">
            <a:avLst/>
          </a:prstGeom>
          <a:noFill/>
          <a:ln w="9525">
            <a:noFill/>
            <a:miter lim="800000"/>
            <a:headEnd/>
            <a:tailEnd/>
          </a:ln>
        </p:spPr>
      </p:pic>
      <p:sp>
        <p:nvSpPr>
          <p:cNvPr id="3" name="Rectangle 3"/>
          <p:cNvSpPr>
            <a:spLocks noGrp="1"/>
          </p:cNvSpPr>
          <p:nvPr>
            <p:ph idx="1"/>
          </p:nvPr>
        </p:nvSpPr>
        <p:spPr>
          <a:xfrm>
            <a:off x="1979712" y="404664"/>
            <a:ext cx="5112568" cy="6126163"/>
          </a:xfrm>
        </p:spPr>
        <p:txBody>
          <a:bodyPr rtlCol="0">
            <a:normAutofit/>
          </a:bodyPr>
          <a:lstStyle/>
          <a:p>
            <a:pPr algn="ctr" eaLnBrk="1" fontAlgn="auto" hangingPunct="1">
              <a:spcAft>
                <a:spcPts val="0"/>
              </a:spcAft>
              <a:buNone/>
              <a:defRPr/>
            </a:pPr>
            <a:r>
              <a:rPr lang="es-EC" sz="2400" b="1" dirty="0" smtClean="0">
                <a:latin typeface="DIN Next Rounded LT Pro Light" pitchFamily="2" charset="0"/>
                <a:cs typeface="Arial" pitchFamily="34" charset="0"/>
              </a:rPr>
              <a:t>RESULTADOS</a:t>
            </a:r>
            <a:endParaRPr lang="es-ES" sz="2400" b="1" dirty="0" smtClean="0">
              <a:latin typeface="DIN Next Rounded LT Pro Light" pitchFamily="2" charset="0"/>
              <a:cs typeface="Arial" pitchFamily="34" charset="0"/>
            </a:endParaRPr>
          </a:p>
          <a:p>
            <a:pPr marL="0" indent="0" algn="ctr" eaLnBrk="1" fontAlgn="auto" hangingPunct="1">
              <a:spcAft>
                <a:spcPts val="0"/>
              </a:spcAft>
              <a:buFont typeface="Arial" pitchFamily="34" charset="0"/>
              <a:buNone/>
              <a:defRPr/>
            </a:pPr>
            <a:endParaRPr lang="es-ES" sz="1600" b="1" dirty="0" smtClean="0">
              <a:latin typeface="DIN Next Rounded LT Pro Light" pitchFamily="2" charset="0"/>
              <a:cs typeface="Arial" pitchFamily="34" charset="0"/>
            </a:endParaRPr>
          </a:p>
          <a:p>
            <a:pPr marL="0" indent="0" algn="ctr">
              <a:buNone/>
              <a:defRPr/>
            </a:pPr>
            <a:r>
              <a:rPr lang="es-ES" sz="2200" b="1" dirty="0" smtClean="0">
                <a:latin typeface="DIN Next Rounded LT Pro Light" pitchFamily="2" charset="0"/>
                <a:cs typeface="Arial" pitchFamily="34" charset="0"/>
              </a:rPr>
              <a:t>SIMULACIÓN EN CONDICIONES DE IMPACTO</a:t>
            </a:r>
          </a:p>
          <a:p>
            <a:pPr marL="0" indent="0" algn="ctr">
              <a:buNone/>
              <a:defRPr/>
            </a:pPr>
            <a:endParaRPr lang="es-ES" sz="1600" b="1" dirty="0" smtClean="0">
              <a:latin typeface="DIN Next Rounded LT Pro Light" pitchFamily="2" charset="0"/>
              <a:cs typeface="Arial" pitchFamily="34" charset="0"/>
            </a:endParaRPr>
          </a:p>
          <a:p>
            <a:pPr lvl="0">
              <a:buNone/>
            </a:pPr>
            <a:r>
              <a:rPr lang="es-ES" sz="1200" dirty="0" smtClean="0">
                <a:latin typeface="DIN Next Rounded LT Pro Light" pitchFamily="2" charset="0"/>
              </a:rPr>
              <a:t>	</a:t>
            </a:r>
          </a:p>
          <a:p>
            <a:pPr lvl="0">
              <a:buNone/>
            </a:pPr>
            <a:r>
              <a:rPr lang="es-ES" sz="1200" dirty="0" smtClean="0">
                <a:latin typeface="DIN Next Rounded LT Pro Light" pitchFamily="2" charset="0"/>
              </a:rPr>
              <a:t>	</a:t>
            </a:r>
            <a:endParaRPr lang="es-ES" sz="1400" dirty="0" smtClean="0">
              <a:latin typeface="DIN Next Rounded LT Pro Light" pitchFamily="2" charset="0"/>
              <a:cs typeface="Arial" pitchFamily="34" charset="0"/>
            </a:endParaRPr>
          </a:p>
          <a:p>
            <a:pPr marL="0" indent="0" eaLnBrk="1" fontAlgn="auto" hangingPunct="1">
              <a:spcAft>
                <a:spcPts val="0"/>
              </a:spcAft>
              <a:buFont typeface="Arial" pitchFamily="34" charset="0"/>
              <a:buNone/>
              <a:defRPr/>
            </a:pPr>
            <a:endParaRPr lang="es-ES" sz="1400" dirty="0" smtClean="0">
              <a:latin typeface="DIN Next Rounded LT Pro Light" pitchFamily="2" charset="0"/>
              <a:cs typeface="Arial" pitchFamily="34" charset="0"/>
            </a:endParaRPr>
          </a:p>
          <a:p>
            <a:pPr algn="just" eaLnBrk="1" fontAlgn="auto" hangingPunct="1">
              <a:spcAft>
                <a:spcPts val="0"/>
              </a:spcAft>
              <a:defRPr/>
            </a:pPr>
            <a:endParaRPr lang="es-ES" sz="1400" dirty="0" smtClean="0">
              <a:latin typeface="DIN Next Rounded LT Pro Light" pitchFamily="2" charset="0"/>
              <a:cs typeface="Arial" pitchFamily="34" charset="0"/>
            </a:endParaRPr>
          </a:p>
          <a:p>
            <a:pPr marL="0" indent="0" algn="ctr" eaLnBrk="1" fontAlgn="auto" hangingPunct="1">
              <a:spcAft>
                <a:spcPts val="0"/>
              </a:spcAft>
              <a:buFont typeface="Arial" pitchFamily="34" charset="0"/>
              <a:buNone/>
              <a:defRPr/>
            </a:pPr>
            <a:endParaRPr lang="es-ES" sz="1600" b="1" dirty="0">
              <a:latin typeface="Arial" pitchFamily="34" charset="0"/>
              <a:cs typeface="Arial" pitchFamily="34" charset="0"/>
            </a:endParaRPr>
          </a:p>
          <a:p>
            <a:pPr eaLnBrk="1" fontAlgn="auto" hangingPunct="1">
              <a:spcAft>
                <a:spcPts val="0"/>
              </a:spcAft>
              <a:buFont typeface="Arial" charset="0"/>
              <a:buNone/>
              <a:defRPr/>
            </a:pPr>
            <a:endParaRPr lang="es-ES" dirty="0" smtClean="0"/>
          </a:p>
        </p:txBody>
      </p:sp>
      <p:sp>
        <p:nvSpPr>
          <p:cNvPr id="5" name="Rectangle 3"/>
          <p:cNvSpPr txBox="1">
            <a:spLocks/>
          </p:cNvSpPr>
          <p:nvPr/>
        </p:nvSpPr>
        <p:spPr>
          <a:xfrm>
            <a:off x="683568" y="731837"/>
            <a:ext cx="8352928" cy="6126163"/>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1200" b="0" i="0" u="none" strike="noStrike" kern="1200" cap="none" spc="0" normalizeH="0" baseline="0" noProof="0" dirty="0" smtClean="0">
                <a:ln>
                  <a:noFill/>
                </a:ln>
                <a:solidFill>
                  <a:schemeClr val="tx1"/>
                </a:solidFill>
                <a:effectLst/>
                <a:uLnTx/>
                <a:uFillTx/>
                <a:latin typeface="DIN Next Rounded LT Pro Light" pitchFamily="2" charset="0"/>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1200" b="0" i="0" u="none" strike="noStrike" kern="1200" cap="none" spc="0" normalizeH="0" baseline="0" noProof="0" dirty="0" smtClean="0">
                <a:ln>
                  <a:noFill/>
                </a:ln>
                <a:solidFill>
                  <a:schemeClr val="tx1"/>
                </a:solidFill>
                <a:effectLst/>
                <a:uLnTx/>
                <a:uFillTx/>
                <a:latin typeface="DIN Next Rounded LT Pro Light" pitchFamily="2" charset="0"/>
                <a:ea typeface="+mn-ea"/>
                <a:cs typeface="+mn-cs"/>
              </a:rPr>
              <a:t>	</a:t>
            </a:r>
          </a:p>
          <a:p>
            <a:endParaRPr lang="es-ES" sz="2000" b="1" dirty="0" smtClean="0">
              <a:latin typeface="DIN Next Rounded LT Pro Light" pitchFamily="2" charset="0"/>
            </a:endParaRPr>
          </a:p>
          <a:p>
            <a:pPr algn="just"/>
            <a:r>
              <a:rPr lang="es-ES" sz="2000" dirty="0" smtClean="0"/>
              <a:t> </a:t>
            </a:r>
            <a:r>
              <a:rPr lang="es-ES" sz="2000" b="1" dirty="0" smtClean="0">
                <a:latin typeface="DIN Next Rounded LT Pro Light" pitchFamily="2" charset="0"/>
              </a:rPr>
              <a:t>CONCLUSIÓN</a:t>
            </a:r>
            <a:endParaRPr lang="es-EC" sz="2000" dirty="0" smtClean="0">
              <a:latin typeface="DIN Next Rounded LT Pro Light" pitchFamily="2" charset="0"/>
            </a:endParaRPr>
          </a:p>
          <a:p>
            <a:pPr algn="just"/>
            <a:r>
              <a:rPr lang="es-ES" sz="2000" dirty="0" smtClean="0">
                <a:latin typeface="DIN Next Rounded LT Pro Light" pitchFamily="2" charset="0"/>
              </a:rPr>
              <a:t> COMO EL ESFUERZO MÁXIMO DE VON MISES (1491 MPA) ES MUCHO MAYOR AL ESFUERZO ÚLTIMO (500 MPA) EN LA PARTE SUPERIOR DE LOS DIENTES DE LA CORONA, SE PRODUCE LA ROTURA DE LOS MISMOS. </a:t>
            </a:r>
            <a:endParaRPr lang="es-EC" sz="2000" dirty="0" smtClean="0">
              <a:latin typeface="DIN Next Rounded LT Pro Light" pitchFamily="2" charset="0"/>
            </a:endParaRPr>
          </a:p>
          <a:p>
            <a:pPr algn="just"/>
            <a:r>
              <a:rPr lang="es-ES" sz="1600" dirty="0">
                <a:latin typeface="DIN Next Rounded LT Pro Light" pitchFamily="2" charset="0"/>
              </a:rPr>
              <a:t> </a:t>
            </a:r>
            <a:endParaRPr lang="es-EC" sz="1600" dirty="0">
              <a:latin typeface="DIN Next Rounded LT Pro Light" pitchFamily="2" charset="0"/>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400" b="0"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400" b="0"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1400" b="0"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Imagen 6"/>
          <p:cNvPicPr/>
          <p:nvPr/>
        </p:nvPicPr>
        <p:blipFill rotWithShape="1">
          <a:blip r:embed="rId3" cstate="print"/>
          <a:srcRect l="28575" t="18626" r="43027" b="11382"/>
          <a:stretch/>
        </p:blipFill>
        <p:spPr bwMode="auto">
          <a:xfrm>
            <a:off x="870531" y="3103845"/>
            <a:ext cx="1534795" cy="23628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9" name="Imagen 8"/>
          <p:cNvPicPr/>
          <p:nvPr/>
        </p:nvPicPr>
        <p:blipFill rotWithShape="1">
          <a:blip r:embed="rId4" cstate="print">
            <a:extLst>
              <a:ext uri="{28A0092B-C50C-407E-A947-70E740481C1C}">
                <a14:useLocalDpi xmlns:a14="http://schemas.microsoft.com/office/drawing/2010/main" val="0"/>
              </a:ext>
            </a:extLst>
          </a:blip>
          <a:srcRect l="12293" t="19438" r="18676" b="12177"/>
          <a:stretch/>
        </p:blipFill>
        <p:spPr bwMode="auto">
          <a:xfrm>
            <a:off x="4358927" y="3103845"/>
            <a:ext cx="2413648" cy="2391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5 Imagen"/>
          <p:cNvPicPr/>
          <p:nvPr/>
        </p:nvPicPr>
        <p:blipFill rotWithShape="1">
          <a:blip r:embed="rId5" cstate="print"/>
          <a:srcRect l="24557" t="17119" r="50433" b="36296"/>
          <a:stretch/>
        </p:blipFill>
        <p:spPr bwMode="auto">
          <a:xfrm>
            <a:off x="6704712" y="3085131"/>
            <a:ext cx="1944216" cy="2409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Imagen 7"/>
          <p:cNvPicPr/>
          <p:nvPr/>
        </p:nvPicPr>
        <p:blipFill rotWithShape="1">
          <a:blip r:embed="rId6" cstate="print"/>
          <a:srcRect l="34396" t="22013" r="44085" b="33678"/>
          <a:stretch/>
        </p:blipFill>
        <p:spPr bwMode="auto">
          <a:xfrm>
            <a:off x="2470054" y="3103845"/>
            <a:ext cx="1828800" cy="23628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76714"/>
          </a:xfrm>
          <a:prstGeom prst="rect">
            <a:avLst/>
          </a:prstGeom>
          <a:noFill/>
          <a:ln w="9525">
            <a:noFill/>
            <a:miter lim="800000"/>
            <a:headEnd/>
            <a:tailEnd/>
          </a:ln>
        </p:spPr>
      </p:pic>
      <p:sp>
        <p:nvSpPr>
          <p:cNvPr id="5" name="Rectangle 3"/>
          <p:cNvSpPr txBox="1">
            <a:spLocks/>
          </p:cNvSpPr>
          <p:nvPr/>
        </p:nvSpPr>
        <p:spPr>
          <a:xfrm>
            <a:off x="395536" y="731837"/>
            <a:ext cx="5112568" cy="6126163"/>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1200" b="0" i="0" u="none" strike="noStrike" kern="1200" cap="none" spc="0" normalizeH="0" baseline="0" noProof="0" dirty="0" smtClean="0">
                <a:ln>
                  <a:noFill/>
                </a:ln>
                <a:solidFill>
                  <a:schemeClr val="tx1"/>
                </a:solidFill>
                <a:effectLst/>
                <a:uLnTx/>
                <a:uFillTx/>
                <a:latin typeface="DIN Next Rounded LT Pro Light" pitchFamily="2" charset="0"/>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1200" b="0" i="0" u="none" strike="noStrike" kern="1200" cap="none" spc="0" normalizeH="0" baseline="0" noProof="0" dirty="0" smtClean="0">
                <a:ln>
                  <a:noFill/>
                </a:ln>
                <a:solidFill>
                  <a:schemeClr val="tx1"/>
                </a:solidFill>
                <a:effectLst/>
                <a:uLnTx/>
                <a:uFillTx/>
                <a:latin typeface="DIN Next Rounded LT Pro Light" pitchFamily="2" charset="0"/>
                <a:ea typeface="+mn-ea"/>
                <a:cs typeface="+mn-cs"/>
              </a:rPr>
              <a:t>	</a:t>
            </a:r>
          </a:p>
          <a:p>
            <a:endParaRPr lang="es-ES" sz="1600" b="1" dirty="0" smtClean="0">
              <a:latin typeface="DIN Next Rounded LT Pro Light" pitchFamily="2" charset="0"/>
            </a:endParaRPr>
          </a:p>
          <a:p>
            <a:pPr algn="just"/>
            <a:r>
              <a:rPr lang="es-ES" sz="1700" b="1" dirty="0" smtClean="0">
                <a:latin typeface="DIN Next Rounded LT Pro Light" pitchFamily="2" charset="0"/>
              </a:rPr>
              <a:t>EVIDENCIA DOCUMENTAL</a:t>
            </a:r>
            <a:endParaRPr lang="es-EC" sz="1700" b="1" dirty="0" smtClean="0">
              <a:latin typeface="DIN Next Rounded LT Pro Light" pitchFamily="2" charset="0"/>
            </a:endParaRPr>
          </a:p>
          <a:p>
            <a:pPr algn="just"/>
            <a:r>
              <a:rPr lang="es-ES" sz="1700" dirty="0" smtClean="0">
                <a:latin typeface="DIN Next Rounded LT Pro Light" pitchFamily="2" charset="0"/>
              </a:rPr>
              <a:t> </a:t>
            </a:r>
            <a:endParaRPr lang="es-EC" sz="1700" dirty="0" smtClean="0">
              <a:latin typeface="DIN Next Rounded LT Pro Light" pitchFamily="2" charset="0"/>
            </a:endParaRPr>
          </a:p>
          <a:p>
            <a:pPr algn="just"/>
            <a:r>
              <a:rPr lang="es-ES" sz="1700" dirty="0" smtClean="0">
                <a:latin typeface="DIN Next Rounded LT Pro Light" pitchFamily="2" charset="0"/>
              </a:rPr>
              <a:t>LOS MANUALES DEL OERLIKON EVIDENCIARON:</a:t>
            </a:r>
            <a:endParaRPr lang="es-EC" sz="1700" dirty="0" smtClean="0">
              <a:latin typeface="DIN Next Rounded LT Pro Light" pitchFamily="2" charset="0"/>
            </a:endParaRPr>
          </a:p>
          <a:p>
            <a:pPr lvl="0" algn="just">
              <a:buFont typeface="Arial" pitchFamily="34" charset="0"/>
              <a:buChar char="•"/>
            </a:pPr>
            <a:r>
              <a:rPr lang="es-ES" sz="1700" dirty="0" smtClean="0">
                <a:latin typeface="DIN Next Rounded LT Pro Light" pitchFamily="2" charset="0"/>
              </a:rPr>
              <a:t>DESCRIPCIÓN DE TODOS LOS ELEMENTOS Y PIEZAS QUE CONFORMAN LOS MECANISMOS DEL MAC.</a:t>
            </a:r>
            <a:endParaRPr lang="es-EC" sz="1700" b="1" dirty="0" smtClean="0">
              <a:latin typeface="DIN Next Rounded LT Pro Light" pitchFamily="2" charset="0"/>
            </a:endParaRPr>
          </a:p>
          <a:p>
            <a:pPr lvl="0" algn="just">
              <a:buFont typeface="Arial" pitchFamily="34" charset="0"/>
              <a:buChar char="•"/>
            </a:pPr>
            <a:r>
              <a:rPr lang="es-ES" sz="1700" dirty="0" smtClean="0">
                <a:latin typeface="DIN Next Rounded LT Pro Light" pitchFamily="2" charset="0"/>
              </a:rPr>
              <a:t>EXPLICACIÓN DEL FUNCIONAMIENTO DE LOS MECANISMOS DEL MAC, ASÍ COMO RECOMENDACIONES PARA SU BUEN MANEJO.</a:t>
            </a:r>
            <a:endParaRPr lang="es-EC" sz="1700" b="1" dirty="0" smtClean="0">
              <a:latin typeface="DIN Next Rounded LT Pro Light" pitchFamily="2" charset="0"/>
            </a:endParaRPr>
          </a:p>
          <a:p>
            <a:pPr lvl="0" algn="just">
              <a:buFont typeface="Arial" pitchFamily="34" charset="0"/>
              <a:buChar char="•"/>
            </a:pPr>
            <a:r>
              <a:rPr lang="es-ES" sz="1700" dirty="0" smtClean="0">
                <a:latin typeface="DIN Next Rounded LT Pro Light" pitchFamily="2" charset="0"/>
              </a:rPr>
              <a:t>FOTOGRAFÍAS DEL MONTAJE Y DESMONTAJE DE LOS MECANISMOS DEL MAC.</a:t>
            </a:r>
            <a:endParaRPr lang="es-EC" sz="1700" b="1" dirty="0" smtClean="0">
              <a:latin typeface="DIN Next Rounded LT Pro Light" pitchFamily="2" charset="0"/>
            </a:endParaRPr>
          </a:p>
          <a:p>
            <a:pPr algn="just"/>
            <a:r>
              <a:rPr lang="es-ES" sz="1700" dirty="0" smtClean="0">
                <a:latin typeface="DIN Next Rounded LT Pro Light" pitchFamily="2" charset="0"/>
              </a:rPr>
              <a:t> </a:t>
            </a:r>
            <a:endParaRPr lang="es-EC" sz="1700" b="1" dirty="0" smtClean="0">
              <a:latin typeface="DIN Next Rounded LT Pro Light" pitchFamily="2" charset="0"/>
            </a:endParaRPr>
          </a:p>
          <a:p>
            <a:pPr algn="just"/>
            <a:r>
              <a:rPr lang="es-ES" sz="1700" b="1" dirty="0" smtClean="0">
                <a:latin typeface="DIN Next Rounded LT Pro Light" pitchFamily="2" charset="0"/>
              </a:rPr>
              <a:t>CONCLUSIÓN</a:t>
            </a:r>
            <a:endParaRPr lang="es-EC" sz="1700" dirty="0" smtClean="0">
              <a:latin typeface="DIN Next Rounded LT Pro Light" pitchFamily="2" charset="0"/>
            </a:endParaRPr>
          </a:p>
          <a:p>
            <a:pPr algn="just"/>
            <a:r>
              <a:rPr lang="es-ES" sz="1700" dirty="0" smtClean="0">
                <a:latin typeface="DIN Next Rounded LT Pro Light" pitchFamily="2" charset="0"/>
              </a:rPr>
              <a:t> </a:t>
            </a:r>
            <a:endParaRPr lang="es-EC" sz="1700" dirty="0" smtClean="0">
              <a:latin typeface="DIN Next Rounded LT Pro Light" pitchFamily="2" charset="0"/>
            </a:endParaRPr>
          </a:p>
          <a:p>
            <a:pPr algn="just"/>
            <a:r>
              <a:rPr lang="es-ES" sz="1700" dirty="0" smtClean="0">
                <a:latin typeface="DIN Next Rounded LT Pro Light" pitchFamily="2" charset="0"/>
              </a:rPr>
              <a:t>LOS MANUALES DEL OERLIKON SON LA EVIDENCIA DOCUMENTAL, QUE PERMITIÓ CONOCER MÁS DETALLADAMENTE LOS ELEMENTOS DEL MECANISMO AUTOMÁTICO DE CARGA (MAC), ASÍ COMO CONOCER EL FUNCIONAMIENTO DE CADA UNO DE SUS MECANISMOS INTERNOS.</a:t>
            </a:r>
            <a:endParaRPr lang="es-EC" sz="1700" dirty="0" smtClean="0">
              <a:latin typeface="DIN Next Rounded LT Pro Light" pitchFamily="2" charset="0"/>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1700" b="0"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400" b="0"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1400" b="0"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Rectangle 3"/>
          <p:cNvSpPr>
            <a:spLocks noGrp="1"/>
          </p:cNvSpPr>
          <p:nvPr>
            <p:ph idx="1"/>
          </p:nvPr>
        </p:nvSpPr>
        <p:spPr>
          <a:xfrm>
            <a:off x="1979712" y="404664"/>
            <a:ext cx="5112568" cy="6126163"/>
          </a:xfrm>
        </p:spPr>
        <p:txBody>
          <a:bodyPr rtlCol="0">
            <a:normAutofit/>
          </a:bodyPr>
          <a:lstStyle/>
          <a:p>
            <a:pPr algn="ctr" eaLnBrk="1" fontAlgn="auto" hangingPunct="1">
              <a:spcAft>
                <a:spcPts val="0"/>
              </a:spcAft>
              <a:buNone/>
              <a:defRPr/>
            </a:pPr>
            <a:r>
              <a:rPr lang="es-EC" sz="2400" b="1" dirty="0" smtClean="0">
                <a:latin typeface="DIN Next Rounded LT Pro Light" pitchFamily="2" charset="0"/>
                <a:cs typeface="Arial" pitchFamily="34" charset="0"/>
              </a:rPr>
              <a:t>RESULTADOS</a:t>
            </a:r>
            <a:endParaRPr lang="es-ES" sz="2400" b="1" dirty="0" smtClean="0">
              <a:latin typeface="DIN Next Rounded LT Pro Light" pitchFamily="2" charset="0"/>
              <a:cs typeface="Arial" pitchFamily="34" charset="0"/>
            </a:endParaRPr>
          </a:p>
          <a:p>
            <a:pPr marL="0" indent="0" algn="ctr" eaLnBrk="1" fontAlgn="auto" hangingPunct="1">
              <a:spcAft>
                <a:spcPts val="0"/>
              </a:spcAft>
              <a:buFont typeface="Arial" pitchFamily="34" charset="0"/>
              <a:buNone/>
              <a:defRPr/>
            </a:pPr>
            <a:endParaRPr lang="es-ES" sz="1600" b="1" dirty="0" smtClean="0">
              <a:latin typeface="DIN Next Rounded LT Pro Light" pitchFamily="2" charset="0"/>
              <a:cs typeface="Arial" pitchFamily="34" charset="0"/>
            </a:endParaRPr>
          </a:p>
          <a:p>
            <a:pPr marL="0" indent="0" algn="ctr">
              <a:buNone/>
              <a:defRPr/>
            </a:pPr>
            <a:r>
              <a:rPr lang="es-ES" sz="2000" b="1" dirty="0" smtClean="0">
                <a:latin typeface="DIN Next Rounded LT Pro Light" pitchFamily="2" charset="0"/>
                <a:cs typeface="Arial" pitchFamily="34" charset="0"/>
              </a:rPr>
              <a:t>EVIDENCIA DOCUMENTAL</a:t>
            </a:r>
          </a:p>
          <a:p>
            <a:pPr marL="0" indent="0" algn="ctr">
              <a:buNone/>
              <a:defRPr/>
            </a:pPr>
            <a:r>
              <a:rPr lang="es-ES" sz="1600" b="1" dirty="0" smtClean="0">
                <a:latin typeface="DIN Next Rounded LT Pro Light" pitchFamily="2" charset="0"/>
                <a:cs typeface="Arial" pitchFamily="34" charset="0"/>
              </a:rPr>
              <a:t>(ANEXO A.3)</a:t>
            </a:r>
          </a:p>
          <a:p>
            <a:pPr lvl="0">
              <a:buNone/>
            </a:pPr>
            <a:r>
              <a:rPr lang="es-ES" sz="1200" dirty="0" smtClean="0">
                <a:latin typeface="DIN Next Rounded LT Pro Light" pitchFamily="2" charset="0"/>
              </a:rPr>
              <a:t>	</a:t>
            </a:r>
          </a:p>
          <a:p>
            <a:pPr lvl="0">
              <a:buNone/>
            </a:pPr>
            <a:r>
              <a:rPr lang="es-ES" sz="1200" dirty="0" smtClean="0">
                <a:latin typeface="DIN Next Rounded LT Pro Light" pitchFamily="2" charset="0"/>
              </a:rPr>
              <a:t>	</a:t>
            </a:r>
            <a:endParaRPr lang="es-ES" sz="1400" dirty="0" smtClean="0">
              <a:latin typeface="DIN Next Rounded LT Pro Light" pitchFamily="2" charset="0"/>
              <a:cs typeface="Arial" pitchFamily="34" charset="0"/>
            </a:endParaRPr>
          </a:p>
          <a:p>
            <a:pPr marL="0" indent="0" eaLnBrk="1" fontAlgn="auto" hangingPunct="1">
              <a:spcAft>
                <a:spcPts val="0"/>
              </a:spcAft>
              <a:buFont typeface="Arial" pitchFamily="34" charset="0"/>
              <a:buNone/>
              <a:defRPr/>
            </a:pPr>
            <a:endParaRPr lang="es-ES" sz="1400" dirty="0" smtClean="0">
              <a:latin typeface="DIN Next Rounded LT Pro Light" pitchFamily="2" charset="0"/>
              <a:cs typeface="Arial" pitchFamily="34" charset="0"/>
            </a:endParaRPr>
          </a:p>
          <a:p>
            <a:pPr algn="just" eaLnBrk="1" fontAlgn="auto" hangingPunct="1">
              <a:spcAft>
                <a:spcPts val="0"/>
              </a:spcAft>
              <a:defRPr/>
            </a:pPr>
            <a:endParaRPr lang="es-ES" sz="1400" dirty="0" smtClean="0">
              <a:latin typeface="DIN Next Rounded LT Pro Light" pitchFamily="2" charset="0"/>
              <a:cs typeface="Arial" pitchFamily="34" charset="0"/>
            </a:endParaRPr>
          </a:p>
          <a:p>
            <a:pPr marL="0" indent="0" algn="ctr" eaLnBrk="1" fontAlgn="auto" hangingPunct="1">
              <a:spcAft>
                <a:spcPts val="0"/>
              </a:spcAft>
              <a:buFont typeface="Arial" pitchFamily="34" charset="0"/>
              <a:buNone/>
              <a:defRPr/>
            </a:pPr>
            <a:endParaRPr lang="es-ES" sz="1600" b="1" dirty="0">
              <a:latin typeface="Arial" pitchFamily="34" charset="0"/>
              <a:cs typeface="Arial" pitchFamily="34" charset="0"/>
            </a:endParaRPr>
          </a:p>
          <a:p>
            <a:pPr eaLnBrk="1" fontAlgn="auto" hangingPunct="1">
              <a:spcAft>
                <a:spcPts val="0"/>
              </a:spcAft>
              <a:buFont typeface="Arial" charset="0"/>
              <a:buNone/>
              <a:defRPr/>
            </a:pPr>
            <a:endParaRPr lang="es-ES" dirty="0" smtClean="0"/>
          </a:p>
        </p:txBody>
      </p:sp>
      <p:pic>
        <p:nvPicPr>
          <p:cNvPr id="7" name="6 Imagen" descr="C:\Users\Andres Paltán\Documents\TESIS\fot1\017.JPEG"/>
          <p:cNvPicPr/>
          <p:nvPr/>
        </p:nvPicPr>
        <p:blipFill>
          <a:blip r:embed="rId3" cstate="print"/>
          <a:srcRect l="11282" r="22352" b="61630"/>
          <a:stretch>
            <a:fillRect/>
          </a:stretch>
        </p:blipFill>
        <p:spPr bwMode="auto">
          <a:xfrm>
            <a:off x="5652120" y="1988840"/>
            <a:ext cx="3312368" cy="3384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0"/>
            <a:ext cx="9144000" cy="6876714"/>
          </a:xfrm>
          <a:prstGeom prst="rect">
            <a:avLst/>
          </a:prstGeom>
          <a:noFill/>
          <a:ln w="9525">
            <a:noFill/>
            <a:miter lim="800000"/>
            <a:headEnd/>
            <a:tailEnd/>
          </a:ln>
        </p:spPr>
      </p:pic>
      <p:sp>
        <p:nvSpPr>
          <p:cNvPr id="3" name="Rectangle 3"/>
          <p:cNvSpPr>
            <a:spLocks noGrp="1"/>
          </p:cNvSpPr>
          <p:nvPr>
            <p:ph idx="1"/>
          </p:nvPr>
        </p:nvSpPr>
        <p:spPr>
          <a:xfrm>
            <a:off x="1979712" y="404665"/>
            <a:ext cx="5112568" cy="432048"/>
          </a:xfrm>
        </p:spPr>
        <p:txBody>
          <a:bodyPr rtlCol="0">
            <a:normAutofit lnSpcReduction="10000"/>
          </a:bodyPr>
          <a:lstStyle/>
          <a:p>
            <a:pPr algn="ctr" eaLnBrk="1" fontAlgn="auto" hangingPunct="1">
              <a:spcAft>
                <a:spcPts val="0"/>
              </a:spcAft>
              <a:buNone/>
              <a:defRPr/>
            </a:pPr>
            <a:r>
              <a:rPr lang="es-EC" sz="2400" b="1" dirty="0" smtClean="0">
                <a:latin typeface="DIN Next Rounded LT Pro Light" pitchFamily="2" charset="0"/>
                <a:cs typeface="Arial" pitchFamily="34" charset="0"/>
              </a:rPr>
              <a:t>DESCRIPCIÓN DE LA POSIBLE FALLA</a:t>
            </a:r>
            <a:endParaRPr lang="es-ES" sz="2400" b="1" dirty="0" smtClean="0">
              <a:latin typeface="DIN Next Rounded LT Pro Light" pitchFamily="2" charset="0"/>
              <a:cs typeface="Arial" pitchFamily="34" charset="0"/>
            </a:endParaRPr>
          </a:p>
          <a:p>
            <a:pPr marL="0" indent="0" algn="ctr" eaLnBrk="1" fontAlgn="auto" hangingPunct="1">
              <a:spcAft>
                <a:spcPts val="0"/>
              </a:spcAft>
              <a:buFont typeface="Arial" pitchFamily="34" charset="0"/>
              <a:buNone/>
              <a:defRPr/>
            </a:pPr>
            <a:endParaRPr lang="es-ES" sz="1600" b="1" dirty="0" smtClean="0">
              <a:latin typeface="DIN Next Rounded LT Pro Light" pitchFamily="2" charset="0"/>
              <a:cs typeface="Arial" pitchFamily="34" charset="0"/>
            </a:endParaRPr>
          </a:p>
          <a:p>
            <a:pPr eaLnBrk="1" fontAlgn="auto" hangingPunct="1">
              <a:spcAft>
                <a:spcPts val="0"/>
              </a:spcAft>
              <a:buFont typeface="Arial" charset="0"/>
              <a:buNone/>
              <a:defRPr/>
            </a:pPr>
            <a:endParaRPr lang="es-ES" dirty="0" smtClean="0"/>
          </a:p>
        </p:txBody>
      </p:sp>
      <p:graphicFrame>
        <p:nvGraphicFramePr>
          <p:cNvPr id="7" name="6 Tabla"/>
          <p:cNvGraphicFramePr>
            <a:graphicFrameLocks noGrp="1"/>
          </p:cNvGraphicFramePr>
          <p:nvPr>
            <p:extLst>
              <p:ext uri="{D42A27DB-BD31-4B8C-83A1-F6EECF244321}">
                <p14:modId xmlns:p14="http://schemas.microsoft.com/office/powerpoint/2010/main" val="150810115"/>
              </p:ext>
            </p:extLst>
          </p:nvPr>
        </p:nvGraphicFramePr>
        <p:xfrm>
          <a:off x="467544" y="1340768"/>
          <a:ext cx="8136905" cy="3697550"/>
        </p:xfrm>
        <a:graphic>
          <a:graphicData uri="http://schemas.openxmlformats.org/drawingml/2006/table">
            <a:tbl>
              <a:tblPr firstRow="1" bandRow="1">
                <a:tableStyleId>{5C22544A-7EE6-4342-B048-85BDC9FD1C3A}</a:tableStyleId>
              </a:tblPr>
              <a:tblGrid>
                <a:gridCol w="1627381"/>
                <a:gridCol w="1627381"/>
                <a:gridCol w="1627381"/>
                <a:gridCol w="1627381"/>
                <a:gridCol w="1627381"/>
              </a:tblGrid>
              <a:tr h="405710">
                <a:tc>
                  <a:txBody>
                    <a:bodyPr/>
                    <a:lstStyle/>
                    <a:p>
                      <a:r>
                        <a:rPr lang="es-EC" dirty="0" smtClean="0"/>
                        <a:t>1</a:t>
                      </a:r>
                      <a:endParaRPr lang="es-EC" dirty="0"/>
                    </a:p>
                  </a:txBody>
                  <a:tcPr/>
                </a:tc>
                <a:tc>
                  <a:txBody>
                    <a:bodyPr/>
                    <a:lstStyle/>
                    <a:p>
                      <a:r>
                        <a:rPr lang="es-EC" dirty="0" smtClean="0"/>
                        <a:t>2</a:t>
                      </a:r>
                      <a:endParaRPr lang="es-EC" dirty="0"/>
                    </a:p>
                  </a:txBody>
                  <a:tcPr/>
                </a:tc>
                <a:tc>
                  <a:txBody>
                    <a:bodyPr/>
                    <a:lstStyle/>
                    <a:p>
                      <a:r>
                        <a:rPr lang="es-EC" dirty="0" smtClean="0"/>
                        <a:t>3</a:t>
                      </a:r>
                      <a:endParaRPr lang="es-EC" dirty="0"/>
                    </a:p>
                  </a:txBody>
                  <a:tcPr/>
                </a:tc>
                <a:tc>
                  <a:txBody>
                    <a:bodyPr/>
                    <a:lstStyle/>
                    <a:p>
                      <a:r>
                        <a:rPr lang="es-EC" dirty="0" smtClean="0"/>
                        <a:t>4</a:t>
                      </a:r>
                      <a:endParaRPr lang="es-EC" dirty="0"/>
                    </a:p>
                  </a:txBody>
                  <a:tcPr/>
                </a:tc>
                <a:tc>
                  <a:txBody>
                    <a:bodyPr/>
                    <a:lstStyle/>
                    <a:p>
                      <a:r>
                        <a:rPr lang="es-EC" dirty="0" smtClean="0"/>
                        <a:t>5</a:t>
                      </a:r>
                      <a:endParaRPr lang="es-EC" dirty="0"/>
                    </a:p>
                  </a:txBody>
                  <a:tcPr/>
                </a:tc>
              </a:tr>
              <a:tr h="2042562">
                <a:tc>
                  <a:txBody>
                    <a:bodyPr/>
                    <a:lstStyle/>
                    <a:p>
                      <a:pPr marL="0" algn="l" defTabSz="914400" rtl="0" eaLnBrk="1" latinLnBrk="0" hangingPunct="1"/>
                      <a:endParaRPr lang="es-EC" sz="1700" kern="1200" dirty="0" smtClean="0">
                        <a:solidFill>
                          <a:schemeClr val="dk1"/>
                        </a:solidFill>
                        <a:latin typeface="DIN Next Rounded LT Pro Light"/>
                        <a:ea typeface="+mn-ea"/>
                        <a:cs typeface="+mn-cs"/>
                      </a:endParaRPr>
                    </a:p>
                    <a:p>
                      <a:pPr marL="0" algn="l" defTabSz="914400" rtl="0" eaLnBrk="1" latinLnBrk="0" hangingPunct="1"/>
                      <a:endParaRPr lang="es-EC" sz="1700" kern="1200" dirty="0" smtClean="0">
                        <a:solidFill>
                          <a:schemeClr val="dk1"/>
                        </a:solidFill>
                        <a:latin typeface="DIN Next Rounded LT Pro Light"/>
                        <a:ea typeface="+mn-ea"/>
                        <a:cs typeface="+mn-cs"/>
                      </a:endParaRPr>
                    </a:p>
                    <a:p>
                      <a:pPr marL="0" algn="l" defTabSz="914400" rtl="0" eaLnBrk="1" latinLnBrk="0" hangingPunct="1"/>
                      <a:endParaRPr lang="es-EC" sz="1700" kern="1200" dirty="0" smtClean="0">
                        <a:solidFill>
                          <a:schemeClr val="dk1"/>
                        </a:solidFill>
                        <a:latin typeface="DIN Next Rounded LT Pro Light"/>
                        <a:ea typeface="+mn-ea"/>
                        <a:cs typeface="+mn-cs"/>
                      </a:endParaRPr>
                    </a:p>
                    <a:p>
                      <a:pPr marL="0" algn="l" defTabSz="914400" rtl="0" eaLnBrk="1" latinLnBrk="0" hangingPunct="1"/>
                      <a:endParaRPr lang="es-EC" sz="1700" kern="1200" dirty="0" smtClean="0">
                        <a:solidFill>
                          <a:schemeClr val="dk1"/>
                        </a:solidFill>
                        <a:latin typeface="DIN Next Rounded LT Pro Light"/>
                        <a:ea typeface="+mn-ea"/>
                        <a:cs typeface="+mn-cs"/>
                      </a:endParaRPr>
                    </a:p>
                    <a:p>
                      <a:pPr marL="0" algn="l" defTabSz="914400" rtl="0" eaLnBrk="1" latinLnBrk="0" hangingPunct="1"/>
                      <a:endParaRPr lang="es-EC" sz="1700" kern="1200" dirty="0" smtClean="0">
                        <a:solidFill>
                          <a:schemeClr val="dk1"/>
                        </a:solidFill>
                        <a:latin typeface="DIN Next Rounded LT Pro Light"/>
                        <a:ea typeface="+mn-ea"/>
                        <a:cs typeface="+mn-cs"/>
                      </a:endParaRPr>
                    </a:p>
                    <a:p>
                      <a:pPr marL="0" algn="l" defTabSz="914400" rtl="0" eaLnBrk="1" latinLnBrk="0" hangingPunct="1"/>
                      <a:endParaRPr lang="es-EC" sz="1700" kern="1200" dirty="0" smtClean="0">
                        <a:solidFill>
                          <a:schemeClr val="dk1"/>
                        </a:solidFill>
                        <a:latin typeface="DIN Next Rounded LT Pro Light"/>
                        <a:ea typeface="+mn-ea"/>
                        <a:cs typeface="+mn-cs"/>
                      </a:endParaRPr>
                    </a:p>
                    <a:p>
                      <a:pPr marL="0" algn="l" defTabSz="914400" rtl="0" eaLnBrk="1" latinLnBrk="0" hangingPunct="1"/>
                      <a:endParaRPr lang="es-EC" sz="1700" kern="1200" dirty="0" smtClean="0">
                        <a:solidFill>
                          <a:schemeClr val="dk1"/>
                        </a:solidFill>
                        <a:latin typeface="DIN Next Rounded LT Pro Light"/>
                        <a:ea typeface="+mn-ea"/>
                        <a:cs typeface="+mn-cs"/>
                      </a:endParaRPr>
                    </a:p>
                    <a:p>
                      <a:pPr marL="0" algn="l" defTabSz="914400" rtl="0" eaLnBrk="1" latinLnBrk="0" hangingPunct="1"/>
                      <a:endParaRPr lang="es-EC" sz="1700" kern="1200" dirty="0">
                        <a:solidFill>
                          <a:schemeClr val="dk1"/>
                        </a:solidFill>
                        <a:latin typeface="DIN Next Rounded LT Pro Light"/>
                        <a:ea typeface="+mn-ea"/>
                        <a:cs typeface="+mn-cs"/>
                      </a:endParaRPr>
                    </a:p>
                  </a:txBody>
                  <a:tcPr/>
                </a:tc>
                <a:tc>
                  <a:txBody>
                    <a:bodyPr/>
                    <a:lstStyle/>
                    <a:p>
                      <a:pPr marL="0" algn="l" defTabSz="914400" rtl="0" eaLnBrk="1" latinLnBrk="0" hangingPunct="1"/>
                      <a:endParaRPr lang="es-EC" sz="1700" kern="1200" dirty="0">
                        <a:solidFill>
                          <a:schemeClr val="dk1"/>
                        </a:solidFill>
                        <a:latin typeface="DIN Next Rounded LT Pro Light"/>
                        <a:ea typeface="+mn-ea"/>
                        <a:cs typeface="+mn-cs"/>
                      </a:endParaRPr>
                    </a:p>
                  </a:txBody>
                  <a:tcPr/>
                </a:tc>
                <a:tc>
                  <a:txBody>
                    <a:bodyPr/>
                    <a:lstStyle/>
                    <a:p>
                      <a:endParaRPr lang="es-EC" dirty="0"/>
                    </a:p>
                  </a:txBody>
                  <a:tcPr/>
                </a:tc>
                <a:tc>
                  <a:txBody>
                    <a:bodyPr/>
                    <a:lstStyle/>
                    <a:p>
                      <a:endParaRPr lang="es-EC" dirty="0"/>
                    </a:p>
                  </a:txBody>
                  <a:tcPr/>
                </a:tc>
                <a:tc>
                  <a:txBody>
                    <a:bodyPr/>
                    <a:lstStyle/>
                    <a:p>
                      <a:endParaRPr lang="es-EC" dirty="0"/>
                    </a:p>
                  </a:txBody>
                  <a:tcPr/>
                </a:tc>
              </a:tr>
              <a:tr h="405710">
                <a:tc>
                  <a:txBody>
                    <a:bodyPr/>
                    <a:lstStyle/>
                    <a:p>
                      <a:pPr marL="0" algn="l" defTabSz="914400" rtl="0" eaLnBrk="1" latinLnBrk="0" hangingPunct="1"/>
                      <a:r>
                        <a:rPr lang="es-EC" sz="1700" b="1" kern="1200" dirty="0" smtClean="0">
                          <a:solidFill>
                            <a:schemeClr val="dk1"/>
                          </a:solidFill>
                          <a:latin typeface="DIN Next Rounded LT Pro Light"/>
                          <a:ea typeface="+mn-ea"/>
                          <a:cs typeface="+mn-cs"/>
                        </a:rPr>
                        <a:t>FUNCIONAMIENTO INTERMITENTE</a:t>
                      </a:r>
                    </a:p>
                    <a:p>
                      <a:pPr marL="0" algn="l" defTabSz="914400" rtl="0" eaLnBrk="1" latinLnBrk="0" hangingPunct="1"/>
                      <a:r>
                        <a:rPr lang="es-EC" sz="1700" b="1" kern="1200" dirty="0" smtClean="0">
                          <a:solidFill>
                            <a:schemeClr val="dk1"/>
                          </a:solidFill>
                          <a:latin typeface="DIN Next Rounded LT Pro Light"/>
                          <a:ea typeface="+mn-ea"/>
                          <a:cs typeface="+mn-cs"/>
                        </a:rPr>
                        <a:t>MOTOR DE MUELLES</a:t>
                      </a:r>
                      <a:endParaRPr lang="es-EC" sz="1700" b="1" kern="1200" dirty="0">
                        <a:solidFill>
                          <a:schemeClr val="dk1"/>
                        </a:solidFill>
                        <a:latin typeface="DIN Next Rounded LT Pro Light"/>
                        <a:ea typeface="+mn-ea"/>
                        <a:cs typeface="+mn-cs"/>
                      </a:endParaRPr>
                    </a:p>
                  </a:txBody>
                  <a:tcPr/>
                </a:tc>
                <a:tc>
                  <a:txBody>
                    <a:bodyPr/>
                    <a:lstStyle/>
                    <a:p>
                      <a:pPr marL="0" algn="l" defTabSz="914400" rtl="0" eaLnBrk="1" latinLnBrk="0" hangingPunct="1"/>
                      <a:r>
                        <a:rPr lang="es-EC" sz="1700" b="1" kern="1200" dirty="0" smtClean="0">
                          <a:solidFill>
                            <a:schemeClr val="dk1"/>
                          </a:solidFill>
                          <a:latin typeface="DIN Next Rounded LT Pro Light"/>
                          <a:ea typeface="+mn-ea"/>
                          <a:cs typeface="+mn-cs"/>
                        </a:rPr>
                        <a:t>DESGASTE INTERNO </a:t>
                      </a:r>
                      <a:endParaRPr lang="es-EC" sz="1700" b="1" kern="1200" dirty="0">
                        <a:solidFill>
                          <a:schemeClr val="dk1"/>
                        </a:solidFill>
                        <a:latin typeface="DIN Next Rounded LT Pro Light"/>
                        <a:ea typeface="+mn-ea"/>
                        <a:cs typeface="+mn-cs"/>
                      </a:endParaRPr>
                    </a:p>
                  </a:txBody>
                  <a:tcPr/>
                </a:tc>
                <a:tc>
                  <a:txBody>
                    <a:bodyPr/>
                    <a:lstStyle/>
                    <a:p>
                      <a:pPr marL="0" algn="l" defTabSz="914400" rtl="0" eaLnBrk="1" latinLnBrk="0" hangingPunct="1"/>
                      <a:r>
                        <a:rPr lang="es-EC" sz="1700" b="1" kern="1200" dirty="0" smtClean="0">
                          <a:solidFill>
                            <a:schemeClr val="dk1"/>
                          </a:solidFill>
                          <a:latin typeface="DIN Next Rounded LT Pro Light"/>
                          <a:ea typeface="+mn-ea"/>
                          <a:cs typeface="+mn-cs"/>
                        </a:rPr>
                        <a:t>CORONA DESBALANCEADA</a:t>
                      </a:r>
                      <a:endParaRPr lang="es-EC" sz="1700" b="1" kern="1200" dirty="0">
                        <a:solidFill>
                          <a:schemeClr val="dk1"/>
                        </a:solidFill>
                        <a:latin typeface="DIN Next Rounded LT Pro Light"/>
                        <a:ea typeface="+mn-ea"/>
                        <a:cs typeface="+mn-cs"/>
                      </a:endParaRPr>
                    </a:p>
                  </a:txBody>
                  <a:tcPr/>
                </a:tc>
                <a:tc>
                  <a:txBody>
                    <a:bodyPr/>
                    <a:lstStyle/>
                    <a:p>
                      <a:r>
                        <a:rPr lang="es-EC" sz="1700" b="1" kern="1200" dirty="0" smtClean="0">
                          <a:solidFill>
                            <a:schemeClr val="dk1"/>
                          </a:solidFill>
                          <a:latin typeface="DIN Next Rounded LT Pro Light"/>
                          <a:ea typeface="+mn-ea"/>
                          <a:cs typeface="+mn-cs"/>
                        </a:rPr>
                        <a:t>DESPLAZAMIENTO AXIAL E IIMPACTO</a:t>
                      </a:r>
                      <a:endParaRPr lang="es-EC" sz="1700" b="1" kern="1200" dirty="0">
                        <a:solidFill>
                          <a:schemeClr val="dk1"/>
                        </a:solidFill>
                        <a:latin typeface="DIN Next Rounded LT Pro Light"/>
                        <a:ea typeface="+mn-ea"/>
                        <a:cs typeface="+mn-cs"/>
                      </a:endParaRPr>
                    </a:p>
                  </a:txBody>
                  <a:tcPr/>
                </a:tc>
                <a:tc>
                  <a:txBody>
                    <a:bodyPr/>
                    <a:lstStyle/>
                    <a:p>
                      <a:r>
                        <a:rPr lang="es-EC" sz="1700" b="1" kern="1200" dirty="0" smtClean="0">
                          <a:solidFill>
                            <a:schemeClr val="dk1"/>
                          </a:solidFill>
                          <a:latin typeface="DIN Next Rounded LT Pro Light"/>
                          <a:ea typeface="+mn-ea"/>
                          <a:cs typeface="+mn-cs"/>
                        </a:rPr>
                        <a:t>FALLA EN CORONA REAL</a:t>
                      </a:r>
                      <a:endParaRPr lang="es-EC" sz="1700" b="1" kern="1200" dirty="0">
                        <a:solidFill>
                          <a:schemeClr val="dk1"/>
                        </a:solidFill>
                        <a:latin typeface="DIN Next Rounded LT Pro Light"/>
                        <a:ea typeface="+mn-ea"/>
                        <a:cs typeface="+mn-cs"/>
                      </a:endParaRPr>
                    </a:p>
                  </a:txBody>
                  <a:tcPr/>
                </a:tc>
              </a:tr>
            </a:tbl>
          </a:graphicData>
        </a:graphic>
      </p:graphicFrame>
      <p:sp>
        <p:nvSpPr>
          <p:cNvPr id="6" name="Rectangle 4"/>
          <p:cNvSpPr>
            <a:spLocks noChangeArrowheads="1"/>
          </p:cNvSpPr>
          <p:nvPr/>
        </p:nvSpPr>
        <p:spPr bwMode="auto">
          <a:xfrm>
            <a:off x="467544" y="1916832"/>
            <a:ext cx="792088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8" name="Objeto 7"/>
          <p:cNvGraphicFramePr>
            <a:graphicFrameLocks noChangeAspect="1"/>
          </p:cNvGraphicFramePr>
          <p:nvPr>
            <p:extLst>
              <p:ext uri="{D42A27DB-BD31-4B8C-83A1-F6EECF244321}">
                <p14:modId xmlns:p14="http://schemas.microsoft.com/office/powerpoint/2010/main" val="1724478874"/>
              </p:ext>
            </p:extLst>
          </p:nvPr>
        </p:nvGraphicFramePr>
        <p:xfrm>
          <a:off x="467544" y="1916832"/>
          <a:ext cx="1656184" cy="1828800"/>
        </p:xfrm>
        <a:graphic>
          <a:graphicData uri="http://schemas.openxmlformats.org/presentationml/2006/ole">
            <mc:AlternateContent xmlns:mc="http://schemas.openxmlformats.org/markup-compatibility/2006">
              <mc:Choice xmlns:v="urn:schemas-microsoft-com:vml" Requires="v">
                <p:oleObj spid="_x0000_s1053" name="Imagen de mapa de bits" r:id="rId4" imgW="4495238" imgH="4638095" progId="Paint.Picture">
                  <p:embed/>
                </p:oleObj>
              </mc:Choice>
              <mc:Fallback>
                <p:oleObj name="Imagen de mapa de bits" r:id="rId4" imgW="4495238" imgH="4638095"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916832"/>
                        <a:ext cx="1656184" cy="1828800"/>
                      </a:xfrm>
                      <a:prstGeom prst="rect">
                        <a:avLst/>
                      </a:prstGeom>
                      <a:noFill/>
                    </p:spPr>
                  </p:pic>
                </p:oleObj>
              </mc:Fallback>
            </mc:AlternateContent>
          </a:graphicData>
        </a:graphic>
      </p:graphicFrame>
      <p:pic>
        <p:nvPicPr>
          <p:cNvPr id="9" name="Imagen 8"/>
          <p:cNvPicPr/>
          <p:nvPr/>
        </p:nvPicPr>
        <p:blipFill>
          <a:blip r:embed="rId6" cstate="print"/>
          <a:srcRect/>
          <a:stretch>
            <a:fillRect/>
          </a:stretch>
        </p:blipFill>
        <p:spPr bwMode="auto">
          <a:xfrm>
            <a:off x="2195736" y="1916832"/>
            <a:ext cx="1512168" cy="1828800"/>
          </a:xfrm>
          <a:prstGeom prst="rect">
            <a:avLst/>
          </a:prstGeom>
          <a:noFill/>
          <a:ln w="9525">
            <a:noFill/>
            <a:miter lim="800000"/>
            <a:headEnd/>
            <a:tailEnd/>
          </a:ln>
        </p:spPr>
      </p:pic>
      <p:pic>
        <p:nvPicPr>
          <p:cNvPr id="10" name="Imagen 9"/>
          <p:cNvPicPr/>
          <p:nvPr/>
        </p:nvPicPr>
        <p:blipFill>
          <a:blip r:embed="rId7" cstate="print"/>
          <a:srcRect/>
          <a:stretch>
            <a:fillRect/>
          </a:stretch>
        </p:blipFill>
        <p:spPr bwMode="auto">
          <a:xfrm>
            <a:off x="3779912" y="1926427"/>
            <a:ext cx="1584176" cy="1819205"/>
          </a:xfrm>
          <a:prstGeom prst="rect">
            <a:avLst/>
          </a:prstGeom>
          <a:noFill/>
          <a:ln w="9525">
            <a:noFill/>
            <a:miter lim="800000"/>
            <a:headEnd/>
            <a:tailEnd/>
          </a:ln>
        </p:spPr>
      </p:pic>
      <p:pic>
        <p:nvPicPr>
          <p:cNvPr id="11" name="Imagen 10"/>
          <p:cNvPicPr/>
          <p:nvPr/>
        </p:nvPicPr>
        <p:blipFill>
          <a:blip r:embed="rId8" cstate="print"/>
          <a:srcRect/>
          <a:stretch>
            <a:fillRect/>
          </a:stretch>
        </p:blipFill>
        <p:spPr bwMode="auto">
          <a:xfrm>
            <a:off x="5389364" y="1921148"/>
            <a:ext cx="1583055" cy="1824484"/>
          </a:xfrm>
          <a:prstGeom prst="rect">
            <a:avLst/>
          </a:prstGeom>
          <a:noFill/>
          <a:ln w="9525">
            <a:noFill/>
            <a:miter lim="800000"/>
            <a:headEnd/>
            <a:tailEnd/>
          </a:ln>
        </p:spPr>
      </p:pic>
      <p:sp>
        <p:nvSpPr>
          <p:cNvPr id="14" name="Rectangle 8"/>
          <p:cNvSpPr>
            <a:spLocks noChangeArrowheads="1"/>
          </p:cNvSpPr>
          <p:nvPr/>
        </p:nvSpPr>
        <p:spPr bwMode="auto">
          <a:xfrm>
            <a:off x="7048558" y="1939322"/>
            <a:ext cx="1343893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15" name="Objeto 14"/>
          <p:cNvGraphicFramePr>
            <a:graphicFrameLocks noChangeAspect="1"/>
          </p:cNvGraphicFramePr>
          <p:nvPr>
            <p:extLst>
              <p:ext uri="{D42A27DB-BD31-4B8C-83A1-F6EECF244321}">
                <p14:modId xmlns:p14="http://schemas.microsoft.com/office/powerpoint/2010/main" val="1327864095"/>
              </p:ext>
            </p:extLst>
          </p:nvPr>
        </p:nvGraphicFramePr>
        <p:xfrm>
          <a:off x="7048558" y="1939322"/>
          <a:ext cx="1483882" cy="1806309"/>
        </p:xfrm>
        <a:graphic>
          <a:graphicData uri="http://schemas.openxmlformats.org/presentationml/2006/ole">
            <mc:AlternateContent xmlns:mc="http://schemas.openxmlformats.org/markup-compatibility/2006">
              <mc:Choice xmlns:v="urn:schemas-microsoft-com:vml" Requires="v">
                <p:oleObj spid="_x0000_s1054" name="Imagen de mapa de bits" r:id="rId9" imgW="3438095" imgH="5447619" progId="Paint.Picture">
                  <p:embed/>
                </p:oleObj>
              </mc:Choice>
              <mc:Fallback>
                <p:oleObj name="Imagen de mapa de bits" r:id="rId9" imgW="3438095" imgH="5447619" progId="Paint.Picture">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8558" y="1939322"/>
                        <a:ext cx="1483882" cy="1806309"/>
                      </a:xfrm>
                      <a:prstGeom prst="rect">
                        <a:avLst/>
                      </a:prstGeom>
                      <a:noFill/>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76714"/>
          </a:xfrm>
          <a:prstGeom prst="rect">
            <a:avLst/>
          </a:prstGeom>
          <a:noFill/>
          <a:ln w="9525">
            <a:noFill/>
            <a:miter lim="800000"/>
            <a:headEnd/>
            <a:tailEnd/>
          </a:ln>
        </p:spPr>
      </p:pic>
      <p:graphicFrame>
        <p:nvGraphicFramePr>
          <p:cNvPr id="9" name="8 Tabla"/>
          <p:cNvGraphicFramePr>
            <a:graphicFrameLocks noGrp="1"/>
          </p:cNvGraphicFramePr>
          <p:nvPr>
            <p:extLst>
              <p:ext uri="{D42A27DB-BD31-4B8C-83A1-F6EECF244321}">
                <p14:modId xmlns:p14="http://schemas.microsoft.com/office/powerpoint/2010/main" val="64457336"/>
              </p:ext>
            </p:extLst>
          </p:nvPr>
        </p:nvGraphicFramePr>
        <p:xfrm>
          <a:off x="3851920" y="980728"/>
          <a:ext cx="4536504" cy="4699308"/>
        </p:xfrm>
        <a:graphic>
          <a:graphicData uri="http://schemas.openxmlformats.org/drawingml/2006/table">
            <a:tbl>
              <a:tblPr/>
              <a:tblGrid>
                <a:gridCol w="2487063"/>
                <a:gridCol w="880331"/>
                <a:gridCol w="1169110"/>
              </a:tblGrid>
              <a:tr h="310188">
                <a:tc>
                  <a:txBody>
                    <a:bodyPr/>
                    <a:lstStyle/>
                    <a:p>
                      <a:pPr algn="l">
                        <a:lnSpc>
                          <a:spcPct val="150000"/>
                        </a:lnSpc>
                        <a:spcAft>
                          <a:spcPts val="0"/>
                        </a:spcAft>
                      </a:pPr>
                      <a:r>
                        <a:rPr lang="es-ES" sz="1200" b="1" dirty="0" smtClean="0">
                          <a:solidFill>
                            <a:srgbClr val="FFFFFF"/>
                          </a:solidFill>
                          <a:latin typeface="DIN Next Rounded LT Pro Light" pitchFamily="2" charset="0"/>
                          <a:ea typeface="Times New Roman"/>
                          <a:cs typeface="Symap_IV25" pitchFamily="2" charset="0"/>
                        </a:rPr>
                        <a:t>PARÁMETRO</a:t>
                      </a:r>
                      <a:endParaRPr lang="es-EC" sz="1200" dirty="0">
                        <a:latin typeface="DIN Next Rounded LT Pro Light" pitchFamily="2" charset="0"/>
                        <a:ea typeface="Calibri"/>
                        <a:cs typeface="Symap_IV25" pitchFamily="2"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S" sz="1200" b="1" dirty="0" smtClean="0">
                          <a:solidFill>
                            <a:srgbClr val="FFFFFF"/>
                          </a:solidFill>
                          <a:latin typeface="DIN Next Rounded LT Pro Light" pitchFamily="2" charset="0"/>
                          <a:ea typeface="Times New Roman"/>
                          <a:cs typeface="Symap_IV25" pitchFamily="2" charset="0"/>
                        </a:rPr>
                        <a:t>SÍMBOLO</a:t>
                      </a:r>
                      <a:endParaRPr lang="es-EC" sz="1200" dirty="0">
                        <a:latin typeface="DIN Next Rounded LT Pro Light" pitchFamily="2" charset="0"/>
                        <a:ea typeface="Calibri"/>
                        <a:cs typeface="Symap_IV25" pitchFamily="2"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50000"/>
                        </a:lnSpc>
                        <a:spcAft>
                          <a:spcPts val="0"/>
                        </a:spcAft>
                      </a:pPr>
                      <a:r>
                        <a:rPr lang="es-ES" sz="1200" b="1" dirty="0" smtClean="0">
                          <a:solidFill>
                            <a:srgbClr val="FFFFFF"/>
                          </a:solidFill>
                          <a:latin typeface="DIN Next Rounded LT Pro Light" pitchFamily="2" charset="0"/>
                          <a:ea typeface="Times New Roman"/>
                          <a:cs typeface="Symap_IV25" pitchFamily="2" charset="0"/>
                        </a:rPr>
                        <a:t>RESULTADOS</a:t>
                      </a:r>
                      <a:endParaRPr lang="es-EC" sz="1200" dirty="0">
                        <a:latin typeface="DIN Next Rounded LT Pro Light" pitchFamily="2" charset="0"/>
                        <a:ea typeface="Calibri"/>
                        <a:cs typeface="Symap_IV25" pitchFamily="2"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310188">
                <a:tc>
                  <a:txBody>
                    <a:bodyPr/>
                    <a:lstStyle/>
                    <a:p>
                      <a:pPr algn="l">
                        <a:lnSpc>
                          <a:spcPct val="150000"/>
                        </a:lnSpc>
                        <a:spcAft>
                          <a:spcPts val="0"/>
                        </a:spcAft>
                      </a:pPr>
                      <a:r>
                        <a:rPr lang="es-ES" sz="1600" dirty="0" smtClean="0">
                          <a:latin typeface="DIN Next Rounded LT Pro Light" pitchFamily="2" charset="0"/>
                          <a:ea typeface="Times New Roman"/>
                          <a:cs typeface="Symap_IV25" pitchFamily="2" charset="0"/>
                        </a:rPr>
                        <a:t>PASO CIRCULAR</a:t>
                      </a:r>
                      <a:endParaRPr lang="es-EC" sz="1600" dirty="0">
                        <a:latin typeface="DIN Next Rounded LT Pro Light" pitchFamily="2" charset="0"/>
                        <a:ea typeface="Calibri"/>
                        <a:cs typeface="Symap_IV25" pitchFamily="2"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S" sz="1600">
                          <a:latin typeface="DIN Next Rounded LT Pro Light" pitchFamily="2" charset="0"/>
                          <a:ea typeface="Times New Roman"/>
                          <a:cs typeface="Symap_IV25" pitchFamily="2" charset="0"/>
                        </a:rPr>
                        <a:t>pc</a:t>
                      </a:r>
                      <a:endParaRPr lang="es-EC" sz="1600">
                        <a:latin typeface="DIN Next Rounded LT Pro Light" pitchFamily="2" charset="0"/>
                        <a:ea typeface="Calibri"/>
                        <a:cs typeface="Symap_IV25" pitchFamily="2"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S" sz="1600" dirty="0">
                          <a:latin typeface="DIN Next Rounded LT Pro Light" pitchFamily="2" charset="0"/>
                          <a:ea typeface="Times New Roman"/>
                          <a:cs typeface="Symap_IV25" pitchFamily="2" charset="0"/>
                        </a:rPr>
                        <a:t>6.283 mm</a:t>
                      </a:r>
                      <a:endParaRPr lang="es-EC" sz="1600" dirty="0">
                        <a:latin typeface="DIN Next Rounded LT Pro Light" pitchFamily="2" charset="0"/>
                        <a:ea typeface="Calibri"/>
                        <a:cs typeface="Symap_IV25" pitchFamily="2"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10188">
                <a:tc>
                  <a:txBody>
                    <a:bodyPr/>
                    <a:lstStyle/>
                    <a:p>
                      <a:pPr algn="l">
                        <a:lnSpc>
                          <a:spcPct val="150000"/>
                        </a:lnSpc>
                        <a:spcAft>
                          <a:spcPts val="0"/>
                        </a:spcAft>
                      </a:pPr>
                      <a:r>
                        <a:rPr lang="es-ES" sz="1600" dirty="0" smtClean="0">
                          <a:latin typeface="DIN Next Rounded LT Pro Light" pitchFamily="2" charset="0"/>
                          <a:ea typeface="Times New Roman"/>
                          <a:cs typeface="Symap_IV25" pitchFamily="2" charset="0"/>
                        </a:rPr>
                        <a:t>PASO NORMAL</a:t>
                      </a:r>
                      <a:endParaRPr lang="es-EC" sz="1600" dirty="0">
                        <a:latin typeface="DIN Next Rounded LT Pro Light" pitchFamily="2" charset="0"/>
                        <a:ea typeface="Calibri"/>
                        <a:cs typeface="Symap_IV25" pitchFamily="2"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S" sz="1600">
                          <a:latin typeface="DIN Next Rounded LT Pro Light" pitchFamily="2" charset="0"/>
                          <a:ea typeface="Times New Roman"/>
                          <a:cs typeface="Symap_IV25" pitchFamily="2" charset="0"/>
                        </a:rPr>
                        <a:t>pn</a:t>
                      </a:r>
                      <a:endParaRPr lang="es-EC" sz="1600">
                        <a:latin typeface="DIN Next Rounded LT Pro Light" pitchFamily="2" charset="0"/>
                        <a:ea typeface="Calibri"/>
                        <a:cs typeface="Symap_IV25" pitchFamily="2"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S" sz="1600" dirty="0">
                          <a:latin typeface="DIN Next Rounded LT Pro Light" pitchFamily="2" charset="0"/>
                          <a:ea typeface="Times New Roman"/>
                          <a:cs typeface="Symap_IV25" pitchFamily="2" charset="0"/>
                        </a:rPr>
                        <a:t>5.654 mm</a:t>
                      </a:r>
                      <a:endParaRPr lang="es-EC" sz="1600" dirty="0">
                        <a:latin typeface="DIN Next Rounded LT Pro Light" pitchFamily="2" charset="0"/>
                        <a:ea typeface="Calibri"/>
                        <a:cs typeface="Symap_IV25" pitchFamily="2"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10188">
                <a:tc>
                  <a:txBody>
                    <a:bodyPr/>
                    <a:lstStyle/>
                    <a:p>
                      <a:pPr algn="l">
                        <a:lnSpc>
                          <a:spcPct val="150000"/>
                        </a:lnSpc>
                        <a:spcAft>
                          <a:spcPts val="0"/>
                        </a:spcAft>
                      </a:pPr>
                      <a:r>
                        <a:rPr lang="es-ES" sz="1600" dirty="0" smtClean="0">
                          <a:latin typeface="DIN Next Rounded LT Pro Light" pitchFamily="2" charset="0"/>
                          <a:ea typeface="Times New Roman"/>
                          <a:cs typeface="Symap_IV25" pitchFamily="2" charset="0"/>
                        </a:rPr>
                        <a:t>NÚMERO DE DIENTES</a:t>
                      </a:r>
                      <a:endParaRPr lang="es-EC" sz="1600" dirty="0">
                        <a:latin typeface="DIN Next Rounded LT Pro Light" pitchFamily="2" charset="0"/>
                        <a:ea typeface="Calibri"/>
                        <a:cs typeface="Symap_IV25" pitchFamily="2"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S" sz="1600">
                          <a:latin typeface="DIN Next Rounded LT Pro Light" pitchFamily="2" charset="0"/>
                          <a:ea typeface="Times New Roman"/>
                          <a:cs typeface="Symap_IV25" pitchFamily="2" charset="0"/>
                        </a:rPr>
                        <a:t>N</a:t>
                      </a:r>
                      <a:endParaRPr lang="es-EC" sz="1600">
                        <a:latin typeface="DIN Next Rounded LT Pro Light" pitchFamily="2" charset="0"/>
                        <a:ea typeface="Calibri"/>
                        <a:cs typeface="Symap_IV25" pitchFamily="2"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S" sz="1600">
                          <a:latin typeface="DIN Next Rounded LT Pro Light" pitchFamily="2" charset="0"/>
                          <a:ea typeface="Times New Roman"/>
                          <a:cs typeface="Symap_IV25" pitchFamily="2" charset="0"/>
                        </a:rPr>
                        <a:t>28</a:t>
                      </a:r>
                      <a:endParaRPr lang="es-EC" sz="1600">
                        <a:latin typeface="DIN Next Rounded LT Pro Light" pitchFamily="2" charset="0"/>
                        <a:ea typeface="Calibri"/>
                        <a:cs typeface="Symap_IV25" pitchFamily="2"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10188">
                <a:tc>
                  <a:txBody>
                    <a:bodyPr/>
                    <a:lstStyle/>
                    <a:p>
                      <a:pPr algn="l">
                        <a:lnSpc>
                          <a:spcPct val="150000"/>
                        </a:lnSpc>
                        <a:spcAft>
                          <a:spcPts val="0"/>
                        </a:spcAft>
                      </a:pPr>
                      <a:r>
                        <a:rPr lang="es-ES" sz="1600" dirty="0" smtClean="0">
                          <a:latin typeface="DIN Next Rounded LT Pro Light" pitchFamily="2" charset="0"/>
                          <a:ea typeface="Times New Roman"/>
                          <a:cs typeface="Symap_IV25" pitchFamily="2" charset="0"/>
                        </a:rPr>
                        <a:t>MÓDULO</a:t>
                      </a:r>
                      <a:endParaRPr lang="es-EC" sz="1600" dirty="0">
                        <a:latin typeface="DIN Next Rounded LT Pro Light" pitchFamily="2" charset="0"/>
                        <a:ea typeface="Calibri"/>
                        <a:cs typeface="Symap_IV25" pitchFamily="2"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S" sz="1600" dirty="0">
                          <a:latin typeface="DIN Next Rounded LT Pro Light" pitchFamily="2" charset="0"/>
                          <a:ea typeface="Times New Roman"/>
                          <a:cs typeface="Symap_IV25" pitchFamily="2" charset="0"/>
                        </a:rPr>
                        <a:t>M</a:t>
                      </a:r>
                      <a:endParaRPr lang="es-EC" sz="1600" dirty="0">
                        <a:latin typeface="DIN Next Rounded LT Pro Light" pitchFamily="2" charset="0"/>
                        <a:ea typeface="Calibri"/>
                        <a:cs typeface="Symap_IV25" pitchFamily="2"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S" sz="1600">
                          <a:latin typeface="DIN Next Rounded LT Pro Light" pitchFamily="2" charset="0"/>
                          <a:ea typeface="Times New Roman"/>
                          <a:cs typeface="Symap_IV25" pitchFamily="2" charset="0"/>
                        </a:rPr>
                        <a:t>2 mm</a:t>
                      </a:r>
                      <a:endParaRPr lang="es-EC" sz="1600">
                        <a:latin typeface="DIN Next Rounded LT Pro Light" pitchFamily="2" charset="0"/>
                        <a:ea typeface="Calibri"/>
                        <a:cs typeface="Symap_IV25" pitchFamily="2"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10188">
                <a:tc>
                  <a:txBody>
                    <a:bodyPr/>
                    <a:lstStyle/>
                    <a:p>
                      <a:pPr algn="l">
                        <a:lnSpc>
                          <a:spcPct val="150000"/>
                        </a:lnSpc>
                        <a:spcAft>
                          <a:spcPts val="0"/>
                        </a:spcAft>
                      </a:pPr>
                      <a:r>
                        <a:rPr lang="es-ES" sz="1400" dirty="0" smtClean="0">
                          <a:latin typeface="DIN Next Rounded LT Pro Light" pitchFamily="2" charset="0"/>
                          <a:ea typeface="Times New Roman"/>
                          <a:cs typeface="Symap_IV25" pitchFamily="2" charset="0"/>
                        </a:rPr>
                        <a:t>DIÁMETRO MAYOR SOBRE ARISTAS</a:t>
                      </a:r>
                      <a:endParaRPr lang="es-EC" sz="1400" dirty="0">
                        <a:latin typeface="DIN Next Rounded LT Pro Light" pitchFamily="2" charset="0"/>
                        <a:ea typeface="Calibri"/>
                        <a:cs typeface="Symap_IV25" pitchFamily="2"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S" sz="1600" dirty="0">
                          <a:latin typeface="DIN Next Rounded LT Pro Light" pitchFamily="2" charset="0"/>
                          <a:ea typeface="Times New Roman"/>
                          <a:cs typeface="Symap_IV25" pitchFamily="2" charset="0"/>
                        </a:rPr>
                        <a:t>D2</a:t>
                      </a:r>
                      <a:endParaRPr lang="es-EC" sz="1600" dirty="0">
                        <a:latin typeface="DIN Next Rounded LT Pro Light" pitchFamily="2" charset="0"/>
                        <a:ea typeface="Calibri"/>
                        <a:cs typeface="Symap_IV25" pitchFamily="2"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S" sz="1600" dirty="0" smtClean="0">
                          <a:latin typeface="DIN Next Rounded LT Pro Light" pitchFamily="2" charset="0"/>
                          <a:ea typeface="Times New Roman"/>
                          <a:cs typeface="Symap_IV25" pitchFamily="2" charset="0"/>
                        </a:rPr>
                        <a:t>62 mm</a:t>
                      </a:r>
                      <a:endParaRPr lang="es-EC" sz="1600" dirty="0">
                        <a:latin typeface="DIN Next Rounded LT Pro Light" pitchFamily="2" charset="0"/>
                        <a:ea typeface="Calibri"/>
                        <a:cs typeface="Symap_IV25" pitchFamily="2"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10188">
                <a:tc>
                  <a:txBody>
                    <a:bodyPr/>
                    <a:lstStyle/>
                    <a:p>
                      <a:pPr algn="l">
                        <a:lnSpc>
                          <a:spcPct val="150000"/>
                        </a:lnSpc>
                        <a:spcAft>
                          <a:spcPts val="0"/>
                        </a:spcAft>
                      </a:pPr>
                      <a:r>
                        <a:rPr lang="es-ES" sz="1600" dirty="0" smtClean="0">
                          <a:latin typeface="DIN Next Rounded LT Pro Light" pitchFamily="2" charset="0"/>
                          <a:ea typeface="Times New Roman"/>
                          <a:cs typeface="Symap_IV25" pitchFamily="2" charset="0"/>
                        </a:rPr>
                        <a:t>DIÁMETRO EXTERIOR</a:t>
                      </a:r>
                      <a:endParaRPr lang="es-EC" sz="1600" dirty="0">
                        <a:latin typeface="DIN Next Rounded LT Pro Light" pitchFamily="2" charset="0"/>
                        <a:ea typeface="Calibri"/>
                        <a:cs typeface="Symap_IV25" pitchFamily="2"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S" sz="1600" dirty="0">
                          <a:latin typeface="DIN Next Rounded LT Pro Light" pitchFamily="2" charset="0"/>
                          <a:ea typeface="Times New Roman"/>
                          <a:cs typeface="Symap_IV25" pitchFamily="2" charset="0"/>
                        </a:rPr>
                        <a:t>DE</a:t>
                      </a:r>
                      <a:endParaRPr lang="es-EC" sz="1600" dirty="0">
                        <a:latin typeface="DIN Next Rounded LT Pro Light" pitchFamily="2" charset="0"/>
                        <a:ea typeface="Calibri"/>
                        <a:cs typeface="Symap_IV25" pitchFamily="2"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S" sz="1600">
                          <a:latin typeface="DIN Next Rounded LT Pro Light" pitchFamily="2" charset="0"/>
                          <a:ea typeface="Times New Roman"/>
                          <a:cs typeface="Symap_IV25" pitchFamily="2" charset="0"/>
                        </a:rPr>
                        <a:t>60 mm</a:t>
                      </a:r>
                      <a:endParaRPr lang="es-EC" sz="1600">
                        <a:latin typeface="DIN Next Rounded LT Pro Light" pitchFamily="2" charset="0"/>
                        <a:ea typeface="Calibri"/>
                        <a:cs typeface="Symap_IV25" pitchFamily="2"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10188">
                <a:tc>
                  <a:txBody>
                    <a:bodyPr/>
                    <a:lstStyle/>
                    <a:p>
                      <a:pPr algn="l">
                        <a:lnSpc>
                          <a:spcPct val="150000"/>
                        </a:lnSpc>
                        <a:spcAft>
                          <a:spcPts val="0"/>
                        </a:spcAft>
                      </a:pPr>
                      <a:r>
                        <a:rPr lang="es-ES" sz="1600" dirty="0" smtClean="0">
                          <a:latin typeface="DIN Next Rounded LT Pro Light" pitchFamily="2" charset="0"/>
                          <a:ea typeface="Times New Roman"/>
                          <a:cs typeface="Symap_IV25" pitchFamily="2" charset="0"/>
                        </a:rPr>
                        <a:t>DIÁMETRO PRIMITIVO</a:t>
                      </a:r>
                      <a:endParaRPr lang="es-EC" sz="1600" dirty="0">
                        <a:latin typeface="DIN Next Rounded LT Pro Light" pitchFamily="2" charset="0"/>
                        <a:ea typeface="Calibri"/>
                        <a:cs typeface="Symap_IV25" pitchFamily="2"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S" sz="1600" dirty="0" err="1">
                          <a:latin typeface="DIN Next Rounded LT Pro Light" pitchFamily="2" charset="0"/>
                          <a:ea typeface="Times New Roman"/>
                          <a:cs typeface="Symap_IV25" pitchFamily="2" charset="0"/>
                        </a:rPr>
                        <a:t>Dp</a:t>
                      </a:r>
                      <a:endParaRPr lang="es-EC" sz="1600" dirty="0">
                        <a:latin typeface="DIN Next Rounded LT Pro Light" pitchFamily="2" charset="0"/>
                        <a:ea typeface="Calibri"/>
                        <a:cs typeface="Symap_IV25" pitchFamily="2"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S" sz="1600" dirty="0">
                          <a:latin typeface="DIN Next Rounded LT Pro Light" pitchFamily="2" charset="0"/>
                          <a:ea typeface="Times New Roman"/>
                          <a:cs typeface="Symap_IV25" pitchFamily="2" charset="0"/>
                        </a:rPr>
                        <a:t>56 mm</a:t>
                      </a:r>
                      <a:endParaRPr lang="es-EC" sz="1600" dirty="0">
                        <a:latin typeface="DIN Next Rounded LT Pro Light" pitchFamily="2" charset="0"/>
                        <a:ea typeface="Calibri"/>
                        <a:cs typeface="Symap_IV25" pitchFamily="2"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10188">
                <a:tc>
                  <a:txBody>
                    <a:bodyPr/>
                    <a:lstStyle/>
                    <a:p>
                      <a:pPr algn="l">
                        <a:lnSpc>
                          <a:spcPct val="150000"/>
                        </a:lnSpc>
                        <a:spcAft>
                          <a:spcPts val="0"/>
                        </a:spcAft>
                      </a:pPr>
                      <a:r>
                        <a:rPr lang="es-ES" sz="1600" dirty="0" smtClean="0">
                          <a:latin typeface="DIN Next Rounded LT Pro Light" pitchFamily="2" charset="0"/>
                          <a:ea typeface="Times New Roman"/>
                          <a:cs typeface="Symap_IV25" pitchFamily="2" charset="0"/>
                        </a:rPr>
                        <a:t>ALTURA DEL DIENTE</a:t>
                      </a:r>
                      <a:endParaRPr lang="es-EC" sz="1600" dirty="0">
                        <a:latin typeface="DIN Next Rounded LT Pro Light" pitchFamily="2" charset="0"/>
                        <a:ea typeface="Calibri"/>
                        <a:cs typeface="Symap_IV25" pitchFamily="2"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S" sz="1600">
                          <a:latin typeface="DIN Next Rounded LT Pro Light" pitchFamily="2" charset="0"/>
                          <a:ea typeface="Times New Roman"/>
                          <a:cs typeface="Symap_IV25" pitchFamily="2" charset="0"/>
                        </a:rPr>
                        <a:t>h</a:t>
                      </a:r>
                      <a:endParaRPr lang="es-EC" sz="1600">
                        <a:latin typeface="DIN Next Rounded LT Pro Light" pitchFamily="2" charset="0"/>
                        <a:ea typeface="Calibri"/>
                        <a:cs typeface="Symap_IV25" pitchFamily="2"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S" sz="1600" dirty="0">
                          <a:latin typeface="DIN Next Rounded LT Pro Light" pitchFamily="2" charset="0"/>
                          <a:ea typeface="Times New Roman"/>
                          <a:cs typeface="Symap_IV25" pitchFamily="2" charset="0"/>
                        </a:rPr>
                        <a:t>4.4 mm</a:t>
                      </a:r>
                      <a:endParaRPr lang="es-EC" sz="1600" dirty="0">
                        <a:latin typeface="DIN Next Rounded LT Pro Light" pitchFamily="2" charset="0"/>
                        <a:ea typeface="Calibri"/>
                        <a:cs typeface="Symap_IV25" pitchFamily="2"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10188">
                <a:tc>
                  <a:txBody>
                    <a:bodyPr/>
                    <a:lstStyle/>
                    <a:p>
                      <a:pPr algn="l">
                        <a:lnSpc>
                          <a:spcPct val="150000"/>
                        </a:lnSpc>
                        <a:spcAft>
                          <a:spcPts val="0"/>
                        </a:spcAft>
                      </a:pPr>
                      <a:r>
                        <a:rPr lang="es-ES" sz="1600" dirty="0" smtClean="0">
                          <a:latin typeface="DIN Next Rounded LT Pro Light" pitchFamily="2" charset="0"/>
                          <a:ea typeface="Times New Roman"/>
                          <a:cs typeface="Symap_IV25" pitchFamily="2" charset="0"/>
                        </a:rPr>
                        <a:t>ÁNGULO  DE LA HÉLICE</a:t>
                      </a:r>
                      <a:endParaRPr lang="es-EC" sz="1600" dirty="0">
                        <a:latin typeface="DIN Next Rounded LT Pro Light" pitchFamily="2" charset="0"/>
                        <a:ea typeface="Calibri"/>
                        <a:cs typeface="Symap_IV25" pitchFamily="2"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S" sz="1600">
                          <a:latin typeface="DIN Next Rounded LT Pro Light" pitchFamily="2" charset="0"/>
                          <a:ea typeface="Times New Roman"/>
                          <a:cs typeface="Symap_IV25" pitchFamily="2" charset="0"/>
                        </a:rPr>
                        <a:t>α</a:t>
                      </a:r>
                      <a:endParaRPr lang="es-EC" sz="1600">
                        <a:latin typeface="DIN Next Rounded LT Pro Light" pitchFamily="2" charset="0"/>
                        <a:ea typeface="Calibri"/>
                        <a:cs typeface="Symap_IV25" pitchFamily="2"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S" sz="1600" dirty="0">
                          <a:latin typeface="DIN Next Rounded LT Pro Light" pitchFamily="2" charset="0"/>
                          <a:ea typeface="Times New Roman"/>
                          <a:cs typeface="Symap_IV25" pitchFamily="2" charset="0"/>
                        </a:rPr>
                        <a:t>26 °</a:t>
                      </a:r>
                      <a:endParaRPr lang="es-EC" sz="1600" dirty="0">
                        <a:latin typeface="DIN Next Rounded LT Pro Light" pitchFamily="2" charset="0"/>
                        <a:ea typeface="Calibri"/>
                        <a:cs typeface="Symap_IV25" pitchFamily="2"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10188">
                <a:tc>
                  <a:txBody>
                    <a:bodyPr/>
                    <a:lstStyle/>
                    <a:p>
                      <a:pPr algn="l">
                        <a:lnSpc>
                          <a:spcPct val="150000"/>
                        </a:lnSpc>
                        <a:spcAft>
                          <a:spcPts val="0"/>
                        </a:spcAft>
                      </a:pPr>
                      <a:r>
                        <a:rPr lang="es-ES" sz="1600" dirty="0" smtClean="0">
                          <a:latin typeface="DIN Next Rounded LT Pro Light" pitchFamily="2" charset="0"/>
                          <a:ea typeface="Times New Roman"/>
                          <a:cs typeface="Symap_IV25" pitchFamily="2" charset="0"/>
                        </a:rPr>
                        <a:t>ÁNGULO  DE PRESIÓN NORMAL</a:t>
                      </a:r>
                      <a:endParaRPr lang="es-EC" sz="1600" dirty="0">
                        <a:latin typeface="DIN Next Rounded LT Pro Light" pitchFamily="2" charset="0"/>
                        <a:ea typeface="Calibri"/>
                        <a:cs typeface="Symap_IV25" pitchFamily="2"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S" sz="1600" dirty="0" err="1" smtClean="0">
                          <a:latin typeface="DIN Next Rounded LT Pro Light" pitchFamily="2" charset="0"/>
                          <a:ea typeface="Times New Roman"/>
                          <a:cs typeface="Symap_IV25" pitchFamily="2" charset="0"/>
                        </a:rPr>
                        <a:t>ϕn</a:t>
                      </a:r>
                      <a:endParaRPr lang="es-EC" sz="1600" dirty="0">
                        <a:latin typeface="DIN Next Rounded LT Pro Light" pitchFamily="2" charset="0"/>
                        <a:ea typeface="Calibri"/>
                        <a:cs typeface="Symap_IV25" pitchFamily="2"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S" sz="1600" dirty="0">
                          <a:latin typeface="DIN Next Rounded LT Pro Light" pitchFamily="2" charset="0"/>
                          <a:ea typeface="Times New Roman"/>
                          <a:cs typeface="Symap_IV25" pitchFamily="2" charset="0"/>
                        </a:rPr>
                        <a:t>20 °</a:t>
                      </a:r>
                      <a:endParaRPr lang="es-EC" sz="1600" dirty="0">
                        <a:latin typeface="DIN Next Rounded LT Pro Light" pitchFamily="2" charset="0"/>
                        <a:ea typeface="Calibri"/>
                        <a:cs typeface="Symap_IV25" pitchFamily="2"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10188">
                <a:tc>
                  <a:txBody>
                    <a:bodyPr/>
                    <a:lstStyle/>
                    <a:p>
                      <a:pPr algn="l">
                        <a:lnSpc>
                          <a:spcPct val="150000"/>
                        </a:lnSpc>
                        <a:spcAft>
                          <a:spcPts val="0"/>
                        </a:spcAft>
                      </a:pPr>
                      <a:r>
                        <a:rPr lang="es-ES" sz="1600" dirty="0" smtClean="0">
                          <a:latin typeface="DIN Next Rounded LT Pro Light" pitchFamily="2" charset="0"/>
                          <a:ea typeface="Times New Roman"/>
                          <a:cs typeface="Symap_IV25" pitchFamily="2" charset="0"/>
                        </a:rPr>
                        <a:t>CONCAVIDAD PERIFÉRICA </a:t>
                      </a:r>
                      <a:endParaRPr lang="es-EC" sz="1600" dirty="0">
                        <a:latin typeface="DIN Next Rounded LT Pro Light" pitchFamily="2" charset="0"/>
                        <a:ea typeface="Calibri"/>
                        <a:cs typeface="Symap_IV25" pitchFamily="2"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S" sz="1600">
                          <a:latin typeface="DIN Next Rounded LT Pro Light" pitchFamily="2" charset="0"/>
                          <a:ea typeface="Times New Roman"/>
                          <a:cs typeface="Symap_IV25" pitchFamily="2" charset="0"/>
                        </a:rPr>
                        <a:t>R</a:t>
                      </a:r>
                      <a:endParaRPr lang="es-EC" sz="1600">
                        <a:latin typeface="DIN Next Rounded LT Pro Light" pitchFamily="2" charset="0"/>
                        <a:ea typeface="Calibri"/>
                        <a:cs typeface="Symap_IV25" pitchFamily="2"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S" sz="1600" dirty="0">
                          <a:latin typeface="DIN Next Rounded LT Pro Light" pitchFamily="2" charset="0"/>
                          <a:ea typeface="Times New Roman"/>
                          <a:cs typeface="Symap_IV25" pitchFamily="2" charset="0"/>
                        </a:rPr>
                        <a:t>14.5 mm</a:t>
                      </a:r>
                      <a:endParaRPr lang="es-EC" sz="1600" dirty="0">
                        <a:latin typeface="DIN Next Rounded LT Pro Light" pitchFamily="2" charset="0"/>
                        <a:ea typeface="Calibri"/>
                        <a:cs typeface="Symap_IV25" pitchFamily="2"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10188">
                <a:tc>
                  <a:txBody>
                    <a:bodyPr/>
                    <a:lstStyle/>
                    <a:p>
                      <a:pPr algn="l">
                        <a:lnSpc>
                          <a:spcPct val="150000"/>
                        </a:lnSpc>
                        <a:spcAft>
                          <a:spcPts val="0"/>
                        </a:spcAft>
                      </a:pPr>
                      <a:r>
                        <a:rPr lang="es-ES" sz="1600" dirty="0" smtClean="0">
                          <a:latin typeface="DIN Next Rounded LT Pro Light" pitchFamily="2" charset="0"/>
                          <a:ea typeface="Times New Roman"/>
                          <a:cs typeface="Symap_IV25" pitchFamily="2" charset="0"/>
                        </a:rPr>
                        <a:t>DISTANCIA ENTRE CENTROS</a:t>
                      </a:r>
                      <a:endParaRPr lang="es-EC" sz="1600" dirty="0">
                        <a:latin typeface="DIN Next Rounded LT Pro Light" pitchFamily="2" charset="0"/>
                        <a:ea typeface="Calibri"/>
                        <a:cs typeface="Symap_IV25" pitchFamily="2"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S" sz="1600" dirty="0">
                          <a:latin typeface="DIN Next Rounded LT Pro Light" pitchFamily="2" charset="0"/>
                          <a:ea typeface="Times New Roman"/>
                          <a:cs typeface="Symap_IV25" pitchFamily="2" charset="0"/>
                        </a:rPr>
                        <a:t>c</a:t>
                      </a:r>
                      <a:endParaRPr lang="es-EC" sz="1600" dirty="0">
                        <a:latin typeface="DIN Next Rounded LT Pro Light" pitchFamily="2" charset="0"/>
                        <a:ea typeface="Calibri"/>
                        <a:cs typeface="Symap_IV25" pitchFamily="2"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S" sz="1600" dirty="0">
                          <a:latin typeface="DIN Next Rounded LT Pro Light" pitchFamily="2" charset="0"/>
                          <a:ea typeface="Times New Roman"/>
                          <a:cs typeface="Symap_IV25" pitchFamily="2" charset="0"/>
                        </a:rPr>
                        <a:t>44.5 mm</a:t>
                      </a:r>
                      <a:endParaRPr lang="es-EC" sz="1600" dirty="0">
                        <a:latin typeface="DIN Next Rounded LT Pro Light" pitchFamily="2" charset="0"/>
                        <a:ea typeface="Calibri"/>
                        <a:cs typeface="Symap_IV25" pitchFamily="2"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10" name="Rectangle 3"/>
          <p:cNvSpPr txBox="1">
            <a:spLocks/>
          </p:cNvSpPr>
          <p:nvPr/>
        </p:nvSpPr>
        <p:spPr>
          <a:xfrm>
            <a:off x="755576" y="980728"/>
            <a:ext cx="7416824" cy="50405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s-EC" sz="2400" b="1" dirty="0" smtClean="0">
                <a:latin typeface="DIN Next Rounded LT Pro Light" pitchFamily="2" charset="0"/>
                <a:cs typeface="Arial" pitchFamily="34" charset="0"/>
              </a:rPr>
              <a:t>GEOMETRÍA DE LA CORONA</a:t>
            </a:r>
            <a:endParaRPr kumimoji="0" lang="es-EC" sz="2400" b="1"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4033" name="Picture 1"/>
          <p:cNvPicPr>
            <a:picLocks noChangeAspect="1" noChangeArrowheads="1"/>
          </p:cNvPicPr>
          <p:nvPr/>
        </p:nvPicPr>
        <p:blipFill>
          <a:blip r:embed="rId3" cstate="print"/>
          <a:srcRect/>
          <a:stretch>
            <a:fillRect/>
          </a:stretch>
        </p:blipFill>
        <p:spPr bwMode="auto">
          <a:xfrm>
            <a:off x="827584" y="1412776"/>
            <a:ext cx="2609850" cy="3990975"/>
          </a:xfrm>
          <a:prstGeom prst="rect">
            <a:avLst/>
          </a:prstGeom>
          <a:noFill/>
          <a:ln w="9525">
            <a:noFill/>
            <a:miter lim="800000"/>
            <a:headEnd/>
            <a:tailEnd/>
          </a:ln>
        </p:spPr>
      </p:pic>
      <p:sp>
        <p:nvSpPr>
          <p:cNvPr id="8" name="7 Rectángulo"/>
          <p:cNvSpPr/>
          <p:nvPr/>
        </p:nvSpPr>
        <p:spPr>
          <a:xfrm>
            <a:off x="1043608" y="188640"/>
            <a:ext cx="7560840" cy="830997"/>
          </a:xfrm>
          <a:prstGeom prst="rect">
            <a:avLst/>
          </a:prstGeom>
        </p:spPr>
        <p:txBody>
          <a:bodyPr wrap="square">
            <a:spAutoFit/>
          </a:bodyPr>
          <a:lstStyle/>
          <a:p>
            <a:r>
              <a:rPr lang="es-EC" sz="2400" b="1" i="1" u="sng" dirty="0">
                <a:latin typeface="DIN Next Rounded LT Pro Light" pitchFamily="2" charset="0"/>
                <a:cs typeface="Arial" pitchFamily="34" charset="0"/>
              </a:rPr>
              <a:t>DEFINIR LOS PARÁMETROS REQUERIDOS PARA LA OBTENCIÓN DE LA CORONA.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76714"/>
          </a:xfrm>
          <a:prstGeom prst="rect">
            <a:avLst/>
          </a:prstGeom>
          <a:noFill/>
          <a:ln w="9525">
            <a:noFill/>
            <a:miter lim="800000"/>
            <a:headEnd/>
            <a:tailEnd/>
          </a:ln>
        </p:spPr>
      </p:pic>
      <p:sp>
        <p:nvSpPr>
          <p:cNvPr id="3" name="Rectangle 3"/>
          <p:cNvSpPr txBox="1">
            <a:spLocks/>
          </p:cNvSpPr>
          <p:nvPr/>
        </p:nvSpPr>
        <p:spPr>
          <a:xfrm>
            <a:off x="755576" y="980728"/>
            <a:ext cx="7416824" cy="50405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s-EC" sz="2400" b="1" dirty="0" smtClean="0">
                <a:latin typeface="DIN Next Rounded LT Pro Light" pitchFamily="2" charset="0"/>
                <a:cs typeface="Arial" pitchFamily="34" charset="0"/>
              </a:rPr>
              <a:t>MATERIAL DE LA CORONA</a:t>
            </a:r>
            <a:endParaRPr kumimoji="0" lang="es-EC" sz="2400" b="1"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Rectangle 3"/>
          <p:cNvSpPr txBox="1">
            <a:spLocks/>
          </p:cNvSpPr>
          <p:nvPr/>
        </p:nvSpPr>
        <p:spPr>
          <a:xfrm>
            <a:off x="179512" y="731837"/>
            <a:ext cx="3600400" cy="6126163"/>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1200" b="0" i="0" u="none" strike="noStrike" kern="1200" cap="none" spc="0" normalizeH="0" baseline="0" noProof="0" dirty="0" smtClean="0">
                <a:ln>
                  <a:noFill/>
                </a:ln>
                <a:solidFill>
                  <a:schemeClr val="tx1"/>
                </a:solidFill>
                <a:effectLst/>
                <a:uLnTx/>
                <a:uFillTx/>
                <a:latin typeface="DIN Next Rounded LT Pro Light" pitchFamily="2" charset="0"/>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1200" b="0" i="0" u="none" strike="noStrike" kern="1200" cap="none" spc="0" normalizeH="0" baseline="0" noProof="0" dirty="0" smtClean="0">
                <a:ln>
                  <a:noFill/>
                </a:ln>
                <a:solidFill>
                  <a:schemeClr val="tx1"/>
                </a:solidFill>
                <a:effectLst/>
                <a:uLnTx/>
                <a:uFillTx/>
                <a:latin typeface="DIN Next Rounded LT Pro Light" pitchFamily="2" charset="0"/>
                <a:ea typeface="+mn-ea"/>
                <a:cs typeface="+mn-cs"/>
              </a:rPr>
              <a:t>	</a:t>
            </a:r>
          </a:p>
          <a:p>
            <a:endParaRPr lang="es-ES" sz="1600" b="1" dirty="0" smtClean="0">
              <a:latin typeface="DIN Next Rounded LT Pro Light" pitchFamily="2" charset="0"/>
            </a:endParaRPr>
          </a:p>
          <a:p>
            <a:pPr algn="just">
              <a:lnSpc>
                <a:spcPct val="150000"/>
              </a:lnSpc>
            </a:pPr>
            <a:r>
              <a:rPr lang="es-ES" sz="1600" dirty="0" smtClean="0">
                <a:latin typeface="DIN Next Rounded LT Pro Light" pitchFamily="2" charset="0"/>
              </a:rPr>
              <a:t>DESPUÉS DE REALIZAR EL ANÁLISIS QUÍMICO, SE DETERMINÓ QUE EL MATERIAL DEL QUE ESTÁ CONSTRUIDA LA CORONA ES: UN BRONCE AL ALUMINIO </a:t>
            </a:r>
            <a:r>
              <a:rPr lang="es-ES" sz="1600" dirty="0" err="1" smtClean="0">
                <a:latin typeface="DIN Next Rounded LT Pro Light" pitchFamily="2" charset="0"/>
              </a:rPr>
              <a:t>DIN</a:t>
            </a:r>
            <a:r>
              <a:rPr lang="es-ES" sz="1600" dirty="0" smtClean="0">
                <a:latin typeface="DIN Next Rounded LT Pro Light" pitchFamily="2" charset="0"/>
              </a:rPr>
              <a:t> 1714 AL-Fe </a:t>
            </a:r>
            <a:r>
              <a:rPr lang="es-ES" sz="1600" dirty="0" err="1" smtClean="0">
                <a:latin typeface="DIN Next Rounded LT Pro Light" pitchFamily="2" charset="0"/>
              </a:rPr>
              <a:t>BZ</a:t>
            </a:r>
            <a:r>
              <a:rPr lang="es-ES" sz="1600" dirty="0" smtClean="0">
                <a:latin typeface="DIN Next Rounded LT Pro Light" pitchFamily="2" charset="0"/>
              </a:rPr>
              <a:t> EN NORMA ALEMANA Y BS 1400 AB2, EN ESTÁNDAR BRITÁNICO, LAS CUALES, SON NORMA INTERNACIONALES CON LAS QUE SE LE CONOCE A ESTE TIPO DE BRONCE AL ALUMINIO. </a:t>
            </a:r>
            <a:endParaRPr lang="es-EC" sz="1600" dirty="0" smtClean="0">
              <a:latin typeface="DIN Next Rounded LT Pro Light" pitchFamily="2" charset="0"/>
            </a:endParaRPr>
          </a:p>
          <a:p>
            <a:pPr algn="just">
              <a:lnSpc>
                <a:spcPct val="150000"/>
              </a:lnSpc>
            </a:pPr>
            <a:endParaRPr lang="es-ES" sz="1600" dirty="0" smtClean="0">
              <a:latin typeface="DIN Next Rounded LT Pro Light" pitchFamily="2" charset="0"/>
            </a:endParaRPr>
          </a:p>
          <a:p>
            <a:pPr algn="just">
              <a:lnSpc>
                <a:spcPct val="150000"/>
              </a:lnSpc>
            </a:pPr>
            <a:r>
              <a:rPr lang="es-ES" sz="1600" dirty="0" smtClean="0">
                <a:latin typeface="DIN Next Rounded LT Pro Light" pitchFamily="2" charset="0"/>
              </a:rPr>
              <a:t>EL ESTÁNDAR DISPONIBLE EN ECUADOR ES BS 1400 AB2  (VER ANEXO A.6</a:t>
            </a:r>
            <a:r>
              <a:rPr lang="es-ES" sz="1600" dirty="0">
                <a:latin typeface="DIN Next Rounded LT Pro Light" pitchFamily="2" charset="0"/>
              </a:rPr>
              <a:t>, A.7 y A.8) </a:t>
            </a:r>
            <a:r>
              <a:rPr kumimoji="0" lang="es-ES" sz="1600" b="0"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400" b="0"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1400" b="0"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9" name="8 Tabla"/>
          <p:cNvGraphicFramePr>
            <a:graphicFrameLocks noGrp="1"/>
          </p:cNvGraphicFramePr>
          <p:nvPr>
            <p:extLst>
              <p:ext uri="{D42A27DB-BD31-4B8C-83A1-F6EECF244321}">
                <p14:modId xmlns:p14="http://schemas.microsoft.com/office/powerpoint/2010/main" val="1035533896"/>
              </p:ext>
            </p:extLst>
          </p:nvPr>
        </p:nvGraphicFramePr>
        <p:xfrm>
          <a:off x="3995936" y="2060848"/>
          <a:ext cx="4968553" cy="2264051"/>
        </p:xfrm>
        <a:graphic>
          <a:graphicData uri="http://schemas.openxmlformats.org/drawingml/2006/table">
            <a:tbl>
              <a:tblPr/>
              <a:tblGrid>
                <a:gridCol w="798751"/>
                <a:gridCol w="927218"/>
                <a:gridCol w="927812"/>
                <a:gridCol w="927218"/>
                <a:gridCol w="628652"/>
                <a:gridCol w="758902"/>
              </a:tblGrid>
              <a:tr h="305819">
                <a:tc gridSpan="6">
                  <a:txBody>
                    <a:bodyPr/>
                    <a:lstStyle/>
                    <a:p>
                      <a:pPr algn="ctr">
                        <a:lnSpc>
                          <a:spcPct val="200000"/>
                        </a:lnSpc>
                        <a:spcAft>
                          <a:spcPts val="0"/>
                        </a:spcAft>
                      </a:pPr>
                      <a:r>
                        <a:rPr lang="es-EC" sz="1400" b="1" dirty="0">
                          <a:solidFill>
                            <a:srgbClr val="FFFFFF"/>
                          </a:solidFill>
                          <a:latin typeface="DIN Next Rounded LT Pro Light" pitchFamily="2" charset="0"/>
                          <a:ea typeface="Times New Roman"/>
                          <a:cs typeface="Times New Roman"/>
                        </a:rPr>
                        <a:t>CARACTERÍSTICAS MECÁNICAS</a:t>
                      </a:r>
                      <a:endParaRPr lang="es-EC" sz="1400" dirty="0">
                        <a:latin typeface="DIN Next Rounded LT Pro Light" pitchFamily="2" charset="0"/>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902539">
                <a:tc>
                  <a:txBody>
                    <a:bodyPr/>
                    <a:lstStyle/>
                    <a:p>
                      <a:pPr algn="ctr">
                        <a:lnSpc>
                          <a:spcPct val="200000"/>
                        </a:lnSpc>
                        <a:spcAft>
                          <a:spcPts val="0"/>
                        </a:spcAft>
                      </a:pPr>
                      <a:r>
                        <a:rPr lang="es-EC" sz="1400" dirty="0">
                          <a:latin typeface="DIN Next Rounded LT Pro Light" pitchFamily="2" charset="0"/>
                          <a:ea typeface="Times New Roman"/>
                          <a:cs typeface="Times New Roman"/>
                        </a:rPr>
                        <a:t>ESFUERZO FLUENCIA</a:t>
                      </a:r>
                      <a:endParaRPr lang="es-EC" sz="1400" dirty="0">
                        <a:latin typeface="DIN Next Rounded LT Pro Light" pitchFamily="2" charset="0"/>
                        <a:ea typeface="Calibri"/>
                        <a:cs typeface="Times New Roman"/>
                      </a:endParaRPr>
                    </a:p>
                    <a:p>
                      <a:pPr algn="ctr">
                        <a:lnSpc>
                          <a:spcPct val="200000"/>
                        </a:lnSpc>
                        <a:spcAft>
                          <a:spcPts val="0"/>
                        </a:spcAft>
                      </a:pPr>
                      <a:r>
                        <a:rPr lang="es-EC" sz="1400" dirty="0">
                          <a:latin typeface="DIN Next Rounded LT Pro Light" pitchFamily="2" charset="0"/>
                          <a:ea typeface="Times New Roman"/>
                          <a:cs typeface="Times New Roman"/>
                        </a:rPr>
                        <a:t>[</a:t>
                      </a:r>
                      <a:r>
                        <a:rPr lang="es-EC" sz="1400" dirty="0" err="1">
                          <a:latin typeface="DIN Next Rounded LT Pro Light" pitchFamily="2" charset="0"/>
                          <a:ea typeface="Times New Roman"/>
                          <a:cs typeface="Times New Roman"/>
                        </a:rPr>
                        <a:t>MPa</a:t>
                      </a:r>
                      <a:r>
                        <a:rPr lang="es-EC" sz="1400" dirty="0">
                          <a:latin typeface="DIN Next Rounded LT Pro Light" pitchFamily="2" charset="0"/>
                          <a:ea typeface="Times New Roman"/>
                          <a:cs typeface="Times New Roman"/>
                        </a:rPr>
                        <a:t>]</a:t>
                      </a:r>
                      <a:endParaRPr lang="es-EC" sz="1400" dirty="0">
                        <a:latin typeface="DIN Next Rounded LT Pro Light" pitchFamily="2" charset="0"/>
                        <a:ea typeface="Calibri"/>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C" sz="1400" dirty="0">
                          <a:latin typeface="DIN Next Rounded LT Pro Light" pitchFamily="2" charset="0"/>
                          <a:ea typeface="Times New Roman"/>
                          <a:cs typeface="Times New Roman"/>
                        </a:rPr>
                        <a:t>RESISTENCIA</a:t>
                      </a:r>
                      <a:endParaRPr lang="es-EC" sz="1400" dirty="0">
                        <a:latin typeface="DIN Next Rounded LT Pro Light" pitchFamily="2" charset="0"/>
                        <a:ea typeface="Calibri"/>
                        <a:cs typeface="Times New Roman"/>
                      </a:endParaRPr>
                    </a:p>
                    <a:p>
                      <a:pPr algn="ctr">
                        <a:lnSpc>
                          <a:spcPct val="200000"/>
                        </a:lnSpc>
                        <a:spcAft>
                          <a:spcPts val="0"/>
                        </a:spcAft>
                      </a:pPr>
                      <a:r>
                        <a:rPr lang="es-EC" sz="1400" dirty="0">
                          <a:latin typeface="DIN Next Rounded LT Pro Light" pitchFamily="2" charset="0"/>
                          <a:ea typeface="Times New Roman"/>
                          <a:cs typeface="Times New Roman"/>
                        </a:rPr>
                        <a:t>TRACCIÓN</a:t>
                      </a:r>
                      <a:endParaRPr lang="es-EC" sz="1400" dirty="0">
                        <a:latin typeface="DIN Next Rounded LT Pro Light" pitchFamily="2" charset="0"/>
                        <a:ea typeface="Calibri"/>
                        <a:cs typeface="Times New Roman"/>
                      </a:endParaRPr>
                    </a:p>
                    <a:p>
                      <a:pPr algn="ctr">
                        <a:lnSpc>
                          <a:spcPct val="200000"/>
                        </a:lnSpc>
                        <a:spcAft>
                          <a:spcPts val="0"/>
                        </a:spcAft>
                      </a:pPr>
                      <a:r>
                        <a:rPr lang="es-EC" sz="1400" dirty="0">
                          <a:latin typeface="DIN Next Rounded LT Pro Light" pitchFamily="2" charset="0"/>
                          <a:ea typeface="Times New Roman"/>
                          <a:cs typeface="Times New Roman"/>
                        </a:rPr>
                        <a:t>[MPa]</a:t>
                      </a:r>
                      <a:endParaRPr lang="es-EC" sz="1400" dirty="0">
                        <a:latin typeface="DIN Next Rounded LT Pro Light" pitchFamily="2" charset="0"/>
                        <a:ea typeface="Calibri"/>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C" sz="1400" dirty="0">
                          <a:latin typeface="DIN Next Rounded LT Pro Light" pitchFamily="2" charset="0"/>
                          <a:ea typeface="Times New Roman"/>
                          <a:cs typeface="Times New Roman"/>
                        </a:rPr>
                        <a:t>RESISTENCIA</a:t>
                      </a:r>
                      <a:endParaRPr lang="es-EC" sz="1400" dirty="0">
                        <a:latin typeface="DIN Next Rounded LT Pro Light" pitchFamily="2" charset="0"/>
                        <a:ea typeface="Calibri"/>
                        <a:cs typeface="Times New Roman"/>
                      </a:endParaRPr>
                    </a:p>
                    <a:p>
                      <a:pPr algn="ctr">
                        <a:lnSpc>
                          <a:spcPct val="200000"/>
                        </a:lnSpc>
                        <a:spcAft>
                          <a:spcPts val="0"/>
                        </a:spcAft>
                      </a:pPr>
                      <a:r>
                        <a:rPr lang="es-EC" sz="1400" dirty="0">
                          <a:latin typeface="DIN Next Rounded LT Pro Light" pitchFamily="2" charset="0"/>
                          <a:ea typeface="Times New Roman"/>
                          <a:cs typeface="Times New Roman"/>
                        </a:rPr>
                        <a:t>FATIGA</a:t>
                      </a:r>
                      <a:endParaRPr lang="es-EC" sz="1400" dirty="0">
                        <a:latin typeface="DIN Next Rounded LT Pro Light" pitchFamily="2" charset="0"/>
                        <a:ea typeface="Calibri"/>
                        <a:cs typeface="Times New Roman"/>
                      </a:endParaRPr>
                    </a:p>
                    <a:p>
                      <a:pPr algn="ctr">
                        <a:lnSpc>
                          <a:spcPct val="200000"/>
                        </a:lnSpc>
                        <a:spcAft>
                          <a:spcPts val="0"/>
                        </a:spcAft>
                      </a:pPr>
                      <a:r>
                        <a:rPr lang="es-EC" sz="1400" dirty="0">
                          <a:latin typeface="DIN Next Rounded LT Pro Light" pitchFamily="2" charset="0"/>
                          <a:ea typeface="Times New Roman"/>
                          <a:cs typeface="Times New Roman"/>
                        </a:rPr>
                        <a:t>[</a:t>
                      </a:r>
                      <a:r>
                        <a:rPr lang="es-EC" sz="1400" dirty="0" err="1">
                          <a:latin typeface="DIN Next Rounded LT Pro Light" pitchFamily="2" charset="0"/>
                          <a:ea typeface="Times New Roman"/>
                          <a:cs typeface="Times New Roman"/>
                        </a:rPr>
                        <a:t>MPa</a:t>
                      </a:r>
                      <a:r>
                        <a:rPr lang="es-EC" sz="1400" dirty="0">
                          <a:latin typeface="DIN Next Rounded LT Pro Light" pitchFamily="2" charset="0"/>
                          <a:ea typeface="Times New Roman"/>
                          <a:cs typeface="Times New Roman"/>
                        </a:rPr>
                        <a:t>]</a:t>
                      </a:r>
                      <a:endParaRPr lang="es-EC" sz="1400" dirty="0">
                        <a:latin typeface="DIN Next Rounded LT Pro Light" pitchFamily="2" charset="0"/>
                        <a:ea typeface="Calibri"/>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C" sz="1400" dirty="0">
                          <a:latin typeface="DIN Next Rounded LT Pro Light" pitchFamily="2" charset="0"/>
                          <a:ea typeface="Times New Roman"/>
                          <a:cs typeface="Times New Roman"/>
                        </a:rPr>
                        <a:t>ELONGACIÓN</a:t>
                      </a:r>
                      <a:endParaRPr lang="es-EC" sz="1400" dirty="0">
                        <a:latin typeface="DIN Next Rounded LT Pro Light" pitchFamily="2" charset="0"/>
                        <a:ea typeface="Calibri"/>
                        <a:cs typeface="Times New Roman"/>
                      </a:endParaRPr>
                    </a:p>
                    <a:p>
                      <a:pPr algn="ctr">
                        <a:lnSpc>
                          <a:spcPct val="200000"/>
                        </a:lnSpc>
                        <a:spcAft>
                          <a:spcPts val="0"/>
                        </a:spcAft>
                      </a:pPr>
                      <a:r>
                        <a:rPr lang="es-EC" sz="1400" dirty="0">
                          <a:latin typeface="DIN Next Rounded LT Pro Light" pitchFamily="2" charset="0"/>
                          <a:ea typeface="Times New Roman"/>
                          <a:cs typeface="Times New Roman"/>
                        </a:rPr>
                        <a:t>[%]</a:t>
                      </a:r>
                      <a:endParaRPr lang="es-EC" sz="1400" dirty="0">
                        <a:latin typeface="DIN Next Rounded LT Pro Light" pitchFamily="2" charset="0"/>
                        <a:ea typeface="Calibri"/>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C" sz="1400" dirty="0">
                          <a:latin typeface="DIN Next Rounded LT Pro Light" pitchFamily="2" charset="0"/>
                          <a:ea typeface="Times New Roman"/>
                          <a:cs typeface="Times New Roman"/>
                        </a:rPr>
                        <a:t>DUREZA</a:t>
                      </a:r>
                      <a:endParaRPr lang="es-EC" sz="1400" dirty="0">
                        <a:latin typeface="DIN Next Rounded LT Pro Light" pitchFamily="2" charset="0"/>
                        <a:ea typeface="Calibri"/>
                        <a:cs typeface="Times New Roman"/>
                      </a:endParaRPr>
                    </a:p>
                    <a:p>
                      <a:pPr algn="ctr">
                        <a:lnSpc>
                          <a:spcPct val="200000"/>
                        </a:lnSpc>
                        <a:spcAft>
                          <a:spcPts val="0"/>
                        </a:spcAft>
                      </a:pPr>
                      <a:r>
                        <a:rPr lang="es-EC" sz="1400" dirty="0">
                          <a:latin typeface="DIN Next Rounded LT Pro Light" pitchFamily="2" charset="0"/>
                          <a:ea typeface="Times New Roman"/>
                          <a:cs typeface="Times New Roman"/>
                        </a:rPr>
                        <a:t>[HB]</a:t>
                      </a:r>
                      <a:endParaRPr lang="es-EC" sz="1400" dirty="0">
                        <a:latin typeface="DIN Next Rounded LT Pro Light" pitchFamily="2" charset="0"/>
                        <a:ea typeface="Calibri"/>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C" sz="1400" dirty="0">
                          <a:latin typeface="DIN Next Rounded LT Pro Light" pitchFamily="2" charset="0"/>
                          <a:ea typeface="Times New Roman"/>
                          <a:cs typeface="Times New Roman"/>
                        </a:rPr>
                        <a:t>MÓDULO ELÁSTICO</a:t>
                      </a:r>
                      <a:endParaRPr lang="es-EC" sz="1400" dirty="0">
                        <a:latin typeface="DIN Next Rounded LT Pro Light" pitchFamily="2" charset="0"/>
                        <a:ea typeface="Calibri"/>
                        <a:cs typeface="Times New Roman"/>
                      </a:endParaRPr>
                    </a:p>
                    <a:p>
                      <a:pPr algn="ctr">
                        <a:lnSpc>
                          <a:spcPct val="200000"/>
                        </a:lnSpc>
                        <a:spcAft>
                          <a:spcPts val="0"/>
                        </a:spcAft>
                      </a:pPr>
                      <a:r>
                        <a:rPr lang="es-EC" sz="1400" dirty="0">
                          <a:latin typeface="DIN Next Rounded LT Pro Light" pitchFamily="2" charset="0"/>
                          <a:ea typeface="Times New Roman"/>
                          <a:cs typeface="Times New Roman"/>
                        </a:rPr>
                        <a:t>[MPa]</a:t>
                      </a:r>
                      <a:endParaRPr lang="es-EC" sz="1400" dirty="0">
                        <a:latin typeface="DIN Next Rounded LT Pro Light" pitchFamily="2" charset="0"/>
                        <a:ea typeface="Calibri"/>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63851">
                <a:tc>
                  <a:txBody>
                    <a:bodyPr/>
                    <a:lstStyle/>
                    <a:p>
                      <a:pPr algn="ctr">
                        <a:lnSpc>
                          <a:spcPct val="200000"/>
                        </a:lnSpc>
                        <a:spcAft>
                          <a:spcPts val="0"/>
                        </a:spcAft>
                      </a:pPr>
                      <a:r>
                        <a:rPr lang="es-EC" sz="1400" dirty="0">
                          <a:latin typeface="DIN Next Rounded LT Pro Light" pitchFamily="2" charset="0"/>
                          <a:ea typeface="Times New Roman"/>
                          <a:cs typeface="Times New Roman"/>
                        </a:rPr>
                        <a:t>240 - 260</a:t>
                      </a:r>
                      <a:endParaRPr lang="es-EC" sz="1400" dirty="0">
                        <a:latin typeface="DIN Next Rounded LT Pro Light" pitchFamily="2" charset="0"/>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C" sz="1400">
                          <a:latin typeface="DIN Next Rounded LT Pro Light" pitchFamily="2" charset="0"/>
                          <a:ea typeface="Times New Roman"/>
                          <a:cs typeface="Times New Roman"/>
                        </a:rPr>
                        <a:t>590 - 655</a:t>
                      </a:r>
                      <a:endParaRPr lang="es-EC" sz="1400">
                        <a:latin typeface="DIN Next Rounded LT Pro Light" pitchFamily="2" charset="0"/>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C" sz="1400">
                          <a:latin typeface="DIN Next Rounded LT Pro Light" pitchFamily="2" charset="0"/>
                          <a:ea typeface="Times New Roman"/>
                          <a:cs typeface="Times New Roman"/>
                        </a:rPr>
                        <a:t>220</a:t>
                      </a:r>
                      <a:endParaRPr lang="es-EC" sz="1400">
                        <a:latin typeface="DIN Next Rounded LT Pro Light" pitchFamily="2" charset="0"/>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C" sz="1400">
                          <a:latin typeface="DIN Next Rounded LT Pro Light" pitchFamily="2" charset="0"/>
                          <a:ea typeface="Times New Roman"/>
                          <a:cs typeface="Times New Roman"/>
                        </a:rPr>
                        <a:t>18 - 25</a:t>
                      </a:r>
                      <a:endParaRPr lang="es-EC" sz="1400">
                        <a:latin typeface="DIN Next Rounded LT Pro Light" pitchFamily="2" charset="0"/>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C" sz="1400" dirty="0">
                          <a:latin typeface="DIN Next Rounded LT Pro Light" pitchFamily="2" charset="0"/>
                          <a:ea typeface="Times New Roman"/>
                          <a:cs typeface="Times New Roman"/>
                        </a:rPr>
                        <a:t>150-170</a:t>
                      </a:r>
                      <a:endParaRPr lang="es-EC" sz="1400" dirty="0">
                        <a:latin typeface="DIN Next Rounded LT Pro Light" pitchFamily="2" charset="0"/>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C" sz="1400" dirty="0">
                          <a:latin typeface="DIN Next Rounded LT Pro Light" pitchFamily="2" charset="0"/>
                          <a:ea typeface="Times New Roman"/>
                          <a:cs typeface="Times New Roman"/>
                        </a:rPr>
                        <a:t>110 000</a:t>
                      </a:r>
                      <a:endParaRPr lang="es-EC" sz="1400" dirty="0">
                        <a:latin typeface="DIN Next Rounded LT Pro Light" pitchFamily="2" charset="0"/>
                        <a:ea typeface="Calibri"/>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76714"/>
          </a:xfrm>
          <a:prstGeom prst="rect">
            <a:avLst/>
          </a:prstGeom>
          <a:noFill/>
          <a:ln w="9525">
            <a:noFill/>
            <a:miter lim="800000"/>
            <a:headEnd/>
            <a:tailEnd/>
          </a:ln>
        </p:spPr>
      </p:pic>
      <p:sp>
        <p:nvSpPr>
          <p:cNvPr id="3" name="Rectangle 3"/>
          <p:cNvSpPr txBox="1">
            <a:spLocks/>
          </p:cNvSpPr>
          <p:nvPr/>
        </p:nvSpPr>
        <p:spPr>
          <a:xfrm>
            <a:off x="755576" y="980728"/>
            <a:ext cx="7416824" cy="50405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s-EC" sz="2400" b="1" dirty="0" smtClean="0">
                <a:latin typeface="DIN Next Rounded LT Pro Light" pitchFamily="2" charset="0"/>
                <a:cs typeface="Arial" pitchFamily="34" charset="0"/>
              </a:rPr>
              <a:t>GEOMETRÍA DEL SINFÍN</a:t>
            </a:r>
            <a:endParaRPr kumimoji="0" lang="es-EC" sz="2400" b="1"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5" name="4 Tabla"/>
          <p:cNvGraphicFramePr>
            <a:graphicFrameLocks noGrp="1"/>
          </p:cNvGraphicFramePr>
          <p:nvPr>
            <p:extLst>
              <p:ext uri="{D42A27DB-BD31-4B8C-83A1-F6EECF244321}">
                <p14:modId xmlns:p14="http://schemas.microsoft.com/office/powerpoint/2010/main" val="1848509722"/>
              </p:ext>
            </p:extLst>
          </p:nvPr>
        </p:nvGraphicFramePr>
        <p:xfrm>
          <a:off x="3851920" y="980728"/>
          <a:ext cx="4888628" cy="5120640"/>
        </p:xfrm>
        <a:graphic>
          <a:graphicData uri="http://schemas.openxmlformats.org/drawingml/2006/table">
            <a:tbl>
              <a:tblPr/>
              <a:tblGrid>
                <a:gridCol w="2702485"/>
                <a:gridCol w="939051"/>
                <a:gridCol w="1247092"/>
              </a:tblGrid>
              <a:tr h="240830">
                <a:tc>
                  <a:txBody>
                    <a:bodyPr/>
                    <a:lstStyle/>
                    <a:p>
                      <a:pPr algn="l">
                        <a:lnSpc>
                          <a:spcPct val="150000"/>
                        </a:lnSpc>
                        <a:spcAft>
                          <a:spcPts val="0"/>
                        </a:spcAft>
                      </a:pPr>
                      <a:r>
                        <a:rPr lang="es-EC" sz="1400" b="1" dirty="0">
                          <a:solidFill>
                            <a:srgbClr val="FFFFFF"/>
                          </a:solidFill>
                          <a:latin typeface="DIN Next Rounded LT Pro Light" pitchFamily="2" charset="0"/>
                          <a:ea typeface="Times New Roman"/>
                          <a:cs typeface="Times New Roman"/>
                        </a:rPr>
                        <a:t>PARÁMETRO</a:t>
                      </a:r>
                      <a:endParaRPr lang="es-EC" sz="1400" dirty="0">
                        <a:latin typeface="DIN Next Rounded LT Pro Light" pitchFamily="2" charset="0"/>
                        <a:ea typeface="Calibri"/>
                        <a:cs typeface="Times New Roman"/>
                      </a:endParaRPr>
                    </a:p>
                  </a:txBody>
                  <a:tcPr marL="60207" marR="6020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l">
                        <a:lnSpc>
                          <a:spcPct val="150000"/>
                        </a:lnSpc>
                        <a:spcAft>
                          <a:spcPts val="0"/>
                        </a:spcAft>
                      </a:pPr>
                      <a:r>
                        <a:rPr lang="es-EC" sz="1400" b="1">
                          <a:solidFill>
                            <a:srgbClr val="FFFFFF"/>
                          </a:solidFill>
                          <a:latin typeface="DIN Next Rounded LT Pro Light" pitchFamily="2" charset="0"/>
                          <a:ea typeface="Times New Roman"/>
                          <a:cs typeface="Times New Roman"/>
                        </a:rPr>
                        <a:t>SÍMBOLO</a:t>
                      </a:r>
                      <a:endParaRPr lang="es-EC" sz="1400">
                        <a:latin typeface="DIN Next Rounded LT Pro Light" pitchFamily="2" charset="0"/>
                        <a:ea typeface="Calibri"/>
                        <a:cs typeface="Times New Roman"/>
                      </a:endParaRPr>
                    </a:p>
                  </a:txBody>
                  <a:tcPr marL="60207" marR="6020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l">
                        <a:lnSpc>
                          <a:spcPct val="150000"/>
                        </a:lnSpc>
                        <a:spcAft>
                          <a:spcPts val="0"/>
                        </a:spcAft>
                      </a:pPr>
                      <a:r>
                        <a:rPr lang="es-EC" sz="1400" b="1">
                          <a:solidFill>
                            <a:srgbClr val="FFFFFF"/>
                          </a:solidFill>
                          <a:latin typeface="DIN Next Rounded LT Pro Light" pitchFamily="2" charset="0"/>
                          <a:ea typeface="Times New Roman"/>
                          <a:cs typeface="Times New Roman"/>
                        </a:rPr>
                        <a:t>RESULTADOS</a:t>
                      </a:r>
                      <a:endParaRPr lang="es-EC" sz="1400">
                        <a:latin typeface="DIN Next Rounded LT Pro Light" pitchFamily="2" charset="0"/>
                        <a:ea typeface="Calibri"/>
                        <a:cs typeface="Times New Roman"/>
                      </a:endParaRPr>
                    </a:p>
                  </a:txBody>
                  <a:tcPr marL="60207" marR="6020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254767">
                <a:tc>
                  <a:txBody>
                    <a:bodyPr/>
                    <a:lstStyle/>
                    <a:p>
                      <a:pPr algn="l">
                        <a:lnSpc>
                          <a:spcPct val="150000"/>
                        </a:lnSpc>
                        <a:spcAft>
                          <a:spcPts val="0"/>
                        </a:spcAft>
                      </a:pPr>
                      <a:r>
                        <a:rPr lang="es-EC" sz="1400" dirty="0" smtClean="0">
                          <a:latin typeface="DIN Next Rounded LT Pro Light" pitchFamily="2" charset="0"/>
                          <a:ea typeface="Times New Roman"/>
                          <a:cs typeface="Times New Roman"/>
                        </a:rPr>
                        <a:t>PASO AXIAL</a:t>
                      </a:r>
                      <a:endParaRPr lang="es-EC" sz="1400" dirty="0">
                        <a:latin typeface="DIN Next Rounded LT Pro Light" pitchFamily="2" charset="0"/>
                        <a:ea typeface="Calibri"/>
                        <a:cs typeface="Times New Roman"/>
                      </a:endParaRPr>
                    </a:p>
                  </a:txBody>
                  <a:tcPr marL="60207" marR="6020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C" sz="1400">
                          <a:latin typeface="DIN Next Rounded LT Pro Light" pitchFamily="2" charset="0"/>
                          <a:ea typeface="Times New Roman"/>
                          <a:cs typeface="Times New Roman"/>
                        </a:rPr>
                        <a:t>px</a:t>
                      </a:r>
                      <a:endParaRPr lang="es-EC" sz="1400">
                        <a:latin typeface="DIN Next Rounded LT Pro Light" pitchFamily="2" charset="0"/>
                        <a:ea typeface="Calibri"/>
                        <a:cs typeface="Times New Roman"/>
                      </a:endParaRPr>
                    </a:p>
                  </a:txBody>
                  <a:tcPr marL="60207" marR="6020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C" sz="1400">
                          <a:latin typeface="DIN Next Rounded LT Pro Light" pitchFamily="2" charset="0"/>
                          <a:ea typeface="Times New Roman"/>
                          <a:cs typeface="Times New Roman"/>
                        </a:rPr>
                        <a:t>6.283 mm</a:t>
                      </a:r>
                      <a:endParaRPr lang="es-EC" sz="1400">
                        <a:latin typeface="DIN Next Rounded LT Pro Light" pitchFamily="2" charset="0"/>
                        <a:ea typeface="Calibri"/>
                        <a:cs typeface="Times New Roman"/>
                      </a:endParaRPr>
                    </a:p>
                  </a:txBody>
                  <a:tcPr marL="60207" marR="6020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4767">
                <a:tc>
                  <a:txBody>
                    <a:bodyPr/>
                    <a:lstStyle/>
                    <a:p>
                      <a:pPr algn="l">
                        <a:lnSpc>
                          <a:spcPct val="150000"/>
                        </a:lnSpc>
                        <a:spcAft>
                          <a:spcPts val="0"/>
                        </a:spcAft>
                      </a:pPr>
                      <a:r>
                        <a:rPr lang="pt-BR" sz="1400" dirty="0" smtClean="0">
                          <a:latin typeface="DIN Next Rounded LT Pro Light" pitchFamily="2" charset="0"/>
                          <a:ea typeface="Times New Roman"/>
                          <a:cs typeface="Times New Roman"/>
                        </a:rPr>
                        <a:t>PASO NORMAL</a:t>
                      </a:r>
                      <a:endParaRPr lang="es-EC" sz="1400" dirty="0">
                        <a:latin typeface="DIN Next Rounded LT Pro Light" pitchFamily="2" charset="0"/>
                        <a:ea typeface="Calibri"/>
                        <a:cs typeface="Times New Roman"/>
                      </a:endParaRPr>
                    </a:p>
                  </a:txBody>
                  <a:tcPr marL="60207" marR="6020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C" sz="1400">
                          <a:latin typeface="DIN Next Rounded LT Pro Light" pitchFamily="2" charset="0"/>
                          <a:ea typeface="Times New Roman"/>
                          <a:cs typeface="Times New Roman"/>
                        </a:rPr>
                        <a:t>pn</a:t>
                      </a:r>
                      <a:endParaRPr lang="es-EC" sz="1400">
                        <a:latin typeface="DIN Next Rounded LT Pro Light" pitchFamily="2" charset="0"/>
                        <a:ea typeface="Calibri"/>
                        <a:cs typeface="Times New Roman"/>
                      </a:endParaRPr>
                    </a:p>
                  </a:txBody>
                  <a:tcPr marL="60207" marR="6020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C" sz="1400">
                          <a:latin typeface="DIN Next Rounded LT Pro Light" pitchFamily="2" charset="0"/>
                          <a:ea typeface="Times New Roman"/>
                          <a:cs typeface="Times New Roman"/>
                        </a:rPr>
                        <a:t>5.654 mm</a:t>
                      </a:r>
                      <a:endParaRPr lang="es-EC" sz="1400">
                        <a:latin typeface="DIN Next Rounded LT Pro Light" pitchFamily="2" charset="0"/>
                        <a:ea typeface="Calibri"/>
                        <a:cs typeface="Times New Roman"/>
                      </a:endParaRPr>
                    </a:p>
                  </a:txBody>
                  <a:tcPr marL="60207" marR="6020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4767">
                <a:tc>
                  <a:txBody>
                    <a:bodyPr/>
                    <a:lstStyle/>
                    <a:p>
                      <a:pPr algn="l">
                        <a:lnSpc>
                          <a:spcPct val="150000"/>
                        </a:lnSpc>
                        <a:spcAft>
                          <a:spcPts val="0"/>
                        </a:spcAft>
                      </a:pPr>
                      <a:r>
                        <a:rPr lang="pt-BR" sz="1400" dirty="0" smtClean="0">
                          <a:latin typeface="DIN Next Rounded LT Pro Light" pitchFamily="2" charset="0"/>
                          <a:ea typeface="Times New Roman"/>
                          <a:cs typeface="Times New Roman"/>
                        </a:rPr>
                        <a:t>NÚMERO DE DIENTES</a:t>
                      </a:r>
                      <a:endParaRPr lang="es-EC" sz="1400" dirty="0">
                        <a:latin typeface="DIN Next Rounded LT Pro Light" pitchFamily="2" charset="0"/>
                        <a:ea typeface="Calibri"/>
                        <a:cs typeface="Times New Roman"/>
                      </a:endParaRPr>
                    </a:p>
                  </a:txBody>
                  <a:tcPr marL="60207" marR="6020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C" sz="1400">
                          <a:latin typeface="DIN Next Rounded LT Pro Light" pitchFamily="2" charset="0"/>
                          <a:ea typeface="Times New Roman"/>
                          <a:cs typeface="Times New Roman"/>
                        </a:rPr>
                        <a:t>n</a:t>
                      </a:r>
                      <a:endParaRPr lang="es-EC" sz="1400">
                        <a:latin typeface="DIN Next Rounded LT Pro Light" pitchFamily="2" charset="0"/>
                        <a:ea typeface="Calibri"/>
                        <a:cs typeface="Times New Roman"/>
                      </a:endParaRPr>
                    </a:p>
                  </a:txBody>
                  <a:tcPr marL="60207" marR="6020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C" sz="1400" dirty="0">
                          <a:latin typeface="DIN Next Rounded LT Pro Light" pitchFamily="2" charset="0"/>
                          <a:ea typeface="Times New Roman"/>
                          <a:cs typeface="Times New Roman"/>
                        </a:rPr>
                        <a:t>8</a:t>
                      </a:r>
                      <a:endParaRPr lang="es-EC" sz="1400" dirty="0">
                        <a:latin typeface="DIN Next Rounded LT Pro Light" pitchFamily="2" charset="0"/>
                        <a:ea typeface="Calibri"/>
                        <a:cs typeface="Times New Roman"/>
                      </a:endParaRPr>
                    </a:p>
                  </a:txBody>
                  <a:tcPr marL="60207" marR="6020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4767">
                <a:tc>
                  <a:txBody>
                    <a:bodyPr/>
                    <a:lstStyle/>
                    <a:p>
                      <a:pPr algn="l">
                        <a:lnSpc>
                          <a:spcPct val="150000"/>
                        </a:lnSpc>
                        <a:spcAft>
                          <a:spcPts val="0"/>
                        </a:spcAft>
                      </a:pPr>
                      <a:r>
                        <a:rPr lang="es-EC" sz="1400" dirty="0" smtClean="0">
                          <a:latin typeface="DIN Next Rounded LT Pro Light" pitchFamily="2" charset="0"/>
                          <a:ea typeface="Times New Roman"/>
                          <a:cs typeface="Times New Roman"/>
                        </a:rPr>
                        <a:t>MÓDULO</a:t>
                      </a:r>
                      <a:endParaRPr lang="es-EC" sz="1400" dirty="0">
                        <a:latin typeface="DIN Next Rounded LT Pro Light" pitchFamily="2" charset="0"/>
                        <a:ea typeface="Calibri"/>
                        <a:cs typeface="Times New Roman"/>
                      </a:endParaRPr>
                    </a:p>
                  </a:txBody>
                  <a:tcPr marL="60207" marR="6020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C" sz="1400">
                          <a:latin typeface="DIN Next Rounded LT Pro Light" pitchFamily="2" charset="0"/>
                          <a:ea typeface="Times New Roman"/>
                          <a:cs typeface="Times New Roman"/>
                        </a:rPr>
                        <a:t>M</a:t>
                      </a:r>
                      <a:endParaRPr lang="es-EC" sz="1400">
                        <a:latin typeface="DIN Next Rounded LT Pro Light" pitchFamily="2" charset="0"/>
                        <a:ea typeface="Calibri"/>
                        <a:cs typeface="Times New Roman"/>
                      </a:endParaRPr>
                    </a:p>
                  </a:txBody>
                  <a:tcPr marL="60207" marR="6020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C" sz="1400">
                          <a:latin typeface="DIN Next Rounded LT Pro Light" pitchFamily="2" charset="0"/>
                          <a:ea typeface="Times New Roman"/>
                          <a:cs typeface="Times New Roman"/>
                        </a:rPr>
                        <a:t>2 mm</a:t>
                      </a:r>
                      <a:endParaRPr lang="es-EC" sz="1400">
                        <a:latin typeface="DIN Next Rounded LT Pro Light" pitchFamily="2" charset="0"/>
                        <a:ea typeface="Calibri"/>
                        <a:cs typeface="Times New Roman"/>
                      </a:endParaRPr>
                    </a:p>
                  </a:txBody>
                  <a:tcPr marL="60207" marR="6020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4767">
                <a:tc>
                  <a:txBody>
                    <a:bodyPr/>
                    <a:lstStyle/>
                    <a:p>
                      <a:pPr algn="l">
                        <a:lnSpc>
                          <a:spcPct val="150000"/>
                        </a:lnSpc>
                        <a:spcAft>
                          <a:spcPts val="0"/>
                        </a:spcAft>
                      </a:pPr>
                      <a:r>
                        <a:rPr lang="es-EC" sz="1400" dirty="0" smtClean="0">
                          <a:latin typeface="DIN Next Rounded LT Pro Light" pitchFamily="2" charset="0"/>
                          <a:ea typeface="Times New Roman"/>
                          <a:cs typeface="Times New Roman"/>
                        </a:rPr>
                        <a:t>DIÁMETRO EXTERIOR</a:t>
                      </a:r>
                      <a:endParaRPr lang="es-EC" sz="1400" dirty="0">
                        <a:latin typeface="DIN Next Rounded LT Pro Light" pitchFamily="2" charset="0"/>
                        <a:ea typeface="Calibri"/>
                        <a:cs typeface="Times New Roman"/>
                      </a:endParaRPr>
                    </a:p>
                  </a:txBody>
                  <a:tcPr marL="60207" marR="6020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C" sz="1400">
                          <a:latin typeface="DIN Next Rounded LT Pro Light" pitchFamily="2" charset="0"/>
                          <a:ea typeface="Times New Roman"/>
                          <a:cs typeface="Times New Roman"/>
                        </a:rPr>
                        <a:t>de</a:t>
                      </a:r>
                      <a:endParaRPr lang="es-EC" sz="1400">
                        <a:latin typeface="DIN Next Rounded LT Pro Light" pitchFamily="2" charset="0"/>
                        <a:ea typeface="Calibri"/>
                        <a:cs typeface="Times New Roman"/>
                      </a:endParaRPr>
                    </a:p>
                  </a:txBody>
                  <a:tcPr marL="60207" marR="6020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C" sz="1400" dirty="0" smtClean="0">
                          <a:latin typeface="DIN Next Rounded LT Pro Light" pitchFamily="2" charset="0"/>
                          <a:ea typeface="Times New Roman"/>
                          <a:cs typeface="Times New Roman"/>
                        </a:rPr>
                        <a:t>37 </a:t>
                      </a:r>
                      <a:r>
                        <a:rPr lang="es-EC" sz="1400" dirty="0">
                          <a:latin typeface="DIN Next Rounded LT Pro Light" pitchFamily="2" charset="0"/>
                          <a:ea typeface="Times New Roman"/>
                          <a:cs typeface="Times New Roman"/>
                        </a:rPr>
                        <a:t>mm</a:t>
                      </a:r>
                      <a:endParaRPr lang="es-EC" sz="1400" dirty="0">
                        <a:latin typeface="DIN Next Rounded LT Pro Light" pitchFamily="2" charset="0"/>
                        <a:ea typeface="Calibri"/>
                        <a:cs typeface="Times New Roman"/>
                      </a:endParaRPr>
                    </a:p>
                  </a:txBody>
                  <a:tcPr marL="60207" marR="6020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4767">
                <a:tc>
                  <a:txBody>
                    <a:bodyPr/>
                    <a:lstStyle/>
                    <a:p>
                      <a:pPr algn="l">
                        <a:lnSpc>
                          <a:spcPct val="150000"/>
                        </a:lnSpc>
                        <a:spcAft>
                          <a:spcPts val="0"/>
                        </a:spcAft>
                      </a:pPr>
                      <a:r>
                        <a:rPr lang="es-EC" sz="1400" dirty="0" smtClean="0">
                          <a:latin typeface="DIN Next Rounded LT Pro Light" pitchFamily="2" charset="0"/>
                          <a:ea typeface="Times New Roman"/>
                          <a:cs typeface="Times New Roman"/>
                        </a:rPr>
                        <a:t>DIÁMETRO PRIMITIVO</a:t>
                      </a:r>
                      <a:endParaRPr lang="es-EC" sz="1400" dirty="0">
                        <a:latin typeface="DIN Next Rounded LT Pro Light" pitchFamily="2" charset="0"/>
                        <a:ea typeface="Calibri"/>
                        <a:cs typeface="Times New Roman"/>
                      </a:endParaRPr>
                    </a:p>
                  </a:txBody>
                  <a:tcPr marL="60207" marR="6020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C" sz="1400">
                          <a:latin typeface="DIN Next Rounded LT Pro Light" pitchFamily="2" charset="0"/>
                          <a:ea typeface="Times New Roman"/>
                          <a:cs typeface="Times New Roman"/>
                        </a:rPr>
                        <a:t>dp</a:t>
                      </a:r>
                      <a:endParaRPr lang="es-EC" sz="1400">
                        <a:latin typeface="DIN Next Rounded LT Pro Light" pitchFamily="2" charset="0"/>
                        <a:ea typeface="Calibri"/>
                        <a:cs typeface="Times New Roman"/>
                      </a:endParaRPr>
                    </a:p>
                  </a:txBody>
                  <a:tcPr marL="60207" marR="6020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C" sz="1400" dirty="0">
                          <a:latin typeface="DIN Next Rounded LT Pro Light" pitchFamily="2" charset="0"/>
                          <a:ea typeface="Times New Roman"/>
                          <a:cs typeface="Times New Roman"/>
                        </a:rPr>
                        <a:t>33 mm</a:t>
                      </a:r>
                      <a:endParaRPr lang="es-EC" sz="1400" dirty="0">
                        <a:latin typeface="DIN Next Rounded LT Pro Light" pitchFamily="2" charset="0"/>
                        <a:ea typeface="Calibri"/>
                        <a:cs typeface="Times New Roman"/>
                      </a:endParaRPr>
                    </a:p>
                  </a:txBody>
                  <a:tcPr marL="60207" marR="6020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4767">
                <a:tc>
                  <a:txBody>
                    <a:bodyPr/>
                    <a:lstStyle/>
                    <a:p>
                      <a:pPr algn="l">
                        <a:lnSpc>
                          <a:spcPct val="150000"/>
                        </a:lnSpc>
                        <a:spcAft>
                          <a:spcPts val="0"/>
                        </a:spcAft>
                      </a:pPr>
                      <a:r>
                        <a:rPr lang="es-EC" sz="1400" dirty="0" smtClean="0">
                          <a:latin typeface="DIN Next Rounded LT Pro Light" pitchFamily="2" charset="0"/>
                          <a:ea typeface="Times New Roman"/>
                          <a:cs typeface="Times New Roman"/>
                        </a:rPr>
                        <a:t>DIÁMETRO AL FONDO DEL HILO</a:t>
                      </a:r>
                      <a:endParaRPr lang="es-EC" sz="1400" dirty="0">
                        <a:latin typeface="DIN Next Rounded LT Pro Light" pitchFamily="2" charset="0"/>
                        <a:ea typeface="Calibri"/>
                        <a:cs typeface="Times New Roman"/>
                      </a:endParaRPr>
                    </a:p>
                  </a:txBody>
                  <a:tcPr marL="60207" marR="6020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C" sz="1400">
                          <a:latin typeface="DIN Next Rounded LT Pro Light" pitchFamily="2" charset="0"/>
                          <a:ea typeface="Times New Roman"/>
                          <a:cs typeface="Times New Roman"/>
                        </a:rPr>
                        <a:t>di</a:t>
                      </a:r>
                      <a:endParaRPr lang="es-EC" sz="1400">
                        <a:latin typeface="DIN Next Rounded LT Pro Light" pitchFamily="2" charset="0"/>
                        <a:ea typeface="Calibri"/>
                        <a:cs typeface="Times New Roman"/>
                      </a:endParaRPr>
                    </a:p>
                  </a:txBody>
                  <a:tcPr marL="60207" marR="6020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C" sz="1400" dirty="0" smtClean="0">
                          <a:latin typeface="DIN Next Rounded LT Pro Light" pitchFamily="2" charset="0"/>
                          <a:ea typeface="Times New Roman"/>
                          <a:cs typeface="Times New Roman"/>
                        </a:rPr>
                        <a:t>28.2  </a:t>
                      </a:r>
                      <a:r>
                        <a:rPr lang="es-EC" sz="1400" dirty="0">
                          <a:latin typeface="DIN Next Rounded LT Pro Light" pitchFamily="2" charset="0"/>
                          <a:ea typeface="Times New Roman"/>
                          <a:cs typeface="Times New Roman"/>
                        </a:rPr>
                        <a:t>mm</a:t>
                      </a:r>
                      <a:endParaRPr lang="es-EC" sz="1400" dirty="0">
                        <a:latin typeface="DIN Next Rounded LT Pro Light" pitchFamily="2" charset="0"/>
                        <a:ea typeface="Calibri"/>
                        <a:cs typeface="Times New Roman"/>
                      </a:endParaRPr>
                    </a:p>
                  </a:txBody>
                  <a:tcPr marL="60207" marR="6020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4767">
                <a:tc>
                  <a:txBody>
                    <a:bodyPr/>
                    <a:lstStyle/>
                    <a:p>
                      <a:pPr algn="l">
                        <a:lnSpc>
                          <a:spcPct val="150000"/>
                        </a:lnSpc>
                        <a:spcAft>
                          <a:spcPts val="0"/>
                        </a:spcAft>
                      </a:pPr>
                      <a:r>
                        <a:rPr lang="es-EC" sz="1400" dirty="0" smtClean="0">
                          <a:latin typeface="DIN Next Rounded LT Pro Light" pitchFamily="2" charset="0"/>
                          <a:ea typeface="Times New Roman"/>
                          <a:cs typeface="Times New Roman"/>
                        </a:rPr>
                        <a:t>ALTURA DEL DIENTE</a:t>
                      </a:r>
                      <a:endParaRPr lang="es-EC" sz="1400" dirty="0">
                        <a:latin typeface="DIN Next Rounded LT Pro Light" pitchFamily="2" charset="0"/>
                        <a:ea typeface="Calibri"/>
                        <a:cs typeface="Times New Roman"/>
                      </a:endParaRPr>
                    </a:p>
                  </a:txBody>
                  <a:tcPr marL="60207" marR="6020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C" sz="1400">
                          <a:latin typeface="DIN Next Rounded LT Pro Light" pitchFamily="2" charset="0"/>
                          <a:ea typeface="Times New Roman"/>
                          <a:cs typeface="Times New Roman"/>
                        </a:rPr>
                        <a:t>h</a:t>
                      </a:r>
                      <a:endParaRPr lang="es-EC" sz="1400">
                        <a:latin typeface="DIN Next Rounded LT Pro Light" pitchFamily="2" charset="0"/>
                        <a:ea typeface="Calibri"/>
                        <a:cs typeface="Times New Roman"/>
                      </a:endParaRPr>
                    </a:p>
                  </a:txBody>
                  <a:tcPr marL="60207" marR="6020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C" sz="1400">
                          <a:latin typeface="DIN Next Rounded LT Pro Light" pitchFamily="2" charset="0"/>
                          <a:ea typeface="Times New Roman"/>
                          <a:cs typeface="Times New Roman"/>
                        </a:rPr>
                        <a:t>4.4 mm</a:t>
                      </a:r>
                      <a:endParaRPr lang="es-EC" sz="1400">
                        <a:latin typeface="DIN Next Rounded LT Pro Light" pitchFamily="2" charset="0"/>
                        <a:ea typeface="Calibri"/>
                        <a:cs typeface="Times New Roman"/>
                      </a:endParaRPr>
                    </a:p>
                  </a:txBody>
                  <a:tcPr marL="60207" marR="6020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4767">
                <a:tc>
                  <a:txBody>
                    <a:bodyPr/>
                    <a:lstStyle/>
                    <a:p>
                      <a:pPr algn="l">
                        <a:lnSpc>
                          <a:spcPct val="150000"/>
                        </a:lnSpc>
                        <a:spcAft>
                          <a:spcPts val="0"/>
                        </a:spcAft>
                      </a:pPr>
                      <a:r>
                        <a:rPr lang="es-EC" sz="1400" dirty="0" smtClean="0">
                          <a:latin typeface="DIN Next Rounded LT Pro Light" pitchFamily="2" charset="0"/>
                          <a:ea typeface="Times New Roman"/>
                          <a:cs typeface="Times New Roman"/>
                        </a:rPr>
                        <a:t>ÁNGULO DE INCLINACIÓN DE LA HÉLICE</a:t>
                      </a:r>
                      <a:endParaRPr lang="es-EC" sz="1400" dirty="0">
                        <a:latin typeface="DIN Next Rounded LT Pro Light" pitchFamily="2" charset="0"/>
                        <a:ea typeface="Calibri"/>
                        <a:cs typeface="Times New Roman"/>
                      </a:endParaRPr>
                    </a:p>
                  </a:txBody>
                  <a:tcPr marL="60207" marR="6020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C" sz="1400">
                          <a:latin typeface="DIN Next Rounded LT Pro Light" pitchFamily="2" charset="0"/>
                          <a:ea typeface="Times New Roman"/>
                          <a:cs typeface="Times New Roman"/>
                        </a:rPr>
                        <a:t>α</a:t>
                      </a:r>
                      <a:endParaRPr lang="es-EC" sz="1400">
                        <a:latin typeface="DIN Next Rounded LT Pro Light" pitchFamily="2" charset="0"/>
                        <a:ea typeface="Calibri"/>
                        <a:cs typeface="Times New Roman"/>
                      </a:endParaRPr>
                    </a:p>
                  </a:txBody>
                  <a:tcPr marL="60207" marR="6020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C" sz="1400">
                          <a:latin typeface="DIN Next Rounded LT Pro Light" pitchFamily="2" charset="0"/>
                          <a:ea typeface="Times New Roman"/>
                          <a:cs typeface="Times New Roman"/>
                        </a:rPr>
                        <a:t>64°</a:t>
                      </a:r>
                      <a:endParaRPr lang="es-EC" sz="1400">
                        <a:latin typeface="DIN Next Rounded LT Pro Light" pitchFamily="2" charset="0"/>
                        <a:ea typeface="Calibri"/>
                        <a:cs typeface="Times New Roman"/>
                      </a:endParaRPr>
                    </a:p>
                  </a:txBody>
                  <a:tcPr marL="60207" marR="6020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4767">
                <a:tc>
                  <a:txBody>
                    <a:bodyPr/>
                    <a:lstStyle/>
                    <a:p>
                      <a:pPr algn="l">
                        <a:lnSpc>
                          <a:spcPct val="150000"/>
                        </a:lnSpc>
                        <a:spcAft>
                          <a:spcPts val="0"/>
                        </a:spcAft>
                      </a:pPr>
                      <a:r>
                        <a:rPr lang="es-EC" sz="1400" dirty="0" smtClean="0">
                          <a:latin typeface="DIN Next Rounded LT Pro Light" pitchFamily="2" charset="0"/>
                          <a:ea typeface="Times New Roman"/>
                          <a:cs typeface="Times New Roman"/>
                        </a:rPr>
                        <a:t>ÁNGULO DE AVANCE</a:t>
                      </a:r>
                      <a:endParaRPr lang="es-EC" sz="1400" dirty="0">
                        <a:latin typeface="DIN Next Rounded LT Pro Light" pitchFamily="2" charset="0"/>
                        <a:ea typeface="Calibri"/>
                        <a:cs typeface="Times New Roman"/>
                      </a:endParaRPr>
                    </a:p>
                  </a:txBody>
                  <a:tcPr marL="60207" marR="6020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C" sz="1400">
                          <a:latin typeface="DIN Next Rounded LT Pro Light" pitchFamily="2" charset="0"/>
                          <a:ea typeface="Times New Roman"/>
                          <a:cs typeface="Times New Roman"/>
                        </a:rPr>
                        <a:t>λ</a:t>
                      </a:r>
                      <a:endParaRPr lang="es-EC" sz="1400">
                        <a:latin typeface="DIN Next Rounded LT Pro Light" pitchFamily="2" charset="0"/>
                        <a:ea typeface="Calibri"/>
                        <a:cs typeface="Times New Roman"/>
                      </a:endParaRPr>
                    </a:p>
                  </a:txBody>
                  <a:tcPr marL="60207" marR="6020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C" sz="1400">
                          <a:latin typeface="DIN Next Rounded LT Pro Light" pitchFamily="2" charset="0"/>
                          <a:ea typeface="Times New Roman"/>
                          <a:cs typeface="Times New Roman"/>
                        </a:rPr>
                        <a:t>26°</a:t>
                      </a:r>
                      <a:endParaRPr lang="es-EC" sz="1400">
                        <a:latin typeface="DIN Next Rounded LT Pro Light" pitchFamily="2" charset="0"/>
                        <a:ea typeface="Calibri"/>
                        <a:cs typeface="Times New Roman"/>
                      </a:endParaRPr>
                    </a:p>
                  </a:txBody>
                  <a:tcPr marL="60207" marR="6020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4767">
                <a:tc>
                  <a:txBody>
                    <a:bodyPr/>
                    <a:lstStyle/>
                    <a:p>
                      <a:pPr algn="l">
                        <a:lnSpc>
                          <a:spcPct val="150000"/>
                        </a:lnSpc>
                        <a:spcAft>
                          <a:spcPts val="0"/>
                        </a:spcAft>
                      </a:pPr>
                      <a:r>
                        <a:rPr lang="es-EC" sz="1400" dirty="0" smtClean="0">
                          <a:latin typeface="DIN Next Rounded LT Pro Light" pitchFamily="2" charset="0"/>
                          <a:ea typeface="Times New Roman"/>
                          <a:cs typeface="Times New Roman"/>
                        </a:rPr>
                        <a:t>ÁNGULO  DE PRESIÓN  NORMAL</a:t>
                      </a:r>
                      <a:endParaRPr lang="es-EC" sz="1400" dirty="0">
                        <a:latin typeface="DIN Next Rounded LT Pro Light" pitchFamily="2" charset="0"/>
                        <a:ea typeface="Calibri"/>
                        <a:cs typeface="Times New Roman"/>
                      </a:endParaRPr>
                    </a:p>
                  </a:txBody>
                  <a:tcPr marL="60207" marR="6020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C" sz="1400" dirty="0" err="1" smtClean="0">
                          <a:latin typeface="DIN Next Rounded LT Pro Light" pitchFamily="2" charset="0"/>
                          <a:ea typeface="Times New Roman"/>
                          <a:cs typeface="Times New Roman"/>
                        </a:rPr>
                        <a:t>ϕn</a:t>
                      </a:r>
                      <a:endParaRPr lang="es-EC" sz="1400" dirty="0">
                        <a:latin typeface="DIN Next Rounded LT Pro Light" pitchFamily="2" charset="0"/>
                        <a:ea typeface="Calibri"/>
                        <a:cs typeface="Times New Roman"/>
                      </a:endParaRPr>
                    </a:p>
                  </a:txBody>
                  <a:tcPr marL="60207" marR="6020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C" sz="1400" dirty="0">
                          <a:latin typeface="DIN Next Rounded LT Pro Light" pitchFamily="2" charset="0"/>
                          <a:ea typeface="Times New Roman"/>
                          <a:cs typeface="Times New Roman"/>
                        </a:rPr>
                        <a:t>20 °</a:t>
                      </a:r>
                      <a:endParaRPr lang="es-EC" sz="1400" dirty="0">
                        <a:latin typeface="DIN Next Rounded LT Pro Light" pitchFamily="2" charset="0"/>
                        <a:ea typeface="Calibri"/>
                        <a:cs typeface="Times New Roman"/>
                      </a:endParaRPr>
                    </a:p>
                  </a:txBody>
                  <a:tcPr marL="60207" marR="6020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4767">
                <a:tc>
                  <a:txBody>
                    <a:bodyPr/>
                    <a:lstStyle/>
                    <a:p>
                      <a:pPr algn="l">
                        <a:lnSpc>
                          <a:spcPct val="150000"/>
                        </a:lnSpc>
                        <a:spcAft>
                          <a:spcPts val="0"/>
                        </a:spcAft>
                      </a:pPr>
                      <a:r>
                        <a:rPr lang="es-EC" sz="1400" dirty="0" smtClean="0">
                          <a:latin typeface="DIN Next Rounded LT Pro Light" pitchFamily="2" charset="0"/>
                          <a:ea typeface="Times New Roman"/>
                          <a:cs typeface="Times New Roman"/>
                        </a:rPr>
                        <a:t>DESPLAZAMIENTO DEL SINFÍN</a:t>
                      </a:r>
                      <a:endParaRPr lang="es-EC" sz="1400" dirty="0">
                        <a:latin typeface="DIN Next Rounded LT Pro Light" pitchFamily="2" charset="0"/>
                        <a:ea typeface="Calibri"/>
                        <a:cs typeface="Times New Roman"/>
                      </a:endParaRPr>
                    </a:p>
                  </a:txBody>
                  <a:tcPr marL="60207" marR="6020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C" sz="1400">
                          <a:latin typeface="DIN Next Rounded LT Pro Light" pitchFamily="2" charset="0"/>
                          <a:ea typeface="Times New Roman"/>
                          <a:cs typeface="Times New Roman"/>
                        </a:rPr>
                        <a:t>pt</a:t>
                      </a:r>
                      <a:endParaRPr lang="es-EC" sz="1400">
                        <a:latin typeface="DIN Next Rounded LT Pro Light" pitchFamily="2" charset="0"/>
                        <a:ea typeface="Calibri"/>
                        <a:cs typeface="Times New Roman"/>
                      </a:endParaRPr>
                    </a:p>
                  </a:txBody>
                  <a:tcPr marL="60207" marR="6020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C" sz="1400">
                          <a:latin typeface="DIN Next Rounded LT Pro Light" pitchFamily="2" charset="0"/>
                          <a:ea typeface="Times New Roman"/>
                          <a:cs typeface="Times New Roman"/>
                        </a:rPr>
                        <a:t>50 mm</a:t>
                      </a:r>
                      <a:endParaRPr lang="es-EC" sz="1400">
                        <a:latin typeface="DIN Next Rounded LT Pro Light" pitchFamily="2" charset="0"/>
                        <a:ea typeface="Calibri"/>
                        <a:cs typeface="Times New Roman"/>
                      </a:endParaRPr>
                    </a:p>
                  </a:txBody>
                  <a:tcPr marL="60207" marR="6020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4767">
                <a:tc>
                  <a:txBody>
                    <a:bodyPr/>
                    <a:lstStyle/>
                    <a:p>
                      <a:pPr algn="l">
                        <a:lnSpc>
                          <a:spcPct val="150000"/>
                        </a:lnSpc>
                        <a:spcAft>
                          <a:spcPts val="0"/>
                        </a:spcAft>
                      </a:pPr>
                      <a:r>
                        <a:rPr lang="pt-BR" sz="1400" dirty="0" smtClean="0">
                          <a:latin typeface="DIN Next Rounded LT Pro Light" pitchFamily="2" charset="0"/>
                          <a:ea typeface="Times New Roman"/>
                          <a:cs typeface="Times New Roman"/>
                        </a:rPr>
                        <a:t>ESPESOR DEL FILETE</a:t>
                      </a:r>
                      <a:endParaRPr lang="es-EC" sz="1400" dirty="0">
                        <a:latin typeface="DIN Next Rounded LT Pro Light" pitchFamily="2" charset="0"/>
                        <a:ea typeface="Calibri"/>
                        <a:cs typeface="Times New Roman"/>
                      </a:endParaRPr>
                    </a:p>
                  </a:txBody>
                  <a:tcPr marL="60207" marR="6020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C" sz="1400">
                          <a:latin typeface="DIN Next Rounded LT Pro Light" pitchFamily="2" charset="0"/>
                          <a:ea typeface="Times New Roman"/>
                          <a:cs typeface="Times New Roman"/>
                        </a:rPr>
                        <a:t>e</a:t>
                      </a:r>
                      <a:endParaRPr lang="es-EC" sz="1400">
                        <a:latin typeface="DIN Next Rounded LT Pro Light" pitchFamily="2" charset="0"/>
                        <a:ea typeface="Calibri"/>
                        <a:cs typeface="Times New Roman"/>
                      </a:endParaRPr>
                    </a:p>
                  </a:txBody>
                  <a:tcPr marL="60207" marR="6020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C" sz="1400">
                          <a:latin typeface="DIN Next Rounded LT Pro Light" pitchFamily="2" charset="0"/>
                          <a:ea typeface="Times New Roman"/>
                          <a:cs typeface="Times New Roman"/>
                        </a:rPr>
                        <a:t>3.142</a:t>
                      </a:r>
                      <a:endParaRPr lang="es-EC" sz="1400">
                        <a:latin typeface="DIN Next Rounded LT Pro Light" pitchFamily="2" charset="0"/>
                        <a:ea typeface="Calibri"/>
                        <a:cs typeface="Times New Roman"/>
                      </a:endParaRPr>
                    </a:p>
                  </a:txBody>
                  <a:tcPr marL="60207" marR="6020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4767">
                <a:tc>
                  <a:txBody>
                    <a:bodyPr/>
                    <a:lstStyle/>
                    <a:p>
                      <a:pPr algn="l">
                        <a:lnSpc>
                          <a:spcPct val="150000"/>
                        </a:lnSpc>
                        <a:spcAft>
                          <a:spcPts val="0"/>
                        </a:spcAft>
                      </a:pPr>
                      <a:r>
                        <a:rPr lang="pt-BR" sz="1400" dirty="0" smtClean="0">
                          <a:latin typeface="DIN Next Rounded LT Pro Light" pitchFamily="2" charset="0"/>
                          <a:ea typeface="Times New Roman"/>
                          <a:cs typeface="Times New Roman"/>
                        </a:rPr>
                        <a:t>ANCHO EN EL FONDO DEL FILETE</a:t>
                      </a:r>
                      <a:endParaRPr lang="es-EC" sz="1400" dirty="0">
                        <a:latin typeface="DIN Next Rounded LT Pro Light" pitchFamily="2" charset="0"/>
                        <a:ea typeface="Calibri"/>
                        <a:cs typeface="Times New Roman"/>
                      </a:endParaRPr>
                    </a:p>
                  </a:txBody>
                  <a:tcPr marL="60207" marR="6020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C" sz="1400">
                          <a:latin typeface="DIN Next Rounded LT Pro Light" pitchFamily="2" charset="0"/>
                          <a:ea typeface="Times New Roman"/>
                          <a:cs typeface="Times New Roman"/>
                        </a:rPr>
                        <a:t>T</a:t>
                      </a:r>
                      <a:endParaRPr lang="es-EC" sz="1400">
                        <a:latin typeface="DIN Next Rounded LT Pro Light" pitchFamily="2" charset="0"/>
                        <a:ea typeface="Calibri"/>
                        <a:cs typeface="Times New Roman"/>
                      </a:endParaRPr>
                    </a:p>
                  </a:txBody>
                  <a:tcPr marL="60207" marR="6020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C" sz="1400">
                          <a:latin typeface="DIN Next Rounded LT Pro Light" pitchFamily="2" charset="0"/>
                          <a:ea typeface="Times New Roman"/>
                          <a:cs typeface="Times New Roman"/>
                        </a:rPr>
                        <a:t>1.45 mm</a:t>
                      </a:r>
                      <a:endParaRPr lang="es-EC" sz="1400">
                        <a:latin typeface="DIN Next Rounded LT Pro Light" pitchFamily="2" charset="0"/>
                        <a:ea typeface="Calibri"/>
                        <a:cs typeface="Times New Roman"/>
                      </a:endParaRPr>
                    </a:p>
                  </a:txBody>
                  <a:tcPr marL="60207" marR="6020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56439">
                <a:tc>
                  <a:txBody>
                    <a:bodyPr/>
                    <a:lstStyle/>
                    <a:p>
                      <a:pPr algn="l">
                        <a:lnSpc>
                          <a:spcPct val="150000"/>
                        </a:lnSpc>
                        <a:spcAft>
                          <a:spcPts val="0"/>
                        </a:spcAft>
                      </a:pPr>
                      <a:r>
                        <a:rPr lang="es-EC" sz="1400" dirty="0" smtClean="0">
                          <a:latin typeface="DIN Next Rounded LT Pro Light" pitchFamily="2" charset="0"/>
                          <a:ea typeface="Times New Roman"/>
                          <a:cs typeface="Times New Roman"/>
                        </a:rPr>
                        <a:t>DISTANCIA ENTRE CENTROS</a:t>
                      </a:r>
                      <a:endParaRPr lang="es-EC" sz="1400" dirty="0">
                        <a:latin typeface="DIN Next Rounded LT Pro Light" pitchFamily="2" charset="0"/>
                        <a:ea typeface="Calibri"/>
                        <a:cs typeface="Times New Roman"/>
                      </a:endParaRPr>
                    </a:p>
                  </a:txBody>
                  <a:tcPr marL="60207" marR="6020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C" sz="1400">
                          <a:latin typeface="DIN Next Rounded LT Pro Light" pitchFamily="2" charset="0"/>
                          <a:ea typeface="Times New Roman"/>
                          <a:cs typeface="Times New Roman"/>
                        </a:rPr>
                        <a:t>c</a:t>
                      </a:r>
                      <a:endParaRPr lang="es-EC" sz="1400">
                        <a:latin typeface="DIN Next Rounded LT Pro Light" pitchFamily="2" charset="0"/>
                        <a:ea typeface="Calibri"/>
                        <a:cs typeface="Times New Roman"/>
                      </a:endParaRPr>
                    </a:p>
                  </a:txBody>
                  <a:tcPr marL="60207" marR="6020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50000"/>
                        </a:lnSpc>
                        <a:spcAft>
                          <a:spcPts val="0"/>
                        </a:spcAft>
                      </a:pPr>
                      <a:r>
                        <a:rPr lang="es-EC" sz="1400" dirty="0">
                          <a:latin typeface="DIN Next Rounded LT Pro Light" pitchFamily="2" charset="0"/>
                          <a:ea typeface="Times New Roman"/>
                          <a:cs typeface="Times New Roman"/>
                        </a:rPr>
                        <a:t>44.5 mm</a:t>
                      </a:r>
                      <a:endParaRPr lang="es-EC" sz="1400" dirty="0">
                        <a:latin typeface="DIN Next Rounded LT Pro Light" pitchFamily="2" charset="0"/>
                        <a:ea typeface="Calibri"/>
                        <a:cs typeface="Times New Roman"/>
                      </a:endParaRPr>
                    </a:p>
                  </a:txBody>
                  <a:tcPr marL="60207" marR="6020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pic>
        <p:nvPicPr>
          <p:cNvPr id="6" name="5 Imagen"/>
          <p:cNvPicPr/>
          <p:nvPr/>
        </p:nvPicPr>
        <p:blipFill>
          <a:blip r:embed="rId3" cstate="print"/>
          <a:srcRect/>
          <a:stretch>
            <a:fillRect/>
          </a:stretch>
        </p:blipFill>
        <p:spPr bwMode="auto">
          <a:xfrm>
            <a:off x="179512" y="1628800"/>
            <a:ext cx="3419872" cy="2000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3"/>
          <p:cNvSpPr txBox="1">
            <a:spLocks/>
          </p:cNvSpPr>
          <p:nvPr/>
        </p:nvSpPr>
        <p:spPr>
          <a:xfrm>
            <a:off x="323528" y="4077072"/>
            <a:ext cx="3384376" cy="187220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s-EC" sz="2000" b="1" dirty="0" smtClean="0">
                <a:latin typeface="DIN Next Rounded LT Pro Light" pitchFamily="2" charset="0"/>
                <a:cs typeface="Arial" pitchFamily="34" charset="0"/>
              </a:rPr>
              <a:t>MATERIAL:  </a:t>
            </a:r>
            <a:endParaRPr lang="es-EC" sz="2000" dirty="0" smtClean="0">
              <a:latin typeface="DIN Next Rounded LT Pro Light" pitchFamily="2"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s-EC" sz="2000" dirty="0" smtClean="0">
                <a:latin typeface="DIN Next Rounded LT Pro Light" pitchFamily="2" charset="0"/>
                <a:cs typeface="Arial" pitchFamily="34" charset="0"/>
              </a:rPr>
              <a:t>ES UN ACERO BONIFICADO 4340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C" sz="2000"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rPr>
              <a:t>(ANEXO A.13)</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76714"/>
          </a:xfrm>
          <a:prstGeom prst="rect">
            <a:avLst/>
          </a:prstGeom>
          <a:noFill/>
          <a:ln w="9525">
            <a:noFill/>
            <a:miter lim="800000"/>
            <a:headEnd/>
            <a:tailEnd/>
          </a:ln>
        </p:spPr>
      </p:pic>
      <p:pic>
        <p:nvPicPr>
          <p:cNvPr id="3" name="2 Imagen"/>
          <p:cNvPicPr/>
          <p:nvPr/>
        </p:nvPicPr>
        <p:blipFill>
          <a:blip r:embed="rId3" cstate="print"/>
          <a:srcRect/>
          <a:stretch>
            <a:fillRect/>
          </a:stretch>
        </p:blipFill>
        <p:spPr bwMode="auto">
          <a:xfrm>
            <a:off x="4716016" y="1052736"/>
            <a:ext cx="3867150" cy="2051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6" name="5 Tabla"/>
          <p:cNvGraphicFramePr>
            <a:graphicFrameLocks noGrp="1"/>
          </p:cNvGraphicFramePr>
          <p:nvPr>
            <p:extLst>
              <p:ext uri="{D42A27DB-BD31-4B8C-83A1-F6EECF244321}">
                <p14:modId xmlns:p14="http://schemas.microsoft.com/office/powerpoint/2010/main" val="1802804552"/>
              </p:ext>
            </p:extLst>
          </p:nvPr>
        </p:nvGraphicFramePr>
        <p:xfrm>
          <a:off x="179511" y="980728"/>
          <a:ext cx="3888434" cy="5181379"/>
        </p:xfrm>
        <a:graphic>
          <a:graphicData uri="http://schemas.openxmlformats.org/drawingml/2006/table">
            <a:tbl>
              <a:tblPr/>
              <a:tblGrid>
                <a:gridCol w="1980142"/>
                <a:gridCol w="743483"/>
                <a:gridCol w="1164809"/>
              </a:tblGrid>
              <a:tr h="353804">
                <a:tc>
                  <a:txBody>
                    <a:bodyPr/>
                    <a:lstStyle/>
                    <a:p>
                      <a:pPr algn="just">
                        <a:lnSpc>
                          <a:spcPct val="200000"/>
                        </a:lnSpc>
                        <a:spcAft>
                          <a:spcPts val="0"/>
                        </a:spcAft>
                      </a:pPr>
                      <a:r>
                        <a:rPr lang="es-ES" sz="1100" b="1" dirty="0" smtClean="0">
                          <a:solidFill>
                            <a:srgbClr val="FFFFFF"/>
                          </a:solidFill>
                          <a:latin typeface="DIN Next Rounded LT Pro Light" pitchFamily="2" charset="0"/>
                          <a:ea typeface="Times New Roman"/>
                          <a:cs typeface="Times New Roman"/>
                        </a:rPr>
                        <a:t>PARÁMETRO</a:t>
                      </a:r>
                      <a:endParaRPr lang="es-EC" sz="1100" dirty="0">
                        <a:latin typeface="DIN Next Rounded LT Pro Light" pitchFamily="2" charset="0"/>
                        <a:ea typeface="Calibri"/>
                        <a:cs typeface="Times New Roman"/>
                      </a:endParaRPr>
                    </a:p>
                  </a:txBody>
                  <a:tcPr marL="36286" marR="36286"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200000"/>
                        </a:lnSpc>
                        <a:spcAft>
                          <a:spcPts val="0"/>
                        </a:spcAft>
                      </a:pPr>
                      <a:r>
                        <a:rPr lang="es-ES" sz="1100" b="1" dirty="0" smtClean="0">
                          <a:solidFill>
                            <a:srgbClr val="FFFFFF"/>
                          </a:solidFill>
                          <a:latin typeface="DIN Next Rounded LT Pro Light" pitchFamily="2" charset="0"/>
                          <a:ea typeface="Times New Roman"/>
                          <a:cs typeface="Times New Roman"/>
                        </a:rPr>
                        <a:t>SÍMBOLO</a:t>
                      </a:r>
                      <a:endParaRPr lang="es-EC" sz="1100" dirty="0">
                        <a:latin typeface="DIN Next Rounded LT Pro Light" pitchFamily="2" charset="0"/>
                        <a:ea typeface="Calibri"/>
                        <a:cs typeface="Times New Roman"/>
                      </a:endParaRPr>
                    </a:p>
                  </a:txBody>
                  <a:tcPr marL="36286" marR="36286"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200000"/>
                        </a:lnSpc>
                        <a:spcAft>
                          <a:spcPts val="0"/>
                        </a:spcAft>
                      </a:pPr>
                      <a:r>
                        <a:rPr lang="es-ES" sz="1100" b="1" dirty="0" smtClean="0">
                          <a:solidFill>
                            <a:srgbClr val="FFFFFF"/>
                          </a:solidFill>
                          <a:latin typeface="DIN Next Rounded LT Pro Light" pitchFamily="2" charset="0"/>
                          <a:ea typeface="Times New Roman"/>
                          <a:cs typeface="Times New Roman"/>
                        </a:rPr>
                        <a:t>RESULTADOS</a:t>
                      </a:r>
                      <a:endParaRPr lang="es-EC" sz="1100" dirty="0">
                        <a:latin typeface="DIN Next Rounded LT Pro Light" pitchFamily="2" charset="0"/>
                        <a:ea typeface="Calibri"/>
                        <a:cs typeface="Times New Roman"/>
                      </a:endParaRPr>
                    </a:p>
                  </a:txBody>
                  <a:tcPr marL="36286" marR="36286"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385968">
                <a:tc>
                  <a:txBody>
                    <a:bodyPr/>
                    <a:lstStyle/>
                    <a:p>
                      <a:pPr algn="l">
                        <a:lnSpc>
                          <a:spcPct val="200000"/>
                        </a:lnSpc>
                        <a:spcAft>
                          <a:spcPts val="0"/>
                        </a:spcAft>
                      </a:pPr>
                      <a:r>
                        <a:rPr lang="es-ES" sz="1200" dirty="0" smtClean="0">
                          <a:latin typeface="DIN Next Rounded LT Pro Light" pitchFamily="2" charset="0"/>
                          <a:ea typeface="Times New Roman"/>
                          <a:cs typeface="Times New Roman"/>
                        </a:rPr>
                        <a:t>PASO AXIAL</a:t>
                      </a:r>
                      <a:endParaRPr lang="es-EC" sz="1200" dirty="0">
                        <a:latin typeface="DIN Next Rounded LT Pro Light" pitchFamily="2" charset="0"/>
                        <a:ea typeface="Calibri"/>
                        <a:cs typeface="Times New Roman"/>
                      </a:endParaRPr>
                    </a:p>
                  </a:txBody>
                  <a:tcPr marL="36286" marR="36286"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err="1" smtClean="0">
                          <a:latin typeface="DIN Next Rounded LT Pro Light" pitchFamily="2" charset="0"/>
                          <a:ea typeface="Times New Roman"/>
                          <a:cs typeface="Times New Roman"/>
                        </a:rPr>
                        <a:t>Px</a:t>
                      </a:r>
                      <a:endParaRPr lang="es-EC" sz="1500" dirty="0">
                        <a:latin typeface="DIN Next Rounded LT Pro Light" pitchFamily="2" charset="0"/>
                        <a:ea typeface="Calibri"/>
                        <a:cs typeface="Times New Roman"/>
                      </a:endParaRPr>
                    </a:p>
                  </a:txBody>
                  <a:tcPr marL="36286" marR="36286"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smtClean="0">
                          <a:latin typeface="DIN Next Rounded LT Pro Light" pitchFamily="2" charset="0"/>
                          <a:ea typeface="Times New Roman"/>
                          <a:cs typeface="Times New Roman"/>
                        </a:rPr>
                        <a:t>6.283 mm</a:t>
                      </a:r>
                      <a:endParaRPr lang="es-EC" sz="1500" dirty="0">
                        <a:latin typeface="DIN Next Rounded LT Pro Light" pitchFamily="2" charset="0"/>
                        <a:ea typeface="Calibri"/>
                        <a:cs typeface="Times New Roman"/>
                      </a:endParaRPr>
                    </a:p>
                  </a:txBody>
                  <a:tcPr marL="36286" marR="36286"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85968">
                <a:tc>
                  <a:txBody>
                    <a:bodyPr/>
                    <a:lstStyle/>
                    <a:p>
                      <a:pPr algn="l">
                        <a:lnSpc>
                          <a:spcPct val="200000"/>
                        </a:lnSpc>
                        <a:spcAft>
                          <a:spcPts val="0"/>
                        </a:spcAft>
                      </a:pPr>
                      <a:r>
                        <a:rPr lang="es-ES" sz="1200" dirty="0" smtClean="0">
                          <a:latin typeface="DIN Next Rounded LT Pro Light" pitchFamily="2" charset="0"/>
                          <a:ea typeface="Times New Roman"/>
                          <a:cs typeface="Times New Roman"/>
                        </a:rPr>
                        <a:t>MÓDULO</a:t>
                      </a:r>
                      <a:endParaRPr lang="es-EC" sz="1200" dirty="0">
                        <a:latin typeface="DIN Next Rounded LT Pro Light" pitchFamily="2" charset="0"/>
                        <a:ea typeface="Calibri"/>
                        <a:cs typeface="Times New Roman"/>
                      </a:endParaRPr>
                    </a:p>
                  </a:txBody>
                  <a:tcPr marL="36286" marR="36286"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smtClean="0">
                          <a:latin typeface="DIN Next Rounded LT Pro Light" pitchFamily="2" charset="0"/>
                          <a:ea typeface="Times New Roman"/>
                          <a:cs typeface="Times New Roman"/>
                        </a:rPr>
                        <a:t>m</a:t>
                      </a:r>
                      <a:endParaRPr lang="es-EC" sz="1500" dirty="0">
                        <a:latin typeface="DIN Next Rounded LT Pro Light" pitchFamily="2" charset="0"/>
                        <a:ea typeface="Calibri"/>
                        <a:cs typeface="Times New Roman"/>
                      </a:endParaRPr>
                    </a:p>
                  </a:txBody>
                  <a:tcPr marL="36286" marR="36286"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smtClean="0">
                          <a:latin typeface="DIN Next Rounded LT Pro Light" pitchFamily="2" charset="0"/>
                          <a:ea typeface="Times New Roman"/>
                          <a:cs typeface="Times New Roman"/>
                        </a:rPr>
                        <a:t>2 mm</a:t>
                      </a:r>
                      <a:endParaRPr lang="es-EC" sz="1500" dirty="0">
                        <a:latin typeface="DIN Next Rounded LT Pro Light" pitchFamily="2" charset="0"/>
                        <a:ea typeface="Calibri"/>
                        <a:cs typeface="Times New Roman"/>
                      </a:endParaRPr>
                    </a:p>
                  </a:txBody>
                  <a:tcPr marL="36286" marR="36286"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85968">
                <a:tc>
                  <a:txBody>
                    <a:bodyPr/>
                    <a:lstStyle/>
                    <a:p>
                      <a:pPr algn="l">
                        <a:lnSpc>
                          <a:spcPct val="200000"/>
                        </a:lnSpc>
                        <a:spcAft>
                          <a:spcPts val="0"/>
                        </a:spcAft>
                      </a:pPr>
                      <a:r>
                        <a:rPr lang="es-ES" sz="1200" dirty="0" smtClean="0">
                          <a:latin typeface="DIN Next Rounded LT Pro Light" pitchFamily="2" charset="0"/>
                          <a:ea typeface="Times New Roman"/>
                          <a:cs typeface="Times New Roman"/>
                        </a:rPr>
                        <a:t>DIÁMETRO EXTERIOR</a:t>
                      </a:r>
                      <a:endParaRPr lang="es-EC" sz="1200" dirty="0">
                        <a:latin typeface="DIN Next Rounded LT Pro Light" pitchFamily="2" charset="0"/>
                        <a:ea typeface="Calibri"/>
                        <a:cs typeface="Times New Roman"/>
                      </a:endParaRPr>
                    </a:p>
                  </a:txBody>
                  <a:tcPr marL="36286" marR="36286"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smtClean="0">
                          <a:latin typeface="DIN Next Rounded LT Pro Light" pitchFamily="2" charset="0"/>
                          <a:ea typeface="Times New Roman"/>
                          <a:cs typeface="Times New Roman"/>
                        </a:rPr>
                        <a:t>DE</a:t>
                      </a:r>
                      <a:endParaRPr lang="es-EC" sz="1500" dirty="0">
                        <a:latin typeface="DIN Next Rounded LT Pro Light" pitchFamily="2" charset="0"/>
                        <a:ea typeface="Calibri"/>
                        <a:cs typeface="Times New Roman"/>
                      </a:endParaRPr>
                    </a:p>
                  </a:txBody>
                  <a:tcPr marL="36286" marR="36286"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smtClean="0">
                          <a:latin typeface="DIN Next Rounded LT Pro Light" pitchFamily="2" charset="0"/>
                          <a:ea typeface="Times New Roman"/>
                          <a:cs typeface="Times New Roman"/>
                        </a:rPr>
                        <a:t>37 mm</a:t>
                      </a:r>
                      <a:endParaRPr lang="es-EC" sz="1500" dirty="0">
                        <a:latin typeface="DIN Next Rounded LT Pro Light" pitchFamily="2" charset="0"/>
                        <a:ea typeface="Calibri"/>
                        <a:cs typeface="Times New Roman"/>
                      </a:endParaRPr>
                    </a:p>
                  </a:txBody>
                  <a:tcPr marL="36286" marR="36286"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85968">
                <a:tc>
                  <a:txBody>
                    <a:bodyPr/>
                    <a:lstStyle/>
                    <a:p>
                      <a:pPr algn="l">
                        <a:lnSpc>
                          <a:spcPct val="200000"/>
                        </a:lnSpc>
                        <a:spcAft>
                          <a:spcPts val="0"/>
                        </a:spcAft>
                      </a:pPr>
                      <a:r>
                        <a:rPr lang="es-ES" sz="1200" dirty="0" smtClean="0">
                          <a:latin typeface="DIN Next Rounded LT Pro Light" pitchFamily="2" charset="0"/>
                          <a:ea typeface="Times New Roman"/>
                          <a:cs typeface="Times New Roman"/>
                        </a:rPr>
                        <a:t>DIÁMETRO PRIMITIVO</a:t>
                      </a:r>
                      <a:endParaRPr lang="es-EC" sz="1200" dirty="0">
                        <a:latin typeface="DIN Next Rounded LT Pro Light" pitchFamily="2" charset="0"/>
                        <a:ea typeface="Calibri"/>
                        <a:cs typeface="Times New Roman"/>
                      </a:endParaRPr>
                    </a:p>
                  </a:txBody>
                  <a:tcPr marL="36286" marR="36286"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smtClean="0">
                          <a:latin typeface="DIN Next Rounded LT Pro Light" pitchFamily="2" charset="0"/>
                          <a:ea typeface="Times New Roman"/>
                          <a:cs typeface="Times New Roman"/>
                        </a:rPr>
                        <a:t>DP</a:t>
                      </a:r>
                      <a:endParaRPr lang="es-EC" sz="1500" dirty="0">
                        <a:latin typeface="DIN Next Rounded LT Pro Light" pitchFamily="2" charset="0"/>
                        <a:ea typeface="Calibri"/>
                        <a:cs typeface="Times New Roman"/>
                      </a:endParaRPr>
                    </a:p>
                  </a:txBody>
                  <a:tcPr marL="36286" marR="36286"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smtClean="0">
                          <a:latin typeface="DIN Next Rounded LT Pro Light" pitchFamily="2" charset="0"/>
                          <a:ea typeface="Times New Roman"/>
                          <a:cs typeface="Times New Roman"/>
                        </a:rPr>
                        <a:t>33 mm</a:t>
                      </a:r>
                      <a:endParaRPr lang="es-EC" sz="1500" dirty="0">
                        <a:latin typeface="DIN Next Rounded LT Pro Light" pitchFamily="2" charset="0"/>
                        <a:ea typeface="Calibri"/>
                        <a:cs typeface="Times New Roman"/>
                      </a:endParaRPr>
                    </a:p>
                  </a:txBody>
                  <a:tcPr marL="36286" marR="36286"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85968">
                <a:tc>
                  <a:txBody>
                    <a:bodyPr/>
                    <a:lstStyle/>
                    <a:p>
                      <a:pPr algn="l">
                        <a:lnSpc>
                          <a:spcPct val="200000"/>
                        </a:lnSpc>
                        <a:spcAft>
                          <a:spcPts val="0"/>
                        </a:spcAft>
                      </a:pPr>
                      <a:r>
                        <a:rPr lang="es-ES" sz="1200" dirty="0" smtClean="0">
                          <a:latin typeface="DIN Next Rounded LT Pro Light" pitchFamily="2" charset="0"/>
                          <a:ea typeface="Times New Roman"/>
                          <a:cs typeface="Times New Roman"/>
                        </a:rPr>
                        <a:t>ALTURA DEL DIENTE</a:t>
                      </a:r>
                      <a:endParaRPr lang="es-EC" sz="1200" dirty="0">
                        <a:latin typeface="DIN Next Rounded LT Pro Light" pitchFamily="2" charset="0"/>
                        <a:ea typeface="Calibri"/>
                        <a:cs typeface="Times New Roman"/>
                      </a:endParaRPr>
                    </a:p>
                  </a:txBody>
                  <a:tcPr marL="36286" marR="36286"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smtClean="0">
                          <a:latin typeface="DIN Next Rounded LT Pro Light" pitchFamily="2" charset="0"/>
                          <a:ea typeface="Times New Roman"/>
                          <a:cs typeface="Times New Roman"/>
                        </a:rPr>
                        <a:t>h</a:t>
                      </a:r>
                      <a:endParaRPr lang="es-EC" sz="1500" dirty="0">
                        <a:latin typeface="DIN Next Rounded LT Pro Light" pitchFamily="2" charset="0"/>
                        <a:ea typeface="Calibri"/>
                        <a:cs typeface="Times New Roman"/>
                      </a:endParaRPr>
                    </a:p>
                  </a:txBody>
                  <a:tcPr marL="36286" marR="36286"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smtClean="0">
                          <a:latin typeface="DIN Next Rounded LT Pro Light" pitchFamily="2" charset="0"/>
                          <a:ea typeface="Times New Roman"/>
                          <a:cs typeface="Times New Roman"/>
                        </a:rPr>
                        <a:t>4.4 mm</a:t>
                      </a:r>
                      <a:endParaRPr lang="es-EC" sz="1500" dirty="0">
                        <a:latin typeface="DIN Next Rounded LT Pro Light" pitchFamily="2" charset="0"/>
                        <a:ea typeface="Calibri"/>
                        <a:cs typeface="Times New Roman"/>
                      </a:endParaRPr>
                    </a:p>
                  </a:txBody>
                  <a:tcPr marL="36286" marR="36286"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85968">
                <a:tc>
                  <a:txBody>
                    <a:bodyPr/>
                    <a:lstStyle/>
                    <a:p>
                      <a:pPr algn="l">
                        <a:lnSpc>
                          <a:spcPct val="200000"/>
                        </a:lnSpc>
                        <a:spcAft>
                          <a:spcPts val="0"/>
                        </a:spcAft>
                      </a:pPr>
                      <a:r>
                        <a:rPr lang="es-ES" sz="1200" dirty="0" smtClean="0">
                          <a:latin typeface="DIN Next Rounded LT Pro Light" pitchFamily="2" charset="0"/>
                          <a:ea typeface="Times New Roman"/>
                          <a:cs typeface="Times New Roman"/>
                        </a:rPr>
                        <a:t>ANCHO EN EL FONDO DEL FILETE</a:t>
                      </a:r>
                      <a:endParaRPr lang="es-EC" sz="1200" dirty="0">
                        <a:latin typeface="DIN Next Rounded LT Pro Light" pitchFamily="2" charset="0"/>
                        <a:ea typeface="Calibri"/>
                        <a:cs typeface="Times New Roman"/>
                      </a:endParaRPr>
                    </a:p>
                  </a:txBody>
                  <a:tcPr marL="36286" marR="36286"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smtClean="0">
                          <a:latin typeface="DIN Next Rounded LT Pro Light" pitchFamily="2" charset="0"/>
                          <a:ea typeface="Times New Roman"/>
                          <a:cs typeface="Times New Roman"/>
                        </a:rPr>
                        <a:t>t</a:t>
                      </a:r>
                      <a:endParaRPr lang="es-EC" sz="1500" dirty="0">
                        <a:latin typeface="DIN Next Rounded LT Pro Light" pitchFamily="2" charset="0"/>
                        <a:ea typeface="Calibri"/>
                        <a:cs typeface="Times New Roman"/>
                      </a:endParaRPr>
                    </a:p>
                  </a:txBody>
                  <a:tcPr marL="36286" marR="36286"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smtClean="0">
                          <a:latin typeface="DIN Next Rounded LT Pro Light" pitchFamily="2" charset="0"/>
                          <a:ea typeface="Times New Roman"/>
                          <a:cs typeface="Times New Roman"/>
                        </a:rPr>
                        <a:t>1,45 mm</a:t>
                      </a:r>
                      <a:endParaRPr lang="es-EC" sz="1500" dirty="0">
                        <a:latin typeface="DIN Next Rounded LT Pro Light" pitchFamily="2" charset="0"/>
                        <a:ea typeface="Calibri"/>
                        <a:cs typeface="Times New Roman"/>
                      </a:endParaRPr>
                    </a:p>
                  </a:txBody>
                  <a:tcPr marL="36286" marR="36286"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85968">
                <a:tc>
                  <a:txBody>
                    <a:bodyPr/>
                    <a:lstStyle/>
                    <a:p>
                      <a:pPr algn="l">
                        <a:lnSpc>
                          <a:spcPct val="200000"/>
                        </a:lnSpc>
                        <a:spcAft>
                          <a:spcPts val="0"/>
                        </a:spcAft>
                      </a:pPr>
                      <a:r>
                        <a:rPr lang="es-ES" sz="1200" dirty="0" smtClean="0">
                          <a:latin typeface="DIN Next Rounded LT Pro Light" pitchFamily="2" charset="0"/>
                          <a:ea typeface="Times New Roman"/>
                          <a:cs typeface="Times New Roman"/>
                        </a:rPr>
                        <a:t>ÁNGULO DE</a:t>
                      </a:r>
                      <a:r>
                        <a:rPr lang="es-ES" sz="1200" baseline="0" dirty="0" smtClean="0">
                          <a:latin typeface="DIN Next Rounded LT Pro Light" pitchFamily="2" charset="0"/>
                          <a:ea typeface="Times New Roman"/>
                          <a:cs typeface="Times New Roman"/>
                        </a:rPr>
                        <a:t> PRESIÓN NORMAL</a:t>
                      </a:r>
                      <a:endParaRPr lang="es-EC" sz="1200" dirty="0">
                        <a:latin typeface="DIN Next Rounded LT Pro Light" pitchFamily="2" charset="0"/>
                        <a:ea typeface="Calibri"/>
                        <a:cs typeface="Times New Roman"/>
                      </a:endParaRPr>
                    </a:p>
                  </a:txBody>
                  <a:tcPr marL="36286" marR="36286"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50000"/>
                        </a:lnSpc>
                        <a:spcAft>
                          <a:spcPts val="0"/>
                        </a:spcAft>
                      </a:pPr>
                      <a:r>
                        <a:rPr lang="es-EC" sz="1500" dirty="0" err="1" smtClean="0">
                          <a:latin typeface="DIN Next Rounded LT Pro Light" pitchFamily="2" charset="0"/>
                          <a:ea typeface="Times New Roman"/>
                          <a:cs typeface="Times New Roman"/>
                        </a:rPr>
                        <a:t>Φn</a:t>
                      </a:r>
                      <a:endParaRPr lang="es-EC" sz="1500" dirty="0">
                        <a:latin typeface="DIN Next Rounded LT Pro Light" pitchFamily="2" charset="0"/>
                        <a:ea typeface="Calibri"/>
                        <a:cs typeface="Times New Roman"/>
                      </a:endParaRPr>
                    </a:p>
                  </a:txBody>
                  <a:tcPr marL="36286" marR="36286"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smtClean="0">
                          <a:latin typeface="DIN Next Rounded LT Pro Light" pitchFamily="2" charset="0"/>
                          <a:ea typeface="Times New Roman"/>
                          <a:cs typeface="Times New Roman"/>
                        </a:rPr>
                        <a:t>22 °</a:t>
                      </a:r>
                      <a:endParaRPr lang="es-EC" sz="1500" dirty="0">
                        <a:latin typeface="DIN Next Rounded LT Pro Light" pitchFamily="2" charset="0"/>
                        <a:ea typeface="Calibri"/>
                        <a:cs typeface="Times New Roman"/>
                      </a:endParaRPr>
                    </a:p>
                  </a:txBody>
                  <a:tcPr marL="36286" marR="36286"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827075">
                <a:tc>
                  <a:txBody>
                    <a:bodyPr/>
                    <a:lstStyle/>
                    <a:p>
                      <a:pPr algn="l">
                        <a:lnSpc>
                          <a:spcPct val="200000"/>
                        </a:lnSpc>
                        <a:spcAft>
                          <a:spcPts val="0"/>
                        </a:spcAft>
                      </a:pPr>
                      <a:r>
                        <a:rPr lang="es-ES" sz="1200" dirty="0" smtClean="0">
                          <a:latin typeface="DIN Next Rounded LT Pro Light" pitchFamily="2" charset="0"/>
                          <a:ea typeface="Times New Roman"/>
                          <a:cs typeface="Times New Roman"/>
                        </a:rPr>
                        <a:t>ÁNGULO DE INCLINACIÓN DE LA HÉLICE</a:t>
                      </a:r>
                      <a:endParaRPr lang="es-EC" sz="1200" dirty="0">
                        <a:latin typeface="DIN Next Rounded LT Pro Light" pitchFamily="2" charset="0"/>
                        <a:ea typeface="Calibri"/>
                        <a:cs typeface="Times New Roman"/>
                      </a:endParaRPr>
                    </a:p>
                  </a:txBody>
                  <a:tcPr marL="36286" marR="36286"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smtClean="0">
                          <a:latin typeface="DIN Next Rounded LT Pro Light" pitchFamily="2" charset="0"/>
                          <a:ea typeface="Times New Roman"/>
                          <a:cs typeface="Times New Roman"/>
                        </a:rPr>
                        <a:t>α</a:t>
                      </a:r>
                      <a:endParaRPr lang="es-EC" sz="1500" dirty="0">
                        <a:latin typeface="DIN Next Rounded LT Pro Light" pitchFamily="2" charset="0"/>
                        <a:ea typeface="Calibri"/>
                        <a:cs typeface="Times New Roman"/>
                      </a:endParaRPr>
                    </a:p>
                  </a:txBody>
                  <a:tcPr marL="36286" marR="36286"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smtClean="0">
                          <a:latin typeface="DIN Next Rounded LT Pro Light" pitchFamily="2" charset="0"/>
                          <a:ea typeface="Times New Roman"/>
                          <a:cs typeface="Times New Roman"/>
                        </a:rPr>
                        <a:t>64 °</a:t>
                      </a:r>
                      <a:endParaRPr lang="es-EC" sz="1500" dirty="0">
                        <a:latin typeface="DIN Next Rounded LT Pro Light" pitchFamily="2" charset="0"/>
                        <a:ea typeface="Calibri"/>
                        <a:cs typeface="Times New Roman"/>
                      </a:endParaRPr>
                    </a:p>
                  </a:txBody>
                  <a:tcPr marL="36286" marR="36286"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85968">
                <a:tc>
                  <a:txBody>
                    <a:bodyPr/>
                    <a:lstStyle/>
                    <a:p>
                      <a:pPr algn="l">
                        <a:lnSpc>
                          <a:spcPct val="200000"/>
                        </a:lnSpc>
                        <a:spcAft>
                          <a:spcPts val="0"/>
                        </a:spcAft>
                      </a:pPr>
                      <a:r>
                        <a:rPr lang="es-ES" sz="1200" dirty="0" smtClean="0">
                          <a:latin typeface="DIN Next Rounded LT Pro Light" pitchFamily="2" charset="0"/>
                          <a:ea typeface="Times New Roman"/>
                          <a:cs typeface="Times New Roman"/>
                        </a:rPr>
                        <a:t>ÁNGULO DE LA CARA DE ATAQUE</a:t>
                      </a:r>
                      <a:endParaRPr lang="es-EC" sz="1200" dirty="0">
                        <a:latin typeface="DIN Next Rounded LT Pro Light" pitchFamily="2" charset="0"/>
                        <a:ea typeface="Calibri"/>
                        <a:cs typeface="Times New Roman"/>
                      </a:endParaRPr>
                    </a:p>
                  </a:txBody>
                  <a:tcPr marL="36286" marR="36286"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ctr" defTabSz="914400" rtl="0" eaLnBrk="1" fontAlgn="auto" latinLnBrk="0" hangingPunct="1">
                        <a:lnSpc>
                          <a:spcPct val="200000"/>
                        </a:lnSpc>
                        <a:spcBef>
                          <a:spcPts val="0"/>
                        </a:spcBef>
                        <a:spcAft>
                          <a:spcPts val="0"/>
                        </a:spcAft>
                        <a:buClrTx/>
                        <a:buSzTx/>
                        <a:buFontTx/>
                        <a:buNone/>
                        <a:tabLst/>
                        <a:defRPr/>
                      </a:pPr>
                      <a:endParaRPr lang="es-ES" sz="1500" dirty="0">
                        <a:solidFill>
                          <a:schemeClr val="tx1"/>
                        </a:solidFill>
                        <a:latin typeface="DIN Next Rounded LT Pro Light" pitchFamily="2" charset="0"/>
                        <a:ea typeface="Times New Roman"/>
                        <a:cs typeface="Times New Roman"/>
                      </a:endParaRPr>
                    </a:p>
                  </a:txBody>
                  <a:tcPr marL="36286" marR="36286"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smtClean="0">
                          <a:latin typeface="DIN Next Rounded LT Pro Light" pitchFamily="2" charset="0"/>
                          <a:ea typeface="Times New Roman"/>
                          <a:cs typeface="Times New Roman"/>
                        </a:rPr>
                        <a:t>84°</a:t>
                      </a:r>
                      <a:endParaRPr lang="es-EC" sz="1500" dirty="0">
                        <a:latin typeface="DIN Next Rounded LT Pro Light" pitchFamily="2" charset="0"/>
                        <a:ea typeface="Calibri"/>
                        <a:cs typeface="Times New Roman"/>
                      </a:endParaRPr>
                    </a:p>
                  </a:txBody>
                  <a:tcPr marL="36286" marR="36286"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85968">
                <a:tc>
                  <a:txBody>
                    <a:bodyPr/>
                    <a:lstStyle/>
                    <a:p>
                      <a:pPr algn="l">
                        <a:lnSpc>
                          <a:spcPct val="200000"/>
                        </a:lnSpc>
                        <a:spcAft>
                          <a:spcPts val="0"/>
                        </a:spcAft>
                      </a:pPr>
                      <a:r>
                        <a:rPr lang="es-ES" sz="1200" dirty="0" smtClean="0">
                          <a:latin typeface="DIN Next Rounded LT Pro Light" pitchFamily="2" charset="0"/>
                          <a:ea typeface="Times New Roman"/>
                          <a:cs typeface="Times New Roman"/>
                        </a:rPr>
                        <a:t>ANGULO DE LA CARA LIBRE DE FILO</a:t>
                      </a:r>
                      <a:endParaRPr lang="es-EC" sz="1200" dirty="0">
                        <a:latin typeface="DIN Next Rounded LT Pro Light" pitchFamily="2" charset="0"/>
                        <a:ea typeface="Calibri"/>
                        <a:cs typeface="Times New Roman"/>
                      </a:endParaRPr>
                    </a:p>
                  </a:txBody>
                  <a:tcPr marL="36286" marR="36286"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smtClean="0">
                          <a:latin typeface="DIN Next Rounded LT Pro Light" pitchFamily="2" charset="0"/>
                          <a:ea typeface="Times New Roman"/>
                          <a:cs typeface="Times New Roman"/>
                        </a:rPr>
                        <a:t>Φ</a:t>
                      </a:r>
                      <a:endParaRPr lang="es-EC" sz="1500" dirty="0">
                        <a:latin typeface="DIN Next Rounded LT Pro Light" pitchFamily="2" charset="0"/>
                        <a:ea typeface="Calibri"/>
                        <a:cs typeface="Times New Roman"/>
                      </a:endParaRPr>
                    </a:p>
                  </a:txBody>
                  <a:tcPr marL="36286" marR="36286"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smtClean="0">
                          <a:latin typeface="DIN Next Rounded LT Pro Light" pitchFamily="2" charset="0"/>
                          <a:ea typeface="Times New Roman"/>
                          <a:cs typeface="Times New Roman"/>
                        </a:rPr>
                        <a:t>6°</a:t>
                      </a:r>
                      <a:endParaRPr lang="es-EC" sz="1500" dirty="0">
                        <a:latin typeface="DIN Next Rounded LT Pro Light" pitchFamily="2" charset="0"/>
                        <a:ea typeface="Calibri"/>
                        <a:cs typeface="Times New Roman"/>
                      </a:endParaRPr>
                    </a:p>
                  </a:txBody>
                  <a:tcPr marL="36286" marR="36286"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85968">
                <a:tc>
                  <a:txBody>
                    <a:bodyPr/>
                    <a:lstStyle/>
                    <a:p>
                      <a:pPr algn="l">
                        <a:lnSpc>
                          <a:spcPct val="200000"/>
                        </a:lnSpc>
                        <a:spcAft>
                          <a:spcPts val="0"/>
                        </a:spcAft>
                      </a:pPr>
                      <a:r>
                        <a:rPr lang="es-ES" sz="1200" dirty="0" smtClean="0">
                          <a:latin typeface="DIN Next Rounded LT Pro Light" pitchFamily="2" charset="0"/>
                          <a:ea typeface="Times New Roman"/>
                          <a:cs typeface="Times New Roman"/>
                        </a:rPr>
                        <a:t>DESPLAZAMIENTO DEL SINFÍN</a:t>
                      </a:r>
                      <a:endParaRPr lang="es-EC" sz="1200" dirty="0">
                        <a:latin typeface="DIN Next Rounded LT Pro Light" pitchFamily="2" charset="0"/>
                        <a:ea typeface="Calibri"/>
                        <a:cs typeface="Times New Roman"/>
                      </a:endParaRPr>
                    </a:p>
                  </a:txBody>
                  <a:tcPr marL="36286" marR="36286"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smtClean="0">
                          <a:latin typeface="DIN Next Rounded LT Pro Light" pitchFamily="2" charset="0"/>
                          <a:ea typeface="Times New Roman"/>
                          <a:cs typeface="Times New Roman"/>
                        </a:rPr>
                        <a:t>L</a:t>
                      </a:r>
                      <a:endParaRPr lang="es-EC" sz="1500" dirty="0">
                        <a:latin typeface="DIN Next Rounded LT Pro Light" pitchFamily="2" charset="0"/>
                        <a:ea typeface="Calibri"/>
                        <a:cs typeface="Times New Roman"/>
                      </a:endParaRPr>
                    </a:p>
                  </a:txBody>
                  <a:tcPr marL="36286" marR="36286"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200000"/>
                        </a:lnSpc>
                        <a:spcAft>
                          <a:spcPts val="0"/>
                        </a:spcAft>
                      </a:pPr>
                      <a:r>
                        <a:rPr lang="es-ES" sz="1500" dirty="0" smtClean="0">
                          <a:latin typeface="DIN Next Rounded LT Pro Light" pitchFamily="2" charset="0"/>
                          <a:ea typeface="Times New Roman"/>
                          <a:cs typeface="Times New Roman"/>
                        </a:rPr>
                        <a:t>50.624 mm</a:t>
                      </a:r>
                      <a:endParaRPr lang="es-EC" sz="1500" dirty="0">
                        <a:latin typeface="DIN Next Rounded LT Pro Light" pitchFamily="2" charset="0"/>
                        <a:ea typeface="Calibri"/>
                        <a:cs typeface="Times New Roman"/>
                      </a:endParaRPr>
                    </a:p>
                  </a:txBody>
                  <a:tcPr marL="36286" marR="36286"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pic>
        <p:nvPicPr>
          <p:cNvPr id="7"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483768" y="4509120"/>
            <a:ext cx="85725" cy="266700"/>
          </a:xfrm>
          <a:prstGeom prst="rect">
            <a:avLst/>
          </a:prstGeom>
          <a:noFill/>
        </p:spPr>
      </p:pic>
      <p:sp>
        <p:nvSpPr>
          <p:cNvPr id="8" name="Rectangle 3"/>
          <p:cNvSpPr txBox="1">
            <a:spLocks/>
          </p:cNvSpPr>
          <p:nvPr/>
        </p:nvSpPr>
        <p:spPr>
          <a:xfrm>
            <a:off x="971600" y="332656"/>
            <a:ext cx="7416824" cy="50405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s-EC" sz="2400" b="1" noProof="0" dirty="0" smtClean="0">
                <a:latin typeface="DIN Next Rounded LT Pro Light" pitchFamily="2" charset="0"/>
                <a:cs typeface="Arial" pitchFamily="34" charset="0"/>
              </a:rPr>
              <a:t>GEOMETRÍA DE LA FRESA MADRE</a:t>
            </a:r>
            <a:endParaRPr kumimoji="0" lang="es-EC" sz="2400" b="1"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Rectangle 3"/>
          <p:cNvSpPr txBox="1">
            <a:spLocks/>
          </p:cNvSpPr>
          <p:nvPr/>
        </p:nvSpPr>
        <p:spPr>
          <a:xfrm>
            <a:off x="4427984" y="3284984"/>
            <a:ext cx="4392488" cy="2597771"/>
          </a:xfrm>
          <a:prstGeom prst="rect">
            <a:avLst/>
          </a:prstGeom>
        </p:spPr>
        <p:txBody>
          <a:bodyPr vert="horz" lIns="91440" tIns="45720" rIns="91440" bIns="45720" rtlCol="0">
            <a:normAutofit fontScale="850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rPr>
              <a:t>MATERIAL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s-ES" dirty="0" smtClean="0">
                <a:latin typeface="DIN Next Rounded LT Pro Light" pitchFamily="2" charset="0"/>
              </a:rPr>
              <a:t>SE ELIGIÓ UN ACERO DE HERRAMIENTAS DF 2 (ANEXO A.12).</a:t>
            </a:r>
          </a:p>
          <a:p>
            <a:pPr>
              <a:lnSpc>
                <a:spcPct val="150000"/>
              </a:lnSpc>
            </a:pPr>
            <a:r>
              <a:rPr lang="es-ES" dirty="0" smtClean="0">
                <a:latin typeface="DIN Next Rounded LT Pro Light" pitchFamily="2" charset="0"/>
              </a:rPr>
              <a:t>ENTRE SUS PRINCIPALES CARACTERÍSTICAS:</a:t>
            </a:r>
            <a:endParaRPr lang="es-EC" dirty="0" smtClean="0">
              <a:latin typeface="DIN Next Rounded LT Pro Light" pitchFamily="2" charset="0"/>
            </a:endParaRPr>
          </a:p>
          <a:p>
            <a:pPr>
              <a:lnSpc>
                <a:spcPct val="150000"/>
              </a:lnSpc>
              <a:buFont typeface="Arial" pitchFamily="34" charset="0"/>
              <a:buChar char="•"/>
            </a:pPr>
            <a:r>
              <a:rPr lang="es-ES" dirty="0" smtClean="0">
                <a:latin typeface="DIN Next Rounded LT Pro Light" pitchFamily="2" charset="0"/>
              </a:rPr>
              <a:t>BUENA MAQUINABILIDAD</a:t>
            </a:r>
          </a:p>
          <a:p>
            <a:pPr>
              <a:lnSpc>
                <a:spcPct val="150000"/>
              </a:lnSpc>
              <a:buFont typeface="Arial" pitchFamily="34" charset="0"/>
              <a:buChar char="•"/>
            </a:pPr>
            <a:r>
              <a:rPr lang="es-ES" dirty="0" smtClean="0">
                <a:latin typeface="DIN Next Rounded LT Pro Light" pitchFamily="2" charset="0"/>
              </a:rPr>
              <a:t>BUENA ESTABILIDAD DIMENSIONAL EN EL TEMPLE.</a:t>
            </a:r>
            <a:endParaRPr lang="es-EC" dirty="0" smtClean="0">
              <a:latin typeface="DIN Next Rounded LT Pro Light" pitchFamily="2" charset="0"/>
            </a:endParaRPr>
          </a:p>
          <a:p>
            <a:pPr>
              <a:lnSpc>
                <a:spcPct val="150000"/>
              </a:lnSpc>
              <a:buFont typeface="Arial" pitchFamily="34" charset="0"/>
              <a:buChar char="•"/>
            </a:pPr>
            <a:r>
              <a:rPr lang="es-ES" dirty="0" smtClean="0">
                <a:latin typeface="DIN Next Rounded LT Pro Light" pitchFamily="2" charset="0"/>
              </a:rPr>
              <a:t>UNA BUENA COMBINACIÓN DE GRAN DUREZA SUPERFICIAL Y TENACIDAD TRAS EL TEMPLE Y REVENIDO.</a:t>
            </a:r>
          </a:p>
          <a:p>
            <a:pPr>
              <a:lnSpc>
                <a:spcPct val="150000"/>
              </a:lnSpc>
            </a:pPr>
            <a:endParaRPr lang="es-EC" sz="1400" dirty="0">
              <a:latin typeface="DIN Next Rounded LT Pro Light" pitchFamily="2" charset="0"/>
            </a:endParaRPr>
          </a:p>
          <a:p>
            <a:pPr marL="342900" marR="0" lvl="0" indent="-342900" algn="just" defTabSz="914400" rtl="0" eaLnBrk="1" fontAlgn="auto" latinLnBrk="0" hangingPunct="1">
              <a:lnSpc>
                <a:spcPct val="100000"/>
              </a:lnSpc>
              <a:spcBef>
                <a:spcPct val="20000"/>
              </a:spcBef>
              <a:spcAft>
                <a:spcPts val="0"/>
              </a:spcAft>
              <a:buClrTx/>
              <a:buSzTx/>
              <a:tabLst/>
              <a:defRPr/>
            </a:pPr>
            <a:endParaRPr kumimoji="0" lang="es-ES" sz="1400" b="0"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srcRect b="17675"/>
          <a:stretch/>
        </p:blipFill>
        <p:spPr bwMode="auto">
          <a:xfrm>
            <a:off x="0" y="0"/>
            <a:ext cx="9144000" cy="5661248"/>
          </a:xfrm>
          <a:prstGeom prst="rect">
            <a:avLst/>
          </a:prstGeom>
          <a:noFill/>
          <a:ln w="9525">
            <a:noFill/>
            <a:miter lim="800000"/>
            <a:headEnd/>
            <a:tailEnd/>
          </a:ln>
        </p:spPr>
      </p:pic>
      <p:sp>
        <p:nvSpPr>
          <p:cNvPr id="8" name="7 Rectángulo"/>
          <p:cNvSpPr/>
          <p:nvPr/>
        </p:nvSpPr>
        <p:spPr>
          <a:xfrm>
            <a:off x="1043608" y="188640"/>
            <a:ext cx="7560840" cy="830997"/>
          </a:xfrm>
          <a:prstGeom prst="rect">
            <a:avLst/>
          </a:prstGeom>
        </p:spPr>
        <p:txBody>
          <a:bodyPr wrap="square">
            <a:spAutoFit/>
          </a:bodyPr>
          <a:lstStyle/>
          <a:p>
            <a:pPr algn="ctr">
              <a:defRPr/>
            </a:pPr>
            <a:r>
              <a:rPr lang="es-EC" sz="2400" b="1" i="1" u="sng" dirty="0">
                <a:latin typeface="DIN Next Rounded LT Pro Light" pitchFamily="2" charset="0"/>
                <a:cs typeface="Arial" pitchFamily="34" charset="0"/>
              </a:rPr>
              <a:t>ANALIZAR EL COMPORTAMIENTO DE LA CORONA EN CONDICIONES NORMALES DE OPERACIÓN.</a:t>
            </a:r>
            <a:endParaRPr lang="es-ES" sz="2400" b="1" i="1" u="sng" dirty="0">
              <a:latin typeface="DIN Next Rounded LT Pro Light" pitchFamily="2" charset="0"/>
              <a:cs typeface="Arial" pitchFamily="34" charset="0"/>
            </a:endParaRPr>
          </a:p>
        </p:txBody>
      </p:sp>
      <p:sp>
        <p:nvSpPr>
          <p:cNvPr id="5" name="Rectangle 3"/>
          <p:cNvSpPr txBox="1">
            <a:spLocks/>
          </p:cNvSpPr>
          <p:nvPr/>
        </p:nvSpPr>
        <p:spPr>
          <a:xfrm>
            <a:off x="179512" y="956249"/>
            <a:ext cx="7416824" cy="50405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s-EC" sz="2400" b="1" noProof="0" dirty="0" smtClean="0">
                <a:latin typeface="DIN Next Rounded LT Pro Light" pitchFamily="2" charset="0"/>
                <a:cs typeface="Arial" pitchFamily="34" charset="0"/>
              </a:rPr>
              <a:t>METODO AGMA</a:t>
            </a: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3" name="Imagen 2"/>
          <p:cNvPicPr>
            <a:picLocks noChangeAspect="1"/>
          </p:cNvPicPr>
          <p:nvPr/>
        </p:nvPicPr>
        <p:blipFill rotWithShape="1">
          <a:blip r:embed="rId3"/>
          <a:srcRect l="7949" r="7396"/>
          <a:stretch/>
        </p:blipFill>
        <p:spPr>
          <a:xfrm>
            <a:off x="323528" y="1340768"/>
            <a:ext cx="3096344" cy="2686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6" name="Tabla 5"/>
          <p:cNvGraphicFramePr>
            <a:graphicFrameLocks noGrp="1"/>
          </p:cNvGraphicFramePr>
          <p:nvPr>
            <p:extLst>
              <p:ext uri="{D42A27DB-BD31-4B8C-83A1-F6EECF244321}">
                <p14:modId xmlns:p14="http://schemas.microsoft.com/office/powerpoint/2010/main" val="4124893292"/>
              </p:ext>
            </p:extLst>
          </p:nvPr>
        </p:nvGraphicFramePr>
        <p:xfrm>
          <a:off x="4820704" y="3717032"/>
          <a:ext cx="3634105" cy="1305879"/>
        </p:xfrm>
        <a:graphic>
          <a:graphicData uri="http://schemas.openxmlformats.org/drawingml/2006/table">
            <a:tbl>
              <a:tblPr firstRow="1" firstCol="1" bandRow="1">
                <a:tableStyleId>{5C22544A-7EE6-4342-B048-85BDC9FD1C3A}</a:tableStyleId>
              </a:tblPr>
              <a:tblGrid>
                <a:gridCol w="939800"/>
                <a:gridCol w="1170305"/>
                <a:gridCol w="762000"/>
                <a:gridCol w="762000"/>
              </a:tblGrid>
              <a:tr h="590550">
                <a:tc>
                  <a:txBody>
                    <a:bodyPr/>
                    <a:lstStyle/>
                    <a:p>
                      <a:pPr algn="ctr">
                        <a:lnSpc>
                          <a:spcPct val="200000"/>
                        </a:lnSpc>
                        <a:spcAft>
                          <a:spcPts val="0"/>
                        </a:spcAft>
                      </a:pPr>
                      <a:r>
                        <a:rPr lang="es-EC" sz="1200" dirty="0">
                          <a:effectLst/>
                        </a:rPr>
                        <a:t>FUERZA</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dirty="0">
                          <a:effectLst/>
                        </a:rPr>
                        <a:t>TANGENCIAL                       (N)</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dirty="0">
                          <a:effectLst/>
                        </a:rPr>
                        <a:t>RADIAL                                (N)</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AXIAL                         (N)</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76225">
                <a:tc>
                  <a:txBody>
                    <a:bodyPr/>
                    <a:lstStyle/>
                    <a:p>
                      <a:pPr algn="ctr">
                        <a:lnSpc>
                          <a:spcPct val="200000"/>
                        </a:lnSpc>
                        <a:spcAft>
                          <a:spcPts val="0"/>
                        </a:spcAft>
                      </a:pPr>
                      <a:r>
                        <a:rPr lang="es-EC" sz="1200">
                          <a:effectLst/>
                        </a:rPr>
                        <a:t>Corona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1 192</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448.57</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681.85</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76225">
                <a:tc>
                  <a:txBody>
                    <a:bodyPr/>
                    <a:lstStyle/>
                    <a:p>
                      <a:pPr algn="ctr">
                        <a:lnSpc>
                          <a:spcPct val="200000"/>
                        </a:lnSpc>
                        <a:spcAft>
                          <a:spcPts val="0"/>
                        </a:spcAft>
                      </a:pPr>
                      <a:r>
                        <a:rPr lang="es-EC" sz="1200">
                          <a:effectLst/>
                        </a:rPr>
                        <a:t>Sinfín</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681.85</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rPr>
                        <a:t>448.57</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dirty="0">
                          <a:effectLst/>
                        </a:rPr>
                        <a:t>1 192</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7" name="Imagen 6"/>
          <p:cNvPicPr>
            <a:picLocks noChangeAspect="1"/>
          </p:cNvPicPr>
          <p:nvPr/>
        </p:nvPicPr>
        <p:blipFill>
          <a:blip r:embed="rId4"/>
          <a:stretch>
            <a:fillRect/>
          </a:stretch>
        </p:blipFill>
        <p:spPr>
          <a:xfrm>
            <a:off x="683568" y="4179309"/>
            <a:ext cx="2376264" cy="2535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9" name="Tabla 8"/>
          <p:cNvGraphicFramePr>
            <a:graphicFrameLocks noGrp="1"/>
          </p:cNvGraphicFramePr>
          <p:nvPr>
            <p:extLst>
              <p:ext uri="{D42A27DB-BD31-4B8C-83A1-F6EECF244321}">
                <p14:modId xmlns:p14="http://schemas.microsoft.com/office/powerpoint/2010/main" val="2963659"/>
              </p:ext>
            </p:extLst>
          </p:nvPr>
        </p:nvGraphicFramePr>
        <p:xfrm>
          <a:off x="4283968" y="5021212"/>
          <a:ext cx="4621530" cy="1671003"/>
        </p:xfrm>
        <a:graphic>
          <a:graphicData uri="http://schemas.openxmlformats.org/drawingml/2006/table">
            <a:tbl>
              <a:tblPr firstRow="1" firstCol="1" bandRow="1">
                <a:tableStyleId>{5C22544A-7EE6-4342-B048-85BDC9FD1C3A}</a:tableStyleId>
              </a:tblPr>
              <a:tblGrid>
                <a:gridCol w="640715"/>
                <a:gridCol w="1605915"/>
                <a:gridCol w="1362710"/>
                <a:gridCol w="1012190"/>
              </a:tblGrid>
              <a:tr h="571500">
                <a:tc gridSpan="4">
                  <a:txBody>
                    <a:bodyPr/>
                    <a:lstStyle/>
                    <a:p>
                      <a:pPr algn="ctr">
                        <a:lnSpc>
                          <a:spcPct val="200000"/>
                        </a:lnSpc>
                        <a:spcAft>
                          <a:spcPts val="0"/>
                        </a:spcAft>
                      </a:pPr>
                      <a:r>
                        <a:rPr lang="es-ES" sz="1200" dirty="0">
                          <a:effectLst/>
                        </a:rPr>
                        <a:t>RESULTADO MÉTODO AGMA</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r>
              <a:tr h="560705">
                <a:tc>
                  <a:txBody>
                    <a:bodyPr/>
                    <a:lstStyle/>
                    <a:p>
                      <a:pPr algn="ctr">
                        <a:lnSpc>
                          <a:spcPct val="200000"/>
                        </a:lnSpc>
                        <a:spcAft>
                          <a:spcPts val="0"/>
                        </a:spcAft>
                      </a:pPr>
                      <a:r>
                        <a:rPr lang="es-ES" sz="1200">
                          <a:effectLst/>
                        </a:rPr>
                        <a:t>Método</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S" sz="1200">
                          <a:effectLst/>
                        </a:rPr>
                        <a:t>Esfuerzo Máximo [MPa]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S" sz="1200">
                          <a:effectLst/>
                        </a:rPr>
                        <a:t>Resistencia a la Fluencia [MPa]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S" sz="1200">
                          <a:effectLst/>
                        </a:rPr>
                        <a:t>Factor de seguridad</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20370">
                <a:tc>
                  <a:txBody>
                    <a:bodyPr/>
                    <a:lstStyle/>
                    <a:p>
                      <a:pPr algn="ctr">
                        <a:lnSpc>
                          <a:spcPct val="200000"/>
                        </a:lnSpc>
                        <a:spcAft>
                          <a:spcPts val="0"/>
                        </a:spcAft>
                      </a:pPr>
                      <a:r>
                        <a:rPr lang="es-ES" sz="1200" dirty="0">
                          <a:effectLst/>
                        </a:rPr>
                        <a:t>AGMA</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S" sz="1200">
                          <a:effectLst/>
                        </a:rPr>
                        <a:t>62,446</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S" sz="1200">
                          <a:effectLst/>
                        </a:rPr>
                        <a:t>240</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S" sz="1200" dirty="0">
                          <a:effectLst/>
                        </a:rPr>
                        <a:t>3.843</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10" name="Imagen 9"/>
          <p:cNvPicPr>
            <a:picLocks noChangeAspect="1"/>
          </p:cNvPicPr>
          <p:nvPr/>
        </p:nvPicPr>
        <p:blipFill>
          <a:blip r:embed="rId5"/>
          <a:stretch>
            <a:fillRect/>
          </a:stretch>
        </p:blipFill>
        <p:spPr>
          <a:xfrm>
            <a:off x="5360057" y="1426878"/>
            <a:ext cx="2219635" cy="213389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18714"/>
            <a:ext cx="9144000" cy="6876714"/>
          </a:xfrm>
          <a:prstGeom prst="rect">
            <a:avLst/>
          </a:prstGeom>
          <a:noFill/>
          <a:ln w="9525">
            <a:noFill/>
            <a:miter lim="800000"/>
            <a:headEnd/>
            <a:tailEnd/>
          </a:ln>
        </p:spPr>
      </p:pic>
      <p:sp>
        <p:nvSpPr>
          <p:cNvPr id="24579" name="Rectangle 3"/>
          <p:cNvSpPr>
            <a:spLocks noGrp="1"/>
          </p:cNvSpPr>
          <p:nvPr>
            <p:ph idx="1"/>
          </p:nvPr>
        </p:nvSpPr>
        <p:spPr>
          <a:xfrm>
            <a:off x="467544" y="260648"/>
            <a:ext cx="8229600" cy="5668963"/>
          </a:xfrm>
        </p:spPr>
        <p:txBody>
          <a:bodyPr rtlCol="0">
            <a:normAutofit fontScale="92500"/>
          </a:bodyPr>
          <a:lstStyle/>
          <a:p>
            <a:pPr marL="0" indent="0" algn="ctr" eaLnBrk="1" fontAlgn="auto" hangingPunct="1">
              <a:spcAft>
                <a:spcPts val="0"/>
              </a:spcAft>
              <a:buFont typeface="Arial" pitchFamily="34" charset="0"/>
              <a:buNone/>
              <a:defRPr/>
            </a:pPr>
            <a:endParaRPr lang="es-ES" sz="1400" b="1" dirty="0" smtClean="0">
              <a:latin typeface="Arial" pitchFamily="34" charset="0"/>
              <a:cs typeface="Arial" pitchFamily="34" charset="0"/>
            </a:endParaRPr>
          </a:p>
          <a:p>
            <a:pPr marL="0" indent="0" algn="ctr" eaLnBrk="1" fontAlgn="auto" hangingPunct="1">
              <a:spcAft>
                <a:spcPts val="0"/>
              </a:spcAft>
              <a:buFont typeface="Arial" pitchFamily="34" charset="0"/>
              <a:buNone/>
              <a:defRPr/>
            </a:pPr>
            <a:r>
              <a:rPr lang="es-ES" sz="2600" b="1" dirty="0" smtClean="0">
                <a:latin typeface="DIN Next Rounded LT Pro Light" pitchFamily="2" charset="0"/>
                <a:cs typeface="Arial" pitchFamily="34" charset="0"/>
              </a:rPr>
              <a:t>OBJETIVO GENERAL.</a:t>
            </a:r>
            <a:endParaRPr lang="es-ES" sz="2600" b="1" dirty="0">
              <a:latin typeface="DIN Next Rounded LT Pro Light" pitchFamily="2" charset="0"/>
              <a:cs typeface="Arial" pitchFamily="34" charset="0"/>
            </a:endParaRPr>
          </a:p>
          <a:p>
            <a:pPr marL="0" indent="0" eaLnBrk="1" fontAlgn="auto" hangingPunct="1">
              <a:spcAft>
                <a:spcPts val="0"/>
              </a:spcAft>
              <a:buFont typeface="Arial" pitchFamily="34" charset="0"/>
              <a:buNone/>
              <a:defRPr/>
            </a:pPr>
            <a:r>
              <a:rPr lang="es-ES" sz="1600" dirty="0">
                <a:latin typeface="DIN Next Rounded LT Pro Light" pitchFamily="2" charset="0"/>
                <a:cs typeface="Arial" pitchFamily="34" charset="0"/>
              </a:rPr>
              <a:t> </a:t>
            </a:r>
          </a:p>
          <a:p>
            <a:pPr algn="just" eaLnBrk="1" fontAlgn="auto" hangingPunct="1">
              <a:lnSpc>
                <a:spcPct val="150000"/>
              </a:lnSpc>
              <a:spcAft>
                <a:spcPts val="0"/>
              </a:spcAft>
              <a:buNone/>
              <a:defRPr/>
            </a:pPr>
            <a:r>
              <a:rPr lang="es-ES" sz="1600" dirty="0" smtClean="0">
                <a:latin typeface="DIN Next Rounded LT Pro Light" pitchFamily="2" charset="0"/>
                <a:cs typeface="Arial" pitchFamily="34" charset="0"/>
              </a:rPr>
              <a:t>	</a:t>
            </a:r>
            <a:r>
              <a:rPr lang="es-ES" sz="2000" dirty="0" smtClean="0">
                <a:latin typeface="DIN Next Rounded LT Pro Light" pitchFamily="2" charset="0"/>
                <a:cs typeface="Arial" pitchFamily="34" charset="0"/>
              </a:rPr>
              <a:t>DISEÑAR EL PROCESO DE CONSTRUCCIÓN, SIMULAR E IMPLEMENTAR LA CORONA DE BRONCE DEL MECANISMO ALIMENTADOR DEL DOBLE CAÑÓN ANTIAÉREO OERLIKON DE 35 MM., Y REALIZAR LA CONSTRUCCIÓN EN EL CENTRO DE MECANIZADO VERTICAL FADAL </a:t>
            </a:r>
            <a:r>
              <a:rPr lang="es-ES" sz="2000" dirty="0" err="1" smtClean="0">
                <a:latin typeface="DIN Next Rounded LT Pro Light" pitchFamily="2" charset="0"/>
                <a:cs typeface="Arial" pitchFamily="34" charset="0"/>
              </a:rPr>
              <a:t>VMC</a:t>
            </a:r>
            <a:r>
              <a:rPr lang="es-ES" sz="2000" dirty="0" smtClean="0">
                <a:latin typeface="DIN Next Rounded LT Pro Light" pitchFamily="2" charset="0"/>
                <a:cs typeface="Arial" pitchFamily="34" charset="0"/>
              </a:rPr>
              <a:t> 3016L DEL COMANDO LOGÍSTICO REINO DE QUITO, DEL EJÉRCITO ECUATORIANO.</a:t>
            </a:r>
          </a:p>
          <a:p>
            <a:pPr eaLnBrk="1" fontAlgn="auto" hangingPunct="1">
              <a:spcAft>
                <a:spcPts val="0"/>
              </a:spcAft>
              <a:defRPr/>
            </a:pPr>
            <a:endParaRPr lang="es-ES" sz="1600" dirty="0" smtClean="0">
              <a:latin typeface="DIN Next Rounded LT Pro Light" pitchFamily="2" charset="0"/>
              <a:cs typeface="Arial" pitchFamily="34" charset="0"/>
            </a:endParaRPr>
          </a:p>
          <a:p>
            <a:pPr marL="0" indent="0" algn="ctr" eaLnBrk="1" fontAlgn="auto" hangingPunct="1">
              <a:spcAft>
                <a:spcPts val="0"/>
              </a:spcAft>
              <a:buFont typeface="Arial" pitchFamily="34" charset="0"/>
              <a:buNone/>
              <a:defRPr/>
            </a:pPr>
            <a:r>
              <a:rPr lang="es-ES" sz="2600" b="1" dirty="0" smtClean="0">
                <a:latin typeface="DIN Next Rounded LT Pro Light" pitchFamily="2" charset="0"/>
                <a:cs typeface="Arial" pitchFamily="34" charset="0"/>
              </a:rPr>
              <a:t>OBJETIVOS ESPECIFICOS</a:t>
            </a:r>
            <a:r>
              <a:rPr lang="es-ES" sz="2600" b="1" dirty="0" smtClean="0">
                <a:latin typeface="DIN Next Rounded LT Pro Light" pitchFamily="2" charset="0"/>
                <a:cs typeface="Arial" pitchFamily="34" charset="0"/>
              </a:rPr>
              <a:t>.</a:t>
            </a:r>
            <a:endParaRPr lang="es-ES" sz="2600" dirty="0">
              <a:latin typeface="DIN Next Rounded LT Pro Light" pitchFamily="2" charset="0"/>
              <a:cs typeface="Arial" pitchFamily="34" charset="0"/>
            </a:endParaRPr>
          </a:p>
          <a:p>
            <a:pPr>
              <a:buNone/>
            </a:pPr>
            <a:endParaRPr lang="es-EC" sz="1600" dirty="0" smtClean="0">
              <a:latin typeface="DIN Next Rounded LT Pro Light" pitchFamily="2" charset="0"/>
              <a:cs typeface="Arial" pitchFamily="34" charset="0"/>
            </a:endParaRPr>
          </a:p>
          <a:p>
            <a:r>
              <a:rPr lang="es-EC" sz="1900" dirty="0" smtClean="0">
                <a:latin typeface="DIN Next Rounded LT Pro Light" pitchFamily="2" charset="0"/>
                <a:cs typeface="Arial" pitchFamily="34" charset="0"/>
              </a:rPr>
              <a:t>DEFINIR LOS PARÁMETROS REQUERIDOS PARA LA OBTENCIÓN DE LA CORONA.</a:t>
            </a:r>
          </a:p>
          <a:p>
            <a:pPr>
              <a:buNone/>
            </a:pPr>
            <a:endParaRPr lang="es-EC" sz="1900" dirty="0" smtClean="0">
              <a:latin typeface="DIN Next Rounded LT Pro Light" pitchFamily="2" charset="0"/>
              <a:cs typeface="Arial" pitchFamily="34" charset="0"/>
            </a:endParaRPr>
          </a:p>
          <a:p>
            <a:r>
              <a:rPr lang="es-EC" sz="1900" dirty="0" smtClean="0">
                <a:latin typeface="DIN Next Rounded LT Pro Light" pitchFamily="2" charset="0"/>
                <a:cs typeface="Arial" pitchFamily="34" charset="0"/>
              </a:rPr>
              <a:t>ANALIZAR EL COMPORTAMIENTO DE LA CORONA EN CONDICIONES NORMALES DE OPERACIÓN.</a:t>
            </a:r>
          </a:p>
          <a:p>
            <a:pPr>
              <a:buNone/>
            </a:pPr>
            <a:endParaRPr lang="es-EC" sz="1900" dirty="0" smtClean="0">
              <a:latin typeface="DIN Next Rounded LT Pro Light" pitchFamily="2" charset="0"/>
              <a:cs typeface="Arial" pitchFamily="34" charset="0"/>
            </a:endParaRPr>
          </a:p>
          <a:p>
            <a:r>
              <a:rPr lang="es-EC" sz="1900" dirty="0" smtClean="0">
                <a:latin typeface="DIN Next Rounded LT Pro Light" pitchFamily="2" charset="0"/>
                <a:cs typeface="Arial" pitchFamily="34" charset="0"/>
              </a:rPr>
              <a:t>DEMOSTRAR EL CORRECTO FUNCIONAMIENTO DE LA CORONA.</a:t>
            </a:r>
            <a:endParaRPr lang="es-EC" sz="1700" dirty="0" smtClean="0">
              <a:latin typeface="DIN Next Rounded LT Pro Light" pitchFamily="2" charset="0"/>
              <a:cs typeface="Arial" pitchFamily="34" charset="0"/>
            </a:endParaRPr>
          </a:p>
          <a:p>
            <a:endParaRPr lang="es-ES" sz="1400" dirty="0" smtClean="0">
              <a:latin typeface="DIN Next Rounded LT Pro Light" pitchFamily="2" charset="0"/>
              <a:cs typeface="Arial" pitchFamily="34" charset="0"/>
            </a:endParaRPr>
          </a:p>
          <a:p>
            <a:pPr eaLnBrk="1" fontAlgn="auto" hangingPunct="1">
              <a:spcAft>
                <a:spcPts val="0"/>
              </a:spcAft>
              <a:buFont typeface="Arial" charset="0"/>
              <a:buNone/>
              <a:defRPr/>
            </a:pPr>
            <a:endParaRPr lang="es-E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animEffect transition="in" filter="dissolve">
                                      <p:cBhvr>
                                        <p:cTn id="7" dur="500"/>
                                        <p:tgtEl>
                                          <p:spTgt spid="2457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dissolve">
                                      <p:cBhvr>
                                        <p:cTn id="12" dur="500"/>
                                        <p:tgtEl>
                                          <p:spTgt spid="2457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579">
                                            <p:txEl>
                                              <p:pRg st="5" end="5"/>
                                            </p:txEl>
                                          </p:spTgt>
                                        </p:tgtEl>
                                        <p:attrNameLst>
                                          <p:attrName>style.visibility</p:attrName>
                                        </p:attrNameLst>
                                      </p:cBhvr>
                                      <p:to>
                                        <p:strVal val="visible"/>
                                      </p:to>
                                    </p:set>
                                    <p:animEffect transition="in" filter="dissolve">
                                      <p:cBhvr>
                                        <p:cTn id="17" dur="500"/>
                                        <p:tgtEl>
                                          <p:spTgt spid="245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srcRect b="17675"/>
          <a:stretch/>
        </p:blipFill>
        <p:spPr bwMode="auto">
          <a:xfrm>
            <a:off x="0" y="0"/>
            <a:ext cx="9144000" cy="5661248"/>
          </a:xfrm>
          <a:prstGeom prst="rect">
            <a:avLst/>
          </a:prstGeom>
          <a:noFill/>
          <a:ln w="9525">
            <a:noFill/>
            <a:miter lim="800000"/>
            <a:headEnd/>
            <a:tailEnd/>
          </a:ln>
        </p:spPr>
      </p:pic>
      <p:sp>
        <p:nvSpPr>
          <p:cNvPr id="8" name="7 Rectángulo"/>
          <p:cNvSpPr/>
          <p:nvPr/>
        </p:nvSpPr>
        <p:spPr>
          <a:xfrm>
            <a:off x="1043608" y="188640"/>
            <a:ext cx="7560840" cy="830997"/>
          </a:xfrm>
          <a:prstGeom prst="rect">
            <a:avLst/>
          </a:prstGeom>
        </p:spPr>
        <p:txBody>
          <a:bodyPr wrap="square">
            <a:spAutoFit/>
          </a:bodyPr>
          <a:lstStyle/>
          <a:p>
            <a:pPr algn="ctr">
              <a:defRPr/>
            </a:pPr>
            <a:r>
              <a:rPr lang="es-EC" sz="2400" b="1" i="1" u="sng" dirty="0">
                <a:latin typeface="DIN Next Rounded LT Pro Light" pitchFamily="2" charset="0"/>
                <a:cs typeface="Arial" pitchFamily="34" charset="0"/>
              </a:rPr>
              <a:t>ANALIZAR EL COMPORTAMIENTO DE LA CORONA EN CONDICIONES NORMALES DE OPERACIÓN.</a:t>
            </a:r>
            <a:endParaRPr lang="es-ES" sz="2400" b="1" i="1" u="sng" dirty="0">
              <a:latin typeface="DIN Next Rounded LT Pro Light" pitchFamily="2" charset="0"/>
              <a:cs typeface="Arial" pitchFamily="34" charset="0"/>
            </a:endParaRPr>
          </a:p>
        </p:txBody>
      </p:sp>
      <p:sp>
        <p:nvSpPr>
          <p:cNvPr id="5" name="Rectangle 3"/>
          <p:cNvSpPr txBox="1">
            <a:spLocks/>
          </p:cNvSpPr>
          <p:nvPr/>
        </p:nvSpPr>
        <p:spPr>
          <a:xfrm>
            <a:off x="179512" y="956249"/>
            <a:ext cx="7416824" cy="50405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s-EC" sz="2400" b="1" noProof="0" dirty="0" smtClean="0">
                <a:latin typeface="DIN Next Rounded LT Pro Light" pitchFamily="2" charset="0"/>
                <a:cs typeface="Arial" pitchFamily="34" charset="0"/>
              </a:rPr>
              <a:t>METODO </a:t>
            </a:r>
            <a:r>
              <a:rPr lang="es-ES" sz="2400" b="1" noProof="0" dirty="0" smtClean="0">
                <a:latin typeface="DIN Next Rounded LT Pro Light" pitchFamily="2" charset="0"/>
                <a:cs typeface="Arial" pitchFamily="34" charset="0"/>
              </a:rPr>
              <a:t>CAE</a:t>
            </a: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2" name="Tabla 1"/>
          <p:cNvGraphicFramePr>
            <a:graphicFrameLocks noGrp="1"/>
          </p:cNvGraphicFramePr>
          <p:nvPr>
            <p:extLst>
              <p:ext uri="{D42A27DB-BD31-4B8C-83A1-F6EECF244321}">
                <p14:modId xmlns:p14="http://schemas.microsoft.com/office/powerpoint/2010/main" val="3364730713"/>
              </p:ext>
            </p:extLst>
          </p:nvPr>
        </p:nvGraphicFramePr>
        <p:xfrm>
          <a:off x="449031" y="1338092"/>
          <a:ext cx="3499296" cy="5350611"/>
        </p:xfrm>
        <a:graphic>
          <a:graphicData uri="http://schemas.openxmlformats.org/drawingml/2006/table">
            <a:tbl>
              <a:tblPr firstRow="1" firstCol="1" bandRow="1">
                <a:tableStyleId>{5C22544A-7EE6-4342-B048-85BDC9FD1C3A}</a:tableStyleId>
              </a:tblPr>
              <a:tblGrid>
                <a:gridCol w="1221461"/>
                <a:gridCol w="2277835"/>
              </a:tblGrid>
              <a:tr h="319486">
                <a:tc>
                  <a:txBody>
                    <a:bodyPr/>
                    <a:lstStyle/>
                    <a:p>
                      <a:pPr algn="l">
                        <a:lnSpc>
                          <a:spcPct val="200000"/>
                        </a:lnSpc>
                        <a:spcAft>
                          <a:spcPts val="0"/>
                        </a:spcAft>
                      </a:pPr>
                      <a:r>
                        <a:rPr lang="es-ES" sz="1400" dirty="0">
                          <a:effectLst/>
                          <a:latin typeface="DIN Next Rounded LT Pro Light"/>
                        </a:rPr>
                        <a:t>PARÁMETRO</a:t>
                      </a:r>
                      <a:endParaRPr lang="es-ES" sz="1400" dirty="0">
                        <a:effectLst/>
                        <a:latin typeface="DIN Next Rounded LT Pro Light"/>
                        <a:ea typeface="Calibri" panose="020F0502020204030204" pitchFamily="34" charset="0"/>
                        <a:cs typeface="Times New Roman" panose="02020603050405020304" pitchFamily="18" charset="0"/>
                      </a:endParaRPr>
                    </a:p>
                  </a:txBody>
                  <a:tcPr marL="59800" marR="59800" marT="0" marB="0" anchor="ctr"/>
                </a:tc>
                <a:tc>
                  <a:txBody>
                    <a:bodyPr/>
                    <a:lstStyle/>
                    <a:p>
                      <a:pPr algn="l">
                        <a:lnSpc>
                          <a:spcPct val="200000"/>
                        </a:lnSpc>
                        <a:spcAft>
                          <a:spcPts val="0"/>
                        </a:spcAft>
                      </a:pPr>
                      <a:r>
                        <a:rPr lang="es-ES" sz="1400" dirty="0">
                          <a:effectLst/>
                          <a:latin typeface="DIN Next Rounded LT Pro Light"/>
                        </a:rPr>
                        <a:t>DESCRIPCIÓN</a:t>
                      </a:r>
                      <a:endParaRPr lang="es-ES" sz="1400" dirty="0">
                        <a:effectLst/>
                        <a:latin typeface="DIN Next Rounded LT Pro Light"/>
                        <a:ea typeface="Calibri" panose="020F0502020204030204" pitchFamily="34" charset="0"/>
                        <a:cs typeface="Times New Roman" panose="02020603050405020304" pitchFamily="18" charset="0"/>
                      </a:endParaRPr>
                    </a:p>
                  </a:txBody>
                  <a:tcPr marL="59800" marR="59800" marT="0" marB="0" anchor="ctr"/>
                </a:tc>
              </a:tr>
              <a:tr h="319486">
                <a:tc>
                  <a:txBody>
                    <a:bodyPr/>
                    <a:lstStyle/>
                    <a:p>
                      <a:pPr algn="l">
                        <a:lnSpc>
                          <a:spcPct val="200000"/>
                        </a:lnSpc>
                        <a:spcAft>
                          <a:spcPts val="0"/>
                        </a:spcAft>
                      </a:pPr>
                      <a:r>
                        <a:rPr lang="es-ES" sz="1400" dirty="0">
                          <a:effectLst/>
                          <a:latin typeface="DIN Next Rounded LT Pro Light"/>
                        </a:rPr>
                        <a:t>TIPO DE ANÁLISIS</a:t>
                      </a:r>
                      <a:endParaRPr lang="es-ES" sz="1400" dirty="0">
                        <a:effectLst/>
                        <a:latin typeface="DIN Next Rounded LT Pro Light"/>
                        <a:ea typeface="Calibri" panose="020F0502020204030204" pitchFamily="34" charset="0"/>
                        <a:cs typeface="Times New Roman" panose="02020603050405020304" pitchFamily="18" charset="0"/>
                      </a:endParaRPr>
                    </a:p>
                  </a:txBody>
                  <a:tcPr marL="59800" marR="59800" marT="0" marB="0" anchor="ctr"/>
                </a:tc>
                <a:tc>
                  <a:txBody>
                    <a:bodyPr/>
                    <a:lstStyle/>
                    <a:p>
                      <a:pPr algn="l">
                        <a:lnSpc>
                          <a:spcPct val="200000"/>
                        </a:lnSpc>
                        <a:spcAft>
                          <a:spcPts val="0"/>
                        </a:spcAft>
                      </a:pPr>
                      <a:r>
                        <a:rPr lang="es-ES" sz="1400">
                          <a:effectLst/>
                          <a:latin typeface="DIN Next Rounded LT Pro Light"/>
                        </a:rPr>
                        <a:t>Estático</a:t>
                      </a:r>
                      <a:endParaRPr lang="es-ES" sz="1400">
                        <a:effectLst/>
                        <a:latin typeface="DIN Next Rounded LT Pro Light"/>
                        <a:ea typeface="Calibri" panose="020F0502020204030204" pitchFamily="34" charset="0"/>
                        <a:cs typeface="Times New Roman" panose="02020603050405020304" pitchFamily="18" charset="0"/>
                      </a:endParaRPr>
                    </a:p>
                  </a:txBody>
                  <a:tcPr marL="59800" marR="59800" marT="0" marB="0" anchor="ctr"/>
                </a:tc>
              </a:tr>
              <a:tr h="337205">
                <a:tc>
                  <a:txBody>
                    <a:bodyPr/>
                    <a:lstStyle/>
                    <a:p>
                      <a:pPr algn="l">
                        <a:lnSpc>
                          <a:spcPct val="200000"/>
                        </a:lnSpc>
                        <a:spcAft>
                          <a:spcPts val="0"/>
                        </a:spcAft>
                      </a:pPr>
                      <a:r>
                        <a:rPr lang="es-ES" sz="1400" dirty="0">
                          <a:effectLst/>
                          <a:latin typeface="DIN Next Rounded LT Pro Light"/>
                        </a:rPr>
                        <a:t>CUERPO</a:t>
                      </a:r>
                      <a:endParaRPr lang="es-ES" sz="1400" dirty="0">
                        <a:effectLst/>
                        <a:latin typeface="DIN Next Rounded LT Pro Light"/>
                        <a:ea typeface="Calibri" panose="020F0502020204030204" pitchFamily="34" charset="0"/>
                        <a:cs typeface="Times New Roman" panose="02020603050405020304" pitchFamily="18" charset="0"/>
                      </a:endParaRPr>
                    </a:p>
                  </a:txBody>
                  <a:tcPr marL="59800" marR="59800" marT="0" marB="0" anchor="ctr"/>
                </a:tc>
                <a:tc>
                  <a:txBody>
                    <a:bodyPr/>
                    <a:lstStyle/>
                    <a:p>
                      <a:pPr algn="l">
                        <a:lnSpc>
                          <a:spcPct val="200000"/>
                        </a:lnSpc>
                        <a:spcAft>
                          <a:spcPts val="0"/>
                        </a:spcAft>
                      </a:pPr>
                      <a:r>
                        <a:rPr lang="es-ES" sz="1400" dirty="0">
                          <a:effectLst/>
                          <a:latin typeface="DIN Next Rounded LT Pro Light"/>
                        </a:rPr>
                        <a:t>Corona</a:t>
                      </a:r>
                      <a:endParaRPr lang="es-ES" sz="1400" dirty="0">
                        <a:effectLst/>
                        <a:latin typeface="DIN Next Rounded LT Pro Light"/>
                        <a:ea typeface="Calibri" panose="020F0502020204030204" pitchFamily="34" charset="0"/>
                        <a:cs typeface="Times New Roman" panose="02020603050405020304" pitchFamily="18" charset="0"/>
                      </a:endParaRPr>
                    </a:p>
                  </a:txBody>
                  <a:tcPr marL="59800" marR="59800" marT="0" marB="0" anchor="ctr"/>
                </a:tc>
              </a:tr>
              <a:tr h="656691">
                <a:tc>
                  <a:txBody>
                    <a:bodyPr/>
                    <a:lstStyle/>
                    <a:p>
                      <a:pPr algn="l">
                        <a:lnSpc>
                          <a:spcPct val="200000"/>
                        </a:lnSpc>
                        <a:spcAft>
                          <a:spcPts val="0"/>
                        </a:spcAft>
                      </a:pPr>
                      <a:r>
                        <a:rPr lang="es-ES" sz="1400" dirty="0">
                          <a:effectLst/>
                          <a:latin typeface="DIN Next Rounded LT Pro Light"/>
                        </a:rPr>
                        <a:t>MATERIAL</a:t>
                      </a:r>
                      <a:endParaRPr lang="es-ES" sz="1400" dirty="0">
                        <a:effectLst/>
                        <a:latin typeface="DIN Next Rounded LT Pro Light"/>
                        <a:ea typeface="Calibri" panose="020F0502020204030204" pitchFamily="34" charset="0"/>
                        <a:cs typeface="Times New Roman" panose="02020603050405020304" pitchFamily="18" charset="0"/>
                      </a:endParaRPr>
                    </a:p>
                  </a:txBody>
                  <a:tcPr marL="59800" marR="59800" marT="0" marB="0" anchor="ctr"/>
                </a:tc>
                <a:tc>
                  <a:txBody>
                    <a:bodyPr/>
                    <a:lstStyle/>
                    <a:p>
                      <a:pPr algn="l">
                        <a:lnSpc>
                          <a:spcPct val="200000"/>
                        </a:lnSpc>
                        <a:spcAft>
                          <a:spcPts val="0"/>
                        </a:spcAft>
                      </a:pPr>
                      <a:r>
                        <a:rPr lang="es-ES" sz="1400" dirty="0">
                          <a:effectLst/>
                          <a:latin typeface="DIN Next Rounded LT Pro Light"/>
                        </a:rPr>
                        <a:t>Bronce al aluminio </a:t>
                      </a:r>
                      <a:r>
                        <a:rPr lang="es-ES" sz="1400" dirty="0" smtClean="0">
                          <a:effectLst/>
                          <a:latin typeface="DIN Next Rounded LT Pro Light"/>
                        </a:rPr>
                        <a:t>BS 1400 AB2</a:t>
                      </a:r>
                      <a:endParaRPr lang="es-ES" sz="1400" dirty="0">
                        <a:effectLst/>
                        <a:latin typeface="DIN Next Rounded LT Pro Light"/>
                      </a:endParaRPr>
                    </a:p>
                  </a:txBody>
                  <a:tcPr marL="59800" marR="59800" marT="0" marB="0" anchor="ctr"/>
                </a:tc>
              </a:tr>
              <a:tr h="638972">
                <a:tc>
                  <a:txBody>
                    <a:bodyPr/>
                    <a:lstStyle/>
                    <a:p>
                      <a:pPr algn="l">
                        <a:lnSpc>
                          <a:spcPct val="200000"/>
                        </a:lnSpc>
                        <a:spcAft>
                          <a:spcPts val="0"/>
                        </a:spcAft>
                      </a:pPr>
                      <a:r>
                        <a:rPr lang="es-ES" sz="1400" dirty="0" smtClean="0">
                          <a:effectLst/>
                          <a:latin typeface="DIN Next Rounded LT Pro Light"/>
                        </a:rPr>
                        <a:t>FUERZA TANGENCIAL</a:t>
                      </a:r>
                      <a:endParaRPr lang="es-ES" sz="1400" dirty="0">
                        <a:effectLst/>
                        <a:latin typeface="DIN Next Rounded LT Pro Light"/>
                        <a:ea typeface="Calibri" panose="020F0502020204030204" pitchFamily="34" charset="0"/>
                        <a:cs typeface="Times New Roman" panose="02020603050405020304" pitchFamily="18" charset="0"/>
                      </a:endParaRPr>
                    </a:p>
                  </a:txBody>
                  <a:tcPr marL="59800" marR="59800" marT="0" marB="0" anchor="ctr"/>
                </a:tc>
                <a:tc>
                  <a:txBody>
                    <a:bodyPr/>
                    <a:lstStyle/>
                    <a:p>
                      <a:pPr algn="l">
                        <a:lnSpc>
                          <a:spcPct val="200000"/>
                        </a:lnSpc>
                        <a:spcAft>
                          <a:spcPts val="0"/>
                        </a:spcAft>
                      </a:pPr>
                      <a:r>
                        <a:rPr lang="en-US" sz="1400" dirty="0" smtClean="0">
                          <a:effectLst/>
                          <a:latin typeface="DIN Next Rounded LT Pro Light"/>
                        </a:rPr>
                        <a:t>1192  N</a:t>
                      </a:r>
                      <a:endParaRPr lang="es-ES" sz="1400" dirty="0">
                        <a:effectLst/>
                        <a:latin typeface="DIN Next Rounded LT Pro Light"/>
                        <a:ea typeface="Calibri" panose="020F0502020204030204" pitchFamily="34" charset="0"/>
                        <a:cs typeface="Times New Roman" panose="02020603050405020304" pitchFamily="18" charset="0"/>
                      </a:endParaRPr>
                    </a:p>
                  </a:txBody>
                  <a:tcPr marL="59800" marR="59800" marT="0" marB="0" anchor="ctr"/>
                </a:tc>
              </a:tr>
              <a:tr h="638972">
                <a:tc>
                  <a:txBody>
                    <a:bodyPr/>
                    <a:lstStyle/>
                    <a:p>
                      <a:pPr algn="l">
                        <a:lnSpc>
                          <a:spcPct val="200000"/>
                        </a:lnSpc>
                        <a:spcAft>
                          <a:spcPts val="0"/>
                        </a:spcAft>
                      </a:pPr>
                      <a:r>
                        <a:rPr lang="en-US" sz="1400">
                          <a:effectLst/>
                          <a:latin typeface="DIN Next Rounded LT Pro Light"/>
                        </a:rPr>
                        <a:t>RESISTENCIA A LA FLUENCIA</a:t>
                      </a:r>
                      <a:endParaRPr lang="es-ES" sz="1400">
                        <a:effectLst/>
                        <a:latin typeface="DIN Next Rounded LT Pro Light"/>
                        <a:ea typeface="Calibri" panose="020F0502020204030204" pitchFamily="34" charset="0"/>
                        <a:cs typeface="Times New Roman" panose="02020603050405020304" pitchFamily="18" charset="0"/>
                      </a:endParaRPr>
                    </a:p>
                  </a:txBody>
                  <a:tcPr marL="59800" marR="59800" marT="0" marB="0" anchor="ctr"/>
                </a:tc>
                <a:tc>
                  <a:txBody>
                    <a:bodyPr/>
                    <a:lstStyle/>
                    <a:p>
                      <a:pPr algn="l">
                        <a:lnSpc>
                          <a:spcPct val="200000"/>
                        </a:lnSpc>
                        <a:spcAft>
                          <a:spcPts val="0"/>
                        </a:spcAft>
                      </a:pPr>
                      <a:r>
                        <a:rPr lang="es-ES" sz="1400" dirty="0">
                          <a:effectLst/>
                          <a:latin typeface="DIN Next Rounded LT Pro Light"/>
                        </a:rPr>
                        <a:t>240 MPa (Anexo A.6)</a:t>
                      </a:r>
                      <a:endParaRPr lang="es-ES" sz="1400" dirty="0">
                        <a:effectLst/>
                        <a:latin typeface="DIN Next Rounded LT Pro Light"/>
                        <a:ea typeface="Calibri" panose="020F0502020204030204" pitchFamily="34" charset="0"/>
                        <a:cs typeface="Times New Roman" panose="02020603050405020304" pitchFamily="18" charset="0"/>
                      </a:endParaRPr>
                    </a:p>
                  </a:txBody>
                  <a:tcPr marL="59800" marR="59800" marT="0" marB="0" anchor="ctr"/>
                </a:tc>
              </a:tr>
              <a:tr h="319486">
                <a:tc>
                  <a:txBody>
                    <a:bodyPr/>
                    <a:lstStyle/>
                    <a:p>
                      <a:pPr algn="l">
                        <a:lnSpc>
                          <a:spcPct val="200000"/>
                        </a:lnSpc>
                        <a:spcAft>
                          <a:spcPts val="0"/>
                        </a:spcAft>
                      </a:pPr>
                      <a:r>
                        <a:rPr lang="es-ES" sz="1400">
                          <a:effectLst/>
                          <a:latin typeface="DIN Next Rounded LT Pro Light"/>
                        </a:rPr>
                        <a:t>DENSIDAD</a:t>
                      </a:r>
                      <a:endParaRPr lang="es-ES" sz="1400">
                        <a:effectLst/>
                        <a:latin typeface="DIN Next Rounded LT Pro Light"/>
                        <a:ea typeface="Calibri" panose="020F0502020204030204" pitchFamily="34" charset="0"/>
                        <a:cs typeface="Times New Roman" panose="02020603050405020304" pitchFamily="18" charset="0"/>
                      </a:endParaRPr>
                    </a:p>
                  </a:txBody>
                  <a:tcPr marL="59800" marR="59800" marT="0" marB="0" anchor="ctr"/>
                </a:tc>
                <a:tc>
                  <a:txBody>
                    <a:bodyPr/>
                    <a:lstStyle/>
                    <a:p>
                      <a:pPr algn="l">
                        <a:lnSpc>
                          <a:spcPct val="200000"/>
                        </a:lnSpc>
                        <a:spcAft>
                          <a:spcPts val="0"/>
                        </a:spcAft>
                      </a:pPr>
                      <a:r>
                        <a:rPr lang="es-ES" sz="1400" dirty="0">
                          <a:effectLst/>
                          <a:latin typeface="DIN Next Rounded LT Pro Light"/>
                        </a:rPr>
                        <a:t>7.6 E-6 kg/mm</a:t>
                      </a:r>
                      <a:r>
                        <a:rPr lang="es-ES" sz="1400" baseline="30000" dirty="0">
                          <a:effectLst/>
                          <a:latin typeface="DIN Next Rounded LT Pro Light"/>
                        </a:rPr>
                        <a:t>3 </a:t>
                      </a:r>
                      <a:r>
                        <a:rPr lang="es-ES" sz="1400" dirty="0">
                          <a:effectLst/>
                          <a:latin typeface="DIN Next Rounded LT Pro Light"/>
                        </a:rPr>
                        <a:t>(Anexo A.7)</a:t>
                      </a:r>
                      <a:endParaRPr lang="es-ES" sz="1400" dirty="0">
                        <a:effectLst/>
                        <a:latin typeface="DIN Next Rounded LT Pro Light"/>
                        <a:ea typeface="Calibri" panose="020F0502020204030204" pitchFamily="34" charset="0"/>
                        <a:cs typeface="Times New Roman" panose="02020603050405020304" pitchFamily="18" charset="0"/>
                      </a:endParaRPr>
                    </a:p>
                  </a:txBody>
                  <a:tcPr marL="59800" marR="59800" marT="0" marB="0" anchor="ctr"/>
                </a:tc>
              </a:tr>
              <a:tr h="638972">
                <a:tc>
                  <a:txBody>
                    <a:bodyPr/>
                    <a:lstStyle/>
                    <a:p>
                      <a:pPr algn="l">
                        <a:lnSpc>
                          <a:spcPct val="200000"/>
                        </a:lnSpc>
                        <a:spcAft>
                          <a:spcPts val="0"/>
                        </a:spcAft>
                      </a:pPr>
                      <a:r>
                        <a:rPr lang="es-ES" sz="1400">
                          <a:effectLst/>
                          <a:latin typeface="DIN Next Rounded LT Pro Light"/>
                        </a:rPr>
                        <a:t>MÓDULO DE ELASTICIDAD</a:t>
                      </a:r>
                      <a:endParaRPr lang="es-ES" sz="1400">
                        <a:effectLst/>
                        <a:latin typeface="DIN Next Rounded LT Pro Light"/>
                        <a:ea typeface="Calibri" panose="020F0502020204030204" pitchFamily="34" charset="0"/>
                        <a:cs typeface="Times New Roman" panose="02020603050405020304" pitchFamily="18" charset="0"/>
                      </a:endParaRPr>
                    </a:p>
                  </a:txBody>
                  <a:tcPr marL="59800" marR="59800" marT="0" marB="0" anchor="ctr"/>
                </a:tc>
                <a:tc>
                  <a:txBody>
                    <a:bodyPr/>
                    <a:lstStyle/>
                    <a:p>
                      <a:pPr algn="l">
                        <a:lnSpc>
                          <a:spcPct val="200000"/>
                        </a:lnSpc>
                        <a:spcAft>
                          <a:spcPts val="0"/>
                        </a:spcAft>
                      </a:pPr>
                      <a:r>
                        <a:rPr lang="es-ES" sz="1400" dirty="0">
                          <a:effectLst/>
                          <a:latin typeface="DIN Next Rounded LT Pro Light"/>
                        </a:rPr>
                        <a:t>110 000 MPa  (Anexo A.7)</a:t>
                      </a:r>
                      <a:endParaRPr lang="es-ES" sz="1400" dirty="0">
                        <a:effectLst/>
                        <a:latin typeface="DIN Next Rounded LT Pro Light"/>
                        <a:ea typeface="Calibri" panose="020F0502020204030204" pitchFamily="34" charset="0"/>
                        <a:cs typeface="Times New Roman" panose="02020603050405020304" pitchFamily="18" charset="0"/>
                      </a:endParaRPr>
                    </a:p>
                  </a:txBody>
                  <a:tcPr marL="59800" marR="59800" marT="0" marB="0" anchor="ctr"/>
                </a:tc>
              </a:tr>
              <a:tr h="656691">
                <a:tc>
                  <a:txBody>
                    <a:bodyPr/>
                    <a:lstStyle/>
                    <a:p>
                      <a:pPr algn="l">
                        <a:lnSpc>
                          <a:spcPct val="200000"/>
                        </a:lnSpc>
                        <a:spcAft>
                          <a:spcPts val="0"/>
                        </a:spcAft>
                      </a:pPr>
                      <a:r>
                        <a:rPr lang="es-ES" sz="1400" dirty="0">
                          <a:effectLst/>
                          <a:latin typeface="DIN Next Rounded LT Pro Light"/>
                        </a:rPr>
                        <a:t>COEFICIENTE DE POISSON</a:t>
                      </a:r>
                      <a:endParaRPr lang="es-ES" sz="1400" dirty="0">
                        <a:effectLst/>
                        <a:latin typeface="DIN Next Rounded LT Pro Light"/>
                        <a:ea typeface="Calibri" panose="020F0502020204030204" pitchFamily="34" charset="0"/>
                        <a:cs typeface="Times New Roman" panose="02020603050405020304" pitchFamily="18" charset="0"/>
                      </a:endParaRPr>
                    </a:p>
                  </a:txBody>
                  <a:tcPr marL="59800" marR="59800" marT="0" marB="0" anchor="ctr"/>
                </a:tc>
                <a:tc>
                  <a:txBody>
                    <a:bodyPr/>
                    <a:lstStyle/>
                    <a:p>
                      <a:pPr algn="l">
                        <a:lnSpc>
                          <a:spcPct val="200000"/>
                        </a:lnSpc>
                        <a:spcAft>
                          <a:spcPts val="0"/>
                        </a:spcAft>
                      </a:pPr>
                      <a:r>
                        <a:rPr lang="es-ES" sz="1400" dirty="0">
                          <a:effectLst/>
                          <a:latin typeface="DIN Next Rounded LT Pro Light"/>
                        </a:rPr>
                        <a:t>0.36 (Anexo A.9)</a:t>
                      </a:r>
                      <a:endParaRPr lang="es-ES" sz="1400" dirty="0">
                        <a:effectLst/>
                        <a:latin typeface="DIN Next Rounded LT Pro Light"/>
                        <a:ea typeface="Calibri" panose="020F0502020204030204" pitchFamily="34" charset="0"/>
                        <a:cs typeface="Times New Roman" panose="02020603050405020304" pitchFamily="18" charset="0"/>
                      </a:endParaRPr>
                    </a:p>
                  </a:txBody>
                  <a:tcPr marL="59800" marR="59800" marT="0" marB="0" anchor="ctr"/>
                </a:tc>
              </a:tr>
            </a:tbl>
          </a:graphicData>
        </a:graphic>
      </p:graphicFrame>
      <p:pic>
        <p:nvPicPr>
          <p:cNvPr id="10" name="Imagen 9"/>
          <p:cNvPicPr/>
          <p:nvPr/>
        </p:nvPicPr>
        <p:blipFill rotWithShape="1">
          <a:blip r:embed="rId3" cstate="print"/>
          <a:srcRect l="29810" t="18909" r="30680" b="18156"/>
          <a:stretch/>
        </p:blipFill>
        <p:spPr bwMode="auto">
          <a:xfrm>
            <a:off x="4661485" y="956247"/>
            <a:ext cx="1717844" cy="2054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1" name="Imagen 10"/>
          <p:cNvPicPr/>
          <p:nvPr/>
        </p:nvPicPr>
        <p:blipFill>
          <a:blip r:embed="rId4" cstate="print"/>
          <a:srcRect/>
          <a:stretch>
            <a:fillRect/>
          </a:stretch>
        </p:blipFill>
        <p:spPr bwMode="auto">
          <a:xfrm>
            <a:off x="6790065" y="956249"/>
            <a:ext cx="1689725" cy="2054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p:cNvPicPr/>
          <p:nvPr/>
        </p:nvPicPr>
        <p:blipFill rotWithShape="1">
          <a:blip r:embed="rId5" cstate="print"/>
          <a:srcRect l="52137" t="36282" r="32777" b="29394"/>
          <a:stretch/>
        </p:blipFill>
        <p:spPr bwMode="auto">
          <a:xfrm>
            <a:off x="4661485" y="3011160"/>
            <a:ext cx="1728192" cy="1944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n 12"/>
          <p:cNvPicPr/>
          <p:nvPr/>
        </p:nvPicPr>
        <p:blipFill>
          <a:blip r:embed="rId6" cstate="print"/>
          <a:srcRect l="24271" t="20468" r="43977" b="28654"/>
          <a:stretch>
            <a:fillRect/>
          </a:stretch>
        </p:blipFill>
        <p:spPr bwMode="auto">
          <a:xfrm>
            <a:off x="6791974" y="3011160"/>
            <a:ext cx="1685906" cy="19960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4" name="Tabla 13"/>
          <p:cNvGraphicFramePr>
            <a:graphicFrameLocks noGrp="1"/>
          </p:cNvGraphicFramePr>
          <p:nvPr>
            <p:extLst>
              <p:ext uri="{D42A27DB-BD31-4B8C-83A1-F6EECF244321}">
                <p14:modId xmlns:p14="http://schemas.microsoft.com/office/powerpoint/2010/main" val="3556983576"/>
              </p:ext>
            </p:extLst>
          </p:nvPr>
        </p:nvGraphicFramePr>
        <p:xfrm>
          <a:off x="4283968" y="5096542"/>
          <a:ext cx="4621530" cy="1560467"/>
        </p:xfrm>
        <a:graphic>
          <a:graphicData uri="http://schemas.openxmlformats.org/drawingml/2006/table">
            <a:tbl>
              <a:tblPr firstRow="1" firstCol="1" bandRow="1">
                <a:tableStyleId>{5C22544A-7EE6-4342-B048-85BDC9FD1C3A}</a:tableStyleId>
              </a:tblPr>
              <a:tblGrid>
                <a:gridCol w="640715"/>
                <a:gridCol w="1605915"/>
                <a:gridCol w="1362710"/>
                <a:gridCol w="1012190"/>
              </a:tblGrid>
              <a:tr h="507811">
                <a:tc gridSpan="4">
                  <a:txBody>
                    <a:bodyPr/>
                    <a:lstStyle/>
                    <a:p>
                      <a:pPr algn="ctr">
                        <a:lnSpc>
                          <a:spcPct val="200000"/>
                        </a:lnSpc>
                        <a:spcAft>
                          <a:spcPts val="0"/>
                        </a:spcAft>
                      </a:pPr>
                      <a:r>
                        <a:rPr lang="es-ES" sz="1200" dirty="0">
                          <a:effectLst/>
                        </a:rPr>
                        <a:t>RESULTADO MÉTODO CAE</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r>
              <a:tr h="603449">
                <a:tc>
                  <a:txBody>
                    <a:bodyPr/>
                    <a:lstStyle/>
                    <a:p>
                      <a:pPr algn="ctr">
                        <a:lnSpc>
                          <a:spcPct val="200000"/>
                        </a:lnSpc>
                        <a:spcAft>
                          <a:spcPts val="0"/>
                        </a:spcAft>
                      </a:pPr>
                      <a:r>
                        <a:rPr lang="es-ES" sz="1200">
                          <a:effectLst/>
                        </a:rPr>
                        <a:t>Método</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S" sz="1200">
                          <a:effectLst/>
                        </a:rPr>
                        <a:t>Esfuerzo Máximo (MPa)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s-ES" sz="1200">
                          <a:effectLst/>
                        </a:rPr>
                        <a:t>Resistencia a la fluencia (MPa)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s-ES" sz="1200" dirty="0">
                          <a:effectLst/>
                        </a:rPr>
                        <a:t>Factor de seguridad</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73523">
                <a:tc>
                  <a:txBody>
                    <a:bodyPr/>
                    <a:lstStyle/>
                    <a:p>
                      <a:pPr algn="ctr">
                        <a:lnSpc>
                          <a:spcPct val="200000"/>
                        </a:lnSpc>
                        <a:spcAft>
                          <a:spcPts val="0"/>
                        </a:spcAft>
                      </a:pPr>
                      <a:r>
                        <a:rPr lang="es-ES" sz="1200">
                          <a:effectLst/>
                        </a:rPr>
                        <a:t>CAE</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S" sz="1200">
                          <a:effectLst/>
                        </a:rPr>
                        <a:t>64,98</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s-ES" sz="1200">
                          <a:effectLst/>
                        </a:rPr>
                        <a:t>240</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s-ES" sz="1200" dirty="0">
                          <a:effectLst/>
                        </a:rPr>
                        <a:t>3.69</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0416010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8714"/>
            <a:ext cx="9144000" cy="6876714"/>
          </a:xfrm>
          <a:prstGeom prst="rect">
            <a:avLst/>
          </a:prstGeom>
          <a:noFill/>
          <a:ln w="9525">
            <a:noFill/>
            <a:miter lim="800000"/>
            <a:headEnd/>
            <a:tailEnd/>
          </a:ln>
        </p:spPr>
      </p:pic>
      <p:sp>
        <p:nvSpPr>
          <p:cNvPr id="3" name="Rectangle 3"/>
          <p:cNvSpPr txBox="1">
            <a:spLocks/>
          </p:cNvSpPr>
          <p:nvPr/>
        </p:nvSpPr>
        <p:spPr>
          <a:xfrm>
            <a:off x="827584" y="332656"/>
            <a:ext cx="7416824" cy="504055"/>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s-EC" sz="2400" b="1" dirty="0" smtClean="0">
                <a:latin typeface="DIN Next Rounded LT Pro Light" pitchFamily="2" charset="0"/>
                <a:cs typeface="Arial" pitchFamily="34" charset="0"/>
              </a:rPr>
              <a:t>CONSTRUCCIÓN DE LA CORONA</a:t>
            </a:r>
            <a:endParaRPr kumimoji="0" lang="es-EC" sz="2400" b="1"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6" name="5 Tabla"/>
          <p:cNvGraphicFramePr>
            <a:graphicFrameLocks noGrp="1"/>
          </p:cNvGraphicFramePr>
          <p:nvPr>
            <p:extLst>
              <p:ext uri="{D42A27DB-BD31-4B8C-83A1-F6EECF244321}">
                <p14:modId xmlns:p14="http://schemas.microsoft.com/office/powerpoint/2010/main" val="3412264406"/>
              </p:ext>
            </p:extLst>
          </p:nvPr>
        </p:nvGraphicFramePr>
        <p:xfrm>
          <a:off x="827584" y="1076198"/>
          <a:ext cx="7620000" cy="4897720"/>
        </p:xfrm>
        <a:graphic>
          <a:graphicData uri="http://schemas.openxmlformats.org/drawingml/2006/table">
            <a:tbl>
              <a:tblPr firstRow="1" bandRow="1">
                <a:tableStyleId>{5940675A-B579-460E-94D1-54222C63F5DA}</a:tableStyleId>
              </a:tblPr>
              <a:tblGrid>
                <a:gridCol w="1905000"/>
                <a:gridCol w="1905000"/>
                <a:gridCol w="1905000"/>
                <a:gridCol w="1905000"/>
              </a:tblGrid>
              <a:tr h="3351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b="1" dirty="0" smtClean="0">
                          <a:latin typeface="DIN Next Rounded LT Pro Light" pitchFamily="2" charset="0"/>
                        </a:rPr>
                        <a:t>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600" b="1" kern="1200" dirty="0" smtClean="0">
                          <a:solidFill>
                            <a:schemeClr val="tx1"/>
                          </a:solidFill>
                          <a:latin typeface="DIN Next Rounded LT Pro Light" pitchFamily="2" charset="0"/>
                          <a:ea typeface="+mn-ea"/>
                          <a:cs typeface="+mn-cs"/>
                        </a:rPr>
                        <a:t>2</a:t>
                      </a:r>
                    </a:p>
                  </a:txBody>
                  <a:tcPr/>
                </a:tc>
                <a:tc>
                  <a:txBody>
                    <a:bodyPr/>
                    <a:lstStyle/>
                    <a:p>
                      <a:pPr algn="ctr"/>
                      <a:r>
                        <a:rPr lang="es-EC" sz="1600" b="1" kern="1200" dirty="0" smtClean="0">
                          <a:solidFill>
                            <a:schemeClr val="tx1"/>
                          </a:solidFill>
                          <a:latin typeface="DIN Next Rounded LT Pro Light" pitchFamily="2" charset="0"/>
                          <a:ea typeface="+mn-ea"/>
                          <a:cs typeface="+mn-cs"/>
                        </a:rPr>
                        <a:t>3</a:t>
                      </a:r>
                    </a:p>
                  </a:txBody>
                  <a:tcPr/>
                </a:tc>
                <a:tc>
                  <a:txBody>
                    <a:bodyPr/>
                    <a:lstStyle/>
                    <a:p>
                      <a:pPr algn="ctr"/>
                      <a:r>
                        <a:rPr lang="es-EC" sz="1600" b="1" kern="1200" dirty="0" smtClean="0">
                          <a:solidFill>
                            <a:schemeClr val="tx1"/>
                          </a:solidFill>
                          <a:latin typeface="DIN Next Rounded LT Pro Light" pitchFamily="2" charset="0"/>
                          <a:ea typeface="+mn-ea"/>
                          <a:cs typeface="+mn-cs"/>
                        </a:rPr>
                        <a:t>4</a:t>
                      </a:r>
                    </a:p>
                  </a:txBody>
                  <a:tcPr/>
                </a:tc>
              </a:tr>
              <a:tr h="8227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b="1" dirty="0" smtClean="0">
                          <a:latin typeface="DIN Next Rounded LT Pro Light" pitchFamily="2" charset="0"/>
                        </a:rPr>
                        <a:t>CUERPO </a:t>
                      </a:r>
                    </a:p>
                    <a:p>
                      <a:pPr marL="0" marR="0" indent="0" algn="ctr" defTabSz="914400" rtl="0" eaLnBrk="1" fontAlgn="auto" latinLnBrk="0" hangingPunct="1">
                        <a:lnSpc>
                          <a:spcPct val="100000"/>
                        </a:lnSpc>
                        <a:spcBef>
                          <a:spcPts val="0"/>
                        </a:spcBef>
                        <a:spcAft>
                          <a:spcPts val="0"/>
                        </a:spcAft>
                        <a:buClrTx/>
                        <a:buSzTx/>
                        <a:buFontTx/>
                        <a:buNone/>
                        <a:tabLst/>
                        <a:defRPr/>
                      </a:pPr>
                      <a:r>
                        <a:rPr lang="es-ES" sz="1600" b="1" baseline="0" dirty="0" smtClean="0">
                          <a:latin typeface="DIN Next Rounded LT Pro Light" pitchFamily="2" charset="0"/>
                        </a:rPr>
                        <a:t>(TORNO)</a:t>
                      </a:r>
                      <a:endParaRPr lang="es-ES" sz="1600" b="1" dirty="0" smtClean="0">
                        <a:latin typeface="DIN Next Rounded LT Pro Light" pitchFamily="2"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b="1" dirty="0" smtClean="0">
                          <a:latin typeface="DIN Next Rounded LT Pro Light" pitchFamily="2" charset="0"/>
                        </a:rPr>
                        <a:t>GENERACIÓN DE DIENTES</a:t>
                      </a:r>
                    </a:p>
                    <a:p>
                      <a:pPr marL="0" marR="0" indent="0" algn="ctr" defTabSz="914400" rtl="0" eaLnBrk="1" fontAlgn="auto" latinLnBrk="0" hangingPunct="1">
                        <a:lnSpc>
                          <a:spcPct val="100000"/>
                        </a:lnSpc>
                        <a:spcBef>
                          <a:spcPts val="0"/>
                        </a:spcBef>
                        <a:spcAft>
                          <a:spcPts val="0"/>
                        </a:spcAft>
                        <a:buClrTx/>
                        <a:buSzTx/>
                        <a:buFontTx/>
                        <a:buNone/>
                        <a:tabLst/>
                        <a:defRPr/>
                      </a:pPr>
                      <a:r>
                        <a:rPr lang="es-ES" sz="1600" b="1" kern="1200" baseline="0" dirty="0" smtClean="0">
                          <a:solidFill>
                            <a:schemeClr val="tx1"/>
                          </a:solidFill>
                          <a:latin typeface="DIN Next Rounded LT Pro Light" pitchFamily="2" charset="0"/>
                          <a:ea typeface="+mn-ea"/>
                          <a:cs typeface="+mn-cs"/>
                        </a:rPr>
                        <a:t>(CNC)</a:t>
                      </a:r>
                    </a:p>
                  </a:txBody>
                  <a:tcPr/>
                </a:tc>
                <a:tc>
                  <a:txBody>
                    <a:bodyPr/>
                    <a:lstStyle/>
                    <a:p>
                      <a:pPr algn="ctr"/>
                      <a:r>
                        <a:rPr lang="es-ES" sz="1600" b="1" dirty="0" smtClean="0">
                          <a:latin typeface="DIN Next Rounded LT Pro Light" pitchFamily="2" charset="0"/>
                        </a:rPr>
                        <a:t>GENERACIÓN DEL </a:t>
                      </a:r>
                      <a:r>
                        <a:rPr lang="es-ES" sz="1600" b="1" kern="1200" baseline="0" dirty="0" smtClean="0">
                          <a:solidFill>
                            <a:schemeClr val="tx1"/>
                          </a:solidFill>
                          <a:latin typeface="DIN Next Rounded LT Pro Light" pitchFamily="2" charset="0"/>
                          <a:ea typeface="+mn-ea"/>
                          <a:cs typeface="+mn-cs"/>
                        </a:rPr>
                        <a:t>PERFIL CONCÉNTRICO</a:t>
                      </a:r>
                    </a:p>
                    <a:p>
                      <a:pPr marL="0" marR="0" indent="0" algn="ctr" defTabSz="914400" rtl="0" eaLnBrk="1" fontAlgn="auto" latinLnBrk="0" hangingPunct="1">
                        <a:lnSpc>
                          <a:spcPct val="100000"/>
                        </a:lnSpc>
                        <a:spcBef>
                          <a:spcPts val="0"/>
                        </a:spcBef>
                        <a:spcAft>
                          <a:spcPts val="0"/>
                        </a:spcAft>
                        <a:buClrTx/>
                        <a:buSzTx/>
                        <a:buFontTx/>
                        <a:buNone/>
                        <a:tabLst/>
                        <a:defRPr/>
                      </a:pPr>
                      <a:r>
                        <a:rPr lang="es-ES" sz="1600" b="1" kern="1200" baseline="0" dirty="0" smtClean="0">
                          <a:solidFill>
                            <a:schemeClr val="tx1"/>
                          </a:solidFill>
                          <a:latin typeface="DIN Next Rounded LT Pro Light" pitchFamily="2" charset="0"/>
                          <a:ea typeface="+mn-ea"/>
                          <a:cs typeface="+mn-cs"/>
                        </a:rPr>
                        <a:t>(CNC)</a:t>
                      </a:r>
                      <a:endParaRPr lang="es-EC" sz="1600" b="1" kern="1200" baseline="0" dirty="0" smtClean="0">
                        <a:solidFill>
                          <a:schemeClr val="tx1"/>
                        </a:solidFill>
                        <a:latin typeface="DIN Next Rounded LT Pro Light" pitchFamily="2" charset="0"/>
                        <a:ea typeface="+mn-ea"/>
                        <a:cs typeface="+mn-cs"/>
                      </a:endParaRPr>
                    </a:p>
                  </a:txBody>
                  <a:tcPr/>
                </a:tc>
                <a:tc>
                  <a:txBody>
                    <a:bodyPr/>
                    <a:lstStyle/>
                    <a:p>
                      <a:pPr algn="ctr"/>
                      <a:r>
                        <a:rPr lang="es-EC" sz="1600" b="1" kern="1200" dirty="0" smtClean="0">
                          <a:solidFill>
                            <a:schemeClr val="tx1"/>
                          </a:solidFill>
                          <a:latin typeface="DIN Next Rounded LT Pro Light" pitchFamily="2" charset="0"/>
                          <a:ea typeface="+mn-ea"/>
                          <a:cs typeface="+mn-cs"/>
                        </a:rPr>
                        <a:t>CORONA</a:t>
                      </a:r>
                    </a:p>
                    <a:p>
                      <a:pPr algn="ctr"/>
                      <a:r>
                        <a:rPr lang="es-EC" sz="1600" b="1" kern="1200" dirty="0" smtClean="0">
                          <a:solidFill>
                            <a:schemeClr val="tx1"/>
                          </a:solidFill>
                          <a:latin typeface="DIN Next Rounded LT Pro Light" pitchFamily="2" charset="0"/>
                          <a:ea typeface="+mn-ea"/>
                          <a:cs typeface="+mn-cs"/>
                        </a:rPr>
                        <a:t>TERMINADA</a:t>
                      </a:r>
                      <a:endParaRPr lang="es-EC" sz="1600" b="1" kern="1200" dirty="0">
                        <a:solidFill>
                          <a:schemeClr val="tx1"/>
                        </a:solidFill>
                        <a:latin typeface="DIN Next Rounded LT Pro Light" pitchFamily="2" charset="0"/>
                        <a:ea typeface="+mn-ea"/>
                        <a:cs typeface="+mn-cs"/>
                      </a:endParaRPr>
                    </a:p>
                  </a:txBody>
                  <a:tcPr/>
                </a:tc>
              </a:tr>
              <a:tr h="1865628">
                <a:tc>
                  <a:txBody>
                    <a:bodyPr/>
                    <a:lstStyle/>
                    <a:p>
                      <a:endParaRPr lang="es-EC" dirty="0"/>
                    </a:p>
                  </a:txBody>
                  <a:tcPr/>
                </a:tc>
                <a:tc>
                  <a:txBody>
                    <a:bodyPr/>
                    <a:lstStyle/>
                    <a:p>
                      <a:endParaRPr lang="es-EC" dirty="0" smtClean="0"/>
                    </a:p>
                    <a:p>
                      <a:endParaRPr lang="es-EC" dirty="0" smtClean="0"/>
                    </a:p>
                    <a:p>
                      <a:endParaRPr lang="es-EC" dirty="0" smtClean="0"/>
                    </a:p>
                    <a:p>
                      <a:endParaRPr lang="es-EC" dirty="0" smtClean="0"/>
                    </a:p>
                    <a:p>
                      <a:endParaRPr lang="es-EC" dirty="0" smtClean="0"/>
                    </a:p>
                    <a:p>
                      <a:endParaRPr lang="es-EC" dirty="0" smtClean="0"/>
                    </a:p>
                  </a:txBody>
                  <a:tcPr/>
                </a:tc>
                <a:tc>
                  <a:txBody>
                    <a:bodyPr/>
                    <a:lstStyle/>
                    <a:p>
                      <a:endParaRPr lang="es-EC" dirty="0"/>
                    </a:p>
                  </a:txBody>
                  <a:tcPr/>
                </a:tc>
                <a:tc>
                  <a:txBody>
                    <a:bodyPr/>
                    <a:lstStyle/>
                    <a:p>
                      <a:endParaRPr lang="es-EC" dirty="0"/>
                    </a:p>
                  </a:txBody>
                  <a:tcPr/>
                </a:tc>
              </a:tr>
              <a:tr h="685132">
                <a:tc gridSpan="4">
                  <a:txBody>
                    <a:bodyPr/>
                    <a:lstStyle/>
                    <a:p>
                      <a:pPr algn="ctr"/>
                      <a:r>
                        <a:rPr lang="es-EC" sz="2000" b="1" kern="1200" dirty="0" smtClean="0">
                          <a:solidFill>
                            <a:schemeClr val="tx1"/>
                          </a:solidFill>
                          <a:latin typeface="DIN Next Rounded LT Pro Light" pitchFamily="2" charset="0"/>
                          <a:ea typeface="+mn-ea"/>
                          <a:cs typeface="+mn-cs"/>
                        </a:rPr>
                        <a:t>OBSERVACIONES</a:t>
                      </a:r>
                      <a:endParaRPr lang="es-EC" sz="2000" b="1" kern="1200" dirty="0">
                        <a:solidFill>
                          <a:schemeClr val="tx1"/>
                        </a:solidFill>
                        <a:latin typeface="DIN Next Rounded LT Pro Light" pitchFamily="2" charset="0"/>
                        <a:ea typeface="+mn-ea"/>
                        <a:cs typeface="+mn-cs"/>
                      </a:endParaRPr>
                    </a:p>
                  </a:txBody>
                  <a:tcPr anchor="ctr"/>
                </a:tc>
                <a:tc hMerge="1">
                  <a:txBody>
                    <a:bodyPr/>
                    <a:lstStyle/>
                    <a:p>
                      <a:pPr algn="just"/>
                      <a:endParaRPr lang="es-EC" sz="1800" b="1" kern="1200" baseline="0" dirty="0">
                        <a:solidFill>
                          <a:schemeClr val="tx1"/>
                        </a:solidFill>
                        <a:latin typeface="DIN Next Rounded LT Pro Light"/>
                        <a:ea typeface="+mn-ea"/>
                        <a:cs typeface="+mn-cs"/>
                      </a:endParaRPr>
                    </a:p>
                  </a:txBody>
                  <a:tcPr/>
                </a:tc>
                <a:tc hMerge="1">
                  <a:txBody>
                    <a:bodyPr/>
                    <a:lstStyle/>
                    <a:p>
                      <a:pPr algn="just"/>
                      <a:endParaRPr lang="es-EC" sz="1800" b="1" kern="1200" baseline="0" dirty="0">
                        <a:solidFill>
                          <a:schemeClr val="tx1"/>
                        </a:solidFill>
                        <a:latin typeface="DIN Next Rounded LT Pro Light"/>
                        <a:ea typeface="+mn-ea"/>
                        <a:cs typeface="+mn-cs"/>
                      </a:endParaRPr>
                    </a:p>
                  </a:txBody>
                  <a:tcPr anchor="ctr"/>
                </a:tc>
                <a:tc hMerge="1">
                  <a:txBody>
                    <a:bodyPr/>
                    <a:lstStyle/>
                    <a:p>
                      <a:pPr algn="just"/>
                      <a:endParaRPr lang="es-EC" dirty="0"/>
                    </a:p>
                  </a:txBody>
                  <a:tcPr/>
                </a:tc>
              </a:tr>
              <a:tr h="1152000">
                <a:tc>
                  <a:txBody>
                    <a:bodyPr/>
                    <a:lstStyle/>
                    <a:p>
                      <a:pPr algn="ctr"/>
                      <a:r>
                        <a:rPr lang="es-EC" dirty="0" smtClean="0"/>
                        <a:t>-</a:t>
                      </a:r>
                      <a:endParaRPr lang="es-EC" dirty="0"/>
                    </a:p>
                  </a:txBody>
                  <a:tcPr anchor="ctr"/>
                </a:tc>
                <a:tc>
                  <a:txBody>
                    <a:bodyPr/>
                    <a:lstStyle/>
                    <a:p>
                      <a:pPr algn="l"/>
                      <a:r>
                        <a:rPr lang="es-EC" sz="1800" b="1" kern="1200" baseline="0" dirty="0" smtClean="0">
                          <a:solidFill>
                            <a:schemeClr val="tx1"/>
                          </a:solidFill>
                          <a:latin typeface="DIN Next Rounded LT Pro Light"/>
                          <a:ea typeface="+mn-ea"/>
                          <a:cs typeface="+mn-cs"/>
                        </a:rPr>
                        <a:t>REPRODUCCIÓN DEL FUNCIONAMIENTO DE TALLADORA EN CNC</a:t>
                      </a:r>
                      <a:endParaRPr lang="es-EC" sz="1800" b="1" kern="1200" baseline="0" dirty="0">
                        <a:solidFill>
                          <a:schemeClr val="tx1"/>
                        </a:solidFill>
                        <a:latin typeface="DIN Next Rounded LT Pro Light"/>
                        <a:ea typeface="+mn-ea"/>
                        <a:cs typeface="+mn-cs"/>
                      </a:endParaRPr>
                    </a:p>
                  </a:txBody>
                  <a:tcPr anchor="ctr"/>
                </a:tc>
                <a:tc>
                  <a:txBody>
                    <a:bodyPr/>
                    <a:lstStyle/>
                    <a:p>
                      <a:pPr algn="l"/>
                      <a:r>
                        <a:rPr lang="es-EC" sz="1800" b="1" kern="1200" baseline="0" dirty="0" smtClean="0">
                          <a:solidFill>
                            <a:schemeClr val="tx1"/>
                          </a:solidFill>
                          <a:latin typeface="DIN Next Rounded LT Pro Light"/>
                          <a:ea typeface="+mn-ea"/>
                          <a:cs typeface="+mn-cs"/>
                        </a:rPr>
                        <a:t>MODELADO Y GENERACION DE CODIGOS G EN NX5</a:t>
                      </a:r>
                      <a:endParaRPr lang="es-EC" sz="1800" b="1" kern="1200" baseline="0" dirty="0">
                        <a:solidFill>
                          <a:schemeClr val="tx1"/>
                        </a:solidFill>
                        <a:latin typeface="DIN Next Rounded LT Pro Light"/>
                        <a:ea typeface="+mn-ea"/>
                        <a:cs typeface="+mn-cs"/>
                      </a:endParaRPr>
                    </a:p>
                  </a:txBody>
                  <a:tcPr anchor="ctr"/>
                </a:tc>
                <a:tc>
                  <a:txBody>
                    <a:bodyPr/>
                    <a:lstStyle/>
                    <a:p>
                      <a:pPr algn="ctr"/>
                      <a:r>
                        <a:rPr lang="es-EC" dirty="0" smtClean="0"/>
                        <a:t>-</a:t>
                      </a:r>
                      <a:endParaRPr lang="es-EC" dirty="0"/>
                    </a:p>
                  </a:txBody>
                  <a:tcPr anchor="ctr"/>
                </a:tc>
              </a:tr>
            </a:tbl>
          </a:graphicData>
        </a:graphic>
      </p:graphicFrame>
      <p:pic>
        <p:nvPicPr>
          <p:cNvPr id="7" name="Picture 2"/>
          <p:cNvPicPr>
            <a:picLocks noChangeAspect="1" noChangeArrowheads="1"/>
          </p:cNvPicPr>
          <p:nvPr/>
        </p:nvPicPr>
        <p:blipFill>
          <a:blip r:embed="rId3" cstate="print"/>
          <a:srcRect/>
          <a:stretch>
            <a:fillRect/>
          </a:stretch>
        </p:blipFill>
        <p:spPr bwMode="auto">
          <a:xfrm>
            <a:off x="1043608" y="2584265"/>
            <a:ext cx="1524000" cy="121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5"/>
          <p:cNvPicPr>
            <a:picLocks noChangeAspect="1" noChangeArrowheads="1"/>
          </p:cNvPicPr>
          <p:nvPr/>
        </p:nvPicPr>
        <p:blipFill>
          <a:blip r:embed="rId4" cstate="print"/>
          <a:srcRect/>
          <a:stretch>
            <a:fillRect/>
          </a:stretch>
        </p:blipFill>
        <p:spPr bwMode="auto">
          <a:xfrm>
            <a:off x="2909731" y="2376997"/>
            <a:ext cx="1590261" cy="152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8 Imagen"/>
          <p:cNvPicPr/>
          <p:nvPr/>
        </p:nvPicPr>
        <p:blipFill>
          <a:blip r:embed="rId5" cstate="print"/>
          <a:srcRect/>
          <a:stretch>
            <a:fillRect/>
          </a:stretch>
        </p:blipFill>
        <p:spPr bwMode="auto">
          <a:xfrm>
            <a:off x="4788024" y="2376997"/>
            <a:ext cx="1600200" cy="152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9 Imagen"/>
          <p:cNvPicPr/>
          <p:nvPr/>
        </p:nvPicPr>
        <p:blipFill>
          <a:blip r:embed="rId6" cstate="print"/>
          <a:srcRect/>
          <a:stretch>
            <a:fillRect/>
          </a:stretch>
        </p:blipFill>
        <p:spPr bwMode="auto">
          <a:xfrm>
            <a:off x="6886195" y="2376997"/>
            <a:ext cx="1358213" cy="1552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76714"/>
          </a:xfrm>
          <a:prstGeom prst="rect">
            <a:avLst/>
          </a:prstGeom>
          <a:noFill/>
          <a:ln w="9525">
            <a:noFill/>
            <a:miter lim="800000"/>
            <a:headEnd/>
            <a:tailEnd/>
          </a:ln>
        </p:spPr>
      </p:pic>
      <p:sp>
        <p:nvSpPr>
          <p:cNvPr id="3" name="Rectangle 3"/>
          <p:cNvSpPr txBox="1">
            <a:spLocks/>
          </p:cNvSpPr>
          <p:nvPr/>
        </p:nvSpPr>
        <p:spPr>
          <a:xfrm>
            <a:off x="827584" y="836712"/>
            <a:ext cx="7416824" cy="504055"/>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s-EC" sz="2200" b="1" noProof="0" dirty="0" smtClean="0">
                <a:latin typeface="DIN Next Rounded LT Pro Light" pitchFamily="2" charset="0"/>
                <a:cs typeface="Arial" pitchFamily="34" charset="0"/>
              </a:rPr>
              <a:t>PRUEBAS</a:t>
            </a:r>
            <a:endParaRPr kumimoji="0" lang="es-EC" sz="2200" b="1"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39976" name="Picture 40"/>
          <p:cNvPicPr>
            <a:picLocks noChangeAspect="1" noChangeArrowheads="1"/>
          </p:cNvPicPr>
          <p:nvPr/>
        </p:nvPicPr>
        <p:blipFill>
          <a:blip r:embed="rId3" cstate="print"/>
          <a:srcRect/>
          <a:stretch>
            <a:fillRect/>
          </a:stretch>
        </p:blipFill>
        <p:spPr bwMode="auto">
          <a:xfrm>
            <a:off x="4932040" y="1196752"/>
            <a:ext cx="3876675" cy="4896544"/>
          </a:xfrm>
          <a:prstGeom prst="rect">
            <a:avLst/>
          </a:prstGeom>
          <a:noFill/>
          <a:ln w="9525">
            <a:noFill/>
            <a:miter lim="800000"/>
            <a:headEnd/>
            <a:tailEnd/>
          </a:ln>
        </p:spPr>
      </p:pic>
      <p:pic>
        <p:nvPicPr>
          <p:cNvPr id="39978" name="Picture 42"/>
          <p:cNvPicPr>
            <a:picLocks noChangeAspect="1" noChangeArrowheads="1"/>
          </p:cNvPicPr>
          <p:nvPr/>
        </p:nvPicPr>
        <p:blipFill>
          <a:blip r:embed="rId4" cstate="print"/>
          <a:srcRect/>
          <a:stretch>
            <a:fillRect/>
          </a:stretch>
        </p:blipFill>
        <p:spPr bwMode="auto">
          <a:xfrm>
            <a:off x="323528" y="1772816"/>
            <a:ext cx="4355976" cy="3333750"/>
          </a:xfrm>
          <a:prstGeom prst="rect">
            <a:avLst/>
          </a:prstGeom>
          <a:noFill/>
          <a:ln w="9525">
            <a:noFill/>
            <a:miter lim="800000"/>
            <a:headEnd/>
            <a:tailEnd/>
          </a:ln>
        </p:spPr>
      </p:pic>
      <p:sp>
        <p:nvSpPr>
          <p:cNvPr id="31" name="30 Rectángulo"/>
          <p:cNvSpPr/>
          <p:nvPr/>
        </p:nvSpPr>
        <p:spPr>
          <a:xfrm>
            <a:off x="899592" y="260648"/>
            <a:ext cx="8064896" cy="461665"/>
          </a:xfrm>
          <a:prstGeom prst="rect">
            <a:avLst/>
          </a:prstGeom>
        </p:spPr>
        <p:txBody>
          <a:bodyPr wrap="square">
            <a:spAutoFit/>
          </a:bodyPr>
          <a:lstStyle/>
          <a:p>
            <a:r>
              <a:rPr lang="es-EC" sz="2400" b="1" i="1" u="sng" dirty="0" smtClean="0">
                <a:latin typeface="DIN Next Rounded LT Pro Light" pitchFamily="2" charset="0"/>
                <a:cs typeface="Arial" pitchFamily="34" charset="0"/>
              </a:rPr>
              <a:t>DEMOSTRAR EL CORRECTO FUNCIONAMIENTO  DE LA CORONA.</a:t>
            </a:r>
            <a:endParaRPr lang="es-EC"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76714"/>
          </a:xfrm>
          <a:prstGeom prst="rect">
            <a:avLst/>
          </a:prstGeom>
          <a:noFill/>
          <a:ln w="9525">
            <a:noFill/>
            <a:miter lim="800000"/>
            <a:headEnd/>
            <a:tailEnd/>
          </a:ln>
        </p:spPr>
      </p:pic>
      <p:sp>
        <p:nvSpPr>
          <p:cNvPr id="3" name="Rectangle 3"/>
          <p:cNvSpPr txBox="1">
            <a:spLocks/>
          </p:cNvSpPr>
          <p:nvPr/>
        </p:nvSpPr>
        <p:spPr>
          <a:xfrm>
            <a:off x="1115616" y="260648"/>
            <a:ext cx="7416824" cy="504055"/>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s-EC" sz="2400" b="1" noProof="0" dirty="0" smtClean="0">
                <a:latin typeface="DIN Next Rounded LT Pro Light" pitchFamily="2" charset="0"/>
                <a:cs typeface="Arial" pitchFamily="34" charset="0"/>
              </a:rPr>
              <a:t>PRUEBAS</a:t>
            </a:r>
            <a:endParaRPr kumimoji="0" lang="es-EC" sz="2400" b="1"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38913" name="Picture 1"/>
          <p:cNvPicPr>
            <a:picLocks noChangeAspect="1" noChangeArrowheads="1"/>
          </p:cNvPicPr>
          <p:nvPr/>
        </p:nvPicPr>
        <p:blipFill>
          <a:blip r:embed="rId3" cstate="print"/>
          <a:srcRect/>
          <a:stretch>
            <a:fillRect/>
          </a:stretch>
        </p:blipFill>
        <p:spPr bwMode="auto">
          <a:xfrm>
            <a:off x="4709815" y="980728"/>
            <a:ext cx="4171950" cy="5095875"/>
          </a:xfrm>
          <a:prstGeom prst="rect">
            <a:avLst/>
          </a:prstGeom>
          <a:noFill/>
          <a:ln w="9525">
            <a:noFill/>
            <a:miter lim="800000"/>
            <a:headEnd/>
            <a:tailEnd/>
          </a:ln>
        </p:spPr>
      </p:pic>
      <p:pic>
        <p:nvPicPr>
          <p:cNvPr id="5" name="Picture 41"/>
          <p:cNvPicPr>
            <a:picLocks noChangeAspect="1" noChangeArrowheads="1"/>
          </p:cNvPicPr>
          <p:nvPr/>
        </p:nvPicPr>
        <p:blipFill>
          <a:blip r:embed="rId4" cstate="print"/>
          <a:srcRect/>
          <a:stretch>
            <a:fillRect/>
          </a:stretch>
        </p:blipFill>
        <p:spPr bwMode="auto">
          <a:xfrm>
            <a:off x="251520" y="980728"/>
            <a:ext cx="4229100"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76714"/>
          </a:xfrm>
          <a:prstGeom prst="rect">
            <a:avLst/>
          </a:prstGeom>
          <a:noFill/>
          <a:ln w="9525">
            <a:noFill/>
            <a:miter lim="800000"/>
            <a:headEnd/>
            <a:tailEnd/>
          </a:ln>
        </p:spPr>
      </p:pic>
      <p:pic>
        <p:nvPicPr>
          <p:cNvPr id="37889" name="Picture 1"/>
          <p:cNvPicPr>
            <a:picLocks noChangeAspect="1" noChangeArrowheads="1"/>
          </p:cNvPicPr>
          <p:nvPr/>
        </p:nvPicPr>
        <p:blipFill>
          <a:blip r:embed="rId3" cstate="print"/>
          <a:srcRect/>
          <a:stretch>
            <a:fillRect/>
          </a:stretch>
        </p:blipFill>
        <p:spPr bwMode="auto">
          <a:xfrm>
            <a:off x="611560" y="1124744"/>
            <a:ext cx="4486275" cy="4562475"/>
          </a:xfrm>
          <a:prstGeom prst="rect">
            <a:avLst/>
          </a:prstGeom>
          <a:noFill/>
          <a:ln w="9525">
            <a:noFill/>
            <a:miter lim="800000"/>
            <a:headEnd/>
            <a:tailEnd/>
          </a:ln>
        </p:spPr>
      </p:pic>
      <p:sp>
        <p:nvSpPr>
          <p:cNvPr id="5" name="Rectangle 3"/>
          <p:cNvSpPr txBox="1">
            <a:spLocks/>
          </p:cNvSpPr>
          <p:nvPr/>
        </p:nvSpPr>
        <p:spPr>
          <a:xfrm>
            <a:off x="5292080" y="980728"/>
            <a:ext cx="3600400" cy="6126163"/>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50000"/>
              </a:lnSpc>
              <a:spcBef>
                <a:spcPct val="20000"/>
              </a:spcBef>
              <a:spcAft>
                <a:spcPts val="0"/>
              </a:spcAft>
              <a:buClrTx/>
              <a:buSzTx/>
              <a:buFont typeface="Arial" pitchFamily="34" charset="0"/>
              <a:buNone/>
              <a:tabLst/>
              <a:defRPr/>
            </a:pPr>
            <a:r>
              <a:rPr lang="es-ES" sz="2000" b="1" dirty="0" smtClean="0">
                <a:latin typeface="DIN Next Rounded LT Pro Light" pitchFamily="2" charset="0"/>
              </a:rPr>
              <a:t>OBSERVACIONES</a:t>
            </a:r>
            <a:endParaRPr lang="es-EC" sz="2000" dirty="0">
              <a:latin typeface="DIN Next Rounded LT Pro Light" pitchFamily="2" charset="0"/>
            </a:endParaRPr>
          </a:p>
          <a:p>
            <a:pPr lvl="0">
              <a:lnSpc>
                <a:spcPct val="150000"/>
              </a:lnSpc>
            </a:pPr>
            <a:endParaRPr lang="es-EC" sz="1600" dirty="0" smtClean="0">
              <a:latin typeface="DIN Next Rounded LT Pro Light" pitchFamily="2" charset="0"/>
            </a:endParaRPr>
          </a:p>
          <a:p>
            <a:pPr lvl="0">
              <a:buFont typeface="Arial" pitchFamily="34" charset="0"/>
              <a:buChar char="•"/>
            </a:pPr>
            <a:r>
              <a:rPr lang="es-EC" sz="1600" dirty="0" smtClean="0">
                <a:latin typeface="DIN Next Rounded LT Pro Light" pitchFamily="2" charset="0"/>
              </a:rPr>
              <a:t>SOLICITAR A LA FUERZA AÉREA ECUATORIANA (F.A.E.)  EL PERMISO DEL ESPACIO AÉREO. </a:t>
            </a:r>
          </a:p>
          <a:p>
            <a:pPr lvl="0"/>
            <a:endParaRPr lang="es-EC" sz="1600" b="1" dirty="0" smtClean="0">
              <a:latin typeface="DIN Next Rounded LT Pro Light" pitchFamily="2" charset="0"/>
            </a:endParaRPr>
          </a:p>
          <a:p>
            <a:pPr lvl="0">
              <a:buFont typeface="Arial" pitchFamily="34" charset="0"/>
              <a:buChar char="•"/>
            </a:pPr>
            <a:r>
              <a:rPr lang="es-EC" sz="1600" dirty="0" smtClean="0">
                <a:latin typeface="DIN Next Rounded LT Pro Light" pitchFamily="2" charset="0"/>
              </a:rPr>
              <a:t>SOLICITAR  AL </a:t>
            </a:r>
            <a:r>
              <a:rPr lang="es-ES" sz="1600" dirty="0" smtClean="0">
                <a:latin typeface="DIN Next Rounded LT Pro Light" pitchFamily="2" charset="0"/>
              </a:rPr>
              <a:t>COMANDO CONJUNTO DE LAS FUERZAS ARMADAS (C.C.F.A.) EL PERMISO DE TRASLADO DEL CAÑÓN OERLIKON CON SU RESPECTIVA MUNICIÓN. </a:t>
            </a:r>
          </a:p>
          <a:p>
            <a:pPr lvl="0"/>
            <a:endParaRPr lang="es-EC" sz="1600" b="1" dirty="0" smtClean="0">
              <a:latin typeface="DIN Next Rounded LT Pro Light" pitchFamily="2" charset="0"/>
            </a:endParaRPr>
          </a:p>
          <a:p>
            <a:pPr lvl="0">
              <a:buFont typeface="Arial" pitchFamily="34" charset="0"/>
              <a:buChar char="•"/>
            </a:pPr>
            <a:r>
              <a:rPr lang="es-EC" sz="1600" dirty="0" smtClean="0">
                <a:latin typeface="DIN Next Rounded LT Pro Light" pitchFamily="2" charset="0"/>
              </a:rPr>
              <a:t>SOLICITAR  AL </a:t>
            </a:r>
            <a:r>
              <a:rPr lang="es-ES" sz="1600" dirty="0" smtClean="0">
                <a:latin typeface="DIN Next Rounded LT Pro Light" pitchFamily="2" charset="0"/>
              </a:rPr>
              <a:t>COMANDO CONJUNTO DE LAS FUERZAS ARMADAS (C.C.F.A.) EL PERMISO PARA REALIZAR LAS PRUEBAS EN EL POLÍGONO DE TIRO DE LA BASE DE SALINAS.</a:t>
            </a: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Rectangle 3"/>
          <p:cNvSpPr txBox="1">
            <a:spLocks/>
          </p:cNvSpPr>
          <p:nvPr/>
        </p:nvSpPr>
        <p:spPr>
          <a:xfrm>
            <a:off x="1115616" y="260648"/>
            <a:ext cx="7416824" cy="504055"/>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s-EC" sz="2400" b="1" noProof="0" dirty="0" smtClean="0">
                <a:latin typeface="DIN Next Rounded LT Pro Light" pitchFamily="2" charset="0"/>
                <a:cs typeface="Arial" pitchFamily="34" charset="0"/>
              </a:rPr>
              <a:t>PRUEBAS</a:t>
            </a:r>
            <a:endParaRPr kumimoji="0" lang="es-EC" sz="2400" b="1"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76714"/>
          </a:xfrm>
          <a:prstGeom prst="rect">
            <a:avLst/>
          </a:prstGeom>
          <a:noFill/>
          <a:ln w="9525">
            <a:noFill/>
            <a:miter lim="800000"/>
            <a:headEnd/>
            <a:tailEnd/>
          </a:ln>
        </p:spPr>
      </p:pic>
      <p:sp>
        <p:nvSpPr>
          <p:cNvPr id="3" name="Rectangle 3"/>
          <p:cNvSpPr txBox="1">
            <a:spLocks/>
          </p:cNvSpPr>
          <p:nvPr/>
        </p:nvSpPr>
        <p:spPr>
          <a:xfrm>
            <a:off x="863588" y="332656"/>
            <a:ext cx="7416824" cy="504055"/>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s-EC" sz="2400" b="1" dirty="0" smtClean="0">
                <a:latin typeface="DIN Next Rounded LT Pro Light" pitchFamily="2" charset="0"/>
                <a:cs typeface="Arial" pitchFamily="34" charset="0"/>
              </a:rPr>
              <a:t>CONCLUSIONES</a:t>
            </a:r>
            <a:endParaRPr kumimoji="0" lang="es-EC" sz="2400" b="1"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Rectangle 3"/>
          <p:cNvSpPr txBox="1">
            <a:spLocks/>
          </p:cNvSpPr>
          <p:nvPr/>
        </p:nvSpPr>
        <p:spPr>
          <a:xfrm>
            <a:off x="215516" y="1073335"/>
            <a:ext cx="8712968" cy="6126163"/>
          </a:xfrm>
          <a:prstGeom prst="rect">
            <a:avLst/>
          </a:prstGeom>
        </p:spPr>
        <p:txBody>
          <a:bodyPr vert="horz" lIns="91440" tIns="45720" rIns="91440" bIns="45720" rtlCol="0">
            <a:normAutofit/>
          </a:bodyPr>
          <a:lstStyle/>
          <a:p>
            <a:pPr marL="342900" lvl="0" indent="-342900" algn="just">
              <a:buFont typeface="Arial" panose="020B0604020202020204" pitchFamily="34" charset="0"/>
              <a:buChar char="•"/>
            </a:pPr>
            <a:r>
              <a:rPr lang="es-ES" sz="2200" dirty="0" smtClean="0">
                <a:latin typeface="DIN Next Rounded LT Pro Light"/>
              </a:rPr>
              <a:t>SE DEFINIÓ LA GEOMETRÍA DE LA NUEVA CORONA MEDIANTE CÁLCULOS Y SE VERIFICÓ CON LAS DIMENSIONES DE LA CORONA ORIGINAL, COMPROBANDO SU SEMEJANZA. ADEMÁS SE DEFINIÓ QUE EL TIPO DE MATERIAL ADECUADO PARA SU CONSTRUCCIÓN ES UN BRONCE AL ALUMINIO BS 1400 AB2, TENIENDO EN CONSIDERACIÓN QUE ESTE BRONCE ES SEMEJANTE AL MATERIAL DE ORIGEN (BRONCE AL ALUMINIO DIN 1714 FE-AL BZ).</a:t>
            </a:r>
            <a:endParaRPr lang="es-ES" sz="2200" b="1" dirty="0" smtClean="0">
              <a:latin typeface="DIN Next Rounded LT Pro Light"/>
            </a:endParaRPr>
          </a:p>
          <a:p>
            <a:r>
              <a:rPr lang="es-ES" sz="2200" dirty="0">
                <a:latin typeface="DIN Next Rounded LT Pro Light"/>
              </a:rPr>
              <a:t> </a:t>
            </a:r>
            <a:endParaRPr lang="es-ES" sz="2200" b="1" dirty="0">
              <a:latin typeface="DIN Next Rounded LT Pro Light"/>
            </a:endParaRPr>
          </a:p>
          <a:p>
            <a:pPr marL="342900" lvl="0" indent="-342900" algn="just">
              <a:buFont typeface="Arial" panose="020B0604020202020204" pitchFamily="34" charset="0"/>
              <a:buChar char="•"/>
            </a:pPr>
            <a:r>
              <a:rPr lang="es-ES" sz="2200" dirty="0" smtClean="0">
                <a:latin typeface="DIN Next Rounded LT Pro Light"/>
              </a:rPr>
              <a:t> SE ANALIZÓ EL COMPORTAMIENTO DE LA CORONA EN CONDICIONES NORMALES DE FUNCIONAMIENTO, MEDIANTE EL DISEÑO POR EL MÉTODO AGMA Y POR EL MÉTODO DE ELEMENTOS FINITOS CAE, OBTENIENDO UN FACTOR DE SEGURIDAD DE FS=3,843 Y FS=3,69 RESPECTIVAMENTE, REFLEJANDO QUE LA CORONA SOPORTA LOS ESFUERZOS EN CONDICIONES NORMALES. </a:t>
            </a:r>
            <a:endParaRPr lang="es-ES" sz="2200" b="1" dirty="0">
              <a:latin typeface="DIN Next Rounded LT Pro Ligh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30460"/>
            <a:ext cx="9144000" cy="6876714"/>
          </a:xfrm>
          <a:prstGeom prst="rect">
            <a:avLst/>
          </a:prstGeom>
          <a:noFill/>
          <a:ln w="9525">
            <a:noFill/>
            <a:miter lim="800000"/>
            <a:headEnd/>
            <a:tailEnd/>
          </a:ln>
        </p:spPr>
      </p:pic>
      <p:sp>
        <p:nvSpPr>
          <p:cNvPr id="3" name="Rectangle 3"/>
          <p:cNvSpPr txBox="1">
            <a:spLocks/>
          </p:cNvSpPr>
          <p:nvPr/>
        </p:nvSpPr>
        <p:spPr>
          <a:xfrm>
            <a:off x="863588" y="332656"/>
            <a:ext cx="7416824" cy="504055"/>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s-EC" sz="2400" b="1" dirty="0" smtClean="0">
                <a:latin typeface="DIN Next Rounded LT Pro Light" pitchFamily="2" charset="0"/>
                <a:cs typeface="Arial" pitchFamily="34" charset="0"/>
              </a:rPr>
              <a:t>CONCLUSIONES</a:t>
            </a:r>
            <a:endParaRPr kumimoji="0" lang="es-EC" sz="2400" b="1"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Rectangle 3"/>
          <p:cNvSpPr txBox="1">
            <a:spLocks/>
          </p:cNvSpPr>
          <p:nvPr/>
        </p:nvSpPr>
        <p:spPr>
          <a:xfrm>
            <a:off x="215516" y="1340768"/>
            <a:ext cx="8712968" cy="6126163"/>
          </a:xfrm>
          <a:prstGeom prst="rect">
            <a:avLst/>
          </a:prstGeom>
        </p:spPr>
        <p:txBody>
          <a:bodyPr vert="horz" lIns="91440" tIns="45720" rIns="91440" bIns="45720" rtlCol="0">
            <a:normAutofit/>
          </a:bodyPr>
          <a:lstStyle/>
          <a:p>
            <a:pPr marL="342900" lvl="0" indent="-342900" algn="just">
              <a:buFont typeface="Arial" panose="020B0604020202020204" pitchFamily="34" charset="0"/>
              <a:buChar char="•"/>
            </a:pPr>
            <a:r>
              <a:rPr lang="es-ES" sz="2200" dirty="0" smtClean="0">
                <a:latin typeface="DIN Next Rounded LT Pro Light"/>
              </a:rPr>
              <a:t>SE EFECTUÓ UN “ANÁLISIS DE FALLA”, CON LA ASISTENCIA DE ENSAYOS NO DESTRUCTIVOS, MEDICIONES DE DUREZA, COMPOSICIÓN QUÍMICA DE MATERIAL, ENTREVISTAS, MACROGRAFÍAS, DETERMINANDO QUE LA CORONA DE BRONCE FALLA DEBIDO AL DESGASTE  QUE SE PRODUCE EN SU PERFIL CONCÉNTRICO, PROVOCANDO UN JUEGO ENTRE LA CORONA Y SU EJE. POR DICHO JUEGO, LA CORONA TRABAJA DESBALANCEADA HACIENDO QUE LA FUERZA AXIAL DE LA MISMA DESPLACE AL ANILLO DE RETENCIÓN; PERMITIÉNDOLE DESPLAZARSE AXIALMENTE 8,5 MM, LO CUAL PROVOCA QUE EL SINFÍN IMPACTE CON LA CORONA, ACTO QUE DERIVA EN LA FALLA DE LOS DIENTES DE LA CORONA. HECHO QUE SE VERIFICÓ CON LA SIMULACIÓN DE ESFUERZOS POR ELEMENTOS FINITOS.  </a:t>
            </a:r>
            <a:endParaRPr lang="es-ES" sz="2200" b="1" dirty="0">
              <a:latin typeface="DIN Next Rounded LT Pro Light"/>
            </a:endParaRPr>
          </a:p>
        </p:txBody>
      </p:sp>
    </p:spTree>
    <p:extLst>
      <p:ext uri="{BB962C8B-B14F-4D97-AF65-F5344CB8AC3E}">
        <p14:creationId xmlns:p14="http://schemas.microsoft.com/office/powerpoint/2010/main" val="32826722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30460"/>
            <a:ext cx="9144000" cy="6876714"/>
          </a:xfrm>
          <a:prstGeom prst="rect">
            <a:avLst/>
          </a:prstGeom>
          <a:noFill/>
          <a:ln w="9525">
            <a:noFill/>
            <a:miter lim="800000"/>
            <a:headEnd/>
            <a:tailEnd/>
          </a:ln>
        </p:spPr>
      </p:pic>
      <p:sp>
        <p:nvSpPr>
          <p:cNvPr id="3" name="Rectangle 3"/>
          <p:cNvSpPr txBox="1">
            <a:spLocks/>
          </p:cNvSpPr>
          <p:nvPr/>
        </p:nvSpPr>
        <p:spPr>
          <a:xfrm>
            <a:off x="863588" y="332656"/>
            <a:ext cx="7416824" cy="504055"/>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s-EC" sz="2400" b="1" dirty="0" smtClean="0">
                <a:latin typeface="DIN Next Rounded LT Pro Light" pitchFamily="2" charset="0"/>
                <a:cs typeface="Arial" pitchFamily="34" charset="0"/>
              </a:rPr>
              <a:t>CONCLUSIONES</a:t>
            </a:r>
            <a:endParaRPr kumimoji="0" lang="es-EC" sz="2400" b="1"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Rectangle 3"/>
          <p:cNvSpPr txBox="1">
            <a:spLocks/>
          </p:cNvSpPr>
          <p:nvPr/>
        </p:nvSpPr>
        <p:spPr>
          <a:xfrm>
            <a:off x="215516" y="1628800"/>
            <a:ext cx="8712968" cy="6414195"/>
          </a:xfrm>
          <a:prstGeom prst="rect">
            <a:avLst/>
          </a:prstGeom>
        </p:spPr>
        <p:txBody>
          <a:bodyPr vert="horz" lIns="91440" tIns="45720" rIns="91440" bIns="45720" rtlCol="0">
            <a:normAutofit/>
          </a:bodyPr>
          <a:lstStyle/>
          <a:p>
            <a:pPr marL="342900" lvl="0" indent="-342900" algn="just">
              <a:buFont typeface="Arial" panose="020B0604020202020204" pitchFamily="34" charset="0"/>
              <a:buChar char="•"/>
            </a:pPr>
            <a:r>
              <a:rPr lang="es-ES" sz="2200" dirty="0" smtClean="0">
                <a:latin typeface="DIN Next Rounded LT Pro Light"/>
              </a:rPr>
              <a:t>SE REPRODUJO EN EL CNC LAS OPERACIONES QUE REALIZA LA TALLADORA DE ENGRANAJES, SINCRONIZANDO EL MOVIMIENTO DEL CUARTO EJE CON EL HUSILLO, MANTENIENDO LA MISMA RELACIÓN DE TRANSMISIÓN DEL MECANISMO SINFÍN CORONA (I=3.5).</a:t>
            </a:r>
            <a:endParaRPr lang="es-ES" sz="2200" b="1" dirty="0" smtClean="0">
              <a:latin typeface="DIN Next Rounded LT Pro Light"/>
            </a:endParaRPr>
          </a:p>
          <a:p>
            <a:pPr marL="342900" indent="-342900" algn="just">
              <a:buFont typeface="Arial" panose="020B0604020202020204" pitchFamily="34" charset="0"/>
              <a:buChar char="•"/>
            </a:pPr>
            <a:endParaRPr lang="es-ES" sz="2200" b="1" dirty="0" smtClean="0">
              <a:latin typeface="DIN Next Rounded LT Pro Light"/>
            </a:endParaRPr>
          </a:p>
          <a:p>
            <a:pPr marL="342900" lvl="0" indent="-342900" algn="just">
              <a:buFont typeface="Arial" panose="020B0604020202020204" pitchFamily="34" charset="0"/>
              <a:buChar char="•"/>
            </a:pPr>
            <a:r>
              <a:rPr lang="es-ES" sz="2200" dirty="0" smtClean="0">
                <a:latin typeface="DIN Next Rounded LT Pro Light"/>
              </a:rPr>
              <a:t>SE DISEÑÓ Y SE CONSTRUYÓ LA FRESA MADRE DE MÓDULO 2, HERRAMIENTA QUE FUE USADA PARA EL MECANIZADO DE LOS DIENTES DE LA CORONA CUYO MATERIAL ES UN ACERO DF2, MATERIAL QUE POSEE ALTA RESISTENCIA AL DESGASTE Y BUENA ESTABILIDAD DIMENSIONAL EN EL TEMPLE, POR LO TANTO SE GARANTIZA LA EFICIENCIA Y VIDA ÚTIL DE ESTA HERRAMIENTA.</a:t>
            </a:r>
            <a:endParaRPr lang="es-ES" sz="2200" b="1" dirty="0">
              <a:latin typeface="DIN Next Rounded LT Pro Light"/>
            </a:endParaRPr>
          </a:p>
        </p:txBody>
      </p:sp>
    </p:spTree>
    <p:extLst>
      <p:ext uri="{BB962C8B-B14F-4D97-AF65-F5344CB8AC3E}">
        <p14:creationId xmlns:p14="http://schemas.microsoft.com/office/powerpoint/2010/main" val="41470856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30460"/>
            <a:ext cx="9144000" cy="6876714"/>
          </a:xfrm>
          <a:prstGeom prst="rect">
            <a:avLst/>
          </a:prstGeom>
          <a:noFill/>
          <a:ln w="9525">
            <a:noFill/>
            <a:miter lim="800000"/>
            <a:headEnd/>
            <a:tailEnd/>
          </a:ln>
        </p:spPr>
      </p:pic>
      <p:sp>
        <p:nvSpPr>
          <p:cNvPr id="3" name="Rectangle 3"/>
          <p:cNvSpPr txBox="1">
            <a:spLocks/>
          </p:cNvSpPr>
          <p:nvPr/>
        </p:nvSpPr>
        <p:spPr>
          <a:xfrm>
            <a:off x="863588" y="332656"/>
            <a:ext cx="7416824" cy="504055"/>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s-EC" sz="2400" b="1" dirty="0" smtClean="0">
                <a:latin typeface="DIN Next Rounded LT Pro Light" pitchFamily="2" charset="0"/>
                <a:cs typeface="Arial" pitchFamily="34" charset="0"/>
              </a:rPr>
              <a:t>CONCLUSIONES</a:t>
            </a:r>
            <a:endParaRPr kumimoji="0" lang="es-EC" sz="2400" b="1" i="0" u="none" strike="noStrike" kern="1200" cap="none" spc="0" normalizeH="0" baseline="0" noProof="0" dirty="0" smtClean="0">
              <a:ln>
                <a:noFill/>
              </a:ln>
              <a:solidFill>
                <a:schemeClr val="tx1"/>
              </a:solidFill>
              <a:effectLst/>
              <a:uLnTx/>
              <a:uFillTx/>
              <a:latin typeface="DIN Next Rounded LT Pro Light" pitchFamily="2" charset="0"/>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Rectangle 3"/>
          <p:cNvSpPr txBox="1">
            <a:spLocks/>
          </p:cNvSpPr>
          <p:nvPr/>
        </p:nvSpPr>
        <p:spPr>
          <a:xfrm>
            <a:off x="215516" y="2060848"/>
            <a:ext cx="8712968" cy="6126163"/>
          </a:xfrm>
          <a:prstGeom prst="rect">
            <a:avLst/>
          </a:prstGeom>
        </p:spPr>
        <p:txBody>
          <a:bodyPr vert="horz" lIns="91440" tIns="45720" rIns="91440" bIns="45720" rtlCol="0">
            <a:normAutofit/>
          </a:bodyPr>
          <a:lstStyle/>
          <a:p>
            <a:pPr marL="342900" lvl="0" indent="-342900" algn="just">
              <a:buFont typeface="Arial" panose="020B0604020202020204" pitchFamily="34" charset="0"/>
              <a:buChar char="•"/>
            </a:pPr>
            <a:r>
              <a:rPr lang="es-ES" sz="2200" dirty="0" smtClean="0">
                <a:latin typeface="DIN Next Rounded LT Pro Light"/>
              </a:rPr>
              <a:t>EL COMANDO LOGÍSTICO DEL REINO DE QUITO ACEPTÓ LA CORONA DE BRONCE COMO UN ELEMENTO FUNCIONAL TRAS EL CUMPLIMIENTO DEL PROTOCOLO DE PRUEBAS POR ELLOS IMPUESTO, CON EL CONOCIMIENTO DE LA NO REALIZACIÓN DE LA PRUEBA EN CONDICIONES REALES DE DISPARO, POR SOLICITAR PERMISOS A LA FUERZA AÉREA Y AL COMANDO CONJUNTO DE LAS FUERZAS ARMADAS.</a:t>
            </a:r>
            <a:endParaRPr lang="es-ES" sz="2200" b="1" dirty="0">
              <a:latin typeface="DIN Next Rounded LT Pro Light"/>
            </a:endParaRPr>
          </a:p>
        </p:txBody>
      </p:sp>
    </p:spTree>
    <p:extLst>
      <p:ext uri="{BB962C8B-B14F-4D97-AF65-F5344CB8AC3E}">
        <p14:creationId xmlns:p14="http://schemas.microsoft.com/office/powerpoint/2010/main" val="26773437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30460"/>
            <a:ext cx="9144000" cy="6876714"/>
          </a:xfrm>
          <a:prstGeom prst="rect">
            <a:avLst/>
          </a:prstGeom>
          <a:noFill/>
          <a:ln w="9525">
            <a:noFill/>
            <a:miter lim="800000"/>
            <a:headEnd/>
            <a:tailEnd/>
          </a:ln>
        </p:spPr>
      </p:pic>
      <p:sp>
        <p:nvSpPr>
          <p:cNvPr id="3" name="Rectangle 3"/>
          <p:cNvSpPr txBox="1">
            <a:spLocks/>
          </p:cNvSpPr>
          <p:nvPr/>
        </p:nvSpPr>
        <p:spPr>
          <a:xfrm>
            <a:off x="863588" y="332656"/>
            <a:ext cx="7416824" cy="504055"/>
          </a:xfrm>
          <a:prstGeom prst="rect">
            <a:avLst/>
          </a:prstGeom>
        </p:spPr>
        <p:txBody>
          <a:bodyPr vert="horz" lIns="91440" tIns="45720" rIns="91440" bIns="45720" rtlCol="0">
            <a:normAutofit/>
          </a:bodyPr>
          <a:lstStyle/>
          <a:p>
            <a:pPr marL="342900" lvl="0" indent="-342900" algn="ctr">
              <a:spcBef>
                <a:spcPct val="20000"/>
              </a:spcBef>
              <a:defRPr/>
            </a:pPr>
            <a:r>
              <a:rPr lang="es-ES" sz="2400" dirty="0" smtClean="0">
                <a:latin typeface="DIN Next Rounded LT Pro Light"/>
              </a:rPr>
              <a:t>RECOMENDACIONES</a:t>
            </a:r>
            <a:endParaRPr kumimoji="0" lang="es-EC" sz="2400" i="0" u="none" strike="noStrike" kern="1200" cap="none" spc="0" normalizeH="0" baseline="0" noProof="0" dirty="0" smtClean="0">
              <a:ln>
                <a:noFill/>
              </a:ln>
              <a:solidFill>
                <a:schemeClr val="tx1"/>
              </a:solidFill>
              <a:effectLst/>
              <a:uLnTx/>
              <a:uFillTx/>
              <a:latin typeface="DIN Next Rounded LT Pro Light"/>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Rectangle 3"/>
          <p:cNvSpPr txBox="1">
            <a:spLocks/>
          </p:cNvSpPr>
          <p:nvPr/>
        </p:nvSpPr>
        <p:spPr>
          <a:xfrm>
            <a:off x="215516" y="1484784"/>
            <a:ext cx="8712968" cy="6126163"/>
          </a:xfrm>
          <a:prstGeom prst="rect">
            <a:avLst/>
          </a:prstGeom>
        </p:spPr>
        <p:txBody>
          <a:bodyPr vert="horz" lIns="91440" tIns="45720" rIns="91440" bIns="45720" rtlCol="0">
            <a:normAutofit/>
          </a:bodyPr>
          <a:lstStyle/>
          <a:p>
            <a:pPr marL="342900" lvl="0" indent="-342900" algn="just">
              <a:buFont typeface="Arial" panose="020B0604020202020204" pitchFamily="34" charset="0"/>
              <a:buChar char="•"/>
            </a:pPr>
            <a:r>
              <a:rPr lang="es-ES" sz="1600" dirty="0">
                <a:latin typeface="DIN Next Rounded LT Pro Light"/>
              </a:rPr>
              <a:t>VERIFICAR EL FUNCIONAMIENTO DE LA CORONA EN CONDICIONES REALES DE TRABAJO, ES DECIR DISPARAR MUNICIONES REALES POR PERIODOS PROLONGADOS DE TIEMPO SIMULANDO UN CONFLICTO BÉLICO. PARA CERTIFICAR EL PERFECTO FUNCIONAMIENTO DE LA CORONA.</a:t>
            </a:r>
          </a:p>
          <a:p>
            <a:pPr marL="342900" lvl="0" indent="-342900" algn="just">
              <a:buFont typeface="Arial" panose="020B0604020202020204" pitchFamily="34" charset="0"/>
              <a:buChar char="•"/>
            </a:pPr>
            <a:endParaRPr lang="es-ES" sz="1600" dirty="0">
              <a:latin typeface="DIN Next Rounded LT Pro Light"/>
            </a:endParaRPr>
          </a:p>
          <a:p>
            <a:pPr marL="342900" lvl="0" indent="-342900" algn="just">
              <a:buFont typeface="Arial" panose="020B0604020202020204" pitchFamily="34" charset="0"/>
              <a:buChar char="•"/>
            </a:pPr>
            <a:r>
              <a:rPr lang="es-ES" sz="1600" dirty="0">
                <a:latin typeface="DIN Next Rounded LT Pro Light"/>
              </a:rPr>
              <a:t>REALIZAR EL MONTAJE DE LA CORONA SIGUIENDO ESTRICTAMENTE LOS PROCEDIMIENTOS INDICADOS EN EL MANUAL DEL CAÑÓN, PARA EVITAR POSIBLES BLOQUEOS.</a:t>
            </a:r>
          </a:p>
          <a:p>
            <a:pPr marL="342900" indent="-342900" algn="just">
              <a:buFont typeface="Arial" panose="020B0604020202020204" pitchFamily="34" charset="0"/>
              <a:buChar char="•"/>
            </a:pPr>
            <a:endParaRPr lang="es-ES" sz="1600" dirty="0">
              <a:latin typeface="DIN Next Rounded LT Pro Light"/>
            </a:endParaRPr>
          </a:p>
          <a:p>
            <a:pPr marL="342900" lvl="0" indent="-342900" algn="just">
              <a:buFont typeface="Arial" panose="020B0604020202020204" pitchFamily="34" charset="0"/>
              <a:buChar char="•"/>
            </a:pPr>
            <a:r>
              <a:rPr lang="es-ES" sz="1600" dirty="0">
                <a:latin typeface="DIN Next Rounded LT Pro Light"/>
              </a:rPr>
              <a:t>REALIZAR EL MANTENIMIENTO PREVENTIVO A TODOS LOS MECANISMOS DEL MAC, PARA GARANTIZAR SU CORRECTO FUNCIONAMIENTO Y EVITAR BLOQUEOS IMPREVISTOS EN EL MISMO.</a:t>
            </a:r>
          </a:p>
          <a:p>
            <a:pPr lvl="0"/>
            <a:endParaRPr lang="es-ES" sz="2200" dirty="0" smtClean="0">
              <a:latin typeface="DIN Next Rounded LT Pro Light"/>
            </a:endParaRPr>
          </a:p>
          <a:p>
            <a:pPr lvl="0"/>
            <a:endParaRPr lang="es-ES" sz="2200" b="1" dirty="0">
              <a:latin typeface="DIN Next Rounded LT Pro Light"/>
            </a:endParaRPr>
          </a:p>
        </p:txBody>
      </p:sp>
    </p:spTree>
    <p:extLst>
      <p:ext uri="{BB962C8B-B14F-4D97-AF65-F5344CB8AC3E}">
        <p14:creationId xmlns:p14="http://schemas.microsoft.com/office/powerpoint/2010/main" val="2186026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76714"/>
          </a:xfrm>
          <a:prstGeom prst="rect">
            <a:avLst/>
          </a:prstGeom>
          <a:noFill/>
          <a:ln w="9525">
            <a:noFill/>
            <a:miter lim="800000"/>
            <a:headEnd/>
            <a:tailEnd/>
          </a:ln>
        </p:spPr>
      </p:pic>
      <p:sp>
        <p:nvSpPr>
          <p:cNvPr id="5" name="3 CuadroTexto"/>
          <p:cNvSpPr txBox="1">
            <a:spLocks noChangeArrowheads="1"/>
          </p:cNvSpPr>
          <p:nvPr/>
        </p:nvSpPr>
        <p:spPr bwMode="auto">
          <a:xfrm>
            <a:off x="2766528" y="404664"/>
            <a:ext cx="3139001" cy="461665"/>
          </a:xfrm>
          <a:prstGeom prst="rect">
            <a:avLst/>
          </a:prstGeom>
          <a:noFill/>
          <a:ln w="9525">
            <a:noFill/>
            <a:miter lim="800000"/>
            <a:headEnd/>
            <a:tailEnd/>
          </a:ln>
        </p:spPr>
        <p:txBody>
          <a:bodyPr wrap="none">
            <a:spAutoFit/>
          </a:bodyPr>
          <a:lstStyle/>
          <a:p>
            <a:pPr algn="ctr"/>
            <a:r>
              <a:rPr lang="es-EC" sz="2400" b="1" dirty="0" smtClean="0">
                <a:latin typeface="DIN Next Rounded LT Pro Light" pitchFamily="2" charset="0"/>
              </a:rPr>
              <a:t>DEFINICIÓN DEL PROBLEMA</a:t>
            </a:r>
            <a:endParaRPr lang="es-EC" sz="2400" b="1" dirty="0">
              <a:latin typeface="DIN Next Rounded LT Pro Light" pitchFamily="2" charset="0"/>
            </a:endParaRPr>
          </a:p>
        </p:txBody>
      </p:sp>
      <p:sp>
        <p:nvSpPr>
          <p:cNvPr id="6" name="6 CuadroTexto"/>
          <p:cNvSpPr txBox="1">
            <a:spLocks noChangeArrowheads="1"/>
          </p:cNvSpPr>
          <p:nvPr/>
        </p:nvSpPr>
        <p:spPr bwMode="auto">
          <a:xfrm>
            <a:off x="827584" y="1196752"/>
            <a:ext cx="4320480" cy="4483279"/>
          </a:xfrm>
          <a:prstGeom prst="rect">
            <a:avLst/>
          </a:prstGeom>
          <a:noFill/>
          <a:ln w="9525">
            <a:noFill/>
            <a:miter lim="800000"/>
            <a:headEnd/>
            <a:tailEnd/>
          </a:ln>
        </p:spPr>
        <p:txBody>
          <a:bodyPr wrap="square">
            <a:spAutoFit/>
          </a:bodyPr>
          <a:lstStyle/>
          <a:p>
            <a:pPr algn="just">
              <a:lnSpc>
                <a:spcPct val="150000"/>
              </a:lnSpc>
            </a:pPr>
            <a:r>
              <a:rPr lang="es-ES" sz="1700" dirty="0">
                <a:latin typeface="DIN Next Rounded LT Pro Light" pitchFamily="2" charset="0"/>
              </a:rPr>
              <a:t>ACTUALMENTE EL EJÉRCITO ECUATORIANO REALIZA UN PROGRAMA DE </a:t>
            </a:r>
            <a:r>
              <a:rPr lang="es-ES" sz="1700" dirty="0" smtClean="0">
                <a:latin typeface="DIN Next Rounded LT Pro Light" pitchFamily="2" charset="0"/>
              </a:rPr>
              <a:t>REPOTENCIACIÓN A LOS 28 CAÑONES OERLIKON, DE AQUÍ SURGE </a:t>
            </a:r>
            <a:r>
              <a:rPr lang="es-ES" sz="1700" dirty="0">
                <a:latin typeface="DIN Next Rounded LT Pro Light" pitchFamily="2" charset="0"/>
              </a:rPr>
              <a:t>LA NECESIDAD DE CONSTRUIR DIFERENTES PIEZAS QUE YA CUMPLIERON SU VIDA ÚTIL O SE ENCUENTRAN EN MALAS </a:t>
            </a:r>
            <a:r>
              <a:rPr lang="es-ES" sz="1700" dirty="0" smtClean="0">
                <a:latin typeface="DIN Next Rounded LT Pro Light" pitchFamily="2" charset="0"/>
              </a:rPr>
              <a:t>CONDICIONES.</a:t>
            </a:r>
          </a:p>
          <a:p>
            <a:pPr algn="just">
              <a:lnSpc>
                <a:spcPct val="150000"/>
              </a:lnSpc>
            </a:pPr>
            <a:r>
              <a:rPr lang="es-ES" sz="1700" dirty="0" smtClean="0">
                <a:latin typeface="DIN Next Rounded LT Pro Light" pitchFamily="2" charset="0"/>
              </a:rPr>
              <a:t>EL EJÉRCITO </a:t>
            </a:r>
            <a:r>
              <a:rPr lang="es-ES" sz="1700" dirty="0">
                <a:latin typeface="DIN Next Rounded LT Pro Light" pitchFamily="2" charset="0"/>
              </a:rPr>
              <a:t>NO DISPONE DE ESTOS </a:t>
            </a:r>
            <a:r>
              <a:rPr lang="es-ES" sz="1700" dirty="0" smtClean="0">
                <a:latin typeface="DIN Next Rounded LT Pro Light" pitchFamily="2" charset="0"/>
              </a:rPr>
              <a:t>ELEMENTOS </a:t>
            </a:r>
            <a:r>
              <a:rPr lang="es-ES" sz="1700" dirty="0">
                <a:latin typeface="DIN Next Rounded LT Pro Light" pitchFamily="2" charset="0"/>
              </a:rPr>
              <a:t>EN </a:t>
            </a:r>
            <a:r>
              <a:rPr lang="es-ES" sz="1700" dirty="0" smtClean="0">
                <a:latin typeface="DIN Next Rounded LT Pro Light" pitchFamily="2" charset="0"/>
              </a:rPr>
              <a:t>STOCK Y </a:t>
            </a:r>
            <a:r>
              <a:rPr lang="es-ES" sz="1700" dirty="0">
                <a:latin typeface="DIN Next Rounded LT Pro Light" pitchFamily="2" charset="0"/>
              </a:rPr>
              <a:t>TAMPOCO SE ENCUENTRAN EN EL MERCADO POR LA ANTIGÜEDAD DE SUS VERSIONES</a:t>
            </a:r>
            <a:r>
              <a:rPr lang="es-ES" sz="1700" dirty="0" smtClean="0">
                <a:latin typeface="DIN Next Rounded LT Pro Light" pitchFamily="2" charset="0"/>
              </a:rPr>
              <a:t>. </a:t>
            </a:r>
          </a:p>
          <a:p>
            <a:pPr algn="just">
              <a:lnSpc>
                <a:spcPct val="150000"/>
              </a:lnSpc>
            </a:pPr>
            <a:r>
              <a:rPr lang="es-ES" sz="1700" dirty="0" smtClean="0">
                <a:latin typeface="DIN Next Rounded LT Pro Light" pitchFamily="2" charset="0"/>
              </a:rPr>
              <a:t>ENTRE ESTAS PIEZAS TENEMOS LA CORONA DE BRONCE DE 28 DIENTES</a:t>
            </a:r>
            <a:endParaRPr lang="es-EC" sz="1700" dirty="0">
              <a:latin typeface="DIN Next Rounded LT Pro Light" pitchFamily="2" charset="0"/>
            </a:endParaRPr>
          </a:p>
        </p:txBody>
      </p:sp>
      <p:pic>
        <p:nvPicPr>
          <p:cNvPr id="2050" name="Picture 2"/>
          <p:cNvPicPr>
            <a:picLocks noChangeAspect="1" noChangeArrowheads="1"/>
          </p:cNvPicPr>
          <p:nvPr/>
        </p:nvPicPr>
        <p:blipFill>
          <a:blip r:embed="rId3" cstate="print"/>
          <a:srcRect/>
          <a:stretch>
            <a:fillRect/>
          </a:stretch>
        </p:blipFill>
        <p:spPr bwMode="auto">
          <a:xfrm>
            <a:off x="5508104" y="1412776"/>
            <a:ext cx="3048000" cy="3943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30460"/>
            <a:ext cx="9144000" cy="6876714"/>
          </a:xfrm>
          <a:prstGeom prst="rect">
            <a:avLst/>
          </a:prstGeom>
          <a:noFill/>
          <a:ln w="9525">
            <a:noFill/>
            <a:miter lim="800000"/>
            <a:headEnd/>
            <a:tailEnd/>
          </a:ln>
        </p:spPr>
      </p:pic>
      <p:sp>
        <p:nvSpPr>
          <p:cNvPr id="3" name="Rectangle 3"/>
          <p:cNvSpPr txBox="1">
            <a:spLocks/>
          </p:cNvSpPr>
          <p:nvPr/>
        </p:nvSpPr>
        <p:spPr>
          <a:xfrm>
            <a:off x="863588" y="332656"/>
            <a:ext cx="7416824" cy="504055"/>
          </a:xfrm>
          <a:prstGeom prst="rect">
            <a:avLst/>
          </a:prstGeom>
        </p:spPr>
        <p:txBody>
          <a:bodyPr vert="horz" lIns="91440" tIns="45720" rIns="91440" bIns="45720" rtlCol="0">
            <a:normAutofit/>
          </a:bodyPr>
          <a:lstStyle/>
          <a:p>
            <a:pPr marL="342900" lvl="0" indent="-342900" algn="ctr">
              <a:spcBef>
                <a:spcPct val="20000"/>
              </a:spcBef>
              <a:defRPr/>
            </a:pPr>
            <a:r>
              <a:rPr lang="es-ES" sz="2400" dirty="0" smtClean="0">
                <a:latin typeface="DIN Next Rounded LT Pro Light"/>
              </a:rPr>
              <a:t>RECOMENDACIONES</a:t>
            </a:r>
            <a:endParaRPr kumimoji="0" lang="es-EC" sz="2400" i="0" u="none" strike="noStrike" kern="1200" normalizeH="0" baseline="0" noProof="0" dirty="0" smtClean="0">
              <a:uLnTx/>
              <a:uFillTx/>
              <a:latin typeface="DIN Next Rounded LT Pro Light"/>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Rectangle 3"/>
          <p:cNvSpPr txBox="1">
            <a:spLocks/>
          </p:cNvSpPr>
          <p:nvPr/>
        </p:nvSpPr>
        <p:spPr>
          <a:xfrm>
            <a:off x="215516" y="2132856"/>
            <a:ext cx="8712968" cy="6126163"/>
          </a:xfrm>
          <a:prstGeom prst="rect">
            <a:avLst/>
          </a:prstGeom>
        </p:spPr>
        <p:txBody>
          <a:bodyPr vert="horz" lIns="91440" tIns="45720" rIns="91440" bIns="45720" rtlCol="0">
            <a:normAutofit/>
          </a:bodyPr>
          <a:lstStyle/>
          <a:p>
            <a:pPr marL="342900" lvl="0" indent="-342900">
              <a:buFont typeface="Arial" panose="020B0604020202020204" pitchFamily="34" charset="0"/>
              <a:buChar char="•"/>
            </a:pPr>
            <a:r>
              <a:rPr lang="es-ES" sz="1600" dirty="0" smtClean="0">
                <a:latin typeface="DIN Next Rounded LT Pro Light"/>
              </a:rPr>
              <a:t>LUEGO DE MECANIZADA LA FRESA MADRE, REALIZAR UN TEMPLE Y REVENIDO A 800° C PARA OBTENER UNA DUREZA SUPERFICIAL DE 56 – 58 HRC.</a:t>
            </a:r>
            <a:endParaRPr lang="es-ES" sz="1600" b="1" dirty="0" smtClean="0">
              <a:latin typeface="DIN Next Rounded LT Pro Light"/>
            </a:endParaRPr>
          </a:p>
          <a:p>
            <a:r>
              <a:rPr lang="es-ES" sz="1600" dirty="0" smtClean="0">
                <a:latin typeface="DIN Next Rounded LT Pro Light"/>
              </a:rPr>
              <a:t> </a:t>
            </a:r>
          </a:p>
          <a:p>
            <a:endParaRPr lang="es-ES" sz="1600" b="1" dirty="0" smtClean="0">
              <a:latin typeface="DIN Next Rounded LT Pro Light"/>
            </a:endParaRPr>
          </a:p>
          <a:p>
            <a:pPr marL="342900" lvl="0" indent="-342900">
              <a:buFont typeface="Arial" panose="020B0604020202020204" pitchFamily="34" charset="0"/>
              <a:buChar char="•"/>
            </a:pPr>
            <a:r>
              <a:rPr lang="es-ES" sz="1600" dirty="0" smtClean="0">
                <a:latin typeface="DIN Next Rounded LT Pro Light"/>
              </a:rPr>
              <a:t>MECANIZAR UNA CORONA AL DÍA, DE LO CONTARIO EL 4TO EJE SE RECALIENTA, Y SE DETIENE EN FORMA REPENTINA, OCASIONANDO DAÑOS EN LAS PIEZAS QUE SE ESTÉN MECANIZANDO.</a:t>
            </a:r>
            <a:endParaRPr lang="es-ES" sz="1600" b="1" dirty="0" smtClean="0">
              <a:latin typeface="DIN Next Rounded LT Pro Light"/>
            </a:endParaRPr>
          </a:p>
          <a:p>
            <a:pPr lvl="0"/>
            <a:endParaRPr lang="es-ES" sz="2400" dirty="0" smtClean="0"/>
          </a:p>
          <a:p>
            <a:pPr lvl="0"/>
            <a:endParaRPr lang="es-ES" sz="2400" b="1" dirty="0"/>
          </a:p>
        </p:txBody>
      </p:sp>
    </p:spTree>
    <p:extLst>
      <p:ext uri="{BB962C8B-B14F-4D97-AF65-F5344CB8AC3E}">
        <p14:creationId xmlns:p14="http://schemas.microsoft.com/office/powerpoint/2010/main" val="22180323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cstate="print"/>
          <a:srcRect/>
          <a:stretch>
            <a:fillRect/>
          </a:stretch>
        </p:blipFill>
        <p:spPr bwMode="auto">
          <a:xfrm>
            <a:off x="0" y="30460"/>
            <a:ext cx="9144000" cy="6876714"/>
          </a:xfrm>
          <a:prstGeom prst="rect">
            <a:avLst/>
          </a:prstGeom>
          <a:noFill/>
          <a:ln w="9525">
            <a:noFill/>
            <a:miter lim="800000"/>
            <a:headEnd/>
            <a:tailEnd/>
          </a:ln>
        </p:spPr>
      </p:pic>
      <p:sp>
        <p:nvSpPr>
          <p:cNvPr id="3" name="Rectangle 3"/>
          <p:cNvSpPr txBox="1">
            <a:spLocks/>
          </p:cNvSpPr>
          <p:nvPr/>
        </p:nvSpPr>
        <p:spPr>
          <a:xfrm>
            <a:off x="863588" y="332656"/>
            <a:ext cx="7416824" cy="504055"/>
          </a:xfrm>
          <a:prstGeom prst="rect">
            <a:avLst/>
          </a:prstGeom>
        </p:spPr>
        <p:txBody>
          <a:bodyPr vert="horz" lIns="91440" tIns="45720" rIns="91440" bIns="45720" rtlCol="0">
            <a:normAutofit/>
          </a:bodyPr>
          <a:lstStyle/>
          <a:p>
            <a:pPr marL="342900" lvl="0" indent="-342900" algn="ctr">
              <a:spcBef>
                <a:spcPct val="20000"/>
              </a:spcBef>
              <a:defRPr/>
            </a:pPr>
            <a:r>
              <a:rPr lang="es-ES" sz="2400" b="1" dirty="0" smtClean="0">
                <a:latin typeface="DIN Next Rounded LT Pro Light"/>
              </a:rPr>
              <a:t>VIDEO CONSTRUCCIÓN DE LA CORONA</a:t>
            </a:r>
            <a:endParaRPr kumimoji="0" lang="es-EC" sz="2400" b="1" i="0" u="none" strike="noStrike" kern="1200" cap="none" spc="0" normalizeH="0" baseline="0" noProof="0" dirty="0" smtClean="0">
              <a:ln>
                <a:noFill/>
              </a:ln>
              <a:solidFill>
                <a:schemeClr val="tx1"/>
              </a:solidFill>
              <a:effectLst/>
              <a:uLnTx/>
              <a:uFillTx/>
              <a:latin typeface="DIN Next Rounded LT Pro Light"/>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Rectangle 3"/>
          <p:cNvSpPr txBox="1">
            <a:spLocks/>
          </p:cNvSpPr>
          <p:nvPr/>
        </p:nvSpPr>
        <p:spPr>
          <a:xfrm>
            <a:off x="215516" y="2132856"/>
            <a:ext cx="8712968" cy="6126163"/>
          </a:xfrm>
          <a:prstGeom prst="rect">
            <a:avLst/>
          </a:prstGeom>
        </p:spPr>
        <p:txBody>
          <a:bodyPr vert="horz" lIns="91440" tIns="45720" rIns="91440" bIns="45720" rtlCol="0">
            <a:normAutofit/>
          </a:bodyPr>
          <a:lstStyle/>
          <a:p>
            <a:pPr lvl="0"/>
            <a:endParaRPr lang="es-ES" sz="2400" dirty="0" smtClean="0"/>
          </a:p>
          <a:p>
            <a:pPr lvl="0"/>
            <a:endParaRPr lang="es-ES" sz="2400" b="1" dirty="0"/>
          </a:p>
        </p:txBody>
      </p:sp>
      <p:pic>
        <p:nvPicPr>
          <p:cNvPr id="2" name="CORONA_00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051918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mute="1">
                <p:cTn id="7" fill="remove"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30460"/>
            <a:ext cx="9144000" cy="6876714"/>
          </a:xfrm>
          <a:prstGeom prst="rect">
            <a:avLst/>
          </a:prstGeom>
          <a:noFill/>
          <a:ln w="9525">
            <a:noFill/>
            <a:miter lim="800000"/>
            <a:headEnd/>
            <a:tailEnd/>
          </a:ln>
        </p:spPr>
      </p:pic>
      <p:sp>
        <p:nvSpPr>
          <p:cNvPr id="3" name="Rectangle 3"/>
          <p:cNvSpPr txBox="1">
            <a:spLocks/>
          </p:cNvSpPr>
          <p:nvPr/>
        </p:nvSpPr>
        <p:spPr>
          <a:xfrm>
            <a:off x="863588" y="2492896"/>
            <a:ext cx="7416824" cy="2253226"/>
          </a:xfrm>
          <a:prstGeom prst="rect">
            <a:avLst/>
          </a:prstGeom>
        </p:spPr>
        <p:txBody>
          <a:bodyPr vert="horz" lIns="91440" tIns="45720" rIns="91440" bIns="45720" rtlCol="0">
            <a:normAutofit/>
          </a:bodyPr>
          <a:lstStyle/>
          <a:p>
            <a:pPr marL="342900" lvl="0" indent="-342900" algn="ctr">
              <a:spcBef>
                <a:spcPct val="20000"/>
              </a:spcBef>
              <a:defRPr/>
            </a:pPr>
            <a:r>
              <a:rPr lang="es-ES" sz="7000" b="1" dirty="0" smtClean="0">
                <a:latin typeface="DIN Next Rounded LT Pro Light"/>
              </a:rPr>
              <a:t>PREGUNTAS ???</a:t>
            </a:r>
            <a:endParaRPr kumimoji="0" lang="es-EC" sz="7000" b="1" i="0" u="none" strike="noStrike" kern="1200" cap="none" spc="0" normalizeH="0" baseline="0" noProof="0" dirty="0" smtClean="0">
              <a:ln>
                <a:noFill/>
              </a:ln>
              <a:solidFill>
                <a:schemeClr val="tx1"/>
              </a:solidFill>
              <a:effectLst/>
              <a:uLnTx/>
              <a:uFillTx/>
              <a:latin typeface="DIN Next Rounded LT Pro Light"/>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7294674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9144000" cy="6876714"/>
          </a:xfrm>
          <a:prstGeom prst="rect">
            <a:avLst/>
          </a:prstGeom>
          <a:noFill/>
          <a:ln w="9525">
            <a:noFill/>
            <a:miter lim="800000"/>
            <a:headEnd/>
            <a:tailEnd/>
          </a:ln>
        </p:spPr>
      </p:pic>
      <p:sp>
        <p:nvSpPr>
          <p:cNvPr id="8" name="3 CuadroTexto"/>
          <p:cNvSpPr txBox="1">
            <a:spLocks noChangeArrowheads="1"/>
          </p:cNvSpPr>
          <p:nvPr/>
        </p:nvSpPr>
        <p:spPr bwMode="auto">
          <a:xfrm>
            <a:off x="1965323" y="476672"/>
            <a:ext cx="5243744" cy="461665"/>
          </a:xfrm>
          <a:prstGeom prst="rect">
            <a:avLst/>
          </a:prstGeom>
          <a:noFill/>
          <a:ln w="9525">
            <a:noFill/>
            <a:miter lim="800000"/>
            <a:headEnd/>
            <a:tailEnd/>
          </a:ln>
        </p:spPr>
        <p:txBody>
          <a:bodyPr wrap="none">
            <a:spAutoFit/>
          </a:bodyPr>
          <a:lstStyle/>
          <a:p>
            <a:pPr algn="ctr"/>
            <a:r>
              <a:rPr lang="es-EC" sz="2400" b="1" dirty="0" smtClean="0">
                <a:latin typeface="DIN Next Rounded LT Pro Light" pitchFamily="2" charset="0"/>
              </a:rPr>
              <a:t>DOBLE CAÑÓN ANTIAÉREO OERLIKON DE 35MM</a:t>
            </a:r>
            <a:endParaRPr lang="es-EC" sz="2400" b="1" dirty="0">
              <a:latin typeface="DIN Next Rounded LT Pro Light" pitchFamily="2" charset="0"/>
            </a:endParaRPr>
          </a:p>
        </p:txBody>
      </p:sp>
      <p:sp>
        <p:nvSpPr>
          <p:cNvPr id="10" name="6 CuadroTexto"/>
          <p:cNvSpPr txBox="1">
            <a:spLocks noChangeArrowheads="1"/>
          </p:cNvSpPr>
          <p:nvPr/>
        </p:nvSpPr>
        <p:spPr bwMode="auto">
          <a:xfrm>
            <a:off x="827584" y="4869160"/>
            <a:ext cx="7344816" cy="923330"/>
          </a:xfrm>
          <a:prstGeom prst="rect">
            <a:avLst/>
          </a:prstGeom>
          <a:noFill/>
          <a:ln w="9525">
            <a:noFill/>
            <a:miter lim="800000"/>
            <a:headEnd/>
            <a:tailEnd/>
          </a:ln>
        </p:spPr>
        <p:txBody>
          <a:bodyPr wrap="square">
            <a:spAutoFit/>
          </a:bodyPr>
          <a:lstStyle/>
          <a:p>
            <a:pPr algn="just"/>
            <a:r>
              <a:rPr lang="es-ES" dirty="0" smtClean="0">
                <a:latin typeface="DIN Next Rounded LT Pro Light" pitchFamily="2" charset="0"/>
              </a:rPr>
              <a:t>EL DOBLE CAÑÓN OERLIKON DE 35 MM, SERIE GDF-002 ES UN ARMA ANTIAÉREA DE ALTA CADENCIA DE TIRO (550 DPM), QUE LAS FUERZAS ARMADAS ECUATORIANAS LA USAN PARA LA DEFENSA DEL ESPACIO AÉREO.</a:t>
            </a:r>
            <a:endParaRPr lang="es-EC" dirty="0">
              <a:latin typeface="DIN Next Rounded LT Pro Light" pitchFamily="2" charset="0"/>
            </a:endParaRPr>
          </a:p>
        </p:txBody>
      </p:sp>
      <p:sp>
        <p:nvSpPr>
          <p:cNvPr id="11" name="3 CuadroTexto"/>
          <p:cNvSpPr txBox="1">
            <a:spLocks noChangeArrowheads="1"/>
          </p:cNvSpPr>
          <p:nvPr/>
        </p:nvSpPr>
        <p:spPr bwMode="auto">
          <a:xfrm>
            <a:off x="3547412" y="188640"/>
            <a:ext cx="1927131" cy="461665"/>
          </a:xfrm>
          <a:prstGeom prst="rect">
            <a:avLst/>
          </a:prstGeom>
          <a:noFill/>
          <a:ln w="9525">
            <a:noFill/>
            <a:miter lim="800000"/>
            <a:headEnd/>
            <a:tailEnd/>
          </a:ln>
        </p:spPr>
        <p:txBody>
          <a:bodyPr wrap="none">
            <a:spAutoFit/>
          </a:bodyPr>
          <a:lstStyle/>
          <a:p>
            <a:pPr algn="ctr"/>
            <a:r>
              <a:rPr lang="es-EC" sz="2400" b="1" dirty="0" smtClean="0">
                <a:latin typeface="DIN Next Rounded LT Pro Light" pitchFamily="2" charset="0"/>
              </a:rPr>
              <a:t>GENERALIDADES</a:t>
            </a:r>
            <a:endParaRPr lang="es-EC" sz="2400" b="1" dirty="0">
              <a:latin typeface="DIN Next Rounded LT Pro Light" pitchFamily="2" charset="0"/>
            </a:endParaRPr>
          </a:p>
        </p:txBody>
      </p:sp>
      <p:pic>
        <p:nvPicPr>
          <p:cNvPr id="1026" name="Picture 2"/>
          <p:cNvPicPr>
            <a:picLocks noChangeAspect="1" noChangeArrowheads="1"/>
          </p:cNvPicPr>
          <p:nvPr/>
        </p:nvPicPr>
        <p:blipFill>
          <a:blip r:embed="rId4" cstate="print"/>
          <a:srcRect/>
          <a:stretch>
            <a:fillRect/>
          </a:stretch>
        </p:blipFill>
        <p:spPr bwMode="auto">
          <a:xfrm>
            <a:off x="2051720" y="980728"/>
            <a:ext cx="4707235" cy="35544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76714"/>
          </a:xfrm>
          <a:prstGeom prst="rect">
            <a:avLst/>
          </a:prstGeom>
          <a:noFill/>
          <a:ln w="9525">
            <a:noFill/>
            <a:miter lim="800000"/>
            <a:headEnd/>
            <a:tailEnd/>
          </a:ln>
        </p:spPr>
      </p:pic>
      <p:pic>
        <p:nvPicPr>
          <p:cNvPr id="5" name="4 Imagen"/>
          <p:cNvPicPr/>
          <p:nvPr/>
        </p:nvPicPr>
        <p:blipFill>
          <a:blip r:embed="rId3" cstate="print"/>
          <a:srcRect/>
          <a:stretch>
            <a:fillRect/>
          </a:stretch>
        </p:blipFill>
        <p:spPr bwMode="auto">
          <a:xfrm>
            <a:off x="2267744" y="1124744"/>
            <a:ext cx="4680520" cy="295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5 CuadroTexto"/>
          <p:cNvSpPr txBox="1"/>
          <p:nvPr/>
        </p:nvSpPr>
        <p:spPr>
          <a:xfrm>
            <a:off x="323528" y="4263479"/>
            <a:ext cx="8424936" cy="1554272"/>
          </a:xfrm>
          <a:prstGeom prst="rect">
            <a:avLst/>
          </a:prstGeom>
          <a:noFill/>
        </p:spPr>
        <p:txBody>
          <a:bodyPr wrap="square" rtlCol="0">
            <a:spAutoFit/>
          </a:bodyPr>
          <a:lstStyle/>
          <a:p>
            <a:pPr marL="285750" indent="-285750" algn="just">
              <a:buFont typeface="Wingdings" pitchFamily="2" charset="2"/>
              <a:buChar char="ü"/>
            </a:pPr>
            <a:r>
              <a:rPr lang="es-ES" sz="1900" dirty="0" smtClean="0">
                <a:latin typeface="DIN Next Rounded LT Pro Light" pitchFamily="2" charset="0"/>
              </a:rPr>
              <a:t>LOS MECANISMOS </a:t>
            </a:r>
            <a:r>
              <a:rPr lang="es-ES" sz="1900" dirty="0">
                <a:latin typeface="DIN Next Rounded LT Pro Light" pitchFamily="2" charset="0"/>
              </a:rPr>
              <a:t>AUTOMÁTICOS DE </a:t>
            </a:r>
            <a:r>
              <a:rPr lang="es-ES" sz="1900" dirty="0" smtClean="0">
                <a:latin typeface="DIN Next Rounded LT Pro Light" pitchFamily="2" charset="0"/>
              </a:rPr>
              <a:t>CARGA, TIENEN LA MISIÓN DE  </a:t>
            </a:r>
            <a:r>
              <a:rPr lang="es-ES" sz="1900" dirty="0">
                <a:latin typeface="DIN Next Rounded LT Pro Light" pitchFamily="2" charset="0"/>
              </a:rPr>
              <a:t>ALIMENTAR DE MUNICIÓN A LAS DOS ARMAS QUE POSEE ESTE MATERIAL DE GUERRA. </a:t>
            </a:r>
            <a:endParaRPr lang="es-ES" sz="1900" dirty="0" smtClean="0">
              <a:latin typeface="DIN Next Rounded LT Pro Light" pitchFamily="2" charset="0"/>
            </a:endParaRPr>
          </a:p>
          <a:p>
            <a:pPr algn="just"/>
            <a:endParaRPr lang="es-EC" sz="1900" dirty="0">
              <a:latin typeface="DIN Next Rounded LT Pro Light" pitchFamily="2" charset="0"/>
            </a:endParaRPr>
          </a:p>
          <a:p>
            <a:pPr marL="285750" indent="-285750" algn="just">
              <a:buFont typeface="Wingdings" pitchFamily="2" charset="2"/>
              <a:buChar char="ü"/>
            </a:pPr>
            <a:r>
              <a:rPr lang="es-ES" sz="1900" dirty="0">
                <a:latin typeface="DIN Next Rounded LT Pro Light" pitchFamily="2" charset="0"/>
              </a:rPr>
              <a:t>CADA MAC (IZQUIERDO O DERECHO)  ADMITE UN MÁXIMO DE 7 CARGADORES, Y EN CADA CARGADOR 7 MUNICIONES. </a:t>
            </a:r>
            <a:endParaRPr lang="es-EC" sz="1900" dirty="0">
              <a:latin typeface="DIN Next Rounded LT Pro Light" pitchFamily="2" charset="0"/>
            </a:endParaRPr>
          </a:p>
        </p:txBody>
      </p:sp>
      <p:sp>
        <p:nvSpPr>
          <p:cNvPr id="7" name="3 CuadroTexto"/>
          <p:cNvSpPr txBox="1">
            <a:spLocks noChangeArrowheads="1"/>
          </p:cNvSpPr>
          <p:nvPr/>
        </p:nvSpPr>
        <p:spPr bwMode="auto">
          <a:xfrm>
            <a:off x="2112003" y="476672"/>
            <a:ext cx="4950394" cy="461665"/>
          </a:xfrm>
          <a:prstGeom prst="rect">
            <a:avLst/>
          </a:prstGeom>
          <a:noFill/>
          <a:ln w="9525">
            <a:noFill/>
            <a:miter lim="800000"/>
            <a:headEnd/>
            <a:tailEnd/>
          </a:ln>
        </p:spPr>
        <p:txBody>
          <a:bodyPr wrap="none">
            <a:spAutoFit/>
          </a:bodyPr>
          <a:lstStyle/>
          <a:p>
            <a:pPr algn="ctr"/>
            <a:r>
              <a:rPr lang="es-EC" sz="2400" b="1" dirty="0" smtClean="0">
                <a:latin typeface="DIN Next Rounded LT Pro Light" pitchFamily="2" charset="0"/>
              </a:rPr>
              <a:t>MECANISMO AUTOMÁTICO DE CARGA “MAC”</a:t>
            </a:r>
            <a:endParaRPr lang="es-EC" sz="2400" b="1" dirty="0">
              <a:latin typeface="DIN Next Rounded LT Pro Light" pitchFamily="2"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76714"/>
          </a:xfrm>
          <a:prstGeom prst="rect">
            <a:avLst/>
          </a:prstGeom>
          <a:noFill/>
          <a:ln w="9525">
            <a:noFill/>
            <a:miter lim="800000"/>
            <a:headEnd/>
            <a:tailEnd/>
          </a:ln>
        </p:spPr>
      </p:pic>
      <p:pic>
        <p:nvPicPr>
          <p:cNvPr id="3" name="2 Imagen"/>
          <p:cNvPicPr/>
          <p:nvPr/>
        </p:nvPicPr>
        <p:blipFill>
          <a:blip r:embed="rId3" cstate="print"/>
          <a:srcRect/>
          <a:stretch>
            <a:fillRect/>
          </a:stretch>
        </p:blipFill>
        <p:spPr bwMode="auto">
          <a:xfrm>
            <a:off x="4648200" y="1143000"/>
            <a:ext cx="3200400"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447799" y="914402"/>
            <a:ext cx="2971801"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8 CuadroTexto"/>
          <p:cNvSpPr txBox="1"/>
          <p:nvPr/>
        </p:nvSpPr>
        <p:spPr>
          <a:xfrm>
            <a:off x="2057400" y="4267200"/>
            <a:ext cx="5410200" cy="1815882"/>
          </a:xfrm>
          <a:prstGeom prst="rect">
            <a:avLst/>
          </a:prstGeom>
          <a:noFill/>
        </p:spPr>
        <p:txBody>
          <a:bodyPr wrap="square" rtlCol="0">
            <a:spAutoFit/>
          </a:bodyPr>
          <a:lstStyle/>
          <a:p>
            <a:r>
              <a:rPr lang="es-ES" sz="1600" dirty="0" smtClean="0">
                <a:latin typeface="DIN Next Rounded LT Pro Light" pitchFamily="2" charset="0"/>
              </a:rPr>
              <a:t>1 MOTOR ELÉCTRICO.</a:t>
            </a:r>
            <a:endParaRPr lang="es-EC" sz="1600" dirty="0" smtClean="0">
              <a:latin typeface="DIN Next Rounded LT Pro Light" pitchFamily="2" charset="0"/>
            </a:endParaRPr>
          </a:p>
          <a:p>
            <a:r>
              <a:rPr lang="es-ES" sz="1600" dirty="0" smtClean="0">
                <a:latin typeface="DIN Next Rounded LT Pro Light" pitchFamily="2" charset="0"/>
              </a:rPr>
              <a:t>2 MOTOR DE MUELLES.</a:t>
            </a:r>
            <a:endParaRPr lang="es-EC" sz="1600" dirty="0" smtClean="0">
              <a:latin typeface="DIN Next Rounded LT Pro Light" pitchFamily="2" charset="0"/>
            </a:endParaRPr>
          </a:p>
          <a:p>
            <a:r>
              <a:rPr lang="es-ES" sz="1600" dirty="0" smtClean="0">
                <a:latin typeface="DIN Next Rounded LT Pro Light" pitchFamily="2" charset="0"/>
              </a:rPr>
              <a:t>3 REDUCTOR.</a:t>
            </a:r>
            <a:endParaRPr lang="es-EC" sz="1600" dirty="0" smtClean="0">
              <a:latin typeface="DIN Next Rounded LT Pro Light" pitchFamily="2" charset="0"/>
            </a:endParaRPr>
          </a:p>
          <a:p>
            <a:r>
              <a:rPr lang="es-ES" sz="1600" dirty="0" smtClean="0">
                <a:latin typeface="DIN Next Rounded LT Pro Light" pitchFamily="2" charset="0"/>
              </a:rPr>
              <a:t>4 EMBRAGUE.</a:t>
            </a:r>
            <a:endParaRPr lang="es-EC" sz="1600" dirty="0" smtClean="0">
              <a:latin typeface="DIN Next Rounded LT Pro Light" pitchFamily="2" charset="0"/>
            </a:endParaRPr>
          </a:p>
          <a:p>
            <a:r>
              <a:rPr lang="es-ES" sz="1600" dirty="0" smtClean="0">
                <a:latin typeface="DIN Next Rounded LT Pro Light" pitchFamily="2" charset="0"/>
              </a:rPr>
              <a:t>5 EJE PRINCIPAL.</a:t>
            </a:r>
            <a:endParaRPr lang="es-EC" sz="1600" dirty="0" smtClean="0">
              <a:latin typeface="DIN Next Rounded LT Pro Light" pitchFamily="2" charset="0"/>
            </a:endParaRPr>
          </a:p>
          <a:p>
            <a:r>
              <a:rPr lang="es-ES" sz="1600" dirty="0" smtClean="0">
                <a:latin typeface="DIN Next Rounded LT Pro Light" pitchFamily="2" charset="0"/>
              </a:rPr>
              <a:t>6 MECANISMO TORNILLO SIN FIN CORONA.</a:t>
            </a:r>
            <a:endParaRPr lang="es-EC" sz="1600" dirty="0" smtClean="0">
              <a:latin typeface="DIN Next Rounded LT Pro Light" pitchFamily="2" charset="0"/>
            </a:endParaRPr>
          </a:p>
          <a:p>
            <a:r>
              <a:rPr lang="es-ES" sz="1600" dirty="0" smtClean="0">
                <a:latin typeface="DIN Next Rounded LT Pro Light" pitchFamily="2" charset="0"/>
              </a:rPr>
              <a:t>7 TORNILLOS SINFÍN TRANSPORTADORES DE CARGA.</a:t>
            </a:r>
            <a:endParaRPr lang="es-EC" sz="1600" dirty="0">
              <a:latin typeface="DIN Next Rounded LT Pro Light" pitchFamily="2" charset="0"/>
            </a:endParaRPr>
          </a:p>
        </p:txBody>
      </p:sp>
      <p:sp>
        <p:nvSpPr>
          <p:cNvPr id="10" name="3 CuadroTexto"/>
          <p:cNvSpPr txBox="1">
            <a:spLocks noChangeArrowheads="1"/>
          </p:cNvSpPr>
          <p:nvPr/>
        </p:nvSpPr>
        <p:spPr bwMode="auto">
          <a:xfrm>
            <a:off x="1935679" y="476672"/>
            <a:ext cx="5303055" cy="461665"/>
          </a:xfrm>
          <a:prstGeom prst="rect">
            <a:avLst/>
          </a:prstGeom>
          <a:noFill/>
          <a:ln w="9525">
            <a:noFill/>
            <a:miter lim="800000"/>
            <a:headEnd/>
            <a:tailEnd/>
          </a:ln>
        </p:spPr>
        <p:txBody>
          <a:bodyPr wrap="none">
            <a:spAutoFit/>
          </a:bodyPr>
          <a:lstStyle/>
          <a:p>
            <a:pPr algn="ctr"/>
            <a:r>
              <a:rPr lang="es-EC" sz="2400" b="1" dirty="0" smtClean="0">
                <a:latin typeface="DIN Next Rounded LT Pro Light" pitchFamily="2" charset="0"/>
              </a:rPr>
              <a:t>MECANISMO TRANSPORTADOR DE CARGADORES</a:t>
            </a:r>
            <a:endParaRPr lang="es-EC" sz="2400" b="1" dirty="0">
              <a:latin typeface="DIN Next Rounded LT Pro Light" pitchFamily="2"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76714"/>
          </a:xfrm>
          <a:prstGeom prst="rect">
            <a:avLst/>
          </a:prstGeom>
          <a:noFill/>
          <a:ln w="9525">
            <a:noFill/>
            <a:miter lim="800000"/>
            <a:headEnd/>
            <a:tailEnd/>
          </a:ln>
        </p:spPr>
      </p:pic>
      <p:sp>
        <p:nvSpPr>
          <p:cNvPr id="3" name="Rectangle 3"/>
          <p:cNvSpPr>
            <a:spLocks noGrp="1"/>
          </p:cNvSpPr>
          <p:nvPr>
            <p:ph idx="1"/>
          </p:nvPr>
        </p:nvSpPr>
        <p:spPr>
          <a:xfrm>
            <a:off x="539552" y="260648"/>
            <a:ext cx="8229600" cy="6126163"/>
          </a:xfrm>
        </p:spPr>
        <p:txBody>
          <a:bodyPr rtlCol="0">
            <a:normAutofit lnSpcReduction="10000"/>
          </a:bodyPr>
          <a:lstStyle/>
          <a:p>
            <a:pPr marL="0" indent="0" algn="ctr" eaLnBrk="1" fontAlgn="auto" hangingPunct="1">
              <a:spcAft>
                <a:spcPts val="0"/>
              </a:spcAft>
              <a:buFont typeface="Arial" pitchFamily="34" charset="0"/>
              <a:buNone/>
              <a:defRPr/>
            </a:pPr>
            <a:endParaRPr lang="es-ES" sz="1600" b="1" dirty="0" smtClean="0">
              <a:latin typeface="DIN Next Rounded LT Pro Light" pitchFamily="2" charset="0"/>
              <a:cs typeface="Arial" pitchFamily="34" charset="0"/>
            </a:endParaRPr>
          </a:p>
          <a:p>
            <a:pPr marL="0" indent="0" algn="ctr" eaLnBrk="1" fontAlgn="auto" hangingPunct="1">
              <a:spcAft>
                <a:spcPts val="0"/>
              </a:spcAft>
              <a:buFont typeface="Arial" pitchFamily="34" charset="0"/>
              <a:buNone/>
              <a:defRPr/>
            </a:pPr>
            <a:r>
              <a:rPr lang="es-ES" sz="2400" b="1" dirty="0" smtClean="0">
                <a:latin typeface="DIN Next Rounded LT Pro Light" pitchFamily="2" charset="0"/>
                <a:cs typeface="Arial" pitchFamily="34" charset="0"/>
              </a:rPr>
              <a:t>ANÁLISIS </a:t>
            </a:r>
            <a:r>
              <a:rPr lang="es-ES" sz="2400" b="1" dirty="0">
                <a:latin typeface="DIN Next Rounded LT Pro Light" pitchFamily="2" charset="0"/>
                <a:cs typeface="Arial" pitchFamily="34" charset="0"/>
              </a:rPr>
              <a:t>DE FALLA EN EL MECANISMO SINFÍN </a:t>
            </a:r>
            <a:r>
              <a:rPr lang="es-ES" sz="2400" b="1" dirty="0" smtClean="0">
                <a:latin typeface="DIN Next Rounded LT Pro Light" pitchFamily="2" charset="0"/>
                <a:cs typeface="Arial" pitchFamily="34" charset="0"/>
              </a:rPr>
              <a:t>CORONA.</a:t>
            </a:r>
          </a:p>
          <a:p>
            <a:pPr marL="0" indent="0" algn="ctr" eaLnBrk="1" fontAlgn="auto" hangingPunct="1">
              <a:spcAft>
                <a:spcPts val="0"/>
              </a:spcAft>
              <a:buFont typeface="Arial" pitchFamily="34" charset="0"/>
              <a:buNone/>
              <a:defRPr/>
            </a:pPr>
            <a:endParaRPr lang="es-ES" sz="1600" b="1" dirty="0" smtClean="0">
              <a:latin typeface="DIN Next Rounded LT Pro Light" pitchFamily="2" charset="0"/>
              <a:cs typeface="Arial" pitchFamily="34" charset="0"/>
            </a:endParaRPr>
          </a:p>
          <a:p>
            <a:pPr marL="0" indent="0" algn="just">
              <a:buNone/>
              <a:defRPr/>
            </a:pPr>
            <a:r>
              <a:rPr lang="es-ES" sz="1900" dirty="0" smtClean="0">
                <a:latin typeface="DIN Next Rounded LT Pro Light" pitchFamily="2" charset="0"/>
                <a:cs typeface="Arial" pitchFamily="34" charset="0"/>
              </a:rPr>
              <a:t>ES UN MÉTODO QUE LLEVA A LA DETERMINACIÓN Y DESCRIPCIÓN DE LAS CAUSAS DE FALLAS EN PIEZAS, COMPONENTES, PARTES O EQUIPOS DE MANERA QUE CONOCIÉNDOLAS SE PUEDAN TOMAR DISTINTAS ACCIONES PARA EVITAR POSTERIORES IRREGULARES EN ESTAS”.</a:t>
            </a:r>
            <a:endParaRPr lang="es-EC" sz="1900" dirty="0" smtClean="0">
              <a:latin typeface="DIN Next Rounded LT Pro Light" pitchFamily="2" charset="0"/>
              <a:cs typeface="Arial" pitchFamily="34" charset="0"/>
            </a:endParaRPr>
          </a:p>
          <a:p>
            <a:pPr marL="0" indent="0" algn="just" eaLnBrk="1" fontAlgn="auto" hangingPunct="1">
              <a:spcAft>
                <a:spcPts val="0"/>
              </a:spcAft>
              <a:buFont typeface="Arial" pitchFamily="34" charset="0"/>
              <a:buNone/>
              <a:defRPr/>
            </a:pPr>
            <a:endParaRPr lang="es-ES" sz="1900" b="1" dirty="0" smtClean="0">
              <a:latin typeface="DIN Next Rounded LT Pro Light" pitchFamily="2" charset="0"/>
              <a:cs typeface="Arial" pitchFamily="34" charset="0"/>
            </a:endParaRPr>
          </a:p>
          <a:p>
            <a:pPr marL="0" indent="0" algn="just" eaLnBrk="1" fontAlgn="auto" hangingPunct="1">
              <a:spcAft>
                <a:spcPts val="0"/>
              </a:spcAft>
              <a:buNone/>
              <a:defRPr/>
            </a:pPr>
            <a:r>
              <a:rPr lang="es-ES" sz="1900" b="1" dirty="0" smtClean="0">
                <a:latin typeface="DIN Next Rounded LT Pro Light" pitchFamily="2" charset="0"/>
                <a:cs typeface="Arial" pitchFamily="34" charset="0"/>
              </a:rPr>
              <a:t>FALLA.</a:t>
            </a:r>
          </a:p>
          <a:p>
            <a:pPr marL="0" indent="0" algn="just" eaLnBrk="1" fontAlgn="auto" hangingPunct="1">
              <a:spcAft>
                <a:spcPts val="0"/>
              </a:spcAft>
              <a:buNone/>
              <a:defRPr/>
            </a:pPr>
            <a:endParaRPr lang="es-ES" sz="1900" dirty="0" smtClean="0">
              <a:latin typeface="DIN Next Rounded LT Pro Light" pitchFamily="2" charset="0"/>
              <a:cs typeface="Arial" pitchFamily="34" charset="0"/>
            </a:endParaRPr>
          </a:p>
          <a:p>
            <a:pPr marL="0" indent="0" algn="just" eaLnBrk="1" fontAlgn="auto" hangingPunct="1">
              <a:spcAft>
                <a:spcPts val="0"/>
              </a:spcAft>
              <a:buNone/>
              <a:defRPr/>
            </a:pPr>
            <a:r>
              <a:rPr lang="es-ES" sz="1900" dirty="0" smtClean="0">
                <a:latin typeface="DIN Next Rounded LT Pro Light" pitchFamily="2" charset="0"/>
                <a:cs typeface="Arial" pitchFamily="34" charset="0"/>
              </a:rPr>
              <a:t>SE CONSIDERA QUE UN ELEMENTO O UN COMPONENTE  ESTRUCTURAL FALLA CUANDO:</a:t>
            </a:r>
          </a:p>
          <a:p>
            <a:pPr marL="0" indent="0" algn="just" eaLnBrk="1" fontAlgn="auto" hangingPunct="1">
              <a:spcAft>
                <a:spcPts val="0"/>
              </a:spcAft>
              <a:buNone/>
              <a:defRPr/>
            </a:pPr>
            <a:endParaRPr lang="es-ES" sz="1900" dirty="0" smtClean="0">
              <a:latin typeface="DIN Next Rounded LT Pro Light" pitchFamily="2" charset="0"/>
              <a:cs typeface="Arial" pitchFamily="34" charset="0"/>
            </a:endParaRPr>
          </a:p>
          <a:p>
            <a:pPr marL="0" indent="0" algn="just">
              <a:defRPr/>
            </a:pPr>
            <a:r>
              <a:rPr lang="es-ES" sz="1900" dirty="0" smtClean="0">
                <a:latin typeface="DIN Next Rounded LT Pro Light" pitchFamily="2" charset="0"/>
                <a:cs typeface="Arial" pitchFamily="34" charset="0"/>
              </a:rPr>
              <a:t>LA ESTRUCTURA QUEDA TOTALMENTE INUTILIZADA</a:t>
            </a:r>
          </a:p>
          <a:p>
            <a:pPr marL="0" indent="0" algn="just">
              <a:defRPr/>
            </a:pPr>
            <a:endParaRPr lang="es-ES" sz="1900" dirty="0" smtClean="0">
              <a:latin typeface="DIN Next Rounded LT Pro Light" pitchFamily="2" charset="0"/>
              <a:cs typeface="Arial" pitchFamily="34" charset="0"/>
            </a:endParaRPr>
          </a:p>
          <a:p>
            <a:pPr marL="0" indent="0" algn="just">
              <a:defRPr/>
            </a:pPr>
            <a:r>
              <a:rPr lang="es-ES" sz="1900" dirty="0" smtClean="0">
                <a:latin typeface="DIN Next Rounded LT Pro Light" pitchFamily="2" charset="0"/>
                <a:cs typeface="Arial" pitchFamily="34" charset="0"/>
              </a:rPr>
              <a:t>ESTA AÚN PUEDE SER UTILIZADA, PERO YA NO ES CAPAZ DE CUMPLIR SU FUNCIÓN SATISFACTORIAMENTE.</a:t>
            </a:r>
          </a:p>
          <a:p>
            <a:pPr marL="0" indent="0" algn="just">
              <a:buNone/>
              <a:defRPr/>
            </a:pPr>
            <a:endParaRPr lang="es-ES" sz="1900" dirty="0" smtClean="0">
              <a:latin typeface="DIN Next Rounded LT Pro Light" pitchFamily="2" charset="0"/>
              <a:cs typeface="Arial" pitchFamily="34" charset="0"/>
            </a:endParaRPr>
          </a:p>
          <a:p>
            <a:pPr marL="0" indent="0" algn="just">
              <a:defRPr/>
            </a:pPr>
            <a:r>
              <a:rPr lang="es-ES" sz="1900" dirty="0" smtClean="0">
                <a:latin typeface="DIN Next Rounded LT Pro Light" pitchFamily="2" charset="0"/>
                <a:cs typeface="Arial" pitchFamily="34" charset="0"/>
              </a:rPr>
              <a:t>SE TORNA INSEGURA PARA CONTINUAR DESEMPEÑÁNDOSE.</a:t>
            </a:r>
          </a:p>
          <a:p>
            <a:pPr marL="0" indent="0" algn="just" eaLnBrk="1" fontAlgn="auto" hangingPunct="1">
              <a:spcAft>
                <a:spcPts val="0"/>
              </a:spcAft>
              <a:buNone/>
              <a:defRPr/>
            </a:pPr>
            <a:endParaRPr lang="es-ES" sz="1400" dirty="0" smtClean="0">
              <a:latin typeface="DIN Next Rounded LT Pro Light" pitchFamily="2" charset="0"/>
              <a:cs typeface="Arial" pitchFamily="34" charset="0"/>
            </a:endParaRPr>
          </a:p>
          <a:p>
            <a:pPr marL="0" indent="0" eaLnBrk="1" fontAlgn="auto" hangingPunct="1">
              <a:spcAft>
                <a:spcPts val="0"/>
              </a:spcAft>
              <a:buFont typeface="Arial" pitchFamily="34" charset="0"/>
              <a:buNone/>
              <a:defRPr/>
            </a:pPr>
            <a:r>
              <a:rPr lang="es-ES" sz="1400" dirty="0" smtClean="0">
                <a:latin typeface="DIN Next Rounded LT Pro Light" pitchFamily="2" charset="0"/>
                <a:cs typeface="Arial" pitchFamily="34" charset="0"/>
              </a:rPr>
              <a:t> </a:t>
            </a:r>
          </a:p>
          <a:p>
            <a:pPr marL="0" indent="0" eaLnBrk="1" fontAlgn="auto" hangingPunct="1">
              <a:spcAft>
                <a:spcPts val="0"/>
              </a:spcAft>
              <a:buFont typeface="Arial" pitchFamily="34" charset="0"/>
              <a:buNone/>
              <a:defRPr/>
            </a:pPr>
            <a:endParaRPr lang="es-ES" sz="1400" dirty="0" smtClean="0">
              <a:latin typeface="DIN Next Rounded LT Pro Light" pitchFamily="2" charset="0"/>
              <a:cs typeface="Arial" pitchFamily="34" charset="0"/>
            </a:endParaRPr>
          </a:p>
          <a:p>
            <a:pPr algn="just" eaLnBrk="1" fontAlgn="auto" hangingPunct="1">
              <a:spcAft>
                <a:spcPts val="0"/>
              </a:spcAft>
              <a:defRPr/>
            </a:pPr>
            <a:endParaRPr lang="es-ES" sz="1400" dirty="0" smtClean="0">
              <a:latin typeface="DIN Next Rounded LT Pro Light" pitchFamily="2" charset="0"/>
              <a:cs typeface="Arial" pitchFamily="34" charset="0"/>
            </a:endParaRPr>
          </a:p>
          <a:p>
            <a:pPr marL="0" indent="0" algn="ctr" eaLnBrk="1" fontAlgn="auto" hangingPunct="1">
              <a:spcAft>
                <a:spcPts val="0"/>
              </a:spcAft>
              <a:buFont typeface="Arial" pitchFamily="34" charset="0"/>
              <a:buNone/>
              <a:defRPr/>
            </a:pPr>
            <a:endParaRPr lang="es-ES" sz="1600" b="1" dirty="0">
              <a:latin typeface="Arial" pitchFamily="34" charset="0"/>
              <a:cs typeface="Arial" pitchFamily="34" charset="0"/>
            </a:endParaRPr>
          </a:p>
          <a:p>
            <a:pPr eaLnBrk="1" fontAlgn="auto" hangingPunct="1">
              <a:spcAft>
                <a:spcPts val="0"/>
              </a:spcAft>
              <a:buFont typeface="Arial" charset="0"/>
              <a:buNone/>
              <a:defRPr/>
            </a:pPr>
            <a:endParaRPr lang="es-E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76714"/>
          </a:xfrm>
          <a:prstGeom prst="rect">
            <a:avLst/>
          </a:prstGeom>
          <a:noFill/>
          <a:ln w="9525">
            <a:noFill/>
            <a:miter lim="800000"/>
            <a:headEnd/>
            <a:tailEnd/>
          </a:ln>
        </p:spPr>
      </p:pic>
      <p:sp>
        <p:nvSpPr>
          <p:cNvPr id="3" name="Rectangle 3"/>
          <p:cNvSpPr>
            <a:spLocks noGrp="1"/>
          </p:cNvSpPr>
          <p:nvPr>
            <p:ph idx="1"/>
          </p:nvPr>
        </p:nvSpPr>
        <p:spPr>
          <a:xfrm>
            <a:off x="539552" y="260648"/>
            <a:ext cx="8229600" cy="6126163"/>
          </a:xfrm>
        </p:spPr>
        <p:txBody>
          <a:bodyPr rtlCol="0">
            <a:normAutofit fontScale="92500" lnSpcReduction="10000"/>
          </a:bodyPr>
          <a:lstStyle/>
          <a:p>
            <a:pPr algn="ctr" eaLnBrk="1" fontAlgn="auto" hangingPunct="1">
              <a:spcAft>
                <a:spcPts val="0"/>
              </a:spcAft>
              <a:buNone/>
              <a:defRPr/>
            </a:pPr>
            <a:r>
              <a:rPr lang="es-EC" sz="2400" b="1" dirty="0" smtClean="0">
                <a:latin typeface="DIN Next Rounded LT Pro Light" pitchFamily="2" charset="0"/>
                <a:cs typeface="Arial" pitchFamily="34" charset="0"/>
              </a:rPr>
              <a:t>RESULTADOS</a:t>
            </a:r>
            <a:endParaRPr lang="es-ES" sz="1600" b="1" dirty="0" smtClean="0">
              <a:latin typeface="DIN Next Rounded LT Pro Light" pitchFamily="2" charset="0"/>
              <a:cs typeface="Arial" pitchFamily="34" charset="0"/>
            </a:endParaRPr>
          </a:p>
          <a:p>
            <a:pPr marL="0" indent="0" algn="ctr" eaLnBrk="1" fontAlgn="auto" hangingPunct="1">
              <a:spcAft>
                <a:spcPts val="0"/>
              </a:spcAft>
              <a:buFont typeface="Arial" pitchFamily="34" charset="0"/>
              <a:buNone/>
              <a:defRPr/>
            </a:pPr>
            <a:r>
              <a:rPr lang="es-ES" sz="2200" b="1" dirty="0" smtClean="0">
                <a:latin typeface="DIN Next Rounded LT Pro Light" pitchFamily="2" charset="0"/>
                <a:cs typeface="Arial" pitchFamily="34" charset="0"/>
              </a:rPr>
              <a:t>ENTREVISTA AL PERSONAL </a:t>
            </a:r>
            <a:r>
              <a:rPr lang="es-ES" sz="2200" b="1" dirty="0" smtClean="0">
                <a:latin typeface="DIN Next Rounded LT Pro Light" pitchFamily="2" charset="0"/>
                <a:cs typeface="Arial" pitchFamily="34" charset="0"/>
              </a:rPr>
              <a:t>TÉCNICO</a:t>
            </a:r>
          </a:p>
          <a:p>
            <a:pPr marL="0" indent="0" algn="ctr" eaLnBrk="1" fontAlgn="auto" hangingPunct="1">
              <a:spcAft>
                <a:spcPts val="0"/>
              </a:spcAft>
              <a:buFont typeface="Arial" pitchFamily="34" charset="0"/>
              <a:buNone/>
              <a:defRPr/>
            </a:pPr>
            <a:endParaRPr lang="es-ES" sz="1600" b="1" dirty="0" smtClean="0">
              <a:latin typeface="DIN Next Rounded LT Pro Light" pitchFamily="2" charset="0"/>
              <a:cs typeface="Arial" pitchFamily="34" charset="0"/>
            </a:endParaRPr>
          </a:p>
          <a:p>
            <a:pPr marL="0" indent="0" algn="ctr" eaLnBrk="1" fontAlgn="auto" hangingPunct="1">
              <a:spcAft>
                <a:spcPts val="0"/>
              </a:spcAft>
              <a:buFont typeface="Arial" pitchFamily="34" charset="0"/>
              <a:buNone/>
              <a:defRPr/>
            </a:pPr>
            <a:endParaRPr lang="es-ES" sz="2200" b="1" dirty="0" smtClean="0">
              <a:latin typeface="DIN Next Rounded LT Pro Light" pitchFamily="2" charset="0"/>
              <a:cs typeface="Arial" pitchFamily="34" charset="0"/>
            </a:endParaRPr>
          </a:p>
          <a:p>
            <a:pPr lvl="0">
              <a:buNone/>
            </a:pPr>
            <a:r>
              <a:rPr lang="es-ES" sz="2200" dirty="0" smtClean="0">
                <a:latin typeface="DIN Next Rounded LT Pro Light" pitchFamily="2" charset="0"/>
              </a:rPr>
              <a:t>	</a:t>
            </a:r>
            <a:r>
              <a:rPr lang="es-ES" sz="2200" b="1" dirty="0" smtClean="0">
                <a:latin typeface="DIN Next Rounded LT Pro Light" pitchFamily="2" charset="0"/>
              </a:rPr>
              <a:t>EL CICLO DE TRABAJO DEL CAÑÓN ES: </a:t>
            </a:r>
          </a:p>
          <a:p>
            <a:pPr lvl="0">
              <a:buNone/>
            </a:pPr>
            <a:r>
              <a:rPr lang="es-ES" sz="2200" dirty="0" smtClean="0">
                <a:latin typeface="DIN Next Rounded LT Pro Light" pitchFamily="2" charset="0"/>
              </a:rPr>
              <a:t>	4 VECES AL AÑO, POR 20 MINUTOS DE FUNCIONAMIENTO.</a:t>
            </a:r>
            <a:endParaRPr lang="es-EC" sz="2200" b="1" dirty="0" smtClean="0">
              <a:latin typeface="DIN Next Rounded LT Pro Light" pitchFamily="2" charset="0"/>
            </a:endParaRPr>
          </a:p>
          <a:p>
            <a:pPr lvl="0">
              <a:buNone/>
            </a:pPr>
            <a:r>
              <a:rPr lang="es-ES" sz="2200" dirty="0" smtClean="0">
                <a:latin typeface="DIN Next Rounded LT Pro Light" pitchFamily="2" charset="0"/>
              </a:rPr>
              <a:t>	EL CAÑÓN NO TRABAJA EN FORMA CONTINUA.</a:t>
            </a:r>
            <a:endParaRPr lang="es-EC" sz="2200" b="1" dirty="0" smtClean="0">
              <a:latin typeface="DIN Next Rounded LT Pro Light" pitchFamily="2" charset="0"/>
            </a:endParaRPr>
          </a:p>
          <a:p>
            <a:pPr lvl="0">
              <a:buNone/>
            </a:pPr>
            <a:endParaRPr lang="es-ES" sz="2200" dirty="0" smtClean="0">
              <a:latin typeface="DIN Next Rounded LT Pro Light" pitchFamily="2" charset="0"/>
            </a:endParaRPr>
          </a:p>
          <a:p>
            <a:pPr lvl="0">
              <a:buNone/>
            </a:pPr>
            <a:r>
              <a:rPr lang="es-ES" sz="2200" dirty="0" smtClean="0">
                <a:latin typeface="DIN Next Rounded LT Pro Light" pitchFamily="2" charset="0"/>
              </a:rPr>
              <a:t>	</a:t>
            </a:r>
            <a:r>
              <a:rPr lang="es-ES" sz="2200" b="1" dirty="0" smtClean="0">
                <a:latin typeface="DIN Next Rounded LT Pro Light" pitchFamily="2" charset="0"/>
              </a:rPr>
              <a:t>LA FALLA SE PODRÍA DAR POR LAS SIGUIENTES CAUSAS:</a:t>
            </a:r>
            <a:endParaRPr lang="es-EC" sz="2200" b="1" dirty="0" smtClean="0">
              <a:latin typeface="DIN Next Rounded LT Pro Light" pitchFamily="2" charset="0"/>
            </a:endParaRPr>
          </a:p>
          <a:p>
            <a:pPr lvl="0">
              <a:buNone/>
            </a:pPr>
            <a:r>
              <a:rPr lang="es-ES" sz="2200" dirty="0" smtClean="0">
                <a:latin typeface="DIN Next Rounded LT Pro Light" pitchFamily="2" charset="0"/>
              </a:rPr>
              <a:t>	FALLA EN LA MUNICIÓN.</a:t>
            </a:r>
          </a:p>
          <a:p>
            <a:pPr lvl="0">
              <a:buNone/>
            </a:pPr>
            <a:r>
              <a:rPr lang="es-ES" sz="2200" dirty="0" smtClean="0">
                <a:latin typeface="DIN Next Rounded LT Pro Light" pitchFamily="2" charset="0"/>
              </a:rPr>
              <a:t>	FALLA EN LOS CARGADORES DE LA MUNICIÓN</a:t>
            </a:r>
            <a:r>
              <a:rPr lang="es-EC" sz="2200" b="1" dirty="0" smtClean="0">
                <a:latin typeface="DIN Next Rounded LT Pro Light" pitchFamily="2" charset="0"/>
              </a:rPr>
              <a:t>.</a:t>
            </a:r>
          </a:p>
          <a:p>
            <a:pPr lvl="0">
              <a:buNone/>
            </a:pPr>
            <a:r>
              <a:rPr lang="es-ES" sz="2200" dirty="0" smtClean="0">
                <a:latin typeface="DIN Next Rounded LT Pro Light" pitchFamily="2" charset="0"/>
              </a:rPr>
              <a:t>	FALLA EN LA CALIBRACIÓN DEL SISTEMA DEL MAC.</a:t>
            </a:r>
            <a:endParaRPr lang="es-EC" sz="2200" b="1" dirty="0" smtClean="0">
              <a:latin typeface="DIN Next Rounded LT Pro Light" pitchFamily="2" charset="0"/>
            </a:endParaRPr>
          </a:p>
          <a:p>
            <a:pPr>
              <a:buNone/>
            </a:pPr>
            <a:r>
              <a:rPr lang="es-ES" sz="2200" b="1" dirty="0" smtClean="0">
                <a:latin typeface="DIN Next Rounded LT Pro Light" pitchFamily="2" charset="0"/>
              </a:rPr>
              <a:t> </a:t>
            </a:r>
            <a:endParaRPr lang="es-EC" sz="2200" dirty="0" smtClean="0">
              <a:latin typeface="DIN Next Rounded LT Pro Light" pitchFamily="2" charset="0"/>
            </a:endParaRPr>
          </a:p>
          <a:p>
            <a:pPr>
              <a:buNone/>
            </a:pPr>
            <a:r>
              <a:rPr lang="es-ES" sz="2200" b="1" dirty="0" smtClean="0">
                <a:latin typeface="DIN Next Rounded LT Pro Light" pitchFamily="2" charset="0"/>
              </a:rPr>
              <a:t>	CONCLUSIÓN</a:t>
            </a:r>
            <a:endParaRPr lang="es-EC" sz="2200" dirty="0" smtClean="0">
              <a:latin typeface="DIN Next Rounded LT Pro Light" pitchFamily="2" charset="0"/>
            </a:endParaRPr>
          </a:p>
          <a:p>
            <a:pPr>
              <a:buNone/>
            </a:pPr>
            <a:r>
              <a:rPr lang="es-ES" sz="2200" b="1" dirty="0" smtClean="0">
                <a:latin typeface="DIN Next Rounded LT Pro Light" pitchFamily="2" charset="0"/>
              </a:rPr>
              <a:t> </a:t>
            </a:r>
            <a:r>
              <a:rPr lang="es-ES" sz="2200" dirty="0" smtClean="0">
                <a:latin typeface="DIN Next Rounded LT Pro Light" pitchFamily="2" charset="0"/>
              </a:rPr>
              <a:t>	LOS CICLOS DE TRABAJO DEL CAÑÓN SON MUY CORTOS 80 MIN AL AÑO (EN LA ACTUALIDAD SE USA SOLO EN TIROS DE COMPROBACIÓN Y GRADUACIÓN)POR TANTO EL DESGASTE DE LOS DIENTES ES MÍNIMO,  YA QUE NO TRABAJA CONTINUAMENTE</a:t>
            </a:r>
            <a:endParaRPr lang="es-EC" sz="2200" dirty="0" smtClean="0">
              <a:latin typeface="DIN Next Rounded LT Pro Light" pitchFamily="2" charset="0"/>
            </a:endParaRPr>
          </a:p>
          <a:p>
            <a:pPr marL="0" indent="0" algn="just" eaLnBrk="1" fontAlgn="auto" hangingPunct="1">
              <a:spcAft>
                <a:spcPts val="0"/>
              </a:spcAft>
              <a:buNone/>
              <a:defRPr/>
            </a:pPr>
            <a:endParaRPr lang="es-ES" sz="1400" dirty="0" smtClean="0">
              <a:latin typeface="DIN Next Rounded LT Pro Light" pitchFamily="2" charset="0"/>
              <a:cs typeface="Arial" pitchFamily="34" charset="0"/>
            </a:endParaRPr>
          </a:p>
          <a:p>
            <a:pPr marL="0" indent="0" eaLnBrk="1" fontAlgn="auto" hangingPunct="1">
              <a:spcAft>
                <a:spcPts val="0"/>
              </a:spcAft>
              <a:buFont typeface="Arial" pitchFamily="34" charset="0"/>
              <a:buNone/>
              <a:defRPr/>
            </a:pPr>
            <a:r>
              <a:rPr lang="es-ES" sz="1400" dirty="0" smtClean="0">
                <a:latin typeface="DIN Next Rounded LT Pro Light" pitchFamily="2" charset="0"/>
                <a:cs typeface="Arial" pitchFamily="34" charset="0"/>
              </a:rPr>
              <a:t> </a:t>
            </a:r>
          </a:p>
          <a:p>
            <a:pPr marL="0" indent="0" eaLnBrk="1" fontAlgn="auto" hangingPunct="1">
              <a:spcAft>
                <a:spcPts val="0"/>
              </a:spcAft>
              <a:buFont typeface="Arial" pitchFamily="34" charset="0"/>
              <a:buNone/>
              <a:defRPr/>
            </a:pPr>
            <a:endParaRPr lang="es-ES" sz="1400" dirty="0" smtClean="0">
              <a:latin typeface="DIN Next Rounded LT Pro Light" pitchFamily="2" charset="0"/>
              <a:cs typeface="Arial" pitchFamily="34" charset="0"/>
            </a:endParaRPr>
          </a:p>
          <a:p>
            <a:pPr algn="just" eaLnBrk="1" fontAlgn="auto" hangingPunct="1">
              <a:spcAft>
                <a:spcPts val="0"/>
              </a:spcAft>
              <a:defRPr/>
            </a:pPr>
            <a:endParaRPr lang="es-ES" sz="1400" dirty="0" smtClean="0">
              <a:latin typeface="DIN Next Rounded LT Pro Light" pitchFamily="2" charset="0"/>
              <a:cs typeface="Arial" pitchFamily="34" charset="0"/>
            </a:endParaRPr>
          </a:p>
          <a:p>
            <a:pPr marL="0" indent="0" algn="ctr" eaLnBrk="1" fontAlgn="auto" hangingPunct="1">
              <a:spcAft>
                <a:spcPts val="0"/>
              </a:spcAft>
              <a:buFont typeface="Arial" pitchFamily="34" charset="0"/>
              <a:buNone/>
              <a:defRPr/>
            </a:pPr>
            <a:endParaRPr lang="es-ES" sz="1600" b="1" dirty="0">
              <a:latin typeface="Arial" pitchFamily="34" charset="0"/>
              <a:cs typeface="Arial" pitchFamily="34" charset="0"/>
            </a:endParaRPr>
          </a:p>
          <a:p>
            <a:pPr eaLnBrk="1" fontAlgn="auto" hangingPunct="1">
              <a:spcAft>
                <a:spcPts val="0"/>
              </a:spcAft>
              <a:buFont typeface="Arial" charset="0"/>
              <a:buNone/>
              <a:defRPr/>
            </a:pPr>
            <a:endParaRPr lang="es-E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76714"/>
          </a:xfrm>
          <a:prstGeom prst="rect">
            <a:avLst/>
          </a:prstGeom>
          <a:noFill/>
          <a:ln w="9525">
            <a:noFill/>
            <a:miter lim="800000"/>
            <a:headEnd/>
            <a:tailEnd/>
          </a:ln>
        </p:spPr>
      </p:pic>
      <p:sp>
        <p:nvSpPr>
          <p:cNvPr id="3" name="Rectangle 3"/>
          <p:cNvSpPr>
            <a:spLocks noGrp="1"/>
          </p:cNvSpPr>
          <p:nvPr>
            <p:ph idx="1"/>
          </p:nvPr>
        </p:nvSpPr>
        <p:spPr>
          <a:xfrm>
            <a:off x="1979712" y="404664"/>
            <a:ext cx="5112568" cy="6126163"/>
          </a:xfrm>
        </p:spPr>
        <p:txBody>
          <a:bodyPr rtlCol="0">
            <a:normAutofit/>
          </a:bodyPr>
          <a:lstStyle/>
          <a:p>
            <a:pPr algn="ctr" eaLnBrk="1" fontAlgn="auto" hangingPunct="1">
              <a:spcAft>
                <a:spcPts val="0"/>
              </a:spcAft>
              <a:buNone/>
              <a:defRPr/>
            </a:pPr>
            <a:r>
              <a:rPr lang="es-EC" sz="2400" b="1" dirty="0" smtClean="0">
                <a:latin typeface="DIN Next Rounded LT Pro Light" pitchFamily="2" charset="0"/>
                <a:cs typeface="Arial" pitchFamily="34" charset="0"/>
              </a:rPr>
              <a:t>RESULTADOS</a:t>
            </a:r>
            <a:endParaRPr lang="es-ES" sz="2400" b="1" dirty="0" smtClean="0">
              <a:latin typeface="DIN Next Rounded LT Pro Light" pitchFamily="2" charset="0"/>
              <a:cs typeface="Arial" pitchFamily="34" charset="0"/>
            </a:endParaRPr>
          </a:p>
          <a:p>
            <a:pPr marL="0" indent="0" algn="ctr" eaLnBrk="1" fontAlgn="auto" hangingPunct="1">
              <a:spcAft>
                <a:spcPts val="0"/>
              </a:spcAft>
              <a:buFont typeface="Arial" pitchFamily="34" charset="0"/>
              <a:buNone/>
              <a:defRPr/>
            </a:pPr>
            <a:endParaRPr lang="es-ES" sz="1600" b="1" dirty="0" smtClean="0">
              <a:latin typeface="DIN Next Rounded LT Pro Light" pitchFamily="2" charset="0"/>
              <a:cs typeface="Arial" pitchFamily="34" charset="0"/>
            </a:endParaRPr>
          </a:p>
          <a:p>
            <a:pPr marL="0" indent="0" algn="ctr">
              <a:buNone/>
              <a:defRPr/>
            </a:pPr>
            <a:r>
              <a:rPr lang="es-ES" sz="2400" b="1" dirty="0" smtClean="0">
                <a:latin typeface="DIN Next Rounded LT Pro Light" pitchFamily="2" charset="0"/>
                <a:cs typeface="Arial" pitchFamily="34" charset="0"/>
              </a:rPr>
              <a:t>MACROGRAFÍA</a:t>
            </a:r>
            <a:endParaRPr lang="es-ES" sz="2400" b="1" dirty="0" smtClean="0">
              <a:latin typeface="DIN Next Rounded LT Pro Light" pitchFamily="2" charset="0"/>
              <a:cs typeface="Arial" pitchFamily="34" charset="0"/>
            </a:endParaRPr>
          </a:p>
          <a:p>
            <a:pPr lvl="0">
              <a:buNone/>
            </a:pPr>
            <a:r>
              <a:rPr lang="es-ES" sz="1200" dirty="0" smtClean="0">
                <a:latin typeface="DIN Next Rounded LT Pro Light" pitchFamily="2" charset="0"/>
              </a:rPr>
              <a:t>	</a:t>
            </a:r>
          </a:p>
          <a:p>
            <a:pPr lvl="0">
              <a:buNone/>
            </a:pPr>
            <a:r>
              <a:rPr lang="es-ES" sz="1200" dirty="0" smtClean="0">
                <a:latin typeface="DIN Next Rounded LT Pro Light" pitchFamily="2" charset="0"/>
              </a:rPr>
              <a:t>	</a:t>
            </a:r>
            <a:endParaRPr lang="es-ES" sz="1400" dirty="0" smtClean="0">
              <a:latin typeface="DIN Next Rounded LT Pro Light" pitchFamily="2" charset="0"/>
              <a:cs typeface="Arial" pitchFamily="34" charset="0"/>
            </a:endParaRPr>
          </a:p>
          <a:p>
            <a:pPr marL="0" indent="0" eaLnBrk="1" fontAlgn="auto" hangingPunct="1">
              <a:spcAft>
                <a:spcPts val="0"/>
              </a:spcAft>
              <a:buFont typeface="Arial" pitchFamily="34" charset="0"/>
              <a:buNone/>
              <a:defRPr/>
            </a:pPr>
            <a:endParaRPr lang="es-ES" sz="1400" dirty="0" smtClean="0">
              <a:latin typeface="DIN Next Rounded LT Pro Light" pitchFamily="2" charset="0"/>
              <a:cs typeface="Arial" pitchFamily="34" charset="0"/>
            </a:endParaRPr>
          </a:p>
          <a:p>
            <a:pPr algn="just" eaLnBrk="1" fontAlgn="auto" hangingPunct="1">
              <a:spcAft>
                <a:spcPts val="0"/>
              </a:spcAft>
              <a:defRPr/>
            </a:pPr>
            <a:endParaRPr lang="es-ES" sz="1400" dirty="0" smtClean="0">
              <a:latin typeface="DIN Next Rounded LT Pro Light" pitchFamily="2" charset="0"/>
              <a:cs typeface="Arial" pitchFamily="34" charset="0"/>
            </a:endParaRPr>
          </a:p>
          <a:p>
            <a:pPr marL="0" indent="0" algn="ctr" eaLnBrk="1" fontAlgn="auto" hangingPunct="1">
              <a:spcAft>
                <a:spcPts val="0"/>
              </a:spcAft>
              <a:buFont typeface="Arial" pitchFamily="34" charset="0"/>
              <a:buNone/>
              <a:defRPr/>
            </a:pPr>
            <a:endParaRPr lang="es-ES" sz="1600" b="1" dirty="0">
              <a:latin typeface="Arial" pitchFamily="34" charset="0"/>
              <a:cs typeface="Arial" pitchFamily="34" charset="0"/>
            </a:endParaRPr>
          </a:p>
          <a:p>
            <a:pPr eaLnBrk="1" fontAlgn="auto" hangingPunct="1">
              <a:spcAft>
                <a:spcPts val="0"/>
              </a:spcAft>
              <a:buFont typeface="Arial" charset="0"/>
              <a:buNone/>
              <a:defRPr/>
            </a:pPr>
            <a:endParaRPr lang="es-ES" dirty="0" smtClean="0"/>
          </a:p>
        </p:txBody>
      </p:sp>
      <p:sp>
        <p:nvSpPr>
          <p:cNvPr id="5" name="Rectangle 3"/>
          <p:cNvSpPr txBox="1">
            <a:spLocks/>
          </p:cNvSpPr>
          <p:nvPr/>
        </p:nvSpPr>
        <p:spPr>
          <a:xfrm>
            <a:off x="683568" y="731837"/>
            <a:ext cx="4824536" cy="6126163"/>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1200" b="0" i="0" u="none" strike="noStrike" kern="1200" cap="none" spc="0" normalizeH="0" baseline="0" noProof="0" dirty="0" smtClean="0">
                <a:ln>
                  <a:noFill/>
                </a:ln>
                <a:solidFill>
                  <a:schemeClr val="tx1"/>
                </a:solidFill>
                <a:effectLst/>
                <a:uLnTx/>
                <a:uFillTx/>
                <a:latin typeface="DIN Next Rounded LT Pro Light" pitchFamily="2" charset="0"/>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1200" b="0" i="0" u="none" strike="noStrike" kern="1200" cap="none" spc="0" normalizeH="0" baseline="0" noProof="0" dirty="0" smtClean="0">
                <a:ln>
                  <a:noFill/>
                </a:ln>
                <a:solidFill>
                  <a:schemeClr val="tx1"/>
                </a:solidFill>
                <a:effectLst/>
                <a:uLnTx/>
                <a:uFillTx/>
                <a:latin typeface="DIN Next Rounded LT Pro Light" pitchFamily="2" charset="0"/>
                <a:ea typeface="+mn-ea"/>
                <a:cs typeface="+mn-cs"/>
              </a:rPr>
              <a:t>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b="0" i="0" u="none" strike="noStrike" kern="1200" cap="none" spc="0" normalizeH="0" baseline="0" noProof="0" dirty="0" smtClean="0">
                <a:ln>
                  <a:noFill/>
                </a:ln>
                <a:solidFill>
                  <a:schemeClr val="tx1"/>
                </a:solidFill>
                <a:effectLst/>
                <a:uLnTx/>
                <a:uFillTx/>
                <a:latin typeface="DIN Next Rounded LT Pro Light" pitchFamily="2" charset="0"/>
              </a:rPr>
              <a:t>LA CORONA PRESENTA APLASTAMIENTO EN SUS DIENTES.</a:t>
            </a:r>
            <a:endParaRPr kumimoji="0" lang="es-EC" b="0" i="0" u="none" strike="noStrike" kern="1200" cap="none" spc="0" normalizeH="0" baseline="0" noProof="0" dirty="0" smtClean="0">
              <a:ln>
                <a:noFill/>
              </a:ln>
              <a:solidFill>
                <a:schemeClr val="tx1"/>
              </a:solidFill>
              <a:effectLst/>
              <a:uLnTx/>
              <a:uFillTx/>
              <a:latin typeface="DIN Next Rounded LT Pro Light" pitchFamily="2"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b="0" i="0" u="none" strike="noStrike" kern="1200" cap="none" spc="0" normalizeH="0" baseline="0" noProof="0" dirty="0" smtClean="0">
                <a:ln>
                  <a:noFill/>
                </a:ln>
                <a:solidFill>
                  <a:schemeClr val="tx1"/>
                </a:solidFill>
                <a:effectLst/>
                <a:uLnTx/>
                <a:uFillTx/>
                <a:latin typeface="DIN Next Rounded LT Pro Light" pitchFamily="2" charset="0"/>
              </a:rPr>
              <a:t>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lang="es-ES" dirty="0" smtClean="0">
                <a:latin typeface="DIN Next Rounded LT Pro Light" pitchFamily="2" charset="0"/>
              </a:rPr>
              <a:t>	</a:t>
            </a:r>
            <a:r>
              <a:rPr kumimoji="0" lang="es-ES" b="0" i="0" u="none" strike="noStrike" kern="1200" cap="none" spc="0" normalizeH="0" baseline="0" noProof="0" dirty="0" smtClean="0">
                <a:ln>
                  <a:noFill/>
                </a:ln>
                <a:solidFill>
                  <a:schemeClr val="tx1"/>
                </a:solidFill>
                <a:effectLst/>
                <a:uLnTx/>
                <a:uFillTx/>
                <a:latin typeface="DIN Next Rounded LT Pro Light" pitchFamily="2" charset="0"/>
              </a:rPr>
              <a:t>EXISTENCIA DE CORTE O CIZALLAMIENTO DE LOS DIENTES.</a:t>
            </a:r>
            <a:endParaRPr kumimoji="0" lang="es-EC" b="0" i="0" u="none" strike="noStrike" kern="1200" cap="none" spc="0" normalizeH="0" baseline="0" noProof="0" dirty="0" smtClean="0">
              <a:ln>
                <a:noFill/>
              </a:ln>
              <a:solidFill>
                <a:schemeClr val="tx1"/>
              </a:solidFill>
              <a:effectLst/>
              <a:uLnTx/>
              <a:uFillTx/>
              <a:latin typeface="DIN Next Rounded LT Pro Light" pitchFamily="2"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b="0" i="0" u="none" strike="noStrike" kern="1200" cap="none" spc="0" normalizeH="0" baseline="0" noProof="0" dirty="0" smtClean="0">
                <a:ln>
                  <a:noFill/>
                </a:ln>
                <a:solidFill>
                  <a:schemeClr val="tx1"/>
                </a:solidFill>
                <a:effectLst/>
                <a:uLnTx/>
                <a:uFillTx/>
                <a:latin typeface="DIN Next Rounded LT Pro Light" pitchFamily="2" charset="0"/>
              </a:rPr>
              <a:t>	FRACTURA EN EL PERFIL CONCÉNTRICO.</a:t>
            </a:r>
            <a:endParaRPr kumimoji="0" lang="es-EC" b="0" i="0" u="none" strike="noStrike" kern="1200" cap="none" spc="0" normalizeH="0" baseline="0" noProof="0" dirty="0" smtClean="0">
              <a:ln>
                <a:noFill/>
              </a:ln>
              <a:solidFill>
                <a:schemeClr val="tx1"/>
              </a:solidFill>
              <a:effectLst/>
              <a:uLnTx/>
              <a:uFillTx/>
              <a:latin typeface="DIN Next Rounded LT Pro Light" pitchFamily="2"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b="0" i="0" u="none" strike="noStrike" kern="1200" cap="none" spc="0" normalizeH="0" baseline="0" noProof="0" dirty="0" smtClean="0">
                <a:ln>
                  <a:noFill/>
                </a:ln>
                <a:solidFill>
                  <a:schemeClr val="tx1"/>
                </a:solidFill>
                <a:effectLst/>
                <a:uLnTx/>
                <a:uFillTx/>
                <a:latin typeface="DIN Next Rounded LT Pro Light" pitchFamily="2" charset="0"/>
              </a:rPr>
              <a:t> </a:t>
            </a:r>
            <a:endParaRPr kumimoji="0" lang="es-EC" b="0" i="0" u="none" strike="noStrike" kern="1200" cap="none" spc="0" normalizeH="0" baseline="0" noProof="0" dirty="0" smtClean="0">
              <a:ln>
                <a:noFill/>
              </a:ln>
              <a:solidFill>
                <a:schemeClr val="tx1"/>
              </a:solidFill>
              <a:effectLst/>
              <a:uLnTx/>
              <a:uFillTx/>
              <a:latin typeface="DIN Next Rounded LT Pro Light" pitchFamily="2"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b="1" i="0" u="none" strike="noStrike" kern="1200" cap="none" spc="0" normalizeH="0" baseline="0" noProof="0" dirty="0" smtClean="0">
                <a:ln>
                  <a:noFill/>
                </a:ln>
                <a:solidFill>
                  <a:schemeClr val="tx1"/>
                </a:solidFill>
                <a:effectLst/>
                <a:uLnTx/>
                <a:uFillTx/>
                <a:latin typeface="DIN Next Rounded LT Pro Light" pitchFamily="2" charset="0"/>
              </a:rPr>
              <a:t>CONCLUSIÓN</a:t>
            </a:r>
            <a:endParaRPr kumimoji="0" lang="es-EC" b="1" i="0" u="none" strike="noStrike" kern="1200" cap="none" spc="0" normalizeH="0" baseline="0" noProof="0" dirty="0" smtClean="0">
              <a:ln>
                <a:noFill/>
              </a:ln>
              <a:solidFill>
                <a:schemeClr val="tx1"/>
              </a:solidFill>
              <a:effectLst/>
              <a:uLnTx/>
              <a:uFillTx/>
              <a:latin typeface="DIN Next Rounded LT Pro Light" pitchFamily="2"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b="0" i="0" u="none" strike="noStrike" kern="1200" cap="none" spc="0" normalizeH="0" baseline="0" noProof="0" dirty="0" smtClean="0">
                <a:ln>
                  <a:noFill/>
                </a:ln>
                <a:solidFill>
                  <a:schemeClr val="tx1"/>
                </a:solidFill>
                <a:effectLst/>
                <a:uLnTx/>
                <a:uFillTx/>
                <a:latin typeface="DIN Next Rounded LT Pro Light" pitchFamily="2" charset="0"/>
              </a:rPr>
              <a:t> </a:t>
            </a:r>
            <a:endParaRPr kumimoji="0" lang="es-EC" b="0" i="0" u="none" strike="noStrike" kern="1200" cap="none" spc="0" normalizeH="0" baseline="0" noProof="0" dirty="0" smtClean="0">
              <a:ln>
                <a:noFill/>
              </a:ln>
              <a:solidFill>
                <a:schemeClr val="tx1"/>
              </a:solidFill>
              <a:effectLst/>
              <a:uLnTx/>
              <a:uFillTx/>
              <a:latin typeface="DIN Next Rounded LT Pro Light" pitchFamily="2"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b="0" i="0" u="none" strike="noStrike" kern="1200" cap="none" spc="0" normalizeH="0" baseline="0" noProof="0" dirty="0" smtClean="0">
                <a:ln>
                  <a:noFill/>
                </a:ln>
                <a:solidFill>
                  <a:schemeClr val="tx1"/>
                </a:solidFill>
                <a:effectLst/>
                <a:uLnTx/>
                <a:uFillTx/>
                <a:latin typeface="DIN Next Rounded LT Pro Light" pitchFamily="2" charset="0"/>
              </a:rPr>
              <a:t>	LA MACROGRAFÍA MUESTRA QUE LOS DIENTES DE LA CORONA PRESENTAN APLASTAMIENTO  Y CORTE, CARACTERÍSTICA DE LAS “FALLAS POR IMPACTO”, MISMAS QUE SON OCASIONADAS POR UNA CARGA DE CHOQUE REPENTINA, POR LO TANTO SE PRESUME QUE EL FALLO ES CONSECUENCIA DEL CHOQUE DEL SINFÍN CONTRA LA CORONA.</a:t>
            </a:r>
            <a:endParaRPr kumimoji="0" lang="es-EC" b="0" i="0" u="none" strike="noStrike" kern="1200" cap="none" spc="0" normalizeH="0" baseline="0" noProof="0" dirty="0" smtClean="0">
              <a:ln>
                <a:noFill/>
              </a:ln>
              <a:solidFill>
                <a:schemeClr val="tx1"/>
              </a:solidFill>
              <a:effectLst/>
              <a:uLnTx/>
              <a:uFillTx/>
              <a:latin typeface="DIN Next Rounded LT Pro Light" pitchFamily="2" charset="0"/>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400" b="0"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1400" b="0"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400" b="0"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1400" b="0" i="0" u="none" strike="noStrike" kern="1200" cap="none" spc="0" normalizeH="0" baseline="0" noProof="0" dirty="0" smtClean="0">
              <a:ln>
                <a:noFill/>
              </a:ln>
              <a:solidFill>
                <a:schemeClr val="tx1"/>
              </a:solidFill>
              <a:effectLst/>
              <a:uLnTx/>
              <a:uFillTx/>
              <a:latin typeface="DIN Next Rounded LT Pro Light" pitchFamily="2"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s-E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1" name="10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124744"/>
            <a:ext cx="2330404" cy="2292369"/>
          </a:xfrm>
          <a:prstGeom prst="rect">
            <a:avLst/>
          </a:prstGeom>
          <a:ln>
            <a:noFill/>
          </a:ln>
          <a:effectLst>
            <a:outerShdw blurRad="292100" dist="139700" dir="2700000" algn="tl" rotWithShape="0">
              <a:srgbClr val="333333">
                <a:alpha val="65000"/>
              </a:srgbClr>
            </a:outerShdw>
          </a:effectLst>
        </p:spPr>
      </p:pic>
      <p:sp>
        <p:nvSpPr>
          <p:cNvPr id="6150" name="34 Elipse"/>
          <p:cNvSpPr>
            <a:spLocks/>
          </p:cNvSpPr>
          <p:nvPr/>
        </p:nvSpPr>
        <p:spPr bwMode="auto">
          <a:xfrm rot="518071">
            <a:off x="6220173" y="1440905"/>
            <a:ext cx="481012" cy="1262062"/>
          </a:xfrm>
          <a:prstGeom prst="ellipse">
            <a:avLst/>
          </a:prstGeom>
          <a:noFill/>
          <a:ln w="25400">
            <a:solidFill>
              <a:srgbClr val="FF0000"/>
            </a:solidFill>
            <a:round/>
            <a:headEnd/>
            <a:tailEnd/>
          </a:ln>
        </p:spPr>
        <p:txBody>
          <a:bodyPr vert="horz" wrap="square" lIns="91440" tIns="45720" rIns="91440" bIns="45720" numCol="1" anchor="ctr" anchorCtr="0" compatLnSpc="1">
            <a:prstTxWarp prst="textNoShape">
              <a:avLst/>
            </a:prstTxWarp>
          </a:bodyPr>
          <a:lstStyle/>
          <a:p>
            <a:endParaRPr lang="es-EC"/>
          </a:p>
        </p:txBody>
      </p:sp>
      <p:sp>
        <p:nvSpPr>
          <p:cNvPr id="6151" name="37 Elipse"/>
          <p:cNvSpPr>
            <a:spLocks/>
          </p:cNvSpPr>
          <p:nvPr/>
        </p:nvSpPr>
        <p:spPr bwMode="auto">
          <a:xfrm rot="5400000">
            <a:off x="7047260" y="1529805"/>
            <a:ext cx="396875" cy="450850"/>
          </a:xfrm>
          <a:prstGeom prst="ellipse">
            <a:avLst/>
          </a:prstGeom>
          <a:noFill/>
          <a:ln w="25400">
            <a:solidFill>
              <a:srgbClr val="FF0000"/>
            </a:solidFill>
            <a:round/>
            <a:headEnd/>
            <a:tailEnd/>
          </a:ln>
        </p:spPr>
        <p:txBody>
          <a:bodyPr vert="horz" wrap="square" lIns="91440" tIns="45720" rIns="91440" bIns="45720" numCol="1" anchor="ctr" anchorCtr="0" compatLnSpc="1">
            <a:prstTxWarp prst="textNoShape">
              <a:avLst/>
            </a:prstTxWarp>
          </a:bodyPr>
          <a:lstStyle/>
          <a:p>
            <a:endParaRPr lang="es-EC"/>
          </a:p>
        </p:txBody>
      </p:sp>
      <p:pic>
        <p:nvPicPr>
          <p:cNvPr id="14" name="13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3501008"/>
            <a:ext cx="2018298" cy="194164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701</TotalTime>
  <Words>1545</Words>
  <Application>Microsoft Office PowerPoint</Application>
  <PresentationFormat>Presentación en pantalla (4:3)</PresentationFormat>
  <Paragraphs>493</Paragraphs>
  <Slides>32</Slides>
  <Notes>3</Notes>
  <HiddenSlides>0</HiddenSlides>
  <MMClips>1</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32</vt:i4>
      </vt:variant>
    </vt:vector>
  </HeadingPairs>
  <TitlesOfParts>
    <vt:vector size="41" baseType="lpstr">
      <vt:lpstr>Arial</vt:lpstr>
      <vt:lpstr>Calibri</vt:lpstr>
      <vt:lpstr>DIN Next Rounded LT Pro Light</vt:lpstr>
      <vt:lpstr>Symap_IV25</vt:lpstr>
      <vt:lpstr>Tahoma</vt:lpstr>
      <vt:lpstr>Times New Roman</vt:lpstr>
      <vt:lpstr>Wingdings</vt:lpstr>
      <vt:lpstr>Tema2</vt:lpstr>
      <vt:lpstr>Imagen de Paintbrush</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Andres Paltán</dc:creator>
  <cp:lastModifiedBy>Usuario</cp:lastModifiedBy>
  <cp:revision>73</cp:revision>
  <dcterms:created xsi:type="dcterms:W3CDTF">2014-02-06T17:25:29Z</dcterms:created>
  <dcterms:modified xsi:type="dcterms:W3CDTF">2014-02-07T06:46:26Z</dcterms:modified>
</cp:coreProperties>
</file>