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2" r:id="rId18"/>
    <p:sldId id="273" r:id="rId19"/>
    <p:sldId id="271" r:id="rId2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776C5-8618-4D98-92E0-B1D47E912CF9}" type="doc">
      <dgm:prSet loTypeId="urn:microsoft.com/office/officeart/2005/8/layout/pyramid4" loCatId="pyramid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4606B74-F8B3-4E3A-BC76-A799B5AF354F}">
      <dgm:prSet phldrT="[Texto]" custT="1"/>
      <dgm:spPr/>
      <dgm:t>
        <a:bodyPr/>
        <a:lstStyle/>
        <a:p>
          <a:r>
            <a:rPr lang="en-US" sz="1200" b="1" dirty="0" smtClean="0"/>
            <a:t>SERVICIOS</a:t>
          </a:r>
          <a:endParaRPr lang="es-EC" sz="1200" b="1" dirty="0"/>
        </a:p>
      </dgm:t>
    </dgm:pt>
    <dgm:pt modelId="{B85EE1C7-740A-4E7B-9CD1-721F73E9B8D8}" type="parTrans" cxnId="{75B115B7-CAD9-49E0-88D1-33E580DE7717}">
      <dgm:prSet/>
      <dgm:spPr/>
      <dgm:t>
        <a:bodyPr/>
        <a:lstStyle/>
        <a:p>
          <a:endParaRPr lang="es-EC"/>
        </a:p>
      </dgm:t>
    </dgm:pt>
    <dgm:pt modelId="{B1C61604-5C8A-4155-8081-76A50DBB3D80}" type="sibTrans" cxnId="{75B115B7-CAD9-49E0-88D1-33E580DE7717}">
      <dgm:prSet/>
      <dgm:spPr/>
      <dgm:t>
        <a:bodyPr/>
        <a:lstStyle/>
        <a:p>
          <a:endParaRPr lang="es-EC"/>
        </a:p>
      </dgm:t>
    </dgm:pt>
    <dgm:pt modelId="{4952D339-3126-44A3-A9FF-6A5DA2FCB937}">
      <dgm:prSet phldrT="[Texto]"/>
      <dgm:spPr/>
      <dgm:t>
        <a:bodyPr/>
        <a:lstStyle/>
        <a:p>
          <a:r>
            <a:rPr lang="en-US" dirty="0" smtClean="0"/>
            <a:t>SOFTWARE</a:t>
          </a:r>
          <a:endParaRPr lang="es-EC" dirty="0"/>
        </a:p>
      </dgm:t>
    </dgm:pt>
    <dgm:pt modelId="{2FCD2E59-F16D-4FA8-B5FA-BBA4A858157D}" type="parTrans" cxnId="{9412297D-79F6-4F34-9401-010DD6CA4E54}">
      <dgm:prSet/>
      <dgm:spPr/>
      <dgm:t>
        <a:bodyPr/>
        <a:lstStyle/>
        <a:p>
          <a:endParaRPr lang="es-EC"/>
        </a:p>
      </dgm:t>
    </dgm:pt>
    <dgm:pt modelId="{B2BDB4B8-7430-4A69-A9D5-37C549CD81CE}" type="sibTrans" cxnId="{9412297D-79F6-4F34-9401-010DD6CA4E54}">
      <dgm:prSet/>
      <dgm:spPr/>
      <dgm:t>
        <a:bodyPr/>
        <a:lstStyle/>
        <a:p>
          <a:endParaRPr lang="es-EC"/>
        </a:p>
      </dgm:t>
    </dgm:pt>
    <dgm:pt modelId="{12F144AE-988D-43B7-BA8A-8ECAF915862B}">
      <dgm:prSet phldrT="[Texto]"/>
      <dgm:spPr/>
      <dgm:t>
        <a:bodyPr/>
        <a:lstStyle/>
        <a:p>
          <a:r>
            <a:rPr lang="en-US" dirty="0" smtClean="0"/>
            <a:t>NUBE</a:t>
          </a:r>
          <a:endParaRPr lang="es-EC" dirty="0"/>
        </a:p>
      </dgm:t>
    </dgm:pt>
    <dgm:pt modelId="{0FAF4BD2-63D1-4FF0-9BE0-C4254FD9A08F}" type="parTrans" cxnId="{69DEBEDB-1CCF-4B8E-BF1E-637E2500DB9C}">
      <dgm:prSet/>
      <dgm:spPr/>
      <dgm:t>
        <a:bodyPr/>
        <a:lstStyle/>
        <a:p>
          <a:endParaRPr lang="es-EC"/>
        </a:p>
      </dgm:t>
    </dgm:pt>
    <dgm:pt modelId="{09D409D4-FD70-4E40-9A12-164609448DA9}" type="sibTrans" cxnId="{69DEBEDB-1CCF-4B8E-BF1E-637E2500DB9C}">
      <dgm:prSet/>
      <dgm:spPr/>
      <dgm:t>
        <a:bodyPr/>
        <a:lstStyle/>
        <a:p>
          <a:endParaRPr lang="es-EC"/>
        </a:p>
      </dgm:t>
    </dgm:pt>
    <dgm:pt modelId="{6155F19B-2805-4AFB-83D0-74E420A48286}">
      <dgm:prSet phldrT="[Texto]"/>
      <dgm:spPr/>
      <dgm:t>
        <a:bodyPr/>
        <a:lstStyle/>
        <a:p>
          <a:r>
            <a:rPr lang="en-US" dirty="0" smtClean="0"/>
            <a:t>HARDWARE</a:t>
          </a:r>
          <a:endParaRPr lang="es-EC" dirty="0"/>
        </a:p>
      </dgm:t>
    </dgm:pt>
    <dgm:pt modelId="{0D10C045-9AE5-4C82-98BE-EB1BF37B55A3}" type="parTrans" cxnId="{72B09D17-DE9E-4C8C-9779-6D0BB699D5D5}">
      <dgm:prSet/>
      <dgm:spPr/>
      <dgm:t>
        <a:bodyPr/>
        <a:lstStyle/>
        <a:p>
          <a:endParaRPr lang="es-EC"/>
        </a:p>
      </dgm:t>
    </dgm:pt>
    <dgm:pt modelId="{F3734314-FCD7-4D2D-B15A-016AF33071E1}" type="sibTrans" cxnId="{72B09D17-DE9E-4C8C-9779-6D0BB699D5D5}">
      <dgm:prSet/>
      <dgm:spPr/>
      <dgm:t>
        <a:bodyPr/>
        <a:lstStyle/>
        <a:p>
          <a:endParaRPr lang="es-EC"/>
        </a:p>
      </dgm:t>
    </dgm:pt>
    <dgm:pt modelId="{D1C6E146-381C-4F40-9F2C-7E4D1626A661}" type="pres">
      <dgm:prSet presAssocID="{D45776C5-8618-4D98-92E0-B1D47E912CF9}" presName="compositeShape" presStyleCnt="0">
        <dgm:presLayoutVars>
          <dgm:chMax val="9"/>
          <dgm:dir/>
          <dgm:resizeHandles val="exact"/>
        </dgm:presLayoutVars>
      </dgm:prSet>
      <dgm:spPr/>
    </dgm:pt>
    <dgm:pt modelId="{76005BC3-7781-460C-B5AB-4E6E52518D4C}" type="pres">
      <dgm:prSet presAssocID="{D45776C5-8618-4D98-92E0-B1D47E912CF9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98B99A-DB77-4946-B2E2-A30A129B5388}" type="pres">
      <dgm:prSet presAssocID="{D45776C5-8618-4D98-92E0-B1D47E912CF9}" presName="triangle2" presStyleLbl="node1" presStyleIdx="1" presStyleCnt="4">
        <dgm:presLayoutVars>
          <dgm:bulletEnabled val="1"/>
        </dgm:presLayoutVars>
      </dgm:prSet>
      <dgm:spPr/>
    </dgm:pt>
    <dgm:pt modelId="{00B578DE-3F44-4522-9D1A-8703E16ABBB3}" type="pres">
      <dgm:prSet presAssocID="{D45776C5-8618-4D98-92E0-B1D47E912CF9}" presName="triangle3" presStyleLbl="node1" presStyleIdx="2" presStyleCnt="4">
        <dgm:presLayoutVars>
          <dgm:bulletEnabled val="1"/>
        </dgm:presLayoutVars>
      </dgm:prSet>
      <dgm:spPr/>
    </dgm:pt>
    <dgm:pt modelId="{DEABE297-31BB-43CC-92C0-BABD7DE97624}" type="pres">
      <dgm:prSet presAssocID="{D45776C5-8618-4D98-92E0-B1D47E912CF9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9AE07122-CA56-4A84-89CF-34AE05A7405C}" type="presOf" srcId="{D45776C5-8618-4D98-92E0-B1D47E912CF9}" destId="{D1C6E146-381C-4F40-9F2C-7E4D1626A661}" srcOrd="0" destOrd="0" presId="urn:microsoft.com/office/officeart/2005/8/layout/pyramid4"/>
    <dgm:cxn modelId="{F3E3F3C2-1925-437F-8834-E224D90137DB}" type="presOf" srcId="{12F144AE-988D-43B7-BA8A-8ECAF915862B}" destId="{00B578DE-3F44-4522-9D1A-8703E16ABBB3}" srcOrd="0" destOrd="0" presId="urn:microsoft.com/office/officeart/2005/8/layout/pyramid4"/>
    <dgm:cxn modelId="{72B09D17-DE9E-4C8C-9779-6D0BB699D5D5}" srcId="{D45776C5-8618-4D98-92E0-B1D47E912CF9}" destId="{6155F19B-2805-4AFB-83D0-74E420A48286}" srcOrd="3" destOrd="0" parTransId="{0D10C045-9AE5-4C82-98BE-EB1BF37B55A3}" sibTransId="{F3734314-FCD7-4D2D-B15A-016AF33071E1}"/>
    <dgm:cxn modelId="{12D3BBEE-A483-4F9B-93F2-5AD4583357DE}" type="presOf" srcId="{A4606B74-F8B3-4E3A-BC76-A799B5AF354F}" destId="{76005BC3-7781-460C-B5AB-4E6E52518D4C}" srcOrd="0" destOrd="0" presId="urn:microsoft.com/office/officeart/2005/8/layout/pyramid4"/>
    <dgm:cxn modelId="{FA99BF1D-088F-409D-B08B-9A1FE2B2C785}" type="presOf" srcId="{4952D339-3126-44A3-A9FF-6A5DA2FCB937}" destId="{EE98B99A-DB77-4946-B2E2-A30A129B5388}" srcOrd="0" destOrd="0" presId="urn:microsoft.com/office/officeart/2005/8/layout/pyramid4"/>
    <dgm:cxn modelId="{69DEBEDB-1CCF-4B8E-BF1E-637E2500DB9C}" srcId="{D45776C5-8618-4D98-92E0-B1D47E912CF9}" destId="{12F144AE-988D-43B7-BA8A-8ECAF915862B}" srcOrd="2" destOrd="0" parTransId="{0FAF4BD2-63D1-4FF0-9BE0-C4254FD9A08F}" sibTransId="{09D409D4-FD70-4E40-9A12-164609448DA9}"/>
    <dgm:cxn modelId="{BC43165A-F4EE-4DDD-B677-145989ABD724}" type="presOf" srcId="{6155F19B-2805-4AFB-83D0-74E420A48286}" destId="{DEABE297-31BB-43CC-92C0-BABD7DE97624}" srcOrd="0" destOrd="0" presId="urn:microsoft.com/office/officeart/2005/8/layout/pyramid4"/>
    <dgm:cxn modelId="{9412297D-79F6-4F34-9401-010DD6CA4E54}" srcId="{D45776C5-8618-4D98-92E0-B1D47E912CF9}" destId="{4952D339-3126-44A3-A9FF-6A5DA2FCB937}" srcOrd="1" destOrd="0" parTransId="{2FCD2E59-F16D-4FA8-B5FA-BBA4A858157D}" sibTransId="{B2BDB4B8-7430-4A69-A9D5-37C549CD81CE}"/>
    <dgm:cxn modelId="{75B115B7-CAD9-49E0-88D1-33E580DE7717}" srcId="{D45776C5-8618-4D98-92E0-B1D47E912CF9}" destId="{A4606B74-F8B3-4E3A-BC76-A799B5AF354F}" srcOrd="0" destOrd="0" parTransId="{B85EE1C7-740A-4E7B-9CD1-721F73E9B8D8}" sibTransId="{B1C61604-5C8A-4155-8081-76A50DBB3D80}"/>
    <dgm:cxn modelId="{9B256FB6-AD19-4654-BD91-AFF208314ED0}" type="presParOf" srcId="{D1C6E146-381C-4F40-9F2C-7E4D1626A661}" destId="{76005BC3-7781-460C-B5AB-4E6E52518D4C}" srcOrd="0" destOrd="0" presId="urn:microsoft.com/office/officeart/2005/8/layout/pyramid4"/>
    <dgm:cxn modelId="{BB673CDE-DD84-4D7C-BE3B-1C88E824C444}" type="presParOf" srcId="{D1C6E146-381C-4F40-9F2C-7E4D1626A661}" destId="{EE98B99A-DB77-4946-B2E2-A30A129B5388}" srcOrd="1" destOrd="0" presId="urn:microsoft.com/office/officeart/2005/8/layout/pyramid4"/>
    <dgm:cxn modelId="{ADB9F3FB-C59B-470B-BCA8-0C21854ECEB7}" type="presParOf" srcId="{D1C6E146-381C-4F40-9F2C-7E4D1626A661}" destId="{00B578DE-3F44-4522-9D1A-8703E16ABBB3}" srcOrd="2" destOrd="0" presId="urn:microsoft.com/office/officeart/2005/8/layout/pyramid4"/>
    <dgm:cxn modelId="{24BB4EA3-CC55-4984-89C4-8F8E6A322FCC}" type="presParOf" srcId="{D1C6E146-381C-4F40-9F2C-7E4D1626A661}" destId="{DEABE297-31BB-43CC-92C0-BABD7DE9762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05BC3-7781-460C-B5AB-4E6E52518D4C}">
      <dsp:nvSpPr>
        <dsp:cNvPr id="0" name=""/>
        <dsp:cNvSpPr/>
      </dsp:nvSpPr>
      <dsp:spPr>
        <a:xfrm>
          <a:off x="3234077" y="0"/>
          <a:ext cx="1574800" cy="1574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SERVICIOS</a:t>
          </a:r>
          <a:endParaRPr lang="es-EC" sz="1200" b="1" kern="1200" dirty="0"/>
        </a:p>
      </dsp:txBody>
      <dsp:txXfrm>
        <a:off x="3627777" y="787400"/>
        <a:ext cx="787400" cy="787400"/>
      </dsp:txXfrm>
    </dsp:sp>
    <dsp:sp modelId="{EE98B99A-DB77-4946-B2E2-A30A129B5388}">
      <dsp:nvSpPr>
        <dsp:cNvPr id="0" name=""/>
        <dsp:cNvSpPr/>
      </dsp:nvSpPr>
      <dsp:spPr>
        <a:xfrm>
          <a:off x="2446677" y="1574800"/>
          <a:ext cx="1574800" cy="1574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SOFTWARE</a:t>
          </a:r>
          <a:endParaRPr lang="es-EC" sz="1100" kern="1200" dirty="0"/>
        </a:p>
      </dsp:txBody>
      <dsp:txXfrm>
        <a:off x="2840377" y="2362200"/>
        <a:ext cx="787400" cy="787400"/>
      </dsp:txXfrm>
    </dsp:sp>
    <dsp:sp modelId="{00B578DE-3F44-4522-9D1A-8703E16ABBB3}">
      <dsp:nvSpPr>
        <dsp:cNvPr id="0" name=""/>
        <dsp:cNvSpPr/>
      </dsp:nvSpPr>
      <dsp:spPr>
        <a:xfrm rot="10800000">
          <a:off x="3234077" y="1574800"/>
          <a:ext cx="1574800" cy="1574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NUBE</a:t>
          </a:r>
          <a:endParaRPr lang="es-EC" sz="1100" kern="1200" dirty="0"/>
        </a:p>
      </dsp:txBody>
      <dsp:txXfrm rot="10800000">
        <a:off x="3627777" y="1574800"/>
        <a:ext cx="787400" cy="787400"/>
      </dsp:txXfrm>
    </dsp:sp>
    <dsp:sp modelId="{DEABE297-31BB-43CC-92C0-BABD7DE97624}">
      <dsp:nvSpPr>
        <dsp:cNvPr id="0" name=""/>
        <dsp:cNvSpPr/>
      </dsp:nvSpPr>
      <dsp:spPr>
        <a:xfrm>
          <a:off x="4021478" y="1574800"/>
          <a:ext cx="1574800" cy="15748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HARDWARE</a:t>
          </a:r>
          <a:endParaRPr lang="es-EC" sz="1100" kern="1200" dirty="0"/>
        </a:p>
      </dsp:txBody>
      <dsp:txXfrm>
        <a:off x="4415178" y="2362200"/>
        <a:ext cx="787400" cy="78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254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6099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69405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48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48780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01830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0540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3054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2862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1475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3196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5372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7602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590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3934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8124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7887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4723-60E6-4E4C-970C-2A9854B18535}" type="datetimeFigureOut">
              <a:rPr lang="es-EC" smtClean="0"/>
              <a:pPr/>
              <a:t>20/02/2014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9A836-9FD5-46E6-A8BB-0431F2DDD11B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51376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10535" y="968508"/>
            <a:ext cx="7920719" cy="728125"/>
          </a:xfrm>
        </p:spPr>
        <p:txBody>
          <a:bodyPr>
            <a:normAutofit fontScale="90000"/>
          </a:bodyPr>
          <a:lstStyle/>
          <a:p>
            <a:r>
              <a:rPr lang="es-EC" sz="4000" b="1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ESCUELA POLITÉCNICA DE LAS FUERZAS ARMADAS - ESPE</a:t>
            </a:r>
            <a:endParaRPr lang="es-EC" sz="4000" b="1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411276" y="1696633"/>
            <a:ext cx="610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 smtClean="0"/>
              <a:t>DEPARTAMENTO DE ELÉCTRICA Y ELECTRÓNICA</a:t>
            </a:r>
            <a:endParaRPr lang="es-EC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808858" y="2452104"/>
            <a:ext cx="74865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chemeClr val="bg1"/>
                </a:solidFill>
              </a:rPr>
              <a:t>DISEÑO E IMPLEMENTACIÓN DE UN SISTEMA DE NUBE COMPUTACIONAL BASADOS EN LA PLATAFORMA DE CÓDIGO ABIERTO OPENSTACK</a:t>
            </a:r>
            <a:endParaRPr lang="es-EC" sz="2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74664" y="4315571"/>
            <a:ext cx="5544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/>
              <a:t>Presentado por: </a:t>
            </a:r>
          </a:p>
          <a:p>
            <a:pPr algn="ctr"/>
            <a:r>
              <a:rPr lang="es-EC" sz="2000" dirty="0" smtClean="0"/>
              <a:t>HERNAN HINOJOSA y PATRICIO ULLOA</a:t>
            </a:r>
            <a:endParaRPr lang="es-EC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411276" y="5553992"/>
            <a:ext cx="2377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ING. CARLOS ROMERO</a:t>
            </a:r>
          </a:p>
          <a:p>
            <a:pPr algn="ctr"/>
            <a:r>
              <a:rPr lang="es-EC" dirty="0" smtClean="0"/>
              <a:t>DIRECTOR DE TESIS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8060599" y="5553993"/>
            <a:ext cx="2377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 smtClean="0"/>
              <a:t>ING. FABIÁN SÁENZ</a:t>
            </a:r>
          </a:p>
          <a:p>
            <a:pPr algn="ctr"/>
            <a:r>
              <a:rPr lang="es-EC" dirty="0" smtClean="0"/>
              <a:t>CODIRECTOR DE TESIS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043" y="473494"/>
            <a:ext cx="2332920" cy="122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Pictures\logo re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5288" y="622720"/>
            <a:ext cx="1535966" cy="107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46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compartidos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Los </a:t>
            </a:r>
            <a:r>
              <a:rPr lang="en-US" sz="2800" dirty="0" err="1" smtClean="0"/>
              <a:t>componentes</a:t>
            </a:r>
            <a:r>
              <a:rPr lang="en-US" sz="2800" dirty="0" smtClean="0"/>
              <a:t> de </a:t>
            </a:r>
            <a:r>
              <a:rPr lang="en-US" sz="2800" dirty="0" err="1" smtClean="0"/>
              <a:t>Openstack</a:t>
            </a:r>
            <a:r>
              <a:rPr lang="en-US" sz="2800" dirty="0" smtClean="0"/>
              <a:t> </a:t>
            </a:r>
            <a:r>
              <a:rPr lang="en-US" sz="2800" dirty="0" err="1" smtClean="0"/>
              <a:t>utilizan</a:t>
            </a:r>
            <a:r>
              <a:rPr lang="en-US" sz="2800" dirty="0" smtClean="0"/>
              <a:t> dos </a:t>
            </a:r>
            <a:r>
              <a:rPr lang="en-US" sz="2800" dirty="0" err="1" smtClean="0"/>
              <a:t>recusos</a:t>
            </a:r>
            <a:r>
              <a:rPr lang="en-US" sz="2800" dirty="0" smtClean="0"/>
              <a:t> </a:t>
            </a:r>
            <a:r>
              <a:rPr lang="en-US" sz="2800" dirty="0" err="1" smtClean="0"/>
              <a:t>externos</a:t>
            </a:r>
            <a:r>
              <a:rPr lang="en-US" sz="2800" dirty="0" smtClean="0"/>
              <a:t> de forma </a:t>
            </a:r>
            <a:r>
              <a:rPr lang="en-US" sz="2800" dirty="0" err="1" smtClean="0"/>
              <a:t>compartida</a:t>
            </a:r>
            <a:r>
              <a:rPr lang="en-US" sz="2800" dirty="0" smtClean="0"/>
              <a:t>: </a:t>
            </a:r>
            <a:endParaRPr lang="en-US" sz="6000" dirty="0" smtClean="0"/>
          </a:p>
          <a:p>
            <a:pPr lvl="2"/>
            <a:r>
              <a:rPr lang="en-US" sz="2800" dirty="0" smtClean="0"/>
              <a:t>Cola de </a:t>
            </a:r>
            <a:r>
              <a:rPr lang="en-US" sz="2800" dirty="0" err="1" smtClean="0"/>
              <a:t>Mensajería</a:t>
            </a:r>
            <a:r>
              <a:rPr lang="en-US" sz="2800" dirty="0" smtClean="0"/>
              <a:t> – </a:t>
            </a:r>
            <a:r>
              <a:rPr lang="en-US" sz="2800" dirty="0" err="1" smtClean="0"/>
              <a:t>RabbitMQ</a:t>
            </a:r>
            <a:endParaRPr lang="en-US" sz="2800" dirty="0" smtClean="0"/>
          </a:p>
          <a:p>
            <a:pPr lvl="2"/>
            <a:r>
              <a:rPr lang="en-US" sz="2800" dirty="0" smtClean="0"/>
              <a:t>La Base de </a:t>
            </a:r>
            <a:r>
              <a:rPr lang="en-US" sz="2800" dirty="0" err="1" smtClean="0"/>
              <a:t>Datos</a:t>
            </a:r>
            <a:r>
              <a:rPr lang="en-US" sz="2800" dirty="0" smtClean="0"/>
              <a:t> - MySQL</a:t>
            </a:r>
            <a:endParaRPr lang="es-EC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033" y="4796858"/>
            <a:ext cx="5573328" cy="206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11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0099" y="0"/>
            <a:ext cx="9905998" cy="1478570"/>
          </a:xfrm>
        </p:spPr>
        <p:txBody>
          <a:bodyPr/>
          <a:lstStyle/>
          <a:p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levantamiento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instancia</a:t>
            </a:r>
            <a:endParaRPr lang="es-EC" dirty="0"/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457" y="1262743"/>
            <a:ext cx="6792686" cy="53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1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85" y="0"/>
            <a:ext cx="97535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584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2956" y="154061"/>
            <a:ext cx="9905998" cy="1478570"/>
          </a:xfrm>
        </p:spPr>
        <p:txBody>
          <a:bodyPr/>
          <a:lstStyle/>
          <a:p>
            <a:r>
              <a:rPr lang="en-US" dirty="0" err="1" smtClean="0"/>
              <a:t>Implementación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2" y="1509486"/>
            <a:ext cx="9905999" cy="464457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dirty="0" err="1" smtClean="0"/>
              <a:t>Equipo</a:t>
            </a:r>
            <a:r>
              <a:rPr lang="en-US" sz="2900" b="1" dirty="0" smtClean="0"/>
              <a:t>:</a:t>
            </a:r>
          </a:p>
          <a:p>
            <a:pPr lvl="0"/>
            <a:r>
              <a:rPr lang="es-EC" sz="2900" b="1" dirty="0"/>
              <a:t>Dos </a:t>
            </a:r>
            <a:r>
              <a:rPr lang="es-EC" sz="2900" b="1" dirty="0" err="1"/>
              <a:t>procesarores</a:t>
            </a:r>
            <a:r>
              <a:rPr lang="es-EC" sz="2900" b="1" dirty="0"/>
              <a:t> Intel </a:t>
            </a:r>
            <a:r>
              <a:rPr lang="es-EC" sz="2900" b="1" dirty="0" err="1"/>
              <a:t>Xeon</a:t>
            </a:r>
            <a:r>
              <a:rPr lang="es-EC" sz="2900" b="1" dirty="0"/>
              <a:t> de 4 núcleos de 2.66 GHz y 64 bits.</a:t>
            </a:r>
          </a:p>
          <a:p>
            <a:pPr lvl="0"/>
            <a:r>
              <a:rPr lang="es-EC" sz="2900" b="1" dirty="0"/>
              <a:t>32 GB de RAM DDR-2 de 667 MHz para servidor</a:t>
            </a:r>
          </a:p>
          <a:p>
            <a:pPr lvl="0"/>
            <a:r>
              <a:rPr lang="es-EC" sz="2900" b="1" dirty="0"/>
              <a:t>2 Puertos de red 1 </a:t>
            </a:r>
            <a:r>
              <a:rPr lang="es-EC" sz="2900" b="1" dirty="0" err="1"/>
              <a:t>Gbps</a:t>
            </a:r>
            <a:r>
              <a:rPr lang="es-EC" sz="2900" b="1" dirty="0"/>
              <a:t>.</a:t>
            </a:r>
          </a:p>
          <a:p>
            <a:pPr lvl="0"/>
            <a:r>
              <a:rPr lang="es-EC" sz="2900" b="1" dirty="0"/>
              <a:t>4 Discos duros de 1 TB.</a:t>
            </a:r>
          </a:p>
          <a:p>
            <a:pPr lvl="0"/>
            <a:r>
              <a:rPr lang="es-EC" sz="2900" b="1" dirty="0"/>
              <a:t>2 Fuentes de poder redundantes</a:t>
            </a:r>
          </a:p>
          <a:p>
            <a:pPr lvl="0"/>
            <a:r>
              <a:rPr lang="es-EC" sz="2900" b="1" dirty="0"/>
              <a:t>1 Lector de DVD</a:t>
            </a:r>
          </a:p>
          <a:p>
            <a:pPr lvl="0"/>
            <a:r>
              <a:rPr lang="es-EC" sz="2900" b="1" dirty="0"/>
              <a:t>Controlador RAID de 6 unidades SATA</a:t>
            </a:r>
          </a:p>
          <a:p>
            <a:pPr lvl="0"/>
            <a:r>
              <a:rPr lang="es-EC" sz="2900" b="1" dirty="0"/>
              <a:t>Tarjeta </a:t>
            </a:r>
            <a:r>
              <a:rPr lang="es-EC" sz="2900" b="1" dirty="0" err="1"/>
              <a:t>iLO</a:t>
            </a:r>
            <a:r>
              <a:rPr lang="es-EC" sz="2900" b="1" dirty="0"/>
              <a:t> dedicada para administración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49839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Ubuntu Linux Server, version 12.04 LTS</a:t>
            </a:r>
          </a:p>
          <a:p>
            <a:r>
              <a:rPr lang="en-US" dirty="0" smtClean="0"/>
              <a:t>NTP </a:t>
            </a:r>
            <a:r>
              <a:rPr lang="en-US" dirty="0" err="1" smtClean="0"/>
              <a:t>configurado</a:t>
            </a:r>
            <a:r>
              <a:rPr lang="en-US" dirty="0" smtClean="0"/>
              <a:t> en el </a:t>
            </a:r>
            <a:r>
              <a:rPr lang="en-US" dirty="0" err="1" smtClean="0"/>
              <a:t>equipo</a:t>
            </a:r>
            <a:endParaRPr lang="en-US" dirty="0" smtClean="0"/>
          </a:p>
          <a:p>
            <a:r>
              <a:rPr lang="en-US" dirty="0" err="1" smtClean="0"/>
              <a:t>Repositorios</a:t>
            </a:r>
            <a:r>
              <a:rPr lang="en-US" dirty="0" smtClean="0"/>
              <a:t> de </a:t>
            </a:r>
            <a:r>
              <a:rPr lang="en-US" dirty="0" err="1" smtClean="0"/>
              <a:t>Openstack</a:t>
            </a:r>
            <a:r>
              <a:rPr lang="en-US" dirty="0" smtClean="0"/>
              <a:t> Havana</a:t>
            </a:r>
          </a:p>
          <a:p>
            <a:r>
              <a:rPr lang="en-US" dirty="0" err="1" smtClean="0"/>
              <a:t>Pemisos</a:t>
            </a:r>
            <a:r>
              <a:rPr lang="en-US" dirty="0" smtClean="0"/>
              <a:t> de SUDO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1341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0481" y="-561294"/>
            <a:ext cx="8791575" cy="23876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instalación</a:t>
            </a:r>
            <a:r>
              <a:rPr lang="en-US" sz="4000" dirty="0" smtClean="0"/>
              <a:t> de los </a:t>
            </a:r>
            <a:r>
              <a:rPr lang="en-US" sz="4000" dirty="0" err="1" smtClean="0"/>
              <a:t>componentes</a:t>
            </a:r>
            <a:endParaRPr lang="es-EC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44081" y="2440894"/>
            <a:ext cx="8791575" cy="3655105"/>
          </a:xfrm>
        </p:spPr>
        <p:txBody>
          <a:bodyPr>
            <a:normAutofit fontScale="47500" lnSpcReduction="20000"/>
          </a:bodyPr>
          <a:lstStyle/>
          <a:p>
            <a:r>
              <a:rPr lang="es-ES" sz="4000" b="1" dirty="0">
                <a:solidFill>
                  <a:schemeClr val="tx1"/>
                </a:solidFill>
              </a:rPr>
              <a:t>Configurar direcciones de red </a:t>
            </a:r>
            <a:r>
              <a:rPr lang="es-ES" sz="4000" b="1" dirty="0" smtClean="0">
                <a:solidFill>
                  <a:schemeClr val="tx1"/>
                </a:solidFill>
              </a:rPr>
              <a:t>estáticas </a:t>
            </a:r>
            <a:r>
              <a:rPr lang="es-ES" sz="4000" b="1" dirty="0">
                <a:solidFill>
                  <a:schemeClr val="tx1"/>
                </a:solidFill>
              </a:rPr>
              <a:t>en las </a:t>
            </a:r>
            <a:r>
              <a:rPr lang="es-ES" sz="4000" b="1" dirty="0" smtClean="0">
                <a:solidFill>
                  <a:schemeClr val="tx1"/>
                </a:solidFill>
              </a:rPr>
              <a:t>interfaces disponibles</a:t>
            </a:r>
            <a:endParaRPr lang="es-EC" sz="4000" b="1" dirty="0">
              <a:solidFill>
                <a:schemeClr val="tx1"/>
              </a:solidFill>
            </a:endParaRPr>
          </a:p>
          <a:p>
            <a:r>
              <a:rPr lang="es-ES" sz="4000" b="1" dirty="0">
                <a:solidFill>
                  <a:schemeClr val="tx1"/>
                </a:solidFill>
              </a:rPr>
              <a:t>Modificar el archivo /</a:t>
            </a:r>
            <a:r>
              <a:rPr lang="es-ES" sz="4000" b="1" dirty="0" err="1">
                <a:solidFill>
                  <a:schemeClr val="tx1"/>
                </a:solidFill>
              </a:rPr>
              <a:t>etc</a:t>
            </a:r>
            <a:r>
              <a:rPr lang="es-ES" sz="4000" b="1" dirty="0">
                <a:solidFill>
                  <a:schemeClr val="tx1"/>
                </a:solidFill>
              </a:rPr>
              <a:t>/</a:t>
            </a:r>
            <a:r>
              <a:rPr lang="es-ES" sz="4000" b="1" dirty="0" err="1">
                <a:solidFill>
                  <a:schemeClr val="tx1"/>
                </a:solidFill>
              </a:rPr>
              <a:t>hostname</a:t>
            </a:r>
            <a:r>
              <a:rPr lang="es-ES" sz="4000" b="1" dirty="0">
                <a:solidFill>
                  <a:schemeClr val="tx1"/>
                </a:solidFill>
              </a:rPr>
              <a:t> con el nombre de cada equipo</a:t>
            </a:r>
            <a:endParaRPr lang="es-EC" sz="4000" b="1" dirty="0">
              <a:solidFill>
                <a:schemeClr val="tx1"/>
              </a:solidFill>
            </a:endParaRPr>
          </a:p>
          <a:p>
            <a:r>
              <a:rPr lang="es-ES" sz="4000" b="1" dirty="0">
                <a:solidFill>
                  <a:schemeClr val="tx1"/>
                </a:solidFill>
              </a:rPr>
              <a:t>Modificar el archivo /</a:t>
            </a:r>
            <a:r>
              <a:rPr lang="es-ES" sz="4000" b="1" dirty="0" err="1">
                <a:solidFill>
                  <a:schemeClr val="tx1"/>
                </a:solidFill>
              </a:rPr>
              <a:t>rtc</a:t>
            </a:r>
            <a:r>
              <a:rPr lang="es-ES" sz="4000" b="1" dirty="0">
                <a:solidFill>
                  <a:schemeClr val="tx1"/>
                </a:solidFill>
              </a:rPr>
              <a:t>/host con los nombres de los equipos que participan en la nube y la </a:t>
            </a:r>
            <a:r>
              <a:rPr lang="es-ES" sz="4000" b="1" dirty="0" smtClean="0">
                <a:solidFill>
                  <a:schemeClr val="tx1"/>
                </a:solidFill>
              </a:rPr>
              <a:t>dirección </a:t>
            </a:r>
            <a:r>
              <a:rPr lang="es-ES" sz="4000" b="1" dirty="0">
                <a:solidFill>
                  <a:schemeClr val="tx1"/>
                </a:solidFill>
              </a:rPr>
              <a:t>IP correspondiente, este archivo será el mismo para todos los nodos</a:t>
            </a:r>
            <a:endParaRPr lang="es-EC" sz="4000" b="1" dirty="0">
              <a:solidFill>
                <a:schemeClr val="tx1"/>
              </a:solidFill>
            </a:endParaRPr>
          </a:p>
          <a:p>
            <a:r>
              <a:rPr lang="es-ES" sz="4000" b="1" dirty="0">
                <a:solidFill>
                  <a:schemeClr val="tx1"/>
                </a:solidFill>
              </a:rPr>
              <a:t>Instalar el servicio NTP y definir que equipo será encargado de ser el server principal</a:t>
            </a:r>
            <a:endParaRPr lang="es-EC" sz="4000" b="1" dirty="0">
              <a:solidFill>
                <a:schemeClr val="tx1"/>
              </a:solidFill>
            </a:endParaRPr>
          </a:p>
          <a:p>
            <a:r>
              <a:rPr lang="es-ES" sz="4000" b="1" dirty="0">
                <a:solidFill>
                  <a:schemeClr val="tx1"/>
                </a:solidFill>
              </a:rPr>
              <a:t>Crear la tabla de contraseñas necesarias para la </a:t>
            </a:r>
            <a:r>
              <a:rPr lang="es-ES" sz="4000" b="1" dirty="0" smtClean="0">
                <a:solidFill>
                  <a:schemeClr val="tx1"/>
                </a:solidFill>
              </a:rPr>
              <a:t>instalación </a:t>
            </a:r>
            <a:r>
              <a:rPr lang="es-ES" sz="4000" b="1" dirty="0">
                <a:solidFill>
                  <a:schemeClr val="tx1"/>
                </a:solidFill>
              </a:rPr>
              <a:t>de los diferentes servicios, esta debe tener un formato prestablecido para evitar el olvido de las mismas:</a:t>
            </a:r>
            <a:endParaRPr lang="es-EC" sz="4000" b="1" dirty="0">
              <a:solidFill>
                <a:schemeClr val="tx1"/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1388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7299" y="168575"/>
            <a:ext cx="9905998" cy="1478570"/>
          </a:xfrm>
        </p:spPr>
        <p:txBody>
          <a:bodyPr/>
          <a:lstStyle/>
          <a:p>
            <a:r>
              <a:rPr lang="en-US" dirty="0" err="1" smtClean="0"/>
              <a:t>Bienvenido</a:t>
            </a:r>
            <a:r>
              <a:rPr lang="en-US" dirty="0" smtClean="0"/>
              <a:t> a </a:t>
            </a:r>
            <a:r>
              <a:rPr lang="en-US" dirty="0" err="1" smtClean="0"/>
              <a:t>Openstack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114" y="1546779"/>
            <a:ext cx="4455885" cy="50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7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93582" y="422302"/>
            <a:ext cx="7364817" cy="607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</a:pPr>
            <a:r>
              <a:rPr lang="es-EC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pPr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Respecto al diseño:</a:t>
            </a:r>
          </a:p>
          <a:p>
            <a:pPr marL="1714500" lvl="3" indent="-342900"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FLEXIBILIDAD</a:t>
            </a:r>
          </a:p>
          <a:p>
            <a:pPr marL="1714500" lvl="3" indent="-342900"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</a:t>
            </a:r>
          </a:p>
          <a:p>
            <a:pPr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Respecto al diseño:</a:t>
            </a:r>
          </a:p>
          <a:p>
            <a:pPr marL="1657350" lvl="3" indent="-285750"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64 Bits</a:t>
            </a:r>
          </a:p>
          <a:p>
            <a:pPr marL="1657350" lvl="3" indent="-285750"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Costes</a:t>
            </a:r>
            <a:endParaRPr lang="en-US" sz="24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GENERALES</a:t>
            </a:r>
          </a:p>
        </p:txBody>
      </p:sp>
    </p:spTree>
    <p:extLst>
      <p:ext uri="{BB962C8B-B14F-4D97-AF65-F5344CB8AC3E}">
        <p14:creationId xmlns:p14="http://schemas.microsoft.com/office/powerpoint/2010/main" val="296331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96571" y="756130"/>
            <a:ext cx="9231086" cy="589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</a:pPr>
            <a:r>
              <a:rPr lang="es-EC" sz="2800" i="1" dirty="0" err="1"/>
              <a:t>Openstack</a:t>
            </a:r>
            <a:r>
              <a:rPr lang="es-EC" sz="2800" i="1" dirty="0"/>
              <a:t> tiene Licencia de tipo Open </a:t>
            </a:r>
            <a:r>
              <a:rPr lang="es-EC" sz="2800" i="1" dirty="0" err="1"/>
              <a:t>Source</a:t>
            </a:r>
            <a:r>
              <a:rPr lang="es-EC" sz="2800" i="1" dirty="0"/>
              <a:t> y gratuito, por lo tanto no hay que preocuparse de los </a:t>
            </a:r>
            <a:r>
              <a:rPr lang="es-EC" sz="2800" i="1" dirty="0" smtClean="0"/>
              <a:t>presupuesto</a:t>
            </a:r>
          </a:p>
          <a:p>
            <a:pPr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</a:pPr>
            <a:r>
              <a:rPr lang="es-EC" sz="2800" i="1" dirty="0"/>
              <a:t>Hágalo Usted </a:t>
            </a:r>
            <a:r>
              <a:rPr lang="es-EC" sz="2800" i="1" dirty="0" smtClean="0"/>
              <a:t>mismo</a:t>
            </a:r>
          </a:p>
          <a:p>
            <a:pPr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</a:pPr>
            <a:r>
              <a:rPr lang="es-EC" sz="2800" i="1" dirty="0"/>
              <a:t>Terminología, todos la </a:t>
            </a:r>
            <a:r>
              <a:rPr lang="es-EC" sz="2800" i="1" dirty="0" smtClean="0"/>
              <a:t>entienden</a:t>
            </a:r>
          </a:p>
          <a:p>
            <a:pPr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</a:pPr>
            <a:r>
              <a:rPr lang="es-EC" sz="2800" i="1" dirty="0"/>
              <a:t>Los sistemas anteriores son </a:t>
            </a:r>
            <a:r>
              <a:rPr lang="es-EC" sz="2800" i="1" dirty="0" smtClean="0"/>
              <a:t>incompatibles</a:t>
            </a:r>
          </a:p>
          <a:p>
            <a:pPr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</a:pPr>
            <a:r>
              <a:rPr lang="es-EC" sz="2800" i="1" dirty="0"/>
              <a:t>Todo los que se necesita es un balanceador de carga</a:t>
            </a:r>
            <a:endParaRPr lang="es-EC" sz="2800" i="1" dirty="0" smtClean="0"/>
          </a:p>
          <a:p>
            <a:pPr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</a:pPr>
            <a:endParaRPr lang="en-US" sz="20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49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596571" y="756130"/>
            <a:ext cx="9231086" cy="5796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</a:pPr>
            <a:r>
              <a:rPr lang="en-US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s-EC" b="1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C" sz="2400" b="1" i="1" dirty="0"/>
              <a:t>No es necesario contactar a los </a:t>
            </a:r>
            <a:r>
              <a:rPr lang="es-EC" sz="2400" b="1" i="1" dirty="0" smtClean="0"/>
              <a:t>desarrolladores</a:t>
            </a:r>
          </a:p>
          <a:p>
            <a:pPr marL="342900" indent="-342900"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C" sz="2400" b="1" i="1" dirty="0"/>
              <a:t>No hay que especializarse, al final es solo </a:t>
            </a:r>
            <a:r>
              <a:rPr lang="es-EC" sz="2400" b="1" i="1" dirty="0" smtClean="0"/>
              <a:t>Linux</a:t>
            </a:r>
          </a:p>
          <a:p>
            <a:pPr marL="342900" indent="-342900"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C" sz="2400" b="1" i="1" dirty="0"/>
              <a:t>El ROI de la nube computacional es </a:t>
            </a:r>
            <a:r>
              <a:rPr lang="es-EC" sz="2400" b="1" i="1" dirty="0" smtClean="0"/>
              <a:t>rápido</a:t>
            </a:r>
            <a:endParaRPr lang="es-EC" sz="2400" b="1" dirty="0" smtClean="0"/>
          </a:p>
          <a:p>
            <a:pPr marL="342900" indent="-342900"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C" sz="2400" b="1" i="1" dirty="0"/>
              <a:t>La Nube se mantiene y repara por sí </a:t>
            </a:r>
            <a:r>
              <a:rPr lang="es-EC" sz="2400" b="1" i="1" dirty="0" smtClean="0"/>
              <a:t>sola</a:t>
            </a:r>
          </a:p>
          <a:p>
            <a:pPr marL="342900" indent="-342900"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C" sz="2400" b="1" i="1" dirty="0"/>
              <a:t>Equivocarse no es </a:t>
            </a:r>
            <a:r>
              <a:rPr lang="es-EC" sz="2400" b="1" i="1" dirty="0" smtClean="0"/>
              <a:t>opción</a:t>
            </a:r>
            <a:endParaRPr lang="es-EC" sz="2400" b="1" dirty="0" smtClean="0"/>
          </a:p>
          <a:p>
            <a:pPr marL="342900" indent="-342900"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GENERALES</a:t>
            </a:r>
            <a:endParaRPr lang="es-EC" sz="2400" b="1" i="1" dirty="0"/>
          </a:p>
          <a:p>
            <a:pPr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</a:pPr>
            <a:endParaRPr lang="en-US" sz="20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5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458860"/>
            <a:ext cx="9905998" cy="1478570"/>
          </a:xfrm>
        </p:spPr>
        <p:txBody>
          <a:bodyPr>
            <a:normAutofit/>
          </a:bodyPr>
          <a:lstStyle/>
          <a:p>
            <a:r>
              <a:rPr lang="es-EC" sz="4400" dirty="0" smtClean="0"/>
              <a:t>AGENDA</a:t>
            </a:r>
            <a:endParaRPr lang="es-EC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097088"/>
            <a:ext cx="12835845" cy="3541714"/>
          </a:xfrm>
        </p:spPr>
        <p:txBody>
          <a:bodyPr numCol="2">
            <a:noAutofit/>
          </a:bodyPr>
          <a:lstStyle/>
          <a:p>
            <a:r>
              <a:rPr lang="en-US" sz="2800" dirty="0" smtClean="0"/>
              <a:t>INTRODUCCIÓN</a:t>
            </a:r>
          </a:p>
          <a:p>
            <a:r>
              <a:rPr lang="en-US" sz="2800" dirty="0" smtClean="0"/>
              <a:t>CONCEPTO</a:t>
            </a:r>
            <a:r>
              <a:rPr lang="en-US" sz="2800" dirty="0" smtClean="0"/>
              <a:t> NUBE COMPUTACIONAL     </a:t>
            </a:r>
          </a:p>
          <a:p>
            <a:r>
              <a:rPr lang="en-US" sz="2800" dirty="0" smtClean="0"/>
              <a:t>COMPONENTES DE OPENSTACK</a:t>
            </a:r>
          </a:p>
          <a:p>
            <a:r>
              <a:rPr lang="en-US" sz="2800" dirty="0" smtClean="0"/>
              <a:t>INTERFAZ GRÁFICA</a:t>
            </a:r>
          </a:p>
          <a:p>
            <a:r>
              <a:rPr lang="en-US" sz="2800" dirty="0" smtClean="0"/>
              <a:t>KEYSTONE</a:t>
            </a:r>
          </a:p>
          <a:p>
            <a:r>
              <a:rPr lang="en-US" sz="2800" dirty="0" smtClean="0"/>
              <a:t>NOVA</a:t>
            </a:r>
          </a:p>
          <a:p>
            <a:r>
              <a:rPr lang="en-US" sz="2800" dirty="0" smtClean="0"/>
              <a:t>CINDER</a:t>
            </a:r>
          </a:p>
          <a:p>
            <a:r>
              <a:rPr lang="en-US" sz="2800" dirty="0" smtClean="0"/>
              <a:t>GLANCE</a:t>
            </a:r>
          </a:p>
          <a:p>
            <a:r>
              <a:rPr lang="en-US" sz="2800" dirty="0" smtClean="0"/>
              <a:t>SWIFT</a:t>
            </a:r>
          </a:p>
          <a:p>
            <a:r>
              <a:rPr lang="en-US" sz="2800" dirty="0" smtClean="0"/>
              <a:t>NEUTRON</a:t>
            </a:r>
          </a:p>
          <a:p>
            <a:r>
              <a:rPr lang="en-US" sz="2800" dirty="0" smtClean="0"/>
              <a:t>PRUEBAS REALIZADAS</a:t>
            </a:r>
          </a:p>
          <a:p>
            <a:r>
              <a:rPr lang="en-US" sz="2800" dirty="0" smtClean="0"/>
              <a:t>CONCLUSIONES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55787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NUBE COMPUTACIONAL</a:t>
            </a:r>
            <a:endParaRPr lang="es-EC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C" sz="2800" i="1" dirty="0"/>
              <a:t>“Cloud Computing es un modelo que permite el acceso bajo demanda y a través de la red a un conjunto de recursos compartidos y configurables (como redes, servidores, capacidad de almacenamiento, aplicaciones y servicios) que pueden ser rápidamente asignados y liberados con una mínima gestión por parte del proveedor del servicio” </a:t>
            </a:r>
            <a:r>
              <a:rPr lang="es-EC" sz="2800" i="1" dirty="0" smtClean="0"/>
              <a:t> NIST-</a:t>
            </a:r>
            <a:r>
              <a:rPr lang="es-EC" sz="2800" dirty="0" smtClean="0"/>
              <a:t> </a:t>
            </a:r>
            <a:r>
              <a:rPr lang="es-EC" dirty="0" smtClean="0"/>
              <a:t>INSTITUTO DE NORMALIZACIÓN Y TECNOLOGÍA DE USA. 16ta. Definición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9550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47585" y="328232"/>
            <a:ext cx="9905998" cy="1478570"/>
          </a:xfrm>
        </p:spPr>
        <p:txBody>
          <a:bodyPr/>
          <a:lstStyle/>
          <a:p>
            <a:r>
              <a:rPr lang="en-US" dirty="0" smtClean="0"/>
              <a:t>TECNOLOGÍAS RELACIONADAS</a:t>
            </a:r>
            <a:endParaRPr lang="es-EC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932667"/>
              </p:ext>
            </p:extLst>
          </p:nvPr>
        </p:nvGraphicFramePr>
        <p:xfrm>
          <a:off x="2552472" y="1874015"/>
          <a:ext cx="8042956" cy="314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953828" y="2510970"/>
            <a:ext cx="314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ORQUESTACIÓN: </a:t>
            </a:r>
          </a:p>
          <a:p>
            <a:pPr algn="ctr"/>
            <a:r>
              <a:rPr lang="en-US" dirty="0" smtClean="0"/>
              <a:t>GRUPO DE RECURSOS ADMINISTRADOS Y VISTOS COMO UNA SOLA ENTIDAD   </a:t>
            </a:r>
          </a:p>
          <a:p>
            <a:endParaRPr lang="en-US" dirty="0"/>
          </a:p>
          <a:p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5150984" y="5192429"/>
            <a:ext cx="314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ELASTICIDAD: </a:t>
            </a:r>
          </a:p>
          <a:p>
            <a:pPr algn="ctr"/>
            <a:r>
              <a:rPr lang="en-US" dirty="0" smtClean="0"/>
              <a:t>ES LA HABILIDAD PARA ADAPTAR LOS RECURSOS DE ACUERDOA LAS NECESIDADES </a:t>
            </a:r>
          </a:p>
          <a:p>
            <a:endParaRPr lang="en-US" dirty="0"/>
          </a:p>
          <a:p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1574798" y="2510970"/>
            <a:ext cx="33310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VIRTUALIZACIÓN: </a:t>
            </a:r>
          </a:p>
          <a:p>
            <a:pPr algn="ctr"/>
            <a:r>
              <a:rPr lang="en-US" dirty="0" smtClean="0"/>
              <a:t>SIMULACI[ON DE HARWARE REALIZADO POR SOFTWARE Y CONTROLADO POR LOS USUARIOS</a:t>
            </a:r>
          </a:p>
          <a:p>
            <a:endParaRPr lang="en-US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2870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TIPOS Y MODELOS DE NUBES COMPUTACIONALES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3600" b="1" dirty="0" smtClean="0"/>
              <a:t>TIPOS</a:t>
            </a:r>
          </a:p>
          <a:p>
            <a:pPr marL="0" indent="0">
              <a:buNone/>
            </a:pPr>
            <a:endParaRPr lang="en-US" sz="3600" b="1" dirty="0" smtClean="0"/>
          </a:p>
          <a:p>
            <a:pPr lvl="1"/>
            <a:r>
              <a:rPr lang="en-US" sz="3200" dirty="0" err="1" smtClean="0"/>
              <a:t>Privada</a:t>
            </a:r>
            <a:endParaRPr lang="en-US" sz="3200" dirty="0" smtClean="0"/>
          </a:p>
          <a:p>
            <a:pPr lvl="1"/>
            <a:r>
              <a:rPr lang="en-US" sz="3200" dirty="0" err="1" smtClean="0"/>
              <a:t>Pública</a:t>
            </a:r>
            <a:endParaRPr lang="en-US" sz="3200" dirty="0" smtClean="0"/>
          </a:p>
          <a:p>
            <a:pPr lvl="1"/>
            <a:r>
              <a:rPr lang="en-US" sz="3200" dirty="0" err="1" smtClean="0"/>
              <a:t>Híbrida</a:t>
            </a:r>
            <a:endParaRPr lang="en-US" sz="3200" dirty="0" smtClean="0"/>
          </a:p>
          <a:p>
            <a:pPr lvl="1"/>
            <a:r>
              <a:rPr lang="en-US" sz="3600" b="1" dirty="0" smtClean="0"/>
              <a:t>MODELOS</a:t>
            </a:r>
            <a:endParaRPr lang="en-US" sz="3600" b="1" dirty="0"/>
          </a:p>
          <a:p>
            <a:pPr marL="457200" lvl="1" indent="0">
              <a:buNone/>
            </a:pPr>
            <a:endParaRPr lang="en-US" sz="3200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5573486" y="2097088"/>
            <a:ext cx="45719" cy="38102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717" y="3149600"/>
            <a:ext cx="3397182" cy="30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5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NUBE NO ES VIRTUALIZACIÓN</a:t>
            </a:r>
            <a:endParaRPr lang="es-EC" sz="4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81752" y="2250046"/>
            <a:ext cx="10571619" cy="6858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Nube</a:t>
            </a:r>
            <a:r>
              <a:rPr lang="en-US" dirty="0" smtClean="0"/>
              <a:t> </a:t>
            </a:r>
            <a:r>
              <a:rPr lang="en-US" dirty="0" err="1" smtClean="0"/>
              <a:t>computacional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colecci</a:t>
            </a:r>
            <a:r>
              <a:rPr lang="en-US" dirty="0" err="1"/>
              <a:t>ó</a:t>
            </a:r>
            <a:r>
              <a:rPr lang="en-US" dirty="0" err="1" smtClean="0"/>
              <a:t>n</a:t>
            </a:r>
            <a:r>
              <a:rPr lang="en-US" dirty="0" smtClean="0"/>
              <a:t> de </a:t>
            </a:r>
            <a:r>
              <a:rPr lang="en-US" dirty="0" err="1" smtClean="0"/>
              <a:t>tecnolog</a:t>
            </a:r>
            <a:r>
              <a:rPr lang="en-US" dirty="0" err="1"/>
              <a:t>í</a:t>
            </a:r>
            <a:r>
              <a:rPr lang="en-US" dirty="0" err="1" smtClean="0"/>
              <a:t>as</a:t>
            </a:r>
            <a:r>
              <a:rPr lang="en-US" dirty="0" smtClean="0"/>
              <a:t> </a:t>
            </a:r>
            <a:r>
              <a:rPr lang="en-US" dirty="0" err="1" smtClean="0"/>
              <a:t>computacionales</a:t>
            </a:r>
            <a:r>
              <a:rPr lang="en-US" dirty="0" smtClean="0"/>
              <a:t>  </a:t>
            </a:r>
            <a:r>
              <a:rPr lang="en-US" dirty="0" err="1" smtClean="0"/>
              <a:t>dispuestas</a:t>
            </a:r>
            <a:r>
              <a:rPr lang="en-US" dirty="0" smtClean="0"/>
              <a:t> para </a:t>
            </a:r>
            <a:r>
              <a:rPr lang="en-US" dirty="0" err="1" smtClean="0"/>
              <a:t>proveer</a:t>
            </a:r>
            <a:r>
              <a:rPr lang="en-US" dirty="0" smtClean="0"/>
              <a:t> </a:t>
            </a:r>
            <a:r>
              <a:rPr lang="en-US" dirty="0" err="1" smtClean="0"/>
              <a:t>servcios</a:t>
            </a:r>
            <a:r>
              <a:rPr lang="en-US" dirty="0" smtClean="0"/>
              <a:t> </a:t>
            </a:r>
            <a:r>
              <a:rPr lang="en-US" dirty="0" err="1" smtClean="0"/>
              <a:t>computacionales</a:t>
            </a:r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15"/>
          </p:nvPr>
        </p:nvSpPr>
        <p:spPr>
          <a:xfrm>
            <a:off x="1127917" y="3360262"/>
            <a:ext cx="10091625" cy="2445451"/>
          </a:xfrm>
        </p:spPr>
        <p:txBody>
          <a:bodyPr/>
          <a:lstStyle/>
          <a:p>
            <a:r>
              <a:rPr lang="en-US" sz="2800" dirty="0" smtClean="0"/>
              <a:t>La </a:t>
            </a:r>
            <a:r>
              <a:rPr lang="en-US" sz="2800" dirty="0" err="1" smtClean="0"/>
              <a:t>nube</a:t>
            </a:r>
            <a:r>
              <a:rPr lang="en-US" sz="2800" dirty="0" smtClean="0"/>
              <a:t> </a:t>
            </a:r>
            <a:r>
              <a:rPr lang="en-US" sz="2800" dirty="0" err="1" smtClean="0"/>
              <a:t>ofrece</a:t>
            </a:r>
            <a:r>
              <a:rPr lang="en-US" sz="2800" dirty="0" smtClean="0"/>
              <a:t> </a:t>
            </a:r>
            <a:r>
              <a:rPr lang="en-US" sz="2800" dirty="0" err="1" smtClean="0"/>
              <a:t>recusros</a:t>
            </a:r>
            <a:r>
              <a:rPr lang="en-US" sz="2800" dirty="0" smtClean="0"/>
              <a:t> de forma </a:t>
            </a:r>
            <a:r>
              <a:rPr lang="en-US" sz="2800" dirty="0" err="1" smtClean="0"/>
              <a:t>específicaica</a:t>
            </a:r>
            <a:r>
              <a:rPr lang="en-US" sz="2800" dirty="0" smtClean="0"/>
              <a:t> , </a:t>
            </a:r>
            <a:r>
              <a:rPr lang="en-US" sz="2800" dirty="0" err="1" smtClean="0"/>
              <a:t>Paas</a:t>
            </a:r>
            <a:r>
              <a:rPr lang="en-US" sz="2800" dirty="0" smtClean="0"/>
              <a:t> – </a:t>
            </a:r>
            <a:r>
              <a:rPr lang="en-US" sz="2800" dirty="0" err="1" smtClean="0"/>
              <a:t>IaaS</a:t>
            </a:r>
            <a:r>
              <a:rPr lang="en-US" sz="2800" dirty="0" smtClean="0"/>
              <a:t> - </a:t>
            </a:r>
            <a:r>
              <a:rPr lang="en-US" sz="2800" dirty="0" err="1" smtClean="0"/>
              <a:t>SaaS</a:t>
            </a:r>
            <a:r>
              <a:rPr lang="en-US" sz="2800" dirty="0" smtClean="0"/>
              <a:t>,  en la </a:t>
            </a:r>
            <a:r>
              <a:rPr lang="en-US" sz="2800" dirty="0" err="1" smtClean="0"/>
              <a:t>virtualizaci</a:t>
            </a:r>
            <a:r>
              <a:rPr lang="en-US" sz="2800" dirty="0" err="1"/>
              <a:t>ó</a:t>
            </a:r>
            <a:r>
              <a:rPr lang="en-US" sz="2800" dirty="0" err="1" smtClean="0"/>
              <a:t>n</a:t>
            </a:r>
            <a:r>
              <a:rPr lang="en-US" sz="2800" dirty="0" smtClean="0"/>
              <a:t> se </a:t>
            </a:r>
            <a:r>
              <a:rPr lang="en-US" sz="2800" dirty="0" err="1" smtClean="0"/>
              <a:t>ofrece</a:t>
            </a:r>
            <a:r>
              <a:rPr lang="en-US" sz="2800" dirty="0" smtClean="0"/>
              <a:t> hardware </a:t>
            </a:r>
            <a:r>
              <a:rPr lang="en-US" sz="2800" dirty="0" err="1" smtClean="0"/>
              <a:t>simulado</a:t>
            </a:r>
            <a:endParaRPr lang="en-US" sz="2800" dirty="0" smtClean="0"/>
          </a:p>
          <a:p>
            <a:r>
              <a:rPr lang="en-US" sz="2800" dirty="0" smtClean="0"/>
              <a:t>La </a:t>
            </a:r>
            <a:r>
              <a:rPr lang="en-US" sz="2800" dirty="0" err="1" smtClean="0"/>
              <a:t>virtualizaci</a:t>
            </a:r>
            <a:r>
              <a:rPr lang="en-US" sz="2800" dirty="0" err="1"/>
              <a:t>ó</a:t>
            </a:r>
            <a:r>
              <a:rPr lang="en-US" sz="2800" dirty="0" err="1" smtClean="0"/>
              <a:t>n</a:t>
            </a:r>
            <a:r>
              <a:rPr lang="en-US" sz="2800" dirty="0" smtClean="0"/>
              <a:t> no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necesariamente</a:t>
            </a:r>
            <a:r>
              <a:rPr lang="en-US" sz="2800" dirty="0"/>
              <a:t> </a:t>
            </a:r>
            <a:r>
              <a:rPr lang="en-US" sz="2800" dirty="0" err="1" smtClean="0"/>
              <a:t>ofertada</a:t>
            </a:r>
            <a:r>
              <a:rPr lang="en-US" sz="2800" dirty="0" smtClean="0"/>
              <a:t> “</a:t>
            </a:r>
            <a:r>
              <a:rPr lang="en-US" sz="2800" dirty="0" err="1" smtClean="0"/>
              <a:t>como</a:t>
            </a:r>
            <a:r>
              <a:rPr lang="en-US" sz="2800" dirty="0" smtClean="0"/>
              <a:t> un </a:t>
            </a:r>
            <a:r>
              <a:rPr lang="en-US" sz="2800" dirty="0" err="1" smtClean="0"/>
              <a:t>servicio</a:t>
            </a:r>
            <a:r>
              <a:rPr lang="en-US" sz="2800" dirty="0" smtClean="0"/>
              <a:t>”, la </a:t>
            </a:r>
            <a:r>
              <a:rPr lang="en-US" sz="2800" dirty="0" err="1" smtClean="0"/>
              <a:t>nube</a:t>
            </a:r>
            <a:r>
              <a:rPr lang="en-US" sz="2800" dirty="0" smtClean="0"/>
              <a:t> lo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siempre</a:t>
            </a:r>
            <a:r>
              <a:rPr lang="en-US" sz="1800" dirty="0" smtClean="0"/>
              <a:t>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5248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30" y="760185"/>
            <a:ext cx="5441270" cy="5500201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322541" y="4513944"/>
            <a:ext cx="3519630" cy="1639886"/>
          </a:xfrm>
        </p:spPr>
        <p:txBody>
          <a:bodyPr/>
          <a:lstStyle/>
          <a:p>
            <a:r>
              <a:rPr lang="en-US" dirty="0" smtClean="0"/>
              <a:t> INFRAESTRUCTURA COMO UN SERVICIOS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3076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31979" y="348343"/>
            <a:ext cx="4393747" cy="1684564"/>
          </a:xfrm>
        </p:spPr>
        <p:txBody>
          <a:bodyPr/>
          <a:lstStyle/>
          <a:p>
            <a:r>
              <a:rPr lang="en-US" dirty="0" err="1" smtClean="0"/>
              <a:t>Componentes</a:t>
            </a:r>
            <a:r>
              <a:rPr lang="en-US" dirty="0"/>
              <a:t/>
            </a:r>
            <a:br>
              <a:rPr lang="en-US" dirty="0"/>
            </a:b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942" y="1625600"/>
            <a:ext cx="9971315" cy="41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4433" y="0"/>
            <a:ext cx="3299958" cy="1456799"/>
          </a:xfrm>
        </p:spPr>
        <p:txBody>
          <a:bodyPr/>
          <a:lstStyle/>
          <a:p>
            <a:r>
              <a:rPr lang="en-US" dirty="0" err="1" smtClean="0"/>
              <a:t>Arquitectura</a:t>
            </a:r>
            <a:r>
              <a:rPr lang="en-US" dirty="0" smtClean="0"/>
              <a:t> 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574" y="1262743"/>
            <a:ext cx="12261972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75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TC104033919[[fn=Circuito]]</Template>
  <TotalTime>3280</TotalTime>
  <Words>573</Words>
  <Application>Microsoft Office PowerPoint</Application>
  <PresentationFormat>Panorámica</PresentationFormat>
  <Paragraphs>97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Trebuchet MS</vt:lpstr>
      <vt:lpstr>Tw Cen MT</vt:lpstr>
      <vt:lpstr>Circuito</vt:lpstr>
      <vt:lpstr>ESCUELA POLITÉCNICA DE LAS FUERZAS ARMADAS - ESPE</vt:lpstr>
      <vt:lpstr>AGENDA</vt:lpstr>
      <vt:lpstr>NUBE COMPUTACIONAL</vt:lpstr>
      <vt:lpstr>TECNOLOGÍAS RELACIONADAS</vt:lpstr>
      <vt:lpstr>TIPOS Y MODELOS DE NUBES COMPUTACIONALES</vt:lpstr>
      <vt:lpstr>NUBE NO ES VIRTUALIZACIÓN</vt:lpstr>
      <vt:lpstr> INFRAESTRUCTURA COMO UN SERVICIOS</vt:lpstr>
      <vt:lpstr>Componentes </vt:lpstr>
      <vt:lpstr>Arquitectura </vt:lpstr>
      <vt:lpstr>Recursos compartidos</vt:lpstr>
      <vt:lpstr>Proceso de levantamiento de una instancia</vt:lpstr>
      <vt:lpstr>Presentación de PowerPoint</vt:lpstr>
      <vt:lpstr>Implementación</vt:lpstr>
      <vt:lpstr>software</vt:lpstr>
      <vt:lpstr>instalación de los componentes</vt:lpstr>
      <vt:lpstr>Bienvenido a Openstack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GABO</dc:creator>
  <cp:lastModifiedBy>Hernan Hinojosa</cp:lastModifiedBy>
  <cp:revision>96</cp:revision>
  <dcterms:created xsi:type="dcterms:W3CDTF">2013-09-16T00:56:19Z</dcterms:created>
  <dcterms:modified xsi:type="dcterms:W3CDTF">2014-02-21T14:31:26Z</dcterms:modified>
</cp:coreProperties>
</file>