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72" r:id="rId7"/>
    <p:sldId id="261" r:id="rId8"/>
    <p:sldId id="262" r:id="rId9"/>
    <p:sldId id="294" r:id="rId10"/>
    <p:sldId id="289" r:id="rId11"/>
    <p:sldId id="292" r:id="rId12"/>
    <p:sldId id="264" r:id="rId13"/>
    <p:sldId id="286" r:id="rId14"/>
    <p:sldId id="287" r:id="rId15"/>
    <p:sldId id="288" r:id="rId16"/>
    <p:sldId id="293" r:id="rId17"/>
    <p:sldId id="265" r:id="rId18"/>
    <p:sldId id="266" r:id="rId19"/>
    <p:sldId id="267" r:id="rId20"/>
    <p:sldId id="280" r:id="rId21"/>
    <p:sldId id="281"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E9A"/>
    <a:srgbClr val="E076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1" autoAdjust="0"/>
    <p:restoredTop sz="88055" autoAdjust="0"/>
  </p:normalViewPr>
  <p:slideViewPr>
    <p:cSldViewPr>
      <p:cViewPr>
        <p:scale>
          <a:sx n="60" d="100"/>
          <a:sy n="60" d="100"/>
        </p:scale>
        <p:origin x="-137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150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41.jpeg"/><Relationship Id="rId1" Type="http://schemas.openxmlformats.org/officeDocument/2006/relationships/image" Target="../media/image1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62170-4AFA-4F87-B634-6267C1E50C34}" type="doc">
      <dgm:prSet loTypeId="urn:microsoft.com/office/officeart/2005/8/layout/bProcess3" loCatId="process" qsTypeId="urn:microsoft.com/office/officeart/2005/8/quickstyle/simple1" qsCatId="simple" csTypeId="urn:microsoft.com/office/officeart/2005/8/colors/accent1_2" csCatId="accent1" phldr="1"/>
      <dgm:spPr/>
    </dgm:pt>
    <dgm:pt modelId="{F790C888-6DBE-4655-8B67-DD9295B9FCEC}">
      <dgm:prSet phldrT="[Texto]"/>
      <dgm:spPr>
        <a:solidFill>
          <a:schemeClr val="accent6">
            <a:lumMod val="60000"/>
            <a:lumOff val="40000"/>
          </a:schemeClr>
        </a:solidFill>
        <a:ln>
          <a:solidFill>
            <a:schemeClr val="accent6">
              <a:lumMod val="75000"/>
            </a:schemeClr>
          </a:solidFill>
        </a:ln>
      </dgm:spPr>
      <dgm:t>
        <a:bodyPr/>
        <a:lstStyle/>
        <a:p>
          <a:r>
            <a:rPr lang="es-ES" noProof="0" dirty="0" smtClean="0">
              <a:solidFill>
                <a:sysClr val="windowText" lastClr="000000"/>
              </a:solidFill>
            </a:rPr>
            <a:t>Modelo Conceptual</a:t>
          </a:r>
          <a:endParaRPr lang="es-ES" noProof="0" dirty="0">
            <a:solidFill>
              <a:sysClr val="windowText" lastClr="000000"/>
            </a:solidFill>
          </a:endParaRPr>
        </a:p>
      </dgm:t>
    </dgm:pt>
    <dgm:pt modelId="{27D7D1CA-FCFD-4ED2-BCC5-4BAF0B77FBBF}" type="parTrans" cxnId="{FCD022BF-5009-4D1C-834A-7FDC297741B9}">
      <dgm:prSet/>
      <dgm:spPr/>
      <dgm:t>
        <a:bodyPr/>
        <a:lstStyle/>
        <a:p>
          <a:endParaRPr lang="en-US"/>
        </a:p>
      </dgm:t>
    </dgm:pt>
    <dgm:pt modelId="{AD8B1F49-1A8F-4E7B-A72D-4BEC441E3EB4}" type="sibTrans" cxnId="{FCD022BF-5009-4D1C-834A-7FDC297741B9}">
      <dgm:prSet>
        <dgm:style>
          <a:lnRef idx="3">
            <a:schemeClr val="accent2"/>
          </a:lnRef>
          <a:fillRef idx="0">
            <a:schemeClr val="accent2"/>
          </a:fillRef>
          <a:effectRef idx="2">
            <a:schemeClr val="accent2"/>
          </a:effectRef>
          <a:fontRef idx="minor">
            <a:schemeClr val="tx1"/>
          </a:fontRef>
        </dgm:style>
      </dgm:prSet>
      <dgm:spPr>
        <a:ln>
          <a:solidFill>
            <a:srgbClr val="FF0000"/>
          </a:solidFill>
        </a:ln>
      </dgm:spPr>
      <dgm:t>
        <a:bodyPr/>
        <a:lstStyle/>
        <a:p>
          <a:endParaRPr lang="en-US"/>
        </a:p>
      </dgm:t>
    </dgm:pt>
    <dgm:pt modelId="{16362948-DC47-45C5-980A-9BABC725E511}">
      <dgm:prSet phldrT="[Texto]"/>
      <dgm:spPr>
        <a:solidFill>
          <a:schemeClr val="accent6">
            <a:lumMod val="60000"/>
            <a:lumOff val="40000"/>
          </a:schemeClr>
        </a:solidFill>
        <a:ln>
          <a:solidFill>
            <a:schemeClr val="accent6">
              <a:lumMod val="75000"/>
            </a:schemeClr>
          </a:solidFill>
        </a:ln>
      </dgm:spPr>
      <dgm:t>
        <a:bodyPr/>
        <a:lstStyle/>
        <a:p>
          <a:r>
            <a:rPr lang="es-ES" noProof="0" dirty="0" smtClean="0">
              <a:solidFill>
                <a:sysClr val="windowText" lastClr="000000"/>
              </a:solidFill>
            </a:rPr>
            <a:t>Diseño </a:t>
          </a:r>
          <a:r>
            <a:rPr lang="es-ES" noProof="0" dirty="0" err="1" smtClean="0">
              <a:solidFill>
                <a:sysClr val="windowText" lastClr="000000"/>
              </a:solidFill>
            </a:rPr>
            <a:t>Navegacional</a:t>
          </a:r>
          <a:endParaRPr lang="es-ES" noProof="0" dirty="0">
            <a:solidFill>
              <a:sysClr val="windowText" lastClr="000000"/>
            </a:solidFill>
          </a:endParaRPr>
        </a:p>
      </dgm:t>
    </dgm:pt>
    <dgm:pt modelId="{54CC49F4-B114-4B29-B41E-2CF6A15E51BD}" type="parTrans" cxnId="{2911F094-54CB-4367-872C-B5D486299BB1}">
      <dgm:prSet/>
      <dgm:spPr/>
      <dgm:t>
        <a:bodyPr/>
        <a:lstStyle/>
        <a:p>
          <a:endParaRPr lang="en-US"/>
        </a:p>
      </dgm:t>
    </dgm:pt>
    <dgm:pt modelId="{3C3095B1-B143-4824-9B3C-ABA5351ADC7E}" type="sibTrans" cxnId="{2911F094-54CB-4367-872C-B5D486299BB1}">
      <dgm:prSet>
        <dgm:style>
          <a:lnRef idx="3">
            <a:schemeClr val="accent2"/>
          </a:lnRef>
          <a:fillRef idx="0">
            <a:schemeClr val="accent2"/>
          </a:fillRef>
          <a:effectRef idx="2">
            <a:schemeClr val="accent2"/>
          </a:effectRef>
          <a:fontRef idx="minor">
            <a:schemeClr val="tx1"/>
          </a:fontRef>
        </dgm:style>
      </dgm:prSet>
      <dgm:spPr>
        <a:ln>
          <a:solidFill>
            <a:srgbClr val="FF0000"/>
          </a:solidFill>
        </a:ln>
      </dgm:spPr>
      <dgm:t>
        <a:bodyPr/>
        <a:lstStyle/>
        <a:p>
          <a:endParaRPr lang="en-US"/>
        </a:p>
      </dgm:t>
    </dgm:pt>
    <dgm:pt modelId="{8CBA3C5A-D8C8-40DE-B0E4-6E9BFE65C927}">
      <dgm:prSet phldrT="[Texto]"/>
      <dgm:spPr>
        <a:solidFill>
          <a:schemeClr val="accent6">
            <a:lumMod val="60000"/>
            <a:lumOff val="40000"/>
          </a:schemeClr>
        </a:solidFill>
        <a:ln>
          <a:solidFill>
            <a:schemeClr val="accent6">
              <a:lumMod val="75000"/>
            </a:schemeClr>
          </a:solidFill>
        </a:ln>
      </dgm:spPr>
      <dgm:t>
        <a:bodyPr/>
        <a:lstStyle/>
        <a:p>
          <a:r>
            <a:rPr lang="es-ES" noProof="0" dirty="0" smtClean="0">
              <a:solidFill>
                <a:sysClr val="windowText" lastClr="000000"/>
              </a:solidFill>
            </a:rPr>
            <a:t>Diseño</a:t>
          </a:r>
          <a:r>
            <a:rPr lang="en-US" dirty="0" smtClean="0">
              <a:solidFill>
                <a:sysClr val="windowText" lastClr="000000"/>
              </a:solidFill>
            </a:rPr>
            <a:t> de </a:t>
          </a:r>
          <a:r>
            <a:rPr lang="es-ES" noProof="0" dirty="0" smtClean="0">
              <a:solidFill>
                <a:sysClr val="windowText" lastClr="000000"/>
              </a:solidFill>
            </a:rPr>
            <a:t>Interfaz Abstracta</a:t>
          </a:r>
          <a:endParaRPr lang="es-ES" noProof="0" dirty="0">
            <a:solidFill>
              <a:sysClr val="windowText" lastClr="000000"/>
            </a:solidFill>
          </a:endParaRPr>
        </a:p>
      </dgm:t>
    </dgm:pt>
    <dgm:pt modelId="{F9DB9D16-E105-4AAD-B6E4-F053A17B5A5C}" type="parTrans" cxnId="{1DA0C42A-C972-4534-B4B1-97ECB8EB9CA1}">
      <dgm:prSet/>
      <dgm:spPr/>
      <dgm:t>
        <a:bodyPr/>
        <a:lstStyle/>
        <a:p>
          <a:endParaRPr lang="en-US"/>
        </a:p>
      </dgm:t>
    </dgm:pt>
    <dgm:pt modelId="{C74B83E7-781B-47C9-B1E9-CF5D19530147}" type="sibTrans" cxnId="{1DA0C42A-C972-4534-B4B1-97ECB8EB9CA1}">
      <dgm:prSet>
        <dgm:style>
          <a:lnRef idx="3">
            <a:schemeClr val="accent2"/>
          </a:lnRef>
          <a:fillRef idx="0">
            <a:schemeClr val="accent2"/>
          </a:fillRef>
          <a:effectRef idx="2">
            <a:schemeClr val="accent2"/>
          </a:effectRef>
          <a:fontRef idx="minor">
            <a:schemeClr val="tx1"/>
          </a:fontRef>
        </dgm:style>
      </dgm:prSet>
      <dgm:spPr>
        <a:ln>
          <a:solidFill>
            <a:srgbClr val="FF0000"/>
          </a:solidFill>
        </a:ln>
      </dgm:spPr>
      <dgm:t>
        <a:bodyPr/>
        <a:lstStyle/>
        <a:p>
          <a:endParaRPr lang="en-US"/>
        </a:p>
      </dgm:t>
    </dgm:pt>
    <dgm:pt modelId="{FEDCEDC5-1AF3-41BA-BF10-CD5592C34ECE}">
      <dgm:prSet phldrT="[Texto]"/>
      <dgm:spPr>
        <a:solidFill>
          <a:schemeClr val="accent6">
            <a:lumMod val="60000"/>
            <a:lumOff val="40000"/>
          </a:schemeClr>
        </a:solidFill>
        <a:ln>
          <a:solidFill>
            <a:schemeClr val="accent6">
              <a:lumMod val="75000"/>
            </a:schemeClr>
          </a:solidFill>
        </a:ln>
      </dgm:spPr>
      <dgm:t>
        <a:bodyPr/>
        <a:lstStyle/>
        <a:p>
          <a:r>
            <a:rPr lang="es-ES" noProof="0" dirty="0" smtClean="0">
              <a:solidFill>
                <a:sysClr val="windowText" lastClr="000000"/>
              </a:solidFill>
            </a:rPr>
            <a:t>Implementación</a:t>
          </a:r>
          <a:endParaRPr lang="es-ES" noProof="0" dirty="0">
            <a:solidFill>
              <a:sysClr val="windowText" lastClr="000000"/>
            </a:solidFill>
          </a:endParaRPr>
        </a:p>
      </dgm:t>
    </dgm:pt>
    <dgm:pt modelId="{281B67BD-839D-4C81-B400-8768562253EC}" type="parTrans" cxnId="{8E0EE626-ABD6-44FD-B636-0067AC481B2D}">
      <dgm:prSet/>
      <dgm:spPr/>
      <dgm:t>
        <a:bodyPr/>
        <a:lstStyle/>
        <a:p>
          <a:endParaRPr lang="en-US"/>
        </a:p>
      </dgm:t>
    </dgm:pt>
    <dgm:pt modelId="{4D02933C-1D58-4143-B4CE-06F940C313FA}" type="sibTrans" cxnId="{8E0EE626-ABD6-44FD-B636-0067AC481B2D}">
      <dgm:prSet/>
      <dgm:spPr/>
      <dgm:t>
        <a:bodyPr/>
        <a:lstStyle/>
        <a:p>
          <a:endParaRPr lang="en-US"/>
        </a:p>
      </dgm:t>
    </dgm:pt>
    <dgm:pt modelId="{FD619733-3B53-46C8-A96C-0B84A38ECF21}" type="pres">
      <dgm:prSet presAssocID="{F0262170-4AFA-4F87-B634-6267C1E50C34}" presName="Name0" presStyleCnt="0">
        <dgm:presLayoutVars>
          <dgm:dir/>
          <dgm:resizeHandles val="exact"/>
        </dgm:presLayoutVars>
      </dgm:prSet>
      <dgm:spPr/>
    </dgm:pt>
    <dgm:pt modelId="{185F6911-BE67-469A-AD37-642341ADFBF2}" type="pres">
      <dgm:prSet presAssocID="{F790C888-6DBE-4655-8B67-DD9295B9FCEC}" presName="node" presStyleLbl="node1" presStyleIdx="0" presStyleCnt="4">
        <dgm:presLayoutVars>
          <dgm:bulletEnabled val="1"/>
        </dgm:presLayoutVars>
      </dgm:prSet>
      <dgm:spPr/>
      <dgm:t>
        <a:bodyPr/>
        <a:lstStyle/>
        <a:p>
          <a:endParaRPr lang="en-US"/>
        </a:p>
      </dgm:t>
    </dgm:pt>
    <dgm:pt modelId="{F2C974BE-43F9-427C-A4C0-E9666B92F914}" type="pres">
      <dgm:prSet presAssocID="{AD8B1F49-1A8F-4E7B-A72D-4BEC441E3EB4}" presName="sibTrans" presStyleLbl="sibTrans1D1" presStyleIdx="0" presStyleCnt="3"/>
      <dgm:spPr/>
      <dgm:t>
        <a:bodyPr/>
        <a:lstStyle/>
        <a:p>
          <a:endParaRPr lang="en-US"/>
        </a:p>
      </dgm:t>
    </dgm:pt>
    <dgm:pt modelId="{D6F018C5-2BC6-401E-A104-C45850FEF10C}" type="pres">
      <dgm:prSet presAssocID="{AD8B1F49-1A8F-4E7B-A72D-4BEC441E3EB4}" presName="connectorText" presStyleLbl="sibTrans1D1" presStyleIdx="0" presStyleCnt="3"/>
      <dgm:spPr/>
      <dgm:t>
        <a:bodyPr/>
        <a:lstStyle/>
        <a:p>
          <a:endParaRPr lang="en-US"/>
        </a:p>
      </dgm:t>
    </dgm:pt>
    <dgm:pt modelId="{886C59E1-7AEF-4E30-8F47-817109759B8A}" type="pres">
      <dgm:prSet presAssocID="{16362948-DC47-45C5-980A-9BABC725E511}" presName="node" presStyleLbl="node1" presStyleIdx="1" presStyleCnt="4">
        <dgm:presLayoutVars>
          <dgm:bulletEnabled val="1"/>
        </dgm:presLayoutVars>
      </dgm:prSet>
      <dgm:spPr/>
      <dgm:t>
        <a:bodyPr/>
        <a:lstStyle/>
        <a:p>
          <a:endParaRPr lang="en-US"/>
        </a:p>
      </dgm:t>
    </dgm:pt>
    <dgm:pt modelId="{C9878066-A6DD-4FE5-AB62-210FA724E212}" type="pres">
      <dgm:prSet presAssocID="{3C3095B1-B143-4824-9B3C-ABA5351ADC7E}" presName="sibTrans" presStyleLbl="sibTrans1D1" presStyleIdx="1" presStyleCnt="3"/>
      <dgm:spPr/>
      <dgm:t>
        <a:bodyPr/>
        <a:lstStyle/>
        <a:p>
          <a:endParaRPr lang="en-US"/>
        </a:p>
      </dgm:t>
    </dgm:pt>
    <dgm:pt modelId="{ECCF15FA-3C5B-4DA7-88A1-9386AB0B4C39}" type="pres">
      <dgm:prSet presAssocID="{3C3095B1-B143-4824-9B3C-ABA5351ADC7E}" presName="connectorText" presStyleLbl="sibTrans1D1" presStyleIdx="1" presStyleCnt="3"/>
      <dgm:spPr/>
      <dgm:t>
        <a:bodyPr/>
        <a:lstStyle/>
        <a:p>
          <a:endParaRPr lang="en-US"/>
        </a:p>
      </dgm:t>
    </dgm:pt>
    <dgm:pt modelId="{768FD323-308D-4D25-BF4F-2357758A03C2}" type="pres">
      <dgm:prSet presAssocID="{8CBA3C5A-D8C8-40DE-B0E4-6E9BFE65C927}" presName="node" presStyleLbl="node1" presStyleIdx="2" presStyleCnt="4">
        <dgm:presLayoutVars>
          <dgm:bulletEnabled val="1"/>
        </dgm:presLayoutVars>
      </dgm:prSet>
      <dgm:spPr/>
      <dgm:t>
        <a:bodyPr/>
        <a:lstStyle/>
        <a:p>
          <a:endParaRPr lang="en-US"/>
        </a:p>
      </dgm:t>
    </dgm:pt>
    <dgm:pt modelId="{75A4DA68-27C2-4E80-9DC1-311BF500ECB0}" type="pres">
      <dgm:prSet presAssocID="{C74B83E7-781B-47C9-B1E9-CF5D19530147}" presName="sibTrans" presStyleLbl="sibTrans1D1" presStyleIdx="2" presStyleCnt="3"/>
      <dgm:spPr/>
      <dgm:t>
        <a:bodyPr/>
        <a:lstStyle/>
        <a:p>
          <a:endParaRPr lang="en-US"/>
        </a:p>
      </dgm:t>
    </dgm:pt>
    <dgm:pt modelId="{976AF85B-5CCD-4CB2-B3F2-DB02E5A25D53}" type="pres">
      <dgm:prSet presAssocID="{C74B83E7-781B-47C9-B1E9-CF5D19530147}" presName="connectorText" presStyleLbl="sibTrans1D1" presStyleIdx="2" presStyleCnt="3"/>
      <dgm:spPr/>
      <dgm:t>
        <a:bodyPr/>
        <a:lstStyle/>
        <a:p>
          <a:endParaRPr lang="en-US"/>
        </a:p>
      </dgm:t>
    </dgm:pt>
    <dgm:pt modelId="{79448A9E-338B-40BD-AC83-BD596E22F936}" type="pres">
      <dgm:prSet presAssocID="{FEDCEDC5-1AF3-41BA-BF10-CD5592C34ECE}" presName="node" presStyleLbl="node1" presStyleIdx="3" presStyleCnt="4">
        <dgm:presLayoutVars>
          <dgm:bulletEnabled val="1"/>
        </dgm:presLayoutVars>
      </dgm:prSet>
      <dgm:spPr/>
      <dgm:t>
        <a:bodyPr/>
        <a:lstStyle/>
        <a:p>
          <a:endParaRPr lang="en-US"/>
        </a:p>
      </dgm:t>
    </dgm:pt>
  </dgm:ptLst>
  <dgm:cxnLst>
    <dgm:cxn modelId="{00036E24-B770-41D3-89C1-3982F45C1183}" type="presOf" srcId="{C74B83E7-781B-47C9-B1E9-CF5D19530147}" destId="{75A4DA68-27C2-4E80-9DC1-311BF500ECB0}" srcOrd="0" destOrd="0" presId="urn:microsoft.com/office/officeart/2005/8/layout/bProcess3"/>
    <dgm:cxn modelId="{27D055C8-AC4F-4A9D-81EA-7488B284C08C}" type="presOf" srcId="{FEDCEDC5-1AF3-41BA-BF10-CD5592C34ECE}" destId="{79448A9E-338B-40BD-AC83-BD596E22F936}" srcOrd="0" destOrd="0" presId="urn:microsoft.com/office/officeart/2005/8/layout/bProcess3"/>
    <dgm:cxn modelId="{A38A17E3-11A0-4EF4-A764-6725C6B7FE5B}" type="presOf" srcId="{F0262170-4AFA-4F87-B634-6267C1E50C34}" destId="{FD619733-3B53-46C8-A96C-0B84A38ECF21}" srcOrd="0" destOrd="0" presId="urn:microsoft.com/office/officeart/2005/8/layout/bProcess3"/>
    <dgm:cxn modelId="{D57F6DC9-F13D-4F61-8A43-A90B991CCEE6}" type="presOf" srcId="{8CBA3C5A-D8C8-40DE-B0E4-6E9BFE65C927}" destId="{768FD323-308D-4D25-BF4F-2357758A03C2}" srcOrd="0" destOrd="0" presId="urn:microsoft.com/office/officeart/2005/8/layout/bProcess3"/>
    <dgm:cxn modelId="{1DA0C42A-C972-4534-B4B1-97ECB8EB9CA1}" srcId="{F0262170-4AFA-4F87-B634-6267C1E50C34}" destId="{8CBA3C5A-D8C8-40DE-B0E4-6E9BFE65C927}" srcOrd="2" destOrd="0" parTransId="{F9DB9D16-E105-4AAD-B6E4-F053A17B5A5C}" sibTransId="{C74B83E7-781B-47C9-B1E9-CF5D19530147}"/>
    <dgm:cxn modelId="{8CA0AAD6-390B-4B6B-B256-A7D4021CB944}" type="presOf" srcId="{AD8B1F49-1A8F-4E7B-A72D-4BEC441E3EB4}" destId="{F2C974BE-43F9-427C-A4C0-E9666B92F914}" srcOrd="0" destOrd="0" presId="urn:microsoft.com/office/officeart/2005/8/layout/bProcess3"/>
    <dgm:cxn modelId="{3386E886-9962-472D-B488-DFBE858FF3EF}" type="presOf" srcId="{3C3095B1-B143-4824-9B3C-ABA5351ADC7E}" destId="{ECCF15FA-3C5B-4DA7-88A1-9386AB0B4C39}" srcOrd="1" destOrd="0" presId="urn:microsoft.com/office/officeart/2005/8/layout/bProcess3"/>
    <dgm:cxn modelId="{8E0EE626-ABD6-44FD-B636-0067AC481B2D}" srcId="{F0262170-4AFA-4F87-B634-6267C1E50C34}" destId="{FEDCEDC5-1AF3-41BA-BF10-CD5592C34ECE}" srcOrd="3" destOrd="0" parTransId="{281B67BD-839D-4C81-B400-8768562253EC}" sibTransId="{4D02933C-1D58-4143-B4CE-06F940C313FA}"/>
    <dgm:cxn modelId="{2911F094-54CB-4367-872C-B5D486299BB1}" srcId="{F0262170-4AFA-4F87-B634-6267C1E50C34}" destId="{16362948-DC47-45C5-980A-9BABC725E511}" srcOrd="1" destOrd="0" parTransId="{54CC49F4-B114-4B29-B41E-2CF6A15E51BD}" sibTransId="{3C3095B1-B143-4824-9B3C-ABA5351ADC7E}"/>
    <dgm:cxn modelId="{FCD022BF-5009-4D1C-834A-7FDC297741B9}" srcId="{F0262170-4AFA-4F87-B634-6267C1E50C34}" destId="{F790C888-6DBE-4655-8B67-DD9295B9FCEC}" srcOrd="0" destOrd="0" parTransId="{27D7D1CA-FCFD-4ED2-BCC5-4BAF0B77FBBF}" sibTransId="{AD8B1F49-1A8F-4E7B-A72D-4BEC441E3EB4}"/>
    <dgm:cxn modelId="{AEB8B216-432E-4CFB-8A14-1B79A5FC5E86}" type="presOf" srcId="{AD8B1F49-1A8F-4E7B-A72D-4BEC441E3EB4}" destId="{D6F018C5-2BC6-401E-A104-C45850FEF10C}" srcOrd="1" destOrd="0" presId="urn:microsoft.com/office/officeart/2005/8/layout/bProcess3"/>
    <dgm:cxn modelId="{71614B1E-DC0C-4D7F-8187-1C3EB1CFBCA0}" type="presOf" srcId="{C74B83E7-781B-47C9-B1E9-CF5D19530147}" destId="{976AF85B-5CCD-4CB2-B3F2-DB02E5A25D53}" srcOrd="1" destOrd="0" presId="urn:microsoft.com/office/officeart/2005/8/layout/bProcess3"/>
    <dgm:cxn modelId="{B788039F-843C-445D-9275-2D9A985EA9D0}" type="presOf" srcId="{16362948-DC47-45C5-980A-9BABC725E511}" destId="{886C59E1-7AEF-4E30-8F47-817109759B8A}" srcOrd="0" destOrd="0" presId="urn:microsoft.com/office/officeart/2005/8/layout/bProcess3"/>
    <dgm:cxn modelId="{0DB17CC3-9A8F-4AD2-94D4-2CC06AFCFBA9}" type="presOf" srcId="{F790C888-6DBE-4655-8B67-DD9295B9FCEC}" destId="{185F6911-BE67-469A-AD37-642341ADFBF2}" srcOrd="0" destOrd="0" presId="urn:microsoft.com/office/officeart/2005/8/layout/bProcess3"/>
    <dgm:cxn modelId="{559C43F2-88DC-4116-BFAD-3F47360D8D88}" type="presOf" srcId="{3C3095B1-B143-4824-9B3C-ABA5351ADC7E}" destId="{C9878066-A6DD-4FE5-AB62-210FA724E212}" srcOrd="0" destOrd="0" presId="urn:microsoft.com/office/officeart/2005/8/layout/bProcess3"/>
    <dgm:cxn modelId="{55126B89-65D4-4E22-BD6F-5EBCB55E1DDD}" type="presParOf" srcId="{FD619733-3B53-46C8-A96C-0B84A38ECF21}" destId="{185F6911-BE67-469A-AD37-642341ADFBF2}" srcOrd="0" destOrd="0" presId="urn:microsoft.com/office/officeart/2005/8/layout/bProcess3"/>
    <dgm:cxn modelId="{9A6A191F-108F-4053-86ED-6381301953C7}" type="presParOf" srcId="{FD619733-3B53-46C8-A96C-0B84A38ECF21}" destId="{F2C974BE-43F9-427C-A4C0-E9666B92F914}" srcOrd="1" destOrd="0" presId="urn:microsoft.com/office/officeart/2005/8/layout/bProcess3"/>
    <dgm:cxn modelId="{D048278C-02ED-492F-AEB4-3937FC374AFA}" type="presParOf" srcId="{F2C974BE-43F9-427C-A4C0-E9666B92F914}" destId="{D6F018C5-2BC6-401E-A104-C45850FEF10C}" srcOrd="0" destOrd="0" presId="urn:microsoft.com/office/officeart/2005/8/layout/bProcess3"/>
    <dgm:cxn modelId="{D7186505-DE84-4366-AEFE-03D49BADEB49}" type="presParOf" srcId="{FD619733-3B53-46C8-A96C-0B84A38ECF21}" destId="{886C59E1-7AEF-4E30-8F47-817109759B8A}" srcOrd="2" destOrd="0" presId="urn:microsoft.com/office/officeart/2005/8/layout/bProcess3"/>
    <dgm:cxn modelId="{59AE2C30-B1A4-4C36-9AC0-FAB7CA275A75}" type="presParOf" srcId="{FD619733-3B53-46C8-A96C-0B84A38ECF21}" destId="{C9878066-A6DD-4FE5-AB62-210FA724E212}" srcOrd="3" destOrd="0" presId="urn:microsoft.com/office/officeart/2005/8/layout/bProcess3"/>
    <dgm:cxn modelId="{188989F3-A149-46CF-AB1F-F1094BF558DD}" type="presParOf" srcId="{C9878066-A6DD-4FE5-AB62-210FA724E212}" destId="{ECCF15FA-3C5B-4DA7-88A1-9386AB0B4C39}" srcOrd="0" destOrd="0" presId="urn:microsoft.com/office/officeart/2005/8/layout/bProcess3"/>
    <dgm:cxn modelId="{F7557400-E6D5-4AD8-9754-D33D52AE4C5F}" type="presParOf" srcId="{FD619733-3B53-46C8-A96C-0B84A38ECF21}" destId="{768FD323-308D-4D25-BF4F-2357758A03C2}" srcOrd="4" destOrd="0" presId="urn:microsoft.com/office/officeart/2005/8/layout/bProcess3"/>
    <dgm:cxn modelId="{279B1313-0D60-49E2-9679-3B5346362C7D}" type="presParOf" srcId="{FD619733-3B53-46C8-A96C-0B84A38ECF21}" destId="{75A4DA68-27C2-4E80-9DC1-311BF500ECB0}" srcOrd="5" destOrd="0" presId="urn:microsoft.com/office/officeart/2005/8/layout/bProcess3"/>
    <dgm:cxn modelId="{73C975C3-0589-4D2E-94F2-5E3EFB018A05}" type="presParOf" srcId="{75A4DA68-27C2-4E80-9DC1-311BF500ECB0}" destId="{976AF85B-5CCD-4CB2-B3F2-DB02E5A25D53}" srcOrd="0" destOrd="0" presId="urn:microsoft.com/office/officeart/2005/8/layout/bProcess3"/>
    <dgm:cxn modelId="{E8658431-B57E-4CC0-857D-7755D9F162EC}" type="presParOf" srcId="{FD619733-3B53-46C8-A96C-0B84A38ECF21}" destId="{79448A9E-338B-40BD-AC83-BD596E22F936}" srcOrd="6"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E6E52-1392-4482-8AC8-71F8A1C80C92}"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1942CA12-EF5C-46DA-80F7-D20D14D8594F}">
      <dgm:prSet phldrT="[Texto]"/>
      <dgm:spPr>
        <a:solidFill>
          <a:schemeClr val="accent4">
            <a:lumMod val="60000"/>
            <a:lumOff val="40000"/>
          </a:schemeClr>
        </a:solidFill>
        <a:ln>
          <a:solidFill>
            <a:schemeClr val="accent4">
              <a:lumMod val="50000"/>
            </a:schemeClr>
          </a:solidFill>
        </a:ln>
      </dgm:spPr>
      <dgm:t>
        <a:bodyPr/>
        <a:lstStyle/>
        <a:p>
          <a:r>
            <a:rPr lang="es-ES" noProof="0" dirty="0" smtClean="0">
              <a:solidFill>
                <a:sysClr val="windowText" lastClr="000000"/>
              </a:solidFill>
            </a:rPr>
            <a:t>AN</a:t>
          </a:r>
          <a:r>
            <a:rPr lang="en-US" noProof="0" dirty="0" smtClean="0">
              <a:solidFill>
                <a:sysClr val="windowText" lastClr="000000"/>
              </a:solidFill>
            </a:rPr>
            <a:t>ÁL</a:t>
          </a:r>
          <a:r>
            <a:rPr lang="es-ES" noProof="0" dirty="0" smtClean="0">
              <a:solidFill>
                <a:sysClr val="windowText" lastClr="000000"/>
              </a:solidFill>
            </a:rPr>
            <a:t>ISIS</a:t>
          </a:r>
          <a:endParaRPr lang="es-ES" noProof="0" dirty="0">
            <a:solidFill>
              <a:sysClr val="windowText" lastClr="000000"/>
            </a:solidFill>
          </a:endParaRPr>
        </a:p>
      </dgm:t>
    </dgm:pt>
    <dgm:pt modelId="{31DAA417-192B-45B5-B2E4-D306517FEAEB}" type="parTrans" cxnId="{8124F4A1-2534-48F6-9FEF-3A4F91DE52A4}">
      <dgm:prSet/>
      <dgm:spPr/>
      <dgm:t>
        <a:bodyPr/>
        <a:lstStyle/>
        <a:p>
          <a:endParaRPr lang="en-US"/>
        </a:p>
      </dgm:t>
    </dgm:pt>
    <dgm:pt modelId="{0944B6A5-EC6A-4D22-BE1B-758B289BEFB7}" type="sibTrans" cxnId="{8124F4A1-2534-48F6-9FEF-3A4F91DE52A4}">
      <dgm:prSet/>
      <dgm:spPr/>
      <dgm:t>
        <a:bodyPr/>
        <a:lstStyle/>
        <a:p>
          <a:endParaRPr lang="en-US"/>
        </a:p>
      </dgm:t>
    </dgm:pt>
    <dgm:pt modelId="{28ECEF22-27BB-4ED6-8E5E-0613B5E08C14}">
      <dgm:prSet phldrT="[Texto]"/>
      <dgm:spPr>
        <a:solidFill>
          <a:schemeClr val="accent4">
            <a:lumMod val="60000"/>
            <a:lumOff val="40000"/>
          </a:schemeClr>
        </a:solidFill>
        <a:ln>
          <a:solidFill>
            <a:schemeClr val="accent4">
              <a:lumMod val="50000"/>
            </a:schemeClr>
          </a:solidFill>
        </a:ln>
      </dgm:spPr>
      <dgm:t>
        <a:bodyPr/>
        <a:lstStyle/>
        <a:p>
          <a:r>
            <a:rPr lang="en-US" dirty="0" smtClean="0">
              <a:solidFill>
                <a:sysClr val="windowText" lastClr="000000"/>
              </a:solidFill>
            </a:rPr>
            <a:t>DISEÑO</a:t>
          </a:r>
          <a:endParaRPr lang="en-US" dirty="0">
            <a:solidFill>
              <a:sysClr val="windowText" lastClr="000000"/>
            </a:solidFill>
          </a:endParaRPr>
        </a:p>
      </dgm:t>
    </dgm:pt>
    <dgm:pt modelId="{97858E03-00BB-4F96-AF94-F395067C47C2}" type="parTrans" cxnId="{B375096D-6D17-4407-B64E-056F6F076D1D}">
      <dgm:prSet/>
      <dgm:spPr/>
      <dgm:t>
        <a:bodyPr/>
        <a:lstStyle/>
        <a:p>
          <a:endParaRPr lang="en-US"/>
        </a:p>
      </dgm:t>
    </dgm:pt>
    <dgm:pt modelId="{1EDBCAB5-AD6F-4EEA-BE74-C5A930899B16}" type="sibTrans" cxnId="{B375096D-6D17-4407-B64E-056F6F076D1D}">
      <dgm:prSet/>
      <dgm:spPr/>
      <dgm:t>
        <a:bodyPr/>
        <a:lstStyle/>
        <a:p>
          <a:endParaRPr lang="en-US"/>
        </a:p>
      </dgm:t>
    </dgm:pt>
    <dgm:pt modelId="{ACD761B9-19BD-4441-89FB-9AF15EB92BDA}">
      <dgm:prSet phldrT="[Texto]"/>
      <dgm:spPr>
        <a:solidFill>
          <a:schemeClr val="accent4">
            <a:lumMod val="60000"/>
            <a:lumOff val="40000"/>
          </a:schemeClr>
        </a:solidFill>
        <a:ln>
          <a:solidFill>
            <a:schemeClr val="accent4">
              <a:lumMod val="50000"/>
            </a:schemeClr>
          </a:solidFill>
        </a:ln>
      </dgm:spPr>
      <dgm:t>
        <a:bodyPr/>
        <a:lstStyle/>
        <a:p>
          <a:r>
            <a:rPr lang="en-US" dirty="0" smtClean="0">
              <a:solidFill>
                <a:sysClr val="windowText" lastClr="000000"/>
              </a:solidFill>
            </a:rPr>
            <a:t>IMPLEMENTACIÓN Y PRUEBAS</a:t>
          </a:r>
          <a:endParaRPr lang="en-US" dirty="0">
            <a:solidFill>
              <a:sysClr val="windowText" lastClr="000000"/>
            </a:solidFill>
          </a:endParaRPr>
        </a:p>
      </dgm:t>
    </dgm:pt>
    <dgm:pt modelId="{073FD91C-D300-4F7C-A150-E19C4DF33E05}" type="parTrans" cxnId="{A741F8E2-C4A2-4E1E-AD8E-7F3CB3A43C84}">
      <dgm:prSet/>
      <dgm:spPr/>
      <dgm:t>
        <a:bodyPr/>
        <a:lstStyle/>
        <a:p>
          <a:endParaRPr lang="en-US"/>
        </a:p>
      </dgm:t>
    </dgm:pt>
    <dgm:pt modelId="{6A3A606E-30A5-44BF-B595-E8189F518BED}" type="sibTrans" cxnId="{A741F8E2-C4A2-4E1E-AD8E-7F3CB3A43C84}">
      <dgm:prSet/>
      <dgm:spPr/>
      <dgm:t>
        <a:bodyPr/>
        <a:lstStyle/>
        <a:p>
          <a:endParaRPr lang="en-US"/>
        </a:p>
      </dgm:t>
    </dgm:pt>
    <dgm:pt modelId="{65576115-9123-43D8-8660-975F8EB2E455}" type="pres">
      <dgm:prSet presAssocID="{437E6E52-1392-4482-8AC8-71F8A1C80C92}" presName="linear" presStyleCnt="0">
        <dgm:presLayoutVars>
          <dgm:dir/>
          <dgm:resizeHandles val="exact"/>
        </dgm:presLayoutVars>
      </dgm:prSet>
      <dgm:spPr/>
      <dgm:t>
        <a:bodyPr/>
        <a:lstStyle/>
        <a:p>
          <a:endParaRPr lang="en-US"/>
        </a:p>
      </dgm:t>
    </dgm:pt>
    <dgm:pt modelId="{86FCBCED-7479-48AD-B39F-A3D88FF978C5}" type="pres">
      <dgm:prSet presAssocID="{1942CA12-EF5C-46DA-80F7-D20D14D8594F}" presName="comp" presStyleCnt="0"/>
      <dgm:spPr/>
    </dgm:pt>
    <dgm:pt modelId="{84EE4251-1118-4AD8-9C1A-10D781348FF3}" type="pres">
      <dgm:prSet presAssocID="{1942CA12-EF5C-46DA-80F7-D20D14D8594F}" presName="box" presStyleLbl="node1" presStyleIdx="0" presStyleCnt="3"/>
      <dgm:spPr/>
      <dgm:t>
        <a:bodyPr/>
        <a:lstStyle/>
        <a:p>
          <a:endParaRPr lang="en-US"/>
        </a:p>
      </dgm:t>
    </dgm:pt>
    <dgm:pt modelId="{947812E7-9F01-4EFF-8A89-4470CC0D2332}" type="pres">
      <dgm:prSet presAssocID="{1942CA12-EF5C-46DA-80F7-D20D14D8594F}" presName="img" presStyleLbl="fgImgPlace1" presStyleIdx="0" presStyleCnt="3" custScaleX="96528" custScaleY="95000"/>
      <dgm:spPr>
        <a:blipFill rotWithShape="0">
          <a:blip xmlns:r="http://schemas.openxmlformats.org/officeDocument/2006/relationships" r:embed="rId1"/>
          <a:stretch>
            <a:fillRect/>
          </a:stretch>
        </a:blipFill>
      </dgm:spPr>
    </dgm:pt>
    <dgm:pt modelId="{B654AEA7-6166-4E1F-83B0-F0205887D3C8}" type="pres">
      <dgm:prSet presAssocID="{1942CA12-EF5C-46DA-80F7-D20D14D8594F}" presName="text" presStyleLbl="node1" presStyleIdx="0" presStyleCnt="3">
        <dgm:presLayoutVars>
          <dgm:bulletEnabled val="1"/>
        </dgm:presLayoutVars>
      </dgm:prSet>
      <dgm:spPr/>
      <dgm:t>
        <a:bodyPr/>
        <a:lstStyle/>
        <a:p>
          <a:endParaRPr lang="en-US"/>
        </a:p>
      </dgm:t>
    </dgm:pt>
    <dgm:pt modelId="{5C1C99A6-7B50-4A76-A37C-84CE19E5A9F2}" type="pres">
      <dgm:prSet presAssocID="{0944B6A5-EC6A-4D22-BE1B-758B289BEFB7}" presName="spacer" presStyleCnt="0"/>
      <dgm:spPr/>
    </dgm:pt>
    <dgm:pt modelId="{3E8D80FA-5D48-4817-A2EF-7868E2FE0C6A}" type="pres">
      <dgm:prSet presAssocID="{28ECEF22-27BB-4ED6-8E5E-0613B5E08C14}" presName="comp" presStyleCnt="0"/>
      <dgm:spPr/>
    </dgm:pt>
    <dgm:pt modelId="{62F2B83B-26CB-478C-8800-B3446C8E0788}" type="pres">
      <dgm:prSet presAssocID="{28ECEF22-27BB-4ED6-8E5E-0613B5E08C14}" presName="box" presStyleLbl="node1" presStyleIdx="1" presStyleCnt="3"/>
      <dgm:spPr/>
      <dgm:t>
        <a:bodyPr/>
        <a:lstStyle/>
        <a:p>
          <a:endParaRPr lang="en-US"/>
        </a:p>
      </dgm:t>
    </dgm:pt>
    <dgm:pt modelId="{5FEE89B6-8D77-482A-84E2-89C2824B69C3}" type="pres">
      <dgm:prSet presAssocID="{28ECEF22-27BB-4ED6-8E5E-0613B5E08C14}" presName="img" presStyleLbl="fgImgPlace1" presStyleIdx="1" presStyleCnt="3"/>
      <dgm:spPr>
        <a:blipFill rotWithShape="0">
          <a:blip xmlns:r="http://schemas.openxmlformats.org/officeDocument/2006/relationships" r:embed="rId2"/>
          <a:stretch>
            <a:fillRect/>
          </a:stretch>
        </a:blipFill>
      </dgm:spPr>
    </dgm:pt>
    <dgm:pt modelId="{09FF0AE6-372D-4A81-A4AF-719BD335836A}" type="pres">
      <dgm:prSet presAssocID="{28ECEF22-27BB-4ED6-8E5E-0613B5E08C14}" presName="text" presStyleLbl="node1" presStyleIdx="1" presStyleCnt="3">
        <dgm:presLayoutVars>
          <dgm:bulletEnabled val="1"/>
        </dgm:presLayoutVars>
      </dgm:prSet>
      <dgm:spPr/>
      <dgm:t>
        <a:bodyPr/>
        <a:lstStyle/>
        <a:p>
          <a:endParaRPr lang="en-US"/>
        </a:p>
      </dgm:t>
    </dgm:pt>
    <dgm:pt modelId="{29B44F90-EB06-4054-9C35-BC87685699BD}" type="pres">
      <dgm:prSet presAssocID="{1EDBCAB5-AD6F-4EEA-BE74-C5A930899B16}" presName="spacer" presStyleCnt="0"/>
      <dgm:spPr/>
    </dgm:pt>
    <dgm:pt modelId="{7AF45ACE-8404-454E-8FEE-915820E01A79}" type="pres">
      <dgm:prSet presAssocID="{ACD761B9-19BD-4441-89FB-9AF15EB92BDA}" presName="comp" presStyleCnt="0"/>
      <dgm:spPr/>
    </dgm:pt>
    <dgm:pt modelId="{B1A763A7-84F0-4CD2-9021-66FB3B7403B4}" type="pres">
      <dgm:prSet presAssocID="{ACD761B9-19BD-4441-89FB-9AF15EB92BDA}" presName="box" presStyleLbl="node1" presStyleIdx="2" presStyleCnt="3"/>
      <dgm:spPr/>
      <dgm:t>
        <a:bodyPr/>
        <a:lstStyle/>
        <a:p>
          <a:endParaRPr lang="en-US"/>
        </a:p>
      </dgm:t>
    </dgm:pt>
    <dgm:pt modelId="{3E5BC823-DFBD-4F08-AAF6-010D45C697BA}" type="pres">
      <dgm:prSet presAssocID="{ACD761B9-19BD-4441-89FB-9AF15EB92BDA}" presName="img" presStyleLbl="fgImgPlace1" presStyleIdx="2" presStyleCnt="3"/>
      <dgm:spPr>
        <a:blipFill rotWithShape="0">
          <a:blip xmlns:r="http://schemas.openxmlformats.org/officeDocument/2006/relationships" r:embed="rId3"/>
          <a:stretch>
            <a:fillRect/>
          </a:stretch>
        </a:blipFill>
      </dgm:spPr>
    </dgm:pt>
    <dgm:pt modelId="{B3C797F1-70F5-4022-908F-9110E34209A1}" type="pres">
      <dgm:prSet presAssocID="{ACD761B9-19BD-4441-89FB-9AF15EB92BDA}" presName="text" presStyleLbl="node1" presStyleIdx="2" presStyleCnt="3">
        <dgm:presLayoutVars>
          <dgm:bulletEnabled val="1"/>
        </dgm:presLayoutVars>
      </dgm:prSet>
      <dgm:spPr/>
      <dgm:t>
        <a:bodyPr/>
        <a:lstStyle/>
        <a:p>
          <a:endParaRPr lang="en-US"/>
        </a:p>
      </dgm:t>
    </dgm:pt>
  </dgm:ptLst>
  <dgm:cxnLst>
    <dgm:cxn modelId="{6C3C37A8-BAF3-4DC0-A50D-3975CB5F846D}" type="presOf" srcId="{ACD761B9-19BD-4441-89FB-9AF15EB92BDA}" destId="{B1A763A7-84F0-4CD2-9021-66FB3B7403B4}" srcOrd="0" destOrd="0" presId="urn:microsoft.com/office/officeart/2005/8/layout/vList4#1"/>
    <dgm:cxn modelId="{C7453746-CD08-4C7B-AAE7-184C154AEF12}" type="presOf" srcId="{ACD761B9-19BD-4441-89FB-9AF15EB92BDA}" destId="{B3C797F1-70F5-4022-908F-9110E34209A1}" srcOrd="1" destOrd="0" presId="urn:microsoft.com/office/officeart/2005/8/layout/vList4#1"/>
    <dgm:cxn modelId="{B375096D-6D17-4407-B64E-056F6F076D1D}" srcId="{437E6E52-1392-4482-8AC8-71F8A1C80C92}" destId="{28ECEF22-27BB-4ED6-8E5E-0613B5E08C14}" srcOrd="1" destOrd="0" parTransId="{97858E03-00BB-4F96-AF94-F395067C47C2}" sibTransId="{1EDBCAB5-AD6F-4EEA-BE74-C5A930899B16}"/>
    <dgm:cxn modelId="{8A56C20A-221E-48CC-B4EE-5654576596A2}" type="presOf" srcId="{1942CA12-EF5C-46DA-80F7-D20D14D8594F}" destId="{B654AEA7-6166-4E1F-83B0-F0205887D3C8}" srcOrd="1" destOrd="0" presId="urn:microsoft.com/office/officeart/2005/8/layout/vList4#1"/>
    <dgm:cxn modelId="{1758D3AE-B314-4BA4-B432-1992BC339C57}" type="presOf" srcId="{28ECEF22-27BB-4ED6-8E5E-0613B5E08C14}" destId="{62F2B83B-26CB-478C-8800-B3446C8E0788}" srcOrd="0" destOrd="0" presId="urn:microsoft.com/office/officeart/2005/8/layout/vList4#1"/>
    <dgm:cxn modelId="{CC2414AC-124F-4762-85C9-4BDA6B598C29}" type="presOf" srcId="{437E6E52-1392-4482-8AC8-71F8A1C80C92}" destId="{65576115-9123-43D8-8660-975F8EB2E455}" srcOrd="0" destOrd="0" presId="urn:microsoft.com/office/officeart/2005/8/layout/vList4#1"/>
    <dgm:cxn modelId="{8124F4A1-2534-48F6-9FEF-3A4F91DE52A4}" srcId="{437E6E52-1392-4482-8AC8-71F8A1C80C92}" destId="{1942CA12-EF5C-46DA-80F7-D20D14D8594F}" srcOrd="0" destOrd="0" parTransId="{31DAA417-192B-45B5-B2E4-D306517FEAEB}" sibTransId="{0944B6A5-EC6A-4D22-BE1B-758B289BEFB7}"/>
    <dgm:cxn modelId="{B8427A58-23A3-47DD-B92E-DD4094102105}" type="presOf" srcId="{1942CA12-EF5C-46DA-80F7-D20D14D8594F}" destId="{84EE4251-1118-4AD8-9C1A-10D781348FF3}" srcOrd="0" destOrd="0" presId="urn:microsoft.com/office/officeart/2005/8/layout/vList4#1"/>
    <dgm:cxn modelId="{A741F8E2-C4A2-4E1E-AD8E-7F3CB3A43C84}" srcId="{437E6E52-1392-4482-8AC8-71F8A1C80C92}" destId="{ACD761B9-19BD-4441-89FB-9AF15EB92BDA}" srcOrd="2" destOrd="0" parTransId="{073FD91C-D300-4F7C-A150-E19C4DF33E05}" sibTransId="{6A3A606E-30A5-44BF-B595-E8189F518BED}"/>
    <dgm:cxn modelId="{EA3C7826-34D6-4931-A8C0-76D2300680BC}" type="presOf" srcId="{28ECEF22-27BB-4ED6-8E5E-0613B5E08C14}" destId="{09FF0AE6-372D-4A81-A4AF-719BD335836A}" srcOrd="1" destOrd="0" presId="urn:microsoft.com/office/officeart/2005/8/layout/vList4#1"/>
    <dgm:cxn modelId="{9D3D410C-6B99-4339-A8FE-715ECB1FD0E7}" type="presParOf" srcId="{65576115-9123-43D8-8660-975F8EB2E455}" destId="{86FCBCED-7479-48AD-B39F-A3D88FF978C5}" srcOrd="0" destOrd="0" presId="urn:microsoft.com/office/officeart/2005/8/layout/vList4#1"/>
    <dgm:cxn modelId="{A0ACFA42-31C5-4635-A370-3A5E1EEF8149}" type="presParOf" srcId="{86FCBCED-7479-48AD-B39F-A3D88FF978C5}" destId="{84EE4251-1118-4AD8-9C1A-10D781348FF3}" srcOrd="0" destOrd="0" presId="urn:microsoft.com/office/officeart/2005/8/layout/vList4#1"/>
    <dgm:cxn modelId="{CE572E1D-E0FD-4EEB-9F72-DADCA65F9398}" type="presParOf" srcId="{86FCBCED-7479-48AD-B39F-A3D88FF978C5}" destId="{947812E7-9F01-4EFF-8A89-4470CC0D2332}" srcOrd="1" destOrd="0" presId="urn:microsoft.com/office/officeart/2005/8/layout/vList4#1"/>
    <dgm:cxn modelId="{FDE6C333-9F25-469F-BBE0-F7583D9D467F}" type="presParOf" srcId="{86FCBCED-7479-48AD-B39F-A3D88FF978C5}" destId="{B654AEA7-6166-4E1F-83B0-F0205887D3C8}" srcOrd="2" destOrd="0" presId="urn:microsoft.com/office/officeart/2005/8/layout/vList4#1"/>
    <dgm:cxn modelId="{9FC20079-BAA7-4D4E-BF35-F9FB8612D2E6}" type="presParOf" srcId="{65576115-9123-43D8-8660-975F8EB2E455}" destId="{5C1C99A6-7B50-4A76-A37C-84CE19E5A9F2}" srcOrd="1" destOrd="0" presId="urn:microsoft.com/office/officeart/2005/8/layout/vList4#1"/>
    <dgm:cxn modelId="{AD33239E-927B-46C1-84F9-40C4B462272F}" type="presParOf" srcId="{65576115-9123-43D8-8660-975F8EB2E455}" destId="{3E8D80FA-5D48-4817-A2EF-7868E2FE0C6A}" srcOrd="2" destOrd="0" presId="urn:microsoft.com/office/officeart/2005/8/layout/vList4#1"/>
    <dgm:cxn modelId="{32AA8C69-8E90-43DC-9F87-5A72C8EE685E}" type="presParOf" srcId="{3E8D80FA-5D48-4817-A2EF-7868E2FE0C6A}" destId="{62F2B83B-26CB-478C-8800-B3446C8E0788}" srcOrd="0" destOrd="0" presId="urn:microsoft.com/office/officeart/2005/8/layout/vList4#1"/>
    <dgm:cxn modelId="{BD00B6E5-941A-40C9-AD68-55827E945546}" type="presParOf" srcId="{3E8D80FA-5D48-4817-A2EF-7868E2FE0C6A}" destId="{5FEE89B6-8D77-482A-84E2-89C2824B69C3}" srcOrd="1" destOrd="0" presId="urn:microsoft.com/office/officeart/2005/8/layout/vList4#1"/>
    <dgm:cxn modelId="{344598BC-D632-437C-944A-AFBCCF856366}" type="presParOf" srcId="{3E8D80FA-5D48-4817-A2EF-7868E2FE0C6A}" destId="{09FF0AE6-372D-4A81-A4AF-719BD335836A}" srcOrd="2" destOrd="0" presId="urn:microsoft.com/office/officeart/2005/8/layout/vList4#1"/>
    <dgm:cxn modelId="{2003C2D1-76A4-43F4-B624-79ABEA1E2958}" type="presParOf" srcId="{65576115-9123-43D8-8660-975F8EB2E455}" destId="{29B44F90-EB06-4054-9C35-BC87685699BD}" srcOrd="3" destOrd="0" presId="urn:microsoft.com/office/officeart/2005/8/layout/vList4#1"/>
    <dgm:cxn modelId="{91DAEF0B-051D-4704-A062-1708E2D07B45}" type="presParOf" srcId="{65576115-9123-43D8-8660-975F8EB2E455}" destId="{7AF45ACE-8404-454E-8FEE-915820E01A79}" srcOrd="4" destOrd="0" presId="urn:microsoft.com/office/officeart/2005/8/layout/vList4#1"/>
    <dgm:cxn modelId="{31386BEB-F784-4741-ADA4-442C95770E18}" type="presParOf" srcId="{7AF45ACE-8404-454E-8FEE-915820E01A79}" destId="{B1A763A7-84F0-4CD2-9021-66FB3B7403B4}" srcOrd="0" destOrd="0" presId="urn:microsoft.com/office/officeart/2005/8/layout/vList4#1"/>
    <dgm:cxn modelId="{7A32A584-F31D-417B-9CE6-7A49292FBA19}" type="presParOf" srcId="{7AF45ACE-8404-454E-8FEE-915820E01A79}" destId="{3E5BC823-DFBD-4F08-AAF6-010D45C697BA}" srcOrd="1" destOrd="0" presId="urn:microsoft.com/office/officeart/2005/8/layout/vList4#1"/>
    <dgm:cxn modelId="{259AFAC3-0C4A-46CB-ACC2-650365791B89}" type="presParOf" srcId="{7AF45ACE-8404-454E-8FEE-915820E01A79}" destId="{B3C797F1-70F5-4022-908F-9110E34209A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974BE-43F9-427C-A4C0-E9666B92F914}">
      <dsp:nvSpPr>
        <dsp:cNvPr id="0" name=""/>
        <dsp:cNvSpPr/>
      </dsp:nvSpPr>
      <dsp:spPr>
        <a:xfrm>
          <a:off x="2401406" y="674091"/>
          <a:ext cx="520673" cy="91440"/>
        </a:xfrm>
        <a:custGeom>
          <a:avLst/>
          <a:gdLst/>
          <a:ahLst/>
          <a:cxnLst/>
          <a:rect l="0" t="0" r="0" b="0"/>
          <a:pathLst>
            <a:path>
              <a:moveTo>
                <a:pt x="0" y="45720"/>
              </a:moveTo>
              <a:lnTo>
                <a:pt x="520673" y="45720"/>
              </a:lnTo>
            </a:path>
          </a:pathLst>
        </a:custGeom>
        <a:noFill/>
        <a:ln w="38100" cap="flat" cmpd="sng" algn="ctr">
          <a:solidFill>
            <a:srgbClr val="FF0000"/>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961" y="717055"/>
        <a:ext cx="27563" cy="5512"/>
      </dsp:txXfrm>
    </dsp:sp>
    <dsp:sp modelId="{185F6911-BE67-469A-AD37-642341ADFBF2}">
      <dsp:nvSpPr>
        <dsp:cNvPr id="0" name=""/>
        <dsp:cNvSpPr/>
      </dsp:nvSpPr>
      <dsp:spPr>
        <a:xfrm>
          <a:off x="6367" y="759"/>
          <a:ext cx="2396839" cy="1438103"/>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noProof="0" dirty="0" smtClean="0">
              <a:solidFill>
                <a:sysClr val="windowText" lastClr="000000"/>
              </a:solidFill>
            </a:rPr>
            <a:t>Modelo Conceptual</a:t>
          </a:r>
          <a:endParaRPr lang="es-ES" sz="2400" kern="1200" noProof="0" dirty="0">
            <a:solidFill>
              <a:sysClr val="windowText" lastClr="000000"/>
            </a:solidFill>
          </a:endParaRPr>
        </a:p>
      </dsp:txBody>
      <dsp:txXfrm>
        <a:off x="6367" y="759"/>
        <a:ext cx="2396839" cy="1438103"/>
      </dsp:txXfrm>
    </dsp:sp>
    <dsp:sp modelId="{C9878066-A6DD-4FE5-AB62-210FA724E212}">
      <dsp:nvSpPr>
        <dsp:cNvPr id="0" name=""/>
        <dsp:cNvSpPr/>
      </dsp:nvSpPr>
      <dsp:spPr>
        <a:xfrm>
          <a:off x="5349519" y="674091"/>
          <a:ext cx="520673" cy="91440"/>
        </a:xfrm>
        <a:custGeom>
          <a:avLst/>
          <a:gdLst/>
          <a:ahLst/>
          <a:cxnLst/>
          <a:rect l="0" t="0" r="0" b="0"/>
          <a:pathLst>
            <a:path>
              <a:moveTo>
                <a:pt x="0" y="45720"/>
              </a:moveTo>
              <a:lnTo>
                <a:pt x="520673" y="45720"/>
              </a:lnTo>
            </a:path>
          </a:pathLst>
        </a:custGeom>
        <a:noFill/>
        <a:ln w="38100" cap="flat" cmpd="sng" algn="ctr">
          <a:solidFill>
            <a:srgbClr val="FF0000"/>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96074" y="717055"/>
        <a:ext cx="27563" cy="5512"/>
      </dsp:txXfrm>
    </dsp:sp>
    <dsp:sp modelId="{886C59E1-7AEF-4E30-8F47-817109759B8A}">
      <dsp:nvSpPr>
        <dsp:cNvPr id="0" name=""/>
        <dsp:cNvSpPr/>
      </dsp:nvSpPr>
      <dsp:spPr>
        <a:xfrm>
          <a:off x="2954480" y="759"/>
          <a:ext cx="2396839" cy="1438103"/>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noProof="0" dirty="0" smtClean="0">
              <a:solidFill>
                <a:sysClr val="windowText" lastClr="000000"/>
              </a:solidFill>
            </a:rPr>
            <a:t>Diseño </a:t>
          </a:r>
          <a:r>
            <a:rPr lang="es-ES" sz="2400" kern="1200" noProof="0" dirty="0" err="1" smtClean="0">
              <a:solidFill>
                <a:sysClr val="windowText" lastClr="000000"/>
              </a:solidFill>
            </a:rPr>
            <a:t>Navegacional</a:t>
          </a:r>
          <a:endParaRPr lang="es-ES" sz="2400" kern="1200" noProof="0" dirty="0">
            <a:solidFill>
              <a:sysClr val="windowText" lastClr="000000"/>
            </a:solidFill>
          </a:endParaRPr>
        </a:p>
      </dsp:txBody>
      <dsp:txXfrm>
        <a:off x="2954480" y="759"/>
        <a:ext cx="2396839" cy="1438103"/>
      </dsp:txXfrm>
    </dsp:sp>
    <dsp:sp modelId="{75A4DA68-27C2-4E80-9DC1-311BF500ECB0}">
      <dsp:nvSpPr>
        <dsp:cNvPr id="0" name=""/>
        <dsp:cNvSpPr/>
      </dsp:nvSpPr>
      <dsp:spPr>
        <a:xfrm>
          <a:off x="1204787" y="1437063"/>
          <a:ext cx="5896225" cy="520673"/>
        </a:xfrm>
        <a:custGeom>
          <a:avLst/>
          <a:gdLst/>
          <a:ahLst/>
          <a:cxnLst/>
          <a:rect l="0" t="0" r="0" b="0"/>
          <a:pathLst>
            <a:path>
              <a:moveTo>
                <a:pt x="5896225" y="0"/>
              </a:moveTo>
              <a:lnTo>
                <a:pt x="5896225" y="277436"/>
              </a:lnTo>
              <a:lnTo>
                <a:pt x="0" y="277436"/>
              </a:lnTo>
              <a:lnTo>
                <a:pt x="0" y="520673"/>
              </a:lnTo>
            </a:path>
          </a:pathLst>
        </a:custGeom>
        <a:noFill/>
        <a:ln w="38100" cap="flat" cmpd="sng" algn="ctr">
          <a:solidFill>
            <a:srgbClr val="FF0000"/>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4851" y="1694643"/>
        <a:ext cx="296097" cy="5512"/>
      </dsp:txXfrm>
    </dsp:sp>
    <dsp:sp modelId="{768FD323-308D-4D25-BF4F-2357758A03C2}">
      <dsp:nvSpPr>
        <dsp:cNvPr id="0" name=""/>
        <dsp:cNvSpPr/>
      </dsp:nvSpPr>
      <dsp:spPr>
        <a:xfrm>
          <a:off x="5902593" y="759"/>
          <a:ext cx="2396839" cy="1438103"/>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noProof="0" dirty="0" smtClean="0">
              <a:solidFill>
                <a:sysClr val="windowText" lastClr="000000"/>
              </a:solidFill>
            </a:rPr>
            <a:t>Diseño</a:t>
          </a:r>
          <a:r>
            <a:rPr lang="en-US" sz="2400" kern="1200" dirty="0" smtClean="0">
              <a:solidFill>
                <a:sysClr val="windowText" lastClr="000000"/>
              </a:solidFill>
            </a:rPr>
            <a:t> de </a:t>
          </a:r>
          <a:r>
            <a:rPr lang="es-ES" sz="2400" kern="1200" noProof="0" dirty="0" smtClean="0">
              <a:solidFill>
                <a:sysClr val="windowText" lastClr="000000"/>
              </a:solidFill>
            </a:rPr>
            <a:t>Interfaz Abstracta</a:t>
          </a:r>
          <a:endParaRPr lang="es-ES" sz="2400" kern="1200" noProof="0" dirty="0">
            <a:solidFill>
              <a:sysClr val="windowText" lastClr="000000"/>
            </a:solidFill>
          </a:endParaRPr>
        </a:p>
      </dsp:txBody>
      <dsp:txXfrm>
        <a:off x="5902593" y="759"/>
        <a:ext cx="2396839" cy="1438103"/>
      </dsp:txXfrm>
    </dsp:sp>
    <dsp:sp modelId="{79448A9E-338B-40BD-AC83-BD596E22F936}">
      <dsp:nvSpPr>
        <dsp:cNvPr id="0" name=""/>
        <dsp:cNvSpPr/>
      </dsp:nvSpPr>
      <dsp:spPr>
        <a:xfrm>
          <a:off x="6367" y="1990136"/>
          <a:ext cx="2396839" cy="1438103"/>
        </a:xfrm>
        <a:prstGeom prst="rect">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noProof="0" dirty="0" smtClean="0">
              <a:solidFill>
                <a:sysClr val="windowText" lastClr="000000"/>
              </a:solidFill>
            </a:rPr>
            <a:t>Implementación</a:t>
          </a:r>
          <a:endParaRPr lang="es-ES" sz="2400" kern="1200" noProof="0" dirty="0">
            <a:solidFill>
              <a:sysClr val="windowText" lastClr="000000"/>
            </a:solidFill>
          </a:endParaRPr>
        </a:p>
      </dsp:txBody>
      <dsp:txXfrm>
        <a:off x="6367" y="1990136"/>
        <a:ext cx="2396839" cy="1438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E4251-1118-4AD8-9C1A-10D781348FF3}">
      <dsp:nvSpPr>
        <dsp:cNvPr id="0" name=""/>
        <dsp:cNvSpPr/>
      </dsp:nvSpPr>
      <dsp:spPr>
        <a:xfrm>
          <a:off x="0" y="0"/>
          <a:ext cx="7467600" cy="1428750"/>
        </a:xfrm>
        <a:prstGeom prst="roundRect">
          <a:avLst>
            <a:gd name="adj" fmla="val 10000"/>
          </a:avLst>
        </a:prstGeom>
        <a:solidFill>
          <a:schemeClr val="accent4">
            <a:lumMod val="60000"/>
            <a:lumOff val="4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S" sz="4000" kern="1200" noProof="0" dirty="0" smtClean="0">
              <a:solidFill>
                <a:sysClr val="windowText" lastClr="000000"/>
              </a:solidFill>
            </a:rPr>
            <a:t>AN</a:t>
          </a:r>
          <a:r>
            <a:rPr lang="en-US" sz="4000" kern="1200" noProof="0" dirty="0" smtClean="0">
              <a:solidFill>
                <a:sysClr val="windowText" lastClr="000000"/>
              </a:solidFill>
            </a:rPr>
            <a:t>ÁL</a:t>
          </a:r>
          <a:r>
            <a:rPr lang="es-ES" sz="4000" kern="1200" noProof="0" dirty="0" smtClean="0">
              <a:solidFill>
                <a:sysClr val="windowText" lastClr="000000"/>
              </a:solidFill>
            </a:rPr>
            <a:t>ISIS</a:t>
          </a:r>
          <a:endParaRPr lang="es-ES" sz="4000" kern="1200" noProof="0" dirty="0">
            <a:solidFill>
              <a:sysClr val="windowText" lastClr="000000"/>
            </a:solidFill>
          </a:endParaRPr>
        </a:p>
      </dsp:txBody>
      <dsp:txXfrm>
        <a:off x="1636395" y="0"/>
        <a:ext cx="5831205" cy="1428750"/>
      </dsp:txXfrm>
    </dsp:sp>
    <dsp:sp modelId="{947812E7-9F01-4EFF-8A89-4470CC0D2332}">
      <dsp:nvSpPr>
        <dsp:cNvPr id="0" name=""/>
        <dsp:cNvSpPr/>
      </dsp:nvSpPr>
      <dsp:spPr>
        <a:xfrm>
          <a:off x="168802" y="171450"/>
          <a:ext cx="1441664" cy="10858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2B83B-26CB-478C-8800-B3446C8E0788}">
      <dsp:nvSpPr>
        <dsp:cNvPr id="0" name=""/>
        <dsp:cNvSpPr/>
      </dsp:nvSpPr>
      <dsp:spPr>
        <a:xfrm>
          <a:off x="0" y="1571625"/>
          <a:ext cx="7467600" cy="1428749"/>
        </a:xfrm>
        <a:prstGeom prst="roundRect">
          <a:avLst>
            <a:gd name="adj" fmla="val 10000"/>
          </a:avLst>
        </a:prstGeom>
        <a:solidFill>
          <a:schemeClr val="accent4">
            <a:lumMod val="60000"/>
            <a:lumOff val="4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solidFill>
                <a:sysClr val="windowText" lastClr="000000"/>
              </a:solidFill>
            </a:rPr>
            <a:t>DISEÑO</a:t>
          </a:r>
          <a:endParaRPr lang="en-US" sz="4000" kern="1200" dirty="0">
            <a:solidFill>
              <a:sysClr val="windowText" lastClr="000000"/>
            </a:solidFill>
          </a:endParaRPr>
        </a:p>
      </dsp:txBody>
      <dsp:txXfrm>
        <a:off x="1636395" y="1571625"/>
        <a:ext cx="5831205" cy="1428749"/>
      </dsp:txXfrm>
    </dsp:sp>
    <dsp:sp modelId="{5FEE89B6-8D77-482A-84E2-89C2824B69C3}">
      <dsp:nvSpPr>
        <dsp:cNvPr id="0" name=""/>
        <dsp:cNvSpPr/>
      </dsp:nvSpPr>
      <dsp:spPr>
        <a:xfrm>
          <a:off x="142875" y="1714500"/>
          <a:ext cx="1493520" cy="114299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763A7-84F0-4CD2-9021-66FB3B7403B4}">
      <dsp:nvSpPr>
        <dsp:cNvPr id="0" name=""/>
        <dsp:cNvSpPr/>
      </dsp:nvSpPr>
      <dsp:spPr>
        <a:xfrm>
          <a:off x="0" y="3143250"/>
          <a:ext cx="7467600" cy="1428749"/>
        </a:xfrm>
        <a:prstGeom prst="roundRect">
          <a:avLst>
            <a:gd name="adj" fmla="val 10000"/>
          </a:avLst>
        </a:prstGeom>
        <a:solidFill>
          <a:schemeClr val="accent4">
            <a:lumMod val="60000"/>
            <a:lumOff val="4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solidFill>
                <a:sysClr val="windowText" lastClr="000000"/>
              </a:solidFill>
            </a:rPr>
            <a:t>IMPLEMENTACIÓN Y PRUEBAS</a:t>
          </a:r>
          <a:endParaRPr lang="en-US" sz="4000" kern="1200" dirty="0">
            <a:solidFill>
              <a:sysClr val="windowText" lastClr="000000"/>
            </a:solidFill>
          </a:endParaRPr>
        </a:p>
      </dsp:txBody>
      <dsp:txXfrm>
        <a:off x="1636395" y="3143250"/>
        <a:ext cx="5831205" cy="1428749"/>
      </dsp:txXfrm>
    </dsp:sp>
    <dsp:sp modelId="{3E5BC823-DFBD-4F08-AAF6-010D45C697BA}">
      <dsp:nvSpPr>
        <dsp:cNvPr id="0" name=""/>
        <dsp:cNvSpPr/>
      </dsp:nvSpPr>
      <dsp:spPr>
        <a:xfrm>
          <a:off x="142875" y="3286125"/>
          <a:ext cx="1493520" cy="114299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2107F-9F60-4FF2-A295-21CB2607A9D1}" type="datetimeFigureOut">
              <a:rPr lang="en-US" smtClean="0"/>
              <a:pPr/>
              <a:t>2/27/2014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B4F03-F854-4543-A3D4-E4B318F88C9E}" type="slidenum">
              <a:rPr lang="en-US" smtClean="0"/>
              <a:pPr/>
              <a:t>‹Nº›</a:t>
            </a:fld>
            <a:endParaRPr lang="en-US"/>
          </a:p>
        </p:txBody>
      </p:sp>
    </p:spTree>
    <p:extLst>
      <p:ext uri="{BB962C8B-B14F-4D97-AF65-F5344CB8AC3E}">
        <p14:creationId xmlns:p14="http://schemas.microsoft.com/office/powerpoint/2010/main" xmlns="" val="158484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Para la implementación del juego utilizamos las siguientes herramientas, Autodesk Maya, el motor de juegos </a:t>
            </a:r>
            <a:r>
              <a:rPr lang="es-ES" sz="1200" kern="1200" dirty="0" err="1" smtClean="0">
                <a:solidFill>
                  <a:schemeClr val="tx1"/>
                </a:solidFill>
                <a:latin typeface="+mn-lt"/>
                <a:ea typeface="+mn-ea"/>
                <a:cs typeface="+mn-cs"/>
              </a:rPr>
              <a:t>Unity</a:t>
            </a:r>
            <a:r>
              <a:rPr lang="es-ES" sz="1200" kern="1200" dirty="0" smtClean="0">
                <a:solidFill>
                  <a:schemeClr val="tx1"/>
                </a:solidFill>
                <a:latin typeface="+mn-lt"/>
                <a:ea typeface="+mn-ea"/>
                <a:cs typeface="+mn-cs"/>
              </a:rPr>
              <a:t> 3D, adobe </a:t>
            </a:r>
            <a:r>
              <a:rPr lang="es-ES" sz="1200" kern="1200" dirty="0" err="1" smtClean="0">
                <a:solidFill>
                  <a:schemeClr val="tx1"/>
                </a:solidFill>
                <a:latin typeface="+mn-lt"/>
                <a:ea typeface="+mn-ea"/>
                <a:cs typeface="+mn-cs"/>
              </a:rPr>
              <a:t>Photoshop</a:t>
            </a:r>
            <a:r>
              <a:rPr lang="es-E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 </a:t>
            </a:r>
            <a:r>
              <a:rPr lang="es-ES" sz="1200" kern="1200" dirty="0" err="1" smtClean="0">
                <a:solidFill>
                  <a:schemeClr val="tx1"/>
                </a:solidFill>
                <a:latin typeface="+mn-lt"/>
                <a:ea typeface="+mn-ea"/>
                <a:cs typeface="+mn-cs"/>
              </a:rPr>
              <a:t>autodesk</a:t>
            </a:r>
            <a:r>
              <a:rPr lang="es-ES" sz="1200" kern="1200" dirty="0" smtClean="0">
                <a:solidFill>
                  <a:schemeClr val="tx1"/>
                </a:solidFill>
                <a:latin typeface="+mn-lt"/>
                <a:ea typeface="+mn-ea"/>
                <a:cs typeface="+mn-cs"/>
              </a:rPr>
              <a:t> Maya modelamos lo elementos 3D del juego. Como se puede apreciar en las imágenes. Para integrar las </a:t>
            </a:r>
            <a:r>
              <a:rPr lang="es-ES" sz="1200" kern="1200" dirty="0" err="1" smtClean="0">
                <a:solidFill>
                  <a:schemeClr val="tx1"/>
                </a:solidFill>
                <a:latin typeface="+mn-lt"/>
                <a:ea typeface="+mn-ea"/>
                <a:cs typeface="+mn-cs"/>
              </a:rPr>
              <a:t>mecanicas</a:t>
            </a:r>
            <a:r>
              <a:rPr lang="es-ES" sz="1200" kern="1200" dirty="0" smtClean="0">
                <a:solidFill>
                  <a:schemeClr val="tx1"/>
                </a:solidFill>
                <a:latin typeface="+mn-lt"/>
                <a:ea typeface="+mn-ea"/>
                <a:cs typeface="+mn-cs"/>
              </a:rPr>
              <a:t> del juego, la IA se </a:t>
            </a:r>
            <a:r>
              <a:rPr lang="es-ES" sz="1200" kern="1200" dirty="0" err="1" smtClean="0">
                <a:solidFill>
                  <a:schemeClr val="tx1"/>
                </a:solidFill>
                <a:latin typeface="+mn-lt"/>
                <a:ea typeface="+mn-ea"/>
                <a:cs typeface="+mn-cs"/>
              </a:rPr>
              <a:t>utilzo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Unity</a:t>
            </a:r>
            <a:r>
              <a:rPr lang="es-ES" sz="1200" kern="1200" dirty="0" smtClean="0">
                <a:solidFill>
                  <a:schemeClr val="tx1"/>
                </a:solidFill>
                <a:latin typeface="+mn-lt"/>
                <a:ea typeface="+mn-ea"/>
                <a:cs typeface="+mn-cs"/>
              </a:rPr>
              <a:t> 3D.</a:t>
            </a:r>
            <a:endParaRPr lang="en-U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1" kern="1200" dirty="0" err="1" smtClean="0">
                <a:solidFill>
                  <a:schemeClr val="tx1"/>
                </a:solidFill>
                <a:latin typeface="+mn-lt"/>
                <a:ea typeface="+mn-ea"/>
                <a:cs typeface="+mn-cs"/>
              </a:rPr>
              <a:t>Heurisiticas</a:t>
            </a:r>
            <a:endParaRPr lang="es-ES" sz="1200" b="1"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Esta técnica se uso para la generación de algoritmos de validación de estados de los obstáculos, ya que estos deben de activarse siempre y cuando el avatar se encuentre en la respectiva área de obstáculos. tanto las rocas como los meteoritos tienen un ciclo de vida y se auto crean y destruyen de forma aleatoria en puntos estratégicos 3D distribuidos en el entorno, existen paredes invisibles que indican a los algoritmos encargados de generar los respectivos obstáculos que el avatar a entrado en el área y que empiece el ciclo de vida de la mecánica de juego determinada. Esta técnica también es la encargada de la validar la regleta de figuras geométricas recogidas por el avatar, estas figuras tienen un identificador propio y el algoritmo heurístico se encarga de evaluar cuales de todas las figuras ya se encuentran 2 veces y 3 veces repetidas en la regleta, donde ejecuta automáticamente un evento respectivo por cada estado.</a:t>
            </a:r>
            <a:endParaRPr lang="en-U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[ANDRES]</a:t>
            </a:r>
          </a:p>
          <a:p>
            <a:r>
              <a:rPr lang="es-ES" sz="1200" b="1" kern="1200" dirty="0" err="1" smtClean="0">
                <a:solidFill>
                  <a:schemeClr val="tx1"/>
                </a:solidFill>
                <a:latin typeface="+mn-lt"/>
                <a:ea typeface="+mn-ea"/>
                <a:cs typeface="+mn-cs"/>
              </a:rPr>
              <a:t>Busqueda</a:t>
            </a:r>
            <a:r>
              <a:rPr lang="es-ES" sz="1200" b="1" kern="1200" dirty="0" smtClean="0">
                <a:solidFill>
                  <a:schemeClr val="tx1"/>
                </a:solidFill>
                <a:latin typeface="+mn-lt"/>
                <a:ea typeface="+mn-ea"/>
                <a:cs typeface="+mn-cs"/>
              </a:rPr>
              <a:t> de caminos</a:t>
            </a:r>
            <a:endParaRPr lang="en-US" sz="1200" b="1"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Este tipo de técnica usando principalmente en laberintos, se utilizo para dar al avatar una inteligencia propia y sea capaz de recorrer por si solo toda la carrera, evitando en lo posible los obstáculos y representando un enemigo difícil de vencer en la carrera, la técnica comprende un conjunto de puntos 3D esparcidos estratégicamente en la pista y a través de un algoritmo de búsqueda, el avatar es capaz de ubicar el punto más cerca en la pista y de esta forma avanzar progresivamente como si lo hiciera un jugador mas del juego. Añadiendo formulas trigonométricas se logro validar el estado actual y el número de vueltas que el avatar PC a recorrido en la carrera.</a:t>
            </a:r>
            <a:endParaRPr lang="en-U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noProof="0" dirty="0" smtClean="0"/>
              <a:t>[DANIEL]</a:t>
            </a:r>
            <a:endParaRPr lang="es-ES" noProof="0"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17</a:t>
            </a:fld>
            <a:endParaRPr lang="en-US"/>
          </a:p>
        </p:txBody>
      </p:sp>
    </p:spTree>
    <p:extLst>
      <p:ext uri="{BB962C8B-B14F-4D97-AF65-F5344CB8AC3E}">
        <p14:creationId xmlns:p14="http://schemas.microsoft.com/office/powerpoint/2010/main" xmlns="" val="189203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S" b="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b="0"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21</a:t>
            </a:fld>
            <a:endParaRPr lang="en-US"/>
          </a:p>
        </p:txBody>
      </p:sp>
    </p:spTree>
    <p:extLst>
      <p:ext uri="{BB962C8B-B14F-4D97-AF65-F5344CB8AC3E}">
        <p14:creationId xmlns:p14="http://schemas.microsoft.com/office/powerpoint/2010/main" xmlns="" val="170415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lgn="just"/>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lnSpcReduction="10000"/>
          </a:bodyPr>
          <a:lstStyle/>
          <a:p>
            <a:pPr>
              <a:buFont typeface="Arial" pitchFamily="34" charset="0"/>
              <a:buNone/>
            </a:pPr>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228600" indent="-228600">
              <a:buNone/>
            </a:pPr>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4"/>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73049"/>
            <a:ext cx="3008313" cy="1162051"/>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ECD52A-DF56-4433-A8D3-2CB3EE7EE106}" type="datetimeFigureOut">
              <a:rPr lang="en-US" smtClean="0"/>
              <a:pPr/>
              <a:t>2/27/2014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3B84B84-F4BD-44A9-9980-2DC1ABD3BAE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CD52A-DF56-4433-A8D3-2CB3EE7EE106}" type="datetimeFigureOut">
              <a:rPr lang="en-US" smtClean="0"/>
              <a:pPr/>
              <a:t>2/27/2014</a:t>
            </a:fld>
            <a:endParaRPr lang="en-U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84B84-F4BD-44A9-9980-2DC1ABD3BAE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3.pn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7.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wmf"/><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9600" y="381002"/>
            <a:ext cx="6172200" cy="1470025"/>
          </a:xfrm>
        </p:spPr>
        <p:txBody>
          <a:bodyPr>
            <a:normAutofit fontScale="90000"/>
          </a:bodyPr>
          <a:lstStyle/>
          <a:p>
            <a:r>
              <a:rPr lang="es-ES" dirty="0" smtClean="0"/>
              <a:t>UNIVERSIDAD DE LAS FUERZAS ARMADAS - ESPE</a:t>
            </a:r>
            <a:endParaRPr lang="es-ES" dirty="0"/>
          </a:p>
        </p:txBody>
      </p:sp>
      <p:sp>
        <p:nvSpPr>
          <p:cNvPr id="3" name="2 Subtítulo"/>
          <p:cNvSpPr>
            <a:spLocks noGrp="1"/>
          </p:cNvSpPr>
          <p:nvPr>
            <p:ph type="subTitle" idx="1"/>
          </p:nvPr>
        </p:nvSpPr>
        <p:spPr>
          <a:xfrm>
            <a:off x="1143000" y="2057400"/>
            <a:ext cx="6705600" cy="1066800"/>
          </a:xfrm>
        </p:spPr>
        <p:txBody>
          <a:bodyPr>
            <a:normAutofit/>
          </a:bodyPr>
          <a:lstStyle/>
          <a:p>
            <a:r>
              <a:rPr lang="es-ES" dirty="0" smtClean="0">
                <a:solidFill>
                  <a:schemeClr val="tx1"/>
                </a:solidFill>
              </a:rPr>
              <a:t>DEPARTAMENTO DE CIENCIAS DE LA COMPUTACIÓN</a:t>
            </a:r>
            <a:endParaRPr lang="es-ES" dirty="0">
              <a:solidFill>
                <a:schemeClr val="tx1"/>
              </a:solidFill>
            </a:endParaRPr>
          </a:p>
        </p:txBody>
      </p:sp>
      <p:sp>
        <p:nvSpPr>
          <p:cNvPr id="4" name="2 Subtítulo"/>
          <p:cNvSpPr txBox="1">
            <a:spLocks/>
          </p:cNvSpPr>
          <p:nvPr/>
        </p:nvSpPr>
        <p:spPr>
          <a:xfrm>
            <a:off x="1371600" y="3048000"/>
            <a:ext cx="6400800" cy="1066800"/>
          </a:xfrm>
          <a:prstGeom prst="rect">
            <a:avLst/>
          </a:prstGeom>
        </p:spPr>
        <p:txBody>
          <a:bodyPr vert="horz" lIns="91440" tIns="45720" rIns="91440" bIns="45720" rtlCol="0">
            <a:normAutofit/>
          </a:bodyPr>
          <a:lstStyle/>
          <a:p>
            <a:pPr lvl="0" algn="ctr">
              <a:spcBef>
                <a:spcPct val="20000"/>
              </a:spcBef>
            </a:pPr>
            <a:r>
              <a:rPr kumimoji="0" lang="es-ES" sz="3200" b="0" i="0" u="none" strike="noStrike" kern="1200" cap="none" spc="0" normalizeH="0" baseline="0" dirty="0" smtClean="0">
                <a:ln>
                  <a:noFill/>
                </a:ln>
                <a:solidFill>
                  <a:schemeClr val="tx1"/>
                </a:solidFill>
                <a:effectLst/>
                <a:uLnTx/>
                <a:uFillTx/>
                <a:latin typeface="+mn-lt"/>
                <a:ea typeface="+mn-ea"/>
                <a:cs typeface="+mn-cs"/>
              </a:rPr>
              <a:t>CARRERA:</a:t>
            </a:r>
            <a:r>
              <a:rPr kumimoji="0" lang="es-ES" sz="3200" b="0" i="0" u="none" strike="noStrike" kern="1200" cap="none" spc="0" normalizeH="0" dirty="0" smtClean="0">
                <a:ln>
                  <a:noFill/>
                </a:ln>
                <a:solidFill>
                  <a:schemeClr val="tx1"/>
                </a:solidFill>
                <a:effectLst/>
                <a:uLnTx/>
                <a:uFillTx/>
                <a:latin typeface="+mn-lt"/>
                <a:ea typeface="+mn-ea"/>
                <a:cs typeface="+mn-cs"/>
              </a:rPr>
              <a:t> INGENIER</a:t>
            </a:r>
            <a:r>
              <a:rPr lang="en-US" sz="3200" dirty="0"/>
              <a:t>Í</a:t>
            </a:r>
            <a:r>
              <a:rPr kumimoji="0" lang="es-ES" sz="3200" b="0" i="0" u="none" strike="noStrike" kern="1200" cap="none" spc="0" normalizeH="0" dirty="0" smtClean="0">
                <a:ln>
                  <a:noFill/>
                </a:ln>
                <a:solidFill>
                  <a:schemeClr val="tx1"/>
                </a:solidFill>
                <a:effectLst/>
                <a:uLnTx/>
                <a:uFillTx/>
                <a:latin typeface="+mn-lt"/>
                <a:ea typeface="+mn-ea"/>
                <a:cs typeface="+mn-cs"/>
              </a:rPr>
              <a:t>A EN SISTEMAS E INFORMATICA</a:t>
            </a:r>
            <a:endParaRPr kumimoji="0" lang="es-ES" sz="3200" b="0" i="0" u="none" strike="noStrike" kern="1200" cap="none" spc="0" normalizeH="0" baseline="0" dirty="0" smtClean="0">
              <a:ln>
                <a:noFill/>
              </a:ln>
              <a:solidFill>
                <a:schemeClr val="tx1"/>
              </a:solidFill>
              <a:effectLst/>
              <a:uLnTx/>
              <a:uFillTx/>
              <a:latin typeface="+mn-lt"/>
              <a:ea typeface="+mn-ea"/>
              <a:cs typeface="+mn-cs"/>
            </a:endParaRPr>
          </a:p>
        </p:txBody>
      </p:sp>
      <p:sp>
        <p:nvSpPr>
          <p:cNvPr id="5" name="2 Subtítulo"/>
          <p:cNvSpPr txBox="1">
            <a:spLocks/>
          </p:cNvSpPr>
          <p:nvPr/>
        </p:nvSpPr>
        <p:spPr>
          <a:xfrm>
            <a:off x="457200" y="4114800"/>
            <a:ext cx="8458200" cy="1219200"/>
          </a:xfrm>
          <a:prstGeom prst="rect">
            <a:avLst/>
          </a:prstGeom>
        </p:spPr>
        <p:txBody>
          <a:bodyPr vert="horz" lIns="91440" tIns="45720" rIns="91440" bIns="45720" rtlCol="0">
            <a:normAutofit fontScale="70000" lnSpcReduction="20000"/>
          </a:bodyPr>
          <a:lstStyle/>
          <a:p>
            <a:pPr lvl="0" algn="ctr">
              <a:spcBef>
                <a:spcPct val="20000"/>
              </a:spcBef>
            </a:pPr>
            <a:r>
              <a:rPr lang="es-EC" sz="3200" dirty="0" smtClean="0"/>
              <a:t>ANÁLISIS</a:t>
            </a:r>
            <a:r>
              <a:rPr lang="es-EC" sz="3200" dirty="0"/>
              <a:t>, DISEÑO E IMPLEMENTACIÓN DE UN JUEGO LÚDICO EN 3D UTILIZANDO UN MOTOR GRÁFICO, TECNICAS DE IA Y TECNOLOGIA CLOUD – COMPUTING MULTIPLATAFORMA, APLICANDO LA METODOLOGIA OOHDM PARA LA EMPRESA VLBS</a:t>
            </a:r>
            <a:endParaRPr kumimoji="0" lang="es-ES" sz="3200" i="0" u="none" strike="noStrike" kern="1200" cap="none" spc="0" normalizeH="0" baseline="0" dirty="0" smtClean="0">
              <a:ln>
                <a:noFill/>
              </a:ln>
              <a:solidFill>
                <a:schemeClr val="tx1"/>
              </a:solidFill>
              <a:effectLst/>
              <a:uLnTx/>
              <a:uFillTx/>
              <a:latin typeface="+mn-lt"/>
              <a:ea typeface="+mn-ea"/>
              <a:cs typeface="+mn-cs"/>
            </a:endParaRPr>
          </a:p>
        </p:txBody>
      </p:sp>
      <p:pic>
        <p:nvPicPr>
          <p:cNvPr id="11266" name="Picture 2" descr="http://360.espe.edu.ec/images/Logo%20ESPE.png"/>
          <p:cNvPicPr>
            <a:picLocks noChangeAspect="1" noChangeArrowheads="1"/>
          </p:cNvPicPr>
          <p:nvPr/>
        </p:nvPicPr>
        <p:blipFill>
          <a:blip r:embed="rId3" cstate="print"/>
          <a:srcRect/>
          <a:stretch>
            <a:fillRect/>
          </a:stretch>
        </p:blipFill>
        <p:spPr bwMode="auto">
          <a:xfrm>
            <a:off x="6934200" y="381002"/>
            <a:ext cx="1581150" cy="1429763"/>
          </a:xfrm>
          <a:prstGeom prst="rect">
            <a:avLst/>
          </a:prstGeom>
          <a:noFill/>
        </p:spPr>
      </p:pic>
      <p:sp>
        <p:nvSpPr>
          <p:cNvPr id="7" name="6 CuadroTexto"/>
          <p:cNvSpPr txBox="1"/>
          <p:nvPr/>
        </p:nvSpPr>
        <p:spPr>
          <a:xfrm>
            <a:off x="914400" y="5410202"/>
            <a:ext cx="3124200" cy="646331"/>
          </a:xfrm>
          <a:prstGeom prst="rect">
            <a:avLst/>
          </a:prstGeom>
          <a:noFill/>
        </p:spPr>
        <p:txBody>
          <a:bodyPr wrap="square" rtlCol="0">
            <a:spAutoFit/>
          </a:bodyPr>
          <a:lstStyle/>
          <a:p>
            <a:r>
              <a:rPr lang="en-US" b="1" dirty="0" err="1" smtClean="0"/>
              <a:t>Autores</a:t>
            </a:r>
            <a:r>
              <a:rPr lang="en-US" b="1" dirty="0" smtClean="0"/>
              <a:t>: </a:t>
            </a:r>
            <a:r>
              <a:rPr lang="en-US" dirty="0" smtClean="0"/>
              <a:t>	Andr</a:t>
            </a:r>
            <a:r>
              <a:rPr lang="en-US" dirty="0"/>
              <a:t>é</a:t>
            </a:r>
            <a:r>
              <a:rPr lang="en-US" dirty="0" smtClean="0"/>
              <a:t>s Bustamante</a:t>
            </a:r>
          </a:p>
          <a:p>
            <a:r>
              <a:rPr lang="en-US" dirty="0" smtClean="0"/>
              <a:t>	Daniel Almachi</a:t>
            </a:r>
            <a:endParaRPr lang="en-US" dirty="0"/>
          </a:p>
        </p:txBody>
      </p:sp>
      <p:sp>
        <p:nvSpPr>
          <p:cNvPr id="8" name="7 CuadroTexto"/>
          <p:cNvSpPr txBox="1"/>
          <p:nvPr/>
        </p:nvSpPr>
        <p:spPr>
          <a:xfrm>
            <a:off x="5257800" y="5373470"/>
            <a:ext cx="3276600" cy="646331"/>
          </a:xfrm>
          <a:prstGeom prst="rect">
            <a:avLst/>
          </a:prstGeom>
          <a:noFill/>
        </p:spPr>
        <p:txBody>
          <a:bodyPr wrap="square" rtlCol="0">
            <a:spAutoFit/>
          </a:bodyPr>
          <a:lstStyle/>
          <a:p>
            <a:r>
              <a:rPr lang="en-US" b="1" dirty="0" smtClean="0"/>
              <a:t>Director: 	     </a:t>
            </a:r>
            <a:r>
              <a:rPr lang="en-US" dirty="0" err="1" smtClean="0"/>
              <a:t>Ing</a:t>
            </a:r>
            <a:r>
              <a:rPr lang="en-US" dirty="0" smtClean="0"/>
              <a:t>. Cesar Villacís</a:t>
            </a:r>
          </a:p>
          <a:p>
            <a:r>
              <a:rPr lang="en-US" b="1" dirty="0" err="1" smtClean="0"/>
              <a:t>Codirector</a:t>
            </a:r>
            <a:r>
              <a:rPr lang="en-US" b="1" dirty="0" smtClean="0"/>
              <a:t>:  </a:t>
            </a:r>
            <a:r>
              <a:rPr lang="en-US" dirty="0" err="1" smtClean="0"/>
              <a:t>Ing</a:t>
            </a:r>
            <a:r>
              <a:rPr lang="en-US" dirty="0" smtClean="0"/>
              <a:t>. Carlos </a:t>
            </a:r>
            <a:r>
              <a:rPr lang="en-US" dirty="0" err="1" smtClean="0"/>
              <a:t>Pr</a:t>
            </a:r>
            <a:r>
              <a:rPr lang="en-US" dirty="0" err="1"/>
              <a:t>ó</a:t>
            </a:r>
            <a:r>
              <a:rPr lang="en-US" dirty="0" err="1" smtClean="0"/>
              <a:t>cel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seno.jpg"/>
          <p:cNvPicPr>
            <a:picLocks noChangeAspect="1"/>
          </p:cNvPicPr>
          <p:nvPr/>
        </p:nvPicPr>
        <p:blipFill>
          <a:blip r:embed="rId3"/>
          <a:stretch>
            <a:fillRect/>
          </a:stretch>
        </p:blipFill>
        <p:spPr>
          <a:xfrm rot="1597738">
            <a:off x="7028248" y="357692"/>
            <a:ext cx="1915168" cy="1348279"/>
          </a:xfrm>
          <a:prstGeom prst="rect">
            <a:avLst/>
          </a:prstGeom>
        </p:spPr>
      </p:pic>
      <p:sp>
        <p:nvSpPr>
          <p:cNvPr id="2" name="1 Título"/>
          <p:cNvSpPr>
            <a:spLocks noGrp="1"/>
          </p:cNvSpPr>
          <p:nvPr>
            <p:ph type="title"/>
          </p:nvPr>
        </p:nvSpPr>
        <p:spPr>
          <a:xfrm>
            <a:off x="381000" y="0"/>
            <a:ext cx="8229600" cy="1143000"/>
          </a:xfrm>
        </p:spPr>
        <p:txBody>
          <a:bodyPr/>
          <a:lstStyle/>
          <a:p>
            <a:pPr algn="l"/>
            <a:r>
              <a:rPr lang="en-US" dirty="0" smtClean="0"/>
              <a:t>DISEÑO</a:t>
            </a:r>
            <a:endParaRPr lang="en-US" dirty="0"/>
          </a:p>
        </p:txBody>
      </p:sp>
      <p:sp>
        <p:nvSpPr>
          <p:cNvPr id="3" name="2 Marcador de contenido"/>
          <p:cNvSpPr>
            <a:spLocks noGrp="1"/>
          </p:cNvSpPr>
          <p:nvPr>
            <p:ph idx="1"/>
          </p:nvPr>
        </p:nvSpPr>
        <p:spPr>
          <a:xfrm>
            <a:off x="457200" y="1295401"/>
            <a:ext cx="8229600" cy="4525963"/>
          </a:xfrm>
        </p:spPr>
        <p:txBody>
          <a:bodyPr/>
          <a:lstStyle/>
          <a:p>
            <a:pPr>
              <a:buNone/>
            </a:pPr>
            <a:endParaRPr lang="es-ES" dirty="0"/>
          </a:p>
        </p:txBody>
      </p:sp>
      <p:pic>
        <p:nvPicPr>
          <p:cNvPr id="6" name="5 Imagen" descr="Diagrama de clases.jpeg"/>
          <p:cNvPicPr>
            <a:picLocks noChangeAspect="1"/>
          </p:cNvPicPr>
          <p:nvPr/>
        </p:nvPicPr>
        <p:blipFill>
          <a:blip r:embed="rId4"/>
          <a:stretch>
            <a:fillRect/>
          </a:stretch>
        </p:blipFill>
        <p:spPr>
          <a:xfrm>
            <a:off x="0" y="1143000"/>
            <a:ext cx="9144000" cy="5715000"/>
          </a:xfrm>
          <a:prstGeom prst="rect">
            <a:avLst/>
          </a:prstGeom>
        </p:spPr>
      </p:pic>
      <p:sp>
        <p:nvSpPr>
          <p:cNvPr id="7" name="6 CuadroTexto"/>
          <p:cNvSpPr txBox="1"/>
          <p:nvPr/>
        </p:nvSpPr>
        <p:spPr>
          <a:xfrm>
            <a:off x="381000" y="786825"/>
            <a:ext cx="4572000" cy="584775"/>
          </a:xfrm>
          <a:prstGeom prst="rect">
            <a:avLst/>
          </a:prstGeom>
          <a:noFill/>
        </p:spPr>
        <p:txBody>
          <a:bodyPr wrap="square" rtlCol="0">
            <a:spAutoFit/>
          </a:bodyPr>
          <a:lstStyle/>
          <a:p>
            <a:r>
              <a:rPr lang="en-US" sz="3200" dirty="0" smtClean="0"/>
              <a:t>DISEÑO CONCEPTUAL</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seno.jpg"/>
          <p:cNvPicPr>
            <a:picLocks noChangeAspect="1"/>
          </p:cNvPicPr>
          <p:nvPr/>
        </p:nvPicPr>
        <p:blipFill>
          <a:blip r:embed="rId3"/>
          <a:stretch>
            <a:fillRect/>
          </a:stretch>
        </p:blipFill>
        <p:spPr>
          <a:xfrm rot="1597738">
            <a:off x="7028248" y="357692"/>
            <a:ext cx="1915168" cy="1348279"/>
          </a:xfrm>
          <a:prstGeom prst="rect">
            <a:avLst/>
          </a:prstGeom>
        </p:spPr>
      </p:pic>
      <p:sp>
        <p:nvSpPr>
          <p:cNvPr id="2" name="1 Título"/>
          <p:cNvSpPr>
            <a:spLocks noGrp="1"/>
          </p:cNvSpPr>
          <p:nvPr>
            <p:ph type="title"/>
          </p:nvPr>
        </p:nvSpPr>
        <p:spPr>
          <a:xfrm>
            <a:off x="457200" y="0"/>
            <a:ext cx="8229600" cy="1143000"/>
          </a:xfrm>
        </p:spPr>
        <p:txBody>
          <a:bodyPr/>
          <a:lstStyle/>
          <a:p>
            <a:pPr algn="l"/>
            <a:r>
              <a:rPr lang="en-US" dirty="0" smtClean="0"/>
              <a:t>DISEÑO</a:t>
            </a:r>
            <a:endParaRPr lang="en-US" dirty="0"/>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1027" name="Lienzo 76"/>
          <p:cNvGrpSpPr>
            <a:grpSpLocks/>
          </p:cNvGrpSpPr>
          <p:nvPr/>
        </p:nvGrpSpPr>
        <p:grpSpPr bwMode="auto">
          <a:xfrm>
            <a:off x="685800" y="1371600"/>
            <a:ext cx="7620000" cy="4267200"/>
            <a:chOff x="0" y="0"/>
            <a:chExt cx="52520" cy="24263"/>
          </a:xfrm>
        </p:grpSpPr>
        <p:sp>
          <p:nvSpPr>
            <p:cNvPr id="1036" name="AutoShape 12"/>
            <p:cNvSpPr>
              <a:spLocks noChangeAspect="1" noChangeArrowheads="1"/>
            </p:cNvSpPr>
            <p:nvPr/>
          </p:nvSpPr>
          <p:spPr bwMode="auto">
            <a:xfrm>
              <a:off x="0" y="0"/>
              <a:ext cx="52520" cy="242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78" name="78 Rectángulo"/>
            <p:cNvSpPr>
              <a:spLocks noChangeArrowheads="1"/>
            </p:cNvSpPr>
            <p:nvPr/>
          </p:nvSpPr>
          <p:spPr bwMode="auto">
            <a:xfrm>
              <a:off x="18385" y="2237"/>
              <a:ext cx="15369" cy="4669"/>
            </a:xfrm>
            <a:prstGeom prst="snip2DiagRect">
              <a:avLst/>
            </a:prstGeom>
            <a:solidFill>
              <a:schemeClr val="accent4">
                <a:lumMod val="40000"/>
                <a:lumOff val="60000"/>
              </a:schemeClr>
            </a:solidFill>
            <a:ln w="25400">
              <a:solidFill>
                <a:schemeClr val="accent4">
                  <a:lumMod val="7500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Menu Principal</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80 Rectángulo redondeado"/>
            <p:cNvSpPr>
              <a:spLocks noChangeArrowheads="1"/>
            </p:cNvSpPr>
            <p:nvPr/>
          </p:nvSpPr>
          <p:spPr bwMode="auto">
            <a:xfrm>
              <a:off x="875" y="16845"/>
              <a:ext cx="14300" cy="5350"/>
            </a:xfrm>
            <a:prstGeom prst="roundRect">
              <a:avLst>
                <a:gd name="adj" fmla="val 16667"/>
              </a:avLst>
            </a:prstGeom>
            <a:solidFill>
              <a:srgbClr val="E076B3">
                <a:alpha val="60000"/>
              </a:srgbClr>
            </a:solidFill>
            <a:ln w="25400">
              <a:solidFill>
                <a:srgbClr val="EE1E9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Ayuda</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del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juego</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80 Rectángulo redondeado"/>
            <p:cNvSpPr>
              <a:spLocks noChangeArrowheads="1"/>
            </p:cNvSpPr>
            <p:nvPr/>
          </p:nvSpPr>
          <p:spPr bwMode="auto">
            <a:xfrm>
              <a:off x="18907" y="16845"/>
              <a:ext cx="14294" cy="5347"/>
            </a:xfrm>
            <a:prstGeom prst="roundRect">
              <a:avLst>
                <a:gd name="adj" fmla="val 16667"/>
              </a:avLst>
            </a:prstGeom>
            <a:solidFill>
              <a:srgbClr val="E076B3">
                <a:alpha val="60000"/>
              </a:srgbClr>
            </a:solidFill>
            <a:ln w="25400">
              <a:solidFill>
                <a:srgbClr val="EE1E9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Lobby</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84" name="80 Rectángulo redondeado"/>
            <p:cNvSpPr>
              <a:spLocks noChangeArrowheads="1"/>
            </p:cNvSpPr>
            <p:nvPr/>
          </p:nvSpPr>
          <p:spPr bwMode="auto">
            <a:xfrm>
              <a:off x="38226" y="16845"/>
              <a:ext cx="14294" cy="5347"/>
            </a:xfrm>
            <a:prstGeom prst="roundRect">
              <a:avLst>
                <a:gd name="adj" fmla="val 16667"/>
              </a:avLst>
            </a:prstGeom>
            <a:solidFill>
              <a:srgbClr val="E076B3">
                <a:alpha val="60000"/>
              </a:srgbClr>
            </a:solidFill>
            <a:ln w="25400">
              <a:solidFill>
                <a:srgbClr val="EE1E9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Escena</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competencia</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23" name="22 Conector recto de flecha"/>
          <p:cNvCxnSpPr>
            <a:stCxn id="5" idx="3"/>
            <a:endCxn id="84" idx="1"/>
          </p:cNvCxnSpPr>
          <p:nvPr/>
        </p:nvCxnSpPr>
        <p:spPr>
          <a:xfrm>
            <a:off x="5502882" y="4804372"/>
            <a:ext cx="729036" cy="1588"/>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24" name="23 Conector angular"/>
          <p:cNvCxnSpPr>
            <a:stCxn id="80" idx="0"/>
            <a:endCxn id="78" idx="1"/>
          </p:cNvCxnSpPr>
          <p:nvPr/>
        </p:nvCxnSpPr>
        <p:spPr>
          <a:xfrm rot="5400000" flipH="1" flipV="1">
            <a:off x="2285145" y="2151161"/>
            <a:ext cx="1747999" cy="2618033"/>
          </a:xfrm>
          <a:prstGeom prst="bentConnector3">
            <a:avLst>
              <a:gd name="adj1" fmla="val 50000"/>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25 Conector angular"/>
          <p:cNvCxnSpPr>
            <a:stCxn id="84" idx="0"/>
            <a:endCxn id="78" idx="1"/>
          </p:cNvCxnSpPr>
          <p:nvPr/>
        </p:nvCxnSpPr>
        <p:spPr>
          <a:xfrm rot="16200000" flipV="1">
            <a:off x="4994511" y="2059828"/>
            <a:ext cx="1747999" cy="2800698"/>
          </a:xfrm>
          <a:prstGeom prst="bentConnector3">
            <a:avLst>
              <a:gd name="adj1" fmla="val 50000"/>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30" name="29 Conector recto de flecha"/>
          <p:cNvCxnSpPr>
            <a:stCxn id="5" idx="0"/>
            <a:endCxn id="78" idx="1"/>
          </p:cNvCxnSpPr>
          <p:nvPr/>
        </p:nvCxnSpPr>
        <p:spPr>
          <a:xfrm rot="5400000" flipH="1" flipV="1">
            <a:off x="3593037" y="3459053"/>
            <a:ext cx="1747999" cy="2249"/>
          </a:xfrm>
          <a:prstGeom prst="straightConnector1">
            <a:avLst/>
          </a:prstGeom>
          <a:ln>
            <a:solidFill>
              <a:srgbClr val="C0000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5" name="14 CuadroTexto"/>
          <p:cNvSpPr txBox="1"/>
          <p:nvPr/>
        </p:nvSpPr>
        <p:spPr>
          <a:xfrm>
            <a:off x="457200" y="838200"/>
            <a:ext cx="4572000" cy="584775"/>
          </a:xfrm>
          <a:prstGeom prst="rect">
            <a:avLst/>
          </a:prstGeom>
          <a:noFill/>
        </p:spPr>
        <p:txBody>
          <a:bodyPr wrap="square" rtlCol="0">
            <a:spAutoFit/>
          </a:bodyPr>
          <a:lstStyle/>
          <a:p>
            <a:r>
              <a:rPr lang="en-US" sz="3200" dirty="0" smtClean="0"/>
              <a:t>DISEÑO NAVEGACIONAL</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44561"/>
          </a:xfrm>
        </p:spPr>
        <p:txBody>
          <a:bodyPr/>
          <a:lstStyle/>
          <a:p>
            <a:pPr algn="l"/>
            <a:r>
              <a:rPr lang="en-US" dirty="0" smtClean="0"/>
              <a:t>IMPLEMENTACIÓN</a:t>
            </a:r>
            <a:endParaRPr lang="en-US" dirty="0"/>
          </a:p>
        </p:txBody>
      </p:sp>
      <p:sp>
        <p:nvSpPr>
          <p:cNvPr id="3" name="2 Marcador de contenido"/>
          <p:cNvSpPr>
            <a:spLocks noGrp="1"/>
          </p:cNvSpPr>
          <p:nvPr>
            <p:ph idx="1"/>
          </p:nvPr>
        </p:nvSpPr>
        <p:spPr>
          <a:xfrm>
            <a:off x="381000" y="1828800"/>
            <a:ext cx="8229600" cy="4754563"/>
          </a:xfrm>
        </p:spPr>
        <p:txBody>
          <a:bodyPr/>
          <a:lstStyle/>
          <a:p>
            <a:pPr>
              <a:buNone/>
            </a:pPr>
            <a:endParaRPr lang="es-ES" dirty="0"/>
          </a:p>
        </p:txBody>
      </p:sp>
      <p:pic>
        <p:nvPicPr>
          <p:cNvPr id="4" name="3 Imagen" descr="amsrisk_serv1.jpg"/>
          <p:cNvPicPr>
            <a:picLocks noChangeAspect="1"/>
          </p:cNvPicPr>
          <p:nvPr/>
        </p:nvPicPr>
        <p:blipFill>
          <a:blip r:embed="rId3"/>
          <a:stretch>
            <a:fillRect/>
          </a:stretch>
        </p:blipFill>
        <p:spPr>
          <a:xfrm>
            <a:off x="6629400" y="457200"/>
            <a:ext cx="2106986" cy="1543368"/>
          </a:xfrm>
          <a:prstGeom prst="rect">
            <a:avLst/>
          </a:prstGeom>
        </p:spPr>
      </p:pic>
      <p:pic>
        <p:nvPicPr>
          <p:cNvPr id="5" name="Picture 14" descr="6.png"/>
          <p:cNvPicPr/>
          <p:nvPr/>
        </p:nvPicPr>
        <p:blipFill>
          <a:blip r:embed="rId4"/>
          <a:srcRect l="51323" t="13542" r="5593" b="51041"/>
          <a:stretch>
            <a:fillRect/>
          </a:stretch>
        </p:blipFill>
        <p:spPr>
          <a:xfrm>
            <a:off x="304800" y="2667000"/>
            <a:ext cx="7924800" cy="3886200"/>
          </a:xfrm>
          <a:prstGeom prst="rect">
            <a:avLst/>
          </a:prstGeom>
        </p:spPr>
      </p:pic>
      <p:pic>
        <p:nvPicPr>
          <p:cNvPr id="6" name="Picture 16" descr="8.png"/>
          <p:cNvPicPr/>
          <p:nvPr/>
        </p:nvPicPr>
        <p:blipFill>
          <a:blip r:embed="rId5"/>
          <a:srcRect l="2373" t="13194" r="20806" b="15625"/>
          <a:stretch>
            <a:fillRect/>
          </a:stretch>
        </p:blipFill>
        <p:spPr>
          <a:xfrm>
            <a:off x="990600" y="2667000"/>
            <a:ext cx="7924800" cy="3886200"/>
          </a:xfrm>
          <a:prstGeom prst="rect">
            <a:avLst/>
          </a:prstGeom>
        </p:spPr>
      </p:pic>
      <p:pic>
        <p:nvPicPr>
          <p:cNvPr id="7" name="Picture 15" descr="7.png"/>
          <p:cNvPicPr/>
          <p:nvPr/>
        </p:nvPicPr>
        <p:blipFill>
          <a:blip r:embed="rId6"/>
          <a:srcRect l="1759" t="13194" r="27107" b="14507"/>
          <a:stretch>
            <a:fillRect/>
          </a:stretch>
        </p:blipFill>
        <p:spPr>
          <a:xfrm>
            <a:off x="533400" y="2667000"/>
            <a:ext cx="7696200" cy="3962400"/>
          </a:xfrm>
          <a:prstGeom prst="rect">
            <a:avLst/>
          </a:prstGeom>
        </p:spPr>
      </p:pic>
      <p:sp>
        <p:nvSpPr>
          <p:cNvPr id="8" name="7 CuadroTexto"/>
          <p:cNvSpPr txBox="1"/>
          <p:nvPr/>
        </p:nvSpPr>
        <p:spPr>
          <a:xfrm>
            <a:off x="457200" y="762000"/>
            <a:ext cx="3505200" cy="584775"/>
          </a:xfrm>
          <a:prstGeom prst="rect">
            <a:avLst/>
          </a:prstGeom>
          <a:noFill/>
        </p:spPr>
        <p:txBody>
          <a:bodyPr wrap="square" rtlCol="0">
            <a:spAutoFit/>
          </a:bodyPr>
          <a:lstStyle/>
          <a:p>
            <a:r>
              <a:rPr lang="en-US" sz="3200" dirty="0" smtClean="0"/>
              <a:t>MODELADO 3D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xit" presetSubtype="10" fill="hold"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xit" presetSubtype="10" fill="hold"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IMPLEMENTACIÓN</a:t>
            </a:r>
            <a:endParaRPr lang="en-US" dirty="0"/>
          </a:p>
        </p:txBody>
      </p:sp>
      <p:sp>
        <p:nvSpPr>
          <p:cNvPr id="3" name="2 Marcador de contenido"/>
          <p:cNvSpPr>
            <a:spLocks noGrp="1"/>
          </p:cNvSpPr>
          <p:nvPr>
            <p:ph idx="1"/>
          </p:nvPr>
        </p:nvSpPr>
        <p:spPr>
          <a:xfrm>
            <a:off x="457200" y="1524000"/>
            <a:ext cx="8229600" cy="4525963"/>
          </a:xfrm>
        </p:spPr>
        <p:txBody>
          <a:bodyPr/>
          <a:lstStyle/>
          <a:p>
            <a:pPr lvl="1">
              <a:buNone/>
            </a:pPr>
            <a:endParaRPr lang="es-ES" dirty="0" smtClean="0"/>
          </a:p>
        </p:txBody>
      </p:sp>
      <p:pic>
        <p:nvPicPr>
          <p:cNvPr id="4" name="3 Imagen" descr="juego total 2 pc player.jpg"/>
          <p:cNvPicPr>
            <a:picLocks noChangeAspect="1"/>
          </p:cNvPicPr>
          <p:nvPr/>
        </p:nvPicPr>
        <p:blipFill>
          <a:blip r:embed="rId3"/>
          <a:stretch>
            <a:fillRect/>
          </a:stretch>
        </p:blipFill>
        <p:spPr>
          <a:xfrm>
            <a:off x="1066800" y="2286000"/>
            <a:ext cx="7162800" cy="4363377"/>
          </a:xfrm>
          <a:prstGeom prst="rect">
            <a:avLst/>
          </a:prstGeom>
        </p:spPr>
      </p:pic>
      <p:sp>
        <p:nvSpPr>
          <p:cNvPr id="5" name="4 Rectángulo"/>
          <p:cNvSpPr/>
          <p:nvPr/>
        </p:nvSpPr>
        <p:spPr>
          <a:xfrm>
            <a:off x="505697" y="838200"/>
            <a:ext cx="2368341" cy="584775"/>
          </a:xfrm>
          <a:prstGeom prst="rect">
            <a:avLst/>
          </a:prstGeom>
        </p:spPr>
        <p:txBody>
          <a:bodyPr wrap="none">
            <a:spAutoFit/>
          </a:bodyPr>
          <a:lstStyle/>
          <a:p>
            <a:r>
              <a:rPr lang="en-US" sz="3200" dirty="0" smtClean="0"/>
              <a:t>HEURÍSTICAS</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IMPLEMENTACIÓN</a:t>
            </a:r>
            <a:endParaRPr lang="en-US" dirty="0"/>
          </a:p>
        </p:txBody>
      </p:sp>
      <p:sp>
        <p:nvSpPr>
          <p:cNvPr id="3" name="2 Marcador de contenido"/>
          <p:cNvSpPr>
            <a:spLocks noGrp="1"/>
          </p:cNvSpPr>
          <p:nvPr>
            <p:ph idx="1"/>
          </p:nvPr>
        </p:nvSpPr>
        <p:spPr>
          <a:xfrm>
            <a:off x="609600" y="1676400"/>
            <a:ext cx="8229600" cy="533400"/>
          </a:xfrm>
        </p:spPr>
        <p:txBody>
          <a:bodyPr/>
          <a:lstStyle/>
          <a:p>
            <a:pPr lvl="1">
              <a:buNone/>
            </a:pPr>
            <a:endParaRPr lang="es-ES" dirty="0"/>
          </a:p>
        </p:txBody>
      </p:sp>
      <p:pic>
        <p:nvPicPr>
          <p:cNvPr id="1026" name="Picture 2"/>
          <p:cNvPicPr>
            <a:picLocks noChangeAspect="1" noChangeArrowheads="1"/>
          </p:cNvPicPr>
          <p:nvPr/>
        </p:nvPicPr>
        <p:blipFill>
          <a:blip r:embed="rId3"/>
          <a:srcRect/>
          <a:stretch>
            <a:fillRect/>
          </a:stretch>
        </p:blipFill>
        <p:spPr bwMode="auto">
          <a:xfrm>
            <a:off x="685800" y="1676400"/>
            <a:ext cx="8055542" cy="4876801"/>
          </a:xfrm>
          <a:prstGeom prst="rect">
            <a:avLst/>
          </a:prstGeom>
          <a:noFill/>
          <a:ln w="9525">
            <a:noFill/>
            <a:miter lim="800000"/>
            <a:headEnd/>
            <a:tailEnd/>
          </a:ln>
          <a:effectLst/>
        </p:spPr>
      </p:pic>
      <p:sp>
        <p:nvSpPr>
          <p:cNvPr id="5" name="4 CuadroTexto"/>
          <p:cNvSpPr txBox="1"/>
          <p:nvPr/>
        </p:nvSpPr>
        <p:spPr>
          <a:xfrm>
            <a:off x="533400" y="838200"/>
            <a:ext cx="5715000" cy="584775"/>
          </a:xfrm>
          <a:prstGeom prst="rect">
            <a:avLst/>
          </a:prstGeom>
          <a:noFill/>
        </p:spPr>
        <p:txBody>
          <a:bodyPr wrap="square" rtlCol="0">
            <a:spAutoFit/>
          </a:bodyPr>
          <a:lstStyle/>
          <a:p>
            <a:r>
              <a:rPr lang="en-US" sz="3200" dirty="0" smtClean="0"/>
              <a:t>BÚSQUEDA DE CAMINOS</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IMPLEMENTACIÓN</a:t>
            </a:r>
            <a:endParaRPr lang="en-US" dirty="0"/>
          </a:p>
        </p:txBody>
      </p:sp>
      <p:sp>
        <p:nvSpPr>
          <p:cNvPr id="3" name="2 Marcador de contenido"/>
          <p:cNvSpPr>
            <a:spLocks noGrp="1"/>
          </p:cNvSpPr>
          <p:nvPr>
            <p:ph idx="1"/>
          </p:nvPr>
        </p:nvSpPr>
        <p:spPr>
          <a:xfrm>
            <a:off x="0" y="838200"/>
            <a:ext cx="4267200" cy="685800"/>
          </a:xfrm>
        </p:spPr>
        <p:txBody>
          <a:bodyPr/>
          <a:lstStyle/>
          <a:p>
            <a:pPr lvl="1">
              <a:buNone/>
            </a:pPr>
            <a:r>
              <a:rPr lang="es-ES" sz="3200" dirty="0" smtClean="0"/>
              <a:t>PLANIFICACI</a:t>
            </a:r>
            <a:r>
              <a:rPr lang="en-US" dirty="0" smtClean="0"/>
              <a:t>ÓN</a:t>
            </a:r>
            <a:endParaRPr lang="es-ES" dirty="0"/>
          </a:p>
        </p:txBody>
      </p:sp>
      <p:pic>
        <p:nvPicPr>
          <p:cNvPr id="4" name="3 Imagen" descr="C:\Users\Andres\Desktop\Multiplayer Challenge Tesis\animator.png"/>
          <p:cNvPicPr/>
          <p:nvPr/>
        </p:nvPicPr>
        <p:blipFill>
          <a:blip r:embed="rId3"/>
          <a:srcRect l="27972"/>
          <a:stretch>
            <a:fillRect/>
          </a:stretch>
        </p:blipFill>
        <p:spPr bwMode="auto">
          <a:xfrm>
            <a:off x="609600" y="1447800"/>
            <a:ext cx="8001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0"/>
            <a:ext cx="8229600" cy="1143000"/>
          </a:xfrm>
        </p:spPr>
        <p:txBody>
          <a:bodyPr/>
          <a:lstStyle/>
          <a:p>
            <a:pPr algn="l"/>
            <a:r>
              <a:rPr lang="en-US" dirty="0" smtClean="0"/>
              <a:t>RESULTADO</a:t>
            </a:r>
            <a:endParaRPr lang="en-US" dirty="0"/>
          </a:p>
        </p:txBody>
      </p:sp>
      <p:sp>
        <p:nvSpPr>
          <p:cNvPr id="5" name="4 Recortar rectángulo de esquina diagonal"/>
          <p:cNvSpPr/>
          <p:nvPr/>
        </p:nvSpPr>
        <p:spPr>
          <a:xfrm>
            <a:off x="3276600" y="2057400"/>
            <a:ext cx="2514600" cy="1143000"/>
          </a:xfrm>
          <a:prstGeom prst="snip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VIDEO JUEGO</a:t>
            </a:r>
          </a:p>
          <a:p>
            <a:pPr algn="ctr"/>
            <a:r>
              <a:rPr lang="en-US" dirty="0" smtClean="0">
                <a:solidFill>
                  <a:sysClr val="windowText" lastClr="000000"/>
                </a:solidFill>
              </a:rPr>
              <a:t>Multiplayer Challenge</a:t>
            </a:r>
            <a:endParaRPr lang="en-US" dirty="0">
              <a:solidFill>
                <a:sysClr val="windowText" lastClr="000000"/>
              </a:solidFill>
            </a:endParaRPr>
          </a:p>
        </p:txBody>
      </p:sp>
      <p:sp>
        <p:nvSpPr>
          <p:cNvPr id="6" name="5 Elipse"/>
          <p:cNvSpPr/>
          <p:nvPr/>
        </p:nvSpPr>
        <p:spPr>
          <a:xfrm>
            <a:off x="914400" y="4648200"/>
            <a:ext cx="1752600" cy="4572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ysClr val="windowText" lastClr="000000"/>
                </a:solidFill>
              </a:rPr>
              <a:t>Menus</a:t>
            </a:r>
            <a:endParaRPr lang="es-ES" dirty="0">
              <a:solidFill>
                <a:sysClr val="windowText" lastClr="000000"/>
              </a:solidFill>
            </a:endParaRPr>
          </a:p>
        </p:txBody>
      </p:sp>
      <p:sp>
        <p:nvSpPr>
          <p:cNvPr id="7" name="6 Rectángulo redondeado"/>
          <p:cNvSpPr/>
          <p:nvPr/>
        </p:nvSpPr>
        <p:spPr>
          <a:xfrm>
            <a:off x="457200" y="3886200"/>
            <a:ext cx="1981200" cy="609600"/>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Elementos</a:t>
            </a:r>
            <a:endParaRPr lang="en-US" dirty="0" smtClean="0">
              <a:solidFill>
                <a:sysClr val="windowText" lastClr="000000"/>
              </a:solidFill>
            </a:endParaRPr>
          </a:p>
          <a:p>
            <a:pPr algn="ctr"/>
            <a:r>
              <a:rPr lang="en-US" dirty="0" smtClean="0">
                <a:solidFill>
                  <a:sysClr val="windowText" lastClr="000000"/>
                </a:solidFill>
              </a:rPr>
              <a:t>3D</a:t>
            </a:r>
            <a:endParaRPr lang="en-US" dirty="0">
              <a:solidFill>
                <a:sysClr val="windowText" lastClr="000000"/>
              </a:solidFill>
            </a:endParaRPr>
          </a:p>
        </p:txBody>
      </p:sp>
      <p:sp>
        <p:nvSpPr>
          <p:cNvPr id="8" name="7 Rectángulo redondeado"/>
          <p:cNvSpPr/>
          <p:nvPr/>
        </p:nvSpPr>
        <p:spPr>
          <a:xfrm>
            <a:off x="6781800" y="3886200"/>
            <a:ext cx="1981200" cy="609600"/>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Reglas</a:t>
            </a:r>
            <a:r>
              <a:rPr lang="en-US" dirty="0" smtClean="0">
                <a:solidFill>
                  <a:sysClr val="windowText" lastClr="000000"/>
                </a:solidFill>
              </a:rPr>
              <a:t> de </a:t>
            </a:r>
            <a:r>
              <a:rPr lang="en-US" dirty="0" err="1" smtClean="0">
                <a:solidFill>
                  <a:sysClr val="windowText" lastClr="000000"/>
                </a:solidFill>
              </a:rPr>
              <a:t>aprendizaje</a:t>
            </a:r>
            <a:endParaRPr lang="en-US" dirty="0">
              <a:solidFill>
                <a:sysClr val="windowText" lastClr="000000"/>
              </a:solidFill>
            </a:endParaRPr>
          </a:p>
        </p:txBody>
      </p:sp>
      <p:sp>
        <p:nvSpPr>
          <p:cNvPr id="9" name="8 Rectángulo redondeado"/>
          <p:cNvSpPr/>
          <p:nvPr/>
        </p:nvSpPr>
        <p:spPr>
          <a:xfrm>
            <a:off x="3581400" y="3886200"/>
            <a:ext cx="1981200" cy="609600"/>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Recursos</a:t>
            </a:r>
            <a:r>
              <a:rPr lang="en-US" dirty="0" smtClean="0">
                <a:solidFill>
                  <a:sysClr val="windowText" lastClr="000000"/>
                </a:solidFill>
              </a:rPr>
              <a:t> </a:t>
            </a:r>
            <a:r>
              <a:rPr lang="en-US" dirty="0" err="1" smtClean="0">
                <a:solidFill>
                  <a:sysClr val="windowText" lastClr="000000"/>
                </a:solidFill>
              </a:rPr>
              <a:t>Educacionales</a:t>
            </a:r>
            <a:endParaRPr lang="en-US" dirty="0">
              <a:solidFill>
                <a:sysClr val="windowText" lastClr="000000"/>
              </a:solidFill>
            </a:endParaRPr>
          </a:p>
        </p:txBody>
      </p:sp>
      <p:sp>
        <p:nvSpPr>
          <p:cNvPr id="10" name="9 Elipse"/>
          <p:cNvSpPr/>
          <p:nvPr/>
        </p:nvSpPr>
        <p:spPr>
          <a:xfrm>
            <a:off x="914400" y="5181600"/>
            <a:ext cx="1752600" cy="4572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ysClr val="windowText" lastClr="000000"/>
                </a:solidFill>
              </a:rPr>
              <a:t>Obstaculos</a:t>
            </a:r>
            <a:endParaRPr lang="es-ES" dirty="0">
              <a:solidFill>
                <a:sysClr val="windowText" lastClr="000000"/>
              </a:solidFill>
            </a:endParaRPr>
          </a:p>
        </p:txBody>
      </p:sp>
      <p:sp>
        <p:nvSpPr>
          <p:cNvPr id="11" name="10 Elipse"/>
          <p:cNvSpPr/>
          <p:nvPr/>
        </p:nvSpPr>
        <p:spPr>
          <a:xfrm>
            <a:off x="914400" y="6248400"/>
            <a:ext cx="1752600" cy="4572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ysClr val="windowText" lastClr="000000"/>
                </a:solidFill>
              </a:rPr>
              <a:t>Avatar</a:t>
            </a:r>
            <a:endParaRPr lang="es-ES" dirty="0">
              <a:solidFill>
                <a:sysClr val="windowText" lastClr="000000"/>
              </a:solidFill>
            </a:endParaRPr>
          </a:p>
        </p:txBody>
      </p:sp>
      <p:sp>
        <p:nvSpPr>
          <p:cNvPr id="12" name="11 Elipse"/>
          <p:cNvSpPr/>
          <p:nvPr/>
        </p:nvSpPr>
        <p:spPr>
          <a:xfrm>
            <a:off x="914400" y="5715000"/>
            <a:ext cx="1752600" cy="4572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ysClr val="windowText" lastClr="000000"/>
                </a:solidFill>
              </a:rPr>
              <a:t>Laberinto</a:t>
            </a:r>
            <a:endParaRPr lang="es-ES" dirty="0">
              <a:solidFill>
                <a:sysClr val="windowText" lastClr="000000"/>
              </a:solidFill>
            </a:endParaRPr>
          </a:p>
        </p:txBody>
      </p:sp>
      <p:sp>
        <p:nvSpPr>
          <p:cNvPr id="13" name="12 Elipse"/>
          <p:cNvSpPr/>
          <p:nvPr/>
        </p:nvSpPr>
        <p:spPr>
          <a:xfrm>
            <a:off x="2819400" y="5638800"/>
            <a:ext cx="2209800" cy="7620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Materiales</a:t>
            </a:r>
            <a:r>
              <a:rPr lang="en-US" dirty="0" smtClean="0">
                <a:solidFill>
                  <a:sysClr val="windowText" lastClr="000000"/>
                </a:solidFill>
              </a:rPr>
              <a:t> de </a:t>
            </a:r>
            <a:r>
              <a:rPr lang="en-US" dirty="0" err="1" smtClean="0">
                <a:solidFill>
                  <a:sysClr val="windowText" lastClr="000000"/>
                </a:solidFill>
              </a:rPr>
              <a:t>aprendizaje</a:t>
            </a:r>
            <a:endParaRPr lang="en-US" dirty="0">
              <a:solidFill>
                <a:sysClr val="windowText" lastClr="000000"/>
              </a:solidFill>
            </a:endParaRPr>
          </a:p>
        </p:txBody>
      </p:sp>
      <p:sp>
        <p:nvSpPr>
          <p:cNvPr id="14" name="13 Elipse"/>
          <p:cNvSpPr/>
          <p:nvPr/>
        </p:nvSpPr>
        <p:spPr>
          <a:xfrm>
            <a:off x="4343400" y="4800600"/>
            <a:ext cx="2286000" cy="9144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Manejo</a:t>
            </a:r>
            <a:r>
              <a:rPr lang="en-US" dirty="0" smtClean="0">
                <a:solidFill>
                  <a:sysClr val="windowText" lastClr="000000"/>
                </a:solidFill>
              </a:rPr>
              <a:t> de </a:t>
            </a:r>
            <a:r>
              <a:rPr lang="en-US" dirty="0" err="1" smtClean="0">
                <a:solidFill>
                  <a:sysClr val="windowText" lastClr="000000"/>
                </a:solidFill>
              </a:rPr>
              <a:t>Fijuras</a:t>
            </a:r>
            <a:r>
              <a:rPr lang="en-US" dirty="0" smtClean="0">
                <a:solidFill>
                  <a:sysClr val="windowText" lastClr="000000"/>
                </a:solidFill>
              </a:rPr>
              <a:t> y </a:t>
            </a:r>
            <a:r>
              <a:rPr lang="en-US" dirty="0" err="1" smtClean="0">
                <a:solidFill>
                  <a:sysClr val="windowText" lastClr="000000"/>
                </a:solidFill>
              </a:rPr>
              <a:t>colores</a:t>
            </a:r>
            <a:endParaRPr lang="en-US" dirty="0">
              <a:solidFill>
                <a:sysClr val="windowText" lastClr="000000"/>
              </a:solidFill>
            </a:endParaRPr>
          </a:p>
        </p:txBody>
      </p:sp>
      <p:sp>
        <p:nvSpPr>
          <p:cNvPr id="15" name="14 Elipse"/>
          <p:cNvSpPr/>
          <p:nvPr/>
        </p:nvSpPr>
        <p:spPr>
          <a:xfrm>
            <a:off x="5410200" y="5791200"/>
            <a:ext cx="2514600" cy="10668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Base de </a:t>
            </a:r>
            <a:r>
              <a:rPr lang="en-US" dirty="0" err="1" smtClean="0">
                <a:solidFill>
                  <a:sysClr val="windowText" lastClr="000000"/>
                </a:solidFill>
              </a:rPr>
              <a:t>datos</a:t>
            </a:r>
            <a:r>
              <a:rPr lang="en-US" dirty="0" smtClean="0">
                <a:solidFill>
                  <a:sysClr val="windowText" lastClr="000000"/>
                </a:solidFill>
              </a:rPr>
              <a:t> del </a:t>
            </a:r>
            <a:r>
              <a:rPr lang="en-US" dirty="0" err="1" smtClean="0">
                <a:solidFill>
                  <a:sysClr val="windowText" lastClr="000000"/>
                </a:solidFill>
              </a:rPr>
              <a:t>conocimiento</a:t>
            </a:r>
            <a:endParaRPr lang="en-US" dirty="0">
              <a:solidFill>
                <a:sysClr val="windowText" lastClr="000000"/>
              </a:solidFill>
            </a:endParaRPr>
          </a:p>
        </p:txBody>
      </p:sp>
      <p:sp>
        <p:nvSpPr>
          <p:cNvPr id="16" name="15 Elipse"/>
          <p:cNvSpPr/>
          <p:nvPr/>
        </p:nvSpPr>
        <p:spPr>
          <a:xfrm>
            <a:off x="7239000" y="5029200"/>
            <a:ext cx="1828800" cy="838200"/>
          </a:xfrm>
          <a:prstGeom prst="ellipse">
            <a:avLst/>
          </a:prstGeom>
          <a:solidFill>
            <a:srgbClr val="A6ED33">
              <a:alpha val="6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Dominio</a:t>
            </a:r>
            <a:r>
              <a:rPr lang="en-US" dirty="0" smtClean="0">
                <a:solidFill>
                  <a:sysClr val="windowText" lastClr="000000"/>
                </a:solidFill>
              </a:rPr>
              <a:t> del </a:t>
            </a:r>
            <a:r>
              <a:rPr lang="en-US" dirty="0" err="1" smtClean="0">
                <a:solidFill>
                  <a:sysClr val="windowText" lastClr="000000"/>
                </a:solidFill>
              </a:rPr>
              <a:t>Experto</a:t>
            </a:r>
            <a:endParaRPr lang="en-US" dirty="0">
              <a:solidFill>
                <a:sysClr val="windowText" lastClr="000000"/>
              </a:solidFill>
            </a:endParaRPr>
          </a:p>
        </p:txBody>
      </p:sp>
      <p:sp>
        <p:nvSpPr>
          <p:cNvPr id="17" name="16 Elipse"/>
          <p:cNvSpPr/>
          <p:nvPr/>
        </p:nvSpPr>
        <p:spPr>
          <a:xfrm>
            <a:off x="228600" y="2133600"/>
            <a:ext cx="1905000" cy="762000"/>
          </a:xfrm>
          <a:prstGeom prst="ellipse">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Profesores</a:t>
            </a:r>
            <a:endParaRPr lang="en-US" dirty="0">
              <a:solidFill>
                <a:sysClr val="windowText" lastClr="000000"/>
              </a:solidFill>
            </a:endParaRPr>
          </a:p>
        </p:txBody>
      </p:sp>
      <p:sp>
        <p:nvSpPr>
          <p:cNvPr id="18" name="17 Rectángulo"/>
          <p:cNvSpPr/>
          <p:nvPr/>
        </p:nvSpPr>
        <p:spPr>
          <a:xfrm>
            <a:off x="7162800" y="2362200"/>
            <a:ext cx="1905000" cy="533400"/>
          </a:xfrm>
          <a:prstGeom prst="rect">
            <a:avLst/>
          </a:prstGeom>
          <a:solidFill>
            <a:srgbClr val="F757AB">
              <a:alpha val="60000"/>
            </a:srgbClr>
          </a:solidFill>
          <a:ln>
            <a:solidFill>
              <a:srgbClr val="F75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Aprendiz</a:t>
            </a:r>
            <a:endParaRPr lang="en-US" dirty="0">
              <a:solidFill>
                <a:sysClr val="windowText" lastClr="000000"/>
              </a:solidFill>
            </a:endParaRPr>
          </a:p>
        </p:txBody>
      </p:sp>
      <p:sp>
        <p:nvSpPr>
          <p:cNvPr id="19" name="18 Rectángulo"/>
          <p:cNvSpPr/>
          <p:nvPr/>
        </p:nvSpPr>
        <p:spPr>
          <a:xfrm>
            <a:off x="2209800" y="914400"/>
            <a:ext cx="5029200" cy="6096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RAZONAMIENTO LOGICO Y ESPACIAL</a:t>
            </a:r>
            <a:endParaRPr lang="en-US" sz="2000" dirty="0">
              <a:solidFill>
                <a:sysClr val="windowText" lastClr="000000"/>
              </a:solidFill>
            </a:endParaRPr>
          </a:p>
        </p:txBody>
      </p:sp>
      <p:sp>
        <p:nvSpPr>
          <p:cNvPr id="20" name="19 Flecha arriba"/>
          <p:cNvSpPr/>
          <p:nvPr/>
        </p:nvSpPr>
        <p:spPr>
          <a:xfrm>
            <a:off x="4419600" y="1524000"/>
            <a:ext cx="381000" cy="381000"/>
          </a:xfrm>
          <a:prstGeom prst="upArrow">
            <a:avLst>
              <a:gd name="adj1" fmla="val 35230"/>
              <a:gd name="adj2" fmla="val 6846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20 Conector recto de flecha"/>
          <p:cNvCxnSpPr>
            <a:stCxn id="8" idx="2"/>
            <a:endCxn id="15" idx="0"/>
          </p:cNvCxnSpPr>
          <p:nvPr/>
        </p:nvCxnSpPr>
        <p:spPr>
          <a:xfrm rot="5400000">
            <a:off x="6572250" y="4591050"/>
            <a:ext cx="1295400" cy="11049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2" name="21 Conector recto de flecha"/>
          <p:cNvCxnSpPr>
            <a:stCxn id="8" idx="2"/>
            <a:endCxn id="16" idx="0"/>
          </p:cNvCxnSpPr>
          <p:nvPr/>
        </p:nvCxnSpPr>
        <p:spPr>
          <a:xfrm rot="16200000" flipH="1">
            <a:off x="7696200" y="4572000"/>
            <a:ext cx="533400" cy="3810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3" name="22 Conector recto de flecha"/>
          <p:cNvCxnSpPr>
            <a:stCxn id="9" idx="2"/>
            <a:endCxn id="13" idx="0"/>
          </p:cNvCxnSpPr>
          <p:nvPr/>
        </p:nvCxnSpPr>
        <p:spPr>
          <a:xfrm rot="5400000">
            <a:off x="3676650" y="4743450"/>
            <a:ext cx="1143000" cy="6477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4" name="23 Conector recto de flecha"/>
          <p:cNvCxnSpPr>
            <a:stCxn id="9" idx="2"/>
            <a:endCxn id="14" idx="0"/>
          </p:cNvCxnSpPr>
          <p:nvPr/>
        </p:nvCxnSpPr>
        <p:spPr>
          <a:xfrm rot="16200000" flipH="1">
            <a:off x="4876800" y="4191000"/>
            <a:ext cx="304800" cy="9144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5" name="24 Conector recto de flecha"/>
          <p:cNvCxnSpPr/>
          <p:nvPr/>
        </p:nvCxnSpPr>
        <p:spPr>
          <a:xfrm>
            <a:off x="2133600" y="2589212"/>
            <a:ext cx="1066800"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6" name="25 Conector recto de flecha"/>
          <p:cNvCxnSpPr>
            <a:stCxn id="5" idx="0"/>
            <a:endCxn id="18" idx="1"/>
          </p:cNvCxnSpPr>
          <p:nvPr/>
        </p:nvCxnSpPr>
        <p:spPr>
          <a:xfrm>
            <a:off x="5791200" y="2628900"/>
            <a:ext cx="1371600"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7" name="26 Forma"/>
          <p:cNvCxnSpPr>
            <a:stCxn id="18" idx="0"/>
            <a:endCxn id="19" idx="3"/>
          </p:cNvCxnSpPr>
          <p:nvPr/>
        </p:nvCxnSpPr>
        <p:spPr>
          <a:xfrm rot="16200000" flipV="1">
            <a:off x="7105650" y="1352550"/>
            <a:ext cx="1143000" cy="876300"/>
          </a:xfrm>
          <a:prstGeom prst="bentConnector2">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27 Conector recto"/>
          <p:cNvCxnSpPr/>
          <p:nvPr/>
        </p:nvCxnSpPr>
        <p:spPr>
          <a:xfrm rot="5400000">
            <a:off x="-381794" y="5486400"/>
            <a:ext cx="1981994" cy="79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 name="28 Conector recto de flecha"/>
          <p:cNvCxnSpPr>
            <a:endCxn id="6" idx="2"/>
          </p:cNvCxnSpPr>
          <p:nvPr/>
        </p:nvCxnSpPr>
        <p:spPr>
          <a:xfrm>
            <a:off x="609600" y="4876800"/>
            <a:ext cx="304800"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29 Conector recto de flecha"/>
          <p:cNvCxnSpPr/>
          <p:nvPr/>
        </p:nvCxnSpPr>
        <p:spPr>
          <a:xfrm>
            <a:off x="609600" y="5410200"/>
            <a:ext cx="304800"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1" name="30 Conector recto de flecha"/>
          <p:cNvCxnSpPr/>
          <p:nvPr/>
        </p:nvCxnSpPr>
        <p:spPr>
          <a:xfrm>
            <a:off x="609600" y="5943600"/>
            <a:ext cx="304800"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2" name="31 Conector recto de flecha"/>
          <p:cNvCxnSpPr/>
          <p:nvPr/>
        </p:nvCxnSpPr>
        <p:spPr>
          <a:xfrm>
            <a:off x="609600" y="6477000"/>
            <a:ext cx="304800"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3" name="32 CuadroTexto"/>
          <p:cNvSpPr txBox="1"/>
          <p:nvPr/>
        </p:nvSpPr>
        <p:spPr>
          <a:xfrm>
            <a:off x="2286000" y="2209800"/>
            <a:ext cx="762000" cy="369332"/>
          </a:xfrm>
          <a:prstGeom prst="rect">
            <a:avLst/>
          </a:prstGeom>
          <a:noFill/>
        </p:spPr>
        <p:txBody>
          <a:bodyPr wrap="square" rtlCol="0">
            <a:spAutoFit/>
          </a:bodyPr>
          <a:lstStyle/>
          <a:p>
            <a:pPr algn="ctr"/>
            <a:r>
              <a:rPr lang="en-US" dirty="0" err="1" smtClean="0"/>
              <a:t>usan</a:t>
            </a:r>
            <a:endParaRPr lang="en-US" dirty="0"/>
          </a:p>
        </p:txBody>
      </p:sp>
      <p:sp>
        <p:nvSpPr>
          <p:cNvPr id="34" name="33 CuadroTexto"/>
          <p:cNvSpPr txBox="1"/>
          <p:nvPr/>
        </p:nvSpPr>
        <p:spPr>
          <a:xfrm>
            <a:off x="5638800" y="2057400"/>
            <a:ext cx="1600200" cy="923330"/>
          </a:xfrm>
          <a:prstGeom prst="rect">
            <a:avLst/>
          </a:prstGeom>
          <a:noFill/>
        </p:spPr>
        <p:txBody>
          <a:bodyPr wrap="square" rtlCol="0">
            <a:spAutoFit/>
          </a:bodyPr>
          <a:lstStyle/>
          <a:p>
            <a:pPr algn="ctr"/>
            <a:r>
              <a:rPr lang="en-US" dirty="0" smtClean="0"/>
              <a:t>Como  </a:t>
            </a:r>
            <a:r>
              <a:rPr lang="en-US" dirty="0" err="1" smtClean="0"/>
              <a:t>herramienta</a:t>
            </a:r>
            <a:r>
              <a:rPr lang="en-US" dirty="0" smtClean="0"/>
              <a:t> </a:t>
            </a:r>
            <a:r>
              <a:rPr lang="en-US" dirty="0" err="1" smtClean="0"/>
              <a:t>para</a:t>
            </a:r>
            <a:endParaRPr lang="en-US" dirty="0"/>
          </a:p>
        </p:txBody>
      </p:sp>
      <p:sp>
        <p:nvSpPr>
          <p:cNvPr id="38" name="37 CuadroTexto"/>
          <p:cNvSpPr txBox="1"/>
          <p:nvPr/>
        </p:nvSpPr>
        <p:spPr>
          <a:xfrm>
            <a:off x="4648200" y="3212068"/>
            <a:ext cx="533400" cy="369332"/>
          </a:xfrm>
          <a:prstGeom prst="rect">
            <a:avLst/>
          </a:prstGeom>
          <a:noFill/>
        </p:spPr>
        <p:txBody>
          <a:bodyPr wrap="square" rtlCol="0">
            <a:spAutoFit/>
          </a:bodyPr>
          <a:lstStyle/>
          <a:p>
            <a:r>
              <a:rPr lang="en-US" dirty="0" smtClean="0"/>
              <a:t>has</a:t>
            </a:r>
            <a:endParaRPr lang="en-US" dirty="0"/>
          </a:p>
        </p:txBody>
      </p:sp>
      <p:sp>
        <p:nvSpPr>
          <p:cNvPr id="39" name="38 CuadroTexto"/>
          <p:cNvSpPr txBox="1"/>
          <p:nvPr/>
        </p:nvSpPr>
        <p:spPr>
          <a:xfrm>
            <a:off x="8153400" y="1371600"/>
            <a:ext cx="990600" cy="646331"/>
          </a:xfrm>
          <a:prstGeom prst="rect">
            <a:avLst/>
          </a:prstGeom>
          <a:noFill/>
        </p:spPr>
        <p:txBody>
          <a:bodyPr wrap="square" rtlCol="0">
            <a:spAutoFit/>
          </a:bodyPr>
          <a:lstStyle/>
          <a:p>
            <a:r>
              <a:rPr lang="en-US" dirty="0" smtClean="0"/>
              <a:t>Para </a:t>
            </a:r>
            <a:r>
              <a:rPr lang="en-US" dirty="0" err="1" smtClean="0"/>
              <a:t>Mejorar</a:t>
            </a:r>
            <a:endParaRPr lang="en-US" dirty="0"/>
          </a:p>
        </p:txBody>
      </p:sp>
      <p:cxnSp>
        <p:nvCxnSpPr>
          <p:cNvPr id="43" name="42 Conector angular"/>
          <p:cNvCxnSpPr>
            <a:stCxn id="5" idx="1"/>
            <a:endCxn id="7" idx="0"/>
          </p:cNvCxnSpPr>
          <p:nvPr/>
        </p:nvCxnSpPr>
        <p:spPr>
          <a:xfrm rot="5400000">
            <a:off x="2647950" y="2000250"/>
            <a:ext cx="685800" cy="3086100"/>
          </a:xfrm>
          <a:prstGeom prst="bentConnector3">
            <a:avLst>
              <a:gd name="adj1" fmla="val 50000"/>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5" name="44 Conector angular"/>
          <p:cNvCxnSpPr>
            <a:stCxn id="5" idx="1"/>
            <a:endCxn id="8" idx="0"/>
          </p:cNvCxnSpPr>
          <p:nvPr/>
        </p:nvCxnSpPr>
        <p:spPr>
          <a:xfrm rot="16200000" flipH="1">
            <a:off x="5810250" y="1924050"/>
            <a:ext cx="685800" cy="3238500"/>
          </a:xfrm>
          <a:prstGeom prst="bentConnector3">
            <a:avLst>
              <a:gd name="adj1" fmla="val 50000"/>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7" name="46 Conector recto de flecha"/>
          <p:cNvCxnSpPr>
            <a:stCxn id="5" idx="1"/>
            <a:endCxn id="9" idx="0"/>
          </p:cNvCxnSpPr>
          <p:nvPr/>
        </p:nvCxnSpPr>
        <p:spPr>
          <a:xfrm rot="16200000" flipH="1">
            <a:off x="4210050" y="3524250"/>
            <a:ext cx="685800" cy="38100"/>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n-US" dirty="0" smtClean="0"/>
              <a:t>DEMO</a:t>
            </a:r>
            <a:endParaRPr lang="en-US" dirty="0"/>
          </a:p>
        </p:txBody>
      </p:sp>
      <p:pic>
        <p:nvPicPr>
          <p:cNvPr id="4" name="3 Marcador de contenido" descr="Captura.PNG"/>
          <p:cNvPicPr>
            <a:picLocks noGrp="1" noChangeAspect="1"/>
          </p:cNvPicPr>
          <p:nvPr>
            <p:ph idx="1"/>
          </p:nvPr>
        </p:nvPicPr>
        <p:blipFill>
          <a:blip r:embed="rId3"/>
          <a:stretch>
            <a:fillRect/>
          </a:stretch>
        </p:blipFill>
        <p:spPr>
          <a:xfrm>
            <a:off x="1524000" y="1600200"/>
            <a:ext cx="6468207"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CONCLUSIONES</a:t>
            </a:r>
            <a:endParaRPr lang="en-US" dirty="0"/>
          </a:p>
        </p:txBody>
      </p:sp>
      <p:sp>
        <p:nvSpPr>
          <p:cNvPr id="3" name="2 Marcador de contenido"/>
          <p:cNvSpPr>
            <a:spLocks noGrp="1"/>
          </p:cNvSpPr>
          <p:nvPr>
            <p:ph idx="1"/>
          </p:nvPr>
        </p:nvSpPr>
        <p:spPr/>
        <p:txBody>
          <a:bodyPr/>
          <a:lstStyle/>
          <a:p>
            <a:r>
              <a:rPr lang="en-US" dirty="0" smtClean="0"/>
              <a:t>UNITY</a:t>
            </a:r>
          </a:p>
          <a:p>
            <a:r>
              <a:rPr lang="en-US" dirty="0" smtClean="0"/>
              <a:t>AUTODESK MAYA</a:t>
            </a:r>
          </a:p>
          <a:p>
            <a:r>
              <a:rPr lang="en-US" dirty="0" smtClean="0"/>
              <a:t>PHOTON CLOUD</a:t>
            </a:r>
          </a:p>
          <a:p>
            <a:r>
              <a:rPr lang="en-US" dirty="0" smtClean="0"/>
              <a:t>IA</a:t>
            </a:r>
          </a:p>
          <a:p>
            <a:r>
              <a:rPr lang="en-US" dirty="0" smtClean="0"/>
              <a:t>OOHDM</a:t>
            </a:r>
          </a:p>
          <a:p>
            <a:endParaRPr lang="en-US" dirty="0"/>
          </a:p>
        </p:txBody>
      </p:sp>
      <p:pic>
        <p:nvPicPr>
          <p:cNvPr id="5" name="4 Imagen" descr="new-conclusion-md.png"/>
          <p:cNvPicPr>
            <a:picLocks noChangeAspect="1"/>
          </p:cNvPicPr>
          <p:nvPr/>
        </p:nvPicPr>
        <p:blipFill>
          <a:blip r:embed="rId3"/>
          <a:stretch>
            <a:fillRect/>
          </a:stretch>
        </p:blipFill>
        <p:spPr>
          <a:xfrm>
            <a:off x="7543800" y="304800"/>
            <a:ext cx="1371600" cy="1371600"/>
          </a:xfrm>
          <a:prstGeom prst="rect">
            <a:avLst/>
          </a:prstGeom>
        </p:spPr>
      </p:pic>
      <p:pic>
        <p:nvPicPr>
          <p:cNvPr id="6" name="5 Imagen" descr="unity.png"/>
          <p:cNvPicPr>
            <a:picLocks noChangeAspect="1"/>
          </p:cNvPicPr>
          <p:nvPr/>
        </p:nvPicPr>
        <p:blipFill>
          <a:blip r:embed="rId4"/>
          <a:stretch>
            <a:fillRect/>
          </a:stretch>
        </p:blipFill>
        <p:spPr>
          <a:xfrm>
            <a:off x="4114800" y="1295400"/>
            <a:ext cx="2152650" cy="2152650"/>
          </a:xfrm>
          <a:prstGeom prst="rect">
            <a:avLst/>
          </a:prstGeom>
        </p:spPr>
      </p:pic>
      <p:pic>
        <p:nvPicPr>
          <p:cNvPr id="7" name="6 Imagen" descr="images (1).jpg"/>
          <p:cNvPicPr>
            <a:picLocks noChangeAspect="1"/>
          </p:cNvPicPr>
          <p:nvPr/>
        </p:nvPicPr>
        <p:blipFill>
          <a:blip r:embed="rId5"/>
          <a:srcRect l="14223" r="14667" b="4000"/>
          <a:stretch>
            <a:fillRect/>
          </a:stretch>
        </p:blipFill>
        <p:spPr>
          <a:xfrm>
            <a:off x="4419600" y="1905000"/>
            <a:ext cx="1524000" cy="2057400"/>
          </a:xfrm>
          <a:prstGeom prst="rect">
            <a:avLst/>
          </a:prstGeom>
        </p:spPr>
      </p:pic>
      <p:pic>
        <p:nvPicPr>
          <p:cNvPr id="10" name="9 Imagen" descr="photon_cloud.jpg"/>
          <p:cNvPicPr>
            <a:picLocks noChangeAspect="1"/>
          </p:cNvPicPr>
          <p:nvPr/>
        </p:nvPicPr>
        <p:blipFill>
          <a:blip r:embed="rId6"/>
          <a:stretch>
            <a:fillRect/>
          </a:stretch>
        </p:blipFill>
        <p:spPr>
          <a:xfrm>
            <a:off x="3733800" y="2743200"/>
            <a:ext cx="3352800" cy="1076325"/>
          </a:xfrm>
          <a:prstGeom prst="rect">
            <a:avLst/>
          </a:prstGeom>
        </p:spPr>
      </p:pic>
      <p:pic>
        <p:nvPicPr>
          <p:cNvPr id="12" name="11 Imagen"/>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57600" y="3352800"/>
            <a:ext cx="3682742" cy="2244464"/>
          </a:xfrm>
          <a:prstGeom prst="rect">
            <a:avLst/>
          </a:prstGeom>
          <a:noFill/>
          <a:ln>
            <a:noFill/>
          </a:ln>
        </p:spPr>
      </p:pic>
      <p:pic>
        <p:nvPicPr>
          <p:cNvPr id="13" name="12 Imagen" descr="AI2.jpg"/>
          <p:cNvPicPr>
            <a:picLocks noChangeAspect="1"/>
          </p:cNvPicPr>
          <p:nvPr/>
        </p:nvPicPr>
        <p:blipFill>
          <a:blip r:embed="rId8" cstate="print"/>
          <a:stretch>
            <a:fillRect/>
          </a:stretch>
        </p:blipFill>
        <p:spPr>
          <a:xfrm>
            <a:off x="4038600" y="2819400"/>
            <a:ext cx="2481303"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xit" presetSubtype="4" fill="hold" nodeType="with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7" presetID="2" presetClass="exit" presetSubtype="4" fill="hold" nodeType="with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61" presetID="2" presetClass="exit" presetSubtype="4" fill="hold" nodeType="withEffect">
                                  <p:stCondLst>
                                    <p:cond delay="0"/>
                                  </p:stCondLst>
                                  <p:childTnLst>
                                    <p:anim calcmode="lin" valueType="num">
                                      <p:cBhvr additive="base">
                                        <p:cTn id="62" dur="500"/>
                                        <p:tgtEl>
                                          <p:spTgt spid="13"/>
                                        </p:tgtEl>
                                        <p:attrNameLst>
                                          <p:attrName>ppt_x</p:attrName>
                                        </p:attrNameLst>
                                      </p:cBhvr>
                                      <p:tavLst>
                                        <p:tav tm="0">
                                          <p:val>
                                            <p:strVal val="ppt_x"/>
                                          </p:val>
                                        </p:tav>
                                        <p:tav tm="100000">
                                          <p:val>
                                            <p:strVal val="ppt_x"/>
                                          </p:val>
                                        </p:tav>
                                      </p:tavLst>
                                    </p:anim>
                                    <p:anim calcmode="lin" valueType="num">
                                      <p:cBhvr additive="base">
                                        <p:cTn id="63" dur="500"/>
                                        <p:tgtEl>
                                          <p:spTgt spid="13"/>
                                        </p:tgtEl>
                                        <p:attrNameLst>
                                          <p:attrName>ppt_y</p:attrName>
                                        </p:attrNameLst>
                                      </p:cBhvr>
                                      <p:tavLst>
                                        <p:tav tm="0">
                                          <p:val>
                                            <p:strVal val="ppt_y"/>
                                          </p:val>
                                        </p:tav>
                                        <p:tav tm="100000">
                                          <p:val>
                                            <p:strVal val="1+ppt_h/2"/>
                                          </p:val>
                                        </p:tav>
                                      </p:tavLst>
                                    </p:anim>
                                    <p:set>
                                      <p:cBhvr>
                                        <p:cTn id="64" dur="1" fill="hold">
                                          <p:stCondLst>
                                            <p:cond delay="499"/>
                                          </p:stCondLst>
                                        </p:cTn>
                                        <p:tgtEl>
                                          <p:spTgt spid="13"/>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RECOMENDACIONES</a:t>
            </a:r>
            <a:endParaRPr lang="en-US" dirty="0"/>
          </a:p>
        </p:txBody>
      </p:sp>
      <p:sp>
        <p:nvSpPr>
          <p:cNvPr id="7" name="6 Marcador de contenido"/>
          <p:cNvSpPr>
            <a:spLocks noGrp="1"/>
          </p:cNvSpPr>
          <p:nvPr>
            <p:ph idx="1"/>
          </p:nvPr>
        </p:nvSpPr>
        <p:spPr/>
        <p:txBody>
          <a:bodyPr/>
          <a:lstStyle/>
          <a:p>
            <a:r>
              <a:rPr lang="en-US" dirty="0" smtClean="0"/>
              <a:t>UNITY</a:t>
            </a:r>
          </a:p>
          <a:p>
            <a:r>
              <a:rPr lang="en-US" dirty="0" smtClean="0"/>
              <a:t>OOHDM</a:t>
            </a:r>
          </a:p>
          <a:p>
            <a:r>
              <a:rPr lang="en-US" dirty="0" smtClean="0"/>
              <a:t>AUTODESK MAYA</a:t>
            </a:r>
          </a:p>
          <a:p>
            <a:r>
              <a:rPr lang="en-US" dirty="0" smtClean="0"/>
              <a:t>PHOTON CLOUD</a:t>
            </a:r>
          </a:p>
          <a:p>
            <a:r>
              <a:rPr lang="en-US" dirty="0" smtClean="0"/>
              <a:t>IA</a:t>
            </a:r>
          </a:p>
          <a:p>
            <a:endParaRPr lang="en-US" dirty="0" smtClean="0"/>
          </a:p>
        </p:txBody>
      </p:sp>
      <p:pic>
        <p:nvPicPr>
          <p:cNvPr id="8" name="7 Imagen" descr="recomendaciones.png"/>
          <p:cNvPicPr>
            <a:picLocks noChangeAspect="1"/>
          </p:cNvPicPr>
          <p:nvPr/>
        </p:nvPicPr>
        <p:blipFill>
          <a:blip r:embed="rId3"/>
          <a:stretch>
            <a:fillRect/>
          </a:stretch>
        </p:blipFill>
        <p:spPr>
          <a:xfrm>
            <a:off x="7264774" y="304801"/>
            <a:ext cx="1498226" cy="1295076"/>
          </a:xfrm>
          <a:prstGeom prst="rect">
            <a:avLst/>
          </a:prstGeom>
        </p:spPr>
      </p:pic>
      <p:pic>
        <p:nvPicPr>
          <p:cNvPr id="5" name="4 Imagen" descr="unity.png"/>
          <p:cNvPicPr>
            <a:picLocks noChangeAspect="1"/>
          </p:cNvPicPr>
          <p:nvPr/>
        </p:nvPicPr>
        <p:blipFill>
          <a:blip r:embed="rId4"/>
          <a:stretch>
            <a:fillRect/>
          </a:stretch>
        </p:blipFill>
        <p:spPr>
          <a:xfrm>
            <a:off x="3733800" y="1066800"/>
            <a:ext cx="2381250" cy="2381250"/>
          </a:xfrm>
          <a:prstGeom prst="rect">
            <a:avLst/>
          </a:prstGeom>
        </p:spPr>
      </p:pic>
      <p:pic>
        <p:nvPicPr>
          <p:cNvPr id="6" name="5 Imag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13458" y="1371600"/>
            <a:ext cx="3682742" cy="2244464"/>
          </a:xfrm>
          <a:prstGeom prst="rect">
            <a:avLst/>
          </a:prstGeom>
          <a:noFill/>
          <a:ln>
            <a:noFill/>
          </a:ln>
        </p:spPr>
      </p:pic>
      <p:pic>
        <p:nvPicPr>
          <p:cNvPr id="9" name="8 Imagen" descr="images (1).jpg"/>
          <p:cNvPicPr>
            <a:picLocks noChangeAspect="1"/>
          </p:cNvPicPr>
          <p:nvPr/>
        </p:nvPicPr>
        <p:blipFill>
          <a:blip r:embed="rId6"/>
          <a:srcRect l="14223" r="14667" b="4000"/>
          <a:stretch>
            <a:fillRect/>
          </a:stretch>
        </p:blipFill>
        <p:spPr>
          <a:xfrm>
            <a:off x="4495800" y="2209800"/>
            <a:ext cx="1524000" cy="2057400"/>
          </a:xfrm>
          <a:prstGeom prst="rect">
            <a:avLst/>
          </a:prstGeom>
        </p:spPr>
      </p:pic>
      <p:pic>
        <p:nvPicPr>
          <p:cNvPr id="10" name="9 Imagen" descr="photon_cloud.jpg"/>
          <p:cNvPicPr>
            <a:picLocks noChangeAspect="1"/>
          </p:cNvPicPr>
          <p:nvPr/>
        </p:nvPicPr>
        <p:blipFill>
          <a:blip r:embed="rId7"/>
          <a:stretch>
            <a:fillRect/>
          </a:stretch>
        </p:blipFill>
        <p:spPr>
          <a:xfrm>
            <a:off x="3962400" y="3200400"/>
            <a:ext cx="3352800" cy="1076325"/>
          </a:xfrm>
          <a:prstGeom prst="rect">
            <a:avLst/>
          </a:prstGeom>
        </p:spPr>
      </p:pic>
      <p:pic>
        <p:nvPicPr>
          <p:cNvPr id="11" name="10 Imagen" descr="AI2.jpg"/>
          <p:cNvPicPr>
            <a:picLocks noChangeAspect="1"/>
          </p:cNvPicPr>
          <p:nvPr/>
        </p:nvPicPr>
        <p:blipFill>
          <a:blip r:embed="rId8" cstate="print"/>
          <a:stretch>
            <a:fillRect/>
          </a:stretch>
        </p:blipFill>
        <p:spPr>
          <a:xfrm>
            <a:off x="4114800" y="3200400"/>
            <a:ext cx="2481303"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
                                            <p:txEl>
                                              <p:pRg st="1" end="1"/>
                                            </p:txEl>
                                          </p:spTgt>
                                        </p:tgtEl>
                                        <p:attrNameLst>
                                          <p:attrName>ppt_y</p:attrName>
                                        </p:attrNameLst>
                                      </p:cBhvr>
                                      <p:tavLst>
                                        <p:tav tm="0">
                                          <p:val>
                                            <p:strVal val="#ppt_y"/>
                                          </p:val>
                                        </p:tav>
                                        <p:tav tm="100000">
                                          <p:val>
                                            <p:strVal val="#ppt_y"/>
                                          </p:val>
                                        </p:tav>
                                      </p:tavLst>
                                    </p:anim>
                                  </p:childTnLst>
                                </p:cTn>
                              </p:par>
                              <p:par>
                                <p:cTn id="25" presetID="39" presetClass="exit" presetSubtype="0" decel="100000" fill="hold" nodeType="withEffect">
                                  <p:stCondLst>
                                    <p:cond delay="0"/>
                                  </p:stCondLst>
                                  <p:childTnLst>
                                    <p:anim calcmode="lin" valueType="num">
                                      <p:cBhvr>
                                        <p:cTn id="26" dur="500"/>
                                        <p:tgtEl>
                                          <p:spTgt spid="5"/>
                                        </p:tgtEl>
                                        <p:attrNameLst>
                                          <p:attrName>ppt_h</p:attrName>
                                        </p:attrNameLst>
                                      </p:cBhvr>
                                      <p:tavLst>
                                        <p:tav tm="0">
                                          <p:val>
                                            <p:strVal val="ppt_h"/>
                                          </p:val>
                                        </p:tav>
                                        <p:tav tm="50000">
                                          <p:val>
                                            <p:strVal val="ppt_h/20"/>
                                          </p:val>
                                        </p:tav>
                                        <p:tav tm="100000">
                                          <p:val>
                                            <p:strVal val="ppt_h/20"/>
                                          </p:val>
                                        </p:tav>
                                      </p:tavLst>
                                    </p:anim>
                                    <p:anim calcmode="lin" valueType="num">
                                      <p:cBhvr>
                                        <p:cTn id="27" dur="500"/>
                                        <p:tgtEl>
                                          <p:spTgt spid="5"/>
                                        </p:tgtEl>
                                        <p:attrNameLst>
                                          <p:attrName>ppt_w</p:attrName>
                                        </p:attrNameLst>
                                      </p:cBhvr>
                                      <p:tavLst>
                                        <p:tav tm="0">
                                          <p:val>
                                            <p:strVal val="ppt_w"/>
                                          </p:val>
                                        </p:tav>
                                        <p:tav tm="50000">
                                          <p:val>
                                            <p:strVal val="ppt_w+.3"/>
                                          </p:val>
                                        </p:tav>
                                        <p:tav tm="100000">
                                          <p:val>
                                            <p:strVal val="ppt_w+.3"/>
                                          </p:val>
                                        </p:tav>
                                      </p:tavLst>
                                    </p:anim>
                                    <p:anim calcmode="lin" valueType="num">
                                      <p:cBhvr>
                                        <p:cTn id="28" dur="500"/>
                                        <p:tgtEl>
                                          <p:spTgt spid="5"/>
                                        </p:tgtEl>
                                        <p:attrNameLst>
                                          <p:attrName>ppt_x</p:attrName>
                                        </p:attrNameLst>
                                      </p:cBhvr>
                                      <p:tavLst>
                                        <p:tav tm="0">
                                          <p:val>
                                            <p:strVal val="ppt_x"/>
                                          </p:val>
                                        </p:tav>
                                        <p:tav tm="50000">
                                          <p:val>
                                            <p:strVal val="ppt_x"/>
                                          </p:val>
                                        </p:tav>
                                        <p:tav tm="100000">
                                          <p:val>
                                            <p:strVal val="ppt_x-.3"/>
                                          </p:val>
                                        </p:tav>
                                      </p:tavLst>
                                    </p:anim>
                                    <p:anim calcmode="lin" valueType="num">
                                      <p:cBhvr>
                                        <p:cTn id="29" dur="500"/>
                                        <p:tgtEl>
                                          <p:spTgt spid="5"/>
                                        </p:tgtEl>
                                        <p:attrNameLst>
                                          <p:attrName>ppt_y</p:attrName>
                                        </p:attrNameLst>
                                      </p:cBhvr>
                                      <p:tavLst>
                                        <p:tav tm="0">
                                          <p:val>
                                            <p:strVal val="ppt_y"/>
                                          </p:val>
                                        </p:tav>
                                        <p:tav tm="100000">
                                          <p:val>
                                            <p:strVal val="ppt_y"/>
                                          </p:val>
                                        </p:tav>
                                      </p:tavLst>
                                    </p:anim>
                                    <p:set>
                                      <p:cBhvr>
                                        <p:cTn id="30" dur="1" fill="hold">
                                          <p:stCondLst>
                                            <p:cond delay="499"/>
                                          </p:stCondLst>
                                        </p:cTn>
                                        <p:tgtEl>
                                          <p:spTgt spid="5"/>
                                        </p:tgtEl>
                                        <p:attrNameLst>
                                          <p:attrName>style.visibility</p:attrName>
                                        </p:attrNameLst>
                                      </p:cBhvr>
                                      <p:to>
                                        <p:strVal val="hidden"/>
                                      </p:to>
                                    </p:set>
                                  </p:childTnLst>
                                </p:cTn>
                              </p:par>
                              <p:par>
                                <p:cTn id="31" presetID="39" presetClass="entr" presetSubtype="0" ac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p:cTn id="41" dur="500" fill="hold"/>
                                        <p:tgtEl>
                                          <p:spTgt spid="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7">
                                            <p:txEl>
                                              <p:pRg st="2" end="2"/>
                                            </p:txEl>
                                          </p:spTgt>
                                        </p:tgtEl>
                                        <p:attrNameLst>
                                          <p:attrName>ppt_y</p:attrName>
                                        </p:attrNameLst>
                                      </p:cBhvr>
                                      <p:tavLst>
                                        <p:tav tm="0">
                                          <p:val>
                                            <p:strVal val="#ppt_y"/>
                                          </p:val>
                                        </p:tav>
                                        <p:tav tm="100000">
                                          <p:val>
                                            <p:strVal val="#ppt_y"/>
                                          </p:val>
                                        </p:tav>
                                      </p:tavLst>
                                    </p:anim>
                                  </p:childTnLst>
                                </p:cTn>
                              </p:par>
                              <p:par>
                                <p:cTn id="45" presetID="39" presetClass="exit" presetSubtype="0" decel="100000" fill="hold" nodeType="withEffect">
                                  <p:stCondLst>
                                    <p:cond delay="0"/>
                                  </p:stCondLst>
                                  <p:childTnLst>
                                    <p:anim calcmode="lin" valueType="num">
                                      <p:cBhvr>
                                        <p:cTn id="46" dur="500"/>
                                        <p:tgtEl>
                                          <p:spTgt spid="6"/>
                                        </p:tgtEl>
                                        <p:attrNameLst>
                                          <p:attrName>ppt_h</p:attrName>
                                        </p:attrNameLst>
                                      </p:cBhvr>
                                      <p:tavLst>
                                        <p:tav tm="0">
                                          <p:val>
                                            <p:strVal val="ppt_h"/>
                                          </p:val>
                                        </p:tav>
                                        <p:tav tm="50000">
                                          <p:val>
                                            <p:strVal val="ppt_h/20"/>
                                          </p:val>
                                        </p:tav>
                                        <p:tav tm="100000">
                                          <p:val>
                                            <p:strVal val="ppt_h/20"/>
                                          </p:val>
                                        </p:tav>
                                      </p:tavLst>
                                    </p:anim>
                                    <p:anim calcmode="lin" valueType="num">
                                      <p:cBhvr>
                                        <p:cTn id="47" dur="500"/>
                                        <p:tgtEl>
                                          <p:spTgt spid="6"/>
                                        </p:tgtEl>
                                        <p:attrNameLst>
                                          <p:attrName>ppt_w</p:attrName>
                                        </p:attrNameLst>
                                      </p:cBhvr>
                                      <p:tavLst>
                                        <p:tav tm="0">
                                          <p:val>
                                            <p:strVal val="ppt_w"/>
                                          </p:val>
                                        </p:tav>
                                        <p:tav tm="50000">
                                          <p:val>
                                            <p:strVal val="ppt_w+.3"/>
                                          </p:val>
                                        </p:tav>
                                        <p:tav tm="100000">
                                          <p:val>
                                            <p:strVal val="ppt_w+.3"/>
                                          </p:val>
                                        </p:tav>
                                      </p:tavLst>
                                    </p:anim>
                                    <p:anim calcmode="lin" valueType="num">
                                      <p:cBhvr>
                                        <p:cTn id="48" dur="500"/>
                                        <p:tgtEl>
                                          <p:spTgt spid="6"/>
                                        </p:tgtEl>
                                        <p:attrNameLst>
                                          <p:attrName>ppt_x</p:attrName>
                                        </p:attrNameLst>
                                      </p:cBhvr>
                                      <p:tavLst>
                                        <p:tav tm="0">
                                          <p:val>
                                            <p:strVal val="ppt_x"/>
                                          </p:val>
                                        </p:tav>
                                        <p:tav tm="50000">
                                          <p:val>
                                            <p:strVal val="ppt_x"/>
                                          </p:val>
                                        </p:tav>
                                        <p:tav tm="100000">
                                          <p:val>
                                            <p:strVal val="ppt_x-.3"/>
                                          </p:val>
                                        </p:tav>
                                      </p:tavLst>
                                    </p:anim>
                                    <p:anim calcmode="lin" valueType="num">
                                      <p:cBhvr>
                                        <p:cTn id="49" dur="500"/>
                                        <p:tgtEl>
                                          <p:spTgt spid="6"/>
                                        </p:tgtEl>
                                        <p:attrNameLst>
                                          <p:attrName>ppt_y</p:attrName>
                                        </p:attrNameLst>
                                      </p:cBhvr>
                                      <p:tavLst>
                                        <p:tav tm="0">
                                          <p:val>
                                            <p:strVal val="ppt_y"/>
                                          </p:val>
                                        </p:tav>
                                        <p:tav tm="100000">
                                          <p:val>
                                            <p:strVal val="ppt_y"/>
                                          </p:val>
                                        </p:tav>
                                      </p:tavLst>
                                    </p:anim>
                                    <p:set>
                                      <p:cBhvr>
                                        <p:cTn id="50" dur="1" fill="hold">
                                          <p:stCondLst>
                                            <p:cond delay="499"/>
                                          </p:stCondLst>
                                        </p:cTn>
                                        <p:tgtEl>
                                          <p:spTgt spid="6"/>
                                        </p:tgtEl>
                                        <p:attrNameLst>
                                          <p:attrName>style.visibility</p:attrName>
                                        </p:attrNameLst>
                                      </p:cBhvr>
                                      <p:to>
                                        <p:strVal val="hidden"/>
                                      </p:to>
                                    </p:set>
                                  </p:childTnLst>
                                </p:cTn>
                              </p:par>
                              <p:par>
                                <p:cTn id="51" presetID="39" presetClass="entr" presetSubtype="0" accel="10000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p:cTn id="61" dur="500" fill="hold"/>
                                        <p:tgtEl>
                                          <p:spTgt spid="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7">
                                            <p:txEl>
                                              <p:pRg st="3" end="3"/>
                                            </p:txEl>
                                          </p:spTgt>
                                        </p:tgtEl>
                                        <p:attrNameLst>
                                          <p:attrName>ppt_y</p:attrName>
                                        </p:attrNameLst>
                                      </p:cBhvr>
                                      <p:tavLst>
                                        <p:tav tm="0">
                                          <p:val>
                                            <p:strVal val="#ppt_y"/>
                                          </p:val>
                                        </p:tav>
                                        <p:tav tm="100000">
                                          <p:val>
                                            <p:strVal val="#ppt_y"/>
                                          </p:val>
                                        </p:tav>
                                      </p:tavLst>
                                    </p:anim>
                                  </p:childTnLst>
                                </p:cTn>
                              </p:par>
                              <p:par>
                                <p:cTn id="65" presetID="39" presetClass="exit" presetSubtype="0" decel="100000" fill="hold" nodeType="withEffect">
                                  <p:stCondLst>
                                    <p:cond delay="0"/>
                                  </p:stCondLst>
                                  <p:childTnLst>
                                    <p:anim calcmode="lin" valueType="num">
                                      <p:cBhvr>
                                        <p:cTn id="66" dur="500"/>
                                        <p:tgtEl>
                                          <p:spTgt spid="9"/>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9"/>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9"/>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9"/>
                                        </p:tgtEl>
                                        <p:attrNameLst>
                                          <p:attrName>ppt_y</p:attrName>
                                        </p:attrNameLst>
                                      </p:cBhvr>
                                      <p:tavLst>
                                        <p:tav tm="0">
                                          <p:val>
                                            <p:strVal val="ppt_y"/>
                                          </p:val>
                                        </p:tav>
                                        <p:tav tm="100000">
                                          <p:val>
                                            <p:strVal val="ppt_y"/>
                                          </p:val>
                                        </p:tav>
                                      </p:tavLst>
                                    </p:anim>
                                    <p:set>
                                      <p:cBhvr>
                                        <p:cTn id="70" dur="1" fill="hold">
                                          <p:stCondLst>
                                            <p:cond delay="499"/>
                                          </p:stCondLst>
                                        </p:cTn>
                                        <p:tgtEl>
                                          <p:spTgt spid="9"/>
                                        </p:tgtEl>
                                        <p:attrNameLst>
                                          <p:attrName>style.visibility</p:attrName>
                                        </p:attrNameLst>
                                      </p:cBhvr>
                                      <p:to>
                                        <p:strVal val="hidden"/>
                                      </p:to>
                                    </p:set>
                                  </p:childTnLst>
                                </p:cTn>
                              </p:par>
                              <p:par>
                                <p:cTn id="71" presetID="39" presetClass="entr" presetSubtype="0" accel="10000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nodeType="click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anim calcmode="lin" valueType="num">
                                      <p:cBhvr>
                                        <p:cTn id="81" dur="500" fill="hold"/>
                                        <p:tgtEl>
                                          <p:spTgt spid="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7">
                                            <p:txEl>
                                              <p:pRg st="4" end="4"/>
                                            </p:txEl>
                                          </p:spTgt>
                                        </p:tgtEl>
                                        <p:attrNameLst>
                                          <p:attrName>ppt_y</p:attrName>
                                        </p:attrNameLst>
                                      </p:cBhvr>
                                      <p:tavLst>
                                        <p:tav tm="0">
                                          <p:val>
                                            <p:strVal val="#ppt_y"/>
                                          </p:val>
                                        </p:tav>
                                        <p:tav tm="100000">
                                          <p:val>
                                            <p:strVal val="#ppt_y"/>
                                          </p:val>
                                        </p:tav>
                                      </p:tavLst>
                                    </p:anim>
                                  </p:childTnLst>
                                </p:cTn>
                              </p:par>
                              <p:par>
                                <p:cTn id="85" presetID="39" presetClass="exit" presetSubtype="0" decel="100000" fill="hold" nodeType="withEffect">
                                  <p:stCondLst>
                                    <p:cond delay="0"/>
                                  </p:stCondLst>
                                  <p:childTnLst>
                                    <p:anim calcmode="lin" valueType="num">
                                      <p:cBhvr>
                                        <p:cTn id="86" dur="500"/>
                                        <p:tgtEl>
                                          <p:spTgt spid="10"/>
                                        </p:tgtEl>
                                        <p:attrNameLst>
                                          <p:attrName>ppt_h</p:attrName>
                                        </p:attrNameLst>
                                      </p:cBhvr>
                                      <p:tavLst>
                                        <p:tav tm="0">
                                          <p:val>
                                            <p:strVal val="ppt_h"/>
                                          </p:val>
                                        </p:tav>
                                        <p:tav tm="50000">
                                          <p:val>
                                            <p:strVal val="ppt_h/20"/>
                                          </p:val>
                                        </p:tav>
                                        <p:tav tm="100000">
                                          <p:val>
                                            <p:strVal val="ppt_h/20"/>
                                          </p:val>
                                        </p:tav>
                                      </p:tavLst>
                                    </p:anim>
                                    <p:anim calcmode="lin" valueType="num">
                                      <p:cBhvr>
                                        <p:cTn id="87" dur="500"/>
                                        <p:tgtEl>
                                          <p:spTgt spid="10"/>
                                        </p:tgtEl>
                                        <p:attrNameLst>
                                          <p:attrName>ppt_w</p:attrName>
                                        </p:attrNameLst>
                                      </p:cBhvr>
                                      <p:tavLst>
                                        <p:tav tm="0">
                                          <p:val>
                                            <p:strVal val="ppt_w"/>
                                          </p:val>
                                        </p:tav>
                                        <p:tav tm="50000">
                                          <p:val>
                                            <p:strVal val="ppt_w+.3"/>
                                          </p:val>
                                        </p:tav>
                                        <p:tav tm="100000">
                                          <p:val>
                                            <p:strVal val="ppt_w+.3"/>
                                          </p:val>
                                        </p:tav>
                                      </p:tavLst>
                                    </p:anim>
                                    <p:anim calcmode="lin" valueType="num">
                                      <p:cBhvr>
                                        <p:cTn id="88" dur="500"/>
                                        <p:tgtEl>
                                          <p:spTgt spid="10"/>
                                        </p:tgtEl>
                                        <p:attrNameLst>
                                          <p:attrName>ppt_x</p:attrName>
                                        </p:attrNameLst>
                                      </p:cBhvr>
                                      <p:tavLst>
                                        <p:tav tm="0">
                                          <p:val>
                                            <p:strVal val="ppt_x"/>
                                          </p:val>
                                        </p:tav>
                                        <p:tav tm="50000">
                                          <p:val>
                                            <p:strVal val="ppt_x"/>
                                          </p:val>
                                        </p:tav>
                                        <p:tav tm="100000">
                                          <p:val>
                                            <p:strVal val="ppt_x-.3"/>
                                          </p:val>
                                        </p:tav>
                                      </p:tavLst>
                                    </p:anim>
                                    <p:anim calcmode="lin" valueType="num">
                                      <p:cBhvr>
                                        <p:cTn id="89" dur="500"/>
                                        <p:tgtEl>
                                          <p:spTgt spid="10"/>
                                        </p:tgtEl>
                                        <p:attrNameLst>
                                          <p:attrName>ppt_y</p:attrName>
                                        </p:attrNameLst>
                                      </p:cBhvr>
                                      <p:tavLst>
                                        <p:tav tm="0">
                                          <p:val>
                                            <p:strVal val="ppt_y"/>
                                          </p:val>
                                        </p:tav>
                                        <p:tav tm="100000">
                                          <p:val>
                                            <p:strVal val="ppt_y"/>
                                          </p:val>
                                        </p:tav>
                                      </p:tavLst>
                                    </p:anim>
                                    <p:set>
                                      <p:cBhvr>
                                        <p:cTn id="90" dur="1" fill="hold">
                                          <p:stCondLst>
                                            <p:cond delay="499"/>
                                          </p:stCondLst>
                                        </p:cTn>
                                        <p:tgtEl>
                                          <p:spTgt spid="10"/>
                                        </p:tgtEl>
                                        <p:attrNameLst>
                                          <p:attrName>style.visibility</p:attrName>
                                        </p:attrNameLst>
                                      </p:cBhvr>
                                      <p:to>
                                        <p:strVal val="hidden"/>
                                      </p:to>
                                    </p:set>
                                  </p:childTnLst>
                                </p:cTn>
                              </p:par>
                              <p:par>
                                <p:cTn id="91" presetID="39" presetClass="entr" presetSubtype="0" accel="10000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US" dirty="0" smtClean="0"/>
              <a:t>AGENDA</a:t>
            </a:r>
            <a:endParaRPr lang="en-US" dirty="0"/>
          </a:p>
        </p:txBody>
      </p:sp>
      <p:sp>
        <p:nvSpPr>
          <p:cNvPr id="7" name="6 Rectángulo redondeado">
            <a:hlinkClick r:id="rId3" action="ppaction://hlinksldjump"/>
          </p:cNvPr>
          <p:cNvSpPr/>
          <p:nvPr/>
        </p:nvSpPr>
        <p:spPr>
          <a:xfrm>
            <a:off x="1752600" y="1524000"/>
            <a:ext cx="4724400" cy="609600"/>
          </a:xfrm>
          <a:prstGeom prst="roundRect">
            <a:avLst/>
          </a:prstGeom>
          <a:solidFill>
            <a:schemeClr val="accent3">
              <a:lumMod val="60000"/>
              <a:lumOff val="40000"/>
            </a:schemeClr>
          </a:solidFill>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742950" indent="-742950"/>
            <a:r>
              <a:rPr lang="en-US" sz="3600" dirty="0" smtClean="0">
                <a:ln w="10160">
                  <a:solidFill>
                    <a:schemeClr val="tx1"/>
                  </a:solidFill>
                  <a:prstDash val="solid"/>
                </a:ln>
                <a:solidFill>
                  <a:schemeClr val="tx1"/>
                </a:solidFill>
              </a:rPr>
              <a:t>1. OBJETIVOS</a:t>
            </a:r>
            <a:endParaRPr lang="en-US" sz="3600" dirty="0">
              <a:ln w="10160">
                <a:solidFill>
                  <a:schemeClr val="tx1"/>
                </a:solidFill>
                <a:prstDash val="solid"/>
              </a:ln>
              <a:solidFill>
                <a:schemeClr val="tx1"/>
              </a:solidFill>
            </a:endParaRPr>
          </a:p>
        </p:txBody>
      </p:sp>
      <p:sp>
        <p:nvSpPr>
          <p:cNvPr id="8" name="7 Rectángulo redondeado">
            <a:hlinkClick r:id="rId4" action="ppaction://hlinksldjump"/>
          </p:cNvPr>
          <p:cNvSpPr/>
          <p:nvPr/>
        </p:nvSpPr>
        <p:spPr>
          <a:xfrm>
            <a:off x="1752600" y="2286000"/>
            <a:ext cx="4724400" cy="609600"/>
          </a:xfrm>
          <a:prstGeom prst="roundRect">
            <a:avLst/>
          </a:prstGeom>
          <a:solidFill>
            <a:schemeClr val="accent3">
              <a:lumMod val="60000"/>
              <a:lumOff val="40000"/>
            </a:schemeClr>
          </a:solidFill>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742950" indent="-742950"/>
            <a:r>
              <a:rPr lang="es-ES" sz="3600" dirty="0" smtClean="0">
                <a:ln w="10160">
                  <a:solidFill>
                    <a:schemeClr val="tx1"/>
                  </a:solidFill>
                  <a:prstDash val="solid"/>
                </a:ln>
                <a:solidFill>
                  <a:schemeClr val="tx1"/>
                </a:solidFill>
              </a:rPr>
              <a:t>2. INTRODUCCI</a:t>
            </a:r>
            <a:r>
              <a:rPr lang="en-US" sz="3600" dirty="0" smtClean="0">
                <a:ln w="10160">
                  <a:solidFill>
                    <a:schemeClr val="tx1"/>
                  </a:solidFill>
                  <a:prstDash val="solid"/>
                </a:ln>
                <a:solidFill>
                  <a:schemeClr val="tx1"/>
                </a:solidFill>
              </a:rPr>
              <a:t>Ó</a:t>
            </a:r>
            <a:r>
              <a:rPr lang="es-ES" sz="3600" dirty="0" smtClean="0">
                <a:ln w="10160">
                  <a:solidFill>
                    <a:schemeClr val="tx1"/>
                  </a:solidFill>
                  <a:prstDash val="solid"/>
                </a:ln>
                <a:solidFill>
                  <a:schemeClr val="tx1"/>
                </a:solidFill>
              </a:rPr>
              <a:t>N</a:t>
            </a:r>
            <a:endParaRPr lang="es-ES" sz="3600" dirty="0">
              <a:ln w="10160">
                <a:solidFill>
                  <a:schemeClr val="tx1"/>
                </a:solidFill>
                <a:prstDash val="solid"/>
              </a:ln>
              <a:solidFill>
                <a:schemeClr val="tx1"/>
              </a:solidFill>
            </a:endParaRPr>
          </a:p>
        </p:txBody>
      </p:sp>
      <p:sp>
        <p:nvSpPr>
          <p:cNvPr id="9" name="8 Rectángulo redondeado">
            <a:hlinkClick r:id="rId5" action="ppaction://hlinksldjump"/>
          </p:cNvPr>
          <p:cNvSpPr/>
          <p:nvPr/>
        </p:nvSpPr>
        <p:spPr>
          <a:xfrm>
            <a:off x="1752600" y="3048000"/>
            <a:ext cx="4724400" cy="609600"/>
          </a:xfrm>
          <a:prstGeom prst="roundRect">
            <a:avLst/>
          </a:prstGeom>
          <a:solidFill>
            <a:schemeClr val="accent3">
              <a:lumMod val="60000"/>
              <a:lumOff val="40000"/>
            </a:schemeClr>
          </a:solidFill>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742950" indent="-742950"/>
            <a:r>
              <a:rPr lang="en-US" sz="3600" dirty="0" smtClean="0">
                <a:ln w="10160">
                  <a:solidFill>
                    <a:schemeClr val="tx1"/>
                  </a:solidFill>
                  <a:prstDash val="solid"/>
                </a:ln>
                <a:solidFill>
                  <a:schemeClr val="tx1"/>
                </a:solidFill>
              </a:rPr>
              <a:t> 3. METODOLOGÍA</a:t>
            </a:r>
            <a:endParaRPr lang="en-US" sz="3600" dirty="0">
              <a:ln w="10160">
                <a:solidFill>
                  <a:schemeClr val="tx1"/>
                </a:solidFill>
                <a:prstDash val="solid"/>
              </a:ln>
              <a:solidFill>
                <a:schemeClr val="tx1"/>
              </a:solidFill>
            </a:endParaRPr>
          </a:p>
        </p:txBody>
      </p:sp>
      <p:sp>
        <p:nvSpPr>
          <p:cNvPr id="10" name="9 Rectángulo redondeado">
            <a:hlinkClick r:id="rId6" action="ppaction://hlinksldjump"/>
          </p:cNvPr>
          <p:cNvSpPr/>
          <p:nvPr/>
        </p:nvSpPr>
        <p:spPr>
          <a:xfrm>
            <a:off x="1752600" y="3810000"/>
            <a:ext cx="4724400" cy="609600"/>
          </a:xfrm>
          <a:prstGeom prst="roundRect">
            <a:avLst/>
          </a:prstGeom>
          <a:solidFill>
            <a:schemeClr val="accent3">
              <a:lumMod val="60000"/>
              <a:lumOff val="40000"/>
            </a:schemeClr>
          </a:solidFill>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742950" indent="-742950"/>
            <a:r>
              <a:rPr lang="en-US" sz="3600" dirty="0" smtClean="0">
                <a:ln w="10160">
                  <a:solidFill>
                    <a:schemeClr val="tx1"/>
                  </a:solidFill>
                  <a:prstDash val="solid"/>
                </a:ln>
                <a:solidFill>
                  <a:schemeClr val="tx1"/>
                </a:solidFill>
              </a:rPr>
              <a:t>4. DEMO</a:t>
            </a:r>
            <a:endParaRPr lang="en-US" sz="3600" dirty="0">
              <a:ln w="10160">
                <a:solidFill>
                  <a:schemeClr val="tx1"/>
                </a:solidFill>
                <a:prstDash val="solid"/>
              </a:ln>
              <a:solidFill>
                <a:schemeClr val="tx1"/>
              </a:solidFill>
            </a:endParaRPr>
          </a:p>
        </p:txBody>
      </p:sp>
      <p:sp>
        <p:nvSpPr>
          <p:cNvPr id="11" name="10 Rectángulo redondeado">
            <a:hlinkClick r:id="rId7" action="ppaction://hlinksldjump"/>
          </p:cNvPr>
          <p:cNvSpPr/>
          <p:nvPr/>
        </p:nvSpPr>
        <p:spPr>
          <a:xfrm>
            <a:off x="1752600" y="4572000"/>
            <a:ext cx="4724400" cy="609600"/>
          </a:xfrm>
          <a:prstGeom prst="roundRect">
            <a:avLst/>
          </a:prstGeom>
          <a:solidFill>
            <a:schemeClr val="accent3">
              <a:lumMod val="60000"/>
              <a:lumOff val="40000"/>
            </a:schemeClr>
          </a:solidFill>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742950" indent="-742950"/>
            <a:r>
              <a:rPr lang="en-US" sz="3600" dirty="0" smtClean="0">
                <a:ln w="10160">
                  <a:solidFill>
                    <a:schemeClr val="tx1"/>
                  </a:solidFill>
                  <a:prstDash val="solid"/>
                </a:ln>
                <a:solidFill>
                  <a:schemeClr val="tx1"/>
                </a:solidFill>
              </a:rPr>
              <a:t>5. CONCLUSIONES</a:t>
            </a:r>
            <a:endParaRPr lang="en-US" sz="3600" dirty="0">
              <a:ln w="10160">
                <a:solidFill>
                  <a:schemeClr val="tx1"/>
                </a:solidFill>
                <a:prstDash val="solid"/>
              </a:ln>
              <a:solidFill>
                <a:schemeClr val="tx1"/>
              </a:solidFill>
            </a:endParaRPr>
          </a:p>
        </p:txBody>
      </p:sp>
      <p:sp>
        <p:nvSpPr>
          <p:cNvPr id="12" name="11 Rectángulo redondeado">
            <a:hlinkClick r:id="rId8" action="ppaction://hlinksldjump"/>
          </p:cNvPr>
          <p:cNvSpPr/>
          <p:nvPr/>
        </p:nvSpPr>
        <p:spPr>
          <a:xfrm>
            <a:off x="1752600" y="5334000"/>
            <a:ext cx="4724400" cy="609600"/>
          </a:xfrm>
          <a:prstGeom prst="roundRect">
            <a:avLst/>
          </a:prstGeom>
          <a:solidFill>
            <a:schemeClr val="accent3">
              <a:lumMod val="60000"/>
              <a:lumOff val="40000"/>
            </a:schemeClr>
          </a:solidFill>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742950" indent="-742950"/>
            <a:r>
              <a:rPr lang="en-US" sz="3600" dirty="0" smtClean="0">
                <a:ln w="10160">
                  <a:solidFill>
                    <a:schemeClr val="tx1"/>
                  </a:solidFill>
                  <a:prstDash val="solid"/>
                </a:ln>
                <a:solidFill>
                  <a:schemeClr val="tx1"/>
                </a:solidFill>
              </a:rPr>
              <a:t>6. RECOMENDACIONES</a:t>
            </a:r>
            <a:endParaRPr lang="en-US" sz="3600" dirty="0">
              <a:ln w="10160">
                <a:solidFill>
                  <a:schemeClr val="tx1"/>
                </a:solidFill>
                <a:prstDash val="solid"/>
              </a:ln>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r>
              <a:rPr lang="en-US" dirty="0" smtClean="0"/>
              <a:t>PREGUNTAS</a:t>
            </a:r>
            <a:endParaRPr lang="en-US" dirty="0"/>
          </a:p>
        </p:txBody>
      </p:sp>
      <p:pic>
        <p:nvPicPr>
          <p:cNvPr id="4" name="3 Marcador de contenido" descr="preguntas.png"/>
          <p:cNvPicPr>
            <a:picLocks noGrp="1" noChangeAspect="1"/>
          </p:cNvPicPr>
          <p:nvPr>
            <p:ph idx="1"/>
          </p:nvPr>
        </p:nvPicPr>
        <p:blipFill>
          <a:blip r:embed="rId2"/>
          <a:stretch>
            <a:fillRect/>
          </a:stretch>
        </p:blipFill>
        <p:spPr>
          <a:xfrm>
            <a:off x="3429003" y="1905001"/>
            <a:ext cx="2438095" cy="373333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8200" y="3429000"/>
            <a:ext cx="7239000" cy="2667000"/>
          </a:xfrm>
          <a:prstGeom prst="rect">
            <a:avLst/>
          </a:prstGeom>
          <a:noFill/>
        </p:spPr>
        <p:txBody>
          <a:bodyPr wrap="square" lIns="91440" tIns="45720" rIns="91440" bIns="45720">
            <a:prstTxWarp prst="textInflateTop">
              <a:avLst/>
            </a:prstTxWarp>
            <a:spAutoFit/>
          </a:bodyPr>
          <a:lstStyle/>
          <a:p>
            <a:pPr algn="ctr"/>
            <a:r>
              <a:rPr lang="es-ES" sz="8800"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reflection blurRad="6350" stA="60000" endA="900" endPos="58000" dir="5400000" sy="-100000" algn="bl" rotWithShape="0"/>
                </a:effectLst>
              </a:rPr>
              <a:t>GRACIAS POR SU ATENCI</a:t>
            </a:r>
            <a:r>
              <a:rPr lang="en-US" sz="8800"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reflection blurRad="6350" stA="60000" endA="900" endPos="58000" dir="5400000" sy="-100000" algn="bl" rotWithShape="0"/>
                </a:effectLst>
              </a:rPr>
              <a:t>Ó</a:t>
            </a:r>
            <a:r>
              <a:rPr lang="es-ES" sz="8800"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reflection blurRad="6350" stA="60000" endA="900" endPos="58000" dir="5400000" sy="-100000" algn="bl" rotWithShape="0"/>
                </a:effectLst>
              </a:rPr>
              <a:t>N</a:t>
            </a: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4 Imagen" descr="gracias.png"/>
          <p:cNvPicPr>
            <a:picLocks noChangeAspect="1"/>
          </p:cNvPicPr>
          <p:nvPr/>
        </p:nvPicPr>
        <p:blipFill>
          <a:blip r:embed="rId3"/>
          <a:stretch>
            <a:fillRect/>
          </a:stretch>
        </p:blipFill>
        <p:spPr>
          <a:xfrm>
            <a:off x="3124203" y="228602"/>
            <a:ext cx="2747375" cy="34223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OBJETIVOS</a:t>
            </a:r>
            <a:endParaRPr lang="en-US" dirty="0"/>
          </a:p>
        </p:txBody>
      </p:sp>
      <p:sp>
        <p:nvSpPr>
          <p:cNvPr id="3" name="2 Marcador de contenido"/>
          <p:cNvSpPr>
            <a:spLocks noGrp="1"/>
          </p:cNvSpPr>
          <p:nvPr>
            <p:ph idx="1"/>
          </p:nvPr>
        </p:nvSpPr>
        <p:spPr>
          <a:xfrm>
            <a:off x="381000" y="2057400"/>
            <a:ext cx="8229600" cy="4525963"/>
          </a:xfrm>
        </p:spPr>
        <p:txBody>
          <a:bodyPr/>
          <a:lstStyle/>
          <a:p>
            <a:pPr lvl="1" algn="just"/>
            <a:r>
              <a:rPr lang="es-ES" sz="3200" dirty="0"/>
              <a:t>Desarrollar un video juego lúdico en 3D mediante la utilización de un motor gráfico, y tecnología Cloud Computing multiplataforma, aplicando OOHDM e implementarla en plataformas Windows, Mac, Web y Android</a:t>
            </a:r>
            <a:r>
              <a:rPr lang="es-ES" sz="3200" dirty="0" smtClean="0"/>
              <a:t>.</a:t>
            </a:r>
            <a:endParaRPr lang="en-US" sz="3200" dirty="0"/>
          </a:p>
          <a:p>
            <a:pPr>
              <a:buNone/>
            </a:pPr>
            <a:endParaRPr lang="en-US" dirty="0"/>
          </a:p>
        </p:txBody>
      </p:sp>
      <p:pic>
        <p:nvPicPr>
          <p:cNvPr id="4" name="3 Imagen" descr="objetivo general copy.png"/>
          <p:cNvPicPr>
            <a:picLocks noChangeAspect="1"/>
          </p:cNvPicPr>
          <p:nvPr/>
        </p:nvPicPr>
        <p:blipFill>
          <a:blip r:embed="rId3"/>
          <a:stretch>
            <a:fillRect/>
          </a:stretch>
        </p:blipFill>
        <p:spPr>
          <a:xfrm rot="540164">
            <a:off x="6373776" y="175535"/>
            <a:ext cx="2384451" cy="1790128"/>
          </a:xfrm>
          <a:prstGeom prst="rect">
            <a:avLst/>
          </a:prstGeom>
        </p:spPr>
      </p:pic>
      <p:sp>
        <p:nvSpPr>
          <p:cNvPr id="5" name="4 CuadroTexto"/>
          <p:cNvSpPr txBox="1"/>
          <p:nvPr/>
        </p:nvSpPr>
        <p:spPr>
          <a:xfrm>
            <a:off x="533400" y="914400"/>
            <a:ext cx="4114800" cy="584775"/>
          </a:xfrm>
          <a:prstGeom prst="rect">
            <a:avLst/>
          </a:prstGeom>
          <a:noFill/>
        </p:spPr>
        <p:txBody>
          <a:bodyPr wrap="square" rtlCol="0">
            <a:spAutoFit/>
          </a:bodyPr>
          <a:lstStyle/>
          <a:p>
            <a:r>
              <a:rPr lang="en-US" sz="3200" dirty="0" smtClean="0"/>
              <a:t>OBJETIVO  GENERAL</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OBJETIVOS</a:t>
            </a:r>
            <a:endParaRPr lang="en-US" dirty="0"/>
          </a:p>
        </p:txBody>
      </p:sp>
      <p:sp>
        <p:nvSpPr>
          <p:cNvPr id="3" name="2 Marcador de contenido"/>
          <p:cNvSpPr>
            <a:spLocks noGrp="1"/>
          </p:cNvSpPr>
          <p:nvPr>
            <p:ph idx="1"/>
          </p:nvPr>
        </p:nvSpPr>
        <p:spPr>
          <a:xfrm>
            <a:off x="381000" y="1981200"/>
            <a:ext cx="8305800" cy="4876800"/>
          </a:xfrm>
        </p:spPr>
        <p:txBody>
          <a:bodyPr>
            <a:normAutofit fontScale="77500" lnSpcReduction="20000"/>
          </a:bodyPr>
          <a:lstStyle/>
          <a:p>
            <a:pPr lvl="0"/>
            <a:r>
              <a:rPr lang="es-ES" dirty="0"/>
              <a:t>Analizar los conceptos teóricos acerca de aplicativos de software 3D, video juegos didácticos y realidad virtual para dispositivos móviles.</a:t>
            </a:r>
            <a:endParaRPr lang="en-US" dirty="0"/>
          </a:p>
          <a:p>
            <a:pPr lvl="0"/>
            <a:r>
              <a:rPr lang="es-ES" dirty="0"/>
              <a:t>Utilizar OOHDM con UML para el análisis y diseño del video juego en 3D.</a:t>
            </a:r>
            <a:endParaRPr lang="en-US" dirty="0"/>
          </a:p>
          <a:p>
            <a:pPr lvl="0"/>
            <a:r>
              <a:rPr lang="es-ES" dirty="0"/>
              <a:t>Implementar las mecánicas del juego con técnicas de Inteligencia Artificial.</a:t>
            </a:r>
            <a:endParaRPr lang="en-US" dirty="0"/>
          </a:p>
          <a:p>
            <a:pPr lvl="0"/>
            <a:r>
              <a:rPr lang="es-ES" dirty="0"/>
              <a:t>Implementar las librerías del juego utilizando un motor gráfico multiplataforma.</a:t>
            </a:r>
            <a:endParaRPr lang="en-US" dirty="0"/>
          </a:p>
          <a:p>
            <a:pPr lvl="0"/>
            <a:r>
              <a:rPr lang="es-ES" dirty="0"/>
              <a:t>Implementar el escenario virtual a base del modelamiento 3D utilizando una herramienta de modelado tridimensional.</a:t>
            </a:r>
            <a:endParaRPr lang="en-US" dirty="0"/>
          </a:p>
          <a:p>
            <a:pPr lvl="0"/>
            <a:r>
              <a:rPr lang="es-ES" dirty="0"/>
              <a:t>Desarrollar el video juego utilizando la metodología OOHDM para las diferentes plataformas del juego.</a:t>
            </a:r>
            <a:endParaRPr lang="en-US" dirty="0"/>
          </a:p>
          <a:p>
            <a:pPr marL="457200" lvl="1" indent="0" algn="just">
              <a:buNone/>
            </a:pPr>
            <a:endParaRPr lang="en-US" sz="4400" dirty="0"/>
          </a:p>
        </p:txBody>
      </p:sp>
      <p:pic>
        <p:nvPicPr>
          <p:cNvPr id="4" name="3 Imagen" descr="objetivos especificos.png"/>
          <p:cNvPicPr>
            <a:picLocks noChangeAspect="1"/>
          </p:cNvPicPr>
          <p:nvPr/>
        </p:nvPicPr>
        <p:blipFill>
          <a:blip r:embed="rId3"/>
          <a:stretch>
            <a:fillRect/>
          </a:stretch>
        </p:blipFill>
        <p:spPr>
          <a:xfrm>
            <a:off x="6781800" y="152400"/>
            <a:ext cx="2075693" cy="1886528"/>
          </a:xfrm>
          <a:prstGeom prst="rect">
            <a:avLst/>
          </a:prstGeom>
        </p:spPr>
      </p:pic>
      <p:sp>
        <p:nvSpPr>
          <p:cNvPr id="5" name="4 CuadroTexto"/>
          <p:cNvSpPr txBox="1"/>
          <p:nvPr/>
        </p:nvSpPr>
        <p:spPr>
          <a:xfrm>
            <a:off x="533400" y="914400"/>
            <a:ext cx="4185569" cy="584775"/>
          </a:xfrm>
          <a:prstGeom prst="rect">
            <a:avLst/>
          </a:prstGeom>
          <a:noFill/>
        </p:spPr>
        <p:txBody>
          <a:bodyPr wrap="none" rtlCol="0">
            <a:spAutoFit/>
          </a:bodyPr>
          <a:lstStyle/>
          <a:p>
            <a:r>
              <a:rPr lang="en-US" sz="3200" dirty="0" smtClean="0"/>
              <a:t>OBJETIVOS ESPECÍFICOS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81200" y="4343400"/>
            <a:ext cx="2514600" cy="381000"/>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1981200" y="3886200"/>
            <a:ext cx="2514600" cy="381000"/>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1981200" y="3429000"/>
            <a:ext cx="2514600" cy="381000"/>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0" y="4800600"/>
            <a:ext cx="9906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Rectángulo"/>
          <p:cNvSpPr/>
          <p:nvPr/>
        </p:nvSpPr>
        <p:spPr>
          <a:xfrm>
            <a:off x="0" y="2133600"/>
            <a:ext cx="990600" cy="3124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0" y="914400"/>
            <a:ext cx="990600" cy="1219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p:cNvSpPr/>
          <p:nvPr/>
        </p:nvSpPr>
        <p:spPr>
          <a:xfrm>
            <a:off x="7696200" y="1828800"/>
            <a:ext cx="1219200" cy="4114800"/>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13 CuadroTexto"/>
          <p:cNvSpPr txBox="1"/>
          <p:nvPr/>
        </p:nvSpPr>
        <p:spPr>
          <a:xfrm>
            <a:off x="7772400" y="5543490"/>
            <a:ext cx="1143000" cy="400110"/>
          </a:xfrm>
          <a:prstGeom prst="rect">
            <a:avLst/>
          </a:prstGeom>
          <a:noFill/>
          <a:ln>
            <a:noFill/>
          </a:ln>
        </p:spPr>
        <p:txBody>
          <a:bodyPr wrap="square" rtlCol="0">
            <a:spAutoFit/>
          </a:bodyPr>
          <a:lstStyle/>
          <a:p>
            <a:pPr algn="ctr"/>
            <a:r>
              <a:rPr lang="en-US" sz="2000" dirty="0" err="1" smtClean="0"/>
              <a:t>Usuarios</a:t>
            </a:r>
            <a:endParaRPr lang="en-US" sz="2000" dirty="0"/>
          </a:p>
        </p:txBody>
      </p:sp>
      <p:sp>
        <p:nvSpPr>
          <p:cNvPr id="15" name="14 Rectángulo"/>
          <p:cNvSpPr/>
          <p:nvPr/>
        </p:nvSpPr>
        <p:spPr>
          <a:xfrm>
            <a:off x="2057400" y="1066800"/>
            <a:ext cx="53340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Rectángulo"/>
          <p:cNvSpPr/>
          <p:nvPr/>
        </p:nvSpPr>
        <p:spPr>
          <a:xfrm>
            <a:off x="2286000" y="1219200"/>
            <a:ext cx="3048000" cy="12954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4"/>
          <p:cNvPicPr>
            <a:picLocks noChangeArrowheads="1"/>
          </p:cNvPicPr>
          <p:nvPr/>
        </p:nvPicPr>
        <p:blipFill>
          <a:blip r:embed="rId3"/>
          <a:srcRect/>
          <a:stretch>
            <a:fillRect/>
          </a:stretch>
        </p:blipFill>
        <p:spPr bwMode="auto">
          <a:xfrm>
            <a:off x="1676400" y="5029200"/>
            <a:ext cx="5334000" cy="1828800"/>
          </a:xfrm>
          <a:prstGeom prst="rect">
            <a:avLst/>
          </a:prstGeom>
          <a:noFill/>
          <a:ln w="9525">
            <a:noFill/>
            <a:miter lim="800000"/>
            <a:headEnd/>
            <a:tailEnd/>
          </a:ln>
          <a:effectLst/>
        </p:spPr>
      </p:pic>
      <p:pic>
        <p:nvPicPr>
          <p:cNvPr id="18" name="Picture 21"/>
          <p:cNvPicPr>
            <a:picLocks noChangeArrowheads="1"/>
          </p:cNvPicPr>
          <p:nvPr/>
        </p:nvPicPr>
        <p:blipFill>
          <a:blip r:embed="rId4"/>
          <a:srcRect/>
          <a:stretch>
            <a:fillRect/>
          </a:stretch>
        </p:blipFill>
        <p:spPr bwMode="auto">
          <a:xfrm>
            <a:off x="2819400" y="5181600"/>
            <a:ext cx="3810000" cy="1600200"/>
          </a:xfrm>
          <a:prstGeom prst="rect">
            <a:avLst/>
          </a:prstGeom>
          <a:noFill/>
          <a:ln w="9525">
            <a:noFill/>
            <a:miter lim="800000"/>
            <a:headEnd/>
            <a:tailEnd/>
          </a:ln>
          <a:effectLst/>
        </p:spPr>
      </p:pic>
      <p:pic>
        <p:nvPicPr>
          <p:cNvPr id="19" name="Picture 5" descr="VSC3000_SC2200.pct                                             00000002Mac HD                         B439CDE1:"/>
          <p:cNvPicPr>
            <a:picLocks noChangeAspect="1" noChangeArrowheads="1"/>
          </p:cNvPicPr>
          <p:nvPr/>
        </p:nvPicPr>
        <p:blipFill>
          <a:blip r:embed="rId5"/>
          <a:srcRect/>
          <a:stretch>
            <a:fillRect/>
          </a:stretch>
        </p:blipFill>
        <p:spPr bwMode="auto">
          <a:xfrm>
            <a:off x="3276600" y="5562600"/>
            <a:ext cx="630667" cy="838199"/>
          </a:xfrm>
          <a:prstGeom prst="rect">
            <a:avLst/>
          </a:prstGeom>
          <a:noFill/>
        </p:spPr>
      </p:pic>
      <p:pic>
        <p:nvPicPr>
          <p:cNvPr id="20" name="Picture 5" descr="VSC3000_SC2200.pct                                             00000002Mac HD                         B439CDE1:"/>
          <p:cNvPicPr>
            <a:picLocks noChangeAspect="1" noChangeArrowheads="1"/>
          </p:cNvPicPr>
          <p:nvPr/>
        </p:nvPicPr>
        <p:blipFill>
          <a:blip r:embed="rId5"/>
          <a:srcRect/>
          <a:stretch>
            <a:fillRect/>
          </a:stretch>
        </p:blipFill>
        <p:spPr bwMode="auto">
          <a:xfrm>
            <a:off x="3831067" y="5562600"/>
            <a:ext cx="630667" cy="838199"/>
          </a:xfrm>
          <a:prstGeom prst="rect">
            <a:avLst/>
          </a:prstGeom>
          <a:noFill/>
        </p:spPr>
      </p:pic>
      <p:sp>
        <p:nvSpPr>
          <p:cNvPr id="21" name="20 CuadroTexto"/>
          <p:cNvSpPr txBox="1"/>
          <p:nvPr/>
        </p:nvSpPr>
        <p:spPr>
          <a:xfrm>
            <a:off x="4191000" y="5238690"/>
            <a:ext cx="1447800" cy="369332"/>
          </a:xfrm>
          <a:prstGeom prst="rect">
            <a:avLst/>
          </a:prstGeom>
          <a:noFill/>
        </p:spPr>
        <p:txBody>
          <a:bodyPr wrap="square" rtlCol="0">
            <a:spAutoFit/>
          </a:bodyPr>
          <a:lstStyle/>
          <a:p>
            <a:r>
              <a:rPr lang="en-US" dirty="0" smtClean="0"/>
              <a:t>Photon Cloud</a:t>
            </a:r>
            <a:endParaRPr lang="en-US" dirty="0"/>
          </a:p>
        </p:txBody>
      </p:sp>
      <p:sp>
        <p:nvSpPr>
          <p:cNvPr id="22" name="21 CuadroTexto"/>
          <p:cNvSpPr txBox="1"/>
          <p:nvPr/>
        </p:nvSpPr>
        <p:spPr>
          <a:xfrm>
            <a:off x="2133600" y="5715000"/>
            <a:ext cx="1143000" cy="400110"/>
          </a:xfrm>
          <a:prstGeom prst="rect">
            <a:avLst/>
          </a:prstGeom>
          <a:noFill/>
        </p:spPr>
        <p:txBody>
          <a:bodyPr wrap="square" rtlCol="0">
            <a:spAutoFit/>
          </a:bodyPr>
          <a:lstStyle/>
          <a:p>
            <a:r>
              <a:rPr lang="en-US" sz="2000" dirty="0" smtClean="0"/>
              <a:t>Cloud</a:t>
            </a:r>
            <a:endParaRPr lang="en-US" sz="2000" dirty="0"/>
          </a:p>
        </p:txBody>
      </p:sp>
      <p:pic>
        <p:nvPicPr>
          <p:cNvPr id="23" name="Picture 5" descr="VSC3000_SC2200.pct                                             00000002Mac HD                         B439CDE1:"/>
          <p:cNvPicPr>
            <a:picLocks noChangeAspect="1" noChangeArrowheads="1"/>
          </p:cNvPicPr>
          <p:nvPr/>
        </p:nvPicPr>
        <p:blipFill>
          <a:blip r:embed="rId5"/>
          <a:srcRect/>
          <a:stretch>
            <a:fillRect/>
          </a:stretch>
        </p:blipFill>
        <p:spPr bwMode="auto">
          <a:xfrm>
            <a:off x="4419600" y="5562600"/>
            <a:ext cx="630667" cy="838199"/>
          </a:xfrm>
          <a:prstGeom prst="rect">
            <a:avLst/>
          </a:prstGeom>
          <a:noFill/>
        </p:spPr>
      </p:pic>
      <p:pic>
        <p:nvPicPr>
          <p:cNvPr id="24" name="Picture 5" descr="VSC3000_SC2200.pct                                             00000002Mac HD                         B439CDE1:"/>
          <p:cNvPicPr>
            <a:picLocks noChangeAspect="1" noChangeArrowheads="1"/>
          </p:cNvPicPr>
          <p:nvPr/>
        </p:nvPicPr>
        <p:blipFill>
          <a:blip r:embed="rId5"/>
          <a:srcRect/>
          <a:stretch>
            <a:fillRect/>
          </a:stretch>
        </p:blipFill>
        <p:spPr bwMode="auto">
          <a:xfrm>
            <a:off x="5029200" y="5562600"/>
            <a:ext cx="630667" cy="838199"/>
          </a:xfrm>
          <a:prstGeom prst="rect">
            <a:avLst/>
          </a:prstGeom>
          <a:noFill/>
        </p:spPr>
      </p:pic>
      <p:sp>
        <p:nvSpPr>
          <p:cNvPr id="25" name="24 CuadroTexto"/>
          <p:cNvSpPr txBox="1"/>
          <p:nvPr/>
        </p:nvSpPr>
        <p:spPr>
          <a:xfrm>
            <a:off x="3429000" y="5955268"/>
            <a:ext cx="1981200" cy="369332"/>
          </a:xfrm>
          <a:prstGeom prst="rect">
            <a:avLst/>
          </a:prstGeom>
          <a:noFill/>
        </p:spPr>
        <p:txBody>
          <a:bodyPr wrap="square" rtlCol="0">
            <a:spAutoFit/>
          </a:bodyPr>
          <a:lstStyle/>
          <a:p>
            <a:r>
              <a:rPr lang="en-US" dirty="0" smtClean="0"/>
              <a:t>Photon Framework</a:t>
            </a:r>
            <a:endParaRPr lang="en-US" dirty="0"/>
          </a:p>
        </p:txBody>
      </p:sp>
      <p:sp>
        <p:nvSpPr>
          <p:cNvPr id="26" name="25 Rectángulo"/>
          <p:cNvSpPr/>
          <p:nvPr/>
        </p:nvSpPr>
        <p:spPr>
          <a:xfrm>
            <a:off x="4800600" y="3429000"/>
            <a:ext cx="26670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p:cNvSpPr/>
          <p:nvPr/>
        </p:nvSpPr>
        <p:spPr>
          <a:xfrm>
            <a:off x="4953000" y="4191000"/>
            <a:ext cx="1524000" cy="4572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27 CuadroTexto"/>
          <p:cNvSpPr txBox="1"/>
          <p:nvPr/>
        </p:nvSpPr>
        <p:spPr>
          <a:xfrm>
            <a:off x="5410200" y="3429000"/>
            <a:ext cx="1981200" cy="646331"/>
          </a:xfrm>
          <a:prstGeom prst="rect">
            <a:avLst/>
          </a:prstGeom>
          <a:noFill/>
        </p:spPr>
        <p:txBody>
          <a:bodyPr wrap="square" rtlCol="0">
            <a:spAutoFit/>
          </a:bodyPr>
          <a:lstStyle/>
          <a:p>
            <a:pPr algn="ctr"/>
            <a:r>
              <a:rPr lang="en-US" dirty="0" smtClean="0"/>
              <a:t>UNITY 3D GAME ENGINE</a:t>
            </a:r>
            <a:endParaRPr lang="en-US" dirty="0"/>
          </a:p>
        </p:txBody>
      </p:sp>
      <p:pic>
        <p:nvPicPr>
          <p:cNvPr id="29" name="28 Imagen" descr="unity.png"/>
          <p:cNvPicPr>
            <a:picLocks noChangeAspect="1"/>
          </p:cNvPicPr>
          <p:nvPr/>
        </p:nvPicPr>
        <p:blipFill>
          <a:blip r:embed="rId6" cstate="print"/>
          <a:stretch>
            <a:fillRect/>
          </a:stretch>
        </p:blipFill>
        <p:spPr>
          <a:xfrm>
            <a:off x="4876800" y="3429000"/>
            <a:ext cx="628650" cy="628650"/>
          </a:xfrm>
          <a:prstGeom prst="rect">
            <a:avLst/>
          </a:prstGeom>
        </p:spPr>
      </p:pic>
      <p:sp>
        <p:nvSpPr>
          <p:cNvPr id="30" name="29 CuadroTexto"/>
          <p:cNvSpPr txBox="1"/>
          <p:nvPr/>
        </p:nvSpPr>
        <p:spPr>
          <a:xfrm>
            <a:off x="5029200" y="4278868"/>
            <a:ext cx="1295400" cy="369332"/>
          </a:xfrm>
          <a:prstGeom prst="rect">
            <a:avLst/>
          </a:prstGeom>
          <a:noFill/>
        </p:spPr>
        <p:txBody>
          <a:bodyPr wrap="square" rtlCol="0">
            <a:spAutoFit/>
          </a:bodyPr>
          <a:lstStyle/>
          <a:p>
            <a:r>
              <a:rPr lang="en-US" dirty="0" smtClean="0"/>
              <a:t>Photon SDK</a:t>
            </a:r>
            <a:endParaRPr lang="en-US" dirty="0"/>
          </a:p>
        </p:txBody>
      </p:sp>
      <p:sp>
        <p:nvSpPr>
          <p:cNvPr id="31" name="30 CuadroTexto"/>
          <p:cNvSpPr txBox="1"/>
          <p:nvPr/>
        </p:nvSpPr>
        <p:spPr>
          <a:xfrm>
            <a:off x="1981200" y="3440668"/>
            <a:ext cx="2743200" cy="369332"/>
          </a:xfrm>
          <a:prstGeom prst="rect">
            <a:avLst/>
          </a:prstGeom>
          <a:noFill/>
        </p:spPr>
        <p:txBody>
          <a:bodyPr wrap="square" rtlCol="0">
            <a:spAutoFit/>
          </a:bodyPr>
          <a:lstStyle/>
          <a:p>
            <a:pPr algn="ctr"/>
            <a:r>
              <a:rPr lang="en-US" dirty="0" err="1" smtClean="0"/>
              <a:t>Inteligencia</a:t>
            </a:r>
            <a:r>
              <a:rPr lang="en-US" dirty="0" smtClean="0"/>
              <a:t> Artificial</a:t>
            </a:r>
            <a:endParaRPr lang="en-US" sz="1600" dirty="0"/>
          </a:p>
        </p:txBody>
      </p:sp>
      <p:sp>
        <p:nvSpPr>
          <p:cNvPr id="32" name="31 CuadroTexto"/>
          <p:cNvSpPr txBox="1"/>
          <p:nvPr/>
        </p:nvSpPr>
        <p:spPr>
          <a:xfrm>
            <a:off x="2057400" y="4343400"/>
            <a:ext cx="2362200" cy="369332"/>
          </a:xfrm>
          <a:prstGeom prst="rect">
            <a:avLst/>
          </a:prstGeom>
          <a:noFill/>
        </p:spPr>
        <p:txBody>
          <a:bodyPr wrap="square" rtlCol="0">
            <a:spAutoFit/>
          </a:bodyPr>
          <a:lstStyle/>
          <a:p>
            <a:pPr algn="ctr"/>
            <a:r>
              <a:rPr lang="en-US" dirty="0" err="1" smtClean="0"/>
              <a:t>Modelado</a:t>
            </a:r>
            <a:r>
              <a:rPr lang="en-US" dirty="0" smtClean="0"/>
              <a:t> 3D</a:t>
            </a:r>
            <a:endParaRPr lang="en-US" dirty="0"/>
          </a:p>
        </p:txBody>
      </p:sp>
      <p:sp>
        <p:nvSpPr>
          <p:cNvPr id="33" name="32 CuadroTexto"/>
          <p:cNvSpPr txBox="1"/>
          <p:nvPr/>
        </p:nvSpPr>
        <p:spPr>
          <a:xfrm>
            <a:off x="2133600" y="3897868"/>
            <a:ext cx="2286000" cy="369332"/>
          </a:xfrm>
          <a:prstGeom prst="rect">
            <a:avLst/>
          </a:prstGeom>
          <a:noFill/>
        </p:spPr>
        <p:txBody>
          <a:bodyPr wrap="square" rtlCol="0">
            <a:spAutoFit/>
          </a:bodyPr>
          <a:lstStyle/>
          <a:p>
            <a:pPr algn="ctr"/>
            <a:r>
              <a:rPr lang="en-US" dirty="0" err="1" smtClean="0"/>
              <a:t>Matemática</a:t>
            </a:r>
            <a:r>
              <a:rPr lang="en-US" dirty="0" smtClean="0"/>
              <a:t> 3D</a:t>
            </a:r>
            <a:endParaRPr lang="en-US" dirty="0"/>
          </a:p>
        </p:txBody>
      </p:sp>
      <p:sp>
        <p:nvSpPr>
          <p:cNvPr id="34" name="33 CuadroTexto"/>
          <p:cNvSpPr txBox="1"/>
          <p:nvPr/>
        </p:nvSpPr>
        <p:spPr>
          <a:xfrm>
            <a:off x="6019800" y="1905000"/>
            <a:ext cx="1371600" cy="369332"/>
          </a:xfrm>
          <a:prstGeom prst="rect">
            <a:avLst/>
          </a:prstGeom>
          <a:noFill/>
        </p:spPr>
        <p:txBody>
          <a:bodyPr wrap="square" rtlCol="0">
            <a:spAutoFit/>
          </a:bodyPr>
          <a:lstStyle/>
          <a:p>
            <a:r>
              <a:rPr lang="en-US" dirty="0" err="1" smtClean="0"/>
              <a:t>Aprendizaje</a:t>
            </a:r>
            <a:endParaRPr lang="en-US" dirty="0"/>
          </a:p>
        </p:txBody>
      </p:sp>
      <p:sp>
        <p:nvSpPr>
          <p:cNvPr id="35" name="34 CuadroTexto"/>
          <p:cNvSpPr txBox="1"/>
          <p:nvPr/>
        </p:nvSpPr>
        <p:spPr>
          <a:xfrm>
            <a:off x="3048000" y="1143000"/>
            <a:ext cx="1752600" cy="381000"/>
          </a:xfrm>
          <a:prstGeom prst="rect">
            <a:avLst/>
          </a:prstGeom>
          <a:noFill/>
        </p:spPr>
        <p:txBody>
          <a:bodyPr wrap="square" rtlCol="0">
            <a:spAutoFit/>
          </a:bodyPr>
          <a:lstStyle/>
          <a:p>
            <a:r>
              <a:rPr lang="en-US" dirty="0" smtClean="0"/>
              <a:t>VIDEO JUEGO</a:t>
            </a:r>
            <a:endParaRPr lang="en-US" dirty="0"/>
          </a:p>
        </p:txBody>
      </p:sp>
      <p:sp>
        <p:nvSpPr>
          <p:cNvPr id="36" name="35 Rectángulo"/>
          <p:cNvSpPr/>
          <p:nvPr/>
        </p:nvSpPr>
        <p:spPr>
          <a:xfrm>
            <a:off x="2743200" y="1447800"/>
            <a:ext cx="2057400" cy="3810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36 Rectángulo"/>
          <p:cNvSpPr/>
          <p:nvPr/>
        </p:nvSpPr>
        <p:spPr>
          <a:xfrm>
            <a:off x="2362200" y="2057400"/>
            <a:ext cx="1219200" cy="3048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37 CuadroTexto"/>
          <p:cNvSpPr txBox="1"/>
          <p:nvPr/>
        </p:nvSpPr>
        <p:spPr>
          <a:xfrm>
            <a:off x="2819400" y="1447800"/>
            <a:ext cx="1905000" cy="369332"/>
          </a:xfrm>
          <a:prstGeom prst="rect">
            <a:avLst/>
          </a:prstGeom>
          <a:noFill/>
        </p:spPr>
        <p:txBody>
          <a:bodyPr wrap="square" rtlCol="0">
            <a:spAutoFit/>
          </a:bodyPr>
          <a:lstStyle/>
          <a:p>
            <a:pPr algn="ctr"/>
            <a:r>
              <a:rPr lang="en-US" dirty="0" err="1" smtClean="0"/>
              <a:t>Agente</a:t>
            </a:r>
            <a:r>
              <a:rPr lang="en-US" dirty="0" smtClean="0"/>
              <a:t> </a:t>
            </a:r>
            <a:r>
              <a:rPr lang="en-US" dirty="0" err="1" smtClean="0"/>
              <a:t>Inteligente</a:t>
            </a:r>
            <a:endParaRPr lang="en-US" dirty="0"/>
          </a:p>
        </p:txBody>
      </p:sp>
      <p:sp>
        <p:nvSpPr>
          <p:cNvPr id="39" name="38 CuadroTexto"/>
          <p:cNvSpPr txBox="1"/>
          <p:nvPr/>
        </p:nvSpPr>
        <p:spPr>
          <a:xfrm>
            <a:off x="2438400" y="1981200"/>
            <a:ext cx="1295400" cy="369332"/>
          </a:xfrm>
          <a:prstGeom prst="rect">
            <a:avLst/>
          </a:prstGeom>
          <a:noFill/>
        </p:spPr>
        <p:txBody>
          <a:bodyPr wrap="square" rtlCol="0">
            <a:spAutoFit/>
          </a:bodyPr>
          <a:lstStyle/>
          <a:p>
            <a:r>
              <a:rPr lang="en-US" dirty="0" err="1" smtClean="0"/>
              <a:t>Autómata</a:t>
            </a:r>
            <a:endParaRPr lang="en-US" dirty="0"/>
          </a:p>
        </p:txBody>
      </p:sp>
      <p:cxnSp>
        <p:nvCxnSpPr>
          <p:cNvPr id="40" name="39 Conector recto"/>
          <p:cNvCxnSpPr/>
          <p:nvPr/>
        </p:nvCxnSpPr>
        <p:spPr>
          <a:xfrm>
            <a:off x="914400" y="914400"/>
            <a:ext cx="6553200" cy="158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40 Conector recto"/>
          <p:cNvCxnSpPr/>
          <p:nvPr/>
        </p:nvCxnSpPr>
        <p:spPr>
          <a:xfrm>
            <a:off x="914400" y="6858000"/>
            <a:ext cx="6629400" cy="158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2" name="41 Conector recto"/>
          <p:cNvCxnSpPr/>
          <p:nvPr/>
        </p:nvCxnSpPr>
        <p:spPr>
          <a:xfrm>
            <a:off x="990600" y="2819400"/>
            <a:ext cx="6553200" cy="158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3" name="42 Conector recto"/>
          <p:cNvCxnSpPr/>
          <p:nvPr/>
        </p:nvCxnSpPr>
        <p:spPr>
          <a:xfrm>
            <a:off x="990600" y="4875212"/>
            <a:ext cx="6553200" cy="1588"/>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4" name="43 Conector recto"/>
          <p:cNvCxnSpPr/>
          <p:nvPr/>
        </p:nvCxnSpPr>
        <p:spPr>
          <a:xfrm>
            <a:off x="0" y="2132012"/>
            <a:ext cx="990600" cy="1588"/>
          </a:xfrm>
          <a:prstGeom prst="line">
            <a:avLst/>
          </a:prstGeom>
          <a:ln/>
        </p:spPr>
        <p:style>
          <a:lnRef idx="2">
            <a:schemeClr val="dk1"/>
          </a:lnRef>
          <a:fillRef idx="0">
            <a:schemeClr val="dk1"/>
          </a:fillRef>
          <a:effectRef idx="1">
            <a:schemeClr val="dk1"/>
          </a:effectRef>
          <a:fontRef idx="minor">
            <a:schemeClr val="tx1"/>
          </a:fontRef>
        </p:style>
      </p:cxnSp>
      <p:cxnSp>
        <p:nvCxnSpPr>
          <p:cNvPr id="45" name="44 Conector recto"/>
          <p:cNvCxnSpPr/>
          <p:nvPr/>
        </p:nvCxnSpPr>
        <p:spPr>
          <a:xfrm>
            <a:off x="0" y="5257800"/>
            <a:ext cx="990600" cy="1588"/>
          </a:xfrm>
          <a:prstGeom prst="line">
            <a:avLst/>
          </a:prstGeom>
          <a:ln/>
        </p:spPr>
        <p:style>
          <a:lnRef idx="2">
            <a:schemeClr val="dk1"/>
          </a:lnRef>
          <a:fillRef idx="0">
            <a:schemeClr val="dk1"/>
          </a:fillRef>
          <a:effectRef idx="1">
            <a:schemeClr val="dk1"/>
          </a:effectRef>
          <a:fontRef idx="minor">
            <a:schemeClr val="tx1"/>
          </a:fontRef>
        </p:style>
      </p:cxnSp>
      <p:sp>
        <p:nvSpPr>
          <p:cNvPr id="46" name="45 CuadroTexto"/>
          <p:cNvSpPr txBox="1"/>
          <p:nvPr/>
        </p:nvSpPr>
        <p:spPr>
          <a:xfrm>
            <a:off x="228600" y="990600"/>
            <a:ext cx="553998" cy="1143000"/>
          </a:xfrm>
          <a:prstGeom prst="rect">
            <a:avLst/>
          </a:prstGeom>
          <a:noFill/>
        </p:spPr>
        <p:txBody>
          <a:bodyPr vert="vert270" wrap="square" rtlCol="0">
            <a:spAutoFit/>
          </a:bodyPr>
          <a:lstStyle/>
          <a:p>
            <a:pPr algn="ctr"/>
            <a:r>
              <a:rPr lang="en-US" sz="2400" dirty="0" smtClean="0"/>
              <a:t>PRUEBA</a:t>
            </a:r>
            <a:endParaRPr lang="en-US" sz="2400" dirty="0"/>
          </a:p>
        </p:txBody>
      </p:sp>
      <p:sp>
        <p:nvSpPr>
          <p:cNvPr id="47" name="46 CuadroTexto"/>
          <p:cNvSpPr txBox="1"/>
          <p:nvPr/>
        </p:nvSpPr>
        <p:spPr>
          <a:xfrm>
            <a:off x="208002" y="3048000"/>
            <a:ext cx="553998" cy="1359932"/>
          </a:xfrm>
          <a:prstGeom prst="rect">
            <a:avLst/>
          </a:prstGeom>
          <a:noFill/>
        </p:spPr>
        <p:txBody>
          <a:bodyPr vert="vert270" wrap="square" rtlCol="0">
            <a:spAutoFit/>
          </a:bodyPr>
          <a:lstStyle/>
          <a:p>
            <a:r>
              <a:rPr lang="en-US" sz="2400" dirty="0" smtClean="0"/>
              <a:t>OOHDM</a:t>
            </a:r>
            <a:endParaRPr lang="en-US" sz="2400" dirty="0"/>
          </a:p>
        </p:txBody>
      </p:sp>
      <p:sp>
        <p:nvSpPr>
          <p:cNvPr id="48" name="47 CuadroTexto"/>
          <p:cNvSpPr txBox="1"/>
          <p:nvPr/>
        </p:nvSpPr>
        <p:spPr>
          <a:xfrm>
            <a:off x="76200" y="5334000"/>
            <a:ext cx="800219" cy="1532930"/>
          </a:xfrm>
          <a:prstGeom prst="rect">
            <a:avLst/>
          </a:prstGeom>
          <a:noFill/>
        </p:spPr>
        <p:txBody>
          <a:bodyPr vert="vert270" wrap="square" rtlCol="0">
            <a:spAutoFit/>
          </a:bodyPr>
          <a:lstStyle/>
          <a:p>
            <a:pPr algn="ctr"/>
            <a:r>
              <a:rPr lang="en-US" sz="2000" b="1" dirty="0" smtClean="0"/>
              <a:t>CLOUD COMPUTING</a:t>
            </a:r>
            <a:endParaRPr lang="en-US" sz="2000" b="1" dirty="0"/>
          </a:p>
        </p:txBody>
      </p:sp>
      <p:cxnSp>
        <p:nvCxnSpPr>
          <p:cNvPr id="49" name="48 Conector recto de flecha"/>
          <p:cNvCxnSpPr/>
          <p:nvPr/>
        </p:nvCxnSpPr>
        <p:spPr>
          <a:xfrm rot="10800000">
            <a:off x="5334000" y="1905001"/>
            <a:ext cx="1066800" cy="1589"/>
          </a:xfrm>
          <a:prstGeom prst="straightConnector1">
            <a:avLst/>
          </a:prstGeom>
          <a:ln w="28575">
            <a:solidFill>
              <a:srgbClr val="EA0000"/>
            </a:solidFill>
            <a:prstDash val="solid"/>
            <a:tailEnd type="arrow"/>
          </a:ln>
        </p:spPr>
        <p:style>
          <a:lnRef idx="3">
            <a:schemeClr val="accent6"/>
          </a:lnRef>
          <a:fillRef idx="0">
            <a:schemeClr val="accent6"/>
          </a:fillRef>
          <a:effectRef idx="2">
            <a:schemeClr val="accent6"/>
          </a:effectRef>
          <a:fontRef idx="minor">
            <a:schemeClr val="tx1"/>
          </a:fontRef>
        </p:style>
      </p:cxnSp>
      <p:cxnSp>
        <p:nvCxnSpPr>
          <p:cNvPr id="50" name="49 Conector recto de flecha"/>
          <p:cNvCxnSpPr>
            <a:stCxn id="27" idx="2"/>
          </p:cNvCxnSpPr>
          <p:nvPr/>
        </p:nvCxnSpPr>
        <p:spPr>
          <a:xfrm rot="5400000">
            <a:off x="5334000" y="5029200"/>
            <a:ext cx="762000" cy="1588"/>
          </a:xfrm>
          <a:prstGeom prst="straightConnector1">
            <a:avLst/>
          </a:prstGeom>
          <a:ln w="28575">
            <a:solidFill>
              <a:srgbClr val="EA0000"/>
            </a:solidFill>
            <a:prstDash val="solid"/>
            <a:tailEnd type="arrow"/>
          </a:ln>
        </p:spPr>
        <p:style>
          <a:lnRef idx="3">
            <a:schemeClr val="accent6"/>
          </a:lnRef>
          <a:fillRef idx="0">
            <a:schemeClr val="accent6"/>
          </a:fillRef>
          <a:effectRef idx="2">
            <a:schemeClr val="accent6"/>
          </a:effectRef>
          <a:fontRef idx="minor">
            <a:schemeClr val="tx1"/>
          </a:fontRef>
        </p:style>
      </p:cxnSp>
      <p:cxnSp>
        <p:nvCxnSpPr>
          <p:cNvPr id="51" name="50 Conector recto de flecha"/>
          <p:cNvCxnSpPr>
            <a:endCxn id="27" idx="3"/>
          </p:cNvCxnSpPr>
          <p:nvPr/>
        </p:nvCxnSpPr>
        <p:spPr>
          <a:xfrm rot="10800000">
            <a:off x="6477000" y="4419600"/>
            <a:ext cx="1219200" cy="1588"/>
          </a:xfrm>
          <a:prstGeom prst="straightConnector1">
            <a:avLst/>
          </a:prstGeom>
          <a:ln w="28575">
            <a:solidFill>
              <a:srgbClr val="EA0000"/>
            </a:solidFill>
            <a:prstDash val="solid"/>
            <a:tailEnd type="arrow"/>
          </a:ln>
        </p:spPr>
        <p:style>
          <a:lnRef idx="3">
            <a:schemeClr val="accent2"/>
          </a:lnRef>
          <a:fillRef idx="0">
            <a:schemeClr val="accent2"/>
          </a:fillRef>
          <a:effectRef idx="2">
            <a:schemeClr val="accent2"/>
          </a:effectRef>
          <a:fontRef idx="minor">
            <a:schemeClr val="tx1"/>
          </a:fontRef>
        </p:style>
      </p:cxnSp>
      <p:pic>
        <p:nvPicPr>
          <p:cNvPr id="52" name="51 Imagen" descr="IDP_E-Learning.png"/>
          <p:cNvPicPr>
            <a:picLocks noChangeAspect="1"/>
          </p:cNvPicPr>
          <p:nvPr/>
        </p:nvPicPr>
        <p:blipFill>
          <a:blip r:embed="rId7"/>
          <a:srcRect t="18750" b="18750"/>
          <a:stretch>
            <a:fillRect/>
          </a:stretch>
        </p:blipFill>
        <p:spPr>
          <a:xfrm>
            <a:off x="6096000" y="1295400"/>
            <a:ext cx="1219200" cy="762000"/>
          </a:xfrm>
          <a:prstGeom prst="rect">
            <a:avLst/>
          </a:prstGeom>
        </p:spPr>
      </p:pic>
      <p:sp>
        <p:nvSpPr>
          <p:cNvPr id="53" name="52 CuadroTexto"/>
          <p:cNvSpPr txBox="1"/>
          <p:nvPr/>
        </p:nvSpPr>
        <p:spPr>
          <a:xfrm>
            <a:off x="5334000" y="1524000"/>
            <a:ext cx="914400" cy="369332"/>
          </a:xfrm>
          <a:prstGeom prst="rect">
            <a:avLst/>
          </a:prstGeom>
          <a:noFill/>
        </p:spPr>
        <p:txBody>
          <a:bodyPr wrap="square" rtlCol="0">
            <a:spAutoFit/>
          </a:bodyPr>
          <a:lstStyle/>
          <a:p>
            <a:r>
              <a:rPr lang="en-US" dirty="0" err="1" smtClean="0"/>
              <a:t>Basado</a:t>
            </a:r>
            <a:endParaRPr lang="en-US" dirty="0"/>
          </a:p>
        </p:txBody>
      </p:sp>
      <p:cxnSp>
        <p:nvCxnSpPr>
          <p:cNvPr id="54" name="53 Conector recto de flecha"/>
          <p:cNvCxnSpPr/>
          <p:nvPr/>
        </p:nvCxnSpPr>
        <p:spPr>
          <a:xfrm rot="5400000" flipH="1" flipV="1">
            <a:off x="6134894" y="876300"/>
            <a:ext cx="380206" cy="794"/>
          </a:xfrm>
          <a:prstGeom prst="straightConnector1">
            <a:avLst/>
          </a:prstGeom>
          <a:ln w="28575">
            <a:solidFill>
              <a:srgbClr val="EA0000"/>
            </a:solidFill>
            <a:prstDash val="solid"/>
            <a:tailEnd type="arrow"/>
          </a:ln>
        </p:spPr>
        <p:style>
          <a:lnRef idx="3">
            <a:schemeClr val="accent6"/>
          </a:lnRef>
          <a:fillRef idx="0">
            <a:schemeClr val="accent6"/>
          </a:fillRef>
          <a:effectRef idx="2">
            <a:schemeClr val="accent6"/>
          </a:effectRef>
          <a:fontRef idx="minor">
            <a:schemeClr val="tx1"/>
          </a:fontRef>
        </p:style>
      </p:cxnSp>
      <p:sp>
        <p:nvSpPr>
          <p:cNvPr id="55" name="54 CuadroTexto"/>
          <p:cNvSpPr txBox="1"/>
          <p:nvPr/>
        </p:nvSpPr>
        <p:spPr>
          <a:xfrm>
            <a:off x="5257800" y="39469"/>
            <a:ext cx="2209800" cy="646331"/>
          </a:xfrm>
          <a:prstGeom prst="rect">
            <a:avLst/>
          </a:prstGeom>
          <a:noFill/>
        </p:spPr>
        <p:txBody>
          <a:bodyPr wrap="square" rtlCol="0">
            <a:spAutoFit/>
          </a:bodyPr>
          <a:lstStyle/>
          <a:p>
            <a:pPr algn="ctr"/>
            <a:r>
              <a:rPr lang="en-US" dirty="0" smtClean="0"/>
              <a:t>RAZONAMIENTO LÓGICO Y ESPACIAL</a:t>
            </a:r>
            <a:endParaRPr lang="en-US" dirty="0"/>
          </a:p>
        </p:txBody>
      </p:sp>
      <p:pic>
        <p:nvPicPr>
          <p:cNvPr id="56" name="55 Imagen" descr="reasoning.png"/>
          <p:cNvPicPr>
            <a:picLocks noChangeAspect="1"/>
          </p:cNvPicPr>
          <p:nvPr/>
        </p:nvPicPr>
        <p:blipFill>
          <a:blip r:embed="rId8" cstate="print"/>
          <a:stretch>
            <a:fillRect/>
          </a:stretch>
        </p:blipFill>
        <p:spPr>
          <a:xfrm>
            <a:off x="4648200" y="0"/>
            <a:ext cx="685800" cy="808585"/>
          </a:xfrm>
          <a:prstGeom prst="rect">
            <a:avLst/>
          </a:prstGeom>
        </p:spPr>
      </p:pic>
      <p:cxnSp>
        <p:nvCxnSpPr>
          <p:cNvPr id="57" name="56 Conector angular"/>
          <p:cNvCxnSpPr>
            <a:stCxn id="26" idx="0"/>
            <a:endCxn id="16" idx="2"/>
          </p:cNvCxnSpPr>
          <p:nvPr/>
        </p:nvCxnSpPr>
        <p:spPr>
          <a:xfrm rot="16200000" flipV="1">
            <a:off x="4514850" y="1809750"/>
            <a:ext cx="914400" cy="2324100"/>
          </a:xfrm>
          <a:prstGeom prst="bentConnector3">
            <a:avLst>
              <a:gd name="adj1" fmla="val 50000"/>
            </a:avLst>
          </a:prstGeom>
          <a:ln w="28575">
            <a:solidFill>
              <a:srgbClr val="EA0000"/>
            </a:solidFill>
            <a:prstDash val="solid"/>
            <a:tailEnd type="arrow"/>
          </a:ln>
        </p:spPr>
        <p:style>
          <a:lnRef idx="3">
            <a:schemeClr val="accent2"/>
          </a:lnRef>
          <a:fillRef idx="0">
            <a:schemeClr val="accent2"/>
          </a:fillRef>
          <a:effectRef idx="2">
            <a:schemeClr val="accent2"/>
          </a:effectRef>
          <a:fontRef idx="minor">
            <a:schemeClr val="tx1"/>
          </a:fontRef>
        </p:style>
      </p:cxnSp>
      <p:pic>
        <p:nvPicPr>
          <p:cNvPr id="58" name="57 Imagen" descr="childuser5.jpg"/>
          <p:cNvPicPr>
            <a:picLocks noChangeAspect="1"/>
          </p:cNvPicPr>
          <p:nvPr/>
        </p:nvPicPr>
        <p:blipFill>
          <a:blip r:embed="rId9"/>
          <a:srcRect r="39462"/>
          <a:stretch>
            <a:fillRect/>
          </a:stretch>
        </p:blipFill>
        <p:spPr>
          <a:xfrm>
            <a:off x="7772400" y="4310214"/>
            <a:ext cx="1143000" cy="1252386"/>
          </a:xfrm>
          <a:prstGeom prst="rect">
            <a:avLst/>
          </a:prstGeom>
        </p:spPr>
      </p:pic>
      <p:cxnSp>
        <p:nvCxnSpPr>
          <p:cNvPr id="59" name="58 Conector recto"/>
          <p:cNvCxnSpPr/>
          <p:nvPr/>
        </p:nvCxnSpPr>
        <p:spPr>
          <a:xfrm>
            <a:off x="0" y="914400"/>
            <a:ext cx="914400" cy="1588"/>
          </a:xfrm>
          <a:prstGeom prst="line">
            <a:avLst/>
          </a:prstGeom>
          <a:ln/>
        </p:spPr>
        <p:style>
          <a:lnRef idx="2">
            <a:schemeClr val="dk1"/>
          </a:lnRef>
          <a:fillRef idx="0">
            <a:schemeClr val="dk1"/>
          </a:fillRef>
          <a:effectRef idx="1">
            <a:schemeClr val="dk1"/>
          </a:effectRef>
          <a:fontRef idx="minor">
            <a:schemeClr val="tx1"/>
          </a:fontRef>
        </p:style>
      </p:cxnSp>
      <p:cxnSp>
        <p:nvCxnSpPr>
          <p:cNvPr id="60" name="59 Conector recto"/>
          <p:cNvCxnSpPr/>
          <p:nvPr/>
        </p:nvCxnSpPr>
        <p:spPr>
          <a:xfrm>
            <a:off x="0" y="6856412"/>
            <a:ext cx="914400" cy="1588"/>
          </a:xfrm>
          <a:prstGeom prst="line">
            <a:avLst/>
          </a:prstGeom>
          <a:ln/>
        </p:spPr>
        <p:style>
          <a:lnRef idx="2">
            <a:schemeClr val="dk1"/>
          </a:lnRef>
          <a:fillRef idx="0">
            <a:schemeClr val="dk1"/>
          </a:fillRef>
          <a:effectRef idx="1">
            <a:schemeClr val="dk1"/>
          </a:effectRef>
          <a:fontRef idx="minor">
            <a:schemeClr val="tx1"/>
          </a:fontRef>
        </p:style>
      </p:cxnSp>
      <p:sp>
        <p:nvSpPr>
          <p:cNvPr id="61" name="60 Rectángulo"/>
          <p:cNvSpPr/>
          <p:nvPr/>
        </p:nvSpPr>
        <p:spPr>
          <a:xfrm>
            <a:off x="3733800" y="1905000"/>
            <a:ext cx="1524000" cy="5334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1 CuadroTexto"/>
          <p:cNvSpPr txBox="1"/>
          <p:nvPr/>
        </p:nvSpPr>
        <p:spPr>
          <a:xfrm>
            <a:off x="3657600" y="1828800"/>
            <a:ext cx="1676400" cy="646331"/>
          </a:xfrm>
          <a:prstGeom prst="rect">
            <a:avLst/>
          </a:prstGeom>
          <a:noFill/>
        </p:spPr>
        <p:txBody>
          <a:bodyPr wrap="square" rtlCol="0">
            <a:spAutoFit/>
          </a:bodyPr>
          <a:lstStyle/>
          <a:p>
            <a:pPr algn="ctr"/>
            <a:r>
              <a:rPr lang="en-US" dirty="0" err="1" smtClean="0"/>
              <a:t>Máquina</a:t>
            </a:r>
            <a:r>
              <a:rPr lang="en-US" dirty="0" smtClean="0"/>
              <a:t> de </a:t>
            </a:r>
            <a:r>
              <a:rPr lang="en-US" dirty="0" err="1" smtClean="0"/>
              <a:t>Estados</a:t>
            </a:r>
            <a:r>
              <a:rPr lang="en-US" dirty="0" smtClean="0"/>
              <a:t> </a:t>
            </a:r>
            <a:r>
              <a:rPr lang="en-US" dirty="0" err="1" smtClean="0"/>
              <a:t>Finitos</a:t>
            </a:r>
            <a:endParaRPr lang="en-US" dirty="0"/>
          </a:p>
        </p:txBody>
      </p:sp>
      <p:cxnSp>
        <p:nvCxnSpPr>
          <p:cNvPr id="63" name="62 Conector recto de flecha"/>
          <p:cNvCxnSpPr>
            <a:stCxn id="6" idx="3"/>
            <a:endCxn id="26" idx="1"/>
          </p:cNvCxnSpPr>
          <p:nvPr/>
        </p:nvCxnSpPr>
        <p:spPr>
          <a:xfrm>
            <a:off x="4495800" y="4076700"/>
            <a:ext cx="304800" cy="1588"/>
          </a:xfrm>
          <a:prstGeom prst="straightConnector1">
            <a:avLst/>
          </a:prstGeom>
          <a:ln w="28575">
            <a:solidFill>
              <a:srgbClr val="EA0000"/>
            </a:solidFill>
            <a:prstDash val="solid"/>
            <a:tailEnd type="arrow"/>
          </a:ln>
        </p:spPr>
        <p:style>
          <a:lnRef idx="3">
            <a:schemeClr val="accent6"/>
          </a:lnRef>
          <a:fillRef idx="0">
            <a:schemeClr val="accent6"/>
          </a:fillRef>
          <a:effectRef idx="2">
            <a:schemeClr val="accent6"/>
          </a:effectRef>
          <a:fontRef idx="minor">
            <a:schemeClr val="tx1"/>
          </a:fontRef>
        </p:style>
      </p:cxnSp>
      <p:cxnSp>
        <p:nvCxnSpPr>
          <p:cNvPr id="64" name="63 Conector recto de flecha"/>
          <p:cNvCxnSpPr/>
          <p:nvPr/>
        </p:nvCxnSpPr>
        <p:spPr>
          <a:xfrm>
            <a:off x="4495800" y="4495800"/>
            <a:ext cx="304800" cy="1588"/>
          </a:xfrm>
          <a:prstGeom prst="straightConnector1">
            <a:avLst/>
          </a:prstGeom>
          <a:ln w="28575">
            <a:solidFill>
              <a:srgbClr val="EA0000"/>
            </a:solidFill>
            <a:prstDash val="solid"/>
            <a:tailEnd type="arrow"/>
          </a:ln>
        </p:spPr>
        <p:style>
          <a:lnRef idx="3">
            <a:schemeClr val="accent6"/>
          </a:lnRef>
          <a:fillRef idx="0">
            <a:schemeClr val="accent6"/>
          </a:fillRef>
          <a:effectRef idx="2">
            <a:schemeClr val="accent6"/>
          </a:effectRef>
          <a:fontRef idx="minor">
            <a:schemeClr val="tx1"/>
          </a:fontRef>
        </p:style>
      </p:cxnSp>
      <p:sp>
        <p:nvSpPr>
          <p:cNvPr id="65" name="64 Rectángulo"/>
          <p:cNvSpPr/>
          <p:nvPr/>
        </p:nvSpPr>
        <p:spPr>
          <a:xfrm>
            <a:off x="1219200" y="1752600"/>
            <a:ext cx="609600" cy="1752600"/>
          </a:xfrm>
          <a:prstGeom prst="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5 CuadroTexto"/>
          <p:cNvSpPr txBox="1"/>
          <p:nvPr/>
        </p:nvSpPr>
        <p:spPr>
          <a:xfrm>
            <a:off x="1143000" y="1828800"/>
            <a:ext cx="738664" cy="1524000"/>
          </a:xfrm>
          <a:prstGeom prst="rect">
            <a:avLst/>
          </a:prstGeom>
          <a:noFill/>
        </p:spPr>
        <p:txBody>
          <a:bodyPr vert="vert270" wrap="square" rtlCol="0">
            <a:spAutoFit/>
          </a:bodyPr>
          <a:lstStyle/>
          <a:p>
            <a:pPr algn="ctr"/>
            <a:r>
              <a:rPr lang="en-US" dirty="0" err="1" smtClean="0"/>
              <a:t>Inteligencia</a:t>
            </a:r>
            <a:r>
              <a:rPr lang="en-US" dirty="0" smtClean="0"/>
              <a:t> </a:t>
            </a:r>
            <a:r>
              <a:rPr lang="en-US" dirty="0" err="1" smtClean="0"/>
              <a:t>COmputacional</a:t>
            </a:r>
            <a:endParaRPr lang="en-US" dirty="0"/>
          </a:p>
        </p:txBody>
      </p:sp>
      <p:cxnSp>
        <p:nvCxnSpPr>
          <p:cNvPr id="67" name="66 Conector recto de flecha"/>
          <p:cNvCxnSpPr/>
          <p:nvPr/>
        </p:nvCxnSpPr>
        <p:spPr>
          <a:xfrm>
            <a:off x="4495800" y="3656012"/>
            <a:ext cx="304800" cy="1588"/>
          </a:xfrm>
          <a:prstGeom prst="straightConnector1">
            <a:avLst/>
          </a:prstGeom>
          <a:ln w="28575">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8" name="67 Forma"/>
          <p:cNvCxnSpPr>
            <a:stCxn id="65" idx="0"/>
            <a:endCxn id="36" idx="1"/>
          </p:cNvCxnSpPr>
          <p:nvPr/>
        </p:nvCxnSpPr>
        <p:spPr>
          <a:xfrm rot="5400000" flipH="1" flipV="1">
            <a:off x="2076450" y="1085850"/>
            <a:ext cx="114300" cy="1219200"/>
          </a:xfrm>
          <a:prstGeom prst="bentConnector2">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69" name="68 Imagen" descr="blackchilduser2.jpg"/>
          <p:cNvPicPr>
            <a:picLocks noChangeAspect="1"/>
          </p:cNvPicPr>
          <p:nvPr/>
        </p:nvPicPr>
        <p:blipFill>
          <a:blip r:embed="rId10"/>
          <a:srcRect l="2540" t="28000" r="65714" b="24000"/>
          <a:stretch>
            <a:fillRect/>
          </a:stretch>
        </p:blipFill>
        <p:spPr>
          <a:xfrm>
            <a:off x="7772400" y="1905000"/>
            <a:ext cx="1111250" cy="1066800"/>
          </a:xfrm>
          <a:prstGeom prst="rect">
            <a:avLst/>
          </a:prstGeom>
        </p:spPr>
      </p:pic>
      <p:pic>
        <p:nvPicPr>
          <p:cNvPr id="70" name="69 Imagen" descr="childuser6.jpg"/>
          <p:cNvPicPr>
            <a:picLocks noChangeAspect="1"/>
          </p:cNvPicPr>
          <p:nvPr/>
        </p:nvPicPr>
        <p:blipFill>
          <a:blip r:embed="rId11" cstate="print"/>
          <a:srcRect l="3548" r="46129"/>
          <a:stretch>
            <a:fillRect/>
          </a:stretch>
        </p:blipFill>
        <p:spPr>
          <a:xfrm>
            <a:off x="7848600" y="3124200"/>
            <a:ext cx="1018903" cy="1143000"/>
          </a:xfrm>
          <a:prstGeom prst="rect">
            <a:avLst/>
          </a:prstGeom>
        </p:spPr>
      </p:pic>
      <p:cxnSp>
        <p:nvCxnSpPr>
          <p:cNvPr id="71" name="70 Forma"/>
          <p:cNvCxnSpPr>
            <a:endCxn id="65" idx="2"/>
          </p:cNvCxnSpPr>
          <p:nvPr/>
        </p:nvCxnSpPr>
        <p:spPr>
          <a:xfrm rot="10800000">
            <a:off x="1524000" y="3505200"/>
            <a:ext cx="457200" cy="190500"/>
          </a:xfrm>
          <a:prstGeom prst="bentConnector2">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72" name="71 Rectángulo"/>
          <p:cNvSpPr/>
          <p:nvPr/>
        </p:nvSpPr>
        <p:spPr>
          <a:xfrm>
            <a:off x="5638800" y="5867400"/>
            <a:ext cx="762000" cy="228600"/>
          </a:xfrm>
          <a:prstGeom prst="rect">
            <a:avLst/>
          </a:prstGeom>
          <a:solidFill>
            <a:srgbClr val="F0F36D"/>
          </a:solidFill>
          <a:ln>
            <a:solidFill>
              <a:srgbClr val="C3B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72 CuadroTexto"/>
          <p:cNvSpPr txBox="1"/>
          <p:nvPr/>
        </p:nvSpPr>
        <p:spPr>
          <a:xfrm>
            <a:off x="5638800" y="5791200"/>
            <a:ext cx="838200" cy="369332"/>
          </a:xfrm>
          <a:prstGeom prst="rect">
            <a:avLst/>
          </a:prstGeom>
          <a:noFill/>
        </p:spPr>
        <p:txBody>
          <a:bodyPr wrap="square" rtlCol="0">
            <a:spAutoFit/>
          </a:bodyPr>
          <a:lstStyle/>
          <a:p>
            <a:r>
              <a:rPr lang="en-US" dirty="0" smtClean="0"/>
              <a:t>MMO</a:t>
            </a:r>
            <a:endParaRPr lang="en-US" dirty="0"/>
          </a:p>
        </p:txBody>
      </p:sp>
      <p:sp>
        <p:nvSpPr>
          <p:cNvPr id="74" name="73 CuadroTexto"/>
          <p:cNvSpPr txBox="1"/>
          <p:nvPr/>
        </p:nvSpPr>
        <p:spPr>
          <a:xfrm>
            <a:off x="457200" y="0"/>
            <a:ext cx="4495800" cy="769441"/>
          </a:xfrm>
          <a:prstGeom prst="rect">
            <a:avLst/>
          </a:prstGeom>
          <a:noFill/>
        </p:spPr>
        <p:txBody>
          <a:bodyPr wrap="square" rtlCol="0">
            <a:spAutoFit/>
          </a:bodyPr>
          <a:lstStyle/>
          <a:p>
            <a:r>
              <a:rPr lang="en-US" sz="4400" dirty="0" smtClean="0"/>
              <a:t>INTRODUCCIÓN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s-EC" dirty="0" smtClean="0"/>
              <a:t>OOHDM</a:t>
            </a:r>
            <a:endParaRPr lang="en-US" dirty="0"/>
          </a:p>
        </p:txBody>
      </p:sp>
      <p:sp>
        <p:nvSpPr>
          <p:cNvPr id="5" name="4 CuadroTexto"/>
          <p:cNvSpPr txBox="1"/>
          <p:nvPr/>
        </p:nvSpPr>
        <p:spPr>
          <a:xfrm>
            <a:off x="914400" y="1371600"/>
            <a:ext cx="7467600" cy="1077218"/>
          </a:xfrm>
          <a:prstGeom prst="rect">
            <a:avLst/>
          </a:prstGeom>
          <a:noFill/>
        </p:spPr>
        <p:txBody>
          <a:bodyPr wrap="square" rtlCol="0">
            <a:spAutoFit/>
          </a:bodyPr>
          <a:lstStyle/>
          <a:p>
            <a:pPr algn="just">
              <a:buFont typeface="Arial" pitchFamily="34" charset="0"/>
              <a:buChar char="•"/>
            </a:pPr>
            <a:r>
              <a:rPr lang="es-ES" sz="3200" dirty="0" smtClean="0"/>
              <a:t>Metodología de desarrollo para la elaboración de aplicaciones Multimedia.</a:t>
            </a:r>
            <a:endParaRPr lang="es-ES" sz="3200" dirty="0"/>
          </a:p>
        </p:txBody>
      </p:sp>
      <p:graphicFrame>
        <p:nvGraphicFramePr>
          <p:cNvPr id="6" name="5 Diagrama"/>
          <p:cNvGraphicFramePr/>
          <p:nvPr/>
        </p:nvGraphicFramePr>
        <p:xfrm>
          <a:off x="533400" y="2590800"/>
          <a:ext cx="8305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533400"/>
            <a:ext cx="8229600" cy="1447800"/>
          </a:xfrm>
        </p:spPr>
        <p:txBody>
          <a:bodyPr>
            <a:noAutofit/>
          </a:bodyPr>
          <a:lstStyle/>
          <a:p>
            <a:pPr algn="l"/>
            <a:r>
              <a:rPr lang="en-US" sz="4800" dirty="0" smtClean="0"/>
              <a:t>APLICACI</a:t>
            </a:r>
            <a:r>
              <a:rPr lang="en-US" dirty="0" smtClean="0"/>
              <a:t>Ó</a:t>
            </a:r>
            <a:r>
              <a:rPr lang="en-US" sz="4800" dirty="0" smtClean="0"/>
              <a:t>N DE LA METODOLOGÍA OOHDM</a:t>
            </a:r>
            <a:r>
              <a:rPr lang="en-US" sz="6000" dirty="0" smtClean="0"/>
              <a:t/>
            </a:r>
            <a:br>
              <a:rPr lang="en-US" sz="6000" dirty="0" smtClean="0"/>
            </a:br>
            <a:endParaRPr lang="en-US" sz="6000" dirty="0"/>
          </a:p>
        </p:txBody>
      </p:sp>
      <p:graphicFrame>
        <p:nvGraphicFramePr>
          <p:cNvPr id="4" name="3 Diagrama"/>
          <p:cNvGraphicFramePr/>
          <p:nvPr/>
        </p:nvGraphicFramePr>
        <p:xfrm>
          <a:off x="838200" y="2057400"/>
          <a:ext cx="746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nalisis trans.png"/>
          <p:cNvPicPr>
            <a:picLocks noChangeAspect="1"/>
          </p:cNvPicPr>
          <p:nvPr/>
        </p:nvPicPr>
        <p:blipFill>
          <a:blip r:embed="rId3"/>
          <a:stretch>
            <a:fillRect/>
          </a:stretch>
        </p:blipFill>
        <p:spPr>
          <a:xfrm>
            <a:off x="7399421" y="76200"/>
            <a:ext cx="1515979" cy="1600200"/>
          </a:xfrm>
          <a:prstGeom prst="rect">
            <a:avLst/>
          </a:prstGeom>
        </p:spPr>
      </p:pic>
      <p:sp>
        <p:nvSpPr>
          <p:cNvPr id="4" name="3 Título"/>
          <p:cNvSpPr>
            <a:spLocks noGrp="1"/>
          </p:cNvSpPr>
          <p:nvPr>
            <p:ph type="title"/>
          </p:nvPr>
        </p:nvSpPr>
        <p:spPr>
          <a:xfrm>
            <a:off x="533400" y="0"/>
            <a:ext cx="8229600" cy="1143000"/>
          </a:xfrm>
        </p:spPr>
        <p:txBody>
          <a:bodyPr/>
          <a:lstStyle/>
          <a:p>
            <a:pPr algn="l"/>
            <a:r>
              <a:rPr lang="en-US" dirty="0" smtClean="0"/>
              <a:t>ANÁLISIS</a:t>
            </a:r>
            <a:endParaRPr lang="en-US" dirty="0"/>
          </a:p>
        </p:txBody>
      </p:sp>
      <p:sp>
        <p:nvSpPr>
          <p:cNvPr id="5" name="4 Marcador de contenido"/>
          <p:cNvSpPr>
            <a:spLocks noGrp="1"/>
          </p:cNvSpPr>
          <p:nvPr>
            <p:ph idx="1"/>
          </p:nvPr>
        </p:nvSpPr>
        <p:spPr/>
        <p:txBody>
          <a:bodyPr>
            <a:normAutofit/>
          </a:bodyPr>
          <a:lstStyle/>
          <a:p>
            <a:r>
              <a:rPr lang="es-ES" dirty="0" smtClean="0"/>
              <a:t>Requerimientos Funcionales y No funcionales</a:t>
            </a:r>
          </a:p>
          <a:p>
            <a:r>
              <a:rPr lang="es-ES" dirty="0" smtClean="0"/>
              <a:t>Roles y Tareas</a:t>
            </a:r>
          </a:p>
          <a:p>
            <a:pPr>
              <a:buNone/>
            </a:pPr>
            <a:endParaRPr lang="es-ES" dirty="0" smtClean="0"/>
          </a:p>
          <a:p>
            <a:pPr lvl="1"/>
            <a:endParaRPr lang="es-ES" dirty="0" smtClean="0"/>
          </a:p>
          <a:p>
            <a:pPr lvl="1"/>
            <a:endParaRPr lang="es-ES" dirty="0" smtClean="0"/>
          </a:p>
          <a:p>
            <a:pPr lvl="1"/>
            <a:endParaRPr lang="es-ES" dirty="0" smtClean="0"/>
          </a:p>
        </p:txBody>
      </p:sp>
      <p:graphicFrame>
        <p:nvGraphicFramePr>
          <p:cNvPr id="9" name="8 Tabla"/>
          <p:cNvGraphicFramePr>
            <a:graphicFrameLocks noGrp="1"/>
          </p:cNvGraphicFramePr>
          <p:nvPr/>
        </p:nvGraphicFramePr>
        <p:xfrm>
          <a:off x="914400" y="2819399"/>
          <a:ext cx="7010400" cy="3352801"/>
        </p:xfrm>
        <a:graphic>
          <a:graphicData uri="http://schemas.openxmlformats.org/drawingml/2006/table">
            <a:tbl>
              <a:tblPr firstRow="1" bandRow="1">
                <a:tableStyleId>{5C22544A-7EE6-4342-B048-85BDC9FD1C3A}</a:tableStyleId>
              </a:tblPr>
              <a:tblGrid>
                <a:gridCol w="4800600"/>
                <a:gridCol w="2209800"/>
              </a:tblGrid>
              <a:tr h="536108">
                <a:tc>
                  <a:txBody>
                    <a:bodyPr/>
                    <a:lstStyle/>
                    <a:p>
                      <a:r>
                        <a:rPr lang="en-US" sz="2400" dirty="0" smtClean="0">
                          <a:solidFill>
                            <a:sysClr val="windowText" lastClr="000000"/>
                          </a:solidFill>
                        </a:rPr>
                        <a:t>Roles</a:t>
                      </a:r>
                      <a:endParaRPr lang="en-US" sz="2400" dirty="0">
                        <a:solidFill>
                          <a:sysClr val="windowText" lastClr="000000"/>
                        </a:solidFill>
                      </a:endParaRPr>
                    </a:p>
                  </a:txBody>
                  <a:tcPr>
                    <a:solidFill>
                      <a:schemeClr val="accent3">
                        <a:lumMod val="60000"/>
                        <a:lumOff val="40000"/>
                      </a:schemeClr>
                    </a:solidFill>
                  </a:tcPr>
                </a:tc>
                <a:tc rowSpan="4">
                  <a:txBody>
                    <a:bodyPr/>
                    <a:lstStyle/>
                    <a:p>
                      <a:endParaRPr lang="en-US" sz="1900" dirty="0"/>
                    </a:p>
                  </a:txBody>
                  <a:tcPr>
                    <a:solidFill>
                      <a:schemeClr val="bg2"/>
                    </a:solidFill>
                  </a:tcPr>
                </a:tc>
              </a:tr>
              <a:tr h="536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t>Jugador</a:t>
                      </a:r>
                      <a:r>
                        <a:rPr lang="en-US" sz="2200" dirty="0" smtClean="0"/>
                        <a:t> - Gamer</a:t>
                      </a:r>
                    </a:p>
                  </a:txBody>
                  <a:tcPr/>
                </a:tc>
                <a:tc vMerge="1">
                  <a:txBody>
                    <a:bodyPr/>
                    <a:lstStyle/>
                    <a:p>
                      <a:endParaRPr lang="en-US" dirty="0"/>
                    </a:p>
                  </a:txBody>
                  <a:tcPr/>
                </a:tc>
              </a:tr>
              <a:tr h="536108">
                <a:tc>
                  <a:txBody>
                    <a:bodyPr/>
                    <a:lstStyle/>
                    <a:p>
                      <a:r>
                        <a:rPr lang="en-US" sz="2400" b="1" kern="1200" dirty="0" err="1" smtClean="0">
                          <a:solidFill>
                            <a:sysClr val="windowText" lastClr="000000"/>
                          </a:solidFill>
                          <a:latin typeface="+mn-lt"/>
                          <a:ea typeface="+mn-ea"/>
                          <a:cs typeface="+mn-cs"/>
                        </a:rPr>
                        <a:t>Tareas</a:t>
                      </a:r>
                      <a:endParaRPr lang="en-US" sz="2400" b="1" kern="1200" dirty="0" smtClean="0">
                        <a:solidFill>
                          <a:sysClr val="windowText" lastClr="000000"/>
                        </a:solidFill>
                        <a:latin typeface="+mn-lt"/>
                        <a:ea typeface="+mn-ea"/>
                        <a:cs typeface="+mn-cs"/>
                      </a:endParaRPr>
                    </a:p>
                  </a:txBody>
                  <a:tcPr>
                    <a:solidFill>
                      <a:schemeClr val="accent3">
                        <a:lumMod val="60000"/>
                        <a:lumOff val="40000"/>
                      </a:schemeClr>
                    </a:solidFill>
                  </a:tcPr>
                </a:tc>
                <a:tc vMerge="1">
                  <a:txBody>
                    <a:bodyPr/>
                    <a:lstStyle/>
                    <a:p>
                      <a:endParaRPr lang="en-US" dirty="0"/>
                    </a:p>
                  </a:txBody>
                  <a:tcPr/>
                </a:tc>
              </a:tr>
              <a:tr h="1744477">
                <a:tc>
                  <a:txBody>
                    <a:bodyPr/>
                    <a:lstStyle/>
                    <a:p>
                      <a:pPr>
                        <a:buFont typeface="Arial" pitchFamily="34" charset="0"/>
                        <a:buChar char="•"/>
                      </a:pPr>
                      <a:r>
                        <a:rPr lang="en-US" sz="2200" dirty="0" smtClean="0"/>
                        <a:t> </a:t>
                      </a:r>
                      <a:r>
                        <a:rPr lang="es-ES" sz="2200" noProof="0" dirty="0" smtClean="0"/>
                        <a:t>Crear un nuevo cuarto(</a:t>
                      </a:r>
                      <a:r>
                        <a:rPr lang="es-ES" sz="2200" noProof="0" dirty="0" err="1" smtClean="0"/>
                        <a:t>room</a:t>
                      </a:r>
                      <a:r>
                        <a:rPr lang="es-ES" sz="2200" noProof="0" dirty="0" smtClean="0"/>
                        <a:t>) de juego.</a:t>
                      </a:r>
                    </a:p>
                    <a:p>
                      <a:pPr>
                        <a:buFont typeface="Arial" pitchFamily="34" charset="0"/>
                        <a:buChar char="•"/>
                      </a:pPr>
                      <a:r>
                        <a:rPr lang="es-ES" sz="2200" baseline="0" noProof="0" dirty="0" smtClean="0"/>
                        <a:t> Entrar en un cuarto existente.</a:t>
                      </a:r>
                    </a:p>
                    <a:p>
                      <a:pPr>
                        <a:buFont typeface="Arial" pitchFamily="34" charset="0"/>
                        <a:buChar char="•"/>
                      </a:pPr>
                      <a:r>
                        <a:rPr lang="es-ES" sz="2200" baseline="0" noProof="0" dirty="0" smtClean="0"/>
                        <a:t> Competir en el videojuego.</a:t>
                      </a:r>
                      <a:endParaRPr lang="es-ES" sz="2200" noProof="0" dirty="0" smtClean="0"/>
                    </a:p>
                  </a:txBody>
                  <a:tcPr/>
                </a:tc>
                <a:tc vMerge="1">
                  <a:txBody>
                    <a:bodyPr/>
                    <a:lstStyle/>
                    <a:p>
                      <a:endParaRPr lang="en-US" dirty="0"/>
                    </a:p>
                  </a:txBody>
                  <a:tcPr/>
                </a:tc>
              </a:tr>
            </a:tbl>
          </a:graphicData>
        </a:graphic>
      </p:graphicFrame>
      <p:pic>
        <p:nvPicPr>
          <p:cNvPr id="8" name="7 Imagen"/>
          <p:cNvPicPr/>
          <p:nvPr/>
        </p:nvPicPr>
        <p:blipFill rotWithShape="1">
          <a:blip r:embed="rId4">
            <a:extLst>
              <a:ext uri="{28A0092B-C50C-407E-A947-70E740481C1C}">
                <a14:useLocalDpi xmlns:a14="http://schemas.microsoft.com/office/drawing/2010/main" xmlns="" val="0"/>
              </a:ext>
            </a:extLst>
          </a:blip>
          <a:srcRect l="21374" t="6640" r="23664" b="9544"/>
          <a:stretch/>
        </p:blipFill>
        <p:spPr bwMode="auto">
          <a:xfrm>
            <a:off x="5867400" y="3276600"/>
            <a:ext cx="1981200" cy="2438400"/>
          </a:xfrm>
          <a:prstGeom prst="rect">
            <a:avLst/>
          </a:prstGeom>
          <a:noFill/>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pPr algn="l"/>
            <a:r>
              <a:rPr lang="en-US" dirty="0" smtClean="0"/>
              <a:t>ANÁLISIS</a:t>
            </a:r>
            <a:endParaRPr lang="en-US" dirty="0"/>
          </a:p>
        </p:txBody>
      </p:sp>
      <p:pic>
        <p:nvPicPr>
          <p:cNvPr id="4" name="3 Marcador de contenido" descr="Arquitectura del Sistema V2.jpg"/>
          <p:cNvPicPr>
            <a:picLocks noGrp="1" noChangeAspect="1"/>
          </p:cNvPicPr>
          <p:nvPr>
            <p:ph idx="1"/>
          </p:nvPr>
        </p:nvPicPr>
        <p:blipFill>
          <a:blip r:embed="rId2"/>
          <a:stretch>
            <a:fillRect/>
          </a:stretch>
        </p:blipFill>
        <p:spPr>
          <a:xfrm>
            <a:off x="1676400" y="1066800"/>
            <a:ext cx="6324600" cy="5729940"/>
          </a:xfrm>
        </p:spPr>
      </p:pic>
      <p:sp>
        <p:nvSpPr>
          <p:cNvPr id="5" name="4 CuadroTexto"/>
          <p:cNvSpPr txBox="1"/>
          <p:nvPr/>
        </p:nvSpPr>
        <p:spPr>
          <a:xfrm>
            <a:off x="457200" y="838200"/>
            <a:ext cx="3429000" cy="584775"/>
          </a:xfrm>
          <a:prstGeom prst="rect">
            <a:avLst/>
          </a:prstGeom>
          <a:noFill/>
        </p:spPr>
        <p:txBody>
          <a:bodyPr wrap="square" rtlCol="0">
            <a:spAutoFit/>
          </a:bodyPr>
          <a:lstStyle/>
          <a:p>
            <a:r>
              <a:rPr lang="en-US" sz="3200" dirty="0" smtClean="0"/>
              <a:t>ARQUITECTURA</a:t>
            </a:r>
            <a:endParaRPr lang="en-US" sz="2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2648</TotalTime>
  <Words>788</Words>
  <Application>Microsoft Office PowerPoint</Application>
  <PresentationFormat>Presentación en pantalla (4:3)</PresentationFormat>
  <Paragraphs>155</Paragraphs>
  <Slides>21</Slides>
  <Notes>19</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UNIVERSIDAD DE LAS FUERZAS ARMADAS - ESPE</vt:lpstr>
      <vt:lpstr>AGENDA</vt:lpstr>
      <vt:lpstr>OBJETIVOS</vt:lpstr>
      <vt:lpstr>OBJETIVOS</vt:lpstr>
      <vt:lpstr>Diapositiva 5</vt:lpstr>
      <vt:lpstr>OOHDM</vt:lpstr>
      <vt:lpstr>APLICACIÓN DE LA METODOLOGÍA OOHDM </vt:lpstr>
      <vt:lpstr>ANÁLISIS</vt:lpstr>
      <vt:lpstr>ANÁLISIS</vt:lpstr>
      <vt:lpstr>DISEÑO</vt:lpstr>
      <vt:lpstr>DISEÑO</vt:lpstr>
      <vt:lpstr>IMPLEMENTACIÓN</vt:lpstr>
      <vt:lpstr>IMPLEMENTACIÓN</vt:lpstr>
      <vt:lpstr>IMPLEMENTACIÓN</vt:lpstr>
      <vt:lpstr>IMPLEMENTACIÓN</vt:lpstr>
      <vt:lpstr>RESULTADO</vt:lpstr>
      <vt:lpstr>DEMO</vt:lpstr>
      <vt:lpstr>CONCLUSIONES</vt:lpstr>
      <vt:lpstr>RECOMENDACIONES</vt:lpstr>
      <vt:lpstr>PREGUNTAS</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Daniel</dc:creator>
  <cp:lastModifiedBy>Cesar</cp:lastModifiedBy>
  <cp:revision>253</cp:revision>
  <dcterms:created xsi:type="dcterms:W3CDTF">2013-11-17T01:58:05Z</dcterms:created>
  <dcterms:modified xsi:type="dcterms:W3CDTF">2014-02-27T13:38:12Z</dcterms:modified>
</cp:coreProperties>
</file>