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5" r:id="rId17"/>
    <p:sldId id="284" r:id="rId18"/>
    <p:sldId id="286" r:id="rId19"/>
    <p:sldId id="288" r:id="rId20"/>
    <p:sldId id="289" r:id="rId21"/>
    <p:sldId id="258" r:id="rId22"/>
    <p:sldId id="260" r:id="rId23"/>
    <p:sldId id="262" r:id="rId24"/>
    <p:sldId id="264" r:id="rId25"/>
    <p:sldId id="266" r:id="rId26"/>
    <p:sldId id="287" r:id="rId27"/>
    <p:sldId id="268" r:id="rId28"/>
    <p:sldId id="290" r:id="rId29"/>
    <p:sldId id="292" r:id="rId30"/>
    <p:sldId id="291" r:id="rId31"/>
    <p:sldId id="293" r:id="rId32"/>
    <p:sldId id="294" r:id="rId33"/>
    <p:sldId id="295" r:id="rId34"/>
    <p:sldId id="263" r:id="rId35"/>
    <p:sldId id="298" r:id="rId36"/>
    <p:sldId id="297" r:id="rId37"/>
    <p:sldId id="261" r:id="rId38"/>
    <p:sldId id="299" r:id="rId39"/>
    <p:sldId id="296" r:id="rId40"/>
    <p:sldId id="300" r:id="rId41"/>
    <p:sldId id="301" r:id="rId42"/>
    <p:sldId id="302" r:id="rId43"/>
    <p:sldId id="265" r:id="rId44"/>
    <p:sldId id="303" r:id="rId45"/>
    <p:sldId id="306" r:id="rId46"/>
    <p:sldId id="307" r:id="rId47"/>
    <p:sldId id="308" r:id="rId48"/>
    <p:sldId id="309" r:id="rId49"/>
    <p:sldId id="310" r:id="rId50"/>
    <p:sldId id="305" r:id="rId5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29" autoAdjust="0"/>
    <p:restoredTop sz="98822" autoAdjust="0"/>
  </p:normalViewPr>
  <p:slideViewPr>
    <p:cSldViewPr>
      <p:cViewPr varScale="1">
        <p:scale>
          <a:sx n="63" d="100"/>
          <a:sy n="63" d="100"/>
        </p:scale>
        <p:origin x="-96" y="-78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A83ED7C-1A0E-4D65-B909-81FB0D5423CC}" type="datetimeFigureOut">
              <a:rPr lang="es-EC" smtClean="0"/>
              <a:pPr/>
              <a:t>20/02/2014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3DA080E-0A33-4374-8655-E38701EA56F0}"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A83ED7C-1A0E-4D65-B909-81FB0D5423CC}" type="datetimeFigureOut">
              <a:rPr lang="es-EC" smtClean="0"/>
              <a:pPr/>
              <a:t>20/02/2014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3DA080E-0A33-4374-8655-E38701EA56F0}"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A83ED7C-1A0E-4D65-B909-81FB0D5423CC}" type="datetimeFigureOut">
              <a:rPr lang="es-EC" smtClean="0"/>
              <a:pPr/>
              <a:t>20/02/2014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3DA080E-0A33-4374-8655-E38701EA56F0}" type="slidenum">
              <a:rPr lang="es-EC" smtClean="0"/>
              <a:pPr/>
              <a:t>‹Nº›</a:t>
            </a:fld>
            <a:endParaRPr lang="es-EC"/>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A83ED7C-1A0E-4D65-B909-81FB0D5423CC}" type="datetimeFigureOut">
              <a:rPr lang="es-EC" smtClean="0"/>
              <a:pPr/>
              <a:t>20/02/2014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3DA080E-0A33-4374-8655-E38701EA56F0}" type="slidenum">
              <a:rPr lang="es-EC" smtClean="0"/>
              <a:pPr/>
              <a:t>‹Nº›</a:t>
            </a:fld>
            <a:endParaRPr lang="es-EC"/>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A83ED7C-1A0E-4D65-B909-81FB0D5423CC}" type="datetimeFigureOut">
              <a:rPr lang="es-EC" smtClean="0"/>
              <a:pPr/>
              <a:t>20/02/2014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3DA080E-0A33-4374-8655-E38701EA56F0}"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5A83ED7C-1A0E-4D65-B909-81FB0D5423CC}" type="datetimeFigureOut">
              <a:rPr lang="es-EC" smtClean="0"/>
              <a:pPr/>
              <a:t>20/02/2014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3DA080E-0A33-4374-8655-E38701EA56F0}" type="slidenum">
              <a:rPr lang="es-EC" smtClean="0"/>
              <a:pPr/>
              <a:t>‹Nº›</a:t>
            </a:fld>
            <a:endParaRPr lang="es-EC"/>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A83ED7C-1A0E-4D65-B909-81FB0D5423CC}" type="datetimeFigureOut">
              <a:rPr lang="es-EC" smtClean="0"/>
              <a:pPr/>
              <a:t>20/02/2014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23DA080E-0A33-4374-8655-E38701EA56F0}"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5A83ED7C-1A0E-4D65-B909-81FB0D5423CC}" type="datetimeFigureOut">
              <a:rPr lang="es-EC" smtClean="0"/>
              <a:pPr/>
              <a:t>20/02/2014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23DA080E-0A33-4374-8655-E38701EA56F0}"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A83ED7C-1A0E-4D65-B909-81FB0D5423CC}" type="datetimeFigureOut">
              <a:rPr lang="es-EC" smtClean="0"/>
              <a:pPr/>
              <a:t>20/02/2014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23DA080E-0A33-4374-8655-E38701EA56F0}"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A83ED7C-1A0E-4D65-B909-81FB0D5423CC}" type="datetimeFigureOut">
              <a:rPr lang="es-EC" smtClean="0"/>
              <a:pPr/>
              <a:t>20/02/2014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3DA080E-0A33-4374-8655-E38701EA56F0}" type="slidenum">
              <a:rPr lang="es-EC" smtClean="0"/>
              <a:pPr/>
              <a:t>‹Nº›</a:t>
            </a:fld>
            <a:endParaRPr lang="es-EC"/>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A83ED7C-1A0E-4D65-B909-81FB0D5423CC}" type="datetimeFigureOut">
              <a:rPr lang="es-EC" smtClean="0"/>
              <a:pPr/>
              <a:t>20/02/2014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3DA080E-0A33-4374-8655-E38701EA56F0}" type="slidenum">
              <a:rPr lang="es-EC" smtClean="0"/>
              <a:pPr/>
              <a:t>‹Nº›</a:t>
            </a:fld>
            <a:endParaRPr lang="es-EC"/>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A83ED7C-1A0E-4D65-B909-81FB0D5423CC}" type="datetimeFigureOut">
              <a:rPr lang="es-EC" smtClean="0"/>
              <a:pPr/>
              <a:t>20/02/2014</a:t>
            </a:fld>
            <a:endParaRPr lang="es-EC"/>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EC"/>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3DA080E-0A33-4374-8655-E38701EA56F0}" type="slidenum">
              <a:rPr lang="es-EC" smtClean="0"/>
              <a:pPr/>
              <a:t>‹Nº›</a:t>
            </a:fld>
            <a:endParaRPr lang="es-EC"/>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008932"/>
            <a:ext cx="7772400" cy="1132036"/>
          </a:xfrm>
        </p:spPr>
        <p:txBody>
          <a:bodyPr>
            <a:noAutofit/>
          </a:bodyPr>
          <a:lstStyle/>
          <a:p>
            <a:r>
              <a:rPr lang="es-EC" sz="2800" dirty="0" smtClean="0">
                <a:solidFill>
                  <a:schemeClr val="tx1"/>
                </a:solidFill>
              </a:rPr>
              <a:t>PROYECTO DE GRADO PARA LA OBTENCIÓN DEL TÍTULO EN INGENIERÍA ELECTRÓNICA</a:t>
            </a:r>
            <a:endParaRPr lang="es-EC" sz="2800" dirty="0">
              <a:solidFill>
                <a:schemeClr val="tx1"/>
              </a:solidFill>
            </a:endParaRPr>
          </a:p>
        </p:txBody>
      </p:sp>
      <p:sp>
        <p:nvSpPr>
          <p:cNvPr id="3" name="2 Subtítulo"/>
          <p:cNvSpPr>
            <a:spLocks noGrp="1"/>
          </p:cNvSpPr>
          <p:nvPr>
            <p:ph type="subTitle" idx="1"/>
          </p:nvPr>
        </p:nvSpPr>
        <p:spPr>
          <a:xfrm>
            <a:off x="827584" y="3323952"/>
            <a:ext cx="7416824" cy="1473200"/>
          </a:xfrm>
        </p:spPr>
        <p:txBody>
          <a:bodyPr>
            <a:noAutofit/>
          </a:bodyPr>
          <a:lstStyle/>
          <a:p>
            <a:r>
              <a:rPr lang="es-EC" sz="2400" dirty="0" smtClean="0">
                <a:solidFill>
                  <a:schemeClr val="tx1"/>
                </a:solidFill>
              </a:rPr>
              <a:t>DISEÑO E IMPLEMENTACIÓN DE UN SISTEMA DE SEGURIDAD ELECTRÓNICA </a:t>
            </a:r>
            <a:r>
              <a:rPr lang="es-EC" sz="2400" smtClean="0">
                <a:solidFill>
                  <a:schemeClr val="tx1"/>
                </a:solidFill>
              </a:rPr>
              <a:t>MULTIMARCA CON </a:t>
            </a:r>
            <a:r>
              <a:rPr lang="es-EC" sz="2400" dirty="0" smtClean="0">
                <a:solidFill>
                  <a:schemeClr val="tx1"/>
                </a:solidFill>
              </a:rPr>
              <a:t>TECNOLOGÍA ESTÁNDAR PARA LA EMPRESA SRT HARDCOM S.A.</a:t>
            </a:r>
            <a:endParaRPr lang="es-EC" sz="2400" dirty="0">
              <a:solidFill>
                <a:schemeClr val="tx1"/>
              </a:solidFill>
            </a:endParaRPr>
          </a:p>
        </p:txBody>
      </p:sp>
      <p:sp>
        <p:nvSpPr>
          <p:cNvPr id="12294" name="AutoShape 6" descr="data:image/jpeg;base64,/9j/4AAQSkZJRgABAQAAAQABAAD/2wCEAAkGBxQTEhUUExQVFBUVGBgYFxcWFhgYHBwXFxkYHhUXHhYaHCggHxwlHBgYITEjJS4rLjAuHh8zODMsNygtLi0BCgoKDg0OGhAQGiwkICQsLCwtLyw3LSwsLCwsLywsLCwsLCwtLCwsLCwsLCwsLCwsLCwsLCwsLCwtLCwsLCwsLP/AABEIAIMBgQMBEQACEQEDEQH/xAAcAAABBQEBAQAAAAAAAAAAAAAAAwQFBgcCAQj/xABIEAACAQMCAwMHBwoFAwQDAAABAgMABBESIQUGMRMiQQdRU2Fxk9EUFRcyVIGSFiMzQlJykbGy0jVic6GzJILBJTRD08LD4f/EABoBAQACAwEAAAAAAAAAAAAAAAABAwIEBQb/xAA7EQACAQIDBQYFBAEDAwUAAAAAAQIDEQQSURMUITFhBUFSkaHRFTNTcYEiMrHwwSNCwjRD4QY1YpLx/9oADAMBAAIRAxEAPwDcaAKAKAKA4eQDqQPaaA5S5Q7BlP3igFaATedRsWAPmJH8qA9jlVuhB9hzQHdAFAFAFAFAeZoBB76IdZEHtZR/5oY546nPzlD6WP8AGvxoM8dUHzlD6WP8a/Ggzx1QfOUPpY/xr8aDPHVB85Q+lj/GvxoM8dUepfxEgCSMk9AHUk/dmgzxfeOaGR4TQDdr+IbGWMe11+NDHPHU8+cofSx/jX40GeOqD5yh9LH+NfjQZ46oPnKH0sf41+NBnjqg+cofSx/jX40GeOqD5yh9LH+NfjQZ46i8UgYZUhgehByP4ihKafFCUl9EpIaRAR1BdQf4ZoQ5xXec/OUPpY/xr8aDPHVB85Q+lj/GvxoM8dUHzlD6WP8AGvxoM8dUHzlD6WP8a/Ggzx1QfOUPpY/xr8aDPHVCkV0jfVdW9jA/yoSpJ94tQkKAKA8zQCUt2i/WdF9rAfzoYuUV3ifzlD6WP8a/Ggzx1QfOUPpY/wAa/Ggzx1QfOUPpY/xr8aDPHVB85Q+lj/GvxoM8dUHzlD6WP8a/Ggzx1HINDI9oAoAoBC7ldR+bTWx6ZYKo/ebcgewE+qgKVxiDj0hIiexgXG2gyO2/gXkTfHnAHX1VhLN3GSy95n/MHKnGgGeRpp131COcsCvj+bB32/y5PTxrBqRmspU+C8QnhnVUnltyCdQd8LsNw0cjaD9UDBwfq9NsQ6jirsnJFvQu0/OPEUtJLkXwd4+zypt4exbtGcBYnXvFhpGQfXVkJ5iKlPL33KHxDmK5u3zJNNIzH6qsyJk4PdiTABzv58/xGLcgoxLVy9ypxllVoe3t0GNOuYxjH+mSNupGV/ax1BqEpdwbiaJwi049GQHlspl80pcH1d9EBz4ZIPsrNZ+8xeXuLtYyyEfnYwj4GdD60z46WIVj96iszAdUAUBVue+axYxDSA00mRGp6DHV2x4DI28T99Q3Y1cViNjHhzZjHFePXFwSZpnfP6uohR7EHdH8Kru2cWpXnN/qZG4qCsMUIuGKC4YoLhiguTfJA/6+1/1VqVzNjC/Nj9ze+LcQW3hkmf6saljjqcdAPWTgffVrO9UmoRcn3GB8w8z3F25MjsEJ2iUkIo8BjxPrO9VN3OBWxE6r4vhoQuBUFF2GKC4YoLhiguGKC4YoSmb55Nv8Nt/Y/wDyPVseR38J8mJkvlCH/qNz+8v9CVW1xOTjPnSK7ioNW4YoLhihNwxQXDFCLgNqkXZYeAc5Xdqw0yNIg6xyEspHmGd1+7/eibRs0sXUpvnc3HgXFkuoEmjzpcdD1BBwyn1ggirU7ncpVFUipI55h4ylpA80m4XoB1Zjsqj2n/bJqG7IVaqpxcmYdx3nC6umJeVkTwjjJVQPMcbt7Tn7qrbbOFVxVSo+fAgMVBRcMUIuGKC4YoLhigueMNjQlM+nLD9En7i/yFXHpo8kL0MgoAoCt898x/IYFm2P5wAqf1l0sTv4YwDkebHjUN2K6s8iX3K9y5zPPLw2WVf04dsPIO6zlyxRFz0WPSBnxwPbVWrRpxvJpfcywlqjW05d9hx5OOP3VxG0t0QEfdMhQQQSGXCgbbeI6+JycUPHUKcnGpUin1aTN7EUoLLkTv3k3zDwSxvVxOiMfBx3XHscb/d0rF9o4N/92Pmvc1lGa7jG7ryf5myl1qtFlUAkHIhIJllyF09oCAunT3tj0FVvtHDJ5M3G9u/z+3Uzyy52Nd5Z5esLNQYFUtj9K/ecg4z3sbA4BwuBsKs+IYOPDax80YuM33ED5QOZLy3lja3I7FiqbBWyzHcsCM7Y9Qxnc+ErHUakrU6kXZdzTNqhRpODzp3/ADwWpJ8R5qa0WNpirCUREso2RwyrOuOuggOVbfDA52K1t06kZxUou5z601Tl0/vMuatmszI9oAoDDPKrdl+IOvhEiIPvXUf93quXM4WOleq1oVrhdi080cKfWkYKM+GTufYBvUGrTg5yUV3mxWPkxslUBxJK3ixcrv6gmMf71nlR2o4CklZ8Rz9G/D/RN72T+6pyoy3GjoH0b8P9E3vZP7qZUNxo6B9G/D/RN72T+6mVDcaOgfRvw/0Te9k/uplQ3GjoL2HIdlDIkscbB0OpT2jnBHqLYplRlDCUoSUkuIw8rcxWwI/bkjU/dlv/AMaifIrx7tS/JiVVnDNg5Z8nFqbeN5w8kjornvsoGoZ0gKR0z41Yoo7NHA08qciV+jfh/om97J/dU5UW7jR0D6N+H+ib3sn91MqG40dA+jfh/om97J/dTKhuNHQPo34f6Jveyf3UyobjR0D6N+H+ib3sn91RlQ3GjoWLhfDo7eJYYhhEzpBJPUknc79SayNiEFCKijCvKF/iNz+8v9CVW+Zw8Z86Q25P4elxeQwyglHLBgCQdkYjcesCoSuyvDQU6iizWPo0sPRv71/jWeVHX3Gjoe/RpYejf3r/ABplRO40dA+jSw9G/vX+NMqG40dA+jSw9G/vX+NMqI3GjoQHNvk1hjgea2Zw0alyjHUGVRlsHGQce3/zUOJRiMDFRcodxllYHJNa8i10TDcR/sOrD/vUg/0VZA6/Z0rxaEPLVdnFtF4Eu59qgKv9TVEzHtKXCMTLKwOUa7y55MoOyR7nW8jAMVDaVXO+nu7kjxOasUTsUcBDKnPmTH0b8P8ARN72T+6pyou3GjoH0b8P9E3vZP7qZUNxo6B9G/D/AETe9k/uplQ3GjoH0b8P9E3vZP7qZUNxo6Hn0b8P9E3vZP7qjKhuNHQtkaBQAOgAA9grI2krHVCQoAoDIefeNQXkskEs/Yx20ilWVMu2kSrMgLHSdTBAPNu3RaxbXI15ThJtN/1cyy8bsWg4KUSMRSLGAArFtDSMAzBiAdXfJzgYO/hVdWnCUf1JOxuYWlmnGnyuRvKChbVSm0QklKaskiHWSoJ33XJH3V5LGYZYrGzhFO7S490XqzfrRcJW7+FyIvef1VyI4RIgxhyxTOwz3DHkd7I381b9PsDC5Vmu338eBw6/akqVRwy8tRp+Xi4K/JE0nqNYwc7nI7PHWrvgeGve8r/cp+My8I7sfKAjOBLEI03y4YvjAOO6I8nJwNvPVU//AE/hnF5c1+7j/JZT7YbklKNkOufoi0SZzo1sRoJU6zG4gOrbYOQ3/b91a3Z2HjhcS4STvlabfJ6uPQ72Ght+CfHu8/YneaOC/K+Eo2kdqkSTLgfraQ0igf5gTt58eavUQhGMEoqyOTiad01oHks5kWWzSKWRe1jYxKCwBdVAKEA9e6cf9tZxK6E042L3Ul4UBgHlE/xK5/eX/jSqnzOBjPnSEuRblI7+B5GVEVmJZiAB3Gxkn14ouZjhZKNVNm1flXZfa4Per8aszI7e8UvEg/Kyy+1we8X40zIbxS8SD8rLL7XB7xfjTMhvFLxIlbadZFV0YMrAFWByCD0IPmqS1NNXQrQkKAo/lfjJsAf2ZkJ9mGH8yKxnyNHHr/S/JitVnDNw5Y53s2tog8yROiKrK/dwVABwTsRt4VapI71HFU3BXdiW/LCx+1Q/jFLou3il4kH5YWP2qH8YpdDeKXiQflhY/aofxil0N4peJHcXNdkxwLqDPrkUfzNLoLEUvEiWilDDKkMD0IOR/EVJamnyO6Enz/5Qv8Ruf3l/oSq3zOBjPnSPfJ3/AIlbfvN/xvSPMjB/Oib9Vh6A9oAoAoBpxb9BL/pv/SaMxn+1nzQKpR5hmn+RLrd+yH/91ZwOp2Z/u/A28tP6e3/02/qFJmPaX7omcmsDmo+iBzXZfa7f3q/Grbo9Gq9LxIPyssvtcHvF+NMyG8UvEg/Kyy+1we8X40zIbxS8SH/D+IxTqWhkSVQdJKMGAOAcZHjgipLITjNXi7juhkFAFAFAFAcu4Ayeg3/hQGC8N4SJeKZkEj2zXAcSdm5WUSktEBgbhsZbHQBicYIrC3E01R/Vm7jYOceGG4tJYwXzjUAmnLMneRO9tgsF+I61M45k0dCjUdOaku4pPGrZ47CJJVwyugZcjbaTC53GQMDx6V5qldYvELpD+DuYCSqYrNFc83Mq3GeDx6UeNmZ5MYBwo67kk+YbdRvvnG1WYPH1HNwmlaPPm3/f/wAOb2lgviUpThFKaV31tr10I5+W7kDJjwMsCSyADTnJJLbLt9Y7HbHUVvLtPDN2UuPPlr3ffoeWeArpXa4Cw4XD8l7fXJnpowPraemrHTV3s+bbrvVG+1952Dira8f709TYWCpbvtrv7Fi4LYyTcK7OJS7GU91SASASdtRAyNj91Ri1fH0F35Z/4/xc6vYlVUqanLuv/DNV4Xw8RW6QhmYIgQM2A2AMDOABnGOgFd1cERJ5ncwrke0DcRjiJwwk1K2cd6Jg2/tVGGPOawXM5tFf6nE+hKzOiFAYB5Q/8Suf3l/40qp8zgYz50iuVBqhQBQBQg+iOTP/AGFr/ox/0irVyPSYf5UfsTVSXBQEbzDwpbq3kgY41rseuGG6tj1EA1DVyurTVSDi+8wHjfAp7Vys8bLjo2CUb1q/Q/z84FVtWPP1KE6btJEbmoKgzQBmgDNCAoCX5b5ims5A8THTnvRk91h4gjz+Y9RUp2L6NedKV0z6EsLpZY0kTdZFDL7GGRVp6GMlJJowbyhf4jc/vL/QlVvmcLGfOkNuTr+OC9hllOlELFiAT1RgNhv1IqFzK8NNQqKUuRrf0kcP9M3upP7azzI7G/UdQ+kjh/pm91J/bTMhv1HUPpI4f6ZvdSf20zIb9R1D6SOH+mb3Un9tMyG+0dSC5s8pMDwSRWwd3kUprK6VUMME77k4O21Q5FFfHQcWod5lFYHINY8itsRFcSeDOiD/ALASf66zgdbs6P6WyN8tP6e3/wBNv6hSZX2l+6JnNYHMCgChIUBsvka/9lJ/rt/RHVkeR2uzvlP7l9rI3woAoAoCP49xMW0EkxUuIwCVBwTkgdT7ahuxZSpupLKiJPFvldo3ZqVM9uSm+SDJExUEY6iuXT7Vp1MXLC2eZOSv3fp5mLpvZ5k+7+TKuQbyabiFqjO5UO7FScgaUYjb/tA//prpp8TnUZTzJP8AvA3usjfKB5Qv0Z/1V/pevNQ/63E3/wDh/B3OyPmx+0iAFmxSPMLydw5B2wcjBbOMn/wSPGuUqyjUn+tLj/f7qa2ecJtx6k/ejUJFMYdSCAmnZgAMDcY3ORn4VzqLyuDUrNd9/Mrkk001cqXGrNltZAInRQwOnqFUIud/Fc5z/mya7mDrRli4tzTeuvH+/wAGhi4KOGlGK4JFn8lf/t4v9ST+TV0sV/7lhvtP+Cns/wD6Vlx5nlkW0mMRKylCsZHXtG7qY9eoiu6WTvldjA+ASzRXolRdUkBkkYdcqobtSen6ur7/AG1WjnU21JW595uHHeZVtopZShZYgCQCATltOACPPXPj2pTljVhFF3va/C3K519m8uYl+GXfaxRyAFQ6hsHfGRmunF3VyKkNnNwfdwMJ8on+JXP7y/8AGlVvmedxnzpCfIUKvxC3V1VlLNlWAIP5t8ZB2O+KLmY4RJ1kmbj8wWv2aD3SfCrbI7uxp+FHn5P2v2aD3SfClkNjT8KD8n7X7NB7pPhSyGxp+FEhDEqKFUBVUYAAAAA6AAdBQzSS4I7oSFAFAcsgOxGR66EWuNG4TAdzDET640+FLGOzjojz5nt/QQ+7T4VFhs4aIPme39BD7tPhSw2cNEHzPb+gh92nwpYbOGiKn5R+W7b5HLMsSRyR4YMihc94Ag46jBPWokuBqYyhB03K3FGMVWcQ37ydOTw62J/ZYfcrsB/sKtjyPQ4R3oxMi8oX+I3P7y/0JWD5nIxnzpFdrE1TzUPPS4sw1Dz0uLMNQ89LizDUPPS4sxSGJmOFBY+ZQT/KhKi3wRYOC8k3lwwxE0aHq8oKADz6T3j9wrJRbNilhKk3ysbby9wdLSBII9wvUnqzE5Zj7T8KsXA7dKkqcVFGbeWn9Pb/AOm39QrCZzu0v3RM4NYHMR9HjgFr9mg90nwq6yPSqlDwo9+YLX7NB7pPhUWQ2MNEefk/a/ZoPdJ8KmyGxp+FDu0so4hpiRI1JyQihRnz4HjsKGUYqPBDihkFAFAFARfM9oZbSeMDJaNsDzkDIH8QKxmm4uxfhpqFaMpcr8Slcm32jsLaQMk9vEO1RhjEYbCnzE6SD6s15jFUJ4btHe2v0SqJX6yXG/r9zNRtTUOnmlw/wQV1xu3tOJy3CR/nTK0cwXWVEYL62CvjS7nRuPGNgNnyfT3OZKrGDNhtbhZEV0IZXAZSOhUjIP8ACsjZRUOb7R5AQgBKyBsNnBCg7be0eavLKUHj8RScrOWW3Wy7jpYOpCm053tZp26lM/KCbzJ+E/GsH2bRXO/meg+FYe2a/D7kmRf6NfYrjrjA1fh1Z+7rWgvh+bLnfrbztY0tlgM2XM/8EHfcwXGk6VjYYIKlGOQfMA3+1dOj2bQzLjLpZlfanZk4UHPDcbc0+N106l45D4c9vHHHJpDdo57ucbh9skVdVrU59p0IRldxU0+nA87haUqeHakXG9nEcbudgisx9igk/wAq9EG7K5iXkruk+Xt2w1GeORMkDGW78moeYhSPNvWCduZo4eSz2fN/5LDzhcmdZrWJXedzFIyKCcR69ZPt26dd68x2TQqVsXv1v0PaW1vay/lcTuRSdk+Scb9OP/hmlcMt+zhjT9hFX8Kgf+K9TFWRq1JZpuWrMX8q1mU4g7eEqI4+4aT/AEVhLmcDHxtVb1Kxwy+aCaOZPrRsGHrx4H1EbVBqU5uElJdxr1n5UrNlBkWWNvEadQ+5lO4+4VnmR2Y9oUmuPAcfSbYftSe7amZGW/UdQ+k2w/ak921MyG/UdQ+k2w/ak921MyG/UdQ+k2w/ak921MyG/UdRxw7ygWc0qRRs5eQhVzGQMn10zIyhjKU5KKZL8f47FZxiSYsFLBBpUtuQSNh6lNZPgW1asaSvIgPpNsP2pPdtWOZFG/UdQ+k2w/ak921MyG/UdQ+k2w/ak921MyG/UdQ+k2w/ak921MyG/UdQ+k2w/ak921MyG/UdSuc8eUGCe2eCBXYyYDMy6QFBBOBnJJxiocka2JxsJQcY95mdYHLPoDyfQleHWwPimr7nZmH+xq2PI9DhVajH7GQeUL/Ebn95f6ErB8zkYz50j3ydf4lbfvP/AMb0jzIwfzkb8BVh37IMUFgxQWDFBYMUJDFAe0BmPlqszptpfAF4z7WAZf6WrCZzO0o8IyMrxWByTWeXfKhCIlS5WRZFABZQGVsbauuQT5sVYpHXo4+GVKfMl/pNsP2pPdtTMi7fqOofSbYftSe7amZDfqOofSbYftSe7amZDfqOofSbYftSe7amZDfqOp4fKbYftSe7amZDfqOpcYnDAMOhAI9hrI207nVCTw0BnPMCqOMxGNsSGB9asCA4wMKreLY0nzDQfZXG7ctuU7ptXjxX+18bP7dz/BuQbdOCers+63C68+JSvKRwloJRckN2U+WLHoH8Rq8NWzDOOp22rcwcpzoQlNWbXH+9eZx8TQ/1G4rmaD5JeLB7NIWLa1DumoY1RGRwrIT9ZQQRnwyvnFbiLqN1FRfMneJ2BLFyO6GyMEeOOoIryvaOBxUKtbE03GzV+/MrLu4G/TnFpRZRLkqnEgXAC6kJ2AGoxr3j6+03J9tZYtzq4PNHi3BP78rnoaCb7Oaj3X/n2GcfDL/5x1kS47fUZNf5r5Pn6mnP7O2nGc7+us3jOzfhuS8f2JZbfr2lud7Xtfje/LhY4Fla1nnzc/8AblHnDij8RYoAV1OQceOk94evXuD6xWGGlUo4K7dpRg37f4O/iU44CMZdP59i+cL4eVZXA7pJbcjxDYwAPXTs3AYqVWliamWyj3Xu7rv4czztSas4lZ8rXM/YRC1TGudG1+dY8gdP83eH3V6ds5+IqWWXUZ8ocr9lZ29yyZlYtIfOEkTTGueunSc487DwFc/tSU4YSbhztz0XezPCUYppvmPOSEX5yvmdtc3d+qDpCYXu6j4qAg9uadlJbnSsmll4X5vi7v8AJv1H/pO3i4vrbgvwvVmhCukapWueOVVvogAQkseTG56b9Vbx0nA9hAPqMNXNbE4fbRt3oxrivLN1bkiWCQAfrKpZT69a7fx3qtpo4s8PUhzREGoKuIZFBxDUKDiGoUHENQoOJN8kH/r7X/VWpXMvwt9rH7mleWQ/9DH/AK6/8ctWS5HT7Q+V+TGtQqo4vENQoOIahQcQ1Cg4hqFBxPVGdhufVvUiz5Fq5X5FuLp1Lo0MOe87gqSPEIp3JPn6fyMpXNuhg5zfFWRucEQRQqjCqAAB4ADAFWHcSSVkYF5Qj/6jc/vr/QtVN8Tg4z50jrydH/1K2/ef/jepjzGDX+tE34VYd89oAoAoAoAoAoCP49wiO6geGT6rjqOqsN1YesGjVyurTVSLizEeO8kXdsxzE0qeEkQLAj1qN1+/b1mqmmjh1cJUpvlwK66kHBBB8x2qDXaa5nORQWYahQcQ1Cg4hqFBxPGOxoEmfTlh+iT9xf5Crj00eSF6GQUBSvKRwF5Y0uYNp7Y6lI8VG/34328xaq6kIyTU1eLVpLVP/K5o2aFpp0m7X4p6S7vw+TDgHGlvbRlVjGzAqwD6Wjm/Z14JAJ3DYPX7q42CqSwVXcqz4c6cvFHT+8uRXVg5J8LNcGtGZXx3idytye0YxywsVUKdJQ+OCAOpy22B3iQADiuy2zjVKs3LjdWNU5I5wS+h7KVlW4AKsMgF9j+cUePrA6H1YqKkI1KbhLk015m9QquSu+ZDc68MO0oG692QeYZzn7iT9zA9Aa83gHKClhan7qb849zR6vsnFKMtm+UuX30/JXTcy9j+lfRq0adTY6Zx5sY8K2N0o/NyK/2OmoUd4ybPja5ZOSuGEAykbv3Uz+zsc+wkA+xc9DWtjnKplwlP91Tn0j3v8nK7WxSlLJHlH+f/AAIcd8qHYuYraNXWMlRIx2bSuAQB+rqz7Qvr29NBKEVFclwPJTxSv+niQfLnLUnEpUubiUN2khMgBUsIkB7xGe6CwVFUjpk9AKySvxMIUnNqTZeeeOZhbxAJhnbKwp+0/wC3j0a9fX/A1wsRL4jX3eL/ANKHGpL/AIrr/n7HVpQd0o/ufL3+y7x35PeXja2+qTJmmOuQnrk5IB9e5J9uPCu7G3NK3JJaJckK8krU4O6j36t83+X6FrrI1yNuOO2yMUeeJWXqrOAR7RWDqRXNmxDCV6kc0YNr7Cf5SWn2mH3i/GsdtDVGe4Yn6cvI4bj9kes8B/70ptoaoj4fiPpy8jz59sfT2/4kptqeqI+HYj6cvIPn2x9Pb/iSm2p6ofDsR9N+QfPtj6e3/ElNtT1Q+HYj6b8g+fbH09v+JKbanqh8OxH035AOPWXp7f8AGlNtT1RPw/EfTl5HT8w2Z63EB9rqabanqg+z8S/+3LyOfn2x9Pb/AIkptqeqI+HYj6b8g+fbH09v+JKbanqh8OxH035B8+2Pp7f8SU21PVD4diPpvyD59sfT2/4kptqeqHw7EfTfkHz7Y+nt/wASU21PVD4diPpvyOl5gsh0uIB7HSm2hqifh+I+nLyOvyktPtMPvF+NNtDVE7hifpy8g/KS0+0w+8X4020NUNwxP05eRwePWR3M9uT++lNtT1RHw/EfTl5AvHrIbie3H/elNtT1RHw/EfTl5Hf5SWn2mH3i/Gm2hqjLcMT9OXkH5S2n2mH3i/Gm2hqhuGJ+nLyD8pbT7TD7xfjTbQ1Q3DE/Tl5B+Utp9ph94vxptoaobhifpy8g/KW0+0w+8X4020NUNwxP05eQflLafaYfeL8abaGqG4Yn6cvIPyltPtMPvF+NNtDVDcMT9OXkH5S2n2mH3i/Gm2hqhuGJ+nLyD8pLT7TD7xfjTbQ1Q3DE/Tl5HLcw2Z63EB9rrTbQ1RHw/EfTl5HPz7Y+nt/xJTbU9UR8OxH035B8+2Pp7f8AElNtT1Q+HYj6b8g+fbH09v8AiSm2p6ofDsR9N+QfPtj6e3/ElNtT1Q+HYj6b8jw8dsfT2/4kptYaofD8R9N+RMxkEAjp4Y81WmsdUAUB4aAznmXlWa2mN5YDOf0sHgy+Ix4jzY3HhkbDUxWEpYik6VVfp5prnB6ro+9G7Goq1ru0+Sb5NaS66PzGPEuLWV9bj5QRGYmXWHwJY8nTjV+tHk9RnoPNtyHV7Tw7jRcNppJX/Ul3dH9/JmvVw8JNqaaa5+/268iF4vy8LWGVrRHmjnKOZdQlKiMd0hlXOxZiCMDBOc1uYftejVezl+ifhlwNTEUpwg8iuugy5W5xeOVI7iQyQykJlzqKljhCCckrk4IO2D6qr7TwkqiWIpcKkOK6rvT/AB7GGCrzUskuT9DR/m5NHY9mvZf7Zznpqz18c59ded+Lzzba/Hls+Nrd3dz7zt7Spnz5nfXvKJzHxW8upXhtkmEAyncQjUB9ZmfAAQ484GMV6Ps3BujF1qvGpLi3otFocTE1ak5ZIJ2XqO+AckRQr29+yEKMiPXpjX1vJnveoLt6zSv2vShLZ0FtJ9yjx82Z0sHZZp8ETtzzZBDAqwLG7S7xwwKFLA/VL6fqr4b7npvvWrCXaGMTpSWzinaUv+MV3v7eaN6FKKdoK705JdXoOeUuUpWm+W3/AHpjgpHjZAN1GPADwHXO53rt0MPTo040qUbQXd3t+KXX+DOdVU04wd5Pg5dNI9NX3l+FbBqHtAQkfGomN2NDZsziTKr3vzQk7u+/dYDfG9RZEqUlwTId+fLUSWaNFIBexRSo5RNCLMcRiQhu6S2BtkZI3pZE55ase3PNMCGQGJ/zVzDathU3kmEZRh3vqjtFyevXY0shnlqzyTmu2W2urlkZVtJJIpUKrr1xkABRnB1alK776h0pZDPLViT81jtpYY7C6maEoJDGtvgNJGrhe/MpyAwzt1zSyGeWrE+Ic4xxyXKCyuZRafppI0hKj82JCQGlDHCnwFLIZ5as7l5viLBbe1nuswR3BMKRALFKCYye0kXcgE4GTSyGeWrFfyrt8qOyk71o94MxqpEcZAZCCQRJlht0670shnlqxvYc5RObfXaXECXRVYZZUh0MzrqjXKSMQWUHGRSyGeWrHZ5pt/l/yHQ3aY+voXs9ZQyCLVnOvQNWMdKWQzy1Y1vOcESS4VbK6mW1bTLJEkJUEIrnAMoc4VgdhSyGeWrJebi0As2vQNcIgNwNKjJjCa9gcblfA43pZDPLVkVYc2xvJAklncW4udoZJUh0M2ksFzHIxBKgkZA6Ushnlqzvl/mlbsoYrK5ETs6iZ1gCDQWVicSlsalI+rSyGeWrJO94nFHc29sYyXuBKUIVdI7FVLaiTnfUMYB+6lkM8tWNebuYoeHxLJLE8mtiqpCis50ozscEgYCoSTmlkM8tWc8V5jiiNuqQSXL3Ss8SQrHkoiqzOWdlUDDL4+NLIZ5ase8C4glzGXELxFXaNkmQKyshwehII8xBINLIZ5asjeE8zLcSFY7K47MSSRGYrB2YaNmVj+l141KR9WlkM8tWeW/Ntu9jFfCJxFM6IqlU1gvL2QyNWMat+vT+FLIZ5as8i5oV5pYorK5lEMvYvKqwaA+FJPelDYAYHpSyGeWrGl3zzEnyg/I7l4rWRo5pkSEopQAucGUMQAwPTpSyGeWrHHMPNyWitI9ncPCoU9siwaG1hdOkNKrE5YLjTnPTNLIZ5as74/zdb2aW7TQygzjVpEalokAUu8g1d1U1qDjO/npZDPLVjjjHMCQzpbpbS3MzxmXTCsXdjDBdRaR1G7HAAzSyGeWrH/BL1LmBJljZA+e5Kmh1KsVYMvgQQfV4ilkM8tWRnDuarea9lskjYPFqGsqvZs0fZ9oisDksvarkEClkM8tWR1xz7CizSGzuuwgleKScRwlFMb6HbAl1lQf8uceFLIZ5askLbmq3fiEnD+zdZo11a2VOzbuRuVVtWSwWQHBA6GlkM8tWHL3NdteTXMUSMPkpwzuqBGGqRdSEEkrmNtyBSyGeWrE+Xucba7hnmjikUQDWyyIqs0ZTWkijJ7rAHBOOh6UshnlqxDh/OsMnycvaXEEd0UWGWVIdDNIMxrlJGILDpkUshnlqx5JzTbi/Fj2b9oQPzmhezDlGcRFs51lFLYx0pZDPLVje95vjR5wtnczJbPomlijiKq2FLAKZA7YDDOlTTKhnlqy2IdhUmJ1QBQBQHhFARd3y7bSMzvBGzONLNp3IPXfwOw361jkXEtjXqRtaXLl/dOhROKcIPDZSba1knt5FBfDkaHBbOkAYG2Mk4ztvXN7R7P3vLeo4uPJ2TX5f7uH5NiF6ibiop6Xy3/4/wIflZZOSzxvBI31na2GsjGMdrEC335zWpKn2tFZYypzWqai/txtby+xg8Pkd3Tkvw36q6Hh5m4bp0aoezxjs+wkxn9rGM6sePXxzWtse0VX2ywy/bl/dG3PnzFlbLx8n7HDeUCFU7OM3NxtjaPTt5i8mD9+5rYVHtWUMtSdOmurzP0uTGjKT/TTk/wAWXrY74Ly/84Sma8tnhjjC9khdiGJLF2YEDf6u6/xrf7OwSwlNwjNu/N2y/hPnYynJ0XdqLl/9sv8Axv5l5s+BW8T9pHDGj4A1KoBwOn348eprfUUrGvKtUlfNJu5Iisio9oAoCh3vD72KbiAhtknS9wUft1j0HsFiYOrLnYrnbO1ANjyG8gjgm0mJeFpaNIp6To6Mrqp32K6gfVQXGnDuWOINA/ylE7d760nbTIpDJAIVkfPnPZk49dBcfcc5TuJOI5jC/IriW2nucuM9pbB+6E8Q+mHJ/wAtBc4u+X5xf3c/yNrhJpImjZb0wYCQopBRWGe8p60Fw4vyTPM3FHE08RuP0KRSqqSYt1QCRcHYuuk7jaguc33LkxMJewjk02sEYNtcvavHIgOuMsrgNGDjTjpv1oLnUHK95+bMrCVxwua1dzJkmeRlKjLbnYfWNBc9t+D3sycNgltkhjsZIJXk7dXLG3iKqqoq/rMc7nbFBcZHlHiPZtPrg7c3vy0QFTq1BtKxfKe006ex7uNGN8euguSjWd9FJxARWqyrdyF45GuEQLmFI+8uCdipNBclX4DIvBmslIaUWTQDfAMnYlOp6At56C5FQcNvZ34ek1skEVm6yO/brIWMcLIqqir4lsnJ6UFxryHy7PamJZbNgyvMTOLwlQJGkYH5OG0nZgvTrv1oLk3zZZXJvLK5toROIBcB1MqxfpVQKQWB8xoLjDiPCL67uoJ2WG1WCGQBZB8pBlmJWQYR0/8AiVe9/nYUFyMj5WultrOCa2iuxaGePUJjBN2eQLeSKRWGkFBpZSc7LQXLTyJw64ghkW4LDVM7xRtM05jhIUJGZW3JBDHqevWguMuT+UBAWlmEgm+UXEgAuJSmmSRyh7IP2f1WHh19dBcgrDly+Wyt+GmCPRDPGxue3XSY47jtciLTq1EbYPj40Fx1a8vTx3lxK1m0oluu2SRbwxBUxGBmENhsFSdxuNqC42v+RbiSLiREsyPPcSywwpKoikUrHp7RcfrFSpGRtiguP+M2F7JexyPZrPbWwRreMTxovb6RqmdWByUOVQeG58aC5zxfli8vbmaV2it43tBbBJFM/dlGq5xolQKwbSurfOkEY8QuN5eA3bpaG5s47h4rfsnaO5aCYSK2AwmV1DRuoB09QSaC5aOULO5t7FUnJknXtWCmUyHDO7RRmZ92wpVcnzeYUFypcJ5P4hCLOZpYZJIp2mljWPQ//VE/KgZzKVbAbYaRnQvm3C4nf8h3LWt3pkl7WS6lmjtzKvyeRGnDqJEx0K9RkUFx1zDypdtPeXVsEE4nt5rUswwwW3EM6t5gQW82dIoLnA5NubeG6htQv52ztbaNy4XvAyi5kPiCBKzes9KC44t+VLyCVsPDNFLYtakRx9gEMSn5MSrSvq+s65GMZFBcTs+C30kPDbWW3SGOyktpJJTOrlvky7KqKP1mA6nYUFxpNyhxFkknEkHbtefLVhKHVqRtMUfykSaQvYgLjSepHjmguL8x8tXMkl00VqFllOYbmC8kt9OUUK0sav3nUg7gEEYoQaPApCqGOSAAT5zjc0JFKAKAKAKAKA8IoCq8Smt4Mxi1iwGxmTSF3UEHOljvnG+Oh9Wa1ThFWSVjCWKnTf6W/MjJb2ABSLK1yU1YYRrnvuo776Rg6AcjV19mWzhoifieI8b82SNvc28knY/JUKhyv5tGIUgkZYiNVA9jHrR04Pg4ox3uc5Wk2/zctmKsLD2gCgCgCgILiXDMyajfTw9owVEDwqurGyqGjJJOCcZJ61FiqVNt3zNeXsNpOGBZFjbidyJG3VDJbhiN9wvZZPQ/wNLdTHYy8b9PY8HDh2fa/Odx2XpO0t9HXH1+yx129tLdRsZeN+nsEHDA5ATidwxZdahZLckpnGsARbrnbPSluo2MvG/T2OWsFEnZHik4lP8A8Zlt9f4OyzS3UbGXjfp7Cp4Rhih4lc6wusrrg1BM41FeyzpztnpS3UbGXjfp7HPzWOz7X5zuezxntO0t9GPPr7LGPXS3UbGXjfp7CkPBS6h14jdMhGQyvAQR5wRFjFLdRsZeN+nsIWVgs2RFxS4k0/W0S27Y9umI4pbqNjLxv09hWHg5cMU4jdNpYq2l4Dhl+spxFsR4iluo2MvG/T2GvCrdbguIuI3Tdm2k4e3OcfrACPOnOQCcZwcZGDS3UbGXjfp7CjWaDWDxWcdn+kzLbdzfHe/N93fbeluo2MvG/T2HY5ek+33n4of/AKqW6jYy8b9PYTueCmNS78RukUdWZ4FA9pMWBS3UbGXjfp7HFnwsSjVFxO5kAOCUkt2GfNkRdaW6jYy8b9PYIOFh2ZE4ncuyHDqsluSp32YCLI6Hr5qW6jYy8b9PYSe0QSdkeKziTIGgzWwbJ6DT2ecnIpbqNjLxv09hW84X2ShpeJXMak4DPJbqM77ZMXXY/wAKW6jYy8b9PYXHL0n2+8/FD/8AVS3UbGXjfp7CcnBirKrcRugz50KXgBbAy2kGLJwN9qW6jYy8b9PYLngxjUvJxG6RR1ZngUDwGSYsdaW6jYy8b9PY6h4EzKGXiF2ysAQytAQQehBEW4pbqNjLxv09hO84T2S6peJXMa5xqeS3UZ8BkxYzS3UbGXjfp7HAsFMfajilx2Q/+TtbfRscHv8AZY67Ut1Gxl436ex2nCcsUHErkuAGKh4CwU9G09lnB89LdRsZeN+nsJx2KtIYl4pOZBnMYlty4x1ynZZpbqNjLxv09jmezRH7N+Kzo5xhGltg2/1e6Y870t1Gxl436ew4fgxDKh4jdB2BKqXgDEL9YheyyQMjNLdRsZeN+nsJ3vDRCAZeJ3EQPQySW6Zx1xqiGaW6jYy8b9PYH4aBGJTxO4EZwRIZLcIQeh19ljeluo2MvG/T2OoeFazheJXLEqHwsluTob6r4EX1T4HpS3UbGXjfp7CYsVMnZDik/a+j7W31+f6nZZ6Ut1Gxl436ewsODHWU+cbrWAGKa4NQUnAbT2WcZB3pbqNjLxv09jgcLzIYhxK57QDJTtLfWBtvp7LONxv6xSw2MvG/T2LIi4AGSceJ6n11JedUAUAUAUAUBXubReE24tCyjtD25TsciPQ2P0qsPr6RsM+zrQEDD86K4crM5MjmRdNkFCaLoRCNgwcjPyYnXv6/rChFhDtONFmBWRVYQDUnyPUmg24uHUMSCzg3J7wwNKYG9CRreW/GWXWEJlQMI9SWRGOym0SE9RN2nYjCkJgnbGcCGky68pC6ELC8JMgkcKSYyTHtoOqJVU+P6qn1bZIkm6AKAKAKArXOXC5ZpLAxJqEN5HLJuo0xqkgLbkZ3YbDJoCt898sXM1+Lq3i1Nb28TQMXRczxXOpot2yNURYZPd360B5HyzdDlw2XY/8AU6WAhLxnc3BcDXq0fV360B5yPytdWvE31xYtIYJ4reXWhyktwkyR6NWoacuMkY29lAR97yhdG4mT5GjGXiKXSXuuLuQhkOjBPa5AUjAGN6Am/KXwO8kdJrCMSSPBPaS99UIimClX1MR9VgTgb70A65x5embh9vY2kaugaCOTW+lRBDgnUfrHJRVOATuaAb8D4Bdrwm8sZESNz8qjt9L5QpMGaPDfWChnK94A4A2oD3kDhUsUqmThsdnotY4WlEkbPJIpGoaYmK6ds6mw2cdfADvhnLtx8h4rAV7OS6uL5oSWGCs4xExKk4B9e481AMORuXp47yGZ7JbJIbIW7kPCxll1IS2Iidu4Tlt96ArvNXI18z3s1vBre5mniK9pGuq2kSFo5MswA0yxHY779KA2iIYUewUBXPKTwyW54bcwQJrlkVQq5VckOpO7EAbA9TQDflDlZ7JrqZmid7jsz2cEQgjHZIQAqaiNTZ3OaArfIXLN/a3kc88MQFyk/wAqMcgLCR5DLG0inAJBJjGgtt1oBDmPkq7mu7yZYYmje5tHUFY+1dIxEJCk5b82BpbIIycHHWgJvylcuXN/JbwxxxtAizPIZn0r2joY4saQz6lDs4OMZA3oCzcn9uLK3F0hSdY1SQFlY6k7urKEr3satj40BDc62dx8r4fcW9u1yLZpzIiyRocSRaF3kYDqf9qAT574ddXtvaxRwLh5YpblJnXQqRjWYXK5Jy4VcoG6ebegH3k5sLi3slt7lNLwPJGhDBw0QYmJlI306SFGoA93cCgG/lP4RNc2saQRmRluIZCqmIHQhJYjtu4T6myD4gigOra0lXhckZtWkkKSqLeT5MhcuWwGMGmEA56jBx66AjfJhy3cWDTx3CiQusDC5DAltESoYCM6gIyCFPQg+HSgI/k/lyeCaFZeHR6oprmRr4yR6ishcoVCNrYkMFw4wAKAX4xwG5PF3uVt5JIWW2AZPkZGYydeoXGXAGRvHg9d+lAS3Ndvcrf2d1BbNcrDHcI4WSJCDJ2en9Iwz9U9KAa+Ujg9xcmxeGF5Oykd5FQ25ZQ0ZAwLjMbbnxB/lQC/M3BJbjhUdusJL5ttUTGFTpSWMyA6MRfVBJC7eagI3yd8uXdreTdvHiCOEW9vJrRi8STyPHkA6gQjgbj9WgEOA8uTxXWH4dE//WzT/LTJGCI3LFSArdoW3A0sMUBabbhko4tLcFfzLWkUYfK7ussjMunOejDfGKAp9ly3xBeJDiDQR5e7kDgSjtfkjoIkDD6hVQiPgMWyenWgNVoAoAoAoAoAoAoAoAoAoAoAoAoAoAoAoAoAoAoAoAoAoAoAoAoAoAoAoAoAoAoAoAoAoAoAoAoAoAoAoAoAoAoAoAoAoAoAoAoAoAoAoAoAoBjc8YgjdkeaNHSMyurOAViBwZCCchM7aulAcfP1tqZe3i1IUVxrXKmUgRBhnYsSMZ652oBOTmW0UamuYQup0yZFA1xjMi5z1UbkeHjQDu54jFGgkeRFRioDlgFJb6oDdN8jHnoBLiHGbeAgTTRRFgSO0dVyAQCRk9ASP4igF7y+jiTtJXVIxjLswC94gL3jtuSAPaKAbHj1t2Yl7eLs2bQr610l8kaNWcasgjHXNALwcSheLtllRosE9oGGjC51HVnGBg5oBtBzDaurulxCyxKGkIkUhFIyGbfZSN8nbFAC8xWpXULiHTrWPPaLjtGGUTOfrEEEDxoB3fX0cKa5XWNMganIUZY4UZPnJAoBPiHFIYFDTSxxKTgGRgoJwSQMnfYE+wGgEU49bEMRcRELGJmPaLgRMMrKTnZCN9XSgPDzDa6Ff5RDoZ+yVu0XBk3/ADYOfr7Hu9djQBNzDaoMtcRKNTpu6jvxfpV6/WXfI8KA6fjtsNOZ4hrVGXvrush0xsN+jMcA+J2FAd8S4xBb6e3mji1atPaOFzpGWxk+A3PmFAcXvHraHHazxR6l1jU6jKDGXGTuu439YoB1d3scSGSR1SMDJdmCqAehLHagGT8x2gjEhuYRGxZQ5kUKWQEuAc4yoBz5sGgFbrjVvGyLJPEjSDKBpFBYEgAjJ3GSBnzkUBxLx+2WXsWuIVl1KmgyKG1uMouknOSNwPEdKA8g5gtXYqtxCzKHZgJFyFjOJGO+wU7HzeNAKcO41bzkiCaKUqFLCN1YgOMoSAdgRuD40AtacQilDGORXCMyMVYEKy/WU+YjxHhQDGPmizZSy3UBVSgJEqEAyZ7PJB/WwcefwoDo8di+Ui2Dxl9LFlEi6lK6CF0ZySQ4PqGPPQCllx22m0dlPFJ2mrRodW1aMdppwd9ORnHTIoAuuPW0RkEk8SGIKZNTqugOcIWye6GJAGetAcXPMdpHntLiFNJwdUirg6Q2Dk7d1g3sINAcPzPZgBjcwAHXgmRQPzZxJvn9U7HzeNAKz8ftkcI9xCrnR3WkUH85+j2J/Wxt5/CgCbj9qhYPPEpR1jcF1Gl23RDvsxA2HjQBPx+2QEtPEuGdDl1GGjXVIpyeqr3j5huaARm5ps0JD3UCkDJBkUEDSrZwT00sp9hB8aAJeabJc6rqBcMyHMqDDIVDqcnYqXQEeGoeegFE5jtDnFzCdKNI2JF2jRiryHfZVYFSegIIoDufj1sjpG9xErvo0IZFDN2mezwpOTqwcefBxQHD8x2gj7U3MIjLMgcyKF1KCXXOcZABJHhg0B3Nx22RtLTxKwjM2C657EZzL1+pse902oBaTiUStGpkQNNnsgWGXwMnSP1sDfbwoDqO/iaRoRIhlUBmjDDUFPRivUA+egHNAFAFAFAFAFAFAUPm/lm4lup5YVDrc8Okst2C9m7OSJGz1TDH6uTt03oCOvuTblr+S6jXRrvLVnBdcPawm3YtgNs6yW+oZ30uw6nAA4tOWbyN4ZBBqMV9eXJXtIxlJ1IjGdWM5bfzYPXbICb8hXZs7KwZvzUMUxmlyHBlk1GNERmByhY6XI7p048RQDu/4HfyfN8jQ9pLb21zFNrmTeWaJUVtWSSuQSTucec0A85j5SnbgI4fERJMIoI8lsKTHJGzbt+rhSB91AR3FuUruVZpNBVp+IQXPZJKndhhVRkscL2jac4UkA6dzigLPPYTycLmt+zdJTBJCmuVJHbuFUd5Pqlm2LHzlvUaAqXDuUbpLO4t2hYyyWCwRydrHhG74a2GT+jJxJqwSdTAnZQAHU3ALw2MFv2DloJ7WQl54m1LDpMoXvbAFSqr5iOm4ADvmzgt3xIRQyQ/J4czmUmRJcgqywYjDAF8ENk/UbGM4oBSx4PeBuHXEyGSS2ininRpFZi0iLiVHJwclADqIOD44oCO43yddXTXWtI07a1tEBVh2Zmt3Ejx4+sIye6CR68ecBrxbka4up5pJYyIrm7t5GiWRNUcMEEkRfUGx2hLqQFzjT18KA6uOUL5orQSa2kiuLuSZ4JY4mIm1hJELHZzrz6t/HFASfHOD3ssguLeA210Y4U1ieNou4+XSaIghlUElSo1H/LQErzfw24kubGaGLtRbPM7jWqZ1xFFHePiTv5gD7KAqttyRd244eFEk5tLeVX0TrGDK8gkWMM3e7PI0NtumBg7igLhzfwma6htjGNLwXNvctEWA1LE2Wi1DbO+R4ZUUBH8a4NcvNFdLCjPGl3EINSrtP8Ao5Cx7uo6e/jOzHGcYIFaHk9u4bR4E0XEk9lHal2cKsTLKztuRqMYWTA0gnKDI3yAJnhPIpN1dfK1aWB1suzYyEa3tY8EuiMNtXeAII658KAacH5bvIoL2ExSk3Iu8MZ4iqmUsYsR9NTayHb1L18AFOV+A3dpEw+TmSYWSRRv2yAI4Zw0CnVkJnTLrGW3IJ2UABDgfI93DDd2zOSt5aKGcFQiXRjKSlkDEnUAmqQbsdRPUYAkeNcGvJrOOEW6KY/kWwdMkwMWm72cdmAFC9DktkAUAzueS7ntlVAOzHEzxEzBlDFNP6DTnOvJKZPdwAc7kAD3kHk65s5rdnULGIpjKmoNpuHZAWUg7q6InsKk+NAe81cq3E81+RDrjuhYqvfQZW3lDzZBYEZXIHr83WgOo+UrpOH8Stv0jztptyWXJiWGGKIuSdmCx4Y+OCfGgHfNnArma7s7iKOQrBFMHVZo4zrkC6V1E9CVw53GOmaAieN8rXct5c3JgaSKWO2HYdrEvaCN4+2gJBGExqYEkZZQCdJIIHfG+Tp7iS6V4SYbi9tpj+cQHsIkCy/r5DHGw9f3UB0nKt4Ik7RGkuYnumS5hmSNwXCrGxRsoySBcuD022PSgJ6LhN0bnhsswV2ggnS5dNKr2kqwgFV2JGYz0HiNvAAQp5Wuvm+/h7IdrcXrzxjWn6N5on3bOAcIdvPigHfN3LNxLdTTwoGFxw2ax0llXs5JH1LI2TuneOdOTt0OaAkOHcHuILm6ZUSVbmW2cOxHdWNFSUFeuoKh0YyMsucYNAV/hPKd1ELeYxBpIJL89iXTdbveNw+dIIICsPMSRnABAhH8mV4IQgIM0Vj2EcmsaS8klwZosEg6OyuNAJHVQdsDIE/zVyve3M5mjGj5NHALbvrqaRWJmKtq/MhlIUkA6goz0AoCV+S3cfEJ7pLYyLLDbxgGWJSNDEyk97wDHGOpHgN6AuooAoAoAoAoAoAoAoAoAoAoAoAoAoAoAoAoAoAoAoAoAoAoAoAoAoAoAoAoAoAoAoAoAoAoAoAoAoAoAoAoAoAoAoAoAoAoAoAoAoAoAoAo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8" name="3 Marcador de contenido" descr="Logo-RP-UFA-ESPE7.jpg"/>
          <p:cNvPicPr>
            <a:picLocks noChangeAspect="1"/>
          </p:cNvPicPr>
          <p:nvPr/>
        </p:nvPicPr>
        <p:blipFill>
          <a:blip r:embed="rId2" cstate="print"/>
          <a:srcRect b="19996"/>
          <a:stretch>
            <a:fillRect/>
          </a:stretch>
        </p:blipFill>
        <p:spPr>
          <a:xfrm>
            <a:off x="228601" y="188640"/>
            <a:ext cx="5495528" cy="1607937"/>
          </a:xfrm>
          <a:prstGeom prst="rect">
            <a:avLst/>
          </a:prstGeom>
        </p:spPr>
      </p:pic>
      <p:pic>
        <p:nvPicPr>
          <p:cNvPr id="9" name="8 Imagen" descr="Scan.jpg"/>
          <p:cNvPicPr>
            <a:picLocks noChangeAspect="1"/>
          </p:cNvPicPr>
          <p:nvPr/>
        </p:nvPicPr>
        <p:blipFill>
          <a:blip r:embed="rId3" cstate="print"/>
          <a:srcRect t="8966"/>
          <a:stretch>
            <a:fillRect/>
          </a:stretch>
        </p:blipFill>
        <p:spPr>
          <a:xfrm>
            <a:off x="5705809" y="186955"/>
            <a:ext cx="3262094" cy="1609622"/>
          </a:xfrm>
          <a:prstGeom prst="rect">
            <a:avLst/>
          </a:prstGeom>
        </p:spPr>
      </p:pic>
      <p:sp>
        <p:nvSpPr>
          <p:cNvPr id="11" name="2 Subtítulo"/>
          <p:cNvSpPr txBox="1">
            <a:spLocks/>
          </p:cNvSpPr>
          <p:nvPr/>
        </p:nvSpPr>
        <p:spPr>
          <a:xfrm>
            <a:off x="323528" y="5373216"/>
            <a:ext cx="3096344" cy="648072"/>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r>
              <a:rPr lang="es-EC" sz="2000" dirty="0" smtClean="0"/>
              <a:t>Autor: Ronald Ayala S.</a:t>
            </a:r>
            <a:endParaRPr kumimoji="0" lang="es-EC" sz="2000" b="0" i="0" u="none" strike="noStrike" kern="1200" cap="none" spc="0" normalizeH="0" baseline="0" noProof="0" dirty="0">
              <a:ln>
                <a:noFill/>
              </a:ln>
              <a:effectLst/>
              <a:uLnTx/>
              <a:uFillTx/>
              <a:latin typeface="+mn-lt"/>
              <a:ea typeface="+mn-ea"/>
              <a:cs typeface="+mn-cs"/>
            </a:endParaRPr>
          </a:p>
        </p:txBody>
      </p:sp>
      <p:sp>
        <p:nvSpPr>
          <p:cNvPr id="12" name="2 Subtítulo"/>
          <p:cNvSpPr txBox="1">
            <a:spLocks/>
          </p:cNvSpPr>
          <p:nvPr/>
        </p:nvSpPr>
        <p:spPr>
          <a:xfrm>
            <a:off x="5796136" y="5445224"/>
            <a:ext cx="3096344" cy="648072"/>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r>
              <a:rPr lang="es-EC" sz="2000" dirty="0" smtClean="0"/>
              <a:t>Sangolquí, </a:t>
            </a:r>
            <a:r>
              <a:rPr lang="es-EC" sz="2000" dirty="0" smtClean="0"/>
              <a:t>2014</a:t>
            </a:r>
            <a:endParaRPr kumimoji="0" lang="es-EC" sz="20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xmlns="" val="853673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338328"/>
            <a:ext cx="8229600" cy="1506496"/>
          </a:xfrm>
        </p:spPr>
        <p:txBody>
          <a:bodyPr>
            <a:normAutofit/>
          </a:bodyPr>
          <a:lstStyle/>
          <a:p>
            <a:r>
              <a:rPr lang="es-EC" sz="4800" dirty="0" smtClean="0"/>
              <a:t>DISEÑO DE LA RED</a:t>
            </a:r>
            <a:endParaRPr lang="es-EC" dirty="0"/>
          </a:p>
        </p:txBody>
      </p:sp>
      <p:pic>
        <p:nvPicPr>
          <p:cNvPr id="1026" name="Picture 2"/>
          <p:cNvPicPr>
            <a:picLocks noChangeAspect="1" noChangeArrowheads="1"/>
          </p:cNvPicPr>
          <p:nvPr/>
        </p:nvPicPr>
        <p:blipFill>
          <a:blip r:embed="rId2" cstate="print"/>
          <a:srcRect/>
          <a:stretch>
            <a:fillRect/>
          </a:stretch>
        </p:blipFill>
        <p:spPr bwMode="auto">
          <a:xfrm>
            <a:off x="1187624" y="1556792"/>
            <a:ext cx="6768752" cy="49956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188640"/>
            <a:ext cx="8229600" cy="1506496"/>
          </a:xfrm>
        </p:spPr>
        <p:txBody>
          <a:bodyPr>
            <a:normAutofit fontScale="90000"/>
          </a:bodyPr>
          <a:lstStyle/>
          <a:p>
            <a:r>
              <a:rPr lang="es-EC" dirty="0" smtClean="0"/>
              <a:t>DISEÑO DE LA INTERFAZ DE USUARIO</a:t>
            </a:r>
            <a:r>
              <a:rPr lang="es-EC" sz="4800" dirty="0" smtClean="0"/>
              <a:t/>
            </a:r>
            <a:br>
              <a:rPr lang="es-EC" sz="4800" dirty="0" smtClean="0"/>
            </a:br>
            <a:r>
              <a:rPr lang="es-EC" sz="2200" dirty="0" smtClean="0"/>
              <a:t>Guía Ergonómica de Diseño de Interfaces de Supervisión.</a:t>
            </a:r>
            <a:endParaRPr lang="es-EC" dirty="0"/>
          </a:p>
        </p:txBody>
      </p:sp>
      <p:sp>
        <p:nvSpPr>
          <p:cNvPr id="43" name="1 Marcador de contenido"/>
          <p:cNvSpPr>
            <a:spLocks noGrp="1"/>
          </p:cNvSpPr>
          <p:nvPr>
            <p:ph idx="1"/>
          </p:nvPr>
        </p:nvSpPr>
        <p:spPr>
          <a:xfrm>
            <a:off x="467544" y="2492896"/>
            <a:ext cx="4248471" cy="3384375"/>
          </a:xfrm>
        </p:spPr>
        <p:txBody>
          <a:bodyPr>
            <a:normAutofit/>
          </a:bodyPr>
          <a:lstStyle/>
          <a:p>
            <a:r>
              <a:rPr lang="es-EC" dirty="0" smtClean="0"/>
              <a:t>ARQUITECTURA</a:t>
            </a:r>
          </a:p>
          <a:p>
            <a:r>
              <a:rPr lang="es-EC" dirty="0" smtClean="0"/>
              <a:t>DISTRIBUCIÓN DE PANTALLA</a:t>
            </a:r>
          </a:p>
          <a:p>
            <a:r>
              <a:rPr lang="es-EC" dirty="0" smtClean="0"/>
              <a:t>USO DEL COLOR</a:t>
            </a:r>
          </a:p>
          <a:p>
            <a:r>
              <a:rPr lang="es-EC" dirty="0" smtClean="0"/>
              <a:t>INFORMACIÓN TEXTUAL</a:t>
            </a:r>
          </a:p>
          <a:p>
            <a:r>
              <a:rPr lang="es-EC" dirty="0" smtClean="0"/>
              <a:t>ESTADO DE EQUIPOS Y DISPOSITIVOS</a:t>
            </a:r>
          </a:p>
          <a:p>
            <a:r>
              <a:rPr lang="es-EC" dirty="0" smtClean="0"/>
              <a:t>COMANDOS E INGRESO DE DATOS</a:t>
            </a:r>
          </a:p>
          <a:p>
            <a:endParaRPr lang="es-EC" dirty="0" smtClean="0"/>
          </a:p>
          <a:p>
            <a:pPr marL="301943" lvl="1" indent="0">
              <a:buNone/>
            </a:pPr>
            <a:endParaRPr lang="es-EC" dirty="0"/>
          </a:p>
        </p:txBody>
      </p:sp>
      <p:pic>
        <p:nvPicPr>
          <p:cNvPr id="44" name="43 Imagen" descr="http://www.wonderware.es/Contents/Images/intouch_main_lg.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20072" y="2708920"/>
            <a:ext cx="3051959" cy="2968831"/>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188640"/>
            <a:ext cx="8229600" cy="1506496"/>
          </a:xfrm>
        </p:spPr>
        <p:txBody>
          <a:bodyPr>
            <a:normAutofit fontScale="90000"/>
          </a:bodyPr>
          <a:lstStyle/>
          <a:p>
            <a:r>
              <a:rPr lang="es-EC" dirty="0" smtClean="0"/>
              <a:t>DISEÑO DE LA INTERFAZ DE USUARIO</a:t>
            </a:r>
            <a:r>
              <a:rPr lang="es-EC" sz="4800" dirty="0" smtClean="0"/>
              <a:t/>
            </a:r>
            <a:br>
              <a:rPr lang="es-EC" sz="4800" dirty="0" smtClean="0"/>
            </a:br>
            <a:r>
              <a:rPr lang="es-EC" sz="2200" dirty="0" smtClean="0"/>
              <a:t>Guía Ergonómica de Diseño de Interfaces de Supervisión.</a:t>
            </a:r>
            <a:endParaRPr lang="es-EC" dirty="0"/>
          </a:p>
        </p:txBody>
      </p:sp>
      <p:sp>
        <p:nvSpPr>
          <p:cNvPr id="1041" name="Cuadro de texto 2"/>
          <p:cNvSpPr txBox="1">
            <a:spLocks noChangeArrowheads="1"/>
          </p:cNvSpPr>
          <p:nvPr/>
        </p:nvSpPr>
        <p:spPr bwMode="auto">
          <a:xfrm>
            <a:off x="3782342" y="2130574"/>
            <a:ext cx="1189037" cy="539750"/>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00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Presentación</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2" name="Text Box 18"/>
          <p:cNvSpPr txBox="1">
            <a:spLocks noChangeArrowheads="1"/>
          </p:cNvSpPr>
          <p:nvPr/>
        </p:nvSpPr>
        <p:spPr bwMode="auto">
          <a:xfrm>
            <a:off x="3779167" y="2837011"/>
            <a:ext cx="1189037" cy="539750"/>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Acceso</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43" name="Text Box 19"/>
          <p:cNvSpPr txBox="1">
            <a:spLocks noChangeArrowheads="1"/>
          </p:cNvSpPr>
          <p:nvPr/>
        </p:nvSpPr>
        <p:spPr bwMode="auto">
          <a:xfrm>
            <a:off x="5333329" y="2837011"/>
            <a:ext cx="1189038" cy="539750"/>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Acerca de:</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Text Box 20"/>
          <p:cNvSpPr txBox="1">
            <a:spLocks noChangeArrowheads="1"/>
          </p:cNvSpPr>
          <p:nvPr/>
        </p:nvSpPr>
        <p:spPr bwMode="auto">
          <a:xfrm>
            <a:off x="3774404" y="3549799"/>
            <a:ext cx="1189038" cy="539750"/>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Inicio</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45" name="Text Box 21"/>
          <p:cNvSpPr txBox="1">
            <a:spLocks noChangeArrowheads="1"/>
          </p:cNvSpPr>
          <p:nvPr/>
        </p:nvSpPr>
        <p:spPr bwMode="auto">
          <a:xfrm>
            <a:off x="3779167" y="4327674"/>
            <a:ext cx="1189037" cy="539750"/>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Accesos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46" name="Text Box 22"/>
          <p:cNvSpPr txBox="1">
            <a:spLocks noChangeArrowheads="1"/>
          </p:cNvSpPr>
          <p:nvPr/>
        </p:nvSpPr>
        <p:spPr bwMode="auto">
          <a:xfrm>
            <a:off x="5322714" y="4327674"/>
            <a:ext cx="1189037" cy="539750"/>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Alarmas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Text Box 23"/>
          <p:cNvSpPr txBox="1">
            <a:spLocks noChangeArrowheads="1"/>
          </p:cNvSpPr>
          <p:nvPr/>
        </p:nvSpPr>
        <p:spPr bwMode="auto">
          <a:xfrm>
            <a:off x="2267744" y="3558615"/>
            <a:ext cx="1189037" cy="539750"/>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Ayuda</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48" name="Text Box 24"/>
          <p:cNvSpPr txBox="1">
            <a:spLocks noChangeArrowheads="1"/>
          </p:cNvSpPr>
          <p:nvPr/>
        </p:nvSpPr>
        <p:spPr bwMode="auto">
          <a:xfrm>
            <a:off x="5363989" y="5115074"/>
            <a:ext cx="1100137" cy="539750"/>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Planta Baja</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49" name="Text Box 25"/>
          <p:cNvSpPr txBox="1">
            <a:spLocks noChangeArrowheads="1"/>
          </p:cNvSpPr>
          <p:nvPr/>
        </p:nvSpPr>
        <p:spPr bwMode="auto">
          <a:xfrm>
            <a:off x="4608339" y="5913586"/>
            <a:ext cx="1189037" cy="539750"/>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Planta Alta 1</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Text Box 26"/>
          <p:cNvSpPr txBox="1">
            <a:spLocks noChangeArrowheads="1"/>
          </p:cNvSpPr>
          <p:nvPr/>
        </p:nvSpPr>
        <p:spPr bwMode="auto">
          <a:xfrm>
            <a:off x="6052964" y="5913586"/>
            <a:ext cx="1189037" cy="539750"/>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Planta Alta 2</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51" name="Text Box 27"/>
          <p:cNvSpPr txBox="1">
            <a:spLocks noChangeArrowheads="1"/>
          </p:cNvSpPr>
          <p:nvPr/>
        </p:nvSpPr>
        <p:spPr bwMode="auto">
          <a:xfrm>
            <a:off x="3779167" y="5115074"/>
            <a:ext cx="1189037" cy="539750"/>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Ayuda</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52" name="AutoShape 28"/>
          <p:cNvCxnSpPr>
            <a:cxnSpLocks noChangeShapeType="1"/>
          </p:cNvCxnSpPr>
          <p:nvPr/>
        </p:nvCxnSpPr>
        <p:spPr bwMode="auto">
          <a:xfrm>
            <a:off x="4350324" y="2673499"/>
            <a:ext cx="0" cy="163512"/>
          </a:xfrm>
          <a:prstGeom prst="straightConnector1">
            <a:avLst/>
          </a:prstGeom>
          <a:noFill/>
          <a:ln w="9525">
            <a:solidFill>
              <a:srgbClr val="000000"/>
            </a:solidFill>
            <a:round/>
            <a:headEnd/>
            <a:tailEnd type="triangle" w="med" len="med"/>
          </a:ln>
        </p:spPr>
      </p:cxnSp>
      <p:cxnSp>
        <p:nvCxnSpPr>
          <p:cNvPr id="1053" name="AutoShape 29"/>
          <p:cNvCxnSpPr>
            <a:cxnSpLocks noChangeShapeType="1"/>
          </p:cNvCxnSpPr>
          <p:nvPr/>
        </p:nvCxnSpPr>
        <p:spPr bwMode="auto">
          <a:xfrm>
            <a:off x="4350324" y="3376761"/>
            <a:ext cx="0" cy="163513"/>
          </a:xfrm>
          <a:prstGeom prst="straightConnector1">
            <a:avLst/>
          </a:prstGeom>
          <a:noFill/>
          <a:ln w="9525">
            <a:solidFill>
              <a:srgbClr val="000000"/>
            </a:solidFill>
            <a:round/>
            <a:headEnd/>
            <a:tailEnd type="triangle" w="med" len="med"/>
          </a:ln>
        </p:spPr>
      </p:cxnSp>
      <p:cxnSp>
        <p:nvCxnSpPr>
          <p:cNvPr id="1054" name="AutoShape 30"/>
          <p:cNvCxnSpPr>
            <a:cxnSpLocks noChangeShapeType="1"/>
          </p:cNvCxnSpPr>
          <p:nvPr/>
        </p:nvCxnSpPr>
        <p:spPr bwMode="auto">
          <a:xfrm>
            <a:off x="4337967" y="4089549"/>
            <a:ext cx="0" cy="238125"/>
          </a:xfrm>
          <a:prstGeom prst="straightConnector1">
            <a:avLst/>
          </a:prstGeom>
          <a:noFill/>
          <a:ln w="9525">
            <a:solidFill>
              <a:srgbClr val="000000"/>
            </a:solidFill>
            <a:round/>
            <a:headEnd type="triangle" w="med" len="med"/>
            <a:tailEnd type="triangle" w="med" len="med"/>
          </a:ln>
        </p:spPr>
      </p:cxnSp>
      <p:cxnSp>
        <p:nvCxnSpPr>
          <p:cNvPr id="1055" name="AutoShape 31"/>
          <p:cNvCxnSpPr>
            <a:cxnSpLocks noChangeShapeType="1"/>
            <a:endCxn id="1046" idx="0"/>
          </p:cNvCxnSpPr>
          <p:nvPr/>
        </p:nvCxnSpPr>
        <p:spPr bwMode="auto">
          <a:xfrm>
            <a:off x="4968204" y="3838724"/>
            <a:ext cx="949029" cy="488950"/>
          </a:xfrm>
          <a:prstGeom prst="bentConnector2">
            <a:avLst/>
          </a:prstGeom>
          <a:noFill/>
          <a:ln w="9525">
            <a:solidFill>
              <a:srgbClr val="000000"/>
            </a:solidFill>
            <a:miter lim="800000"/>
            <a:headEnd type="triangle" w="med" len="med"/>
            <a:tailEnd type="triangle" w="med" len="med"/>
          </a:ln>
        </p:spPr>
      </p:cxnSp>
      <p:cxnSp>
        <p:nvCxnSpPr>
          <p:cNvPr id="1056" name="AutoShape 32"/>
          <p:cNvCxnSpPr>
            <a:cxnSpLocks noChangeShapeType="1"/>
            <a:endCxn id="1046" idx="1"/>
          </p:cNvCxnSpPr>
          <p:nvPr/>
        </p:nvCxnSpPr>
        <p:spPr bwMode="auto">
          <a:xfrm flipV="1">
            <a:off x="4968204" y="4597549"/>
            <a:ext cx="354510" cy="9526"/>
          </a:xfrm>
          <a:prstGeom prst="straightConnector1">
            <a:avLst/>
          </a:prstGeom>
          <a:noFill/>
          <a:ln w="9525">
            <a:solidFill>
              <a:srgbClr val="000000"/>
            </a:solidFill>
            <a:round/>
            <a:headEnd type="triangle" w="med" len="med"/>
            <a:tailEnd type="triangle" w="med" len="med"/>
          </a:ln>
        </p:spPr>
      </p:cxnSp>
      <p:cxnSp>
        <p:nvCxnSpPr>
          <p:cNvPr id="1057" name="AutoShape 33"/>
          <p:cNvCxnSpPr>
            <a:cxnSpLocks noChangeShapeType="1"/>
          </p:cNvCxnSpPr>
          <p:nvPr/>
        </p:nvCxnSpPr>
        <p:spPr bwMode="auto">
          <a:xfrm>
            <a:off x="4337967" y="4867424"/>
            <a:ext cx="0" cy="238125"/>
          </a:xfrm>
          <a:prstGeom prst="straightConnector1">
            <a:avLst/>
          </a:prstGeom>
          <a:noFill/>
          <a:ln w="9525">
            <a:solidFill>
              <a:srgbClr val="000000"/>
            </a:solidFill>
            <a:round/>
            <a:headEnd type="triangle" w="med" len="med"/>
            <a:tailEnd type="triangle" w="med" len="med"/>
          </a:ln>
        </p:spPr>
      </p:cxnSp>
      <p:cxnSp>
        <p:nvCxnSpPr>
          <p:cNvPr id="1058" name="AutoShape 34"/>
          <p:cNvCxnSpPr>
            <a:cxnSpLocks noChangeShapeType="1"/>
          </p:cNvCxnSpPr>
          <p:nvPr/>
        </p:nvCxnSpPr>
        <p:spPr bwMode="auto">
          <a:xfrm>
            <a:off x="5916439" y="4876949"/>
            <a:ext cx="0" cy="238125"/>
          </a:xfrm>
          <a:prstGeom prst="straightConnector1">
            <a:avLst/>
          </a:prstGeom>
          <a:noFill/>
          <a:ln w="9525">
            <a:solidFill>
              <a:srgbClr val="000000"/>
            </a:solidFill>
            <a:round/>
            <a:headEnd type="triangle" w="med" len="med"/>
            <a:tailEnd type="triangle" w="med" len="med"/>
          </a:ln>
        </p:spPr>
      </p:cxnSp>
      <p:cxnSp>
        <p:nvCxnSpPr>
          <p:cNvPr id="1059" name="AutoShape 35"/>
          <p:cNvCxnSpPr>
            <a:cxnSpLocks noChangeShapeType="1"/>
          </p:cNvCxnSpPr>
          <p:nvPr/>
        </p:nvCxnSpPr>
        <p:spPr bwMode="auto">
          <a:xfrm>
            <a:off x="5617989" y="5654824"/>
            <a:ext cx="0" cy="239712"/>
          </a:xfrm>
          <a:prstGeom prst="straightConnector1">
            <a:avLst/>
          </a:prstGeom>
          <a:noFill/>
          <a:ln w="9525">
            <a:solidFill>
              <a:srgbClr val="000000"/>
            </a:solidFill>
            <a:round/>
            <a:headEnd type="triangle" w="med" len="med"/>
            <a:tailEnd type="triangle" w="med" len="med"/>
          </a:ln>
        </p:spPr>
      </p:cxnSp>
      <p:cxnSp>
        <p:nvCxnSpPr>
          <p:cNvPr id="1060" name="AutoShape 36"/>
          <p:cNvCxnSpPr>
            <a:cxnSpLocks noChangeShapeType="1"/>
          </p:cNvCxnSpPr>
          <p:nvPr/>
        </p:nvCxnSpPr>
        <p:spPr bwMode="auto">
          <a:xfrm>
            <a:off x="5797376" y="6194574"/>
            <a:ext cx="255588" cy="0"/>
          </a:xfrm>
          <a:prstGeom prst="straightConnector1">
            <a:avLst/>
          </a:prstGeom>
          <a:noFill/>
          <a:ln w="9525">
            <a:solidFill>
              <a:srgbClr val="000000"/>
            </a:solidFill>
            <a:round/>
            <a:headEnd type="triangle" w="med" len="med"/>
            <a:tailEnd type="triangle" w="med" len="med"/>
          </a:ln>
        </p:spPr>
      </p:cxnSp>
      <p:cxnSp>
        <p:nvCxnSpPr>
          <p:cNvPr id="1061" name="AutoShape 37"/>
          <p:cNvCxnSpPr>
            <a:cxnSpLocks noChangeShapeType="1"/>
          </p:cNvCxnSpPr>
          <p:nvPr/>
        </p:nvCxnSpPr>
        <p:spPr bwMode="auto">
          <a:xfrm>
            <a:off x="3469138" y="3828490"/>
            <a:ext cx="255588" cy="0"/>
          </a:xfrm>
          <a:prstGeom prst="straightConnector1">
            <a:avLst/>
          </a:prstGeom>
          <a:noFill/>
          <a:ln w="9525">
            <a:solidFill>
              <a:srgbClr val="000000"/>
            </a:solidFill>
            <a:round/>
            <a:headEnd type="triangle" w="med" len="med"/>
            <a:tailEnd type="triangle" w="med" len="med"/>
          </a:ln>
        </p:spPr>
      </p:cxnSp>
      <p:cxnSp>
        <p:nvCxnSpPr>
          <p:cNvPr id="1062" name="AutoShape 38"/>
          <p:cNvCxnSpPr>
            <a:cxnSpLocks noChangeShapeType="1"/>
          </p:cNvCxnSpPr>
          <p:nvPr/>
        </p:nvCxnSpPr>
        <p:spPr bwMode="auto">
          <a:xfrm>
            <a:off x="5321126" y="4876949"/>
            <a:ext cx="1588" cy="1036637"/>
          </a:xfrm>
          <a:prstGeom prst="straightConnector1">
            <a:avLst/>
          </a:prstGeom>
          <a:noFill/>
          <a:ln w="9525">
            <a:solidFill>
              <a:srgbClr val="000000"/>
            </a:solidFill>
            <a:round/>
            <a:headEnd type="triangle" w="med" len="med"/>
            <a:tailEnd type="triangle" w="med" len="med"/>
          </a:ln>
        </p:spPr>
      </p:cxnSp>
      <p:cxnSp>
        <p:nvCxnSpPr>
          <p:cNvPr id="1063" name="AutoShape 39"/>
          <p:cNvCxnSpPr>
            <a:cxnSpLocks noChangeShapeType="1"/>
          </p:cNvCxnSpPr>
          <p:nvPr/>
        </p:nvCxnSpPr>
        <p:spPr bwMode="auto">
          <a:xfrm>
            <a:off x="6511751" y="4857899"/>
            <a:ext cx="0" cy="1036637"/>
          </a:xfrm>
          <a:prstGeom prst="straightConnector1">
            <a:avLst/>
          </a:prstGeom>
          <a:noFill/>
          <a:ln w="9525">
            <a:solidFill>
              <a:srgbClr val="000000"/>
            </a:solidFill>
            <a:round/>
            <a:headEnd type="triangle" w="med" len="med"/>
            <a:tailEnd type="triangle" w="med" len="med"/>
          </a:ln>
        </p:spPr>
      </p:cxnSp>
      <p:cxnSp>
        <p:nvCxnSpPr>
          <p:cNvPr id="1064" name="AutoShape 40"/>
          <p:cNvCxnSpPr>
            <a:cxnSpLocks noChangeShapeType="1"/>
          </p:cNvCxnSpPr>
          <p:nvPr/>
        </p:nvCxnSpPr>
        <p:spPr bwMode="auto">
          <a:xfrm>
            <a:off x="4963442" y="2402036"/>
            <a:ext cx="962025" cy="434975"/>
          </a:xfrm>
          <a:prstGeom prst="bentConnector3">
            <a:avLst>
              <a:gd name="adj1" fmla="val 99671"/>
            </a:avLst>
          </a:prstGeom>
          <a:noFill/>
          <a:ln w="9525">
            <a:solidFill>
              <a:srgbClr val="000000"/>
            </a:solidFill>
            <a:miter lim="800000"/>
            <a:headEnd type="triangle" w="med" len="med"/>
            <a:tailEnd type="triangle" w="med" len="med"/>
          </a:ln>
        </p:spPr>
      </p:cxnSp>
      <p:sp>
        <p:nvSpPr>
          <p:cNvPr id="43" name="1 Marcador de contenido"/>
          <p:cNvSpPr>
            <a:spLocks noGrp="1"/>
          </p:cNvSpPr>
          <p:nvPr>
            <p:ph idx="1"/>
          </p:nvPr>
        </p:nvSpPr>
        <p:spPr>
          <a:xfrm>
            <a:off x="251520" y="2492896"/>
            <a:ext cx="4248471" cy="3384375"/>
          </a:xfrm>
        </p:spPr>
        <p:txBody>
          <a:bodyPr>
            <a:normAutofit/>
          </a:bodyPr>
          <a:lstStyle/>
          <a:p>
            <a:r>
              <a:rPr lang="es-EC" dirty="0" smtClean="0"/>
              <a:t>ARQUITECTURA</a:t>
            </a:r>
          </a:p>
          <a:p>
            <a:endParaRPr lang="es-EC" dirty="0" smtClean="0"/>
          </a:p>
          <a:p>
            <a:pPr marL="301943" lvl="1" indent="0">
              <a:buNone/>
            </a:pPr>
            <a:endParaRPr lang="es-EC" dirty="0"/>
          </a:p>
        </p:txBody>
      </p:sp>
      <p:cxnSp>
        <p:nvCxnSpPr>
          <p:cNvPr id="34" name="AutoShape 35"/>
          <p:cNvCxnSpPr>
            <a:cxnSpLocks noChangeShapeType="1"/>
          </p:cNvCxnSpPr>
          <p:nvPr/>
        </p:nvCxnSpPr>
        <p:spPr bwMode="auto">
          <a:xfrm>
            <a:off x="6283523" y="5661248"/>
            <a:ext cx="0" cy="239712"/>
          </a:xfrm>
          <a:prstGeom prst="straightConnector1">
            <a:avLst/>
          </a:prstGeom>
          <a:noFill/>
          <a:ln w="9525">
            <a:solidFill>
              <a:srgbClr val="000000"/>
            </a:solidFill>
            <a:round/>
            <a:headEnd type="triangle" w="med" len="med"/>
            <a:tailEnd type="triangle" w="med" len="med"/>
          </a:ln>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188640"/>
            <a:ext cx="8229600" cy="1506496"/>
          </a:xfrm>
        </p:spPr>
        <p:txBody>
          <a:bodyPr>
            <a:normAutofit fontScale="90000"/>
          </a:bodyPr>
          <a:lstStyle/>
          <a:p>
            <a:r>
              <a:rPr lang="es-EC" dirty="0" smtClean="0"/>
              <a:t>DISEÑO DE LA INTERFAZ DE USUARIO</a:t>
            </a:r>
            <a:r>
              <a:rPr lang="es-EC" sz="4800" dirty="0" smtClean="0"/>
              <a:t/>
            </a:r>
            <a:br>
              <a:rPr lang="es-EC" sz="4800" dirty="0" smtClean="0"/>
            </a:br>
            <a:r>
              <a:rPr lang="es-EC" sz="2200" dirty="0" smtClean="0"/>
              <a:t>PANTALLAS INICIALES DE LA INTERFAZ</a:t>
            </a:r>
            <a:endParaRPr lang="es-EC" dirty="0"/>
          </a:p>
        </p:txBody>
      </p:sp>
      <p:sp>
        <p:nvSpPr>
          <p:cNvPr id="43" name="1 Marcador de contenido"/>
          <p:cNvSpPr>
            <a:spLocks noGrp="1"/>
          </p:cNvSpPr>
          <p:nvPr>
            <p:ph idx="1"/>
          </p:nvPr>
        </p:nvSpPr>
        <p:spPr>
          <a:xfrm>
            <a:off x="395536" y="2420888"/>
            <a:ext cx="2880320" cy="3528392"/>
          </a:xfrm>
        </p:spPr>
        <p:txBody>
          <a:bodyPr>
            <a:normAutofit fontScale="85000" lnSpcReduction="10000"/>
          </a:bodyPr>
          <a:lstStyle/>
          <a:p>
            <a:pPr algn="just">
              <a:buNone/>
            </a:pPr>
            <a:r>
              <a:rPr lang="es-EC" dirty="0" smtClean="0"/>
              <a:t>Inicialmente se cumple con la distribución de la pantalla, teniendo un título en la parte superior de la pantalla, y un buen contraste de las letras con su fondo. </a:t>
            </a:r>
          </a:p>
          <a:p>
            <a:pPr algn="just">
              <a:buNone/>
            </a:pPr>
            <a:r>
              <a:rPr lang="es-EC" dirty="0" smtClean="0"/>
              <a:t>A manera de “Acerca de:”, se detalla la información general de la interfaz.  </a:t>
            </a:r>
          </a:p>
          <a:p>
            <a:endParaRPr lang="es-EC" dirty="0" smtClean="0"/>
          </a:p>
          <a:p>
            <a:pPr marL="301943" lvl="1" indent="0">
              <a:buNone/>
            </a:pPr>
            <a:endParaRPr lang="es-EC" dirty="0"/>
          </a:p>
        </p:txBody>
      </p:sp>
      <p:pic>
        <p:nvPicPr>
          <p:cNvPr id="29" name="28 Imagen"/>
          <p:cNvPicPr/>
          <p:nvPr/>
        </p:nvPicPr>
        <p:blipFill>
          <a:blip r:embed="rId2" cstate="print"/>
          <a:stretch>
            <a:fillRect/>
          </a:stretch>
        </p:blipFill>
        <p:spPr>
          <a:xfrm>
            <a:off x="3419872" y="2564904"/>
            <a:ext cx="2592288" cy="2952328"/>
          </a:xfrm>
          <a:prstGeom prst="rect">
            <a:avLst/>
          </a:prstGeom>
        </p:spPr>
      </p:pic>
      <p:pic>
        <p:nvPicPr>
          <p:cNvPr id="30" name="29 Imagen"/>
          <p:cNvPicPr/>
          <p:nvPr/>
        </p:nvPicPr>
        <p:blipFill>
          <a:blip r:embed="rId3" cstate="print"/>
          <a:stretch>
            <a:fillRect/>
          </a:stretch>
        </p:blipFill>
        <p:spPr>
          <a:xfrm>
            <a:off x="6228184" y="2564904"/>
            <a:ext cx="2160240" cy="295232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188640"/>
            <a:ext cx="8229600" cy="1506496"/>
          </a:xfrm>
        </p:spPr>
        <p:txBody>
          <a:bodyPr>
            <a:normAutofit fontScale="90000"/>
          </a:bodyPr>
          <a:lstStyle/>
          <a:p>
            <a:r>
              <a:rPr lang="es-EC" dirty="0" smtClean="0"/>
              <a:t>DISEÑO DE LA INTERFAZ DE USUARIO</a:t>
            </a:r>
            <a:r>
              <a:rPr lang="es-EC" sz="4800" dirty="0" smtClean="0"/>
              <a:t/>
            </a:r>
            <a:br>
              <a:rPr lang="es-EC" sz="4800" dirty="0" smtClean="0"/>
            </a:br>
            <a:r>
              <a:rPr lang="es-EC" sz="2200" dirty="0" smtClean="0"/>
              <a:t>PANTALLAS INICIALES DE LA INTERFAZ</a:t>
            </a:r>
            <a:endParaRPr lang="es-EC" dirty="0"/>
          </a:p>
        </p:txBody>
      </p:sp>
      <p:pic>
        <p:nvPicPr>
          <p:cNvPr id="31" name="30 Imagen"/>
          <p:cNvPicPr/>
          <p:nvPr/>
        </p:nvPicPr>
        <p:blipFill>
          <a:blip r:embed="rId2" cstate="print"/>
          <a:stretch>
            <a:fillRect/>
          </a:stretch>
        </p:blipFill>
        <p:spPr>
          <a:xfrm>
            <a:off x="4592098" y="2564904"/>
            <a:ext cx="2754306" cy="1512168"/>
          </a:xfrm>
          <a:prstGeom prst="rect">
            <a:avLst/>
          </a:prstGeom>
        </p:spPr>
      </p:pic>
      <p:pic>
        <p:nvPicPr>
          <p:cNvPr id="7" name="6 Imagen"/>
          <p:cNvPicPr/>
          <p:nvPr/>
        </p:nvPicPr>
        <p:blipFill>
          <a:blip r:embed="rId3" cstate="print"/>
          <a:stretch>
            <a:fillRect/>
          </a:stretch>
        </p:blipFill>
        <p:spPr>
          <a:xfrm>
            <a:off x="3419872" y="4149080"/>
            <a:ext cx="2487538" cy="1940570"/>
          </a:xfrm>
          <a:prstGeom prst="rect">
            <a:avLst/>
          </a:prstGeom>
        </p:spPr>
      </p:pic>
      <p:pic>
        <p:nvPicPr>
          <p:cNvPr id="8" name="7 Imagen"/>
          <p:cNvPicPr/>
          <p:nvPr/>
        </p:nvPicPr>
        <p:blipFill>
          <a:blip r:embed="rId4" cstate="print"/>
          <a:stretch>
            <a:fillRect/>
          </a:stretch>
        </p:blipFill>
        <p:spPr>
          <a:xfrm>
            <a:off x="6012160" y="4149080"/>
            <a:ext cx="2925950" cy="1938710"/>
          </a:xfrm>
          <a:prstGeom prst="rect">
            <a:avLst/>
          </a:prstGeom>
        </p:spPr>
      </p:pic>
      <p:sp>
        <p:nvSpPr>
          <p:cNvPr id="10" name="1 Marcador de contenido"/>
          <p:cNvSpPr txBox="1">
            <a:spLocks/>
          </p:cNvSpPr>
          <p:nvPr/>
        </p:nvSpPr>
        <p:spPr>
          <a:xfrm>
            <a:off x="251520" y="2420888"/>
            <a:ext cx="3168352" cy="3528392"/>
          </a:xfrm>
          <a:prstGeom prst="rect">
            <a:avLst/>
          </a:prstGeom>
        </p:spPr>
        <p:txBody>
          <a:bodyPr vert="horz" lIns="91440" tIns="45720" rIns="91440" bIns="45720" rtlCol="0">
            <a:normAutofit fontScale="85000" lnSpcReduction="20000"/>
          </a:bodyPr>
          <a:lstStyle/>
          <a:p>
            <a:pPr marL="274320" marR="0" lvl="0" indent="-274320" algn="just"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r>
              <a:rPr kumimoji="0" lang="es-EC" sz="2400" b="0" i="0" u="none" strike="noStrike" kern="1200" cap="none" spc="0" normalizeH="0" baseline="0" noProof="0" dirty="0" smtClean="0">
                <a:ln>
                  <a:noFill/>
                </a:ln>
                <a:solidFill>
                  <a:schemeClr val="tx2"/>
                </a:solidFill>
                <a:effectLst/>
                <a:uLnTx/>
                <a:uFillTx/>
                <a:latin typeface="+mn-lt"/>
                <a:ea typeface="+mn-ea"/>
                <a:cs typeface="+mn-cs"/>
              </a:rPr>
              <a:t>Se mantienen</a:t>
            </a:r>
            <a:r>
              <a:rPr kumimoji="0" lang="es-EC" sz="2400" b="0" i="0" u="none" strike="noStrike" kern="1200" cap="none" spc="0" normalizeH="0" noProof="0" dirty="0" smtClean="0">
                <a:ln>
                  <a:noFill/>
                </a:ln>
                <a:solidFill>
                  <a:schemeClr val="tx2"/>
                </a:solidFill>
                <a:effectLst/>
                <a:uLnTx/>
                <a:uFillTx/>
                <a:latin typeface="+mn-lt"/>
                <a:ea typeface="+mn-ea"/>
                <a:cs typeface="+mn-cs"/>
              </a:rPr>
              <a:t> los estilos,  tanto de letras como de colores, además de la introducción de figuras muy ilustrativas de las selecciones que representan. </a:t>
            </a:r>
          </a:p>
          <a:p>
            <a:pPr marL="274320" marR="0" lvl="0" indent="-274320" algn="just"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r>
              <a:rPr kumimoji="0" lang="es-EC" sz="2400" b="0" i="0" u="none" strike="noStrike" kern="1200" cap="none" spc="0" normalizeH="0" noProof="0" dirty="0" smtClean="0">
                <a:ln>
                  <a:noFill/>
                </a:ln>
                <a:solidFill>
                  <a:schemeClr val="tx2"/>
                </a:solidFill>
                <a:effectLst/>
                <a:uLnTx/>
                <a:uFillTx/>
                <a:latin typeface="+mn-lt"/>
                <a:ea typeface="+mn-ea"/>
                <a:cs typeface="+mn-cs"/>
              </a:rPr>
              <a:t>El acceso a la interfaz y su control se encuentra protegido por contraseña sin la cual no aparecerá el botón “Ingresar”.</a:t>
            </a:r>
            <a:endParaRPr kumimoji="0" lang="es-EC" sz="2400" b="0"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100000"/>
              <a:buFont typeface="Symbol" pitchFamily="18" charset="2"/>
              <a:buChar char=""/>
              <a:tabLst/>
              <a:defRPr/>
            </a:pPr>
            <a:endParaRPr kumimoji="0" lang="es-EC" sz="2400" b="0" i="0" u="none" strike="noStrike" kern="1200" cap="none" spc="0" normalizeH="0" baseline="0" noProof="0" dirty="0" smtClean="0">
              <a:ln>
                <a:noFill/>
              </a:ln>
              <a:solidFill>
                <a:schemeClr val="tx2"/>
              </a:solidFill>
              <a:effectLst/>
              <a:uLnTx/>
              <a:uFillTx/>
              <a:latin typeface="+mn-lt"/>
              <a:ea typeface="+mn-ea"/>
              <a:cs typeface="+mn-cs"/>
            </a:endParaRPr>
          </a:p>
          <a:p>
            <a:pPr marL="301943" marR="0" lvl="1" indent="0" algn="l"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endParaRPr kumimoji="0" lang="es-EC" sz="22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188640"/>
            <a:ext cx="8229600" cy="1506496"/>
          </a:xfrm>
        </p:spPr>
        <p:txBody>
          <a:bodyPr>
            <a:normAutofit fontScale="90000"/>
          </a:bodyPr>
          <a:lstStyle/>
          <a:p>
            <a:r>
              <a:rPr lang="es-EC" dirty="0" smtClean="0"/>
              <a:t>DISEÑO DE LA INTERFAZ DE USUARIO</a:t>
            </a:r>
            <a:r>
              <a:rPr lang="es-EC" sz="4800" dirty="0" smtClean="0"/>
              <a:t/>
            </a:r>
            <a:br>
              <a:rPr lang="es-EC" sz="4800" dirty="0" smtClean="0"/>
            </a:br>
            <a:r>
              <a:rPr lang="es-EC" sz="2200" dirty="0" smtClean="0"/>
              <a:t>PANTALLA “CONTROL DE ACCESOS”</a:t>
            </a:r>
            <a:endParaRPr lang="es-EC" dirty="0"/>
          </a:p>
        </p:txBody>
      </p:sp>
      <p:sp>
        <p:nvSpPr>
          <p:cNvPr id="10" name="1 Marcador de contenido"/>
          <p:cNvSpPr txBox="1">
            <a:spLocks/>
          </p:cNvSpPr>
          <p:nvPr/>
        </p:nvSpPr>
        <p:spPr>
          <a:xfrm>
            <a:off x="251520" y="2420888"/>
            <a:ext cx="3168352" cy="3528392"/>
          </a:xfrm>
          <a:prstGeom prst="rect">
            <a:avLst/>
          </a:prstGeom>
        </p:spPr>
        <p:txBody>
          <a:bodyPr vert="horz" lIns="91440" tIns="45720" rIns="91440" bIns="45720" rtlCol="0">
            <a:normAutofit fontScale="85000" lnSpcReduction="10000"/>
          </a:bodyPr>
          <a:lstStyle/>
          <a:p>
            <a:pPr marL="274320" marR="0" lvl="0" indent="-274320" algn="just"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r>
              <a:rPr kumimoji="0" lang="es-EC" sz="2400" b="0" i="0" u="none" strike="noStrike" kern="1200" cap="none" spc="0" normalizeH="0" baseline="0" noProof="0" dirty="0" smtClean="0">
                <a:ln>
                  <a:noFill/>
                </a:ln>
                <a:solidFill>
                  <a:schemeClr val="tx2"/>
                </a:solidFill>
                <a:effectLst/>
                <a:uLnTx/>
                <a:uFillTx/>
                <a:latin typeface="+mn-lt"/>
                <a:ea typeface="+mn-ea"/>
                <a:cs typeface="+mn-cs"/>
              </a:rPr>
              <a:t>Se presenta una adecuada distribución de pantalla</a:t>
            </a:r>
            <a:r>
              <a:rPr kumimoji="0" lang="es-EC" sz="2400" b="0" i="0" u="none" strike="noStrike" kern="1200" cap="none" spc="0" normalizeH="0" noProof="0" dirty="0" smtClean="0">
                <a:ln>
                  <a:noFill/>
                </a:ln>
                <a:solidFill>
                  <a:schemeClr val="tx2"/>
                </a:solidFill>
                <a:effectLst/>
                <a:uLnTx/>
                <a:uFillTx/>
                <a:latin typeface="+mn-lt"/>
                <a:ea typeface="+mn-ea"/>
                <a:cs typeface="+mn-cs"/>
              </a:rPr>
              <a:t> con respecto a lo que se quiere representar, se muestran mímicos de las zonas a controlar el acceso, botones para realizar la acción y en su parte inferior central botones de navegación claramente identificados. </a:t>
            </a:r>
            <a:endParaRPr kumimoji="0" lang="es-EC" sz="2400" b="0"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100000"/>
              <a:buFont typeface="Symbol" pitchFamily="18" charset="2"/>
              <a:buChar char=""/>
              <a:tabLst/>
              <a:defRPr/>
            </a:pPr>
            <a:endParaRPr kumimoji="0" lang="es-EC" sz="2400" b="0" i="0" u="none" strike="noStrike" kern="1200" cap="none" spc="0" normalizeH="0" baseline="0" noProof="0" dirty="0" smtClean="0">
              <a:ln>
                <a:noFill/>
              </a:ln>
              <a:solidFill>
                <a:schemeClr val="tx2"/>
              </a:solidFill>
              <a:effectLst/>
              <a:uLnTx/>
              <a:uFillTx/>
              <a:latin typeface="+mn-lt"/>
              <a:ea typeface="+mn-ea"/>
              <a:cs typeface="+mn-cs"/>
            </a:endParaRPr>
          </a:p>
          <a:p>
            <a:pPr marL="301943" marR="0" lvl="1" indent="0" algn="l"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endParaRPr kumimoji="0" lang="es-EC" sz="2200" b="0" i="0" u="none" strike="noStrike" kern="1200" cap="none" spc="0" normalizeH="0" baseline="0" noProof="0" dirty="0">
              <a:ln>
                <a:noFill/>
              </a:ln>
              <a:solidFill>
                <a:schemeClr val="tx2"/>
              </a:solidFill>
              <a:effectLst/>
              <a:uLnTx/>
              <a:uFillTx/>
              <a:latin typeface="+mn-lt"/>
              <a:ea typeface="+mn-ea"/>
              <a:cs typeface="+mn-cs"/>
            </a:endParaRPr>
          </a:p>
        </p:txBody>
      </p:sp>
      <p:pic>
        <p:nvPicPr>
          <p:cNvPr id="9" name="8 Imagen"/>
          <p:cNvPicPr/>
          <p:nvPr/>
        </p:nvPicPr>
        <p:blipFill>
          <a:blip r:embed="rId2" cstate="print"/>
          <a:stretch>
            <a:fillRect/>
          </a:stretch>
        </p:blipFill>
        <p:spPr>
          <a:xfrm>
            <a:off x="3635896" y="1915241"/>
            <a:ext cx="5184576" cy="410604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188640"/>
            <a:ext cx="8229600" cy="1506496"/>
          </a:xfrm>
        </p:spPr>
        <p:txBody>
          <a:bodyPr>
            <a:normAutofit fontScale="90000"/>
          </a:bodyPr>
          <a:lstStyle/>
          <a:p>
            <a:r>
              <a:rPr lang="es-EC" dirty="0" smtClean="0"/>
              <a:t>DISEÑO DE LA INTERFAZ DE USUARIO</a:t>
            </a:r>
            <a:r>
              <a:rPr lang="es-EC" sz="4800" dirty="0" smtClean="0"/>
              <a:t/>
            </a:r>
            <a:br>
              <a:rPr lang="es-EC" sz="4800" dirty="0" smtClean="0"/>
            </a:br>
            <a:r>
              <a:rPr lang="es-EC" sz="2200" dirty="0" smtClean="0"/>
              <a:t>PANTALLA DE SELECCIÓN “ALARMAS”</a:t>
            </a:r>
            <a:endParaRPr lang="es-EC" dirty="0"/>
          </a:p>
        </p:txBody>
      </p:sp>
      <p:sp>
        <p:nvSpPr>
          <p:cNvPr id="10" name="1 Marcador de contenido"/>
          <p:cNvSpPr txBox="1">
            <a:spLocks/>
          </p:cNvSpPr>
          <p:nvPr/>
        </p:nvSpPr>
        <p:spPr>
          <a:xfrm>
            <a:off x="251520" y="2420888"/>
            <a:ext cx="3168352" cy="3528392"/>
          </a:xfrm>
          <a:prstGeom prst="rect">
            <a:avLst/>
          </a:prstGeom>
        </p:spPr>
        <p:txBody>
          <a:bodyPr vert="horz" lIns="91440" tIns="45720" rIns="91440" bIns="45720" rtlCol="0">
            <a:normAutofit fontScale="92500" lnSpcReduction="10000"/>
          </a:bodyPr>
          <a:lstStyle/>
          <a:p>
            <a:pPr marL="274320" marR="0" lvl="0" indent="-274320" algn="just"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r>
              <a:rPr lang="es-EC" sz="2400" dirty="0" smtClean="0">
                <a:solidFill>
                  <a:schemeClr val="tx2"/>
                </a:solidFill>
              </a:rPr>
              <a:t>Al haber pulsado en el menú de navegación de la pantalla “Control de Accesos” el botón “ALARMAS”, se sobrepone una ventana que permitirá seleccionar a qué planta se desea ir para observar el estado de los dispositivos.</a:t>
            </a:r>
            <a:endParaRPr kumimoji="0" lang="es-EC" sz="2400" b="0"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100000"/>
              <a:buFont typeface="Symbol" pitchFamily="18" charset="2"/>
              <a:buChar char=""/>
              <a:tabLst/>
              <a:defRPr/>
            </a:pPr>
            <a:endParaRPr kumimoji="0" lang="es-EC" sz="2400" b="0" i="0" u="none" strike="noStrike" kern="1200" cap="none" spc="0" normalizeH="0" baseline="0" noProof="0" dirty="0" smtClean="0">
              <a:ln>
                <a:noFill/>
              </a:ln>
              <a:solidFill>
                <a:schemeClr val="tx2"/>
              </a:solidFill>
              <a:effectLst/>
              <a:uLnTx/>
              <a:uFillTx/>
              <a:latin typeface="+mn-lt"/>
              <a:ea typeface="+mn-ea"/>
              <a:cs typeface="+mn-cs"/>
            </a:endParaRPr>
          </a:p>
          <a:p>
            <a:pPr marL="301943" marR="0" lvl="1" indent="0" algn="l"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endParaRPr kumimoji="0" lang="es-EC" sz="2200" b="0" i="0" u="none" strike="noStrike" kern="1200" cap="none" spc="0" normalizeH="0" baseline="0" noProof="0" dirty="0">
              <a:ln>
                <a:noFill/>
              </a:ln>
              <a:solidFill>
                <a:schemeClr val="tx2"/>
              </a:solidFill>
              <a:effectLst/>
              <a:uLnTx/>
              <a:uFillTx/>
              <a:latin typeface="+mn-lt"/>
              <a:ea typeface="+mn-ea"/>
              <a:cs typeface="+mn-cs"/>
            </a:endParaRPr>
          </a:p>
        </p:txBody>
      </p:sp>
      <p:pic>
        <p:nvPicPr>
          <p:cNvPr id="4098" name="Picture 2" descr="C:\Users\RON\Dropbox\Capturapop.PNG"/>
          <p:cNvPicPr preferRelativeResize="0">
            <a:picLocks noChangeArrowheads="1"/>
          </p:cNvPicPr>
          <p:nvPr/>
        </p:nvPicPr>
        <p:blipFill>
          <a:blip r:embed="rId2" cstate="print"/>
          <a:srcRect/>
          <a:stretch>
            <a:fillRect/>
          </a:stretch>
        </p:blipFill>
        <p:spPr bwMode="auto">
          <a:xfrm>
            <a:off x="3636472" y="1916832"/>
            <a:ext cx="5184000" cy="4107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188640"/>
            <a:ext cx="8229600" cy="1506496"/>
          </a:xfrm>
        </p:spPr>
        <p:txBody>
          <a:bodyPr>
            <a:normAutofit fontScale="90000"/>
          </a:bodyPr>
          <a:lstStyle/>
          <a:p>
            <a:r>
              <a:rPr lang="es-EC" dirty="0" smtClean="0"/>
              <a:t>DISEÑO DE LA INTERFAZ DE USUARIO</a:t>
            </a:r>
            <a:r>
              <a:rPr lang="es-EC" sz="4800" dirty="0" smtClean="0"/>
              <a:t/>
            </a:r>
            <a:br>
              <a:rPr lang="es-EC" sz="4800" dirty="0" smtClean="0"/>
            </a:br>
            <a:r>
              <a:rPr lang="es-EC" sz="2200" dirty="0" smtClean="0"/>
              <a:t>PANTALLA “PLANTA BAJA ALARMAS”</a:t>
            </a:r>
            <a:endParaRPr lang="es-EC" dirty="0"/>
          </a:p>
        </p:txBody>
      </p:sp>
      <p:sp>
        <p:nvSpPr>
          <p:cNvPr id="10" name="1 Marcador de contenido"/>
          <p:cNvSpPr txBox="1">
            <a:spLocks/>
          </p:cNvSpPr>
          <p:nvPr/>
        </p:nvSpPr>
        <p:spPr>
          <a:xfrm>
            <a:off x="251520" y="2276872"/>
            <a:ext cx="3240360" cy="3672408"/>
          </a:xfrm>
          <a:prstGeom prst="rect">
            <a:avLst/>
          </a:prstGeom>
        </p:spPr>
        <p:txBody>
          <a:bodyPr vert="horz" lIns="91440" tIns="45720" rIns="91440" bIns="45720" rtlCol="0">
            <a:normAutofit fontScale="62500" lnSpcReduction="20000"/>
          </a:bodyPr>
          <a:lstStyle/>
          <a:p>
            <a:pPr marL="274320" marR="0" lvl="0" indent="-274320" algn="just"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r>
              <a:rPr lang="es-EC" sz="2400" dirty="0" smtClean="0">
                <a:solidFill>
                  <a:schemeClr val="tx2"/>
                </a:solidFill>
              </a:rPr>
              <a:t>Un común que presentarán las pantallas del sistema de alarmas será la distribución de su pantalla. En la parte superior el título, en la zona central de la pantalla el mímico representando las instalaciones físicas de las oficinas y cada uno de los dispositivos representados con un símbolo y en la parte baja leyendas con los significados de cada símbolo y en la parte central el panel de navegación, que servirá para acceder al sistema de alarmas en las otras plantas o volver a la pantalla “Control de accesos”.</a:t>
            </a:r>
            <a:endParaRPr kumimoji="0" lang="es-EC" sz="2400" b="0"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100000"/>
              <a:buFont typeface="Symbol" pitchFamily="18" charset="2"/>
              <a:buChar char=""/>
              <a:tabLst/>
              <a:defRPr/>
            </a:pPr>
            <a:endParaRPr kumimoji="0" lang="es-EC" sz="2400" b="0" i="0" u="none" strike="noStrike" kern="1200" cap="none" spc="0" normalizeH="0" baseline="0" noProof="0" dirty="0" smtClean="0">
              <a:ln>
                <a:noFill/>
              </a:ln>
              <a:solidFill>
                <a:schemeClr val="tx2"/>
              </a:solidFill>
              <a:effectLst/>
              <a:uLnTx/>
              <a:uFillTx/>
              <a:latin typeface="+mn-lt"/>
              <a:ea typeface="+mn-ea"/>
              <a:cs typeface="+mn-cs"/>
            </a:endParaRPr>
          </a:p>
          <a:p>
            <a:pPr marL="301943" marR="0" lvl="1" indent="0" algn="l"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endParaRPr kumimoji="0" lang="es-EC" sz="2200" b="0" i="0" u="none" strike="noStrike" kern="1200" cap="none" spc="0" normalizeH="0" baseline="0" noProof="0" dirty="0">
              <a:ln>
                <a:noFill/>
              </a:ln>
              <a:solidFill>
                <a:schemeClr val="tx2"/>
              </a:solidFill>
              <a:effectLst/>
              <a:uLnTx/>
              <a:uFillTx/>
              <a:latin typeface="+mn-lt"/>
              <a:ea typeface="+mn-ea"/>
              <a:cs typeface="+mn-cs"/>
            </a:endParaRPr>
          </a:p>
        </p:txBody>
      </p:sp>
      <p:pic>
        <p:nvPicPr>
          <p:cNvPr id="5" name="4 Imagen"/>
          <p:cNvPicPr preferRelativeResize="0"/>
          <p:nvPr/>
        </p:nvPicPr>
        <p:blipFill>
          <a:blip r:embed="rId2" cstate="print"/>
          <a:stretch>
            <a:fillRect/>
          </a:stretch>
        </p:blipFill>
        <p:spPr>
          <a:xfrm>
            <a:off x="3636472" y="1916832"/>
            <a:ext cx="5184000" cy="4104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18785"/>
            <a:ext cx="8229600" cy="1506496"/>
          </a:xfrm>
        </p:spPr>
        <p:txBody>
          <a:bodyPr>
            <a:normAutofit fontScale="90000"/>
          </a:bodyPr>
          <a:lstStyle/>
          <a:p>
            <a:r>
              <a:rPr lang="es-EC" dirty="0" smtClean="0"/>
              <a:t>DISEÑO DE LA INTERFAZ DE USUARIO</a:t>
            </a:r>
            <a:r>
              <a:rPr lang="es-EC" sz="4800" dirty="0" smtClean="0"/>
              <a:t/>
            </a:r>
            <a:br>
              <a:rPr lang="es-EC" sz="4800" dirty="0" smtClean="0"/>
            </a:br>
            <a:r>
              <a:rPr lang="es-EC" sz="2200" dirty="0" smtClean="0"/>
              <a:t>PANTALLAS “PLANTA ALTA 1 ALARMAS” Y “PLANTA ALTA 2 ALARMAS”</a:t>
            </a:r>
            <a:endParaRPr lang="es-EC" dirty="0"/>
          </a:p>
        </p:txBody>
      </p:sp>
      <p:pic>
        <p:nvPicPr>
          <p:cNvPr id="6" name="5 Imagen"/>
          <p:cNvPicPr preferRelativeResize="0"/>
          <p:nvPr/>
        </p:nvPicPr>
        <p:blipFill>
          <a:blip r:embed="rId2" cstate="print"/>
          <a:stretch>
            <a:fillRect/>
          </a:stretch>
        </p:blipFill>
        <p:spPr>
          <a:xfrm>
            <a:off x="4572000" y="2204864"/>
            <a:ext cx="4348800" cy="4104000"/>
          </a:xfrm>
          <a:prstGeom prst="rect">
            <a:avLst/>
          </a:prstGeom>
        </p:spPr>
      </p:pic>
      <p:pic>
        <p:nvPicPr>
          <p:cNvPr id="7" name="6 Imagen"/>
          <p:cNvPicPr/>
          <p:nvPr/>
        </p:nvPicPr>
        <p:blipFill>
          <a:blip r:embed="rId3" cstate="print"/>
          <a:stretch>
            <a:fillRect/>
          </a:stretch>
        </p:blipFill>
        <p:spPr>
          <a:xfrm>
            <a:off x="223200" y="2211214"/>
            <a:ext cx="4348800" cy="4104000"/>
          </a:xfrm>
          <a:prstGeom prst="rect">
            <a:avLst/>
          </a:prstGeom>
        </p:spPr>
      </p:pic>
      <p:cxnSp>
        <p:nvCxnSpPr>
          <p:cNvPr id="12" name="11 Conector recto"/>
          <p:cNvCxnSpPr/>
          <p:nvPr/>
        </p:nvCxnSpPr>
        <p:spPr>
          <a:xfrm flipH="1">
            <a:off x="4567238" y="2208907"/>
            <a:ext cx="9525" cy="4100513"/>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4800" dirty="0" smtClean="0"/>
              <a:t>IMPLEMENTACIÓN</a:t>
            </a:r>
            <a:r>
              <a:rPr lang="es-EC" dirty="0" smtClean="0"/>
              <a:t/>
            </a:r>
            <a:br>
              <a:rPr lang="es-EC" dirty="0" smtClean="0"/>
            </a:br>
            <a:r>
              <a:rPr lang="es-EC" sz="2000" dirty="0" smtClean="0"/>
              <a:t>PROCESO DE DUCTERÍA Y CABLEADO</a:t>
            </a:r>
            <a:endParaRPr lang="es-EC" dirty="0"/>
          </a:p>
        </p:txBody>
      </p:sp>
      <p:pic>
        <p:nvPicPr>
          <p:cNvPr id="11" name="10 Imagen" descr="C:\Users\RON\Dropbox\Subidas desde cámara\DSC01164.JPG"/>
          <p:cNvPicPr/>
          <p:nvPr/>
        </p:nvPicPr>
        <p:blipFill>
          <a:blip r:embed="rId2" cstate="print"/>
          <a:srcRect/>
          <a:stretch>
            <a:fillRect/>
          </a:stretch>
        </p:blipFill>
        <p:spPr bwMode="auto">
          <a:xfrm>
            <a:off x="5580112" y="1988840"/>
            <a:ext cx="2952328" cy="2088232"/>
          </a:xfrm>
          <a:prstGeom prst="rect">
            <a:avLst/>
          </a:prstGeom>
          <a:noFill/>
          <a:ln w="9525">
            <a:noFill/>
            <a:miter lim="800000"/>
            <a:headEnd/>
            <a:tailEnd/>
          </a:ln>
        </p:spPr>
      </p:pic>
      <p:pic>
        <p:nvPicPr>
          <p:cNvPr id="14" name="13 Imagen" descr="C:\Users\RON\Dropbox\Subidas desde cámara\2013-03-20 09.52.52.JPG"/>
          <p:cNvPicPr/>
          <p:nvPr/>
        </p:nvPicPr>
        <p:blipFill>
          <a:blip r:embed="rId3" cstate="print"/>
          <a:srcRect/>
          <a:stretch>
            <a:fillRect/>
          </a:stretch>
        </p:blipFill>
        <p:spPr bwMode="auto">
          <a:xfrm>
            <a:off x="5580112" y="4221088"/>
            <a:ext cx="2946159" cy="2208362"/>
          </a:xfrm>
          <a:prstGeom prst="rect">
            <a:avLst/>
          </a:prstGeom>
          <a:noFill/>
          <a:ln w="9525">
            <a:noFill/>
            <a:miter lim="800000"/>
            <a:headEnd/>
            <a:tailEnd/>
          </a:ln>
        </p:spPr>
      </p:pic>
      <p:sp>
        <p:nvSpPr>
          <p:cNvPr id="16" name="1 Marcador de contenido"/>
          <p:cNvSpPr txBox="1">
            <a:spLocks/>
          </p:cNvSpPr>
          <p:nvPr/>
        </p:nvSpPr>
        <p:spPr>
          <a:xfrm>
            <a:off x="872067" y="2348880"/>
            <a:ext cx="4203989" cy="3777283"/>
          </a:xfrm>
          <a:prstGeom prst="rect">
            <a:avLst/>
          </a:prstGeom>
        </p:spPr>
        <p:txBody>
          <a:bodyPr vert="horz" lIns="91440" tIns="45720" rIns="91440" bIns="45720" rtlCol="0">
            <a:normAutofit fontScale="92500" lnSpcReduction="10000"/>
          </a:bodyPr>
          <a:lstStyle/>
          <a:p>
            <a:pPr marL="274320" marR="0" lvl="0" indent="-274320" algn="just"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r>
              <a:rPr kumimoji="0" lang="es-EC" sz="2400" b="0" i="0" u="none" strike="noStrike" kern="1200" cap="none" spc="0" normalizeH="0" baseline="0" noProof="0" dirty="0" smtClean="0">
                <a:ln>
                  <a:noFill/>
                </a:ln>
                <a:solidFill>
                  <a:schemeClr val="tx2"/>
                </a:solidFill>
                <a:effectLst/>
                <a:uLnTx/>
                <a:uFillTx/>
                <a:latin typeface="+mn-lt"/>
                <a:ea typeface="+mn-ea"/>
                <a:cs typeface="+mn-cs"/>
              </a:rPr>
              <a:t>El proceso</a:t>
            </a:r>
            <a:r>
              <a:rPr kumimoji="0" lang="es-EC" sz="2400" b="0" i="0" u="none" strike="noStrike" kern="1200" cap="none" spc="0" normalizeH="0" noProof="0" dirty="0" smtClean="0">
                <a:ln>
                  <a:noFill/>
                </a:ln>
                <a:solidFill>
                  <a:schemeClr val="tx2"/>
                </a:solidFill>
                <a:effectLst/>
                <a:uLnTx/>
                <a:uFillTx/>
                <a:latin typeface="+mn-lt"/>
                <a:ea typeface="+mn-ea"/>
                <a:cs typeface="+mn-cs"/>
              </a:rPr>
              <a:t> de ductería y cableado se ha diseñado previamente debido a </a:t>
            </a:r>
            <a:r>
              <a:rPr lang="es-EC" sz="2400" dirty="0" smtClean="0">
                <a:solidFill>
                  <a:schemeClr val="tx2"/>
                </a:solidFill>
              </a:rPr>
              <a:t>que por tratarse de oficinas ya concluidas el uso de canaletas es obligatorio por lo cual se deben utilizar zonas lo menos visibles y lo mas cercanas entre el periférico el cuarto donde van a ir ubicados los dispositivos de control y monitoreo.</a:t>
            </a:r>
            <a:endParaRPr kumimoji="0" lang="es-EC" sz="2400" b="0"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endParaRPr kumimoji="0" lang="es-EC" sz="2400" b="0"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xmlns="" val="1084430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t>OBJETIVO GENERAL</a:t>
            </a:r>
            <a:endParaRPr lang="es-EC" dirty="0"/>
          </a:p>
        </p:txBody>
      </p:sp>
      <p:sp>
        <p:nvSpPr>
          <p:cNvPr id="5" name="4 Marcador de contenido"/>
          <p:cNvSpPr>
            <a:spLocks noGrp="1"/>
          </p:cNvSpPr>
          <p:nvPr>
            <p:ph idx="1"/>
          </p:nvPr>
        </p:nvSpPr>
        <p:spPr/>
        <p:txBody>
          <a:bodyPr/>
          <a:lstStyle/>
          <a:p>
            <a:pPr marL="274320" lvl="1" algn="just"/>
            <a:r>
              <a:rPr lang="es-ES" sz="2400" dirty="0" smtClean="0">
                <a:latin typeface="Arial"/>
                <a:ea typeface="Calibri"/>
                <a:cs typeface="Times New Roman"/>
              </a:rPr>
              <a:t>Crear un sistema de seguridad electrónica robusto integrando sistemas de control de accesos, detección de incendios, sistema anti – intrusión y circuito cerrado de televisión bajo una sola red de comunicaciones utilizando tecnología estándar ISO/IEC 14908 y permitiendo su supervisión mediante una interfaz, de uso agradable e intuitivo.</a:t>
            </a:r>
            <a:endParaRPr lang="es-EC" sz="2000" dirty="0" smtClean="0">
              <a:latin typeface="Calibri"/>
              <a:ea typeface="Calibri"/>
              <a:cs typeface="Times New Roman"/>
            </a:endParaRPr>
          </a:p>
          <a:p>
            <a:endParaRPr lang="es-EC"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0" y="1916832"/>
            <a:ext cx="4392489" cy="392907"/>
          </a:xfrm>
        </p:spPr>
        <p:txBody>
          <a:bodyPr>
            <a:noAutofit/>
          </a:bodyPr>
          <a:lstStyle/>
          <a:p>
            <a:pPr marL="301943" lvl="1" indent="0">
              <a:buNone/>
            </a:pPr>
            <a:r>
              <a:rPr lang="es-EC" sz="1800" dirty="0" smtClean="0"/>
              <a:t>GABINETE DE CONTROL Y CABLEADO</a:t>
            </a:r>
            <a:endParaRPr lang="es-EC" sz="1800" dirty="0"/>
          </a:p>
        </p:txBody>
      </p:sp>
      <p:sp>
        <p:nvSpPr>
          <p:cNvPr id="3" name="2 Título"/>
          <p:cNvSpPr>
            <a:spLocks noGrp="1"/>
          </p:cNvSpPr>
          <p:nvPr>
            <p:ph type="title"/>
          </p:nvPr>
        </p:nvSpPr>
        <p:spPr/>
        <p:txBody>
          <a:bodyPr>
            <a:normAutofit/>
          </a:bodyPr>
          <a:lstStyle/>
          <a:p>
            <a:r>
              <a:rPr lang="es-EC" sz="4800" dirty="0" smtClean="0"/>
              <a:t>IMPLEMENTACIÓN</a:t>
            </a:r>
            <a:r>
              <a:rPr lang="es-EC" dirty="0" smtClean="0"/>
              <a:t/>
            </a:r>
            <a:br>
              <a:rPr lang="es-EC" dirty="0" smtClean="0"/>
            </a:br>
            <a:r>
              <a:rPr lang="es-EC" sz="2000" dirty="0" smtClean="0"/>
              <a:t>COLOCACIÓN DEL GABINETE DE CONTROL</a:t>
            </a:r>
            <a:endParaRPr lang="es-EC" dirty="0"/>
          </a:p>
        </p:txBody>
      </p:sp>
      <p:pic>
        <p:nvPicPr>
          <p:cNvPr id="10" name="9 Imagen" descr="C:\Users\RON\Dropbox\Subidas desde cámara\DSC01456.JPG"/>
          <p:cNvPicPr/>
          <p:nvPr/>
        </p:nvPicPr>
        <p:blipFill>
          <a:blip r:embed="rId2" cstate="print"/>
          <a:srcRect/>
          <a:stretch>
            <a:fillRect/>
          </a:stretch>
        </p:blipFill>
        <p:spPr bwMode="auto">
          <a:xfrm>
            <a:off x="2483768" y="2635349"/>
            <a:ext cx="3959197" cy="3169915"/>
          </a:xfrm>
          <a:prstGeom prst="rect">
            <a:avLst/>
          </a:prstGeom>
          <a:noFill/>
          <a:ln w="9525">
            <a:noFill/>
            <a:miter lim="800000"/>
            <a:headEnd/>
            <a:tailEnd/>
          </a:ln>
        </p:spPr>
      </p:pic>
    </p:spTree>
    <p:extLst>
      <p:ext uri="{BB962C8B-B14F-4D97-AF65-F5344CB8AC3E}">
        <p14:creationId xmlns:p14="http://schemas.microsoft.com/office/powerpoint/2010/main" xmlns="" val="1084430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0" y="1916832"/>
            <a:ext cx="4392489" cy="392907"/>
          </a:xfrm>
        </p:spPr>
        <p:txBody>
          <a:bodyPr>
            <a:noAutofit/>
          </a:bodyPr>
          <a:lstStyle/>
          <a:p>
            <a:pPr marL="301943" lvl="1" indent="0">
              <a:buNone/>
            </a:pPr>
            <a:r>
              <a:rPr lang="es-EC" sz="1800" dirty="0" smtClean="0"/>
              <a:t>SISTEMA DE DETECIÓN DE INCENDIOS</a:t>
            </a:r>
            <a:endParaRPr lang="es-EC" sz="1800" dirty="0"/>
          </a:p>
        </p:txBody>
      </p:sp>
      <p:sp>
        <p:nvSpPr>
          <p:cNvPr id="3" name="2 Título"/>
          <p:cNvSpPr>
            <a:spLocks noGrp="1"/>
          </p:cNvSpPr>
          <p:nvPr>
            <p:ph type="title"/>
          </p:nvPr>
        </p:nvSpPr>
        <p:spPr/>
        <p:txBody>
          <a:bodyPr>
            <a:normAutofit/>
          </a:bodyPr>
          <a:lstStyle/>
          <a:p>
            <a:r>
              <a:rPr lang="es-EC" sz="4800" dirty="0" smtClean="0"/>
              <a:t>IMPLEMENTACIÓN</a:t>
            </a:r>
            <a:r>
              <a:rPr lang="es-EC" dirty="0" smtClean="0"/>
              <a:t/>
            </a:r>
            <a:br>
              <a:rPr lang="es-EC" dirty="0" smtClean="0"/>
            </a:br>
            <a:r>
              <a:rPr lang="es-EC" sz="2000" dirty="0" smtClean="0"/>
              <a:t>INSTALACIÓN DE PERIFÉRICOS</a:t>
            </a:r>
            <a:endParaRPr lang="es-EC" dirty="0"/>
          </a:p>
        </p:txBody>
      </p:sp>
      <p:pic>
        <p:nvPicPr>
          <p:cNvPr id="4099" name="Picture 3" descr="C:\Users\RFAS\Desktop\DISP\DSC0148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2636912"/>
            <a:ext cx="3264363" cy="2448272"/>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C:\Users\RFAS\Desktop\DISP\DSC0148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08038" y="2636912"/>
            <a:ext cx="3264362" cy="244827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CuadroTexto"/>
          <p:cNvSpPr txBox="1"/>
          <p:nvPr/>
        </p:nvSpPr>
        <p:spPr>
          <a:xfrm>
            <a:off x="1937993" y="5373216"/>
            <a:ext cx="1763624" cy="369332"/>
          </a:xfrm>
          <a:prstGeom prst="rect">
            <a:avLst/>
          </a:prstGeom>
          <a:noFill/>
        </p:spPr>
        <p:txBody>
          <a:bodyPr wrap="none" rtlCol="0">
            <a:spAutoFit/>
          </a:bodyPr>
          <a:lstStyle/>
          <a:p>
            <a:r>
              <a:rPr lang="es-EC" dirty="0" smtClean="0"/>
              <a:t>Sensor de humo</a:t>
            </a:r>
          </a:p>
        </p:txBody>
      </p:sp>
      <p:sp>
        <p:nvSpPr>
          <p:cNvPr id="8" name="7 CuadroTexto"/>
          <p:cNvSpPr txBox="1"/>
          <p:nvPr/>
        </p:nvSpPr>
        <p:spPr>
          <a:xfrm>
            <a:off x="5658407" y="5373215"/>
            <a:ext cx="1773242" cy="369332"/>
          </a:xfrm>
          <a:prstGeom prst="rect">
            <a:avLst/>
          </a:prstGeom>
          <a:noFill/>
        </p:spPr>
        <p:txBody>
          <a:bodyPr wrap="none" rtlCol="0">
            <a:spAutoFit/>
          </a:bodyPr>
          <a:lstStyle/>
          <a:p>
            <a:r>
              <a:rPr lang="es-EC" dirty="0" smtClean="0"/>
              <a:t>Estación manual</a:t>
            </a:r>
          </a:p>
        </p:txBody>
      </p:sp>
    </p:spTree>
    <p:extLst>
      <p:ext uri="{BB962C8B-B14F-4D97-AF65-F5344CB8AC3E}">
        <p14:creationId xmlns:p14="http://schemas.microsoft.com/office/powerpoint/2010/main" xmlns="" val="1084430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39552" y="1916832"/>
            <a:ext cx="3843949" cy="504056"/>
          </a:xfrm>
        </p:spPr>
        <p:txBody>
          <a:bodyPr/>
          <a:lstStyle/>
          <a:p>
            <a:pPr>
              <a:buNone/>
            </a:pPr>
            <a:r>
              <a:rPr lang="es-EC" sz="1800" dirty="0" smtClean="0"/>
              <a:t>SISTEMA DE CONTROL DE ACCESOS</a:t>
            </a:r>
          </a:p>
          <a:p>
            <a:pPr marL="301943" lvl="1" indent="0">
              <a:buNone/>
            </a:pPr>
            <a:endParaRPr lang="es-EC" dirty="0"/>
          </a:p>
        </p:txBody>
      </p:sp>
      <p:sp>
        <p:nvSpPr>
          <p:cNvPr id="3" name="2 Título"/>
          <p:cNvSpPr>
            <a:spLocks noGrp="1"/>
          </p:cNvSpPr>
          <p:nvPr>
            <p:ph type="title"/>
          </p:nvPr>
        </p:nvSpPr>
        <p:spPr/>
        <p:txBody>
          <a:bodyPr>
            <a:normAutofit/>
          </a:bodyPr>
          <a:lstStyle/>
          <a:p>
            <a:r>
              <a:rPr lang="es-EC" sz="4800" dirty="0" smtClean="0"/>
              <a:t>IMPLEMENTACIÓN</a:t>
            </a:r>
            <a:br>
              <a:rPr lang="es-EC" sz="4800" dirty="0" smtClean="0"/>
            </a:br>
            <a:r>
              <a:rPr lang="es-EC" sz="2000" dirty="0" smtClean="0"/>
              <a:t>INSTALACIÓN DE PERIFÉRICOS</a:t>
            </a:r>
            <a:endParaRPr lang="es-EC" sz="2200" dirty="0"/>
          </a:p>
        </p:txBody>
      </p:sp>
      <p:sp>
        <p:nvSpPr>
          <p:cNvPr id="4" name="3 CuadroTexto"/>
          <p:cNvSpPr txBox="1"/>
          <p:nvPr/>
        </p:nvSpPr>
        <p:spPr>
          <a:xfrm>
            <a:off x="642376" y="5635276"/>
            <a:ext cx="2270173" cy="369332"/>
          </a:xfrm>
          <a:prstGeom prst="rect">
            <a:avLst/>
          </a:prstGeom>
          <a:noFill/>
        </p:spPr>
        <p:txBody>
          <a:bodyPr wrap="none" rtlCol="0">
            <a:spAutoFit/>
          </a:bodyPr>
          <a:lstStyle/>
          <a:p>
            <a:r>
              <a:rPr lang="es-EC" dirty="0" smtClean="0"/>
              <a:t>Lector de proximidad</a:t>
            </a:r>
          </a:p>
        </p:txBody>
      </p:sp>
      <p:sp>
        <p:nvSpPr>
          <p:cNvPr id="8" name="7 CuadroTexto"/>
          <p:cNvSpPr txBox="1"/>
          <p:nvPr/>
        </p:nvSpPr>
        <p:spPr>
          <a:xfrm>
            <a:off x="6671664" y="5634162"/>
            <a:ext cx="1519968" cy="369332"/>
          </a:xfrm>
          <a:prstGeom prst="rect">
            <a:avLst/>
          </a:prstGeom>
          <a:noFill/>
        </p:spPr>
        <p:txBody>
          <a:bodyPr wrap="none" rtlCol="0">
            <a:spAutoFit/>
          </a:bodyPr>
          <a:lstStyle/>
          <a:p>
            <a:pPr algn="ctr"/>
            <a:r>
              <a:rPr lang="es-EC" dirty="0" smtClean="0"/>
              <a:t>Cerradura EM</a:t>
            </a:r>
          </a:p>
        </p:txBody>
      </p:sp>
      <p:pic>
        <p:nvPicPr>
          <p:cNvPr id="5122" name="Picture 2" descr="C:\Users\RFAS\Desktop\DISP\DSC0147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387675" y="2984363"/>
            <a:ext cx="2779577" cy="2084682"/>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Users\RFAS\Desktop\DISP\DSC0147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3237283" y="2995369"/>
            <a:ext cx="2766999" cy="2075249"/>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C:\Users\RFAS\Desktop\DISP\DSC01526.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5400000">
            <a:off x="6048149" y="2982787"/>
            <a:ext cx="2766999" cy="207524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10 CuadroTexto"/>
          <p:cNvSpPr txBox="1"/>
          <p:nvPr/>
        </p:nvSpPr>
        <p:spPr>
          <a:xfrm>
            <a:off x="3654010" y="5647975"/>
            <a:ext cx="1933543" cy="369332"/>
          </a:xfrm>
          <a:prstGeom prst="rect">
            <a:avLst/>
          </a:prstGeom>
          <a:noFill/>
        </p:spPr>
        <p:txBody>
          <a:bodyPr wrap="none" rtlCol="0">
            <a:spAutoFit/>
          </a:bodyPr>
          <a:lstStyle/>
          <a:p>
            <a:r>
              <a:rPr lang="es-EC" dirty="0" smtClean="0"/>
              <a:t>Pulsador de salida</a:t>
            </a:r>
          </a:p>
        </p:txBody>
      </p:sp>
    </p:spTree>
    <p:extLst>
      <p:ext uri="{BB962C8B-B14F-4D97-AF65-F5344CB8AC3E}">
        <p14:creationId xmlns:p14="http://schemas.microsoft.com/office/powerpoint/2010/main" xmlns="" val="3514490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1916832"/>
            <a:ext cx="4059973" cy="432048"/>
          </a:xfrm>
        </p:spPr>
        <p:txBody>
          <a:bodyPr>
            <a:normAutofit/>
          </a:bodyPr>
          <a:lstStyle/>
          <a:p>
            <a:pPr marL="301943" lvl="1" indent="0">
              <a:buNone/>
            </a:pPr>
            <a:r>
              <a:rPr lang="es-EC" sz="1800" dirty="0" smtClean="0"/>
              <a:t>SISTEMA ANTI - INTRUSIÓN</a:t>
            </a:r>
            <a:endParaRPr lang="es-EC" sz="1800" dirty="0"/>
          </a:p>
        </p:txBody>
      </p:sp>
      <p:sp>
        <p:nvSpPr>
          <p:cNvPr id="3" name="2 Título"/>
          <p:cNvSpPr>
            <a:spLocks noGrp="1"/>
          </p:cNvSpPr>
          <p:nvPr>
            <p:ph type="title"/>
          </p:nvPr>
        </p:nvSpPr>
        <p:spPr/>
        <p:txBody>
          <a:bodyPr>
            <a:normAutofit/>
          </a:bodyPr>
          <a:lstStyle/>
          <a:p>
            <a:r>
              <a:rPr lang="es-EC" sz="4800" dirty="0" smtClean="0"/>
              <a:t>IMPLEMENTACIÓN</a:t>
            </a:r>
            <a:br>
              <a:rPr lang="es-EC" sz="4800" dirty="0" smtClean="0"/>
            </a:br>
            <a:r>
              <a:rPr lang="es-EC" sz="2000" dirty="0" smtClean="0"/>
              <a:t>INSTALACIÓN DE PERIFÉRICOS</a:t>
            </a:r>
            <a:endParaRPr lang="es-EC" sz="2000" dirty="0"/>
          </a:p>
        </p:txBody>
      </p:sp>
      <p:pic>
        <p:nvPicPr>
          <p:cNvPr id="6150" name="Picture 6" descr="C:\Users\RFAS\Desktop\DISP\DSC0151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6016" y="4509120"/>
            <a:ext cx="1886133" cy="1414600"/>
          </a:xfrm>
          <a:prstGeom prst="rect">
            <a:avLst/>
          </a:prstGeom>
          <a:noFill/>
          <a:extLst>
            <a:ext uri="{909E8E84-426E-40DD-AFC4-6F175D3DCCD1}">
              <a14:hiddenFill xmlns:a14="http://schemas.microsoft.com/office/drawing/2010/main" xmlns="">
                <a:solidFill>
                  <a:srgbClr val="FFFFFF"/>
                </a:solidFill>
              </a14:hiddenFill>
            </a:ext>
          </a:extLst>
        </p:spPr>
      </p:pic>
      <p:pic>
        <p:nvPicPr>
          <p:cNvPr id="6151" name="Picture 7" descr="C:\Users\RFAS\Desktop\DISP\DSC0151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2437765"/>
            <a:ext cx="1863631" cy="1397723"/>
          </a:xfrm>
          <a:prstGeom prst="rect">
            <a:avLst/>
          </a:prstGeom>
          <a:noFill/>
          <a:extLst>
            <a:ext uri="{909E8E84-426E-40DD-AFC4-6F175D3DCCD1}">
              <a14:hiddenFill xmlns:a14="http://schemas.microsoft.com/office/drawing/2010/main" xmlns="">
                <a:solidFill>
                  <a:srgbClr val="FFFFFF"/>
                </a:solidFill>
              </a14:hiddenFill>
            </a:ext>
          </a:extLst>
        </p:spPr>
      </p:pic>
      <p:pic>
        <p:nvPicPr>
          <p:cNvPr id="6152" name="Picture 8" descr="C:\Users\RFAS\Desktop\DISP\DSC0152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31501" y="2409219"/>
            <a:ext cx="1886133" cy="1414600"/>
          </a:xfrm>
          <a:prstGeom prst="rect">
            <a:avLst/>
          </a:prstGeom>
          <a:noFill/>
          <a:extLst>
            <a:ext uri="{909E8E84-426E-40DD-AFC4-6F175D3DCCD1}">
              <a14:hiddenFill xmlns:a14="http://schemas.microsoft.com/office/drawing/2010/main" xmlns="">
                <a:solidFill>
                  <a:srgbClr val="FFFFFF"/>
                </a:solidFill>
              </a14:hiddenFill>
            </a:ext>
          </a:extLst>
        </p:spPr>
      </p:pic>
      <p:pic>
        <p:nvPicPr>
          <p:cNvPr id="6153" name="Picture 9" descr="C:\Users\RFAS\Desktop\DISP\DSC01523.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2569" y="2436785"/>
            <a:ext cx="1886133" cy="1414600"/>
          </a:xfrm>
          <a:prstGeom prst="rect">
            <a:avLst/>
          </a:prstGeom>
          <a:noFill/>
          <a:extLst>
            <a:ext uri="{909E8E84-426E-40DD-AFC4-6F175D3DCCD1}">
              <a14:hiddenFill xmlns:a14="http://schemas.microsoft.com/office/drawing/2010/main" xmlns="">
                <a:solidFill>
                  <a:srgbClr val="FFFFFF"/>
                </a:solidFill>
              </a14:hiddenFill>
            </a:ext>
          </a:extLst>
        </p:spPr>
      </p:pic>
      <p:pic>
        <p:nvPicPr>
          <p:cNvPr id="6157" name="Picture 13" descr="C:\Users\RFAS\Desktop\DISP\DSC01515.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531501" y="4509120"/>
            <a:ext cx="1886133" cy="1414600"/>
          </a:xfrm>
          <a:prstGeom prst="rect">
            <a:avLst/>
          </a:prstGeom>
          <a:noFill/>
          <a:extLst>
            <a:ext uri="{909E8E84-426E-40DD-AFC4-6F175D3DCCD1}">
              <a14:hiddenFill xmlns:a14="http://schemas.microsoft.com/office/drawing/2010/main" xmlns="">
                <a:solidFill>
                  <a:srgbClr val="FFFFFF"/>
                </a:solidFill>
              </a14:hiddenFill>
            </a:ext>
          </a:extLst>
        </p:spPr>
      </p:pic>
      <p:pic>
        <p:nvPicPr>
          <p:cNvPr id="6158" name="Picture 14" descr="C:\Users\RFAS\Desktop\DISP\DSC01514.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12568" y="4509120"/>
            <a:ext cx="1886133" cy="1414600"/>
          </a:xfrm>
          <a:prstGeom prst="rect">
            <a:avLst/>
          </a:prstGeom>
          <a:noFill/>
          <a:extLst>
            <a:ext uri="{909E8E84-426E-40DD-AFC4-6F175D3DCCD1}">
              <a14:hiddenFill xmlns:a14="http://schemas.microsoft.com/office/drawing/2010/main" xmlns="">
                <a:solidFill>
                  <a:srgbClr val="FFFFFF"/>
                </a:solidFill>
              </a14:hiddenFill>
            </a:ext>
          </a:extLst>
        </p:spPr>
      </p:pic>
      <p:pic>
        <p:nvPicPr>
          <p:cNvPr id="6160" name="Picture 16" descr="C:\Users\RFAS\Desktop\DISP\DSC01477.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948264" y="2437765"/>
            <a:ext cx="1904014" cy="1428011"/>
          </a:xfrm>
          <a:prstGeom prst="rect">
            <a:avLst/>
          </a:prstGeom>
          <a:noFill/>
          <a:extLst>
            <a:ext uri="{909E8E84-426E-40DD-AFC4-6F175D3DCCD1}">
              <a14:hiddenFill xmlns:a14="http://schemas.microsoft.com/office/drawing/2010/main" xmlns="">
                <a:solidFill>
                  <a:srgbClr val="FFFFFF"/>
                </a:solidFill>
              </a14:hiddenFill>
            </a:ext>
          </a:extLst>
        </p:spPr>
      </p:pic>
      <p:sp>
        <p:nvSpPr>
          <p:cNvPr id="26" name="25 CuadroTexto"/>
          <p:cNvSpPr txBox="1"/>
          <p:nvPr/>
        </p:nvSpPr>
        <p:spPr>
          <a:xfrm>
            <a:off x="3419872" y="4005064"/>
            <a:ext cx="2356735" cy="369332"/>
          </a:xfrm>
          <a:prstGeom prst="rect">
            <a:avLst/>
          </a:prstGeom>
          <a:noFill/>
        </p:spPr>
        <p:txBody>
          <a:bodyPr wrap="none" rtlCol="0">
            <a:spAutoFit/>
          </a:bodyPr>
          <a:lstStyle/>
          <a:p>
            <a:r>
              <a:rPr lang="es-EC" dirty="0" smtClean="0"/>
              <a:t>Contactos magnéticos</a:t>
            </a:r>
            <a:endParaRPr lang="es-EC" dirty="0"/>
          </a:p>
        </p:txBody>
      </p:sp>
      <p:sp>
        <p:nvSpPr>
          <p:cNvPr id="30" name="29 CuadroTexto"/>
          <p:cNvSpPr txBox="1"/>
          <p:nvPr/>
        </p:nvSpPr>
        <p:spPr>
          <a:xfrm>
            <a:off x="2571114" y="6093296"/>
            <a:ext cx="2584362" cy="369332"/>
          </a:xfrm>
          <a:prstGeom prst="rect">
            <a:avLst/>
          </a:prstGeom>
          <a:noFill/>
        </p:spPr>
        <p:txBody>
          <a:bodyPr wrap="none" rtlCol="0">
            <a:spAutoFit/>
          </a:bodyPr>
          <a:lstStyle/>
          <a:p>
            <a:r>
              <a:rPr lang="es-EC" dirty="0" smtClean="0"/>
              <a:t>Sensores de movimiento</a:t>
            </a:r>
            <a:endParaRPr lang="es-EC" dirty="0"/>
          </a:p>
        </p:txBody>
      </p:sp>
      <p:sp>
        <p:nvSpPr>
          <p:cNvPr id="32" name="31 CuadroTexto"/>
          <p:cNvSpPr txBox="1"/>
          <p:nvPr/>
        </p:nvSpPr>
        <p:spPr>
          <a:xfrm>
            <a:off x="7080851" y="6093296"/>
            <a:ext cx="1620957" cy="369332"/>
          </a:xfrm>
          <a:prstGeom prst="rect">
            <a:avLst/>
          </a:prstGeom>
          <a:noFill/>
        </p:spPr>
        <p:txBody>
          <a:bodyPr wrap="none" rtlCol="0">
            <a:spAutoFit/>
          </a:bodyPr>
          <a:lstStyle/>
          <a:p>
            <a:r>
              <a:rPr lang="es-EC" dirty="0" smtClean="0"/>
              <a:t>Sirena exterior</a:t>
            </a:r>
            <a:endParaRPr lang="es-EC" dirty="0"/>
          </a:p>
        </p:txBody>
      </p:sp>
      <p:pic>
        <p:nvPicPr>
          <p:cNvPr id="6161" name="Picture 17" descr="C:\Users\RFAS\Desktop\DISP\DSC01206.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948264" y="4509120"/>
            <a:ext cx="1886133" cy="1414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4672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4800" dirty="0" smtClean="0"/>
              <a:t>IMPLEMENTACIÓN</a:t>
            </a:r>
            <a:br>
              <a:rPr lang="es-EC" sz="4800" dirty="0" smtClean="0"/>
            </a:br>
            <a:r>
              <a:rPr lang="es-EC" sz="2000" dirty="0" smtClean="0"/>
              <a:t>INSTALACIÓN DE PERIFÉRICOS</a:t>
            </a:r>
            <a:endParaRPr lang="es-EC" sz="2200" dirty="0"/>
          </a:p>
        </p:txBody>
      </p:sp>
      <p:sp>
        <p:nvSpPr>
          <p:cNvPr id="21" name="1 Marcador de contenido"/>
          <p:cNvSpPr txBox="1">
            <a:spLocks/>
          </p:cNvSpPr>
          <p:nvPr/>
        </p:nvSpPr>
        <p:spPr>
          <a:xfrm>
            <a:off x="179512" y="1916832"/>
            <a:ext cx="4780053" cy="3600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301943" lvl="1" indent="0">
              <a:buFont typeface="Symbol" pitchFamily="18" charset="2"/>
              <a:buNone/>
            </a:pPr>
            <a:r>
              <a:rPr lang="es-EC" sz="1800" dirty="0" smtClean="0"/>
              <a:t>CIRCUITO CERRADO DE TELEVISIÓN</a:t>
            </a:r>
            <a:endParaRPr lang="es-EC" sz="1800" dirty="0"/>
          </a:p>
        </p:txBody>
      </p:sp>
      <p:pic>
        <p:nvPicPr>
          <p:cNvPr id="7170" name="Picture 2" descr="C:\Users\RFAS\Desktop\DISP\DSC0152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4442061"/>
            <a:ext cx="2265280" cy="1698960"/>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C:\Users\RFAS\Desktop\DISP\DSC0153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2420888"/>
            <a:ext cx="2265280" cy="1698960"/>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C:\Users\RFAS\Desktop\DISP\DSC01535.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88024" y="2420888"/>
            <a:ext cx="2265280" cy="1698960"/>
          </a:xfrm>
          <a:prstGeom prst="rect">
            <a:avLst/>
          </a:prstGeom>
          <a:noFill/>
          <a:extLst>
            <a:ext uri="{909E8E84-426E-40DD-AFC4-6F175D3DCCD1}">
              <a14:hiddenFill xmlns:a14="http://schemas.microsoft.com/office/drawing/2010/main" xmlns="">
                <a:solidFill>
                  <a:srgbClr val="FFFFFF"/>
                </a:solidFill>
              </a14:hiddenFill>
            </a:ext>
          </a:extLst>
        </p:spPr>
      </p:pic>
      <p:pic>
        <p:nvPicPr>
          <p:cNvPr id="7173" name="Picture 5" descr="C:\Users\RFAS\Desktop\DISP\DSC01537.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88024" y="4427203"/>
            <a:ext cx="2265280" cy="169896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CuadroTexto"/>
          <p:cNvSpPr txBox="1"/>
          <p:nvPr/>
        </p:nvSpPr>
        <p:spPr>
          <a:xfrm>
            <a:off x="3126649" y="3092148"/>
            <a:ext cx="1374094" cy="369332"/>
          </a:xfrm>
          <a:prstGeom prst="rect">
            <a:avLst/>
          </a:prstGeom>
          <a:noFill/>
        </p:spPr>
        <p:txBody>
          <a:bodyPr wrap="none" rtlCol="0">
            <a:spAutoFit/>
          </a:bodyPr>
          <a:lstStyle/>
          <a:p>
            <a:r>
              <a:rPr lang="es-EC" dirty="0" smtClean="0"/>
              <a:t>Planta Alta 1</a:t>
            </a:r>
            <a:endParaRPr lang="es-EC" dirty="0"/>
          </a:p>
        </p:txBody>
      </p:sp>
      <p:sp>
        <p:nvSpPr>
          <p:cNvPr id="7" name="6 CuadroTexto"/>
          <p:cNvSpPr txBox="1"/>
          <p:nvPr/>
        </p:nvSpPr>
        <p:spPr>
          <a:xfrm>
            <a:off x="3145671" y="5106875"/>
            <a:ext cx="931665" cy="369332"/>
          </a:xfrm>
          <a:prstGeom prst="rect">
            <a:avLst/>
          </a:prstGeom>
          <a:noFill/>
        </p:spPr>
        <p:txBody>
          <a:bodyPr wrap="none" rtlCol="0">
            <a:spAutoFit/>
          </a:bodyPr>
          <a:lstStyle/>
          <a:p>
            <a:r>
              <a:rPr lang="es-EC" dirty="0" smtClean="0"/>
              <a:t>Bodega</a:t>
            </a:r>
            <a:endParaRPr lang="es-EC" dirty="0"/>
          </a:p>
        </p:txBody>
      </p:sp>
      <p:sp>
        <p:nvSpPr>
          <p:cNvPr id="33" name="32 CuadroTexto"/>
          <p:cNvSpPr txBox="1"/>
          <p:nvPr/>
        </p:nvSpPr>
        <p:spPr>
          <a:xfrm>
            <a:off x="7253064" y="5106875"/>
            <a:ext cx="1401346" cy="646331"/>
          </a:xfrm>
          <a:prstGeom prst="rect">
            <a:avLst/>
          </a:prstGeom>
          <a:noFill/>
        </p:spPr>
        <p:txBody>
          <a:bodyPr wrap="none" rtlCol="0">
            <a:spAutoFit/>
          </a:bodyPr>
          <a:lstStyle/>
          <a:p>
            <a:r>
              <a:rPr lang="es-EC" dirty="0" smtClean="0"/>
              <a:t>Planta Alta 2</a:t>
            </a:r>
          </a:p>
          <a:p>
            <a:pPr algn="ctr"/>
            <a:r>
              <a:rPr lang="es-EC" dirty="0" smtClean="0"/>
              <a:t>C2</a:t>
            </a:r>
            <a:endParaRPr lang="es-EC" dirty="0"/>
          </a:p>
        </p:txBody>
      </p:sp>
      <p:sp>
        <p:nvSpPr>
          <p:cNvPr id="34" name="33 CuadroTexto"/>
          <p:cNvSpPr txBox="1"/>
          <p:nvPr/>
        </p:nvSpPr>
        <p:spPr>
          <a:xfrm>
            <a:off x="7236296" y="3092148"/>
            <a:ext cx="1401346" cy="646331"/>
          </a:xfrm>
          <a:prstGeom prst="rect">
            <a:avLst/>
          </a:prstGeom>
          <a:noFill/>
        </p:spPr>
        <p:txBody>
          <a:bodyPr wrap="none" rtlCol="0">
            <a:spAutoFit/>
          </a:bodyPr>
          <a:lstStyle/>
          <a:p>
            <a:r>
              <a:rPr lang="es-EC" dirty="0" smtClean="0"/>
              <a:t>Planta Alta 2</a:t>
            </a:r>
          </a:p>
          <a:p>
            <a:pPr algn="ctr"/>
            <a:r>
              <a:rPr lang="es-EC" dirty="0" smtClean="0"/>
              <a:t>C1</a:t>
            </a:r>
            <a:endParaRPr lang="es-EC" dirty="0"/>
          </a:p>
        </p:txBody>
      </p:sp>
    </p:spTree>
    <p:extLst>
      <p:ext uri="{BB962C8B-B14F-4D97-AF65-F5344CB8AC3E}">
        <p14:creationId xmlns:p14="http://schemas.microsoft.com/office/powerpoint/2010/main" xmlns="" val="18355875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4800" dirty="0" smtClean="0"/>
              <a:t>IMPLEMENTACIÓN</a:t>
            </a:r>
            <a:br>
              <a:rPr lang="es-EC" sz="4800" dirty="0" smtClean="0"/>
            </a:br>
            <a:r>
              <a:rPr lang="es-EC" sz="2000" dirty="0" smtClean="0"/>
              <a:t>INSTALACIÓN DE DISPOSITIVOS</a:t>
            </a:r>
            <a:endParaRPr lang="es-EC" dirty="0"/>
          </a:p>
        </p:txBody>
      </p:sp>
      <p:sp>
        <p:nvSpPr>
          <p:cNvPr id="21" name="1 Marcador de contenido"/>
          <p:cNvSpPr txBox="1">
            <a:spLocks/>
          </p:cNvSpPr>
          <p:nvPr/>
        </p:nvSpPr>
        <p:spPr>
          <a:xfrm>
            <a:off x="395536" y="1916832"/>
            <a:ext cx="5644149" cy="432048"/>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None/>
            </a:pPr>
            <a:r>
              <a:rPr lang="es-EC" sz="1800" dirty="0" smtClean="0"/>
              <a:t>DISPOSITIVOS DE CONTROL Y MONITOREO</a:t>
            </a:r>
          </a:p>
          <a:p>
            <a:pPr marL="301943" lvl="1" indent="0">
              <a:buFont typeface="Symbol" pitchFamily="18" charset="2"/>
              <a:buNone/>
            </a:pPr>
            <a:endParaRPr lang="es-EC" dirty="0"/>
          </a:p>
        </p:txBody>
      </p:sp>
      <p:pic>
        <p:nvPicPr>
          <p:cNvPr id="7170" name="Picture 2" descr="C:\Users\RFAS\Desktop\DISP\DSC0152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4442061"/>
            <a:ext cx="2265280" cy="169896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CuadroTexto"/>
          <p:cNvSpPr txBox="1"/>
          <p:nvPr/>
        </p:nvSpPr>
        <p:spPr>
          <a:xfrm>
            <a:off x="3166383" y="2815149"/>
            <a:ext cx="946093" cy="923330"/>
          </a:xfrm>
          <a:prstGeom prst="rect">
            <a:avLst/>
          </a:prstGeom>
          <a:noFill/>
        </p:spPr>
        <p:txBody>
          <a:bodyPr wrap="none" rtlCol="0">
            <a:spAutoFit/>
          </a:bodyPr>
          <a:lstStyle/>
          <a:p>
            <a:pPr algn="ctr"/>
            <a:r>
              <a:rPr lang="es-EC" dirty="0" smtClean="0"/>
              <a:t>Teclado</a:t>
            </a:r>
          </a:p>
          <a:p>
            <a:pPr algn="ctr"/>
            <a:r>
              <a:rPr lang="es-EC" dirty="0" smtClean="0"/>
              <a:t>de </a:t>
            </a:r>
          </a:p>
          <a:p>
            <a:pPr algn="ctr"/>
            <a:r>
              <a:rPr lang="es-EC" dirty="0" smtClean="0"/>
              <a:t>accesos</a:t>
            </a:r>
            <a:endParaRPr lang="es-EC" dirty="0"/>
          </a:p>
        </p:txBody>
      </p:sp>
      <p:sp>
        <p:nvSpPr>
          <p:cNvPr id="7" name="6 CuadroTexto"/>
          <p:cNvSpPr txBox="1"/>
          <p:nvPr/>
        </p:nvSpPr>
        <p:spPr>
          <a:xfrm>
            <a:off x="3145671" y="5106875"/>
            <a:ext cx="1460656" cy="369332"/>
          </a:xfrm>
          <a:prstGeom prst="rect">
            <a:avLst/>
          </a:prstGeom>
          <a:noFill/>
        </p:spPr>
        <p:txBody>
          <a:bodyPr wrap="none" rtlCol="0">
            <a:spAutoFit/>
          </a:bodyPr>
          <a:lstStyle/>
          <a:p>
            <a:r>
              <a:rPr lang="es-EC" dirty="0" smtClean="0"/>
              <a:t>Conmutador </a:t>
            </a:r>
          </a:p>
        </p:txBody>
      </p:sp>
      <p:sp>
        <p:nvSpPr>
          <p:cNvPr id="33" name="32 CuadroTexto"/>
          <p:cNvSpPr txBox="1"/>
          <p:nvPr/>
        </p:nvSpPr>
        <p:spPr>
          <a:xfrm>
            <a:off x="7265150" y="4829876"/>
            <a:ext cx="1200970" cy="923330"/>
          </a:xfrm>
          <a:prstGeom prst="rect">
            <a:avLst/>
          </a:prstGeom>
          <a:noFill/>
        </p:spPr>
        <p:txBody>
          <a:bodyPr wrap="none" rtlCol="0">
            <a:spAutoFit/>
          </a:bodyPr>
          <a:lstStyle/>
          <a:p>
            <a:pPr algn="ctr"/>
            <a:r>
              <a:rPr lang="es-EC" dirty="0" smtClean="0"/>
              <a:t>Grabador  </a:t>
            </a:r>
          </a:p>
          <a:p>
            <a:pPr algn="ctr"/>
            <a:r>
              <a:rPr lang="es-EC" dirty="0" smtClean="0"/>
              <a:t>Digital de </a:t>
            </a:r>
          </a:p>
          <a:p>
            <a:pPr algn="ctr"/>
            <a:r>
              <a:rPr lang="es-EC" dirty="0" smtClean="0"/>
              <a:t>Video</a:t>
            </a:r>
            <a:endParaRPr lang="es-EC" dirty="0"/>
          </a:p>
        </p:txBody>
      </p:sp>
      <p:sp>
        <p:nvSpPr>
          <p:cNvPr id="34" name="33 CuadroTexto"/>
          <p:cNvSpPr txBox="1"/>
          <p:nvPr/>
        </p:nvSpPr>
        <p:spPr>
          <a:xfrm>
            <a:off x="7236296" y="3092148"/>
            <a:ext cx="1229824" cy="646331"/>
          </a:xfrm>
          <a:prstGeom prst="rect">
            <a:avLst/>
          </a:prstGeom>
          <a:noFill/>
        </p:spPr>
        <p:txBody>
          <a:bodyPr wrap="none" rtlCol="0">
            <a:spAutoFit/>
          </a:bodyPr>
          <a:lstStyle/>
          <a:p>
            <a:r>
              <a:rPr lang="es-EC" dirty="0" smtClean="0"/>
              <a:t>Adaptador</a:t>
            </a:r>
          </a:p>
          <a:p>
            <a:pPr algn="ctr"/>
            <a:r>
              <a:rPr lang="es-EC" dirty="0" smtClean="0"/>
              <a:t>USB</a:t>
            </a:r>
            <a:endParaRPr lang="es-EC" dirty="0"/>
          </a:p>
        </p:txBody>
      </p:sp>
      <p:pic>
        <p:nvPicPr>
          <p:cNvPr id="8194" name="Picture 2" descr="C:\Users\RFAS\Desktop\DISP\DSC0149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93524" y="4427203"/>
            <a:ext cx="2265280" cy="1698960"/>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C:\Users\RFAS\Desktop\DISP\DSC01497.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93525" y="2427334"/>
            <a:ext cx="2265280" cy="1698960"/>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C:\Users\RFAS\Desktop\DISP\DSC01503.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3569" y="4442061"/>
            <a:ext cx="2265280" cy="1698960"/>
          </a:xfrm>
          <a:prstGeom prst="rect">
            <a:avLst/>
          </a:prstGeom>
          <a:noFill/>
          <a:extLst>
            <a:ext uri="{909E8E84-426E-40DD-AFC4-6F175D3DCCD1}">
              <a14:hiddenFill xmlns:a14="http://schemas.microsoft.com/office/drawing/2010/main" xmlns="">
                <a:solidFill>
                  <a:srgbClr val="FFFFFF"/>
                </a:solidFill>
              </a14:hiddenFill>
            </a:ext>
          </a:extLst>
        </p:spPr>
      </p:pic>
      <p:pic>
        <p:nvPicPr>
          <p:cNvPr id="8197" name="Picture 5" descr="C:\Users\RFAS\Desktop\DISP\DSC01505.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2569" y="2427334"/>
            <a:ext cx="2265280" cy="16989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26192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dirty="0" smtClean="0"/>
              <a:t>IMPLEMENTACIÓN</a:t>
            </a:r>
            <a:br>
              <a:rPr lang="es-EC" dirty="0" smtClean="0"/>
            </a:br>
            <a:r>
              <a:rPr lang="es-EC" sz="2200" dirty="0" smtClean="0"/>
              <a:t>UBICACIÓN DE NODOS DE CONTROL</a:t>
            </a:r>
            <a:endParaRPr lang="es-EC" sz="2200" dirty="0"/>
          </a:p>
        </p:txBody>
      </p:sp>
      <p:pic>
        <p:nvPicPr>
          <p:cNvPr id="16" name="15 Imagen" descr="C:\Users\RFAS\Desktop\DISP\DSC01459.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728" y="2564904"/>
            <a:ext cx="4952440" cy="3715013"/>
          </a:xfrm>
          <a:prstGeom prst="rect">
            <a:avLst/>
          </a:prstGeom>
          <a:noFill/>
          <a:ln>
            <a:noFill/>
          </a:ln>
        </p:spPr>
      </p:pic>
    </p:spTree>
    <p:extLst>
      <p:ext uri="{BB962C8B-B14F-4D97-AF65-F5344CB8AC3E}">
        <p14:creationId xmlns:p14="http://schemas.microsoft.com/office/powerpoint/2010/main" xmlns="" val="22302659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4800" dirty="0" smtClean="0"/>
              <a:t>IMPLEMENTACIÓN</a:t>
            </a:r>
            <a:r>
              <a:rPr lang="es-EC" dirty="0" smtClean="0"/>
              <a:t/>
            </a:r>
            <a:br>
              <a:rPr lang="es-EC" dirty="0" smtClean="0"/>
            </a:br>
            <a:r>
              <a:rPr lang="es-EC" sz="2200" dirty="0" smtClean="0"/>
              <a:t>CONEXIÓN DE PERIFÉRICOS CON NODOS DE CONTROL</a:t>
            </a:r>
            <a:endParaRPr lang="es-EC" sz="2200" dirty="0"/>
          </a:p>
        </p:txBody>
      </p:sp>
      <p:pic>
        <p:nvPicPr>
          <p:cNvPr id="9218" name="Picture 2" descr="C:\Users\RFAS\Desktop\DISP\DSC01494.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4437" t="7321" r="25050" b="7931"/>
          <a:stretch/>
        </p:blipFill>
        <p:spPr bwMode="auto">
          <a:xfrm>
            <a:off x="2555776" y="1844824"/>
            <a:ext cx="3932079" cy="413009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Rectángulo"/>
          <p:cNvSpPr/>
          <p:nvPr/>
        </p:nvSpPr>
        <p:spPr>
          <a:xfrm>
            <a:off x="3203848" y="2492896"/>
            <a:ext cx="1080120" cy="1008112"/>
          </a:xfrm>
          <a:prstGeom prst="rect">
            <a:avLst/>
          </a:prstGeom>
          <a:no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18 Rectángulo"/>
          <p:cNvSpPr/>
          <p:nvPr/>
        </p:nvSpPr>
        <p:spPr>
          <a:xfrm>
            <a:off x="4283968" y="2496592"/>
            <a:ext cx="2160240" cy="1008112"/>
          </a:xfrm>
          <a:prstGeom prst="rect">
            <a:avLst/>
          </a:prstGeom>
          <a:no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19 Rectángulo"/>
          <p:cNvSpPr/>
          <p:nvPr/>
        </p:nvSpPr>
        <p:spPr>
          <a:xfrm>
            <a:off x="4067944" y="4077072"/>
            <a:ext cx="1008112" cy="1008112"/>
          </a:xfrm>
          <a:prstGeom prst="rect">
            <a:avLst/>
          </a:prstGeom>
          <a:no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21 Rectángulo"/>
          <p:cNvSpPr/>
          <p:nvPr/>
        </p:nvSpPr>
        <p:spPr>
          <a:xfrm>
            <a:off x="3419872" y="4221088"/>
            <a:ext cx="612068" cy="792088"/>
          </a:xfrm>
          <a:prstGeom prst="rect">
            <a:avLst/>
          </a:prstGeom>
          <a:no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8" name="7 Conector recto de flecha"/>
          <p:cNvCxnSpPr>
            <a:endCxn id="24" idx="3"/>
          </p:cNvCxnSpPr>
          <p:nvPr/>
        </p:nvCxnSpPr>
        <p:spPr>
          <a:xfrm flipH="1">
            <a:off x="1689862" y="2636912"/>
            <a:ext cx="1513986"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a:off x="6444208" y="2636912"/>
            <a:ext cx="936104"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a:endCxn id="45" idx="3"/>
          </p:cNvCxnSpPr>
          <p:nvPr/>
        </p:nvCxnSpPr>
        <p:spPr>
          <a:xfrm flipH="1" flipV="1">
            <a:off x="1694290" y="4365103"/>
            <a:ext cx="1725583" cy="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a:off x="5076056" y="4149080"/>
            <a:ext cx="2304256"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4" name="23 CuadroTexto"/>
          <p:cNvSpPr txBox="1"/>
          <p:nvPr/>
        </p:nvSpPr>
        <p:spPr>
          <a:xfrm>
            <a:off x="179512" y="2036747"/>
            <a:ext cx="1510350" cy="120032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s-EC" dirty="0" smtClean="0"/>
              <a:t>NODO </a:t>
            </a:r>
          </a:p>
          <a:p>
            <a:pPr algn="ctr"/>
            <a:r>
              <a:rPr lang="es-EC" dirty="0" smtClean="0"/>
              <a:t>INS-460</a:t>
            </a:r>
          </a:p>
          <a:p>
            <a:pPr marL="285750" indent="-285750">
              <a:buFontTx/>
              <a:buChar char="-"/>
            </a:pPr>
            <a:r>
              <a:rPr lang="es-EC" dirty="0" smtClean="0"/>
              <a:t>4 Salidas</a:t>
            </a:r>
          </a:p>
          <a:p>
            <a:pPr marL="285750" indent="-285750">
              <a:buFontTx/>
              <a:buChar char="-"/>
            </a:pPr>
            <a:r>
              <a:rPr lang="es-EC" dirty="0" smtClean="0"/>
              <a:t>6 Entradas</a:t>
            </a:r>
            <a:endParaRPr lang="es-EC" dirty="0"/>
          </a:p>
        </p:txBody>
      </p:sp>
      <p:sp>
        <p:nvSpPr>
          <p:cNvPr id="41" name="40 CuadroTexto"/>
          <p:cNvSpPr txBox="1"/>
          <p:nvPr/>
        </p:nvSpPr>
        <p:spPr>
          <a:xfrm>
            <a:off x="7397961" y="2036747"/>
            <a:ext cx="1410964" cy="1477328"/>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s-EC" dirty="0" smtClean="0"/>
              <a:t>NODOS </a:t>
            </a:r>
          </a:p>
          <a:p>
            <a:pPr algn="ctr"/>
            <a:r>
              <a:rPr lang="es-EC" dirty="0" smtClean="0"/>
              <a:t>INP-120</a:t>
            </a:r>
          </a:p>
          <a:p>
            <a:pPr algn="ctr"/>
            <a:r>
              <a:rPr lang="es-EC" dirty="0" smtClean="0"/>
              <a:t>Controlador </a:t>
            </a:r>
          </a:p>
          <a:p>
            <a:pPr algn="ctr"/>
            <a:r>
              <a:rPr lang="es-EC" dirty="0" smtClean="0"/>
              <a:t>de </a:t>
            </a:r>
          </a:p>
          <a:p>
            <a:pPr algn="ctr"/>
            <a:r>
              <a:rPr lang="es-EC" dirty="0" smtClean="0"/>
              <a:t>Accesos</a:t>
            </a:r>
            <a:endParaRPr lang="es-EC" dirty="0"/>
          </a:p>
        </p:txBody>
      </p:sp>
      <p:sp>
        <p:nvSpPr>
          <p:cNvPr id="45" name="44 CuadroTexto"/>
          <p:cNvSpPr txBox="1"/>
          <p:nvPr/>
        </p:nvSpPr>
        <p:spPr>
          <a:xfrm>
            <a:off x="198368" y="3764938"/>
            <a:ext cx="1495922" cy="120032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s-EC" dirty="0" smtClean="0"/>
              <a:t>NODO </a:t>
            </a:r>
          </a:p>
          <a:p>
            <a:pPr algn="ctr"/>
            <a:r>
              <a:rPr lang="es-EC" dirty="0" smtClean="0"/>
              <a:t>INS-231</a:t>
            </a:r>
          </a:p>
          <a:p>
            <a:pPr marL="285750" indent="-285750">
              <a:buFontTx/>
              <a:buChar char="-"/>
            </a:pPr>
            <a:r>
              <a:rPr lang="es-EC" dirty="0"/>
              <a:t>2</a:t>
            </a:r>
            <a:r>
              <a:rPr lang="es-EC" dirty="0" smtClean="0"/>
              <a:t> Salidas</a:t>
            </a:r>
          </a:p>
          <a:p>
            <a:pPr marL="285750" indent="-285750">
              <a:buFontTx/>
              <a:buChar char="-"/>
            </a:pPr>
            <a:r>
              <a:rPr lang="es-EC" dirty="0"/>
              <a:t>3</a:t>
            </a:r>
            <a:r>
              <a:rPr lang="es-EC" dirty="0" smtClean="0"/>
              <a:t> Entradas</a:t>
            </a:r>
            <a:endParaRPr lang="es-EC" dirty="0"/>
          </a:p>
        </p:txBody>
      </p:sp>
      <p:sp>
        <p:nvSpPr>
          <p:cNvPr id="49" name="48 CuadroTexto"/>
          <p:cNvSpPr txBox="1"/>
          <p:nvPr/>
        </p:nvSpPr>
        <p:spPr>
          <a:xfrm>
            <a:off x="7397961" y="3980963"/>
            <a:ext cx="1510350" cy="92333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s-EC" dirty="0" smtClean="0"/>
              <a:t>NODO </a:t>
            </a:r>
          </a:p>
          <a:p>
            <a:pPr algn="ctr"/>
            <a:r>
              <a:rPr lang="es-EC" dirty="0" smtClean="0"/>
              <a:t>INS-080</a:t>
            </a:r>
          </a:p>
          <a:p>
            <a:pPr marL="285750" indent="-285750">
              <a:buFontTx/>
              <a:buChar char="-"/>
            </a:pPr>
            <a:r>
              <a:rPr lang="es-EC" dirty="0" smtClean="0"/>
              <a:t>8 Entradas</a:t>
            </a:r>
            <a:endParaRPr lang="es-EC" dirty="0"/>
          </a:p>
        </p:txBody>
      </p:sp>
    </p:spTree>
    <p:extLst>
      <p:ext uri="{BB962C8B-B14F-4D97-AF65-F5344CB8AC3E}">
        <p14:creationId xmlns:p14="http://schemas.microsoft.com/office/powerpoint/2010/main" xmlns="" val="22302659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4800" dirty="0" smtClean="0"/>
              <a:t>CONFIGURACIÓN</a:t>
            </a:r>
            <a:r>
              <a:rPr lang="es-EC" dirty="0" smtClean="0"/>
              <a:t/>
            </a:r>
            <a:br>
              <a:rPr lang="es-EC" dirty="0" smtClean="0"/>
            </a:br>
            <a:r>
              <a:rPr lang="es-EC" sz="2000" dirty="0" smtClean="0"/>
              <a:t>CREACIÓN DE LA RED OPERATIVA LOCAL</a:t>
            </a:r>
            <a:endParaRPr lang="es-EC" sz="2000" dirty="0"/>
          </a:p>
        </p:txBody>
      </p:sp>
      <p:pic>
        <p:nvPicPr>
          <p:cNvPr id="4" name="3 Imagen"/>
          <p:cNvPicPr/>
          <p:nvPr/>
        </p:nvPicPr>
        <p:blipFill>
          <a:blip r:embed="rId2" cstate="print"/>
          <a:stretch>
            <a:fillRect/>
          </a:stretch>
        </p:blipFill>
        <p:spPr>
          <a:xfrm>
            <a:off x="4788024" y="2492896"/>
            <a:ext cx="4176464" cy="3086090"/>
          </a:xfrm>
          <a:prstGeom prst="rect">
            <a:avLst/>
          </a:prstGeom>
        </p:spPr>
      </p:pic>
      <p:sp>
        <p:nvSpPr>
          <p:cNvPr id="6" name="5 CuadroTexto"/>
          <p:cNvSpPr txBox="1"/>
          <p:nvPr/>
        </p:nvSpPr>
        <p:spPr>
          <a:xfrm>
            <a:off x="5148064" y="5445224"/>
            <a:ext cx="1800199" cy="369332"/>
          </a:xfrm>
          <a:prstGeom prst="rect">
            <a:avLst/>
          </a:prstGeom>
          <a:noFill/>
        </p:spPr>
        <p:txBody>
          <a:bodyPr wrap="square" rtlCol="0">
            <a:spAutoFit/>
          </a:bodyPr>
          <a:lstStyle/>
          <a:p>
            <a:pPr algn="ctr"/>
            <a:r>
              <a:rPr lang="es-EC" dirty="0" smtClean="0"/>
              <a:t>Nodo INM-050</a:t>
            </a:r>
            <a:endParaRPr lang="es-EC" dirty="0"/>
          </a:p>
        </p:txBody>
      </p:sp>
      <p:sp>
        <p:nvSpPr>
          <p:cNvPr id="7" name="6 CuadroTexto"/>
          <p:cNvSpPr txBox="1"/>
          <p:nvPr/>
        </p:nvSpPr>
        <p:spPr>
          <a:xfrm>
            <a:off x="6804248" y="5445224"/>
            <a:ext cx="1800199" cy="369332"/>
          </a:xfrm>
          <a:prstGeom prst="rect">
            <a:avLst/>
          </a:prstGeom>
          <a:noFill/>
        </p:spPr>
        <p:txBody>
          <a:bodyPr wrap="square" rtlCol="0">
            <a:spAutoFit/>
          </a:bodyPr>
          <a:lstStyle/>
          <a:p>
            <a:pPr algn="ctr"/>
            <a:r>
              <a:rPr lang="es-EC" dirty="0" smtClean="0"/>
              <a:t>Nodo INS-080</a:t>
            </a:r>
            <a:endParaRPr lang="es-EC" dirty="0"/>
          </a:p>
        </p:txBody>
      </p:sp>
      <p:sp>
        <p:nvSpPr>
          <p:cNvPr id="8" name="1 Marcador de contenido"/>
          <p:cNvSpPr txBox="1">
            <a:spLocks/>
          </p:cNvSpPr>
          <p:nvPr/>
        </p:nvSpPr>
        <p:spPr>
          <a:xfrm>
            <a:off x="368011" y="2316013"/>
            <a:ext cx="4203989" cy="3777283"/>
          </a:xfrm>
          <a:prstGeom prst="rect">
            <a:avLst/>
          </a:prstGeom>
        </p:spPr>
        <p:txBody>
          <a:bodyPr vert="horz" lIns="91440" tIns="45720" rIns="91440" bIns="45720" rtlCol="0">
            <a:normAutofit fontScale="85000" lnSpcReduction="10000"/>
          </a:bodyPr>
          <a:lstStyle/>
          <a:p>
            <a:pPr marL="274320" marR="0" lvl="0" indent="-274320" algn="just"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r>
              <a:rPr kumimoji="0" lang="es-EC" sz="2400" b="0" i="0" u="none" strike="noStrike" kern="1200" cap="none" spc="0" normalizeH="0" baseline="0" noProof="0" dirty="0" smtClean="0">
                <a:ln>
                  <a:noFill/>
                </a:ln>
                <a:solidFill>
                  <a:schemeClr val="tx2"/>
                </a:solidFill>
                <a:effectLst/>
                <a:uLnTx/>
                <a:uFillTx/>
                <a:latin typeface="+mn-lt"/>
                <a:ea typeface="+mn-ea"/>
                <a:cs typeface="+mn-cs"/>
              </a:rPr>
              <a:t>La creación y configuración de la red LON tiene que ver tanto con las</a:t>
            </a:r>
            <a:r>
              <a:rPr kumimoji="0" lang="es-EC" sz="2400" b="0" i="0" u="none" strike="noStrike" kern="1200" cap="none" spc="0" normalizeH="0" noProof="0" dirty="0" smtClean="0">
                <a:ln>
                  <a:noFill/>
                </a:ln>
                <a:solidFill>
                  <a:schemeClr val="tx2"/>
                </a:solidFill>
                <a:effectLst/>
                <a:uLnTx/>
                <a:uFillTx/>
                <a:latin typeface="+mn-lt"/>
                <a:ea typeface="+mn-ea"/>
                <a:cs typeface="+mn-cs"/>
              </a:rPr>
              <a:t> conexiones lógicas de las “variables de red” de cada nodo con sus similares, así como, la configuración individual de las “variables de configuración”, que posee cada nodo, creadas según el criterio del fabricante y tienen una funcionalidad específica y cuya descripción y </a:t>
            </a:r>
            <a:r>
              <a:rPr lang="es-EC" sz="2400" dirty="0" smtClean="0">
                <a:solidFill>
                  <a:schemeClr val="tx2"/>
                </a:solidFill>
              </a:rPr>
              <a:t>operatividad </a:t>
            </a:r>
            <a:r>
              <a:rPr kumimoji="0" lang="es-EC" sz="2400" b="0" i="0" u="none" strike="noStrike" kern="1200" cap="none" spc="0" normalizeH="0" noProof="0" dirty="0" smtClean="0">
                <a:ln>
                  <a:noFill/>
                </a:ln>
                <a:solidFill>
                  <a:schemeClr val="tx2"/>
                </a:solidFill>
                <a:effectLst/>
                <a:uLnTx/>
                <a:uFillTx/>
                <a:latin typeface="+mn-lt"/>
                <a:ea typeface="+mn-ea"/>
                <a:cs typeface="+mn-cs"/>
              </a:rPr>
              <a:t>ha sido provista en este caso por ISDE-Ing. </a:t>
            </a:r>
            <a:endParaRPr kumimoji="0" lang="es-EC" sz="2400" b="0"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endParaRPr kumimoji="0" lang="es-EC" sz="2400" b="0"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xmlns="" val="22302659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4800" dirty="0" smtClean="0"/>
              <a:t>CONFIGURACIÓN</a:t>
            </a:r>
            <a:r>
              <a:rPr lang="es-EC" dirty="0" smtClean="0"/>
              <a:t/>
            </a:r>
            <a:br>
              <a:rPr lang="es-EC" dirty="0" smtClean="0"/>
            </a:br>
            <a:r>
              <a:rPr lang="es-EC" sz="2000" dirty="0" smtClean="0"/>
              <a:t>CREACIÓN DEL ACCESS NAME EN InTouch®</a:t>
            </a:r>
            <a:endParaRPr lang="es-EC" sz="2000" dirty="0"/>
          </a:p>
        </p:txBody>
      </p:sp>
      <p:sp>
        <p:nvSpPr>
          <p:cNvPr id="8" name="1 Marcador de contenido"/>
          <p:cNvSpPr txBox="1">
            <a:spLocks/>
          </p:cNvSpPr>
          <p:nvPr/>
        </p:nvSpPr>
        <p:spPr>
          <a:xfrm>
            <a:off x="368011" y="2316013"/>
            <a:ext cx="4420013" cy="3993307"/>
          </a:xfrm>
          <a:prstGeom prst="rect">
            <a:avLst/>
          </a:prstGeom>
        </p:spPr>
        <p:txBody>
          <a:bodyPr vert="horz" lIns="91440" tIns="45720" rIns="91440" bIns="45720" rtlCol="0">
            <a:normAutofit fontScale="62500" lnSpcReduction="20000"/>
          </a:bodyPr>
          <a:lstStyle/>
          <a:p>
            <a:pPr marL="274320" marR="0" lvl="0" indent="-274320" algn="just"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r>
              <a:rPr kumimoji="0" lang="es-EC" sz="3200" b="0" i="0" u="none" strike="noStrike" kern="1200" cap="none" spc="0" normalizeH="0" baseline="0" noProof="0" dirty="0" smtClean="0">
                <a:ln>
                  <a:noFill/>
                </a:ln>
                <a:solidFill>
                  <a:schemeClr val="tx2"/>
                </a:solidFill>
                <a:effectLst/>
                <a:uLnTx/>
                <a:uFillTx/>
                <a:latin typeface="+mn-lt"/>
                <a:ea typeface="+mn-ea"/>
                <a:cs typeface="+mn-cs"/>
              </a:rPr>
              <a:t>Como se mencionó anteriormente el “conector” entre los</a:t>
            </a:r>
            <a:r>
              <a:rPr kumimoji="0" lang="es-EC" sz="3200" b="0" i="0" u="none" strike="noStrike" kern="1200" cap="none" spc="0" normalizeH="0" noProof="0" dirty="0" smtClean="0">
                <a:ln>
                  <a:noFill/>
                </a:ln>
                <a:solidFill>
                  <a:schemeClr val="tx2"/>
                </a:solidFill>
                <a:effectLst/>
                <a:uLnTx/>
                <a:uFillTx/>
                <a:latin typeface="+mn-lt"/>
                <a:ea typeface="+mn-ea"/>
                <a:cs typeface="+mn-cs"/>
              </a:rPr>
              <a:t> nodos de control y la interfaz de usuario es el paquete LNS DDE Server pero para lograr esta conexión es necesario crear un vínculo entre ambas plataformas. La creación del Access </a:t>
            </a:r>
            <a:r>
              <a:rPr kumimoji="0" lang="es-EC" sz="3200" b="0" i="0" u="none" strike="noStrike" kern="1200" cap="none" spc="0" normalizeH="0" noProof="0" dirty="0" err="1" smtClean="0">
                <a:ln>
                  <a:noFill/>
                </a:ln>
                <a:solidFill>
                  <a:schemeClr val="tx2"/>
                </a:solidFill>
                <a:effectLst/>
                <a:uLnTx/>
                <a:uFillTx/>
                <a:latin typeface="+mn-lt"/>
                <a:ea typeface="+mn-ea"/>
                <a:cs typeface="+mn-cs"/>
              </a:rPr>
              <a:t>Name</a:t>
            </a:r>
            <a:r>
              <a:rPr lang="es-EC" sz="3200" dirty="0" smtClean="0">
                <a:solidFill>
                  <a:schemeClr val="tx2"/>
                </a:solidFill>
              </a:rPr>
              <a:t>, en InTouch </a:t>
            </a:r>
            <a:r>
              <a:rPr kumimoji="0" lang="es-EC" sz="3200" b="0" i="0" u="none" strike="noStrike" kern="1200" cap="none" spc="0" normalizeH="0" noProof="0" dirty="0" smtClean="0">
                <a:ln>
                  <a:noFill/>
                </a:ln>
                <a:solidFill>
                  <a:schemeClr val="tx2"/>
                </a:solidFill>
                <a:effectLst/>
                <a:uLnTx/>
                <a:uFillTx/>
                <a:latin typeface="+mn-lt"/>
                <a:ea typeface="+mn-ea"/>
                <a:cs typeface="+mn-cs"/>
              </a:rPr>
              <a:t>permite el enlace de las variables de red de los nodos con las representaciones e indicadores </a:t>
            </a:r>
            <a:r>
              <a:rPr lang="es-EC" sz="3200" dirty="0" smtClean="0">
                <a:solidFill>
                  <a:schemeClr val="tx2"/>
                </a:solidFill>
              </a:rPr>
              <a:t>presentes en la interfaz de usuario logrando observar el estado o enviar comandos en tiempo real de</a:t>
            </a:r>
            <a:r>
              <a:rPr kumimoji="0" lang="es-EC" sz="3200" b="0" i="0" u="none" strike="noStrike" kern="1200" cap="none" spc="0" normalizeH="0" noProof="0" dirty="0" smtClean="0">
                <a:ln>
                  <a:noFill/>
                </a:ln>
                <a:solidFill>
                  <a:schemeClr val="tx2"/>
                </a:solidFill>
                <a:effectLst/>
                <a:uLnTx/>
                <a:uFillTx/>
                <a:latin typeface="+mn-lt"/>
                <a:ea typeface="+mn-ea"/>
                <a:cs typeface="+mn-cs"/>
              </a:rPr>
              <a:t> los sensores o actuadores del sistema de seguridad.</a:t>
            </a:r>
            <a:endParaRPr kumimoji="0" lang="es-EC" sz="3200" b="0"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endParaRPr kumimoji="0" lang="es-EC" sz="2400" b="0" i="0" u="none" strike="noStrike" kern="1200" cap="none" spc="0" normalizeH="0" baseline="0" noProof="0" dirty="0">
              <a:ln>
                <a:noFill/>
              </a:ln>
              <a:solidFill>
                <a:schemeClr val="tx2"/>
              </a:solidFill>
              <a:effectLst/>
              <a:uLnTx/>
              <a:uFillTx/>
              <a:latin typeface="+mn-lt"/>
              <a:ea typeface="+mn-ea"/>
              <a:cs typeface="+mn-cs"/>
            </a:endParaRPr>
          </a:p>
        </p:txBody>
      </p:sp>
      <p:pic>
        <p:nvPicPr>
          <p:cNvPr id="9" name="8 Imagen"/>
          <p:cNvPicPr/>
          <p:nvPr/>
        </p:nvPicPr>
        <p:blipFill>
          <a:blip r:embed="rId2" cstate="print"/>
          <a:stretch>
            <a:fillRect/>
          </a:stretch>
        </p:blipFill>
        <p:spPr>
          <a:xfrm>
            <a:off x="5292080" y="2564904"/>
            <a:ext cx="3384376" cy="3168352"/>
          </a:xfrm>
          <a:prstGeom prst="rect">
            <a:avLst/>
          </a:prstGeom>
        </p:spPr>
      </p:pic>
    </p:spTree>
    <p:extLst>
      <p:ext uri="{BB962C8B-B14F-4D97-AF65-F5344CB8AC3E}">
        <p14:creationId xmlns:p14="http://schemas.microsoft.com/office/powerpoint/2010/main" xmlns="" val="2230265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Título"/>
          <p:cNvSpPr txBox="1">
            <a:spLocks/>
          </p:cNvSpPr>
          <p:nvPr/>
        </p:nvSpPr>
        <p:spPr>
          <a:xfrm>
            <a:off x="457200" y="338328"/>
            <a:ext cx="8229600" cy="125272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400" b="0" i="0" u="none" strike="noStrike" kern="1200" cap="none" spc="0" normalizeH="0" baseline="0" noProof="0" dirty="0" smtClean="0">
                <a:ln>
                  <a:noFill/>
                </a:ln>
                <a:solidFill>
                  <a:srgbClr val="FFFFFF"/>
                </a:solidFill>
                <a:effectLst/>
                <a:uLnTx/>
                <a:uFillTx/>
                <a:latin typeface="+mj-lt"/>
                <a:ea typeface="+mj-ea"/>
                <a:cs typeface="+mj-cs"/>
              </a:rPr>
              <a:t>Sistemas y Dispositivos</a:t>
            </a:r>
            <a:endParaRPr kumimoji="0" lang="es-EC" sz="4400" b="0" i="0" u="none" strike="noStrike" kern="1200" cap="none" spc="0" normalizeH="0" baseline="0" noProof="0" dirty="0">
              <a:ln>
                <a:noFill/>
              </a:ln>
              <a:solidFill>
                <a:srgbClr val="FFFFFF"/>
              </a:solidFill>
              <a:effectLst/>
              <a:uLnTx/>
              <a:uFillTx/>
              <a:latin typeface="+mj-lt"/>
              <a:ea typeface="+mj-ea"/>
              <a:cs typeface="+mj-cs"/>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3769" y="1123950"/>
            <a:ext cx="4464495" cy="34162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87428" y="4508500"/>
            <a:ext cx="1440160" cy="22567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4800" dirty="0" smtClean="0"/>
              <a:t>CONFIGURACIÓN</a:t>
            </a:r>
            <a:r>
              <a:rPr lang="es-EC" dirty="0" smtClean="0"/>
              <a:t/>
            </a:r>
            <a:br>
              <a:rPr lang="es-EC" dirty="0" smtClean="0"/>
            </a:br>
            <a:r>
              <a:rPr lang="es-EC" sz="2000" dirty="0" smtClean="0"/>
              <a:t>PARÁMETROS DEL GRABADOR DIGITAL DE VIDEO - LOCAL</a:t>
            </a:r>
            <a:endParaRPr lang="es-EC" sz="2000" dirty="0"/>
          </a:p>
        </p:txBody>
      </p:sp>
      <p:sp>
        <p:nvSpPr>
          <p:cNvPr id="8" name="1 Marcador de contenido"/>
          <p:cNvSpPr txBox="1">
            <a:spLocks/>
          </p:cNvSpPr>
          <p:nvPr/>
        </p:nvSpPr>
        <p:spPr>
          <a:xfrm>
            <a:off x="368011" y="2460029"/>
            <a:ext cx="4203989" cy="3777283"/>
          </a:xfrm>
          <a:prstGeom prst="rect">
            <a:avLst/>
          </a:prstGeom>
        </p:spPr>
        <p:txBody>
          <a:bodyPr vert="horz" lIns="91440" tIns="45720" rIns="91440" bIns="45720" rtlCol="0">
            <a:normAutofit/>
          </a:bodyPr>
          <a:lstStyle/>
          <a:p>
            <a:pPr marL="274320" marR="0" lvl="0" indent="-274320" algn="just"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r>
              <a:rPr kumimoji="0" lang="es-EC" sz="2400" b="0" i="0" u="none" strike="noStrike" kern="1200" cap="none" spc="0" normalizeH="0" baseline="0" noProof="0" dirty="0" smtClean="0">
                <a:ln>
                  <a:noFill/>
                </a:ln>
                <a:solidFill>
                  <a:schemeClr val="tx2"/>
                </a:solidFill>
                <a:effectLst/>
                <a:uLnTx/>
                <a:uFillTx/>
                <a:latin typeface="+mn-lt"/>
                <a:ea typeface="+mn-ea"/>
                <a:cs typeface="+mn-cs"/>
              </a:rPr>
              <a:t>La configuración</a:t>
            </a:r>
            <a:r>
              <a:rPr kumimoji="0" lang="es-EC" sz="2400" b="0" i="0" u="none" strike="noStrike" kern="1200" cap="none" spc="0" normalizeH="0" noProof="0" dirty="0" smtClean="0">
                <a:ln>
                  <a:noFill/>
                </a:ln>
                <a:solidFill>
                  <a:schemeClr val="tx2"/>
                </a:solidFill>
                <a:effectLst/>
                <a:uLnTx/>
                <a:uFillTx/>
                <a:latin typeface="+mn-lt"/>
                <a:ea typeface="+mn-ea"/>
                <a:cs typeface="+mn-cs"/>
              </a:rPr>
              <a:t> de red del DVR necesariamente se la debe hacer localmente en el equipo. Aquí se introducirán parámetros de red que han sido provistas por un representante de la empresa para la que es desarrollado el proyecto.</a:t>
            </a:r>
            <a:endParaRPr kumimoji="0" lang="es-EC" sz="2400" b="0"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endParaRPr kumimoji="0" lang="es-EC" sz="2400" b="0" i="0" u="none" strike="noStrike" kern="1200" cap="none" spc="0" normalizeH="0" baseline="0" noProof="0" dirty="0">
              <a:ln>
                <a:noFill/>
              </a:ln>
              <a:solidFill>
                <a:schemeClr val="tx2"/>
              </a:solidFill>
              <a:effectLst/>
              <a:uLnTx/>
              <a:uFillTx/>
              <a:latin typeface="+mn-lt"/>
              <a:ea typeface="+mn-ea"/>
              <a:cs typeface="+mn-cs"/>
            </a:endParaRPr>
          </a:p>
        </p:txBody>
      </p:sp>
      <p:sp>
        <p:nvSpPr>
          <p:cNvPr id="9" name="1 Marcador de contenido"/>
          <p:cNvSpPr txBox="1">
            <a:spLocks/>
          </p:cNvSpPr>
          <p:nvPr/>
        </p:nvSpPr>
        <p:spPr>
          <a:xfrm>
            <a:off x="395536" y="1916832"/>
            <a:ext cx="5644149" cy="432048"/>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None/>
            </a:pPr>
            <a:r>
              <a:rPr lang="es-EC" dirty="0" smtClean="0"/>
              <a:t>CONFIGURACIÓN DE RED</a:t>
            </a:r>
          </a:p>
          <a:p>
            <a:pPr marL="301943" lvl="1" indent="0">
              <a:buFont typeface="Symbol" pitchFamily="18" charset="2"/>
              <a:buNone/>
            </a:pPr>
            <a:endParaRPr lang="es-EC" sz="2800" dirty="0"/>
          </a:p>
        </p:txBody>
      </p:sp>
      <p:pic>
        <p:nvPicPr>
          <p:cNvPr id="10" name="9 Imagen" descr="C:\Users\RFAS\Desktop\DISP\DSC01550.JPG"/>
          <p:cNvPicPr/>
          <p:nvPr/>
        </p:nvPicPr>
        <p:blipFill rotWithShape="1">
          <a:blip r:embed="rId2" cstate="print">
            <a:extLst>
              <a:ext uri="{28A0092B-C50C-407E-A947-70E740481C1C}">
                <a14:useLocalDpi xmlns:a14="http://schemas.microsoft.com/office/drawing/2010/main" xmlns="" val="0"/>
              </a:ext>
            </a:extLst>
          </a:blip>
          <a:srcRect l="1223" t="10757" b="11991"/>
          <a:stretch/>
        </p:blipFill>
        <p:spPr bwMode="auto">
          <a:xfrm>
            <a:off x="4788024" y="2060848"/>
            <a:ext cx="4113889" cy="3672408"/>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230265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4800" dirty="0" smtClean="0"/>
              <a:t>CONFIGURACIÓN</a:t>
            </a:r>
            <a:r>
              <a:rPr lang="es-EC" dirty="0" smtClean="0"/>
              <a:t/>
            </a:r>
            <a:br>
              <a:rPr lang="es-EC" dirty="0" smtClean="0"/>
            </a:br>
            <a:r>
              <a:rPr lang="es-EC" sz="2000" dirty="0" smtClean="0"/>
              <a:t>PARÁMETROS DEL GRABADOR DIGITAL DE VIDEO – LOCAL</a:t>
            </a:r>
            <a:endParaRPr lang="es-EC" sz="2000" dirty="0"/>
          </a:p>
        </p:txBody>
      </p:sp>
      <p:sp>
        <p:nvSpPr>
          <p:cNvPr id="8" name="1 Marcador de contenido"/>
          <p:cNvSpPr txBox="1">
            <a:spLocks/>
          </p:cNvSpPr>
          <p:nvPr/>
        </p:nvSpPr>
        <p:spPr>
          <a:xfrm>
            <a:off x="368011" y="2460029"/>
            <a:ext cx="4203989" cy="3777283"/>
          </a:xfrm>
          <a:prstGeom prst="rect">
            <a:avLst/>
          </a:prstGeom>
        </p:spPr>
        <p:txBody>
          <a:bodyPr vert="horz" lIns="91440" tIns="45720" rIns="91440" bIns="45720" rtlCol="0">
            <a:normAutofit lnSpcReduction="10000"/>
          </a:bodyPr>
          <a:lstStyle/>
          <a:p>
            <a:pPr marL="274320" marR="0" lvl="0" indent="-274320" algn="just"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r>
              <a:rPr kumimoji="0" lang="es-EC" sz="2400" b="0" i="0" u="none" strike="noStrike" kern="1200" cap="none" spc="0" normalizeH="0" baseline="0" noProof="0" dirty="0" smtClean="0">
                <a:ln>
                  <a:noFill/>
                </a:ln>
                <a:solidFill>
                  <a:schemeClr val="tx2"/>
                </a:solidFill>
                <a:effectLst/>
                <a:uLnTx/>
                <a:uFillTx/>
                <a:latin typeface="+mn-lt"/>
                <a:ea typeface="+mn-ea"/>
                <a:cs typeface="+mn-cs"/>
              </a:rPr>
              <a:t>El</a:t>
            </a:r>
            <a:r>
              <a:rPr kumimoji="0" lang="es-EC" sz="2400" b="0" i="0" u="none" strike="noStrike" kern="1200" cap="none" spc="0" normalizeH="0" noProof="0" dirty="0" smtClean="0">
                <a:ln>
                  <a:noFill/>
                </a:ln>
                <a:solidFill>
                  <a:schemeClr val="tx2"/>
                </a:solidFill>
                <a:effectLst/>
                <a:uLnTx/>
                <a:uFillTx/>
                <a:latin typeface="+mn-lt"/>
                <a:ea typeface="+mn-ea"/>
                <a:cs typeface="+mn-cs"/>
              </a:rPr>
              <a:t> DVR dispone de 16 entradas por contactos secos configurables  como Normalmente</a:t>
            </a:r>
            <a:r>
              <a:rPr lang="es-EC" sz="2400" dirty="0" smtClean="0">
                <a:solidFill>
                  <a:schemeClr val="tx2"/>
                </a:solidFill>
              </a:rPr>
              <a:t> Abiertos o Cerrados </a:t>
            </a:r>
            <a:r>
              <a:rPr kumimoji="0" lang="es-EC" sz="2400" b="0" i="0" u="none" strike="noStrike" kern="1200" cap="none" spc="0" normalizeH="0" noProof="0" dirty="0" smtClean="0">
                <a:ln>
                  <a:noFill/>
                </a:ln>
                <a:solidFill>
                  <a:schemeClr val="tx2"/>
                </a:solidFill>
                <a:effectLst/>
                <a:uLnTx/>
                <a:uFillTx/>
                <a:latin typeface="+mn-lt"/>
                <a:ea typeface="+mn-ea"/>
                <a:cs typeface="+mn-cs"/>
              </a:rPr>
              <a:t>para que en caso de detección realicen acciones como iniciar la grabación de los canales o el envío de correos electrónicos a usuarios previamente adicionados.</a:t>
            </a:r>
            <a:endParaRPr kumimoji="0" lang="es-EC" sz="2400" b="0"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endParaRPr kumimoji="0" lang="es-EC" sz="2400" b="0" i="0" u="none" strike="noStrike" kern="1200" cap="none" spc="0" normalizeH="0" baseline="0" noProof="0" dirty="0">
              <a:ln>
                <a:noFill/>
              </a:ln>
              <a:solidFill>
                <a:schemeClr val="tx2"/>
              </a:solidFill>
              <a:effectLst/>
              <a:uLnTx/>
              <a:uFillTx/>
              <a:latin typeface="+mn-lt"/>
              <a:ea typeface="+mn-ea"/>
              <a:cs typeface="+mn-cs"/>
            </a:endParaRPr>
          </a:p>
        </p:txBody>
      </p:sp>
      <p:sp>
        <p:nvSpPr>
          <p:cNvPr id="9" name="1 Marcador de contenido"/>
          <p:cNvSpPr txBox="1">
            <a:spLocks/>
          </p:cNvSpPr>
          <p:nvPr/>
        </p:nvSpPr>
        <p:spPr>
          <a:xfrm>
            <a:off x="395536" y="1916832"/>
            <a:ext cx="5644149" cy="432048"/>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None/>
            </a:pPr>
            <a:r>
              <a:rPr lang="es-EC" dirty="0" smtClean="0"/>
              <a:t>CONFIGURACIÓN DE ALARMA</a:t>
            </a:r>
          </a:p>
          <a:p>
            <a:pPr marL="301943" lvl="1" indent="0">
              <a:buFont typeface="Symbol" pitchFamily="18" charset="2"/>
              <a:buNone/>
            </a:pPr>
            <a:endParaRPr lang="es-EC" sz="2800" dirty="0"/>
          </a:p>
        </p:txBody>
      </p:sp>
      <p:pic>
        <p:nvPicPr>
          <p:cNvPr id="6" name="5 Imagen" descr="C:\Users\RFAS\Desktop\DISP\DSC01551.JPG"/>
          <p:cNvPicPr/>
          <p:nvPr/>
        </p:nvPicPr>
        <p:blipFill rotWithShape="1">
          <a:blip r:embed="rId2" cstate="print">
            <a:extLst>
              <a:ext uri="{28A0092B-C50C-407E-A947-70E740481C1C}">
                <a14:useLocalDpi xmlns:a14="http://schemas.microsoft.com/office/drawing/2010/main" xmlns="" val="0"/>
              </a:ext>
            </a:extLst>
          </a:blip>
          <a:srcRect l="705" t="12862" b="8871"/>
          <a:stretch/>
        </p:blipFill>
        <p:spPr bwMode="auto">
          <a:xfrm>
            <a:off x="4788024" y="2060848"/>
            <a:ext cx="4104456" cy="3672408"/>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2302659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4800" dirty="0" smtClean="0"/>
              <a:t>CONFIGURACIÓN</a:t>
            </a:r>
            <a:r>
              <a:rPr lang="es-EC" dirty="0" smtClean="0"/>
              <a:t/>
            </a:r>
            <a:br>
              <a:rPr lang="es-EC" dirty="0" smtClean="0"/>
            </a:br>
            <a:r>
              <a:rPr lang="es-EC" sz="2000" dirty="0" smtClean="0"/>
              <a:t>PARÁMETROS DEL GRABADOR DIGITAL DE VIDEO – REMOTO PC</a:t>
            </a:r>
            <a:endParaRPr lang="es-EC" sz="2000" dirty="0"/>
          </a:p>
        </p:txBody>
      </p:sp>
      <p:sp>
        <p:nvSpPr>
          <p:cNvPr id="8" name="1 Marcador de contenido"/>
          <p:cNvSpPr txBox="1">
            <a:spLocks/>
          </p:cNvSpPr>
          <p:nvPr/>
        </p:nvSpPr>
        <p:spPr>
          <a:xfrm>
            <a:off x="368011" y="2604045"/>
            <a:ext cx="4203989" cy="3777283"/>
          </a:xfrm>
          <a:prstGeom prst="rect">
            <a:avLst/>
          </a:prstGeom>
        </p:spPr>
        <p:txBody>
          <a:bodyPr vert="horz" lIns="91440" tIns="45720" rIns="91440" bIns="45720" rtlCol="0">
            <a:normAutofit/>
          </a:bodyPr>
          <a:lstStyle/>
          <a:p>
            <a:pPr marL="274320" marR="0" lvl="0" indent="-274320" algn="just"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r>
              <a:rPr kumimoji="0" lang="es-EC" sz="2400" b="0" i="0" u="none" strike="noStrike" kern="1200" cap="none" spc="0" normalizeH="0" baseline="0" noProof="0" dirty="0" smtClean="0">
                <a:ln>
                  <a:noFill/>
                </a:ln>
                <a:solidFill>
                  <a:schemeClr val="tx2"/>
                </a:solidFill>
                <a:effectLst/>
                <a:uLnTx/>
                <a:uFillTx/>
                <a:latin typeface="+mn-lt"/>
                <a:ea typeface="+mn-ea"/>
                <a:cs typeface="+mn-cs"/>
              </a:rPr>
              <a:t>En caso de producirse alarmas</a:t>
            </a:r>
            <a:r>
              <a:rPr kumimoji="0" lang="es-EC" sz="2400" b="0" i="0" u="none" strike="noStrike" kern="1200" cap="none" spc="0" normalizeH="0" noProof="0" dirty="0" smtClean="0">
                <a:ln>
                  <a:noFill/>
                </a:ln>
                <a:solidFill>
                  <a:schemeClr val="tx2"/>
                </a:solidFill>
                <a:effectLst/>
                <a:uLnTx/>
                <a:uFillTx/>
                <a:latin typeface="+mn-lt"/>
                <a:ea typeface="+mn-ea"/>
                <a:cs typeface="+mn-cs"/>
              </a:rPr>
              <a:t> internas del equipo o por la activación del sistema de alarmas el DVR es capaz de generar y enviar correos a tres destinatarios desde una cuenta de correo que ha sido provista por el usuario.</a:t>
            </a:r>
            <a:endParaRPr kumimoji="0" lang="es-EC" sz="2400" b="0"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endParaRPr kumimoji="0" lang="es-EC" sz="2400" b="0" i="0" u="none" strike="noStrike" kern="1200" cap="none" spc="0" normalizeH="0" baseline="0" noProof="0" dirty="0">
              <a:ln>
                <a:noFill/>
              </a:ln>
              <a:solidFill>
                <a:schemeClr val="tx2"/>
              </a:solidFill>
              <a:effectLst/>
              <a:uLnTx/>
              <a:uFillTx/>
              <a:latin typeface="+mn-lt"/>
              <a:ea typeface="+mn-ea"/>
              <a:cs typeface="+mn-cs"/>
            </a:endParaRPr>
          </a:p>
        </p:txBody>
      </p:sp>
      <p:sp>
        <p:nvSpPr>
          <p:cNvPr id="9" name="1 Marcador de contenido"/>
          <p:cNvSpPr txBox="1">
            <a:spLocks/>
          </p:cNvSpPr>
          <p:nvPr/>
        </p:nvSpPr>
        <p:spPr>
          <a:xfrm>
            <a:off x="395536" y="1916832"/>
            <a:ext cx="5644149" cy="432048"/>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None/>
            </a:pPr>
            <a:r>
              <a:rPr lang="es-EC" dirty="0" smtClean="0"/>
              <a:t>CONFIGURACIÓN DE E-MAIL</a:t>
            </a:r>
          </a:p>
          <a:p>
            <a:pPr marL="301943" lvl="1" indent="0">
              <a:buFont typeface="Symbol" pitchFamily="18" charset="2"/>
              <a:buNone/>
            </a:pPr>
            <a:endParaRPr lang="es-EC" sz="2800" dirty="0"/>
          </a:p>
        </p:txBody>
      </p:sp>
      <p:pic>
        <p:nvPicPr>
          <p:cNvPr id="10" name="9 Imagen"/>
          <p:cNvPicPr/>
          <p:nvPr/>
        </p:nvPicPr>
        <p:blipFill>
          <a:blip r:embed="rId2" cstate="print"/>
          <a:srcRect/>
          <a:stretch>
            <a:fillRect/>
          </a:stretch>
        </p:blipFill>
        <p:spPr bwMode="auto">
          <a:xfrm>
            <a:off x="4788024" y="2060848"/>
            <a:ext cx="4104456" cy="3672408"/>
          </a:xfrm>
          <a:prstGeom prst="rect">
            <a:avLst/>
          </a:prstGeom>
          <a:noFill/>
          <a:ln w="9525">
            <a:noFill/>
            <a:miter lim="800000"/>
            <a:headEnd/>
            <a:tailEnd/>
          </a:ln>
        </p:spPr>
      </p:pic>
    </p:spTree>
    <p:extLst>
      <p:ext uri="{BB962C8B-B14F-4D97-AF65-F5344CB8AC3E}">
        <p14:creationId xmlns:p14="http://schemas.microsoft.com/office/powerpoint/2010/main" xmlns="" val="22302659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4800" dirty="0" smtClean="0"/>
              <a:t>CONFIGURACIÓN</a:t>
            </a:r>
            <a:r>
              <a:rPr lang="es-EC" dirty="0" smtClean="0"/>
              <a:t/>
            </a:r>
            <a:br>
              <a:rPr lang="es-EC" dirty="0" smtClean="0"/>
            </a:br>
            <a:r>
              <a:rPr lang="es-EC" sz="2000" dirty="0" smtClean="0"/>
              <a:t>PARÁMETROS DEL GRABADOR DIGITAL DE VIDEO – REMOTO ADROID OS</a:t>
            </a:r>
            <a:endParaRPr lang="es-EC" sz="2000" dirty="0"/>
          </a:p>
        </p:txBody>
      </p:sp>
      <p:sp>
        <p:nvSpPr>
          <p:cNvPr id="8" name="1 Marcador de contenido"/>
          <p:cNvSpPr txBox="1">
            <a:spLocks/>
          </p:cNvSpPr>
          <p:nvPr/>
        </p:nvSpPr>
        <p:spPr>
          <a:xfrm>
            <a:off x="440019" y="2604045"/>
            <a:ext cx="4203989" cy="3921299"/>
          </a:xfrm>
          <a:prstGeom prst="rect">
            <a:avLst/>
          </a:prstGeom>
        </p:spPr>
        <p:txBody>
          <a:bodyPr vert="horz" lIns="91440" tIns="45720" rIns="91440" bIns="45720" rtlCol="0">
            <a:normAutofit fontScale="92500"/>
          </a:bodyPr>
          <a:lstStyle/>
          <a:p>
            <a:pPr marL="274320" marR="0" lvl="0" indent="-274320" algn="just"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r>
              <a:rPr kumimoji="0" lang="es-EC" sz="2400" b="0" i="0" u="none" strike="noStrike" kern="1200" cap="none" spc="0" normalizeH="0" baseline="0" noProof="0" dirty="0" smtClean="0">
                <a:ln>
                  <a:noFill/>
                </a:ln>
                <a:solidFill>
                  <a:schemeClr val="tx2"/>
                </a:solidFill>
                <a:effectLst/>
                <a:uLnTx/>
                <a:uFillTx/>
                <a:latin typeface="+mn-lt"/>
                <a:ea typeface="+mn-ea"/>
                <a:cs typeface="+mn-cs"/>
              </a:rPr>
              <a:t>El grabador digital de video permite</a:t>
            </a:r>
            <a:r>
              <a:rPr kumimoji="0" lang="es-EC" sz="2400" b="0" i="0" u="none" strike="noStrike" kern="1200" cap="none" spc="0" normalizeH="0" noProof="0" dirty="0" smtClean="0">
                <a:ln>
                  <a:noFill/>
                </a:ln>
                <a:solidFill>
                  <a:schemeClr val="tx2"/>
                </a:solidFill>
                <a:effectLst/>
                <a:uLnTx/>
                <a:uFillTx/>
                <a:latin typeface="+mn-lt"/>
                <a:ea typeface="+mn-ea"/>
                <a:cs typeface="+mn-cs"/>
              </a:rPr>
              <a:t> el monitoreo remoto tanto desde un computador, mediante de Internet Explorer, como desde un teléfono inteligente. Las configuración y pruebas se realizaron con un terminal con Android OS ingresando los parámetros de red configurados en el DVR previamente.</a:t>
            </a:r>
            <a:endParaRPr kumimoji="0" lang="es-EC" sz="2400" b="0"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endParaRPr kumimoji="0" lang="es-EC" sz="2400" b="0" i="0" u="none" strike="noStrike" kern="1200" cap="none" spc="0" normalizeH="0" baseline="0" noProof="0" dirty="0">
              <a:ln>
                <a:noFill/>
              </a:ln>
              <a:solidFill>
                <a:schemeClr val="tx2"/>
              </a:solidFill>
              <a:effectLst/>
              <a:uLnTx/>
              <a:uFillTx/>
              <a:latin typeface="+mn-lt"/>
              <a:ea typeface="+mn-ea"/>
              <a:cs typeface="+mn-cs"/>
            </a:endParaRPr>
          </a:p>
        </p:txBody>
      </p:sp>
      <p:sp>
        <p:nvSpPr>
          <p:cNvPr id="9" name="1 Marcador de contenido"/>
          <p:cNvSpPr txBox="1">
            <a:spLocks/>
          </p:cNvSpPr>
          <p:nvPr/>
        </p:nvSpPr>
        <p:spPr>
          <a:xfrm>
            <a:off x="395536" y="1916832"/>
            <a:ext cx="5976664" cy="432048"/>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None/>
            </a:pPr>
            <a:r>
              <a:rPr lang="es-EC" dirty="0" smtClean="0"/>
              <a:t>CONFIGURACIÓN DE MONITOREO REMOTO</a:t>
            </a:r>
          </a:p>
          <a:p>
            <a:pPr marL="301943" lvl="1" indent="0">
              <a:buFont typeface="Symbol" pitchFamily="18" charset="2"/>
              <a:buNone/>
            </a:pPr>
            <a:endParaRPr lang="es-EC" sz="2800" dirty="0"/>
          </a:p>
        </p:txBody>
      </p:sp>
      <p:pic>
        <p:nvPicPr>
          <p:cNvPr id="6" name="5 Imagen"/>
          <p:cNvPicPr/>
          <p:nvPr/>
        </p:nvPicPr>
        <p:blipFill>
          <a:blip r:embed="rId2" cstate="print"/>
          <a:srcRect l="19355" t="29161" r="67150" b="38447"/>
          <a:stretch>
            <a:fillRect/>
          </a:stretch>
        </p:blipFill>
        <p:spPr bwMode="auto">
          <a:xfrm>
            <a:off x="6660232" y="2492896"/>
            <a:ext cx="840309" cy="1343521"/>
          </a:xfrm>
          <a:prstGeom prst="rect">
            <a:avLst/>
          </a:prstGeom>
          <a:noFill/>
          <a:ln w="9525">
            <a:noFill/>
            <a:miter lim="800000"/>
            <a:headEnd/>
            <a:tailEnd/>
          </a:ln>
        </p:spPr>
      </p:pic>
      <p:pic>
        <p:nvPicPr>
          <p:cNvPr id="6147" name="Picture 3" descr="C:\Users\RON\Pictures\2014_01_05_21_29_59.jpg"/>
          <p:cNvPicPr>
            <a:picLocks noChangeAspect="1" noChangeArrowheads="1"/>
          </p:cNvPicPr>
          <p:nvPr/>
        </p:nvPicPr>
        <p:blipFill>
          <a:blip r:embed="rId3" cstate="print"/>
          <a:srcRect/>
          <a:stretch>
            <a:fillRect/>
          </a:stretch>
        </p:blipFill>
        <p:spPr bwMode="auto">
          <a:xfrm>
            <a:off x="6084168" y="3861048"/>
            <a:ext cx="1977996" cy="2640087"/>
          </a:xfrm>
          <a:prstGeom prst="rect">
            <a:avLst/>
          </a:prstGeom>
          <a:noFill/>
        </p:spPr>
      </p:pic>
    </p:spTree>
    <p:extLst>
      <p:ext uri="{BB962C8B-B14F-4D97-AF65-F5344CB8AC3E}">
        <p14:creationId xmlns:p14="http://schemas.microsoft.com/office/powerpoint/2010/main" xmlns="" val="22302659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dirty="0" smtClean="0"/>
              <a:t>PRUEBAS DE FUNCIONAMIENTO</a:t>
            </a:r>
            <a:br>
              <a:rPr lang="es-EC" dirty="0" smtClean="0"/>
            </a:br>
            <a:r>
              <a:rPr lang="es-EC" sz="2200" dirty="0" smtClean="0"/>
              <a:t>SISTEMA ANTI - INTRUSIÓN</a:t>
            </a:r>
            <a:endParaRPr lang="es-EC" sz="2200" dirty="0"/>
          </a:p>
        </p:txBody>
      </p:sp>
      <p:sp>
        <p:nvSpPr>
          <p:cNvPr id="5" name="1 Marcador de contenido"/>
          <p:cNvSpPr txBox="1">
            <a:spLocks/>
          </p:cNvSpPr>
          <p:nvPr/>
        </p:nvSpPr>
        <p:spPr>
          <a:xfrm>
            <a:off x="368011" y="2316013"/>
            <a:ext cx="4420013" cy="3993307"/>
          </a:xfrm>
          <a:prstGeom prst="rect">
            <a:avLst/>
          </a:prstGeom>
        </p:spPr>
        <p:txBody>
          <a:bodyPr vert="horz" lIns="91440" tIns="45720" rIns="91440" bIns="45720" rtlCol="0">
            <a:normAutofit fontScale="85000" lnSpcReduction="10000"/>
          </a:bodyPr>
          <a:lstStyle/>
          <a:p>
            <a:pPr marL="274320" marR="0" lvl="0" indent="-274320" algn="just"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r>
              <a:rPr kumimoji="0" lang="es-EC" sz="3200" b="0" i="0" u="none" strike="noStrike" kern="1200" cap="none" spc="0" normalizeH="0" baseline="0" noProof="0" dirty="0" smtClean="0">
                <a:ln>
                  <a:noFill/>
                </a:ln>
                <a:solidFill>
                  <a:schemeClr val="tx2"/>
                </a:solidFill>
                <a:effectLst/>
                <a:uLnTx/>
                <a:uFillTx/>
                <a:latin typeface="+mn-lt"/>
                <a:ea typeface="+mn-ea"/>
                <a:cs typeface="+mn-cs"/>
              </a:rPr>
              <a:t>El sistema fue</a:t>
            </a:r>
            <a:r>
              <a:rPr kumimoji="0" lang="es-EC" sz="3200" b="0" i="0" u="none" strike="noStrike" kern="1200" cap="none" spc="0" normalizeH="0" noProof="0" dirty="0" smtClean="0">
                <a:ln>
                  <a:noFill/>
                </a:ln>
                <a:solidFill>
                  <a:schemeClr val="tx2"/>
                </a:solidFill>
                <a:effectLst/>
                <a:uLnTx/>
                <a:uFillTx/>
                <a:latin typeface="+mn-lt"/>
                <a:ea typeface="+mn-ea"/>
                <a:cs typeface="+mn-cs"/>
              </a:rPr>
              <a:t> configurado de manera que el usuario tenga 40 segundos para salir una vez armada la alarma y de igual manera al ingresar cuenta con 40 segundos para introducir la contraseña antes de que la alarma se active.</a:t>
            </a:r>
            <a:endParaRPr kumimoji="0" lang="es-EC" sz="3200" b="0"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endParaRPr kumimoji="0" lang="es-EC" sz="2400" b="0" i="0" u="none" strike="noStrike" kern="1200" cap="none" spc="0" normalizeH="0" baseline="0" noProof="0" dirty="0">
              <a:ln>
                <a:noFill/>
              </a:ln>
              <a:solidFill>
                <a:schemeClr val="tx2"/>
              </a:solidFill>
              <a:effectLst/>
              <a:uLnTx/>
              <a:uFillTx/>
              <a:latin typeface="+mn-lt"/>
              <a:ea typeface="+mn-ea"/>
              <a:cs typeface="+mn-cs"/>
            </a:endParaRPr>
          </a:p>
        </p:txBody>
      </p:sp>
      <p:pic>
        <p:nvPicPr>
          <p:cNvPr id="6" name="5 Imagen" descr="C:\Users\RON\Dropbox\DSC01504.JPG"/>
          <p:cNvPicPr/>
          <p:nvPr/>
        </p:nvPicPr>
        <p:blipFill>
          <a:blip r:embed="rId2" cstate="print"/>
          <a:srcRect l="30159" t="17101" r="18925" b="20628"/>
          <a:stretch>
            <a:fillRect/>
          </a:stretch>
        </p:blipFill>
        <p:spPr bwMode="auto">
          <a:xfrm>
            <a:off x="6012160" y="1988840"/>
            <a:ext cx="2222510" cy="2038350"/>
          </a:xfrm>
          <a:prstGeom prst="rect">
            <a:avLst/>
          </a:prstGeom>
          <a:noFill/>
          <a:ln w="9525">
            <a:noFill/>
            <a:miter lim="800000"/>
            <a:headEnd/>
            <a:tailEnd/>
          </a:ln>
        </p:spPr>
      </p:pic>
      <p:pic>
        <p:nvPicPr>
          <p:cNvPr id="7" name="6 Imagen" descr="C:\Users\RON\Dropbox\DSC01505.JPG"/>
          <p:cNvPicPr/>
          <p:nvPr/>
        </p:nvPicPr>
        <p:blipFill>
          <a:blip r:embed="rId3" cstate="print"/>
          <a:srcRect l="35409" t="22638" r="21978" b="25038"/>
          <a:stretch>
            <a:fillRect/>
          </a:stretch>
        </p:blipFill>
        <p:spPr bwMode="auto">
          <a:xfrm>
            <a:off x="6012160" y="4221088"/>
            <a:ext cx="2214562" cy="2041516"/>
          </a:xfrm>
          <a:prstGeom prst="rect">
            <a:avLst/>
          </a:prstGeom>
          <a:noFill/>
          <a:ln w="9525">
            <a:noFill/>
            <a:miter lim="800000"/>
            <a:headEnd/>
            <a:tailEnd/>
          </a:ln>
        </p:spPr>
      </p:pic>
    </p:spTree>
    <p:extLst>
      <p:ext uri="{BB962C8B-B14F-4D97-AF65-F5344CB8AC3E}">
        <p14:creationId xmlns:p14="http://schemas.microsoft.com/office/powerpoint/2010/main" xmlns="" val="34072292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1844824"/>
            <a:ext cx="7408333" cy="4281339"/>
          </a:xfrm>
        </p:spPr>
        <p:txBody>
          <a:bodyPr>
            <a:normAutofit fontScale="92500" lnSpcReduction="10000"/>
          </a:bodyPr>
          <a:lstStyle/>
          <a:p>
            <a:r>
              <a:rPr lang="es-EC" dirty="0" smtClean="0"/>
              <a:t>Contacto Magnético</a:t>
            </a:r>
          </a:p>
          <a:p>
            <a:pPr lvl="1"/>
            <a:r>
              <a:rPr lang="es-EC" dirty="0" smtClean="0"/>
              <a:t>Verificación de llegada de señal emitida por el dispositivo hacia el controlador. </a:t>
            </a:r>
          </a:p>
          <a:p>
            <a:r>
              <a:rPr lang="es-EC" dirty="0" smtClean="0"/>
              <a:t>Sensor de Movimiento</a:t>
            </a:r>
          </a:p>
          <a:p>
            <a:pPr lvl="1"/>
            <a:r>
              <a:rPr lang="es-EC" dirty="0" smtClean="0"/>
              <a:t>Energización e indicadores visuales.</a:t>
            </a:r>
          </a:p>
          <a:p>
            <a:pPr lvl="1"/>
            <a:r>
              <a:rPr lang="es-EC" dirty="0" smtClean="0"/>
              <a:t>Verificación de activación de indicador en el sensor.</a:t>
            </a:r>
          </a:p>
          <a:p>
            <a:pPr lvl="1"/>
            <a:r>
              <a:rPr lang="es-EC" dirty="0" smtClean="0"/>
              <a:t>Verificación de llegada de señal emitida hacia el controlador.</a:t>
            </a:r>
          </a:p>
          <a:p>
            <a:r>
              <a:rPr lang="es-EC" dirty="0" smtClean="0"/>
              <a:t>Sirena</a:t>
            </a:r>
          </a:p>
          <a:p>
            <a:pPr lvl="1"/>
            <a:r>
              <a:rPr lang="es-EC" dirty="0"/>
              <a:t>Energización e </a:t>
            </a:r>
            <a:r>
              <a:rPr lang="es-EC" dirty="0" smtClean="0"/>
              <a:t>indicador sonoro.</a:t>
            </a:r>
          </a:p>
          <a:p>
            <a:pPr lvl="1" algn="just">
              <a:buNone/>
            </a:pPr>
            <a:r>
              <a:rPr lang="es-EC" dirty="0" smtClean="0"/>
              <a:t>En las pruebas realizadas a los sensores de movimiento se determinó que fue necesario modificar su sensibilidad debido a que por defecto este tipo de sensores vienen con una sensibilidad demasiado baja.</a:t>
            </a:r>
          </a:p>
          <a:p>
            <a:pPr lvl="1"/>
            <a:endParaRPr lang="es-EC" dirty="0" smtClean="0"/>
          </a:p>
          <a:p>
            <a:pPr marL="301943" lvl="1" indent="0">
              <a:buNone/>
            </a:pPr>
            <a:endParaRPr lang="es-EC" dirty="0"/>
          </a:p>
        </p:txBody>
      </p:sp>
      <p:sp>
        <p:nvSpPr>
          <p:cNvPr id="3" name="2 Título"/>
          <p:cNvSpPr>
            <a:spLocks noGrp="1"/>
          </p:cNvSpPr>
          <p:nvPr>
            <p:ph type="title"/>
          </p:nvPr>
        </p:nvSpPr>
        <p:spPr/>
        <p:txBody>
          <a:bodyPr>
            <a:normAutofit/>
          </a:bodyPr>
          <a:lstStyle/>
          <a:p>
            <a:r>
              <a:rPr lang="es-EC" dirty="0" smtClean="0"/>
              <a:t>PRUEBAS DE FUNCIONAMIENTO</a:t>
            </a:r>
            <a:br>
              <a:rPr lang="es-EC" dirty="0" smtClean="0"/>
            </a:br>
            <a:r>
              <a:rPr lang="es-EC" sz="2200" dirty="0" smtClean="0"/>
              <a:t>SISTEMA ANTI - INTRUSIÓN</a:t>
            </a:r>
            <a:endParaRPr lang="es-EC" sz="2200" dirty="0"/>
          </a:p>
        </p:txBody>
      </p:sp>
    </p:spTree>
    <p:extLst>
      <p:ext uri="{BB962C8B-B14F-4D97-AF65-F5344CB8AC3E}">
        <p14:creationId xmlns:p14="http://schemas.microsoft.com/office/powerpoint/2010/main" xmlns="" val="34072292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dirty="0" smtClean="0"/>
              <a:t>PRUEBAS DE FUNCIONAMIENTO</a:t>
            </a:r>
            <a:br>
              <a:rPr lang="es-EC" dirty="0" smtClean="0"/>
            </a:br>
            <a:r>
              <a:rPr lang="es-EC" sz="2200" dirty="0" smtClean="0"/>
              <a:t>SISTEMA DE CONTROL DE ACCESOS – INTERFAZ</a:t>
            </a:r>
            <a:endParaRPr lang="es-EC" sz="2200" dirty="0"/>
          </a:p>
        </p:txBody>
      </p:sp>
      <p:sp>
        <p:nvSpPr>
          <p:cNvPr id="5" name="1 Marcador de contenido"/>
          <p:cNvSpPr txBox="1">
            <a:spLocks/>
          </p:cNvSpPr>
          <p:nvPr/>
        </p:nvSpPr>
        <p:spPr>
          <a:xfrm>
            <a:off x="323529" y="2316013"/>
            <a:ext cx="3456384" cy="3993307"/>
          </a:xfrm>
          <a:prstGeom prst="rect">
            <a:avLst/>
          </a:prstGeom>
        </p:spPr>
        <p:txBody>
          <a:bodyPr vert="horz" lIns="91440" tIns="45720" rIns="91440" bIns="45720" rtlCol="0">
            <a:normAutofit fontScale="55000" lnSpcReduction="20000"/>
          </a:bodyPr>
          <a:lstStyle/>
          <a:p>
            <a:pPr marL="274320" marR="0" lvl="0" indent="-274320" algn="just"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r>
              <a:rPr lang="es-EC" sz="4400" dirty="0" smtClean="0">
                <a:solidFill>
                  <a:schemeClr val="tx2"/>
                </a:solidFill>
              </a:rPr>
              <a:t>Mediante el botón ubicado en la zona inferior de cada mímico, representando la puerta principal y la puerta de la bodega , se puede dar el comando para la apertura de las cerraduras magnéticas de cada puerta.</a:t>
            </a:r>
            <a:endParaRPr kumimoji="0" lang="es-EC" sz="4400" b="0"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endParaRPr kumimoji="0" lang="es-EC" sz="2400" b="0" i="0" u="none" strike="noStrike" kern="1200" cap="none" spc="0" normalizeH="0" baseline="0" noProof="0" dirty="0">
              <a:ln>
                <a:noFill/>
              </a:ln>
              <a:solidFill>
                <a:schemeClr val="tx2"/>
              </a:solidFill>
              <a:effectLst/>
              <a:uLnTx/>
              <a:uFillTx/>
              <a:latin typeface="+mn-lt"/>
              <a:ea typeface="+mn-ea"/>
              <a:cs typeface="+mn-cs"/>
            </a:endParaRPr>
          </a:p>
        </p:txBody>
      </p:sp>
      <p:pic>
        <p:nvPicPr>
          <p:cNvPr id="1026" name="Picture 2" descr="C:\Users\RON\Desktop\Nueva carpeta (3)\Dibujo.jpg"/>
          <p:cNvPicPr>
            <a:picLocks noChangeAspect="1" noChangeArrowheads="1"/>
          </p:cNvPicPr>
          <p:nvPr/>
        </p:nvPicPr>
        <p:blipFill>
          <a:blip r:embed="rId2" cstate="print"/>
          <a:srcRect/>
          <a:stretch>
            <a:fillRect/>
          </a:stretch>
        </p:blipFill>
        <p:spPr bwMode="auto">
          <a:xfrm>
            <a:off x="3851920" y="2132856"/>
            <a:ext cx="5040560" cy="3960440"/>
          </a:xfrm>
          <a:prstGeom prst="rect">
            <a:avLst/>
          </a:prstGeom>
          <a:noFill/>
        </p:spPr>
      </p:pic>
    </p:spTree>
    <p:extLst>
      <p:ext uri="{BB962C8B-B14F-4D97-AF65-F5344CB8AC3E}">
        <p14:creationId xmlns:p14="http://schemas.microsoft.com/office/powerpoint/2010/main" xmlns="" val="2300900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1844824"/>
            <a:ext cx="7408333" cy="4281339"/>
          </a:xfrm>
        </p:spPr>
        <p:txBody>
          <a:bodyPr>
            <a:normAutofit fontScale="92500" lnSpcReduction="10000"/>
          </a:bodyPr>
          <a:lstStyle/>
          <a:p>
            <a:r>
              <a:rPr lang="es-EC" dirty="0" smtClean="0"/>
              <a:t>Lector de proximidad</a:t>
            </a:r>
          </a:p>
          <a:p>
            <a:pPr lvl="1"/>
            <a:r>
              <a:rPr lang="es-EC" dirty="0" smtClean="0"/>
              <a:t>Energización e indicadores visuales.</a:t>
            </a:r>
          </a:p>
          <a:p>
            <a:pPr lvl="1"/>
            <a:r>
              <a:rPr lang="es-EC" dirty="0" smtClean="0"/>
              <a:t>Apertura y cierre de cerradura de acuerdo a configuración horaria de tarjetas.  </a:t>
            </a:r>
          </a:p>
          <a:p>
            <a:r>
              <a:rPr lang="es-EC" dirty="0" smtClean="0"/>
              <a:t>Pulsador de salida</a:t>
            </a:r>
          </a:p>
          <a:p>
            <a:pPr lvl="1"/>
            <a:r>
              <a:rPr lang="es-EC" dirty="0" smtClean="0"/>
              <a:t>Verificación de llegada de señal emitida hacia el controlador.</a:t>
            </a:r>
          </a:p>
          <a:p>
            <a:pPr lvl="1"/>
            <a:r>
              <a:rPr lang="es-EC" dirty="0" smtClean="0"/>
              <a:t>Apertura de cerradura al emitir señal.</a:t>
            </a:r>
          </a:p>
          <a:p>
            <a:r>
              <a:rPr lang="es-EC" dirty="0" smtClean="0"/>
              <a:t>Cerradura EM</a:t>
            </a:r>
          </a:p>
          <a:p>
            <a:pPr lvl="1"/>
            <a:r>
              <a:rPr lang="es-EC" dirty="0"/>
              <a:t>Energización e </a:t>
            </a:r>
            <a:r>
              <a:rPr lang="es-EC" dirty="0" smtClean="0"/>
              <a:t>indicadores visuales.</a:t>
            </a:r>
          </a:p>
          <a:p>
            <a:pPr lvl="1" algn="just">
              <a:buNone/>
            </a:pPr>
            <a:r>
              <a:rPr lang="es-EC" dirty="0" smtClean="0"/>
              <a:t>Al momento de efectuar las pruebas se determinaron problemas básicamente con las cerraduras electromagnéticas ya que no se acoplaban correctamente, para solucionar este problema fue necesario elaborar platinas a medida.</a:t>
            </a:r>
          </a:p>
          <a:p>
            <a:pPr lvl="1"/>
            <a:endParaRPr lang="es-EC" dirty="0" smtClean="0"/>
          </a:p>
          <a:p>
            <a:pPr marL="301943" lvl="1" indent="0">
              <a:buNone/>
            </a:pPr>
            <a:endParaRPr lang="es-EC" dirty="0"/>
          </a:p>
        </p:txBody>
      </p:sp>
      <p:sp>
        <p:nvSpPr>
          <p:cNvPr id="3" name="2 Título"/>
          <p:cNvSpPr>
            <a:spLocks noGrp="1"/>
          </p:cNvSpPr>
          <p:nvPr>
            <p:ph type="title"/>
          </p:nvPr>
        </p:nvSpPr>
        <p:spPr/>
        <p:txBody>
          <a:bodyPr>
            <a:normAutofit/>
          </a:bodyPr>
          <a:lstStyle/>
          <a:p>
            <a:r>
              <a:rPr lang="es-EC" dirty="0" smtClean="0"/>
              <a:t>PRUEBAS DE FUNCIONAMIENTO</a:t>
            </a:r>
            <a:br>
              <a:rPr lang="es-EC" dirty="0" smtClean="0"/>
            </a:br>
            <a:r>
              <a:rPr lang="es-EC" sz="2200" dirty="0" smtClean="0"/>
              <a:t>SISTEMA DE CONTROL DE ACCESOS</a:t>
            </a:r>
            <a:endParaRPr lang="es-EC" sz="2200" dirty="0"/>
          </a:p>
        </p:txBody>
      </p:sp>
    </p:spTree>
    <p:extLst>
      <p:ext uri="{BB962C8B-B14F-4D97-AF65-F5344CB8AC3E}">
        <p14:creationId xmlns:p14="http://schemas.microsoft.com/office/powerpoint/2010/main" xmlns="" val="2300900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1844824"/>
            <a:ext cx="7408333" cy="4281339"/>
          </a:xfrm>
        </p:spPr>
        <p:txBody>
          <a:bodyPr/>
          <a:lstStyle/>
          <a:p>
            <a:r>
              <a:rPr lang="es-EC" dirty="0" smtClean="0"/>
              <a:t>Sensor de Humo</a:t>
            </a:r>
          </a:p>
          <a:p>
            <a:pPr lvl="1"/>
            <a:r>
              <a:rPr lang="es-EC" dirty="0" smtClean="0"/>
              <a:t>Energización e indicadores visuales.</a:t>
            </a:r>
          </a:p>
          <a:p>
            <a:pPr lvl="1"/>
            <a:r>
              <a:rPr lang="es-EC" dirty="0" smtClean="0"/>
              <a:t>Pruebas con humo y verificación de estado de alarma del sensor.</a:t>
            </a:r>
          </a:p>
          <a:p>
            <a:pPr lvl="1"/>
            <a:r>
              <a:rPr lang="es-EC" dirty="0" smtClean="0"/>
              <a:t>Llegada de la señal de alarma del sensor hacia los controladores.</a:t>
            </a:r>
          </a:p>
          <a:p>
            <a:r>
              <a:rPr lang="es-EC" dirty="0" smtClean="0"/>
              <a:t>Estación Manual</a:t>
            </a:r>
          </a:p>
          <a:p>
            <a:pPr lvl="1"/>
            <a:r>
              <a:rPr lang="es-EC" dirty="0" smtClean="0"/>
              <a:t>Activación de la estación manual y verificación de la llegada de la señal al controlador.</a:t>
            </a:r>
          </a:p>
          <a:p>
            <a:pPr lvl="1"/>
            <a:endParaRPr lang="es-EC" dirty="0" smtClean="0"/>
          </a:p>
          <a:p>
            <a:pPr marL="301943" lvl="1" indent="0">
              <a:buNone/>
            </a:pPr>
            <a:endParaRPr lang="es-EC" dirty="0"/>
          </a:p>
        </p:txBody>
      </p:sp>
      <p:sp>
        <p:nvSpPr>
          <p:cNvPr id="3" name="2 Título"/>
          <p:cNvSpPr>
            <a:spLocks noGrp="1"/>
          </p:cNvSpPr>
          <p:nvPr>
            <p:ph type="title"/>
          </p:nvPr>
        </p:nvSpPr>
        <p:spPr/>
        <p:txBody>
          <a:bodyPr>
            <a:normAutofit/>
          </a:bodyPr>
          <a:lstStyle/>
          <a:p>
            <a:r>
              <a:rPr lang="es-EC" dirty="0" smtClean="0"/>
              <a:t>PRUEBAS DE FUNCIONAMIENTO</a:t>
            </a:r>
            <a:br>
              <a:rPr lang="es-EC" dirty="0" smtClean="0"/>
            </a:br>
            <a:r>
              <a:rPr lang="es-EC" sz="2200" dirty="0" smtClean="0"/>
              <a:t>SISTEMA DE DETECCIÓN DE INCENDIOS</a:t>
            </a:r>
            <a:endParaRPr lang="es-EC" sz="2200" dirty="0"/>
          </a:p>
        </p:txBody>
      </p:sp>
    </p:spTree>
    <p:extLst>
      <p:ext uri="{BB962C8B-B14F-4D97-AF65-F5344CB8AC3E}">
        <p14:creationId xmlns:p14="http://schemas.microsoft.com/office/powerpoint/2010/main" xmlns="" val="35144905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dirty="0" smtClean="0"/>
              <a:t>PRUEBAS DE FUNCIONAMIENTO</a:t>
            </a:r>
            <a:br>
              <a:rPr lang="es-EC" dirty="0" smtClean="0"/>
            </a:br>
            <a:r>
              <a:rPr lang="es-EC" sz="2400" dirty="0" smtClean="0"/>
              <a:t>INTERFAZ DE USUARIO</a:t>
            </a:r>
            <a:endParaRPr lang="es-EC" sz="2200" dirty="0"/>
          </a:p>
        </p:txBody>
      </p:sp>
      <p:sp>
        <p:nvSpPr>
          <p:cNvPr id="5" name="1 Marcador de contenido"/>
          <p:cNvSpPr txBox="1">
            <a:spLocks/>
          </p:cNvSpPr>
          <p:nvPr/>
        </p:nvSpPr>
        <p:spPr>
          <a:xfrm>
            <a:off x="368011" y="2316013"/>
            <a:ext cx="3411901" cy="3993307"/>
          </a:xfrm>
          <a:prstGeom prst="rect">
            <a:avLst/>
          </a:prstGeom>
        </p:spPr>
        <p:txBody>
          <a:bodyPr vert="horz" lIns="91440" tIns="45720" rIns="91440" bIns="45720" rtlCol="0">
            <a:normAutofit fontScale="85000" lnSpcReduction="10000"/>
          </a:bodyPr>
          <a:lstStyle/>
          <a:p>
            <a:pPr marL="274320" marR="0" lvl="0" indent="-274320" algn="just"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r>
              <a:rPr lang="es-EC" sz="3200" dirty="0" smtClean="0">
                <a:solidFill>
                  <a:schemeClr val="tx2"/>
                </a:solidFill>
              </a:rPr>
              <a:t>Una vez realizada la configuración correspondiente de cada periférico se puede observar su estado en tiempo real superando las pruebas de transferencia y recepción de datos.</a:t>
            </a:r>
            <a:endParaRPr kumimoji="0" lang="es-EC" sz="3200" b="0"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endParaRPr kumimoji="0" lang="es-EC" sz="2400" b="0" i="0" u="none" strike="noStrike" kern="1200" cap="none" spc="0" normalizeH="0" baseline="0" noProof="0" dirty="0">
              <a:ln>
                <a:noFill/>
              </a:ln>
              <a:solidFill>
                <a:schemeClr val="tx2"/>
              </a:solidFill>
              <a:effectLst/>
              <a:uLnTx/>
              <a:uFillTx/>
              <a:latin typeface="+mn-lt"/>
              <a:ea typeface="+mn-ea"/>
              <a:cs typeface="+mn-cs"/>
            </a:endParaRPr>
          </a:p>
        </p:txBody>
      </p:sp>
      <p:pic>
        <p:nvPicPr>
          <p:cNvPr id="7" name="6 Imagen" descr="C:\Users\RFAS\Dropbox\pruebas interfaz tv\alpa1ac.png"/>
          <p:cNvPicPr/>
          <p:nvPr/>
        </p:nvPicPr>
        <p:blipFill rotWithShape="1">
          <a:blip r:embed="rId2" cstate="print">
            <a:extLst>
              <a:ext uri="{28A0092B-C50C-407E-A947-70E740481C1C}">
                <a14:useLocalDpi xmlns:a14="http://schemas.microsoft.com/office/drawing/2010/main" xmlns="" val="0"/>
              </a:ext>
            </a:extLst>
          </a:blip>
          <a:srcRect l="14933" t="10446" r="20517" b="5822"/>
          <a:stretch/>
        </p:blipFill>
        <p:spPr bwMode="auto">
          <a:xfrm>
            <a:off x="3851920" y="2132856"/>
            <a:ext cx="5040560" cy="3960440"/>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514490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2348880"/>
            <a:ext cx="4203989" cy="3777283"/>
          </a:xfrm>
        </p:spPr>
        <p:txBody>
          <a:bodyPr>
            <a:noAutofit/>
          </a:bodyPr>
          <a:lstStyle/>
          <a:p>
            <a:pPr algn="just">
              <a:buNone/>
            </a:pPr>
            <a:r>
              <a:rPr lang="es-EC" sz="2300" dirty="0" smtClean="0"/>
              <a:t>Especifica un protocolo de comunicaciones para redes de control. El protocolo no permite la existencia de clientes ni servidores, sino que todos los dispositivos se comporten como iguales entre sí. Éstos actúan simultáneamente como clientes o servidores respecto a los demás nodos de la red.</a:t>
            </a:r>
            <a:endParaRPr lang="es-EC" sz="2300" dirty="0"/>
          </a:p>
        </p:txBody>
      </p:sp>
      <p:sp>
        <p:nvSpPr>
          <p:cNvPr id="3" name="2 Título"/>
          <p:cNvSpPr>
            <a:spLocks noGrp="1"/>
          </p:cNvSpPr>
          <p:nvPr>
            <p:ph type="title"/>
          </p:nvPr>
        </p:nvSpPr>
        <p:spPr/>
        <p:txBody>
          <a:bodyPr>
            <a:normAutofit/>
          </a:bodyPr>
          <a:lstStyle/>
          <a:p>
            <a:r>
              <a:rPr lang="es-EC" dirty="0" smtClean="0"/>
              <a:t>Estándar ISO/IEC 14908</a:t>
            </a:r>
            <a:endParaRPr lang="es-EC" dirty="0"/>
          </a:p>
        </p:txBody>
      </p:sp>
      <p:pic>
        <p:nvPicPr>
          <p:cNvPr id="26628" name="Picture 4" descr="https://encrypted-tbn2.gstatic.com/images?q=tbn:ANd9GcTEcrTkUoPLuWah1z8wZjrk1W9H1_wtY0M2PiiZ9ZbMP1yRRTGP7g"/>
          <p:cNvPicPr>
            <a:picLocks noChangeAspect="1" noChangeArrowheads="1"/>
          </p:cNvPicPr>
          <p:nvPr/>
        </p:nvPicPr>
        <p:blipFill>
          <a:blip r:embed="rId2" cstate="print"/>
          <a:srcRect/>
          <a:stretch>
            <a:fillRect/>
          </a:stretch>
        </p:blipFill>
        <p:spPr bwMode="auto">
          <a:xfrm>
            <a:off x="5922407" y="2852936"/>
            <a:ext cx="2610033" cy="2304256"/>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dirty="0" smtClean="0"/>
              <a:t>PRUEBAS DE FUNCIONAMIENTO</a:t>
            </a:r>
            <a:br>
              <a:rPr lang="es-EC" dirty="0" smtClean="0"/>
            </a:br>
            <a:r>
              <a:rPr lang="es-EC" sz="2200" dirty="0" smtClean="0"/>
              <a:t>CIRCUITO CERRADO DE TELEVISIÓN</a:t>
            </a:r>
            <a:endParaRPr lang="es-EC" sz="2200" dirty="0"/>
          </a:p>
        </p:txBody>
      </p:sp>
      <p:sp>
        <p:nvSpPr>
          <p:cNvPr id="5" name="1 Marcador de contenido"/>
          <p:cNvSpPr txBox="1">
            <a:spLocks/>
          </p:cNvSpPr>
          <p:nvPr/>
        </p:nvSpPr>
        <p:spPr>
          <a:xfrm>
            <a:off x="576064" y="2564904"/>
            <a:ext cx="2987824" cy="3816424"/>
          </a:xfrm>
          <a:prstGeom prst="rect">
            <a:avLst/>
          </a:prstGeom>
        </p:spPr>
        <p:txBody>
          <a:bodyPr vert="horz" lIns="91440" tIns="45720" rIns="91440" bIns="45720" rtlCol="0">
            <a:normAutofit fontScale="85000" lnSpcReduction="20000"/>
          </a:bodyPr>
          <a:lstStyle/>
          <a:p>
            <a:pPr marL="274320" marR="0" lvl="0" indent="-274320" algn="just"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r>
              <a:rPr lang="es-EC" sz="3200" dirty="0" smtClean="0">
                <a:solidFill>
                  <a:schemeClr val="tx2"/>
                </a:solidFill>
              </a:rPr>
              <a:t>La prueba básica que se debió realizar a este sistema fue el monitoreo local en tiempo real mediante la conexión de un monitor directamente al dispositivo.</a:t>
            </a:r>
            <a:endParaRPr kumimoji="0" lang="es-EC" sz="3200" b="0"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endParaRPr kumimoji="0" lang="es-EC" sz="2400" b="0" i="0" u="none" strike="noStrike" kern="1200" cap="none" spc="0" normalizeH="0" baseline="0" noProof="0" dirty="0">
              <a:ln>
                <a:noFill/>
              </a:ln>
              <a:solidFill>
                <a:schemeClr val="tx2"/>
              </a:solidFill>
              <a:effectLst/>
              <a:uLnTx/>
              <a:uFillTx/>
              <a:latin typeface="+mn-lt"/>
              <a:ea typeface="+mn-ea"/>
              <a:cs typeface="+mn-cs"/>
            </a:endParaRPr>
          </a:p>
        </p:txBody>
      </p:sp>
      <p:pic>
        <p:nvPicPr>
          <p:cNvPr id="6" name="5 Imagen" descr="C:\Users\RON\Dropbox\DSC01540.JPG"/>
          <p:cNvPicPr/>
          <p:nvPr/>
        </p:nvPicPr>
        <p:blipFill>
          <a:blip r:embed="rId2" cstate="print"/>
          <a:srcRect t="6202" b="6977"/>
          <a:stretch>
            <a:fillRect/>
          </a:stretch>
        </p:blipFill>
        <p:spPr bwMode="auto">
          <a:xfrm>
            <a:off x="4067944" y="2276872"/>
            <a:ext cx="4680520" cy="3744416"/>
          </a:xfrm>
          <a:prstGeom prst="rect">
            <a:avLst/>
          </a:prstGeom>
          <a:noFill/>
          <a:ln w="9525">
            <a:noFill/>
            <a:miter lim="800000"/>
            <a:headEnd/>
            <a:tailEnd/>
          </a:ln>
        </p:spPr>
      </p:pic>
      <p:sp>
        <p:nvSpPr>
          <p:cNvPr id="7" name="1 Marcador de contenido"/>
          <p:cNvSpPr>
            <a:spLocks noGrp="1"/>
          </p:cNvSpPr>
          <p:nvPr>
            <p:ph idx="1"/>
          </p:nvPr>
        </p:nvSpPr>
        <p:spPr>
          <a:xfrm>
            <a:off x="323528" y="1988840"/>
            <a:ext cx="3123869" cy="504056"/>
          </a:xfrm>
        </p:spPr>
        <p:txBody>
          <a:bodyPr>
            <a:normAutofit/>
          </a:bodyPr>
          <a:lstStyle/>
          <a:p>
            <a:r>
              <a:rPr lang="es-EC" dirty="0" smtClean="0"/>
              <a:t>MONITOREO LOCAL</a:t>
            </a:r>
          </a:p>
          <a:p>
            <a:pPr lvl="1"/>
            <a:endParaRPr lang="es-EC" dirty="0" smtClean="0"/>
          </a:p>
          <a:p>
            <a:pPr marL="301943" lvl="1" indent="0">
              <a:buNone/>
            </a:pPr>
            <a:endParaRPr lang="es-EC" dirty="0"/>
          </a:p>
        </p:txBody>
      </p:sp>
    </p:spTree>
    <p:extLst>
      <p:ext uri="{BB962C8B-B14F-4D97-AF65-F5344CB8AC3E}">
        <p14:creationId xmlns:p14="http://schemas.microsoft.com/office/powerpoint/2010/main" xmlns="" val="26051035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dirty="0" smtClean="0"/>
              <a:t>PRUEBAS DE FUNCIONAMIENTO</a:t>
            </a:r>
            <a:br>
              <a:rPr lang="es-EC" dirty="0" smtClean="0"/>
            </a:br>
            <a:r>
              <a:rPr lang="es-EC" sz="2200" dirty="0" smtClean="0"/>
              <a:t>CIRCUITO CERRADO DE TELEVISIÓN</a:t>
            </a:r>
            <a:endParaRPr lang="es-EC" sz="2200" dirty="0"/>
          </a:p>
        </p:txBody>
      </p:sp>
      <p:sp>
        <p:nvSpPr>
          <p:cNvPr id="5" name="1 Marcador de contenido"/>
          <p:cNvSpPr txBox="1">
            <a:spLocks/>
          </p:cNvSpPr>
          <p:nvPr/>
        </p:nvSpPr>
        <p:spPr>
          <a:xfrm>
            <a:off x="576064" y="2564904"/>
            <a:ext cx="2987824" cy="3816424"/>
          </a:xfrm>
          <a:prstGeom prst="rect">
            <a:avLst/>
          </a:prstGeom>
        </p:spPr>
        <p:txBody>
          <a:bodyPr vert="horz" lIns="91440" tIns="45720" rIns="91440" bIns="45720" rtlCol="0">
            <a:normAutofit fontScale="62500" lnSpcReduction="20000"/>
          </a:bodyPr>
          <a:lstStyle/>
          <a:p>
            <a:pPr marL="274320" marR="0" lvl="0" indent="-274320" algn="just"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r>
              <a:rPr lang="es-EC" sz="3200" noProof="0" dirty="0" smtClean="0">
                <a:solidFill>
                  <a:schemeClr val="tx2"/>
                </a:solidFill>
              </a:rPr>
              <a:t>El acceso remoto al CCTV mediante un PC permitirá al usuario, mediante el ingreso de un usuario y una contraseña acceder al </a:t>
            </a:r>
            <a:r>
              <a:rPr lang="es-EC" sz="3200" dirty="0" smtClean="0">
                <a:solidFill>
                  <a:schemeClr val="tx2"/>
                </a:solidFill>
              </a:rPr>
              <a:t>sistema </a:t>
            </a:r>
            <a:r>
              <a:rPr lang="es-EC" sz="3200" noProof="0" dirty="0" smtClean="0">
                <a:solidFill>
                  <a:schemeClr val="tx2"/>
                </a:solidFill>
              </a:rPr>
              <a:t>instalado </a:t>
            </a:r>
            <a:r>
              <a:rPr lang="es-EC" sz="3200" dirty="0" smtClean="0">
                <a:solidFill>
                  <a:schemeClr val="tx2"/>
                </a:solidFill>
              </a:rPr>
              <a:t>e</a:t>
            </a:r>
            <a:r>
              <a:rPr lang="es-EC" sz="3200" noProof="0" dirty="0" smtClean="0">
                <a:solidFill>
                  <a:schemeClr val="tx2"/>
                </a:solidFill>
              </a:rPr>
              <a:t>n su oficina desde cualquier lugar del mundo para realizar el monitoreo, configuraciones o descargas de videos desde el DVR directamente hacia su computador.</a:t>
            </a:r>
            <a:endParaRPr kumimoji="0" lang="es-EC" sz="3200" b="0"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endParaRPr kumimoji="0" lang="es-EC" sz="2400" b="0" i="0" u="none" strike="noStrike" kern="1200" cap="none" spc="0" normalizeH="0" baseline="0" noProof="0" dirty="0">
              <a:ln>
                <a:noFill/>
              </a:ln>
              <a:solidFill>
                <a:schemeClr val="tx2"/>
              </a:solidFill>
              <a:effectLst/>
              <a:uLnTx/>
              <a:uFillTx/>
              <a:latin typeface="+mn-lt"/>
              <a:ea typeface="+mn-ea"/>
              <a:cs typeface="+mn-cs"/>
            </a:endParaRPr>
          </a:p>
        </p:txBody>
      </p:sp>
      <p:sp>
        <p:nvSpPr>
          <p:cNvPr id="7" name="1 Marcador de contenido"/>
          <p:cNvSpPr>
            <a:spLocks noGrp="1"/>
          </p:cNvSpPr>
          <p:nvPr>
            <p:ph idx="1"/>
          </p:nvPr>
        </p:nvSpPr>
        <p:spPr>
          <a:xfrm>
            <a:off x="251520" y="1988840"/>
            <a:ext cx="3960440" cy="504056"/>
          </a:xfrm>
        </p:spPr>
        <p:txBody>
          <a:bodyPr>
            <a:normAutofit fontScale="85000" lnSpcReduction="10000"/>
          </a:bodyPr>
          <a:lstStyle/>
          <a:p>
            <a:pPr>
              <a:buNone/>
            </a:pPr>
            <a:r>
              <a:rPr lang="es-EC" dirty="0" smtClean="0"/>
              <a:t>ACCESO REMOTO MEDIANTE PC</a:t>
            </a:r>
          </a:p>
          <a:p>
            <a:pPr lvl="1"/>
            <a:endParaRPr lang="es-EC" dirty="0" smtClean="0"/>
          </a:p>
          <a:p>
            <a:pPr marL="301943" lvl="1" indent="0">
              <a:buNone/>
            </a:pPr>
            <a:endParaRPr lang="es-EC" dirty="0"/>
          </a:p>
        </p:txBody>
      </p:sp>
      <p:pic>
        <p:nvPicPr>
          <p:cNvPr id="8" name="7 Imagen"/>
          <p:cNvPicPr/>
          <p:nvPr/>
        </p:nvPicPr>
        <p:blipFill>
          <a:blip r:embed="rId2" cstate="print"/>
          <a:stretch>
            <a:fillRect/>
          </a:stretch>
        </p:blipFill>
        <p:spPr>
          <a:xfrm>
            <a:off x="3851920" y="2132856"/>
            <a:ext cx="5040560" cy="4047722"/>
          </a:xfrm>
          <a:prstGeom prst="rect">
            <a:avLst/>
          </a:prstGeom>
        </p:spPr>
      </p:pic>
    </p:spTree>
    <p:extLst>
      <p:ext uri="{BB962C8B-B14F-4D97-AF65-F5344CB8AC3E}">
        <p14:creationId xmlns:p14="http://schemas.microsoft.com/office/powerpoint/2010/main" xmlns="" val="26051035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dirty="0" smtClean="0"/>
              <a:t>PRUEBAS DE FUNCIONAMIENTO</a:t>
            </a:r>
            <a:br>
              <a:rPr lang="es-EC" dirty="0" smtClean="0"/>
            </a:br>
            <a:r>
              <a:rPr lang="es-EC" sz="2200" dirty="0" smtClean="0"/>
              <a:t>CIRCUITO CERRADO DE TELEVISIÓN</a:t>
            </a:r>
            <a:endParaRPr lang="es-EC" sz="2200" dirty="0"/>
          </a:p>
        </p:txBody>
      </p:sp>
      <p:sp>
        <p:nvSpPr>
          <p:cNvPr id="5" name="1 Marcador de contenido"/>
          <p:cNvSpPr txBox="1">
            <a:spLocks/>
          </p:cNvSpPr>
          <p:nvPr/>
        </p:nvSpPr>
        <p:spPr>
          <a:xfrm>
            <a:off x="576064" y="2564904"/>
            <a:ext cx="2987824" cy="3816424"/>
          </a:xfrm>
          <a:prstGeom prst="rect">
            <a:avLst/>
          </a:prstGeom>
        </p:spPr>
        <p:txBody>
          <a:bodyPr vert="horz" lIns="91440" tIns="45720" rIns="91440" bIns="45720" rtlCol="0">
            <a:normAutofit fontScale="70000" lnSpcReduction="20000"/>
          </a:bodyPr>
          <a:lstStyle/>
          <a:p>
            <a:pPr marL="274320" marR="0" lvl="0" indent="-274320" algn="just"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r>
              <a:rPr lang="es-EC" sz="3200" dirty="0" smtClean="0">
                <a:solidFill>
                  <a:schemeClr val="tx2"/>
                </a:solidFill>
              </a:rPr>
              <a:t>A diferencia del acceso al CCTV mediante el computador el ingreso con un terminal Android es exclusivo para el monitoreo de cualquiera de los canales en cualquier momento y en cualquier lugar al estar conectado a una red móvil.</a:t>
            </a:r>
            <a:endParaRPr kumimoji="0" lang="es-EC" sz="3200" b="0"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endParaRPr kumimoji="0" lang="es-EC" sz="2400" b="0" i="0" u="none" strike="noStrike" kern="1200" cap="none" spc="0" normalizeH="0" baseline="0" noProof="0" dirty="0">
              <a:ln>
                <a:noFill/>
              </a:ln>
              <a:solidFill>
                <a:schemeClr val="tx2"/>
              </a:solidFill>
              <a:effectLst/>
              <a:uLnTx/>
              <a:uFillTx/>
              <a:latin typeface="+mn-lt"/>
              <a:ea typeface="+mn-ea"/>
              <a:cs typeface="+mn-cs"/>
            </a:endParaRPr>
          </a:p>
        </p:txBody>
      </p:sp>
      <p:sp>
        <p:nvSpPr>
          <p:cNvPr id="7" name="1 Marcador de contenido"/>
          <p:cNvSpPr>
            <a:spLocks noGrp="1"/>
          </p:cNvSpPr>
          <p:nvPr>
            <p:ph idx="1"/>
          </p:nvPr>
        </p:nvSpPr>
        <p:spPr>
          <a:xfrm>
            <a:off x="323528" y="2060848"/>
            <a:ext cx="4608512" cy="504056"/>
          </a:xfrm>
        </p:spPr>
        <p:txBody>
          <a:bodyPr>
            <a:normAutofit fontScale="47500" lnSpcReduction="20000"/>
          </a:bodyPr>
          <a:lstStyle/>
          <a:p>
            <a:pPr>
              <a:buNone/>
            </a:pPr>
            <a:r>
              <a:rPr lang="es-EC" sz="3600" dirty="0" smtClean="0"/>
              <a:t>MONITOREO REMOTO MEDIANTE ANDROID OS</a:t>
            </a:r>
          </a:p>
          <a:p>
            <a:pPr lvl="1"/>
            <a:endParaRPr lang="es-EC" dirty="0" smtClean="0"/>
          </a:p>
          <a:p>
            <a:pPr marL="301943" lvl="1" indent="0">
              <a:buNone/>
            </a:pPr>
            <a:endParaRPr lang="es-EC" dirty="0"/>
          </a:p>
        </p:txBody>
      </p:sp>
      <p:pic>
        <p:nvPicPr>
          <p:cNvPr id="9" name="8 Imagen" descr="C:\Users\RON\Dropbox\2013_12_14_23_36_38.jpg"/>
          <p:cNvPicPr/>
          <p:nvPr/>
        </p:nvPicPr>
        <p:blipFill>
          <a:blip r:embed="rId2" cstate="print"/>
          <a:srcRect/>
          <a:stretch>
            <a:fillRect/>
          </a:stretch>
        </p:blipFill>
        <p:spPr bwMode="auto">
          <a:xfrm>
            <a:off x="3995936" y="2924944"/>
            <a:ext cx="1822932" cy="2448271"/>
          </a:xfrm>
          <a:prstGeom prst="rect">
            <a:avLst/>
          </a:prstGeom>
          <a:noFill/>
          <a:ln w="9525">
            <a:noFill/>
            <a:miter lim="800000"/>
            <a:headEnd/>
            <a:tailEnd/>
          </a:ln>
        </p:spPr>
      </p:pic>
      <p:pic>
        <p:nvPicPr>
          <p:cNvPr id="10" name="9 Imagen" descr="C:\Users\RON\Dropbox\2013_12_14_23_35_14.jpg"/>
          <p:cNvPicPr/>
          <p:nvPr/>
        </p:nvPicPr>
        <p:blipFill>
          <a:blip r:embed="rId3" cstate="print"/>
          <a:srcRect/>
          <a:stretch>
            <a:fillRect/>
          </a:stretch>
        </p:blipFill>
        <p:spPr bwMode="auto">
          <a:xfrm>
            <a:off x="5868144" y="2924944"/>
            <a:ext cx="2945014" cy="2448272"/>
          </a:xfrm>
          <a:prstGeom prst="rect">
            <a:avLst/>
          </a:prstGeom>
          <a:noFill/>
          <a:ln w="9525">
            <a:noFill/>
            <a:miter lim="800000"/>
            <a:headEnd/>
            <a:tailEnd/>
          </a:ln>
        </p:spPr>
      </p:pic>
    </p:spTree>
    <p:extLst>
      <p:ext uri="{BB962C8B-B14F-4D97-AF65-F5344CB8AC3E}">
        <p14:creationId xmlns:p14="http://schemas.microsoft.com/office/powerpoint/2010/main" xmlns="" val="26051035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dirty="0" smtClean="0"/>
              <a:t>PRUEBAS DE FUNCIONAMIENTO</a:t>
            </a:r>
            <a:br>
              <a:rPr lang="es-EC" dirty="0" smtClean="0"/>
            </a:br>
            <a:r>
              <a:rPr lang="es-EC" sz="2200" dirty="0" smtClean="0"/>
              <a:t>CIRCUITO CERRADO DE TELEVISIÓN</a:t>
            </a:r>
            <a:endParaRPr lang="es-EC" sz="2200" dirty="0"/>
          </a:p>
        </p:txBody>
      </p:sp>
      <p:sp>
        <p:nvSpPr>
          <p:cNvPr id="5" name="1 Marcador de contenido"/>
          <p:cNvSpPr txBox="1">
            <a:spLocks/>
          </p:cNvSpPr>
          <p:nvPr/>
        </p:nvSpPr>
        <p:spPr>
          <a:xfrm>
            <a:off x="576064" y="2564904"/>
            <a:ext cx="2987824" cy="3816424"/>
          </a:xfrm>
          <a:prstGeom prst="rect">
            <a:avLst/>
          </a:prstGeom>
        </p:spPr>
        <p:txBody>
          <a:bodyPr vert="horz" lIns="91440" tIns="45720" rIns="91440" bIns="45720" rtlCol="0">
            <a:normAutofit fontScale="85000" lnSpcReduction="20000"/>
          </a:bodyPr>
          <a:lstStyle/>
          <a:p>
            <a:pPr marL="274320" marR="0" lvl="0" indent="-274320" algn="just"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r>
              <a:rPr lang="es-EC" sz="3200" noProof="0" dirty="0" smtClean="0">
                <a:solidFill>
                  <a:schemeClr val="tx2"/>
                </a:solidFill>
              </a:rPr>
              <a:t>El DVR es capaz de generar y enviar correos electrónicos como el ejemplo presentado, que fue enviado debido a la activación de la alarma anti – intrusión.</a:t>
            </a:r>
            <a:endParaRPr kumimoji="0" lang="es-EC" sz="3200" b="0"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endParaRPr kumimoji="0" lang="es-EC" sz="2400" b="0" i="0" u="none" strike="noStrike" kern="1200" cap="none" spc="0" normalizeH="0" baseline="0" noProof="0" dirty="0">
              <a:ln>
                <a:noFill/>
              </a:ln>
              <a:solidFill>
                <a:schemeClr val="tx2"/>
              </a:solidFill>
              <a:effectLst/>
              <a:uLnTx/>
              <a:uFillTx/>
              <a:latin typeface="+mn-lt"/>
              <a:ea typeface="+mn-ea"/>
              <a:cs typeface="+mn-cs"/>
            </a:endParaRPr>
          </a:p>
        </p:txBody>
      </p:sp>
      <p:sp>
        <p:nvSpPr>
          <p:cNvPr id="7" name="1 Marcador de contenido"/>
          <p:cNvSpPr>
            <a:spLocks noGrp="1"/>
          </p:cNvSpPr>
          <p:nvPr>
            <p:ph idx="1"/>
          </p:nvPr>
        </p:nvSpPr>
        <p:spPr>
          <a:xfrm>
            <a:off x="323528" y="2060848"/>
            <a:ext cx="4176464" cy="576064"/>
          </a:xfrm>
        </p:spPr>
        <p:txBody>
          <a:bodyPr>
            <a:normAutofit fontScale="55000" lnSpcReduction="20000"/>
          </a:bodyPr>
          <a:lstStyle/>
          <a:p>
            <a:pPr>
              <a:buNone/>
            </a:pPr>
            <a:r>
              <a:rPr lang="es-EC" sz="3600" dirty="0" smtClean="0"/>
              <a:t>ENVÍO DE CORREOS ELECTRÓNICOS</a:t>
            </a:r>
          </a:p>
          <a:p>
            <a:pPr lvl="1"/>
            <a:endParaRPr lang="es-EC" dirty="0" smtClean="0"/>
          </a:p>
          <a:p>
            <a:pPr marL="301943" lvl="1" indent="0">
              <a:buNone/>
            </a:pPr>
            <a:endParaRPr lang="es-EC" dirty="0"/>
          </a:p>
        </p:txBody>
      </p:sp>
      <p:pic>
        <p:nvPicPr>
          <p:cNvPr id="11" name="10 Imagen" descr="C:\Users\RON\Dropbox\al1.png"/>
          <p:cNvPicPr/>
          <p:nvPr/>
        </p:nvPicPr>
        <p:blipFill>
          <a:blip r:embed="rId2" cstate="print"/>
          <a:srcRect l="17275" t="17510" r="2798" b="7977"/>
          <a:stretch>
            <a:fillRect/>
          </a:stretch>
        </p:blipFill>
        <p:spPr bwMode="auto">
          <a:xfrm>
            <a:off x="3923928" y="2492896"/>
            <a:ext cx="4968552" cy="3456384"/>
          </a:xfrm>
          <a:prstGeom prst="rect">
            <a:avLst/>
          </a:prstGeom>
          <a:noFill/>
          <a:ln w="9525">
            <a:noFill/>
            <a:miter lim="800000"/>
            <a:headEnd/>
            <a:tailEnd/>
          </a:ln>
        </p:spPr>
      </p:pic>
    </p:spTree>
    <p:extLst>
      <p:ext uri="{BB962C8B-B14F-4D97-AF65-F5344CB8AC3E}">
        <p14:creationId xmlns:p14="http://schemas.microsoft.com/office/powerpoint/2010/main" xmlns="" val="26051035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2420888"/>
            <a:ext cx="8280919" cy="4104456"/>
          </a:xfrm>
        </p:spPr>
        <p:txBody>
          <a:bodyPr>
            <a:normAutofit fontScale="92500" lnSpcReduction="20000"/>
          </a:bodyPr>
          <a:lstStyle/>
          <a:p>
            <a:pPr lvl="0" algn="just"/>
            <a:r>
              <a:rPr lang="es-EC" sz="2800" dirty="0"/>
              <a:t>Se logró repotenciar nodos de control ISDE-ING, INS-460 e INS-231 que disponía la empresa, integrándolos en el sistema de los que no se estaban aprovechando todas sus capacidades y representaban una pérdida tanto económica como tecnológica para la empresa</a:t>
            </a:r>
            <a:r>
              <a:rPr lang="es-EC" sz="2800" dirty="0" smtClean="0"/>
              <a:t>.</a:t>
            </a:r>
          </a:p>
          <a:p>
            <a:pPr lvl="0" algn="just"/>
            <a:endParaRPr lang="es-EC" sz="2800" dirty="0" smtClean="0"/>
          </a:p>
          <a:p>
            <a:pPr algn="just"/>
            <a:r>
              <a:rPr lang="es-EC" sz="2800" dirty="0" smtClean="0"/>
              <a:t>La efectiva solución que representa el haber utilizado el protocolo LONWorks como plataforma para el sistema de seguridad electrónica permitió que la flexibilidad y la gran capacidad de integración de éste estándar sean la clave para la ejecución del proyecto y la superación de las expectativas.</a:t>
            </a:r>
          </a:p>
          <a:p>
            <a:pPr lvl="0" algn="just"/>
            <a:endParaRPr lang="es-EC" sz="2800" dirty="0"/>
          </a:p>
          <a:p>
            <a:pPr algn="just"/>
            <a:endParaRPr lang="es-EC" dirty="0"/>
          </a:p>
        </p:txBody>
      </p:sp>
      <p:sp>
        <p:nvSpPr>
          <p:cNvPr id="3" name="2 Título"/>
          <p:cNvSpPr>
            <a:spLocks noGrp="1"/>
          </p:cNvSpPr>
          <p:nvPr>
            <p:ph type="title"/>
          </p:nvPr>
        </p:nvSpPr>
        <p:spPr/>
        <p:txBody>
          <a:bodyPr>
            <a:normAutofit fontScale="90000"/>
          </a:bodyPr>
          <a:lstStyle/>
          <a:p>
            <a:r>
              <a:rPr lang="es-EC" dirty="0" smtClean="0"/>
              <a:t>CONCLUSIONES </a:t>
            </a:r>
            <a:r>
              <a:rPr lang="es-EC" dirty="0" smtClean="0"/>
              <a:t>Y RECOMENDACIONES</a:t>
            </a:r>
            <a:r>
              <a:rPr lang="es-EC" dirty="0"/>
              <a:t/>
            </a:r>
            <a:br>
              <a:rPr lang="es-EC" dirty="0"/>
            </a:br>
            <a:r>
              <a:rPr lang="es-EC" sz="2400" dirty="0" smtClean="0"/>
              <a:t>CONCLUSIONES</a:t>
            </a:r>
            <a:endParaRPr lang="es-EC" sz="2400" dirty="0"/>
          </a:p>
        </p:txBody>
      </p:sp>
    </p:spTree>
    <p:extLst>
      <p:ext uri="{BB962C8B-B14F-4D97-AF65-F5344CB8AC3E}">
        <p14:creationId xmlns:p14="http://schemas.microsoft.com/office/powerpoint/2010/main" xmlns="" val="25796514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2420888"/>
            <a:ext cx="8280919" cy="4248472"/>
          </a:xfrm>
        </p:spPr>
        <p:txBody>
          <a:bodyPr>
            <a:normAutofit fontScale="92500" lnSpcReduction="20000"/>
          </a:bodyPr>
          <a:lstStyle/>
          <a:p>
            <a:pPr lvl="0" algn="just"/>
            <a:r>
              <a:rPr lang="es-EC" sz="2800" dirty="0" smtClean="0"/>
              <a:t>El </a:t>
            </a:r>
            <a:r>
              <a:rPr lang="es-EC" sz="2800" dirty="0" smtClean="0"/>
              <a:t>haber implementado el sistema de seguridad electrónica basado sobre un estándar, aplicado y reconocido internacionalmente, dio paso a la integración del sistema con la interfaz desarrollada en InTouch mediante el protocolo de intercambio dinámico de datos manejado por ambas plataformas.</a:t>
            </a:r>
          </a:p>
          <a:p>
            <a:pPr algn="just">
              <a:buNone/>
            </a:pPr>
            <a:endParaRPr lang="es-EC" sz="2800" dirty="0" smtClean="0"/>
          </a:p>
          <a:p>
            <a:pPr lvl="0" algn="just"/>
            <a:r>
              <a:rPr lang="es-EC" sz="2800" dirty="0" smtClean="0"/>
              <a:t>La flexibilidad que presentan los nodos de control LONWorks desarrollados por ISDE-ING se convierten en una ventaja al momento de la selección de los dispositivos periféricos ya que no se tiene como  referencia a un solo fabricante.</a:t>
            </a:r>
          </a:p>
          <a:p>
            <a:pPr lvl="0" algn="just"/>
            <a:endParaRPr lang="es-EC" sz="2800" dirty="0"/>
          </a:p>
          <a:p>
            <a:pPr algn="just"/>
            <a:endParaRPr lang="es-EC" dirty="0"/>
          </a:p>
        </p:txBody>
      </p:sp>
      <p:sp>
        <p:nvSpPr>
          <p:cNvPr id="3" name="2 Título"/>
          <p:cNvSpPr>
            <a:spLocks noGrp="1"/>
          </p:cNvSpPr>
          <p:nvPr>
            <p:ph type="title"/>
          </p:nvPr>
        </p:nvSpPr>
        <p:spPr/>
        <p:txBody>
          <a:bodyPr>
            <a:normAutofit fontScale="90000"/>
          </a:bodyPr>
          <a:lstStyle/>
          <a:p>
            <a:r>
              <a:rPr lang="es-EC" dirty="0" smtClean="0"/>
              <a:t>CONCLUSIONES </a:t>
            </a:r>
            <a:r>
              <a:rPr lang="es-EC" dirty="0" smtClean="0"/>
              <a:t>Y RECOMENDACIONES</a:t>
            </a:r>
            <a:r>
              <a:rPr lang="es-EC" dirty="0"/>
              <a:t/>
            </a:r>
            <a:br>
              <a:rPr lang="es-EC" dirty="0"/>
            </a:br>
            <a:r>
              <a:rPr lang="es-EC" sz="2400" dirty="0" smtClean="0"/>
              <a:t>CONCLUSIONES</a:t>
            </a:r>
            <a:endParaRPr lang="es-EC" sz="2400" dirty="0"/>
          </a:p>
        </p:txBody>
      </p:sp>
    </p:spTree>
    <p:extLst>
      <p:ext uri="{BB962C8B-B14F-4D97-AF65-F5344CB8AC3E}">
        <p14:creationId xmlns:p14="http://schemas.microsoft.com/office/powerpoint/2010/main" xmlns="" val="25796514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2420888"/>
            <a:ext cx="8280919" cy="4248472"/>
          </a:xfrm>
        </p:spPr>
        <p:txBody>
          <a:bodyPr>
            <a:normAutofit fontScale="92500" lnSpcReduction="20000"/>
          </a:bodyPr>
          <a:lstStyle/>
          <a:p>
            <a:pPr lvl="0" algn="just"/>
            <a:r>
              <a:rPr lang="es-EC" sz="2800" dirty="0" smtClean="0"/>
              <a:t>Este sistema de seguridad electrónica desarrollada para la empresa SRT HARDCOM S.A., al haber cumplido con las normas y requerimientos exigidos para la ejecución de sus proyectos ha decidido incluir en su carta de servicios el uso de tecnología estándar LONWorks en trabajos de similares características</a:t>
            </a:r>
            <a:r>
              <a:rPr lang="es-EC" sz="2800" dirty="0" smtClean="0"/>
              <a:t>.</a:t>
            </a:r>
          </a:p>
          <a:p>
            <a:pPr lvl="0" algn="just"/>
            <a:endParaRPr lang="es-EC" sz="2800" dirty="0" smtClean="0"/>
          </a:p>
          <a:p>
            <a:pPr lvl="0" algn="just"/>
            <a:r>
              <a:rPr lang="es-EC" sz="2800" dirty="0" smtClean="0"/>
              <a:t>A opinión del usuario se logró desarrollar una interfaz agradable a la vista, intuitiva y eficiente, objetivo alcanzado siguiendo las recomendaciones que indica la guía ergonómica de diseño de interfaces de supervisión (GEDIS). </a:t>
            </a:r>
          </a:p>
          <a:p>
            <a:pPr lvl="0" algn="just"/>
            <a:endParaRPr lang="es-EC" sz="2800" dirty="0"/>
          </a:p>
          <a:p>
            <a:pPr algn="just"/>
            <a:endParaRPr lang="es-EC" dirty="0"/>
          </a:p>
        </p:txBody>
      </p:sp>
      <p:sp>
        <p:nvSpPr>
          <p:cNvPr id="3" name="2 Título"/>
          <p:cNvSpPr>
            <a:spLocks noGrp="1"/>
          </p:cNvSpPr>
          <p:nvPr>
            <p:ph type="title"/>
          </p:nvPr>
        </p:nvSpPr>
        <p:spPr/>
        <p:txBody>
          <a:bodyPr>
            <a:normAutofit fontScale="90000"/>
          </a:bodyPr>
          <a:lstStyle/>
          <a:p>
            <a:r>
              <a:rPr lang="es-EC" dirty="0" smtClean="0"/>
              <a:t>CONCLUSIONES </a:t>
            </a:r>
            <a:r>
              <a:rPr lang="es-EC" dirty="0" smtClean="0"/>
              <a:t>Y RECOMENDACIONES</a:t>
            </a:r>
            <a:r>
              <a:rPr lang="es-EC" dirty="0"/>
              <a:t/>
            </a:r>
            <a:br>
              <a:rPr lang="es-EC" dirty="0"/>
            </a:br>
            <a:r>
              <a:rPr lang="es-EC" sz="2400" dirty="0" smtClean="0"/>
              <a:t>CONCLUSIONES</a:t>
            </a:r>
            <a:endParaRPr lang="es-EC" sz="2400" dirty="0"/>
          </a:p>
        </p:txBody>
      </p:sp>
    </p:spTree>
    <p:extLst>
      <p:ext uri="{BB962C8B-B14F-4D97-AF65-F5344CB8AC3E}">
        <p14:creationId xmlns:p14="http://schemas.microsoft.com/office/powerpoint/2010/main" xmlns="" val="25796514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2420888"/>
            <a:ext cx="8280919" cy="4248472"/>
          </a:xfrm>
        </p:spPr>
        <p:txBody>
          <a:bodyPr>
            <a:normAutofit fontScale="92500" lnSpcReduction="10000"/>
          </a:bodyPr>
          <a:lstStyle/>
          <a:p>
            <a:pPr lvl="0" algn="just"/>
            <a:r>
              <a:rPr lang="es-EC" sz="2800" dirty="0" smtClean="0"/>
              <a:t>Un adecuado enrutamiento previo a la ejecución del cableado optimiza las distancias que se deberá recorrer para alcanzar los puntos de conexión de cada dispositivo</a:t>
            </a:r>
            <a:r>
              <a:rPr lang="es-EC" sz="2800" dirty="0" smtClean="0"/>
              <a:t>.</a:t>
            </a:r>
          </a:p>
          <a:p>
            <a:pPr lvl="0" algn="just"/>
            <a:endParaRPr lang="es-EC" sz="2800" dirty="0" smtClean="0"/>
          </a:p>
          <a:p>
            <a:pPr algn="just"/>
            <a:r>
              <a:rPr lang="es-EC" sz="2800" dirty="0" smtClean="0"/>
              <a:t>Antes de la energización de los dispositivos  que comparten la alimentación desde una misma fuente, como las cámaras análogas, se deben verificar que todas tengan la misma polaridad en sus tomacorrientes ya que al compartir barras podrían producirse corto circuitos o daños en el artefacto.</a:t>
            </a:r>
            <a:endParaRPr lang="es-EC" sz="2800" dirty="0"/>
          </a:p>
          <a:p>
            <a:pPr algn="just"/>
            <a:endParaRPr lang="es-EC" dirty="0"/>
          </a:p>
        </p:txBody>
      </p:sp>
      <p:sp>
        <p:nvSpPr>
          <p:cNvPr id="3" name="2 Título"/>
          <p:cNvSpPr>
            <a:spLocks noGrp="1"/>
          </p:cNvSpPr>
          <p:nvPr>
            <p:ph type="title"/>
          </p:nvPr>
        </p:nvSpPr>
        <p:spPr/>
        <p:txBody>
          <a:bodyPr>
            <a:normAutofit fontScale="90000"/>
          </a:bodyPr>
          <a:lstStyle/>
          <a:p>
            <a:r>
              <a:rPr lang="es-EC" dirty="0" smtClean="0"/>
              <a:t>CONCLUSIONES </a:t>
            </a:r>
            <a:r>
              <a:rPr lang="es-EC" dirty="0" smtClean="0"/>
              <a:t>Y RECOMENDACIONES</a:t>
            </a:r>
            <a:r>
              <a:rPr lang="es-EC" dirty="0"/>
              <a:t/>
            </a:r>
            <a:br>
              <a:rPr lang="es-EC" dirty="0"/>
            </a:br>
            <a:r>
              <a:rPr lang="es-EC" sz="2400" dirty="0" smtClean="0"/>
              <a:t>RECOMENDACIONES</a:t>
            </a:r>
            <a:endParaRPr lang="es-EC" sz="2400" dirty="0"/>
          </a:p>
        </p:txBody>
      </p:sp>
    </p:spTree>
    <p:extLst>
      <p:ext uri="{BB962C8B-B14F-4D97-AF65-F5344CB8AC3E}">
        <p14:creationId xmlns:p14="http://schemas.microsoft.com/office/powerpoint/2010/main" xmlns="" val="25796514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2420888"/>
            <a:ext cx="8280919" cy="4248472"/>
          </a:xfrm>
        </p:spPr>
        <p:txBody>
          <a:bodyPr>
            <a:normAutofit fontScale="92500" lnSpcReduction="20000"/>
          </a:bodyPr>
          <a:lstStyle/>
          <a:p>
            <a:pPr lvl="0" algn="just"/>
            <a:r>
              <a:rPr lang="es-EC" sz="2800" dirty="0" smtClean="0"/>
              <a:t>La correcta configuración horaria programada en el grabador digital de video, permite optimizar el espacio que vaya a ser ocupado del disco duro no teniendo que realizar grabaciones en la noche sin que un evento aparezca.</a:t>
            </a:r>
          </a:p>
          <a:p>
            <a:pPr algn="just"/>
            <a:endParaRPr lang="es-EC" sz="2800" dirty="0" smtClean="0"/>
          </a:p>
          <a:p>
            <a:pPr lvl="0" algn="just"/>
            <a:r>
              <a:rPr lang="es-EC" sz="2800" dirty="0" smtClean="0"/>
              <a:t>Si la interfaz no se la realiza directamente en el computador que va a realizar el control, se debe tomar en cuenta la resolución máxima con la que puede operar este computador  para evitar el auto ajuste al instalar la interfaz ya que se pueden echar a perder los gráficos que contenga la interfaz.</a:t>
            </a:r>
          </a:p>
          <a:p>
            <a:pPr algn="just"/>
            <a:endParaRPr lang="es-EC" dirty="0"/>
          </a:p>
        </p:txBody>
      </p:sp>
      <p:sp>
        <p:nvSpPr>
          <p:cNvPr id="3" name="2 Título"/>
          <p:cNvSpPr>
            <a:spLocks noGrp="1"/>
          </p:cNvSpPr>
          <p:nvPr>
            <p:ph type="title"/>
          </p:nvPr>
        </p:nvSpPr>
        <p:spPr/>
        <p:txBody>
          <a:bodyPr>
            <a:normAutofit fontScale="90000"/>
          </a:bodyPr>
          <a:lstStyle/>
          <a:p>
            <a:r>
              <a:rPr lang="es-EC" dirty="0" smtClean="0"/>
              <a:t>CONCLUSIONES </a:t>
            </a:r>
            <a:r>
              <a:rPr lang="es-EC" dirty="0" smtClean="0"/>
              <a:t>Y RECOMENDACIONES</a:t>
            </a:r>
            <a:r>
              <a:rPr lang="es-EC" dirty="0"/>
              <a:t/>
            </a:r>
            <a:br>
              <a:rPr lang="es-EC" dirty="0"/>
            </a:br>
            <a:r>
              <a:rPr lang="es-EC" sz="2400" dirty="0" smtClean="0"/>
              <a:t>RECOMENDACIONES</a:t>
            </a:r>
            <a:endParaRPr lang="es-EC" sz="2400" dirty="0"/>
          </a:p>
        </p:txBody>
      </p:sp>
    </p:spTree>
    <p:extLst>
      <p:ext uri="{BB962C8B-B14F-4D97-AF65-F5344CB8AC3E}">
        <p14:creationId xmlns:p14="http://schemas.microsoft.com/office/powerpoint/2010/main" xmlns="" val="25796514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2420888"/>
            <a:ext cx="8280919" cy="4248472"/>
          </a:xfrm>
        </p:spPr>
        <p:txBody>
          <a:bodyPr>
            <a:normAutofit fontScale="92500" lnSpcReduction="10000"/>
          </a:bodyPr>
          <a:lstStyle/>
          <a:p>
            <a:pPr lvl="0" algn="just"/>
            <a:r>
              <a:rPr lang="es-EC" sz="2800" dirty="0" smtClean="0"/>
              <a:t>Un bien elaborado plan de trabajo con una adecuada difusión del mismo permite alcanzar los objetivos planteados en los tiempos estimados en el proceso de diseño.</a:t>
            </a:r>
          </a:p>
          <a:p>
            <a:pPr algn="just">
              <a:buNone/>
            </a:pPr>
            <a:endParaRPr lang="es-EC" sz="2800" dirty="0" smtClean="0"/>
          </a:p>
          <a:p>
            <a:pPr lvl="0" algn="just"/>
            <a:r>
              <a:rPr lang="es-EC" sz="2800" dirty="0" smtClean="0"/>
              <a:t>Es necesaria la capacitación sobre el uso del sistema de seguridad electrónica a una persona que sea responsable de discriminar por área la información del funcionamiento de este sistema ya que las herramientas de monitoreo y control no pueden ser utilizadas por cualquier personal de la empresa.</a:t>
            </a:r>
          </a:p>
          <a:p>
            <a:pPr algn="just"/>
            <a:endParaRPr lang="es-EC" dirty="0"/>
          </a:p>
        </p:txBody>
      </p:sp>
      <p:sp>
        <p:nvSpPr>
          <p:cNvPr id="3" name="2 Título"/>
          <p:cNvSpPr>
            <a:spLocks noGrp="1"/>
          </p:cNvSpPr>
          <p:nvPr>
            <p:ph type="title"/>
          </p:nvPr>
        </p:nvSpPr>
        <p:spPr/>
        <p:txBody>
          <a:bodyPr>
            <a:normAutofit fontScale="90000"/>
          </a:bodyPr>
          <a:lstStyle/>
          <a:p>
            <a:r>
              <a:rPr lang="es-EC" dirty="0" smtClean="0"/>
              <a:t>CONCLUSIONES </a:t>
            </a:r>
            <a:r>
              <a:rPr lang="es-EC" dirty="0" smtClean="0"/>
              <a:t>Y RECOMENDACIONES</a:t>
            </a:r>
            <a:r>
              <a:rPr lang="es-EC" dirty="0"/>
              <a:t/>
            </a:r>
            <a:br>
              <a:rPr lang="es-EC" dirty="0"/>
            </a:br>
            <a:r>
              <a:rPr lang="es-EC" sz="2400" dirty="0" smtClean="0"/>
              <a:t>RECOMENDACIONES</a:t>
            </a:r>
            <a:endParaRPr lang="es-EC" sz="2400" dirty="0"/>
          </a:p>
        </p:txBody>
      </p:sp>
    </p:spTree>
    <p:extLst>
      <p:ext uri="{BB962C8B-B14F-4D97-AF65-F5344CB8AC3E}">
        <p14:creationId xmlns:p14="http://schemas.microsoft.com/office/powerpoint/2010/main" xmlns="" val="2579651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2348880"/>
            <a:ext cx="4059973" cy="3777283"/>
          </a:xfrm>
        </p:spPr>
        <p:txBody>
          <a:bodyPr>
            <a:normAutofit fontScale="92500" lnSpcReduction="20000"/>
          </a:bodyPr>
          <a:lstStyle/>
          <a:p>
            <a:pPr algn="just">
              <a:buNone/>
            </a:pPr>
            <a:r>
              <a:rPr lang="es-EC" dirty="0" smtClean="0"/>
              <a:t>Comercialmente es conocido como LONWorks y desarrollado por </a:t>
            </a:r>
            <a:r>
              <a:rPr lang="es-EC" dirty="0" err="1" smtClean="0"/>
              <a:t>Echelon</a:t>
            </a:r>
            <a:r>
              <a:rPr lang="es-EC" dirty="0" smtClean="0"/>
              <a:t>®. El estándar abarca todos los elementos necesarios como el diseño, monitoreo y su control para la implementación de una red de dispositivos diversos,  además ofrece una solución completa a problemas relacionados con la automatización y control electrónico.</a:t>
            </a:r>
            <a:endParaRPr lang="es-EC" dirty="0"/>
          </a:p>
        </p:txBody>
      </p:sp>
      <p:sp>
        <p:nvSpPr>
          <p:cNvPr id="3" name="2 Título"/>
          <p:cNvSpPr>
            <a:spLocks noGrp="1"/>
          </p:cNvSpPr>
          <p:nvPr>
            <p:ph type="title"/>
          </p:nvPr>
        </p:nvSpPr>
        <p:spPr/>
        <p:txBody>
          <a:bodyPr>
            <a:normAutofit fontScale="90000"/>
          </a:bodyPr>
          <a:lstStyle/>
          <a:p>
            <a:r>
              <a:rPr lang="es-EC" dirty="0" smtClean="0"/>
              <a:t>Estándar ISO/IEC 14908</a:t>
            </a:r>
            <a:br>
              <a:rPr lang="es-EC" dirty="0" smtClean="0"/>
            </a:br>
            <a:r>
              <a:rPr lang="es-EC" dirty="0" smtClean="0"/>
              <a:t>LONWorks</a:t>
            </a:r>
            <a:endParaRPr lang="es-EC" dirty="0"/>
          </a:p>
        </p:txBody>
      </p:sp>
      <p:pic>
        <p:nvPicPr>
          <p:cNvPr id="28674" name="Picture 2" descr="http://www.chipkin.com/articles/wp-content/uploads/2007/05/echelon_logo.gif"/>
          <p:cNvPicPr>
            <a:picLocks noChangeAspect="1" noChangeArrowheads="1"/>
          </p:cNvPicPr>
          <p:nvPr/>
        </p:nvPicPr>
        <p:blipFill>
          <a:blip r:embed="rId2" cstate="print"/>
          <a:srcRect/>
          <a:stretch>
            <a:fillRect/>
          </a:stretch>
        </p:blipFill>
        <p:spPr bwMode="auto">
          <a:xfrm>
            <a:off x="6156176" y="3212976"/>
            <a:ext cx="1946523" cy="930414"/>
          </a:xfrm>
          <a:prstGeom prst="rect">
            <a:avLst/>
          </a:prstGeom>
          <a:noFill/>
        </p:spPr>
      </p:pic>
      <p:pic>
        <p:nvPicPr>
          <p:cNvPr id="28676" name="Picture 4" descr="http://protocolgateway.files.wordpress.com/2012/01/lonworks.gif?w=225&amp;h=64"/>
          <p:cNvPicPr>
            <a:picLocks noChangeAspect="1" noChangeArrowheads="1"/>
          </p:cNvPicPr>
          <p:nvPr/>
        </p:nvPicPr>
        <p:blipFill>
          <a:blip r:embed="rId3" cstate="print"/>
          <a:srcRect/>
          <a:stretch>
            <a:fillRect/>
          </a:stretch>
        </p:blipFill>
        <p:spPr bwMode="auto">
          <a:xfrm>
            <a:off x="6012160" y="4437112"/>
            <a:ext cx="2143125" cy="619126"/>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FAS\Desktop\Imagen-muchas-gracias.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1696" y="1268760"/>
            <a:ext cx="9780240" cy="46150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85402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2348880"/>
            <a:ext cx="4059973" cy="3777283"/>
          </a:xfrm>
        </p:spPr>
        <p:txBody>
          <a:bodyPr>
            <a:normAutofit fontScale="85000" lnSpcReduction="20000"/>
          </a:bodyPr>
          <a:lstStyle/>
          <a:p>
            <a:pPr algn="just">
              <a:buNone/>
            </a:pPr>
            <a:r>
              <a:rPr lang="es-EC" dirty="0" smtClean="0"/>
              <a:t>Esta plataforma para el intercambio de información utiliza el protocolo </a:t>
            </a:r>
            <a:r>
              <a:rPr lang="es-EC" dirty="0" err="1" smtClean="0"/>
              <a:t>LONTalk</a:t>
            </a:r>
            <a:r>
              <a:rPr lang="es-EC" dirty="0" smtClean="0"/>
              <a:t>, el cual debe ser soportado por todos los dispositivos componentes de la red, y quien certifica que los dispositivos son aptos para operar bajo LONWorks es la organización </a:t>
            </a:r>
            <a:r>
              <a:rPr lang="es-EC" dirty="0" err="1" smtClean="0"/>
              <a:t>LONMark</a:t>
            </a:r>
            <a:r>
              <a:rPr lang="es-EC" dirty="0" smtClean="0"/>
              <a:t>. Ésta define las variables de red con las que debe operar cada dispositivo de modo que todos los nodos LONWorks “hablen el mismo idioma”.</a:t>
            </a:r>
            <a:endParaRPr lang="es-EC" dirty="0"/>
          </a:p>
        </p:txBody>
      </p:sp>
      <p:sp>
        <p:nvSpPr>
          <p:cNvPr id="3" name="2 Título"/>
          <p:cNvSpPr>
            <a:spLocks noGrp="1"/>
          </p:cNvSpPr>
          <p:nvPr>
            <p:ph type="title"/>
          </p:nvPr>
        </p:nvSpPr>
        <p:spPr/>
        <p:txBody>
          <a:bodyPr>
            <a:normAutofit fontScale="90000"/>
          </a:bodyPr>
          <a:lstStyle/>
          <a:p>
            <a:r>
              <a:rPr lang="es-EC" dirty="0" smtClean="0"/>
              <a:t>Estándar ISO/IEC 14908</a:t>
            </a:r>
            <a:br>
              <a:rPr lang="es-EC" dirty="0" smtClean="0"/>
            </a:br>
            <a:r>
              <a:rPr lang="es-EC" dirty="0" smtClean="0"/>
              <a:t>LONWorks</a:t>
            </a:r>
            <a:endParaRPr lang="es-EC" dirty="0"/>
          </a:p>
        </p:txBody>
      </p:sp>
      <p:pic>
        <p:nvPicPr>
          <p:cNvPr id="28674" name="Picture 2" descr="http://www.chipkin.com/articles/wp-content/uploads/2007/05/echelon_logo.gif"/>
          <p:cNvPicPr>
            <a:picLocks noChangeAspect="1" noChangeArrowheads="1"/>
          </p:cNvPicPr>
          <p:nvPr/>
        </p:nvPicPr>
        <p:blipFill>
          <a:blip r:embed="rId2" cstate="print"/>
          <a:srcRect/>
          <a:stretch>
            <a:fillRect/>
          </a:stretch>
        </p:blipFill>
        <p:spPr bwMode="auto">
          <a:xfrm>
            <a:off x="6156176" y="2492896"/>
            <a:ext cx="1946523" cy="930414"/>
          </a:xfrm>
          <a:prstGeom prst="rect">
            <a:avLst/>
          </a:prstGeom>
          <a:noFill/>
        </p:spPr>
      </p:pic>
      <p:pic>
        <p:nvPicPr>
          <p:cNvPr id="28676" name="Picture 4" descr="http://protocolgateway.files.wordpress.com/2012/01/lonworks.gif?w=225&amp;h=64"/>
          <p:cNvPicPr>
            <a:picLocks noChangeAspect="1" noChangeArrowheads="1"/>
          </p:cNvPicPr>
          <p:nvPr/>
        </p:nvPicPr>
        <p:blipFill>
          <a:blip r:embed="rId3" cstate="print"/>
          <a:srcRect/>
          <a:stretch>
            <a:fillRect/>
          </a:stretch>
        </p:blipFill>
        <p:spPr bwMode="auto">
          <a:xfrm>
            <a:off x="6012160" y="3573016"/>
            <a:ext cx="2143125" cy="619126"/>
          </a:xfrm>
          <a:prstGeom prst="rect">
            <a:avLst/>
          </a:prstGeom>
          <a:noFill/>
        </p:spPr>
      </p:pic>
      <p:pic>
        <p:nvPicPr>
          <p:cNvPr id="29698" name="Picture 2" descr="http://www.thermokon.de/images/LONMark.jpg"/>
          <p:cNvPicPr>
            <a:picLocks noChangeAspect="1" noChangeArrowheads="1"/>
          </p:cNvPicPr>
          <p:nvPr/>
        </p:nvPicPr>
        <p:blipFill>
          <a:blip r:embed="rId4" cstate="print"/>
          <a:srcRect/>
          <a:stretch>
            <a:fillRect/>
          </a:stretch>
        </p:blipFill>
        <p:spPr bwMode="auto">
          <a:xfrm>
            <a:off x="6012160" y="4566839"/>
            <a:ext cx="2160240" cy="57719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2348880"/>
            <a:ext cx="4059973" cy="3777283"/>
          </a:xfrm>
        </p:spPr>
        <p:txBody>
          <a:bodyPr>
            <a:normAutofit fontScale="92500" lnSpcReduction="10000"/>
          </a:bodyPr>
          <a:lstStyle/>
          <a:p>
            <a:pPr algn="just">
              <a:buNone/>
            </a:pPr>
            <a:r>
              <a:rPr lang="es-EC" dirty="0" smtClean="0"/>
              <a:t>LONMaker es la herramienta desarrollado por </a:t>
            </a:r>
            <a:r>
              <a:rPr lang="es-EC" dirty="0" err="1" smtClean="0"/>
              <a:t>Echelon</a:t>
            </a:r>
            <a:r>
              <a:rPr lang="es-EC" dirty="0" smtClean="0"/>
              <a:t>, que permite el diseño, instalación, gestión y mantenimiento de redes LONWorks </a:t>
            </a:r>
            <a:r>
              <a:rPr lang="es-EC" dirty="0" err="1" smtClean="0"/>
              <a:t>multi</a:t>
            </a:r>
            <a:r>
              <a:rPr lang="es-EC" dirty="0" smtClean="0"/>
              <a:t>-fabricante, abiertas e interoperables. Ya que opera sobre Microsoft Visio aprovecha toda la accesibilidad de esta interfaz disminuyendo el tiempo de ingeniería de diseño.</a:t>
            </a:r>
            <a:endParaRPr lang="es-EC" dirty="0"/>
          </a:p>
        </p:txBody>
      </p:sp>
      <p:sp>
        <p:nvSpPr>
          <p:cNvPr id="3" name="2 Título"/>
          <p:cNvSpPr>
            <a:spLocks noGrp="1"/>
          </p:cNvSpPr>
          <p:nvPr>
            <p:ph type="title"/>
          </p:nvPr>
        </p:nvSpPr>
        <p:spPr>
          <a:xfrm>
            <a:off x="457200" y="338328"/>
            <a:ext cx="8229600" cy="1506496"/>
          </a:xfrm>
        </p:spPr>
        <p:txBody>
          <a:bodyPr>
            <a:normAutofit/>
          </a:bodyPr>
          <a:lstStyle/>
          <a:p>
            <a:r>
              <a:rPr lang="es-EC" sz="4800" dirty="0" smtClean="0"/>
              <a:t>LONMaker</a:t>
            </a:r>
            <a:r>
              <a:rPr lang="es-EC" dirty="0" smtClean="0"/>
              <a:t/>
            </a:r>
            <a:br>
              <a:rPr lang="es-EC" dirty="0" smtClean="0"/>
            </a:br>
            <a:r>
              <a:rPr lang="es-EC" sz="2400" dirty="0" smtClean="0"/>
              <a:t>DISEÑO DE RED OPERATIVA LOCAL</a:t>
            </a:r>
            <a:endParaRPr lang="es-EC" dirty="0"/>
          </a:p>
        </p:txBody>
      </p:sp>
      <p:pic>
        <p:nvPicPr>
          <p:cNvPr id="28674" name="Picture 2" descr="http://www.chipkin.com/articles/wp-content/uploads/2007/05/echelon_logo.gif"/>
          <p:cNvPicPr>
            <a:picLocks noChangeAspect="1" noChangeArrowheads="1"/>
          </p:cNvPicPr>
          <p:nvPr/>
        </p:nvPicPr>
        <p:blipFill>
          <a:blip r:embed="rId2" cstate="print"/>
          <a:srcRect/>
          <a:stretch>
            <a:fillRect/>
          </a:stretch>
        </p:blipFill>
        <p:spPr bwMode="auto">
          <a:xfrm>
            <a:off x="6156176" y="2642602"/>
            <a:ext cx="1946523" cy="930414"/>
          </a:xfrm>
          <a:prstGeom prst="rect">
            <a:avLst/>
          </a:prstGeom>
          <a:noFill/>
        </p:spPr>
      </p:pic>
      <p:pic>
        <p:nvPicPr>
          <p:cNvPr id="30722" name="Picture 2" descr="http://www.infranet-partners.co.uk/images/products/large/LonMaker.jpg"/>
          <p:cNvPicPr>
            <a:picLocks noChangeAspect="1" noChangeArrowheads="1"/>
          </p:cNvPicPr>
          <p:nvPr/>
        </p:nvPicPr>
        <p:blipFill>
          <a:blip r:embed="rId3" cstate="print"/>
          <a:srcRect/>
          <a:stretch>
            <a:fillRect/>
          </a:stretch>
        </p:blipFill>
        <p:spPr bwMode="auto">
          <a:xfrm>
            <a:off x="6228184" y="3828256"/>
            <a:ext cx="1905000" cy="1905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2348880"/>
            <a:ext cx="4203989" cy="3777283"/>
          </a:xfrm>
        </p:spPr>
        <p:txBody>
          <a:bodyPr>
            <a:normAutofit fontScale="92500" lnSpcReduction="10000"/>
          </a:bodyPr>
          <a:lstStyle/>
          <a:p>
            <a:pPr algn="just">
              <a:buNone/>
            </a:pPr>
            <a:r>
              <a:rPr lang="es-EC" dirty="0" smtClean="0"/>
              <a:t>El software InTouch, ofrece funciones de visualización gráfica, gestión de operaciones y control. InTouch es superior en términos de innovación, conectividad e integración de dispositivos. Permite implementar en la interfaz gráficos y símbolos que visualmente dan vida al sistema sobre el cual se necesita realizar el control o su gestión.</a:t>
            </a:r>
            <a:endParaRPr lang="es-EC" dirty="0"/>
          </a:p>
        </p:txBody>
      </p:sp>
      <p:sp>
        <p:nvSpPr>
          <p:cNvPr id="3" name="2 Título"/>
          <p:cNvSpPr>
            <a:spLocks noGrp="1"/>
          </p:cNvSpPr>
          <p:nvPr>
            <p:ph type="title"/>
          </p:nvPr>
        </p:nvSpPr>
        <p:spPr>
          <a:xfrm>
            <a:off x="457200" y="338328"/>
            <a:ext cx="8229600" cy="1506496"/>
          </a:xfrm>
        </p:spPr>
        <p:txBody>
          <a:bodyPr>
            <a:normAutofit/>
          </a:bodyPr>
          <a:lstStyle/>
          <a:p>
            <a:r>
              <a:rPr lang="es-EC" sz="4800" dirty="0" smtClean="0"/>
              <a:t>Wonderware InTouch</a:t>
            </a:r>
            <a:r>
              <a:rPr lang="es-EC" dirty="0" smtClean="0"/>
              <a:t>®</a:t>
            </a:r>
            <a:br>
              <a:rPr lang="es-EC" dirty="0" smtClean="0"/>
            </a:br>
            <a:r>
              <a:rPr lang="es-EC" sz="2400" dirty="0" smtClean="0"/>
              <a:t>DISEÑO DE INTERFAZ DE USUARIO</a:t>
            </a:r>
            <a:endParaRPr lang="es-EC" dirty="0"/>
          </a:p>
        </p:txBody>
      </p:sp>
      <p:pic>
        <p:nvPicPr>
          <p:cNvPr id="31746" name="Picture 2" descr="https://encrypted-tbn1.gstatic.com/images?q=tbn:ANd9GcQdiRItUupMlpB4EGhS4fauOPFO0wT6zwIzE1z_7UHSaASkWNdHmw"/>
          <p:cNvPicPr>
            <a:picLocks noChangeAspect="1" noChangeArrowheads="1"/>
          </p:cNvPicPr>
          <p:nvPr/>
        </p:nvPicPr>
        <p:blipFill>
          <a:blip r:embed="rId2" cstate="print"/>
          <a:srcRect/>
          <a:stretch>
            <a:fillRect/>
          </a:stretch>
        </p:blipFill>
        <p:spPr bwMode="auto">
          <a:xfrm>
            <a:off x="5940152" y="2569393"/>
            <a:ext cx="2630066" cy="1291655"/>
          </a:xfrm>
          <a:prstGeom prst="rect">
            <a:avLst/>
          </a:prstGeom>
          <a:noFill/>
        </p:spPr>
      </p:pic>
      <p:pic>
        <p:nvPicPr>
          <p:cNvPr id="31748" name="Picture 4" descr="http://www.kenosingenieria.cl/LogoInTouch.JPG"/>
          <p:cNvPicPr>
            <a:picLocks noChangeAspect="1" noChangeArrowheads="1"/>
          </p:cNvPicPr>
          <p:nvPr/>
        </p:nvPicPr>
        <p:blipFill>
          <a:blip r:embed="rId3" cstate="print"/>
          <a:srcRect/>
          <a:stretch>
            <a:fillRect/>
          </a:stretch>
        </p:blipFill>
        <p:spPr bwMode="auto">
          <a:xfrm>
            <a:off x="6228184" y="3861048"/>
            <a:ext cx="2088232" cy="209540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2348880"/>
            <a:ext cx="4203989" cy="3777283"/>
          </a:xfrm>
        </p:spPr>
        <p:txBody>
          <a:bodyPr>
            <a:normAutofit fontScale="85000" lnSpcReduction="10000"/>
          </a:bodyPr>
          <a:lstStyle/>
          <a:p>
            <a:pPr algn="just">
              <a:buNone/>
            </a:pPr>
            <a:r>
              <a:rPr lang="es-EC" dirty="0" smtClean="0"/>
              <a:t>El servidor LNS DDE, es un paquete de software que permite a cualquier aplicación compatible con el sistema operativo Windows monitorear y controlar a una red LONWorks. Aplicaciones típicas para el servidor incluyen interfaces humano máquina, ingreso de datos y procesos gráficos. El servidor también soporta el protocolo </a:t>
            </a:r>
            <a:r>
              <a:rPr lang="es-EC" dirty="0" err="1" smtClean="0"/>
              <a:t>FastDDE</a:t>
            </a:r>
            <a:r>
              <a:rPr lang="es-EC" dirty="0" smtClean="0"/>
              <a:t> de Wonderware para un desempeño mejorado con InTouch.</a:t>
            </a:r>
          </a:p>
          <a:p>
            <a:pPr algn="just">
              <a:buNone/>
            </a:pPr>
            <a:endParaRPr lang="es-EC" dirty="0"/>
          </a:p>
        </p:txBody>
      </p:sp>
      <p:sp>
        <p:nvSpPr>
          <p:cNvPr id="3" name="2 Título"/>
          <p:cNvSpPr>
            <a:spLocks noGrp="1"/>
          </p:cNvSpPr>
          <p:nvPr>
            <p:ph type="title"/>
          </p:nvPr>
        </p:nvSpPr>
        <p:spPr>
          <a:xfrm>
            <a:off x="457200" y="338328"/>
            <a:ext cx="8229600" cy="1506496"/>
          </a:xfrm>
        </p:spPr>
        <p:txBody>
          <a:bodyPr>
            <a:normAutofit/>
          </a:bodyPr>
          <a:lstStyle/>
          <a:p>
            <a:r>
              <a:rPr lang="es-EC" sz="4800" dirty="0" smtClean="0"/>
              <a:t>LNS DDE Server.</a:t>
            </a:r>
            <a:r>
              <a:rPr lang="es-EC" dirty="0" smtClean="0"/>
              <a:t/>
            </a:r>
            <a:br>
              <a:rPr lang="es-EC" dirty="0" smtClean="0"/>
            </a:br>
            <a:r>
              <a:rPr lang="es-EC" sz="2400" dirty="0" smtClean="0"/>
              <a:t>SERVIDOR DE INTERCAMBIO DINÁMICO DE DATOS</a:t>
            </a:r>
            <a:endParaRPr lang="es-EC" dirty="0"/>
          </a:p>
        </p:txBody>
      </p:sp>
      <p:pic>
        <p:nvPicPr>
          <p:cNvPr id="7" name="Picture 2" descr="http://www.chipkin.com/articles/wp-content/uploads/2007/05/echelon_logo.gif"/>
          <p:cNvPicPr>
            <a:picLocks noChangeAspect="1" noChangeArrowheads="1"/>
          </p:cNvPicPr>
          <p:nvPr/>
        </p:nvPicPr>
        <p:blipFill>
          <a:blip r:embed="rId2" cstate="print"/>
          <a:srcRect/>
          <a:stretch>
            <a:fillRect/>
          </a:stretch>
        </p:blipFill>
        <p:spPr bwMode="auto">
          <a:xfrm>
            <a:off x="6156176" y="2570594"/>
            <a:ext cx="1946523" cy="930414"/>
          </a:xfrm>
          <a:prstGeom prst="rect">
            <a:avLst/>
          </a:prstGeom>
          <a:noFill/>
        </p:spPr>
      </p:pic>
      <p:pic>
        <p:nvPicPr>
          <p:cNvPr id="32772" name="Picture 4" descr="LNS DDE Server"/>
          <p:cNvPicPr>
            <a:picLocks noChangeAspect="1" noChangeArrowheads="1"/>
          </p:cNvPicPr>
          <p:nvPr/>
        </p:nvPicPr>
        <p:blipFill>
          <a:blip r:embed="rId3" cstate="print"/>
          <a:srcRect l="21168" t="22680" r="18353" b="19865"/>
          <a:stretch>
            <a:fillRect/>
          </a:stretch>
        </p:blipFill>
        <p:spPr bwMode="auto">
          <a:xfrm>
            <a:off x="5580112" y="3356992"/>
            <a:ext cx="2880320" cy="273630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6872</TotalTime>
  <Words>2352</Words>
  <Application>Microsoft Office PowerPoint</Application>
  <PresentationFormat>Presentación en pantalla (4:3)</PresentationFormat>
  <Paragraphs>195</Paragraphs>
  <Slides>50</Slides>
  <Notes>0</Notes>
  <HiddenSlides>0</HiddenSlides>
  <MMClips>0</MMClips>
  <ScaleCrop>false</ScaleCrop>
  <HeadingPairs>
    <vt:vector size="4" baseType="variant">
      <vt:variant>
        <vt:lpstr>Tema</vt:lpstr>
      </vt:variant>
      <vt:variant>
        <vt:i4>1</vt:i4>
      </vt:variant>
      <vt:variant>
        <vt:lpstr>Títulos de diapositiva</vt:lpstr>
      </vt:variant>
      <vt:variant>
        <vt:i4>50</vt:i4>
      </vt:variant>
    </vt:vector>
  </HeadingPairs>
  <TitlesOfParts>
    <vt:vector size="51" baseType="lpstr">
      <vt:lpstr>Forma de onda</vt:lpstr>
      <vt:lpstr>PROYECTO DE GRADO PARA LA OBTENCIÓN DEL TÍTULO EN INGENIERÍA ELECTRÓNICA</vt:lpstr>
      <vt:lpstr>OBJETIVO GENERAL</vt:lpstr>
      <vt:lpstr>Diapositiva 3</vt:lpstr>
      <vt:lpstr>Estándar ISO/IEC 14908</vt:lpstr>
      <vt:lpstr>Estándar ISO/IEC 14908 LONWorks</vt:lpstr>
      <vt:lpstr>Estándar ISO/IEC 14908 LONWorks</vt:lpstr>
      <vt:lpstr>LONMaker DISEÑO DE RED OPERATIVA LOCAL</vt:lpstr>
      <vt:lpstr>Wonderware InTouch® DISEÑO DE INTERFAZ DE USUARIO</vt:lpstr>
      <vt:lpstr>LNS DDE Server. SERVIDOR DE INTERCAMBIO DINÁMICO DE DATOS</vt:lpstr>
      <vt:lpstr>DISEÑO DE LA RED</vt:lpstr>
      <vt:lpstr>DISEÑO DE LA INTERFAZ DE USUARIO Guía Ergonómica de Diseño de Interfaces de Supervisión.</vt:lpstr>
      <vt:lpstr>DISEÑO DE LA INTERFAZ DE USUARIO Guía Ergonómica de Diseño de Interfaces de Supervisión.</vt:lpstr>
      <vt:lpstr>DISEÑO DE LA INTERFAZ DE USUARIO PANTALLAS INICIALES DE LA INTERFAZ</vt:lpstr>
      <vt:lpstr>DISEÑO DE LA INTERFAZ DE USUARIO PANTALLAS INICIALES DE LA INTERFAZ</vt:lpstr>
      <vt:lpstr>DISEÑO DE LA INTERFAZ DE USUARIO PANTALLA “CONTROL DE ACCESOS”</vt:lpstr>
      <vt:lpstr>DISEÑO DE LA INTERFAZ DE USUARIO PANTALLA DE SELECCIÓN “ALARMAS”</vt:lpstr>
      <vt:lpstr>DISEÑO DE LA INTERFAZ DE USUARIO PANTALLA “PLANTA BAJA ALARMAS”</vt:lpstr>
      <vt:lpstr>DISEÑO DE LA INTERFAZ DE USUARIO PANTALLAS “PLANTA ALTA 1 ALARMAS” Y “PLANTA ALTA 2 ALARMAS”</vt:lpstr>
      <vt:lpstr>IMPLEMENTACIÓN PROCESO DE DUCTERÍA Y CABLEADO</vt:lpstr>
      <vt:lpstr>IMPLEMENTACIÓN COLOCACIÓN DEL GABINETE DE CONTROL</vt:lpstr>
      <vt:lpstr>IMPLEMENTACIÓN INSTALACIÓN DE PERIFÉRICOS</vt:lpstr>
      <vt:lpstr>IMPLEMENTACIÓN INSTALACIÓN DE PERIFÉRICOS</vt:lpstr>
      <vt:lpstr>IMPLEMENTACIÓN INSTALACIÓN DE PERIFÉRICOS</vt:lpstr>
      <vt:lpstr>IMPLEMENTACIÓN INSTALACIÓN DE PERIFÉRICOS</vt:lpstr>
      <vt:lpstr>IMPLEMENTACIÓN INSTALACIÓN DE DISPOSITIVOS</vt:lpstr>
      <vt:lpstr>IMPLEMENTACIÓN UBICACIÓN DE NODOS DE CONTROL</vt:lpstr>
      <vt:lpstr>IMPLEMENTACIÓN CONEXIÓN DE PERIFÉRICOS CON NODOS DE CONTROL</vt:lpstr>
      <vt:lpstr>CONFIGURACIÓN CREACIÓN DE LA RED OPERATIVA LOCAL</vt:lpstr>
      <vt:lpstr>CONFIGURACIÓN CREACIÓN DEL ACCESS NAME EN InTouch®</vt:lpstr>
      <vt:lpstr>CONFIGURACIÓN PARÁMETROS DEL GRABADOR DIGITAL DE VIDEO - LOCAL</vt:lpstr>
      <vt:lpstr>CONFIGURACIÓN PARÁMETROS DEL GRABADOR DIGITAL DE VIDEO – LOCAL</vt:lpstr>
      <vt:lpstr>CONFIGURACIÓN PARÁMETROS DEL GRABADOR DIGITAL DE VIDEO – REMOTO PC</vt:lpstr>
      <vt:lpstr>CONFIGURACIÓN PARÁMETROS DEL GRABADOR DIGITAL DE VIDEO – REMOTO ADROID OS</vt:lpstr>
      <vt:lpstr>PRUEBAS DE FUNCIONAMIENTO SISTEMA ANTI - INTRUSIÓN</vt:lpstr>
      <vt:lpstr>PRUEBAS DE FUNCIONAMIENTO SISTEMA ANTI - INTRUSIÓN</vt:lpstr>
      <vt:lpstr>PRUEBAS DE FUNCIONAMIENTO SISTEMA DE CONTROL DE ACCESOS – INTERFAZ</vt:lpstr>
      <vt:lpstr>PRUEBAS DE FUNCIONAMIENTO SISTEMA DE CONTROL DE ACCESOS</vt:lpstr>
      <vt:lpstr>PRUEBAS DE FUNCIONAMIENTO SISTEMA DE DETECCIÓN DE INCENDIOS</vt:lpstr>
      <vt:lpstr>PRUEBAS DE FUNCIONAMIENTO INTERFAZ DE USUARIO</vt:lpstr>
      <vt:lpstr>PRUEBAS DE FUNCIONAMIENTO CIRCUITO CERRADO DE TELEVISIÓN</vt:lpstr>
      <vt:lpstr>PRUEBAS DE FUNCIONAMIENTO CIRCUITO CERRADO DE TELEVISIÓN</vt:lpstr>
      <vt:lpstr>PRUEBAS DE FUNCIONAMIENTO CIRCUITO CERRADO DE TELEVISIÓN</vt:lpstr>
      <vt:lpstr>PRUEBAS DE FUNCIONAMIENTO CIRCUITO CERRADO DE TELEVISIÓN</vt:lpstr>
      <vt:lpstr>CONCLUSIONES Y RECOMENDACIONES CONCLUSIONES</vt:lpstr>
      <vt:lpstr>CONCLUSIONES Y RECOMENDACIONES CONCLUSIONES</vt:lpstr>
      <vt:lpstr>CONCLUSIONES Y RECOMENDACIONES CONCLUSIONES</vt:lpstr>
      <vt:lpstr>CONCLUSIONES Y RECOMENDACIONES RECOMENDACIONES</vt:lpstr>
      <vt:lpstr>CONCLUSIONES Y RECOMENDACIONES RECOMENDACIONES</vt:lpstr>
      <vt:lpstr>CONCLUSIONES Y RECOMENDACIONES RECOMENDACIONES</vt:lpstr>
      <vt:lpstr>Diapositiva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DE SEGURIDAD</dc:title>
  <dc:creator>Ronald F. A. S.</dc:creator>
  <cp:lastModifiedBy>RON</cp:lastModifiedBy>
  <cp:revision>146</cp:revision>
  <dcterms:created xsi:type="dcterms:W3CDTF">2013-11-22T03:58:37Z</dcterms:created>
  <dcterms:modified xsi:type="dcterms:W3CDTF">2014-02-20T18:16:53Z</dcterms:modified>
</cp:coreProperties>
</file>