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2" r:id="rId4"/>
    <p:sldId id="261" r:id="rId5"/>
    <p:sldId id="257" r:id="rId6"/>
    <p:sldId id="258"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3" r:id="rId21"/>
    <p:sldId id="275" r:id="rId22"/>
    <p:sldId id="276" r:id="rId23"/>
    <p:sldId id="297" r:id="rId24"/>
    <p:sldId id="277" r:id="rId25"/>
    <p:sldId id="278" r:id="rId26"/>
    <p:sldId id="279"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7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86DE2-CCD7-4479-8125-0BEA674ED1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1E58D4A0-809C-41E7-8227-706FEAC7FB43}">
      <dgm:prSet phldrT="[Texto]"/>
      <dgm:spPr/>
      <dgm:t>
        <a:bodyPr/>
        <a:lstStyle/>
        <a:p>
          <a:r>
            <a:rPr lang="es-EC" dirty="0" smtClean="0"/>
            <a:t>CODIFICACIÓN VIDEO</a:t>
          </a:r>
          <a:endParaRPr lang="es-EC" dirty="0"/>
        </a:p>
      </dgm:t>
    </dgm:pt>
    <dgm:pt modelId="{F83BB71D-4087-47BE-BCFB-DE93B88A867C}" type="parTrans" cxnId="{85DAED4D-A237-4EF5-B7FA-15ECE078C331}">
      <dgm:prSet/>
      <dgm:spPr/>
      <dgm:t>
        <a:bodyPr/>
        <a:lstStyle/>
        <a:p>
          <a:endParaRPr lang="es-EC"/>
        </a:p>
      </dgm:t>
    </dgm:pt>
    <dgm:pt modelId="{3753F56B-8F14-4ABC-905B-4DCBCEB06857}" type="sibTrans" cxnId="{85DAED4D-A237-4EF5-B7FA-15ECE078C331}">
      <dgm:prSet/>
      <dgm:spPr/>
      <dgm:t>
        <a:bodyPr/>
        <a:lstStyle/>
        <a:p>
          <a:endParaRPr lang="es-EC"/>
        </a:p>
      </dgm:t>
    </dgm:pt>
    <dgm:pt modelId="{C3F6F3EE-25FB-486D-BAEF-5D6B22D52686}">
      <dgm:prSet phldrT="[Texto]"/>
      <dgm:spPr/>
      <dgm:t>
        <a:bodyPr/>
        <a:lstStyle/>
        <a:p>
          <a:r>
            <a:rPr lang="es-EC" dirty="0" smtClean="0"/>
            <a:t>H.264</a:t>
          </a:r>
          <a:endParaRPr lang="es-EC" dirty="0"/>
        </a:p>
      </dgm:t>
    </dgm:pt>
    <dgm:pt modelId="{BF07C15C-E4AB-4F6B-AA0B-674CBBD74E07}" type="parTrans" cxnId="{B1BDE0D4-05C2-4471-BA41-D0AEDD3D5927}">
      <dgm:prSet/>
      <dgm:spPr/>
      <dgm:t>
        <a:bodyPr/>
        <a:lstStyle/>
        <a:p>
          <a:endParaRPr lang="es-EC"/>
        </a:p>
      </dgm:t>
    </dgm:pt>
    <dgm:pt modelId="{62293A5C-A35B-41E9-B3ED-519B19720D2F}" type="sibTrans" cxnId="{B1BDE0D4-05C2-4471-BA41-D0AEDD3D5927}">
      <dgm:prSet/>
      <dgm:spPr/>
      <dgm:t>
        <a:bodyPr/>
        <a:lstStyle/>
        <a:p>
          <a:endParaRPr lang="es-EC"/>
        </a:p>
      </dgm:t>
    </dgm:pt>
    <dgm:pt modelId="{6EA8D51B-F897-4576-8D3B-A8C8FDEED764}">
      <dgm:prSet phldrT="[Texto]"/>
      <dgm:spPr/>
      <dgm:t>
        <a:bodyPr/>
        <a:lstStyle/>
        <a:p>
          <a:r>
            <a:rPr lang="es-EC" dirty="0" smtClean="0"/>
            <a:t>CODIFICACIÓN AUDIO</a:t>
          </a:r>
          <a:endParaRPr lang="es-EC" dirty="0"/>
        </a:p>
      </dgm:t>
    </dgm:pt>
    <dgm:pt modelId="{5740633D-FEFA-4A50-A221-0D12FE03C5BF}" type="parTrans" cxnId="{BFF036B2-5FCC-4EA4-AA75-AE5CDAB14FA0}">
      <dgm:prSet/>
      <dgm:spPr/>
      <dgm:t>
        <a:bodyPr/>
        <a:lstStyle/>
        <a:p>
          <a:endParaRPr lang="es-EC"/>
        </a:p>
      </dgm:t>
    </dgm:pt>
    <dgm:pt modelId="{B951295A-6597-4A32-96E3-28BE363639D9}" type="sibTrans" cxnId="{BFF036B2-5FCC-4EA4-AA75-AE5CDAB14FA0}">
      <dgm:prSet/>
      <dgm:spPr/>
      <dgm:t>
        <a:bodyPr/>
        <a:lstStyle/>
        <a:p>
          <a:endParaRPr lang="es-EC"/>
        </a:p>
      </dgm:t>
    </dgm:pt>
    <dgm:pt modelId="{9448247D-BBD2-4618-AC89-6C816484EDA0}">
      <dgm:prSet phldrT="[Texto]"/>
      <dgm:spPr/>
      <dgm:t>
        <a:bodyPr/>
        <a:lstStyle/>
        <a:p>
          <a:r>
            <a:rPr lang="es-EC" dirty="0" smtClean="0"/>
            <a:t>MPEG4-AAC</a:t>
          </a:r>
          <a:endParaRPr lang="es-EC" dirty="0"/>
        </a:p>
      </dgm:t>
    </dgm:pt>
    <dgm:pt modelId="{D5975ABB-B168-4DB2-89FE-1D2F16513D21}" type="parTrans" cxnId="{96AD7836-8F88-41F7-9887-9D50D431E941}">
      <dgm:prSet/>
      <dgm:spPr/>
      <dgm:t>
        <a:bodyPr/>
        <a:lstStyle/>
        <a:p>
          <a:endParaRPr lang="es-EC"/>
        </a:p>
      </dgm:t>
    </dgm:pt>
    <dgm:pt modelId="{FBCA93CC-9548-4702-A735-1EA1EFAE97DA}" type="sibTrans" cxnId="{96AD7836-8F88-41F7-9887-9D50D431E941}">
      <dgm:prSet/>
      <dgm:spPr/>
      <dgm:t>
        <a:bodyPr/>
        <a:lstStyle/>
        <a:p>
          <a:endParaRPr lang="es-EC"/>
        </a:p>
      </dgm:t>
    </dgm:pt>
    <dgm:pt modelId="{362F0ADA-D362-4AD0-BF3C-C18BA5E057D7}">
      <dgm:prSet phldrT="[Texto]"/>
      <dgm:spPr/>
      <dgm:t>
        <a:bodyPr/>
        <a:lstStyle/>
        <a:p>
          <a:r>
            <a:rPr lang="es-EC" dirty="0" smtClean="0"/>
            <a:t>LC-AAC (Baja Complejidad)</a:t>
          </a:r>
          <a:endParaRPr lang="es-EC" dirty="0"/>
        </a:p>
      </dgm:t>
    </dgm:pt>
    <dgm:pt modelId="{B288E4C7-E55B-4AE8-AF47-AB0FDD8A72C6}" type="parTrans" cxnId="{8AFD90BD-6AB0-4C05-8FB2-4B015BFE6107}">
      <dgm:prSet/>
      <dgm:spPr/>
      <dgm:t>
        <a:bodyPr/>
        <a:lstStyle/>
        <a:p>
          <a:endParaRPr lang="es-EC"/>
        </a:p>
      </dgm:t>
    </dgm:pt>
    <dgm:pt modelId="{29840DD1-D907-40E0-9882-A34D57717E43}" type="sibTrans" cxnId="{8AFD90BD-6AB0-4C05-8FB2-4B015BFE6107}">
      <dgm:prSet/>
      <dgm:spPr/>
      <dgm:t>
        <a:bodyPr/>
        <a:lstStyle/>
        <a:p>
          <a:endParaRPr lang="es-EC"/>
        </a:p>
      </dgm:t>
    </dgm:pt>
    <dgm:pt modelId="{049ADD7E-3EAE-49BE-8007-1615CF013CE3}">
      <dgm:prSet phldrT="[Texto]"/>
      <dgm:spPr/>
      <dgm:t>
        <a:bodyPr/>
        <a:lstStyle/>
        <a:p>
          <a:r>
            <a:rPr lang="es-EC" dirty="0" smtClean="0"/>
            <a:t>HE-AAC (Alta Eficiencia)</a:t>
          </a:r>
          <a:endParaRPr lang="es-EC" dirty="0"/>
        </a:p>
      </dgm:t>
    </dgm:pt>
    <dgm:pt modelId="{2A8A864E-E5BE-40D7-85B7-11CCF96B43B9}" type="parTrans" cxnId="{E5594861-B996-4575-90E1-EB0EE3B02D07}">
      <dgm:prSet/>
      <dgm:spPr/>
      <dgm:t>
        <a:bodyPr/>
        <a:lstStyle/>
        <a:p>
          <a:endParaRPr lang="es-EC"/>
        </a:p>
      </dgm:t>
    </dgm:pt>
    <dgm:pt modelId="{6A189964-B2F0-4127-A71D-3881903E55BD}" type="sibTrans" cxnId="{E5594861-B996-4575-90E1-EB0EE3B02D07}">
      <dgm:prSet/>
      <dgm:spPr/>
      <dgm:t>
        <a:bodyPr/>
        <a:lstStyle/>
        <a:p>
          <a:endParaRPr lang="es-EC"/>
        </a:p>
      </dgm:t>
    </dgm:pt>
    <dgm:pt modelId="{620F771C-8EC1-4C06-94C9-6A73F20C0076}">
      <dgm:prSet phldrT="[Texto]"/>
      <dgm:spPr/>
      <dgm:t>
        <a:bodyPr/>
        <a:lstStyle/>
        <a:p>
          <a:r>
            <a:rPr lang="es-EC" dirty="0" smtClean="0"/>
            <a:t>HE-AAC PS (HE </a:t>
          </a:r>
          <a:r>
            <a:rPr lang="es-EC" i="1" dirty="0" smtClean="0"/>
            <a:t>Parametric Stereo</a:t>
          </a:r>
          <a:r>
            <a:rPr lang="es-EC" dirty="0" smtClean="0"/>
            <a:t>)</a:t>
          </a:r>
          <a:endParaRPr lang="es-EC" dirty="0"/>
        </a:p>
      </dgm:t>
    </dgm:pt>
    <dgm:pt modelId="{ABE4E197-B0FA-4E0C-8EB8-F3A5FF0ED3E4}" type="parTrans" cxnId="{67D8238A-42A7-4FC3-B947-CB043B79847F}">
      <dgm:prSet/>
      <dgm:spPr/>
      <dgm:t>
        <a:bodyPr/>
        <a:lstStyle/>
        <a:p>
          <a:endParaRPr lang="es-EC"/>
        </a:p>
      </dgm:t>
    </dgm:pt>
    <dgm:pt modelId="{62BC4D6F-BAEC-4FE9-8693-AB213D73787F}" type="sibTrans" cxnId="{67D8238A-42A7-4FC3-B947-CB043B79847F}">
      <dgm:prSet/>
      <dgm:spPr/>
      <dgm:t>
        <a:bodyPr/>
        <a:lstStyle/>
        <a:p>
          <a:endParaRPr lang="es-EC"/>
        </a:p>
      </dgm:t>
    </dgm:pt>
    <dgm:pt modelId="{6BC84CAE-270E-486D-93D1-8BE79A81A296}" type="pres">
      <dgm:prSet presAssocID="{99886DE2-CCD7-4479-8125-0BEA674ED190}" presName="Name0" presStyleCnt="0">
        <dgm:presLayoutVars>
          <dgm:dir/>
          <dgm:animLvl val="lvl"/>
          <dgm:resizeHandles val="exact"/>
        </dgm:presLayoutVars>
      </dgm:prSet>
      <dgm:spPr/>
      <dgm:t>
        <a:bodyPr/>
        <a:lstStyle/>
        <a:p>
          <a:endParaRPr lang="es-ES"/>
        </a:p>
      </dgm:t>
    </dgm:pt>
    <dgm:pt modelId="{CDA34F67-C355-4209-A5A3-A884665B858F}" type="pres">
      <dgm:prSet presAssocID="{1E58D4A0-809C-41E7-8227-706FEAC7FB43}" presName="linNode" presStyleCnt="0"/>
      <dgm:spPr/>
    </dgm:pt>
    <dgm:pt modelId="{12E16A1F-CF5F-41E3-9095-F8A0836D4567}" type="pres">
      <dgm:prSet presAssocID="{1E58D4A0-809C-41E7-8227-706FEAC7FB43}" presName="parentText" presStyleLbl="node1" presStyleIdx="0" presStyleCnt="2" custScaleY="49038">
        <dgm:presLayoutVars>
          <dgm:chMax val="1"/>
          <dgm:bulletEnabled val="1"/>
        </dgm:presLayoutVars>
      </dgm:prSet>
      <dgm:spPr/>
      <dgm:t>
        <a:bodyPr/>
        <a:lstStyle/>
        <a:p>
          <a:endParaRPr lang="es-EC"/>
        </a:p>
      </dgm:t>
    </dgm:pt>
    <dgm:pt modelId="{7134618E-7ED5-4050-847F-3E71BF73E136}" type="pres">
      <dgm:prSet presAssocID="{1E58D4A0-809C-41E7-8227-706FEAC7FB43}" presName="descendantText" presStyleLbl="alignAccFollowNode1" presStyleIdx="0" presStyleCnt="2" custScaleY="44446">
        <dgm:presLayoutVars>
          <dgm:bulletEnabled val="1"/>
        </dgm:presLayoutVars>
      </dgm:prSet>
      <dgm:spPr/>
      <dgm:t>
        <a:bodyPr/>
        <a:lstStyle/>
        <a:p>
          <a:endParaRPr lang="es-EC"/>
        </a:p>
      </dgm:t>
    </dgm:pt>
    <dgm:pt modelId="{E50CB1EE-F5FE-4519-8701-49D61CA5346D}" type="pres">
      <dgm:prSet presAssocID="{3753F56B-8F14-4ABC-905B-4DCBCEB06857}" presName="sp" presStyleCnt="0"/>
      <dgm:spPr/>
    </dgm:pt>
    <dgm:pt modelId="{9551ECED-7CBE-4485-B47D-DC404465D50F}" type="pres">
      <dgm:prSet presAssocID="{6EA8D51B-F897-4576-8D3B-A8C8FDEED764}" presName="linNode" presStyleCnt="0"/>
      <dgm:spPr/>
    </dgm:pt>
    <dgm:pt modelId="{6861E647-CD8E-419E-8B37-FD930CFA088E}" type="pres">
      <dgm:prSet presAssocID="{6EA8D51B-F897-4576-8D3B-A8C8FDEED764}" presName="parentText" presStyleLbl="node1" presStyleIdx="1" presStyleCnt="2" custScaleY="57095">
        <dgm:presLayoutVars>
          <dgm:chMax val="1"/>
          <dgm:bulletEnabled val="1"/>
        </dgm:presLayoutVars>
      </dgm:prSet>
      <dgm:spPr/>
      <dgm:t>
        <a:bodyPr/>
        <a:lstStyle/>
        <a:p>
          <a:endParaRPr lang="es-EC"/>
        </a:p>
      </dgm:t>
    </dgm:pt>
    <dgm:pt modelId="{580536AA-9A5F-46E1-B27E-B82D903B58C7}" type="pres">
      <dgm:prSet presAssocID="{6EA8D51B-F897-4576-8D3B-A8C8FDEED764}" presName="descendantText" presStyleLbl="alignAccFollowNode1" presStyleIdx="1" presStyleCnt="2" custScaleY="54291">
        <dgm:presLayoutVars>
          <dgm:bulletEnabled val="1"/>
        </dgm:presLayoutVars>
      </dgm:prSet>
      <dgm:spPr/>
      <dgm:t>
        <a:bodyPr/>
        <a:lstStyle/>
        <a:p>
          <a:endParaRPr lang="es-EC"/>
        </a:p>
      </dgm:t>
    </dgm:pt>
  </dgm:ptLst>
  <dgm:cxnLst>
    <dgm:cxn modelId="{E531621D-8E49-47B0-800B-BC3D8BB0EE26}" type="presOf" srcId="{C3F6F3EE-25FB-486D-BAEF-5D6B22D52686}" destId="{7134618E-7ED5-4050-847F-3E71BF73E136}" srcOrd="0" destOrd="0" presId="urn:microsoft.com/office/officeart/2005/8/layout/vList5"/>
    <dgm:cxn modelId="{786B87A2-EB7B-427E-A72C-1BC991EA7445}" type="presOf" srcId="{9448247D-BBD2-4618-AC89-6C816484EDA0}" destId="{580536AA-9A5F-46E1-B27E-B82D903B58C7}" srcOrd="0" destOrd="0" presId="urn:microsoft.com/office/officeart/2005/8/layout/vList5"/>
    <dgm:cxn modelId="{B1BDE0D4-05C2-4471-BA41-D0AEDD3D5927}" srcId="{1E58D4A0-809C-41E7-8227-706FEAC7FB43}" destId="{C3F6F3EE-25FB-486D-BAEF-5D6B22D52686}" srcOrd="0" destOrd="0" parTransId="{BF07C15C-E4AB-4F6B-AA0B-674CBBD74E07}" sibTransId="{62293A5C-A35B-41E9-B3ED-519B19720D2F}"/>
    <dgm:cxn modelId="{6782471C-A472-40B2-9ABD-389A9D064AF4}" type="presOf" srcId="{362F0ADA-D362-4AD0-BF3C-C18BA5E057D7}" destId="{580536AA-9A5F-46E1-B27E-B82D903B58C7}" srcOrd="0" destOrd="1" presId="urn:microsoft.com/office/officeart/2005/8/layout/vList5"/>
    <dgm:cxn modelId="{85DAED4D-A237-4EF5-B7FA-15ECE078C331}" srcId="{99886DE2-CCD7-4479-8125-0BEA674ED190}" destId="{1E58D4A0-809C-41E7-8227-706FEAC7FB43}" srcOrd="0" destOrd="0" parTransId="{F83BB71D-4087-47BE-BCFB-DE93B88A867C}" sibTransId="{3753F56B-8F14-4ABC-905B-4DCBCEB06857}"/>
    <dgm:cxn modelId="{BFF036B2-5FCC-4EA4-AA75-AE5CDAB14FA0}" srcId="{99886DE2-CCD7-4479-8125-0BEA674ED190}" destId="{6EA8D51B-F897-4576-8D3B-A8C8FDEED764}" srcOrd="1" destOrd="0" parTransId="{5740633D-FEFA-4A50-A221-0D12FE03C5BF}" sibTransId="{B951295A-6597-4A32-96E3-28BE363639D9}"/>
    <dgm:cxn modelId="{687A576C-C57C-404D-B653-488869D388B6}" type="presOf" srcId="{049ADD7E-3EAE-49BE-8007-1615CF013CE3}" destId="{580536AA-9A5F-46E1-B27E-B82D903B58C7}" srcOrd="0" destOrd="2" presId="urn:microsoft.com/office/officeart/2005/8/layout/vList5"/>
    <dgm:cxn modelId="{67D8238A-42A7-4FC3-B947-CB043B79847F}" srcId="{9448247D-BBD2-4618-AC89-6C816484EDA0}" destId="{620F771C-8EC1-4C06-94C9-6A73F20C0076}" srcOrd="2" destOrd="0" parTransId="{ABE4E197-B0FA-4E0C-8EB8-F3A5FF0ED3E4}" sibTransId="{62BC4D6F-BAEC-4FE9-8693-AB213D73787F}"/>
    <dgm:cxn modelId="{8AFD90BD-6AB0-4C05-8FB2-4B015BFE6107}" srcId="{9448247D-BBD2-4618-AC89-6C816484EDA0}" destId="{362F0ADA-D362-4AD0-BF3C-C18BA5E057D7}" srcOrd="0" destOrd="0" parTransId="{B288E4C7-E55B-4AE8-AF47-AB0FDD8A72C6}" sibTransId="{29840DD1-D907-40E0-9882-A34D57717E43}"/>
    <dgm:cxn modelId="{E5594861-B996-4575-90E1-EB0EE3B02D07}" srcId="{9448247D-BBD2-4618-AC89-6C816484EDA0}" destId="{049ADD7E-3EAE-49BE-8007-1615CF013CE3}" srcOrd="1" destOrd="0" parTransId="{2A8A864E-E5BE-40D7-85B7-11CCF96B43B9}" sibTransId="{6A189964-B2F0-4127-A71D-3881903E55BD}"/>
    <dgm:cxn modelId="{D14DAD91-7301-419A-BD0A-C9D2EBB342C5}" type="presOf" srcId="{620F771C-8EC1-4C06-94C9-6A73F20C0076}" destId="{580536AA-9A5F-46E1-B27E-B82D903B58C7}" srcOrd="0" destOrd="3" presId="urn:microsoft.com/office/officeart/2005/8/layout/vList5"/>
    <dgm:cxn modelId="{AE0C4A42-AF84-49C1-8681-D0A4C4F91199}" type="presOf" srcId="{6EA8D51B-F897-4576-8D3B-A8C8FDEED764}" destId="{6861E647-CD8E-419E-8B37-FD930CFA088E}" srcOrd="0" destOrd="0" presId="urn:microsoft.com/office/officeart/2005/8/layout/vList5"/>
    <dgm:cxn modelId="{96AD7836-8F88-41F7-9887-9D50D431E941}" srcId="{6EA8D51B-F897-4576-8D3B-A8C8FDEED764}" destId="{9448247D-BBD2-4618-AC89-6C816484EDA0}" srcOrd="0" destOrd="0" parTransId="{D5975ABB-B168-4DB2-89FE-1D2F16513D21}" sibTransId="{FBCA93CC-9548-4702-A735-1EA1EFAE97DA}"/>
    <dgm:cxn modelId="{A9A80E66-77A0-4873-9D63-77749F149346}" type="presOf" srcId="{99886DE2-CCD7-4479-8125-0BEA674ED190}" destId="{6BC84CAE-270E-486D-93D1-8BE79A81A296}" srcOrd="0" destOrd="0" presId="urn:microsoft.com/office/officeart/2005/8/layout/vList5"/>
    <dgm:cxn modelId="{F58CF2A3-1E29-44DC-BCCC-00FFBE68C78C}" type="presOf" srcId="{1E58D4A0-809C-41E7-8227-706FEAC7FB43}" destId="{12E16A1F-CF5F-41E3-9095-F8A0836D4567}" srcOrd="0" destOrd="0" presId="urn:microsoft.com/office/officeart/2005/8/layout/vList5"/>
    <dgm:cxn modelId="{8E1D3745-F6C8-414D-853C-7C9F17FE8C46}" type="presParOf" srcId="{6BC84CAE-270E-486D-93D1-8BE79A81A296}" destId="{CDA34F67-C355-4209-A5A3-A884665B858F}" srcOrd="0" destOrd="0" presId="urn:microsoft.com/office/officeart/2005/8/layout/vList5"/>
    <dgm:cxn modelId="{85408AD9-81C4-4129-9BA4-D37C671C7506}" type="presParOf" srcId="{CDA34F67-C355-4209-A5A3-A884665B858F}" destId="{12E16A1F-CF5F-41E3-9095-F8A0836D4567}" srcOrd="0" destOrd="0" presId="urn:microsoft.com/office/officeart/2005/8/layout/vList5"/>
    <dgm:cxn modelId="{9A00B32F-DD62-41D1-BDC6-0E642CF1DC03}" type="presParOf" srcId="{CDA34F67-C355-4209-A5A3-A884665B858F}" destId="{7134618E-7ED5-4050-847F-3E71BF73E136}" srcOrd="1" destOrd="0" presId="urn:microsoft.com/office/officeart/2005/8/layout/vList5"/>
    <dgm:cxn modelId="{4F6A465F-1064-4D66-A4D5-7DD10AF1CAAB}" type="presParOf" srcId="{6BC84CAE-270E-486D-93D1-8BE79A81A296}" destId="{E50CB1EE-F5FE-4519-8701-49D61CA5346D}" srcOrd="1" destOrd="0" presId="urn:microsoft.com/office/officeart/2005/8/layout/vList5"/>
    <dgm:cxn modelId="{4BE32C69-7264-4A58-912B-C03302E49C71}" type="presParOf" srcId="{6BC84CAE-270E-486D-93D1-8BE79A81A296}" destId="{9551ECED-7CBE-4485-B47D-DC404465D50F}" srcOrd="2" destOrd="0" presId="urn:microsoft.com/office/officeart/2005/8/layout/vList5"/>
    <dgm:cxn modelId="{4DBAFE83-4D54-4896-AD3E-971CA4BAFF1B}" type="presParOf" srcId="{9551ECED-7CBE-4485-B47D-DC404465D50F}" destId="{6861E647-CD8E-419E-8B37-FD930CFA088E}" srcOrd="0" destOrd="0" presId="urn:microsoft.com/office/officeart/2005/8/layout/vList5"/>
    <dgm:cxn modelId="{645F8146-E91B-450C-80DE-2A54A2AB55FF}" type="presParOf" srcId="{9551ECED-7CBE-4485-B47D-DC404465D50F}" destId="{580536AA-9A5F-46E1-B27E-B82D903B58C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4618E-7ED5-4050-847F-3E71BF73E136}">
      <dsp:nvSpPr>
        <dsp:cNvPr id="0" name=""/>
        <dsp:cNvSpPr/>
      </dsp:nvSpPr>
      <dsp:spPr>
        <a:xfrm rot="5400000">
          <a:off x="3166435" y="-1118778"/>
          <a:ext cx="816083" cy="336421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H.264</a:t>
          </a:r>
          <a:endParaRPr lang="es-EC" sz="1400" kern="1200" dirty="0"/>
        </a:p>
      </dsp:txBody>
      <dsp:txXfrm rot="-5400000">
        <a:off x="1892370" y="195125"/>
        <a:ext cx="3324375" cy="736407"/>
      </dsp:txXfrm>
    </dsp:sp>
    <dsp:sp modelId="{12E16A1F-CF5F-41E3-9095-F8A0836D4567}">
      <dsp:nvSpPr>
        <dsp:cNvPr id="0" name=""/>
        <dsp:cNvSpPr/>
      </dsp:nvSpPr>
      <dsp:spPr>
        <a:xfrm>
          <a:off x="0" y="579"/>
          <a:ext cx="1892370" cy="11254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CODIFICACIÓN VIDEO</a:t>
          </a:r>
          <a:endParaRPr lang="es-EC" sz="1600" kern="1200" dirty="0"/>
        </a:p>
      </dsp:txBody>
      <dsp:txXfrm>
        <a:off x="54942" y="55521"/>
        <a:ext cx="1782486" cy="1015613"/>
      </dsp:txXfrm>
    </dsp:sp>
    <dsp:sp modelId="{580536AA-9A5F-46E1-B27E-B82D903B58C7}">
      <dsp:nvSpPr>
        <dsp:cNvPr id="0" name=""/>
        <dsp:cNvSpPr/>
      </dsp:nvSpPr>
      <dsp:spPr>
        <a:xfrm rot="5400000">
          <a:off x="3076052" y="213936"/>
          <a:ext cx="996849" cy="336421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MPEG4-AAC</a:t>
          </a:r>
          <a:endParaRPr lang="es-EC" sz="1400" kern="1200" dirty="0"/>
        </a:p>
        <a:p>
          <a:pPr marL="228600" lvl="2" indent="-114300" algn="l" defTabSz="622300">
            <a:lnSpc>
              <a:spcPct val="90000"/>
            </a:lnSpc>
            <a:spcBef>
              <a:spcPct val="0"/>
            </a:spcBef>
            <a:spcAft>
              <a:spcPct val="15000"/>
            </a:spcAft>
            <a:buChar char="••"/>
          </a:pPr>
          <a:r>
            <a:rPr lang="es-EC" sz="1400" kern="1200" dirty="0" smtClean="0"/>
            <a:t>LC-AAC (Baja Complejidad)</a:t>
          </a:r>
          <a:endParaRPr lang="es-EC" sz="1400" kern="1200" dirty="0"/>
        </a:p>
        <a:p>
          <a:pPr marL="228600" lvl="2" indent="-114300" algn="l" defTabSz="622300">
            <a:lnSpc>
              <a:spcPct val="90000"/>
            </a:lnSpc>
            <a:spcBef>
              <a:spcPct val="0"/>
            </a:spcBef>
            <a:spcAft>
              <a:spcPct val="15000"/>
            </a:spcAft>
            <a:buChar char="••"/>
          </a:pPr>
          <a:r>
            <a:rPr lang="es-EC" sz="1400" kern="1200" dirty="0" smtClean="0"/>
            <a:t>HE-AAC (Alta Eficiencia)</a:t>
          </a:r>
          <a:endParaRPr lang="es-EC" sz="1400" kern="1200" dirty="0"/>
        </a:p>
        <a:p>
          <a:pPr marL="228600" lvl="2" indent="-114300" algn="l" defTabSz="622300">
            <a:lnSpc>
              <a:spcPct val="90000"/>
            </a:lnSpc>
            <a:spcBef>
              <a:spcPct val="0"/>
            </a:spcBef>
            <a:spcAft>
              <a:spcPct val="15000"/>
            </a:spcAft>
            <a:buChar char="••"/>
          </a:pPr>
          <a:r>
            <a:rPr lang="es-EC" sz="1400" kern="1200" dirty="0" smtClean="0"/>
            <a:t>HE-AAC PS (HE </a:t>
          </a:r>
          <a:r>
            <a:rPr lang="es-EC" sz="1400" i="1" kern="1200" dirty="0" smtClean="0"/>
            <a:t>Parametric Stereo</a:t>
          </a:r>
          <a:r>
            <a:rPr lang="es-EC" sz="1400" kern="1200" dirty="0" smtClean="0"/>
            <a:t>)</a:t>
          </a:r>
          <a:endParaRPr lang="es-EC" sz="1400" kern="1200" dirty="0"/>
        </a:p>
      </dsp:txBody>
      <dsp:txXfrm rot="-5400000">
        <a:off x="1892370" y="1446280"/>
        <a:ext cx="3315551" cy="899525"/>
      </dsp:txXfrm>
    </dsp:sp>
    <dsp:sp modelId="{6861E647-CD8E-419E-8B37-FD930CFA088E}">
      <dsp:nvSpPr>
        <dsp:cNvPr id="0" name=""/>
        <dsp:cNvSpPr/>
      </dsp:nvSpPr>
      <dsp:spPr>
        <a:xfrm>
          <a:off x="0" y="1240834"/>
          <a:ext cx="1892370" cy="131041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CODIFICACIÓN AUDIO</a:t>
          </a:r>
          <a:endParaRPr lang="es-EC" sz="1600" kern="1200" dirty="0"/>
        </a:p>
      </dsp:txBody>
      <dsp:txXfrm>
        <a:off x="63969" y="1304803"/>
        <a:ext cx="1764432" cy="11824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7C70A50D-30DB-4471-A763-B2F2C5DC851A}" type="datetimeFigureOut">
              <a:rPr lang="es-EC" smtClean="0"/>
              <a:t>06/03/2014</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lang="es-EC"/>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598B721-9298-43FE-99B6-5DE931CE6643}"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70A50D-30DB-4471-A763-B2F2C5DC851A}" type="datetimeFigureOut">
              <a:rPr lang="es-EC" smtClean="0"/>
              <a:t>06/03/2014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598B721-9298-43FE-99B6-5DE931CE664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70A50D-30DB-4471-A763-B2F2C5DC851A}" type="datetimeFigureOut">
              <a:rPr lang="es-EC" smtClean="0"/>
              <a:t>06/03/2014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598B721-9298-43FE-99B6-5DE931CE6643}"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70A50D-30DB-4471-A763-B2F2C5DC851A}" type="datetimeFigureOut">
              <a:rPr lang="es-EC" smtClean="0"/>
              <a:t>06/03/2014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598B721-9298-43FE-99B6-5DE931CE664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C70A50D-30DB-4471-A763-B2F2C5DC851A}" type="datetimeFigureOut">
              <a:rPr lang="es-EC" smtClean="0"/>
              <a:t>06/03/2014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598B721-9298-43FE-99B6-5DE931CE6643}"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70A50D-30DB-4471-A763-B2F2C5DC851A}" type="datetimeFigureOut">
              <a:rPr lang="es-EC" smtClean="0"/>
              <a:t>06/03/2014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598B721-9298-43FE-99B6-5DE931CE6643}"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7C70A50D-30DB-4471-A763-B2F2C5DC851A}" type="datetimeFigureOut">
              <a:rPr lang="es-EC" smtClean="0"/>
              <a:t>06/03/2014</a:t>
            </a:fld>
            <a:endParaRPr lang="es-EC"/>
          </a:p>
        </p:txBody>
      </p:sp>
      <p:sp>
        <p:nvSpPr>
          <p:cNvPr id="27" name="26 Marcador de número de diapositiva"/>
          <p:cNvSpPr>
            <a:spLocks noGrp="1"/>
          </p:cNvSpPr>
          <p:nvPr>
            <p:ph type="sldNum" sz="quarter" idx="11"/>
          </p:nvPr>
        </p:nvSpPr>
        <p:spPr/>
        <p:txBody>
          <a:bodyPr rtlCol="0"/>
          <a:lstStyle/>
          <a:p>
            <a:fld id="{9598B721-9298-43FE-99B6-5DE931CE6643}" type="slidenum">
              <a:rPr lang="es-EC" smtClean="0"/>
              <a:t>‹Nº›</a:t>
            </a:fld>
            <a:endParaRPr lang="es-EC"/>
          </a:p>
        </p:txBody>
      </p:sp>
      <p:sp>
        <p:nvSpPr>
          <p:cNvPr id="28" name="2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7C70A50D-30DB-4471-A763-B2F2C5DC851A}" type="datetimeFigureOut">
              <a:rPr lang="es-EC" smtClean="0"/>
              <a:t>06/03/2014</a:t>
            </a:fld>
            <a:endParaRPr lang="es-EC"/>
          </a:p>
        </p:txBody>
      </p:sp>
      <p:sp>
        <p:nvSpPr>
          <p:cNvPr id="4" name="3 Marcador de pie de página"/>
          <p:cNvSpPr>
            <a:spLocks noGrp="1"/>
          </p:cNvSpPr>
          <p:nvPr>
            <p:ph type="ftr" sz="quarter" idx="11"/>
          </p:nvPr>
        </p:nvSpPr>
        <p:spPr>
          <a:xfrm>
            <a:off x="5257800" y="612648"/>
            <a:ext cx="1325880" cy="457200"/>
          </a:xfrm>
        </p:spPr>
        <p:txBody>
          <a:bodyPr/>
          <a:lstStyle/>
          <a:p>
            <a:endParaRPr lang="es-EC"/>
          </a:p>
        </p:txBody>
      </p:sp>
      <p:sp>
        <p:nvSpPr>
          <p:cNvPr id="5" name="4 Marcador de número de diapositiva"/>
          <p:cNvSpPr>
            <a:spLocks noGrp="1"/>
          </p:cNvSpPr>
          <p:nvPr>
            <p:ph type="sldNum" sz="quarter" idx="12"/>
          </p:nvPr>
        </p:nvSpPr>
        <p:spPr>
          <a:xfrm>
            <a:off x="8174736" y="2272"/>
            <a:ext cx="762000" cy="365760"/>
          </a:xfrm>
        </p:spPr>
        <p:txBody>
          <a:bodyPr/>
          <a:lstStyle/>
          <a:p>
            <a:fld id="{9598B721-9298-43FE-99B6-5DE931CE664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70A50D-30DB-4471-A763-B2F2C5DC851A}" type="datetimeFigureOut">
              <a:rPr lang="es-EC" smtClean="0"/>
              <a:t>06/03/2014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598B721-9298-43FE-99B6-5DE931CE6643}"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70A50D-30DB-4471-A763-B2F2C5DC851A}" type="datetimeFigureOut">
              <a:rPr lang="es-EC" smtClean="0"/>
              <a:t>06/03/2014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598B721-9298-43FE-99B6-5DE931CE6643}"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C70A50D-30DB-4471-A763-B2F2C5DC851A}" type="datetimeFigureOut">
              <a:rPr lang="es-EC" smtClean="0"/>
              <a:t>06/03/2014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598B721-9298-43FE-99B6-5DE931CE6643}"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C70A50D-30DB-4471-A763-B2F2C5DC851A}" type="datetimeFigureOut">
              <a:rPr lang="es-EC" smtClean="0"/>
              <a:t>06/03/2014</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598B721-9298-43FE-99B6-5DE931CE6643}"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348880"/>
            <a:ext cx="8458200" cy="2088232"/>
          </a:xfrm>
        </p:spPr>
        <p:txBody>
          <a:bodyPr>
            <a:noAutofit/>
          </a:bodyPr>
          <a:lstStyle/>
          <a:p>
            <a:pPr algn="ctr"/>
            <a:r>
              <a:rPr lang="es-EC" sz="1600" b="1" dirty="0"/>
              <a:t>DEPARTAMENTO DE ELÉCTRICA Y ELECTRÓNICA</a:t>
            </a:r>
            <a:r>
              <a:rPr lang="es-ES" sz="1600" dirty="0"/>
              <a:t/>
            </a:r>
            <a:br>
              <a:rPr lang="es-ES" sz="1600" dirty="0"/>
            </a:br>
            <a:r>
              <a:rPr lang="es-EC" sz="1600" b="1" dirty="0"/>
              <a:t> </a:t>
            </a:r>
            <a:r>
              <a:rPr lang="es-ES" sz="1600" dirty="0"/>
              <a:t/>
            </a:r>
            <a:br>
              <a:rPr lang="es-ES" sz="1600" dirty="0"/>
            </a:br>
            <a:r>
              <a:rPr lang="es-EC" sz="1600" b="1" dirty="0"/>
              <a:t>CARRERA DE INGENIERÍA EN ELECTRÓNICA Y TELECOMUNICACIONES</a:t>
            </a:r>
            <a:r>
              <a:rPr lang="es-ES" sz="1600" dirty="0"/>
              <a:t/>
            </a:r>
            <a:br>
              <a:rPr lang="es-ES" sz="1600" dirty="0"/>
            </a:br>
            <a:r>
              <a:rPr lang="es-ES" sz="1600" dirty="0" smtClean="0"/>
              <a:t/>
            </a:r>
            <a:br>
              <a:rPr lang="es-ES" sz="1600" dirty="0" smtClean="0"/>
            </a:br>
            <a:r>
              <a:rPr lang="es-ES" sz="1600" b="1" dirty="0" smtClean="0"/>
              <a:t>TESIS </a:t>
            </a:r>
            <a:r>
              <a:rPr lang="es-ES" sz="1600" b="1" dirty="0"/>
              <a:t>PREVIO A LA OBTENCIÓN DEL TÍTULO DE INGENIERO EN ELECTRÓNICA Y </a:t>
            </a:r>
            <a:r>
              <a:rPr lang="es-ES" sz="1600" b="1" dirty="0" smtClean="0"/>
              <a:t>TELECOMUNICACIONES</a:t>
            </a:r>
            <a:br>
              <a:rPr lang="es-ES" sz="1600" b="1" dirty="0" smtClean="0"/>
            </a:br>
            <a:r>
              <a:rPr lang="es-ES" sz="1600" dirty="0"/>
              <a:t/>
            </a:r>
            <a:br>
              <a:rPr lang="es-ES" sz="1600" dirty="0"/>
            </a:br>
            <a:r>
              <a:rPr lang="es-ES" sz="1600" b="1" dirty="0"/>
              <a:t>AUTORES: PARREÑO ESCOBAR, JOSÉ ANTONIO</a:t>
            </a:r>
            <a:r>
              <a:rPr lang="es-ES" sz="1600" dirty="0"/>
              <a:t/>
            </a:r>
            <a:br>
              <a:rPr lang="es-ES" sz="1600" dirty="0"/>
            </a:br>
            <a:r>
              <a:rPr lang="es-ES" sz="1600" b="1" dirty="0"/>
              <a:t>                 PONCE MANTILLA, SANDRA RAQUEL</a:t>
            </a:r>
            <a:br>
              <a:rPr lang="es-ES" sz="1600" b="1" dirty="0"/>
            </a:br>
            <a:r>
              <a:rPr lang="es-ES" sz="1600" dirty="0" smtClean="0"/>
              <a:t/>
            </a:r>
            <a:br>
              <a:rPr lang="es-ES" sz="1600" dirty="0" smtClean="0"/>
            </a:br>
            <a:r>
              <a:rPr lang="es-EC" sz="1600" b="1" dirty="0"/>
              <a:t/>
            </a:r>
            <a:br>
              <a:rPr lang="es-EC" sz="1600" b="1" dirty="0"/>
            </a:br>
            <a:endParaRPr lang="es-EC" sz="1600" dirty="0"/>
          </a:p>
        </p:txBody>
      </p:sp>
      <p:sp>
        <p:nvSpPr>
          <p:cNvPr id="3" name="2 Subtítulo"/>
          <p:cNvSpPr>
            <a:spLocks noGrp="1"/>
          </p:cNvSpPr>
          <p:nvPr>
            <p:ph type="subTitle" idx="1"/>
          </p:nvPr>
        </p:nvSpPr>
        <p:spPr>
          <a:xfrm>
            <a:off x="507626" y="4266812"/>
            <a:ext cx="7992888" cy="2402548"/>
          </a:xfrm>
        </p:spPr>
        <p:txBody>
          <a:bodyPr>
            <a:noAutofit/>
          </a:bodyPr>
          <a:lstStyle/>
          <a:p>
            <a:pPr algn="ctr"/>
            <a:r>
              <a:rPr lang="es-EC" sz="1600" b="1" dirty="0" smtClean="0">
                <a:latin typeface="+mj-lt"/>
              </a:rPr>
              <a:t>CREACIÓN </a:t>
            </a:r>
            <a:r>
              <a:rPr lang="es-EC" sz="1600" b="1" dirty="0">
                <a:latin typeface="+mj-lt"/>
              </a:rPr>
              <a:t>DE NUEVOS SERVICIOS DE TELEVISIÓN DIGITAL TERRESTRE BAJO EL ESTÁNDAR ISDB–Tb PARA LA PLATAFORMA VILLAGEFLOW MEDIANTE EL ANÁLISIS DE SU ESTRUCTURA.</a:t>
            </a:r>
            <a:endParaRPr lang="es-ES" sz="1600" dirty="0">
              <a:latin typeface="+mj-lt"/>
            </a:endParaRPr>
          </a:p>
          <a:p>
            <a:pPr algn="ctr"/>
            <a:endParaRPr lang="es-ES" sz="1600" b="1" dirty="0" smtClean="0">
              <a:latin typeface="+mj-lt"/>
            </a:endParaRPr>
          </a:p>
          <a:p>
            <a:pPr algn="ctr"/>
            <a:r>
              <a:rPr lang="es-ES" sz="1600" b="1" dirty="0" smtClean="0">
                <a:latin typeface="+mj-lt"/>
              </a:rPr>
              <a:t>DIRECTOR</a:t>
            </a:r>
            <a:r>
              <a:rPr lang="es-ES" sz="1600" b="1" dirty="0">
                <a:latin typeface="+mj-lt"/>
              </a:rPr>
              <a:t>: DR. OLMEDO, GONZALO</a:t>
            </a:r>
            <a:endParaRPr lang="es-ES" sz="1600" dirty="0">
              <a:latin typeface="+mj-lt"/>
            </a:endParaRPr>
          </a:p>
          <a:p>
            <a:pPr algn="ctr"/>
            <a:r>
              <a:rPr lang="es-ES" sz="1600" b="1" dirty="0">
                <a:latin typeface="+mj-lt"/>
              </a:rPr>
              <a:t>CODIRECTOR: ING. </a:t>
            </a:r>
            <a:r>
              <a:rPr lang="es-ES" sz="1600" b="1" dirty="0" err="1">
                <a:latin typeface="+mj-lt"/>
              </a:rPr>
              <a:t>MSc</a:t>
            </a:r>
            <a:r>
              <a:rPr lang="es-ES" sz="1600" b="1" dirty="0">
                <a:latin typeface="+mj-lt"/>
              </a:rPr>
              <a:t> ACOSTA, </a:t>
            </a:r>
            <a:r>
              <a:rPr lang="es-ES" sz="1600" b="1" dirty="0" smtClean="0">
                <a:latin typeface="+mj-lt"/>
              </a:rPr>
              <a:t>FREDDY</a:t>
            </a:r>
          </a:p>
          <a:p>
            <a:pPr algn="ctr"/>
            <a:endParaRPr lang="es-ES" sz="1600" b="1" dirty="0" smtClean="0">
              <a:latin typeface="+mj-lt"/>
            </a:endParaRPr>
          </a:p>
          <a:p>
            <a:pPr algn="ctr"/>
            <a:r>
              <a:rPr lang="es-ES" sz="1600" b="1" dirty="0" smtClean="0">
                <a:latin typeface="+mj-lt"/>
              </a:rPr>
              <a:t>SANGOLQUÍ</a:t>
            </a:r>
            <a:r>
              <a:rPr lang="es-ES" sz="1600" b="1" dirty="0">
                <a:latin typeface="+mj-lt"/>
              </a:rPr>
              <a:t>, </a:t>
            </a:r>
            <a:r>
              <a:rPr lang="es-ES" sz="1600" b="1" dirty="0" smtClean="0">
                <a:latin typeface="+mj-lt"/>
              </a:rPr>
              <a:t>MARZO </a:t>
            </a:r>
            <a:r>
              <a:rPr lang="es-ES" sz="1600" b="1" dirty="0" smtClean="0">
                <a:latin typeface="+mj-lt"/>
              </a:rPr>
              <a:t>2014</a:t>
            </a:r>
            <a:endParaRPr lang="es-ES" sz="1600" dirty="0">
              <a:latin typeface="+mj-lt"/>
            </a:endParaRPr>
          </a:p>
          <a:p>
            <a:pPr algn="ctr"/>
            <a:endParaRPr lang="es-EC" sz="1600" dirty="0">
              <a:latin typeface="+mj-lt"/>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131882" y="188640"/>
            <a:ext cx="5032406" cy="1152128"/>
          </a:xfrm>
          <a:prstGeom prst="rect">
            <a:avLst/>
          </a:prstGeom>
          <a:noFill/>
          <a:ln>
            <a:noFill/>
          </a:ln>
        </p:spPr>
      </p:pic>
    </p:spTree>
    <p:extLst>
      <p:ext uri="{BB962C8B-B14F-4D97-AF65-F5344CB8AC3E}">
        <p14:creationId xmlns:p14="http://schemas.microsoft.com/office/powerpoint/2010/main" val="148779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dirty="0" smtClean="0"/>
              <a:t>TRANSPORT STREAM</a:t>
            </a:r>
            <a:endParaRPr lang="es-EC" sz="3600" dirty="0"/>
          </a:p>
        </p:txBody>
      </p:sp>
      <p:sp>
        <p:nvSpPr>
          <p:cNvPr id="3" name="2 Marcador de contenido"/>
          <p:cNvSpPr>
            <a:spLocks noGrp="1"/>
          </p:cNvSpPr>
          <p:nvPr>
            <p:ph idx="1"/>
          </p:nvPr>
        </p:nvSpPr>
        <p:spPr>
          <a:xfrm>
            <a:off x="457200" y="1196752"/>
            <a:ext cx="8229600" cy="2304256"/>
          </a:xfrm>
        </p:spPr>
        <p:txBody>
          <a:bodyPr>
            <a:normAutofit/>
          </a:bodyPr>
          <a:lstStyle/>
          <a:p>
            <a:pPr marL="109728" indent="0" algn="ctr">
              <a:buNone/>
            </a:pPr>
            <a:r>
              <a:rPr lang="es-EC" sz="2400" dirty="0" smtClean="0">
                <a:solidFill>
                  <a:srgbClr val="0070C0"/>
                </a:solidFill>
              </a:rPr>
              <a:t>FORMACIÓN DEL TS</a:t>
            </a:r>
          </a:p>
          <a:p>
            <a:pPr marL="109728" indent="0" algn="ctr">
              <a:buNone/>
            </a:pPr>
            <a:endParaRPr lang="es-EC" sz="1200" dirty="0" smtClean="0">
              <a:solidFill>
                <a:srgbClr val="0070C0"/>
              </a:solidFill>
            </a:endParaRPr>
          </a:p>
          <a:p>
            <a:pPr marL="109728" indent="0" algn="just">
              <a:buNone/>
            </a:pPr>
            <a:r>
              <a:rPr lang="es-EC" sz="2400" dirty="0" smtClean="0"/>
              <a:t>El TS está formado de flujos elementales de señal (video, audio, datos, etc.) dispuestos secuencialmente, divididos en paquetes con un tamaño fijo de 188 bytes, en orden cronológico en un mismo flujo elemental.</a:t>
            </a:r>
            <a:endParaRPr lang="es-EC" sz="2400" dirty="0"/>
          </a:p>
        </p:txBody>
      </p:sp>
      <p:pic>
        <p:nvPicPr>
          <p:cNvPr id="3074" name="Picture 2" descr="C:\Users\José Parreño\Desktop\Form_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75" y="3852961"/>
            <a:ext cx="8659713" cy="216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70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9992"/>
            <a:ext cx="8229600" cy="1066800"/>
          </a:xfrm>
        </p:spPr>
        <p:txBody>
          <a:bodyPr>
            <a:normAutofit/>
          </a:bodyPr>
          <a:lstStyle/>
          <a:p>
            <a:r>
              <a:rPr lang="es-EC" sz="3600" dirty="0" smtClean="0"/>
              <a:t>TABLAS PSI/SI</a:t>
            </a:r>
            <a:endParaRPr lang="es-EC" sz="3600" dirty="0"/>
          </a:p>
        </p:txBody>
      </p:sp>
      <p:sp>
        <p:nvSpPr>
          <p:cNvPr id="3" name="2 Marcador de contenido"/>
          <p:cNvSpPr>
            <a:spLocks noGrp="1"/>
          </p:cNvSpPr>
          <p:nvPr>
            <p:ph idx="1"/>
          </p:nvPr>
        </p:nvSpPr>
        <p:spPr>
          <a:xfrm>
            <a:off x="457200" y="1984208"/>
            <a:ext cx="8229600" cy="2884952"/>
          </a:xfrm>
        </p:spPr>
        <p:txBody>
          <a:bodyPr>
            <a:normAutofit/>
          </a:bodyPr>
          <a:lstStyle/>
          <a:p>
            <a:pPr marL="109728" indent="0" algn="just">
              <a:buNone/>
            </a:pPr>
            <a:r>
              <a:rPr lang="es-EC" sz="2400" dirty="0" smtClean="0"/>
              <a:t>Las Tablas PSI/SI contienen información adicional que relacionan los identificadores PID de los paquetes de programa dentro de un flujo de transporte con los programas a los que pertenecen.</a:t>
            </a:r>
          </a:p>
          <a:p>
            <a:pPr marL="109728" indent="0" algn="just">
              <a:buNone/>
            </a:pPr>
            <a:endParaRPr lang="es-EC" sz="2400" dirty="0"/>
          </a:p>
          <a:p>
            <a:pPr marL="109728" indent="0" algn="just">
              <a:buNone/>
            </a:pPr>
            <a:r>
              <a:rPr lang="es-EC" sz="2400" dirty="0" smtClean="0"/>
              <a:t>Permite al decodificador recuperar completamente y en cualquier instante de tiempo un programa.</a:t>
            </a:r>
          </a:p>
          <a:p>
            <a:pPr marL="109728" indent="0" algn="just">
              <a:buNone/>
            </a:pPr>
            <a:endParaRPr lang="es-EC" sz="2400" dirty="0"/>
          </a:p>
        </p:txBody>
      </p:sp>
    </p:spTree>
    <p:extLst>
      <p:ext uri="{BB962C8B-B14F-4D97-AF65-F5344CB8AC3E}">
        <p14:creationId xmlns:p14="http://schemas.microsoft.com/office/powerpoint/2010/main" val="123543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066800"/>
          </a:xfrm>
        </p:spPr>
        <p:txBody>
          <a:bodyPr>
            <a:normAutofit/>
          </a:bodyPr>
          <a:lstStyle/>
          <a:p>
            <a:r>
              <a:rPr lang="es-EC" sz="3600" dirty="0" smtClean="0"/>
              <a:t>TABLAS PSI/SI</a:t>
            </a:r>
            <a:endParaRPr lang="es-EC" sz="3600"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687341" cy="525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279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José Parreño\Desktop\PM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941168"/>
            <a:ext cx="5184576" cy="178838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José Parreño\Desktop\P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964" y="2492896"/>
            <a:ext cx="4471268" cy="123055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417984"/>
            <a:ext cx="8229600" cy="1066800"/>
          </a:xfrm>
        </p:spPr>
        <p:txBody>
          <a:bodyPr>
            <a:normAutofit/>
          </a:bodyPr>
          <a:lstStyle/>
          <a:p>
            <a:r>
              <a:rPr lang="es-EC" sz="3600" dirty="0" smtClean="0"/>
              <a:t>TABLAS PSI/SI</a:t>
            </a:r>
            <a:endParaRPr lang="es-EC" sz="3600" dirty="0"/>
          </a:p>
        </p:txBody>
      </p:sp>
      <p:sp>
        <p:nvSpPr>
          <p:cNvPr id="3" name="2 Marcador de contenido"/>
          <p:cNvSpPr>
            <a:spLocks noGrp="1"/>
          </p:cNvSpPr>
          <p:nvPr>
            <p:ph idx="1"/>
          </p:nvPr>
        </p:nvSpPr>
        <p:spPr>
          <a:xfrm>
            <a:off x="457200" y="1340768"/>
            <a:ext cx="8229600" cy="1289722"/>
          </a:xfrm>
        </p:spPr>
        <p:txBody>
          <a:bodyPr>
            <a:normAutofit fontScale="77500" lnSpcReduction="20000"/>
          </a:bodyPr>
          <a:lstStyle/>
          <a:p>
            <a:pPr marL="109728" indent="0" algn="ctr">
              <a:buNone/>
            </a:pPr>
            <a:r>
              <a:rPr lang="es-EC" sz="2600" dirty="0" smtClean="0">
                <a:solidFill>
                  <a:srgbClr val="0070C0"/>
                </a:solidFill>
              </a:rPr>
              <a:t>TABLA DE ASOCIACIÓN DE PROGRAMA (PAT)</a:t>
            </a:r>
          </a:p>
          <a:p>
            <a:pPr marL="109728" indent="0" algn="just">
              <a:buNone/>
            </a:pPr>
            <a:endParaRPr lang="es-EC" sz="1500" dirty="0"/>
          </a:p>
          <a:p>
            <a:pPr marL="109728" indent="0" algn="just">
              <a:buNone/>
            </a:pPr>
            <a:r>
              <a:rPr lang="es-EC" sz="2400" dirty="0" smtClean="0"/>
              <a:t>Tabla encargada de asociar un número de identificación (PID) a cada programa para registrar y consolidar los paquetes que comprenden la PMT.</a:t>
            </a:r>
            <a:endParaRPr lang="es-EC" sz="2400" dirty="0"/>
          </a:p>
        </p:txBody>
      </p:sp>
      <p:sp>
        <p:nvSpPr>
          <p:cNvPr id="4" name="2 Marcador de contenido"/>
          <p:cNvSpPr txBox="1">
            <a:spLocks/>
          </p:cNvSpPr>
          <p:nvPr/>
        </p:nvSpPr>
        <p:spPr>
          <a:xfrm>
            <a:off x="467544" y="3789040"/>
            <a:ext cx="8229600" cy="1224136"/>
          </a:xfrm>
          <a:prstGeom prst="rect">
            <a:avLst/>
          </a:prstGeom>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s-EC" sz="2000" dirty="0" smtClean="0">
                <a:solidFill>
                  <a:srgbClr val="0070C0"/>
                </a:solidFill>
              </a:rPr>
              <a:t>TABLA DE MAPEO DEL PROGRAMA (PMT)</a:t>
            </a:r>
          </a:p>
          <a:p>
            <a:pPr marL="109728" indent="0" algn="just">
              <a:buFont typeface="Georgia"/>
              <a:buNone/>
            </a:pPr>
            <a:endParaRPr lang="es-EC" sz="1200" dirty="0" smtClean="0"/>
          </a:p>
          <a:p>
            <a:pPr marL="109728" indent="0" algn="just">
              <a:buFont typeface="Georgia"/>
              <a:buNone/>
            </a:pPr>
            <a:r>
              <a:rPr lang="es-EC" sz="1900" dirty="0" smtClean="0"/>
              <a:t>Tabla encargada de definir los PID que identifican los flujos de datos individuales que constituyen un programa.</a:t>
            </a:r>
            <a:endParaRPr lang="es-EC" sz="1900" dirty="0"/>
          </a:p>
        </p:txBody>
      </p:sp>
    </p:spTree>
    <p:extLst>
      <p:ext uri="{BB962C8B-B14F-4D97-AF65-F5344CB8AC3E}">
        <p14:creationId xmlns:p14="http://schemas.microsoft.com/office/powerpoint/2010/main" val="3702778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000"/>
            <a:ext cx="8229600" cy="1210816"/>
          </a:xfrm>
        </p:spPr>
        <p:txBody>
          <a:bodyPr>
            <a:normAutofit/>
          </a:bodyPr>
          <a:lstStyle/>
          <a:p>
            <a:r>
              <a:rPr lang="es-EC" sz="3600" dirty="0" smtClean="0"/>
              <a:t>SISTEMA DE TRANSMISIÓN DE FLUJO DE SEÑALES</a:t>
            </a:r>
            <a:endParaRPr lang="es-EC" sz="3600" dirty="0"/>
          </a:p>
        </p:txBody>
      </p:sp>
      <p:sp>
        <p:nvSpPr>
          <p:cNvPr id="3" name="2 Marcador de contenido"/>
          <p:cNvSpPr>
            <a:spLocks noGrp="1"/>
          </p:cNvSpPr>
          <p:nvPr>
            <p:ph idx="1"/>
          </p:nvPr>
        </p:nvSpPr>
        <p:spPr>
          <a:xfrm>
            <a:off x="457200" y="1844824"/>
            <a:ext cx="8229600" cy="1584176"/>
          </a:xfrm>
        </p:spPr>
        <p:txBody>
          <a:bodyPr>
            <a:normAutofit fontScale="92500"/>
          </a:bodyPr>
          <a:lstStyle/>
          <a:p>
            <a:pPr marL="109728" indent="0" algn="just">
              <a:buNone/>
            </a:pPr>
            <a:r>
              <a:rPr lang="es-EC" sz="2200" dirty="0" smtClean="0"/>
              <a:t>Plataforma altamente funcional y robusta, que permite la generación, tratamiento, monitoreo y transmisión de señales de TV Digital, para lo cual consta de un conjunto de componentes que conforman el Hardware, gobernados por el Software </a:t>
            </a:r>
            <a:r>
              <a:rPr lang="es-EC" sz="2200" i="1" dirty="0" smtClean="0"/>
              <a:t>VillageFlow.</a:t>
            </a:r>
            <a:endParaRPr lang="es-EC" sz="22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98" y="3356992"/>
            <a:ext cx="8111058" cy="335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680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osé Parreño\Desktop\Arq_V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852936"/>
            <a:ext cx="3559642" cy="373987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332656"/>
            <a:ext cx="8229600" cy="1066800"/>
          </a:xfrm>
        </p:spPr>
        <p:txBody>
          <a:bodyPr>
            <a:normAutofit/>
          </a:bodyPr>
          <a:lstStyle/>
          <a:p>
            <a:r>
              <a:rPr lang="es-EC" sz="3600" i="1" dirty="0" smtClean="0"/>
              <a:t>VILLAGEFLOW</a:t>
            </a:r>
            <a:endParaRPr lang="es-EC" sz="3600" i="1" dirty="0"/>
          </a:p>
        </p:txBody>
      </p:sp>
      <p:sp>
        <p:nvSpPr>
          <p:cNvPr id="3" name="2 Marcador de contenido"/>
          <p:cNvSpPr>
            <a:spLocks noGrp="1"/>
          </p:cNvSpPr>
          <p:nvPr>
            <p:ph idx="1"/>
          </p:nvPr>
        </p:nvSpPr>
        <p:spPr>
          <a:xfrm>
            <a:off x="457200" y="1340768"/>
            <a:ext cx="8229600" cy="1512168"/>
          </a:xfrm>
        </p:spPr>
        <p:txBody>
          <a:bodyPr>
            <a:normAutofit lnSpcReduction="10000"/>
          </a:bodyPr>
          <a:lstStyle/>
          <a:p>
            <a:pPr marL="109728" indent="0" algn="just">
              <a:buNone/>
            </a:pPr>
            <a:r>
              <a:rPr lang="es-EC" sz="2000" dirty="0" smtClean="0"/>
              <a:t>Internamente </a:t>
            </a:r>
            <a:r>
              <a:rPr lang="es-EC" sz="2000" i="1" dirty="0" smtClean="0"/>
              <a:t>VillageFlow</a:t>
            </a:r>
            <a:r>
              <a:rPr lang="es-EC" sz="2000" dirty="0" smtClean="0"/>
              <a:t> posee una arquitectura lógica formada por un elemento fundamental  llamado espacio o </a:t>
            </a:r>
            <a:r>
              <a:rPr lang="es-EC" sz="2000" i="1" dirty="0" smtClean="0"/>
              <a:t>space</a:t>
            </a:r>
            <a:r>
              <a:rPr lang="es-EC" sz="2000" dirty="0" smtClean="0"/>
              <a:t> el cual provee un entorno para el montaje de los bloques de configuración o </a:t>
            </a:r>
            <a:r>
              <a:rPr lang="es-EC" sz="2000" i="1" dirty="0" smtClean="0"/>
              <a:t>bricks.</a:t>
            </a:r>
            <a:r>
              <a:rPr lang="es-EC" sz="2000" dirty="0" smtClean="0"/>
              <a:t> Cada uno de los bloques estructurados son configurados a través de parámetros.</a:t>
            </a:r>
            <a:endParaRPr lang="es-EC" sz="2000" dirty="0"/>
          </a:p>
          <a:p>
            <a:pPr marL="109728" indent="0" algn="just">
              <a:buNone/>
            </a:pPr>
            <a:endParaRPr lang="es-EC" dirty="0"/>
          </a:p>
        </p:txBody>
      </p:sp>
    </p:spTree>
    <p:extLst>
      <p:ext uri="{BB962C8B-B14F-4D97-AF65-F5344CB8AC3E}">
        <p14:creationId xmlns:p14="http://schemas.microsoft.com/office/powerpoint/2010/main" val="365980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5976"/>
            <a:ext cx="8229600" cy="1066800"/>
          </a:xfrm>
        </p:spPr>
        <p:txBody>
          <a:bodyPr>
            <a:normAutofit/>
          </a:bodyPr>
          <a:lstStyle/>
          <a:p>
            <a:r>
              <a:rPr lang="es-EC" sz="3600" i="1" dirty="0" smtClean="0"/>
              <a:t>VILLAGEFLOW</a:t>
            </a:r>
            <a:endParaRPr lang="es-EC" sz="3600" i="1" dirty="0"/>
          </a:p>
        </p:txBody>
      </p:sp>
      <p:sp>
        <p:nvSpPr>
          <p:cNvPr id="3" name="2 Marcador de contenido"/>
          <p:cNvSpPr>
            <a:spLocks noGrp="1"/>
          </p:cNvSpPr>
          <p:nvPr>
            <p:ph idx="1"/>
          </p:nvPr>
        </p:nvSpPr>
        <p:spPr>
          <a:xfrm>
            <a:off x="457200" y="1340768"/>
            <a:ext cx="8229600" cy="5256584"/>
          </a:xfrm>
        </p:spPr>
        <p:txBody>
          <a:bodyPr>
            <a:normAutofit fontScale="85000" lnSpcReduction="20000"/>
          </a:bodyPr>
          <a:lstStyle/>
          <a:p>
            <a:pPr marL="109728" indent="0" algn="ctr">
              <a:buNone/>
            </a:pPr>
            <a:r>
              <a:rPr lang="es-EC" dirty="0" smtClean="0">
                <a:solidFill>
                  <a:srgbClr val="0070C0"/>
                </a:solidFill>
              </a:rPr>
              <a:t>BLOQUES DE ENTRADA</a:t>
            </a:r>
          </a:p>
          <a:p>
            <a:pPr marL="109728" indent="0" algn="just">
              <a:buNone/>
            </a:pPr>
            <a:endParaRPr lang="es-EC" sz="1500" dirty="0" smtClean="0"/>
          </a:p>
          <a:p>
            <a:pPr marL="109728" indent="0" algn="just">
              <a:buNone/>
            </a:pPr>
            <a:r>
              <a:rPr lang="es-EC" dirty="0" smtClean="0"/>
              <a:t>Encargados de producir la conversión de una o más señales analógicas del dominio de frecuencia  digital (</a:t>
            </a:r>
            <a:r>
              <a:rPr lang="es-EC" i="1" dirty="0" smtClean="0"/>
              <a:t>Blackmagic</a:t>
            </a:r>
            <a:r>
              <a:rPr lang="es-EC" dirty="0" smtClean="0"/>
              <a:t> HD-SDI), codificando el video, audio y datos por separado.</a:t>
            </a:r>
          </a:p>
          <a:p>
            <a:pPr marL="109728" indent="0" algn="just">
              <a:buNone/>
            </a:pPr>
            <a:endParaRPr lang="es-EC" sz="1400" dirty="0"/>
          </a:p>
          <a:p>
            <a:pPr marL="109728" indent="0" algn="ctr">
              <a:buNone/>
            </a:pPr>
            <a:r>
              <a:rPr lang="es-EC" dirty="0" smtClean="0">
                <a:solidFill>
                  <a:srgbClr val="0070C0"/>
                </a:solidFill>
              </a:rPr>
              <a:t>BLOQUES DE PROCESO</a:t>
            </a:r>
          </a:p>
          <a:p>
            <a:pPr marL="109728" indent="0" algn="just">
              <a:buNone/>
            </a:pPr>
            <a:endParaRPr lang="es-EC" sz="1500" dirty="0" smtClean="0"/>
          </a:p>
          <a:p>
            <a:pPr marL="109728" indent="0" algn="just">
              <a:buNone/>
            </a:pPr>
            <a:r>
              <a:rPr lang="es-EC" dirty="0" smtClean="0"/>
              <a:t>Se realiza la multiplexación del contenido codificado proveniente de los bloques de entrada, así como también la configuración de los parámetros TMCC (</a:t>
            </a:r>
            <a:r>
              <a:rPr lang="es-EC" i="1" dirty="0" smtClean="0"/>
              <a:t>Transmission Multiplexing Configuration Control</a:t>
            </a:r>
            <a:r>
              <a:rPr lang="es-EC" dirty="0" smtClean="0"/>
              <a:t>).</a:t>
            </a:r>
          </a:p>
          <a:p>
            <a:pPr marL="109728" indent="0" algn="just">
              <a:buNone/>
            </a:pPr>
            <a:endParaRPr lang="es-EC" sz="1500" dirty="0"/>
          </a:p>
          <a:p>
            <a:pPr marL="109728" indent="0" algn="ctr">
              <a:buNone/>
            </a:pPr>
            <a:r>
              <a:rPr lang="es-EC" dirty="0" smtClean="0">
                <a:solidFill>
                  <a:srgbClr val="0070C0"/>
                </a:solidFill>
              </a:rPr>
              <a:t>BLOQUES DE SALIDA</a:t>
            </a:r>
          </a:p>
          <a:p>
            <a:pPr marL="109728" indent="0" algn="just">
              <a:buNone/>
            </a:pPr>
            <a:endParaRPr lang="es-EC" sz="1500" dirty="0" smtClean="0"/>
          </a:p>
          <a:p>
            <a:pPr marL="109728" indent="0" algn="just">
              <a:buNone/>
            </a:pPr>
            <a:r>
              <a:rPr lang="es-EC" dirty="0" smtClean="0"/>
              <a:t>Permite la configuración de los diferentes tipos de salida tales como: RF, IP, ASÍ y creación de archivos TS.</a:t>
            </a:r>
            <a:endParaRPr lang="es-EC" dirty="0"/>
          </a:p>
        </p:txBody>
      </p:sp>
    </p:spTree>
    <p:extLst>
      <p:ext uri="{BB962C8B-B14F-4D97-AF65-F5344CB8AC3E}">
        <p14:creationId xmlns:p14="http://schemas.microsoft.com/office/powerpoint/2010/main" val="2054528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normAutofit/>
          </a:bodyPr>
          <a:lstStyle/>
          <a:p>
            <a:r>
              <a:rPr lang="es-EC" sz="3600" i="1" dirty="0" smtClean="0"/>
              <a:t>VILLAGEFLOW</a:t>
            </a:r>
            <a:endParaRPr lang="es-EC" sz="3600" i="1" dirty="0"/>
          </a:p>
        </p:txBody>
      </p:sp>
      <p:pic>
        <p:nvPicPr>
          <p:cNvPr id="8194" name="Picture 2" descr="C:\Users\José Parreño\Desktop\Conf_V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16723"/>
            <a:ext cx="8839349" cy="391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952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5976"/>
            <a:ext cx="8229600" cy="1066800"/>
          </a:xfrm>
        </p:spPr>
        <p:txBody>
          <a:bodyPr>
            <a:normAutofit/>
          </a:bodyPr>
          <a:lstStyle/>
          <a:p>
            <a:r>
              <a:rPr lang="es-EC" sz="3600" i="1" dirty="0" smtClean="0"/>
              <a:t>VILLAGEFLOW</a:t>
            </a:r>
            <a:endParaRPr lang="es-EC" sz="3600" i="1" dirty="0"/>
          </a:p>
        </p:txBody>
      </p:sp>
      <p:pic>
        <p:nvPicPr>
          <p:cNvPr id="9218" name="Picture 2" descr="C:\Users\José Parreño\Desktop\Ent_V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076" y="1225030"/>
            <a:ext cx="6419924" cy="5516338"/>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a:spLocks noGrp="1"/>
          </p:cNvSpPr>
          <p:nvPr>
            <p:ph idx="1"/>
          </p:nvPr>
        </p:nvSpPr>
        <p:spPr>
          <a:xfrm>
            <a:off x="72008" y="1268760"/>
            <a:ext cx="2483768" cy="4392488"/>
          </a:xfrm>
        </p:spPr>
        <p:txBody>
          <a:bodyPr>
            <a:normAutofit lnSpcReduction="10000"/>
          </a:bodyPr>
          <a:lstStyle/>
          <a:p>
            <a:pPr marL="109728" indent="0" algn="ctr">
              <a:buNone/>
            </a:pPr>
            <a:r>
              <a:rPr lang="es-EC" sz="2000" dirty="0" smtClean="0">
                <a:solidFill>
                  <a:srgbClr val="0070C0"/>
                </a:solidFill>
              </a:rPr>
              <a:t>BLOQUE DE ENTRADA DE VIDEO</a:t>
            </a:r>
          </a:p>
          <a:p>
            <a:pPr marL="109728" indent="0" algn="just">
              <a:buNone/>
            </a:pPr>
            <a:endParaRPr lang="es-EC" sz="2000" dirty="0" smtClean="0"/>
          </a:p>
          <a:p>
            <a:pPr marL="109728" indent="0" algn="just">
              <a:buNone/>
            </a:pPr>
            <a:endParaRPr lang="es-EC" sz="2000" dirty="0" smtClean="0"/>
          </a:p>
          <a:p>
            <a:pPr marL="109728" indent="0" algn="just">
              <a:buNone/>
            </a:pPr>
            <a:r>
              <a:rPr lang="es-EC" sz="1800" dirty="0" smtClean="0"/>
              <a:t>Bloque de entrada encargado de realizar la codificación y asignación de los identificadores PID a cada uno de los elementos del Servicio (HD, SD, ONE SEG) como audio, video, PMT y PCR.</a:t>
            </a:r>
            <a:endParaRPr lang="es-EC" sz="1800" dirty="0"/>
          </a:p>
        </p:txBody>
      </p:sp>
    </p:spTree>
    <p:extLst>
      <p:ext uri="{BB962C8B-B14F-4D97-AF65-F5344CB8AC3E}">
        <p14:creationId xmlns:p14="http://schemas.microsoft.com/office/powerpoint/2010/main" val="2023351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i="1" dirty="0" smtClean="0"/>
              <a:t>VILLAGEFLOW</a:t>
            </a:r>
            <a:endParaRPr lang="es-EC" sz="3600" i="1" dirty="0"/>
          </a:p>
        </p:txBody>
      </p:sp>
      <p:pic>
        <p:nvPicPr>
          <p:cNvPr id="10242" name="Picture 2" descr="C:\Users\José Parreño\Desktop\EPG_V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271" y="1711943"/>
            <a:ext cx="4766217" cy="5134722"/>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395536" y="908720"/>
            <a:ext cx="8352928" cy="864096"/>
          </a:xfrm>
        </p:spPr>
        <p:txBody>
          <a:bodyPr>
            <a:noAutofit/>
          </a:bodyPr>
          <a:lstStyle/>
          <a:p>
            <a:pPr marL="109728" indent="0" algn="ctr">
              <a:buNone/>
            </a:pPr>
            <a:r>
              <a:rPr lang="es-EC" sz="1800" dirty="0" smtClean="0">
                <a:solidFill>
                  <a:srgbClr val="0070C0"/>
                </a:solidFill>
              </a:rPr>
              <a:t>BLOQUE DE ENTRADA EPG</a:t>
            </a:r>
          </a:p>
          <a:p>
            <a:pPr marL="109728" indent="0" algn="just">
              <a:buNone/>
            </a:pPr>
            <a:r>
              <a:rPr lang="es-EC" sz="1800" dirty="0" smtClean="0"/>
              <a:t>Bloque dedicado a la generación de la Guía de Programación Electrónica EPG. </a:t>
            </a:r>
            <a:endParaRPr lang="es-EC" sz="18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44" y="1772816"/>
            <a:ext cx="3982386" cy="498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40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5976"/>
            <a:ext cx="8229600" cy="1066800"/>
          </a:xfrm>
        </p:spPr>
        <p:txBody>
          <a:bodyPr>
            <a:normAutofit/>
          </a:bodyPr>
          <a:lstStyle/>
          <a:p>
            <a:pPr algn="just"/>
            <a:r>
              <a:rPr lang="es-EC" sz="3600" dirty="0" smtClean="0"/>
              <a:t>AGENDA</a:t>
            </a:r>
            <a:endParaRPr lang="es-EC" sz="3600" dirty="0"/>
          </a:p>
        </p:txBody>
      </p:sp>
      <p:sp>
        <p:nvSpPr>
          <p:cNvPr id="3" name="2 Marcador de contenido"/>
          <p:cNvSpPr>
            <a:spLocks noGrp="1"/>
          </p:cNvSpPr>
          <p:nvPr>
            <p:ph idx="1"/>
          </p:nvPr>
        </p:nvSpPr>
        <p:spPr>
          <a:xfrm>
            <a:off x="457200" y="1336136"/>
            <a:ext cx="8229600" cy="5189208"/>
          </a:xfrm>
        </p:spPr>
        <p:txBody>
          <a:bodyPr>
            <a:normAutofit fontScale="92500" lnSpcReduction="10000"/>
          </a:bodyPr>
          <a:lstStyle/>
          <a:p>
            <a:pPr>
              <a:buFont typeface="Wingdings" pitchFamily="2" charset="2"/>
              <a:buChar char="ü"/>
            </a:pPr>
            <a:r>
              <a:rPr lang="es-EC" dirty="0" smtClean="0"/>
              <a:t>Resumen</a:t>
            </a:r>
          </a:p>
          <a:p>
            <a:pPr>
              <a:buFont typeface="Wingdings" pitchFamily="2" charset="2"/>
              <a:buChar char="ü"/>
            </a:pPr>
            <a:r>
              <a:rPr lang="es-EC" dirty="0" smtClean="0"/>
              <a:t>Objetivos</a:t>
            </a:r>
          </a:p>
          <a:p>
            <a:pPr>
              <a:buFont typeface="Wingdings" pitchFamily="2" charset="2"/>
              <a:buChar char="ü"/>
            </a:pPr>
            <a:r>
              <a:rPr lang="es-EC" dirty="0" smtClean="0"/>
              <a:t>Introducción</a:t>
            </a:r>
          </a:p>
          <a:p>
            <a:pPr>
              <a:buFont typeface="Wingdings" pitchFamily="2" charset="2"/>
              <a:buChar char="ü"/>
            </a:pPr>
            <a:r>
              <a:rPr lang="es-EC" dirty="0" smtClean="0"/>
              <a:t>Transport Stream</a:t>
            </a:r>
          </a:p>
          <a:p>
            <a:pPr>
              <a:buFont typeface="Wingdings" pitchFamily="2" charset="2"/>
              <a:buChar char="ü"/>
            </a:pPr>
            <a:r>
              <a:rPr lang="es-EC" dirty="0" smtClean="0"/>
              <a:t>Tablas PSI/SI</a:t>
            </a:r>
          </a:p>
          <a:p>
            <a:pPr>
              <a:buFont typeface="Wingdings" pitchFamily="2" charset="2"/>
              <a:buChar char="ü"/>
            </a:pPr>
            <a:r>
              <a:rPr lang="es-EC" dirty="0" smtClean="0"/>
              <a:t>VillageFlow</a:t>
            </a:r>
          </a:p>
          <a:p>
            <a:pPr>
              <a:buFont typeface="Wingdings" pitchFamily="2" charset="2"/>
              <a:buChar char="ü"/>
            </a:pPr>
            <a:r>
              <a:rPr lang="es-EC" dirty="0" smtClean="0"/>
              <a:t>El Carrusel de VillageFlow</a:t>
            </a:r>
          </a:p>
          <a:p>
            <a:pPr>
              <a:buFont typeface="Wingdings" pitchFamily="2" charset="2"/>
              <a:buChar char="ü"/>
            </a:pPr>
            <a:r>
              <a:rPr lang="es-EC" dirty="0" smtClean="0"/>
              <a:t>Creación de Servicios Adicionales</a:t>
            </a:r>
          </a:p>
          <a:p>
            <a:pPr>
              <a:buFont typeface="Wingdings" pitchFamily="2" charset="2"/>
              <a:buChar char="ü"/>
            </a:pPr>
            <a:r>
              <a:rPr lang="es-EC" dirty="0" smtClean="0"/>
              <a:t>Configuración EPG</a:t>
            </a:r>
          </a:p>
          <a:p>
            <a:pPr>
              <a:buFont typeface="Wingdings" pitchFamily="2" charset="2"/>
              <a:buChar char="ü"/>
            </a:pPr>
            <a:r>
              <a:rPr lang="es-EC" dirty="0" smtClean="0"/>
              <a:t>Configuración EWBS</a:t>
            </a:r>
          </a:p>
          <a:p>
            <a:pPr>
              <a:buFont typeface="Wingdings" pitchFamily="2" charset="2"/>
              <a:buChar char="ü"/>
            </a:pPr>
            <a:r>
              <a:rPr lang="es-EC" dirty="0" smtClean="0"/>
              <a:t>Pruebas de Transmisión y Resultados</a:t>
            </a:r>
          </a:p>
          <a:p>
            <a:pPr>
              <a:buFont typeface="Wingdings" pitchFamily="2" charset="2"/>
              <a:buChar char="ü"/>
            </a:pPr>
            <a:r>
              <a:rPr lang="es-EC" dirty="0" smtClean="0"/>
              <a:t>Conclusiones</a:t>
            </a:r>
          </a:p>
          <a:p>
            <a:pPr>
              <a:buFont typeface="Wingdings" pitchFamily="2" charset="2"/>
              <a:buChar char="ü"/>
            </a:pPr>
            <a:r>
              <a:rPr lang="es-EC" dirty="0" smtClean="0"/>
              <a:t>Recomendaciones</a:t>
            </a:r>
          </a:p>
          <a:p>
            <a:pPr>
              <a:buFont typeface="Wingdings" pitchFamily="2" charset="2"/>
              <a:buChar char="ü"/>
            </a:pPr>
            <a:endParaRPr lang="es-EC" dirty="0" smtClean="0"/>
          </a:p>
          <a:p>
            <a:pPr lvl="1">
              <a:buFont typeface="Wingdings" pitchFamily="2" charset="2"/>
              <a:buChar char="ü"/>
            </a:pPr>
            <a:endParaRPr lang="es-EC" dirty="0"/>
          </a:p>
        </p:txBody>
      </p:sp>
    </p:spTree>
    <p:extLst>
      <p:ext uri="{BB962C8B-B14F-4D97-AF65-F5344CB8AC3E}">
        <p14:creationId xmlns:p14="http://schemas.microsoft.com/office/powerpoint/2010/main" val="298871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45976"/>
            <a:ext cx="8229600" cy="1066800"/>
          </a:xfrm>
        </p:spPr>
        <p:txBody>
          <a:bodyPr>
            <a:normAutofit/>
          </a:bodyPr>
          <a:lstStyle/>
          <a:p>
            <a:r>
              <a:rPr lang="es-EC" sz="3600" i="1" dirty="0" smtClean="0"/>
              <a:t>VILLAGEFLOW</a:t>
            </a:r>
            <a:endParaRPr lang="es-EC" sz="3600" i="1" dirty="0"/>
          </a:p>
        </p:txBody>
      </p:sp>
      <p:pic>
        <p:nvPicPr>
          <p:cNvPr id="4" name="3 Imagen" descr="C:\Users\Personal\Desktop\EPG_Conf.PNG"/>
          <p:cNvPicPr/>
          <p:nvPr/>
        </p:nvPicPr>
        <p:blipFill>
          <a:blip r:embed="rId2"/>
          <a:srcRect/>
          <a:stretch>
            <a:fillRect/>
          </a:stretch>
        </p:blipFill>
        <p:spPr bwMode="auto">
          <a:xfrm>
            <a:off x="107504" y="1340768"/>
            <a:ext cx="8856984" cy="5184576"/>
          </a:xfrm>
          <a:prstGeom prst="rect">
            <a:avLst/>
          </a:prstGeom>
          <a:noFill/>
          <a:ln w="9525">
            <a:noFill/>
            <a:miter lim="800000"/>
            <a:headEnd/>
            <a:tailEnd/>
          </a:ln>
        </p:spPr>
      </p:pic>
    </p:spTree>
    <p:extLst>
      <p:ext uri="{BB962C8B-B14F-4D97-AF65-F5344CB8AC3E}">
        <p14:creationId xmlns:p14="http://schemas.microsoft.com/office/powerpoint/2010/main" val="3166163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i="1" dirty="0" smtClean="0"/>
              <a:t>VILLAGEFLOW</a:t>
            </a:r>
            <a:endParaRPr lang="es-EC" sz="3600" i="1" dirty="0"/>
          </a:p>
        </p:txBody>
      </p:sp>
      <p:sp>
        <p:nvSpPr>
          <p:cNvPr id="3" name="2 Marcador de contenido"/>
          <p:cNvSpPr>
            <a:spLocks noGrp="1"/>
          </p:cNvSpPr>
          <p:nvPr>
            <p:ph idx="1"/>
          </p:nvPr>
        </p:nvSpPr>
        <p:spPr>
          <a:xfrm>
            <a:off x="457200" y="1340768"/>
            <a:ext cx="8229600" cy="2736304"/>
          </a:xfrm>
        </p:spPr>
        <p:txBody>
          <a:bodyPr>
            <a:normAutofit fontScale="85000" lnSpcReduction="10000"/>
          </a:bodyPr>
          <a:lstStyle/>
          <a:p>
            <a:pPr marL="109728" indent="0" algn="ctr">
              <a:buNone/>
            </a:pPr>
            <a:r>
              <a:rPr lang="es-EC" sz="2400" dirty="0" smtClean="0">
                <a:solidFill>
                  <a:srgbClr val="0070C0"/>
                </a:solidFill>
              </a:rPr>
              <a:t>BLOQUE DE ENTRADA DE INTERACTIVIDAD GINGA</a:t>
            </a:r>
          </a:p>
          <a:p>
            <a:pPr marL="109728" indent="0">
              <a:buNone/>
            </a:pPr>
            <a:endParaRPr lang="es-EC" sz="1400" dirty="0" smtClean="0"/>
          </a:p>
          <a:p>
            <a:pPr marL="109728" indent="0" algn="just">
              <a:buNone/>
            </a:pPr>
            <a:r>
              <a:rPr lang="es-EC" sz="2400" dirty="0" smtClean="0"/>
              <a:t>Este bloque de entrada codifica aplicaciones GINGA de lenguaje NCL o JAVA en un  TS encapsulado en un carrusel de objetos dando como resultado  el flujo de datos MPEG.</a:t>
            </a:r>
            <a:r>
              <a:rPr lang="es-EC" sz="2400" dirty="0"/>
              <a:t> </a:t>
            </a:r>
            <a:r>
              <a:rPr lang="es-EC" sz="2400" dirty="0" smtClean="0"/>
              <a:t>Para la configuración de este bloque de entrada se crea un archivo XML necesario para establecer el directorio de donde se tomará los datos de interactividad. Además se establece los parámetros de configuración en el bloque de entrada GINGA de la interfaz de </a:t>
            </a:r>
            <a:r>
              <a:rPr lang="es-EC" sz="2400" i="1" dirty="0" smtClean="0"/>
              <a:t>VillageFlow</a:t>
            </a:r>
            <a:r>
              <a:rPr lang="es-EC" sz="2400" dirty="0" smtClean="0"/>
              <a:t>.</a:t>
            </a:r>
            <a:endParaRPr lang="es-EC" sz="2400" dirty="0"/>
          </a:p>
          <a:p>
            <a:pPr marL="109728" indent="0">
              <a:buNone/>
            </a:pPr>
            <a:endParaRPr lang="es-EC" sz="2400" dirty="0">
              <a:solidFill>
                <a:srgbClr val="0070C0"/>
              </a:solidFill>
            </a:endParaRPr>
          </a:p>
        </p:txBody>
      </p:sp>
      <p:pic>
        <p:nvPicPr>
          <p:cNvPr id="4" name="3 Imagen"/>
          <p:cNvPicPr/>
          <p:nvPr/>
        </p:nvPicPr>
        <p:blipFill>
          <a:blip r:embed="rId2"/>
          <a:srcRect/>
          <a:stretch>
            <a:fillRect/>
          </a:stretch>
        </p:blipFill>
        <p:spPr bwMode="auto">
          <a:xfrm>
            <a:off x="1043608" y="4581128"/>
            <a:ext cx="7200800" cy="1296144"/>
          </a:xfrm>
          <a:prstGeom prst="rect">
            <a:avLst/>
          </a:prstGeom>
          <a:noFill/>
          <a:ln w="9525">
            <a:noFill/>
            <a:miter lim="800000"/>
            <a:headEnd/>
            <a:tailEnd/>
          </a:ln>
        </p:spPr>
      </p:pic>
    </p:spTree>
    <p:extLst>
      <p:ext uri="{BB962C8B-B14F-4D97-AF65-F5344CB8AC3E}">
        <p14:creationId xmlns:p14="http://schemas.microsoft.com/office/powerpoint/2010/main" val="1970190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i="1" dirty="0" smtClean="0"/>
              <a:t>VILLAGEFLOW</a:t>
            </a:r>
            <a:endParaRPr lang="es-EC" sz="3600" i="1" dirty="0"/>
          </a:p>
        </p:txBody>
      </p:sp>
      <p:pic>
        <p:nvPicPr>
          <p:cNvPr id="11267" name="Picture 3" descr="C:\Users\José Parreño\Desktop\GING_V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52795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77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i="1" dirty="0" smtClean="0"/>
              <a:t>VILLAGEFLOW</a:t>
            </a:r>
            <a:endParaRPr lang="es-EC" sz="3600" i="1" dirty="0"/>
          </a:p>
        </p:txBody>
      </p:sp>
      <p:graphicFrame>
        <p:nvGraphicFramePr>
          <p:cNvPr id="4" name="3 Tabla"/>
          <p:cNvGraphicFramePr>
            <a:graphicFrameLocks noGrp="1"/>
          </p:cNvGraphicFramePr>
          <p:nvPr>
            <p:extLst>
              <p:ext uri="{D42A27DB-BD31-4B8C-83A1-F6EECF244321}">
                <p14:modId xmlns:p14="http://schemas.microsoft.com/office/powerpoint/2010/main" val="3303963538"/>
              </p:ext>
            </p:extLst>
          </p:nvPr>
        </p:nvGraphicFramePr>
        <p:xfrm>
          <a:off x="659905" y="1525488"/>
          <a:ext cx="7800527" cy="4495800"/>
        </p:xfrm>
        <a:graphic>
          <a:graphicData uri="http://schemas.openxmlformats.org/drawingml/2006/table">
            <a:tbl>
              <a:tblPr firstRow="1" bandRow="1">
                <a:tableStyleId>{5C22544A-7EE6-4342-B048-85BDC9FD1C3A}</a:tableStyleId>
              </a:tblPr>
              <a:tblGrid>
                <a:gridCol w="2736303"/>
                <a:gridCol w="2246196"/>
                <a:gridCol w="2818028"/>
              </a:tblGrid>
              <a:tr h="370840">
                <a:tc>
                  <a:txBody>
                    <a:bodyPr/>
                    <a:lstStyle/>
                    <a:p>
                      <a:pPr algn="ctr"/>
                      <a:r>
                        <a:rPr lang="es-EC" dirty="0" smtClean="0"/>
                        <a:t>Servicios a Transmitir</a:t>
                      </a:r>
                      <a:r>
                        <a:rPr lang="es-EC" baseline="0" dirty="0" smtClean="0"/>
                        <a:t> (</a:t>
                      </a:r>
                      <a:r>
                        <a:rPr lang="es-EC" dirty="0" smtClean="0"/>
                        <a:t>Bloques de Entrada)</a:t>
                      </a:r>
                      <a:endParaRPr lang="es-EC" dirty="0"/>
                    </a:p>
                  </a:txBody>
                  <a:tcPr anchor="ctr"/>
                </a:tc>
                <a:tc>
                  <a:txBody>
                    <a:bodyPr/>
                    <a:lstStyle/>
                    <a:p>
                      <a:pPr algn="ctr"/>
                      <a:r>
                        <a:rPr lang="es-EC" dirty="0" smtClean="0"/>
                        <a:t>Bit </a:t>
                      </a:r>
                      <a:r>
                        <a:rPr lang="es-EC" dirty="0" err="1" smtClean="0"/>
                        <a:t>Rate</a:t>
                      </a:r>
                      <a:r>
                        <a:rPr lang="es-EC" dirty="0" smtClean="0"/>
                        <a:t> </a:t>
                      </a:r>
                      <a:endParaRPr lang="es-EC" dirty="0"/>
                    </a:p>
                  </a:txBody>
                  <a:tcPr anchor="ctr"/>
                </a:tc>
                <a:tc>
                  <a:txBody>
                    <a:bodyPr/>
                    <a:lstStyle/>
                    <a:p>
                      <a:pPr algn="ctr"/>
                      <a:r>
                        <a:rPr lang="es-EC" dirty="0" smtClean="0"/>
                        <a:t>Observaciones</a:t>
                      </a:r>
                      <a:endParaRPr lang="es-EC" dirty="0"/>
                    </a:p>
                  </a:txBody>
                  <a:tcPr anchor="ctr"/>
                </a:tc>
              </a:tr>
              <a:tr h="370840">
                <a:tc>
                  <a:txBody>
                    <a:bodyPr/>
                    <a:lstStyle/>
                    <a:p>
                      <a:r>
                        <a:rPr lang="es-EC" baseline="0" dirty="0" smtClean="0"/>
                        <a:t>HD (High </a:t>
                      </a:r>
                      <a:r>
                        <a:rPr lang="es-EC" baseline="0" dirty="0" err="1" smtClean="0"/>
                        <a:t>Definition</a:t>
                      </a:r>
                      <a:r>
                        <a:rPr lang="es-EC" baseline="0" dirty="0" smtClean="0"/>
                        <a:t> )</a:t>
                      </a:r>
                      <a:endParaRPr lang="es-EC" dirty="0"/>
                    </a:p>
                  </a:txBody>
                  <a:tcPr anchor="ctr"/>
                </a:tc>
                <a:tc>
                  <a:txBody>
                    <a:bodyPr/>
                    <a:lstStyle/>
                    <a:p>
                      <a:r>
                        <a:rPr lang="es-EC" dirty="0" smtClean="0"/>
                        <a:t>15Mbps-20Mbps</a:t>
                      </a:r>
                      <a:endParaRPr lang="es-EC" dirty="0"/>
                    </a:p>
                  </a:txBody>
                  <a:tcPr anchor="ctr"/>
                </a:tc>
                <a:tc rowSpan="3">
                  <a:txBody>
                    <a:bodyPr/>
                    <a:lstStyle/>
                    <a:p>
                      <a:pPr algn="ctr"/>
                      <a:r>
                        <a:rPr lang="es-EC" dirty="0" smtClean="0"/>
                        <a:t>Rango</a:t>
                      </a:r>
                      <a:r>
                        <a:rPr lang="es-EC" baseline="0" dirty="0" smtClean="0"/>
                        <a:t> definido de acuerdo a la calidad del contenido.</a:t>
                      </a:r>
                      <a:endParaRPr lang="es-EC" dirty="0"/>
                    </a:p>
                  </a:txBody>
                  <a:tcPr anchor="ctr"/>
                </a:tc>
              </a:tr>
              <a:tr h="370840">
                <a:tc>
                  <a:txBody>
                    <a:bodyPr/>
                    <a:lstStyle/>
                    <a:p>
                      <a:r>
                        <a:rPr lang="es-EC" dirty="0" smtClean="0"/>
                        <a:t>SD (Standard </a:t>
                      </a:r>
                      <a:r>
                        <a:rPr lang="es-EC" dirty="0" err="1" smtClean="0"/>
                        <a:t>Defintion</a:t>
                      </a:r>
                      <a:r>
                        <a:rPr lang="es-EC" dirty="0" smtClean="0"/>
                        <a:t>)</a:t>
                      </a:r>
                    </a:p>
                  </a:txBody>
                  <a:tcPr anchor="ctr"/>
                </a:tc>
                <a:tc>
                  <a:txBody>
                    <a:bodyPr/>
                    <a:lstStyle/>
                    <a:p>
                      <a:r>
                        <a:rPr lang="es-EC" dirty="0" smtClean="0"/>
                        <a:t>5Mbps-8Mbps</a:t>
                      </a:r>
                      <a:endParaRPr lang="es-EC" dirty="0"/>
                    </a:p>
                  </a:txBody>
                  <a:tcPr anchor="ctr"/>
                </a:tc>
                <a:tc vMerge="1">
                  <a:txBody>
                    <a:bodyPr/>
                    <a:lstStyle/>
                    <a:p>
                      <a:endParaRPr lang="es-EC" dirty="0"/>
                    </a:p>
                  </a:txBody>
                  <a:tcPr/>
                </a:tc>
              </a:tr>
              <a:tr h="370840">
                <a:tc>
                  <a:txBody>
                    <a:bodyPr/>
                    <a:lstStyle/>
                    <a:p>
                      <a:r>
                        <a:rPr lang="es-EC" baseline="0" dirty="0" smtClean="0"/>
                        <a:t>ONE SEG (Mobile)</a:t>
                      </a:r>
                      <a:endParaRPr lang="es-EC" dirty="0"/>
                    </a:p>
                  </a:txBody>
                  <a:tcPr anchor="ctr"/>
                </a:tc>
                <a:tc>
                  <a:txBody>
                    <a:bodyPr/>
                    <a:lstStyle/>
                    <a:p>
                      <a:r>
                        <a:rPr lang="es-EC" dirty="0" smtClean="0"/>
                        <a:t>0,25Mbps-0,5Mbps</a:t>
                      </a:r>
                      <a:endParaRPr lang="es-EC" dirty="0"/>
                    </a:p>
                  </a:txBody>
                  <a:tcPr anchor="ctr"/>
                </a:tc>
                <a:tc vMerge="1">
                  <a:txBody>
                    <a:bodyPr/>
                    <a:lstStyle/>
                    <a:p>
                      <a:endParaRPr lang="es-EC" dirty="0"/>
                    </a:p>
                  </a:txBody>
                  <a:tcPr/>
                </a:tc>
              </a:tr>
              <a:tr h="370840">
                <a:tc>
                  <a:txBody>
                    <a:bodyPr/>
                    <a:lstStyle/>
                    <a:p>
                      <a:r>
                        <a:rPr lang="es-EC" dirty="0" smtClean="0"/>
                        <a:t>GINGA</a:t>
                      </a:r>
                      <a:endParaRPr lang="es-EC" dirty="0"/>
                    </a:p>
                  </a:txBody>
                  <a:tcPr anchor="ctr"/>
                </a:tc>
                <a:tc>
                  <a:txBody>
                    <a:bodyPr/>
                    <a:lstStyle/>
                    <a:p>
                      <a:r>
                        <a:rPr lang="es-EC" dirty="0" smtClean="0"/>
                        <a:t>1Mbps-2,5Mbps</a:t>
                      </a:r>
                      <a:endParaRPr lang="es-EC" dirty="0"/>
                    </a:p>
                  </a:txBody>
                  <a:tcPr anchor="ctr"/>
                </a:tc>
                <a:tc>
                  <a:txBody>
                    <a:bodyPr/>
                    <a:lstStyle/>
                    <a:p>
                      <a:pPr algn="ctr"/>
                      <a:r>
                        <a:rPr lang="es-EC" dirty="0" smtClean="0"/>
                        <a:t>Rango definido de acuerdo</a:t>
                      </a:r>
                      <a:r>
                        <a:rPr lang="es-EC" baseline="0" dirty="0" smtClean="0"/>
                        <a:t> al tamaño de la aplicación y el tiempo de ejecución en el receptor</a:t>
                      </a:r>
                      <a:endParaRPr lang="es-EC" dirty="0"/>
                    </a:p>
                  </a:txBody>
                  <a:tcPr anchor="ctr"/>
                </a:tc>
              </a:tr>
              <a:tr h="370840">
                <a:tc>
                  <a:txBody>
                    <a:bodyPr/>
                    <a:lstStyle/>
                    <a:p>
                      <a:r>
                        <a:rPr lang="es-EC" dirty="0" smtClean="0"/>
                        <a:t>EPG</a:t>
                      </a:r>
                      <a:endParaRPr lang="es-EC" dirty="0"/>
                    </a:p>
                  </a:txBody>
                  <a:tcPr/>
                </a:tc>
                <a:tc>
                  <a:txBody>
                    <a:bodyPr/>
                    <a:lstStyle/>
                    <a:p>
                      <a:r>
                        <a:rPr lang="es-EC" dirty="0" smtClean="0"/>
                        <a:t>1Mbps</a:t>
                      </a:r>
                      <a:endParaRPr lang="es-EC" dirty="0"/>
                    </a:p>
                  </a:txBody>
                  <a:tcPr/>
                </a:tc>
                <a:tc>
                  <a:txBody>
                    <a:bodyPr/>
                    <a:lstStyle/>
                    <a:p>
                      <a:pPr algn="ctr"/>
                      <a:r>
                        <a:rPr lang="es-EC" dirty="0" smtClean="0"/>
                        <a:t>Tamaño por defecto </a:t>
                      </a:r>
                      <a:r>
                        <a:rPr lang="es-EC" baseline="0" dirty="0" smtClean="0"/>
                        <a:t> suficiente para EPG.</a:t>
                      </a:r>
                      <a:endParaRPr lang="es-EC" dirty="0"/>
                    </a:p>
                  </a:txBody>
                  <a:tcPr/>
                </a:tc>
              </a:tr>
              <a:tr h="370840">
                <a:tc>
                  <a:txBody>
                    <a:bodyPr/>
                    <a:lstStyle/>
                    <a:p>
                      <a:r>
                        <a:rPr lang="es-EC" dirty="0" smtClean="0"/>
                        <a:t>TOTAL</a:t>
                      </a:r>
                      <a:endParaRPr lang="es-EC" dirty="0"/>
                    </a:p>
                  </a:txBody>
                  <a:tcPr/>
                </a:tc>
                <a:tc>
                  <a:txBody>
                    <a:bodyPr/>
                    <a:lstStyle/>
                    <a:p>
                      <a:r>
                        <a:rPr lang="es-EC" dirty="0" smtClean="0"/>
                        <a:t>29958294 bps</a:t>
                      </a:r>
                      <a:endParaRPr lang="es-EC" dirty="0"/>
                    </a:p>
                  </a:txBody>
                  <a:tcPr/>
                </a:tc>
                <a:tc>
                  <a:txBody>
                    <a:bodyPr/>
                    <a:lstStyle/>
                    <a:p>
                      <a:pPr algn="ctr"/>
                      <a:r>
                        <a:rPr lang="es-EC" dirty="0" smtClean="0"/>
                        <a:t>Total</a:t>
                      </a:r>
                      <a:r>
                        <a:rPr lang="es-EC" baseline="0" dirty="0" smtClean="0"/>
                        <a:t> ancho de banda canal 6MHz</a:t>
                      </a:r>
                      <a:endParaRPr lang="es-EC" dirty="0"/>
                    </a:p>
                  </a:txBody>
                  <a:tcPr/>
                </a:tc>
              </a:tr>
            </a:tbl>
          </a:graphicData>
        </a:graphic>
      </p:graphicFrame>
    </p:spTree>
    <p:extLst>
      <p:ext uri="{BB962C8B-B14F-4D97-AF65-F5344CB8AC3E}">
        <p14:creationId xmlns:p14="http://schemas.microsoft.com/office/powerpoint/2010/main" val="3538365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i="1" dirty="0" smtClean="0"/>
              <a:t>VILLAGEFLOW</a:t>
            </a:r>
            <a:endParaRPr lang="es-EC" sz="3600" i="1" dirty="0"/>
          </a:p>
        </p:txBody>
      </p:sp>
      <p:sp>
        <p:nvSpPr>
          <p:cNvPr id="3" name="2 Marcador de contenido"/>
          <p:cNvSpPr>
            <a:spLocks noGrp="1"/>
          </p:cNvSpPr>
          <p:nvPr>
            <p:ph idx="1"/>
          </p:nvPr>
        </p:nvSpPr>
        <p:spPr>
          <a:xfrm>
            <a:off x="72008" y="1363584"/>
            <a:ext cx="3779912" cy="5161760"/>
          </a:xfrm>
        </p:spPr>
        <p:txBody>
          <a:bodyPr/>
          <a:lstStyle/>
          <a:p>
            <a:pPr marL="109728" indent="0" algn="just">
              <a:buNone/>
            </a:pPr>
            <a:endParaRPr lang="es-EC" dirty="0" smtClean="0"/>
          </a:p>
          <a:p>
            <a:pPr marL="109728" indent="0" algn="just">
              <a:buNone/>
            </a:pPr>
            <a:endParaRPr lang="es-EC" dirty="0"/>
          </a:p>
          <a:p>
            <a:pPr marL="109728" indent="0" algn="just">
              <a:buNone/>
            </a:pPr>
            <a:endParaRPr lang="es-EC" dirty="0"/>
          </a:p>
        </p:txBody>
      </p:sp>
      <p:sp>
        <p:nvSpPr>
          <p:cNvPr id="4" name="2 Marcador de contenido"/>
          <p:cNvSpPr txBox="1">
            <a:spLocks/>
          </p:cNvSpPr>
          <p:nvPr/>
        </p:nvSpPr>
        <p:spPr>
          <a:xfrm>
            <a:off x="241176" y="1484784"/>
            <a:ext cx="2890664" cy="4896544"/>
          </a:xfrm>
          <a:prstGeom prst="rect">
            <a:avLst/>
          </a:prstGeom>
        </p:spPr>
        <p:txBody>
          <a:bodyPr vert="horz">
            <a:normAutofit fontScale="925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s-EC" sz="2400" dirty="0" smtClean="0">
                <a:solidFill>
                  <a:srgbClr val="0070C0"/>
                </a:solidFill>
              </a:rPr>
              <a:t>BLOQUES DE PROCESO REMUX CAPA A y CAPA B</a:t>
            </a:r>
          </a:p>
          <a:p>
            <a:pPr marL="109728" indent="0">
              <a:buFont typeface="Georgia"/>
              <a:buNone/>
            </a:pPr>
            <a:endParaRPr lang="es-EC" sz="1400" dirty="0" smtClean="0"/>
          </a:p>
          <a:p>
            <a:pPr marL="109728" indent="0" algn="just">
              <a:buFont typeface="Georgia"/>
              <a:buNone/>
            </a:pPr>
            <a:r>
              <a:rPr lang="es-EC" sz="2400" dirty="0" smtClean="0"/>
              <a:t>Este bloque de proceso se encarga de la multiplexación del contenido audio, video y datos de las entradas con las Tablas PSI/SI correspondientes a cada uno de los servicios.</a:t>
            </a:r>
          </a:p>
          <a:p>
            <a:pPr marL="109728" indent="0">
              <a:buFont typeface="Georgia"/>
              <a:buNone/>
            </a:pPr>
            <a:endParaRPr lang="es-EC" sz="2400" dirty="0">
              <a:solidFill>
                <a:srgbClr val="0070C0"/>
              </a:solidFill>
            </a:endParaRPr>
          </a:p>
        </p:txBody>
      </p:sp>
      <p:pic>
        <p:nvPicPr>
          <p:cNvPr id="5" name="4 Imagen" descr="C:\Users\Personal\Desktop\RemuxA_Conf.PNG"/>
          <p:cNvPicPr/>
          <p:nvPr/>
        </p:nvPicPr>
        <p:blipFill>
          <a:blip r:embed="rId2"/>
          <a:srcRect/>
          <a:stretch>
            <a:fillRect/>
          </a:stretch>
        </p:blipFill>
        <p:spPr bwMode="auto">
          <a:xfrm>
            <a:off x="3491880" y="1296888"/>
            <a:ext cx="5328592" cy="5300464"/>
          </a:xfrm>
          <a:prstGeom prst="rect">
            <a:avLst/>
          </a:prstGeom>
          <a:noFill/>
          <a:ln w="9525">
            <a:solidFill>
              <a:schemeClr val="tx2">
                <a:lumMod val="20000"/>
                <a:lumOff val="80000"/>
              </a:schemeClr>
            </a:solidFill>
            <a:miter lim="800000"/>
            <a:headEnd/>
            <a:tailEnd/>
          </a:ln>
        </p:spPr>
      </p:pic>
    </p:spTree>
    <p:extLst>
      <p:ext uri="{BB962C8B-B14F-4D97-AF65-F5344CB8AC3E}">
        <p14:creationId xmlns:p14="http://schemas.microsoft.com/office/powerpoint/2010/main" val="1479707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i="1" dirty="0" smtClean="0"/>
              <a:t>VILLAGEFLOW</a:t>
            </a:r>
            <a:endParaRPr lang="es-EC" sz="3600" i="1" dirty="0"/>
          </a:p>
        </p:txBody>
      </p:sp>
      <p:sp>
        <p:nvSpPr>
          <p:cNvPr id="4" name="2 Marcador de contenido"/>
          <p:cNvSpPr txBox="1">
            <a:spLocks/>
          </p:cNvSpPr>
          <p:nvPr/>
        </p:nvSpPr>
        <p:spPr>
          <a:xfrm>
            <a:off x="107504" y="1844824"/>
            <a:ext cx="3528392" cy="35283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s-EC" sz="2000" dirty="0" smtClean="0">
                <a:solidFill>
                  <a:srgbClr val="0070C0"/>
                </a:solidFill>
              </a:rPr>
              <a:t>BLOQUE DE PROCESO TMCCENCODER</a:t>
            </a:r>
          </a:p>
          <a:p>
            <a:pPr marL="109728" indent="0">
              <a:buFont typeface="Georgia"/>
              <a:buNone/>
            </a:pPr>
            <a:endParaRPr lang="es-EC" sz="1200" dirty="0" smtClean="0"/>
          </a:p>
          <a:p>
            <a:pPr marL="109728" indent="0" algn="just">
              <a:buFont typeface="Georgia"/>
              <a:buNone/>
            </a:pPr>
            <a:r>
              <a:rPr lang="es-EC" sz="2000" dirty="0" smtClean="0"/>
              <a:t>El bloque de proceso TMCC (</a:t>
            </a:r>
            <a:r>
              <a:rPr lang="es-EC" sz="2000" i="1" dirty="0" smtClean="0"/>
              <a:t>Transmisión Configuration Control</a:t>
            </a:r>
            <a:r>
              <a:rPr lang="es-EC" sz="2000" dirty="0" smtClean="0"/>
              <a:t>) realiza el control de transmisión, configuración del segmento del canal y parámetros de transmisión.</a:t>
            </a:r>
            <a:endParaRPr lang="es-EC" sz="2100" dirty="0" smtClean="0"/>
          </a:p>
          <a:p>
            <a:pPr marL="109728" indent="0">
              <a:buFont typeface="Georgia"/>
              <a:buNone/>
            </a:pPr>
            <a:endParaRPr lang="es-EC" sz="2400" dirty="0">
              <a:solidFill>
                <a:srgbClr val="0070C0"/>
              </a:solidFill>
            </a:endParaRPr>
          </a:p>
        </p:txBody>
      </p:sp>
      <p:pic>
        <p:nvPicPr>
          <p:cNvPr id="5" name="4 Imagen" descr="C:\Users\Personal\Desktop\Tmcc_Conf.PNG"/>
          <p:cNvPicPr/>
          <p:nvPr/>
        </p:nvPicPr>
        <p:blipFill rotWithShape="1">
          <a:blip r:embed="rId2"/>
          <a:srcRect b="5850"/>
          <a:stretch/>
        </p:blipFill>
        <p:spPr bwMode="auto">
          <a:xfrm>
            <a:off x="3758897" y="1340768"/>
            <a:ext cx="5133583" cy="5184576"/>
          </a:xfrm>
          <a:prstGeom prst="rect">
            <a:avLst/>
          </a:prstGeom>
          <a:noFill/>
          <a:ln w="9525" cap="flat" cmpd="sng" algn="ctr">
            <a:solidFill>
              <a:schemeClr val="tx2">
                <a:lumMod val="20000"/>
                <a:lumOff val="80000"/>
              </a:schemeClr>
            </a:solidFill>
            <a:prstDash val="solid"/>
            <a:miter lim="800000"/>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9968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i="1" dirty="0" smtClean="0"/>
              <a:t>VILLAGEFLOW</a:t>
            </a:r>
            <a:endParaRPr lang="es-EC" sz="3600" i="1" dirty="0"/>
          </a:p>
        </p:txBody>
      </p:sp>
      <p:sp>
        <p:nvSpPr>
          <p:cNvPr id="5" name="2 Marcador de contenido"/>
          <p:cNvSpPr txBox="1">
            <a:spLocks/>
          </p:cNvSpPr>
          <p:nvPr/>
        </p:nvSpPr>
        <p:spPr>
          <a:xfrm>
            <a:off x="107504" y="1844824"/>
            <a:ext cx="3528392" cy="3528392"/>
          </a:xfrm>
          <a:prstGeom prst="rect">
            <a:avLst/>
          </a:prstGeom>
        </p:spPr>
        <p:txBody>
          <a:bodyPr vert="horz">
            <a:normAutofit fontScale="850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s-EC" sz="2000" dirty="0" smtClean="0">
                <a:solidFill>
                  <a:srgbClr val="0070C0"/>
                </a:solidFill>
              </a:rPr>
              <a:t>BLOQUE DE SALIDA RF ISDB-T</a:t>
            </a:r>
          </a:p>
          <a:p>
            <a:pPr marL="109728" indent="0">
              <a:buFont typeface="Georgia"/>
              <a:buNone/>
            </a:pPr>
            <a:endParaRPr lang="es-EC" sz="1200" dirty="0" smtClean="0"/>
          </a:p>
          <a:p>
            <a:pPr marL="109728" indent="0" algn="just">
              <a:buFont typeface="Georgia"/>
              <a:buNone/>
            </a:pPr>
            <a:r>
              <a:rPr lang="es-EC" sz="2000" dirty="0" smtClean="0"/>
              <a:t>Este bloque de salida establece los parámetros de transmisión con la finalidad de añadir robustez a la señal  ante las posibles condiciones que se presenten en el medio.</a:t>
            </a:r>
          </a:p>
          <a:p>
            <a:pPr marL="109728" indent="0" algn="just">
              <a:buFont typeface="Georgia"/>
              <a:buNone/>
            </a:pPr>
            <a:r>
              <a:rPr lang="es-EC" sz="2000" dirty="0" smtClean="0"/>
              <a:t>Se establece también la tasa de datos para un ancho de banda de 6 MHz, el tamaño de los paquetes, el nivel RF a la salida, el canal de salida y su frecuencia. </a:t>
            </a:r>
          </a:p>
          <a:p>
            <a:pPr marL="109728" indent="0" algn="just">
              <a:buFont typeface="Georgia"/>
              <a:buNone/>
            </a:pPr>
            <a:endParaRPr lang="es-EC" sz="2100" dirty="0" smtClean="0"/>
          </a:p>
          <a:p>
            <a:pPr marL="109728" indent="0">
              <a:buFont typeface="Georgia"/>
              <a:buNone/>
            </a:pPr>
            <a:endParaRPr lang="es-EC" sz="2400" dirty="0">
              <a:solidFill>
                <a:srgbClr val="0070C0"/>
              </a:solidFill>
            </a:endParaRPr>
          </a:p>
        </p:txBody>
      </p:sp>
      <p:pic>
        <p:nvPicPr>
          <p:cNvPr id="6" name="5 Imagen" descr="C:\Users\Personal\Desktop\RF_Out.PNG"/>
          <p:cNvPicPr/>
          <p:nvPr/>
        </p:nvPicPr>
        <p:blipFill>
          <a:blip r:embed="rId2"/>
          <a:srcRect/>
          <a:stretch>
            <a:fillRect/>
          </a:stretch>
        </p:blipFill>
        <p:spPr bwMode="auto">
          <a:xfrm>
            <a:off x="3964065" y="659656"/>
            <a:ext cx="4712391" cy="6081711"/>
          </a:xfrm>
          <a:prstGeom prst="rect">
            <a:avLst/>
          </a:prstGeom>
          <a:noFill/>
          <a:ln w="3175">
            <a:solidFill>
              <a:schemeClr val="tx2">
                <a:lumMod val="20000"/>
                <a:lumOff val="80000"/>
              </a:schemeClr>
            </a:solidFill>
            <a:miter lim="800000"/>
            <a:headEnd/>
            <a:tailEnd/>
          </a:ln>
        </p:spPr>
      </p:pic>
    </p:spTree>
    <p:extLst>
      <p:ext uri="{BB962C8B-B14F-4D97-AF65-F5344CB8AC3E}">
        <p14:creationId xmlns:p14="http://schemas.microsoft.com/office/powerpoint/2010/main" val="1264220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i="1" dirty="0" smtClean="0"/>
              <a:t>VILLAGEFLOW</a:t>
            </a:r>
            <a:endParaRPr lang="es-EC" sz="3600" i="1" dirty="0"/>
          </a:p>
        </p:txBody>
      </p:sp>
      <p:sp>
        <p:nvSpPr>
          <p:cNvPr id="5" name="2 Marcador de contenido"/>
          <p:cNvSpPr txBox="1">
            <a:spLocks/>
          </p:cNvSpPr>
          <p:nvPr/>
        </p:nvSpPr>
        <p:spPr>
          <a:xfrm>
            <a:off x="107504" y="1844824"/>
            <a:ext cx="3816424" cy="35283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Clr>
                <a:srgbClr val="A04DA3"/>
              </a:buClr>
              <a:buFont typeface="Georgia"/>
              <a:buNone/>
            </a:pPr>
            <a:r>
              <a:rPr lang="es-EC" sz="2000" dirty="0" smtClean="0">
                <a:solidFill>
                  <a:srgbClr val="0070C0"/>
                </a:solidFill>
              </a:rPr>
              <a:t>BLOQUE DE SALIDA ASI</a:t>
            </a:r>
          </a:p>
          <a:p>
            <a:pPr marL="109728" indent="0">
              <a:buClr>
                <a:srgbClr val="A04DA3"/>
              </a:buClr>
              <a:buFont typeface="Georgia"/>
              <a:buNone/>
            </a:pPr>
            <a:endParaRPr lang="es-EC" sz="1200" dirty="0" smtClean="0">
              <a:solidFill>
                <a:prstClr val="black"/>
              </a:solidFill>
            </a:endParaRPr>
          </a:p>
          <a:p>
            <a:pPr marL="109728" indent="0" algn="just">
              <a:buClr>
                <a:srgbClr val="A04DA3"/>
              </a:buClr>
              <a:buFont typeface="Georgia"/>
              <a:buNone/>
            </a:pPr>
            <a:r>
              <a:rPr lang="es-EC" sz="2000" dirty="0">
                <a:solidFill>
                  <a:prstClr val="black"/>
                </a:solidFill>
              </a:rPr>
              <a:t>I</a:t>
            </a:r>
            <a:r>
              <a:rPr lang="es-EC" sz="2000" dirty="0" smtClean="0">
                <a:solidFill>
                  <a:prstClr val="black"/>
                </a:solidFill>
              </a:rPr>
              <a:t>mplementa un formato de transmisión de datos ASI </a:t>
            </a:r>
            <a:r>
              <a:rPr lang="es-EC" sz="2000" dirty="0" err="1" smtClean="0">
                <a:solidFill>
                  <a:prstClr val="black"/>
                </a:solidFill>
              </a:rPr>
              <a:t>Asynchronus</a:t>
            </a:r>
            <a:r>
              <a:rPr lang="es-EC" sz="2000" dirty="0" smtClean="0">
                <a:solidFill>
                  <a:prstClr val="black"/>
                </a:solidFill>
              </a:rPr>
              <a:t> Serial Interface.</a:t>
            </a:r>
          </a:p>
          <a:p>
            <a:pPr marL="109728" indent="0" algn="just">
              <a:buClr>
                <a:srgbClr val="A04DA3"/>
              </a:buClr>
              <a:buFont typeface="Georgia"/>
              <a:buNone/>
            </a:pPr>
            <a:endParaRPr lang="es-EC" sz="2000" dirty="0" smtClean="0">
              <a:solidFill>
                <a:prstClr val="black"/>
              </a:solidFill>
            </a:endParaRPr>
          </a:p>
          <a:p>
            <a:pPr marL="109728" indent="0" algn="just">
              <a:buClr>
                <a:srgbClr val="A04DA3"/>
              </a:buClr>
              <a:buFont typeface="Georgia"/>
              <a:buNone/>
            </a:pPr>
            <a:r>
              <a:rPr lang="es-EC" sz="2000" dirty="0" smtClean="0">
                <a:solidFill>
                  <a:prstClr val="black"/>
                </a:solidFill>
              </a:rPr>
              <a:t>La señal ASI es el resultado de la compresión de video MPEG2 O MPEG4 lista para su transmisión a cualquier medio físico. </a:t>
            </a:r>
          </a:p>
          <a:p>
            <a:pPr marL="109728" indent="0" algn="just">
              <a:buClr>
                <a:srgbClr val="A04DA3"/>
              </a:buClr>
              <a:buFont typeface="Georgia"/>
              <a:buNone/>
            </a:pPr>
            <a:endParaRPr lang="es-EC" sz="2100" dirty="0" smtClean="0">
              <a:solidFill>
                <a:prstClr val="black"/>
              </a:solidFill>
            </a:endParaRPr>
          </a:p>
          <a:p>
            <a:pPr marL="109728" indent="0">
              <a:buClr>
                <a:srgbClr val="A04DA3"/>
              </a:buClr>
              <a:buFont typeface="Georgia"/>
              <a:buNone/>
            </a:pPr>
            <a:endParaRPr lang="es-EC" sz="2400" dirty="0">
              <a:solidFill>
                <a:srgbClr val="0070C0"/>
              </a:solidFill>
            </a:endParaRPr>
          </a:p>
        </p:txBody>
      </p:sp>
      <p:pic>
        <p:nvPicPr>
          <p:cNvPr id="7" name="6 Imagen" descr="C:\Users\Personal\Desktop\Asi_Out.PNG"/>
          <p:cNvPicPr/>
          <p:nvPr/>
        </p:nvPicPr>
        <p:blipFill>
          <a:blip r:embed="rId2"/>
          <a:srcRect/>
          <a:stretch>
            <a:fillRect/>
          </a:stretch>
        </p:blipFill>
        <p:spPr bwMode="auto">
          <a:xfrm>
            <a:off x="4067944" y="1844824"/>
            <a:ext cx="4896544" cy="2952328"/>
          </a:xfrm>
          <a:prstGeom prst="rect">
            <a:avLst/>
          </a:prstGeom>
          <a:noFill/>
          <a:ln w="9525">
            <a:solidFill>
              <a:schemeClr val="tx2">
                <a:lumMod val="20000"/>
                <a:lumOff val="80000"/>
              </a:schemeClr>
            </a:solidFill>
            <a:miter lim="800000"/>
            <a:headEnd/>
            <a:tailEnd/>
          </a:ln>
        </p:spPr>
      </p:pic>
    </p:spTree>
    <p:extLst>
      <p:ext uri="{BB962C8B-B14F-4D97-AF65-F5344CB8AC3E}">
        <p14:creationId xmlns:p14="http://schemas.microsoft.com/office/powerpoint/2010/main" val="1894083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i="1" dirty="0" smtClean="0"/>
              <a:t>VILLAGEFLOW</a:t>
            </a:r>
            <a:endParaRPr lang="es-EC" sz="3600" i="1" dirty="0"/>
          </a:p>
        </p:txBody>
      </p:sp>
      <p:sp>
        <p:nvSpPr>
          <p:cNvPr id="5" name="2 Marcador de contenido"/>
          <p:cNvSpPr txBox="1">
            <a:spLocks/>
          </p:cNvSpPr>
          <p:nvPr/>
        </p:nvSpPr>
        <p:spPr>
          <a:xfrm>
            <a:off x="107504" y="1844824"/>
            <a:ext cx="3816424" cy="352839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Clr>
                <a:srgbClr val="A04DA3"/>
              </a:buClr>
              <a:buFont typeface="Georgia"/>
              <a:buNone/>
            </a:pPr>
            <a:r>
              <a:rPr lang="es-EC" sz="2000" dirty="0" smtClean="0">
                <a:solidFill>
                  <a:srgbClr val="0070C0"/>
                </a:solidFill>
              </a:rPr>
              <a:t>BLOQUE DE SALIDA DE ARCHIVO TS</a:t>
            </a:r>
          </a:p>
          <a:p>
            <a:pPr marL="109728" indent="0">
              <a:buClr>
                <a:srgbClr val="A04DA3"/>
              </a:buClr>
              <a:buFont typeface="Georgia"/>
              <a:buNone/>
            </a:pPr>
            <a:endParaRPr lang="es-EC" sz="1200" dirty="0" smtClean="0">
              <a:solidFill>
                <a:prstClr val="black"/>
              </a:solidFill>
            </a:endParaRPr>
          </a:p>
          <a:p>
            <a:pPr marL="109728" indent="0" algn="just">
              <a:buClr>
                <a:srgbClr val="A04DA3"/>
              </a:buClr>
              <a:buFont typeface="Georgia"/>
              <a:buNone/>
            </a:pPr>
            <a:r>
              <a:rPr lang="es-EC" sz="2100" dirty="0" smtClean="0">
                <a:solidFill>
                  <a:prstClr val="black"/>
                </a:solidFill>
              </a:rPr>
              <a:t>Permite grabar un archivo .</a:t>
            </a:r>
            <a:r>
              <a:rPr lang="es-EC" sz="2100" dirty="0" err="1" smtClean="0">
                <a:solidFill>
                  <a:prstClr val="black"/>
                </a:solidFill>
              </a:rPr>
              <a:t>ts</a:t>
            </a:r>
            <a:r>
              <a:rPr lang="es-EC" sz="2100" dirty="0">
                <a:solidFill>
                  <a:prstClr val="black"/>
                </a:solidFill>
              </a:rPr>
              <a:t> </a:t>
            </a:r>
            <a:r>
              <a:rPr lang="es-EC" sz="2100" dirty="0" smtClean="0">
                <a:solidFill>
                  <a:prstClr val="black"/>
                </a:solidFill>
              </a:rPr>
              <a:t>el flujo de transporte con todos los servicios multiplexados y a la salida se encuentra lista para ser transmitida.</a:t>
            </a:r>
          </a:p>
          <a:p>
            <a:pPr marL="109728" indent="0">
              <a:buClr>
                <a:srgbClr val="A04DA3"/>
              </a:buClr>
              <a:buFont typeface="Georgia"/>
              <a:buNone/>
            </a:pPr>
            <a:endParaRPr lang="es-EC" sz="2400" dirty="0">
              <a:solidFill>
                <a:srgbClr val="0070C0"/>
              </a:solidFill>
            </a:endParaRPr>
          </a:p>
        </p:txBody>
      </p:sp>
      <p:pic>
        <p:nvPicPr>
          <p:cNvPr id="6" name="5 Imagen" descr="C:\Users\Personal\Desktop\Ts_Out.PNG"/>
          <p:cNvPicPr/>
          <p:nvPr/>
        </p:nvPicPr>
        <p:blipFill>
          <a:blip r:embed="rId2"/>
          <a:srcRect/>
          <a:stretch>
            <a:fillRect/>
          </a:stretch>
        </p:blipFill>
        <p:spPr bwMode="auto">
          <a:xfrm>
            <a:off x="4139952" y="1986412"/>
            <a:ext cx="4752528" cy="2882748"/>
          </a:xfrm>
          <a:prstGeom prst="rect">
            <a:avLst/>
          </a:prstGeom>
          <a:noFill/>
          <a:ln w="9525">
            <a:solidFill>
              <a:schemeClr val="tx2">
                <a:lumMod val="20000"/>
                <a:lumOff val="80000"/>
              </a:schemeClr>
            </a:solidFill>
            <a:miter lim="800000"/>
            <a:headEnd/>
            <a:tailEnd/>
          </a:ln>
        </p:spPr>
      </p:pic>
    </p:spTree>
    <p:extLst>
      <p:ext uri="{BB962C8B-B14F-4D97-AF65-F5344CB8AC3E}">
        <p14:creationId xmlns:p14="http://schemas.microsoft.com/office/powerpoint/2010/main" val="452551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17984"/>
            <a:ext cx="8229600" cy="1066800"/>
          </a:xfrm>
        </p:spPr>
        <p:txBody>
          <a:bodyPr>
            <a:normAutofit/>
          </a:bodyPr>
          <a:lstStyle/>
          <a:p>
            <a:r>
              <a:rPr lang="es-EC" sz="3600" dirty="0" smtClean="0"/>
              <a:t>EL CARRUSEL DE </a:t>
            </a:r>
            <a:r>
              <a:rPr lang="es-EC" sz="3600" i="1" dirty="0" smtClean="0"/>
              <a:t>VILLAGEFLOW</a:t>
            </a:r>
            <a:endParaRPr lang="es-EC" sz="3600" i="1" dirty="0"/>
          </a:p>
        </p:txBody>
      </p:sp>
      <p:sp>
        <p:nvSpPr>
          <p:cNvPr id="3" name="2 Marcador de contenido"/>
          <p:cNvSpPr>
            <a:spLocks noGrp="1"/>
          </p:cNvSpPr>
          <p:nvPr>
            <p:ph idx="1"/>
          </p:nvPr>
        </p:nvSpPr>
        <p:spPr>
          <a:xfrm>
            <a:off x="395536" y="1435592"/>
            <a:ext cx="4752528" cy="4297664"/>
          </a:xfrm>
        </p:spPr>
        <p:txBody>
          <a:bodyPr>
            <a:noAutofit/>
          </a:bodyPr>
          <a:lstStyle/>
          <a:p>
            <a:pPr marL="109728" indent="0" algn="just">
              <a:buNone/>
            </a:pPr>
            <a:r>
              <a:rPr lang="es-EC" sz="1800" dirty="0" smtClean="0"/>
              <a:t>La TV digital permite implementar cierta interactividad llamada local mediante un sistema de carrusel que consiste en un archivo que se transmite reiteradamente y contiene todas las respuestas posibles a las opciones elegibles.</a:t>
            </a:r>
          </a:p>
          <a:p>
            <a:pPr marL="109728" indent="0" algn="just">
              <a:buNone/>
            </a:pPr>
            <a:r>
              <a:rPr lang="es-EC" sz="1800" dirty="0" smtClean="0"/>
              <a:t>Un carrusel de objetos  contiene un árbol de directorios que se divide en una serie de módulos que pueden contener uno o más archivos, cada módulo puede contener varios objetos hasta un tamaño máximo de 64 kbytes. </a:t>
            </a:r>
          </a:p>
          <a:p>
            <a:pPr marL="109728" indent="0" algn="just">
              <a:buNone/>
            </a:pPr>
            <a:endParaRPr lang="es-EC" sz="1800" dirty="0" smtClean="0"/>
          </a:p>
          <a:p>
            <a:pPr marL="109728" indent="0" algn="just">
              <a:buNone/>
            </a:pPr>
            <a:r>
              <a:rPr lang="es-EC" sz="1800" dirty="0" smtClean="0"/>
              <a:t> </a:t>
            </a:r>
            <a:endParaRPr lang="es-EC" sz="18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484784"/>
            <a:ext cx="2880320" cy="3240360"/>
          </a:xfrm>
          <a:prstGeom prst="rect">
            <a:avLst/>
          </a:prstGeom>
          <a:noFill/>
          <a:ln>
            <a:noFill/>
          </a:ln>
        </p:spPr>
      </p:pic>
      <p:sp>
        <p:nvSpPr>
          <p:cNvPr id="5" name="4 CuadroTexto"/>
          <p:cNvSpPr txBox="1"/>
          <p:nvPr/>
        </p:nvSpPr>
        <p:spPr>
          <a:xfrm>
            <a:off x="467544" y="4869160"/>
            <a:ext cx="7992888" cy="1754326"/>
          </a:xfrm>
          <a:prstGeom prst="rect">
            <a:avLst/>
          </a:prstGeom>
          <a:noFill/>
        </p:spPr>
        <p:txBody>
          <a:bodyPr wrap="square" rtlCol="0">
            <a:spAutoFit/>
          </a:bodyPr>
          <a:lstStyle/>
          <a:p>
            <a:pPr algn="just"/>
            <a:r>
              <a:rPr lang="es-EC" dirty="0"/>
              <a:t>Por ejemplo, si el archivo pesa 1500 kbytes, su tamaño total es de 12288000 bps; a una tasa de transmisión del TS de 2500000 bps, el archivo tardará en transmitirse y ejecutarse en el receptor aproximadamente 4,915 </a:t>
            </a:r>
            <a:r>
              <a:rPr lang="es-EC" dirty="0" err="1"/>
              <a:t>seg</a:t>
            </a:r>
            <a:r>
              <a:rPr lang="es-EC" dirty="0"/>
              <a:t>. Por lo tanto si quiere transmitir archivos de interactividad más grandes, se debe aumentar la tasa de transmisión.</a:t>
            </a:r>
          </a:p>
          <a:p>
            <a:pPr algn="just"/>
            <a:endParaRPr lang="es-EC" dirty="0"/>
          </a:p>
        </p:txBody>
      </p:sp>
    </p:spTree>
    <p:extLst>
      <p:ext uri="{BB962C8B-B14F-4D97-AF65-F5344CB8AC3E}">
        <p14:creationId xmlns:p14="http://schemas.microsoft.com/office/powerpoint/2010/main" val="400211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000"/>
            <a:ext cx="8229600" cy="1066800"/>
          </a:xfrm>
        </p:spPr>
        <p:txBody>
          <a:bodyPr>
            <a:noAutofit/>
          </a:bodyPr>
          <a:lstStyle/>
          <a:p>
            <a:r>
              <a:rPr lang="es-EC" sz="3600" dirty="0" smtClean="0"/>
              <a:t>RESUMEN DEL PROYECTO DE GRADO</a:t>
            </a:r>
            <a:r>
              <a:rPr lang="es-EC" sz="2800" b="1" dirty="0"/>
              <a:t/>
            </a:r>
            <a:br>
              <a:rPr lang="es-EC" sz="2800" b="1" dirty="0"/>
            </a:br>
            <a:endParaRPr lang="es-EC" sz="2800" dirty="0"/>
          </a:p>
        </p:txBody>
      </p:sp>
      <p:sp>
        <p:nvSpPr>
          <p:cNvPr id="3" name="2 Marcador de contenido"/>
          <p:cNvSpPr>
            <a:spLocks noGrp="1"/>
          </p:cNvSpPr>
          <p:nvPr>
            <p:ph idx="1"/>
          </p:nvPr>
        </p:nvSpPr>
        <p:spPr>
          <a:xfrm>
            <a:off x="5796136" y="1412776"/>
            <a:ext cx="3240360" cy="5040560"/>
          </a:xfrm>
        </p:spPr>
        <p:txBody>
          <a:bodyPr>
            <a:normAutofit/>
          </a:bodyPr>
          <a:lstStyle/>
          <a:p>
            <a:pPr marL="109728" indent="0" algn="just">
              <a:buNone/>
            </a:pPr>
            <a:r>
              <a:rPr lang="es-EC" sz="2100" dirty="0" smtClean="0"/>
              <a:t>En el </a:t>
            </a:r>
            <a:r>
              <a:rPr lang="es-EC" sz="2100" dirty="0"/>
              <a:t>presente proyecto </a:t>
            </a:r>
            <a:r>
              <a:rPr lang="es-EC" sz="2100" dirty="0" smtClean="0"/>
              <a:t>se realiza </a:t>
            </a:r>
            <a:r>
              <a:rPr lang="es-EC" sz="2100" dirty="0"/>
              <a:t>el estudio y análisis de la plataforma </a:t>
            </a:r>
            <a:r>
              <a:rPr lang="es-EC" sz="2100" i="1" dirty="0" smtClean="0"/>
              <a:t>VillageFlow </a:t>
            </a:r>
            <a:r>
              <a:rPr lang="es-EC" sz="2100" dirty="0" smtClean="0"/>
              <a:t>pa</a:t>
            </a:r>
            <a:r>
              <a:rPr lang="es-EC" sz="2100" dirty="0" smtClean="0"/>
              <a:t>ra</a:t>
            </a:r>
            <a:r>
              <a:rPr lang="es-EC" sz="2100" dirty="0" smtClean="0"/>
              <a:t> </a:t>
            </a:r>
            <a:r>
              <a:rPr lang="es-EC" sz="2100" dirty="0" smtClean="0"/>
              <a:t>la creación e inclusión de los nuevos servicios de TDT bajo el estándar ISDB-T como son guía de programación EPG y la señal de emergencia EWBS. </a:t>
            </a:r>
            <a:r>
              <a:rPr lang="es-EC" sz="2100" dirty="0" smtClean="0"/>
              <a:t>Además se analiza el </a:t>
            </a:r>
            <a:r>
              <a:rPr lang="es-EC" sz="2100" i="1" dirty="0"/>
              <a:t>T</a:t>
            </a:r>
            <a:r>
              <a:rPr lang="es-EC" sz="2100" i="1" dirty="0" smtClean="0"/>
              <a:t>ransport Stream</a:t>
            </a:r>
            <a:r>
              <a:rPr lang="es-EC" sz="2100" dirty="0" smtClean="0"/>
              <a:t> generado mediante el software </a:t>
            </a:r>
            <a:r>
              <a:rPr lang="es-EC" sz="2100" i="1" dirty="0" smtClean="0"/>
              <a:t>StreamXpert</a:t>
            </a:r>
            <a:r>
              <a:rPr lang="es-EC" sz="2100" dirty="0" smtClean="0"/>
              <a:t>.  </a:t>
            </a:r>
            <a:endParaRPr lang="es-EC" sz="2100" i="1" dirty="0"/>
          </a:p>
        </p:txBody>
      </p:sp>
      <p:pic>
        <p:nvPicPr>
          <p:cNvPr id="4" name="3 Imagen"/>
          <p:cNvPicPr/>
          <p:nvPr/>
        </p:nvPicPr>
        <p:blipFill>
          <a:blip r:embed="rId2"/>
          <a:srcRect/>
          <a:stretch>
            <a:fillRect/>
          </a:stretch>
        </p:blipFill>
        <p:spPr bwMode="auto">
          <a:xfrm>
            <a:off x="215327" y="1980172"/>
            <a:ext cx="5688632" cy="3753084"/>
          </a:xfrm>
          <a:prstGeom prst="rect">
            <a:avLst/>
          </a:prstGeom>
          <a:noFill/>
          <a:ln w="9525">
            <a:noFill/>
            <a:miter lim="800000"/>
            <a:headEnd/>
            <a:tailEnd/>
          </a:ln>
        </p:spPr>
      </p:pic>
      <p:grpSp>
        <p:nvGrpSpPr>
          <p:cNvPr id="11" name="10 Grupo"/>
          <p:cNvGrpSpPr/>
          <p:nvPr/>
        </p:nvGrpSpPr>
        <p:grpSpPr>
          <a:xfrm>
            <a:off x="1259632" y="5266176"/>
            <a:ext cx="1516634" cy="827120"/>
            <a:chOff x="1289760" y="4665526"/>
            <a:chExt cx="1516634" cy="827120"/>
          </a:xfrm>
        </p:grpSpPr>
        <p:sp>
          <p:nvSpPr>
            <p:cNvPr id="6" name="5 CuadroTexto"/>
            <p:cNvSpPr txBox="1"/>
            <p:nvPr/>
          </p:nvSpPr>
          <p:spPr>
            <a:xfrm>
              <a:off x="1289760" y="5123314"/>
              <a:ext cx="7200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dirty="0" smtClean="0">
                  <a:latin typeface="Calibri" panose="020F0502020204030204" pitchFamily="34" charset="0"/>
                  <a:cs typeface="Arial" panose="020B0604020202020204" pitchFamily="34" charset="0"/>
                </a:rPr>
                <a:t>EPG</a:t>
              </a:r>
              <a:endParaRPr lang="es-EC" dirty="0">
                <a:latin typeface="Calibri" panose="020F0502020204030204" pitchFamily="34" charset="0"/>
                <a:cs typeface="Arial" panose="020B0604020202020204" pitchFamily="34" charset="0"/>
              </a:endParaRPr>
            </a:p>
          </p:txBody>
        </p:sp>
        <p:sp>
          <p:nvSpPr>
            <p:cNvPr id="7" name="6 CuadroTexto"/>
            <p:cNvSpPr txBox="1"/>
            <p:nvPr/>
          </p:nvSpPr>
          <p:spPr>
            <a:xfrm>
              <a:off x="2073501" y="5123314"/>
              <a:ext cx="732893"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EC" dirty="0" smtClean="0">
                  <a:latin typeface="Calibri" panose="020F0502020204030204" pitchFamily="34" charset="0"/>
                </a:rPr>
                <a:t>EWBS</a:t>
              </a:r>
              <a:endParaRPr lang="es-EC" dirty="0">
                <a:latin typeface="Calibri" panose="020F0502020204030204" pitchFamily="34" charset="0"/>
              </a:endParaRPr>
            </a:p>
          </p:txBody>
        </p:sp>
        <p:sp>
          <p:nvSpPr>
            <p:cNvPr id="8" name="7 Flecha derecha"/>
            <p:cNvSpPr/>
            <p:nvPr/>
          </p:nvSpPr>
          <p:spPr>
            <a:xfrm rot="16200000">
              <a:off x="1670740" y="4701531"/>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erecha"/>
            <p:cNvSpPr/>
            <p:nvPr/>
          </p:nvSpPr>
          <p:spPr>
            <a:xfrm rot="16200000">
              <a:off x="2154549" y="470153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968016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000"/>
            <a:ext cx="8229600" cy="1066800"/>
          </a:xfrm>
        </p:spPr>
        <p:txBody>
          <a:bodyPr>
            <a:normAutofit fontScale="90000"/>
          </a:bodyPr>
          <a:lstStyle/>
          <a:p>
            <a:r>
              <a:rPr lang="es-EC" dirty="0" smtClean="0"/>
              <a:t>CREACIÓN DE SERVICIOS ADICIONALES DE </a:t>
            </a:r>
            <a:r>
              <a:rPr lang="es-EC" i="1" dirty="0" smtClean="0"/>
              <a:t>VILLAGEFLOW</a:t>
            </a:r>
            <a:endParaRPr lang="es-EC" i="1" dirty="0"/>
          </a:p>
        </p:txBody>
      </p:sp>
      <p:sp>
        <p:nvSpPr>
          <p:cNvPr id="3" name="2 Marcador de contenido"/>
          <p:cNvSpPr>
            <a:spLocks noGrp="1"/>
          </p:cNvSpPr>
          <p:nvPr>
            <p:ph idx="1"/>
          </p:nvPr>
        </p:nvSpPr>
        <p:spPr>
          <a:xfrm>
            <a:off x="457200" y="1840192"/>
            <a:ext cx="8229600" cy="2596920"/>
          </a:xfrm>
        </p:spPr>
        <p:txBody>
          <a:bodyPr>
            <a:noAutofit/>
          </a:bodyPr>
          <a:lstStyle/>
          <a:p>
            <a:pPr marL="109728" indent="0" algn="just">
              <a:buNone/>
            </a:pPr>
            <a:r>
              <a:rPr lang="es-EC" sz="2000" i="1" dirty="0" smtClean="0"/>
              <a:t>VillageFlow</a:t>
            </a:r>
            <a:r>
              <a:rPr lang="es-EC" sz="2000" dirty="0" smtClean="0"/>
              <a:t> es una plataforma cuya interfaz ha sido desarrollada en lenguaje de programación WEB (php) y lenguaje XML de marcadores para la comunicación y configuración de sus bloques de proceso dentro de un espacio.</a:t>
            </a:r>
          </a:p>
          <a:p>
            <a:pPr marL="109728" indent="0" algn="just">
              <a:buNone/>
            </a:pPr>
            <a:r>
              <a:rPr lang="es-EC" sz="2000" dirty="0" smtClean="0"/>
              <a:t>La programación XML se expresa de forma estructurada  compuesta de elementos señalados mediante etiquetas. Un elemento puede tener contenido y atributos que añade propiedades a los elementos.</a:t>
            </a:r>
            <a:endParaRPr lang="es-EC" sz="2000" dirty="0"/>
          </a:p>
        </p:txBody>
      </p:sp>
      <p:pic>
        <p:nvPicPr>
          <p:cNvPr id="12290" name="Picture 2" descr="C:\Users\José Parreño\Desktop\EPG_xm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34320"/>
            <a:ext cx="8106223" cy="180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772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normAutofit/>
          </a:bodyPr>
          <a:lstStyle/>
          <a:p>
            <a:r>
              <a:rPr lang="es-EC" sz="3600" dirty="0" smtClean="0"/>
              <a:t>CONFIGURACIÓN DE EPG</a:t>
            </a:r>
            <a:endParaRPr lang="es-EC" sz="3600" dirty="0"/>
          </a:p>
        </p:txBody>
      </p:sp>
      <p:sp>
        <p:nvSpPr>
          <p:cNvPr id="3" name="2 Marcador de contenido"/>
          <p:cNvSpPr>
            <a:spLocks noGrp="1"/>
          </p:cNvSpPr>
          <p:nvPr>
            <p:ph idx="1"/>
          </p:nvPr>
        </p:nvSpPr>
        <p:spPr>
          <a:xfrm>
            <a:off x="446856" y="1484784"/>
            <a:ext cx="8229600" cy="936104"/>
          </a:xfrm>
        </p:spPr>
        <p:txBody>
          <a:bodyPr>
            <a:normAutofit fontScale="77500" lnSpcReduction="20000"/>
          </a:bodyPr>
          <a:lstStyle/>
          <a:p>
            <a:pPr marL="109728" indent="0" algn="just">
              <a:buNone/>
            </a:pPr>
            <a:r>
              <a:rPr lang="es-EC" dirty="0" smtClean="0"/>
              <a:t>Para configurar una EPG para más de un servicio se debe modificar la etiqueta </a:t>
            </a:r>
            <a:r>
              <a:rPr lang="es-EC" i="1" dirty="0" smtClean="0"/>
              <a:t>&lt;ServiceList&gt;</a:t>
            </a:r>
            <a:r>
              <a:rPr lang="es-EC" dirty="0" smtClean="0"/>
              <a:t> dentro de la programación XML del bloque EPG.</a:t>
            </a:r>
            <a:endParaRPr lang="es-EC" i="1" dirty="0"/>
          </a:p>
        </p:txBody>
      </p:sp>
      <p:pic>
        <p:nvPicPr>
          <p:cNvPr id="4" name="3 Imagen" descr="C:\Users\Personal\Desktop\imagenes VF\Service_XML.PNG"/>
          <p:cNvPicPr/>
          <p:nvPr/>
        </p:nvPicPr>
        <p:blipFill>
          <a:blip r:embed="rId2"/>
          <a:srcRect l="1454"/>
          <a:stretch>
            <a:fillRect/>
          </a:stretch>
        </p:blipFill>
        <p:spPr bwMode="auto">
          <a:xfrm>
            <a:off x="1691680" y="2420888"/>
            <a:ext cx="5976664" cy="3168352"/>
          </a:xfrm>
          <a:prstGeom prst="rect">
            <a:avLst/>
          </a:prstGeom>
          <a:noFill/>
          <a:ln w="9525">
            <a:solidFill>
              <a:schemeClr val="tx2">
                <a:lumMod val="20000"/>
                <a:lumOff val="80000"/>
              </a:schemeClr>
            </a:solidFill>
            <a:miter lim="800000"/>
            <a:headEnd/>
            <a:tailEnd/>
          </a:ln>
        </p:spPr>
      </p:pic>
      <p:pic>
        <p:nvPicPr>
          <p:cNvPr id="5" name="4 Imagen" descr="C:\Users\Personal\Desktop\imagenes VF\Service_Id.PNG"/>
          <p:cNvPicPr/>
          <p:nvPr/>
        </p:nvPicPr>
        <p:blipFill>
          <a:blip r:embed="rId3"/>
          <a:srcRect/>
          <a:stretch>
            <a:fillRect/>
          </a:stretch>
        </p:blipFill>
        <p:spPr bwMode="auto">
          <a:xfrm>
            <a:off x="2627784" y="5733256"/>
            <a:ext cx="4104456" cy="792088"/>
          </a:xfrm>
          <a:prstGeom prst="rect">
            <a:avLst/>
          </a:prstGeom>
          <a:noFill/>
          <a:ln w="9525">
            <a:solidFill>
              <a:schemeClr val="tx2">
                <a:lumMod val="20000"/>
                <a:lumOff val="80000"/>
              </a:schemeClr>
            </a:solidFill>
            <a:miter lim="800000"/>
            <a:headEnd/>
            <a:tailEnd/>
          </a:ln>
        </p:spPr>
      </p:pic>
    </p:spTree>
    <p:extLst>
      <p:ext uri="{BB962C8B-B14F-4D97-AF65-F5344CB8AC3E}">
        <p14:creationId xmlns:p14="http://schemas.microsoft.com/office/powerpoint/2010/main" val="1760549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r>
              <a:rPr lang="es-EC" dirty="0" smtClean="0"/>
              <a:t>CONFIGURACIÓN PARA EWBS</a:t>
            </a:r>
            <a:endParaRPr lang="es-EC" dirty="0"/>
          </a:p>
        </p:txBody>
      </p:sp>
      <p:sp>
        <p:nvSpPr>
          <p:cNvPr id="3" name="2 Marcador de contenido"/>
          <p:cNvSpPr>
            <a:spLocks noGrp="1"/>
          </p:cNvSpPr>
          <p:nvPr>
            <p:ph idx="1"/>
          </p:nvPr>
        </p:nvSpPr>
        <p:spPr>
          <a:xfrm>
            <a:off x="457200" y="1340768"/>
            <a:ext cx="8229600" cy="2160240"/>
          </a:xfrm>
        </p:spPr>
        <p:txBody>
          <a:bodyPr>
            <a:normAutofit fontScale="70000" lnSpcReduction="20000"/>
          </a:bodyPr>
          <a:lstStyle/>
          <a:p>
            <a:pPr marL="109728" indent="0" algn="just">
              <a:buNone/>
            </a:pPr>
            <a:r>
              <a:rPr lang="es-EC" dirty="0" smtClean="0"/>
              <a:t>EWBS Emergency Warning Broadcasting System, es una señal embebida  en la señal de TDT que sirve para alertar a los televidentes de una situación de emergencia. </a:t>
            </a:r>
          </a:p>
          <a:p>
            <a:pPr marL="109728" indent="0" algn="just">
              <a:buNone/>
            </a:pPr>
            <a:endParaRPr lang="es-EC" dirty="0" smtClean="0"/>
          </a:p>
          <a:p>
            <a:pPr marL="109728" indent="0" algn="just">
              <a:buNone/>
            </a:pPr>
            <a:r>
              <a:rPr lang="es-EC" dirty="0" smtClean="0"/>
              <a:t>Para realizar la inclusión de la señal EWBS es necesario incorporar el descriptor de emergencia dentro de la tabla PMT y encender el indicador de emergencia que  activará el bit 26 del segmento cero de la señal OFDM.</a:t>
            </a:r>
            <a:endParaRPr lang="es-EC" dirty="0"/>
          </a:p>
        </p:txBody>
      </p:sp>
      <p:pic>
        <p:nvPicPr>
          <p:cNvPr id="5" name="4 Imagen"/>
          <p:cNvPicPr/>
          <p:nvPr/>
        </p:nvPicPr>
        <p:blipFill>
          <a:blip r:embed="rId2"/>
          <a:srcRect/>
          <a:stretch>
            <a:fillRect/>
          </a:stretch>
        </p:blipFill>
        <p:spPr bwMode="auto">
          <a:xfrm>
            <a:off x="1691680" y="3501008"/>
            <a:ext cx="5688632" cy="3168353"/>
          </a:xfrm>
          <a:prstGeom prst="rect">
            <a:avLst/>
          </a:prstGeom>
          <a:noFill/>
          <a:ln w="9525">
            <a:noFill/>
            <a:miter lim="800000"/>
            <a:headEnd/>
            <a:tailEnd/>
          </a:ln>
        </p:spPr>
      </p:pic>
    </p:spTree>
    <p:extLst>
      <p:ext uri="{BB962C8B-B14F-4D97-AF65-F5344CB8AC3E}">
        <p14:creationId xmlns:p14="http://schemas.microsoft.com/office/powerpoint/2010/main" val="3096499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936104"/>
          </a:xfrm>
        </p:spPr>
        <p:txBody>
          <a:bodyPr>
            <a:normAutofit/>
          </a:bodyPr>
          <a:lstStyle/>
          <a:p>
            <a:r>
              <a:rPr lang="es-EC" sz="3600" dirty="0" smtClean="0"/>
              <a:t>CONFIGURACIÓN PARA EWBS</a:t>
            </a:r>
            <a:endParaRPr lang="es-EC" sz="3600" dirty="0"/>
          </a:p>
        </p:txBody>
      </p:sp>
      <p:sp>
        <p:nvSpPr>
          <p:cNvPr id="3" name="2 Marcador de contenido"/>
          <p:cNvSpPr>
            <a:spLocks noGrp="1"/>
          </p:cNvSpPr>
          <p:nvPr>
            <p:ph idx="1"/>
          </p:nvPr>
        </p:nvSpPr>
        <p:spPr>
          <a:xfrm>
            <a:off x="457200" y="1340768"/>
            <a:ext cx="8229600" cy="1008112"/>
          </a:xfrm>
        </p:spPr>
        <p:txBody>
          <a:bodyPr>
            <a:normAutofit fontScale="77500" lnSpcReduction="20000"/>
          </a:bodyPr>
          <a:lstStyle/>
          <a:p>
            <a:pPr marL="109728" indent="0" algn="just">
              <a:buNone/>
            </a:pPr>
            <a:r>
              <a:rPr lang="es-EC" dirty="0" smtClean="0"/>
              <a:t>Para incluir EWBS dentro de </a:t>
            </a:r>
            <a:r>
              <a:rPr lang="es-EC" i="1" dirty="0" smtClean="0"/>
              <a:t>VillageFlow</a:t>
            </a:r>
            <a:r>
              <a:rPr lang="es-EC" dirty="0" smtClean="0"/>
              <a:t> se debe modificar el archivo XML correspondiente a la tabla PMT de One Seg colocando el descriptor de emergencia en XML.</a:t>
            </a:r>
            <a:endParaRPr lang="es-EC" dirty="0"/>
          </a:p>
        </p:txBody>
      </p:sp>
      <p:pic>
        <p:nvPicPr>
          <p:cNvPr id="4" name="3 Imagen" descr="C:\Users\Personal\Desktop\imagenes VF\EWBS_xml.png"/>
          <p:cNvPicPr/>
          <p:nvPr/>
        </p:nvPicPr>
        <p:blipFill>
          <a:blip r:embed="rId2"/>
          <a:srcRect/>
          <a:stretch>
            <a:fillRect/>
          </a:stretch>
        </p:blipFill>
        <p:spPr bwMode="auto">
          <a:xfrm>
            <a:off x="179512" y="2348880"/>
            <a:ext cx="6840760" cy="4392488"/>
          </a:xfrm>
          <a:prstGeom prst="rect">
            <a:avLst/>
          </a:prstGeom>
          <a:noFill/>
          <a:ln w="9525">
            <a:noFill/>
            <a:miter lim="800000"/>
            <a:headEnd/>
            <a:tailEnd/>
          </a:ln>
        </p:spPr>
      </p:pic>
      <p:pic>
        <p:nvPicPr>
          <p:cNvPr id="5" name="4 Imagen" descr="C:\Users\Personal\Desktop\imagenes VF\EWBS_Tmcc.png"/>
          <p:cNvPicPr/>
          <p:nvPr/>
        </p:nvPicPr>
        <p:blipFill>
          <a:blip r:embed="rId3"/>
          <a:srcRect/>
          <a:stretch>
            <a:fillRect/>
          </a:stretch>
        </p:blipFill>
        <p:spPr bwMode="auto">
          <a:xfrm>
            <a:off x="5442614" y="4077072"/>
            <a:ext cx="3593882" cy="2592288"/>
          </a:xfrm>
          <a:prstGeom prst="rect">
            <a:avLst/>
          </a:prstGeom>
          <a:noFill/>
          <a:ln w="9525">
            <a:solidFill>
              <a:schemeClr val="tx2">
                <a:lumMod val="20000"/>
                <a:lumOff val="80000"/>
              </a:schemeClr>
            </a:solidFill>
            <a:miter lim="800000"/>
            <a:headEnd/>
            <a:tailEnd/>
          </a:ln>
        </p:spPr>
      </p:pic>
    </p:spTree>
    <p:extLst>
      <p:ext uri="{BB962C8B-B14F-4D97-AF65-F5344CB8AC3E}">
        <p14:creationId xmlns:p14="http://schemas.microsoft.com/office/powerpoint/2010/main" val="1741328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normAutofit/>
          </a:bodyPr>
          <a:lstStyle/>
          <a:p>
            <a:pPr algn="just"/>
            <a:r>
              <a:rPr lang="es-EC" sz="3200" dirty="0" smtClean="0"/>
              <a:t>PRUEBAS DE TRANSMISIÓN Y RESULTADOS</a:t>
            </a:r>
            <a:endParaRPr lang="es-EC" sz="3200" dirty="0"/>
          </a:p>
        </p:txBody>
      </p:sp>
      <p:sp>
        <p:nvSpPr>
          <p:cNvPr id="3" name="2 Marcador de contenido"/>
          <p:cNvSpPr>
            <a:spLocks noGrp="1"/>
          </p:cNvSpPr>
          <p:nvPr>
            <p:ph idx="1"/>
          </p:nvPr>
        </p:nvSpPr>
        <p:spPr>
          <a:xfrm>
            <a:off x="179512" y="1916832"/>
            <a:ext cx="3816424" cy="1944216"/>
          </a:xfrm>
        </p:spPr>
        <p:txBody>
          <a:bodyPr>
            <a:normAutofit fontScale="77500" lnSpcReduction="20000"/>
          </a:bodyPr>
          <a:lstStyle/>
          <a:p>
            <a:pPr marL="109728" indent="0" algn="ctr">
              <a:buNone/>
            </a:pPr>
            <a:r>
              <a:rPr lang="es-EC" dirty="0" smtClean="0">
                <a:solidFill>
                  <a:srgbClr val="0070C0"/>
                </a:solidFill>
              </a:rPr>
              <a:t>ESCENARIO DE PRUEBAS</a:t>
            </a:r>
          </a:p>
          <a:p>
            <a:pPr marL="109728" indent="0" algn="ctr">
              <a:buNone/>
            </a:pPr>
            <a:endParaRPr lang="es-EC" sz="1500" dirty="0" smtClean="0"/>
          </a:p>
          <a:p>
            <a:pPr marL="109728" indent="0" algn="just">
              <a:buNone/>
            </a:pPr>
            <a:r>
              <a:rPr lang="es-EC" dirty="0" smtClean="0"/>
              <a:t>Entorno de pruebas dentro del  Laboratorio de TV Digital de la Universidad de las Fuerzas Armadas ESPE </a:t>
            </a:r>
            <a:endParaRPr lang="es-EC" dirty="0"/>
          </a:p>
          <a:p>
            <a:pPr marL="109728" indent="0" algn="ctr">
              <a:buNone/>
            </a:pPr>
            <a:endParaRPr lang="es-EC" dirty="0" smtClean="0">
              <a:solidFill>
                <a:srgbClr val="0070C0"/>
              </a:solidFill>
            </a:endParaRPr>
          </a:p>
          <a:p>
            <a:pPr marL="109728" indent="0" algn="ctr">
              <a:buNone/>
            </a:pPr>
            <a:endParaRPr lang="es-EC" dirty="0">
              <a:solidFill>
                <a:srgbClr val="0070C0"/>
              </a:solidFill>
            </a:endParaRPr>
          </a:p>
        </p:txBody>
      </p:sp>
      <p:pic>
        <p:nvPicPr>
          <p:cNvPr id="13314" name="Picture 2" descr="C:\Users\José Parreño\Desktop\Es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433" y="1199016"/>
            <a:ext cx="4726055" cy="561436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92" y="3933056"/>
            <a:ext cx="3890652" cy="2583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384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normAutofit/>
          </a:bodyPr>
          <a:lstStyle/>
          <a:p>
            <a:r>
              <a:rPr lang="es-EC" sz="3200" dirty="0"/>
              <a:t>PRUEBAS DE TRANSMISIÓN Y RESULTADOS</a:t>
            </a:r>
          </a:p>
        </p:txBody>
      </p:sp>
      <p:sp>
        <p:nvSpPr>
          <p:cNvPr id="3" name="2 Marcador de contenido"/>
          <p:cNvSpPr>
            <a:spLocks noGrp="1"/>
          </p:cNvSpPr>
          <p:nvPr>
            <p:ph idx="1"/>
          </p:nvPr>
        </p:nvSpPr>
        <p:spPr>
          <a:xfrm>
            <a:off x="457200" y="1268760"/>
            <a:ext cx="8229600" cy="432048"/>
          </a:xfrm>
        </p:spPr>
        <p:txBody>
          <a:bodyPr>
            <a:normAutofit/>
          </a:bodyPr>
          <a:lstStyle/>
          <a:p>
            <a:pPr marL="109728" indent="0">
              <a:buNone/>
            </a:pPr>
            <a:r>
              <a:rPr lang="es-EC" sz="2200" dirty="0" smtClean="0">
                <a:solidFill>
                  <a:srgbClr val="0070C0"/>
                </a:solidFill>
              </a:rPr>
              <a:t>CONFIGURACIÓN DE VILLAGEFLOW PARA  EPG  Y   EWS</a:t>
            </a:r>
            <a:endParaRPr lang="es-EC" sz="2200" dirty="0">
              <a:solidFill>
                <a:srgbClr val="0070C0"/>
              </a:solidFill>
            </a:endParaRPr>
          </a:p>
        </p:txBody>
      </p:sp>
      <p:pic>
        <p:nvPicPr>
          <p:cNvPr id="4" name="3 Imagen" descr="C:\Users\Personal\Desktop\EPG_Test.PNG"/>
          <p:cNvPicPr/>
          <p:nvPr/>
        </p:nvPicPr>
        <p:blipFill>
          <a:blip r:embed="rId2"/>
          <a:srcRect/>
          <a:stretch>
            <a:fillRect/>
          </a:stretch>
        </p:blipFill>
        <p:spPr bwMode="auto">
          <a:xfrm>
            <a:off x="1619672" y="1772816"/>
            <a:ext cx="6192688" cy="2592288"/>
          </a:xfrm>
          <a:prstGeom prst="rect">
            <a:avLst/>
          </a:prstGeom>
          <a:noFill/>
          <a:ln w="9525">
            <a:noFill/>
            <a:miter lim="800000"/>
            <a:headEnd/>
            <a:tailEnd/>
          </a:ln>
        </p:spPr>
      </p:pic>
      <p:pic>
        <p:nvPicPr>
          <p:cNvPr id="5" name="4 Imagen" descr="C:\Users\Personal\Desktop\EWBS_Test.PNG"/>
          <p:cNvPicPr/>
          <p:nvPr/>
        </p:nvPicPr>
        <p:blipFill>
          <a:blip r:embed="rId3"/>
          <a:srcRect/>
          <a:stretch>
            <a:fillRect/>
          </a:stretch>
        </p:blipFill>
        <p:spPr bwMode="auto">
          <a:xfrm>
            <a:off x="1619672" y="4509120"/>
            <a:ext cx="6336704" cy="2016224"/>
          </a:xfrm>
          <a:prstGeom prst="rect">
            <a:avLst/>
          </a:prstGeom>
          <a:noFill/>
          <a:ln w="9525">
            <a:noFill/>
            <a:miter lim="800000"/>
            <a:headEnd/>
            <a:tailEnd/>
          </a:ln>
        </p:spPr>
      </p:pic>
    </p:spTree>
    <p:extLst>
      <p:ext uri="{BB962C8B-B14F-4D97-AF65-F5344CB8AC3E}">
        <p14:creationId xmlns:p14="http://schemas.microsoft.com/office/powerpoint/2010/main" val="3923945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3024336"/>
          </a:xfrm>
        </p:spPr>
        <p:txBody>
          <a:bodyPr>
            <a:normAutofit fontScale="92500" lnSpcReduction="20000"/>
          </a:bodyPr>
          <a:lstStyle/>
          <a:p>
            <a:pPr marL="109728" indent="0" algn="ctr">
              <a:buNone/>
            </a:pPr>
            <a:r>
              <a:rPr lang="es-EC" sz="2400" dirty="0" smtClean="0">
                <a:solidFill>
                  <a:srgbClr val="0070C0"/>
                </a:solidFill>
              </a:rPr>
              <a:t>ANÁLISIS DE LA SEÑAL DE TDT CON EL SOFTWARE StreamXpert</a:t>
            </a:r>
          </a:p>
          <a:p>
            <a:pPr marL="109728" indent="0">
              <a:buNone/>
            </a:pPr>
            <a:endParaRPr lang="es-EC" sz="2400" dirty="0"/>
          </a:p>
          <a:p>
            <a:pPr marL="109728" indent="0" algn="just">
              <a:buNone/>
            </a:pPr>
            <a:r>
              <a:rPr lang="es-EC" sz="2400" dirty="0" smtClean="0"/>
              <a:t>Para </a:t>
            </a:r>
            <a:r>
              <a:rPr lang="es-EC" sz="2400" dirty="0"/>
              <a:t>el análisis de la señal de TDT transmitida fue utilizado el software </a:t>
            </a:r>
            <a:r>
              <a:rPr lang="es-EC" sz="2400" i="1" dirty="0"/>
              <a:t>StreamXpert, </a:t>
            </a:r>
            <a:r>
              <a:rPr lang="es-EC" sz="2400" dirty="0" smtClean="0"/>
              <a:t>utilizando la tarjeta </a:t>
            </a:r>
            <a:r>
              <a:rPr lang="es-EC" sz="2400" dirty="0"/>
              <a:t>DTU-245 </a:t>
            </a:r>
            <a:r>
              <a:rPr lang="es-EC" sz="2400" dirty="0" smtClean="0"/>
              <a:t> la cual analiza </a:t>
            </a:r>
            <a:r>
              <a:rPr lang="es-EC" sz="2400" dirty="0"/>
              <a:t>el TS </a:t>
            </a:r>
            <a:r>
              <a:rPr lang="es-EC" sz="2400" dirty="0" smtClean="0"/>
              <a:t>generado, </a:t>
            </a:r>
            <a:r>
              <a:rPr lang="es-EC" sz="2400" dirty="0"/>
              <a:t>verificando que los parámetros de </a:t>
            </a:r>
            <a:r>
              <a:rPr lang="es-EC" sz="2400" dirty="0" smtClean="0"/>
              <a:t>transmisión y </a:t>
            </a:r>
            <a:r>
              <a:rPr lang="es-EC" sz="2400" dirty="0"/>
              <a:t>tablas PSI/SI</a:t>
            </a:r>
            <a:r>
              <a:rPr lang="es-EC" sz="2400" dirty="0" smtClean="0"/>
              <a:t> </a:t>
            </a:r>
            <a:r>
              <a:rPr lang="es-EC" sz="2400" dirty="0"/>
              <a:t>cumplan el estándar </a:t>
            </a:r>
            <a:r>
              <a:rPr lang="es-EC" sz="2400" dirty="0" smtClean="0"/>
              <a:t>ISDB-Tb. </a:t>
            </a:r>
            <a:r>
              <a:rPr lang="es-EC" sz="2400" i="1" dirty="0"/>
              <a:t>StreamXpert </a:t>
            </a:r>
            <a:r>
              <a:rPr lang="es-EC" sz="2400" dirty="0" smtClean="0"/>
              <a:t>permite conocer </a:t>
            </a:r>
            <a:r>
              <a:rPr lang="es-EC" sz="2400" dirty="0"/>
              <a:t>los parámetros de codificación para el audio y video, así como también los valores y la asignación de PIDs a los diferentes servicios transmitidos.</a:t>
            </a:r>
          </a:p>
        </p:txBody>
      </p:sp>
      <p:sp>
        <p:nvSpPr>
          <p:cNvPr id="4" name="1 Título"/>
          <p:cNvSpPr>
            <a:spLocks noGrp="1"/>
          </p:cNvSpPr>
          <p:nvPr>
            <p:ph type="title"/>
          </p:nvPr>
        </p:nvSpPr>
        <p:spPr>
          <a:xfrm>
            <a:off x="457200" y="404813"/>
            <a:ext cx="8229600" cy="863947"/>
          </a:xfrm>
        </p:spPr>
        <p:txBody>
          <a:bodyPr>
            <a:normAutofit/>
          </a:bodyPr>
          <a:lstStyle/>
          <a:p>
            <a:r>
              <a:rPr lang="es-EC" sz="3200" dirty="0"/>
              <a:t>PRUEBAS DE TRANSMISIÓN Y RESULTADOS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144833"/>
            <a:ext cx="3484076" cy="252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058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792088"/>
          </a:xfrm>
        </p:spPr>
        <p:txBody>
          <a:bodyPr>
            <a:normAutofit/>
          </a:bodyPr>
          <a:lstStyle/>
          <a:p>
            <a:r>
              <a:rPr lang="es-EC" sz="2400" dirty="0"/>
              <a:t>PRUEBAS DE TRANSMISIÓN Y RESULTADOS</a:t>
            </a:r>
          </a:p>
        </p:txBody>
      </p:sp>
      <p:sp>
        <p:nvSpPr>
          <p:cNvPr id="3" name="2 Marcador de contenido"/>
          <p:cNvSpPr>
            <a:spLocks noGrp="1"/>
          </p:cNvSpPr>
          <p:nvPr>
            <p:ph idx="1"/>
          </p:nvPr>
        </p:nvSpPr>
        <p:spPr>
          <a:xfrm>
            <a:off x="457200" y="908720"/>
            <a:ext cx="8219256" cy="504056"/>
          </a:xfrm>
        </p:spPr>
        <p:txBody>
          <a:bodyPr>
            <a:normAutofit/>
          </a:bodyPr>
          <a:lstStyle/>
          <a:p>
            <a:pPr marL="109728" indent="0" algn="ctr">
              <a:buNone/>
            </a:pPr>
            <a:r>
              <a:rPr lang="es-EC" sz="2000" dirty="0" smtClean="0">
                <a:solidFill>
                  <a:srgbClr val="0070C0"/>
                </a:solidFill>
              </a:rPr>
              <a:t>PARÁMETROS ISDB-T  MEDIANTE </a:t>
            </a:r>
            <a:r>
              <a:rPr lang="es-EC" sz="2000" i="1" dirty="0" smtClean="0">
                <a:solidFill>
                  <a:srgbClr val="0070C0"/>
                </a:solidFill>
              </a:rPr>
              <a:t>STREAMXPERT</a:t>
            </a:r>
            <a:endParaRPr lang="es-EC" sz="2000" i="1" dirty="0">
              <a:solidFill>
                <a:srgbClr val="0070C0"/>
              </a:solidFill>
            </a:endParaRPr>
          </a:p>
        </p:txBody>
      </p:sp>
      <p:pic>
        <p:nvPicPr>
          <p:cNvPr id="4" name="3 Imagen" descr="C:\Users\Personal\Desktop\imagenes VF\TS_SX.PNG"/>
          <p:cNvPicPr/>
          <p:nvPr/>
        </p:nvPicPr>
        <p:blipFill>
          <a:blip r:embed="rId2"/>
          <a:srcRect/>
          <a:stretch>
            <a:fillRect/>
          </a:stretch>
        </p:blipFill>
        <p:spPr bwMode="auto">
          <a:xfrm>
            <a:off x="3635896" y="1385245"/>
            <a:ext cx="2520280" cy="5328592"/>
          </a:xfrm>
          <a:prstGeom prst="rect">
            <a:avLst/>
          </a:prstGeom>
          <a:noFill/>
          <a:ln w="9525">
            <a:solidFill>
              <a:schemeClr val="tx2">
                <a:lumMod val="20000"/>
                <a:lumOff val="80000"/>
              </a:schemeClr>
            </a:solidFill>
            <a:miter lim="800000"/>
            <a:headEnd/>
            <a:tailEnd/>
          </a:ln>
        </p:spPr>
      </p:pic>
      <p:pic>
        <p:nvPicPr>
          <p:cNvPr id="5" name="4 Imagen" descr="C:\Users\Personal\Desktop\imagenes VF\EWBS_SX.PNG"/>
          <p:cNvPicPr/>
          <p:nvPr/>
        </p:nvPicPr>
        <p:blipFill rotWithShape="1">
          <a:blip r:embed="rId3"/>
          <a:srcRect l="1485" r="5362" b="-21"/>
          <a:stretch/>
        </p:blipFill>
        <p:spPr bwMode="auto">
          <a:xfrm>
            <a:off x="6312978" y="1403113"/>
            <a:ext cx="2723518" cy="5328592"/>
          </a:xfrm>
          <a:prstGeom prst="rect">
            <a:avLst/>
          </a:prstGeom>
          <a:noFill/>
          <a:ln w="9525">
            <a:solidFill>
              <a:schemeClr val="tx2">
                <a:lumMod val="20000"/>
                <a:lumOff val="80000"/>
              </a:schemeClr>
            </a:solidFill>
            <a:miter lim="800000"/>
            <a:headEnd/>
            <a:tailEnd/>
          </a:ln>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9" y="1772816"/>
            <a:ext cx="3334673"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893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4848" y="404664"/>
            <a:ext cx="8229600" cy="936104"/>
          </a:xfrm>
        </p:spPr>
        <p:txBody>
          <a:bodyPr>
            <a:normAutofit/>
          </a:bodyPr>
          <a:lstStyle/>
          <a:p>
            <a:r>
              <a:rPr lang="es-EC" sz="2800" dirty="0"/>
              <a:t>PRUEBAS DE TRANSMISIÓN Y RESULTADOS</a:t>
            </a:r>
          </a:p>
        </p:txBody>
      </p:sp>
      <p:sp>
        <p:nvSpPr>
          <p:cNvPr id="3" name="2 Marcador de contenido"/>
          <p:cNvSpPr>
            <a:spLocks noGrp="1"/>
          </p:cNvSpPr>
          <p:nvPr>
            <p:ph idx="1"/>
          </p:nvPr>
        </p:nvSpPr>
        <p:spPr>
          <a:xfrm>
            <a:off x="323528" y="1268760"/>
            <a:ext cx="8229600" cy="1368152"/>
          </a:xfrm>
        </p:spPr>
        <p:txBody>
          <a:bodyPr>
            <a:noAutofit/>
          </a:bodyPr>
          <a:lstStyle/>
          <a:p>
            <a:pPr marL="109728" indent="0" algn="just">
              <a:buNone/>
            </a:pPr>
            <a:r>
              <a:rPr lang="es-EC" sz="1800" dirty="0" smtClean="0">
                <a:solidFill>
                  <a:srgbClr val="0070C0"/>
                </a:solidFill>
              </a:rPr>
              <a:t>RECEPCIÓN DE LA SEÑAL </a:t>
            </a:r>
            <a:r>
              <a:rPr lang="es-EC" sz="1800" i="1" dirty="0" smtClean="0">
                <a:solidFill>
                  <a:srgbClr val="0070C0"/>
                </a:solidFill>
              </a:rPr>
              <a:t>EWBS </a:t>
            </a:r>
          </a:p>
          <a:p>
            <a:pPr marL="109728" indent="0" algn="just">
              <a:buNone/>
            </a:pPr>
            <a:endParaRPr lang="es-EC" sz="1000" i="1" dirty="0" smtClean="0">
              <a:solidFill>
                <a:srgbClr val="0070C0"/>
              </a:solidFill>
            </a:endParaRPr>
          </a:p>
          <a:p>
            <a:pPr marL="109728" indent="0" algn="just">
              <a:buNone/>
            </a:pPr>
            <a:r>
              <a:rPr lang="es-EC" sz="1800" dirty="0" smtClean="0"/>
              <a:t>Se utilizó un STB compatible </a:t>
            </a:r>
            <a:r>
              <a:rPr lang="es-EC" sz="1800" dirty="0"/>
              <a:t>con la señal de emergencia ya que en su firmware cuenta con códigos de área asignados para cada ciudad y para todo el país en caso de que la emergencia suscitada sea global. </a:t>
            </a:r>
          </a:p>
        </p:txBody>
      </p:sp>
      <p:pic>
        <p:nvPicPr>
          <p:cNvPr id="5" name="4 Imagen" descr="C:\Users\Personal\Desktop\imagenes VF\ewbs_pixela.jpg"/>
          <p:cNvPicPr/>
          <p:nvPr/>
        </p:nvPicPr>
        <p:blipFill>
          <a:blip r:embed="rId2"/>
          <a:srcRect/>
          <a:stretch>
            <a:fillRect/>
          </a:stretch>
        </p:blipFill>
        <p:spPr bwMode="auto">
          <a:xfrm>
            <a:off x="440060" y="3392150"/>
            <a:ext cx="3771900" cy="1477010"/>
          </a:xfrm>
          <a:prstGeom prst="rect">
            <a:avLst/>
          </a:prstGeom>
          <a:noFill/>
          <a:ln w="9525">
            <a:solidFill>
              <a:schemeClr val="tx2">
                <a:lumMod val="20000"/>
                <a:lumOff val="80000"/>
              </a:schemeClr>
            </a:solidFill>
            <a:miter lim="800000"/>
            <a:headEnd/>
            <a:tailEnd/>
          </a:ln>
        </p:spPr>
      </p:pic>
      <p:pic>
        <p:nvPicPr>
          <p:cNvPr id="6" name="5 Imagen" descr="C:\Users\Personal\Desktop\EWBS_Alerta.jpg"/>
          <p:cNvPicPr/>
          <p:nvPr/>
        </p:nvPicPr>
        <p:blipFill>
          <a:blip r:embed="rId3"/>
          <a:srcRect b="11765"/>
          <a:stretch>
            <a:fillRect/>
          </a:stretch>
        </p:blipFill>
        <p:spPr bwMode="auto">
          <a:xfrm>
            <a:off x="4364171" y="2924944"/>
            <a:ext cx="4312285" cy="2314575"/>
          </a:xfrm>
          <a:prstGeom prst="rect">
            <a:avLst/>
          </a:prstGeom>
          <a:noFill/>
          <a:ln w="9525">
            <a:noFill/>
            <a:miter lim="800000"/>
            <a:headEnd/>
            <a:tailEnd/>
          </a:ln>
        </p:spPr>
      </p:pic>
      <p:sp>
        <p:nvSpPr>
          <p:cNvPr id="7" name="6 CuadroTexto"/>
          <p:cNvSpPr txBox="1"/>
          <p:nvPr/>
        </p:nvSpPr>
        <p:spPr>
          <a:xfrm>
            <a:off x="461050" y="5469031"/>
            <a:ext cx="8215405" cy="1200329"/>
          </a:xfrm>
          <a:prstGeom prst="rect">
            <a:avLst/>
          </a:prstGeom>
          <a:noFill/>
        </p:spPr>
        <p:txBody>
          <a:bodyPr wrap="square" rtlCol="0">
            <a:spAutoFit/>
          </a:bodyPr>
          <a:lstStyle/>
          <a:p>
            <a:pPr algn="just"/>
            <a:r>
              <a:rPr lang="es-EC" dirty="0"/>
              <a:t>Al seleccionar la opción “Si” se cambia al servicio de emergencia que se ha configurado en el descriptor de emergencia para este caso, la cual deberá contener la información de emergencia referente al desastre natural que se </a:t>
            </a:r>
            <a:r>
              <a:rPr lang="es-EC" dirty="0" smtClean="0"/>
              <a:t>presente.</a:t>
            </a:r>
            <a:endParaRPr lang="es-EC" dirty="0"/>
          </a:p>
        </p:txBody>
      </p:sp>
    </p:spTree>
    <p:extLst>
      <p:ext uri="{BB962C8B-B14F-4D97-AF65-F5344CB8AC3E}">
        <p14:creationId xmlns:p14="http://schemas.microsoft.com/office/powerpoint/2010/main" val="1638228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5976"/>
            <a:ext cx="8229600" cy="1066800"/>
          </a:xfrm>
        </p:spPr>
        <p:txBody>
          <a:bodyPr>
            <a:normAutofit/>
          </a:bodyPr>
          <a:lstStyle/>
          <a:p>
            <a:r>
              <a:rPr lang="es-EC" sz="3200" dirty="0"/>
              <a:t>PRUEBAS DE TRANSMISIÓN Y RESULTADOS</a:t>
            </a:r>
          </a:p>
        </p:txBody>
      </p:sp>
      <p:sp>
        <p:nvSpPr>
          <p:cNvPr id="3" name="2 Marcador de contenido"/>
          <p:cNvSpPr>
            <a:spLocks noGrp="1"/>
          </p:cNvSpPr>
          <p:nvPr>
            <p:ph idx="1"/>
          </p:nvPr>
        </p:nvSpPr>
        <p:spPr>
          <a:xfrm>
            <a:off x="179512" y="1340768"/>
            <a:ext cx="4608512" cy="2880320"/>
          </a:xfrm>
        </p:spPr>
        <p:txBody>
          <a:bodyPr>
            <a:noAutofit/>
          </a:bodyPr>
          <a:lstStyle/>
          <a:p>
            <a:pPr marL="109728" indent="0" algn="just">
              <a:buNone/>
            </a:pPr>
            <a:r>
              <a:rPr lang="es-EC" sz="1800" dirty="0" smtClean="0">
                <a:solidFill>
                  <a:srgbClr val="0070C0"/>
                </a:solidFill>
              </a:rPr>
              <a:t>RECEPCIÓN DE LA GUÍA DE PROGRAMACIÓN EPG Y CONTENIDO INTERACTIVO GINGA</a:t>
            </a:r>
          </a:p>
          <a:p>
            <a:pPr marL="109728" indent="0">
              <a:buNone/>
            </a:pPr>
            <a:endParaRPr lang="es-EC" sz="900" dirty="0" smtClean="0">
              <a:solidFill>
                <a:srgbClr val="0070C0"/>
              </a:solidFill>
            </a:endParaRPr>
          </a:p>
          <a:p>
            <a:pPr marL="109728" indent="0" algn="just">
              <a:buNone/>
            </a:pPr>
            <a:r>
              <a:rPr lang="es-EC" sz="1800" dirty="0"/>
              <a:t>Para la recepción de la Guía de Programación EPG se utilizó un televisor con el sintonizador </a:t>
            </a:r>
            <a:r>
              <a:rPr lang="es-EC" sz="1800" dirty="0" smtClean="0"/>
              <a:t>ISDB–T integrado.</a:t>
            </a:r>
          </a:p>
          <a:p>
            <a:pPr marL="109728" indent="0" algn="just">
              <a:buNone/>
            </a:pPr>
            <a:r>
              <a:rPr lang="es-EC" sz="1800" dirty="0" smtClean="0"/>
              <a:t>Para </a:t>
            </a:r>
            <a:r>
              <a:rPr lang="es-EC" sz="1800" dirty="0"/>
              <a:t>la recepción de contenido interactivo GINGA se debe </a:t>
            </a:r>
            <a:r>
              <a:rPr lang="es-EC" sz="1800" dirty="0" smtClean="0"/>
              <a:t>utilizó </a:t>
            </a:r>
            <a:r>
              <a:rPr lang="es-EC" sz="1800" dirty="0"/>
              <a:t>como receptor al </a:t>
            </a:r>
            <a:r>
              <a:rPr lang="es-EC" sz="1800" i="1" dirty="0"/>
              <a:t>set top box</a:t>
            </a:r>
            <a:r>
              <a:rPr lang="es-EC" sz="1800" dirty="0"/>
              <a:t> </a:t>
            </a:r>
            <a:r>
              <a:rPr lang="es-EC" sz="1800" i="1" dirty="0" err="1" smtClean="0"/>
              <a:t>EiTV</a:t>
            </a:r>
            <a:r>
              <a:rPr lang="es-EC" sz="1800" i="1" dirty="0" smtClean="0"/>
              <a:t>.</a:t>
            </a:r>
            <a:endParaRPr lang="es-EC" sz="1800" dirty="0"/>
          </a:p>
        </p:txBody>
      </p:sp>
      <p:pic>
        <p:nvPicPr>
          <p:cNvPr id="4" name="3 Imagen" descr="C:\Users\Personal\Desktop\imagenes VF\20131114_105914_LLS.jpg"/>
          <p:cNvPicPr/>
          <p:nvPr/>
        </p:nvPicPr>
        <p:blipFill rotWithShape="1">
          <a:blip r:embed="rId2"/>
          <a:srcRect t="3264" b="24242"/>
          <a:stretch/>
        </p:blipFill>
        <p:spPr bwMode="auto">
          <a:xfrm>
            <a:off x="395536" y="4221088"/>
            <a:ext cx="4320480" cy="2592288"/>
          </a:xfrm>
          <a:prstGeom prst="rect">
            <a:avLst/>
          </a:prstGeom>
          <a:noFill/>
          <a:ln w="9525">
            <a:solidFill>
              <a:schemeClr val="tx2">
                <a:lumMod val="20000"/>
                <a:lumOff val="80000"/>
              </a:schemeClr>
            </a:solidFill>
            <a:miter lim="800000"/>
            <a:headEnd/>
            <a:tailEnd/>
          </a:ln>
        </p:spPr>
      </p:pic>
      <p:pic>
        <p:nvPicPr>
          <p:cNvPr id="5" name="4 Imagen" descr="C:\Users\Personal\Desktop\20131216_074950.jpg"/>
          <p:cNvPicPr/>
          <p:nvPr/>
        </p:nvPicPr>
        <p:blipFill>
          <a:blip r:embed="rId3"/>
          <a:srcRect/>
          <a:stretch>
            <a:fillRect/>
          </a:stretch>
        </p:blipFill>
        <p:spPr bwMode="auto">
          <a:xfrm>
            <a:off x="4932040" y="1412776"/>
            <a:ext cx="4104456" cy="2664296"/>
          </a:xfrm>
          <a:prstGeom prst="rect">
            <a:avLst/>
          </a:prstGeom>
          <a:noFill/>
          <a:ln w="9525">
            <a:noFill/>
            <a:miter lim="800000"/>
            <a:headEnd/>
            <a:tailEnd/>
          </a:ln>
        </p:spPr>
      </p:pic>
      <p:pic>
        <p:nvPicPr>
          <p:cNvPr id="6" name="5 Imagen" descr="C:\Users\Personal\Desktop\20131216_075840_HDR.jpg"/>
          <p:cNvPicPr/>
          <p:nvPr/>
        </p:nvPicPr>
        <p:blipFill rotWithShape="1">
          <a:blip r:embed="rId4"/>
          <a:srcRect t="3349" b="-1"/>
          <a:stretch/>
        </p:blipFill>
        <p:spPr bwMode="auto">
          <a:xfrm>
            <a:off x="4938999" y="4221088"/>
            <a:ext cx="4097497" cy="2520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264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1960"/>
            <a:ext cx="8229600" cy="1066800"/>
          </a:xfrm>
        </p:spPr>
        <p:txBody>
          <a:bodyPr>
            <a:normAutofit/>
          </a:bodyPr>
          <a:lstStyle/>
          <a:p>
            <a:r>
              <a:rPr lang="es-EC" sz="3600" dirty="0" smtClean="0"/>
              <a:t>OBJETIVOS</a:t>
            </a:r>
            <a:endParaRPr lang="es-EC" sz="3600" dirty="0"/>
          </a:p>
        </p:txBody>
      </p:sp>
      <p:sp>
        <p:nvSpPr>
          <p:cNvPr id="3" name="2 Marcador de contenido"/>
          <p:cNvSpPr>
            <a:spLocks noGrp="1"/>
          </p:cNvSpPr>
          <p:nvPr>
            <p:ph idx="1"/>
          </p:nvPr>
        </p:nvSpPr>
        <p:spPr>
          <a:xfrm>
            <a:off x="457200" y="980728"/>
            <a:ext cx="8229600" cy="5544616"/>
          </a:xfrm>
        </p:spPr>
        <p:txBody>
          <a:bodyPr>
            <a:noAutofit/>
          </a:bodyPr>
          <a:lstStyle/>
          <a:p>
            <a:pPr marL="0" indent="0" algn="just">
              <a:buNone/>
            </a:pPr>
            <a:r>
              <a:rPr lang="es-EC" sz="2000" dirty="0" smtClean="0">
                <a:solidFill>
                  <a:srgbClr val="0070C0"/>
                </a:solidFill>
              </a:rPr>
              <a:t>General</a:t>
            </a:r>
          </a:p>
          <a:p>
            <a:pPr lvl="1" algn="just">
              <a:buFont typeface="Wingdings" panose="05000000000000000000" pitchFamily="2" charset="2"/>
              <a:buChar char="§"/>
            </a:pPr>
            <a:r>
              <a:rPr lang="es-EC" sz="1750" dirty="0">
                <a:solidFill>
                  <a:schemeClr val="tx1"/>
                </a:solidFill>
              </a:rPr>
              <a:t>Crear nuevos servicios de Televisión Digital Terrestre bajo el estándar ISDB–Tb para la plataforma </a:t>
            </a:r>
            <a:r>
              <a:rPr lang="es-EC" sz="1750" i="1" dirty="0">
                <a:solidFill>
                  <a:schemeClr val="tx1"/>
                </a:solidFill>
              </a:rPr>
              <a:t>VillageFlow</a:t>
            </a:r>
            <a:r>
              <a:rPr lang="es-EC" sz="1750" dirty="0">
                <a:solidFill>
                  <a:schemeClr val="tx1"/>
                </a:solidFill>
              </a:rPr>
              <a:t> mediante el análisis de su </a:t>
            </a:r>
            <a:r>
              <a:rPr lang="es-EC" sz="1750" dirty="0" smtClean="0">
                <a:solidFill>
                  <a:schemeClr val="tx1"/>
                </a:solidFill>
              </a:rPr>
              <a:t>estructura</a:t>
            </a:r>
            <a:r>
              <a:rPr lang="es-EC" sz="1700" dirty="0" smtClean="0">
                <a:solidFill>
                  <a:schemeClr val="tx1"/>
                </a:solidFill>
              </a:rPr>
              <a:t>.</a:t>
            </a:r>
          </a:p>
          <a:p>
            <a:pPr marL="0" indent="0" algn="just">
              <a:buNone/>
            </a:pPr>
            <a:r>
              <a:rPr lang="es-EC" sz="2000" dirty="0" smtClean="0">
                <a:solidFill>
                  <a:srgbClr val="0070C0"/>
                </a:solidFill>
              </a:rPr>
              <a:t>Específicos</a:t>
            </a:r>
          </a:p>
          <a:p>
            <a:pPr lvl="1" algn="just">
              <a:buFont typeface="Wingdings" panose="05000000000000000000" pitchFamily="2" charset="2"/>
              <a:buChar char="§"/>
            </a:pPr>
            <a:r>
              <a:rPr lang="es-EC" sz="1750" dirty="0" smtClean="0">
                <a:solidFill>
                  <a:schemeClr val="tx1"/>
                </a:solidFill>
              </a:rPr>
              <a:t>Analizar </a:t>
            </a:r>
            <a:r>
              <a:rPr lang="es-EC" sz="1750" dirty="0">
                <a:solidFill>
                  <a:schemeClr val="tx1"/>
                </a:solidFill>
              </a:rPr>
              <a:t>la estructura y funcionamiento de la plataforma </a:t>
            </a:r>
            <a:r>
              <a:rPr lang="es-EC" sz="1750" i="1" dirty="0">
                <a:solidFill>
                  <a:schemeClr val="tx1"/>
                </a:solidFill>
              </a:rPr>
              <a:t>VillageFlow</a:t>
            </a:r>
            <a:r>
              <a:rPr lang="es-EC" sz="1750" dirty="0">
                <a:solidFill>
                  <a:schemeClr val="tx1"/>
                </a:solidFill>
              </a:rPr>
              <a:t> como Servidor de Transmisión de Flujo de Señales para crear nuevos servicios de televisión Digital como Guía de Programación EPG y EWBS</a:t>
            </a:r>
            <a:r>
              <a:rPr lang="es-EC" sz="1750" dirty="0" smtClean="0">
                <a:solidFill>
                  <a:schemeClr val="tx1"/>
                </a:solidFill>
              </a:rPr>
              <a:t>.</a:t>
            </a:r>
            <a:endParaRPr lang="es-EC" sz="1750" dirty="0">
              <a:solidFill>
                <a:schemeClr val="tx1"/>
              </a:solidFill>
            </a:endParaRPr>
          </a:p>
          <a:p>
            <a:pPr lvl="1" algn="just">
              <a:buFont typeface="Wingdings" panose="05000000000000000000" pitchFamily="2" charset="2"/>
              <a:buChar char="§"/>
            </a:pPr>
            <a:r>
              <a:rPr lang="es-EC" sz="1750" dirty="0">
                <a:solidFill>
                  <a:schemeClr val="tx1"/>
                </a:solidFill>
              </a:rPr>
              <a:t>Analizar el carrusel de objetos generado en la plataforma </a:t>
            </a:r>
            <a:r>
              <a:rPr lang="es-EC" sz="1750" i="1" dirty="0">
                <a:solidFill>
                  <a:schemeClr val="tx1"/>
                </a:solidFill>
              </a:rPr>
              <a:t>VillageFlow</a:t>
            </a:r>
            <a:r>
              <a:rPr lang="es-EC" sz="1750" dirty="0">
                <a:solidFill>
                  <a:schemeClr val="tx1"/>
                </a:solidFill>
              </a:rPr>
              <a:t> para la emisión de interactividad</a:t>
            </a:r>
            <a:r>
              <a:rPr lang="es-EC" sz="1750" dirty="0" smtClean="0">
                <a:solidFill>
                  <a:schemeClr val="tx1"/>
                </a:solidFill>
              </a:rPr>
              <a:t>.</a:t>
            </a:r>
            <a:endParaRPr lang="es-EC" sz="1750" dirty="0">
              <a:solidFill>
                <a:schemeClr val="tx1"/>
              </a:solidFill>
            </a:endParaRPr>
          </a:p>
          <a:p>
            <a:pPr lvl="1" algn="just">
              <a:buFont typeface="Wingdings" panose="05000000000000000000" pitchFamily="2" charset="2"/>
              <a:buChar char="§"/>
            </a:pPr>
            <a:r>
              <a:rPr lang="es-EC" sz="1750" dirty="0">
                <a:solidFill>
                  <a:schemeClr val="tx1"/>
                </a:solidFill>
              </a:rPr>
              <a:t>Configurar la plataforma </a:t>
            </a:r>
            <a:r>
              <a:rPr lang="es-EC" sz="1750" i="1" dirty="0">
                <a:solidFill>
                  <a:schemeClr val="tx1"/>
                </a:solidFill>
              </a:rPr>
              <a:t>VillageFlow</a:t>
            </a:r>
            <a:r>
              <a:rPr lang="es-EC" sz="1750" dirty="0">
                <a:solidFill>
                  <a:schemeClr val="tx1"/>
                </a:solidFill>
              </a:rPr>
              <a:t> para transmitir en un solo canal contenido HD, ONE SEG, interactividad, guía de programación EPG, EWBS y analizar el flujo de transporte TS generado a fin de comprobar su correcto funcionamiento en un STB</a:t>
            </a:r>
            <a:r>
              <a:rPr lang="es-EC" sz="1750" dirty="0" smtClean="0">
                <a:solidFill>
                  <a:schemeClr val="tx1"/>
                </a:solidFill>
              </a:rPr>
              <a:t>.</a:t>
            </a:r>
            <a:endParaRPr lang="es-EC" sz="1750" dirty="0">
              <a:solidFill>
                <a:schemeClr val="tx1"/>
              </a:solidFill>
            </a:endParaRPr>
          </a:p>
          <a:p>
            <a:pPr lvl="1" algn="just">
              <a:buFont typeface="Wingdings" panose="05000000000000000000" pitchFamily="2" charset="2"/>
              <a:buChar char="§"/>
            </a:pPr>
            <a:r>
              <a:rPr lang="es-EC" sz="1750" dirty="0">
                <a:solidFill>
                  <a:schemeClr val="tx1"/>
                </a:solidFill>
              </a:rPr>
              <a:t>Realizar varias pruebas con la finalidad de obtener la configuración adecuada de la plataforma </a:t>
            </a:r>
            <a:r>
              <a:rPr lang="es-EC" sz="1750" i="1" dirty="0">
                <a:solidFill>
                  <a:schemeClr val="tx1"/>
                </a:solidFill>
              </a:rPr>
              <a:t>VillageFlow</a:t>
            </a:r>
            <a:r>
              <a:rPr lang="es-EC" sz="1750" dirty="0">
                <a:solidFill>
                  <a:schemeClr val="tx1"/>
                </a:solidFill>
              </a:rPr>
              <a:t> para transmitir y recibir adecuadamente la señal emitida</a:t>
            </a:r>
            <a:r>
              <a:rPr lang="es-EC" sz="1750" dirty="0" smtClean="0">
                <a:solidFill>
                  <a:schemeClr val="tx1"/>
                </a:solidFill>
              </a:rPr>
              <a:t>.</a:t>
            </a:r>
            <a:endParaRPr lang="es-EC" sz="1750" dirty="0">
              <a:solidFill>
                <a:schemeClr val="tx1"/>
              </a:solidFill>
            </a:endParaRPr>
          </a:p>
          <a:p>
            <a:pPr lvl="1" algn="just">
              <a:buFont typeface="Wingdings" panose="05000000000000000000" pitchFamily="2" charset="2"/>
              <a:buChar char="§"/>
            </a:pPr>
            <a:r>
              <a:rPr lang="es-EC" sz="1750" dirty="0">
                <a:solidFill>
                  <a:schemeClr val="tx1"/>
                </a:solidFill>
              </a:rPr>
              <a:t>Documentar un manual de usuario sobre el manejo y configuración de la plataforma </a:t>
            </a:r>
            <a:r>
              <a:rPr lang="es-EC" sz="1750" i="1" dirty="0">
                <a:solidFill>
                  <a:schemeClr val="tx1"/>
                </a:solidFill>
              </a:rPr>
              <a:t>VillageFlow</a:t>
            </a:r>
            <a:r>
              <a:rPr lang="es-EC" sz="1750" dirty="0">
                <a:solidFill>
                  <a:schemeClr val="tx1"/>
                </a:solidFill>
              </a:rPr>
              <a:t> para viabilizar su uso en el Laboratorio de TV </a:t>
            </a:r>
            <a:r>
              <a:rPr lang="es-EC" sz="1750" dirty="0" smtClean="0">
                <a:solidFill>
                  <a:schemeClr val="tx1"/>
                </a:solidFill>
              </a:rPr>
              <a:t>Digital.</a:t>
            </a:r>
          </a:p>
        </p:txBody>
      </p:sp>
    </p:spTree>
    <p:extLst>
      <p:ext uri="{BB962C8B-B14F-4D97-AF65-F5344CB8AC3E}">
        <p14:creationId xmlns:p14="http://schemas.microsoft.com/office/powerpoint/2010/main" val="2048842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576064"/>
          </a:xfrm>
        </p:spPr>
        <p:txBody>
          <a:bodyPr>
            <a:normAutofit fontScale="90000"/>
          </a:bodyPr>
          <a:lstStyle/>
          <a:p>
            <a:r>
              <a:rPr lang="es-EC" sz="3600" dirty="0" smtClean="0"/>
              <a:t>CONCLUSIONES</a:t>
            </a:r>
            <a:endParaRPr lang="es-EC" sz="3600" dirty="0"/>
          </a:p>
        </p:txBody>
      </p:sp>
      <p:sp>
        <p:nvSpPr>
          <p:cNvPr id="3" name="2 Marcador de contenido"/>
          <p:cNvSpPr>
            <a:spLocks noGrp="1"/>
          </p:cNvSpPr>
          <p:nvPr>
            <p:ph idx="1"/>
          </p:nvPr>
        </p:nvSpPr>
        <p:spPr>
          <a:xfrm>
            <a:off x="457200" y="980728"/>
            <a:ext cx="8229600" cy="5760640"/>
          </a:xfrm>
        </p:spPr>
        <p:txBody>
          <a:bodyPr>
            <a:noAutofit/>
          </a:bodyPr>
          <a:lstStyle/>
          <a:p>
            <a:pPr algn="just"/>
            <a:r>
              <a:rPr lang="es-EC" sz="1600" dirty="0" smtClean="0"/>
              <a:t>La plataforma </a:t>
            </a:r>
            <a:r>
              <a:rPr lang="es-EC" sz="1600" i="1" dirty="0" smtClean="0"/>
              <a:t>VillageFlow </a:t>
            </a:r>
            <a:r>
              <a:rPr lang="es-EC" sz="1600" dirty="0"/>
              <a:t>es un conjunto de dispositivos que conforman el hardware manejados por el software </a:t>
            </a:r>
            <a:r>
              <a:rPr lang="es-EC" sz="1600" i="1" dirty="0"/>
              <a:t>VillageFlow</a:t>
            </a:r>
            <a:r>
              <a:rPr lang="es-EC" sz="1600" dirty="0"/>
              <a:t>, juntos hacen de esta plataforma un sistema  adaptativo, abierto que permite la manipulación  de la señal de TDT, esto da apertura a una variedad de configuraciones y servicios como </a:t>
            </a:r>
            <a:r>
              <a:rPr lang="es-EC" sz="1600" i="1" dirty="0" err="1"/>
              <a:t>One</a:t>
            </a:r>
            <a:r>
              <a:rPr lang="es-EC" sz="1600" i="1" dirty="0"/>
              <a:t> </a:t>
            </a:r>
            <a:r>
              <a:rPr lang="es-EC" sz="1600" i="1" dirty="0" err="1"/>
              <a:t>Seg</a:t>
            </a:r>
            <a:r>
              <a:rPr lang="es-EC" sz="1600" dirty="0"/>
              <a:t>, SD, HD y contenido interactivo GINGA aprovechando todas ventajas del estándar ISDB-Tb</a:t>
            </a:r>
            <a:r>
              <a:rPr lang="es-EC" sz="1600" dirty="0" smtClean="0"/>
              <a:t>.</a:t>
            </a:r>
          </a:p>
          <a:p>
            <a:pPr algn="just"/>
            <a:endParaRPr lang="es-EC" sz="1600" dirty="0"/>
          </a:p>
          <a:p>
            <a:pPr algn="just"/>
            <a:r>
              <a:rPr lang="es-EC" sz="1600" dirty="0"/>
              <a:t>El estudio de la plataforma </a:t>
            </a:r>
            <a:r>
              <a:rPr lang="es-EC" sz="1600" i="1" dirty="0"/>
              <a:t>VillageFlow </a:t>
            </a:r>
            <a:r>
              <a:rPr lang="es-EC" sz="1600" dirty="0"/>
              <a:t>permitió conocer a fondo su estructura y funcionamiento, en base a la información obtenida se logró la creación de nuevos servicios como la guía de programación y el sistema de alerta de emergencia que complementan a la plataforma, para lo cual es indispensable entender cómo funciona un módulo o </a:t>
            </a:r>
            <a:r>
              <a:rPr lang="es-EC" sz="1600" i="1" dirty="0" err="1"/>
              <a:t>Brick</a:t>
            </a:r>
            <a:r>
              <a:rPr lang="es-EC" sz="1600" dirty="0"/>
              <a:t> de </a:t>
            </a:r>
            <a:r>
              <a:rPr lang="es-EC" sz="1600" i="1" dirty="0"/>
              <a:t>VillageFlow</a:t>
            </a:r>
            <a:r>
              <a:rPr lang="es-EC" sz="1600" dirty="0"/>
              <a:t>, su estructura de programación en lenguaje XML y el conocimiento del estándar ISDB-T, además el estudio realizado facilitó la configuración de cada uno de los parámetros involucrados en la transmisión de distintos tipos de servicios.</a:t>
            </a:r>
          </a:p>
          <a:p>
            <a:pPr marL="109728" indent="0" algn="just">
              <a:buNone/>
            </a:pPr>
            <a:r>
              <a:rPr lang="es-EC" sz="1600" dirty="0"/>
              <a:t> </a:t>
            </a:r>
          </a:p>
          <a:p>
            <a:pPr algn="just"/>
            <a:r>
              <a:rPr lang="es-EC" sz="1600" dirty="0"/>
              <a:t>Para la creación de la guía de programación EPG para más de un servicio, es necesario identificar dentro de la programación XML la línea de código donde debe ser incluido el ID del servicio que corresponde a la EPG adicional.</a:t>
            </a:r>
          </a:p>
          <a:p>
            <a:pPr marL="109728" indent="0" algn="just">
              <a:buNone/>
            </a:pPr>
            <a:r>
              <a:rPr lang="es-EC" sz="1600" dirty="0"/>
              <a:t> </a:t>
            </a:r>
          </a:p>
          <a:p>
            <a:pPr algn="just"/>
            <a:r>
              <a:rPr lang="es-EC" sz="1600" dirty="0"/>
              <a:t>La inclusión del descriptor de información de emergencia necesariamente debe ser realizada en el descriptor de programa de la PMT perteneciente al servicio </a:t>
            </a:r>
            <a:r>
              <a:rPr lang="es-EC" sz="1600" i="1" dirty="0"/>
              <a:t>One Seg</a:t>
            </a:r>
            <a:r>
              <a:rPr lang="es-EC" sz="1600" dirty="0"/>
              <a:t>, ya que este es transmitido en la capa A en el segmento cero de la señal de TDT.</a:t>
            </a:r>
          </a:p>
          <a:p>
            <a:pPr algn="just"/>
            <a:endParaRPr lang="es-EC" sz="1050" dirty="0"/>
          </a:p>
        </p:txBody>
      </p:sp>
    </p:spTree>
    <p:extLst>
      <p:ext uri="{BB962C8B-B14F-4D97-AF65-F5344CB8AC3E}">
        <p14:creationId xmlns:p14="http://schemas.microsoft.com/office/powerpoint/2010/main" val="3987151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792088"/>
          </a:xfrm>
        </p:spPr>
        <p:txBody>
          <a:bodyPr>
            <a:normAutofit/>
          </a:bodyPr>
          <a:lstStyle/>
          <a:p>
            <a:r>
              <a:rPr lang="es-ES" sz="2800" dirty="0" smtClean="0"/>
              <a:t>RECOMENDACIONES</a:t>
            </a:r>
            <a:endParaRPr lang="es-ES" sz="2800" dirty="0"/>
          </a:p>
        </p:txBody>
      </p:sp>
      <p:sp>
        <p:nvSpPr>
          <p:cNvPr id="3" name="2 Marcador de contenido"/>
          <p:cNvSpPr>
            <a:spLocks noGrp="1"/>
          </p:cNvSpPr>
          <p:nvPr>
            <p:ph idx="1"/>
          </p:nvPr>
        </p:nvSpPr>
        <p:spPr>
          <a:xfrm>
            <a:off x="467544" y="980728"/>
            <a:ext cx="8229600" cy="5760640"/>
          </a:xfrm>
        </p:spPr>
        <p:txBody>
          <a:bodyPr>
            <a:noAutofit/>
          </a:bodyPr>
          <a:lstStyle/>
          <a:p>
            <a:pPr lvl="0" algn="just"/>
            <a:r>
              <a:rPr lang="es-EC" sz="1600" dirty="0"/>
              <a:t>Es necesario tener en cuenta el tipo de configuración y servicio a transmitir tales como HD, SD, EPG, GINGA, etc., ya que de acuerdo  a eso se implementan los bloques de entrada ya sea adquisición de contenido en tiempo real o desde archivos.</a:t>
            </a:r>
            <a:endParaRPr lang="es-ES" sz="1600" dirty="0"/>
          </a:p>
          <a:p>
            <a:pPr marL="109728" indent="0" algn="just">
              <a:buNone/>
            </a:pPr>
            <a:r>
              <a:rPr lang="es-EC" sz="1600" dirty="0"/>
              <a:t> </a:t>
            </a:r>
            <a:endParaRPr lang="es-ES" sz="1600" dirty="0"/>
          </a:p>
          <a:p>
            <a:pPr lvl="0" algn="just"/>
            <a:r>
              <a:rPr lang="es-EC" sz="1600" dirty="0"/>
              <a:t>Los valores de PID (</a:t>
            </a:r>
            <a:r>
              <a:rPr lang="es-EC" sz="1600" i="1" dirty="0" err="1"/>
              <a:t>Ts</a:t>
            </a:r>
            <a:r>
              <a:rPr lang="es-EC" sz="1600" i="1" dirty="0"/>
              <a:t> id, </a:t>
            </a:r>
            <a:r>
              <a:rPr lang="es-EC" sz="1600" i="1" dirty="0" err="1"/>
              <a:t>Pcr</a:t>
            </a:r>
            <a:r>
              <a:rPr lang="es-EC" sz="1600" i="1" dirty="0"/>
              <a:t> </a:t>
            </a:r>
            <a:r>
              <a:rPr lang="es-EC" sz="1600" i="1" dirty="0" err="1"/>
              <a:t>Pid</a:t>
            </a:r>
            <a:r>
              <a:rPr lang="es-EC" sz="1600" i="1" dirty="0"/>
              <a:t>, Vid </a:t>
            </a:r>
            <a:r>
              <a:rPr lang="es-EC" sz="1600" i="1" dirty="0" err="1"/>
              <a:t>Pid</a:t>
            </a:r>
            <a:r>
              <a:rPr lang="es-EC" sz="1600" i="1" dirty="0"/>
              <a:t>, </a:t>
            </a:r>
            <a:r>
              <a:rPr lang="es-EC" sz="1600" i="1" dirty="0" err="1"/>
              <a:t>Aud</a:t>
            </a:r>
            <a:r>
              <a:rPr lang="es-EC" sz="1600" i="1" dirty="0"/>
              <a:t> </a:t>
            </a:r>
            <a:r>
              <a:rPr lang="es-EC" sz="1600" i="1" dirty="0" err="1"/>
              <a:t>Pid</a:t>
            </a:r>
            <a:r>
              <a:rPr lang="es-EC" sz="1600" dirty="0"/>
              <a:t>) configurados en los bloques de entrada dados para cada uno de los servicios a implementar, deben corresponder y ser verificados con las tablas PSI/SI que serán implementadas en la etapa de multiplexación.</a:t>
            </a:r>
            <a:endParaRPr lang="es-ES" sz="1600" dirty="0"/>
          </a:p>
          <a:p>
            <a:pPr marL="109728" indent="0" algn="just">
              <a:buNone/>
            </a:pPr>
            <a:endParaRPr lang="es-ES" sz="1600" dirty="0"/>
          </a:p>
          <a:p>
            <a:pPr lvl="0" algn="just"/>
            <a:r>
              <a:rPr lang="es-EC" sz="1600" dirty="0"/>
              <a:t>Es indispensable conocer cada una de las tablas PSI/SI necesarias para la transmisión de la señal de TDT, así como también cada uno de los campos y descriptores dentro de las tablas.</a:t>
            </a:r>
            <a:endParaRPr lang="es-ES" sz="1600" dirty="0"/>
          </a:p>
          <a:p>
            <a:pPr marL="109728" indent="0" algn="just">
              <a:buNone/>
            </a:pPr>
            <a:r>
              <a:rPr lang="es-EC" sz="1600" dirty="0"/>
              <a:t> </a:t>
            </a:r>
            <a:endParaRPr lang="es-ES" sz="1600" dirty="0"/>
          </a:p>
          <a:p>
            <a:pPr lvl="0" algn="just"/>
            <a:r>
              <a:rPr lang="es-EC" sz="1600" dirty="0"/>
              <a:t>Al configurar y posteriormente transmitir un servicio de TDT se debe tener mucho cuidado con las tarjetas de adquisición como de transmisión debido a su importancia y costo para el Laboratorio de TV Digital de la Universidad de las Fuerzas Armadas - ESPE.</a:t>
            </a:r>
            <a:endParaRPr lang="es-ES" sz="1600" dirty="0"/>
          </a:p>
          <a:p>
            <a:pPr marL="109728" indent="0" algn="just">
              <a:buNone/>
            </a:pPr>
            <a:r>
              <a:rPr lang="es-EC" sz="1600" dirty="0"/>
              <a:t> </a:t>
            </a:r>
            <a:endParaRPr lang="es-ES" sz="1600" dirty="0"/>
          </a:p>
          <a:p>
            <a:pPr lvl="0" algn="just"/>
            <a:r>
              <a:rPr lang="es-EC" sz="1600" dirty="0"/>
              <a:t>Se recomienda antes de realizar una configuración en </a:t>
            </a:r>
            <a:r>
              <a:rPr lang="es-EC" sz="1600" i="1" dirty="0"/>
              <a:t>VillageFlow</a:t>
            </a:r>
            <a:r>
              <a:rPr lang="es-EC" sz="1600" dirty="0"/>
              <a:t> ya sea para transmisión o análisis de la señal generada, revisar el estado de cada una de las tarjetas </a:t>
            </a:r>
            <a:r>
              <a:rPr lang="es-EC" sz="1600" dirty="0" err="1"/>
              <a:t>Dektec</a:t>
            </a:r>
            <a:r>
              <a:rPr lang="es-EC" sz="1600" dirty="0"/>
              <a:t> instaladas en servidor, así como también cada uno de los puertos de las mismas mediante el software </a:t>
            </a:r>
            <a:r>
              <a:rPr lang="es-EC" sz="1600" dirty="0" err="1"/>
              <a:t>DtInfo</a:t>
            </a:r>
            <a:r>
              <a:rPr lang="es-EC" sz="1600" dirty="0"/>
              <a:t>.</a:t>
            </a:r>
            <a:endParaRPr lang="es-ES" sz="1600" dirty="0"/>
          </a:p>
          <a:p>
            <a:pPr marL="109728" indent="0">
              <a:buNone/>
            </a:pPr>
            <a:r>
              <a:rPr lang="es-EC" sz="1600" dirty="0"/>
              <a:t> </a:t>
            </a:r>
            <a:endParaRPr lang="es-ES" sz="1600" dirty="0"/>
          </a:p>
          <a:p>
            <a:r>
              <a:rPr lang="es-EC" sz="1600" dirty="0"/>
              <a:t>Se recomienda profundizar el estudio del lenguaje de programación de </a:t>
            </a:r>
            <a:r>
              <a:rPr lang="es-EC" sz="1600" i="1" dirty="0"/>
              <a:t>VillageFlow</a:t>
            </a:r>
            <a:r>
              <a:rPr lang="es-EC" sz="1600" dirty="0"/>
              <a:t> en futuros trabajos que se realicen por parte del Laboratorio de TV Digital de la Universidad de las Fuerzas Armadas ESPE. En especial el desarrollo de la señal de emergencia EWBS puesto que, una vez que los organismos ecuatorianos pertinentes hayan definido los códigos de área para el país, será importante añadirlos dentro de la programación de </a:t>
            </a:r>
            <a:r>
              <a:rPr lang="es-EC" sz="1600" i="1" dirty="0"/>
              <a:t>VillageFlow</a:t>
            </a:r>
            <a:r>
              <a:rPr lang="es-EC" sz="1600" dirty="0"/>
              <a:t> para futuras pruebas.</a:t>
            </a:r>
            <a:endParaRPr lang="es-ES" sz="1600" dirty="0"/>
          </a:p>
        </p:txBody>
      </p:sp>
    </p:spTree>
    <p:extLst>
      <p:ext uri="{BB962C8B-B14F-4D97-AF65-F5344CB8AC3E}">
        <p14:creationId xmlns:p14="http://schemas.microsoft.com/office/powerpoint/2010/main" val="542079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96952"/>
            <a:ext cx="8229600" cy="1066800"/>
          </a:xfrm>
        </p:spPr>
        <p:txBody>
          <a:bodyPr>
            <a:normAutofit fontScale="90000"/>
          </a:bodyPr>
          <a:lstStyle/>
          <a:p>
            <a:r>
              <a:rPr lang="es-ES" dirty="0"/>
              <a:t>¡</a:t>
            </a:r>
            <a:r>
              <a:rPr lang="es-ES" dirty="0" smtClean="0"/>
              <a:t>MUCHAS GRACIAS POR SU ATENCIÓN!</a:t>
            </a:r>
            <a:endParaRPr lang="es-ES" dirty="0"/>
          </a:p>
        </p:txBody>
      </p:sp>
    </p:spTree>
    <p:extLst>
      <p:ext uri="{BB962C8B-B14F-4D97-AF65-F5344CB8AC3E}">
        <p14:creationId xmlns:p14="http://schemas.microsoft.com/office/powerpoint/2010/main" val="1343723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066800"/>
          </a:xfrm>
        </p:spPr>
        <p:txBody>
          <a:bodyPr>
            <a:normAutofit/>
          </a:bodyPr>
          <a:lstStyle/>
          <a:p>
            <a:r>
              <a:rPr lang="es-EC" sz="3600" dirty="0" smtClean="0"/>
              <a:t>INTRODUCCIÓN</a:t>
            </a:r>
            <a:endParaRPr lang="es-EC" sz="3600" dirty="0"/>
          </a:p>
        </p:txBody>
      </p:sp>
      <p:sp>
        <p:nvSpPr>
          <p:cNvPr id="3" name="2 Marcador de contenido"/>
          <p:cNvSpPr>
            <a:spLocks noGrp="1"/>
          </p:cNvSpPr>
          <p:nvPr>
            <p:ph idx="1"/>
          </p:nvPr>
        </p:nvSpPr>
        <p:spPr>
          <a:xfrm>
            <a:off x="4918074" y="980728"/>
            <a:ext cx="3974406" cy="5832648"/>
          </a:xfrm>
        </p:spPr>
        <p:txBody>
          <a:bodyPr>
            <a:noAutofit/>
          </a:bodyPr>
          <a:lstStyle/>
          <a:p>
            <a:pPr marL="0" indent="0" algn="ctr">
              <a:buNone/>
            </a:pPr>
            <a:r>
              <a:rPr lang="es-EC" sz="1800" dirty="0" smtClean="0">
                <a:solidFill>
                  <a:srgbClr val="0070C0"/>
                </a:solidFill>
              </a:rPr>
              <a:t>TELEVISIÓN DIGITAL TERRESTRE</a:t>
            </a:r>
          </a:p>
          <a:p>
            <a:pPr marL="0" indent="0" algn="ctr">
              <a:buNone/>
            </a:pPr>
            <a:endParaRPr lang="es-EC" sz="1000" dirty="0" smtClean="0"/>
          </a:p>
          <a:p>
            <a:pPr marL="0" indent="0" algn="ctr">
              <a:buNone/>
            </a:pPr>
            <a:endParaRPr lang="es-EC" sz="1000" dirty="0" smtClean="0"/>
          </a:p>
          <a:p>
            <a:pPr marL="0" indent="0" algn="just">
              <a:buNone/>
            </a:pPr>
            <a:r>
              <a:rPr lang="es-EC" sz="1800" dirty="0" smtClean="0"/>
              <a:t>La</a:t>
            </a:r>
            <a:r>
              <a:rPr lang="es-EC" sz="1800" dirty="0"/>
              <a:t> </a:t>
            </a:r>
            <a:r>
              <a:rPr lang="es-EC" sz="1800" dirty="0" smtClean="0"/>
              <a:t>Televisión Digital </a:t>
            </a:r>
            <a:r>
              <a:rPr lang="es-EC" sz="1800" dirty="0"/>
              <a:t>se define como un conjunto de tecnologías de transmisión y recepción de imagen, sonido y datos, a través de señales digitales, cuya cualidad más representativa es la capacidad de transmitir varias señales en un mismo canal</a:t>
            </a:r>
            <a:r>
              <a:rPr lang="es-EC" sz="1800" dirty="0" smtClean="0"/>
              <a:t>. </a:t>
            </a:r>
          </a:p>
          <a:p>
            <a:pPr algn="just"/>
            <a:endParaRPr lang="es-EC" sz="1800" dirty="0"/>
          </a:p>
          <a:p>
            <a:pPr marL="0" indent="0" algn="just">
              <a:buNone/>
            </a:pPr>
            <a:r>
              <a:rPr lang="es-EC" sz="1800" dirty="0" smtClean="0"/>
              <a:t>La Televisión </a:t>
            </a:r>
            <a:r>
              <a:rPr lang="es-EC" sz="1800" dirty="0"/>
              <a:t>Digital </a:t>
            </a:r>
            <a:r>
              <a:rPr lang="es-EC" sz="1800" dirty="0" smtClean="0"/>
              <a:t>Terrestre </a:t>
            </a:r>
            <a:r>
              <a:rPr lang="es-EC" sz="1800" dirty="0"/>
              <a:t>o “TDT”, </a:t>
            </a:r>
            <a:r>
              <a:rPr lang="es-EC" sz="1800" dirty="0" smtClean="0"/>
              <a:t>es aquella en la cual las imágenes, </a:t>
            </a:r>
            <a:r>
              <a:rPr lang="es-EC" sz="1800" dirty="0"/>
              <a:t>el sonido y los contenidos se transforman en información digital. Esta información se envía mediante ondas terrestres y es recibida </a:t>
            </a:r>
            <a:r>
              <a:rPr lang="es-EC" sz="1800" dirty="0" smtClean="0"/>
              <a:t>en los hogares a </a:t>
            </a:r>
            <a:r>
              <a:rPr lang="es-EC" sz="1800" dirty="0"/>
              <a:t>través de las antenas </a:t>
            </a:r>
            <a:r>
              <a:rPr lang="es-EC" sz="1800" dirty="0" smtClean="0"/>
              <a:t>convencionales.</a:t>
            </a:r>
            <a:endParaRPr lang="es-EC" sz="1800" dirty="0"/>
          </a:p>
        </p:txBody>
      </p:sp>
      <p:pic>
        <p:nvPicPr>
          <p:cNvPr id="1026" name="Picture 2" descr="http://3.bp.blogspot.com/-L_nf3oiR2oE/TpjDF-juySI/AAAAAAAAADg/70FmRqQpg0M/s1600/t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52736"/>
            <a:ext cx="476250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46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066800"/>
          </a:xfrm>
        </p:spPr>
        <p:txBody>
          <a:bodyPr>
            <a:normAutofit/>
          </a:bodyPr>
          <a:lstStyle/>
          <a:p>
            <a:r>
              <a:rPr lang="es-EC" sz="3600" dirty="0" smtClean="0"/>
              <a:t>INTRODUCCIÓN</a:t>
            </a:r>
            <a:endParaRPr lang="es-EC" sz="3600" dirty="0"/>
          </a:p>
        </p:txBody>
      </p:sp>
      <p:sp>
        <p:nvSpPr>
          <p:cNvPr id="3" name="2 Marcador de contenido"/>
          <p:cNvSpPr>
            <a:spLocks noGrp="1"/>
          </p:cNvSpPr>
          <p:nvPr>
            <p:ph idx="1"/>
          </p:nvPr>
        </p:nvSpPr>
        <p:spPr>
          <a:xfrm>
            <a:off x="457200" y="1268760"/>
            <a:ext cx="8229600" cy="1080120"/>
          </a:xfrm>
        </p:spPr>
        <p:txBody>
          <a:bodyPr>
            <a:normAutofit fontScale="70000" lnSpcReduction="20000"/>
          </a:bodyPr>
          <a:lstStyle/>
          <a:p>
            <a:pPr marL="0" indent="0">
              <a:buNone/>
            </a:pPr>
            <a:r>
              <a:rPr lang="es-EC" sz="2800" dirty="0" smtClean="0">
                <a:solidFill>
                  <a:srgbClr val="0070C0"/>
                </a:solidFill>
              </a:rPr>
              <a:t>VENTAJA</a:t>
            </a:r>
          </a:p>
          <a:p>
            <a:pPr marL="0" indent="0">
              <a:buNone/>
            </a:pPr>
            <a:endParaRPr lang="es-EC" sz="1700" dirty="0" smtClean="0">
              <a:solidFill>
                <a:srgbClr val="0070C0"/>
              </a:solidFill>
            </a:endParaRPr>
          </a:p>
          <a:p>
            <a:pPr marL="0" indent="0" algn="just">
              <a:buNone/>
            </a:pPr>
            <a:r>
              <a:rPr lang="es-EC" sz="2800" dirty="0" smtClean="0"/>
              <a:t>La principal ventaja es la compresión  ya que optimiza </a:t>
            </a:r>
            <a:r>
              <a:rPr lang="es-EC" sz="2800" dirty="0"/>
              <a:t>del uso del espectro </a:t>
            </a:r>
            <a:r>
              <a:rPr lang="es-EC" sz="2800" dirty="0" smtClean="0"/>
              <a:t>radioeléctrico.</a:t>
            </a:r>
            <a:endParaRPr lang="es-EC" sz="2800" dirty="0"/>
          </a:p>
        </p:txBody>
      </p:sp>
      <p:cxnSp>
        <p:nvCxnSpPr>
          <p:cNvPr id="33" name="32 Conector recto"/>
          <p:cNvCxnSpPr/>
          <p:nvPr/>
        </p:nvCxnSpPr>
        <p:spPr>
          <a:xfrm>
            <a:off x="1835696" y="2945575"/>
            <a:ext cx="0" cy="2674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1835696" y="3573016"/>
            <a:ext cx="0" cy="295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87 Grupo"/>
          <p:cNvGrpSpPr/>
          <p:nvPr/>
        </p:nvGrpSpPr>
        <p:grpSpPr>
          <a:xfrm>
            <a:off x="1051101" y="2564904"/>
            <a:ext cx="7116426" cy="4104456"/>
            <a:chOff x="1051101" y="2204864"/>
            <a:chExt cx="7116426" cy="4104456"/>
          </a:xfrm>
        </p:grpSpPr>
        <p:grpSp>
          <p:nvGrpSpPr>
            <p:cNvPr id="54" name="53 Grupo"/>
            <p:cNvGrpSpPr/>
            <p:nvPr/>
          </p:nvGrpSpPr>
          <p:grpSpPr>
            <a:xfrm>
              <a:off x="3095809" y="2571631"/>
              <a:ext cx="557096" cy="3367776"/>
              <a:chOff x="3131840" y="2888069"/>
              <a:chExt cx="557096" cy="2942173"/>
            </a:xfrm>
          </p:grpSpPr>
          <p:cxnSp>
            <p:nvCxnSpPr>
              <p:cNvPr id="46" name="45 Conector recto"/>
              <p:cNvCxnSpPr/>
              <p:nvPr/>
            </p:nvCxnSpPr>
            <p:spPr>
              <a:xfrm>
                <a:off x="3131840" y="2888069"/>
                <a:ext cx="0" cy="29394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a:stCxn id="16" idx="1"/>
              </p:cNvCxnSpPr>
              <p:nvPr/>
            </p:nvCxnSpPr>
            <p:spPr>
              <a:xfrm flipH="1">
                <a:off x="3131840" y="2890818"/>
                <a:ext cx="55709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a:endCxn id="21" idx="1"/>
              </p:cNvCxnSpPr>
              <p:nvPr/>
            </p:nvCxnSpPr>
            <p:spPr>
              <a:xfrm>
                <a:off x="3131840" y="5830242"/>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14 CuadroTexto"/>
            <p:cNvSpPr txBox="1"/>
            <p:nvPr/>
          </p:nvSpPr>
          <p:spPr>
            <a:xfrm>
              <a:off x="1367617" y="3861048"/>
              <a:ext cx="892580" cy="36933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latin typeface="Calibri" panose="020F0502020204030204" pitchFamily="34" charset="0"/>
                </a:rPr>
                <a:t>VIDEO</a:t>
              </a:r>
            </a:p>
          </p:txBody>
        </p:sp>
        <p:sp>
          <p:nvSpPr>
            <p:cNvPr id="16" name="15 CuadroTexto"/>
            <p:cNvSpPr txBox="1"/>
            <p:nvPr/>
          </p:nvSpPr>
          <p:spPr>
            <a:xfrm>
              <a:off x="3652905" y="2204864"/>
              <a:ext cx="1531136" cy="73982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C" b="1" dirty="0" smtClean="0">
                  <a:latin typeface="Calibri" panose="020F0502020204030204" pitchFamily="34" charset="0"/>
                </a:rPr>
                <a:t>TV DIGITAL</a:t>
              </a:r>
            </a:p>
            <a:p>
              <a:pPr algn="ctr"/>
              <a:r>
                <a:rPr lang="es-EC" b="1" dirty="0" smtClean="0">
                  <a:latin typeface="Calibri" panose="020F0502020204030204" pitchFamily="34" charset="0"/>
                </a:rPr>
                <a:t>6 MHz</a:t>
              </a:r>
              <a:endParaRPr lang="es-EC" b="1" dirty="0">
                <a:latin typeface="Calibri" panose="020F0502020204030204" pitchFamily="34" charset="0"/>
              </a:endParaRPr>
            </a:p>
          </p:txBody>
        </p:sp>
        <p:sp>
          <p:nvSpPr>
            <p:cNvPr id="17" name="16 CuadroTexto"/>
            <p:cNvSpPr txBox="1"/>
            <p:nvPr/>
          </p:nvSpPr>
          <p:spPr>
            <a:xfrm>
              <a:off x="1382479" y="3212976"/>
              <a:ext cx="885265" cy="36933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latin typeface="Calibri" panose="020F0502020204030204" pitchFamily="34" charset="0"/>
                </a:rPr>
                <a:t>AUDIO</a:t>
              </a:r>
              <a:endParaRPr lang="es-EC" dirty="0">
                <a:latin typeface="Calibri" panose="020F0502020204030204" pitchFamily="34" charset="0"/>
              </a:endParaRPr>
            </a:p>
          </p:txBody>
        </p:sp>
        <p:sp>
          <p:nvSpPr>
            <p:cNvPr id="18" name="17 CuadroTexto"/>
            <p:cNvSpPr txBox="1"/>
            <p:nvPr/>
          </p:nvSpPr>
          <p:spPr>
            <a:xfrm>
              <a:off x="1051101" y="2204865"/>
              <a:ext cx="1540652" cy="73982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C" b="1" dirty="0" smtClean="0">
                  <a:latin typeface="Calibri" panose="020F0502020204030204" pitchFamily="34" charset="0"/>
                </a:rPr>
                <a:t>TV ANÁLOGA</a:t>
              </a:r>
            </a:p>
            <a:p>
              <a:pPr algn="ctr"/>
              <a:r>
                <a:rPr lang="es-EC" b="1" dirty="0" smtClean="0">
                  <a:latin typeface="Calibri" panose="020F0502020204030204" pitchFamily="34" charset="0"/>
                </a:rPr>
                <a:t>6 MHz</a:t>
              </a:r>
              <a:endParaRPr lang="es-EC" b="1" dirty="0">
                <a:latin typeface="Calibri" panose="020F0502020204030204" pitchFamily="34" charset="0"/>
              </a:endParaRPr>
            </a:p>
          </p:txBody>
        </p:sp>
        <p:sp>
          <p:nvSpPr>
            <p:cNvPr id="19" name="18 CuadroTexto"/>
            <p:cNvSpPr txBox="1"/>
            <p:nvPr/>
          </p:nvSpPr>
          <p:spPr>
            <a:xfrm>
              <a:off x="3456562" y="3179187"/>
              <a:ext cx="2016224" cy="73982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latin typeface="Calibri" panose="020F0502020204030204" pitchFamily="34" charset="0"/>
                </a:rPr>
                <a:t>PROGRAMACIÓN</a:t>
              </a:r>
            </a:p>
            <a:p>
              <a:pPr algn="ctr"/>
              <a:r>
                <a:rPr lang="es-EC" dirty="0" smtClean="0">
                  <a:latin typeface="Calibri" panose="020F0502020204030204" pitchFamily="34" charset="0"/>
                </a:rPr>
                <a:t>HD</a:t>
              </a:r>
            </a:p>
          </p:txBody>
        </p:sp>
        <p:sp>
          <p:nvSpPr>
            <p:cNvPr id="20" name="19 CuadroTexto"/>
            <p:cNvSpPr txBox="1"/>
            <p:nvPr/>
          </p:nvSpPr>
          <p:spPr>
            <a:xfrm>
              <a:off x="3429032" y="4415552"/>
              <a:ext cx="2016224" cy="73982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latin typeface="Calibri" panose="020F0502020204030204" pitchFamily="34" charset="0"/>
                </a:rPr>
                <a:t>PROGRAMACIÓN</a:t>
              </a:r>
            </a:p>
            <a:p>
              <a:pPr algn="ctr"/>
              <a:r>
                <a:rPr lang="es-EC" dirty="0" smtClean="0">
                  <a:latin typeface="Calibri" panose="020F0502020204030204" pitchFamily="34" charset="0"/>
                </a:rPr>
                <a:t>SD</a:t>
              </a:r>
              <a:endParaRPr lang="es-EC" dirty="0">
                <a:latin typeface="Calibri" panose="020F0502020204030204" pitchFamily="34" charset="0"/>
              </a:endParaRPr>
            </a:p>
          </p:txBody>
        </p:sp>
        <p:sp>
          <p:nvSpPr>
            <p:cNvPr id="21" name="20 CuadroTexto"/>
            <p:cNvSpPr txBox="1"/>
            <p:nvPr/>
          </p:nvSpPr>
          <p:spPr>
            <a:xfrm>
              <a:off x="3455849" y="5569493"/>
              <a:ext cx="2016224" cy="73982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latin typeface="Calibri" panose="020F0502020204030204" pitchFamily="34" charset="0"/>
                </a:rPr>
                <a:t>PROGRAMACIÓN</a:t>
              </a:r>
            </a:p>
            <a:p>
              <a:pPr algn="ctr"/>
              <a:r>
                <a:rPr lang="es-EC" dirty="0" smtClean="0">
                  <a:latin typeface="Calibri" panose="020F0502020204030204" pitchFamily="34" charset="0"/>
                </a:rPr>
                <a:t>ONE SEG</a:t>
              </a:r>
              <a:endParaRPr lang="es-EC" dirty="0">
                <a:latin typeface="Calibri" panose="020F0502020204030204" pitchFamily="34" charset="0"/>
              </a:endParaRPr>
            </a:p>
          </p:txBody>
        </p:sp>
        <p:sp>
          <p:nvSpPr>
            <p:cNvPr id="22" name="21 CuadroTexto"/>
            <p:cNvSpPr txBox="1"/>
            <p:nvPr/>
          </p:nvSpPr>
          <p:spPr>
            <a:xfrm>
              <a:off x="5755587" y="3337720"/>
              <a:ext cx="2407422" cy="42275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latin typeface="Calibri" panose="020F0502020204030204" pitchFamily="34" charset="0"/>
                </a:rPr>
                <a:t>AUDIO, VIDEO, DATOS</a:t>
              </a:r>
              <a:endParaRPr lang="es-EC" dirty="0">
                <a:latin typeface="Calibri" panose="020F0502020204030204" pitchFamily="34" charset="0"/>
              </a:endParaRPr>
            </a:p>
          </p:txBody>
        </p:sp>
        <p:sp>
          <p:nvSpPr>
            <p:cNvPr id="23" name="22 CuadroTexto"/>
            <p:cNvSpPr txBox="1"/>
            <p:nvPr/>
          </p:nvSpPr>
          <p:spPr>
            <a:xfrm>
              <a:off x="5760105" y="4574086"/>
              <a:ext cx="2407422" cy="42275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latin typeface="Calibri" panose="020F0502020204030204" pitchFamily="34" charset="0"/>
                </a:rPr>
                <a:t>AUDIO, VIDEO, DATOS</a:t>
              </a:r>
              <a:endParaRPr lang="es-EC" dirty="0">
                <a:latin typeface="Calibri" panose="020F0502020204030204" pitchFamily="34" charset="0"/>
              </a:endParaRPr>
            </a:p>
          </p:txBody>
        </p:sp>
        <p:sp>
          <p:nvSpPr>
            <p:cNvPr id="24" name="23 CuadroTexto"/>
            <p:cNvSpPr txBox="1"/>
            <p:nvPr/>
          </p:nvSpPr>
          <p:spPr>
            <a:xfrm>
              <a:off x="5760105" y="5670537"/>
              <a:ext cx="2407422" cy="42275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latin typeface="Calibri" panose="020F0502020204030204" pitchFamily="34" charset="0"/>
                </a:rPr>
                <a:t>AUDIO, VIDEO, DATOS</a:t>
              </a:r>
              <a:endParaRPr lang="es-EC" dirty="0">
                <a:latin typeface="Calibri" panose="020F0502020204030204" pitchFamily="34" charset="0"/>
              </a:endParaRPr>
            </a:p>
          </p:txBody>
        </p:sp>
        <p:cxnSp>
          <p:nvCxnSpPr>
            <p:cNvPr id="60" name="59 Conector recto de flecha"/>
            <p:cNvCxnSpPr>
              <a:stCxn id="19" idx="3"/>
              <a:endCxn id="22" idx="1"/>
            </p:cNvCxnSpPr>
            <p:nvPr/>
          </p:nvCxnSpPr>
          <p:spPr>
            <a:xfrm flipV="1">
              <a:off x="5472786" y="3549100"/>
              <a:ext cx="282801"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a:stCxn id="20" idx="3"/>
              <a:endCxn id="23" idx="1"/>
            </p:cNvCxnSpPr>
            <p:nvPr/>
          </p:nvCxnSpPr>
          <p:spPr>
            <a:xfrm>
              <a:off x="5445256" y="4785466"/>
              <a:ext cx="3148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a:endCxn id="24" idx="1"/>
            </p:cNvCxnSpPr>
            <p:nvPr/>
          </p:nvCxnSpPr>
          <p:spPr>
            <a:xfrm>
              <a:off x="5497105" y="5881916"/>
              <a:ext cx="2630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9" name="68 Conector recto"/>
          <p:cNvCxnSpPr/>
          <p:nvPr/>
        </p:nvCxnSpPr>
        <p:spPr>
          <a:xfrm>
            <a:off x="3095809" y="484178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3082578" y="3605419"/>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17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dirty="0" smtClean="0"/>
              <a:t>TRANSPORT STREAM</a:t>
            </a:r>
            <a:endParaRPr lang="es-EC" sz="3600" dirty="0"/>
          </a:p>
        </p:txBody>
      </p:sp>
      <p:sp>
        <p:nvSpPr>
          <p:cNvPr id="3" name="2 Marcador de contenido"/>
          <p:cNvSpPr>
            <a:spLocks noGrp="1"/>
          </p:cNvSpPr>
          <p:nvPr>
            <p:ph idx="1"/>
          </p:nvPr>
        </p:nvSpPr>
        <p:spPr>
          <a:xfrm>
            <a:off x="457200" y="1120112"/>
            <a:ext cx="8229600" cy="1300776"/>
          </a:xfrm>
        </p:spPr>
        <p:txBody>
          <a:bodyPr>
            <a:normAutofit/>
          </a:bodyPr>
          <a:lstStyle/>
          <a:p>
            <a:pPr marL="109728" indent="0" algn="just">
              <a:buNone/>
            </a:pPr>
            <a:r>
              <a:rPr lang="es-EC" sz="2200" dirty="0" smtClean="0"/>
              <a:t>Es el protocolo de comunicación para el estándar MPEG-2  ISO/IEC 13818-1, que permite la multiplexación de video, audio y datos en un único flujo de bits de transmisión síncrona.</a:t>
            </a:r>
            <a:endParaRPr lang="es-EC" sz="2200" dirty="0"/>
          </a:p>
        </p:txBody>
      </p:sp>
      <p:pic>
        <p:nvPicPr>
          <p:cNvPr id="1026" name="Picture 2" descr="C:\Users\José Parreño\Desktop\Mux_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53627"/>
            <a:ext cx="7922295" cy="389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37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dirty="0" smtClean="0"/>
              <a:t>TRANSPORT STREAM</a:t>
            </a:r>
            <a:endParaRPr lang="es-EC" sz="3600" dirty="0"/>
          </a:p>
        </p:txBody>
      </p:sp>
      <p:sp>
        <p:nvSpPr>
          <p:cNvPr id="3" name="2 Marcador de contenido"/>
          <p:cNvSpPr>
            <a:spLocks noGrp="1"/>
          </p:cNvSpPr>
          <p:nvPr>
            <p:ph idx="1"/>
          </p:nvPr>
        </p:nvSpPr>
        <p:spPr>
          <a:xfrm>
            <a:off x="457200" y="1192120"/>
            <a:ext cx="8229600" cy="1588808"/>
          </a:xfrm>
        </p:spPr>
        <p:txBody>
          <a:bodyPr>
            <a:normAutofit/>
          </a:bodyPr>
          <a:lstStyle/>
          <a:p>
            <a:pPr marL="109728" indent="0" algn="ctr">
              <a:buNone/>
            </a:pPr>
            <a:r>
              <a:rPr lang="es-EC" sz="2000" dirty="0" smtClean="0">
                <a:solidFill>
                  <a:srgbClr val="0070C0"/>
                </a:solidFill>
              </a:rPr>
              <a:t>ESTRUCTURA</a:t>
            </a:r>
          </a:p>
          <a:p>
            <a:pPr marL="109728" indent="0" algn="ctr">
              <a:buNone/>
            </a:pPr>
            <a:endParaRPr lang="es-EC" sz="1200" dirty="0" smtClean="0">
              <a:solidFill>
                <a:srgbClr val="0070C0"/>
              </a:solidFill>
            </a:endParaRPr>
          </a:p>
          <a:p>
            <a:pPr marL="109728" indent="0" algn="just">
              <a:buNone/>
            </a:pPr>
            <a:r>
              <a:rPr lang="es-EC" sz="2000" dirty="0" smtClean="0"/>
              <a:t>Un TS está formado por paquetes de transportes con una longitud fija de 188 bytes, cada paquete incluye una cabecera de 4 bytes, un campo de relleno adaptativo y la carga útil o </a:t>
            </a:r>
            <a:r>
              <a:rPr lang="es-EC" sz="2000" i="1" dirty="0" smtClean="0"/>
              <a:t>payload.</a:t>
            </a:r>
          </a:p>
          <a:p>
            <a:pPr marL="109728" indent="0" algn="just">
              <a:buNone/>
            </a:pPr>
            <a:endParaRPr lang="es-EC" i="1" dirty="0"/>
          </a:p>
        </p:txBody>
      </p:sp>
      <p:pic>
        <p:nvPicPr>
          <p:cNvPr id="2050" name="Picture 2" descr="C:\Users\José Parreño\Desktop\Est_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08919"/>
            <a:ext cx="6187864" cy="405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97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066800"/>
          </a:xfrm>
        </p:spPr>
        <p:txBody>
          <a:bodyPr>
            <a:normAutofit/>
          </a:bodyPr>
          <a:lstStyle/>
          <a:p>
            <a:r>
              <a:rPr lang="es-EC" sz="3600" dirty="0" smtClean="0"/>
              <a:t>TRANSPORT STREAM</a:t>
            </a:r>
            <a:endParaRPr lang="es-EC" sz="3600" dirty="0"/>
          </a:p>
        </p:txBody>
      </p:sp>
      <p:sp>
        <p:nvSpPr>
          <p:cNvPr id="3" name="2 Marcador de contenido"/>
          <p:cNvSpPr>
            <a:spLocks noGrp="1"/>
          </p:cNvSpPr>
          <p:nvPr>
            <p:ph idx="1"/>
          </p:nvPr>
        </p:nvSpPr>
        <p:spPr>
          <a:xfrm>
            <a:off x="374848" y="1340768"/>
            <a:ext cx="8229600" cy="531504"/>
          </a:xfrm>
        </p:spPr>
        <p:txBody>
          <a:bodyPr>
            <a:normAutofit/>
          </a:bodyPr>
          <a:lstStyle/>
          <a:p>
            <a:pPr marL="109728" indent="0" algn="ctr">
              <a:buNone/>
            </a:pPr>
            <a:r>
              <a:rPr lang="es-EC" sz="2000" dirty="0" smtClean="0">
                <a:solidFill>
                  <a:srgbClr val="0070C0"/>
                </a:solidFill>
              </a:rPr>
              <a:t>CODIFICACIÓN</a:t>
            </a:r>
            <a:endParaRPr lang="es-EC" sz="2000" dirty="0">
              <a:solidFill>
                <a:srgbClr val="0070C0"/>
              </a:solidFill>
            </a:endParaRPr>
          </a:p>
        </p:txBody>
      </p:sp>
      <p:graphicFrame>
        <p:nvGraphicFramePr>
          <p:cNvPr id="4" name="3 Diagrama"/>
          <p:cNvGraphicFramePr/>
          <p:nvPr>
            <p:extLst>
              <p:ext uri="{D42A27DB-BD31-4B8C-83A1-F6EECF244321}">
                <p14:modId xmlns:p14="http://schemas.microsoft.com/office/powerpoint/2010/main" val="2835681801"/>
              </p:ext>
            </p:extLst>
          </p:nvPr>
        </p:nvGraphicFramePr>
        <p:xfrm>
          <a:off x="1835696" y="1988840"/>
          <a:ext cx="5256584" cy="2551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Marcador de contenido"/>
          <p:cNvSpPr txBox="1">
            <a:spLocks/>
          </p:cNvSpPr>
          <p:nvPr/>
        </p:nvSpPr>
        <p:spPr>
          <a:xfrm>
            <a:off x="527248" y="4797152"/>
            <a:ext cx="8229600" cy="18002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es-EC" sz="2000" dirty="0" smtClean="0">
                <a:solidFill>
                  <a:srgbClr val="0070C0"/>
                </a:solidFill>
              </a:rPr>
              <a:t>PAQUETIZACIÓN</a:t>
            </a:r>
          </a:p>
          <a:p>
            <a:pPr marL="109728" indent="0" algn="ctr">
              <a:buFont typeface="Georgia"/>
              <a:buNone/>
            </a:pPr>
            <a:endParaRPr lang="es-EC" sz="1200" dirty="0" smtClean="0">
              <a:solidFill>
                <a:srgbClr val="0070C0"/>
              </a:solidFill>
            </a:endParaRPr>
          </a:p>
          <a:p>
            <a:pPr marL="109728" indent="0" algn="just">
              <a:buFont typeface="Georgia"/>
              <a:buNone/>
            </a:pPr>
            <a:r>
              <a:rPr lang="es-EC" sz="2000" dirty="0" smtClean="0"/>
              <a:t>Una vez codificado audio y video, se forma un flujo elemental ES, el cual es dividido en paquetes formando el flujo elemental paquetizado PES que contiene únicamente audio o video para transporte.</a:t>
            </a:r>
          </a:p>
          <a:p>
            <a:pPr marL="109728" indent="0" algn="ctr">
              <a:buFont typeface="Georgia"/>
              <a:buNone/>
            </a:pPr>
            <a:endParaRPr lang="es-EC" sz="2000" dirty="0">
              <a:solidFill>
                <a:srgbClr val="0070C0"/>
              </a:solidFill>
            </a:endParaRPr>
          </a:p>
        </p:txBody>
      </p:sp>
    </p:spTree>
    <p:extLst>
      <p:ext uri="{BB962C8B-B14F-4D97-AF65-F5344CB8AC3E}">
        <p14:creationId xmlns:p14="http://schemas.microsoft.com/office/powerpoint/2010/main" val="3578860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875</TotalTime>
  <Words>2114</Words>
  <Application>Microsoft Office PowerPoint</Application>
  <PresentationFormat>Presentación en pantalla (4:3)</PresentationFormat>
  <Paragraphs>229</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Urbano</vt:lpstr>
      <vt:lpstr>DEPARTAMENTO DE ELÉCTRICA Y ELECTRÓNICA   CARRERA DE INGENIERÍA EN ELECTRÓNICA Y TELECOMUNICACIONES  TESIS PREVIO A LA OBTENCIÓN DEL TÍTULO DE INGENIERO EN ELECTRÓNICA Y TELECOMUNICACIONES  AUTORES: PARREÑO ESCOBAR, JOSÉ ANTONIO                  PONCE MANTILLA, SANDRA RAQUEL   </vt:lpstr>
      <vt:lpstr>AGENDA</vt:lpstr>
      <vt:lpstr>RESUMEN DEL PROYECTO DE GRADO </vt:lpstr>
      <vt:lpstr>OBJETIVOS</vt:lpstr>
      <vt:lpstr>INTRODUCCIÓN</vt:lpstr>
      <vt:lpstr>INTRODUCCIÓN</vt:lpstr>
      <vt:lpstr>TRANSPORT STREAM</vt:lpstr>
      <vt:lpstr>TRANSPORT STREAM</vt:lpstr>
      <vt:lpstr>TRANSPORT STREAM</vt:lpstr>
      <vt:lpstr>TRANSPORT STREAM</vt:lpstr>
      <vt:lpstr>TABLAS PSI/SI</vt:lpstr>
      <vt:lpstr>TABLAS PSI/SI</vt:lpstr>
      <vt:lpstr>TABLAS PSI/SI</vt:lpstr>
      <vt:lpstr>SISTEMA DE TRANSMISIÓN DE FLUJO DE SEÑALES</vt:lpstr>
      <vt:lpstr>VILLAGEFLOW</vt:lpstr>
      <vt:lpstr>VILLAGEFLOW</vt:lpstr>
      <vt:lpstr>VILLAGEFLOW</vt:lpstr>
      <vt:lpstr>VILLAGEFLOW</vt:lpstr>
      <vt:lpstr>VILLAGEFLOW</vt:lpstr>
      <vt:lpstr>VILLAGEFLOW</vt:lpstr>
      <vt:lpstr>VILLAGEFLOW</vt:lpstr>
      <vt:lpstr>VILLAGEFLOW</vt:lpstr>
      <vt:lpstr>VILLAGEFLOW</vt:lpstr>
      <vt:lpstr>VILLAGEFLOW</vt:lpstr>
      <vt:lpstr>VILLAGEFLOW</vt:lpstr>
      <vt:lpstr>VILLAGEFLOW</vt:lpstr>
      <vt:lpstr>VILLAGEFLOW</vt:lpstr>
      <vt:lpstr>VILLAGEFLOW</vt:lpstr>
      <vt:lpstr>EL CARRUSEL DE VILLAGEFLOW</vt:lpstr>
      <vt:lpstr>CREACIÓN DE SERVICIOS ADICIONALES DE VILLAGEFLOW</vt:lpstr>
      <vt:lpstr>CONFIGURACIÓN DE EPG</vt:lpstr>
      <vt:lpstr>CONFIGURACIÓN PARA EWBS</vt:lpstr>
      <vt:lpstr>CONFIGURACIÓN PARA EWBS</vt:lpstr>
      <vt:lpstr>PRUEBAS DE TRANSMISIÓN Y RESULTADOS</vt:lpstr>
      <vt:lpstr>PRUEBAS DE TRANSMISIÓN Y RESULTADOS</vt:lpstr>
      <vt:lpstr>PRUEBAS DE TRANSMISIÓN Y RESULTADOS</vt:lpstr>
      <vt:lpstr>PRUEBAS DE TRANSMISIÓN Y RESULTADOS</vt:lpstr>
      <vt:lpstr>PRUEBAS DE TRANSMISIÓN Y RESULTADOS</vt:lpstr>
      <vt:lpstr>PRUEBAS DE TRANSMISIÓN Y RESULTADOS</vt:lpstr>
      <vt:lpstr>CONCLUSIONES</vt:lpstr>
      <vt:lpstr>RECOMENDACIONES</vt:lpstr>
      <vt:lpstr>¡MUCHAS 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Parreño</dc:creator>
  <cp:lastModifiedBy>José Parreño</cp:lastModifiedBy>
  <cp:revision>126</cp:revision>
  <dcterms:created xsi:type="dcterms:W3CDTF">2014-02-23T15:34:30Z</dcterms:created>
  <dcterms:modified xsi:type="dcterms:W3CDTF">2014-03-06T14:41:50Z</dcterms:modified>
</cp:coreProperties>
</file>