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63"/>
  </p:notesMasterIdLst>
  <p:handoutMasterIdLst>
    <p:handoutMasterId r:id="rId64"/>
  </p:handoutMasterIdLst>
  <p:sldIdLst>
    <p:sldId id="256" r:id="rId2"/>
    <p:sldId id="413" r:id="rId3"/>
    <p:sldId id="415" r:id="rId4"/>
    <p:sldId id="257" r:id="rId5"/>
    <p:sldId id="271" r:id="rId6"/>
    <p:sldId id="272" r:id="rId7"/>
    <p:sldId id="275" r:id="rId8"/>
    <p:sldId id="416" r:id="rId9"/>
    <p:sldId id="417" r:id="rId10"/>
    <p:sldId id="387" r:id="rId11"/>
    <p:sldId id="388" r:id="rId12"/>
    <p:sldId id="389" r:id="rId13"/>
    <p:sldId id="434" r:id="rId14"/>
    <p:sldId id="391" r:id="rId15"/>
    <p:sldId id="392" r:id="rId16"/>
    <p:sldId id="393" r:id="rId17"/>
    <p:sldId id="418" r:id="rId18"/>
    <p:sldId id="419" r:id="rId19"/>
    <p:sldId id="420" r:id="rId20"/>
    <p:sldId id="299" r:id="rId21"/>
    <p:sldId id="302" r:id="rId22"/>
    <p:sldId id="394" r:id="rId23"/>
    <p:sldId id="395" r:id="rId24"/>
    <p:sldId id="396" r:id="rId25"/>
    <p:sldId id="398" r:id="rId26"/>
    <p:sldId id="399" r:id="rId27"/>
    <p:sldId id="400" r:id="rId28"/>
    <p:sldId id="421" r:id="rId29"/>
    <p:sldId id="423" r:id="rId30"/>
    <p:sldId id="425" r:id="rId31"/>
    <p:sldId id="427" r:id="rId32"/>
    <p:sldId id="352" r:id="rId33"/>
    <p:sldId id="353" r:id="rId34"/>
    <p:sldId id="354" r:id="rId35"/>
    <p:sldId id="355" r:id="rId36"/>
    <p:sldId id="429" r:id="rId37"/>
    <p:sldId id="357" r:id="rId38"/>
    <p:sldId id="358" r:id="rId39"/>
    <p:sldId id="359" r:id="rId40"/>
    <p:sldId id="360" r:id="rId41"/>
    <p:sldId id="430" r:id="rId42"/>
    <p:sldId id="431" r:id="rId43"/>
    <p:sldId id="362" r:id="rId44"/>
    <p:sldId id="363" r:id="rId45"/>
    <p:sldId id="364" r:id="rId46"/>
    <p:sldId id="365" r:id="rId47"/>
    <p:sldId id="366" r:id="rId48"/>
    <p:sldId id="367" r:id="rId49"/>
    <p:sldId id="368" r:id="rId50"/>
    <p:sldId id="384" r:id="rId51"/>
    <p:sldId id="376" r:id="rId52"/>
    <p:sldId id="432" r:id="rId53"/>
    <p:sldId id="385" r:id="rId54"/>
    <p:sldId id="370" r:id="rId55"/>
    <p:sldId id="371" r:id="rId56"/>
    <p:sldId id="372" r:id="rId57"/>
    <p:sldId id="373" r:id="rId58"/>
    <p:sldId id="378" r:id="rId59"/>
    <p:sldId id="433" r:id="rId60"/>
    <p:sldId id="380" r:id="rId61"/>
    <p:sldId id="382" r:id="rId6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45" autoAdjust="0"/>
    <p:restoredTop sz="86353" autoAdjust="0"/>
  </p:normalViewPr>
  <p:slideViewPr>
    <p:cSldViewPr>
      <p:cViewPr>
        <p:scale>
          <a:sx n="65" d="100"/>
          <a:sy n="65" d="100"/>
        </p:scale>
        <p:origin x="-1810" y="-312"/>
      </p:cViewPr>
      <p:guideLst>
        <p:guide orient="horz" pos="2160"/>
        <p:guide pos="2880"/>
      </p:guideLst>
    </p:cSldViewPr>
  </p:slideViewPr>
  <p:outlineViewPr>
    <p:cViewPr>
      <p:scale>
        <a:sx n="33" d="100"/>
        <a:sy n="33" d="100"/>
      </p:scale>
      <p:origin x="0" y="7680"/>
    </p:cViewPr>
  </p:outlineViewPr>
  <p:notesTextViewPr>
    <p:cViewPr>
      <p:scale>
        <a:sx n="1" d="1"/>
        <a:sy n="1" d="1"/>
      </p:scale>
      <p:origin x="0" y="0"/>
    </p:cViewPr>
  </p:notesTextViewPr>
  <p:sorterViewPr>
    <p:cViewPr>
      <p:scale>
        <a:sx n="66" d="100"/>
        <a:sy n="66" d="100"/>
      </p:scale>
      <p:origin x="0" y="2587"/>
    </p:cViewPr>
  </p:sorterViewPr>
  <p:notesViewPr>
    <p:cSldViewPr>
      <p:cViewPr varScale="1">
        <p:scale>
          <a:sx n="67" d="100"/>
          <a:sy n="67" d="100"/>
        </p:scale>
        <p:origin x="-3120"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B27366-5DE4-418D-909C-DA8BCB15F456}" type="doc">
      <dgm:prSet loTypeId="urn:microsoft.com/office/officeart/2005/8/layout/hList6" loCatId="list" qsTypeId="urn:microsoft.com/office/officeart/2005/8/quickstyle/simple1" qsCatId="simple" csTypeId="urn:microsoft.com/office/officeart/2005/8/colors/accent0_2" csCatId="mainScheme" phldr="1"/>
      <dgm:spPr/>
      <dgm:t>
        <a:bodyPr/>
        <a:lstStyle/>
        <a:p>
          <a:endParaRPr lang="en-US"/>
        </a:p>
      </dgm:t>
    </dgm:pt>
    <dgm:pt modelId="{563FC966-C849-4A2D-AE79-657A8D214FE0}">
      <dgm:prSet phldrT="[Texto]"/>
      <dgm:spPr/>
      <dgm:t>
        <a:bodyPr/>
        <a:lstStyle/>
        <a:p>
          <a:r>
            <a:rPr lang="es-EC" b="1" dirty="0" smtClean="0">
              <a:solidFill>
                <a:schemeClr val="bg2">
                  <a:lumMod val="50000"/>
                </a:schemeClr>
              </a:solidFill>
              <a:effectLst>
                <a:outerShdw blurRad="38100" dist="38100" dir="2700000" algn="tl">
                  <a:srgbClr val="000000">
                    <a:alpha val="43137"/>
                  </a:srgbClr>
                </a:outerShdw>
              </a:effectLst>
            </a:rPr>
            <a:t>Aprobación</a:t>
          </a:r>
          <a:r>
            <a:rPr lang="es-EC" dirty="0" smtClean="0"/>
            <a:t> </a:t>
          </a:r>
          <a:endParaRPr lang="en-US" dirty="0"/>
        </a:p>
      </dgm:t>
    </dgm:pt>
    <dgm:pt modelId="{AF65805A-E21C-4FE1-8B2A-C2842CA1FDF2}" type="parTrans" cxnId="{7404DA53-0CB8-4840-8E84-2D4E61C1026F}">
      <dgm:prSet/>
      <dgm:spPr/>
      <dgm:t>
        <a:bodyPr/>
        <a:lstStyle/>
        <a:p>
          <a:endParaRPr lang="en-US"/>
        </a:p>
      </dgm:t>
    </dgm:pt>
    <dgm:pt modelId="{27948B1A-D48F-4678-A013-3855B1ACAB97}" type="sibTrans" cxnId="{7404DA53-0CB8-4840-8E84-2D4E61C1026F}">
      <dgm:prSet/>
      <dgm:spPr/>
      <dgm:t>
        <a:bodyPr/>
        <a:lstStyle/>
        <a:p>
          <a:endParaRPr lang="en-US"/>
        </a:p>
      </dgm:t>
    </dgm:pt>
    <dgm:pt modelId="{713F3733-4F0D-4B96-9F11-F069C4569FF7}">
      <dgm:prSet phldrT="[Texto]"/>
      <dgm:spPr/>
      <dgm:t>
        <a:bodyPr/>
        <a:lstStyle/>
        <a:p>
          <a:r>
            <a:rPr lang="es-EC" dirty="0" smtClean="0"/>
            <a:t>Responsable de la Unidad de Riesgos</a:t>
          </a:r>
          <a:endParaRPr lang="en-US" dirty="0"/>
        </a:p>
      </dgm:t>
    </dgm:pt>
    <dgm:pt modelId="{764539FD-6C2E-48B8-8359-3917D834C73E}" type="parTrans" cxnId="{4924C679-6761-4485-A106-7902CFA390E7}">
      <dgm:prSet/>
      <dgm:spPr/>
      <dgm:t>
        <a:bodyPr/>
        <a:lstStyle/>
        <a:p>
          <a:endParaRPr lang="en-US"/>
        </a:p>
      </dgm:t>
    </dgm:pt>
    <dgm:pt modelId="{6531F579-1874-4E77-A555-AB5C852851E6}" type="sibTrans" cxnId="{4924C679-6761-4485-A106-7902CFA390E7}">
      <dgm:prSet/>
      <dgm:spPr/>
      <dgm:t>
        <a:bodyPr/>
        <a:lstStyle/>
        <a:p>
          <a:endParaRPr lang="en-US"/>
        </a:p>
      </dgm:t>
    </dgm:pt>
    <dgm:pt modelId="{F0F68193-4E03-4D45-A33A-9EDCCF537611}">
      <dgm:prSet phldrT="[Texto]"/>
      <dgm:spPr/>
      <dgm:t>
        <a:bodyPr/>
        <a:lstStyle/>
        <a:p>
          <a:r>
            <a:rPr lang="es-EC" dirty="0" smtClean="0"/>
            <a:t>Comité de Gestión de Riesgos</a:t>
          </a:r>
          <a:endParaRPr lang="en-US" dirty="0"/>
        </a:p>
      </dgm:t>
    </dgm:pt>
    <dgm:pt modelId="{50C01413-B41A-48A3-AF59-45DE5E6FD283}" type="parTrans" cxnId="{C309D7DE-7ED0-4C39-AE1E-C8DE3DFD26EF}">
      <dgm:prSet/>
      <dgm:spPr/>
      <dgm:t>
        <a:bodyPr/>
        <a:lstStyle/>
        <a:p>
          <a:endParaRPr lang="en-US"/>
        </a:p>
      </dgm:t>
    </dgm:pt>
    <dgm:pt modelId="{6EC17AB1-FACD-4334-9C44-C7BE2D229B82}" type="sibTrans" cxnId="{C309D7DE-7ED0-4C39-AE1E-C8DE3DFD26EF}">
      <dgm:prSet/>
      <dgm:spPr/>
      <dgm:t>
        <a:bodyPr/>
        <a:lstStyle/>
        <a:p>
          <a:endParaRPr lang="en-US"/>
        </a:p>
      </dgm:t>
    </dgm:pt>
    <dgm:pt modelId="{E7CB311A-B10F-4917-A64B-3688A4B4CD82}">
      <dgm:prSet phldrT="[Texto]"/>
      <dgm:spPr/>
      <dgm:t>
        <a:bodyPr/>
        <a:lstStyle/>
        <a:p>
          <a:r>
            <a:rPr lang="es-EC" b="1" dirty="0" smtClean="0">
              <a:solidFill>
                <a:schemeClr val="bg2">
                  <a:lumMod val="50000"/>
                </a:schemeClr>
              </a:solidFill>
              <a:effectLst>
                <a:outerShdw blurRad="38100" dist="38100" dir="2700000" algn="tl">
                  <a:srgbClr val="000000">
                    <a:alpha val="43137"/>
                  </a:srgbClr>
                </a:outerShdw>
              </a:effectLst>
            </a:rPr>
            <a:t>Actualización</a:t>
          </a:r>
          <a:endParaRPr lang="en-US" b="1" dirty="0" smtClean="0">
            <a:solidFill>
              <a:schemeClr val="bg2">
                <a:lumMod val="50000"/>
              </a:schemeClr>
            </a:solidFill>
            <a:effectLst>
              <a:outerShdw blurRad="38100" dist="38100" dir="2700000" algn="tl">
                <a:srgbClr val="000000">
                  <a:alpha val="43137"/>
                </a:srgbClr>
              </a:outerShdw>
            </a:effectLst>
          </a:endParaRPr>
        </a:p>
      </dgm:t>
    </dgm:pt>
    <dgm:pt modelId="{DC8502CE-50AA-43FF-9434-DDFD0CC6F8CD}" type="parTrans" cxnId="{C7826BA5-EC76-4077-B5A7-8E3AD2D7481D}">
      <dgm:prSet/>
      <dgm:spPr/>
      <dgm:t>
        <a:bodyPr/>
        <a:lstStyle/>
        <a:p>
          <a:endParaRPr lang="en-US"/>
        </a:p>
      </dgm:t>
    </dgm:pt>
    <dgm:pt modelId="{A582CD46-91E5-4FF6-97A1-FF6CA2F43324}" type="sibTrans" cxnId="{C7826BA5-EC76-4077-B5A7-8E3AD2D7481D}">
      <dgm:prSet/>
      <dgm:spPr/>
      <dgm:t>
        <a:bodyPr/>
        <a:lstStyle/>
        <a:p>
          <a:endParaRPr lang="en-US"/>
        </a:p>
      </dgm:t>
    </dgm:pt>
    <dgm:pt modelId="{3EF16648-57DA-4F14-AD76-1A14EA5910EE}">
      <dgm:prSet phldrT="[Texto]"/>
      <dgm:spPr/>
      <dgm:t>
        <a:bodyPr/>
        <a:lstStyle/>
        <a:p>
          <a:r>
            <a:rPr lang="es-EC" dirty="0" smtClean="0"/>
            <a:t>Revisión </a:t>
          </a:r>
          <a:endParaRPr lang="en-US" dirty="0"/>
        </a:p>
      </dgm:t>
    </dgm:pt>
    <dgm:pt modelId="{B0ED7429-2377-4C1E-B99F-D0668E0DFBB4}" type="parTrans" cxnId="{123034CA-E78B-44F4-8779-4071ED7266B0}">
      <dgm:prSet/>
      <dgm:spPr/>
      <dgm:t>
        <a:bodyPr/>
        <a:lstStyle/>
        <a:p>
          <a:endParaRPr lang="en-US"/>
        </a:p>
      </dgm:t>
    </dgm:pt>
    <dgm:pt modelId="{FAAE0AD2-B3DA-46C7-BA2C-E80F24C04A4A}" type="sibTrans" cxnId="{123034CA-E78B-44F4-8779-4071ED7266B0}">
      <dgm:prSet/>
      <dgm:spPr/>
      <dgm:t>
        <a:bodyPr/>
        <a:lstStyle/>
        <a:p>
          <a:endParaRPr lang="en-US"/>
        </a:p>
      </dgm:t>
    </dgm:pt>
    <dgm:pt modelId="{2362A936-F773-4C23-9751-15F84B056823}">
      <dgm:prSet phldrT="[Texto]"/>
      <dgm:spPr/>
      <dgm:t>
        <a:bodyPr/>
        <a:lstStyle/>
        <a:p>
          <a:r>
            <a:rPr lang="es-EC" dirty="0" smtClean="0"/>
            <a:t>Actualización</a:t>
          </a:r>
          <a:endParaRPr lang="en-US" dirty="0"/>
        </a:p>
      </dgm:t>
    </dgm:pt>
    <dgm:pt modelId="{3F4631F6-52A4-479B-83FE-A924E5C9A001}" type="parTrans" cxnId="{2B7D089E-4E32-4656-A24A-0591F9B3DC2E}">
      <dgm:prSet/>
      <dgm:spPr/>
      <dgm:t>
        <a:bodyPr/>
        <a:lstStyle/>
        <a:p>
          <a:endParaRPr lang="en-US"/>
        </a:p>
      </dgm:t>
    </dgm:pt>
    <dgm:pt modelId="{EDCB61E4-EF83-4250-8FFB-56174BA9C603}" type="sibTrans" cxnId="{2B7D089E-4E32-4656-A24A-0591F9B3DC2E}">
      <dgm:prSet/>
      <dgm:spPr/>
      <dgm:t>
        <a:bodyPr/>
        <a:lstStyle/>
        <a:p>
          <a:endParaRPr lang="en-US"/>
        </a:p>
      </dgm:t>
    </dgm:pt>
    <dgm:pt modelId="{16416B35-956A-4598-9A98-0D38BB21B579}">
      <dgm:prSet phldrT="[Texto]"/>
      <dgm:spPr/>
      <dgm:t>
        <a:bodyPr/>
        <a:lstStyle/>
        <a:p>
          <a:r>
            <a:rPr lang="es-EC" b="1" dirty="0" smtClean="0">
              <a:solidFill>
                <a:schemeClr val="bg2">
                  <a:lumMod val="50000"/>
                </a:schemeClr>
              </a:solidFill>
              <a:effectLst>
                <a:outerShdw blurRad="38100" dist="38100" dir="2700000" algn="tl">
                  <a:srgbClr val="000000">
                    <a:alpha val="43137"/>
                  </a:srgbClr>
                </a:outerShdw>
              </a:effectLst>
            </a:rPr>
            <a:t>Control de Modificaciones y Aprobaciones </a:t>
          </a:r>
          <a:endParaRPr lang="en-US" b="1" dirty="0">
            <a:solidFill>
              <a:schemeClr val="bg2">
                <a:lumMod val="50000"/>
              </a:schemeClr>
            </a:solidFill>
            <a:effectLst>
              <a:outerShdw blurRad="38100" dist="38100" dir="2700000" algn="tl">
                <a:srgbClr val="000000">
                  <a:alpha val="43137"/>
                </a:srgbClr>
              </a:outerShdw>
            </a:effectLst>
          </a:endParaRPr>
        </a:p>
      </dgm:t>
    </dgm:pt>
    <dgm:pt modelId="{5054992E-56E7-45D9-97D8-8CC83201BB53}" type="parTrans" cxnId="{137CD025-2472-4876-82AE-F47083B8475C}">
      <dgm:prSet/>
      <dgm:spPr/>
      <dgm:t>
        <a:bodyPr/>
        <a:lstStyle/>
        <a:p>
          <a:endParaRPr lang="en-US"/>
        </a:p>
      </dgm:t>
    </dgm:pt>
    <dgm:pt modelId="{78B642F6-909F-46F4-816E-82F09781FDBA}" type="sibTrans" cxnId="{137CD025-2472-4876-82AE-F47083B8475C}">
      <dgm:prSet/>
      <dgm:spPr/>
      <dgm:t>
        <a:bodyPr/>
        <a:lstStyle/>
        <a:p>
          <a:endParaRPr lang="en-US"/>
        </a:p>
      </dgm:t>
    </dgm:pt>
    <dgm:pt modelId="{2141965D-B461-401A-B22A-98569292FAA5}">
      <dgm:prSet phldrT="[Texto]"/>
      <dgm:spPr/>
      <dgm:t>
        <a:bodyPr/>
        <a:lstStyle/>
        <a:p>
          <a:r>
            <a:rPr lang="es-EC" dirty="0" smtClean="0"/>
            <a:t>Reunión (Comité de Riesgos)</a:t>
          </a:r>
          <a:endParaRPr lang="en-US" dirty="0"/>
        </a:p>
      </dgm:t>
    </dgm:pt>
    <dgm:pt modelId="{C332E31B-4DE2-437B-80CC-95C81D40AA0E}" type="parTrans" cxnId="{280A2485-7DB0-415A-85A5-7DF683F1F2EE}">
      <dgm:prSet/>
      <dgm:spPr/>
      <dgm:t>
        <a:bodyPr/>
        <a:lstStyle/>
        <a:p>
          <a:endParaRPr lang="en-US"/>
        </a:p>
      </dgm:t>
    </dgm:pt>
    <dgm:pt modelId="{291B278D-2451-4291-8562-187545CE9EFE}" type="sibTrans" cxnId="{280A2485-7DB0-415A-85A5-7DF683F1F2EE}">
      <dgm:prSet/>
      <dgm:spPr/>
      <dgm:t>
        <a:bodyPr/>
        <a:lstStyle/>
        <a:p>
          <a:endParaRPr lang="en-US"/>
        </a:p>
      </dgm:t>
    </dgm:pt>
    <dgm:pt modelId="{F323B2DF-EC24-4E48-91D5-187CCDB1D0F6}">
      <dgm:prSet phldrT="[Texto]"/>
      <dgm:spPr/>
      <dgm:t>
        <a:bodyPr/>
        <a:lstStyle/>
        <a:p>
          <a:r>
            <a:rPr lang="es-EC" dirty="0" smtClean="0"/>
            <a:t>Firma de Acta</a:t>
          </a:r>
          <a:endParaRPr lang="en-US" dirty="0"/>
        </a:p>
      </dgm:t>
    </dgm:pt>
    <dgm:pt modelId="{D7503822-1D45-48E8-833A-051383CF5F11}" type="parTrans" cxnId="{1C249F04-8D7A-4797-8B21-1BBAF13A29ED}">
      <dgm:prSet/>
      <dgm:spPr/>
      <dgm:t>
        <a:bodyPr/>
        <a:lstStyle/>
        <a:p>
          <a:endParaRPr lang="en-US"/>
        </a:p>
      </dgm:t>
    </dgm:pt>
    <dgm:pt modelId="{438D45CC-AB58-4A94-9D5D-9158D855D693}" type="sibTrans" cxnId="{1C249F04-8D7A-4797-8B21-1BBAF13A29ED}">
      <dgm:prSet/>
      <dgm:spPr/>
      <dgm:t>
        <a:bodyPr/>
        <a:lstStyle/>
        <a:p>
          <a:endParaRPr lang="en-US"/>
        </a:p>
      </dgm:t>
    </dgm:pt>
    <dgm:pt modelId="{CDB2AE82-FA6C-410D-B6E0-6612A1B41A04}">
      <dgm:prSet phldrT="[Texto]"/>
      <dgm:spPr/>
      <dgm:t>
        <a:bodyPr/>
        <a:lstStyle/>
        <a:p>
          <a:endParaRPr lang="en-US" dirty="0"/>
        </a:p>
      </dgm:t>
    </dgm:pt>
    <dgm:pt modelId="{944397A8-BF56-43D1-ACB1-FD4FAFD8CECD}" type="parTrans" cxnId="{DF851D23-9C7C-4E11-8B13-62883EED9950}">
      <dgm:prSet/>
      <dgm:spPr/>
      <dgm:t>
        <a:bodyPr/>
        <a:lstStyle/>
        <a:p>
          <a:endParaRPr lang="en-US"/>
        </a:p>
      </dgm:t>
    </dgm:pt>
    <dgm:pt modelId="{796B4534-51F1-4CD9-8897-72342963C747}" type="sibTrans" cxnId="{DF851D23-9C7C-4E11-8B13-62883EED9950}">
      <dgm:prSet/>
      <dgm:spPr/>
      <dgm:t>
        <a:bodyPr/>
        <a:lstStyle/>
        <a:p>
          <a:endParaRPr lang="en-US"/>
        </a:p>
      </dgm:t>
    </dgm:pt>
    <dgm:pt modelId="{3FB8D023-AE4F-4BED-B880-7B2F2B19978F}">
      <dgm:prSet phldrT="[Texto]"/>
      <dgm:spPr/>
      <dgm:t>
        <a:bodyPr/>
        <a:lstStyle/>
        <a:p>
          <a:r>
            <a:rPr lang="es-EC" dirty="0" smtClean="0"/>
            <a:t>Accionistas (Difusión, Aplicación y Periódica Actualización)</a:t>
          </a:r>
          <a:endParaRPr lang="en-US" dirty="0"/>
        </a:p>
      </dgm:t>
    </dgm:pt>
    <dgm:pt modelId="{A43D7112-C5C5-4FB2-A62C-18B81369E638}" type="parTrans" cxnId="{9C150BD3-91AB-421F-A8EA-7B8D06CADC92}">
      <dgm:prSet/>
      <dgm:spPr/>
      <dgm:t>
        <a:bodyPr/>
        <a:lstStyle/>
        <a:p>
          <a:endParaRPr lang="en-US"/>
        </a:p>
      </dgm:t>
    </dgm:pt>
    <dgm:pt modelId="{FC6077F8-C459-43AB-9BA9-F031F6CB4BDD}" type="sibTrans" cxnId="{9C150BD3-91AB-421F-A8EA-7B8D06CADC92}">
      <dgm:prSet/>
      <dgm:spPr/>
      <dgm:t>
        <a:bodyPr/>
        <a:lstStyle/>
        <a:p>
          <a:endParaRPr lang="en-US"/>
        </a:p>
      </dgm:t>
    </dgm:pt>
    <dgm:pt modelId="{68C66178-C171-4026-82C7-BFE2466EAAEC}">
      <dgm:prSet phldrT="[Texto]"/>
      <dgm:spPr/>
      <dgm:t>
        <a:bodyPr/>
        <a:lstStyle/>
        <a:p>
          <a:endParaRPr lang="en-US" dirty="0"/>
        </a:p>
      </dgm:t>
    </dgm:pt>
    <dgm:pt modelId="{EFBFFF69-180D-4A88-B45F-CB57E2D798F6}" type="parTrans" cxnId="{987F949E-6D90-450D-AFFF-9AF6A34EB957}">
      <dgm:prSet/>
      <dgm:spPr/>
      <dgm:t>
        <a:bodyPr/>
        <a:lstStyle/>
        <a:p>
          <a:endParaRPr lang="en-US"/>
        </a:p>
      </dgm:t>
    </dgm:pt>
    <dgm:pt modelId="{59A2EF55-9451-4389-99D3-DCD126E12A66}" type="sibTrans" cxnId="{987F949E-6D90-450D-AFFF-9AF6A34EB957}">
      <dgm:prSet/>
      <dgm:spPr/>
      <dgm:t>
        <a:bodyPr/>
        <a:lstStyle/>
        <a:p>
          <a:endParaRPr lang="en-US"/>
        </a:p>
      </dgm:t>
    </dgm:pt>
    <dgm:pt modelId="{13146201-DB8C-4E01-A045-F71C68159F6F}">
      <dgm:prSet phldrT="[Texto]"/>
      <dgm:spPr/>
      <dgm:t>
        <a:bodyPr/>
        <a:lstStyle/>
        <a:p>
          <a:r>
            <a:rPr lang="es-EC" dirty="0" smtClean="0"/>
            <a:t>Cada Semestre dependiendo de las necesidades de la Empresa </a:t>
          </a:r>
          <a:endParaRPr lang="en-US" dirty="0"/>
        </a:p>
      </dgm:t>
    </dgm:pt>
    <dgm:pt modelId="{6372534F-7858-41CC-A2D1-114CCEF7C3BA}" type="parTrans" cxnId="{5C85F75F-CA3A-4036-9456-E15428C6DA6E}">
      <dgm:prSet/>
      <dgm:spPr/>
      <dgm:t>
        <a:bodyPr/>
        <a:lstStyle/>
        <a:p>
          <a:endParaRPr lang="en-US"/>
        </a:p>
      </dgm:t>
    </dgm:pt>
    <dgm:pt modelId="{B27F1FF6-769C-4001-97A1-2582598C7865}" type="sibTrans" cxnId="{5C85F75F-CA3A-4036-9456-E15428C6DA6E}">
      <dgm:prSet/>
      <dgm:spPr/>
      <dgm:t>
        <a:bodyPr/>
        <a:lstStyle/>
        <a:p>
          <a:endParaRPr lang="en-US"/>
        </a:p>
      </dgm:t>
    </dgm:pt>
    <dgm:pt modelId="{3C252C71-C5C5-444F-8CB4-D1F0AFA1E110}">
      <dgm:prSet phldrT="[Texto]"/>
      <dgm:spPr/>
      <dgm:t>
        <a:bodyPr/>
        <a:lstStyle/>
        <a:p>
          <a:endParaRPr lang="en-US" dirty="0"/>
        </a:p>
      </dgm:t>
    </dgm:pt>
    <dgm:pt modelId="{86EE3FCE-1241-4EDB-9D4B-1C69BE06E841}" type="parTrans" cxnId="{75B6000A-1FA5-450B-BAF3-405AC2128DCD}">
      <dgm:prSet/>
      <dgm:spPr/>
      <dgm:t>
        <a:bodyPr/>
        <a:lstStyle/>
        <a:p>
          <a:endParaRPr lang="en-US"/>
        </a:p>
      </dgm:t>
    </dgm:pt>
    <dgm:pt modelId="{CCB443C2-FC88-4DD7-B564-775FFB82FC67}" type="sibTrans" cxnId="{75B6000A-1FA5-450B-BAF3-405AC2128DCD}">
      <dgm:prSet/>
      <dgm:spPr/>
      <dgm:t>
        <a:bodyPr/>
        <a:lstStyle/>
        <a:p>
          <a:endParaRPr lang="en-US"/>
        </a:p>
      </dgm:t>
    </dgm:pt>
    <dgm:pt modelId="{62F89AA7-5029-47AA-ACE7-88146A435D54}">
      <dgm:prSet phldrT="[Texto]"/>
      <dgm:spPr/>
      <dgm:t>
        <a:bodyPr/>
        <a:lstStyle/>
        <a:p>
          <a:endParaRPr lang="en-US" dirty="0"/>
        </a:p>
      </dgm:t>
    </dgm:pt>
    <dgm:pt modelId="{B453486E-212A-41E8-BA12-F521297A22D9}" type="parTrans" cxnId="{449724C7-C2AB-4643-AD3B-4C7B30ADDAF0}">
      <dgm:prSet/>
      <dgm:spPr/>
      <dgm:t>
        <a:bodyPr/>
        <a:lstStyle/>
        <a:p>
          <a:endParaRPr lang="en-US"/>
        </a:p>
      </dgm:t>
    </dgm:pt>
    <dgm:pt modelId="{DCA54C56-E17C-481C-9A45-45692E549401}" type="sibTrans" cxnId="{449724C7-C2AB-4643-AD3B-4C7B30ADDAF0}">
      <dgm:prSet/>
      <dgm:spPr/>
      <dgm:t>
        <a:bodyPr/>
        <a:lstStyle/>
        <a:p>
          <a:endParaRPr lang="en-US"/>
        </a:p>
      </dgm:t>
    </dgm:pt>
    <dgm:pt modelId="{16C0932A-2598-4636-A48B-25C4D2570E61}">
      <dgm:prSet phldrT="[Texto]"/>
      <dgm:spPr/>
      <dgm:t>
        <a:bodyPr/>
        <a:lstStyle/>
        <a:p>
          <a:r>
            <a:rPr lang="es-EC" b="1" dirty="0" smtClean="0">
              <a:solidFill>
                <a:schemeClr val="bg2">
                  <a:lumMod val="50000"/>
                </a:schemeClr>
              </a:solidFill>
              <a:effectLst>
                <a:outerShdw blurRad="38100" dist="38100" dir="2700000" algn="tl">
                  <a:srgbClr val="000000">
                    <a:alpha val="43137"/>
                  </a:srgbClr>
                </a:outerShdw>
              </a:effectLst>
            </a:rPr>
            <a:t>Situaciones </a:t>
          </a:r>
          <a:endParaRPr lang="en-US" b="1" dirty="0" smtClean="0">
            <a:solidFill>
              <a:schemeClr val="bg2">
                <a:lumMod val="50000"/>
              </a:schemeClr>
            </a:solidFill>
            <a:effectLst>
              <a:outerShdw blurRad="38100" dist="38100" dir="2700000" algn="tl">
                <a:srgbClr val="000000">
                  <a:alpha val="43137"/>
                </a:srgbClr>
              </a:outerShdw>
            </a:effectLst>
          </a:endParaRPr>
        </a:p>
      </dgm:t>
    </dgm:pt>
    <dgm:pt modelId="{1BFDE9DB-5756-487A-A66B-BCD44FBCE0DA}" type="parTrans" cxnId="{13A2C067-14B4-44E2-903C-12BC42388DC9}">
      <dgm:prSet/>
      <dgm:spPr/>
      <dgm:t>
        <a:bodyPr/>
        <a:lstStyle/>
        <a:p>
          <a:endParaRPr lang="en-US"/>
        </a:p>
      </dgm:t>
    </dgm:pt>
    <dgm:pt modelId="{A94DCED4-0718-426E-8CB1-1B29063BFA5D}" type="sibTrans" cxnId="{13A2C067-14B4-44E2-903C-12BC42388DC9}">
      <dgm:prSet/>
      <dgm:spPr/>
      <dgm:t>
        <a:bodyPr/>
        <a:lstStyle/>
        <a:p>
          <a:endParaRPr lang="en-US"/>
        </a:p>
      </dgm:t>
    </dgm:pt>
    <dgm:pt modelId="{7367120B-66BF-4760-B2C4-8ED92D8DC117}">
      <dgm:prSet phldrT="[Texto]"/>
      <dgm:spPr/>
      <dgm:t>
        <a:bodyPr/>
        <a:lstStyle/>
        <a:p>
          <a:r>
            <a:rPr lang="es-EC" dirty="0" smtClean="0"/>
            <a:t>Cambios en los Limites de Riesgos</a:t>
          </a:r>
          <a:endParaRPr lang="en-US" dirty="0"/>
        </a:p>
      </dgm:t>
    </dgm:pt>
    <dgm:pt modelId="{3B2192C3-8BFA-4F61-B0FE-1354583EEB8E}" type="parTrans" cxnId="{6C0367F3-4140-4B7D-9EFC-68BE6667F58E}">
      <dgm:prSet/>
      <dgm:spPr/>
    </dgm:pt>
    <dgm:pt modelId="{E7EACC44-490F-42A2-8722-0392CD5BA655}" type="sibTrans" cxnId="{6C0367F3-4140-4B7D-9EFC-68BE6667F58E}">
      <dgm:prSet/>
      <dgm:spPr/>
    </dgm:pt>
    <dgm:pt modelId="{ABC903DB-6B4D-40CF-98E5-75368BF0CE91}">
      <dgm:prSet phldrT="[Texto]"/>
      <dgm:spPr/>
      <dgm:t>
        <a:bodyPr/>
        <a:lstStyle/>
        <a:p>
          <a:r>
            <a:rPr lang="es-EC" dirty="0" smtClean="0"/>
            <a:t>Cambios en la Estructura Organizacional</a:t>
          </a:r>
          <a:endParaRPr lang="en-US" dirty="0"/>
        </a:p>
      </dgm:t>
    </dgm:pt>
    <dgm:pt modelId="{ACEFB5ED-AB15-440A-9D1D-7A80C6807A78}" type="parTrans" cxnId="{BD7B78AB-2E47-4AC7-867E-8CF3156BC406}">
      <dgm:prSet/>
      <dgm:spPr/>
    </dgm:pt>
    <dgm:pt modelId="{A8109244-8C9B-48A5-B02F-5FE0A30F3290}" type="sibTrans" cxnId="{BD7B78AB-2E47-4AC7-867E-8CF3156BC406}">
      <dgm:prSet/>
      <dgm:spPr/>
    </dgm:pt>
    <dgm:pt modelId="{80B9BBED-9CA4-4017-B804-1BD532AB5A5F}">
      <dgm:prSet phldrT="[Texto]"/>
      <dgm:spPr/>
      <dgm:t>
        <a:bodyPr/>
        <a:lstStyle/>
        <a:p>
          <a:r>
            <a:rPr lang="es-EC" dirty="0" smtClean="0"/>
            <a:t>Cambios en Lineamientos, Objetivos, Políticas de Riesgos</a:t>
          </a:r>
          <a:endParaRPr lang="en-US" dirty="0"/>
        </a:p>
      </dgm:t>
    </dgm:pt>
    <dgm:pt modelId="{699088F9-EE68-4724-A9B0-4AE7B095C0EC}" type="parTrans" cxnId="{4EA44762-89ED-4F9C-83F0-7A2A76EF4EA1}">
      <dgm:prSet/>
      <dgm:spPr/>
    </dgm:pt>
    <dgm:pt modelId="{9A284549-5D39-4EAF-8619-084C2C293965}" type="sibTrans" cxnId="{4EA44762-89ED-4F9C-83F0-7A2A76EF4EA1}">
      <dgm:prSet/>
      <dgm:spPr/>
    </dgm:pt>
    <dgm:pt modelId="{C47FCC44-041C-424C-AE77-A886993F6018}">
      <dgm:prSet phldrT="[Texto]"/>
      <dgm:spPr/>
      <dgm:t>
        <a:bodyPr/>
        <a:lstStyle/>
        <a:p>
          <a:r>
            <a:rPr lang="es-EC" dirty="0" smtClean="0"/>
            <a:t>Cambios en metodologías de medición de riesgos </a:t>
          </a:r>
          <a:endParaRPr lang="en-US" dirty="0"/>
        </a:p>
      </dgm:t>
    </dgm:pt>
    <dgm:pt modelId="{56FDDE24-9938-409E-8174-15387EDC2730}" type="parTrans" cxnId="{B86702ED-5BF0-422D-A05E-A832B1E2F094}">
      <dgm:prSet/>
      <dgm:spPr/>
    </dgm:pt>
    <dgm:pt modelId="{C985D01C-95F2-4386-9EAB-BABDB71814A7}" type="sibTrans" cxnId="{B86702ED-5BF0-422D-A05E-A832B1E2F094}">
      <dgm:prSet/>
      <dgm:spPr/>
    </dgm:pt>
    <dgm:pt modelId="{FF62820A-F8B8-4503-9B03-CEE18BEA7A82}" type="pres">
      <dgm:prSet presAssocID="{77B27366-5DE4-418D-909C-DA8BCB15F456}" presName="Name0" presStyleCnt="0">
        <dgm:presLayoutVars>
          <dgm:dir/>
          <dgm:resizeHandles val="exact"/>
        </dgm:presLayoutVars>
      </dgm:prSet>
      <dgm:spPr/>
      <dgm:t>
        <a:bodyPr/>
        <a:lstStyle/>
        <a:p>
          <a:endParaRPr lang="en-US"/>
        </a:p>
      </dgm:t>
    </dgm:pt>
    <dgm:pt modelId="{67A43FD7-5860-466E-87F7-586B7C6D8EE2}" type="pres">
      <dgm:prSet presAssocID="{563FC966-C849-4A2D-AE79-657A8D214FE0}" presName="node" presStyleLbl="node1" presStyleIdx="0" presStyleCnt="4">
        <dgm:presLayoutVars>
          <dgm:bulletEnabled val="1"/>
        </dgm:presLayoutVars>
      </dgm:prSet>
      <dgm:spPr/>
      <dgm:t>
        <a:bodyPr/>
        <a:lstStyle/>
        <a:p>
          <a:endParaRPr lang="en-US"/>
        </a:p>
      </dgm:t>
    </dgm:pt>
    <dgm:pt modelId="{7FD7E60F-9E00-49EE-A937-F070DA6B27E8}" type="pres">
      <dgm:prSet presAssocID="{27948B1A-D48F-4678-A013-3855B1ACAB97}" presName="sibTrans" presStyleCnt="0"/>
      <dgm:spPr/>
    </dgm:pt>
    <dgm:pt modelId="{63D32250-D46C-42FC-BA17-EB5AF9A10DAA}" type="pres">
      <dgm:prSet presAssocID="{E7CB311A-B10F-4917-A64B-3688A4B4CD82}" presName="node" presStyleLbl="node1" presStyleIdx="1" presStyleCnt="4">
        <dgm:presLayoutVars>
          <dgm:bulletEnabled val="1"/>
        </dgm:presLayoutVars>
      </dgm:prSet>
      <dgm:spPr/>
      <dgm:t>
        <a:bodyPr/>
        <a:lstStyle/>
        <a:p>
          <a:endParaRPr lang="en-US"/>
        </a:p>
      </dgm:t>
    </dgm:pt>
    <dgm:pt modelId="{336E6C6A-803C-4EEA-AFC6-CB4F250A7FBD}" type="pres">
      <dgm:prSet presAssocID="{A582CD46-91E5-4FF6-97A1-FF6CA2F43324}" presName="sibTrans" presStyleCnt="0"/>
      <dgm:spPr/>
    </dgm:pt>
    <dgm:pt modelId="{E03A8871-77C6-4828-A7BF-F19330BC8AB0}" type="pres">
      <dgm:prSet presAssocID="{16416B35-956A-4598-9A98-0D38BB21B579}" presName="node" presStyleLbl="node1" presStyleIdx="2" presStyleCnt="4">
        <dgm:presLayoutVars>
          <dgm:bulletEnabled val="1"/>
        </dgm:presLayoutVars>
      </dgm:prSet>
      <dgm:spPr/>
      <dgm:t>
        <a:bodyPr/>
        <a:lstStyle/>
        <a:p>
          <a:endParaRPr lang="en-US"/>
        </a:p>
      </dgm:t>
    </dgm:pt>
    <dgm:pt modelId="{4ED9FC23-77C4-4E56-BA8F-EFF6AD27F5B3}" type="pres">
      <dgm:prSet presAssocID="{78B642F6-909F-46F4-816E-82F09781FDBA}" presName="sibTrans" presStyleCnt="0"/>
      <dgm:spPr/>
    </dgm:pt>
    <dgm:pt modelId="{89D60D26-9665-4C70-A56E-9C69435172BD}" type="pres">
      <dgm:prSet presAssocID="{16C0932A-2598-4636-A48B-25C4D2570E61}" presName="node" presStyleLbl="node1" presStyleIdx="3" presStyleCnt="4">
        <dgm:presLayoutVars>
          <dgm:bulletEnabled val="1"/>
        </dgm:presLayoutVars>
      </dgm:prSet>
      <dgm:spPr/>
      <dgm:t>
        <a:bodyPr/>
        <a:lstStyle/>
        <a:p>
          <a:endParaRPr lang="en-US"/>
        </a:p>
      </dgm:t>
    </dgm:pt>
  </dgm:ptLst>
  <dgm:cxnLst>
    <dgm:cxn modelId="{F597476E-C9FD-4DCD-A4D4-B0049B8B595A}" type="presOf" srcId="{C47FCC44-041C-424C-AE77-A886993F6018}" destId="{89D60D26-9665-4C70-A56E-9C69435172BD}" srcOrd="0" destOrd="4" presId="urn:microsoft.com/office/officeart/2005/8/layout/hList6"/>
    <dgm:cxn modelId="{987F949E-6D90-450D-AFFF-9AF6A34EB957}" srcId="{563FC966-C849-4A2D-AE79-657A8D214FE0}" destId="{68C66178-C171-4026-82C7-BFE2466EAAEC}" srcOrd="3" destOrd="0" parTransId="{EFBFFF69-180D-4A88-B45F-CB57E2D798F6}" sibTransId="{59A2EF55-9451-4389-99D3-DCD126E12A66}"/>
    <dgm:cxn modelId="{83F5F211-25BF-432B-9EC6-966CD39A1B5C}" type="presOf" srcId="{2362A936-F773-4C23-9751-15F84B056823}" destId="{63D32250-D46C-42FC-BA17-EB5AF9A10DAA}" srcOrd="0" destOrd="2" presId="urn:microsoft.com/office/officeart/2005/8/layout/hList6"/>
    <dgm:cxn modelId="{FF998DDA-5DAD-459E-AD8C-4E8CEDB65DDE}" type="presOf" srcId="{CDB2AE82-FA6C-410D-B6E0-6612A1B41A04}" destId="{67A43FD7-5860-466E-87F7-586B7C6D8EE2}" srcOrd="0" destOrd="2" presId="urn:microsoft.com/office/officeart/2005/8/layout/hList6"/>
    <dgm:cxn modelId="{38F8A734-B44A-4624-8768-708AB0ED9309}" type="presOf" srcId="{68C66178-C171-4026-82C7-BFE2466EAAEC}" destId="{67A43FD7-5860-466E-87F7-586B7C6D8EE2}" srcOrd="0" destOrd="4" presId="urn:microsoft.com/office/officeart/2005/8/layout/hList6"/>
    <dgm:cxn modelId="{137CD025-2472-4876-82AE-F47083B8475C}" srcId="{77B27366-5DE4-418D-909C-DA8BCB15F456}" destId="{16416B35-956A-4598-9A98-0D38BB21B579}" srcOrd="2" destOrd="0" parTransId="{5054992E-56E7-45D9-97D8-8CC83201BB53}" sibTransId="{78B642F6-909F-46F4-816E-82F09781FDBA}"/>
    <dgm:cxn modelId="{EAEDDB4A-11AD-4741-B447-CF233823BBE5}" type="presOf" srcId="{563FC966-C849-4A2D-AE79-657A8D214FE0}" destId="{67A43FD7-5860-466E-87F7-586B7C6D8EE2}" srcOrd="0" destOrd="0" presId="urn:microsoft.com/office/officeart/2005/8/layout/hList6"/>
    <dgm:cxn modelId="{B86702ED-5BF0-422D-A05E-A832B1E2F094}" srcId="{16C0932A-2598-4636-A48B-25C4D2570E61}" destId="{C47FCC44-041C-424C-AE77-A886993F6018}" srcOrd="3" destOrd="0" parTransId="{56FDDE24-9938-409E-8174-15387EDC2730}" sibTransId="{C985D01C-95F2-4386-9EAB-BABDB71814A7}"/>
    <dgm:cxn modelId="{123034CA-E78B-44F4-8779-4071ED7266B0}" srcId="{E7CB311A-B10F-4917-A64B-3688A4B4CD82}" destId="{3EF16648-57DA-4F14-AD76-1A14EA5910EE}" srcOrd="0" destOrd="0" parTransId="{B0ED7429-2377-4C1E-B99F-D0668E0DFBB4}" sibTransId="{FAAE0AD2-B3DA-46C7-BA2C-E80F24C04A4A}"/>
    <dgm:cxn modelId="{A43A296A-E7C0-4CE6-831D-CDC9726B9730}" type="presOf" srcId="{F0F68193-4E03-4D45-A33A-9EDCCF537611}" destId="{67A43FD7-5860-466E-87F7-586B7C6D8EE2}" srcOrd="0" destOrd="3" presId="urn:microsoft.com/office/officeart/2005/8/layout/hList6"/>
    <dgm:cxn modelId="{B53255B3-E16F-4096-B9FD-F629C53F0869}" type="presOf" srcId="{E7CB311A-B10F-4917-A64B-3688A4B4CD82}" destId="{63D32250-D46C-42FC-BA17-EB5AF9A10DAA}" srcOrd="0" destOrd="0" presId="urn:microsoft.com/office/officeart/2005/8/layout/hList6"/>
    <dgm:cxn modelId="{9C150BD3-91AB-421F-A8EA-7B8D06CADC92}" srcId="{563FC966-C849-4A2D-AE79-657A8D214FE0}" destId="{3FB8D023-AE4F-4BED-B880-7B2F2B19978F}" srcOrd="4" destOrd="0" parTransId="{A43D7112-C5C5-4FB2-A62C-18B81369E638}" sibTransId="{FC6077F8-C459-43AB-9BA9-F031F6CB4BDD}"/>
    <dgm:cxn modelId="{7404DA53-0CB8-4840-8E84-2D4E61C1026F}" srcId="{77B27366-5DE4-418D-909C-DA8BCB15F456}" destId="{563FC966-C849-4A2D-AE79-657A8D214FE0}" srcOrd="0" destOrd="0" parTransId="{AF65805A-E21C-4FE1-8B2A-C2842CA1FDF2}" sibTransId="{27948B1A-D48F-4678-A013-3855B1ACAB97}"/>
    <dgm:cxn modelId="{DD3B25D6-95C5-4826-BD65-50C569AC4A50}" type="presOf" srcId="{ABC903DB-6B4D-40CF-98E5-75368BF0CE91}" destId="{89D60D26-9665-4C70-A56E-9C69435172BD}" srcOrd="0" destOrd="2" presId="urn:microsoft.com/office/officeart/2005/8/layout/hList6"/>
    <dgm:cxn modelId="{C309D7DE-7ED0-4C39-AE1E-C8DE3DFD26EF}" srcId="{563FC966-C849-4A2D-AE79-657A8D214FE0}" destId="{F0F68193-4E03-4D45-A33A-9EDCCF537611}" srcOrd="2" destOrd="0" parTransId="{50C01413-B41A-48A3-AF59-45DE5E6FD283}" sibTransId="{6EC17AB1-FACD-4334-9C44-C7BE2D229B82}"/>
    <dgm:cxn modelId="{2B7D089E-4E32-4656-A24A-0591F9B3DC2E}" srcId="{E7CB311A-B10F-4917-A64B-3688A4B4CD82}" destId="{2362A936-F773-4C23-9751-15F84B056823}" srcOrd="1" destOrd="0" parTransId="{3F4631F6-52A4-479B-83FE-A924E5C9A001}" sibTransId="{EDCB61E4-EF83-4250-8FFB-56174BA9C603}"/>
    <dgm:cxn modelId="{F4FB49F9-17C9-4F29-8C8C-0CBD2E5EBB4B}" type="presOf" srcId="{7367120B-66BF-4760-B2C4-8ED92D8DC117}" destId="{89D60D26-9665-4C70-A56E-9C69435172BD}" srcOrd="0" destOrd="1" presId="urn:microsoft.com/office/officeart/2005/8/layout/hList6"/>
    <dgm:cxn modelId="{13A2C067-14B4-44E2-903C-12BC42388DC9}" srcId="{77B27366-5DE4-418D-909C-DA8BCB15F456}" destId="{16C0932A-2598-4636-A48B-25C4D2570E61}" srcOrd="3" destOrd="0" parTransId="{1BFDE9DB-5756-487A-A66B-BCD44FBCE0DA}" sibTransId="{A94DCED4-0718-426E-8CB1-1B29063BFA5D}"/>
    <dgm:cxn modelId="{DF851D23-9C7C-4E11-8B13-62883EED9950}" srcId="{563FC966-C849-4A2D-AE79-657A8D214FE0}" destId="{CDB2AE82-FA6C-410D-B6E0-6612A1B41A04}" srcOrd="1" destOrd="0" parTransId="{944397A8-BF56-43D1-ACB1-FD4FAFD8CECD}" sibTransId="{796B4534-51F1-4CD9-8897-72342963C747}"/>
    <dgm:cxn modelId="{B028DA37-29F0-4CF9-ADCF-25080116B286}" type="presOf" srcId="{3C252C71-C5C5-444F-8CB4-D1F0AFA1E110}" destId="{63D32250-D46C-42FC-BA17-EB5AF9A10DAA}" srcOrd="0" destOrd="3" presId="urn:microsoft.com/office/officeart/2005/8/layout/hList6"/>
    <dgm:cxn modelId="{6C0367F3-4140-4B7D-9EFC-68BE6667F58E}" srcId="{16C0932A-2598-4636-A48B-25C4D2570E61}" destId="{7367120B-66BF-4760-B2C4-8ED92D8DC117}" srcOrd="0" destOrd="0" parTransId="{3B2192C3-8BFA-4F61-B0FE-1354583EEB8E}" sibTransId="{E7EACC44-490F-42A2-8722-0392CD5BA655}"/>
    <dgm:cxn modelId="{75B6000A-1FA5-450B-BAF3-405AC2128DCD}" srcId="{E7CB311A-B10F-4917-A64B-3688A4B4CD82}" destId="{3C252C71-C5C5-444F-8CB4-D1F0AFA1E110}" srcOrd="2" destOrd="0" parTransId="{86EE3FCE-1241-4EDB-9D4B-1C69BE06E841}" sibTransId="{CCB443C2-FC88-4DD7-B564-775FFB82FC67}"/>
    <dgm:cxn modelId="{C7826BA5-EC76-4077-B5A7-8E3AD2D7481D}" srcId="{77B27366-5DE4-418D-909C-DA8BCB15F456}" destId="{E7CB311A-B10F-4917-A64B-3688A4B4CD82}" srcOrd="1" destOrd="0" parTransId="{DC8502CE-50AA-43FF-9434-DDFD0CC6F8CD}" sibTransId="{A582CD46-91E5-4FF6-97A1-FF6CA2F43324}"/>
    <dgm:cxn modelId="{69188168-8F44-42BC-A3C1-B9F8D39B3CFB}" type="presOf" srcId="{13146201-DB8C-4E01-A045-F71C68159F6F}" destId="{63D32250-D46C-42FC-BA17-EB5AF9A10DAA}" srcOrd="0" destOrd="4" presId="urn:microsoft.com/office/officeart/2005/8/layout/hList6"/>
    <dgm:cxn modelId="{5E7B7D93-057E-4ECC-A8F3-E83FF6B7E1CF}" type="presOf" srcId="{3FB8D023-AE4F-4BED-B880-7B2F2B19978F}" destId="{67A43FD7-5860-466E-87F7-586B7C6D8EE2}" srcOrd="0" destOrd="5" presId="urn:microsoft.com/office/officeart/2005/8/layout/hList6"/>
    <dgm:cxn modelId="{4924C679-6761-4485-A106-7902CFA390E7}" srcId="{563FC966-C849-4A2D-AE79-657A8D214FE0}" destId="{713F3733-4F0D-4B96-9F11-F069C4569FF7}" srcOrd="0" destOrd="0" parTransId="{764539FD-6C2E-48B8-8359-3917D834C73E}" sibTransId="{6531F579-1874-4E77-A555-AB5C852851E6}"/>
    <dgm:cxn modelId="{F7B9CF24-FEA0-412A-A36A-8D681BBB43AA}" type="presOf" srcId="{62F89AA7-5029-47AA-ACE7-88146A435D54}" destId="{E03A8871-77C6-4828-A7BF-F19330BC8AB0}" srcOrd="0" destOrd="2" presId="urn:microsoft.com/office/officeart/2005/8/layout/hList6"/>
    <dgm:cxn modelId="{312EC8A8-A96F-462B-B4EB-3B50D0739AED}" type="presOf" srcId="{2141965D-B461-401A-B22A-98569292FAA5}" destId="{E03A8871-77C6-4828-A7BF-F19330BC8AB0}" srcOrd="0" destOrd="1" presId="urn:microsoft.com/office/officeart/2005/8/layout/hList6"/>
    <dgm:cxn modelId="{BD7B78AB-2E47-4AC7-867E-8CF3156BC406}" srcId="{16C0932A-2598-4636-A48B-25C4D2570E61}" destId="{ABC903DB-6B4D-40CF-98E5-75368BF0CE91}" srcOrd="1" destOrd="0" parTransId="{ACEFB5ED-AB15-440A-9D1D-7A80C6807A78}" sibTransId="{A8109244-8C9B-48A5-B02F-5FE0A30F3290}"/>
    <dgm:cxn modelId="{40B86E6F-4EB0-4F61-96FB-05C0FC522D4F}" type="presOf" srcId="{80B9BBED-9CA4-4017-B804-1BD532AB5A5F}" destId="{89D60D26-9665-4C70-A56E-9C69435172BD}" srcOrd="0" destOrd="3" presId="urn:microsoft.com/office/officeart/2005/8/layout/hList6"/>
    <dgm:cxn modelId="{5C85F75F-CA3A-4036-9456-E15428C6DA6E}" srcId="{3C252C71-C5C5-444F-8CB4-D1F0AFA1E110}" destId="{13146201-DB8C-4E01-A045-F71C68159F6F}" srcOrd="0" destOrd="0" parTransId="{6372534F-7858-41CC-A2D1-114CCEF7C3BA}" sibTransId="{B27F1FF6-769C-4001-97A1-2582598C7865}"/>
    <dgm:cxn modelId="{449724C7-C2AB-4643-AD3B-4C7B30ADDAF0}" srcId="{16416B35-956A-4598-9A98-0D38BB21B579}" destId="{62F89AA7-5029-47AA-ACE7-88146A435D54}" srcOrd="1" destOrd="0" parTransId="{B453486E-212A-41E8-BA12-F521297A22D9}" sibTransId="{DCA54C56-E17C-481C-9A45-45692E549401}"/>
    <dgm:cxn modelId="{1C249F04-8D7A-4797-8B21-1BBAF13A29ED}" srcId="{16416B35-956A-4598-9A98-0D38BB21B579}" destId="{F323B2DF-EC24-4E48-91D5-187CCDB1D0F6}" srcOrd="2" destOrd="0" parTransId="{D7503822-1D45-48E8-833A-051383CF5F11}" sibTransId="{438D45CC-AB58-4A94-9D5D-9158D855D693}"/>
    <dgm:cxn modelId="{A10A1726-7A74-4274-A695-8FAE8A427D36}" type="presOf" srcId="{3EF16648-57DA-4F14-AD76-1A14EA5910EE}" destId="{63D32250-D46C-42FC-BA17-EB5AF9A10DAA}" srcOrd="0" destOrd="1" presId="urn:microsoft.com/office/officeart/2005/8/layout/hList6"/>
    <dgm:cxn modelId="{EDB4AA0C-6F01-413B-B2F5-A29EBB00AA09}" type="presOf" srcId="{F323B2DF-EC24-4E48-91D5-187CCDB1D0F6}" destId="{E03A8871-77C6-4828-A7BF-F19330BC8AB0}" srcOrd="0" destOrd="3" presId="urn:microsoft.com/office/officeart/2005/8/layout/hList6"/>
    <dgm:cxn modelId="{7BAF53C0-40A8-4C46-AA91-2000675603D5}" type="presOf" srcId="{16416B35-956A-4598-9A98-0D38BB21B579}" destId="{E03A8871-77C6-4828-A7BF-F19330BC8AB0}" srcOrd="0" destOrd="0" presId="urn:microsoft.com/office/officeart/2005/8/layout/hList6"/>
    <dgm:cxn modelId="{4EA44762-89ED-4F9C-83F0-7A2A76EF4EA1}" srcId="{16C0932A-2598-4636-A48B-25C4D2570E61}" destId="{80B9BBED-9CA4-4017-B804-1BD532AB5A5F}" srcOrd="2" destOrd="0" parTransId="{699088F9-EE68-4724-A9B0-4AE7B095C0EC}" sibTransId="{9A284549-5D39-4EAF-8619-084C2C293965}"/>
    <dgm:cxn modelId="{14D26D17-DFDC-4D18-BB04-5649BD1EB584}" type="presOf" srcId="{77B27366-5DE4-418D-909C-DA8BCB15F456}" destId="{FF62820A-F8B8-4503-9B03-CEE18BEA7A82}" srcOrd="0" destOrd="0" presId="urn:microsoft.com/office/officeart/2005/8/layout/hList6"/>
    <dgm:cxn modelId="{280A2485-7DB0-415A-85A5-7DF683F1F2EE}" srcId="{16416B35-956A-4598-9A98-0D38BB21B579}" destId="{2141965D-B461-401A-B22A-98569292FAA5}" srcOrd="0" destOrd="0" parTransId="{C332E31B-4DE2-437B-80CC-95C81D40AA0E}" sibTransId="{291B278D-2451-4291-8562-187545CE9EFE}"/>
    <dgm:cxn modelId="{818BE607-3B98-451A-8B1B-931CDEFC7710}" type="presOf" srcId="{713F3733-4F0D-4B96-9F11-F069C4569FF7}" destId="{67A43FD7-5860-466E-87F7-586B7C6D8EE2}" srcOrd="0" destOrd="1" presId="urn:microsoft.com/office/officeart/2005/8/layout/hList6"/>
    <dgm:cxn modelId="{7C66FE2F-9B52-441C-B784-E8DB2315A959}" type="presOf" srcId="{16C0932A-2598-4636-A48B-25C4D2570E61}" destId="{89D60D26-9665-4C70-A56E-9C69435172BD}" srcOrd="0" destOrd="0" presId="urn:microsoft.com/office/officeart/2005/8/layout/hList6"/>
    <dgm:cxn modelId="{C7D7AC57-AF5F-40D7-B9D6-51B79AA43DE1}" type="presParOf" srcId="{FF62820A-F8B8-4503-9B03-CEE18BEA7A82}" destId="{67A43FD7-5860-466E-87F7-586B7C6D8EE2}" srcOrd="0" destOrd="0" presId="urn:microsoft.com/office/officeart/2005/8/layout/hList6"/>
    <dgm:cxn modelId="{09DE05E3-0099-4CD8-AA1A-E615D7669EFD}" type="presParOf" srcId="{FF62820A-F8B8-4503-9B03-CEE18BEA7A82}" destId="{7FD7E60F-9E00-49EE-A937-F070DA6B27E8}" srcOrd="1" destOrd="0" presId="urn:microsoft.com/office/officeart/2005/8/layout/hList6"/>
    <dgm:cxn modelId="{A9796E60-9B1F-4CEB-9D8B-798BA4BAC918}" type="presParOf" srcId="{FF62820A-F8B8-4503-9B03-CEE18BEA7A82}" destId="{63D32250-D46C-42FC-BA17-EB5AF9A10DAA}" srcOrd="2" destOrd="0" presId="urn:microsoft.com/office/officeart/2005/8/layout/hList6"/>
    <dgm:cxn modelId="{6FA70F2A-84EF-4DB9-8562-E3870F3C9AC5}" type="presParOf" srcId="{FF62820A-F8B8-4503-9B03-CEE18BEA7A82}" destId="{336E6C6A-803C-4EEA-AFC6-CB4F250A7FBD}" srcOrd="3" destOrd="0" presId="urn:microsoft.com/office/officeart/2005/8/layout/hList6"/>
    <dgm:cxn modelId="{09011EF6-8D55-4F4C-8A1B-A5440F987D2D}" type="presParOf" srcId="{FF62820A-F8B8-4503-9B03-CEE18BEA7A82}" destId="{E03A8871-77C6-4828-A7BF-F19330BC8AB0}" srcOrd="4" destOrd="0" presId="urn:microsoft.com/office/officeart/2005/8/layout/hList6"/>
    <dgm:cxn modelId="{785C415D-AC83-4EBC-B660-F3D68DF6AA83}" type="presParOf" srcId="{FF62820A-F8B8-4503-9B03-CEE18BEA7A82}" destId="{4ED9FC23-77C4-4E56-BA8F-EFF6AD27F5B3}" srcOrd="5" destOrd="0" presId="urn:microsoft.com/office/officeart/2005/8/layout/hList6"/>
    <dgm:cxn modelId="{D7B79787-0D1C-460A-981C-A4233D59D714}" type="presParOf" srcId="{FF62820A-F8B8-4503-9B03-CEE18BEA7A82}" destId="{89D60D26-9665-4C70-A56E-9C69435172BD}" srcOrd="6"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27366-5DE4-418D-909C-DA8BCB15F456}" type="doc">
      <dgm:prSet loTypeId="urn:microsoft.com/office/officeart/2005/8/layout/hList6" loCatId="list" qsTypeId="urn:microsoft.com/office/officeart/2005/8/quickstyle/simple1" qsCatId="simple" csTypeId="urn:microsoft.com/office/officeart/2005/8/colors/accent0_2" csCatId="mainScheme" phldr="1"/>
      <dgm:spPr/>
      <dgm:t>
        <a:bodyPr/>
        <a:lstStyle/>
        <a:p>
          <a:endParaRPr lang="en-US"/>
        </a:p>
      </dgm:t>
    </dgm:pt>
    <dgm:pt modelId="{563FC966-C849-4A2D-AE79-657A8D214FE0}">
      <dgm:prSet phldrT="[Texto]"/>
      <dgm:spPr/>
      <dgm:t>
        <a:bodyPr/>
        <a:lstStyle/>
        <a:p>
          <a:r>
            <a:rPr lang="es-EC" sz="1300" b="1" dirty="0" smtClean="0">
              <a:solidFill>
                <a:schemeClr val="bg2">
                  <a:lumMod val="50000"/>
                </a:schemeClr>
              </a:solidFill>
              <a:effectLst>
                <a:outerShdw blurRad="38100" dist="38100" dir="2700000" algn="tl">
                  <a:srgbClr val="000000">
                    <a:alpha val="43137"/>
                  </a:srgbClr>
                </a:outerShdw>
              </a:effectLst>
            </a:rPr>
            <a:t>Custodia </a:t>
          </a:r>
        </a:p>
        <a:p>
          <a:endParaRPr lang="en-US" sz="1300" b="1" dirty="0" smtClean="0">
            <a:solidFill>
              <a:schemeClr val="bg2">
                <a:lumMod val="50000"/>
              </a:schemeClr>
            </a:solidFill>
            <a:effectLst>
              <a:outerShdw blurRad="38100" dist="38100" dir="2700000" algn="tl">
                <a:srgbClr val="000000">
                  <a:alpha val="43137"/>
                </a:srgbClr>
              </a:outerShdw>
            </a:effectLst>
          </a:endParaRPr>
        </a:p>
      </dgm:t>
    </dgm:pt>
    <dgm:pt modelId="{AF65805A-E21C-4FE1-8B2A-C2842CA1FDF2}" type="parTrans" cxnId="{7404DA53-0CB8-4840-8E84-2D4E61C1026F}">
      <dgm:prSet/>
      <dgm:spPr/>
      <dgm:t>
        <a:bodyPr/>
        <a:lstStyle/>
        <a:p>
          <a:endParaRPr lang="en-US"/>
        </a:p>
      </dgm:t>
    </dgm:pt>
    <dgm:pt modelId="{27948B1A-D48F-4678-A013-3855B1ACAB97}" type="sibTrans" cxnId="{7404DA53-0CB8-4840-8E84-2D4E61C1026F}">
      <dgm:prSet/>
      <dgm:spPr/>
      <dgm:t>
        <a:bodyPr/>
        <a:lstStyle/>
        <a:p>
          <a:endParaRPr lang="en-US"/>
        </a:p>
      </dgm:t>
    </dgm:pt>
    <dgm:pt modelId="{713F3733-4F0D-4B96-9F11-F069C4569FF7}">
      <dgm:prSet phldrT="[Texto]" custT="1"/>
      <dgm:spPr/>
      <dgm:t>
        <a:bodyPr/>
        <a:lstStyle/>
        <a:p>
          <a:r>
            <a:rPr lang="es-EC" sz="1400" dirty="0" smtClean="0"/>
            <a:t>Responsable de la Unidad de Riesgos</a:t>
          </a:r>
          <a:endParaRPr lang="en-US" sz="1400" dirty="0" smtClean="0"/>
        </a:p>
      </dgm:t>
    </dgm:pt>
    <dgm:pt modelId="{764539FD-6C2E-48B8-8359-3917D834C73E}" type="parTrans" cxnId="{4924C679-6761-4485-A106-7902CFA390E7}">
      <dgm:prSet/>
      <dgm:spPr/>
      <dgm:t>
        <a:bodyPr/>
        <a:lstStyle/>
        <a:p>
          <a:endParaRPr lang="en-US"/>
        </a:p>
      </dgm:t>
    </dgm:pt>
    <dgm:pt modelId="{6531F579-1874-4E77-A555-AB5C852851E6}" type="sibTrans" cxnId="{4924C679-6761-4485-A106-7902CFA390E7}">
      <dgm:prSet/>
      <dgm:spPr/>
      <dgm:t>
        <a:bodyPr/>
        <a:lstStyle/>
        <a:p>
          <a:endParaRPr lang="en-US"/>
        </a:p>
      </dgm:t>
    </dgm:pt>
    <dgm:pt modelId="{E7CB311A-B10F-4917-A64B-3688A4B4CD82}">
      <dgm:prSet phldrT="[Texto]"/>
      <dgm:spPr/>
      <dgm:t>
        <a:bodyPr/>
        <a:lstStyle/>
        <a:p>
          <a:r>
            <a:rPr lang="es-EC" sz="1300" b="1" dirty="0" smtClean="0">
              <a:solidFill>
                <a:schemeClr val="bg2">
                  <a:lumMod val="50000"/>
                </a:schemeClr>
              </a:solidFill>
              <a:effectLst>
                <a:outerShdw blurRad="38100" dist="38100" dir="2700000" algn="tl">
                  <a:srgbClr val="000000">
                    <a:alpha val="43137"/>
                  </a:srgbClr>
                </a:outerShdw>
              </a:effectLst>
            </a:rPr>
            <a:t>Distribución</a:t>
          </a:r>
        </a:p>
        <a:p>
          <a:endParaRPr lang="en-US" sz="1300" b="1" dirty="0" smtClean="0">
            <a:solidFill>
              <a:schemeClr val="bg2">
                <a:lumMod val="50000"/>
              </a:schemeClr>
            </a:solidFill>
            <a:effectLst>
              <a:outerShdw blurRad="38100" dist="38100" dir="2700000" algn="tl">
                <a:srgbClr val="000000">
                  <a:alpha val="43137"/>
                </a:srgbClr>
              </a:outerShdw>
            </a:effectLst>
          </a:endParaRPr>
        </a:p>
      </dgm:t>
    </dgm:pt>
    <dgm:pt modelId="{DC8502CE-50AA-43FF-9434-DDFD0CC6F8CD}" type="parTrans" cxnId="{C7826BA5-EC76-4077-B5A7-8E3AD2D7481D}">
      <dgm:prSet/>
      <dgm:spPr/>
      <dgm:t>
        <a:bodyPr/>
        <a:lstStyle/>
        <a:p>
          <a:endParaRPr lang="en-US"/>
        </a:p>
      </dgm:t>
    </dgm:pt>
    <dgm:pt modelId="{A582CD46-91E5-4FF6-97A1-FF6CA2F43324}" type="sibTrans" cxnId="{C7826BA5-EC76-4077-B5A7-8E3AD2D7481D}">
      <dgm:prSet/>
      <dgm:spPr/>
      <dgm:t>
        <a:bodyPr/>
        <a:lstStyle/>
        <a:p>
          <a:endParaRPr lang="en-US"/>
        </a:p>
      </dgm:t>
    </dgm:pt>
    <dgm:pt modelId="{3EF16648-57DA-4F14-AD76-1A14EA5910EE}">
      <dgm:prSet phldrT="[Texto]" custT="1"/>
      <dgm:spPr/>
      <dgm:t>
        <a:bodyPr/>
        <a:lstStyle/>
        <a:p>
          <a:r>
            <a:rPr lang="es-EC" sz="1400" dirty="0" smtClean="0"/>
            <a:t>Bitácora de Registro</a:t>
          </a:r>
          <a:endParaRPr lang="en-US" sz="1400" dirty="0" smtClean="0"/>
        </a:p>
      </dgm:t>
    </dgm:pt>
    <dgm:pt modelId="{B0ED7429-2377-4C1E-B99F-D0668E0DFBB4}" type="parTrans" cxnId="{123034CA-E78B-44F4-8779-4071ED7266B0}">
      <dgm:prSet/>
      <dgm:spPr/>
      <dgm:t>
        <a:bodyPr/>
        <a:lstStyle/>
        <a:p>
          <a:endParaRPr lang="en-US"/>
        </a:p>
      </dgm:t>
    </dgm:pt>
    <dgm:pt modelId="{FAAE0AD2-B3DA-46C7-BA2C-E80F24C04A4A}" type="sibTrans" cxnId="{123034CA-E78B-44F4-8779-4071ED7266B0}">
      <dgm:prSet/>
      <dgm:spPr/>
      <dgm:t>
        <a:bodyPr/>
        <a:lstStyle/>
        <a:p>
          <a:endParaRPr lang="en-US"/>
        </a:p>
      </dgm:t>
    </dgm:pt>
    <dgm:pt modelId="{2362A936-F773-4C23-9751-15F84B056823}">
      <dgm:prSet phldrT="[Texto]" custT="1"/>
      <dgm:spPr/>
      <dgm:t>
        <a:bodyPr/>
        <a:lstStyle/>
        <a:p>
          <a:r>
            <a:rPr lang="es-EC" sz="1400" dirty="0" smtClean="0"/>
            <a:t>Correo Electrónico o Impreso</a:t>
          </a:r>
          <a:endParaRPr lang="en-US" sz="1400" dirty="0" smtClean="0"/>
        </a:p>
      </dgm:t>
    </dgm:pt>
    <dgm:pt modelId="{3F4631F6-52A4-479B-83FE-A924E5C9A001}" type="parTrans" cxnId="{2B7D089E-4E32-4656-A24A-0591F9B3DC2E}">
      <dgm:prSet/>
      <dgm:spPr/>
      <dgm:t>
        <a:bodyPr/>
        <a:lstStyle/>
        <a:p>
          <a:endParaRPr lang="en-US"/>
        </a:p>
      </dgm:t>
    </dgm:pt>
    <dgm:pt modelId="{EDCB61E4-EF83-4250-8FFB-56174BA9C603}" type="sibTrans" cxnId="{2B7D089E-4E32-4656-A24A-0591F9B3DC2E}">
      <dgm:prSet/>
      <dgm:spPr/>
      <dgm:t>
        <a:bodyPr/>
        <a:lstStyle/>
        <a:p>
          <a:endParaRPr lang="en-US"/>
        </a:p>
      </dgm:t>
    </dgm:pt>
    <dgm:pt modelId="{CDB2AE82-FA6C-410D-B6E0-6612A1B41A04}">
      <dgm:prSet phldrT="[Texto]"/>
      <dgm:spPr/>
      <dgm:t>
        <a:bodyPr/>
        <a:lstStyle/>
        <a:p>
          <a:endParaRPr lang="en-US" sz="1000" dirty="0"/>
        </a:p>
      </dgm:t>
    </dgm:pt>
    <dgm:pt modelId="{944397A8-BF56-43D1-ACB1-FD4FAFD8CECD}" type="parTrans" cxnId="{DF851D23-9C7C-4E11-8B13-62883EED9950}">
      <dgm:prSet/>
      <dgm:spPr/>
      <dgm:t>
        <a:bodyPr/>
        <a:lstStyle/>
        <a:p>
          <a:endParaRPr lang="en-US"/>
        </a:p>
      </dgm:t>
    </dgm:pt>
    <dgm:pt modelId="{796B4534-51F1-4CD9-8897-72342963C747}" type="sibTrans" cxnId="{DF851D23-9C7C-4E11-8B13-62883EED9950}">
      <dgm:prSet/>
      <dgm:spPr/>
      <dgm:t>
        <a:bodyPr/>
        <a:lstStyle/>
        <a:p>
          <a:endParaRPr lang="en-US"/>
        </a:p>
      </dgm:t>
    </dgm:pt>
    <dgm:pt modelId="{3C252C71-C5C5-444F-8CB4-D1F0AFA1E110}">
      <dgm:prSet phldrT="[Texto]"/>
      <dgm:spPr/>
      <dgm:t>
        <a:bodyPr/>
        <a:lstStyle/>
        <a:p>
          <a:endParaRPr lang="en-US" sz="1000" dirty="0"/>
        </a:p>
      </dgm:t>
    </dgm:pt>
    <dgm:pt modelId="{86EE3FCE-1241-4EDB-9D4B-1C69BE06E841}" type="parTrans" cxnId="{75B6000A-1FA5-450B-BAF3-405AC2128DCD}">
      <dgm:prSet/>
      <dgm:spPr/>
      <dgm:t>
        <a:bodyPr/>
        <a:lstStyle/>
        <a:p>
          <a:endParaRPr lang="en-US"/>
        </a:p>
      </dgm:t>
    </dgm:pt>
    <dgm:pt modelId="{CCB443C2-FC88-4DD7-B564-775FFB82FC67}" type="sibTrans" cxnId="{75B6000A-1FA5-450B-BAF3-405AC2128DCD}">
      <dgm:prSet/>
      <dgm:spPr/>
      <dgm:t>
        <a:bodyPr/>
        <a:lstStyle/>
        <a:p>
          <a:endParaRPr lang="en-US"/>
        </a:p>
      </dgm:t>
    </dgm:pt>
    <dgm:pt modelId="{16C0932A-2598-4636-A48B-25C4D2570E61}">
      <dgm:prSet phldrT="[Texto]"/>
      <dgm:spPr/>
      <dgm:t>
        <a:bodyPr/>
        <a:lstStyle/>
        <a:p>
          <a:pPr algn="l"/>
          <a:r>
            <a:rPr lang="es-EC" b="1" dirty="0" smtClean="0">
              <a:solidFill>
                <a:schemeClr val="bg2">
                  <a:lumMod val="50000"/>
                </a:schemeClr>
              </a:solidFill>
              <a:effectLst>
                <a:outerShdw blurRad="38100" dist="38100" dir="2700000" algn="tl">
                  <a:srgbClr val="000000">
                    <a:alpha val="43137"/>
                  </a:srgbClr>
                </a:outerShdw>
              </a:effectLst>
            </a:rPr>
            <a:t>Confidencialidad</a:t>
          </a:r>
        </a:p>
        <a:p>
          <a:pPr algn="l"/>
          <a:r>
            <a:rPr lang="es-ES" i="1" dirty="0" smtClean="0"/>
            <a:t>“Este manual es propiedad exclusiva de </a:t>
          </a:r>
          <a:r>
            <a:rPr lang="es-ES" i="1" dirty="0" err="1" smtClean="0"/>
            <a:t>Hilacril</a:t>
          </a:r>
          <a:r>
            <a:rPr lang="es-ES" i="1" dirty="0" smtClean="0"/>
            <a:t> S.A. Ninguna parte de este documento puede ser reproducido o transmitido, mediante ningún sistema o método, electrónico o mecánico (incluyendo el fotocopiado, la grabación o cualquier sistema de recuperación y almacenamiento de información), sin el consentimiento por escrito de la empresa.”</a:t>
          </a:r>
          <a:endParaRPr lang="en-US" b="1" dirty="0" smtClean="0">
            <a:solidFill>
              <a:schemeClr val="bg2">
                <a:lumMod val="50000"/>
              </a:schemeClr>
            </a:solidFill>
            <a:effectLst>
              <a:outerShdw blurRad="38100" dist="38100" dir="2700000" algn="tl">
                <a:srgbClr val="000000">
                  <a:alpha val="43137"/>
                </a:srgbClr>
              </a:outerShdw>
            </a:effectLst>
          </a:endParaRPr>
        </a:p>
      </dgm:t>
    </dgm:pt>
    <dgm:pt modelId="{1BFDE9DB-5756-487A-A66B-BCD44FBCE0DA}" type="parTrans" cxnId="{13A2C067-14B4-44E2-903C-12BC42388DC9}">
      <dgm:prSet/>
      <dgm:spPr/>
      <dgm:t>
        <a:bodyPr/>
        <a:lstStyle/>
        <a:p>
          <a:endParaRPr lang="en-US"/>
        </a:p>
      </dgm:t>
    </dgm:pt>
    <dgm:pt modelId="{A94DCED4-0718-426E-8CB1-1B29063BFA5D}" type="sibTrans" cxnId="{13A2C067-14B4-44E2-903C-12BC42388DC9}">
      <dgm:prSet/>
      <dgm:spPr/>
      <dgm:t>
        <a:bodyPr/>
        <a:lstStyle/>
        <a:p>
          <a:endParaRPr lang="en-US"/>
        </a:p>
      </dgm:t>
    </dgm:pt>
    <dgm:pt modelId="{056274A8-92FF-4859-B232-D97939F48BEB}">
      <dgm:prSet phldrT="[Texto]" custT="1"/>
      <dgm:spPr/>
      <dgm:t>
        <a:bodyPr/>
        <a:lstStyle/>
        <a:p>
          <a:endParaRPr lang="en-US" sz="1400" dirty="0" smtClean="0"/>
        </a:p>
      </dgm:t>
    </dgm:pt>
    <dgm:pt modelId="{8E54AB15-89AC-4ABE-A847-AC988F8AF7D1}" type="parTrans" cxnId="{5B764974-0883-4356-93EA-6C06E6AD8B4B}">
      <dgm:prSet/>
      <dgm:spPr/>
      <dgm:t>
        <a:bodyPr/>
        <a:lstStyle/>
        <a:p>
          <a:endParaRPr lang="en-US"/>
        </a:p>
      </dgm:t>
    </dgm:pt>
    <dgm:pt modelId="{CA892559-DB12-49FF-828F-C02E54B7A463}" type="sibTrans" cxnId="{5B764974-0883-4356-93EA-6C06E6AD8B4B}">
      <dgm:prSet/>
      <dgm:spPr/>
      <dgm:t>
        <a:bodyPr/>
        <a:lstStyle/>
        <a:p>
          <a:endParaRPr lang="en-US"/>
        </a:p>
      </dgm:t>
    </dgm:pt>
    <dgm:pt modelId="{FF62820A-F8B8-4503-9B03-CEE18BEA7A82}" type="pres">
      <dgm:prSet presAssocID="{77B27366-5DE4-418D-909C-DA8BCB15F456}" presName="Name0" presStyleCnt="0">
        <dgm:presLayoutVars>
          <dgm:dir/>
          <dgm:resizeHandles val="exact"/>
        </dgm:presLayoutVars>
      </dgm:prSet>
      <dgm:spPr/>
      <dgm:t>
        <a:bodyPr/>
        <a:lstStyle/>
        <a:p>
          <a:endParaRPr lang="en-US"/>
        </a:p>
      </dgm:t>
    </dgm:pt>
    <dgm:pt modelId="{67A43FD7-5860-466E-87F7-586B7C6D8EE2}" type="pres">
      <dgm:prSet presAssocID="{563FC966-C849-4A2D-AE79-657A8D214FE0}" presName="node" presStyleLbl="node1" presStyleIdx="0" presStyleCnt="3" custLinFactNeighborX="-56614" custLinFactNeighborY="8859">
        <dgm:presLayoutVars>
          <dgm:bulletEnabled val="1"/>
        </dgm:presLayoutVars>
      </dgm:prSet>
      <dgm:spPr/>
      <dgm:t>
        <a:bodyPr/>
        <a:lstStyle/>
        <a:p>
          <a:endParaRPr lang="en-US"/>
        </a:p>
      </dgm:t>
    </dgm:pt>
    <dgm:pt modelId="{7FD7E60F-9E00-49EE-A937-F070DA6B27E8}" type="pres">
      <dgm:prSet presAssocID="{27948B1A-D48F-4678-A013-3855B1ACAB97}" presName="sibTrans" presStyleCnt="0"/>
      <dgm:spPr/>
    </dgm:pt>
    <dgm:pt modelId="{63D32250-D46C-42FC-BA17-EB5AF9A10DAA}" type="pres">
      <dgm:prSet presAssocID="{E7CB311A-B10F-4917-A64B-3688A4B4CD82}" presName="node" presStyleLbl="node1" presStyleIdx="1" presStyleCnt="3">
        <dgm:presLayoutVars>
          <dgm:bulletEnabled val="1"/>
        </dgm:presLayoutVars>
      </dgm:prSet>
      <dgm:spPr/>
      <dgm:t>
        <a:bodyPr/>
        <a:lstStyle/>
        <a:p>
          <a:endParaRPr lang="en-US"/>
        </a:p>
      </dgm:t>
    </dgm:pt>
    <dgm:pt modelId="{336E6C6A-803C-4EEA-AFC6-CB4F250A7FBD}" type="pres">
      <dgm:prSet presAssocID="{A582CD46-91E5-4FF6-97A1-FF6CA2F43324}" presName="sibTrans" presStyleCnt="0"/>
      <dgm:spPr/>
    </dgm:pt>
    <dgm:pt modelId="{89D60D26-9665-4C70-A56E-9C69435172BD}" type="pres">
      <dgm:prSet presAssocID="{16C0932A-2598-4636-A48B-25C4D2570E61}" presName="node" presStyleLbl="node1" presStyleIdx="2" presStyleCnt="3">
        <dgm:presLayoutVars>
          <dgm:bulletEnabled val="1"/>
        </dgm:presLayoutVars>
      </dgm:prSet>
      <dgm:spPr/>
      <dgm:t>
        <a:bodyPr/>
        <a:lstStyle/>
        <a:p>
          <a:endParaRPr lang="en-US"/>
        </a:p>
      </dgm:t>
    </dgm:pt>
  </dgm:ptLst>
  <dgm:cxnLst>
    <dgm:cxn modelId="{75B6000A-1FA5-450B-BAF3-405AC2128DCD}" srcId="{E7CB311A-B10F-4917-A64B-3688A4B4CD82}" destId="{3C252C71-C5C5-444F-8CB4-D1F0AFA1E110}" srcOrd="3" destOrd="0" parTransId="{86EE3FCE-1241-4EDB-9D4B-1C69BE06E841}" sibTransId="{CCB443C2-FC88-4DD7-B564-775FFB82FC67}"/>
    <dgm:cxn modelId="{3FE935E5-DD32-4FC9-9122-46CE5D3B67A0}" type="presOf" srcId="{CDB2AE82-FA6C-410D-B6E0-6612A1B41A04}" destId="{67A43FD7-5860-466E-87F7-586B7C6D8EE2}" srcOrd="0" destOrd="2" presId="urn:microsoft.com/office/officeart/2005/8/layout/hList6"/>
    <dgm:cxn modelId="{C6FB93D5-3179-40F4-B314-A3A57939DA4C}" type="presOf" srcId="{77B27366-5DE4-418D-909C-DA8BCB15F456}" destId="{FF62820A-F8B8-4503-9B03-CEE18BEA7A82}" srcOrd="0" destOrd="0" presId="urn:microsoft.com/office/officeart/2005/8/layout/hList6"/>
    <dgm:cxn modelId="{63483C71-1DE5-47CA-B9B3-C21CCCCD38E5}" type="presOf" srcId="{E7CB311A-B10F-4917-A64B-3688A4B4CD82}" destId="{63D32250-D46C-42FC-BA17-EB5AF9A10DAA}" srcOrd="0" destOrd="0" presId="urn:microsoft.com/office/officeart/2005/8/layout/hList6"/>
    <dgm:cxn modelId="{DF851D23-9C7C-4E11-8B13-62883EED9950}" srcId="{563FC966-C849-4A2D-AE79-657A8D214FE0}" destId="{CDB2AE82-FA6C-410D-B6E0-6612A1B41A04}" srcOrd="1" destOrd="0" parTransId="{944397A8-BF56-43D1-ACB1-FD4FAFD8CECD}" sibTransId="{796B4534-51F1-4CD9-8897-72342963C747}"/>
    <dgm:cxn modelId="{A6DAEFE2-FD08-4534-A3A8-68E934C6991F}" type="presOf" srcId="{563FC966-C849-4A2D-AE79-657A8D214FE0}" destId="{67A43FD7-5860-466E-87F7-586B7C6D8EE2}" srcOrd="0" destOrd="0" presId="urn:microsoft.com/office/officeart/2005/8/layout/hList6"/>
    <dgm:cxn modelId="{13A2C067-14B4-44E2-903C-12BC42388DC9}" srcId="{77B27366-5DE4-418D-909C-DA8BCB15F456}" destId="{16C0932A-2598-4636-A48B-25C4D2570E61}" srcOrd="2" destOrd="0" parTransId="{1BFDE9DB-5756-487A-A66B-BCD44FBCE0DA}" sibTransId="{A94DCED4-0718-426E-8CB1-1B29063BFA5D}"/>
    <dgm:cxn modelId="{2B7D089E-4E32-4656-A24A-0591F9B3DC2E}" srcId="{E7CB311A-B10F-4917-A64B-3688A4B4CD82}" destId="{2362A936-F773-4C23-9751-15F84B056823}" srcOrd="2" destOrd="0" parTransId="{3F4631F6-52A4-479B-83FE-A924E5C9A001}" sibTransId="{EDCB61E4-EF83-4250-8FFB-56174BA9C603}"/>
    <dgm:cxn modelId="{123034CA-E78B-44F4-8779-4071ED7266B0}" srcId="{E7CB311A-B10F-4917-A64B-3688A4B4CD82}" destId="{3EF16648-57DA-4F14-AD76-1A14EA5910EE}" srcOrd="0" destOrd="0" parTransId="{B0ED7429-2377-4C1E-B99F-D0668E0DFBB4}" sibTransId="{FAAE0AD2-B3DA-46C7-BA2C-E80F24C04A4A}"/>
    <dgm:cxn modelId="{FFB3D05C-1159-45ED-847A-EC1969A1CC95}" type="presOf" srcId="{2362A936-F773-4C23-9751-15F84B056823}" destId="{63D32250-D46C-42FC-BA17-EB5AF9A10DAA}" srcOrd="0" destOrd="3" presId="urn:microsoft.com/office/officeart/2005/8/layout/hList6"/>
    <dgm:cxn modelId="{5B764974-0883-4356-93EA-6C06E6AD8B4B}" srcId="{E7CB311A-B10F-4917-A64B-3688A4B4CD82}" destId="{056274A8-92FF-4859-B232-D97939F48BEB}" srcOrd="1" destOrd="0" parTransId="{8E54AB15-89AC-4ABE-A847-AC988F8AF7D1}" sibTransId="{CA892559-DB12-49FF-828F-C02E54B7A463}"/>
    <dgm:cxn modelId="{C7826BA5-EC76-4077-B5A7-8E3AD2D7481D}" srcId="{77B27366-5DE4-418D-909C-DA8BCB15F456}" destId="{E7CB311A-B10F-4917-A64B-3688A4B4CD82}" srcOrd="1" destOrd="0" parTransId="{DC8502CE-50AA-43FF-9434-DDFD0CC6F8CD}" sibTransId="{A582CD46-91E5-4FF6-97A1-FF6CA2F43324}"/>
    <dgm:cxn modelId="{95624C3A-BCAC-4BEB-8A7D-54C504E4BFAD}" type="presOf" srcId="{056274A8-92FF-4859-B232-D97939F48BEB}" destId="{63D32250-D46C-42FC-BA17-EB5AF9A10DAA}" srcOrd="0" destOrd="2" presId="urn:microsoft.com/office/officeart/2005/8/layout/hList6"/>
    <dgm:cxn modelId="{69595313-D309-421E-BEA6-0C550F750A5B}" type="presOf" srcId="{3C252C71-C5C5-444F-8CB4-D1F0AFA1E110}" destId="{63D32250-D46C-42FC-BA17-EB5AF9A10DAA}" srcOrd="0" destOrd="4" presId="urn:microsoft.com/office/officeart/2005/8/layout/hList6"/>
    <dgm:cxn modelId="{2E8610D4-03C6-4079-BA7F-5F3E8C697282}" type="presOf" srcId="{713F3733-4F0D-4B96-9F11-F069C4569FF7}" destId="{67A43FD7-5860-466E-87F7-586B7C6D8EE2}" srcOrd="0" destOrd="1" presId="urn:microsoft.com/office/officeart/2005/8/layout/hList6"/>
    <dgm:cxn modelId="{7404DA53-0CB8-4840-8E84-2D4E61C1026F}" srcId="{77B27366-5DE4-418D-909C-DA8BCB15F456}" destId="{563FC966-C849-4A2D-AE79-657A8D214FE0}" srcOrd="0" destOrd="0" parTransId="{AF65805A-E21C-4FE1-8B2A-C2842CA1FDF2}" sibTransId="{27948B1A-D48F-4678-A013-3855B1ACAB97}"/>
    <dgm:cxn modelId="{CCA27AA1-ED52-4BA6-BEF3-AEBE02D53838}" type="presOf" srcId="{3EF16648-57DA-4F14-AD76-1A14EA5910EE}" destId="{63D32250-D46C-42FC-BA17-EB5AF9A10DAA}" srcOrd="0" destOrd="1" presId="urn:microsoft.com/office/officeart/2005/8/layout/hList6"/>
    <dgm:cxn modelId="{4924C679-6761-4485-A106-7902CFA390E7}" srcId="{563FC966-C849-4A2D-AE79-657A8D214FE0}" destId="{713F3733-4F0D-4B96-9F11-F069C4569FF7}" srcOrd="0" destOrd="0" parTransId="{764539FD-6C2E-48B8-8359-3917D834C73E}" sibTransId="{6531F579-1874-4E77-A555-AB5C852851E6}"/>
    <dgm:cxn modelId="{EBEBC7D1-8A95-4926-AECF-C89211866D86}" type="presOf" srcId="{16C0932A-2598-4636-A48B-25C4D2570E61}" destId="{89D60D26-9665-4C70-A56E-9C69435172BD}" srcOrd="0" destOrd="0" presId="urn:microsoft.com/office/officeart/2005/8/layout/hList6"/>
    <dgm:cxn modelId="{B29E6678-A0BA-4674-8BF8-025D7E607C51}" type="presParOf" srcId="{FF62820A-F8B8-4503-9B03-CEE18BEA7A82}" destId="{67A43FD7-5860-466E-87F7-586B7C6D8EE2}" srcOrd="0" destOrd="0" presId="urn:microsoft.com/office/officeart/2005/8/layout/hList6"/>
    <dgm:cxn modelId="{8C96379C-A3C5-4C5F-ADC1-321EA2F218F6}" type="presParOf" srcId="{FF62820A-F8B8-4503-9B03-CEE18BEA7A82}" destId="{7FD7E60F-9E00-49EE-A937-F070DA6B27E8}" srcOrd="1" destOrd="0" presId="urn:microsoft.com/office/officeart/2005/8/layout/hList6"/>
    <dgm:cxn modelId="{0D7E305C-8626-4138-B777-B339E53A8550}" type="presParOf" srcId="{FF62820A-F8B8-4503-9B03-CEE18BEA7A82}" destId="{63D32250-D46C-42FC-BA17-EB5AF9A10DAA}" srcOrd="2" destOrd="0" presId="urn:microsoft.com/office/officeart/2005/8/layout/hList6"/>
    <dgm:cxn modelId="{6AD45D8E-E744-4EF2-99BF-8AF56325D944}" type="presParOf" srcId="{FF62820A-F8B8-4503-9B03-CEE18BEA7A82}" destId="{336E6C6A-803C-4EEA-AFC6-CB4F250A7FBD}" srcOrd="3" destOrd="0" presId="urn:microsoft.com/office/officeart/2005/8/layout/hList6"/>
    <dgm:cxn modelId="{64A90F09-3BEF-4723-954F-6B6C6B7D8C19}" type="presParOf" srcId="{FF62820A-F8B8-4503-9B03-CEE18BEA7A82}" destId="{89D60D26-9665-4C70-A56E-9C69435172BD}"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1F941C-CA64-4F0F-8B79-3326CBE69017}" type="doc">
      <dgm:prSet loTypeId="urn:microsoft.com/office/officeart/2005/8/layout/cycle1" loCatId="cycle" qsTypeId="urn:microsoft.com/office/officeart/2005/8/quickstyle/3d5" qsCatId="3D" csTypeId="urn:microsoft.com/office/officeart/2005/8/colors/accent1_2" csCatId="accent1" phldr="1"/>
      <dgm:spPr/>
      <dgm:t>
        <a:bodyPr/>
        <a:lstStyle/>
        <a:p>
          <a:endParaRPr lang="en-US"/>
        </a:p>
      </dgm:t>
    </dgm:pt>
    <dgm:pt modelId="{0DDA8BC9-404D-476E-9C52-10955C71399A}">
      <dgm:prSet phldrT="[Texto]"/>
      <dgm:spPr/>
      <dgm:t>
        <a:bodyPr/>
        <a:lstStyle/>
        <a:p>
          <a:r>
            <a:rPr lang="es-EC" dirty="0" smtClean="0"/>
            <a:t>Identificación</a:t>
          </a:r>
          <a:endParaRPr lang="en-US" dirty="0"/>
        </a:p>
      </dgm:t>
    </dgm:pt>
    <dgm:pt modelId="{7C474BFB-D117-4FFF-A481-1F7233234C1D}" type="parTrans" cxnId="{EDAB5C30-1898-4F51-BB8D-6C86F1AA1863}">
      <dgm:prSet/>
      <dgm:spPr/>
      <dgm:t>
        <a:bodyPr/>
        <a:lstStyle/>
        <a:p>
          <a:endParaRPr lang="en-US"/>
        </a:p>
      </dgm:t>
    </dgm:pt>
    <dgm:pt modelId="{9E07CA31-1851-40CC-BE88-A109FD0D83DA}" type="sibTrans" cxnId="{EDAB5C30-1898-4F51-BB8D-6C86F1AA1863}">
      <dgm:prSet/>
      <dgm:spPr>
        <a:solidFill>
          <a:srgbClr val="C00000"/>
        </a:solidFill>
      </dgm:spPr>
      <dgm:t>
        <a:bodyPr/>
        <a:lstStyle/>
        <a:p>
          <a:endParaRPr lang="en-US"/>
        </a:p>
      </dgm:t>
    </dgm:pt>
    <dgm:pt modelId="{6F30753B-7290-4360-A192-E23B146A8A8A}">
      <dgm:prSet phldrT="[Texto]"/>
      <dgm:spPr/>
      <dgm:t>
        <a:bodyPr/>
        <a:lstStyle/>
        <a:p>
          <a:r>
            <a:rPr lang="es-EC" dirty="0" smtClean="0"/>
            <a:t>Análisis y Evaluación</a:t>
          </a:r>
          <a:endParaRPr lang="en-US" dirty="0"/>
        </a:p>
      </dgm:t>
    </dgm:pt>
    <dgm:pt modelId="{9B7EFD9C-D1BC-4FAD-AEDE-C1B77D412330}" type="parTrans" cxnId="{42F5822E-F31B-4727-BE55-59995EC88B96}">
      <dgm:prSet/>
      <dgm:spPr/>
      <dgm:t>
        <a:bodyPr/>
        <a:lstStyle/>
        <a:p>
          <a:endParaRPr lang="en-US"/>
        </a:p>
      </dgm:t>
    </dgm:pt>
    <dgm:pt modelId="{EE420126-ADF5-4933-AE28-2D7B2C39ACAD}" type="sibTrans" cxnId="{42F5822E-F31B-4727-BE55-59995EC88B96}">
      <dgm:prSet/>
      <dgm:spPr>
        <a:solidFill>
          <a:srgbClr val="00B050"/>
        </a:solidFill>
      </dgm:spPr>
      <dgm:t>
        <a:bodyPr/>
        <a:lstStyle/>
        <a:p>
          <a:endParaRPr lang="en-US"/>
        </a:p>
      </dgm:t>
    </dgm:pt>
    <dgm:pt modelId="{3DC88056-277E-46CD-B88E-1265068E0C3A}">
      <dgm:prSet phldrT="[Texto]"/>
      <dgm:spPr/>
      <dgm:t>
        <a:bodyPr/>
        <a:lstStyle/>
        <a:p>
          <a:r>
            <a:rPr lang="es-EC" dirty="0" smtClean="0"/>
            <a:t>Respuesta y Control</a:t>
          </a:r>
          <a:endParaRPr lang="en-US" dirty="0"/>
        </a:p>
      </dgm:t>
    </dgm:pt>
    <dgm:pt modelId="{37CD0D2B-ED3E-4842-824A-B0C4D3E4D5B7}" type="parTrans" cxnId="{4CC99763-9026-4C56-9D87-7A986C2F9D61}">
      <dgm:prSet/>
      <dgm:spPr/>
      <dgm:t>
        <a:bodyPr/>
        <a:lstStyle/>
        <a:p>
          <a:endParaRPr lang="en-US"/>
        </a:p>
      </dgm:t>
    </dgm:pt>
    <dgm:pt modelId="{0A30BE5B-D120-4745-9C3F-DA92BA7F237D}" type="sibTrans" cxnId="{4CC99763-9026-4C56-9D87-7A986C2F9D61}">
      <dgm:prSet/>
      <dgm:spPr>
        <a:solidFill>
          <a:srgbClr val="7030A0"/>
        </a:solidFill>
      </dgm:spPr>
      <dgm:t>
        <a:bodyPr/>
        <a:lstStyle/>
        <a:p>
          <a:endParaRPr lang="en-US"/>
        </a:p>
      </dgm:t>
    </dgm:pt>
    <dgm:pt modelId="{260C7854-1689-48FD-9564-8B948BAFD877}">
      <dgm:prSet phldrT="[Texto]"/>
      <dgm:spPr/>
      <dgm:t>
        <a:bodyPr/>
        <a:lstStyle/>
        <a:p>
          <a:r>
            <a:rPr lang="es-EC" dirty="0" smtClean="0"/>
            <a:t>Implementar Políticas y Asignar Responsabilidad</a:t>
          </a:r>
          <a:endParaRPr lang="en-US" dirty="0"/>
        </a:p>
      </dgm:t>
    </dgm:pt>
    <dgm:pt modelId="{86E07711-0DA3-4E69-891A-EB149021623C}" type="parTrans" cxnId="{F527B8A1-D23E-4B53-A80E-31B8A8C59865}">
      <dgm:prSet/>
      <dgm:spPr/>
      <dgm:t>
        <a:bodyPr/>
        <a:lstStyle/>
        <a:p>
          <a:endParaRPr lang="en-US"/>
        </a:p>
      </dgm:t>
    </dgm:pt>
    <dgm:pt modelId="{2F9037C3-6BDF-4AB5-9341-A6C29E11BF9B}" type="sibTrans" cxnId="{F527B8A1-D23E-4B53-A80E-31B8A8C59865}">
      <dgm:prSet/>
      <dgm:spPr>
        <a:solidFill>
          <a:srgbClr val="0070C0"/>
        </a:solidFill>
      </dgm:spPr>
      <dgm:t>
        <a:bodyPr/>
        <a:lstStyle/>
        <a:p>
          <a:endParaRPr lang="en-US"/>
        </a:p>
      </dgm:t>
    </dgm:pt>
    <dgm:pt modelId="{C16E5F4F-EF8F-41C6-8863-983D46CEE364}">
      <dgm:prSet phldrT="[Texto]"/>
      <dgm:spPr/>
      <dgm:t>
        <a:bodyPr/>
        <a:lstStyle/>
        <a:p>
          <a:r>
            <a:rPr lang="es-EC" dirty="0" smtClean="0"/>
            <a:t>Seguimiento</a:t>
          </a:r>
          <a:endParaRPr lang="en-US" dirty="0"/>
        </a:p>
      </dgm:t>
    </dgm:pt>
    <dgm:pt modelId="{34A16B05-6494-4691-807B-2BC5123B3BFC}" type="parTrans" cxnId="{EBC24474-AFC3-4ECA-82C4-F26E480846CB}">
      <dgm:prSet/>
      <dgm:spPr/>
      <dgm:t>
        <a:bodyPr/>
        <a:lstStyle/>
        <a:p>
          <a:endParaRPr lang="en-US"/>
        </a:p>
      </dgm:t>
    </dgm:pt>
    <dgm:pt modelId="{87F206A1-83BC-4555-9626-AC81ABFA2EFE}" type="sibTrans" cxnId="{EBC24474-AFC3-4ECA-82C4-F26E480846CB}">
      <dgm:prSet/>
      <dgm:spPr>
        <a:solidFill>
          <a:srgbClr val="FFC000"/>
        </a:solidFill>
      </dgm:spPr>
      <dgm:t>
        <a:bodyPr/>
        <a:lstStyle/>
        <a:p>
          <a:endParaRPr lang="en-US"/>
        </a:p>
      </dgm:t>
    </dgm:pt>
    <dgm:pt modelId="{D914D863-ABBB-43D9-BC6F-CCAC9F98BC12}" type="pres">
      <dgm:prSet presAssocID="{541F941C-CA64-4F0F-8B79-3326CBE69017}" presName="cycle" presStyleCnt="0">
        <dgm:presLayoutVars>
          <dgm:dir/>
          <dgm:resizeHandles val="exact"/>
        </dgm:presLayoutVars>
      </dgm:prSet>
      <dgm:spPr/>
      <dgm:t>
        <a:bodyPr/>
        <a:lstStyle/>
        <a:p>
          <a:endParaRPr lang="en-US"/>
        </a:p>
      </dgm:t>
    </dgm:pt>
    <dgm:pt modelId="{A6C29251-13AB-4E6F-A2EB-567205C9FA00}" type="pres">
      <dgm:prSet presAssocID="{0DDA8BC9-404D-476E-9C52-10955C71399A}" presName="dummy" presStyleCnt="0"/>
      <dgm:spPr/>
    </dgm:pt>
    <dgm:pt modelId="{B5C34C81-1300-4AC2-9CEF-25E045669E7A}" type="pres">
      <dgm:prSet presAssocID="{0DDA8BC9-404D-476E-9C52-10955C71399A}" presName="node" presStyleLbl="revTx" presStyleIdx="0" presStyleCnt="5">
        <dgm:presLayoutVars>
          <dgm:bulletEnabled val="1"/>
        </dgm:presLayoutVars>
      </dgm:prSet>
      <dgm:spPr/>
      <dgm:t>
        <a:bodyPr/>
        <a:lstStyle/>
        <a:p>
          <a:endParaRPr lang="en-US"/>
        </a:p>
      </dgm:t>
    </dgm:pt>
    <dgm:pt modelId="{2E9CC25A-AA22-4B9A-B65C-EDFA7EC24726}" type="pres">
      <dgm:prSet presAssocID="{9E07CA31-1851-40CC-BE88-A109FD0D83DA}" presName="sibTrans" presStyleLbl="node1" presStyleIdx="0" presStyleCnt="5"/>
      <dgm:spPr/>
      <dgm:t>
        <a:bodyPr/>
        <a:lstStyle/>
        <a:p>
          <a:endParaRPr lang="en-US"/>
        </a:p>
      </dgm:t>
    </dgm:pt>
    <dgm:pt modelId="{650F4C32-C618-4DA9-B3F6-45EC70C94C3A}" type="pres">
      <dgm:prSet presAssocID="{6F30753B-7290-4360-A192-E23B146A8A8A}" presName="dummy" presStyleCnt="0"/>
      <dgm:spPr/>
    </dgm:pt>
    <dgm:pt modelId="{6145AAF9-0AC4-4EC3-B363-F383715CCF50}" type="pres">
      <dgm:prSet presAssocID="{6F30753B-7290-4360-A192-E23B146A8A8A}" presName="node" presStyleLbl="revTx" presStyleIdx="1" presStyleCnt="5">
        <dgm:presLayoutVars>
          <dgm:bulletEnabled val="1"/>
        </dgm:presLayoutVars>
      </dgm:prSet>
      <dgm:spPr/>
      <dgm:t>
        <a:bodyPr/>
        <a:lstStyle/>
        <a:p>
          <a:endParaRPr lang="en-US"/>
        </a:p>
      </dgm:t>
    </dgm:pt>
    <dgm:pt modelId="{61F63731-A035-4186-B880-553F869A1D3B}" type="pres">
      <dgm:prSet presAssocID="{EE420126-ADF5-4933-AE28-2D7B2C39ACAD}" presName="sibTrans" presStyleLbl="node1" presStyleIdx="1" presStyleCnt="5"/>
      <dgm:spPr/>
      <dgm:t>
        <a:bodyPr/>
        <a:lstStyle/>
        <a:p>
          <a:endParaRPr lang="en-US"/>
        </a:p>
      </dgm:t>
    </dgm:pt>
    <dgm:pt modelId="{5F125095-A710-4A8C-BC27-994279AFF168}" type="pres">
      <dgm:prSet presAssocID="{3DC88056-277E-46CD-B88E-1265068E0C3A}" presName="dummy" presStyleCnt="0"/>
      <dgm:spPr/>
    </dgm:pt>
    <dgm:pt modelId="{682E35A4-F2F7-4A85-9914-F09175FFE70A}" type="pres">
      <dgm:prSet presAssocID="{3DC88056-277E-46CD-B88E-1265068E0C3A}" presName="node" presStyleLbl="revTx" presStyleIdx="2" presStyleCnt="5">
        <dgm:presLayoutVars>
          <dgm:bulletEnabled val="1"/>
        </dgm:presLayoutVars>
      </dgm:prSet>
      <dgm:spPr/>
      <dgm:t>
        <a:bodyPr/>
        <a:lstStyle/>
        <a:p>
          <a:endParaRPr lang="en-US"/>
        </a:p>
      </dgm:t>
    </dgm:pt>
    <dgm:pt modelId="{C1EF8953-16C6-47C9-98A1-3F9725B67832}" type="pres">
      <dgm:prSet presAssocID="{0A30BE5B-D120-4745-9C3F-DA92BA7F237D}" presName="sibTrans" presStyleLbl="node1" presStyleIdx="2" presStyleCnt="5" custLinFactNeighborX="-8642" custLinFactNeighborY="509"/>
      <dgm:spPr/>
      <dgm:t>
        <a:bodyPr/>
        <a:lstStyle/>
        <a:p>
          <a:endParaRPr lang="en-US"/>
        </a:p>
      </dgm:t>
    </dgm:pt>
    <dgm:pt modelId="{6DE3211E-3AC5-44B3-AC55-CB008454E980}" type="pres">
      <dgm:prSet presAssocID="{260C7854-1689-48FD-9564-8B948BAFD877}" presName="dummy" presStyleCnt="0"/>
      <dgm:spPr/>
    </dgm:pt>
    <dgm:pt modelId="{0FEAB78A-BAD0-44CE-B9E8-D3CA45551AE4}" type="pres">
      <dgm:prSet presAssocID="{260C7854-1689-48FD-9564-8B948BAFD877}" presName="node" presStyleLbl="revTx" presStyleIdx="3" presStyleCnt="5">
        <dgm:presLayoutVars>
          <dgm:bulletEnabled val="1"/>
        </dgm:presLayoutVars>
      </dgm:prSet>
      <dgm:spPr/>
      <dgm:t>
        <a:bodyPr/>
        <a:lstStyle/>
        <a:p>
          <a:endParaRPr lang="en-US"/>
        </a:p>
      </dgm:t>
    </dgm:pt>
    <dgm:pt modelId="{BE615BE4-8BD8-44CE-BCA9-55E745701E97}" type="pres">
      <dgm:prSet presAssocID="{2F9037C3-6BDF-4AB5-9341-A6C29E11BF9B}" presName="sibTrans" presStyleLbl="node1" presStyleIdx="3" presStyleCnt="5"/>
      <dgm:spPr/>
      <dgm:t>
        <a:bodyPr/>
        <a:lstStyle/>
        <a:p>
          <a:endParaRPr lang="en-US"/>
        </a:p>
      </dgm:t>
    </dgm:pt>
    <dgm:pt modelId="{684084E8-C4DE-45E6-B82F-B3F3B995DADC}" type="pres">
      <dgm:prSet presAssocID="{C16E5F4F-EF8F-41C6-8863-983D46CEE364}" presName="dummy" presStyleCnt="0"/>
      <dgm:spPr/>
    </dgm:pt>
    <dgm:pt modelId="{93200E66-94F9-4A52-BBB6-8D1796F34938}" type="pres">
      <dgm:prSet presAssocID="{C16E5F4F-EF8F-41C6-8863-983D46CEE364}" presName="node" presStyleLbl="revTx" presStyleIdx="4" presStyleCnt="5">
        <dgm:presLayoutVars>
          <dgm:bulletEnabled val="1"/>
        </dgm:presLayoutVars>
      </dgm:prSet>
      <dgm:spPr/>
      <dgm:t>
        <a:bodyPr/>
        <a:lstStyle/>
        <a:p>
          <a:endParaRPr lang="en-US"/>
        </a:p>
      </dgm:t>
    </dgm:pt>
    <dgm:pt modelId="{59991AD8-12B6-486E-8830-9746207CAD7D}" type="pres">
      <dgm:prSet presAssocID="{87F206A1-83BC-4555-9626-AC81ABFA2EFE}" presName="sibTrans" presStyleLbl="node1" presStyleIdx="4" presStyleCnt="5" custLinFactNeighborX="-436" custLinFactNeighborY="2150"/>
      <dgm:spPr/>
      <dgm:t>
        <a:bodyPr/>
        <a:lstStyle/>
        <a:p>
          <a:endParaRPr lang="en-US"/>
        </a:p>
      </dgm:t>
    </dgm:pt>
  </dgm:ptLst>
  <dgm:cxnLst>
    <dgm:cxn modelId="{92A8B7C1-296C-4A80-AE74-3B0CD09FBD6B}" type="presOf" srcId="{EE420126-ADF5-4933-AE28-2D7B2C39ACAD}" destId="{61F63731-A035-4186-B880-553F869A1D3B}" srcOrd="0" destOrd="0" presId="urn:microsoft.com/office/officeart/2005/8/layout/cycle1"/>
    <dgm:cxn modelId="{D7FB0120-2D22-47CD-82AC-1CBA6AFF32C7}" type="presOf" srcId="{0A30BE5B-D120-4745-9C3F-DA92BA7F237D}" destId="{C1EF8953-16C6-47C9-98A1-3F9725B67832}" srcOrd="0" destOrd="0" presId="urn:microsoft.com/office/officeart/2005/8/layout/cycle1"/>
    <dgm:cxn modelId="{42F5822E-F31B-4727-BE55-59995EC88B96}" srcId="{541F941C-CA64-4F0F-8B79-3326CBE69017}" destId="{6F30753B-7290-4360-A192-E23B146A8A8A}" srcOrd="1" destOrd="0" parTransId="{9B7EFD9C-D1BC-4FAD-AEDE-C1B77D412330}" sibTransId="{EE420126-ADF5-4933-AE28-2D7B2C39ACAD}"/>
    <dgm:cxn modelId="{4CC99763-9026-4C56-9D87-7A986C2F9D61}" srcId="{541F941C-CA64-4F0F-8B79-3326CBE69017}" destId="{3DC88056-277E-46CD-B88E-1265068E0C3A}" srcOrd="2" destOrd="0" parTransId="{37CD0D2B-ED3E-4842-824A-B0C4D3E4D5B7}" sibTransId="{0A30BE5B-D120-4745-9C3F-DA92BA7F237D}"/>
    <dgm:cxn modelId="{26F7C8D1-ED69-48A0-9819-CBDAC5A21C33}" type="presOf" srcId="{6F30753B-7290-4360-A192-E23B146A8A8A}" destId="{6145AAF9-0AC4-4EC3-B363-F383715CCF50}" srcOrd="0" destOrd="0" presId="urn:microsoft.com/office/officeart/2005/8/layout/cycle1"/>
    <dgm:cxn modelId="{EDAB5C30-1898-4F51-BB8D-6C86F1AA1863}" srcId="{541F941C-CA64-4F0F-8B79-3326CBE69017}" destId="{0DDA8BC9-404D-476E-9C52-10955C71399A}" srcOrd="0" destOrd="0" parTransId="{7C474BFB-D117-4FFF-A481-1F7233234C1D}" sibTransId="{9E07CA31-1851-40CC-BE88-A109FD0D83DA}"/>
    <dgm:cxn modelId="{1FEDB459-48A1-436B-8DCE-DA9E5F9D5227}" type="presOf" srcId="{9E07CA31-1851-40CC-BE88-A109FD0D83DA}" destId="{2E9CC25A-AA22-4B9A-B65C-EDFA7EC24726}" srcOrd="0" destOrd="0" presId="urn:microsoft.com/office/officeart/2005/8/layout/cycle1"/>
    <dgm:cxn modelId="{EBC24474-AFC3-4ECA-82C4-F26E480846CB}" srcId="{541F941C-CA64-4F0F-8B79-3326CBE69017}" destId="{C16E5F4F-EF8F-41C6-8863-983D46CEE364}" srcOrd="4" destOrd="0" parTransId="{34A16B05-6494-4691-807B-2BC5123B3BFC}" sibTransId="{87F206A1-83BC-4555-9626-AC81ABFA2EFE}"/>
    <dgm:cxn modelId="{F328D742-0A24-4757-BA27-86F27822CA3F}" type="presOf" srcId="{3DC88056-277E-46CD-B88E-1265068E0C3A}" destId="{682E35A4-F2F7-4A85-9914-F09175FFE70A}" srcOrd="0" destOrd="0" presId="urn:microsoft.com/office/officeart/2005/8/layout/cycle1"/>
    <dgm:cxn modelId="{F527B8A1-D23E-4B53-A80E-31B8A8C59865}" srcId="{541F941C-CA64-4F0F-8B79-3326CBE69017}" destId="{260C7854-1689-48FD-9564-8B948BAFD877}" srcOrd="3" destOrd="0" parTransId="{86E07711-0DA3-4E69-891A-EB149021623C}" sibTransId="{2F9037C3-6BDF-4AB5-9341-A6C29E11BF9B}"/>
    <dgm:cxn modelId="{88D4BB76-F352-468C-97B2-722CA4A229A4}" type="presOf" srcId="{541F941C-CA64-4F0F-8B79-3326CBE69017}" destId="{D914D863-ABBB-43D9-BC6F-CCAC9F98BC12}" srcOrd="0" destOrd="0" presId="urn:microsoft.com/office/officeart/2005/8/layout/cycle1"/>
    <dgm:cxn modelId="{385F479B-B76E-4F9D-B8D3-8D643EBBEEA0}" type="presOf" srcId="{260C7854-1689-48FD-9564-8B948BAFD877}" destId="{0FEAB78A-BAD0-44CE-B9E8-D3CA45551AE4}" srcOrd="0" destOrd="0" presId="urn:microsoft.com/office/officeart/2005/8/layout/cycle1"/>
    <dgm:cxn modelId="{697A5043-9B20-44CE-B360-E99D17BA302E}" type="presOf" srcId="{C16E5F4F-EF8F-41C6-8863-983D46CEE364}" destId="{93200E66-94F9-4A52-BBB6-8D1796F34938}" srcOrd="0" destOrd="0" presId="urn:microsoft.com/office/officeart/2005/8/layout/cycle1"/>
    <dgm:cxn modelId="{E813A3A7-139C-4CCF-AD73-72085382C980}" type="presOf" srcId="{0DDA8BC9-404D-476E-9C52-10955C71399A}" destId="{B5C34C81-1300-4AC2-9CEF-25E045669E7A}" srcOrd="0" destOrd="0" presId="urn:microsoft.com/office/officeart/2005/8/layout/cycle1"/>
    <dgm:cxn modelId="{BE6F0450-9CE5-4497-AFD9-52C0C552AD12}" type="presOf" srcId="{87F206A1-83BC-4555-9626-AC81ABFA2EFE}" destId="{59991AD8-12B6-486E-8830-9746207CAD7D}" srcOrd="0" destOrd="0" presId="urn:microsoft.com/office/officeart/2005/8/layout/cycle1"/>
    <dgm:cxn modelId="{A4578ECF-D260-4627-8778-9B6D93279C06}" type="presOf" srcId="{2F9037C3-6BDF-4AB5-9341-A6C29E11BF9B}" destId="{BE615BE4-8BD8-44CE-BCA9-55E745701E97}" srcOrd="0" destOrd="0" presId="urn:microsoft.com/office/officeart/2005/8/layout/cycle1"/>
    <dgm:cxn modelId="{86A2C8AC-FF91-4443-9B84-D2D2AED991FD}" type="presParOf" srcId="{D914D863-ABBB-43D9-BC6F-CCAC9F98BC12}" destId="{A6C29251-13AB-4E6F-A2EB-567205C9FA00}" srcOrd="0" destOrd="0" presId="urn:microsoft.com/office/officeart/2005/8/layout/cycle1"/>
    <dgm:cxn modelId="{BCECA141-6922-4109-BF79-AD0FC1252342}" type="presParOf" srcId="{D914D863-ABBB-43D9-BC6F-CCAC9F98BC12}" destId="{B5C34C81-1300-4AC2-9CEF-25E045669E7A}" srcOrd="1" destOrd="0" presId="urn:microsoft.com/office/officeart/2005/8/layout/cycle1"/>
    <dgm:cxn modelId="{96097A59-71F5-4C75-B224-2D2011A8235B}" type="presParOf" srcId="{D914D863-ABBB-43D9-BC6F-CCAC9F98BC12}" destId="{2E9CC25A-AA22-4B9A-B65C-EDFA7EC24726}" srcOrd="2" destOrd="0" presId="urn:microsoft.com/office/officeart/2005/8/layout/cycle1"/>
    <dgm:cxn modelId="{2763EFD4-CCC1-4ABF-A4D4-C7DA280948E6}" type="presParOf" srcId="{D914D863-ABBB-43D9-BC6F-CCAC9F98BC12}" destId="{650F4C32-C618-4DA9-B3F6-45EC70C94C3A}" srcOrd="3" destOrd="0" presId="urn:microsoft.com/office/officeart/2005/8/layout/cycle1"/>
    <dgm:cxn modelId="{53ECBAC8-19BB-49BA-8304-B5FD09656D19}" type="presParOf" srcId="{D914D863-ABBB-43D9-BC6F-CCAC9F98BC12}" destId="{6145AAF9-0AC4-4EC3-B363-F383715CCF50}" srcOrd="4" destOrd="0" presId="urn:microsoft.com/office/officeart/2005/8/layout/cycle1"/>
    <dgm:cxn modelId="{64D457C7-AE4B-48B6-A7BF-B683F913FAD4}" type="presParOf" srcId="{D914D863-ABBB-43D9-BC6F-CCAC9F98BC12}" destId="{61F63731-A035-4186-B880-553F869A1D3B}" srcOrd="5" destOrd="0" presId="urn:microsoft.com/office/officeart/2005/8/layout/cycle1"/>
    <dgm:cxn modelId="{1343D5A9-78C1-4B4B-A2BE-B2D0C95FE3CB}" type="presParOf" srcId="{D914D863-ABBB-43D9-BC6F-CCAC9F98BC12}" destId="{5F125095-A710-4A8C-BC27-994279AFF168}" srcOrd="6" destOrd="0" presId="urn:microsoft.com/office/officeart/2005/8/layout/cycle1"/>
    <dgm:cxn modelId="{55299F05-F93F-4CD9-A985-64A492A239D0}" type="presParOf" srcId="{D914D863-ABBB-43D9-BC6F-CCAC9F98BC12}" destId="{682E35A4-F2F7-4A85-9914-F09175FFE70A}" srcOrd="7" destOrd="0" presId="urn:microsoft.com/office/officeart/2005/8/layout/cycle1"/>
    <dgm:cxn modelId="{3BEC0E14-5CE4-4901-9DCD-7E80E1958773}" type="presParOf" srcId="{D914D863-ABBB-43D9-BC6F-CCAC9F98BC12}" destId="{C1EF8953-16C6-47C9-98A1-3F9725B67832}" srcOrd="8" destOrd="0" presId="urn:microsoft.com/office/officeart/2005/8/layout/cycle1"/>
    <dgm:cxn modelId="{37216A35-336D-4DAD-98E6-6535FB4AE403}" type="presParOf" srcId="{D914D863-ABBB-43D9-BC6F-CCAC9F98BC12}" destId="{6DE3211E-3AC5-44B3-AC55-CB008454E980}" srcOrd="9" destOrd="0" presId="urn:microsoft.com/office/officeart/2005/8/layout/cycle1"/>
    <dgm:cxn modelId="{E6E3A271-DC1E-4868-BB6A-A8042B97095F}" type="presParOf" srcId="{D914D863-ABBB-43D9-BC6F-CCAC9F98BC12}" destId="{0FEAB78A-BAD0-44CE-B9E8-D3CA45551AE4}" srcOrd="10" destOrd="0" presId="urn:microsoft.com/office/officeart/2005/8/layout/cycle1"/>
    <dgm:cxn modelId="{E42A0E2A-9E88-4839-89B4-138FE0463D01}" type="presParOf" srcId="{D914D863-ABBB-43D9-BC6F-CCAC9F98BC12}" destId="{BE615BE4-8BD8-44CE-BCA9-55E745701E97}" srcOrd="11" destOrd="0" presId="urn:microsoft.com/office/officeart/2005/8/layout/cycle1"/>
    <dgm:cxn modelId="{7C86E0CC-E114-469F-A876-83AA196820C8}" type="presParOf" srcId="{D914D863-ABBB-43D9-BC6F-CCAC9F98BC12}" destId="{684084E8-C4DE-45E6-B82F-B3F3B995DADC}" srcOrd="12" destOrd="0" presId="urn:microsoft.com/office/officeart/2005/8/layout/cycle1"/>
    <dgm:cxn modelId="{CD157A3A-F606-42AA-B900-806D8F963F6E}" type="presParOf" srcId="{D914D863-ABBB-43D9-BC6F-CCAC9F98BC12}" destId="{93200E66-94F9-4A52-BBB6-8D1796F34938}" srcOrd="13" destOrd="0" presId="urn:microsoft.com/office/officeart/2005/8/layout/cycle1"/>
    <dgm:cxn modelId="{0470D660-408A-4469-8234-081BA9A1F074}" type="presParOf" srcId="{D914D863-ABBB-43D9-BC6F-CCAC9F98BC12}" destId="{59991AD8-12B6-486E-8830-9746207CAD7D}"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DA893A-5305-48FB-83E2-C616D04B8FCB}" type="doc">
      <dgm:prSet loTypeId="urn:microsoft.com/office/officeart/2005/8/layout/funnel1" loCatId="process" qsTypeId="urn:microsoft.com/office/officeart/2005/8/quickstyle/simple1" qsCatId="simple" csTypeId="urn:microsoft.com/office/officeart/2005/8/colors/accent0_2" csCatId="mainScheme" phldr="1"/>
      <dgm:spPr/>
      <dgm:t>
        <a:bodyPr/>
        <a:lstStyle/>
        <a:p>
          <a:endParaRPr lang="en-US"/>
        </a:p>
      </dgm:t>
    </dgm:pt>
    <dgm:pt modelId="{74C98783-A0F1-4E36-8373-EAE964173254}">
      <dgm:prSet phldrT="[Texto]"/>
      <dgm:spPr/>
      <dgm:t>
        <a:bodyPr/>
        <a:lstStyle/>
        <a:p>
          <a:r>
            <a:rPr lang="es-EC" dirty="0" smtClean="0"/>
            <a:t>Análisis FODA</a:t>
          </a:r>
          <a:endParaRPr lang="en-US" dirty="0"/>
        </a:p>
      </dgm:t>
    </dgm:pt>
    <dgm:pt modelId="{55BE8670-B1AF-45AA-B941-C25CF800897D}" type="parTrans" cxnId="{7687746B-B91E-46C0-B88A-AE79334E6517}">
      <dgm:prSet/>
      <dgm:spPr/>
      <dgm:t>
        <a:bodyPr/>
        <a:lstStyle/>
        <a:p>
          <a:endParaRPr lang="en-US"/>
        </a:p>
      </dgm:t>
    </dgm:pt>
    <dgm:pt modelId="{12FC5F5C-4F70-41F5-9D19-81A5E3FBBA41}" type="sibTrans" cxnId="{7687746B-B91E-46C0-B88A-AE79334E6517}">
      <dgm:prSet/>
      <dgm:spPr/>
      <dgm:t>
        <a:bodyPr/>
        <a:lstStyle/>
        <a:p>
          <a:endParaRPr lang="en-US"/>
        </a:p>
      </dgm:t>
    </dgm:pt>
    <dgm:pt modelId="{A5EBF9DA-4F22-400E-BE3E-4D2F00A0298A}">
      <dgm:prSet phldrT="[Texto]"/>
      <dgm:spPr/>
      <dgm:t>
        <a:bodyPr/>
        <a:lstStyle/>
        <a:p>
          <a:r>
            <a:rPr lang="es-EC" dirty="0" smtClean="0"/>
            <a:t>Reuniones</a:t>
          </a:r>
          <a:endParaRPr lang="en-US" dirty="0"/>
        </a:p>
      </dgm:t>
    </dgm:pt>
    <dgm:pt modelId="{A3F2574A-8B8D-48FE-8D40-96F243AFC26A}" type="parTrans" cxnId="{5D83E2FC-58B4-4E29-A81F-434DA0D2D26E}">
      <dgm:prSet/>
      <dgm:spPr/>
      <dgm:t>
        <a:bodyPr/>
        <a:lstStyle/>
        <a:p>
          <a:endParaRPr lang="en-US"/>
        </a:p>
      </dgm:t>
    </dgm:pt>
    <dgm:pt modelId="{5EBA02C3-2E24-478D-9801-6F9098437223}" type="sibTrans" cxnId="{5D83E2FC-58B4-4E29-A81F-434DA0D2D26E}">
      <dgm:prSet/>
      <dgm:spPr/>
      <dgm:t>
        <a:bodyPr/>
        <a:lstStyle/>
        <a:p>
          <a:endParaRPr lang="en-US"/>
        </a:p>
      </dgm:t>
    </dgm:pt>
    <dgm:pt modelId="{5341EC9D-23DC-4156-BCF3-8417DE71399D}">
      <dgm:prSet phldrT="[Texto]"/>
      <dgm:spPr/>
      <dgm:t>
        <a:bodyPr/>
        <a:lstStyle/>
        <a:p>
          <a:r>
            <a:rPr lang="es-EC" dirty="0" smtClean="0"/>
            <a:t>Análisis Financiero</a:t>
          </a:r>
          <a:endParaRPr lang="en-US" dirty="0"/>
        </a:p>
      </dgm:t>
    </dgm:pt>
    <dgm:pt modelId="{4A13C1DF-A5BB-46D1-A404-1337923B4FEB}" type="parTrans" cxnId="{6396FAD2-C94A-4D66-A3B3-4905B79EEDBA}">
      <dgm:prSet/>
      <dgm:spPr/>
      <dgm:t>
        <a:bodyPr/>
        <a:lstStyle/>
        <a:p>
          <a:endParaRPr lang="en-US"/>
        </a:p>
      </dgm:t>
    </dgm:pt>
    <dgm:pt modelId="{1329DFE2-7C83-4961-99DF-BED3470507AC}" type="sibTrans" cxnId="{6396FAD2-C94A-4D66-A3B3-4905B79EEDBA}">
      <dgm:prSet/>
      <dgm:spPr/>
      <dgm:t>
        <a:bodyPr/>
        <a:lstStyle/>
        <a:p>
          <a:endParaRPr lang="en-US"/>
        </a:p>
      </dgm:t>
    </dgm:pt>
    <dgm:pt modelId="{6BA15DB1-399E-47F1-BFBB-18BC21914659}">
      <dgm:prSet phldrT="[Texto]"/>
      <dgm:spPr/>
      <dgm:t>
        <a:bodyPr/>
        <a:lstStyle/>
        <a:p>
          <a:r>
            <a:rPr lang="es-EC" dirty="0" smtClean="0"/>
            <a:t>Impacto +/- Rendimiento de la Empresa</a:t>
          </a:r>
          <a:endParaRPr lang="en-US" dirty="0"/>
        </a:p>
      </dgm:t>
    </dgm:pt>
    <dgm:pt modelId="{5D7CF6BA-84DA-4DEA-81B9-AF53246CC905}" type="parTrans" cxnId="{E25E3CD1-4BD1-43A7-8EC2-855EFE94D3BD}">
      <dgm:prSet/>
      <dgm:spPr/>
      <dgm:t>
        <a:bodyPr/>
        <a:lstStyle/>
        <a:p>
          <a:endParaRPr lang="en-US"/>
        </a:p>
      </dgm:t>
    </dgm:pt>
    <dgm:pt modelId="{AE7718EC-17BB-427F-8D07-0D11CC8D71F8}" type="sibTrans" cxnId="{E25E3CD1-4BD1-43A7-8EC2-855EFE94D3BD}">
      <dgm:prSet/>
      <dgm:spPr/>
      <dgm:t>
        <a:bodyPr/>
        <a:lstStyle/>
        <a:p>
          <a:endParaRPr lang="en-US"/>
        </a:p>
      </dgm:t>
    </dgm:pt>
    <dgm:pt modelId="{91E7833A-3100-4E6E-A6D5-8927787E1327}" type="pres">
      <dgm:prSet presAssocID="{75DA893A-5305-48FB-83E2-C616D04B8FCB}" presName="Name0" presStyleCnt="0">
        <dgm:presLayoutVars>
          <dgm:chMax val="4"/>
          <dgm:resizeHandles val="exact"/>
        </dgm:presLayoutVars>
      </dgm:prSet>
      <dgm:spPr/>
      <dgm:t>
        <a:bodyPr/>
        <a:lstStyle/>
        <a:p>
          <a:endParaRPr lang="en-US"/>
        </a:p>
      </dgm:t>
    </dgm:pt>
    <dgm:pt modelId="{92C83E12-CB2F-4DB7-AEF5-A5792581DC45}" type="pres">
      <dgm:prSet presAssocID="{75DA893A-5305-48FB-83E2-C616D04B8FCB}" presName="ellipse" presStyleLbl="trBgShp" presStyleIdx="0" presStyleCnt="1"/>
      <dgm:spPr/>
    </dgm:pt>
    <dgm:pt modelId="{A2D1A001-D2EE-4E98-AAAB-A149AC4FF665}" type="pres">
      <dgm:prSet presAssocID="{75DA893A-5305-48FB-83E2-C616D04B8FCB}" presName="arrow1" presStyleLbl="fgShp" presStyleIdx="0" presStyleCnt="1"/>
      <dgm:spPr/>
    </dgm:pt>
    <dgm:pt modelId="{CE3B2A78-A72B-4C1C-ACCC-3AB22F19752E}" type="pres">
      <dgm:prSet presAssocID="{75DA893A-5305-48FB-83E2-C616D04B8FCB}" presName="rectangle" presStyleLbl="revTx" presStyleIdx="0" presStyleCnt="1">
        <dgm:presLayoutVars>
          <dgm:bulletEnabled val="1"/>
        </dgm:presLayoutVars>
      </dgm:prSet>
      <dgm:spPr/>
      <dgm:t>
        <a:bodyPr/>
        <a:lstStyle/>
        <a:p>
          <a:endParaRPr lang="en-US"/>
        </a:p>
      </dgm:t>
    </dgm:pt>
    <dgm:pt modelId="{7D0AD22B-9BE0-4836-BF4D-8350D91EF26D}" type="pres">
      <dgm:prSet presAssocID="{A5EBF9DA-4F22-400E-BE3E-4D2F00A0298A}" presName="item1" presStyleLbl="node1" presStyleIdx="0" presStyleCnt="3">
        <dgm:presLayoutVars>
          <dgm:bulletEnabled val="1"/>
        </dgm:presLayoutVars>
      </dgm:prSet>
      <dgm:spPr/>
      <dgm:t>
        <a:bodyPr/>
        <a:lstStyle/>
        <a:p>
          <a:endParaRPr lang="en-US"/>
        </a:p>
      </dgm:t>
    </dgm:pt>
    <dgm:pt modelId="{9148967A-C332-44E1-8ED5-4F86013C86DC}" type="pres">
      <dgm:prSet presAssocID="{5341EC9D-23DC-4156-BCF3-8417DE71399D}" presName="item2" presStyleLbl="node1" presStyleIdx="1" presStyleCnt="3">
        <dgm:presLayoutVars>
          <dgm:bulletEnabled val="1"/>
        </dgm:presLayoutVars>
      </dgm:prSet>
      <dgm:spPr/>
      <dgm:t>
        <a:bodyPr/>
        <a:lstStyle/>
        <a:p>
          <a:endParaRPr lang="en-US"/>
        </a:p>
      </dgm:t>
    </dgm:pt>
    <dgm:pt modelId="{FFFD34F2-352A-4781-8CFC-21D038EA3C2E}" type="pres">
      <dgm:prSet presAssocID="{6BA15DB1-399E-47F1-BFBB-18BC21914659}" presName="item3" presStyleLbl="node1" presStyleIdx="2" presStyleCnt="3">
        <dgm:presLayoutVars>
          <dgm:bulletEnabled val="1"/>
        </dgm:presLayoutVars>
      </dgm:prSet>
      <dgm:spPr/>
      <dgm:t>
        <a:bodyPr/>
        <a:lstStyle/>
        <a:p>
          <a:endParaRPr lang="en-US"/>
        </a:p>
      </dgm:t>
    </dgm:pt>
    <dgm:pt modelId="{9C2342CA-55C8-498F-8BAD-9B486C593A0F}" type="pres">
      <dgm:prSet presAssocID="{75DA893A-5305-48FB-83E2-C616D04B8FCB}" presName="funnel" presStyleLbl="trAlignAcc1" presStyleIdx="0" presStyleCnt="1"/>
      <dgm:spPr/>
    </dgm:pt>
  </dgm:ptLst>
  <dgm:cxnLst>
    <dgm:cxn modelId="{E25E3CD1-4BD1-43A7-8EC2-855EFE94D3BD}" srcId="{75DA893A-5305-48FB-83E2-C616D04B8FCB}" destId="{6BA15DB1-399E-47F1-BFBB-18BC21914659}" srcOrd="3" destOrd="0" parTransId="{5D7CF6BA-84DA-4DEA-81B9-AF53246CC905}" sibTransId="{AE7718EC-17BB-427F-8D07-0D11CC8D71F8}"/>
    <dgm:cxn modelId="{7687746B-B91E-46C0-B88A-AE79334E6517}" srcId="{75DA893A-5305-48FB-83E2-C616D04B8FCB}" destId="{74C98783-A0F1-4E36-8373-EAE964173254}" srcOrd="0" destOrd="0" parTransId="{55BE8670-B1AF-45AA-B941-C25CF800897D}" sibTransId="{12FC5F5C-4F70-41F5-9D19-81A5E3FBBA41}"/>
    <dgm:cxn modelId="{2C3D2997-F8D3-4E6F-AD6E-D73F2BBE1621}" type="presOf" srcId="{6BA15DB1-399E-47F1-BFBB-18BC21914659}" destId="{CE3B2A78-A72B-4C1C-ACCC-3AB22F19752E}" srcOrd="0" destOrd="0" presId="urn:microsoft.com/office/officeart/2005/8/layout/funnel1"/>
    <dgm:cxn modelId="{CD48FD29-D59C-4BDB-A53A-76EF971C275E}" type="presOf" srcId="{74C98783-A0F1-4E36-8373-EAE964173254}" destId="{FFFD34F2-352A-4781-8CFC-21D038EA3C2E}" srcOrd="0" destOrd="0" presId="urn:microsoft.com/office/officeart/2005/8/layout/funnel1"/>
    <dgm:cxn modelId="{6396FAD2-C94A-4D66-A3B3-4905B79EEDBA}" srcId="{75DA893A-5305-48FB-83E2-C616D04B8FCB}" destId="{5341EC9D-23DC-4156-BCF3-8417DE71399D}" srcOrd="2" destOrd="0" parTransId="{4A13C1DF-A5BB-46D1-A404-1337923B4FEB}" sibTransId="{1329DFE2-7C83-4961-99DF-BED3470507AC}"/>
    <dgm:cxn modelId="{55FDA15A-2F05-4F78-B928-3684ECCABD87}" type="presOf" srcId="{5341EC9D-23DC-4156-BCF3-8417DE71399D}" destId="{7D0AD22B-9BE0-4836-BF4D-8350D91EF26D}" srcOrd="0" destOrd="0" presId="urn:microsoft.com/office/officeart/2005/8/layout/funnel1"/>
    <dgm:cxn modelId="{45157ED0-C5F7-4EA3-9DF1-FB348D882A6D}" type="presOf" srcId="{75DA893A-5305-48FB-83E2-C616D04B8FCB}" destId="{91E7833A-3100-4E6E-A6D5-8927787E1327}" srcOrd="0" destOrd="0" presId="urn:microsoft.com/office/officeart/2005/8/layout/funnel1"/>
    <dgm:cxn modelId="{29DF4D06-260A-4B99-9736-5F7631E99494}" type="presOf" srcId="{A5EBF9DA-4F22-400E-BE3E-4D2F00A0298A}" destId="{9148967A-C332-44E1-8ED5-4F86013C86DC}" srcOrd="0" destOrd="0" presId="urn:microsoft.com/office/officeart/2005/8/layout/funnel1"/>
    <dgm:cxn modelId="{5D83E2FC-58B4-4E29-A81F-434DA0D2D26E}" srcId="{75DA893A-5305-48FB-83E2-C616D04B8FCB}" destId="{A5EBF9DA-4F22-400E-BE3E-4D2F00A0298A}" srcOrd="1" destOrd="0" parTransId="{A3F2574A-8B8D-48FE-8D40-96F243AFC26A}" sibTransId="{5EBA02C3-2E24-478D-9801-6F9098437223}"/>
    <dgm:cxn modelId="{522BC28D-D4B4-46DD-B588-D0D8CB344667}" type="presParOf" srcId="{91E7833A-3100-4E6E-A6D5-8927787E1327}" destId="{92C83E12-CB2F-4DB7-AEF5-A5792581DC45}" srcOrd="0" destOrd="0" presId="urn:microsoft.com/office/officeart/2005/8/layout/funnel1"/>
    <dgm:cxn modelId="{D794000E-4610-4A4C-8218-BED83974D0F6}" type="presParOf" srcId="{91E7833A-3100-4E6E-A6D5-8927787E1327}" destId="{A2D1A001-D2EE-4E98-AAAB-A149AC4FF665}" srcOrd="1" destOrd="0" presId="urn:microsoft.com/office/officeart/2005/8/layout/funnel1"/>
    <dgm:cxn modelId="{1E72C427-B5A9-4185-A4E3-07E8CC1FC25A}" type="presParOf" srcId="{91E7833A-3100-4E6E-A6D5-8927787E1327}" destId="{CE3B2A78-A72B-4C1C-ACCC-3AB22F19752E}" srcOrd="2" destOrd="0" presId="urn:microsoft.com/office/officeart/2005/8/layout/funnel1"/>
    <dgm:cxn modelId="{E91E8A8E-A9A5-41A1-AF22-A55E6D359941}" type="presParOf" srcId="{91E7833A-3100-4E6E-A6D5-8927787E1327}" destId="{7D0AD22B-9BE0-4836-BF4D-8350D91EF26D}" srcOrd="3" destOrd="0" presId="urn:microsoft.com/office/officeart/2005/8/layout/funnel1"/>
    <dgm:cxn modelId="{0E30A556-240C-45B5-9AA7-F831CEEDE870}" type="presParOf" srcId="{91E7833A-3100-4E6E-A6D5-8927787E1327}" destId="{9148967A-C332-44E1-8ED5-4F86013C86DC}" srcOrd="4" destOrd="0" presId="urn:microsoft.com/office/officeart/2005/8/layout/funnel1"/>
    <dgm:cxn modelId="{62AE24EA-33D7-4453-BF3D-CD28BE2D1C10}" type="presParOf" srcId="{91E7833A-3100-4E6E-A6D5-8927787E1327}" destId="{FFFD34F2-352A-4781-8CFC-21D038EA3C2E}" srcOrd="5" destOrd="0" presId="urn:microsoft.com/office/officeart/2005/8/layout/funnel1"/>
    <dgm:cxn modelId="{92C09EFE-7D20-4358-807C-AD14B1BA9C3D}" type="presParOf" srcId="{91E7833A-3100-4E6E-A6D5-8927787E1327}" destId="{9C2342CA-55C8-498F-8BAD-9B486C593A0F}"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3C65CA-5E7F-44A5-95E0-5E974BF31BF0}"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75266CA3-8AB9-44F8-A856-4454039753C5}">
      <dgm:prSet phldrT="[Texto]" custT="1"/>
      <dgm:spPr/>
      <dgm:t>
        <a:bodyPr/>
        <a:lstStyle/>
        <a:p>
          <a:r>
            <a:rPr lang="es-EC" sz="1200" b="1" dirty="0" smtClean="0">
              <a:solidFill>
                <a:schemeClr val="bg1">
                  <a:lumMod val="50000"/>
                </a:schemeClr>
              </a:solidFill>
              <a:effectLst>
                <a:outerShdw blurRad="38100" dist="38100" dir="2700000" algn="tl">
                  <a:srgbClr val="000000">
                    <a:alpha val="43137"/>
                  </a:srgbClr>
                </a:outerShdw>
              </a:effectLst>
            </a:rPr>
            <a:t>Creación de Grupo de Trabajo</a:t>
          </a:r>
          <a:endParaRPr lang="en-US" sz="1200" b="1" dirty="0" smtClean="0">
            <a:solidFill>
              <a:schemeClr val="bg1">
                <a:lumMod val="50000"/>
              </a:schemeClr>
            </a:solidFill>
            <a:effectLst>
              <a:outerShdw blurRad="38100" dist="38100" dir="2700000" algn="tl">
                <a:srgbClr val="000000">
                  <a:alpha val="43137"/>
                </a:srgbClr>
              </a:outerShdw>
            </a:effectLst>
          </a:endParaRPr>
        </a:p>
      </dgm:t>
    </dgm:pt>
    <dgm:pt modelId="{116DD597-0054-4792-B462-DD547D5B1F6F}" type="parTrans" cxnId="{954297DC-927C-4736-B697-BB18BC55E018}">
      <dgm:prSet/>
      <dgm:spPr/>
      <dgm:t>
        <a:bodyPr/>
        <a:lstStyle/>
        <a:p>
          <a:endParaRPr lang="en-US"/>
        </a:p>
      </dgm:t>
    </dgm:pt>
    <dgm:pt modelId="{16CCDB2B-2EDA-4923-B1C0-13BBC51AD1D1}" type="sibTrans" cxnId="{954297DC-927C-4736-B697-BB18BC55E018}">
      <dgm:prSet/>
      <dgm:spPr/>
      <dgm:t>
        <a:bodyPr/>
        <a:lstStyle/>
        <a:p>
          <a:endParaRPr lang="en-US"/>
        </a:p>
      </dgm:t>
    </dgm:pt>
    <dgm:pt modelId="{BDB9F634-B08E-4418-AFEF-E6C35D747327}">
      <dgm:prSet phldrT="[Texto]"/>
      <dgm:spPr/>
      <dgm:t>
        <a:bodyPr/>
        <a:lstStyle/>
        <a:p>
          <a:r>
            <a:rPr lang="es-EC" dirty="0" smtClean="0"/>
            <a:t>Comité de Gestión de Riesgos y Responsable de U.R</a:t>
          </a:r>
          <a:endParaRPr lang="en-US" dirty="0"/>
        </a:p>
      </dgm:t>
    </dgm:pt>
    <dgm:pt modelId="{D7F70EF5-E772-492B-B20D-106C6E81C198}" type="parTrans" cxnId="{4BC6BDDF-EFDE-496E-8BD2-244E2D64CDAD}">
      <dgm:prSet/>
      <dgm:spPr/>
      <dgm:t>
        <a:bodyPr/>
        <a:lstStyle/>
        <a:p>
          <a:endParaRPr lang="en-US"/>
        </a:p>
      </dgm:t>
    </dgm:pt>
    <dgm:pt modelId="{4BA430F3-E5A4-4C22-A212-499FE0E8952D}" type="sibTrans" cxnId="{4BC6BDDF-EFDE-496E-8BD2-244E2D64CDAD}">
      <dgm:prSet/>
      <dgm:spPr/>
      <dgm:t>
        <a:bodyPr/>
        <a:lstStyle/>
        <a:p>
          <a:endParaRPr lang="en-US"/>
        </a:p>
      </dgm:t>
    </dgm:pt>
    <dgm:pt modelId="{1683E6E6-ABE3-4025-878C-2CAF3A9ABF40}">
      <dgm:prSet phldrT="[Texto]"/>
      <dgm:spPr/>
      <dgm:t>
        <a:bodyPr/>
        <a:lstStyle/>
        <a:p>
          <a:r>
            <a:rPr lang="es-EC" dirty="0" smtClean="0"/>
            <a:t>Representantes del Área Comercialización Operativa y Financiera.</a:t>
          </a:r>
          <a:endParaRPr lang="en-US" dirty="0"/>
        </a:p>
      </dgm:t>
    </dgm:pt>
    <dgm:pt modelId="{B06ABD3D-A36B-42C5-875B-C8633D69A12E}" type="parTrans" cxnId="{8712A3D0-1CA0-4D9D-9272-E212517F22F5}">
      <dgm:prSet/>
      <dgm:spPr/>
      <dgm:t>
        <a:bodyPr/>
        <a:lstStyle/>
        <a:p>
          <a:endParaRPr lang="en-US"/>
        </a:p>
      </dgm:t>
    </dgm:pt>
    <dgm:pt modelId="{F6D84E97-A36A-42E8-8487-75A0DD448D67}" type="sibTrans" cxnId="{8712A3D0-1CA0-4D9D-9272-E212517F22F5}">
      <dgm:prSet/>
      <dgm:spPr/>
      <dgm:t>
        <a:bodyPr/>
        <a:lstStyle/>
        <a:p>
          <a:endParaRPr lang="en-US"/>
        </a:p>
      </dgm:t>
    </dgm:pt>
    <dgm:pt modelId="{4726C6FF-1A5B-48F9-9633-D799CEE836EF}">
      <dgm:prSet phldrT="[Texto]"/>
      <dgm:spPr/>
      <dgm:t>
        <a:bodyPr/>
        <a:lstStyle/>
        <a:p>
          <a:r>
            <a:rPr lang="es-EC" b="1" dirty="0" smtClean="0">
              <a:solidFill>
                <a:schemeClr val="bg1">
                  <a:lumMod val="50000"/>
                </a:schemeClr>
              </a:solidFill>
              <a:effectLst>
                <a:outerShdw blurRad="38100" dist="38100" dir="2700000" algn="tl">
                  <a:srgbClr val="000000">
                    <a:alpha val="43137"/>
                  </a:srgbClr>
                </a:outerShdw>
              </a:effectLst>
            </a:rPr>
            <a:t>Elaborar una Agenda de Trabajo</a:t>
          </a:r>
          <a:endParaRPr lang="en-US" b="1" dirty="0"/>
        </a:p>
      </dgm:t>
    </dgm:pt>
    <dgm:pt modelId="{B768615C-4550-43FB-856B-92C3C00F8EF1}" type="parTrans" cxnId="{F8E92259-48B6-4510-8A27-EB7CC9E9D984}">
      <dgm:prSet/>
      <dgm:spPr/>
      <dgm:t>
        <a:bodyPr/>
        <a:lstStyle/>
        <a:p>
          <a:endParaRPr lang="en-US"/>
        </a:p>
      </dgm:t>
    </dgm:pt>
    <dgm:pt modelId="{0F8003B2-B697-4F05-832B-009C2780CC74}" type="sibTrans" cxnId="{F8E92259-48B6-4510-8A27-EB7CC9E9D984}">
      <dgm:prSet/>
      <dgm:spPr/>
      <dgm:t>
        <a:bodyPr/>
        <a:lstStyle/>
        <a:p>
          <a:endParaRPr lang="en-US"/>
        </a:p>
      </dgm:t>
    </dgm:pt>
    <dgm:pt modelId="{C80A697C-6480-48C6-8F62-35F833F94216}">
      <dgm:prSet phldrT="[Texto]"/>
      <dgm:spPr/>
      <dgm:t>
        <a:bodyPr/>
        <a:lstStyle/>
        <a:p>
          <a:r>
            <a:rPr lang="es-EC" dirty="0" smtClean="0"/>
            <a:t>Sesión de Lluvias de Ideas</a:t>
          </a:r>
          <a:endParaRPr lang="en-US" dirty="0"/>
        </a:p>
      </dgm:t>
    </dgm:pt>
    <dgm:pt modelId="{91F00C86-DC67-4883-B03E-8719AFB5AD3E}" type="parTrans" cxnId="{17E2BBF9-D883-4FF0-8DA7-9B5E784E621F}">
      <dgm:prSet/>
      <dgm:spPr/>
      <dgm:t>
        <a:bodyPr/>
        <a:lstStyle/>
        <a:p>
          <a:endParaRPr lang="en-US"/>
        </a:p>
      </dgm:t>
    </dgm:pt>
    <dgm:pt modelId="{210B85BD-8540-45EA-9903-5CB06CA66B22}" type="sibTrans" cxnId="{17E2BBF9-D883-4FF0-8DA7-9B5E784E621F}">
      <dgm:prSet/>
      <dgm:spPr/>
      <dgm:t>
        <a:bodyPr/>
        <a:lstStyle/>
        <a:p>
          <a:endParaRPr lang="en-US"/>
        </a:p>
      </dgm:t>
    </dgm:pt>
    <dgm:pt modelId="{8FCD1DB7-DCC9-468F-8241-B8309F06A68A}">
      <dgm:prSet phldrT="[Texto]"/>
      <dgm:spPr/>
      <dgm:t>
        <a:bodyPr/>
        <a:lstStyle/>
        <a:p>
          <a:r>
            <a:rPr lang="es-EC" dirty="0" smtClean="0"/>
            <a:t>Selección de Análisis y Evaluación de Fortalezas, Debilidades, Amenazas y Debilidades mas significativas.</a:t>
          </a:r>
          <a:endParaRPr lang="en-US" dirty="0"/>
        </a:p>
      </dgm:t>
    </dgm:pt>
    <dgm:pt modelId="{3489EB27-1B3D-4AF8-9FE0-26F2DC77137E}" type="parTrans" cxnId="{3A26ADF5-9CF6-4807-AB81-BFC65ECEE446}">
      <dgm:prSet/>
      <dgm:spPr/>
      <dgm:t>
        <a:bodyPr/>
        <a:lstStyle/>
        <a:p>
          <a:endParaRPr lang="en-US"/>
        </a:p>
      </dgm:t>
    </dgm:pt>
    <dgm:pt modelId="{51CE8FB7-70A5-4570-97FB-8E6D366B2537}" type="sibTrans" cxnId="{3A26ADF5-9CF6-4807-AB81-BFC65ECEE446}">
      <dgm:prSet/>
      <dgm:spPr/>
      <dgm:t>
        <a:bodyPr/>
        <a:lstStyle/>
        <a:p>
          <a:endParaRPr lang="en-US"/>
        </a:p>
      </dgm:t>
    </dgm:pt>
    <dgm:pt modelId="{429B958A-C269-4E38-8546-939150686FA7}">
      <dgm:prSet phldrT="[Texto]"/>
      <dgm:spPr/>
      <dgm:t>
        <a:bodyPr/>
        <a:lstStyle/>
        <a:p>
          <a:r>
            <a:rPr lang="es-EC" b="1" dirty="0" smtClean="0">
              <a:solidFill>
                <a:schemeClr val="bg1">
                  <a:lumMod val="50000"/>
                </a:schemeClr>
              </a:solidFill>
              <a:effectLst>
                <a:outerShdw blurRad="38100" dist="38100" dir="2700000" algn="tl">
                  <a:srgbClr val="000000">
                    <a:alpha val="43137"/>
                  </a:srgbClr>
                </a:outerShdw>
              </a:effectLst>
            </a:rPr>
            <a:t>Análisis Comparativo FODA</a:t>
          </a:r>
          <a:endParaRPr lang="en-US" dirty="0"/>
        </a:p>
      </dgm:t>
    </dgm:pt>
    <dgm:pt modelId="{CC4589BA-C7E5-4D80-A192-0E503B9B79A9}" type="parTrans" cxnId="{161ABF29-91FC-44D4-8AB9-F672D5280742}">
      <dgm:prSet/>
      <dgm:spPr/>
      <dgm:t>
        <a:bodyPr/>
        <a:lstStyle/>
        <a:p>
          <a:endParaRPr lang="en-US"/>
        </a:p>
      </dgm:t>
    </dgm:pt>
    <dgm:pt modelId="{407A2CCA-329E-4C26-BDBC-6C222E2D1373}" type="sibTrans" cxnId="{161ABF29-91FC-44D4-8AB9-F672D5280742}">
      <dgm:prSet/>
      <dgm:spPr/>
      <dgm:t>
        <a:bodyPr/>
        <a:lstStyle/>
        <a:p>
          <a:endParaRPr lang="en-US"/>
        </a:p>
      </dgm:t>
    </dgm:pt>
    <dgm:pt modelId="{08759D83-5795-4000-9CEE-9152980078E0}">
      <dgm:prSet phldrT="[Texto]"/>
      <dgm:spPr/>
      <dgm:t>
        <a:bodyPr/>
        <a:lstStyle/>
        <a:p>
          <a:r>
            <a:rPr lang="es-EC" dirty="0" smtClean="0"/>
            <a:t>Identificación e ordenamiento de prioridades</a:t>
          </a:r>
          <a:endParaRPr lang="en-US" dirty="0"/>
        </a:p>
      </dgm:t>
    </dgm:pt>
    <dgm:pt modelId="{4ACB564E-B5DB-41FA-A9BC-04416FD621AB}" type="parTrans" cxnId="{92F4980A-029C-49CA-9A4E-F60D468BC0EB}">
      <dgm:prSet/>
      <dgm:spPr/>
      <dgm:t>
        <a:bodyPr/>
        <a:lstStyle/>
        <a:p>
          <a:endParaRPr lang="en-US"/>
        </a:p>
      </dgm:t>
    </dgm:pt>
    <dgm:pt modelId="{876EC789-6D3D-4A80-8B2B-1778200513F6}" type="sibTrans" cxnId="{92F4980A-029C-49CA-9A4E-F60D468BC0EB}">
      <dgm:prSet/>
      <dgm:spPr/>
      <dgm:t>
        <a:bodyPr/>
        <a:lstStyle/>
        <a:p>
          <a:endParaRPr lang="en-US"/>
        </a:p>
      </dgm:t>
    </dgm:pt>
    <dgm:pt modelId="{28601D83-E673-40A0-B10E-51041771A4D0}">
      <dgm:prSet phldrT="[Texto]"/>
      <dgm:spPr/>
      <dgm:t>
        <a:bodyPr/>
        <a:lstStyle/>
        <a:p>
          <a:r>
            <a:rPr lang="es-EC" dirty="0" smtClean="0"/>
            <a:t>“Como” resolver o aprovechar cada elemento identificado.</a:t>
          </a:r>
          <a:endParaRPr lang="en-US" dirty="0"/>
        </a:p>
      </dgm:t>
    </dgm:pt>
    <dgm:pt modelId="{CDBE4443-BB2B-4DCC-887C-157EDB4728D3}" type="parTrans" cxnId="{E0344EB3-DE1C-4A36-B735-D6F3CD59AB94}">
      <dgm:prSet/>
      <dgm:spPr/>
      <dgm:t>
        <a:bodyPr/>
        <a:lstStyle/>
        <a:p>
          <a:endParaRPr lang="en-US"/>
        </a:p>
      </dgm:t>
    </dgm:pt>
    <dgm:pt modelId="{F66CE149-10E9-4E4A-9C59-3711D9402E34}" type="sibTrans" cxnId="{E0344EB3-DE1C-4A36-B735-D6F3CD59AB94}">
      <dgm:prSet/>
      <dgm:spPr/>
      <dgm:t>
        <a:bodyPr/>
        <a:lstStyle/>
        <a:p>
          <a:endParaRPr lang="en-US"/>
        </a:p>
      </dgm:t>
    </dgm:pt>
    <dgm:pt modelId="{F03BD03E-0BDC-47ED-BA8A-8FD094043FB5}">
      <dgm:prSet phldrT="[Texto]"/>
      <dgm:spPr/>
      <dgm:t>
        <a:bodyPr/>
        <a:lstStyle/>
        <a:p>
          <a:r>
            <a:rPr lang="es-EC" dirty="0" smtClean="0"/>
            <a:t>Conocimiento de su área.</a:t>
          </a:r>
          <a:endParaRPr lang="en-US" dirty="0"/>
        </a:p>
      </dgm:t>
    </dgm:pt>
    <dgm:pt modelId="{7BFCCF8B-BE26-4D7A-9B71-D8FF124C9E78}" type="parTrans" cxnId="{65BD4EDB-9812-4259-BD04-C1C17A1AFE29}">
      <dgm:prSet/>
      <dgm:spPr/>
      <dgm:t>
        <a:bodyPr/>
        <a:lstStyle/>
        <a:p>
          <a:endParaRPr lang="en-US"/>
        </a:p>
      </dgm:t>
    </dgm:pt>
    <dgm:pt modelId="{E5E5099F-4475-4ADA-948E-E160E2D04297}" type="sibTrans" cxnId="{65BD4EDB-9812-4259-BD04-C1C17A1AFE29}">
      <dgm:prSet/>
      <dgm:spPr/>
      <dgm:t>
        <a:bodyPr/>
        <a:lstStyle/>
        <a:p>
          <a:endParaRPr lang="en-US"/>
        </a:p>
      </dgm:t>
    </dgm:pt>
    <dgm:pt modelId="{25B98A65-EA33-4E10-9320-8DBD976B47BD}">
      <dgm:prSet phldrT="[Texto]"/>
      <dgm:spPr/>
      <dgm:t>
        <a:bodyPr/>
        <a:lstStyle/>
        <a:p>
          <a:endParaRPr lang="en-US" dirty="0"/>
        </a:p>
      </dgm:t>
    </dgm:pt>
    <dgm:pt modelId="{A3FEEE99-CA12-4E34-8981-985C74448503}" type="parTrans" cxnId="{77B36684-A85D-4BDB-8FEF-543EA7303682}">
      <dgm:prSet/>
      <dgm:spPr/>
      <dgm:t>
        <a:bodyPr/>
        <a:lstStyle/>
        <a:p>
          <a:endParaRPr lang="en-US"/>
        </a:p>
      </dgm:t>
    </dgm:pt>
    <dgm:pt modelId="{7EE8170F-CCE2-4953-BF65-D622FFB892DA}" type="sibTrans" cxnId="{77B36684-A85D-4BDB-8FEF-543EA7303682}">
      <dgm:prSet/>
      <dgm:spPr/>
      <dgm:t>
        <a:bodyPr/>
        <a:lstStyle/>
        <a:p>
          <a:endParaRPr lang="en-US"/>
        </a:p>
      </dgm:t>
    </dgm:pt>
    <dgm:pt modelId="{9A5A88BF-0145-40EC-847F-71B198F56254}">
      <dgm:prSet phldrT="[Texto]"/>
      <dgm:spPr/>
      <dgm:t>
        <a:bodyPr/>
        <a:lstStyle/>
        <a:p>
          <a:r>
            <a:rPr lang="es-EC" dirty="0" smtClean="0"/>
            <a:t>Elegir un coordinador para que ordene las ideas.</a:t>
          </a:r>
          <a:endParaRPr lang="en-US" dirty="0"/>
        </a:p>
      </dgm:t>
    </dgm:pt>
    <dgm:pt modelId="{C2F2539C-DFE9-4C9A-A185-7AF91B735CE1}" type="parTrans" cxnId="{B9C072BB-4496-4F6F-A273-6A04A5FF0F5D}">
      <dgm:prSet/>
      <dgm:spPr/>
      <dgm:t>
        <a:bodyPr/>
        <a:lstStyle/>
        <a:p>
          <a:endParaRPr lang="en-US"/>
        </a:p>
      </dgm:t>
    </dgm:pt>
    <dgm:pt modelId="{768D3A32-9690-4303-A563-EDE43FB1E6FA}" type="sibTrans" cxnId="{B9C072BB-4496-4F6F-A273-6A04A5FF0F5D}">
      <dgm:prSet/>
      <dgm:spPr/>
      <dgm:t>
        <a:bodyPr/>
        <a:lstStyle/>
        <a:p>
          <a:endParaRPr lang="en-US"/>
        </a:p>
      </dgm:t>
    </dgm:pt>
    <dgm:pt modelId="{6B73B599-2B25-4C90-9604-F9070BBEE7F4}">
      <dgm:prSet phldrT="[Texto]"/>
      <dgm:spPr/>
      <dgm:t>
        <a:bodyPr/>
        <a:lstStyle/>
        <a:p>
          <a:r>
            <a:rPr lang="es-EC" b="1" dirty="0" smtClean="0">
              <a:solidFill>
                <a:schemeClr val="bg1">
                  <a:lumMod val="50000"/>
                </a:schemeClr>
              </a:solidFill>
              <a:effectLst>
                <a:outerShdw blurRad="38100" dist="38100" dir="2700000" algn="tl">
                  <a:srgbClr val="000000">
                    <a:alpha val="43137"/>
                  </a:srgbClr>
                </a:outerShdw>
              </a:effectLst>
            </a:rPr>
            <a:t>Evaluación Permanente</a:t>
          </a:r>
          <a:endParaRPr lang="en-US" b="1" dirty="0" smtClean="0">
            <a:solidFill>
              <a:schemeClr val="bg1">
                <a:lumMod val="50000"/>
              </a:schemeClr>
            </a:solidFill>
            <a:effectLst>
              <a:outerShdw blurRad="38100" dist="38100" dir="2700000" algn="tl">
                <a:srgbClr val="000000">
                  <a:alpha val="43137"/>
                </a:srgbClr>
              </a:outerShdw>
            </a:effectLst>
          </a:endParaRPr>
        </a:p>
      </dgm:t>
    </dgm:pt>
    <dgm:pt modelId="{2154B3B5-D802-4EBA-8F26-005D764F19A9}" type="parTrans" cxnId="{A5BAC3B8-82A6-4900-B59D-C20396C05FAF}">
      <dgm:prSet/>
      <dgm:spPr/>
      <dgm:t>
        <a:bodyPr/>
        <a:lstStyle/>
        <a:p>
          <a:endParaRPr lang="en-US"/>
        </a:p>
      </dgm:t>
    </dgm:pt>
    <dgm:pt modelId="{DFB03DEC-3404-48AD-9EB4-6FA5BB897188}" type="sibTrans" cxnId="{A5BAC3B8-82A6-4900-B59D-C20396C05FAF}">
      <dgm:prSet/>
      <dgm:spPr/>
      <dgm:t>
        <a:bodyPr/>
        <a:lstStyle/>
        <a:p>
          <a:endParaRPr lang="en-US"/>
        </a:p>
      </dgm:t>
    </dgm:pt>
    <dgm:pt modelId="{84CB7E32-1FF0-4315-8695-08C586AFEC75}">
      <dgm:prSet phldrT="[Texto]"/>
      <dgm:spPr/>
      <dgm:t>
        <a:bodyPr/>
        <a:lstStyle/>
        <a:p>
          <a:r>
            <a:rPr lang="es-EC" dirty="0" smtClean="0"/>
            <a:t>Factores inesperados  (Políticos, Inflación, políticas fiscales) </a:t>
          </a:r>
          <a:endParaRPr lang="en-US" dirty="0" smtClean="0"/>
        </a:p>
      </dgm:t>
    </dgm:pt>
    <dgm:pt modelId="{8D12FB9F-EE01-4CE0-8B52-756E7196E8B3}" type="parTrans" cxnId="{D25C6E52-27C8-4F49-BA9B-8C8E2F251652}">
      <dgm:prSet/>
      <dgm:spPr/>
      <dgm:t>
        <a:bodyPr/>
        <a:lstStyle/>
        <a:p>
          <a:endParaRPr lang="en-US"/>
        </a:p>
      </dgm:t>
    </dgm:pt>
    <dgm:pt modelId="{3E3D798A-010F-415D-835B-124AD6C090B4}" type="sibTrans" cxnId="{D25C6E52-27C8-4F49-BA9B-8C8E2F251652}">
      <dgm:prSet/>
      <dgm:spPr/>
      <dgm:t>
        <a:bodyPr/>
        <a:lstStyle/>
        <a:p>
          <a:endParaRPr lang="en-US"/>
        </a:p>
      </dgm:t>
    </dgm:pt>
    <dgm:pt modelId="{BF5C8E76-ABE3-48C7-992D-7A266B075930}">
      <dgm:prSet phldrT="[Texto]"/>
      <dgm:spPr/>
      <dgm:t>
        <a:bodyPr/>
        <a:lstStyle/>
        <a:p>
          <a:r>
            <a:rPr lang="es-EC" dirty="0" smtClean="0"/>
            <a:t>Anexo 2.5:1: Agenda de Trabajo</a:t>
          </a:r>
          <a:endParaRPr lang="en-US" dirty="0"/>
        </a:p>
      </dgm:t>
    </dgm:pt>
    <dgm:pt modelId="{E288FED9-F8CA-46DE-9E62-A5955A504E1D}" type="parTrans" cxnId="{4E59450E-5E6A-4A6B-9ACC-2FC065ADAF0C}">
      <dgm:prSet/>
      <dgm:spPr/>
      <dgm:t>
        <a:bodyPr/>
        <a:lstStyle/>
        <a:p>
          <a:endParaRPr lang="en-US"/>
        </a:p>
      </dgm:t>
    </dgm:pt>
    <dgm:pt modelId="{43850111-FBAC-4EAA-BE04-AFEF0DA18F01}" type="sibTrans" cxnId="{4E59450E-5E6A-4A6B-9ACC-2FC065ADAF0C}">
      <dgm:prSet/>
      <dgm:spPr/>
      <dgm:t>
        <a:bodyPr/>
        <a:lstStyle/>
        <a:p>
          <a:endParaRPr lang="en-US"/>
        </a:p>
      </dgm:t>
    </dgm:pt>
    <dgm:pt modelId="{03862DB9-98EC-4A59-9D00-7B9BD7D580E7}">
      <dgm:prSet phldrT="[Texto]"/>
      <dgm:spPr/>
      <dgm:t>
        <a:bodyPr/>
        <a:lstStyle/>
        <a:p>
          <a:endParaRPr lang="en-US" dirty="0"/>
        </a:p>
      </dgm:t>
    </dgm:pt>
    <dgm:pt modelId="{BC9112F1-D547-47FC-BB6A-67FE6889216A}" type="parTrans" cxnId="{180FEDF1-1D59-4E07-A0F3-2197F5486341}">
      <dgm:prSet/>
      <dgm:spPr/>
      <dgm:t>
        <a:bodyPr/>
        <a:lstStyle/>
        <a:p>
          <a:endParaRPr lang="en-US"/>
        </a:p>
      </dgm:t>
    </dgm:pt>
    <dgm:pt modelId="{1B21329E-DDA4-4C89-80F1-104D5295DE3B}" type="sibTrans" cxnId="{180FEDF1-1D59-4E07-A0F3-2197F5486341}">
      <dgm:prSet/>
      <dgm:spPr/>
      <dgm:t>
        <a:bodyPr/>
        <a:lstStyle/>
        <a:p>
          <a:endParaRPr lang="en-US"/>
        </a:p>
      </dgm:t>
    </dgm:pt>
    <dgm:pt modelId="{9D7B45E3-F2FB-42EB-8692-A50CF2573EBD}" type="pres">
      <dgm:prSet presAssocID="{5E3C65CA-5E7F-44A5-95E0-5E974BF31BF0}" presName="Name0" presStyleCnt="0">
        <dgm:presLayoutVars>
          <dgm:dir/>
          <dgm:animLvl val="lvl"/>
          <dgm:resizeHandles val="exact"/>
        </dgm:presLayoutVars>
      </dgm:prSet>
      <dgm:spPr/>
      <dgm:t>
        <a:bodyPr/>
        <a:lstStyle/>
        <a:p>
          <a:endParaRPr lang="en-US"/>
        </a:p>
      </dgm:t>
    </dgm:pt>
    <dgm:pt modelId="{74F9918F-4CEB-43E9-8DF7-DF094A379BF0}" type="pres">
      <dgm:prSet presAssocID="{75266CA3-8AB9-44F8-A856-4454039753C5}" presName="composite" presStyleCnt="0"/>
      <dgm:spPr/>
    </dgm:pt>
    <dgm:pt modelId="{CA14DE15-5D72-4802-AC35-1666A7A5F35A}" type="pres">
      <dgm:prSet presAssocID="{75266CA3-8AB9-44F8-A856-4454039753C5}" presName="parTx" presStyleLbl="alignNode1" presStyleIdx="0" presStyleCnt="4">
        <dgm:presLayoutVars>
          <dgm:chMax val="0"/>
          <dgm:chPref val="0"/>
          <dgm:bulletEnabled val="1"/>
        </dgm:presLayoutVars>
      </dgm:prSet>
      <dgm:spPr/>
      <dgm:t>
        <a:bodyPr/>
        <a:lstStyle/>
        <a:p>
          <a:endParaRPr lang="en-US"/>
        </a:p>
      </dgm:t>
    </dgm:pt>
    <dgm:pt modelId="{9DD50D45-4865-4E89-8276-C9853FF625A9}" type="pres">
      <dgm:prSet presAssocID="{75266CA3-8AB9-44F8-A856-4454039753C5}" presName="desTx" presStyleLbl="alignAccFollowNode1" presStyleIdx="0" presStyleCnt="4">
        <dgm:presLayoutVars>
          <dgm:bulletEnabled val="1"/>
        </dgm:presLayoutVars>
      </dgm:prSet>
      <dgm:spPr/>
      <dgm:t>
        <a:bodyPr/>
        <a:lstStyle/>
        <a:p>
          <a:endParaRPr lang="en-US"/>
        </a:p>
      </dgm:t>
    </dgm:pt>
    <dgm:pt modelId="{CF388C61-FEB5-45E6-AF4B-F7BA72EA4538}" type="pres">
      <dgm:prSet presAssocID="{16CCDB2B-2EDA-4923-B1C0-13BBC51AD1D1}" presName="space" presStyleCnt="0"/>
      <dgm:spPr/>
    </dgm:pt>
    <dgm:pt modelId="{1798CA00-253F-40AD-AB02-2BB56B83A5C7}" type="pres">
      <dgm:prSet presAssocID="{4726C6FF-1A5B-48F9-9633-D799CEE836EF}" presName="composite" presStyleCnt="0"/>
      <dgm:spPr/>
    </dgm:pt>
    <dgm:pt modelId="{E88B5C51-928D-4E05-A00E-F6B59DD113BE}" type="pres">
      <dgm:prSet presAssocID="{4726C6FF-1A5B-48F9-9633-D799CEE836EF}" presName="parTx" presStyleLbl="alignNode1" presStyleIdx="1" presStyleCnt="4">
        <dgm:presLayoutVars>
          <dgm:chMax val="0"/>
          <dgm:chPref val="0"/>
          <dgm:bulletEnabled val="1"/>
        </dgm:presLayoutVars>
      </dgm:prSet>
      <dgm:spPr/>
      <dgm:t>
        <a:bodyPr/>
        <a:lstStyle/>
        <a:p>
          <a:endParaRPr lang="en-US"/>
        </a:p>
      </dgm:t>
    </dgm:pt>
    <dgm:pt modelId="{EFFE3C28-F0A4-4382-8156-23A5BE5FAAB8}" type="pres">
      <dgm:prSet presAssocID="{4726C6FF-1A5B-48F9-9633-D799CEE836EF}" presName="desTx" presStyleLbl="alignAccFollowNode1" presStyleIdx="1" presStyleCnt="4">
        <dgm:presLayoutVars>
          <dgm:bulletEnabled val="1"/>
        </dgm:presLayoutVars>
      </dgm:prSet>
      <dgm:spPr/>
      <dgm:t>
        <a:bodyPr/>
        <a:lstStyle/>
        <a:p>
          <a:endParaRPr lang="en-US"/>
        </a:p>
      </dgm:t>
    </dgm:pt>
    <dgm:pt modelId="{B36B19FA-DAA1-45A4-B6D8-B38CF830565C}" type="pres">
      <dgm:prSet presAssocID="{0F8003B2-B697-4F05-832B-009C2780CC74}" presName="space" presStyleCnt="0"/>
      <dgm:spPr/>
    </dgm:pt>
    <dgm:pt modelId="{5066890A-AFF7-4148-A863-8B1ADD3823CD}" type="pres">
      <dgm:prSet presAssocID="{429B958A-C269-4E38-8546-939150686FA7}" presName="composite" presStyleCnt="0"/>
      <dgm:spPr/>
    </dgm:pt>
    <dgm:pt modelId="{5FC32875-89F8-41A3-A271-540F4ADC43D2}" type="pres">
      <dgm:prSet presAssocID="{429B958A-C269-4E38-8546-939150686FA7}" presName="parTx" presStyleLbl="alignNode1" presStyleIdx="2" presStyleCnt="4">
        <dgm:presLayoutVars>
          <dgm:chMax val="0"/>
          <dgm:chPref val="0"/>
          <dgm:bulletEnabled val="1"/>
        </dgm:presLayoutVars>
      </dgm:prSet>
      <dgm:spPr/>
      <dgm:t>
        <a:bodyPr/>
        <a:lstStyle/>
        <a:p>
          <a:endParaRPr lang="en-US"/>
        </a:p>
      </dgm:t>
    </dgm:pt>
    <dgm:pt modelId="{0A29DC09-E33B-49B4-A5D6-642F8767D5EC}" type="pres">
      <dgm:prSet presAssocID="{429B958A-C269-4E38-8546-939150686FA7}" presName="desTx" presStyleLbl="alignAccFollowNode1" presStyleIdx="2" presStyleCnt="4">
        <dgm:presLayoutVars>
          <dgm:bulletEnabled val="1"/>
        </dgm:presLayoutVars>
      </dgm:prSet>
      <dgm:spPr/>
      <dgm:t>
        <a:bodyPr/>
        <a:lstStyle/>
        <a:p>
          <a:endParaRPr lang="en-US"/>
        </a:p>
      </dgm:t>
    </dgm:pt>
    <dgm:pt modelId="{2C2FE941-C6BA-46D3-A1D5-F7BCCE73CFA6}" type="pres">
      <dgm:prSet presAssocID="{407A2CCA-329E-4C26-BDBC-6C222E2D1373}" presName="space" presStyleCnt="0"/>
      <dgm:spPr/>
    </dgm:pt>
    <dgm:pt modelId="{1CB8C5A3-3871-480A-B07D-5A6C88B59975}" type="pres">
      <dgm:prSet presAssocID="{6B73B599-2B25-4C90-9604-F9070BBEE7F4}" presName="composite" presStyleCnt="0"/>
      <dgm:spPr/>
    </dgm:pt>
    <dgm:pt modelId="{E525D4D7-EE93-4D9A-AD22-85DF95A9D366}" type="pres">
      <dgm:prSet presAssocID="{6B73B599-2B25-4C90-9604-F9070BBEE7F4}" presName="parTx" presStyleLbl="alignNode1" presStyleIdx="3" presStyleCnt="4" custLinFactNeighborX="2047" custLinFactNeighborY="1314">
        <dgm:presLayoutVars>
          <dgm:chMax val="0"/>
          <dgm:chPref val="0"/>
          <dgm:bulletEnabled val="1"/>
        </dgm:presLayoutVars>
      </dgm:prSet>
      <dgm:spPr/>
      <dgm:t>
        <a:bodyPr/>
        <a:lstStyle/>
        <a:p>
          <a:endParaRPr lang="en-US"/>
        </a:p>
      </dgm:t>
    </dgm:pt>
    <dgm:pt modelId="{CF354069-6265-4AAC-877C-F90D7F8356EA}" type="pres">
      <dgm:prSet presAssocID="{6B73B599-2B25-4C90-9604-F9070BBEE7F4}" presName="desTx" presStyleLbl="alignAccFollowNode1" presStyleIdx="3" presStyleCnt="4">
        <dgm:presLayoutVars>
          <dgm:bulletEnabled val="1"/>
        </dgm:presLayoutVars>
      </dgm:prSet>
      <dgm:spPr/>
      <dgm:t>
        <a:bodyPr/>
        <a:lstStyle/>
        <a:p>
          <a:endParaRPr lang="en-US"/>
        </a:p>
      </dgm:t>
    </dgm:pt>
  </dgm:ptLst>
  <dgm:cxnLst>
    <dgm:cxn modelId="{AB4D607A-83BE-48D4-86E0-E4A40DA2448A}" type="presOf" srcId="{429B958A-C269-4E38-8546-939150686FA7}" destId="{5FC32875-89F8-41A3-A271-540F4ADC43D2}" srcOrd="0" destOrd="0" presId="urn:microsoft.com/office/officeart/2005/8/layout/hList1"/>
    <dgm:cxn modelId="{A5BAC3B8-82A6-4900-B59D-C20396C05FAF}" srcId="{5E3C65CA-5E7F-44A5-95E0-5E974BF31BF0}" destId="{6B73B599-2B25-4C90-9604-F9070BBEE7F4}" srcOrd="3" destOrd="0" parTransId="{2154B3B5-D802-4EBA-8F26-005D764F19A9}" sibTransId="{DFB03DEC-3404-48AD-9EB4-6FA5BB897188}"/>
    <dgm:cxn modelId="{532021DD-C59A-4546-9637-41FB14306308}" type="presOf" srcId="{28601D83-E673-40A0-B10E-51041771A4D0}" destId="{0A29DC09-E33B-49B4-A5D6-642F8767D5EC}" srcOrd="0" destOrd="1" presId="urn:microsoft.com/office/officeart/2005/8/layout/hList1"/>
    <dgm:cxn modelId="{E2FB87D5-42A7-4F2F-BC1A-529E29271870}" type="presOf" srcId="{BF5C8E76-ABE3-48C7-992D-7A266B075930}" destId="{EFFE3C28-F0A4-4382-8156-23A5BE5FAAB8}" srcOrd="0" destOrd="3" presId="urn:microsoft.com/office/officeart/2005/8/layout/hList1"/>
    <dgm:cxn modelId="{0EC8A09F-87D1-47F1-9159-BC806706768B}" type="presOf" srcId="{4726C6FF-1A5B-48F9-9633-D799CEE836EF}" destId="{E88B5C51-928D-4E05-A00E-F6B59DD113BE}" srcOrd="0" destOrd="0" presId="urn:microsoft.com/office/officeart/2005/8/layout/hList1"/>
    <dgm:cxn modelId="{36C01761-D35D-48A3-8018-D56CE74D67CC}" type="presOf" srcId="{1683E6E6-ABE3-4025-878C-2CAF3A9ABF40}" destId="{9DD50D45-4865-4E89-8276-C9853FF625A9}" srcOrd="0" destOrd="1" presId="urn:microsoft.com/office/officeart/2005/8/layout/hList1"/>
    <dgm:cxn modelId="{A366E1DC-2DB6-4483-B70F-FA43E5224622}" type="presOf" srcId="{BDB9F634-B08E-4418-AFEF-E6C35D747327}" destId="{9DD50D45-4865-4E89-8276-C9853FF625A9}" srcOrd="0" destOrd="0" presId="urn:microsoft.com/office/officeart/2005/8/layout/hList1"/>
    <dgm:cxn modelId="{B9C072BB-4496-4F6F-A273-6A04A5FF0F5D}" srcId="{BDB9F634-B08E-4418-AFEF-E6C35D747327}" destId="{9A5A88BF-0145-40EC-847F-71B198F56254}" srcOrd="2" destOrd="0" parTransId="{C2F2539C-DFE9-4C9A-A185-7AF91B735CE1}" sibTransId="{768D3A32-9690-4303-A563-EDE43FB1E6FA}"/>
    <dgm:cxn modelId="{D84E21F4-4580-48D8-BA9E-D7057011BC8F}" type="presOf" srcId="{08759D83-5795-4000-9CEE-9152980078E0}" destId="{0A29DC09-E33B-49B4-A5D6-642F8767D5EC}" srcOrd="0" destOrd="0" presId="urn:microsoft.com/office/officeart/2005/8/layout/hList1"/>
    <dgm:cxn modelId="{4E59450E-5E6A-4A6B-9ACC-2FC065ADAF0C}" srcId="{4726C6FF-1A5B-48F9-9633-D799CEE836EF}" destId="{BF5C8E76-ABE3-48C7-992D-7A266B075930}" srcOrd="3" destOrd="0" parTransId="{E288FED9-F8CA-46DE-9E62-A5955A504E1D}" sibTransId="{43850111-FBAC-4EAA-BE04-AFEF0DA18F01}"/>
    <dgm:cxn modelId="{180FEDF1-1D59-4E07-A0F3-2197F5486341}" srcId="{4726C6FF-1A5B-48F9-9633-D799CEE836EF}" destId="{03862DB9-98EC-4A59-9D00-7B9BD7D580E7}" srcOrd="2" destOrd="0" parTransId="{BC9112F1-D547-47FC-BB6A-67FE6889216A}" sibTransId="{1B21329E-DDA4-4C89-80F1-104D5295DE3B}"/>
    <dgm:cxn modelId="{28A0B522-A14F-4FD8-AA8F-196508A93B21}" type="presOf" srcId="{03862DB9-98EC-4A59-9D00-7B9BD7D580E7}" destId="{EFFE3C28-F0A4-4382-8156-23A5BE5FAAB8}" srcOrd="0" destOrd="2" presId="urn:microsoft.com/office/officeart/2005/8/layout/hList1"/>
    <dgm:cxn modelId="{65BD4EDB-9812-4259-BD04-C1C17A1AFE29}" srcId="{BDB9F634-B08E-4418-AFEF-E6C35D747327}" destId="{F03BD03E-0BDC-47ED-BA8A-8FD094043FB5}" srcOrd="1" destOrd="0" parTransId="{7BFCCF8B-BE26-4D7A-9B71-D8FF124C9E78}" sibTransId="{E5E5099F-4475-4ADA-948E-E160E2D04297}"/>
    <dgm:cxn modelId="{17E2BBF9-D883-4FF0-8DA7-9B5E784E621F}" srcId="{4726C6FF-1A5B-48F9-9633-D799CEE836EF}" destId="{C80A697C-6480-48C6-8F62-35F833F94216}" srcOrd="0" destOrd="0" parTransId="{91F00C86-DC67-4883-B03E-8719AFB5AD3E}" sibTransId="{210B85BD-8540-45EA-9903-5CB06CA66B22}"/>
    <dgm:cxn modelId="{F769FDFF-71DC-4076-A1C9-1205B522A99B}" type="presOf" srcId="{6B73B599-2B25-4C90-9604-F9070BBEE7F4}" destId="{E525D4D7-EE93-4D9A-AD22-85DF95A9D366}" srcOrd="0" destOrd="0" presId="urn:microsoft.com/office/officeart/2005/8/layout/hList1"/>
    <dgm:cxn modelId="{E3D6DBA4-D2CB-4934-AC95-B526345B79CA}" type="presOf" srcId="{25B98A65-EA33-4E10-9320-8DBD976B47BD}" destId="{9DD50D45-4865-4E89-8276-C9853FF625A9}" srcOrd="0" destOrd="4" presId="urn:microsoft.com/office/officeart/2005/8/layout/hList1"/>
    <dgm:cxn modelId="{815180CD-6581-4260-B787-F67B70B5F275}" type="presOf" srcId="{C80A697C-6480-48C6-8F62-35F833F94216}" destId="{EFFE3C28-F0A4-4382-8156-23A5BE5FAAB8}" srcOrd="0" destOrd="0" presId="urn:microsoft.com/office/officeart/2005/8/layout/hList1"/>
    <dgm:cxn modelId="{92F4980A-029C-49CA-9A4E-F60D468BC0EB}" srcId="{429B958A-C269-4E38-8546-939150686FA7}" destId="{08759D83-5795-4000-9CEE-9152980078E0}" srcOrd="0" destOrd="0" parTransId="{4ACB564E-B5DB-41FA-A9BC-04416FD621AB}" sibTransId="{876EC789-6D3D-4A80-8B2B-1778200513F6}"/>
    <dgm:cxn modelId="{E82FF15F-1F2F-42B1-B05A-DCB22D327E50}" type="presOf" srcId="{5E3C65CA-5E7F-44A5-95E0-5E974BF31BF0}" destId="{9D7B45E3-F2FB-42EB-8692-A50CF2573EBD}" srcOrd="0" destOrd="0" presId="urn:microsoft.com/office/officeart/2005/8/layout/hList1"/>
    <dgm:cxn modelId="{E014FD53-4CA9-45A6-B62B-9434F41D0CD0}" type="presOf" srcId="{84CB7E32-1FF0-4315-8695-08C586AFEC75}" destId="{CF354069-6265-4AAC-877C-F90D7F8356EA}" srcOrd="0" destOrd="0" presId="urn:microsoft.com/office/officeart/2005/8/layout/hList1"/>
    <dgm:cxn modelId="{4BC6BDDF-EFDE-496E-8BD2-244E2D64CDAD}" srcId="{75266CA3-8AB9-44F8-A856-4454039753C5}" destId="{BDB9F634-B08E-4418-AFEF-E6C35D747327}" srcOrd="0" destOrd="0" parTransId="{D7F70EF5-E772-492B-B20D-106C6E81C198}" sibTransId="{4BA430F3-E5A4-4C22-A212-499FE0E8952D}"/>
    <dgm:cxn modelId="{8C421C2B-D793-42C2-9149-23D9F2FC0E56}" type="presOf" srcId="{9A5A88BF-0145-40EC-847F-71B198F56254}" destId="{9DD50D45-4865-4E89-8276-C9853FF625A9}" srcOrd="0" destOrd="3" presId="urn:microsoft.com/office/officeart/2005/8/layout/hList1"/>
    <dgm:cxn modelId="{CD33965B-C42A-46D9-B999-F177FB8A77B9}" type="presOf" srcId="{75266CA3-8AB9-44F8-A856-4454039753C5}" destId="{CA14DE15-5D72-4802-AC35-1666A7A5F35A}" srcOrd="0" destOrd="0" presId="urn:microsoft.com/office/officeart/2005/8/layout/hList1"/>
    <dgm:cxn modelId="{161ABF29-91FC-44D4-8AB9-F672D5280742}" srcId="{5E3C65CA-5E7F-44A5-95E0-5E974BF31BF0}" destId="{429B958A-C269-4E38-8546-939150686FA7}" srcOrd="2" destOrd="0" parTransId="{CC4589BA-C7E5-4D80-A192-0E503B9B79A9}" sibTransId="{407A2CCA-329E-4C26-BDBC-6C222E2D1373}"/>
    <dgm:cxn modelId="{954297DC-927C-4736-B697-BB18BC55E018}" srcId="{5E3C65CA-5E7F-44A5-95E0-5E974BF31BF0}" destId="{75266CA3-8AB9-44F8-A856-4454039753C5}" srcOrd="0" destOrd="0" parTransId="{116DD597-0054-4792-B462-DD547D5B1F6F}" sibTransId="{16CCDB2B-2EDA-4923-B1C0-13BBC51AD1D1}"/>
    <dgm:cxn modelId="{F8E92259-48B6-4510-8A27-EB7CC9E9D984}" srcId="{5E3C65CA-5E7F-44A5-95E0-5E974BF31BF0}" destId="{4726C6FF-1A5B-48F9-9633-D799CEE836EF}" srcOrd="1" destOrd="0" parTransId="{B768615C-4550-43FB-856B-92C3C00F8EF1}" sibTransId="{0F8003B2-B697-4F05-832B-009C2780CC74}"/>
    <dgm:cxn modelId="{3A26ADF5-9CF6-4807-AB81-BFC65ECEE446}" srcId="{4726C6FF-1A5B-48F9-9633-D799CEE836EF}" destId="{8FCD1DB7-DCC9-468F-8241-B8309F06A68A}" srcOrd="1" destOrd="0" parTransId="{3489EB27-1B3D-4AF8-9FE0-26F2DC77137E}" sibTransId="{51CE8FB7-70A5-4570-97FB-8E6D366B2537}"/>
    <dgm:cxn modelId="{8712A3D0-1CA0-4D9D-9272-E212517F22F5}" srcId="{BDB9F634-B08E-4418-AFEF-E6C35D747327}" destId="{1683E6E6-ABE3-4025-878C-2CAF3A9ABF40}" srcOrd="0" destOrd="0" parTransId="{B06ABD3D-A36B-42C5-875B-C8633D69A12E}" sibTransId="{F6D84E97-A36A-42E8-8487-75A0DD448D67}"/>
    <dgm:cxn modelId="{E0344EB3-DE1C-4A36-B735-D6F3CD59AB94}" srcId="{429B958A-C269-4E38-8546-939150686FA7}" destId="{28601D83-E673-40A0-B10E-51041771A4D0}" srcOrd="1" destOrd="0" parTransId="{CDBE4443-BB2B-4DCC-887C-157EDB4728D3}" sibTransId="{F66CE149-10E9-4E4A-9C59-3711D9402E34}"/>
    <dgm:cxn modelId="{91308042-E48C-4F86-8A7A-27FB2A445657}" type="presOf" srcId="{8FCD1DB7-DCC9-468F-8241-B8309F06A68A}" destId="{EFFE3C28-F0A4-4382-8156-23A5BE5FAAB8}" srcOrd="0" destOrd="1" presId="urn:microsoft.com/office/officeart/2005/8/layout/hList1"/>
    <dgm:cxn modelId="{77B36684-A85D-4BDB-8FEF-543EA7303682}" srcId="{BDB9F634-B08E-4418-AFEF-E6C35D747327}" destId="{25B98A65-EA33-4E10-9320-8DBD976B47BD}" srcOrd="3" destOrd="0" parTransId="{A3FEEE99-CA12-4E34-8981-985C74448503}" sibTransId="{7EE8170F-CCE2-4953-BF65-D622FFB892DA}"/>
    <dgm:cxn modelId="{50B8758D-2FFE-4C7D-B47A-A92CFAE34433}" type="presOf" srcId="{F03BD03E-0BDC-47ED-BA8A-8FD094043FB5}" destId="{9DD50D45-4865-4E89-8276-C9853FF625A9}" srcOrd="0" destOrd="2" presId="urn:microsoft.com/office/officeart/2005/8/layout/hList1"/>
    <dgm:cxn modelId="{D25C6E52-27C8-4F49-BA9B-8C8E2F251652}" srcId="{6B73B599-2B25-4C90-9604-F9070BBEE7F4}" destId="{84CB7E32-1FF0-4315-8695-08C586AFEC75}" srcOrd="0" destOrd="0" parTransId="{8D12FB9F-EE01-4CE0-8B52-756E7196E8B3}" sibTransId="{3E3D798A-010F-415D-835B-124AD6C090B4}"/>
    <dgm:cxn modelId="{09484C48-E495-4803-A2B0-BBE826EB1FA3}" type="presParOf" srcId="{9D7B45E3-F2FB-42EB-8692-A50CF2573EBD}" destId="{74F9918F-4CEB-43E9-8DF7-DF094A379BF0}" srcOrd="0" destOrd="0" presId="urn:microsoft.com/office/officeart/2005/8/layout/hList1"/>
    <dgm:cxn modelId="{AABB32C4-30E5-4B37-86BC-4C118C850F69}" type="presParOf" srcId="{74F9918F-4CEB-43E9-8DF7-DF094A379BF0}" destId="{CA14DE15-5D72-4802-AC35-1666A7A5F35A}" srcOrd="0" destOrd="0" presId="urn:microsoft.com/office/officeart/2005/8/layout/hList1"/>
    <dgm:cxn modelId="{DB146CDB-0DEE-4702-84C1-C2D282FBDFDB}" type="presParOf" srcId="{74F9918F-4CEB-43E9-8DF7-DF094A379BF0}" destId="{9DD50D45-4865-4E89-8276-C9853FF625A9}" srcOrd="1" destOrd="0" presId="urn:microsoft.com/office/officeart/2005/8/layout/hList1"/>
    <dgm:cxn modelId="{1997909E-200E-469F-AF7C-A33817C0CA8E}" type="presParOf" srcId="{9D7B45E3-F2FB-42EB-8692-A50CF2573EBD}" destId="{CF388C61-FEB5-45E6-AF4B-F7BA72EA4538}" srcOrd="1" destOrd="0" presId="urn:microsoft.com/office/officeart/2005/8/layout/hList1"/>
    <dgm:cxn modelId="{261D0DC6-CD61-48E3-BDD3-D30B178E2141}" type="presParOf" srcId="{9D7B45E3-F2FB-42EB-8692-A50CF2573EBD}" destId="{1798CA00-253F-40AD-AB02-2BB56B83A5C7}" srcOrd="2" destOrd="0" presId="urn:microsoft.com/office/officeart/2005/8/layout/hList1"/>
    <dgm:cxn modelId="{EC9F4767-9E99-4C9C-B336-0B92DD74B8B6}" type="presParOf" srcId="{1798CA00-253F-40AD-AB02-2BB56B83A5C7}" destId="{E88B5C51-928D-4E05-A00E-F6B59DD113BE}" srcOrd="0" destOrd="0" presId="urn:microsoft.com/office/officeart/2005/8/layout/hList1"/>
    <dgm:cxn modelId="{2E48658B-38BB-4812-A33B-302213A657A6}" type="presParOf" srcId="{1798CA00-253F-40AD-AB02-2BB56B83A5C7}" destId="{EFFE3C28-F0A4-4382-8156-23A5BE5FAAB8}" srcOrd="1" destOrd="0" presId="urn:microsoft.com/office/officeart/2005/8/layout/hList1"/>
    <dgm:cxn modelId="{1EC7E01A-0E3F-4B45-AE20-B452D721D9E1}" type="presParOf" srcId="{9D7B45E3-F2FB-42EB-8692-A50CF2573EBD}" destId="{B36B19FA-DAA1-45A4-B6D8-B38CF830565C}" srcOrd="3" destOrd="0" presId="urn:microsoft.com/office/officeart/2005/8/layout/hList1"/>
    <dgm:cxn modelId="{7A7D846D-5EAE-45A1-9CBC-0128C064B685}" type="presParOf" srcId="{9D7B45E3-F2FB-42EB-8692-A50CF2573EBD}" destId="{5066890A-AFF7-4148-A863-8B1ADD3823CD}" srcOrd="4" destOrd="0" presId="urn:microsoft.com/office/officeart/2005/8/layout/hList1"/>
    <dgm:cxn modelId="{863B1B26-33B1-43D6-8154-2C1218A47032}" type="presParOf" srcId="{5066890A-AFF7-4148-A863-8B1ADD3823CD}" destId="{5FC32875-89F8-41A3-A271-540F4ADC43D2}" srcOrd="0" destOrd="0" presId="urn:microsoft.com/office/officeart/2005/8/layout/hList1"/>
    <dgm:cxn modelId="{69DF5DE5-DC7D-41B5-861C-9EC7152EDC80}" type="presParOf" srcId="{5066890A-AFF7-4148-A863-8B1ADD3823CD}" destId="{0A29DC09-E33B-49B4-A5D6-642F8767D5EC}" srcOrd="1" destOrd="0" presId="urn:microsoft.com/office/officeart/2005/8/layout/hList1"/>
    <dgm:cxn modelId="{C0E1EC2E-C71F-4AD1-B390-E5209EDCFC60}" type="presParOf" srcId="{9D7B45E3-F2FB-42EB-8692-A50CF2573EBD}" destId="{2C2FE941-C6BA-46D3-A1D5-F7BCCE73CFA6}" srcOrd="5" destOrd="0" presId="urn:microsoft.com/office/officeart/2005/8/layout/hList1"/>
    <dgm:cxn modelId="{939E616A-643E-48B5-AAC4-73E0BCBEC117}" type="presParOf" srcId="{9D7B45E3-F2FB-42EB-8692-A50CF2573EBD}" destId="{1CB8C5A3-3871-480A-B07D-5A6C88B59975}" srcOrd="6" destOrd="0" presId="urn:microsoft.com/office/officeart/2005/8/layout/hList1"/>
    <dgm:cxn modelId="{9C802D10-8D2C-486C-A8C4-CD1F5809DF3C}" type="presParOf" srcId="{1CB8C5A3-3871-480A-B07D-5A6C88B59975}" destId="{E525D4D7-EE93-4D9A-AD22-85DF95A9D366}" srcOrd="0" destOrd="0" presId="urn:microsoft.com/office/officeart/2005/8/layout/hList1"/>
    <dgm:cxn modelId="{EDE1E8DA-EE84-4F9E-A000-47F1E9D757A8}" type="presParOf" srcId="{1CB8C5A3-3871-480A-B07D-5A6C88B59975}" destId="{CF354069-6265-4AAC-877C-F90D7F8356EA}"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202C88-FAC5-44F6-BB0C-F851AEE6ACF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E1385264-00E5-4CDD-8E0F-90695A90A638}">
      <dgm:prSet phldrT="[Texto]"/>
      <dgm:spPr/>
      <dgm:t>
        <a:bodyPr/>
        <a:lstStyle/>
        <a:p>
          <a:r>
            <a:rPr lang="es-EC" dirty="0" smtClean="0"/>
            <a:t>Análisis Comparativo y Evolución de los Estados  Financieros </a:t>
          </a:r>
          <a:endParaRPr lang="en-US" dirty="0"/>
        </a:p>
      </dgm:t>
    </dgm:pt>
    <dgm:pt modelId="{6FA56B49-EF0C-4458-9A3A-FAB90B7FCC12}" type="parTrans" cxnId="{DD84E2E1-BA14-4376-BD22-2AAF04C0B881}">
      <dgm:prSet/>
      <dgm:spPr/>
      <dgm:t>
        <a:bodyPr/>
        <a:lstStyle/>
        <a:p>
          <a:endParaRPr lang="en-US"/>
        </a:p>
      </dgm:t>
    </dgm:pt>
    <dgm:pt modelId="{9CD9CDE4-5845-4871-8543-A3BB7C166574}" type="sibTrans" cxnId="{DD84E2E1-BA14-4376-BD22-2AAF04C0B881}">
      <dgm:prSet/>
      <dgm:spPr/>
      <dgm:t>
        <a:bodyPr/>
        <a:lstStyle/>
        <a:p>
          <a:endParaRPr lang="en-US"/>
        </a:p>
      </dgm:t>
    </dgm:pt>
    <dgm:pt modelId="{11944E62-08A9-45D3-AA1E-078A49A50EDE}">
      <dgm:prSet phldrT="[Texto]"/>
      <dgm:spPr/>
      <dgm:t>
        <a:bodyPr/>
        <a:lstStyle/>
        <a:p>
          <a:r>
            <a:rPr lang="es-EC" dirty="0" smtClean="0"/>
            <a:t>Análisis Horizontal y Vertical del Balance General y Estado de Resultados</a:t>
          </a:r>
          <a:endParaRPr lang="en-US" dirty="0"/>
        </a:p>
      </dgm:t>
    </dgm:pt>
    <dgm:pt modelId="{41FD2D90-8DAB-4EDA-94C0-A6ACD7537381}" type="parTrans" cxnId="{C8E9E97D-54DB-4634-A01C-65DBD336F546}">
      <dgm:prSet/>
      <dgm:spPr/>
      <dgm:t>
        <a:bodyPr/>
        <a:lstStyle/>
        <a:p>
          <a:endParaRPr lang="en-US"/>
        </a:p>
      </dgm:t>
    </dgm:pt>
    <dgm:pt modelId="{D6F27D50-A2A8-43DA-BC7E-4BBC4A194E75}" type="sibTrans" cxnId="{C8E9E97D-54DB-4634-A01C-65DBD336F546}">
      <dgm:prSet/>
      <dgm:spPr/>
      <dgm:t>
        <a:bodyPr/>
        <a:lstStyle/>
        <a:p>
          <a:endParaRPr lang="en-US"/>
        </a:p>
      </dgm:t>
    </dgm:pt>
    <dgm:pt modelId="{2CEC03F5-B8AB-4A38-A6D3-158D483AE4E0}">
      <dgm:prSet phldrT="[Texto]"/>
      <dgm:spPr/>
      <dgm:t>
        <a:bodyPr/>
        <a:lstStyle/>
        <a:p>
          <a:r>
            <a:rPr lang="es-EC" dirty="0" smtClean="0"/>
            <a:t>Análisis e Interpretación de Razones Financieras</a:t>
          </a:r>
          <a:endParaRPr lang="en-US" dirty="0"/>
        </a:p>
      </dgm:t>
    </dgm:pt>
    <dgm:pt modelId="{DB870C51-D550-4A8F-90CF-E22797912992}" type="parTrans" cxnId="{D9393F87-B68F-48C2-9103-5715E9EEA5BF}">
      <dgm:prSet/>
      <dgm:spPr/>
      <dgm:t>
        <a:bodyPr/>
        <a:lstStyle/>
        <a:p>
          <a:endParaRPr lang="en-US"/>
        </a:p>
      </dgm:t>
    </dgm:pt>
    <dgm:pt modelId="{5527387D-E417-4081-9F5D-E58174D57F45}" type="sibTrans" cxnId="{D9393F87-B68F-48C2-9103-5715E9EEA5BF}">
      <dgm:prSet/>
      <dgm:spPr/>
      <dgm:t>
        <a:bodyPr/>
        <a:lstStyle/>
        <a:p>
          <a:endParaRPr lang="en-US"/>
        </a:p>
      </dgm:t>
    </dgm:pt>
    <dgm:pt modelId="{270D9044-9E4C-4B3B-B2C5-F73E0B5DDF4B}">
      <dgm:prSet phldrT="[Texto]"/>
      <dgm:spPr/>
      <dgm:t>
        <a:bodyPr/>
        <a:lstStyle/>
        <a:p>
          <a:r>
            <a:rPr lang="es-EC" dirty="0" smtClean="0"/>
            <a:t>Liquidez</a:t>
          </a:r>
          <a:endParaRPr lang="en-US" dirty="0"/>
        </a:p>
      </dgm:t>
    </dgm:pt>
    <dgm:pt modelId="{4C8FB595-66C3-4453-BE7D-8E2FC56CA391}" type="parTrans" cxnId="{7A6E71FA-3160-4AD0-87B2-A10509E84B96}">
      <dgm:prSet/>
      <dgm:spPr/>
      <dgm:t>
        <a:bodyPr/>
        <a:lstStyle/>
        <a:p>
          <a:endParaRPr lang="en-US"/>
        </a:p>
      </dgm:t>
    </dgm:pt>
    <dgm:pt modelId="{869D2DB6-5950-4169-8B50-A8AE8A50C009}" type="sibTrans" cxnId="{7A6E71FA-3160-4AD0-87B2-A10509E84B96}">
      <dgm:prSet/>
      <dgm:spPr/>
      <dgm:t>
        <a:bodyPr/>
        <a:lstStyle/>
        <a:p>
          <a:endParaRPr lang="en-US"/>
        </a:p>
      </dgm:t>
    </dgm:pt>
    <dgm:pt modelId="{6ECD6637-F70A-414B-A37A-855F9F540E32}">
      <dgm:prSet phldrT="[Texto]"/>
      <dgm:spPr/>
      <dgm:t>
        <a:bodyPr/>
        <a:lstStyle/>
        <a:p>
          <a:r>
            <a:rPr lang="es-EC" dirty="0" smtClean="0"/>
            <a:t>Prueba Acida</a:t>
          </a:r>
          <a:endParaRPr lang="en-US" dirty="0"/>
        </a:p>
      </dgm:t>
    </dgm:pt>
    <dgm:pt modelId="{848F5E64-18DF-4453-8FC1-DF62EC800ABB}" type="parTrans" cxnId="{BD60E002-736B-4AB6-A4FF-0689FEB0BFEB}">
      <dgm:prSet/>
      <dgm:spPr/>
      <dgm:t>
        <a:bodyPr/>
        <a:lstStyle/>
        <a:p>
          <a:endParaRPr lang="en-US"/>
        </a:p>
      </dgm:t>
    </dgm:pt>
    <dgm:pt modelId="{CC5858F5-F346-4CDA-96AC-FFCDCF76A89E}" type="sibTrans" cxnId="{BD60E002-736B-4AB6-A4FF-0689FEB0BFEB}">
      <dgm:prSet/>
      <dgm:spPr/>
      <dgm:t>
        <a:bodyPr/>
        <a:lstStyle/>
        <a:p>
          <a:endParaRPr lang="en-US"/>
        </a:p>
      </dgm:t>
    </dgm:pt>
    <dgm:pt modelId="{0E024B4A-414A-4F6D-9EA0-CBB9173D99B7}">
      <dgm:prSet phldrT="[Texto]"/>
      <dgm:spPr/>
      <dgm:t>
        <a:bodyPr/>
        <a:lstStyle/>
        <a:p>
          <a:r>
            <a:rPr lang="es-EC" dirty="0" smtClean="0"/>
            <a:t>Margen Bruto  / Ventas</a:t>
          </a:r>
          <a:endParaRPr lang="en-US" dirty="0"/>
        </a:p>
      </dgm:t>
    </dgm:pt>
    <dgm:pt modelId="{0030990E-2F08-4519-A5A8-AD015F474296}" type="parTrans" cxnId="{1F1928C6-E85E-4D55-BE46-4CE81E4BB1FF}">
      <dgm:prSet/>
      <dgm:spPr/>
      <dgm:t>
        <a:bodyPr/>
        <a:lstStyle/>
        <a:p>
          <a:endParaRPr lang="en-US"/>
        </a:p>
      </dgm:t>
    </dgm:pt>
    <dgm:pt modelId="{8EAF875E-645A-44C3-86C3-26F47A9FF545}" type="sibTrans" cxnId="{1F1928C6-E85E-4D55-BE46-4CE81E4BB1FF}">
      <dgm:prSet/>
      <dgm:spPr/>
      <dgm:t>
        <a:bodyPr/>
        <a:lstStyle/>
        <a:p>
          <a:endParaRPr lang="en-US"/>
        </a:p>
      </dgm:t>
    </dgm:pt>
    <dgm:pt modelId="{78D504B8-ADB0-4286-AE67-F049CBDB60BB}">
      <dgm:prSet phldrT="[Texto]"/>
      <dgm:spPr/>
      <dgm:t>
        <a:bodyPr/>
        <a:lstStyle/>
        <a:p>
          <a:r>
            <a:rPr lang="es-EC" dirty="0" smtClean="0"/>
            <a:t>Plazo Promedio CxC y CxP</a:t>
          </a:r>
          <a:endParaRPr lang="en-US" dirty="0"/>
        </a:p>
      </dgm:t>
    </dgm:pt>
    <dgm:pt modelId="{907ED640-8B3A-4B8C-A59A-79C066A162E8}" type="parTrans" cxnId="{144CEF6C-6BC5-428E-BAD4-ECFCE98DF682}">
      <dgm:prSet/>
      <dgm:spPr/>
      <dgm:t>
        <a:bodyPr/>
        <a:lstStyle/>
        <a:p>
          <a:endParaRPr lang="en-US"/>
        </a:p>
      </dgm:t>
    </dgm:pt>
    <dgm:pt modelId="{BC8EE611-8B5B-4A8A-B7FA-464F5CA43B56}" type="sibTrans" cxnId="{144CEF6C-6BC5-428E-BAD4-ECFCE98DF682}">
      <dgm:prSet/>
      <dgm:spPr/>
      <dgm:t>
        <a:bodyPr/>
        <a:lstStyle/>
        <a:p>
          <a:endParaRPr lang="en-US"/>
        </a:p>
      </dgm:t>
    </dgm:pt>
    <dgm:pt modelId="{EAEDB66E-9938-48DE-B29F-F6C297EA78D5}">
      <dgm:prSet phldrT="[Texto]"/>
      <dgm:spPr/>
      <dgm:t>
        <a:bodyPr/>
        <a:lstStyle/>
        <a:p>
          <a:r>
            <a:rPr lang="es-EC" dirty="0" smtClean="0"/>
            <a:t>Plazo Promedio Inventario</a:t>
          </a:r>
          <a:endParaRPr lang="en-US" dirty="0"/>
        </a:p>
      </dgm:t>
    </dgm:pt>
    <dgm:pt modelId="{57C5E2C6-7F44-43ED-8A22-A1658E27B465}" type="parTrans" cxnId="{53CB4485-24A7-473F-B6AE-3F92B4037250}">
      <dgm:prSet/>
      <dgm:spPr/>
      <dgm:t>
        <a:bodyPr/>
        <a:lstStyle/>
        <a:p>
          <a:endParaRPr lang="en-US"/>
        </a:p>
      </dgm:t>
    </dgm:pt>
    <dgm:pt modelId="{FD06E57B-CC5A-4FB9-8995-D2347F81026E}" type="sibTrans" cxnId="{53CB4485-24A7-473F-B6AE-3F92B4037250}">
      <dgm:prSet/>
      <dgm:spPr/>
      <dgm:t>
        <a:bodyPr/>
        <a:lstStyle/>
        <a:p>
          <a:endParaRPr lang="en-US"/>
        </a:p>
      </dgm:t>
    </dgm:pt>
    <dgm:pt modelId="{673217A7-EFD5-41B4-9B5F-C875782FD916}" type="pres">
      <dgm:prSet presAssocID="{EA202C88-FAC5-44F6-BB0C-F851AEE6ACF8}" presName="linearFlow" presStyleCnt="0">
        <dgm:presLayoutVars>
          <dgm:dir/>
          <dgm:animLvl val="lvl"/>
          <dgm:resizeHandles val="exact"/>
        </dgm:presLayoutVars>
      </dgm:prSet>
      <dgm:spPr/>
      <dgm:t>
        <a:bodyPr/>
        <a:lstStyle/>
        <a:p>
          <a:endParaRPr lang="en-US"/>
        </a:p>
      </dgm:t>
    </dgm:pt>
    <dgm:pt modelId="{3B6A3E2A-B319-40B3-BC37-A90948ED9535}" type="pres">
      <dgm:prSet presAssocID="{E1385264-00E5-4CDD-8E0F-90695A90A638}" presName="composite" presStyleCnt="0"/>
      <dgm:spPr/>
    </dgm:pt>
    <dgm:pt modelId="{B08F8EA1-C1F2-4D40-845D-8ADEBF9825E7}" type="pres">
      <dgm:prSet presAssocID="{E1385264-00E5-4CDD-8E0F-90695A90A638}" presName="parTx" presStyleLbl="node1" presStyleIdx="0" presStyleCnt="2">
        <dgm:presLayoutVars>
          <dgm:chMax val="0"/>
          <dgm:chPref val="0"/>
          <dgm:bulletEnabled val="1"/>
        </dgm:presLayoutVars>
      </dgm:prSet>
      <dgm:spPr/>
      <dgm:t>
        <a:bodyPr/>
        <a:lstStyle/>
        <a:p>
          <a:endParaRPr lang="en-US"/>
        </a:p>
      </dgm:t>
    </dgm:pt>
    <dgm:pt modelId="{E2698716-E856-44AF-AA6F-F5BE7D09BF6A}" type="pres">
      <dgm:prSet presAssocID="{E1385264-00E5-4CDD-8E0F-90695A90A638}" presName="parSh" presStyleLbl="node1" presStyleIdx="0" presStyleCnt="2"/>
      <dgm:spPr/>
      <dgm:t>
        <a:bodyPr/>
        <a:lstStyle/>
        <a:p>
          <a:endParaRPr lang="en-US"/>
        </a:p>
      </dgm:t>
    </dgm:pt>
    <dgm:pt modelId="{BF301AF9-6190-4B17-8D2B-CF95CD8F27D9}" type="pres">
      <dgm:prSet presAssocID="{E1385264-00E5-4CDD-8E0F-90695A90A638}" presName="desTx" presStyleLbl="fgAcc1" presStyleIdx="0" presStyleCnt="2">
        <dgm:presLayoutVars>
          <dgm:bulletEnabled val="1"/>
        </dgm:presLayoutVars>
      </dgm:prSet>
      <dgm:spPr/>
      <dgm:t>
        <a:bodyPr/>
        <a:lstStyle/>
        <a:p>
          <a:endParaRPr lang="en-US"/>
        </a:p>
      </dgm:t>
    </dgm:pt>
    <dgm:pt modelId="{93F3A04D-5B91-4CFB-A434-7A4DC9F56A54}" type="pres">
      <dgm:prSet presAssocID="{9CD9CDE4-5845-4871-8543-A3BB7C166574}" presName="sibTrans" presStyleLbl="sibTrans2D1" presStyleIdx="0" presStyleCnt="1"/>
      <dgm:spPr/>
      <dgm:t>
        <a:bodyPr/>
        <a:lstStyle/>
        <a:p>
          <a:endParaRPr lang="en-US"/>
        </a:p>
      </dgm:t>
    </dgm:pt>
    <dgm:pt modelId="{ECC1F1D4-B217-4E4F-8249-CCBCBA472DE0}" type="pres">
      <dgm:prSet presAssocID="{9CD9CDE4-5845-4871-8543-A3BB7C166574}" presName="connTx" presStyleLbl="sibTrans2D1" presStyleIdx="0" presStyleCnt="1"/>
      <dgm:spPr/>
      <dgm:t>
        <a:bodyPr/>
        <a:lstStyle/>
        <a:p>
          <a:endParaRPr lang="en-US"/>
        </a:p>
      </dgm:t>
    </dgm:pt>
    <dgm:pt modelId="{B91ABB88-8144-4A9D-BDA8-96D37EFE96E8}" type="pres">
      <dgm:prSet presAssocID="{2CEC03F5-B8AB-4A38-A6D3-158D483AE4E0}" presName="composite" presStyleCnt="0"/>
      <dgm:spPr/>
    </dgm:pt>
    <dgm:pt modelId="{D935A212-6592-4CD7-9B15-AD406CBA90B6}" type="pres">
      <dgm:prSet presAssocID="{2CEC03F5-B8AB-4A38-A6D3-158D483AE4E0}" presName="parTx" presStyleLbl="node1" presStyleIdx="0" presStyleCnt="2">
        <dgm:presLayoutVars>
          <dgm:chMax val="0"/>
          <dgm:chPref val="0"/>
          <dgm:bulletEnabled val="1"/>
        </dgm:presLayoutVars>
      </dgm:prSet>
      <dgm:spPr/>
      <dgm:t>
        <a:bodyPr/>
        <a:lstStyle/>
        <a:p>
          <a:endParaRPr lang="en-US"/>
        </a:p>
      </dgm:t>
    </dgm:pt>
    <dgm:pt modelId="{E27735FB-14E2-4AD1-9E04-922B4F470984}" type="pres">
      <dgm:prSet presAssocID="{2CEC03F5-B8AB-4A38-A6D3-158D483AE4E0}" presName="parSh" presStyleLbl="node1" presStyleIdx="1" presStyleCnt="2"/>
      <dgm:spPr/>
      <dgm:t>
        <a:bodyPr/>
        <a:lstStyle/>
        <a:p>
          <a:endParaRPr lang="en-US"/>
        </a:p>
      </dgm:t>
    </dgm:pt>
    <dgm:pt modelId="{0844722D-01AA-45D9-89C8-BF00A88D3076}" type="pres">
      <dgm:prSet presAssocID="{2CEC03F5-B8AB-4A38-A6D3-158D483AE4E0}" presName="desTx" presStyleLbl="fgAcc1" presStyleIdx="1" presStyleCnt="2">
        <dgm:presLayoutVars>
          <dgm:bulletEnabled val="1"/>
        </dgm:presLayoutVars>
      </dgm:prSet>
      <dgm:spPr/>
      <dgm:t>
        <a:bodyPr/>
        <a:lstStyle/>
        <a:p>
          <a:endParaRPr lang="en-US"/>
        </a:p>
      </dgm:t>
    </dgm:pt>
  </dgm:ptLst>
  <dgm:cxnLst>
    <dgm:cxn modelId="{CC20D3C8-FB12-4CE4-9DDE-63A44C198D5B}" type="presOf" srcId="{E1385264-00E5-4CDD-8E0F-90695A90A638}" destId="{E2698716-E856-44AF-AA6F-F5BE7D09BF6A}" srcOrd="1" destOrd="0" presId="urn:microsoft.com/office/officeart/2005/8/layout/process3"/>
    <dgm:cxn modelId="{094B8CDE-C503-4353-A2FE-19D6EC2843F3}" type="presOf" srcId="{2CEC03F5-B8AB-4A38-A6D3-158D483AE4E0}" destId="{D935A212-6592-4CD7-9B15-AD406CBA90B6}" srcOrd="0" destOrd="0" presId="urn:microsoft.com/office/officeart/2005/8/layout/process3"/>
    <dgm:cxn modelId="{144CEF6C-6BC5-428E-BAD4-ECFCE98DF682}" srcId="{2CEC03F5-B8AB-4A38-A6D3-158D483AE4E0}" destId="{78D504B8-ADB0-4286-AE67-F049CBDB60BB}" srcOrd="3" destOrd="0" parTransId="{907ED640-8B3A-4B8C-A59A-79C066A162E8}" sibTransId="{BC8EE611-8B5B-4A8A-B7FA-464F5CA43B56}"/>
    <dgm:cxn modelId="{1FD9CC51-C4FF-48F7-B779-A67A74753E5F}" type="presOf" srcId="{9CD9CDE4-5845-4871-8543-A3BB7C166574}" destId="{93F3A04D-5B91-4CFB-A434-7A4DC9F56A54}" srcOrd="0" destOrd="0" presId="urn:microsoft.com/office/officeart/2005/8/layout/process3"/>
    <dgm:cxn modelId="{12290925-4BAB-4D15-AA55-3B7C566F7565}" type="presOf" srcId="{6ECD6637-F70A-414B-A37A-855F9F540E32}" destId="{0844722D-01AA-45D9-89C8-BF00A88D3076}" srcOrd="0" destOrd="1" presId="urn:microsoft.com/office/officeart/2005/8/layout/process3"/>
    <dgm:cxn modelId="{C8E9E97D-54DB-4634-A01C-65DBD336F546}" srcId="{E1385264-00E5-4CDD-8E0F-90695A90A638}" destId="{11944E62-08A9-45D3-AA1E-078A49A50EDE}" srcOrd="0" destOrd="0" parTransId="{41FD2D90-8DAB-4EDA-94C0-A6ACD7537381}" sibTransId="{D6F27D50-A2A8-43DA-BC7E-4BBC4A194E75}"/>
    <dgm:cxn modelId="{D2B730AD-5066-4195-B397-694D5D1A8CB6}" type="presOf" srcId="{11944E62-08A9-45D3-AA1E-078A49A50EDE}" destId="{BF301AF9-6190-4B17-8D2B-CF95CD8F27D9}" srcOrd="0" destOrd="0" presId="urn:microsoft.com/office/officeart/2005/8/layout/process3"/>
    <dgm:cxn modelId="{17C8FA15-460F-4313-9C28-40A3EE9F6FD9}" type="presOf" srcId="{EAEDB66E-9938-48DE-B29F-F6C297EA78D5}" destId="{0844722D-01AA-45D9-89C8-BF00A88D3076}" srcOrd="0" destOrd="4" presId="urn:microsoft.com/office/officeart/2005/8/layout/process3"/>
    <dgm:cxn modelId="{53CB4485-24A7-473F-B6AE-3F92B4037250}" srcId="{2CEC03F5-B8AB-4A38-A6D3-158D483AE4E0}" destId="{EAEDB66E-9938-48DE-B29F-F6C297EA78D5}" srcOrd="4" destOrd="0" parTransId="{57C5E2C6-7F44-43ED-8A22-A1658E27B465}" sibTransId="{FD06E57B-CC5A-4FB9-8995-D2347F81026E}"/>
    <dgm:cxn modelId="{D9393F87-B68F-48C2-9103-5715E9EEA5BF}" srcId="{EA202C88-FAC5-44F6-BB0C-F851AEE6ACF8}" destId="{2CEC03F5-B8AB-4A38-A6D3-158D483AE4E0}" srcOrd="1" destOrd="0" parTransId="{DB870C51-D550-4A8F-90CF-E22797912992}" sibTransId="{5527387D-E417-4081-9F5D-E58174D57F45}"/>
    <dgm:cxn modelId="{4D92AD55-A516-4874-945B-44C46F211BB5}" type="presOf" srcId="{9CD9CDE4-5845-4871-8543-A3BB7C166574}" destId="{ECC1F1D4-B217-4E4F-8249-CCBCBA472DE0}" srcOrd="1" destOrd="0" presId="urn:microsoft.com/office/officeart/2005/8/layout/process3"/>
    <dgm:cxn modelId="{C5BD27D3-BD73-4138-9C84-1FDC0EE768FF}" type="presOf" srcId="{2CEC03F5-B8AB-4A38-A6D3-158D483AE4E0}" destId="{E27735FB-14E2-4AD1-9E04-922B4F470984}" srcOrd="1" destOrd="0" presId="urn:microsoft.com/office/officeart/2005/8/layout/process3"/>
    <dgm:cxn modelId="{A21B0E7C-781C-4576-A94C-83D29C0EFA32}" type="presOf" srcId="{78D504B8-ADB0-4286-AE67-F049CBDB60BB}" destId="{0844722D-01AA-45D9-89C8-BF00A88D3076}" srcOrd="0" destOrd="3" presId="urn:microsoft.com/office/officeart/2005/8/layout/process3"/>
    <dgm:cxn modelId="{7A6E71FA-3160-4AD0-87B2-A10509E84B96}" srcId="{2CEC03F5-B8AB-4A38-A6D3-158D483AE4E0}" destId="{270D9044-9E4C-4B3B-B2C5-F73E0B5DDF4B}" srcOrd="0" destOrd="0" parTransId="{4C8FB595-66C3-4453-BE7D-8E2FC56CA391}" sibTransId="{869D2DB6-5950-4169-8B50-A8AE8A50C009}"/>
    <dgm:cxn modelId="{337D5153-6EBD-4538-AD83-66CEBAFACCA4}" type="presOf" srcId="{0E024B4A-414A-4F6D-9EA0-CBB9173D99B7}" destId="{0844722D-01AA-45D9-89C8-BF00A88D3076}" srcOrd="0" destOrd="2" presId="urn:microsoft.com/office/officeart/2005/8/layout/process3"/>
    <dgm:cxn modelId="{BD60E002-736B-4AB6-A4FF-0689FEB0BFEB}" srcId="{2CEC03F5-B8AB-4A38-A6D3-158D483AE4E0}" destId="{6ECD6637-F70A-414B-A37A-855F9F540E32}" srcOrd="1" destOrd="0" parTransId="{848F5E64-18DF-4453-8FC1-DF62EC800ABB}" sibTransId="{CC5858F5-F346-4CDA-96AC-FFCDCF76A89E}"/>
    <dgm:cxn modelId="{1F1928C6-E85E-4D55-BE46-4CE81E4BB1FF}" srcId="{2CEC03F5-B8AB-4A38-A6D3-158D483AE4E0}" destId="{0E024B4A-414A-4F6D-9EA0-CBB9173D99B7}" srcOrd="2" destOrd="0" parTransId="{0030990E-2F08-4519-A5A8-AD015F474296}" sibTransId="{8EAF875E-645A-44C3-86C3-26F47A9FF545}"/>
    <dgm:cxn modelId="{21EEEAB2-72AE-47D9-B7D8-738307A622D4}" type="presOf" srcId="{E1385264-00E5-4CDD-8E0F-90695A90A638}" destId="{B08F8EA1-C1F2-4D40-845D-8ADEBF9825E7}" srcOrd="0" destOrd="0" presId="urn:microsoft.com/office/officeart/2005/8/layout/process3"/>
    <dgm:cxn modelId="{DD84E2E1-BA14-4376-BD22-2AAF04C0B881}" srcId="{EA202C88-FAC5-44F6-BB0C-F851AEE6ACF8}" destId="{E1385264-00E5-4CDD-8E0F-90695A90A638}" srcOrd="0" destOrd="0" parTransId="{6FA56B49-EF0C-4458-9A3A-FAB90B7FCC12}" sibTransId="{9CD9CDE4-5845-4871-8543-A3BB7C166574}"/>
    <dgm:cxn modelId="{63CBB031-C422-4978-AF1B-1142B07ECB86}" type="presOf" srcId="{EA202C88-FAC5-44F6-BB0C-F851AEE6ACF8}" destId="{673217A7-EFD5-41B4-9B5F-C875782FD916}" srcOrd="0" destOrd="0" presId="urn:microsoft.com/office/officeart/2005/8/layout/process3"/>
    <dgm:cxn modelId="{CA2090C9-B9FC-4D61-82B3-65765474AD9E}" type="presOf" srcId="{270D9044-9E4C-4B3B-B2C5-F73E0B5DDF4B}" destId="{0844722D-01AA-45D9-89C8-BF00A88D3076}" srcOrd="0" destOrd="0" presId="urn:microsoft.com/office/officeart/2005/8/layout/process3"/>
    <dgm:cxn modelId="{51BAF04B-17C2-4517-9647-3180B028A0BC}" type="presParOf" srcId="{673217A7-EFD5-41B4-9B5F-C875782FD916}" destId="{3B6A3E2A-B319-40B3-BC37-A90948ED9535}" srcOrd="0" destOrd="0" presId="urn:microsoft.com/office/officeart/2005/8/layout/process3"/>
    <dgm:cxn modelId="{B2507ECA-3B2F-4C9C-9317-B71D9102FF1A}" type="presParOf" srcId="{3B6A3E2A-B319-40B3-BC37-A90948ED9535}" destId="{B08F8EA1-C1F2-4D40-845D-8ADEBF9825E7}" srcOrd="0" destOrd="0" presId="urn:microsoft.com/office/officeart/2005/8/layout/process3"/>
    <dgm:cxn modelId="{DEEABF4E-2597-4B65-9D16-840F53754E7D}" type="presParOf" srcId="{3B6A3E2A-B319-40B3-BC37-A90948ED9535}" destId="{E2698716-E856-44AF-AA6F-F5BE7D09BF6A}" srcOrd="1" destOrd="0" presId="urn:microsoft.com/office/officeart/2005/8/layout/process3"/>
    <dgm:cxn modelId="{3E8F3A8E-583B-4540-9AEC-5BAE5B00616C}" type="presParOf" srcId="{3B6A3E2A-B319-40B3-BC37-A90948ED9535}" destId="{BF301AF9-6190-4B17-8D2B-CF95CD8F27D9}" srcOrd="2" destOrd="0" presId="urn:microsoft.com/office/officeart/2005/8/layout/process3"/>
    <dgm:cxn modelId="{BE386D51-878D-4648-900F-680AB2F4721B}" type="presParOf" srcId="{673217A7-EFD5-41B4-9B5F-C875782FD916}" destId="{93F3A04D-5B91-4CFB-A434-7A4DC9F56A54}" srcOrd="1" destOrd="0" presId="urn:microsoft.com/office/officeart/2005/8/layout/process3"/>
    <dgm:cxn modelId="{2AEFEF7B-F995-4664-8252-BCD4CDE8C54D}" type="presParOf" srcId="{93F3A04D-5B91-4CFB-A434-7A4DC9F56A54}" destId="{ECC1F1D4-B217-4E4F-8249-CCBCBA472DE0}" srcOrd="0" destOrd="0" presId="urn:microsoft.com/office/officeart/2005/8/layout/process3"/>
    <dgm:cxn modelId="{70A1670E-015D-4276-BC74-6A11610E9458}" type="presParOf" srcId="{673217A7-EFD5-41B4-9B5F-C875782FD916}" destId="{B91ABB88-8144-4A9D-BDA8-96D37EFE96E8}" srcOrd="2" destOrd="0" presId="urn:microsoft.com/office/officeart/2005/8/layout/process3"/>
    <dgm:cxn modelId="{18099880-5C93-4937-A4A5-69B1BBEB6BDD}" type="presParOf" srcId="{B91ABB88-8144-4A9D-BDA8-96D37EFE96E8}" destId="{D935A212-6592-4CD7-9B15-AD406CBA90B6}" srcOrd="0" destOrd="0" presId="urn:microsoft.com/office/officeart/2005/8/layout/process3"/>
    <dgm:cxn modelId="{8EBDCAC6-3866-4A7A-99D9-3D324947B0CC}" type="presParOf" srcId="{B91ABB88-8144-4A9D-BDA8-96D37EFE96E8}" destId="{E27735FB-14E2-4AD1-9E04-922B4F470984}" srcOrd="1" destOrd="0" presId="urn:microsoft.com/office/officeart/2005/8/layout/process3"/>
    <dgm:cxn modelId="{6BBBE8AA-FA3C-4997-91B6-27A6BF70F84E}" type="presParOf" srcId="{B91ABB88-8144-4A9D-BDA8-96D37EFE96E8}" destId="{0844722D-01AA-45D9-89C8-BF00A88D3076}"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A7545D-F030-4374-8471-CFA62299DE03}"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4C4B5992-F934-4ED6-A7D6-47C09EA3AC5C}">
      <dgm:prSet phldrT="[Texto]"/>
      <dgm:spPr/>
      <dgm:t>
        <a:bodyPr/>
        <a:lstStyle/>
        <a:p>
          <a:r>
            <a:rPr lang="es-EC" dirty="0" smtClean="0"/>
            <a:t>Evitar </a:t>
          </a:r>
          <a:endParaRPr lang="en-US" dirty="0"/>
        </a:p>
      </dgm:t>
    </dgm:pt>
    <dgm:pt modelId="{B2BCF7D2-44CF-4444-9C43-D95BC1A784D3}" type="parTrans" cxnId="{45FB84FA-21B8-467F-8BDE-6281B055B2BB}">
      <dgm:prSet/>
      <dgm:spPr/>
      <dgm:t>
        <a:bodyPr/>
        <a:lstStyle/>
        <a:p>
          <a:endParaRPr lang="en-US"/>
        </a:p>
      </dgm:t>
    </dgm:pt>
    <dgm:pt modelId="{6D65A937-D919-415B-A928-3E5E66A387F4}" type="sibTrans" cxnId="{45FB84FA-21B8-467F-8BDE-6281B055B2BB}">
      <dgm:prSet/>
      <dgm:spPr/>
      <dgm:t>
        <a:bodyPr/>
        <a:lstStyle/>
        <a:p>
          <a:endParaRPr lang="en-US"/>
        </a:p>
      </dgm:t>
    </dgm:pt>
    <dgm:pt modelId="{72B15BE3-CA38-4C1C-8A44-7682D417B10F}">
      <dgm:prSet phldrT="[Texto]" custT="1"/>
      <dgm:spPr/>
      <dgm:t>
        <a:bodyPr/>
        <a:lstStyle/>
        <a:p>
          <a:r>
            <a:rPr lang="es-EC" sz="1100" b="1" dirty="0" smtClean="0">
              <a:solidFill>
                <a:schemeClr val="bg1">
                  <a:lumMod val="50000"/>
                </a:schemeClr>
              </a:solidFill>
            </a:rPr>
            <a:t>Primera estrategia alternativa a considerar.</a:t>
          </a:r>
          <a:endParaRPr lang="en-US" sz="1100" dirty="0">
            <a:solidFill>
              <a:schemeClr val="bg1">
                <a:lumMod val="50000"/>
              </a:schemeClr>
            </a:solidFill>
          </a:endParaRPr>
        </a:p>
      </dgm:t>
    </dgm:pt>
    <dgm:pt modelId="{068D3B12-7D8D-483F-B52D-EE0DFC1F5ABD}" type="parTrans" cxnId="{5C352547-48EC-4ACC-96D8-55931734B211}">
      <dgm:prSet/>
      <dgm:spPr/>
      <dgm:t>
        <a:bodyPr/>
        <a:lstStyle/>
        <a:p>
          <a:endParaRPr lang="en-US"/>
        </a:p>
      </dgm:t>
    </dgm:pt>
    <dgm:pt modelId="{B0982D4A-7D1E-401E-A0C3-652CBF92D707}" type="sibTrans" cxnId="{5C352547-48EC-4ACC-96D8-55931734B211}">
      <dgm:prSet/>
      <dgm:spPr/>
      <dgm:t>
        <a:bodyPr/>
        <a:lstStyle/>
        <a:p>
          <a:endParaRPr lang="en-US"/>
        </a:p>
      </dgm:t>
    </dgm:pt>
    <dgm:pt modelId="{1A2E4F93-78FB-4F30-A788-C507377308CF}">
      <dgm:prSet phldrT="[Texto]"/>
      <dgm:spPr/>
      <dgm:t>
        <a:bodyPr/>
        <a:lstStyle/>
        <a:p>
          <a:r>
            <a:rPr lang="es-EC" dirty="0" smtClean="0"/>
            <a:t>Reducir</a:t>
          </a:r>
          <a:endParaRPr lang="en-US" dirty="0"/>
        </a:p>
      </dgm:t>
    </dgm:pt>
    <dgm:pt modelId="{32ECEBD4-03A3-45CB-80FD-AC23F1285C5B}" type="parTrans" cxnId="{98F2E106-E32E-475A-AD88-4A94AF4F5803}">
      <dgm:prSet/>
      <dgm:spPr/>
      <dgm:t>
        <a:bodyPr/>
        <a:lstStyle/>
        <a:p>
          <a:endParaRPr lang="en-US"/>
        </a:p>
      </dgm:t>
    </dgm:pt>
    <dgm:pt modelId="{9C7716F0-A117-4BE9-85C3-95A65A9AFD07}" type="sibTrans" cxnId="{98F2E106-E32E-475A-AD88-4A94AF4F5803}">
      <dgm:prSet/>
      <dgm:spPr/>
      <dgm:t>
        <a:bodyPr/>
        <a:lstStyle/>
        <a:p>
          <a:endParaRPr lang="en-US"/>
        </a:p>
      </dgm:t>
    </dgm:pt>
    <dgm:pt modelId="{48EFAAB6-E203-4EE6-BA23-3FEABC309D8A}">
      <dgm:prSet phldrT="[Texto]" custT="1"/>
      <dgm:spPr/>
      <dgm:t>
        <a:bodyPr/>
        <a:lstStyle/>
        <a:p>
          <a:r>
            <a:rPr lang="es-EC" sz="1000" b="1" dirty="0" smtClean="0">
              <a:solidFill>
                <a:schemeClr val="bg1">
                  <a:lumMod val="50000"/>
                </a:schemeClr>
              </a:solidFill>
            </a:rPr>
            <a:t>Cuando el riesgo no puede ser evitado, el siguiente paso es reducirlo al mas bajo nivel posible</a:t>
          </a:r>
          <a:endParaRPr lang="en-US" sz="1000" b="1" dirty="0" smtClean="0">
            <a:solidFill>
              <a:schemeClr val="bg1">
                <a:lumMod val="50000"/>
              </a:schemeClr>
            </a:solidFill>
          </a:endParaRPr>
        </a:p>
      </dgm:t>
    </dgm:pt>
    <dgm:pt modelId="{4DCDD787-0971-415A-B86F-2A4EB4D08505}" type="parTrans" cxnId="{DAAFD2B9-7405-4866-BD29-85F0B7C5810F}">
      <dgm:prSet/>
      <dgm:spPr/>
      <dgm:t>
        <a:bodyPr/>
        <a:lstStyle/>
        <a:p>
          <a:endParaRPr lang="en-US"/>
        </a:p>
      </dgm:t>
    </dgm:pt>
    <dgm:pt modelId="{8FEBC800-E7A3-446F-9C78-D4B8817A10E3}" type="sibTrans" cxnId="{DAAFD2B9-7405-4866-BD29-85F0B7C5810F}">
      <dgm:prSet/>
      <dgm:spPr/>
      <dgm:t>
        <a:bodyPr/>
        <a:lstStyle/>
        <a:p>
          <a:endParaRPr lang="en-US"/>
        </a:p>
      </dgm:t>
    </dgm:pt>
    <dgm:pt modelId="{A072FBA6-983B-4A68-8EBA-0D27A664F200}">
      <dgm:prSet phldrT="[Texto]"/>
      <dgm:spPr/>
      <dgm:t>
        <a:bodyPr/>
        <a:lstStyle/>
        <a:p>
          <a:r>
            <a:rPr lang="es-EC" dirty="0" smtClean="0"/>
            <a:t>Aceptar</a:t>
          </a:r>
          <a:endParaRPr lang="en-US" dirty="0"/>
        </a:p>
      </dgm:t>
    </dgm:pt>
    <dgm:pt modelId="{1DD73978-C9E2-44F6-B516-4ADBFA1DF0C0}" type="parTrans" cxnId="{5F808157-172B-4EE1-9B76-EB3A44FD22BE}">
      <dgm:prSet/>
      <dgm:spPr/>
      <dgm:t>
        <a:bodyPr/>
        <a:lstStyle/>
        <a:p>
          <a:endParaRPr lang="en-US"/>
        </a:p>
      </dgm:t>
    </dgm:pt>
    <dgm:pt modelId="{E1270EF9-A586-4B53-8ACC-DAA2F809F60B}" type="sibTrans" cxnId="{5F808157-172B-4EE1-9B76-EB3A44FD22BE}">
      <dgm:prSet/>
      <dgm:spPr/>
      <dgm:t>
        <a:bodyPr/>
        <a:lstStyle/>
        <a:p>
          <a:endParaRPr lang="en-US"/>
        </a:p>
      </dgm:t>
    </dgm:pt>
    <dgm:pt modelId="{8C1B4433-F574-4FD4-9B26-4E0E790FD5B0}">
      <dgm:prSet phldrT="[Texto]" custT="1"/>
      <dgm:spPr/>
      <dgm:t>
        <a:bodyPr/>
        <a:lstStyle/>
        <a:p>
          <a:r>
            <a:rPr lang="es-EC" sz="1000" b="1" dirty="0" smtClean="0">
              <a:solidFill>
                <a:schemeClr val="bg1">
                  <a:lumMod val="50000"/>
                </a:schemeClr>
              </a:solidFill>
            </a:rPr>
            <a:t>Compartir con terceros parte del riesgo</a:t>
          </a:r>
          <a:endParaRPr lang="en-US" sz="1000" b="1" dirty="0" smtClean="0">
            <a:solidFill>
              <a:schemeClr val="bg1">
                <a:lumMod val="50000"/>
              </a:schemeClr>
            </a:solidFill>
          </a:endParaRPr>
        </a:p>
      </dgm:t>
    </dgm:pt>
    <dgm:pt modelId="{1D03D7E5-8EA2-46E1-A16E-40BAD4A4C320}" type="parTrans" cxnId="{5541E017-39D9-41B9-BB14-5D51067DF9C3}">
      <dgm:prSet/>
      <dgm:spPr/>
      <dgm:t>
        <a:bodyPr/>
        <a:lstStyle/>
        <a:p>
          <a:endParaRPr lang="en-US"/>
        </a:p>
      </dgm:t>
    </dgm:pt>
    <dgm:pt modelId="{2232D3EB-6115-4A01-B721-D6504F4C321D}" type="sibTrans" cxnId="{5541E017-39D9-41B9-BB14-5D51067DF9C3}">
      <dgm:prSet/>
      <dgm:spPr/>
      <dgm:t>
        <a:bodyPr/>
        <a:lstStyle/>
        <a:p>
          <a:endParaRPr lang="en-US"/>
        </a:p>
      </dgm:t>
    </dgm:pt>
    <dgm:pt modelId="{64CF18DE-23B6-4F27-8EF6-FFF082A7031C}">
      <dgm:prSet/>
      <dgm:spPr/>
      <dgm:t>
        <a:bodyPr/>
        <a:lstStyle/>
        <a:p>
          <a:r>
            <a:rPr lang="es-EC" dirty="0" smtClean="0"/>
            <a:t>Transferir</a:t>
          </a:r>
          <a:endParaRPr lang="en-US" dirty="0"/>
        </a:p>
      </dgm:t>
    </dgm:pt>
    <dgm:pt modelId="{8E0D86C9-4194-470C-978E-40C0446B72E3}" type="parTrans" cxnId="{6753298B-A9D2-4C4A-8E63-8DC9B89392E1}">
      <dgm:prSet/>
      <dgm:spPr/>
      <dgm:t>
        <a:bodyPr/>
        <a:lstStyle/>
        <a:p>
          <a:endParaRPr lang="en-US"/>
        </a:p>
      </dgm:t>
    </dgm:pt>
    <dgm:pt modelId="{0FDB2462-ED0C-43A0-AAC6-0FD762E40948}" type="sibTrans" cxnId="{6753298B-A9D2-4C4A-8E63-8DC9B89392E1}">
      <dgm:prSet/>
      <dgm:spPr/>
      <dgm:t>
        <a:bodyPr/>
        <a:lstStyle/>
        <a:p>
          <a:endParaRPr lang="en-US"/>
        </a:p>
      </dgm:t>
    </dgm:pt>
    <dgm:pt modelId="{B6F40D07-D896-42FE-AAAB-2F77C74D4FB8}">
      <dgm:prSet custT="1"/>
      <dgm:spPr/>
      <dgm:t>
        <a:bodyPr/>
        <a:lstStyle/>
        <a:p>
          <a:r>
            <a:rPr lang="es-EC" sz="1100" b="1" dirty="0" smtClean="0">
              <a:solidFill>
                <a:schemeClr val="bg1">
                  <a:lumMod val="50000"/>
                </a:schemeClr>
              </a:solidFill>
            </a:rPr>
            <a:t>Generación de cambios sustanciales por mejoramiento, rediseño o eliminación .</a:t>
          </a:r>
          <a:endParaRPr lang="en-US" sz="1100" b="1" dirty="0">
            <a:solidFill>
              <a:schemeClr val="bg1">
                <a:lumMod val="50000"/>
              </a:schemeClr>
            </a:solidFill>
          </a:endParaRPr>
        </a:p>
      </dgm:t>
    </dgm:pt>
    <dgm:pt modelId="{71D49A7B-EA63-4636-A4A9-7974FBEDF68D}" type="parTrans" cxnId="{A8A17BB3-83A7-4694-AD37-875EF964EB5C}">
      <dgm:prSet/>
      <dgm:spPr/>
      <dgm:t>
        <a:bodyPr/>
        <a:lstStyle/>
        <a:p>
          <a:endParaRPr lang="en-US"/>
        </a:p>
      </dgm:t>
    </dgm:pt>
    <dgm:pt modelId="{CDD7E6B3-EBD7-4C0B-BBE8-B267552661F9}" type="sibTrans" cxnId="{A8A17BB3-83A7-4694-AD37-875EF964EB5C}">
      <dgm:prSet/>
      <dgm:spPr/>
      <dgm:t>
        <a:bodyPr/>
        <a:lstStyle/>
        <a:p>
          <a:endParaRPr lang="en-US"/>
        </a:p>
      </dgm:t>
    </dgm:pt>
    <dgm:pt modelId="{D985ED26-B6BD-4099-9AE3-D3A13314C293}">
      <dgm:prSet/>
      <dgm:spPr/>
      <dgm:t>
        <a:bodyPr/>
        <a:lstStyle/>
        <a:p>
          <a:endParaRPr lang="en-US" sz="1500" dirty="0"/>
        </a:p>
      </dgm:t>
    </dgm:pt>
    <dgm:pt modelId="{EF9F445F-9FEC-4798-A7AC-9D8A3A7E8BF5}" type="parTrans" cxnId="{D8524702-41B6-4C11-A753-C1EAA837F03B}">
      <dgm:prSet/>
      <dgm:spPr/>
      <dgm:t>
        <a:bodyPr/>
        <a:lstStyle/>
        <a:p>
          <a:endParaRPr lang="en-US"/>
        </a:p>
      </dgm:t>
    </dgm:pt>
    <dgm:pt modelId="{DDAB04CD-88EF-4F6F-B807-94EE38023E91}" type="sibTrans" cxnId="{D8524702-41B6-4C11-A753-C1EAA837F03B}">
      <dgm:prSet/>
      <dgm:spPr/>
      <dgm:t>
        <a:bodyPr/>
        <a:lstStyle/>
        <a:p>
          <a:endParaRPr lang="en-US"/>
        </a:p>
      </dgm:t>
    </dgm:pt>
    <dgm:pt modelId="{FB5574A9-2195-45BB-A582-B25AA2ADDD15}">
      <dgm:prSet custT="1"/>
      <dgm:spPr/>
      <dgm:t>
        <a:bodyPr/>
        <a:lstStyle/>
        <a:p>
          <a:r>
            <a:rPr lang="es-EC" sz="1000" b="1" dirty="0" smtClean="0">
              <a:solidFill>
                <a:schemeClr val="bg1">
                  <a:lumMod val="50000"/>
                </a:schemeClr>
              </a:solidFill>
            </a:rPr>
            <a:t>Se consigue mediante la optimización de procedimientos y la implementación de controles</a:t>
          </a:r>
        </a:p>
      </dgm:t>
    </dgm:pt>
    <dgm:pt modelId="{E877B776-7E35-4A3C-8223-4D17D947864A}" type="parTrans" cxnId="{A037AE83-B36B-4FB6-AEB0-6313118C523B}">
      <dgm:prSet/>
      <dgm:spPr/>
      <dgm:t>
        <a:bodyPr/>
        <a:lstStyle/>
        <a:p>
          <a:endParaRPr lang="en-US"/>
        </a:p>
      </dgm:t>
    </dgm:pt>
    <dgm:pt modelId="{A1F42FE0-6FE7-494B-B8D7-C1E733EF33AD}" type="sibTrans" cxnId="{A037AE83-B36B-4FB6-AEB0-6313118C523B}">
      <dgm:prSet/>
      <dgm:spPr/>
      <dgm:t>
        <a:bodyPr/>
        <a:lstStyle/>
        <a:p>
          <a:endParaRPr lang="en-US"/>
        </a:p>
      </dgm:t>
    </dgm:pt>
    <dgm:pt modelId="{2896E237-6A09-462F-B18D-41127F462B2A}">
      <dgm:prSet custT="1"/>
      <dgm:spPr/>
      <dgm:t>
        <a:bodyPr/>
        <a:lstStyle/>
        <a:p>
          <a:endParaRPr lang="es-EC" sz="1000" b="1" dirty="0" smtClean="0">
            <a:solidFill>
              <a:schemeClr val="bg1">
                <a:lumMod val="50000"/>
              </a:schemeClr>
            </a:solidFill>
          </a:endParaRPr>
        </a:p>
      </dgm:t>
    </dgm:pt>
    <dgm:pt modelId="{6E2BBD0E-56D4-4B53-8534-4BDC894CBCC4}" type="parTrans" cxnId="{D7815DAB-49FB-4956-8BDE-DDCF521130BC}">
      <dgm:prSet/>
      <dgm:spPr/>
      <dgm:t>
        <a:bodyPr/>
        <a:lstStyle/>
        <a:p>
          <a:endParaRPr lang="en-US"/>
        </a:p>
      </dgm:t>
    </dgm:pt>
    <dgm:pt modelId="{ED3A8C26-9E7F-4999-AB0D-01F5A775FC63}" type="sibTrans" cxnId="{D7815DAB-49FB-4956-8BDE-DDCF521130BC}">
      <dgm:prSet/>
      <dgm:spPr/>
      <dgm:t>
        <a:bodyPr/>
        <a:lstStyle/>
        <a:p>
          <a:endParaRPr lang="en-US"/>
        </a:p>
      </dgm:t>
    </dgm:pt>
    <dgm:pt modelId="{02A3E672-9D2A-495C-9CB0-5E9EEF752869}">
      <dgm:prSet custT="1"/>
      <dgm:spPr/>
      <dgm:t>
        <a:bodyPr/>
        <a:lstStyle/>
        <a:p>
          <a:r>
            <a:rPr lang="es-EC" sz="1000" b="1" dirty="0" smtClean="0">
              <a:solidFill>
                <a:schemeClr val="bg1">
                  <a:lumMod val="50000"/>
                </a:schemeClr>
              </a:solidFill>
            </a:rPr>
            <a:t>Riesgo es minimizado compartiéndolo con otro grupo o dependencia como por Ej. Cobertura, aseguramiento o diversificación </a:t>
          </a:r>
          <a:endParaRPr lang="en-US" sz="1000" b="1" dirty="0">
            <a:solidFill>
              <a:schemeClr val="bg1">
                <a:lumMod val="50000"/>
              </a:schemeClr>
            </a:solidFill>
          </a:endParaRPr>
        </a:p>
      </dgm:t>
    </dgm:pt>
    <dgm:pt modelId="{A4CF4E07-D5A1-447D-A62A-AF399C26F4CE}" type="parTrans" cxnId="{3BA87E5F-7375-464E-A634-F78332FA13C6}">
      <dgm:prSet/>
      <dgm:spPr/>
      <dgm:t>
        <a:bodyPr/>
        <a:lstStyle/>
        <a:p>
          <a:endParaRPr lang="en-US"/>
        </a:p>
      </dgm:t>
    </dgm:pt>
    <dgm:pt modelId="{1747A90B-17C5-4CB1-B332-D7836836B121}" type="sibTrans" cxnId="{3BA87E5F-7375-464E-A634-F78332FA13C6}">
      <dgm:prSet/>
      <dgm:spPr/>
      <dgm:t>
        <a:bodyPr/>
        <a:lstStyle/>
        <a:p>
          <a:endParaRPr lang="en-US"/>
        </a:p>
      </dgm:t>
    </dgm:pt>
    <dgm:pt modelId="{94DF003A-26E7-4528-A042-B9CE53338339}">
      <dgm:prSet phldrT="[Texto]" custT="1"/>
      <dgm:spPr/>
      <dgm:t>
        <a:bodyPr/>
        <a:lstStyle/>
        <a:p>
          <a:endParaRPr lang="en-US" sz="1100" dirty="0">
            <a:solidFill>
              <a:schemeClr val="bg1">
                <a:lumMod val="50000"/>
              </a:schemeClr>
            </a:solidFill>
          </a:endParaRPr>
        </a:p>
      </dgm:t>
    </dgm:pt>
    <dgm:pt modelId="{C421678A-7EDF-4745-943A-EA7AF2A04E35}" type="parTrans" cxnId="{98B1C3CA-505C-46DD-B232-FD215D0E2C96}">
      <dgm:prSet/>
      <dgm:spPr/>
      <dgm:t>
        <a:bodyPr/>
        <a:lstStyle/>
        <a:p>
          <a:endParaRPr lang="en-US"/>
        </a:p>
      </dgm:t>
    </dgm:pt>
    <dgm:pt modelId="{9B2A43E5-FA38-47A2-9948-44C7A7B27B61}" type="sibTrans" cxnId="{98B1C3CA-505C-46DD-B232-FD215D0E2C96}">
      <dgm:prSet/>
      <dgm:spPr/>
      <dgm:t>
        <a:bodyPr/>
        <a:lstStyle/>
        <a:p>
          <a:endParaRPr lang="en-US"/>
        </a:p>
      </dgm:t>
    </dgm:pt>
    <dgm:pt modelId="{113951F0-C572-45C5-8C32-5CB1E1CF5B00}">
      <dgm:prSet phldrT="[Texto]" custT="1"/>
      <dgm:spPr/>
      <dgm:t>
        <a:bodyPr/>
        <a:lstStyle/>
        <a:p>
          <a:endParaRPr lang="en-US" sz="1000" b="1" dirty="0" smtClean="0">
            <a:solidFill>
              <a:schemeClr val="bg1">
                <a:lumMod val="50000"/>
              </a:schemeClr>
            </a:solidFill>
          </a:endParaRPr>
        </a:p>
      </dgm:t>
    </dgm:pt>
    <dgm:pt modelId="{D42D3971-6A32-429B-B371-06B9E8AF5863}" type="parTrans" cxnId="{22413595-C991-4F8C-969F-110E3F4990C1}">
      <dgm:prSet/>
      <dgm:spPr/>
      <dgm:t>
        <a:bodyPr/>
        <a:lstStyle/>
        <a:p>
          <a:endParaRPr lang="en-US"/>
        </a:p>
      </dgm:t>
    </dgm:pt>
    <dgm:pt modelId="{065B8DA1-7059-46D2-9B21-0CFA3150B38F}" type="sibTrans" cxnId="{22413595-C991-4F8C-969F-110E3F4990C1}">
      <dgm:prSet/>
      <dgm:spPr/>
      <dgm:t>
        <a:bodyPr/>
        <a:lstStyle/>
        <a:p>
          <a:endParaRPr lang="en-US"/>
        </a:p>
      </dgm:t>
    </dgm:pt>
    <dgm:pt modelId="{DB3FE228-899C-4911-925D-EAEECAFD2801}">
      <dgm:prSet custT="1"/>
      <dgm:spPr/>
      <dgm:t>
        <a:bodyPr/>
        <a:lstStyle/>
        <a:p>
          <a:r>
            <a:rPr lang="es-EC" sz="1000" b="1" dirty="0" smtClean="0">
              <a:solidFill>
                <a:schemeClr val="bg1">
                  <a:lumMod val="50000"/>
                </a:schemeClr>
              </a:solidFill>
            </a:rPr>
            <a:t>Se</a:t>
          </a:r>
          <a:r>
            <a:rPr lang="es-EC" sz="1500" b="1" dirty="0" smtClean="0"/>
            <a:t> </a:t>
          </a:r>
          <a:r>
            <a:rPr lang="es-EC" sz="1000" b="1" dirty="0" smtClean="0">
              <a:solidFill>
                <a:schemeClr val="bg1">
                  <a:lumMod val="50000"/>
                </a:schemeClr>
              </a:solidFill>
            </a:rPr>
            <a:t>acepta la perdida residual probable y se elaboran planes de contingencia para su manejo</a:t>
          </a:r>
          <a:endParaRPr lang="en-US" sz="1000" b="1" dirty="0">
            <a:solidFill>
              <a:schemeClr val="bg1">
                <a:lumMod val="50000"/>
              </a:schemeClr>
            </a:solidFill>
          </a:endParaRPr>
        </a:p>
      </dgm:t>
    </dgm:pt>
    <dgm:pt modelId="{E7C85C81-C6D2-40EE-85C0-385F76448D2C}" type="parTrans" cxnId="{890F2C36-A784-45C7-840A-47276CE36BE2}">
      <dgm:prSet/>
      <dgm:spPr/>
      <dgm:t>
        <a:bodyPr/>
        <a:lstStyle/>
        <a:p>
          <a:endParaRPr lang="en-US"/>
        </a:p>
      </dgm:t>
    </dgm:pt>
    <dgm:pt modelId="{52ED5D54-AA8C-4F4A-8EEE-8FCBEBAAD3E3}" type="sibTrans" cxnId="{890F2C36-A784-45C7-840A-47276CE36BE2}">
      <dgm:prSet/>
      <dgm:spPr/>
      <dgm:t>
        <a:bodyPr/>
        <a:lstStyle/>
        <a:p>
          <a:endParaRPr lang="en-US"/>
        </a:p>
      </dgm:t>
    </dgm:pt>
    <dgm:pt modelId="{445A49C6-838B-4F57-8DAD-E2856C4032DA}" type="pres">
      <dgm:prSet presAssocID="{2AA7545D-F030-4374-8471-CFA62299DE03}" presName="Name0" presStyleCnt="0">
        <dgm:presLayoutVars>
          <dgm:dir/>
          <dgm:animLvl val="lvl"/>
          <dgm:resizeHandles val="exact"/>
        </dgm:presLayoutVars>
      </dgm:prSet>
      <dgm:spPr/>
      <dgm:t>
        <a:bodyPr/>
        <a:lstStyle/>
        <a:p>
          <a:endParaRPr lang="en-US"/>
        </a:p>
      </dgm:t>
    </dgm:pt>
    <dgm:pt modelId="{3A73C47E-7CAD-4916-B87C-12655F4395BA}" type="pres">
      <dgm:prSet presAssocID="{4C4B5992-F934-4ED6-A7D6-47C09EA3AC5C}" presName="linNode" presStyleCnt="0"/>
      <dgm:spPr/>
    </dgm:pt>
    <dgm:pt modelId="{4D69CFE0-B45D-4BFD-8215-FB49E90B2F25}" type="pres">
      <dgm:prSet presAssocID="{4C4B5992-F934-4ED6-A7D6-47C09EA3AC5C}" presName="parentText" presStyleLbl="node1" presStyleIdx="0" presStyleCnt="4" custScaleX="97843" custScaleY="84558">
        <dgm:presLayoutVars>
          <dgm:chMax val="1"/>
          <dgm:bulletEnabled val="1"/>
        </dgm:presLayoutVars>
      </dgm:prSet>
      <dgm:spPr/>
      <dgm:t>
        <a:bodyPr/>
        <a:lstStyle/>
        <a:p>
          <a:endParaRPr lang="en-US"/>
        </a:p>
      </dgm:t>
    </dgm:pt>
    <dgm:pt modelId="{5716F813-C204-45E0-A250-BDDDEDC504C6}" type="pres">
      <dgm:prSet presAssocID="{4C4B5992-F934-4ED6-A7D6-47C09EA3AC5C}" presName="descendantText" presStyleLbl="alignAccFollowNode1" presStyleIdx="0" presStyleCnt="4">
        <dgm:presLayoutVars>
          <dgm:bulletEnabled val="1"/>
        </dgm:presLayoutVars>
      </dgm:prSet>
      <dgm:spPr/>
      <dgm:t>
        <a:bodyPr/>
        <a:lstStyle/>
        <a:p>
          <a:endParaRPr lang="en-US"/>
        </a:p>
      </dgm:t>
    </dgm:pt>
    <dgm:pt modelId="{6D3DDEFE-EA4D-484D-9634-CA8AD0A2B881}" type="pres">
      <dgm:prSet presAssocID="{6D65A937-D919-415B-A928-3E5E66A387F4}" presName="sp" presStyleCnt="0"/>
      <dgm:spPr/>
    </dgm:pt>
    <dgm:pt modelId="{6C46182D-107B-4ADE-B556-9E24BC8E52D6}" type="pres">
      <dgm:prSet presAssocID="{1A2E4F93-78FB-4F30-A788-C507377308CF}" presName="linNode" presStyleCnt="0"/>
      <dgm:spPr/>
    </dgm:pt>
    <dgm:pt modelId="{280F42A5-2740-47A1-A76B-94BFF3673641}" type="pres">
      <dgm:prSet presAssocID="{1A2E4F93-78FB-4F30-A788-C507377308CF}" presName="parentText" presStyleLbl="node1" presStyleIdx="1" presStyleCnt="4">
        <dgm:presLayoutVars>
          <dgm:chMax val="1"/>
          <dgm:bulletEnabled val="1"/>
        </dgm:presLayoutVars>
      </dgm:prSet>
      <dgm:spPr/>
      <dgm:t>
        <a:bodyPr/>
        <a:lstStyle/>
        <a:p>
          <a:endParaRPr lang="en-US"/>
        </a:p>
      </dgm:t>
    </dgm:pt>
    <dgm:pt modelId="{18F45C7E-6A8D-4D89-A77B-99A4E6CB7C20}" type="pres">
      <dgm:prSet presAssocID="{1A2E4F93-78FB-4F30-A788-C507377308CF}" presName="descendantText" presStyleLbl="alignAccFollowNode1" presStyleIdx="1" presStyleCnt="4" custLinFactNeighborX="-927" custLinFactNeighborY="-211">
        <dgm:presLayoutVars>
          <dgm:bulletEnabled val="1"/>
        </dgm:presLayoutVars>
      </dgm:prSet>
      <dgm:spPr/>
      <dgm:t>
        <a:bodyPr/>
        <a:lstStyle/>
        <a:p>
          <a:endParaRPr lang="en-US"/>
        </a:p>
      </dgm:t>
    </dgm:pt>
    <dgm:pt modelId="{9F8565AF-F0FF-4401-AF22-962BE882C7A0}" type="pres">
      <dgm:prSet presAssocID="{9C7716F0-A117-4BE9-85C3-95A65A9AFD07}" presName="sp" presStyleCnt="0"/>
      <dgm:spPr/>
    </dgm:pt>
    <dgm:pt modelId="{BE0C65B5-A8E1-4051-985B-3BD300C2D352}" type="pres">
      <dgm:prSet presAssocID="{64CF18DE-23B6-4F27-8EF6-FFF082A7031C}" presName="linNode" presStyleCnt="0"/>
      <dgm:spPr/>
    </dgm:pt>
    <dgm:pt modelId="{42F72183-6E13-47BA-A2F1-1A4679861849}" type="pres">
      <dgm:prSet presAssocID="{64CF18DE-23B6-4F27-8EF6-FFF082A7031C}" presName="parentText" presStyleLbl="node1" presStyleIdx="2" presStyleCnt="4">
        <dgm:presLayoutVars>
          <dgm:chMax val="1"/>
          <dgm:bulletEnabled val="1"/>
        </dgm:presLayoutVars>
      </dgm:prSet>
      <dgm:spPr/>
      <dgm:t>
        <a:bodyPr/>
        <a:lstStyle/>
        <a:p>
          <a:endParaRPr lang="en-US"/>
        </a:p>
      </dgm:t>
    </dgm:pt>
    <dgm:pt modelId="{2322C3E2-9ECB-4CF8-B23F-DB231EA1C657}" type="pres">
      <dgm:prSet presAssocID="{64CF18DE-23B6-4F27-8EF6-FFF082A7031C}" presName="descendantText" presStyleLbl="alignAccFollowNode1" presStyleIdx="2" presStyleCnt="4" custLinFactY="26459" custLinFactNeighborX="1986" custLinFactNeighborY="100000">
        <dgm:presLayoutVars>
          <dgm:bulletEnabled val="1"/>
        </dgm:presLayoutVars>
      </dgm:prSet>
      <dgm:spPr/>
      <dgm:t>
        <a:bodyPr/>
        <a:lstStyle/>
        <a:p>
          <a:endParaRPr lang="en-US"/>
        </a:p>
      </dgm:t>
    </dgm:pt>
    <dgm:pt modelId="{1F48EAE4-F3D1-475F-8B5E-1993C9B4F59B}" type="pres">
      <dgm:prSet presAssocID="{0FDB2462-ED0C-43A0-AAC6-0FD762E40948}" presName="sp" presStyleCnt="0"/>
      <dgm:spPr/>
    </dgm:pt>
    <dgm:pt modelId="{A604606F-9D7C-4CFA-80F1-84D33522F20A}" type="pres">
      <dgm:prSet presAssocID="{A072FBA6-983B-4A68-8EBA-0D27A664F200}" presName="linNode" presStyleCnt="0"/>
      <dgm:spPr/>
    </dgm:pt>
    <dgm:pt modelId="{AF11D089-18BE-40D7-8840-2D48265C8367}" type="pres">
      <dgm:prSet presAssocID="{A072FBA6-983B-4A68-8EBA-0D27A664F200}" presName="parentText" presStyleLbl="node1" presStyleIdx="3" presStyleCnt="4">
        <dgm:presLayoutVars>
          <dgm:chMax val="1"/>
          <dgm:bulletEnabled val="1"/>
        </dgm:presLayoutVars>
      </dgm:prSet>
      <dgm:spPr/>
      <dgm:t>
        <a:bodyPr/>
        <a:lstStyle/>
        <a:p>
          <a:endParaRPr lang="en-US"/>
        </a:p>
      </dgm:t>
    </dgm:pt>
    <dgm:pt modelId="{557FB7DF-A894-43C4-8CC1-F7E891F6DB33}" type="pres">
      <dgm:prSet presAssocID="{A072FBA6-983B-4A68-8EBA-0D27A664F200}" presName="descendantText" presStyleLbl="alignAccFollowNode1" presStyleIdx="3" presStyleCnt="4" custAng="0" custLinFactY="-38198" custLinFactNeighborX="1986" custLinFactNeighborY="-100000">
        <dgm:presLayoutVars>
          <dgm:bulletEnabled val="1"/>
        </dgm:presLayoutVars>
      </dgm:prSet>
      <dgm:spPr/>
      <dgm:t>
        <a:bodyPr/>
        <a:lstStyle/>
        <a:p>
          <a:endParaRPr lang="en-US"/>
        </a:p>
      </dgm:t>
    </dgm:pt>
  </dgm:ptLst>
  <dgm:cxnLst>
    <dgm:cxn modelId="{A037AE83-B36B-4FB6-AEB0-6313118C523B}" srcId="{1A2E4F93-78FB-4F30-A788-C507377308CF}" destId="{FB5574A9-2195-45BB-A582-B25AA2ADDD15}" srcOrd="2" destOrd="0" parTransId="{E877B776-7E35-4A3C-8223-4D17D947864A}" sibTransId="{A1F42FE0-6FE7-494B-B8D7-C1E733EF33AD}"/>
    <dgm:cxn modelId="{6753298B-A9D2-4C4A-8E63-8DC9B89392E1}" srcId="{2AA7545D-F030-4374-8471-CFA62299DE03}" destId="{64CF18DE-23B6-4F27-8EF6-FFF082A7031C}" srcOrd="2" destOrd="0" parTransId="{8E0D86C9-4194-470C-978E-40C0446B72E3}" sibTransId="{0FDB2462-ED0C-43A0-AAC6-0FD762E40948}"/>
    <dgm:cxn modelId="{D31D9FC8-5349-41E4-9A71-DF6E390553AD}" type="presOf" srcId="{4C4B5992-F934-4ED6-A7D6-47C09EA3AC5C}" destId="{4D69CFE0-B45D-4BFD-8215-FB49E90B2F25}" srcOrd="0" destOrd="0" presId="urn:microsoft.com/office/officeart/2005/8/layout/vList5"/>
    <dgm:cxn modelId="{DAAFD2B9-7405-4866-BD29-85F0B7C5810F}" srcId="{1A2E4F93-78FB-4F30-A788-C507377308CF}" destId="{48EFAAB6-E203-4EE6-BA23-3FEABC309D8A}" srcOrd="0" destOrd="0" parTransId="{4DCDD787-0971-415A-B86F-2A4EB4D08505}" sibTransId="{8FEBC800-E7A3-446F-9C78-D4B8817A10E3}"/>
    <dgm:cxn modelId="{B61F0214-A328-4750-9B2F-0667D52292DE}" type="presOf" srcId="{113951F0-C572-45C5-8C32-5CB1E1CF5B00}" destId="{18F45C7E-6A8D-4D89-A77B-99A4E6CB7C20}" srcOrd="0" destOrd="1" presId="urn:microsoft.com/office/officeart/2005/8/layout/vList5"/>
    <dgm:cxn modelId="{AA7FA515-0EB3-4624-AAB8-C39C58353910}" type="presOf" srcId="{2896E237-6A09-462F-B18D-41127F462B2A}" destId="{557FB7DF-A894-43C4-8CC1-F7E891F6DB33}" srcOrd="0" destOrd="1" presId="urn:microsoft.com/office/officeart/2005/8/layout/vList5"/>
    <dgm:cxn modelId="{D8524702-41B6-4C11-A753-C1EAA837F03B}" srcId="{64CF18DE-23B6-4F27-8EF6-FFF082A7031C}" destId="{D985ED26-B6BD-4099-9AE3-D3A13314C293}" srcOrd="0" destOrd="0" parTransId="{EF9F445F-9FEC-4798-A7AC-9D8A3A7E8BF5}" sibTransId="{DDAB04CD-88EF-4F6F-B807-94EE38023E91}"/>
    <dgm:cxn modelId="{98F2E106-E32E-475A-AD88-4A94AF4F5803}" srcId="{2AA7545D-F030-4374-8471-CFA62299DE03}" destId="{1A2E4F93-78FB-4F30-A788-C507377308CF}" srcOrd="1" destOrd="0" parTransId="{32ECEBD4-03A3-45CB-80FD-AC23F1285C5B}" sibTransId="{9C7716F0-A117-4BE9-85C3-95A65A9AFD07}"/>
    <dgm:cxn modelId="{3BA87E5F-7375-464E-A634-F78332FA13C6}" srcId="{A072FBA6-983B-4A68-8EBA-0D27A664F200}" destId="{02A3E672-9D2A-495C-9CB0-5E9EEF752869}" srcOrd="2" destOrd="0" parTransId="{A4CF4E07-D5A1-447D-A62A-AF399C26F4CE}" sibTransId="{1747A90B-17C5-4CB1-B332-D7836836B121}"/>
    <dgm:cxn modelId="{FC03D79A-E248-494D-8FF1-4AD4F1BF8F70}" type="presOf" srcId="{A072FBA6-983B-4A68-8EBA-0D27A664F200}" destId="{AF11D089-18BE-40D7-8840-2D48265C8367}" srcOrd="0" destOrd="0" presId="urn:microsoft.com/office/officeart/2005/8/layout/vList5"/>
    <dgm:cxn modelId="{22413595-C991-4F8C-969F-110E3F4990C1}" srcId="{1A2E4F93-78FB-4F30-A788-C507377308CF}" destId="{113951F0-C572-45C5-8C32-5CB1E1CF5B00}" srcOrd="1" destOrd="0" parTransId="{D42D3971-6A32-429B-B371-06B9E8AF5863}" sibTransId="{065B8DA1-7059-46D2-9B21-0CFA3150B38F}"/>
    <dgm:cxn modelId="{5F808157-172B-4EE1-9B76-EB3A44FD22BE}" srcId="{2AA7545D-F030-4374-8471-CFA62299DE03}" destId="{A072FBA6-983B-4A68-8EBA-0D27A664F200}" srcOrd="3" destOrd="0" parTransId="{1DD73978-C9E2-44F6-B516-4ADBFA1DF0C0}" sibTransId="{E1270EF9-A586-4B53-8ACC-DAA2F809F60B}"/>
    <dgm:cxn modelId="{5541E017-39D9-41B9-BB14-5D51067DF9C3}" srcId="{A072FBA6-983B-4A68-8EBA-0D27A664F200}" destId="{8C1B4433-F574-4FD4-9B26-4E0E790FD5B0}" srcOrd="0" destOrd="0" parTransId="{1D03D7E5-8EA2-46E1-A16E-40BAD4A4C320}" sibTransId="{2232D3EB-6115-4A01-B721-D6504F4C321D}"/>
    <dgm:cxn modelId="{9620BB44-4608-4731-B285-24B8C87910D3}" type="presOf" srcId="{8C1B4433-F574-4FD4-9B26-4E0E790FD5B0}" destId="{557FB7DF-A894-43C4-8CC1-F7E891F6DB33}" srcOrd="0" destOrd="0" presId="urn:microsoft.com/office/officeart/2005/8/layout/vList5"/>
    <dgm:cxn modelId="{7BBC0DD2-EA9B-48BF-B592-BF079D7A2CF0}" type="presOf" srcId="{DB3FE228-899C-4911-925D-EAEECAFD2801}" destId="{2322C3E2-9ECB-4CF8-B23F-DB231EA1C657}" srcOrd="0" destOrd="1" presId="urn:microsoft.com/office/officeart/2005/8/layout/vList5"/>
    <dgm:cxn modelId="{D7815DAB-49FB-4956-8BDE-DDCF521130BC}" srcId="{A072FBA6-983B-4A68-8EBA-0D27A664F200}" destId="{2896E237-6A09-462F-B18D-41127F462B2A}" srcOrd="1" destOrd="0" parTransId="{6E2BBD0E-56D4-4B53-8534-4BDC894CBCC4}" sibTransId="{ED3A8C26-9E7F-4999-AB0D-01F5A775FC63}"/>
    <dgm:cxn modelId="{45FB84FA-21B8-467F-8BDE-6281B055B2BB}" srcId="{2AA7545D-F030-4374-8471-CFA62299DE03}" destId="{4C4B5992-F934-4ED6-A7D6-47C09EA3AC5C}" srcOrd="0" destOrd="0" parTransId="{B2BCF7D2-44CF-4444-9C43-D95BC1A784D3}" sibTransId="{6D65A937-D919-415B-A928-3E5E66A387F4}"/>
    <dgm:cxn modelId="{D29D73D8-3058-4255-805A-0F4C983FA768}" type="presOf" srcId="{FB5574A9-2195-45BB-A582-B25AA2ADDD15}" destId="{18F45C7E-6A8D-4D89-A77B-99A4E6CB7C20}" srcOrd="0" destOrd="2" presId="urn:microsoft.com/office/officeart/2005/8/layout/vList5"/>
    <dgm:cxn modelId="{C2E0D22A-1B66-418E-B1D0-9E2D41790130}" type="presOf" srcId="{2AA7545D-F030-4374-8471-CFA62299DE03}" destId="{445A49C6-838B-4F57-8DAD-E2856C4032DA}" srcOrd="0" destOrd="0" presId="urn:microsoft.com/office/officeart/2005/8/layout/vList5"/>
    <dgm:cxn modelId="{8EA375D8-F8B2-4904-AEAA-E441C3481BC0}" type="presOf" srcId="{D985ED26-B6BD-4099-9AE3-D3A13314C293}" destId="{2322C3E2-9ECB-4CF8-B23F-DB231EA1C657}" srcOrd="0" destOrd="0" presId="urn:microsoft.com/office/officeart/2005/8/layout/vList5"/>
    <dgm:cxn modelId="{5C352547-48EC-4ACC-96D8-55931734B211}" srcId="{4C4B5992-F934-4ED6-A7D6-47C09EA3AC5C}" destId="{72B15BE3-CA38-4C1C-8A44-7682D417B10F}" srcOrd="0" destOrd="0" parTransId="{068D3B12-7D8D-483F-B52D-EE0DFC1F5ABD}" sibTransId="{B0982D4A-7D1E-401E-A0C3-652CBF92D707}"/>
    <dgm:cxn modelId="{5B255800-3094-474E-9D5B-472E06C934FB}" type="presOf" srcId="{72B15BE3-CA38-4C1C-8A44-7682D417B10F}" destId="{5716F813-C204-45E0-A250-BDDDEDC504C6}" srcOrd="0" destOrd="0" presId="urn:microsoft.com/office/officeart/2005/8/layout/vList5"/>
    <dgm:cxn modelId="{ACEA5253-5B81-450F-9372-56E6F395C9E4}" type="presOf" srcId="{B6F40D07-D896-42FE-AAAB-2F77C74D4FB8}" destId="{5716F813-C204-45E0-A250-BDDDEDC504C6}" srcOrd="0" destOrd="2" presId="urn:microsoft.com/office/officeart/2005/8/layout/vList5"/>
    <dgm:cxn modelId="{98B1C3CA-505C-46DD-B232-FD215D0E2C96}" srcId="{4C4B5992-F934-4ED6-A7D6-47C09EA3AC5C}" destId="{94DF003A-26E7-4528-A042-B9CE53338339}" srcOrd="1" destOrd="0" parTransId="{C421678A-7EDF-4745-943A-EA7AF2A04E35}" sibTransId="{9B2A43E5-FA38-47A2-9948-44C7A7B27B61}"/>
    <dgm:cxn modelId="{1CEEDF74-FFFD-48DC-AA46-12F9D7A4BE37}" type="presOf" srcId="{02A3E672-9D2A-495C-9CB0-5E9EEF752869}" destId="{557FB7DF-A894-43C4-8CC1-F7E891F6DB33}" srcOrd="0" destOrd="2" presId="urn:microsoft.com/office/officeart/2005/8/layout/vList5"/>
    <dgm:cxn modelId="{2D0E5A60-9776-4EC9-B2DF-BE214F00C036}" type="presOf" srcId="{1A2E4F93-78FB-4F30-A788-C507377308CF}" destId="{280F42A5-2740-47A1-A76B-94BFF3673641}" srcOrd="0" destOrd="0" presId="urn:microsoft.com/office/officeart/2005/8/layout/vList5"/>
    <dgm:cxn modelId="{890F2C36-A784-45C7-840A-47276CE36BE2}" srcId="{64CF18DE-23B6-4F27-8EF6-FFF082A7031C}" destId="{DB3FE228-899C-4911-925D-EAEECAFD2801}" srcOrd="1" destOrd="0" parTransId="{E7C85C81-C6D2-40EE-85C0-385F76448D2C}" sibTransId="{52ED5D54-AA8C-4F4A-8EEE-8FCBEBAAD3E3}"/>
    <dgm:cxn modelId="{B9E2F3CF-1E1E-4D2F-9189-801F92E23B40}" type="presOf" srcId="{64CF18DE-23B6-4F27-8EF6-FFF082A7031C}" destId="{42F72183-6E13-47BA-A2F1-1A4679861849}" srcOrd="0" destOrd="0" presId="urn:microsoft.com/office/officeart/2005/8/layout/vList5"/>
    <dgm:cxn modelId="{EEF91D64-EE99-4BE1-9269-92FB7D854A38}" type="presOf" srcId="{48EFAAB6-E203-4EE6-BA23-3FEABC309D8A}" destId="{18F45C7E-6A8D-4D89-A77B-99A4E6CB7C20}" srcOrd="0" destOrd="0" presId="urn:microsoft.com/office/officeart/2005/8/layout/vList5"/>
    <dgm:cxn modelId="{060D8966-BBD8-44F9-BFB1-20362BF0DC21}" type="presOf" srcId="{94DF003A-26E7-4528-A042-B9CE53338339}" destId="{5716F813-C204-45E0-A250-BDDDEDC504C6}" srcOrd="0" destOrd="1" presId="urn:microsoft.com/office/officeart/2005/8/layout/vList5"/>
    <dgm:cxn modelId="{A8A17BB3-83A7-4694-AD37-875EF964EB5C}" srcId="{4C4B5992-F934-4ED6-A7D6-47C09EA3AC5C}" destId="{B6F40D07-D896-42FE-AAAB-2F77C74D4FB8}" srcOrd="2" destOrd="0" parTransId="{71D49A7B-EA63-4636-A4A9-7974FBEDF68D}" sibTransId="{CDD7E6B3-EBD7-4C0B-BBE8-B267552661F9}"/>
    <dgm:cxn modelId="{1804DE91-167B-41F6-8499-25BE06057E3E}" type="presParOf" srcId="{445A49C6-838B-4F57-8DAD-E2856C4032DA}" destId="{3A73C47E-7CAD-4916-B87C-12655F4395BA}" srcOrd="0" destOrd="0" presId="urn:microsoft.com/office/officeart/2005/8/layout/vList5"/>
    <dgm:cxn modelId="{3FBC0C09-E12B-4631-A283-78A0F2A03337}" type="presParOf" srcId="{3A73C47E-7CAD-4916-B87C-12655F4395BA}" destId="{4D69CFE0-B45D-4BFD-8215-FB49E90B2F25}" srcOrd="0" destOrd="0" presId="urn:microsoft.com/office/officeart/2005/8/layout/vList5"/>
    <dgm:cxn modelId="{FE6AE36F-17D2-4A72-865C-4BA92AF96B84}" type="presParOf" srcId="{3A73C47E-7CAD-4916-B87C-12655F4395BA}" destId="{5716F813-C204-45E0-A250-BDDDEDC504C6}" srcOrd="1" destOrd="0" presId="urn:microsoft.com/office/officeart/2005/8/layout/vList5"/>
    <dgm:cxn modelId="{F9756287-6D96-48BC-8A83-F2E2D83AEF8A}" type="presParOf" srcId="{445A49C6-838B-4F57-8DAD-E2856C4032DA}" destId="{6D3DDEFE-EA4D-484D-9634-CA8AD0A2B881}" srcOrd="1" destOrd="0" presId="urn:microsoft.com/office/officeart/2005/8/layout/vList5"/>
    <dgm:cxn modelId="{F00937F0-1D7F-4563-A10A-F2C4C0D6719E}" type="presParOf" srcId="{445A49C6-838B-4F57-8DAD-E2856C4032DA}" destId="{6C46182D-107B-4ADE-B556-9E24BC8E52D6}" srcOrd="2" destOrd="0" presId="urn:microsoft.com/office/officeart/2005/8/layout/vList5"/>
    <dgm:cxn modelId="{0DEAB462-38EF-48A0-9828-319B79FE7B93}" type="presParOf" srcId="{6C46182D-107B-4ADE-B556-9E24BC8E52D6}" destId="{280F42A5-2740-47A1-A76B-94BFF3673641}" srcOrd="0" destOrd="0" presId="urn:microsoft.com/office/officeart/2005/8/layout/vList5"/>
    <dgm:cxn modelId="{2E5D8796-AD1E-428A-94F1-370B4C928EE6}" type="presParOf" srcId="{6C46182D-107B-4ADE-B556-9E24BC8E52D6}" destId="{18F45C7E-6A8D-4D89-A77B-99A4E6CB7C20}" srcOrd="1" destOrd="0" presId="urn:microsoft.com/office/officeart/2005/8/layout/vList5"/>
    <dgm:cxn modelId="{8313FF2B-5598-41FA-BD83-609855BBC88B}" type="presParOf" srcId="{445A49C6-838B-4F57-8DAD-E2856C4032DA}" destId="{9F8565AF-F0FF-4401-AF22-962BE882C7A0}" srcOrd="3" destOrd="0" presId="urn:microsoft.com/office/officeart/2005/8/layout/vList5"/>
    <dgm:cxn modelId="{F8FE2B04-C846-4779-AB22-1E977DFAFCA3}" type="presParOf" srcId="{445A49C6-838B-4F57-8DAD-E2856C4032DA}" destId="{BE0C65B5-A8E1-4051-985B-3BD300C2D352}" srcOrd="4" destOrd="0" presId="urn:microsoft.com/office/officeart/2005/8/layout/vList5"/>
    <dgm:cxn modelId="{36AE267E-B622-4731-A84E-35F9553B3775}" type="presParOf" srcId="{BE0C65B5-A8E1-4051-985B-3BD300C2D352}" destId="{42F72183-6E13-47BA-A2F1-1A4679861849}" srcOrd="0" destOrd="0" presId="urn:microsoft.com/office/officeart/2005/8/layout/vList5"/>
    <dgm:cxn modelId="{3352AF72-BE64-4A95-A601-9F044B1253A1}" type="presParOf" srcId="{BE0C65B5-A8E1-4051-985B-3BD300C2D352}" destId="{2322C3E2-9ECB-4CF8-B23F-DB231EA1C657}" srcOrd="1" destOrd="0" presId="urn:microsoft.com/office/officeart/2005/8/layout/vList5"/>
    <dgm:cxn modelId="{A438ACDE-392F-4E2E-AE08-202895374CF7}" type="presParOf" srcId="{445A49C6-838B-4F57-8DAD-E2856C4032DA}" destId="{1F48EAE4-F3D1-475F-8B5E-1993C9B4F59B}" srcOrd="5" destOrd="0" presId="urn:microsoft.com/office/officeart/2005/8/layout/vList5"/>
    <dgm:cxn modelId="{CB62E2BC-83AE-4581-A034-55DA9657F496}" type="presParOf" srcId="{445A49C6-838B-4F57-8DAD-E2856C4032DA}" destId="{A604606F-9D7C-4CFA-80F1-84D33522F20A}" srcOrd="6" destOrd="0" presId="urn:microsoft.com/office/officeart/2005/8/layout/vList5"/>
    <dgm:cxn modelId="{865D8DFD-1634-4CB3-B45F-0C953B3C7D2B}" type="presParOf" srcId="{A604606F-9D7C-4CFA-80F1-84D33522F20A}" destId="{AF11D089-18BE-40D7-8840-2D48265C8367}" srcOrd="0" destOrd="0" presId="urn:microsoft.com/office/officeart/2005/8/layout/vList5"/>
    <dgm:cxn modelId="{523000BF-2B78-425E-B490-93D5279986A1}" type="presParOf" srcId="{A604606F-9D7C-4CFA-80F1-84D33522F20A}" destId="{557FB7DF-A894-43C4-8CC1-F7E891F6DB3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A43FD7-5860-466E-87F7-586B7C6D8EE2}">
      <dsp:nvSpPr>
        <dsp:cNvPr id="0" name=""/>
        <dsp:cNvSpPr/>
      </dsp:nvSpPr>
      <dsp:spPr>
        <a:xfrm rot="16200000">
          <a:off x="-1161439" y="1163210"/>
          <a:ext cx="4064000" cy="1737579"/>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0932" bIns="0" numCol="1" spcCol="1270" anchor="t" anchorCtr="0">
          <a:noAutofit/>
        </a:bodyPr>
        <a:lstStyle/>
        <a:p>
          <a:pPr lvl="0" algn="l" defTabSz="711200">
            <a:lnSpc>
              <a:spcPct val="90000"/>
            </a:lnSpc>
            <a:spcBef>
              <a:spcPct val="0"/>
            </a:spcBef>
            <a:spcAft>
              <a:spcPct val="35000"/>
            </a:spcAft>
          </a:pPr>
          <a:r>
            <a:rPr lang="es-EC" sz="1600" b="1" kern="1200" dirty="0" smtClean="0">
              <a:solidFill>
                <a:schemeClr val="bg2">
                  <a:lumMod val="50000"/>
                </a:schemeClr>
              </a:solidFill>
              <a:effectLst>
                <a:outerShdw blurRad="38100" dist="38100" dir="2700000" algn="tl">
                  <a:srgbClr val="000000">
                    <a:alpha val="43137"/>
                  </a:srgbClr>
                </a:outerShdw>
              </a:effectLst>
            </a:rPr>
            <a:t>Aprobación</a:t>
          </a:r>
          <a:r>
            <a:rPr lang="es-EC" sz="1600" kern="1200" dirty="0" smtClean="0"/>
            <a:t> </a:t>
          </a:r>
          <a:endParaRPr lang="en-US" sz="1600" kern="1200" dirty="0"/>
        </a:p>
        <a:p>
          <a:pPr marL="114300" lvl="1" indent="-114300" algn="l" defTabSz="533400">
            <a:lnSpc>
              <a:spcPct val="90000"/>
            </a:lnSpc>
            <a:spcBef>
              <a:spcPct val="0"/>
            </a:spcBef>
            <a:spcAft>
              <a:spcPct val="15000"/>
            </a:spcAft>
            <a:buChar char="••"/>
          </a:pPr>
          <a:r>
            <a:rPr lang="es-EC" sz="1200" kern="1200" dirty="0" smtClean="0"/>
            <a:t>Responsable de la Unidad de Riesgos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s-EC" sz="1200" kern="1200" dirty="0" smtClean="0"/>
            <a:t>Comité de Gestión de Riesgos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s-EC" sz="1200" kern="1200" dirty="0" smtClean="0"/>
            <a:t>Accionistas (Difusión, Aplicación y Periódica Actualización)</a:t>
          </a:r>
          <a:endParaRPr lang="en-US" sz="1200" kern="1200" dirty="0"/>
        </a:p>
      </dsp:txBody>
      <dsp:txXfrm rot="16200000">
        <a:off x="-1161439" y="1163210"/>
        <a:ext cx="4064000" cy="1737579"/>
      </dsp:txXfrm>
    </dsp:sp>
    <dsp:sp modelId="{63D32250-D46C-42FC-BA17-EB5AF9A10DAA}">
      <dsp:nvSpPr>
        <dsp:cNvPr id="0" name=""/>
        <dsp:cNvSpPr/>
      </dsp:nvSpPr>
      <dsp:spPr>
        <a:xfrm rot="16200000">
          <a:off x="706458" y="1163210"/>
          <a:ext cx="4064000" cy="1737579"/>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0932" bIns="0" numCol="1" spcCol="1270" anchor="t" anchorCtr="0">
          <a:noAutofit/>
        </a:bodyPr>
        <a:lstStyle/>
        <a:p>
          <a:pPr lvl="0" algn="l" defTabSz="711200">
            <a:lnSpc>
              <a:spcPct val="90000"/>
            </a:lnSpc>
            <a:spcBef>
              <a:spcPct val="0"/>
            </a:spcBef>
            <a:spcAft>
              <a:spcPct val="35000"/>
            </a:spcAft>
          </a:pPr>
          <a:r>
            <a:rPr lang="es-EC" sz="1600" b="1" kern="1200" dirty="0" smtClean="0">
              <a:solidFill>
                <a:schemeClr val="bg2">
                  <a:lumMod val="50000"/>
                </a:schemeClr>
              </a:solidFill>
              <a:effectLst>
                <a:outerShdw blurRad="38100" dist="38100" dir="2700000" algn="tl">
                  <a:srgbClr val="000000">
                    <a:alpha val="43137"/>
                  </a:srgbClr>
                </a:outerShdw>
              </a:effectLst>
            </a:rPr>
            <a:t>Actualización</a:t>
          </a:r>
          <a:endParaRPr lang="en-US" sz="1600" b="1" kern="1200" dirty="0" smtClean="0">
            <a:solidFill>
              <a:schemeClr val="bg2">
                <a:lumMod val="50000"/>
              </a:schemeClr>
            </a:solidFill>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EC" sz="1200" kern="1200" dirty="0" smtClean="0"/>
            <a:t>Revisión </a:t>
          </a:r>
          <a:endParaRPr lang="en-US" sz="1200" kern="1200" dirty="0"/>
        </a:p>
        <a:p>
          <a:pPr marL="114300" lvl="1" indent="-114300" algn="l" defTabSz="533400">
            <a:lnSpc>
              <a:spcPct val="90000"/>
            </a:lnSpc>
            <a:spcBef>
              <a:spcPct val="0"/>
            </a:spcBef>
            <a:spcAft>
              <a:spcPct val="15000"/>
            </a:spcAft>
            <a:buChar char="••"/>
          </a:pPr>
          <a:r>
            <a:rPr lang="es-EC" sz="1200" kern="1200" dirty="0" smtClean="0"/>
            <a:t>Actualización</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228600" lvl="2" indent="-114300" algn="l" defTabSz="533400">
            <a:lnSpc>
              <a:spcPct val="90000"/>
            </a:lnSpc>
            <a:spcBef>
              <a:spcPct val="0"/>
            </a:spcBef>
            <a:spcAft>
              <a:spcPct val="15000"/>
            </a:spcAft>
            <a:buChar char="••"/>
          </a:pPr>
          <a:r>
            <a:rPr lang="es-EC" sz="1200" kern="1200" dirty="0" smtClean="0"/>
            <a:t>Cada Semestre dependiendo de las necesidades de la Empresa </a:t>
          </a:r>
          <a:endParaRPr lang="en-US" sz="1200" kern="1200" dirty="0"/>
        </a:p>
      </dsp:txBody>
      <dsp:txXfrm rot="16200000">
        <a:off x="706458" y="1163210"/>
        <a:ext cx="4064000" cy="1737579"/>
      </dsp:txXfrm>
    </dsp:sp>
    <dsp:sp modelId="{E03A8871-77C6-4828-A7BF-F19330BC8AB0}">
      <dsp:nvSpPr>
        <dsp:cNvPr id="0" name=""/>
        <dsp:cNvSpPr/>
      </dsp:nvSpPr>
      <dsp:spPr>
        <a:xfrm rot="16200000">
          <a:off x="2574357" y="1163210"/>
          <a:ext cx="4064000" cy="1737579"/>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0932" bIns="0" numCol="1" spcCol="1270" anchor="t" anchorCtr="0">
          <a:noAutofit/>
        </a:bodyPr>
        <a:lstStyle/>
        <a:p>
          <a:pPr lvl="0" algn="l" defTabSz="711200">
            <a:lnSpc>
              <a:spcPct val="90000"/>
            </a:lnSpc>
            <a:spcBef>
              <a:spcPct val="0"/>
            </a:spcBef>
            <a:spcAft>
              <a:spcPct val="35000"/>
            </a:spcAft>
          </a:pPr>
          <a:r>
            <a:rPr lang="es-EC" sz="1600" b="1" kern="1200" dirty="0" smtClean="0">
              <a:solidFill>
                <a:schemeClr val="bg2">
                  <a:lumMod val="50000"/>
                </a:schemeClr>
              </a:solidFill>
              <a:effectLst>
                <a:outerShdw blurRad="38100" dist="38100" dir="2700000" algn="tl">
                  <a:srgbClr val="000000">
                    <a:alpha val="43137"/>
                  </a:srgbClr>
                </a:outerShdw>
              </a:effectLst>
            </a:rPr>
            <a:t>Control de Modificaciones y Aprobaciones </a:t>
          </a:r>
          <a:endParaRPr lang="en-US" sz="1600" b="1" kern="1200" dirty="0">
            <a:solidFill>
              <a:schemeClr val="bg2">
                <a:lumMod val="50000"/>
              </a:schemeClr>
            </a:solidFill>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EC" sz="1200" kern="1200" dirty="0" smtClean="0"/>
            <a:t>Reunión (Comité de Riesgos)</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s-EC" sz="1200" kern="1200" dirty="0" smtClean="0"/>
            <a:t>Firma de Acta</a:t>
          </a:r>
          <a:endParaRPr lang="en-US" sz="1200" kern="1200" dirty="0"/>
        </a:p>
      </dsp:txBody>
      <dsp:txXfrm rot="16200000">
        <a:off x="2574357" y="1163210"/>
        <a:ext cx="4064000" cy="1737579"/>
      </dsp:txXfrm>
    </dsp:sp>
    <dsp:sp modelId="{89D60D26-9665-4C70-A56E-9C69435172BD}">
      <dsp:nvSpPr>
        <dsp:cNvPr id="0" name=""/>
        <dsp:cNvSpPr/>
      </dsp:nvSpPr>
      <dsp:spPr>
        <a:xfrm rot="16200000">
          <a:off x="4442255" y="1163210"/>
          <a:ext cx="4064000" cy="1737579"/>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0932" bIns="0" numCol="1" spcCol="1270" anchor="t" anchorCtr="0">
          <a:noAutofit/>
        </a:bodyPr>
        <a:lstStyle/>
        <a:p>
          <a:pPr lvl="0" algn="l" defTabSz="711200">
            <a:lnSpc>
              <a:spcPct val="90000"/>
            </a:lnSpc>
            <a:spcBef>
              <a:spcPct val="0"/>
            </a:spcBef>
            <a:spcAft>
              <a:spcPct val="35000"/>
            </a:spcAft>
          </a:pPr>
          <a:r>
            <a:rPr lang="es-EC" sz="1600" b="1" kern="1200" dirty="0" smtClean="0">
              <a:solidFill>
                <a:schemeClr val="bg2">
                  <a:lumMod val="50000"/>
                </a:schemeClr>
              </a:solidFill>
              <a:effectLst>
                <a:outerShdw blurRad="38100" dist="38100" dir="2700000" algn="tl">
                  <a:srgbClr val="000000">
                    <a:alpha val="43137"/>
                  </a:srgbClr>
                </a:outerShdw>
              </a:effectLst>
            </a:rPr>
            <a:t>Situaciones </a:t>
          </a:r>
          <a:endParaRPr lang="en-US" sz="1600" b="1" kern="1200" dirty="0" smtClean="0">
            <a:solidFill>
              <a:schemeClr val="bg2">
                <a:lumMod val="50000"/>
              </a:schemeClr>
            </a:solidFill>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EC" sz="1200" kern="1200" dirty="0" smtClean="0"/>
            <a:t>Cambios en los Limites de Riesgos</a:t>
          </a:r>
          <a:endParaRPr lang="en-US" sz="1200" kern="1200" dirty="0"/>
        </a:p>
        <a:p>
          <a:pPr marL="114300" lvl="1" indent="-114300" algn="l" defTabSz="533400">
            <a:lnSpc>
              <a:spcPct val="90000"/>
            </a:lnSpc>
            <a:spcBef>
              <a:spcPct val="0"/>
            </a:spcBef>
            <a:spcAft>
              <a:spcPct val="15000"/>
            </a:spcAft>
            <a:buChar char="••"/>
          </a:pPr>
          <a:r>
            <a:rPr lang="es-EC" sz="1200" kern="1200" dirty="0" smtClean="0"/>
            <a:t>Cambios en la Estructura Organizacional</a:t>
          </a:r>
          <a:endParaRPr lang="en-US" sz="1200" kern="1200" dirty="0"/>
        </a:p>
        <a:p>
          <a:pPr marL="114300" lvl="1" indent="-114300" algn="l" defTabSz="533400">
            <a:lnSpc>
              <a:spcPct val="90000"/>
            </a:lnSpc>
            <a:spcBef>
              <a:spcPct val="0"/>
            </a:spcBef>
            <a:spcAft>
              <a:spcPct val="15000"/>
            </a:spcAft>
            <a:buChar char="••"/>
          </a:pPr>
          <a:r>
            <a:rPr lang="es-EC" sz="1200" kern="1200" dirty="0" smtClean="0"/>
            <a:t>Cambios en Lineamientos, Objetivos, Políticas de Riesgos</a:t>
          </a:r>
          <a:endParaRPr lang="en-US" sz="1200" kern="1200" dirty="0"/>
        </a:p>
        <a:p>
          <a:pPr marL="114300" lvl="1" indent="-114300" algn="l" defTabSz="533400">
            <a:lnSpc>
              <a:spcPct val="90000"/>
            </a:lnSpc>
            <a:spcBef>
              <a:spcPct val="0"/>
            </a:spcBef>
            <a:spcAft>
              <a:spcPct val="15000"/>
            </a:spcAft>
            <a:buChar char="••"/>
          </a:pPr>
          <a:r>
            <a:rPr lang="es-EC" sz="1200" kern="1200" dirty="0" smtClean="0"/>
            <a:t>Cambios en metodologías de medición de riesgos </a:t>
          </a:r>
          <a:endParaRPr lang="en-US" sz="1200" kern="1200" dirty="0"/>
        </a:p>
      </dsp:txBody>
      <dsp:txXfrm rot="16200000">
        <a:off x="4442255" y="1163210"/>
        <a:ext cx="4064000" cy="17375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A43FD7-5860-466E-87F7-586B7C6D8EE2}">
      <dsp:nvSpPr>
        <dsp:cNvPr id="0" name=""/>
        <dsp:cNvSpPr/>
      </dsp:nvSpPr>
      <dsp:spPr>
        <a:xfrm rot="16200000">
          <a:off x="-729316" y="729316"/>
          <a:ext cx="4064000" cy="2605367"/>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lvl="0" algn="l" defTabSz="577850">
            <a:lnSpc>
              <a:spcPct val="90000"/>
            </a:lnSpc>
            <a:spcBef>
              <a:spcPct val="0"/>
            </a:spcBef>
            <a:spcAft>
              <a:spcPct val="35000"/>
            </a:spcAft>
          </a:pPr>
          <a:r>
            <a:rPr lang="es-EC" sz="1300" b="1" kern="1200" dirty="0" smtClean="0">
              <a:solidFill>
                <a:schemeClr val="bg2">
                  <a:lumMod val="50000"/>
                </a:schemeClr>
              </a:solidFill>
              <a:effectLst>
                <a:outerShdw blurRad="38100" dist="38100" dir="2700000" algn="tl">
                  <a:srgbClr val="000000">
                    <a:alpha val="43137"/>
                  </a:srgbClr>
                </a:outerShdw>
              </a:effectLst>
            </a:rPr>
            <a:t>Custodia </a:t>
          </a:r>
        </a:p>
        <a:p>
          <a:pPr lvl="0" algn="l" defTabSz="577850">
            <a:lnSpc>
              <a:spcPct val="90000"/>
            </a:lnSpc>
            <a:spcBef>
              <a:spcPct val="0"/>
            </a:spcBef>
            <a:spcAft>
              <a:spcPct val="35000"/>
            </a:spcAft>
          </a:pPr>
          <a:endParaRPr lang="en-US" sz="1300" b="1" kern="1200" dirty="0" smtClean="0">
            <a:solidFill>
              <a:schemeClr val="bg2">
                <a:lumMod val="50000"/>
              </a:schemeClr>
            </a:solidFill>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s-EC" sz="1400" kern="1200" dirty="0" smtClean="0"/>
            <a:t>Responsable de la Unidad de Riesgos</a:t>
          </a:r>
          <a:endParaRPr lang="en-US" sz="1400" kern="1200" dirty="0" smtClean="0"/>
        </a:p>
        <a:p>
          <a:pPr marL="57150" lvl="1" indent="-57150" algn="l" defTabSz="444500">
            <a:lnSpc>
              <a:spcPct val="90000"/>
            </a:lnSpc>
            <a:spcBef>
              <a:spcPct val="0"/>
            </a:spcBef>
            <a:spcAft>
              <a:spcPct val="15000"/>
            </a:spcAft>
            <a:buChar char="••"/>
          </a:pPr>
          <a:endParaRPr lang="en-US" sz="1000" kern="1200" dirty="0"/>
        </a:p>
      </dsp:txBody>
      <dsp:txXfrm rot="16200000">
        <a:off x="-729316" y="729316"/>
        <a:ext cx="4064000" cy="2605367"/>
      </dsp:txXfrm>
    </dsp:sp>
    <dsp:sp modelId="{63D32250-D46C-42FC-BA17-EB5AF9A10DAA}">
      <dsp:nvSpPr>
        <dsp:cNvPr id="0" name=""/>
        <dsp:cNvSpPr/>
      </dsp:nvSpPr>
      <dsp:spPr>
        <a:xfrm rot="16200000">
          <a:off x="2072455" y="729316"/>
          <a:ext cx="4064000" cy="2605367"/>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lvl="0" algn="l" defTabSz="577850">
            <a:lnSpc>
              <a:spcPct val="90000"/>
            </a:lnSpc>
            <a:spcBef>
              <a:spcPct val="0"/>
            </a:spcBef>
            <a:spcAft>
              <a:spcPct val="35000"/>
            </a:spcAft>
          </a:pPr>
          <a:r>
            <a:rPr lang="es-EC" sz="1300" b="1" kern="1200" dirty="0" smtClean="0">
              <a:solidFill>
                <a:schemeClr val="bg2">
                  <a:lumMod val="50000"/>
                </a:schemeClr>
              </a:solidFill>
              <a:effectLst>
                <a:outerShdw blurRad="38100" dist="38100" dir="2700000" algn="tl">
                  <a:srgbClr val="000000">
                    <a:alpha val="43137"/>
                  </a:srgbClr>
                </a:outerShdw>
              </a:effectLst>
            </a:rPr>
            <a:t>Distribución</a:t>
          </a:r>
        </a:p>
        <a:p>
          <a:pPr lvl="0" algn="l" defTabSz="577850">
            <a:lnSpc>
              <a:spcPct val="90000"/>
            </a:lnSpc>
            <a:spcBef>
              <a:spcPct val="0"/>
            </a:spcBef>
            <a:spcAft>
              <a:spcPct val="35000"/>
            </a:spcAft>
          </a:pPr>
          <a:endParaRPr lang="en-US" sz="1300" b="1" kern="1200" dirty="0" smtClean="0">
            <a:solidFill>
              <a:schemeClr val="bg2">
                <a:lumMod val="50000"/>
              </a:schemeClr>
            </a:solidFill>
            <a:effectLst>
              <a:outerShdw blurRad="38100" dist="38100" dir="2700000" algn="tl">
                <a:srgbClr val="000000">
                  <a:alpha val="43137"/>
                </a:srgbClr>
              </a:outerShdw>
            </a:effectLst>
          </a:endParaRPr>
        </a:p>
        <a:p>
          <a:pPr marL="114300" lvl="1" indent="-114300" algn="l" defTabSz="622300">
            <a:lnSpc>
              <a:spcPct val="90000"/>
            </a:lnSpc>
            <a:spcBef>
              <a:spcPct val="0"/>
            </a:spcBef>
            <a:spcAft>
              <a:spcPct val="15000"/>
            </a:spcAft>
            <a:buChar char="••"/>
          </a:pPr>
          <a:r>
            <a:rPr lang="es-EC" sz="1400" kern="1200" dirty="0" smtClean="0"/>
            <a:t>Bitácora de Registro</a:t>
          </a:r>
          <a:endParaRPr lang="en-US" sz="1400" kern="1200" dirty="0" smtClean="0"/>
        </a:p>
        <a:p>
          <a:pPr marL="114300" lvl="1" indent="-114300" algn="l" defTabSz="622300">
            <a:lnSpc>
              <a:spcPct val="90000"/>
            </a:lnSpc>
            <a:spcBef>
              <a:spcPct val="0"/>
            </a:spcBef>
            <a:spcAft>
              <a:spcPct val="15000"/>
            </a:spcAft>
            <a:buChar char="••"/>
          </a:pPr>
          <a:endParaRPr lang="en-US" sz="1400" kern="1200" dirty="0" smtClean="0"/>
        </a:p>
        <a:p>
          <a:pPr marL="114300" lvl="1" indent="-114300" algn="l" defTabSz="622300">
            <a:lnSpc>
              <a:spcPct val="90000"/>
            </a:lnSpc>
            <a:spcBef>
              <a:spcPct val="0"/>
            </a:spcBef>
            <a:spcAft>
              <a:spcPct val="15000"/>
            </a:spcAft>
            <a:buChar char="••"/>
          </a:pPr>
          <a:r>
            <a:rPr lang="es-EC" sz="1400" kern="1200" dirty="0" smtClean="0"/>
            <a:t>Correo Electrónico o Impreso</a:t>
          </a:r>
          <a:endParaRPr lang="en-US" sz="1400" kern="1200" dirty="0" smtClean="0"/>
        </a:p>
        <a:p>
          <a:pPr marL="57150" lvl="1" indent="-57150" algn="l" defTabSz="444500">
            <a:lnSpc>
              <a:spcPct val="90000"/>
            </a:lnSpc>
            <a:spcBef>
              <a:spcPct val="0"/>
            </a:spcBef>
            <a:spcAft>
              <a:spcPct val="15000"/>
            </a:spcAft>
            <a:buChar char="••"/>
          </a:pPr>
          <a:endParaRPr lang="en-US" sz="1000" kern="1200" dirty="0"/>
        </a:p>
      </dsp:txBody>
      <dsp:txXfrm rot="16200000">
        <a:off x="2072455" y="729316"/>
        <a:ext cx="4064000" cy="2605367"/>
      </dsp:txXfrm>
    </dsp:sp>
    <dsp:sp modelId="{89D60D26-9665-4C70-A56E-9C69435172BD}">
      <dsp:nvSpPr>
        <dsp:cNvPr id="0" name=""/>
        <dsp:cNvSpPr/>
      </dsp:nvSpPr>
      <dsp:spPr>
        <a:xfrm rot="16200000">
          <a:off x="4873226" y="729316"/>
          <a:ext cx="4064000" cy="2605367"/>
        </a:xfrm>
        <a:prstGeom prst="flowChartManualOperation">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4770" bIns="0" numCol="1" spcCol="1270" anchor="ctr" anchorCtr="0">
          <a:noAutofit/>
        </a:bodyPr>
        <a:lstStyle/>
        <a:p>
          <a:pPr lvl="0" algn="l" defTabSz="577850">
            <a:lnSpc>
              <a:spcPct val="90000"/>
            </a:lnSpc>
            <a:spcBef>
              <a:spcPct val="0"/>
            </a:spcBef>
            <a:spcAft>
              <a:spcPct val="35000"/>
            </a:spcAft>
          </a:pPr>
          <a:r>
            <a:rPr lang="es-EC" sz="1300" b="1" kern="1200" dirty="0" smtClean="0">
              <a:solidFill>
                <a:schemeClr val="bg2">
                  <a:lumMod val="50000"/>
                </a:schemeClr>
              </a:solidFill>
              <a:effectLst>
                <a:outerShdw blurRad="38100" dist="38100" dir="2700000" algn="tl">
                  <a:srgbClr val="000000">
                    <a:alpha val="43137"/>
                  </a:srgbClr>
                </a:outerShdw>
              </a:effectLst>
            </a:rPr>
            <a:t>Confidencialidad</a:t>
          </a:r>
        </a:p>
        <a:p>
          <a:pPr lvl="0" algn="l" defTabSz="577850">
            <a:lnSpc>
              <a:spcPct val="90000"/>
            </a:lnSpc>
            <a:spcBef>
              <a:spcPct val="0"/>
            </a:spcBef>
            <a:spcAft>
              <a:spcPct val="35000"/>
            </a:spcAft>
          </a:pPr>
          <a:r>
            <a:rPr lang="es-ES" sz="1300" i="1" kern="1200" dirty="0" smtClean="0"/>
            <a:t>“Este manual es propiedad exclusiva de </a:t>
          </a:r>
          <a:r>
            <a:rPr lang="es-ES" sz="1300" i="1" kern="1200" dirty="0" err="1" smtClean="0"/>
            <a:t>Hilacril</a:t>
          </a:r>
          <a:r>
            <a:rPr lang="es-ES" sz="1300" i="1" kern="1200" dirty="0" smtClean="0"/>
            <a:t> S.A. Ninguna parte de este documento puede ser reproducido o transmitido, mediante ningún sistema o método, electrónico o mecánico (incluyendo el fotocopiado, la grabación o cualquier sistema de recuperación y almacenamiento de información), sin el consentimiento por escrito de la empresa.”</a:t>
          </a:r>
          <a:endParaRPr lang="en-US" sz="1300" b="1" kern="1200" dirty="0" smtClean="0">
            <a:solidFill>
              <a:schemeClr val="bg2">
                <a:lumMod val="50000"/>
              </a:schemeClr>
            </a:solidFill>
            <a:effectLst>
              <a:outerShdw blurRad="38100" dist="38100" dir="2700000" algn="tl">
                <a:srgbClr val="000000">
                  <a:alpha val="43137"/>
                </a:srgbClr>
              </a:outerShdw>
            </a:effectLst>
          </a:endParaRPr>
        </a:p>
      </dsp:txBody>
      <dsp:txXfrm rot="16200000">
        <a:off x="4873226" y="729316"/>
        <a:ext cx="4064000" cy="260536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C34C81-1300-4AC2-9CEF-25E045669E7A}">
      <dsp:nvSpPr>
        <dsp:cNvPr id="0" name=""/>
        <dsp:cNvSpPr/>
      </dsp:nvSpPr>
      <dsp:spPr>
        <a:xfrm>
          <a:off x="4399308" y="32701"/>
          <a:ext cx="1170049" cy="117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Identificación</a:t>
          </a:r>
          <a:endParaRPr lang="en-US" sz="1300" kern="1200" dirty="0"/>
        </a:p>
      </dsp:txBody>
      <dsp:txXfrm>
        <a:off x="4399308" y="32701"/>
        <a:ext cx="1170049" cy="1170049"/>
      </dsp:txXfrm>
    </dsp:sp>
    <dsp:sp modelId="{2E9CC25A-AA22-4B9A-B65C-EDFA7EC24726}">
      <dsp:nvSpPr>
        <dsp:cNvPr id="0" name=""/>
        <dsp:cNvSpPr/>
      </dsp:nvSpPr>
      <dsp:spPr>
        <a:xfrm>
          <a:off x="1646409" y="-1210"/>
          <a:ext cx="4387506" cy="4387506"/>
        </a:xfrm>
        <a:prstGeom prst="circularArrow">
          <a:avLst>
            <a:gd name="adj1" fmla="val 5200"/>
            <a:gd name="adj2" fmla="val 335917"/>
            <a:gd name="adj3" fmla="val 21293226"/>
            <a:gd name="adj4" fmla="val 19766253"/>
            <a:gd name="adj5" fmla="val 6067"/>
          </a:avLst>
        </a:prstGeom>
        <a:solidFill>
          <a:srgbClr val="C00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145AAF9-0AC4-4EC3-B363-F383715CCF50}">
      <dsp:nvSpPr>
        <dsp:cNvPr id="0" name=""/>
        <dsp:cNvSpPr/>
      </dsp:nvSpPr>
      <dsp:spPr>
        <a:xfrm>
          <a:off x="5106445" y="2209044"/>
          <a:ext cx="1170049" cy="117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Análisis y Evaluación</a:t>
          </a:r>
          <a:endParaRPr lang="en-US" sz="1300" kern="1200" dirty="0"/>
        </a:p>
      </dsp:txBody>
      <dsp:txXfrm>
        <a:off x="5106445" y="2209044"/>
        <a:ext cx="1170049" cy="1170049"/>
      </dsp:txXfrm>
    </dsp:sp>
    <dsp:sp modelId="{61F63731-A035-4186-B880-553F869A1D3B}">
      <dsp:nvSpPr>
        <dsp:cNvPr id="0" name=""/>
        <dsp:cNvSpPr/>
      </dsp:nvSpPr>
      <dsp:spPr>
        <a:xfrm>
          <a:off x="1646409" y="-1210"/>
          <a:ext cx="4387506" cy="4387506"/>
        </a:xfrm>
        <a:prstGeom prst="circularArrow">
          <a:avLst>
            <a:gd name="adj1" fmla="val 5200"/>
            <a:gd name="adj2" fmla="val 335917"/>
            <a:gd name="adj3" fmla="val 4014681"/>
            <a:gd name="adj4" fmla="val 2253448"/>
            <a:gd name="adj5" fmla="val 6067"/>
          </a:avLst>
        </a:prstGeom>
        <a:solidFill>
          <a:srgbClr val="00B05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82E35A4-F2F7-4A85-9914-F09175FFE70A}">
      <dsp:nvSpPr>
        <dsp:cNvPr id="0" name=""/>
        <dsp:cNvSpPr/>
      </dsp:nvSpPr>
      <dsp:spPr>
        <a:xfrm>
          <a:off x="3255137" y="3554098"/>
          <a:ext cx="1170049" cy="117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Respuesta y Control</a:t>
          </a:r>
          <a:endParaRPr lang="en-US" sz="1300" kern="1200" dirty="0"/>
        </a:p>
      </dsp:txBody>
      <dsp:txXfrm>
        <a:off x="3255137" y="3554098"/>
        <a:ext cx="1170049" cy="1170049"/>
      </dsp:txXfrm>
    </dsp:sp>
    <dsp:sp modelId="{C1EF8953-16C6-47C9-98A1-3F9725B67832}">
      <dsp:nvSpPr>
        <dsp:cNvPr id="0" name=""/>
        <dsp:cNvSpPr/>
      </dsp:nvSpPr>
      <dsp:spPr>
        <a:xfrm>
          <a:off x="1267241" y="21122"/>
          <a:ext cx="4387506" cy="4387506"/>
        </a:xfrm>
        <a:prstGeom prst="circularArrow">
          <a:avLst>
            <a:gd name="adj1" fmla="val 5200"/>
            <a:gd name="adj2" fmla="val 335917"/>
            <a:gd name="adj3" fmla="val 8210635"/>
            <a:gd name="adj4" fmla="val 6449402"/>
            <a:gd name="adj5" fmla="val 6067"/>
          </a:avLst>
        </a:prstGeom>
        <a:solidFill>
          <a:srgbClr val="7030A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FEAB78A-BAD0-44CE-B9E8-D3CA45551AE4}">
      <dsp:nvSpPr>
        <dsp:cNvPr id="0" name=""/>
        <dsp:cNvSpPr/>
      </dsp:nvSpPr>
      <dsp:spPr>
        <a:xfrm>
          <a:off x="1403829" y="2209044"/>
          <a:ext cx="1170049" cy="117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Implementar Políticas y Asignar Responsabilidad</a:t>
          </a:r>
          <a:endParaRPr lang="en-US" sz="1300" kern="1200" dirty="0"/>
        </a:p>
      </dsp:txBody>
      <dsp:txXfrm>
        <a:off x="1403829" y="2209044"/>
        <a:ext cx="1170049" cy="1170049"/>
      </dsp:txXfrm>
    </dsp:sp>
    <dsp:sp modelId="{BE615BE4-8BD8-44CE-BCA9-55E745701E97}">
      <dsp:nvSpPr>
        <dsp:cNvPr id="0" name=""/>
        <dsp:cNvSpPr/>
      </dsp:nvSpPr>
      <dsp:spPr>
        <a:xfrm>
          <a:off x="1646409" y="-1210"/>
          <a:ext cx="4387506" cy="4387506"/>
        </a:xfrm>
        <a:prstGeom prst="circularArrow">
          <a:avLst>
            <a:gd name="adj1" fmla="val 5200"/>
            <a:gd name="adj2" fmla="val 335917"/>
            <a:gd name="adj3" fmla="val 12297830"/>
            <a:gd name="adj4" fmla="val 10770857"/>
            <a:gd name="adj5" fmla="val 6067"/>
          </a:avLst>
        </a:prstGeom>
        <a:solidFill>
          <a:srgbClr val="0070C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3200E66-94F9-4A52-BBB6-8D1796F34938}">
      <dsp:nvSpPr>
        <dsp:cNvPr id="0" name=""/>
        <dsp:cNvSpPr/>
      </dsp:nvSpPr>
      <dsp:spPr>
        <a:xfrm>
          <a:off x="2110966" y="32701"/>
          <a:ext cx="1170049" cy="117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Seguimiento</a:t>
          </a:r>
          <a:endParaRPr lang="en-US" sz="1300" kern="1200" dirty="0"/>
        </a:p>
      </dsp:txBody>
      <dsp:txXfrm>
        <a:off x="2110966" y="32701"/>
        <a:ext cx="1170049" cy="1170049"/>
      </dsp:txXfrm>
    </dsp:sp>
    <dsp:sp modelId="{59991AD8-12B6-486E-8830-9746207CAD7D}">
      <dsp:nvSpPr>
        <dsp:cNvPr id="0" name=""/>
        <dsp:cNvSpPr/>
      </dsp:nvSpPr>
      <dsp:spPr>
        <a:xfrm>
          <a:off x="1627279" y="93121"/>
          <a:ext cx="4387506" cy="4387506"/>
        </a:xfrm>
        <a:prstGeom prst="circularArrow">
          <a:avLst>
            <a:gd name="adj1" fmla="val 5200"/>
            <a:gd name="adj2" fmla="val 335917"/>
            <a:gd name="adj3" fmla="val 16865670"/>
            <a:gd name="adj4" fmla="val 15198413"/>
            <a:gd name="adj5" fmla="val 6067"/>
          </a:avLst>
        </a:prstGeom>
        <a:solidFill>
          <a:srgbClr val="FFC000"/>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C83E12-CB2F-4DB7-AEF5-A5792581DC45}">
      <dsp:nvSpPr>
        <dsp:cNvPr id="0" name=""/>
        <dsp:cNvSpPr/>
      </dsp:nvSpPr>
      <dsp:spPr>
        <a:xfrm>
          <a:off x="1929733" y="191928"/>
          <a:ext cx="3809047" cy="1322832"/>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D1A001-D2EE-4E98-AAAB-A149AC4FF665}">
      <dsp:nvSpPr>
        <dsp:cNvPr id="0" name=""/>
        <dsp:cNvSpPr/>
      </dsp:nvSpPr>
      <dsp:spPr>
        <a:xfrm>
          <a:off x="3471068" y="3431095"/>
          <a:ext cx="738187" cy="472440"/>
        </a:xfrm>
        <a:prstGeom prst="downArrow">
          <a:avLst/>
        </a:prstGeom>
        <a:solidFill>
          <a:schemeClr val="dk2">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3B2A78-A72B-4C1C-ACCC-3AB22F19752E}">
      <dsp:nvSpPr>
        <dsp:cNvPr id="0" name=""/>
        <dsp:cNvSpPr/>
      </dsp:nvSpPr>
      <dsp:spPr>
        <a:xfrm>
          <a:off x="2068512" y="3809047"/>
          <a:ext cx="3543300" cy="885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s-EC" sz="2100" kern="1200" dirty="0" smtClean="0"/>
            <a:t>Impacto +/- Rendimiento de la Empresa</a:t>
          </a:r>
          <a:endParaRPr lang="en-US" sz="2100" kern="1200" dirty="0"/>
        </a:p>
      </dsp:txBody>
      <dsp:txXfrm>
        <a:off x="2068512" y="3809047"/>
        <a:ext cx="3543300" cy="885825"/>
      </dsp:txXfrm>
    </dsp:sp>
    <dsp:sp modelId="{7D0AD22B-9BE0-4836-BF4D-8350D91EF26D}">
      <dsp:nvSpPr>
        <dsp:cNvPr id="0" name=""/>
        <dsp:cNvSpPr/>
      </dsp:nvSpPr>
      <dsp:spPr>
        <a:xfrm>
          <a:off x="3314572" y="1616925"/>
          <a:ext cx="1328737" cy="1328737"/>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Análisis Financiero</a:t>
          </a:r>
          <a:endParaRPr lang="en-US" sz="1600" kern="1200" dirty="0"/>
        </a:p>
      </dsp:txBody>
      <dsp:txXfrm>
        <a:off x="3314572" y="1616925"/>
        <a:ext cx="1328737" cy="1328737"/>
      </dsp:txXfrm>
    </dsp:sp>
    <dsp:sp modelId="{9148967A-C332-44E1-8ED5-4F86013C86DC}">
      <dsp:nvSpPr>
        <dsp:cNvPr id="0" name=""/>
        <dsp:cNvSpPr/>
      </dsp:nvSpPr>
      <dsp:spPr>
        <a:xfrm>
          <a:off x="2363787" y="620077"/>
          <a:ext cx="1328737" cy="1328737"/>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Reuniones</a:t>
          </a:r>
          <a:endParaRPr lang="en-US" sz="1600" kern="1200" dirty="0"/>
        </a:p>
      </dsp:txBody>
      <dsp:txXfrm>
        <a:off x="2363787" y="620077"/>
        <a:ext cx="1328737" cy="1328737"/>
      </dsp:txXfrm>
    </dsp:sp>
    <dsp:sp modelId="{FFFD34F2-352A-4781-8CFC-21D038EA3C2E}">
      <dsp:nvSpPr>
        <dsp:cNvPr id="0" name=""/>
        <dsp:cNvSpPr/>
      </dsp:nvSpPr>
      <dsp:spPr>
        <a:xfrm>
          <a:off x="3722052" y="298818"/>
          <a:ext cx="1328737" cy="1328737"/>
        </a:xfrm>
        <a:prstGeom prst="ellipse">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C" sz="1600" kern="1200" dirty="0" smtClean="0"/>
            <a:t>Análisis FODA</a:t>
          </a:r>
          <a:endParaRPr lang="en-US" sz="1600" kern="1200" dirty="0"/>
        </a:p>
      </dsp:txBody>
      <dsp:txXfrm>
        <a:off x="3722052" y="298818"/>
        <a:ext cx="1328737" cy="1328737"/>
      </dsp:txXfrm>
    </dsp:sp>
    <dsp:sp modelId="{9C2342CA-55C8-498F-8BAD-9B486C593A0F}">
      <dsp:nvSpPr>
        <dsp:cNvPr id="0" name=""/>
        <dsp:cNvSpPr/>
      </dsp:nvSpPr>
      <dsp:spPr>
        <a:xfrm>
          <a:off x="1773237" y="29527"/>
          <a:ext cx="4133850" cy="3307080"/>
        </a:xfrm>
        <a:prstGeom prst="funnel">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14DE15-5D72-4802-AC35-1666A7A5F35A}">
      <dsp:nvSpPr>
        <dsp:cNvPr id="0" name=""/>
        <dsp:cNvSpPr/>
      </dsp:nvSpPr>
      <dsp:spPr>
        <a:xfrm>
          <a:off x="2887" y="454054"/>
          <a:ext cx="1736323" cy="511310"/>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EC" sz="1200" b="1" kern="1200" dirty="0" smtClean="0">
              <a:solidFill>
                <a:schemeClr val="bg1">
                  <a:lumMod val="50000"/>
                </a:schemeClr>
              </a:solidFill>
              <a:effectLst>
                <a:outerShdw blurRad="38100" dist="38100" dir="2700000" algn="tl">
                  <a:srgbClr val="000000">
                    <a:alpha val="43137"/>
                  </a:srgbClr>
                </a:outerShdw>
              </a:effectLst>
            </a:rPr>
            <a:t>Creación de Grupo de Trabajo</a:t>
          </a:r>
          <a:endParaRPr lang="en-US" sz="1200" b="1" kern="1200" dirty="0" smtClean="0">
            <a:solidFill>
              <a:schemeClr val="bg1">
                <a:lumMod val="50000"/>
              </a:schemeClr>
            </a:solidFill>
            <a:effectLst>
              <a:outerShdw blurRad="38100" dist="38100" dir="2700000" algn="tl">
                <a:srgbClr val="000000">
                  <a:alpha val="43137"/>
                </a:srgbClr>
              </a:outerShdw>
            </a:effectLst>
          </a:endParaRPr>
        </a:p>
      </dsp:txBody>
      <dsp:txXfrm>
        <a:off x="2887" y="454054"/>
        <a:ext cx="1736323" cy="511310"/>
      </dsp:txXfrm>
    </dsp:sp>
    <dsp:sp modelId="{9DD50D45-4865-4E89-8276-C9853FF625A9}">
      <dsp:nvSpPr>
        <dsp:cNvPr id="0" name=""/>
        <dsp:cNvSpPr/>
      </dsp:nvSpPr>
      <dsp:spPr>
        <a:xfrm>
          <a:off x="2887" y="965365"/>
          <a:ext cx="1736323" cy="330498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Comité de Gestión de Riesgos y Responsable de U.R</a:t>
          </a:r>
          <a:endParaRPr lang="en-US" sz="1400" kern="1200" dirty="0"/>
        </a:p>
        <a:p>
          <a:pPr marL="228600" lvl="2" indent="-114300" algn="l" defTabSz="622300">
            <a:lnSpc>
              <a:spcPct val="90000"/>
            </a:lnSpc>
            <a:spcBef>
              <a:spcPct val="0"/>
            </a:spcBef>
            <a:spcAft>
              <a:spcPct val="15000"/>
            </a:spcAft>
            <a:buChar char="••"/>
          </a:pPr>
          <a:r>
            <a:rPr lang="es-EC" sz="1400" kern="1200" dirty="0" smtClean="0"/>
            <a:t>Representantes del Área Comercialización Operativa y Financiera.</a:t>
          </a:r>
          <a:endParaRPr lang="en-US" sz="1400" kern="1200" dirty="0"/>
        </a:p>
        <a:p>
          <a:pPr marL="228600" lvl="2" indent="-114300" algn="l" defTabSz="622300">
            <a:lnSpc>
              <a:spcPct val="90000"/>
            </a:lnSpc>
            <a:spcBef>
              <a:spcPct val="0"/>
            </a:spcBef>
            <a:spcAft>
              <a:spcPct val="15000"/>
            </a:spcAft>
            <a:buChar char="••"/>
          </a:pPr>
          <a:r>
            <a:rPr lang="es-EC" sz="1400" kern="1200" dirty="0" smtClean="0"/>
            <a:t>Conocimiento de su área.</a:t>
          </a:r>
          <a:endParaRPr lang="en-US" sz="1400" kern="1200" dirty="0"/>
        </a:p>
        <a:p>
          <a:pPr marL="228600" lvl="2" indent="-114300" algn="l" defTabSz="622300">
            <a:lnSpc>
              <a:spcPct val="90000"/>
            </a:lnSpc>
            <a:spcBef>
              <a:spcPct val="0"/>
            </a:spcBef>
            <a:spcAft>
              <a:spcPct val="15000"/>
            </a:spcAft>
            <a:buChar char="••"/>
          </a:pPr>
          <a:r>
            <a:rPr lang="es-EC" sz="1400" kern="1200" dirty="0" smtClean="0"/>
            <a:t>Elegir un coordinador para que ordene las ideas.</a:t>
          </a:r>
          <a:endParaRPr lang="en-US" sz="1400" kern="1200" dirty="0"/>
        </a:p>
        <a:p>
          <a:pPr marL="228600" lvl="2" indent="-114300" algn="l" defTabSz="622300">
            <a:lnSpc>
              <a:spcPct val="90000"/>
            </a:lnSpc>
            <a:spcBef>
              <a:spcPct val="0"/>
            </a:spcBef>
            <a:spcAft>
              <a:spcPct val="15000"/>
            </a:spcAft>
            <a:buChar char="••"/>
          </a:pPr>
          <a:endParaRPr lang="en-US" sz="1400" kern="1200" dirty="0"/>
        </a:p>
      </dsp:txBody>
      <dsp:txXfrm>
        <a:off x="2887" y="965365"/>
        <a:ext cx="1736323" cy="3304980"/>
      </dsp:txXfrm>
    </dsp:sp>
    <dsp:sp modelId="{E88B5C51-928D-4E05-A00E-F6B59DD113BE}">
      <dsp:nvSpPr>
        <dsp:cNvPr id="0" name=""/>
        <dsp:cNvSpPr/>
      </dsp:nvSpPr>
      <dsp:spPr>
        <a:xfrm>
          <a:off x="1982296" y="454054"/>
          <a:ext cx="1736323" cy="511310"/>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bg1">
                  <a:lumMod val="50000"/>
                </a:schemeClr>
              </a:solidFill>
              <a:effectLst>
                <a:outerShdw blurRad="38100" dist="38100" dir="2700000" algn="tl">
                  <a:srgbClr val="000000">
                    <a:alpha val="43137"/>
                  </a:srgbClr>
                </a:outerShdw>
              </a:effectLst>
            </a:rPr>
            <a:t>Elaborar una Agenda de Trabajo</a:t>
          </a:r>
          <a:endParaRPr lang="en-US" sz="1400" b="1" kern="1200" dirty="0"/>
        </a:p>
      </dsp:txBody>
      <dsp:txXfrm>
        <a:off x="1982296" y="454054"/>
        <a:ext cx="1736323" cy="511310"/>
      </dsp:txXfrm>
    </dsp:sp>
    <dsp:sp modelId="{EFFE3C28-F0A4-4382-8156-23A5BE5FAAB8}">
      <dsp:nvSpPr>
        <dsp:cNvPr id="0" name=""/>
        <dsp:cNvSpPr/>
      </dsp:nvSpPr>
      <dsp:spPr>
        <a:xfrm>
          <a:off x="1982296" y="965365"/>
          <a:ext cx="1736323" cy="330498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Sesión de Lluvias de Ideas</a:t>
          </a:r>
          <a:endParaRPr lang="en-US" sz="1400" kern="1200" dirty="0"/>
        </a:p>
        <a:p>
          <a:pPr marL="114300" lvl="1" indent="-114300" algn="l" defTabSz="622300">
            <a:lnSpc>
              <a:spcPct val="90000"/>
            </a:lnSpc>
            <a:spcBef>
              <a:spcPct val="0"/>
            </a:spcBef>
            <a:spcAft>
              <a:spcPct val="15000"/>
            </a:spcAft>
            <a:buChar char="••"/>
          </a:pPr>
          <a:r>
            <a:rPr lang="es-EC" sz="1400" kern="1200" dirty="0" smtClean="0"/>
            <a:t>Selección de Análisis y Evaluación de Fortalezas, Debilidades, Amenazas y Debilidades mas significativas.</a:t>
          </a: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s-EC" sz="1400" kern="1200" dirty="0" smtClean="0"/>
            <a:t>Anexo 2.5:1: Agenda de Trabajo</a:t>
          </a:r>
          <a:endParaRPr lang="en-US" sz="1400" kern="1200" dirty="0"/>
        </a:p>
      </dsp:txBody>
      <dsp:txXfrm>
        <a:off x="1982296" y="965365"/>
        <a:ext cx="1736323" cy="3304980"/>
      </dsp:txXfrm>
    </dsp:sp>
    <dsp:sp modelId="{5FC32875-89F8-41A3-A271-540F4ADC43D2}">
      <dsp:nvSpPr>
        <dsp:cNvPr id="0" name=""/>
        <dsp:cNvSpPr/>
      </dsp:nvSpPr>
      <dsp:spPr>
        <a:xfrm>
          <a:off x="3961705" y="454054"/>
          <a:ext cx="1736323" cy="511310"/>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bg1">
                  <a:lumMod val="50000"/>
                </a:schemeClr>
              </a:solidFill>
              <a:effectLst>
                <a:outerShdw blurRad="38100" dist="38100" dir="2700000" algn="tl">
                  <a:srgbClr val="000000">
                    <a:alpha val="43137"/>
                  </a:srgbClr>
                </a:outerShdw>
              </a:effectLst>
            </a:rPr>
            <a:t>Análisis Comparativo FODA</a:t>
          </a:r>
          <a:endParaRPr lang="en-US" sz="1400" kern="1200" dirty="0"/>
        </a:p>
      </dsp:txBody>
      <dsp:txXfrm>
        <a:off x="3961705" y="454054"/>
        <a:ext cx="1736323" cy="511310"/>
      </dsp:txXfrm>
    </dsp:sp>
    <dsp:sp modelId="{0A29DC09-E33B-49B4-A5D6-642F8767D5EC}">
      <dsp:nvSpPr>
        <dsp:cNvPr id="0" name=""/>
        <dsp:cNvSpPr/>
      </dsp:nvSpPr>
      <dsp:spPr>
        <a:xfrm>
          <a:off x="3961705" y="965365"/>
          <a:ext cx="1736323" cy="330498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Identificación e ordenamiento de prioridades</a:t>
          </a:r>
          <a:endParaRPr lang="en-US" sz="1400" kern="1200" dirty="0"/>
        </a:p>
        <a:p>
          <a:pPr marL="114300" lvl="1" indent="-114300" algn="l" defTabSz="622300">
            <a:lnSpc>
              <a:spcPct val="90000"/>
            </a:lnSpc>
            <a:spcBef>
              <a:spcPct val="0"/>
            </a:spcBef>
            <a:spcAft>
              <a:spcPct val="15000"/>
            </a:spcAft>
            <a:buChar char="••"/>
          </a:pPr>
          <a:r>
            <a:rPr lang="es-EC" sz="1400" kern="1200" dirty="0" smtClean="0"/>
            <a:t>“Como” resolver o aprovechar cada elemento identificado.</a:t>
          </a:r>
          <a:endParaRPr lang="en-US" sz="1400" kern="1200" dirty="0"/>
        </a:p>
      </dsp:txBody>
      <dsp:txXfrm>
        <a:off x="3961705" y="965365"/>
        <a:ext cx="1736323" cy="3304980"/>
      </dsp:txXfrm>
    </dsp:sp>
    <dsp:sp modelId="{E525D4D7-EE93-4D9A-AD22-85DF95A9D366}">
      <dsp:nvSpPr>
        <dsp:cNvPr id="0" name=""/>
        <dsp:cNvSpPr/>
      </dsp:nvSpPr>
      <dsp:spPr>
        <a:xfrm>
          <a:off x="5944001" y="460773"/>
          <a:ext cx="1736323" cy="511310"/>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bg1">
                  <a:lumMod val="50000"/>
                </a:schemeClr>
              </a:solidFill>
              <a:effectLst>
                <a:outerShdw blurRad="38100" dist="38100" dir="2700000" algn="tl">
                  <a:srgbClr val="000000">
                    <a:alpha val="43137"/>
                  </a:srgbClr>
                </a:outerShdw>
              </a:effectLst>
            </a:rPr>
            <a:t>Evaluación Permanente</a:t>
          </a:r>
          <a:endParaRPr lang="en-US" sz="1400" b="1" kern="1200" dirty="0" smtClean="0">
            <a:solidFill>
              <a:schemeClr val="bg1">
                <a:lumMod val="50000"/>
              </a:schemeClr>
            </a:solidFill>
            <a:effectLst>
              <a:outerShdw blurRad="38100" dist="38100" dir="2700000" algn="tl">
                <a:srgbClr val="000000">
                  <a:alpha val="43137"/>
                </a:srgbClr>
              </a:outerShdw>
            </a:effectLst>
          </a:endParaRPr>
        </a:p>
      </dsp:txBody>
      <dsp:txXfrm>
        <a:off x="5944001" y="460773"/>
        <a:ext cx="1736323" cy="511310"/>
      </dsp:txXfrm>
    </dsp:sp>
    <dsp:sp modelId="{CF354069-6265-4AAC-877C-F90D7F8356EA}">
      <dsp:nvSpPr>
        <dsp:cNvPr id="0" name=""/>
        <dsp:cNvSpPr/>
      </dsp:nvSpPr>
      <dsp:spPr>
        <a:xfrm>
          <a:off x="5941113" y="965365"/>
          <a:ext cx="1736323" cy="3304980"/>
        </a:xfrm>
        <a:prstGeom prst="rect">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Factores inesperados  (Políticos, Inflación, políticas fiscales) </a:t>
          </a:r>
          <a:endParaRPr lang="en-US" sz="1400" kern="1200" dirty="0" smtClean="0"/>
        </a:p>
      </dsp:txBody>
      <dsp:txXfrm>
        <a:off x="5941113" y="965365"/>
        <a:ext cx="1736323" cy="33049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698716-E856-44AF-AA6F-F5BE7D09BF6A}">
      <dsp:nvSpPr>
        <dsp:cNvPr id="0" name=""/>
        <dsp:cNvSpPr/>
      </dsp:nvSpPr>
      <dsp:spPr>
        <a:xfrm>
          <a:off x="3179" y="397991"/>
          <a:ext cx="2729778" cy="1589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C" sz="2000" kern="1200" dirty="0" smtClean="0"/>
            <a:t>Análisis Comparativo y Evolución de los Estados  Financieros </a:t>
          </a:r>
          <a:endParaRPr lang="en-US" sz="2000" kern="1200" dirty="0"/>
        </a:p>
      </dsp:txBody>
      <dsp:txXfrm>
        <a:off x="3179" y="397991"/>
        <a:ext cx="2729778" cy="1059666"/>
      </dsp:txXfrm>
    </dsp:sp>
    <dsp:sp modelId="{BF301AF9-6190-4B17-8D2B-CF95CD8F27D9}">
      <dsp:nvSpPr>
        <dsp:cNvPr id="0" name=""/>
        <dsp:cNvSpPr/>
      </dsp:nvSpPr>
      <dsp:spPr>
        <a:xfrm>
          <a:off x="562291" y="1457658"/>
          <a:ext cx="2729778" cy="286875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Análisis Horizontal y Vertical del Balance General y Estado de Resultados</a:t>
          </a:r>
          <a:endParaRPr lang="en-US" sz="2000" kern="1200" dirty="0"/>
        </a:p>
      </dsp:txBody>
      <dsp:txXfrm>
        <a:off x="562291" y="1457658"/>
        <a:ext cx="2729778" cy="2868750"/>
      </dsp:txXfrm>
    </dsp:sp>
    <dsp:sp modelId="{93F3A04D-5B91-4CFB-A434-7A4DC9F56A54}">
      <dsp:nvSpPr>
        <dsp:cNvPr id="0" name=""/>
        <dsp:cNvSpPr/>
      </dsp:nvSpPr>
      <dsp:spPr>
        <a:xfrm>
          <a:off x="3146782" y="588007"/>
          <a:ext cx="877307" cy="6796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146782" y="588007"/>
        <a:ext cx="877307" cy="679635"/>
      </dsp:txXfrm>
    </dsp:sp>
    <dsp:sp modelId="{E27735FB-14E2-4AD1-9E04-922B4F470984}">
      <dsp:nvSpPr>
        <dsp:cNvPr id="0" name=""/>
        <dsp:cNvSpPr/>
      </dsp:nvSpPr>
      <dsp:spPr>
        <a:xfrm>
          <a:off x="4388255" y="397991"/>
          <a:ext cx="2729778" cy="15895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s-EC" sz="2000" kern="1200" dirty="0" smtClean="0"/>
            <a:t>Análisis e Interpretación de Razones Financieras</a:t>
          </a:r>
          <a:endParaRPr lang="en-US" sz="2000" kern="1200" dirty="0"/>
        </a:p>
      </dsp:txBody>
      <dsp:txXfrm>
        <a:off x="4388255" y="397991"/>
        <a:ext cx="2729778" cy="1059666"/>
      </dsp:txXfrm>
    </dsp:sp>
    <dsp:sp modelId="{0844722D-01AA-45D9-89C8-BF00A88D3076}">
      <dsp:nvSpPr>
        <dsp:cNvPr id="0" name=""/>
        <dsp:cNvSpPr/>
      </dsp:nvSpPr>
      <dsp:spPr>
        <a:xfrm>
          <a:off x="4947367" y="1457658"/>
          <a:ext cx="2729778" cy="286875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s-EC" sz="2000" kern="1200" dirty="0" smtClean="0"/>
            <a:t>Liquidez</a:t>
          </a:r>
          <a:endParaRPr lang="en-US" sz="2000" kern="1200" dirty="0"/>
        </a:p>
        <a:p>
          <a:pPr marL="228600" lvl="1" indent="-228600" algn="l" defTabSz="889000">
            <a:lnSpc>
              <a:spcPct val="90000"/>
            </a:lnSpc>
            <a:spcBef>
              <a:spcPct val="0"/>
            </a:spcBef>
            <a:spcAft>
              <a:spcPct val="15000"/>
            </a:spcAft>
            <a:buChar char="••"/>
          </a:pPr>
          <a:r>
            <a:rPr lang="es-EC" sz="2000" kern="1200" dirty="0" smtClean="0"/>
            <a:t>Prueba Acida</a:t>
          </a:r>
          <a:endParaRPr lang="en-US" sz="2000" kern="1200" dirty="0"/>
        </a:p>
        <a:p>
          <a:pPr marL="228600" lvl="1" indent="-228600" algn="l" defTabSz="889000">
            <a:lnSpc>
              <a:spcPct val="90000"/>
            </a:lnSpc>
            <a:spcBef>
              <a:spcPct val="0"/>
            </a:spcBef>
            <a:spcAft>
              <a:spcPct val="15000"/>
            </a:spcAft>
            <a:buChar char="••"/>
          </a:pPr>
          <a:r>
            <a:rPr lang="es-EC" sz="2000" kern="1200" dirty="0" smtClean="0"/>
            <a:t>Margen Bruto  / Ventas</a:t>
          </a:r>
          <a:endParaRPr lang="en-US" sz="2000" kern="1200" dirty="0"/>
        </a:p>
        <a:p>
          <a:pPr marL="228600" lvl="1" indent="-228600" algn="l" defTabSz="889000">
            <a:lnSpc>
              <a:spcPct val="90000"/>
            </a:lnSpc>
            <a:spcBef>
              <a:spcPct val="0"/>
            </a:spcBef>
            <a:spcAft>
              <a:spcPct val="15000"/>
            </a:spcAft>
            <a:buChar char="••"/>
          </a:pPr>
          <a:r>
            <a:rPr lang="es-EC" sz="2000" kern="1200" dirty="0" smtClean="0"/>
            <a:t>Plazo Promedio CxC y CxP</a:t>
          </a:r>
          <a:endParaRPr lang="en-US" sz="2000" kern="1200" dirty="0"/>
        </a:p>
        <a:p>
          <a:pPr marL="228600" lvl="1" indent="-228600" algn="l" defTabSz="889000">
            <a:lnSpc>
              <a:spcPct val="90000"/>
            </a:lnSpc>
            <a:spcBef>
              <a:spcPct val="0"/>
            </a:spcBef>
            <a:spcAft>
              <a:spcPct val="15000"/>
            </a:spcAft>
            <a:buChar char="••"/>
          </a:pPr>
          <a:r>
            <a:rPr lang="es-EC" sz="2000" kern="1200" dirty="0" smtClean="0"/>
            <a:t>Plazo Promedio Inventario</a:t>
          </a:r>
          <a:endParaRPr lang="en-US" sz="2000" kern="1200" dirty="0"/>
        </a:p>
      </dsp:txBody>
      <dsp:txXfrm>
        <a:off x="4947367" y="1457658"/>
        <a:ext cx="2729778" cy="286875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16F813-C204-45E0-A250-BDDDEDC504C6}">
      <dsp:nvSpPr>
        <dsp:cNvPr id="0" name=""/>
        <dsp:cNvSpPr/>
      </dsp:nvSpPr>
      <dsp:spPr>
        <a:xfrm rot="5400000">
          <a:off x="4209682" y="-1766491"/>
          <a:ext cx="809644" cy="4393231"/>
        </a:xfrm>
        <a:prstGeom prst="round2Same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s-EC" sz="1100" b="1" kern="1200" dirty="0" smtClean="0">
              <a:solidFill>
                <a:schemeClr val="bg1">
                  <a:lumMod val="50000"/>
                </a:schemeClr>
              </a:solidFill>
            </a:rPr>
            <a:t>Primera estrategia alternativa a considerar.</a:t>
          </a:r>
          <a:endParaRPr lang="en-US" sz="1100" kern="1200" dirty="0">
            <a:solidFill>
              <a:schemeClr val="bg1">
                <a:lumMod val="50000"/>
              </a:schemeClr>
            </a:solidFill>
          </a:endParaRPr>
        </a:p>
        <a:p>
          <a:pPr marL="57150" lvl="1" indent="-57150" algn="l" defTabSz="488950">
            <a:lnSpc>
              <a:spcPct val="90000"/>
            </a:lnSpc>
            <a:spcBef>
              <a:spcPct val="0"/>
            </a:spcBef>
            <a:spcAft>
              <a:spcPct val="15000"/>
            </a:spcAft>
            <a:buChar char="••"/>
          </a:pPr>
          <a:endParaRPr lang="en-US" sz="1100" kern="1200" dirty="0">
            <a:solidFill>
              <a:schemeClr val="bg1">
                <a:lumMod val="50000"/>
              </a:schemeClr>
            </a:solidFill>
          </a:endParaRPr>
        </a:p>
        <a:p>
          <a:pPr marL="57150" lvl="1" indent="-57150" algn="l" defTabSz="488950">
            <a:lnSpc>
              <a:spcPct val="90000"/>
            </a:lnSpc>
            <a:spcBef>
              <a:spcPct val="0"/>
            </a:spcBef>
            <a:spcAft>
              <a:spcPct val="15000"/>
            </a:spcAft>
            <a:buChar char="••"/>
          </a:pPr>
          <a:r>
            <a:rPr lang="es-EC" sz="1100" b="1" kern="1200" dirty="0" smtClean="0">
              <a:solidFill>
                <a:schemeClr val="bg1">
                  <a:lumMod val="50000"/>
                </a:schemeClr>
              </a:solidFill>
            </a:rPr>
            <a:t>Generación de cambios sustanciales por mejoramiento, rediseño o eliminación .</a:t>
          </a:r>
          <a:endParaRPr lang="en-US" sz="1100" b="1" kern="1200" dirty="0">
            <a:solidFill>
              <a:schemeClr val="bg1">
                <a:lumMod val="50000"/>
              </a:schemeClr>
            </a:solidFill>
          </a:endParaRPr>
        </a:p>
      </dsp:txBody>
      <dsp:txXfrm rot="5400000">
        <a:off x="4209682" y="-1766491"/>
        <a:ext cx="809644" cy="4393231"/>
      </dsp:txXfrm>
    </dsp:sp>
    <dsp:sp modelId="{4D69CFE0-B45D-4BFD-8215-FB49E90B2F25}">
      <dsp:nvSpPr>
        <dsp:cNvPr id="0" name=""/>
        <dsp:cNvSpPr/>
      </dsp:nvSpPr>
      <dsp:spPr>
        <a:xfrm>
          <a:off x="0" y="2236"/>
          <a:ext cx="2417889" cy="855774"/>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s-EC" sz="3800" kern="1200" dirty="0" smtClean="0"/>
            <a:t>Evitar </a:t>
          </a:r>
          <a:endParaRPr lang="en-US" sz="3800" kern="1200" dirty="0"/>
        </a:p>
      </dsp:txBody>
      <dsp:txXfrm>
        <a:off x="0" y="2236"/>
        <a:ext cx="2417889" cy="855774"/>
      </dsp:txXfrm>
    </dsp:sp>
    <dsp:sp modelId="{18F45C7E-6A8D-4D89-A77B-99A4E6CB7C20}">
      <dsp:nvSpPr>
        <dsp:cNvPr id="0" name=""/>
        <dsp:cNvSpPr/>
      </dsp:nvSpPr>
      <dsp:spPr>
        <a:xfrm rot="5400000">
          <a:off x="4240077" y="-783682"/>
          <a:ext cx="809644" cy="4393231"/>
        </a:xfrm>
        <a:prstGeom prst="round2SameRect">
          <a:avLst/>
        </a:prstGeom>
        <a:solidFill>
          <a:schemeClr val="accent4">
            <a:tint val="40000"/>
            <a:alpha val="90000"/>
            <a:hueOff val="4210091"/>
            <a:satOff val="-840"/>
            <a:lumOff val="1097"/>
            <a:alphaOff val="0"/>
          </a:schemeClr>
        </a:solidFill>
        <a:ln w="19050" cap="flat" cmpd="sng" algn="ctr">
          <a:solidFill>
            <a:schemeClr val="accent4">
              <a:tint val="40000"/>
              <a:alpha val="90000"/>
              <a:hueOff val="4210091"/>
              <a:satOff val="-840"/>
              <a:lumOff val="10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s-EC" sz="1000" b="1" kern="1200" dirty="0" smtClean="0">
              <a:solidFill>
                <a:schemeClr val="bg1">
                  <a:lumMod val="50000"/>
                </a:schemeClr>
              </a:solidFill>
            </a:rPr>
            <a:t>Cuando el riesgo no puede ser evitado, el siguiente paso es reducirlo al mas bajo nivel posible</a:t>
          </a:r>
          <a:endParaRPr lang="en-US" sz="1000" b="1" kern="1200" dirty="0" smtClean="0">
            <a:solidFill>
              <a:schemeClr val="bg1">
                <a:lumMod val="50000"/>
              </a:schemeClr>
            </a:solidFill>
          </a:endParaRPr>
        </a:p>
        <a:p>
          <a:pPr marL="57150" lvl="1" indent="-57150" algn="l" defTabSz="444500">
            <a:lnSpc>
              <a:spcPct val="90000"/>
            </a:lnSpc>
            <a:spcBef>
              <a:spcPct val="0"/>
            </a:spcBef>
            <a:spcAft>
              <a:spcPct val="15000"/>
            </a:spcAft>
            <a:buChar char="••"/>
          </a:pPr>
          <a:endParaRPr lang="en-US" sz="1000" b="1" kern="1200" dirty="0" smtClean="0">
            <a:solidFill>
              <a:schemeClr val="bg1">
                <a:lumMod val="50000"/>
              </a:schemeClr>
            </a:solidFill>
          </a:endParaRPr>
        </a:p>
        <a:p>
          <a:pPr marL="57150" lvl="1" indent="-57150" algn="l" defTabSz="444500">
            <a:lnSpc>
              <a:spcPct val="90000"/>
            </a:lnSpc>
            <a:spcBef>
              <a:spcPct val="0"/>
            </a:spcBef>
            <a:spcAft>
              <a:spcPct val="15000"/>
            </a:spcAft>
            <a:buChar char="••"/>
          </a:pPr>
          <a:r>
            <a:rPr lang="es-EC" sz="1000" b="1" kern="1200" dirty="0" smtClean="0">
              <a:solidFill>
                <a:schemeClr val="bg1">
                  <a:lumMod val="50000"/>
                </a:schemeClr>
              </a:solidFill>
            </a:rPr>
            <a:t>Se consigue mediante la optimización de procedimientos y la implementación de controles</a:t>
          </a:r>
        </a:p>
      </dsp:txBody>
      <dsp:txXfrm rot="5400000">
        <a:off x="4240077" y="-783682"/>
        <a:ext cx="809644" cy="4393231"/>
      </dsp:txXfrm>
    </dsp:sp>
    <dsp:sp modelId="{280F42A5-2740-47A1-A76B-94BFF3673641}">
      <dsp:nvSpPr>
        <dsp:cNvPr id="0" name=""/>
        <dsp:cNvSpPr/>
      </dsp:nvSpPr>
      <dsp:spPr>
        <a:xfrm>
          <a:off x="0" y="908613"/>
          <a:ext cx="2471192" cy="1012055"/>
        </a:xfrm>
        <a:prstGeom prst="roundRect">
          <a:avLst/>
        </a:prstGeom>
        <a:solidFill>
          <a:schemeClr val="accent4">
            <a:hueOff val="4123115"/>
            <a:satOff val="-6916"/>
            <a:lumOff val="64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s-EC" sz="3800" kern="1200" dirty="0" smtClean="0"/>
            <a:t>Reducir</a:t>
          </a:r>
          <a:endParaRPr lang="en-US" sz="3800" kern="1200" dirty="0"/>
        </a:p>
      </dsp:txBody>
      <dsp:txXfrm>
        <a:off x="0" y="908613"/>
        <a:ext cx="2471192" cy="1012055"/>
      </dsp:txXfrm>
    </dsp:sp>
    <dsp:sp modelId="{2322C3E2-9ECB-4CF8-B23F-DB231EA1C657}">
      <dsp:nvSpPr>
        <dsp:cNvPr id="0" name=""/>
        <dsp:cNvSpPr/>
      </dsp:nvSpPr>
      <dsp:spPr>
        <a:xfrm rot="5400000">
          <a:off x="4262985" y="1304553"/>
          <a:ext cx="809644" cy="4393231"/>
        </a:xfrm>
        <a:prstGeom prst="round2SameRect">
          <a:avLst/>
        </a:prstGeom>
        <a:solidFill>
          <a:schemeClr val="accent4">
            <a:tint val="40000"/>
            <a:alpha val="90000"/>
            <a:hueOff val="8420183"/>
            <a:satOff val="-1681"/>
            <a:lumOff val="2194"/>
            <a:alphaOff val="0"/>
          </a:schemeClr>
        </a:solidFill>
        <a:ln w="19050" cap="flat" cmpd="sng" algn="ctr">
          <a:solidFill>
            <a:schemeClr val="accent4">
              <a:tint val="40000"/>
              <a:alpha val="90000"/>
              <a:hueOff val="8420183"/>
              <a:satOff val="-1681"/>
              <a:lumOff val="21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endParaRPr lang="en-US" sz="1500" kern="1200" dirty="0"/>
        </a:p>
        <a:p>
          <a:pPr marL="57150" lvl="1" indent="-57150" algn="l" defTabSz="444500">
            <a:lnSpc>
              <a:spcPct val="90000"/>
            </a:lnSpc>
            <a:spcBef>
              <a:spcPct val="0"/>
            </a:spcBef>
            <a:spcAft>
              <a:spcPct val="15000"/>
            </a:spcAft>
            <a:buChar char="••"/>
          </a:pPr>
          <a:r>
            <a:rPr lang="es-EC" sz="1000" b="1" kern="1200" dirty="0" smtClean="0">
              <a:solidFill>
                <a:schemeClr val="bg1">
                  <a:lumMod val="50000"/>
                </a:schemeClr>
              </a:solidFill>
            </a:rPr>
            <a:t>Se</a:t>
          </a:r>
          <a:r>
            <a:rPr lang="es-EC" sz="1500" b="1" kern="1200" dirty="0" smtClean="0"/>
            <a:t> </a:t>
          </a:r>
          <a:r>
            <a:rPr lang="es-EC" sz="1000" b="1" kern="1200" dirty="0" smtClean="0">
              <a:solidFill>
                <a:schemeClr val="bg1">
                  <a:lumMod val="50000"/>
                </a:schemeClr>
              </a:solidFill>
            </a:rPr>
            <a:t>acepta la perdida residual probable y se elaboran planes de contingencia para su manejo</a:t>
          </a:r>
          <a:endParaRPr lang="en-US" sz="1000" b="1" kern="1200" dirty="0">
            <a:solidFill>
              <a:schemeClr val="bg1">
                <a:lumMod val="50000"/>
              </a:schemeClr>
            </a:solidFill>
          </a:endParaRPr>
        </a:p>
      </dsp:txBody>
      <dsp:txXfrm rot="5400000">
        <a:off x="4262985" y="1304553"/>
        <a:ext cx="809644" cy="4393231"/>
      </dsp:txXfrm>
    </dsp:sp>
    <dsp:sp modelId="{42F72183-6E13-47BA-A2F1-1A4679861849}">
      <dsp:nvSpPr>
        <dsp:cNvPr id="0" name=""/>
        <dsp:cNvSpPr/>
      </dsp:nvSpPr>
      <dsp:spPr>
        <a:xfrm>
          <a:off x="0" y="1971272"/>
          <a:ext cx="2471192" cy="1012055"/>
        </a:xfrm>
        <a:prstGeom prst="roundRect">
          <a:avLst/>
        </a:prstGeom>
        <a:solidFill>
          <a:schemeClr val="accent4">
            <a:hueOff val="8246230"/>
            <a:satOff val="-13831"/>
            <a:lumOff val="1281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s-EC" sz="3800" kern="1200" dirty="0" smtClean="0"/>
            <a:t>Transferir</a:t>
          </a:r>
          <a:endParaRPr lang="en-US" sz="3800" kern="1200" dirty="0"/>
        </a:p>
      </dsp:txBody>
      <dsp:txXfrm>
        <a:off x="0" y="1971272"/>
        <a:ext cx="2471192" cy="1012055"/>
      </dsp:txXfrm>
    </dsp:sp>
    <dsp:sp modelId="{557FB7DF-A894-43C4-8CC1-F7E891F6DB33}">
      <dsp:nvSpPr>
        <dsp:cNvPr id="0" name=""/>
        <dsp:cNvSpPr/>
      </dsp:nvSpPr>
      <dsp:spPr>
        <a:xfrm rot="5400000">
          <a:off x="4262985" y="224430"/>
          <a:ext cx="809644" cy="4393231"/>
        </a:xfrm>
        <a:prstGeom prst="round2SameRect">
          <a:avLst/>
        </a:prstGeom>
        <a:solidFill>
          <a:schemeClr val="accent4">
            <a:tint val="40000"/>
            <a:alpha val="90000"/>
            <a:hueOff val="12630274"/>
            <a:satOff val="-2521"/>
            <a:lumOff val="3291"/>
            <a:alphaOff val="0"/>
          </a:schemeClr>
        </a:solidFill>
        <a:ln w="19050" cap="flat" cmpd="sng" algn="ctr">
          <a:solidFill>
            <a:schemeClr val="accent4">
              <a:tint val="40000"/>
              <a:alpha val="90000"/>
              <a:hueOff val="12630274"/>
              <a:satOff val="-2521"/>
              <a:lumOff val="32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s-EC" sz="1000" b="1" kern="1200" dirty="0" smtClean="0">
              <a:solidFill>
                <a:schemeClr val="bg1">
                  <a:lumMod val="50000"/>
                </a:schemeClr>
              </a:solidFill>
            </a:rPr>
            <a:t>Compartir con terceros parte del riesgo</a:t>
          </a:r>
          <a:endParaRPr lang="en-US" sz="1000" b="1" kern="1200" dirty="0" smtClean="0">
            <a:solidFill>
              <a:schemeClr val="bg1">
                <a:lumMod val="50000"/>
              </a:schemeClr>
            </a:solidFill>
          </a:endParaRPr>
        </a:p>
        <a:p>
          <a:pPr marL="57150" lvl="1" indent="-57150" algn="l" defTabSz="444500">
            <a:lnSpc>
              <a:spcPct val="90000"/>
            </a:lnSpc>
            <a:spcBef>
              <a:spcPct val="0"/>
            </a:spcBef>
            <a:spcAft>
              <a:spcPct val="15000"/>
            </a:spcAft>
            <a:buChar char="••"/>
          </a:pPr>
          <a:endParaRPr lang="es-EC" sz="1000" b="1" kern="1200" dirty="0" smtClean="0">
            <a:solidFill>
              <a:schemeClr val="bg1">
                <a:lumMod val="50000"/>
              </a:schemeClr>
            </a:solidFill>
          </a:endParaRPr>
        </a:p>
        <a:p>
          <a:pPr marL="57150" lvl="1" indent="-57150" algn="l" defTabSz="444500">
            <a:lnSpc>
              <a:spcPct val="90000"/>
            </a:lnSpc>
            <a:spcBef>
              <a:spcPct val="0"/>
            </a:spcBef>
            <a:spcAft>
              <a:spcPct val="15000"/>
            </a:spcAft>
            <a:buChar char="••"/>
          </a:pPr>
          <a:r>
            <a:rPr lang="es-EC" sz="1000" b="1" kern="1200" dirty="0" smtClean="0">
              <a:solidFill>
                <a:schemeClr val="bg1">
                  <a:lumMod val="50000"/>
                </a:schemeClr>
              </a:solidFill>
            </a:rPr>
            <a:t>Riesgo es minimizado compartiéndolo con otro grupo o dependencia como por Ej. Cobertura, aseguramiento o diversificación </a:t>
          </a:r>
          <a:endParaRPr lang="en-US" sz="1000" b="1" kern="1200" dirty="0">
            <a:solidFill>
              <a:schemeClr val="bg1">
                <a:lumMod val="50000"/>
              </a:schemeClr>
            </a:solidFill>
          </a:endParaRPr>
        </a:p>
      </dsp:txBody>
      <dsp:txXfrm rot="5400000">
        <a:off x="4262985" y="224430"/>
        <a:ext cx="809644" cy="4393231"/>
      </dsp:txXfrm>
    </dsp:sp>
    <dsp:sp modelId="{AF11D089-18BE-40D7-8840-2D48265C8367}">
      <dsp:nvSpPr>
        <dsp:cNvPr id="0" name=""/>
        <dsp:cNvSpPr/>
      </dsp:nvSpPr>
      <dsp:spPr>
        <a:xfrm>
          <a:off x="0" y="3033931"/>
          <a:ext cx="2471192" cy="1012055"/>
        </a:xfrm>
        <a:prstGeom prst="roundRect">
          <a:avLst/>
        </a:prstGeom>
        <a:solidFill>
          <a:schemeClr val="accent4">
            <a:hueOff val="12369344"/>
            <a:satOff val="-20747"/>
            <a:lumOff val="1921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s-EC" sz="3800" kern="1200" dirty="0" smtClean="0"/>
            <a:t>Aceptar</a:t>
          </a:r>
          <a:endParaRPr lang="en-US" sz="3800" kern="1200" dirty="0"/>
        </a:p>
      </dsp:txBody>
      <dsp:txXfrm>
        <a:off x="0" y="3033931"/>
        <a:ext cx="2471192" cy="101205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5C2DB6-5A40-4EAF-9B19-5C3445AB8F30}" type="datetimeFigureOut">
              <a:rPr lang="en-US" smtClean="0"/>
              <a:pPr/>
              <a:t>1/17/2014</a:t>
            </a:fld>
            <a:endParaRPr lang="en-U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00EAE5-2109-4565-9F62-B4C36AE5A32A}" type="slidenum">
              <a:rPr lang="en-US" smtClean="0"/>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431D26-6D0F-4108-ACED-75914EF2F1A2}" type="datetimeFigureOut">
              <a:rPr lang="en-US" smtClean="0"/>
              <a:pPr/>
              <a:t>1/17/2014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986DC-DF2D-49C6-A55F-F69A6EBB6F06}"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Los Accionistas y el Comité de Gestión de Riegos son los responsables de la administración de riesgos, el Comité de Gestión de Riesgos estará compuesto por el Gerente General, incluyendo, el Gerente de Producción, Gerente de Talento Humano, Gerente de Comercialización/ Marketing y el Jefe Financiero.</a:t>
            </a:r>
            <a:endParaRPr lang="en-US" sz="1200" kern="1200" dirty="0" smtClean="0">
              <a:solidFill>
                <a:schemeClr val="tx1"/>
              </a:solidFill>
              <a:latin typeface="+mn-lt"/>
              <a:ea typeface="+mn-ea"/>
              <a:cs typeface="+mn-cs"/>
            </a:endParaRPr>
          </a:p>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Entre las principales funciones y responsabilidades relacionadas con la administración de riesgos se encuentran las siguientes:</a:t>
            </a:r>
            <a:endParaRPr lang="en-US" sz="1200" kern="1200" dirty="0" smtClean="0">
              <a:solidFill>
                <a:schemeClr val="tx1"/>
              </a:solidFill>
              <a:latin typeface="+mn-lt"/>
              <a:ea typeface="+mn-ea"/>
              <a:cs typeface="+mn-cs"/>
            </a:endParaRPr>
          </a:p>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El Manual de Gestión de Riesgos Operativos y Financieros permitirá a la compañía </a:t>
            </a:r>
            <a:r>
              <a:rPr lang="es-ES" sz="1200" kern="1200" dirty="0" err="1" smtClean="0">
                <a:solidFill>
                  <a:schemeClr val="tx1"/>
                </a:solidFill>
                <a:latin typeface="+mn-lt"/>
                <a:ea typeface="+mn-ea"/>
                <a:cs typeface="+mn-cs"/>
              </a:rPr>
              <a:t>Hilacril</a:t>
            </a:r>
            <a:r>
              <a:rPr lang="es-ES" sz="1200" kern="1200" dirty="0" smtClean="0">
                <a:solidFill>
                  <a:schemeClr val="tx1"/>
                </a:solidFill>
                <a:latin typeface="+mn-lt"/>
                <a:ea typeface="+mn-ea"/>
                <a:cs typeface="+mn-cs"/>
              </a:rPr>
              <a:t> S.A establecer, comprender, mitigar y controlar los riesgos que se presenten durante las actividades administrativas y financieras de la empresa, así como fortalecer las técnicas y metodologías para el análisis y evaluación de los mismos, y por último, contribuirá a mejorar su rentabilidad y solvencia.</a:t>
            </a:r>
            <a:endParaRPr lang="en-US" sz="1200" kern="1200" dirty="0" smtClean="0">
              <a:solidFill>
                <a:schemeClr val="tx1"/>
              </a:solidFill>
              <a:latin typeface="+mn-lt"/>
              <a:ea typeface="+mn-ea"/>
              <a:cs typeface="+mn-cs"/>
            </a:endParaRPr>
          </a:p>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En resumen la matriz elaborada nos indicara cuales son los factores internos y externos que no son favorables para el crecimiento de la empresa, y por ende el Comité de Gestión de Riesgos desarrollara una estrategia que permita mitigar el riesgo a corto y largo plazo. Además, permitirá aprovechar las oportunidades y fortalezas que actualmente presenta la empresa con el propósito de optimizarlas y mantenerlas.</a:t>
            </a:r>
            <a:endParaRPr lang="en-U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propósito de este estudio FODA es obtener un entendimiento de la empresa y su entorno, incluyendo sus procesos y controles internos, suficiente para identificar y evaluar los riesgos de importancia relativa de los estados financieros que no permiten el rendimiento deseado.</a:t>
            </a:r>
            <a:endParaRPr lang="en-US" sz="1200" kern="1200" dirty="0" smtClean="0">
              <a:solidFill>
                <a:schemeClr val="tx1"/>
              </a:solidFill>
              <a:latin typeface="+mn-lt"/>
              <a:ea typeface="+mn-ea"/>
              <a:cs typeface="+mn-cs"/>
            </a:endParaRPr>
          </a:p>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dirty="0"/>
          </a:p>
        </p:txBody>
      </p:sp>
      <p:sp>
        <p:nvSpPr>
          <p:cNvPr id="4" name="3 Marcador de número de diapositiva"/>
          <p:cNvSpPr>
            <a:spLocks noGrp="1"/>
          </p:cNvSpPr>
          <p:nvPr>
            <p:ph type="sldNum" sz="quarter" idx="10"/>
          </p:nvPr>
        </p:nvSpPr>
        <p:spPr/>
        <p:txBody>
          <a:bodyPr/>
          <a:lstStyle/>
          <a:p>
            <a:fld id="{788986DC-DF2D-49C6-A55F-F69A6EBB6F06}"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23" name="Slide Number Placeholder 22"/>
          <p:cNvSpPr>
            <a:spLocks noGrp="1"/>
          </p:cNvSpPr>
          <p:nvPr>
            <p:ph type="sldNum" sz="quarter" idx="11"/>
          </p:nvPr>
        </p:nvSpPr>
        <p:spPr/>
        <p:txBody>
          <a:bodyPr/>
          <a:lstStyle/>
          <a:p>
            <a:fld id="{D78EAC8F-16E6-4187-AE37-42A2F9143762}" type="slidenum">
              <a:rPr lang="es-EC" smtClean="0"/>
              <a:pPr/>
              <a:t>‹Nº›</a:t>
            </a:fld>
            <a:endParaRPr lang="es-EC" dirty="0"/>
          </a:p>
        </p:txBody>
      </p:sp>
      <p:sp>
        <p:nvSpPr>
          <p:cNvPr id="24" name="Footer Placeholder 23"/>
          <p:cNvSpPr>
            <a:spLocks noGrp="1"/>
          </p:cNvSpPr>
          <p:nvPr>
            <p:ph type="ftr" sz="quarter" idx="12"/>
          </p:nvPr>
        </p:nvSpPr>
        <p:spPr/>
        <p:txBody>
          <a:bodyPr/>
          <a:lstStyle/>
          <a:p>
            <a:endParaRPr lang="es-EC"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D78EAC8F-16E6-4187-AE37-42A2F9143762}"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D78EAC8F-16E6-4187-AE37-42A2F9143762}"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Date Placeholder 11"/>
          <p:cNvSpPr>
            <a:spLocks noGrp="1"/>
          </p:cNvSpPr>
          <p:nvPr>
            <p:ph type="dt" sz="half" idx="14"/>
          </p:nvPr>
        </p:nvSpPr>
        <p:spPr/>
        <p:txBody>
          <a:bodyPr/>
          <a:lstStyle/>
          <a:p>
            <a:fld id="{5FD00774-92AA-4020-A251-E7D6FD7DA4EB}" type="datetimeFigureOut">
              <a:rPr lang="es-EC" smtClean="0"/>
              <a:pPr/>
              <a:t>17/01/2014</a:t>
            </a:fld>
            <a:endParaRPr lang="es-EC" dirty="0"/>
          </a:p>
        </p:txBody>
      </p:sp>
      <p:sp>
        <p:nvSpPr>
          <p:cNvPr id="19" name="Slide Number Placeholder 18"/>
          <p:cNvSpPr>
            <a:spLocks noGrp="1"/>
          </p:cNvSpPr>
          <p:nvPr>
            <p:ph type="sldNum" sz="quarter" idx="15"/>
          </p:nvPr>
        </p:nvSpPr>
        <p:spPr/>
        <p:txBody>
          <a:bodyPr/>
          <a:lstStyle/>
          <a:p>
            <a:fld id="{D78EAC8F-16E6-4187-AE37-42A2F9143762}" type="slidenum">
              <a:rPr lang="es-EC" smtClean="0"/>
              <a:pPr/>
              <a:t>‹Nº›</a:t>
            </a:fld>
            <a:endParaRPr lang="es-EC" dirty="0"/>
          </a:p>
        </p:txBody>
      </p:sp>
      <p:sp>
        <p:nvSpPr>
          <p:cNvPr id="21" name="Footer Placeholder 20"/>
          <p:cNvSpPr>
            <a:spLocks noGrp="1"/>
          </p:cNvSpPr>
          <p:nvPr>
            <p:ph type="ftr" sz="quarter" idx="16"/>
          </p:nvPr>
        </p:nvSpPr>
        <p:spPr/>
        <p:txBody>
          <a:bodyPr/>
          <a:lstStyle/>
          <a:p>
            <a:endParaRPr lang="es-EC" dirty="0"/>
          </a:p>
        </p:txBody>
      </p:sp>
      <p:sp>
        <p:nvSpPr>
          <p:cNvPr id="8" name="Title 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Date Placeholder 15"/>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20" name="Slide Number Placeholder 19"/>
          <p:cNvSpPr>
            <a:spLocks noGrp="1"/>
          </p:cNvSpPr>
          <p:nvPr>
            <p:ph type="sldNum" sz="quarter" idx="11"/>
          </p:nvPr>
        </p:nvSpPr>
        <p:spPr/>
        <p:txBody>
          <a:bodyPr/>
          <a:lstStyle/>
          <a:p>
            <a:fld id="{D78EAC8F-16E6-4187-AE37-42A2F9143762}" type="slidenum">
              <a:rPr lang="es-EC" smtClean="0"/>
              <a:pPr/>
              <a:t>‹Nº›</a:t>
            </a:fld>
            <a:endParaRPr lang="es-EC" dirty="0"/>
          </a:p>
        </p:txBody>
      </p:sp>
      <p:sp>
        <p:nvSpPr>
          <p:cNvPr id="21" name="Footer Placeholder 20"/>
          <p:cNvSpPr>
            <a:spLocks noGrp="1"/>
          </p:cNvSpPr>
          <p:nvPr>
            <p:ph type="ftr" sz="quarter" idx="12"/>
          </p:nvPr>
        </p:nvSpPr>
        <p:spPr/>
        <p:txBody>
          <a:bodyPr/>
          <a:lstStyle/>
          <a:p>
            <a:endParaRPr lang="es-EC"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7" name="Title 26"/>
          <p:cNvSpPr>
            <a:spLocks noGrp="1"/>
          </p:cNvSpPr>
          <p:nvPr>
            <p:ph type="title"/>
          </p:nvPr>
        </p:nvSpPr>
        <p:spPr/>
        <p:txBody>
          <a:bodyPr/>
          <a:lstStyle/>
          <a:p>
            <a:r>
              <a:rPr lang="es-ES" smtClean="0"/>
              <a:t>Haga clic para modificar el estilo de título del patrón</a:t>
            </a:r>
            <a:endParaRPr lang="en-US" dirty="0"/>
          </a:p>
        </p:txBody>
      </p:sp>
      <p:sp>
        <p:nvSpPr>
          <p:cNvPr id="20" name="Date Placeholder 19"/>
          <p:cNvSpPr>
            <a:spLocks noGrp="1"/>
          </p:cNvSpPr>
          <p:nvPr>
            <p:ph type="dt" sz="half" idx="15"/>
          </p:nvPr>
        </p:nvSpPr>
        <p:spPr/>
        <p:txBody>
          <a:bodyPr/>
          <a:lstStyle/>
          <a:p>
            <a:fld id="{5FD00774-92AA-4020-A251-E7D6FD7DA4EB}" type="datetimeFigureOut">
              <a:rPr lang="es-EC" smtClean="0"/>
              <a:pPr/>
              <a:t>17/01/2014</a:t>
            </a:fld>
            <a:endParaRPr lang="es-EC" dirty="0"/>
          </a:p>
        </p:txBody>
      </p:sp>
      <p:sp>
        <p:nvSpPr>
          <p:cNvPr id="25" name="Slide Number Placeholder 24"/>
          <p:cNvSpPr>
            <a:spLocks noGrp="1"/>
          </p:cNvSpPr>
          <p:nvPr>
            <p:ph type="sldNum" sz="quarter" idx="16"/>
          </p:nvPr>
        </p:nvSpPr>
        <p:spPr/>
        <p:txBody>
          <a:bodyPr/>
          <a:lstStyle/>
          <a:p>
            <a:fld id="{D78EAC8F-16E6-4187-AE37-42A2F9143762}" type="slidenum">
              <a:rPr lang="es-EC" smtClean="0"/>
              <a:pPr/>
              <a:t>‹Nº›</a:t>
            </a:fld>
            <a:endParaRPr lang="es-EC" dirty="0"/>
          </a:p>
        </p:txBody>
      </p:sp>
      <p:sp>
        <p:nvSpPr>
          <p:cNvPr id="26" name="Footer Placeholder 25"/>
          <p:cNvSpPr>
            <a:spLocks noGrp="1"/>
          </p:cNvSpPr>
          <p:nvPr>
            <p:ph type="ftr" sz="quarter" idx="17"/>
          </p:nvPr>
        </p:nvSpPr>
        <p:spPr/>
        <p:txBody>
          <a:bodyPr/>
          <a:lstStyle/>
          <a:p>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30" name="Title 29"/>
          <p:cNvSpPr>
            <a:spLocks noGrp="1"/>
          </p:cNvSpPr>
          <p:nvPr>
            <p:ph type="title"/>
          </p:nvPr>
        </p:nvSpPr>
        <p:spPr/>
        <p:txBody>
          <a:bodyPr/>
          <a:lstStyle/>
          <a:p>
            <a:r>
              <a:rPr lang="es-ES" smtClean="0"/>
              <a:t>Haga clic para modificar el estilo de título del patrón</a:t>
            </a:r>
            <a:endParaRPr lang="en-US"/>
          </a:p>
        </p:txBody>
      </p:sp>
      <p:sp>
        <p:nvSpPr>
          <p:cNvPr id="20" name="Date Placeholder 19"/>
          <p:cNvSpPr>
            <a:spLocks noGrp="1"/>
          </p:cNvSpPr>
          <p:nvPr>
            <p:ph type="dt" sz="half" idx="16"/>
          </p:nvPr>
        </p:nvSpPr>
        <p:spPr/>
        <p:txBody>
          <a:bodyPr/>
          <a:lstStyle/>
          <a:p>
            <a:fld id="{5FD00774-92AA-4020-A251-E7D6FD7DA4EB}" type="datetimeFigureOut">
              <a:rPr lang="es-EC" smtClean="0"/>
              <a:pPr/>
              <a:t>17/01/2014</a:t>
            </a:fld>
            <a:endParaRPr lang="es-EC" dirty="0"/>
          </a:p>
        </p:txBody>
      </p:sp>
      <p:sp>
        <p:nvSpPr>
          <p:cNvPr id="24" name="Slide Number Placeholder 23"/>
          <p:cNvSpPr>
            <a:spLocks noGrp="1"/>
          </p:cNvSpPr>
          <p:nvPr>
            <p:ph type="sldNum" sz="quarter" idx="17"/>
          </p:nvPr>
        </p:nvSpPr>
        <p:spPr/>
        <p:txBody>
          <a:bodyPr/>
          <a:lstStyle/>
          <a:p>
            <a:fld id="{D78EAC8F-16E6-4187-AE37-42A2F9143762}" type="slidenum">
              <a:rPr lang="es-EC" smtClean="0"/>
              <a:pPr/>
              <a:t>‹Nº›</a:t>
            </a:fld>
            <a:endParaRPr lang="es-EC" dirty="0"/>
          </a:p>
        </p:txBody>
      </p:sp>
      <p:sp>
        <p:nvSpPr>
          <p:cNvPr id="29" name="Footer Placeholder 28"/>
          <p:cNvSpPr>
            <a:spLocks noGrp="1"/>
          </p:cNvSpPr>
          <p:nvPr>
            <p:ph type="ftr" sz="quarter" idx="18"/>
          </p:nvPr>
        </p:nvSpPr>
        <p:spPr/>
        <p:txBody>
          <a:bodyPr/>
          <a:lstStyle/>
          <a:p>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14" name="Slide Number Placeholder 13"/>
          <p:cNvSpPr>
            <a:spLocks noGrp="1"/>
          </p:cNvSpPr>
          <p:nvPr>
            <p:ph type="sldNum" sz="quarter" idx="11"/>
          </p:nvPr>
        </p:nvSpPr>
        <p:spPr/>
        <p:txBody>
          <a:bodyPr/>
          <a:lstStyle/>
          <a:p>
            <a:fld id="{D78EAC8F-16E6-4187-AE37-42A2F9143762}" type="slidenum">
              <a:rPr lang="es-EC" smtClean="0"/>
              <a:pPr/>
              <a:t>‹Nº›</a:t>
            </a:fld>
            <a:endParaRPr lang="es-EC" dirty="0"/>
          </a:p>
        </p:txBody>
      </p:sp>
      <p:sp>
        <p:nvSpPr>
          <p:cNvPr id="18" name="Footer Placeholder 17"/>
          <p:cNvSpPr>
            <a:spLocks noGrp="1"/>
          </p:cNvSpPr>
          <p:nvPr>
            <p:ph type="ftr" sz="quarter" idx="12"/>
          </p:nvPr>
        </p:nvSpPr>
        <p:spPr/>
        <p:txBody>
          <a:bodyPr/>
          <a:lstStyle/>
          <a:p>
            <a:endParaRPr lang="es-EC" dirty="0"/>
          </a:p>
        </p:txBody>
      </p:sp>
      <p:sp>
        <p:nvSpPr>
          <p:cNvPr id="15" name="Title 14"/>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5FD00774-92AA-4020-A251-E7D6FD7DA4EB}" type="datetimeFigureOut">
              <a:rPr lang="es-EC" smtClean="0"/>
              <a:pPr/>
              <a:t>17/01/2014</a:t>
            </a:fld>
            <a:endParaRPr lang="es-EC" dirty="0"/>
          </a:p>
        </p:txBody>
      </p:sp>
      <p:sp>
        <p:nvSpPr>
          <p:cNvPr id="12" name="Slide Number Placeholder 11"/>
          <p:cNvSpPr>
            <a:spLocks noGrp="1"/>
          </p:cNvSpPr>
          <p:nvPr>
            <p:ph type="sldNum" sz="quarter" idx="11"/>
          </p:nvPr>
        </p:nvSpPr>
        <p:spPr/>
        <p:txBody>
          <a:bodyPr/>
          <a:lstStyle/>
          <a:p>
            <a:fld id="{D78EAC8F-16E6-4187-AE37-42A2F9143762}" type="slidenum">
              <a:rPr lang="es-EC" smtClean="0"/>
              <a:pPr/>
              <a:t>‹Nº›</a:t>
            </a:fld>
            <a:endParaRPr lang="es-EC" dirty="0"/>
          </a:p>
        </p:txBody>
      </p:sp>
      <p:sp>
        <p:nvSpPr>
          <p:cNvPr id="13" name="Footer Placeholder 12"/>
          <p:cNvSpPr>
            <a:spLocks noGrp="1"/>
          </p:cNvSpPr>
          <p:nvPr>
            <p:ph type="ftr" sz="quarter" idx="12"/>
          </p:nvPr>
        </p:nvSpPr>
        <p:spPr/>
        <p:txBody>
          <a:bodyPr/>
          <a:lstStyle/>
          <a:p>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s-ES" smtClean="0"/>
              <a:t>Haga clic para modificar el estilo de título del patrón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Date Placeholder 12"/>
          <p:cNvSpPr>
            <a:spLocks noGrp="1"/>
          </p:cNvSpPr>
          <p:nvPr>
            <p:ph type="dt" sz="half" idx="15"/>
          </p:nvPr>
        </p:nvSpPr>
        <p:spPr/>
        <p:txBody>
          <a:bodyPr/>
          <a:lstStyle/>
          <a:p>
            <a:fld id="{5FD00774-92AA-4020-A251-E7D6FD7DA4EB}" type="datetimeFigureOut">
              <a:rPr lang="es-EC" smtClean="0"/>
              <a:pPr/>
              <a:t>17/01/2014</a:t>
            </a:fld>
            <a:endParaRPr lang="es-EC" dirty="0"/>
          </a:p>
        </p:txBody>
      </p:sp>
      <p:sp>
        <p:nvSpPr>
          <p:cNvPr id="18" name="Slide Number Placeholder 17"/>
          <p:cNvSpPr>
            <a:spLocks noGrp="1"/>
          </p:cNvSpPr>
          <p:nvPr>
            <p:ph type="sldNum" sz="quarter" idx="16"/>
          </p:nvPr>
        </p:nvSpPr>
        <p:spPr/>
        <p:txBody>
          <a:bodyPr/>
          <a:lstStyle/>
          <a:p>
            <a:fld id="{D78EAC8F-16E6-4187-AE37-42A2F9143762}" type="slidenum">
              <a:rPr lang="es-EC" smtClean="0"/>
              <a:pPr/>
              <a:t>‹Nº›</a:t>
            </a:fld>
            <a:endParaRPr lang="es-EC" dirty="0"/>
          </a:p>
        </p:txBody>
      </p:sp>
      <p:sp>
        <p:nvSpPr>
          <p:cNvPr id="20" name="Footer Placeholder 19"/>
          <p:cNvSpPr>
            <a:spLocks noGrp="1"/>
          </p:cNvSpPr>
          <p:nvPr>
            <p:ph type="ftr" sz="quarter" idx="17"/>
          </p:nvPr>
        </p:nvSpPr>
        <p:spPr/>
        <p:txBody>
          <a:bodyPr/>
          <a:lstStyle/>
          <a:p>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s-ES" smtClean="0"/>
              <a:t>Haga clic para modificar el estilo de texto del patrón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13" name="Date Placeholder 12"/>
          <p:cNvSpPr>
            <a:spLocks noGrp="1"/>
          </p:cNvSpPr>
          <p:nvPr>
            <p:ph type="dt" sz="half" idx="14"/>
          </p:nvPr>
        </p:nvSpPr>
        <p:spPr/>
        <p:txBody>
          <a:bodyPr/>
          <a:lstStyle/>
          <a:p>
            <a:fld id="{5FD00774-92AA-4020-A251-E7D6FD7DA4EB}" type="datetimeFigureOut">
              <a:rPr lang="es-EC" smtClean="0"/>
              <a:pPr/>
              <a:t>17/01/2014</a:t>
            </a:fld>
            <a:endParaRPr lang="es-EC" dirty="0"/>
          </a:p>
        </p:txBody>
      </p:sp>
      <p:sp>
        <p:nvSpPr>
          <p:cNvPr id="20" name="Slide Number Placeholder 19"/>
          <p:cNvSpPr>
            <a:spLocks noGrp="1"/>
          </p:cNvSpPr>
          <p:nvPr>
            <p:ph type="sldNum" sz="quarter" idx="15"/>
          </p:nvPr>
        </p:nvSpPr>
        <p:spPr/>
        <p:txBody>
          <a:bodyPr/>
          <a:lstStyle/>
          <a:p>
            <a:fld id="{D78EAC8F-16E6-4187-AE37-42A2F9143762}" type="slidenum">
              <a:rPr lang="es-EC" smtClean="0"/>
              <a:pPr/>
              <a:t>‹Nº›</a:t>
            </a:fld>
            <a:endParaRPr lang="es-EC" dirty="0"/>
          </a:p>
        </p:txBody>
      </p:sp>
      <p:sp>
        <p:nvSpPr>
          <p:cNvPr id="21" name="Footer Placeholder 20"/>
          <p:cNvSpPr>
            <a:spLocks noGrp="1"/>
          </p:cNvSpPr>
          <p:nvPr>
            <p:ph type="ftr" sz="quarter" idx="16"/>
          </p:nvPr>
        </p:nvSpPr>
        <p:spPr/>
        <p:txBody>
          <a:bodyPr/>
          <a:lstStyle/>
          <a:p>
            <a:endParaRPr lang="es-EC"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FD00774-92AA-4020-A251-E7D6FD7DA4EB}" type="datetimeFigureOut">
              <a:rPr lang="es-EC" smtClean="0"/>
              <a:pPr/>
              <a:t>17/01/2014</a:t>
            </a:fld>
            <a:endParaRPr lang="es-EC"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s-EC"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D78EAC8F-16E6-4187-AE37-42A2F9143762}" type="slidenum">
              <a:rPr lang="es-EC" smtClean="0"/>
              <a:pPr/>
              <a:t>‹Nº›</a:t>
            </a:fld>
            <a:endParaRPr lang="es-EC" dirty="0"/>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2132856"/>
            <a:ext cx="8035998" cy="1368798"/>
          </a:xfrm>
        </p:spPr>
        <p:txBody>
          <a:bodyPr/>
          <a:lstStyle/>
          <a:p>
            <a:pPr algn="ctr"/>
            <a:r>
              <a:rPr lang="es-EC" b="1" dirty="0" smtClean="0"/>
              <a:t>DISEÑO DE UN MANUAL DE GESTIÓN DE RIESGOS OPERATIVOS Y FINANCIEROS DE LA FABRICA DE CONFECCIONES ACRÍLICAS HILACRIL S.A </a:t>
            </a:r>
            <a:endParaRPr lang="es-EC" b="1" dirty="0"/>
          </a:p>
        </p:txBody>
      </p:sp>
      <p:sp>
        <p:nvSpPr>
          <p:cNvPr id="2" name="1 Título"/>
          <p:cNvSpPr>
            <a:spLocks noGrp="1"/>
          </p:cNvSpPr>
          <p:nvPr>
            <p:ph type="title"/>
          </p:nvPr>
        </p:nvSpPr>
        <p:spPr>
          <a:xfrm>
            <a:off x="352426" y="457201"/>
            <a:ext cx="7680960" cy="1387624"/>
          </a:xfrm>
        </p:spPr>
        <p:txBody>
          <a:bodyPr>
            <a:normAutofit/>
          </a:bodyPr>
          <a:lstStyle/>
          <a:p>
            <a:r>
              <a:rPr lang="es-EC" sz="2800" dirty="0" smtClean="0"/>
              <a:t>PROYECTO DE GRADO II</a:t>
            </a:r>
            <a:endParaRPr lang="es-EC" sz="2800" dirty="0"/>
          </a:p>
        </p:txBody>
      </p:sp>
      <p:pic>
        <p:nvPicPr>
          <p:cNvPr id="4098" name="Picture 2" descr="HILACRIL S.A."/>
          <p:cNvPicPr>
            <a:picLocks noChangeAspect="1" noChangeArrowheads="1"/>
          </p:cNvPicPr>
          <p:nvPr/>
        </p:nvPicPr>
        <p:blipFill>
          <a:blip r:embed="rId3" cstate="print"/>
          <a:srcRect/>
          <a:stretch>
            <a:fillRect/>
          </a:stretch>
        </p:blipFill>
        <p:spPr bwMode="auto">
          <a:xfrm>
            <a:off x="5508104" y="4941168"/>
            <a:ext cx="3456384" cy="1717155"/>
          </a:xfrm>
          <a:prstGeom prst="rect">
            <a:avLst/>
          </a:prstGeom>
          <a:noFill/>
        </p:spPr>
      </p:pic>
      <p:sp>
        <p:nvSpPr>
          <p:cNvPr id="6" name="5 CuadroTexto"/>
          <p:cNvSpPr txBox="1"/>
          <p:nvPr/>
        </p:nvSpPr>
        <p:spPr>
          <a:xfrm>
            <a:off x="179512" y="5085184"/>
            <a:ext cx="4968552" cy="1323439"/>
          </a:xfrm>
          <a:prstGeom prst="rect">
            <a:avLst/>
          </a:prstGeom>
          <a:noFill/>
        </p:spPr>
        <p:txBody>
          <a:bodyPr wrap="square" rtlCol="0">
            <a:spAutoFit/>
          </a:bodyPr>
          <a:lstStyle/>
          <a:p>
            <a:pPr>
              <a:buFont typeface="Arial" pitchFamily="34" charset="0"/>
              <a:buChar char="•"/>
            </a:pPr>
            <a:r>
              <a:rPr lang="es-EC" sz="2000" b="1" dirty="0" smtClean="0">
                <a:gradFill>
                  <a:gsLst>
                    <a:gs pos="0">
                      <a:schemeClr val="tx1">
                        <a:alpha val="92000"/>
                      </a:schemeClr>
                    </a:gs>
                    <a:gs pos="45000">
                      <a:schemeClr val="tx1">
                        <a:alpha val="51000"/>
                      </a:schemeClr>
                    </a:gs>
                    <a:gs pos="100000">
                      <a:schemeClr val="tx1"/>
                    </a:gs>
                  </a:gsLst>
                  <a:lin ang="3600000" scaled="0"/>
                </a:gradFill>
                <a:latin typeface="+mj-lt"/>
                <a:ea typeface="+mj-ea"/>
                <a:cs typeface="Tunga" pitchFamily="2"/>
              </a:rPr>
              <a:t>  Gonzalo Sánchez </a:t>
            </a:r>
          </a:p>
          <a:p>
            <a:r>
              <a:rPr lang="es-EC" sz="2000" b="1" dirty="0" smtClean="0">
                <a:gradFill>
                  <a:gsLst>
                    <a:gs pos="0">
                      <a:schemeClr val="tx1">
                        <a:alpha val="92000"/>
                      </a:schemeClr>
                    </a:gs>
                    <a:gs pos="45000">
                      <a:schemeClr val="tx1">
                        <a:alpha val="51000"/>
                      </a:schemeClr>
                    </a:gs>
                    <a:gs pos="100000">
                      <a:schemeClr val="tx1"/>
                    </a:gs>
                  </a:gsLst>
                  <a:lin ang="3600000" scaled="0"/>
                </a:gradFill>
                <a:latin typeface="+mj-lt"/>
                <a:ea typeface="+mj-ea"/>
                <a:cs typeface="Tunga" pitchFamily="2"/>
              </a:rPr>
              <a:t> </a:t>
            </a:r>
          </a:p>
          <a:p>
            <a:pPr>
              <a:buFont typeface="Arial" pitchFamily="34" charset="0"/>
              <a:buChar char="•"/>
            </a:pPr>
            <a:endParaRPr lang="es-EC" sz="2000" b="1" dirty="0" smtClean="0">
              <a:gradFill>
                <a:gsLst>
                  <a:gs pos="0">
                    <a:schemeClr val="tx1">
                      <a:alpha val="92000"/>
                    </a:schemeClr>
                  </a:gs>
                  <a:gs pos="45000">
                    <a:schemeClr val="tx1">
                      <a:alpha val="51000"/>
                    </a:schemeClr>
                  </a:gs>
                  <a:gs pos="100000">
                    <a:schemeClr val="tx1"/>
                  </a:gs>
                </a:gsLst>
                <a:lin ang="3600000" scaled="0"/>
              </a:gradFill>
              <a:latin typeface="+mj-lt"/>
              <a:ea typeface="+mj-ea"/>
              <a:cs typeface="Tunga" pitchFamily="2"/>
            </a:endParaRPr>
          </a:p>
          <a:p>
            <a:r>
              <a:rPr lang="es-EC" sz="2000" b="1" dirty="0" smtClean="0">
                <a:gradFill>
                  <a:gsLst>
                    <a:gs pos="0">
                      <a:schemeClr val="tx1">
                        <a:alpha val="92000"/>
                      </a:schemeClr>
                    </a:gs>
                    <a:gs pos="45000">
                      <a:schemeClr val="tx1">
                        <a:alpha val="51000"/>
                      </a:schemeClr>
                    </a:gs>
                    <a:gs pos="100000">
                      <a:schemeClr val="tx1"/>
                    </a:gs>
                  </a:gsLst>
                  <a:lin ang="3600000" scaled="0"/>
                </a:gradFill>
                <a:latin typeface="+mj-lt"/>
                <a:ea typeface="+mj-ea"/>
                <a:cs typeface="Tunga" pitchFamily="2"/>
              </a:rPr>
              <a:t>		MFE IX  - 2014</a:t>
            </a:r>
          </a:p>
        </p:txBody>
      </p:sp>
    </p:spTree>
    <p:extLst>
      <p:ext uri="{BB962C8B-B14F-4D97-AF65-F5344CB8AC3E}">
        <p14:creationId xmlns:p14="http://schemas.microsoft.com/office/powerpoint/2010/main" xmlns="" val="799780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arto="http://schemas.microsoft.com/office/word/2006/arto" xmlns:pic="http://schemas.openxmlformats.org/drawingml/2006/picture" xmlns:lc="http://schemas.openxmlformats.org/drawingml/2006/lockedCanvas" val="0"/>
              </a:ext>
            </a:extLst>
          </a:blip>
          <a:srcRect/>
          <a:stretch>
            <a:fillRect/>
          </a:stretch>
        </p:blipFill>
        <p:spPr bwMode="auto">
          <a:xfrm>
            <a:off x="467544" y="908720"/>
            <a:ext cx="8222225" cy="5328592"/>
          </a:xfrm>
          <a:prstGeom prst="rect">
            <a:avLst/>
          </a:prstGeom>
          <a:noFill/>
          <a:ln>
            <a:noFill/>
          </a:ln>
        </p:spPr>
      </p:pic>
      <p:sp>
        <p:nvSpPr>
          <p:cNvPr id="2" name="1 Marcador de contenido"/>
          <p:cNvSpPr>
            <a:spLocks noGrp="1"/>
          </p:cNvSpPr>
          <p:nvPr>
            <p:ph sz="quarter" idx="13"/>
          </p:nvPr>
        </p:nvSpPr>
        <p:spPr>
          <a:xfrm>
            <a:off x="0" y="1196752"/>
            <a:ext cx="8784976" cy="4968552"/>
          </a:xfrm>
        </p:spPr>
        <p:txBody>
          <a:bodyPr>
            <a:normAutofit/>
          </a:bodyPr>
          <a:lstStyle/>
          <a:p>
            <a:pPr algn="just"/>
            <a:endParaRPr lang="es-EC" dirty="0"/>
          </a:p>
          <a:p>
            <a:pPr algn="just"/>
            <a:endParaRPr lang="es-EC" dirty="0"/>
          </a:p>
          <a:p>
            <a:pPr algn="just"/>
            <a:endParaRPr lang="es-EC" dirty="0"/>
          </a:p>
        </p:txBody>
      </p:sp>
      <p:sp>
        <p:nvSpPr>
          <p:cNvPr id="3" name="2 Título"/>
          <p:cNvSpPr>
            <a:spLocks noGrp="1"/>
          </p:cNvSpPr>
          <p:nvPr>
            <p:ph type="title"/>
          </p:nvPr>
        </p:nvSpPr>
        <p:spPr/>
        <p:txBody>
          <a:bodyPr>
            <a:normAutofit/>
          </a:bodyPr>
          <a:lstStyle/>
          <a:p>
            <a:r>
              <a:rPr lang="es-EC" sz="3200" dirty="0" smtClean="0"/>
              <a:t>ESTRUCTURA DE LA ADMINISTRACIÓN DE RIESGOS</a:t>
            </a:r>
            <a:endParaRPr lang="es-EC" sz="3200" dirty="0"/>
          </a:p>
        </p:txBody>
      </p:sp>
      <p:sp>
        <p:nvSpPr>
          <p:cNvPr id="1026" name="Rectangle 2"/>
          <p:cNvSpPr>
            <a:spLocks noChangeArrowheads="1"/>
          </p:cNvSpPr>
          <p:nvPr/>
        </p:nvSpPr>
        <p:spPr bwMode="auto">
          <a:xfrm>
            <a:off x="2339752" y="2348880"/>
            <a:ext cx="1100138" cy="509587"/>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800" b="1" i="0" u="none" strike="noStrike" cap="none" normalizeH="0" baseline="0" smtClean="0">
                <a:ln>
                  <a:noFill/>
                </a:ln>
                <a:solidFill>
                  <a:schemeClr val="tx1"/>
                </a:solidFill>
                <a:effectLst/>
                <a:latin typeface="Calibri" pitchFamily="34" charset="0"/>
                <a:cs typeface="Arial" pitchFamily="34" charset="0"/>
              </a:rPr>
              <a:t>COMITÉ DE GESTION DE RIESGOS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195736" y="2996952"/>
            <a:ext cx="1644650" cy="234950"/>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800" b="1" i="0" u="none" strike="noStrike" cap="none" normalizeH="0" baseline="0" smtClean="0">
                <a:ln>
                  <a:noFill/>
                </a:ln>
                <a:solidFill>
                  <a:schemeClr val="tx1"/>
                </a:solidFill>
                <a:effectLst/>
                <a:latin typeface="Calibri" pitchFamily="34" charset="0"/>
                <a:cs typeface="Arial" pitchFamily="34" charset="0"/>
              </a:rPr>
              <a:t>Unidad de Gestión de Riesgos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flipH="1">
            <a:off x="3491880" y="2780928"/>
            <a:ext cx="1287463" cy="0"/>
          </a:xfrm>
          <a:prstGeom prst="straightConnector1">
            <a:avLst/>
          </a:prstGeom>
          <a:noFill/>
          <a:ln w="9525">
            <a:solidFill>
              <a:srgbClr val="000000"/>
            </a:solidFill>
            <a:round/>
            <a:headEnd/>
            <a:tailEnd/>
          </a:ln>
        </p:spPr>
      </p:cxnSp>
      <p:cxnSp>
        <p:nvCxnSpPr>
          <p:cNvPr id="13" name="12 Conector recto"/>
          <p:cNvCxnSpPr>
            <a:stCxn id="1026" idx="2"/>
          </p:cNvCxnSpPr>
          <p:nvPr/>
        </p:nvCxnSpPr>
        <p:spPr>
          <a:xfrm>
            <a:off x="2889821" y="2858467"/>
            <a:ext cx="25995" cy="1384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EC" sz="3200" dirty="0" smtClean="0"/>
              <a:t>Responsabilidades y Funciones</a:t>
            </a:r>
            <a:endParaRPr lang="en-US" sz="3200" dirty="0"/>
          </a:p>
        </p:txBody>
      </p:sp>
      <p:graphicFrame>
        <p:nvGraphicFramePr>
          <p:cNvPr id="7" name="6 Marcador de contenido"/>
          <p:cNvGraphicFramePr>
            <a:graphicFrameLocks noGrp="1"/>
          </p:cNvGraphicFramePr>
          <p:nvPr>
            <p:ph sz="quarter" idx="13"/>
          </p:nvPr>
        </p:nvGraphicFramePr>
        <p:xfrm>
          <a:off x="352423" y="1463675"/>
          <a:ext cx="8252024" cy="5212080"/>
        </p:xfrm>
        <a:graphic>
          <a:graphicData uri="http://schemas.openxmlformats.org/drawingml/2006/table">
            <a:tbl>
              <a:tblPr firstRow="1" bandRow="1">
                <a:tableStyleId>{073A0DAA-6AF3-43AB-8588-CEC1D06C72B9}</a:tableStyleId>
              </a:tblPr>
              <a:tblGrid>
                <a:gridCol w="4126012"/>
                <a:gridCol w="4126012"/>
              </a:tblGrid>
              <a:tr h="5624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dirty="0" smtClean="0"/>
                        <a:t>COMITÉ</a:t>
                      </a:r>
                      <a:r>
                        <a:rPr lang="es-EC" baseline="0" dirty="0" smtClean="0"/>
                        <a:t> DE GESTIÓN DE RIESGOS</a:t>
                      </a:r>
                      <a:endParaRPr lang="en-US" dirty="0" smtClean="0"/>
                    </a:p>
                    <a:p>
                      <a:pPr algn="ctr"/>
                      <a:endParaRPr lang="en-US" dirty="0"/>
                    </a:p>
                  </a:txBody>
                  <a:tcPr/>
                </a:tc>
                <a:tc>
                  <a:txBody>
                    <a:bodyPr/>
                    <a:lstStyle/>
                    <a:p>
                      <a:pPr algn="ctr"/>
                      <a:r>
                        <a:rPr lang="es-EC" dirty="0" smtClean="0"/>
                        <a:t>UNIDAD</a:t>
                      </a:r>
                      <a:r>
                        <a:rPr lang="es-EC" baseline="0" dirty="0" smtClean="0"/>
                        <a:t> DE GESTIÓN DE RIESGOS</a:t>
                      </a:r>
                      <a:endParaRPr lang="en-US" dirty="0"/>
                    </a:p>
                  </a:txBody>
                  <a:tcPr/>
                </a:tc>
              </a:tr>
              <a:tr h="893197">
                <a:tc>
                  <a:txBody>
                    <a:bodyPr/>
                    <a:lstStyle/>
                    <a:p>
                      <a:pPr algn="just"/>
                      <a:r>
                        <a:rPr lang="es-EC" dirty="0" smtClean="0">
                          <a:solidFill>
                            <a:schemeClr val="bg2">
                              <a:lumMod val="50000"/>
                            </a:schemeClr>
                          </a:solidFill>
                        </a:rPr>
                        <a:t>Establecer</a:t>
                      </a:r>
                      <a:r>
                        <a:rPr lang="es-EC" baseline="0" dirty="0" smtClean="0">
                          <a:solidFill>
                            <a:schemeClr val="bg2">
                              <a:lumMod val="50000"/>
                            </a:schemeClr>
                          </a:solidFill>
                        </a:rPr>
                        <a:t> la estrategia y políticas de riesgos</a:t>
                      </a:r>
                      <a:endParaRPr lang="en-US" dirty="0">
                        <a:solidFill>
                          <a:schemeClr val="bg2">
                            <a:lumMod val="50000"/>
                          </a:schemeClr>
                        </a:solidFill>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bg2">
                              <a:lumMod val="50000"/>
                            </a:schemeClr>
                          </a:solidFill>
                          <a:latin typeface="+mn-lt"/>
                          <a:ea typeface="+mn-ea"/>
                          <a:cs typeface="+mn-cs"/>
                        </a:rPr>
                        <a:t>Lidera el proceso de aprobación, actualización y revisión del Manual de Riesgos</a:t>
                      </a:r>
                      <a:endParaRPr lang="en-US" sz="1800" kern="1200" dirty="0" smtClean="0">
                        <a:solidFill>
                          <a:schemeClr val="bg2">
                            <a:lumMod val="50000"/>
                          </a:schemeClr>
                        </a:solidFill>
                        <a:latin typeface="+mn-lt"/>
                        <a:ea typeface="+mn-ea"/>
                        <a:cs typeface="+mn-cs"/>
                      </a:endParaRPr>
                    </a:p>
                    <a:p>
                      <a:pPr algn="just"/>
                      <a:endParaRPr lang="en-US" sz="1800" kern="1200" dirty="0" smtClean="0">
                        <a:solidFill>
                          <a:schemeClr val="bg2">
                            <a:lumMod val="50000"/>
                          </a:schemeClr>
                        </a:solidFill>
                        <a:latin typeface="+mn-lt"/>
                        <a:ea typeface="+mn-ea"/>
                        <a:cs typeface="+mn-cs"/>
                      </a:endParaRPr>
                    </a:p>
                  </a:txBody>
                  <a:tcPr/>
                </a:tc>
              </a:tr>
              <a:tr h="1000621">
                <a:tc>
                  <a:txBody>
                    <a:bodyPr/>
                    <a:lstStyle/>
                    <a:p>
                      <a:r>
                        <a:rPr lang="es-ES" sz="1800" kern="1200" dirty="0" smtClean="0">
                          <a:solidFill>
                            <a:schemeClr val="dk1"/>
                          </a:solidFill>
                          <a:latin typeface="+mn-lt"/>
                          <a:ea typeface="+mn-ea"/>
                          <a:cs typeface="+mn-cs"/>
                        </a:rPr>
                        <a:t> </a:t>
                      </a:r>
                      <a:r>
                        <a:rPr lang="es-ES" sz="1800" kern="1200" dirty="0" smtClean="0">
                          <a:solidFill>
                            <a:schemeClr val="bg2">
                              <a:lumMod val="50000"/>
                            </a:schemeClr>
                          </a:solidFill>
                          <a:latin typeface="+mn-lt"/>
                          <a:ea typeface="+mn-ea"/>
                          <a:cs typeface="+mn-cs"/>
                        </a:rPr>
                        <a:t>Identificar, analizar, evaluar y jerarquizar los riesgos internos y externos que afectan el rendimiento de la empresa.</a:t>
                      </a:r>
                      <a:endParaRPr lang="en-US" sz="1800" kern="1200" dirty="0" smtClean="0">
                        <a:solidFill>
                          <a:schemeClr val="bg2">
                            <a:lumMod val="50000"/>
                          </a:schemeClr>
                        </a:solidFill>
                        <a:latin typeface="+mn-lt"/>
                        <a:ea typeface="+mn-ea"/>
                        <a:cs typeface="+mn-cs"/>
                      </a:endParaRPr>
                    </a:p>
                    <a:p>
                      <a:pPr algn="just"/>
                      <a:endParaRPr lang="en-US" sz="1800" kern="1200" dirty="0" smtClean="0">
                        <a:solidFill>
                          <a:schemeClr val="bg2">
                            <a:lumMod val="50000"/>
                          </a:schemeClr>
                        </a:solidFill>
                        <a:latin typeface="+mn-lt"/>
                        <a:ea typeface="+mn-ea"/>
                        <a:cs typeface="+mn-cs"/>
                      </a:endParaRPr>
                    </a:p>
                  </a:txBody>
                  <a:tcPr/>
                </a:tc>
                <a:tc>
                  <a:txBody>
                    <a:bodyPr/>
                    <a:lstStyle/>
                    <a:p>
                      <a:pPr marL="0" algn="just" defTabSz="914400" rtl="0" eaLnBrk="1" latinLnBrk="0" hangingPunct="1"/>
                      <a:r>
                        <a:rPr lang="es-EC" sz="1800" kern="1200" dirty="0" smtClean="0">
                          <a:solidFill>
                            <a:schemeClr val="bg2">
                              <a:lumMod val="50000"/>
                            </a:schemeClr>
                          </a:solidFill>
                          <a:latin typeface="+mn-lt"/>
                          <a:ea typeface="+mn-ea"/>
                          <a:cs typeface="+mn-cs"/>
                        </a:rPr>
                        <a:t>Asegura el cumplimiento con</a:t>
                      </a:r>
                      <a:r>
                        <a:rPr lang="es-EC" sz="1800" kern="1200" baseline="0" dirty="0" smtClean="0">
                          <a:solidFill>
                            <a:schemeClr val="bg2">
                              <a:lumMod val="50000"/>
                            </a:schemeClr>
                          </a:solidFill>
                          <a:latin typeface="+mn-lt"/>
                          <a:ea typeface="+mn-ea"/>
                          <a:cs typeface="+mn-cs"/>
                        </a:rPr>
                        <a:t> los procedimientos establecidos en el Manual de Riesgos</a:t>
                      </a:r>
                      <a:endParaRPr lang="es-EC" sz="1800" kern="1200" dirty="0" smtClean="0">
                        <a:solidFill>
                          <a:schemeClr val="bg2">
                            <a:lumMod val="50000"/>
                          </a:schemeClr>
                        </a:solidFill>
                        <a:latin typeface="+mn-lt"/>
                        <a:ea typeface="+mn-ea"/>
                        <a:cs typeface="+mn-cs"/>
                      </a:endParaRPr>
                    </a:p>
                    <a:p>
                      <a:pPr marL="0" algn="just" defTabSz="914400" rtl="0" eaLnBrk="1" latinLnBrk="0" hangingPunct="1"/>
                      <a:endParaRPr lang="en-US" sz="1800" kern="1200" dirty="0" smtClean="0">
                        <a:solidFill>
                          <a:schemeClr val="bg2">
                            <a:lumMod val="50000"/>
                          </a:schemeClr>
                        </a:solidFill>
                        <a:latin typeface="+mn-lt"/>
                        <a:ea typeface="+mn-ea"/>
                        <a:cs typeface="+mn-cs"/>
                      </a:endParaRPr>
                    </a:p>
                  </a:txBody>
                  <a:tcPr/>
                </a:tc>
              </a:tr>
              <a:tr h="562408">
                <a:tc>
                  <a:txBody>
                    <a:bodyPr/>
                    <a:lstStyle/>
                    <a:p>
                      <a:pPr marL="0" lvl="0" algn="just" defTabSz="914400" rtl="0" eaLnBrk="1" latinLnBrk="0" hangingPunct="1"/>
                      <a:r>
                        <a:rPr lang="es-ES" sz="1800" kern="1200" dirty="0" smtClean="0">
                          <a:solidFill>
                            <a:schemeClr val="bg2">
                              <a:lumMod val="50000"/>
                            </a:schemeClr>
                          </a:solidFill>
                          <a:latin typeface="+mn-lt"/>
                          <a:ea typeface="+mn-ea"/>
                          <a:cs typeface="+mn-cs"/>
                        </a:rPr>
                        <a:t>Identificar los indicadores y ratios financieros</a:t>
                      </a:r>
                      <a:endParaRPr lang="en-US" sz="1800" kern="1200" dirty="0">
                        <a:solidFill>
                          <a:schemeClr val="bg2">
                            <a:lumMod val="50000"/>
                          </a:schemeClr>
                        </a:solidFill>
                        <a:latin typeface="+mn-lt"/>
                        <a:ea typeface="+mn-ea"/>
                        <a:cs typeface="+mn-cs"/>
                      </a:endParaRPr>
                    </a:p>
                  </a:txBody>
                  <a:tcPr/>
                </a:tc>
                <a:tc>
                  <a:txBody>
                    <a:bodyPr/>
                    <a:lstStyle/>
                    <a:p>
                      <a:pPr algn="just"/>
                      <a:r>
                        <a:rPr lang="es-EC" sz="1800" kern="1200" dirty="0" smtClean="0">
                          <a:solidFill>
                            <a:schemeClr val="bg2">
                              <a:lumMod val="50000"/>
                            </a:schemeClr>
                          </a:solidFill>
                          <a:latin typeface="+mn-lt"/>
                          <a:ea typeface="+mn-ea"/>
                          <a:cs typeface="+mn-cs"/>
                        </a:rPr>
                        <a:t>Elabora</a:t>
                      </a:r>
                      <a:r>
                        <a:rPr lang="es-EC" sz="1800" kern="1200" baseline="0" dirty="0" smtClean="0">
                          <a:solidFill>
                            <a:schemeClr val="bg2">
                              <a:lumMod val="50000"/>
                            </a:schemeClr>
                          </a:solidFill>
                          <a:latin typeface="+mn-lt"/>
                          <a:ea typeface="+mn-ea"/>
                          <a:cs typeface="+mn-cs"/>
                        </a:rPr>
                        <a:t> el Mapa de Riesgos</a:t>
                      </a:r>
                      <a:endParaRPr lang="en-US" sz="1800" kern="1200" dirty="0" smtClean="0">
                        <a:solidFill>
                          <a:schemeClr val="bg2">
                            <a:lumMod val="50000"/>
                          </a:schemeClr>
                        </a:solidFill>
                        <a:latin typeface="+mn-lt"/>
                        <a:ea typeface="+mn-ea"/>
                        <a:cs typeface="+mn-cs"/>
                      </a:endParaRPr>
                    </a:p>
                  </a:txBody>
                  <a:tcPr/>
                </a:tc>
              </a:tr>
              <a:tr h="803440">
                <a:tc>
                  <a:txBody>
                    <a:bodyPr/>
                    <a:lstStyle/>
                    <a:p>
                      <a:pPr marL="0" lvl="0" algn="just" defTabSz="914400" rtl="0" eaLnBrk="1" latinLnBrk="0" hangingPunct="1"/>
                      <a:r>
                        <a:rPr lang="es-ES" sz="1800" kern="1200" dirty="0" smtClean="0">
                          <a:solidFill>
                            <a:schemeClr val="bg2">
                              <a:lumMod val="50000"/>
                            </a:schemeClr>
                          </a:solidFill>
                          <a:latin typeface="+mn-lt"/>
                          <a:ea typeface="+mn-ea"/>
                          <a:cs typeface="+mn-cs"/>
                        </a:rPr>
                        <a:t>Determinar un plan de acción  (indicadores</a:t>
                      </a:r>
                      <a:r>
                        <a:rPr lang="es-ES" sz="1800" kern="1200" baseline="0" dirty="0" smtClean="0">
                          <a:solidFill>
                            <a:schemeClr val="bg2">
                              <a:lumMod val="50000"/>
                            </a:schemeClr>
                          </a:solidFill>
                          <a:latin typeface="+mn-lt"/>
                          <a:ea typeface="+mn-ea"/>
                          <a:cs typeface="+mn-cs"/>
                        </a:rPr>
                        <a:t> fuera de los parámetros establecidos)</a:t>
                      </a:r>
                      <a:endParaRPr lang="en-US" sz="1800" kern="1200" dirty="0">
                        <a:solidFill>
                          <a:schemeClr val="bg2">
                            <a:lumMod val="50000"/>
                          </a:schemeClr>
                        </a:solidFill>
                        <a:latin typeface="+mn-lt"/>
                        <a:ea typeface="+mn-ea"/>
                        <a:cs typeface="+mn-cs"/>
                      </a:endParaRPr>
                    </a:p>
                  </a:txBody>
                  <a:tcPr/>
                </a:tc>
                <a:tc>
                  <a:txBody>
                    <a:bodyPr/>
                    <a:lstStyle/>
                    <a:p>
                      <a:pPr algn="just"/>
                      <a:r>
                        <a:rPr lang="es-EC" sz="1800" kern="1200" dirty="0" smtClean="0">
                          <a:solidFill>
                            <a:schemeClr val="bg2">
                              <a:lumMod val="50000"/>
                            </a:schemeClr>
                          </a:solidFill>
                          <a:latin typeface="+mn-lt"/>
                          <a:ea typeface="+mn-ea"/>
                          <a:cs typeface="+mn-cs"/>
                        </a:rPr>
                        <a:t>Documenta</a:t>
                      </a:r>
                      <a:r>
                        <a:rPr lang="es-EC" sz="1800" kern="1200" baseline="0" dirty="0" smtClean="0">
                          <a:solidFill>
                            <a:schemeClr val="bg2">
                              <a:lumMod val="50000"/>
                            </a:schemeClr>
                          </a:solidFill>
                          <a:latin typeface="+mn-lt"/>
                          <a:ea typeface="+mn-ea"/>
                          <a:cs typeface="+mn-cs"/>
                        </a:rPr>
                        <a:t> e inicia respuestas cuando los limites superan lo deseado</a:t>
                      </a:r>
                      <a:endParaRPr lang="en-US" sz="1800" kern="1200" dirty="0" smtClean="0">
                        <a:solidFill>
                          <a:schemeClr val="bg2">
                            <a:lumMod val="50000"/>
                          </a:schemeClr>
                        </a:solidFill>
                        <a:latin typeface="+mn-lt"/>
                        <a:ea typeface="+mn-ea"/>
                        <a:cs typeface="+mn-cs"/>
                      </a:endParaRPr>
                    </a:p>
                  </a:txBody>
                  <a:tcPr/>
                </a:tc>
              </a:tr>
              <a:tr h="562408">
                <a:tc>
                  <a:txBody>
                    <a:bodyPr/>
                    <a:lstStyle/>
                    <a:p>
                      <a:pPr marL="0" lvl="0" algn="just" defTabSz="914400" rtl="0" eaLnBrk="1" latinLnBrk="0" hangingPunct="1"/>
                      <a:r>
                        <a:rPr lang="es-EC" sz="1800" kern="1200" dirty="0" smtClean="0">
                          <a:solidFill>
                            <a:schemeClr val="bg2">
                              <a:lumMod val="50000"/>
                            </a:schemeClr>
                          </a:solidFill>
                          <a:latin typeface="+mn-lt"/>
                          <a:ea typeface="+mn-ea"/>
                          <a:cs typeface="+mn-cs"/>
                        </a:rPr>
                        <a:t>Asegurar la integración</a:t>
                      </a:r>
                      <a:r>
                        <a:rPr lang="es-EC" sz="1800" kern="1200" baseline="0" dirty="0" smtClean="0">
                          <a:solidFill>
                            <a:schemeClr val="bg2">
                              <a:lumMod val="50000"/>
                            </a:schemeClr>
                          </a:solidFill>
                          <a:latin typeface="+mn-lt"/>
                          <a:ea typeface="+mn-ea"/>
                          <a:cs typeface="+mn-cs"/>
                        </a:rPr>
                        <a:t> de una cultura de riesgos en todas las unidades.</a:t>
                      </a:r>
                      <a:endParaRPr lang="en-US" sz="1800" kern="1200" dirty="0">
                        <a:solidFill>
                          <a:schemeClr val="bg2">
                            <a:lumMod val="50000"/>
                          </a:schemeClr>
                        </a:solidFill>
                        <a:latin typeface="+mn-lt"/>
                        <a:ea typeface="+mn-ea"/>
                        <a:cs typeface="+mn-cs"/>
                      </a:endParaRPr>
                    </a:p>
                  </a:txBody>
                  <a:tcPr/>
                </a:tc>
                <a:tc>
                  <a:txBody>
                    <a:bodyPr/>
                    <a:lstStyle/>
                    <a:p>
                      <a:pPr algn="just"/>
                      <a:r>
                        <a:rPr lang="es-EC" sz="1800" kern="1200" dirty="0" smtClean="0">
                          <a:solidFill>
                            <a:schemeClr val="bg2">
                              <a:lumMod val="50000"/>
                            </a:schemeClr>
                          </a:solidFill>
                          <a:latin typeface="+mn-lt"/>
                          <a:ea typeface="+mn-ea"/>
                          <a:cs typeface="+mn-cs"/>
                        </a:rPr>
                        <a:t>Supervisa periódicamente las posibles áreas de riesgos </a:t>
                      </a:r>
                      <a:endParaRPr lang="en-US" sz="1800" kern="1200" dirty="0" smtClean="0">
                        <a:solidFill>
                          <a:schemeClr val="bg2">
                            <a:lumMod val="50000"/>
                          </a:schemeClr>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b="1" dirty="0" smtClean="0"/>
              <a:t>OBJETIVO</a:t>
            </a:r>
          </a:p>
          <a:p>
            <a:endParaRPr lang="es-EC" dirty="0" smtClean="0"/>
          </a:p>
          <a:p>
            <a:endParaRPr lang="en-US" dirty="0"/>
          </a:p>
        </p:txBody>
      </p:sp>
      <p:sp>
        <p:nvSpPr>
          <p:cNvPr id="3" name="2 Título"/>
          <p:cNvSpPr>
            <a:spLocks noGrp="1"/>
          </p:cNvSpPr>
          <p:nvPr>
            <p:ph type="title"/>
          </p:nvPr>
        </p:nvSpPr>
        <p:spPr/>
        <p:txBody>
          <a:bodyPr>
            <a:normAutofit fontScale="90000"/>
          </a:bodyPr>
          <a:lstStyle/>
          <a:p>
            <a:pPr algn="ctr"/>
            <a:r>
              <a:rPr lang="es-EC" dirty="0" smtClean="0"/>
              <a:t>Manual de Gestión de Riesgos Operativos y Financieros</a:t>
            </a:r>
            <a:endParaRPr lang="en-US" dirty="0"/>
          </a:p>
        </p:txBody>
      </p:sp>
      <p:sp>
        <p:nvSpPr>
          <p:cNvPr id="4" name="3 Elipse"/>
          <p:cNvSpPr/>
          <p:nvPr/>
        </p:nvSpPr>
        <p:spPr>
          <a:xfrm>
            <a:off x="611560" y="1844824"/>
            <a:ext cx="1872208"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Establecer</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5" name="4 Elipse"/>
          <p:cNvSpPr/>
          <p:nvPr/>
        </p:nvSpPr>
        <p:spPr>
          <a:xfrm>
            <a:off x="3059832" y="1844824"/>
            <a:ext cx="2088232"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Comprender</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6" name="5 Elipse"/>
          <p:cNvSpPr/>
          <p:nvPr/>
        </p:nvSpPr>
        <p:spPr>
          <a:xfrm>
            <a:off x="5652120" y="1772816"/>
            <a:ext cx="1872208"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Mitigar y Controlar</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7" name="6 Rayo"/>
          <p:cNvSpPr/>
          <p:nvPr/>
        </p:nvSpPr>
        <p:spPr>
          <a:xfrm>
            <a:off x="2123728" y="3212976"/>
            <a:ext cx="4392488" cy="1512168"/>
          </a:xfrm>
          <a:prstGeom prst="lightningBol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Riesgos</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8" name="7 Elipse"/>
          <p:cNvSpPr/>
          <p:nvPr/>
        </p:nvSpPr>
        <p:spPr>
          <a:xfrm>
            <a:off x="539552" y="4437112"/>
            <a:ext cx="2232248" cy="129614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Fortalecer Técnicas y Metodologías </a:t>
            </a:r>
            <a:endParaRPr lang="en-US" b="1" dirty="0">
              <a:solidFill>
                <a:schemeClr val="bg2">
                  <a:lumMod val="50000"/>
                </a:schemeClr>
              </a:solidFill>
              <a:effectLst>
                <a:outerShdw blurRad="38100" dist="38100" dir="2700000" algn="tl">
                  <a:srgbClr val="000000">
                    <a:alpha val="43137"/>
                  </a:srgbClr>
                </a:outerShdw>
              </a:effectLst>
            </a:endParaRPr>
          </a:p>
        </p:txBody>
      </p:sp>
      <p:sp>
        <p:nvSpPr>
          <p:cNvPr id="9" name="8 Igual que"/>
          <p:cNvSpPr/>
          <p:nvPr/>
        </p:nvSpPr>
        <p:spPr>
          <a:xfrm>
            <a:off x="3563888" y="5157192"/>
            <a:ext cx="1872208" cy="864096"/>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9 Rectángulo"/>
          <p:cNvSpPr/>
          <p:nvPr/>
        </p:nvSpPr>
        <p:spPr>
          <a:xfrm>
            <a:off x="6372200" y="5157192"/>
            <a:ext cx="1872208" cy="100811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2">
                    <a:lumMod val="50000"/>
                  </a:schemeClr>
                </a:solidFill>
                <a:effectLst>
                  <a:outerShdw blurRad="38100" dist="38100" dir="2700000" algn="tl">
                    <a:srgbClr val="000000">
                      <a:alpha val="43137"/>
                    </a:srgbClr>
                  </a:outerShdw>
                </a:effectLst>
              </a:rPr>
              <a:t>Mejorar Rentabilidad y Solvencia</a:t>
            </a:r>
            <a:endParaRPr lang="en-US" b="1" dirty="0" smtClean="0">
              <a:solidFill>
                <a:schemeClr val="bg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normAutofit fontScale="92500" lnSpcReduction="20000"/>
          </a:bodyPr>
          <a:lstStyle/>
          <a:p>
            <a:pPr>
              <a:buFont typeface="Arial" pitchFamily="34" charset="0"/>
              <a:buChar char="•"/>
            </a:pPr>
            <a:r>
              <a:rPr lang="es-EC" dirty="0" smtClean="0"/>
              <a:t>  El Manual contempla  Sistemas y Procedimientos para prevenir y controlar las exposiciones a los riesgos inherentes a las actividades de la empresa.</a:t>
            </a:r>
          </a:p>
          <a:p>
            <a:endParaRPr lang="es-EC" dirty="0" smtClean="0"/>
          </a:p>
          <a:p>
            <a:r>
              <a:rPr lang="es-EC" b="1" dirty="0" smtClean="0"/>
              <a:t>EL RIESGO ES RESPONSABILIDAD DE TODAS LAS PARTES QUE COMFORMAN LA EMPRESA!!!!</a:t>
            </a:r>
          </a:p>
          <a:p>
            <a:endParaRPr lang="es-EC" b="1" dirty="0" smtClean="0"/>
          </a:p>
          <a:p>
            <a:pPr>
              <a:buFontTx/>
              <a:buChar char="-"/>
            </a:pPr>
            <a:r>
              <a:rPr lang="es-EC" b="1" dirty="0" smtClean="0"/>
              <a:t>Estructura Organizacional de la Empresa</a:t>
            </a:r>
          </a:p>
          <a:p>
            <a:pPr>
              <a:buFontTx/>
              <a:buChar char="-"/>
            </a:pPr>
            <a:r>
              <a:rPr lang="es-EC" b="1" dirty="0" smtClean="0"/>
              <a:t>Responsabilidades y funciones de su cargo</a:t>
            </a:r>
          </a:p>
          <a:p>
            <a:pPr>
              <a:buFontTx/>
              <a:buChar char="-"/>
            </a:pPr>
            <a:r>
              <a:rPr lang="es-EC" b="1" dirty="0" smtClean="0"/>
              <a:t>Principales factores que impactan negativamente al área</a:t>
            </a:r>
          </a:p>
          <a:p>
            <a:pPr>
              <a:buFontTx/>
              <a:buChar char="-"/>
            </a:pPr>
            <a:r>
              <a:rPr lang="es-EC" b="1" dirty="0" smtClean="0"/>
              <a:t>Procedimientos de cómo identificar y calcular los limites para la toma de riesgos de mayor impacto y probabilidad de ocurrencia</a:t>
            </a:r>
          </a:p>
          <a:p>
            <a:pPr>
              <a:buFontTx/>
              <a:buChar char="-"/>
            </a:pPr>
            <a:r>
              <a:rPr lang="es-EC" b="1" dirty="0" smtClean="0"/>
              <a:t>Comunicación sobre como informar a la Unidad de Gestión de Riesgos sobre la exposición al riesgo de la empresa.</a:t>
            </a:r>
          </a:p>
          <a:p>
            <a:pPr>
              <a:buFont typeface="Arial" pitchFamily="34" charset="0"/>
              <a:buChar char="•"/>
            </a:pPr>
            <a:r>
              <a:rPr lang="es-EC" dirty="0" smtClean="0"/>
              <a:t> </a:t>
            </a:r>
            <a:endParaRPr lang="en-US" dirty="0"/>
          </a:p>
        </p:txBody>
      </p:sp>
      <p:sp>
        <p:nvSpPr>
          <p:cNvPr id="3" name="2 Título"/>
          <p:cNvSpPr>
            <a:spLocks noGrp="1"/>
          </p:cNvSpPr>
          <p:nvPr>
            <p:ph type="title"/>
          </p:nvPr>
        </p:nvSpPr>
        <p:spPr/>
        <p:txBody>
          <a:bodyPr/>
          <a:lstStyle/>
          <a:p>
            <a:r>
              <a:rPr lang="es-EC" dirty="0" smtClean="0"/>
              <a:t>ALCANCE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b="1" dirty="0" smtClean="0"/>
              <a:t>PROCESOS PARA LA APROBACIÓN, ACTUALIZACIÓN Y MODIFICACIÓN </a:t>
            </a:r>
          </a:p>
          <a:p>
            <a:endParaRPr lang="es-EC" dirty="0" smtClean="0"/>
          </a:p>
          <a:p>
            <a:endParaRPr lang="en-US" dirty="0"/>
          </a:p>
        </p:txBody>
      </p:sp>
      <p:sp>
        <p:nvSpPr>
          <p:cNvPr id="3" name="2 Título"/>
          <p:cNvSpPr>
            <a:spLocks noGrp="1"/>
          </p:cNvSpPr>
          <p:nvPr>
            <p:ph type="title"/>
          </p:nvPr>
        </p:nvSpPr>
        <p:spPr/>
        <p:txBody>
          <a:bodyPr>
            <a:normAutofit fontScale="90000"/>
          </a:bodyPr>
          <a:lstStyle/>
          <a:p>
            <a:pPr algn="ctr"/>
            <a:r>
              <a:rPr lang="es-EC" dirty="0" smtClean="0"/>
              <a:t>Manual de Gestión de Riesgos Operativos y Financieros</a:t>
            </a:r>
            <a:endParaRPr lang="en-US" dirty="0"/>
          </a:p>
        </p:txBody>
      </p:sp>
      <p:graphicFrame>
        <p:nvGraphicFramePr>
          <p:cNvPr id="15" name="14 Diagrama"/>
          <p:cNvGraphicFramePr/>
          <p:nvPr/>
        </p:nvGraphicFramePr>
        <p:xfrm>
          <a:off x="539552" y="1988840"/>
          <a:ext cx="734481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23528" y="1340768"/>
          <a:ext cx="7680324" cy="1787973"/>
        </p:xfrm>
        <a:graphic>
          <a:graphicData uri="http://schemas.openxmlformats.org/drawingml/2006/table">
            <a:tbl>
              <a:tblPr firstRow="1" bandRow="1">
                <a:tableStyleId>{5C22544A-7EE6-4342-B048-85BDC9FD1C3A}</a:tableStyleId>
              </a:tblPr>
              <a:tblGrid>
                <a:gridCol w="1920081"/>
                <a:gridCol w="1920081"/>
                <a:gridCol w="883469"/>
                <a:gridCol w="1036612"/>
                <a:gridCol w="1920081"/>
              </a:tblGrid>
              <a:tr h="559098">
                <a:tc rowSpan="3">
                  <a:txBody>
                    <a:bodyPr/>
                    <a:lstStyle/>
                    <a:p>
                      <a:endParaRPr lang="en-US" dirty="0"/>
                    </a:p>
                  </a:txBody>
                  <a:tcPr/>
                </a:tc>
                <a:tc>
                  <a:txBody>
                    <a:bodyPr/>
                    <a:lstStyle/>
                    <a:p>
                      <a:pPr marL="0" marR="0" algn="ctr">
                        <a:lnSpc>
                          <a:spcPct val="115000"/>
                        </a:lnSpc>
                        <a:spcBef>
                          <a:spcPts val="0"/>
                        </a:spcBef>
                        <a:spcAft>
                          <a:spcPts val="0"/>
                        </a:spcAft>
                        <a:tabLst>
                          <a:tab pos="2971800" algn="ctr"/>
                          <a:tab pos="5943600" algn="r"/>
                        </a:tabLst>
                      </a:pPr>
                      <a:r>
                        <a:rPr lang="es-ES" sz="1100" b="1" dirty="0">
                          <a:latin typeface="Arial"/>
                          <a:ea typeface="Times New Roman"/>
                          <a:cs typeface="Times New Roman"/>
                        </a:rPr>
                        <a:t>Código del Documento: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Arial"/>
                          <a:ea typeface="Times New Roman"/>
                          <a:cs typeface="Times New Roman"/>
                        </a:rPr>
                        <a:t>PR.MA.R1-1</a:t>
                      </a:r>
                      <a:endParaRPr lang="en-US" sz="1100" dirty="0">
                        <a:latin typeface="Calibri"/>
                        <a:ea typeface="Times New Roman"/>
                        <a:cs typeface="Times New Roman"/>
                      </a:endParaRPr>
                    </a:p>
                  </a:txBody>
                  <a:tcPr marL="44450" marR="44450" marT="0" marB="0"/>
                </a:tc>
                <a:tc gridSpan="2">
                  <a:txBody>
                    <a:bodyPr/>
                    <a:lstStyle/>
                    <a:p>
                      <a:pPr marL="0" marR="0" algn="ctr">
                        <a:lnSpc>
                          <a:spcPct val="115000"/>
                        </a:lnSpc>
                        <a:spcBef>
                          <a:spcPts val="0"/>
                        </a:spcBef>
                        <a:spcAft>
                          <a:spcPts val="0"/>
                        </a:spcAft>
                        <a:tabLst>
                          <a:tab pos="2971800" algn="ctr"/>
                          <a:tab pos="5943600" algn="r"/>
                        </a:tabLst>
                      </a:pPr>
                      <a:r>
                        <a:rPr lang="es-ES" sz="1100" b="1" dirty="0">
                          <a:latin typeface="Arial"/>
                          <a:ea typeface="Times New Roman"/>
                          <a:cs typeface="Times New Roman"/>
                        </a:rPr>
                        <a:t>Fecha de Actualización:</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S" sz="1100" dirty="0">
                          <a:latin typeface="Arial"/>
                          <a:ea typeface="Times New Roman"/>
                          <a:cs typeface="Times New Roman"/>
                        </a:rPr>
                        <a:t>ENERO-13</a:t>
                      </a:r>
                      <a:endParaRPr lang="en-US" sz="1100" dirty="0">
                        <a:latin typeface="Calibri"/>
                        <a:ea typeface="Times New Roman"/>
                        <a:cs typeface="Times New Roman"/>
                      </a:endParaRPr>
                    </a:p>
                  </a:txBody>
                  <a:tcPr marL="44450" marR="44450" marT="0" marB="0"/>
                </a:tc>
                <a:tc hMerge="1">
                  <a:txBody>
                    <a:bodyPr/>
                    <a:lstStyle/>
                    <a:p>
                      <a:endParaRPr lang="en-US"/>
                    </a:p>
                  </a:txBody>
                  <a:tcPr/>
                </a:tc>
                <a:tc>
                  <a:txBody>
                    <a:bodyPr/>
                    <a:lstStyle/>
                    <a:p>
                      <a:pPr marL="0" marR="0" algn="ctr">
                        <a:lnSpc>
                          <a:spcPct val="115000"/>
                        </a:lnSpc>
                        <a:spcBef>
                          <a:spcPts val="0"/>
                        </a:spcBef>
                        <a:spcAft>
                          <a:spcPts val="0"/>
                        </a:spcAft>
                        <a:tabLst>
                          <a:tab pos="2971800" algn="ctr"/>
                          <a:tab pos="5943600" algn="r"/>
                        </a:tabLst>
                      </a:pPr>
                      <a:r>
                        <a:rPr lang="es-ES" sz="1100" b="1" dirty="0">
                          <a:latin typeface="Arial"/>
                          <a:ea typeface="Times New Roman"/>
                          <a:cs typeface="Times New Roman"/>
                        </a:rPr>
                        <a:t>Página 1 de 1</a:t>
                      </a:r>
                      <a:endParaRPr lang="en-US" sz="1100" dirty="0">
                        <a:latin typeface="Calibri"/>
                        <a:ea typeface="Times New Roman"/>
                        <a:cs typeface="Times New Roman"/>
                      </a:endParaRPr>
                    </a:p>
                  </a:txBody>
                  <a:tcPr marL="44450" marR="44450" marT="0" marB="0"/>
                </a:tc>
              </a:tr>
              <a:tr h="809054">
                <a:tc vMerge="1">
                  <a:txBody>
                    <a:bodyPr/>
                    <a:lstStyle/>
                    <a:p>
                      <a:endParaRPr lang="en-US" dirty="0"/>
                    </a:p>
                  </a:txBody>
                  <a:tcPr/>
                </a:tc>
                <a:tc gridSpan="4">
                  <a:txBody>
                    <a:bodyPr/>
                    <a:lstStyle/>
                    <a:p>
                      <a:pPr algn="ctr"/>
                      <a:r>
                        <a:rPr lang="es-EC" sz="1800" b="1" kern="1200" dirty="0" smtClean="0">
                          <a:solidFill>
                            <a:schemeClr val="bg2">
                              <a:lumMod val="50000"/>
                            </a:schemeClr>
                          </a:solidFill>
                          <a:latin typeface="+mn-lt"/>
                          <a:ea typeface="+mn-ea"/>
                          <a:cs typeface="+mn-cs"/>
                        </a:rPr>
                        <a:t>Titulo del Documento:</a:t>
                      </a:r>
                      <a:endParaRPr lang="en-US" sz="1800" kern="1200" dirty="0" smtClean="0">
                        <a:solidFill>
                          <a:schemeClr val="bg2">
                            <a:lumMod val="50000"/>
                          </a:schemeClr>
                        </a:solidFill>
                        <a:latin typeface="+mn-lt"/>
                        <a:ea typeface="+mn-ea"/>
                        <a:cs typeface="+mn-cs"/>
                      </a:endParaRPr>
                    </a:p>
                    <a:p>
                      <a:pPr algn="ctr"/>
                      <a:r>
                        <a:rPr lang="es-EC" sz="1400" kern="1200" dirty="0" smtClean="0">
                          <a:solidFill>
                            <a:schemeClr val="bg2">
                              <a:lumMod val="50000"/>
                            </a:schemeClr>
                          </a:solidFill>
                          <a:latin typeface="+mn-lt"/>
                          <a:ea typeface="+mn-ea"/>
                          <a:cs typeface="+mn-cs"/>
                        </a:rPr>
                        <a:t>FORMATO DE ACTUALIZACIÓN DEL MANUAL DE RIESGOS </a:t>
                      </a:r>
                      <a:endParaRPr lang="en-US" sz="1400" dirty="0">
                        <a:solidFill>
                          <a:schemeClr val="bg2">
                            <a:lumMod val="50000"/>
                          </a:schemeClr>
                        </a:solidFill>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19821">
                <a:tc vMerge="1">
                  <a:txBody>
                    <a:bodyPr/>
                    <a:lstStyle/>
                    <a:p>
                      <a:endParaRPr lang="en-US" dirty="0"/>
                    </a:p>
                  </a:txBody>
                  <a:tcPr/>
                </a:tc>
                <a:tc gridSpan="2">
                  <a:txBody>
                    <a:bodyPr/>
                    <a:lstStyle/>
                    <a:p>
                      <a:pPr marL="0" marR="0">
                        <a:lnSpc>
                          <a:spcPct val="115000"/>
                        </a:lnSpc>
                        <a:spcBef>
                          <a:spcPts val="0"/>
                        </a:spcBef>
                        <a:spcAft>
                          <a:spcPts val="0"/>
                        </a:spcAft>
                        <a:tabLst>
                          <a:tab pos="2971800" algn="ctr"/>
                          <a:tab pos="5943600" algn="r"/>
                        </a:tabLst>
                      </a:pPr>
                      <a:r>
                        <a:rPr lang="es-ES" sz="1100" b="1" dirty="0">
                          <a:solidFill>
                            <a:schemeClr val="bg2">
                              <a:lumMod val="50000"/>
                            </a:schemeClr>
                          </a:solidFill>
                          <a:latin typeface="Arial"/>
                          <a:ea typeface="Times New Roman"/>
                          <a:cs typeface="Times New Roman"/>
                        </a:rPr>
                        <a:t>Referencia: </a:t>
                      </a:r>
                      <a:r>
                        <a:rPr lang="es-ES" sz="1100" dirty="0">
                          <a:solidFill>
                            <a:schemeClr val="bg2">
                              <a:lumMod val="50000"/>
                            </a:schemeClr>
                          </a:solidFill>
                          <a:latin typeface="Arial"/>
                          <a:ea typeface="Times New Roman"/>
                          <a:cs typeface="Times New Roman"/>
                        </a:rPr>
                        <a:t>NT/AC</a:t>
                      </a:r>
                      <a:endParaRPr lang="en-US" sz="1100" dirty="0">
                        <a:solidFill>
                          <a:schemeClr val="bg2">
                            <a:lumMod val="50000"/>
                          </a:schemeClr>
                        </a:solidFill>
                        <a:latin typeface="Calibri"/>
                        <a:ea typeface="Times New Roman"/>
                        <a:cs typeface="Times New Roman"/>
                      </a:endParaRPr>
                    </a:p>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c gridSpan="2">
                  <a:txBody>
                    <a:bodyPr/>
                    <a:lstStyle/>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Reemplazar a: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r>
            </a:tbl>
          </a:graphicData>
        </a:graphic>
      </p:graphicFrame>
      <p:sp>
        <p:nvSpPr>
          <p:cNvPr id="3" name="2 Título"/>
          <p:cNvSpPr>
            <a:spLocks noGrp="1"/>
          </p:cNvSpPr>
          <p:nvPr>
            <p:ph type="title"/>
          </p:nvPr>
        </p:nvSpPr>
        <p:spPr/>
        <p:txBody>
          <a:bodyPr>
            <a:normAutofit fontScale="90000"/>
          </a:bodyPr>
          <a:lstStyle/>
          <a:p>
            <a:r>
              <a:rPr lang="es-EC" dirty="0" smtClean="0"/>
              <a:t>Formato de Actualización del Manual </a:t>
            </a:r>
            <a:endParaRPr lang="en-US" dirty="0"/>
          </a:p>
        </p:txBody>
      </p:sp>
      <p:pic>
        <p:nvPicPr>
          <p:cNvPr id="5" name="4 Imagen" descr="http://www.ec.all.biz/img/ec/pred/logo/small/61.png"/>
          <p:cNvPicPr/>
          <p:nvPr/>
        </p:nvPicPr>
        <p:blipFill>
          <a:blip r:embed="rId2" cstate="print"/>
          <a:srcRect/>
          <a:stretch>
            <a:fillRect/>
          </a:stretch>
        </p:blipFill>
        <p:spPr bwMode="auto">
          <a:xfrm>
            <a:off x="683568" y="1772816"/>
            <a:ext cx="1315679" cy="1135626"/>
          </a:xfrm>
          <a:prstGeom prst="rect">
            <a:avLst/>
          </a:prstGeom>
          <a:noFill/>
          <a:ln w="9525">
            <a:noFill/>
            <a:miter lim="800000"/>
            <a:headEnd/>
            <a:tailEnd/>
          </a:ln>
        </p:spPr>
      </p:pic>
      <p:sp>
        <p:nvSpPr>
          <p:cNvPr id="88065" name="Rectangle 1"/>
          <p:cNvSpPr>
            <a:spLocks noChangeArrowheads="1"/>
          </p:cNvSpPr>
          <p:nvPr/>
        </p:nvSpPr>
        <p:spPr bwMode="auto">
          <a:xfrm>
            <a:off x="323528" y="3192651"/>
            <a:ext cx="777686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Hojas o Cap</a:t>
            </a:r>
            <a:r>
              <a:rPr kumimoji="0" lang="es-ES" sz="1600" b="0" i="0" u="none" strike="noStrike" cap="none" normalizeH="0" baseline="0" dirty="0" smtClean="0">
                <a:ln>
                  <a:noFill/>
                </a:ln>
                <a:solidFill>
                  <a:schemeClr val="tx1"/>
                </a:solidFill>
                <a:effectLst/>
                <a:latin typeface="Calibri"/>
                <a:ea typeface="Times New Roman" pitchFamily="18" charset="0"/>
                <a:cs typeface="Arial" pitchFamily="34" charset="0"/>
              </a:rPr>
              <a:t>í</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tulos Sujetos a Cambios: ___________________</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Fecha de Acta del Comit</a:t>
            </a:r>
            <a:r>
              <a:rPr kumimoji="0" lang="es-ES" sz="1600" b="0" i="0" u="none" strike="noStrike" cap="none" normalizeH="0" baseline="0" dirty="0" smtClean="0">
                <a:ln>
                  <a:noFill/>
                </a:ln>
                <a:solidFill>
                  <a:schemeClr val="tx1"/>
                </a:solidFill>
                <a:effectLst/>
                <a:latin typeface="Calibri"/>
                <a:ea typeface="Times New Roman" pitchFamily="18" charset="0"/>
                <a:cs typeface="Arial" pitchFamily="34" charset="0"/>
              </a:rPr>
              <a:t>é</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Riesgos: 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Observaciones:______________________________________</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88066" name="Rectangle 2"/>
          <p:cNvSpPr>
            <a:spLocks noChangeArrowheads="1"/>
          </p:cNvSpPr>
          <p:nvPr/>
        </p:nvSpPr>
        <p:spPr bwMode="auto">
          <a:xfrm>
            <a:off x="0" y="400506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INTEGRANTES DEL COMIT</a:t>
            </a:r>
            <a:r>
              <a:rPr kumimoji="0" lang="es-ES" sz="1200" b="1" i="0" u="none" strike="noStrike" cap="none" normalizeH="0" baseline="0" dirty="0" smtClean="0">
                <a:ln>
                  <a:noFill/>
                </a:ln>
                <a:solidFill>
                  <a:schemeClr val="tx1"/>
                </a:solidFill>
                <a:effectLst/>
                <a:latin typeface="Calibri"/>
                <a:ea typeface="Times New Roman" pitchFamily="18" charset="0"/>
                <a:cs typeface="Arial" pitchFamily="34" charset="0"/>
              </a:rPr>
              <a:t>É</a:t>
            </a:r>
            <a:r>
              <a:rPr kumimoji="0" lang="es-E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RIESGOS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11 Tabla"/>
          <p:cNvGraphicFramePr>
            <a:graphicFrameLocks noGrp="1"/>
          </p:cNvGraphicFramePr>
          <p:nvPr/>
        </p:nvGraphicFramePr>
        <p:xfrm>
          <a:off x="467544" y="4509120"/>
          <a:ext cx="7632849" cy="1129218"/>
        </p:xfrm>
        <a:graphic>
          <a:graphicData uri="http://schemas.openxmlformats.org/drawingml/2006/table">
            <a:tbl>
              <a:tblPr firstRow="1" bandRow="1">
                <a:tableStyleId>{5C22544A-7EE6-4342-B048-85BDC9FD1C3A}</a:tableStyleId>
              </a:tblPr>
              <a:tblGrid>
                <a:gridCol w="2544283"/>
                <a:gridCol w="2544283"/>
                <a:gridCol w="2544283"/>
              </a:tblGrid>
              <a:tr h="550860">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dirty="0">
                          <a:latin typeface="Century Gothic"/>
                          <a:ea typeface="Times New Roman"/>
                          <a:cs typeface="Times New Roman"/>
                        </a:rPr>
                        <a:t>Gerente General</a:t>
                      </a:r>
                      <a:endParaRPr lang="en-US" sz="1100" dirty="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a:latin typeface="Century Gothic"/>
                          <a:ea typeface="Times New Roman"/>
                          <a:cs typeface="Times New Roman"/>
                        </a:rPr>
                        <a:t>Revisado y Aprobado:</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a:latin typeface="Century Gothic"/>
                          <a:ea typeface="Times New Roman"/>
                          <a:cs typeface="Times New Roman"/>
                        </a:rPr>
                        <a:t>Ing.-----------------------</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a:latin typeface="Century Gothic"/>
                          <a:ea typeface="Times New Roman"/>
                          <a:cs typeface="Times New Roman"/>
                        </a:rPr>
                        <a:t>Responsable de Riesgos</a:t>
                      </a:r>
                      <a:endParaRPr lang="en-US" sz="110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Jefe de Área</a:t>
                      </a:r>
                      <a:endParaRPr lang="en-US" sz="1100" dirty="0">
                        <a:latin typeface="Calibri"/>
                        <a:ea typeface="Times New Roman"/>
                        <a:cs typeface="Times New Roman"/>
                      </a:endParaRPr>
                    </a:p>
                  </a:txBody>
                  <a:tcPr marL="44450" marR="44450" marT="0" marB="0"/>
                </a:tc>
              </a:tr>
              <a:tr h="550860">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dirty="0">
                          <a:solidFill>
                            <a:schemeClr val="bg1">
                              <a:lumMod val="50000"/>
                            </a:schemeClr>
                          </a:solidFill>
                          <a:latin typeface="Century Gothic"/>
                          <a:ea typeface="Times New Roman"/>
                          <a:cs typeface="Times New Roman"/>
                        </a:rPr>
                        <a:t>Fecha</a:t>
                      </a:r>
                      <a:endParaRPr lang="en-US" sz="1100" dirty="0">
                        <a:solidFill>
                          <a:schemeClr val="bg1">
                            <a:lumMod val="50000"/>
                          </a:schemeClr>
                        </a:solidFill>
                        <a:latin typeface="Calibri"/>
                        <a:ea typeface="Times New Roman"/>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b="1" dirty="0" smtClean="0"/>
              <a:t>PROCESOS PARA LA CUSTODIA, DISTRIBUCIÓN, CONSULTA Y  CONFIDENCIALIDAD</a:t>
            </a:r>
          </a:p>
          <a:p>
            <a:endParaRPr lang="es-EC" dirty="0" smtClean="0"/>
          </a:p>
          <a:p>
            <a:endParaRPr lang="en-US" dirty="0"/>
          </a:p>
        </p:txBody>
      </p:sp>
      <p:sp>
        <p:nvSpPr>
          <p:cNvPr id="3" name="2 Título"/>
          <p:cNvSpPr>
            <a:spLocks noGrp="1"/>
          </p:cNvSpPr>
          <p:nvPr>
            <p:ph type="title"/>
          </p:nvPr>
        </p:nvSpPr>
        <p:spPr/>
        <p:txBody>
          <a:bodyPr>
            <a:normAutofit fontScale="90000"/>
          </a:bodyPr>
          <a:lstStyle/>
          <a:p>
            <a:pPr algn="ctr"/>
            <a:r>
              <a:rPr lang="es-EC" dirty="0" smtClean="0"/>
              <a:t>Manual de Gestión de Riesgos Operativos y Financieros</a:t>
            </a:r>
            <a:endParaRPr lang="en-US" dirty="0"/>
          </a:p>
        </p:txBody>
      </p:sp>
      <p:graphicFrame>
        <p:nvGraphicFramePr>
          <p:cNvPr id="15" name="14 Diagrama"/>
          <p:cNvGraphicFramePr/>
          <p:nvPr/>
        </p:nvGraphicFramePr>
        <p:xfrm>
          <a:off x="539552" y="2348880"/>
          <a:ext cx="820891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52425" y="1463675"/>
          <a:ext cx="768032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fontScale="90000"/>
          </a:bodyPr>
          <a:lstStyle/>
          <a:p>
            <a:r>
              <a:rPr lang="es-EC" dirty="0" smtClean="0"/>
              <a:t>ETAPA II– Proceso de Gestión de Riesgos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1066800"/>
          </a:xfrm>
        </p:spPr>
        <p:txBody>
          <a:bodyPr>
            <a:normAutofit/>
          </a:bodyPr>
          <a:lstStyle/>
          <a:p>
            <a:r>
              <a:rPr lang="es-EC" sz="2800" b="1" dirty="0" smtClean="0"/>
              <a:t>Identificación de Riesgos Financieros e Operativos</a:t>
            </a:r>
            <a:endParaRPr lang="en-US" sz="2800" b="1" dirty="0"/>
          </a:p>
        </p:txBody>
      </p:sp>
      <p:sp>
        <p:nvSpPr>
          <p:cNvPr id="6" name="5 CuadroTexto"/>
          <p:cNvSpPr txBox="1"/>
          <p:nvPr/>
        </p:nvSpPr>
        <p:spPr>
          <a:xfrm>
            <a:off x="611560" y="1628800"/>
            <a:ext cx="7920880" cy="3693319"/>
          </a:xfrm>
          <a:prstGeom prst="rect">
            <a:avLst/>
          </a:prstGeom>
          <a:noFill/>
        </p:spPr>
        <p:txBody>
          <a:bodyPr wrap="square" rtlCol="0">
            <a:spAutoFit/>
          </a:bodyPr>
          <a:lstStyle/>
          <a:p>
            <a:pPr algn="just">
              <a:buFont typeface="Wingdings" pitchFamily="2" charset="2"/>
              <a:buChar char="ü"/>
            </a:pPr>
            <a:r>
              <a:rPr lang="es-EC" dirty="0" smtClean="0"/>
              <a:t> </a:t>
            </a:r>
            <a:r>
              <a:rPr lang="es-EC" sz="2000" dirty="0" smtClean="0"/>
              <a:t> OBJETIVOS</a:t>
            </a:r>
          </a:p>
          <a:p>
            <a:pPr algn="just">
              <a:buFont typeface="Wingdings" pitchFamily="2" charset="2"/>
              <a:buChar char="ü"/>
            </a:pPr>
            <a:endParaRPr lang="es-EC" dirty="0" smtClean="0"/>
          </a:p>
          <a:p>
            <a:pPr lvl="1" algn="just">
              <a:buFont typeface="Wingdings" pitchFamily="2" charset="2"/>
              <a:buChar char="§"/>
            </a:pPr>
            <a:r>
              <a:rPr lang="es-EC" sz="2000" dirty="0" smtClean="0"/>
              <a:t>  Identificar los factores internos y externos que causan pérdidas para la Empresa y las oportunidades que se presentan con el fin de optimizarlas</a:t>
            </a:r>
          </a:p>
          <a:p>
            <a:pPr lvl="1" algn="just">
              <a:buFont typeface="Wingdings" pitchFamily="2" charset="2"/>
              <a:buChar char="§"/>
            </a:pPr>
            <a:endParaRPr lang="es-EC" sz="2000" dirty="0" smtClean="0"/>
          </a:p>
          <a:p>
            <a:pPr lvl="1" algn="just">
              <a:buFont typeface="Wingdings" pitchFamily="2" charset="2"/>
              <a:buChar char="§"/>
            </a:pPr>
            <a:r>
              <a:rPr lang="es-EC" sz="2000" dirty="0" smtClean="0"/>
              <a:t>  Criterio basado en la experiencia profesional de los involucrados</a:t>
            </a:r>
          </a:p>
          <a:p>
            <a:pPr lvl="1" algn="just">
              <a:buFont typeface="Wingdings" pitchFamily="2" charset="2"/>
              <a:buChar char="§"/>
            </a:pPr>
            <a:endParaRPr lang="es-EC" sz="2000" dirty="0" smtClean="0"/>
          </a:p>
          <a:p>
            <a:pPr lvl="1" algn="just">
              <a:buFont typeface="Wingdings" pitchFamily="2" charset="2"/>
              <a:buChar char="§"/>
            </a:pPr>
            <a:r>
              <a:rPr lang="es-EC" sz="2000" dirty="0" smtClean="0"/>
              <a:t> Elaboración de una lista de eventos que pueden tener efecto en el rendimiento de la empresa – Causa y Efecto</a:t>
            </a:r>
          </a:p>
          <a:p>
            <a:endParaRPr lang="es-EC" dirty="0" smtClean="0"/>
          </a:p>
          <a:p>
            <a:endParaRPr lang="en-US" dirty="0"/>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52425" y="1463675"/>
          <a:ext cx="768032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pPr algn="ctr"/>
            <a:r>
              <a:rPr lang="es-EC" sz="2800" dirty="0" smtClean="0"/>
              <a:t>MÉTODOS DE IDENTIFICACIÓN DE RIESGOS OPERATIVOS Y FINANCIEROS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b="1" u="sng" dirty="0" smtClean="0"/>
              <a:t>PROPÓSITOS:</a:t>
            </a:r>
          </a:p>
          <a:p>
            <a:endParaRPr lang="es-EC" dirty="0" smtClean="0"/>
          </a:p>
          <a:p>
            <a:pPr>
              <a:buFont typeface="Wingdings" pitchFamily="2" charset="2"/>
              <a:buChar char="ü"/>
            </a:pPr>
            <a:r>
              <a:rPr lang="es-EC" dirty="0" smtClean="0"/>
              <a:t>  </a:t>
            </a:r>
            <a:r>
              <a:rPr lang="es-EC" b="1" dirty="0" smtClean="0"/>
              <a:t>EVITAR POSIBLES PERDIDAS PARA LA EMPRESA</a:t>
            </a:r>
          </a:p>
          <a:p>
            <a:pPr>
              <a:buFont typeface="Wingdings" pitchFamily="2" charset="2"/>
              <a:buChar char="ü"/>
            </a:pPr>
            <a:endParaRPr lang="es-EC" b="1" dirty="0" smtClean="0"/>
          </a:p>
          <a:p>
            <a:pPr>
              <a:buFont typeface="Wingdings" pitchFamily="2" charset="2"/>
              <a:buChar char="ü"/>
            </a:pPr>
            <a:endParaRPr lang="es-EC" b="1" dirty="0" smtClean="0"/>
          </a:p>
          <a:p>
            <a:pPr>
              <a:buFont typeface="Wingdings" pitchFamily="2" charset="2"/>
              <a:buChar char="ü"/>
            </a:pPr>
            <a:endParaRPr lang="es-EC" b="1" dirty="0" smtClean="0"/>
          </a:p>
          <a:p>
            <a:endParaRPr lang="es-EC" b="1" dirty="0" smtClean="0"/>
          </a:p>
          <a:p>
            <a:pPr>
              <a:buFont typeface="Wingdings" pitchFamily="2" charset="2"/>
              <a:buChar char="ü"/>
            </a:pPr>
            <a:r>
              <a:rPr lang="es-EC" b="1" dirty="0" smtClean="0"/>
              <a:t>   GUÍA DE APLICACIÓN EFICIENTE Y ORGANIZADA</a:t>
            </a:r>
          </a:p>
          <a:p>
            <a:endParaRPr lang="es-EC" b="1" dirty="0" smtClean="0"/>
          </a:p>
          <a:p>
            <a:pPr>
              <a:buFont typeface="Wingdings" pitchFamily="2" charset="2"/>
              <a:buChar char="ü"/>
            </a:pPr>
            <a:endParaRPr lang="en-US" b="1" u="sng" dirty="0"/>
          </a:p>
        </p:txBody>
      </p:sp>
      <p:sp>
        <p:nvSpPr>
          <p:cNvPr id="3" name="2 Título"/>
          <p:cNvSpPr>
            <a:spLocks noGrp="1"/>
          </p:cNvSpPr>
          <p:nvPr>
            <p:ph type="title"/>
          </p:nvPr>
        </p:nvSpPr>
        <p:spPr/>
        <p:txBody>
          <a:bodyPr>
            <a:normAutofit fontScale="90000"/>
          </a:bodyPr>
          <a:lstStyle/>
          <a:p>
            <a:pPr algn="ctr"/>
            <a:r>
              <a:rPr lang="es-EC" dirty="0" smtClean="0"/>
              <a:t>MANUAL DE GESTIÓN DE RIESGOS</a:t>
            </a:r>
            <a:endParaRPr lang="en-US" dirty="0"/>
          </a:p>
        </p:txBody>
      </p:sp>
      <p:pic>
        <p:nvPicPr>
          <p:cNvPr id="4" name="3 Imagen" descr="images1.jpg"/>
          <p:cNvPicPr>
            <a:picLocks noChangeAspect="1"/>
          </p:cNvPicPr>
          <p:nvPr/>
        </p:nvPicPr>
        <p:blipFill>
          <a:blip r:embed="rId2" cstate="print"/>
          <a:stretch>
            <a:fillRect/>
          </a:stretch>
        </p:blipFill>
        <p:spPr>
          <a:xfrm>
            <a:off x="4716016" y="2852936"/>
            <a:ext cx="2880320" cy="14020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4 Imagen" descr="images2.jpg"/>
          <p:cNvPicPr>
            <a:picLocks noChangeAspect="1"/>
          </p:cNvPicPr>
          <p:nvPr/>
        </p:nvPicPr>
        <p:blipFill>
          <a:blip r:embed="rId3" cstate="print"/>
          <a:stretch>
            <a:fillRect/>
          </a:stretch>
        </p:blipFill>
        <p:spPr>
          <a:xfrm>
            <a:off x="6876256" y="4581128"/>
            <a:ext cx="1607820" cy="18211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3672408"/>
          </a:xfrm>
        </p:spPr>
        <p:txBody>
          <a:bodyPr>
            <a:normAutofit/>
          </a:bodyPr>
          <a:lstStyle/>
          <a:p>
            <a:pPr algn="just"/>
            <a:endParaRPr lang="es-EC" dirty="0"/>
          </a:p>
          <a:p>
            <a:pPr algn="just"/>
            <a:endParaRPr lang="es-EC" dirty="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a:p>
        </p:txBody>
      </p:sp>
      <p:sp>
        <p:nvSpPr>
          <p:cNvPr id="3" name="2 Título"/>
          <p:cNvSpPr>
            <a:spLocks noGrp="1"/>
          </p:cNvSpPr>
          <p:nvPr>
            <p:ph type="title"/>
          </p:nvPr>
        </p:nvSpPr>
        <p:spPr>
          <a:xfrm>
            <a:off x="373440" y="548680"/>
            <a:ext cx="8770560" cy="1066800"/>
          </a:xfrm>
        </p:spPr>
        <p:txBody>
          <a:bodyPr>
            <a:normAutofit/>
          </a:bodyPr>
          <a:lstStyle/>
          <a:p>
            <a:r>
              <a:rPr lang="es-EC" sz="2800" dirty="0" smtClean="0"/>
              <a:t>ANÁLISIS FODA (</a:t>
            </a:r>
            <a:r>
              <a:rPr lang="es-EC" sz="2000" dirty="0" smtClean="0"/>
              <a:t>Fortalezas, Oportunidades, Debilidades y Amenazas</a:t>
            </a:r>
            <a:r>
              <a:rPr lang="es-EC" sz="2800" dirty="0" smtClean="0"/>
              <a:t>)</a:t>
            </a:r>
            <a:endParaRPr lang="es-EC" sz="2800" dirty="0"/>
          </a:p>
        </p:txBody>
      </p:sp>
      <p:sp>
        <p:nvSpPr>
          <p:cNvPr id="7" name="6 CuadroTexto"/>
          <p:cNvSpPr txBox="1"/>
          <p:nvPr/>
        </p:nvSpPr>
        <p:spPr>
          <a:xfrm>
            <a:off x="431032" y="1628800"/>
            <a:ext cx="8712968" cy="2862322"/>
          </a:xfrm>
          <a:prstGeom prst="rect">
            <a:avLst/>
          </a:prstGeom>
          <a:noFill/>
        </p:spPr>
        <p:txBody>
          <a:bodyPr wrap="square" rtlCol="0">
            <a:spAutoFit/>
          </a:bodyPr>
          <a:lstStyle/>
          <a:p>
            <a:endParaRPr lang="es-EC" dirty="0" smtClean="0"/>
          </a:p>
          <a:p>
            <a:pPr>
              <a:buFont typeface="Wingdings" pitchFamily="2" charset="2"/>
              <a:buChar char="Ø"/>
            </a:pPr>
            <a:endParaRPr lang="es-EC" dirty="0" smtClean="0"/>
          </a:p>
          <a:p>
            <a:pPr>
              <a:buFont typeface="Wingdings" pitchFamily="2" charset="2"/>
              <a:buChar char="Ø"/>
            </a:pPr>
            <a:r>
              <a:rPr lang="es-EC" dirty="0" smtClean="0"/>
              <a:t>   FACTORES INTERNOS  </a:t>
            </a:r>
            <a:endParaRPr lang="en-US" dirty="0" smtClean="0"/>
          </a:p>
          <a:p>
            <a:pPr lvl="1">
              <a:buFont typeface="Wingdings" pitchFamily="2" charset="2"/>
              <a:buChar char="ü"/>
            </a:pPr>
            <a:endParaRPr lang="es-EC" dirty="0" smtClean="0"/>
          </a:p>
          <a:p>
            <a:pPr lvl="1">
              <a:buFont typeface="Wingdings" pitchFamily="2" charset="2"/>
              <a:buChar char="ü"/>
            </a:pPr>
            <a:r>
              <a:rPr lang="es-EC" dirty="0" smtClean="0"/>
              <a:t>  Evaluar y determinar las ventajas competitivas e impedimentos para alcanzar nuestros objetivos </a:t>
            </a:r>
          </a:p>
          <a:p>
            <a:pPr lvl="1">
              <a:buFont typeface="Wingdings" pitchFamily="2" charset="2"/>
              <a:buChar char="ü"/>
            </a:pPr>
            <a:endParaRPr lang="es-EC" dirty="0" smtClean="0"/>
          </a:p>
          <a:p>
            <a:pPr lvl="1">
              <a:buFont typeface="Wingdings" pitchFamily="2" charset="2"/>
              <a:buChar char="ü"/>
            </a:pPr>
            <a:r>
              <a:rPr lang="es-EC" dirty="0" smtClean="0"/>
              <a:t>  Comprender la situación actual de la empresa  con el fin de mostrar cuales son sus recursos, capacidades y aptitudes  centrales que se emplearan para mitigar los riesgos.</a:t>
            </a:r>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3672408"/>
          </a:xfrm>
        </p:spPr>
        <p:txBody>
          <a:bodyPr>
            <a:normAutofit/>
          </a:bodyPr>
          <a:lstStyle/>
          <a:p>
            <a:pPr algn="just"/>
            <a:endParaRPr lang="es-EC" dirty="0"/>
          </a:p>
          <a:p>
            <a:pPr algn="just"/>
            <a:endParaRPr lang="es-EC" dirty="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a:p>
        </p:txBody>
      </p:sp>
      <p:sp>
        <p:nvSpPr>
          <p:cNvPr id="7" name="6 CuadroTexto"/>
          <p:cNvSpPr txBox="1"/>
          <p:nvPr/>
        </p:nvSpPr>
        <p:spPr>
          <a:xfrm>
            <a:off x="431032" y="2132856"/>
            <a:ext cx="8712968" cy="2031325"/>
          </a:xfrm>
          <a:prstGeom prst="rect">
            <a:avLst/>
          </a:prstGeom>
          <a:noFill/>
        </p:spPr>
        <p:txBody>
          <a:bodyPr wrap="square" rtlCol="0">
            <a:spAutoFit/>
          </a:bodyPr>
          <a:lstStyle/>
          <a:p>
            <a:pPr>
              <a:buFont typeface="Wingdings" pitchFamily="2" charset="2"/>
              <a:buChar char="Ø"/>
            </a:pPr>
            <a:r>
              <a:rPr lang="es-EC" dirty="0" smtClean="0"/>
              <a:t>   FACTORES EXTERNOS  </a:t>
            </a:r>
            <a:endParaRPr lang="en-US" dirty="0" smtClean="0"/>
          </a:p>
          <a:p>
            <a:pPr lvl="1">
              <a:buFont typeface="Wingdings" pitchFamily="2" charset="2"/>
              <a:buChar char="ü"/>
            </a:pPr>
            <a:endParaRPr lang="es-EC" dirty="0" smtClean="0"/>
          </a:p>
          <a:p>
            <a:pPr lvl="1">
              <a:buFont typeface="Wingdings" pitchFamily="2" charset="2"/>
              <a:buChar char="ü"/>
            </a:pPr>
            <a:r>
              <a:rPr lang="es-EC" dirty="0" smtClean="0"/>
              <a:t> </a:t>
            </a:r>
            <a:r>
              <a:rPr lang="es-ES" dirty="0" smtClean="0"/>
              <a:t>Mediante el análisis de los factores externos se podrá evaluar las influencias negativas y positivas relacionadas con los aspectos económicos, sociales, políticos,  tecnológicos, demográficos,  mercado,  competidores; etc.,  que  afectan  al entorno de la organización.</a:t>
            </a:r>
            <a:endParaRPr lang="en-US" dirty="0" smtClean="0"/>
          </a:p>
          <a:p>
            <a:pPr lvl="1"/>
            <a:endParaRPr lang="es-EC" dirty="0" smtClean="0"/>
          </a:p>
        </p:txBody>
      </p:sp>
      <p:sp>
        <p:nvSpPr>
          <p:cNvPr id="8" name="2 Título"/>
          <p:cNvSpPr>
            <a:spLocks noGrp="1"/>
          </p:cNvSpPr>
          <p:nvPr>
            <p:ph type="title"/>
          </p:nvPr>
        </p:nvSpPr>
        <p:spPr>
          <a:xfrm>
            <a:off x="323528" y="332656"/>
            <a:ext cx="7680960" cy="1066800"/>
          </a:xfrm>
        </p:spPr>
        <p:txBody>
          <a:bodyPr>
            <a:normAutofit/>
          </a:bodyPr>
          <a:lstStyle/>
          <a:p>
            <a:r>
              <a:rPr lang="es-EC" sz="2800" dirty="0" smtClean="0"/>
              <a:t>ANÁLISIS FODA (</a:t>
            </a:r>
            <a:r>
              <a:rPr lang="es-EC" sz="2000" dirty="0" smtClean="0"/>
              <a:t>Fortalezas, Oportunidades, Debilidades y Amenazas</a:t>
            </a:r>
            <a:r>
              <a:rPr lang="es-EC" sz="2800" dirty="0" smtClean="0"/>
              <a:t>)</a:t>
            </a:r>
            <a:endParaRPr lang="es-EC" sz="2800" dirty="0"/>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3672408"/>
          </a:xfrm>
        </p:spPr>
        <p:txBody>
          <a:bodyPr>
            <a:normAutofit/>
          </a:bodyPr>
          <a:lstStyle/>
          <a:p>
            <a:pPr algn="just"/>
            <a:endParaRPr lang="es-EC" dirty="0"/>
          </a:p>
          <a:p>
            <a:pPr algn="just"/>
            <a:endParaRPr lang="es-EC" dirty="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a:p>
        </p:txBody>
      </p:sp>
      <p:sp>
        <p:nvSpPr>
          <p:cNvPr id="3" name="2 Título"/>
          <p:cNvSpPr>
            <a:spLocks noGrp="1"/>
          </p:cNvSpPr>
          <p:nvPr>
            <p:ph type="title"/>
          </p:nvPr>
        </p:nvSpPr>
        <p:spPr>
          <a:xfrm>
            <a:off x="251520" y="228600"/>
            <a:ext cx="8770560" cy="1066800"/>
          </a:xfrm>
        </p:spPr>
        <p:txBody>
          <a:bodyPr>
            <a:normAutofit/>
          </a:bodyPr>
          <a:lstStyle/>
          <a:p>
            <a:r>
              <a:rPr lang="es-EC" sz="2800" dirty="0" smtClean="0"/>
              <a:t>Etapa  ANÁLISIS FODA (</a:t>
            </a:r>
            <a:r>
              <a:rPr lang="es-EC" sz="2000" dirty="0" smtClean="0"/>
              <a:t>Fortalezas, Debilidades</a:t>
            </a:r>
            <a:r>
              <a:rPr lang="es-EC" sz="2800" dirty="0" smtClean="0"/>
              <a:t>)</a:t>
            </a:r>
            <a:endParaRPr lang="es-EC" sz="2800" dirty="0"/>
          </a:p>
        </p:txBody>
      </p:sp>
      <p:sp>
        <p:nvSpPr>
          <p:cNvPr id="7" name="6 CuadroTexto"/>
          <p:cNvSpPr txBox="1"/>
          <p:nvPr/>
        </p:nvSpPr>
        <p:spPr>
          <a:xfrm>
            <a:off x="431032" y="1628800"/>
            <a:ext cx="8712968" cy="461665"/>
          </a:xfrm>
          <a:prstGeom prst="rect">
            <a:avLst/>
          </a:prstGeom>
          <a:noFill/>
        </p:spPr>
        <p:txBody>
          <a:bodyPr wrap="square" rtlCol="0">
            <a:spAutoFit/>
          </a:bodyPr>
          <a:lstStyle/>
          <a:p>
            <a:pPr>
              <a:buFont typeface="Wingdings" pitchFamily="2" charset="2"/>
              <a:buChar char="Ø"/>
            </a:pPr>
            <a:r>
              <a:rPr lang="es-EC" dirty="0" smtClean="0"/>
              <a:t>  </a:t>
            </a:r>
            <a:r>
              <a:rPr lang="es-EC" sz="2400" b="1" dirty="0" smtClean="0"/>
              <a:t>Factores Internos</a:t>
            </a:r>
          </a:p>
        </p:txBody>
      </p:sp>
      <p:graphicFrame>
        <p:nvGraphicFramePr>
          <p:cNvPr id="5" name="4 Tabla"/>
          <p:cNvGraphicFramePr>
            <a:graphicFrameLocks noGrp="1"/>
          </p:cNvGraphicFramePr>
          <p:nvPr/>
        </p:nvGraphicFramePr>
        <p:xfrm>
          <a:off x="539552" y="2420888"/>
          <a:ext cx="7920880" cy="3672409"/>
        </p:xfrm>
        <a:graphic>
          <a:graphicData uri="http://schemas.openxmlformats.org/drawingml/2006/table">
            <a:tbl>
              <a:tblPr firstRow="1" bandRow="1">
                <a:tableStyleId>{5C22544A-7EE6-4342-B048-85BDC9FD1C3A}</a:tableStyleId>
              </a:tblPr>
              <a:tblGrid>
                <a:gridCol w="3960440"/>
                <a:gridCol w="3960440"/>
              </a:tblGrid>
              <a:tr h="482169">
                <a:tc>
                  <a:txBody>
                    <a:bodyPr/>
                    <a:lstStyle/>
                    <a:p>
                      <a:pPr marL="0" marR="0" algn="ctr">
                        <a:lnSpc>
                          <a:spcPct val="150000"/>
                        </a:lnSpc>
                        <a:spcBef>
                          <a:spcPts val="0"/>
                        </a:spcBef>
                        <a:spcAft>
                          <a:spcPts val="0"/>
                        </a:spcAft>
                      </a:pPr>
                      <a:r>
                        <a:rPr lang="es-ES" sz="1400" b="1" dirty="0">
                          <a:latin typeface="Arial"/>
                          <a:ea typeface="Times New Roman"/>
                          <a:cs typeface="Times New Roman"/>
                        </a:rPr>
                        <a:t>DESCRIPCIÓN DEL ANALISIS</a:t>
                      </a:r>
                      <a:endParaRPr lang="en-US" sz="1400" dirty="0">
                        <a:latin typeface="Calibri"/>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s-ES" sz="1400" b="1">
                          <a:latin typeface="Arial"/>
                          <a:ea typeface="Times New Roman"/>
                          <a:cs typeface="Times New Roman"/>
                        </a:rPr>
                        <a:t>AREAS</a:t>
                      </a:r>
                      <a:endParaRPr lang="en-US" sz="1400">
                        <a:latin typeface="Calibri"/>
                        <a:ea typeface="Times New Roman"/>
                        <a:cs typeface="Times New Roman"/>
                      </a:endParaRPr>
                    </a:p>
                  </a:txBody>
                  <a:tcPr marL="68580" marR="68580" marT="0" marB="0"/>
                </a:tc>
              </a:tr>
              <a:tr h="1595120">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 Recursos</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Capital</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Recursos Humanos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Tecnología</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Activos Fijos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Activos Intangibles</a:t>
                      </a:r>
                      <a:endParaRPr lang="en-US" sz="1400">
                        <a:solidFill>
                          <a:schemeClr val="bg1">
                            <a:lumMod val="50000"/>
                          </a:schemeClr>
                        </a:solidFill>
                        <a:latin typeface="Calibri"/>
                        <a:ea typeface="Times New Roman"/>
                        <a:cs typeface="Times New Roman"/>
                      </a:endParaRPr>
                    </a:p>
                  </a:txBody>
                  <a:tcPr marL="68580" marR="68580" marT="0" marB="0"/>
                </a:tc>
              </a:tr>
              <a:tr h="957072">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 Actividades</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Recursos Gerenciales </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Recursos Estratégicos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Creatividad</a:t>
                      </a:r>
                      <a:endParaRPr lang="en-US" sz="1400">
                        <a:solidFill>
                          <a:schemeClr val="bg1">
                            <a:lumMod val="50000"/>
                          </a:schemeClr>
                        </a:solidFill>
                        <a:latin typeface="Calibri"/>
                        <a:ea typeface="Times New Roman"/>
                        <a:cs typeface="Times New Roman"/>
                      </a:endParaRPr>
                    </a:p>
                  </a:txBody>
                  <a:tcPr marL="68580" marR="68580" marT="0" marB="0"/>
                </a:tc>
              </a:tr>
              <a:tr h="638048">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 Riesgos</a:t>
                      </a:r>
                      <a:r>
                        <a:rPr lang="es-ES" sz="1400">
                          <a:solidFill>
                            <a:schemeClr val="bg1">
                              <a:lumMod val="50000"/>
                            </a:schemeClr>
                          </a:solidFill>
                          <a:latin typeface="Arial"/>
                          <a:ea typeface="Times New Roman"/>
                          <a:cs typeface="Times New Roman"/>
                        </a:rPr>
                        <a:t> </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Con relación a los Recursos</a:t>
                      </a:r>
                      <a:endParaRPr lang="en-US" sz="1400" dirty="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Y a las Actividades de la Empresa</a:t>
                      </a:r>
                      <a:endParaRPr lang="en-US" sz="1400" dirty="0">
                        <a:solidFill>
                          <a:schemeClr val="bg1">
                            <a:lumMod val="50000"/>
                          </a:schemeClr>
                        </a:solidFill>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3672408"/>
          </a:xfrm>
        </p:spPr>
        <p:txBody>
          <a:bodyPr>
            <a:normAutofit/>
          </a:bodyPr>
          <a:lstStyle/>
          <a:p>
            <a:pPr algn="just"/>
            <a:endParaRPr lang="es-EC" dirty="0"/>
          </a:p>
          <a:p>
            <a:pPr algn="just"/>
            <a:endParaRPr lang="es-EC" dirty="0"/>
          </a:p>
          <a:p>
            <a:pPr algn="just"/>
            <a:endParaRPr lang="es-EC" dirty="0" smtClean="0"/>
          </a:p>
          <a:p>
            <a:pPr algn="just"/>
            <a:endParaRPr lang="es-EC" dirty="0" smtClean="0"/>
          </a:p>
          <a:p>
            <a:pPr algn="just"/>
            <a:endParaRPr lang="es-EC" dirty="0" smtClean="0"/>
          </a:p>
          <a:p>
            <a:pPr algn="just"/>
            <a:endParaRPr lang="es-EC" dirty="0" smtClean="0"/>
          </a:p>
          <a:p>
            <a:pPr algn="just"/>
            <a:endParaRPr lang="es-EC" dirty="0"/>
          </a:p>
        </p:txBody>
      </p:sp>
      <p:sp>
        <p:nvSpPr>
          <p:cNvPr id="3" name="2 Título"/>
          <p:cNvSpPr>
            <a:spLocks noGrp="1"/>
          </p:cNvSpPr>
          <p:nvPr>
            <p:ph type="title"/>
          </p:nvPr>
        </p:nvSpPr>
        <p:spPr>
          <a:xfrm>
            <a:off x="251520" y="228600"/>
            <a:ext cx="8770560" cy="1066800"/>
          </a:xfrm>
        </p:spPr>
        <p:txBody>
          <a:bodyPr>
            <a:normAutofit/>
          </a:bodyPr>
          <a:lstStyle/>
          <a:p>
            <a:r>
              <a:rPr lang="es-EC" sz="2800" dirty="0" smtClean="0"/>
              <a:t>Etapa I ANÁLISIS FODA (</a:t>
            </a:r>
            <a:r>
              <a:rPr lang="es-EC" sz="2000" dirty="0" smtClean="0"/>
              <a:t>Oportunidades y Amenazas</a:t>
            </a:r>
            <a:r>
              <a:rPr lang="es-EC" sz="2800" dirty="0" smtClean="0"/>
              <a:t>)</a:t>
            </a:r>
            <a:endParaRPr lang="es-EC" sz="2800" dirty="0"/>
          </a:p>
        </p:txBody>
      </p:sp>
      <p:sp>
        <p:nvSpPr>
          <p:cNvPr id="7" name="6 CuadroTexto"/>
          <p:cNvSpPr txBox="1"/>
          <p:nvPr/>
        </p:nvSpPr>
        <p:spPr>
          <a:xfrm>
            <a:off x="431032" y="1628800"/>
            <a:ext cx="8712968" cy="461665"/>
          </a:xfrm>
          <a:prstGeom prst="rect">
            <a:avLst/>
          </a:prstGeom>
          <a:noFill/>
        </p:spPr>
        <p:txBody>
          <a:bodyPr wrap="square" rtlCol="0">
            <a:spAutoFit/>
          </a:bodyPr>
          <a:lstStyle/>
          <a:p>
            <a:pPr>
              <a:buFont typeface="Wingdings" pitchFamily="2" charset="2"/>
              <a:buChar char="Ø"/>
            </a:pPr>
            <a:r>
              <a:rPr lang="es-EC" dirty="0" smtClean="0"/>
              <a:t>  </a:t>
            </a:r>
            <a:r>
              <a:rPr lang="es-EC" sz="2400" b="1" dirty="0" smtClean="0"/>
              <a:t>Factores Externos</a:t>
            </a:r>
          </a:p>
        </p:txBody>
      </p:sp>
      <p:graphicFrame>
        <p:nvGraphicFramePr>
          <p:cNvPr id="5" name="4 Tabla"/>
          <p:cNvGraphicFramePr>
            <a:graphicFrameLocks noGrp="1"/>
          </p:cNvGraphicFramePr>
          <p:nvPr/>
        </p:nvGraphicFramePr>
        <p:xfrm>
          <a:off x="539552" y="2420888"/>
          <a:ext cx="7920880" cy="3917265"/>
        </p:xfrm>
        <a:graphic>
          <a:graphicData uri="http://schemas.openxmlformats.org/drawingml/2006/table">
            <a:tbl>
              <a:tblPr firstRow="1" bandRow="1">
                <a:tableStyleId>{5C22544A-7EE6-4342-B048-85BDC9FD1C3A}</a:tableStyleId>
              </a:tblPr>
              <a:tblGrid>
                <a:gridCol w="3960440"/>
                <a:gridCol w="3960440"/>
              </a:tblGrid>
              <a:tr h="482169">
                <a:tc>
                  <a:txBody>
                    <a:bodyPr/>
                    <a:lstStyle/>
                    <a:p>
                      <a:pPr marL="0" marR="0" algn="ctr">
                        <a:lnSpc>
                          <a:spcPct val="150000"/>
                        </a:lnSpc>
                        <a:spcBef>
                          <a:spcPts val="0"/>
                        </a:spcBef>
                        <a:spcAft>
                          <a:spcPts val="0"/>
                        </a:spcAft>
                      </a:pPr>
                      <a:r>
                        <a:rPr lang="es-ES" sz="1400" b="1" dirty="0">
                          <a:latin typeface="Arial"/>
                          <a:ea typeface="Times New Roman"/>
                          <a:cs typeface="Times New Roman"/>
                        </a:rPr>
                        <a:t>DESCRIPCIÓN DEL ANALISIS</a:t>
                      </a:r>
                      <a:endParaRPr lang="en-US" sz="1400" dirty="0">
                        <a:latin typeface="Calibri"/>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s-ES" sz="1400" b="1">
                          <a:latin typeface="Arial"/>
                          <a:ea typeface="Times New Roman"/>
                          <a:cs typeface="Times New Roman"/>
                        </a:rPr>
                        <a:t>AREAS</a:t>
                      </a:r>
                      <a:endParaRPr lang="en-US" sz="1400">
                        <a:latin typeface="Calibri"/>
                        <a:ea typeface="Times New Roman"/>
                        <a:cs typeface="Times New Roman"/>
                      </a:endParaRPr>
                    </a:p>
                  </a:txBody>
                  <a:tcPr marL="68580" marR="68580" marT="0" marB="0"/>
                </a:tc>
              </a:tr>
              <a:tr h="885983">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del Entorno (Industria Textil)</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Proveedores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Clientes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Mercados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Competidores</a:t>
                      </a:r>
                      <a:endParaRPr lang="en-US" sz="1400">
                        <a:solidFill>
                          <a:schemeClr val="bg1">
                            <a:lumMod val="50000"/>
                          </a:schemeClr>
                        </a:solidFill>
                        <a:latin typeface="Calibri"/>
                        <a:ea typeface="Times New Roman"/>
                        <a:cs typeface="Times New Roman"/>
                      </a:endParaRPr>
                    </a:p>
                  </a:txBody>
                  <a:tcPr marL="68580" marR="68580" marT="0" marB="0"/>
                </a:tc>
              </a:tr>
              <a:tr h="957072">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 Grupos de Interés</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Gobierno </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Gremios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Comunidad</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Accionistas</a:t>
                      </a:r>
                      <a:endParaRPr lang="en-US" sz="140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a:solidFill>
                            <a:schemeClr val="bg1">
                              <a:lumMod val="50000"/>
                            </a:schemeClr>
                          </a:solidFill>
                          <a:latin typeface="Arial"/>
                          <a:ea typeface="Times New Roman"/>
                          <a:cs typeface="Times New Roman"/>
                        </a:rPr>
                        <a:t>Sindicatos</a:t>
                      </a:r>
                      <a:endParaRPr lang="en-US" sz="1400">
                        <a:solidFill>
                          <a:schemeClr val="bg1">
                            <a:lumMod val="50000"/>
                          </a:schemeClr>
                        </a:solidFill>
                        <a:latin typeface="Calibri"/>
                        <a:ea typeface="Times New Roman"/>
                        <a:cs typeface="Times New Roman"/>
                      </a:endParaRPr>
                    </a:p>
                  </a:txBody>
                  <a:tcPr marL="68580" marR="68580" marT="0" marB="0"/>
                </a:tc>
              </a:tr>
              <a:tr h="638048">
                <a:tc>
                  <a:txBody>
                    <a:bodyPr/>
                    <a:lstStyle/>
                    <a:p>
                      <a:pPr marL="0" marR="0">
                        <a:lnSpc>
                          <a:spcPct val="150000"/>
                        </a:lnSpc>
                        <a:spcBef>
                          <a:spcPts val="1200"/>
                        </a:spcBef>
                        <a:spcAft>
                          <a:spcPts val="0"/>
                        </a:spcAft>
                      </a:pPr>
                      <a:r>
                        <a:rPr lang="es-ES" sz="1400" b="1">
                          <a:solidFill>
                            <a:schemeClr val="bg1">
                              <a:lumMod val="50000"/>
                            </a:schemeClr>
                          </a:solidFill>
                          <a:latin typeface="Arial"/>
                          <a:ea typeface="Times New Roman"/>
                          <a:cs typeface="Times New Roman"/>
                        </a:rPr>
                        <a:t>Análisis de Factores Macroeconómicos</a:t>
                      </a:r>
                      <a:endParaRPr lang="en-US" sz="1400">
                        <a:solidFill>
                          <a:schemeClr val="bg1">
                            <a:lumMod val="50000"/>
                          </a:schemeClr>
                        </a:solidFill>
                        <a:latin typeface="Calibri"/>
                        <a:ea typeface="Times New Roman"/>
                        <a:cs typeface="Times New Roman"/>
                      </a:endParaRPr>
                    </a:p>
                  </a:txBody>
                  <a:tcPr marL="68580" marR="68580" marT="0" marB="0"/>
                </a:tc>
                <a:tc>
                  <a:txBody>
                    <a:bodyPr/>
                    <a:lstStyle/>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Inflación</a:t>
                      </a:r>
                      <a:endParaRPr lang="en-US" sz="1400" dirty="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Tasas de Interés</a:t>
                      </a:r>
                      <a:endParaRPr lang="en-US" sz="1400" dirty="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Desempleo</a:t>
                      </a:r>
                      <a:endParaRPr lang="en-US" sz="1400" dirty="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PIB</a:t>
                      </a:r>
                      <a:endParaRPr lang="en-US" sz="1400" dirty="0">
                        <a:solidFill>
                          <a:schemeClr val="bg1">
                            <a:lumMod val="50000"/>
                          </a:schemeClr>
                        </a:solidFill>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s-ES" sz="1400" dirty="0">
                          <a:solidFill>
                            <a:schemeClr val="bg1">
                              <a:lumMod val="50000"/>
                            </a:schemeClr>
                          </a:solidFill>
                          <a:latin typeface="Arial"/>
                          <a:ea typeface="Times New Roman"/>
                          <a:cs typeface="Times New Roman"/>
                        </a:rPr>
                        <a:t>Balanza Comercial</a:t>
                      </a:r>
                      <a:endParaRPr lang="en-US" sz="1400" dirty="0">
                        <a:solidFill>
                          <a:schemeClr val="bg1">
                            <a:lumMod val="50000"/>
                          </a:schemeClr>
                        </a:solidFill>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sz="quarter" idx="13"/>
          </p:nvPr>
        </p:nvGraphicFramePr>
        <p:xfrm>
          <a:off x="539552" y="1484784"/>
          <a:ext cx="7680325"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Título"/>
          <p:cNvSpPr>
            <a:spLocks noGrp="1"/>
          </p:cNvSpPr>
          <p:nvPr>
            <p:ph type="title"/>
          </p:nvPr>
        </p:nvSpPr>
        <p:spPr>
          <a:xfrm>
            <a:off x="395536" y="404664"/>
            <a:ext cx="7680960" cy="1066800"/>
          </a:xfrm>
        </p:spPr>
        <p:txBody>
          <a:bodyPr>
            <a:normAutofit/>
          </a:bodyPr>
          <a:lstStyle/>
          <a:p>
            <a:r>
              <a:rPr lang="es-EC" sz="3200" dirty="0" smtClean="0"/>
              <a:t>Normas para el desarrollo de la Matriz FODA</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C" dirty="0" smtClean="0"/>
              <a:t>Formato de Agenda de Trabajo </a:t>
            </a:r>
            <a:endParaRPr lang="en-US" dirty="0"/>
          </a:p>
        </p:txBody>
      </p:sp>
      <p:graphicFrame>
        <p:nvGraphicFramePr>
          <p:cNvPr id="11" name="10 Tabla"/>
          <p:cNvGraphicFramePr>
            <a:graphicFrameLocks noGrp="1"/>
          </p:cNvGraphicFramePr>
          <p:nvPr/>
        </p:nvGraphicFramePr>
        <p:xfrm>
          <a:off x="251522" y="1397000"/>
          <a:ext cx="8352928" cy="5134221"/>
        </p:xfrm>
        <a:graphic>
          <a:graphicData uri="http://schemas.openxmlformats.org/drawingml/2006/table">
            <a:tbl>
              <a:tblPr firstRow="1" bandRow="1">
                <a:tableStyleId>{5C22544A-7EE6-4342-B048-85BDC9FD1C3A}</a:tableStyleId>
              </a:tblPr>
              <a:tblGrid>
                <a:gridCol w="5256582"/>
                <a:gridCol w="765683"/>
                <a:gridCol w="308834"/>
                <a:gridCol w="308834"/>
                <a:gridCol w="308834"/>
                <a:gridCol w="231626"/>
                <a:gridCol w="386043"/>
                <a:gridCol w="308834"/>
                <a:gridCol w="231626"/>
                <a:gridCol w="246032"/>
              </a:tblGrid>
              <a:tr h="1032589">
                <a:tc gridSpan="10">
                  <a:txBody>
                    <a:bodyPr/>
                    <a:lstStyle/>
                    <a:p>
                      <a:pPr marL="0" marR="0" algn="ctr">
                        <a:lnSpc>
                          <a:spcPct val="115000"/>
                        </a:lnSpc>
                        <a:spcBef>
                          <a:spcPts val="0"/>
                        </a:spcBef>
                        <a:spcAft>
                          <a:spcPts val="0"/>
                        </a:spcAft>
                      </a:pPr>
                      <a:r>
                        <a:rPr lang="es-ES" sz="1600" b="1" dirty="0">
                          <a:latin typeface="Arial"/>
                          <a:ea typeface="Times New Roman"/>
                          <a:cs typeface="Times New Roman"/>
                        </a:rPr>
                        <a:t>AGENDA DE TRABAJO</a:t>
                      </a:r>
                      <a:endParaRPr lang="en-US" sz="11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dirty="0">
                        <a:latin typeface="Calibri"/>
                        <a:ea typeface="Times New Roman"/>
                        <a:cs typeface="Times New Roman"/>
                      </a:endParaRPr>
                    </a:p>
                  </a:txBody>
                  <a:tcPr marL="68580" marR="68580" marT="0" marB="0"/>
                </a:tc>
              </a:tr>
              <a:tr h="1246877">
                <a:tc gridSpan="10">
                  <a:txBody>
                    <a:bodyPr/>
                    <a:lstStyle/>
                    <a:p>
                      <a:pPr marL="0" marR="0">
                        <a:lnSpc>
                          <a:spcPct val="115000"/>
                        </a:lnSpc>
                        <a:spcBef>
                          <a:spcPts val="0"/>
                        </a:spcBef>
                        <a:spcAft>
                          <a:spcPts val="0"/>
                        </a:spcAft>
                      </a:pPr>
                      <a:endParaRPr lang="es-ES" sz="1100" dirty="0">
                        <a:latin typeface="Calibri"/>
                        <a:ea typeface="Times New Roman"/>
                        <a:cs typeface="Times New Roman"/>
                      </a:endParaRPr>
                    </a:p>
                    <a:p>
                      <a:pPr marL="0" marR="0">
                        <a:lnSpc>
                          <a:spcPct val="115000"/>
                        </a:lnSpc>
                        <a:spcBef>
                          <a:spcPts val="0"/>
                        </a:spcBef>
                        <a:spcAft>
                          <a:spcPts val="0"/>
                        </a:spcAft>
                      </a:pPr>
                      <a:r>
                        <a:rPr lang="es-ES" sz="1400" b="1" dirty="0">
                          <a:solidFill>
                            <a:schemeClr val="bg1">
                              <a:lumMod val="50000"/>
                            </a:schemeClr>
                          </a:solidFill>
                          <a:latin typeface="Calibri"/>
                          <a:ea typeface="Times New Roman"/>
                          <a:cs typeface="Times New Roman"/>
                        </a:rPr>
                        <a:t>Responsable</a:t>
                      </a:r>
                      <a:r>
                        <a:rPr lang="es-ES" sz="1400" dirty="0">
                          <a:solidFill>
                            <a:schemeClr val="bg1">
                              <a:lumMod val="50000"/>
                            </a:schemeClr>
                          </a:solidFill>
                          <a:latin typeface="Calibri"/>
                          <a:ea typeface="Times New Roman"/>
                          <a:cs typeface="Times New Roman"/>
                        </a:rPr>
                        <a:t>:___________________________</a:t>
                      </a:r>
                      <a:endParaRPr lang="en-US" sz="14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s-ES" sz="1400" b="1" dirty="0">
                          <a:solidFill>
                            <a:schemeClr val="bg1">
                              <a:lumMod val="50000"/>
                            </a:schemeClr>
                          </a:solidFill>
                          <a:latin typeface="Calibri"/>
                          <a:ea typeface="Times New Roman"/>
                          <a:cs typeface="Times New Roman"/>
                        </a:rPr>
                        <a:t>Fecha de Inicio</a:t>
                      </a:r>
                      <a:r>
                        <a:rPr lang="es-ES" sz="1400" dirty="0">
                          <a:solidFill>
                            <a:schemeClr val="bg1">
                              <a:lumMod val="50000"/>
                            </a:schemeClr>
                          </a:solidFill>
                          <a:latin typeface="Calibri"/>
                          <a:ea typeface="Times New Roman"/>
                          <a:cs typeface="Times New Roman"/>
                        </a:rPr>
                        <a:t>:__________________________</a:t>
                      </a:r>
                      <a:endParaRPr lang="en-US" sz="14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s-ES" sz="1400" b="1" dirty="0">
                          <a:solidFill>
                            <a:schemeClr val="bg1">
                              <a:lumMod val="50000"/>
                            </a:schemeClr>
                          </a:solidFill>
                          <a:latin typeface="Calibri"/>
                          <a:ea typeface="Times New Roman"/>
                          <a:cs typeface="Times New Roman"/>
                        </a:rPr>
                        <a:t>Fecha de Finalización</a:t>
                      </a:r>
                      <a:r>
                        <a:rPr lang="es-ES" sz="1400" dirty="0">
                          <a:solidFill>
                            <a:schemeClr val="bg1">
                              <a:lumMod val="50000"/>
                            </a:schemeClr>
                          </a:solidFill>
                          <a:latin typeface="Calibri"/>
                          <a:ea typeface="Times New Roman"/>
                          <a:cs typeface="Times New Roman"/>
                        </a:rPr>
                        <a:t>:_____________________</a:t>
                      </a:r>
                      <a:endParaRPr lang="en-US" sz="1400" dirty="0">
                        <a:solidFill>
                          <a:schemeClr val="bg1">
                            <a:lumMod val="50000"/>
                          </a:schemeClr>
                        </a:solidFill>
                        <a:latin typeface="Calibri"/>
                        <a:ea typeface="Times New Roman"/>
                        <a:cs typeface="Times New Roman"/>
                      </a:endParaRPr>
                    </a:p>
                    <a:p>
                      <a:pPr marL="0" marR="0">
                        <a:lnSpc>
                          <a:spcPct val="115000"/>
                        </a:lnSpc>
                        <a:spcBef>
                          <a:spcPts val="0"/>
                        </a:spcBef>
                        <a:spcAft>
                          <a:spcPts val="0"/>
                        </a:spcAft>
                      </a:pPr>
                      <a:r>
                        <a:rPr lang="es-ES" sz="1400" b="1" dirty="0">
                          <a:solidFill>
                            <a:schemeClr val="bg1">
                              <a:lumMod val="50000"/>
                            </a:schemeClr>
                          </a:solidFill>
                          <a:latin typeface="Calibri"/>
                          <a:ea typeface="Times New Roman"/>
                          <a:cs typeface="Times New Roman"/>
                        </a:rPr>
                        <a:t>Nombre de los Participantes (Análisis FODA):</a:t>
                      </a:r>
                      <a:r>
                        <a:rPr lang="es-ES" sz="1400" dirty="0">
                          <a:solidFill>
                            <a:schemeClr val="bg1">
                              <a:lumMod val="50000"/>
                            </a:schemeClr>
                          </a:solidFill>
                          <a:latin typeface="Calibri"/>
                          <a:ea typeface="Times New Roman"/>
                          <a:cs typeface="Times New Roman"/>
                        </a:rPr>
                        <a:t>  ________________________________</a:t>
                      </a: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nSpc>
                          <a:spcPct val="115000"/>
                        </a:lnSpc>
                        <a:spcBef>
                          <a:spcPts val="0"/>
                        </a:spcBef>
                        <a:spcAft>
                          <a:spcPts val="0"/>
                        </a:spcAft>
                      </a:pPr>
                      <a:endParaRPr lang="en-US" sz="1400" dirty="0">
                        <a:solidFill>
                          <a:schemeClr val="bg1">
                            <a:lumMod val="50000"/>
                          </a:schemeClr>
                        </a:solidFill>
                        <a:latin typeface="Calibri"/>
                        <a:ea typeface="Times New Roman"/>
                        <a:cs typeface="Times New Roman"/>
                      </a:endParaRPr>
                    </a:p>
                  </a:txBody>
                  <a:tcPr marL="68580" marR="68580" marT="0" marB="0"/>
                </a:tc>
              </a:tr>
              <a:tr h="480978">
                <a:tc rowSpan="2">
                  <a:txBody>
                    <a:bodyPr/>
                    <a:lstStyle/>
                    <a:p>
                      <a:pPr algn="ctr"/>
                      <a:r>
                        <a:rPr lang="es-EC" b="1" dirty="0" smtClean="0">
                          <a:solidFill>
                            <a:schemeClr val="bg1">
                              <a:lumMod val="50000"/>
                            </a:schemeClr>
                          </a:solidFill>
                        </a:rPr>
                        <a:t>Pasos</a:t>
                      </a:r>
                      <a:endParaRPr lang="en-US" b="1" dirty="0">
                        <a:solidFill>
                          <a:schemeClr val="bg1">
                            <a:lumMod val="50000"/>
                          </a:schemeClr>
                        </a:solidFill>
                      </a:endParaRPr>
                    </a:p>
                  </a:txBody>
                  <a:tcPr/>
                </a:tc>
                <a:tc rowSpan="2">
                  <a:txBody>
                    <a:bodyPr/>
                    <a:lstStyle/>
                    <a:p>
                      <a:r>
                        <a:rPr lang="es-EC" sz="1100" b="1" kern="1200" dirty="0" smtClean="0">
                          <a:solidFill>
                            <a:schemeClr val="bg1">
                              <a:lumMod val="50000"/>
                            </a:schemeClr>
                          </a:solidFill>
                          <a:latin typeface="Calibri"/>
                          <a:ea typeface="Times New Roman"/>
                          <a:cs typeface="Times New Roman"/>
                        </a:rPr>
                        <a:t>No. de horas</a:t>
                      </a:r>
                      <a:endParaRPr lang="en-US" sz="1100" b="1" kern="1200" dirty="0">
                        <a:solidFill>
                          <a:schemeClr val="bg1">
                            <a:lumMod val="50000"/>
                          </a:schemeClr>
                        </a:solidFill>
                        <a:latin typeface="Calibri"/>
                        <a:ea typeface="Times New Roman"/>
                        <a:cs typeface="Times New Roman"/>
                      </a:endParaRPr>
                    </a:p>
                  </a:txBody>
                  <a:tcPr/>
                </a:tc>
                <a:tc gridSpan="4">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Mes 1</a:t>
                      </a:r>
                      <a:endParaRPr lang="en-US" sz="1100" b="1" kern="1200" dirty="0">
                        <a:solidFill>
                          <a:schemeClr val="bg1">
                            <a:lumMod val="50000"/>
                          </a:schemeClr>
                        </a:solidFill>
                        <a:latin typeface="Calibri"/>
                        <a:ea typeface="Times New Roman"/>
                        <a:cs typeface="Times New Roman"/>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C" sz="1100" b="1" kern="1200" dirty="0" smtClean="0">
                          <a:solidFill>
                            <a:schemeClr val="bg1">
                              <a:lumMod val="50000"/>
                            </a:schemeClr>
                          </a:solidFill>
                          <a:latin typeface="Calibri"/>
                          <a:ea typeface="Times New Roman"/>
                          <a:cs typeface="Times New Roman"/>
                        </a:rPr>
                        <a:t>Mes 2</a:t>
                      </a:r>
                      <a:endParaRPr lang="en-US" sz="1100" b="1" kern="1200" dirty="0" smtClean="0">
                        <a:solidFill>
                          <a:schemeClr val="bg1">
                            <a:lumMod val="50000"/>
                          </a:schemeClr>
                        </a:solidFill>
                        <a:latin typeface="Calibri"/>
                        <a:ea typeface="Times New Roman"/>
                        <a:cs typeface="Times New Roman"/>
                      </a:endParaRPr>
                    </a:p>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33618">
                <a:tc vMerge="1">
                  <a:txBody>
                    <a:bodyPr/>
                    <a:lstStyle/>
                    <a:p>
                      <a:pPr algn="ctr"/>
                      <a:endParaRPr lang="en-US" b="1" dirty="0">
                        <a:solidFill>
                          <a:schemeClr val="bg1">
                            <a:lumMod val="50000"/>
                          </a:schemeClr>
                        </a:solidFill>
                      </a:endParaRPr>
                    </a:p>
                  </a:txBody>
                  <a:tcPr/>
                </a:tc>
                <a:tc vMerge="1">
                  <a:txBody>
                    <a:bodyPr/>
                    <a:lstStyle/>
                    <a:p>
                      <a:endParaRPr lang="en-US" sz="1100" b="1" kern="1200" dirty="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1</a:t>
                      </a:r>
                      <a:endParaRPr lang="en-US" sz="1100" b="1" kern="1200" dirty="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2</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3</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4</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1</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2</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3</a:t>
                      </a:r>
                      <a:endParaRPr lang="en-US" sz="1100" b="1" kern="1200" dirty="0" smtClean="0">
                        <a:solidFill>
                          <a:schemeClr val="bg1">
                            <a:lumMod val="50000"/>
                          </a:schemeClr>
                        </a:solidFill>
                        <a:latin typeface="Calibri"/>
                        <a:ea typeface="Times New Roman"/>
                        <a:cs typeface="Times New Roman"/>
                      </a:endParaRPr>
                    </a:p>
                  </a:txBody>
                  <a:tcPr/>
                </a:tc>
                <a:tc>
                  <a:txBody>
                    <a:bodyPr/>
                    <a:lstStyle/>
                    <a:p>
                      <a:pPr marL="0" algn="ctr" defTabSz="914400" rtl="0" eaLnBrk="1" latinLnBrk="0" hangingPunct="1"/>
                      <a:r>
                        <a:rPr lang="es-EC" sz="1100" b="1" kern="1200" dirty="0" smtClean="0">
                          <a:solidFill>
                            <a:schemeClr val="bg1">
                              <a:lumMod val="50000"/>
                            </a:schemeClr>
                          </a:solidFill>
                          <a:latin typeface="Calibri"/>
                          <a:ea typeface="Times New Roman"/>
                          <a:cs typeface="Times New Roman"/>
                        </a:rPr>
                        <a:t>4</a:t>
                      </a:r>
                      <a:endParaRPr lang="en-US" sz="1100" b="1" kern="1200" dirty="0" smtClean="0">
                        <a:solidFill>
                          <a:schemeClr val="bg1">
                            <a:lumMod val="50000"/>
                          </a:schemeClr>
                        </a:solidFill>
                        <a:latin typeface="Calibri"/>
                        <a:ea typeface="Times New Roman"/>
                        <a:cs typeface="Times New Roman"/>
                      </a:endParaRPr>
                    </a:p>
                  </a:txBody>
                  <a:tcPr/>
                </a:tc>
              </a:tr>
              <a:tr h="412455">
                <a:tc>
                  <a:txBody>
                    <a:bodyPr/>
                    <a:lstStyle/>
                    <a:p>
                      <a:pPr marL="342900" marR="0" lvl="0" indent="-342900">
                        <a:lnSpc>
                          <a:spcPct val="115000"/>
                        </a:lnSpc>
                        <a:spcBef>
                          <a:spcPts val="0"/>
                        </a:spcBef>
                        <a:spcAft>
                          <a:spcPts val="0"/>
                        </a:spcAft>
                        <a:buFont typeface="+mj-lt"/>
                        <a:buNone/>
                      </a:pPr>
                      <a:r>
                        <a:rPr lang="es-ES" sz="1100" b="1" dirty="0" smtClean="0">
                          <a:solidFill>
                            <a:schemeClr val="bg1">
                              <a:lumMod val="50000"/>
                            </a:schemeClr>
                          </a:solidFill>
                          <a:latin typeface="Calibri"/>
                          <a:ea typeface="Times New Roman"/>
                          <a:cs typeface="Times New Roman"/>
                        </a:rPr>
                        <a:t>1. Sesión </a:t>
                      </a:r>
                      <a:r>
                        <a:rPr lang="es-ES" sz="1100" b="1" dirty="0">
                          <a:solidFill>
                            <a:schemeClr val="bg1">
                              <a:lumMod val="50000"/>
                            </a:schemeClr>
                          </a:solidFill>
                          <a:latin typeface="Calibri"/>
                          <a:ea typeface="Times New Roman"/>
                          <a:cs typeface="Times New Roman"/>
                        </a:rPr>
                        <a:t>de Lluvias de Ideas</a:t>
                      </a:r>
                      <a:endParaRPr lang="en-US" sz="1100" b="1" dirty="0">
                        <a:solidFill>
                          <a:schemeClr val="bg1">
                            <a:lumMod val="50000"/>
                          </a:schemeClr>
                        </a:solidFill>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2455">
                <a:tc>
                  <a:txBody>
                    <a:bodyPr/>
                    <a:lstStyle/>
                    <a:p>
                      <a:pPr marL="342900" marR="0" lvl="0" indent="-342900">
                        <a:lnSpc>
                          <a:spcPct val="115000"/>
                        </a:lnSpc>
                        <a:spcBef>
                          <a:spcPts val="0"/>
                        </a:spcBef>
                        <a:spcAft>
                          <a:spcPts val="0"/>
                        </a:spcAft>
                        <a:buFont typeface="+mj-lt"/>
                        <a:buNone/>
                      </a:pPr>
                      <a:r>
                        <a:rPr lang="es-ES" sz="1100" b="1" dirty="0" smtClean="0">
                          <a:solidFill>
                            <a:schemeClr val="bg1">
                              <a:lumMod val="50000"/>
                            </a:schemeClr>
                          </a:solidFill>
                          <a:latin typeface="Calibri"/>
                          <a:ea typeface="Times New Roman"/>
                          <a:cs typeface="Times New Roman"/>
                        </a:rPr>
                        <a:t>2. Selección </a:t>
                      </a:r>
                      <a:r>
                        <a:rPr lang="es-ES" sz="1100" b="1" dirty="0">
                          <a:solidFill>
                            <a:schemeClr val="bg1">
                              <a:lumMod val="50000"/>
                            </a:schemeClr>
                          </a:solidFill>
                          <a:latin typeface="Calibri"/>
                          <a:ea typeface="Times New Roman"/>
                          <a:cs typeface="Times New Roman"/>
                        </a:rPr>
                        <a:t>de Análisis de Fortalezas, Debilidades, Oportunidades y Amenazas</a:t>
                      </a:r>
                      <a:endParaRPr lang="en-US" sz="1100" b="1" dirty="0">
                        <a:solidFill>
                          <a:schemeClr val="bg1">
                            <a:lumMod val="50000"/>
                          </a:schemeClr>
                        </a:solidFill>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2455">
                <a:tc>
                  <a:txBody>
                    <a:bodyPr/>
                    <a:lstStyle/>
                    <a:p>
                      <a:pPr marL="342900" marR="0" lvl="0" indent="-342900">
                        <a:lnSpc>
                          <a:spcPct val="115000"/>
                        </a:lnSpc>
                        <a:spcBef>
                          <a:spcPts val="0"/>
                        </a:spcBef>
                        <a:spcAft>
                          <a:spcPts val="0"/>
                        </a:spcAft>
                        <a:buFont typeface="+mj-lt"/>
                        <a:buNone/>
                      </a:pPr>
                      <a:r>
                        <a:rPr lang="es-ES" sz="1100" b="1" dirty="0" smtClean="0">
                          <a:solidFill>
                            <a:schemeClr val="bg1">
                              <a:lumMod val="50000"/>
                            </a:schemeClr>
                          </a:solidFill>
                          <a:latin typeface="Calibri"/>
                          <a:ea typeface="Times New Roman"/>
                          <a:cs typeface="Times New Roman"/>
                        </a:rPr>
                        <a:t>3. Evaluación </a:t>
                      </a:r>
                      <a:r>
                        <a:rPr lang="es-ES" sz="1100" b="1" dirty="0">
                          <a:solidFill>
                            <a:schemeClr val="bg1">
                              <a:lumMod val="50000"/>
                            </a:schemeClr>
                          </a:solidFill>
                          <a:latin typeface="Calibri"/>
                          <a:ea typeface="Times New Roman"/>
                          <a:cs typeface="Times New Roman"/>
                        </a:rPr>
                        <a:t>del FODA</a:t>
                      </a:r>
                      <a:endParaRPr lang="en-US" sz="1100" b="1" dirty="0">
                        <a:solidFill>
                          <a:schemeClr val="bg1">
                            <a:lumMod val="50000"/>
                          </a:schemeClr>
                        </a:solidFill>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2455">
                <a:tc>
                  <a:txBody>
                    <a:bodyPr/>
                    <a:lstStyle/>
                    <a:p>
                      <a:pPr marL="342900" marR="0" lvl="0" indent="-342900">
                        <a:lnSpc>
                          <a:spcPct val="115000"/>
                        </a:lnSpc>
                        <a:spcBef>
                          <a:spcPts val="0"/>
                        </a:spcBef>
                        <a:spcAft>
                          <a:spcPts val="0"/>
                        </a:spcAft>
                        <a:buFont typeface="+mj-lt"/>
                        <a:buNone/>
                      </a:pPr>
                      <a:r>
                        <a:rPr lang="es-ES" sz="1100" b="1" dirty="0" smtClean="0">
                          <a:solidFill>
                            <a:schemeClr val="bg1">
                              <a:lumMod val="50000"/>
                            </a:schemeClr>
                          </a:solidFill>
                          <a:latin typeface="Calibri"/>
                          <a:ea typeface="Times New Roman"/>
                          <a:cs typeface="Times New Roman"/>
                        </a:rPr>
                        <a:t>4. Análisis </a:t>
                      </a:r>
                      <a:r>
                        <a:rPr lang="es-ES" sz="1100" b="1" dirty="0">
                          <a:solidFill>
                            <a:schemeClr val="bg1">
                              <a:lumMod val="50000"/>
                            </a:schemeClr>
                          </a:solidFill>
                          <a:latin typeface="Calibri"/>
                          <a:ea typeface="Times New Roman"/>
                          <a:cs typeface="Times New Roman"/>
                        </a:rPr>
                        <a:t>Comparativo de FODA</a:t>
                      </a:r>
                      <a:endParaRPr lang="en-US" sz="1100" b="1" dirty="0">
                        <a:solidFill>
                          <a:schemeClr val="bg1">
                            <a:lumMod val="50000"/>
                          </a:schemeClr>
                        </a:solidFill>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2455">
                <a:tc>
                  <a:txBody>
                    <a:bodyPr/>
                    <a:lstStyle/>
                    <a:p>
                      <a:pPr marL="342900" marR="0" lvl="0" indent="-342900">
                        <a:lnSpc>
                          <a:spcPct val="115000"/>
                        </a:lnSpc>
                        <a:spcBef>
                          <a:spcPts val="0"/>
                        </a:spcBef>
                        <a:spcAft>
                          <a:spcPts val="0"/>
                        </a:spcAft>
                        <a:buFont typeface="+mj-lt"/>
                        <a:buNone/>
                      </a:pPr>
                      <a:r>
                        <a:rPr lang="es-ES" sz="1100" b="1" dirty="0" smtClean="0">
                          <a:solidFill>
                            <a:schemeClr val="bg1">
                              <a:lumMod val="50000"/>
                            </a:schemeClr>
                          </a:solidFill>
                          <a:latin typeface="Calibri"/>
                          <a:ea typeface="Times New Roman"/>
                          <a:cs typeface="Times New Roman"/>
                        </a:rPr>
                        <a:t>5. Evaluación </a:t>
                      </a:r>
                      <a:r>
                        <a:rPr lang="es-ES" sz="1100" b="1" dirty="0">
                          <a:solidFill>
                            <a:schemeClr val="bg1">
                              <a:lumMod val="50000"/>
                            </a:schemeClr>
                          </a:solidFill>
                          <a:latin typeface="Calibri"/>
                          <a:ea typeface="Times New Roman"/>
                          <a:cs typeface="Times New Roman"/>
                        </a:rPr>
                        <a:t>Permanente</a:t>
                      </a:r>
                      <a:endParaRPr lang="en-US" sz="1100" b="1" dirty="0">
                        <a:solidFill>
                          <a:schemeClr val="bg1">
                            <a:lumMod val="50000"/>
                          </a:schemeClr>
                        </a:solidFill>
                        <a:latin typeface="Calibri"/>
                        <a:ea typeface="Times New Roman"/>
                        <a:cs typeface="Times New Roman"/>
                      </a:endParaRPr>
                    </a:p>
                  </a:txBody>
                  <a:tcPr marL="68580" marR="68580" marT="0" marB="0"/>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pic>
        <p:nvPicPr>
          <p:cNvPr id="13" name="12 Imagen" descr="http://www.ec.all.biz/img/ec/pred/logo/small/61.png"/>
          <p:cNvPicPr/>
          <p:nvPr/>
        </p:nvPicPr>
        <p:blipFill>
          <a:blip r:embed="rId2" cstate="print"/>
          <a:srcRect/>
          <a:stretch>
            <a:fillRect/>
          </a:stretch>
        </p:blipFill>
        <p:spPr bwMode="auto">
          <a:xfrm>
            <a:off x="827584" y="1484784"/>
            <a:ext cx="1315679"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23528" y="1340769"/>
          <a:ext cx="7680324" cy="1377377"/>
        </p:xfrm>
        <a:graphic>
          <a:graphicData uri="http://schemas.openxmlformats.org/drawingml/2006/table">
            <a:tbl>
              <a:tblPr firstRow="1" bandRow="1">
                <a:tableStyleId>{5C22544A-7EE6-4342-B048-85BDC9FD1C3A}</a:tableStyleId>
              </a:tblPr>
              <a:tblGrid>
                <a:gridCol w="1920081"/>
                <a:gridCol w="1920081"/>
                <a:gridCol w="883469"/>
                <a:gridCol w="1036612"/>
                <a:gridCol w="1920081"/>
              </a:tblGrid>
              <a:tr h="405303">
                <a:tc rowSpan="3">
                  <a:txBody>
                    <a:bodyPr/>
                    <a:lstStyle/>
                    <a:p>
                      <a:endParaRPr lang="en-US" dirty="0"/>
                    </a:p>
                  </a:txBody>
                  <a:tcPr/>
                </a:tc>
                <a:tc>
                  <a:txBody>
                    <a:bodyPr/>
                    <a:lstStyle/>
                    <a:p>
                      <a:pPr marL="0" marR="0" algn="ctr">
                        <a:lnSpc>
                          <a:spcPct val="115000"/>
                        </a:lnSpc>
                        <a:spcBef>
                          <a:spcPts val="0"/>
                        </a:spcBef>
                        <a:spcAft>
                          <a:spcPts val="0"/>
                        </a:spcAft>
                        <a:tabLst>
                          <a:tab pos="2971800" algn="ctr"/>
                          <a:tab pos="5943600" algn="r"/>
                        </a:tabLst>
                      </a:pPr>
                      <a:r>
                        <a:rPr lang="es-ES" sz="1100" b="1">
                          <a:latin typeface="Arial"/>
                          <a:ea typeface="Times New Roman"/>
                          <a:cs typeface="Times New Roman"/>
                        </a:rPr>
                        <a:t>Código del Documento:</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a:latin typeface="Arial"/>
                          <a:ea typeface="Times New Roman"/>
                          <a:cs typeface="Times New Roman"/>
                        </a:rPr>
                        <a:t>PR.MA.R1-2</a:t>
                      </a:r>
                      <a:endParaRPr lang="en-US" sz="1100">
                        <a:latin typeface="Calibri"/>
                        <a:ea typeface="Times New Roman"/>
                        <a:cs typeface="Times New Roman"/>
                      </a:endParaRPr>
                    </a:p>
                  </a:txBody>
                  <a:tcPr marL="44450" marR="44450" marT="0" marB="0"/>
                </a:tc>
                <a:tc gridSpan="2">
                  <a:txBody>
                    <a:bodyPr/>
                    <a:lstStyle/>
                    <a:p>
                      <a:pPr marL="0" marR="0" algn="ctr">
                        <a:lnSpc>
                          <a:spcPct val="115000"/>
                        </a:lnSpc>
                        <a:spcBef>
                          <a:spcPts val="0"/>
                        </a:spcBef>
                        <a:spcAft>
                          <a:spcPts val="0"/>
                        </a:spcAft>
                        <a:tabLst>
                          <a:tab pos="2971800" algn="ctr"/>
                          <a:tab pos="5943600" algn="r"/>
                        </a:tabLst>
                      </a:pPr>
                      <a:r>
                        <a:rPr lang="es-ES" sz="1100" b="1">
                          <a:latin typeface="Arial"/>
                          <a:ea typeface="Times New Roman"/>
                          <a:cs typeface="Times New Roman"/>
                        </a:rPr>
                        <a:t>Fecha de Actualización:</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S" sz="1100">
                          <a:latin typeface="Arial"/>
                          <a:ea typeface="Times New Roman"/>
                          <a:cs typeface="Times New Roman"/>
                        </a:rPr>
                        <a:t>ENERO-13</a:t>
                      </a:r>
                      <a:endParaRPr lang="en-US" sz="1100">
                        <a:latin typeface="Calibri"/>
                        <a:ea typeface="Times New Roman"/>
                        <a:cs typeface="Times New Roman"/>
                      </a:endParaRPr>
                    </a:p>
                  </a:txBody>
                  <a:tcPr marL="44450" marR="44450" marT="0" marB="0"/>
                </a:tc>
                <a:tc hMerge="1">
                  <a:txBody>
                    <a:bodyPr/>
                    <a:lstStyle/>
                    <a:p>
                      <a:pPr marL="0" marR="0" algn="ctr">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S" sz="1100" b="1" dirty="0" smtClean="0">
                          <a:latin typeface="Arial"/>
                          <a:ea typeface="Times New Roman"/>
                          <a:cs typeface="Times New Roman"/>
                        </a:rPr>
                        <a:t>Página</a:t>
                      </a:r>
                      <a:r>
                        <a:rPr lang="es-ES" sz="1100" b="1" baseline="0" dirty="0" smtClean="0">
                          <a:latin typeface="Arial"/>
                          <a:ea typeface="Times New Roman"/>
                          <a:cs typeface="Times New Roman"/>
                        </a:rPr>
                        <a:t> 1</a:t>
                      </a:r>
                      <a:r>
                        <a:rPr lang="es-ES" sz="1100" b="1" dirty="0" smtClean="0">
                          <a:latin typeface="Arial"/>
                          <a:ea typeface="Times New Roman"/>
                          <a:cs typeface="Times New Roman"/>
                        </a:rPr>
                        <a:t> </a:t>
                      </a:r>
                      <a:r>
                        <a:rPr lang="es-ES" sz="1100" b="1" dirty="0">
                          <a:latin typeface="Arial"/>
                          <a:ea typeface="Times New Roman"/>
                          <a:cs typeface="Times New Roman"/>
                        </a:rPr>
                        <a:t>de 1</a:t>
                      </a:r>
                      <a:endParaRPr lang="en-US" sz="1100" dirty="0">
                        <a:latin typeface="Calibri"/>
                        <a:ea typeface="Times New Roman"/>
                        <a:cs typeface="Times New Roman"/>
                      </a:endParaRPr>
                    </a:p>
                  </a:txBody>
                  <a:tcPr marL="44450" marR="44450" marT="0" marB="0"/>
                </a:tc>
              </a:tr>
              <a:tr h="586502">
                <a:tc vMerge="1">
                  <a:txBody>
                    <a:bodyPr/>
                    <a:lstStyle/>
                    <a:p>
                      <a:endParaRPr lang="en-US" dirty="0"/>
                    </a:p>
                  </a:txBody>
                  <a:tcPr/>
                </a:tc>
                <a:tc gridSpan="4">
                  <a:txBody>
                    <a:bodyPr/>
                    <a:lstStyle/>
                    <a:p>
                      <a:pPr marL="0" marR="0" algn="ctr">
                        <a:lnSpc>
                          <a:spcPct val="115000"/>
                        </a:lnSpc>
                        <a:spcBef>
                          <a:spcPts val="0"/>
                        </a:spcBef>
                        <a:spcAft>
                          <a:spcPts val="0"/>
                        </a:spcAft>
                        <a:tabLst>
                          <a:tab pos="2971800" algn="ctr"/>
                          <a:tab pos="5943600" algn="r"/>
                        </a:tabLst>
                      </a:pPr>
                      <a:r>
                        <a:rPr lang="es-EC" sz="1100" b="1" dirty="0">
                          <a:solidFill>
                            <a:schemeClr val="bg1">
                              <a:lumMod val="50000"/>
                            </a:schemeClr>
                          </a:solidFill>
                          <a:latin typeface="Arial"/>
                          <a:ea typeface="Times New Roman"/>
                          <a:cs typeface="Times New Roman"/>
                        </a:rPr>
                        <a:t>Titulo del Documento:</a:t>
                      </a:r>
                      <a:endParaRPr lang="en-US" sz="1100" dirty="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solidFill>
                            <a:schemeClr val="bg1">
                              <a:lumMod val="50000"/>
                            </a:schemeClr>
                          </a:solidFill>
                          <a:latin typeface="Arial"/>
                          <a:ea typeface="Times New Roman"/>
                          <a:cs typeface="Times New Roman"/>
                        </a:rPr>
                        <a:t>FORMATO DE MATRIZ FODA FACTORES INTERNOS </a:t>
                      </a:r>
                      <a:endParaRPr lang="en-US" sz="1100" dirty="0">
                        <a:solidFill>
                          <a:schemeClr val="bg1">
                            <a:lumMod val="50000"/>
                          </a:schemeClr>
                        </a:solidFill>
                        <a:latin typeface="Calibri"/>
                        <a:ea typeface="Times New Roman"/>
                        <a:cs typeface="Times New Roman"/>
                      </a:endParaRPr>
                    </a:p>
                  </a:txBody>
                  <a:tcPr marL="44450" marR="44450" marT="0" marB="0"/>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r>
              <a:tr h="304338">
                <a:tc vMerge="1">
                  <a:txBody>
                    <a:bodyPr/>
                    <a:lstStyle/>
                    <a:p>
                      <a:endParaRPr lang="en-US" dirty="0"/>
                    </a:p>
                  </a:txBody>
                  <a:tcPr/>
                </a:tc>
                <a:tc gridSpan="2">
                  <a:txBody>
                    <a:bodyPr/>
                    <a:lstStyle/>
                    <a:p>
                      <a:pPr marL="0" marR="0">
                        <a:lnSpc>
                          <a:spcPct val="115000"/>
                        </a:lnSpc>
                        <a:spcBef>
                          <a:spcPts val="0"/>
                        </a:spcBef>
                        <a:spcAft>
                          <a:spcPts val="0"/>
                        </a:spcAft>
                        <a:tabLst>
                          <a:tab pos="2971800" algn="ctr"/>
                          <a:tab pos="5943600" algn="r"/>
                        </a:tabLst>
                      </a:pPr>
                      <a:r>
                        <a:rPr lang="es-ES" sz="1100" b="1" dirty="0">
                          <a:solidFill>
                            <a:schemeClr val="bg2">
                              <a:lumMod val="50000"/>
                            </a:schemeClr>
                          </a:solidFill>
                          <a:latin typeface="Arial"/>
                          <a:ea typeface="Times New Roman"/>
                          <a:cs typeface="Times New Roman"/>
                        </a:rPr>
                        <a:t>Referencia: </a:t>
                      </a:r>
                      <a:r>
                        <a:rPr lang="es-ES" sz="1100" dirty="0">
                          <a:solidFill>
                            <a:schemeClr val="bg2">
                              <a:lumMod val="50000"/>
                            </a:schemeClr>
                          </a:solidFill>
                          <a:latin typeface="Arial"/>
                          <a:ea typeface="Times New Roman"/>
                          <a:cs typeface="Times New Roman"/>
                        </a:rPr>
                        <a:t>NT/AC</a:t>
                      </a:r>
                      <a:endParaRPr lang="en-US" sz="1100" dirty="0">
                        <a:solidFill>
                          <a:schemeClr val="bg2">
                            <a:lumMod val="50000"/>
                          </a:schemeClr>
                        </a:solidFill>
                        <a:latin typeface="Calibri"/>
                        <a:ea typeface="Times New Roman"/>
                        <a:cs typeface="Times New Roman"/>
                      </a:endParaRPr>
                    </a:p>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c gridSpan="2">
                  <a:txBody>
                    <a:bodyPr/>
                    <a:lstStyle/>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Reemplazar a: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r>
            </a:tbl>
          </a:graphicData>
        </a:graphic>
      </p:graphicFrame>
      <p:sp>
        <p:nvSpPr>
          <p:cNvPr id="3" name="2 Título"/>
          <p:cNvSpPr>
            <a:spLocks noGrp="1"/>
          </p:cNvSpPr>
          <p:nvPr>
            <p:ph type="title"/>
          </p:nvPr>
        </p:nvSpPr>
        <p:spPr/>
        <p:txBody>
          <a:bodyPr>
            <a:normAutofit/>
          </a:bodyPr>
          <a:lstStyle/>
          <a:p>
            <a:r>
              <a:rPr lang="es-EC" dirty="0" smtClean="0"/>
              <a:t>Formato de Factores Internos </a:t>
            </a:r>
            <a:endParaRPr lang="en-US" dirty="0"/>
          </a:p>
        </p:txBody>
      </p:sp>
      <p:pic>
        <p:nvPicPr>
          <p:cNvPr id="5" name="4 Imagen" descr="http://www.ec.all.biz/img/ec/pred/logo/small/61.png"/>
          <p:cNvPicPr/>
          <p:nvPr/>
        </p:nvPicPr>
        <p:blipFill>
          <a:blip r:embed="rId2" cstate="print"/>
          <a:srcRect/>
          <a:stretch>
            <a:fillRect/>
          </a:stretch>
        </p:blipFill>
        <p:spPr bwMode="auto">
          <a:xfrm>
            <a:off x="683568" y="1412776"/>
            <a:ext cx="1315679" cy="1135626"/>
          </a:xfrm>
          <a:prstGeom prst="rect">
            <a:avLst/>
          </a:prstGeom>
          <a:noFill/>
          <a:ln w="9525">
            <a:noFill/>
            <a:miter lim="800000"/>
            <a:headEnd/>
            <a:tailEnd/>
          </a:ln>
        </p:spPr>
      </p:pic>
      <p:graphicFrame>
        <p:nvGraphicFramePr>
          <p:cNvPr id="12" name="11 Tabla"/>
          <p:cNvGraphicFramePr>
            <a:graphicFrameLocks noGrp="1"/>
          </p:cNvGraphicFramePr>
          <p:nvPr/>
        </p:nvGraphicFramePr>
        <p:xfrm>
          <a:off x="395536" y="5728782"/>
          <a:ext cx="7632849" cy="1129218"/>
        </p:xfrm>
        <a:graphic>
          <a:graphicData uri="http://schemas.openxmlformats.org/drawingml/2006/table">
            <a:tbl>
              <a:tblPr firstRow="1" bandRow="1">
                <a:tableStyleId>{5C22544A-7EE6-4342-B048-85BDC9FD1C3A}</a:tableStyleId>
              </a:tblPr>
              <a:tblGrid>
                <a:gridCol w="2544283"/>
                <a:gridCol w="2544283"/>
                <a:gridCol w="2544283"/>
              </a:tblGrid>
              <a:tr h="550860">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dirty="0">
                          <a:latin typeface="Century Gothic"/>
                          <a:ea typeface="Times New Roman"/>
                          <a:cs typeface="Times New Roman"/>
                        </a:rPr>
                        <a:t>Gerente General</a:t>
                      </a:r>
                      <a:endParaRPr lang="en-US" sz="1100" dirty="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a:latin typeface="Century Gothic"/>
                          <a:ea typeface="Times New Roman"/>
                          <a:cs typeface="Times New Roman"/>
                        </a:rPr>
                        <a:t>Revisado y Aprobado:</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a:latin typeface="Century Gothic"/>
                          <a:ea typeface="Times New Roman"/>
                          <a:cs typeface="Times New Roman"/>
                        </a:rPr>
                        <a:t>Ing.-----------------------</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a:latin typeface="Century Gothic"/>
                          <a:ea typeface="Times New Roman"/>
                          <a:cs typeface="Times New Roman"/>
                        </a:rPr>
                        <a:t>Responsable de Riesgos</a:t>
                      </a:r>
                      <a:endParaRPr lang="en-US" sz="110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Jefe de Área</a:t>
                      </a:r>
                      <a:endParaRPr lang="en-US" sz="1100" dirty="0">
                        <a:latin typeface="Calibri"/>
                        <a:ea typeface="Times New Roman"/>
                        <a:cs typeface="Times New Roman"/>
                      </a:endParaRPr>
                    </a:p>
                  </a:txBody>
                  <a:tcPr marL="44450" marR="44450" marT="0" marB="0"/>
                </a:tc>
              </a:tr>
              <a:tr h="550860">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dirty="0">
                          <a:solidFill>
                            <a:schemeClr val="bg1">
                              <a:lumMod val="50000"/>
                            </a:schemeClr>
                          </a:solidFill>
                          <a:latin typeface="Century Gothic"/>
                          <a:ea typeface="Times New Roman"/>
                          <a:cs typeface="Times New Roman"/>
                        </a:rPr>
                        <a:t>Fecha</a:t>
                      </a:r>
                      <a:endParaRPr lang="en-US" sz="1100" dirty="0">
                        <a:solidFill>
                          <a:schemeClr val="bg1">
                            <a:lumMod val="50000"/>
                          </a:schemeClr>
                        </a:solidFill>
                        <a:latin typeface="Calibri"/>
                        <a:ea typeface="Times New Roman"/>
                        <a:cs typeface="Times New Roman"/>
                      </a:endParaRPr>
                    </a:p>
                  </a:txBody>
                  <a:tcPr marL="44450" marR="44450" marT="0" marB="0"/>
                </a:tc>
              </a:tr>
            </a:tbl>
          </a:graphicData>
        </a:graphic>
      </p:graphicFrame>
      <p:graphicFrame>
        <p:nvGraphicFramePr>
          <p:cNvPr id="8" name="7 Tabla"/>
          <p:cNvGraphicFramePr>
            <a:graphicFrameLocks noGrp="1"/>
          </p:cNvGraphicFramePr>
          <p:nvPr/>
        </p:nvGraphicFramePr>
        <p:xfrm>
          <a:off x="539552" y="2708920"/>
          <a:ext cx="7272808" cy="3002024"/>
        </p:xfrm>
        <a:graphic>
          <a:graphicData uri="http://schemas.openxmlformats.org/drawingml/2006/table">
            <a:tbl>
              <a:tblPr/>
              <a:tblGrid>
                <a:gridCol w="3483209"/>
                <a:gridCol w="3789599"/>
              </a:tblGrid>
              <a:tr h="3002024">
                <a:tc>
                  <a:txBody>
                    <a:bodyPr/>
                    <a:lstStyle/>
                    <a:p>
                      <a:pPr marL="0" marR="0" algn="l">
                        <a:lnSpc>
                          <a:spcPct val="115000"/>
                        </a:lnSpc>
                        <a:spcBef>
                          <a:spcPts val="0"/>
                        </a:spcBef>
                        <a:spcAft>
                          <a:spcPts val="0"/>
                        </a:spcAft>
                      </a:pPr>
                      <a:endParaRPr lang="en-US" sz="1100" b="1" dirty="0">
                        <a:solidFill>
                          <a:schemeClr val="bg1">
                            <a:lumMod val="50000"/>
                          </a:schemeClr>
                        </a:solidFill>
                        <a:effectLst>
                          <a:outerShdw blurRad="38100" dist="38100" dir="2700000" algn="tl">
                            <a:srgbClr val="000000">
                              <a:alpha val="43137"/>
                            </a:srgbClr>
                          </a:outerShdw>
                        </a:effectLst>
                        <a:latin typeface="Calibri"/>
                        <a:ea typeface="Times New Roman"/>
                        <a:cs typeface="Times New Roman"/>
                      </a:endParaRPr>
                    </a:p>
                    <a:p>
                      <a:pPr marL="0" marR="0" algn="l">
                        <a:lnSpc>
                          <a:spcPct val="115000"/>
                        </a:lnSpc>
                        <a:spcBef>
                          <a:spcPts val="0"/>
                        </a:spcBef>
                        <a:spcAft>
                          <a:spcPts val="0"/>
                        </a:spcAft>
                      </a:pPr>
                      <a:r>
                        <a:rPr lang="es-ES" sz="1000" b="1" dirty="0">
                          <a:solidFill>
                            <a:schemeClr val="bg1">
                              <a:lumMod val="50000"/>
                            </a:schemeClr>
                          </a:solidFill>
                          <a:effectLst>
                            <a:outerShdw blurRad="38100" dist="38100" dir="2700000" algn="tl">
                              <a:srgbClr val="000000">
                                <a:alpha val="43137"/>
                              </a:srgbClr>
                            </a:outerShdw>
                          </a:effectLst>
                          <a:latin typeface="Arial"/>
                          <a:ea typeface="Times New Roman"/>
                          <a:cs typeface="Times New Roman"/>
                        </a:rPr>
                        <a:t>FORTALEZAS</a:t>
                      </a:r>
                      <a:endParaRPr lang="en-US" sz="1100" b="1" dirty="0">
                        <a:solidFill>
                          <a:schemeClr val="bg1">
                            <a:lumMod val="50000"/>
                          </a:schemeClr>
                        </a:solidFill>
                        <a:effectLst>
                          <a:outerShdw blurRad="38100" dist="38100" dir="2700000" algn="tl">
                            <a:srgbClr val="000000">
                              <a:alpha val="43137"/>
                            </a:srgbClr>
                          </a:outerShdw>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Tecnología de última generación</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Buena calidad del producto</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Novedosos diseños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Acuerdos internacionales que permitirían expandir la oferta de la empresa</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Incorporación de nuevas tecnologías textiles que redujo la cantidad de fallas, origen de reclamo de los consumidores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Experiencia y buena penetración en los mercados regionales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1000"/>
                        </a:spcAft>
                        <a:buFont typeface="+mj-lt"/>
                        <a:buAutoNum type="arabicPeriod"/>
                      </a:pPr>
                      <a:r>
                        <a:rPr lang="es-EC" sz="1000" b="1" dirty="0">
                          <a:solidFill>
                            <a:schemeClr val="bg1">
                              <a:lumMod val="50000"/>
                            </a:schemeClr>
                          </a:solidFill>
                          <a:effectLst/>
                          <a:latin typeface="Arial"/>
                          <a:ea typeface="Times New Roman"/>
                          <a:cs typeface="Times New Roman"/>
                        </a:rPr>
                        <a:t>Buena imagen corporativa, empresa en marcha</a:t>
                      </a:r>
                      <a:endParaRPr lang="en-US" sz="1100" b="1" dirty="0">
                        <a:solidFill>
                          <a:schemeClr val="bg1">
                            <a:lumMod val="50000"/>
                          </a:schemeClr>
                        </a:solidFill>
                        <a:effectLst/>
                        <a:latin typeface="Calibri"/>
                        <a:ea typeface="Times New Roman"/>
                        <a:cs typeface="Times New Roman"/>
                      </a:endParaRPr>
                    </a:p>
                  </a:txBody>
                  <a:tcPr marL="68147" marR="68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a:lnSpc>
                          <a:spcPct val="115000"/>
                        </a:lnSpc>
                        <a:spcBef>
                          <a:spcPts val="0"/>
                        </a:spcBef>
                        <a:spcAft>
                          <a:spcPts val="0"/>
                        </a:spcAft>
                      </a:pPr>
                      <a:endParaRPr lang="en-US" sz="1100" b="1" dirty="0">
                        <a:solidFill>
                          <a:schemeClr val="bg1">
                            <a:lumMod val="50000"/>
                          </a:schemeClr>
                        </a:solidFill>
                        <a:effectLst/>
                        <a:latin typeface="Calibri"/>
                        <a:ea typeface="Times New Roman"/>
                        <a:cs typeface="Times New Roman"/>
                      </a:endParaRPr>
                    </a:p>
                    <a:p>
                      <a:pPr marL="0" marR="0" algn="l">
                        <a:lnSpc>
                          <a:spcPct val="115000"/>
                        </a:lnSpc>
                        <a:spcBef>
                          <a:spcPts val="0"/>
                        </a:spcBef>
                        <a:spcAft>
                          <a:spcPts val="0"/>
                        </a:spcAft>
                      </a:pPr>
                      <a:r>
                        <a:rPr lang="es-ES" sz="1000" b="0" dirty="0">
                          <a:solidFill>
                            <a:schemeClr val="bg1">
                              <a:lumMod val="50000"/>
                            </a:schemeClr>
                          </a:solidFill>
                          <a:effectLst>
                            <a:outerShdw blurRad="38100" dist="38100" dir="2700000" algn="tl">
                              <a:srgbClr val="000000">
                                <a:alpha val="43137"/>
                              </a:srgbClr>
                            </a:outerShdw>
                          </a:effectLst>
                          <a:latin typeface="Arial"/>
                          <a:ea typeface="Times New Roman"/>
                          <a:cs typeface="Times New Roman"/>
                        </a:rPr>
                        <a:t>DEBILIDADES</a:t>
                      </a:r>
                      <a:endParaRPr lang="en-US" sz="1100" b="0" dirty="0">
                        <a:solidFill>
                          <a:schemeClr val="bg1">
                            <a:lumMod val="50000"/>
                          </a:schemeClr>
                        </a:solidFill>
                        <a:effectLst>
                          <a:outerShdw blurRad="38100" dist="38100" dir="2700000" algn="tl">
                            <a:srgbClr val="000000">
                              <a:alpha val="43137"/>
                            </a:srgbClr>
                          </a:outerShdw>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Falta de un plan de mitigación de riesgos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b="1" dirty="0">
                          <a:solidFill>
                            <a:schemeClr val="bg1">
                              <a:lumMod val="50000"/>
                            </a:schemeClr>
                          </a:solidFill>
                          <a:effectLst/>
                          <a:latin typeface="Arial"/>
                          <a:ea typeface="Times New Roman"/>
                          <a:cs typeface="Times New Roman"/>
                        </a:rPr>
                        <a:t>Alto endeudamiento de la empresa</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Insuficiencia de mano obra calificada</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Carencia de un control interno de activos fijos e insumos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Falta de planeamiento </a:t>
                      </a:r>
                      <a:r>
                        <a:rPr lang="es-EC" sz="1000" b="1" dirty="0" smtClean="0">
                          <a:solidFill>
                            <a:schemeClr val="bg1">
                              <a:lumMod val="50000"/>
                            </a:schemeClr>
                          </a:solidFill>
                          <a:effectLst/>
                          <a:latin typeface="Arial"/>
                          <a:ea typeface="Times New Roman"/>
                          <a:cs typeface="Times New Roman"/>
                        </a:rPr>
                        <a:t>estratégico</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smtClean="0">
                          <a:solidFill>
                            <a:schemeClr val="bg1">
                              <a:lumMod val="50000"/>
                            </a:schemeClr>
                          </a:solidFill>
                          <a:effectLst/>
                          <a:latin typeface="Arial"/>
                          <a:ea typeface="Times New Roman"/>
                          <a:cs typeface="Times New Roman"/>
                        </a:rPr>
                        <a:t>Dificultad de abastecimiento </a:t>
                      </a:r>
                      <a:r>
                        <a:rPr lang="es-EC" sz="1000" b="1" dirty="0">
                          <a:solidFill>
                            <a:schemeClr val="bg1">
                              <a:lumMod val="50000"/>
                            </a:schemeClr>
                          </a:solidFill>
                          <a:effectLst/>
                          <a:latin typeface="Arial"/>
                          <a:ea typeface="Times New Roman"/>
                          <a:cs typeface="Times New Roman"/>
                        </a:rPr>
                        <a:t>de materias primas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Inexistentes programas de capacitación</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Falta de un control óptimo informático de inventarios.</a:t>
                      </a:r>
                      <a:endParaRPr lang="en-US" sz="1100" b="1" dirty="0">
                        <a:solidFill>
                          <a:schemeClr val="bg1">
                            <a:lumMod val="50000"/>
                          </a:schemeClr>
                        </a:solidFill>
                        <a:effectLst/>
                        <a:latin typeface="Calibri"/>
                        <a:ea typeface="Times New Roman"/>
                        <a:cs typeface="Times New Roman"/>
                      </a:endParaRPr>
                    </a:p>
                    <a:p>
                      <a:pPr marL="342900" marR="0" lvl="0" indent="-342900" algn="l">
                        <a:lnSpc>
                          <a:spcPct val="150000"/>
                        </a:lnSpc>
                        <a:spcBef>
                          <a:spcPts val="0"/>
                        </a:spcBef>
                        <a:spcAft>
                          <a:spcPts val="1000"/>
                        </a:spcAft>
                        <a:buFont typeface="+mj-lt"/>
                        <a:buAutoNum type="arabicPeriod"/>
                        <a:tabLst>
                          <a:tab pos="1657350" algn="l"/>
                        </a:tabLst>
                      </a:pPr>
                      <a:r>
                        <a:rPr lang="es-EC" sz="1000" b="1" dirty="0">
                          <a:solidFill>
                            <a:schemeClr val="bg1">
                              <a:lumMod val="50000"/>
                            </a:schemeClr>
                          </a:solidFill>
                          <a:effectLst/>
                          <a:latin typeface="Arial"/>
                          <a:ea typeface="Times New Roman"/>
                          <a:cs typeface="Times New Roman"/>
                        </a:rPr>
                        <a:t>Ineficaz integración en la cadena de suministro</a:t>
                      </a:r>
                      <a:endParaRPr lang="en-US" sz="1100" b="1" dirty="0">
                        <a:solidFill>
                          <a:schemeClr val="bg1">
                            <a:lumMod val="50000"/>
                          </a:schemeClr>
                        </a:solidFill>
                        <a:effectLst/>
                        <a:latin typeface="Calibri"/>
                        <a:ea typeface="Times New Roman"/>
                        <a:cs typeface="Times New Roman"/>
                      </a:endParaRPr>
                    </a:p>
                  </a:txBody>
                  <a:tcPr marL="68147" marR="68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23528" y="1340769"/>
          <a:ext cx="7680324" cy="1377377"/>
        </p:xfrm>
        <a:graphic>
          <a:graphicData uri="http://schemas.openxmlformats.org/drawingml/2006/table">
            <a:tbl>
              <a:tblPr firstRow="1" bandRow="1">
                <a:tableStyleId>{5C22544A-7EE6-4342-B048-85BDC9FD1C3A}</a:tableStyleId>
              </a:tblPr>
              <a:tblGrid>
                <a:gridCol w="1920081"/>
                <a:gridCol w="1920081"/>
                <a:gridCol w="883469"/>
                <a:gridCol w="1036612"/>
                <a:gridCol w="1920081"/>
              </a:tblGrid>
              <a:tr h="405303">
                <a:tc rowSpan="3">
                  <a:txBody>
                    <a:bodyPr/>
                    <a:lstStyle/>
                    <a:p>
                      <a:endParaRPr lang="en-US" dirty="0"/>
                    </a:p>
                  </a:txBody>
                  <a:tcPr/>
                </a:tc>
                <a:tc>
                  <a:txBody>
                    <a:bodyPr/>
                    <a:lstStyle/>
                    <a:p>
                      <a:pPr marL="0" marR="0" algn="ctr">
                        <a:lnSpc>
                          <a:spcPct val="115000"/>
                        </a:lnSpc>
                        <a:spcBef>
                          <a:spcPts val="0"/>
                        </a:spcBef>
                        <a:spcAft>
                          <a:spcPts val="0"/>
                        </a:spcAft>
                        <a:tabLst>
                          <a:tab pos="2971800" algn="ctr"/>
                          <a:tab pos="5943600" algn="r"/>
                        </a:tabLst>
                      </a:pPr>
                      <a:r>
                        <a:rPr lang="es-ES" sz="1100" b="1" dirty="0">
                          <a:latin typeface="Arial"/>
                          <a:ea typeface="Times New Roman"/>
                          <a:cs typeface="Times New Roman"/>
                        </a:rPr>
                        <a:t>Código del Documento: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smtClean="0">
                          <a:latin typeface="Arial"/>
                          <a:ea typeface="Times New Roman"/>
                          <a:cs typeface="Times New Roman"/>
                        </a:rPr>
                        <a:t>PR.MA.R1-3</a:t>
                      </a:r>
                      <a:endParaRPr lang="en-US" sz="1100" dirty="0">
                        <a:latin typeface="Calibri"/>
                        <a:ea typeface="Times New Roman"/>
                        <a:cs typeface="Times New Roman"/>
                      </a:endParaRPr>
                    </a:p>
                  </a:txBody>
                  <a:tcPr marL="44450" marR="44450" marT="0" marB="0"/>
                </a:tc>
                <a:tc gridSpan="2">
                  <a:txBody>
                    <a:bodyPr/>
                    <a:lstStyle/>
                    <a:p>
                      <a:pPr marL="0" marR="0" algn="ctr">
                        <a:lnSpc>
                          <a:spcPct val="115000"/>
                        </a:lnSpc>
                        <a:spcBef>
                          <a:spcPts val="0"/>
                        </a:spcBef>
                        <a:spcAft>
                          <a:spcPts val="0"/>
                        </a:spcAft>
                        <a:tabLst>
                          <a:tab pos="2971800" algn="ctr"/>
                          <a:tab pos="5943600" algn="r"/>
                        </a:tabLst>
                      </a:pPr>
                      <a:r>
                        <a:rPr lang="es-ES" sz="1100" b="1">
                          <a:latin typeface="Arial"/>
                          <a:ea typeface="Times New Roman"/>
                          <a:cs typeface="Times New Roman"/>
                        </a:rPr>
                        <a:t>Fecha de Actualización:</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S" sz="1100">
                          <a:latin typeface="Arial"/>
                          <a:ea typeface="Times New Roman"/>
                          <a:cs typeface="Times New Roman"/>
                        </a:rPr>
                        <a:t>ENERO-13</a:t>
                      </a:r>
                      <a:endParaRPr lang="en-US" sz="1100">
                        <a:latin typeface="Calibri"/>
                        <a:ea typeface="Times New Roman"/>
                        <a:cs typeface="Times New Roman"/>
                      </a:endParaRPr>
                    </a:p>
                  </a:txBody>
                  <a:tcPr marL="44450" marR="44450" marT="0" marB="0"/>
                </a:tc>
                <a:tc hMerge="1">
                  <a:txBody>
                    <a:bodyPr/>
                    <a:lstStyle/>
                    <a:p>
                      <a:pPr marL="0" marR="0" algn="ctr">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S" sz="1100" b="1" dirty="0" smtClean="0">
                          <a:latin typeface="Arial"/>
                          <a:ea typeface="Times New Roman"/>
                          <a:cs typeface="Times New Roman"/>
                        </a:rPr>
                        <a:t>Página</a:t>
                      </a:r>
                      <a:r>
                        <a:rPr lang="es-ES" sz="1100" b="1" baseline="0" dirty="0" smtClean="0">
                          <a:latin typeface="Arial"/>
                          <a:ea typeface="Times New Roman"/>
                          <a:cs typeface="Times New Roman"/>
                        </a:rPr>
                        <a:t> 1</a:t>
                      </a:r>
                      <a:r>
                        <a:rPr lang="es-ES" sz="1100" b="1" dirty="0" smtClean="0">
                          <a:latin typeface="Arial"/>
                          <a:ea typeface="Times New Roman"/>
                          <a:cs typeface="Times New Roman"/>
                        </a:rPr>
                        <a:t> </a:t>
                      </a:r>
                      <a:r>
                        <a:rPr lang="es-ES" sz="1100" b="1" dirty="0">
                          <a:latin typeface="Arial"/>
                          <a:ea typeface="Times New Roman"/>
                          <a:cs typeface="Times New Roman"/>
                        </a:rPr>
                        <a:t>de 1</a:t>
                      </a:r>
                      <a:endParaRPr lang="en-US" sz="1100" dirty="0">
                        <a:latin typeface="Calibri"/>
                        <a:ea typeface="Times New Roman"/>
                        <a:cs typeface="Times New Roman"/>
                      </a:endParaRPr>
                    </a:p>
                  </a:txBody>
                  <a:tcPr marL="44450" marR="44450" marT="0" marB="0"/>
                </a:tc>
              </a:tr>
              <a:tr h="586502">
                <a:tc vMerge="1">
                  <a:txBody>
                    <a:bodyPr/>
                    <a:lstStyle/>
                    <a:p>
                      <a:endParaRPr lang="en-US" dirty="0"/>
                    </a:p>
                  </a:txBody>
                  <a:tcPr/>
                </a:tc>
                <a:tc gridSpan="4">
                  <a:txBody>
                    <a:bodyPr/>
                    <a:lstStyle/>
                    <a:p>
                      <a:pPr marL="0" marR="0" algn="ctr">
                        <a:lnSpc>
                          <a:spcPct val="115000"/>
                        </a:lnSpc>
                        <a:spcBef>
                          <a:spcPts val="0"/>
                        </a:spcBef>
                        <a:spcAft>
                          <a:spcPts val="0"/>
                        </a:spcAft>
                        <a:tabLst>
                          <a:tab pos="2971800" algn="ctr"/>
                          <a:tab pos="5943600" algn="r"/>
                        </a:tabLst>
                      </a:pPr>
                      <a:r>
                        <a:rPr lang="es-EC" sz="1100" b="1" dirty="0">
                          <a:solidFill>
                            <a:schemeClr val="bg1">
                              <a:lumMod val="50000"/>
                            </a:schemeClr>
                          </a:solidFill>
                          <a:latin typeface="Arial"/>
                          <a:ea typeface="Times New Roman"/>
                          <a:cs typeface="Times New Roman"/>
                        </a:rPr>
                        <a:t>Titulo del Documento:</a:t>
                      </a:r>
                      <a:endParaRPr lang="en-US" sz="1100" dirty="0">
                        <a:solidFill>
                          <a:schemeClr val="bg1">
                            <a:lumMod val="50000"/>
                          </a:schemeClr>
                        </a:solidFill>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solidFill>
                            <a:schemeClr val="bg1">
                              <a:lumMod val="50000"/>
                            </a:schemeClr>
                          </a:solidFill>
                          <a:latin typeface="Arial"/>
                          <a:ea typeface="Times New Roman"/>
                          <a:cs typeface="Times New Roman"/>
                        </a:rPr>
                        <a:t>FORMATO DE MATRIZ FODA FACTORES </a:t>
                      </a:r>
                      <a:r>
                        <a:rPr lang="es-EC" sz="1100" dirty="0" smtClean="0">
                          <a:solidFill>
                            <a:schemeClr val="bg1">
                              <a:lumMod val="50000"/>
                            </a:schemeClr>
                          </a:solidFill>
                          <a:latin typeface="Arial"/>
                          <a:ea typeface="Times New Roman"/>
                          <a:cs typeface="Times New Roman"/>
                        </a:rPr>
                        <a:t>EXTERNOS</a:t>
                      </a:r>
                      <a:endParaRPr lang="en-US" sz="1100" dirty="0">
                        <a:solidFill>
                          <a:schemeClr val="bg1">
                            <a:lumMod val="50000"/>
                          </a:schemeClr>
                        </a:solidFill>
                        <a:latin typeface="Calibri"/>
                        <a:ea typeface="Times New Roman"/>
                        <a:cs typeface="Times New Roman"/>
                      </a:endParaRPr>
                    </a:p>
                  </a:txBody>
                  <a:tcPr marL="44450" marR="44450" marT="0" marB="0"/>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r>
              <a:tr h="304338">
                <a:tc vMerge="1">
                  <a:txBody>
                    <a:bodyPr/>
                    <a:lstStyle/>
                    <a:p>
                      <a:endParaRPr lang="en-US" dirty="0"/>
                    </a:p>
                  </a:txBody>
                  <a:tcPr/>
                </a:tc>
                <a:tc gridSpan="2">
                  <a:txBody>
                    <a:bodyPr/>
                    <a:lstStyle/>
                    <a:p>
                      <a:pPr marL="0" marR="0">
                        <a:lnSpc>
                          <a:spcPct val="115000"/>
                        </a:lnSpc>
                        <a:spcBef>
                          <a:spcPts val="0"/>
                        </a:spcBef>
                        <a:spcAft>
                          <a:spcPts val="0"/>
                        </a:spcAft>
                        <a:tabLst>
                          <a:tab pos="2971800" algn="ctr"/>
                          <a:tab pos="5943600" algn="r"/>
                        </a:tabLst>
                      </a:pPr>
                      <a:r>
                        <a:rPr lang="es-ES" sz="1100" b="1" dirty="0">
                          <a:solidFill>
                            <a:schemeClr val="bg2">
                              <a:lumMod val="50000"/>
                            </a:schemeClr>
                          </a:solidFill>
                          <a:latin typeface="Arial"/>
                          <a:ea typeface="Times New Roman"/>
                          <a:cs typeface="Times New Roman"/>
                        </a:rPr>
                        <a:t>Referencia: </a:t>
                      </a:r>
                      <a:r>
                        <a:rPr lang="es-ES" sz="1100" dirty="0">
                          <a:solidFill>
                            <a:schemeClr val="bg2">
                              <a:lumMod val="50000"/>
                            </a:schemeClr>
                          </a:solidFill>
                          <a:latin typeface="Arial"/>
                          <a:ea typeface="Times New Roman"/>
                          <a:cs typeface="Times New Roman"/>
                        </a:rPr>
                        <a:t>NT/AC</a:t>
                      </a:r>
                      <a:endParaRPr lang="en-US" sz="1100" dirty="0">
                        <a:solidFill>
                          <a:schemeClr val="bg2">
                            <a:lumMod val="50000"/>
                          </a:schemeClr>
                        </a:solidFill>
                        <a:latin typeface="Calibri"/>
                        <a:ea typeface="Times New Roman"/>
                        <a:cs typeface="Times New Roman"/>
                      </a:endParaRPr>
                    </a:p>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c gridSpan="2">
                  <a:txBody>
                    <a:bodyPr/>
                    <a:lstStyle/>
                    <a:p>
                      <a:pPr marL="0" marR="0">
                        <a:lnSpc>
                          <a:spcPct val="115000"/>
                        </a:lnSpc>
                        <a:spcBef>
                          <a:spcPts val="0"/>
                        </a:spcBef>
                        <a:spcAft>
                          <a:spcPts val="0"/>
                        </a:spcAft>
                        <a:tabLst>
                          <a:tab pos="2971800" algn="ctr"/>
                          <a:tab pos="5943600" algn="r"/>
                        </a:tabLst>
                      </a:pPr>
                      <a:r>
                        <a:rPr lang="es-EC" sz="1100" b="1" dirty="0" smtClean="0">
                          <a:solidFill>
                            <a:schemeClr val="bg2">
                              <a:lumMod val="50000"/>
                            </a:schemeClr>
                          </a:solidFill>
                          <a:latin typeface="Arial"/>
                          <a:ea typeface="Times New Roman"/>
                          <a:cs typeface="Times New Roman"/>
                        </a:rPr>
                        <a:t>Reemplazar a: </a:t>
                      </a:r>
                      <a:endParaRPr lang="en-US" sz="1100" dirty="0">
                        <a:solidFill>
                          <a:schemeClr val="bg2">
                            <a:lumMod val="50000"/>
                          </a:schemeClr>
                        </a:solidFill>
                        <a:latin typeface="Calibri"/>
                        <a:ea typeface="Times New Roman"/>
                        <a:cs typeface="Times New Roman"/>
                      </a:endParaRPr>
                    </a:p>
                  </a:txBody>
                  <a:tcPr marL="44450" marR="44450" marT="0" marB="0"/>
                </a:tc>
                <a:tc hMerge="1">
                  <a:txBody>
                    <a:bodyPr/>
                    <a:lstStyle/>
                    <a:p>
                      <a:pPr marL="0" marR="0">
                        <a:lnSpc>
                          <a:spcPct val="115000"/>
                        </a:lnSpc>
                        <a:spcBef>
                          <a:spcPts val="0"/>
                        </a:spcBef>
                        <a:spcAft>
                          <a:spcPts val="0"/>
                        </a:spcAft>
                        <a:tabLst>
                          <a:tab pos="2971800" algn="ctr"/>
                          <a:tab pos="5943600" algn="r"/>
                        </a:tabLst>
                      </a:pPr>
                      <a:endParaRPr lang="en-US" sz="1100" dirty="0">
                        <a:latin typeface="Calibri"/>
                        <a:ea typeface="Times New Roman"/>
                        <a:cs typeface="Times New Roman"/>
                      </a:endParaRPr>
                    </a:p>
                  </a:txBody>
                  <a:tcPr marL="44450" marR="44450" marT="0" marB="0"/>
                </a:tc>
              </a:tr>
            </a:tbl>
          </a:graphicData>
        </a:graphic>
      </p:graphicFrame>
      <p:sp>
        <p:nvSpPr>
          <p:cNvPr id="3" name="2 Título"/>
          <p:cNvSpPr>
            <a:spLocks noGrp="1"/>
          </p:cNvSpPr>
          <p:nvPr>
            <p:ph type="title"/>
          </p:nvPr>
        </p:nvSpPr>
        <p:spPr/>
        <p:txBody>
          <a:bodyPr>
            <a:normAutofit/>
          </a:bodyPr>
          <a:lstStyle/>
          <a:p>
            <a:r>
              <a:rPr lang="es-EC" dirty="0" smtClean="0"/>
              <a:t>Formato de Factores Externos </a:t>
            </a:r>
            <a:endParaRPr lang="en-US" dirty="0"/>
          </a:p>
        </p:txBody>
      </p:sp>
      <p:pic>
        <p:nvPicPr>
          <p:cNvPr id="5" name="4 Imagen" descr="http://www.ec.all.biz/img/ec/pred/logo/small/61.png"/>
          <p:cNvPicPr/>
          <p:nvPr/>
        </p:nvPicPr>
        <p:blipFill>
          <a:blip r:embed="rId2" cstate="print"/>
          <a:srcRect/>
          <a:stretch>
            <a:fillRect/>
          </a:stretch>
        </p:blipFill>
        <p:spPr bwMode="auto">
          <a:xfrm>
            <a:off x="683568" y="1412776"/>
            <a:ext cx="1315679" cy="1135626"/>
          </a:xfrm>
          <a:prstGeom prst="rect">
            <a:avLst/>
          </a:prstGeom>
          <a:noFill/>
          <a:ln w="9525">
            <a:noFill/>
            <a:miter lim="800000"/>
            <a:headEnd/>
            <a:tailEnd/>
          </a:ln>
        </p:spPr>
      </p:pic>
      <p:graphicFrame>
        <p:nvGraphicFramePr>
          <p:cNvPr id="12" name="11 Tabla"/>
          <p:cNvGraphicFramePr>
            <a:graphicFrameLocks noGrp="1"/>
          </p:cNvGraphicFramePr>
          <p:nvPr/>
        </p:nvGraphicFramePr>
        <p:xfrm>
          <a:off x="395536" y="5728782"/>
          <a:ext cx="7632849" cy="1129218"/>
        </p:xfrm>
        <a:graphic>
          <a:graphicData uri="http://schemas.openxmlformats.org/drawingml/2006/table">
            <a:tbl>
              <a:tblPr firstRow="1" bandRow="1">
                <a:tableStyleId>{5C22544A-7EE6-4342-B048-85BDC9FD1C3A}</a:tableStyleId>
              </a:tblPr>
              <a:tblGrid>
                <a:gridCol w="2544283"/>
                <a:gridCol w="2544283"/>
                <a:gridCol w="2544283"/>
              </a:tblGrid>
              <a:tr h="550860">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dirty="0">
                          <a:latin typeface="Century Gothic"/>
                          <a:ea typeface="Times New Roman"/>
                          <a:cs typeface="Times New Roman"/>
                        </a:rPr>
                        <a:t>Gerente General</a:t>
                      </a:r>
                      <a:endParaRPr lang="en-US" sz="1100" dirty="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a:latin typeface="Century Gothic"/>
                          <a:ea typeface="Times New Roman"/>
                          <a:cs typeface="Times New Roman"/>
                        </a:rPr>
                        <a:t>Revisado y Aprobado:</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a:latin typeface="Century Gothic"/>
                          <a:ea typeface="Times New Roman"/>
                          <a:cs typeface="Times New Roman"/>
                        </a:rPr>
                        <a:t>Ing.-----------------------</a:t>
                      </a:r>
                      <a:endParaRPr lang="en-US" sz="110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000" b="1">
                          <a:latin typeface="Century Gothic"/>
                          <a:ea typeface="Times New Roman"/>
                          <a:cs typeface="Times New Roman"/>
                        </a:rPr>
                        <a:t>Responsable de Riesgos</a:t>
                      </a:r>
                      <a:endParaRPr lang="en-US" sz="1100">
                        <a:latin typeface="Calibri"/>
                        <a:ea typeface="Times New Roman"/>
                        <a:cs typeface="Times New Roman"/>
                      </a:endParaRPr>
                    </a:p>
                  </a:txBody>
                  <a:tcPr marL="44450" marR="44450" marT="0" marB="0"/>
                </a:tc>
                <a:tc>
                  <a:txBody>
                    <a:bodyPr/>
                    <a:lstStyle/>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Revisado y Aprobado:</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dirty="0">
                          <a:latin typeface="Century Gothic"/>
                          <a:ea typeface="Times New Roman"/>
                          <a:cs typeface="Times New Roman"/>
                        </a:rPr>
                        <a:t>Ing.--------------------</a:t>
                      </a:r>
                      <a:endParaRPr lang="en-US" sz="1100" dirty="0">
                        <a:latin typeface="Calibri"/>
                        <a:ea typeface="Times New Roman"/>
                        <a:cs typeface="Times New Roman"/>
                      </a:endParaRPr>
                    </a:p>
                    <a:p>
                      <a:pPr marL="0" marR="0" algn="ctr">
                        <a:lnSpc>
                          <a:spcPct val="115000"/>
                        </a:lnSpc>
                        <a:spcBef>
                          <a:spcPts val="0"/>
                        </a:spcBef>
                        <a:spcAft>
                          <a:spcPts val="0"/>
                        </a:spcAft>
                        <a:tabLst>
                          <a:tab pos="2971800" algn="ctr"/>
                          <a:tab pos="5943600" algn="r"/>
                        </a:tabLst>
                      </a:pPr>
                      <a:r>
                        <a:rPr lang="es-EC" sz="1100" b="1" dirty="0">
                          <a:latin typeface="Century Gothic"/>
                          <a:ea typeface="Times New Roman"/>
                          <a:cs typeface="Times New Roman"/>
                        </a:rPr>
                        <a:t>Jefe de Área</a:t>
                      </a:r>
                      <a:endParaRPr lang="en-US" sz="1100" dirty="0">
                        <a:latin typeface="Calibri"/>
                        <a:ea typeface="Times New Roman"/>
                        <a:cs typeface="Times New Roman"/>
                      </a:endParaRPr>
                    </a:p>
                  </a:txBody>
                  <a:tcPr marL="44450" marR="44450" marT="0" marB="0"/>
                </a:tc>
              </a:tr>
              <a:tr h="550860">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a:solidFill>
                            <a:schemeClr val="bg1">
                              <a:lumMod val="50000"/>
                            </a:schemeClr>
                          </a:solidFill>
                          <a:latin typeface="Century Gothic"/>
                          <a:ea typeface="Times New Roman"/>
                          <a:cs typeface="Times New Roman"/>
                        </a:rPr>
                        <a:t>Fecha</a:t>
                      </a:r>
                      <a:endParaRPr lang="en-US" sz="1100">
                        <a:solidFill>
                          <a:schemeClr val="bg1">
                            <a:lumMod val="50000"/>
                          </a:schemeClr>
                        </a:solidFill>
                        <a:latin typeface="Calibri"/>
                        <a:ea typeface="Times New Roman"/>
                        <a:cs typeface="Times New Roman"/>
                      </a:endParaRPr>
                    </a:p>
                  </a:txBody>
                  <a:tcPr marL="44450" marR="44450" marT="0" marB="0"/>
                </a:tc>
                <a:tc>
                  <a:txBody>
                    <a:bodyPr/>
                    <a:lstStyle/>
                    <a:p>
                      <a:pPr marL="0" marR="0" algn="l">
                        <a:lnSpc>
                          <a:spcPct val="115000"/>
                        </a:lnSpc>
                        <a:spcBef>
                          <a:spcPts val="0"/>
                        </a:spcBef>
                        <a:spcAft>
                          <a:spcPts val="0"/>
                        </a:spcAft>
                        <a:tabLst>
                          <a:tab pos="2971800" algn="ctr"/>
                          <a:tab pos="5943600" algn="r"/>
                        </a:tabLst>
                      </a:pPr>
                      <a:r>
                        <a:rPr lang="es-ES" sz="1100" b="1" dirty="0">
                          <a:solidFill>
                            <a:schemeClr val="bg1">
                              <a:lumMod val="50000"/>
                            </a:schemeClr>
                          </a:solidFill>
                          <a:latin typeface="Century Gothic"/>
                          <a:ea typeface="Times New Roman"/>
                          <a:cs typeface="Times New Roman"/>
                        </a:rPr>
                        <a:t>Fecha</a:t>
                      </a:r>
                      <a:endParaRPr lang="en-US" sz="1100" dirty="0">
                        <a:solidFill>
                          <a:schemeClr val="bg1">
                            <a:lumMod val="50000"/>
                          </a:schemeClr>
                        </a:solidFill>
                        <a:latin typeface="Calibri"/>
                        <a:ea typeface="Times New Roman"/>
                        <a:cs typeface="Times New Roman"/>
                      </a:endParaRPr>
                    </a:p>
                  </a:txBody>
                  <a:tcPr marL="44450" marR="44450" marT="0" marB="0"/>
                </a:tc>
              </a:tr>
            </a:tbl>
          </a:graphicData>
        </a:graphic>
      </p:graphicFrame>
      <p:graphicFrame>
        <p:nvGraphicFramePr>
          <p:cNvPr id="7" name="6 Tabla"/>
          <p:cNvGraphicFramePr>
            <a:graphicFrameLocks noGrp="1"/>
          </p:cNvGraphicFramePr>
          <p:nvPr/>
        </p:nvGraphicFramePr>
        <p:xfrm>
          <a:off x="323528" y="2780928"/>
          <a:ext cx="7704856" cy="2952327"/>
        </p:xfrm>
        <a:graphic>
          <a:graphicData uri="http://schemas.openxmlformats.org/drawingml/2006/table">
            <a:tbl>
              <a:tblPr/>
              <a:tblGrid>
                <a:gridCol w="3690132"/>
                <a:gridCol w="4014724"/>
              </a:tblGrid>
              <a:tr h="2952327">
                <a:tc>
                  <a:txBody>
                    <a:bodyPr/>
                    <a:lstStyle/>
                    <a:p>
                      <a:pPr marL="0" marR="0" algn="l">
                        <a:lnSpc>
                          <a:spcPct val="115000"/>
                        </a:lnSpc>
                        <a:spcBef>
                          <a:spcPts val="0"/>
                        </a:spcBef>
                        <a:spcAft>
                          <a:spcPts val="0"/>
                        </a:spcAft>
                      </a:pPr>
                      <a:endParaRPr lang="en-US" sz="1100" dirty="0">
                        <a:latin typeface="Calibri"/>
                        <a:ea typeface="Times New Roman"/>
                        <a:cs typeface="Times New Roman"/>
                      </a:endParaRPr>
                    </a:p>
                    <a:p>
                      <a:pPr marL="0" marR="0" algn="l">
                        <a:lnSpc>
                          <a:spcPct val="115000"/>
                        </a:lnSpc>
                        <a:spcBef>
                          <a:spcPts val="0"/>
                        </a:spcBef>
                        <a:spcAft>
                          <a:spcPts val="0"/>
                        </a:spcAft>
                      </a:pPr>
                      <a:r>
                        <a:rPr lang="es-ES" sz="1000" b="1" dirty="0" smtClean="0">
                          <a:solidFill>
                            <a:schemeClr val="bg1">
                              <a:lumMod val="50000"/>
                            </a:schemeClr>
                          </a:solidFill>
                          <a:effectLst>
                            <a:outerShdw blurRad="38100" dist="38100" dir="2700000" algn="tl">
                              <a:srgbClr val="000000">
                                <a:alpha val="43137"/>
                              </a:srgbClr>
                            </a:outerShdw>
                          </a:effectLst>
                          <a:latin typeface="Arial"/>
                          <a:ea typeface="Times New Roman"/>
                          <a:cs typeface="Times New Roman"/>
                        </a:rPr>
                        <a:t>OPORTUNIDADES</a:t>
                      </a:r>
                      <a:r>
                        <a:rPr lang="es-ES" sz="1000" b="1" baseline="0" dirty="0" smtClean="0">
                          <a:solidFill>
                            <a:schemeClr val="bg1">
                              <a:lumMod val="50000"/>
                            </a:schemeClr>
                          </a:solidFill>
                          <a:effectLst>
                            <a:outerShdw blurRad="38100" dist="38100" dir="2700000" algn="tl">
                              <a:srgbClr val="000000">
                                <a:alpha val="43137"/>
                              </a:srgbClr>
                            </a:outerShdw>
                          </a:effectLst>
                          <a:latin typeface="Arial"/>
                          <a:ea typeface="Times New Roman"/>
                          <a:cs typeface="Times New Roman"/>
                        </a:rPr>
                        <a:t> </a:t>
                      </a:r>
                    </a:p>
                    <a:p>
                      <a:pPr marL="0" marR="0" algn="l">
                        <a:lnSpc>
                          <a:spcPct val="115000"/>
                        </a:lnSpc>
                        <a:spcBef>
                          <a:spcPts val="0"/>
                        </a:spcBef>
                        <a:spcAft>
                          <a:spcPts val="0"/>
                        </a:spcAft>
                      </a:pPr>
                      <a:endParaRPr lang="es-ES" sz="1000" b="1" baseline="0" dirty="0" smtClean="0">
                        <a:solidFill>
                          <a:schemeClr val="bg1">
                            <a:lumMod val="50000"/>
                          </a:schemeClr>
                        </a:solidFill>
                        <a:effectLst>
                          <a:outerShdw blurRad="38100" dist="38100" dir="2700000" algn="tl">
                            <a:srgbClr val="000000">
                              <a:alpha val="43137"/>
                            </a:srgbClr>
                          </a:outerShdw>
                        </a:effectLst>
                        <a:latin typeface="Arial"/>
                        <a:ea typeface="Times New Roman"/>
                        <a:cs typeface="Times New Roman"/>
                      </a:endParaRPr>
                    </a:p>
                    <a:p>
                      <a:pPr marL="228600" marR="0" indent="-228600" algn="l">
                        <a:lnSpc>
                          <a:spcPct val="115000"/>
                        </a:lnSpc>
                        <a:spcBef>
                          <a:spcPts val="0"/>
                        </a:spcBef>
                        <a:spcAft>
                          <a:spcPts val="0"/>
                        </a:spcAft>
                        <a:buFont typeface="+mj-lt"/>
                        <a:buAutoNum type="arabicPeriod"/>
                      </a:pPr>
                      <a:r>
                        <a:rPr lang="es-EC" sz="1000" dirty="0" smtClean="0">
                          <a:solidFill>
                            <a:srgbClr val="000000"/>
                          </a:solidFill>
                          <a:latin typeface="Arial"/>
                          <a:ea typeface="Times New Roman"/>
                          <a:cs typeface="Times New Roman"/>
                        </a:rPr>
                        <a:t>Alta </a:t>
                      </a:r>
                      <a:r>
                        <a:rPr lang="es-EC" sz="1000" dirty="0">
                          <a:solidFill>
                            <a:srgbClr val="000000"/>
                          </a:solidFill>
                          <a:latin typeface="Arial"/>
                          <a:ea typeface="Times New Roman"/>
                          <a:cs typeface="Times New Roman"/>
                        </a:rPr>
                        <a:t>rotación de modas y tendencias en el sector</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Expansión del mercado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Mercado regional Andino muy atractivo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Semejanzas culturas con los países de la región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Preferencias y excepciones tributarias</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Mantiene descuentos y créditos de los proveedores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Existen entidades de apoyo y promoción al sector textil </a:t>
                      </a:r>
                      <a:endParaRPr lang="en-US" sz="1100" dirty="0">
                        <a:latin typeface="Calibri"/>
                        <a:ea typeface="Times New Roman"/>
                        <a:cs typeface="Times New Roman"/>
                      </a:endParaRPr>
                    </a:p>
                    <a:p>
                      <a:pPr marL="342900" marR="0" lvl="0" indent="-342900" algn="l">
                        <a:lnSpc>
                          <a:spcPct val="150000"/>
                        </a:lnSpc>
                        <a:spcBef>
                          <a:spcPts val="0"/>
                        </a:spcBef>
                        <a:spcAft>
                          <a:spcPts val="1000"/>
                        </a:spcAft>
                        <a:buFont typeface="+mj-lt"/>
                        <a:buAutoNum type="arabicPeriod"/>
                      </a:pPr>
                      <a:r>
                        <a:rPr lang="es-EC" sz="1000" dirty="0">
                          <a:solidFill>
                            <a:srgbClr val="000000"/>
                          </a:solidFill>
                          <a:latin typeface="Arial"/>
                          <a:ea typeface="Times New Roman"/>
                          <a:cs typeface="Times New Roman"/>
                        </a:rPr>
                        <a:t>Ferias y exposiciones </a:t>
                      </a:r>
                      <a:endParaRPr lang="en-US" sz="1100" dirty="0">
                        <a:latin typeface="Calibri"/>
                        <a:ea typeface="Times New Roman"/>
                        <a:cs typeface="Times New Roman"/>
                      </a:endParaRPr>
                    </a:p>
                  </a:txBody>
                  <a:tcPr marL="68147" marR="68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a:lnSpc>
                          <a:spcPct val="115000"/>
                        </a:lnSpc>
                        <a:spcBef>
                          <a:spcPts val="0"/>
                        </a:spcBef>
                        <a:spcAft>
                          <a:spcPts val="0"/>
                        </a:spcAft>
                      </a:pPr>
                      <a:endParaRPr lang="en-US" sz="1100" dirty="0">
                        <a:latin typeface="Calibri"/>
                        <a:ea typeface="Times New Roman"/>
                        <a:cs typeface="Times New Roman"/>
                      </a:endParaRPr>
                    </a:p>
                    <a:p>
                      <a:pPr marL="0" marR="0" algn="l">
                        <a:lnSpc>
                          <a:spcPct val="115000"/>
                        </a:lnSpc>
                        <a:spcBef>
                          <a:spcPts val="0"/>
                        </a:spcBef>
                        <a:spcAft>
                          <a:spcPts val="0"/>
                        </a:spcAft>
                      </a:pPr>
                      <a:r>
                        <a:rPr lang="es-ES" sz="1000" b="1" dirty="0" smtClean="0">
                          <a:solidFill>
                            <a:schemeClr val="bg1">
                              <a:lumMod val="50000"/>
                            </a:schemeClr>
                          </a:solidFill>
                          <a:effectLst>
                            <a:outerShdw blurRad="38100" dist="38100" dir="2700000" algn="tl">
                              <a:srgbClr val="000000">
                                <a:alpha val="43137"/>
                              </a:srgbClr>
                            </a:outerShdw>
                          </a:effectLst>
                          <a:latin typeface="Arial"/>
                          <a:ea typeface="Times New Roman"/>
                          <a:cs typeface="Times New Roman"/>
                        </a:rPr>
                        <a:t>AMENAZAS</a:t>
                      </a:r>
                    </a:p>
                    <a:p>
                      <a:pPr marL="0" marR="0" algn="l">
                        <a:lnSpc>
                          <a:spcPct val="115000"/>
                        </a:lnSpc>
                        <a:spcBef>
                          <a:spcPts val="0"/>
                        </a:spcBef>
                        <a:spcAft>
                          <a:spcPts val="0"/>
                        </a:spcAft>
                      </a:pPr>
                      <a:endParaRPr lang="en-US" sz="1100" dirty="0">
                        <a:solidFill>
                          <a:schemeClr val="bg1">
                            <a:lumMod val="50000"/>
                          </a:schemeClr>
                        </a:solidFill>
                        <a:effectLst>
                          <a:outerShdw blurRad="38100" dist="38100" dir="2700000" algn="tl">
                            <a:srgbClr val="000000">
                              <a:alpha val="43137"/>
                            </a:srgbClr>
                          </a:outerShdw>
                        </a:effectLst>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Competencia desleal (contrabando de ropa)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Poca diversificación de proveedores de materia prima</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Volatilidad en los precios de materia prima (fibras acrílicas)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Aparición de productos importados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No existe la provisión de los insumos para los terminados del producto</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Competencia externa </a:t>
                      </a:r>
                      <a:endParaRPr lang="en-US" sz="1100" dirty="0">
                        <a:latin typeface="Calibri"/>
                        <a:ea typeface="Times New Roman"/>
                        <a:cs typeface="Times New Roman"/>
                      </a:endParaRPr>
                    </a:p>
                    <a:p>
                      <a:pPr marL="342900" marR="0" lvl="0" indent="-342900" algn="l">
                        <a:lnSpc>
                          <a:spcPct val="150000"/>
                        </a:lnSpc>
                        <a:spcBef>
                          <a:spcPts val="0"/>
                        </a:spcBef>
                        <a:spcAft>
                          <a:spcPts val="0"/>
                        </a:spcAft>
                        <a:buFont typeface="+mj-lt"/>
                        <a:buAutoNum type="arabicPeriod"/>
                      </a:pPr>
                      <a:r>
                        <a:rPr lang="es-EC" sz="1000" dirty="0">
                          <a:solidFill>
                            <a:srgbClr val="000000"/>
                          </a:solidFill>
                          <a:latin typeface="Arial"/>
                          <a:ea typeface="Times New Roman"/>
                          <a:cs typeface="Times New Roman"/>
                        </a:rPr>
                        <a:t>Baja demanda nacional </a:t>
                      </a:r>
                      <a:endParaRPr lang="en-US" sz="1100" dirty="0">
                        <a:latin typeface="Calibri"/>
                        <a:ea typeface="Times New Roman"/>
                        <a:cs typeface="Times New Roman"/>
                      </a:endParaRPr>
                    </a:p>
                  </a:txBody>
                  <a:tcPr marL="68147" marR="681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nvPr>
        </p:nvGraphicFramePr>
        <p:xfrm>
          <a:off x="352425" y="1463675"/>
          <a:ext cx="768032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EC" dirty="0" smtClean="0"/>
              <a:t>Análisis Financiero</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C" dirty="0" smtClean="0"/>
              <a:t>Ejemplo 1</a:t>
            </a:r>
            <a:endParaRPr lang="en-US" dirty="0"/>
          </a:p>
        </p:txBody>
      </p:sp>
      <p:pic>
        <p:nvPicPr>
          <p:cNvPr id="5" name="4 Marcador de contenido"/>
          <p:cNvPicPr>
            <a:picLocks noGrp="1"/>
          </p:cNvPicPr>
          <p:nvPr>
            <p:ph sz="quarter" idx="13"/>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arto="http://schemas.microsoft.com/office/word/2006/arto" xmlns:pic="http://schemas.openxmlformats.org/drawingml/2006/picture" xmlns:lc="http://schemas.openxmlformats.org/drawingml/2006/lockedCanvas" val="0"/>
              </a:ext>
            </a:extLst>
          </a:blip>
          <a:srcRect/>
          <a:stretch>
            <a:fillRect/>
          </a:stretch>
        </p:blipFill>
        <p:spPr bwMode="auto">
          <a:xfrm>
            <a:off x="323528" y="2492896"/>
            <a:ext cx="5904656" cy="3744416"/>
          </a:xfrm>
          <a:prstGeom prst="rect">
            <a:avLst/>
          </a:prstGeom>
          <a:solidFill>
            <a:schemeClr val="tx1"/>
          </a:solidFill>
          <a:ln>
            <a:noFill/>
          </a:ln>
        </p:spPr>
      </p:pic>
      <p:sp>
        <p:nvSpPr>
          <p:cNvPr id="6" name="5 Rectángulo"/>
          <p:cNvSpPr/>
          <p:nvPr/>
        </p:nvSpPr>
        <p:spPr>
          <a:xfrm>
            <a:off x="971600" y="1844824"/>
            <a:ext cx="7128792" cy="28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rPr>
              <a:t>Análisis Vertical del Estado de Resultados</a:t>
            </a:r>
            <a:endParaRPr lang="en-US" b="1" dirty="0">
              <a:solidFill>
                <a:schemeClr val="bg1">
                  <a:lumMod val="50000"/>
                </a:schemeClr>
              </a:solidFill>
            </a:endParaRPr>
          </a:p>
        </p:txBody>
      </p:sp>
      <p:sp>
        <p:nvSpPr>
          <p:cNvPr id="9" name="8 Elipse"/>
          <p:cNvSpPr/>
          <p:nvPr/>
        </p:nvSpPr>
        <p:spPr>
          <a:xfrm>
            <a:off x="5868144" y="3068960"/>
            <a:ext cx="43204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6444208" y="2852936"/>
            <a:ext cx="2376264" cy="1728192"/>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s-EC" sz="1400" dirty="0" smtClean="0">
                <a:solidFill>
                  <a:schemeClr val="bg1">
                    <a:lumMod val="50000"/>
                  </a:schemeClr>
                </a:solidFill>
              </a:rPr>
              <a:t>Ineficiencia en Procesos Productivos</a:t>
            </a:r>
          </a:p>
          <a:p>
            <a:pPr marL="342900" indent="-342900">
              <a:buFont typeface="+mj-lt"/>
              <a:buAutoNum type="arabicPeriod"/>
            </a:pPr>
            <a:r>
              <a:rPr lang="es-EC" sz="1400" dirty="0" smtClean="0">
                <a:solidFill>
                  <a:schemeClr val="bg1">
                    <a:lumMod val="50000"/>
                  </a:schemeClr>
                </a:solidFill>
              </a:rPr>
              <a:t>Alto Nivel de Desperdicio en Materia Primas</a:t>
            </a:r>
            <a:endParaRPr lang="en-US" sz="1400" dirty="0">
              <a:solidFill>
                <a:schemeClr val="bg1">
                  <a:lumMod val="50000"/>
                </a:schemeClr>
              </a:solidFill>
            </a:endParaRPr>
          </a:p>
        </p:txBody>
      </p:sp>
      <p:sp>
        <p:nvSpPr>
          <p:cNvPr id="8" name="7 Elipse"/>
          <p:cNvSpPr/>
          <p:nvPr/>
        </p:nvSpPr>
        <p:spPr>
          <a:xfrm>
            <a:off x="6804248" y="2348880"/>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CAUSAS</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0" name="9 Elipse"/>
          <p:cNvSpPr/>
          <p:nvPr/>
        </p:nvSpPr>
        <p:spPr>
          <a:xfrm>
            <a:off x="6804248" y="4725144"/>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EFECTO</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1" name="10 Rectángulo"/>
          <p:cNvSpPr/>
          <p:nvPr/>
        </p:nvSpPr>
        <p:spPr>
          <a:xfrm>
            <a:off x="6516216" y="5229200"/>
            <a:ext cx="2376264" cy="1323528"/>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5000"/>
              </a:lnSpc>
              <a:buFont typeface="+mj-lt"/>
              <a:buAutoNum type="arabicPeriod"/>
            </a:pPr>
            <a:r>
              <a:rPr lang="es-EC" sz="1400" dirty="0" smtClean="0">
                <a:solidFill>
                  <a:schemeClr val="bg1">
                    <a:lumMod val="50000"/>
                  </a:schemeClr>
                </a:solidFill>
              </a:rPr>
              <a:t>Bajo margen de rentabilidad bruta</a:t>
            </a:r>
            <a:endParaRPr lang="en-US" sz="14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b="1" u="sng" dirty="0" smtClean="0"/>
              <a:t>ESQUEMA DEL MANUAL:</a:t>
            </a:r>
          </a:p>
          <a:p>
            <a:endParaRPr lang="es-EC" dirty="0" smtClean="0"/>
          </a:p>
          <a:p>
            <a:endParaRPr lang="es-EC" b="1" dirty="0" smtClean="0"/>
          </a:p>
          <a:p>
            <a:pPr>
              <a:buFont typeface="Wingdings" pitchFamily="2" charset="2"/>
              <a:buChar char="ü"/>
            </a:pPr>
            <a:endParaRPr lang="en-US" b="1" u="sng" dirty="0"/>
          </a:p>
        </p:txBody>
      </p:sp>
      <p:sp>
        <p:nvSpPr>
          <p:cNvPr id="3" name="2 Título"/>
          <p:cNvSpPr>
            <a:spLocks noGrp="1"/>
          </p:cNvSpPr>
          <p:nvPr>
            <p:ph type="title"/>
          </p:nvPr>
        </p:nvSpPr>
        <p:spPr/>
        <p:txBody>
          <a:bodyPr>
            <a:normAutofit fontScale="90000"/>
          </a:bodyPr>
          <a:lstStyle/>
          <a:p>
            <a:pPr algn="ctr"/>
            <a:r>
              <a:rPr lang="es-EC" dirty="0" smtClean="0"/>
              <a:t>MANUAL DE GESTIÓN DE RIESGOS</a:t>
            </a:r>
            <a:endParaRPr lang="en-US" dirty="0"/>
          </a:p>
        </p:txBody>
      </p:sp>
      <p:sp>
        <p:nvSpPr>
          <p:cNvPr id="5" name="4 Llamada de flecha hacia abajo"/>
          <p:cNvSpPr/>
          <p:nvPr/>
        </p:nvSpPr>
        <p:spPr>
          <a:xfrm rot="16200000">
            <a:off x="431540" y="2672916"/>
            <a:ext cx="1872208" cy="1512168"/>
          </a:xfrm>
          <a:prstGeom prst="downArrowCallout">
            <a:avLst/>
          </a:prstGeom>
          <a:solidFill>
            <a:schemeClr val="tx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rPr>
              <a:t>  </a:t>
            </a:r>
            <a:r>
              <a:rPr lang="es-EC" dirty="0" smtClean="0">
                <a:solidFill>
                  <a:schemeClr val="bg1">
                    <a:lumMod val="50000"/>
                  </a:schemeClr>
                </a:solidFill>
                <a:effectLst>
                  <a:outerShdw blurRad="38100" dist="38100" dir="2700000" algn="tl">
                    <a:srgbClr val="000000">
                      <a:alpha val="43137"/>
                    </a:srgbClr>
                  </a:outerShdw>
                </a:effectLst>
              </a:rPr>
              <a:t>1 LA EMPRESA</a:t>
            </a:r>
            <a:endParaRPr lang="en-US" dirty="0">
              <a:solidFill>
                <a:schemeClr val="bg1">
                  <a:lumMod val="50000"/>
                </a:schemeClr>
              </a:solidFill>
              <a:effectLst>
                <a:outerShdw blurRad="38100" dist="38100" dir="2700000" algn="tl">
                  <a:srgbClr val="000000">
                    <a:alpha val="43137"/>
                  </a:srgbClr>
                </a:outerShdw>
              </a:effectLst>
            </a:endParaRPr>
          </a:p>
        </p:txBody>
      </p:sp>
      <p:sp>
        <p:nvSpPr>
          <p:cNvPr id="6" name="5 Rectángulo"/>
          <p:cNvSpPr/>
          <p:nvPr/>
        </p:nvSpPr>
        <p:spPr>
          <a:xfrm>
            <a:off x="2411760" y="2204864"/>
            <a:ext cx="2160240" cy="2880320"/>
          </a:xfrm>
          <a:prstGeom prst="rect">
            <a:avLst/>
          </a:prstGeom>
          <a:solidFill>
            <a:schemeClr val="tx1"/>
          </a:solidFill>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s-EC" dirty="0" smtClean="0">
                <a:solidFill>
                  <a:schemeClr val="bg1">
                    <a:lumMod val="50000"/>
                  </a:schemeClr>
                </a:solidFill>
                <a:effectLst>
                  <a:outerShdw blurRad="38100" dist="38100" dir="2700000" algn="tl">
                    <a:srgbClr val="000000">
                      <a:alpha val="43137"/>
                    </a:srgbClr>
                  </a:outerShdw>
                </a:effectLst>
              </a:rPr>
              <a:t>Antecedentes</a:t>
            </a:r>
          </a:p>
          <a:p>
            <a:pPr marL="342900" indent="-342900">
              <a:buAutoNum type="arabicPeriod"/>
            </a:pPr>
            <a:r>
              <a:rPr lang="es-EC" dirty="0" smtClean="0">
                <a:solidFill>
                  <a:schemeClr val="bg1">
                    <a:lumMod val="50000"/>
                  </a:schemeClr>
                </a:solidFill>
                <a:effectLst>
                  <a:outerShdw blurRad="38100" dist="38100" dir="2700000" algn="tl">
                    <a:srgbClr val="000000">
                      <a:alpha val="43137"/>
                    </a:srgbClr>
                  </a:outerShdw>
                </a:effectLst>
              </a:rPr>
              <a:t>Reseña Histórica</a:t>
            </a:r>
          </a:p>
          <a:p>
            <a:pPr marL="342900" indent="-342900">
              <a:buAutoNum type="arabicPeriod"/>
            </a:pPr>
            <a:r>
              <a:rPr lang="es-EC" dirty="0" smtClean="0">
                <a:solidFill>
                  <a:schemeClr val="bg1">
                    <a:lumMod val="50000"/>
                  </a:schemeClr>
                </a:solidFill>
                <a:effectLst>
                  <a:outerShdw blurRad="38100" dist="38100" dir="2700000" algn="tl">
                    <a:srgbClr val="000000">
                      <a:alpha val="43137"/>
                    </a:srgbClr>
                  </a:outerShdw>
                </a:effectLst>
              </a:rPr>
              <a:t>Estructura Organizacional</a:t>
            </a:r>
          </a:p>
          <a:p>
            <a:pPr marL="342900" indent="-342900">
              <a:buAutoNum type="arabicPeriod"/>
            </a:pPr>
            <a:r>
              <a:rPr lang="es-EC" dirty="0" smtClean="0">
                <a:solidFill>
                  <a:schemeClr val="bg1">
                    <a:lumMod val="50000"/>
                  </a:schemeClr>
                </a:solidFill>
                <a:effectLst>
                  <a:outerShdw blurRad="38100" dist="38100" dir="2700000" algn="tl">
                    <a:srgbClr val="000000">
                      <a:alpha val="43137"/>
                    </a:srgbClr>
                  </a:outerShdw>
                </a:effectLst>
              </a:rPr>
              <a:t>Actividades Comerciales </a:t>
            </a:r>
          </a:p>
          <a:p>
            <a:pPr marL="342900" indent="-342900">
              <a:buAutoNum type="arabicPeriod"/>
            </a:pPr>
            <a:r>
              <a:rPr lang="es-EC" dirty="0" smtClean="0">
                <a:solidFill>
                  <a:schemeClr val="bg1">
                    <a:lumMod val="50000"/>
                  </a:schemeClr>
                </a:solidFill>
                <a:effectLst>
                  <a:outerShdw blurRad="38100" dist="38100" dir="2700000" algn="tl">
                    <a:srgbClr val="000000">
                      <a:alpha val="43137"/>
                    </a:srgbClr>
                  </a:outerShdw>
                </a:effectLst>
              </a:rPr>
              <a:t>Planeación Estratégica </a:t>
            </a:r>
            <a:endParaRPr lang="en-US" dirty="0">
              <a:solidFill>
                <a:schemeClr val="bg1">
                  <a:lumMod val="50000"/>
                </a:schemeClr>
              </a:solidFill>
              <a:effectLst>
                <a:outerShdw blurRad="38100" dist="38100" dir="2700000" algn="tl">
                  <a:srgbClr val="000000">
                    <a:alpha val="43137"/>
                  </a:srgbClr>
                </a:outerShdw>
              </a:effectLst>
            </a:endParaRPr>
          </a:p>
        </p:txBody>
      </p:sp>
      <p:sp>
        <p:nvSpPr>
          <p:cNvPr id="7" name="6 Llamada de flecha hacia abajo"/>
          <p:cNvSpPr/>
          <p:nvPr/>
        </p:nvSpPr>
        <p:spPr>
          <a:xfrm>
            <a:off x="5436096" y="1628800"/>
            <a:ext cx="2952328" cy="1512168"/>
          </a:xfrm>
          <a:prstGeom prst="downArrowCallout">
            <a:avLst/>
          </a:prstGeom>
          <a:solidFill>
            <a:schemeClr val="tx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rPr>
              <a:t>  </a:t>
            </a:r>
            <a:r>
              <a:rPr lang="es-EC" dirty="0" smtClean="0">
                <a:solidFill>
                  <a:schemeClr val="bg1">
                    <a:lumMod val="50000"/>
                  </a:schemeClr>
                </a:solidFill>
                <a:effectLst>
                  <a:outerShdw blurRad="38100" dist="38100" dir="2700000" algn="tl">
                    <a:srgbClr val="000000">
                      <a:alpha val="43137"/>
                    </a:srgbClr>
                  </a:outerShdw>
                </a:effectLst>
              </a:rPr>
              <a:t>2 PROCESO DE ADMINISTRACIÓN DE RIESGOS</a:t>
            </a:r>
            <a:endParaRPr lang="en-US" dirty="0">
              <a:solidFill>
                <a:schemeClr val="bg1">
                  <a:lumMod val="50000"/>
                </a:schemeClr>
              </a:solidFill>
              <a:effectLst>
                <a:outerShdw blurRad="38100" dist="38100" dir="2700000" algn="tl">
                  <a:srgbClr val="000000">
                    <a:alpha val="43137"/>
                  </a:srgbClr>
                </a:outerShdw>
              </a:effectLst>
            </a:endParaRPr>
          </a:p>
        </p:txBody>
      </p:sp>
      <p:sp>
        <p:nvSpPr>
          <p:cNvPr id="8" name="7 Rectángulo"/>
          <p:cNvSpPr/>
          <p:nvPr/>
        </p:nvSpPr>
        <p:spPr>
          <a:xfrm>
            <a:off x="5292080" y="3212976"/>
            <a:ext cx="3168352" cy="288032"/>
          </a:xfrm>
          <a:prstGeom prst="rect">
            <a:avLst/>
          </a:prstGeom>
          <a:solidFill>
            <a:schemeClr val="tx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effectLst>
                  <a:outerShdw blurRad="38100" dist="38100" dir="2700000" algn="tl">
                    <a:srgbClr val="000000">
                      <a:alpha val="43137"/>
                    </a:srgbClr>
                  </a:outerShdw>
                </a:effectLst>
              </a:rPr>
              <a:t>IDENTIFICACIÓN</a:t>
            </a:r>
            <a:endParaRPr lang="en-US" dirty="0">
              <a:solidFill>
                <a:schemeClr val="bg1">
                  <a:lumMod val="50000"/>
                </a:schemeClr>
              </a:solidFill>
              <a:effectLst>
                <a:outerShdw blurRad="38100" dist="38100" dir="2700000" algn="tl">
                  <a:srgbClr val="000000">
                    <a:alpha val="43137"/>
                  </a:srgbClr>
                </a:outerShdw>
              </a:effectLst>
            </a:endParaRPr>
          </a:p>
        </p:txBody>
      </p:sp>
      <p:sp>
        <p:nvSpPr>
          <p:cNvPr id="9" name="8 Rectángulo"/>
          <p:cNvSpPr/>
          <p:nvPr/>
        </p:nvSpPr>
        <p:spPr>
          <a:xfrm>
            <a:off x="5292080" y="3789040"/>
            <a:ext cx="3168352" cy="288032"/>
          </a:xfrm>
          <a:prstGeom prst="rect">
            <a:avLst/>
          </a:prstGeom>
          <a:solidFill>
            <a:schemeClr val="tx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effectLst>
                  <a:outerShdw blurRad="38100" dist="38100" dir="2700000" algn="tl">
                    <a:srgbClr val="000000">
                      <a:alpha val="43137"/>
                    </a:srgbClr>
                  </a:outerShdw>
                </a:effectLst>
              </a:rPr>
              <a:t>ANÁLISIS Y EVALUACIÓN</a:t>
            </a:r>
            <a:endParaRPr lang="en-US" dirty="0">
              <a:solidFill>
                <a:schemeClr val="bg1">
                  <a:lumMod val="50000"/>
                </a:schemeClr>
              </a:solidFill>
              <a:effectLst>
                <a:outerShdw blurRad="38100" dist="38100" dir="2700000" algn="tl">
                  <a:srgbClr val="000000">
                    <a:alpha val="43137"/>
                  </a:srgbClr>
                </a:outerShdw>
              </a:effectLst>
            </a:endParaRPr>
          </a:p>
        </p:txBody>
      </p:sp>
      <p:sp>
        <p:nvSpPr>
          <p:cNvPr id="10" name="9 Rectángulo"/>
          <p:cNvSpPr/>
          <p:nvPr/>
        </p:nvSpPr>
        <p:spPr>
          <a:xfrm>
            <a:off x="5292080" y="4293096"/>
            <a:ext cx="3168352" cy="288032"/>
          </a:xfrm>
          <a:prstGeom prst="rect">
            <a:avLst/>
          </a:prstGeom>
          <a:solidFill>
            <a:schemeClr val="tx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effectLst>
                  <a:outerShdw blurRad="38100" dist="38100" dir="2700000" algn="tl">
                    <a:srgbClr val="000000">
                      <a:alpha val="43137"/>
                    </a:srgbClr>
                  </a:outerShdw>
                </a:effectLst>
              </a:rPr>
              <a:t>RESPUESTA Y CONTROL</a:t>
            </a:r>
            <a:endParaRPr lang="en-US" dirty="0">
              <a:solidFill>
                <a:schemeClr val="bg1">
                  <a:lumMod val="50000"/>
                </a:schemeClr>
              </a:solidFill>
              <a:effectLst>
                <a:outerShdw blurRad="38100" dist="38100" dir="2700000" algn="tl">
                  <a:srgbClr val="000000">
                    <a:alpha val="43137"/>
                  </a:srgbClr>
                </a:outerShdw>
              </a:effectLst>
            </a:endParaRPr>
          </a:p>
        </p:txBody>
      </p:sp>
      <p:sp>
        <p:nvSpPr>
          <p:cNvPr id="11" name="10 Rectángulo"/>
          <p:cNvSpPr/>
          <p:nvPr/>
        </p:nvSpPr>
        <p:spPr>
          <a:xfrm>
            <a:off x="5292080" y="4797152"/>
            <a:ext cx="3168352" cy="576064"/>
          </a:xfrm>
          <a:prstGeom prst="rect">
            <a:avLst/>
          </a:prstGeom>
          <a:solidFill>
            <a:schemeClr val="tx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effectLst>
                  <a:outerShdw blurRad="38100" dist="38100" dir="2700000" algn="tl">
                    <a:srgbClr val="000000">
                      <a:alpha val="43137"/>
                    </a:srgbClr>
                  </a:outerShdw>
                </a:effectLst>
              </a:rPr>
              <a:t>IMPLEMENTACIÓN DE POLITICAS / ASIGNACIÓN</a:t>
            </a:r>
            <a:endParaRPr lang="en-US" dirty="0">
              <a:solidFill>
                <a:schemeClr val="bg1">
                  <a:lumMod val="50000"/>
                </a:schemeClr>
              </a:solidFill>
              <a:effectLst>
                <a:outerShdw blurRad="38100" dist="38100" dir="2700000" algn="tl">
                  <a:srgbClr val="000000">
                    <a:alpha val="43137"/>
                  </a:srgbClr>
                </a:outerShdw>
              </a:effectLst>
            </a:endParaRPr>
          </a:p>
        </p:txBody>
      </p:sp>
      <p:sp>
        <p:nvSpPr>
          <p:cNvPr id="12" name="11 Rectángulo"/>
          <p:cNvSpPr/>
          <p:nvPr/>
        </p:nvSpPr>
        <p:spPr>
          <a:xfrm>
            <a:off x="5292080" y="5589240"/>
            <a:ext cx="3168352" cy="288032"/>
          </a:xfrm>
          <a:prstGeom prst="rect">
            <a:avLst/>
          </a:prstGeom>
          <a:solidFill>
            <a:schemeClr val="tx1"/>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bg1">
                    <a:lumMod val="50000"/>
                  </a:schemeClr>
                </a:solidFill>
                <a:effectLst>
                  <a:outerShdw blurRad="38100" dist="38100" dir="2700000" algn="tl">
                    <a:srgbClr val="000000">
                      <a:alpha val="43137"/>
                    </a:srgbClr>
                  </a:outerShdw>
                </a:effectLst>
              </a:rPr>
              <a:t>SEGUIMIENTO</a:t>
            </a:r>
            <a:endParaRPr lang="en-US" dirty="0">
              <a:solidFill>
                <a:schemeClr val="bg1">
                  <a:lumMod val="50000"/>
                </a:schemeClr>
              </a:solidFill>
              <a:effectLst>
                <a:outerShdw blurRad="38100" dist="38100" dir="2700000" algn="tl">
                  <a:srgbClr val="000000">
                    <a:alpha val="43137"/>
                  </a:srgbClr>
                </a:outerShdw>
              </a:effectLst>
            </a:endParaRPr>
          </a:p>
        </p:txBody>
      </p:sp>
      <p:sp>
        <p:nvSpPr>
          <p:cNvPr id="14" name="13 Flecha abajo"/>
          <p:cNvSpPr/>
          <p:nvPr/>
        </p:nvSpPr>
        <p:spPr>
          <a:xfrm>
            <a:off x="6732240" y="3573016"/>
            <a:ext cx="288032" cy="216024"/>
          </a:xfrm>
          <a:prstGeom prst="downArrow">
            <a:avLst/>
          </a:prstGeom>
          <a:solidFill>
            <a:schemeClr val="tx1"/>
          </a:soli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14 Flecha abajo"/>
          <p:cNvSpPr/>
          <p:nvPr/>
        </p:nvSpPr>
        <p:spPr>
          <a:xfrm>
            <a:off x="6732240" y="4077072"/>
            <a:ext cx="288032" cy="216024"/>
          </a:xfrm>
          <a:prstGeom prst="downArrow">
            <a:avLst/>
          </a:prstGeom>
          <a:solidFill>
            <a:schemeClr val="tx1"/>
          </a:soli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Flecha abajo"/>
          <p:cNvSpPr/>
          <p:nvPr/>
        </p:nvSpPr>
        <p:spPr>
          <a:xfrm>
            <a:off x="6732240" y="4581128"/>
            <a:ext cx="288032" cy="216024"/>
          </a:xfrm>
          <a:prstGeom prst="downArrow">
            <a:avLst/>
          </a:prstGeom>
          <a:solidFill>
            <a:schemeClr val="tx1"/>
          </a:soli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6 Flecha abajo"/>
          <p:cNvSpPr/>
          <p:nvPr/>
        </p:nvSpPr>
        <p:spPr>
          <a:xfrm>
            <a:off x="6732240" y="5373216"/>
            <a:ext cx="288032" cy="216024"/>
          </a:xfrm>
          <a:prstGeom prst="downArrow">
            <a:avLst/>
          </a:prstGeom>
          <a:solidFill>
            <a:schemeClr val="tx1"/>
          </a:solidFill>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C" dirty="0" smtClean="0"/>
              <a:t>Ejemplo 2</a:t>
            </a:r>
            <a:endParaRPr lang="en-US" dirty="0"/>
          </a:p>
        </p:txBody>
      </p:sp>
      <p:sp>
        <p:nvSpPr>
          <p:cNvPr id="7" name="6 Rectángulo"/>
          <p:cNvSpPr/>
          <p:nvPr/>
        </p:nvSpPr>
        <p:spPr>
          <a:xfrm>
            <a:off x="6444208" y="2852936"/>
            <a:ext cx="2376264" cy="1728192"/>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ctr">
              <a:buFont typeface="+mj-lt"/>
              <a:buAutoNum type="arabicPeriod"/>
            </a:pPr>
            <a:r>
              <a:rPr lang="es-EC" sz="1400" dirty="0" smtClean="0">
                <a:solidFill>
                  <a:schemeClr val="bg1">
                    <a:lumMod val="50000"/>
                  </a:schemeClr>
                </a:solidFill>
              </a:rPr>
              <a:t>Inadecuadas Políticas de Cobro / Desfase en  el  ciclo de caja </a:t>
            </a:r>
            <a:r>
              <a:rPr lang="es-EC" sz="1400" dirty="0" smtClean="0"/>
              <a:t> de crédito</a:t>
            </a:r>
            <a:endParaRPr lang="en-US" sz="1400" dirty="0" smtClean="0"/>
          </a:p>
          <a:p>
            <a:pPr fontAlgn="ctr"/>
            <a:r>
              <a:rPr lang="es-EC" sz="1400" dirty="0" smtClean="0"/>
              <a:t> Iliquidez temporal</a:t>
            </a:r>
            <a:endParaRPr lang="en-US" sz="1400" dirty="0"/>
          </a:p>
        </p:txBody>
      </p:sp>
      <p:sp>
        <p:nvSpPr>
          <p:cNvPr id="8" name="7 Elipse"/>
          <p:cNvSpPr/>
          <p:nvPr/>
        </p:nvSpPr>
        <p:spPr>
          <a:xfrm>
            <a:off x="6804248" y="2348880"/>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CAUSAS</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0" name="9 Elipse"/>
          <p:cNvSpPr/>
          <p:nvPr/>
        </p:nvSpPr>
        <p:spPr>
          <a:xfrm>
            <a:off x="6804248" y="4725144"/>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EFECTO</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1" name="10 Rectángulo"/>
          <p:cNvSpPr/>
          <p:nvPr/>
        </p:nvSpPr>
        <p:spPr>
          <a:xfrm>
            <a:off x="6516216" y="5229200"/>
            <a:ext cx="2376264" cy="1323528"/>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5000"/>
              </a:lnSpc>
              <a:buFont typeface="+mj-lt"/>
              <a:buAutoNum type="arabicPeriod"/>
            </a:pPr>
            <a:r>
              <a:rPr lang="es-EC" sz="1400" dirty="0" smtClean="0">
                <a:solidFill>
                  <a:schemeClr val="bg1">
                    <a:lumMod val="50000"/>
                  </a:schemeClr>
                </a:solidFill>
              </a:rPr>
              <a:t>Iliquidez temporal</a:t>
            </a:r>
            <a:endParaRPr lang="en-US" sz="1400" dirty="0" smtClean="0">
              <a:solidFill>
                <a:schemeClr val="bg1">
                  <a:lumMod val="50000"/>
                </a:schemeClr>
              </a:solidFill>
            </a:endParaRPr>
          </a:p>
        </p:txBody>
      </p:sp>
      <p:pic>
        <p:nvPicPr>
          <p:cNvPr id="13" name="7 Marcador de contenido"/>
          <p:cNvPicPr>
            <a:picLocks noGrp="1"/>
          </p:cNvPicPr>
          <p:nvPr>
            <p:ph sz="quarter" idx="13"/>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arto="http://schemas.microsoft.com/office/word/2006/arto" xmlns:pic="http://schemas.openxmlformats.org/drawingml/2006/picture" xmlns:lc="http://schemas.openxmlformats.org/drawingml/2006/lockedCanvas" val="0"/>
              </a:ext>
            </a:extLst>
          </a:blip>
          <a:srcRect/>
          <a:stretch>
            <a:fillRect/>
          </a:stretch>
        </p:blipFill>
        <p:spPr bwMode="auto">
          <a:xfrm>
            <a:off x="323528" y="2636912"/>
            <a:ext cx="5299695" cy="3816423"/>
          </a:xfrm>
          <a:prstGeom prst="rect">
            <a:avLst/>
          </a:prstGeom>
          <a:solidFill>
            <a:schemeClr val="tx1"/>
          </a:solidFill>
          <a:ln>
            <a:noFill/>
          </a:ln>
        </p:spPr>
      </p:pic>
      <p:sp>
        <p:nvSpPr>
          <p:cNvPr id="9" name="8 Elipse"/>
          <p:cNvSpPr/>
          <p:nvPr/>
        </p:nvSpPr>
        <p:spPr>
          <a:xfrm>
            <a:off x="5292080" y="3356992"/>
            <a:ext cx="43204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p:nvSpPr>
        <p:spPr>
          <a:xfrm>
            <a:off x="899592" y="1772816"/>
            <a:ext cx="7128792" cy="28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rPr>
              <a:t>Razón de Plazo Promedio Cuentas por Cobrar</a:t>
            </a:r>
            <a:endParaRPr lang="en-US" b="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Marcador de contenido"/>
          <p:cNvPicPr>
            <a:picLocks noGrp="1"/>
          </p:cNvPicPr>
          <p:nvPr>
            <p:ph sz="quarter" idx="13"/>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arto="http://schemas.microsoft.com/office/word/2006/arto" xmlns:pic="http://schemas.openxmlformats.org/drawingml/2006/picture" xmlns:lc="http://schemas.openxmlformats.org/drawingml/2006/lockedCanvas" val="0"/>
              </a:ext>
            </a:extLst>
          </a:blip>
          <a:srcRect/>
          <a:stretch>
            <a:fillRect/>
          </a:stretch>
        </p:blipFill>
        <p:spPr bwMode="auto">
          <a:xfrm>
            <a:off x="395536" y="2636912"/>
            <a:ext cx="5515719" cy="3744415"/>
          </a:xfrm>
          <a:prstGeom prst="rect">
            <a:avLst/>
          </a:prstGeom>
          <a:solidFill>
            <a:schemeClr val="tx1"/>
          </a:solidFill>
          <a:ln>
            <a:solidFill>
              <a:schemeClr val="accent1">
                <a:shade val="50000"/>
              </a:schemeClr>
            </a:solidFill>
          </a:ln>
        </p:spPr>
      </p:pic>
      <p:sp>
        <p:nvSpPr>
          <p:cNvPr id="3" name="2 Título"/>
          <p:cNvSpPr>
            <a:spLocks noGrp="1"/>
          </p:cNvSpPr>
          <p:nvPr>
            <p:ph type="title"/>
          </p:nvPr>
        </p:nvSpPr>
        <p:spPr/>
        <p:txBody>
          <a:bodyPr/>
          <a:lstStyle/>
          <a:p>
            <a:r>
              <a:rPr lang="es-EC" dirty="0" smtClean="0"/>
              <a:t>Ejemplo 3</a:t>
            </a:r>
            <a:endParaRPr lang="en-US" dirty="0"/>
          </a:p>
        </p:txBody>
      </p:sp>
      <p:sp>
        <p:nvSpPr>
          <p:cNvPr id="7" name="6 Rectángulo"/>
          <p:cNvSpPr/>
          <p:nvPr/>
        </p:nvSpPr>
        <p:spPr>
          <a:xfrm>
            <a:off x="6444208" y="2852936"/>
            <a:ext cx="2376264" cy="1728192"/>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ctr">
              <a:lnSpc>
                <a:spcPct val="115000"/>
              </a:lnSpc>
              <a:buFont typeface="+mj-lt"/>
              <a:buAutoNum type="arabicPeriod"/>
            </a:pPr>
            <a:r>
              <a:rPr lang="es-EC" sz="1400" dirty="0" smtClean="0">
                <a:solidFill>
                  <a:schemeClr val="bg1">
                    <a:lumMod val="50000"/>
                  </a:schemeClr>
                </a:solidFill>
              </a:rPr>
              <a:t>Ineficaz planificación de pedidos de producción</a:t>
            </a:r>
            <a:endParaRPr lang="en-US" sz="1400" dirty="0" smtClean="0">
              <a:solidFill>
                <a:schemeClr val="bg1">
                  <a:lumMod val="50000"/>
                </a:schemeClr>
              </a:solidFill>
            </a:endParaRPr>
          </a:p>
          <a:p>
            <a:pPr marL="342900" indent="-342900" fontAlgn="ctr">
              <a:buFont typeface="+mj-lt"/>
              <a:buAutoNum type="arabicPeriod"/>
            </a:pPr>
            <a:r>
              <a:rPr lang="es-EC" sz="1400" dirty="0" smtClean="0"/>
              <a:t>de crédito</a:t>
            </a:r>
            <a:endParaRPr lang="en-US" sz="1400" dirty="0" smtClean="0"/>
          </a:p>
          <a:p>
            <a:pPr fontAlgn="ctr"/>
            <a:r>
              <a:rPr lang="es-EC" sz="1400" dirty="0" smtClean="0"/>
              <a:t> Iliquidez temporal</a:t>
            </a:r>
            <a:endParaRPr lang="en-US" sz="1400" dirty="0"/>
          </a:p>
        </p:txBody>
      </p:sp>
      <p:sp>
        <p:nvSpPr>
          <p:cNvPr id="8" name="7 Elipse"/>
          <p:cNvSpPr/>
          <p:nvPr/>
        </p:nvSpPr>
        <p:spPr>
          <a:xfrm>
            <a:off x="6804248" y="2348880"/>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CAUSAS</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0" name="9 Elipse"/>
          <p:cNvSpPr/>
          <p:nvPr/>
        </p:nvSpPr>
        <p:spPr>
          <a:xfrm>
            <a:off x="6804248" y="4725144"/>
            <a:ext cx="1800200" cy="360040"/>
          </a:xfrm>
          <a:prstGeom prst="ellipse">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effectLst>
                  <a:outerShdw blurRad="38100" dist="38100" dir="2700000" algn="tl">
                    <a:srgbClr val="000000">
                      <a:alpha val="43137"/>
                    </a:srgbClr>
                  </a:outerShdw>
                </a:effectLst>
              </a:rPr>
              <a:t>EFECTO</a:t>
            </a:r>
            <a:endParaRPr lang="en-US" b="1" dirty="0">
              <a:solidFill>
                <a:schemeClr val="bg1">
                  <a:lumMod val="50000"/>
                </a:schemeClr>
              </a:solidFill>
              <a:effectLst>
                <a:outerShdw blurRad="38100" dist="38100" dir="2700000" algn="tl">
                  <a:srgbClr val="000000">
                    <a:alpha val="43137"/>
                  </a:srgbClr>
                </a:outerShdw>
              </a:effectLst>
            </a:endParaRPr>
          </a:p>
        </p:txBody>
      </p:sp>
      <p:sp>
        <p:nvSpPr>
          <p:cNvPr id="11" name="10 Rectángulo"/>
          <p:cNvSpPr/>
          <p:nvPr/>
        </p:nvSpPr>
        <p:spPr>
          <a:xfrm>
            <a:off x="6516216" y="5229200"/>
            <a:ext cx="2376264" cy="1323528"/>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ctr">
              <a:lnSpc>
                <a:spcPct val="115000"/>
              </a:lnSpc>
              <a:buFont typeface="+mj-lt"/>
              <a:buAutoNum type="arabicPeriod"/>
            </a:pPr>
            <a:r>
              <a:rPr lang="es-EC" sz="1400" dirty="0" smtClean="0">
                <a:solidFill>
                  <a:schemeClr val="bg1">
                    <a:lumMod val="50000"/>
                  </a:schemeClr>
                </a:solidFill>
              </a:rPr>
              <a:t>Costos de inventarios inmovilizados</a:t>
            </a:r>
            <a:endParaRPr lang="en-US" sz="1400" dirty="0" smtClean="0">
              <a:solidFill>
                <a:schemeClr val="bg1">
                  <a:lumMod val="50000"/>
                </a:schemeClr>
              </a:solidFill>
            </a:endParaRPr>
          </a:p>
        </p:txBody>
      </p:sp>
      <p:sp>
        <p:nvSpPr>
          <p:cNvPr id="9" name="8 Elipse"/>
          <p:cNvSpPr/>
          <p:nvPr/>
        </p:nvSpPr>
        <p:spPr>
          <a:xfrm rot="21182894">
            <a:off x="4759493" y="3456191"/>
            <a:ext cx="432048" cy="64807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Rectángulo"/>
          <p:cNvSpPr/>
          <p:nvPr/>
        </p:nvSpPr>
        <p:spPr>
          <a:xfrm>
            <a:off x="755576" y="1772816"/>
            <a:ext cx="7128792" cy="28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rPr>
              <a:t>Promedio de Días de Rotación de Inventarios</a:t>
            </a:r>
            <a:endParaRPr lang="en-US" b="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1066800"/>
          </a:xfrm>
        </p:spPr>
        <p:txBody>
          <a:bodyPr>
            <a:normAutofit/>
          </a:bodyPr>
          <a:lstStyle/>
          <a:p>
            <a:r>
              <a:rPr lang="es-EC" sz="2800" b="1" dirty="0" smtClean="0"/>
              <a:t>Matriz - Identificación de Riesgos Financieros </a:t>
            </a:r>
            <a:endParaRPr lang="en-US" sz="2800" b="1" dirty="0"/>
          </a:p>
        </p:txBody>
      </p:sp>
      <p:graphicFrame>
        <p:nvGraphicFramePr>
          <p:cNvPr id="4" name="3 Tabla"/>
          <p:cNvGraphicFramePr>
            <a:graphicFrameLocks noGrp="1"/>
          </p:cNvGraphicFramePr>
          <p:nvPr/>
        </p:nvGraphicFramePr>
        <p:xfrm>
          <a:off x="323528" y="1412776"/>
          <a:ext cx="8496944" cy="5473841"/>
        </p:xfrm>
        <a:graphic>
          <a:graphicData uri="http://schemas.openxmlformats.org/drawingml/2006/table">
            <a:tbl>
              <a:tblPr/>
              <a:tblGrid>
                <a:gridCol w="359844"/>
                <a:gridCol w="812549"/>
                <a:gridCol w="2901962"/>
                <a:gridCol w="1884985"/>
                <a:gridCol w="2537604"/>
              </a:tblGrid>
              <a:tr h="321019">
                <a:tc>
                  <a:txBody>
                    <a:bodyPr/>
                    <a:lstStyle/>
                    <a:p>
                      <a:pPr marL="0" marR="0" algn="ctr">
                        <a:lnSpc>
                          <a:spcPct val="150000"/>
                        </a:lnSpc>
                        <a:spcBef>
                          <a:spcPts val="0"/>
                        </a:spcBef>
                        <a:spcAft>
                          <a:spcPts val="0"/>
                        </a:spcAft>
                      </a:pPr>
                      <a:r>
                        <a:rPr lang="es-EC" sz="1100" b="1" dirty="0">
                          <a:solidFill>
                            <a:srgbClr val="000000"/>
                          </a:solidFill>
                          <a:latin typeface="Arial"/>
                          <a:ea typeface="Times New Roman"/>
                          <a:cs typeface="Times New Roman"/>
                        </a:rPr>
                        <a:t>No.</a:t>
                      </a:r>
                      <a:endParaRPr lang="en-US" sz="11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100" b="1" dirty="0">
                          <a:solidFill>
                            <a:srgbClr val="000000"/>
                          </a:solidFill>
                          <a:latin typeface="Arial"/>
                          <a:ea typeface="Times New Roman"/>
                          <a:cs typeface="Times New Roman"/>
                        </a:rPr>
                        <a:t>PROCESO</a:t>
                      </a:r>
                      <a:endParaRPr lang="en-US" sz="11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100" b="1" dirty="0">
                          <a:solidFill>
                            <a:srgbClr val="000000"/>
                          </a:solidFill>
                          <a:latin typeface="Arial"/>
                          <a:ea typeface="Times New Roman"/>
                          <a:cs typeface="Times New Roman"/>
                        </a:rPr>
                        <a:t>RIESGO</a:t>
                      </a:r>
                      <a:endParaRPr lang="en-US" sz="11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100" b="1" dirty="0">
                          <a:solidFill>
                            <a:srgbClr val="000000"/>
                          </a:solidFill>
                          <a:latin typeface="Arial"/>
                          <a:ea typeface="Times New Roman"/>
                          <a:cs typeface="Times New Roman"/>
                        </a:rPr>
                        <a:t>CAUSA</a:t>
                      </a:r>
                      <a:endParaRPr lang="en-US" sz="11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100" b="1" dirty="0">
                          <a:solidFill>
                            <a:srgbClr val="000000"/>
                          </a:solidFill>
                          <a:latin typeface="Arial"/>
                          <a:ea typeface="Times New Roman"/>
                          <a:cs typeface="Times New Roman"/>
                        </a:rPr>
                        <a:t>EFECTO</a:t>
                      </a:r>
                      <a:endParaRPr lang="en-US" sz="11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27516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12">
                  <a:txBody>
                    <a:bodyPr/>
                    <a:lstStyle/>
                    <a:p>
                      <a:pPr marL="0" marR="0" algn="ctr">
                        <a:lnSpc>
                          <a:spcPct val="150000"/>
                        </a:lnSpc>
                        <a:spcBef>
                          <a:spcPts val="0"/>
                        </a:spcBef>
                        <a:spcAft>
                          <a:spcPts val="0"/>
                        </a:spcAft>
                      </a:pPr>
                      <a:endParaRPr lang="en-US" sz="1000" dirty="0">
                        <a:latin typeface="Calibri"/>
                        <a:ea typeface="Times New Roman"/>
                        <a:cs typeface="Times New Roman"/>
                      </a:endParaRPr>
                    </a:p>
                    <a:p>
                      <a:pPr marL="0" marR="0" algn="ctr">
                        <a:lnSpc>
                          <a:spcPct val="300000"/>
                        </a:lnSpc>
                        <a:spcBef>
                          <a:spcPts val="0"/>
                        </a:spcBef>
                        <a:spcAft>
                          <a:spcPts val="0"/>
                        </a:spcAft>
                      </a:pPr>
                      <a:endParaRPr lang="es-EC" sz="1000" b="1" dirty="0" smtClean="0">
                        <a:solidFill>
                          <a:srgbClr val="000000"/>
                        </a:solidFill>
                        <a:latin typeface="Arial"/>
                        <a:ea typeface="Times New Roman"/>
                        <a:cs typeface="Times New Roman"/>
                      </a:endParaRPr>
                    </a:p>
                    <a:p>
                      <a:pPr marL="0" marR="0" algn="ctr">
                        <a:lnSpc>
                          <a:spcPct val="300000"/>
                        </a:lnSpc>
                        <a:spcBef>
                          <a:spcPts val="0"/>
                        </a:spcBef>
                        <a:spcAft>
                          <a:spcPts val="0"/>
                        </a:spcAft>
                      </a:pPr>
                      <a:endParaRPr lang="es-EC" sz="1000" b="1" dirty="0" smtClean="0">
                        <a:solidFill>
                          <a:srgbClr val="000000"/>
                        </a:solidFill>
                        <a:latin typeface="Arial"/>
                        <a:ea typeface="Times New Roman"/>
                        <a:cs typeface="Times New Roman"/>
                      </a:endParaRPr>
                    </a:p>
                    <a:p>
                      <a:pPr marL="0" marR="0" algn="ctr">
                        <a:lnSpc>
                          <a:spcPct val="300000"/>
                        </a:lnSpc>
                        <a:spcBef>
                          <a:spcPts val="0"/>
                        </a:spcBef>
                        <a:spcAft>
                          <a:spcPts val="0"/>
                        </a:spcAft>
                      </a:pPr>
                      <a:endParaRPr lang="es-EC" sz="1000" b="1" dirty="0" smtClean="0">
                        <a:solidFill>
                          <a:srgbClr val="000000"/>
                        </a:solidFill>
                        <a:latin typeface="Arial"/>
                        <a:ea typeface="Times New Roman"/>
                        <a:cs typeface="Times New Roman"/>
                      </a:endParaRPr>
                    </a:p>
                    <a:p>
                      <a:pPr marL="0" marR="0" algn="ctr">
                        <a:lnSpc>
                          <a:spcPct val="300000"/>
                        </a:lnSpc>
                        <a:spcBef>
                          <a:spcPts val="0"/>
                        </a:spcBef>
                        <a:spcAft>
                          <a:spcPts val="0"/>
                        </a:spcAft>
                      </a:pPr>
                      <a:endParaRPr lang="es-EC" sz="1000" b="1" dirty="0" smtClean="0">
                        <a:solidFill>
                          <a:srgbClr val="000000"/>
                        </a:solidFill>
                        <a:latin typeface="Arial"/>
                        <a:ea typeface="Times New Roman"/>
                        <a:cs typeface="Times New Roman"/>
                      </a:endParaRPr>
                    </a:p>
                    <a:p>
                      <a:pPr marL="0" marR="0" algn="ctr">
                        <a:lnSpc>
                          <a:spcPct val="300000"/>
                        </a:lnSpc>
                        <a:spcBef>
                          <a:spcPts val="0"/>
                        </a:spcBef>
                        <a:spcAft>
                          <a:spcPts val="0"/>
                        </a:spcAft>
                      </a:pPr>
                      <a:r>
                        <a:rPr lang="es-EC" sz="1000" b="1" dirty="0" smtClean="0">
                          <a:solidFill>
                            <a:srgbClr val="000000"/>
                          </a:solidFill>
                          <a:latin typeface="Arial"/>
                          <a:ea typeface="Times New Roman"/>
                          <a:cs typeface="Times New Roman"/>
                        </a:rPr>
                        <a:t>Financiero</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tabLst>
                          <a:tab pos="246380" algn="l"/>
                        </a:tabLst>
                      </a:pPr>
                      <a:r>
                        <a:rPr lang="es-EC" sz="1000" dirty="0">
                          <a:solidFill>
                            <a:srgbClr val="000000"/>
                          </a:solidFill>
                          <a:latin typeface="Arial"/>
                          <a:ea typeface="Times New Roman"/>
                          <a:cs typeface="Times New Roman"/>
                        </a:rPr>
                        <a:t>Elevado el plazo promedio de </a:t>
                      </a:r>
                      <a:r>
                        <a:rPr lang="es-EC" sz="1000" dirty="0">
                          <a:solidFill>
                            <a:srgbClr val="000000"/>
                          </a:solidFill>
                          <a:latin typeface="Arial"/>
                          <a:ea typeface="Times New Roman"/>
                          <a:cs typeface="Times New Roman"/>
                          <a:hlinkClick r:id="rId2" action="ppaction://hlinksldjump"/>
                        </a:rPr>
                        <a:t>CxC</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Inadecuada política de crédito</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 Iliquidez temporal</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09871">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2</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Elevado el plazo promedio de</a:t>
                      </a:r>
                      <a:r>
                        <a:rPr lang="es-EC" sz="1000" kern="1200" dirty="0">
                          <a:solidFill>
                            <a:srgbClr val="000000"/>
                          </a:solidFill>
                          <a:latin typeface="Arial"/>
                          <a:ea typeface="Times New Roman"/>
                          <a:cs typeface="Times New Roman"/>
                          <a:hlinkClick r:id="rId2" action="ppaction://hlinksldjump"/>
                        </a:rPr>
                        <a:t> Inventario</a:t>
                      </a:r>
                      <a:endParaRPr lang="en-US" sz="1000" kern="1200" dirty="0">
                        <a:solidFill>
                          <a:srgbClr val="000000"/>
                        </a:solidFill>
                        <a:latin typeface="Arial"/>
                        <a:ea typeface="Times New Roman"/>
                        <a:cs typeface="Times New Roman"/>
                        <a:hlinkClick r:id="rId2" action="ppaction://hlinksldjump"/>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Ineficaz planificación de pedidos de producción</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 Costos de inventarios inmovilizados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191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3</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Elevado periodo de pago a </a:t>
                      </a:r>
                      <a:r>
                        <a:rPr lang="es-EC" sz="1000" kern="1200" dirty="0">
                          <a:solidFill>
                            <a:srgbClr val="000000"/>
                          </a:solidFill>
                          <a:latin typeface="Arial"/>
                          <a:ea typeface="Times New Roman"/>
                          <a:cs typeface="Times New Roman"/>
                          <a:hlinkClick r:id="rId2" action="ppaction://hlinksldjump"/>
                        </a:rPr>
                        <a:t>proveedores</a:t>
                      </a:r>
                      <a:endParaRPr lang="en-US" sz="1000" kern="1200" dirty="0">
                        <a:solidFill>
                          <a:srgbClr val="000000"/>
                        </a:solidFill>
                        <a:latin typeface="Arial"/>
                        <a:ea typeface="Times New Roman"/>
                        <a:cs typeface="Times New Roman"/>
                        <a:hlinkClick r:id="rId2" action="ppaction://hlinksldjump"/>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Falta liquidez</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Perdida de Créditos con proveedores / Incremento en costos de materia prima y servicios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14807">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4</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Elevado Costo de </a:t>
                      </a:r>
                      <a:r>
                        <a:rPr lang="es-EC" sz="1000" dirty="0">
                          <a:solidFill>
                            <a:srgbClr val="000000"/>
                          </a:solidFill>
                          <a:latin typeface="Arial"/>
                          <a:ea typeface="Times New Roman"/>
                          <a:cs typeface="Times New Roman"/>
                          <a:hlinkClick r:id="rId3" action="ppaction://hlinksldjump"/>
                        </a:rPr>
                        <a:t>Ventas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Ineficiencia en Procesos Productivos / Alto nivel de desperdicio de materia prima</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Bajo margen de rentabilidad bruta</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516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Aumento en costos</a:t>
                      </a:r>
                      <a:r>
                        <a:rPr lang="es-EC" sz="1000" dirty="0">
                          <a:solidFill>
                            <a:srgbClr val="000000"/>
                          </a:solidFill>
                          <a:latin typeface="Arial"/>
                          <a:ea typeface="Times New Roman"/>
                          <a:cs typeface="Times New Roman"/>
                          <a:hlinkClick r:id="rId4" action="ppaction://hlinksldjump"/>
                        </a:rPr>
                        <a:t> financieros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Falta de liquidez </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Bajo margen de utilidad neta</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516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6</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Falta de Disponibilidad </a:t>
                      </a:r>
                      <a:r>
                        <a:rPr lang="es-EC" sz="1000" dirty="0">
                          <a:solidFill>
                            <a:srgbClr val="000000"/>
                          </a:solidFill>
                          <a:latin typeface="Arial"/>
                          <a:ea typeface="Times New Roman"/>
                          <a:cs typeface="Times New Roman"/>
                          <a:hlinkClick r:id="rId2" action="ppaction://hlinksldjump"/>
                        </a:rPr>
                        <a:t>Inmediata</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Política de ventas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Iliquidez inmediata, poca reacción en imprevistos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516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7</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C" sz="1000" dirty="0" smtClean="0">
                          <a:solidFill>
                            <a:srgbClr val="000000"/>
                          </a:solidFill>
                          <a:latin typeface="Arial"/>
                          <a:ea typeface="Times New Roman"/>
                          <a:cs typeface="Times New Roman"/>
                        </a:rPr>
                        <a:t>Subida de precio en fibra acrílicas</a:t>
                      </a:r>
                      <a:endParaRPr lang="en-US" sz="1000" dirty="0" smtClean="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smtClean="0">
                          <a:solidFill>
                            <a:srgbClr val="000000"/>
                          </a:solidFill>
                          <a:latin typeface="Arial"/>
                          <a:ea typeface="Times New Roman"/>
                          <a:cs typeface="Times New Roman"/>
                        </a:rPr>
                        <a:t>Especulación en precio de materia prima</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Variación en la rentabilidad precio al cliente</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09871">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8</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Volatilidad en tasas de interés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Medidas gubernamentales a la banca nacional</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Incremento en gastos financieros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09871">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9</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Variación en tipo de cambio Euro/Dólar</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Devaluación de la moneda local</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Alto impacto en la compra de repuestos en las áreas productivas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3461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Surgimiento de nuevos aranceles en mercados internacionales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Falta de acuerdos comerciales </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Reducción en ventas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14807">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11</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Perdidas de inventarios en bodegas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Insuficiente control de inventarios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Mermas en las utilidades/Incremento en gastos no deducibles/Incremento en pago de impuesto a la renta</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516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12</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Incremento de gastos laborales</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Alta rotación de empleados</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Gastos de Capacitación y Aprendizaje</a:t>
                      </a:r>
                      <a:endParaRPr lang="en-US" sz="1000" dirty="0">
                        <a:latin typeface="Calibri"/>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1066800"/>
          </a:xfrm>
        </p:spPr>
        <p:txBody>
          <a:bodyPr>
            <a:normAutofit/>
          </a:bodyPr>
          <a:lstStyle/>
          <a:p>
            <a:r>
              <a:rPr lang="es-EC" sz="2800" b="1" dirty="0" smtClean="0"/>
              <a:t>Matriz- Identificación de Riesgos Operativos </a:t>
            </a:r>
            <a:endParaRPr lang="en-US" sz="2800" b="1" dirty="0"/>
          </a:p>
        </p:txBody>
      </p:sp>
      <p:graphicFrame>
        <p:nvGraphicFramePr>
          <p:cNvPr id="5" name="4 Tabla"/>
          <p:cNvGraphicFramePr>
            <a:graphicFrameLocks noGrp="1"/>
          </p:cNvGraphicFramePr>
          <p:nvPr>
            <p:extLst>
              <p:ext uri="{D42A27DB-BD31-4B8C-83A1-F6EECF244321}">
                <p14:modId xmlns:p14="http://schemas.microsoft.com/office/powerpoint/2010/main" xmlns="" val="4067944705"/>
              </p:ext>
            </p:extLst>
          </p:nvPr>
        </p:nvGraphicFramePr>
        <p:xfrm>
          <a:off x="179511" y="1484781"/>
          <a:ext cx="8784978" cy="5181470"/>
        </p:xfrm>
        <a:graphic>
          <a:graphicData uri="http://schemas.openxmlformats.org/drawingml/2006/table">
            <a:tbl>
              <a:tblPr/>
              <a:tblGrid>
                <a:gridCol w="372042"/>
                <a:gridCol w="840093"/>
                <a:gridCol w="3000333"/>
                <a:gridCol w="1948883"/>
                <a:gridCol w="2623627"/>
              </a:tblGrid>
              <a:tr h="28868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No.</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PROCESO</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CAUSA</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EFECTO</a:t>
                      </a:r>
                      <a:endParaRPr lang="en-US" sz="1000" dirty="0">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628275">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13</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9">
                  <a:txBody>
                    <a:bodyPr/>
                    <a:lstStyle/>
                    <a:p>
                      <a:pPr marL="0" marR="0" algn="ctr">
                        <a:lnSpc>
                          <a:spcPct val="150000"/>
                        </a:lnSpc>
                        <a:spcBef>
                          <a:spcPts val="0"/>
                        </a:spcBef>
                        <a:spcAft>
                          <a:spcPts val="0"/>
                        </a:spcAft>
                      </a:pPr>
                      <a:endParaRPr lang="en-US" sz="1000" dirty="0">
                        <a:solidFill>
                          <a:schemeClr val="bg1">
                            <a:lumMod val="50000"/>
                          </a:schemeClr>
                        </a:solidFill>
                        <a:latin typeface="Calibri"/>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ctr">
                        <a:lnSpc>
                          <a:spcPct val="150000"/>
                        </a:lnSpc>
                        <a:spcBef>
                          <a:spcPts val="0"/>
                        </a:spcBef>
                        <a:spcAft>
                          <a:spcPts val="0"/>
                        </a:spcAft>
                      </a:pPr>
                      <a:r>
                        <a:rPr lang="es-EC" sz="1000" b="1" dirty="0" smtClean="0">
                          <a:solidFill>
                            <a:schemeClr val="bg1">
                              <a:lumMod val="50000"/>
                            </a:schemeClr>
                          </a:solidFill>
                          <a:latin typeface="Arial"/>
                          <a:ea typeface="Times New Roman"/>
                          <a:cs typeface="Times New Roman"/>
                        </a:rPr>
                        <a:t>Operativo</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Ingreso de personal no idóneo a la compañía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Falta de criterios en la búsqueda y reclutamiento del personal</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Incremento en reprocesos productivos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8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14</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Falta de stock en materia prima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Poca diversidad de proveedores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Retrasos en producción</a:t>
                      </a:r>
                      <a:endParaRPr lang="en-US" sz="1000"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Incremento de costos en logística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8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15</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Paralización de Maquinaria galga </a:t>
                      </a:r>
                      <a:r>
                        <a:rPr lang="es-EC" sz="1000" dirty="0" smtClean="0">
                          <a:solidFill>
                            <a:schemeClr val="bg1">
                              <a:lumMod val="50000"/>
                            </a:schemeClr>
                          </a:solidFill>
                          <a:latin typeface="Arial"/>
                          <a:ea typeface="Times New Roman"/>
                          <a:cs typeface="Times New Roman"/>
                        </a:rPr>
                        <a:t>fina </a:t>
                      </a:r>
                      <a:r>
                        <a:rPr lang="es-EC" sz="1000" dirty="0">
                          <a:solidFill>
                            <a:schemeClr val="bg1">
                              <a:lumMod val="50000"/>
                            </a:schemeClr>
                          </a:solidFill>
                          <a:latin typeface="Arial"/>
                          <a:ea typeface="Times New Roman"/>
                          <a:cs typeface="Times New Roman"/>
                        </a:rPr>
                        <a:t>(Sección de Tejeduría de Punto)</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Alta demanda de prendas livianas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Incumplimiento en pedido de clientes</a:t>
                      </a:r>
                      <a:endParaRPr lang="en-US" sz="1000"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Pérdida de Mercado</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845504">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16</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Paralización de Proceso Productivo (Hilatura)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Escaza alternabilidad de maquinaria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Incumplimiento en el presupuesto de producción y ventas </a:t>
                      </a:r>
                      <a:endParaRPr lang="en-US" sz="1000"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 Incremento en Costos Indirectos de Fabricación</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8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17</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Incurrir en gastos no presupuestados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Carencia de un control interno de repuestos e insumos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Variación negativa en presupuestos de producción</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8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18</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Eliminación en exoneraciones de aranceles a la importación de materias primas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Cumplimiento del Presupuesto del Estado</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Encarecimiento del producto final </a:t>
                      </a:r>
                      <a:endParaRPr lang="en-US" sz="1000"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Desventaja competitiva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28275">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19</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Incumplimiento de proveedores en plazo de entrega de materia prima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Falta de planificación de producción de los proveedores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Poca rotación de inventarios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4744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20</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Contrabando de Productos Sustitutos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Falta de control aduanero</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Decremento en el presupuesto de ventas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948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21</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Alto índice de daños en maquinaria</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Inexistente Manteamiento Preventivo en Activos Fijos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Baja Producción</a:t>
                      </a:r>
                      <a:endParaRPr lang="en-US" sz="1000"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Incrementos en Gastos Operacionales</a:t>
                      </a:r>
                      <a:endParaRPr lang="en-US" sz="1000" dirty="0">
                        <a:solidFill>
                          <a:schemeClr val="bg1">
                            <a:lumMod val="50000"/>
                          </a:schemeClr>
                        </a:solidFill>
                        <a:latin typeface="Calibri"/>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1066800"/>
          </a:xfrm>
        </p:spPr>
        <p:txBody>
          <a:bodyPr>
            <a:normAutofit/>
          </a:bodyPr>
          <a:lstStyle/>
          <a:p>
            <a:pPr algn="ctr"/>
            <a:r>
              <a:rPr lang="es-EC" sz="2800" b="1" dirty="0" smtClean="0"/>
              <a:t>Análisis y Evaluación de Riesgos Financieros e Operativos</a:t>
            </a:r>
            <a:endParaRPr lang="en-US" sz="2800" b="1" dirty="0"/>
          </a:p>
        </p:txBody>
      </p:sp>
      <p:sp>
        <p:nvSpPr>
          <p:cNvPr id="6" name="5 CuadroTexto"/>
          <p:cNvSpPr txBox="1"/>
          <p:nvPr/>
        </p:nvSpPr>
        <p:spPr>
          <a:xfrm>
            <a:off x="611560" y="1628800"/>
            <a:ext cx="7920880" cy="4308872"/>
          </a:xfrm>
          <a:prstGeom prst="rect">
            <a:avLst/>
          </a:prstGeom>
          <a:noFill/>
        </p:spPr>
        <p:txBody>
          <a:bodyPr wrap="square" rtlCol="0">
            <a:spAutoFit/>
          </a:bodyPr>
          <a:lstStyle/>
          <a:p>
            <a:pPr algn="just">
              <a:buFont typeface="Wingdings" pitchFamily="2" charset="2"/>
              <a:buChar char="ü"/>
            </a:pPr>
            <a:r>
              <a:rPr lang="es-EC" dirty="0" smtClean="0"/>
              <a:t> </a:t>
            </a:r>
            <a:r>
              <a:rPr lang="es-EC" sz="2000" dirty="0" smtClean="0"/>
              <a:t> OBJETIVOS</a:t>
            </a:r>
          </a:p>
          <a:p>
            <a:pPr algn="just">
              <a:buFont typeface="Wingdings" pitchFamily="2" charset="2"/>
              <a:buChar char="ü"/>
            </a:pPr>
            <a:endParaRPr lang="es-EC" dirty="0" smtClean="0"/>
          </a:p>
          <a:p>
            <a:pPr lvl="1" algn="just">
              <a:buFont typeface="Wingdings" pitchFamily="2" charset="2"/>
              <a:buChar char="§"/>
            </a:pPr>
            <a:r>
              <a:rPr lang="es-EC" sz="2000" dirty="0" smtClean="0"/>
              <a:t>  Definir los parámetros que utilizaremos para analizar y categorizar los riesgos</a:t>
            </a:r>
          </a:p>
          <a:p>
            <a:pPr lvl="1" algn="just">
              <a:buFont typeface="Wingdings" pitchFamily="2" charset="2"/>
              <a:buChar char="§"/>
            </a:pPr>
            <a:endParaRPr lang="es-EC" sz="2000" dirty="0" smtClean="0"/>
          </a:p>
          <a:p>
            <a:pPr lvl="1" algn="just">
              <a:buFont typeface="Wingdings" pitchFamily="2" charset="2"/>
              <a:buChar char="§"/>
            </a:pPr>
            <a:r>
              <a:rPr lang="es-EC" sz="2000" dirty="0" smtClean="0"/>
              <a:t>  Determinar la probabilidad de riesgo y calculo de los efectos potenciales (impacto) en las utilidades de la empresa.</a:t>
            </a:r>
          </a:p>
          <a:p>
            <a:pPr lvl="1" algn="just">
              <a:buFont typeface="Wingdings" pitchFamily="2" charset="2"/>
              <a:buChar char="§"/>
            </a:pPr>
            <a:endParaRPr lang="es-EC" sz="2000" dirty="0" smtClean="0"/>
          </a:p>
          <a:p>
            <a:pPr lvl="1" algn="just">
              <a:buFont typeface="Wingdings" pitchFamily="2" charset="2"/>
              <a:buChar char="§"/>
            </a:pPr>
            <a:r>
              <a:rPr lang="es-EC" sz="2000" dirty="0" smtClean="0"/>
              <a:t>  Efectuar un análisis en términos cualitativos </a:t>
            </a:r>
          </a:p>
          <a:p>
            <a:pPr lvl="1" algn="just">
              <a:buFont typeface="Wingdings" pitchFamily="2" charset="2"/>
              <a:buChar char="§"/>
            </a:pPr>
            <a:endParaRPr lang="es-EC" sz="2000" dirty="0" smtClean="0"/>
          </a:p>
          <a:p>
            <a:pPr lvl="1" algn="just">
              <a:buFont typeface="Wingdings" pitchFamily="2" charset="2"/>
              <a:buChar char="§"/>
            </a:pPr>
            <a:r>
              <a:rPr lang="es-EC" sz="2000" dirty="0" smtClean="0"/>
              <a:t>  Utilizar escalas descriptivas para evaluar la probabilidad de ocurrencia de cada evento  </a:t>
            </a:r>
          </a:p>
          <a:p>
            <a:endParaRPr lang="es-EC" dirty="0" smtClean="0"/>
          </a:p>
          <a:p>
            <a:endParaRPr lang="en-US" dirty="0"/>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332656"/>
            <a:ext cx="8770560" cy="1066800"/>
          </a:xfrm>
        </p:spPr>
        <p:txBody>
          <a:bodyPr>
            <a:normAutofit/>
          </a:bodyPr>
          <a:lstStyle/>
          <a:p>
            <a:r>
              <a:rPr lang="es-EC" sz="2800" b="1" dirty="0" smtClean="0"/>
              <a:t>Esquema de Valorización - Matriz de Severidad</a:t>
            </a:r>
            <a:endParaRPr lang="en-US" sz="2800" b="1" dirty="0"/>
          </a:p>
        </p:txBody>
      </p:sp>
      <p:sp>
        <p:nvSpPr>
          <p:cNvPr id="113665" name="Rectangle 1"/>
          <p:cNvSpPr>
            <a:spLocks noChangeArrowheads="1"/>
          </p:cNvSpPr>
          <p:nvPr/>
        </p:nvSpPr>
        <p:spPr bwMode="auto">
          <a:xfrm>
            <a:off x="539552" y="6050150"/>
            <a:ext cx="80648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Nivel de Riesgo= Probabilidad del Riesgo X Impacto del Riesgo</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nvGraphicFramePr>
        <p:xfrm>
          <a:off x="1187625" y="1628799"/>
          <a:ext cx="6552726" cy="4140482"/>
        </p:xfrm>
        <a:graphic>
          <a:graphicData uri="http://schemas.openxmlformats.org/drawingml/2006/table">
            <a:tbl>
              <a:tblPr/>
              <a:tblGrid>
                <a:gridCol w="503745"/>
                <a:gridCol w="1254304"/>
                <a:gridCol w="1517303"/>
                <a:gridCol w="1638687"/>
                <a:gridCol w="1638687"/>
              </a:tblGrid>
              <a:tr h="322967">
                <a:tc>
                  <a:txBody>
                    <a:bodyPr/>
                    <a:lstStyle/>
                    <a:p>
                      <a:pPr>
                        <a:lnSpc>
                          <a:spcPct val="115000"/>
                        </a:lnSpc>
                      </a:pPr>
                      <a:endParaRPr lang="en-US" sz="1100" dirty="0">
                        <a:latin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1600">
                        <a:latin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I M P A C T O</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22967">
                <a:tc>
                  <a:txBody>
                    <a:bodyPr/>
                    <a:lstStyle/>
                    <a:p>
                      <a:pPr>
                        <a:lnSpc>
                          <a:spcPct val="115000"/>
                        </a:lnSpc>
                      </a:pPr>
                      <a:endParaRPr lang="en-US" sz="1100">
                        <a:latin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600">
                        <a:latin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Leve - 5</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Tolerable - 10</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Moderado - 15</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16979">
                <a:tc rowSpan="3">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PROBABILIDAD</a:t>
                      </a:r>
                      <a:endParaRPr lang="en-US" sz="1400" dirty="0">
                        <a:latin typeface="Calibri"/>
                        <a:ea typeface="Times New Roman"/>
                        <a:cs typeface="Times New Roman"/>
                      </a:endParaRPr>
                    </a:p>
                  </a:txBody>
                  <a:tcPr marL="68580" marR="68580" marT="0" marB="0" vert="wordArtVert"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Baja - 1</a:t>
                      </a:r>
                      <a:endParaRPr lang="en-US" sz="160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trivial</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tolerable</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600" dirty="0" err="1">
                          <a:solidFill>
                            <a:srgbClr val="000000"/>
                          </a:solidFill>
                          <a:latin typeface="Calibri"/>
                          <a:ea typeface="Times New Roman"/>
                          <a:cs typeface="Calibri"/>
                        </a:rPr>
                        <a:t>Riesgo</a:t>
                      </a:r>
                      <a:r>
                        <a:rPr lang="en-US" sz="1600" dirty="0">
                          <a:solidFill>
                            <a:srgbClr val="000000"/>
                          </a:solidFill>
                          <a:latin typeface="Calibri"/>
                          <a:ea typeface="Times New Roman"/>
                          <a:cs typeface="Calibri"/>
                        </a:rPr>
                        <a:t> </a:t>
                      </a:r>
                      <a:r>
                        <a:rPr lang="en-US" sz="1600" dirty="0" err="1">
                          <a:solidFill>
                            <a:srgbClr val="000000"/>
                          </a:solidFill>
                          <a:latin typeface="Calibri"/>
                          <a:ea typeface="Times New Roman"/>
                          <a:cs typeface="Calibri"/>
                        </a:rPr>
                        <a:t>moderado</a:t>
                      </a:r>
                      <a:endParaRPr lang="en-US"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116979">
                <a:tc vMerge="1">
                  <a:txBody>
                    <a:bodyPr/>
                    <a:lstStyle/>
                    <a:p>
                      <a:endParaRPr lang="en-US"/>
                    </a:p>
                  </a:txBody>
                  <a:tcPr/>
                </a:tc>
                <a:tc>
                  <a:txBody>
                    <a:bodyPr/>
                    <a:lstStyle/>
                    <a:p>
                      <a:pPr marL="0" marR="0" algn="ctr">
                        <a:lnSpc>
                          <a:spcPct val="115000"/>
                        </a:lnSpc>
                        <a:spcBef>
                          <a:spcPts val="0"/>
                        </a:spcBef>
                        <a:spcAft>
                          <a:spcPts val="0"/>
                        </a:spcAft>
                      </a:pPr>
                      <a:r>
                        <a:rPr lang="en-US" sz="1600" b="1">
                          <a:solidFill>
                            <a:srgbClr val="000000"/>
                          </a:solidFill>
                          <a:latin typeface="Calibri"/>
                          <a:ea typeface="Times New Roman"/>
                          <a:cs typeface="Calibri"/>
                        </a:rPr>
                        <a:t>Media - 2</a:t>
                      </a:r>
                      <a:endParaRPr lang="en-US" sz="160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tolerable</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moderado</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dirty="0" err="1">
                          <a:solidFill>
                            <a:srgbClr val="000000"/>
                          </a:solidFill>
                          <a:latin typeface="Calibri"/>
                          <a:ea typeface="Times New Roman"/>
                          <a:cs typeface="Calibri"/>
                        </a:rPr>
                        <a:t>Riesgo</a:t>
                      </a:r>
                      <a:r>
                        <a:rPr lang="en-US" sz="1600" dirty="0">
                          <a:solidFill>
                            <a:srgbClr val="000000"/>
                          </a:solidFill>
                          <a:latin typeface="Calibri"/>
                          <a:ea typeface="Times New Roman"/>
                          <a:cs typeface="Calibri"/>
                        </a:rPr>
                        <a:t> </a:t>
                      </a:r>
                      <a:r>
                        <a:rPr lang="en-US" sz="1600" dirty="0" err="1">
                          <a:solidFill>
                            <a:srgbClr val="000000"/>
                          </a:solidFill>
                          <a:latin typeface="Calibri"/>
                          <a:ea typeface="Times New Roman"/>
                          <a:cs typeface="Calibri"/>
                        </a:rPr>
                        <a:t>importante</a:t>
                      </a:r>
                      <a:endParaRPr lang="en-US"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260590">
                <a:tc vMerge="1">
                  <a:txBody>
                    <a:bodyPr/>
                    <a:lstStyle/>
                    <a:p>
                      <a:endParaRPr lang="en-US"/>
                    </a:p>
                  </a:txBody>
                  <a:tcPr/>
                </a:tc>
                <a:tc>
                  <a:txBody>
                    <a:bodyPr/>
                    <a:lstStyle/>
                    <a:p>
                      <a:pPr marL="0" marR="0" algn="ctr">
                        <a:lnSpc>
                          <a:spcPct val="115000"/>
                        </a:lnSpc>
                        <a:spcBef>
                          <a:spcPts val="0"/>
                        </a:spcBef>
                        <a:spcAft>
                          <a:spcPts val="0"/>
                        </a:spcAft>
                      </a:pPr>
                      <a:r>
                        <a:rPr lang="en-US" sz="1600" b="1" dirty="0">
                          <a:solidFill>
                            <a:srgbClr val="000000"/>
                          </a:solidFill>
                          <a:latin typeface="Calibri"/>
                          <a:ea typeface="Times New Roman"/>
                          <a:cs typeface="Calibri"/>
                        </a:rPr>
                        <a:t>Alta - 3</a:t>
                      </a:r>
                      <a:endParaRPr lang="en-US" sz="16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moderado</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Calibri"/>
                        </a:rPr>
                        <a:t>Riesgo importante</a:t>
                      </a:r>
                      <a:endParaRPr lang="en-US" sz="16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1600" dirty="0" err="1">
                          <a:solidFill>
                            <a:srgbClr val="000000"/>
                          </a:solidFill>
                          <a:latin typeface="Calibri"/>
                          <a:ea typeface="Times New Roman"/>
                          <a:cs typeface="Calibri"/>
                        </a:rPr>
                        <a:t>Riesgo</a:t>
                      </a:r>
                      <a:r>
                        <a:rPr lang="en-US" sz="1600" dirty="0">
                          <a:solidFill>
                            <a:srgbClr val="000000"/>
                          </a:solidFill>
                          <a:latin typeface="Calibri"/>
                          <a:ea typeface="Times New Roman"/>
                          <a:cs typeface="Calibri"/>
                        </a:rPr>
                        <a:t> intolerable</a:t>
                      </a:r>
                      <a:endParaRPr lang="en-US"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576064"/>
          </a:xfrm>
        </p:spPr>
        <p:txBody>
          <a:bodyPr>
            <a:normAutofit/>
          </a:bodyPr>
          <a:lstStyle/>
          <a:p>
            <a:r>
              <a:rPr lang="es-EC" sz="2400" b="1" dirty="0" smtClean="0"/>
              <a:t>EJEMPLO 1: ANÁLISIS y VALORACIÓN</a:t>
            </a:r>
            <a:endParaRPr lang="en-US" sz="2400" dirty="0"/>
          </a:p>
        </p:txBody>
      </p:sp>
      <p:graphicFrame>
        <p:nvGraphicFramePr>
          <p:cNvPr id="5" name="4 Tabla"/>
          <p:cNvGraphicFramePr>
            <a:graphicFrameLocks noGrp="1"/>
          </p:cNvGraphicFramePr>
          <p:nvPr/>
        </p:nvGraphicFramePr>
        <p:xfrm>
          <a:off x="251520" y="980728"/>
          <a:ext cx="8712968" cy="3163283"/>
        </p:xfrm>
        <a:graphic>
          <a:graphicData uri="http://schemas.openxmlformats.org/drawingml/2006/table">
            <a:tbl>
              <a:tblPr/>
              <a:tblGrid>
                <a:gridCol w="346620"/>
                <a:gridCol w="771001"/>
                <a:gridCol w="1574291"/>
                <a:gridCol w="1290272"/>
                <a:gridCol w="1680386"/>
                <a:gridCol w="994394"/>
                <a:gridCol w="1055679"/>
                <a:gridCol w="1000325"/>
              </a:tblGrid>
              <a:tr h="237203">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No.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PROCESO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RIESGO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CAUSA</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EFECTO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IMPACTO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PROBABILIDAD</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EVALUACION</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474406">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  </a:t>
                      </a:r>
                      <a:endParaRPr lang="en-US" sz="800" b="1" dirty="0">
                        <a:latin typeface="Calibri"/>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r>
                        <a:rPr lang="es-EC" sz="800" b="1" dirty="0" smtClean="0">
                          <a:solidFill>
                            <a:srgbClr val="000000"/>
                          </a:solidFill>
                          <a:latin typeface="Arial"/>
                          <a:ea typeface="Times New Roman"/>
                          <a:cs typeface="Times New Roman"/>
                        </a:rPr>
                        <a:t>Financiero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tabLst>
                          <a:tab pos="246380" algn="l"/>
                        </a:tabLst>
                      </a:pPr>
                      <a:r>
                        <a:rPr lang="es-EC" sz="800" b="1" dirty="0">
                          <a:solidFill>
                            <a:srgbClr val="000000"/>
                          </a:solidFill>
                          <a:latin typeface="Arial"/>
                          <a:ea typeface="Times New Roman"/>
                          <a:cs typeface="Times New Roman"/>
                        </a:rPr>
                        <a:t>Elevado el plazo promedio de </a:t>
                      </a:r>
                      <a:r>
                        <a:rPr lang="es-EC" sz="800" b="1" dirty="0">
                          <a:solidFill>
                            <a:srgbClr val="000000"/>
                          </a:solidFill>
                          <a:latin typeface="Arial"/>
                          <a:ea typeface="Times New Roman"/>
                          <a:cs typeface="Times New Roman"/>
                          <a:hlinkClick r:id="rId2" action="ppaction://hlinksldjump"/>
                        </a:rPr>
                        <a:t>CxC</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Inadecuada política de crédito</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 Iliquidez temporal</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483613">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2</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Elevado el plazo promedio de </a:t>
                      </a:r>
                      <a:r>
                        <a:rPr lang="es-EC" sz="800" b="1" dirty="0">
                          <a:solidFill>
                            <a:srgbClr val="000000"/>
                          </a:solidFill>
                          <a:latin typeface="Arial"/>
                          <a:ea typeface="Times New Roman"/>
                          <a:cs typeface="Times New Roman"/>
                          <a:hlinkClick r:id="rId2" action="ppaction://hlinksldjump"/>
                        </a:rPr>
                        <a:t>Inventario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Ineficaz planificación de pedidos de producción</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 Costos de inventarios inmovilizados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755570">
                <a:tc>
                  <a:txBody>
                    <a:bodyPr/>
                    <a:lstStyle/>
                    <a:p>
                      <a:pPr marL="0" marR="0" algn="ctr">
                        <a:lnSpc>
                          <a:spcPct val="150000"/>
                        </a:lnSpc>
                        <a:spcBef>
                          <a:spcPts val="0"/>
                        </a:spcBef>
                        <a:spcAft>
                          <a:spcPts val="0"/>
                        </a:spcAft>
                      </a:pPr>
                      <a:r>
                        <a:rPr lang="es-EC" sz="1400" b="1" dirty="0">
                          <a:solidFill>
                            <a:srgbClr val="FF0000"/>
                          </a:solidFill>
                          <a:latin typeface="Arial"/>
                          <a:ea typeface="Times New Roman"/>
                          <a:cs typeface="Times New Roman"/>
                        </a:rPr>
                        <a:t>3</a:t>
                      </a:r>
                      <a:endParaRPr lang="en-US" sz="1400" b="1" dirty="0">
                        <a:solidFill>
                          <a:srgbClr val="FF0000"/>
                        </a:solidFill>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200" b="1" dirty="0">
                          <a:solidFill>
                            <a:srgbClr val="FF0000"/>
                          </a:solidFill>
                          <a:latin typeface="Arial"/>
                          <a:ea typeface="Times New Roman"/>
                          <a:cs typeface="Times New Roman"/>
                        </a:rPr>
                        <a:t>Elevado periodo de pago a </a:t>
                      </a:r>
                      <a:r>
                        <a:rPr lang="es-EC" sz="1200" b="1" kern="1200" dirty="0">
                          <a:solidFill>
                            <a:srgbClr val="FF0000"/>
                          </a:solidFill>
                          <a:latin typeface="Arial"/>
                          <a:ea typeface="Times New Roman"/>
                          <a:cs typeface="Times New Roman"/>
                          <a:hlinkClick r:id="rId2" action="ppaction://hlinksldjump"/>
                        </a:rPr>
                        <a:t>proveedores</a:t>
                      </a:r>
                      <a:endParaRPr lang="en-US" sz="1200" b="1" kern="1200" dirty="0">
                        <a:solidFill>
                          <a:srgbClr val="FF0000"/>
                        </a:solidFill>
                        <a:latin typeface="Arial"/>
                        <a:ea typeface="Times New Roman"/>
                        <a:cs typeface="Times New Roman"/>
                        <a:hlinkClick r:id="rId2" action="ppaction://hlinksldjump"/>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200" b="1" dirty="0">
                          <a:solidFill>
                            <a:srgbClr val="FF0000"/>
                          </a:solidFill>
                          <a:latin typeface="Arial"/>
                          <a:ea typeface="Times New Roman"/>
                          <a:cs typeface="Times New Roman"/>
                        </a:rPr>
                        <a:t>Falta liquidez</a:t>
                      </a:r>
                      <a:endParaRPr lang="en-US" sz="1200" b="1" dirty="0">
                        <a:solidFill>
                          <a:srgbClr val="FF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200" b="1" dirty="0">
                          <a:solidFill>
                            <a:srgbClr val="FF0000"/>
                          </a:solidFill>
                          <a:latin typeface="Arial"/>
                          <a:ea typeface="Times New Roman"/>
                          <a:cs typeface="Times New Roman"/>
                        </a:rPr>
                        <a:t>Perdida de Créditos con proveedores / Incremento en costos de materia prima y servicios</a:t>
                      </a:r>
                      <a:endParaRPr lang="en-US" sz="1200" b="1" dirty="0">
                        <a:solidFill>
                          <a:srgbClr val="FF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1200" b="1" dirty="0">
                          <a:solidFill>
                            <a:srgbClr val="FF0000"/>
                          </a:solidFill>
                          <a:latin typeface="Arial"/>
                          <a:ea typeface="Times New Roman"/>
                          <a:cs typeface="Times New Roman"/>
                        </a:rPr>
                        <a:t>15 Moderado</a:t>
                      </a:r>
                      <a:endParaRPr lang="en-US" sz="1200" b="1" dirty="0">
                        <a:solidFill>
                          <a:srgbClr val="FF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200" b="1" dirty="0">
                          <a:solidFill>
                            <a:srgbClr val="FF0000"/>
                          </a:solidFill>
                          <a:latin typeface="Arial"/>
                          <a:ea typeface="Times New Roman"/>
                          <a:cs typeface="Times New Roman"/>
                        </a:rPr>
                        <a:t>1 Baja</a:t>
                      </a:r>
                      <a:endParaRPr lang="en-US" sz="1200" b="1" dirty="0">
                        <a:solidFill>
                          <a:srgbClr val="FF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200" b="1" dirty="0">
                          <a:solidFill>
                            <a:srgbClr val="FF0000"/>
                          </a:solidFill>
                          <a:latin typeface="Arial"/>
                          <a:ea typeface="Times New Roman"/>
                          <a:cs typeface="Times New Roman"/>
                        </a:rPr>
                        <a:t>15</a:t>
                      </a:r>
                      <a:endParaRPr lang="en-US" sz="1200" b="1" dirty="0">
                        <a:solidFill>
                          <a:srgbClr val="FF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909277">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4</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Elevado Costo de</a:t>
                      </a:r>
                      <a:r>
                        <a:rPr lang="es-EC" sz="800" b="1" dirty="0">
                          <a:solidFill>
                            <a:srgbClr val="000000"/>
                          </a:solidFill>
                          <a:latin typeface="Arial"/>
                          <a:ea typeface="Times New Roman"/>
                          <a:cs typeface="Times New Roman"/>
                          <a:hlinkClick r:id="rId3" action="ppaction://hlinksldjump"/>
                        </a:rPr>
                        <a:t> Ventas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Ineficiencia en Procesos Productivos / Alto nivel de desperdicio de materia prima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Bajo margen de rentabilidad bruta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15 Moderado</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45</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graphicFrame>
        <p:nvGraphicFramePr>
          <p:cNvPr id="4" name="3 Tabla"/>
          <p:cNvGraphicFramePr>
            <a:graphicFrameLocks noGrp="1"/>
          </p:cNvGraphicFramePr>
          <p:nvPr/>
        </p:nvGraphicFramePr>
        <p:xfrm>
          <a:off x="0" y="4653136"/>
          <a:ext cx="4355976" cy="1080120"/>
        </p:xfrm>
        <a:graphic>
          <a:graphicData uri="http://schemas.openxmlformats.org/drawingml/2006/table">
            <a:tbl>
              <a:tblPr/>
              <a:tblGrid>
                <a:gridCol w="2026036"/>
                <a:gridCol w="1388917"/>
                <a:gridCol w="941023"/>
              </a:tblGrid>
              <a:tr h="270030">
                <a:tc>
                  <a:txBody>
                    <a:bodyPr/>
                    <a:lstStyle/>
                    <a:p>
                      <a:pPr marL="0" marR="0" algn="ctr">
                        <a:lnSpc>
                          <a:spcPct val="115000"/>
                        </a:lnSpc>
                        <a:spcBef>
                          <a:spcPts val="0"/>
                        </a:spcBef>
                        <a:spcAft>
                          <a:spcPts val="0"/>
                        </a:spcAft>
                      </a:pPr>
                      <a:r>
                        <a:rPr lang="en-US" sz="1100" b="1" dirty="0">
                          <a:solidFill>
                            <a:srgbClr val="FFFFFF"/>
                          </a:solidFill>
                          <a:latin typeface="Calibri"/>
                          <a:ea typeface="Times New Roman"/>
                          <a:cs typeface="Calibri"/>
                        </a:rPr>
                        <a:t>PROBABILIDAD DE OCURRENCIA</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100" b="1">
                          <a:solidFill>
                            <a:srgbClr val="FFFFFF"/>
                          </a:solidFill>
                          <a:latin typeface="Calibri"/>
                          <a:ea typeface="Times New Roman"/>
                          <a:cs typeface="Calibri"/>
                        </a:rPr>
                        <a:t>NIVEL</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100" b="1" dirty="0">
                          <a:solidFill>
                            <a:srgbClr val="FFFFFF"/>
                          </a:solidFill>
                          <a:latin typeface="Calibri"/>
                          <a:ea typeface="Times New Roman"/>
                          <a:cs typeface="Calibri"/>
                        </a:rPr>
                        <a:t>PUNTUACIÓN</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0030">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(0% - 25%)</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Baja </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0030">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(25.01% - 70%)</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Media</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0030">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(70.01% -100%)</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Alta</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3</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graphicFrame>
        <p:nvGraphicFramePr>
          <p:cNvPr id="6" name="5 Tabla"/>
          <p:cNvGraphicFramePr>
            <a:graphicFrameLocks noGrp="1"/>
          </p:cNvGraphicFramePr>
          <p:nvPr/>
        </p:nvGraphicFramePr>
        <p:xfrm>
          <a:off x="4355975" y="4653136"/>
          <a:ext cx="4608513" cy="1080120"/>
        </p:xfrm>
        <a:graphic>
          <a:graphicData uri="http://schemas.openxmlformats.org/drawingml/2006/table">
            <a:tbl>
              <a:tblPr/>
              <a:tblGrid>
                <a:gridCol w="2231121"/>
                <a:gridCol w="1417204"/>
                <a:gridCol w="960188"/>
              </a:tblGrid>
              <a:tr h="270030">
                <a:tc>
                  <a:txBody>
                    <a:bodyPr/>
                    <a:lstStyle/>
                    <a:p>
                      <a:pPr marL="0" marR="0" algn="ctr">
                        <a:lnSpc>
                          <a:spcPct val="115000"/>
                        </a:lnSpc>
                        <a:spcBef>
                          <a:spcPts val="0"/>
                        </a:spcBef>
                        <a:spcAft>
                          <a:spcPts val="0"/>
                        </a:spcAft>
                      </a:pPr>
                      <a:r>
                        <a:rPr lang="en-US" sz="1100" b="1" dirty="0">
                          <a:solidFill>
                            <a:srgbClr val="FFFFFF"/>
                          </a:solidFill>
                          <a:latin typeface="Calibri"/>
                          <a:ea typeface="Times New Roman"/>
                          <a:cs typeface="Calibri"/>
                        </a:rPr>
                        <a:t>NIVEL DE IMPACTO</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100" b="1">
                          <a:solidFill>
                            <a:srgbClr val="FFFFFF"/>
                          </a:solidFill>
                          <a:latin typeface="Calibri"/>
                          <a:ea typeface="Times New Roman"/>
                          <a:cs typeface="Calibri"/>
                        </a:rPr>
                        <a:t>NIVEL</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100" b="1" dirty="0">
                          <a:solidFill>
                            <a:srgbClr val="FFFFFF"/>
                          </a:solidFill>
                          <a:latin typeface="Calibri"/>
                          <a:ea typeface="Times New Roman"/>
                          <a:cs typeface="Calibri"/>
                        </a:rPr>
                        <a:t>PUNTUACIÓN</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70030">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($1 - $10.346) %10 U.Netas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Leve </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0030">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($10.347 - $31.038)%15 U.Netas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Tolerable</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0030">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($31.039-   $41.384)%20 U.Netas</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Moderado</a:t>
                      </a:r>
                      <a:endParaRPr lang="en-US" sz="11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15</a:t>
                      </a:r>
                      <a:endParaRPr lang="en-US" sz="1100" dirty="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
        <p:nvSpPr>
          <p:cNvPr id="7" name="6 Rectángulo"/>
          <p:cNvSpPr/>
          <p:nvPr/>
        </p:nvSpPr>
        <p:spPr>
          <a:xfrm>
            <a:off x="827584" y="6021288"/>
            <a:ext cx="7956376" cy="646331"/>
          </a:xfrm>
          <a:prstGeom prst="rect">
            <a:avLst/>
          </a:prstGeom>
        </p:spPr>
        <p:txBody>
          <a:bodyPr wrap="square">
            <a:spAutoFit/>
          </a:bodyPr>
          <a:lstStyle/>
          <a:p>
            <a:r>
              <a:rPr lang="es-EC" b="1" dirty="0" smtClean="0">
                <a:solidFill>
                  <a:schemeClr val="bg1">
                    <a:lumMod val="50000"/>
                  </a:schemeClr>
                </a:solidFill>
                <a:latin typeface="Arial" pitchFamily="34" charset="0"/>
                <a:cs typeface="Arial" pitchFamily="34" charset="0"/>
              </a:rPr>
              <a:t>(</a:t>
            </a:r>
            <a:r>
              <a:rPr lang="es-EC" b="1" dirty="0" smtClean="0">
                <a:solidFill>
                  <a:schemeClr val="bg1">
                    <a:lumMod val="50000"/>
                  </a:schemeClr>
                </a:solidFill>
                <a:latin typeface="Arial" pitchFamily="34" charset="0"/>
                <a:cs typeface="Arial" pitchFamily="34" charset="0"/>
              </a:rPr>
              <a:t>Utilidades </a:t>
            </a:r>
            <a:r>
              <a:rPr lang="es-EC" b="1" dirty="0" smtClean="0">
                <a:solidFill>
                  <a:schemeClr val="bg1">
                    <a:lumMod val="50000"/>
                  </a:schemeClr>
                </a:solidFill>
                <a:latin typeface="Arial" pitchFamily="34" charset="0"/>
                <a:cs typeface="Arial" pitchFamily="34" charset="0"/>
              </a:rPr>
              <a:t>Netas </a:t>
            </a:r>
            <a:r>
              <a:rPr lang="es-EC" b="1" dirty="0" smtClean="0">
                <a:solidFill>
                  <a:schemeClr val="bg1">
                    <a:lumMod val="50000"/>
                  </a:schemeClr>
                </a:solidFill>
                <a:latin typeface="Arial" pitchFamily="34" charset="0"/>
                <a:cs typeface="Arial" pitchFamily="34" charset="0"/>
              </a:rPr>
              <a:t>Año 2012) $206.920 X 20% (Nivel de Impacto) = $41.384</a:t>
            </a:r>
            <a:endParaRPr lang="en-US" b="1"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332656"/>
            <a:ext cx="8770560" cy="1066800"/>
          </a:xfrm>
        </p:spPr>
        <p:txBody>
          <a:bodyPr>
            <a:normAutofit/>
          </a:bodyPr>
          <a:lstStyle/>
          <a:p>
            <a:r>
              <a:rPr lang="es-EC" sz="2800" b="1" dirty="0" smtClean="0"/>
              <a:t>Grado o Alcance de Riesgos</a:t>
            </a:r>
            <a:endParaRPr lang="en-US" sz="2800" b="1" dirty="0"/>
          </a:p>
        </p:txBody>
      </p:sp>
      <p:sp>
        <p:nvSpPr>
          <p:cNvPr id="113665" name="Rectangle 1"/>
          <p:cNvSpPr>
            <a:spLocks noChangeArrowheads="1"/>
          </p:cNvSpPr>
          <p:nvPr/>
        </p:nvSpPr>
        <p:spPr bwMode="auto">
          <a:xfrm>
            <a:off x="539552" y="6050150"/>
            <a:ext cx="80648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Nivel de Riesgo= Probabilidad del Riesgo X Impacto del Riesgo</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Tabla"/>
          <p:cNvGraphicFramePr>
            <a:graphicFrameLocks noGrp="1"/>
          </p:cNvGraphicFramePr>
          <p:nvPr/>
        </p:nvGraphicFramePr>
        <p:xfrm>
          <a:off x="611560" y="1772816"/>
          <a:ext cx="7704856" cy="4104457"/>
        </p:xfrm>
        <a:graphic>
          <a:graphicData uri="http://schemas.openxmlformats.org/drawingml/2006/table">
            <a:tbl>
              <a:tblPr/>
              <a:tblGrid>
                <a:gridCol w="1680006"/>
                <a:gridCol w="6024850"/>
              </a:tblGrid>
              <a:tr h="381541">
                <a:tc>
                  <a:txBody>
                    <a:bodyPr/>
                    <a:lstStyle/>
                    <a:p>
                      <a:pPr marL="0" marR="0" algn="ctr">
                        <a:lnSpc>
                          <a:spcPct val="150000"/>
                        </a:lnSpc>
                        <a:spcBef>
                          <a:spcPts val="0"/>
                        </a:spcBef>
                        <a:spcAft>
                          <a:spcPts val="0"/>
                        </a:spcAft>
                      </a:pPr>
                      <a:r>
                        <a:rPr lang="es-EC" sz="1400" b="1" dirty="0">
                          <a:solidFill>
                            <a:schemeClr val="bg1">
                              <a:lumMod val="50000"/>
                            </a:schemeClr>
                          </a:solidFill>
                          <a:latin typeface="Calibri"/>
                          <a:ea typeface="Times New Roman"/>
                          <a:cs typeface="Times New Roman"/>
                        </a:rPr>
                        <a:t>RIESGO</a:t>
                      </a:r>
                      <a:endParaRPr lang="en-US" sz="14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50000"/>
                        </a:lnSpc>
                        <a:spcBef>
                          <a:spcPts val="0"/>
                        </a:spcBef>
                        <a:spcAft>
                          <a:spcPts val="0"/>
                        </a:spcAft>
                      </a:pPr>
                      <a:r>
                        <a:rPr lang="es-EC" sz="1400" b="1" dirty="0">
                          <a:solidFill>
                            <a:schemeClr val="bg1">
                              <a:lumMod val="50000"/>
                            </a:schemeClr>
                          </a:solidFill>
                          <a:latin typeface="Calibri"/>
                          <a:ea typeface="Times New Roman"/>
                          <a:cs typeface="Times New Roman"/>
                        </a:rPr>
                        <a:t>GRADO O ALCANCE</a:t>
                      </a:r>
                      <a:endParaRPr lang="en-US" sz="14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31845">
                <a:tc>
                  <a:txBody>
                    <a:bodyPr/>
                    <a:lstStyle/>
                    <a:p>
                      <a:pPr marL="0" marR="0">
                        <a:lnSpc>
                          <a:spcPct val="150000"/>
                        </a:lnSpc>
                        <a:spcBef>
                          <a:spcPts val="0"/>
                        </a:spcBef>
                        <a:spcAft>
                          <a:spcPts val="0"/>
                        </a:spcAft>
                      </a:pPr>
                      <a:r>
                        <a:rPr lang="es-EC" sz="1200" b="1" dirty="0">
                          <a:solidFill>
                            <a:schemeClr val="bg1">
                              <a:lumMod val="50000"/>
                            </a:schemeClr>
                          </a:solidFill>
                          <a:latin typeface="Calibri"/>
                          <a:ea typeface="Times New Roman"/>
                          <a:cs typeface="Times New Roman"/>
                        </a:rPr>
                        <a:t>TRIVIAL </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15000"/>
                        </a:lnSpc>
                        <a:spcBef>
                          <a:spcPts val="0"/>
                        </a:spcBef>
                        <a:spcAft>
                          <a:spcPts val="0"/>
                        </a:spcAft>
                      </a:pPr>
                      <a:r>
                        <a:rPr lang="es-EC" sz="1200" b="1" dirty="0">
                          <a:solidFill>
                            <a:schemeClr val="bg1">
                              <a:lumMod val="50000"/>
                            </a:schemeClr>
                          </a:solidFill>
                          <a:latin typeface="Arial"/>
                          <a:ea typeface="Times New Roman"/>
                          <a:cs typeface="Times New Roman"/>
                        </a:rPr>
                        <a:t>No se requiere de una acción específica, solo pequeñas medidas a tomar por su probabilidad bastante pequeña.</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31845">
                <a:tc>
                  <a:txBody>
                    <a:bodyPr/>
                    <a:lstStyle/>
                    <a:p>
                      <a:pPr marL="0" marR="0">
                        <a:lnSpc>
                          <a:spcPct val="150000"/>
                        </a:lnSpc>
                        <a:spcBef>
                          <a:spcPts val="0"/>
                        </a:spcBef>
                        <a:spcAft>
                          <a:spcPts val="0"/>
                        </a:spcAft>
                      </a:pPr>
                      <a:r>
                        <a:rPr lang="es-EC" sz="1200" b="1" dirty="0">
                          <a:solidFill>
                            <a:schemeClr val="bg1">
                              <a:lumMod val="50000"/>
                            </a:schemeClr>
                          </a:solidFill>
                          <a:latin typeface="Calibri"/>
                          <a:ea typeface="Times New Roman"/>
                          <a:cs typeface="Times New Roman"/>
                        </a:rPr>
                        <a:t>TOLERABLE</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15000"/>
                        </a:lnSpc>
                        <a:spcBef>
                          <a:spcPts val="0"/>
                        </a:spcBef>
                        <a:spcAft>
                          <a:spcPts val="0"/>
                        </a:spcAft>
                      </a:pPr>
                      <a:r>
                        <a:rPr lang="es-EC" sz="1200" b="1" dirty="0">
                          <a:solidFill>
                            <a:schemeClr val="bg1">
                              <a:lumMod val="50000"/>
                            </a:schemeClr>
                          </a:solidFill>
                          <a:latin typeface="Arial"/>
                          <a:ea typeface="Times New Roman"/>
                          <a:cs typeface="Times New Roman"/>
                        </a:rPr>
                        <a:t>Se debe tomar acciones preventivas, las cuales serán comprobadas periódicamente a fin de asegurar su control.</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31845">
                <a:tc>
                  <a:txBody>
                    <a:bodyPr/>
                    <a:lstStyle/>
                    <a:p>
                      <a:pPr marL="0" marR="0">
                        <a:lnSpc>
                          <a:spcPct val="150000"/>
                        </a:lnSpc>
                        <a:spcBef>
                          <a:spcPts val="0"/>
                        </a:spcBef>
                        <a:spcAft>
                          <a:spcPts val="0"/>
                        </a:spcAft>
                      </a:pPr>
                      <a:r>
                        <a:rPr lang="es-EC" sz="1200" b="1" dirty="0">
                          <a:solidFill>
                            <a:schemeClr val="bg1">
                              <a:lumMod val="50000"/>
                            </a:schemeClr>
                          </a:solidFill>
                          <a:latin typeface="Calibri"/>
                          <a:ea typeface="Times New Roman"/>
                          <a:cs typeface="Times New Roman"/>
                        </a:rPr>
                        <a:t>MODERADO</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15000"/>
                        </a:lnSpc>
                        <a:spcBef>
                          <a:spcPts val="0"/>
                        </a:spcBef>
                        <a:spcAft>
                          <a:spcPts val="0"/>
                        </a:spcAft>
                      </a:pPr>
                      <a:r>
                        <a:rPr lang="es-EC" sz="1200" b="1" dirty="0">
                          <a:solidFill>
                            <a:schemeClr val="bg1">
                              <a:lumMod val="50000"/>
                            </a:schemeClr>
                          </a:solidFill>
                          <a:latin typeface="Arial"/>
                          <a:ea typeface="Times New Roman"/>
                          <a:cs typeface="Times New Roman"/>
                        </a:rPr>
                        <a:t>Se debe reducir el riego, cuando el riego es moderado trae consecuencias peligrosas que pueden afectar las utilidades de la empresa.</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797768">
                <a:tc>
                  <a:txBody>
                    <a:bodyPr/>
                    <a:lstStyle/>
                    <a:p>
                      <a:pPr marL="0" marR="0">
                        <a:lnSpc>
                          <a:spcPct val="150000"/>
                        </a:lnSpc>
                        <a:spcBef>
                          <a:spcPts val="0"/>
                        </a:spcBef>
                        <a:spcAft>
                          <a:spcPts val="0"/>
                        </a:spcAft>
                      </a:pPr>
                      <a:r>
                        <a:rPr lang="es-EC" sz="1200" b="1" dirty="0">
                          <a:solidFill>
                            <a:schemeClr val="bg1">
                              <a:lumMod val="50000"/>
                            </a:schemeClr>
                          </a:solidFill>
                          <a:latin typeface="Calibri"/>
                          <a:ea typeface="Times New Roman"/>
                          <a:cs typeface="Times New Roman"/>
                        </a:rPr>
                        <a:t>IMPORTANTE</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15000"/>
                        </a:lnSpc>
                        <a:spcBef>
                          <a:spcPts val="0"/>
                        </a:spcBef>
                        <a:spcAft>
                          <a:spcPts val="0"/>
                        </a:spcAft>
                      </a:pPr>
                      <a:r>
                        <a:rPr lang="es-EC" sz="1200" b="1" dirty="0">
                          <a:solidFill>
                            <a:schemeClr val="bg1">
                              <a:lumMod val="50000"/>
                            </a:schemeClr>
                          </a:solidFill>
                          <a:latin typeface="Arial"/>
                          <a:ea typeface="Times New Roman"/>
                          <a:cs typeface="Times New Roman"/>
                        </a:rPr>
                        <a:t>Cuando el riesgo es de esta magnitud, el proyecto o proceso no puede comenzar o seguir avanzando, se debe reducir el riego si es posible a menor tiempo que los moderados.</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9613">
                <a:tc>
                  <a:txBody>
                    <a:bodyPr/>
                    <a:lstStyle/>
                    <a:p>
                      <a:pPr marL="0" marR="0">
                        <a:lnSpc>
                          <a:spcPct val="150000"/>
                        </a:lnSpc>
                        <a:spcBef>
                          <a:spcPts val="0"/>
                        </a:spcBef>
                        <a:spcAft>
                          <a:spcPts val="0"/>
                        </a:spcAft>
                      </a:pPr>
                      <a:r>
                        <a:rPr lang="es-EC" sz="1200" b="1" dirty="0">
                          <a:solidFill>
                            <a:schemeClr val="bg1">
                              <a:lumMod val="50000"/>
                            </a:schemeClr>
                          </a:solidFill>
                          <a:latin typeface="Calibri"/>
                          <a:ea typeface="Times New Roman"/>
                          <a:cs typeface="Times New Roman"/>
                        </a:rPr>
                        <a:t>INTOLERABLE</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15000"/>
                        </a:lnSpc>
                        <a:spcBef>
                          <a:spcPts val="0"/>
                        </a:spcBef>
                        <a:spcAft>
                          <a:spcPts val="0"/>
                        </a:spcAft>
                      </a:pPr>
                      <a:r>
                        <a:rPr lang="es-EC" sz="1200" b="1" dirty="0">
                          <a:solidFill>
                            <a:schemeClr val="bg1">
                              <a:lumMod val="50000"/>
                            </a:schemeClr>
                          </a:solidFill>
                          <a:latin typeface="Arial"/>
                          <a:ea typeface="Times New Roman"/>
                          <a:cs typeface="Times New Roman"/>
                        </a:rPr>
                        <a:t>En este caso, si no se puede reducir el riesgo es mejor abandonar el proyecto o proceso, porque un riesgo de esta magnitud puede afectar considerablemente el rendimiento de la empresa, de ser reducido se debe evaluar nuevamente el proyecto o proceso en entorno al alcance, costo, tiempo, y otros puntos relevantes.</a:t>
                      </a:r>
                      <a:endParaRPr lang="en-US" sz="12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576064"/>
          </a:xfrm>
        </p:spPr>
        <p:txBody>
          <a:bodyPr>
            <a:normAutofit/>
          </a:bodyPr>
          <a:lstStyle/>
          <a:p>
            <a:r>
              <a:rPr lang="es-EC" sz="2400" b="1" dirty="0" smtClean="0"/>
              <a:t>ANÁLISIS y VALORACIÓN DE RIESGOS – FINANCIEROS </a:t>
            </a:r>
            <a:endParaRPr lang="en-US" sz="2400" dirty="0"/>
          </a:p>
        </p:txBody>
      </p:sp>
      <p:graphicFrame>
        <p:nvGraphicFramePr>
          <p:cNvPr id="5" name="4 Tabla"/>
          <p:cNvGraphicFramePr>
            <a:graphicFrameLocks noGrp="1"/>
          </p:cNvGraphicFramePr>
          <p:nvPr/>
        </p:nvGraphicFramePr>
        <p:xfrm>
          <a:off x="251520" y="980728"/>
          <a:ext cx="8712968" cy="5716988"/>
        </p:xfrm>
        <a:graphic>
          <a:graphicData uri="http://schemas.openxmlformats.org/drawingml/2006/table">
            <a:tbl>
              <a:tblPr/>
              <a:tblGrid>
                <a:gridCol w="346620"/>
                <a:gridCol w="771001"/>
                <a:gridCol w="1574291"/>
                <a:gridCol w="1290272"/>
                <a:gridCol w="1680386"/>
                <a:gridCol w="994394"/>
                <a:gridCol w="1055679"/>
                <a:gridCol w="1000325"/>
              </a:tblGrid>
              <a:tr h="121253">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No.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PROCESO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RIESGO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CAUSA</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EFECTO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IMPACTO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PROBABILIDAD</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EVALUACION</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65339">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12">
                  <a:txBody>
                    <a:bodyPr/>
                    <a:lstStyle/>
                    <a:p>
                      <a:pPr marL="0" marR="0" algn="ctr">
                        <a:lnSpc>
                          <a:spcPct val="150000"/>
                        </a:lnSpc>
                        <a:spcBef>
                          <a:spcPts val="0"/>
                        </a:spcBef>
                        <a:spcAft>
                          <a:spcPts val="0"/>
                        </a:spcAft>
                      </a:pP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  </a:t>
                      </a:r>
                      <a:endParaRPr lang="en-US" sz="800" b="1" dirty="0">
                        <a:latin typeface="Calibri"/>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r>
                        <a:rPr lang="es-EC" sz="800" b="1" dirty="0" smtClean="0">
                          <a:solidFill>
                            <a:srgbClr val="000000"/>
                          </a:solidFill>
                          <a:latin typeface="Arial"/>
                          <a:ea typeface="Times New Roman"/>
                          <a:cs typeface="Times New Roman"/>
                        </a:rPr>
                        <a:t>Financiero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tabLst>
                          <a:tab pos="246380" algn="l"/>
                        </a:tabLst>
                      </a:pPr>
                      <a:r>
                        <a:rPr lang="es-EC" sz="800" b="1" dirty="0">
                          <a:solidFill>
                            <a:srgbClr val="000000"/>
                          </a:solidFill>
                          <a:latin typeface="Arial"/>
                          <a:ea typeface="Times New Roman"/>
                          <a:cs typeface="Times New Roman"/>
                        </a:rPr>
                        <a:t>Elevado el plazo promedio de </a:t>
                      </a:r>
                      <a:r>
                        <a:rPr lang="es-EC" sz="800" b="1" dirty="0">
                          <a:solidFill>
                            <a:srgbClr val="000000"/>
                          </a:solidFill>
                          <a:latin typeface="Arial"/>
                          <a:ea typeface="Times New Roman"/>
                          <a:cs typeface="Times New Roman"/>
                          <a:hlinkClick r:id="rId2" action="ppaction://hlinksldjump"/>
                        </a:rPr>
                        <a:t>CxC</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Inadecuada política de crédito</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 Iliquidez temporal</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372859">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2</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Elevado el plazo promedio de </a:t>
                      </a:r>
                      <a:r>
                        <a:rPr lang="es-EC" sz="800" b="1" dirty="0">
                          <a:solidFill>
                            <a:srgbClr val="000000"/>
                          </a:solidFill>
                          <a:latin typeface="Arial"/>
                          <a:ea typeface="Times New Roman"/>
                          <a:cs typeface="Times New Roman"/>
                          <a:hlinkClick r:id="rId2" action="ppaction://hlinksldjump"/>
                        </a:rPr>
                        <a:t>Inventario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Ineficaz planificación de pedidos de producción</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 Costos de inventarios inmovilizados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582534">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3</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Elevado periodo de pago a </a:t>
                      </a:r>
                      <a:r>
                        <a:rPr lang="es-EC" sz="800" b="1" kern="1200" dirty="0">
                          <a:solidFill>
                            <a:srgbClr val="000000"/>
                          </a:solidFill>
                          <a:latin typeface="Arial"/>
                          <a:ea typeface="Times New Roman"/>
                          <a:cs typeface="Times New Roman"/>
                          <a:hlinkClick r:id="rId2" action="ppaction://hlinksldjump"/>
                        </a:rPr>
                        <a:t>proveedores</a:t>
                      </a:r>
                      <a:endParaRPr lang="en-US" sz="800" b="1" kern="1200" dirty="0">
                        <a:solidFill>
                          <a:srgbClr val="000000"/>
                        </a:solidFill>
                        <a:latin typeface="Arial"/>
                        <a:ea typeface="Times New Roman"/>
                        <a:cs typeface="Times New Roman"/>
                        <a:hlinkClick r:id="rId2" action="ppaction://hlinksldjump"/>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Falta liquidez</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Perdida de Créditos con proveedores / Incremento en costos de materia prima y servicios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15 Moderado</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15</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699298">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4</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Elevado Costo de</a:t>
                      </a:r>
                      <a:r>
                        <a:rPr lang="es-EC" sz="800" b="1" dirty="0">
                          <a:solidFill>
                            <a:srgbClr val="000000"/>
                          </a:solidFill>
                          <a:latin typeface="Arial"/>
                          <a:ea typeface="Times New Roman"/>
                          <a:cs typeface="Times New Roman"/>
                          <a:hlinkClick r:id="rId3" action="ppaction://hlinksldjump"/>
                        </a:rPr>
                        <a:t> Ventas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Ineficiencia en Procesos Productivos / Alto nivel de desperdicio de materia prima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Bajo margen de rentabilidad bruta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15 Moderado</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45</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349713">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5</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Aumento en costos </a:t>
                      </a:r>
                      <a:r>
                        <a:rPr lang="es-EC" sz="800" b="1" dirty="0">
                          <a:solidFill>
                            <a:srgbClr val="000000"/>
                          </a:solidFill>
                          <a:latin typeface="Arial"/>
                          <a:ea typeface="Times New Roman"/>
                          <a:cs typeface="Times New Roman"/>
                          <a:hlinkClick r:id="rId4" action="ppaction://hlinksldjump"/>
                        </a:rPr>
                        <a:t>financieros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Falta de liquidez </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Bajo margen de utilidad neta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365339">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6</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Falta de Disponibilidad </a:t>
                      </a:r>
                      <a:r>
                        <a:rPr lang="es-EC" sz="800" b="1" dirty="0">
                          <a:solidFill>
                            <a:srgbClr val="000000"/>
                          </a:solidFill>
                          <a:latin typeface="Arial"/>
                          <a:ea typeface="Times New Roman"/>
                          <a:cs typeface="Times New Roman"/>
                          <a:hlinkClick r:id="rId2" action="ppaction://hlinksldjump"/>
                        </a:rPr>
                        <a:t>Inmediata</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Política de ventas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Iliquidez inmediata, poca reacción en imprevistos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365339">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7</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C" sz="800" b="1" kern="1200" dirty="0" smtClean="0">
                          <a:solidFill>
                            <a:srgbClr val="000000"/>
                          </a:solidFill>
                          <a:latin typeface="Arial"/>
                          <a:ea typeface="Times New Roman"/>
                          <a:cs typeface="Times New Roman"/>
                        </a:rPr>
                        <a:t>Subida de precio en fibra acrílicas</a:t>
                      </a:r>
                      <a:endParaRPr lang="en-US" sz="800" b="1" kern="1200" dirty="0" smtClean="0">
                        <a:solidFill>
                          <a:srgbClr val="000000"/>
                        </a:solidFill>
                        <a:latin typeface="Arial"/>
                        <a:ea typeface="Times New Roman"/>
                        <a:cs typeface="Times New Roman"/>
                      </a:endParaRPr>
                    </a:p>
                  </a:txBody>
                  <a:tcPr marL="49967" marR="499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kern="1200" dirty="0" smtClean="0">
                          <a:solidFill>
                            <a:srgbClr val="000000"/>
                          </a:solidFill>
                          <a:latin typeface="Arial"/>
                          <a:ea typeface="Times New Roman"/>
                          <a:cs typeface="Times New Roman"/>
                        </a:rPr>
                        <a:t>Especulación en precio de materia prima</a:t>
                      </a:r>
                      <a:endParaRPr lang="en-US" sz="800" b="1" kern="1200" dirty="0">
                        <a:solidFill>
                          <a:srgbClr val="000000"/>
                        </a:solidFill>
                        <a:latin typeface="Arial"/>
                        <a:ea typeface="Times New Roman"/>
                        <a:cs typeface="Times New Roman"/>
                      </a:endParaRPr>
                    </a:p>
                  </a:txBody>
                  <a:tcPr marL="49967" marR="499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Variación en la rentabilidad precio al cliente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434520">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8</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Volatilidad en tasas de interés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Medidas gubernamentales a la banca nacional</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Incremento en gastos financieros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5</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434520">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9</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Variación en tipo de cambio Euro/Dólar</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Devaluación de la moneda local</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Alto impacto en la compra de repuestos en las áreas productivas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558402">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Surgimiento de nuevos aranceles en mercados internacionales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Falta de acuerdos comerciales </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Reducción en ventas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621433">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11</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Perdidas de inventarios en bodegas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Insuficiente control de inventarios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Mermas en las utilidades/Incremento en gastos no deducibles/Incremento en pago de impuesto a la renta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89065">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12</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Incremento de gastos laborales</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Alta rotación de empleados</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800" b="1" dirty="0">
                          <a:solidFill>
                            <a:srgbClr val="000000"/>
                          </a:solidFill>
                          <a:latin typeface="Arial"/>
                          <a:ea typeface="Times New Roman"/>
                          <a:cs typeface="Times New Roman"/>
                        </a:rPr>
                        <a:t>Gastos de Capacitación y Aprendizaje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576064"/>
          </a:xfrm>
        </p:spPr>
        <p:txBody>
          <a:bodyPr>
            <a:normAutofit/>
          </a:bodyPr>
          <a:lstStyle/>
          <a:p>
            <a:r>
              <a:rPr lang="es-EC" sz="2400" b="1" dirty="0" smtClean="0"/>
              <a:t>ANÁLISIS y VALORACIÓN DE RIESGOS – OPERATIVOS </a:t>
            </a:r>
            <a:endParaRPr lang="en-US" sz="2400" dirty="0"/>
          </a:p>
        </p:txBody>
      </p:sp>
      <p:graphicFrame>
        <p:nvGraphicFramePr>
          <p:cNvPr id="4" name="3 Tabla"/>
          <p:cNvGraphicFramePr>
            <a:graphicFrameLocks noGrp="1"/>
          </p:cNvGraphicFramePr>
          <p:nvPr/>
        </p:nvGraphicFramePr>
        <p:xfrm>
          <a:off x="251520" y="908722"/>
          <a:ext cx="8712968" cy="5813604"/>
        </p:xfrm>
        <a:graphic>
          <a:graphicData uri="http://schemas.openxmlformats.org/drawingml/2006/table">
            <a:tbl>
              <a:tblPr/>
              <a:tblGrid>
                <a:gridCol w="347541"/>
                <a:gridCol w="773708"/>
                <a:gridCol w="1449628"/>
                <a:gridCol w="1448969"/>
                <a:gridCol w="1764794"/>
                <a:gridCol w="773708"/>
                <a:gridCol w="1095480"/>
                <a:gridCol w="1059140"/>
              </a:tblGrid>
              <a:tr h="410520">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No.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PROCESO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RIESGO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CAUSA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EFECTO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IMPACTO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PROBABILIDAD</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EVALUACION</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527811">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13</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rowSpan="9">
                  <a:txBody>
                    <a:bodyPr/>
                    <a:lstStyle/>
                    <a:p>
                      <a:pPr marL="0" marR="0" algn="ctr">
                        <a:lnSpc>
                          <a:spcPct val="150000"/>
                        </a:lnSpc>
                        <a:spcBef>
                          <a:spcPts val="0"/>
                        </a:spcBef>
                        <a:spcAft>
                          <a:spcPts val="0"/>
                        </a:spcAft>
                      </a:pPr>
                      <a:endParaRPr lang="en-US" sz="800" b="1" dirty="0">
                        <a:latin typeface="Calibri"/>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endParaRPr lang="es-EC" sz="800" b="1" dirty="0" smtClean="0">
                        <a:solidFill>
                          <a:srgbClr val="000000"/>
                        </a:solidFill>
                        <a:latin typeface="Arial"/>
                        <a:ea typeface="Times New Roman"/>
                        <a:cs typeface="Times New Roman"/>
                      </a:endParaRPr>
                    </a:p>
                    <a:p>
                      <a:pPr marL="0" marR="0" algn="l">
                        <a:lnSpc>
                          <a:spcPct val="150000"/>
                        </a:lnSpc>
                        <a:spcBef>
                          <a:spcPts val="0"/>
                        </a:spcBef>
                        <a:spcAft>
                          <a:spcPts val="0"/>
                        </a:spcAft>
                      </a:pPr>
                      <a:r>
                        <a:rPr lang="es-EC" sz="800" b="1" dirty="0" smtClean="0">
                          <a:solidFill>
                            <a:srgbClr val="000000"/>
                          </a:solidFill>
                          <a:latin typeface="Arial"/>
                          <a:ea typeface="Times New Roman"/>
                          <a:cs typeface="Times New Roman"/>
                        </a:rPr>
                        <a:t>Operativo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Ingreso de personal no idóneo a la compañía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Falta de criterios en la búsqueda y reclutamiento del personal</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Incremento en reprocesos productivos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527811">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14</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Falta de stock en materia prima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Poca diversidad de proveedores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Retrasos en producción</a:t>
                      </a: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Incremento de costos en logística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5</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703748">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15</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Paralización de Maquinaria galga gruesa (Sección de Tejeduría de Punto)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Alta demanda de prendas livianas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Incumplimiento en pedido de clientes</a:t>
                      </a: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Pérdida de Mercado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879685">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16</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Paralización de Proceso Productivo (Hilatura)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Escaza alternabilidad de maquinaria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Incumplimiento en el presupuesto de producción y ventas </a:t>
                      </a: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 Incremento en Costos Indirectos de Fabricación</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15 Moderado</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30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527811">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17</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Incurrir en gastos no presupuestados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Carencia de un control interno de repuestos e insumos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Variación negativa en presupuestos de producción</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15</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703748">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18</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Eliminación en exoneraciones de aranceles a la importación de materias primas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Cumplimiento del Presupuesto del Estado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Encarecimiento del producto final </a:t>
                      </a: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Desventaja competitiva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 Baja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527811">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19</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Incumplimiento de proveedores en plazo de entrega de materia prima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Falta de planificación de producción de los proveedores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Poca rotación de inventarios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351875">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Contrabando de Productos Sustitutos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Falta de control aduanero</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Decremento en el presupuesto de ventas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5 Leve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3 Alta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15</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r h="527811">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21</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95000"/>
                      </a:schemeClr>
                    </a:solidFill>
                  </a:tcPr>
                </a:tc>
                <a:tc vMerge="1">
                  <a:txBody>
                    <a:bodyPr/>
                    <a:lstStyle/>
                    <a:p>
                      <a:endParaRPr lang="en-US"/>
                    </a:p>
                  </a:txBody>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Alto índice de daños en maquinaria</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Inexistente Manteamiento Preventivo en Activos Fijos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Baja Producción</a:t>
                      </a:r>
                      <a:endParaRPr lang="en-US" sz="800" b="1" dirty="0">
                        <a:latin typeface="Calibri"/>
                        <a:ea typeface="Times New Roman"/>
                        <a:cs typeface="Times New Roman"/>
                      </a:endParaRPr>
                    </a:p>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Incrementos en Gastos Operacionales</a:t>
                      </a:r>
                      <a:endParaRPr lang="en-US" sz="800" b="1" dirty="0">
                        <a:latin typeface="Calibri"/>
                        <a:ea typeface="Times New Roman"/>
                        <a:cs typeface="Times New Roman"/>
                      </a:endParaRPr>
                    </a:p>
                  </a:txBody>
                  <a:tcPr marL="49922" marR="499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10 Tolerable</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 Media</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l">
                        <a:lnSpc>
                          <a:spcPct val="150000"/>
                        </a:lnSpc>
                        <a:spcBef>
                          <a:spcPts val="0"/>
                        </a:spcBef>
                        <a:spcAft>
                          <a:spcPts val="0"/>
                        </a:spcAft>
                      </a:pPr>
                      <a:r>
                        <a:rPr lang="es-EC" sz="800" b="1" dirty="0">
                          <a:solidFill>
                            <a:srgbClr val="000000"/>
                          </a:solidFill>
                          <a:latin typeface="Arial"/>
                          <a:ea typeface="Times New Roman"/>
                          <a:cs typeface="Times New Roman"/>
                        </a:rPr>
                        <a:t>20</a:t>
                      </a:r>
                      <a:endParaRPr lang="en-US" sz="800" b="1" dirty="0">
                        <a:latin typeface="Calibri"/>
                        <a:ea typeface="Times New Roman"/>
                        <a:cs typeface="Times New Roman"/>
                      </a:endParaRPr>
                    </a:p>
                  </a:txBody>
                  <a:tcPr marL="49922" marR="49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179512" y="1340768"/>
            <a:ext cx="8784976" cy="4968552"/>
          </a:xfrm>
        </p:spPr>
        <p:txBody>
          <a:bodyPr>
            <a:normAutofit/>
          </a:bodyPr>
          <a:lstStyle/>
          <a:p>
            <a:pPr algn="just"/>
            <a:endParaRPr lang="es-ES" dirty="0" smtClean="0"/>
          </a:p>
          <a:p>
            <a:pPr algn="just">
              <a:buFont typeface="Wingdings" pitchFamily="2" charset="2"/>
              <a:buChar char="Ø"/>
            </a:pPr>
            <a:r>
              <a:rPr lang="es-ES" dirty="0" smtClean="0"/>
              <a:t>  Empresa familiar constituida en la ciudad de Quito en el año 1974.</a:t>
            </a:r>
          </a:p>
          <a:p>
            <a:pPr algn="just">
              <a:buFont typeface="Wingdings" pitchFamily="2" charset="2"/>
              <a:buChar char="Ø"/>
            </a:pPr>
            <a:r>
              <a:rPr lang="es-ES" dirty="0" smtClean="0"/>
              <a:t>  Fabricación, Distribución Local y Exportación de:</a:t>
            </a:r>
          </a:p>
          <a:p>
            <a:pPr lvl="4" algn="just">
              <a:buFont typeface="Wingdings" pitchFamily="2" charset="2"/>
              <a:buChar char="ü"/>
            </a:pPr>
            <a:r>
              <a:rPr lang="es-ES" dirty="0" smtClean="0"/>
              <a:t> </a:t>
            </a:r>
            <a:r>
              <a:rPr lang="es-ES" sz="1800" dirty="0" smtClean="0"/>
              <a:t>Hilados</a:t>
            </a:r>
          </a:p>
          <a:p>
            <a:pPr lvl="4" algn="just">
              <a:buFont typeface="Wingdings" pitchFamily="2" charset="2"/>
              <a:buChar char="ü"/>
            </a:pPr>
            <a:r>
              <a:rPr lang="es-ES" sz="1800" dirty="0" smtClean="0"/>
              <a:t> Prendas de Vestir de  Tejido de Punto y Plano (Material Acrílico y Natural)</a:t>
            </a:r>
          </a:p>
          <a:p>
            <a:pPr lvl="4" algn="just">
              <a:buFont typeface="Wingdings" pitchFamily="2" charset="2"/>
              <a:buChar char="ü"/>
            </a:pPr>
            <a:r>
              <a:rPr lang="es-ES" sz="1800" dirty="0" smtClean="0"/>
              <a:t>Sweaters, Chales, Bufandas y otros  </a:t>
            </a:r>
          </a:p>
          <a:p>
            <a:pPr lvl="1" algn="just">
              <a:buFont typeface="Wingdings" pitchFamily="2" charset="2"/>
              <a:buChar char="Ø"/>
            </a:pPr>
            <a:r>
              <a:rPr lang="es-ES" sz="1800" dirty="0" smtClean="0"/>
              <a:t>  Ubicada en la Provincia de Pichincha con una extensión de 26.000 m2</a:t>
            </a:r>
          </a:p>
          <a:p>
            <a:pPr lvl="4" algn="just">
              <a:buFont typeface="Wingdings" pitchFamily="2" charset="2"/>
              <a:buChar char="ü"/>
            </a:pPr>
            <a:r>
              <a:rPr lang="es-ES" sz="1800" dirty="0" smtClean="0"/>
              <a:t>Administración</a:t>
            </a:r>
          </a:p>
          <a:p>
            <a:pPr lvl="4" algn="just">
              <a:buFont typeface="Wingdings" pitchFamily="2" charset="2"/>
              <a:buChar char="ü"/>
            </a:pPr>
            <a:r>
              <a:rPr lang="es-ES" sz="1800" dirty="0" smtClean="0"/>
              <a:t>Producción </a:t>
            </a:r>
          </a:p>
          <a:p>
            <a:pPr lvl="4" algn="just">
              <a:buFont typeface="Wingdings" pitchFamily="2" charset="2"/>
              <a:buChar char="ü"/>
            </a:pPr>
            <a:r>
              <a:rPr lang="es-ES" sz="1800" dirty="0" smtClean="0"/>
              <a:t>Ventas</a:t>
            </a:r>
          </a:p>
          <a:p>
            <a:pPr algn="just"/>
            <a:endParaRPr lang="es-ES" dirty="0" smtClean="0"/>
          </a:p>
          <a:p>
            <a:pPr algn="just"/>
            <a:endParaRPr lang="es-EC" dirty="0"/>
          </a:p>
          <a:p>
            <a:pPr algn="just"/>
            <a:endParaRPr lang="es-EC" dirty="0"/>
          </a:p>
          <a:p>
            <a:pPr algn="just"/>
            <a:endParaRPr lang="es-EC" dirty="0"/>
          </a:p>
        </p:txBody>
      </p:sp>
      <p:sp>
        <p:nvSpPr>
          <p:cNvPr id="3" name="2 Título"/>
          <p:cNvSpPr>
            <a:spLocks noGrp="1"/>
          </p:cNvSpPr>
          <p:nvPr>
            <p:ph type="title"/>
          </p:nvPr>
        </p:nvSpPr>
        <p:spPr/>
        <p:txBody>
          <a:bodyPr/>
          <a:lstStyle/>
          <a:p>
            <a:r>
              <a:rPr lang="es-EC" dirty="0" smtClean="0"/>
              <a:t>La Empresa</a:t>
            </a:r>
            <a:endParaRPr lang="es-EC" dirty="0"/>
          </a:p>
        </p:txBody>
      </p:sp>
    </p:spTree>
    <p:extLst>
      <p:ext uri="{BB962C8B-B14F-4D97-AF65-F5344CB8AC3E}">
        <p14:creationId xmlns:p14="http://schemas.microsoft.com/office/powerpoint/2010/main" xmlns="" val="10962461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576064"/>
          </a:xfrm>
        </p:spPr>
        <p:txBody>
          <a:bodyPr>
            <a:normAutofit/>
          </a:bodyPr>
          <a:lstStyle/>
          <a:p>
            <a:r>
              <a:rPr lang="es-EC" sz="2400" b="1" dirty="0" smtClean="0"/>
              <a:t>JERARQUIZACIÓN DE RIESGOS – Impacto X Probabilidad</a:t>
            </a:r>
            <a:endParaRPr lang="en-US" sz="2400" dirty="0"/>
          </a:p>
        </p:txBody>
      </p:sp>
      <p:graphicFrame>
        <p:nvGraphicFramePr>
          <p:cNvPr id="5" name="4 Tabla"/>
          <p:cNvGraphicFramePr>
            <a:graphicFrameLocks noGrp="1"/>
          </p:cNvGraphicFramePr>
          <p:nvPr/>
        </p:nvGraphicFramePr>
        <p:xfrm>
          <a:off x="467545" y="994744"/>
          <a:ext cx="8208910" cy="5818632"/>
        </p:xfrm>
        <a:graphic>
          <a:graphicData uri="http://schemas.openxmlformats.org/drawingml/2006/table">
            <a:tbl>
              <a:tblPr/>
              <a:tblGrid>
                <a:gridCol w="632643"/>
                <a:gridCol w="2650579"/>
                <a:gridCol w="1641610"/>
                <a:gridCol w="1641610"/>
                <a:gridCol w="1642468"/>
              </a:tblGrid>
              <a:tr h="680803">
                <a:tc>
                  <a:txBody>
                    <a:bodyPr/>
                    <a:lstStyle/>
                    <a:p>
                      <a:pPr marL="0" marR="0" algn="ctr">
                        <a:lnSpc>
                          <a:spcPct val="115000"/>
                        </a:lnSpc>
                        <a:spcBef>
                          <a:spcPts val="0"/>
                        </a:spcBef>
                        <a:spcAft>
                          <a:spcPts val="0"/>
                        </a:spcAft>
                      </a:pPr>
                      <a:r>
                        <a:rPr lang="es-ES" sz="1050" dirty="0">
                          <a:solidFill>
                            <a:srgbClr val="000000"/>
                          </a:solidFill>
                          <a:latin typeface="Arial"/>
                          <a:ea typeface="Times New Roman"/>
                          <a:cs typeface="Times New Roman"/>
                        </a:rPr>
                        <a:t>#</a:t>
                      </a:r>
                      <a:endParaRPr lang="en-US" sz="1050"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50" b="1" dirty="0">
                          <a:solidFill>
                            <a:srgbClr val="000000"/>
                          </a:solidFill>
                          <a:latin typeface="Arial"/>
                          <a:ea typeface="Times New Roman"/>
                          <a:cs typeface="Times New Roman"/>
                        </a:rPr>
                        <a:t>RIESGO</a:t>
                      </a:r>
                      <a:endParaRPr lang="en-US" sz="1050"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50" b="1" dirty="0">
                          <a:solidFill>
                            <a:srgbClr val="000000"/>
                          </a:solidFill>
                          <a:latin typeface="Arial"/>
                          <a:ea typeface="Times New Roman"/>
                          <a:cs typeface="Times New Roman"/>
                        </a:rPr>
                        <a:t>   IMPACTO               LEVE: 5         TOLERABLE: 10       MODERADO: 15</a:t>
                      </a:r>
                      <a:endParaRPr lang="en-US" sz="1050"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50" b="1" dirty="0">
                          <a:solidFill>
                            <a:srgbClr val="000000"/>
                          </a:solidFill>
                          <a:latin typeface="Arial"/>
                          <a:ea typeface="Times New Roman"/>
                          <a:cs typeface="Times New Roman"/>
                        </a:rPr>
                        <a:t>PROBALIBIDAD BAJA: 1    MEDIA: 2          ALTA: 3</a:t>
                      </a:r>
                      <a:endParaRPr lang="en-US" sz="1050"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50" b="1" dirty="0">
                          <a:solidFill>
                            <a:srgbClr val="000000"/>
                          </a:solidFill>
                          <a:latin typeface="Arial"/>
                          <a:ea typeface="Times New Roman"/>
                          <a:cs typeface="Times New Roman"/>
                        </a:rPr>
                        <a:t>EVALUACIÓN AL RIESGO</a:t>
                      </a:r>
                      <a:endParaRPr lang="en-US" sz="1050"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4</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Elevado Costo de Ventas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 Moderado</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45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Elevado el plazo promedio de CxC </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Elevado el plazo promedio de Inventario</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11</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Perdidas de inventarios en bodegas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12</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Incremento de gastos laborales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16</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Paralización de Proceso Producto (Hilatura)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 Moderado</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Aumento en costos financieros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7</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C" sz="1000" b="1" kern="1200" dirty="0" smtClean="0">
                          <a:solidFill>
                            <a:srgbClr val="000000"/>
                          </a:solidFill>
                          <a:latin typeface="Arial"/>
                          <a:ea typeface="Times New Roman"/>
                          <a:cs typeface="Times New Roman"/>
                        </a:rPr>
                        <a:t>Subida de precio en fibra acrílicas</a:t>
                      </a:r>
                      <a:endParaRPr lang="en-US" sz="1000" b="1" kern="1200" dirty="0" smtClean="0">
                        <a:solidFill>
                          <a:srgbClr val="000000"/>
                        </a:solidFill>
                        <a:latin typeface="Arial"/>
                        <a:ea typeface="Times New Roman"/>
                        <a:cs typeface="Times New Roman"/>
                      </a:endParaRPr>
                    </a:p>
                    <a:p>
                      <a:pPr marL="0" marR="0">
                        <a:lnSpc>
                          <a:spcPct val="115000"/>
                        </a:lnSpc>
                        <a:spcBef>
                          <a:spcPts val="0"/>
                        </a:spcBef>
                        <a:spcAft>
                          <a:spcPts val="0"/>
                        </a:spcAft>
                      </a:pP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19</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Incumplimiento de proveedores en plazo de entrega de materia prima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21</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Alto índice de daños en maquinaria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Paralización de Maquinaria galga gruesa (Sección de Tejeduría de Punto) </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Elevado periodo de pago a proveedores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 Moderado</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17</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Incurrir en gastos no presupuestados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Contrabando de Productos Sustitutos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3 Alta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6</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Falta de Disponibilidad Inmediata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9</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Variación en tipo de cambio Euro/Dólar</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2 Media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Surgimiento de nuevos aranceles en mercados internacionales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0400">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13</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Ingreso de personal no idóneo a la compañía </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510603">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18</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Eliminación en exoneraciones de aranceles a la importación de materias primas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 Tolerable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10</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8</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Volatilidad en tasas de interés</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0201">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14</a:t>
                      </a:r>
                      <a:endParaRPr lang="en-US" sz="1000" b="1" dirty="0">
                        <a:latin typeface="Calibri"/>
                        <a:ea typeface="Times New Roman"/>
                        <a:cs typeface="Times New Roman"/>
                      </a:endParaRPr>
                    </a:p>
                  </a:txBody>
                  <a:tcPr marL="60237" marR="6023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b="1" dirty="0">
                          <a:solidFill>
                            <a:srgbClr val="000000"/>
                          </a:solidFill>
                          <a:latin typeface="Arial"/>
                          <a:ea typeface="Times New Roman"/>
                          <a:cs typeface="Times New Roman"/>
                        </a:rPr>
                        <a:t>Falta de stock en materia prima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 Leve</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1 Baja</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5</a:t>
                      </a:r>
                      <a:endParaRPr lang="en-US" sz="1000" b="1" dirty="0">
                        <a:latin typeface="Calibri"/>
                        <a:ea typeface="Times New Roman"/>
                        <a:cs typeface="Times New Roman"/>
                      </a:endParaRPr>
                    </a:p>
                  </a:txBody>
                  <a:tcPr marL="60237" marR="602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332656"/>
            <a:ext cx="8770560" cy="1066800"/>
          </a:xfrm>
        </p:spPr>
        <p:txBody>
          <a:bodyPr>
            <a:normAutofit/>
          </a:bodyPr>
          <a:lstStyle/>
          <a:p>
            <a:r>
              <a:rPr lang="es-EC" sz="2800" b="1" dirty="0" smtClean="0"/>
              <a:t>Ejemplo 1</a:t>
            </a:r>
            <a:endParaRPr lang="en-US" sz="2800" b="1" dirty="0"/>
          </a:p>
        </p:txBody>
      </p:sp>
      <p:sp>
        <p:nvSpPr>
          <p:cNvPr id="113665" name="Rectangle 1"/>
          <p:cNvSpPr>
            <a:spLocks noChangeArrowheads="1"/>
          </p:cNvSpPr>
          <p:nvPr/>
        </p:nvSpPr>
        <p:spPr bwMode="auto">
          <a:xfrm>
            <a:off x="539552" y="6050150"/>
            <a:ext cx="80648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Nivel de Riesgo= Probabilidad del Riesgo X Impacto del Riesgo</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1" name="50 Tabla"/>
          <p:cNvGraphicFramePr>
            <a:graphicFrameLocks noGrp="1"/>
          </p:cNvGraphicFramePr>
          <p:nvPr/>
        </p:nvGraphicFramePr>
        <p:xfrm>
          <a:off x="827584" y="1412776"/>
          <a:ext cx="3816425" cy="3816426"/>
        </p:xfrm>
        <a:graphic>
          <a:graphicData uri="http://schemas.openxmlformats.org/drawingml/2006/table">
            <a:tbl>
              <a:tblPr/>
              <a:tblGrid>
                <a:gridCol w="295707"/>
                <a:gridCol w="1173195"/>
                <a:gridCol w="1173195"/>
                <a:gridCol w="1174328"/>
              </a:tblGrid>
              <a:tr h="246096">
                <a:tc>
                  <a:txBody>
                    <a:bodyPr/>
                    <a:lstStyle/>
                    <a:p>
                      <a:pPr>
                        <a:lnSpc>
                          <a:spcPct val="115000"/>
                        </a:lnSpc>
                      </a:pP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I M P A C T O</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46096">
                <a:tc>
                  <a:txBody>
                    <a:bodyPr/>
                    <a:lstStyle/>
                    <a:p>
                      <a:pPr>
                        <a:lnSpc>
                          <a:spcPct val="115000"/>
                        </a:lnSpc>
                      </a:pP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err="1" smtClean="0">
                          <a:solidFill>
                            <a:srgbClr val="000000"/>
                          </a:solidFill>
                          <a:latin typeface="Calibri"/>
                          <a:ea typeface="Times New Roman"/>
                          <a:cs typeface="Calibri"/>
                        </a:rPr>
                        <a:t>Leve</a:t>
                      </a:r>
                      <a:r>
                        <a:rPr lang="en-US" sz="1100" b="1" dirty="0" smtClean="0">
                          <a:solidFill>
                            <a:srgbClr val="000000"/>
                          </a:solidFill>
                          <a:latin typeface="Calibri"/>
                          <a:ea typeface="Times New Roman"/>
                          <a:cs typeface="Calibri"/>
                        </a:rPr>
                        <a:t> </a:t>
                      </a:r>
                      <a:r>
                        <a:rPr lang="en-US" sz="1100" b="1" dirty="0">
                          <a:solidFill>
                            <a:srgbClr val="000000"/>
                          </a:solidFill>
                          <a:latin typeface="Calibri"/>
                          <a:ea typeface="Times New Roman"/>
                          <a:cs typeface="Calibri"/>
                        </a:rPr>
                        <a:t>- 5</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b="1" dirty="0" smtClean="0">
                          <a:solidFill>
                            <a:srgbClr val="000000"/>
                          </a:solidFill>
                          <a:latin typeface="Calibri"/>
                          <a:ea typeface="Times New Roman"/>
                          <a:cs typeface="Calibri"/>
                        </a:rPr>
                        <a:t>Tolerable </a:t>
                      </a:r>
                      <a:r>
                        <a:rPr lang="en-US" sz="1100" b="1" dirty="0">
                          <a:solidFill>
                            <a:srgbClr val="000000"/>
                          </a:solidFill>
                          <a:latin typeface="Calibri"/>
                          <a:ea typeface="Times New Roman"/>
                          <a:cs typeface="Calibri"/>
                        </a:rPr>
                        <a:t>- 10</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100" b="1" dirty="0" err="1" smtClean="0">
                          <a:solidFill>
                            <a:srgbClr val="000000"/>
                          </a:solidFill>
                          <a:latin typeface="Calibri"/>
                          <a:ea typeface="Times New Roman"/>
                          <a:cs typeface="Calibri"/>
                        </a:rPr>
                        <a:t>Moderado</a:t>
                      </a:r>
                      <a:r>
                        <a:rPr lang="en-US" sz="1100" b="1" dirty="0" smtClean="0">
                          <a:solidFill>
                            <a:srgbClr val="000000"/>
                          </a:solidFill>
                          <a:latin typeface="Calibri"/>
                          <a:ea typeface="Times New Roman"/>
                          <a:cs typeface="Calibri"/>
                        </a:rPr>
                        <a:t> </a:t>
                      </a:r>
                      <a:r>
                        <a:rPr lang="en-US" sz="1100" b="1" dirty="0">
                          <a:solidFill>
                            <a:srgbClr val="000000"/>
                          </a:solidFill>
                          <a:latin typeface="Calibri"/>
                          <a:ea typeface="Times New Roman"/>
                          <a:cs typeface="Calibri"/>
                        </a:rPr>
                        <a:t>- 15</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Baja - 1</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Trivial</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Tolerable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Moderado</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Media - 2</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Importante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Alto- 3</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Intolerable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52" name="22 Elipse"/>
          <p:cNvSpPr/>
          <p:nvPr/>
        </p:nvSpPr>
        <p:spPr>
          <a:xfrm>
            <a:off x="1259632" y="2348880"/>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14</a:t>
            </a:r>
          </a:p>
        </p:txBody>
      </p:sp>
      <p:sp>
        <p:nvSpPr>
          <p:cNvPr id="53" name="23 Elipse"/>
          <p:cNvSpPr/>
          <p:nvPr/>
        </p:nvSpPr>
        <p:spPr>
          <a:xfrm>
            <a:off x="1619672" y="213285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8</a:t>
            </a:r>
          </a:p>
        </p:txBody>
      </p:sp>
      <p:sp>
        <p:nvSpPr>
          <p:cNvPr id="54" name="20 Elipse"/>
          <p:cNvSpPr/>
          <p:nvPr/>
        </p:nvSpPr>
        <p:spPr>
          <a:xfrm>
            <a:off x="2627784" y="242088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18</a:t>
            </a:r>
          </a:p>
        </p:txBody>
      </p:sp>
      <p:sp>
        <p:nvSpPr>
          <p:cNvPr id="55" name="19 Elipse"/>
          <p:cNvSpPr/>
          <p:nvPr/>
        </p:nvSpPr>
        <p:spPr>
          <a:xfrm>
            <a:off x="2987824" y="213285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13</a:t>
            </a:r>
          </a:p>
        </p:txBody>
      </p:sp>
      <p:sp>
        <p:nvSpPr>
          <p:cNvPr id="56" name="18 Elipse"/>
          <p:cNvSpPr/>
          <p:nvPr/>
        </p:nvSpPr>
        <p:spPr>
          <a:xfrm>
            <a:off x="2483768" y="206084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10</a:t>
            </a:r>
          </a:p>
        </p:txBody>
      </p:sp>
      <p:sp>
        <p:nvSpPr>
          <p:cNvPr id="57" name="13 Elipse"/>
          <p:cNvSpPr/>
          <p:nvPr/>
        </p:nvSpPr>
        <p:spPr>
          <a:xfrm>
            <a:off x="3779912" y="220486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3</a:t>
            </a:r>
          </a:p>
        </p:txBody>
      </p:sp>
      <p:sp>
        <p:nvSpPr>
          <p:cNvPr id="58" name="15 Elipse"/>
          <p:cNvSpPr/>
          <p:nvPr/>
        </p:nvSpPr>
        <p:spPr>
          <a:xfrm>
            <a:off x="1187624" y="357301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6</a:t>
            </a:r>
          </a:p>
        </p:txBody>
      </p:sp>
      <p:sp>
        <p:nvSpPr>
          <p:cNvPr id="59" name="17 Elipse"/>
          <p:cNvSpPr/>
          <p:nvPr/>
        </p:nvSpPr>
        <p:spPr>
          <a:xfrm>
            <a:off x="1619672" y="321297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9</a:t>
            </a:r>
          </a:p>
        </p:txBody>
      </p:sp>
      <p:sp>
        <p:nvSpPr>
          <p:cNvPr id="60" name="11 Elipse"/>
          <p:cNvSpPr/>
          <p:nvPr/>
        </p:nvSpPr>
        <p:spPr>
          <a:xfrm>
            <a:off x="2987824" y="314096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7</a:t>
            </a:r>
          </a:p>
        </p:txBody>
      </p:sp>
      <p:sp>
        <p:nvSpPr>
          <p:cNvPr id="61" name="10 Elipse"/>
          <p:cNvSpPr/>
          <p:nvPr/>
        </p:nvSpPr>
        <p:spPr>
          <a:xfrm>
            <a:off x="2987824" y="350100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19</a:t>
            </a:r>
          </a:p>
        </p:txBody>
      </p:sp>
      <p:sp>
        <p:nvSpPr>
          <p:cNvPr id="62" name="21 Elipse"/>
          <p:cNvSpPr/>
          <p:nvPr/>
        </p:nvSpPr>
        <p:spPr>
          <a:xfrm>
            <a:off x="2699792" y="3789040"/>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15</a:t>
            </a:r>
          </a:p>
        </p:txBody>
      </p:sp>
      <p:sp>
        <p:nvSpPr>
          <p:cNvPr id="63" name="9 Elipse"/>
          <p:cNvSpPr/>
          <p:nvPr/>
        </p:nvSpPr>
        <p:spPr>
          <a:xfrm>
            <a:off x="2483768" y="350100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21</a:t>
            </a:r>
          </a:p>
        </p:txBody>
      </p:sp>
      <p:sp>
        <p:nvSpPr>
          <p:cNvPr id="64" name="8 Elipse"/>
          <p:cNvSpPr/>
          <p:nvPr/>
        </p:nvSpPr>
        <p:spPr>
          <a:xfrm>
            <a:off x="2411760" y="314096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5</a:t>
            </a:r>
          </a:p>
        </p:txBody>
      </p:sp>
      <p:sp>
        <p:nvSpPr>
          <p:cNvPr id="65" name="7 Elipse"/>
          <p:cNvSpPr/>
          <p:nvPr/>
        </p:nvSpPr>
        <p:spPr>
          <a:xfrm>
            <a:off x="3995936" y="335699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16</a:t>
            </a:r>
          </a:p>
        </p:txBody>
      </p:sp>
      <p:sp>
        <p:nvSpPr>
          <p:cNvPr id="66" name="12 Elipse"/>
          <p:cNvSpPr/>
          <p:nvPr/>
        </p:nvSpPr>
        <p:spPr>
          <a:xfrm>
            <a:off x="1187624" y="472514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17</a:t>
            </a:r>
          </a:p>
        </p:txBody>
      </p:sp>
      <p:sp>
        <p:nvSpPr>
          <p:cNvPr id="67" name="16 Elipse"/>
          <p:cNvSpPr/>
          <p:nvPr/>
        </p:nvSpPr>
        <p:spPr>
          <a:xfrm>
            <a:off x="1547664"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20</a:t>
            </a:r>
          </a:p>
        </p:txBody>
      </p:sp>
      <p:sp>
        <p:nvSpPr>
          <p:cNvPr id="68" name="5 Elipse"/>
          <p:cNvSpPr/>
          <p:nvPr/>
        </p:nvSpPr>
        <p:spPr>
          <a:xfrm>
            <a:off x="2915816" y="472514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12</a:t>
            </a:r>
          </a:p>
        </p:txBody>
      </p:sp>
      <p:sp>
        <p:nvSpPr>
          <p:cNvPr id="69" name="32 Elipse"/>
          <p:cNvSpPr/>
          <p:nvPr/>
        </p:nvSpPr>
        <p:spPr>
          <a:xfrm>
            <a:off x="2411760"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a:t>
            </a:r>
          </a:p>
        </p:txBody>
      </p:sp>
      <p:sp>
        <p:nvSpPr>
          <p:cNvPr id="70" name="4 Elipse"/>
          <p:cNvSpPr/>
          <p:nvPr/>
        </p:nvSpPr>
        <p:spPr>
          <a:xfrm>
            <a:off x="2411760" y="479715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11</a:t>
            </a:r>
          </a:p>
        </p:txBody>
      </p:sp>
      <p:sp>
        <p:nvSpPr>
          <p:cNvPr id="71" name="3 Elipse"/>
          <p:cNvSpPr/>
          <p:nvPr/>
        </p:nvSpPr>
        <p:spPr>
          <a:xfrm>
            <a:off x="2915816"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a:t>
            </a:r>
          </a:p>
        </p:txBody>
      </p:sp>
      <p:sp>
        <p:nvSpPr>
          <p:cNvPr id="73" name="6 Elipse"/>
          <p:cNvSpPr/>
          <p:nvPr/>
        </p:nvSpPr>
        <p:spPr>
          <a:xfrm>
            <a:off x="3707904" y="443711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4</a:t>
            </a:r>
          </a:p>
        </p:txBody>
      </p:sp>
      <p:graphicFrame>
        <p:nvGraphicFramePr>
          <p:cNvPr id="27" name="26 Tabla"/>
          <p:cNvGraphicFramePr>
            <a:graphicFrameLocks noGrp="1"/>
          </p:cNvGraphicFramePr>
          <p:nvPr/>
        </p:nvGraphicFramePr>
        <p:xfrm>
          <a:off x="323528" y="5373216"/>
          <a:ext cx="7941967" cy="1347019"/>
        </p:xfrm>
        <a:graphic>
          <a:graphicData uri="http://schemas.openxmlformats.org/drawingml/2006/table">
            <a:tbl>
              <a:tblPr/>
              <a:tblGrid>
                <a:gridCol w="346620"/>
                <a:gridCol w="1574291"/>
                <a:gridCol w="1290272"/>
                <a:gridCol w="1680386"/>
                <a:gridCol w="994394"/>
                <a:gridCol w="1055679"/>
                <a:gridCol w="1000325"/>
              </a:tblGrid>
              <a:tr h="132005">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No.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RIESGO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CAUSA</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EFECTO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IMPACTO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PROBABILIDAD</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EVALUACION</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1164139">
                <a:tc>
                  <a:txBody>
                    <a:bodyPr/>
                    <a:lstStyle/>
                    <a:p>
                      <a:pPr marL="0" marR="0" algn="ctr">
                        <a:lnSpc>
                          <a:spcPct val="150000"/>
                        </a:lnSpc>
                        <a:spcBef>
                          <a:spcPts val="0"/>
                        </a:spcBef>
                        <a:spcAft>
                          <a:spcPts val="0"/>
                        </a:spcAft>
                      </a:pPr>
                      <a:r>
                        <a:rPr lang="es-EC" sz="1050" b="1" dirty="0">
                          <a:solidFill>
                            <a:srgbClr val="C00000"/>
                          </a:solidFill>
                          <a:latin typeface="Arial"/>
                          <a:ea typeface="Times New Roman"/>
                          <a:cs typeface="Times New Roman"/>
                        </a:rPr>
                        <a:t>4</a:t>
                      </a:r>
                      <a:endParaRPr lang="en-US" sz="1050" b="1" dirty="0">
                        <a:solidFill>
                          <a:srgbClr val="C00000"/>
                        </a:solidFill>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50" b="1" dirty="0">
                          <a:solidFill>
                            <a:srgbClr val="C00000"/>
                          </a:solidFill>
                          <a:latin typeface="Arial"/>
                          <a:ea typeface="Times New Roman"/>
                          <a:cs typeface="Times New Roman"/>
                        </a:rPr>
                        <a:t>Elevado Costo de</a:t>
                      </a:r>
                      <a:r>
                        <a:rPr lang="es-EC" sz="1050" b="1" dirty="0">
                          <a:solidFill>
                            <a:srgbClr val="C00000"/>
                          </a:solidFill>
                          <a:latin typeface="Arial"/>
                          <a:ea typeface="Times New Roman"/>
                          <a:cs typeface="Times New Roman"/>
                          <a:hlinkClick r:id="rId2" action="ppaction://hlinksldjump"/>
                        </a:rPr>
                        <a:t> Ventas</a:t>
                      </a:r>
                      <a:endParaRPr lang="en-US" sz="1050" b="1" dirty="0">
                        <a:solidFill>
                          <a:srgbClr val="C00000"/>
                        </a:solidFill>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050" b="1" dirty="0">
                          <a:solidFill>
                            <a:srgbClr val="C00000"/>
                          </a:solidFill>
                          <a:latin typeface="Arial"/>
                          <a:ea typeface="Times New Roman"/>
                          <a:cs typeface="Times New Roman"/>
                        </a:rPr>
                        <a:t>Ineficiencia en Procesos Productivos / Alto nivel de desperdicio de materia prima</a:t>
                      </a:r>
                      <a:endParaRPr lang="en-US" sz="105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050" b="1" dirty="0">
                          <a:solidFill>
                            <a:srgbClr val="C00000"/>
                          </a:solidFill>
                          <a:latin typeface="Arial"/>
                          <a:ea typeface="Times New Roman"/>
                          <a:cs typeface="Times New Roman"/>
                        </a:rPr>
                        <a:t>Bajo margen de rentabilidad bruta</a:t>
                      </a:r>
                      <a:endParaRPr lang="en-US" sz="105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1050" b="1" dirty="0">
                          <a:solidFill>
                            <a:srgbClr val="C00000"/>
                          </a:solidFill>
                          <a:latin typeface="Arial"/>
                          <a:ea typeface="Times New Roman"/>
                          <a:cs typeface="Times New Roman"/>
                        </a:rPr>
                        <a:t>15 Moderado</a:t>
                      </a:r>
                      <a:endParaRPr lang="en-US" sz="105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050" b="1" dirty="0">
                          <a:solidFill>
                            <a:srgbClr val="C00000"/>
                          </a:solidFill>
                          <a:latin typeface="Arial"/>
                          <a:ea typeface="Times New Roman"/>
                          <a:cs typeface="Times New Roman"/>
                        </a:rPr>
                        <a:t>3 Alta</a:t>
                      </a:r>
                      <a:endParaRPr lang="en-US" sz="105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050" b="1" dirty="0">
                          <a:solidFill>
                            <a:srgbClr val="C00000"/>
                          </a:solidFill>
                          <a:latin typeface="Arial"/>
                          <a:ea typeface="Times New Roman"/>
                          <a:cs typeface="Times New Roman"/>
                        </a:rPr>
                        <a:t>45</a:t>
                      </a:r>
                      <a:endParaRPr lang="en-US" sz="105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
        <p:nvSpPr>
          <p:cNvPr id="28" name="27 Rectángulo"/>
          <p:cNvSpPr/>
          <p:nvPr/>
        </p:nvSpPr>
        <p:spPr>
          <a:xfrm>
            <a:off x="5004048" y="1052736"/>
            <a:ext cx="3888432" cy="2304256"/>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buFontTx/>
              <a:buChar char="•"/>
            </a:pPr>
            <a:r>
              <a:rPr lang="es-EC" dirty="0" smtClean="0">
                <a:solidFill>
                  <a:schemeClr val="bg1">
                    <a:lumMod val="50000"/>
                  </a:schemeClr>
                </a:solidFill>
                <a:ea typeface="Times New Roman" pitchFamily="18" charset="0"/>
                <a:cs typeface="Arial" pitchFamily="34" charset="0"/>
              </a:rPr>
              <a:t>Implementar una Reingeniería de Procesos, específicamente en el área de Confección.</a:t>
            </a:r>
          </a:p>
          <a:p>
            <a:pPr lvl="0" fontAlgn="base">
              <a:spcBef>
                <a:spcPct val="0"/>
              </a:spcBef>
              <a:spcAft>
                <a:spcPct val="0"/>
              </a:spcAft>
            </a:pPr>
            <a:endParaRPr lang="en-US" sz="800" dirty="0" smtClean="0">
              <a:solidFill>
                <a:schemeClr val="bg1">
                  <a:lumMod val="50000"/>
                </a:schemeClr>
              </a:solidFill>
              <a:cs typeface="Arial" pitchFamily="34" charset="0"/>
            </a:endParaRPr>
          </a:p>
          <a:p>
            <a:pPr lvl="0" eaLnBrk="0" fontAlgn="base" hangingPunct="0">
              <a:spcBef>
                <a:spcPct val="0"/>
              </a:spcBef>
              <a:spcAft>
                <a:spcPct val="0"/>
              </a:spcAft>
              <a:buFontTx/>
              <a:buChar char="•"/>
            </a:pPr>
            <a:r>
              <a:rPr lang="es-EC" dirty="0" smtClean="0">
                <a:solidFill>
                  <a:schemeClr val="bg1">
                    <a:lumMod val="50000"/>
                  </a:schemeClr>
                </a:solidFill>
                <a:ea typeface="Times New Roman" pitchFamily="18" charset="0"/>
                <a:cs typeface="Arial" pitchFamily="34" charset="0"/>
              </a:rPr>
              <a:t>Diseño, propuesta y venta de productos básicos, de fácil transformación a productos terminados.</a:t>
            </a:r>
            <a:endParaRPr lang="es-EC" sz="2800" dirty="0" smtClean="0">
              <a:solidFill>
                <a:schemeClr val="bg1">
                  <a:lumMod val="50000"/>
                </a:schemeClr>
              </a:solidFill>
              <a:cs typeface="Arial" pitchFamily="34" charset="0"/>
            </a:endParaRPr>
          </a:p>
          <a:p>
            <a:pPr algn="ctr"/>
            <a:endParaRPr lang="en-US" dirty="0"/>
          </a:p>
        </p:txBody>
      </p:sp>
      <p:sp>
        <p:nvSpPr>
          <p:cNvPr id="98305" name="Rectangle 1"/>
          <p:cNvSpPr>
            <a:spLocks noChangeArrowheads="1"/>
          </p:cNvSpPr>
          <p:nvPr/>
        </p:nvSpPr>
        <p:spPr bwMode="auto">
          <a:xfrm>
            <a:off x="0" y="43934"/>
            <a:ext cx="26481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29 Elipse"/>
          <p:cNvSpPr/>
          <p:nvPr/>
        </p:nvSpPr>
        <p:spPr>
          <a:xfrm>
            <a:off x="5364088" y="548680"/>
            <a:ext cx="3024336" cy="432048"/>
          </a:xfrm>
          <a:prstGeom prst="ellipse">
            <a:avLst/>
          </a:prstGeom>
          <a:solidFill>
            <a:schemeClr val="tx1"/>
          </a:solidFill>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rPr>
              <a:t>Plan de Acción </a:t>
            </a:r>
            <a:endParaRPr lang="en-US" b="1" dirty="0">
              <a:solidFill>
                <a:schemeClr val="bg1">
                  <a:lumMod val="50000"/>
                </a:schemeClr>
              </a:solidFill>
            </a:endParaRPr>
          </a:p>
        </p:txBody>
      </p:sp>
      <p:graphicFrame>
        <p:nvGraphicFramePr>
          <p:cNvPr id="31" name="30 Tabla"/>
          <p:cNvGraphicFramePr>
            <a:graphicFrameLocks noGrp="1"/>
          </p:cNvGraphicFramePr>
          <p:nvPr/>
        </p:nvGraphicFramePr>
        <p:xfrm>
          <a:off x="4930879" y="3861048"/>
          <a:ext cx="3961601" cy="1226820"/>
        </p:xfrm>
        <a:graphic>
          <a:graphicData uri="http://schemas.openxmlformats.org/drawingml/2006/table">
            <a:tbl>
              <a:tblPr/>
              <a:tblGrid>
                <a:gridCol w="1009273"/>
                <a:gridCol w="2952328"/>
              </a:tblGrid>
              <a:tr h="0">
                <a:tc>
                  <a:txBody>
                    <a:bodyPr/>
                    <a:lstStyle/>
                    <a:p>
                      <a:pPr marL="0" marR="0">
                        <a:lnSpc>
                          <a:spcPct val="150000"/>
                        </a:lnSpc>
                        <a:spcBef>
                          <a:spcPts val="0"/>
                        </a:spcBef>
                        <a:spcAft>
                          <a:spcPts val="0"/>
                        </a:spcAft>
                      </a:pPr>
                      <a:r>
                        <a:rPr lang="es-EC" sz="1100" b="1" dirty="0">
                          <a:solidFill>
                            <a:schemeClr val="bg1">
                              <a:lumMod val="50000"/>
                            </a:schemeClr>
                          </a:solidFill>
                          <a:latin typeface="Calibri"/>
                          <a:ea typeface="Times New Roman"/>
                          <a:cs typeface="Times New Roman"/>
                        </a:rPr>
                        <a:t>INTOLERABLE</a:t>
                      </a:r>
                      <a:endParaRPr lang="en-US" sz="11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just">
                        <a:lnSpc>
                          <a:spcPct val="115000"/>
                        </a:lnSpc>
                        <a:spcBef>
                          <a:spcPts val="0"/>
                        </a:spcBef>
                        <a:spcAft>
                          <a:spcPts val="0"/>
                        </a:spcAft>
                      </a:pPr>
                      <a:r>
                        <a:rPr lang="es-EC" sz="1000" dirty="0">
                          <a:solidFill>
                            <a:schemeClr val="bg1">
                              <a:lumMod val="50000"/>
                            </a:schemeClr>
                          </a:solidFill>
                          <a:latin typeface="Arial"/>
                          <a:ea typeface="Times New Roman"/>
                          <a:cs typeface="Times New Roman"/>
                        </a:rPr>
                        <a:t>En este caso, si no se puede reducir el riesgo es mejor abandonar el proyecto o proceso, porque un riesgo de esta magnitud puede afectar considerablemente el rendimiento de la empresa, de ser reducido se debe evaluar nuevamente el proyecto o proceso en entorno al alcance, costo, tiempo, y otros puntos relevantes.</a:t>
                      </a:r>
                      <a:endParaRPr lang="en-US" sz="1100"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332656"/>
            <a:ext cx="8770560" cy="1066800"/>
          </a:xfrm>
        </p:spPr>
        <p:txBody>
          <a:bodyPr>
            <a:normAutofit/>
          </a:bodyPr>
          <a:lstStyle/>
          <a:p>
            <a:r>
              <a:rPr lang="es-EC" sz="2800" b="1" dirty="0" smtClean="0"/>
              <a:t>Ejemplo 2</a:t>
            </a:r>
            <a:endParaRPr lang="en-US" sz="2800" b="1" dirty="0"/>
          </a:p>
        </p:txBody>
      </p:sp>
      <p:sp>
        <p:nvSpPr>
          <p:cNvPr id="113665" name="Rectangle 1"/>
          <p:cNvSpPr>
            <a:spLocks noChangeArrowheads="1"/>
          </p:cNvSpPr>
          <p:nvPr/>
        </p:nvSpPr>
        <p:spPr bwMode="auto">
          <a:xfrm>
            <a:off x="539552" y="6050150"/>
            <a:ext cx="80648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Nivel de Riesgo= Probabilidad del Riesgo X Impacto del Riesgo</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1" name="50 Tabla"/>
          <p:cNvGraphicFramePr>
            <a:graphicFrameLocks noGrp="1"/>
          </p:cNvGraphicFramePr>
          <p:nvPr/>
        </p:nvGraphicFramePr>
        <p:xfrm>
          <a:off x="827584" y="1412776"/>
          <a:ext cx="3816425" cy="3816426"/>
        </p:xfrm>
        <a:graphic>
          <a:graphicData uri="http://schemas.openxmlformats.org/drawingml/2006/table">
            <a:tbl>
              <a:tblPr/>
              <a:tblGrid>
                <a:gridCol w="295707"/>
                <a:gridCol w="1173195"/>
                <a:gridCol w="1173195"/>
                <a:gridCol w="1174328"/>
              </a:tblGrid>
              <a:tr h="246096">
                <a:tc>
                  <a:txBody>
                    <a:bodyPr/>
                    <a:lstStyle/>
                    <a:p>
                      <a:pPr>
                        <a:lnSpc>
                          <a:spcPct val="115000"/>
                        </a:lnSpc>
                      </a:pP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I M P A C T O</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46096">
                <a:tc>
                  <a:txBody>
                    <a:bodyPr/>
                    <a:lstStyle/>
                    <a:p>
                      <a:pPr>
                        <a:lnSpc>
                          <a:spcPct val="115000"/>
                        </a:lnSpc>
                      </a:pP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err="1" smtClean="0">
                          <a:solidFill>
                            <a:srgbClr val="000000"/>
                          </a:solidFill>
                          <a:latin typeface="Calibri"/>
                          <a:ea typeface="Times New Roman"/>
                          <a:cs typeface="Calibri"/>
                        </a:rPr>
                        <a:t>Leve</a:t>
                      </a:r>
                      <a:r>
                        <a:rPr lang="en-US" sz="1100" b="1" dirty="0" smtClean="0">
                          <a:solidFill>
                            <a:srgbClr val="000000"/>
                          </a:solidFill>
                          <a:latin typeface="Calibri"/>
                          <a:ea typeface="Times New Roman"/>
                          <a:cs typeface="Calibri"/>
                        </a:rPr>
                        <a:t> </a:t>
                      </a:r>
                      <a:r>
                        <a:rPr lang="en-US" sz="1100" b="1" dirty="0">
                          <a:solidFill>
                            <a:srgbClr val="000000"/>
                          </a:solidFill>
                          <a:latin typeface="Calibri"/>
                          <a:ea typeface="Times New Roman"/>
                          <a:cs typeface="Calibri"/>
                        </a:rPr>
                        <a:t>- 5</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b="1" dirty="0" smtClean="0">
                          <a:solidFill>
                            <a:srgbClr val="000000"/>
                          </a:solidFill>
                          <a:latin typeface="Calibri"/>
                          <a:ea typeface="Times New Roman"/>
                          <a:cs typeface="Calibri"/>
                        </a:rPr>
                        <a:t>Tolerable </a:t>
                      </a:r>
                      <a:r>
                        <a:rPr lang="en-US" sz="1100" b="1" dirty="0">
                          <a:solidFill>
                            <a:srgbClr val="000000"/>
                          </a:solidFill>
                          <a:latin typeface="Calibri"/>
                          <a:ea typeface="Times New Roman"/>
                          <a:cs typeface="Calibri"/>
                        </a:rPr>
                        <a:t>- 10</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r>
                        <a:rPr lang="en-US" sz="1100" b="1" dirty="0" err="1" smtClean="0">
                          <a:solidFill>
                            <a:srgbClr val="000000"/>
                          </a:solidFill>
                          <a:latin typeface="Calibri"/>
                          <a:ea typeface="Times New Roman"/>
                          <a:cs typeface="Calibri"/>
                        </a:rPr>
                        <a:t>Moderado</a:t>
                      </a:r>
                      <a:r>
                        <a:rPr lang="en-US" sz="1100" b="1" dirty="0" smtClean="0">
                          <a:solidFill>
                            <a:srgbClr val="000000"/>
                          </a:solidFill>
                          <a:latin typeface="Calibri"/>
                          <a:ea typeface="Times New Roman"/>
                          <a:cs typeface="Calibri"/>
                        </a:rPr>
                        <a:t> </a:t>
                      </a:r>
                      <a:r>
                        <a:rPr lang="en-US" sz="1100" b="1" dirty="0">
                          <a:solidFill>
                            <a:srgbClr val="000000"/>
                          </a:solidFill>
                          <a:latin typeface="Calibri"/>
                          <a:ea typeface="Times New Roman"/>
                          <a:cs typeface="Calibri"/>
                        </a:rPr>
                        <a:t>- 15</a:t>
                      </a:r>
                      <a:endParaRPr lang="en-US"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Baja - 1</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Trivial</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Tolerable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Moderado</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Media - 2</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Importante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108078">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Alto- 3</a:t>
                      </a:r>
                      <a:endParaRPr lang="en-US" sz="1100" dirty="0">
                        <a:latin typeface="Calibri"/>
                        <a:ea typeface="Times New Roman"/>
                        <a:cs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100"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endParaRPr lang="es-EC" sz="1100" b="1" dirty="0" smtClean="0">
                        <a:solidFill>
                          <a:srgbClr val="000000"/>
                        </a:solidFill>
                        <a:latin typeface="Calibri"/>
                        <a:ea typeface="Times New Roman"/>
                        <a:cs typeface="Calibri"/>
                      </a:endParaRPr>
                    </a:p>
                    <a:p>
                      <a:pPr marL="0" marR="0" algn="ctr">
                        <a:lnSpc>
                          <a:spcPct val="115000"/>
                        </a:lnSpc>
                        <a:spcBef>
                          <a:spcPts val="0"/>
                        </a:spcBef>
                        <a:spcAft>
                          <a:spcPts val="0"/>
                        </a:spcAft>
                      </a:pPr>
                      <a:r>
                        <a:rPr lang="es-EC" sz="1100" b="1" dirty="0" smtClean="0">
                          <a:solidFill>
                            <a:srgbClr val="000000"/>
                          </a:solidFill>
                          <a:latin typeface="Calibri"/>
                          <a:ea typeface="Times New Roman"/>
                          <a:cs typeface="Calibri"/>
                        </a:rPr>
                        <a:t>Riesgo Intolerable</a:t>
                      </a:r>
                      <a:endParaRPr lang="en-US" sz="1100" b="1" dirty="0">
                        <a:solidFill>
                          <a:srgbClr val="000000"/>
                        </a:solidFill>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52" name="22 Elipse"/>
          <p:cNvSpPr/>
          <p:nvPr/>
        </p:nvSpPr>
        <p:spPr>
          <a:xfrm>
            <a:off x="1259632" y="2348880"/>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14</a:t>
            </a:r>
          </a:p>
        </p:txBody>
      </p:sp>
      <p:sp>
        <p:nvSpPr>
          <p:cNvPr id="53" name="23 Elipse"/>
          <p:cNvSpPr/>
          <p:nvPr/>
        </p:nvSpPr>
        <p:spPr>
          <a:xfrm>
            <a:off x="1619672" y="213285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8</a:t>
            </a:r>
          </a:p>
        </p:txBody>
      </p:sp>
      <p:sp>
        <p:nvSpPr>
          <p:cNvPr id="54" name="20 Elipse"/>
          <p:cNvSpPr/>
          <p:nvPr/>
        </p:nvSpPr>
        <p:spPr>
          <a:xfrm>
            <a:off x="2627784" y="242088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18</a:t>
            </a:r>
          </a:p>
        </p:txBody>
      </p:sp>
      <p:sp>
        <p:nvSpPr>
          <p:cNvPr id="55" name="19 Elipse"/>
          <p:cNvSpPr/>
          <p:nvPr/>
        </p:nvSpPr>
        <p:spPr>
          <a:xfrm>
            <a:off x="2987824" y="213285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13</a:t>
            </a:r>
          </a:p>
        </p:txBody>
      </p:sp>
      <p:sp>
        <p:nvSpPr>
          <p:cNvPr id="56" name="18 Elipse"/>
          <p:cNvSpPr/>
          <p:nvPr/>
        </p:nvSpPr>
        <p:spPr>
          <a:xfrm>
            <a:off x="2483768" y="206084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10</a:t>
            </a:r>
          </a:p>
        </p:txBody>
      </p:sp>
      <p:sp>
        <p:nvSpPr>
          <p:cNvPr id="57" name="13 Elipse"/>
          <p:cNvSpPr/>
          <p:nvPr/>
        </p:nvSpPr>
        <p:spPr>
          <a:xfrm>
            <a:off x="3779912" y="220486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3</a:t>
            </a:r>
          </a:p>
        </p:txBody>
      </p:sp>
      <p:sp>
        <p:nvSpPr>
          <p:cNvPr id="58" name="15 Elipse"/>
          <p:cNvSpPr/>
          <p:nvPr/>
        </p:nvSpPr>
        <p:spPr>
          <a:xfrm>
            <a:off x="1187624" y="357301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6</a:t>
            </a:r>
          </a:p>
        </p:txBody>
      </p:sp>
      <p:sp>
        <p:nvSpPr>
          <p:cNvPr id="59" name="17 Elipse"/>
          <p:cNvSpPr/>
          <p:nvPr/>
        </p:nvSpPr>
        <p:spPr>
          <a:xfrm>
            <a:off x="1619672" y="3212976"/>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9</a:t>
            </a:r>
          </a:p>
        </p:txBody>
      </p:sp>
      <p:sp>
        <p:nvSpPr>
          <p:cNvPr id="60" name="11 Elipse"/>
          <p:cNvSpPr/>
          <p:nvPr/>
        </p:nvSpPr>
        <p:spPr>
          <a:xfrm>
            <a:off x="2987824" y="314096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7</a:t>
            </a:r>
          </a:p>
        </p:txBody>
      </p:sp>
      <p:sp>
        <p:nvSpPr>
          <p:cNvPr id="61" name="10 Elipse"/>
          <p:cNvSpPr/>
          <p:nvPr/>
        </p:nvSpPr>
        <p:spPr>
          <a:xfrm>
            <a:off x="2987824" y="350100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19</a:t>
            </a:r>
          </a:p>
        </p:txBody>
      </p:sp>
      <p:sp>
        <p:nvSpPr>
          <p:cNvPr id="62" name="21 Elipse"/>
          <p:cNvSpPr/>
          <p:nvPr/>
        </p:nvSpPr>
        <p:spPr>
          <a:xfrm>
            <a:off x="2699792" y="3789040"/>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15</a:t>
            </a:r>
          </a:p>
        </p:txBody>
      </p:sp>
      <p:sp>
        <p:nvSpPr>
          <p:cNvPr id="63" name="9 Elipse"/>
          <p:cNvSpPr/>
          <p:nvPr/>
        </p:nvSpPr>
        <p:spPr>
          <a:xfrm>
            <a:off x="2483768" y="350100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21</a:t>
            </a:r>
          </a:p>
        </p:txBody>
      </p:sp>
      <p:sp>
        <p:nvSpPr>
          <p:cNvPr id="64" name="8 Elipse"/>
          <p:cNvSpPr/>
          <p:nvPr/>
        </p:nvSpPr>
        <p:spPr>
          <a:xfrm>
            <a:off x="2411760" y="3140968"/>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5</a:t>
            </a:r>
          </a:p>
        </p:txBody>
      </p:sp>
      <p:sp>
        <p:nvSpPr>
          <p:cNvPr id="65" name="7 Elipse"/>
          <p:cNvSpPr/>
          <p:nvPr/>
        </p:nvSpPr>
        <p:spPr>
          <a:xfrm>
            <a:off x="3995936" y="335699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16</a:t>
            </a:r>
          </a:p>
        </p:txBody>
      </p:sp>
      <p:sp>
        <p:nvSpPr>
          <p:cNvPr id="66" name="12 Elipse"/>
          <p:cNvSpPr/>
          <p:nvPr/>
        </p:nvSpPr>
        <p:spPr>
          <a:xfrm>
            <a:off x="1187624" y="472514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17</a:t>
            </a:r>
          </a:p>
        </p:txBody>
      </p:sp>
      <p:sp>
        <p:nvSpPr>
          <p:cNvPr id="67" name="16 Elipse"/>
          <p:cNvSpPr/>
          <p:nvPr/>
        </p:nvSpPr>
        <p:spPr>
          <a:xfrm>
            <a:off x="1547664"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20</a:t>
            </a:r>
          </a:p>
        </p:txBody>
      </p:sp>
      <p:sp>
        <p:nvSpPr>
          <p:cNvPr id="68" name="5 Elipse"/>
          <p:cNvSpPr/>
          <p:nvPr/>
        </p:nvSpPr>
        <p:spPr>
          <a:xfrm>
            <a:off x="2915816" y="472514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12</a:t>
            </a:r>
          </a:p>
        </p:txBody>
      </p:sp>
      <p:sp>
        <p:nvSpPr>
          <p:cNvPr id="69" name="32 Elipse"/>
          <p:cNvSpPr/>
          <p:nvPr/>
        </p:nvSpPr>
        <p:spPr>
          <a:xfrm>
            <a:off x="2411760"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a:t>
            </a:r>
          </a:p>
        </p:txBody>
      </p:sp>
      <p:sp>
        <p:nvSpPr>
          <p:cNvPr id="70" name="4 Elipse"/>
          <p:cNvSpPr/>
          <p:nvPr/>
        </p:nvSpPr>
        <p:spPr>
          <a:xfrm>
            <a:off x="2411760" y="479715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11</a:t>
            </a:r>
          </a:p>
        </p:txBody>
      </p:sp>
      <p:sp>
        <p:nvSpPr>
          <p:cNvPr id="71" name="3 Elipse"/>
          <p:cNvSpPr/>
          <p:nvPr/>
        </p:nvSpPr>
        <p:spPr>
          <a:xfrm>
            <a:off x="2915816" y="4365104"/>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2</a:t>
            </a:r>
          </a:p>
        </p:txBody>
      </p:sp>
      <p:sp>
        <p:nvSpPr>
          <p:cNvPr id="73" name="6 Elipse"/>
          <p:cNvSpPr/>
          <p:nvPr/>
        </p:nvSpPr>
        <p:spPr>
          <a:xfrm>
            <a:off x="3707904" y="4437112"/>
            <a:ext cx="428626" cy="28575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C" sz="900" dirty="0"/>
              <a:t>4</a:t>
            </a:r>
          </a:p>
        </p:txBody>
      </p:sp>
      <p:graphicFrame>
        <p:nvGraphicFramePr>
          <p:cNvPr id="27" name="26 Tabla"/>
          <p:cNvGraphicFramePr>
            <a:graphicFrameLocks noGrp="1"/>
          </p:cNvGraphicFramePr>
          <p:nvPr/>
        </p:nvGraphicFramePr>
        <p:xfrm>
          <a:off x="323528" y="5373216"/>
          <a:ext cx="7941967" cy="1347019"/>
        </p:xfrm>
        <a:graphic>
          <a:graphicData uri="http://schemas.openxmlformats.org/drawingml/2006/table">
            <a:tbl>
              <a:tblPr/>
              <a:tblGrid>
                <a:gridCol w="346620"/>
                <a:gridCol w="1574291"/>
                <a:gridCol w="1290272"/>
                <a:gridCol w="1680386"/>
                <a:gridCol w="994394"/>
                <a:gridCol w="1055679"/>
                <a:gridCol w="1000325"/>
              </a:tblGrid>
              <a:tr h="132005">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No.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RIESGO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CAUSA</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EFECTO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IMPACTO</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PROBABILIDAD</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algn="ctr">
                        <a:lnSpc>
                          <a:spcPct val="150000"/>
                        </a:lnSpc>
                        <a:spcBef>
                          <a:spcPts val="0"/>
                        </a:spcBef>
                        <a:spcAft>
                          <a:spcPts val="0"/>
                        </a:spcAft>
                      </a:pPr>
                      <a:r>
                        <a:rPr lang="es-EC" sz="800" b="1" dirty="0">
                          <a:solidFill>
                            <a:srgbClr val="000000"/>
                          </a:solidFill>
                          <a:latin typeface="Arial"/>
                          <a:ea typeface="Times New Roman"/>
                          <a:cs typeface="Times New Roman"/>
                        </a:rPr>
                        <a:t>EVALUACION</a:t>
                      </a:r>
                      <a:endParaRPr lang="en-US" sz="800" b="1" dirty="0">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1164139">
                <a:tc>
                  <a:txBody>
                    <a:bodyPr/>
                    <a:lstStyle/>
                    <a:p>
                      <a:pPr marL="0" marR="0" algn="ctr">
                        <a:lnSpc>
                          <a:spcPct val="150000"/>
                        </a:lnSpc>
                        <a:spcBef>
                          <a:spcPts val="0"/>
                        </a:spcBef>
                        <a:spcAft>
                          <a:spcPts val="0"/>
                        </a:spcAft>
                      </a:pPr>
                      <a:r>
                        <a:rPr lang="es-EC" sz="1050" b="1" dirty="0" smtClean="0">
                          <a:solidFill>
                            <a:srgbClr val="C00000"/>
                          </a:solidFill>
                          <a:latin typeface="Arial"/>
                          <a:ea typeface="Times New Roman"/>
                          <a:cs typeface="Times New Roman"/>
                        </a:rPr>
                        <a:t>1</a:t>
                      </a:r>
                      <a:endParaRPr lang="en-US" sz="1050" b="1" dirty="0">
                        <a:solidFill>
                          <a:srgbClr val="C00000"/>
                        </a:solidFill>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tabLst>
                          <a:tab pos="246380" algn="l"/>
                        </a:tabLst>
                      </a:pPr>
                      <a:r>
                        <a:rPr lang="es-EC" sz="1400" b="1" dirty="0">
                          <a:solidFill>
                            <a:srgbClr val="C00000"/>
                          </a:solidFill>
                          <a:latin typeface="Arial"/>
                          <a:ea typeface="Times New Roman"/>
                          <a:cs typeface="Times New Roman"/>
                        </a:rPr>
                        <a:t>Elevado el plazo promedio de </a:t>
                      </a:r>
                      <a:r>
                        <a:rPr lang="es-EC" sz="1400" b="1" dirty="0">
                          <a:solidFill>
                            <a:srgbClr val="C00000"/>
                          </a:solidFill>
                          <a:latin typeface="Arial"/>
                          <a:ea typeface="Times New Roman"/>
                          <a:cs typeface="Times New Roman"/>
                          <a:hlinkClick r:id="rId2" action="ppaction://hlinksldjump"/>
                        </a:rPr>
                        <a:t>CxC</a:t>
                      </a:r>
                      <a:endParaRPr lang="en-US" sz="1400" b="1" dirty="0">
                        <a:solidFill>
                          <a:srgbClr val="C00000"/>
                        </a:solidFill>
                        <a:latin typeface="Calibri"/>
                        <a:ea typeface="Times New Roman"/>
                        <a:cs typeface="Times New Roman"/>
                      </a:endParaRPr>
                    </a:p>
                  </a:txBody>
                  <a:tcPr marL="49655" marR="49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400" b="1" dirty="0">
                          <a:solidFill>
                            <a:srgbClr val="C00000"/>
                          </a:solidFill>
                          <a:latin typeface="Arial"/>
                          <a:ea typeface="Times New Roman"/>
                          <a:cs typeface="Times New Roman"/>
                        </a:rPr>
                        <a:t>Inadecuada política de crédito</a:t>
                      </a:r>
                      <a:endParaRPr lang="en-US" sz="140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l">
                        <a:lnSpc>
                          <a:spcPct val="115000"/>
                        </a:lnSpc>
                        <a:spcBef>
                          <a:spcPts val="0"/>
                        </a:spcBef>
                        <a:spcAft>
                          <a:spcPts val="0"/>
                        </a:spcAft>
                      </a:pPr>
                      <a:r>
                        <a:rPr lang="es-EC" sz="1400" b="1" dirty="0">
                          <a:solidFill>
                            <a:srgbClr val="C00000"/>
                          </a:solidFill>
                          <a:latin typeface="Arial"/>
                          <a:ea typeface="Times New Roman"/>
                          <a:cs typeface="Times New Roman"/>
                        </a:rPr>
                        <a:t> Iliquidez temporal</a:t>
                      </a:r>
                      <a:endParaRPr lang="en-US" sz="140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s-EC" sz="1400" b="1" dirty="0">
                          <a:solidFill>
                            <a:srgbClr val="C00000"/>
                          </a:solidFill>
                          <a:latin typeface="Arial"/>
                          <a:ea typeface="Times New Roman"/>
                          <a:cs typeface="Times New Roman"/>
                        </a:rPr>
                        <a:t>10 Tolerable</a:t>
                      </a:r>
                      <a:endParaRPr lang="en-US" sz="140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400" b="1" dirty="0">
                          <a:solidFill>
                            <a:srgbClr val="C00000"/>
                          </a:solidFill>
                          <a:latin typeface="Arial"/>
                          <a:ea typeface="Times New Roman"/>
                          <a:cs typeface="Times New Roman"/>
                        </a:rPr>
                        <a:t>3 Alta</a:t>
                      </a:r>
                      <a:endParaRPr lang="en-US" sz="140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0"/>
                        </a:spcBef>
                        <a:spcAft>
                          <a:spcPts val="0"/>
                        </a:spcAft>
                      </a:pPr>
                      <a:r>
                        <a:rPr lang="es-EC" sz="1400" b="1" dirty="0">
                          <a:solidFill>
                            <a:srgbClr val="C00000"/>
                          </a:solidFill>
                          <a:latin typeface="Arial"/>
                          <a:ea typeface="Times New Roman"/>
                          <a:cs typeface="Times New Roman"/>
                        </a:rPr>
                        <a:t>30</a:t>
                      </a:r>
                      <a:endParaRPr lang="en-US" sz="1400" b="1" dirty="0">
                        <a:solidFill>
                          <a:srgbClr val="C00000"/>
                        </a:solidFill>
                        <a:latin typeface="Calibri"/>
                        <a:ea typeface="Times New Roman"/>
                        <a:cs typeface="Times New Roman"/>
                      </a:endParaRPr>
                    </a:p>
                  </a:txBody>
                  <a:tcPr marL="49655" marR="496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
        <p:nvSpPr>
          <p:cNvPr id="28" name="27 Rectángulo"/>
          <p:cNvSpPr/>
          <p:nvPr/>
        </p:nvSpPr>
        <p:spPr>
          <a:xfrm>
            <a:off x="5004048" y="1052736"/>
            <a:ext cx="3888432" cy="2304256"/>
          </a:xfrm>
          <a:prstGeom prst="rect">
            <a:avLst/>
          </a:prstGeom>
          <a:solidFill>
            <a:schemeClr val="tx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s-EC" dirty="0" smtClean="0">
              <a:solidFill>
                <a:schemeClr val="bg1">
                  <a:lumMod val="50000"/>
                </a:schemeClr>
              </a:solidFill>
              <a:ea typeface="Times New Roman" pitchFamily="18" charset="0"/>
              <a:cs typeface="Arial" pitchFamily="34" charset="0"/>
            </a:endParaRPr>
          </a:p>
          <a:p>
            <a:pPr lvl="0">
              <a:buFont typeface="Arial" pitchFamily="34" charset="0"/>
              <a:buChar char="•"/>
            </a:pPr>
            <a:r>
              <a:rPr lang="es-EC" sz="1200" dirty="0" smtClean="0">
                <a:solidFill>
                  <a:schemeClr val="bg1">
                    <a:lumMod val="50000"/>
                  </a:schemeClr>
                </a:solidFill>
                <a:ea typeface="Times New Roman" pitchFamily="18" charset="0"/>
                <a:cs typeface="Arial" pitchFamily="34" charset="0"/>
              </a:rPr>
              <a:t>Incentivar a los clientes de la compañía ofreciéndoles un atractivo descuento para la cancelación de las facturas.</a:t>
            </a:r>
            <a:endParaRPr lang="en-US" sz="1200" dirty="0" smtClean="0">
              <a:solidFill>
                <a:schemeClr val="bg1">
                  <a:lumMod val="50000"/>
                </a:schemeClr>
              </a:solidFill>
              <a:ea typeface="Times New Roman" pitchFamily="18" charset="0"/>
              <a:cs typeface="Arial" pitchFamily="34" charset="0"/>
            </a:endParaRPr>
          </a:p>
          <a:p>
            <a:pPr lvl="0" fontAlgn="base">
              <a:spcBef>
                <a:spcPct val="0"/>
              </a:spcBef>
              <a:spcAft>
                <a:spcPct val="0"/>
              </a:spcAft>
            </a:pPr>
            <a:endParaRPr lang="en-US" sz="1200" dirty="0" smtClean="0">
              <a:solidFill>
                <a:schemeClr val="bg1">
                  <a:lumMod val="50000"/>
                </a:schemeClr>
              </a:solidFill>
              <a:ea typeface="Times New Roman" pitchFamily="18" charset="0"/>
              <a:cs typeface="Arial" pitchFamily="34" charset="0"/>
            </a:endParaRPr>
          </a:p>
          <a:p>
            <a:pPr eaLnBrk="0" fontAlgn="base" hangingPunct="0">
              <a:spcBef>
                <a:spcPct val="0"/>
              </a:spcBef>
              <a:spcAft>
                <a:spcPct val="0"/>
              </a:spcAft>
              <a:buFontTx/>
              <a:buChar char="•"/>
            </a:pPr>
            <a:r>
              <a:rPr lang="es-EC" sz="1200" dirty="0" smtClean="0">
                <a:solidFill>
                  <a:schemeClr val="bg1">
                    <a:lumMod val="50000"/>
                  </a:schemeClr>
                </a:solidFill>
                <a:ea typeface="Times New Roman" pitchFamily="18" charset="0"/>
                <a:cs typeface="Arial" pitchFamily="34" charset="0"/>
              </a:rPr>
              <a:t>Elaboración y venta de productos básicos, es decir, productos más sencillos de mayor rotación y precio más atractivos, con los mismos se tiene la oportunidad de negociar de mejor manera, puesto que son de alto consumo.</a:t>
            </a:r>
            <a:endParaRPr lang="en-US" sz="1200" dirty="0" smtClean="0">
              <a:solidFill>
                <a:schemeClr val="bg1">
                  <a:lumMod val="50000"/>
                </a:schemeClr>
              </a:solidFill>
              <a:ea typeface="Times New Roman" pitchFamily="18" charset="0"/>
              <a:cs typeface="Arial" pitchFamily="34" charset="0"/>
            </a:endParaRPr>
          </a:p>
          <a:p>
            <a:pPr lvl="0" eaLnBrk="0" fontAlgn="base" hangingPunct="0">
              <a:spcBef>
                <a:spcPct val="0"/>
              </a:spcBef>
              <a:spcAft>
                <a:spcPct val="0"/>
              </a:spcAft>
              <a:buFontTx/>
              <a:buChar char="•"/>
            </a:pPr>
            <a:endParaRPr lang="es-EC" sz="2800" dirty="0" smtClean="0">
              <a:solidFill>
                <a:schemeClr val="bg1">
                  <a:lumMod val="50000"/>
                </a:schemeClr>
              </a:solidFill>
              <a:cs typeface="Arial" pitchFamily="34" charset="0"/>
            </a:endParaRPr>
          </a:p>
          <a:p>
            <a:pPr algn="ctr"/>
            <a:endParaRPr lang="en-US" dirty="0"/>
          </a:p>
        </p:txBody>
      </p:sp>
      <p:sp>
        <p:nvSpPr>
          <p:cNvPr id="98305" name="Rectangle 1"/>
          <p:cNvSpPr>
            <a:spLocks noChangeArrowheads="1"/>
          </p:cNvSpPr>
          <p:nvPr/>
        </p:nvSpPr>
        <p:spPr bwMode="auto">
          <a:xfrm>
            <a:off x="0" y="43934"/>
            <a:ext cx="26481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29 Elipse"/>
          <p:cNvSpPr/>
          <p:nvPr/>
        </p:nvSpPr>
        <p:spPr>
          <a:xfrm>
            <a:off x="5364088" y="548680"/>
            <a:ext cx="3024336" cy="432048"/>
          </a:xfrm>
          <a:prstGeom prst="ellipse">
            <a:avLst/>
          </a:prstGeom>
          <a:solidFill>
            <a:schemeClr val="tx1"/>
          </a:solidFill>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bg1">
                    <a:lumMod val="50000"/>
                  </a:schemeClr>
                </a:solidFill>
              </a:rPr>
              <a:t>Plan de Acción </a:t>
            </a:r>
            <a:endParaRPr lang="en-US" b="1" dirty="0">
              <a:solidFill>
                <a:schemeClr val="bg1">
                  <a:lumMod val="50000"/>
                </a:schemeClr>
              </a:solidFill>
            </a:endParaRPr>
          </a:p>
        </p:txBody>
      </p:sp>
      <p:graphicFrame>
        <p:nvGraphicFramePr>
          <p:cNvPr id="31" name="30 Tabla"/>
          <p:cNvGraphicFramePr>
            <a:graphicFrameLocks noGrp="1"/>
          </p:cNvGraphicFramePr>
          <p:nvPr/>
        </p:nvGraphicFramePr>
        <p:xfrm>
          <a:off x="4930879" y="3861048"/>
          <a:ext cx="3961601" cy="736092"/>
        </p:xfrm>
        <a:graphic>
          <a:graphicData uri="http://schemas.openxmlformats.org/drawingml/2006/table">
            <a:tbl>
              <a:tblPr/>
              <a:tblGrid>
                <a:gridCol w="1009273"/>
                <a:gridCol w="2952328"/>
              </a:tblGrid>
              <a:tr h="0">
                <a:tc>
                  <a:txBody>
                    <a:bodyPr/>
                    <a:lstStyle/>
                    <a:p>
                      <a:pPr marL="0" marR="0">
                        <a:lnSpc>
                          <a:spcPct val="150000"/>
                        </a:lnSpc>
                        <a:spcBef>
                          <a:spcPts val="0"/>
                        </a:spcBef>
                        <a:spcAft>
                          <a:spcPts val="0"/>
                        </a:spcAft>
                      </a:pPr>
                      <a:r>
                        <a:rPr lang="es-EC" sz="1000" b="1" kern="1200" dirty="0" smtClean="0">
                          <a:solidFill>
                            <a:schemeClr val="bg1">
                              <a:lumMod val="50000"/>
                            </a:schemeClr>
                          </a:solidFill>
                          <a:latin typeface="+mn-lt"/>
                          <a:ea typeface="+mn-ea"/>
                          <a:cs typeface="+mn-cs"/>
                        </a:rPr>
                        <a:t>IMPORTANTE</a:t>
                      </a:r>
                      <a:endParaRPr lang="en-US" sz="1000" b="1"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schemeClr>
                    </a:solidFill>
                  </a:tcPr>
                </a:tc>
                <a:tc>
                  <a:txBody>
                    <a:bodyPr/>
                    <a:lstStyle/>
                    <a:p>
                      <a:pPr marL="0" marR="0" algn="just">
                        <a:lnSpc>
                          <a:spcPct val="115000"/>
                        </a:lnSpc>
                        <a:spcBef>
                          <a:spcPts val="0"/>
                        </a:spcBef>
                        <a:spcAft>
                          <a:spcPts val="0"/>
                        </a:spcAft>
                      </a:pPr>
                      <a:r>
                        <a:rPr lang="es-EC" sz="1050" kern="1200" dirty="0" smtClean="0">
                          <a:solidFill>
                            <a:schemeClr val="bg1">
                              <a:lumMod val="50000"/>
                            </a:schemeClr>
                          </a:solidFill>
                          <a:latin typeface="+mn-lt"/>
                          <a:ea typeface="+mn-ea"/>
                          <a:cs typeface="+mn-cs"/>
                        </a:rPr>
                        <a:t>Cuando el riesgo es de esta magnitud, el proyecto o proceso no puede comenzar o seguir avanzando, se debe reducir el riego si es posible a menor tiempo que los moderados.</a:t>
                      </a:r>
                      <a:endParaRPr lang="en-US" sz="1050" dirty="0">
                        <a:solidFill>
                          <a:schemeClr val="bg1">
                            <a:lumMod val="50000"/>
                          </a:schemeClr>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MITIGACIÓN DE RIESGOS - FINANCIEROS</a:t>
            </a:r>
            <a:endParaRPr lang="en-US" sz="2400" dirty="0"/>
          </a:p>
        </p:txBody>
      </p:sp>
      <p:graphicFrame>
        <p:nvGraphicFramePr>
          <p:cNvPr id="10" name="9 Tabla"/>
          <p:cNvGraphicFramePr>
            <a:graphicFrameLocks noGrp="1"/>
          </p:cNvGraphicFramePr>
          <p:nvPr/>
        </p:nvGraphicFramePr>
        <p:xfrm>
          <a:off x="-2" y="620687"/>
          <a:ext cx="9144003" cy="6120681"/>
        </p:xfrm>
        <a:graphic>
          <a:graphicData uri="http://schemas.openxmlformats.org/drawingml/2006/table">
            <a:tbl>
              <a:tblPr/>
              <a:tblGrid>
                <a:gridCol w="335004"/>
                <a:gridCol w="802685"/>
                <a:gridCol w="914033"/>
                <a:gridCol w="936104"/>
                <a:gridCol w="994532"/>
                <a:gridCol w="801443"/>
                <a:gridCol w="502154"/>
                <a:gridCol w="308801"/>
                <a:gridCol w="1103756"/>
                <a:gridCol w="912429"/>
                <a:gridCol w="750388"/>
                <a:gridCol w="782674"/>
              </a:tblGrid>
              <a:tr h="1061538">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No.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PROCESO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CAUSA</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EFECTO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IMPACTO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PROBABILIDAD</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EVALUACION</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IMPACTO</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PROBABILIDAD</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EVALUACIÓN</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031964">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a:t>
                      </a:r>
                      <a:endParaRPr lang="en-US" sz="1000" b="1"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  </a:t>
                      </a: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r>
                        <a:rPr lang="es-EC" sz="1000" b="1" dirty="0" smtClean="0">
                          <a:solidFill>
                            <a:schemeClr val="bg1">
                              <a:lumMod val="50000"/>
                            </a:schemeClr>
                          </a:solidFill>
                          <a:latin typeface="Arial"/>
                          <a:ea typeface="Times New Roman"/>
                          <a:cs typeface="Times New Roman"/>
                        </a:rPr>
                        <a:t>Financiero</a:t>
                      </a:r>
                      <a:endParaRPr lang="en-US" sz="10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tabLst>
                          <a:tab pos="246380" algn="l"/>
                        </a:tabLst>
                      </a:pPr>
                      <a:r>
                        <a:rPr lang="es-EC" sz="1000" b="0" dirty="0">
                          <a:solidFill>
                            <a:schemeClr val="bg1">
                              <a:lumMod val="50000"/>
                            </a:schemeClr>
                          </a:solidFill>
                          <a:latin typeface="Arial"/>
                          <a:ea typeface="Times New Roman"/>
                          <a:cs typeface="Times New Roman"/>
                        </a:rPr>
                        <a:t>Elevado el plazo promedio de CxC</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Inadecuada política de crédito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 Iliquidez temporal</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10 Tolerable</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3 Alta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30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Nuevas políticas de cobro</a:t>
                      </a:r>
                      <a:br>
                        <a:rPr lang="es-ES" sz="1000" b="0" dirty="0">
                          <a:solidFill>
                            <a:schemeClr val="bg1">
                              <a:lumMod val="50000"/>
                            </a:schemeClr>
                          </a:solidFill>
                          <a:latin typeface="Arial"/>
                          <a:ea typeface="Times New Roman"/>
                          <a:cs typeface="Times New Roman"/>
                        </a:rPr>
                      </a:br>
                      <a:r>
                        <a:rPr lang="es-ES" sz="1000" b="0" dirty="0">
                          <a:solidFill>
                            <a:schemeClr val="bg1">
                              <a:lumMod val="50000"/>
                            </a:schemeClr>
                          </a:solidFill>
                          <a:latin typeface="Arial"/>
                          <a:ea typeface="Times New Roman"/>
                          <a:cs typeface="Times New Roman"/>
                        </a:rPr>
                        <a:t>Descuento por pronto pago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5 Lleve </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2 Media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207103">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2</a:t>
                      </a:r>
                      <a:endParaRPr lang="en-US" sz="1000" b="1"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b="0" dirty="0">
                          <a:solidFill>
                            <a:schemeClr val="bg1">
                              <a:lumMod val="50000"/>
                            </a:schemeClr>
                          </a:solidFill>
                          <a:latin typeface="Arial"/>
                          <a:ea typeface="Times New Roman"/>
                          <a:cs typeface="Times New Roman"/>
                        </a:rPr>
                        <a:t>Elevado el plazo promedio de Inventario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Ineficaz planificación de pedidos de producción</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 Costos de inventarios inmovilizados</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10 Tolerable</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3 Alta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30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Implantación de sistemas administrativos Just in Time</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5 Lleve </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2 Media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3408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3</a:t>
                      </a:r>
                      <a:endParaRPr lang="en-US" sz="1000" b="1"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b="0" dirty="0">
                          <a:solidFill>
                            <a:schemeClr val="bg1">
                              <a:lumMod val="50000"/>
                            </a:schemeClr>
                          </a:solidFill>
                          <a:latin typeface="Arial"/>
                          <a:ea typeface="Times New Roman"/>
                          <a:cs typeface="Times New Roman"/>
                        </a:rPr>
                        <a:t>Elevado periodo de pago a proveedores</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Falta liquidez</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Perdida de Créditos con proveedores / Incremento en costos de materia prima y servicios</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15 Moderado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 Baja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15</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b="0" dirty="0" smtClean="0">
                          <a:solidFill>
                            <a:schemeClr val="bg1">
                              <a:lumMod val="50000"/>
                            </a:schemeClr>
                          </a:solidFill>
                          <a:latin typeface="Arial"/>
                          <a:ea typeface="Times New Roman"/>
                          <a:cs typeface="Times New Roman"/>
                        </a:rPr>
                        <a:t>Negociación</a:t>
                      </a:r>
                      <a:r>
                        <a:rPr lang="es-ES" sz="1000" b="0" baseline="0" dirty="0" smtClean="0">
                          <a:solidFill>
                            <a:schemeClr val="bg1">
                              <a:lumMod val="50000"/>
                            </a:schemeClr>
                          </a:solidFill>
                          <a:latin typeface="Arial"/>
                          <a:ea typeface="Times New Roman"/>
                          <a:cs typeface="Times New Roman"/>
                        </a:rPr>
                        <a:t>  de Nuevos Plazos de Pago</a:t>
                      </a:r>
                      <a:r>
                        <a:rPr lang="es-ES" sz="1000" b="0" dirty="0">
                          <a:solidFill>
                            <a:schemeClr val="bg1">
                              <a:lumMod val="50000"/>
                            </a:schemeClr>
                          </a:solidFill>
                          <a:latin typeface="Arial"/>
                          <a:ea typeface="Times New Roman"/>
                          <a:cs typeface="Times New Roman"/>
                        </a:rPr>
                        <a:t/>
                      </a:r>
                      <a:br>
                        <a:rPr lang="es-ES" sz="1000" b="0" dirty="0">
                          <a:solidFill>
                            <a:schemeClr val="bg1">
                              <a:lumMod val="50000"/>
                            </a:schemeClr>
                          </a:solidFill>
                          <a:latin typeface="Arial"/>
                          <a:ea typeface="Times New Roman"/>
                          <a:cs typeface="Times New Roman"/>
                        </a:rPr>
                      </a:b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10 Moderado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 Baja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485996">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4</a:t>
                      </a:r>
                      <a:endParaRPr lang="en-US" sz="1000" b="1"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b="0" dirty="0">
                          <a:solidFill>
                            <a:schemeClr val="bg1">
                              <a:lumMod val="50000"/>
                            </a:schemeClr>
                          </a:solidFill>
                          <a:latin typeface="Arial"/>
                          <a:ea typeface="Times New Roman"/>
                          <a:cs typeface="Times New Roman"/>
                        </a:rPr>
                        <a:t>Elevado Costo de Ventas</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Ineficiencia en Procesos Productivos / Alto nivel de desperdicio de materia prima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Bajo margen de rentabilidad bruta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15 Moderado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3 Alta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b="0" dirty="0">
                          <a:solidFill>
                            <a:schemeClr val="bg1">
                              <a:lumMod val="50000"/>
                            </a:schemeClr>
                          </a:solidFill>
                          <a:latin typeface="Arial"/>
                          <a:ea typeface="Times New Roman"/>
                          <a:cs typeface="Times New Roman"/>
                        </a:rPr>
                        <a:t>45</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Implantación de nuevos procesos productivos</a:t>
                      </a:r>
                      <a:br>
                        <a:rPr lang="es-ES" sz="1000" b="0" dirty="0">
                          <a:solidFill>
                            <a:schemeClr val="bg1">
                              <a:lumMod val="50000"/>
                            </a:schemeClr>
                          </a:solidFill>
                          <a:latin typeface="Arial"/>
                          <a:ea typeface="Times New Roman"/>
                          <a:cs typeface="Times New Roman"/>
                        </a:rPr>
                      </a:br>
                      <a:r>
                        <a:rPr lang="es-ES" sz="1000" b="0" dirty="0">
                          <a:solidFill>
                            <a:schemeClr val="bg1">
                              <a:lumMod val="50000"/>
                            </a:schemeClr>
                          </a:solidFill>
                          <a:latin typeface="Arial"/>
                          <a:ea typeface="Times New Roman"/>
                          <a:cs typeface="Times New Roman"/>
                        </a:rPr>
                        <a:t>Incentivos al personal productivo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10 Moderado</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2 Media</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b="0" dirty="0">
                          <a:solidFill>
                            <a:schemeClr val="bg1">
                              <a:lumMod val="50000"/>
                            </a:schemeClr>
                          </a:solidFill>
                          <a:latin typeface="Arial"/>
                          <a:ea typeface="Times New Roman"/>
                          <a:cs typeface="Times New Roman"/>
                        </a:rPr>
                        <a:t>20</a:t>
                      </a:r>
                      <a:endParaRPr lang="en-US" sz="1000" b="0" dirty="0">
                        <a:solidFill>
                          <a:schemeClr val="bg1">
                            <a:lumMod val="50000"/>
                          </a:schemeClr>
                        </a:solidFill>
                        <a:latin typeface="Calibri"/>
                        <a:ea typeface="Times New Roman"/>
                        <a:cs typeface="Times New Roman"/>
                      </a:endParaRPr>
                    </a:p>
                  </a:txBody>
                  <a:tcPr marL="43194" marR="431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MITIGACIÓN DE RIESGOS - FINANCIEROS</a:t>
            </a:r>
            <a:endParaRPr lang="en-US" sz="2400" dirty="0"/>
          </a:p>
        </p:txBody>
      </p:sp>
      <p:graphicFrame>
        <p:nvGraphicFramePr>
          <p:cNvPr id="10" name="9 Tabla"/>
          <p:cNvGraphicFramePr>
            <a:graphicFrameLocks noGrp="1"/>
          </p:cNvGraphicFramePr>
          <p:nvPr/>
        </p:nvGraphicFramePr>
        <p:xfrm>
          <a:off x="2" y="620688"/>
          <a:ext cx="9143998" cy="6043700"/>
        </p:xfrm>
        <a:graphic>
          <a:graphicData uri="http://schemas.openxmlformats.org/drawingml/2006/table">
            <a:tbl>
              <a:tblPr/>
              <a:tblGrid>
                <a:gridCol w="351206"/>
                <a:gridCol w="841508"/>
                <a:gridCol w="1135633"/>
                <a:gridCol w="1048432"/>
                <a:gridCol w="798188"/>
                <a:gridCol w="840206"/>
                <a:gridCol w="685712"/>
                <a:gridCol w="323736"/>
                <a:gridCol w="1157141"/>
                <a:gridCol w="850027"/>
                <a:gridCol w="786681"/>
                <a:gridCol w="325528"/>
              </a:tblGrid>
              <a:tr h="1055701">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No.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PROCESO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CAUSA</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EFECTO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IMPACTO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PROBABILIDAD</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EVALUACION</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IMPACTO</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PROBABILIDAD</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EVALUACIÓN</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48289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  </a:t>
                      </a: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r>
                        <a:rPr lang="es-EC" sz="1000" b="1" dirty="0" smtClean="0">
                          <a:solidFill>
                            <a:schemeClr val="bg1">
                              <a:lumMod val="50000"/>
                            </a:schemeClr>
                          </a:solidFill>
                          <a:latin typeface="Arial"/>
                          <a:ea typeface="Times New Roman"/>
                          <a:cs typeface="Times New Roman"/>
                        </a:rPr>
                        <a:t>Financiero</a:t>
                      </a:r>
                      <a:endParaRPr lang="en-US" sz="10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Aumento en costos financieros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Falta de liquidez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Bajo margen de utilidad neta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10 Tolerable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20</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Optimización del pasivo circulante (negociación con proveedores, revisión de condiciones bancarias)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Tolerable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050617">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6</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Falta de Disponibilidad Inmediata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Política de ventas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Iliquidez inmediata, poca reacción en imprevistos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Utilización de productos financieros a corto </a:t>
                      </a:r>
                      <a:r>
                        <a:rPr lang="es-ES" sz="1000" dirty="0" smtClean="0">
                          <a:solidFill>
                            <a:srgbClr val="000000"/>
                          </a:solidFill>
                          <a:latin typeface="Arial"/>
                          <a:ea typeface="Times New Roman"/>
                          <a:cs typeface="Times New Roman"/>
                        </a:rPr>
                        <a:t>plazo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Lleve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161132">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7</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C" sz="1000" dirty="0" smtClean="0">
                          <a:solidFill>
                            <a:srgbClr val="000000"/>
                          </a:solidFill>
                          <a:latin typeface="Arial"/>
                          <a:ea typeface="Times New Roman"/>
                          <a:cs typeface="Times New Roman"/>
                        </a:rPr>
                        <a:t>Subida de precio en fibra acrílicas</a:t>
                      </a:r>
                      <a:endParaRPr lang="en-US" sz="1000" dirty="0" smtClean="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s-EC" sz="1000" dirty="0" smtClean="0">
                        <a:solidFill>
                          <a:srgbClr val="000000"/>
                        </a:solidFill>
                        <a:latin typeface="Arial"/>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s-EC" sz="1000" dirty="0" smtClean="0">
                          <a:solidFill>
                            <a:srgbClr val="000000"/>
                          </a:solidFill>
                          <a:latin typeface="Arial"/>
                          <a:ea typeface="Times New Roman"/>
                          <a:cs typeface="Times New Roman"/>
                        </a:rPr>
                        <a:t>Especulación en precio de materia prima</a:t>
                      </a:r>
                      <a:endParaRPr lang="en-US" sz="1000" dirty="0" smtClean="0">
                        <a:latin typeface="Calibri"/>
                        <a:ea typeface="Times New Roman"/>
                        <a:cs typeface="Times New Roman"/>
                      </a:endParaRPr>
                    </a:p>
                    <a:p>
                      <a:pPr marL="0" marR="0" algn="l">
                        <a:lnSpc>
                          <a:spcPct val="115000"/>
                        </a:lnSpc>
                        <a:spcBef>
                          <a:spcPts val="0"/>
                        </a:spcBef>
                        <a:spcAft>
                          <a:spcPts val="0"/>
                        </a:spcAft>
                      </a:pP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Variación en la rentabilidad precio al cliente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10 Tolerable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20</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Negociación de un precio fijo a futuro con proveedores del exterior</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Lleve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29335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8</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Volatilidad en tasas de interés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Medidas gubernamentales a la banca nacional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rgbClr val="000000"/>
                          </a:solidFill>
                          <a:latin typeface="Arial"/>
                          <a:ea typeface="Times New Roman"/>
                          <a:cs typeface="Times New Roman"/>
                        </a:rPr>
                        <a:t>Incremento en gastos financieros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Negociación de derivados financieros tipo SWAPS con entidades financieros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MITIGACIÓN DE RIESGOS - FINANCIEROS</a:t>
            </a:r>
            <a:endParaRPr lang="en-US" sz="2400" dirty="0"/>
          </a:p>
        </p:txBody>
      </p:sp>
      <p:graphicFrame>
        <p:nvGraphicFramePr>
          <p:cNvPr id="10" name="9 Tabla"/>
          <p:cNvGraphicFramePr>
            <a:graphicFrameLocks noGrp="1"/>
          </p:cNvGraphicFramePr>
          <p:nvPr/>
        </p:nvGraphicFramePr>
        <p:xfrm>
          <a:off x="2" y="474739"/>
          <a:ext cx="9143998" cy="6216124"/>
        </p:xfrm>
        <a:graphic>
          <a:graphicData uri="http://schemas.openxmlformats.org/drawingml/2006/table">
            <a:tbl>
              <a:tblPr/>
              <a:tblGrid>
                <a:gridCol w="350164"/>
                <a:gridCol w="839012"/>
                <a:gridCol w="1132264"/>
                <a:gridCol w="1045322"/>
                <a:gridCol w="904496"/>
                <a:gridCol w="756161"/>
                <a:gridCol w="683678"/>
                <a:gridCol w="322776"/>
                <a:gridCol w="1153709"/>
                <a:gridCol w="847506"/>
                <a:gridCol w="784348"/>
                <a:gridCol w="324562"/>
              </a:tblGrid>
              <a:tr h="1043308">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No.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PROCESO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CAUSA</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EFECTO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IMPACTO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PROBABILIDAD</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EVALUACION</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IMPACTO</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PROBABILIDAD</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EVALUACIÓN</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290847">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9</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  </a:t>
                      </a:r>
                      <a:endParaRPr lang="en-US" sz="10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10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r>
                        <a:rPr lang="es-EC" sz="1000" b="1" dirty="0" smtClean="0">
                          <a:solidFill>
                            <a:schemeClr val="bg1">
                              <a:lumMod val="50000"/>
                            </a:schemeClr>
                          </a:solidFill>
                          <a:latin typeface="Arial"/>
                          <a:ea typeface="Times New Roman"/>
                          <a:cs typeface="Times New Roman"/>
                        </a:rPr>
                        <a:t>Financiero</a:t>
                      </a:r>
                      <a:endParaRPr lang="en-US" sz="10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Variación en tipo de cambio Euro/Dólar</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Devaluación de la moneda local</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Alto impacto en la compra de repuestos en las áreas productivas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5 Leve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2 Media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Negociación de derivados financieros tipo forward de divisas </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 Leve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1 Baja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43379">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Surgimiento de nuevos aranceles en mercados internacionales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Falta de acuerdos comerciales </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Reducción en ventas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10 Tolerable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 Baja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Monitoreo constante de la Macro economía de nuestros socios comerciales (clientes internacionales)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 Leve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1 Baja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78849">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11</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Perdidas de inventarios en bodegas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Insuficiente control de inventarios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Mermas en las utilidades/Incremento en gastos no deducibles/Incremento en pago de impuesto a la renta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10 Tolerable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3 Alta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30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Instalación cámaras de seguridad en bodegas de materia primas y producto terminados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 Leve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2 Media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10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666230">
                <a:tc>
                  <a:txBody>
                    <a:bodyPr/>
                    <a:lstStyle/>
                    <a:p>
                      <a:pPr marL="0" marR="0" algn="ctr">
                        <a:lnSpc>
                          <a:spcPct val="150000"/>
                        </a:lnSpc>
                        <a:spcBef>
                          <a:spcPts val="0"/>
                        </a:spcBef>
                        <a:spcAft>
                          <a:spcPts val="0"/>
                        </a:spcAft>
                      </a:pPr>
                      <a:r>
                        <a:rPr lang="es-EC" sz="1000" b="1" dirty="0">
                          <a:solidFill>
                            <a:schemeClr val="bg1">
                              <a:lumMod val="50000"/>
                            </a:schemeClr>
                          </a:solidFill>
                          <a:latin typeface="Arial"/>
                          <a:ea typeface="Times New Roman"/>
                          <a:cs typeface="Times New Roman"/>
                        </a:rPr>
                        <a:t>12</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chemeClr val="bg1">
                              <a:lumMod val="50000"/>
                            </a:schemeClr>
                          </a:solidFill>
                          <a:latin typeface="Arial"/>
                          <a:ea typeface="Times New Roman"/>
                          <a:cs typeface="Times New Roman"/>
                        </a:rPr>
                        <a:t>Incremento de gastos laborales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Alta rotación de empleados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1000" dirty="0">
                          <a:solidFill>
                            <a:schemeClr val="bg1">
                              <a:lumMod val="50000"/>
                            </a:schemeClr>
                          </a:solidFill>
                          <a:latin typeface="Arial"/>
                          <a:ea typeface="Times New Roman"/>
                          <a:cs typeface="Times New Roman"/>
                        </a:rPr>
                        <a:t>Gastos de Capacitación y Aprendizaje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10 Tolerable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3 Alta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chemeClr val="bg1">
                              <a:lumMod val="50000"/>
                            </a:schemeClr>
                          </a:solidFill>
                          <a:latin typeface="Arial"/>
                          <a:ea typeface="Times New Roman"/>
                          <a:cs typeface="Times New Roman"/>
                        </a:rPr>
                        <a:t>30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Implementación de plan de incentivos por producción</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5 Leve</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2 Baja</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chemeClr val="bg1">
                              <a:lumMod val="50000"/>
                            </a:schemeClr>
                          </a:solidFill>
                          <a:latin typeface="Arial"/>
                          <a:ea typeface="Times New Roman"/>
                          <a:cs typeface="Times New Roman"/>
                        </a:rPr>
                        <a:t>10</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MITIGACIÓN DE RIESGOS - OPERATIVOS</a:t>
            </a:r>
            <a:endParaRPr lang="en-US" sz="2400" dirty="0"/>
          </a:p>
        </p:txBody>
      </p:sp>
      <p:graphicFrame>
        <p:nvGraphicFramePr>
          <p:cNvPr id="5" name="4 Tabla"/>
          <p:cNvGraphicFramePr>
            <a:graphicFrameLocks noGrp="1"/>
          </p:cNvGraphicFramePr>
          <p:nvPr>
            <p:extLst>
              <p:ext uri="{D42A27DB-BD31-4B8C-83A1-F6EECF244321}">
                <p14:modId xmlns:p14="http://schemas.microsoft.com/office/powerpoint/2010/main" xmlns="" val="3356276299"/>
              </p:ext>
            </p:extLst>
          </p:nvPr>
        </p:nvGraphicFramePr>
        <p:xfrm>
          <a:off x="2" y="474739"/>
          <a:ext cx="9143997" cy="6383261"/>
        </p:xfrm>
        <a:graphic>
          <a:graphicData uri="http://schemas.openxmlformats.org/drawingml/2006/table">
            <a:tbl>
              <a:tblPr/>
              <a:tblGrid>
                <a:gridCol w="341309"/>
                <a:gridCol w="817794"/>
                <a:gridCol w="1103630"/>
                <a:gridCol w="1018887"/>
                <a:gridCol w="964196"/>
                <a:gridCol w="885705"/>
                <a:gridCol w="666389"/>
                <a:gridCol w="314613"/>
                <a:gridCol w="1124533"/>
                <a:gridCol w="826074"/>
                <a:gridCol w="764513"/>
                <a:gridCol w="316354"/>
              </a:tblGrid>
              <a:tr h="97830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No.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PROCESO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CAUSA</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EFECTO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IMPACTO</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PROBABILIDAD</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EVALUACION</a:t>
                      </a:r>
                      <a:endParaRPr lang="en-US" sz="10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IMPACTO</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PROBABILIDAD</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EVALUACIÓN</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139834">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13</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9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900" b="1" dirty="0">
                          <a:solidFill>
                            <a:schemeClr val="bg1">
                              <a:lumMod val="50000"/>
                            </a:schemeClr>
                          </a:solidFill>
                          <a:latin typeface="Arial"/>
                          <a:ea typeface="Times New Roman"/>
                          <a:cs typeface="Times New Roman"/>
                        </a:rPr>
                        <a:t>  </a:t>
                      </a:r>
                      <a:endParaRPr lang="en-US" sz="9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r>
                        <a:rPr lang="es-EC" sz="900" b="1" dirty="0" smtClean="0">
                          <a:solidFill>
                            <a:schemeClr val="bg1">
                              <a:lumMod val="50000"/>
                            </a:schemeClr>
                          </a:solidFill>
                          <a:latin typeface="Arial"/>
                          <a:ea typeface="Times New Roman"/>
                          <a:cs typeface="Times New Roman"/>
                        </a:rPr>
                        <a:t>Operativo</a:t>
                      </a:r>
                      <a:endParaRPr lang="en-US" sz="9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rgbClr val="000000"/>
                          </a:solidFill>
                          <a:latin typeface="Arial"/>
                          <a:ea typeface="Times New Roman"/>
                          <a:cs typeface="Times New Roman"/>
                        </a:rPr>
                        <a:t>Ingreso de personal no idóneo a la compañía</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Falta de criterios en la búsqueda y reclutamiento del personal</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Incremento en reprocesos productivos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10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10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Implementación de programas de reclutamiento de personal</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2">
                              <a:lumMod val="50000"/>
                            </a:schemeClr>
                          </a:solidFill>
                          <a:latin typeface="Arial"/>
                          <a:ea typeface="Times New Roman"/>
                          <a:cs typeface="Times New Roman"/>
                        </a:rPr>
                        <a:t>5</a:t>
                      </a:r>
                      <a:endParaRPr lang="en-US" sz="10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001852">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14</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rgbClr val="000000"/>
                          </a:solidFill>
                          <a:latin typeface="Arial"/>
                          <a:ea typeface="Times New Roman"/>
                          <a:cs typeface="Times New Roman"/>
                        </a:rPr>
                        <a:t>Falta de stock en materia prima</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Poca diversidad de proveedores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Retrasos en producción</a:t>
                      </a:r>
                      <a:endParaRPr lang="en-US" sz="900" dirty="0">
                        <a:solidFill>
                          <a:schemeClr val="bg2">
                            <a:lumMod val="50000"/>
                          </a:schemeClr>
                        </a:solidFill>
                        <a:latin typeface="Calibri"/>
                        <a:ea typeface="Times New Roman"/>
                        <a:cs typeface="Times New Roman"/>
                      </a:endParaRPr>
                    </a:p>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Incremento de costos en logística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Implantación de una sección de compras y adquisiciones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2">
                              <a:lumMod val="50000"/>
                            </a:schemeClr>
                          </a:solidFill>
                          <a:latin typeface="Arial"/>
                          <a:ea typeface="Times New Roman"/>
                          <a:cs typeface="Times New Roman"/>
                        </a:rPr>
                        <a:t>5</a:t>
                      </a:r>
                      <a:endParaRPr lang="en-US" sz="10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25946">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15</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rgbClr val="000000"/>
                          </a:solidFill>
                          <a:latin typeface="Arial"/>
                          <a:ea typeface="Times New Roman"/>
                          <a:cs typeface="Times New Roman"/>
                        </a:rPr>
                        <a:t>Paralización de Maquinaria galga </a:t>
                      </a:r>
                      <a:r>
                        <a:rPr lang="es-EC" sz="900" dirty="0" smtClean="0">
                          <a:solidFill>
                            <a:srgbClr val="000000"/>
                          </a:solidFill>
                          <a:latin typeface="Arial"/>
                          <a:ea typeface="Times New Roman"/>
                          <a:cs typeface="Times New Roman"/>
                        </a:rPr>
                        <a:t>fina </a:t>
                      </a:r>
                      <a:r>
                        <a:rPr lang="es-EC" sz="900" dirty="0">
                          <a:solidFill>
                            <a:srgbClr val="000000"/>
                          </a:solidFill>
                          <a:latin typeface="Arial"/>
                          <a:ea typeface="Times New Roman"/>
                          <a:cs typeface="Times New Roman"/>
                        </a:rPr>
                        <a:t>(Sección de Tejeduría de Punto)</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Alta demanda de prendas livianas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Incumplimiento en pedido de clientes</a:t>
                      </a:r>
                      <a:endParaRPr lang="en-US" sz="900" dirty="0">
                        <a:solidFill>
                          <a:schemeClr val="bg2">
                            <a:lumMod val="50000"/>
                          </a:schemeClr>
                        </a:solidFill>
                        <a:latin typeface="Calibri"/>
                        <a:ea typeface="Times New Roman"/>
                        <a:cs typeface="Times New Roman"/>
                      </a:endParaRPr>
                    </a:p>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Pérdida de Mercado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10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 Media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Compra de maquinaria en tejeduría de punto galga fina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2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2">
                              <a:lumMod val="50000"/>
                            </a:schemeClr>
                          </a:solidFill>
                          <a:latin typeface="Arial"/>
                          <a:ea typeface="Times New Roman"/>
                          <a:cs typeface="Times New Roman"/>
                        </a:rPr>
                        <a:t>10</a:t>
                      </a:r>
                      <a:endParaRPr lang="en-US" sz="10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937329">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16</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rgbClr val="000000"/>
                          </a:solidFill>
                          <a:latin typeface="Arial"/>
                          <a:ea typeface="Times New Roman"/>
                          <a:cs typeface="Times New Roman"/>
                        </a:rPr>
                        <a:t>Paralización de Proceso Productivo (Hilatura)</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Escaza alternabilidad de maquinaria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Incumplimiento en el presupuesto de producción y ventas</a:t>
                      </a:r>
                      <a:endParaRPr lang="en-US" sz="900" dirty="0">
                        <a:solidFill>
                          <a:schemeClr val="bg2">
                            <a:lumMod val="50000"/>
                          </a:schemeClr>
                        </a:solidFill>
                        <a:latin typeface="Calibri"/>
                        <a:ea typeface="Times New Roman"/>
                        <a:cs typeface="Times New Roman"/>
                      </a:endParaRPr>
                    </a:p>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Incremento en Costos Indirectos de Fabricación</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15 Moderado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 Media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30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Implementación de un plan de mantenimiento preventivo a la sección de Hilatura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10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2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2">
                              <a:lumMod val="50000"/>
                            </a:schemeClr>
                          </a:solidFill>
                          <a:latin typeface="Arial"/>
                          <a:ea typeface="Times New Roman"/>
                          <a:cs typeface="Times New Roman"/>
                        </a:rPr>
                        <a:t>10</a:t>
                      </a:r>
                      <a:endParaRPr lang="en-US" sz="10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MITIGACIÓN DE RIESGOS - OPERATIVOS</a:t>
            </a:r>
            <a:endParaRPr lang="en-US" sz="2400" dirty="0"/>
          </a:p>
        </p:txBody>
      </p:sp>
      <p:graphicFrame>
        <p:nvGraphicFramePr>
          <p:cNvPr id="5" name="4 Tabla"/>
          <p:cNvGraphicFramePr>
            <a:graphicFrameLocks noGrp="1"/>
          </p:cNvGraphicFramePr>
          <p:nvPr/>
        </p:nvGraphicFramePr>
        <p:xfrm>
          <a:off x="2" y="474737"/>
          <a:ext cx="9143997" cy="6258669"/>
        </p:xfrm>
        <a:graphic>
          <a:graphicData uri="http://schemas.openxmlformats.org/drawingml/2006/table">
            <a:tbl>
              <a:tblPr/>
              <a:tblGrid>
                <a:gridCol w="341309"/>
                <a:gridCol w="817794"/>
                <a:gridCol w="1103630"/>
                <a:gridCol w="1018887"/>
                <a:gridCol w="964196"/>
                <a:gridCol w="885705"/>
                <a:gridCol w="666389"/>
                <a:gridCol w="314613"/>
                <a:gridCol w="1124533"/>
                <a:gridCol w="826074"/>
                <a:gridCol w="764513"/>
                <a:gridCol w="316354"/>
              </a:tblGrid>
              <a:tr h="699093">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No.</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PROCESO</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RIESGO</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CAUSA</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EFECTO</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IMPACTO</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PROBABILIDAD</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50000"/>
                        </a:lnSpc>
                        <a:spcBef>
                          <a:spcPts val="0"/>
                        </a:spcBef>
                        <a:spcAft>
                          <a:spcPts val="0"/>
                        </a:spcAft>
                      </a:pPr>
                      <a:r>
                        <a:rPr lang="es-EC" sz="700" b="1" dirty="0">
                          <a:solidFill>
                            <a:srgbClr val="000000"/>
                          </a:solidFill>
                          <a:latin typeface="Arial"/>
                          <a:ea typeface="Times New Roman"/>
                          <a:cs typeface="Times New Roman"/>
                        </a:rPr>
                        <a:t>EVALUACION</a:t>
                      </a:r>
                      <a:endParaRPr lang="en-US" sz="700" dirty="0">
                        <a:latin typeface="Calibri"/>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gn="ctr">
                        <a:lnSpc>
                          <a:spcPct val="115000"/>
                        </a:lnSpc>
                        <a:spcBef>
                          <a:spcPts val="0"/>
                        </a:spcBef>
                        <a:spcAft>
                          <a:spcPts val="0"/>
                        </a:spcAft>
                      </a:pPr>
                      <a:r>
                        <a:rPr lang="es-ES" sz="700" b="1" kern="1200" dirty="0">
                          <a:solidFill>
                            <a:srgbClr val="000000"/>
                          </a:solidFill>
                          <a:latin typeface="Arial"/>
                          <a:ea typeface="Times New Roman"/>
                          <a:cs typeface="Times New Roman"/>
                        </a:rPr>
                        <a:t>CONTROLES PROPUESTOS</a:t>
                      </a:r>
                      <a:endParaRPr lang="en-US" sz="7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700" b="1" kern="1200" dirty="0">
                          <a:solidFill>
                            <a:srgbClr val="000000"/>
                          </a:solidFill>
                          <a:latin typeface="Arial"/>
                          <a:ea typeface="Times New Roman"/>
                          <a:cs typeface="Times New Roman"/>
                        </a:rPr>
                        <a:t>IMPACTO</a:t>
                      </a:r>
                      <a:endParaRPr lang="en-US" sz="7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700" b="1" kern="1200" dirty="0">
                          <a:solidFill>
                            <a:srgbClr val="000000"/>
                          </a:solidFill>
                          <a:latin typeface="Arial"/>
                          <a:ea typeface="Times New Roman"/>
                          <a:cs typeface="Times New Roman"/>
                        </a:rPr>
                        <a:t>PROBABILIDAD</a:t>
                      </a:r>
                      <a:endParaRPr lang="en-US" sz="7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700" b="1" kern="1200" dirty="0">
                          <a:solidFill>
                            <a:srgbClr val="000000"/>
                          </a:solidFill>
                          <a:latin typeface="Arial"/>
                          <a:ea typeface="Times New Roman"/>
                          <a:cs typeface="Times New Roman"/>
                        </a:rPr>
                        <a:t>EVALUACIÓN</a:t>
                      </a:r>
                      <a:endParaRPr lang="en-US" sz="7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814526">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17</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5">
                  <a:txBody>
                    <a:bodyPr/>
                    <a:lstStyle/>
                    <a:p>
                      <a:pPr marL="0" marR="0" algn="ctr">
                        <a:lnSpc>
                          <a:spcPct val="150000"/>
                        </a:lnSpc>
                        <a:spcBef>
                          <a:spcPts val="0"/>
                        </a:spcBef>
                        <a:spcAft>
                          <a:spcPts val="0"/>
                        </a:spcAft>
                      </a:pPr>
                      <a:endParaRPr lang="en-US" sz="9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r>
                        <a:rPr lang="es-EC" sz="900" b="1" dirty="0">
                          <a:solidFill>
                            <a:schemeClr val="bg1">
                              <a:lumMod val="50000"/>
                            </a:schemeClr>
                          </a:solidFill>
                          <a:latin typeface="Arial"/>
                          <a:ea typeface="Times New Roman"/>
                          <a:cs typeface="Times New Roman"/>
                        </a:rPr>
                        <a:t>  </a:t>
                      </a:r>
                      <a:endParaRPr lang="en-US" sz="900" b="1" dirty="0">
                        <a:solidFill>
                          <a:schemeClr val="bg1">
                            <a:lumMod val="50000"/>
                          </a:schemeClr>
                        </a:solidFill>
                        <a:latin typeface="Calibri"/>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endParaRPr lang="es-EC" sz="900" b="1" dirty="0" smtClean="0">
                        <a:solidFill>
                          <a:schemeClr val="bg1">
                            <a:lumMod val="50000"/>
                          </a:schemeClr>
                        </a:solidFill>
                        <a:latin typeface="Arial"/>
                        <a:ea typeface="Times New Roman"/>
                        <a:cs typeface="Times New Roman"/>
                      </a:endParaRPr>
                    </a:p>
                    <a:p>
                      <a:pPr marL="0" marR="0" algn="l">
                        <a:lnSpc>
                          <a:spcPct val="150000"/>
                        </a:lnSpc>
                        <a:spcBef>
                          <a:spcPts val="0"/>
                        </a:spcBef>
                        <a:spcAft>
                          <a:spcPts val="0"/>
                        </a:spcAft>
                      </a:pPr>
                      <a:r>
                        <a:rPr lang="es-EC" sz="900" b="1" dirty="0" smtClean="0">
                          <a:solidFill>
                            <a:schemeClr val="bg1">
                              <a:lumMod val="50000"/>
                            </a:schemeClr>
                          </a:solidFill>
                          <a:latin typeface="Arial"/>
                          <a:ea typeface="Times New Roman"/>
                          <a:cs typeface="Times New Roman"/>
                        </a:rPr>
                        <a:t>Operativo</a:t>
                      </a:r>
                      <a:endParaRPr lang="en-US" sz="9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Incurrir en gastos no presupuestados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Carencia de un control interno de repuestos e insumos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Variación negativa en presupuestos de producción</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3 Alta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Control en la variación del presupuesto en producción</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2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64653">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18</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Eliminación en exoneraciones de aranceles a la importación de materias primas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Cumplimiento del Presupuesto del Estado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Encarecimiento del producto final</a:t>
                      </a:r>
                      <a:endParaRPr lang="en-US" sz="900" dirty="0">
                        <a:solidFill>
                          <a:schemeClr val="bg2">
                            <a:lumMod val="50000"/>
                          </a:schemeClr>
                        </a:solidFill>
                        <a:latin typeface="Calibri"/>
                        <a:ea typeface="Times New Roman"/>
                        <a:cs typeface="Times New Roman"/>
                      </a:endParaRPr>
                    </a:p>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Desventaja competitiva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10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Solicitud de gremios a entes reguladoras gubernamentales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47520">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19</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Incumplimiento de proveedores en plazo de entrega de materia prima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Falta de planificación de producción de los proveedores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Poca rotación de inventarios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10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 Media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Calificación de proveedores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4415">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20</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Contrabando de Productos Sustitutos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Falta de control aduanero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Decremento en el presupuesto de ventas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3 Alta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Constante desarrollo e innovación de productos terminados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2 Baja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4415">
                <a:tc>
                  <a:txBody>
                    <a:bodyPr/>
                    <a:lstStyle/>
                    <a:p>
                      <a:pPr marL="0" marR="0" algn="ctr">
                        <a:lnSpc>
                          <a:spcPct val="150000"/>
                        </a:lnSpc>
                        <a:spcBef>
                          <a:spcPts val="0"/>
                        </a:spcBef>
                        <a:spcAft>
                          <a:spcPts val="0"/>
                        </a:spcAft>
                      </a:pPr>
                      <a:r>
                        <a:rPr lang="es-EC" sz="900" b="1" dirty="0">
                          <a:solidFill>
                            <a:srgbClr val="000000"/>
                          </a:solidFill>
                          <a:latin typeface="Arial"/>
                          <a:ea typeface="Times New Roman"/>
                          <a:cs typeface="Times New Roman"/>
                        </a:rPr>
                        <a:t>21</a:t>
                      </a:r>
                      <a:endParaRPr lang="en-US" sz="9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marL="0" marR="0" algn="l">
                        <a:lnSpc>
                          <a:spcPct val="150000"/>
                        </a:lnSpc>
                        <a:spcBef>
                          <a:spcPts val="0"/>
                        </a:spcBef>
                        <a:spcAft>
                          <a:spcPts val="0"/>
                        </a:spcAft>
                      </a:pPr>
                      <a:endParaRPr lang="en-US" sz="900" b="1" dirty="0">
                        <a:solidFill>
                          <a:schemeClr val="bg1">
                            <a:lumMod val="50000"/>
                          </a:schemeClr>
                        </a:solidFill>
                        <a:latin typeface="Calibri"/>
                        <a:ea typeface="Times New Roman"/>
                        <a:cs typeface="Times New Roman"/>
                      </a:endParaRPr>
                    </a:p>
                  </a:txBody>
                  <a:tcPr marL="43194" marR="431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Alto índice de daños en maquinaria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Inexistente Manteamiento Preventivo en Activos Fijos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900" dirty="0">
                          <a:solidFill>
                            <a:schemeClr val="bg2">
                              <a:lumMod val="50000"/>
                            </a:schemeClr>
                          </a:solidFill>
                          <a:latin typeface="Arial"/>
                          <a:ea typeface="Times New Roman"/>
                          <a:cs typeface="Times New Roman"/>
                        </a:rPr>
                        <a:t>Baja Producción</a:t>
                      </a:r>
                      <a:endParaRPr lang="en-US" sz="900" dirty="0">
                        <a:solidFill>
                          <a:schemeClr val="bg2">
                            <a:lumMod val="50000"/>
                          </a:schemeClr>
                        </a:solidFill>
                        <a:latin typeface="Calibri"/>
                        <a:ea typeface="Times New Roman"/>
                        <a:cs typeface="Times New Roman"/>
                      </a:endParaRPr>
                    </a:p>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Incrementos en Gastos Operacionales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10 Tolerable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 Media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C" sz="900" dirty="0">
                          <a:solidFill>
                            <a:schemeClr val="bg2">
                              <a:lumMod val="50000"/>
                            </a:schemeClr>
                          </a:solidFill>
                          <a:latin typeface="Arial"/>
                          <a:ea typeface="Times New Roman"/>
                          <a:cs typeface="Times New Roman"/>
                        </a:rPr>
                        <a:t>20</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Planes de mantenimiento preventivo y correctivo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 Leve</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1 Media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5</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260648"/>
            <a:ext cx="8770560" cy="576064"/>
          </a:xfrm>
        </p:spPr>
        <p:txBody>
          <a:bodyPr>
            <a:normAutofit/>
          </a:bodyPr>
          <a:lstStyle/>
          <a:p>
            <a:r>
              <a:rPr lang="es-EC" sz="2400" b="1" dirty="0" smtClean="0"/>
              <a:t>JERARQUIZACIÓN DE RIESGOS – Propuesta de Mitigación</a:t>
            </a:r>
            <a:endParaRPr lang="en-US" sz="2400" dirty="0"/>
          </a:p>
        </p:txBody>
      </p:sp>
      <p:graphicFrame>
        <p:nvGraphicFramePr>
          <p:cNvPr id="4" name="3 Tabla"/>
          <p:cNvGraphicFramePr>
            <a:graphicFrameLocks noGrp="1"/>
          </p:cNvGraphicFramePr>
          <p:nvPr>
            <p:extLst>
              <p:ext uri="{D42A27DB-BD31-4B8C-83A1-F6EECF244321}">
                <p14:modId xmlns:p14="http://schemas.microsoft.com/office/powerpoint/2010/main" xmlns="" val="3922033401"/>
              </p:ext>
            </p:extLst>
          </p:nvPr>
        </p:nvGraphicFramePr>
        <p:xfrm>
          <a:off x="179513" y="980737"/>
          <a:ext cx="8784974" cy="5837299"/>
        </p:xfrm>
        <a:graphic>
          <a:graphicData uri="http://schemas.openxmlformats.org/drawingml/2006/table">
            <a:tbl>
              <a:tblPr/>
              <a:tblGrid>
                <a:gridCol w="671014"/>
                <a:gridCol w="2779106"/>
                <a:gridCol w="1878471"/>
                <a:gridCol w="1680949"/>
                <a:gridCol w="1775434"/>
              </a:tblGrid>
              <a:tr h="636630">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RIESGO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   IMPACTO              </a:t>
                      </a:r>
                      <a:endParaRPr lang="es-ES" sz="1000" b="1" dirty="0" smtClean="0">
                        <a:solidFill>
                          <a:srgbClr val="000000"/>
                        </a:solidFill>
                        <a:latin typeface="Arial"/>
                        <a:ea typeface="Times New Roman"/>
                        <a:cs typeface="Times New Roman"/>
                      </a:endParaRPr>
                    </a:p>
                    <a:p>
                      <a:pPr marL="0" marR="0" algn="ctr">
                        <a:lnSpc>
                          <a:spcPct val="115000"/>
                        </a:lnSpc>
                        <a:spcBef>
                          <a:spcPts val="0"/>
                        </a:spcBef>
                        <a:spcAft>
                          <a:spcPts val="0"/>
                        </a:spcAft>
                      </a:pPr>
                      <a:r>
                        <a:rPr lang="es-ES" sz="1000" b="1" dirty="0" smtClean="0">
                          <a:solidFill>
                            <a:srgbClr val="000000"/>
                          </a:solidFill>
                          <a:latin typeface="Arial"/>
                          <a:ea typeface="Times New Roman"/>
                          <a:cs typeface="Times New Roman"/>
                        </a:rPr>
                        <a:t> </a:t>
                      </a:r>
                      <a:r>
                        <a:rPr lang="es-ES" sz="1000" b="1" dirty="0">
                          <a:solidFill>
                            <a:srgbClr val="000000"/>
                          </a:solidFill>
                          <a:latin typeface="Arial"/>
                          <a:ea typeface="Times New Roman"/>
                          <a:cs typeface="Times New Roman"/>
                        </a:rPr>
                        <a:t>LEVE: 5      </a:t>
                      </a:r>
                      <a:endParaRPr lang="es-ES" sz="1000" b="1" dirty="0" smtClean="0">
                        <a:solidFill>
                          <a:srgbClr val="000000"/>
                        </a:solidFill>
                        <a:latin typeface="Arial"/>
                        <a:ea typeface="Times New Roman"/>
                        <a:cs typeface="Times New Roman"/>
                      </a:endParaRPr>
                    </a:p>
                    <a:p>
                      <a:pPr marL="0" marR="0" algn="ctr">
                        <a:lnSpc>
                          <a:spcPct val="115000"/>
                        </a:lnSpc>
                        <a:spcBef>
                          <a:spcPts val="0"/>
                        </a:spcBef>
                        <a:spcAft>
                          <a:spcPts val="0"/>
                        </a:spcAft>
                      </a:pPr>
                      <a:r>
                        <a:rPr lang="es-ES" sz="1000" b="1" dirty="0" smtClean="0">
                          <a:solidFill>
                            <a:srgbClr val="000000"/>
                          </a:solidFill>
                          <a:latin typeface="Arial"/>
                          <a:ea typeface="Times New Roman"/>
                          <a:cs typeface="Times New Roman"/>
                        </a:rPr>
                        <a:t>   </a:t>
                      </a:r>
                      <a:r>
                        <a:rPr lang="es-ES" sz="1000" b="1" dirty="0">
                          <a:solidFill>
                            <a:srgbClr val="000000"/>
                          </a:solidFill>
                          <a:latin typeface="Arial"/>
                          <a:ea typeface="Times New Roman"/>
                          <a:cs typeface="Times New Roman"/>
                        </a:rPr>
                        <a:t>TOLERABLE: 10       MODERADO: 15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PROBALIBIDAD BAJA: 1    MEDIA: 2          ALTA: 3</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rgbClr val="000000"/>
                          </a:solidFill>
                          <a:latin typeface="Arial"/>
                          <a:ea typeface="Times New Roman"/>
                          <a:cs typeface="Times New Roman"/>
                        </a:rPr>
                        <a:t>EVALUACIÓN AL RIESGO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4</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Elevado Costo de Ventas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 Moderado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13099">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16</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Paralización de Proceso Productivo (Hilatura)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 Moderado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Elevado el plazo promedio de CxC </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 </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4317">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Elevado el plazo promedio de Inventario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 </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4317">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3</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Elevado periodo de pago a proveedores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 Moderado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Aumento en costos financieros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11</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Perdidas de inventarios en bodegas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12</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Incremento de gastos laborales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75">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15</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Paralización de Maquinaria galga </a:t>
                      </a:r>
                      <a:r>
                        <a:rPr lang="es-ES" sz="1000" dirty="0" smtClean="0">
                          <a:solidFill>
                            <a:srgbClr val="000000"/>
                          </a:solidFill>
                          <a:latin typeface="Arial"/>
                          <a:ea typeface="Times New Roman"/>
                          <a:cs typeface="Times New Roman"/>
                        </a:rPr>
                        <a:t>fina </a:t>
                      </a:r>
                      <a:r>
                        <a:rPr lang="es-ES" sz="1000" dirty="0">
                          <a:solidFill>
                            <a:srgbClr val="000000"/>
                          </a:solidFill>
                          <a:latin typeface="Arial"/>
                          <a:ea typeface="Times New Roman"/>
                          <a:cs typeface="Times New Roman"/>
                        </a:rPr>
                        <a:t>(Sección de Tejeduría de Punto) </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 Moderado</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17</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Incurrir en gastos no presupuestados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20</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Contrabando de Productos Sustitutos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 Media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6</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Falta de Disponibilidad Inmediata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7</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C" sz="1000" kern="1200" dirty="0" smtClean="0">
                          <a:solidFill>
                            <a:srgbClr val="000000"/>
                          </a:solidFill>
                          <a:latin typeface="Arial"/>
                          <a:ea typeface="Times New Roman"/>
                          <a:cs typeface="Times New Roman"/>
                        </a:rPr>
                        <a:t>Subida de precio en fibra acrílicas</a:t>
                      </a:r>
                      <a:endParaRPr lang="en-US" sz="1000" kern="1200" dirty="0" smtClean="0">
                        <a:solidFill>
                          <a:srgbClr val="000000"/>
                        </a:solidFill>
                        <a:latin typeface="Arial"/>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8</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Volatilidad en tasas de interés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84317">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9</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Variación en tipo de cambio Euro/Dólar</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690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Surgimiento de nuevos aranceles en mercados internacionales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13099">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13</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Ingreso de personal no idóneo a la compañía </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14</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Falta de stock en materia prima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26475">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18</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Eliminación en exoneraciones de aranceles a la importación de materias primas</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4690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19</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Incumplimiento de proveedores en plazo de entrega de materia prima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68841">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21</a:t>
                      </a:r>
                      <a:endParaRPr lang="en-US" sz="1000" dirty="0">
                        <a:latin typeface="Calibri"/>
                        <a:ea typeface="Times New Roman"/>
                        <a:cs typeface="Times New Roman"/>
                      </a:endParaRPr>
                    </a:p>
                  </a:txBody>
                  <a:tcPr marL="55217" marR="5521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s-ES" sz="1000" dirty="0">
                          <a:solidFill>
                            <a:srgbClr val="000000"/>
                          </a:solidFill>
                          <a:latin typeface="Arial"/>
                          <a:ea typeface="Times New Roman"/>
                          <a:cs typeface="Times New Roman"/>
                        </a:rPr>
                        <a:t>Alto índice de daños en maquinaria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 Leve</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1 Baja</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S" sz="1000"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55217" marR="55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332656"/>
            <a:ext cx="8770560" cy="1066800"/>
          </a:xfrm>
        </p:spPr>
        <p:txBody>
          <a:bodyPr>
            <a:normAutofit/>
          </a:bodyPr>
          <a:lstStyle/>
          <a:p>
            <a:r>
              <a:rPr lang="es-EC" sz="2800" b="1" dirty="0" smtClean="0"/>
              <a:t>Matriz de Severidad – (Mitigación)</a:t>
            </a:r>
            <a:endParaRPr lang="en-US" sz="2800" b="1" dirty="0"/>
          </a:p>
        </p:txBody>
      </p:sp>
      <p:pic>
        <p:nvPicPr>
          <p:cNvPr id="26" name="25 Imagen"/>
          <p:cNvPicPr/>
          <p:nvPr/>
        </p:nvPicPr>
        <p:blipFill>
          <a:blip r:embed="rId2" cstate="print"/>
          <a:srcRect/>
          <a:stretch>
            <a:fillRect/>
          </a:stretch>
        </p:blipFill>
        <p:spPr bwMode="auto">
          <a:xfrm>
            <a:off x="827584" y="1471294"/>
            <a:ext cx="6840759" cy="4838025"/>
          </a:xfrm>
          <a:prstGeom prst="rect">
            <a:avLst/>
          </a:prstGeom>
          <a:noFill/>
          <a:ln w="9525">
            <a:noFill/>
            <a:miter lim="800000"/>
            <a:headEnd/>
            <a:tailEnd/>
          </a:ln>
        </p:spPr>
      </p:pic>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4968552"/>
          </a:xfrm>
        </p:spPr>
        <p:txBody>
          <a:bodyPr>
            <a:normAutofit/>
          </a:bodyPr>
          <a:lstStyle/>
          <a:p>
            <a:pPr algn="just"/>
            <a:endParaRPr lang="es-EC" dirty="0"/>
          </a:p>
          <a:p>
            <a:pPr algn="just"/>
            <a:endParaRPr lang="es-EC" dirty="0"/>
          </a:p>
          <a:p>
            <a:pPr algn="just"/>
            <a:endParaRPr lang="es-EC" dirty="0"/>
          </a:p>
        </p:txBody>
      </p:sp>
      <p:sp>
        <p:nvSpPr>
          <p:cNvPr id="3" name="2 Título"/>
          <p:cNvSpPr>
            <a:spLocks noGrp="1"/>
          </p:cNvSpPr>
          <p:nvPr>
            <p:ph type="title"/>
          </p:nvPr>
        </p:nvSpPr>
        <p:spPr>
          <a:xfrm>
            <a:off x="352426" y="228600"/>
            <a:ext cx="8108006" cy="1066800"/>
          </a:xfrm>
        </p:spPr>
        <p:txBody>
          <a:bodyPr>
            <a:normAutofit/>
          </a:bodyPr>
          <a:lstStyle/>
          <a:p>
            <a:r>
              <a:rPr lang="es-EC" dirty="0" smtClean="0"/>
              <a:t>Ventas y Marketing</a:t>
            </a:r>
            <a:endParaRPr lang="es-EC" dirty="0"/>
          </a:p>
        </p:txBody>
      </p:sp>
      <p:sp>
        <p:nvSpPr>
          <p:cNvPr id="7" name="6 CuadroTexto"/>
          <p:cNvSpPr txBox="1"/>
          <p:nvPr/>
        </p:nvSpPr>
        <p:spPr>
          <a:xfrm>
            <a:off x="251520" y="1628800"/>
            <a:ext cx="8712968" cy="923330"/>
          </a:xfrm>
          <a:prstGeom prst="rect">
            <a:avLst/>
          </a:prstGeom>
          <a:noFill/>
        </p:spPr>
        <p:txBody>
          <a:bodyPr wrap="square" rtlCol="0">
            <a:spAutoFit/>
          </a:bodyPr>
          <a:lstStyle/>
          <a:p>
            <a:pPr>
              <a:buFont typeface="Wingdings" pitchFamily="2" charset="2"/>
              <a:buChar char="Ø"/>
            </a:pPr>
            <a:r>
              <a:rPr lang="es-EC" dirty="0" smtClean="0"/>
              <a:t>  VENTAS POR DESTINO</a:t>
            </a:r>
          </a:p>
          <a:p>
            <a:pPr lvl="2"/>
            <a:endParaRPr lang="es-EC" dirty="0" smtClean="0"/>
          </a:p>
          <a:p>
            <a:pPr lvl="2"/>
            <a:endParaRPr lang="es-EC" dirty="0" smtClean="0"/>
          </a:p>
        </p:txBody>
      </p:sp>
      <p:pic>
        <p:nvPicPr>
          <p:cNvPr id="6" name="5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2211264"/>
            <a:ext cx="6984775" cy="3666007"/>
          </a:xfrm>
          <a:prstGeom prst="rect">
            <a:avLst/>
          </a:prstGeom>
          <a:noFill/>
          <a:ln>
            <a:noFill/>
          </a:ln>
        </p:spPr>
      </p:pic>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Respuesta y Control Riesgo</a:t>
            </a:r>
            <a:endParaRPr lang="en-US" dirty="0"/>
          </a:p>
        </p:txBody>
      </p:sp>
      <p:graphicFrame>
        <p:nvGraphicFramePr>
          <p:cNvPr id="5" name="4 Diagrama"/>
          <p:cNvGraphicFramePr/>
          <p:nvPr/>
        </p:nvGraphicFramePr>
        <p:xfrm>
          <a:off x="755576" y="1412776"/>
          <a:ext cx="6864424" cy="404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Implementación de Acciones </a:t>
            </a:r>
            <a:endParaRPr lang="en-US" dirty="0"/>
          </a:p>
        </p:txBody>
      </p:sp>
      <p:sp>
        <p:nvSpPr>
          <p:cNvPr id="5" name="4 CuadroTexto"/>
          <p:cNvSpPr txBox="1"/>
          <p:nvPr/>
        </p:nvSpPr>
        <p:spPr>
          <a:xfrm>
            <a:off x="539552" y="1628800"/>
            <a:ext cx="7992888" cy="2677656"/>
          </a:xfrm>
          <a:prstGeom prst="rect">
            <a:avLst/>
          </a:prstGeom>
          <a:noFill/>
        </p:spPr>
        <p:txBody>
          <a:bodyPr wrap="square" rtlCol="0">
            <a:spAutoFit/>
          </a:bodyPr>
          <a:lstStyle/>
          <a:p>
            <a:pPr algn="just">
              <a:buFont typeface="Wingdings" pitchFamily="2" charset="2"/>
              <a:buChar char="ü"/>
            </a:pPr>
            <a:r>
              <a:rPr lang="es-EC" dirty="0" smtClean="0"/>
              <a:t>  </a:t>
            </a:r>
            <a:r>
              <a:rPr lang="es-EC" sz="2400" dirty="0" smtClean="0"/>
              <a:t>Ejecución de los compromisos adquiridos mediante la asignación de responsables a cada riesgo identificado, analizado, valorado y propuesto</a:t>
            </a:r>
          </a:p>
          <a:p>
            <a:pPr algn="just">
              <a:buFont typeface="Wingdings" pitchFamily="2" charset="2"/>
              <a:buChar char="ü"/>
            </a:pPr>
            <a:endParaRPr lang="es-EC" sz="2400" dirty="0" smtClean="0"/>
          </a:p>
          <a:p>
            <a:pPr algn="just">
              <a:buFont typeface="Wingdings" pitchFamily="2" charset="2"/>
              <a:buChar char="ü"/>
            </a:pPr>
            <a:r>
              <a:rPr lang="es-EC" sz="2400" dirty="0" smtClean="0"/>
              <a:t>  Establecer un cronograma de seguimiento  a las acciones, y la incorporación de indicadores que nos permitan monitorear, actuar y controlar los riesgo</a:t>
            </a:r>
            <a:endParaRPr 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Seguimiento</a:t>
            </a:r>
            <a:endParaRPr lang="en-US" dirty="0"/>
          </a:p>
        </p:txBody>
      </p:sp>
      <p:sp>
        <p:nvSpPr>
          <p:cNvPr id="5" name="4 CuadroTexto"/>
          <p:cNvSpPr txBox="1"/>
          <p:nvPr/>
        </p:nvSpPr>
        <p:spPr>
          <a:xfrm>
            <a:off x="539552" y="1628800"/>
            <a:ext cx="7992888" cy="2677656"/>
          </a:xfrm>
          <a:prstGeom prst="rect">
            <a:avLst/>
          </a:prstGeom>
          <a:noFill/>
        </p:spPr>
        <p:txBody>
          <a:bodyPr wrap="square" rtlCol="0">
            <a:spAutoFit/>
          </a:bodyPr>
          <a:lstStyle/>
          <a:p>
            <a:pPr algn="just">
              <a:buFont typeface="Wingdings" pitchFamily="2" charset="2"/>
              <a:buChar char="ü"/>
            </a:pPr>
            <a:r>
              <a:rPr lang="es-EC" dirty="0" smtClean="0"/>
              <a:t>  </a:t>
            </a:r>
            <a:r>
              <a:rPr lang="es-EC" sz="2400" dirty="0" smtClean="0"/>
              <a:t>Forma sistemática monitorea y evalúa las acciones implementadas</a:t>
            </a:r>
          </a:p>
          <a:p>
            <a:pPr algn="just">
              <a:buFont typeface="Wingdings" pitchFamily="2" charset="2"/>
              <a:buChar char="ü"/>
            </a:pPr>
            <a:endParaRPr lang="es-EC" sz="2400" dirty="0" smtClean="0"/>
          </a:p>
          <a:p>
            <a:pPr algn="just">
              <a:buFont typeface="Wingdings" pitchFamily="2" charset="2"/>
              <a:buChar char="ü"/>
            </a:pPr>
            <a:r>
              <a:rPr lang="es-EC" sz="2400" dirty="0" smtClean="0"/>
              <a:t>  Ayuda a comparar los resultados pronosticados con los reales</a:t>
            </a:r>
          </a:p>
          <a:p>
            <a:pPr algn="just">
              <a:buFont typeface="Wingdings" pitchFamily="2" charset="2"/>
              <a:buChar char="ü"/>
            </a:pPr>
            <a:endParaRPr lang="es-EC" sz="2400" dirty="0" smtClean="0"/>
          </a:p>
          <a:p>
            <a:pPr algn="just">
              <a:buFont typeface="Wingdings" pitchFamily="2" charset="2"/>
              <a:buChar char="ü"/>
            </a:pPr>
            <a:r>
              <a:rPr lang="es-EC" sz="2400" dirty="0" smtClean="0"/>
              <a:t>Las respuestas a los riesgos deberán ser continuas</a:t>
            </a:r>
            <a:endParaRPr lang="en-US" sz="2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RESPUESTA AL RIESGO – FINANCIEROS (TRATAMIENTO)</a:t>
            </a:r>
            <a:endParaRPr lang="en-US" sz="2400" dirty="0"/>
          </a:p>
        </p:txBody>
      </p:sp>
      <p:graphicFrame>
        <p:nvGraphicFramePr>
          <p:cNvPr id="4" name="3 Tabla"/>
          <p:cNvGraphicFramePr>
            <a:graphicFrameLocks noGrp="1"/>
          </p:cNvGraphicFramePr>
          <p:nvPr/>
        </p:nvGraphicFramePr>
        <p:xfrm>
          <a:off x="0" y="620691"/>
          <a:ext cx="9144000" cy="6237308"/>
        </p:xfrm>
        <a:graphic>
          <a:graphicData uri="http://schemas.openxmlformats.org/drawingml/2006/table">
            <a:tbl>
              <a:tblPr/>
              <a:tblGrid>
                <a:gridCol w="478075"/>
                <a:gridCol w="1239770"/>
                <a:gridCol w="1266486"/>
                <a:gridCol w="897040"/>
                <a:gridCol w="897040"/>
                <a:gridCol w="1196053"/>
                <a:gridCol w="1076446"/>
                <a:gridCol w="956841"/>
                <a:gridCol w="1136249"/>
              </a:tblGrid>
              <a:tr h="1060103">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PROCESO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a:solidFill>
                            <a:schemeClr val="bg2">
                              <a:lumMod val="50000"/>
                            </a:schemeClr>
                          </a:solidFill>
                          <a:latin typeface="Arial"/>
                          <a:ea typeface="Times New Roman"/>
                          <a:cs typeface="Times New Roman"/>
                        </a:rPr>
                        <a:t>RIESGO</a:t>
                      </a:r>
                      <a:endParaRPr lang="en-US" sz="1000" b="1">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Respuesta al 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a:solidFill>
                            <a:schemeClr val="bg2">
                              <a:lumMod val="50000"/>
                            </a:schemeClr>
                          </a:solidFill>
                          <a:latin typeface="Tahoma"/>
                          <a:ea typeface="Times New Roman"/>
                          <a:cs typeface="Times New Roman"/>
                        </a:rPr>
                        <a:t>RESPONSABLE</a:t>
                      </a:r>
                      <a:endParaRPr lang="en-US" sz="1000" b="1">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CRONOGRAMA</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a:solidFill>
                            <a:schemeClr val="bg2">
                              <a:lumMod val="50000"/>
                            </a:schemeClr>
                          </a:solidFill>
                          <a:latin typeface="Tahoma"/>
                          <a:ea typeface="Times New Roman"/>
                          <a:cs typeface="Times New Roman"/>
                        </a:rPr>
                        <a:t>INDICADOR</a:t>
                      </a:r>
                      <a:endParaRPr lang="en-US" sz="1000" b="1">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VTO. BUENO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VTO. BUENO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385989">
                <a:tc>
                  <a:txBody>
                    <a:bodyPr/>
                    <a:lstStyle/>
                    <a:p>
                      <a:pPr marL="0" marR="0" algn="ctr">
                        <a:lnSpc>
                          <a:spcPct val="150000"/>
                        </a:lnSpc>
                        <a:spcBef>
                          <a:spcPts val="0"/>
                        </a:spcBef>
                        <a:spcAft>
                          <a:spcPts val="0"/>
                        </a:spcAft>
                      </a:pPr>
                      <a:r>
                        <a:rPr lang="es-EC" sz="1000" b="1">
                          <a:solidFill>
                            <a:srgbClr val="000000"/>
                          </a:solidFill>
                          <a:latin typeface="Arial"/>
                          <a:ea typeface="Times New Roman"/>
                          <a:cs typeface="Times New Roman"/>
                        </a:rPr>
                        <a:t>1</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a:latin typeface="Calibri"/>
                        <a:ea typeface="Times New Roman"/>
                        <a:cs typeface="Times New Roman"/>
                      </a:endParaRPr>
                    </a:p>
                    <a:p>
                      <a:pPr marL="0" marR="0" algn="l">
                        <a:lnSpc>
                          <a:spcPct val="150000"/>
                        </a:lnSpc>
                        <a:spcBef>
                          <a:spcPts val="0"/>
                        </a:spcBef>
                        <a:spcAft>
                          <a:spcPts val="0"/>
                        </a:spcAft>
                      </a:pPr>
                      <a:r>
                        <a:rPr lang="es-EC" sz="1000" b="1">
                          <a:solidFill>
                            <a:srgbClr val="000000"/>
                          </a:solidFill>
                          <a:latin typeface="Arial"/>
                          <a:ea typeface="Times New Roman"/>
                          <a:cs typeface="Times New Roman"/>
                        </a:rPr>
                        <a:t>  </a:t>
                      </a:r>
                      <a:endParaRPr lang="en-US" sz="1000">
                        <a:latin typeface="Calibri"/>
                        <a:ea typeface="Times New Roman"/>
                        <a:cs typeface="Times New Roman"/>
                      </a:endParaRPr>
                    </a:p>
                    <a:p>
                      <a:pPr marL="0" marR="0" algn="l">
                        <a:lnSpc>
                          <a:spcPct val="150000"/>
                        </a:lnSpc>
                        <a:spcBef>
                          <a:spcPts val="0"/>
                        </a:spcBef>
                        <a:spcAft>
                          <a:spcPts val="0"/>
                        </a:spcAft>
                      </a:pPr>
                      <a:r>
                        <a:rPr lang="es-EC" sz="1000" b="1">
                          <a:solidFill>
                            <a:srgbClr val="000000"/>
                          </a:solidFill>
                          <a:latin typeface="Arial"/>
                          <a:ea typeface="Times New Roman"/>
                          <a:cs typeface="Times New Roman"/>
                        </a:rPr>
                        <a:t>Financiero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tabLst>
                          <a:tab pos="246380" algn="l"/>
                        </a:tabLst>
                      </a:pPr>
                      <a:r>
                        <a:rPr lang="es-EC" sz="1000" dirty="0">
                          <a:solidFill>
                            <a:srgbClr val="000000"/>
                          </a:solidFill>
                          <a:latin typeface="Arial"/>
                          <a:ea typeface="Times New Roman"/>
                          <a:cs typeface="Times New Roman"/>
                        </a:rPr>
                        <a:t>Elevado el plazo promedio de CxC</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Reducir el Riesgo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Gerente Financiero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Semestral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Rotación CXC</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Gerente General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21538">
                <a:tc>
                  <a:txBody>
                    <a:bodyPr/>
                    <a:lstStyle/>
                    <a:p>
                      <a:pPr marL="0" marR="0" algn="ctr">
                        <a:lnSpc>
                          <a:spcPct val="150000"/>
                        </a:lnSpc>
                        <a:spcBef>
                          <a:spcPts val="0"/>
                        </a:spcBef>
                        <a:spcAft>
                          <a:spcPts val="0"/>
                        </a:spcAft>
                      </a:pPr>
                      <a:r>
                        <a:rPr lang="es-EC" sz="1000" b="1">
                          <a:solidFill>
                            <a:srgbClr val="000000"/>
                          </a:solidFill>
                          <a:latin typeface="Arial"/>
                          <a:ea typeface="Times New Roman"/>
                          <a:cs typeface="Times New Roman"/>
                        </a:rPr>
                        <a:t>2</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a:solidFill>
                            <a:srgbClr val="000000"/>
                          </a:solidFill>
                          <a:latin typeface="Arial"/>
                          <a:ea typeface="Times New Roman"/>
                          <a:cs typeface="Times New Roman"/>
                        </a:rPr>
                        <a:t>Elevado el plazo promedio de Inventario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Reducir el Riesgo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Jefe de Producción</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Trimestral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Rotación de Inventarios</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Gerente General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434839">
                <a:tc>
                  <a:txBody>
                    <a:bodyPr/>
                    <a:lstStyle/>
                    <a:p>
                      <a:pPr marL="0" marR="0" algn="ctr">
                        <a:lnSpc>
                          <a:spcPct val="150000"/>
                        </a:lnSpc>
                        <a:spcBef>
                          <a:spcPts val="0"/>
                        </a:spcBef>
                        <a:spcAft>
                          <a:spcPts val="0"/>
                        </a:spcAft>
                      </a:pPr>
                      <a:r>
                        <a:rPr lang="es-EC" sz="1000" b="1">
                          <a:solidFill>
                            <a:srgbClr val="000000"/>
                          </a:solidFill>
                          <a:latin typeface="Arial"/>
                          <a:ea typeface="Times New Roman"/>
                          <a:cs typeface="Times New Roman"/>
                        </a:rPr>
                        <a:t>3</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a:solidFill>
                            <a:srgbClr val="000000"/>
                          </a:solidFill>
                          <a:latin typeface="Arial"/>
                          <a:ea typeface="Times New Roman"/>
                          <a:cs typeface="Times New Roman"/>
                        </a:rPr>
                        <a:t>Elevado periodo de pago a proveedores</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Reducir el Riesgo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Gerente Financiero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Trimestral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Rotación CxP</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Gerente General</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434839">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4</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Elevado Costo de Ventas</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Jefe de Producción</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a:solidFill>
                            <a:srgbClr val="000000"/>
                          </a:solidFill>
                          <a:latin typeface="Arial"/>
                          <a:ea typeface="Times New Roman"/>
                          <a:cs typeface="Times New Roman"/>
                        </a:rPr>
                        <a:t>Margen Bruto</a:t>
                      </a:r>
                      <a:endParaRPr lang="en-US" sz="100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RESPUESTA AL RIESGO – FINANCIEROS (TRATAMIENTO)</a:t>
            </a:r>
            <a:endParaRPr lang="en-US" sz="2400" dirty="0"/>
          </a:p>
        </p:txBody>
      </p:sp>
      <p:graphicFrame>
        <p:nvGraphicFramePr>
          <p:cNvPr id="4" name="3 Tabla"/>
          <p:cNvGraphicFramePr>
            <a:graphicFrameLocks noGrp="1"/>
          </p:cNvGraphicFramePr>
          <p:nvPr/>
        </p:nvGraphicFramePr>
        <p:xfrm>
          <a:off x="0" y="620691"/>
          <a:ext cx="9144000" cy="6190721"/>
        </p:xfrm>
        <a:graphic>
          <a:graphicData uri="http://schemas.openxmlformats.org/drawingml/2006/table">
            <a:tbl>
              <a:tblPr/>
              <a:tblGrid>
                <a:gridCol w="478075"/>
                <a:gridCol w="1239770"/>
                <a:gridCol w="1266486"/>
                <a:gridCol w="897040"/>
                <a:gridCol w="897040"/>
                <a:gridCol w="1196053"/>
                <a:gridCol w="1076446"/>
                <a:gridCol w="956841"/>
                <a:gridCol w="1136249"/>
              </a:tblGrid>
              <a:tr h="1008109">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PROCESO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Respuesta al 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RESPONSABLE</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CRONOGRAMA</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INDICADOR</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VTO. BUENO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318012">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a:solidFill>
                            <a:srgbClr val="000000"/>
                          </a:solidFill>
                          <a:latin typeface="Arial"/>
                          <a:ea typeface="Times New Roman"/>
                          <a:cs typeface="Times New Roman"/>
                        </a:rPr>
                        <a:t>  </a:t>
                      </a: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a:solidFill>
                            <a:srgbClr val="000000"/>
                          </a:solidFill>
                          <a:latin typeface="Arial"/>
                          <a:ea typeface="Times New Roman"/>
                          <a:cs typeface="Times New Roman"/>
                        </a:rPr>
                        <a:t>Financiero</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Aumento en costos financieros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Optimización del pasivo circulante (negociación con proveedores, revisión de condiciones bancarias)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Neto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87634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6</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Falta de Disponibilidad Inmediata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Utilización de productos financieros a corto plazo (ver cuál)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Ventas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Índice de Disponibilidad Inmediata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64466">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7</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s-EC" sz="1000" kern="1200" dirty="0" smtClean="0">
                          <a:solidFill>
                            <a:srgbClr val="000000"/>
                          </a:solidFill>
                          <a:latin typeface="Arial"/>
                          <a:ea typeface="Times New Roman"/>
                          <a:cs typeface="Times New Roman"/>
                        </a:rPr>
                        <a:t>Subida de precio en fibra acrílicas</a:t>
                      </a:r>
                      <a:endParaRPr lang="en-US" sz="1000" kern="1200" dirty="0" smtClean="0">
                        <a:solidFill>
                          <a:srgbClr val="000000"/>
                        </a:solidFill>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smtClean="0">
                          <a:solidFill>
                            <a:srgbClr val="000000"/>
                          </a:solidFill>
                          <a:latin typeface="Arial"/>
                          <a:ea typeface="Times New Roman"/>
                          <a:cs typeface="Times New Roman"/>
                        </a:rPr>
                        <a:t>Negociación </a:t>
                      </a:r>
                      <a:r>
                        <a:rPr lang="es-ES" sz="1000" dirty="0">
                          <a:solidFill>
                            <a:srgbClr val="000000"/>
                          </a:solidFill>
                          <a:latin typeface="Arial"/>
                          <a:ea typeface="Times New Roman"/>
                          <a:cs typeface="Times New Roman"/>
                        </a:rPr>
                        <a:t>de un precio </a:t>
                      </a:r>
                      <a:r>
                        <a:rPr lang="es-ES" sz="1000" dirty="0" smtClean="0">
                          <a:solidFill>
                            <a:srgbClr val="000000"/>
                          </a:solidFill>
                          <a:latin typeface="Arial"/>
                          <a:ea typeface="Times New Roman"/>
                          <a:cs typeface="Times New Roman"/>
                        </a:rPr>
                        <a:t>fijo a </a:t>
                      </a:r>
                      <a:r>
                        <a:rPr lang="es-ES" sz="1000" dirty="0">
                          <a:solidFill>
                            <a:srgbClr val="000000"/>
                          </a:solidFill>
                          <a:latin typeface="Arial"/>
                          <a:ea typeface="Times New Roman"/>
                          <a:cs typeface="Times New Roman"/>
                        </a:rPr>
                        <a:t>futuro con proveedores del exterior</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Transferir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Bruto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64466">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8</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Volatilidad en tasas de interés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rgbClr val="000000"/>
                          </a:solidFill>
                          <a:latin typeface="Arial"/>
                          <a:ea typeface="Times New Roman"/>
                          <a:cs typeface="Times New Roman"/>
                        </a:rPr>
                        <a:t>Negociación de derivados financieros tipo SWAPS con entidades financieros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Aceptar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Semestral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Neto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RESPUESTA AL RIESGO – FINANCIEROS (TRATAMIENTO)</a:t>
            </a:r>
            <a:endParaRPr lang="en-US" sz="2400" dirty="0"/>
          </a:p>
        </p:txBody>
      </p:sp>
      <p:graphicFrame>
        <p:nvGraphicFramePr>
          <p:cNvPr id="4" name="3 Tabla"/>
          <p:cNvGraphicFramePr>
            <a:graphicFrameLocks noGrp="1"/>
          </p:cNvGraphicFramePr>
          <p:nvPr/>
        </p:nvGraphicFramePr>
        <p:xfrm>
          <a:off x="0" y="620691"/>
          <a:ext cx="9143999" cy="6297435"/>
        </p:xfrm>
        <a:graphic>
          <a:graphicData uri="http://schemas.openxmlformats.org/drawingml/2006/table">
            <a:tbl>
              <a:tblPr/>
              <a:tblGrid>
                <a:gridCol w="478074"/>
                <a:gridCol w="1239770"/>
                <a:gridCol w="1266486"/>
                <a:gridCol w="897039"/>
                <a:gridCol w="897039"/>
                <a:gridCol w="1196054"/>
                <a:gridCol w="1076447"/>
                <a:gridCol w="956840"/>
                <a:gridCol w="1136250"/>
              </a:tblGrid>
              <a:tr h="906413">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PROCESO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Respuesta al 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RESPONSABLE</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CRONOGRAMA</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INDICADOR</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VTO. BUENO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859324">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9</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l">
                        <a:lnSpc>
                          <a:spcPct val="150000"/>
                        </a:lnSpc>
                        <a:spcBef>
                          <a:spcPts val="0"/>
                        </a:spcBef>
                        <a:spcAft>
                          <a:spcPts val="0"/>
                        </a:spcAft>
                      </a:pPr>
                      <a:r>
                        <a:rPr lang="es-EC" sz="1000" b="1" dirty="0" smtClean="0">
                          <a:solidFill>
                            <a:srgbClr val="000000"/>
                          </a:solidFill>
                          <a:latin typeface="Arial"/>
                          <a:ea typeface="Times New Roman"/>
                          <a:cs typeface="Times New Roman"/>
                        </a:rPr>
                        <a:t>Financiero</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Variación en tipo de cambio Euro/Dólar</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Negociación de derivados financieros tipo forward de divisas </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Transferir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Semestral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Neto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29876">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10</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Surgimiento de nuevos aranceles en mercados internacionales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Monitoreo constante de la Macro economía de nuestros socios comerciales (clientes internacionales)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Aceptar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Importaciones / Exportaciones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Incremento en exportaciones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8165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11</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Perdidas de inventarios en bodegas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Instalación cámaras de seguridad en bodegas de materia primas y producto terminados</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Contador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Bruto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60042">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12</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Incremento de gastos laborales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1000" dirty="0">
                          <a:solidFill>
                            <a:schemeClr val="bg1">
                              <a:lumMod val="50000"/>
                            </a:schemeClr>
                          </a:solidFill>
                          <a:latin typeface="Arial"/>
                          <a:ea typeface="Times New Roman"/>
                          <a:cs typeface="Times New Roman"/>
                        </a:rPr>
                        <a:t>Implementación de plan de incentivos por producción</a:t>
                      </a:r>
                      <a:endParaRPr lang="en-US" sz="1000" dirty="0">
                        <a:solidFill>
                          <a:schemeClr val="bg1">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Recursos Humanos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Margen Bruto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s-EC" sz="1000" dirty="0">
                          <a:solidFill>
                            <a:srgbClr val="000000"/>
                          </a:solidFill>
                          <a:latin typeface="Arial"/>
                          <a:ea typeface="Times New Roman"/>
                          <a:cs typeface="Times New Roman"/>
                        </a:rPr>
                        <a:t>Gerente General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RESPUESTA AL RIESGO – OPERATIVOS (TRATAMIENTO)</a:t>
            </a:r>
            <a:endParaRPr lang="en-US" sz="2400" dirty="0"/>
          </a:p>
        </p:txBody>
      </p:sp>
      <p:graphicFrame>
        <p:nvGraphicFramePr>
          <p:cNvPr id="4" name="3 Tabla"/>
          <p:cNvGraphicFramePr>
            <a:graphicFrameLocks noGrp="1"/>
          </p:cNvGraphicFramePr>
          <p:nvPr>
            <p:extLst>
              <p:ext uri="{D42A27DB-BD31-4B8C-83A1-F6EECF244321}">
                <p14:modId xmlns:p14="http://schemas.microsoft.com/office/powerpoint/2010/main" xmlns="" val="2640426370"/>
              </p:ext>
            </p:extLst>
          </p:nvPr>
        </p:nvGraphicFramePr>
        <p:xfrm>
          <a:off x="0" y="537924"/>
          <a:ext cx="9144000" cy="6237308"/>
        </p:xfrm>
        <a:graphic>
          <a:graphicData uri="http://schemas.openxmlformats.org/drawingml/2006/table">
            <a:tbl>
              <a:tblPr/>
              <a:tblGrid>
                <a:gridCol w="478075"/>
                <a:gridCol w="1239770"/>
                <a:gridCol w="1266486"/>
                <a:gridCol w="897040"/>
                <a:gridCol w="897040"/>
                <a:gridCol w="1196053"/>
                <a:gridCol w="1076446"/>
                <a:gridCol w="956841"/>
                <a:gridCol w="1136249"/>
              </a:tblGrid>
              <a:tr h="958741">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PROCESO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1000" b="1" dirty="0">
                          <a:solidFill>
                            <a:schemeClr val="bg2">
                              <a:lumMod val="50000"/>
                            </a:schemeClr>
                          </a:solidFill>
                          <a:latin typeface="Arial"/>
                          <a:ea typeface="Times New Roman"/>
                          <a:cs typeface="Times New Roman"/>
                        </a:rPr>
                        <a:t>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s-ES" sz="1000" b="1" kern="1200" dirty="0">
                          <a:solidFill>
                            <a:srgbClr val="000000"/>
                          </a:solidFill>
                          <a:latin typeface="Arial"/>
                          <a:ea typeface="Times New Roman"/>
                          <a:cs typeface="Times New Roman"/>
                        </a:rPr>
                        <a:t>CONTROLES PROPUESTOS</a:t>
                      </a:r>
                      <a:endParaRPr lang="en-US" sz="10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Respuesta al Riesgo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RESPONSABLE</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CRONOGRAMA</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INDICADOR</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1000" b="1" dirty="0">
                          <a:solidFill>
                            <a:schemeClr val="bg2">
                              <a:lumMod val="50000"/>
                            </a:schemeClr>
                          </a:solidFill>
                          <a:latin typeface="Tahoma"/>
                          <a:ea typeface="Times New Roman"/>
                          <a:cs typeface="Times New Roman"/>
                        </a:rPr>
                        <a:t>VTO. BUENO</a:t>
                      </a:r>
                      <a:endParaRPr lang="en-US" sz="10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109476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13</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4">
                  <a:txBody>
                    <a:bodyPr/>
                    <a:lstStyle/>
                    <a:p>
                      <a:pPr marL="0" marR="0" algn="ctr">
                        <a:lnSpc>
                          <a:spcPct val="150000"/>
                        </a:lnSpc>
                        <a:spcBef>
                          <a:spcPts val="0"/>
                        </a:spcBef>
                        <a:spcAft>
                          <a:spcPts val="0"/>
                        </a:spcAft>
                      </a:pP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a:solidFill>
                            <a:srgbClr val="000000"/>
                          </a:solidFill>
                          <a:latin typeface="Arial"/>
                          <a:ea typeface="Times New Roman"/>
                          <a:cs typeface="Times New Roman"/>
                        </a:rPr>
                        <a:t>  </a:t>
                      </a: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smtClean="0">
                          <a:solidFill>
                            <a:srgbClr val="000000"/>
                          </a:solidFill>
                          <a:latin typeface="Arial"/>
                          <a:ea typeface="Times New Roman"/>
                          <a:cs typeface="Times New Roman"/>
                        </a:rPr>
                        <a:t>Operativo</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Ingreso de personal no idóneo a la compañía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Implementación de programas de reclutamiento de personal</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Recursos Humanos/Jefe de Producción</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951175">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14</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Falta de stock en materia prima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Implantación de una sección de compras y adquisiciones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Aceptar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438559">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15</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Paralización de Maquinaria </a:t>
                      </a:r>
                      <a:r>
                        <a:rPr lang="es-EC" sz="1000" dirty="0" smtClean="0">
                          <a:solidFill>
                            <a:srgbClr val="000000"/>
                          </a:solidFill>
                          <a:latin typeface="Arial"/>
                          <a:ea typeface="Times New Roman"/>
                          <a:cs typeface="Times New Roman"/>
                        </a:rPr>
                        <a:t>galga</a:t>
                      </a:r>
                      <a:r>
                        <a:rPr lang="es-EC" sz="1000" baseline="0" dirty="0" smtClean="0">
                          <a:solidFill>
                            <a:srgbClr val="000000"/>
                          </a:solidFill>
                          <a:latin typeface="Arial"/>
                          <a:ea typeface="Times New Roman"/>
                          <a:cs typeface="Times New Roman"/>
                        </a:rPr>
                        <a:t> fina</a:t>
                      </a:r>
                      <a:r>
                        <a:rPr lang="es-EC" sz="1000" dirty="0" smtClean="0">
                          <a:solidFill>
                            <a:srgbClr val="000000"/>
                          </a:solidFill>
                          <a:latin typeface="Arial"/>
                          <a:ea typeface="Times New Roman"/>
                          <a:cs typeface="Times New Roman"/>
                        </a:rPr>
                        <a:t> </a:t>
                      </a:r>
                      <a:r>
                        <a:rPr lang="es-EC" sz="1000" dirty="0">
                          <a:solidFill>
                            <a:srgbClr val="000000"/>
                          </a:solidFill>
                          <a:latin typeface="Arial"/>
                          <a:ea typeface="Times New Roman"/>
                          <a:cs typeface="Times New Roman"/>
                        </a:rPr>
                        <a:t>(Sección de Tejeduría de Punto)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Compra de maquinaria en tejeduría de punto galga fina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Ventas/Jefe de Producción</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Crecimiento en Ventas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94068">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16</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Paralización de Proceso Productivo (Hilatura)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Implementación de un plan de mantenimiento preventivo a la sección de Hilatura</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Jefe de Producción</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Trimestral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73440" y="0"/>
            <a:ext cx="8770560" cy="576064"/>
          </a:xfrm>
        </p:spPr>
        <p:txBody>
          <a:bodyPr>
            <a:normAutofit/>
          </a:bodyPr>
          <a:lstStyle/>
          <a:p>
            <a:r>
              <a:rPr lang="es-EC" sz="2400" b="1" dirty="0" smtClean="0"/>
              <a:t>RESPUESTA AL RIESGO – OPERATIVOS (TRATAMIENTO)</a:t>
            </a:r>
            <a:endParaRPr lang="en-US" sz="2400" dirty="0"/>
          </a:p>
        </p:txBody>
      </p:sp>
      <p:graphicFrame>
        <p:nvGraphicFramePr>
          <p:cNvPr id="4" name="3 Tabla"/>
          <p:cNvGraphicFramePr>
            <a:graphicFrameLocks noGrp="1"/>
          </p:cNvGraphicFramePr>
          <p:nvPr/>
        </p:nvGraphicFramePr>
        <p:xfrm>
          <a:off x="0" y="537925"/>
          <a:ext cx="9144002" cy="6203442"/>
        </p:xfrm>
        <a:graphic>
          <a:graphicData uri="http://schemas.openxmlformats.org/drawingml/2006/table">
            <a:tbl>
              <a:tblPr/>
              <a:tblGrid>
                <a:gridCol w="478075"/>
                <a:gridCol w="1239770"/>
                <a:gridCol w="1266487"/>
                <a:gridCol w="897040"/>
                <a:gridCol w="897040"/>
                <a:gridCol w="1196053"/>
                <a:gridCol w="1076446"/>
                <a:gridCol w="956841"/>
                <a:gridCol w="1136250"/>
              </a:tblGrid>
              <a:tr h="782433">
                <a:tc>
                  <a:txBody>
                    <a:bodyPr/>
                    <a:lstStyle/>
                    <a:p>
                      <a:pPr marL="0" marR="0" algn="ctr">
                        <a:lnSpc>
                          <a:spcPct val="150000"/>
                        </a:lnSpc>
                        <a:spcBef>
                          <a:spcPts val="0"/>
                        </a:spcBef>
                        <a:spcAft>
                          <a:spcPts val="0"/>
                        </a:spcAft>
                      </a:pPr>
                      <a:r>
                        <a:rPr lang="es-EC" sz="800" b="1" dirty="0">
                          <a:solidFill>
                            <a:schemeClr val="bg2">
                              <a:lumMod val="50000"/>
                            </a:schemeClr>
                          </a:solidFill>
                          <a:latin typeface="Arial"/>
                          <a:ea typeface="Times New Roman"/>
                          <a:cs typeface="Times New Roman"/>
                        </a:rPr>
                        <a:t>No.</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chemeClr val="bg2">
                              <a:lumMod val="50000"/>
                            </a:schemeClr>
                          </a:solidFill>
                          <a:latin typeface="Arial"/>
                          <a:ea typeface="Times New Roman"/>
                          <a:cs typeface="Times New Roman"/>
                        </a:rPr>
                        <a:t>PROCESO</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50000"/>
                        </a:lnSpc>
                        <a:spcBef>
                          <a:spcPts val="0"/>
                        </a:spcBef>
                        <a:spcAft>
                          <a:spcPts val="0"/>
                        </a:spcAft>
                      </a:pPr>
                      <a:r>
                        <a:rPr lang="es-EC" sz="800" b="1" dirty="0">
                          <a:solidFill>
                            <a:schemeClr val="bg2">
                              <a:lumMod val="50000"/>
                            </a:schemeClr>
                          </a:solidFill>
                          <a:latin typeface="Arial"/>
                          <a:ea typeface="Times New Roman"/>
                          <a:cs typeface="Times New Roman"/>
                        </a:rPr>
                        <a:t>RIESGO</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s-ES" sz="700" b="1" kern="1200" dirty="0">
                          <a:solidFill>
                            <a:srgbClr val="000000"/>
                          </a:solidFill>
                          <a:latin typeface="Arial"/>
                          <a:ea typeface="Times New Roman"/>
                          <a:cs typeface="Times New Roman"/>
                        </a:rPr>
                        <a:t>CONTROLES PROPUESTOS</a:t>
                      </a:r>
                      <a:endParaRPr lang="en-US" sz="700" b="1" kern="1200" dirty="0">
                        <a:solidFill>
                          <a:srgbClr val="000000"/>
                        </a:solidFill>
                        <a:latin typeface="Arial"/>
                        <a:ea typeface="Times New Roman"/>
                        <a:cs typeface="Times New Roman"/>
                      </a:endParaRPr>
                    </a:p>
                  </a:txBody>
                  <a:tcPr marL="43194" marR="43194"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800" b="1" dirty="0">
                          <a:solidFill>
                            <a:schemeClr val="bg2">
                              <a:lumMod val="50000"/>
                            </a:schemeClr>
                          </a:solidFill>
                          <a:latin typeface="Tahoma"/>
                          <a:ea typeface="Times New Roman"/>
                          <a:cs typeface="Times New Roman"/>
                        </a:rPr>
                        <a:t>Respuesta al Riesgo</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800" b="1" dirty="0">
                          <a:solidFill>
                            <a:schemeClr val="bg2">
                              <a:lumMod val="50000"/>
                            </a:schemeClr>
                          </a:solidFill>
                          <a:latin typeface="Tahoma"/>
                          <a:ea typeface="Times New Roman"/>
                          <a:cs typeface="Times New Roman"/>
                        </a:rPr>
                        <a:t>RESPONSABLE</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800" b="1" dirty="0">
                          <a:solidFill>
                            <a:schemeClr val="bg2">
                              <a:lumMod val="50000"/>
                            </a:schemeClr>
                          </a:solidFill>
                          <a:latin typeface="Tahoma"/>
                          <a:ea typeface="Times New Roman"/>
                          <a:cs typeface="Times New Roman"/>
                        </a:rPr>
                        <a:t>CRONOGRAMA</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800" b="1" dirty="0">
                          <a:solidFill>
                            <a:schemeClr val="bg2">
                              <a:lumMod val="50000"/>
                            </a:schemeClr>
                          </a:solidFill>
                          <a:latin typeface="Tahoma"/>
                          <a:ea typeface="Times New Roman"/>
                          <a:cs typeface="Times New Roman"/>
                        </a:rPr>
                        <a:t>INDICADOR</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gn="ctr">
                        <a:lnSpc>
                          <a:spcPct val="115000"/>
                        </a:lnSpc>
                        <a:spcBef>
                          <a:spcPts val="0"/>
                        </a:spcBef>
                        <a:spcAft>
                          <a:spcPts val="0"/>
                        </a:spcAft>
                      </a:pPr>
                      <a:r>
                        <a:rPr lang="es-ES" sz="800" b="1" dirty="0">
                          <a:solidFill>
                            <a:schemeClr val="bg2">
                              <a:lumMod val="50000"/>
                            </a:schemeClr>
                          </a:solidFill>
                          <a:latin typeface="Tahoma"/>
                          <a:ea typeface="Times New Roman"/>
                          <a:cs typeface="Times New Roman"/>
                        </a:rPr>
                        <a:t>VTO. BUENO</a:t>
                      </a:r>
                      <a:endParaRPr lang="en-US" sz="800" b="1" dirty="0">
                        <a:solidFill>
                          <a:schemeClr val="bg2">
                            <a:lumMod val="50000"/>
                          </a:schemeClr>
                        </a:solidFill>
                        <a:latin typeface="Calibri"/>
                        <a:ea typeface="Times New Roman"/>
                        <a:cs typeface="Times New Roman"/>
                      </a:endParaRPr>
                    </a:p>
                  </a:txBody>
                  <a:tcPr marL="43751" marR="43751" marT="0"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708309">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17</a:t>
                      </a:r>
                      <a:endParaRPr lang="en-US" sz="10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5">
                  <a:txBody>
                    <a:bodyPr/>
                    <a:lstStyle/>
                    <a:p>
                      <a:pPr marL="0" marR="0" algn="ctr">
                        <a:lnSpc>
                          <a:spcPct val="150000"/>
                        </a:lnSpc>
                        <a:spcBef>
                          <a:spcPts val="0"/>
                        </a:spcBef>
                        <a:spcAft>
                          <a:spcPts val="0"/>
                        </a:spcAft>
                      </a:pP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a:solidFill>
                            <a:srgbClr val="000000"/>
                          </a:solidFill>
                          <a:latin typeface="Arial"/>
                          <a:ea typeface="Times New Roman"/>
                          <a:cs typeface="Times New Roman"/>
                        </a:rPr>
                        <a:t>  </a:t>
                      </a:r>
                      <a:endParaRPr lang="en-US" sz="1000" dirty="0">
                        <a:latin typeface="Calibri"/>
                        <a:ea typeface="Times New Roman"/>
                        <a:cs typeface="Times New Roman"/>
                      </a:endParaRPr>
                    </a:p>
                    <a:p>
                      <a:pPr marL="0" marR="0" algn="l">
                        <a:lnSpc>
                          <a:spcPct val="150000"/>
                        </a:lnSpc>
                        <a:spcBef>
                          <a:spcPts val="0"/>
                        </a:spcBef>
                        <a:spcAft>
                          <a:spcPts val="0"/>
                        </a:spcAft>
                      </a:pPr>
                      <a:r>
                        <a:rPr lang="es-EC" sz="1000" b="1" dirty="0" smtClean="0">
                          <a:solidFill>
                            <a:srgbClr val="000000"/>
                          </a:solidFill>
                          <a:latin typeface="Arial"/>
                          <a:ea typeface="Times New Roman"/>
                          <a:cs typeface="Times New Roman"/>
                        </a:rPr>
                        <a:t>Operativo</a:t>
                      </a: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Incurrir en gastos no presupuestados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Control en la variación del presupuesto en producción</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306456">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18</a:t>
                      </a:r>
                      <a:endParaRPr lang="en-US" sz="10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Eliminación en exoneraciones de aranceles a la importación de materias primas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Solicitud de gremios a entes reguladoras gubernamentales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Financiero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084730">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19</a:t>
                      </a:r>
                      <a:endParaRPr lang="en-US" sz="10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Incumplimiento de proveedores en plazo de entrega de materia prima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Calificación de proveedores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Jefe de Producción</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Rotación de Inventarios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160757">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20</a:t>
                      </a:r>
                      <a:endParaRPr lang="en-US" sz="10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Contrabando de Productos Sustitutos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Constante desarrollo e innovación de productos terminados</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de </a:t>
                      </a:r>
                      <a:br>
                        <a:rPr lang="es-EC" sz="1000" dirty="0">
                          <a:solidFill>
                            <a:srgbClr val="000000"/>
                          </a:solidFill>
                          <a:latin typeface="Arial"/>
                          <a:ea typeface="Times New Roman"/>
                          <a:cs typeface="Times New Roman"/>
                        </a:rPr>
                      </a:br>
                      <a:r>
                        <a:rPr lang="es-EC" sz="1000" dirty="0">
                          <a:solidFill>
                            <a:srgbClr val="000000"/>
                          </a:solidFill>
                          <a:latin typeface="Arial"/>
                          <a:ea typeface="Times New Roman"/>
                          <a:cs typeface="Times New Roman"/>
                        </a:rPr>
                        <a:t>Ventas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Crecimiento en Ventas</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160757">
                <a:tc>
                  <a:txBody>
                    <a:bodyPr/>
                    <a:lstStyle/>
                    <a:p>
                      <a:pPr marL="0" marR="0" algn="ctr">
                        <a:lnSpc>
                          <a:spcPct val="150000"/>
                        </a:lnSpc>
                        <a:spcBef>
                          <a:spcPts val="0"/>
                        </a:spcBef>
                        <a:spcAft>
                          <a:spcPts val="0"/>
                        </a:spcAft>
                      </a:pPr>
                      <a:r>
                        <a:rPr lang="es-EC" sz="1000" b="1" dirty="0">
                          <a:solidFill>
                            <a:srgbClr val="000000"/>
                          </a:solidFill>
                          <a:latin typeface="Arial"/>
                          <a:ea typeface="Times New Roman"/>
                          <a:cs typeface="Times New Roman"/>
                        </a:rPr>
                        <a:t>21</a:t>
                      </a:r>
                      <a:endParaRPr lang="en-US" sz="10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pPr marL="0" marR="0" algn="l">
                        <a:lnSpc>
                          <a:spcPct val="150000"/>
                        </a:lnSpc>
                        <a:spcBef>
                          <a:spcPts val="0"/>
                        </a:spcBef>
                        <a:spcAft>
                          <a:spcPts val="0"/>
                        </a:spcAft>
                      </a:pPr>
                      <a:endParaRPr lang="en-US" sz="1000" dirty="0">
                        <a:latin typeface="Calibri"/>
                        <a:ea typeface="Times New Roman"/>
                        <a:cs typeface="Times New Roman"/>
                      </a:endParaRPr>
                    </a:p>
                  </a:txBody>
                  <a:tcPr marL="43751" marR="437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50000"/>
                        </a:lnSpc>
                        <a:spcBef>
                          <a:spcPts val="0"/>
                        </a:spcBef>
                        <a:spcAft>
                          <a:spcPts val="0"/>
                        </a:spcAft>
                      </a:pPr>
                      <a:r>
                        <a:rPr lang="es-EC" sz="1000" dirty="0">
                          <a:solidFill>
                            <a:srgbClr val="000000"/>
                          </a:solidFill>
                          <a:latin typeface="Arial"/>
                          <a:ea typeface="Times New Roman"/>
                          <a:cs typeface="Times New Roman"/>
                        </a:rPr>
                        <a:t>Alto índice de daños en maquinaria</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l">
                        <a:lnSpc>
                          <a:spcPct val="115000"/>
                        </a:lnSpc>
                        <a:spcBef>
                          <a:spcPts val="0"/>
                        </a:spcBef>
                        <a:spcAft>
                          <a:spcPts val="0"/>
                        </a:spcAft>
                      </a:pPr>
                      <a:r>
                        <a:rPr lang="es-ES" sz="900" dirty="0">
                          <a:solidFill>
                            <a:schemeClr val="bg2">
                              <a:lumMod val="50000"/>
                            </a:schemeClr>
                          </a:solidFill>
                          <a:latin typeface="Arial"/>
                          <a:ea typeface="Times New Roman"/>
                          <a:cs typeface="Times New Roman"/>
                        </a:rPr>
                        <a:t>Planes de mantenimiento preventivo y correctivo</a:t>
                      </a:r>
                      <a:endParaRPr lang="en-US" sz="900" dirty="0">
                        <a:solidFill>
                          <a:schemeClr val="bg2">
                            <a:lumMod val="50000"/>
                          </a:schemeClr>
                        </a:solidFill>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Reducir el Riesgo</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Jefe de Producción</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Mensual</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Margen Bruto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lnSpc>
                          <a:spcPct val="150000"/>
                        </a:lnSpc>
                        <a:spcBef>
                          <a:spcPts val="0"/>
                        </a:spcBef>
                        <a:spcAft>
                          <a:spcPts val="0"/>
                        </a:spcAft>
                      </a:pPr>
                      <a:r>
                        <a:rPr lang="es-EC" sz="1000" dirty="0">
                          <a:solidFill>
                            <a:srgbClr val="000000"/>
                          </a:solidFill>
                          <a:latin typeface="Arial"/>
                          <a:ea typeface="Times New Roman"/>
                          <a:cs typeface="Times New Roman"/>
                        </a:rPr>
                        <a:t>Gerente General </a:t>
                      </a:r>
                      <a:endParaRPr lang="en-US" sz="1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CONCLUSIONES </a:t>
            </a:r>
            <a:endParaRPr lang="en-US" dirty="0"/>
          </a:p>
        </p:txBody>
      </p:sp>
      <p:sp>
        <p:nvSpPr>
          <p:cNvPr id="5" name="4 CuadroTexto"/>
          <p:cNvSpPr txBox="1"/>
          <p:nvPr/>
        </p:nvSpPr>
        <p:spPr>
          <a:xfrm>
            <a:off x="251520" y="1268761"/>
            <a:ext cx="8640960" cy="3600986"/>
          </a:xfrm>
          <a:prstGeom prst="rect">
            <a:avLst/>
          </a:prstGeom>
          <a:noFill/>
        </p:spPr>
        <p:txBody>
          <a:bodyPr wrap="square" rtlCol="0">
            <a:spAutoFit/>
          </a:bodyPr>
          <a:lstStyle/>
          <a:p>
            <a:pPr algn="just"/>
            <a:endParaRPr lang="es-EC" dirty="0" smtClean="0"/>
          </a:p>
          <a:p>
            <a:pPr marL="342900" lvl="0" indent="-342900" algn="just">
              <a:buFont typeface="+mj-lt"/>
              <a:buAutoNum type="arabicPeriod"/>
            </a:pPr>
            <a:r>
              <a:rPr lang="es-EC" sz="1600" dirty="0" smtClean="0"/>
              <a:t>El diseño del Manual de Gestión de Riesgos </a:t>
            </a:r>
            <a:r>
              <a:rPr lang="es-EC" sz="1600" dirty="0" smtClean="0"/>
              <a:t>en </a:t>
            </a:r>
            <a:r>
              <a:rPr lang="es-EC" sz="1600" dirty="0" smtClean="0"/>
              <a:t>la empresa </a:t>
            </a:r>
            <a:r>
              <a:rPr lang="es-EC" sz="1600" dirty="0" err="1" smtClean="0"/>
              <a:t>Hilacril</a:t>
            </a:r>
            <a:r>
              <a:rPr lang="es-EC" sz="1600" dirty="0" smtClean="0"/>
              <a:t> S.A, es importante ya que de una manera sistemática y organizada se puede anticipar posibles pérdidas económicas para la empresa.</a:t>
            </a:r>
            <a:endParaRPr lang="en-US" sz="1600" dirty="0" smtClean="0"/>
          </a:p>
          <a:p>
            <a:pPr marL="342900" lvl="0" indent="-342900" algn="just">
              <a:buFont typeface="+mj-lt"/>
              <a:buAutoNum type="arabicPeriod"/>
            </a:pPr>
            <a:endParaRPr lang="en-US" sz="1600" dirty="0" smtClean="0"/>
          </a:p>
          <a:p>
            <a:pPr marL="342900" lvl="0" indent="-342900" algn="just">
              <a:buFont typeface="+mj-lt"/>
              <a:buAutoNum type="arabicPeriod"/>
            </a:pPr>
            <a:r>
              <a:rPr lang="es-EC" sz="1600" dirty="0" smtClean="0"/>
              <a:t>El objetivo principal del diseño del Manual de Gestión de Riesgos </a:t>
            </a:r>
            <a:r>
              <a:rPr lang="es-EC" sz="1600" dirty="0" smtClean="0"/>
              <a:t>es </a:t>
            </a:r>
            <a:r>
              <a:rPr lang="es-EC" sz="1600" dirty="0" smtClean="0"/>
              <a:t>garantizar la estabilidad de la empresa, minimizando la ocurrencia de pérdidas o el impacto financiero de las pérdidas que puedan ocurrir.</a:t>
            </a:r>
            <a:endParaRPr lang="en-US" sz="1600" dirty="0" smtClean="0"/>
          </a:p>
          <a:p>
            <a:pPr marL="342900" lvl="0" indent="-342900" algn="just">
              <a:buFont typeface="+mj-lt"/>
              <a:buAutoNum type="arabicPeriod"/>
            </a:pPr>
            <a:endParaRPr lang="en-US" sz="1600" dirty="0" smtClean="0"/>
          </a:p>
          <a:p>
            <a:pPr marL="342900" lvl="0" indent="-342900" algn="just">
              <a:buFont typeface="+mj-lt"/>
              <a:buAutoNum type="arabicPeriod"/>
            </a:pPr>
            <a:r>
              <a:rPr lang="es-EC" sz="1600" dirty="0" smtClean="0"/>
              <a:t>La correcta implementación de la Gestión de Riesgos, dentro de la empresa, es responsabilidad de todos y es una herramienta muy útil para el mejor desarrollo de las actividades de todos los departamentos que conforman la empresa.</a:t>
            </a:r>
            <a:endParaRPr lang="en-US" sz="1600" dirty="0" smtClean="0"/>
          </a:p>
          <a:p>
            <a:pPr marL="342900" lvl="0" indent="-342900" algn="just">
              <a:buFont typeface="+mj-lt"/>
              <a:buAutoNum type="arabicPeriod"/>
            </a:pPr>
            <a:endParaRPr lang="en-US" sz="1600" dirty="0" smtClean="0"/>
          </a:p>
          <a:p>
            <a:pPr algn="just"/>
            <a:endParaRPr lang="es-EC"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CONCLUSIONES </a:t>
            </a:r>
            <a:endParaRPr lang="en-US" dirty="0"/>
          </a:p>
        </p:txBody>
      </p:sp>
      <p:sp>
        <p:nvSpPr>
          <p:cNvPr id="5" name="4 CuadroTexto"/>
          <p:cNvSpPr txBox="1"/>
          <p:nvPr/>
        </p:nvSpPr>
        <p:spPr>
          <a:xfrm>
            <a:off x="251520" y="1268761"/>
            <a:ext cx="8640960" cy="3816429"/>
          </a:xfrm>
          <a:prstGeom prst="rect">
            <a:avLst/>
          </a:prstGeom>
          <a:noFill/>
        </p:spPr>
        <p:txBody>
          <a:bodyPr wrap="square" rtlCol="0">
            <a:spAutoFit/>
          </a:bodyPr>
          <a:lstStyle/>
          <a:p>
            <a:pPr marL="342900" indent="-342900" algn="just"/>
            <a:endParaRPr lang="en-US" sz="1400" dirty="0" smtClean="0"/>
          </a:p>
          <a:p>
            <a:pPr marL="342900" indent="-342900" algn="just">
              <a:buFont typeface="+mj-lt"/>
              <a:buAutoNum type="arabicPeriod" startAt="4"/>
            </a:pPr>
            <a:r>
              <a:rPr lang="es-EC" sz="1400" dirty="0" smtClean="0"/>
              <a:t>Durante el trabajo se pudieron determinar una serie de eventos que actualmente causan pérdidas económicas para la empresa, entre la principales tenemos:</a:t>
            </a:r>
            <a:endParaRPr lang="en-US" sz="1400" dirty="0" smtClean="0"/>
          </a:p>
          <a:p>
            <a:r>
              <a:rPr lang="es-EC" sz="1400" dirty="0" smtClean="0"/>
              <a:t> </a:t>
            </a:r>
            <a:endParaRPr lang="en-US" sz="1400" dirty="0" smtClean="0"/>
          </a:p>
          <a:p>
            <a:pPr algn="ctr">
              <a:buFont typeface="Arial" pitchFamily="34" charset="0"/>
              <a:buChar char="•"/>
            </a:pPr>
            <a:r>
              <a:rPr lang="en-US" sz="1400" dirty="0" smtClean="0"/>
              <a:t> </a:t>
            </a:r>
            <a:r>
              <a:rPr lang="es-EC" sz="1400" dirty="0" smtClean="0"/>
              <a:t>Elevado Costo de Ventas</a:t>
            </a:r>
            <a:endParaRPr lang="en-US" sz="1400" dirty="0" smtClean="0"/>
          </a:p>
          <a:p>
            <a:pPr algn="ctr">
              <a:buFont typeface="Arial" pitchFamily="34" charset="0"/>
              <a:buChar char="•"/>
            </a:pPr>
            <a:r>
              <a:rPr lang="en-US" sz="1400" dirty="0" smtClean="0"/>
              <a:t> </a:t>
            </a:r>
            <a:r>
              <a:rPr lang="es-EC" sz="1400" dirty="0" smtClean="0"/>
              <a:t>Elevado Plazo Promedio de Cuentas por Cobrar</a:t>
            </a:r>
            <a:endParaRPr lang="en-US" sz="1400" dirty="0" smtClean="0"/>
          </a:p>
          <a:p>
            <a:pPr algn="ctr">
              <a:buFont typeface="Arial" pitchFamily="34" charset="0"/>
              <a:buChar char="•"/>
            </a:pPr>
            <a:r>
              <a:rPr lang="es-EC" sz="1400" dirty="0" smtClean="0"/>
              <a:t>Elevado Días Promedio de Rotación de Inventarios</a:t>
            </a:r>
            <a:endParaRPr lang="en-US" sz="1400" dirty="0" smtClean="0"/>
          </a:p>
          <a:p>
            <a:pPr algn="ctr">
              <a:buFont typeface="Arial" pitchFamily="34" charset="0"/>
              <a:buChar char="•"/>
            </a:pPr>
            <a:r>
              <a:rPr lang="es-EC" sz="1400" dirty="0" smtClean="0"/>
              <a:t>Pérdidas de Inventarios en Bodegas</a:t>
            </a:r>
            <a:endParaRPr lang="en-US" sz="1400" dirty="0" smtClean="0"/>
          </a:p>
          <a:p>
            <a:pPr algn="ctr">
              <a:buFont typeface="Arial" pitchFamily="34" charset="0"/>
              <a:buChar char="•"/>
            </a:pPr>
            <a:r>
              <a:rPr lang="es-EC" sz="1400" dirty="0" smtClean="0"/>
              <a:t>Incremento en Gastos Laborales</a:t>
            </a:r>
            <a:endParaRPr lang="en-US" sz="1400" dirty="0" smtClean="0"/>
          </a:p>
          <a:p>
            <a:pPr algn="ctr">
              <a:buFont typeface="Arial" pitchFamily="34" charset="0"/>
              <a:buChar char="•"/>
            </a:pPr>
            <a:r>
              <a:rPr lang="es-EC" sz="1400" dirty="0" smtClean="0"/>
              <a:t>Paralización del Proceso Productivo (Hilatura)</a:t>
            </a:r>
            <a:endParaRPr lang="en-US" sz="1400" dirty="0" smtClean="0"/>
          </a:p>
          <a:p>
            <a:pPr algn="ctr">
              <a:buFont typeface="Arial" pitchFamily="34" charset="0"/>
              <a:buChar char="•"/>
            </a:pPr>
            <a:r>
              <a:rPr lang="es-EC" sz="1400" dirty="0" smtClean="0"/>
              <a:t>Aumento en costos financieros</a:t>
            </a:r>
            <a:endParaRPr lang="en-US" sz="1400" dirty="0" smtClean="0"/>
          </a:p>
          <a:p>
            <a:r>
              <a:rPr lang="es-EC" sz="1400" dirty="0" smtClean="0"/>
              <a:t> </a:t>
            </a:r>
            <a:endParaRPr lang="en-US" sz="1400" dirty="0" smtClean="0"/>
          </a:p>
          <a:p>
            <a:pPr marL="342900" lvl="0" indent="-342900">
              <a:buFont typeface="+mj-lt"/>
              <a:buAutoNum type="arabicPeriod" startAt="7"/>
            </a:pPr>
            <a:endParaRPr lang="en-US" sz="1400" dirty="0" smtClean="0"/>
          </a:p>
          <a:p>
            <a:pPr marL="342900" lvl="0" indent="-342900">
              <a:buFont typeface="+mj-lt"/>
              <a:buAutoNum type="arabicPeriod" startAt="5"/>
            </a:pPr>
            <a:r>
              <a:rPr lang="es-EC" sz="1400" dirty="0" smtClean="0"/>
              <a:t>Con la implementación de este Manual de Gestión de Riesgos Operativos y Financieros, la empresa asegura el cumplimiento no sólo de sus objetivos, sino que se anticipa a los cambios inesperados, logrando así prevenir que la empresa incurra en pérdidas económicas. </a:t>
            </a:r>
            <a:endParaRPr lang="en-US" sz="1400" dirty="0" smtClean="0"/>
          </a:p>
          <a:p>
            <a:pPr algn="just"/>
            <a:endParaRPr lang="es-EC"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2232248"/>
          </a:xfrm>
        </p:spPr>
        <p:txBody>
          <a:bodyPr>
            <a:normAutofit/>
          </a:bodyPr>
          <a:lstStyle/>
          <a:p>
            <a:pPr algn="just"/>
            <a:endParaRPr lang="es-EC" dirty="0"/>
          </a:p>
          <a:p>
            <a:pPr algn="just"/>
            <a:endParaRPr lang="es-EC" dirty="0"/>
          </a:p>
          <a:p>
            <a:pPr algn="just"/>
            <a:endParaRPr lang="es-EC" dirty="0"/>
          </a:p>
        </p:txBody>
      </p:sp>
      <p:sp>
        <p:nvSpPr>
          <p:cNvPr id="3" name="2 Título"/>
          <p:cNvSpPr>
            <a:spLocks noGrp="1"/>
          </p:cNvSpPr>
          <p:nvPr>
            <p:ph type="title"/>
          </p:nvPr>
        </p:nvSpPr>
        <p:spPr>
          <a:xfrm>
            <a:off x="352426" y="228600"/>
            <a:ext cx="8108006" cy="1066800"/>
          </a:xfrm>
        </p:spPr>
        <p:txBody>
          <a:bodyPr>
            <a:normAutofit/>
          </a:bodyPr>
          <a:lstStyle/>
          <a:p>
            <a:r>
              <a:rPr lang="es-EC" dirty="0" smtClean="0"/>
              <a:t>PRODUCTOS</a:t>
            </a:r>
            <a:endParaRPr lang="es-EC" dirty="0"/>
          </a:p>
        </p:txBody>
      </p:sp>
      <p:sp>
        <p:nvSpPr>
          <p:cNvPr id="7" name="6 CuadroTexto"/>
          <p:cNvSpPr txBox="1"/>
          <p:nvPr/>
        </p:nvSpPr>
        <p:spPr>
          <a:xfrm>
            <a:off x="251520" y="1340768"/>
            <a:ext cx="8712968" cy="2031325"/>
          </a:xfrm>
          <a:prstGeom prst="rect">
            <a:avLst/>
          </a:prstGeom>
          <a:noFill/>
        </p:spPr>
        <p:txBody>
          <a:bodyPr wrap="square" rtlCol="0">
            <a:spAutoFit/>
          </a:bodyPr>
          <a:lstStyle/>
          <a:p>
            <a:pPr>
              <a:buFont typeface="Wingdings" pitchFamily="2" charset="2"/>
              <a:buChar char="Ø"/>
            </a:pPr>
            <a:r>
              <a:rPr lang="es-EC" dirty="0" smtClean="0"/>
              <a:t>  HILO (Hilados sintéticos crudos o tinturados</a:t>
            </a:r>
          </a:p>
          <a:p>
            <a:pPr>
              <a:buFont typeface="Wingdings" pitchFamily="2" charset="2"/>
              <a:buChar char="Ø"/>
            </a:pPr>
            <a:endParaRPr lang="es-EC" dirty="0" smtClean="0"/>
          </a:p>
          <a:p>
            <a:pPr>
              <a:buFont typeface="Wingdings" pitchFamily="2" charset="2"/>
              <a:buChar char="Ø"/>
            </a:pPr>
            <a:r>
              <a:rPr lang="es-EC" dirty="0" smtClean="0"/>
              <a:t> TEJIDOS DE PUNTO (Suéteres, abrigos, chompas, chalecos, capas, bufandas)</a:t>
            </a:r>
          </a:p>
          <a:p>
            <a:pPr>
              <a:buFont typeface="Wingdings" pitchFamily="2" charset="2"/>
              <a:buChar char="Ø"/>
            </a:pPr>
            <a:endParaRPr lang="es-EC" dirty="0" smtClean="0"/>
          </a:p>
          <a:p>
            <a:pPr>
              <a:buFont typeface="Wingdings" pitchFamily="2" charset="2"/>
              <a:buChar char="Ø"/>
            </a:pPr>
            <a:r>
              <a:rPr lang="es-EC" dirty="0" smtClean="0"/>
              <a:t> TEJIDOS PLANOS (Chales, chalinas, ponchos, pashminas, bufandas)</a:t>
            </a:r>
          </a:p>
          <a:p>
            <a:pPr lvl="2"/>
            <a:endParaRPr lang="es-EC" dirty="0" smtClean="0"/>
          </a:p>
          <a:p>
            <a:pPr lvl="2"/>
            <a:endParaRPr lang="es-EC" dirty="0" smtClean="0"/>
          </a:p>
        </p:txBody>
      </p:sp>
      <p:pic>
        <p:nvPicPr>
          <p:cNvPr id="8" name="7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2924944"/>
            <a:ext cx="6408712" cy="3672408"/>
          </a:xfrm>
          <a:prstGeom prst="rect">
            <a:avLst/>
          </a:prstGeom>
          <a:noFill/>
          <a:ln>
            <a:noFill/>
          </a:ln>
        </p:spPr>
      </p:pic>
      <p:sp>
        <p:nvSpPr>
          <p:cNvPr id="6" name="5 Rectángulo"/>
          <p:cNvSpPr/>
          <p:nvPr/>
        </p:nvSpPr>
        <p:spPr>
          <a:xfrm>
            <a:off x="5220072" y="2924944"/>
            <a:ext cx="648072" cy="21602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lumMod val="85000"/>
                  </a:schemeClr>
                </a:solidFill>
              </a:rPr>
              <a:t>2012</a:t>
            </a:r>
            <a:endParaRPr lang="en-US" b="1" dirty="0">
              <a:solidFill>
                <a:schemeClr val="tx1">
                  <a:lumMod val="85000"/>
                </a:schemeClr>
              </a:solidFill>
            </a:endParaRPr>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RECOMENDACIONES </a:t>
            </a:r>
            <a:endParaRPr lang="en-US" dirty="0"/>
          </a:p>
        </p:txBody>
      </p:sp>
      <p:sp>
        <p:nvSpPr>
          <p:cNvPr id="6" name="5 CuadroTexto"/>
          <p:cNvSpPr txBox="1"/>
          <p:nvPr/>
        </p:nvSpPr>
        <p:spPr>
          <a:xfrm>
            <a:off x="611560" y="1412776"/>
            <a:ext cx="7848872" cy="4524315"/>
          </a:xfrm>
          <a:prstGeom prst="rect">
            <a:avLst/>
          </a:prstGeom>
          <a:noFill/>
        </p:spPr>
        <p:txBody>
          <a:bodyPr wrap="square" rtlCol="0">
            <a:spAutoFit/>
          </a:bodyPr>
          <a:lstStyle/>
          <a:p>
            <a:pPr marL="342900" lvl="0" indent="-342900" algn="just"/>
            <a:endParaRPr lang="en-US" dirty="0" smtClean="0"/>
          </a:p>
          <a:p>
            <a:pPr marL="342900" lvl="0" indent="-342900" algn="just">
              <a:buFont typeface="+mj-lt"/>
              <a:buAutoNum type="arabicPeriod"/>
            </a:pPr>
            <a:r>
              <a:rPr lang="es-EC" sz="1400" dirty="0" smtClean="0"/>
              <a:t>Aplicar</a:t>
            </a:r>
            <a:r>
              <a:rPr lang="es-EC" sz="1400" dirty="0" smtClean="0"/>
              <a:t> el Manual de Gestión de Riesgos en la empresa </a:t>
            </a:r>
            <a:r>
              <a:rPr lang="es-EC" sz="1400" dirty="0" err="1" smtClean="0"/>
              <a:t>Hilacril</a:t>
            </a:r>
            <a:r>
              <a:rPr lang="es-EC" sz="1400" dirty="0" smtClean="0"/>
              <a:t> S.A, con el fin de anticiparse a los cambios inesperados, logrando así prevenir que la empresa incurra en perdidas económicas.</a:t>
            </a:r>
          </a:p>
          <a:p>
            <a:pPr marL="342900" lvl="0" indent="-342900" algn="just">
              <a:buFont typeface="+mj-lt"/>
              <a:buAutoNum type="arabicPeriod"/>
            </a:pPr>
            <a:endParaRPr lang="es-EC" sz="1400" dirty="0" smtClean="0"/>
          </a:p>
          <a:p>
            <a:pPr marL="342900" indent="-342900" algn="just">
              <a:buFont typeface="+mj-lt"/>
              <a:buAutoNum type="arabicPeriod"/>
            </a:pPr>
            <a:r>
              <a:rPr lang="es-EC" sz="1400" dirty="0" smtClean="0"/>
              <a:t>Promover una cultura de gestión de riesgos y capacitar al personal sobre el proceso de gestión de riesgos, el cual mediante los lineamientos planteados en este manual le permitirá a la empresa en sí, controlar, mitigar y dar seguimiento a los riesgos relevantes</a:t>
            </a:r>
            <a:r>
              <a:rPr lang="es-EC" sz="1400" dirty="0" smtClean="0"/>
              <a:t>.</a:t>
            </a:r>
            <a:endParaRPr lang="es-EC" sz="1400" dirty="0" smtClean="0"/>
          </a:p>
          <a:p>
            <a:pPr marL="342900" lvl="0" indent="-342900" algn="just">
              <a:buFont typeface="+mj-lt"/>
              <a:buAutoNum type="arabicPeriod"/>
            </a:pPr>
            <a:endParaRPr lang="es-EC" sz="1400" dirty="0" smtClean="0"/>
          </a:p>
          <a:p>
            <a:pPr marL="342900" lvl="0" indent="-342900" algn="just">
              <a:buFont typeface="+mj-lt"/>
              <a:buAutoNum type="arabicPeriod"/>
            </a:pPr>
            <a:r>
              <a:rPr lang="es-EC" sz="1400" dirty="0" smtClean="0"/>
              <a:t> Obtener </a:t>
            </a:r>
            <a:r>
              <a:rPr lang="es-EC" sz="1400" dirty="0" smtClean="0"/>
              <a:t>de los responsables de cada unidad, información respecto de los riesgos relevantes de cada uno de sus procesos, áreas técnicas, programas y proyectos, tomando como base los lineamientos y mecanismos internos debidamente legalizados. </a:t>
            </a:r>
            <a:endParaRPr lang="en-US" sz="1400" dirty="0" smtClean="0"/>
          </a:p>
          <a:p>
            <a:pPr marL="342900" lvl="0" indent="-342900" algn="just"/>
            <a:endParaRPr lang="en-US" sz="1400" dirty="0" smtClean="0"/>
          </a:p>
          <a:p>
            <a:pPr marL="457200" lvl="0" indent="-457200" algn="just">
              <a:buFont typeface="+mj-lt"/>
              <a:buAutoNum type="arabicPeriod" startAt="4"/>
            </a:pPr>
            <a:r>
              <a:rPr lang="es-EC" sz="1400" dirty="0" smtClean="0"/>
              <a:t>Determinar </a:t>
            </a:r>
            <a:r>
              <a:rPr lang="es-EC" sz="1400" dirty="0" smtClean="0"/>
              <a:t>los riegos altos y moderados mediante una matriz de riesgos, que podrían afectar los objetivos operativos de la empresa y definirá las respuestas al riesgo como son: evitar, reducir, transferir y </a:t>
            </a:r>
            <a:r>
              <a:rPr lang="es-EC" sz="1400" dirty="0" smtClean="0"/>
              <a:t>aceptar.</a:t>
            </a:r>
            <a:endParaRPr lang="es-EC" sz="1400" dirty="0" smtClean="0"/>
          </a:p>
          <a:p>
            <a:pPr marL="457200" lvl="0" indent="-457200" algn="just">
              <a:buFont typeface="+mj-lt"/>
              <a:buAutoNum type="arabicPeriod" startAt="4"/>
            </a:pPr>
            <a:endParaRPr lang="es-EC" sz="1400" dirty="0" smtClean="0"/>
          </a:p>
          <a:p>
            <a:pPr marL="457200" lvl="0" indent="-457200" algn="just">
              <a:buFont typeface="+mj-lt"/>
              <a:buAutoNum type="arabicPeriod" startAt="4"/>
            </a:pPr>
            <a:r>
              <a:rPr lang="es-EC" sz="1400" dirty="0" smtClean="0"/>
              <a:t>Generar reportes </a:t>
            </a:r>
            <a:r>
              <a:rPr lang="es-EC" sz="1400" dirty="0" smtClean="0"/>
              <a:t>continuos de las acciones ejecutadas y sus resultados, así como de las incidencias o imprevistos presentados con sus causas, efectos y  soluciones adoptadas.</a:t>
            </a:r>
            <a:endParaRPr lang="en-US" sz="1400" dirty="0" smtClean="0"/>
          </a:p>
          <a:p>
            <a:pPr marL="457200" lvl="0" indent="-457200" algn="just">
              <a:buFont typeface="+mj-lt"/>
              <a:buAutoNum type="arabicPeriod" startAt="4"/>
            </a:pPr>
            <a:endParaRPr lang="en-US" sz="1400" dirty="0" smtClean="0"/>
          </a:p>
          <a:p>
            <a:pPr marL="457200" lvl="0" indent="-457200" algn="just">
              <a:buFont typeface="+mj-lt"/>
              <a:buAutoNum type="arabicPeriod" startAt="4"/>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276872"/>
            <a:ext cx="7680960" cy="2088232"/>
          </a:xfrm>
        </p:spPr>
        <p:txBody>
          <a:bodyPr>
            <a:noAutofit/>
          </a:bodyPr>
          <a:lstStyle/>
          <a:p>
            <a:pPr algn="ctr"/>
            <a:r>
              <a:rPr lang="es-EC" sz="8800" dirty="0" smtClean="0"/>
              <a:t>FIN</a:t>
            </a:r>
            <a:endParaRPr lang="en-US" sz="8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0" y="1196752"/>
            <a:ext cx="8784976" cy="4968552"/>
          </a:xfrm>
        </p:spPr>
        <p:txBody>
          <a:bodyPr>
            <a:normAutofit/>
          </a:bodyPr>
          <a:lstStyle/>
          <a:p>
            <a:pPr algn="just"/>
            <a:endParaRPr lang="es-EC" dirty="0"/>
          </a:p>
          <a:p>
            <a:pPr algn="just"/>
            <a:endParaRPr lang="es-EC" dirty="0"/>
          </a:p>
          <a:p>
            <a:pPr algn="just"/>
            <a:endParaRPr lang="es-EC" dirty="0"/>
          </a:p>
        </p:txBody>
      </p:sp>
      <p:sp>
        <p:nvSpPr>
          <p:cNvPr id="3" name="2 Título"/>
          <p:cNvSpPr>
            <a:spLocks noGrp="1"/>
          </p:cNvSpPr>
          <p:nvPr>
            <p:ph type="title"/>
          </p:nvPr>
        </p:nvSpPr>
        <p:spPr>
          <a:xfrm>
            <a:off x="251520" y="228600"/>
            <a:ext cx="8770560" cy="1066800"/>
          </a:xfrm>
        </p:spPr>
        <p:txBody>
          <a:bodyPr>
            <a:normAutofit/>
          </a:bodyPr>
          <a:lstStyle/>
          <a:p>
            <a:r>
              <a:rPr lang="es-EC" sz="2800" dirty="0" smtClean="0"/>
              <a:t>CENTROS PRODUCTIVOS</a:t>
            </a:r>
            <a:endParaRPr lang="es-EC" sz="2800" dirty="0"/>
          </a:p>
        </p:txBody>
      </p:sp>
      <p:sp>
        <p:nvSpPr>
          <p:cNvPr id="7" name="6 CuadroTexto"/>
          <p:cNvSpPr txBox="1"/>
          <p:nvPr/>
        </p:nvSpPr>
        <p:spPr>
          <a:xfrm>
            <a:off x="431032" y="1628800"/>
            <a:ext cx="8712968" cy="2585323"/>
          </a:xfrm>
          <a:prstGeom prst="rect">
            <a:avLst/>
          </a:prstGeom>
          <a:noFill/>
        </p:spPr>
        <p:txBody>
          <a:bodyPr wrap="square" rtlCol="0">
            <a:spAutoFit/>
          </a:bodyPr>
          <a:lstStyle/>
          <a:p>
            <a:endParaRPr lang="es-EC" dirty="0" smtClean="0"/>
          </a:p>
          <a:p>
            <a:pPr>
              <a:buFont typeface="Wingdings" pitchFamily="2" charset="2"/>
              <a:buChar char="Ø"/>
            </a:pPr>
            <a:endParaRPr lang="es-EC" dirty="0" smtClean="0"/>
          </a:p>
          <a:p>
            <a:pPr>
              <a:buFont typeface="Wingdings" pitchFamily="2" charset="2"/>
              <a:buChar char="Ø"/>
            </a:pPr>
            <a:r>
              <a:rPr lang="es-EC" dirty="0" smtClean="0"/>
              <a:t>  La empresa cuenta con cinco plantas textiles o centros productivos:</a:t>
            </a:r>
          </a:p>
          <a:p>
            <a:pPr>
              <a:buFont typeface="Wingdings" pitchFamily="2" charset="2"/>
              <a:buChar char="Ø"/>
            </a:pPr>
            <a:endParaRPr lang="es-EC" dirty="0" smtClean="0"/>
          </a:p>
          <a:p>
            <a:pPr lvl="2">
              <a:buFont typeface="Wingdings" pitchFamily="2" charset="2"/>
              <a:buChar char="ü"/>
            </a:pPr>
            <a:r>
              <a:rPr lang="es-EC" dirty="0" smtClean="0"/>
              <a:t> HILATURA</a:t>
            </a:r>
          </a:p>
          <a:p>
            <a:pPr lvl="2">
              <a:buFont typeface="Wingdings" pitchFamily="2" charset="2"/>
              <a:buChar char="ü"/>
            </a:pPr>
            <a:r>
              <a:rPr lang="es-EC" dirty="0" smtClean="0"/>
              <a:t> TEJEDURIA DE PUNTO</a:t>
            </a:r>
          </a:p>
          <a:p>
            <a:pPr lvl="2">
              <a:buFont typeface="Wingdings" pitchFamily="2" charset="2"/>
              <a:buChar char="ü"/>
            </a:pPr>
            <a:r>
              <a:rPr lang="es-EC" dirty="0" smtClean="0"/>
              <a:t> TEJEDURIA PLANA</a:t>
            </a:r>
          </a:p>
          <a:p>
            <a:pPr lvl="2">
              <a:buFont typeface="Wingdings" pitchFamily="2" charset="2"/>
              <a:buChar char="ü"/>
            </a:pPr>
            <a:r>
              <a:rPr lang="es-EC" dirty="0" smtClean="0"/>
              <a:t> TINTORERIA</a:t>
            </a:r>
          </a:p>
          <a:p>
            <a:pPr lvl="2">
              <a:buFont typeface="Wingdings" pitchFamily="2" charset="2"/>
              <a:buChar char="ü"/>
            </a:pPr>
            <a:r>
              <a:rPr lang="es-EC" dirty="0" smtClean="0"/>
              <a:t> CONFECCION PUNTO Y PLANA</a:t>
            </a:r>
          </a:p>
        </p:txBody>
      </p:sp>
    </p:spTree>
    <p:extLst>
      <p:ext uri="{BB962C8B-B14F-4D97-AF65-F5344CB8AC3E}">
        <p14:creationId xmlns:p14="http://schemas.microsoft.com/office/powerpoint/2010/main" xmlns="" val="109624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sz="3200" b="1" dirty="0" smtClean="0"/>
              <a:t>Misión</a:t>
            </a:r>
            <a:endParaRPr lang="en-US" dirty="0" smtClean="0"/>
          </a:p>
          <a:p>
            <a:pPr algn="ctr"/>
            <a:r>
              <a:rPr lang="es-EC" dirty="0" smtClean="0">
                <a:effectLst>
                  <a:outerShdw blurRad="38100" dist="38100" dir="2700000" algn="tl">
                    <a:srgbClr val="000000">
                      <a:alpha val="43137"/>
                    </a:srgbClr>
                  </a:outerShdw>
                </a:effectLst>
              </a:rPr>
              <a:t>“Fabricar y Distribuir prendas de vestir tipo acrílico y accesorios para dama y caballero de alta calidad y textura.”</a:t>
            </a:r>
            <a:endParaRPr lang="en-US" dirty="0" smtClean="0">
              <a:effectLst>
                <a:outerShdw blurRad="38100" dist="38100" dir="2700000" algn="tl">
                  <a:srgbClr val="000000">
                    <a:alpha val="43137"/>
                  </a:srgbClr>
                </a:outerShdw>
              </a:effectLst>
            </a:endParaRPr>
          </a:p>
          <a:p>
            <a:endParaRPr lang="es-EC" dirty="0" smtClean="0"/>
          </a:p>
          <a:p>
            <a:r>
              <a:rPr lang="es-EC" sz="3200" b="1" dirty="0" smtClean="0"/>
              <a:t>Visión </a:t>
            </a:r>
          </a:p>
          <a:p>
            <a:pPr algn="ctr"/>
            <a:r>
              <a:rPr lang="es-EC" dirty="0" smtClean="0">
                <a:effectLst>
                  <a:outerShdw blurRad="38100" dist="38100" dir="2700000" algn="tl">
                    <a:srgbClr val="000000">
                      <a:alpha val="43137"/>
                    </a:srgbClr>
                  </a:outerShdw>
                </a:effectLst>
              </a:rPr>
              <a:t>“Seremos en el 2015 líderes en el mercado nacional, con proyección internacional, con nuestro compromiso de mejorar permanentemente la calidad; así como por la constante innovación de productos”.</a:t>
            </a:r>
          </a:p>
        </p:txBody>
      </p:sp>
      <p:sp>
        <p:nvSpPr>
          <p:cNvPr id="3" name="2 Título"/>
          <p:cNvSpPr>
            <a:spLocks noGrp="1"/>
          </p:cNvSpPr>
          <p:nvPr>
            <p:ph type="title"/>
          </p:nvPr>
        </p:nvSpPr>
        <p:spPr/>
        <p:txBody>
          <a:bodyPr/>
          <a:lstStyle/>
          <a:p>
            <a:r>
              <a:rPr lang="es-EC" dirty="0" smtClean="0"/>
              <a:t>Planificación Estratégica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EC" sz="3200" b="1" dirty="0" smtClean="0"/>
              <a:t>Valores Corporativos</a:t>
            </a:r>
          </a:p>
          <a:p>
            <a:endParaRPr lang="es-EC" b="1" dirty="0" smtClean="0"/>
          </a:p>
          <a:p>
            <a:pPr>
              <a:buFont typeface="Wingdings" pitchFamily="2" charset="2"/>
              <a:buChar char="§"/>
            </a:pPr>
            <a:r>
              <a:rPr lang="es-EC" b="1" dirty="0" smtClean="0"/>
              <a:t> Desarrollo</a:t>
            </a:r>
            <a:endParaRPr lang="en-US" dirty="0" smtClean="0"/>
          </a:p>
          <a:p>
            <a:pPr>
              <a:buFont typeface="Wingdings" pitchFamily="2" charset="2"/>
              <a:buChar char="§"/>
            </a:pPr>
            <a:r>
              <a:rPr lang="en-US" b="1" dirty="0" smtClean="0"/>
              <a:t> </a:t>
            </a:r>
            <a:r>
              <a:rPr lang="es-EC" b="1" dirty="0" smtClean="0"/>
              <a:t>Liderazgo</a:t>
            </a:r>
            <a:endParaRPr lang="en-US" dirty="0" smtClean="0"/>
          </a:p>
          <a:p>
            <a:pPr>
              <a:buFont typeface="Wingdings" pitchFamily="2" charset="2"/>
              <a:buChar char="§"/>
            </a:pPr>
            <a:r>
              <a:rPr lang="en-US" b="1" dirty="0" smtClean="0"/>
              <a:t> </a:t>
            </a:r>
            <a:r>
              <a:rPr lang="es-EC" b="1" dirty="0" smtClean="0"/>
              <a:t>Responsabilidad</a:t>
            </a:r>
            <a:r>
              <a:rPr lang="es-EC" dirty="0" smtClean="0"/>
              <a:t>.</a:t>
            </a:r>
            <a:endParaRPr lang="en-US" dirty="0" smtClean="0"/>
          </a:p>
          <a:p>
            <a:pPr>
              <a:buFont typeface="Wingdings" pitchFamily="2" charset="2"/>
              <a:buChar char="§"/>
            </a:pPr>
            <a:r>
              <a:rPr lang="es-EC" b="1" dirty="0" smtClean="0"/>
              <a:t>Espíritu de servicio</a:t>
            </a:r>
            <a:r>
              <a:rPr lang="es-EC" dirty="0" smtClean="0"/>
              <a:t>.</a:t>
            </a:r>
            <a:endParaRPr lang="en-US" dirty="0" smtClean="0"/>
          </a:p>
          <a:p>
            <a:pPr>
              <a:buFont typeface="Wingdings" pitchFamily="2" charset="2"/>
              <a:buChar char="§"/>
            </a:pPr>
            <a:r>
              <a:rPr lang="es-EC" b="1" dirty="0" smtClean="0"/>
              <a:t>Rentabilidad</a:t>
            </a:r>
            <a:endParaRPr lang="en-US" dirty="0" smtClean="0"/>
          </a:p>
          <a:p>
            <a:pPr>
              <a:buFont typeface="Wingdings" pitchFamily="2" charset="2"/>
              <a:buChar char="§"/>
            </a:pPr>
            <a:endParaRPr lang="en-US" dirty="0" smtClean="0"/>
          </a:p>
        </p:txBody>
      </p:sp>
      <p:sp>
        <p:nvSpPr>
          <p:cNvPr id="3" name="2 Título"/>
          <p:cNvSpPr>
            <a:spLocks noGrp="1"/>
          </p:cNvSpPr>
          <p:nvPr>
            <p:ph type="title"/>
          </p:nvPr>
        </p:nvSpPr>
        <p:spPr/>
        <p:txBody>
          <a:bodyPr/>
          <a:lstStyle/>
          <a:p>
            <a:r>
              <a:rPr lang="es-EC" dirty="0" smtClean="0"/>
              <a:t>Planificación Estratégica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Personalizado 3">
      <a:dk1>
        <a:srgbClr val="7F7F7F"/>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3">
    <a:dk1>
      <a:srgbClr val="7F7F7F"/>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themeOverride>
</file>

<file path=docProps/app.xml><?xml version="1.0" encoding="utf-8"?>
<Properties xmlns="http://schemas.openxmlformats.org/officeDocument/2006/extended-properties" xmlns:vt="http://schemas.openxmlformats.org/officeDocument/2006/docPropsVTypes">
  <Template/>
  <TotalTime>3785</TotalTime>
  <Words>6568</Words>
  <Application>Microsoft Office PowerPoint</Application>
  <PresentationFormat>Presentación en pantalla (4:3)</PresentationFormat>
  <Paragraphs>1888</Paragraphs>
  <Slides>61</Slides>
  <Notes>10</Notes>
  <HiddenSlides>0</HiddenSlides>
  <MMClips>0</MMClips>
  <ScaleCrop>false</ScaleCrop>
  <HeadingPairs>
    <vt:vector size="4" baseType="variant">
      <vt:variant>
        <vt:lpstr>Tema</vt:lpstr>
      </vt:variant>
      <vt:variant>
        <vt:i4>1</vt:i4>
      </vt:variant>
      <vt:variant>
        <vt:lpstr>Títulos de diapositiva</vt:lpstr>
      </vt:variant>
      <vt:variant>
        <vt:i4>61</vt:i4>
      </vt:variant>
    </vt:vector>
  </HeadingPairs>
  <TitlesOfParts>
    <vt:vector size="62" baseType="lpstr">
      <vt:lpstr>Mylar</vt:lpstr>
      <vt:lpstr>PROYECTO DE GRADO II</vt:lpstr>
      <vt:lpstr>MANUAL DE GESTIÓN DE RIESGOS</vt:lpstr>
      <vt:lpstr>MANUAL DE GESTIÓN DE RIESGOS</vt:lpstr>
      <vt:lpstr>La Empresa</vt:lpstr>
      <vt:lpstr>Ventas y Marketing</vt:lpstr>
      <vt:lpstr>PRODUCTOS</vt:lpstr>
      <vt:lpstr>CENTROS PRODUCTIVOS</vt:lpstr>
      <vt:lpstr>Planificación Estratégica </vt:lpstr>
      <vt:lpstr>Planificación Estratégica </vt:lpstr>
      <vt:lpstr>ESTRUCTURA DE LA ADMINISTRACIÓN DE RIESGOS</vt:lpstr>
      <vt:lpstr>Responsabilidades y Funciones</vt:lpstr>
      <vt:lpstr>Manual de Gestión de Riesgos Operativos y Financieros</vt:lpstr>
      <vt:lpstr>ALCANCE</vt:lpstr>
      <vt:lpstr>Manual de Gestión de Riesgos Operativos y Financieros</vt:lpstr>
      <vt:lpstr>Formato de Actualización del Manual </vt:lpstr>
      <vt:lpstr>Manual de Gestión de Riesgos Operativos y Financieros</vt:lpstr>
      <vt:lpstr>ETAPA II– Proceso de Gestión de Riesgos   </vt:lpstr>
      <vt:lpstr>Identificación de Riesgos Financieros e Operativos</vt:lpstr>
      <vt:lpstr>MÉTODOS DE IDENTIFICACIÓN DE RIESGOS OPERATIVOS Y FINANCIEROS</vt:lpstr>
      <vt:lpstr>ANÁLISIS FODA (Fortalezas, Oportunidades, Debilidades y Amenazas)</vt:lpstr>
      <vt:lpstr>ANÁLISIS FODA (Fortalezas, Oportunidades, Debilidades y Amenazas)</vt:lpstr>
      <vt:lpstr>Etapa  ANÁLISIS FODA (Fortalezas, Debilidades)</vt:lpstr>
      <vt:lpstr>Etapa I ANÁLISIS FODA (Oportunidades y Amenazas)</vt:lpstr>
      <vt:lpstr>Normas para el desarrollo de la Matriz FODA</vt:lpstr>
      <vt:lpstr>Formato de Agenda de Trabajo </vt:lpstr>
      <vt:lpstr>Formato de Factores Internos </vt:lpstr>
      <vt:lpstr>Formato de Factores Externos </vt:lpstr>
      <vt:lpstr>Análisis Financiero</vt:lpstr>
      <vt:lpstr>Ejemplo 1</vt:lpstr>
      <vt:lpstr>Ejemplo 2</vt:lpstr>
      <vt:lpstr>Ejemplo 3</vt:lpstr>
      <vt:lpstr>Matriz - Identificación de Riesgos Financieros </vt:lpstr>
      <vt:lpstr>Matriz- Identificación de Riesgos Operativos </vt:lpstr>
      <vt:lpstr>Análisis y Evaluación de Riesgos Financieros e Operativos</vt:lpstr>
      <vt:lpstr>Esquema de Valorización - Matriz de Severidad</vt:lpstr>
      <vt:lpstr>EJEMPLO 1: ANÁLISIS y VALORACIÓN</vt:lpstr>
      <vt:lpstr>Grado o Alcance de Riesgos</vt:lpstr>
      <vt:lpstr>ANÁLISIS y VALORACIÓN DE RIESGOS – FINANCIEROS </vt:lpstr>
      <vt:lpstr>ANÁLISIS y VALORACIÓN DE RIESGOS – OPERATIVOS </vt:lpstr>
      <vt:lpstr>JERARQUIZACIÓN DE RIESGOS – Impacto X Probabilidad</vt:lpstr>
      <vt:lpstr>Ejemplo 1</vt:lpstr>
      <vt:lpstr>Ejemplo 2</vt:lpstr>
      <vt:lpstr>MITIGACIÓN DE RIESGOS - FINANCIEROS</vt:lpstr>
      <vt:lpstr>MITIGACIÓN DE RIESGOS - FINANCIEROS</vt:lpstr>
      <vt:lpstr>MITIGACIÓN DE RIESGOS - FINANCIEROS</vt:lpstr>
      <vt:lpstr>MITIGACIÓN DE RIESGOS - OPERATIVOS</vt:lpstr>
      <vt:lpstr>MITIGACIÓN DE RIESGOS - OPERATIVOS</vt:lpstr>
      <vt:lpstr>JERARQUIZACIÓN DE RIESGOS – Propuesta de Mitigación</vt:lpstr>
      <vt:lpstr>Matriz de Severidad – (Mitigación)</vt:lpstr>
      <vt:lpstr>Respuesta y Control Riesgo</vt:lpstr>
      <vt:lpstr>Implementación de Acciones </vt:lpstr>
      <vt:lpstr>Seguimiento</vt:lpstr>
      <vt:lpstr>RESPUESTA AL RIESGO – FINANCIEROS (TRATAMIENTO)</vt:lpstr>
      <vt:lpstr>RESPUESTA AL RIESGO – FINANCIEROS (TRATAMIENTO)</vt:lpstr>
      <vt:lpstr>RESPUESTA AL RIESGO – FINANCIEROS (TRATAMIENTO)</vt:lpstr>
      <vt:lpstr>RESPUESTA AL RIESGO – OPERATIVOS (TRATAMIENTO)</vt:lpstr>
      <vt:lpstr>RESPUESTA AL RIESGO – OPERATIVOS (TRATAMIENTO)</vt:lpstr>
      <vt:lpstr>CONCLUSIONES </vt:lpstr>
      <vt:lpstr>CONCLUSIONES </vt:lpstr>
      <vt:lpstr>RECOMENDACIONES </vt:lpstr>
      <vt:lpstr>FIN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D-BOND</dc:title>
  <dc:creator>Bridgett Massón</dc:creator>
  <cp:lastModifiedBy>gonzalo.sanchez</cp:lastModifiedBy>
  <cp:revision>334</cp:revision>
  <dcterms:created xsi:type="dcterms:W3CDTF">2012-02-07T02:42:31Z</dcterms:created>
  <dcterms:modified xsi:type="dcterms:W3CDTF">2014-01-17T14:33:04Z</dcterms:modified>
</cp:coreProperties>
</file>