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66" r:id="rId3"/>
    <p:sldId id="257" r:id="rId4"/>
    <p:sldId id="259" r:id="rId5"/>
    <p:sldId id="260" r:id="rId6"/>
    <p:sldId id="261" r:id="rId7"/>
    <p:sldId id="262" r:id="rId8"/>
    <p:sldId id="302" r:id="rId9"/>
    <p:sldId id="263" r:id="rId10"/>
    <p:sldId id="264" r:id="rId11"/>
    <p:sldId id="293" r:id="rId12"/>
    <p:sldId id="304" r:id="rId13"/>
    <p:sldId id="310" r:id="rId14"/>
    <p:sldId id="312" r:id="rId15"/>
    <p:sldId id="313" r:id="rId16"/>
    <p:sldId id="314" r:id="rId17"/>
    <p:sldId id="316" r:id="rId18"/>
    <p:sldId id="265" r:id="rId19"/>
    <p:sldId id="295" r:id="rId20"/>
    <p:sldId id="267" r:id="rId21"/>
    <p:sldId id="315" r:id="rId22"/>
    <p:sldId id="269" r:id="rId23"/>
    <p:sldId id="296" r:id="rId24"/>
    <p:sldId id="297" r:id="rId25"/>
    <p:sldId id="317" r:id="rId26"/>
    <p:sldId id="318" r:id="rId27"/>
    <p:sldId id="319" r:id="rId28"/>
    <p:sldId id="320" r:id="rId29"/>
    <p:sldId id="321" r:id="rId30"/>
    <p:sldId id="322" r:id="rId31"/>
    <p:sldId id="323" r:id="rId32"/>
    <p:sldId id="324" r:id="rId33"/>
    <p:sldId id="327" r:id="rId34"/>
    <p:sldId id="301" r:id="rId35"/>
    <p:sldId id="325" r:id="rId36"/>
    <p:sldId id="309" r:id="rId37"/>
    <p:sldId id="292" r:id="rId38"/>
    <p:sldId id="326" r:id="rId39"/>
    <p:sldId id="290" r:id="rId40"/>
    <p:sldId id="291" r:id="rId4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94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78853" autoAdjust="0"/>
  </p:normalViewPr>
  <p:slideViewPr>
    <p:cSldViewPr>
      <p:cViewPr>
        <p:scale>
          <a:sx n="50" d="100"/>
          <a:sy n="50" d="100"/>
        </p:scale>
        <p:origin x="-1086" y="-102"/>
      </p:cViewPr>
      <p:guideLst>
        <p:guide orient="horz" pos="2160"/>
        <p:guide pos="2880"/>
      </p:guideLst>
    </p:cSldViewPr>
  </p:slideViewPr>
  <p:outlineViewPr>
    <p:cViewPr>
      <p:scale>
        <a:sx n="33" d="100"/>
        <a:sy n="33" d="100"/>
      </p:scale>
      <p:origin x="0" y="785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209ED0E-EFAA-4133-AF3C-59CFD363E0F7}" type="datetimeFigureOut">
              <a:rPr lang="es-MX" smtClean="0"/>
              <a:pPr/>
              <a:t>09/10/2013</a:t>
            </a:fld>
            <a:endParaRPr lang="es-MX"/>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MX"/>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1B58E638-7C81-43AB-8531-2A7C99478301}"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209ED0E-EFAA-4133-AF3C-59CFD363E0F7}" type="datetimeFigureOut">
              <a:rPr lang="es-MX" smtClean="0"/>
              <a:pPr/>
              <a:t>09/10/2013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B58E638-7C81-43AB-8531-2A7C99478301}"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E209ED0E-EFAA-4133-AF3C-59CFD363E0F7}" type="datetimeFigureOut">
              <a:rPr lang="es-MX" smtClean="0"/>
              <a:pPr/>
              <a:t>09/10/2013</a:t>
            </a:fld>
            <a:endParaRPr lang="es-MX"/>
          </a:p>
        </p:txBody>
      </p:sp>
      <p:sp>
        <p:nvSpPr>
          <p:cNvPr id="5" name="4 Marcador de pie de página"/>
          <p:cNvSpPr>
            <a:spLocks noGrp="1"/>
          </p:cNvSpPr>
          <p:nvPr>
            <p:ph type="ftr" sz="quarter" idx="11"/>
          </p:nvPr>
        </p:nvSpPr>
        <p:spPr>
          <a:xfrm>
            <a:off x="457201" y="6248207"/>
            <a:ext cx="5573483" cy="365125"/>
          </a:xfrm>
        </p:spPr>
        <p:txBody>
          <a:bodyPr/>
          <a:lstStyle/>
          <a:p>
            <a:endParaRPr lang="es-MX"/>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1B58E638-7C81-43AB-8531-2A7C99478301}"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E209ED0E-EFAA-4133-AF3C-59CFD363E0F7}" type="datetimeFigureOut">
              <a:rPr lang="es-MX" smtClean="0"/>
              <a:pPr/>
              <a:t>09/10/2013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1B58E638-7C81-43AB-8531-2A7C99478301}" type="slidenum">
              <a:rPr lang="es-MX" smtClean="0"/>
              <a:pPr/>
              <a:t>‹Nº›</a:t>
            </a:fld>
            <a:endParaRPr lang="es-MX"/>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E209ED0E-EFAA-4133-AF3C-59CFD363E0F7}" type="datetimeFigureOut">
              <a:rPr lang="es-MX" smtClean="0"/>
              <a:pPr/>
              <a:t>09/10/2013</a:t>
            </a:fld>
            <a:endParaRPr lang="es-MX"/>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B58E638-7C81-43AB-8531-2A7C99478301}" type="slidenum">
              <a:rPr lang="es-MX" smtClean="0"/>
              <a:pPr/>
              <a:t>‹Nº›</a:t>
            </a:fld>
            <a:endParaRPr lang="es-MX"/>
          </a:p>
        </p:txBody>
      </p:sp>
      <p:sp>
        <p:nvSpPr>
          <p:cNvPr id="14" name="13 Marcador de pie de página"/>
          <p:cNvSpPr>
            <a:spLocks noGrp="1"/>
          </p:cNvSpPr>
          <p:nvPr>
            <p:ph type="ftr" sz="quarter" idx="12"/>
          </p:nvPr>
        </p:nvSpPr>
        <p:spPr/>
        <p:txBody>
          <a:bodyPr/>
          <a:lstStyle/>
          <a:p>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E209ED0E-EFAA-4133-AF3C-59CFD363E0F7}" type="datetimeFigureOut">
              <a:rPr lang="es-MX" smtClean="0"/>
              <a:pPr/>
              <a:t>09/10/2013</a:t>
            </a:fld>
            <a:endParaRPr lang="es-MX"/>
          </a:p>
        </p:txBody>
      </p:sp>
      <p:sp>
        <p:nvSpPr>
          <p:cNvPr id="10" name="9 Marcador de número de diapositiva"/>
          <p:cNvSpPr>
            <a:spLocks noGrp="1"/>
          </p:cNvSpPr>
          <p:nvPr>
            <p:ph type="sldNum" sz="quarter" idx="16"/>
          </p:nvPr>
        </p:nvSpPr>
        <p:spPr/>
        <p:txBody>
          <a:bodyPr rtlCol="0"/>
          <a:lstStyle/>
          <a:p>
            <a:fld id="{1B58E638-7C81-43AB-8531-2A7C99478301}" type="slidenum">
              <a:rPr lang="es-MX" smtClean="0"/>
              <a:pPr/>
              <a:t>‹Nº›</a:t>
            </a:fld>
            <a:endParaRPr lang="es-MX"/>
          </a:p>
        </p:txBody>
      </p:sp>
      <p:sp>
        <p:nvSpPr>
          <p:cNvPr id="12" name="11 Marcador de pie de página"/>
          <p:cNvSpPr>
            <a:spLocks noGrp="1"/>
          </p:cNvSpPr>
          <p:nvPr>
            <p:ph type="ftr" sz="quarter" idx="17"/>
          </p:nvPr>
        </p:nvSpPr>
        <p:spPr/>
        <p:txBody>
          <a:bodyPr rtlCol="0"/>
          <a:lstStyle/>
          <a:p>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E209ED0E-EFAA-4133-AF3C-59CFD363E0F7}" type="datetimeFigureOut">
              <a:rPr lang="es-MX" smtClean="0"/>
              <a:pPr/>
              <a:t>09/10/2013</a:t>
            </a:fld>
            <a:endParaRPr lang="es-MX"/>
          </a:p>
        </p:txBody>
      </p:sp>
      <p:sp>
        <p:nvSpPr>
          <p:cNvPr id="12" name="11 Marcador de número de diapositiva"/>
          <p:cNvSpPr>
            <a:spLocks noGrp="1"/>
          </p:cNvSpPr>
          <p:nvPr>
            <p:ph type="sldNum" sz="quarter" idx="16"/>
          </p:nvPr>
        </p:nvSpPr>
        <p:spPr/>
        <p:txBody>
          <a:bodyPr rtlCol="0"/>
          <a:lstStyle/>
          <a:p>
            <a:fld id="{1B58E638-7C81-43AB-8531-2A7C99478301}" type="slidenum">
              <a:rPr lang="es-MX" smtClean="0"/>
              <a:pPr/>
              <a:t>‹Nº›</a:t>
            </a:fld>
            <a:endParaRPr lang="es-MX"/>
          </a:p>
        </p:txBody>
      </p:sp>
      <p:sp>
        <p:nvSpPr>
          <p:cNvPr id="14" name="13 Marcador de pie de página"/>
          <p:cNvSpPr>
            <a:spLocks noGrp="1"/>
          </p:cNvSpPr>
          <p:nvPr>
            <p:ph type="ftr" sz="quarter" idx="17"/>
          </p:nvPr>
        </p:nvSpPr>
        <p:spPr/>
        <p:txBody>
          <a:bodyPr rtlCol="0"/>
          <a:lstStyle/>
          <a:p>
            <a:endParaRPr lang="es-MX"/>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E209ED0E-EFAA-4133-AF3C-59CFD363E0F7}" type="datetimeFigureOut">
              <a:rPr lang="es-MX" smtClean="0"/>
              <a:pPr/>
              <a:t>09/10/2013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1B58E638-7C81-43AB-8531-2A7C99478301}"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209ED0E-EFAA-4133-AF3C-59CFD363E0F7}" type="datetimeFigureOut">
              <a:rPr lang="es-MX" smtClean="0"/>
              <a:pPr/>
              <a:t>09/10/2013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1B58E638-7C81-43AB-8531-2A7C99478301}"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E209ED0E-EFAA-4133-AF3C-59CFD363E0F7}" type="datetimeFigureOut">
              <a:rPr lang="es-MX" smtClean="0"/>
              <a:pPr/>
              <a:t>09/10/2013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1B58E638-7C81-43AB-8531-2A7C99478301}" type="slidenum">
              <a:rPr lang="es-MX" smtClean="0"/>
              <a:pPr/>
              <a:t>‹Nº›</a:t>
            </a:fld>
            <a:endParaRPr lang="es-MX"/>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E209ED0E-EFAA-4133-AF3C-59CFD363E0F7}" type="datetimeFigureOut">
              <a:rPr lang="es-MX" smtClean="0"/>
              <a:pPr/>
              <a:t>09/10/2013</a:t>
            </a:fld>
            <a:endParaRPr lang="es-MX"/>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1B58E638-7C81-43AB-8531-2A7C99478301}" type="slidenum">
              <a:rPr lang="es-MX" smtClean="0"/>
              <a:pPr/>
              <a:t>‹Nº›</a:t>
            </a:fld>
            <a:endParaRPr lang="es-MX"/>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MX"/>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209ED0E-EFAA-4133-AF3C-59CFD363E0F7}" type="datetimeFigureOut">
              <a:rPr lang="es-MX" smtClean="0"/>
              <a:pPr/>
              <a:t>09/10/2013</a:t>
            </a:fld>
            <a:endParaRPr lang="es-MX"/>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MX"/>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B58E638-7C81-43AB-8531-2A7C99478301}"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Gr_fico_de_Microsoft_Excel1.xls"/><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oleObject" Target="../embeddings/Gr_fico_de_Microsoft_Excel2.xls"/><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Gr_fico_de_Microsoft_Excel3.xls"/><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png"/><Relationship Id="rId5" Type="http://schemas.openxmlformats.org/officeDocument/2006/relationships/oleObject" Target="../embeddings/Gr_fico_de_Microsoft_Excel4.xls"/><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Gr_fico_de_Microsoft_Excel5.xls"/><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png"/><Relationship Id="rId5" Type="http://schemas.openxmlformats.org/officeDocument/2006/relationships/oleObject" Target="../embeddings/Gr_fico_de_Microsoft_Excel6.xls"/><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Gr_fico_de_Microsoft_Excel7.xls"/><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7.png"/><Relationship Id="rId5" Type="http://schemas.openxmlformats.org/officeDocument/2006/relationships/oleObject" Target="../embeddings/Gr_fico_de_Microsoft_Excel8.xls"/><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Gr_fico_de_Microsoft_Excel9.xls"/><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9.png"/><Relationship Id="rId5" Type="http://schemas.openxmlformats.org/officeDocument/2006/relationships/oleObject" Target="../embeddings/Gr_fico_de_Microsoft_Excel10.xls"/><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Gr_fico_de_Microsoft_Excel11.xls"/><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1.png"/><Relationship Id="rId5" Type="http://schemas.openxmlformats.org/officeDocument/2006/relationships/oleObject" Target="../embeddings/Gr_fico_de_Microsoft_Excel12.xls"/><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Gr_fico_de_Microsoft_Excel13.xls"/><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3.png"/><Relationship Id="rId5" Type="http://schemas.openxmlformats.org/officeDocument/2006/relationships/oleObject" Target="../embeddings/Gr_fico_de_Microsoft_Excel14.xls"/><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Gr_fico_de_Microsoft_Excel15.xls"/><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5.png"/><Relationship Id="rId5" Type="http://schemas.openxmlformats.org/officeDocument/2006/relationships/oleObject" Target="../embeddings/Gr_fico_de_Microsoft_Excel16.xls"/><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deportesextremos.net/escalada-deportiva/tecnicas-para-escalar.php" TargetMode="External"/><Relationship Id="rId2" Type="http://schemas.openxmlformats.org/officeDocument/2006/relationships/hyperlink" Target="http://presasuh.com.ar/contenido/index.php?option=com_content&amp;task=view&amp;id=19&amp;Itemid=32" TargetMode="External"/><Relationship Id="rId1" Type="http://schemas.openxmlformats.org/officeDocument/2006/relationships/slideLayout" Target="../slideLayouts/slideLayout2.xml"/><Relationship Id="rId4" Type="http://schemas.openxmlformats.org/officeDocument/2006/relationships/hyperlink" Target="http://www.efdeportes.com/efd51/escala.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57300" y="2708920"/>
            <a:ext cx="8064896" cy="1656184"/>
          </a:xfrm>
        </p:spPr>
        <p:txBody>
          <a:bodyPr>
            <a:noAutofit/>
          </a:bodyPr>
          <a:lstStyle/>
          <a:p>
            <a:pPr algn="ctr"/>
            <a:r>
              <a:rPr lang="es-ES" sz="2800" b="1" dirty="0">
                <a:solidFill>
                  <a:schemeClr val="tx1"/>
                </a:solidFill>
              </a:rPr>
              <a:t>ESCUELA   POLITÉCNICA  DEL EJÉRCITO</a:t>
            </a:r>
            <a:r>
              <a:rPr lang="es-MX" sz="2800" dirty="0">
                <a:solidFill>
                  <a:schemeClr val="tx1"/>
                </a:solidFill>
              </a:rPr>
              <a:t/>
            </a:r>
            <a:br>
              <a:rPr lang="es-MX" sz="2800" dirty="0">
                <a:solidFill>
                  <a:schemeClr val="tx1"/>
                </a:solidFill>
              </a:rPr>
            </a:br>
            <a:r>
              <a:rPr lang="es-ES" sz="2800" b="1" dirty="0">
                <a:solidFill>
                  <a:schemeClr val="tx1"/>
                </a:solidFill>
              </a:rPr>
              <a:t>DEPARTAMENTO DE CIENCIAS HUMANAS Y SOCIALES</a:t>
            </a:r>
            <a:r>
              <a:rPr lang="es-MX" sz="2800" dirty="0">
                <a:solidFill>
                  <a:schemeClr val="tx1"/>
                </a:solidFill>
              </a:rPr>
              <a:t/>
            </a:r>
            <a:br>
              <a:rPr lang="es-MX" sz="2800" dirty="0">
                <a:solidFill>
                  <a:schemeClr val="tx1"/>
                </a:solidFill>
              </a:rPr>
            </a:br>
            <a:endParaRPr lang="es-MX" sz="2800" dirty="0">
              <a:solidFill>
                <a:schemeClr val="tx1"/>
              </a:solidFill>
            </a:endParaRPr>
          </a:p>
        </p:txBody>
      </p:sp>
      <p:sp>
        <p:nvSpPr>
          <p:cNvPr id="5" name="4 Subtítulo"/>
          <p:cNvSpPr>
            <a:spLocks noGrp="1"/>
          </p:cNvSpPr>
          <p:nvPr>
            <p:ph type="subTitle" idx="1"/>
          </p:nvPr>
        </p:nvSpPr>
        <p:spPr>
          <a:xfrm>
            <a:off x="2411760" y="5949280"/>
            <a:ext cx="4794864" cy="747464"/>
          </a:xfrm>
        </p:spPr>
        <p:txBody>
          <a:bodyPr/>
          <a:lstStyle/>
          <a:p>
            <a:pPr algn="ctr"/>
            <a:r>
              <a:rPr lang="es-MX" b="1" i="1" dirty="0" smtClean="0"/>
              <a:t>NICOLAS NAVARRETE GONZALEZ</a:t>
            </a:r>
            <a:endParaRPr lang="es-MX" b="1" i="1" dirty="0"/>
          </a:p>
        </p:txBody>
      </p:sp>
      <p:sp>
        <p:nvSpPr>
          <p:cNvPr id="23553" name="Rectangle 1"/>
          <p:cNvSpPr>
            <a:spLocks noChangeArrowheads="1"/>
          </p:cNvSpPr>
          <p:nvPr/>
        </p:nvSpPr>
        <p:spPr bwMode="auto">
          <a:xfrm>
            <a:off x="755576" y="5085184"/>
            <a:ext cx="766834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CARRERA: LICENCIATURA EN CIENCIAS DE LA ACTIVIDAD FÍSICA DEPORTES Y RECREACIÓN</a:t>
            </a:r>
            <a:r>
              <a:rPr kumimoji="0" lang="es-MX" sz="16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23554" name="Imagen 40"/>
          <p:cNvPicPr>
            <a:picLocks noChangeAspect="1" noChangeArrowheads="1"/>
          </p:cNvPicPr>
          <p:nvPr/>
        </p:nvPicPr>
        <p:blipFill>
          <a:blip r:embed="rId2" cstate="print"/>
          <a:srcRect/>
          <a:stretch>
            <a:fillRect/>
          </a:stretch>
        </p:blipFill>
        <p:spPr bwMode="auto">
          <a:xfrm>
            <a:off x="3419872" y="836712"/>
            <a:ext cx="1728192" cy="1728192"/>
          </a:xfrm>
          <a:prstGeom prst="rect">
            <a:avLst/>
          </a:prstGeom>
          <a:noFill/>
          <a:ln w="9525">
            <a:noFill/>
            <a:miter lim="800000"/>
            <a:headEnd/>
            <a:tailEnd/>
          </a:ln>
          <a:effectLst>
            <a:softEdge rad="127000"/>
          </a:effectLst>
        </p:spPr>
      </p:pic>
      <p:pic>
        <p:nvPicPr>
          <p:cNvPr id="23555" name="Imagen 1" descr="Fafder"/>
          <p:cNvPicPr>
            <a:picLocks noChangeAspect="1" noChangeArrowheads="1"/>
          </p:cNvPicPr>
          <p:nvPr/>
        </p:nvPicPr>
        <p:blipFill>
          <a:blip r:embed="rId3" cstate="print"/>
          <a:srcRect/>
          <a:stretch>
            <a:fillRect/>
          </a:stretch>
        </p:blipFill>
        <p:spPr bwMode="auto">
          <a:xfrm>
            <a:off x="3688718" y="4005064"/>
            <a:ext cx="1262508" cy="1080120"/>
          </a:xfrm>
          <a:prstGeom prst="rect">
            <a:avLst/>
          </a:prstGeom>
          <a:noFill/>
          <a:ln w="9525">
            <a:noFill/>
            <a:miter lim="800000"/>
            <a:headEnd/>
            <a:tailEnd/>
          </a:ln>
          <a:effectLst>
            <a:softEdge rad="1270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332656"/>
            <a:ext cx="4186808" cy="753272"/>
          </a:xfrm>
        </p:spPr>
        <p:txBody>
          <a:bodyPr>
            <a:normAutofit/>
          </a:bodyPr>
          <a:lstStyle/>
          <a:p>
            <a:r>
              <a:rPr lang="es-MX" sz="3600" dirty="0" smtClean="0"/>
              <a:t>MARCO TEORICO</a:t>
            </a:r>
            <a:endParaRPr lang="es-MX" sz="3600" dirty="0"/>
          </a:p>
        </p:txBody>
      </p:sp>
      <p:pic>
        <p:nvPicPr>
          <p:cNvPr id="4" name="Picture 9" descr="espeec"/>
          <p:cNvPicPr>
            <a:picLocks noChangeAspect="1" noChangeArrowheads="1"/>
          </p:cNvPicPr>
          <p:nvPr/>
        </p:nvPicPr>
        <p:blipFill>
          <a:blip r:embed="rId2" cstate="print"/>
          <a:srcRect/>
          <a:stretch>
            <a:fillRect/>
          </a:stretch>
        </p:blipFill>
        <p:spPr bwMode="auto">
          <a:xfrm>
            <a:off x="7020272" y="188640"/>
            <a:ext cx="1316459" cy="1028700"/>
          </a:xfrm>
          <a:prstGeom prst="rect">
            <a:avLst/>
          </a:prstGeom>
          <a:noFill/>
          <a:ln w="9525" cap="rnd">
            <a:solidFill>
              <a:srgbClr val="FFFFFF"/>
            </a:solidFill>
            <a:prstDash val="sysDot"/>
            <a:miter lim="800000"/>
            <a:headEnd/>
            <a:tailEnd/>
          </a:ln>
          <a:effectLst>
            <a:softEdge rad="63500"/>
          </a:effectLst>
        </p:spPr>
      </p:pic>
      <p:sp>
        <p:nvSpPr>
          <p:cNvPr id="6" name="2 Marcador de contenido"/>
          <p:cNvSpPr txBox="1">
            <a:spLocks/>
          </p:cNvSpPr>
          <p:nvPr/>
        </p:nvSpPr>
        <p:spPr>
          <a:xfrm>
            <a:off x="323528" y="1700808"/>
            <a:ext cx="8291264" cy="933729"/>
          </a:xfrm>
          <a:prstGeom prst="rect">
            <a:avLst/>
          </a:prstGeom>
        </p:spPr>
        <p:style>
          <a:lnRef idx="0">
            <a:scrgbClr r="0" g="0" b="0"/>
          </a:lnRef>
          <a:fillRef idx="1002">
            <a:schemeClr val="dk1"/>
          </a:fillRef>
          <a:effectRef idx="0">
            <a:scrgbClr r="0" g="0" b="0"/>
          </a:effectRef>
          <a:fontRef idx="major"/>
        </p:style>
        <p:txBody>
          <a:bodyPr vert="horz" lIns="54864" tIns="91440" rtlCol="0">
            <a:normAutofit/>
          </a:bodyPr>
          <a:lstStyle/>
          <a:p>
            <a:pPr marL="576072" lvl="0" indent="-457200">
              <a:buClr>
                <a:schemeClr val="accent3">
                  <a:lumMod val="75000"/>
                </a:schemeClr>
              </a:buClr>
              <a:buSzPct val="80000"/>
              <a:buFont typeface="Wingdings" pitchFamily="2" charset="2"/>
              <a:buChar char="q"/>
              <a:defRPr/>
            </a:pPr>
            <a:r>
              <a:rPr lang="es-MX" sz="3200" b="1" dirty="0" smtClean="0">
                <a:solidFill>
                  <a:schemeClr val="bg1"/>
                </a:solidFill>
              </a:rPr>
              <a:t>ESCALADA DEPORTIVA</a:t>
            </a:r>
            <a:endParaRPr kumimoji="0" lang="es-MX" sz="3200" b="1" i="0" u="none" strike="noStrike" kern="1200" cap="none" spc="0" normalizeH="0" baseline="0" noProof="0" dirty="0">
              <a:ln>
                <a:noFill/>
              </a:ln>
              <a:solidFill>
                <a:schemeClr val="bg1"/>
              </a:solidFill>
              <a:effectLst/>
              <a:uLnTx/>
              <a:uFillTx/>
            </a:endParaRPr>
          </a:p>
        </p:txBody>
      </p:sp>
      <p:sp>
        <p:nvSpPr>
          <p:cNvPr id="9" name="2 Marcador de contenido"/>
          <p:cNvSpPr txBox="1">
            <a:spLocks/>
          </p:cNvSpPr>
          <p:nvPr/>
        </p:nvSpPr>
        <p:spPr>
          <a:xfrm>
            <a:off x="330031" y="4509120"/>
            <a:ext cx="8291264" cy="933729"/>
          </a:xfrm>
          <a:prstGeom prst="rect">
            <a:avLst/>
          </a:prstGeom>
        </p:spPr>
        <p:style>
          <a:lnRef idx="0">
            <a:scrgbClr r="0" g="0" b="0"/>
          </a:lnRef>
          <a:fillRef idx="1002">
            <a:schemeClr val="dk1"/>
          </a:fillRef>
          <a:effectRef idx="0">
            <a:scrgbClr r="0" g="0" b="0"/>
          </a:effectRef>
          <a:fontRef idx="major"/>
        </p:style>
        <p:txBody>
          <a:bodyPr vert="horz" lIns="54864" tIns="91440" rtlCol="0">
            <a:normAutofit/>
          </a:bodyPr>
          <a:lstStyle/>
          <a:p>
            <a:pPr marL="576072" lvl="0" indent="-457200">
              <a:buClr>
                <a:schemeClr val="accent3">
                  <a:lumMod val="75000"/>
                </a:schemeClr>
              </a:buClr>
              <a:buSzPct val="80000"/>
              <a:buFont typeface="Wingdings" pitchFamily="2" charset="2"/>
              <a:buChar char="q"/>
              <a:defRPr/>
            </a:pPr>
            <a:r>
              <a:rPr lang="es-MX" sz="3200" b="1" noProof="0" dirty="0" smtClean="0">
                <a:solidFill>
                  <a:schemeClr val="bg1"/>
                </a:solidFill>
              </a:rPr>
              <a:t>PARAMETROS DE LA CARGA</a:t>
            </a:r>
            <a:endParaRPr kumimoji="0" lang="es-MX" sz="3200" b="1" i="0" u="none" strike="noStrike" kern="1200" cap="none" spc="0" normalizeH="0" baseline="0" noProof="0" dirty="0">
              <a:ln>
                <a:noFill/>
              </a:ln>
              <a:solidFill>
                <a:schemeClr val="bg1"/>
              </a:solidFill>
              <a:effectLst/>
              <a:uLnTx/>
              <a:uFillTx/>
            </a:endParaRPr>
          </a:p>
        </p:txBody>
      </p:sp>
      <p:sp>
        <p:nvSpPr>
          <p:cNvPr id="10" name="2 Marcador de contenido"/>
          <p:cNvSpPr txBox="1">
            <a:spLocks/>
          </p:cNvSpPr>
          <p:nvPr/>
        </p:nvSpPr>
        <p:spPr>
          <a:xfrm>
            <a:off x="323528" y="3054919"/>
            <a:ext cx="8291264" cy="933729"/>
          </a:xfrm>
          <a:prstGeom prst="rect">
            <a:avLst/>
          </a:prstGeom>
        </p:spPr>
        <p:style>
          <a:lnRef idx="0">
            <a:scrgbClr r="0" g="0" b="0"/>
          </a:lnRef>
          <a:fillRef idx="1002">
            <a:schemeClr val="dk1"/>
          </a:fillRef>
          <a:effectRef idx="0">
            <a:scrgbClr r="0" g="0" b="0"/>
          </a:effectRef>
          <a:fontRef idx="major"/>
        </p:style>
        <p:txBody>
          <a:bodyPr vert="horz" lIns="54864" tIns="91440" rtlCol="0">
            <a:normAutofit/>
          </a:bodyPr>
          <a:lstStyle/>
          <a:p>
            <a:pPr marL="576072" lvl="0" indent="-457200">
              <a:buClr>
                <a:schemeClr val="accent3">
                  <a:lumMod val="75000"/>
                </a:schemeClr>
              </a:buClr>
              <a:buSzPct val="80000"/>
              <a:buFont typeface="Wingdings" pitchFamily="2" charset="2"/>
              <a:buChar char="q"/>
              <a:defRPr/>
            </a:pPr>
            <a:r>
              <a:rPr kumimoji="0" lang="es-MX" sz="3200" b="1" i="0" u="none" strike="noStrike" kern="1200" cap="none" spc="0" normalizeH="0" baseline="0" noProof="0" dirty="0" smtClean="0">
                <a:ln>
                  <a:noFill/>
                </a:ln>
                <a:solidFill>
                  <a:schemeClr val="bg1"/>
                </a:solidFill>
                <a:effectLst/>
                <a:uLnTx/>
                <a:uFillTx/>
                <a:latin typeface="+mj-lt"/>
                <a:ea typeface="+mj-ea"/>
                <a:cs typeface="+mj-cs"/>
              </a:rPr>
              <a:t>PERIODIZACIÓN DE LA FUERZA</a:t>
            </a:r>
            <a:endParaRPr kumimoji="0" lang="es-MX" sz="32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5448"/>
            <a:ext cx="7355160" cy="1252728"/>
          </a:xfrm>
        </p:spPr>
        <p:txBody>
          <a:bodyPr/>
          <a:lstStyle/>
          <a:p>
            <a:pPr algn="ctr"/>
            <a:r>
              <a:rPr lang="es-MX" dirty="0" smtClean="0"/>
              <a:t>ESCALADA DEPORTIVA</a:t>
            </a:r>
            <a:endParaRPr lang="es-MX" dirty="0"/>
          </a:p>
        </p:txBody>
      </p:sp>
      <p:pic>
        <p:nvPicPr>
          <p:cNvPr id="6" name="Picture 9" descr="espeec"/>
          <p:cNvPicPr>
            <a:picLocks noChangeAspect="1" noChangeArrowheads="1"/>
          </p:cNvPicPr>
          <p:nvPr/>
        </p:nvPicPr>
        <p:blipFill>
          <a:blip r:embed="rId2" cstate="print"/>
          <a:srcRect/>
          <a:stretch>
            <a:fillRect/>
          </a:stretch>
        </p:blipFill>
        <p:spPr bwMode="auto">
          <a:xfrm>
            <a:off x="7668344" y="188640"/>
            <a:ext cx="1316459" cy="1028700"/>
          </a:xfrm>
          <a:prstGeom prst="rect">
            <a:avLst/>
          </a:prstGeom>
          <a:noFill/>
          <a:ln w="9525" cap="rnd">
            <a:solidFill>
              <a:srgbClr val="FFFFFF"/>
            </a:solidFill>
            <a:prstDash val="sysDot"/>
            <a:miter lim="800000"/>
            <a:headEnd/>
            <a:tailEnd/>
          </a:ln>
          <a:effectLst>
            <a:softEdge rad="63500"/>
          </a:effectLst>
        </p:spPr>
      </p:pic>
      <p:sp>
        <p:nvSpPr>
          <p:cNvPr id="9" name="8 Flecha arriba"/>
          <p:cNvSpPr/>
          <p:nvPr/>
        </p:nvSpPr>
        <p:spPr>
          <a:xfrm>
            <a:off x="1187624" y="1556792"/>
            <a:ext cx="6264696" cy="4608512"/>
          </a:xfrm>
          <a:prstGeom prst="up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itchFamily="34" charset="0"/>
              <a:buChar char="•"/>
            </a:pPr>
            <a:r>
              <a:rPr lang="es-AR" dirty="0"/>
              <a:t>Elaboración mental de los movimientos y de la secuencia a seguir </a:t>
            </a:r>
            <a:endParaRPr lang="es-AR" dirty="0" smtClean="0"/>
          </a:p>
          <a:p>
            <a:pPr lvl="0"/>
            <a:endParaRPr lang="es-EC" dirty="0"/>
          </a:p>
          <a:p>
            <a:pPr marL="285750" lvl="0" indent="-285750">
              <a:buFont typeface="Arial" pitchFamily="34" charset="0"/>
              <a:buChar char="•"/>
            </a:pPr>
            <a:r>
              <a:rPr lang="es-AR" dirty="0"/>
              <a:t>Sostener las presas seleccionadas con las manos y los </a:t>
            </a:r>
            <a:r>
              <a:rPr lang="es-AR" dirty="0" smtClean="0"/>
              <a:t>pies</a:t>
            </a:r>
          </a:p>
          <a:p>
            <a:pPr lvl="0"/>
            <a:r>
              <a:rPr lang="es-AR" dirty="0" smtClean="0"/>
              <a:t> </a:t>
            </a:r>
            <a:endParaRPr lang="es-EC" dirty="0"/>
          </a:p>
          <a:p>
            <a:pPr marL="285750" lvl="0" indent="-285750">
              <a:buFont typeface="Arial" pitchFamily="34" charset="0"/>
              <a:buChar char="•"/>
            </a:pPr>
            <a:r>
              <a:rPr lang="es-AR" dirty="0"/>
              <a:t>Organización postural sobre las presas seleccionadas </a:t>
            </a:r>
            <a:endParaRPr lang="es-EC" dirty="0"/>
          </a:p>
        </p:txBody>
      </p:sp>
      <p:sp>
        <p:nvSpPr>
          <p:cNvPr id="23" name="22 Flecha curvada hacia arriba"/>
          <p:cNvSpPr/>
          <p:nvPr/>
        </p:nvSpPr>
        <p:spPr>
          <a:xfrm rot="15738555">
            <a:off x="4572770" y="3845197"/>
            <a:ext cx="3337878" cy="1175101"/>
          </a:xfrm>
          <a:prstGeom prst="curvedUpArrow">
            <a:avLst>
              <a:gd name="adj1" fmla="val 36482"/>
              <a:gd name="adj2" fmla="val 67011"/>
              <a:gd name="adj3" fmla="val 2985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83768" y="116632"/>
            <a:ext cx="3528392" cy="1252728"/>
          </a:xfrm>
        </p:spPr>
        <p:txBody>
          <a:bodyPr>
            <a:normAutofit fontScale="90000"/>
          </a:bodyPr>
          <a:lstStyle/>
          <a:p>
            <a:r>
              <a:rPr lang="es-MX" dirty="0" smtClean="0"/>
              <a:t>RUTAS A VISTA</a:t>
            </a:r>
            <a:endParaRPr lang="es-MX" dirty="0"/>
          </a:p>
        </p:txBody>
      </p:sp>
      <p:pic>
        <p:nvPicPr>
          <p:cNvPr id="6" name="Picture 4" descr="estickerscolo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804248" y="116632"/>
            <a:ext cx="1295400" cy="1295400"/>
          </a:xfrm>
          <a:prstGeom prst="rect">
            <a:avLst/>
          </a:prstGeom>
          <a:noFill/>
          <a:ln w="9525">
            <a:noFill/>
            <a:miter lim="800000"/>
            <a:headEnd/>
            <a:tailEnd/>
          </a:ln>
        </p:spPr>
      </p:pic>
      <p:pic>
        <p:nvPicPr>
          <p:cNvPr id="7" name="Picture 4" descr="estickerscolo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12304" y="44624"/>
            <a:ext cx="1295400" cy="1295400"/>
          </a:xfrm>
          <a:prstGeom prst="rect">
            <a:avLst/>
          </a:prstGeom>
          <a:noFill/>
          <a:ln w="9525">
            <a:noFill/>
            <a:miter lim="800000"/>
            <a:headEnd/>
            <a:tailEnd/>
          </a:ln>
        </p:spPr>
      </p:pic>
      <p:sp>
        <p:nvSpPr>
          <p:cNvPr id="3" name="2 Llamada de flecha hacia arriba"/>
          <p:cNvSpPr/>
          <p:nvPr/>
        </p:nvSpPr>
        <p:spPr>
          <a:xfrm>
            <a:off x="539552" y="2060848"/>
            <a:ext cx="2304256" cy="3456384"/>
          </a:xfrm>
          <a:prstGeom prst="upArrowCallout">
            <a:avLst>
              <a:gd name="adj1" fmla="val 25000"/>
              <a:gd name="adj2" fmla="val 25000"/>
              <a:gd name="adj3" fmla="val 25000"/>
              <a:gd name="adj4" fmla="val 7039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itchFamily="34" charset="0"/>
              <a:buChar char="•"/>
            </a:pPr>
            <a:r>
              <a:rPr lang="es-EC" dirty="0" smtClean="0"/>
              <a:t>Altura mínima del muro: 12 m</a:t>
            </a:r>
          </a:p>
          <a:p>
            <a:pPr algn="ctr"/>
            <a:endParaRPr lang="es-EC" dirty="0" smtClean="0"/>
          </a:p>
          <a:p>
            <a:pPr marL="285750" indent="-285750" algn="ctr">
              <a:buFont typeface="Arial" pitchFamily="34" charset="0"/>
              <a:buChar char="•"/>
            </a:pPr>
            <a:r>
              <a:rPr lang="es-EC" dirty="0" smtClean="0"/>
              <a:t>Recorrido mínimo: 15m</a:t>
            </a:r>
            <a:endParaRPr lang="es-EC" dirty="0"/>
          </a:p>
        </p:txBody>
      </p:sp>
      <p:sp>
        <p:nvSpPr>
          <p:cNvPr id="11" name="10 Llamada de flecha hacia arriba"/>
          <p:cNvSpPr/>
          <p:nvPr/>
        </p:nvSpPr>
        <p:spPr>
          <a:xfrm>
            <a:off x="3347864" y="2104102"/>
            <a:ext cx="2592288" cy="3629154"/>
          </a:xfrm>
          <a:prstGeom prst="up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itchFamily="34" charset="0"/>
              <a:buChar char="•"/>
            </a:pPr>
            <a:r>
              <a:rPr lang="es-EC" dirty="0" smtClean="0"/>
              <a:t>Competidor siempre «escala en punta»</a:t>
            </a:r>
          </a:p>
          <a:p>
            <a:pPr algn="ctr"/>
            <a:endParaRPr lang="es-EC" dirty="0" smtClean="0"/>
          </a:p>
          <a:p>
            <a:pPr marL="285750" indent="-285750" algn="ctr">
              <a:buFont typeface="Arial" pitchFamily="34" charset="0"/>
              <a:buChar char="•"/>
            </a:pPr>
            <a:r>
              <a:rPr lang="es-EC" dirty="0" smtClean="0"/>
              <a:t>Clasificara según la altura obtenida</a:t>
            </a:r>
            <a:endParaRPr lang="es-EC" dirty="0"/>
          </a:p>
        </p:txBody>
      </p:sp>
      <p:sp>
        <p:nvSpPr>
          <p:cNvPr id="12" name="11 Llamada de flecha hacia arriba"/>
          <p:cNvSpPr/>
          <p:nvPr/>
        </p:nvSpPr>
        <p:spPr>
          <a:xfrm>
            <a:off x="6228184" y="2057632"/>
            <a:ext cx="2303512" cy="3675624"/>
          </a:xfrm>
          <a:prstGeom prst="up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itchFamily="34" charset="0"/>
              <a:buChar char="•"/>
            </a:pPr>
            <a:r>
              <a:rPr lang="es-EC" dirty="0" smtClean="0"/>
              <a:t>Periodo de observación</a:t>
            </a:r>
          </a:p>
          <a:p>
            <a:pPr algn="ctr"/>
            <a:endParaRPr lang="es-EC" dirty="0" smtClean="0"/>
          </a:p>
          <a:p>
            <a:pPr marL="285750" indent="-285750" algn="ctr">
              <a:buFont typeface="Arial" pitchFamily="34" charset="0"/>
              <a:buChar char="•"/>
            </a:pPr>
            <a:r>
              <a:rPr lang="es-EC" dirty="0" smtClean="0"/>
              <a:t>Zona de Aislamiento</a:t>
            </a:r>
          </a:p>
          <a:p>
            <a:pPr algn="ctr"/>
            <a:endParaRPr lang="es-EC" dirty="0" smtClean="0"/>
          </a:p>
          <a:p>
            <a:pPr marL="285750" indent="-285750" algn="ctr">
              <a:buFont typeface="Arial" pitchFamily="34" charset="0"/>
              <a:buChar char="•"/>
            </a:pPr>
            <a:r>
              <a:rPr lang="es-EC" dirty="0" smtClean="0"/>
              <a:t>Periodo de Ejecución</a:t>
            </a:r>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PERIODIZACIÓN DE LA FUERZA</a:t>
            </a:r>
            <a:endParaRPr lang="es-EC" dirty="0"/>
          </a:p>
        </p:txBody>
      </p:sp>
      <p:sp>
        <p:nvSpPr>
          <p:cNvPr id="4" name="3 Flecha derecha"/>
          <p:cNvSpPr/>
          <p:nvPr/>
        </p:nvSpPr>
        <p:spPr>
          <a:xfrm>
            <a:off x="925268" y="4151524"/>
            <a:ext cx="2664296" cy="1008112"/>
          </a:xfrm>
          <a:prstGeom prst="rightArrow">
            <a:avLst>
              <a:gd name="adj1" fmla="val 71661"/>
              <a:gd name="adj2" fmla="val 527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FUERZA MÁXIMA</a:t>
            </a:r>
            <a:endParaRPr lang="es-EC" b="1" dirty="0"/>
          </a:p>
        </p:txBody>
      </p:sp>
      <p:sp>
        <p:nvSpPr>
          <p:cNvPr id="5" name="4 Flecha derecha"/>
          <p:cNvSpPr/>
          <p:nvPr/>
        </p:nvSpPr>
        <p:spPr>
          <a:xfrm>
            <a:off x="880950" y="1622153"/>
            <a:ext cx="2664296"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ADAPTACIÓN ANATÓMICA</a:t>
            </a:r>
            <a:endParaRPr lang="es-EC" b="1" dirty="0"/>
          </a:p>
        </p:txBody>
      </p:sp>
      <p:sp>
        <p:nvSpPr>
          <p:cNvPr id="6" name="5 CuadroTexto"/>
          <p:cNvSpPr txBox="1"/>
          <p:nvPr/>
        </p:nvSpPr>
        <p:spPr>
          <a:xfrm>
            <a:off x="3779519" y="1700808"/>
            <a:ext cx="3960440" cy="923330"/>
          </a:xfrm>
          <a:prstGeom prst="rect">
            <a:avLst/>
          </a:prstGeom>
          <a:noFill/>
        </p:spPr>
        <p:txBody>
          <a:bodyPr wrap="square" rtlCol="0">
            <a:spAutoFit/>
          </a:bodyPr>
          <a:lstStyle/>
          <a:p>
            <a:r>
              <a:rPr lang="es-ES_tradnl" dirty="0"/>
              <a:t>El objetivo de esta fase es la adaptación progresiva de los </a:t>
            </a:r>
            <a:r>
              <a:rPr lang="es-ES_tradnl" dirty="0" smtClean="0"/>
              <a:t>músculos. (inserciones musculares en el hueso)  </a:t>
            </a:r>
            <a:endParaRPr lang="es-EC" dirty="0"/>
          </a:p>
        </p:txBody>
      </p:sp>
      <p:sp>
        <p:nvSpPr>
          <p:cNvPr id="7" name="6 CuadroTexto"/>
          <p:cNvSpPr txBox="1"/>
          <p:nvPr/>
        </p:nvSpPr>
        <p:spPr>
          <a:xfrm>
            <a:off x="3744167" y="2924650"/>
            <a:ext cx="3960440" cy="1200329"/>
          </a:xfrm>
          <a:prstGeom prst="rect">
            <a:avLst/>
          </a:prstGeom>
          <a:noFill/>
        </p:spPr>
        <p:txBody>
          <a:bodyPr wrap="square" rtlCol="0">
            <a:spAutoFit/>
          </a:bodyPr>
          <a:lstStyle/>
          <a:p>
            <a:r>
              <a:rPr lang="es-ES" dirty="0"/>
              <a:t>Lo que buscamos en esta etapa es crear una base fisiológica solida sobre todo en los miembros superiores (hombros, brazos, ante brazo, manos, dedos) </a:t>
            </a:r>
            <a:endParaRPr lang="es-EC" dirty="0"/>
          </a:p>
        </p:txBody>
      </p:sp>
      <p:sp>
        <p:nvSpPr>
          <p:cNvPr id="9" name="8 Flecha derecha"/>
          <p:cNvSpPr/>
          <p:nvPr/>
        </p:nvSpPr>
        <p:spPr>
          <a:xfrm>
            <a:off x="880950" y="2902532"/>
            <a:ext cx="2664296" cy="1008112"/>
          </a:xfrm>
          <a:prstGeom prst="rightArrow">
            <a:avLst>
              <a:gd name="adj1" fmla="val 71661"/>
              <a:gd name="adj2" fmla="val 527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RESISTENCIA A LA FUERZA GENERAL</a:t>
            </a:r>
            <a:endParaRPr lang="es-EC" b="1" dirty="0"/>
          </a:p>
        </p:txBody>
      </p:sp>
      <p:sp>
        <p:nvSpPr>
          <p:cNvPr id="10" name="9 CuadroTexto"/>
          <p:cNvSpPr txBox="1"/>
          <p:nvPr/>
        </p:nvSpPr>
        <p:spPr>
          <a:xfrm>
            <a:off x="3744167" y="4365104"/>
            <a:ext cx="3960440" cy="923330"/>
          </a:xfrm>
          <a:prstGeom prst="rect">
            <a:avLst/>
          </a:prstGeom>
          <a:noFill/>
        </p:spPr>
        <p:txBody>
          <a:bodyPr wrap="square" rtlCol="0">
            <a:spAutoFit/>
          </a:bodyPr>
          <a:lstStyle/>
          <a:p>
            <a:r>
              <a:rPr lang="es-ES_tradnl" dirty="0"/>
              <a:t>El objetivo principal de esta fase es el desarrollo del más alto nivel de fuerza posible.</a:t>
            </a:r>
            <a:endParaRPr lang="es-EC" dirty="0"/>
          </a:p>
        </p:txBody>
      </p:sp>
      <p:sp>
        <p:nvSpPr>
          <p:cNvPr id="12" name="11 Flecha derecha"/>
          <p:cNvSpPr/>
          <p:nvPr/>
        </p:nvSpPr>
        <p:spPr>
          <a:xfrm>
            <a:off x="880950" y="5517232"/>
            <a:ext cx="2664296" cy="1008112"/>
          </a:xfrm>
          <a:prstGeom prst="rightArrow">
            <a:avLst>
              <a:gd name="adj1" fmla="val 71661"/>
              <a:gd name="adj2" fmla="val 527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CONVERSIÓN</a:t>
            </a:r>
            <a:endParaRPr lang="es-EC" b="1" dirty="0"/>
          </a:p>
        </p:txBody>
      </p:sp>
      <p:sp>
        <p:nvSpPr>
          <p:cNvPr id="13" name="12 CuadroTexto"/>
          <p:cNvSpPr txBox="1"/>
          <p:nvPr/>
        </p:nvSpPr>
        <p:spPr>
          <a:xfrm>
            <a:off x="3610357" y="5421123"/>
            <a:ext cx="3960440" cy="1200329"/>
          </a:xfrm>
          <a:prstGeom prst="rect">
            <a:avLst/>
          </a:prstGeom>
          <a:noFill/>
        </p:spPr>
        <p:txBody>
          <a:bodyPr wrap="square" rtlCol="0">
            <a:spAutoFit/>
          </a:bodyPr>
          <a:lstStyle/>
          <a:p>
            <a:r>
              <a:rPr lang="es-ES_tradnl" dirty="0"/>
              <a:t>El objetivo de esta fase es convertir o transformar las mejoras de FxM en combinaciones de fuerza competitivas y específicas de un deporte. </a:t>
            </a:r>
            <a:endParaRPr lang="es-EC" dirty="0"/>
          </a:p>
        </p:txBody>
      </p:sp>
    </p:spTree>
    <p:extLst>
      <p:ext uri="{BB962C8B-B14F-4D97-AF65-F5344CB8AC3E}">
        <p14:creationId xmlns:p14="http://schemas.microsoft.com/office/powerpoint/2010/main" val="3071312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RESISTENCIA ESPECIAL</a:t>
            </a:r>
            <a:endParaRPr lang="es-EC" dirty="0"/>
          </a:p>
        </p:txBody>
      </p:sp>
      <p:sp>
        <p:nvSpPr>
          <p:cNvPr id="3" name="2 Marcador de contenido"/>
          <p:cNvSpPr>
            <a:spLocks noGrp="1"/>
          </p:cNvSpPr>
          <p:nvPr>
            <p:ph sz="quarter" idx="1"/>
          </p:nvPr>
        </p:nvSpPr>
        <p:spPr>
          <a:xfrm>
            <a:off x="612648" y="1600200"/>
            <a:ext cx="8153400" cy="748680"/>
          </a:xfrm>
        </p:spPr>
        <p:txBody>
          <a:bodyPr/>
          <a:lstStyle/>
          <a:p>
            <a:r>
              <a:rPr lang="es-EC" dirty="0" smtClean="0"/>
              <a:t>Se caracteriza por ser local (antebrazo)</a:t>
            </a:r>
          </a:p>
          <a:p>
            <a:endParaRPr lang="es-EC" dirty="0"/>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134982"/>
            <a:ext cx="6120679" cy="4558557"/>
          </a:xfrm>
          <a:prstGeom prst="rect">
            <a:avLst/>
          </a:prstGeom>
          <a:ln/>
        </p:spPr>
        <p:style>
          <a:lnRef idx="2">
            <a:schemeClr val="accent3">
              <a:shade val="50000"/>
            </a:schemeClr>
          </a:lnRef>
          <a:fillRef idx="1">
            <a:schemeClr val="accent3"/>
          </a:fillRef>
          <a:effectRef idx="0">
            <a:schemeClr val="accent3"/>
          </a:effectRef>
          <a:fontRef idx="minor">
            <a:schemeClr val="lt1"/>
          </a:fontRef>
        </p:style>
      </p:pic>
      <p:sp>
        <p:nvSpPr>
          <p:cNvPr id="4" name="3 Elipse"/>
          <p:cNvSpPr/>
          <p:nvPr/>
        </p:nvSpPr>
        <p:spPr>
          <a:xfrm rot="5400000">
            <a:off x="5160663" y="4665736"/>
            <a:ext cx="2567088" cy="1440160"/>
          </a:xfrm>
          <a:prstGeom prst="ellipse">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674344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FUERZA MÁXIMA EN LA ESCALADA</a:t>
            </a:r>
            <a:endParaRPr lang="es-EC" dirty="0"/>
          </a:p>
        </p:txBody>
      </p:sp>
      <p:sp>
        <p:nvSpPr>
          <p:cNvPr id="3" name="2 Marcador de contenido"/>
          <p:cNvSpPr>
            <a:spLocks noGrp="1"/>
          </p:cNvSpPr>
          <p:nvPr>
            <p:ph sz="quarter" idx="1"/>
          </p:nvPr>
        </p:nvSpPr>
        <p:spPr>
          <a:xfrm>
            <a:off x="612648" y="1600200"/>
            <a:ext cx="8153400" cy="2404864"/>
          </a:xfrm>
        </p:spPr>
        <p:txBody>
          <a:bodyPr/>
          <a:lstStyle/>
          <a:p>
            <a:r>
              <a:rPr lang="es-AR" dirty="0"/>
              <a:t>Cada vez que nos agarramos de una presa, debemos imprimirle una fuerza suficiente como para soportar nuestro peso, eso es lo que llamamos fuerza de contacto o máxima dentro de la escalada deportiva. </a:t>
            </a:r>
            <a:endParaRPr lang="es-EC" dirty="0"/>
          </a:p>
        </p:txBody>
      </p:sp>
      <p:sp>
        <p:nvSpPr>
          <p:cNvPr id="4" name="3 Flecha derecha"/>
          <p:cNvSpPr/>
          <p:nvPr/>
        </p:nvSpPr>
        <p:spPr>
          <a:xfrm rot="16200000">
            <a:off x="434706" y="4040787"/>
            <a:ext cx="2441939" cy="2088232"/>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INCREMENTO DE FUERZA MÁXIMA EN FLEXORES DEDOS</a:t>
            </a:r>
            <a:endParaRPr lang="es-EC" b="1" dirty="0"/>
          </a:p>
        </p:txBody>
      </p:sp>
      <p:sp>
        <p:nvSpPr>
          <p:cNvPr id="6" name="5 Flecha derecha"/>
          <p:cNvSpPr/>
          <p:nvPr/>
        </p:nvSpPr>
        <p:spPr>
          <a:xfrm>
            <a:off x="2699792" y="4721696"/>
            <a:ext cx="2683720" cy="158417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MENOR GASTO ENERGETICO AL SOSTENER PRESAS</a:t>
            </a:r>
            <a:endParaRPr lang="es-EC" b="1" dirty="0"/>
          </a:p>
        </p:txBody>
      </p:sp>
      <p:sp>
        <p:nvSpPr>
          <p:cNvPr id="7" name="6 Flecha derecha"/>
          <p:cNvSpPr/>
          <p:nvPr/>
        </p:nvSpPr>
        <p:spPr>
          <a:xfrm rot="16200000">
            <a:off x="5360092" y="4011946"/>
            <a:ext cx="2384256" cy="20882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MEJOR DESEMPEÑO EN LA ESCALADA DE RUTAS</a:t>
            </a:r>
            <a:endParaRPr lang="es-EC" b="1" dirty="0"/>
          </a:p>
        </p:txBody>
      </p:sp>
    </p:spTree>
    <p:extLst>
      <p:ext uri="{BB962C8B-B14F-4D97-AF65-F5344CB8AC3E}">
        <p14:creationId xmlns:p14="http://schemas.microsoft.com/office/powerpoint/2010/main" val="1132382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CONVERSIÓN DE LA FUERZA</a:t>
            </a:r>
            <a:endParaRPr lang="es-EC" dirty="0"/>
          </a:p>
        </p:txBody>
      </p:sp>
      <p:sp>
        <p:nvSpPr>
          <p:cNvPr id="4" name="3 Triángulo isósceles"/>
          <p:cNvSpPr/>
          <p:nvPr/>
        </p:nvSpPr>
        <p:spPr>
          <a:xfrm>
            <a:off x="129530" y="4104456"/>
            <a:ext cx="2555776" cy="2420888"/>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t>ADAPTACIÓN ANATÓMICA </a:t>
            </a:r>
          </a:p>
          <a:p>
            <a:pPr algn="ctr"/>
            <a:r>
              <a:rPr lang="es-EC" sz="1400" b="1" dirty="0" smtClean="0"/>
              <a:t>DIFERENTES PLANOS MUSCULARES</a:t>
            </a:r>
          </a:p>
          <a:p>
            <a:pPr algn="ctr"/>
            <a:r>
              <a:rPr lang="es-EC" sz="1400" b="1" dirty="0" smtClean="0"/>
              <a:t>CIRCUITOS</a:t>
            </a:r>
            <a:endParaRPr lang="es-EC" sz="1400" b="1" dirty="0"/>
          </a:p>
        </p:txBody>
      </p:sp>
      <p:sp>
        <p:nvSpPr>
          <p:cNvPr id="5" name="4 Triángulo isósceles"/>
          <p:cNvSpPr/>
          <p:nvPr/>
        </p:nvSpPr>
        <p:spPr>
          <a:xfrm>
            <a:off x="2543879" y="3743300"/>
            <a:ext cx="3254846" cy="2808312"/>
          </a:xfrm>
          <a:prstGeom prst="triangle">
            <a:avLst>
              <a:gd name="adj" fmla="val 49451"/>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t>R. A LA F. G.</a:t>
            </a:r>
          </a:p>
          <a:p>
            <a:pPr algn="ctr"/>
            <a:r>
              <a:rPr lang="es-EC" sz="1400" b="1" dirty="0" smtClean="0"/>
              <a:t>PLANOS MUSCULARES ESPECIALES</a:t>
            </a:r>
            <a:endParaRPr lang="es-EC" sz="1400" b="1" dirty="0"/>
          </a:p>
          <a:p>
            <a:pPr algn="ctr"/>
            <a:r>
              <a:rPr lang="es-EC" sz="1400" b="1" dirty="0" smtClean="0"/>
              <a:t> FUERZA DE CONTACTO BAJA INTENSIDAD</a:t>
            </a:r>
            <a:endParaRPr lang="es-EC" sz="1400" b="1" dirty="0"/>
          </a:p>
        </p:txBody>
      </p:sp>
      <p:sp>
        <p:nvSpPr>
          <p:cNvPr id="6" name="5 Triángulo isósceles"/>
          <p:cNvSpPr/>
          <p:nvPr/>
        </p:nvSpPr>
        <p:spPr>
          <a:xfrm>
            <a:off x="5798610" y="3212976"/>
            <a:ext cx="2880320" cy="3338636"/>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FUERZA MAXIMA-CONTACTO </a:t>
            </a:r>
          </a:p>
          <a:p>
            <a:pPr algn="ctr"/>
            <a:r>
              <a:rPr lang="es-EC" b="1" dirty="0" smtClean="0"/>
              <a:t>CAMPUS Y VIGA- BULDER</a:t>
            </a:r>
            <a:endParaRPr lang="es-EC" b="1" dirty="0"/>
          </a:p>
        </p:txBody>
      </p:sp>
      <p:sp>
        <p:nvSpPr>
          <p:cNvPr id="8" name="7 Triángulo isósceles"/>
          <p:cNvSpPr/>
          <p:nvPr/>
        </p:nvSpPr>
        <p:spPr>
          <a:xfrm rot="20120439">
            <a:off x="3951063" y="2013169"/>
            <a:ext cx="4475437" cy="2004541"/>
          </a:xfrm>
          <a:custGeom>
            <a:avLst/>
            <a:gdLst>
              <a:gd name="connsiteX0" fmla="*/ 0 w 7416824"/>
              <a:gd name="connsiteY0" fmla="*/ 2106116 h 2106116"/>
              <a:gd name="connsiteX1" fmla="*/ 3708412 w 7416824"/>
              <a:gd name="connsiteY1" fmla="*/ 0 h 2106116"/>
              <a:gd name="connsiteX2" fmla="*/ 7416824 w 7416824"/>
              <a:gd name="connsiteY2" fmla="*/ 2106116 h 2106116"/>
              <a:gd name="connsiteX3" fmla="*/ 0 w 7416824"/>
              <a:gd name="connsiteY3" fmla="*/ 2106116 h 2106116"/>
              <a:gd name="connsiteX0" fmla="*/ 0 w 7416824"/>
              <a:gd name="connsiteY0" fmla="*/ 2564591 h 2564591"/>
              <a:gd name="connsiteX1" fmla="*/ 6154672 w 7416824"/>
              <a:gd name="connsiteY1" fmla="*/ 0 h 2564591"/>
              <a:gd name="connsiteX2" fmla="*/ 7416824 w 7416824"/>
              <a:gd name="connsiteY2" fmla="*/ 2564591 h 2564591"/>
              <a:gd name="connsiteX3" fmla="*/ 0 w 7416824"/>
              <a:gd name="connsiteY3" fmla="*/ 2564591 h 2564591"/>
              <a:gd name="connsiteX0" fmla="*/ 0 w 7416824"/>
              <a:gd name="connsiteY0" fmla="*/ 2630625 h 2630625"/>
              <a:gd name="connsiteX1" fmla="*/ 6135769 w 7416824"/>
              <a:gd name="connsiteY1" fmla="*/ 0 h 2630625"/>
              <a:gd name="connsiteX2" fmla="*/ 7416824 w 7416824"/>
              <a:gd name="connsiteY2" fmla="*/ 2630625 h 2630625"/>
              <a:gd name="connsiteX3" fmla="*/ 0 w 7416824"/>
              <a:gd name="connsiteY3" fmla="*/ 2630625 h 2630625"/>
              <a:gd name="connsiteX0" fmla="*/ 0 w 7416824"/>
              <a:gd name="connsiteY0" fmla="*/ 3488057 h 3488057"/>
              <a:gd name="connsiteX1" fmla="*/ 6769633 w 7416824"/>
              <a:gd name="connsiteY1" fmla="*/ 0 h 3488057"/>
              <a:gd name="connsiteX2" fmla="*/ 7416824 w 7416824"/>
              <a:gd name="connsiteY2" fmla="*/ 3488057 h 3488057"/>
              <a:gd name="connsiteX3" fmla="*/ 0 w 7416824"/>
              <a:gd name="connsiteY3" fmla="*/ 3488057 h 3488057"/>
              <a:gd name="connsiteX0" fmla="*/ 0 w 7416824"/>
              <a:gd name="connsiteY0" fmla="*/ 3488057 h 3488057"/>
              <a:gd name="connsiteX1" fmla="*/ 6769633 w 7416824"/>
              <a:gd name="connsiteY1" fmla="*/ 0 h 3488057"/>
              <a:gd name="connsiteX2" fmla="*/ 7416824 w 7416824"/>
              <a:gd name="connsiteY2" fmla="*/ 3488057 h 3488057"/>
              <a:gd name="connsiteX3" fmla="*/ 0 w 7416824"/>
              <a:gd name="connsiteY3" fmla="*/ 3488057 h 3488057"/>
              <a:gd name="connsiteX0" fmla="*/ 0 w 7488153"/>
              <a:gd name="connsiteY0" fmla="*/ 3085304 h 3488057"/>
              <a:gd name="connsiteX1" fmla="*/ 6840962 w 7488153"/>
              <a:gd name="connsiteY1" fmla="*/ 0 h 3488057"/>
              <a:gd name="connsiteX2" fmla="*/ 7488153 w 7488153"/>
              <a:gd name="connsiteY2" fmla="*/ 3488057 h 3488057"/>
              <a:gd name="connsiteX3" fmla="*/ 0 w 7488153"/>
              <a:gd name="connsiteY3" fmla="*/ 3085304 h 3488057"/>
              <a:gd name="connsiteX0" fmla="*/ 0 w 7569819"/>
              <a:gd name="connsiteY0" fmla="*/ 2339278 h 3488057"/>
              <a:gd name="connsiteX1" fmla="*/ 6922628 w 7569819"/>
              <a:gd name="connsiteY1" fmla="*/ 0 h 3488057"/>
              <a:gd name="connsiteX2" fmla="*/ 7569819 w 7569819"/>
              <a:gd name="connsiteY2" fmla="*/ 3488057 h 3488057"/>
              <a:gd name="connsiteX3" fmla="*/ 0 w 7569819"/>
              <a:gd name="connsiteY3" fmla="*/ 2339278 h 3488057"/>
              <a:gd name="connsiteX0" fmla="*/ 0 w 7588978"/>
              <a:gd name="connsiteY0" fmla="*/ 1773205 h 3488057"/>
              <a:gd name="connsiteX1" fmla="*/ 6941787 w 7588978"/>
              <a:gd name="connsiteY1" fmla="*/ 0 h 3488057"/>
              <a:gd name="connsiteX2" fmla="*/ 7588978 w 7588978"/>
              <a:gd name="connsiteY2" fmla="*/ 3488057 h 3488057"/>
              <a:gd name="connsiteX3" fmla="*/ 0 w 7588978"/>
              <a:gd name="connsiteY3" fmla="*/ 1773205 h 3488057"/>
              <a:gd name="connsiteX0" fmla="*/ 0 w 7588978"/>
              <a:gd name="connsiteY0" fmla="*/ 1773205 h 3488057"/>
              <a:gd name="connsiteX1" fmla="*/ 6941787 w 7588978"/>
              <a:gd name="connsiteY1" fmla="*/ 0 h 3488057"/>
              <a:gd name="connsiteX2" fmla="*/ 7588978 w 7588978"/>
              <a:gd name="connsiteY2" fmla="*/ 3488057 h 3488057"/>
              <a:gd name="connsiteX3" fmla="*/ 0 w 7588978"/>
              <a:gd name="connsiteY3" fmla="*/ 1773205 h 3488057"/>
              <a:gd name="connsiteX0" fmla="*/ 0 w 7588978"/>
              <a:gd name="connsiteY0" fmla="*/ 1773205 h 3488057"/>
              <a:gd name="connsiteX1" fmla="*/ 6941787 w 7588978"/>
              <a:gd name="connsiteY1" fmla="*/ 0 h 3488057"/>
              <a:gd name="connsiteX2" fmla="*/ 7509868 w 7588978"/>
              <a:gd name="connsiteY2" fmla="*/ 680144 h 3488057"/>
              <a:gd name="connsiteX3" fmla="*/ 7588978 w 7588978"/>
              <a:gd name="connsiteY3" fmla="*/ 3488057 h 3488057"/>
              <a:gd name="connsiteX4" fmla="*/ 0 w 7588978"/>
              <a:gd name="connsiteY4" fmla="*/ 1773205 h 3488057"/>
              <a:gd name="connsiteX0" fmla="*/ 0 w 7588978"/>
              <a:gd name="connsiteY0" fmla="*/ 1414812 h 3129664"/>
              <a:gd name="connsiteX1" fmla="*/ 7187273 w 7588978"/>
              <a:gd name="connsiteY1" fmla="*/ 0 h 3129664"/>
              <a:gd name="connsiteX2" fmla="*/ 7509868 w 7588978"/>
              <a:gd name="connsiteY2" fmla="*/ 321751 h 3129664"/>
              <a:gd name="connsiteX3" fmla="*/ 7588978 w 7588978"/>
              <a:gd name="connsiteY3" fmla="*/ 3129664 h 3129664"/>
              <a:gd name="connsiteX4" fmla="*/ 0 w 7588978"/>
              <a:gd name="connsiteY4" fmla="*/ 1414812 h 3129664"/>
              <a:gd name="connsiteX0" fmla="*/ 0 w 7588978"/>
              <a:gd name="connsiteY0" fmla="*/ 1414812 h 3129664"/>
              <a:gd name="connsiteX1" fmla="*/ 7187273 w 7588978"/>
              <a:gd name="connsiteY1" fmla="*/ 0 h 3129664"/>
              <a:gd name="connsiteX2" fmla="*/ 7212211 w 7588978"/>
              <a:gd name="connsiteY2" fmla="*/ 126677 h 3129664"/>
              <a:gd name="connsiteX3" fmla="*/ 7588978 w 7588978"/>
              <a:gd name="connsiteY3" fmla="*/ 3129664 h 3129664"/>
              <a:gd name="connsiteX4" fmla="*/ 0 w 7588978"/>
              <a:gd name="connsiteY4" fmla="*/ 1414812 h 3129664"/>
              <a:gd name="connsiteX0" fmla="*/ 0 w 7703184"/>
              <a:gd name="connsiteY0" fmla="*/ 1414812 h 3129664"/>
              <a:gd name="connsiteX1" fmla="*/ 7187273 w 7703184"/>
              <a:gd name="connsiteY1" fmla="*/ 0 h 3129664"/>
              <a:gd name="connsiteX2" fmla="*/ 7703184 w 7703184"/>
              <a:gd name="connsiteY2" fmla="*/ 843463 h 3129664"/>
              <a:gd name="connsiteX3" fmla="*/ 7588978 w 7703184"/>
              <a:gd name="connsiteY3" fmla="*/ 3129664 h 3129664"/>
              <a:gd name="connsiteX4" fmla="*/ 0 w 7703184"/>
              <a:gd name="connsiteY4" fmla="*/ 1414812 h 3129664"/>
              <a:gd name="connsiteX0" fmla="*/ 0 w 7703184"/>
              <a:gd name="connsiteY0" fmla="*/ 698025 h 2412877"/>
              <a:gd name="connsiteX1" fmla="*/ 7678246 w 7703184"/>
              <a:gd name="connsiteY1" fmla="*/ 0 h 2412877"/>
              <a:gd name="connsiteX2" fmla="*/ 7703184 w 7703184"/>
              <a:gd name="connsiteY2" fmla="*/ 126676 h 2412877"/>
              <a:gd name="connsiteX3" fmla="*/ 7588978 w 7703184"/>
              <a:gd name="connsiteY3" fmla="*/ 2412877 h 2412877"/>
              <a:gd name="connsiteX4" fmla="*/ 0 w 7703184"/>
              <a:gd name="connsiteY4" fmla="*/ 698025 h 2412877"/>
              <a:gd name="connsiteX0" fmla="*/ 0 w 7649245"/>
              <a:gd name="connsiteY0" fmla="*/ 1155219 h 2412877"/>
              <a:gd name="connsiteX1" fmla="*/ 7624307 w 7649245"/>
              <a:gd name="connsiteY1" fmla="*/ 0 h 2412877"/>
              <a:gd name="connsiteX2" fmla="*/ 7649245 w 7649245"/>
              <a:gd name="connsiteY2" fmla="*/ 126676 h 2412877"/>
              <a:gd name="connsiteX3" fmla="*/ 7535039 w 7649245"/>
              <a:gd name="connsiteY3" fmla="*/ 2412877 h 2412877"/>
              <a:gd name="connsiteX4" fmla="*/ 0 w 7649245"/>
              <a:gd name="connsiteY4" fmla="*/ 1155219 h 2412877"/>
              <a:gd name="connsiteX0" fmla="*/ 0 w 7684025"/>
              <a:gd name="connsiteY0" fmla="*/ 1264100 h 2412877"/>
              <a:gd name="connsiteX1" fmla="*/ 7659087 w 7684025"/>
              <a:gd name="connsiteY1" fmla="*/ 0 h 2412877"/>
              <a:gd name="connsiteX2" fmla="*/ 7684025 w 7684025"/>
              <a:gd name="connsiteY2" fmla="*/ 126676 h 2412877"/>
              <a:gd name="connsiteX3" fmla="*/ 7569819 w 7684025"/>
              <a:gd name="connsiteY3" fmla="*/ 2412877 h 2412877"/>
              <a:gd name="connsiteX4" fmla="*/ 0 w 7684025"/>
              <a:gd name="connsiteY4" fmla="*/ 1264100 h 2412877"/>
              <a:gd name="connsiteX0" fmla="*/ 0 w 7686295"/>
              <a:gd name="connsiteY0" fmla="*/ 1083390 h 2412877"/>
              <a:gd name="connsiteX1" fmla="*/ 7661357 w 7686295"/>
              <a:gd name="connsiteY1" fmla="*/ 0 h 2412877"/>
              <a:gd name="connsiteX2" fmla="*/ 7686295 w 7686295"/>
              <a:gd name="connsiteY2" fmla="*/ 126676 h 2412877"/>
              <a:gd name="connsiteX3" fmla="*/ 7572089 w 7686295"/>
              <a:gd name="connsiteY3" fmla="*/ 2412877 h 2412877"/>
              <a:gd name="connsiteX4" fmla="*/ 0 w 7686295"/>
              <a:gd name="connsiteY4" fmla="*/ 1083390 h 2412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6295" h="2412877">
                <a:moveTo>
                  <a:pt x="0" y="1083390"/>
                </a:moveTo>
                <a:cubicBezTo>
                  <a:pt x="2489681" y="255154"/>
                  <a:pt x="5131857" y="1015499"/>
                  <a:pt x="7661357" y="0"/>
                </a:cubicBezTo>
                <a:cubicBezTo>
                  <a:pt x="7663369" y="20215"/>
                  <a:pt x="7684283" y="106461"/>
                  <a:pt x="7686295" y="126676"/>
                </a:cubicBezTo>
                <a:lnTo>
                  <a:pt x="7572089" y="2412877"/>
                </a:lnTo>
                <a:lnTo>
                  <a:pt x="0" y="1083390"/>
                </a:ln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chemeClr val="tx1"/>
                </a:solidFill>
              </a:rPr>
              <a:t>CONVERSIÓN A LA RESISTENCIA A LA FUERZA ESPECIAL- NO FOOT - SECUENCIAS DE MOVIMEINTOS - RUTAS A VISTA</a:t>
            </a:r>
            <a:endParaRPr lang="es-EC" sz="1400" b="1" dirty="0">
              <a:solidFill>
                <a:schemeClr val="tx1"/>
              </a:solidFill>
            </a:endParaRPr>
          </a:p>
        </p:txBody>
      </p:sp>
    </p:spTree>
    <p:extLst>
      <p:ext uri="{BB962C8B-B14F-4D97-AF65-F5344CB8AC3E}">
        <p14:creationId xmlns:p14="http://schemas.microsoft.com/office/powerpoint/2010/main" val="2421543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PARAMETROS DE LA CARGA</a:t>
            </a:r>
            <a:endParaRPr lang="es-EC" dirty="0"/>
          </a:p>
        </p:txBody>
      </p:sp>
      <p:sp>
        <p:nvSpPr>
          <p:cNvPr id="3" name="2 Marcador de contenido"/>
          <p:cNvSpPr>
            <a:spLocks noGrp="1"/>
          </p:cNvSpPr>
          <p:nvPr>
            <p:ph sz="quarter" idx="1"/>
          </p:nvPr>
        </p:nvSpPr>
        <p:spPr/>
        <p:txBody>
          <a:bodyPr>
            <a:normAutofit/>
          </a:bodyPr>
          <a:lstStyle/>
          <a:p>
            <a:endParaRPr lang="es-EC" dirty="0" smtClean="0"/>
          </a:p>
          <a:p>
            <a:r>
              <a:rPr lang="es-EC" dirty="0" smtClean="0"/>
              <a:t>INTENSIDAD</a:t>
            </a:r>
          </a:p>
          <a:p>
            <a:endParaRPr lang="es-EC" dirty="0" smtClean="0"/>
          </a:p>
          <a:p>
            <a:endParaRPr lang="es-EC" dirty="0" smtClean="0"/>
          </a:p>
          <a:p>
            <a:r>
              <a:rPr lang="es-EC" dirty="0" smtClean="0"/>
              <a:t>VOLUMEN</a:t>
            </a:r>
          </a:p>
          <a:p>
            <a:endParaRPr lang="es-EC" dirty="0" smtClean="0"/>
          </a:p>
          <a:p>
            <a:endParaRPr lang="es-EC" dirty="0"/>
          </a:p>
          <a:p>
            <a:r>
              <a:rPr lang="es-EC" dirty="0" smtClean="0"/>
              <a:t>RECUPERACIÓN</a:t>
            </a:r>
          </a:p>
          <a:p>
            <a:pPr marL="0" indent="0">
              <a:buNone/>
            </a:pPr>
            <a:endParaRPr lang="es-EC" dirty="0"/>
          </a:p>
        </p:txBody>
      </p:sp>
      <p:sp>
        <p:nvSpPr>
          <p:cNvPr id="4" name="3 Llamada de flecha a la izquierda"/>
          <p:cNvSpPr/>
          <p:nvPr/>
        </p:nvSpPr>
        <p:spPr>
          <a:xfrm>
            <a:off x="2943150" y="1437978"/>
            <a:ext cx="5365948" cy="1728192"/>
          </a:xfrm>
          <a:prstGeom prst="leftArrowCallout">
            <a:avLst>
              <a:gd name="adj1" fmla="val 10404"/>
              <a:gd name="adj2" fmla="val 16790"/>
              <a:gd name="adj3" fmla="val 25000"/>
              <a:gd name="adj4" fmla="val 82728"/>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itchFamily="34" charset="0"/>
              <a:buChar char="•"/>
            </a:pPr>
            <a:r>
              <a:rPr lang="es-EC" b="1" dirty="0" smtClean="0"/>
              <a:t>ESTA DETERMINADA POR EL DISEÑO DE LA RUTA</a:t>
            </a:r>
          </a:p>
          <a:p>
            <a:pPr marL="285750" indent="-285750" algn="ctr">
              <a:buFont typeface="Arial" pitchFamily="34" charset="0"/>
              <a:buChar char="•"/>
            </a:pPr>
            <a:r>
              <a:rPr lang="es-EC" b="1" dirty="0" smtClean="0"/>
              <a:t>ES RELATIVA AL DIA DE ENTRENAMIENTO</a:t>
            </a:r>
            <a:endParaRPr lang="es-EC" b="1" dirty="0"/>
          </a:p>
        </p:txBody>
      </p:sp>
      <p:sp>
        <p:nvSpPr>
          <p:cNvPr id="5" name="4 Llamada de flecha a la izquierda"/>
          <p:cNvSpPr/>
          <p:nvPr/>
        </p:nvSpPr>
        <p:spPr>
          <a:xfrm>
            <a:off x="2945482" y="3328510"/>
            <a:ext cx="5365948" cy="1044116"/>
          </a:xfrm>
          <a:prstGeom prst="leftArrowCallout">
            <a:avLst>
              <a:gd name="adj1" fmla="val 10404"/>
              <a:gd name="adj2" fmla="val 16790"/>
              <a:gd name="adj3" fmla="val 25000"/>
              <a:gd name="adj4" fmla="val 83438"/>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itchFamily="34" charset="0"/>
              <a:buChar char="•"/>
            </a:pPr>
            <a:r>
              <a:rPr lang="es-EC" b="1" dirty="0" smtClean="0"/>
              <a:t>ESTA DETERMINADO POR EL NÚMERO DE MOVIMIENTOS</a:t>
            </a:r>
          </a:p>
          <a:p>
            <a:pPr marL="285750" indent="-285750" algn="ctr">
              <a:buFont typeface="Arial" pitchFamily="34" charset="0"/>
              <a:buChar char="•"/>
            </a:pPr>
            <a:r>
              <a:rPr lang="es-EC" b="1" dirty="0" smtClean="0"/>
              <a:t>MOVIMIENTOS DE MANOS NO DE PIES</a:t>
            </a:r>
            <a:endParaRPr lang="es-EC" b="1" dirty="0"/>
          </a:p>
        </p:txBody>
      </p:sp>
      <p:sp>
        <p:nvSpPr>
          <p:cNvPr id="6" name="5 Llamada de flecha a la izquierda"/>
          <p:cNvSpPr/>
          <p:nvPr/>
        </p:nvSpPr>
        <p:spPr>
          <a:xfrm>
            <a:off x="3347864" y="4542978"/>
            <a:ext cx="4963566" cy="1728192"/>
          </a:xfrm>
          <a:prstGeom prst="leftArrowCallout">
            <a:avLst>
              <a:gd name="adj1" fmla="val 3790"/>
              <a:gd name="adj2" fmla="val 7972"/>
              <a:gd name="adj3" fmla="val 25000"/>
              <a:gd name="adj4" fmla="val 88811"/>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itchFamily="34" charset="0"/>
              <a:buChar char="•"/>
            </a:pPr>
            <a:r>
              <a:rPr lang="es-EC" b="1" dirty="0" smtClean="0"/>
              <a:t>RECUPERACIÓN DURANTE LA VÍA FUNDAMENTAL EN LA RESISTENCIA ESPECIAL</a:t>
            </a:r>
            <a:endParaRPr lang="es-EC" b="1" dirty="0"/>
          </a:p>
        </p:txBody>
      </p:sp>
    </p:spTree>
    <p:extLst>
      <p:ext uri="{BB962C8B-B14F-4D97-AF65-F5344CB8AC3E}">
        <p14:creationId xmlns:p14="http://schemas.microsoft.com/office/powerpoint/2010/main" val="20917292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HIPOTESIS</a:t>
            </a:r>
            <a:endParaRPr lang="es-MX" dirty="0"/>
          </a:p>
        </p:txBody>
      </p:sp>
      <p:sp>
        <p:nvSpPr>
          <p:cNvPr id="3" name="2 Marcador de contenido"/>
          <p:cNvSpPr>
            <a:spLocks noGrp="1"/>
          </p:cNvSpPr>
          <p:nvPr>
            <p:ph sz="quarter" idx="1"/>
          </p:nvPr>
        </p:nvSpPr>
        <p:spPr>
          <a:xfrm>
            <a:off x="179512" y="1775191"/>
            <a:ext cx="8784976" cy="4822161"/>
          </a:xfrm>
          <a:solidFill>
            <a:schemeClr val="accent2">
              <a:lumMod val="75000"/>
            </a:schemeClr>
          </a:solidFill>
        </p:spPr>
        <p:style>
          <a:lnRef idx="1">
            <a:schemeClr val="accent6"/>
          </a:lnRef>
          <a:fillRef idx="3">
            <a:schemeClr val="accent6"/>
          </a:fillRef>
          <a:effectRef idx="2">
            <a:schemeClr val="accent6"/>
          </a:effectRef>
          <a:fontRef idx="minor">
            <a:schemeClr val="lt1"/>
          </a:fontRef>
        </p:style>
        <p:txBody>
          <a:bodyPr>
            <a:noAutofit/>
          </a:bodyPr>
          <a:lstStyle/>
          <a:p>
            <a:pPr algn="ctr">
              <a:buNone/>
            </a:pPr>
            <a:r>
              <a:rPr lang="es-ES" sz="4000" b="1" dirty="0" smtClean="0">
                <a:solidFill>
                  <a:srgbClr val="FFFF00"/>
                </a:solidFill>
              </a:rPr>
              <a:t> </a:t>
            </a:r>
            <a:r>
              <a:rPr lang="es-ES" sz="4000" b="1" dirty="0" smtClean="0">
                <a:solidFill>
                  <a:srgbClr val="FFFF00"/>
                </a:solidFill>
              </a:rPr>
              <a:t>Hipótesis general</a:t>
            </a:r>
            <a:endParaRPr lang="es-MX" sz="4000" dirty="0" smtClean="0">
              <a:solidFill>
                <a:srgbClr val="FFFF00"/>
              </a:solidFill>
            </a:endParaRPr>
          </a:p>
          <a:p>
            <a:r>
              <a:rPr lang="es-ES" sz="4000" dirty="0"/>
              <a:t>La resistencia a la fuerza si incide en la escalada de rutas a vista en competencia en la categoría </a:t>
            </a:r>
            <a:r>
              <a:rPr lang="es-ES" sz="4000" dirty="0" smtClean="0"/>
              <a:t>Juvenil de Pichincha.</a:t>
            </a:r>
            <a:endParaRPr lang="es-EC" sz="4000" dirty="0"/>
          </a:p>
          <a:p>
            <a:pPr>
              <a:buNone/>
            </a:pPr>
            <a:endParaRPr lang="es-MX" sz="4000" dirty="0" smtClean="0">
              <a:solidFill>
                <a:schemeClr val="bg1"/>
              </a:solidFill>
            </a:endParaRPr>
          </a:p>
        </p:txBody>
      </p:sp>
      <p:pic>
        <p:nvPicPr>
          <p:cNvPr id="4" name="Picture 4" descr="estickerscolo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876256" y="0"/>
            <a:ext cx="1295400" cy="129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HIPOTESIS</a:t>
            </a:r>
            <a:endParaRPr lang="es-MX" dirty="0"/>
          </a:p>
        </p:txBody>
      </p:sp>
      <p:sp>
        <p:nvSpPr>
          <p:cNvPr id="3" name="2 Marcador de contenido"/>
          <p:cNvSpPr>
            <a:spLocks noGrp="1"/>
          </p:cNvSpPr>
          <p:nvPr>
            <p:ph sz="quarter" idx="1"/>
          </p:nvPr>
        </p:nvSpPr>
        <p:spPr>
          <a:xfrm>
            <a:off x="179512" y="1775191"/>
            <a:ext cx="8712968" cy="4822161"/>
          </a:xfrm>
          <a:solidFill>
            <a:schemeClr val="accent1">
              <a:lumMod val="50000"/>
            </a:schemeClr>
          </a:solidFill>
        </p:spPr>
        <p:style>
          <a:lnRef idx="1">
            <a:schemeClr val="accent6"/>
          </a:lnRef>
          <a:fillRef idx="3">
            <a:schemeClr val="accent6"/>
          </a:fillRef>
          <a:effectRef idx="2">
            <a:schemeClr val="accent6"/>
          </a:effectRef>
          <a:fontRef idx="minor">
            <a:schemeClr val="lt1"/>
          </a:fontRef>
        </p:style>
        <p:txBody>
          <a:bodyPr>
            <a:noAutofit/>
          </a:bodyPr>
          <a:lstStyle/>
          <a:p>
            <a:pPr algn="ctr">
              <a:buNone/>
            </a:pPr>
            <a:r>
              <a:rPr lang="es-ES" sz="4000" b="1" dirty="0" smtClean="0">
                <a:solidFill>
                  <a:srgbClr val="FFFF00"/>
                </a:solidFill>
              </a:rPr>
              <a:t>Hipótesis nula</a:t>
            </a:r>
            <a:endParaRPr lang="es-MX" sz="4000" dirty="0" smtClean="0">
              <a:solidFill>
                <a:srgbClr val="FFFF00"/>
              </a:solidFill>
            </a:endParaRPr>
          </a:p>
          <a:p>
            <a:pPr>
              <a:buNone/>
            </a:pPr>
            <a:r>
              <a:rPr lang="es-ES" sz="4000" b="1" dirty="0" smtClean="0">
                <a:solidFill>
                  <a:schemeClr val="bg1"/>
                </a:solidFill>
              </a:rPr>
              <a:t> </a:t>
            </a:r>
            <a:endParaRPr lang="es-MX" sz="4000" dirty="0" smtClean="0">
              <a:solidFill>
                <a:schemeClr val="bg1"/>
              </a:solidFill>
            </a:endParaRPr>
          </a:p>
          <a:p>
            <a:r>
              <a:rPr lang="es-ES" sz="4000" b="1" dirty="0" smtClean="0">
                <a:solidFill>
                  <a:schemeClr val="bg1"/>
                </a:solidFill>
              </a:rPr>
              <a:t>Ho:</a:t>
            </a:r>
            <a:r>
              <a:rPr lang="es-ES" sz="4000" dirty="0" smtClean="0">
                <a:solidFill>
                  <a:schemeClr val="bg1"/>
                </a:solidFill>
              </a:rPr>
              <a:t> </a:t>
            </a:r>
            <a:r>
              <a:rPr lang="es-ES" sz="4000" dirty="0"/>
              <a:t>La resistencia a la fuerza </a:t>
            </a:r>
            <a:r>
              <a:rPr lang="es-ES" sz="4000" b="1" dirty="0">
                <a:solidFill>
                  <a:srgbClr val="FFC000"/>
                </a:solidFill>
              </a:rPr>
              <a:t>no</a:t>
            </a:r>
            <a:r>
              <a:rPr lang="es-ES" sz="4000" dirty="0"/>
              <a:t> incide en la escalada de rutas a vista en competencia de la categoría </a:t>
            </a:r>
            <a:r>
              <a:rPr lang="es-ES" sz="4000" dirty="0" smtClean="0"/>
              <a:t>Juvenil de Pichincha.</a:t>
            </a:r>
            <a:endParaRPr lang="es-EC" sz="4000" dirty="0"/>
          </a:p>
          <a:p>
            <a:endParaRPr lang="es-MX" sz="4000" dirty="0" smtClean="0">
              <a:solidFill>
                <a:schemeClr val="bg1"/>
              </a:solidFill>
            </a:endParaRPr>
          </a:p>
          <a:p>
            <a:endParaRPr lang="es-MX" sz="4000" dirty="0">
              <a:solidFill>
                <a:schemeClr val="bg1"/>
              </a:solidFill>
            </a:endParaRPr>
          </a:p>
        </p:txBody>
      </p:sp>
      <p:pic>
        <p:nvPicPr>
          <p:cNvPr id="4" name="Picture 4" descr="estickerscolo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372200" y="117376"/>
            <a:ext cx="1295400" cy="1295400"/>
          </a:xfrm>
          <a:prstGeom prst="rect">
            <a:avLst/>
          </a:prstGeom>
          <a:noFill/>
          <a:ln w="9525">
            <a:noFill/>
            <a:miter lim="800000"/>
            <a:headEnd/>
            <a:tailEnd/>
          </a:ln>
        </p:spPr>
      </p:pic>
    </p:spTree>
    <p:extLst>
      <p:ext uri="{BB962C8B-B14F-4D97-AF65-F5344CB8AC3E}">
        <p14:creationId xmlns:p14="http://schemas.microsoft.com/office/powerpoint/2010/main" val="418626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11760" y="404664"/>
            <a:ext cx="4104456" cy="864096"/>
          </a:xfrm>
          <a:effectLst>
            <a:outerShdw blurRad="45000" dist="25000" dir="5400000" rotWithShape="0">
              <a:srgbClr val="000000">
                <a:alpha val="38000"/>
              </a:srgbClr>
            </a:outerShdw>
            <a:softEdge rad="127000"/>
          </a:effectLst>
        </p:spPr>
        <p:style>
          <a:lnRef idx="1">
            <a:schemeClr val="accent2"/>
          </a:lnRef>
          <a:fillRef idx="2">
            <a:schemeClr val="accent2"/>
          </a:fillRef>
          <a:effectRef idx="1">
            <a:schemeClr val="accent2"/>
          </a:effectRef>
          <a:fontRef idx="minor">
            <a:schemeClr val="dk1"/>
          </a:fontRef>
        </p:style>
        <p:txBody>
          <a:bodyPr/>
          <a:lstStyle/>
          <a:p>
            <a:pPr algn="ctr"/>
            <a:r>
              <a:rPr lang="es-MX" dirty="0" smtClean="0">
                <a:solidFill>
                  <a:srgbClr val="0070C0"/>
                </a:solidFill>
              </a:rPr>
              <a:t>TEMA:</a:t>
            </a:r>
            <a:endParaRPr lang="es-MX" dirty="0">
              <a:solidFill>
                <a:srgbClr val="0070C0"/>
              </a:solidFill>
            </a:endParaRPr>
          </a:p>
        </p:txBody>
      </p:sp>
      <p:sp>
        <p:nvSpPr>
          <p:cNvPr id="3" name="2 Marcador de contenido"/>
          <p:cNvSpPr>
            <a:spLocks noGrp="1"/>
          </p:cNvSpPr>
          <p:nvPr>
            <p:ph sz="quarter" idx="1"/>
          </p:nvPr>
        </p:nvSpPr>
        <p:spPr/>
        <p:txBody>
          <a:bodyPr>
            <a:normAutofit lnSpcReduction="10000"/>
          </a:bodyPr>
          <a:lstStyle/>
          <a:p>
            <a:pPr algn="ctr"/>
            <a:r>
              <a:rPr lang="es-MX" sz="2800" dirty="0" smtClean="0"/>
              <a:t> </a:t>
            </a:r>
            <a:r>
              <a:rPr lang="es-ES" sz="2500" b="1" dirty="0"/>
              <a:t>INCIDENCIA DE LA RESISTENCIA A LA FUERZA EN LA ESCALADA DE RUTAS A VISTA EN COMPETENCIA EN LA SELECCIÓN JUVENIL DE PICHINCHA. PROPUESTA ALTERNATIVA.</a:t>
            </a:r>
            <a:endParaRPr lang="es-EC" sz="2500" dirty="0"/>
          </a:p>
          <a:p>
            <a:pPr indent="0">
              <a:buNone/>
            </a:pPr>
            <a:endParaRPr lang="es-MX" sz="2800" dirty="0" smtClean="0"/>
          </a:p>
          <a:p>
            <a:pPr algn="ctr">
              <a:buNone/>
            </a:pPr>
            <a:r>
              <a:rPr lang="es-MX" b="1" dirty="0" smtClean="0"/>
              <a:t>DIRECTOR:</a:t>
            </a:r>
          </a:p>
          <a:p>
            <a:pPr algn="ctr">
              <a:buNone/>
            </a:pPr>
            <a:r>
              <a:rPr lang="es-MX" sz="2800" dirty="0" smtClean="0"/>
              <a:t>Lic. Patricio Sotomayor</a:t>
            </a:r>
          </a:p>
          <a:p>
            <a:pPr algn="ctr">
              <a:buNone/>
            </a:pPr>
            <a:endParaRPr lang="es-MX" sz="2800" dirty="0" smtClean="0"/>
          </a:p>
          <a:p>
            <a:pPr algn="ctr">
              <a:buNone/>
            </a:pPr>
            <a:r>
              <a:rPr lang="es-MX" b="1" dirty="0" smtClean="0"/>
              <a:t>CO DIRECTOR:</a:t>
            </a:r>
          </a:p>
          <a:p>
            <a:pPr algn="ctr">
              <a:buNone/>
            </a:pPr>
            <a:r>
              <a:rPr lang="es-MX" sz="2800" dirty="0" smtClean="0"/>
              <a:t>Lic. Alberto </a:t>
            </a:r>
            <a:r>
              <a:rPr lang="es-MX" sz="2800" dirty="0" err="1" smtClean="0"/>
              <a:t>Gibert</a:t>
            </a:r>
            <a:endParaRPr lang="es-MX" sz="2800" dirty="0" smtClean="0"/>
          </a:p>
          <a:p>
            <a:pPr>
              <a:buNone/>
            </a:pPr>
            <a:endParaRPr lang="es-MX" sz="2800" dirty="0">
              <a:solidFill>
                <a:schemeClr val="accent5">
                  <a:lumMod val="40000"/>
                  <a:lumOff val="60000"/>
                </a:schemeClr>
              </a:solidFill>
            </a:endParaRPr>
          </a:p>
        </p:txBody>
      </p:sp>
      <p:pic>
        <p:nvPicPr>
          <p:cNvPr id="4" name="Imagen 1" descr="Fafder"/>
          <p:cNvPicPr>
            <a:picLocks noChangeAspect="1" noChangeArrowheads="1"/>
          </p:cNvPicPr>
          <p:nvPr/>
        </p:nvPicPr>
        <p:blipFill>
          <a:blip r:embed="rId2" cstate="print"/>
          <a:srcRect/>
          <a:stretch>
            <a:fillRect/>
          </a:stretch>
        </p:blipFill>
        <p:spPr bwMode="auto">
          <a:xfrm>
            <a:off x="6732240" y="4437112"/>
            <a:ext cx="1767511" cy="1512168"/>
          </a:xfrm>
          <a:prstGeom prst="rect">
            <a:avLst/>
          </a:prstGeom>
          <a:noFill/>
          <a:ln w="9525">
            <a:noFill/>
            <a:miter lim="800000"/>
            <a:headEnd/>
            <a:tailEnd/>
          </a:ln>
          <a:effectLst>
            <a:softEdge rad="127000"/>
          </a:effectLst>
        </p:spPr>
      </p:pic>
      <p:pic>
        <p:nvPicPr>
          <p:cNvPr id="5" name="Imagen 40"/>
          <p:cNvPicPr>
            <a:picLocks noChangeAspect="1" noChangeArrowheads="1"/>
          </p:cNvPicPr>
          <p:nvPr/>
        </p:nvPicPr>
        <p:blipFill>
          <a:blip r:embed="rId3" cstate="print"/>
          <a:srcRect/>
          <a:stretch>
            <a:fillRect/>
          </a:stretch>
        </p:blipFill>
        <p:spPr bwMode="auto">
          <a:xfrm>
            <a:off x="539552" y="4365104"/>
            <a:ext cx="1656184" cy="1656184"/>
          </a:xfrm>
          <a:prstGeom prst="rect">
            <a:avLst/>
          </a:prstGeom>
          <a:noFill/>
          <a:ln w="9525">
            <a:noFill/>
            <a:miter lim="800000"/>
            <a:headEnd/>
            <a:tailEnd/>
          </a:ln>
          <a:effectLst>
            <a:softEdge rad="1270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TIPO DE INVESTIGACION</a:t>
            </a:r>
            <a:endParaRPr lang="es-MX" dirty="0"/>
          </a:p>
        </p:txBody>
      </p:sp>
      <p:sp>
        <p:nvSpPr>
          <p:cNvPr id="3" name="2 Marcador de contenido"/>
          <p:cNvSpPr>
            <a:spLocks noGrp="1"/>
          </p:cNvSpPr>
          <p:nvPr>
            <p:ph sz="quarter" idx="1"/>
          </p:nvPr>
        </p:nvSpPr>
        <p:spPr>
          <a:xfrm>
            <a:off x="2483768" y="2449080"/>
            <a:ext cx="4320480" cy="933729"/>
          </a:xfrm>
          <a:solidFill>
            <a:srgbClr val="179406"/>
          </a:solidFill>
        </p:spPr>
        <p:style>
          <a:lnRef idx="2">
            <a:schemeClr val="accent4">
              <a:shade val="50000"/>
            </a:schemeClr>
          </a:lnRef>
          <a:fillRef idx="1">
            <a:schemeClr val="accent4"/>
          </a:fillRef>
          <a:effectRef idx="0">
            <a:schemeClr val="accent4"/>
          </a:effectRef>
          <a:fontRef idx="minor">
            <a:schemeClr val="lt1"/>
          </a:fontRef>
        </p:style>
        <p:txBody>
          <a:bodyPr>
            <a:normAutofit fontScale="92500" lnSpcReduction="10000"/>
          </a:bodyPr>
          <a:lstStyle/>
          <a:p>
            <a:pPr algn="ctr">
              <a:buNone/>
            </a:pPr>
            <a:r>
              <a:rPr lang="es-MX" dirty="0" smtClean="0"/>
              <a:t>CORRELACIONAL</a:t>
            </a:r>
          </a:p>
          <a:p>
            <a:pPr algn="ctr"/>
            <a:r>
              <a:rPr lang="es-MX" dirty="0" smtClean="0"/>
              <a:t>Analizar la relación.</a:t>
            </a:r>
            <a:endParaRPr lang="es-MX" dirty="0" smtClean="0"/>
          </a:p>
          <a:p>
            <a:endParaRPr lang="es-MX" dirty="0" smtClean="0"/>
          </a:p>
        </p:txBody>
      </p:sp>
      <p:sp>
        <p:nvSpPr>
          <p:cNvPr id="6" name="2 Marcador de contenido"/>
          <p:cNvSpPr txBox="1">
            <a:spLocks/>
          </p:cNvSpPr>
          <p:nvPr/>
        </p:nvSpPr>
        <p:spPr>
          <a:xfrm>
            <a:off x="4786323" y="4635138"/>
            <a:ext cx="4320480" cy="933729"/>
          </a:xfrm>
          <a:prstGeom prst="rect">
            <a:avLst/>
          </a:prstGeom>
          <a:solidFill>
            <a:srgbClr val="002060"/>
          </a:solidFill>
        </p:spPr>
        <p:style>
          <a:lnRef idx="1">
            <a:schemeClr val="accent3"/>
          </a:lnRef>
          <a:fillRef idx="2">
            <a:schemeClr val="accent3"/>
          </a:fillRef>
          <a:effectRef idx="1">
            <a:schemeClr val="accent3"/>
          </a:effectRef>
          <a:fontRef idx="minor">
            <a:schemeClr val="dk1"/>
          </a:fontRef>
        </p:style>
        <p:txBody>
          <a:bodyPr vert="horz" lIns="54864" tIns="91440" rtlCol="0">
            <a:normAutofit fontScale="92500" lnSpcReduction="20000"/>
          </a:bodyPr>
          <a:lstStyle/>
          <a:p>
            <a:pPr marL="118872" marR="0" lvl="0" algn="ctr" defTabSz="914400" rtl="0" eaLnBrk="1" fontAlgn="auto" latinLnBrk="0" hangingPunct="1">
              <a:lnSpc>
                <a:spcPct val="100000"/>
              </a:lnSpc>
              <a:spcBef>
                <a:spcPts val="0"/>
              </a:spcBef>
              <a:spcAft>
                <a:spcPts val="0"/>
              </a:spcAft>
              <a:buClr>
                <a:schemeClr val="accent1"/>
              </a:buClr>
              <a:buSzPct val="80000"/>
              <a:tabLst/>
              <a:defRPr/>
            </a:pPr>
            <a:r>
              <a:rPr lang="es-MX" sz="3200" dirty="0" smtClean="0">
                <a:solidFill>
                  <a:schemeClr val="bg1"/>
                </a:solidFill>
              </a:rPr>
              <a:t>ESCALADA DE RUTAS AVISTA</a:t>
            </a:r>
            <a:endParaRPr kumimoji="0" lang="es-MX" sz="3200" b="0" i="0" strike="noStrike" kern="1200" cap="none" spc="0" normalizeH="0" baseline="0" noProof="0" dirty="0" smtClean="0">
              <a:ln>
                <a:noFill/>
              </a:ln>
              <a:solidFill>
                <a:schemeClr val="bg1"/>
              </a:solidFill>
              <a:effectLst/>
              <a:uLnTx/>
              <a:uFillTx/>
            </a:endParaRPr>
          </a:p>
        </p:txBody>
      </p:sp>
      <p:sp>
        <p:nvSpPr>
          <p:cNvPr id="7" name="2 Marcador de contenido"/>
          <p:cNvSpPr txBox="1">
            <a:spLocks/>
          </p:cNvSpPr>
          <p:nvPr/>
        </p:nvSpPr>
        <p:spPr>
          <a:xfrm>
            <a:off x="0" y="4635139"/>
            <a:ext cx="4320480" cy="933729"/>
          </a:xfrm>
          <a:prstGeom prst="rect">
            <a:avLst/>
          </a:prstGeom>
          <a:solidFill>
            <a:srgbClr val="FFC000"/>
          </a:solidFill>
        </p:spPr>
        <p:style>
          <a:lnRef idx="1">
            <a:schemeClr val="accent3"/>
          </a:lnRef>
          <a:fillRef idx="2">
            <a:schemeClr val="accent3"/>
          </a:fillRef>
          <a:effectRef idx="1">
            <a:schemeClr val="accent3"/>
          </a:effectRef>
          <a:fontRef idx="minor">
            <a:schemeClr val="dk1"/>
          </a:fontRef>
        </p:style>
        <p:txBody>
          <a:bodyPr vert="horz" lIns="54864" tIns="91440" rtlCol="0">
            <a:normAutofit fontScale="92500"/>
          </a:bodyPr>
          <a:lstStyle/>
          <a:p>
            <a:pPr marL="438912" marR="0" lvl="0" indent="-320040" algn="ctr"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es-MX" sz="3200" dirty="0" smtClean="0"/>
              <a:t>RESISTENCIA A LA FUERZA</a:t>
            </a:r>
            <a:endParaRPr kumimoji="0" lang="es-MX" sz="3200" b="0" i="0" u="none" strike="noStrike" kern="1200" cap="none" spc="0" normalizeH="0" baseline="0" noProof="0" dirty="0" smtClean="0">
              <a:ln>
                <a:noFill/>
              </a:ln>
              <a:solidFill>
                <a:schemeClr val="lt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s-MX" sz="3200" b="0" i="0" u="none" strike="noStrike" kern="1200" cap="none" spc="0" normalizeH="0" baseline="0" noProof="0" dirty="0" smtClean="0">
              <a:ln>
                <a:noFill/>
              </a:ln>
              <a:solidFill>
                <a:schemeClr val="lt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s-MX" sz="3200" b="0"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12" name="11 Flecha curvada hacia la izquierda"/>
          <p:cNvSpPr/>
          <p:nvPr/>
        </p:nvSpPr>
        <p:spPr>
          <a:xfrm rot="10588840">
            <a:off x="1403189" y="2808520"/>
            <a:ext cx="954253" cy="1799026"/>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3" name="12 Flecha curvada hacia la izquierda"/>
          <p:cNvSpPr/>
          <p:nvPr/>
        </p:nvSpPr>
        <p:spPr>
          <a:xfrm flipV="1">
            <a:off x="6922899" y="2596157"/>
            <a:ext cx="884793" cy="2038981"/>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UNIVERSO, POBLACIÓN Y MUESTRA</a:t>
            </a:r>
            <a:endParaRPr lang="es-EC" dirty="0"/>
          </a:p>
        </p:txBody>
      </p:sp>
      <p:grpSp>
        <p:nvGrpSpPr>
          <p:cNvPr id="5" name="Group 5"/>
          <p:cNvGrpSpPr>
            <a:grpSpLocks/>
          </p:cNvGrpSpPr>
          <p:nvPr/>
        </p:nvGrpSpPr>
        <p:grpSpPr bwMode="auto">
          <a:xfrm>
            <a:off x="407293" y="2290328"/>
            <a:ext cx="8053139" cy="3874976"/>
            <a:chOff x="2608" y="8642"/>
            <a:chExt cx="4706" cy="3913"/>
          </a:xfrm>
          <a:solidFill>
            <a:srgbClr val="C00000"/>
          </a:solidFill>
        </p:grpSpPr>
        <p:sp>
          <p:nvSpPr>
            <p:cNvPr id="6" name="Oval 6"/>
            <p:cNvSpPr>
              <a:spLocks noChangeArrowheads="1"/>
            </p:cNvSpPr>
            <p:nvPr/>
          </p:nvSpPr>
          <p:spPr bwMode="auto">
            <a:xfrm>
              <a:off x="2608" y="8642"/>
              <a:ext cx="4706" cy="2859"/>
            </a:xfrm>
            <a:prstGeom prst="ellipse">
              <a:avLst/>
            </a:prstGeom>
            <a:grpFill/>
            <a:ln w="38100">
              <a:solidFill>
                <a:srgbClr val="7030A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600" b="1" i="0" u="none" strike="noStrike" cap="none" normalizeH="0" baseline="0" smtClean="0">
                  <a:ln>
                    <a:noFill/>
                  </a:ln>
                  <a:solidFill>
                    <a:schemeClr val="bg1"/>
                  </a:solidFill>
                  <a:effectLst/>
                  <a:latin typeface="Calibri" pitchFamily="34" charset="0"/>
                  <a:cs typeface="Arial" pitchFamily="34" charset="0"/>
                </a:rPr>
                <a:t>Universo: Escaladores del</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s-EC" sz="1600" b="1" i="0" u="none" strike="noStrike" cap="none" normalizeH="0" baseline="0" smtClean="0">
                  <a:ln>
                    <a:noFill/>
                  </a:ln>
                  <a:solidFill>
                    <a:schemeClr val="bg1"/>
                  </a:solidFill>
                  <a:effectLst/>
                  <a:latin typeface="Calibri" pitchFamily="34" charset="0"/>
                  <a:cs typeface="Arial" pitchFamily="34" charset="0"/>
                </a:rPr>
                <a:t>Ecuador (200)</a:t>
              </a:r>
              <a:endParaRPr kumimoji="0" lang="es-EC" sz="1600" b="0" i="0" u="none" strike="noStrike" cap="none" normalizeH="0" baseline="0" smtClean="0">
                <a:ln>
                  <a:noFill/>
                </a:ln>
                <a:solidFill>
                  <a:schemeClr val="bg1"/>
                </a:solidFill>
                <a:effectLst/>
                <a:latin typeface="Arial" pitchFamily="34" charset="0"/>
                <a:cs typeface="Arial" pitchFamily="34" charset="0"/>
              </a:endParaRPr>
            </a:p>
          </p:txBody>
        </p:sp>
        <p:sp>
          <p:nvSpPr>
            <p:cNvPr id="7" name="Oval 7"/>
            <p:cNvSpPr>
              <a:spLocks noChangeArrowheads="1"/>
            </p:cNvSpPr>
            <p:nvPr/>
          </p:nvSpPr>
          <p:spPr bwMode="auto">
            <a:xfrm>
              <a:off x="3754" y="9622"/>
              <a:ext cx="3221" cy="2090"/>
            </a:xfrm>
            <a:prstGeom prst="ellipse">
              <a:avLst/>
            </a:prstGeom>
            <a:grpFill/>
            <a:ln w="38100">
              <a:solidFill>
                <a:srgbClr val="7030A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600" b="1" i="0" u="none" strike="noStrike" cap="none" normalizeH="0" baseline="0" smtClean="0">
                  <a:ln>
                    <a:noFill/>
                  </a:ln>
                  <a:solidFill>
                    <a:schemeClr val="bg1"/>
                  </a:solidFill>
                  <a:effectLst/>
                  <a:latin typeface="Calibri" pitchFamily="34" charset="0"/>
                  <a:cs typeface="Arial" pitchFamily="34" charset="0"/>
                </a:rPr>
                <a:t>Población:</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s-EC" sz="1600" b="1" i="0" u="none" strike="noStrike" cap="none" normalizeH="0" baseline="0" smtClean="0">
                  <a:ln>
                    <a:noFill/>
                  </a:ln>
                  <a:solidFill>
                    <a:schemeClr val="bg1"/>
                  </a:solidFill>
                  <a:effectLst/>
                  <a:latin typeface="Calibri" pitchFamily="34" charset="0"/>
                  <a:cs typeface="Arial" pitchFamily="34" charset="0"/>
                </a:rPr>
                <a:t>Escaladores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s-EC" sz="1600" b="1" i="0" u="none" strike="noStrike" cap="none" normalizeH="0" baseline="0" smtClean="0">
                  <a:ln>
                    <a:noFill/>
                  </a:ln>
                  <a:solidFill>
                    <a:schemeClr val="bg1"/>
                  </a:solidFill>
                  <a:effectLst/>
                  <a:latin typeface="Calibri" pitchFamily="34" charset="0"/>
                  <a:cs typeface="Arial" pitchFamily="34" charset="0"/>
                </a:rPr>
                <a:t>Juveniles (40)</a:t>
              </a:r>
              <a:endParaRPr kumimoji="0" lang="es-EC" sz="1600" b="0" i="0" u="none" strike="noStrike" cap="none" normalizeH="0" baseline="0" smtClean="0">
                <a:ln>
                  <a:noFill/>
                </a:ln>
                <a:solidFill>
                  <a:schemeClr val="bg1"/>
                </a:solidFill>
                <a:effectLst/>
                <a:latin typeface="Arial" pitchFamily="34" charset="0"/>
                <a:cs typeface="Arial" pitchFamily="34" charset="0"/>
              </a:endParaRPr>
            </a:p>
          </p:txBody>
        </p:sp>
        <p:sp>
          <p:nvSpPr>
            <p:cNvPr id="8" name="Oval 8"/>
            <p:cNvSpPr>
              <a:spLocks noChangeArrowheads="1"/>
            </p:cNvSpPr>
            <p:nvPr/>
          </p:nvSpPr>
          <p:spPr bwMode="auto">
            <a:xfrm>
              <a:off x="4469" y="10815"/>
              <a:ext cx="2377" cy="1740"/>
            </a:xfrm>
            <a:prstGeom prst="ellipse">
              <a:avLst/>
            </a:prstGeom>
            <a:grpFill/>
            <a:ln w="38100">
              <a:solidFill>
                <a:srgbClr val="7030A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600" b="1" i="0" u="none" strike="noStrike" cap="none" normalizeH="0" baseline="0" smtClean="0">
                  <a:ln>
                    <a:noFill/>
                  </a:ln>
                  <a:solidFill>
                    <a:schemeClr val="bg1"/>
                  </a:solidFill>
                  <a:effectLst/>
                  <a:latin typeface="Calibri" pitchFamily="34" charset="0"/>
                  <a:cs typeface="Arial" pitchFamily="34" charset="0"/>
                </a:rPr>
                <a:t>Muestra: Escaladores Juveniles de la Provincia de Pichincha (6)</a:t>
              </a:r>
              <a:endParaRPr kumimoji="0" lang="es-EC" sz="1600" b="0" i="0" u="none" strike="noStrike" cap="none" normalizeH="0" baseline="0" smtClean="0">
                <a:ln>
                  <a:noFill/>
                </a:ln>
                <a:solidFill>
                  <a:schemeClr val="bg1"/>
                </a:solidFill>
                <a:effectLst/>
                <a:latin typeface="Arial" pitchFamily="34" charset="0"/>
                <a:cs typeface="Arial" pitchFamily="34" charset="0"/>
              </a:endParaRPr>
            </a:p>
          </p:txBody>
        </p:sp>
      </p:grpSp>
    </p:spTree>
    <p:extLst>
      <p:ext uri="{BB962C8B-B14F-4D97-AF65-F5344CB8AC3E}">
        <p14:creationId xmlns:p14="http://schemas.microsoft.com/office/powerpoint/2010/main" val="2443940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155448"/>
            <a:ext cx="5976664" cy="1252728"/>
          </a:xfrm>
        </p:spPr>
        <p:txBody>
          <a:bodyPr>
            <a:normAutofit fontScale="90000"/>
          </a:bodyPr>
          <a:lstStyle/>
          <a:p>
            <a:pPr algn="ctr"/>
            <a:r>
              <a:rPr lang="es-MX" dirty="0" smtClean="0"/>
              <a:t>TÉCNICAS E INSTRUMENTOS</a:t>
            </a:r>
            <a:endParaRPr lang="es-MX" dirty="0"/>
          </a:p>
        </p:txBody>
      </p:sp>
      <p:sp>
        <p:nvSpPr>
          <p:cNvPr id="3" name="2 Marcador de contenido"/>
          <p:cNvSpPr>
            <a:spLocks noGrp="1"/>
          </p:cNvSpPr>
          <p:nvPr>
            <p:ph sz="quarter" idx="1"/>
          </p:nvPr>
        </p:nvSpPr>
        <p:spPr>
          <a:xfrm>
            <a:off x="2339752" y="1988840"/>
            <a:ext cx="3672408" cy="1152128"/>
          </a:xfrm>
        </p:spPr>
        <p:style>
          <a:lnRef idx="1">
            <a:schemeClr val="accent3"/>
          </a:lnRef>
          <a:fillRef idx="2">
            <a:schemeClr val="accent3"/>
          </a:fillRef>
          <a:effectRef idx="1">
            <a:schemeClr val="accent3"/>
          </a:effectRef>
          <a:fontRef idx="minor">
            <a:schemeClr val="dk1"/>
          </a:fontRef>
        </p:style>
        <p:txBody>
          <a:bodyPr>
            <a:noAutofit/>
          </a:bodyPr>
          <a:lstStyle/>
          <a:p>
            <a:pPr>
              <a:buNone/>
            </a:pPr>
            <a:r>
              <a:rPr lang="es-MX" b="1" dirty="0" smtClean="0"/>
              <a:t>TEST RESISTENCIA A LA FUERZA</a:t>
            </a:r>
            <a:endParaRPr lang="es-MX" b="1" dirty="0"/>
          </a:p>
        </p:txBody>
      </p:sp>
      <p:sp>
        <p:nvSpPr>
          <p:cNvPr id="5" name="2 Marcador de contenido"/>
          <p:cNvSpPr txBox="1">
            <a:spLocks/>
          </p:cNvSpPr>
          <p:nvPr/>
        </p:nvSpPr>
        <p:spPr>
          <a:xfrm>
            <a:off x="2051720" y="3573016"/>
            <a:ext cx="5400600" cy="3024336"/>
          </a:xfrm>
          <a:prstGeom prst="rect">
            <a:avLst/>
          </a:prstGeom>
        </p:spPr>
        <p:style>
          <a:lnRef idx="0">
            <a:schemeClr val="accent5"/>
          </a:lnRef>
          <a:fillRef idx="3">
            <a:schemeClr val="accent5"/>
          </a:fillRef>
          <a:effectRef idx="3">
            <a:schemeClr val="accent5"/>
          </a:effectRef>
          <a:fontRef idx="minor">
            <a:schemeClr val="lt1"/>
          </a:fontRef>
        </p:style>
        <p:txBody>
          <a:bodyPr vert="horz" lIns="54864" tIns="91440" rtlCol="0">
            <a:normAutofit fontScale="92500" lnSpcReduction="20000"/>
          </a:bodyPr>
          <a:lstStyle/>
          <a:p>
            <a:pPr marL="438912" marR="0" lvl="0" indent="-320040"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endParaRPr lang="es-MX" sz="3600" dirty="0" smtClean="0"/>
          </a:p>
          <a:p>
            <a:pPr marL="438912" marR="0" lvl="0" indent="-320040"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r>
              <a:rPr lang="es-MX" sz="3600" dirty="0" smtClean="0"/>
              <a:t>REPETICIÓN</a:t>
            </a:r>
          </a:p>
          <a:p>
            <a:pPr marL="438912" marR="0" lvl="0" indent="-320040"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r>
              <a:rPr lang="es-MX" sz="3600" dirty="0" smtClean="0"/>
              <a:t>PESO</a:t>
            </a:r>
          </a:p>
          <a:p>
            <a:pPr marL="438912" marR="0" lvl="0" indent="-320040"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r>
              <a:rPr lang="es-MX" sz="3600" dirty="0" smtClean="0"/>
              <a:t>PORCENTAJE REALIZADO</a:t>
            </a:r>
          </a:p>
          <a:p>
            <a:pPr marL="438912" marR="0" lvl="0" indent="-320040"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r>
              <a:rPr lang="es-MX" sz="3600" dirty="0" smtClean="0"/>
              <a:t>MAXIMAL OBTENIDO</a:t>
            </a:r>
          </a:p>
          <a:p>
            <a:pPr marL="438912" marR="0" lvl="0" indent="-320040"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r>
              <a:rPr lang="es-MX" sz="3600" dirty="0" smtClean="0"/>
              <a:t>INDICEN DE FUERZA RELATIVA</a:t>
            </a:r>
            <a:endParaRPr lang="es-MX" sz="3600" dirty="0" smtClean="0"/>
          </a:p>
        </p:txBody>
      </p:sp>
      <p:pic>
        <p:nvPicPr>
          <p:cNvPr id="7" name="Picture 4" descr="estickerscolo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7544" y="117376"/>
            <a:ext cx="1295400" cy="1295400"/>
          </a:xfrm>
          <a:prstGeom prst="rect">
            <a:avLst/>
          </a:prstGeom>
          <a:noFill/>
          <a:ln w="9525">
            <a:noFill/>
            <a:miter lim="800000"/>
            <a:headEnd/>
            <a:tailEnd/>
          </a:ln>
        </p:spPr>
      </p:pic>
      <p:pic>
        <p:nvPicPr>
          <p:cNvPr id="8" name="Picture 4" descr="estickerscolo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236296" y="117376"/>
            <a:ext cx="1295400" cy="1295400"/>
          </a:xfrm>
          <a:prstGeom prst="rect">
            <a:avLst/>
          </a:prstGeom>
          <a:noFill/>
          <a:ln w="9525">
            <a:noFill/>
            <a:miter lim="800000"/>
            <a:headEnd/>
            <a:tailEnd/>
          </a:ln>
        </p:spPr>
      </p:pic>
      <p:sp>
        <p:nvSpPr>
          <p:cNvPr id="9" name="8 Flecha curvada hacia la derecha"/>
          <p:cNvSpPr/>
          <p:nvPr/>
        </p:nvSpPr>
        <p:spPr>
          <a:xfrm>
            <a:off x="539552" y="2636912"/>
            <a:ext cx="1080120" cy="1872208"/>
          </a:xfrm>
          <a:prstGeom prst="curv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155448"/>
            <a:ext cx="5976664" cy="1252728"/>
          </a:xfrm>
        </p:spPr>
        <p:txBody>
          <a:bodyPr>
            <a:normAutofit fontScale="90000"/>
          </a:bodyPr>
          <a:lstStyle/>
          <a:p>
            <a:pPr algn="ctr"/>
            <a:r>
              <a:rPr lang="es-MX" dirty="0" smtClean="0"/>
              <a:t>TÉCNICAS E INSTRUMENTOS</a:t>
            </a:r>
            <a:endParaRPr lang="es-MX" dirty="0"/>
          </a:p>
        </p:txBody>
      </p:sp>
      <p:sp>
        <p:nvSpPr>
          <p:cNvPr id="4" name="2 Marcador de contenido"/>
          <p:cNvSpPr txBox="1">
            <a:spLocks/>
          </p:cNvSpPr>
          <p:nvPr/>
        </p:nvSpPr>
        <p:spPr>
          <a:xfrm>
            <a:off x="3059832" y="1664804"/>
            <a:ext cx="2808312" cy="936104"/>
          </a:xfrm>
          <a:prstGeom prst="rect">
            <a:avLst/>
          </a:prstGeom>
        </p:spPr>
        <p:style>
          <a:lnRef idx="1">
            <a:schemeClr val="accent6"/>
          </a:lnRef>
          <a:fillRef idx="2">
            <a:schemeClr val="accent6"/>
          </a:fillRef>
          <a:effectRef idx="1">
            <a:schemeClr val="accent6"/>
          </a:effectRef>
          <a:fontRef idx="minor">
            <a:schemeClr val="dk1"/>
          </a:fontRef>
        </p:style>
        <p:txBody>
          <a:bodyPr vert="horz" lIns="54864" tIns="91440" rtlCol="0">
            <a:normAutofit fontScale="92500" lnSpcReduction="20000"/>
          </a:bodyPr>
          <a:lstStyle/>
          <a:p>
            <a:pPr marL="438912" marR="0" lvl="0" indent="-320040" algn="ctr"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MX" sz="3200" b="0" i="0" u="none" strike="noStrike" kern="1200" cap="none" spc="0" normalizeH="0" baseline="0" noProof="0" dirty="0" smtClean="0">
                <a:ln>
                  <a:noFill/>
                </a:ln>
                <a:solidFill>
                  <a:schemeClr val="tx1"/>
                </a:solidFill>
                <a:effectLst/>
                <a:uLnTx/>
                <a:uFillTx/>
                <a:latin typeface="+mn-lt"/>
                <a:ea typeface="+mn-ea"/>
                <a:cs typeface="+mn-cs"/>
              </a:rPr>
              <a:t>TEST </a:t>
            </a:r>
            <a:r>
              <a:rPr kumimoji="0" lang="es-MX" sz="3200" b="0" i="0" u="none" strike="noStrike" kern="1200" cap="none" spc="0" normalizeH="0" baseline="0" noProof="0" dirty="0" smtClean="0">
                <a:ln>
                  <a:noFill/>
                </a:ln>
                <a:solidFill>
                  <a:schemeClr val="tx1"/>
                </a:solidFill>
                <a:effectLst/>
                <a:uLnTx/>
                <a:uFillTx/>
                <a:latin typeface="+mn-lt"/>
                <a:ea typeface="+mn-ea"/>
                <a:cs typeface="+mn-cs"/>
              </a:rPr>
              <a:t>RUTAS A VISTA</a:t>
            </a:r>
            <a:endParaRPr kumimoji="0" lang="es-MX"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2 Marcador de contenido"/>
          <p:cNvSpPr txBox="1">
            <a:spLocks/>
          </p:cNvSpPr>
          <p:nvPr/>
        </p:nvSpPr>
        <p:spPr>
          <a:xfrm>
            <a:off x="1629172" y="2734072"/>
            <a:ext cx="6254824" cy="3575248"/>
          </a:xfrm>
          <a:prstGeom prst="rect">
            <a:avLst/>
          </a:prstGeom>
        </p:spPr>
        <p:style>
          <a:lnRef idx="0">
            <a:schemeClr val="accent5"/>
          </a:lnRef>
          <a:fillRef idx="3">
            <a:schemeClr val="accent5"/>
          </a:fillRef>
          <a:effectRef idx="3">
            <a:schemeClr val="accent5"/>
          </a:effectRef>
          <a:fontRef idx="minor">
            <a:schemeClr val="lt1"/>
          </a:fontRef>
        </p:style>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r>
              <a:rPr lang="es-MX" sz="2400" dirty="0" smtClean="0">
                <a:solidFill>
                  <a:schemeClr val="tx1"/>
                </a:solidFill>
              </a:rPr>
              <a:t>PRESA ALCANZADA</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r>
              <a:rPr kumimoji="0" lang="es-MX" sz="2400" b="0" i="0" u="none" strike="noStrike" kern="1200" cap="none" spc="0" normalizeH="0" baseline="0" noProof="0" dirty="0" smtClean="0">
                <a:ln>
                  <a:noFill/>
                </a:ln>
                <a:solidFill>
                  <a:schemeClr val="tx1"/>
                </a:solidFill>
                <a:effectLst/>
                <a:uLnTx/>
                <a:uFillTx/>
              </a:rPr>
              <a:t>TOTAL</a:t>
            </a:r>
            <a:r>
              <a:rPr kumimoji="0" lang="es-MX" sz="2400" b="0" i="0" u="none" strike="noStrike" kern="1200" cap="none" spc="0" normalizeH="0" noProof="0" dirty="0" smtClean="0">
                <a:ln>
                  <a:noFill/>
                </a:ln>
                <a:solidFill>
                  <a:schemeClr val="tx1"/>
                </a:solidFill>
                <a:effectLst/>
                <a:uLnTx/>
                <a:uFillTx/>
              </a:rPr>
              <a:t> PRESAS EN LA RUTA</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r>
              <a:rPr lang="es-MX" sz="2400" dirty="0" smtClean="0">
                <a:solidFill>
                  <a:schemeClr val="tx1"/>
                </a:solidFill>
              </a:rPr>
              <a:t>PORCENTAJE</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r>
              <a:rPr kumimoji="0" lang="es-MX" sz="2400" b="0" i="0" u="none" strike="noStrike" kern="1200" cap="none" spc="0" normalizeH="0" noProof="0" dirty="0" smtClean="0">
                <a:ln>
                  <a:noFill/>
                </a:ln>
                <a:solidFill>
                  <a:schemeClr val="tx1"/>
                </a:solidFill>
                <a:effectLst/>
                <a:uLnTx/>
                <a:uFillTx/>
              </a:rPr>
              <a:t>INTENSIDAD</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r>
              <a:rPr lang="es-MX" sz="2400" dirty="0" smtClean="0">
                <a:solidFill>
                  <a:schemeClr val="tx1"/>
                </a:solidFill>
              </a:rPr>
              <a:t>RITMO</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r>
              <a:rPr kumimoji="0" lang="es-MX" sz="2400" b="0" i="0" u="none" strike="noStrike" kern="1200" cap="none" spc="0" normalizeH="0" noProof="0" dirty="0" smtClean="0">
                <a:ln>
                  <a:noFill/>
                </a:ln>
                <a:solidFill>
                  <a:schemeClr val="tx1"/>
                </a:solidFill>
                <a:effectLst/>
                <a:uLnTx/>
                <a:uFillTx/>
              </a:rPr>
              <a:t>MOSQUETONEO</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r>
              <a:rPr lang="es-MX" sz="2400" dirty="0" smtClean="0">
                <a:solidFill>
                  <a:schemeClr val="tx1"/>
                </a:solidFill>
              </a:rPr>
              <a:t>LECTURA</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r>
              <a:rPr lang="es-MX" sz="2400" dirty="0" smtClean="0">
                <a:solidFill>
                  <a:schemeClr val="tx1"/>
                </a:solidFill>
              </a:rPr>
              <a:t>SOLUCIÓN</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endParaRPr kumimoji="0" lang="es-MX" sz="2800" b="0" i="0" u="none" strike="noStrike" kern="1200" cap="none" spc="0" normalizeH="0" noProof="0" dirty="0" smtClean="0">
              <a:ln>
                <a:noFill/>
              </a:ln>
              <a:solidFill>
                <a:schemeClr val="tx1"/>
              </a:solidFill>
              <a:effectLst/>
              <a:uLnTx/>
              <a:uFillTx/>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endParaRPr kumimoji="0" lang="es-MX" sz="3600" b="0" i="0" u="none" strike="noStrike" kern="1200" cap="none" spc="0" normalizeH="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endParaRPr kumimoji="0" lang="es-MX" sz="3600" b="0" i="0" u="none" strike="noStrike" kern="1200" cap="none" spc="0" normalizeH="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endParaRPr kumimoji="0" lang="es-MX" sz="36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4" descr="estickerscolo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7544" y="117376"/>
            <a:ext cx="1295400" cy="1295400"/>
          </a:xfrm>
          <a:prstGeom prst="rect">
            <a:avLst/>
          </a:prstGeom>
          <a:noFill/>
          <a:ln w="9525">
            <a:noFill/>
            <a:miter lim="800000"/>
            <a:headEnd/>
            <a:tailEnd/>
          </a:ln>
        </p:spPr>
      </p:pic>
      <p:pic>
        <p:nvPicPr>
          <p:cNvPr id="8" name="Picture 4" descr="estickerscolo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236296" y="117376"/>
            <a:ext cx="1295400" cy="1295400"/>
          </a:xfrm>
          <a:prstGeom prst="rect">
            <a:avLst/>
          </a:prstGeom>
          <a:noFill/>
          <a:ln w="9525">
            <a:noFill/>
            <a:miter lim="800000"/>
            <a:headEnd/>
            <a:tailEnd/>
          </a:ln>
        </p:spPr>
      </p:pic>
      <p:sp>
        <p:nvSpPr>
          <p:cNvPr id="9" name="8 Flecha curvada hacia la derecha"/>
          <p:cNvSpPr/>
          <p:nvPr/>
        </p:nvSpPr>
        <p:spPr>
          <a:xfrm>
            <a:off x="323528" y="2132856"/>
            <a:ext cx="1404664" cy="3456384"/>
          </a:xfrm>
          <a:prstGeom prst="curv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235672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260648"/>
            <a:ext cx="8229600" cy="1252728"/>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s-ES" sz="6000" dirty="0" smtClean="0"/>
              <a:t>ANALISIS DE DATOS</a:t>
            </a:r>
            <a:endParaRPr lang="es-ES" sz="6000" dirty="0"/>
          </a:p>
        </p:txBody>
      </p:sp>
      <p:pic>
        <p:nvPicPr>
          <p:cNvPr id="34819" name="Picture 3" descr="C:\Program Files\Microsoft Office\MEDIA\CAGCAT10\j0234687.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149080"/>
            <a:ext cx="3673209" cy="216406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sz="quarter" idx="1"/>
          </p:nvPr>
        </p:nvSpPr>
        <p:spPr>
          <a:xfrm>
            <a:off x="485575" y="1916832"/>
            <a:ext cx="8153400" cy="2016224"/>
          </a:xfrm>
        </p:spPr>
        <p:txBody>
          <a:bodyPr>
            <a:normAutofit/>
          </a:bodyPr>
          <a:lstStyle/>
          <a:p>
            <a:r>
              <a:rPr lang="es-EC" dirty="0"/>
              <a:t> </a:t>
            </a:r>
            <a:r>
              <a:rPr lang="es-EC" dirty="0" smtClean="0"/>
              <a:t>Se realizo una evaluación de la resistencia a la fuerza una semana antes de cada competencia.</a:t>
            </a:r>
          </a:p>
          <a:p>
            <a:r>
              <a:rPr lang="es-EC" dirty="0" smtClean="0"/>
              <a:t>A continuación se presenta un análisis: grupal, individual, femenino y masculino.</a:t>
            </a:r>
          </a:p>
        </p:txBody>
      </p:sp>
    </p:spTree>
    <p:extLst>
      <p:ext uri="{BB962C8B-B14F-4D97-AF65-F5344CB8AC3E}">
        <p14:creationId xmlns:p14="http://schemas.microsoft.com/office/powerpoint/2010/main" val="15653580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JOSE JURADO</a:t>
            </a:r>
            <a:endParaRPr lang="es-EC"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p:cNvGraphicFramePr>
          <p:nvPr>
            <p:extLst>
              <p:ext uri="{D42A27DB-BD31-4B8C-83A1-F6EECF244321}">
                <p14:modId xmlns:p14="http://schemas.microsoft.com/office/powerpoint/2010/main" val="61792268"/>
              </p:ext>
            </p:extLst>
          </p:nvPr>
        </p:nvGraphicFramePr>
        <p:xfrm>
          <a:off x="323528" y="1484784"/>
          <a:ext cx="4248472" cy="2648719"/>
        </p:xfrm>
        <a:graphic>
          <a:graphicData uri="http://schemas.openxmlformats.org/presentationml/2006/ole">
            <mc:AlternateContent xmlns:mc="http://schemas.openxmlformats.org/markup-compatibility/2006">
              <mc:Choice xmlns:v="urn:schemas-microsoft-com:vml" Requires="v">
                <p:oleObj spid="_x0000_s36875" name="Gráfico" r:id="rId3" imgW="5412801" imgH="3157467" progId="Excel.Chart.8">
                  <p:embed/>
                </p:oleObj>
              </mc:Choice>
              <mc:Fallback>
                <p:oleObj name="Gráfico" r:id="rId3" imgW="5412801" imgH="3157467" progId="Excel.Chart.8">
                  <p:embed/>
                  <p:pic>
                    <p:nvPicPr>
                      <p:cNvPr id="0" nam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484784"/>
                        <a:ext cx="4248472" cy="2648719"/>
                      </a:xfrm>
                      <a:prstGeom prst="rect">
                        <a:avLst/>
                      </a:prstGeom>
                      <a:noFill/>
                    </p:spPr>
                  </p:pic>
                </p:oleObj>
              </mc:Fallback>
            </mc:AlternateContent>
          </a:graphicData>
        </a:graphic>
      </p:graphicFrame>
      <p:sp>
        <p:nvSpPr>
          <p:cNvPr id="6" name="Rectangle 3"/>
          <p:cNvSpPr>
            <a:spLocks noChangeArrowheads="1"/>
          </p:cNvSpPr>
          <p:nvPr/>
        </p:nvSpPr>
        <p:spPr bwMode="auto">
          <a:xfrm>
            <a:off x="0" y="3152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7 Objeto"/>
          <p:cNvGraphicFramePr>
            <a:graphicFrameLocks/>
          </p:cNvGraphicFramePr>
          <p:nvPr>
            <p:extLst>
              <p:ext uri="{D42A27DB-BD31-4B8C-83A1-F6EECF244321}">
                <p14:modId xmlns:p14="http://schemas.microsoft.com/office/powerpoint/2010/main" val="2235772651"/>
              </p:ext>
            </p:extLst>
          </p:nvPr>
        </p:nvGraphicFramePr>
        <p:xfrm>
          <a:off x="3707904" y="3501008"/>
          <a:ext cx="5256584" cy="2792735"/>
        </p:xfrm>
        <a:graphic>
          <a:graphicData uri="http://schemas.openxmlformats.org/presentationml/2006/ole">
            <mc:AlternateContent xmlns:mc="http://schemas.openxmlformats.org/markup-compatibility/2006">
              <mc:Choice xmlns:v="urn:schemas-microsoft-com:vml" Requires="v">
                <p:oleObj spid="_x0000_s36876" name="Gráfico" r:id="rId5" imgW="5412801" imgH="3157467" progId="Excel.Chart.8">
                  <p:embed/>
                </p:oleObj>
              </mc:Choice>
              <mc:Fallback>
                <p:oleObj name="Gráfico" r:id="rId5" imgW="5412801" imgH="3157467" progId="Excel.Chart.8">
                  <p:embed/>
                  <p:pic>
                    <p:nvPicPr>
                      <p:cNvPr id="0" name="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7904" y="3501008"/>
                        <a:ext cx="5256584" cy="2792735"/>
                      </a:xfrm>
                      <a:prstGeom prst="rect">
                        <a:avLst/>
                      </a:prstGeom>
                      <a:noFill/>
                    </p:spPr>
                  </p:pic>
                </p:oleObj>
              </mc:Fallback>
            </mc:AlternateContent>
          </a:graphicData>
        </a:graphic>
      </p:graphicFrame>
      <p:sp>
        <p:nvSpPr>
          <p:cNvPr id="9" name="Rectangle 6"/>
          <p:cNvSpPr>
            <a:spLocks noChangeArrowheads="1"/>
          </p:cNvSpPr>
          <p:nvPr/>
        </p:nvSpPr>
        <p:spPr bwMode="auto">
          <a:xfrm>
            <a:off x="152400" y="3305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15291297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ANDRES PAZMIÑO</a:t>
            </a:r>
            <a:endParaRPr lang="es-EC"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p:cNvGraphicFramePr>
          <p:nvPr>
            <p:extLst>
              <p:ext uri="{D42A27DB-BD31-4B8C-83A1-F6EECF244321}">
                <p14:modId xmlns:p14="http://schemas.microsoft.com/office/powerpoint/2010/main" val="3916705800"/>
              </p:ext>
            </p:extLst>
          </p:nvPr>
        </p:nvGraphicFramePr>
        <p:xfrm>
          <a:off x="0" y="1628800"/>
          <a:ext cx="4610100" cy="2740322"/>
        </p:xfrm>
        <a:graphic>
          <a:graphicData uri="http://schemas.openxmlformats.org/presentationml/2006/ole">
            <mc:AlternateContent xmlns:mc="http://schemas.openxmlformats.org/markup-compatibility/2006">
              <mc:Choice xmlns:v="urn:schemas-microsoft-com:vml" Requires="v">
                <p:oleObj spid="_x0000_s37899" name="Gráfico" r:id="rId3" imgW="5412801" imgH="3157467" progId="Excel.Chart.8">
                  <p:embed/>
                </p:oleObj>
              </mc:Choice>
              <mc:Fallback>
                <p:oleObj name="Gráfico" r:id="rId3" imgW="5412801" imgH="3157467" progId="Excel.Chart.8">
                  <p:embed/>
                  <p:pic>
                    <p:nvPicPr>
                      <p:cNvPr id="0" nam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28800"/>
                        <a:ext cx="4610100" cy="2740322"/>
                      </a:xfrm>
                      <a:prstGeom prst="rect">
                        <a:avLst/>
                      </a:prstGeom>
                      <a:noFill/>
                    </p:spPr>
                  </p:pic>
                </p:oleObj>
              </mc:Fallback>
            </mc:AlternateContent>
          </a:graphicData>
        </a:graphic>
      </p:graphicFrame>
      <p:sp>
        <p:nvSpPr>
          <p:cNvPr id="6" name="Rectangle 3"/>
          <p:cNvSpPr>
            <a:spLocks noChangeArrowheads="1"/>
          </p:cNvSpPr>
          <p:nvPr/>
        </p:nvSpPr>
        <p:spPr bwMode="auto">
          <a:xfrm>
            <a:off x="0" y="3152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7 Objeto"/>
          <p:cNvGraphicFramePr>
            <a:graphicFrameLocks/>
          </p:cNvGraphicFramePr>
          <p:nvPr>
            <p:extLst>
              <p:ext uri="{D42A27DB-BD31-4B8C-83A1-F6EECF244321}">
                <p14:modId xmlns:p14="http://schemas.microsoft.com/office/powerpoint/2010/main" val="357707977"/>
              </p:ext>
            </p:extLst>
          </p:nvPr>
        </p:nvGraphicFramePr>
        <p:xfrm>
          <a:off x="3733800" y="3429000"/>
          <a:ext cx="5410200" cy="3152775"/>
        </p:xfrm>
        <a:graphic>
          <a:graphicData uri="http://schemas.openxmlformats.org/presentationml/2006/ole">
            <mc:AlternateContent xmlns:mc="http://schemas.openxmlformats.org/markup-compatibility/2006">
              <mc:Choice xmlns:v="urn:schemas-microsoft-com:vml" Requires="v">
                <p:oleObj spid="_x0000_s37900" name="Gráfico" r:id="rId5" imgW="5412801" imgH="3157467" progId="Excel.Chart.8">
                  <p:embed/>
                </p:oleObj>
              </mc:Choice>
              <mc:Fallback>
                <p:oleObj name="Gráfico" r:id="rId5" imgW="5412801" imgH="3157467" progId="Excel.Chart.8">
                  <p:embed/>
                  <p:pic>
                    <p:nvPicPr>
                      <p:cNvPr id="0" name="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3429000"/>
                        <a:ext cx="5410200" cy="315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6"/>
          <p:cNvSpPr>
            <a:spLocks noChangeArrowheads="1"/>
          </p:cNvSpPr>
          <p:nvPr/>
        </p:nvSpPr>
        <p:spPr bwMode="auto">
          <a:xfrm>
            <a:off x="152400" y="3305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10968528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KEVIN FLORES</a:t>
            </a:r>
            <a:endParaRPr lang="es-EC"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p:cNvGraphicFramePr>
          <p:nvPr>
            <p:extLst>
              <p:ext uri="{D42A27DB-BD31-4B8C-83A1-F6EECF244321}">
                <p14:modId xmlns:p14="http://schemas.microsoft.com/office/powerpoint/2010/main" val="1477053959"/>
              </p:ext>
            </p:extLst>
          </p:nvPr>
        </p:nvGraphicFramePr>
        <p:xfrm>
          <a:off x="133350" y="1576387"/>
          <a:ext cx="5410200" cy="3152775"/>
        </p:xfrm>
        <a:graphic>
          <a:graphicData uri="http://schemas.openxmlformats.org/presentationml/2006/ole">
            <mc:AlternateContent xmlns:mc="http://schemas.openxmlformats.org/markup-compatibility/2006">
              <mc:Choice xmlns:v="urn:schemas-microsoft-com:vml" Requires="v">
                <p:oleObj spid="_x0000_s38923" name="Gráfico" r:id="rId3" imgW="5412801" imgH="3157467" progId="Excel.Chart.8">
                  <p:embed/>
                </p:oleObj>
              </mc:Choice>
              <mc:Fallback>
                <p:oleObj name="Gráfico" r:id="rId3" imgW="5412801" imgH="3157467" progId="Excel.Chart.8">
                  <p:embed/>
                  <p:pic>
                    <p:nvPicPr>
                      <p:cNvPr id="0" nam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1576387"/>
                        <a:ext cx="5410200" cy="315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a:spLocks noChangeArrowheads="1"/>
          </p:cNvSpPr>
          <p:nvPr/>
        </p:nvSpPr>
        <p:spPr bwMode="auto">
          <a:xfrm>
            <a:off x="0" y="3152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7 Objeto"/>
          <p:cNvGraphicFramePr>
            <a:graphicFrameLocks/>
          </p:cNvGraphicFramePr>
          <p:nvPr>
            <p:extLst>
              <p:ext uri="{D42A27DB-BD31-4B8C-83A1-F6EECF244321}">
                <p14:modId xmlns:p14="http://schemas.microsoft.com/office/powerpoint/2010/main" val="3419839504"/>
              </p:ext>
            </p:extLst>
          </p:nvPr>
        </p:nvGraphicFramePr>
        <p:xfrm>
          <a:off x="4283968" y="3645024"/>
          <a:ext cx="4680520" cy="3080767"/>
        </p:xfrm>
        <a:graphic>
          <a:graphicData uri="http://schemas.openxmlformats.org/presentationml/2006/ole">
            <mc:AlternateContent xmlns:mc="http://schemas.openxmlformats.org/markup-compatibility/2006">
              <mc:Choice xmlns:v="urn:schemas-microsoft-com:vml" Requires="v">
                <p:oleObj spid="_x0000_s38924" name="Gráfico" r:id="rId5" imgW="5412801" imgH="3157467" progId="Excel.Chart.8">
                  <p:embed/>
                </p:oleObj>
              </mc:Choice>
              <mc:Fallback>
                <p:oleObj name="Gráfico" r:id="rId5" imgW="5412801" imgH="3157467" progId="Excel.Chart.8">
                  <p:embed/>
                  <p:pic>
                    <p:nvPicPr>
                      <p:cNvPr id="0" name="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3968" y="3645024"/>
                        <a:ext cx="4680520" cy="3080767"/>
                      </a:xfrm>
                      <a:prstGeom prst="rect">
                        <a:avLst/>
                      </a:prstGeom>
                      <a:noFill/>
                    </p:spPr>
                  </p:pic>
                </p:oleObj>
              </mc:Fallback>
            </mc:AlternateContent>
          </a:graphicData>
        </a:graphic>
      </p:graphicFrame>
      <p:sp>
        <p:nvSpPr>
          <p:cNvPr id="9" name="Rectangle 6"/>
          <p:cNvSpPr>
            <a:spLocks noChangeArrowheads="1"/>
          </p:cNvSpPr>
          <p:nvPr/>
        </p:nvSpPr>
        <p:spPr bwMode="auto">
          <a:xfrm>
            <a:off x="152400" y="3305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1547430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ANLISIS GENERAL MASCULINO</a:t>
            </a:r>
            <a:endParaRPr lang="es-EC"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p:cNvGraphicFramePr>
          <p:nvPr>
            <p:extLst>
              <p:ext uri="{D42A27DB-BD31-4B8C-83A1-F6EECF244321}">
                <p14:modId xmlns:p14="http://schemas.microsoft.com/office/powerpoint/2010/main" val="3837410500"/>
              </p:ext>
            </p:extLst>
          </p:nvPr>
        </p:nvGraphicFramePr>
        <p:xfrm>
          <a:off x="22126" y="1556792"/>
          <a:ext cx="5476875" cy="3381375"/>
        </p:xfrm>
        <a:graphic>
          <a:graphicData uri="http://schemas.openxmlformats.org/presentationml/2006/ole">
            <mc:AlternateContent xmlns:mc="http://schemas.openxmlformats.org/markup-compatibility/2006">
              <mc:Choice xmlns:v="urn:schemas-microsoft-com:vml" Requires="v">
                <p:oleObj spid="_x0000_s39947" name="Gráfico" r:id="rId3" imgW="5479851" imgH="3376905" progId="Excel.Chart.8">
                  <p:embed/>
                </p:oleObj>
              </mc:Choice>
              <mc:Fallback>
                <p:oleObj name="Gráfico" r:id="rId3" imgW="5479851" imgH="3376905" progId="Excel.Chart.8">
                  <p:embed/>
                  <p:pic>
                    <p:nvPicPr>
                      <p:cNvPr id="0" nam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26" y="1556792"/>
                        <a:ext cx="5476875" cy="338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a:spLocks noChangeArrowheads="1"/>
          </p:cNvSpPr>
          <p:nvPr/>
        </p:nvSpPr>
        <p:spPr bwMode="auto">
          <a:xfrm>
            <a:off x="0" y="3381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7 Objeto"/>
          <p:cNvGraphicFramePr>
            <a:graphicFrameLocks/>
          </p:cNvGraphicFramePr>
          <p:nvPr>
            <p:extLst>
              <p:ext uri="{D42A27DB-BD31-4B8C-83A1-F6EECF244321}">
                <p14:modId xmlns:p14="http://schemas.microsoft.com/office/powerpoint/2010/main" val="2630830568"/>
              </p:ext>
            </p:extLst>
          </p:nvPr>
        </p:nvGraphicFramePr>
        <p:xfrm>
          <a:off x="4139952" y="3573016"/>
          <a:ext cx="4752528" cy="3090714"/>
        </p:xfrm>
        <a:graphic>
          <a:graphicData uri="http://schemas.openxmlformats.org/presentationml/2006/ole">
            <mc:AlternateContent xmlns:mc="http://schemas.openxmlformats.org/markup-compatibility/2006">
              <mc:Choice xmlns:v="urn:schemas-microsoft-com:vml" Requires="v">
                <p:oleObj spid="_x0000_s39948" name="Gráfico" r:id="rId5" imgW="5412801" imgH="3157467" progId="Excel.Chart.8">
                  <p:embed/>
                </p:oleObj>
              </mc:Choice>
              <mc:Fallback>
                <p:oleObj name="Gráfico" r:id="rId5" imgW="5412801" imgH="3157467" progId="Excel.Chart.8">
                  <p:embed/>
                  <p:pic>
                    <p:nvPicPr>
                      <p:cNvPr id="0" name="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9952" y="3573016"/>
                        <a:ext cx="4752528" cy="3090714"/>
                      </a:xfrm>
                      <a:prstGeom prst="rect">
                        <a:avLst/>
                      </a:prstGeom>
                      <a:noFill/>
                    </p:spPr>
                  </p:pic>
                </p:oleObj>
              </mc:Fallback>
            </mc:AlternateContent>
          </a:graphicData>
        </a:graphic>
      </p:graphicFrame>
      <p:sp>
        <p:nvSpPr>
          <p:cNvPr id="9" name="Rectangle 6"/>
          <p:cNvSpPr>
            <a:spLocks noChangeArrowheads="1"/>
          </p:cNvSpPr>
          <p:nvPr/>
        </p:nvSpPr>
        <p:spPr bwMode="auto">
          <a:xfrm>
            <a:off x="0" y="3152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924569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CAMILA CASTILLO</a:t>
            </a:r>
            <a:endParaRPr lang="es-EC"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p:cNvGraphicFramePr>
          <p:nvPr>
            <p:extLst>
              <p:ext uri="{D42A27DB-BD31-4B8C-83A1-F6EECF244321}">
                <p14:modId xmlns:p14="http://schemas.microsoft.com/office/powerpoint/2010/main" val="412490564"/>
              </p:ext>
            </p:extLst>
          </p:nvPr>
        </p:nvGraphicFramePr>
        <p:xfrm>
          <a:off x="0" y="1576387"/>
          <a:ext cx="5410200" cy="3152775"/>
        </p:xfrm>
        <a:graphic>
          <a:graphicData uri="http://schemas.openxmlformats.org/presentationml/2006/ole">
            <mc:AlternateContent xmlns:mc="http://schemas.openxmlformats.org/markup-compatibility/2006">
              <mc:Choice xmlns:v="urn:schemas-microsoft-com:vml" Requires="v">
                <p:oleObj spid="_x0000_s40971" name="Gráfico" r:id="rId3" imgW="5412801" imgH="3157467" progId="Excel.Chart.8">
                  <p:embed/>
                </p:oleObj>
              </mc:Choice>
              <mc:Fallback>
                <p:oleObj name="Gráfico" r:id="rId3" imgW="5412801" imgH="3157467" progId="Excel.Chart.8">
                  <p:embed/>
                  <p:pic>
                    <p:nvPicPr>
                      <p:cNvPr id="0" nam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76387"/>
                        <a:ext cx="5410200" cy="315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a:spLocks noChangeArrowheads="1"/>
          </p:cNvSpPr>
          <p:nvPr/>
        </p:nvSpPr>
        <p:spPr bwMode="auto">
          <a:xfrm>
            <a:off x="0" y="3152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7 Objeto"/>
          <p:cNvGraphicFramePr>
            <a:graphicFrameLocks/>
          </p:cNvGraphicFramePr>
          <p:nvPr>
            <p:extLst>
              <p:ext uri="{D42A27DB-BD31-4B8C-83A1-F6EECF244321}">
                <p14:modId xmlns:p14="http://schemas.microsoft.com/office/powerpoint/2010/main" val="1097925219"/>
              </p:ext>
            </p:extLst>
          </p:nvPr>
        </p:nvGraphicFramePr>
        <p:xfrm>
          <a:off x="4118570" y="3501008"/>
          <a:ext cx="5004048" cy="3096344"/>
        </p:xfrm>
        <a:graphic>
          <a:graphicData uri="http://schemas.openxmlformats.org/presentationml/2006/ole">
            <mc:AlternateContent xmlns:mc="http://schemas.openxmlformats.org/markup-compatibility/2006">
              <mc:Choice xmlns:v="urn:schemas-microsoft-com:vml" Requires="v">
                <p:oleObj spid="_x0000_s40972" name="Gráfico" r:id="rId5" imgW="5412801" imgH="3157467" progId="Excel.Chart.8">
                  <p:embed/>
                </p:oleObj>
              </mc:Choice>
              <mc:Fallback>
                <p:oleObj name="Gráfico" r:id="rId5" imgW="5412801" imgH="3157467" progId="Excel.Chart.8">
                  <p:embed/>
                  <p:pic>
                    <p:nvPicPr>
                      <p:cNvPr id="0" name="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8570" y="3501008"/>
                        <a:ext cx="5004048" cy="3096344"/>
                      </a:xfrm>
                      <a:prstGeom prst="rect">
                        <a:avLst/>
                      </a:prstGeom>
                      <a:noFill/>
                    </p:spPr>
                  </p:pic>
                </p:oleObj>
              </mc:Fallback>
            </mc:AlternateContent>
          </a:graphicData>
        </a:graphic>
      </p:graphicFrame>
      <p:sp>
        <p:nvSpPr>
          <p:cNvPr id="9" name="Rectangle 6"/>
          <p:cNvSpPr>
            <a:spLocks noChangeArrowheads="1"/>
          </p:cNvSpPr>
          <p:nvPr/>
        </p:nvSpPr>
        <p:spPr bwMode="auto">
          <a:xfrm>
            <a:off x="152400" y="3305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1171701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MX" dirty="0" smtClean="0"/>
              <a:t>FORMULACION DELPROBLEMA DE INVESTIGACION</a:t>
            </a:r>
            <a:endParaRPr lang="es-MX" dirty="0"/>
          </a:p>
        </p:txBody>
      </p:sp>
      <p:sp>
        <p:nvSpPr>
          <p:cNvPr id="3" name="2 Marcador de contenido"/>
          <p:cNvSpPr>
            <a:spLocks noGrp="1"/>
          </p:cNvSpPr>
          <p:nvPr>
            <p:ph sz="quarter" idx="1"/>
          </p:nvPr>
        </p:nvSpPr>
        <p:spPr>
          <a:xfrm>
            <a:off x="457200" y="2207239"/>
            <a:ext cx="8229600" cy="2733929"/>
          </a:xfrm>
        </p:spPr>
        <p:txBody>
          <a:bodyPr/>
          <a:lstStyle/>
          <a:p>
            <a:r>
              <a:rPr lang="es-ES" dirty="0" smtClean="0">
                <a:solidFill>
                  <a:schemeClr val="bg1"/>
                </a:solidFill>
              </a:rPr>
              <a:t>¿</a:t>
            </a:r>
            <a:r>
              <a:rPr lang="es-ES" dirty="0" smtClean="0"/>
              <a:t>¿Cómo incide </a:t>
            </a:r>
            <a:r>
              <a:rPr lang="es-ES" dirty="0"/>
              <a:t>la resistencia a la fuerza en la escalada de rutas a vista en competencia en la categoría Juvenil  de la selección de Pichincha? </a:t>
            </a:r>
            <a:endParaRPr lang="es-EC" dirty="0"/>
          </a:p>
          <a:p>
            <a:endParaRPr lang="es-MX" dirty="0" smtClean="0"/>
          </a:p>
          <a:p>
            <a:endParaRPr lang="es-MX" dirty="0"/>
          </a:p>
        </p:txBody>
      </p:sp>
      <p:pic>
        <p:nvPicPr>
          <p:cNvPr id="4" name="Picture 9" descr="espeec"/>
          <p:cNvPicPr>
            <a:picLocks noChangeAspect="1" noChangeArrowheads="1"/>
          </p:cNvPicPr>
          <p:nvPr/>
        </p:nvPicPr>
        <p:blipFill>
          <a:blip r:embed="rId2" cstate="print"/>
          <a:srcRect/>
          <a:stretch>
            <a:fillRect/>
          </a:stretch>
        </p:blipFill>
        <p:spPr bwMode="auto">
          <a:xfrm>
            <a:off x="3059832" y="4797152"/>
            <a:ext cx="2088232" cy="1741934"/>
          </a:xfrm>
          <a:prstGeom prst="rect">
            <a:avLst/>
          </a:prstGeom>
          <a:noFill/>
          <a:ln w="9525" cap="rnd">
            <a:solidFill>
              <a:srgbClr val="FFFFFF"/>
            </a:solidFill>
            <a:prstDash val="sysDot"/>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ANDREA ROJAS</a:t>
            </a:r>
            <a:endParaRPr lang="es-EC"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p:cNvGraphicFramePr>
          <p:nvPr>
            <p:extLst>
              <p:ext uri="{D42A27DB-BD31-4B8C-83A1-F6EECF244321}">
                <p14:modId xmlns:p14="http://schemas.microsoft.com/office/powerpoint/2010/main" val="1498910929"/>
              </p:ext>
            </p:extLst>
          </p:nvPr>
        </p:nvGraphicFramePr>
        <p:xfrm>
          <a:off x="0" y="1628800"/>
          <a:ext cx="5148064" cy="3100362"/>
        </p:xfrm>
        <a:graphic>
          <a:graphicData uri="http://schemas.openxmlformats.org/presentationml/2006/ole">
            <mc:AlternateContent xmlns:mc="http://schemas.openxmlformats.org/markup-compatibility/2006">
              <mc:Choice xmlns:v="urn:schemas-microsoft-com:vml" Requires="v">
                <p:oleObj spid="_x0000_s41995" name="Gráfico" r:id="rId3" imgW="5412801" imgH="3157467" progId="Excel.Chart.8">
                  <p:embed/>
                </p:oleObj>
              </mc:Choice>
              <mc:Fallback>
                <p:oleObj name="Gráfico" r:id="rId3" imgW="5412801" imgH="3157467" progId="Excel.Chart.8">
                  <p:embed/>
                  <p:pic>
                    <p:nvPicPr>
                      <p:cNvPr id="0" nam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28800"/>
                        <a:ext cx="5148064" cy="3100362"/>
                      </a:xfrm>
                      <a:prstGeom prst="rect">
                        <a:avLst/>
                      </a:prstGeom>
                      <a:noFill/>
                    </p:spPr>
                  </p:pic>
                </p:oleObj>
              </mc:Fallback>
            </mc:AlternateContent>
          </a:graphicData>
        </a:graphic>
      </p:graphicFrame>
      <p:sp>
        <p:nvSpPr>
          <p:cNvPr id="6" name="Rectangle 3"/>
          <p:cNvSpPr>
            <a:spLocks noChangeArrowheads="1"/>
          </p:cNvSpPr>
          <p:nvPr/>
        </p:nvSpPr>
        <p:spPr bwMode="auto">
          <a:xfrm>
            <a:off x="0" y="3152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7 Objeto"/>
          <p:cNvGraphicFramePr>
            <a:graphicFrameLocks/>
          </p:cNvGraphicFramePr>
          <p:nvPr>
            <p:extLst>
              <p:ext uri="{D42A27DB-BD31-4B8C-83A1-F6EECF244321}">
                <p14:modId xmlns:p14="http://schemas.microsoft.com/office/powerpoint/2010/main" val="4278791763"/>
              </p:ext>
            </p:extLst>
          </p:nvPr>
        </p:nvGraphicFramePr>
        <p:xfrm>
          <a:off x="3886200" y="3645024"/>
          <a:ext cx="5257800" cy="2936751"/>
        </p:xfrm>
        <a:graphic>
          <a:graphicData uri="http://schemas.openxmlformats.org/presentationml/2006/ole">
            <mc:AlternateContent xmlns:mc="http://schemas.openxmlformats.org/markup-compatibility/2006">
              <mc:Choice xmlns:v="urn:schemas-microsoft-com:vml" Requires="v">
                <p:oleObj spid="_x0000_s41996" name="Gráfico" r:id="rId5" imgW="5412801" imgH="3157467" progId="Excel.Chart.8">
                  <p:embed/>
                </p:oleObj>
              </mc:Choice>
              <mc:Fallback>
                <p:oleObj name="Gráfico" r:id="rId5" imgW="5412801" imgH="3157467" progId="Excel.Chart.8">
                  <p:embed/>
                  <p:pic>
                    <p:nvPicPr>
                      <p:cNvPr id="0" nam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3645024"/>
                        <a:ext cx="5257800" cy="2936751"/>
                      </a:xfrm>
                      <a:prstGeom prst="rect">
                        <a:avLst/>
                      </a:prstGeom>
                      <a:noFill/>
                    </p:spPr>
                  </p:pic>
                </p:oleObj>
              </mc:Fallback>
            </mc:AlternateContent>
          </a:graphicData>
        </a:graphic>
      </p:graphicFrame>
      <p:sp>
        <p:nvSpPr>
          <p:cNvPr id="9" name="Rectangle 6"/>
          <p:cNvSpPr>
            <a:spLocks noChangeArrowheads="1"/>
          </p:cNvSpPr>
          <p:nvPr/>
        </p:nvSpPr>
        <p:spPr bwMode="auto">
          <a:xfrm>
            <a:off x="152400" y="3305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1914908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CAMILA ROSERO</a:t>
            </a:r>
            <a:endParaRPr lang="es-EC"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p:cNvGraphicFramePr>
          <p:nvPr>
            <p:extLst>
              <p:ext uri="{D42A27DB-BD31-4B8C-83A1-F6EECF244321}">
                <p14:modId xmlns:p14="http://schemas.microsoft.com/office/powerpoint/2010/main" val="1833960616"/>
              </p:ext>
            </p:extLst>
          </p:nvPr>
        </p:nvGraphicFramePr>
        <p:xfrm>
          <a:off x="0" y="1556793"/>
          <a:ext cx="5148064" cy="3172370"/>
        </p:xfrm>
        <a:graphic>
          <a:graphicData uri="http://schemas.openxmlformats.org/presentationml/2006/ole">
            <mc:AlternateContent xmlns:mc="http://schemas.openxmlformats.org/markup-compatibility/2006">
              <mc:Choice xmlns:v="urn:schemas-microsoft-com:vml" Requires="v">
                <p:oleObj spid="_x0000_s43019" name="Gráfico" r:id="rId3" imgW="5412801" imgH="3157467" progId="Excel.Chart.8">
                  <p:embed/>
                </p:oleObj>
              </mc:Choice>
              <mc:Fallback>
                <p:oleObj name="Gráfico" r:id="rId3" imgW="5412801" imgH="3157467" progId="Excel.Chart.8">
                  <p:embed/>
                  <p:pic>
                    <p:nvPicPr>
                      <p:cNvPr id="0" nam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56793"/>
                        <a:ext cx="5148064" cy="3172370"/>
                      </a:xfrm>
                      <a:prstGeom prst="rect">
                        <a:avLst/>
                      </a:prstGeom>
                      <a:noFill/>
                    </p:spPr>
                  </p:pic>
                </p:oleObj>
              </mc:Fallback>
            </mc:AlternateContent>
          </a:graphicData>
        </a:graphic>
      </p:graphicFrame>
      <p:sp>
        <p:nvSpPr>
          <p:cNvPr id="6" name="Rectangle 3"/>
          <p:cNvSpPr>
            <a:spLocks noChangeArrowheads="1"/>
          </p:cNvSpPr>
          <p:nvPr/>
        </p:nvSpPr>
        <p:spPr bwMode="auto">
          <a:xfrm>
            <a:off x="0" y="3152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7 Objeto"/>
          <p:cNvGraphicFramePr>
            <a:graphicFrameLocks/>
          </p:cNvGraphicFramePr>
          <p:nvPr>
            <p:extLst>
              <p:ext uri="{D42A27DB-BD31-4B8C-83A1-F6EECF244321}">
                <p14:modId xmlns:p14="http://schemas.microsoft.com/office/powerpoint/2010/main" val="1480420359"/>
              </p:ext>
            </p:extLst>
          </p:nvPr>
        </p:nvGraphicFramePr>
        <p:xfrm>
          <a:off x="3995936" y="3645024"/>
          <a:ext cx="5018484" cy="2864743"/>
        </p:xfrm>
        <a:graphic>
          <a:graphicData uri="http://schemas.openxmlformats.org/presentationml/2006/ole">
            <mc:AlternateContent xmlns:mc="http://schemas.openxmlformats.org/markup-compatibility/2006">
              <mc:Choice xmlns:v="urn:schemas-microsoft-com:vml" Requires="v">
                <p:oleObj spid="_x0000_s43020" name="Gráfico" r:id="rId5" imgW="5412801" imgH="3157467" progId="Excel.Chart.8">
                  <p:embed/>
                </p:oleObj>
              </mc:Choice>
              <mc:Fallback>
                <p:oleObj name="Gráfico" r:id="rId5" imgW="5412801" imgH="3157467" progId="Excel.Chart.8">
                  <p:embed/>
                  <p:pic>
                    <p:nvPicPr>
                      <p:cNvPr id="0" name="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936" y="3645024"/>
                        <a:ext cx="5018484" cy="2864743"/>
                      </a:xfrm>
                      <a:prstGeom prst="rect">
                        <a:avLst/>
                      </a:prstGeom>
                      <a:noFill/>
                    </p:spPr>
                  </p:pic>
                </p:oleObj>
              </mc:Fallback>
            </mc:AlternateContent>
          </a:graphicData>
        </a:graphic>
      </p:graphicFrame>
      <p:sp>
        <p:nvSpPr>
          <p:cNvPr id="9" name="Rectangle 6"/>
          <p:cNvSpPr>
            <a:spLocks noChangeArrowheads="1"/>
          </p:cNvSpPr>
          <p:nvPr/>
        </p:nvSpPr>
        <p:spPr bwMode="auto">
          <a:xfrm>
            <a:off x="152400" y="3305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34415516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ANALISIS GENERAL FEMENINO</a:t>
            </a:r>
            <a:endParaRPr lang="es-EC"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p:cNvGraphicFramePr>
          <p:nvPr>
            <p:extLst>
              <p:ext uri="{D42A27DB-BD31-4B8C-83A1-F6EECF244321}">
                <p14:modId xmlns:p14="http://schemas.microsoft.com/office/powerpoint/2010/main" val="717281415"/>
              </p:ext>
            </p:extLst>
          </p:nvPr>
        </p:nvGraphicFramePr>
        <p:xfrm>
          <a:off x="17140" y="1484784"/>
          <a:ext cx="5220072" cy="3028354"/>
        </p:xfrm>
        <a:graphic>
          <a:graphicData uri="http://schemas.openxmlformats.org/presentationml/2006/ole">
            <mc:AlternateContent xmlns:mc="http://schemas.openxmlformats.org/markup-compatibility/2006">
              <mc:Choice xmlns:v="urn:schemas-microsoft-com:vml" Requires="v">
                <p:oleObj spid="_x0000_s44043" name="Gráfico" r:id="rId3" imgW="5412801" imgH="3157467" progId="Excel.Chart.8">
                  <p:embed/>
                </p:oleObj>
              </mc:Choice>
              <mc:Fallback>
                <p:oleObj name="Gráfico" r:id="rId3" imgW="5412801" imgH="3157467" progId="Excel.Chart.8">
                  <p:embed/>
                  <p:pic>
                    <p:nvPicPr>
                      <p:cNvPr id="0" nam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0" y="1484784"/>
                        <a:ext cx="5220072" cy="3028354"/>
                      </a:xfrm>
                      <a:prstGeom prst="rect">
                        <a:avLst/>
                      </a:prstGeom>
                      <a:noFill/>
                    </p:spPr>
                  </p:pic>
                </p:oleObj>
              </mc:Fallback>
            </mc:AlternateContent>
          </a:graphicData>
        </a:graphic>
      </p:graphicFrame>
      <p:sp>
        <p:nvSpPr>
          <p:cNvPr id="6" name="Rectangle 3"/>
          <p:cNvSpPr>
            <a:spLocks noChangeArrowheads="1"/>
          </p:cNvSpPr>
          <p:nvPr/>
        </p:nvSpPr>
        <p:spPr bwMode="auto">
          <a:xfrm>
            <a:off x="0" y="3152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7 Objeto"/>
          <p:cNvGraphicFramePr>
            <a:graphicFrameLocks/>
          </p:cNvGraphicFramePr>
          <p:nvPr>
            <p:extLst>
              <p:ext uri="{D42A27DB-BD31-4B8C-83A1-F6EECF244321}">
                <p14:modId xmlns:p14="http://schemas.microsoft.com/office/powerpoint/2010/main" val="356427980"/>
              </p:ext>
            </p:extLst>
          </p:nvPr>
        </p:nvGraphicFramePr>
        <p:xfrm>
          <a:off x="3923928" y="3573016"/>
          <a:ext cx="4968551" cy="2892946"/>
        </p:xfrm>
        <a:graphic>
          <a:graphicData uri="http://schemas.openxmlformats.org/presentationml/2006/ole">
            <mc:AlternateContent xmlns:mc="http://schemas.openxmlformats.org/markup-compatibility/2006">
              <mc:Choice xmlns:v="urn:schemas-microsoft-com:vml" Requires="v">
                <p:oleObj spid="_x0000_s44044" name="Gráfico" r:id="rId5" imgW="5937013" imgH="3827972" progId="Excel.Chart.8">
                  <p:embed/>
                </p:oleObj>
              </mc:Choice>
              <mc:Fallback>
                <p:oleObj name="Gráfico" r:id="rId5" imgW="5937013" imgH="3827972" progId="Excel.Chart.8">
                  <p:embed/>
                  <p:pic>
                    <p:nvPicPr>
                      <p:cNvPr id="0"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928" y="3573016"/>
                        <a:ext cx="4968551" cy="2892946"/>
                      </a:xfrm>
                      <a:prstGeom prst="rect">
                        <a:avLst/>
                      </a:prstGeom>
                      <a:noFill/>
                    </p:spPr>
                  </p:pic>
                </p:oleObj>
              </mc:Fallback>
            </mc:AlternateContent>
          </a:graphicData>
        </a:graphic>
      </p:graphicFrame>
      <p:sp>
        <p:nvSpPr>
          <p:cNvPr id="9" name="Rectangle 6"/>
          <p:cNvSpPr>
            <a:spLocks noChangeArrowheads="1"/>
          </p:cNvSpPr>
          <p:nvPr/>
        </p:nvSpPr>
        <p:spPr bwMode="auto">
          <a:xfrm>
            <a:off x="0" y="3829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42866290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dirty="0" smtClean="0"/>
              <a:t>PERIODIZACIÓN DE LA FUERZA</a:t>
            </a:r>
            <a:endParaRPr lang="es-EC" dirty="0"/>
          </a:p>
        </p:txBody>
      </p:sp>
      <p:pic>
        <p:nvPicPr>
          <p:cNvPr id="450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716" y="1268782"/>
            <a:ext cx="9360000" cy="4315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56949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155448"/>
            <a:ext cx="5616624" cy="1252728"/>
          </a:xfrm>
        </p:spPr>
        <p:txBody>
          <a:bodyPr/>
          <a:lstStyle/>
          <a:p>
            <a:pPr algn="ctr"/>
            <a:r>
              <a:rPr lang="es-MX" dirty="0" smtClean="0"/>
              <a:t>CONCLUSIONES</a:t>
            </a:r>
            <a:endParaRPr lang="es-MX" dirty="0"/>
          </a:p>
        </p:txBody>
      </p:sp>
      <p:sp>
        <p:nvSpPr>
          <p:cNvPr id="3" name="2 Marcador de contenido"/>
          <p:cNvSpPr>
            <a:spLocks noGrp="1"/>
          </p:cNvSpPr>
          <p:nvPr>
            <p:ph sz="quarter" idx="1"/>
          </p:nvPr>
        </p:nvSpPr>
        <p:spPr>
          <a:xfrm>
            <a:off x="251520" y="1916832"/>
            <a:ext cx="8496944" cy="4104456"/>
          </a:xfrm>
          <a:solidFill>
            <a:schemeClr val="accent5">
              <a:lumMod val="60000"/>
              <a:lumOff val="40000"/>
            </a:schemeClr>
          </a:solidFill>
        </p:spPr>
        <p:style>
          <a:lnRef idx="1">
            <a:schemeClr val="accent4"/>
          </a:lnRef>
          <a:fillRef idx="2">
            <a:schemeClr val="accent4"/>
          </a:fillRef>
          <a:effectRef idx="1">
            <a:schemeClr val="accent4"/>
          </a:effectRef>
          <a:fontRef idx="minor">
            <a:schemeClr val="dk1"/>
          </a:fontRef>
        </p:style>
        <p:txBody>
          <a:bodyPr>
            <a:noAutofit/>
          </a:bodyPr>
          <a:lstStyle/>
          <a:p>
            <a:pPr lvl="0"/>
            <a:r>
              <a:rPr lang="es-ES" sz="2400" dirty="0" smtClean="0"/>
              <a:t>La </a:t>
            </a:r>
            <a:r>
              <a:rPr lang="es-ES" sz="2400" dirty="0"/>
              <a:t>resistencia a la fuerza si incide hasta un 10% en la escalada de rutas a vista en la selección juvenil de Pichincha.</a:t>
            </a:r>
            <a:endParaRPr lang="es-EC" sz="2400" dirty="0"/>
          </a:p>
          <a:p>
            <a:pPr lvl="0"/>
            <a:r>
              <a:rPr lang="es-ES" sz="2400" dirty="0"/>
              <a:t>El trabajo de resistencia a la fuerza especial en la selección juvenil de Pichincha mejora el nivel de escalada en varones hasta 7c y mujeres hasta el 7b.  </a:t>
            </a:r>
            <a:endParaRPr lang="es-EC" sz="2400" dirty="0"/>
          </a:p>
          <a:p>
            <a:pPr lvl="0"/>
            <a:r>
              <a:rPr lang="es-ES" sz="2400" dirty="0"/>
              <a:t>La periodización de la fuerza 2012 da mejores resultados que las del 2011 logrando que los deportistas que se ubicaron en los primeros puestos ganen escalando hasta el final el recorrido propuesto.</a:t>
            </a:r>
            <a:endParaRPr lang="es-EC" sz="2400" dirty="0"/>
          </a:p>
          <a:p>
            <a:pPr marL="0" indent="0">
              <a:buNone/>
            </a:pPr>
            <a:endParaRPr lang="es-EC" sz="2400" dirty="0"/>
          </a:p>
        </p:txBody>
      </p:sp>
    </p:spTree>
    <p:extLst>
      <p:ext uri="{BB962C8B-B14F-4D97-AF65-F5344CB8AC3E}">
        <p14:creationId xmlns:p14="http://schemas.microsoft.com/office/powerpoint/2010/main" val="7244049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CONCLUSIONES</a:t>
            </a:r>
            <a:endParaRPr lang="es-EC" dirty="0"/>
          </a:p>
        </p:txBody>
      </p:sp>
      <p:sp>
        <p:nvSpPr>
          <p:cNvPr id="3" name="2 Marcador de contenido"/>
          <p:cNvSpPr>
            <a:spLocks noGrp="1"/>
          </p:cNvSpPr>
          <p:nvPr>
            <p:ph sz="quarter" idx="1"/>
          </p:nvPr>
        </p:nvSpPr>
        <p:spPr>
          <a:solidFill>
            <a:schemeClr val="accent5">
              <a:lumMod val="60000"/>
              <a:lumOff val="40000"/>
            </a:schemeClr>
          </a:solidFill>
        </p:spPr>
        <p:txBody>
          <a:bodyPr>
            <a:normAutofit fontScale="85000" lnSpcReduction="10000"/>
          </a:bodyPr>
          <a:lstStyle/>
          <a:p>
            <a:pPr lvl="0"/>
            <a:r>
              <a:rPr lang="es-ES" sz="3200" dirty="0"/>
              <a:t>El entrenamiento de secuencias de movimientos como parte de la resistencia a la fuerza especial mejora elementos técnicos-tácticos en hombres un 15% y mujeres un 10%.</a:t>
            </a:r>
            <a:endParaRPr lang="es-EC" sz="3200" dirty="0"/>
          </a:p>
          <a:p>
            <a:pPr marL="0" indent="0">
              <a:buNone/>
            </a:pPr>
            <a:endParaRPr lang="es-EC" sz="3200" dirty="0"/>
          </a:p>
          <a:p>
            <a:pPr lvl="0"/>
            <a:r>
              <a:rPr lang="es-ES" sz="3200" dirty="0"/>
              <a:t>La fase de fuerza máxima es de suma importancia para mejorar el índice de fuerza relativa,  alcanzando en el mejor de los casos hasta el 87%, esto nos servirá en la fase de transferencia. Así podremos aumentar el nivel de intensidad en el trabajo de resistencia a la fuerza especial.</a:t>
            </a:r>
            <a:endParaRPr lang="es-EC" sz="3200" dirty="0"/>
          </a:p>
          <a:p>
            <a:endParaRPr lang="es-EC" dirty="0"/>
          </a:p>
        </p:txBody>
      </p:sp>
    </p:spTree>
    <p:extLst>
      <p:ext uri="{BB962C8B-B14F-4D97-AF65-F5344CB8AC3E}">
        <p14:creationId xmlns:p14="http://schemas.microsoft.com/office/powerpoint/2010/main" val="39688993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467544" y="1628800"/>
            <a:ext cx="8229600" cy="4104456"/>
          </a:xfrm>
          <a:prstGeom prst="rect">
            <a:avLst/>
          </a:prstGeom>
          <a:solidFill>
            <a:schemeClr val="accent2"/>
          </a:solidFill>
        </p:spPr>
        <p:style>
          <a:lnRef idx="1">
            <a:schemeClr val="accent4"/>
          </a:lnRef>
          <a:fillRef idx="2">
            <a:schemeClr val="accent4"/>
          </a:fillRef>
          <a:effectRef idx="1">
            <a:schemeClr val="accent4"/>
          </a:effectRef>
          <a:fontRef idx="minor">
            <a:schemeClr val="dk1"/>
          </a:fontRef>
        </p:style>
        <p:txBody>
          <a:bodyPr vert="horz" lIns="54864" tIns="91440" rtlCol="0">
            <a:noAutofit/>
          </a:bodyPr>
          <a:lstStyle/>
          <a:p>
            <a:pPr marL="438912" marR="0" lvl="0" indent="-320040" algn="just" defTabSz="914400" rtl="0" eaLnBrk="1" fontAlgn="auto" latinLnBrk="0" hangingPunct="1">
              <a:lnSpc>
                <a:spcPct val="100000"/>
              </a:lnSpc>
              <a:spcBef>
                <a:spcPts val="0"/>
              </a:spcBef>
              <a:spcAft>
                <a:spcPts val="0"/>
              </a:spcAft>
              <a:buClr>
                <a:schemeClr val="accent1"/>
              </a:buClr>
              <a:buSzPct val="80000"/>
              <a:tabLst/>
              <a:defRPr/>
            </a:pPr>
            <a:endParaRPr kumimoji="0" lang="es-EC" sz="2800" b="1" i="0" u="none" strike="noStrike" kern="1200" cap="none" spc="0" normalizeH="0" baseline="0" noProof="0" dirty="0" smtClean="0">
              <a:ln>
                <a:noFill/>
              </a:ln>
              <a:solidFill>
                <a:schemeClr val="dk1"/>
              </a:solidFill>
              <a:effectLst/>
              <a:uLnTx/>
              <a:uFillTx/>
              <a:latin typeface="+mn-lt"/>
              <a:ea typeface="+mn-ea"/>
              <a:cs typeface="+mn-cs"/>
            </a:endParaRPr>
          </a:p>
          <a:p>
            <a:pPr marL="457200" lvl="0" indent="-457200">
              <a:buFont typeface="Arial" pitchFamily="34" charset="0"/>
              <a:buChar char="•"/>
            </a:pPr>
            <a:r>
              <a:rPr lang="es-ES" sz="2800" dirty="0"/>
              <a:t>En la periodización de la fuerza se recomienda fijar porcentajes dedicados a cada etapa tomando en cuenta la hoja de vida del deportista.  En este caso se asignó a la fase de Adaptación Anatómica el 28%, en la fase de resistencia a la fuerza General 28%, en la fase de fuerza máxima 20% en la fase de conversión a la resistencia especial 24% de un total de 29 semanas.</a:t>
            </a:r>
            <a:endParaRPr lang="es-EC" sz="2800" dirty="0"/>
          </a:p>
          <a:p>
            <a:r>
              <a:rPr lang="es-ES" sz="2800" dirty="0"/>
              <a:t> </a:t>
            </a:r>
            <a:endParaRPr lang="es-EC" sz="2800" dirty="0"/>
          </a:p>
          <a:p>
            <a:pPr lvl="0"/>
            <a:endParaRPr lang="es-EC" sz="2800" dirty="0"/>
          </a:p>
        </p:txBody>
      </p:sp>
      <p:sp>
        <p:nvSpPr>
          <p:cNvPr id="5" name="1 Título"/>
          <p:cNvSpPr>
            <a:spLocks noGrp="1"/>
          </p:cNvSpPr>
          <p:nvPr>
            <p:ph type="title"/>
          </p:nvPr>
        </p:nvSpPr>
        <p:spPr/>
        <p:txBody>
          <a:bodyPr/>
          <a:lstStyle/>
          <a:p>
            <a:pPr algn="ctr"/>
            <a:r>
              <a:rPr lang="es-MX" dirty="0" smtClean="0"/>
              <a:t>RECOMENDACIONES</a:t>
            </a:r>
            <a:endParaRPr lang="es-MX"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RECOMENDACIONES</a:t>
            </a:r>
            <a:endParaRPr lang="es-MX" dirty="0"/>
          </a:p>
        </p:txBody>
      </p:sp>
      <p:sp>
        <p:nvSpPr>
          <p:cNvPr id="3" name="2 Marcador de contenido"/>
          <p:cNvSpPr>
            <a:spLocks noGrp="1"/>
          </p:cNvSpPr>
          <p:nvPr>
            <p:ph sz="quarter" idx="1"/>
          </p:nvPr>
        </p:nvSpPr>
        <p:spPr>
          <a:xfrm>
            <a:off x="395536" y="1700808"/>
            <a:ext cx="8352928" cy="4608512"/>
          </a:xfrm>
          <a:solidFill>
            <a:schemeClr val="accent2"/>
          </a:solidFill>
        </p:spPr>
        <p:style>
          <a:lnRef idx="1">
            <a:schemeClr val="accent4"/>
          </a:lnRef>
          <a:fillRef idx="2">
            <a:schemeClr val="accent4"/>
          </a:fillRef>
          <a:effectRef idx="1">
            <a:schemeClr val="accent4"/>
          </a:effectRef>
          <a:fontRef idx="minor">
            <a:schemeClr val="dk1"/>
          </a:fontRef>
        </p:style>
        <p:txBody>
          <a:bodyPr>
            <a:noAutofit/>
          </a:bodyPr>
          <a:lstStyle/>
          <a:p>
            <a:pPr lvl="0"/>
            <a:r>
              <a:rPr lang="es-ES" sz="2400" dirty="0"/>
              <a:t>Entrenar elementos técnicos como: el mosquetoneo con mayor importancia en escaladores noveles, la solución de problemas necesita un amplio repertorio gestual y podemos mejorarlo diseñando movimientos en el </a:t>
            </a:r>
            <a:r>
              <a:rPr lang="es-ES" sz="2400" dirty="0" err="1"/>
              <a:t>bulder</a:t>
            </a:r>
            <a:r>
              <a:rPr lang="es-ES" sz="2400" dirty="0"/>
              <a:t>, la visualización y la memorización de movimientos consolidará su escalada a vista, se la puede mejorar realizando modelaje competitivo</a:t>
            </a:r>
            <a:r>
              <a:rPr lang="es-ES" sz="2400" dirty="0" smtClean="0"/>
              <a:t>.</a:t>
            </a:r>
            <a:r>
              <a:rPr lang="es-ES" sz="2400" dirty="0"/>
              <a:t> </a:t>
            </a:r>
            <a:endParaRPr lang="es-ES" sz="2400" dirty="0" smtClean="0"/>
          </a:p>
          <a:p>
            <a:pPr marL="0" lvl="0" indent="0">
              <a:buNone/>
            </a:pPr>
            <a:endParaRPr lang="es-EC" sz="2400" dirty="0"/>
          </a:p>
          <a:p>
            <a:pPr lvl="0"/>
            <a:r>
              <a:rPr lang="es-ES" sz="2400" dirty="0"/>
              <a:t>Trabajar la fuerza especifica en dedos y la fuerza individual de bloqueo en cada  brazo esto ayudara al deportista a aumentar su nivel de resistencia a la fuerza especial, la propuesta alternativa detalla ejercicios que involucran este aspecto.</a:t>
            </a:r>
            <a:endParaRPr lang="es-EC" sz="2400" dirty="0"/>
          </a:p>
          <a:p>
            <a:pPr marL="0" indent="0">
              <a:buNone/>
            </a:pPr>
            <a:r>
              <a:rPr lang="es-ES" sz="2400" dirty="0"/>
              <a:t> </a:t>
            </a:r>
            <a:endParaRPr lang="es-MX" sz="2400" b="1"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RECOMENDACIONES</a:t>
            </a:r>
            <a:endParaRPr lang="es-EC" dirty="0"/>
          </a:p>
        </p:txBody>
      </p:sp>
      <p:sp>
        <p:nvSpPr>
          <p:cNvPr id="3" name="2 Marcador de contenido"/>
          <p:cNvSpPr>
            <a:spLocks noGrp="1"/>
          </p:cNvSpPr>
          <p:nvPr>
            <p:ph sz="quarter" idx="1"/>
          </p:nvPr>
        </p:nvSpPr>
        <p:spPr>
          <a:solidFill>
            <a:schemeClr val="accent2"/>
          </a:solidFill>
        </p:spPr>
        <p:txBody>
          <a:bodyPr>
            <a:normAutofit fontScale="70000" lnSpcReduction="20000"/>
          </a:bodyPr>
          <a:lstStyle/>
          <a:p>
            <a:pPr lvl="0"/>
            <a:r>
              <a:rPr lang="es-ES" sz="3200" dirty="0"/>
              <a:t>No concentrar nuestro entrenamiento solo en mejorar el nivel de fuerza, esto provocará en el escalador un bajo dominio técnico. El deportista no podrá administrar su fuente energética durante el recorrido en la ruta. Es por esto que durante  las fases de la fuerza siempre se trabaja elementos técnicos y tácticos antes mencionados.</a:t>
            </a:r>
            <a:endParaRPr lang="es-EC" sz="3200" dirty="0"/>
          </a:p>
          <a:p>
            <a:endParaRPr lang="es-EC" sz="3200" dirty="0"/>
          </a:p>
          <a:p>
            <a:pPr lvl="0"/>
            <a:r>
              <a:rPr lang="es-ES" sz="3200" dirty="0"/>
              <a:t>Diseñar vías de dificultad nuevas al menos cada mes, esto es un factor determinante en el entrenamiento de la resistencia a la fuerza específica y  del repertorio gestual</a:t>
            </a:r>
            <a:r>
              <a:rPr lang="es-ES" sz="3200" dirty="0" smtClean="0"/>
              <a:t>.</a:t>
            </a:r>
            <a:endParaRPr lang="es-EC" sz="3200" dirty="0" smtClean="0"/>
          </a:p>
          <a:p>
            <a:pPr marL="0" lvl="0" indent="0">
              <a:buNone/>
            </a:pPr>
            <a:r>
              <a:rPr lang="es-ES" sz="3200" dirty="0"/>
              <a:t> </a:t>
            </a:r>
            <a:endParaRPr lang="es-EC" sz="3200" dirty="0"/>
          </a:p>
          <a:p>
            <a:pPr lvl="0"/>
            <a:r>
              <a:rPr lang="es-ES" sz="3200" dirty="0"/>
              <a:t>Incluir juegos específicos de escalada y salidas a la roca dentro de las sesiones de entrenamiento al menos una vez dentro de cada mesociclo esto hace que  los deportistas se mantengan motivados y  se propongan objetivos a corto y largo plazo.</a:t>
            </a:r>
            <a:endParaRPr lang="es-EC" sz="3200" dirty="0"/>
          </a:p>
          <a:p>
            <a:endParaRPr lang="es-EC" dirty="0"/>
          </a:p>
        </p:txBody>
      </p:sp>
    </p:spTree>
    <p:extLst>
      <p:ext uri="{BB962C8B-B14F-4D97-AF65-F5344CB8AC3E}">
        <p14:creationId xmlns:p14="http://schemas.microsoft.com/office/powerpoint/2010/main" val="1610326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BIBLIOGRAFIA:</a:t>
            </a:r>
            <a:endParaRPr lang="es-MX" dirty="0"/>
          </a:p>
        </p:txBody>
      </p:sp>
      <p:sp>
        <p:nvSpPr>
          <p:cNvPr id="3" name="2 Marcador de contenido"/>
          <p:cNvSpPr>
            <a:spLocks noGrp="1"/>
          </p:cNvSpPr>
          <p:nvPr>
            <p:ph sz="quarter" idx="1"/>
          </p:nvPr>
        </p:nvSpPr>
        <p:spPr>
          <a:xfrm>
            <a:off x="179512" y="1628800"/>
            <a:ext cx="8784976" cy="5157192"/>
          </a:xfrm>
        </p:spPr>
        <p:style>
          <a:lnRef idx="1">
            <a:schemeClr val="accent6"/>
          </a:lnRef>
          <a:fillRef idx="2">
            <a:schemeClr val="accent6"/>
          </a:fillRef>
          <a:effectRef idx="1">
            <a:schemeClr val="accent6"/>
          </a:effectRef>
          <a:fontRef idx="minor">
            <a:schemeClr val="dk1"/>
          </a:fontRef>
        </p:style>
        <p:txBody>
          <a:bodyPr>
            <a:noAutofit/>
          </a:bodyPr>
          <a:lstStyle/>
          <a:p>
            <a:pPr lvl="0"/>
            <a:r>
              <a:rPr lang="es-EC" sz="1800" dirty="0"/>
              <a:t>Bompa Tudor, Periodización del entrenamiento deportivo, Segunda Edición Paidotribo 2004.</a:t>
            </a:r>
          </a:p>
          <a:p>
            <a:pPr lvl="0"/>
            <a:r>
              <a:rPr lang="es-EC" sz="1800" dirty="0"/>
              <a:t>Cappa Darío, Entrenamiento de la Potencia Muscular,  Versión Digital por el grupo Sobre Entrenamiento 2000</a:t>
            </a:r>
            <a:r>
              <a:rPr lang="es-EC" sz="1800" dirty="0" smtClean="0"/>
              <a:t>.</a:t>
            </a:r>
            <a:endParaRPr lang="es-EC" sz="1800" dirty="0"/>
          </a:p>
          <a:p>
            <a:pPr lvl="0"/>
            <a:r>
              <a:rPr lang="es-EC" sz="1800" dirty="0"/>
              <a:t>Horst Eric, Como escalar séptimo grado, Desnivel Enero 2000</a:t>
            </a:r>
            <a:r>
              <a:rPr lang="es-EC" sz="1800" dirty="0" smtClean="0"/>
              <a:t>.</a:t>
            </a:r>
            <a:endParaRPr lang="es-EC" sz="1800" dirty="0"/>
          </a:p>
          <a:p>
            <a:pPr lvl="0"/>
            <a:r>
              <a:rPr lang="es-EC" sz="1800" dirty="0"/>
              <a:t>Macia David, Planificación del entrenamiento en la escalada deportiva, Desnivel Julio 2002</a:t>
            </a:r>
          </a:p>
          <a:p>
            <a:pPr lvl="0"/>
            <a:r>
              <a:rPr lang="es-EC" sz="1800" dirty="0"/>
              <a:t>Miranda Juan, Direcciones de la preparación física, Seminario de entrenamiento de escalada deportiva, Guayaquil 2011</a:t>
            </a:r>
            <a:r>
              <a:rPr lang="es-EC" sz="1800" dirty="0" smtClean="0"/>
              <a:t>.</a:t>
            </a:r>
            <a:endParaRPr lang="es-EC" sz="1800" dirty="0"/>
          </a:p>
          <a:p>
            <a:pPr lvl="0"/>
            <a:r>
              <a:rPr lang="es-ES" sz="1800" dirty="0"/>
              <a:t>Reglamento IFSC (Federación Internacional de Escalada Deportiva</a:t>
            </a:r>
            <a:r>
              <a:rPr lang="es-ES" sz="1800" dirty="0" smtClean="0"/>
              <a:t>).</a:t>
            </a:r>
            <a:endParaRPr lang="es-EC" sz="1800" dirty="0"/>
          </a:p>
          <a:p>
            <a:pPr lvl="0"/>
            <a:r>
              <a:rPr lang="es-EC" sz="1800" dirty="0"/>
              <a:t>Siff  Mel C. y  Verhoshansky Yuri, Superentrenamiento, </a:t>
            </a:r>
            <a:r>
              <a:rPr lang="es-ES" sz="1800" dirty="0"/>
              <a:t>Segunda Edición Paidotribo</a:t>
            </a:r>
            <a:r>
              <a:rPr lang="es-ES" sz="1800" dirty="0" smtClean="0"/>
              <a:t>.</a:t>
            </a:r>
            <a:endParaRPr lang="es-EC" sz="1800" dirty="0"/>
          </a:p>
          <a:p>
            <a:pPr lvl="0"/>
            <a:r>
              <a:rPr lang="es-EC" sz="1800" u="sng" dirty="0">
                <a:hlinkClick r:id="rId2"/>
              </a:rPr>
              <a:t>http://</a:t>
            </a:r>
            <a:r>
              <a:rPr lang="es-EC" sz="1800" u="sng" dirty="0" smtClean="0">
                <a:hlinkClick r:id="rId2"/>
              </a:rPr>
              <a:t>presasuh.com.ar/contenido/index.php?option=com_content&amp;task=view&amp;id=19&amp;Itemid=32</a:t>
            </a:r>
            <a:endParaRPr lang="es-EC" sz="1800" dirty="0"/>
          </a:p>
          <a:p>
            <a:pPr lvl="0"/>
            <a:r>
              <a:rPr lang="es-EC" sz="1800" u="sng" dirty="0">
                <a:hlinkClick r:id="rId3"/>
              </a:rPr>
              <a:t>http://</a:t>
            </a:r>
            <a:r>
              <a:rPr lang="es-EC" sz="1800" u="sng" dirty="0" smtClean="0">
                <a:hlinkClick r:id="rId3"/>
              </a:rPr>
              <a:t>www.deportesextremos.net/escalada-deportiva/tecnicas-para-escalar.php</a:t>
            </a:r>
            <a:endParaRPr lang="es-EC" sz="1800" dirty="0"/>
          </a:p>
          <a:p>
            <a:pPr lvl="0"/>
            <a:r>
              <a:rPr lang="es-EC" sz="1800" u="sng" dirty="0">
                <a:hlinkClick r:id="rId4"/>
              </a:rPr>
              <a:t>http://www.efdeportes.com/efd51/escala.htm</a:t>
            </a:r>
            <a:endParaRPr lang="es-EC" sz="1800" dirty="0"/>
          </a:p>
          <a:p>
            <a:pPr marL="0" indent="0">
              <a:buNone/>
            </a:pPr>
            <a:endParaRPr lang="es-EC" sz="1400" dirty="0"/>
          </a:p>
          <a:p>
            <a:endParaRPr lang="es-MX"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OBJETIVO GENERAL</a:t>
            </a:r>
            <a:endParaRPr lang="es-MX" dirty="0"/>
          </a:p>
        </p:txBody>
      </p:sp>
      <p:sp>
        <p:nvSpPr>
          <p:cNvPr id="3" name="2 Marcador de contenido"/>
          <p:cNvSpPr>
            <a:spLocks noGrp="1"/>
          </p:cNvSpPr>
          <p:nvPr>
            <p:ph sz="quarter" idx="1"/>
          </p:nvPr>
        </p:nvSpPr>
        <p:spPr>
          <a:xfrm>
            <a:off x="457200" y="2135231"/>
            <a:ext cx="8229600" cy="3454009"/>
          </a:xfrm>
        </p:spPr>
        <p:txBody>
          <a:bodyPr>
            <a:noAutofit/>
          </a:bodyPr>
          <a:lstStyle/>
          <a:p>
            <a:pPr lvl="0"/>
            <a:r>
              <a:rPr lang="es-ES" sz="3600" dirty="0"/>
              <a:t>Implementar un plan de actividades  que desarrollen la resistencia a la fuerza en la escalada  de rutas a vista en competencia en la  categoría Juvenil a través de la periodización de la fuerza para obtener una transferencia positiva a la resistencia a la fuerza específica.</a:t>
            </a:r>
            <a:endParaRPr lang="es-EC" sz="3600" dirty="0"/>
          </a:p>
          <a:p>
            <a:endParaRPr lang="es-EC" sz="3600"/>
          </a:p>
          <a:p>
            <a:endParaRPr lang="es-MX" sz="3600" b="1"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4" name="AutoShape 7"/>
          <p:cNvSpPr>
            <a:spLocks noChangeArrowheads="1"/>
          </p:cNvSpPr>
          <p:nvPr/>
        </p:nvSpPr>
        <p:spPr bwMode="auto">
          <a:xfrm>
            <a:off x="2195736" y="1700808"/>
            <a:ext cx="5105400" cy="3581400"/>
          </a:xfrm>
          <a:prstGeom prst="star24">
            <a:avLst>
              <a:gd name="adj" fmla="val 37500"/>
            </a:avLst>
          </a:prstGeom>
          <a:gradFill rotWithShape="0">
            <a:gsLst>
              <a:gs pos="0">
                <a:schemeClr val="bg1"/>
              </a:gs>
              <a:gs pos="100000">
                <a:srgbClr val="FF6600"/>
              </a:gs>
            </a:gsLst>
            <a:path path="shape">
              <a:fillToRect l="50000" t="50000" r="50000" b="50000"/>
            </a:path>
          </a:gradFill>
          <a:ln w="9525">
            <a:noFill/>
            <a:miter lim="800000"/>
            <a:headEnd/>
            <a:tailEnd/>
          </a:ln>
          <a:effectLst/>
          <a:scene3d>
            <a:camera prst="legacyPerspectiveBottomLeft"/>
            <a:lightRig rig="legacyFlat3" dir="t"/>
          </a:scene3d>
          <a:sp3d extrusionH="121893000" prstMaterial="legacyMatte">
            <a:bevelT w="13500" h="13500" prst="angle"/>
            <a:bevelB w="13500" h="13500" prst="angle"/>
            <a:extrusionClr>
              <a:srgbClr val="FF6600"/>
            </a:extrusionClr>
          </a:sp3d>
        </p:spPr>
        <p:txBody>
          <a:bodyPr wrap="none" anchor="ctr">
            <a:flatTx/>
          </a:bodyPr>
          <a:lstStyle/>
          <a:p>
            <a:pPr algn="ctr"/>
            <a:endParaRPr lang="es-EC" sz="3200" dirty="0">
              <a:latin typeface="Monotype Corsiva" pitchFamily="66" charset="0"/>
            </a:endParaRPr>
          </a:p>
          <a:p>
            <a:pPr algn="ctr"/>
            <a:r>
              <a:rPr lang="es-EC" sz="4400" b="1" dirty="0" smtClean="0">
                <a:latin typeface="Monotype Corsiva" pitchFamily="66" charset="0"/>
              </a:rPr>
              <a:t>GRACIAS!!!</a:t>
            </a:r>
            <a:endParaRPr lang="es-EC" sz="4400" b="1" dirty="0">
              <a:latin typeface="Monotype Corsiva" pitchFamily="66" charset="0"/>
            </a:endParaRPr>
          </a:p>
          <a:p>
            <a:pPr algn="ctr"/>
            <a:endParaRPr lang="es-EC" sz="3200" dirty="0">
              <a:latin typeface="Monotype Corsiva" pitchFamily="66" charset="0"/>
            </a:endParaRPr>
          </a:p>
        </p:txBody>
      </p:sp>
      <p:pic>
        <p:nvPicPr>
          <p:cNvPr id="3" name="Imagen 40"/>
          <p:cNvPicPr>
            <a:picLocks noChangeAspect="1" noChangeArrowheads="1"/>
          </p:cNvPicPr>
          <p:nvPr/>
        </p:nvPicPr>
        <p:blipFill>
          <a:blip r:embed="rId2" cstate="print"/>
          <a:srcRect/>
          <a:stretch>
            <a:fillRect/>
          </a:stretch>
        </p:blipFill>
        <p:spPr bwMode="auto">
          <a:xfrm>
            <a:off x="179512" y="1484784"/>
            <a:ext cx="1800200" cy="1800200"/>
          </a:xfrm>
          <a:prstGeom prst="rect">
            <a:avLst/>
          </a:prstGeom>
          <a:noFill/>
          <a:ln w="9525">
            <a:noFill/>
            <a:miter lim="800000"/>
            <a:headEnd/>
            <a:tailEnd/>
          </a:ln>
          <a:effectLst>
            <a:softEdge rad="127000"/>
          </a:effectLst>
        </p:spPr>
      </p:pic>
      <p:pic>
        <p:nvPicPr>
          <p:cNvPr id="5" name="Imagen 1" descr="Fafder"/>
          <p:cNvPicPr>
            <a:picLocks noChangeAspect="1" noChangeArrowheads="1"/>
          </p:cNvPicPr>
          <p:nvPr/>
        </p:nvPicPr>
        <p:blipFill>
          <a:blip r:embed="rId3" cstate="print"/>
          <a:srcRect/>
          <a:stretch>
            <a:fillRect/>
          </a:stretch>
        </p:blipFill>
        <p:spPr bwMode="auto">
          <a:xfrm>
            <a:off x="7004324" y="1484784"/>
            <a:ext cx="2104180" cy="1800200"/>
          </a:xfrm>
          <a:prstGeom prst="rect">
            <a:avLst/>
          </a:prstGeom>
          <a:noFill/>
          <a:ln w="9525">
            <a:noFill/>
            <a:miter lim="800000"/>
            <a:headEnd/>
            <a:tailEnd/>
          </a:ln>
          <a:effectLst>
            <a:softEdge rad="1270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OBJETIVOS ESPECIFICOS</a:t>
            </a:r>
            <a:endParaRPr lang="es-MX" dirty="0"/>
          </a:p>
        </p:txBody>
      </p:sp>
      <p:sp>
        <p:nvSpPr>
          <p:cNvPr id="3" name="2 Marcador de contenido"/>
          <p:cNvSpPr>
            <a:spLocks noGrp="1"/>
          </p:cNvSpPr>
          <p:nvPr>
            <p:ph sz="quarter" idx="1"/>
          </p:nvPr>
        </p:nvSpPr>
        <p:spPr/>
        <p:txBody>
          <a:bodyPr>
            <a:normAutofit fontScale="77500" lnSpcReduction="20000"/>
          </a:bodyPr>
          <a:lstStyle/>
          <a:p>
            <a:pPr marL="0" indent="0">
              <a:buNone/>
            </a:pPr>
            <a:endParaRPr lang="es-EC" dirty="0"/>
          </a:p>
          <a:p>
            <a:pPr lvl="0"/>
            <a:r>
              <a:rPr lang="es-ES" dirty="0"/>
              <a:t>Diseñar un plan de periodización de la fuerza mediante bases teóricas para obtener una transferencia positiva a la escalada de rutas a vista en competencia.</a:t>
            </a:r>
            <a:endParaRPr lang="es-EC" dirty="0"/>
          </a:p>
          <a:p>
            <a:pPr marL="0" indent="0">
              <a:buNone/>
            </a:pPr>
            <a:endParaRPr lang="es-EC" dirty="0"/>
          </a:p>
          <a:p>
            <a:pPr lvl="0"/>
            <a:r>
              <a:rPr lang="es-ES" dirty="0"/>
              <a:t>Aplicar el plan de periodización a través de estímulos a los deportistas para obtener una transferencia positiva  en la escalada de rutas a vista</a:t>
            </a:r>
            <a:r>
              <a:rPr lang="es-ES" dirty="0" smtClean="0"/>
              <a:t>.</a:t>
            </a:r>
          </a:p>
          <a:p>
            <a:pPr lvl="0"/>
            <a:endParaRPr lang="es-ES" dirty="0" smtClean="0"/>
          </a:p>
          <a:p>
            <a:r>
              <a:rPr lang="es-ES" dirty="0"/>
              <a:t>Evaluar  la resistencia a la fuerza mediante test físicos en la categoría Juvenil    en la Asociación de Escalada y Andinismo de Pichincha para poder medir su incidencia en la escalada de rutas a vista.</a:t>
            </a:r>
            <a:endParaRPr lang="es-EC" dirty="0"/>
          </a:p>
          <a:p>
            <a:pPr lvl="0"/>
            <a:endParaRPr lang="es-EC" dirty="0"/>
          </a:p>
          <a:p>
            <a:endParaRPr lang="es-MX"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MX" sz="3600" dirty="0" smtClean="0"/>
              <a:t>OPERACIONALIZACION DE VARIABLES</a:t>
            </a:r>
            <a:endParaRPr lang="es-MX" sz="3600" dirty="0"/>
          </a:p>
        </p:txBody>
      </p:sp>
      <p:graphicFrame>
        <p:nvGraphicFramePr>
          <p:cNvPr id="5" name="4 Marcador de contenido"/>
          <p:cNvGraphicFramePr>
            <a:graphicFrameLocks noGrp="1"/>
          </p:cNvGraphicFramePr>
          <p:nvPr>
            <p:ph sz="quarter" idx="1"/>
            <p:extLst>
              <p:ext uri="{D42A27DB-BD31-4B8C-83A1-F6EECF244321}">
                <p14:modId xmlns:p14="http://schemas.microsoft.com/office/powerpoint/2010/main" val="3432802076"/>
              </p:ext>
            </p:extLst>
          </p:nvPr>
        </p:nvGraphicFramePr>
        <p:xfrm>
          <a:off x="323528" y="1196752"/>
          <a:ext cx="8496944" cy="5471317"/>
        </p:xfrm>
        <a:graphic>
          <a:graphicData uri="http://schemas.openxmlformats.org/drawingml/2006/table">
            <a:tbl>
              <a:tblPr firstRow="1" firstCol="1" lastRow="1" lastCol="1" bandRow="1" bandCol="1">
                <a:tableStyleId>{5C22544A-7EE6-4342-B048-85BDC9FD1C3A}</a:tableStyleId>
              </a:tblPr>
              <a:tblGrid>
                <a:gridCol w="1584176"/>
                <a:gridCol w="1603998"/>
                <a:gridCol w="1318510"/>
                <a:gridCol w="1641697"/>
                <a:gridCol w="1168961"/>
                <a:gridCol w="1179602"/>
              </a:tblGrid>
              <a:tr h="366229">
                <a:tc>
                  <a:txBody>
                    <a:bodyPr/>
                    <a:lstStyle/>
                    <a:p>
                      <a:pPr algn="just">
                        <a:spcAft>
                          <a:spcPts val="0"/>
                        </a:spcAft>
                      </a:pPr>
                      <a:r>
                        <a:rPr lang="es-ES" sz="1200" dirty="0">
                          <a:solidFill>
                            <a:schemeClr val="tx1"/>
                          </a:solidFill>
                          <a:effectLst/>
                          <a:latin typeface="Times New Roman" pitchFamily="18" charset="0"/>
                          <a:cs typeface="Times New Roman" pitchFamily="18" charset="0"/>
                        </a:rPr>
                        <a:t>VARIABLE</a:t>
                      </a:r>
                      <a:endParaRPr lang="es-EC" sz="1200" dirty="0">
                        <a:solidFill>
                          <a:schemeClr val="tx1"/>
                        </a:solidFill>
                        <a:effectLst/>
                        <a:latin typeface="Times New Roman" pitchFamily="18" charset="0"/>
                        <a:ea typeface="Times New Roman"/>
                        <a:cs typeface="Times New Roman" pitchFamily="18" charset="0"/>
                      </a:endParaRPr>
                    </a:p>
                  </a:txBody>
                  <a:tcPr marL="49334" marR="49334" marT="0" marB="0">
                    <a:gradFill flip="none" rotWithShape="1">
                      <a:gsLst>
                        <a:gs pos="0">
                          <a:schemeClr val="accent1"/>
                        </a:gs>
                        <a:gs pos="39999">
                          <a:srgbClr val="85C2FF"/>
                        </a:gs>
                        <a:gs pos="70000">
                          <a:srgbClr val="C4D6EB"/>
                        </a:gs>
                        <a:gs pos="100000">
                          <a:srgbClr val="FFEBFA"/>
                        </a:gs>
                      </a:gsLst>
                      <a:lin ang="5400000" scaled="1"/>
                      <a:tileRect/>
                    </a:gradFill>
                  </a:tcPr>
                </a:tc>
                <a:tc>
                  <a:txBody>
                    <a:bodyPr/>
                    <a:lstStyle/>
                    <a:p>
                      <a:pPr algn="just">
                        <a:spcAft>
                          <a:spcPts val="0"/>
                        </a:spcAft>
                      </a:pPr>
                      <a:r>
                        <a:rPr lang="es-ES" sz="1200">
                          <a:solidFill>
                            <a:schemeClr val="tx1"/>
                          </a:solidFill>
                          <a:effectLst/>
                          <a:latin typeface="Times New Roman" pitchFamily="18" charset="0"/>
                          <a:cs typeface="Times New Roman" pitchFamily="18" charset="0"/>
                        </a:rPr>
                        <a:t>DEFINICIÓN</a:t>
                      </a:r>
                      <a:endParaRPr lang="es-EC" sz="1200">
                        <a:solidFill>
                          <a:schemeClr val="tx1"/>
                        </a:solidFill>
                        <a:effectLst/>
                        <a:latin typeface="Times New Roman" pitchFamily="18" charset="0"/>
                        <a:cs typeface="Times New Roman" pitchFamily="18" charset="0"/>
                      </a:endParaRPr>
                    </a:p>
                    <a:p>
                      <a:pPr algn="just">
                        <a:spcAft>
                          <a:spcPts val="0"/>
                        </a:spcAft>
                      </a:pPr>
                      <a:r>
                        <a:rPr lang="es-ES" sz="1200">
                          <a:solidFill>
                            <a:schemeClr val="tx1"/>
                          </a:solidFill>
                          <a:effectLst/>
                          <a:latin typeface="Times New Roman" pitchFamily="18" charset="0"/>
                          <a:cs typeface="Times New Roman" pitchFamily="18" charset="0"/>
                        </a:rPr>
                        <a:t>CONCEPTUAL</a:t>
                      </a:r>
                      <a:endParaRPr lang="es-EC" sz="1200">
                        <a:solidFill>
                          <a:schemeClr val="tx1"/>
                        </a:solidFill>
                        <a:effectLst/>
                        <a:latin typeface="Times New Roman" pitchFamily="18" charset="0"/>
                        <a:ea typeface="Times New Roman"/>
                        <a:cs typeface="Times New Roman" pitchFamily="18" charset="0"/>
                      </a:endParaRPr>
                    </a:p>
                  </a:txBody>
                  <a:tcPr marL="49334" marR="49334" marT="0" marB="0">
                    <a:gradFill flip="none" rotWithShape="1">
                      <a:gsLst>
                        <a:gs pos="0">
                          <a:schemeClr val="accent1"/>
                        </a:gs>
                        <a:gs pos="39999">
                          <a:srgbClr val="85C2FF"/>
                        </a:gs>
                        <a:gs pos="70000">
                          <a:srgbClr val="C4D6EB"/>
                        </a:gs>
                        <a:gs pos="100000">
                          <a:srgbClr val="FFEBFA"/>
                        </a:gs>
                      </a:gsLst>
                      <a:lin ang="5400000" scaled="1"/>
                      <a:tileRect/>
                    </a:gradFill>
                  </a:tcPr>
                </a:tc>
                <a:tc>
                  <a:txBody>
                    <a:bodyPr/>
                    <a:lstStyle/>
                    <a:p>
                      <a:pPr algn="just">
                        <a:spcAft>
                          <a:spcPts val="0"/>
                        </a:spcAft>
                      </a:pPr>
                      <a:r>
                        <a:rPr lang="es-ES" sz="1200">
                          <a:solidFill>
                            <a:schemeClr val="tx1"/>
                          </a:solidFill>
                          <a:effectLst/>
                          <a:latin typeface="Times New Roman" pitchFamily="18" charset="0"/>
                          <a:cs typeface="Times New Roman" pitchFamily="18" charset="0"/>
                        </a:rPr>
                        <a:t>DIMENSIONES</a:t>
                      </a:r>
                      <a:endParaRPr lang="es-EC" sz="1200">
                        <a:solidFill>
                          <a:schemeClr val="tx1"/>
                        </a:solidFill>
                        <a:effectLst/>
                        <a:latin typeface="Times New Roman" pitchFamily="18" charset="0"/>
                        <a:cs typeface="Times New Roman" pitchFamily="18" charset="0"/>
                      </a:endParaRPr>
                    </a:p>
                    <a:p>
                      <a:pPr algn="just">
                        <a:spcAft>
                          <a:spcPts val="0"/>
                        </a:spcAft>
                      </a:pPr>
                      <a:r>
                        <a:rPr lang="es-ES" sz="1200">
                          <a:solidFill>
                            <a:schemeClr val="tx1"/>
                          </a:solidFill>
                          <a:effectLst/>
                          <a:latin typeface="Times New Roman" pitchFamily="18" charset="0"/>
                          <a:cs typeface="Times New Roman" pitchFamily="18" charset="0"/>
                        </a:rPr>
                        <a:t>O CATEGORÍAS</a:t>
                      </a:r>
                      <a:endParaRPr lang="es-EC" sz="1200">
                        <a:solidFill>
                          <a:schemeClr val="tx1"/>
                        </a:solidFill>
                        <a:effectLst/>
                        <a:latin typeface="Times New Roman" pitchFamily="18" charset="0"/>
                        <a:ea typeface="Times New Roman"/>
                        <a:cs typeface="Times New Roman" pitchFamily="18" charset="0"/>
                      </a:endParaRPr>
                    </a:p>
                  </a:txBody>
                  <a:tcPr marL="49334" marR="49334" marT="0" marB="0">
                    <a:gradFill flip="none" rotWithShape="1">
                      <a:gsLst>
                        <a:gs pos="0">
                          <a:schemeClr val="accent1"/>
                        </a:gs>
                        <a:gs pos="39999">
                          <a:srgbClr val="85C2FF"/>
                        </a:gs>
                        <a:gs pos="70000">
                          <a:srgbClr val="C4D6EB"/>
                        </a:gs>
                        <a:gs pos="100000">
                          <a:srgbClr val="FFEBFA"/>
                        </a:gs>
                      </a:gsLst>
                      <a:lin ang="5400000" scaled="1"/>
                      <a:tileRect/>
                    </a:gradFill>
                  </a:tcPr>
                </a:tc>
                <a:tc>
                  <a:txBody>
                    <a:bodyPr/>
                    <a:lstStyle/>
                    <a:p>
                      <a:pPr algn="just">
                        <a:spcAft>
                          <a:spcPts val="0"/>
                        </a:spcAft>
                      </a:pPr>
                      <a:r>
                        <a:rPr lang="es-ES" sz="1200">
                          <a:solidFill>
                            <a:schemeClr val="tx1"/>
                          </a:solidFill>
                          <a:effectLst/>
                          <a:latin typeface="Times New Roman" pitchFamily="18" charset="0"/>
                          <a:cs typeface="Times New Roman" pitchFamily="18" charset="0"/>
                        </a:rPr>
                        <a:t>INDICADORES</a:t>
                      </a:r>
                      <a:endParaRPr lang="es-EC" sz="1200">
                        <a:solidFill>
                          <a:schemeClr val="tx1"/>
                        </a:solidFill>
                        <a:effectLst/>
                        <a:latin typeface="Times New Roman" pitchFamily="18" charset="0"/>
                        <a:ea typeface="Times New Roman"/>
                        <a:cs typeface="Times New Roman" pitchFamily="18" charset="0"/>
                      </a:endParaRPr>
                    </a:p>
                  </a:txBody>
                  <a:tcPr marL="49334" marR="49334" marT="0" marB="0">
                    <a:gradFill flip="none" rotWithShape="1">
                      <a:gsLst>
                        <a:gs pos="0">
                          <a:schemeClr val="accent1"/>
                        </a:gs>
                        <a:gs pos="39999">
                          <a:srgbClr val="85C2FF"/>
                        </a:gs>
                        <a:gs pos="70000">
                          <a:srgbClr val="C4D6EB"/>
                        </a:gs>
                        <a:gs pos="100000">
                          <a:srgbClr val="FFEBFA"/>
                        </a:gs>
                      </a:gsLst>
                      <a:lin ang="5400000" scaled="1"/>
                      <a:tileRect/>
                    </a:gradFill>
                  </a:tcPr>
                </a:tc>
                <a:tc>
                  <a:txBody>
                    <a:bodyPr/>
                    <a:lstStyle/>
                    <a:p>
                      <a:pPr algn="just">
                        <a:spcAft>
                          <a:spcPts val="0"/>
                        </a:spcAft>
                      </a:pPr>
                      <a:r>
                        <a:rPr lang="es-ES" sz="1200">
                          <a:solidFill>
                            <a:schemeClr val="tx1"/>
                          </a:solidFill>
                          <a:effectLst/>
                          <a:latin typeface="Times New Roman" pitchFamily="18" charset="0"/>
                          <a:cs typeface="Times New Roman" pitchFamily="18" charset="0"/>
                        </a:rPr>
                        <a:t>INSTRUMENTOS</a:t>
                      </a:r>
                      <a:endParaRPr lang="es-EC" sz="1200">
                        <a:solidFill>
                          <a:schemeClr val="tx1"/>
                        </a:solidFill>
                        <a:effectLst/>
                        <a:latin typeface="Times New Roman" pitchFamily="18" charset="0"/>
                        <a:ea typeface="Times New Roman"/>
                        <a:cs typeface="Times New Roman" pitchFamily="18" charset="0"/>
                      </a:endParaRPr>
                    </a:p>
                  </a:txBody>
                  <a:tcPr marL="49334" marR="49334" marT="0" marB="0">
                    <a:gradFill flip="none" rotWithShape="1">
                      <a:gsLst>
                        <a:gs pos="0">
                          <a:schemeClr val="accent1"/>
                        </a:gs>
                        <a:gs pos="39999">
                          <a:srgbClr val="85C2FF"/>
                        </a:gs>
                        <a:gs pos="70000">
                          <a:srgbClr val="C4D6EB"/>
                        </a:gs>
                        <a:gs pos="100000">
                          <a:srgbClr val="FFEBFA"/>
                        </a:gs>
                      </a:gsLst>
                      <a:lin ang="5400000" scaled="1"/>
                      <a:tileRect/>
                    </a:gradFill>
                  </a:tcPr>
                </a:tc>
                <a:tc>
                  <a:txBody>
                    <a:bodyPr/>
                    <a:lstStyle/>
                    <a:p>
                      <a:pPr algn="just">
                        <a:spcAft>
                          <a:spcPts val="0"/>
                        </a:spcAft>
                      </a:pPr>
                      <a:r>
                        <a:rPr lang="es-ES" sz="1200">
                          <a:solidFill>
                            <a:schemeClr val="tx1"/>
                          </a:solidFill>
                          <a:effectLst/>
                          <a:latin typeface="Times New Roman" pitchFamily="18" charset="0"/>
                          <a:cs typeface="Times New Roman" pitchFamily="18" charset="0"/>
                        </a:rPr>
                        <a:t>ITEMS</a:t>
                      </a:r>
                      <a:endParaRPr lang="es-EC" sz="1200">
                        <a:solidFill>
                          <a:schemeClr val="tx1"/>
                        </a:solidFill>
                        <a:effectLst/>
                        <a:latin typeface="Times New Roman" pitchFamily="18" charset="0"/>
                        <a:ea typeface="Times New Roman"/>
                        <a:cs typeface="Times New Roman" pitchFamily="18" charset="0"/>
                      </a:endParaRPr>
                    </a:p>
                  </a:txBody>
                  <a:tcPr marL="49334" marR="49334" marT="0" marB="0">
                    <a:gradFill flip="none" rotWithShape="1">
                      <a:gsLst>
                        <a:gs pos="0">
                          <a:schemeClr val="accent1"/>
                        </a:gs>
                        <a:gs pos="39999">
                          <a:srgbClr val="85C2FF"/>
                        </a:gs>
                        <a:gs pos="70000">
                          <a:srgbClr val="C4D6EB"/>
                        </a:gs>
                        <a:gs pos="100000">
                          <a:srgbClr val="FFEBFA"/>
                        </a:gs>
                      </a:gsLst>
                      <a:lin ang="5400000" scaled="1"/>
                      <a:tileRect/>
                    </a:gradFill>
                  </a:tcPr>
                </a:tc>
              </a:tr>
              <a:tr h="1841530">
                <a:tc>
                  <a:txBody>
                    <a:bodyPr/>
                    <a:lstStyle/>
                    <a:p>
                      <a:pPr algn="just">
                        <a:spcAft>
                          <a:spcPts val="0"/>
                        </a:spcAft>
                      </a:pPr>
                      <a:r>
                        <a:rPr lang="es-ES" sz="1200" dirty="0">
                          <a:solidFill>
                            <a:schemeClr val="tx1"/>
                          </a:solidFill>
                          <a:effectLst/>
                          <a:latin typeface="Times New Roman" pitchFamily="18" charset="0"/>
                          <a:cs typeface="Times New Roman" pitchFamily="18" charset="0"/>
                        </a:rPr>
                        <a:t>RESISTENCIA A LA FUERZA</a:t>
                      </a:r>
                      <a:endParaRPr lang="es-EC" sz="1200" dirty="0">
                        <a:solidFill>
                          <a:schemeClr val="tx1"/>
                        </a:solidFill>
                        <a:effectLst/>
                        <a:latin typeface="Times New Roman" pitchFamily="18" charset="0"/>
                        <a:ea typeface="Times New Roman"/>
                        <a:cs typeface="Times New Roman" pitchFamily="18" charset="0"/>
                      </a:endParaRPr>
                    </a:p>
                  </a:txBody>
                  <a:tcPr marL="49334" marR="49334" marT="0" marB="0">
                    <a:gradFill flip="none" rotWithShape="1">
                      <a:gsLst>
                        <a:gs pos="0">
                          <a:schemeClr val="accent1"/>
                        </a:gs>
                        <a:gs pos="39999">
                          <a:srgbClr val="85C2FF"/>
                        </a:gs>
                        <a:gs pos="70000">
                          <a:srgbClr val="C4D6EB"/>
                        </a:gs>
                        <a:gs pos="100000">
                          <a:srgbClr val="FFEBFA"/>
                        </a:gs>
                      </a:gsLst>
                      <a:lin ang="5400000" scaled="1"/>
                      <a:tileRect/>
                    </a:gradFill>
                  </a:tcPr>
                </a:tc>
                <a:tc>
                  <a:txBody>
                    <a:bodyPr/>
                    <a:lstStyle/>
                    <a:p>
                      <a:pPr algn="just">
                        <a:spcAft>
                          <a:spcPts val="0"/>
                        </a:spcAft>
                      </a:pPr>
                      <a:r>
                        <a:rPr lang="es-ES" sz="1200" dirty="0">
                          <a:solidFill>
                            <a:schemeClr val="tx1"/>
                          </a:solidFill>
                          <a:effectLst/>
                          <a:latin typeface="Times New Roman" pitchFamily="18" charset="0"/>
                          <a:cs typeface="Times New Roman" pitchFamily="18" charset="0"/>
                        </a:rPr>
                        <a:t>La resistencia a la fuerza es la capacidad de mantener una fuerza a un nivel constante durante el tiempo que dura la actividad o gesto deportivo ( Manso 1999)</a:t>
                      </a:r>
                      <a:endParaRPr lang="es-EC" sz="1200" dirty="0">
                        <a:solidFill>
                          <a:schemeClr val="tx1"/>
                        </a:solidFill>
                        <a:effectLst/>
                        <a:latin typeface="Times New Roman" pitchFamily="18" charset="0"/>
                        <a:ea typeface="Times New Roman"/>
                        <a:cs typeface="Times New Roman" pitchFamily="18" charset="0"/>
                      </a:endParaRPr>
                    </a:p>
                  </a:txBody>
                  <a:tcPr marL="49334" marR="49334" marT="0" marB="0">
                    <a:gradFill flip="none" rotWithShape="1">
                      <a:gsLst>
                        <a:gs pos="0">
                          <a:schemeClr val="accent1"/>
                        </a:gs>
                        <a:gs pos="39999">
                          <a:srgbClr val="85C2FF"/>
                        </a:gs>
                        <a:gs pos="70000">
                          <a:srgbClr val="C4D6EB"/>
                        </a:gs>
                        <a:gs pos="100000">
                          <a:srgbClr val="FFEBFA"/>
                        </a:gs>
                      </a:gsLst>
                      <a:lin ang="5400000" scaled="1"/>
                      <a:tileRect/>
                    </a:gradFill>
                  </a:tcPr>
                </a:tc>
                <a:tc>
                  <a:txBody>
                    <a:bodyPr/>
                    <a:lstStyle/>
                    <a:p>
                      <a:pPr algn="just">
                        <a:spcAft>
                          <a:spcPts val="0"/>
                        </a:spcAft>
                      </a:pPr>
                      <a:r>
                        <a:rPr lang="es-ES" sz="1200" dirty="0">
                          <a:solidFill>
                            <a:schemeClr val="tx1"/>
                          </a:solidFill>
                          <a:effectLst/>
                          <a:latin typeface="Times New Roman" pitchFamily="18" charset="0"/>
                          <a:cs typeface="Times New Roman" pitchFamily="18" charset="0"/>
                        </a:rPr>
                        <a:t> </a:t>
                      </a:r>
                      <a:endParaRPr lang="es-EC" sz="1200" dirty="0">
                        <a:solidFill>
                          <a:schemeClr val="tx1"/>
                        </a:solidFill>
                        <a:effectLst/>
                        <a:latin typeface="Times New Roman" pitchFamily="18" charset="0"/>
                        <a:cs typeface="Times New Roman" pitchFamily="18" charset="0"/>
                      </a:endParaRPr>
                    </a:p>
                    <a:p>
                      <a:pPr algn="just">
                        <a:spcAft>
                          <a:spcPts val="0"/>
                        </a:spcAft>
                      </a:pPr>
                      <a:r>
                        <a:rPr lang="es-ES" sz="1200" dirty="0">
                          <a:solidFill>
                            <a:schemeClr val="tx1"/>
                          </a:solidFill>
                          <a:effectLst/>
                          <a:latin typeface="Times New Roman" pitchFamily="18" charset="0"/>
                          <a:cs typeface="Times New Roman" pitchFamily="18" charset="0"/>
                        </a:rPr>
                        <a:t>Periodización de la Fuerza:</a:t>
                      </a:r>
                      <a:endParaRPr lang="es-EC" sz="1200" dirty="0">
                        <a:solidFill>
                          <a:schemeClr val="tx1"/>
                        </a:solidFill>
                        <a:effectLst/>
                        <a:latin typeface="Times New Roman" pitchFamily="18" charset="0"/>
                        <a:cs typeface="Times New Roman" pitchFamily="18" charset="0"/>
                      </a:endParaRPr>
                    </a:p>
                    <a:p>
                      <a:pPr marL="342900" lvl="0" indent="-342900" algn="just">
                        <a:spcAft>
                          <a:spcPts val="0"/>
                        </a:spcAft>
                        <a:buFont typeface="Symbol"/>
                        <a:buChar char=""/>
                      </a:pPr>
                      <a:r>
                        <a:rPr lang="es-ES" sz="1200" dirty="0">
                          <a:solidFill>
                            <a:schemeClr val="tx1"/>
                          </a:solidFill>
                          <a:effectLst/>
                          <a:latin typeface="Times New Roman" pitchFamily="18" charset="0"/>
                          <a:cs typeface="Times New Roman" pitchFamily="18" charset="0"/>
                        </a:rPr>
                        <a:t>Adaptación Anatómica</a:t>
                      </a:r>
                      <a:endParaRPr lang="es-EC" sz="1200" dirty="0">
                        <a:solidFill>
                          <a:schemeClr val="tx1"/>
                        </a:solidFill>
                        <a:effectLst/>
                        <a:latin typeface="Times New Roman" pitchFamily="18" charset="0"/>
                        <a:cs typeface="Times New Roman" pitchFamily="18" charset="0"/>
                      </a:endParaRPr>
                    </a:p>
                    <a:p>
                      <a:pPr marL="342900" lvl="0" indent="-342900" algn="just">
                        <a:spcAft>
                          <a:spcPts val="0"/>
                        </a:spcAft>
                        <a:buFont typeface="Symbol"/>
                        <a:buChar char=""/>
                      </a:pPr>
                      <a:r>
                        <a:rPr lang="es-ES" sz="1200" dirty="0">
                          <a:solidFill>
                            <a:schemeClr val="tx1"/>
                          </a:solidFill>
                          <a:effectLst/>
                          <a:latin typeface="Times New Roman" pitchFamily="18" charset="0"/>
                          <a:cs typeface="Times New Roman" pitchFamily="18" charset="0"/>
                        </a:rPr>
                        <a:t>Resistencia a la fuerza general</a:t>
                      </a:r>
                      <a:endParaRPr lang="es-EC" sz="1200" dirty="0">
                        <a:solidFill>
                          <a:schemeClr val="tx1"/>
                        </a:solidFill>
                        <a:effectLst/>
                        <a:latin typeface="Times New Roman" pitchFamily="18" charset="0"/>
                        <a:cs typeface="Times New Roman" pitchFamily="18" charset="0"/>
                      </a:endParaRPr>
                    </a:p>
                    <a:p>
                      <a:pPr marL="342900" lvl="0" indent="-342900" algn="just">
                        <a:spcAft>
                          <a:spcPts val="0"/>
                        </a:spcAft>
                        <a:buFont typeface="Symbol"/>
                        <a:buChar char=""/>
                      </a:pPr>
                      <a:r>
                        <a:rPr lang="es-ES" sz="1200" dirty="0">
                          <a:solidFill>
                            <a:schemeClr val="tx1"/>
                          </a:solidFill>
                          <a:effectLst/>
                          <a:latin typeface="Times New Roman" pitchFamily="18" charset="0"/>
                          <a:cs typeface="Times New Roman" pitchFamily="18" charset="0"/>
                        </a:rPr>
                        <a:t>Fuerza Máxima</a:t>
                      </a:r>
                      <a:endParaRPr lang="es-EC" sz="1200" dirty="0">
                        <a:solidFill>
                          <a:schemeClr val="tx1"/>
                        </a:solidFill>
                        <a:effectLst/>
                        <a:latin typeface="Times New Roman" pitchFamily="18" charset="0"/>
                        <a:cs typeface="Times New Roman" pitchFamily="18" charset="0"/>
                      </a:endParaRPr>
                    </a:p>
                    <a:p>
                      <a:pPr marL="342900" lvl="0" indent="-342900" algn="just">
                        <a:spcAft>
                          <a:spcPts val="0"/>
                        </a:spcAft>
                        <a:buFont typeface="Symbol"/>
                        <a:buChar char=""/>
                      </a:pPr>
                      <a:r>
                        <a:rPr lang="es-ES" sz="1200" dirty="0">
                          <a:solidFill>
                            <a:schemeClr val="tx1"/>
                          </a:solidFill>
                          <a:effectLst/>
                          <a:latin typeface="Times New Roman" pitchFamily="18" charset="0"/>
                          <a:cs typeface="Times New Roman" pitchFamily="18" charset="0"/>
                        </a:rPr>
                        <a:t>Conversión a Resistencia a fuerza especial </a:t>
                      </a:r>
                      <a:endParaRPr lang="es-EC" sz="1200" dirty="0">
                        <a:solidFill>
                          <a:schemeClr val="tx1"/>
                        </a:solidFill>
                        <a:effectLst/>
                        <a:latin typeface="Times New Roman" pitchFamily="18" charset="0"/>
                        <a:ea typeface="Times New Roman"/>
                        <a:cs typeface="Times New Roman" pitchFamily="18" charset="0"/>
                      </a:endParaRPr>
                    </a:p>
                  </a:txBody>
                  <a:tcPr marL="49334" marR="49334" marT="0" marB="0">
                    <a:gradFill flip="none" rotWithShape="1">
                      <a:gsLst>
                        <a:gs pos="0">
                          <a:schemeClr val="accent1"/>
                        </a:gs>
                        <a:gs pos="39999">
                          <a:srgbClr val="85C2FF"/>
                        </a:gs>
                        <a:gs pos="70000">
                          <a:srgbClr val="C4D6EB"/>
                        </a:gs>
                        <a:gs pos="100000">
                          <a:srgbClr val="FFEBFA"/>
                        </a:gs>
                      </a:gsLst>
                      <a:lin ang="5400000" scaled="1"/>
                      <a:tileRect/>
                    </a:gradFill>
                  </a:tcPr>
                </a:tc>
                <a:tc>
                  <a:txBody>
                    <a:bodyPr/>
                    <a:lstStyle/>
                    <a:p>
                      <a:pPr marL="212725" algn="just">
                        <a:spcAft>
                          <a:spcPts val="0"/>
                        </a:spcAft>
                      </a:pPr>
                      <a:r>
                        <a:rPr lang="es-ES" sz="1200" dirty="0">
                          <a:solidFill>
                            <a:schemeClr val="tx1"/>
                          </a:solidFill>
                          <a:effectLst/>
                          <a:latin typeface="Times New Roman" pitchFamily="18" charset="0"/>
                          <a:cs typeface="Times New Roman" pitchFamily="18" charset="0"/>
                        </a:rPr>
                        <a:t> </a:t>
                      </a:r>
                      <a:endParaRPr lang="es-EC" sz="1200" dirty="0">
                        <a:solidFill>
                          <a:schemeClr val="tx1"/>
                        </a:solidFill>
                        <a:effectLst/>
                        <a:latin typeface="Times New Roman" pitchFamily="18" charset="0"/>
                        <a:cs typeface="Times New Roman" pitchFamily="18" charset="0"/>
                      </a:endParaRPr>
                    </a:p>
                    <a:p>
                      <a:pPr marL="212725" algn="just">
                        <a:spcAft>
                          <a:spcPts val="0"/>
                        </a:spcAft>
                      </a:pPr>
                      <a:r>
                        <a:rPr lang="es-ES" sz="1200" dirty="0">
                          <a:solidFill>
                            <a:schemeClr val="tx1"/>
                          </a:solidFill>
                          <a:effectLst/>
                          <a:latin typeface="Times New Roman" pitchFamily="18" charset="0"/>
                          <a:cs typeface="Times New Roman" pitchFamily="18" charset="0"/>
                        </a:rPr>
                        <a:t> </a:t>
                      </a:r>
                      <a:endParaRPr lang="es-EC" sz="1200" dirty="0">
                        <a:solidFill>
                          <a:schemeClr val="tx1"/>
                        </a:solidFill>
                        <a:effectLst/>
                        <a:latin typeface="Times New Roman" pitchFamily="18" charset="0"/>
                        <a:cs typeface="Times New Roman" pitchFamily="18" charset="0"/>
                      </a:endParaRPr>
                    </a:p>
                    <a:p>
                      <a:pPr algn="just">
                        <a:spcAft>
                          <a:spcPts val="0"/>
                        </a:spcAft>
                      </a:pPr>
                      <a:r>
                        <a:rPr lang="es-ES" sz="1200" dirty="0">
                          <a:solidFill>
                            <a:schemeClr val="tx1"/>
                          </a:solidFill>
                          <a:effectLst/>
                          <a:latin typeface="Times New Roman" pitchFamily="18" charset="0"/>
                          <a:cs typeface="Times New Roman" pitchFamily="18" charset="0"/>
                        </a:rPr>
                        <a:t> </a:t>
                      </a:r>
                      <a:endParaRPr lang="es-EC" sz="1200" dirty="0">
                        <a:solidFill>
                          <a:schemeClr val="tx1"/>
                        </a:solidFill>
                        <a:effectLst/>
                        <a:latin typeface="Times New Roman" pitchFamily="18" charset="0"/>
                        <a:cs typeface="Times New Roman" pitchFamily="18" charset="0"/>
                      </a:endParaRPr>
                    </a:p>
                    <a:p>
                      <a:pPr marL="212725" algn="just">
                        <a:spcAft>
                          <a:spcPts val="0"/>
                        </a:spcAft>
                      </a:pPr>
                      <a:r>
                        <a:rPr lang="es-ES" sz="1200" dirty="0">
                          <a:solidFill>
                            <a:schemeClr val="tx1"/>
                          </a:solidFill>
                          <a:effectLst/>
                          <a:latin typeface="Times New Roman" pitchFamily="18" charset="0"/>
                          <a:cs typeface="Times New Roman" pitchFamily="18" charset="0"/>
                        </a:rPr>
                        <a:t> </a:t>
                      </a:r>
                      <a:endParaRPr lang="es-EC" sz="1200" dirty="0">
                        <a:solidFill>
                          <a:schemeClr val="tx1"/>
                        </a:solidFill>
                        <a:effectLst/>
                        <a:latin typeface="Times New Roman" pitchFamily="18" charset="0"/>
                        <a:cs typeface="Times New Roman" pitchFamily="18" charset="0"/>
                      </a:endParaRPr>
                    </a:p>
                    <a:p>
                      <a:pPr marL="342900" lvl="0" indent="-342900" algn="just">
                        <a:spcAft>
                          <a:spcPts val="0"/>
                        </a:spcAft>
                        <a:buFont typeface="Symbol"/>
                        <a:buChar char=""/>
                      </a:pPr>
                      <a:r>
                        <a:rPr lang="es-ES" sz="1200" dirty="0">
                          <a:solidFill>
                            <a:schemeClr val="tx1"/>
                          </a:solidFill>
                          <a:effectLst/>
                          <a:latin typeface="Times New Roman" pitchFamily="18" charset="0"/>
                          <a:cs typeface="Times New Roman" pitchFamily="18" charset="0"/>
                        </a:rPr>
                        <a:t>Índice de fuerza relativa</a:t>
                      </a:r>
                      <a:endParaRPr lang="es-EC" sz="1200" dirty="0">
                        <a:solidFill>
                          <a:schemeClr val="tx1"/>
                        </a:solidFill>
                        <a:effectLst/>
                        <a:latin typeface="Times New Roman" pitchFamily="18" charset="0"/>
                        <a:ea typeface="Times New Roman"/>
                        <a:cs typeface="Times New Roman" pitchFamily="18" charset="0"/>
                      </a:endParaRPr>
                    </a:p>
                  </a:txBody>
                  <a:tcPr marL="49334" marR="49334" marT="0" marB="0">
                    <a:gradFill flip="none" rotWithShape="1">
                      <a:gsLst>
                        <a:gs pos="0">
                          <a:schemeClr val="accent1"/>
                        </a:gs>
                        <a:gs pos="39999">
                          <a:srgbClr val="85C2FF"/>
                        </a:gs>
                        <a:gs pos="70000">
                          <a:srgbClr val="C4D6EB"/>
                        </a:gs>
                        <a:gs pos="100000">
                          <a:srgbClr val="FFEBFA"/>
                        </a:gs>
                      </a:gsLst>
                      <a:lin ang="5400000" scaled="1"/>
                      <a:tileRect/>
                    </a:gradFill>
                  </a:tcPr>
                </a:tc>
                <a:tc>
                  <a:txBody>
                    <a:bodyPr/>
                    <a:lstStyle/>
                    <a:p>
                      <a:pPr marL="342900" lvl="0" indent="-342900" algn="just">
                        <a:spcAft>
                          <a:spcPts val="0"/>
                        </a:spcAft>
                        <a:buFont typeface="Symbol"/>
                        <a:buChar char=""/>
                      </a:pPr>
                      <a:r>
                        <a:rPr lang="es-ES" sz="1200">
                          <a:solidFill>
                            <a:schemeClr val="tx1"/>
                          </a:solidFill>
                          <a:effectLst/>
                          <a:latin typeface="Times New Roman" pitchFamily="18" charset="0"/>
                          <a:cs typeface="Times New Roman" pitchFamily="18" charset="0"/>
                        </a:rPr>
                        <a:t>Test físicos específicos.</a:t>
                      </a:r>
                      <a:endParaRPr lang="es-EC" sz="1200">
                        <a:solidFill>
                          <a:schemeClr val="tx1"/>
                        </a:solidFill>
                        <a:effectLst/>
                        <a:latin typeface="Times New Roman" pitchFamily="18" charset="0"/>
                        <a:cs typeface="Times New Roman" pitchFamily="18" charset="0"/>
                      </a:endParaRPr>
                    </a:p>
                    <a:p>
                      <a:pPr marL="230505" algn="just">
                        <a:spcAft>
                          <a:spcPts val="0"/>
                        </a:spcAft>
                      </a:pPr>
                      <a:r>
                        <a:rPr lang="es-ES" sz="1200">
                          <a:solidFill>
                            <a:schemeClr val="tx1"/>
                          </a:solidFill>
                          <a:effectLst/>
                          <a:latin typeface="Times New Roman" pitchFamily="18" charset="0"/>
                          <a:cs typeface="Times New Roman" pitchFamily="18" charset="0"/>
                        </a:rPr>
                        <a:t> </a:t>
                      </a:r>
                      <a:endParaRPr lang="es-EC" sz="1200">
                        <a:solidFill>
                          <a:schemeClr val="tx1"/>
                        </a:solidFill>
                        <a:effectLst/>
                        <a:latin typeface="Times New Roman" pitchFamily="18" charset="0"/>
                        <a:ea typeface="Times New Roman"/>
                        <a:cs typeface="Times New Roman" pitchFamily="18" charset="0"/>
                      </a:endParaRPr>
                    </a:p>
                  </a:txBody>
                  <a:tcPr marL="49334" marR="49334" marT="0" marB="0">
                    <a:gradFill flip="none" rotWithShape="1">
                      <a:gsLst>
                        <a:gs pos="0">
                          <a:schemeClr val="accent1"/>
                        </a:gs>
                        <a:gs pos="39999">
                          <a:srgbClr val="85C2FF"/>
                        </a:gs>
                        <a:gs pos="70000">
                          <a:srgbClr val="C4D6EB"/>
                        </a:gs>
                        <a:gs pos="100000">
                          <a:srgbClr val="FFEBFA"/>
                        </a:gs>
                      </a:gsLst>
                      <a:lin ang="5400000" scaled="1"/>
                      <a:tileRect/>
                    </a:gradFill>
                  </a:tcPr>
                </a:tc>
                <a:tc>
                  <a:txBody>
                    <a:bodyPr/>
                    <a:lstStyle/>
                    <a:p>
                      <a:pPr algn="just">
                        <a:spcAft>
                          <a:spcPts val="0"/>
                        </a:spcAft>
                      </a:pPr>
                      <a:r>
                        <a:rPr lang="es-ES" sz="1200" dirty="0">
                          <a:solidFill>
                            <a:schemeClr val="tx1"/>
                          </a:solidFill>
                          <a:effectLst/>
                          <a:latin typeface="Times New Roman" pitchFamily="18" charset="0"/>
                          <a:cs typeface="Times New Roman" pitchFamily="18" charset="0"/>
                        </a:rPr>
                        <a:t>¿La resistencia a la fuerza es necesaria en la escalada de rutas a vista en competencia?</a:t>
                      </a:r>
                      <a:endParaRPr lang="es-EC" sz="1200" dirty="0">
                        <a:solidFill>
                          <a:schemeClr val="tx1"/>
                        </a:solidFill>
                        <a:effectLst/>
                        <a:latin typeface="Times New Roman" pitchFamily="18" charset="0"/>
                        <a:ea typeface="Times New Roman"/>
                        <a:cs typeface="Times New Roman" pitchFamily="18" charset="0"/>
                      </a:endParaRPr>
                    </a:p>
                  </a:txBody>
                  <a:tcPr marL="49334" marR="49334" marT="0" marB="0">
                    <a:gradFill flip="none" rotWithShape="1">
                      <a:gsLst>
                        <a:gs pos="0">
                          <a:schemeClr val="accent1"/>
                        </a:gs>
                        <a:gs pos="39999">
                          <a:srgbClr val="85C2FF"/>
                        </a:gs>
                        <a:gs pos="70000">
                          <a:srgbClr val="C4D6EB"/>
                        </a:gs>
                        <a:gs pos="100000">
                          <a:srgbClr val="FFEBFA"/>
                        </a:gs>
                      </a:gsLst>
                      <a:lin ang="5400000" scaled="1"/>
                      <a:tileRect/>
                    </a:gradFill>
                  </a:tcPr>
                </a:tc>
              </a:tr>
              <a:tr h="2544768">
                <a:tc>
                  <a:txBody>
                    <a:bodyPr/>
                    <a:lstStyle/>
                    <a:p>
                      <a:pPr algn="just">
                        <a:spcAft>
                          <a:spcPts val="0"/>
                        </a:spcAft>
                      </a:pPr>
                      <a:r>
                        <a:rPr lang="es-ES" sz="1200" dirty="0">
                          <a:solidFill>
                            <a:schemeClr val="tx1"/>
                          </a:solidFill>
                          <a:effectLst/>
                          <a:latin typeface="Times New Roman" pitchFamily="18" charset="0"/>
                          <a:cs typeface="Times New Roman" pitchFamily="18" charset="0"/>
                        </a:rPr>
                        <a:t>ESCALADA DE RUTAS VISTA EN COMPETENCIA</a:t>
                      </a:r>
                      <a:endParaRPr lang="es-EC" sz="1200" dirty="0">
                        <a:solidFill>
                          <a:schemeClr val="tx1"/>
                        </a:solidFill>
                        <a:effectLst/>
                        <a:latin typeface="Times New Roman" pitchFamily="18" charset="0"/>
                        <a:ea typeface="Times New Roman"/>
                        <a:cs typeface="Times New Roman" pitchFamily="18" charset="0"/>
                      </a:endParaRPr>
                    </a:p>
                  </a:txBody>
                  <a:tcPr marL="49334" marR="49334" marT="0" marB="0">
                    <a:gradFill flip="none" rotWithShape="1">
                      <a:gsLst>
                        <a:gs pos="0">
                          <a:schemeClr val="accent1"/>
                        </a:gs>
                        <a:gs pos="39999">
                          <a:srgbClr val="85C2FF"/>
                        </a:gs>
                        <a:gs pos="70000">
                          <a:srgbClr val="C4D6EB"/>
                        </a:gs>
                        <a:gs pos="100000">
                          <a:srgbClr val="FFEBFA"/>
                        </a:gs>
                      </a:gsLst>
                      <a:lin ang="5400000" scaled="1"/>
                      <a:tileRect/>
                    </a:gradFill>
                  </a:tcPr>
                </a:tc>
                <a:tc>
                  <a:txBody>
                    <a:bodyPr/>
                    <a:lstStyle/>
                    <a:p>
                      <a:pPr algn="just">
                        <a:spcAft>
                          <a:spcPts val="0"/>
                        </a:spcAft>
                      </a:pPr>
                      <a:r>
                        <a:rPr lang="es-EC" sz="1200" dirty="0">
                          <a:solidFill>
                            <a:schemeClr val="tx1"/>
                          </a:solidFill>
                          <a:effectLst/>
                          <a:latin typeface="Times New Roman" pitchFamily="18" charset="0"/>
                          <a:cs typeface="Times New Roman" pitchFamily="18" charset="0"/>
                        </a:rPr>
                        <a:t>Es cuando el deportista no posee ningún tipo de información de cómo ejecutar o resolver los movimientos, tan solo su lectura y visualización, experiencia, preparación física serán los que le guiaran durante su escalada. </a:t>
                      </a:r>
                      <a:endParaRPr lang="es-EC" sz="1200" dirty="0">
                        <a:solidFill>
                          <a:schemeClr val="tx1"/>
                        </a:solidFill>
                        <a:effectLst/>
                        <a:latin typeface="Times New Roman" pitchFamily="18" charset="0"/>
                        <a:ea typeface="Times New Roman"/>
                        <a:cs typeface="Times New Roman" pitchFamily="18" charset="0"/>
                      </a:endParaRPr>
                    </a:p>
                  </a:txBody>
                  <a:tcPr marL="49334" marR="49334" marT="0" marB="0">
                    <a:gradFill flip="none" rotWithShape="1">
                      <a:gsLst>
                        <a:gs pos="0">
                          <a:schemeClr val="accent1"/>
                        </a:gs>
                        <a:gs pos="39999">
                          <a:srgbClr val="85C2FF"/>
                        </a:gs>
                        <a:gs pos="70000">
                          <a:srgbClr val="C4D6EB"/>
                        </a:gs>
                        <a:gs pos="100000">
                          <a:srgbClr val="FFEBFA"/>
                        </a:gs>
                      </a:gsLst>
                      <a:lin ang="5400000" scaled="1"/>
                      <a:tileRect/>
                    </a:gradFill>
                  </a:tcPr>
                </a:tc>
                <a:tc>
                  <a:txBody>
                    <a:bodyPr/>
                    <a:lstStyle/>
                    <a:p>
                      <a:pPr marL="204470" algn="just">
                        <a:spcAft>
                          <a:spcPts val="0"/>
                        </a:spcAft>
                      </a:pPr>
                      <a:r>
                        <a:rPr lang="es-ES" sz="1200" dirty="0">
                          <a:solidFill>
                            <a:schemeClr val="tx1"/>
                          </a:solidFill>
                          <a:effectLst/>
                          <a:latin typeface="Times New Roman" pitchFamily="18" charset="0"/>
                          <a:cs typeface="Times New Roman" pitchFamily="18" charset="0"/>
                        </a:rPr>
                        <a:t> </a:t>
                      </a:r>
                      <a:endParaRPr lang="es-EC" sz="1200" dirty="0">
                        <a:solidFill>
                          <a:schemeClr val="tx1"/>
                        </a:solidFill>
                        <a:effectLst/>
                        <a:latin typeface="Times New Roman" pitchFamily="18" charset="0"/>
                        <a:cs typeface="Times New Roman" pitchFamily="18" charset="0"/>
                      </a:endParaRPr>
                    </a:p>
                    <a:p>
                      <a:pPr marL="457200" algn="just">
                        <a:spcAft>
                          <a:spcPts val="0"/>
                        </a:spcAft>
                      </a:pPr>
                      <a:r>
                        <a:rPr lang="es-ES" sz="1200" dirty="0">
                          <a:solidFill>
                            <a:schemeClr val="tx1"/>
                          </a:solidFill>
                          <a:effectLst/>
                          <a:latin typeface="Times New Roman" pitchFamily="18" charset="0"/>
                          <a:cs typeface="Times New Roman" pitchFamily="18" charset="0"/>
                        </a:rPr>
                        <a:t> </a:t>
                      </a:r>
                      <a:endParaRPr lang="es-EC" sz="1200" dirty="0">
                        <a:solidFill>
                          <a:schemeClr val="tx1"/>
                        </a:solidFill>
                        <a:effectLst/>
                        <a:latin typeface="Times New Roman" pitchFamily="18" charset="0"/>
                        <a:cs typeface="Times New Roman" pitchFamily="18" charset="0"/>
                      </a:endParaRPr>
                    </a:p>
                    <a:p>
                      <a:pPr marL="457200" algn="just">
                        <a:spcAft>
                          <a:spcPts val="0"/>
                        </a:spcAft>
                      </a:pPr>
                      <a:r>
                        <a:rPr lang="es-ES" sz="1200" dirty="0">
                          <a:solidFill>
                            <a:schemeClr val="tx1"/>
                          </a:solidFill>
                          <a:effectLst/>
                          <a:latin typeface="Times New Roman" pitchFamily="18" charset="0"/>
                          <a:cs typeface="Times New Roman" pitchFamily="18" charset="0"/>
                        </a:rPr>
                        <a:t> </a:t>
                      </a:r>
                      <a:endParaRPr lang="es-EC" sz="1200" dirty="0">
                        <a:solidFill>
                          <a:schemeClr val="tx1"/>
                        </a:solidFill>
                        <a:effectLst/>
                        <a:latin typeface="Times New Roman" pitchFamily="18" charset="0"/>
                        <a:cs typeface="Times New Roman" pitchFamily="18" charset="0"/>
                      </a:endParaRPr>
                    </a:p>
                    <a:p>
                      <a:pPr marL="342900" lvl="0" indent="-342900" algn="just">
                        <a:spcAft>
                          <a:spcPts val="0"/>
                        </a:spcAft>
                        <a:buFont typeface="Symbol"/>
                        <a:buChar char=""/>
                      </a:pPr>
                      <a:r>
                        <a:rPr lang="es-ES" sz="1200" dirty="0">
                          <a:solidFill>
                            <a:schemeClr val="tx1"/>
                          </a:solidFill>
                          <a:effectLst/>
                          <a:latin typeface="Times New Roman" pitchFamily="18" charset="0"/>
                          <a:cs typeface="Times New Roman" pitchFamily="18" charset="0"/>
                        </a:rPr>
                        <a:t>RUTAS A VISTA</a:t>
                      </a:r>
                      <a:endParaRPr lang="es-EC" sz="1200" dirty="0">
                        <a:solidFill>
                          <a:schemeClr val="tx1"/>
                        </a:solidFill>
                        <a:effectLst/>
                        <a:latin typeface="Times New Roman" pitchFamily="18" charset="0"/>
                        <a:cs typeface="Times New Roman" pitchFamily="18" charset="0"/>
                      </a:endParaRPr>
                    </a:p>
                    <a:p>
                      <a:pPr marL="457200" algn="just">
                        <a:spcAft>
                          <a:spcPts val="0"/>
                        </a:spcAft>
                      </a:pPr>
                      <a:r>
                        <a:rPr lang="es-ES" sz="1200" dirty="0">
                          <a:solidFill>
                            <a:schemeClr val="tx1"/>
                          </a:solidFill>
                          <a:effectLst/>
                          <a:latin typeface="Times New Roman" pitchFamily="18" charset="0"/>
                          <a:cs typeface="Times New Roman" pitchFamily="18" charset="0"/>
                        </a:rPr>
                        <a:t> </a:t>
                      </a:r>
                      <a:endParaRPr lang="es-EC" sz="1200" dirty="0">
                        <a:solidFill>
                          <a:schemeClr val="tx1"/>
                        </a:solidFill>
                        <a:effectLst/>
                        <a:latin typeface="Times New Roman" pitchFamily="18" charset="0"/>
                        <a:ea typeface="Times New Roman"/>
                        <a:cs typeface="Times New Roman" pitchFamily="18" charset="0"/>
                      </a:endParaRPr>
                    </a:p>
                  </a:txBody>
                  <a:tcPr marL="49334" marR="49334" marT="0" marB="0">
                    <a:gradFill flip="none" rotWithShape="1">
                      <a:gsLst>
                        <a:gs pos="0">
                          <a:schemeClr val="accent1"/>
                        </a:gs>
                        <a:gs pos="39999">
                          <a:srgbClr val="85C2FF"/>
                        </a:gs>
                        <a:gs pos="70000">
                          <a:srgbClr val="C4D6EB"/>
                        </a:gs>
                        <a:gs pos="100000">
                          <a:srgbClr val="FFEBFA"/>
                        </a:gs>
                      </a:gsLst>
                      <a:lin ang="5400000" scaled="1"/>
                      <a:tileRect/>
                    </a:gradFill>
                  </a:tcPr>
                </a:tc>
                <a:tc>
                  <a:txBody>
                    <a:bodyPr/>
                    <a:lstStyle/>
                    <a:p>
                      <a:pPr marL="204470" algn="just">
                        <a:spcAft>
                          <a:spcPts val="0"/>
                        </a:spcAft>
                      </a:pPr>
                      <a:r>
                        <a:rPr lang="es-ES" sz="1200" dirty="0">
                          <a:solidFill>
                            <a:schemeClr val="tx1"/>
                          </a:solidFill>
                          <a:effectLst/>
                          <a:latin typeface="Times New Roman" pitchFamily="18" charset="0"/>
                          <a:cs typeface="Times New Roman" pitchFamily="18" charset="0"/>
                        </a:rPr>
                        <a:t> </a:t>
                      </a:r>
                      <a:endParaRPr lang="es-EC" sz="1200" dirty="0">
                        <a:solidFill>
                          <a:schemeClr val="tx1"/>
                        </a:solidFill>
                        <a:effectLst/>
                        <a:latin typeface="Times New Roman" pitchFamily="18" charset="0"/>
                        <a:cs typeface="Times New Roman" pitchFamily="18" charset="0"/>
                      </a:endParaRPr>
                    </a:p>
                    <a:p>
                      <a:pPr marL="457200" algn="just">
                        <a:spcAft>
                          <a:spcPts val="0"/>
                        </a:spcAft>
                      </a:pPr>
                      <a:r>
                        <a:rPr lang="es-ES" sz="1200" dirty="0">
                          <a:solidFill>
                            <a:schemeClr val="tx1"/>
                          </a:solidFill>
                          <a:effectLst/>
                          <a:latin typeface="Times New Roman" pitchFamily="18" charset="0"/>
                          <a:cs typeface="Times New Roman" pitchFamily="18" charset="0"/>
                        </a:rPr>
                        <a:t> </a:t>
                      </a:r>
                      <a:endParaRPr lang="es-EC" sz="1200" dirty="0">
                        <a:solidFill>
                          <a:schemeClr val="tx1"/>
                        </a:solidFill>
                        <a:effectLst/>
                        <a:latin typeface="Times New Roman" pitchFamily="18" charset="0"/>
                        <a:cs typeface="Times New Roman" pitchFamily="18" charset="0"/>
                      </a:endParaRPr>
                    </a:p>
                    <a:p>
                      <a:pPr marL="457200" algn="just">
                        <a:spcAft>
                          <a:spcPts val="0"/>
                        </a:spcAft>
                      </a:pPr>
                      <a:r>
                        <a:rPr lang="es-ES" sz="1200" dirty="0">
                          <a:solidFill>
                            <a:schemeClr val="tx1"/>
                          </a:solidFill>
                          <a:effectLst/>
                          <a:latin typeface="Times New Roman" pitchFamily="18" charset="0"/>
                          <a:cs typeface="Times New Roman" pitchFamily="18" charset="0"/>
                        </a:rPr>
                        <a:t> </a:t>
                      </a:r>
                      <a:endParaRPr lang="es-EC" sz="1200" dirty="0">
                        <a:solidFill>
                          <a:schemeClr val="tx1"/>
                        </a:solidFill>
                        <a:effectLst/>
                        <a:latin typeface="Times New Roman" pitchFamily="18" charset="0"/>
                        <a:cs typeface="Times New Roman" pitchFamily="18" charset="0"/>
                      </a:endParaRPr>
                    </a:p>
                    <a:p>
                      <a:pPr marL="342900" lvl="0" indent="-342900" algn="just">
                        <a:spcAft>
                          <a:spcPts val="0"/>
                        </a:spcAft>
                        <a:buFont typeface="Symbol"/>
                        <a:buChar char=""/>
                      </a:pPr>
                      <a:r>
                        <a:rPr lang="es-ES" sz="1200" dirty="0">
                          <a:solidFill>
                            <a:schemeClr val="tx1"/>
                          </a:solidFill>
                          <a:effectLst/>
                          <a:latin typeface="Times New Roman" pitchFamily="18" charset="0"/>
                          <a:cs typeface="Times New Roman" pitchFamily="18" charset="0"/>
                        </a:rPr>
                        <a:t>Nivel de la ruta</a:t>
                      </a:r>
                      <a:endParaRPr lang="es-EC" sz="1200" dirty="0">
                        <a:solidFill>
                          <a:schemeClr val="tx1"/>
                        </a:solidFill>
                        <a:effectLst/>
                        <a:latin typeface="Times New Roman" pitchFamily="18" charset="0"/>
                        <a:cs typeface="Times New Roman" pitchFamily="18" charset="0"/>
                      </a:endParaRPr>
                    </a:p>
                    <a:p>
                      <a:pPr marL="342900" lvl="0" indent="-342900" algn="just">
                        <a:spcAft>
                          <a:spcPts val="0"/>
                        </a:spcAft>
                        <a:buFont typeface="Symbol"/>
                        <a:buChar char=""/>
                      </a:pPr>
                      <a:r>
                        <a:rPr lang="es-ES" sz="1200" dirty="0">
                          <a:solidFill>
                            <a:schemeClr val="tx1"/>
                          </a:solidFill>
                          <a:effectLst/>
                          <a:latin typeface="Times New Roman" pitchFamily="18" charset="0"/>
                          <a:cs typeface="Times New Roman" pitchFamily="18" charset="0"/>
                        </a:rPr>
                        <a:t>Numero de Movimientos</a:t>
                      </a:r>
                      <a:endParaRPr lang="es-EC" sz="1200" dirty="0">
                        <a:solidFill>
                          <a:schemeClr val="tx1"/>
                        </a:solidFill>
                        <a:effectLst/>
                        <a:latin typeface="Times New Roman" pitchFamily="18" charset="0"/>
                        <a:cs typeface="Times New Roman" pitchFamily="18" charset="0"/>
                      </a:endParaRPr>
                    </a:p>
                    <a:p>
                      <a:pPr marL="342900" lvl="0" indent="-342900" algn="just">
                        <a:spcAft>
                          <a:spcPts val="0"/>
                        </a:spcAft>
                        <a:buFont typeface="Symbol"/>
                        <a:buChar char=""/>
                      </a:pPr>
                      <a:r>
                        <a:rPr lang="es-ES" sz="1200" dirty="0">
                          <a:solidFill>
                            <a:schemeClr val="tx1"/>
                          </a:solidFill>
                          <a:effectLst/>
                          <a:latin typeface="Times New Roman" pitchFamily="18" charset="0"/>
                          <a:cs typeface="Times New Roman" pitchFamily="18" charset="0"/>
                        </a:rPr>
                        <a:t>Tiempo de Visualización</a:t>
                      </a:r>
                      <a:endParaRPr lang="es-EC" sz="1200" dirty="0">
                        <a:solidFill>
                          <a:schemeClr val="tx1"/>
                        </a:solidFill>
                        <a:effectLst/>
                        <a:latin typeface="Times New Roman" pitchFamily="18" charset="0"/>
                        <a:cs typeface="Times New Roman" pitchFamily="18" charset="0"/>
                      </a:endParaRPr>
                    </a:p>
                    <a:p>
                      <a:pPr marL="342900" lvl="0" indent="-342900" algn="just">
                        <a:spcAft>
                          <a:spcPts val="0"/>
                        </a:spcAft>
                        <a:buFont typeface="Symbol"/>
                        <a:buChar char=""/>
                      </a:pPr>
                      <a:r>
                        <a:rPr lang="es-ES" sz="1200" dirty="0">
                          <a:solidFill>
                            <a:schemeClr val="tx1"/>
                          </a:solidFill>
                          <a:effectLst/>
                          <a:latin typeface="Times New Roman" pitchFamily="18" charset="0"/>
                          <a:cs typeface="Times New Roman" pitchFamily="18" charset="0"/>
                        </a:rPr>
                        <a:t>Tiempo de ejecución de la ruta</a:t>
                      </a:r>
                      <a:endParaRPr lang="es-EC" sz="1200" dirty="0">
                        <a:solidFill>
                          <a:schemeClr val="tx1"/>
                        </a:solidFill>
                        <a:effectLst/>
                        <a:latin typeface="Times New Roman" pitchFamily="18" charset="0"/>
                        <a:cs typeface="Times New Roman" pitchFamily="18" charset="0"/>
                      </a:endParaRPr>
                    </a:p>
                    <a:p>
                      <a:pPr marL="228600" algn="just">
                        <a:spcAft>
                          <a:spcPts val="0"/>
                        </a:spcAft>
                      </a:pPr>
                      <a:r>
                        <a:rPr lang="es-ES" sz="1200" dirty="0">
                          <a:solidFill>
                            <a:schemeClr val="tx1"/>
                          </a:solidFill>
                          <a:effectLst/>
                          <a:latin typeface="Times New Roman" pitchFamily="18" charset="0"/>
                          <a:cs typeface="Times New Roman" pitchFamily="18" charset="0"/>
                        </a:rPr>
                        <a:t> </a:t>
                      </a:r>
                      <a:endParaRPr lang="es-EC" sz="1200" dirty="0">
                        <a:solidFill>
                          <a:schemeClr val="tx1"/>
                        </a:solidFill>
                        <a:effectLst/>
                        <a:latin typeface="Times New Roman" pitchFamily="18" charset="0"/>
                        <a:ea typeface="Times New Roman"/>
                        <a:cs typeface="Times New Roman" pitchFamily="18" charset="0"/>
                      </a:endParaRPr>
                    </a:p>
                  </a:txBody>
                  <a:tcPr marL="49334" marR="49334" marT="0" marB="0">
                    <a:gradFill flip="none" rotWithShape="1">
                      <a:gsLst>
                        <a:gs pos="0">
                          <a:schemeClr val="accent1"/>
                        </a:gs>
                        <a:gs pos="39999">
                          <a:srgbClr val="85C2FF"/>
                        </a:gs>
                        <a:gs pos="70000">
                          <a:srgbClr val="C4D6EB"/>
                        </a:gs>
                        <a:gs pos="100000">
                          <a:srgbClr val="FFEBFA"/>
                        </a:gs>
                      </a:gsLst>
                      <a:lin ang="5400000" scaled="1"/>
                      <a:tileRect/>
                    </a:gradFill>
                  </a:tcPr>
                </a:tc>
                <a:tc>
                  <a:txBody>
                    <a:bodyPr/>
                    <a:lstStyle/>
                    <a:p>
                      <a:pPr marL="244475" algn="just">
                        <a:spcAft>
                          <a:spcPts val="0"/>
                        </a:spcAft>
                      </a:pPr>
                      <a:r>
                        <a:rPr lang="es-ES" sz="1200" dirty="0">
                          <a:solidFill>
                            <a:schemeClr val="tx1"/>
                          </a:solidFill>
                          <a:effectLst/>
                          <a:latin typeface="Times New Roman" pitchFamily="18" charset="0"/>
                          <a:cs typeface="Times New Roman" pitchFamily="18" charset="0"/>
                        </a:rPr>
                        <a:t> </a:t>
                      </a:r>
                      <a:endParaRPr lang="es-EC" sz="1200" dirty="0">
                        <a:solidFill>
                          <a:schemeClr val="tx1"/>
                        </a:solidFill>
                        <a:effectLst/>
                        <a:latin typeface="Times New Roman" pitchFamily="18" charset="0"/>
                        <a:cs typeface="Times New Roman" pitchFamily="18" charset="0"/>
                      </a:endParaRPr>
                    </a:p>
                    <a:p>
                      <a:pPr marL="342900" lvl="0" indent="-342900" algn="just">
                        <a:spcAft>
                          <a:spcPts val="0"/>
                        </a:spcAft>
                        <a:buFont typeface="Symbol"/>
                        <a:buChar char=""/>
                      </a:pPr>
                      <a:r>
                        <a:rPr lang="es-ES" sz="1200" dirty="0">
                          <a:solidFill>
                            <a:schemeClr val="tx1"/>
                          </a:solidFill>
                          <a:effectLst/>
                          <a:latin typeface="Times New Roman" pitchFamily="18" charset="0"/>
                          <a:cs typeface="Times New Roman" pitchFamily="18" charset="0"/>
                        </a:rPr>
                        <a:t>Diseño de rutas</a:t>
                      </a:r>
                      <a:endParaRPr lang="es-EC" sz="1200" dirty="0">
                        <a:solidFill>
                          <a:schemeClr val="tx1"/>
                        </a:solidFill>
                        <a:effectLst/>
                        <a:latin typeface="Times New Roman" pitchFamily="18" charset="0"/>
                        <a:cs typeface="Times New Roman" pitchFamily="18" charset="0"/>
                      </a:endParaRPr>
                    </a:p>
                    <a:p>
                      <a:pPr marL="244475" algn="just">
                        <a:spcAft>
                          <a:spcPts val="0"/>
                        </a:spcAft>
                      </a:pPr>
                      <a:r>
                        <a:rPr lang="es-ES" sz="1200" dirty="0">
                          <a:solidFill>
                            <a:schemeClr val="tx1"/>
                          </a:solidFill>
                          <a:effectLst/>
                          <a:latin typeface="Times New Roman" pitchFamily="18" charset="0"/>
                          <a:cs typeface="Times New Roman" pitchFamily="18" charset="0"/>
                        </a:rPr>
                        <a:t> </a:t>
                      </a:r>
                      <a:endParaRPr lang="es-EC" sz="1200" dirty="0">
                        <a:solidFill>
                          <a:schemeClr val="tx1"/>
                        </a:solidFill>
                        <a:effectLst/>
                        <a:latin typeface="Times New Roman" pitchFamily="18" charset="0"/>
                        <a:cs typeface="Times New Roman" pitchFamily="18" charset="0"/>
                      </a:endParaRPr>
                    </a:p>
                    <a:p>
                      <a:pPr marL="342900" lvl="0" indent="-342900" algn="just">
                        <a:spcAft>
                          <a:spcPts val="0"/>
                        </a:spcAft>
                        <a:buFont typeface="Symbol"/>
                        <a:buChar char=""/>
                      </a:pPr>
                      <a:r>
                        <a:rPr lang="es-ES" sz="1200" dirty="0">
                          <a:solidFill>
                            <a:schemeClr val="tx1"/>
                          </a:solidFill>
                          <a:effectLst/>
                          <a:latin typeface="Times New Roman" pitchFamily="18" charset="0"/>
                          <a:cs typeface="Times New Roman" pitchFamily="18" charset="0"/>
                        </a:rPr>
                        <a:t>Ficha de observación</a:t>
                      </a:r>
                      <a:endParaRPr lang="es-EC" sz="1200" dirty="0">
                        <a:solidFill>
                          <a:schemeClr val="tx1"/>
                        </a:solidFill>
                        <a:effectLst/>
                        <a:latin typeface="Times New Roman" pitchFamily="18" charset="0"/>
                        <a:cs typeface="Times New Roman" pitchFamily="18" charset="0"/>
                      </a:endParaRPr>
                    </a:p>
                    <a:p>
                      <a:pPr algn="just">
                        <a:spcAft>
                          <a:spcPts val="0"/>
                        </a:spcAft>
                      </a:pPr>
                      <a:r>
                        <a:rPr lang="es-ES" sz="1200" dirty="0">
                          <a:solidFill>
                            <a:schemeClr val="tx1"/>
                          </a:solidFill>
                          <a:effectLst/>
                          <a:latin typeface="Times New Roman" pitchFamily="18" charset="0"/>
                          <a:cs typeface="Times New Roman" pitchFamily="18" charset="0"/>
                        </a:rPr>
                        <a:t> </a:t>
                      </a:r>
                      <a:endParaRPr lang="es-EC" sz="1200" dirty="0">
                        <a:solidFill>
                          <a:schemeClr val="tx1"/>
                        </a:solidFill>
                        <a:effectLst/>
                        <a:latin typeface="Times New Roman" pitchFamily="18" charset="0"/>
                        <a:cs typeface="Times New Roman" pitchFamily="18" charset="0"/>
                      </a:endParaRPr>
                    </a:p>
                    <a:p>
                      <a:pPr algn="just">
                        <a:spcAft>
                          <a:spcPts val="0"/>
                        </a:spcAft>
                      </a:pPr>
                      <a:r>
                        <a:rPr lang="es-ES" sz="1200" dirty="0">
                          <a:solidFill>
                            <a:schemeClr val="tx1"/>
                          </a:solidFill>
                          <a:effectLst/>
                          <a:latin typeface="Times New Roman" pitchFamily="18" charset="0"/>
                          <a:cs typeface="Times New Roman" pitchFamily="18" charset="0"/>
                        </a:rPr>
                        <a:t> </a:t>
                      </a:r>
                      <a:endParaRPr lang="es-EC" sz="1200" dirty="0">
                        <a:solidFill>
                          <a:schemeClr val="tx1"/>
                        </a:solidFill>
                        <a:effectLst/>
                        <a:latin typeface="Times New Roman" pitchFamily="18" charset="0"/>
                        <a:cs typeface="Times New Roman" pitchFamily="18" charset="0"/>
                      </a:endParaRPr>
                    </a:p>
                    <a:p>
                      <a:pPr algn="just">
                        <a:spcAft>
                          <a:spcPts val="0"/>
                        </a:spcAft>
                      </a:pPr>
                      <a:r>
                        <a:rPr lang="es-ES" sz="1200" dirty="0">
                          <a:solidFill>
                            <a:schemeClr val="tx1"/>
                          </a:solidFill>
                          <a:effectLst/>
                          <a:latin typeface="Times New Roman" pitchFamily="18" charset="0"/>
                          <a:cs typeface="Times New Roman" pitchFamily="18" charset="0"/>
                        </a:rPr>
                        <a:t> </a:t>
                      </a:r>
                      <a:endParaRPr lang="es-EC" sz="1200" dirty="0">
                        <a:solidFill>
                          <a:schemeClr val="tx1"/>
                        </a:solidFill>
                        <a:effectLst/>
                        <a:latin typeface="Times New Roman" pitchFamily="18" charset="0"/>
                        <a:cs typeface="Times New Roman" pitchFamily="18" charset="0"/>
                      </a:endParaRPr>
                    </a:p>
                    <a:p>
                      <a:pPr algn="just">
                        <a:spcAft>
                          <a:spcPts val="0"/>
                        </a:spcAft>
                      </a:pPr>
                      <a:r>
                        <a:rPr lang="es-ES" sz="1200" dirty="0">
                          <a:solidFill>
                            <a:schemeClr val="tx1"/>
                          </a:solidFill>
                          <a:effectLst/>
                          <a:latin typeface="Times New Roman" pitchFamily="18" charset="0"/>
                          <a:cs typeface="Times New Roman" pitchFamily="18" charset="0"/>
                        </a:rPr>
                        <a:t> </a:t>
                      </a:r>
                      <a:endParaRPr lang="es-EC" sz="1200" dirty="0">
                        <a:solidFill>
                          <a:schemeClr val="tx1"/>
                        </a:solidFill>
                        <a:effectLst/>
                        <a:latin typeface="Times New Roman" pitchFamily="18" charset="0"/>
                        <a:ea typeface="Times New Roman"/>
                        <a:cs typeface="Times New Roman" pitchFamily="18" charset="0"/>
                      </a:endParaRPr>
                    </a:p>
                  </a:txBody>
                  <a:tcPr marL="49334" marR="49334" marT="0" marB="0">
                    <a:gradFill flip="none" rotWithShape="1">
                      <a:gsLst>
                        <a:gs pos="0">
                          <a:schemeClr val="accent1"/>
                        </a:gs>
                        <a:gs pos="39999">
                          <a:srgbClr val="85C2FF"/>
                        </a:gs>
                        <a:gs pos="70000">
                          <a:srgbClr val="C4D6EB"/>
                        </a:gs>
                        <a:gs pos="100000">
                          <a:srgbClr val="FFEBFA"/>
                        </a:gs>
                      </a:gsLst>
                      <a:lin ang="5400000" scaled="1"/>
                      <a:tileRect/>
                    </a:gradFill>
                  </a:tcPr>
                </a:tc>
                <a:tc>
                  <a:txBody>
                    <a:bodyPr/>
                    <a:lstStyle/>
                    <a:p>
                      <a:pPr algn="just">
                        <a:spcAft>
                          <a:spcPts val="0"/>
                        </a:spcAft>
                      </a:pPr>
                      <a:r>
                        <a:rPr lang="es-ES" sz="1200" dirty="0">
                          <a:solidFill>
                            <a:schemeClr val="tx1"/>
                          </a:solidFill>
                          <a:effectLst/>
                          <a:latin typeface="Times New Roman" pitchFamily="18" charset="0"/>
                          <a:cs typeface="Times New Roman" pitchFamily="18" charset="0"/>
                        </a:rPr>
                        <a:t>¿La escalada a vista de rutas en competencia depende de la resistencia a la fuerza?</a:t>
                      </a:r>
                      <a:endParaRPr lang="es-EC" sz="1200" dirty="0">
                        <a:solidFill>
                          <a:schemeClr val="tx1"/>
                        </a:solidFill>
                        <a:effectLst/>
                        <a:latin typeface="Times New Roman" pitchFamily="18" charset="0"/>
                        <a:ea typeface="Times New Roman"/>
                        <a:cs typeface="Times New Roman" pitchFamily="18" charset="0"/>
                      </a:endParaRPr>
                    </a:p>
                  </a:txBody>
                  <a:tcPr marL="49334" marR="49334" marT="0" marB="0">
                    <a:gradFill flip="none" rotWithShape="1">
                      <a:gsLst>
                        <a:gs pos="0">
                          <a:schemeClr val="accent1"/>
                        </a:gs>
                        <a:gs pos="39999">
                          <a:srgbClr val="85C2FF"/>
                        </a:gs>
                        <a:gs pos="70000">
                          <a:srgbClr val="C4D6EB"/>
                        </a:gs>
                        <a:gs pos="100000">
                          <a:srgbClr val="FFEBFA"/>
                        </a:gs>
                      </a:gsLst>
                      <a:lin ang="5400000" scaled="1"/>
                      <a:tileRect/>
                    </a:gra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95736" y="155448"/>
            <a:ext cx="4104456" cy="1113312"/>
          </a:xfrm>
        </p:spPr>
        <p:txBody>
          <a:bodyPr/>
          <a:lstStyle/>
          <a:p>
            <a:pPr algn="ctr"/>
            <a:r>
              <a:rPr lang="es-MX" dirty="0" smtClean="0"/>
              <a:t>JUSTIFICACION</a:t>
            </a:r>
            <a:endParaRPr lang="es-MX" dirty="0"/>
          </a:p>
        </p:txBody>
      </p:sp>
      <p:sp>
        <p:nvSpPr>
          <p:cNvPr id="3" name="2 Marcador de contenido"/>
          <p:cNvSpPr>
            <a:spLocks noGrp="1"/>
          </p:cNvSpPr>
          <p:nvPr>
            <p:ph sz="quarter" idx="1"/>
          </p:nvPr>
        </p:nvSpPr>
        <p:spPr>
          <a:xfrm>
            <a:off x="231039" y="1484784"/>
            <a:ext cx="8229600" cy="3528392"/>
          </a:xfrm>
        </p:spPr>
        <p:txBody>
          <a:bodyPr>
            <a:normAutofit/>
          </a:bodyPr>
          <a:lstStyle/>
          <a:p>
            <a:r>
              <a:rPr lang="es-ES" sz="2800" dirty="0"/>
              <a:t>La escalada de rutas a vista actualmente requiere de gran resistencia específica, ya que los recorridos en competencias son cada vez más exigentes tanto físicamente como técnicamente, así que un trabajo de resistencia sin orientación especifica no dará resultados más que agotamiento físico y desmotivación del escalador.</a:t>
            </a:r>
            <a:endParaRPr lang="es-EC" sz="2600" dirty="0" smtClean="0"/>
          </a:p>
          <a:p>
            <a:pPr>
              <a:buNone/>
            </a:pPr>
            <a:endParaRPr lang="es-MX" sz="2600" dirty="0">
              <a:solidFill>
                <a:schemeClr val="bg1"/>
              </a:solidFill>
            </a:endParaRPr>
          </a:p>
        </p:txBody>
      </p:sp>
      <p:pic>
        <p:nvPicPr>
          <p:cNvPr id="4" name="Picture 9" descr="espeec"/>
          <p:cNvPicPr>
            <a:picLocks noChangeAspect="1" noChangeArrowheads="1"/>
          </p:cNvPicPr>
          <p:nvPr/>
        </p:nvPicPr>
        <p:blipFill>
          <a:blip r:embed="rId2" cstate="print"/>
          <a:srcRect/>
          <a:stretch>
            <a:fillRect/>
          </a:stretch>
        </p:blipFill>
        <p:spPr bwMode="auto">
          <a:xfrm>
            <a:off x="303213" y="116632"/>
            <a:ext cx="1432607" cy="1308100"/>
          </a:xfrm>
          <a:prstGeom prst="rect">
            <a:avLst/>
          </a:prstGeom>
          <a:noFill/>
          <a:ln w="9525" cap="rnd">
            <a:solidFill>
              <a:srgbClr val="FFFFFF"/>
            </a:solidFill>
            <a:prstDash val="sysDot"/>
            <a:miter lim="800000"/>
            <a:headEnd/>
            <a:tailEnd/>
          </a:ln>
          <a:effectLst>
            <a:softEdge rad="127000"/>
          </a:effectLst>
        </p:spPr>
      </p:pic>
      <p:pic>
        <p:nvPicPr>
          <p:cNvPr id="5" name="Imagen 1" descr="Fafder"/>
          <p:cNvPicPr>
            <a:picLocks noChangeAspect="1" noChangeArrowheads="1"/>
          </p:cNvPicPr>
          <p:nvPr/>
        </p:nvPicPr>
        <p:blipFill>
          <a:blip r:embed="rId3" cstate="print"/>
          <a:srcRect/>
          <a:stretch>
            <a:fillRect/>
          </a:stretch>
        </p:blipFill>
        <p:spPr bwMode="auto">
          <a:xfrm>
            <a:off x="7380312" y="116632"/>
            <a:ext cx="1512168" cy="1293713"/>
          </a:xfrm>
          <a:prstGeom prst="rect">
            <a:avLst/>
          </a:prstGeom>
          <a:noFill/>
          <a:ln w="9525">
            <a:noFill/>
            <a:miter lim="800000"/>
            <a:headEnd/>
            <a:tailEnd/>
          </a:ln>
          <a:effectLst>
            <a:softEdge rad="127000"/>
          </a:effectLst>
        </p:spPr>
      </p:pic>
      <p:sp>
        <p:nvSpPr>
          <p:cNvPr id="8" name="7 CuadroTexto"/>
          <p:cNvSpPr txBox="1"/>
          <p:nvPr/>
        </p:nvSpPr>
        <p:spPr>
          <a:xfrm>
            <a:off x="5220072" y="5536737"/>
            <a:ext cx="2448272" cy="954107"/>
          </a:xfrm>
          <a:prstGeom prst="rect">
            <a:avLst/>
          </a:prstGeom>
          <a:blipFill>
            <a:blip r:embed="rId4" cstate="print"/>
            <a:tile tx="0" ty="0" sx="100000" sy="100000" flip="none" algn="tl"/>
          </a:blipFill>
        </p:spPr>
        <p:txBody>
          <a:bodyPr wrap="square" rtlCol="0">
            <a:spAutoFit/>
          </a:bodyPr>
          <a:lstStyle/>
          <a:p>
            <a:r>
              <a:rPr lang="es-EC" sz="2800" b="1" dirty="0" smtClean="0">
                <a:solidFill>
                  <a:srgbClr val="002060"/>
                </a:solidFill>
              </a:rPr>
              <a:t>Resistencia a la fuerza</a:t>
            </a:r>
            <a:endParaRPr lang="es-MX" sz="2800" b="1" dirty="0">
              <a:solidFill>
                <a:srgbClr val="002060"/>
              </a:solidFill>
            </a:endParaRPr>
          </a:p>
        </p:txBody>
      </p:sp>
      <p:sp>
        <p:nvSpPr>
          <p:cNvPr id="9" name="8 CuadroTexto"/>
          <p:cNvSpPr txBox="1"/>
          <p:nvPr/>
        </p:nvSpPr>
        <p:spPr>
          <a:xfrm>
            <a:off x="899592" y="5589240"/>
            <a:ext cx="2448272" cy="954107"/>
          </a:xfrm>
          <a:prstGeom prst="rect">
            <a:avLst/>
          </a:prstGeom>
          <a:blipFill>
            <a:blip r:embed="rId4" cstate="print"/>
            <a:tile tx="0" ty="0" sx="100000" sy="100000" flip="none" algn="tl"/>
          </a:blipFill>
        </p:spPr>
        <p:txBody>
          <a:bodyPr wrap="square" rtlCol="0">
            <a:spAutoFit/>
          </a:bodyPr>
          <a:lstStyle/>
          <a:p>
            <a:r>
              <a:rPr lang="es-EC" sz="2800" b="1" dirty="0" smtClean="0">
                <a:solidFill>
                  <a:srgbClr val="002060"/>
                </a:solidFill>
              </a:rPr>
              <a:t>Correcta Periodización</a:t>
            </a:r>
            <a:endParaRPr lang="es-MX" sz="2800" b="1" dirty="0">
              <a:solidFill>
                <a:srgbClr val="002060"/>
              </a:solidFill>
            </a:endParaRPr>
          </a:p>
        </p:txBody>
      </p:sp>
      <p:sp>
        <p:nvSpPr>
          <p:cNvPr id="6" name="5 Flecha derecha"/>
          <p:cNvSpPr/>
          <p:nvPr/>
        </p:nvSpPr>
        <p:spPr>
          <a:xfrm>
            <a:off x="3347864" y="5629280"/>
            <a:ext cx="1872208" cy="484632"/>
          </a:xfrm>
          <a:prstGeom prst="rightArrow">
            <a:avLst>
              <a:gd name="adj1" fmla="val 3873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483768" y="155448"/>
            <a:ext cx="4104456" cy="1113312"/>
          </a:xfrm>
        </p:spPr>
        <p:txBody>
          <a:bodyPr/>
          <a:lstStyle/>
          <a:p>
            <a:pPr algn="ctr"/>
            <a:r>
              <a:rPr lang="es-MX" dirty="0" smtClean="0"/>
              <a:t>JUSTIFICACION</a:t>
            </a:r>
            <a:endParaRPr lang="es-MX" dirty="0"/>
          </a:p>
        </p:txBody>
      </p:sp>
      <p:sp>
        <p:nvSpPr>
          <p:cNvPr id="3" name="2 Marcador de contenido"/>
          <p:cNvSpPr>
            <a:spLocks noGrp="1"/>
          </p:cNvSpPr>
          <p:nvPr>
            <p:ph sz="quarter" idx="1"/>
          </p:nvPr>
        </p:nvSpPr>
        <p:spPr>
          <a:xfrm>
            <a:off x="303213" y="1700808"/>
            <a:ext cx="8229600" cy="3165977"/>
          </a:xfrm>
        </p:spPr>
        <p:txBody>
          <a:bodyPr>
            <a:normAutofit lnSpcReduction="10000"/>
          </a:bodyPr>
          <a:lstStyle/>
          <a:p>
            <a:r>
              <a:rPr lang="es-ES" dirty="0"/>
              <a:t>La escalada de </a:t>
            </a:r>
            <a:r>
              <a:rPr lang="es-ES" dirty="0" smtClean="0"/>
              <a:t>rutas </a:t>
            </a:r>
            <a:r>
              <a:rPr lang="es-ES" dirty="0"/>
              <a:t>implica muchos factores particulares; la carga psicológica que sufre el escalador esperando hasta una hora en la zona de aislamiento. Los diseños de las rutas en competencias tienden a mantener movimientos constantes sin descanso y  jamás se repite un diseño,  esto convierte cada ruta en una nueva estrategia. </a:t>
            </a:r>
            <a:endParaRPr lang="es-EC" dirty="0"/>
          </a:p>
          <a:p>
            <a:endParaRPr lang="es-MX" dirty="0"/>
          </a:p>
        </p:txBody>
      </p:sp>
      <p:pic>
        <p:nvPicPr>
          <p:cNvPr id="5" name="Picture 9" descr="espeec"/>
          <p:cNvPicPr>
            <a:picLocks noChangeAspect="1" noChangeArrowheads="1"/>
          </p:cNvPicPr>
          <p:nvPr/>
        </p:nvPicPr>
        <p:blipFill>
          <a:blip r:embed="rId2" cstate="print"/>
          <a:srcRect/>
          <a:stretch>
            <a:fillRect/>
          </a:stretch>
        </p:blipFill>
        <p:spPr bwMode="auto">
          <a:xfrm>
            <a:off x="303213" y="116632"/>
            <a:ext cx="1432607" cy="1308100"/>
          </a:xfrm>
          <a:prstGeom prst="rect">
            <a:avLst/>
          </a:prstGeom>
          <a:noFill/>
          <a:ln w="9525" cap="rnd">
            <a:solidFill>
              <a:srgbClr val="FFFFFF"/>
            </a:solidFill>
            <a:prstDash val="sysDot"/>
            <a:miter lim="800000"/>
            <a:headEnd/>
            <a:tailEnd/>
          </a:ln>
          <a:effectLst>
            <a:softEdge rad="127000"/>
          </a:effectLst>
        </p:spPr>
      </p:pic>
      <p:pic>
        <p:nvPicPr>
          <p:cNvPr id="6" name="Imagen 1" descr="Fafder"/>
          <p:cNvPicPr>
            <a:picLocks noChangeAspect="1" noChangeArrowheads="1"/>
          </p:cNvPicPr>
          <p:nvPr/>
        </p:nvPicPr>
        <p:blipFill>
          <a:blip r:embed="rId3" cstate="print"/>
          <a:srcRect/>
          <a:stretch>
            <a:fillRect/>
          </a:stretch>
        </p:blipFill>
        <p:spPr bwMode="auto">
          <a:xfrm>
            <a:off x="7380312" y="116632"/>
            <a:ext cx="1512168" cy="1293713"/>
          </a:xfrm>
          <a:prstGeom prst="rect">
            <a:avLst/>
          </a:prstGeom>
          <a:noFill/>
          <a:ln w="9525">
            <a:noFill/>
            <a:miter lim="800000"/>
            <a:headEnd/>
            <a:tailEnd/>
          </a:ln>
          <a:effectLst>
            <a:softEdge rad="127000"/>
          </a:effectLst>
        </p:spPr>
      </p:pic>
      <p:sp>
        <p:nvSpPr>
          <p:cNvPr id="7" name="6 CuadroTexto"/>
          <p:cNvSpPr txBox="1"/>
          <p:nvPr/>
        </p:nvSpPr>
        <p:spPr>
          <a:xfrm>
            <a:off x="2699792" y="5805264"/>
            <a:ext cx="3096344" cy="523220"/>
          </a:xfrm>
          <a:prstGeom prst="rect">
            <a:avLst/>
          </a:prstGeom>
          <a:noFill/>
        </p:spPr>
        <p:txBody>
          <a:bodyPr wrap="square" rtlCol="0">
            <a:spAutoFit/>
          </a:bodyPr>
          <a:lstStyle/>
          <a:p>
            <a:r>
              <a:rPr lang="es-EC" sz="2800" b="1" dirty="0" smtClean="0">
                <a:solidFill>
                  <a:srgbClr val="002060"/>
                </a:solidFill>
              </a:rPr>
              <a:t>Escalar «a vista»</a:t>
            </a:r>
            <a:endParaRPr lang="es-MX" sz="2800" b="1" dirty="0">
              <a:solidFill>
                <a:srgbClr val="002060"/>
              </a:solidFill>
            </a:endParaRPr>
          </a:p>
        </p:txBody>
      </p:sp>
      <p:sp>
        <p:nvSpPr>
          <p:cNvPr id="9" name="8 Flecha abajo"/>
          <p:cNvSpPr/>
          <p:nvPr/>
        </p:nvSpPr>
        <p:spPr>
          <a:xfrm>
            <a:off x="3635896" y="4581128"/>
            <a:ext cx="792088"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67744" y="155448"/>
            <a:ext cx="4608512" cy="1252728"/>
          </a:xfrm>
        </p:spPr>
        <p:txBody>
          <a:bodyPr/>
          <a:lstStyle/>
          <a:p>
            <a:pPr algn="ctr"/>
            <a:r>
              <a:rPr lang="es-MX" dirty="0" smtClean="0"/>
              <a:t>IMPORTANCIA </a:t>
            </a:r>
            <a:endParaRPr lang="es-MX" dirty="0"/>
          </a:p>
        </p:txBody>
      </p:sp>
      <p:sp>
        <p:nvSpPr>
          <p:cNvPr id="3" name="2 Marcador de contenido"/>
          <p:cNvSpPr>
            <a:spLocks noGrp="1"/>
          </p:cNvSpPr>
          <p:nvPr>
            <p:ph sz="quarter" idx="1"/>
          </p:nvPr>
        </p:nvSpPr>
        <p:spPr>
          <a:xfrm>
            <a:off x="395536" y="1772816"/>
            <a:ext cx="8229600" cy="1944216"/>
          </a:xfrm>
        </p:spPr>
        <p:txBody>
          <a:bodyPr>
            <a:noAutofit/>
          </a:bodyPr>
          <a:lstStyle/>
          <a:p>
            <a:r>
              <a:rPr lang="es-EC" sz="2400" dirty="0" smtClean="0"/>
              <a:t>Las investigaciones en el deporte no se ajustan a las necesidades locales. </a:t>
            </a:r>
          </a:p>
          <a:p>
            <a:r>
              <a:rPr lang="es-EC" sz="2400" dirty="0" smtClean="0"/>
              <a:t>La investigación se desarrollara en las instalaciones de la AEAP</a:t>
            </a:r>
          </a:p>
          <a:p>
            <a:r>
              <a:rPr lang="es-EC" sz="2400" dirty="0"/>
              <a:t>No existe periodización de la fuerza dentro del cuerpo técnico</a:t>
            </a:r>
            <a:r>
              <a:rPr lang="es-EC" sz="2400" dirty="0" smtClean="0"/>
              <a:t>.</a:t>
            </a:r>
          </a:p>
          <a:p>
            <a:r>
              <a:rPr lang="es-EC" sz="2400" dirty="0"/>
              <a:t>Buscar mediante la periodización de la fuerza mejorar la resistencia </a:t>
            </a:r>
            <a:r>
              <a:rPr lang="es-EC" sz="2400" dirty="0" smtClean="0"/>
              <a:t>específica. </a:t>
            </a:r>
            <a:endParaRPr lang="es-EC" sz="2400" dirty="0"/>
          </a:p>
          <a:p>
            <a:endParaRPr lang="es-EC" sz="2800" dirty="0" smtClean="0"/>
          </a:p>
        </p:txBody>
      </p:sp>
      <p:pic>
        <p:nvPicPr>
          <p:cNvPr id="4" name="Picture 9" descr="espeec"/>
          <p:cNvPicPr>
            <a:picLocks noChangeAspect="1" noChangeArrowheads="1"/>
          </p:cNvPicPr>
          <p:nvPr/>
        </p:nvPicPr>
        <p:blipFill>
          <a:blip r:embed="rId2" cstate="print"/>
          <a:srcRect/>
          <a:stretch>
            <a:fillRect/>
          </a:stretch>
        </p:blipFill>
        <p:spPr bwMode="auto">
          <a:xfrm>
            <a:off x="395536" y="188640"/>
            <a:ext cx="1316459" cy="1028700"/>
          </a:xfrm>
          <a:prstGeom prst="rect">
            <a:avLst/>
          </a:prstGeom>
          <a:noFill/>
          <a:ln w="9525" cap="rnd">
            <a:solidFill>
              <a:srgbClr val="FFFFFF"/>
            </a:solidFill>
            <a:prstDash val="sysDot"/>
            <a:miter lim="800000"/>
            <a:headEnd/>
            <a:tailEnd/>
          </a:ln>
          <a:effectLst>
            <a:softEdge rad="63500"/>
          </a:effectLst>
        </p:spPr>
      </p:pic>
      <p:pic>
        <p:nvPicPr>
          <p:cNvPr id="5" name="Picture 4" descr="estickerscolo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524328" y="188640"/>
            <a:ext cx="1295400" cy="1152128"/>
          </a:xfrm>
          <a:prstGeom prst="rect">
            <a:avLst/>
          </a:prstGeom>
          <a:noFill/>
          <a:ln w="9525">
            <a:noFill/>
            <a:miter lim="800000"/>
            <a:headEnd/>
            <a:tailEnd/>
          </a:ln>
        </p:spPr>
      </p:pic>
      <p:sp>
        <p:nvSpPr>
          <p:cNvPr id="6" name="5 Flecha derecha"/>
          <p:cNvSpPr/>
          <p:nvPr/>
        </p:nvSpPr>
        <p:spPr>
          <a:xfrm rot="5400000">
            <a:off x="952664" y="4514066"/>
            <a:ext cx="872288" cy="646375"/>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CuadroTexto"/>
          <p:cNvSpPr txBox="1"/>
          <p:nvPr/>
        </p:nvSpPr>
        <p:spPr>
          <a:xfrm>
            <a:off x="400007" y="5265699"/>
            <a:ext cx="2284583" cy="1384995"/>
          </a:xfrm>
          <a:prstGeom prst="rect">
            <a:avLst/>
          </a:prstGeom>
          <a:blipFill>
            <a:blip r:embed="rId4" cstate="print"/>
            <a:tile tx="0" ty="0" sx="100000" sy="100000" flip="none" algn="tl"/>
          </a:blipFill>
        </p:spPr>
        <p:txBody>
          <a:bodyPr wrap="square" rtlCol="0">
            <a:spAutoFit/>
          </a:bodyPr>
          <a:lstStyle/>
          <a:p>
            <a:pPr algn="ctr"/>
            <a:r>
              <a:rPr lang="es-EC" sz="2800" b="1" dirty="0" smtClean="0">
                <a:solidFill>
                  <a:srgbClr val="002060"/>
                </a:solidFill>
              </a:rPr>
              <a:t>Aporte Científico a la comunidad</a:t>
            </a:r>
            <a:endParaRPr lang="es-MX" sz="2800" b="1" dirty="0">
              <a:solidFill>
                <a:srgbClr val="002060"/>
              </a:solidFill>
            </a:endParaRPr>
          </a:p>
        </p:txBody>
      </p:sp>
      <p:sp>
        <p:nvSpPr>
          <p:cNvPr id="8" name="7 Flecha derecha"/>
          <p:cNvSpPr/>
          <p:nvPr/>
        </p:nvSpPr>
        <p:spPr>
          <a:xfrm rot="5400000">
            <a:off x="5760132" y="4380344"/>
            <a:ext cx="1080120" cy="864096"/>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CuadroTexto"/>
          <p:cNvSpPr txBox="1"/>
          <p:nvPr/>
        </p:nvSpPr>
        <p:spPr>
          <a:xfrm>
            <a:off x="5452141" y="5347195"/>
            <a:ext cx="2088232" cy="954107"/>
          </a:xfrm>
          <a:prstGeom prst="rect">
            <a:avLst/>
          </a:prstGeom>
          <a:blipFill>
            <a:blip r:embed="rId4" cstate="print"/>
            <a:tile tx="0" ty="0" sx="100000" sy="100000" flip="none" algn="tl"/>
          </a:blipFill>
        </p:spPr>
        <p:txBody>
          <a:bodyPr wrap="square" rtlCol="0">
            <a:spAutoFit/>
          </a:bodyPr>
          <a:lstStyle/>
          <a:p>
            <a:pPr algn="ctr"/>
            <a:r>
              <a:rPr lang="es-MX" sz="2800" b="1" dirty="0" smtClean="0">
                <a:solidFill>
                  <a:srgbClr val="002060"/>
                </a:solidFill>
              </a:rPr>
              <a:t>Escaladores Motivados</a:t>
            </a:r>
            <a:endParaRPr lang="es-MX" sz="2800" b="1" dirty="0">
              <a:solidFill>
                <a:srgbClr val="002060"/>
              </a:solidFill>
            </a:endParaRPr>
          </a:p>
        </p:txBody>
      </p:sp>
      <p:sp>
        <p:nvSpPr>
          <p:cNvPr id="10" name="9 Flecha derecha"/>
          <p:cNvSpPr/>
          <p:nvPr/>
        </p:nvSpPr>
        <p:spPr>
          <a:xfrm rot="5400000">
            <a:off x="3516834" y="4434256"/>
            <a:ext cx="980299" cy="697983"/>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CuadroTexto"/>
          <p:cNvSpPr txBox="1"/>
          <p:nvPr/>
        </p:nvSpPr>
        <p:spPr>
          <a:xfrm>
            <a:off x="2861810" y="5247413"/>
            <a:ext cx="2556284" cy="1384995"/>
          </a:xfrm>
          <a:prstGeom prst="rect">
            <a:avLst/>
          </a:prstGeom>
          <a:blipFill>
            <a:blip r:embed="rId4" cstate="print"/>
            <a:tile tx="0" ty="0" sx="100000" sy="100000" flip="none" algn="tl"/>
          </a:blipFill>
        </p:spPr>
        <p:txBody>
          <a:bodyPr wrap="square" rtlCol="0">
            <a:spAutoFit/>
          </a:bodyPr>
          <a:lstStyle/>
          <a:p>
            <a:pPr algn="ctr"/>
            <a:r>
              <a:rPr lang="es-EC" sz="2800" b="1" dirty="0" smtClean="0">
                <a:solidFill>
                  <a:srgbClr val="002060"/>
                </a:solidFill>
              </a:rPr>
              <a:t>Beneficiarios AEAP y cuerpo técnico</a:t>
            </a:r>
            <a:endParaRPr lang="es-MX" sz="28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21925</TotalTime>
  <Words>1557</Words>
  <Application>Microsoft Office PowerPoint</Application>
  <PresentationFormat>Presentación en pantalla (4:3)</PresentationFormat>
  <Paragraphs>235</Paragraphs>
  <Slides>40</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40</vt:i4>
      </vt:variant>
    </vt:vector>
  </HeadingPairs>
  <TitlesOfParts>
    <vt:vector size="42" baseType="lpstr">
      <vt:lpstr>Intermedio</vt:lpstr>
      <vt:lpstr>Gráfico de Microsoft Excel</vt:lpstr>
      <vt:lpstr>ESCUELA   POLITÉCNICA  DEL EJÉRCITO DEPARTAMENTO DE CIENCIAS HUMANAS Y SOCIALES </vt:lpstr>
      <vt:lpstr>TEMA:</vt:lpstr>
      <vt:lpstr>FORMULACION DELPROBLEMA DE INVESTIGACION</vt:lpstr>
      <vt:lpstr>OBJETIVO GENERAL</vt:lpstr>
      <vt:lpstr>OBJETIVOS ESPECIFICOS</vt:lpstr>
      <vt:lpstr>OPERACIONALIZACION DE VARIABLES</vt:lpstr>
      <vt:lpstr>JUSTIFICACION</vt:lpstr>
      <vt:lpstr>JUSTIFICACION</vt:lpstr>
      <vt:lpstr>IMPORTANCIA </vt:lpstr>
      <vt:lpstr>MARCO TEORICO</vt:lpstr>
      <vt:lpstr>ESCALADA DEPORTIVA</vt:lpstr>
      <vt:lpstr>RUTAS A VISTA</vt:lpstr>
      <vt:lpstr>PERIODIZACIÓN DE LA FUERZA</vt:lpstr>
      <vt:lpstr>RESISTENCIA ESPECIAL</vt:lpstr>
      <vt:lpstr>FUERZA MÁXIMA EN LA ESCALADA</vt:lpstr>
      <vt:lpstr>CONVERSIÓN DE LA FUERZA</vt:lpstr>
      <vt:lpstr>PARAMETROS DE LA CARGA</vt:lpstr>
      <vt:lpstr>HIPOTESIS</vt:lpstr>
      <vt:lpstr>HIPOTESIS</vt:lpstr>
      <vt:lpstr>TIPO DE INVESTIGACION</vt:lpstr>
      <vt:lpstr>UNIVERSO, POBLACIÓN Y MUESTRA</vt:lpstr>
      <vt:lpstr>TÉCNICAS E INSTRUMENTOS</vt:lpstr>
      <vt:lpstr>TÉCNICAS E INSTRUMENTOS</vt:lpstr>
      <vt:lpstr>ANALISIS DE DATOS</vt:lpstr>
      <vt:lpstr>JOSE JURADO</vt:lpstr>
      <vt:lpstr>ANDRES PAZMIÑO</vt:lpstr>
      <vt:lpstr>KEVIN FLORES</vt:lpstr>
      <vt:lpstr>ANLISIS GENERAL MASCULINO</vt:lpstr>
      <vt:lpstr>CAMILA CASTILLO</vt:lpstr>
      <vt:lpstr>ANDREA ROJAS</vt:lpstr>
      <vt:lpstr>CAMILA ROSERO</vt:lpstr>
      <vt:lpstr>ANALISIS GENERAL FEMENINO</vt:lpstr>
      <vt:lpstr>PERIODIZACIÓN DE LA FUERZA</vt:lpstr>
      <vt:lpstr>CONCLUSIONES</vt:lpstr>
      <vt:lpstr>CONCLUSIONES</vt:lpstr>
      <vt:lpstr>RECOMENDACIONES</vt:lpstr>
      <vt:lpstr>RECOMENDACIONES</vt:lpstr>
      <vt:lpstr>RECOMENDACIONES</vt:lpstr>
      <vt:lpstr>BIBLIOGRAFIA:</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POLITÉCNICA  DEL EJÉRCITO DEPARTAMENTO DE CIENCIAS HUMANAS Y SOCIALES</dc:title>
  <dc:creator>DAVID</dc:creator>
  <cp:lastModifiedBy>ACER</cp:lastModifiedBy>
  <cp:revision>205</cp:revision>
  <dcterms:created xsi:type="dcterms:W3CDTF">2012-07-18T00:44:24Z</dcterms:created>
  <dcterms:modified xsi:type="dcterms:W3CDTF">2013-10-22T14:21:27Z</dcterms:modified>
</cp:coreProperties>
</file>