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sldIdLst>
    <p:sldId id="256" r:id="rId2"/>
    <p:sldId id="377" r:id="rId3"/>
    <p:sldId id="393" r:id="rId4"/>
    <p:sldId id="394" r:id="rId5"/>
    <p:sldId id="402" r:id="rId6"/>
    <p:sldId id="403" r:id="rId7"/>
    <p:sldId id="404" r:id="rId8"/>
    <p:sldId id="258" r:id="rId9"/>
    <p:sldId id="259" r:id="rId10"/>
    <p:sldId id="260" r:id="rId11"/>
    <p:sldId id="264" r:id="rId12"/>
    <p:sldId id="265" r:id="rId13"/>
    <p:sldId id="266" r:id="rId14"/>
    <p:sldId id="291" r:id="rId15"/>
    <p:sldId id="290" r:id="rId16"/>
    <p:sldId id="305" r:id="rId17"/>
    <p:sldId id="306" r:id="rId18"/>
    <p:sldId id="296" r:id="rId19"/>
    <p:sldId id="307" r:id="rId20"/>
    <p:sldId id="309" r:id="rId21"/>
    <p:sldId id="313" r:id="rId22"/>
    <p:sldId id="314" r:id="rId23"/>
    <p:sldId id="315" r:id="rId24"/>
    <p:sldId id="316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32" r:id="rId33"/>
    <p:sldId id="333" r:id="rId34"/>
    <p:sldId id="338" r:id="rId35"/>
    <p:sldId id="339" r:id="rId36"/>
    <p:sldId id="340" r:id="rId37"/>
    <p:sldId id="341" r:id="rId38"/>
    <p:sldId id="390" r:id="rId39"/>
    <p:sldId id="378" r:id="rId40"/>
    <p:sldId id="379" r:id="rId41"/>
    <p:sldId id="380" r:id="rId42"/>
    <p:sldId id="381" r:id="rId43"/>
    <p:sldId id="382" r:id="rId44"/>
    <p:sldId id="395" r:id="rId45"/>
    <p:sldId id="383" r:id="rId46"/>
    <p:sldId id="384" r:id="rId47"/>
    <p:sldId id="387" r:id="rId48"/>
    <p:sldId id="388" r:id="rId49"/>
    <p:sldId id="273" r:id="rId50"/>
    <p:sldId id="274" r:id="rId51"/>
    <p:sldId id="346" r:id="rId52"/>
    <p:sldId id="347" r:id="rId53"/>
    <p:sldId id="348" r:id="rId54"/>
    <p:sldId id="349" r:id="rId55"/>
    <p:sldId id="352" r:id="rId56"/>
    <p:sldId id="351" r:id="rId57"/>
    <p:sldId id="353" r:id="rId58"/>
    <p:sldId id="356" r:id="rId59"/>
    <p:sldId id="355" r:id="rId60"/>
    <p:sldId id="362" r:id="rId61"/>
    <p:sldId id="397" r:id="rId62"/>
    <p:sldId id="398" r:id="rId63"/>
    <p:sldId id="399" r:id="rId64"/>
    <p:sldId id="400" r:id="rId65"/>
    <p:sldId id="396" r:id="rId66"/>
    <p:sldId id="354" r:id="rId67"/>
    <p:sldId id="363" r:id="rId68"/>
    <p:sldId id="359" r:id="rId69"/>
    <p:sldId id="401" r:id="rId70"/>
    <p:sldId id="371" r:id="rId71"/>
    <p:sldId id="372" r:id="rId72"/>
    <p:sldId id="369" r:id="rId7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0655A6-AA8B-4EA1-A1C4-A24693EB11FB}" type="doc">
      <dgm:prSet loTypeId="urn:microsoft.com/office/officeart/2005/8/layout/hProcess10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635EFE3-B242-4CF3-A0ED-C7E674D3F5D8}">
      <dgm:prSet phldrT="[Texto]" phldr="1"/>
      <dgm:spPr/>
      <dgm:t>
        <a:bodyPr/>
        <a:lstStyle/>
        <a:p>
          <a:endParaRPr lang="es-ES"/>
        </a:p>
      </dgm:t>
    </dgm:pt>
    <dgm:pt modelId="{A04C9C7E-D83C-4DFD-871C-26B1FF084E87}" type="parTrans" cxnId="{4D9BC5B9-3C42-4847-921B-430AE88CB184}">
      <dgm:prSet/>
      <dgm:spPr/>
      <dgm:t>
        <a:bodyPr/>
        <a:lstStyle/>
        <a:p>
          <a:endParaRPr lang="es-ES"/>
        </a:p>
      </dgm:t>
    </dgm:pt>
    <dgm:pt modelId="{728F2009-A094-4993-84E6-F39AC7DA2FA3}" type="sibTrans" cxnId="{4D9BC5B9-3C42-4847-921B-430AE88CB184}">
      <dgm:prSet/>
      <dgm:spPr/>
      <dgm:t>
        <a:bodyPr/>
        <a:lstStyle/>
        <a:p>
          <a:endParaRPr lang="es-ES"/>
        </a:p>
      </dgm:t>
    </dgm:pt>
    <dgm:pt modelId="{313E5FED-55E3-4961-97A3-6C4CCC33D73E}">
      <dgm:prSet phldrT="[Texto]" phldr="1"/>
      <dgm:spPr/>
      <dgm:t>
        <a:bodyPr/>
        <a:lstStyle/>
        <a:p>
          <a:endParaRPr lang="es-ES"/>
        </a:p>
      </dgm:t>
    </dgm:pt>
    <dgm:pt modelId="{3A05C465-9489-4FEB-B19C-28C0B69A447A}" type="parTrans" cxnId="{FA80C04D-7293-4C4E-914F-69B36C196523}">
      <dgm:prSet/>
      <dgm:spPr/>
      <dgm:t>
        <a:bodyPr/>
        <a:lstStyle/>
        <a:p>
          <a:endParaRPr lang="es-ES"/>
        </a:p>
      </dgm:t>
    </dgm:pt>
    <dgm:pt modelId="{18B3637D-3C7B-4537-9B76-00AD97F5E40D}" type="sibTrans" cxnId="{FA80C04D-7293-4C4E-914F-69B36C196523}">
      <dgm:prSet/>
      <dgm:spPr/>
      <dgm:t>
        <a:bodyPr/>
        <a:lstStyle/>
        <a:p>
          <a:endParaRPr lang="es-ES"/>
        </a:p>
      </dgm:t>
    </dgm:pt>
    <dgm:pt modelId="{B61FE16B-D0DC-4007-9842-9F0826095C19}">
      <dgm:prSet phldrT="[Texto]" phldr="1"/>
      <dgm:spPr/>
      <dgm:t>
        <a:bodyPr/>
        <a:lstStyle/>
        <a:p>
          <a:endParaRPr lang="es-ES"/>
        </a:p>
      </dgm:t>
    </dgm:pt>
    <dgm:pt modelId="{488E490B-B6AA-49AF-8C54-E3EAAF36A252}" type="parTrans" cxnId="{AC781386-8944-485C-A841-E8FC9479B106}">
      <dgm:prSet/>
      <dgm:spPr/>
      <dgm:t>
        <a:bodyPr/>
        <a:lstStyle/>
        <a:p>
          <a:endParaRPr lang="es-ES"/>
        </a:p>
      </dgm:t>
    </dgm:pt>
    <dgm:pt modelId="{871041B8-1670-49C9-8865-BA3C1542DBEE}" type="sibTrans" cxnId="{AC781386-8944-485C-A841-E8FC9479B106}">
      <dgm:prSet/>
      <dgm:spPr/>
      <dgm:t>
        <a:bodyPr/>
        <a:lstStyle/>
        <a:p>
          <a:endParaRPr lang="es-ES"/>
        </a:p>
      </dgm:t>
    </dgm:pt>
    <dgm:pt modelId="{6599C0CD-5ED9-42E3-BEB5-515204604E84}">
      <dgm:prSet phldrT="[Texto]" phldr="1"/>
      <dgm:spPr/>
      <dgm:t>
        <a:bodyPr/>
        <a:lstStyle/>
        <a:p>
          <a:endParaRPr lang="es-ES"/>
        </a:p>
      </dgm:t>
    </dgm:pt>
    <dgm:pt modelId="{5CADDC8F-8063-4896-8D8D-F46229DA099C}" type="parTrans" cxnId="{7B399648-CD1C-493D-968E-9C48844A2967}">
      <dgm:prSet/>
      <dgm:spPr/>
      <dgm:t>
        <a:bodyPr/>
        <a:lstStyle/>
        <a:p>
          <a:endParaRPr lang="es-ES"/>
        </a:p>
      </dgm:t>
    </dgm:pt>
    <dgm:pt modelId="{B3FD14CE-14EB-4BE2-96BC-9C731FD2CA0F}" type="sibTrans" cxnId="{7B399648-CD1C-493D-968E-9C48844A2967}">
      <dgm:prSet/>
      <dgm:spPr/>
      <dgm:t>
        <a:bodyPr/>
        <a:lstStyle/>
        <a:p>
          <a:endParaRPr lang="es-ES"/>
        </a:p>
      </dgm:t>
    </dgm:pt>
    <dgm:pt modelId="{7E9E43FA-7ABF-419D-90B1-A4BB33D618DE}">
      <dgm:prSet phldrT="[Texto]" phldr="1"/>
      <dgm:spPr/>
      <dgm:t>
        <a:bodyPr/>
        <a:lstStyle/>
        <a:p>
          <a:endParaRPr lang="es-ES"/>
        </a:p>
      </dgm:t>
    </dgm:pt>
    <dgm:pt modelId="{7C178CC7-0D17-411E-BB97-26DD087F2B5A}" type="parTrans" cxnId="{28151E97-E012-44F2-B75D-26B634552EE8}">
      <dgm:prSet/>
      <dgm:spPr/>
      <dgm:t>
        <a:bodyPr/>
        <a:lstStyle/>
        <a:p>
          <a:endParaRPr lang="es-ES"/>
        </a:p>
      </dgm:t>
    </dgm:pt>
    <dgm:pt modelId="{E9223677-0FBC-42C2-96D6-6885541B7BD5}" type="sibTrans" cxnId="{28151E97-E012-44F2-B75D-26B634552EE8}">
      <dgm:prSet/>
      <dgm:spPr/>
      <dgm:t>
        <a:bodyPr/>
        <a:lstStyle/>
        <a:p>
          <a:endParaRPr lang="es-ES"/>
        </a:p>
      </dgm:t>
    </dgm:pt>
    <dgm:pt modelId="{453410C5-D40A-4BE1-8533-6A40B437E82A}">
      <dgm:prSet phldrT="[Texto]" phldr="1"/>
      <dgm:spPr/>
      <dgm:t>
        <a:bodyPr/>
        <a:lstStyle/>
        <a:p>
          <a:endParaRPr lang="es-ES"/>
        </a:p>
      </dgm:t>
    </dgm:pt>
    <dgm:pt modelId="{196AF47F-D610-46AA-B62D-E320A9934A9C}" type="parTrans" cxnId="{4EFAF119-4C79-4F45-A4B4-0B5D89F531B6}">
      <dgm:prSet/>
      <dgm:spPr/>
      <dgm:t>
        <a:bodyPr/>
        <a:lstStyle/>
        <a:p>
          <a:endParaRPr lang="es-ES"/>
        </a:p>
      </dgm:t>
    </dgm:pt>
    <dgm:pt modelId="{279196E3-835A-4D8F-ABEE-A8926A2E86D7}" type="sibTrans" cxnId="{4EFAF119-4C79-4F45-A4B4-0B5D89F531B6}">
      <dgm:prSet/>
      <dgm:spPr/>
      <dgm:t>
        <a:bodyPr/>
        <a:lstStyle/>
        <a:p>
          <a:endParaRPr lang="es-ES"/>
        </a:p>
      </dgm:t>
    </dgm:pt>
    <dgm:pt modelId="{479D8AA2-812D-4507-BEBF-FF8506EA29DB}">
      <dgm:prSet phldrT="[Texto]" phldr="1"/>
      <dgm:spPr/>
      <dgm:t>
        <a:bodyPr/>
        <a:lstStyle/>
        <a:p>
          <a:endParaRPr lang="es-ES" dirty="0"/>
        </a:p>
      </dgm:t>
    </dgm:pt>
    <dgm:pt modelId="{B4AE09C3-7BBE-4EE3-A8FA-730922081F38}">
      <dgm:prSet phldrT="[Texto]" phldr="1"/>
      <dgm:spPr/>
      <dgm:t>
        <a:bodyPr/>
        <a:lstStyle/>
        <a:p>
          <a:endParaRPr lang="es-ES" dirty="0"/>
        </a:p>
      </dgm:t>
    </dgm:pt>
    <dgm:pt modelId="{D64D41BF-2B00-4BA0-88EC-55B058A1588D}">
      <dgm:prSet phldrT="[Texto]" phldr="1"/>
      <dgm:spPr/>
      <dgm:t>
        <a:bodyPr/>
        <a:lstStyle/>
        <a:p>
          <a:endParaRPr lang="es-ES" dirty="0"/>
        </a:p>
      </dgm:t>
    </dgm:pt>
    <dgm:pt modelId="{BE47B524-97C0-4EDB-A839-E29C1DFF3300}" type="sibTrans" cxnId="{30E4C1AC-7A84-4DF2-BB4F-F052CC8A4407}">
      <dgm:prSet/>
      <dgm:spPr/>
      <dgm:t>
        <a:bodyPr/>
        <a:lstStyle/>
        <a:p>
          <a:endParaRPr lang="es-ES"/>
        </a:p>
      </dgm:t>
    </dgm:pt>
    <dgm:pt modelId="{E3449DF2-7B22-444B-A0FE-42B79783B740}" type="parTrans" cxnId="{30E4C1AC-7A84-4DF2-BB4F-F052CC8A4407}">
      <dgm:prSet/>
      <dgm:spPr/>
      <dgm:t>
        <a:bodyPr/>
        <a:lstStyle/>
        <a:p>
          <a:endParaRPr lang="es-ES"/>
        </a:p>
      </dgm:t>
    </dgm:pt>
    <dgm:pt modelId="{CFCB88D3-FEEF-46D5-9707-DC2041E523CE}" type="sibTrans" cxnId="{36F2B7CD-0816-441D-9D3D-E678896139EF}">
      <dgm:prSet/>
      <dgm:spPr/>
      <dgm:t>
        <a:bodyPr/>
        <a:lstStyle/>
        <a:p>
          <a:endParaRPr lang="es-ES"/>
        </a:p>
      </dgm:t>
    </dgm:pt>
    <dgm:pt modelId="{D1E2422E-9AC1-4DF6-ADBC-81286DBC369C}" type="parTrans" cxnId="{36F2B7CD-0816-441D-9D3D-E678896139EF}">
      <dgm:prSet/>
      <dgm:spPr/>
      <dgm:t>
        <a:bodyPr/>
        <a:lstStyle/>
        <a:p>
          <a:endParaRPr lang="es-ES"/>
        </a:p>
      </dgm:t>
    </dgm:pt>
    <dgm:pt modelId="{4041FB0A-DAD0-4AF2-88B8-3D3B4FA5EAEE}" type="sibTrans" cxnId="{BDA9440C-D02A-4A03-8651-EB04677763BD}">
      <dgm:prSet/>
      <dgm:spPr/>
      <dgm:t>
        <a:bodyPr/>
        <a:lstStyle/>
        <a:p>
          <a:endParaRPr lang="es-ES"/>
        </a:p>
      </dgm:t>
    </dgm:pt>
    <dgm:pt modelId="{1ED13EF9-6F15-4E4C-8BF8-0F2D4429DAD2}" type="parTrans" cxnId="{BDA9440C-D02A-4A03-8651-EB04677763BD}">
      <dgm:prSet/>
      <dgm:spPr/>
      <dgm:t>
        <a:bodyPr/>
        <a:lstStyle/>
        <a:p>
          <a:endParaRPr lang="es-ES"/>
        </a:p>
      </dgm:t>
    </dgm:pt>
    <dgm:pt modelId="{2DA4B232-838F-4826-B909-2F8086B758FB}" type="pres">
      <dgm:prSet presAssocID="{990655A6-AA8B-4EA1-A1C4-A24693EB11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C751FC8-2F76-4289-9D6A-69866274F592}" type="pres">
      <dgm:prSet presAssocID="{D64D41BF-2B00-4BA0-88EC-55B058A1588D}" presName="composite" presStyleCnt="0"/>
      <dgm:spPr/>
    </dgm:pt>
    <dgm:pt modelId="{8B538DF6-5EF5-4C1F-B4D3-C99E69DFC701}" type="pres">
      <dgm:prSet presAssocID="{D64D41BF-2B00-4BA0-88EC-55B058A1588D}" presName="imagSh" presStyleLbl="bgImgPlace1" presStyleIdx="0" presStyleCnt="3" custScaleX="165474" custScaleY="1811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DE006F8-918B-4394-A471-8AA0B3677D6E}" type="pres">
      <dgm:prSet presAssocID="{D64D41BF-2B00-4BA0-88EC-55B058A1588D}" presName="txNode" presStyleLbl="node1" presStyleIdx="0" presStyleCnt="3" custScaleY="4844" custLinFactNeighborX="-24924" custLinFactNeighborY="511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2E05F4-D70D-4FB0-B191-03BA7A3D55A5}" type="pres">
      <dgm:prSet presAssocID="{BE47B524-97C0-4EDB-A839-E29C1DFF3300}" presName="sibTrans" presStyleLbl="sibTrans2D1" presStyleIdx="0" presStyleCnt="2"/>
      <dgm:spPr/>
      <dgm:t>
        <a:bodyPr/>
        <a:lstStyle/>
        <a:p>
          <a:endParaRPr lang="es-ES"/>
        </a:p>
      </dgm:t>
    </dgm:pt>
    <dgm:pt modelId="{FC5A08AC-B81D-4CF3-8D19-1BD8E63BF913}" type="pres">
      <dgm:prSet presAssocID="{BE47B524-97C0-4EDB-A839-E29C1DFF3300}" presName="connTx" presStyleLbl="sibTrans2D1" presStyleIdx="0" presStyleCnt="2"/>
      <dgm:spPr/>
      <dgm:t>
        <a:bodyPr/>
        <a:lstStyle/>
        <a:p>
          <a:endParaRPr lang="es-ES"/>
        </a:p>
      </dgm:t>
    </dgm:pt>
    <dgm:pt modelId="{E6F7F910-7B92-4EA1-BB94-4786C24FDA76}" type="pres">
      <dgm:prSet presAssocID="{B635EFE3-B242-4CF3-A0ED-C7E674D3F5D8}" presName="composite" presStyleCnt="0"/>
      <dgm:spPr/>
    </dgm:pt>
    <dgm:pt modelId="{A0FB2882-AFD9-427F-94B7-DACB4195A155}" type="pres">
      <dgm:prSet presAssocID="{B635EFE3-B242-4CF3-A0ED-C7E674D3F5D8}" presName="imagSh" presStyleLbl="bgImgPlace1" presStyleIdx="1" presStyleCnt="3" custScaleX="147378" custScaleY="17348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AAFCC78-02E2-4750-9853-FAEA8A4C6DC6}" type="pres">
      <dgm:prSet presAssocID="{B635EFE3-B242-4CF3-A0ED-C7E674D3F5D8}" presName="txNode" presStyleLbl="node1" presStyleIdx="1" presStyleCnt="3" custScaleY="3403" custLinFactNeighborX="-11322" custLinFactNeighborY="5037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741CA0-A748-4DDA-805E-DADAC00B9C5E}" type="pres">
      <dgm:prSet presAssocID="{728F2009-A094-4993-84E6-F39AC7DA2FA3}" presName="sibTrans" presStyleLbl="sibTrans2D1" presStyleIdx="1" presStyleCnt="2"/>
      <dgm:spPr/>
      <dgm:t>
        <a:bodyPr/>
        <a:lstStyle/>
        <a:p>
          <a:endParaRPr lang="es-ES"/>
        </a:p>
      </dgm:t>
    </dgm:pt>
    <dgm:pt modelId="{DAAF2970-B349-44D1-B5AF-EAF311381B6F}" type="pres">
      <dgm:prSet presAssocID="{728F2009-A094-4993-84E6-F39AC7DA2FA3}" presName="connTx" presStyleLbl="sibTrans2D1" presStyleIdx="1" presStyleCnt="2"/>
      <dgm:spPr/>
      <dgm:t>
        <a:bodyPr/>
        <a:lstStyle/>
        <a:p>
          <a:endParaRPr lang="es-ES"/>
        </a:p>
      </dgm:t>
    </dgm:pt>
    <dgm:pt modelId="{4FC2A486-767B-42B7-B5D8-283C40B67606}" type="pres">
      <dgm:prSet presAssocID="{6599C0CD-5ED9-42E3-BEB5-515204604E84}" presName="composite" presStyleCnt="0"/>
      <dgm:spPr/>
    </dgm:pt>
    <dgm:pt modelId="{91E0DFAA-CD04-492D-AE47-ABE258EFAB75}" type="pres">
      <dgm:prSet presAssocID="{6599C0CD-5ED9-42E3-BEB5-515204604E84}" presName="imagSh" presStyleLbl="bgImgPlace1" presStyleIdx="2" presStyleCnt="3" custScaleX="122931" custScaleY="14138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3D5C755-0BF9-4D4C-93A8-0E9D6527D047}" type="pres">
      <dgm:prSet presAssocID="{6599C0CD-5ED9-42E3-BEB5-515204604E84}" presName="txNode" presStyleLbl="node1" presStyleIdx="2" presStyleCnt="3" custScaleY="4230" custLinFactNeighborX="-3103" custLinFactNeighborY="5110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8151E97-E012-44F2-B75D-26B634552EE8}" srcId="{6599C0CD-5ED9-42E3-BEB5-515204604E84}" destId="{7E9E43FA-7ABF-419D-90B1-A4BB33D618DE}" srcOrd="0" destOrd="0" parTransId="{7C178CC7-0D17-411E-BB97-26DD087F2B5A}" sibTransId="{E9223677-0FBC-42C2-96D6-6885541B7BD5}"/>
    <dgm:cxn modelId="{8001B358-E3A9-4CAA-968E-0A34CBFD55AB}" type="presOf" srcId="{479D8AA2-812D-4507-BEBF-FF8506EA29DB}" destId="{2DE006F8-918B-4394-A471-8AA0B3677D6E}" srcOrd="0" destOrd="2" presId="urn:microsoft.com/office/officeart/2005/8/layout/hProcess10"/>
    <dgm:cxn modelId="{31D807F4-2AF5-4ACF-978F-B48A78B44208}" type="presOf" srcId="{453410C5-D40A-4BE1-8533-6A40B437E82A}" destId="{E3D5C755-0BF9-4D4C-93A8-0E9D6527D047}" srcOrd="0" destOrd="2" presId="urn:microsoft.com/office/officeart/2005/8/layout/hProcess10"/>
    <dgm:cxn modelId="{AC781386-8944-485C-A841-E8FC9479B106}" srcId="{B635EFE3-B242-4CF3-A0ED-C7E674D3F5D8}" destId="{B61FE16B-D0DC-4007-9842-9F0826095C19}" srcOrd="1" destOrd="0" parTransId="{488E490B-B6AA-49AF-8C54-E3EAAF36A252}" sibTransId="{871041B8-1670-49C9-8865-BA3C1542DBEE}"/>
    <dgm:cxn modelId="{3A3698A7-E2C6-4BD9-ADDC-CF8E50EAB401}" type="presOf" srcId="{7E9E43FA-7ABF-419D-90B1-A4BB33D618DE}" destId="{E3D5C755-0BF9-4D4C-93A8-0E9D6527D047}" srcOrd="0" destOrd="1" presId="urn:microsoft.com/office/officeart/2005/8/layout/hProcess10"/>
    <dgm:cxn modelId="{EE4ED0E3-3881-43CD-AB0A-D59F25E55E97}" type="presOf" srcId="{728F2009-A094-4993-84E6-F39AC7DA2FA3}" destId="{37741CA0-A748-4DDA-805E-DADAC00B9C5E}" srcOrd="0" destOrd="0" presId="urn:microsoft.com/office/officeart/2005/8/layout/hProcess10"/>
    <dgm:cxn modelId="{BDA9440C-D02A-4A03-8651-EB04677763BD}" srcId="{D64D41BF-2B00-4BA0-88EC-55B058A1588D}" destId="{B4AE09C3-7BBE-4EE3-A8FA-730922081F38}" srcOrd="0" destOrd="0" parTransId="{1ED13EF9-6F15-4E4C-8BF8-0F2D4429DAD2}" sibTransId="{4041FB0A-DAD0-4AF2-88B8-3D3B4FA5EAEE}"/>
    <dgm:cxn modelId="{A985AA32-CF23-4DB3-85F0-4B3D74F3743B}" type="presOf" srcId="{6599C0CD-5ED9-42E3-BEB5-515204604E84}" destId="{E3D5C755-0BF9-4D4C-93A8-0E9D6527D047}" srcOrd="0" destOrd="0" presId="urn:microsoft.com/office/officeart/2005/8/layout/hProcess10"/>
    <dgm:cxn modelId="{4D9BC5B9-3C42-4847-921B-430AE88CB184}" srcId="{990655A6-AA8B-4EA1-A1C4-A24693EB11FB}" destId="{B635EFE3-B242-4CF3-A0ED-C7E674D3F5D8}" srcOrd="1" destOrd="0" parTransId="{A04C9C7E-D83C-4DFD-871C-26B1FF084E87}" sibTransId="{728F2009-A094-4993-84E6-F39AC7DA2FA3}"/>
    <dgm:cxn modelId="{C7E84BC2-3A27-4489-9702-057D85FC15D0}" type="presOf" srcId="{BE47B524-97C0-4EDB-A839-E29C1DFF3300}" destId="{FC5A08AC-B81D-4CF3-8D19-1BD8E63BF913}" srcOrd="1" destOrd="0" presId="urn:microsoft.com/office/officeart/2005/8/layout/hProcess10"/>
    <dgm:cxn modelId="{1319F846-F7D8-4C46-AE33-17F8067695F1}" type="presOf" srcId="{B4AE09C3-7BBE-4EE3-A8FA-730922081F38}" destId="{2DE006F8-918B-4394-A471-8AA0B3677D6E}" srcOrd="0" destOrd="1" presId="urn:microsoft.com/office/officeart/2005/8/layout/hProcess10"/>
    <dgm:cxn modelId="{713FE615-CAC7-4BE0-90CC-4F5E15BD77F2}" type="presOf" srcId="{728F2009-A094-4993-84E6-F39AC7DA2FA3}" destId="{DAAF2970-B349-44D1-B5AF-EAF311381B6F}" srcOrd="1" destOrd="0" presId="urn:microsoft.com/office/officeart/2005/8/layout/hProcess10"/>
    <dgm:cxn modelId="{7B399648-CD1C-493D-968E-9C48844A2967}" srcId="{990655A6-AA8B-4EA1-A1C4-A24693EB11FB}" destId="{6599C0CD-5ED9-42E3-BEB5-515204604E84}" srcOrd="2" destOrd="0" parTransId="{5CADDC8F-8063-4896-8D8D-F46229DA099C}" sibTransId="{B3FD14CE-14EB-4BE2-96BC-9C731FD2CA0F}"/>
    <dgm:cxn modelId="{C5A1A7D6-0831-4168-9134-E4CBB14A4C19}" type="presOf" srcId="{B635EFE3-B242-4CF3-A0ED-C7E674D3F5D8}" destId="{4AAFCC78-02E2-4750-9853-FAEA8A4C6DC6}" srcOrd="0" destOrd="0" presId="urn:microsoft.com/office/officeart/2005/8/layout/hProcess10"/>
    <dgm:cxn modelId="{9AF701A1-6FA4-43A0-9DF6-C74302EEE16D}" type="presOf" srcId="{B61FE16B-D0DC-4007-9842-9F0826095C19}" destId="{4AAFCC78-02E2-4750-9853-FAEA8A4C6DC6}" srcOrd="0" destOrd="2" presId="urn:microsoft.com/office/officeart/2005/8/layout/hProcess10"/>
    <dgm:cxn modelId="{666C7697-87C4-402C-BAC2-9CB30FCD77AC}" type="presOf" srcId="{313E5FED-55E3-4961-97A3-6C4CCC33D73E}" destId="{4AAFCC78-02E2-4750-9853-FAEA8A4C6DC6}" srcOrd="0" destOrd="1" presId="urn:microsoft.com/office/officeart/2005/8/layout/hProcess10"/>
    <dgm:cxn modelId="{FA80C04D-7293-4C4E-914F-69B36C196523}" srcId="{B635EFE3-B242-4CF3-A0ED-C7E674D3F5D8}" destId="{313E5FED-55E3-4961-97A3-6C4CCC33D73E}" srcOrd="0" destOrd="0" parTransId="{3A05C465-9489-4FEB-B19C-28C0B69A447A}" sibTransId="{18B3637D-3C7B-4537-9B76-00AD97F5E40D}"/>
    <dgm:cxn modelId="{4EFAF119-4C79-4F45-A4B4-0B5D89F531B6}" srcId="{6599C0CD-5ED9-42E3-BEB5-515204604E84}" destId="{453410C5-D40A-4BE1-8533-6A40B437E82A}" srcOrd="1" destOrd="0" parTransId="{196AF47F-D610-46AA-B62D-E320A9934A9C}" sibTransId="{279196E3-835A-4D8F-ABEE-A8926A2E86D7}"/>
    <dgm:cxn modelId="{36F2B7CD-0816-441D-9D3D-E678896139EF}" srcId="{D64D41BF-2B00-4BA0-88EC-55B058A1588D}" destId="{479D8AA2-812D-4507-BEBF-FF8506EA29DB}" srcOrd="1" destOrd="0" parTransId="{D1E2422E-9AC1-4DF6-ADBC-81286DBC369C}" sibTransId="{CFCB88D3-FEEF-46D5-9707-DC2041E523CE}"/>
    <dgm:cxn modelId="{21EBDCEC-FC27-4625-802C-BD3388EE1D26}" type="presOf" srcId="{990655A6-AA8B-4EA1-A1C4-A24693EB11FB}" destId="{2DA4B232-838F-4826-B909-2F8086B758FB}" srcOrd="0" destOrd="0" presId="urn:microsoft.com/office/officeart/2005/8/layout/hProcess10"/>
    <dgm:cxn modelId="{17978D08-7B64-4231-B09F-7A7E127DE50D}" type="presOf" srcId="{BE47B524-97C0-4EDB-A839-E29C1DFF3300}" destId="{FB2E05F4-D70D-4FB0-B191-03BA7A3D55A5}" srcOrd="0" destOrd="0" presId="urn:microsoft.com/office/officeart/2005/8/layout/hProcess10"/>
    <dgm:cxn modelId="{30E4C1AC-7A84-4DF2-BB4F-F052CC8A4407}" srcId="{990655A6-AA8B-4EA1-A1C4-A24693EB11FB}" destId="{D64D41BF-2B00-4BA0-88EC-55B058A1588D}" srcOrd="0" destOrd="0" parTransId="{E3449DF2-7B22-444B-A0FE-42B79783B740}" sibTransId="{BE47B524-97C0-4EDB-A839-E29C1DFF3300}"/>
    <dgm:cxn modelId="{8D8F1572-830E-4BB1-BB1A-5312334C237C}" type="presOf" srcId="{D64D41BF-2B00-4BA0-88EC-55B058A1588D}" destId="{2DE006F8-918B-4394-A471-8AA0B3677D6E}" srcOrd="0" destOrd="0" presId="urn:microsoft.com/office/officeart/2005/8/layout/hProcess10"/>
    <dgm:cxn modelId="{26C45983-2025-4664-BFE2-99ED1BD05DCD}" type="presParOf" srcId="{2DA4B232-838F-4826-B909-2F8086B758FB}" destId="{FC751FC8-2F76-4289-9D6A-69866274F592}" srcOrd="0" destOrd="0" presId="urn:microsoft.com/office/officeart/2005/8/layout/hProcess10"/>
    <dgm:cxn modelId="{DE6C2BAB-2CEA-40B0-89FE-54DA5B1031D2}" type="presParOf" srcId="{FC751FC8-2F76-4289-9D6A-69866274F592}" destId="{8B538DF6-5EF5-4C1F-B4D3-C99E69DFC701}" srcOrd="0" destOrd="0" presId="urn:microsoft.com/office/officeart/2005/8/layout/hProcess10"/>
    <dgm:cxn modelId="{BA46CFF5-8681-40F8-A303-FB9CB2DECAF7}" type="presParOf" srcId="{FC751FC8-2F76-4289-9D6A-69866274F592}" destId="{2DE006F8-918B-4394-A471-8AA0B3677D6E}" srcOrd="1" destOrd="0" presId="urn:microsoft.com/office/officeart/2005/8/layout/hProcess10"/>
    <dgm:cxn modelId="{E72E8C36-E8A1-4681-8306-B16D91B2CBB4}" type="presParOf" srcId="{2DA4B232-838F-4826-B909-2F8086B758FB}" destId="{FB2E05F4-D70D-4FB0-B191-03BA7A3D55A5}" srcOrd="1" destOrd="0" presId="urn:microsoft.com/office/officeart/2005/8/layout/hProcess10"/>
    <dgm:cxn modelId="{7DC08F15-DAEA-4A4A-A6B9-75FE6073D8A2}" type="presParOf" srcId="{FB2E05F4-D70D-4FB0-B191-03BA7A3D55A5}" destId="{FC5A08AC-B81D-4CF3-8D19-1BD8E63BF913}" srcOrd="0" destOrd="0" presId="urn:microsoft.com/office/officeart/2005/8/layout/hProcess10"/>
    <dgm:cxn modelId="{5D7B2EC4-CB46-405D-AB5D-C2C743755E64}" type="presParOf" srcId="{2DA4B232-838F-4826-B909-2F8086B758FB}" destId="{E6F7F910-7B92-4EA1-BB94-4786C24FDA76}" srcOrd="2" destOrd="0" presId="urn:microsoft.com/office/officeart/2005/8/layout/hProcess10"/>
    <dgm:cxn modelId="{4A61270D-C16B-463B-AAA0-A0BA4DF39E99}" type="presParOf" srcId="{E6F7F910-7B92-4EA1-BB94-4786C24FDA76}" destId="{A0FB2882-AFD9-427F-94B7-DACB4195A155}" srcOrd="0" destOrd="0" presId="urn:microsoft.com/office/officeart/2005/8/layout/hProcess10"/>
    <dgm:cxn modelId="{CC6C2C00-2EB7-4F98-AC61-68EB3238394B}" type="presParOf" srcId="{E6F7F910-7B92-4EA1-BB94-4786C24FDA76}" destId="{4AAFCC78-02E2-4750-9853-FAEA8A4C6DC6}" srcOrd="1" destOrd="0" presId="urn:microsoft.com/office/officeart/2005/8/layout/hProcess10"/>
    <dgm:cxn modelId="{429F1B4D-B095-4F23-8A03-D46B024D5D4B}" type="presParOf" srcId="{2DA4B232-838F-4826-B909-2F8086B758FB}" destId="{37741CA0-A748-4DDA-805E-DADAC00B9C5E}" srcOrd="3" destOrd="0" presId="urn:microsoft.com/office/officeart/2005/8/layout/hProcess10"/>
    <dgm:cxn modelId="{AD8D0314-B727-42E3-BDA0-B333A773A3CD}" type="presParOf" srcId="{37741CA0-A748-4DDA-805E-DADAC00B9C5E}" destId="{DAAF2970-B349-44D1-B5AF-EAF311381B6F}" srcOrd="0" destOrd="0" presId="urn:microsoft.com/office/officeart/2005/8/layout/hProcess10"/>
    <dgm:cxn modelId="{F276C095-8CCA-41C8-A711-D66294C53AC5}" type="presParOf" srcId="{2DA4B232-838F-4826-B909-2F8086B758FB}" destId="{4FC2A486-767B-42B7-B5D8-283C40B67606}" srcOrd="4" destOrd="0" presId="urn:microsoft.com/office/officeart/2005/8/layout/hProcess10"/>
    <dgm:cxn modelId="{27791EF8-7BEF-454C-968F-560A5C76543C}" type="presParOf" srcId="{4FC2A486-767B-42B7-B5D8-283C40B67606}" destId="{91E0DFAA-CD04-492D-AE47-ABE258EFAB75}" srcOrd="0" destOrd="0" presId="urn:microsoft.com/office/officeart/2005/8/layout/hProcess10"/>
    <dgm:cxn modelId="{584E56B2-A29D-4A33-BC15-1CEBA9B853A6}" type="presParOf" srcId="{4FC2A486-767B-42B7-B5D8-283C40B67606}" destId="{E3D5C755-0BF9-4D4C-93A8-0E9D6527D047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F8FE-7D33-423F-8D34-6CE9ABC51EE8}" type="datetimeFigureOut">
              <a:rPr lang="es-ES" smtClean="0"/>
              <a:t>27/04/2014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6F2C-0400-4FB0-BC2F-B5BECAF88DEF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939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F8FE-7D33-423F-8D34-6CE9ABC51EE8}" type="datetimeFigureOut">
              <a:rPr lang="es-ES" smtClean="0"/>
              <a:t>27/04/2014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6F2C-0400-4FB0-BC2F-B5BECAF88D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7221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F8FE-7D33-423F-8D34-6CE9ABC51EE8}" type="datetimeFigureOut">
              <a:rPr lang="es-ES" smtClean="0"/>
              <a:t>27/04/2014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6F2C-0400-4FB0-BC2F-B5BECAF88D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7503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F8FE-7D33-423F-8D34-6CE9ABC51EE8}" type="datetimeFigureOut">
              <a:rPr lang="es-ES" smtClean="0"/>
              <a:t>27/04/2014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6F2C-0400-4FB0-BC2F-B5BECAF88D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960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F8FE-7D33-423F-8D34-6CE9ABC51EE8}" type="datetimeFigureOut">
              <a:rPr lang="es-ES" smtClean="0"/>
              <a:t>27/04/2014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6F2C-0400-4FB0-BC2F-B5BECAF88DEF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775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F8FE-7D33-423F-8D34-6CE9ABC51EE8}" type="datetimeFigureOut">
              <a:rPr lang="es-ES" smtClean="0"/>
              <a:t>27/04/2014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6F2C-0400-4FB0-BC2F-B5BECAF88D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2675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F8FE-7D33-423F-8D34-6CE9ABC51EE8}" type="datetimeFigureOut">
              <a:rPr lang="es-ES" smtClean="0"/>
              <a:t>27/04/2014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6F2C-0400-4FB0-BC2F-B5BECAF88D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793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F8FE-7D33-423F-8D34-6CE9ABC51EE8}" type="datetimeFigureOut">
              <a:rPr lang="es-ES" smtClean="0"/>
              <a:t>27/04/2014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6F2C-0400-4FB0-BC2F-B5BECAF88D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202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F8FE-7D33-423F-8D34-6CE9ABC51EE8}" type="datetimeFigureOut">
              <a:rPr lang="es-ES" smtClean="0"/>
              <a:t>27/04/2014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6F2C-0400-4FB0-BC2F-B5BECAF88D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079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517F8FE-7D33-423F-8D34-6CE9ABC51EE8}" type="datetimeFigureOut">
              <a:rPr lang="es-ES" smtClean="0"/>
              <a:t>27/04/2014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1D6F2C-0400-4FB0-BC2F-B5BECAF88D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124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F8FE-7D33-423F-8D34-6CE9ABC51EE8}" type="datetimeFigureOut">
              <a:rPr lang="es-ES" smtClean="0"/>
              <a:t>27/04/2014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6F2C-0400-4FB0-BC2F-B5BECAF88D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2298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517F8FE-7D33-423F-8D34-6CE9ABC51EE8}" type="datetimeFigureOut">
              <a:rPr lang="es-ES" smtClean="0"/>
              <a:t>27/04/2014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C1D6F2C-0400-4FB0-BC2F-B5BECAF88DEF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93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Proyecto/Actividades/Prototipo%20Principal/Prototipo%20F1/Simulaciones/Ensamblaje%20F1%20simple%201.avi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../../../../Video%20Tesis%20Diego%20Quezada.avi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dirty="0" smtClean="0"/>
              <a:t>“DISEÑO Y CONSTRUCCIÓN DE UN ROBOT TODO TERRENO UTILIZANDO EL SISTEMA ROCKER-BOGIE Y TELEOPERADO INALÁMBRICAMENTE PARA EL LABORATORIO DE ROBÓTICA DE LA UNIVERSIDAD DE LAS FUERZAS ARMADAS – ESPE”</a:t>
            </a:r>
            <a:endParaRPr lang="es-ES" sz="3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 smtClean="0"/>
          </a:p>
          <a:p>
            <a:pPr algn="r"/>
            <a:r>
              <a:rPr lang="es-ES" cap="none" dirty="0" smtClean="0"/>
              <a:t>Diego Paúl Quezada Cepeda</a:t>
            </a:r>
            <a:endParaRPr lang="es-ES" cap="non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03" y="628444"/>
            <a:ext cx="4969569" cy="14117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214" y="433506"/>
            <a:ext cx="1517726" cy="160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3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ALCANCE DEL PROYECTO: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SISTEMA DE CONTROL: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777" t="37456" r="52013" b="19763"/>
          <a:stretch/>
        </p:blipFill>
        <p:spPr>
          <a:xfrm>
            <a:off x="1097280" y="2665582"/>
            <a:ext cx="3353682" cy="285945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6409" t="45026" r="58941" b="23460"/>
          <a:stretch/>
        </p:blipFill>
        <p:spPr>
          <a:xfrm>
            <a:off x="5074061" y="2408349"/>
            <a:ext cx="2576926" cy="31166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832" y="2408349"/>
            <a:ext cx="2008086" cy="35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3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FUNDAMENTOS BÁSICOS: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957588"/>
            <a:ext cx="10058400" cy="391150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sz="2400" dirty="0" smtClean="0"/>
              <a:t> SISTEMA DE SUSPENSIÓN ROCKER BOGIE: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s-ES" sz="24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200" dirty="0" smtClean="0"/>
              <a:t>ROCKER (BALANCÍN O BRAZO BASCULANTE)</a:t>
            </a:r>
          </a:p>
          <a:p>
            <a:pPr marL="201168" lvl="1" indent="0">
              <a:buNone/>
            </a:pPr>
            <a:endParaRPr lang="es-ES" sz="220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200" dirty="0" smtClean="0"/>
              <a:t>BOGIE (DOS O TRES PARES DE RUEDAS MONTADOS SOBRE EJES PARALELOS ENTRE SÍ)</a:t>
            </a:r>
          </a:p>
          <a:p>
            <a:pPr marL="201168" lvl="1" indent="0">
              <a:buNone/>
            </a:pPr>
            <a:endParaRPr lang="es-ES" sz="220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200" dirty="0" smtClean="0"/>
              <a:t>MECANISMO DIFERENCIAL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s-ES" sz="22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200" dirty="0" smtClean="0"/>
              <a:t>NO TIENE RESORTES</a:t>
            </a:r>
          </a:p>
          <a:p>
            <a:pPr marL="201168" lvl="1" indent="0">
              <a:buNone/>
            </a:pPr>
            <a:endParaRPr lang="es-ES" sz="22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200" dirty="0" smtClean="0"/>
              <a:t>BAJA VELOCIDAD (MINIMIZAR PERTURBACIONES DINÁMICAS).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s-ES" sz="2400" dirty="0"/>
          </a:p>
          <a:p>
            <a:pPr lvl="1">
              <a:buFont typeface="Wingdings" panose="05000000000000000000" pitchFamily="2" charset="2"/>
              <a:buChar char="q"/>
            </a:pPr>
            <a:endParaRPr lang="es-ES" sz="2400" dirty="0" smtClean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50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714" y="74317"/>
            <a:ext cx="7160652" cy="616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2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FUNDAMENTOS BÁSICOS: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DIFERENCIAL MECÁNICO: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s-ES" dirty="0"/>
          </a:p>
          <a:p>
            <a:pPr lvl="1">
              <a:buFont typeface="Wingdings" panose="05000000000000000000" pitchFamily="2" charset="2"/>
              <a:buChar char="q"/>
            </a:pPr>
            <a:endParaRPr lang="es-ES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dirty="0" smtClean="0"/>
              <a:t> AUTOMOVIL:</a:t>
            </a:r>
          </a:p>
          <a:p>
            <a:pPr marL="0" indent="0">
              <a:buNone/>
            </a:pPr>
            <a:endParaRPr lang="es-ES" dirty="0"/>
          </a:p>
          <a:p>
            <a:pPr marL="292608" lvl="1" indent="0">
              <a:buNone/>
            </a:pPr>
            <a:r>
              <a:rPr lang="es-ES" dirty="0" smtClean="0"/>
              <a:t>PROPULSAR LAS </a:t>
            </a:r>
          </a:p>
          <a:p>
            <a:pPr marL="292608" lvl="1" indent="0">
              <a:buNone/>
            </a:pPr>
            <a:r>
              <a:rPr lang="es-ES" dirty="0" smtClean="0"/>
              <a:t>RUEDAS A DIFERENTE </a:t>
            </a:r>
          </a:p>
          <a:p>
            <a:pPr marL="292608" lvl="1" indent="0">
              <a:buNone/>
            </a:pPr>
            <a:r>
              <a:rPr lang="es-ES" dirty="0" smtClean="0"/>
              <a:t>VELOCIDAD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3637" t="40977" r="56071" b="19586"/>
          <a:stretch/>
        </p:blipFill>
        <p:spPr>
          <a:xfrm>
            <a:off x="3460553" y="2712642"/>
            <a:ext cx="2987899" cy="3264826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585" y="2189058"/>
            <a:ext cx="3681095" cy="3788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901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DEL ROBOT TODO TERRENO: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</a:t>
            </a:r>
            <a:r>
              <a:rPr lang="es-ES" sz="2400" dirty="0" smtClean="0"/>
              <a:t>SISTEMA MECÁNICO: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8985" t="52757" r="61300" b="30515"/>
          <a:stretch/>
        </p:blipFill>
        <p:spPr>
          <a:xfrm>
            <a:off x="3684494" y="2272552"/>
            <a:ext cx="4168588" cy="403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DISEÑO MECÁNICO: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q"/>
            </a:pPr>
            <a:r>
              <a:rPr lang="es-ES" sz="2800" dirty="0" smtClean="0"/>
              <a:t>REQUERIMIENTOS:</a:t>
            </a:r>
          </a:p>
          <a:p>
            <a:pPr marL="0" lvl="0" indent="0">
              <a:buNone/>
            </a:pPr>
            <a:endParaRPr lang="es-ES" sz="280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400" dirty="0" smtClean="0"/>
              <a:t>Tipo </a:t>
            </a:r>
            <a:r>
              <a:rPr lang="es-ES" sz="2400" dirty="0"/>
              <a:t>de terreno: Boscoso.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400" dirty="0"/>
              <a:t>Sistema de suspensión: Rocker-Bogie.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400" dirty="0" smtClean="0"/>
              <a:t>Robot </a:t>
            </a:r>
            <a:r>
              <a:rPr lang="es-ES" sz="2400" dirty="0"/>
              <a:t>pequeño y ligero.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400" dirty="0"/>
              <a:t>Robot con capacidad de giro en el propio lugar.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400" dirty="0"/>
              <a:t>Tracción en todas las ruedas.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400" dirty="0"/>
              <a:t>Robot con elementos visibles para fines académicos.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373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972" t="22426" r="2080" b="16544"/>
          <a:stretch/>
        </p:blipFill>
        <p:spPr>
          <a:xfrm>
            <a:off x="753035" y="914400"/>
            <a:ext cx="10542494" cy="49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4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7923" t="21019" r="13168" b="39411"/>
          <a:stretch/>
        </p:blipFill>
        <p:spPr bwMode="auto">
          <a:xfrm>
            <a:off x="2844631" y="349625"/>
            <a:ext cx="6850698" cy="281043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6147" t="14710" r="12576" b="38711"/>
          <a:stretch/>
        </p:blipFill>
        <p:spPr bwMode="auto">
          <a:xfrm>
            <a:off x="2844631" y="3497206"/>
            <a:ext cx="6850698" cy="259431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669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4851" t="10110" r="17686" b="18382"/>
          <a:stretch/>
        </p:blipFill>
        <p:spPr>
          <a:xfrm>
            <a:off x="2501153" y="510988"/>
            <a:ext cx="7799293" cy="52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1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MECÁNICO: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sz="2400" dirty="0" smtClean="0"/>
              <a:t> SELECCIÓN DE ALTERNATIVAS PRINCIPALES: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dirty="0" smtClean="0"/>
              <a:t>CONCLUSIÓN: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s-ES" sz="2400" dirty="0" smtClean="0"/>
              <a:t>SISTEMA DE SUSPENSIÓN:         ROCKER – BOGIE     </a:t>
            </a:r>
          </a:p>
          <a:p>
            <a:pPr marL="384048" lvl="2" indent="0">
              <a:buNone/>
            </a:pPr>
            <a:r>
              <a:rPr lang="es-ES" sz="2400" dirty="0" smtClean="0"/>
              <a:t>(A PRIORI SE PENSABA QUE EL MECANISMO LAMBDA PERMITIRÍA SUBIR MÁS LAS RUEDAS AL ATRAVEZAR OBSTÁCULOS).</a:t>
            </a:r>
          </a:p>
          <a:p>
            <a:pPr lvl="2">
              <a:buFont typeface="Wingdings" panose="05000000000000000000" pitchFamily="2" charset="2"/>
              <a:buChar char="q"/>
            </a:pPr>
            <a:endParaRPr lang="es-ES" sz="2400" dirty="0" smtClean="0"/>
          </a:p>
          <a:p>
            <a:pPr lvl="2">
              <a:buFont typeface="Wingdings" panose="05000000000000000000" pitchFamily="2" charset="2"/>
              <a:buChar char="q"/>
            </a:pPr>
            <a:r>
              <a:rPr lang="es-ES" sz="2400" dirty="0" smtClean="0"/>
              <a:t>DIFERENCIAL MECÁNICO:          ENGRANAJES</a:t>
            </a:r>
          </a:p>
          <a:p>
            <a:pPr marL="384048" lvl="2" indent="0">
              <a:buNone/>
            </a:pPr>
            <a:r>
              <a:rPr lang="es-ES" sz="2400" dirty="0" smtClean="0"/>
              <a:t>(FACILIDAD DE ADQUISICIÓN EN EL MERCADO Y DE SER NECESARIO POR SU FACILIDAD DE MECANIZADO Y FABRICACIÓN)</a:t>
            </a:r>
          </a:p>
          <a:p>
            <a:pPr marL="384048" lvl="2" indent="0">
              <a:buNone/>
            </a:pPr>
            <a:endParaRPr lang="es-ES" sz="2400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3345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/>
              <a:t>JUSTIFICACIÓN E IMPORTANCIA DEL PROYECTO: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sz="2400" dirty="0"/>
              <a:t> </a:t>
            </a:r>
            <a:r>
              <a:rPr lang="es-ES" sz="2400" dirty="0" smtClean="0"/>
              <a:t>En la locomoción de robots se busca negociar terrenos para alcanzar objetivos pero no solo eso, sino que </a:t>
            </a:r>
            <a:r>
              <a:rPr lang="es-ES" sz="2400" dirty="0"/>
              <a:t>é</a:t>
            </a:r>
            <a:r>
              <a:rPr lang="es-ES" sz="2400" dirty="0" smtClean="0"/>
              <a:t>ste desplazamiento debe ser: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000" dirty="0" smtClean="0"/>
              <a:t>Controlado </a:t>
            </a:r>
            <a:endParaRPr lang="es-ES" sz="20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000" dirty="0" smtClean="0"/>
              <a:t>Manera fiable, </a:t>
            </a:r>
            <a:r>
              <a:rPr lang="es-ES" sz="2000" dirty="0"/>
              <a:t>sin la ayuda de un operador humano</a:t>
            </a:r>
            <a:r>
              <a:rPr lang="es-ES" sz="2000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dirty="0"/>
              <a:t> </a:t>
            </a:r>
            <a:r>
              <a:rPr lang="es-ES" sz="2400" dirty="0" smtClean="0"/>
              <a:t>La robótica debe facilitar la interacción de las partes: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000" dirty="0" smtClean="0"/>
              <a:t>Mecánica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000" dirty="0" smtClean="0"/>
              <a:t>Electrónica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000" dirty="0" smtClean="0"/>
              <a:t>Parte de control.  </a:t>
            </a:r>
          </a:p>
          <a:p>
            <a:pPr marL="201168" lvl="1" indent="0">
              <a:buNone/>
            </a:pPr>
            <a:r>
              <a:rPr lang="es-ES" sz="2000" dirty="0" smtClean="0"/>
              <a:t>(todo debe ser correctamente coordinado).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dirty="0" smtClean="0"/>
              <a:t>Es por esto que el diseño de la locomoción robótica es una tarea compleja. 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9225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MECÁNICO: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SINGULARIDAD DEL MECANISMO:</a:t>
            </a:r>
            <a:endParaRPr lang="es-ES" dirty="0"/>
          </a:p>
        </p:txBody>
      </p:sp>
      <p:pic>
        <p:nvPicPr>
          <p:cNvPr id="5" name="Imagen 4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520" y="2328713"/>
            <a:ext cx="6167867" cy="33997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665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MECÁNICO: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ADAPTACIÓN DEL MECANISMO: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494" y="2131359"/>
            <a:ext cx="5531224" cy="414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1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MECÁNICO: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ANÁLISIS ESTÁTICO: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48" y="2294890"/>
            <a:ext cx="4706470" cy="36825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414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MECÁNICO: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</a:t>
            </a:r>
            <a:r>
              <a:rPr lang="es-ES" dirty="0" smtClean="0">
                <a:hlinkClick r:id="rId2" action="ppaction://hlinkfile"/>
              </a:rPr>
              <a:t>SIMULACIONES</a:t>
            </a:r>
            <a:r>
              <a:rPr lang="es-ES" dirty="0" smtClean="0"/>
              <a:t> EN COMPUTADOR: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30" y="2297219"/>
            <a:ext cx="4440593" cy="38615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142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MECÁNICO: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sz="2400" dirty="0" smtClean="0"/>
              <a:t> CRITERIOS DE DISEÑO:</a:t>
            </a:r>
          </a:p>
          <a:p>
            <a:pPr marL="0" indent="0">
              <a:buNone/>
            </a:pPr>
            <a:endParaRPr lang="es-ES" sz="2400" dirty="0" smtClean="0"/>
          </a:p>
          <a:p>
            <a:pPr lvl="3">
              <a:buFont typeface="Wingdings" panose="05000000000000000000" pitchFamily="2" charset="2"/>
              <a:buChar char="q"/>
            </a:pPr>
            <a:r>
              <a:rPr lang="es-ES" sz="2400" dirty="0" smtClean="0"/>
              <a:t>CONFIGURACIONES QUE MINIMICEN EL DESLIZAMIENTO EN LAS RUEDAS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s-ES" sz="2400" dirty="0" smtClean="0"/>
              <a:t>HUNDIMIENTO DE LAS RUEDAS EN EL SUELO 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s-ES" sz="2400" dirty="0" smtClean="0"/>
              <a:t>PESO DEL ROBOT 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s-ES" sz="2400" dirty="0" smtClean="0"/>
              <a:t>ESTABILIDAD DEL ROBOT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s-ES" sz="2400" dirty="0" smtClean="0"/>
              <a:t>VELOCIDAD DEL ROBOT</a:t>
            </a:r>
          </a:p>
          <a:p>
            <a:pPr marL="201168" lvl="1" indent="0">
              <a:buNone/>
            </a:pPr>
            <a:endParaRPr lang="es-ES" dirty="0" smtClean="0"/>
          </a:p>
          <a:p>
            <a:pPr lvl="1">
              <a:buFont typeface="Wingdings" panose="05000000000000000000" pitchFamily="2" charset="2"/>
              <a:buChar char="q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1811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MECÁNICO: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RUEDAS DEL ROBOT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307" y="2489162"/>
            <a:ext cx="2966645" cy="34883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4056529" y="2380788"/>
                <a:ext cx="3352801" cy="3198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270510"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es-ES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s-ES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nary>
                      <m:r>
                        <a:rPr lang="es-ES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</m:oMath>
                    <m:oMath xmlns:m="http://schemas.openxmlformats.org/officeDocument/2006/math"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𝑓𝑟</m:t>
                      </m:r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s-ES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s-ES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</m:oMath>
                  </m:oMathPara>
                </a14:m>
                <a:endParaRPr lang="es-E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𝜇</m:t>
                      </m:r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s-ES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s-ES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s-ES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∴</m:t>
                      </m:r>
                    </m:oMath>
                  </m:oMathPara>
                </a14:m>
                <a:endParaRPr lang="es-ES" dirty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s-E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s-ES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r>
                  <a:rPr lang="es-ES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11.75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s-E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s-E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d>
                  </m:oMath>
                </a14:m>
                <a:endParaRPr lang="es-E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529" y="2380788"/>
                <a:ext cx="3352801" cy="319844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7781308" y="3015734"/>
                <a:ext cx="25853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s-E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s-ES" i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s-ES" i="0">
                          <a:latin typeface="Cambria Math" panose="02040503050406030204" pitchFamily="18" charset="0"/>
                        </a:rPr>
                        <m:t> =0.82 </m:t>
                      </m:r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𝑁𝑚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1308" y="3015734"/>
                <a:ext cx="2585323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8016145" y="3863982"/>
                <a:ext cx="17536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s-ES" i="0">
                          <a:latin typeface="Cambria Math" panose="02040503050406030204" pitchFamily="18" charset="0"/>
                        </a:rPr>
                        <m:t>=1.39 </m:t>
                      </m:r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𝑁𝑚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145" y="3863982"/>
                <a:ext cx="175368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059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</a:t>
            </a:r>
            <a:r>
              <a:rPr lang="es-ES" dirty="0" smtClean="0"/>
              <a:t>MECÁNICO: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RUEDAS DEL ROBOT: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560545"/>
            <a:ext cx="4892955" cy="3308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Imagen 4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166" y="2560544"/>
            <a:ext cx="4816514" cy="33085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815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MECÁNICO: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SISTEMA DE SUSPENSIÓN: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55" y="2370379"/>
            <a:ext cx="5411097" cy="36070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952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MECÁNICO: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SISTEMA DE SUSPENSIÓN: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516928"/>
            <a:ext cx="4831080" cy="3352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Imagen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385" y="1966384"/>
            <a:ext cx="2795270" cy="1891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385" y="4068098"/>
            <a:ext cx="2795270" cy="20967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578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MECÁNICO: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DIFERENCIAL MECÁNICO: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281344"/>
            <a:ext cx="4200861" cy="3587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Imagen 4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2281344"/>
            <a:ext cx="4725296" cy="3587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145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887506"/>
            <a:ext cx="10058400" cy="634701"/>
          </a:xfrm>
        </p:spPr>
        <p:txBody>
          <a:bodyPr>
            <a:normAutofit/>
          </a:bodyPr>
          <a:lstStyle/>
          <a:p>
            <a:r>
              <a:rPr lang="es-ES" sz="4000" dirty="0"/>
              <a:t>JUSTIFICACIÓN </a:t>
            </a:r>
            <a:r>
              <a:rPr lang="es-ES" sz="4000" dirty="0" smtClean="0"/>
              <a:t>E IMPORTANCIA DEL </a:t>
            </a:r>
            <a:r>
              <a:rPr lang="es-ES" sz="4000" dirty="0"/>
              <a:t>PROYECTO: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El diseño de la locomoción robótica se basa en: 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s-ES" sz="2000" dirty="0"/>
              <a:t>Vehículos </a:t>
            </a:r>
            <a:r>
              <a:rPr lang="es-ES" sz="2000" dirty="0" smtClean="0"/>
              <a:t>convencionales.</a:t>
            </a:r>
            <a:endParaRPr lang="es-ES" sz="2000" dirty="0"/>
          </a:p>
          <a:p>
            <a:pPr lvl="3">
              <a:buFont typeface="Wingdings" panose="05000000000000000000" pitchFamily="2" charset="2"/>
              <a:buChar char="q"/>
            </a:pPr>
            <a:r>
              <a:rPr lang="es-ES" sz="2000" dirty="0" smtClean="0"/>
              <a:t>Intuición.</a:t>
            </a:r>
            <a:endParaRPr lang="es-ES" sz="2000" dirty="0"/>
          </a:p>
          <a:p>
            <a:pPr lvl="3">
              <a:buFont typeface="Wingdings" panose="05000000000000000000" pitchFamily="2" charset="2"/>
              <a:buChar char="q"/>
            </a:pPr>
            <a:r>
              <a:rPr lang="es-ES" sz="2000" dirty="0" smtClean="0"/>
              <a:t>Experiencia.</a:t>
            </a:r>
            <a:endParaRPr lang="es-ES" sz="2000" dirty="0"/>
          </a:p>
          <a:p>
            <a:pPr lvl="3">
              <a:buFont typeface="Wingdings" panose="05000000000000000000" pitchFamily="2" charset="2"/>
              <a:buChar char="q"/>
            </a:pPr>
            <a:r>
              <a:rPr lang="es-ES" sz="2000" dirty="0"/>
              <a:t>Rara vez implica un análisis cuantitativo, sobre todo cuando se persigue un nuevo </a:t>
            </a:r>
            <a:r>
              <a:rPr lang="es-ES" sz="2000" dirty="0" smtClean="0"/>
              <a:t>diseño.</a:t>
            </a:r>
            <a:endParaRPr lang="es-ES" sz="2000" dirty="0"/>
          </a:p>
          <a:p>
            <a:pPr marL="342900" lvl="3" indent="-342900">
              <a:buFont typeface="Wingdings" panose="05000000000000000000" pitchFamily="2" charset="2"/>
              <a:buChar char="q"/>
            </a:pPr>
            <a:r>
              <a:rPr lang="es-ES" sz="2000" dirty="0" smtClean="0"/>
              <a:t>Aproximaciones empíricas pueden dar lugar:</a:t>
            </a:r>
          </a:p>
          <a:p>
            <a:pPr marL="893092" lvl="6" indent="-342900">
              <a:buFont typeface="Wingdings" panose="05000000000000000000" pitchFamily="2" charset="2"/>
              <a:buChar char="q"/>
            </a:pPr>
            <a:r>
              <a:rPr lang="es-ES" sz="2000" dirty="0" smtClean="0"/>
              <a:t>Rediseño.</a:t>
            </a:r>
          </a:p>
          <a:p>
            <a:pPr marL="893092" lvl="6" indent="-342900">
              <a:buFont typeface="Wingdings" panose="05000000000000000000" pitchFamily="2" charset="2"/>
              <a:buChar char="q"/>
            </a:pPr>
            <a:r>
              <a:rPr lang="es-ES" sz="2000" dirty="0" smtClean="0"/>
              <a:t>Retrabajo.</a:t>
            </a:r>
          </a:p>
          <a:p>
            <a:pPr marL="550192" lvl="6" indent="0">
              <a:buNone/>
            </a:pPr>
            <a:r>
              <a:rPr lang="es-ES" sz="2000" dirty="0" smtClean="0"/>
              <a:t>(Hasta lograr la funcionalidad deseada).</a:t>
            </a:r>
          </a:p>
          <a:p>
            <a:pPr marL="342900" lvl="6" indent="-342900">
              <a:buFont typeface="Wingdings" panose="05000000000000000000" pitchFamily="2" charset="2"/>
              <a:buChar char="q"/>
            </a:pPr>
            <a:r>
              <a:rPr lang="es-ES" sz="2000" dirty="0" smtClean="0"/>
              <a:t>El diseño en el papel puede crecer en complejidad. </a:t>
            </a:r>
          </a:p>
          <a:p>
            <a:pPr marL="550192" lvl="6" indent="0">
              <a:buNone/>
            </a:pPr>
            <a:endParaRPr lang="es-ES" sz="2000" dirty="0"/>
          </a:p>
          <a:p>
            <a:pPr marL="566928" lvl="3" indent="0">
              <a:buNone/>
            </a:pPr>
            <a:endParaRPr lang="es-ES" sz="2000" dirty="0" smtClean="0"/>
          </a:p>
        </p:txBody>
      </p:sp>
    </p:spTree>
    <p:extLst>
      <p:ext uri="{BB962C8B-B14F-4D97-AF65-F5344CB8AC3E}">
        <p14:creationId xmlns:p14="http://schemas.microsoft.com/office/powerpoint/2010/main" val="132900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MECÁNICO: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SISTEMA DE DIRECCIÓN MECÁNICA:</a:t>
            </a:r>
            <a:endParaRPr lang="es-ES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204" y="2186455"/>
            <a:ext cx="4692650" cy="3587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040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MECÁNICO: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ACOPLE PARA RUEDAS CON EL SISTEMA DE DIRECCIÓN: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001" y="2373592"/>
            <a:ext cx="2594834" cy="36038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Imagen 4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70" r="23784" b="13243"/>
          <a:stretch/>
        </p:blipFill>
        <p:spPr bwMode="auto">
          <a:xfrm>
            <a:off x="7509847" y="1845733"/>
            <a:ext cx="2951966" cy="423233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664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54" y="322729"/>
            <a:ext cx="7297270" cy="54729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0241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MECÁNICO: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CARROCERÍA</a:t>
            </a:r>
            <a:endParaRPr lang="es-ES" dirty="0"/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573761"/>
            <a:ext cx="4590826" cy="3033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Imagen 5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3" t="2516"/>
          <a:stretch/>
        </p:blipFill>
        <p:spPr bwMode="auto">
          <a:xfrm>
            <a:off x="5952451" y="2005871"/>
            <a:ext cx="5316183" cy="39715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359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2388"/>
            <a:ext cx="10058400" cy="742278"/>
          </a:xfrm>
        </p:spPr>
        <p:txBody>
          <a:bodyPr/>
          <a:lstStyle/>
          <a:p>
            <a:r>
              <a:rPr lang="es-ES" dirty="0" smtClean="0"/>
              <a:t>RESULTADO FINAL DEL ENSAMBLAJE: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18" y="1024666"/>
            <a:ext cx="6844553" cy="51874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933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DEL ROBOT TODO TERRENO: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</a:t>
            </a:r>
            <a:r>
              <a:rPr lang="es-ES" sz="2400" dirty="0" smtClean="0"/>
              <a:t>SISTEMA ELÉCTRICO/ELECTRÓNICO: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9271" t="35478" r="52101" b="14154"/>
          <a:stretch/>
        </p:blipFill>
        <p:spPr>
          <a:xfrm>
            <a:off x="4061011" y="2400550"/>
            <a:ext cx="3724835" cy="36844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58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192474"/>
            <a:ext cx="10058400" cy="1450757"/>
          </a:xfrm>
        </p:spPr>
        <p:txBody>
          <a:bodyPr/>
          <a:lstStyle/>
          <a:p>
            <a:r>
              <a:rPr lang="es-ES" dirty="0" smtClean="0"/>
              <a:t>DISEÑO ELÉCTRICO/ELECTRÓNICO: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q"/>
            </a:pPr>
            <a:r>
              <a:rPr lang="es-ES" sz="2200" dirty="0" smtClean="0"/>
              <a:t>REQUERIMIENTOS:</a:t>
            </a:r>
          </a:p>
          <a:p>
            <a:pPr marL="0" lvl="0" indent="0">
              <a:buNone/>
            </a:pPr>
            <a:endParaRPr lang="es-ES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000" dirty="0"/>
              <a:t>Fuentes de alimentación con voltajes de 3.3, 5, 10 y 12 VDC</a:t>
            </a:r>
            <a:r>
              <a:rPr lang="es-ES" sz="2000" dirty="0" smtClean="0"/>
              <a:t>.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s-ES" sz="20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000" dirty="0"/>
              <a:t>Fuentes de alimentación independientes para los motores</a:t>
            </a:r>
            <a:r>
              <a:rPr lang="es-ES" sz="2000" dirty="0" smtClean="0"/>
              <a:t>.</a:t>
            </a:r>
          </a:p>
          <a:p>
            <a:pPr marL="201168" lvl="1" indent="0">
              <a:buNone/>
            </a:pPr>
            <a:endParaRPr lang="es-ES" sz="20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000" dirty="0"/>
              <a:t>El control principal del robot se lo realizará mediante un microcontrolador</a:t>
            </a:r>
            <a:r>
              <a:rPr lang="es-ES" sz="2000" dirty="0" smtClean="0"/>
              <a:t>.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s-ES" sz="20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000" dirty="0"/>
              <a:t>Diseñar y construir </a:t>
            </a:r>
            <a:r>
              <a:rPr lang="es-ES" sz="2000" dirty="0" smtClean="0"/>
              <a:t>un control remoto empleando</a:t>
            </a:r>
            <a:r>
              <a:rPr lang="es-ES" sz="2000" dirty="0"/>
              <a:t>: </a:t>
            </a:r>
            <a:r>
              <a:rPr lang="es-ES" sz="2000" dirty="0" smtClean="0"/>
              <a:t>palancas, </a:t>
            </a:r>
            <a:r>
              <a:rPr lang="es-ES" sz="2000" dirty="0"/>
              <a:t>pulsadores, </a:t>
            </a:r>
            <a:r>
              <a:rPr lang="es-ES" sz="2000" dirty="0" smtClean="0"/>
              <a:t>botones </a:t>
            </a:r>
            <a:r>
              <a:rPr lang="es-ES" sz="2000" dirty="0" err="1" smtClean="0"/>
              <a:t>ó</a:t>
            </a:r>
            <a:r>
              <a:rPr lang="es-ES" sz="2000" dirty="0" smtClean="0"/>
              <a:t> switch </a:t>
            </a:r>
            <a:r>
              <a:rPr lang="es-ES" sz="2000" dirty="0"/>
              <a:t>y luces de aviso</a:t>
            </a:r>
            <a:r>
              <a:rPr lang="es-ES" sz="2000" dirty="0" smtClean="0"/>
              <a:t>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36051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ELÉCTRICO/ELECTRÓNICO: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sz="2400" dirty="0"/>
              <a:t>REQUERIMIENTOS:</a:t>
            </a:r>
          </a:p>
          <a:p>
            <a:pPr marL="0" lvl="0" indent="0">
              <a:buNone/>
            </a:pPr>
            <a:endParaRPr lang="es-ES" sz="240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200" dirty="0" smtClean="0"/>
              <a:t>La </a:t>
            </a:r>
            <a:r>
              <a:rPr lang="es-ES" sz="2200" dirty="0"/>
              <a:t>comunicación entre la estación </a:t>
            </a:r>
            <a:r>
              <a:rPr lang="es-ES" sz="2200" dirty="0" smtClean="0"/>
              <a:t>base y </a:t>
            </a:r>
            <a:r>
              <a:rPr lang="es-ES" sz="2200" dirty="0"/>
              <a:t>el robot deberá ser inalámbrica con un alcance aproximado </a:t>
            </a:r>
            <a:r>
              <a:rPr lang="es-ES" sz="2200" dirty="0" smtClean="0"/>
              <a:t>de </a:t>
            </a:r>
            <a:r>
              <a:rPr lang="es-ES" sz="2200" dirty="0"/>
              <a:t>100 m. </a:t>
            </a:r>
            <a:endParaRPr lang="es-ES" sz="2200" dirty="0" smtClean="0"/>
          </a:p>
          <a:p>
            <a:pPr lvl="1">
              <a:buFont typeface="Wingdings" panose="05000000000000000000" pitchFamily="2" charset="2"/>
              <a:buChar char="q"/>
            </a:pPr>
            <a:endParaRPr lang="es-ES" sz="22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200" dirty="0"/>
              <a:t>Incorporar una Cámara inalámbrica en el robot</a:t>
            </a:r>
            <a:r>
              <a:rPr lang="es-ES" sz="2200" dirty="0" smtClean="0"/>
              <a:t>.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s-ES" sz="22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200" dirty="0"/>
              <a:t>Emplear sensores para la medición de distancias e inclinación en el robot. </a:t>
            </a:r>
            <a:endParaRPr lang="es-ES" sz="2200" dirty="0" smtClean="0"/>
          </a:p>
          <a:p>
            <a:pPr lvl="1">
              <a:buFont typeface="Wingdings" panose="05000000000000000000" pitchFamily="2" charset="2"/>
              <a:buChar char="q"/>
            </a:pPr>
            <a:endParaRPr lang="es-ES" sz="22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200" dirty="0"/>
              <a:t>Tiempo mínimo de funcionamiento de las baterías: 30 minutos.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53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FUNDAMENTOS BÁSICOS: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sz="2400" dirty="0" smtClean="0"/>
              <a:t> MOTORES ELÉCTRICOS:</a:t>
            </a:r>
          </a:p>
          <a:p>
            <a:pPr marL="0" indent="0">
              <a:buNone/>
            </a:pPr>
            <a:endParaRPr lang="es-ES" sz="240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400" dirty="0"/>
              <a:t> </a:t>
            </a:r>
            <a:r>
              <a:rPr lang="es-ES" sz="2400" dirty="0" smtClean="0"/>
              <a:t>MOTORES DE CORRIENTE ALTERNA. </a:t>
            </a:r>
          </a:p>
          <a:p>
            <a:pPr marL="201168" lvl="1" indent="0">
              <a:buNone/>
            </a:pPr>
            <a:endParaRPr lang="es-ES" sz="240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400" dirty="0" smtClean="0"/>
              <a:t>MOTORES DE CORRIENTE CONTINUA. </a:t>
            </a:r>
          </a:p>
          <a:p>
            <a:pPr marL="201168" lvl="1" indent="0">
              <a:buNone/>
            </a:pPr>
            <a:endParaRPr lang="es-ES" sz="2400" dirty="0" smtClean="0"/>
          </a:p>
          <a:p>
            <a:pPr lvl="4">
              <a:buFont typeface="Wingdings" panose="05000000000000000000" pitchFamily="2" charset="2"/>
              <a:buChar char="q"/>
            </a:pPr>
            <a:r>
              <a:rPr lang="es-ES" sz="2000" dirty="0" smtClean="0"/>
              <a:t>Costo mas elevado ya que precisan de fuentes</a:t>
            </a:r>
          </a:p>
          <a:p>
            <a:pPr marL="749808" lvl="4" indent="0">
              <a:buNone/>
            </a:pPr>
            <a:r>
              <a:rPr lang="es-ES" sz="2000" dirty="0" smtClean="0"/>
              <a:t>    de corriente continua (baterías) o dispositivos </a:t>
            </a:r>
          </a:p>
          <a:p>
            <a:pPr marL="749808" lvl="4" indent="0">
              <a:buNone/>
            </a:pPr>
            <a:r>
              <a:rPr lang="es-ES" sz="2000" dirty="0"/>
              <a:t> </a:t>
            </a:r>
            <a:r>
              <a:rPr lang="es-ES" sz="2000" dirty="0" smtClean="0"/>
              <a:t>   que conviertan la corriente alterna en continua.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305" y="3791733"/>
            <a:ext cx="3000375" cy="15906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202" y="2095289"/>
            <a:ext cx="2986356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4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FUNDAMENTOS BÁSICOS: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sz="2400" dirty="0" smtClean="0"/>
              <a:t> MOTORES DE CORRIENTE CONTINUA EMPLEADOS EN LA ELECTRÓNICA: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s-ES" sz="2400" dirty="0" smtClean="0"/>
          </a:p>
          <a:p>
            <a:pPr marL="201168" lvl="1" indent="0">
              <a:buNone/>
            </a:pPr>
            <a:endParaRPr lang="es-ES" sz="2400" dirty="0" smtClean="0"/>
          </a:p>
          <a:p>
            <a:pPr marL="201168" lvl="1" indent="0">
              <a:buNone/>
            </a:pPr>
            <a:endParaRPr lang="es-ES" sz="2400" dirty="0"/>
          </a:p>
          <a:p>
            <a:pPr marL="201168" lvl="1" indent="0">
              <a:buNone/>
            </a:pPr>
            <a:endParaRPr lang="es-ES" sz="24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400" dirty="0" smtClean="0"/>
              <a:t>SERVO MOTOR </a:t>
            </a:r>
          </a:p>
          <a:p>
            <a:pPr marL="201168" lvl="1" indent="0">
              <a:buNone/>
            </a:pPr>
            <a:endParaRPr lang="es-ES" sz="2400" dirty="0" smtClean="0"/>
          </a:p>
          <a:p>
            <a:pPr marL="201168" lvl="1" indent="0">
              <a:buNone/>
            </a:pPr>
            <a:endParaRPr lang="es-ES" sz="2400" dirty="0" smtClean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0275" t="42211" r="69038" b="21976"/>
          <a:stretch/>
        </p:blipFill>
        <p:spPr>
          <a:xfrm>
            <a:off x="5962919" y="2434107"/>
            <a:ext cx="3953813" cy="384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2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/>
              <a:t>JUSTIFICACIÓN E IMPORTANCIA DEL PROYECTO: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lvl="6" indent="-34290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q"/>
            </a:pPr>
            <a:r>
              <a:rPr lang="es-ES" sz="2200" dirty="0"/>
              <a:t>Una evaluación detallada de rendimiento y disposición óptima de los elementos alrededor del chasis es posible sólo después que el robot está totalmente desarrollado y probado 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200" dirty="0" smtClean="0"/>
              <a:t> Con frecuencia </a:t>
            </a:r>
            <a:r>
              <a:rPr lang="es-ES" sz="2200" dirty="0"/>
              <a:t>el rendimiento del robot </a:t>
            </a:r>
            <a:r>
              <a:rPr lang="es-ES" sz="2200" dirty="0" smtClean="0"/>
              <a:t>es una expectativa.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200" dirty="0" smtClean="0"/>
              <a:t> No </a:t>
            </a:r>
            <a:r>
              <a:rPr lang="es-ES" sz="2200" dirty="0"/>
              <a:t>existe ninguna teoría, metodología o métricas para el diseño sistemático de </a:t>
            </a:r>
            <a:r>
              <a:rPr lang="es-ES" sz="2200" dirty="0" smtClean="0"/>
              <a:t>ruedas para locomoción robótica.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200" dirty="0" smtClean="0"/>
              <a:t> A </a:t>
            </a:r>
            <a:r>
              <a:rPr lang="es-ES" sz="2200" dirty="0"/>
              <a:t>pesar de su importancia , el proceso de configuración y diseño de </a:t>
            </a:r>
            <a:r>
              <a:rPr lang="es-ES" sz="2200" dirty="0" smtClean="0"/>
              <a:t>robots móviles</a:t>
            </a:r>
            <a:r>
              <a:rPr lang="es-ES" sz="2200" dirty="0"/>
              <a:t/>
            </a:r>
            <a:br>
              <a:rPr lang="es-ES" sz="2200" dirty="0"/>
            </a:br>
            <a:r>
              <a:rPr lang="es-ES" sz="2200" dirty="0" smtClean="0"/>
              <a:t>no </a:t>
            </a:r>
            <a:r>
              <a:rPr lang="es-ES" sz="2200" dirty="0"/>
              <a:t>ha sido suficientemente </a:t>
            </a:r>
            <a:r>
              <a:rPr lang="es-ES" sz="2200" dirty="0" smtClean="0"/>
              <a:t>abordado.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200" dirty="0" smtClean="0"/>
              <a:t> Esta </a:t>
            </a:r>
            <a:r>
              <a:rPr lang="es-ES" sz="2200" dirty="0"/>
              <a:t>tesis está motivada </a:t>
            </a:r>
            <a:r>
              <a:rPr lang="es-ES" sz="2200" dirty="0" smtClean="0"/>
              <a:t>para desarrollar </a:t>
            </a:r>
            <a:r>
              <a:rPr lang="es-ES" sz="2200" dirty="0"/>
              <a:t>los conocimientos relativos al diseño y la tecnología necesaria para la construcción de un robot todo terreno </a:t>
            </a:r>
            <a:r>
              <a:rPr lang="es-ES" sz="2200" dirty="0" smtClean="0"/>
              <a:t>con el sistema de </a:t>
            </a:r>
            <a:r>
              <a:rPr lang="es-ES" sz="2200" b="1" dirty="0" smtClean="0"/>
              <a:t>suspensión Rocker-Bogie.</a:t>
            </a:r>
            <a:endParaRPr lang="es-ES" sz="2200" b="1" dirty="0"/>
          </a:p>
        </p:txBody>
      </p:sp>
    </p:spTree>
    <p:extLst>
      <p:ext uri="{BB962C8B-B14F-4D97-AF65-F5344CB8AC3E}">
        <p14:creationId xmlns:p14="http://schemas.microsoft.com/office/powerpoint/2010/main" val="58988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FUNDAMENTOS BÁSICOS: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q"/>
            </a:pPr>
            <a:r>
              <a:rPr lang="es-ES" sz="2400" dirty="0"/>
              <a:t> MOTORES DE CORRIENTE CONTINUA EMPLEADOS EN LA ELECTRÓNICA</a:t>
            </a:r>
            <a:r>
              <a:rPr lang="es-ES" sz="2400" dirty="0" smtClean="0"/>
              <a:t>:</a:t>
            </a:r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endParaRPr lang="es-ES" sz="2400" dirty="0"/>
          </a:p>
          <a:p>
            <a:pPr marL="525780" lvl="2" indent="-34290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q"/>
            </a:pPr>
            <a:r>
              <a:rPr lang="es-ES" sz="2400" dirty="0" smtClean="0"/>
              <a:t>MOTOR </a:t>
            </a:r>
            <a:r>
              <a:rPr lang="es-ES" sz="2400" dirty="0"/>
              <a:t>PASO A PASO (PAP)</a:t>
            </a: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1757" t="38865" r="52409" b="21699"/>
          <a:stretch/>
        </p:blipFill>
        <p:spPr>
          <a:xfrm>
            <a:off x="5589431" y="2414980"/>
            <a:ext cx="4533363" cy="389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9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05921"/>
            <a:ext cx="10058400" cy="1450757"/>
          </a:xfrm>
        </p:spPr>
        <p:txBody>
          <a:bodyPr/>
          <a:lstStyle/>
          <a:p>
            <a:r>
              <a:rPr lang="es-ES" dirty="0"/>
              <a:t>FUNDAMENTOS BÁSICOS: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CONTROL DEL SENTIDO DE GIRO DE MOTORES DE CORRIENTE CONTINUA:</a:t>
            </a:r>
          </a:p>
          <a:p>
            <a:pPr>
              <a:buFont typeface="Wingdings" panose="05000000000000000000" pitchFamily="2" charset="2"/>
              <a:buChar char="q"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dirty="0" smtClean="0"/>
              <a:t>RELÉ: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s-ES" sz="1800" dirty="0" smtClean="0"/>
              <a:t>(Elementos Mecánicos)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s-ES" dirty="0" smtClean="0"/>
          </a:p>
          <a:p>
            <a:pPr marL="201168" lvl="1" indent="0">
              <a:buNone/>
            </a:pPr>
            <a:endParaRPr lang="es-ES" dirty="0" smtClean="0"/>
          </a:p>
          <a:p>
            <a:pPr marL="201168" lvl="1" indent="0">
              <a:buNone/>
            </a:pPr>
            <a:endParaRPr lang="es-ES" dirty="0"/>
          </a:p>
          <a:p>
            <a:pPr lvl="1">
              <a:buFont typeface="Wingdings" panose="05000000000000000000" pitchFamily="2" charset="2"/>
              <a:buChar char="q"/>
            </a:pPr>
            <a:endParaRPr lang="es-ES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dirty="0" smtClean="0"/>
              <a:t>TRANSISTOR: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s-ES" sz="1800" dirty="0"/>
              <a:t> </a:t>
            </a:r>
            <a:r>
              <a:rPr lang="es-ES" sz="1800" dirty="0" smtClean="0"/>
              <a:t>(Funcionamiento Electrónico)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187" y="2407422"/>
            <a:ext cx="6332613" cy="17346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Imagen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187" y="4236621"/>
            <a:ext cx="6332613" cy="19694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924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FUNDAMENTOS BÁSICOS: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CIRCUITO INTEGRADO:</a:t>
            </a:r>
            <a:endParaRPr lang="es-ES" dirty="0"/>
          </a:p>
        </p:txBody>
      </p:sp>
      <p:graphicFrame>
        <p:nvGraphicFramePr>
          <p:cNvPr id="9" name="Diagrama 8"/>
          <p:cNvGraphicFramePr/>
          <p:nvPr>
            <p:extLst/>
          </p:nvPr>
        </p:nvGraphicFramePr>
        <p:xfrm>
          <a:off x="1250576" y="2178424"/>
          <a:ext cx="10071847" cy="466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176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FUNDAMENTOS BÁSICOS: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SENSORES DE PROXIMIDAD Y PRESENCIA:</a:t>
            </a:r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dirty="0" smtClean="0"/>
              <a:t>SENSOR INFRARROJO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s-ES" dirty="0"/>
          </a:p>
          <a:p>
            <a:pPr lvl="3">
              <a:buFont typeface="Wingdings" panose="05000000000000000000" pitchFamily="2" charset="2"/>
              <a:buChar char="q"/>
            </a:pPr>
            <a:r>
              <a:rPr lang="es-ES" sz="1800" dirty="0" smtClean="0"/>
              <a:t>COLOR NEGRO NO ES DETECTADO</a:t>
            </a:r>
          </a:p>
          <a:p>
            <a:pPr marL="566928" lvl="3" indent="0">
              <a:buNone/>
            </a:pPr>
            <a:endParaRPr lang="es-ES" sz="1800" dirty="0" smtClean="0"/>
          </a:p>
          <a:p>
            <a:pPr marL="201168" lvl="1" indent="0">
              <a:buNone/>
            </a:pPr>
            <a:endParaRPr lang="es-ES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dirty="0" smtClean="0"/>
              <a:t>SENSOR ULTRASÓNICO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854" t="40441" r="54478" b="20772"/>
          <a:stretch/>
        </p:blipFill>
        <p:spPr>
          <a:xfrm>
            <a:off x="7167283" y="1845734"/>
            <a:ext cx="2404259" cy="221527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4541" t="49816" r="57682" b="29963"/>
          <a:stretch/>
        </p:blipFill>
        <p:spPr>
          <a:xfrm>
            <a:off x="7167282" y="4389917"/>
            <a:ext cx="2581835" cy="165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2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ELÉCTRICO/ELECTRÓNICO: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SENSORES: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041" y="2538145"/>
            <a:ext cx="7713290" cy="333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1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FUNDAMENTOS BÁSICOS: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MICROCONTROLADOR: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129" y="2554941"/>
            <a:ext cx="5230906" cy="3314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520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FUNDAMENTOS BÁSICOS: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TARJETAS ARDUINO:</a:t>
            </a:r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endParaRPr lang="es-ES" dirty="0" smtClean="0"/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endParaRPr lang="es-ES" dirty="0" smtClean="0"/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endParaRPr lang="es-ES" dirty="0" smtClean="0"/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LENGUAJE DE PROGRAMACIÓN BASADO EN C++ (SÍMBOLOS Y REGLAS)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7307" t="40257" r="49828" b="19117"/>
          <a:stretch/>
        </p:blipFill>
        <p:spPr>
          <a:xfrm>
            <a:off x="1514139" y="2571093"/>
            <a:ext cx="3380591" cy="23494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388" t="35295" r="36806" b="14033"/>
          <a:stretch/>
        </p:blipFill>
        <p:spPr>
          <a:xfrm>
            <a:off x="5845438" y="2571093"/>
            <a:ext cx="5310242" cy="257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3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FUNDAMENTOS BÁSICOS: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10386508" cy="4393701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buFont typeface="Wingdings" panose="05000000000000000000" pitchFamily="2" charset="2"/>
                  <a:buChar char="q"/>
                </a:pPr>
                <a:r>
                  <a:rPr lang="es-ES" sz="2400" dirty="0" smtClean="0"/>
                  <a:t> SELECCIÓN BATERÍAS:</a:t>
                </a:r>
              </a:p>
              <a:p>
                <a:pPr marL="0" indent="0">
                  <a:buNone/>
                </a:pPr>
                <a:endParaRPr lang="es-ES" sz="2400" dirty="0" smtClean="0"/>
              </a:p>
              <a:p>
                <a:pPr lvl="1">
                  <a:buFont typeface="Wingdings" panose="05000000000000000000" pitchFamily="2" charset="2"/>
                  <a:buChar char="q"/>
                </a:pPr>
                <a:r>
                  <a:rPr lang="es-ES" sz="2400" dirty="0" smtClean="0"/>
                  <a:t>VOLTAJE DE LOS DISPOSITIVOS  </a:t>
                </a:r>
                <a14:m>
                  <m:oMath xmlns:m="http://schemas.openxmlformats.org/officeDocument/2006/math">
                    <m:r>
                      <a:rPr lang="es-E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s-E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2400" dirty="0" smtClean="0"/>
                  <a:t> VOLTAJE DE LA BATERÍA</a:t>
                </a:r>
              </a:p>
              <a:p>
                <a:pPr lvl="1">
                  <a:buFont typeface="Wingdings" panose="05000000000000000000" pitchFamily="2" charset="2"/>
                  <a:buChar char="q"/>
                </a:pPr>
                <a:r>
                  <a:rPr lang="es-ES" sz="2400" dirty="0" smtClean="0"/>
                  <a:t>CONSUMO DE CORRIENTE DE LOS DISPOSITIVOS </a:t>
                </a:r>
                <a:r>
                  <a:rPr lang="es-ES" sz="2400" dirty="0"/>
                  <a:t>                          </a:t>
                </a:r>
                <a:r>
                  <a:rPr lang="es-ES" sz="2400" dirty="0" smtClean="0"/>
                  <a:t>CAPACIDAD </a:t>
                </a:r>
                <a:r>
                  <a:rPr lang="es-ES" sz="2400" dirty="0"/>
                  <a:t>DE LA BATERIA EN Ah</a:t>
                </a:r>
              </a:p>
              <a:p>
                <a:pPr lvl="1">
                  <a:buFont typeface="Wingdings" panose="05000000000000000000" pitchFamily="2" charset="2"/>
                  <a:buChar char="q"/>
                </a:pPr>
                <a:r>
                  <a:rPr lang="es-ES" sz="2400" dirty="0" smtClean="0"/>
                  <a:t>TIEMPO DE FUNCIONAMIENTO DE LOS DISPOSITIVOS</a:t>
                </a:r>
              </a:p>
              <a:p>
                <a:pPr marL="201168" lvl="1" indent="0">
                  <a:buNone/>
                </a:pPr>
                <a:endParaRPr lang="es-ES" sz="2400" dirty="0" smtClean="0"/>
              </a:p>
              <a:p>
                <a:pPr marL="201168" lvl="1" indent="0">
                  <a:buNone/>
                </a:pPr>
                <a:endParaRPr lang="es-ES" sz="2400" dirty="0"/>
              </a:p>
              <a:p>
                <a:pPr lvl="3">
                  <a:buFont typeface="Wingdings" panose="05000000000000000000" pitchFamily="2" charset="2"/>
                  <a:buChar char="q"/>
                </a:pPr>
                <a:r>
                  <a:rPr lang="es-ES" sz="2400" dirty="0" smtClean="0"/>
                  <a:t>EJEMPLO:  </a:t>
                </a:r>
                <a:r>
                  <a:rPr lang="es-ES" sz="2400" dirty="0"/>
                  <a:t>si se utiliza una batería de 12V,  para activar un dispositivo de 10W, durante 10 </a:t>
                </a:r>
                <a:r>
                  <a:rPr lang="es-ES" sz="2400" dirty="0" smtClean="0"/>
                  <a:t>horas</a:t>
                </a:r>
                <a:r>
                  <a:rPr lang="es-ES" sz="2400" dirty="0"/>
                  <a:t>:</a:t>
                </a:r>
              </a:p>
              <a:p>
                <a:pPr marL="566928" lvl="3" indent="0">
                  <a:buNone/>
                </a:pPr>
                <a:endParaRPr lang="es-ES" sz="24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s-ES" sz="2400">
                          <a:latin typeface="Cambria Math" panose="02040503050406030204" pitchFamily="18" charset="0"/>
                        </a:rPr>
                        <m:t>Amp</m:t>
                      </m:r>
                      <m:r>
                        <a:rPr lang="es-E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s-ES" sz="240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s-ES" sz="2400">
                          <a:latin typeface="Cambria Math" panose="02040503050406030204" pitchFamily="18" charset="0"/>
                        </a:rPr>
                        <m:t>) = </m:t>
                      </m:r>
                      <m:f>
                        <m:f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S" sz="2400">
                              <a:latin typeface="Cambria Math" panose="02040503050406030204" pitchFamily="18" charset="0"/>
                            </a:rPr>
                            <m:t>Potencia</m:t>
                          </m:r>
                          <m:r>
                            <a:rPr lang="es-ES" sz="24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S" sz="2400">
                              <a:latin typeface="Cambria Math" panose="02040503050406030204" pitchFamily="18" charset="0"/>
                            </a:rPr>
                            <m:t>del</m:t>
                          </m:r>
                          <m:r>
                            <a:rPr lang="es-ES" sz="24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S" sz="2400">
                              <a:latin typeface="Cambria Math" panose="02040503050406030204" pitchFamily="18" charset="0"/>
                            </a:rPr>
                            <m:t>dispositivo</m:t>
                          </m:r>
                          <m:r>
                            <a:rPr lang="es-ES" sz="240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s-ES" sz="240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e>
                          </m:d>
                          <m:r>
                            <a:rPr lang="es-E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S" sz="24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S" sz="2400">
                              <a:latin typeface="Cambria Math" panose="02040503050406030204" pitchFamily="18" charset="0"/>
                            </a:rPr>
                            <m:t>Tiempo</m:t>
                          </m:r>
                          <m:r>
                            <a:rPr lang="es-ES" sz="24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S" sz="2400">
                              <a:latin typeface="Cambria Math" panose="02040503050406030204" pitchFamily="18" charset="0"/>
                            </a:rPr>
                            <m:t>de</m:t>
                          </m:r>
                          <m:r>
                            <a:rPr lang="es-ES" sz="24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s-ES" sz="2400">
                              <a:latin typeface="Cambria Math" panose="02040503050406030204" pitchFamily="18" charset="0"/>
                            </a:rPr>
                            <m:t>funcionamiento</m:t>
                          </m:r>
                          <m:r>
                            <a:rPr lang="es-ES" sz="240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m:rPr>
                              <m:sty m:val="p"/>
                            </m:rPr>
                            <a:rPr lang="es-ES" sz="2400">
                              <a:latin typeface="Cambria Math" panose="02040503050406030204" pitchFamily="18" charset="0"/>
                            </a:rPr>
                            <m:t>horas</m:t>
                          </m:r>
                          <m:r>
                            <a:rPr lang="es-ES" sz="240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s-ES" sz="2400" i="1">
                              <a:latin typeface="Cambria Math" panose="02040503050406030204" pitchFamily="18" charset="0"/>
                            </a:rPr>
                            <m:t>𝑉𝑜𝑙𝑡𝑎𝑗𝑒</m:t>
                          </m:r>
                          <m:r>
                            <a:rPr lang="es-E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2400" i="1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2400" i="1">
                              <a:latin typeface="Cambria Math" panose="02040503050406030204" pitchFamily="18" charset="0"/>
                            </a:rPr>
                            <m:t>𝑙𝑎</m:t>
                          </m:r>
                          <m:r>
                            <a:rPr lang="es-E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2400" i="1">
                              <a:latin typeface="Cambria Math" panose="02040503050406030204" pitchFamily="18" charset="0"/>
                            </a:rPr>
                            <m:t>𝑏𝑎𝑡𝑒𝑟</m:t>
                          </m:r>
                          <m:r>
                            <a:rPr lang="es-ES" sz="2400" i="1"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a:rPr lang="es-E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s-ES" sz="2400" i="1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s-E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s-E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s-ES" sz="2400" dirty="0"/>
              </a:p>
              <a:p>
                <a:pPr marL="0" indent="0">
                  <a:buNone/>
                </a:pPr>
                <a:endParaRPr lang="es-ES" sz="2400" dirty="0" smtClean="0"/>
              </a:p>
              <a:p>
                <a:pPr marL="0" lvl="3" indent="0">
                  <a:spcBef>
                    <a:spcPts val="1200"/>
                  </a:spcBef>
                  <a:spcAft>
                    <a:spcPts val="200"/>
                  </a:spcAft>
                  <a:buSzPct val="100000"/>
                  <a:buNone/>
                </a:pPr>
                <a:r>
                  <a:rPr lang="es-ES" sz="2400" dirty="0"/>
                  <a:t>  </a:t>
                </a:r>
                <a:r>
                  <a:rPr lang="es-ES" sz="2400" dirty="0" smtClean="0"/>
                  <a:t>                  </a:t>
                </a:r>
                <a14:m>
                  <m:oMath xmlns:m="http://schemas.openxmlformats.org/officeDocument/2006/math">
                    <m:r>
                      <a:rPr lang="es-ES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s-ES" sz="2400">
                        <a:latin typeface="Cambria Math" panose="02040503050406030204" pitchFamily="18" charset="0"/>
                      </a:rPr>
                      <m:t>Amp</m:t>
                    </m:r>
                    <m:r>
                      <a:rPr lang="es-E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s-ES" sz="2400">
                        <a:latin typeface="Cambria Math" panose="02040503050406030204" pitchFamily="18" charset="0"/>
                      </a:rPr>
                      <m:t>h</m:t>
                    </m:r>
                    <m:r>
                      <a:rPr lang="es-ES" sz="24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s-E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sz="2400" dirty="0" smtClean="0"/>
                  <a:t> =   Capacidad de la batería =  8.3 Amp-h. </a:t>
                </a:r>
              </a:p>
              <a:p>
                <a:pPr marL="0" indent="0">
                  <a:buNone/>
                </a:pPr>
                <a:endParaRPr lang="es-ES" dirty="0" smtClean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10386508" cy="4393701"/>
              </a:xfrm>
              <a:blipFill rotWithShape="0">
                <a:blip r:embed="rId2"/>
                <a:stretch>
                  <a:fillRect l="-1291" t="-235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errar llave 3"/>
          <p:cNvSpPr/>
          <p:nvPr/>
        </p:nvSpPr>
        <p:spPr>
          <a:xfrm>
            <a:off x="7261412" y="2259106"/>
            <a:ext cx="228600" cy="121023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686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2447366" y="685802"/>
          <a:ext cx="8337176" cy="4894085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510395"/>
                <a:gridCol w="947288"/>
                <a:gridCol w="1326201"/>
                <a:gridCol w="1326201"/>
                <a:gridCol w="1002019"/>
                <a:gridCol w="1199897"/>
                <a:gridCol w="1025175"/>
              </a:tblGrid>
              <a:tr h="112955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Elementos Químicos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Costo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Peso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Temp. </a:t>
                      </a:r>
                      <a:r>
                        <a:rPr lang="es-ES" sz="1800" dirty="0">
                          <a:effectLst/>
                        </a:rPr>
                        <a:t>( </a:t>
                      </a:r>
                      <a:r>
                        <a:rPr lang="es-ES" sz="1800" dirty="0" smtClean="0">
                          <a:effectLst/>
                        </a:rPr>
                        <a:t>°C)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Ciclos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Vida </a:t>
                      </a:r>
                      <a:r>
                        <a:rPr lang="es-ES" sz="1800">
                          <a:effectLst/>
                        </a:rPr>
                        <a:t>(meses)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Voltaje por celda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3284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Ácido de Plomo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$$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Muy pesado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-65 to 80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300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12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2.0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3284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Níquel-Cadmio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$$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Pesado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-20 to 65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500+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6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1.2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3028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NiMH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$$$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Moderado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-10 to 65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500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12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1.2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011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Ion - Litio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$$$$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Ligero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-20 to 60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500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12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3.7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1990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Li-PO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$$$$$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Ligero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-20 to 60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500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12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3.7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3290045" y="5795246"/>
            <a:ext cx="68355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Tabla comparativa de las baterías disponibles en el mercado.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0835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ELÉCTRICO/ELECTRÓNICO: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18304" y="1845734"/>
            <a:ext cx="1005840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sz="2400" dirty="0"/>
              <a:t>MOTORES </a:t>
            </a:r>
            <a:r>
              <a:rPr lang="es-ES" sz="2400" dirty="0" smtClean="0"/>
              <a:t>SELECCIONADOS: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dirty="0" smtClean="0"/>
              <a:t> SISTEMA DE TRACCIÓN: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400" dirty="0" smtClean="0"/>
              <a:t>Alto </a:t>
            </a:r>
            <a:r>
              <a:rPr lang="es-ES" sz="2400" dirty="0"/>
              <a:t>torque.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400" dirty="0" smtClean="0"/>
              <a:t>Livianos</a:t>
            </a:r>
            <a:r>
              <a:rPr lang="es-ES" sz="2400" dirty="0"/>
              <a:t>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400" dirty="0" smtClean="0"/>
              <a:t>Bajo consumo </a:t>
            </a:r>
            <a:r>
              <a:rPr lang="es-ES" sz="2400" dirty="0"/>
              <a:t>de </a:t>
            </a:r>
            <a:r>
              <a:rPr lang="es-ES" sz="2400" dirty="0" smtClean="0"/>
              <a:t>corriente.</a:t>
            </a:r>
          </a:p>
          <a:p>
            <a:pPr marL="201168" lvl="1" indent="0">
              <a:buNone/>
            </a:pPr>
            <a:endParaRPr lang="es-ES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es-ES" sz="2400" dirty="0" smtClean="0"/>
              <a:t>SISTEMA </a:t>
            </a:r>
            <a:r>
              <a:rPr lang="es-ES" sz="2400" dirty="0"/>
              <a:t>DE DIRECCIÓN MECÁNICA</a:t>
            </a:r>
            <a:r>
              <a:rPr lang="es-ES" sz="2400" dirty="0" smtClean="0"/>
              <a:t>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200" dirty="0" smtClean="0"/>
              <a:t>Alto torque.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200" dirty="0" smtClean="0"/>
              <a:t>Precisión de posicionamiento (Control en lazo cerrado).</a:t>
            </a:r>
            <a:endParaRPr lang="es-ES" sz="2200" dirty="0"/>
          </a:p>
          <a:p>
            <a:pPr>
              <a:buFont typeface="Wingdings" panose="05000000000000000000" pitchFamily="2" charset="2"/>
              <a:buChar char="q"/>
            </a:pPr>
            <a:endParaRPr lang="es-ES" sz="2400" dirty="0" smtClean="0"/>
          </a:p>
          <a:p>
            <a:pPr>
              <a:buFont typeface="Wingdings" panose="05000000000000000000" pitchFamily="2" charset="2"/>
              <a:buChar char="q"/>
            </a:pPr>
            <a:endParaRPr lang="es-ES" sz="2400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122" y="1845734"/>
            <a:ext cx="2457450" cy="18573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173" y="3990932"/>
            <a:ext cx="2291603" cy="220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4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OBJETIVOS DEL PROYECTO: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sz="28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s-ES" sz="2800" dirty="0" smtClean="0"/>
              <a:t>OBJETIVO GENERAL: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s-ES" sz="2800" dirty="0"/>
          </a:p>
          <a:p>
            <a:pPr marL="0" indent="0" algn="just">
              <a:buNone/>
            </a:pPr>
            <a:r>
              <a:rPr lang="es-ES" sz="2800" dirty="0"/>
              <a:t>Desarrollar los conocimientos relativos al diseño y la tecnología necesaria para la construcción de un robot todo terreno con el sistema Rocker-Bogie que sea teleoperado inalámbricamente con fines investigativos </a:t>
            </a:r>
            <a:r>
              <a:rPr lang="es-ES" sz="2800" dirty="0" smtClean="0"/>
              <a:t>de </a:t>
            </a:r>
            <a:r>
              <a:rPr lang="es-ES" sz="2800" dirty="0"/>
              <a:t>su movilidad.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7600" t="35519" r="49735" b="13952"/>
          <a:stretch/>
        </p:blipFill>
        <p:spPr>
          <a:xfrm>
            <a:off x="9816276" y="429543"/>
            <a:ext cx="1339404" cy="116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4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ELÉCTRICO/ELECTRÓNICO: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CONTROLADOR DE MOTORES DE CORRIENTE CONTINUA:</a:t>
            </a:r>
            <a:endParaRPr lang="es-ES" dirty="0"/>
          </a:p>
          <a:p>
            <a:endParaRPr lang="es-ES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59103" t="32099" r="18684" b="40931"/>
          <a:stretch/>
        </p:blipFill>
        <p:spPr bwMode="auto">
          <a:xfrm>
            <a:off x="1264024" y="2545079"/>
            <a:ext cx="5338482" cy="343238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62054"/>
              </p:ext>
            </p:extLst>
          </p:nvPr>
        </p:nvGraphicFramePr>
        <p:xfrm>
          <a:off x="7524638" y="2412598"/>
          <a:ext cx="3367480" cy="384048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3367480"/>
              </a:tblGrid>
              <a:tr h="36543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DRIVER PARA MOTORES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543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12A continuos, 25A pico por canal.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543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Soporta hasta 24V de entrada.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543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Controlador regenerativo síncrono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543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Switch ultrasónico de frecuencia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543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Protección térmica y de sobre corriente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543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Modo de protección de Litio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543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Modos de entrada: Análoga, R/C, Serial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543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Tamaño: 2.3” x 3” x .7”, 59 x 75 x 17 mm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284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ELÉCTRICO/ELECTRÓNICO: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BATERÍA PARA MOTORES DE CORRIENTE CONTINUA A 12 V: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19611" t="35350" r="53720" b="14885"/>
          <a:stretch/>
        </p:blipFill>
        <p:spPr bwMode="auto">
          <a:xfrm>
            <a:off x="1358936" y="2505524"/>
            <a:ext cx="3495451" cy="336357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7795" t="53125" r="23474" b="16545"/>
          <a:stretch/>
        </p:blipFill>
        <p:spPr>
          <a:xfrm>
            <a:off x="5593976" y="2681238"/>
            <a:ext cx="5075001" cy="301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1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ELÉCTRICO/ELECTRÓNICO: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BATERÍA PARA SERVO MOTORES 6 V: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18804" t="26988" r="44882" b="27035"/>
          <a:stretch/>
        </p:blipFill>
        <p:spPr bwMode="auto">
          <a:xfrm>
            <a:off x="1097280" y="2393576"/>
            <a:ext cx="3394038" cy="321384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7899" t="36214" r="23370" b="34191"/>
          <a:stretch/>
        </p:blipFill>
        <p:spPr>
          <a:xfrm>
            <a:off x="5822575" y="2420470"/>
            <a:ext cx="5084993" cy="294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3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ELÉCTRICO/ELECTRÓNICO: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 BATERÍA PARA </a:t>
            </a:r>
            <a:r>
              <a:rPr lang="es-ES" dirty="0" smtClean="0"/>
              <a:t>TARJETAS ARDUINO 9,6 </a:t>
            </a:r>
            <a:r>
              <a:rPr lang="es-ES" dirty="0"/>
              <a:t>V:</a:t>
            </a:r>
          </a:p>
          <a:p>
            <a:endParaRPr lang="es-ES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24470" t="36542" r="50466" b="24244"/>
          <a:stretch/>
        </p:blipFill>
        <p:spPr bwMode="auto">
          <a:xfrm>
            <a:off x="1300311" y="2372994"/>
            <a:ext cx="3580971" cy="349609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8105" t="40441" r="23680" b="29044"/>
          <a:stretch/>
        </p:blipFill>
        <p:spPr>
          <a:xfrm>
            <a:off x="6158753" y="2716306"/>
            <a:ext cx="4303058" cy="261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ELÉCTRICO/ELECTRÓNICO: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DIAGRAMAS DE CONEXIÓN ELÉCTRICA :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054" y="2348653"/>
            <a:ext cx="6111239" cy="38907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105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929" y="336176"/>
            <a:ext cx="8498542" cy="56074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123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707" y="219989"/>
            <a:ext cx="7569069" cy="58849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861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ELÉCTRICO/ELECTRÓNICO: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CONSTRUCCIÓN DEL CONTROL REMOTO: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88" y="2522537"/>
            <a:ext cx="7866529" cy="34549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672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DEL ROBOT TODO TERRENO: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</a:t>
            </a:r>
            <a:r>
              <a:rPr lang="es-ES" sz="2400" dirty="0" smtClean="0"/>
              <a:t>SISTEMA DE CONTROL: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4542" t="44669" r="56959" b="22978"/>
          <a:stretch/>
        </p:blipFill>
        <p:spPr>
          <a:xfrm>
            <a:off x="2783541" y="3039034"/>
            <a:ext cx="2407024" cy="23666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5756" t="47610" r="47969" b="25919"/>
          <a:stretch/>
        </p:blipFill>
        <p:spPr>
          <a:xfrm>
            <a:off x="5853504" y="3254186"/>
            <a:ext cx="4719918" cy="193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2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</a:t>
            </a:r>
            <a:r>
              <a:rPr lang="es-ES" dirty="0" smtClean="0"/>
              <a:t>DEL SISTEMA DE CONTROL: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buFont typeface="Wingdings" panose="05000000000000000000" pitchFamily="2" charset="2"/>
              <a:buChar char="q"/>
            </a:pPr>
            <a:r>
              <a:rPr lang="es-ES" sz="2400" dirty="0" smtClean="0"/>
              <a:t> REQUERIMIENTOS:</a:t>
            </a:r>
          </a:p>
          <a:p>
            <a:pPr marL="0" lvl="0" indent="0">
              <a:buNone/>
            </a:pPr>
            <a:endParaRPr lang="es-ES" sz="2400" dirty="0"/>
          </a:p>
          <a:p>
            <a:pPr lvl="2">
              <a:buFont typeface="Wingdings" panose="05000000000000000000" pitchFamily="2" charset="2"/>
              <a:buChar char="q"/>
            </a:pPr>
            <a:r>
              <a:rPr lang="es-ES" sz="2400" dirty="0"/>
              <a:t>Modo de operación manual y automático del robot</a:t>
            </a:r>
            <a:r>
              <a:rPr lang="es-ES" sz="2400" dirty="0" smtClean="0"/>
              <a:t>.</a:t>
            </a:r>
          </a:p>
          <a:p>
            <a:pPr marL="384048" lvl="2" indent="0">
              <a:buNone/>
            </a:pPr>
            <a:endParaRPr lang="es-ES" sz="2400" dirty="0"/>
          </a:p>
          <a:p>
            <a:pPr lvl="2">
              <a:buFont typeface="Wingdings" panose="05000000000000000000" pitchFamily="2" charset="2"/>
              <a:buChar char="q"/>
            </a:pPr>
            <a:r>
              <a:rPr lang="es-ES" sz="2400" dirty="0"/>
              <a:t>Mando de control </a:t>
            </a:r>
            <a:r>
              <a:rPr lang="es-ES" sz="2400" dirty="0" smtClean="0"/>
              <a:t>inalámbrico (sin cables).</a:t>
            </a:r>
          </a:p>
          <a:p>
            <a:pPr marL="384048" lvl="2" indent="0">
              <a:buNone/>
            </a:pPr>
            <a:endParaRPr lang="es-ES" sz="2400" dirty="0"/>
          </a:p>
          <a:p>
            <a:pPr lvl="2">
              <a:buFont typeface="Wingdings" panose="05000000000000000000" pitchFamily="2" charset="2"/>
              <a:buChar char="q"/>
            </a:pPr>
            <a:r>
              <a:rPr lang="es-ES" sz="2400" dirty="0"/>
              <a:t>Interfaz Humano Máquina para visualización de imagen proveniente de la cámara inalámbrica. </a:t>
            </a:r>
            <a:endParaRPr lang="es-ES" sz="2400" dirty="0" smtClean="0"/>
          </a:p>
          <a:p>
            <a:pPr marL="384048" lvl="2" indent="0">
              <a:buNone/>
            </a:pPr>
            <a:endParaRPr lang="es-ES" sz="2400" dirty="0"/>
          </a:p>
          <a:p>
            <a:pPr lvl="2">
              <a:buFont typeface="Wingdings" panose="05000000000000000000" pitchFamily="2" charset="2"/>
              <a:buChar char="q"/>
            </a:pPr>
            <a:r>
              <a:rPr lang="es-ES" sz="2400" dirty="0"/>
              <a:t>Autonomía </a:t>
            </a:r>
            <a:r>
              <a:rPr lang="es-ES" sz="2400" dirty="0" smtClean="0"/>
              <a:t>del </a:t>
            </a:r>
            <a:r>
              <a:rPr lang="es-ES" sz="2400" dirty="0"/>
              <a:t>robot. </a:t>
            </a:r>
            <a:r>
              <a:rPr lang="es-ES" sz="2400" dirty="0" smtClean="0"/>
              <a:t> </a:t>
            </a:r>
            <a:r>
              <a:rPr lang="es-ES" sz="2800" b="1" dirty="0" smtClean="0"/>
              <a:t>(PIENSA, SENSA Y ACTUA)</a:t>
            </a:r>
            <a:endParaRPr lang="es-ES" sz="2800" b="1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777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07815"/>
          </a:xfrm>
        </p:spPr>
        <p:txBody>
          <a:bodyPr/>
          <a:lstStyle/>
          <a:p>
            <a:r>
              <a:rPr lang="es-ES" dirty="0"/>
              <a:t>OBJETIVOS DEL PROYECTO: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sz="2600" dirty="0" smtClean="0"/>
              <a:t>  </a:t>
            </a:r>
            <a:r>
              <a:rPr lang="es-ES" sz="2400" dirty="0" smtClean="0"/>
              <a:t>OBJETIVOS ESPECÍFICOS:</a:t>
            </a:r>
          </a:p>
          <a:p>
            <a:pPr marL="201168" lvl="1" indent="0" algn="just">
              <a:buNone/>
            </a:pPr>
            <a:endParaRPr lang="es-ES" sz="2400" dirty="0"/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s-ES" sz="2400" dirty="0" smtClean="0"/>
              <a:t> Diseñar los mecanismos </a:t>
            </a:r>
            <a:r>
              <a:rPr lang="es-ES" sz="2400" dirty="0"/>
              <a:t>adecuados </a:t>
            </a:r>
            <a:r>
              <a:rPr lang="es-ES" sz="2400" dirty="0" smtClean="0"/>
              <a:t>para </a:t>
            </a:r>
            <a:r>
              <a:rPr lang="es-ES" sz="2400" dirty="0"/>
              <a:t>que el robot pueda movilizarse por un terreno </a:t>
            </a:r>
            <a:r>
              <a:rPr lang="es-ES" sz="2400" dirty="0" smtClean="0"/>
              <a:t>tipo bosque e </a:t>
            </a:r>
            <a:r>
              <a:rPr lang="es-ES" sz="2400" dirty="0"/>
              <a:t>irregular. </a:t>
            </a:r>
            <a:endParaRPr lang="es-ES" sz="2400" dirty="0" smtClean="0"/>
          </a:p>
          <a:p>
            <a:pPr marL="201168" lvl="1" indent="0" algn="just">
              <a:buNone/>
            </a:pPr>
            <a:endParaRPr lang="es-ES" sz="2400" dirty="0" smtClean="0"/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s-ES" sz="2400" dirty="0" smtClean="0"/>
              <a:t> Programar el robot teniendo en cuenta la </a:t>
            </a:r>
            <a:r>
              <a:rPr lang="es-ES" sz="2400" dirty="0"/>
              <a:t>mayor cantidad de </a:t>
            </a:r>
            <a:r>
              <a:rPr lang="es-ES" sz="2400" dirty="0" smtClean="0"/>
              <a:t>posibles situaciones a las que el robot puede estar expuesto durante su funcionamiento.</a:t>
            </a:r>
            <a:endParaRPr lang="es-ES" sz="2400" dirty="0"/>
          </a:p>
          <a:p>
            <a:pPr lvl="1">
              <a:buFont typeface="Wingdings" panose="05000000000000000000" pitchFamily="2" charset="2"/>
              <a:buChar char="q"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7600" t="35519" r="49735" b="13952"/>
          <a:stretch/>
        </p:blipFill>
        <p:spPr>
          <a:xfrm>
            <a:off x="9816276" y="429543"/>
            <a:ext cx="1339404" cy="116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1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DEL SISTEMA DE CONTROL: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sz="2400" dirty="0" smtClean="0"/>
              <a:t> SOFTWARE EMPLEADOS EN EL PROYECTO:</a:t>
            </a:r>
          </a:p>
          <a:p>
            <a:pPr marL="0" indent="0">
              <a:buNone/>
            </a:pPr>
            <a:endParaRPr lang="es-ES" sz="240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400" dirty="0"/>
              <a:t> </a:t>
            </a:r>
            <a:r>
              <a:rPr lang="es-ES" sz="2400" dirty="0" smtClean="0"/>
              <a:t>LABVIEW</a:t>
            </a:r>
          </a:p>
          <a:p>
            <a:pPr marL="201168" lvl="1" indent="0">
              <a:buNone/>
            </a:pPr>
            <a:endParaRPr lang="es-ES" sz="240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400" dirty="0" smtClean="0"/>
              <a:t>IDE DE ARDUINO</a:t>
            </a:r>
          </a:p>
          <a:p>
            <a:pPr marL="201168" lvl="1" indent="0">
              <a:buNone/>
            </a:pPr>
            <a:endParaRPr lang="es-ES" sz="2400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2400" dirty="0" smtClean="0"/>
              <a:t>X-CTU </a:t>
            </a:r>
            <a:endParaRPr lang="es-ES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6815" t="45404" r="58922" b="23162"/>
          <a:stretch/>
        </p:blipFill>
        <p:spPr>
          <a:xfrm>
            <a:off x="4746810" y="2595281"/>
            <a:ext cx="1855695" cy="22994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5757" t="20772" r="47657" b="14522"/>
          <a:stretch/>
        </p:blipFill>
        <p:spPr>
          <a:xfrm>
            <a:off x="6831106" y="2595281"/>
            <a:ext cx="2245659" cy="22329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6402" t="48529" r="58406" b="25368"/>
          <a:stretch/>
        </p:blipFill>
        <p:spPr>
          <a:xfrm>
            <a:off x="9230060" y="2918770"/>
            <a:ext cx="1976718" cy="190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8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FUNDAMENTOS BÁSICOS: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COMUNICACIÓN INALÁMBRICA: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s-ES" sz="2000" dirty="0"/>
          </a:p>
          <a:p>
            <a:pPr lvl="3">
              <a:buFont typeface="Wingdings" panose="05000000000000000000" pitchFamily="2" charset="2"/>
              <a:buChar char="q"/>
            </a:pPr>
            <a:r>
              <a:rPr lang="es-ES" sz="2000" dirty="0" smtClean="0"/>
              <a:t>REDES DE ÁREA PERSONAL:</a:t>
            </a:r>
          </a:p>
          <a:p>
            <a:pPr lvl="6">
              <a:buFont typeface="Wingdings" panose="05000000000000000000" pitchFamily="2" charset="2"/>
              <a:buChar char="q"/>
            </a:pPr>
            <a:r>
              <a:rPr lang="es-ES" sz="2000" dirty="0" smtClean="0"/>
              <a:t>BLUETOOTH.</a:t>
            </a:r>
            <a:endParaRPr lang="es-ES" sz="2000" dirty="0"/>
          </a:p>
          <a:p>
            <a:pPr lvl="6">
              <a:buFont typeface="Wingdings" panose="05000000000000000000" pitchFamily="2" charset="2"/>
              <a:buChar char="q"/>
            </a:pPr>
            <a:r>
              <a:rPr lang="es-ES" sz="2000" dirty="0" smtClean="0"/>
              <a:t>USB INALÁMBRICO.</a:t>
            </a:r>
            <a:endParaRPr lang="es-ES" sz="2000" dirty="0"/>
          </a:p>
          <a:p>
            <a:pPr lvl="6">
              <a:buFont typeface="Wingdings" panose="05000000000000000000" pitchFamily="2" charset="2"/>
              <a:buChar char="q"/>
            </a:pPr>
            <a:r>
              <a:rPr lang="es-ES" sz="2000" dirty="0"/>
              <a:t>RADIO </a:t>
            </a:r>
            <a:r>
              <a:rPr lang="es-ES" sz="2000" dirty="0" smtClean="0"/>
              <a:t>FRECUENCIA.</a:t>
            </a:r>
            <a:endParaRPr lang="es-ES" sz="2000" dirty="0"/>
          </a:p>
          <a:p>
            <a:pPr marL="566928" lvl="3" indent="0">
              <a:buNone/>
            </a:pPr>
            <a:endParaRPr lang="es-ES" sz="2000" dirty="0" smtClean="0"/>
          </a:p>
          <a:p>
            <a:pPr lvl="3">
              <a:buFont typeface="Wingdings" panose="05000000000000000000" pitchFamily="2" charset="2"/>
              <a:buChar char="q"/>
            </a:pPr>
            <a:r>
              <a:rPr lang="es-ES" sz="2000" dirty="0"/>
              <a:t>REDES DE ÁREA </a:t>
            </a:r>
            <a:r>
              <a:rPr lang="es-ES" sz="2000" dirty="0" smtClean="0"/>
              <a:t>LOCAL MÁS AMPLIA (WLAN – WIFI)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s-ES" sz="2000" dirty="0"/>
              <a:t>R</a:t>
            </a:r>
            <a:r>
              <a:rPr lang="es-ES" sz="2000" dirty="0" smtClean="0"/>
              <a:t>EDES PARA COBERTURA ENTRE CIUDADES (WAN –  GSM, 2G,3G,4G Y LTE)</a:t>
            </a:r>
          </a:p>
          <a:p>
            <a:pPr lvl="3">
              <a:buFont typeface="Wingdings" panose="05000000000000000000" pitchFamily="2" charset="2"/>
              <a:buChar char="q"/>
            </a:pPr>
            <a:endParaRPr lang="es-ES" dirty="0"/>
          </a:p>
          <a:p>
            <a:pPr lvl="1">
              <a:buFont typeface="Wingdings" panose="05000000000000000000" pitchFamily="2" charset="2"/>
              <a:buChar char="q"/>
            </a:pPr>
            <a:endParaRPr lang="es-ES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72" y="2363379"/>
            <a:ext cx="979444" cy="149403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2860" t="44935" r="55953" b="25285"/>
          <a:stretch/>
        </p:blipFill>
        <p:spPr>
          <a:xfrm>
            <a:off x="6653604" y="2566498"/>
            <a:ext cx="1633566" cy="12909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0511" t="41259" r="52721" b="19771"/>
          <a:stretch/>
        </p:blipFill>
        <p:spPr>
          <a:xfrm>
            <a:off x="8518458" y="2701693"/>
            <a:ext cx="1411942" cy="115572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19656" t="48060" r="51922" b="27123"/>
          <a:stretch/>
        </p:blipFill>
        <p:spPr>
          <a:xfrm>
            <a:off x="7631813" y="3965788"/>
            <a:ext cx="1310713" cy="64344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l="25885" t="27574" r="51791" b="30882"/>
          <a:stretch/>
        </p:blipFill>
        <p:spPr>
          <a:xfrm>
            <a:off x="9930400" y="4049362"/>
            <a:ext cx="1929906" cy="201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2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3240740" y="1129555"/>
          <a:ext cx="6145307" cy="426720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3373589"/>
                <a:gridCol w="1882236"/>
                <a:gridCol w="889482"/>
              </a:tblGrid>
              <a:tr h="57638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" sz="2000" dirty="0">
                          <a:effectLst/>
                        </a:rPr>
                        <a:t> 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" sz="2000">
                          <a:effectLst/>
                        </a:rPr>
                        <a:t>BLUETOOTH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" sz="2000">
                          <a:effectLst/>
                        </a:rPr>
                        <a:t>RF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388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ES" sz="2000" b="0" dirty="0">
                          <a:effectLst/>
                        </a:rPr>
                        <a:t>Mayor inmunidad al ruido</a:t>
                      </a:r>
                      <a:endParaRPr lang="es-ES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" sz="2000" dirty="0">
                          <a:effectLst/>
                        </a:rPr>
                        <a:t> 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200000"/>
                        </a:lnSpc>
                        <a:buSzPts val="800"/>
                        <a:buFont typeface="Wingdings" panose="05000000000000000000" pitchFamily="2" charset="2"/>
                        <a:buNone/>
                      </a:pPr>
                      <a:r>
                        <a:rPr lang="es-ES" sz="2000" dirty="0" smtClean="0">
                          <a:effectLst/>
                        </a:rPr>
                        <a:t>*</a:t>
                      </a:r>
                      <a:r>
                        <a:rPr lang="es-ES" sz="2000" dirty="0">
                          <a:effectLst/>
                        </a:rPr>
                        <a:t> 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763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ES" sz="2000" b="0" dirty="0">
                          <a:effectLst/>
                        </a:rPr>
                        <a:t>Bajo consumo de energía</a:t>
                      </a:r>
                      <a:endParaRPr lang="es-ES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200000"/>
                        </a:lnSpc>
                        <a:buSzPts val="800"/>
                        <a:buFont typeface="Wingdings" panose="05000000000000000000" pitchFamily="2" charset="2"/>
                        <a:buNone/>
                      </a:pPr>
                      <a:r>
                        <a:rPr lang="es-ES" sz="2000" dirty="0" smtClean="0">
                          <a:effectLst/>
                          <a:latin typeface="+mn-lt"/>
                          <a:ea typeface="+mn-ea"/>
                        </a:rPr>
                        <a:t>*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" sz="2000" dirty="0">
                          <a:effectLst/>
                        </a:rPr>
                        <a:t> 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763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ES" sz="2000" b="0" dirty="0">
                          <a:effectLst/>
                        </a:rPr>
                        <a:t>Menor costo</a:t>
                      </a:r>
                      <a:endParaRPr lang="es-ES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200000"/>
                        </a:lnSpc>
                        <a:buSzPts val="800"/>
                        <a:buFont typeface="Wingdings" panose="05000000000000000000" pitchFamily="2" charset="2"/>
                        <a:buNone/>
                      </a:pPr>
                      <a:r>
                        <a:rPr lang="es-ES" sz="2000" dirty="0" smtClean="0">
                          <a:effectLst/>
                        </a:rPr>
                        <a:t>*</a:t>
                      </a:r>
                      <a:r>
                        <a:rPr lang="es-ES" sz="2000" dirty="0">
                          <a:effectLst/>
                        </a:rPr>
                        <a:t> 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" sz="2000">
                          <a:effectLst/>
                        </a:rPr>
                        <a:t> 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763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ES" sz="2000" b="0" dirty="0">
                          <a:effectLst/>
                        </a:rPr>
                        <a:t>Mayor Seguridad</a:t>
                      </a:r>
                      <a:endParaRPr lang="es-ES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" sz="2000" dirty="0">
                          <a:effectLst/>
                        </a:rPr>
                        <a:t> 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200000"/>
                        </a:lnSpc>
                        <a:buSzPts val="800"/>
                        <a:buFont typeface="Wingdings" panose="05000000000000000000" pitchFamily="2" charset="2"/>
                        <a:buNone/>
                      </a:pPr>
                      <a:r>
                        <a:rPr lang="es-ES" sz="2000" dirty="0" smtClean="0">
                          <a:effectLst/>
                        </a:rPr>
                        <a:t>*</a:t>
                      </a:r>
                      <a:r>
                        <a:rPr lang="es-ES" sz="2000" dirty="0">
                          <a:effectLst/>
                        </a:rPr>
                        <a:t> 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763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ES" sz="2000" b="0" dirty="0">
                          <a:effectLst/>
                        </a:rPr>
                        <a:t>Mayor alcance</a:t>
                      </a:r>
                      <a:endParaRPr lang="es-ES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" sz="2000" dirty="0">
                          <a:effectLst/>
                        </a:rPr>
                        <a:t> 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200000"/>
                        </a:lnSpc>
                        <a:buSzPts val="800"/>
                        <a:buFont typeface="Wingdings" panose="05000000000000000000" pitchFamily="2" charset="2"/>
                        <a:buNone/>
                      </a:pPr>
                      <a:r>
                        <a:rPr lang="es-ES" sz="2000" dirty="0" smtClean="0">
                          <a:effectLst/>
                        </a:rPr>
                        <a:t>*</a:t>
                      </a:r>
                      <a:r>
                        <a:rPr lang="es-ES" sz="2000" dirty="0">
                          <a:effectLst/>
                        </a:rPr>
                        <a:t> 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763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ES" sz="2000" b="0" dirty="0">
                          <a:effectLst/>
                        </a:rPr>
                        <a:t>Mejor topología de red</a:t>
                      </a:r>
                      <a:endParaRPr lang="es-ES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" sz="2000">
                          <a:effectLst/>
                        </a:rPr>
                        <a:t> </a:t>
                      </a:r>
                      <a:endParaRPr lang="es-E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200000"/>
                        </a:lnSpc>
                        <a:buSzPts val="800"/>
                        <a:buFont typeface="Wingdings" panose="05000000000000000000" pitchFamily="2" charset="2"/>
                        <a:buNone/>
                      </a:pPr>
                      <a:r>
                        <a:rPr lang="es-ES" sz="2000" dirty="0" smtClean="0">
                          <a:effectLst/>
                        </a:rPr>
                        <a:t>*</a:t>
                      </a:r>
                      <a:r>
                        <a:rPr lang="es-ES" sz="2000" dirty="0">
                          <a:effectLst/>
                        </a:rPr>
                        <a:t> 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3502586" y="5409311"/>
            <a:ext cx="5724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Tabla comparativa entre Bluetooth y Radio frecuencia.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2480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32815"/>
            <a:ext cx="10058400" cy="1450757"/>
          </a:xfrm>
        </p:spPr>
        <p:txBody>
          <a:bodyPr/>
          <a:lstStyle/>
          <a:p>
            <a:r>
              <a:rPr lang="es-ES" dirty="0"/>
              <a:t>DISEÑO DEL SISTEMA DE CONTROL: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MÓDULOS DE COMUNICACIÓN INALÁMBRICA – RADIO FRECUENCIA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88" y="2539999"/>
            <a:ext cx="6064624" cy="33290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964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DEL SISTEMA DE CONTROL: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CONFIGURACIÓN DE MÓDULOS XBEE: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9552" t="47794" r="24920" b="27022"/>
          <a:stretch/>
        </p:blipFill>
        <p:spPr>
          <a:xfrm>
            <a:off x="1379668" y="2719082"/>
            <a:ext cx="4746812" cy="2632847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 rotWithShape="1">
          <a:blip r:embed="rId3"/>
          <a:srcRect l="33518" t="8944" r="33431" b="48747"/>
          <a:stretch/>
        </p:blipFill>
        <p:spPr bwMode="auto">
          <a:xfrm>
            <a:off x="6616064" y="2133040"/>
            <a:ext cx="4539615" cy="373605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153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FUNDAMENTOS BÁSICOS: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SISTEMA DE CONTROL CON LAZO CERRADO: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7" name="Imagen 6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22176"/>
            <a:ext cx="8861612" cy="33956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091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DISEÑO DEL SISTEMA DE CONTROL: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Arquitectura del programa en la estación base y el robot</a:t>
            </a:r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32211"/>
            <a:ext cx="7691717" cy="4531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95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1046" t="23009" r="31750" b="41776"/>
          <a:stretch/>
        </p:blipFill>
        <p:spPr bwMode="auto">
          <a:xfrm>
            <a:off x="1021976" y="484095"/>
            <a:ext cx="9722223" cy="5715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150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21975" y="268941"/>
            <a:ext cx="9991166" cy="56343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871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PRUEBAS DE FUNCIONAMIENTO: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pPr algn="ctr"/>
            <a:r>
              <a:rPr lang="es-ES" sz="3200" dirty="0" smtClean="0">
                <a:hlinkClick r:id="rId2" action="ppaction://hlinkfile"/>
              </a:rPr>
              <a:t>VIDEO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994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OBJETIVOS DEL PROYECTO: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1">
              <a:buFont typeface="Wingdings" panose="05000000000000000000" pitchFamily="2" charset="2"/>
              <a:buChar char="q"/>
            </a:pPr>
            <a:r>
              <a:rPr lang="es-ES" sz="3400" dirty="0"/>
              <a:t>OBJETIVOS ESPECÍFICOS:</a:t>
            </a:r>
          </a:p>
          <a:p>
            <a:pPr marL="201168" lvl="1" indent="0">
              <a:buNone/>
            </a:pPr>
            <a:endParaRPr lang="es-ES" sz="3400" dirty="0" smtClean="0"/>
          </a:p>
          <a:p>
            <a:pPr lvl="2" algn="just">
              <a:buFont typeface="Wingdings" panose="05000000000000000000" pitchFamily="2" charset="2"/>
              <a:buChar char="q"/>
            </a:pPr>
            <a:r>
              <a:rPr lang="es-ES" sz="3400" dirty="0" smtClean="0"/>
              <a:t> Manufacturar </a:t>
            </a:r>
            <a:r>
              <a:rPr lang="es-ES" sz="3400" dirty="0"/>
              <a:t>el robot según los esquemas y estudios previamente </a:t>
            </a:r>
            <a:r>
              <a:rPr lang="es-ES" sz="3400" dirty="0" smtClean="0"/>
              <a:t>realizados</a:t>
            </a:r>
            <a:r>
              <a:rPr lang="es-ES" sz="3400" dirty="0"/>
              <a:t>.</a:t>
            </a:r>
            <a:endParaRPr lang="es-ES" sz="3400" dirty="0" smtClean="0"/>
          </a:p>
          <a:p>
            <a:pPr lvl="2" algn="just">
              <a:buFont typeface="Wingdings" panose="05000000000000000000" pitchFamily="2" charset="2"/>
              <a:buChar char="q"/>
            </a:pPr>
            <a:endParaRPr lang="es-ES" sz="3400" dirty="0"/>
          </a:p>
          <a:p>
            <a:pPr lvl="2" algn="just">
              <a:buFont typeface="Wingdings" panose="05000000000000000000" pitchFamily="2" charset="2"/>
              <a:buChar char="q"/>
            </a:pPr>
            <a:r>
              <a:rPr lang="es-ES" sz="3400" dirty="0" smtClean="0"/>
              <a:t> Verificar </a:t>
            </a:r>
            <a:r>
              <a:rPr lang="es-ES" sz="3400" dirty="0"/>
              <a:t>el correcto funcionamiento del </a:t>
            </a:r>
            <a:r>
              <a:rPr lang="es-ES" sz="3400" dirty="0" smtClean="0"/>
              <a:t>robot.</a:t>
            </a:r>
          </a:p>
          <a:p>
            <a:pPr marL="384048" lvl="2" indent="0" algn="just">
              <a:buNone/>
            </a:pPr>
            <a:endParaRPr lang="es-ES" sz="3400" dirty="0"/>
          </a:p>
          <a:p>
            <a:pPr lvl="2" algn="just">
              <a:buFont typeface="Wingdings" panose="05000000000000000000" pitchFamily="2" charset="2"/>
              <a:buChar char="q"/>
            </a:pPr>
            <a:r>
              <a:rPr lang="es-ES" sz="3400" dirty="0" smtClean="0"/>
              <a:t> Dotar </a:t>
            </a:r>
            <a:r>
              <a:rPr lang="es-ES" sz="3400" dirty="0"/>
              <a:t>de un robot al laboratorio de robótica para fines académicos </a:t>
            </a:r>
            <a:r>
              <a:rPr lang="es-ES" sz="3400" dirty="0" smtClean="0"/>
              <a:t>fomentando: </a:t>
            </a:r>
            <a:r>
              <a:rPr lang="es-ES" sz="3400" dirty="0"/>
              <a:t>la </a:t>
            </a:r>
            <a:r>
              <a:rPr lang="es-ES" sz="3400" dirty="0" smtClean="0"/>
              <a:t>innovación y </a:t>
            </a:r>
            <a:r>
              <a:rPr lang="es-ES" sz="3400" dirty="0"/>
              <a:t>la </a:t>
            </a:r>
            <a:r>
              <a:rPr lang="es-ES" sz="3400" dirty="0" smtClean="0"/>
              <a:t>creatividad; </a:t>
            </a:r>
            <a:r>
              <a:rPr lang="es-ES" sz="3400" dirty="0"/>
              <a:t>p</a:t>
            </a:r>
            <a:r>
              <a:rPr lang="es-ES" sz="3400" dirty="0" smtClean="0"/>
              <a:t>uede ser útil en exposiciones para generar </a:t>
            </a:r>
            <a:r>
              <a:rPr lang="es-ES" sz="3400" dirty="0"/>
              <a:t>vocación en </a:t>
            </a:r>
            <a:r>
              <a:rPr lang="es-ES" sz="3400" dirty="0" smtClean="0"/>
              <a:t>futuros estudiantes e incentivar a nuevas adecuaciones y </a:t>
            </a:r>
            <a:r>
              <a:rPr lang="es-ES" sz="3400" dirty="0"/>
              <a:t>mejoras </a:t>
            </a:r>
            <a:r>
              <a:rPr lang="es-ES" sz="3400" dirty="0" smtClean="0"/>
              <a:t>técnicas de este robot.</a:t>
            </a:r>
            <a:endParaRPr lang="es-ES" sz="3400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7600" t="35519" r="49735" b="13952"/>
          <a:stretch/>
        </p:blipFill>
        <p:spPr>
          <a:xfrm>
            <a:off x="9816276" y="429543"/>
            <a:ext cx="1339404" cy="116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6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05920"/>
            <a:ext cx="10058400" cy="1450757"/>
          </a:xfrm>
        </p:spPr>
        <p:txBody>
          <a:bodyPr/>
          <a:lstStyle/>
          <a:p>
            <a:r>
              <a:rPr lang="es-ES" dirty="0" smtClean="0"/>
              <a:t>CONCLUSIONES: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 OBJETIVOS PLANTEADOS SE ALCANZARON SATISFACTORIAMENTE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 </a:t>
            </a:r>
            <a:r>
              <a:rPr lang="es-ES" dirty="0" smtClean="0"/>
              <a:t>NÚMERO DE MOTORES DEL SISTEMA DE MOVILIDAD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 </a:t>
            </a:r>
            <a:r>
              <a:rPr lang="es-ES" dirty="0" smtClean="0"/>
              <a:t>DIFERENCIAL MECÁNICO MANTIENE EQUILIBRADA A LA CARROCERÍA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/>
              <a:t> </a:t>
            </a:r>
            <a:r>
              <a:rPr lang="es-ES" dirty="0" smtClean="0"/>
              <a:t>HOLGURA ENTRE LOS DIENTES DE LOS ENGRANAJES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COMUNICACIÓN HALF DUPLEX XBEE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CABLES NEGATIVOS (GND- TIERRAS) DE LAS BATERÍAS DEBEN ESTAR CONECTADOS.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RADIOFRECUENCIA – ALCANCE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RUEDAS CON CAUCHOS LABRADOS MAS PROFUNDOS – MAYOR TRACCIÓN RUEDAS</a:t>
            </a:r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1639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RECOMENDACIONES: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sz="2400" dirty="0" smtClean="0"/>
              <a:t> PEGAMENTO: FIJADORES PARA TUERCAS.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dirty="0" smtClean="0"/>
              <a:t>MATERIALES LIVIANOS PERO RESISTENTES.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dirty="0" smtClean="0"/>
              <a:t>BATERÍAS INDEPENDIENTES.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dirty="0" smtClean="0"/>
              <a:t>ENGRANAJES CON CHAVETEROS O PERNOS PRISIONEROS.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dirty="0" smtClean="0"/>
              <a:t>DISTRIBUCIÓN DE CABLES – PRECAUCIÓN CON RUIDO ELECTROMAGNÉTICO.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2400" dirty="0" smtClean="0"/>
              <a:t>EN JUNTAS SOLDADAS - DISEÑAR SOPORTES O REFUERZOS PARA EVITAR DEFORMACIONES EN CIERTOS PUNTOS DE LAS PIEZAS FABRICADAS.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67485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GRACIAS POR SU ATENCIÓN</a:t>
            </a: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algn="r"/>
            <a:r>
              <a:rPr lang="es-ES" sz="5200" dirty="0" smtClean="0"/>
              <a:t>FIN</a:t>
            </a:r>
            <a:endParaRPr lang="es-ES" dirty="0"/>
          </a:p>
        </p:txBody>
      </p:sp>
      <p:pic>
        <p:nvPicPr>
          <p:cNvPr id="9" name="Marcador de posición de imagen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5" b="231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130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396" y="980465"/>
            <a:ext cx="10058400" cy="797202"/>
          </a:xfrm>
        </p:spPr>
        <p:txBody>
          <a:bodyPr/>
          <a:lstStyle/>
          <a:p>
            <a:r>
              <a:rPr lang="es-ES" dirty="0" smtClean="0"/>
              <a:t>	ALCANCE DEL PROYECTO: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14809" y="1910128"/>
            <a:ext cx="1005840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SISTEMA MECÁNICO:</a:t>
            </a:r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144" y="2272553"/>
            <a:ext cx="6566479" cy="3939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098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ALCANCE DEL PROYECTO:</a:t>
            </a: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/>
              <a:t> SISTEMA ELÉCTRICO/ELECTRÓNICO:</a:t>
            </a:r>
          </a:p>
          <a:p>
            <a:pPr>
              <a:buFont typeface="Wingdings" panose="05000000000000000000" pitchFamily="2" charset="2"/>
              <a:buChar char="q"/>
            </a:pPr>
            <a:endParaRPr lang="es-ES" dirty="0"/>
          </a:p>
          <a:p>
            <a:pPr>
              <a:buFont typeface="Wingdings" panose="05000000000000000000" pitchFamily="2" charset="2"/>
              <a:buChar char="q"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r="443"/>
          <a:stretch/>
        </p:blipFill>
        <p:spPr>
          <a:xfrm>
            <a:off x="2608682" y="2325029"/>
            <a:ext cx="6711532" cy="39037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497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1118</TotalTime>
  <Words>1697</Words>
  <Application>Microsoft Office PowerPoint</Application>
  <PresentationFormat>Panorámica</PresentationFormat>
  <Paragraphs>388</Paragraphs>
  <Slides>72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72</vt:i4>
      </vt:variant>
    </vt:vector>
  </HeadingPairs>
  <TitlesOfParts>
    <vt:vector size="79" baseType="lpstr">
      <vt:lpstr>Arial</vt:lpstr>
      <vt:lpstr>Calibri</vt:lpstr>
      <vt:lpstr>Calibri Light</vt:lpstr>
      <vt:lpstr>Cambria Math</vt:lpstr>
      <vt:lpstr>Times New Roman</vt:lpstr>
      <vt:lpstr>Wingdings</vt:lpstr>
      <vt:lpstr>Retrospección</vt:lpstr>
      <vt:lpstr>“DISEÑO Y CONSTRUCCIÓN DE UN ROBOT TODO TERRENO UTILIZANDO EL SISTEMA ROCKER-BOGIE Y TELEOPERADO INALÁMBRICAMENTE PARA EL LABORATORIO DE ROBÓTICA DE LA UNIVERSIDAD DE LAS FUERZAS ARMADAS – ESPE”</vt:lpstr>
      <vt:lpstr>JUSTIFICACIÓN E IMPORTANCIA DEL PROYECTO:</vt:lpstr>
      <vt:lpstr>JUSTIFICACIÓN E IMPORTANCIA DEL PROYECTO:</vt:lpstr>
      <vt:lpstr>JUSTIFICACIÓN E IMPORTANCIA DEL PROYECTO:</vt:lpstr>
      <vt:lpstr>OBJETIVOS DEL PROYECTO:</vt:lpstr>
      <vt:lpstr>OBJETIVOS DEL PROYECTO:</vt:lpstr>
      <vt:lpstr>OBJETIVOS DEL PROYECTO:</vt:lpstr>
      <vt:lpstr> ALCANCE DEL PROYECTO:</vt:lpstr>
      <vt:lpstr>ALCANCE DEL PROYECTO:</vt:lpstr>
      <vt:lpstr>ALCANCE DEL PROYECTO:</vt:lpstr>
      <vt:lpstr>FUNDAMENTOS BÁSICOS:</vt:lpstr>
      <vt:lpstr>Presentación de PowerPoint</vt:lpstr>
      <vt:lpstr>FUNDAMENTOS BÁSICOS:</vt:lpstr>
      <vt:lpstr>DISEÑO DEL ROBOT TODO TERRENO:</vt:lpstr>
      <vt:lpstr>DISEÑO MECÁNICO:</vt:lpstr>
      <vt:lpstr>Presentación de PowerPoint</vt:lpstr>
      <vt:lpstr>Presentación de PowerPoint</vt:lpstr>
      <vt:lpstr>Presentación de PowerPoint</vt:lpstr>
      <vt:lpstr>DISEÑO MECÁNICO:</vt:lpstr>
      <vt:lpstr>DISEÑO MECÁNICO:</vt:lpstr>
      <vt:lpstr>DISEÑO MECÁNICO:</vt:lpstr>
      <vt:lpstr>DISEÑO MECÁNICO:</vt:lpstr>
      <vt:lpstr>DISEÑO MECÁNICO:</vt:lpstr>
      <vt:lpstr>DISEÑO MECÁNICO:</vt:lpstr>
      <vt:lpstr>DISEÑO MECÁNICO:</vt:lpstr>
      <vt:lpstr>DISEÑO MECÁNICO:</vt:lpstr>
      <vt:lpstr>DISEÑO MECÁNICO:</vt:lpstr>
      <vt:lpstr>DISEÑO MECÁNICO:</vt:lpstr>
      <vt:lpstr>DISEÑO MECÁNICO:</vt:lpstr>
      <vt:lpstr>DISEÑO MECÁNICO:</vt:lpstr>
      <vt:lpstr>DISEÑO MECÁNICO:</vt:lpstr>
      <vt:lpstr>Presentación de PowerPoint</vt:lpstr>
      <vt:lpstr>DISEÑO MECÁNICO:</vt:lpstr>
      <vt:lpstr>RESULTADO FINAL DEL ENSAMBLAJE:</vt:lpstr>
      <vt:lpstr>DISEÑO DEL ROBOT TODO TERRENO:</vt:lpstr>
      <vt:lpstr>DISEÑO ELÉCTRICO/ELECTRÓNICO:</vt:lpstr>
      <vt:lpstr>DISEÑO ELÉCTRICO/ELECTRÓNICO:</vt:lpstr>
      <vt:lpstr>FUNDAMENTOS BÁSICOS:</vt:lpstr>
      <vt:lpstr>FUNDAMENTOS BÁSICOS:</vt:lpstr>
      <vt:lpstr>FUNDAMENTOS BÁSICOS:</vt:lpstr>
      <vt:lpstr>FUNDAMENTOS BÁSICOS:</vt:lpstr>
      <vt:lpstr>FUNDAMENTOS BÁSICOS:</vt:lpstr>
      <vt:lpstr>FUNDAMENTOS BÁSICOS:</vt:lpstr>
      <vt:lpstr>DISEÑO ELÉCTRICO/ELECTRÓNICO:</vt:lpstr>
      <vt:lpstr>FUNDAMENTOS BÁSICOS:</vt:lpstr>
      <vt:lpstr>FUNDAMENTOS BÁSICOS:</vt:lpstr>
      <vt:lpstr>FUNDAMENTOS BÁSICOS:</vt:lpstr>
      <vt:lpstr>Presentación de PowerPoint</vt:lpstr>
      <vt:lpstr>DISEÑO ELÉCTRICO/ELECTRÓNICO:</vt:lpstr>
      <vt:lpstr>DISEÑO ELÉCTRICO/ELECTRÓNICO:</vt:lpstr>
      <vt:lpstr>DISEÑO ELÉCTRICO/ELECTRÓNICO:</vt:lpstr>
      <vt:lpstr>DISEÑO ELÉCTRICO/ELECTRÓNICO:</vt:lpstr>
      <vt:lpstr>DISEÑO ELÉCTRICO/ELECTRÓNICO:</vt:lpstr>
      <vt:lpstr>DISEÑO ELÉCTRICO/ELECTRÓNICO:</vt:lpstr>
      <vt:lpstr>Presentación de PowerPoint</vt:lpstr>
      <vt:lpstr>Presentación de PowerPoint</vt:lpstr>
      <vt:lpstr>DISEÑO ELÉCTRICO/ELECTRÓNICO:</vt:lpstr>
      <vt:lpstr>DISEÑO DEL ROBOT TODO TERRENO:</vt:lpstr>
      <vt:lpstr>DISEÑO DEL SISTEMA DE CONTROL:</vt:lpstr>
      <vt:lpstr>DISEÑO DEL SISTEMA DE CONTROL:</vt:lpstr>
      <vt:lpstr>FUNDAMENTOS BÁSICOS:</vt:lpstr>
      <vt:lpstr>Presentación de PowerPoint</vt:lpstr>
      <vt:lpstr>DISEÑO DEL SISTEMA DE CONTROL:</vt:lpstr>
      <vt:lpstr>DISEÑO DEL SISTEMA DE CONTROL:</vt:lpstr>
      <vt:lpstr>FUNDAMENTOS BÁSICOS:</vt:lpstr>
      <vt:lpstr>DISEÑO DEL SISTEMA DE CONTROL:</vt:lpstr>
      <vt:lpstr>Presentación de PowerPoint</vt:lpstr>
      <vt:lpstr>Presentación de PowerPoint</vt:lpstr>
      <vt:lpstr>PRUEBAS DE FUNCIONAMIENTO:</vt:lpstr>
      <vt:lpstr>CONCLUSIONES:</vt:lpstr>
      <vt:lpstr>RECOMENDACIONES:</vt:lpstr>
      <vt:lpstr>GRACIAS POR SU ATENCIÓN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“DISEÑO Y CONSTRUCCIÓN DE UN ROBOT TODO TERRENO UTILIZANDO EL SISTEMA ROCKER-BOGIE Y TELEOPERADO INALÁMBRICAMENTE PARA EL LABORATOTIO DE ROBÓTI</dc:title>
  <dc:creator>Diegopqc</dc:creator>
  <cp:lastModifiedBy>Diegopqc</cp:lastModifiedBy>
  <cp:revision>72</cp:revision>
  <dcterms:created xsi:type="dcterms:W3CDTF">2014-04-21T17:01:23Z</dcterms:created>
  <dcterms:modified xsi:type="dcterms:W3CDTF">2014-04-27T23:27:18Z</dcterms:modified>
</cp:coreProperties>
</file>