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56" r:id="rId4"/>
    <p:sldId id="257" r:id="rId5"/>
    <p:sldId id="258" r:id="rId6"/>
    <p:sldId id="296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92" r:id="rId20"/>
    <p:sldId id="293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64E373-1AC3-40AB-8955-40CC8AA69A32}" type="datetimeFigureOut">
              <a:rPr lang="es-ES" smtClean="0"/>
              <a:pPr/>
              <a:t>21/05/2014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F843F-D649-44BA-B23C-444B4F61F3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48675"/>
            <a:ext cx="7424057" cy="19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1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048000"/>
            <a:ext cx="4267200" cy="838200"/>
          </a:xfrm>
        </p:spPr>
        <p:txBody>
          <a:bodyPr/>
          <a:lstStyle/>
          <a:p>
            <a:r>
              <a:rPr lang="es-EC" dirty="0" smtClean="0"/>
              <a:t>Porque Mobile D?</a:t>
            </a:r>
            <a:endParaRPr lang="es-EC" dirty="0"/>
          </a:p>
        </p:txBody>
      </p:sp>
      <p:pic>
        <p:nvPicPr>
          <p:cNvPr id="4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654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654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7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786" y="228600"/>
            <a:ext cx="8686800" cy="838200"/>
          </a:xfrm>
        </p:spPr>
        <p:txBody>
          <a:bodyPr/>
          <a:lstStyle/>
          <a:p>
            <a:r>
              <a:rPr lang="es-EC" dirty="0" smtClean="0"/>
              <a:t>¿Cómo funciona?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9830" y="1295400"/>
            <a:ext cx="2890664" cy="1180728"/>
          </a:xfrm>
        </p:spPr>
        <p:txBody>
          <a:bodyPr/>
          <a:lstStyle/>
          <a:p>
            <a:r>
              <a:rPr lang="es-EC" dirty="0" smtClean="0"/>
              <a:t>Exploración </a:t>
            </a:r>
          </a:p>
          <a:p>
            <a:r>
              <a:rPr lang="es-EC" dirty="0" smtClean="0"/>
              <a:t>Producción</a:t>
            </a:r>
          </a:p>
        </p:txBody>
      </p:sp>
      <p:grpSp>
        <p:nvGrpSpPr>
          <p:cNvPr id="4" name="27 Grupo"/>
          <p:cNvGrpSpPr>
            <a:grpSpLocks/>
          </p:cNvGrpSpPr>
          <p:nvPr/>
        </p:nvGrpSpPr>
        <p:grpSpPr bwMode="auto">
          <a:xfrm>
            <a:off x="718183" y="2918149"/>
            <a:ext cx="7243838" cy="3827045"/>
            <a:chOff x="0" y="-1818"/>
            <a:chExt cx="71151" cy="38203"/>
          </a:xfrm>
        </p:grpSpPr>
        <p:grpSp>
          <p:nvGrpSpPr>
            <p:cNvPr id="5" name="28 Grupo"/>
            <p:cNvGrpSpPr>
              <a:grpSpLocks/>
            </p:cNvGrpSpPr>
            <p:nvPr/>
          </p:nvGrpSpPr>
          <p:grpSpPr bwMode="auto">
            <a:xfrm>
              <a:off x="0" y="-1818"/>
              <a:ext cx="71151" cy="38203"/>
              <a:chOff x="0" y="-1945"/>
              <a:chExt cx="71151" cy="40902"/>
            </a:xfrm>
          </p:grpSpPr>
          <p:cxnSp>
            <p:nvCxnSpPr>
              <p:cNvPr id="7" name="33 Conector recto de flecha"/>
              <p:cNvCxnSpPr>
                <a:cxnSpLocks noChangeShapeType="1"/>
              </p:cNvCxnSpPr>
              <p:nvPr/>
            </p:nvCxnSpPr>
            <p:spPr bwMode="auto">
              <a:xfrm>
                <a:off x="51911" y="16192"/>
                <a:ext cx="0" cy="22574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8" name="35 Conector recto de flecha"/>
              <p:cNvCxnSpPr>
                <a:cxnSpLocks noChangeShapeType="1"/>
              </p:cNvCxnSpPr>
              <p:nvPr/>
            </p:nvCxnSpPr>
            <p:spPr bwMode="auto">
              <a:xfrm>
                <a:off x="38957" y="15811"/>
                <a:ext cx="0" cy="16955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9" name="36 Conector recto de flecha"/>
              <p:cNvCxnSpPr>
                <a:cxnSpLocks noChangeShapeType="1"/>
              </p:cNvCxnSpPr>
              <p:nvPr/>
            </p:nvCxnSpPr>
            <p:spPr bwMode="auto">
              <a:xfrm>
                <a:off x="65151" y="16383"/>
                <a:ext cx="0" cy="22574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0" name="37 Conector recto de flecha"/>
              <p:cNvCxnSpPr>
                <a:cxnSpLocks noChangeShapeType="1"/>
              </p:cNvCxnSpPr>
              <p:nvPr/>
            </p:nvCxnSpPr>
            <p:spPr bwMode="auto">
              <a:xfrm>
                <a:off x="25622" y="16002"/>
                <a:ext cx="0" cy="22574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" name="38 Conector recto de flecha"/>
              <p:cNvCxnSpPr>
                <a:cxnSpLocks noChangeShapeType="1"/>
              </p:cNvCxnSpPr>
              <p:nvPr/>
            </p:nvCxnSpPr>
            <p:spPr bwMode="auto">
              <a:xfrm>
                <a:off x="12668" y="15811"/>
                <a:ext cx="0" cy="16955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" name="39 Rectángulo redondeado"/>
              <p:cNvSpPr>
                <a:spLocks noChangeArrowheads="1"/>
              </p:cNvSpPr>
              <p:nvPr/>
            </p:nvSpPr>
            <p:spPr bwMode="auto">
              <a:xfrm>
                <a:off x="6381" y="6762"/>
                <a:ext cx="12288" cy="5430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0"/>
                </a:schemeClr>
              </a:solidFill>
              <a:ln>
                <a:noFill/>
              </a:ln>
              <a:effectLst>
                <a:outerShdw dist="27940" dir="5400000" algn="ctr" rotWithShape="0">
                  <a:srgbClr val="000000">
                    <a:alpha val="31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b="1">
                    <a:effectLst/>
                    <a:latin typeface="Arial"/>
                    <a:ea typeface="Times New Roman"/>
                    <a:cs typeface="Times New Roman"/>
                  </a:rPr>
                  <a:t>Exploración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" name="48 Rectángulo redondeado"/>
              <p:cNvSpPr>
                <a:spLocks noChangeArrowheads="1"/>
              </p:cNvSpPr>
              <p:nvPr/>
            </p:nvSpPr>
            <p:spPr bwMode="auto">
              <a:xfrm>
                <a:off x="19526" y="6762"/>
                <a:ext cx="12287" cy="5430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0"/>
                </a:schemeClr>
              </a:solidFill>
              <a:ln>
                <a:noFill/>
              </a:ln>
              <a:effectLst>
                <a:outerShdw dist="27940" dir="5400000" algn="ctr" rotWithShape="0">
                  <a:srgbClr val="000000">
                    <a:alpha val="31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b="1">
                    <a:effectLst/>
                    <a:latin typeface="Arial"/>
                    <a:ea typeface="Times New Roman"/>
                    <a:cs typeface="Times New Roman"/>
                  </a:rPr>
                  <a:t>Inicialización (Iteración 0)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" name="49 Rectángulo redondeado"/>
              <p:cNvSpPr>
                <a:spLocks noChangeArrowheads="1"/>
              </p:cNvSpPr>
              <p:nvPr/>
            </p:nvSpPr>
            <p:spPr bwMode="auto">
              <a:xfrm>
                <a:off x="32670" y="6953"/>
                <a:ext cx="12288" cy="514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0"/>
                </a:schemeClr>
              </a:solidFill>
              <a:ln>
                <a:noFill/>
              </a:ln>
              <a:effectLst>
                <a:outerShdw dist="27940" dir="5400000" algn="ctr" rotWithShape="0">
                  <a:srgbClr val="000000">
                    <a:alpha val="31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b="1">
                    <a:effectLst/>
                    <a:latin typeface="Arial"/>
                    <a:ea typeface="Times New Roman"/>
                    <a:cs typeface="Times New Roman"/>
                  </a:rPr>
                  <a:t>Producción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50 Rectángulo redondeado"/>
              <p:cNvSpPr>
                <a:spLocks noChangeArrowheads="1"/>
              </p:cNvSpPr>
              <p:nvPr/>
            </p:nvSpPr>
            <p:spPr bwMode="auto">
              <a:xfrm>
                <a:off x="45720" y="6953"/>
                <a:ext cx="12287" cy="5239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0"/>
                </a:schemeClr>
              </a:solidFill>
              <a:ln>
                <a:noFill/>
              </a:ln>
              <a:effectLst>
                <a:outerShdw dist="27940" dir="5400000" algn="ctr" rotWithShape="0">
                  <a:srgbClr val="000000">
                    <a:alpha val="31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b="1">
                    <a:effectLst/>
                    <a:latin typeface="Arial"/>
                    <a:ea typeface="Times New Roman"/>
                    <a:cs typeface="Times New Roman"/>
                  </a:rPr>
                  <a:t>Estabilización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" name="51 Rectángulo redondeado"/>
              <p:cNvSpPr>
                <a:spLocks noChangeArrowheads="1"/>
              </p:cNvSpPr>
              <p:nvPr/>
            </p:nvSpPr>
            <p:spPr bwMode="auto">
              <a:xfrm>
                <a:off x="58864" y="6858"/>
                <a:ext cx="12287" cy="5429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75000"/>
                  <a:lumOff val="0"/>
                </a:schemeClr>
              </a:solidFill>
              <a:ln>
                <a:noFill/>
              </a:ln>
              <a:effectLst>
                <a:outerShdw dist="27940" dir="5400000" algn="ctr" rotWithShape="0">
                  <a:srgbClr val="000000">
                    <a:alpha val="31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b="1">
                    <a:effectLst/>
                    <a:latin typeface="Arial"/>
                    <a:ea typeface="Times New Roman"/>
                    <a:cs typeface="Times New Roman"/>
                  </a:rPr>
                  <a:t>Pruebas del sistema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52 Rectángulo"/>
              <p:cNvSpPr>
                <a:spLocks noChangeArrowheads="1"/>
              </p:cNvSpPr>
              <p:nvPr/>
            </p:nvSpPr>
            <p:spPr bwMode="auto">
              <a:xfrm>
                <a:off x="6858" y="16002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Establecimiento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53 Rectángulo"/>
              <p:cNvSpPr>
                <a:spLocks noChangeArrowheads="1"/>
              </p:cNvSpPr>
              <p:nvPr/>
            </p:nvSpPr>
            <p:spPr bwMode="auto">
              <a:xfrm>
                <a:off x="6762" y="22193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Definición del alcance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54 Rectángulo"/>
              <p:cNvSpPr>
                <a:spLocks noChangeArrowheads="1"/>
              </p:cNvSpPr>
              <p:nvPr/>
            </p:nvSpPr>
            <p:spPr bwMode="auto">
              <a:xfrm>
                <a:off x="6762" y="28098"/>
                <a:ext cx="11811" cy="4668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Establecimiento del proyecto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55 Rectángulo"/>
              <p:cNvSpPr>
                <a:spLocks noChangeArrowheads="1"/>
              </p:cNvSpPr>
              <p:nvPr/>
            </p:nvSpPr>
            <p:spPr bwMode="auto">
              <a:xfrm>
                <a:off x="20002" y="16002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900">
                    <a:effectLst/>
                    <a:latin typeface="Arial"/>
                    <a:ea typeface="Times New Roman"/>
                    <a:cs typeface="Times New Roman"/>
                  </a:rPr>
                  <a:t>Configuración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56 Rectángulo"/>
              <p:cNvSpPr>
                <a:spLocks noChangeArrowheads="1"/>
              </p:cNvSpPr>
              <p:nvPr/>
            </p:nvSpPr>
            <p:spPr bwMode="auto">
              <a:xfrm>
                <a:off x="20002" y="22098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planeación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57 Rectángulo"/>
              <p:cNvSpPr>
                <a:spLocks noChangeArrowheads="1"/>
              </p:cNvSpPr>
              <p:nvPr/>
            </p:nvSpPr>
            <p:spPr bwMode="auto">
              <a:xfrm>
                <a:off x="20002" y="34099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liberación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58 Rectángulo"/>
              <p:cNvSpPr>
                <a:spLocks noChangeArrowheads="1"/>
              </p:cNvSpPr>
              <p:nvPr/>
            </p:nvSpPr>
            <p:spPr bwMode="auto">
              <a:xfrm>
                <a:off x="20002" y="28098"/>
                <a:ext cx="11811" cy="4668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trabajo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59 Rectángulo"/>
              <p:cNvSpPr>
                <a:spLocks noChangeArrowheads="1"/>
              </p:cNvSpPr>
              <p:nvPr/>
            </p:nvSpPr>
            <p:spPr bwMode="auto">
              <a:xfrm>
                <a:off x="46196" y="16002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planeación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60 Rectángulo"/>
              <p:cNvSpPr>
                <a:spLocks noChangeArrowheads="1"/>
              </p:cNvSpPr>
              <p:nvPr/>
            </p:nvSpPr>
            <p:spPr bwMode="auto">
              <a:xfrm>
                <a:off x="33051" y="16002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planeación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61 Rectángulo"/>
              <p:cNvSpPr>
                <a:spLocks noChangeArrowheads="1"/>
              </p:cNvSpPr>
              <p:nvPr/>
            </p:nvSpPr>
            <p:spPr bwMode="auto">
              <a:xfrm>
                <a:off x="33051" y="22098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trabajo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7" name="62 Rectángulo"/>
              <p:cNvSpPr>
                <a:spLocks noChangeArrowheads="1"/>
              </p:cNvSpPr>
              <p:nvPr/>
            </p:nvSpPr>
            <p:spPr bwMode="auto">
              <a:xfrm>
                <a:off x="33051" y="28098"/>
                <a:ext cx="11811" cy="4668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liberación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8" name="63 Rectángulo"/>
              <p:cNvSpPr>
                <a:spLocks noChangeArrowheads="1"/>
              </p:cNvSpPr>
              <p:nvPr/>
            </p:nvSpPr>
            <p:spPr bwMode="auto">
              <a:xfrm>
                <a:off x="46196" y="33909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liberación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9" name="64 Rectángulo"/>
              <p:cNvSpPr>
                <a:spLocks noChangeArrowheads="1"/>
              </p:cNvSpPr>
              <p:nvPr/>
            </p:nvSpPr>
            <p:spPr bwMode="auto">
              <a:xfrm>
                <a:off x="46196" y="28003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Documentación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0" name="65 Rectángulo"/>
              <p:cNvSpPr>
                <a:spLocks noChangeArrowheads="1"/>
              </p:cNvSpPr>
              <p:nvPr/>
            </p:nvSpPr>
            <p:spPr bwMode="auto">
              <a:xfrm>
                <a:off x="59340" y="33909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liberación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1" name="66 Rectángulo"/>
              <p:cNvSpPr>
                <a:spLocks noChangeArrowheads="1"/>
              </p:cNvSpPr>
              <p:nvPr/>
            </p:nvSpPr>
            <p:spPr bwMode="auto">
              <a:xfrm>
                <a:off x="59340" y="28003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trabajo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2" name="67 Rectángulo"/>
              <p:cNvSpPr>
                <a:spLocks noChangeArrowheads="1"/>
              </p:cNvSpPr>
              <p:nvPr/>
            </p:nvSpPr>
            <p:spPr bwMode="auto">
              <a:xfrm>
                <a:off x="59245" y="22002"/>
                <a:ext cx="11811" cy="4668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Día de planeación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3" name="68 Rectángulo"/>
              <p:cNvSpPr>
                <a:spLocks noChangeArrowheads="1"/>
              </p:cNvSpPr>
              <p:nvPr/>
            </p:nvSpPr>
            <p:spPr bwMode="auto">
              <a:xfrm>
                <a:off x="59245" y="16002"/>
                <a:ext cx="11811" cy="4667"/>
              </a:xfrm>
              <a:prstGeom prst="rect">
                <a:avLst/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>
                    <a:effectLst/>
                    <a:latin typeface="Arial"/>
                    <a:ea typeface="Times New Roman"/>
                    <a:cs typeface="Times New Roman"/>
                  </a:rPr>
                  <a:t>Pruebas del sistema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4" name="69 Conector recto de flecha"/>
              <p:cNvCxnSpPr>
                <a:cxnSpLocks noChangeShapeType="1"/>
              </p:cNvCxnSpPr>
              <p:nvPr/>
            </p:nvCxnSpPr>
            <p:spPr bwMode="auto">
              <a:xfrm>
                <a:off x="12382" y="12192"/>
                <a:ext cx="0" cy="3810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" name="70 Conector recto de flecha"/>
              <p:cNvCxnSpPr>
                <a:cxnSpLocks noChangeShapeType="1"/>
              </p:cNvCxnSpPr>
              <p:nvPr/>
            </p:nvCxnSpPr>
            <p:spPr bwMode="auto">
              <a:xfrm>
                <a:off x="65151" y="12287"/>
                <a:ext cx="0" cy="3810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" name="71 Conector recto de flecha"/>
              <p:cNvCxnSpPr>
                <a:cxnSpLocks noChangeShapeType="1"/>
              </p:cNvCxnSpPr>
              <p:nvPr/>
            </p:nvCxnSpPr>
            <p:spPr bwMode="auto">
              <a:xfrm>
                <a:off x="51911" y="12096"/>
                <a:ext cx="0" cy="3810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7" name="72 Conector recto de flecha"/>
              <p:cNvCxnSpPr>
                <a:cxnSpLocks noChangeShapeType="1"/>
              </p:cNvCxnSpPr>
              <p:nvPr/>
            </p:nvCxnSpPr>
            <p:spPr bwMode="auto">
              <a:xfrm>
                <a:off x="38957" y="12001"/>
                <a:ext cx="0" cy="3810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8" name="73 Conector recto de flecha"/>
              <p:cNvCxnSpPr>
                <a:cxnSpLocks noChangeShapeType="1"/>
              </p:cNvCxnSpPr>
              <p:nvPr/>
            </p:nvCxnSpPr>
            <p:spPr bwMode="auto">
              <a:xfrm>
                <a:off x="25622" y="12096"/>
                <a:ext cx="0" cy="3810"/>
              </a:xfrm>
              <a:prstGeom prst="straightConnector1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9" name="74 Pentágono"/>
              <p:cNvSpPr>
                <a:spLocks noChangeArrowheads="1"/>
              </p:cNvSpPr>
              <p:nvPr/>
            </p:nvSpPr>
            <p:spPr bwMode="auto">
              <a:xfrm>
                <a:off x="1428" y="-1945"/>
                <a:ext cx="69152" cy="5429"/>
              </a:xfrm>
              <a:prstGeom prst="homePlate">
                <a:avLst>
                  <a:gd name="adj" fmla="val 50007"/>
                </a:avLst>
              </a:prstGeom>
              <a:solidFill>
                <a:schemeClr val="accent3">
                  <a:lumMod val="75000"/>
                  <a:lumOff val="0"/>
                </a:schemeClr>
              </a:solidFill>
              <a:ln>
                <a:noFill/>
              </a:ln>
              <a:effectLst>
                <a:outerShdw dist="27940" dir="5400000" algn="ctr" rotWithShape="0">
                  <a:srgbClr val="000000">
                    <a:alpha val="31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400" b="1" dirty="0">
                    <a:effectLst/>
                    <a:latin typeface="Arial"/>
                    <a:ea typeface="Times New Roman"/>
                    <a:cs typeface="Times New Roman"/>
                  </a:rPr>
                  <a:t>FASES</a:t>
                </a:r>
                <a:endParaRPr lang="es-EC" sz="1100" dirty="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0" name="75 Flecha abajo"/>
              <p:cNvSpPr>
                <a:spLocks noChangeArrowheads="1"/>
              </p:cNvSpPr>
              <p:nvPr/>
            </p:nvSpPr>
            <p:spPr bwMode="auto">
              <a:xfrm>
                <a:off x="0" y="15811"/>
                <a:ext cx="7500" cy="23146"/>
              </a:xfrm>
              <a:prstGeom prst="downArrow">
                <a:avLst>
                  <a:gd name="adj1" fmla="val 50000"/>
                  <a:gd name="adj2" fmla="val 50010"/>
                </a:avLst>
              </a:prstGeom>
              <a:solidFill>
                <a:schemeClr val="tx2">
                  <a:lumMod val="75000"/>
                  <a:lumOff val="0"/>
                </a:schemeClr>
              </a:solidFill>
              <a:ln w="25400">
                <a:solidFill>
                  <a:schemeClr val="accent1">
                    <a:lumMod val="5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1400" b="1">
                    <a:effectLst/>
                    <a:latin typeface="Arial"/>
                    <a:ea typeface="Times New Roman"/>
                    <a:cs typeface="Times New Roman"/>
                  </a:rPr>
                  <a:t>ETAPAS</a:t>
                </a:r>
                <a:endParaRPr lang="es-EC" sz="11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" name="76 Rectángulo"/>
            <p:cNvSpPr>
              <a:spLocks noChangeArrowheads="1"/>
            </p:cNvSpPr>
            <p:nvPr/>
          </p:nvSpPr>
          <p:spPr bwMode="auto">
            <a:xfrm>
              <a:off x="45973" y="20574"/>
              <a:ext cx="12034" cy="4240"/>
            </a:xfrm>
            <a:prstGeom prst="rect">
              <a:avLst/>
            </a:prstGeom>
            <a:solidFill>
              <a:schemeClr val="tx2">
                <a:lumMod val="75000"/>
                <a:lumOff val="0"/>
              </a:schemeClr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800" dirty="0">
                  <a:effectLst/>
                  <a:latin typeface="Arial"/>
                  <a:ea typeface="Times New Roman"/>
                  <a:cs typeface="Times New Roman"/>
                </a:rPr>
                <a:t>Día de trabajo</a:t>
              </a:r>
              <a:endParaRPr lang="es-EC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2" name="2 Marcador de contenido"/>
          <p:cNvSpPr txBox="1">
            <a:spLocks/>
          </p:cNvSpPr>
          <p:nvPr/>
        </p:nvSpPr>
        <p:spPr>
          <a:xfrm>
            <a:off x="5531820" y="1219200"/>
            <a:ext cx="2890664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Inicialización</a:t>
            </a:r>
          </a:p>
          <a:p>
            <a:r>
              <a:rPr lang="es-EC" dirty="0" smtClean="0"/>
              <a:t>Estabilización</a:t>
            </a:r>
            <a:endParaRPr lang="es-EC" dirty="0"/>
          </a:p>
        </p:txBody>
      </p:sp>
      <p:sp>
        <p:nvSpPr>
          <p:cNvPr id="43" name="2 Marcador de contenido"/>
          <p:cNvSpPr txBox="1">
            <a:spLocks/>
          </p:cNvSpPr>
          <p:nvPr/>
        </p:nvSpPr>
        <p:spPr>
          <a:xfrm>
            <a:off x="2894770" y="2420854"/>
            <a:ext cx="2890664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 smtClean="0"/>
              <a:t>Pruebas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7950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799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Nuestra Exploración (Buscando el problema)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Grupos de interés: Operadores UAV del CIDFAE.</a:t>
            </a:r>
          </a:p>
          <a:p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514600"/>
            <a:ext cx="471136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3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Nuestra Solución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es-EC" dirty="0" smtClean="0"/>
              <a:t>Obtener la información de los instrumentos de vuelo y posición GPS del UAV en un único dispositivo Tablet para mayor comodidad en vez de un Shelter de comunicaciones.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44891" r="63580" b="26072"/>
          <a:stretch/>
        </p:blipFill>
        <p:spPr bwMode="auto">
          <a:xfrm>
            <a:off x="2047529" y="3581400"/>
            <a:ext cx="5191471" cy="29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6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</a:t>
            </a:r>
            <a:r>
              <a:rPr lang="es-EC" dirty="0" smtClean="0"/>
              <a:t>eneficios?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Disminución de costos.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Mayor movilidad.</a:t>
            </a:r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Flexibilidad para el monitoreo.</a:t>
            </a:r>
          </a:p>
          <a:p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</a:t>
            </a:r>
            <a:r>
              <a:rPr lang="es-EC" dirty="0" smtClean="0"/>
              <a:t>Cómo?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Comunicar el UAV con una </a:t>
            </a:r>
            <a:r>
              <a:rPr lang="es-EC" dirty="0" err="1" smtClean="0"/>
              <a:t>tablet</a:t>
            </a:r>
            <a:r>
              <a:rPr lang="es-EC" dirty="0" smtClean="0"/>
              <a:t> mediante una red </a:t>
            </a:r>
            <a:r>
              <a:rPr lang="es-EC" dirty="0" err="1" smtClean="0"/>
              <a:t>WiFi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Captura de pantalla 2013-05-06 a la(s) 10.00.1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1" t="4835" r="52473" b="50330"/>
          <a:stretch/>
        </p:blipFill>
        <p:spPr bwMode="auto">
          <a:xfrm>
            <a:off x="620486" y="2819400"/>
            <a:ext cx="3805519" cy="239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Captura de pantalla 2013-05-06 a la(s) 10.00.4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" t="5253" r="51214" b="47374"/>
          <a:stretch/>
        </p:blipFill>
        <p:spPr bwMode="auto">
          <a:xfrm>
            <a:off x="4865914" y="2819401"/>
            <a:ext cx="3805519" cy="23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Inicialización - Requerimientos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/>
              <a:t>Listado de Mapas</a:t>
            </a:r>
          </a:p>
          <a:p>
            <a:r>
              <a:rPr lang="es-EC" dirty="0" smtClean="0"/>
              <a:t>Selección de Mapas</a:t>
            </a:r>
          </a:p>
          <a:p>
            <a:r>
              <a:rPr lang="es-EC" dirty="0" smtClean="0"/>
              <a:t>Información de Altímetro</a:t>
            </a:r>
          </a:p>
          <a:p>
            <a:r>
              <a:rPr lang="es-EC" dirty="0" smtClean="0"/>
              <a:t>Información de Brújula</a:t>
            </a:r>
          </a:p>
          <a:p>
            <a:r>
              <a:rPr lang="es-EC" dirty="0" smtClean="0"/>
              <a:t>Información de Horizonte Artificial</a:t>
            </a:r>
          </a:p>
          <a:p>
            <a:r>
              <a:rPr lang="es-EC" dirty="0" smtClean="0"/>
              <a:t>Información de Velocímetro</a:t>
            </a:r>
          </a:p>
          <a:p>
            <a:r>
              <a:rPr lang="es-EC" dirty="0" smtClean="0"/>
              <a:t>Información de Ruta</a:t>
            </a:r>
            <a:endParaRPr lang="es-EC" dirty="0"/>
          </a:p>
          <a:p>
            <a:r>
              <a:rPr lang="es-EC" dirty="0" smtClean="0"/>
              <a:t>Información de Modo de Vuelo</a:t>
            </a:r>
          </a:p>
          <a:p>
            <a:r>
              <a:rPr lang="es-EC" dirty="0" smtClean="0"/>
              <a:t>Información de Tipo de Altura Medida</a:t>
            </a:r>
          </a:p>
          <a:p>
            <a:r>
              <a:rPr lang="es-EC" dirty="0" smtClean="0"/>
              <a:t>Información de GPS</a:t>
            </a:r>
            <a:endParaRPr lang="es-EC" dirty="0"/>
          </a:p>
          <a:p>
            <a:r>
              <a:rPr lang="es-EC" dirty="0" smtClean="0"/>
              <a:t>Información de Porcentaje de Motor</a:t>
            </a:r>
          </a:p>
          <a:p>
            <a:r>
              <a:rPr lang="es-EC" dirty="0" smtClean="0"/>
              <a:t>Conexión con el Servidor</a:t>
            </a:r>
          </a:p>
        </p:txBody>
      </p:sp>
    </p:spTree>
    <p:extLst>
      <p:ext uri="{BB962C8B-B14F-4D97-AF65-F5344CB8AC3E}">
        <p14:creationId xmlns:p14="http://schemas.microsoft.com/office/powerpoint/2010/main" xmlns="" val="10600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Análisis de requerimientos iniciales con el Cliente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1974201"/>
              </p:ext>
            </p:extLst>
          </p:nvPr>
        </p:nvGraphicFramePr>
        <p:xfrm>
          <a:off x="395536" y="1268765"/>
          <a:ext cx="8424936" cy="540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2039"/>
                <a:gridCol w="2492897"/>
              </a:tblGrid>
              <a:tr h="415430">
                <a:tc>
                  <a:txBody>
                    <a:bodyPr/>
                    <a:lstStyle/>
                    <a:p>
                      <a:pPr marL="29527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REQUERIMIENTO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IMPORTANCIA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Conexión con el servidor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brújula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altímetro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horizonte artificial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velocímetro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Listado de mapas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Selección de mapas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ruta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9.0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GPS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8.6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modo de vuelo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8.6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de porcentaje de motor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8.6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4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Información tipo de altura medida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8.6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7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11162"/>
            <a:ext cx="8229600" cy="960438"/>
          </a:xfrm>
        </p:spPr>
        <p:txBody>
          <a:bodyPr/>
          <a:lstStyle/>
          <a:p>
            <a:r>
              <a:rPr lang="es-EC" dirty="0" smtClean="0"/>
              <a:t>Desarrollo</a:t>
            </a:r>
            <a:endParaRPr lang="es-EC" dirty="0"/>
          </a:p>
        </p:txBody>
      </p:sp>
      <p:pic>
        <p:nvPicPr>
          <p:cNvPr id="2050" name="Picture 2" descr="C:\Users\Owner\Desktop\New folder\IMG_0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6017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Owner\Desktop\New folder\IMG_0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281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9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New folder\IMG_0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3276600" cy="24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Desktop\New folder\IMG_0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1103" y="304800"/>
            <a:ext cx="3276600" cy="24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wner\Desktop\New folder\IMG_0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42" y="3434783"/>
            <a:ext cx="3276600" cy="24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wner\Desktop\New folder\IMG_0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434783"/>
            <a:ext cx="3219903" cy="24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68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398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dirty="0" smtClean="0"/>
              <a:t>“Los </a:t>
            </a:r>
            <a:r>
              <a:rPr lang="es-EC" sz="3600" dirty="0"/>
              <a:t>proyectos de desarrollo de software se diferencian de los otros proyectos de ingeniería tradicional en la naturaleza lógica del producto software, dando como resultado un producto </a:t>
            </a:r>
            <a:r>
              <a:rPr lang="es-EC" sz="3600" dirty="0" smtClean="0"/>
              <a:t>intangible”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42235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92827"/>
            <a:ext cx="4645479" cy="29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Owner\Desktop\New folder\IMG_0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43" y="2358571"/>
            <a:ext cx="2574472" cy="34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276600" y="373017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6354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354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9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3265239"/>
            <a:ext cx="3106688" cy="748680"/>
          </a:xfrm>
        </p:spPr>
        <p:txBody>
          <a:bodyPr/>
          <a:lstStyle/>
          <a:p>
            <a:r>
              <a:rPr lang="es-EC" dirty="0" smtClean="0"/>
              <a:t>Menú Principal</a:t>
            </a:r>
            <a:endParaRPr lang="es-EC" dirty="0"/>
          </a:p>
        </p:txBody>
      </p:sp>
      <p:pic>
        <p:nvPicPr>
          <p:cNvPr id="4" name="3 Imagen" descr="C:\Users\AlicO Campa\Downloads\interfaz tesis\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8560"/>
            <a:ext cx="2887806" cy="452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9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3597826"/>
            <a:ext cx="3826768" cy="676672"/>
          </a:xfrm>
        </p:spPr>
        <p:txBody>
          <a:bodyPr/>
          <a:lstStyle/>
          <a:p>
            <a:r>
              <a:rPr lang="es-EC" dirty="0" smtClean="0"/>
              <a:t>Menú de Conexión</a:t>
            </a:r>
            <a:endParaRPr lang="es-EC" dirty="0"/>
          </a:p>
        </p:txBody>
      </p:sp>
      <p:pic>
        <p:nvPicPr>
          <p:cNvPr id="4" name="3 Imagen" descr="C:\Users\AlicO Campa\Downloads\interfaz tesis\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19" y="1268759"/>
            <a:ext cx="3322577" cy="533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4404" y="1340768"/>
            <a:ext cx="3034680" cy="604664"/>
          </a:xfrm>
        </p:spPr>
        <p:txBody>
          <a:bodyPr/>
          <a:lstStyle/>
          <a:p>
            <a:r>
              <a:rPr lang="es-EC" dirty="0" smtClean="0"/>
              <a:t>Mapa Cargado</a:t>
            </a:r>
            <a:endParaRPr lang="es-EC" dirty="0"/>
          </a:p>
        </p:txBody>
      </p:sp>
      <p:pic>
        <p:nvPicPr>
          <p:cNvPr id="5" name="4 Imagen" descr="C:\Users\AlicO Campa\Downloads\interfaz tesis\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721659" cy="481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4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771800" y="1357135"/>
            <a:ext cx="3672408" cy="60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Selección de Mapa</a:t>
            </a:r>
            <a:endParaRPr lang="es-EC" dirty="0"/>
          </a:p>
        </p:txBody>
      </p:sp>
      <p:pic>
        <p:nvPicPr>
          <p:cNvPr id="5" name="4 Imagen" descr="C:\Users\AlicO Campa\Downloads\interfaz tesis\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3"/>
            <a:ext cx="7920880" cy="494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5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1196752"/>
            <a:ext cx="3250704" cy="676672"/>
          </a:xfrm>
        </p:spPr>
        <p:txBody>
          <a:bodyPr/>
          <a:lstStyle/>
          <a:p>
            <a:r>
              <a:rPr lang="es-EC" dirty="0" smtClean="0"/>
              <a:t>Monitoreo Real</a:t>
            </a:r>
            <a:endParaRPr lang="es-EC" dirty="0"/>
          </a:p>
        </p:txBody>
      </p:sp>
      <p:pic>
        <p:nvPicPr>
          <p:cNvPr id="4" name="3 Imagen" descr="C:\Users\AlicO Campa\Downloads\interfaz tesis\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7920880" cy="4948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1143" y="1524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1524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/>
              <a:t>Se han identificado exitosamente el cómo se realiza el monitoreo en tierra de UAV.</a:t>
            </a:r>
          </a:p>
          <a:p>
            <a:pPr algn="just"/>
            <a:r>
              <a:rPr lang="es-EC" dirty="0" smtClean="0"/>
              <a:t>Se ha conseguido el conocimiento necesario sobre aplicaciones móviles en </a:t>
            </a:r>
            <a:r>
              <a:rPr lang="es-EC" dirty="0" err="1" smtClean="0"/>
              <a:t>Android</a:t>
            </a:r>
            <a:r>
              <a:rPr lang="es-EC" dirty="0" smtClean="0"/>
              <a:t> y protocolos de comunicación inalámbrica que esta maneja.</a:t>
            </a:r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5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Se ha diseñado e implementado una aplicación </a:t>
            </a:r>
            <a:r>
              <a:rPr lang="es-EC" dirty="0" err="1" smtClean="0"/>
              <a:t>Android</a:t>
            </a:r>
            <a:r>
              <a:rPr lang="es-EC" dirty="0" smtClean="0"/>
              <a:t> siguiendo los lineamientos de la metodología Mobile-D con lo cual se logró el monitoreo de UAV’S cumpliendo con todas las especificaciones necesarias, comunicando inalámbricamente con el Shelter de manera correcta y presentando al usuario una interfaz sencilla </a:t>
            </a:r>
          </a:p>
          <a:p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2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C" dirty="0" smtClean="0"/>
              <a:t>Se ha realizado una batería de pruebas completa y exhaustiva, que ha permitido validar todos los requisitos planteados inicialmente, y que ha permitido concluir que el sistema funciona correctamente en todos los aspectos solicitados integrando así la red de comunicaciones.</a:t>
            </a:r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64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Finalmente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Alcanzamos satisfactoriamente el objetivo general planteado al realizar una aplicación móvil que permite la optimización del monitoreo de UAV’S, con interfaces sencillas, eficaces y eficientes.</a:t>
            </a:r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5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Autofit/>
          </a:bodyPr>
          <a:lstStyle/>
          <a:p>
            <a:r>
              <a:rPr lang="es-ES" sz="2800" b="1" dirty="0"/>
              <a:t>DISEÑO E IMPLEMENTACIÓN DE UNA APLICACIÓN MÓVIL QUE CUMPLA LA FUNCIÓN DE ESTACIÓN EN TIERRA PARA EL MONITOREO DE UAV’S EN EL CENTRO DE INVESTIGACIÓN Y DESARROLLO DE LA FUERZA AÉREA </a:t>
            </a:r>
            <a:r>
              <a:rPr lang="es-ES" sz="2800" b="1" dirty="0" smtClean="0"/>
              <a:t>ECUATORIANA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924800" cy="1752600"/>
          </a:xfrm>
        </p:spPr>
        <p:txBody>
          <a:bodyPr>
            <a:normAutofit fontScale="85000" lnSpcReduction="10000"/>
          </a:bodyPr>
          <a:lstStyle/>
          <a:p>
            <a:endParaRPr lang="es-ES" sz="2000" b="1" dirty="0" smtClean="0">
              <a:solidFill>
                <a:schemeClr val="tx1"/>
              </a:solidFill>
            </a:endParaRPr>
          </a:p>
          <a:p>
            <a:r>
              <a:rPr lang="es-ES" sz="2000" b="1" dirty="0" smtClean="0">
                <a:solidFill>
                  <a:schemeClr val="tx1"/>
                </a:solidFill>
              </a:rPr>
              <a:t>ALEX </a:t>
            </a:r>
            <a:r>
              <a:rPr lang="es-ES" sz="2000" b="1" dirty="0">
                <a:solidFill>
                  <a:schemeClr val="tx1"/>
                </a:solidFill>
              </a:rPr>
              <a:t>ISRAEL CAMPAÑA GUZMÁN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s-ES" sz="2000" b="1" dirty="0">
                <a:solidFill>
                  <a:schemeClr val="tx1"/>
                </a:solidFill>
              </a:rPr>
              <a:t>GUILLERMO SANTIAGO ESCOBAR </a:t>
            </a:r>
            <a:r>
              <a:rPr lang="es-ES" sz="2000" b="1" dirty="0" smtClean="0">
                <a:solidFill>
                  <a:schemeClr val="tx1"/>
                </a:solidFill>
              </a:rPr>
              <a:t>BONILLA</a:t>
            </a:r>
          </a:p>
          <a:p>
            <a:endParaRPr lang="es-ES" sz="2000" b="1" dirty="0">
              <a:solidFill>
                <a:schemeClr val="tx1"/>
              </a:solidFill>
            </a:endParaRPr>
          </a:p>
          <a:p>
            <a:endParaRPr lang="es-E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MAYO 2014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654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654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457200" y="990600"/>
            <a:ext cx="0" cy="5334000"/>
          </a:xfrm>
          <a:prstGeom prst="line">
            <a:avLst/>
          </a:prstGeom>
          <a:ln w="76200">
            <a:solidFill>
              <a:srgbClr val="74B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09600" y="1295400"/>
            <a:ext cx="0" cy="502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76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Control del UAV: en este proyecto se consideró solo el monitoreo de UAV’S, por lo cual una de las principales recomendaciones seria el trabajar en tener desde una Tablet a más del monitoreo el control de la aeronave.</a:t>
            </a:r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Plataforma de desarrollo: hemos utilizado </a:t>
            </a:r>
            <a:r>
              <a:rPr lang="es-EC" dirty="0" err="1" smtClean="0"/>
              <a:t>Android</a:t>
            </a:r>
            <a:r>
              <a:rPr lang="es-EC" dirty="0" smtClean="0"/>
              <a:t> debido a su amplia utilización y rápido crecimiento, pero podría trabajarse en otros sistemas operativos móviles como </a:t>
            </a:r>
            <a:r>
              <a:rPr lang="es-EC" dirty="0" err="1" smtClean="0"/>
              <a:t>iOS</a:t>
            </a:r>
            <a:r>
              <a:rPr lang="es-EC" dirty="0" smtClean="0"/>
              <a:t>, </a:t>
            </a:r>
            <a:r>
              <a:rPr lang="es-EC" dirty="0" err="1" smtClean="0"/>
              <a:t>Ubunto</a:t>
            </a:r>
            <a:r>
              <a:rPr lang="es-EC" dirty="0" smtClean="0"/>
              <a:t>, etc., pero siguiendo el lineamiento de la metodología Mobile-D debido a que está especializada en este tipo de desarrollo.</a:t>
            </a:r>
            <a:endParaRPr lang="es-EC" dirty="0"/>
          </a:p>
        </p:txBody>
      </p:sp>
      <p:pic>
        <p:nvPicPr>
          <p:cNvPr id="8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76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mtClean="0"/>
              <a:t>Comunicación </a:t>
            </a:r>
            <a:r>
              <a:rPr lang="es-EC" dirty="0" smtClean="0"/>
              <a:t>Inalámbrica: para este proyecto la comunicación se la realizó mediante </a:t>
            </a:r>
            <a:r>
              <a:rPr lang="es-EC" dirty="0" err="1" smtClean="0"/>
              <a:t>WiFi</a:t>
            </a:r>
            <a:r>
              <a:rPr lang="es-EC" dirty="0" smtClean="0"/>
              <a:t>, pero sería de gran ayuda el utilizar otro tipo de tecnología inalámbrica para así tener mayor alcance y flexibilidad en el monitoreo, como el usar 3G, </a:t>
            </a:r>
            <a:r>
              <a:rPr lang="es-EC" dirty="0" err="1" smtClean="0"/>
              <a:t>Wimax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8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7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5791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400" b="1" dirty="0"/>
              <a:t>Objetivo </a:t>
            </a:r>
            <a:r>
              <a:rPr lang="es-ES" sz="2400" b="1" dirty="0" smtClean="0"/>
              <a:t>General</a:t>
            </a:r>
            <a:endParaRPr lang="en-US" sz="2400" dirty="0"/>
          </a:p>
          <a:p>
            <a:pPr lvl="0"/>
            <a:r>
              <a:rPr lang="es-ES" sz="2400" dirty="0"/>
              <a:t>Diseño e implementación de una aplicación móvil que cumpla la función de estación en tierra para el monitoreo de </a:t>
            </a:r>
            <a:r>
              <a:rPr lang="es-ES" sz="2400" dirty="0" smtClean="0"/>
              <a:t>UAV’S en </a:t>
            </a:r>
            <a:r>
              <a:rPr lang="es-ES" sz="2400" dirty="0"/>
              <a:t>el Centro de Investigación y Desarrollo de la Fuerza Aérea Ecuatoriana, en el periodo ENE 2013-JUN 2013.</a:t>
            </a:r>
            <a:endParaRPr lang="en-US" sz="2400" dirty="0"/>
          </a:p>
          <a:p>
            <a:pPr marL="0" lvl="0" indent="0">
              <a:buNone/>
            </a:pPr>
            <a:r>
              <a:rPr lang="es-ES" sz="2400" b="1" dirty="0"/>
              <a:t>Objetivo </a:t>
            </a:r>
            <a:r>
              <a:rPr lang="es-ES" sz="2400" b="1" dirty="0" smtClean="0"/>
              <a:t>Específico</a:t>
            </a:r>
            <a:endParaRPr lang="en-US" sz="2400" dirty="0"/>
          </a:p>
          <a:p>
            <a:pPr lvl="0"/>
            <a:r>
              <a:rPr lang="es-ES" sz="2400" dirty="0"/>
              <a:t>Recopilar, analizar y evaluar la información sobre el monitoreo en tierra de UAV’S, aplicaciones móviles y protocolos de comunicación inalámbrica.</a:t>
            </a:r>
            <a:endParaRPr lang="en-US" sz="2400" dirty="0"/>
          </a:p>
          <a:p>
            <a:pPr lvl="0"/>
            <a:r>
              <a:rPr lang="es-ES" sz="2400" dirty="0"/>
              <a:t>Realizar  una aplicación móvil siguiendo la metodología Mobile-D que permita optimizar el monitoreo de UAV’S.</a:t>
            </a:r>
            <a:endParaRPr lang="en-US" sz="2400" dirty="0"/>
          </a:p>
          <a:p>
            <a:pPr lvl="0"/>
            <a:r>
              <a:rPr lang="es-ES" sz="2400" dirty="0"/>
              <a:t>Implementar la aplicación móvil.</a:t>
            </a:r>
            <a:endParaRPr lang="en-US" sz="2400" dirty="0"/>
          </a:p>
          <a:p>
            <a:pPr lvl="0"/>
            <a:r>
              <a:rPr lang="es-ES" sz="2400" dirty="0"/>
              <a:t>Validar los resultados de la implementación de la aplicación desarrollada y de la integración de la red de comunicaciones.</a:t>
            </a:r>
            <a:endParaRPr lang="en-US" sz="2400" dirty="0"/>
          </a:p>
        </p:txBody>
      </p:sp>
      <p:pic>
        <p:nvPicPr>
          <p:cNvPr id="9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Justificación e </a:t>
            </a:r>
            <a:r>
              <a:rPr lang="es-ES" b="1" dirty="0" smtClean="0"/>
              <a:t>Importancia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Centro de Investigación y Desarrollo </a:t>
            </a:r>
            <a:r>
              <a:rPr lang="es-ES" dirty="0" smtClean="0"/>
              <a:t>FAE para </a:t>
            </a:r>
            <a:r>
              <a:rPr lang="es-ES" dirty="0"/>
              <a:t>el monitoreo de sus UAV’S centra la información que se maneja en un </a:t>
            </a:r>
            <a:r>
              <a:rPr lang="es-ES" dirty="0" smtClean="0"/>
              <a:t>SHELTER de comunicaciones, con sistemas en LABVIEW.</a:t>
            </a:r>
          </a:p>
          <a:p>
            <a:r>
              <a:rPr lang="es-ES" dirty="0" smtClean="0"/>
              <a:t>Desarrollar una aplicación </a:t>
            </a:r>
            <a:r>
              <a:rPr lang="es-ES" dirty="0"/>
              <a:t>móvil la cual brinde varias ventajas como son movilidad (Livianos, Transportables), conectividad (Inalámbrico, Colaborativo) y funcionalidad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43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nuestro país el desarrollo de software es escaso en el ámbito de aplicaciones móviles, por lo que es conveniente fomentar la investigación y desarrollo de esta área para aportar a la sociedad ecuatoriana dejando la dependencia extranjera en este campo.</a:t>
            </a: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es-ES" b="1" dirty="0"/>
              <a:t>Justificación e </a:t>
            </a:r>
            <a:r>
              <a:rPr lang="es-ES" b="1" dirty="0" smtClean="0"/>
              <a:t>Importancia</a:t>
            </a:r>
            <a:endParaRPr lang="es-ES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7654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3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s-ES" dirty="0" smtClean="0"/>
              <a:t>Metodología Mobile-D</a:t>
            </a:r>
            <a:endParaRPr lang="es-ES" dirty="0"/>
          </a:p>
        </p:txBody>
      </p:sp>
      <p:pic>
        <p:nvPicPr>
          <p:cNvPr id="3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242457" cy="5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5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Historia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Fecha de Creación: 2004.</a:t>
            </a:r>
          </a:p>
          <a:p>
            <a:r>
              <a:rPr lang="es-EC" dirty="0" smtClean="0"/>
              <a:t>Desarrollador: ICAROS (proyecto finlandés).</a:t>
            </a:r>
          </a:p>
          <a:p>
            <a:r>
              <a:rPr lang="es-EC" dirty="0" smtClean="0"/>
              <a:t>Necesidad: Desarrollo ágil para sistemas móviles.</a:t>
            </a:r>
          </a:p>
          <a:p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3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Simplificando un poco..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Ciclos de desarrollo muy rápidos para equipos muy pequeños.</a:t>
            </a:r>
          </a:p>
          <a:p>
            <a:r>
              <a:rPr lang="es-EC" dirty="0" smtClean="0"/>
              <a:t>Numero máx. de desarrolladores: 10 personas.</a:t>
            </a:r>
          </a:p>
          <a:p>
            <a:r>
              <a:rPr lang="es-EC" dirty="0" smtClean="0"/>
              <a:t>Tiempo estimado de desarrollo: 10 semanas</a:t>
            </a:r>
          </a:p>
          <a:p>
            <a:r>
              <a:rPr lang="es-EC" dirty="0" smtClean="0"/>
              <a:t>Similares soluciones: </a:t>
            </a:r>
            <a:r>
              <a:rPr lang="es-EC" dirty="0" err="1" smtClean="0"/>
              <a:t>eXtreme</a:t>
            </a:r>
            <a:r>
              <a:rPr lang="es-EC" dirty="0" smtClean="0"/>
              <a:t> </a:t>
            </a:r>
            <a:r>
              <a:rPr lang="es-EC" dirty="0" err="1" smtClean="0"/>
              <a:t>Programming</a:t>
            </a:r>
            <a:r>
              <a:rPr lang="es-EC" dirty="0" smtClean="0"/>
              <a:t> (XP), </a:t>
            </a:r>
            <a:r>
              <a:rPr lang="es-EC" dirty="0" err="1" smtClean="0"/>
              <a:t>Crystal</a:t>
            </a:r>
            <a:r>
              <a:rPr lang="es-EC" dirty="0" smtClean="0"/>
              <a:t> </a:t>
            </a:r>
            <a:r>
              <a:rPr lang="es-EC" dirty="0" err="1" smtClean="0"/>
              <a:t>Methodologies</a:t>
            </a:r>
            <a:r>
              <a:rPr lang="es-EC" dirty="0" smtClean="0"/>
              <a:t>, RUP.</a:t>
            </a:r>
            <a:endParaRPr lang="es-EC" dirty="0"/>
          </a:p>
        </p:txBody>
      </p:sp>
      <p:pic>
        <p:nvPicPr>
          <p:cNvPr id="6" name="Picture 2" descr="http://webltga.espe.edu.ec/site/images/stories/carreras/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1447799" cy="43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4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927</Words>
  <Application>Microsoft Office PowerPoint</Application>
  <PresentationFormat>Presentación en pantalla (4:3)</PresentationFormat>
  <Paragraphs>141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Viajes</vt:lpstr>
      <vt:lpstr>Diapositiva 1</vt:lpstr>
      <vt:lpstr>Diapositiva 2</vt:lpstr>
      <vt:lpstr>DISEÑO E IMPLEMENTACIÓN DE UNA APLICACIÓN MÓVIL QUE CUMPLA LA FUNCIÓN DE ESTACIÓN EN TIERRA PARA EL MONITOREO DE UAV’S EN EL CENTRO DE INVESTIGACIÓN Y DESARROLLO DE LA FUERZA AÉREA ECUATORIANA</vt:lpstr>
      <vt:lpstr>Diapositiva 4</vt:lpstr>
      <vt:lpstr>Justificación e Importancia</vt:lpstr>
      <vt:lpstr>Justificación e Importancia</vt:lpstr>
      <vt:lpstr>Metodología Mobile-D</vt:lpstr>
      <vt:lpstr>Historia</vt:lpstr>
      <vt:lpstr>Simplificando un poco..</vt:lpstr>
      <vt:lpstr>Porque Mobile D?</vt:lpstr>
      <vt:lpstr>¿Cómo funciona?</vt:lpstr>
      <vt:lpstr>Nuestra Exploración (Buscando el problema)</vt:lpstr>
      <vt:lpstr>Nuestra Solución</vt:lpstr>
      <vt:lpstr>Beneficios?</vt:lpstr>
      <vt:lpstr>¿Cómo?</vt:lpstr>
      <vt:lpstr>Inicialización - Requerimientos</vt:lpstr>
      <vt:lpstr>Análisis de requerimientos iniciales con el Cliente</vt:lpstr>
      <vt:lpstr>Desarrollo</vt:lpstr>
      <vt:lpstr>Diapositiva 19</vt:lpstr>
      <vt:lpstr>Diapositiva 20</vt:lpstr>
      <vt:lpstr>Resultados</vt:lpstr>
      <vt:lpstr>Resultados</vt:lpstr>
      <vt:lpstr>Resultados</vt:lpstr>
      <vt:lpstr>Resultados</vt:lpstr>
      <vt:lpstr>Resultados</vt:lpstr>
      <vt:lpstr>Conclusiones</vt:lpstr>
      <vt:lpstr>Conclusiones</vt:lpstr>
      <vt:lpstr>Conclusiones</vt:lpstr>
      <vt:lpstr>Finalmente</vt:lpstr>
      <vt:lpstr>Recomendaciones</vt:lpstr>
      <vt:lpstr>Recomendaciones</vt:lpstr>
      <vt:lpstr>Recomendaciones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Owner</dc:creator>
  <cp:lastModifiedBy>.</cp:lastModifiedBy>
  <cp:revision>14</cp:revision>
  <dcterms:created xsi:type="dcterms:W3CDTF">2014-05-09T18:45:22Z</dcterms:created>
  <dcterms:modified xsi:type="dcterms:W3CDTF">2014-05-21T19:49:45Z</dcterms:modified>
</cp:coreProperties>
</file>