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5">
  <p:sldMasterIdLst>
    <p:sldMasterId id="2147483660" r:id="rId1"/>
  </p:sldMasterIdLst>
  <p:notesMasterIdLst>
    <p:notesMasterId r:id="rId46"/>
  </p:notesMasterIdLst>
  <p:sldIdLst>
    <p:sldId id="256" r:id="rId2"/>
    <p:sldId id="293" r:id="rId3"/>
    <p:sldId id="294" r:id="rId4"/>
    <p:sldId id="285" r:id="rId5"/>
    <p:sldId id="286" r:id="rId6"/>
    <p:sldId id="287" r:id="rId7"/>
    <p:sldId id="258" r:id="rId8"/>
    <p:sldId id="259" r:id="rId9"/>
    <p:sldId id="261" r:id="rId10"/>
    <p:sldId id="263" r:id="rId11"/>
    <p:sldId id="295" r:id="rId12"/>
    <p:sldId id="265" r:id="rId13"/>
    <p:sldId id="266" r:id="rId14"/>
    <p:sldId id="303" r:id="rId15"/>
    <p:sldId id="267" r:id="rId16"/>
    <p:sldId id="268" r:id="rId17"/>
    <p:sldId id="269" r:id="rId18"/>
    <p:sldId id="270" r:id="rId19"/>
    <p:sldId id="307" r:id="rId20"/>
    <p:sldId id="271" r:id="rId21"/>
    <p:sldId id="304" r:id="rId22"/>
    <p:sldId id="305" r:id="rId23"/>
    <p:sldId id="272" r:id="rId24"/>
    <p:sldId id="273" r:id="rId25"/>
    <p:sldId id="274" r:id="rId26"/>
    <p:sldId id="275" r:id="rId27"/>
    <p:sldId id="276" r:id="rId28"/>
    <p:sldId id="277" r:id="rId29"/>
    <p:sldId id="278" r:id="rId30"/>
    <p:sldId id="279" r:id="rId31"/>
    <p:sldId id="296" r:id="rId32"/>
    <p:sldId id="297" r:id="rId33"/>
    <p:sldId id="281" r:id="rId34"/>
    <p:sldId id="298" r:id="rId35"/>
    <p:sldId id="306" r:id="rId36"/>
    <p:sldId id="312" r:id="rId37"/>
    <p:sldId id="313" r:id="rId38"/>
    <p:sldId id="299" r:id="rId39"/>
    <p:sldId id="308" r:id="rId40"/>
    <p:sldId id="309" r:id="rId41"/>
    <p:sldId id="310" r:id="rId42"/>
    <p:sldId id="300" r:id="rId43"/>
    <p:sldId id="301" r:id="rId44"/>
    <p:sldId id="302" r:id="rId4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embeddings/oleObject8.bin"/><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5.bin"/><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embeddings/oleObject6.bin"/><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embeddings/oleObject7.bin"/><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err="1" smtClean="0"/>
              <a:t>Caracterización</a:t>
            </a:r>
            <a:r>
              <a:rPr lang="en-US" baseline="0" dirty="0" smtClean="0"/>
              <a:t> RSU</a:t>
            </a:r>
            <a:endParaRPr lang="en-US" dirty="0"/>
          </a:p>
        </c:rich>
      </c:tx>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Porcentaje</c:v>
                </c:pt>
              </c:strCache>
            </c:strRef>
          </c:tx>
          <c:explosion val="25"/>
          <c:dLbls>
            <c:showLegendKey val="0"/>
            <c:showVal val="0"/>
            <c:showCatName val="0"/>
            <c:showSerName val="0"/>
            <c:showPercent val="1"/>
            <c:showBubbleSize val="0"/>
            <c:showLeaderLines val="1"/>
          </c:dLbls>
          <c:cat>
            <c:strRef>
              <c:f>Sheet1!$A$2:$A$4</c:f>
              <c:strCache>
                <c:ptCount val="3"/>
                <c:pt idx="0">
                  <c:v>Residuos Orgánicos</c:v>
                </c:pt>
                <c:pt idx="1">
                  <c:v>Residuos Inorgánicos</c:v>
                </c:pt>
                <c:pt idx="2">
                  <c:v>Residuos Peligrosos</c:v>
                </c:pt>
              </c:strCache>
            </c:strRef>
          </c:cat>
          <c:val>
            <c:numRef>
              <c:f>Sheet1!$B$2:$B$4</c:f>
              <c:numCache>
                <c:formatCode>0.00%</c:formatCode>
                <c:ptCount val="3"/>
                <c:pt idx="0">
                  <c:v>0.56799999999999995</c:v>
                </c:pt>
                <c:pt idx="1">
                  <c:v>0.41749999999999998</c:v>
                </c:pt>
                <c:pt idx="2">
                  <c:v>1.4500000000000001E-2</c:v>
                </c:pt>
              </c:numCache>
            </c:numRef>
          </c:val>
        </c:ser>
        <c:dLbls>
          <c:showLegendKey val="0"/>
          <c:showVal val="0"/>
          <c:showCatName val="0"/>
          <c:showSerName val="0"/>
          <c:showPercent val="1"/>
          <c:showBubbleSize val="0"/>
          <c:showLeaderLines val="1"/>
        </c:dLbls>
      </c:pie3DChart>
    </c:plotArea>
    <c:legend>
      <c:legendPos val="t"/>
      <c:overlay val="0"/>
      <c:txPr>
        <a:bodyPr/>
        <a:lstStyle/>
        <a:p>
          <a:pPr>
            <a:defRPr sz="1400"/>
          </a:pPr>
          <a:endParaRPr lang="es-EC"/>
        </a:p>
      </c:txPr>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5"/>
          <c:dLbls>
            <c:txPr>
              <a:bodyPr/>
              <a:lstStyle/>
              <a:p>
                <a:pPr>
                  <a:defRPr sz="1400"/>
                </a:pPr>
                <a:endParaRPr lang="es-EC"/>
              </a:p>
            </c:txPr>
            <c:showLegendKey val="0"/>
            <c:showVal val="0"/>
            <c:showCatName val="0"/>
            <c:showSerName val="0"/>
            <c:showPercent val="1"/>
            <c:showBubbleSize val="0"/>
            <c:showLeaderLines val="1"/>
          </c:dLbls>
          <c:cat>
            <c:strRef>
              <c:f>Hoja1!$A$111:$A$112</c:f>
              <c:strCache>
                <c:ptCount val="2"/>
                <c:pt idx="0">
                  <c:v>SI</c:v>
                </c:pt>
                <c:pt idx="1">
                  <c:v>NO</c:v>
                </c:pt>
              </c:strCache>
            </c:strRef>
          </c:cat>
          <c:val>
            <c:numRef>
              <c:f>Hoja1!$C$111:$C$112</c:f>
              <c:numCache>
                <c:formatCode>0</c:formatCode>
                <c:ptCount val="2"/>
                <c:pt idx="0">
                  <c:v>78.333333333333329</c:v>
                </c:pt>
                <c:pt idx="1">
                  <c:v>21.666666666666668</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0.81718880051578968"/>
          <c:y val="0.4153212367084661"/>
          <c:w val="0.14627336489023987"/>
          <c:h val="0.10287969795470754"/>
        </c:manualLayout>
      </c:layout>
      <c:overlay val="0"/>
      <c:txPr>
        <a:bodyPr/>
        <a:lstStyle/>
        <a:p>
          <a:pPr>
            <a:defRPr sz="1400"/>
          </a:pPr>
          <a:endParaRPr lang="es-EC"/>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5"/>
          <c:dLbls>
            <c:txPr>
              <a:bodyPr/>
              <a:lstStyle/>
              <a:p>
                <a:pPr>
                  <a:defRPr sz="1400"/>
                </a:pPr>
                <a:endParaRPr lang="es-EC"/>
              </a:p>
            </c:txPr>
            <c:showLegendKey val="0"/>
            <c:showVal val="0"/>
            <c:showCatName val="0"/>
            <c:showSerName val="0"/>
            <c:showPercent val="1"/>
            <c:showBubbleSize val="0"/>
            <c:showLeaderLines val="1"/>
          </c:dLbls>
          <c:cat>
            <c:strRef>
              <c:f>Hoja1!$A$2:$A$6</c:f>
              <c:strCache>
                <c:ptCount val="5"/>
                <c:pt idx="0">
                  <c:v>Bolsa</c:v>
                </c:pt>
                <c:pt idx="1">
                  <c:v>Canasto</c:v>
                </c:pt>
                <c:pt idx="2">
                  <c:v>Costal</c:v>
                </c:pt>
                <c:pt idx="3">
                  <c:v>Botes </c:v>
                </c:pt>
                <c:pt idx="4">
                  <c:v>Otros…</c:v>
                </c:pt>
              </c:strCache>
            </c:strRef>
          </c:cat>
          <c:val>
            <c:numRef>
              <c:f>Hoja1!$C$2:$C$6</c:f>
              <c:numCache>
                <c:formatCode>0</c:formatCode>
                <c:ptCount val="5"/>
                <c:pt idx="0">
                  <c:v>67.5</c:v>
                </c:pt>
                <c:pt idx="1">
                  <c:v>4.166666666666667</c:v>
                </c:pt>
                <c:pt idx="2">
                  <c:v>20</c:v>
                </c:pt>
                <c:pt idx="3">
                  <c:v>1.6666666666666667</c:v>
                </c:pt>
                <c:pt idx="4">
                  <c:v>6.666666666666667</c:v>
                </c:pt>
              </c:numCache>
            </c:numRef>
          </c:val>
        </c:ser>
        <c:dLbls>
          <c:showLegendKey val="0"/>
          <c:showVal val="0"/>
          <c:showCatName val="0"/>
          <c:showSerName val="0"/>
          <c:showPercent val="1"/>
          <c:showBubbleSize val="0"/>
          <c:showLeaderLines val="1"/>
        </c:dLbls>
      </c:pie3DChart>
    </c:plotArea>
    <c:legend>
      <c:legendPos val="t"/>
      <c:overlay val="0"/>
      <c:txPr>
        <a:bodyPr/>
        <a:lstStyle/>
        <a:p>
          <a:pPr>
            <a:defRPr sz="1400"/>
          </a:pPr>
          <a:endParaRPr lang="es-EC"/>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5"/>
          <c:dLbls>
            <c:txPr>
              <a:bodyPr/>
              <a:lstStyle/>
              <a:p>
                <a:pPr>
                  <a:defRPr sz="1400"/>
                </a:pPr>
                <a:endParaRPr lang="es-EC"/>
              </a:p>
            </c:txPr>
            <c:showLegendKey val="0"/>
            <c:showVal val="0"/>
            <c:showCatName val="0"/>
            <c:showSerName val="0"/>
            <c:showPercent val="1"/>
            <c:showBubbleSize val="0"/>
            <c:showLeaderLines val="1"/>
          </c:dLbls>
          <c:cat>
            <c:strRef>
              <c:f>Hoja1!$A$17:$A$18</c:f>
              <c:strCache>
                <c:ptCount val="2"/>
                <c:pt idx="0">
                  <c:v>SI</c:v>
                </c:pt>
                <c:pt idx="1">
                  <c:v>NO</c:v>
                </c:pt>
              </c:strCache>
            </c:strRef>
          </c:cat>
          <c:val>
            <c:numRef>
              <c:f>Hoja1!$C$17:$C$18</c:f>
              <c:numCache>
                <c:formatCode>0</c:formatCode>
                <c:ptCount val="2"/>
                <c:pt idx="0">
                  <c:v>70.833333333333329</c:v>
                </c:pt>
                <c:pt idx="1">
                  <c:v>29.166666666666668</c:v>
                </c:pt>
              </c:numCache>
            </c:numRef>
          </c:val>
        </c:ser>
        <c:dLbls>
          <c:showLegendKey val="0"/>
          <c:showVal val="0"/>
          <c:showCatName val="0"/>
          <c:showSerName val="0"/>
          <c:showPercent val="1"/>
          <c:showBubbleSize val="0"/>
          <c:showLeaderLines val="1"/>
        </c:dLbls>
      </c:pie3DChart>
    </c:plotArea>
    <c:legend>
      <c:legendPos val="t"/>
      <c:overlay val="0"/>
      <c:txPr>
        <a:bodyPr/>
        <a:lstStyle/>
        <a:p>
          <a:pPr>
            <a:defRPr sz="1400"/>
          </a:pPr>
          <a:endParaRPr lang="es-EC"/>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5"/>
          <c:dLbls>
            <c:dLbl>
              <c:idx val="0"/>
              <c:delete val="1"/>
            </c:dLbl>
            <c:dLbl>
              <c:idx val="5"/>
              <c:delete val="1"/>
            </c:dLbl>
            <c:dLbl>
              <c:idx val="6"/>
              <c:delete val="1"/>
            </c:dLbl>
            <c:dLbl>
              <c:idx val="7"/>
              <c:delete val="1"/>
            </c:dLbl>
            <c:txPr>
              <a:bodyPr/>
              <a:lstStyle/>
              <a:p>
                <a:pPr>
                  <a:defRPr sz="1400"/>
                </a:pPr>
                <a:endParaRPr lang="es-EC"/>
              </a:p>
            </c:txPr>
            <c:showLegendKey val="0"/>
            <c:showVal val="0"/>
            <c:showCatName val="0"/>
            <c:showSerName val="0"/>
            <c:showPercent val="1"/>
            <c:showBubbleSize val="0"/>
            <c:showLeaderLines val="0"/>
          </c:dLbls>
          <c:cat>
            <c:strRef>
              <c:f>Hoja1!$A$33:$A$40</c:f>
              <c:strCache>
                <c:ptCount val="8"/>
                <c:pt idx="0">
                  <c:v>1</c:v>
                </c:pt>
                <c:pt idx="1">
                  <c:v>2</c:v>
                </c:pt>
                <c:pt idx="2">
                  <c:v>3</c:v>
                </c:pt>
                <c:pt idx="3">
                  <c:v>4</c:v>
                </c:pt>
                <c:pt idx="4">
                  <c:v>5</c:v>
                </c:pt>
                <c:pt idx="5">
                  <c:v>6</c:v>
                </c:pt>
                <c:pt idx="6">
                  <c:v>7</c:v>
                </c:pt>
                <c:pt idx="7">
                  <c:v>&gt;=8</c:v>
                </c:pt>
              </c:strCache>
            </c:strRef>
          </c:cat>
          <c:val>
            <c:numRef>
              <c:f>Hoja1!$C$33:$C$40</c:f>
              <c:numCache>
                <c:formatCode>0</c:formatCode>
                <c:ptCount val="8"/>
                <c:pt idx="0">
                  <c:v>0</c:v>
                </c:pt>
                <c:pt idx="1">
                  <c:v>4.166666666666667</c:v>
                </c:pt>
                <c:pt idx="2">
                  <c:v>19.166666666666668</c:v>
                </c:pt>
                <c:pt idx="3">
                  <c:v>57.5</c:v>
                </c:pt>
                <c:pt idx="4">
                  <c:v>19.166666666666668</c:v>
                </c:pt>
                <c:pt idx="5">
                  <c:v>0</c:v>
                </c:pt>
                <c:pt idx="6">
                  <c:v>0</c:v>
                </c:pt>
                <c:pt idx="7">
                  <c:v>0</c:v>
                </c:pt>
              </c:numCache>
            </c:numRef>
          </c:val>
        </c:ser>
        <c:dLbls>
          <c:showLegendKey val="0"/>
          <c:showVal val="0"/>
          <c:showCatName val="0"/>
          <c:showSerName val="0"/>
          <c:showPercent val="1"/>
          <c:showBubbleSize val="0"/>
          <c:showLeaderLines val="0"/>
        </c:dLbls>
      </c:pie3DChart>
    </c:plotArea>
    <c:legend>
      <c:legendPos val="t"/>
      <c:legendEntry>
        <c:idx val="0"/>
        <c:delete val="1"/>
      </c:legendEntry>
      <c:legendEntry>
        <c:idx val="5"/>
        <c:delete val="1"/>
      </c:legendEntry>
      <c:legendEntry>
        <c:idx val="6"/>
        <c:delete val="1"/>
      </c:legendEntry>
      <c:legendEntry>
        <c:idx val="7"/>
        <c:delete val="1"/>
      </c:legendEntry>
      <c:layout>
        <c:manualLayout>
          <c:xMode val="edge"/>
          <c:yMode val="edge"/>
          <c:x val="0.1819988347547947"/>
          <c:y val="0.87081393284933561"/>
          <c:w val="0.65240845332430764"/>
          <c:h val="9.9663626094213337E-2"/>
        </c:manualLayout>
      </c:layout>
      <c:overlay val="0"/>
      <c:txPr>
        <a:bodyPr/>
        <a:lstStyle/>
        <a:p>
          <a:pPr>
            <a:defRPr sz="1400"/>
          </a:pPr>
          <a:endParaRPr lang="es-EC"/>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5"/>
          <c:dLbls>
            <c:dLbl>
              <c:idx val="3"/>
              <c:delete val="1"/>
            </c:dLbl>
            <c:dLbl>
              <c:idx val="4"/>
              <c:delete val="1"/>
            </c:dLbl>
            <c:dLbl>
              <c:idx val="5"/>
              <c:delete val="1"/>
            </c:dLbl>
            <c:dLbl>
              <c:idx val="6"/>
              <c:delete val="1"/>
            </c:dLbl>
            <c:dLbl>
              <c:idx val="7"/>
              <c:delete val="1"/>
            </c:dLbl>
            <c:txPr>
              <a:bodyPr/>
              <a:lstStyle/>
              <a:p>
                <a:pPr>
                  <a:defRPr sz="1400"/>
                </a:pPr>
                <a:endParaRPr lang="es-EC"/>
              </a:p>
            </c:txPr>
            <c:showLegendKey val="0"/>
            <c:showVal val="0"/>
            <c:showCatName val="0"/>
            <c:showSerName val="0"/>
            <c:showPercent val="1"/>
            <c:showBubbleSize val="0"/>
            <c:showLeaderLines val="0"/>
          </c:dLbls>
          <c:cat>
            <c:strRef>
              <c:f>Hoja1!$A$47:$A$54</c:f>
              <c:strCache>
                <c:ptCount val="8"/>
                <c:pt idx="0">
                  <c:v>1</c:v>
                </c:pt>
                <c:pt idx="1">
                  <c:v>2</c:v>
                </c:pt>
                <c:pt idx="2">
                  <c:v>3</c:v>
                </c:pt>
                <c:pt idx="3">
                  <c:v>4</c:v>
                </c:pt>
                <c:pt idx="4">
                  <c:v>5</c:v>
                </c:pt>
                <c:pt idx="5">
                  <c:v>6</c:v>
                </c:pt>
                <c:pt idx="6">
                  <c:v>7</c:v>
                </c:pt>
                <c:pt idx="7">
                  <c:v>NO PASA</c:v>
                </c:pt>
              </c:strCache>
            </c:strRef>
          </c:cat>
          <c:val>
            <c:numRef>
              <c:f>Hoja1!$C$47:$C$54</c:f>
              <c:numCache>
                <c:formatCode>0</c:formatCode>
                <c:ptCount val="8"/>
                <c:pt idx="0">
                  <c:v>16.666666666666668</c:v>
                </c:pt>
                <c:pt idx="1">
                  <c:v>74.166666666666671</c:v>
                </c:pt>
                <c:pt idx="2">
                  <c:v>9.1666666666666661</c:v>
                </c:pt>
                <c:pt idx="3">
                  <c:v>0</c:v>
                </c:pt>
                <c:pt idx="4">
                  <c:v>0</c:v>
                </c:pt>
                <c:pt idx="5">
                  <c:v>0</c:v>
                </c:pt>
                <c:pt idx="6">
                  <c:v>0</c:v>
                </c:pt>
                <c:pt idx="7">
                  <c:v>0</c:v>
                </c:pt>
              </c:numCache>
            </c:numRef>
          </c:val>
        </c:ser>
        <c:dLbls>
          <c:showLegendKey val="0"/>
          <c:showVal val="0"/>
          <c:showCatName val="0"/>
          <c:showSerName val="0"/>
          <c:showPercent val="1"/>
          <c:showBubbleSize val="0"/>
          <c:showLeaderLines val="0"/>
        </c:dLbls>
      </c:pie3DChart>
    </c:plotArea>
    <c:legend>
      <c:legendPos val="t"/>
      <c:legendEntry>
        <c:idx val="3"/>
        <c:delete val="1"/>
      </c:legendEntry>
      <c:legendEntry>
        <c:idx val="4"/>
        <c:delete val="1"/>
      </c:legendEntry>
      <c:legendEntry>
        <c:idx val="5"/>
        <c:delete val="1"/>
      </c:legendEntry>
      <c:legendEntry>
        <c:idx val="6"/>
        <c:delete val="1"/>
      </c:legendEntry>
      <c:legendEntry>
        <c:idx val="7"/>
        <c:delete val="1"/>
      </c:legendEntry>
      <c:layout>
        <c:manualLayout>
          <c:xMode val="edge"/>
          <c:yMode val="edge"/>
          <c:x val="0.29493471684964295"/>
          <c:y val="0.8771564444228418"/>
          <c:w val="0.35684766086596437"/>
          <c:h val="0.10630902121986446"/>
        </c:manualLayout>
      </c:layout>
      <c:overlay val="0"/>
      <c:txPr>
        <a:bodyPr/>
        <a:lstStyle/>
        <a:p>
          <a:pPr>
            <a:defRPr sz="1400"/>
          </a:pPr>
          <a:endParaRPr lang="es-EC"/>
        </a:p>
      </c:txPr>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4096098165963418E-2"/>
          <c:y val="0.3382048459262102"/>
          <c:w val="0.86420216347843437"/>
          <c:h val="0.59066838867363802"/>
        </c:manualLayout>
      </c:layout>
      <c:pie3DChart>
        <c:varyColors val="1"/>
        <c:ser>
          <c:idx val="0"/>
          <c:order val="0"/>
          <c:explosion val="25"/>
          <c:dLbls>
            <c:dLbl>
              <c:idx val="3"/>
              <c:delete val="1"/>
            </c:dLbl>
            <c:dLbl>
              <c:idx val="4"/>
              <c:delete val="1"/>
            </c:dLbl>
            <c:txPr>
              <a:bodyPr/>
              <a:lstStyle/>
              <a:p>
                <a:pPr>
                  <a:defRPr sz="1400"/>
                </a:pPr>
                <a:endParaRPr lang="es-EC"/>
              </a:p>
            </c:txPr>
            <c:showLegendKey val="0"/>
            <c:showVal val="0"/>
            <c:showCatName val="0"/>
            <c:showSerName val="0"/>
            <c:showPercent val="1"/>
            <c:showBubbleSize val="0"/>
            <c:showLeaderLines val="1"/>
          </c:dLbls>
          <c:cat>
            <c:strRef>
              <c:f>Hoja1!$A$62:$A$66</c:f>
              <c:strCache>
                <c:ptCount val="5"/>
                <c:pt idx="0">
                  <c:v>Almacena la basura</c:v>
                </c:pt>
                <c:pt idx="1">
                  <c:v>La tira</c:v>
                </c:pt>
                <c:pt idx="2">
                  <c:v>La quema</c:v>
                </c:pt>
                <c:pt idx="3">
                  <c:v>La lleva a contenedores municipales</c:v>
                </c:pt>
                <c:pt idx="4">
                  <c:v>Utiliza servicio particular</c:v>
                </c:pt>
              </c:strCache>
            </c:strRef>
          </c:cat>
          <c:val>
            <c:numRef>
              <c:f>Hoja1!$C$62:$C$66</c:f>
              <c:numCache>
                <c:formatCode>0</c:formatCode>
                <c:ptCount val="5"/>
                <c:pt idx="0">
                  <c:v>65.833333333333329</c:v>
                </c:pt>
                <c:pt idx="1">
                  <c:v>10.833333333333334</c:v>
                </c:pt>
                <c:pt idx="2">
                  <c:v>23.333333333333332</c:v>
                </c:pt>
                <c:pt idx="3">
                  <c:v>0</c:v>
                </c:pt>
                <c:pt idx="4">
                  <c:v>0</c:v>
                </c:pt>
              </c:numCache>
            </c:numRef>
          </c:val>
        </c:ser>
        <c:dLbls>
          <c:showLegendKey val="0"/>
          <c:showVal val="0"/>
          <c:showCatName val="0"/>
          <c:showSerName val="0"/>
          <c:showPercent val="1"/>
          <c:showBubbleSize val="0"/>
          <c:showLeaderLines val="1"/>
        </c:dLbls>
      </c:pie3DChart>
    </c:plotArea>
    <c:legend>
      <c:legendPos val="t"/>
      <c:legendEntry>
        <c:idx val="3"/>
        <c:delete val="1"/>
      </c:legendEntry>
      <c:legendEntry>
        <c:idx val="4"/>
        <c:delete val="1"/>
      </c:legendEntry>
      <c:layout>
        <c:manualLayout>
          <c:xMode val="edge"/>
          <c:yMode val="edge"/>
          <c:x val="0"/>
          <c:y val="0.87906520487622586"/>
          <c:w val="0.99837107570855965"/>
          <c:h val="0.11559027111465729"/>
        </c:manualLayout>
      </c:layout>
      <c:overlay val="0"/>
      <c:txPr>
        <a:bodyPr/>
        <a:lstStyle/>
        <a:p>
          <a:pPr>
            <a:defRPr sz="1400"/>
          </a:pPr>
          <a:endParaRPr lang="es-EC"/>
        </a:p>
      </c:txPr>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Lbls>
            <c:dLbl>
              <c:idx val="0"/>
              <c:tx>
                <c:rich>
                  <a:bodyPr/>
                  <a:lstStyle/>
                  <a:p>
                    <a:r>
                      <a:rPr lang="en-US" sz="1400"/>
                      <a:t>57,8%</a:t>
                    </a:r>
                    <a:endParaRPr lang="en-US"/>
                  </a:p>
                </c:rich>
              </c:tx>
              <c:showLegendKey val="0"/>
              <c:showVal val="0"/>
              <c:showCatName val="0"/>
              <c:showSerName val="0"/>
              <c:showPercent val="1"/>
              <c:showBubbleSize val="0"/>
            </c:dLbl>
            <c:dLbl>
              <c:idx val="1"/>
              <c:tx>
                <c:rich>
                  <a:bodyPr/>
                  <a:lstStyle/>
                  <a:p>
                    <a:r>
                      <a:rPr lang="en-US" sz="1400"/>
                      <a:t>39,4%</a:t>
                    </a:r>
                    <a:endParaRPr lang="en-US"/>
                  </a:p>
                </c:rich>
              </c:tx>
              <c:showLegendKey val="0"/>
              <c:showVal val="0"/>
              <c:showCatName val="0"/>
              <c:showSerName val="0"/>
              <c:showPercent val="1"/>
              <c:showBubbleSize val="0"/>
            </c:dLbl>
            <c:dLbl>
              <c:idx val="2"/>
              <c:tx>
                <c:rich>
                  <a:bodyPr/>
                  <a:lstStyle/>
                  <a:p>
                    <a:r>
                      <a:rPr lang="en-US" sz="1400"/>
                      <a:t>1,41%</a:t>
                    </a:r>
                    <a:endParaRPr lang="en-US"/>
                  </a:p>
                </c:rich>
              </c:tx>
              <c:showLegendKey val="0"/>
              <c:showVal val="0"/>
              <c:showCatName val="0"/>
              <c:showSerName val="0"/>
              <c:showPercent val="1"/>
              <c:showBubbleSize val="0"/>
            </c:dLbl>
            <c:txPr>
              <a:bodyPr/>
              <a:lstStyle/>
              <a:p>
                <a:pPr>
                  <a:defRPr sz="1400"/>
                </a:pPr>
                <a:endParaRPr lang="es-EC"/>
              </a:p>
            </c:txPr>
            <c:showLegendKey val="0"/>
            <c:showVal val="0"/>
            <c:showCatName val="0"/>
            <c:showSerName val="0"/>
            <c:showPercent val="1"/>
            <c:showBubbleSize val="0"/>
            <c:showLeaderLines val="1"/>
          </c:dLbls>
          <c:cat>
            <c:strRef>
              <c:f>Sheet1!$A$1:$A$3</c:f>
              <c:strCache>
                <c:ptCount val="3"/>
                <c:pt idx="0">
                  <c:v>Materia orgánica</c:v>
                </c:pt>
                <c:pt idx="1">
                  <c:v>Inorgánicos</c:v>
                </c:pt>
                <c:pt idx="2">
                  <c:v>Peligrosos</c:v>
                </c:pt>
              </c:strCache>
            </c:strRef>
          </c:cat>
          <c:val>
            <c:numRef>
              <c:f>Sheet1!$B$1:$B$3</c:f>
              <c:numCache>
                <c:formatCode>0.00%</c:formatCode>
                <c:ptCount val="3"/>
                <c:pt idx="0">
                  <c:v>0.57820000000000005</c:v>
                </c:pt>
                <c:pt idx="1">
                  <c:v>0.39410000000000001</c:v>
                </c:pt>
                <c:pt idx="2">
                  <c:v>1.41E-2</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55137722678282231"/>
          <c:y val="0.19834173228346458"/>
          <c:w val="0.41458022002568828"/>
          <c:h val="0.60331653543307084"/>
        </c:manualLayout>
      </c:layout>
      <c:overlay val="0"/>
      <c:txPr>
        <a:bodyPr/>
        <a:lstStyle/>
        <a:p>
          <a:pPr>
            <a:defRPr sz="1400"/>
          </a:pPr>
          <a:endParaRPr lang="es-EC"/>
        </a:p>
      </c:txPr>
    </c:legend>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explosion val="25"/>
          <c:dLbls>
            <c:dLbl>
              <c:idx val="0"/>
              <c:delete val="1"/>
            </c:dLbl>
            <c:txPr>
              <a:bodyPr/>
              <a:lstStyle/>
              <a:p>
                <a:pPr>
                  <a:defRPr sz="1400"/>
                </a:pPr>
                <a:endParaRPr lang="es-EC"/>
              </a:p>
            </c:txPr>
            <c:showLegendKey val="0"/>
            <c:showVal val="0"/>
            <c:showCatName val="0"/>
            <c:showSerName val="0"/>
            <c:showPercent val="1"/>
            <c:showBubbleSize val="0"/>
            <c:showLeaderLines val="1"/>
          </c:dLbls>
          <c:cat>
            <c:strRef>
              <c:f>Hoja1!$A$84:$A$87</c:f>
              <c:strCache>
                <c:ptCount val="4"/>
                <c:pt idx="0">
                  <c:v>Excelente</c:v>
                </c:pt>
                <c:pt idx="1">
                  <c:v>Buena</c:v>
                </c:pt>
                <c:pt idx="2">
                  <c:v>Regular</c:v>
                </c:pt>
                <c:pt idx="3">
                  <c:v>Mala</c:v>
                </c:pt>
              </c:strCache>
            </c:strRef>
          </c:cat>
          <c:val>
            <c:numRef>
              <c:f>Hoja1!$C$84:$C$87</c:f>
              <c:numCache>
                <c:formatCode>0</c:formatCode>
                <c:ptCount val="4"/>
                <c:pt idx="0">
                  <c:v>0</c:v>
                </c:pt>
                <c:pt idx="1">
                  <c:v>14.166666666666666</c:v>
                </c:pt>
                <c:pt idx="2">
                  <c:v>54.166666666666664</c:v>
                </c:pt>
                <c:pt idx="3">
                  <c:v>31.666666666666668</c:v>
                </c:pt>
              </c:numCache>
            </c:numRef>
          </c:val>
        </c:ser>
        <c:dLbls>
          <c:showLegendKey val="0"/>
          <c:showVal val="0"/>
          <c:showCatName val="0"/>
          <c:showSerName val="0"/>
          <c:showPercent val="1"/>
          <c:showBubbleSize val="0"/>
          <c:showLeaderLines val="1"/>
        </c:dLbls>
      </c:pie3DChart>
    </c:plotArea>
    <c:legend>
      <c:legendPos val="t"/>
      <c:legendEntry>
        <c:idx val="0"/>
        <c:delete val="1"/>
      </c:legendEntry>
      <c:layout>
        <c:manualLayout>
          <c:xMode val="edge"/>
          <c:yMode val="edge"/>
          <c:x val="0.14212876573804725"/>
          <c:y val="0.86277951098526595"/>
          <c:w val="0.66535124215223251"/>
          <c:h val="0.10924874713620408"/>
        </c:manualLayout>
      </c:layout>
      <c:overlay val="0"/>
      <c:txPr>
        <a:bodyPr/>
        <a:lstStyle/>
        <a:p>
          <a:pPr>
            <a:defRPr sz="1400"/>
          </a:pPr>
          <a:endParaRPr lang="es-EC"/>
        </a:p>
      </c:txPr>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8992582014454522E-2"/>
          <c:y val="0.21993487791225755"/>
          <c:w val="0.7917373439487333"/>
          <c:h val="0.66684804757405569"/>
        </c:manualLayout>
      </c:layout>
      <c:pie3DChart>
        <c:varyColors val="1"/>
        <c:ser>
          <c:idx val="0"/>
          <c:order val="0"/>
          <c:explosion val="25"/>
          <c:dLbls>
            <c:txPr>
              <a:bodyPr/>
              <a:lstStyle/>
              <a:p>
                <a:pPr>
                  <a:defRPr sz="1400"/>
                </a:pPr>
                <a:endParaRPr lang="es-EC"/>
              </a:p>
            </c:txPr>
            <c:showLegendKey val="0"/>
            <c:showVal val="0"/>
            <c:showCatName val="0"/>
            <c:showSerName val="0"/>
            <c:showPercent val="1"/>
            <c:showBubbleSize val="0"/>
            <c:showLeaderLines val="1"/>
          </c:dLbls>
          <c:cat>
            <c:strRef>
              <c:f>Hoja1!$A$97:$A$98</c:f>
              <c:strCache>
                <c:ptCount val="2"/>
                <c:pt idx="0">
                  <c:v>SI</c:v>
                </c:pt>
                <c:pt idx="1">
                  <c:v>NO</c:v>
                </c:pt>
              </c:strCache>
            </c:strRef>
          </c:cat>
          <c:val>
            <c:numRef>
              <c:f>Hoja1!$C$97:$C$98</c:f>
              <c:numCache>
                <c:formatCode>0</c:formatCode>
                <c:ptCount val="2"/>
                <c:pt idx="0">
                  <c:v>65.833333333333329</c:v>
                </c:pt>
                <c:pt idx="1">
                  <c:v>34.166666666666664</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0.3335682609339703"/>
          <c:y val="0.82925595679369757"/>
          <c:w val="0.31081731659445244"/>
          <c:h val="8.2847312935808506E-2"/>
        </c:manualLayout>
      </c:layout>
      <c:overlay val="0"/>
      <c:txPr>
        <a:bodyPr/>
        <a:lstStyle/>
        <a:p>
          <a:pPr>
            <a:defRPr sz="1400"/>
          </a:pPr>
          <a:endParaRPr lang="es-EC"/>
        </a:p>
      </c:txPr>
    </c:legend>
    <c:plotVisOnly val="1"/>
    <c:dispBlanksAs val="gap"/>
    <c:showDLblsOverMax val="0"/>
  </c:chart>
  <c:externalData r:id="rId2">
    <c:autoUpdate val="0"/>
  </c:externalData>
</c:chartSpace>
</file>

<file path=ppt/diagrams/_rels/data6.xml.rels><?xml version="1.0" encoding="UTF-8" standalone="yes"?>
<Relationships xmlns="http://schemas.openxmlformats.org/package/2006/relationships"><Relationship Id="rId1" Type="http://schemas.openxmlformats.org/officeDocument/2006/relationships/slide" Target="../slides/slide21.xml"/></Relationships>
</file>

<file path=ppt/diagrams/_rels/data8.xml.rels><?xml version="1.0" encoding="UTF-8" standalone="yes"?>
<Relationships xmlns="http://schemas.openxmlformats.org/package/2006/relationships"><Relationship Id="rId3" Type="http://schemas.openxmlformats.org/officeDocument/2006/relationships/hyperlink" Target="PROGRAMA%203.docx" TargetMode="External"/><Relationship Id="rId2" Type="http://schemas.openxmlformats.org/officeDocument/2006/relationships/hyperlink" Target="PROGRAMA%202.docx" TargetMode="External"/><Relationship Id="rId1" Type="http://schemas.openxmlformats.org/officeDocument/2006/relationships/hyperlink" Target="PROGRAMA%201.docx" TargetMode="External"/><Relationship Id="rId5" Type="http://schemas.openxmlformats.org/officeDocument/2006/relationships/hyperlink" Target="PROGRAMA%205.docx" TargetMode="External"/><Relationship Id="rId4" Type="http://schemas.openxmlformats.org/officeDocument/2006/relationships/hyperlink" Target="PROGRAMA%204.docx"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A2C6B-F9C1-40AB-8AFD-0D94EA0A9A08}" type="doc">
      <dgm:prSet loTypeId="urn:microsoft.com/office/officeart/2008/layout/SquareAccentList" loCatId="list" qsTypeId="urn:microsoft.com/office/officeart/2005/8/quickstyle/simple1" qsCatId="simple" csTypeId="urn:microsoft.com/office/officeart/2005/8/colors/colorful3" csCatId="colorful" phldr="1"/>
      <dgm:spPr/>
      <dgm:t>
        <a:bodyPr/>
        <a:lstStyle/>
        <a:p>
          <a:endParaRPr lang="es-EC"/>
        </a:p>
      </dgm:t>
    </dgm:pt>
    <dgm:pt modelId="{18ADADA4-FB88-459C-B0F6-22A925FC8574}">
      <dgm:prSet phldrT="[Texto]" custT="1"/>
      <dgm:spPr/>
      <dgm:t>
        <a:bodyPr/>
        <a:lstStyle/>
        <a:p>
          <a:pPr algn="just"/>
          <a:r>
            <a:rPr lang="es-EC" sz="1800" b="1" dirty="0" smtClean="0">
              <a:solidFill>
                <a:schemeClr val="bg1"/>
              </a:solidFill>
              <a:latin typeface="Times New Roman"/>
              <a:ea typeface="Times New Roman"/>
              <a:cs typeface="Times New Roman"/>
            </a:rPr>
            <a:t>SITUACIÓN EN EL ECUADOR</a:t>
          </a:r>
          <a:endParaRPr lang="es-EC" sz="1800" dirty="0">
            <a:solidFill>
              <a:schemeClr val="bg1"/>
            </a:solidFill>
          </a:endParaRPr>
        </a:p>
      </dgm:t>
    </dgm:pt>
    <dgm:pt modelId="{F78F79A8-3BD4-4C7D-AFA7-BE55DF3DC529}" type="parTrans" cxnId="{BF0B561B-E35D-4B19-BBFA-38766441CB80}">
      <dgm:prSet/>
      <dgm:spPr/>
      <dgm:t>
        <a:bodyPr/>
        <a:lstStyle/>
        <a:p>
          <a:endParaRPr lang="es-EC"/>
        </a:p>
      </dgm:t>
    </dgm:pt>
    <dgm:pt modelId="{11445DCD-D81A-4976-911E-6BCF68B2A445}" type="sibTrans" cxnId="{BF0B561B-E35D-4B19-BBFA-38766441CB80}">
      <dgm:prSet/>
      <dgm:spPr/>
      <dgm:t>
        <a:bodyPr/>
        <a:lstStyle/>
        <a:p>
          <a:endParaRPr lang="es-EC"/>
        </a:p>
      </dgm:t>
    </dgm:pt>
    <dgm:pt modelId="{050FDC99-7A1E-47C6-899B-133EA1716CB6}">
      <dgm:prSet phldrT="[Texto]" custT="1"/>
      <dgm:spPr>
        <a:gradFill rotWithShape="0">
          <a:gsLst>
            <a:gs pos="0">
              <a:schemeClr val="accent4">
                <a:lumMod val="75000"/>
              </a:schemeClr>
            </a:gs>
            <a:gs pos="53000">
              <a:srgbClr val="D4DEFF"/>
            </a:gs>
            <a:gs pos="83000">
              <a:srgbClr val="D4DEFF"/>
            </a:gs>
            <a:gs pos="100000">
              <a:srgbClr val="96AB94"/>
            </a:gs>
          </a:gsLst>
          <a:lin ang="5400000" scaled="0"/>
        </a:gradFill>
      </dgm:spPr>
      <dgm:t>
        <a:bodyPr/>
        <a:lstStyle/>
        <a:p>
          <a:pPr algn="just"/>
          <a:r>
            <a:rPr lang="es-EC" sz="1800" dirty="0" smtClean="0"/>
            <a:t>Generación per cápita de 0,74 kg/</a:t>
          </a:r>
          <a:r>
            <a:rPr lang="es-EC" sz="1800" dirty="0" err="1" smtClean="0"/>
            <a:t>hab</a:t>
          </a:r>
          <a:r>
            <a:rPr lang="es-EC" sz="1800" dirty="0" smtClean="0"/>
            <a:t>/día</a:t>
          </a:r>
          <a:endParaRPr lang="es-EC" sz="1800" dirty="0"/>
        </a:p>
      </dgm:t>
    </dgm:pt>
    <dgm:pt modelId="{F94B9978-C2EA-4999-BB1A-D4843E916792}" type="parTrans" cxnId="{1AFCC4E2-3F45-47D5-A5BF-ABEBD4A6A3DF}">
      <dgm:prSet/>
      <dgm:spPr/>
      <dgm:t>
        <a:bodyPr/>
        <a:lstStyle/>
        <a:p>
          <a:endParaRPr lang="es-EC"/>
        </a:p>
      </dgm:t>
    </dgm:pt>
    <dgm:pt modelId="{4F408629-4841-4BCE-A290-72D6DD636959}" type="sibTrans" cxnId="{1AFCC4E2-3F45-47D5-A5BF-ABEBD4A6A3DF}">
      <dgm:prSet/>
      <dgm:spPr/>
      <dgm:t>
        <a:bodyPr/>
        <a:lstStyle/>
        <a:p>
          <a:endParaRPr lang="es-EC"/>
        </a:p>
      </dgm:t>
    </dgm:pt>
    <dgm:pt modelId="{CC92D5CC-ED92-4590-B1BA-26B63BE46A24}">
      <dgm:prSet phldrT="[Texto]" custT="1"/>
      <dgm:spPr/>
      <dgm:t>
        <a:bodyPr/>
        <a:lstStyle/>
        <a:p>
          <a:pPr algn="just"/>
          <a:r>
            <a:rPr lang="es-EC" sz="1800" b="1" dirty="0" smtClean="0">
              <a:solidFill>
                <a:schemeClr val="bg1"/>
              </a:solidFill>
              <a:latin typeface="Times New Roman"/>
              <a:ea typeface="Times New Roman"/>
              <a:cs typeface="Times New Roman"/>
            </a:rPr>
            <a:t>SITUACIÓN EN LA CIUDAD DE ESMERALDAS</a:t>
          </a:r>
          <a:endParaRPr lang="es-EC" sz="1800" dirty="0">
            <a:solidFill>
              <a:schemeClr val="bg1"/>
            </a:solidFill>
          </a:endParaRPr>
        </a:p>
      </dgm:t>
    </dgm:pt>
    <dgm:pt modelId="{B0727CE1-D25A-4B7E-8746-1A76D362BEE6}" type="parTrans" cxnId="{811DA56B-6A9A-4133-ACDB-C3053E057F08}">
      <dgm:prSet/>
      <dgm:spPr/>
      <dgm:t>
        <a:bodyPr/>
        <a:lstStyle/>
        <a:p>
          <a:endParaRPr lang="es-EC"/>
        </a:p>
      </dgm:t>
    </dgm:pt>
    <dgm:pt modelId="{3BFA3CC9-B30B-4AA1-8A3E-AA8ABEF8DD19}" type="sibTrans" cxnId="{811DA56B-6A9A-4133-ACDB-C3053E057F08}">
      <dgm:prSet/>
      <dgm:spPr/>
      <dgm:t>
        <a:bodyPr/>
        <a:lstStyle/>
        <a:p>
          <a:endParaRPr lang="es-EC"/>
        </a:p>
      </dgm:t>
    </dgm:pt>
    <dgm:pt modelId="{28D88AF8-C52D-4D8C-B57F-37BFD4FFA23C}">
      <dgm:prSet phldrT="[Texto]" custT="1"/>
      <dgm:spPr>
        <a:gradFill rotWithShape="0">
          <a:gsLst>
            <a:gs pos="0">
              <a:srgbClr val="E6DCAC"/>
            </a:gs>
            <a:gs pos="12000">
              <a:srgbClr val="E6D78A"/>
            </a:gs>
            <a:gs pos="30000">
              <a:srgbClr val="C7AC4C"/>
            </a:gs>
            <a:gs pos="45000">
              <a:srgbClr val="E6D78A"/>
            </a:gs>
            <a:gs pos="77000">
              <a:srgbClr val="C7AC4C"/>
            </a:gs>
            <a:gs pos="100000">
              <a:srgbClr val="E6DCAC"/>
            </a:gs>
          </a:gsLst>
          <a:lin ang="5400000" scaled="0"/>
        </a:gradFill>
      </dgm:spPr>
      <dgm:t>
        <a:bodyPr/>
        <a:lstStyle/>
        <a:p>
          <a:pPr algn="just"/>
          <a:r>
            <a:rPr lang="es-EC" sz="1800" dirty="0" smtClean="0"/>
            <a:t>La cobertura del servicio de recolección es del 60% en los barrios del casco urbano.</a:t>
          </a:r>
          <a:endParaRPr lang="es-EC" sz="1800" dirty="0"/>
        </a:p>
      </dgm:t>
    </dgm:pt>
    <dgm:pt modelId="{F166D3CA-5649-4AFF-BD73-E24C4E86D9E5}" type="parTrans" cxnId="{E92E3FDC-9C44-4060-99B1-12E42CEDD2EC}">
      <dgm:prSet/>
      <dgm:spPr/>
      <dgm:t>
        <a:bodyPr/>
        <a:lstStyle/>
        <a:p>
          <a:endParaRPr lang="es-EC"/>
        </a:p>
      </dgm:t>
    </dgm:pt>
    <dgm:pt modelId="{F84BE90B-2764-4808-ABCE-B2EEFB7691B0}" type="sibTrans" cxnId="{E92E3FDC-9C44-4060-99B1-12E42CEDD2EC}">
      <dgm:prSet/>
      <dgm:spPr/>
      <dgm:t>
        <a:bodyPr/>
        <a:lstStyle/>
        <a:p>
          <a:endParaRPr lang="es-EC"/>
        </a:p>
      </dgm:t>
    </dgm:pt>
    <dgm:pt modelId="{303DDC19-ADD1-4647-9CAB-EF0316E333E2}">
      <dgm:prSet phldrT="[Texto]" custT="1"/>
      <dgm:spPr>
        <a:gradFill rotWithShape="0">
          <a:gsLst>
            <a:gs pos="0">
              <a:schemeClr val="accent4">
                <a:lumMod val="75000"/>
              </a:schemeClr>
            </a:gs>
            <a:gs pos="53000">
              <a:srgbClr val="D4DEFF"/>
            </a:gs>
            <a:gs pos="83000">
              <a:srgbClr val="D4DEFF"/>
            </a:gs>
            <a:gs pos="100000">
              <a:srgbClr val="96AB94"/>
            </a:gs>
          </a:gsLst>
          <a:lin ang="5400000" scaled="0"/>
        </a:gradFill>
      </dgm:spPr>
      <dgm:t>
        <a:bodyPr/>
        <a:lstStyle/>
        <a:p>
          <a:pPr algn="just"/>
          <a:r>
            <a:rPr lang="es-EC" sz="1800" dirty="0" smtClean="0"/>
            <a:t>Apenas el 18% de los municipios realiza la disposición en rellenos sanitarios</a:t>
          </a:r>
          <a:endParaRPr lang="es-EC" sz="1800" dirty="0"/>
        </a:p>
      </dgm:t>
    </dgm:pt>
    <dgm:pt modelId="{F6FF3F19-A215-48B8-9377-46B9199371E8}" type="parTrans" cxnId="{FC728EC2-388A-4A55-9CC9-929F7AE3616E}">
      <dgm:prSet/>
      <dgm:spPr/>
      <dgm:t>
        <a:bodyPr/>
        <a:lstStyle/>
        <a:p>
          <a:endParaRPr lang="es-EC"/>
        </a:p>
      </dgm:t>
    </dgm:pt>
    <dgm:pt modelId="{32E76C70-E570-4298-B6C1-AB716BBF304D}" type="sibTrans" cxnId="{FC728EC2-388A-4A55-9CC9-929F7AE3616E}">
      <dgm:prSet/>
      <dgm:spPr/>
      <dgm:t>
        <a:bodyPr/>
        <a:lstStyle/>
        <a:p>
          <a:endParaRPr lang="es-EC"/>
        </a:p>
      </dgm:t>
    </dgm:pt>
    <dgm:pt modelId="{BA0512D1-1176-493E-93D8-D813451049FC}">
      <dgm:prSet phldrT="[Texto]" custT="1"/>
      <dgm:spPr>
        <a:gradFill rotWithShape="0">
          <a:gsLst>
            <a:gs pos="0">
              <a:srgbClr val="E6DCAC"/>
            </a:gs>
            <a:gs pos="12000">
              <a:srgbClr val="E6D78A"/>
            </a:gs>
            <a:gs pos="30000">
              <a:srgbClr val="C7AC4C"/>
            </a:gs>
            <a:gs pos="45000">
              <a:srgbClr val="E6D78A"/>
            </a:gs>
            <a:gs pos="77000">
              <a:srgbClr val="C7AC4C"/>
            </a:gs>
            <a:gs pos="100000">
              <a:srgbClr val="E6DCAC"/>
            </a:gs>
          </a:gsLst>
          <a:lin ang="5400000" scaled="0"/>
        </a:gradFill>
      </dgm:spPr>
      <dgm:t>
        <a:bodyPr/>
        <a:lstStyle/>
        <a:p>
          <a:pPr algn="just"/>
          <a:r>
            <a:rPr lang="es-EC" sz="1800" dirty="0" smtClean="0"/>
            <a:t>La disposición final de los residuos es en un botadero a cielo abierto</a:t>
          </a:r>
          <a:r>
            <a:rPr lang="es-EC" sz="1400" dirty="0" smtClean="0"/>
            <a:t>.</a:t>
          </a:r>
          <a:endParaRPr lang="es-EC" sz="1400" dirty="0"/>
        </a:p>
      </dgm:t>
    </dgm:pt>
    <dgm:pt modelId="{3847FD04-EB57-41FA-A5B1-C09EDF1A8C70}" type="parTrans" cxnId="{AC7EE152-D2E4-4668-A8C4-701CA50DB0C4}">
      <dgm:prSet/>
      <dgm:spPr/>
      <dgm:t>
        <a:bodyPr/>
        <a:lstStyle/>
        <a:p>
          <a:endParaRPr lang="es-EC"/>
        </a:p>
      </dgm:t>
    </dgm:pt>
    <dgm:pt modelId="{2DE9AAFD-45A7-4B95-87AE-0C6649C955A8}" type="sibTrans" cxnId="{AC7EE152-D2E4-4668-A8C4-701CA50DB0C4}">
      <dgm:prSet/>
      <dgm:spPr/>
      <dgm:t>
        <a:bodyPr/>
        <a:lstStyle/>
        <a:p>
          <a:endParaRPr lang="es-EC"/>
        </a:p>
      </dgm:t>
    </dgm:pt>
    <dgm:pt modelId="{E573C7C6-7BEB-4AC9-BF29-B53A1B7A48C4}" type="pres">
      <dgm:prSet presAssocID="{703A2C6B-F9C1-40AB-8AFD-0D94EA0A9A08}" presName="layout" presStyleCnt="0">
        <dgm:presLayoutVars>
          <dgm:chMax/>
          <dgm:chPref/>
          <dgm:dir/>
          <dgm:resizeHandles/>
        </dgm:presLayoutVars>
      </dgm:prSet>
      <dgm:spPr/>
      <dgm:t>
        <a:bodyPr/>
        <a:lstStyle/>
        <a:p>
          <a:endParaRPr lang="es-EC"/>
        </a:p>
      </dgm:t>
    </dgm:pt>
    <dgm:pt modelId="{B48EFA12-B57F-451B-8FA4-AD5DEAB48003}" type="pres">
      <dgm:prSet presAssocID="{18ADADA4-FB88-459C-B0F6-22A925FC8574}" presName="root" presStyleCnt="0">
        <dgm:presLayoutVars>
          <dgm:chMax/>
          <dgm:chPref/>
        </dgm:presLayoutVars>
      </dgm:prSet>
      <dgm:spPr/>
    </dgm:pt>
    <dgm:pt modelId="{7C879A71-3FE2-494F-86A4-09395E5D8072}" type="pres">
      <dgm:prSet presAssocID="{18ADADA4-FB88-459C-B0F6-22A925FC8574}" presName="rootComposite" presStyleCnt="0">
        <dgm:presLayoutVars/>
      </dgm:prSet>
      <dgm:spPr/>
    </dgm:pt>
    <dgm:pt modelId="{679FD488-654A-4238-A18E-FB15491F8CEB}" type="pres">
      <dgm:prSet presAssocID="{18ADADA4-FB88-459C-B0F6-22A925FC8574}" presName="ParentAccent" presStyleLbl="alignNode1" presStyleIdx="0" presStyleCnt="2"/>
      <dgm:spPr/>
    </dgm:pt>
    <dgm:pt modelId="{A900318B-79BF-452B-897C-D0EA1E7A44E1}" type="pres">
      <dgm:prSet presAssocID="{18ADADA4-FB88-459C-B0F6-22A925FC8574}" presName="ParentSmallAccent" presStyleLbl="fgAcc1" presStyleIdx="0" presStyleCnt="2"/>
      <dgm:spPr/>
    </dgm:pt>
    <dgm:pt modelId="{E8F2F2EE-42C0-498C-8619-79556506F8C5}" type="pres">
      <dgm:prSet presAssocID="{18ADADA4-FB88-459C-B0F6-22A925FC8574}" presName="Parent" presStyleLbl="revTx" presStyleIdx="0" presStyleCnt="6" custScaleX="144090" custScaleY="97562">
        <dgm:presLayoutVars>
          <dgm:chMax/>
          <dgm:chPref val="4"/>
          <dgm:bulletEnabled val="1"/>
        </dgm:presLayoutVars>
      </dgm:prSet>
      <dgm:spPr/>
      <dgm:t>
        <a:bodyPr/>
        <a:lstStyle/>
        <a:p>
          <a:endParaRPr lang="es-EC"/>
        </a:p>
      </dgm:t>
    </dgm:pt>
    <dgm:pt modelId="{E10FBF37-5C80-491D-AE14-5CB33CD4FDD1}" type="pres">
      <dgm:prSet presAssocID="{18ADADA4-FB88-459C-B0F6-22A925FC8574}" presName="childShape" presStyleCnt="0">
        <dgm:presLayoutVars>
          <dgm:chMax val="0"/>
          <dgm:chPref val="0"/>
        </dgm:presLayoutVars>
      </dgm:prSet>
      <dgm:spPr/>
    </dgm:pt>
    <dgm:pt modelId="{A9B2597D-A8F1-403F-8591-A473A742D6C5}" type="pres">
      <dgm:prSet presAssocID="{050FDC99-7A1E-47C6-899B-133EA1716CB6}" presName="childComposite" presStyleCnt="0">
        <dgm:presLayoutVars>
          <dgm:chMax val="0"/>
          <dgm:chPref val="0"/>
        </dgm:presLayoutVars>
      </dgm:prSet>
      <dgm:spPr/>
    </dgm:pt>
    <dgm:pt modelId="{83147555-4D71-4D66-B5F8-BBB8AA140E50}" type="pres">
      <dgm:prSet presAssocID="{050FDC99-7A1E-47C6-899B-133EA1716CB6}" presName="ChildAccent" presStyleLbl="solidFgAcc1" presStyleIdx="0" presStyleCnt="4"/>
      <dgm:spPr/>
    </dgm:pt>
    <dgm:pt modelId="{43C5074B-61EC-4A5E-BBE8-614B06FF63FC}" type="pres">
      <dgm:prSet presAssocID="{050FDC99-7A1E-47C6-899B-133EA1716CB6}" presName="Child" presStyleLbl="revTx" presStyleIdx="1" presStyleCnt="6" custScaleX="124523" custScaleY="165139" custLinFactNeighborX="18894" custLinFactNeighborY="13288">
        <dgm:presLayoutVars>
          <dgm:chMax val="0"/>
          <dgm:chPref val="0"/>
          <dgm:bulletEnabled val="1"/>
        </dgm:presLayoutVars>
      </dgm:prSet>
      <dgm:spPr/>
      <dgm:t>
        <a:bodyPr/>
        <a:lstStyle/>
        <a:p>
          <a:endParaRPr lang="es-EC"/>
        </a:p>
      </dgm:t>
    </dgm:pt>
    <dgm:pt modelId="{8621C68C-921B-4A8E-B014-407E6727AB6D}" type="pres">
      <dgm:prSet presAssocID="{303DDC19-ADD1-4647-9CAB-EF0316E333E2}" presName="childComposite" presStyleCnt="0">
        <dgm:presLayoutVars>
          <dgm:chMax val="0"/>
          <dgm:chPref val="0"/>
        </dgm:presLayoutVars>
      </dgm:prSet>
      <dgm:spPr/>
    </dgm:pt>
    <dgm:pt modelId="{0732ED98-8460-461F-AB18-86E4DBF7B5A7}" type="pres">
      <dgm:prSet presAssocID="{303DDC19-ADD1-4647-9CAB-EF0316E333E2}" presName="ChildAccent" presStyleLbl="solidFgAcc1" presStyleIdx="1" presStyleCnt="4"/>
      <dgm:spPr/>
    </dgm:pt>
    <dgm:pt modelId="{1F45F323-2FC8-411B-8072-3CB04F5F5916}" type="pres">
      <dgm:prSet presAssocID="{303DDC19-ADD1-4647-9CAB-EF0316E333E2}" presName="Child" presStyleLbl="revTx" presStyleIdx="2" presStyleCnt="6" custScaleX="124523" custScaleY="280076" custLinFactNeighborX="18894" custLinFactNeighborY="13288">
        <dgm:presLayoutVars>
          <dgm:chMax val="0"/>
          <dgm:chPref val="0"/>
          <dgm:bulletEnabled val="1"/>
        </dgm:presLayoutVars>
      </dgm:prSet>
      <dgm:spPr/>
      <dgm:t>
        <a:bodyPr/>
        <a:lstStyle/>
        <a:p>
          <a:endParaRPr lang="es-EC"/>
        </a:p>
      </dgm:t>
    </dgm:pt>
    <dgm:pt modelId="{93F5B55F-5C84-428E-8A26-FFE0B8F32148}" type="pres">
      <dgm:prSet presAssocID="{CC92D5CC-ED92-4590-B1BA-26B63BE46A24}" presName="root" presStyleCnt="0">
        <dgm:presLayoutVars>
          <dgm:chMax/>
          <dgm:chPref/>
        </dgm:presLayoutVars>
      </dgm:prSet>
      <dgm:spPr/>
    </dgm:pt>
    <dgm:pt modelId="{1DA4673C-3573-497F-975F-68D5429B97B3}" type="pres">
      <dgm:prSet presAssocID="{CC92D5CC-ED92-4590-B1BA-26B63BE46A24}" presName="rootComposite" presStyleCnt="0">
        <dgm:presLayoutVars/>
      </dgm:prSet>
      <dgm:spPr/>
    </dgm:pt>
    <dgm:pt modelId="{3F51D001-99CE-4856-89C7-82853FACA934}" type="pres">
      <dgm:prSet presAssocID="{CC92D5CC-ED92-4590-B1BA-26B63BE46A24}" presName="ParentAccent" presStyleLbl="alignNode1" presStyleIdx="1" presStyleCnt="2"/>
      <dgm:spPr/>
    </dgm:pt>
    <dgm:pt modelId="{F912C05E-4CAB-4F11-ABAB-678DD12DA001}" type="pres">
      <dgm:prSet presAssocID="{CC92D5CC-ED92-4590-B1BA-26B63BE46A24}" presName="ParentSmallAccent" presStyleLbl="fgAcc1" presStyleIdx="1" presStyleCnt="2"/>
      <dgm:spPr/>
    </dgm:pt>
    <dgm:pt modelId="{CE87A1CC-4113-47FE-AF6F-7369161D7FA0}" type="pres">
      <dgm:prSet presAssocID="{CC92D5CC-ED92-4590-B1BA-26B63BE46A24}" presName="Parent" presStyleLbl="revTx" presStyleIdx="3" presStyleCnt="6" custScaleX="144090" custScaleY="97562">
        <dgm:presLayoutVars>
          <dgm:chMax/>
          <dgm:chPref val="4"/>
          <dgm:bulletEnabled val="1"/>
        </dgm:presLayoutVars>
      </dgm:prSet>
      <dgm:spPr/>
      <dgm:t>
        <a:bodyPr/>
        <a:lstStyle/>
        <a:p>
          <a:endParaRPr lang="es-EC"/>
        </a:p>
      </dgm:t>
    </dgm:pt>
    <dgm:pt modelId="{86753272-6959-48EC-BE7E-62FF4ADBF83A}" type="pres">
      <dgm:prSet presAssocID="{CC92D5CC-ED92-4590-B1BA-26B63BE46A24}" presName="childShape" presStyleCnt="0">
        <dgm:presLayoutVars>
          <dgm:chMax val="0"/>
          <dgm:chPref val="0"/>
        </dgm:presLayoutVars>
      </dgm:prSet>
      <dgm:spPr/>
    </dgm:pt>
    <dgm:pt modelId="{E8D835BE-3DFA-4A60-979E-F007839F1901}" type="pres">
      <dgm:prSet presAssocID="{28D88AF8-C52D-4D8C-B57F-37BFD4FFA23C}" presName="childComposite" presStyleCnt="0">
        <dgm:presLayoutVars>
          <dgm:chMax val="0"/>
          <dgm:chPref val="0"/>
        </dgm:presLayoutVars>
      </dgm:prSet>
      <dgm:spPr/>
    </dgm:pt>
    <dgm:pt modelId="{2D0872C9-D7CE-4269-A245-4E41A363CA96}" type="pres">
      <dgm:prSet presAssocID="{28D88AF8-C52D-4D8C-B57F-37BFD4FFA23C}" presName="ChildAccent" presStyleLbl="solidFgAcc1" presStyleIdx="2" presStyleCnt="4"/>
      <dgm:spPr/>
    </dgm:pt>
    <dgm:pt modelId="{73D2EE3D-3ABE-4F32-9F96-FE3F07588E08}" type="pres">
      <dgm:prSet presAssocID="{28D88AF8-C52D-4D8C-B57F-37BFD4FFA23C}" presName="Child" presStyleLbl="revTx" presStyleIdx="4" presStyleCnt="6" custScaleX="124571" custScaleY="245857" custLinFactNeighborX="22536" custLinFactNeighborY="18188">
        <dgm:presLayoutVars>
          <dgm:chMax val="0"/>
          <dgm:chPref val="0"/>
          <dgm:bulletEnabled val="1"/>
        </dgm:presLayoutVars>
      </dgm:prSet>
      <dgm:spPr/>
      <dgm:t>
        <a:bodyPr/>
        <a:lstStyle/>
        <a:p>
          <a:endParaRPr lang="es-EC"/>
        </a:p>
      </dgm:t>
    </dgm:pt>
    <dgm:pt modelId="{F6006A4A-6A69-43FF-BE8D-0FE8C1D58C7E}" type="pres">
      <dgm:prSet presAssocID="{BA0512D1-1176-493E-93D8-D813451049FC}" presName="childComposite" presStyleCnt="0">
        <dgm:presLayoutVars>
          <dgm:chMax val="0"/>
          <dgm:chPref val="0"/>
        </dgm:presLayoutVars>
      </dgm:prSet>
      <dgm:spPr/>
    </dgm:pt>
    <dgm:pt modelId="{395C296E-558D-4452-8E47-D0F2C987317F}" type="pres">
      <dgm:prSet presAssocID="{BA0512D1-1176-493E-93D8-D813451049FC}" presName="ChildAccent" presStyleLbl="solidFgAcc1" presStyleIdx="3" presStyleCnt="4"/>
      <dgm:spPr/>
    </dgm:pt>
    <dgm:pt modelId="{D95BC2B6-4B2C-4520-8084-DE847DD3E2CA}" type="pres">
      <dgm:prSet presAssocID="{BA0512D1-1176-493E-93D8-D813451049FC}" presName="Child" presStyleLbl="revTx" presStyleIdx="5" presStyleCnt="6" custScaleX="124571" custScaleY="199359" custLinFactNeighborX="22536" custLinFactNeighborY="18188">
        <dgm:presLayoutVars>
          <dgm:chMax val="0"/>
          <dgm:chPref val="0"/>
          <dgm:bulletEnabled val="1"/>
        </dgm:presLayoutVars>
      </dgm:prSet>
      <dgm:spPr/>
      <dgm:t>
        <a:bodyPr/>
        <a:lstStyle/>
        <a:p>
          <a:endParaRPr lang="es-EC"/>
        </a:p>
      </dgm:t>
    </dgm:pt>
  </dgm:ptLst>
  <dgm:cxnLst>
    <dgm:cxn modelId="{B2D9D753-85E2-413D-A528-A658DB4D7CE3}" type="presOf" srcId="{CC92D5CC-ED92-4590-B1BA-26B63BE46A24}" destId="{CE87A1CC-4113-47FE-AF6F-7369161D7FA0}" srcOrd="0" destOrd="0" presId="urn:microsoft.com/office/officeart/2008/layout/SquareAccentList"/>
    <dgm:cxn modelId="{E92E3FDC-9C44-4060-99B1-12E42CEDD2EC}" srcId="{CC92D5CC-ED92-4590-B1BA-26B63BE46A24}" destId="{28D88AF8-C52D-4D8C-B57F-37BFD4FFA23C}" srcOrd="0" destOrd="0" parTransId="{F166D3CA-5649-4AFF-BD73-E24C4E86D9E5}" sibTransId="{F84BE90B-2764-4808-ABCE-B2EEFB7691B0}"/>
    <dgm:cxn modelId="{BF0B561B-E35D-4B19-BBFA-38766441CB80}" srcId="{703A2C6B-F9C1-40AB-8AFD-0D94EA0A9A08}" destId="{18ADADA4-FB88-459C-B0F6-22A925FC8574}" srcOrd="0" destOrd="0" parTransId="{F78F79A8-3BD4-4C7D-AFA7-BE55DF3DC529}" sibTransId="{11445DCD-D81A-4976-911E-6BCF68B2A445}"/>
    <dgm:cxn modelId="{AC7EE152-D2E4-4668-A8C4-701CA50DB0C4}" srcId="{CC92D5CC-ED92-4590-B1BA-26B63BE46A24}" destId="{BA0512D1-1176-493E-93D8-D813451049FC}" srcOrd="1" destOrd="0" parTransId="{3847FD04-EB57-41FA-A5B1-C09EDF1A8C70}" sibTransId="{2DE9AAFD-45A7-4B95-87AE-0C6649C955A8}"/>
    <dgm:cxn modelId="{A1F30C03-8C23-4059-9310-2326E9B1051D}" type="presOf" srcId="{28D88AF8-C52D-4D8C-B57F-37BFD4FFA23C}" destId="{73D2EE3D-3ABE-4F32-9F96-FE3F07588E08}" srcOrd="0" destOrd="0" presId="urn:microsoft.com/office/officeart/2008/layout/SquareAccentList"/>
    <dgm:cxn modelId="{30F39ED4-63AA-425C-9BB8-43BBD2979589}" type="presOf" srcId="{303DDC19-ADD1-4647-9CAB-EF0316E333E2}" destId="{1F45F323-2FC8-411B-8072-3CB04F5F5916}" srcOrd="0" destOrd="0" presId="urn:microsoft.com/office/officeart/2008/layout/SquareAccentList"/>
    <dgm:cxn modelId="{84BC46C8-A323-4E7B-8E19-F277FE8A8336}" type="presOf" srcId="{18ADADA4-FB88-459C-B0F6-22A925FC8574}" destId="{E8F2F2EE-42C0-498C-8619-79556506F8C5}" srcOrd="0" destOrd="0" presId="urn:microsoft.com/office/officeart/2008/layout/SquareAccentList"/>
    <dgm:cxn modelId="{811DA56B-6A9A-4133-ACDB-C3053E057F08}" srcId="{703A2C6B-F9C1-40AB-8AFD-0D94EA0A9A08}" destId="{CC92D5CC-ED92-4590-B1BA-26B63BE46A24}" srcOrd="1" destOrd="0" parTransId="{B0727CE1-D25A-4B7E-8746-1A76D362BEE6}" sibTransId="{3BFA3CC9-B30B-4AA1-8A3E-AA8ABEF8DD19}"/>
    <dgm:cxn modelId="{41CA9097-9E31-4E51-A215-DFE93C0E7601}" type="presOf" srcId="{BA0512D1-1176-493E-93D8-D813451049FC}" destId="{D95BC2B6-4B2C-4520-8084-DE847DD3E2CA}" srcOrd="0" destOrd="0" presId="urn:microsoft.com/office/officeart/2008/layout/SquareAccentList"/>
    <dgm:cxn modelId="{D0C49EE6-7247-4D1D-818A-B19773E0FEA8}" type="presOf" srcId="{703A2C6B-F9C1-40AB-8AFD-0D94EA0A9A08}" destId="{E573C7C6-7BEB-4AC9-BF29-B53A1B7A48C4}" srcOrd="0" destOrd="0" presId="urn:microsoft.com/office/officeart/2008/layout/SquareAccentList"/>
    <dgm:cxn modelId="{FC728EC2-388A-4A55-9CC9-929F7AE3616E}" srcId="{18ADADA4-FB88-459C-B0F6-22A925FC8574}" destId="{303DDC19-ADD1-4647-9CAB-EF0316E333E2}" srcOrd="1" destOrd="0" parTransId="{F6FF3F19-A215-48B8-9377-46B9199371E8}" sibTransId="{32E76C70-E570-4298-B6C1-AB716BBF304D}"/>
    <dgm:cxn modelId="{0103D0B6-C3D8-4E1C-BE43-AA70105DCCD3}" type="presOf" srcId="{050FDC99-7A1E-47C6-899B-133EA1716CB6}" destId="{43C5074B-61EC-4A5E-BBE8-614B06FF63FC}" srcOrd="0" destOrd="0" presId="urn:microsoft.com/office/officeart/2008/layout/SquareAccentList"/>
    <dgm:cxn modelId="{1AFCC4E2-3F45-47D5-A5BF-ABEBD4A6A3DF}" srcId="{18ADADA4-FB88-459C-B0F6-22A925FC8574}" destId="{050FDC99-7A1E-47C6-899B-133EA1716CB6}" srcOrd="0" destOrd="0" parTransId="{F94B9978-C2EA-4999-BB1A-D4843E916792}" sibTransId="{4F408629-4841-4BCE-A290-72D6DD636959}"/>
    <dgm:cxn modelId="{0AE2F8B9-0D36-4046-BB69-AE0BD4A71EF5}" type="presParOf" srcId="{E573C7C6-7BEB-4AC9-BF29-B53A1B7A48C4}" destId="{B48EFA12-B57F-451B-8FA4-AD5DEAB48003}" srcOrd="0" destOrd="0" presId="urn:microsoft.com/office/officeart/2008/layout/SquareAccentList"/>
    <dgm:cxn modelId="{1BDAA335-DAA5-4DA5-A277-F92A8CD622B4}" type="presParOf" srcId="{B48EFA12-B57F-451B-8FA4-AD5DEAB48003}" destId="{7C879A71-3FE2-494F-86A4-09395E5D8072}" srcOrd="0" destOrd="0" presId="urn:microsoft.com/office/officeart/2008/layout/SquareAccentList"/>
    <dgm:cxn modelId="{D5C165CD-5DF6-4C51-AF53-CDDAEF14C47D}" type="presParOf" srcId="{7C879A71-3FE2-494F-86A4-09395E5D8072}" destId="{679FD488-654A-4238-A18E-FB15491F8CEB}" srcOrd="0" destOrd="0" presId="urn:microsoft.com/office/officeart/2008/layout/SquareAccentList"/>
    <dgm:cxn modelId="{D7C429C3-A0D2-4382-9EE7-7A47ECA8AA06}" type="presParOf" srcId="{7C879A71-3FE2-494F-86A4-09395E5D8072}" destId="{A900318B-79BF-452B-897C-D0EA1E7A44E1}" srcOrd="1" destOrd="0" presId="urn:microsoft.com/office/officeart/2008/layout/SquareAccentList"/>
    <dgm:cxn modelId="{51CBBE89-5265-4C96-91AC-CC813F7AFEF1}" type="presParOf" srcId="{7C879A71-3FE2-494F-86A4-09395E5D8072}" destId="{E8F2F2EE-42C0-498C-8619-79556506F8C5}" srcOrd="2" destOrd="0" presId="urn:microsoft.com/office/officeart/2008/layout/SquareAccentList"/>
    <dgm:cxn modelId="{25659608-7ADD-45D3-9985-A03161DDB54D}" type="presParOf" srcId="{B48EFA12-B57F-451B-8FA4-AD5DEAB48003}" destId="{E10FBF37-5C80-491D-AE14-5CB33CD4FDD1}" srcOrd="1" destOrd="0" presId="urn:microsoft.com/office/officeart/2008/layout/SquareAccentList"/>
    <dgm:cxn modelId="{93BBA859-B51B-46D7-B2D7-BDEB5FF14CFD}" type="presParOf" srcId="{E10FBF37-5C80-491D-AE14-5CB33CD4FDD1}" destId="{A9B2597D-A8F1-403F-8591-A473A742D6C5}" srcOrd="0" destOrd="0" presId="urn:microsoft.com/office/officeart/2008/layout/SquareAccentList"/>
    <dgm:cxn modelId="{6B5D3036-2D22-421F-80B6-8BCDCC5EB1B3}" type="presParOf" srcId="{A9B2597D-A8F1-403F-8591-A473A742D6C5}" destId="{83147555-4D71-4D66-B5F8-BBB8AA140E50}" srcOrd="0" destOrd="0" presId="urn:microsoft.com/office/officeart/2008/layout/SquareAccentList"/>
    <dgm:cxn modelId="{13007A7B-B878-4AA6-B792-C60F0BAAA48D}" type="presParOf" srcId="{A9B2597D-A8F1-403F-8591-A473A742D6C5}" destId="{43C5074B-61EC-4A5E-BBE8-614B06FF63FC}" srcOrd="1" destOrd="0" presId="urn:microsoft.com/office/officeart/2008/layout/SquareAccentList"/>
    <dgm:cxn modelId="{0164C75F-CAFE-4112-8329-CC82AEF8091E}" type="presParOf" srcId="{E10FBF37-5C80-491D-AE14-5CB33CD4FDD1}" destId="{8621C68C-921B-4A8E-B014-407E6727AB6D}" srcOrd="1" destOrd="0" presId="urn:microsoft.com/office/officeart/2008/layout/SquareAccentList"/>
    <dgm:cxn modelId="{38414E9E-5B47-4551-A7C1-0E0F1D5D4B6E}" type="presParOf" srcId="{8621C68C-921B-4A8E-B014-407E6727AB6D}" destId="{0732ED98-8460-461F-AB18-86E4DBF7B5A7}" srcOrd="0" destOrd="0" presId="urn:microsoft.com/office/officeart/2008/layout/SquareAccentList"/>
    <dgm:cxn modelId="{B987071A-820B-4C36-A5E7-835A4F1D3A76}" type="presParOf" srcId="{8621C68C-921B-4A8E-B014-407E6727AB6D}" destId="{1F45F323-2FC8-411B-8072-3CB04F5F5916}" srcOrd="1" destOrd="0" presId="urn:microsoft.com/office/officeart/2008/layout/SquareAccentList"/>
    <dgm:cxn modelId="{4CFBA1CB-AFF6-4B65-80C6-48A5BF20E02A}" type="presParOf" srcId="{E573C7C6-7BEB-4AC9-BF29-B53A1B7A48C4}" destId="{93F5B55F-5C84-428E-8A26-FFE0B8F32148}" srcOrd="1" destOrd="0" presId="urn:microsoft.com/office/officeart/2008/layout/SquareAccentList"/>
    <dgm:cxn modelId="{EC0523D0-A9A9-4DF3-A738-CE7323FD1051}" type="presParOf" srcId="{93F5B55F-5C84-428E-8A26-FFE0B8F32148}" destId="{1DA4673C-3573-497F-975F-68D5429B97B3}" srcOrd="0" destOrd="0" presId="urn:microsoft.com/office/officeart/2008/layout/SquareAccentList"/>
    <dgm:cxn modelId="{B33DB382-2772-4014-A517-F1A41E84AE7E}" type="presParOf" srcId="{1DA4673C-3573-497F-975F-68D5429B97B3}" destId="{3F51D001-99CE-4856-89C7-82853FACA934}" srcOrd="0" destOrd="0" presId="urn:microsoft.com/office/officeart/2008/layout/SquareAccentList"/>
    <dgm:cxn modelId="{7FD5F900-5561-4C5B-82E9-DB6DD672A641}" type="presParOf" srcId="{1DA4673C-3573-497F-975F-68D5429B97B3}" destId="{F912C05E-4CAB-4F11-ABAB-678DD12DA001}" srcOrd="1" destOrd="0" presId="urn:microsoft.com/office/officeart/2008/layout/SquareAccentList"/>
    <dgm:cxn modelId="{347D2A03-18AD-4C71-B9B0-C93372E7176E}" type="presParOf" srcId="{1DA4673C-3573-497F-975F-68D5429B97B3}" destId="{CE87A1CC-4113-47FE-AF6F-7369161D7FA0}" srcOrd="2" destOrd="0" presId="urn:microsoft.com/office/officeart/2008/layout/SquareAccentList"/>
    <dgm:cxn modelId="{E9C830DF-DB61-4868-87D4-8D16437BFB61}" type="presParOf" srcId="{93F5B55F-5C84-428E-8A26-FFE0B8F32148}" destId="{86753272-6959-48EC-BE7E-62FF4ADBF83A}" srcOrd="1" destOrd="0" presId="urn:microsoft.com/office/officeart/2008/layout/SquareAccentList"/>
    <dgm:cxn modelId="{E15EBC1E-5908-4AA8-A8CF-2507AAD55304}" type="presParOf" srcId="{86753272-6959-48EC-BE7E-62FF4ADBF83A}" destId="{E8D835BE-3DFA-4A60-979E-F007839F1901}" srcOrd="0" destOrd="0" presId="urn:microsoft.com/office/officeart/2008/layout/SquareAccentList"/>
    <dgm:cxn modelId="{537A9DD8-5F27-4448-B5E1-1D99DC122FDA}" type="presParOf" srcId="{E8D835BE-3DFA-4A60-979E-F007839F1901}" destId="{2D0872C9-D7CE-4269-A245-4E41A363CA96}" srcOrd="0" destOrd="0" presId="urn:microsoft.com/office/officeart/2008/layout/SquareAccentList"/>
    <dgm:cxn modelId="{03D06E68-9D56-4B48-B79E-B43C6D66F4F3}" type="presParOf" srcId="{E8D835BE-3DFA-4A60-979E-F007839F1901}" destId="{73D2EE3D-3ABE-4F32-9F96-FE3F07588E08}" srcOrd="1" destOrd="0" presId="urn:microsoft.com/office/officeart/2008/layout/SquareAccentList"/>
    <dgm:cxn modelId="{034171B6-DD4A-43F8-9794-F6974DD7BD65}" type="presParOf" srcId="{86753272-6959-48EC-BE7E-62FF4ADBF83A}" destId="{F6006A4A-6A69-43FF-BE8D-0FE8C1D58C7E}" srcOrd="1" destOrd="0" presId="urn:microsoft.com/office/officeart/2008/layout/SquareAccentList"/>
    <dgm:cxn modelId="{056FA0CF-F238-415B-8BA8-2622605F099D}" type="presParOf" srcId="{F6006A4A-6A69-43FF-BE8D-0FE8C1D58C7E}" destId="{395C296E-558D-4452-8E47-D0F2C987317F}" srcOrd="0" destOrd="0" presId="urn:microsoft.com/office/officeart/2008/layout/SquareAccentList"/>
    <dgm:cxn modelId="{BD27EC52-64ED-4666-9C7F-628BF3C47B84}" type="presParOf" srcId="{F6006A4A-6A69-43FF-BE8D-0FE8C1D58C7E}" destId="{D95BC2B6-4B2C-4520-8084-DE847DD3E2CA}"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31B80B-C823-442F-A109-4EEAEDF66B84}" type="doc">
      <dgm:prSet loTypeId="urn:microsoft.com/office/officeart/2005/8/layout/bProcess3" loCatId="process" qsTypeId="urn:microsoft.com/office/officeart/2005/8/quickstyle/3d2" qsCatId="3D" csTypeId="urn:microsoft.com/office/officeart/2005/8/colors/colorful4" csCatId="colorful" phldr="1"/>
      <dgm:spPr/>
      <dgm:t>
        <a:bodyPr/>
        <a:lstStyle/>
        <a:p>
          <a:endParaRPr lang="es-EC"/>
        </a:p>
      </dgm:t>
    </dgm:pt>
    <dgm:pt modelId="{3CE98784-E98C-4184-9AAF-86366C3E2394}">
      <dgm:prSet phldrT="[Texto]"/>
      <dgm:spPr/>
      <dgm:t>
        <a:bodyPr/>
        <a:lstStyle/>
        <a:p>
          <a:r>
            <a:rPr lang="es-ES" b="1" dirty="0">
              <a:solidFill>
                <a:schemeClr val="tx1">
                  <a:lumMod val="95000"/>
                  <a:lumOff val="5000"/>
                </a:schemeClr>
              </a:solidFill>
            </a:rPr>
            <a:t>Generación de residuos.</a:t>
          </a:r>
          <a:endParaRPr lang="es-EC" dirty="0">
            <a:solidFill>
              <a:schemeClr val="tx1">
                <a:lumMod val="95000"/>
                <a:lumOff val="5000"/>
              </a:schemeClr>
            </a:solidFill>
          </a:endParaRPr>
        </a:p>
      </dgm:t>
    </dgm:pt>
    <dgm:pt modelId="{3D45EEB2-7E7F-46D7-8C6C-AEE4FFC11717}" type="parTrans" cxnId="{F9DE941D-D37A-428C-8BC8-DA57B8E624EA}">
      <dgm:prSet/>
      <dgm:spPr/>
      <dgm:t>
        <a:bodyPr/>
        <a:lstStyle/>
        <a:p>
          <a:endParaRPr lang="es-EC"/>
        </a:p>
      </dgm:t>
    </dgm:pt>
    <dgm:pt modelId="{FA70DF62-D400-4D2D-9B9F-8604BACAD75D}" type="sibTrans" cxnId="{F9DE941D-D37A-428C-8BC8-DA57B8E624EA}">
      <dgm:prSet/>
      <dgm:spPr/>
      <dgm:t>
        <a:bodyPr/>
        <a:lstStyle/>
        <a:p>
          <a:endParaRPr lang="es-EC" dirty="0"/>
        </a:p>
      </dgm:t>
    </dgm:pt>
    <dgm:pt modelId="{DA1BE94D-56BF-4469-8F5B-75CA5A48BBEF}">
      <dgm:prSet phldrT="[Texto]"/>
      <dgm:spPr/>
      <dgm:t>
        <a:bodyPr/>
        <a:lstStyle/>
        <a:p>
          <a:r>
            <a:rPr lang="es-ES" b="1" dirty="0">
              <a:solidFill>
                <a:schemeClr val="tx1">
                  <a:lumMod val="95000"/>
                  <a:lumOff val="5000"/>
                </a:schemeClr>
              </a:solidFill>
            </a:rPr>
            <a:t>Separación en la fuente.</a:t>
          </a:r>
          <a:endParaRPr lang="es-EC" dirty="0">
            <a:solidFill>
              <a:schemeClr val="tx1">
                <a:lumMod val="95000"/>
                <a:lumOff val="5000"/>
              </a:schemeClr>
            </a:solidFill>
          </a:endParaRPr>
        </a:p>
      </dgm:t>
    </dgm:pt>
    <dgm:pt modelId="{6717A54D-FA12-47C0-853D-37FB72527160}" type="parTrans" cxnId="{8576A30A-977F-448D-B1FB-B0D9831BF6E4}">
      <dgm:prSet/>
      <dgm:spPr/>
      <dgm:t>
        <a:bodyPr/>
        <a:lstStyle/>
        <a:p>
          <a:endParaRPr lang="es-EC"/>
        </a:p>
      </dgm:t>
    </dgm:pt>
    <dgm:pt modelId="{D335514E-3ABC-41E9-8FD8-472063AFC6CA}" type="sibTrans" cxnId="{8576A30A-977F-448D-B1FB-B0D9831BF6E4}">
      <dgm:prSet/>
      <dgm:spPr/>
      <dgm:t>
        <a:bodyPr/>
        <a:lstStyle/>
        <a:p>
          <a:endParaRPr lang="es-EC" dirty="0"/>
        </a:p>
      </dgm:t>
    </dgm:pt>
    <dgm:pt modelId="{A6734870-B298-4140-8562-558603ACF449}">
      <dgm:prSet phldrT="[Texto]"/>
      <dgm:spPr/>
      <dgm:t>
        <a:bodyPr/>
        <a:lstStyle/>
        <a:p>
          <a:r>
            <a:rPr lang="es-ES" b="1" dirty="0">
              <a:solidFill>
                <a:schemeClr val="tx1">
                  <a:lumMod val="95000"/>
                  <a:lumOff val="5000"/>
                </a:schemeClr>
              </a:solidFill>
            </a:rPr>
            <a:t>Almacenamiento </a:t>
          </a:r>
        </a:p>
      </dgm:t>
    </dgm:pt>
    <dgm:pt modelId="{BCC22F48-4D41-4D2A-A85E-4C80ADCDD71C}" type="parTrans" cxnId="{F5D550E6-53F4-4003-B482-39706D9C5274}">
      <dgm:prSet/>
      <dgm:spPr/>
      <dgm:t>
        <a:bodyPr/>
        <a:lstStyle/>
        <a:p>
          <a:endParaRPr lang="es-EC"/>
        </a:p>
      </dgm:t>
    </dgm:pt>
    <dgm:pt modelId="{4616BF8D-5B48-42F4-B545-D3A54F5620B0}" type="sibTrans" cxnId="{F5D550E6-53F4-4003-B482-39706D9C5274}">
      <dgm:prSet/>
      <dgm:spPr/>
      <dgm:t>
        <a:bodyPr/>
        <a:lstStyle/>
        <a:p>
          <a:endParaRPr lang="es-EC" dirty="0"/>
        </a:p>
      </dgm:t>
    </dgm:pt>
    <dgm:pt modelId="{720C6E77-8587-4A6F-A2C0-9CF8038E4BF1}">
      <dgm:prSet phldrT="[Texto]"/>
      <dgm:spPr/>
      <dgm:t>
        <a:bodyPr/>
        <a:lstStyle/>
        <a:p>
          <a:r>
            <a:rPr lang="es-ES" b="1" dirty="0">
              <a:solidFill>
                <a:schemeClr val="tx1">
                  <a:lumMod val="95000"/>
                  <a:lumOff val="5000"/>
                </a:schemeClr>
              </a:solidFill>
            </a:rPr>
            <a:t>Recolección y transporte</a:t>
          </a:r>
        </a:p>
      </dgm:t>
    </dgm:pt>
    <dgm:pt modelId="{BBA93A06-5FE4-4B8C-A0C1-F76AF45CC87F}" type="parTrans" cxnId="{56DA7920-8B6C-4FEA-A762-E02BE1FFC31E}">
      <dgm:prSet/>
      <dgm:spPr/>
      <dgm:t>
        <a:bodyPr/>
        <a:lstStyle/>
        <a:p>
          <a:endParaRPr lang="es-EC"/>
        </a:p>
      </dgm:t>
    </dgm:pt>
    <dgm:pt modelId="{E1E78AE4-95E5-4AC7-BB88-9A2FCC271E4C}" type="sibTrans" cxnId="{56DA7920-8B6C-4FEA-A762-E02BE1FFC31E}">
      <dgm:prSet/>
      <dgm:spPr/>
      <dgm:t>
        <a:bodyPr/>
        <a:lstStyle/>
        <a:p>
          <a:endParaRPr lang="es-EC" dirty="0"/>
        </a:p>
      </dgm:t>
    </dgm:pt>
    <dgm:pt modelId="{D3713F94-AD97-4DFF-83C2-538D85323574}">
      <dgm:prSet phldrT="[Texto]"/>
      <dgm:spPr/>
      <dgm:t>
        <a:bodyPr/>
        <a:lstStyle/>
        <a:p>
          <a:r>
            <a:rPr lang="es-ES" b="1" dirty="0">
              <a:solidFill>
                <a:schemeClr val="tx1">
                  <a:lumMod val="95000"/>
                  <a:lumOff val="5000"/>
                </a:schemeClr>
              </a:solidFill>
            </a:rPr>
            <a:t>Tratamiento</a:t>
          </a:r>
        </a:p>
      </dgm:t>
    </dgm:pt>
    <dgm:pt modelId="{BFF8732C-F90B-4BAC-A5BE-C430D6D5A8E7}" type="parTrans" cxnId="{579608E2-150C-445F-A5D3-D9B8E69B713E}">
      <dgm:prSet/>
      <dgm:spPr/>
      <dgm:t>
        <a:bodyPr/>
        <a:lstStyle/>
        <a:p>
          <a:endParaRPr lang="es-EC"/>
        </a:p>
      </dgm:t>
    </dgm:pt>
    <dgm:pt modelId="{2753AC2B-ACDB-4AEE-892E-8DBB4FC6071A}" type="sibTrans" cxnId="{579608E2-150C-445F-A5D3-D9B8E69B713E}">
      <dgm:prSet/>
      <dgm:spPr/>
      <dgm:t>
        <a:bodyPr/>
        <a:lstStyle/>
        <a:p>
          <a:endParaRPr lang="es-EC" dirty="0"/>
        </a:p>
      </dgm:t>
    </dgm:pt>
    <dgm:pt modelId="{E7479C1C-04B3-4678-963E-DA4AED66526B}">
      <dgm:prSet phldrT="[Texto]"/>
      <dgm:spPr/>
      <dgm:t>
        <a:bodyPr/>
        <a:lstStyle/>
        <a:p>
          <a:r>
            <a:rPr lang="es-ES" b="1" dirty="0">
              <a:solidFill>
                <a:schemeClr val="tx1">
                  <a:lumMod val="95000"/>
                  <a:lumOff val="5000"/>
                </a:schemeClr>
              </a:solidFill>
            </a:rPr>
            <a:t>Disposición final </a:t>
          </a:r>
        </a:p>
      </dgm:t>
    </dgm:pt>
    <dgm:pt modelId="{60638BD0-18B5-4FB2-A5AA-DAC26875AF8D}" type="parTrans" cxnId="{33EEECA1-43A2-4D7E-86D8-9F569DD645A7}">
      <dgm:prSet/>
      <dgm:spPr/>
      <dgm:t>
        <a:bodyPr/>
        <a:lstStyle/>
        <a:p>
          <a:endParaRPr lang="es-EC"/>
        </a:p>
      </dgm:t>
    </dgm:pt>
    <dgm:pt modelId="{E938EDEE-BEFF-4B4C-B082-E08FE1D22C2E}" type="sibTrans" cxnId="{33EEECA1-43A2-4D7E-86D8-9F569DD645A7}">
      <dgm:prSet/>
      <dgm:spPr/>
      <dgm:t>
        <a:bodyPr/>
        <a:lstStyle/>
        <a:p>
          <a:endParaRPr lang="es-EC"/>
        </a:p>
      </dgm:t>
    </dgm:pt>
    <dgm:pt modelId="{2BA7BB2D-38E0-44AE-A22B-04D635F6B78C}" type="pres">
      <dgm:prSet presAssocID="{D231B80B-C823-442F-A109-4EEAEDF66B84}" presName="Name0" presStyleCnt="0">
        <dgm:presLayoutVars>
          <dgm:dir/>
          <dgm:resizeHandles val="exact"/>
        </dgm:presLayoutVars>
      </dgm:prSet>
      <dgm:spPr/>
      <dgm:t>
        <a:bodyPr/>
        <a:lstStyle/>
        <a:p>
          <a:endParaRPr lang="es-EC"/>
        </a:p>
      </dgm:t>
    </dgm:pt>
    <dgm:pt modelId="{D01BF17F-8553-4989-8F48-7F0972E34228}" type="pres">
      <dgm:prSet presAssocID="{3CE98784-E98C-4184-9AAF-86366C3E2394}" presName="node" presStyleLbl="node1" presStyleIdx="0" presStyleCnt="6">
        <dgm:presLayoutVars>
          <dgm:bulletEnabled val="1"/>
        </dgm:presLayoutVars>
      </dgm:prSet>
      <dgm:spPr/>
      <dgm:t>
        <a:bodyPr/>
        <a:lstStyle/>
        <a:p>
          <a:endParaRPr lang="es-EC"/>
        </a:p>
      </dgm:t>
    </dgm:pt>
    <dgm:pt modelId="{F1C48EDE-88E8-4F5F-8A3C-BB359E2EB4B2}" type="pres">
      <dgm:prSet presAssocID="{FA70DF62-D400-4D2D-9B9F-8604BACAD75D}" presName="sibTrans" presStyleLbl="sibTrans1D1" presStyleIdx="0" presStyleCnt="5"/>
      <dgm:spPr/>
      <dgm:t>
        <a:bodyPr/>
        <a:lstStyle/>
        <a:p>
          <a:endParaRPr lang="es-EC"/>
        </a:p>
      </dgm:t>
    </dgm:pt>
    <dgm:pt modelId="{7F46A8AD-3A8D-424A-BDB5-86295B872683}" type="pres">
      <dgm:prSet presAssocID="{FA70DF62-D400-4D2D-9B9F-8604BACAD75D}" presName="connectorText" presStyleLbl="sibTrans1D1" presStyleIdx="0" presStyleCnt="5"/>
      <dgm:spPr/>
      <dgm:t>
        <a:bodyPr/>
        <a:lstStyle/>
        <a:p>
          <a:endParaRPr lang="es-EC"/>
        </a:p>
      </dgm:t>
    </dgm:pt>
    <dgm:pt modelId="{023B8EBF-A1F5-4E71-A506-097A27A65481}" type="pres">
      <dgm:prSet presAssocID="{DA1BE94D-56BF-4469-8F5B-75CA5A48BBEF}" presName="node" presStyleLbl="node1" presStyleIdx="1" presStyleCnt="6">
        <dgm:presLayoutVars>
          <dgm:bulletEnabled val="1"/>
        </dgm:presLayoutVars>
      </dgm:prSet>
      <dgm:spPr/>
      <dgm:t>
        <a:bodyPr/>
        <a:lstStyle/>
        <a:p>
          <a:endParaRPr lang="es-EC"/>
        </a:p>
      </dgm:t>
    </dgm:pt>
    <dgm:pt modelId="{09B641E1-9476-4BA3-BD21-81B34286114C}" type="pres">
      <dgm:prSet presAssocID="{D335514E-3ABC-41E9-8FD8-472063AFC6CA}" presName="sibTrans" presStyleLbl="sibTrans1D1" presStyleIdx="1" presStyleCnt="5"/>
      <dgm:spPr/>
      <dgm:t>
        <a:bodyPr/>
        <a:lstStyle/>
        <a:p>
          <a:endParaRPr lang="es-EC"/>
        </a:p>
      </dgm:t>
    </dgm:pt>
    <dgm:pt modelId="{26D4F38F-DE80-45F8-A826-F4112FBF8966}" type="pres">
      <dgm:prSet presAssocID="{D335514E-3ABC-41E9-8FD8-472063AFC6CA}" presName="connectorText" presStyleLbl="sibTrans1D1" presStyleIdx="1" presStyleCnt="5"/>
      <dgm:spPr/>
      <dgm:t>
        <a:bodyPr/>
        <a:lstStyle/>
        <a:p>
          <a:endParaRPr lang="es-EC"/>
        </a:p>
      </dgm:t>
    </dgm:pt>
    <dgm:pt modelId="{41216A81-C361-463D-8633-E09BDC30D243}" type="pres">
      <dgm:prSet presAssocID="{A6734870-B298-4140-8562-558603ACF449}" presName="node" presStyleLbl="node1" presStyleIdx="2" presStyleCnt="6">
        <dgm:presLayoutVars>
          <dgm:bulletEnabled val="1"/>
        </dgm:presLayoutVars>
      </dgm:prSet>
      <dgm:spPr/>
      <dgm:t>
        <a:bodyPr/>
        <a:lstStyle/>
        <a:p>
          <a:endParaRPr lang="es-EC"/>
        </a:p>
      </dgm:t>
    </dgm:pt>
    <dgm:pt modelId="{6A3F3416-5BF8-4187-9717-E89937F8C3B4}" type="pres">
      <dgm:prSet presAssocID="{4616BF8D-5B48-42F4-B545-D3A54F5620B0}" presName="sibTrans" presStyleLbl="sibTrans1D1" presStyleIdx="2" presStyleCnt="5"/>
      <dgm:spPr/>
      <dgm:t>
        <a:bodyPr/>
        <a:lstStyle/>
        <a:p>
          <a:endParaRPr lang="es-EC"/>
        </a:p>
      </dgm:t>
    </dgm:pt>
    <dgm:pt modelId="{A8710D44-CFE5-4D2A-8490-F120D1D81A3E}" type="pres">
      <dgm:prSet presAssocID="{4616BF8D-5B48-42F4-B545-D3A54F5620B0}" presName="connectorText" presStyleLbl="sibTrans1D1" presStyleIdx="2" presStyleCnt="5"/>
      <dgm:spPr/>
      <dgm:t>
        <a:bodyPr/>
        <a:lstStyle/>
        <a:p>
          <a:endParaRPr lang="es-EC"/>
        </a:p>
      </dgm:t>
    </dgm:pt>
    <dgm:pt modelId="{CCDF7514-489F-4132-9EFF-43DE0481C45D}" type="pres">
      <dgm:prSet presAssocID="{720C6E77-8587-4A6F-A2C0-9CF8038E4BF1}" presName="node" presStyleLbl="node1" presStyleIdx="3" presStyleCnt="6">
        <dgm:presLayoutVars>
          <dgm:bulletEnabled val="1"/>
        </dgm:presLayoutVars>
      </dgm:prSet>
      <dgm:spPr/>
      <dgm:t>
        <a:bodyPr/>
        <a:lstStyle/>
        <a:p>
          <a:endParaRPr lang="es-EC"/>
        </a:p>
      </dgm:t>
    </dgm:pt>
    <dgm:pt modelId="{D2F22AA8-E737-47B7-B78C-035FC18032E7}" type="pres">
      <dgm:prSet presAssocID="{E1E78AE4-95E5-4AC7-BB88-9A2FCC271E4C}" presName="sibTrans" presStyleLbl="sibTrans1D1" presStyleIdx="3" presStyleCnt="5"/>
      <dgm:spPr/>
      <dgm:t>
        <a:bodyPr/>
        <a:lstStyle/>
        <a:p>
          <a:endParaRPr lang="es-EC"/>
        </a:p>
      </dgm:t>
    </dgm:pt>
    <dgm:pt modelId="{F48B390C-C70C-4F53-B829-84A41956ABB9}" type="pres">
      <dgm:prSet presAssocID="{E1E78AE4-95E5-4AC7-BB88-9A2FCC271E4C}" presName="connectorText" presStyleLbl="sibTrans1D1" presStyleIdx="3" presStyleCnt="5"/>
      <dgm:spPr/>
      <dgm:t>
        <a:bodyPr/>
        <a:lstStyle/>
        <a:p>
          <a:endParaRPr lang="es-EC"/>
        </a:p>
      </dgm:t>
    </dgm:pt>
    <dgm:pt modelId="{07027F60-B4CF-4DD3-AFD2-F6876BFE3353}" type="pres">
      <dgm:prSet presAssocID="{D3713F94-AD97-4DFF-83C2-538D85323574}" presName="node" presStyleLbl="node1" presStyleIdx="4" presStyleCnt="6">
        <dgm:presLayoutVars>
          <dgm:bulletEnabled val="1"/>
        </dgm:presLayoutVars>
      </dgm:prSet>
      <dgm:spPr/>
      <dgm:t>
        <a:bodyPr/>
        <a:lstStyle/>
        <a:p>
          <a:endParaRPr lang="es-EC"/>
        </a:p>
      </dgm:t>
    </dgm:pt>
    <dgm:pt modelId="{9B0886D3-FAE0-489E-AB0C-F69664025725}" type="pres">
      <dgm:prSet presAssocID="{2753AC2B-ACDB-4AEE-892E-8DBB4FC6071A}" presName="sibTrans" presStyleLbl="sibTrans1D1" presStyleIdx="4" presStyleCnt="5"/>
      <dgm:spPr/>
      <dgm:t>
        <a:bodyPr/>
        <a:lstStyle/>
        <a:p>
          <a:endParaRPr lang="es-EC"/>
        </a:p>
      </dgm:t>
    </dgm:pt>
    <dgm:pt modelId="{135F5DEE-0125-4487-BF4A-D37453E71EED}" type="pres">
      <dgm:prSet presAssocID="{2753AC2B-ACDB-4AEE-892E-8DBB4FC6071A}" presName="connectorText" presStyleLbl="sibTrans1D1" presStyleIdx="4" presStyleCnt="5"/>
      <dgm:spPr/>
      <dgm:t>
        <a:bodyPr/>
        <a:lstStyle/>
        <a:p>
          <a:endParaRPr lang="es-EC"/>
        </a:p>
      </dgm:t>
    </dgm:pt>
    <dgm:pt modelId="{40721E34-FD25-41C0-8FE0-C510BCE019BD}" type="pres">
      <dgm:prSet presAssocID="{E7479C1C-04B3-4678-963E-DA4AED66526B}" presName="node" presStyleLbl="node1" presStyleIdx="5" presStyleCnt="6">
        <dgm:presLayoutVars>
          <dgm:bulletEnabled val="1"/>
        </dgm:presLayoutVars>
      </dgm:prSet>
      <dgm:spPr/>
      <dgm:t>
        <a:bodyPr/>
        <a:lstStyle/>
        <a:p>
          <a:endParaRPr lang="es-EC"/>
        </a:p>
      </dgm:t>
    </dgm:pt>
  </dgm:ptLst>
  <dgm:cxnLst>
    <dgm:cxn modelId="{8676C836-5D3B-4024-83A0-46D92ED15BD0}" type="presOf" srcId="{E1E78AE4-95E5-4AC7-BB88-9A2FCC271E4C}" destId="{F48B390C-C70C-4F53-B829-84A41956ABB9}" srcOrd="1" destOrd="0" presId="urn:microsoft.com/office/officeart/2005/8/layout/bProcess3"/>
    <dgm:cxn modelId="{6B1D695A-76E0-4B66-A793-D7BEEEB8DE24}" type="presOf" srcId="{E1E78AE4-95E5-4AC7-BB88-9A2FCC271E4C}" destId="{D2F22AA8-E737-47B7-B78C-035FC18032E7}" srcOrd="0" destOrd="0" presId="urn:microsoft.com/office/officeart/2005/8/layout/bProcess3"/>
    <dgm:cxn modelId="{A25E622E-8FA1-4EBE-B5DA-4434B7FBD3AF}" type="presOf" srcId="{4616BF8D-5B48-42F4-B545-D3A54F5620B0}" destId="{A8710D44-CFE5-4D2A-8490-F120D1D81A3E}" srcOrd="1" destOrd="0" presId="urn:microsoft.com/office/officeart/2005/8/layout/bProcess3"/>
    <dgm:cxn modelId="{7570C067-CFDA-4D66-9D1C-2E40CA919A59}" type="presOf" srcId="{FA70DF62-D400-4D2D-9B9F-8604BACAD75D}" destId="{7F46A8AD-3A8D-424A-BDB5-86295B872683}" srcOrd="1" destOrd="0" presId="urn:microsoft.com/office/officeart/2005/8/layout/bProcess3"/>
    <dgm:cxn modelId="{F9DE941D-D37A-428C-8BC8-DA57B8E624EA}" srcId="{D231B80B-C823-442F-A109-4EEAEDF66B84}" destId="{3CE98784-E98C-4184-9AAF-86366C3E2394}" srcOrd="0" destOrd="0" parTransId="{3D45EEB2-7E7F-46D7-8C6C-AEE4FFC11717}" sibTransId="{FA70DF62-D400-4D2D-9B9F-8604BACAD75D}"/>
    <dgm:cxn modelId="{6D0CE75A-4367-40C9-863F-B216FEA54C3F}" type="presOf" srcId="{A6734870-B298-4140-8562-558603ACF449}" destId="{41216A81-C361-463D-8633-E09BDC30D243}" srcOrd="0" destOrd="0" presId="urn:microsoft.com/office/officeart/2005/8/layout/bProcess3"/>
    <dgm:cxn modelId="{C9530E6E-CCA1-4005-A5DE-A79E0AE27533}" type="presOf" srcId="{D231B80B-C823-442F-A109-4EEAEDF66B84}" destId="{2BA7BB2D-38E0-44AE-A22B-04D635F6B78C}" srcOrd="0" destOrd="0" presId="urn:microsoft.com/office/officeart/2005/8/layout/bProcess3"/>
    <dgm:cxn modelId="{6629869C-D278-4BF6-90BF-ABAED634344A}" type="presOf" srcId="{4616BF8D-5B48-42F4-B545-D3A54F5620B0}" destId="{6A3F3416-5BF8-4187-9717-E89937F8C3B4}" srcOrd="0" destOrd="0" presId="urn:microsoft.com/office/officeart/2005/8/layout/bProcess3"/>
    <dgm:cxn modelId="{56DA7920-8B6C-4FEA-A762-E02BE1FFC31E}" srcId="{D231B80B-C823-442F-A109-4EEAEDF66B84}" destId="{720C6E77-8587-4A6F-A2C0-9CF8038E4BF1}" srcOrd="3" destOrd="0" parTransId="{BBA93A06-5FE4-4B8C-A0C1-F76AF45CC87F}" sibTransId="{E1E78AE4-95E5-4AC7-BB88-9A2FCC271E4C}"/>
    <dgm:cxn modelId="{33EEECA1-43A2-4D7E-86D8-9F569DD645A7}" srcId="{D231B80B-C823-442F-A109-4EEAEDF66B84}" destId="{E7479C1C-04B3-4678-963E-DA4AED66526B}" srcOrd="5" destOrd="0" parTransId="{60638BD0-18B5-4FB2-A5AA-DAC26875AF8D}" sibTransId="{E938EDEE-BEFF-4B4C-B082-E08FE1D22C2E}"/>
    <dgm:cxn modelId="{E00FB303-B8D5-4B3E-B711-31E0093EBFE0}" type="presOf" srcId="{720C6E77-8587-4A6F-A2C0-9CF8038E4BF1}" destId="{CCDF7514-489F-4132-9EFF-43DE0481C45D}" srcOrd="0" destOrd="0" presId="urn:microsoft.com/office/officeart/2005/8/layout/bProcess3"/>
    <dgm:cxn modelId="{EC6935DC-BF97-4662-BC4F-8DCEAA3514F5}" type="presOf" srcId="{D3713F94-AD97-4DFF-83C2-538D85323574}" destId="{07027F60-B4CF-4DD3-AFD2-F6876BFE3353}" srcOrd="0" destOrd="0" presId="urn:microsoft.com/office/officeart/2005/8/layout/bProcess3"/>
    <dgm:cxn modelId="{F77DA0B8-8441-4758-884C-04520E731D76}" type="presOf" srcId="{3CE98784-E98C-4184-9AAF-86366C3E2394}" destId="{D01BF17F-8553-4989-8F48-7F0972E34228}" srcOrd="0" destOrd="0" presId="urn:microsoft.com/office/officeart/2005/8/layout/bProcess3"/>
    <dgm:cxn modelId="{579608E2-150C-445F-A5D3-D9B8E69B713E}" srcId="{D231B80B-C823-442F-A109-4EEAEDF66B84}" destId="{D3713F94-AD97-4DFF-83C2-538D85323574}" srcOrd="4" destOrd="0" parTransId="{BFF8732C-F90B-4BAC-A5BE-C430D6D5A8E7}" sibTransId="{2753AC2B-ACDB-4AEE-892E-8DBB4FC6071A}"/>
    <dgm:cxn modelId="{B4A68D63-F402-42D6-B9EA-6C351FF89372}" type="presOf" srcId="{D335514E-3ABC-41E9-8FD8-472063AFC6CA}" destId="{09B641E1-9476-4BA3-BD21-81B34286114C}" srcOrd="0" destOrd="0" presId="urn:microsoft.com/office/officeart/2005/8/layout/bProcess3"/>
    <dgm:cxn modelId="{1462A4A9-E83C-4612-968A-7C20B5EF5978}" type="presOf" srcId="{E7479C1C-04B3-4678-963E-DA4AED66526B}" destId="{40721E34-FD25-41C0-8FE0-C510BCE019BD}" srcOrd="0" destOrd="0" presId="urn:microsoft.com/office/officeart/2005/8/layout/bProcess3"/>
    <dgm:cxn modelId="{7368D20A-8A03-4D36-AD82-BCCD45D546C0}" type="presOf" srcId="{2753AC2B-ACDB-4AEE-892E-8DBB4FC6071A}" destId="{9B0886D3-FAE0-489E-AB0C-F69664025725}" srcOrd="0" destOrd="0" presId="urn:microsoft.com/office/officeart/2005/8/layout/bProcess3"/>
    <dgm:cxn modelId="{B549EEA0-0EE4-4D93-9883-EBB61E0D8814}" type="presOf" srcId="{2753AC2B-ACDB-4AEE-892E-8DBB4FC6071A}" destId="{135F5DEE-0125-4487-BF4A-D37453E71EED}" srcOrd="1" destOrd="0" presId="urn:microsoft.com/office/officeart/2005/8/layout/bProcess3"/>
    <dgm:cxn modelId="{3F63C4E9-B605-4729-8FFE-DE3A3EAB9504}" type="presOf" srcId="{DA1BE94D-56BF-4469-8F5B-75CA5A48BBEF}" destId="{023B8EBF-A1F5-4E71-A506-097A27A65481}" srcOrd="0" destOrd="0" presId="urn:microsoft.com/office/officeart/2005/8/layout/bProcess3"/>
    <dgm:cxn modelId="{A7EAE0C4-09A3-4141-9FBB-8DE950099A88}" type="presOf" srcId="{D335514E-3ABC-41E9-8FD8-472063AFC6CA}" destId="{26D4F38F-DE80-45F8-A826-F4112FBF8966}" srcOrd="1" destOrd="0" presId="urn:microsoft.com/office/officeart/2005/8/layout/bProcess3"/>
    <dgm:cxn modelId="{F5D550E6-53F4-4003-B482-39706D9C5274}" srcId="{D231B80B-C823-442F-A109-4EEAEDF66B84}" destId="{A6734870-B298-4140-8562-558603ACF449}" srcOrd="2" destOrd="0" parTransId="{BCC22F48-4D41-4D2A-A85E-4C80ADCDD71C}" sibTransId="{4616BF8D-5B48-42F4-B545-D3A54F5620B0}"/>
    <dgm:cxn modelId="{8576A30A-977F-448D-B1FB-B0D9831BF6E4}" srcId="{D231B80B-C823-442F-A109-4EEAEDF66B84}" destId="{DA1BE94D-56BF-4469-8F5B-75CA5A48BBEF}" srcOrd="1" destOrd="0" parTransId="{6717A54D-FA12-47C0-853D-37FB72527160}" sibTransId="{D335514E-3ABC-41E9-8FD8-472063AFC6CA}"/>
    <dgm:cxn modelId="{48729092-89F5-430A-A732-49674551A333}" type="presOf" srcId="{FA70DF62-D400-4D2D-9B9F-8604BACAD75D}" destId="{F1C48EDE-88E8-4F5F-8A3C-BB359E2EB4B2}" srcOrd="0" destOrd="0" presId="urn:microsoft.com/office/officeart/2005/8/layout/bProcess3"/>
    <dgm:cxn modelId="{F948D883-C55E-49DD-AD74-058092E45643}" type="presParOf" srcId="{2BA7BB2D-38E0-44AE-A22B-04D635F6B78C}" destId="{D01BF17F-8553-4989-8F48-7F0972E34228}" srcOrd="0" destOrd="0" presId="urn:microsoft.com/office/officeart/2005/8/layout/bProcess3"/>
    <dgm:cxn modelId="{66CBBBE4-8CD9-446F-939D-EB41EE3EDA63}" type="presParOf" srcId="{2BA7BB2D-38E0-44AE-A22B-04D635F6B78C}" destId="{F1C48EDE-88E8-4F5F-8A3C-BB359E2EB4B2}" srcOrd="1" destOrd="0" presId="urn:microsoft.com/office/officeart/2005/8/layout/bProcess3"/>
    <dgm:cxn modelId="{8F0B865C-CD7B-4DD6-A3AA-8968C17F045B}" type="presParOf" srcId="{F1C48EDE-88E8-4F5F-8A3C-BB359E2EB4B2}" destId="{7F46A8AD-3A8D-424A-BDB5-86295B872683}" srcOrd="0" destOrd="0" presId="urn:microsoft.com/office/officeart/2005/8/layout/bProcess3"/>
    <dgm:cxn modelId="{5BBF689A-9D34-4381-BCCD-FAD5E454239B}" type="presParOf" srcId="{2BA7BB2D-38E0-44AE-A22B-04D635F6B78C}" destId="{023B8EBF-A1F5-4E71-A506-097A27A65481}" srcOrd="2" destOrd="0" presId="urn:microsoft.com/office/officeart/2005/8/layout/bProcess3"/>
    <dgm:cxn modelId="{1C159285-C32A-4418-A4FF-82E9809F4D27}" type="presParOf" srcId="{2BA7BB2D-38E0-44AE-A22B-04D635F6B78C}" destId="{09B641E1-9476-4BA3-BD21-81B34286114C}" srcOrd="3" destOrd="0" presId="urn:microsoft.com/office/officeart/2005/8/layout/bProcess3"/>
    <dgm:cxn modelId="{36EA41B3-C073-4B76-B145-8618B4A497AB}" type="presParOf" srcId="{09B641E1-9476-4BA3-BD21-81B34286114C}" destId="{26D4F38F-DE80-45F8-A826-F4112FBF8966}" srcOrd="0" destOrd="0" presId="urn:microsoft.com/office/officeart/2005/8/layout/bProcess3"/>
    <dgm:cxn modelId="{2A6466C6-4C0E-4675-B8EE-88872A5F58CD}" type="presParOf" srcId="{2BA7BB2D-38E0-44AE-A22B-04D635F6B78C}" destId="{41216A81-C361-463D-8633-E09BDC30D243}" srcOrd="4" destOrd="0" presId="urn:microsoft.com/office/officeart/2005/8/layout/bProcess3"/>
    <dgm:cxn modelId="{5460CC39-4768-42DC-A84E-D2634913013F}" type="presParOf" srcId="{2BA7BB2D-38E0-44AE-A22B-04D635F6B78C}" destId="{6A3F3416-5BF8-4187-9717-E89937F8C3B4}" srcOrd="5" destOrd="0" presId="urn:microsoft.com/office/officeart/2005/8/layout/bProcess3"/>
    <dgm:cxn modelId="{151E24AD-6B67-440D-8C66-5DD3823C81BC}" type="presParOf" srcId="{6A3F3416-5BF8-4187-9717-E89937F8C3B4}" destId="{A8710D44-CFE5-4D2A-8490-F120D1D81A3E}" srcOrd="0" destOrd="0" presId="urn:microsoft.com/office/officeart/2005/8/layout/bProcess3"/>
    <dgm:cxn modelId="{0DDAF0F8-FEBA-4537-8E73-2C252B3DCE05}" type="presParOf" srcId="{2BA7BB2D-38E0-44AE-A22B-04D635F6B78C}" destId="{CCDF7514-489F-4132-9EFF-43DE0481C45D}" srcOrd="6" destOrd="0" presId="urn:microsoft.com/office/officeart/2005/8/layout/bProcess3"/>
    <dgm:cxn modelId="{618AA12E-2E8A-42DA-A025-BA80B6CCF3CD}" type="presParOf" srcId="{2BA7BB2D-38E0-44AE-A22B-04D635F6B78C}" destId="{D2F22AA8-E737-47B7-B78C-035FC18032E7}" srcOrd="7" destOrd="0" presId="urn:microsoft.com/office/officeart/2005/8/layout/bProcess3"/>
    <dgm:cxn modelId="{9ECFD585-AE42-4CD5-9986-BFC98AE4CE5D}" type="presParOf" srcId="{D2F22AA8-E737-47B7-B78C-035FC18032E7}" destId="{F48B390C-C70C-4F53-B829-84A41956ABB9}" srcOrd="0" destOrd="0" presId="urn:microsoft.com/office/officeart/2005/8/layout/bProcess3"/>
    <dgm:cxn modelId="{504F433D-EB5B-46E2-ACD1-C43F5720E471}" type="presParOf" srcId="{2BA7BB2D-38E0-44AE-A22B-04D635F6B78C}" destId="{07027F60-B4CF-4DD3-AFD2-F6876BFE3353}" srcOrd="8" destOrd="0" presId="urn:microsoft.com/office/officeart/2005/8/layout/bProcess3"/>
    <dgm:cxn modelId="{287803AF-464D-4836-85E2-4E36C7A4D882}" type="presParOf" srcId="{2BA7BB2D-38E0-44AE-A22B-04D635F6B78C}" destId="{9B0886D3-FAE0-489E-AB0C-F69664025725}" srcOrd="9" destOrd="0" presId="urn:microsoft.com/office/officeart/2005/8/layout/bProcess3"/>
    <dgm:cxn modelId="{6F90D07F-B88B-4FD2-B232-E1E59890EBAD}" type="presParOf" srcId="{9B0886D3-FAE0-489E-AB0C-F69664025725}" destId="{135F5DEE-0125-4487-BF4A-D37453E71EED}" srcOrd="0" destOrd="0" presId="urn:microsoft.com/office/officeart/2005/8/layout/bProcess3"/>
    <dgm:cxn modelId="{EFD57EE1-5458-444C-A26D-BBA3B881B336}" type="presParOf" srcId="{2BA7BB2D-38E0-44AE-A22B-04D635F6B78C}" destId="{40721E34-FD25-41C0-8FE0-C510BCE019BD}"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C3ACF2-4235-43E3-80C7-3A0A52A4870C}" type="doc">
      <dgm:prSet loTypeId="urn:microsoft.com/office/officeart/2005/8/layout/list1" loCatId="list" qsTypeId="urn:microsoft.com/office/officeart/2005/8/quickstyle/simple2" qsCatId="simple" csTypeId="urn:microsoft.com/office/officeart/2005/8/colors/accent5_1" csCatId="accent5" phldr="1"/>
      <dgm:spPr/>
      <dgm:t>
        <a:bodyPr/>
        <a:lstStyle/>
        <a:p>
          <a:endParaRPr lang="es-EC"/>
        </a:p>
      </dgm:t>
    </dgm:pt>
    <dgm:pt modelId="{6F3E74C9-131D-4D72-A755-B9E792488318}">
      <dgm:prSet phldrT="[Text]" custT="1"/>
      <dgm:spPr>
        <a:gradFill rotWithShape="0">
          <a:gsLst>
            <a:gs pos="0">
              <a:srgbClr val="8488C4"/>
            </a:gs>
            <a:gs pos="53000">
              <a:srgbClr val="D4DEFF"/>
            </a:gs>
            <a:gs pos="83000">
              <a:srgbClr val="D4DEFF"/>
            </a:gs>
            <a:gs pos="100000">
              <a:srgbClr val="96AB94"/>
            </a:gs>
          </a:gsLst>
          <a:lin ang="5400000" scaled="0"/>
        </a:gradFill>
      </dgm:spPr>
      <dgm:t>
        <a:bodyPr/>
        <a:lstStyle/>
        <a:p>
          <a:pPr algn="ctr"/>
          <a:r>
            <a:rPr lang="es-EC" sz="1800" dirty="0" smtClean="0"/>
            <a:t>a) Búsqueda de información bibliográfica</a:t>
          </a:r>
          <a:endParaRPr lang="es-EC" sz="1800" dirty="0"/>
        </a:p>
      </dgm:t>
    </dgm:pt>
    <dgm:pt modelId="{7680148D-4398-433F-8EE5-0758EE69AB11}" type="parTrans" cxnId="{D413581C-A4C5-44AE-BAF9-85F14E95F73A}">
      <dgm:prSet/>
      <dgm:spPr/>
      <dgm:t>
        <a:bodyPr/>
        <a:lstStyle/>
        <a:p>
          <a:endParaRPr lang="es-EC"/>
        </a:p>
      </dgm:t>
    </dgm:pt>
    <dgm:pt modelId="{C94A606C-22BD-47E2-88CE-547591B36C7C}" type="sibTrans" cxnId="{D413581C-A4C5-44AE-BAF9-85F14E95F73A}">
      <dgm:prSet/>
      <dgm:spPr/>
      <dgm:t>
        <a:bodyPr/>
        <a:lstStyle/>
        <a:p>
          <a:endParaRPr lang="es-EC"/>
        </a:p>
      </dgm:t>
    </dgm:pt>
    <dgm:pt modelId="{80D8B43C-59A8-4513-ACEA-28832F0BC89C}">
      <dgm:prSet phldrT="[Text]" custT="1"/>
      <dgm:spPr>
        <a:gradFill rotWithShape="0">
          <a:gsLst>
            <a:gs pos="0">
              <a:srgbClr val="8488C4"/>
            </a:gs>
            <a:gs pos="53000">
              <a:srgbClr val="D4DEFF"/>
            </a:gs>
            <a:gs pos="83000">
              <a:srgbClr val="D4DEFF"/>
            </a:gs>
            <a:gs pos="100000">
              <a:srgbClr val="96AB94"/>
            </a:gs>
          </a:gsLst>
          <a:lin ang="5400000" scaled="0"/>
        </a:gradFill>
      </dgm:spPr>
      <dgm:t>
        <a:bodyPr/>
        <a:lstStyle/>
        <a:p>
          <a:pPr algn="ctr"/>
          <a:r>
            <a:rPr lang="es-EC" sz="1800" dirty="0" smtClean="0"/>
            <a:t>b) Fichas de captura de información, encuestas y listas de verificación.</a:t>
          </a:r>
          <a:endParaRPr lang="es-EC" sz="1800" dirty="0"/>
        </a:p>
      </dgm:t>
    </dgm:pt>
    <dgm:pt modelId="{67625C5B-82AF-48DD-A78B-CDB408E27CB6}" type="parTrans" cxnId="{EBACA2F6-7EE9-434C-B5E9-1882DDB1ABF7}">
      <dgm:prSet/>
      <dgm:spPr/>
      <dgm:t>
        <a:bodyPr/>
        <a:lstStyle/>
        <a:p>
          <a:endParaRPr lang="es-EC"/>
        </a:p>
      </dgm:t>
    </dgm:pt>
    <dgm:pt modelId="{E214243D-6DD9-4347-805B-F80D466013C4}" type="sibTrans" cxnId="{EBACA2F6-7EE9-434C-B5E9-1882DDB1ABF7}">
      <dgm:prSet/>
      <dgm:spPr/>
      <dgm:t>
        <a:bodyPr/>
        <a:lstStyle/>
        <a:p>
          <a:endParaRPr lang="es-EC"/>
        </a:p>
      </dgm:t>
    </dgm:pt>
    <dgm:pt modelId="{63EA6826-CCBF-485B-8708-5ED95D0F1E22}">
      <dgm:prSet phldrT="[Text]" custT="1"/>
      <dgm:spPr>
        <a:gradFill rotWithShape="0">
          <a:gsLst>
            <a:gs pos="0">
              <a:srgbClr val="8488C4"/>
            </a:gs>
            <a:gs pos="53000">
              <a:srgbClr val="D4DEFF"/>
            </a:gs>
            <a:gs pos="83000">
              <a:srgbClr val="D4DEFF"/>
            </a:gs>
            <a:gs pos="100000">
              <a:srgbClr val="96AB94"/>
            </a:gs>
          </a:gsLst>
          <a:lin ang="5400000" scaled="0"/>
        </a:gradFill>
      </dgm:spPr>
      <dgm:t>
        <a:bodyPr/>
        <a:lstStyle/>
        <a:p>
          <a:pPr algn="ctr"/>
          <a:r>
            <a:rPr lang="es-EC" sz="1800" dirty="0" smtClean="0"/>
            <a:t>c) Se entrevistó a las autoridades municipales </a:t>
          </a:r>
        </a:p>
        <a:p>
          <a:pPr algn="ctr"/>
          <a:r>
            <a:rPr lang="es-EC" sz="1800" dirty="0" smtClean="0"/>
            <a:t>(Foto 1 )</a:t>
          </a:r>
          <a:endParaRPr lang="es-EC" sz="1800" dirty="0"/>
        </a:p>
      </dgm:t>
    </dgm:pt>
    <dgm:pt modelId="{782BD055-DE0E-4ADF-937D-E6BC719A202B}" type="parTrans" cxnId="{FF7BFCEB-3989-464E-AE65-A40AFDEEA396}">
      <dgm:prSet/>
      <dgm:spPr/>
      <dgm:t>
        <a:bodyPr/>
        <a:lstStyle/>
        <a:p>
          <a:endParaRPr lang="es-EC"/>
        </a:p>
      </dgm:t>
    </dgm:pt>
    <dgm:pt modelId="{DB70F78A-B783-48C6-BD56-431F84B32541}" type="sibTrans" cxnId="{FF7BFCEB-3989-464E-AE65-A40AFDEEA396}">
      <dgm:prSet/>
      <dgm:spPr/>
      <dgm:t>
        <a:bodyPr/>
        <a:lstStyle/>
        <a:p>
          <a:endParaRPr lang="es-EC"/>
        </a:p>
      </dgm:t>
    </dgm:pt>
    <dgm:pt modelId="{F84E97B4-631C-481B-8F47-E59306BB5056}" type="pres">
      <dgm:prSet presAssocID="{2CC3ACF2-4235-43E3-80C7-3A0A52A4870C}" presName="linear" presStyleCnt="0">
        <dgm:presLayoutVars>
          <dgm:dir/>
          <dgm:animLvl val="lvl"/>
          <dgm:resizeHandles val="exact"/>
        </dgm:presLayoutVars>
      </dgm:prSet>
      <dgm:spPr/>
      <dgm:t>
        <a:bodyPr/>
        <a:lstStyle/>
        <a:p>
          <a:endParaRPr lang="es-EC"/>
        </a:p>
      </dgm:t>
    </dgm:pt>
    <dgm:pt modelId="{9182B0E3-FC87-44A2-8626-9C828F0F696A}" type="pres">
      <dgm:prSet presAssocID="{6F3E74C9-131D-4D72-A755-B9E792488318}" presName="parentLin" presStyleCnt="0"/>
      <dgm:spPr/>
      <dgm:t>
        <a:bodyPr/>
        <a:lstStyle/>
        <a:p>
          <a:endParaRPr lang="es-EC"/>
        </a:p>
      </dgm:t>
    </dgm:pt>
    <dgm:pt modelId="{C383FBF2-C7B3-4BD2-8D4D-AB0BA6E53727}" type="pres">
      <dgm:prSet presAssocID="{6F3E74C9-131D-4D72-A755-B9E792488318}" presName="parentLeftMargin" presStyleLbl="node1" presStyleIdx="0" presStyleCnt="3"/>
      <dgm:spPr/>
      <dgm:t>
        <a:bodyPr/>
        <a:lstStyle/>
        <a:p>
          <a:endParaRPr lang="es-EC"/>
        </a:p>
      </dgm:t>
    </dgm:pt>
    <dgm:pt modelId="{E5D8572A-2BAB-43F3-AF0A-2CF5EBE72E30}" type="pres">
      <dgm:prSet presAssocID="{6F3E74C9-131D-4D72-A755-B9E792488318}" presName="parentText" presStyleLbl="node1" presStyleIdx="0" presStyleCnt="3" custScaleX="132688" custScaleY="131293">
        <dgm:presLayoutVars>
          <dgm:chMax val="0"/>
          <dgm:bulletEnabled val="1"/>
        </dgm:presLayoutVars>
      </dgm:prSet>
      <dgm:spPr/>
      <dgm:t>
        <a:bodyPr/>
        <a:lstStyle/>
        <a:p>
          <a:endParaRPr lang="es-EC"/>
        </a:p>
      </dgm:t>
    </dgm:pt>
    <dgm:pt modelId="{AE948A1C-4BE4-49E1-BE3F-8D22289579D5}" type="pres">
      <dgm:prSet presAssocID="{6F3E74C9-131D-4D72-A755-B9E792488318}" presName="negativeSpace" presStyleCnt="0"/>
      <dgm:spPr/>
      <dgm:t>
        <a:bodyPr/>
        <a:lstStyle/>
        <a:p>
          <a:endParaRPr lang="es-EC"/>
        </a:p>
      </dgm:t>
    </dgm:pt>
    <dgm:pt modelId="{8224F003-98A3-4555-8999-797B5A34227F}" type="pres">
      <dgm:prSet presAssocID="{6F3E74C9-131D-4D72-A755-B9E792488318}" presName="childText" presStyleLbl="conFgAcc1" presStyleIdx="0" presStyleCnt="3">
        <dgm:presLayoutVars>
          <dgm:bulletEnabled val="1"/>
        </dgm:presLayoutVars>
      </dgm:prSet>
      <dgm:spPr/>
      <dgm:t>
        <a:bodyPr/>
        <a:lstStyle/>
        <a:p>
          <a:endParaRPr lang="es-EC"/>
        </a:p>
      </dgm:t>
    </dgm:pt>
    <dgm:pt modelId="{6B726E50-C417-44CE-9C0E-AD22213C2503}" type="pres">
      <dgm:prSet presAssocID="{C94A606C-22BD-47E2-88CE-547591B36C7C}" presName="spaceBetweenRectangles" presStyleCnt="0"/>
      <dgm:spPr/>
      <dgm:t>
        <a:bodyPr/>
        <a:lstStyle/>
        <a:p>
          <a:endParaRPr lang="es-EC"/>
        </a:p>
      </dgm:t>
    </dgm:pt>
    <dgm:pt modelId="{61E3DF6C-F1E5-4C69-9504-DBE78063262D}" type="pres">
      <dgm:prSet presAssocID="{80D8B43C-59A8-4513-ACEA-28832F0BC89C}" presName="parentLin" presStyleCnt="0"/>
      <dgm:spPr/>
      <dgm:t>
        <a:bodyPr/>
        <a:lstStyle/>
        <a:p>
          <a:endParaRPr lang="es-EC"/>
        </a:p>
      </dgm:t>
    </dgm:pt>
    <dgm:pt modelId="{AC62C3DB-6DE9-424A-A919-E23093212BF5}" type="pres">
      <dgm:prSet presAssocID="{80D8B43C-59A8-4513-ACEA-28832F0BC89C}" presName="parentLeftMargin" presStyleLbl="node1" presStyleIdx="0" presStyleCnt="3"/>
      <dgm:spPr/>
      <dgm:t>
        <a:bodyPr/>
        <a:lstStyle/>
        <a:p>
          <a:endParaRPr lang="es-EC"/>
        </a:p>
      </dgm:t>
    </dgm:pt>
    <dgm:pt modelId="{2D7CB809-B1C7-4692-80A9-DC8204A7505C}" type="pres">
      <dgm:prSet presAssocID="{80D8B43C-59A8-4513-ACEA-28832F0BC89C}" presName="parentText" presStyleLbl="node1" presStyleIdx="1" presStyleCnt="3" custScaleX="133898" custScaleY="125456">
        <dgm:presLayoutVars>
          <dgm:chMax val="0"/>
          <dgm:bulletEnabled val="1"/>
        </dgm:presLayoutVars>
      </dgm:prSet>
      <dgm:spPr/>
      <dgm:t>
        <a:bodyPr/>
        <a:lstStyle/>
        <a:p>
          <a:endParaRPr lang="es-EC"/>
        </a:p>
      </dgm:t>
    </dgm:pt>
    <dgm:pt modelId="{0389DAC3-31EA-4FB2-ABCC-DB63E82FEDF3}" type="pres">
      <dgm:prSet presAssocID="{80D8B43C-59A8-4513-ACEA-28832F0BC89C}" presName="negativeSpace" presStyleCnt="0"/>
      <dgm:spPr/>
      <dgm:t>
        <a:bodyPr/>
        <a:lstStyle/>
        <a:p>
          <a:endParaRPr lang="es-EC"/>
        </a:p>
      </dgm:t>
    </dgm:pt>
    <dgm:pt modelId="{4520AC2F-95E9-4C9E-B8C3-B73BC93FD403}" type="pres">
      <dgm:prSet presAssocID="{80D8B43C-59A8-4513-ACEA-28832F0BC89C}" presName="childText" presStyleLbl="conFgAcc1" presStyleIdx="1" presStyleCnt="3">
        <dgm:presLayoutVars>
          <dgm:bulletEnabled val="1"/>
        </dgm:presLayoutVars>
      </dgm:prSet>
      <dgm:spPr/>
      <dgm:t>
        <a:bodyPr/>
        <a:lstStyle/>
        <a:p>
          <a:endParaRPr lang="es-EC"/>
        </a:p>
      </dgm:t>
    </dgm:pt>
    <dgm:pt modelId="{D410A09D-A3E1-4407-89FC-CE487B94BDC0}" type="pres">
      <dgm:prSet presAssocID="{E214243D-6DD9-4347-805B-F80D466013C4}" presName="spaceBetweenRectangles" presStyleCnt="0"/>
      <dgm:spPr/>
      <dgm:t>
        <a:bodyPr/>
        <a:lstStyle/>
        <a:p>
          <a:endParaRPr lang="es-EC"/>
        </a:p>
      </dgm:t>
    </dgm:pt>
    <dgm:pt modelId="{2DC2592A-6420-4829-B8F9-A12D6AF3811F}" type="pres">
      <dgm:prSet presAssocID="{63EA6826-CCBF-485B-8708-5ED95D0F1E22}" presName="parentLin" presStyleCnt="0"/>
      <dgm:spPr/>
      <dgm:t>
        <a:bodyPr/>
        <a:lstStyle/>
        <a:p>
          <a:endParaRPr lang="es-EC"/>
        </a:p>
      </dgm:t>
    </dgm:pt>
    <dgm:pt modelId="{32170443-AFAC-41A3-A8F6-32A0A9D13D6B}" type="pres">
      <dgm:prSet presAssocID="{63EA6826-CCBF-485B-8708-5ED95D0F1E22}" presName="parentLeftMargin" presStyleLbl="node1" presStyleIdx="1" presStyleCnt="3"/>
      <dgm:spPr/>
      <dgm:t>
        <a:bodyPr/>
        <a:lstStyle/>
        <a:p>
          <a:endParaRPr lang="es-EC"/>
        </a:p>
      </dgm:t>
    </dgm:pt>
    <dgm:pt modelId="{59B5C589-1FAB-477C-989E-693D79264A85}" type="pres">
      <dgm:prSet presAssocID="{63EA6826-CCBF-485B-8708-5ED95D0F1E22}" presName="parentText" presStyleLbl="node1" presStyleIdx="2" presStyleCnt="3" custScaleX="142857" custScaleY="129958">
        <dgm:presLayoutVars>
          <dgm:chMax val="0"/>
          <dgm:bulletEnabled val="1"/>
        </dgm:presLayoutVars>
      </dgm:prSet>
      <dgm:spPr/>
      <dgm:t>
        <a:bodyPr/>
        <a:lstStyle/>
        <a:p>
          <a:endParaRPr lang="es-EC"/>
        </a:p>
      </dgm:t>
    </dgm:pt>
    <dgm:pt modelId="{0BCDA55B-14EE-491F-B34C-93574D6790E6}" type="pres">
      <dgm:prSet presAssocID="{63EA6826-CCBF-485B-8708-5ED95D0F1E22}" presName="negativeSpace" presStyleCnt="0"/>
      <dgm:spPr/>
      <dgm:t>
        <a:bodyPr/>
        <a:lstStyle/>
        <a:p>
          <a:endParaRPr lang="es-EC"/>
        </a:p>
      </dgm:t>
    </dgm:pt>
    <dgm:pt modelId="{B872EC77-48AD-4132-A9B5-384ABD733C01}" type="pres">
      <dgm:prSet presAssocID="{63EA6826-CCBF-485B-8708-5ED95D0F1E22}" presName="childText" presStyleLbl="conFgAcc1" presStyleIdx="2" presStyleCnt="3">
        <dgm:presLayoutVars>
          <dgm:bulletEnabled val="1"/>
        </dgm:presLayoutVars>
      </dgm:prSet>
      <dgm:spPr/>
      <dgm:t>
        <a:bodyPr/>
        <a:lstStyle/>
        <a:p>
          <a:endParaRPr lang="es-EC"/>
        </a:p>
      </dgm:t>
    </dgm:pt>
  </dgm:ptLst>
  <dgm:cxnLst>
    <dgm:cxn modelId="{D7DB3EEF-AF52-4F65-A0D9-EF0583BC2B04}" type="presOf" srcId="{6F3E74C9-131D-4D72-A755-B9E792488318}" destId="{E5D8572A-2BAB-43F3-AF0A-2CF5EBE72E30}" srcOrd="1" destOrd="0" presId="urn:microsoft.com/office/officeart/2005/8/layout/list1"/>
    <dgm:cxn modelId="{DB6F79DC-2FA3-4571-8F73-42CD8DAE7B94}" type="presOf" srcId="{6F3E74C9-131D-4D72-A755-B9E792488318}" destId="{C383FBF2-C7B3-4BD2-8D4D-AB0BA6E53727}" srcOrd="0" destOrd="0" presId="urn:microsoft.com/office/officeart/2005/8/layout/list1"/>
    <dgm:cxn modelId="{20EEDF68-F017-4429-9E70-B5DCF2139D74}" type="presOf" srcId="{80D8B43C-59A8-4513-ACEA-28832F0BC89C}" destId="{2D7CB809-B1C7-4692-80A9-DC8204A7505C}" srcOrd="1" destOrd="0" presId="urn:microsoft.com/office/officeart/2005/8/layout/list1"/>
    <dgm:cxn modelId="{C6597896-F1A3-48F2-BD89-463AF9264DB9}" type="presOf" srcId="{2CC3ACF2-4235-43E3-80C7-3A0A52A4870C}" destId="{F84E97B4-631C-481B-8F47-E59306BB5056}" srcOrd="0" destOrd="0" presId="urn:microsoft.com/office/officeart/2005/8/layout/list1"/>
    <dgm:cxn modelId="{EBACA2F6-7EE9-434C-B5E9-1882DDB1ABF7}" srcId="{2CC3ACF2-4235-43E3-80C7-3A0A52A4870C}" destId="{80D8B43C-59A8-4513-ACEA-28832F0BC89C}" srcOrd="1" destOrd="0" parTransId="{67625C5B-82AF-48DD-A78B-CDB408E27CB6}" sibTransId="{E214243D-6DD9-4347-805B-F80D466013C4}"/>
    <dgm:cxn modelId="{FF7BFCEB-3989-464E-AE65-A40AFDEEA396}" srcId="{2CC3ACF2-4235-43E3-80C7-3A0A52A4870C}" destId="{63EA6826-CCBF-485B-8708-5ED95D0F1E22}" srcOrd="2" destOrd="0" parTransId="{782BD055-DE0E-4ADF-937D-E6BC719A202B}" sibTransId="{DB70F78A-B783-48C6-BD56-431F84B32541}"/>
    <dgm:cxn modelId="{B325ECF1-D3D4-4DEC-BD15-5E8B5EECFDB6}" type="presOf" srcId="{80D8B43C-59A8-4513-ACEA-28832F0BC89C}" destId="{AC62C3DB-6DE9-424A-A919-E23093212BF5}" srcOrd="0" destOrd="0" presId="urn:microsoft.com/office/officeart/2005/8/layout/list1"/>
    <dgm:cxn modelId="{D413581C-A4C5-44AE-BAF9-85F14E95F73A}" srcId="{2CC3ACF2-4235-43E3-80C7-3A0A52A4870C}" destId="{6F3E74C9-131D-4D72-A755-B9E792488318}" srcOrd="0" destOrd="0" parTransId="{7680148D-4398-433F-8EE5-0758EE69AB11}" sibTransId="{C94A606C-22BD-47E2-88CE-547591B36C7C}"/>
    <dgm:cxn modelId="{A8BF7044-BB7E-4FA2-81D3-037CACD27100}" type="presOf" srcId="{63EA6826-CCBF-485B-8708-5ED95D0F1E22}" destId="{59B5C589-1FAB-477C-989E-693D79264A85}" srcOrd="1" destOrd="0" presId="urn:microsoft.com/office/officeart/2005/8/layout/list1"/>
    <dgm:cxn modelId="{09C91EE4-8BBF-4BFC-8894-D777C80EB40E}" type="presOf" srcId="{63EA6826-CCBF-485B-8708-5ED95D0F1E22}" destId="{32170443-AFAC-41A3-A8F6-32A0A9D13D6B}" srcOrd="0" destOrd="0" presId="urn:microsoft.com/office/officeart/2005/8/layout/list1"/>
    <dgm:cxn modelId="{6677CE07-41B2-43D1-93E1-818B53846F5A}" type="presParOf" srcId="{F84E97B4-631C-481B-8F47-E59306BB5056}" destId="{9182B0E3-FC87-44A2-8626-9C828F0F696A}" srcOrd="0" destOrd="0" presId="urn:microsoft.com/office/officeart/2005/8/layout/list1"/>
    <dgm:cxn modelId="{477D5AF7-5679-4976-85A3-92150AB9EA93}" type="presParOf" srcId="{9182B0E3-FC87-44A2-8626-9C828F0F696A}" destId="{C383FBF2-C7B3-4BD2-8D4D-AB0BA6E53727}" srcOrd="0" destOrd="0" presId="urn:microsoft.com/office/officeart/2005/8/layout/list1"/>
    <dgm:cxn modelId="{3E0CD5A4-071D-4709-B6E7-98ECADFC5982}" type="presParOf" srcId="{9182B0E3-FC87-44A2-8626-9C828F0F696A}" destId="{E5D8572A-2BAB-43F3-AF0A-2CF5EBE72E30}" srcOrd="1" destOrd="0" presId="urn:microsoft.com/office/officeart/2005/8/layout/list1"/>
    <dgm:cxn modelId="{D3BA9A49-737F-4B31-87BA-0D11AF10063E}" type="presParOf" srcId="{F84E97B4-631C-481B-8F47-E59306BB5056}" destId="{AE948A1C-4BE4-49E1-BE3F-8D22289579D5}" srcOrd="1" destOrd="0" presId="urn:microsoft.com/office/officeart/2005/8/layout/list1"/>
    <dgm:cxn modelId="{0B5D699E-2A71-463C-B8D3-67C3D9E6647A}" type="presParOf" srcId="{F84E97B4-631C-481B-8F47-E59306BB5056}" destId="{8224F003-98A3-4555-8999-797B5A34227F}" srcOrd="2" destOrd="0" presId="urn:microsoft.com/office/officeart/2005/8/layout/list1"/>
    <dgm:cxn modelId="{45D35D0D-691A-47EA-9AFC-3E0563666B15}" type="presParOf" srcId="{F84E97B4-631C-481B-8F47-E59306BB5056}" destId="{6B726E50-C417-44CE-9C0E-AD22213C2503}" srcOrd="3" destOrd="0" presId="urn:microsoft.com/office/officeart/2005/8/layout/list1"/>
    <dgm:cxn modelId="{79B17222-CAA0-4427-AB23-303A7CA845BE}" type="presParOf" srcId="{F84E97B4-631C-481B-8F47-E59306BB5056}" destId="{61E3DF6C-F1E5-4C69-9504-DBE78063262D}" srcOrd="4" destOrd="0" presId="urn:microsoft.com/office/officeart/2005/8/layout/list1"/>
    <dgm:cxn modelId="{A00D4A45-B190-4E16-985F-F63E3B54D2B4}" type="presParOf" srcId="{61E3DF6C-F1E5-4C69-9504-DBE78063262D}" destId="{AC62C3DB-6DE9-424A-A919-E23093212BF5}" srcOrd="0" destOrd="0" presId="urn:microsoft.com/office/officeart/2005/8/layout/list1"/>
    <dgm:cxn modelId="{298328B4-658A-4C71-B87A-356553C50BE9}" type="presParOf" srcId="{61E3DF6C-F1E5-4C69-9504-DBE78063262D}" destId="{2D7CB809-B1C7-4692-80A9-DC8204A7505C}" srcOrd="1" destOrd="0" presId="urn:microsoft.com/office/officeart/2005/8/layout/list1"/>
    <dgm:cxn modelId="{E347D7CC-09D9-441E-93D5-0E8D165FC8F8}" type="presParOf" srcId="{F84E97B4-631C-481B-8F47-E59306BB5056}" destId="{0389DAC3-31EA-4FB2-ABCC-DB63E82FEDF3}" srcOrd="5" destOrd="0" presId="urn:microsoft.com/office/officeart/2005/8/layout/list1"/>
    <dgm:cxn modelId="{A7592785-B3EF-4B25-AF1F-ABECB8348E2F}" type="presParOf" srcId="{F84E97B4-631C-481B-8F47-E59306BB5056}" destId="{4520AC2F-95E9-4C9E-B8C3-B73BC93FD403}" srcOrd="6" destOrd="0" presId="urn:microsoft.com/office/officeart/2005/8/layout/list1"/>
    <dgm:cxn modelId="{E89D2D42-B0DE-434B-B683-EAA08ECCBC58}" type="presParOf" srcId="{F84E97B4-631C-481B-8F47-E59306BB5056}" destId="{D410A09D-A3E1-4407-89FC-CE487B94BDC0}" srcOrd="7" destOrd="0" presId="urn:microsoft.com/office/officeart/2005/8/layout/list1"/>
    <dgm:cxn modelId="{90CA6C6B-1E8A-4F64-95E2-02753ED1B72D}" type="presParOf" srcId="{F84E97B4-631C-481B-8F47-E59306BB5056}" destId="{2DC2592A-6420-4829-B8F9-A12D6AF3811F}" srcOrd="8" destOrd="0" presId="urn:microsoft.com/office/officeart/2005/8/layout/list1"/>
    <dgm:cxn modelId="{B27F2710-49A4-4EEE-9F1B-A3791FA27EFE}" type="presParOf" srcId="{2DC2592A-6420-4829-B8F9-A12D6AF3811F}" destId="{32170443-AFAC-41A3-A8F6-32A0A9D13D6B}" srcOrd="0" destOrd="0" presId="urn:microsoft.com/office/officeart/2005/8/layout/list1"/>
    <dgm:cxn modelId="{9E148046-B227-4E2F-BB21-234C020A4EAE}" type="presParOf" srcId="{2DC2592A-6420-4829-B8F9-A12D6AF3811F}" destId="{59B5C589-1FAB-477C-989E-693D79264A85}" srcOrd="1" destOrd="0" presId="urn:microsoft.com/office/officeart/2005/8/layout/list1"/>
    <dgm:cxn modelId="{0C4FF686-A95F-4676-9380-9D6FADC5BEEA}" type="presParOf" srcId="{F84E97B4-631C-481B-8F47-E59306BB5056}" destId="{0BCDA55B-14EE-491F-B34C-93574D6790E6}" srcOrd="9" destOrd="0" presId="urn:microsoft.com/office/officeart/2005/8/layout/list1"/>
    <dgm:cxn modelId="{F2B6BE93-CA61-41FB-AC26-029371965759}" type="presParOf" srcId="{F84E97B4-631C-481B-8F47-E59306BB5056}" destId="{B872EC77-48AD-4132-A9B5-384ABD733C01}" srcOrd="10" destOrd="0" presId="urn:microsoft.com/office/officeart/2005/8/layout/list1"/>
  </dgm:cxnLst>
  <dgm:bg>
    <a:gradFill>
      <a:gsLst>
        <a:gs pos="52929">
          <a:schemeClr val="accent6">
            <a:lumMod val="40000"/>
            <a:lumOff val="60000"/>
          </a:schemeClr>
        </a:gs>
        <a:gs pos="0">
          <a:schemeClr val="accent6">
            <a:lumMod val="20000"/>
            <a:lumOff val="80000"/>
          </a:schemeClr>
        </a:gs>
        <a:gs pos="39999">
          <a:srgbClr val="85C2FF"/>
        </a:gs>
        <a:gs pos="70000">
          <a:srgbClr val="C4D6EB"/>
        </a:gs>
        <a:gs pos="100000">
          <a:srgbClr val="FFEBFA"/>
        </a:gs>
      </a:gsLst>
      <a:lin ang="5400000" scaled="0"/>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C3ACF2-4235-43E3-80C7-3A0A52A4870C}"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es-EC"/>
        </a:p>
      </dgm:t>
    </dgm:pt>
    <dgm:pt modelId="{6F3E74C9-131D-4D72-A755-B9E792488318}">
      <dgm:prSet phldrT="[Text]" custT="1"/>
      <dgm:spPr>
        <a:gradFill rotWithShape="0">
          <a:gsLst>
            <a:gs pos="0">
              <a:srgbClr val="8488C4"/>
            </a:gs>
            <a:gs pos="53000">
              <a:srgbClr val="D4DEFF"/>
            </a:gs>
            <a:gs pos="83000">
              <a:srgbClr val="D4DEFF"/>
            </a:gs>
            <a:gs pos="100000">
              <a:srgbClr val="96AB94"/>
            </a:gs>
          </a:gsLst>
          <a:lin ang="5400000" scaled="0"/>
        </a:gradFill>
      </dgm:spPr>
      <dgm:t>
        <a:bodyPr/>
        <a:lstStyle/>
        <a:p>
          <a:pPr algn="ctr"/>
          <a:r>
            <a:rPr lang="es-EC" sz="1800" dirty="0" smtClean="0"/>
            <a:t>d)</a:t>
          </a:r>
          <a:r>
            <a:rPr lang="es-EC" sz="1800" baseline="0" dirty="0" smtClean="0"/>
            <a:t> Zonas de la ciudad con evidente acumulación de RSU</a:t>
          </a:r>
          <a:endParaRPr lang="es-EC" sz="1800" dirty="0"/>
        </a:p>
      </dgm:t>
    </dgm:pt>
    <dgm:pt modelId="{7680148D-4398-433F-8EE5-0758EE69AB11}" type="parTrans" cxnId="{D413581C-A4C5-44AE-BAF9-85F14E95F73A}">
      <dgm:prSet/>
      <dgm:spPr/>
      <dgm:t>
        <a:bodyPr/>
        <a:lstStyle/>
        <a:p>
          <a:endParaRPr lang="es-EC"/>
        </a:p>
      </dgm:t>
    </dgm:pt>
    <dgm:pt modelId="{C94A606C-22BD-47E2-88CE-547591B36C7C}" type="sibTrans" cxnId="{D413581C-A4C5-44AE-BAF9-85F14E95F73A}">
      <dgm:prSet/>
      <dgm:spPr/>
      <dgm:t>
        <a:bodyPr/>
        <a:lstStyle/>
        <a:p>
          <a:endParaRPr lang="es-EC"/>
        </a:p>
      </dgm:t>
    </dgm:pt>
    <dgm:pt modelId="{80D8B43C-59A8-4513-ACEA-28832F0BC89C}">
      <dgm:prSet phldrT="[Text]" custT="1"/>
      <dgm:spPr>
        <a:gradFill rotWithShape="0">
          <a:gsLst>
            <a:gs pos="0">
              <a:srgbClr val="8488C4"/>
            </a:gs>
            <a:gs pos="53000">
              <a:srgbClr val="D4DEFF"/>
            </a:gs>
            <a:gs pos="83000">
              <a:srgbClr val="D4DEFF"/>
            </a:gs>
            <a:gs pos="100000">
              <a:srgbClr val="96AB94"/>
            </a:gs>
          </a:gsLst>
          <a:lin ang="5400000" scaled="0"/>
        </a:gradFill>
      </dgm:spPr>
      <dgm:t>
        <a:bodyPr/>
        <a:lstStyle/>
        <a:p>
          <a:pPr algn="ctr"/>
          <a:r>
            <a:rPr lang="es-EC" sz="1800" dirty="0" smtClean="0"/>
            <a:t>e) Se determinó la composición RSU en las zonas de acumulación.</a:t>
          </a:r>
          <a:endParaRPr lang="es-EC" sz="1800" dirty="0"/>
        </a:p>
      </dgm:t>
    </dgm:pt>
    <dgm:pt modelId="{67625C5B-82AF-48DD-A78B-CDB408E27CB6}" type="parTrans" cxnId="{EBACA2F6-7EE9-434C-B5E9-1882DDB1ABF7}">
      <dgm:prSet/>
      <dgm:spPr/>
      <dgm:t>
        <a:bodyPr/>
        <a:lstStyle/>
        <a:p>
          <a:endParaRPr lang="es-EC"/>
        </a:p>
      </dgm:t>
    </dgm:pt>
    <dgm:pt modelId="{E214243D-6DD9-4347-805B-F80D466013C4}" type="sibTrans" cxnId="{EBACA2F6-7EE9-434C-B5E9-1882DDB1ABF7}">
      <dgm:prSet/>
      <dgm:spPr/>
      <dgm:t>
        <a:bodyPr/>
        <a:lstStyle/>
        <a:p>
          <a:endParaRPr lang="es-EC"/>
        </a:p>
      </dgm:t>
    </dgm:pt>
    <dgm:pt modelId="{63EA6826-CCBF-485B-8708-5ED95D0F1E22}">
      <dgm:prSet phldrT="[Text]" custT="1"/>
      <dgm:spPr>
        <a:gradFill rotWithShape="0">
          <a:gsLst>
            <a:gs pos="0">
              <a:srgbClr val="8488C4"/>
            </a:gs>
            <a:gs pos="53000">
              <a:srgbClr val="D4DEFF"/>
            </a:gs>
            <a:gs pos="83000">
              <a:srgbClr val="D4DEFF"/>
            </a:gs>
            <a:gs pos="100000">
              <a:srgbClr val="96AB94"/>
            </a:gs>
          </a:gsLst>
          <a:lin ang="5400000" scaled="0"/>
        </a:gradFill>
      </dgm:spPr>
      <dgm:t>
        <a:bodyPr/>
        <a:lstStyle/>
        <a:p>
          <a:pPr algn="ctr"/>
          <a:r>
            <a:rPr lang="es-EC" sz="1800" dirty="0" smtClean="0"/>
            <a:t>f) Se efectúo la validación de la información facilitada por la dirección de Higiene.</a:t>
          </a:r>
          <a:endParaRPr lang="es-EC" sz="1800" dirty="0"/>
        </a:p>
      </dgm:t>
    </dgm:pt>
    <dgm:pt modelId="{782BD055-DE0E-4ADF-937D-E6BC719A202B}" type="parTrans" cxnId="{FF7BFCEB-3989-464E-AE65-A40AFDEEA396}">
      <dgm:prSet/>
      <dgm:spPr/>
      <dgm:t>
        <a:bodyPr/>
        <a:lstStyle/>
        <a:p>
          <a:endParaRPr lang="es-EC"/>
        </a:p>
      </dgm:t>
    </dgm:pt>
    <dgm:pt modelId="{DB70F78A-B783-48C6-BD56-431F84B32541}" type="sibTrans" cxnId="{FF7BFCEB-3989-464E-AE65-A40AFDEEA396}">
      <dgm:prSet/>
      <dgm:spPr/>
      <dgm:t>
        <a:bodyPr/>
        <a:lstStyle/>
        <a:p>
          <a:endParaRPr lang="es-EC"/>
        </a:p>
      </dgm:t>
    </dgm:pt>
    <dgm:pt modelId="{8E109012-1180-4EBE-AB10-F239A8583AE6}">
      <dgm:prSet custT="1"/>
      <dgm:spPr>
        <a:gradFill rotWithShape="0">
          <a:gsLst>
            <a:gs pos="0">
              <a:srgbClr val="8488C4"/>
            </a:gs>
            <a:gs pos="53000">
              <a:srgbClr val="D4DEFF"/>
            </a:gs>
            <a:gs pos="83000">
              <a:srgbClr val="D4DEFF"/>
            </a:gs>
            <a:gs pos="100000">
              <a:srgbClr val="96AB94"/>
            </a:gs>
          </a:gsLst>
          <a:lin ang="5400000" scaled="0"/>
        </a:gradFill>
      </dgm:spPr>
      <dgm:t>
        <a:bodyPr/>
        <a:lstStyle/>
        <a:p>
          <a:pPr algn="ctr"/>
          <a:r>
            <a:rPr lang="es-EC" sz="1800" dirty="0" smtClean="0"/>
            <a:t>g) Se realizaron encuestas y entrevistas a la población  (Foto 2).</a:t>
          </a:r>
          <a:endParaRPr lang="es-EC" sz="1800" dirty="0"/>
        </a:p>
      </dgm:t>
    </dgm:pt>
    <dgm:pt modelId="{55129E28-D825-464E-9CAD-BE751C7E7641}" type="parTrans" cxnId="{E4F3A112-898C-4597-B715-CF8CE68807CB}">
      <dgm:prSet/>
      <dgm:spPr/>
      <dgm:t>
        <a:bodyPr/>
        <a:lstStyle/>
        <a:p>
          <a:endParaRPr lang="es-EC"/>
        </a:p>
      </dgm:t>
    </dgm:pt>
    <dgm:pt modelId="{80619105-97C0-4D0B-A680-200E7DDE6280}" type="sibTrans" cxnId="{E4F3A112-898C-4597-B715-CF8CE68807CB}">
      <dgm:prSet/>
      <dgm:spPr/>
      <dgm:t>
        <a:bodyPr/>
        <a:lstStyle/>
        <a:p>
          <a:endParaRPr lang="es-EC"/>
        </a:p>
      </dgm:t>
    </dgm:pt>
    <dgm:pt modelId="{F84E97B4-631C-481B-8F47-E59306BB5056}" type="pres">
      <dgm:prSet presAssocID="{2CC3ACF2-4235-43E3-80C7-3A0A52A4870C}" presName="linear" presStyleCnt="0">
        <dgm:presLayoutVars>
          <dgm:dir/>
          <dgm:animLvl val="lvl"/>
          <dgm:resizeHandles val="exact"/>
        </dgm:presLayoutVars>
      </dgm:prSet>
      <dgm:spPr/>
      <dgm:t>
        <a:bodyPr/>
        <a:lstStyle/>
        <a:p>
          <a:endParaRPr lang="es-EC"/>
        </a:p>
      </dgm:t>
    </dgm:pt>
    <dgm:pt modelId="{9182B0E3-FC87-44A2-8626-9C828F0F696A}" type="pres">
      <dgm:prSet presAssocID="{6F3E74C9-131D-4D72-A755-B9E792488318}" presName="parentLin" presStyleCnt="0"/>
      <dgm:spPr/>
    </dgm:pt>
    <dgm:pt modelId="{C383FBF2-C7B3-4BD2-8D4D-AB0BA6E53727}" type="pres">
      <dgm:prSet presAssocID="{6F3E74C9-131D-4D72-A755-B9E792488318}" presName="parentLeftMargin" presStyleLbl="node1" presStyleIdx="0" presStyleCnt="4"/>
      <dgm:spPr/>
      <dgm:t>
        <a:bodyPr/>
        <a:lstStyle/>
        <a:p>
          <a:endParaRPr lang="es-EC"/>
        </a:p>
      </dgm:t>
    </dgm:pt>
    <dgm:pt modelId="{E5D8572A-2BAB-43F3-AF0A-2CF5EBE72E30}" type="pres">
      <dgm:prSet presAssocID="{6F3E74C9-131D-4D72-A755-B9E792488318}" presName="parentText" presStyleLbl="node1" presStyleIdx="0" presStyleCnt="4" custScaleX="132688" custScaleY="143495">
        <dgm:presLayoutVars>
          <dgm:chMax val="0"/>
          <dgm:bulletEnabled val="1"/>
        </dgm:presLayoutVars>
      </dgm:prSet>
      <dgm:spPr/>
      <dgm:t>
        <a:bodyPr/>
        <a:lstStyle/>
        <a:p>
          <a:endParaRPr lang="es-EC"/>
        </a:p>
      </dgm:t>
    </dgm:pt>
    <dgm:pt modelId="{AE948A1C-4BE4-49E1-BE3F-8D22289579D5}" type="pres">
      <dgm:prSet presAssocID="{6F3E74C9-131D-4D72-A755-B9E792488318}" presName="negativeSpace" presStyleCnt="0"/>
      <dgm:spPr/>
    </dgm:pt>
    <dgm:pt modelId="{8224F003-98A3-4555-8999-797B5A34227F}" type="pres">
      <dgm:prSet presAssocID="{6F3E74C9-131D-4D72-A755-B9E792488318}" presName="childText" presStyleLbl="conFgAcc1" presStyleIdx="0" presStyleCnt="4">
        <dgm:presLayoutVars>
          <dgm:bulletEnabled val="1"/>
        </dgm:presLayoutVars>
      </dgm:prSet>
      <dgm:spPr/>
    </dgm:pt>
    <dgm:pt modelId="{6B726E50-C417-44CE-9C0E-AD22213C2503}" type="pres">
      <dgm:prSet presAssocID="{C94A606C-22BD-47E2-88CE-547591B36C7C}" presName="spaceBetweenRectangles" presStyleCnt="0"/>
      <dgm:spPr/>
    </dgm:pt>
    <dgm:pt modelId="{61E3DF6C-F1E5-4C69-9504-DBE78063262D}" type="pres">
      <dgm:prSet presAssocID="{80D8B43C-59A8-4513-ACEA-28832F0BC89C}" presName="parentLin" presStyleCnt="0"/>
      <dgm:spPr/>
    </dgm:pt>
    <dgm:pt modelId="{AC62C3DB-6DE9-424A-A919-E23093212BF5}" type="pres">
      <dgm:prSet presAssocID="{80D8B43C-59A8-4513-ACEA-28832F0BC89C}" presName="parentLeftMargin" presStyleLbl="node1" presStyleIdx="0" presStyleCnt="4"/>
      <dgm:spPr/>
      <dgm:t>
        <a:bodyPr/>
        <a:lstStyle/>
        <a:p>
          <a:endParaRPr lang="es-EC"/>
        </a:p>
      </dgm:t>
    </dgm:pt>
    <dgm:pt modelId="{2D7CB809-B1C7-4692-80A9-DC8204A7505C}" type="pres">
      <dgm:prSet presAssocID="{80D8B43C-59A8-4513-ACEA-28832F0BC89C}" presName="parentText" presStyleLbl="node1" presStyleIdx="1" presStyleCnt="4" custScaleX="133898" custScaleY="138195">
        <dgm:presLayoutVars>
          <dgm:chMax val="0"/>
          <dgm:bulletEnabled val="1"/>
        </dgm:presLayoutVars>
      </dgm:prSet>
      <dgm:spPr/>
      <dgm:t>
        <a:bodyPr/>
        <a:lstStyle/>
        <a:p>
          <a:endParaRPr lang="es-EC"/>
        </a:p>
      </dgm:t>
    </dgm:pt>
    <dgm:pt modelId="{0389DAC3-31EA-4FB2-ABCC-DB63E82FEDF3}" type="pres">
      <dgm:prSet presAssocID="{80D8B43C-59A8-4513-ACEA-28832F0BC89C}" presName="negativeSpace" presStyleCnt="0"/>
      <dgm:spPr/>
    </dgm:pt>
    <dgm:pt modelId="{4520AC2F-95E9-4C9E-B8C3-B73BC93FD403}" type="pres">
      <dgm:prSet presAssocID="{80D8B43C-59A8-4513-ACEA-28832F0BC89C}" presName="childText" presStyleLbl="conFgAcc1" presStyleIdx="1" presStyleCnt="4">
        <dgm:presLayoutVars>
          <dgm:bulletEnabled val="1"/>
        </dgm:presLayoutVars>
      </dgm:prSet>
      <dgm:spPr/>
    </dgm:pt>
    <dgm:pt modelId="{D410A09D-A3E1-4407-89FC-CE487B94BDC0}" type="pres">
      <dgm:prSet presAssocID="{E214243D-6DD9-4347-805B-F80D466013C4}" presName="spaceBetweenRectangles" presStyleCnt="0"/>
      <dgm:spPr/>
    </dgm:pt>
    <dgm:pt modelId="{2DC2592A-6420-4829-B8F9-A12D6AF3811F}" type="pres">
      <dgm:prSet presAssocID="{63EA6826-CCBF-485B-8708-5ED95D0F1E22}" presName="parentLin" presStyleCnt="0"/>
      <dgm:spPr/>
    </dgm:pt>
    <dgm:pt modelId="{32170443-AFAC-41A3-A8F6-32A0A9D13D6B}" type="pres">
      <dgm:prSet presAssocID="{63EA6826-CCBF-485B-8708-5ED95D0F1E22}" presName="parentLeftMargin" presStyleLbl="node1" presStyleIdx="1" presStyleCnt="4"/>
      <dgm:spPr/>
      <dgm:t>
        <a:bodyPr/>
        <a:lstStyle/>
        <a:p>
          <a:endParaRPr lang="es-EC"/>
        </a:p>
      </dgm:t>
    </dgm:pt>
    <dgm:pt modelId="{59B5C589-1FAB-477C-989E-693D79264A85}" type="pres">
      <dgm:prSet presAssocID="{63EA6826-CCBF-485B-8708-5ED95D0F1E22}" presName="parentText" presStyleLbl="node1" presStyleIdx="2" presStyleCnt="4" custScaleX="142857" custScaleY="175041">
        <dgm:presLayoutVars>
          <dgm:chMax val="0"/>
          <dgm:bulletEnabled val="1"/>
        </dgm:presLayoutVars>
      </dgm:prSet>
      <dgm:spPr/>
      <dgm:t>
        <a:bodyPr/>
        <a:lstStyle/>
        <a:p>
          <a:endParaRPr lang="es-EC"/>
        </a:p>
      </dgm:t>
    </dgm:pt>
    <dgm:pt modelId="{0BCDA55B-14EE-491F-B34C-93574D6790E6}" type="pres">
      <dgm:prSet presAssocID="{63EA6826-CCBF-485B-8708-5ED95D0F1E22}" presName="negativeSpace" presStyleCnt="0"/>
      <dgm:spPr/>
    </dgm:pt>
    <dgm:pt modelId="{B872EC77-48AD-4132-A9B5-384ABD733C01}" type="pres">
      <dgm:prSet presAssocID="{63EA6826-CCBF-485B-8708-5ED95D0F1E22}" presName="childText" presStyleLbl="conFgAcc1" presStyleIdx="2" presStyleCnt="4">
        <dgm:presLayoutVars>
          <dgm:bulletEnabled val="1"/>
        </dgm:presLayoutVars>
      </dgm:prSet>
      <dgm:spPr/>
    </dgm:pt>
    <dgm:pt modelId="{FCE1B580-4851-4C19-A4FF-B0502B9DE2B4}" type="pres">
      <dgm:prSet presAssocID="{DB70F78A-B783-48C6-BD56-431F84B32541}" presName="spaceBetweenRectangles" presStyleCnt="0"/>
      <dgm:spPr/>
    </dgm:pt>
    <dgm:pt modelId="{7DAD33A4-F94F-4B58-B638-0E02C6694994}" type="pres">
      <dgm:prSet presAssocID="{8E109012-1180-4EBE-AB10-F239A8583AE6}" presName="parentLin" presStyleCnt="0"/>
      <dgm:spPr/>
    </dgm:pt>
    <dgm:pt modelId="{0673D89C-A8A1-43E3-851B-7EC4EC99379E}" type="pres">
      <dgm:prSet presAssocID="{8E109012-1180-4EBE-AB10-F239A8583AE6}" presName="parentLeftMargin" presStyleLbl="node1" presStyleIdx="2" presStyleCnt="4"/>
      <dgm:spPr/>
      <dgm:t>
        <a:bodyPr/>
        <a:lstStyle/>
        <a:p>
          <a:endParaRPr lang="es-EC"/>
        </a:p>
      </dgm:t>
    </dgm:pt>
    <dgm:pt modelId="{8858204A-461B-4E5D-9EB0-4B2FDCAB13EA}" type="pres">
      <dgm:prSet presAssocID="{8E109012-1180-4EBE-AB10-F239A8583AE6}" presName="parentText" presStyleLbl="node1" presStyleIdx="3" presStyleCnt="4" custScaleX="134827" custScaleY="165007">
        <dgm:presLayoutVars>
          <dgm:chMax val="0"/>
          <dgm:bulletEnabled val="1"/>
        </dgm:presLayoutVars>
      </dgm:prSet>
      <dgm:spPr/>
      <dgm:t>
        <a:bodyPr/>
        <a:lstStyle/>
        <a:p>
          <a:endParaRPr lang="es-EC"/>
        </a:p>
      </dgm:t>
    </dgm:pt>
    <dgm:pt modelId="{5F3D3F9D-B69E-453D-88A0-9A0CFA15B458}" type="pres">
      <dgm:prSet presAssocID="{8E109012-1180-4EBE-AB10-F239A8583AE6}" presName="negativeSpace" presStyleCnt="0"/>
      <dgm:spPr/>
    </dgm:pt>
    <dgm:pt modelId="{34EAB975-DD7D-430F-80DC-1D1001152DDA}" type="pres">
      <dgm:prSet presAssocID="{8E109012-1180-4EBE-AB10-F239A8583AE6}" presName="childText" presStyleLbl="conFgAcc1" presStyleIdx="3" presStyleCnt="4">
        <dgm:presLayoutVars>
          <dgm:bulletEnabled val="1"/>
        </dgm:presLayoutVars>
      </dgm:prSet>
      <dgm:spPr/>
    </dgm:pt>
  </dgm:ptLst>
  <dgm:cxnLst>
    <dgm:cxn modelId="{DA746137-CC53-41E7-A545-A4BA4A11908C}" type="presOf" srcId="{80D8B43C-59A8-4513-ACEA-28832F0BC89C}" destId="{2D7CB809-B1C7-4692-80A9-DC8204A7505C}" srcOrd="1" destOrd="0" presId="urn:microsoft.com/office/officeart/2005/8/layout/list1"/>
    <dgm:cxn modelId="{E4F3A112-898C-4597-B715-CF8CE68807CB}" srcId="{2CC3ACF2-4235-43E3-80C7-3A0A52A4870C}" destId="{8E109012-1180-4EBE-AB10-F239A8583AE6}" srcOrd="3" destOrd="0" parTransId="{55129E28-D825-464E-9CAD-BE751C7E7641}" sibTransId="{80619105-97C0-4D0B-A680-200E7DDE6280}"/>
    <dgm:cxn modelId="{FD713CEC-816D-43A8-A35F-DE4F5D5E1B4F}" type="presOf" srcId="{80D8B43C-59A8-4513-ACEA-28832F0BC89C}" destId="{AC62C3DB-6DE9-424A-A919-E23093212BF5}" srcOrd="0" destOrd="0" presId="urn:microsoft.com/office/officeart/2005/8/layout/list1"/>
    <dgm:cxn modelId="{2FED855F-73DF-49F5-9517-CEA76401D32D}" type="presOf" srcId="{6F3E74C9-131D-4D72-A755-B9E792488318}" destId="{C383FBF2-C7B3-4BD2-8D4D-AB0BA6E53727}" srcOrd="0" destOrd="0" presId="urn:microsoft.com/office/officeart/2005/8/layout/list1"/>
    <dgm:cxn modelId="{8BD7EE65-668C-45C1-8580-469603BC5C99}" type="presOf" srcId="{6F3E74C9-131D-4D72-A755-B9E792488318}" destId="{E5D8572A-2BAB-43F3-AF0A-2CF5EBE72E30}" srcOrd="1" destOrd="0" presId="urn:microsoft.com/office/officeart/2005/8/layout/list1"/>
    <dgm:cxn modelId="{9FDBEB6E-C1D0-4D93-B64A-2A77D82D4F4E}" type="presOf" srcId="{63EA6826-CCBF-485B-8708-5ED95D0F1E22}" destId="{32170443-AFAC-41A3-A8F6-32A0A9D13D6B}" srcOrd="0" destOrd="0" presId="urn:microsoft.com/office/officeart/2005/8/layout/list1"/>
    <dgm:cxn modelId="{821DB005-1770-4707-8BA0-D7C9B6709ACB}" type="presOf" srcId="{8E109012-1180-4EBE-AB10-F239A8583AE6}" destId="{0673D89C-A8A1-43E3-851B-7EC4EC99379E}" srcOrd="0" destOrd="0" presId="urn:microsoft.com/office/officeart/2005/8/layout/list1"/>
    <dgm:cxn modelId="{EBACA2F6-7EE9-434C-B5E9-1882DDB1ABF7}" srcId="{2CC3ACF2-4235-43E3-80C7-3A0A52A4870C}" destId="{80D8B43C-59A8-4513-ACEA-28832F0BC89C}" srcOrd="1" destOrd="0" parTransId="{67625C5B-82AF-48DD-A78B-CDB408E27CB6}" sibTransId="{E214243D-6DD9-4347-805B-F80D466013C4}"/>
    <dgm:cxn modelId="{FD138229-EAA0-4173-A3BC-E6CC5C38A49C}" type="presOf" srcId="{8E109012-1180-4EBE-AB10-F239A8583AE6}" destId="{8858204A-461B-4E5D-9EB0-4B2FDCAB13EA}" srcOrd="1" destOrd="0" presId="urn:microsoft.com/office/officeart/2005/8/layout/list1"/>
    <dgm:cxn modelId="{E5590A40-BDAF-448C-82CB-DD9264343702}" type="presOf" srcId="{63EA6826-CCBF-485B-8708-5ED95D0F1E22}" destId="{59B5C589-1FAB-477C-989E-693D79264A85}" srcOrd="1" destOrd="0" presId="urn:microsoft.com/office/officeart/2005/8/layout/list1"/>
    <dgm:cxn modelId="{FF7BFCEB-3989-464E-AE65-A40AFDEEA396}" srcId="{2CC3ACF2-4235-43E3-80C7-3A0A52A4870C}" destId="{63EA6826-CCBF-485B-8708-5ED95D0F1E22}" srcOrd="2" destOrd="0" parTransId="{782BD055-DE0E-4ADF-937D-E6BC719A202B}" sibTransId="{DB70F78A-B783-48C6-BD56-431F84B32541}"/>
    <dgm:cxn modelId="{5E507085-73EF-41B7-8190-B24EEBEEDFDA}" type="presOf" srcId="{2CC3ACF2-4235-43E3-80C7-3A0A52A4870C}" destId="{F84E97B4-631C-481B-8F47-E59306BB5056}" srcOrd="0" destOrd="0" presId="urn:microsoft.com/office/officeart/2005/8/layout/list1"/>
    <dgm:cxn modelId="{D413581C-A4C5-44AE-BAF9-85F14E95F73A}" srcId="{2CC3ACF2-4235-43E3-80C7-3A0A52A4870C}" destId="{6F3E74C9-131D-4D72-A755-B9E792488318}" srcOrd="0" destOrd="0" parTransId="{7680148D-4398-433F-8EE5-0758EE69AB11}" sibTransId="{C94A606C-22BD-47E2-88CE-547591B36C7C}"/>
    <dgm:cxn modelId="{C5C5760F-AA81-43F5-88F8-9775BC014E34}" type="presParOf" srcId="{F84E97B4-631C-481B-8F47-E59306BB5056}" destId="{9182B0E3-FC87-44A2-8626-9C828F0F696A}" srcOrd="0" destOrd="0" presId="urn:microsoft.com/office/officeart/2005/8/layout/list1"/>
    <dgm:cxn modelId="{C2BE0D27-B125-48F6-889E-AEEA28719CA2}" type="presParOf" srcId="{9182B0E3-FC87-44A2-8626-9C828F0F696A}" destId="{C383FBF2-C7B3-4BD2-8D4D-AB0BA6E53727}" srcOrd="0" destOrd="0" presId="urn:microsoft.com/office/officeart/2005/8/layout/list1"/>
    <dgm:cxn modelId="{5A0A90D0-154D-45E5-8015-7B127500ED51}" type="presParOf" srcId="{9182B0E3-FC87-44A2-8626-9C828F0F696A}" destId="{E5D8572A-2BAB-43F3-AF0A-2CF5EBE72E30}" srcOrd="1" destOrd="0" presId="urn:microsoft.com/office/officeart/2005/8/layout/list1"/>
    <dgm:cxn modelId="{AD376ECA-7A03-4923-B1DE-35F982F9AA77}" type="presParOf" srcId="{F84E97B4-631C-481B-8F47-E59306BB5056}" destId="{AE948A1C-4BE4-49E1-BE3F-8D22289579D5}" srcOrd="1" destOrd="0" presId="urn:microsoft.com/office/officeart/2005/8/layout/list1"/>
    <dgm:cxn modelId="{0DCC6196-B833-4CAC-AE78-A6029387D60E}" type="presParOf" srcId="{F84E97B4-631C-481B-8F47-E59306BB5056}" destId="{8224F003-98A3-4555-8999-797B5A34227F}" srcOrd="2" destOrd="0" presId="urn:microsoft.com/office/officeart/2005/8/layout/list1"/>
    <dgm:cxn modelId="{0556DDDE-A5E7-4CA2-9CB3-0494D8290996}" type="presParOf" srcId="{F84E97B4-631C-481B-8F47-E59306BB5056}" destId="{6B726E50-C417-44CE-9C0E-AD22213C2503}" srcOrd="3" destOrd="0" presId="urn:microsoft.com/office/officeart/2005/8/layout/list1"/>
    <dgm:cxn modelId="{6127D2B9-FC5B-44CB-A782-AC92EF4E211B}" type="presParOf" srcId="{F84E97B4-631C-481B-8F47-E59306BB5056}" destId="{61E3DF6C-F1E5-4C69-9504-DBE78063262D}" srcOrd="4" destOrd="0" presId="urn:microsoft.com/office/officeart/2005/8/layout/list1"/>
    <dgm:cxn modelId="{1CD6839D-5D7E-4FF7-BA31-250E6751CF9C}" type="presParOf" srcId="{61E3DF6C-F1E5-4C69-9504-DBE78063262D}" destId="{AC62C3DB-6DE9-424A-A919-E23093212BF5}" srcOrd="0" destOrd="0" presId="urn:microsoft.com/office/officeart/2005/8/layout/list1"/>
    <dgm:cxn modelId="{3E6FFD22-9CA6-459B-A2C6-6E98E1CD282B}" type="presParOf" srcId="{61E3DF6C-F1E5-4C69-9504-DBE78063262D}" destId="{2D7CB809-B1C7-4692-80A9-DC8204A7505C}" srcOrd="1" destOrd="0" presId="urn:microsoft.com/office/officeart/2005/8/layout/list1"/>
    <dgm:cxn modelId="{CDDC537D-249B-4E38-B062-7C3AC9937101}" type="presParOf" srcId="{F84E97B4-631C-481B-8F47-E59306BB5056}" destId="{0389DAC3-31EA-4FB2-ABCC-DB63E82FEDF3}" srcOrd="5" destOrd="0" presId="urn:microsoft.com/office/officeart/2005/8/layout/list1"/>
    <dgm:cxn modelId="{4E15611F-3544-4C21-938D-2091E350B6BA}" type="presParOf" srcId="{F84E97B4-631C-481B-8F47-E59306BB5056}" destId="{4520AC2F-95E9-4C9E-B8C3-B73BC93FD403}" srcOrd="6" destOrd="0" presId="urn:microsoft.com/office/officeart/2005/8/layout/list1"/>
    <dgm:cxn modelId="{648A7A13-92EA-476F-BBA5-E27728A98ADB}" type="presParOf" srcId="{F84E97B4-631C-481B-8F47-E59306BB5056}" destId="{D410A09D-A3E1-4407-89FC-CE487B94BDC0}" srcOrd="7" destOrd="0" presId="urn:microsoft.com/office/officeart/2005/8/layout/list1"/>
    <dgm:cxn modelId="{B2AF5ABB-DF53-4A80-AC5C-A24CB792C0A3}" type="presParOf" srcId="{F84E97B4-631C-481B-8F47-E59306BB5056}" destId="{2DC2592A-6420-4829-B8F9-A12D6AF3811F}" srcOrd="8" destOrd="0" presId="urn:microsoft.com/office/officeart/2005/8/layout/list1"/>
    <dgm:cxn modelId="{EE3B571F-28F9-4A8A-802D-CFBED0B6D22C}" type="presParOf" srcId="{2DC2592A-6420-4829-B8F9-A12D6AF3811F}" destId="{32170443-AFAC-41A3-A8F6-32A0A9D13D6B}" srcOrd="0" destOrd="0" presId="urn:microsoft.com/office/officeart/2005/8/layout/list1"/>
    <dgm:cxn modelId="{5E0AAED5-97C1-4D0A-806D-E131B752E3FE}" type="presParOf" srcId="{2DC2592A-6420-4829-B8F9-A12D6AF3811F}" destId="{59B5C589-1FAB-477C-989E-693D79264A85}" srcOrd="1" destOrd="0" presId="urn:microsoft.com/office/officeart/2005/8/layout/list1"/>
    <dgm:cxn modelId="{4B551828-9D87-4CF6-BE2B-B70CD02807DB}" type="presParOf" srcId="{F84E97B4-631C-481B-8F47-E59306BB5056}" destId="{0BCDA55B-14EE-491F-B34C-93574D6790E6}" srcOrd="9" destOrd="0" presId="urn:microsoft.com/office/officeart/2005/8/layout/list1"/>
    <dgm:cxn modelId="{DF19A8FC-1089-4A97-BDA7-8A13A9AC9A9F}" type="presParOf" srcId="{F84E97B4-631C-481B-8F47-E59306BB5056}" destId="{B872EC77-48AD-4132-A9B5-384ABD733C01}" srcOrd="10" destOrd="0" presId="urn:microsoft.com/office/officeart/2005/8/layout/list1"/>
    <dgm:cxn modelId="{AA4042F3-BEB7-4029-8EF8-1AC6A68FAAB1}" type="presParOf" srcId="{F84E97B4-631C-481B-8F47-E59306BB5056}" destId="{FCE1B580-4851-4C19-A4FF-B0502B9DE2B4}" srcOrd="11" destOrd="0" presId="urn:microsoft.com/office/officeart/2005/8/layout/list1"/>
    <dgm:cxn modelId="{02BA8249-BF3C-40B7-A7E6-6AE8AF8750B1}" type="presParOf" srcId="{F84E97B4-631C-481B-8F47-E59306BB5056}" destId="{7DAD33A4-F94F-4B58-B638-0E02C6694994}" srcOrd="12" destOrd="0" presId="urn:microsoft.com/office/officeart/2005/8/layout/list1"/>
    <dgm:cxn modelId="{DFBE93E1-EF5B-4830-934C-54B0098DEB0C}" type="presParOf" srcId="{7DAD33A4-F94F-4B58-B638-0E02C6694994}" destId="{0673D89C-A8A1-43E3-851B-7EC4EC99379E}" srcOrd="0" destOrd="0" presId="urn:microsoft.com/office/officeart/2005/8/layout/list1"/>
    <dgm:cxn modelId="{3652CA61-B6C3-4F8B-A346-31F2DFE6A43C}" type="presParOf" srcId="{7DAD33A4-F94F-4B58-B638-0E02C6694994}" destId="{8858204A-461B-4E5D-9EB0-4B2FDCAB13EA}" srcOrd="1" destOrd="0" presId="urn:microsoft.com/office/officeart/2005/8/layout/list1"/>
    <dgm:cxn modelId="{F475ADA8-BDEA-480C-8B9C-852EF718E882}" type="presParOf" srcId="{F84E97B4-631C-481B-8F47-E59306BB5056}" destId="{5F3D3F9D-B69E-453D-88A0-9A0CFA15B458}" srcOrd="13" destOrd="0" presId="urn:microsoft.com/office/officeart/2005/8/layout/list1"/>
    <dgm:cxn modelId="{75A11F1B-EA20-49F0-BAEE-07E84F69E545}" type="presParOf" srcId="{F84E97B4-631C-481B-8F47-E59306BB5056}" destId="{34EAB975-DD7D-430F-80DC-1D1001152DDA}" srcOrd="14" destOrd="0" presId="urn:microsoft.com/office/officeart/2005/8/layout/list1"/>
  </dgm:cxnLst>
  <dgm:bg>
    <a:gradFill>
      <a:gsLst>
        <a:gs pos="52929">
          <a:schemeClr val="accent6">
            <a:lumMod val="40000"/>
            <a:lumOff val="60000"/>
          </a:schemeClr>
        </a:gs>
        <a:gs pos="0">
          <a:schemeClr val="accent6">
            <a:lumMod val="20000"/>
            <a:lumOff val="80000"/>
          </a:schemeClr>
        </a:gs>
        <a:gs pos="39999">
          <a:srgbClr val="85C2FF"/>
        </a:gs>
        <a:gs pos="70000">
          <a:srgbClr val="C4D6EB"/>
        </a:gs>
        <a:gs pos="100000">
          <a:srgbClr val="FFEBFA"/>
        </a:gs>
      </a:gsLst>
      <a:lin ang="5400000" scaled="0"/>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C3ACF2-4235-43E3-80C7-3A0A52A4870C}"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C"/>
        </a:p>
      </dgm:t>
    </dgm:pt>
    <dgm:pt modelId="{6F3E74C9-131D-4D72-A755-B9E792488318}">
      <dgm:prSet phldrT="[Text]" custT="1"/>
      <dgm:spPr>
        <a:gradFill rotWithShape="0">
          <a:gsLst>
            <a:gs pos="0">
              <a:srgbClr val="8488C4"/>
            </a:gs>
            <a:gs pos="53000">
              <a:srgbClr val="D4DEFF"/>
            </a:gs>
            <a:gs pos="83000">
              <a:srgbClr val="D4DEFF"/>
            </a:gs>
            <a:gs pos="100000">
              <a:srgbClr val="96AB94"/>
            </a:gs>
          </a:gsLst>
          <a:lin ang="5400000" scaled="0"/>
        </a:gradFill>
      </dgm:spPr>
      <dgm:t>
        <a:bodyPr/>
        <a:lstStyle/>
        <a:p>
          <a:pPr algn="ctr"/>
          <a:r>
            <a:rPr lang="es-EC" sz="1800" dirty="0" smtClean="0"/>
            <a:t>h)</a:t>
          </a:r>
          <a:r>
            <a:rPr lang="es-EC" sz="1800" baseline="0" dirty="0" smtClean="0"/>
            <a:t> Se realizó un seguimiento a 2 rutas de recolección municipales.</a:t>
          </a:r>
          <a:endParaRPr lang="es-EC" sz="1800" dirty="0"/>
        </a:p>
      </dgm:t>
    </dgm:pt>
    <dgm:pt modelId="{7680148D-4398-433F-8EE5-0758EE69AB11}" type="parTrans" cxnId="{D413581C-A4C5-44AE-BAF9-85F14E95F73A}">
      <dgm:prSet/>
      <dgm:spPr/>
      <dgm:t>
        <a:bodyPr/>
        <a:lstStyle/>
        <a:p>
          <a:endParaRPr lang="es-EC"/>
        </a:p>
      </dgm:t>
    </dgm:pt>
    <dgm:pt modelId="{C94A606C-22BD-47E2-88CE-547591B36C7C}" type="sibTrans" cxnId="{D413581C-A4C5-44AE-BAF9-85F14E95F73A}">
      <dgm:prSet/>
      <dgm:spPr/>
      <dgm:t>
        <a:bodyPr/>
        <a:lstStyle/>
        <a:p>
          <a:endParaRPr lang="es-EC"/>
        </a:p>
      </dgm:t>
    </dgm:pt>
    <dgm:pt modelId="{80D8B43C-59A8-4513-ACEA-28832F0BC89C}">
      <dgm:prSet phldrT="[Text]" custT="1"/>
      <dgm:spPr>
        <a:gradFill rotWithShape="0">
          <a:gsLst>
            <a:gs pos="0">
              <a:srgbClr val="8488C4"/>
            </a:gs>
            <a:gs pos="53000">
              <a:srgbClr val="D4DEFF"/>
            </a:gs>
            <a:gs pos="83000">
              <a:srgbClr val="D4DEFF"/>
            </a:gs>
            <a:gs pos="100000">
              <a:srgbClr val="96AB94"/>
            </a:gs>
          </a:gsLst>
          <a:lin ang="5400000" scaled="0"/>
        </a:gradFill>
      </dgm:spPr>
      <dgm:t>
        <a:bodyPr/>
        <a:lstStyle/>
        <a:p>
          <a:pPr algn="ctr"/>
          <a:r>
            <a:rPr lang="es-EC" sz="1800" dirty="0" smtClean="0"/>
            <a:t>i) Se realizó una evaluación del sitio de disposición final, botadero a cielo abierto “El jardín”. (Foto 3)</a:t>
          </a:r>
          <a:endParaRPr lang="es-EC" sz="1800" dirty="0"/>
        </a:p>
      </dgm:t>
    </dgm:pt>
    <dgm:pt modelId="{67625C5B-82AF-48DD-A78B-CDB408E27CB6}" type="parTrans" cxnId="{EBACA2F6-7EE9-434C-B5E9-1882DDB1ABF7}">
      <dgm:prSet/>
      <dgm:spPr/>
      <dgm:t>
        <a:bodyPr/>
        <a:lstStyle/>
        <a:p>
          <a:endParaRPr lang="es-EC"/>
        </a:p>
      </dgm:t>
    </dgm:pt>
    <dgm:pt modelId="{E214243D-6DD9-4347-805B-F80D466013C4}" type="sibTrans" cxnId="{EBACA2F6-7EE9-434C-B5E9-1882DDB1ABF7}">
      <dgm:prSet/>
      <dgm:spPr/>
      <dgm:t>
        <a:bodyPr/>
        <a:lstStyle/>
        <a:p>
          <a:endParaRPr lang="es-EC"/>
        </a:p>
      </dgm:t>
    </dgm:pt>
    <dgm:pt modelId="{63EA6826-CCBF-485B-8708-5ED95D0F1E22}">
      <dgm:prSet phldrT="[Text]" custT="1"/>
      <dgm:spPr>
        <a:gradFill rotWithShape="0">
          <a:gsLst>
            <a:gs pos="0">
              <a:srgbClr val="8488C4"/>
            </a:gs>
            <a:gs pos="53000">
              <a:srgbClr val="D4DEFF"/>
            </a:gs>
            <a:gs pos="83000">
              <a:srgbClr val="D4DEFF"/>
            </a:gs>
            <a:gs pos="100000">
              <a:srgbClr val="96AB94"/>
            </a:gs>
          </a:gsLst>
          <a:lin ang="5400000" scaled="0"/>
        </a:gradFill>
      </dgm:spPr>
      <dgm:t>
        <a:bodyPr/>
        <a:lstStyle/>
        <a:p>
          <a:pPr algn="ctr"/>
          <a:r>
            <a:rPr lang="es-EC" sz="1800" dirty="0" smtClean="0"/>
            <a:t>f) Se efectúo la validación, mediante un modelo espacial y normativa TULSMA, del sitio de disposición final propuesto en el estudio contratado por el GADME.</a:t>
          </a:r>
          <a:endParaRPr lang="es-EC" sz="1800" dirty="0"/>
        </a:p>
      </dgm:t>
    </dgm:pt>
    <dgm:pt modelId="{782BD055-DE0E-4ADF-937D-E6BC719A202B}" type="parTrans" cxnId="{FF7BFCEB-3989-464E-AE65-A40AFDEEA396}">
      <dgm:prSet/>
      <dgm:spPr/>
      <dgm:t>
        <a:bodyPr/>
        <a:lstStyle/>
        <a:p>
          <a:endParaRPr lang="es-EC"/>
        </a:p>
      </dgm:t>
    </dgm:pt>
    <dgm:pt modelId="{DB70F78A-B783-48C6-BD56-431F84B32541}" type="sibTrans" cxnId="{FF7BFCEB-3989-464E-AE65-A40AFDEEA396}">
      <dgm:prSet/>
      <dgm:spPr/>
      <dgm:t>
        <a:bodyPr/>
        <a:lstStyle/>
        <a:p>
          <a:endParaRPr lang="es-EC"/>
        </a:p>
      </dgm:t>
    </dgm:pt>
    <dgm:pt modelId="{F84E97B4-631C-481B-8F47-E59306BB5056}" type="pres">
      <dgm:prSet presAssocID="{2CC3ACF2-4235-43E3-80C7-3A0A52A4870C}" presName="linear" presStyleCnt="0">
        <dgm:presLayoutVars>
          <dgm:dir/>
          <dgm:animLvl val="lvl"/>
          <dgm:resizeHandles val="exact"/>
        </dgm:presLayoutVars>
      </dgm:prSet>
      <dgm:spPr/>
      <dgm:t>
        <a:bodyPr/>
        <a:lstStyle/>
        <a:p>
          <a:endParaRPr lang="es-EC"/>
        </a:p>
      </dgm:t>
    </dgm:pt>
    <dgm:pt modelId="{9182B0E3-FC87-44A2-8626-9C828F0F696A}" type="pres">
      <dgm:prSet presAssocID="{6F3E74C9-131D-4D72-A755-B9E792488318}" presName="parentLin" presStyleCnt="0"/>
      <dgm:spPr/>
    </dgm:pt>
    <dgm:pt modelId="{C383FBF2-C7B3-4BD2-8D4D-AB0BA6E53727}" type="pres">
      <dgm:prSet presAssocID="{6F3E74C9-131D-4D72-A755-B9E792488318}" presName="parentLeftMargin" presStyleLbl="node1" presStyleIdx="0" presStyleCnt="3"/>
      <dgm:spPr/>
      <dgm:t>
        <a:bodyPr/>
        <a:lstStyle/>
        <a:p>
          <a:endParaRPr lang="es-EC"/>
        </a:p>
      </dgm:t>
    </dgm:pt>
    <dgm:pt modelId="{E5D8572A-2BAB-43F3-AF0A-2CF5EBE72E30}" type="pres">
      <dgm:prSet presAssocID="{6F3E74C9-131D-4D72-A755-B9E792488318}" presName="parentText" presStyleLbl="node1" presStyleIdx="0" presStyleCnt="3" custScaleX="132688" custScaleY="143495">
        <dgm:presLayoutVars>
          <dgm:chMax val="0"/>
          <dgm:bulletEnabled val="1"/>
        </dgm:presLayoutVars>
      </dgm:prSet>
      <dgm:spPr/>
      <dgm:t>
        <a:bodyPr/>
        <a:lstStyle/>
        <a:p>
          <a:endParaRPr lang="es-EC"/>
        </a:p>
      </dgm:t>
    </dgm:pt>
    <dgm:pt modelId="{AE948A1C-4BE4-49E1-BE3F-8D22289579D5}" type="pres">
      <dgm:prSet presAssocID="{6F3E74C9-131D-4D72-A755-B9E792488318}" presName="negativeSpace" presStyleCnt="0"/>
      <dgm:spPr/>
    </dgm:pt>
    <dgm:pt modelId="{8224F003-98A3-4555-8999-797B5A34227F}" type="pres">
      <dgm:prSet presAssocID="{6F3E74C9-131D-4D72-A755-B9E792488318}" presName="childText" presStyleLbl="conFgAcc1" presStyleIdx="0" presStyleCnt="3">
        <dgm:presLayoutVars>
          <dgm:bulletEnabled val="1"/>
        </dgm:presLayoutVars>
      </dgm:prSet>
      <dgm:spPr/>
    </dgm:pt>
    <dgm:pt modelId="{6B726E50-C417-44CE-9C0E-AD22213C2503}" type="pres">
      <dgm:prSet presAssocID="{C94A606C-22BD-47E2-88CE-547591B36C7C}" presName="spaceBetweenRectangles" presStyleCnt="0"/>
      <dgm:spPr/>
    </dgm:pt>
    <dgm:pt modelId="{61E3DF6C-F1E5-4C69-9504-DBE78063262D}" type="pres">
      <dgm:prSet presAssocID="{80D8B43C-59A8-4513-ACEA-28832F0BC89C}" presName="parentLin" presStyleCnt="0"/>
      <dgm:spPr/>
    </dgm:pt>
    <dgm:pt modelId="{AC62C3DB-6DE9-424A-A919-E23093212BF5}" type="pres">
      <dgm:prSet presAssocID="{80D8B43C-59A8-4513-ACEA-28832F0BC89C}" presName="parentLeftMargin" presStyleLbl="node1" presStyleIdx="0" presStyleCnt="3"/>
      <dgm:spPr/>
      <dgm:t>
        <a:bodyPr/>
        <a:lstStyle/>
        <a:p>
          <a:endParaRPr lang="es-EC"/>
        </a:p>
      </dgm:t>
    </dgm:pt>
    <dgm:pt modelId="{2D7CB809-B1C7-4692-80A9-DC8204A7505C}" type="pres">
      <dgm:prSet presAssocID="{80D8B43C-59A8-4513-ACEA-28832F0BC89C}" presName="parentText" presStyleLbl="node1" presStyleIdx="1" presStyleCnt="3" custScaleX="133898" custScaleY="138195">
        <dgm:presLayoutVars>
          <dgm:chMax val="0"/>
          <dgm:bulletEnabled val="1"/>
        </dgm:presLayoutVars>
      </dgm:prSet>
      <dgm:spPr/>
      <dgm:t>
        <a:bodyPr/>
        <a:lstStyle/>
        <a:p>
          <a:endParaRPr lang="es-EC"/>
        </a:p>
      </dgm:t>
    </dgm:pt>
    <dgm:pt modelId="{0389DAC3-31EA-4FB2-ABCC-DB63E82FEDF3}" type="pres">
      <dgm:prSet presAssocID="{80D8B43C-59A8-4513-ACEA-28832F0BC89C}" presName="negativeSpace" presStyleCnt="0"/>
      <dgm:spPr/>
    </dgm:pt>
    <dgm:pt modelId="{4520AC2F-95E9-4C9E-B8C3-B73BC93FD403}" type="pres">
      <dgm:prSet presAssocID="{80D8B43C-59A8-4513-ACEA-28832F0BC89C}" presName="childText" presStyleLbl="conFgAcc1" presStyleIdx="1" presStyleCnt="3">
        <dgm:presLayoutVars>
          <dgm:bulletEnabled val="1"/>
        </dgm:presLayoutVars>
      </dgm:prSet>
      <dgm:spPr/>
    </dgm:pt>
    <dgm:pt modelId="{D410A09D-A3E1-4407-89FC-CE487B94BDC0}" type="pres">
      <dgm:prSet presAssocID="{E214243D-6DD9-4347-805B-F80D466013C4}" presName="spaceBetweenRectangles" presStyleCnt="0"/>
      <dgm:spPr/>
    </dgm:pt>
    <dgm:pt modelId="{2DC2592A-6420-4829-B8F9-A12D6AF3811F}" type="pres">
      <dgm:prSet presAssocID="{63EA6826-CCBF-485B-8708-5ED95D0F1E22}" presName="parentLin" presStyleCnt="0"/>
      <dgm:spPr/>
    </dgm:pt>
    <dgm:pt modelId="{32170443-AFAC-41A3-A8F6-32A0A9D13D6B}" type="pres">
      <dgm:prSet presAssocID="{63EA6826-CCBF-485B-8708-5ED95D0F1E22}" presName="parentLeftMargin" presStyleLbl="node1" presStyleIdx="1" presStyleCnt="3"/>
      <dgm:spPr/>
      <dgm:t>
        <a:bodyPr/>
        <a:lstStyle/>
        <a:p>
          <a:endParaRPr lang="es-EC"/>
        </a:p>
      </dgm:t>
    </dgm:pt>
    <dgm:pt modelId="{59B5C589-1FAB-477C-989E-693D79264A85}" type="pres">
      <dgm:prSet presAssocID="{63EA6826-CCBF-485B-8708-5ED95D0F1E22}" presName="parentText" presStyleLbl="node1" presStyleIdx="2" presStyleCnt="3" custScaleX="142857" custScaleY="251348">
        <dgm:presLayoutVars>
          <dgm:chMax val="0"/>
          <dgm:bulletEnabled val="1"/>
        </dgm:presLayoutVars>
      </dgm:prSet>
      <dgm:spPr/>
      <dgm:t>
        <a:bodyPr/>
        <a:lstStyle/>
        <a:p>
          <a:endParaRPr lang="es-EC"/>
        </a:p>
      </dgm:t>
    </dgm:pt>
    <dgm:pt modelId="{0BCDA55B-14EE-491F-B34C-93574D6790E6}" type="pres">
      <dgm:prSet presAssocID="{63EA6826-CCBF-485B-8708-5ED95D0F1E22}" presName="negativeSpace" presStyleCnt="0"/>
      <dgm:spPr/>
    </dgm:pt>
    <dgm:pt modelId="{B872EC77-48AD-4132-A9B5-384ABD733C01}" type="pres">
      <dgm:prSet presAssocID="{63EA6826-CCBF-485B-8708-5ED95D0F1E22}" presName="childText" presStyleLbl="conFgAcc1" presStyleIdx="2" presStyleCnt="3">
        <dgm:presLayoutVars>
          <dgm:bulletEnabled val="1"/>
        </dgm:presLayoutVars>
      </dgm:prSet>
      <dgm:spPr/>
    </dgm:pt>
  </dgm:ptLst>
  <dgm:cxnLst>
    <dgm:cxn modelId="{5CED0538-B72A-4247-B8D4-B6804A0E2E6D}" type="presOf" srcId="{2CC3ACF2-4235-43E3-80C7-3A0A52A4870C}" destId="{F84E97B4-631C-481B-8F47-E59306BB5056}" srcOrd="0" destOrd="0" presId="urn:microsoft.com/office/officeart/2005/8/layout/list1"/>
    <dgm:cxn modelId="{DF7B17BC-7956-4517-B766-CC5F6569E915}" type="presOf" srcId="{63EA6826-CCBF-485B-8708-5ED95D0F1E22}" destId="{32170443-AFAC-41A3-A8F6-32A0A9D13D6B}" srcOrd="0" destOrd="0" presId="urn:microsoft.com/office/officeart/2005/8/layout/list1"/>
    <dgm:cxn modelId="{267CF1DB-8A55-4859-AB37-6A773372AF1B}" type="presOf" srcId="{80D8B43C-59A8-4513-ACEA-28832F0BC89C}" destId="{AC62C3DB-6DE9-424A-A919-E23093212BF5}" srcOrd="0" destOrd="0" presId="urn:microsoft.com/office/officeart/2005/8/layout/list1"/>
    <dgm:cxn modelId="{53E9C462-DCD3-49B0-909D-D9C27042D2A8}" type="presOf" srcId="{6F3E74C9-131D-4D72-A755-B9E792488318}" destId="{C383FBF2-C7B3-4BD2-8D4D-AB0BA6E53727}" srcOrd="0" destOrd="0" presId="urn:microsoft.com/office/officeart/2005/8/layout/list1"/>
    <dgm:cxn modelId="{EBACA2F6-7EE9-434C-B5E9-1882DDB1ABF7}" srcId="{2CC3ACF2-4235-43E3-80C7-3A0A52A4870C}" destId="{80D8B43C-59A8-4513-ACEA-28832F0BC89C}" srcOrd="1" destOrd="0" parTransId="{67625C5B-82AF-48DD-A78B-CDB408E27CB6}" sibTransId="{E214243D-6DD9-4347-805B-F80D466013C4}"/>
    <dgm:cxn modelId="{FF7BFCEB-3989-464E-AE65-A40AFDEEA396}" srcId="{2CC3ACF2-4235-43E3-80C7-3A0A52A4870C}" destId="{63EA6826-CCBF-485B-8708-5ED95D0F1E22}" srcOrd="2" destOrd="0" parTransId="{782BD055-DE0E-4ADF-937D-E6BC719A202B}" sibTransId="{DB70F78A-B783-48C6-BD56-431F84B32541}"/>
    <dgm:cxn modelId="{4855C66D-A491-4CFA-BAF2-EBCF32B725E0}" type="presOf" srcId="{80D8B43C-59A8-4513-ACEA-28832F0BC89C}" destId="{2D7CB809-B1C7-4692-80A9-DC8204A7505C}" srcOrd="1" destOrd="0" presId="urn:microsoft.com/office/officeart/2005/8/layout/list1"/>
    <dgm:cxn modelId="{EBF69318-9CA3-48CB-B2EC-EB0DAAC78ED8}" type="presOf" srcId="{6F3E74C9-131D-4D72-A755-B9E792488318}" destId="{E5D8572A-2BAB-43F3-AF0A-2CF5EBE72E30}" srcOrd="1" destOrd="0" presId="urn:microsoft.com/office/officeart/2005/8/layout/list1"/>
    <dgm:cxn modelId="{D413581C-A4C5-44AE-BAF9-85F14E95F73A}" srcId="{2CC3ACF2-4235-43E3-80C7-3A0A52A4870C}" destId="{6F3E74C9-131D-4D72-A755-B9E792488318}" srcOrd="0" destOrd="0" parTransId="{7680148D-4398-433F-8EE5-0758EE69AB11}" sibTransId="{C94A606C-22BD-47E2-88CE-547591B36C7C}"/>
    <dgm:cxn modelId="{D27736C1-8475-42B6-802F-C55A855BC698}" type="presOf" srcId="{63EA6826-CCBF-485B-8708-5ED95D0F1E22}" destId="{59B5C589-1FAB-477C-989E-693D79264A85}" srcOrd="1" destOrd="0" presId="urn:microsoft.com/office/officeart/2005/8/layout/list1"/>
    <dgm:cxn modelId="{BEAA1033-4EDD-4632-92FF-997B4B35276B}" type="presParOf" srcId="{F84E97B4-631C-481B-8F47-E59306BB5056}" destId="{9182B0E3-FC87-44A2-8626-9C828F0F696A}" srcOrd="0" destOrd="0" presId="urn:microsoft.com/office/officeart/2005/8/layout/list1"/>
    <dgm:cxn modelId="{485126B0-3843-4ECC-82BE-60BEAE77B4D1}" type="presParOf" srcId="{9182B0E3-FC87-44A2-8626-9C828F0F696A}" destId="{C383FBF2-C7B3-4BD2-8D4D-AB0BA6E53727}" srcOrd="0" destOrd="0" presId="urn:microsoft.com/office/officeart/2005/8/layout/list1"/>
    <dgm:cxn modelId="{EB6F93FE-2571-460B-94C5-3D39308AD45F}" type="presParOf" srcId="{9182B0E3-FC87-44A2-8626-9C828F0F696A}" destId="{E5D8572A-2BAB-43F3-AF0A-2CF5EBE72E30}" srcOrd="1" destOrd="0" presId="urn:microsoft.com/office/officeart/2005/8/layout/list1"/>
    <dgm:cxn modelId="{6C394424-E94F-4FC3-B3F9-B8436F9A38DA}" type="presParOf" srcId="{F84E97B4-631C-481B-8F47-E59306BB5056}" destId="{AE948A1C-4BE4-49E1-BE3F-8D22289579D5}" srcOrd="1" destOrd="0" presId="urn:microsoft.com/office/officeart/2005/8/layout/list1"/>
    <dgm:cxn modelId="{B05D4CDB-5D2A-4E96-B80C-80D6585285E8}" type="presParOf" srcId="{F84E97B4-631C-481B-8F47-E59306BB5056}" destId="{8224F003-98A3-4555-8999-797B5A34227F}" srcOrd="2" destOrd="0" presId="urn:microsoft.com/office/officeart/2005/8/layout/list1"/>
    <dgm:cxn modelId="{069C662E-8B88-43C7-95CB-3D5114593A30}" type="presParOf" srcId="{F84E97B4-631C-481B-8F47-E59306BB5056}" destId="{6B726E50-C417-44CE-9C0E-AD22213C2503}" srcOrd="3" destOrd="0" presId="urn:microsoft.com/office/officeart/2005/8/layout/list1"/>
    <dgm:cxn modelId="{3ADDC18E-BC27-4DC0-9877-1DD2A98FAE8D}" type="presParOf" srcId="{F84E97B4-631C-481B-8F47-E59306BB5056}" destId="{61E3DF6C-F1E5-4C69-9504-DBE78063262D}" srcOrd="4" destOrd="0" presId="urn:microsoft.com/office/officeart/2005/8/layout/list1"/>
    <dgm:cxn modelId="{00F2B735-66B2-4A76-983A-01FB455F6F8E}" type="presParOf" srcId="{61E3DF6C-F1E5-4C69-9504-DBE78063262D}" destId="{AC62C3DB-6DE9-424A-A919-E23093212BF5}" srcOrd="0" destOrd="0" presId="urn:microsoft.com/office/officeart/2005/8/layout/list1"/>
    <dgm:cxn modelId="{767C1777-C5D0-4825-AD52-D9EB966652F8}" type="presParOf" srcId="{61E3DF6C-F1E5-4C69-9504-DBE78063262D}" destId="{2D7CB809-B1C7-4692-80A9-DC8204A7505C}" srcOrd="1" destOrd="0" presId="urn:microsoft.com/office/officeart/2005/8/layout/list1"/>
    <dgm:cxn modelId="{8DEF040D-4D09-45BE-96FF-67ABF441B489}" type="presParOf" srcId="{F84E97B4-631C-481B-8F47-E59306BB5056}" destId="{0389DAC3-31EA-4FB2-ABCC-DB63E82FEDF3}" srcOrd="5" destOrd="0" presId="urn:microsoft.com/office/officeart/2005/8/layout/list1"/>
    <dgm:cxn modelId="{3F7E2AE8-03B9-4495-9FD4-EFBF69A91945}" type="presParOf" srcId="{F84E97B4-631C-481B-8F47-E59306BB5056}" destId="{4520AC2F-95E9-4C9E-B8C3-B73BC93FD403}" srcOrd="6" destOrd="0" presId="urn:microsoft.com/office/officeart/2005/8/layout/list1"/>
    <dgm:cxn modelId="{48A22B45-DB35-4F1A-8FDB-8C6129E454F0}" type="presParOf" srcId="{F84E97B4-631C-481B-8F47-E59306BB5056}" destId="{D410A09D-A3E1-4407-89FC-CE487B94BDC0}" srcOrd="7" destOrd="0" presId="urn:microsoft.com/office/officeart/2005/8/layout/list1"/>
    <dgm:cxn modelId="{B8D4AF00-1A46-4EC8-BA23-55D0615C4257}" type="presParOf" srcId="{F84E97B4-631C-481B-8F47-E59306BB5056}" destId="{2DC2592A-6420-4829-B8F9-A12D6AF3811F}" srcOrd="8" destOrd="0" presId="urn:microsoft.com/office/officeart/2005/8/layout/list1"/>
    <dgm:cxn modelId="{A724976A-21AE-44BB-90CC-ED80E11B48C1}" type="presParOf" srcId="{2DC2592A-6420-4829-B8F9-A12D6AF3811F}" destId="{32170443-AFAC-41A3-A8F6-32A0A9D13D6B}" srcOrd="0" destOrd="0" presId="urn:microsoft.com/office/officeart/2005/8/layout/list1"/>
    <dgm:cxn modelId="{39779114-D583-4F24-908D-FF292A01BD89}" type="presParOf" srcId="{2DC2592A-6420-4829-B8F9-A12D6AF3811F}" destId="{59B5C589-1FAB-477C-989E-693D79264A85}" srcOrd="1" destOrd="0" presId="urn:microsoft.com/office/officeart/2005/8/layout/list1"/>
    <dgm:cxn modelId="{BBBD3719-A3FD-49AC-A4B0-D1EB44304343}" type="presParOf" srcId="{F84E97B4-631C-481B-8F47-E59306BB5056}" destId="{0BCDA55B-14EE-491F-B34C-93574D6790E6}" srcOrd="9" destOrd="0" presId="urn:microsoft.com/office/officeart/2005/8/layout/list1"/>
    <dgm:cxn modelId="{656945B4-5B85-47FF-A5C8-02EC79875414}" type="presParOf" srcId="{F84E97B4-631C-481B-8F47-E59306BB5056}" destId="{B872EC77-48AD-4132-A9B5-384ABD733C01}" srcOrd="10" destOrd="0" presId="urn:microsoft.com/office/officeart/2005/8/layout/list1"/>
  </dgm:cxnLst>
  <dgm:bg>
    <a:gradFill>
      <a:gsLst>
        <a:gs pos="62500">
          <a:srgbClr val="B4D1F0"/>
        </a:gs>
        <a:gs pos="0">
          <a:schemeClr val="accent6">
            <a:lumMod val="40000"/>
            <a:lumOff val="60000"/>
          </a:schemeClr>
        </a:gs>
        <a:gs pos="39999">
          <a:srgbClr val="85C2FF"/>
        </a:gs>
        <a:gs pos="70000">
          <a:srgbClr val="C4D6EB"/>
        </a:gs>
        <a:gs pos="100000">
          <a:srgbClr val="FFEBFA"/>
        </a:gs>
      </a:gsLst>
      <a:lin ang="5400000" scaled="0"/>
    </a:gra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85E4E7-1304-4964-B167-9CB75DAAD5C6}" type="doc">
      <dgm:prSet loTypeId="urn:microsoft.com/office/officeart/2005/8/layout/bProcess3" loCatId="process" qsTypeId="urn:microsoft.com/office/officeart/2005/8/quickstyle/simple1" qsCatId="simple" csTypeId="urn:microsoft.com/office/officeart/2005/8/colors/accent5_3" csCatId="accent5" phldr="1"/>
      <dgm:spPr/>
      <dgm:t>
        <a:bodyPr/>
        <a:lstStyle/>
        <a:p>
          <a:endParaRPr lang="es-EC"/>
        </a:p>
      </dgm:t>
    </dgm:pt>
    <dgm:pt modelId="{80A09137-86BC-4CEB-AA69-8512D826785E}">
      <dgm:prSet phldrT="[Text]" custT="1"/>
      <dgm:spPr/>
      <dgm:t>
        <a:bodyPr/>
        <a:lstStyle/>
        <a:p>
          <a:r>
            <a:rPr lang="es-EC" sz="1800" dirty="0" smtClean="0">
              <a:solidFill>
                <a:schemeClr val="tx1"/>
              </a:solidFill>
            </a:rPr>
            <a:t>A cargo del GADME, Dirección de Higiene.</a:t>
          </a:r>
          <a:endParaRPr lang="es-EC" sz="1800" dirty="0">
            <a:solidFill>
              <a:schemeClr val="tx1"/>
            </a:solidFill>
          </a:endParaRPr>
        </a:p>
      </dgm:t>
    </dgm:pt>
    <dgm:pt modelId="{0A97D1A4-E3C3-4456-BD55-C3419CBC8061}" type="parTrans" cxnId="{59A15B8A-F6A1-4142-9504-8629AC404851}">
      <dgm:prSet/>
      <dgm:spPr/>
      <dgm:t>
        <a:bodyPr/>
        <a:lstStyle/>
        <a:p>
          <a:endParaRPr lang="es-EC"/>
        </a:p>
      </dgm:t>
    </dgm:pt>
    <dgm:pt modelId="{9B35038F-6B19-4268-8941-5994E2E32F82}" type="sibTrans" cxnId="{59A15B8A-F6A1-4142-9504-8629AC404851}">
      <dgm:prSet/>
      <dgm:spPr/>
      <dgm:t>
        <a:bodyPr/>
        <a:lstStyle/>
        <a:p>
          <a:endParaRPr lang="es-EC"/>
        </a:p>
      </dgm:t>
    </dgm:pt>
    <dgm:pt modelId="{5FDD8CD1-99FA-40B6-8DE0-BD7F4702BC7E}">
      <dgm:prSet phldrT="[Text]" custT="1"/>
      <dgm:spPr/>
      <dgm:t>
        <a:bodyPr/>
        <a:lstStyle/>
        <a:p>
          <a:r>
            <a:rPr lang="es-EC" sz="1800" dirty="0" smtClean="0">
              <a:solidFill>
                <a:schemeClr val="tx1"/>
              </a:solidFill>
            </a:rPr>
            <a:t>Trabajan 120 personas en horarios de 7:00 a 15:00 y 20:00 a 1:00 am</a:t>
          </a:r>
          <a:endParaRPr lang="es-EC" sz="1800" dirty="0">
            <a:solidFill>
              <a:schemeClr val="tx1"/>
            </a:solidFill>
          </a:endParaRPr>
        </a:p>
      </dgm:t>
    </dgm:pt>
    <dgm:pt modelId="{4B428409-860E-4D6F-9194-AAAE49D68106}" type="parTrans" cxnId="{47A3ADF0-3E73-44FA-8443-59A531E46634}">
      <dgm:prSet/>
      <dgm:spPr/>
      <dgm:t>
        <a:bodyPr/>
        <a:lstStyle/>
        <a:p>
          <a:endParaRPr lang="es-EC"/>
        </a:p>
      </dgm:t>
    </dgm:pt>
    <dgm:pt modelId="{3CB91A44-5464-401B-B157-7B963039DD61}" type="sibTrans" cxnId="{47A3ADF0-3E73-44FA-8443-59A531E46634}">
      <dgm:prSet/>
      <dgm:spPr/>
      <dgm:t>
        <a:bodyPr/>
        <a:lstStyle/>
        <a:p>
          <a:endParaRPr lang="es-EC"/>
        </a:p>
      </dgm:t>
    </dgm:pt>
    <dgm:pt modelId="{7176702A-1BF4-4363-B67E-09F89A45B4AF}">
      <dgm:prSet phldrT="[Text]" custT="1"/>
      <dgm:spPr/>
      <dgm:t>
        <a:bodyPr/>
        <a:lstStyle/>
        <a:p>
          <a:r>
            <a:rPr lang="es-EC" sz="1800" dirty="0" smtClean="0">
              <a:solidFill>
                <a:schemeClr val="tx1"/>
              </a:solidFill>
            </a:rPr>
            <a:t>La tasa del servicio de recolección se cobra a través del 10% del valor de la </a:t>
          </a:r>
          <a:r>
            <a:rPr lang="es-EC" sz="1800" dirty="0" smtClean="0">
              <a:solidFill>
                <a:schemeClr val="tx1"/>
              </a:solidFill>
              <a:hlinkClick xmlns:r="http://schemas.openxmlformats.org/officeDocument/2006/relationships" r:id="rId1" action="ppaction://hlinksldjump"/>
            </a:rPr>
            <a:t>planilla de energía eléctrica</a:t>
          </a:r>
          <a:r>
            <a:rPr lang="es-EC" sz="1800" dirty="0" smtClean="0">
              <a:solidFill>
                <a:schemeClr val="tx1"/>
              </a:solidFill>
            </a:rPr>
            <a:t>.</a:t>
          </a:r>
          <a:endParaRPr lang="es-EC" sz="1800" dirty="0">
            <a:solidFill>
              <a:schemeClr val="tx1"/>
            </a:solidFill>
          </a:endParaRPr>
        </a:p>
      </dgm:t>
    </dgm:pt>
    <dgm:pt modelId="{309FA05C-AB7D-478D-8DD0-FB60E6E05E76}" type="parTrans" cxnId="{E48CCF8B-F1BA-4ACA-9B82-3043026EED79}">
      <dgm:prSet/>
      <dgm:spPr/>
      <dgm:t>
        <a:bodyPr/>
        <a:lstStyle/>
        <a:p>
          <a:endParaRPr lang="es-EC"/>
        </a:p>
      </dgm:t>
    </dgm:pt>
    <dgm:pt modelId="{B81EACC6-5A6A-42CB-88DD-09674FBA7C1D}" type="sibTrans" cxnId="{E48CCF8B-F1BA-4ACA-9B82-3043026EED79}">
      <dgm:prSet/>
      <dgm:spPr/>
      <dgm:t>
        <a:bodyPr/>
        <a:lstStyle/>
        <a:p>
          <a:endParaRPr lang="es-EC"/>
        </a:p>
      </dgm:t>
    </dgm:pt>
    <dgm:pt modelId="{5D24754A-691B-44B0-94E8-EE844171FB57}">
      <dgm:prSet phldrT="[Text]" custT="1"/>
      <dgm:spPr/>
      <dgm:t>
        <a:bodyPr/>
        <a:lstStyle/>
        <a:p>
          <a:r>
            <a:rPr lang="es-EC" sz="1800" dirty="0" smtClean="0">
              <a:solidFill>
                <a:schemeClr val="tx2">
                  <a:lumMod val="50000"/>
                </a:schemeClr>
              </a:solidFill>
            </a:rPr>
            <a:t>El GADME cuenta con doce volquetas y cuatro recolectores compactadores. Tabla 4</a:t>
          </a:r>
          <a:endParaRPr lang="es-EC" sz="1800" dirty="0">
            <a:solidFill>
              <a:schemeClr val="tx2">
                <a:lumMod val="50000"/>
              </a:schemeClr>
            </a:solidFill>
          </a:endParaRPr>
        </a:p>
      </dgm:t>
    </dgm:pt>
    <dgm:pt modelId="{4B991566-89D4-49F6-9A64-8400844DA1C8}" type="parTrans" cxnId="{48593914-0B54-4BD5-B201-B7FBB3A63846}">
      <dgm:prSet/>
      <dgm:spPr/>
      <dgm:t>
        <a:bodyPr/>
        <a:lstStyle/>
        <a:p>
          <a:endParaRPr lang="es-EC"/>
        </a:p>
      </dgm:t>
    </dgm:pt>
    <dgm:pt modelId="{3E8C90EE-DBDD-4212-A032-96FEA6104A3E}" type="sibTrans" cxnId="{48593914-0B54-4BD5-B201-B7FBB3A63846}">
      <dgm:prSet/>
      <dgm:spPr/>
      <dgm:t>
        <a:bodyPr/>
        <a:lstStyle/>
        <a:p>
          <a:endParaRPr lang="es-EC"/>
        </a:p>
      </dgm:t>
    </dgm:pt>
    <dgm:pt modelId="{3768CAAC-A5A8-470B-A82A-8A7A86B77C89}" type="pres">
      <dgm:prSet presAssocID="{9985E4E7-1304-4964-B167-9CB75DAAD5C6}" presName="Name0" presStyleCnt="0">
        <dgm:presLayoutVars>
          <dgm:dir/>
          <dgm:resizeHandles val="exact"/>
        </dgm:presLayoutVars>
      </dgm:prSet>
      <dgm:spPr/>
      <dgm:t>
        <a:bodyPr/>
        <a:lstStyle/>
        <a:p>
          <a:endParaRPr lang="es-EC"/>
        </a:p>
      </dgm:t>
    </dgm:pt>
    <dgm:pt modelId="{C9D204B0-4245-49C4-B66D-B4C7D2544CCC}" type="pres">
      <dgm:prSet presAssocID="{80A09137-86BC-4CEB-AA69-8512D826785E}" presName="node" presStyleLbl="node1" presStyleIdx="0" presStyleCnt="4">
        <dgm:presLayoutVars>
          <dgm:bulletEnabled val="1"/>
        </dgm:presLayoutVars>
      </dgm:prSet>
      <dgm:spPr/>
      <dgm:t>
        <a:bodyPr/>
        <a:lstStyle/>
        <a:p>
          <a:endParaRPr lang="es-EC"/>
        </a:p>
      </dgm:t>
    </dgm:pt>
    <dgm:pt modelId="{D51BC53B-4C2C-4415-8F12-ABDF8FC2ABBF}" type="pres">
      <dgm:prSet presAssocID="{9B35038F-6B19-4268-8941-5994E2E32F82}" presName="sibTrans" presStyleLbl="sibTrans1D1" presStyleIdx="0" presStyleCnt="3"/>
      <dgm:spPr/>
      <dgm:t>
        <a:bodyPr/>
        <a:lstStyle/>
        <a:p>
          <a:endParaRPr lang="es-EC"/>
        </a:p>
      </dgm:t>
    </dgm:pt>
    <dgm:pt modelId="{DD692E2C-FFCE-4E68-8BD9-F47A9E289A35}" type="pres">
      <dgm:prSet presAssocID="{9B35038F-6B19-4268-8941-5994E2E32F82}" presName="connectorText" presStyleLbl="sibTrans1D1" presStyleIdx="0" presStyleCnt="3"/>
      <dgm:spPr/>
      <dgm:t>
        <a:bodyPr/>
        <a:lstStyle/>
        <a:p>
          <a:endParaRPr lang="es-EC"/>
        </a:p>
      </dgm:t>
    </dgm:pt>
    <dgm:pt modelId="{7E312E3F-71C2-4559-A298-8F8CC3CF0782}" type="pres">
      <dgm:prSet presAssocID="{5FDD8CD1-99FA-40B6-8DE0-BD7F4702BC7E}" presName="node" presStyleLbl="node1" presStyleIdx="1" presStyleCnt="4">
        <dgm:presLayoutVars>
          <dgm:bulletEnabled val="1"/>
        </dgm:presLayoutVars>
      </dgm:prSet>
      <dgm:spPr/>
      <dgm:t>
        <a:bodyPr/>
        <a:lstStyle/>
        <a:p>
          <a:endParaRPr lang="es-EC"/>
        </a:p>
      </dgm:t>
    </dgm:pt>
    <dgm:pt modelId="{169C4939-93AB-4F9A-B73B-4B17C4795128}" type="pres">
      <dgm:prSet presAssocID="{3CB91A44-5464-401B-B157-7B963039DD61}" presName="sibTrans" presStyleLbl="sibTrans1D1" presStyleIdx="1" presStyleCnt="3"/>
      <dgm:spPr/>
      <dgm:t>
        <a:bodyPr/>
        <a:lstStyle/>
        <a:p>
          <a:endParaRPr lang="es-EC"/>
        </a:p>
      </dgm:t>
    </dgm:pt>
    <dgm:pt modelId="{527D79B1-BC7A-4CA1-BC44-A507D6F85F8C}" type="pres">
      <dgm:prSet presAssocID="{3CB91A44-5464-401B-B157-7B963039DD61}" presName="connectorText" presStyleLbl="sibTrans1D1" presStyleIdx="1" presStyleCnt="3"/>
      <dgm:spPr/>
      <dgm:t>
        <a:bodyPr/>
        <a:lstStyle/>
        <a:p>
          <a:endParaRPr lang="es-EC"/>
        </a:p>
      </dgm:t>
    </dgm:pt>
    <dgm:pt modelId="{F2FDA7C4-FBDC-43A0-8C38-570BC7A6D1E5}" type="pres">
      <dgm:prSet presAssocID="{7176702A-1BF4-4363-B67E-09F89A45B4AF}" presName="node" presStyleLbl="node1" presStyleIdx="2" presStyleCnt="4" custScaleX="105831">
        <dgm:presLayoutVars>
          <dgm:bulletEnabled val="1"/>
        </dgm:presLayoutVars>
      </dgm:prSet>
      <dgm:spPr/>
      <dgm:t>
        <a:bodyPr/>
        <a:lstStyle/>
        <a:p>
          <a:endParaRPr lang="es-EC"/>
        </a:p>
      </dgm:t>
    </dgm:pt>
    <dgm:pt modelId="{35340EC4-BD49-4C62-865D-027917FCFCED}" type="pres">
      <dgm:prSet presAssocID="{B81EACC6-5A6A-42CB-88DD-09674FBA7C1D}" presName="sibTrans" presStyleLbl="sibTrans1D1" presStyleIdx="2" presStyleCnt="3"/>
      <dgm:spPr/>
      <dgm:t>
        <a:bodyPr/>
        <a:lstStyle/>
        <a:p>
          <a:endParaRPr lang="es-EC"/>
        </a:p>
      </dgm:t>
    </dgm:pt>
    <dgm:pt modelId="{648CE73C-40B9-4DE3-8FE3-C5FAD98EA0DA}" type="pres">
      <dgm:prSet presAssocID="{B81EACC6-5A6A-42CB-88DD-09674FBA7C1D}" presName="connectorText" presStyleLbl="sibTrans1D1" presStyleIdx="2" presStyleCnt="3"/>
      <dgm:spPr/>
      <dgm:t>
        <a:bodyPr/>
        <a:lstStyle/>
        <a:p>
          <a:endParaRPr lang="es-EC"/>
        </a:p>
      </dgm:t>
    </dgm:pt>
    <dgm:pt modelId="{EEDF2A7B-20E0-4B43-AF6D-DE44C80D8F8B}" type="pres">
      <dgm:prSet presAssocID="{5D24754A-691B-44B0-94E8-EE844171FB57}" presName="node" presStyleLbl="node1" presStyleIdx="3" presStyleCnt="4">
        <dgm:presLayoutVars>
          <dgm:bulletEnabled val="1"/>
        </dgm:presLayoutVars>
      </dgm:prSet>
      <dgm:spPr/>
      <dgm:t>
        <a:bodyPr/>
        <a:lstStyle/>
        <a:p>
          <a:endParaRPr lang="es-EC"/>
        </a:p>
      </dgm:t>
    </dgm:pt>
  </dgm:ptLst>
  <dgm:cxnLst>
    <dgm:cxn modelId="{95453DB2-B8F2-405E-B0A5-1155135AB1C2}" type="presOf" srcId="{9B35038F-6B19-4268-8941-5994E2E32F82}" destId="{DD692E2C-FFCE-4E68-8BD9-F47A9E289A35}" srcOrd="1" destOrd="0" presId="urn:microsoft.com/office/officeart/2005/8/layout/bProcess3"/>
    <dgm:cxn modelId="{59A15B8A-F6A1-4142-9504-8629AC404851}" srcId="{9985E4E7-1304-4964-B167-9CB75DAAD5C6}" destId="{80A09137-86BC-4CEB-AA69-8512D826785E}" srcOrd="0" destOrd="0" parTransId="{0A97D1A4-E3C3-4456-BD55-C3419CBC8061}" sibTransId="{9B35038F-6B19-4268-8941-5994E2E32F82}"/>
    <dgm:cxn modelId="{27993311-E6BC-49E1-A267-903B8D87987F}" type="presOf" srcId="{5FDD8CD1-99FA-40B6-8DE0-BD7F4702BC7E}" destId="{7E312E3F-71C2-4559-A298-8F8CC3CF0782}" srcOrd="0" destOrd="0" presId="urn:microsoft.com/office/officeart/2005/8/layout/bProcess3"/>
    <dgm:cxn modelId="{FDBBF87F-1196-4640-8B29-5A03B1E39D0E}" type="presOf" srcId="{7176702A-1BF4-4363-B67E-09F89A45B4AF}" destId="{F2FDA7C4-FBDC-43A0-8C38-570BC7A6D1E5}" srcOrd="0" destOrd="0" presId="urn:microsoft.com/office/officeart/2005/8/layout/bProcess3"/>
    <dgm:cxn modelId="{0032F7F9-1B42-4281-9549-438720F0D9A0}" type="presOf" srcId="{B81EACC6-5A6A-42CB-88DD-09674FBA7C1D}" destId="{35340EC4-BD49-4C62-865D-027917FCFCED}" srcOrd="0" destOrd="0" presId="urn:microsoft.com/office/officeart/2005/8/layout/bProcess3"/>
    <dgm:cxn modelId="{E48CCF8B-F1BA-4ACA-9B82-3043026EED79}" srcId="{9985E4E7-1304-4964-B167-9CB75DAAD5C6}" destId="{7176702A-1BF4-4363-B67E-09F89A45B4AF}" srcOrd="2" destOrd="0" parTransId="{309FA05C-AB7D-478D-8DD0-FB60E6E05E76}" sibTransId="{B81EACC6-5A6A-42CB-88DD-09674FBA7C1D}"/>
    <dgm:cxn modelId="{48593914-0B54-4BD5-B201-B7FBB3A63846}" srcId="{9985E4E7-1304-4964-B167-9CB75DAAD5C6}" destId="{5D24754A-691B-44B0-94E8-EE844171FB57}" srcOrd="3" destOrd="0" parTransId="{4B991566-89D4-49F6-9A64-8400844DA1C8}" sibTransId="{3E8C90EE-DBDD-4212-A032-96FEA6104A3E}"/>
    <dgm:cxn modelId="{7CB1D277-7E86-488E-809C-B13C2A2856E5}" type="presOf" srcId="{9B35038F-6B19-4268-8941-5994E2E32F82}" destId="{D51BC53B-4C2C-4415-8F12-ABDF8FC2ABBF}" srcOrd="0" destOrd="0" presId="urn:microsoft.com/office/officeart/2005/8/layout/bProcess3"/>
    <dgm:cxn modelId="{3CE56DEC-F8A5-4F92-B091-C555C42EBB42}" type="presOf" srcId="{5D24754A-691B-44B0-94E8-EE844171FB57}" destId="{EEDF2A7B-20E0-4B43-AF6D-DE44C80D8F8B}" srcOrd="0" destOrd="0" presId="urn:microsoft.com/office/officeart/2005/8/layout/bProcess3"/>
    <dgm:cxn modelId="{47A3ADF0-3E73-44FA-8443-59A531E46634}" srcId="{9985E4E7-1304-4964-B167-9CB75DAAD5C6}" destId="{5FDD8CD1-99FA-40B6-8DE0-BD7F4702BC7E}" srcOrd="1" destOrd="0" parTransId="{4B428409-860E-4D6F-9194-AAAE49D68106}" sibTransId="{3CB91A44-5464-401B-B157-7B963039DD61}"/>
    <dgm:cxn modelId="{3BFD1257-13E1-4A61-A236-E942E2BAB9E6}" type="presOf" srcId="{B81EACC6-5A6A-42CB-88DD-09674FBA7C1D}" destId="{648CE73C-40B9-4DE3-8FE3-C5FAD98EA0DA}" srcOrd="1" destOrd="0" presId="urn:microsoft.com/office/officeart/2005/8/layout/bProcess3"/>
    <dgm:cxn modelId="{20987D60-4831-46D1-BBD2-0BF908BC423A}" type="presOf" srcId="{3CB91A44-5464-401B-B157-7B963039DD61}" destId="{169C4939-93AB-4F9A-B73B-4B17C4795128}" srcOrd="0" destOrd="0" presId="urn:microsoft.com/office/officeart/2005/8/layout/bProcess3"/>
    <dgm:cxn modelId="{F9972BAB-E049-4E07-B3B0-B7DDEFAFB6BD}" type="presOf" srcId="{80A09137-86BC-4CEB-AA69-8512D826785E}" destId="{C9D204B0-4245-49C4-B66D-B4C7D2544CCC}" srcOrd="0" destOrd="0" presId="urn:microsoft.com/office/officeart/2005/8/layout/bProcess3"/>
    <dgm:cxn modelId="{E7BF8C01-5676-4ECE-9552-CD038619116A}" type="presOf" srcId="{3CB91A44-5464-401B-B157-7B963039DD61}" destId="{527D79B1-BC7A-4CA1-BC44-A507D6F85F8C}" srcOrd="1" destOrd="0" presId="urn:microsoft.com/office/officeart/2005/8/layout/bProcess3"/>
    <dgm:cxn modelId="{70C57121-2991-4781-96A0-75800335423B}" type="presOf" srcId="{9985E4E7-1304-4964-B167-9CB75DAAD5C6}" destId="{3768CAAC-A5A8-470B-A82A-8A7A86B77C89}" srcOrd="0" destOrd="0" presId="urn:microsoft.com/office/officeart/2005/8/layout/bProcess3"/>
    <dgm:cxn modelId="{59718F6C-75FE-495E-AAF5-BD9AA3E9D857}" type="presParOf" srcId="{3768CAAC-A5A8-470B-A82A-8A7A86B77C89}" destId="{C9D204B0-4245-49C4-B66D-B4C7D2544CCC}" srcOrd="0" destOrd="0" presId="urn:microsoft.com/office/officeart/2005/8/layout/bProcess3"/>
    <dgm:cxn modelId="{A115278D-EF3A-4A28-B028-57754C65DE09}" type="presParOf" srcId="{3768CAAC-A5A8-470B-A82A-8A7A86B77C89}" destId="{D51BC53B-4C2C-4415-8F12-ABDF8FC2ABBF}" srcOrd="1" destOrd="0" presId="urn:microsoft.com/office/officeart/2005/8/layout/bProcess3"/>
    <dgm:cxn modelId="{C7864AF5-C334-445E-851A-2321EE885676}" type="presParOf" srcId="{D51BC53B-4C2C-4415-8F12-ABDF8FC2ABBF}" destId="{DD692E2C-FFCE-4E68-8BD9-F47A9E289A35}" srcOrd="0" destOrd="0" presId="urn:microsoft.com/office/officeart/2005/8/layout/bProcess3"/>
    <dgm:cxn modelId="{22E81A4E-724E-4196-88AB-DEBAD531CEA6}" type="presParOf" srcId="{3768CAAC-A5A8-470B-A82A-8A7A86B77C89}" destId="{7E312E3F-71C2-4559-A298-8F8CC3CF0782}" srcOrd="2" destOrd="0" presId="urn:microsoft.com/office/officeart/2005/8/layout/bProcess3"/>
    <dgm:cxn modelId="{2B281979-D752-40EC-B003-D06400E68DEF}" type="presParOf" srcId="{3768CAAC-A5A8-470B-A82A-8A7A86B77C89}" destId="{169C4939-93AB-4F9A-B73B-4B17C4795128}" srcOrd="3" destOrd="0" presId="urn:microsoft.com/office/officeart/2005/8/layout/bProcess3"/>
    <dgm:cxn modelId="{64528A15-9E61-4EC3-9A42-51E64D3072D3}" type="presParOf" srcId="{169C4939-93AB-4F9A-B73B-4B17C4795128}" destId="{527D79B1-BC7A-4CA1-BC44-A507D6F85F8C}" srcOrd="0" destOrd="0" presId="urn:microsoft.com/office/officeart/2005/8/layout/bProcess3"/>
    <dgm:cxn modelId="{AD7E91BF-4E2B-4FCD-B079-BBCE78F09F4C}" type="presParOf" srcId="{3768CAAC-A5A8-470B-A82A-8A7A86B77C89}" destId="{F2FDA7C4-FBDC-43A0-8C38-570BC7A6D1E5}" srcOrd="4" destOrd="0" presId="urn:microsoft.com/office/officeart/2005/8/layout/bProcess3"/>
    <dgm:cxn modelId="{DB107E89-6F3A-4AB5-8469-87CCB1CE3BDE}" type="presParOf" srcId="{3768CAAC-A5A8-470B-A82A-8A7A86B77C89}" destId="{35340EC4-BD49-4C62-865D-027917FCFCED}" srcOrd="5" destOrd="0" presId="urn:microsoft.com/office/officeart/2005/8/layout/bProcess3"/>
    <dgm:cxn modelId="{0FEAE5AA-829A-4217-95E1-EB246EDAF0A7}" type="presParOf" srcId="{35340EC4-BD49-4C62-865D-027917FCFCED}" destId="{648CE73C-40B9-4DE3-8FE3-C5FAD98EA0DA}" srcOrd="0" destOrd="0" presId="urn:microsoft.com/office/officeart/2005/8/layout/bProcess3"/>
    <dgm:cxn modelId="{B3F71E83-9921-4F88-AC30-05955415C4C1}" type="presParOf" srcId="{3768CAAC-A5A8-470B-A82A-8A7A86B77C89}" destId="{EEDF2A7B-20E0-4B43-AF6D-DE44C80D8F8B}"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09C67B-A9DF-47EF-BF89-B345F25DC78C}" type="doc">
      <dgm:prSet loTypeId="urn:microsoft.com/office/officeart/2005/8/layout/process1" loCatId="process" qsTypeId="urn:microsoft.com/office/officeart/2005/8/quickstyle/3d2" qsCatId="3D" csTypeId="urn:microsoft.com/office/officeart/2005/8/colors/colorful4" csCatId="colorful" phldr="1"/>
      <dgm:spPr/>
    </dgm:pt>
    <dgm:pt modelId="{6B7BA12A-302C-4FC8-BC11-6BAB6953517B}">
      <dgm:prSet phldrT="[Text]"/>
      <dgm:spPr/>
      <dgm:t>
        <a:bodyPr/>
        <a:lstStyle/>
        <a:p>
          <a:r>
            <a:rPr lang="es-EC" dirty="0" smtClean="0">
              <a:solidFill>
                <a:schemeClr val="tx1"/>
              </a:solidFill>
            </a:rPr>
            <a:t>Normativa Argentina: 3km</a:t>
          </a:r>
          <a:endParaRPr lang="es-EC" dirty="0">
            <a:solidFill>
              <a:schemeClr val="tx1"/>
            </a:solidFill>
          </a:endParaRPr>
        </a:p>
      </dgm:t>
    </dgm:pt>
    <dgm:pt modelId="{9D5E802F-8ECF-4DEF-8DF3-FDA738DCBE8E}" type="parTrans" cxnId="{9F749AE5-059F-44E7-97C6-63AEC629EA34}">
      <dgm:prSet/>
      <dgm:spPr/>
      <dgm:t>
        <a:bodyPr/>
        <a:lstStyle/>
        <a:p>
          <a:endParaRPr lang="es-EC"/>
        </a:p>
      </dgm:t>
    </dgm:pt>
    <dgm:pt modelId="{0D3B5080-4934-4D70-9B26-88545463565B}" type="sibTrans" cxnId="{9F749AE5-059F-44E7-97C6-63AEC629EA34}">
      <dgm:prSet/>
      <dgm:spPr/>
      <dgm:t>
        <a:bodyPr/>
        <a:lstStyle/>
        <a:p>
          <a:endParaRPr lang="es-EC"/>
        </a:p>
      </dgm:t>
    </dgm:pt>
    <dgm:pt modelId="{94AB755E-85FC-4138-B776-CAEA09A4A56F}">
      <dgm:prSet phldrT="[Text]"/>
      <dgm:spPr/>
      <dgm:t>
        <a:bodyPr/>
        <a:lstStyle/>
        <a:p>
          <a:r>
            <a:rPr lang="es-EC" dirty="0" smtClean="0">
              <a:solidFill>
                <a:schemeClr val="tx1"/>
              </a:solidFill>
            </a:rPr>
            <a:t>Normativa mexicana: Recomienda realizar un estudio de riesgo aviario</a:t>
          </a:r>
          <a:endParaRPr lang="es-EC" dirty="0">
            <a:solidFill>
              <a:schemeClr val="tx1"/>
            </a:solidFill>
          </a:endParaRPr>
        </a:p>
      </dgm:t>
    </dgm:pt>
    <dgm:pt modelId="{2FA8AFC0-D711-4BDE-83E0-345670A31FF9}" type="parTrans" cxnId="{ABBC7EBD-AE46-4B2C-B2D7-FCF583266A16}">
      <dgm:prSet/>
      <dgm:spPr/>
      <dgm:t>
        <a:bodyPr/>
        <a:lstStyle/>
        <a:p>
          <a:endParaRPr lang="es-EC"/>
        </a:p>
      </dgm:t>
    </dgm:pt>
    <dgm:pt modelId="{096C5A82-49A0-47D7-9B7E-1E61CAB42BD4}" type="sibTrans" cxnId="{ABBC7EBD-AE46-4B2C-B2D7-FCF583266A16}">
      <dgm:prSet/>
      <dgm:spPr/>
      <dgm:t>
        <a:bodyPr/>
        <a:lstStyle/>
        <a:p>
          <a:endParaRPr lang="es-EC"/>
        </a:p>
      </dgm:t>
    </dgm:pt>
    <dgm:pt modelId="{1BDD1E81-85E6-471E-ACC9-7B368E5498AB}">
      <dgm:prSet phldrT="[Text]"/>
      <dgm:spPr/>
      <dgm:t>
        <a:bodyPr/>
        <a:lstStyle/>
        <a:p>
          <a:r>
            <a:rPr lang="es-EC" dirty="0" smtClean="0">
              <a:solidFill>
                <a:schemeClr val="tx1"/>
              </a:solidFill>
            </a:rPr>
            <a:t>Normativa EPA: En 1993 (3km)</a:t>
          </a:r>
        </a:p>
        <a:p>
          <a:r>
            <a:rPr lang="es-EC" dirty="0" smtClean="0">
              <a:solidFill>
                <a:schemeClr val="tx1"/>
              </a:solidFill>
            </a:rPr>
            <a:t>En 2002 para los aeropuertos de Ley Ford (9,6 km)</a:t>
          </a:r>
          <a:endParaRPr lang="es-EC" dirty="0">
            <a:solidFill>
              <a:schemeClr val="tx1"/>
            </a:solidFill>
          </a:endParaRPr>
        </a:p>
      </dgm:t>
    </dgm:pt>
    <dgm:pt modelId="{E5C5C1A4-8BD5-482C-9B40-365400A415BD}" type="parTrans" cxnId="{70DE198B-992D-4FAE-AC16-ADACA01ADF45}">
      <dgm:prSet/>
      <dgm:spPr/>
      <dgm:t>
        <a:bodyPr/>
        <a:lstStyle/>
        <a:p>
          <a:endParaRPr lang="es-EC"/>
        </a:p>
      </dgm:t>
    </dgm:pt>
    <dgm:pt modelId="{96193874-44EA-43C3-A0B6-8C590E08B822}" type="sibTrans" cxnId="{70DE198B-992D-4FAE-AC16-ADACA01ADF45}">
      <dgm:prSet/>
      <dgm:spPr/>
      <dgm:t>
        <a:bodyPr/>
        <a:lstStyle/>
        <a:p>
          <a:endParaRPr lang="es-EC"/>
        </a:p>
      </dgm:t>
    </dgm:pt>
    <dgm:pt modelId="{7EF7E9EB-0BA2-4784-914E-5A0476C75B28}" type="pres">
      <dgm:prSet presAssocID="{4609C67B-A9DF-47EF-BF89-B345F25DC78C}" presName="Name0" presStyleCnt="0">
        <dgm:presLayoutVars>
          <dgm:dir/>
          <dgm:resizeHandles val="exact"/>
        </dgm:presLayoutVars>
      </dgm:prSet>
      <dgm:spPr/>
    </dgm:pt>
    <dgm:pt modelId="{945A58FA-C15B-4573-9508-15232D542B47}" type="pres">
      <dgm:prSet presAssocID="{6B7BA12A-302C-4FC8-BC11-6BAB6953517B}" presName="node" presStyleLbl="node1" presStyleIdx="0" presStyleCnt="3">
        <dgm:presLayoutVars>
          <dgm:bulletEnabled val="1"/>
        </dgm:presLayoutVars>
      </dgm:prSet>
      <dgm:spPr/>
      <dgm:t>
        <a:bodyPr/>
        <a:lstStyle/>
        <a:p>
          <a:endParaRPr lang="es-EC"/>
        </a:p>
      </dgm:t>
    </dgm:pt>
    <dgm:pt modelId="{B28E1353-15FA-46D3-9576-2D3984490668}" type="pres">
      <dgm:prSet presAssocID="{0D3B5080-4934-4D70-9B26-88545463565B}" presName="sibTrans" presStyleLbl="sibTrans2D1" presStyleIdx="0" presStyleCnt="2"/>
      <dgm:spPr/>
      <dgm:t>
        <a:bodyPr/>
        <a:lstStyle/>
        <a:p>
          <a:endParaRPr lang="es-EC"/>
        </a:p>
      </dgm:t>
    </dgm:pt>
    <dgm:pt modelId="{8D1634CB-9573-4B6D-8480-FF513FDC3919}" type="pres">
      <dgm:prSet presAssocID="{0D3B5080-4934-4D70-9B26-88545463565B}" presName="connectorText" presStyleLbl="sibTrans2D1" presStyleIdx="0" presStyleCnt="2"/>
      <dgm:spPr/>
      <dgm:t>
        <a:bodyPr/>
        <a:lstStyle/>
        <a:p>
          <a:endParaRPr lang="es-EC"/>
        </a:p>
      </dgm:t>
    </dgm:pt>
    <dgm:pt modelId="{39C39C0E-A095-4C06-95F0-622561523590}" type="pres">
      <dgm:prSet presAssocID="{94AB755E-85FC-4138-B776-CAEA09A4A56F}" presName="node" presStyleLbl="node1" presStyleIdx="1" presStyleCnt="3">
        <dgm:presLayoutVars>
          <dgm:bulletEnabled val="1"/>
        </dgm:presLayoutVars>
      </dgm:prSet>
      <dgm:spPr/>
      <dgm:t>
        <a:bodyPr/>
        <a:lstStyle/>
        <a:p>
          <a:endParaRPr lang="es-EC"/>
        </a:p>
      </dgm:t>
    </dgm:pt>
    <dgm:pt modelId="{2524DFA3-BF0A-457C-B6A7-B7AE7CB9BC4E}" type="pres">
      <dgm:prSet presAssocID="{096C5A82-49A0-47D7-9B7E-1E61CAB42BD4}" presName="sibTrans" presStyleLbl="sibTrans2D1" presStyleIdx="1" presStyleCnt="2"/>
      <dgm:spPr/>
      <dgm:t>
        <a:bodyPr/>
        <a:lstStyle/>
        <a:p>
          <a:endParaRPr lang="es-EC"/>
        </a:p>
      </dgm:t>
    </dgm:pt>
    <dgm:pt modelId="{D1AA3F19-385F-497F-B0BD-D69E15278704}" type="pres">
      <dgm:prSet presAssocID="{096C5A82-49A0-47D7-9B7E-1E61CAB42BD4}" presName="connectorText" presStyleLbl="sibTrans2D1" presStyleIdx="1" presStyleCnt="2"/>
      <dgm:spPr/>
      <dgm:t>
        <a:bodyPr/>
        <a:lstStyle/>
        <a:p>
          <a:endParaRPr lang="es-EC"/>
        </a:p>
      </dgm:t>
    </dgm:pt>
    <dgm:pt modelId="{6B8DD984-2187-49A8-8C6C-11E324892B5B}" type="pres">
      <dgm:prSet presAssocID="{1BDD1E81-85E6-471E-ACC9-7B368E5498AB}" presName="node" presStyleLbl="node1" presStyleIdx="2" presStyleCnt="3">
        <dgm:presLayoutVars>
          <dgm:bulletEnabled val="1"/>
        </dgm:presLayoutVars>
      </dgm:prSet>
      <dgm:spPr/>
      <dgm:t>
        <a:bodyPr/>
        <a:lstStyle/>
        <a:p>
          <a:endParaRPr lang="es-EC"/>
        </a:p>
      </dgm:t>
    </dgm:pt>
  </dgm:ptLst>
  <dgm:cxnLst>
    <dgm:cxn modelId="{E11F7945-EFEA-44C2-B61F-927A3A2EFC03}" type="presOf" srcId="{096C5A82-49A0-47D7-9B7E-1E61CAB42BD4}" destId="{2524DFA3-BF0A-457C-B6A7-B7AE7CB9BC4E}" srcOrd="0" destOrd="0" presId="urn:microsoft.com/office/officeart/2005/8/layout/process1"/>
    <dgm:cxn modelId="{18D826B4-64BD-40CC-8C39-70FB8D168DCD}" type="presOf" srcId="{0D3B5080-4934-4D70-9B26-88545463565B}" destId="{B28E1353-15FA-46D3-9576-2D3984490668}" srcOrd="0" destOrd="0" presId="urn:microsoft.com/office/officeart/2005/8/layout/process1"/>
    <dgm:cxn modelId="{1CF68A7B-B5BF-4EFB-AEA0-D4658A35CFF8}" type="presOf" srcId="{0D3B5080-4934-4D70-9B26-88545463565B}" destId="{8D1634CB-9573-4B6D-8480-FF513FDC3919}" srcOrd="1" destOrd="0" presId="urn:microsoft.com/office/officeart/2005/8/layout/process1"/>
    <dgm:cxn modelId="{ABBC7EBD-AE46-4B2C-B2D7-FCF583266A16}" srcId="{4609C67B-A9DF-47EF-BF89-B345F25DC78C}" destId="{94AB755E-85FC-4138-B776-CAEA09A4A56F}" srcOrd="1" destOrd="0" parTransId="{2FA8AFC0-D711-4BDE-83E0-345670A31FF9}" sibTransId="{096C5A82-49A0-47D7-9B7E-1E61CAB42BD4}"/>
    <dgm:cxn modelId="{50E6144C-71C2-41D5-85C7-5E9B1D36264B}" type="presOf" srcId="{096C5A82-49A0-47D7-9B7E-1E61CAB42BD4}" destId="{D1AA3F19-385F-497F-B0BD-D69E15278704}" srcOrd="1" destOrd="0" presId="urn:microsoft.com/office/officeart/2005/8/layout/process1"/>
    <dgm:cxn modelId="{9F749AE5-059F-44E7-97C6-63AEC629EA34}" srcId="{4609C67B-A9DF-47EF-BF89-B345F25DC78C}" destId="{6B7BA12A-302C-4FC8-BC11-6BAB6953517B}" srcOrd="0" destOrd="0" parTransId="{9D5E802F-8ECF-4DEF-8DF3-FDA738DCBE8E}" sibTransId="{0D3B5080-4934-4D70-9B26-88545463565B}"/>
    <dgm:cxn modelId="{97D849DB-56A6-44F2-8CE5-017809345CC5}" type="presOf" srcId="{4609C67B-A9DF-47EF-BF89-B345F25DC78C}" destId="{7EF7E9EB-0BA2-4784-914E-5A0476C75B28}" srcOrd="0" destOrd="0" presId="urn:microsoft.com/office/officeart/2005/8/layout/process1"/>
    <dgm:cxn modelId="{EE91D5BD-F2EE-4BAC-8F90-697BFDA4AFB7}" type="presOf" srcId="{94AB755E-85FC-4138-B776-CAEA09A4A56F}" destId="{39C39C0E-A095-4C06-95F0-622561523590}" srcOrd="0" destOrd="0" presId="urn:microsoft.com/office/officeart/2005/8/layout/process1"/>
    <dgm:cxn modelId="{A4784104-C7FF-45AD-BA15-E1F6B704E83D}" type="presOf" srcId="{1BDD1E81-85E6-471E-ACC9-7B368E5498AB}" destId="{6B8DD984-2187-49A8-8C6C-11E324892B5B}" srcOrd="0" destOrd="0" presId="urn:microsoft.com/office/officeart/2005/8/layout/process1"/>
    <dgm:cxn modelId="{70DE198B-992D-4FAE-AC16-ADACA01ADF45}" srcId="{4609C67B-A9DF-47EF-BF89-B345F25DC78C}" destId="{1BDD1E81-85E6-471E-ACC9-7B368E5498AB}" srcOrd="2" destOrd="0" parTransId="{E5C5C1A4-8BD5-482C-9B40-365400A415BD}" sibTransId="{96193874-44EA-43C3-A0B6-8C590E08B822}"/>
    <dgm:cxn modelId="{23D42A1C-4D08-4345-A93E-557075725D51}" type="presOf" srcId="{6B7BA12A-302C-4FC8-BC11-6BAB6953517B}" destId="{945A58FA-C15B-4573-9508-15232D542B47}" srcOrd="0" destOrd="0" presId="urn:microsoft.com/office/officeart/2005/8/layout/process1"/>
    <dgm:cxn modelId="{EB9BB1F2-8C67-4C2D-8F15-46357FA8900E}" type="presParOf" srcId="{7EF7E9EB-0BA2-4784-914E-5A0476C75B28}" destId="{945A58FA-C15B-4573-9508-15232D542B47}" srcOrd="0" destOrd="0" presId="urn:microsoft.com/office/officeart/2005/8/layout/process1"/>
    <dgm:cxn modelId="{ED44067D-501E-4DE4-9CF2-921FCB2416E7}" type="presParOf" srcId="{7EF7E9EB-0BA2-4784-914E-5A0476C75B28}" destId="{B28E1353-15FA-46D3-9576-2D3984490668}" srcOrd="1" destOrd="0" presId="urn:microsoft.com/office/officeart/2005/8/layout/process1"/>
    <dgm:cxn modelId="{063B0DF2-3A63-4D07-8201-274324A9B224}" type="presParOf" srcId="{B28E1353-15FA-46D3-9576-2D3984490668}" destId="{8D1634CB-9573-4B6D-8480-FF513FDC3919}" srcOrd="0" destOrd="0" presId="urn:microsoft.com/office/officeart/2005/8/layout/process1"/>
    <dgm:cxn modelId="{0BF96B7B-509D-4A5C-A309-86E6133A0446}" type="presParOf" srcId="{7EF7E9EB-0BA2-4784-914E-5A0476C75B28}" destId="{39C39C0E-A095-4C06-95F0-622561523590}" srcOrd="2" destOrd="0" presId="urn:microsoft.com/office/officeart/2005/8/layout/process1"/>
    <dgm:cxn modelId="{20C679DF-3AF1-4424-8793-F95758D9BD2C}" type="presParOf" srcId="{7EF7E9EB-0BA2-4784-914E-5A0476C75B28}" destId="{2524DFA3-BF0A-457C-B6A7-B7AE7CB9BC4E}" srcOrd="3" destOrd="0" presId="urn:microsoft.com/office/officeart/2005/8/layout/process1"/>
    <dgm:cxn modelId="{C15AF36A-4ACA-49A7-9A39-18FC74952C99}" type="presParOf" srcId="{2524DFA3-BF0A-457C-B6A7-B7AE7CB9BC4E}" destId="{D1AA3F19-385F-497F-B0BD-D69E15278704}" srcOrd="0" destOrd="0" presId="urn:microsoft.com/office/officeart/2005/8/layout/process1"/>
    <dgm:cxn modelId="{A7145258-15FE-4D8E-BF1F-BEEBF24FD64B}" type="presParOf" srcId="{7EF7E9EB-0BA2-4784-914E-5A0476C75B28}" destId="{6B8DD984-2187-49A8-8C6C-11E324892B5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E73068-51AF-453D-8BEB-A1F6FF6DCE1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s-EC"/>
        </a:p>
      </dgm:t>
    </dgm:pt>
    <dgm:pt modelId="{C360BCB5-2F4E-4B35-A0C6-0A628633AA09}">
      <dgm:prSet phldrT="[Text]"/>
      <dgm:spPr/>
      <dgm:t>
        <a:bodyPr/>
        <a:lstStyle/>
        <a:p>
          <a:r>
            <a:rPr lang="es-EC" dirty="0" smtClean="0"/>
            <a:t>PROGRAMA 1: CAPACITACIÓN Y CONCIENCIACIÓN AMBIENTAL</a:t>
          </a:r>
          <a:endParaRPr lang="es-EC" dirty="0"/>
        </a:p>
      </dgm:t>
      <dgm:extLst>
        <a:ext uri="{E40237B7-FDA0-4F09-8148-C483321AD2D9}">
          <dgm14:cNvPr xmlns:dgm14="http://schemas.microsoft.com/office/drawing/2010/diagram" id="0" name="">
            <a:hlinkClick xmlns:r="http://schemas.openxmlformats.org/officeDocument/2006/relationships" r:id="rId1" action="ppaction://hlinkfile"/>
          </dgm14:cNvPr>
        </a:ext>
      </dgm:extLst>
    </dgm:pt>
    <dgm:pt modelId="{2645E2D7-1FDD-42C3-8688-488D09B366BC}" type="parTrans" cxnId="{A63C7448-27EA-4D00-ACE1-FB6A8C3337CB}">
      <dgm:prSet/>
      <dgm:spPr/>
      <dgm:t>
        <a:bodyPr/>
        <a:lstStyle/>
        <a:p>
          <a:endParaRPr lang="es-EC"/>
        </a:p>
      </dgm:t>
    </dgm:pt>
    <dgm:pt modelId="{43ADE6A7-5E8A-479A-913E-EBD24C194797}" type="sibTrans" cxnId="{A63C7448-27EA-4D00-ACE1-FB6A8C3337CB}">
      <dgm:prSet/>
      <dgm:spPr/>
      <dgm:t>
        <a:bodyPr/>
        <a:lstStyle/>
        <a:p>
          <a:endParaRPr lang="es-EC"/>
        </a:p>
      </dgm:t>
    </dgm:pt>
    <dgm:pt modelId="{38A9AE72-09E7-43C4-AD67-02174A891B19}">
      <dgm:prSet phldrT="[Text]"/>
      <dgm:spPr/>
      <dgm:t>
        <a:bodyPr/>
        <a:lstStyle/>
        <a:p>
          <a:r>
            <a:rPr lang="es-EC" b="0" dirty="0" smtClean="0"/>
            <a:t>PROGRAMA 2: REDUCCIÓN, SEPARACIÓN, RECICLAJE  Y TRATAMIENTO DE RESIDUOS.</a:t>
          </a:r>
          <a:endParaRPr lang="es-EC" b="0" dirty="0"/>
        </a:p>
      </dgm:t>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423128AB-2625-481B-AE2F-B5AC4D704E86}" type="parTrans" cxnId="{CBC7185A-D875-4212-983C-D2BED8A5BAC3}">
      <dgm:prSet/>
      <dgm:spPr/>
      <dgm:t>
        <a:bodyPr/>
        <a:lstStyle/>
        <a:p>
          <a:endParaRPr lang="es-EC"/>
        </a:p>
      </dgm:t>
    </dgm:pt>
    <dgm:pt modelId="{2C936FAE-2D6E-488C-BD5E-A6CC291779ED}" type="sibTrans" cxnId="{CBC7185A-D875-4212-983C-D2BED8A5BAC3}">
      <dgm:prSet/>
      <dgm:spPr/>
      <dgm:t>
        <a:bodyPr/>
        <a:lstStyle/>
        <a:p>
          <a:endParaRPr lang="es-EC"/>
        </a:p>
      </dgm:t>
    </dgm:pt>
    <dgm:pt modelId="{8A2B90BE-AB1C-4C82-B255-299C717C2131}">
      <dgm:prSet phldrT="[Text]"/>
      <dgm:spPr/>
      <dgm:t>
        <a:bodyPr/>
        <a:lstStyle/>
        <a:p>
          <a:r>
            <a:rPr lang="es-EC" dirty="0" smtClean="0"/>
            <a:t>PROGRAMA 3: RECOLECCIÓN DE RESIDUOS.</a:t>
          </a:r>
          <a:endParaRPr lang="es-EC" dirty="0"/>
        </a:p>
      </dgm:t>
      <dgm:extLst>
        <a:ext uri="{E40237B7-FDA0-4F09-8148-C483321AD2D9}">
          <dgm14:cNvPr xmlns:dgm14="http://schemas.microsoft.com/office/drawing/2010/diagram" id="0" name="">
            <a:hlinkClick xmlns:r="http://schemas.openxmlformats.org/officeDocument/2006/relationships" r:id="rId3" action="ppaction://hlinkfile"/>
          </dgm14:cNvPr>
        </a:ext>
      </dgm:extLst>
    </dgm:pt>
    <dgm:pt modelId="{B830136D-38CB-4DD6-BF1D-6AC6B508F632}" type="parTrans" cxnId="{7C2DB135-8950-412B-BD35-3A45EAB0E824}">
      <dgm:prSet/>
      <dgm:spPr/>
      <dgm:t>
        <a:bodyPr/>
        <a:lstStyle/>
        <a:p>
          <a:endParaRPr lang="es-EC"/>
        </a:p>
      </dgm:t>
    </dgm:pt>
    <dgm:pt modelId="{6562DB69-619E-4274-A92C-4A3CC06E15F8}" type="sibTrans" cxnId="{7C2DB135-8950-412B-BD35-3A45EAB0E824}">
      <dgm:prSet/>
      <dgm:spPr/>
      <dgm:t>
        <a:bodyPr/>
        <a:lstStyle/>
        <a:p>
          <a:endParaRPr lang="es-EC"/>
        </a:p>
      </dgm:t>
    </dgm:pt>
    <dgm:pt modelId="{EA56FED1-758D-48E9-8CEC-8EBD29FA3A4B}">
      <dgm:prSet phldrT="[Text]"/>
      <dgm:spPr/>
      <dgm:t>
        <a:bodyPr/>
        <a:lstStyle/>
        <a:p>
          <a:r>
            <a:rPr lang="es-EC" b="0" dirty="0" smtClean="0"/>
            <a:t>PROGRAMA 4: FORTALECIMIENTO INSTITUCIONAL DEL GADME</a:t>
          </a:r>
          <a:endParaRPr lang="es-EC" b="0" dirty="0"/>
        </a:p>
      </dgm:t>
      <dgm:extLst>
        <a:ext uri="{E40237B7-FDA0-4F09-8148-C483321AD2D9}">
          <dgm14:cNvPr xmlns:dgm14="http://schemas.microsoft.com/office/drawing/2010/diagram" id="0" name="">
            <a:hlinkClick xmlns:r="http://schemas.openxmlformats.org/officeDocument/2006/relationships" r:id="rId4" action="ppaction://hlinkfile"/>
          </dgm14:cNvPr>
        </a:ext>
      </dgm:extLst>
    </dgm:pt>
    <dgm:pt modelId="{384377FA-BD76-4A31-A7EB-04ACE258EA0F}" type="parTrans" cxnId="{90A3667F-7AE3-4BFA-8723-2A1D72E5DD84}">
      <dgm:prSet/>
      <dgm:spPr/>
      <dgm:t>
        <a:bodyPr/>
        <a:lstStyle/>
        <a:p>
          <a:endParaRPr lang="es-EC"/>
        </a:p>
      </dgm:t>
    </dgm:pt>
    <dgm:pt modelId="{1596D615-0D62-40EA-BD54-54B7F6058F3F}" type="sibTrans" cxnId="{90A3667F-7AE3-4BFA-8723-2A1D72E5DD84}">
      <dgm:prSet/>
      <dgm:spPr/>
      <dgm:t>
        <a:bodyPr/>
        <a:lstStyle/>
        <a:p>
          <a:endParaRPr lang="es-EC"/>
        </a:p>
      </dgm:t>
    </dgm:pt>
    <dgm:pt modelId="{1E8E90C0-5441-4B56-8BD1-F779FF2393E0}">
      <dgm:prSet phldrT="[Text]"/>
      <dgm:spPr/>
      <dgm:t>
        <a:bodyPr/>
        <a:lstStyle/>
        <a:p>
          <a:r>
            <a:rPr lang="es-EC" dirty="0" smtClean="0"/>
            <a:t>PROGRAMA 5: ZONAS DE ACUMULACIÓN DE RSU</a:t>
          </a:r>
          <a:endParaRPr lang="es-EC" dirty="0"/>
        </a:p>
      </dgm:t>
      <dgm:extLst>
        <a:ext uri="{E40237B7-FDA0-4F09-8148-C483321AD2D9}">
          <dgm14:cNvPr xmlns:dgm14="http://schemas.microsoft.com/office/drawing/2010/diagram" id="0" name="">
            <a:hlinkClick xmlns:r="http://schemas.openxmlformats.org/officeDocument/2006/relationships" r:id="rId5" action="ppaction://hlinkfile"/>
          </dgm14:cNvPr>
        </a:ext>
      </dgm:extLst>
    </dgm:pt>
    <dgm:pt modelId="{F8A9E0A4-8E86-4FDE-8FF2-9BF233F647D9}" type="parTrans" cxnId="{F6FF06D5-F0A5-44EB-B32F-6571ADE335DE}">
      <dgm:prSet/>
      <dgm:spPr/>
      <dgm:t>
        <a:bodyPr/>
        <a:lstStyle/>
        <a:p>
          <a:endParaRPr lang="es-EC"/>
        </a:p>
      </dgm:t>
    </dgm:pt>
    <dgm:pt modelId="{1470C137-EE1B-4723-8796-FEC523F41DC9}" type="sibTrans" cxnId="{F6FF06D5-F0A5-44EB-B32F-6571ADE335DE}">
      <dgm:prSet/>
      <dgm:spPr/>
      <dgm:t>
        <a:bodyPr/>
        <a:lstStyle/>
        <a:p>
          <a:endParaRPr lang="es-EC"/>
        </a:p>
      </dgm:t>
    </dgm:pt>
    <dgm:pt modelId="{81C3F0EF-7B0A-4F2E-9DD7-799DDA563FFB}" type="pres">
      <dgm:prSet presAssocID="{66E73068-51AF-453D-8BEB-A1F6FF6DCE1C}" presName="diagram" presStyleCnt="0">
        <dgm:presLayoutVars>
          <dgm:dir/>
          <dgm:resizeHandles val="exact"/>
        </dgm:presLayoutVars>
      </dgm:prSet>
      <dgm:spPr/>
      <dgm:t>
        <a:bodyPr/>
        <a:lstStyle/>
        <a:p>
          <a:endParaRPr lang="es-EC"/>
        </a:p>
      </dgm:t>
    </dgm:pt>
    <dgm:pt modelId="{AA50A6F7-3125-46D3-8693-88FB6CE63817}" type="pres">
      <dgm:prSet presAssocID="{C360BCB5-2F4E-4B35-A0C6-0A628633AA09}" presName="node" presStyleLbl="node1" presStyleIdx="0" presStyleCnt="5">
        <dgm:presLayoutVars>
          <dgm:bulletEnabled val="1"/>
        </dgm:presLayoutVars>
      </dgm:prSet>
      <dgm:spPr/>
      <dgm:t>
        <a:bodyPr/>
        <a:lstStyle/>
        <a:p>
          <a:endParaRPr lang="es-EC"/>
        </a:p>
      </dgm:t>
    </dgm:pt>
    <dgm:pt modelId="{5422870D-A967-4A48-90C6-12E58CB0E085}" type="pres">
      <dgm:prSet presAssocID="{43ADE6A7-5E8A-479A-913E-EBD24C194797}" presName="sibTrans" presStyleCnt="0"/>
      <dgm:spPr/>
    </dgm:pt>
    <dgm:pt modelId="{EAFDD129-ADCE-45B6-AF65-D4C2DDD3FAC9}" type="pres">
      <dgm:prSet presAssocID="{38A9AE72-09E7-43C4-AD67-02174A891B19}" presName="node" presStyleLbl="node1" presStyleIdx="1" presStyleCnt="5">
        <dgm:presLayoutVars>
          <dgm:bulletEnabled val="1"/>
        </dgm:presLayoutVars>
      </dgm:prSet>
      <dgm:spPr/>
      <dgm:t>
        <a:bodyPr/>
        <a:lstStyle/>
        <a:p>
          <a:endParaRPr lang="es-EC"/>
        </a:p>
      </dgm:t>
    </dgm:pt>
    <dgm:pt modelId="{E9CF59AB-113F-46B7-B121-4C61F693EDA4}" type="pres">
      <dgm:prSet presAssocID="{2C936FAE-2D6E-488C-BD5E-A6CC291779ED}" presName="sibTrans" presStyleCnt="0"/>
      <dgm:spPr/>
    </dgm:pt>
    <dgm:pt modelId="{581156A9-9B2C-4D70-890A-BA4EAA44CC5F}" type="pres">
      <dgm:prSet presAssocID="{8A2B90BE-AB1C-4C82-B255-299C717C2131}" presName="node" presStyleLbl="node1" presStyleIdx="2" presStyleCnt="5">
        <dgm:presLayoutVars>
          <dgm:bulletEnabled val="1"/>
        </dgm:presLayoutVars>
      </dgm:prSet>
      <dgm:spPr/>
      <dgm:t>
        <a:bodyPr/>
        <a:lstStyle/>
        <a:p>
          <a:endParaRPr lang="es-EC"/>
        </a:p>
      </dgm:t>
    </dgm:pt>
    <dgm:pt modelId="{A75C8997-CD35-4730-979B-A6301A091B9B}" type="pres">
      <dgm:prSet presAssocID="{6562DB69-619E-4274-A92C-4A3CC06E15F8}" presName="sibTrans" presStyleCnt="0"/>
      <dgm:spPr/>
    </dgm:pt>
    <dgm:pt modelId="{D46713C5-56F6-4D16-B9C2-C0DB740A88AE}" type="pres">
      <dgm:prSet presAssocID="{EA56FED1-758D-48E9-8CEC-8EBD29FA3A4B}" presName="node" presStyleLbl="node1" presStyleIdx="3" presStyleCnt="5">
        <dgm:presLayoutVars>
          <dgm:bulletEnabled val="1"/>
        </dgm:presLayoutVars>
      </dgm:prSet>
      <dgm:spPr/>
      <dgm:t>
        <a:bodyPr/>
        <a:lstStyle/>
        <a:p>
          <a:endParaRPr lang="es-EC"/>
        </a:p>
      </dgm:t>
    </dgm:pt>
    <dgm:pt modelId="{3E5D69FE-066D-45ED-8B50-885518BA51E2}" type="pres">
      <dgm:prSet presAssocID="{1596D615-0D62-40EA-BD54-54B7F6058F3F}" presName="sibTrans" presStyleCnt="0"/>
      <dgm:spPr/>
    </dgm:pt>
    <dgm:pt modelId="{A2D2ED97-EE88-4956-994B-249A8B47905C}" type="pres">
      <dgm:prSet presAssocID="{1E8E90C0-5441-4B56-8BD1-F779FF2393E0}" presName="node" presStyleLbl="node1" presStyleIdx="4" presStyleCnt="5">
        <dgm:presLayoutVars>
          <dgm:bulletEnabled val="1"/>
        </dgm:presLayoutVars>
      </dgm:prSet>
      <dgm:spPr/>
      <dgm:t>
        <a:bodyPr/>
        <a:lstStyle/>
        <a:p>
          <a:endParaRPr lang="es-EC"/>
        </a:p>
      </dgm:t>
    </dgm:pt>
  </dgm:ptLst>
  <dgm:cxnLst>
    <dgm:cxn modelId="{01C9EC40-4893-4119-BCB0-72BE368DED2C}" type="presOf" srcId="{8A2B90BE-AB1C-4C82-B255-299C717C2131}" destId="{581156A9-9B2C-4D70-890A-BA4EAA44CC5F}" srcOrd="0" destOrd="0" presId="urn:microsoft.com/office/officeart/2005/8/layout/default"/>
    <dgm:cxn modelId="{7C2DB135-8950-412B-BD35-3A45EAB0E824}" srcId="{66E73068-51AF-453D-8BEB-A1F6FF6DCE1C}" destId="{8A2B90BE-AB1C-4C82-B255-299C717C2131}" srcOrd="2" destOrd="0" parTransId="{B830136D-38CB-4DD6-BF1D-6AC6B508F632}" sibTransId="{6562DB69-619E-4274-A92C-4A3CC06E15F8}"/>
    <dgm:cxn modelId="{85611F3A-28BD-400A-8D1B-E0EFD2DF7A5E}" type="presOf" srcId="{66E73068-51AF-453D-8BEB-A1F6FF6DCE1C}" destId="{81C3F0EF-7B0A-4F2E-9DD7-799DDA563FFB}" srcOrd="0" destOrd="0" presId="urn:microsoft.com/office/officeart/2005/8/layout/default"/>
    <dgm:cxn modelId="{4FBB6E73-FDDD-4DB7-9F0C-A75C1E654D80}" type="presOf" srcId="{1E8E90C0-5441-4B56-8BD1-F779FF2393E0}" destId="{A2D2ED97-EE88-4956-994B-249A8B47905C}" srcOrd="0" destOrd="0" presId="urn:microsoft.com/office/officeart/2005/8/layout/default"/>
    <dgm:cxn modelId="{B124B56A-E3C7-4FA0-B27D-B7406BBBBA6D}" type="presOf" srcId="{38A9AE72-09E7-43C4-AD67-02174A891B19}" destId="{EAFDD129-ADCE-45B6-AF65-D4C2DDD3FAC9}" srcOrd="0" destOrd="0" presId="urn:microsoft.com/office/officeart/2005/8/layout/default"/>
    <dgm:cxn modelId="{90A3667F-7AE3-4BFA-8723-2A1D72E5DD84}" srcId="{66E73068-51AF-453D-8BEB-A1F6FF6DCE1C}" destId="{EA56FED1-758D-48E9-8CEC-8EBD29FA3A4B}" srcOrd="3" destOrd="0" parTransId="{384377FA-BD76-4A31-A7EB-04ACE258EA0F}" sibTransId="{1596D615-0D62-40EA-BD54-54B7F6058F3F}"/>
    <dgm:cxn modelId="{F6FF06D5-F0A5-44EB-B32F-6571ADE335DE}" srcId="{66E73068-51AF-453D-8BEB-A1F6FF6DCE1C}" destId="{1E8E90C0-5441-4B56-8BD1-F779FF2393E0}" srcOrd="4" destOrd="0" parTransId="{F8A9E0A4-8E86-4FDE-8FF2-9BF233F647D9}" sibTransId="{1470C137-EE1B-4723-8796-FEC523F41DC9}"/>
    <dgm:cxn modelId="{CBC7185A-D875-4212-983C-D2BED8A5BAC3}" srcId="{66E73068-51AF-453D-8BEB-A1F6FF6DCE1C}" destId="{38A9AE72-09E7-43C4-AD67-02174A891B19}" srcOrd="1" destOrd="0" parTransId="{423128AB-2625-481B-AE2F-B5AC4D704E86}" sibTransId="{2C936FAE-2D6E-488C-BD5E-A6CC291779ED}"/>
    <dgm:cxn modelId="{9BCCBEC3-2363-409D-8C4C-4251C45F3688}" type="presOf" srcId="{C360BCB5-2F4E-4B35-A0C6-0A628633AA09}" destId="{AA50A6F7-3125-46D3-8693-88FB6CE63817}" srcOrd="0" destOrd="0" presId="urn:microsoft.com/office/officeart/2005/8/layout/default"/>
    <dgm:cxn modelId="{6292A001-CEF2-4160-8FE6-6E5A47B144CC}" type="presOf" srcId="{EA56FED1-758D-48E9-8CEC-8EBD29FA3A4B}" destId="{D46713C5-56F6-4D16-B9C2-C0DB740A88AE}" srcOrd="0" destOrd="0" presId="urn:microsoft.com/office/officeart/2005/8/layout/default"/>
    <dgm:cxn modelId="{A63C7448-27EA-4D00-ACE1-FB6A8C3337CB}" srcId="{66E73068-51AF-453D-8BEB-A1F6FF6DCE1C}" destId="{C360BCB5-2F4E-4B35-A0C6-0A628633AA09}" srcOrd="0" destOrd="0" parTransId="{2645E2D7-1FDD-42C3-8688-488D09B366BC}" sibTransId="{43ADE6A7-5E8A-479A-913E-EBD24C194797}"/>
    <dgm:cxn modelId="{475C8EF6-15C0-49A6-9A2B-9FE18FB22D68}" type="presParOf" srcId="{81C3F0EF-7B0A-4F2E-9DD7-799DDA563FFB}" destId="{AA50A6F7-3125-46D3-8693-88FB6CE63817}" srcOrd="0" destOrd="0" presId="urn:microsoft.com/office/officeart/2005/8/layout/default"/>
    <dgm:cxn modelId="{C8504088-F95B-4976-B3D5-B7A6A08388DB}" type="presParOf" srcId="{81C3F0EF-7B0A-4F2E-9DD7-799DDA563FFB}" destId="{5422870D-A967-4A48-90C6-12E58CB0E085}" srcOrd="1" destOrd="0" presId="urn:microsoft.com/office/officeart/2005/8/layout/default"/>
    <dgm:cxn modelId="{EAF4D2D6-8032-4DB3-B8F6-9B59FDDBE3BC}" type="presParOf" srcId="{81C3F0EF-7B0A-4F2E-9DD7-799DDA563FFB}" destId="{EAFDD129-ADCE-45B6-AF65-D4C2DDD3FAC9}" srcOrd="2" destOrd="0" presId="urn:microsoft.com/office/officeart/2005/8/layout/default"/>
    <dgm:cxn modelId="{CF7A2608-1C3C-4784-B4E2-3FBDE08AF66B}" type="presParOf" srcId="{81C3F0EF-7B0A-4F2E-9DD7-799DDA563FFB}" destId="{E9CF59AB-113F-46B7-B121-4C61F693EDA4}" srcOrd="3" destOrd="0" presId="urn:microsoft.com/office/officeart/2005/8/layout/default"/>
    <dgm:cxn modelId="{325F5F37-F67A-4EB4-817C-864F4FD29A47}" type="presParOf" srcId="{81C3F0EF-7B0A-4F2E-9DD7-799DDA563FFB}" destId="{581156A9-9B2C-4D70-890A-BA4EAA44CC5F}" srcOrd="4" destOrd="0" presId="urn:microsoft.com/office/officeart/2005/8/layout/default"/>
    <dgm:cxn modelId="{AE677711-0A08-4C22-B99A-F7362A8D526F}" type="presParOf" srcId="{81C3F0EF-7B0A-4F2E-9DD7-799DDA563FFB}" destId="{A75C8997-CD35-4730-979B-A6301A091B9B}" srcOrd="5" destOrd="0" presId="urn:microsoft.com/office/officeart/2005/8/layout/default"/>
    <dgm:cxn modelId="{01CE1195-8F2B-4E82-B7E3-61CD3FCDED24}" type="presParOf" srcId="{81C3F0EF-7B0A-4F2E-9DD7-799DDA563FFB}" destId="{D46713C5-56F6-4D16-B9C2-C0DB740A88AE}" srcOrd="6" destOrd="0" presId="urn:microsoft.com/office/officeart/2005/8/layout/default"/>
    <dgm:cxn modelId="{E259BA93-D9C7-429D-A49A-4448B248C97F}" type="presParOf" srcId="{81C3F0EF-7B0A-4F2E-9DD7-799DDA563FFB}" destId="{3E5D69FE-066D-45ED-8B50-885518BA51E2}" srcOrd="7" destOrd="0" presId="urn:microsoft.com/office/officeart/2005/8/layout/default"/>
    <dgm:cxn modelId="{0A24EA6C-5A95-4994-B869-4B3451BEC266}" type="presParOf" srcId="{81C3F0EF-7B0A-4F2E-9DD7-799DDA563FFB}" destId="{A2D2ED97-EE88-4956-994B-249A8B47905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FD488-654A-4238-A18E-FB15491F8CEB}">
      <dsp:nvSpPr>
        <dsp:cNvPr id="0" name=""/>
        <dsp:cNvSpPr/>
      </dsp:nvSpPr>
      <dsp:spPr>
        <a:xfrm>
          <a:off x="545685" y="512043"/>
          <a:ext cx="2452699" cy="28855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00318B-79BF-452B-897C-D0EA1E7A44E1}">
      <dsp:nvSpPr>
        <dsp:cNvPr id="0" name=""/>
        <dsp:cNvSpPr/>
      </dsp:nvSpPr>
      <dsp:spPr>
        <a:xfrm>
          <a:off x="545685" y="620412"/>
          <a:ext cx="180184" cy="180184"/>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F2F2EE-42C0-498C-8619-79556506F8C5}">
      <dsp:nvSpPr>
        <dsp:cNvPr id="0" name=""/>
        <dsp:cNvSpPr/>
      </dsp:nvSpPr>
      <dsp:spPr>
        <a:xfrm>
          <a:off x="4987" y="0"/>
          <a:ext cx="3534094" cy="505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b="1" kern="1200" dirty="0" smtClean="0">
              <a:solidFill>
                <a:schemeClr val="bg1"/>
              </a:solidFill>
              <a:latin typeface="Times New Roman"/>
              <a:ea typeface="Times New Roman"/>
              <a:cs typeface="Times New Roman"/>
            </a:rPr>
            <a:t>SITUACIÓN EN EL ECUADOR</a:t>
          </a:r>
          <a:endParaRPr lang="es-EC" sz="1800" kern="1200" dirty="0">
            <a:solidFill>
              <a:schemeClr val="bg1"/>
            </a:solidFill>
          </a:endParaRPr>
        </a:p>
      </dsp:txBody>
      <dsp:txXfrm>
        <a:off x="4987" y="0"/>
        <a:ext cx="3534094" cy="505724"/>
      </dsp:txXfrm>
    </dsp:sp>
    <dsp:sp modelId="{83147555-4D71-4D66-B5F8-BBB8AA140E50}">
      <dsp:nvSpPr>
        <dsp:cNvPr id="0" name=""/>
        <dsp:cNvSpPr/>
      </dsp:nvSpPr>
      <dsp:spPr>
        <a:xfrm>
          <a:off x="112984" y="1177207"/>
          <a:ext cx="180179" cy="180179"/>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C5074B-61EC-4A5E-BBE8-614B06FF63FC}">
      <dsp:nvSpPr>
        <dsp:cNvPr id="0" name=""/>
        <dsp:cNvSpPr/>
      </dsp:nvSpPr>
      <dsp:spPr>
        <a:xfrm>
          <a:off x="435961" y="976315"/>
          <a:ext cx="2840382" cy="693582"/>
        </a:xfrm>
        <a:prstGeom prst="rect">
          <a:avLst/>
        </a:prstGeom>
        <a:gradFill rotWithShape="0">
          <a:gsLst>
            <a:gs pos="0">
              <a:schemeClr val="accent4">
                <a:lumMod val="75000"/>
              </a:schemeClr>
            </a:gs>
            <a:gs pos="53000">
              <a:srgbClr val="D4DEFF"/>
            </a:gs>
            <a:gs pos="83000">
              <a:srgbClr val="D4DEFF"/>
            </a:gs>
            <a:gs pos="100000">
              <a:srgbClr val="96AB94"/>
            </a:gs>
          </a:gsLst>
          <a:lin ang="5400000" scaled="0"/>
        </a:grad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es-EC" sz="1800" kern="1200" dirty="0" smtClean="0"/>
            <a:t>Generación per cápita de 0,74 kg/</a:t>
          </a:r>
          <a:r>
            <a:rPr lang="es-EC" sz="1800" kern="1200" dirty="0" err="1" smtClean="0"/>
            <a:t>hab</a:t>
          </a:r>
          <a:r>
            <a:rPr lang="es-EC" sz="1800" kern="1200" dirty="0" smtClean="0"/>
            <a:t>/día</a:t>
          </a:r>
          <a:endParaRPr lang="es-EC" sz="1800" kern="1200" dirty="0"/>
        </a:p>
      </dsp:txBody>
      <dsp:txXfrm>
        <a:off x="435961" y="976315"/>
        <a:ext cx="2840382" cy="693582"/>
      </dsp:txXfrm>
    </dsp:sp>
    <dsp:sp modelId="{0732ED98-8460-461F-AB18-86E4DBF7B5A7}">
      <dsp:nvSpPr>
        <dsp:cNvPr id="0" name=""/>
        <dsp:cNvSpPr/>
      </dsp:nvSpPr>
      <dsp:spPr>
        <a:xfrm>
          <a:off x="112984" y="2112157"/>
          <a:ext cx="180179" cy="180179"/>
        </a:xfrm>
        <a:prstGeom prst="rect">
          <a:avLst/>
        </a:prstGeom>
        <a:solidFill>
          <a:schemeClr val="lt1">
            <a:hueOff val="0"/>
            <a:satOff val="0"/>
            <a:lumOff val="0"/>
            <a:alphaOff val="0"/>
          </a:schemeClr>
        </a:solidFill>
        <a:ln w="25400" cap="flat" cmpd="sng" algn="ctr">
          <a:solidFill>
            <a:schemeClr val="accent3">
              <a:hueOff val="5865114"/>
              <a:satOff val="-13363"/>
              <a:lumOff val="5360"/>
              <a:alphaOff val="0"/>
            </a:schemeClr>
          </a:solidFill>
          <a:prstDash val="solid"/>
        </a:ln>
        <a:effectLst/>
      </dsp:spPr>
      <dsp:style>
        <a:lnRef idx="2">
          <a:scrgbClr r="0" g="0" b="0"/>
        </a:lnRef>
        <a:fillRef idx="1">
          <a:scrgbClr r="0" g="0" b="0"/>
        </a:fillRef>
        <a:effectRef idx="0">
          <a:scrgbClr r="0" g="0" b="0"/>
        </a:effectRef>
        <a:fontRef idx="minor"/>
      </dsp:style>
    </dsp:sp>
    <dsp:sp modelId="{1F45F323-2FC8-411B-8072-3CB04F5F5916}">
      <dsp:nvSpPr>
        <dsp:cNvPr id="0" name=""/>
        <dsp:cNvSpPr/>
      </dsp:nvSpPr>
      <dsp:spPr>
        <a:xfrm>
          <a:off x="435961" y="1669898"/>
          <a:ext cx="2840382" cy="1176317"/>
        </a:xfrm>
        <a:prstGeom prst="rect">
          <a:avLst/>
        </a:prstGeom>
        <a:gradFill rotWithShape="0">
          <a:gsLst>
            <a:gs pos="0">
              <a:schemeClr val="accent4">
                <a:lumMod val="75000"/>
              </a:schemeClr>
            </a:gs>
            <a:gs pos="53000">
              <a:srgbClr val="D4DEFF"/>
            </a:gs>
            <a:gs pos="83000">
              <a:srgbClr val="D4DEFF"/>
            </a:gs>
            <a:gs pos="100000">
              <a:srgbClr val="96AB94"/>
            </a:gs>
          </a:gsLst>
          <a:lin ang="5400000" scaled="0"/>
        </a:grad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es-EC" sz="1800" kern="1200" dirty="0" smtClean="0"/>
            <a:t>Apenas el 18% de los municipios realiza la disposición en rellenos sanitarios</a:t>
          </a:r>
          <a:endParaRPr lang="es-EC" sz="1800" kern="1200" dirty="0"/>
        </a:p>
      </dsp:txBody>
      <dsp:txXfrm>
        <a:off x="435961" y="1669898"/>
        <a:ext cx="2840382" cy="1176317"/>
      </dsp:txXfrm>
    </dsp:sp>
    <dsp:sp modelId="{3F51D001-99CE-4856-89C7-82853FACA934}">
      <dsp:nvSpPr>
        <dsp:cNvPr id="0" name=""/>
        <dsp:cNvSpPr/>
      </dsp:nvSpPr>
      <dsp:spPr>
        <a:xfrm>
          <a:off x="4202415" y="512043"/>
          <a:ext cx="2452699" cy="288552"/>
        </a:xfrm>
        <a:prstGeom prst="rect">
          <a:avLst/>
        </a:prstGeom>
        <a:solidFill>
          <a:schemeClr val="accent3">
            <a:hueOff val="17595341"/>
            <a:satOff val="-40088"/>
            <a:lumOff val="16080"/>
            <a:alphaOff val="0"/>
          </a:schemeClr>
        </a:solidFill>
        <a:ln w="25400" cap="flat" cmpd="sng" algn="ctr">
          <a:solidFill>
            <a:schemeClr val="accent3">
              <a:hueOff val="17595341"/>
              <a:satOff val="-40088"/>
              <a:lumOff val="1608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12C05E-4CAB-4F11-ABAB-678DD12DA001}">
      <dsp:nvSpPr>
        <dsp:cNvPr id="0" name=""/>
        <dsp:cNvSpPr/>
      </dsp:nvSpPr>
      <dsp:spPr>
        <a:xfrm>
          <a:off x="4202415" y="620412"/>
          <a:ext cx="180184" cy="180184"/>
        </a:xfrm>
        <a:prstGeom prst="rect">
          <a:avLst/>
        </a:prstGeom>
        <a:solidFill>
          <a:schemeClr val="lt1">
            <a:alpha val="90000"/>
            <a:hueOff val="0"/>
            <a:satOff val="0"/>
            <a:lumOff val="0"/>
            <a:alphaOff val="0"/>
          </a:schemeClr>
        </a:solidFill>
        <a:ln w="25400" cap="flat" cmpd="sng" algn="ctr">
          <a:solidFill>
            <a:schemeClr val="accent3">
              <a:hueOff val="17595341"/>
              <a:satOff val="-40088"/>
              <a:lumOff val="16080"/>
              <a:alphaOff val="0"/>
            </a:schemeClr>
          </a:solidFill>
          <a:prstDash val="solid"/>
        </a:ln>
        <a:effectLst/>
      </dsp:spPr>
      <dsp:style>
        <a:lnRef idx="2">
          <a:scrgbClr r="0" g="0" b="0"/>
        </a:lnRef>
        <a:fillRef idx="1">
          <a:scrgbClr r="0" g="0" b="0"/>
        </a:fillRef>
        <a:effectRef idx="0">
          <a:scrgbClr r="0" g="0" b="0"/>
        </a:effectRef>
        <a:fontRef idx="minor"/>
      </dsp:style>
    </dsp:sp>
    <dsp:sp modelId="{CE87A1CC-4113-47FE-AF6F-7369161D7FA0}">
      <dsp:nvSpPr>
        <dsp:cNvPr id="0" name=""/>
        <dsp:cNvSpPr/>
      </dsp:nvSpPr>
      <dsp:spPr>
        <a:xfrm>
          <a:off x="3661717" y="0"/>
          <a:ext cx="3534094" cy="505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s-EC" sz="1800" b="1" kern="1200" dirty="0" smtClean="0">
              <a:solidFill>
                <a:schemeClr val="bg1"/>
              </a:solidFill>
              <a:latin typeface="Times New Roman"/>
              <a:ea typeface="Times New Roman"/>
              <a:cs typeface="Times New Roman"/>
            </a:rPr>
            <a:t>SITUACIÓN EN LA CIUDAD DE ESMERALDAS</a:t>
          </a:r>
          <a:endParaRPr lang="es-EC" sz="1800" kern="1200" dirty="0">
            <a:solidFill>
              <a:schemeClr val="bg1"/>
            </a:solidFill>
          </a:endParaRPr>
        </a:p>
      </dsp:txBody>
      <dsp:txXfrm>
        <a:off x="3661717" y="0"/>
        <a:ext cx="3534094" cy="505724"/>
      </dsp:txXfrm>
    </dsp:sp>
    <dsp:sp modelId="{2D0872C9-D7CE-4269-A245-4E41A363CA96}">
      <dsp:nvSpPr>
        <dsp:cNvPr id="0" name=""/>
        <dsp:cNvSpPr/>
      </dsp:nvSpPr>
      <dsp:spPr>
        <a:xfrm>
          <a:off x="3770262" y="1346715"/>
          <a:ext cx="180179" cy="180179"/>
        </a:xfrm>
        <a:prstGeom prst="rect">
          <a:avLst/>
        </a:prstGeom>
        <a:solidFill>
          <a:schemeClr val="lt1">
            <a:hueOff val="0"/>
            <a:satOff val="0"/>
            <a:lumOff val="0"/>
            <a:alphaOff val="0"/>
          </a:schemeClr>
        </a:solidFill>
        <a:ln w="25400" cap="flat" cmpd="sng" algn="ctr">
          <a:solidFill>
            <a:schemeClr val="accent3">
              <a:hueOff val="11730227"/>
              <a:satOff val="-26725"/>
              <a:lumOff val="10720"/>
              <a:alphaOff val="0"/>
            </a:schemeClr>
          </a:solidFill>
          <a:prstDash val="solid"/>
        </a:ln>
        <a:effectLst/>
      </dsp:spPr>
      <dsp:style>
        <a:lnRef idx="2">
          <a:scrgbClr r="0" g="0" b="0"/>
        </a:lnRef>
        <a:fillRef idx="1">
          <a:scrgbClr r="0" g="0" b="0"/>
        </a:fillRef>
        <a:effectRef idx="0">
          <a:scrgbClr r="0" g="0" b="0"/>
        </a:effectRef>
        <a:fontRef idx="minor"/>
      </dsp:style>
    </dsp:sp>
    <dsp:sp modelId="{73D2EE3D-3ABE-4F32-9F96-FE3F07588E08}">
      <dsp:nvSpPr>
        <dsp:cNvPr id="0" name=""/>
        <dsp:cNvSpPr/>
      </dsp:nvSpPr>
      <dsp:spPr>
        <a:xfrm>
          <a:off x="4175766" y="996895"/>
          <a:ext cx="2841477" cy="1032597"/>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5400000" scaled="0"/>
        </a:grad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es-EC" sz="1800" kern="1200" dirty="0" smtClean="0"/>
            <a:t>La cobertura del servicio de recolección es del 60% en los barrios del casco urbano.</a:t>
          </a:r>
          <a:endParaRPr lang="es-EC" sz="1800" kern="1200" dirty="0"/>
        </a:p>
      </dsp:txBody>
      <dsp:txXfrm>
        <a:off x="4175766" y="996895"/>
        <a:ext cx="2841477" cy="1032597"/>
      </dsp:txXfrm>
    </dsp:sp>
    <dsp:sp modelId="{395C296E-558D-4452-8E47-D0F2C987317F}">
      <dsp:nvSpPr>
        <dsp:cNvPr id="0" name=""/>
        <dsp:cNvSpPr/>
      </dsp:nvSpPr>
      <dsp:spPr>
        <a:xfrm>
          <a:off x="3770262" y="2281667"/>
          <a:ext cx="180179" cy="180179"/>
        </a:xfrm>
        <a:prstGeom prst="rect">
          <a:avLst/>
        </a:prstGeom>
        <a:solidFill>
          <a:schemeClr val="lt1">
            <a:hueOff val="0"/>
            <a:satOff val="0"/>
            <a:lumOff val="0"/>
            <a:alphaOff val="0"/>
          </a:schemeClr>
        </a:solidFill>
        <a:ln w="25400" cap="flat" cmpd="sng" algn="ctr">
          <a:solidFill>
            <a:schemeClr val="accent3">
              <a:hueOff val="17595341"/>
              <a:satOff val="-40088"/>
              <a:lumOff val="16080"/>
              <a:alphaOff val="0"/>
            </a:schemeClr>
          </a:solidFill>
          <a:prstDash val="solid"/>
        </a:ln>
        <a:effectLst/>
      </dsp:spPr>
      <dsp:style>
        <a:lnRef idx="2">
          <a:scrgbClr r="0" g="0" b="0"/>
        </a:lnRef>
        <a:fillRef idx="1">
          <a:scrgbClr r="0" g="0" b="0"/>
        </a:fillRef>
        <a:effectRef idx="0">
          <a:scrgbClr r="0" g="0" b="0"/>
        </a:effectRef>
        <a:fontRef idx="minor"/>
      </dsp:style>
    </dsp:sp>
    <dsp:sp modelId="{D95BC2B6-4B2C-4520-8084-DE847DD3E2CA}">
      <dsp:nvSpPr>
        <dsp:cNvPr id="0" name=""/>
        <dsp:cNvSpPr/>
      </dsp:nvSpPr>
      <dsp:spPr>
        <a:xfrm>
          <a:off x="4175766" y="2029493"/>
          <a:ext cx="2841477" cy="837306"/>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5400000" scaled="0"/>
        </a:grad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just" defTabSz="800100">
            <a:lnSpc>
              <a:spcPct val="90000"/>
            </a:lnSpc>
            <a:spcBef>
              <a:spcPct val="0"/>
            </a:spcBef>
            <a:spcAft>
              <a:spcPct val="35000"/>
            </a:spcAft>
          </a:pPr>
          <a:r>
            <a:rPr lang="es-EC" sz="1800" kern="1200" dirty="0" smtClean="0"/>
            <a:t>La disposición final de los residuos es en un botadero a cielo abierto</a:t>
          </a:r>
          <a:r>
            <a:rPr lang="es-EC" sz="1400" kern="1200" dirty="0" smtClean="0"/>
            <a:t>.</a:t>
          </a:r>
          <a:endParaRPr lang="es-EC" sz="1400" kern="1200" dirty="0"/>
        </a:p>
      </dsp:txBody>
      <dsp:txXfrm>
        <a:off x="4175766" y="2029493"/>
        <a:ext cx="2841477" cy="837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48EDE-88E8-4F5F-8A3C-BB359E2EB4B2}">
      <dsp:nvSpPr>
        <dsp:cNvPr id="0" name=""/>
        <dsp:cNvSpPr/>
      </dsp:nvSpPr>
      <dsp:spPr>
        <a:xfrm>
          <a:off x="1664988" y="563667"/>
          <a:ext cx="351745" cy="91440"/>
        </a:xfrm>
        <a:custGeom>
          <a:avLst/>
          <a:gdLst/>
          <a:ahLst/>
          <a:cxnLst/>
          <a:rect l="0" t="0" r="0" b="0"/>
          <a:pathLst>
            <a:path>
              <a:moveTo>
                <a:pt x="0" y="45720"/>
              </a:moveTo>
              <a:lnTo>
                <a:pt x="351745" y="45720"/>
              </a:lnTo>
            </a:path>
          </a:pathLst>
        </a:custGeom>
        <a:noFill/>
        <a:ln w="12700" cap="flat" cmpd="sng" algn="ctr">
          <a:solidFill>
            <a:schemeClr val="accent4">
              <a:hueOff val="0"/>
              <a:satOff val="0"/>
              <a:lumOff val="0"/>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1831302" y="607475"/>
        <a:ext cx="19117" cy="3823"/>
      </dsp:txXfrm>
    </dsp:sp>
    <dsp:sp modelId="{D01BF17F-8553-4989-8F48-7F0972E34228}">
      <dsp:nvSpPr>
        <dsp:cNvPr id="0" name=""/>
        <dsp:cNvSpPr/>
      </dsp:nvSpPr>
      <dsp:spPr>
        <a:xfrm>
          <a:off x="4416" y="110675"/>
          <a:ext cx="1662372" cy="997423"/>
        </a:xfrm>
        <a:prstGeom prst="rect">
          <a:avLst/>
        </a:prstGeom>
        <a:solidFill>
          <a:schemeClr val="accent4">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b="1" kern="1200" dirty="0">
              <a:solidFill>
                <a:schemeClr val="tx1">
                  <a:lumMod val="95000"/>
                  <a:lumOff val="5000"/>
                </a:schemeClr>
              </a:solidFill>
            </a:rPr>
            <a:t>Generación de residuos.</a:t>
          </a:r>
          <a:endParaRPr lang="es-EC" sz="1500" kern="1200" dirty="0">
            <a:solidFill>
              <a:schemeClr val="tx1">
                <a:lumMod val="95000"/>
                <a:lumOff val="5000"/>
              </a:schemeClr>
            </a:solidFill>
          </a:endParaRPr>
        </a:p>
      </dsp:txBody>
      <dsp:txXfrm>
        <a:off x="4416" y="110675"/>
        <a:ext cx="1662372" cy="997423"/>
      </dsp:txXfrm>
    </dsp:sp>
    <dsp:sp modelId="{09B641E1-9476-4BA3-BD21-81B34286114C}">
      <dsp:nvSpPr>
        <dsp:cNvPr id="0" name=""/>
        <dsp:cNvSpPr/>
      </dsp:nvSpPr>
      <dsp:spPr>
        <a:xfrm>
          <a:off x="3709706" y="563667"/>
          <a:ext cx="351745" cy="91440"/>
        </a:xfrm>
        <a:custGeom>
          <a:avLst/>
          <a:gdLst/>
          <a:ahLst/>
          <a:cxnLst/>
          <a:rect l="0" t="0" r="0" b="0"/>
          <a:pathLst>
            <a:path>
              <a:moveTo>
                <a:pt x="0" y="45720"/>
              </a:moveTo>
              <a:lnTo>
                <a:pt x="351745" y="45720"/>
              </a:lnTo>
            </a:path>
          </a:pathLst>
        </a:custGeom>
        <a:noFill/>
        <a:ln w="12700" cap="flat" cmpd="sng" algn="ctr">
          <a:solidFill>
            <a:schemeClr val="accent4">
              <a:hueOff val="-1144320"/>
              <a:satOff val="-1963"/>
              <a:lumOff val="-1421"/>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3876020" y="607475"/>
        <a:ext cx="19117" cy="3823"/>
      </dsp:txXfrm>
    </dsp:sp>
    <dsp:sp modelId="{023B8EBF-A1F5-4E71-A506-097A27A65481}">
      <dsp:nvSpPr>
        <dsp:cNvPr id="0" name=""/>
        <dsp:cNvSpPr/>
      </dsp:nvSpPr>
      <dsp:spPr>
        <a:xfrm>
          <a:off x="2049133" y="110675"/>
          <a:ext cx="1662372" cy="997423"/>
        </a:xfrm>
        <a:prstGeom prst="rect">
          <a:avLst/>
        </a:prstGeom>
        <a:solidFill>
          <a:schemeClr val="accent4">
            <a:hueOff val="-915456"/>
            <a:satOff val="-1570"/>
            <a:lumOff val="-1137"/>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b="1" kern="1200" dirty="0">
              <a:solidFill>
                <a:schemeClr val="tx1">
                  <a:lumMod val="95000"/>
                  <a:lumOff val="5000"/>
                </a:schemeClr>
              </a:solidFill>
            </a:rPr>
            <a:t>Separación en la fuente.</a:t>
          </a:r>
          <a:endParaRPr lang="es-EC" sz="1500" kern="1200" dirty="0">
            <a:solidFill>
              <a:schemeClr val="tx1">
                <a:lumMod val="95000"/>
                <a:lumOff val="5000"/>
              </a:schemeClr>
            </a:solidFill>
          </a:endParaRPr>
        </a:p>
      </dsp:txBody>
      <dsp:txXfrm>
        <a:off x="2049133" y="110675"/>
        <a:ext cx="1662372" cy="997423"/>
      </dsp:txXfrm>
    </dsp:sp>
    <dsp:sp modelId="{6A3F3416-5BF8-4187-9717-E89937F8C3B4}">
      <dsp:nvSpPr>
        <dsp:cNvPr id="0" name=""/>
        <dsp:cNvSpPr/>
      </dsp:nvSpPr>
      <dsp:spPr>
        <a:xfrm>
          <a:off x="835602" y="1106299"/>
          <a:ext cx="4089435" cy="351745"/>
        </a:xfrm>
        <a:custGeom>
          <a:avLst/>
          <a:gdLst/>
          <a:ahLst/>
          <a:cxnLst/>
          <a:rect l="0" t="0" r="0" b="0"/>
          <a:pathLst>
            <a:path>
              <a:moveTo>
                <a:pt x="4089435" y="0"/>
              </a:moveTo>
              <a:lnTo>
                <a:pt x="4089435" y="192972"/>
              </a:lnTo>
              <a:lnTo>
                <a:pt x="0" y="192972"/>
              </a:lnTo>
              <a:lnTo>
                <a:pt x="0" y="351745"/>
              </a:lnTo>
            </a:path>
          </a:pathLst>
        </a:custGeom>
        <a:noFill/>
        <a:ln w="12700" cap="flat" cmpd="sng" algn="ctr">
          <a:solidFill>
            <a:schemeClr val="accent4">
              <a:hueOff val="-2288640"/>
              <a:satOff val="-3925"/>
              <a:lumOff val="-2843"/>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2777638" y="1280260"/>
        <a:ext cx="205363" cy="3823"/>
      </dsp:txXfrm>
    </dsp:sp>
    <dsp:sp modelId="{41216A81-C361-463D-8633-E09BDC30D243}">
      <dsp:nvSpPr>
        <dsp:cNvPr id="0" name=""/>
        <dsp:cNvSpPr/>
      </dsp:nvSpPr>
      <dsp:spPr>
        <a:xfrm>
          <a:off x="4093851" y="110675"/>
          <a:ext cx="1662372" cy="997423"/>
        </a:xfrm>
        <a:prstGeom prst="rect">
          <a:avLst/>
        </a:prstGeom>
        <a:solidFill>
          <a:schemeClr val="accent4">
            <a:hueOff val="-1830912"/>
            <a:satOff val="-3140"/>
            <a:lumOff val="-2274"/>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b="1" kern="1200" dirty="0">
              <a:solidFill>
                <a:schemeClr val="tx1">
                  <a:lumMod val="95000"/>
                  <a:lumOff val="5000"/>
                </a:schemeClr>
              </a:solidFill>
            </a:rPr>
            <a:t>Almacenamiento </a:t>
          </a:r>
        </a:p>
      </dsp:txBody>
      <dsp:txXfrm>
        <a:off x="4093851" y="110675"/>
        <a:ext cx="1662372" cy="997423"/>
      </dsp:txXfrm>
    </dsp:sp>
    <dsp:sp modelId="{D2F22AA8-E737-47B7-B78C-035FC18032E7}">
      <dsp:nvSpPr>
        <dsp:cNvPr id="0" name=""/>
        <dsp:cNvSpPr/>
      </dsp:nvSpPr>
      <dsp:spPr>
        <a:xfrm>
          <a:off x="1664988" y="1943436"/>
          <a:ext cx="351745" cy="91440"/>
        </a:xfrm>
        <a:custGeom>
          <a:avLst/>
          <a:gdLst/>
          <a:ahLst/>
          <a:cxnLst/>
          <a:rect l="0" t="0" r="0" b="0"/>
          <a:pathLst>
            <a:path>
              <a:moveTo>
                <a:pt x="0" y="45720"/>
              </a:moveTo>
              <a:lnTo>
                <a:pt x="351745" y="45720"/>
              </a:lnTo>
            </a:path>
          </a:pathLst>
        </a:custGeom>
        <a:noFill/>
        <a:ln w="12700" cap="flat" cmpd="sng" algn="ctr">
          <a:solidFill>
            <a:schemeClr val="accent4">
              <a:hueOff val="-3432960"/>
              <a:satOff val="-5888"/>
              <a:lumOff val="-4264"/>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1831302" y="1987244"/>
        <a:ext cx="19117" cy="3823"/>
      </dsp:txXfrm>
    </dsp:sp>
    <dsp:sp modelId="{CCDF7514-489F-4132-9EFF-43DE0481C45D}">
      <dsp:nvSpPr>
        <dsp:cNvPr id="0" name=""/>
        <dsp:cNvSpPr/>
      </dsp:nvSpPr>
      <dsp:spPr>
        <a:xfrm>
          <a:off x="4416" y="1490444"/>
          <a:ext cx="1662372" cy="997423"/>
        </a:xfrm>
        <a:prstGeom prst="rect">
          <a:avLst/>
        </a:prstGeom>
        <a:solidFill>
          <a:schemeClr val="accent4">
            <a:hueOff val="-2746368"/>
            <a:satOff val="-4711"/>
            <a:lumOff val="-3412"/>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b="1" kern="1200" dirty="0">
              <a:solidFill>
                <a:schemeClr val="tx1">
                  <a:lumMod val="95000"/>
                  <a:lumOff val="5000"/>
                </a:schemeClr>
              </a:solidFill>
            </a:rPr>
            <a:t>Recolección y transporte</a:t>
          </a:r>
        </a:p>
      </dsp:txBody>
      <dsp:txXfrm>
        <a:off x="4416" y="1490444"/>
        <a:ext cx="1662372" cy="997423"/>
      </dsp:txXfrm>
    </dsp:sp>
    <dsp:sp modelId="{9B0886D3-FAE0-489E-AB0C-F69664025725}">
      <dsp:nvSpPr>
        <dsp:cNvPr id="0" name=""/>
        <dsp:cNvSpPr/>
      </dsp:nvSpPr>
      <dsp:spPr>
        <a:xfrm>
          <a:off x="3709706" y="1943436"/>
          <a:ext cx="351745" cy="91440"/>
        </a:xfrm>
        <a:custGeom>
          <a:avLst/>
          <a:gdLst/>
          <a:ahLst/>
          <a:cxnLst/>
          <a:rect l="0" t="0" r="0" b="0"/>
          <a:pathLst>
            <a:path>
              <a:moveTo>
                <a:pt x="0" y="45720"/>
              </a:moveTo>
              <a:lnTo>
                <a:pt x="351745" y="45720"/>
              </a:lnTo>
            </a:path>
          </a:pathLst>
        </a:custGeom>
        <a:noFill/>
        <a:ln w="12700" cap="flat" cmpd="sng" algn="ctr">
          <a:solidFill>
            <a:schemeClr val="accent4">
              <a:hueOff val="-4577280"/>
              <a:satOff val="-7851"/>
              <a:lumOff val="-5686"/>
              <a:alphaOff val="0"/>
            </a:schemeClr>
          </a:solidFill>
          <a:prstDash val="solid"/>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dirty="0"/>
        </a:p>
      </dsp:txBody>
      <dsp:txXfrm>
        <a:off x="3876020" y="1987244"/>
        <a:ext cx="19117" cy="3823"/>
      </dsp:txXfrm>
    </dsp:sp>
    <dsp:sp modelId="{07027F60-B4CF-4DD3-AFD2-F6876BFE3353}">
      <dsp:nvSpPr>
        <dsp:cNvPr id="0" name=""/>
        <dsp:cNvSpPr/>
      </dsp:nvSpPr>
      <dsp:spPr>
        <a:xfrm>
          <a:off x="2049133" y="1490444"/>
          <a:ext cx="1662372" cy="997423"/>
        </a:xfrm>
        <a:prstGeom prst="rect">
          <a:avLst/>
        </a:prstGeom>
        <a:solidFill>
          <a:schemeClr val="accent4">
            <a:hueOff val="-3661824"/>
            <a:satOff val="-6281"/>
            <a:lumOff val="-4549"/>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b="1" kern="1200" dirty="0">
              <a:solidFill>
                <a:schemeClr val="tx1">
                  <a:lumMod val="95000"/>
                  <a:lumOff val="5000"/>
                </a:schemeClr>
              </a:solidFill>
            </a:rPr>
            <a:t>Tratamiento</a:t>
          </a:r>
        </a:p>
      </dsp:txBody>
      <dsp:txXfrm>
        <a:off x="2049133" y="1490444"/>
        <a:ext cx="1662372" cy="997423"/>
      </dsp:txXfrm>
    </dsp:sp>
    <dsp:sp modelId="{40721E34-FD25-41C0-8FE0-C510BCE019BD}">
      <dsp:nvSpPr>
        <dsp:cNvPr id="0" name=""/>
        <dsp:cNvSpPr/>
      </dsp:nvSpPr>
      <dsp:spPr>
        <a:xfrm>
          <a:off x="4093851" y="1490444"/>
          <a:ext cx="1662372" cy="997423"/>
        </a:xfrm>
        <a:prstGeom prst="rect">
          <a:avLst/>
        </a:prstGeom>
        <a:solidFill>
          <a:schemeClr val="accent4">
            <a:hueOff val="-4577280"/>
            <a:satOff val="-7851"/>
            <a:lumOff val="-5686"/>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b="1" kern="1200" dirty="0">
              <a:solidFill>
                <a:schemeClr val="tx1">
                  <a:lumMod val="95000"/>
                  <a:lumOff val="5000"/>
                </a:schemeClr>
              </a:solidFill>
            </a:rPr>
            <a:t>Disposición final </a:t>
          </a:r>
        </a:p>
      </dsp:txBody>
      <dsp:txXfrm>
        <a:off x="4093851" y="1490444"/>
        <a:ext cx="1662372" cy="9974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4F003-98A3-4555-8999-797B5A34227F}">
      <dsp:nvSpPr>
        <dsp:cNvPr id="0" name=""/>
        <dsp:cNvSpPr/>
      </dsp:nvSpPr>
      <dsp:spPr>
        <a:xfrm>
          <a:off x="0" y="696092"/>
          <a:ext cx="2376264" cy="7056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D8572A-2BAB-43F3-AF0A-2CF5EBE72E30}">
      <dsp:nvSpPr>
        <dsp:cNvPr id="0" name=""/>
        <dsp:cNvSpPr/>
      </dsp:nvSpPr>
      <dsp:spPr>
        <a:xfrm>
          <a:off x="118813" y="24157"/>
          <a:ext cx="2207112" cy="1085215"/>
        </a:xfrm>
        <a:prstGeom prst="roundRect">
          <a:avLst/>
        </a:prstGeom>
        <a:gradFill rotWithShape="0">
          <a:gsLst>
            <a:gs pos="0">
              <a:srgbClr val="8488C4"/>
            </a:gs>
            <a:gs pos="53000">
              <a:srgbClr val="D4DEFF"/>
            </a:gs>
            <a:gs pos="83000">
              <a:srgbClr val="D4DEFF"/>
            </a:gs>
            <a:gs pos="100000">
              <a:srgbClr val="96AB94"/>
            </a:gs>
          </a:gsLst>
          <a:lin ang="5400000" scaled="0"/>
        </a:gradFill>
        <a:ln w="38100" cap="flat"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2872" tIns="0" rIns="62872" bIns="0" numCol="1" spcCol="1270" anchor="ctr" anchorCtr="0">
          <a:noAutofit/>
        </a:bodyPr>
        <a:lstStyle/>
        <a:p>
          <a:pPr lvl="0" algn="ctr" defTabSz="800100">
            <a:lnSpc>
              <a:spcPct val="90000"/>
            </a:lnSpc>
            <a:spcBef>
              <a:spcPct val="0"/>
            </a:spcBef>
            <a:spcAft>
              <a:spcPct val="35000"/>
            </a:spcAft>
          </a:pPr>
          <a:r>
            <a:rPr lang="es-EC" sz="1800" kern="1200" dirty="0" smtClean="0"/>
            <a:t>a) Búsqueda de información bibliográfica</a:t>
          </a:r>
          <a:endParaRPr lang="es-EC" sz="1800" kern="1200" dirty="0"/>
        </a:p>
      </dsp:txBody>
      <dsp:txXfrm>
        <a:off x="171789" y="77133"/>
        <a:ext cx="2101160" cy="979263"/>
      </dsp:txXfrm>
    </dsp:sp>
    <dsp:sp modelId="{4520AC2F-95E9-4C9E-B8C3-B73BC93FD403}">
      <dsp:nvSpPr>
        <dsp:cNvPr id="0" name=""/>
        <dsp:cNvSpPr/>
      </dsp:nvSpPr>
      <dsp:spPr>
        <a:xfrm>
          <a:off x="0" y="2176581"/>
          <a:ext cx="2376264" cy="7056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7CB809-B1C7-4692-80A9-DC8204A7505C}">
      <dsp:nvSpPr>
        <dsp:cNvPr id="0" name=""/>
        <dsp:cNvSpPr/>
      </dsp:nvSpPr>
      <dsp:spPr>
        <a:xfrm>
          <a:off x="118813" y="1552892"/>
          <a:ext cx="2227238" cy="1036969"/>
        </a:xfrm>
        <a:prstGeom prst="roundRect">
          <a:avLst/>
        </a:prstGeom>
        <a:gradFill rotWithShape="0">
          <a:gsLst>
            <a:gs pos="0">
              <a:srgbClr val="8488C4"/>
            </a:gs>
            <a:gs pos="53000">
              <a:srgbClr val="D4DEFF"/>
            </a:gs>
            <a:gs pos="83000">
              <a:srgbClr val="D4DEFF"/>
            </a:gs>
            <a:gs pos="100000">
              <a:srgbClr val="96AB94"/>
            </a:gs>
          </a:gsLst>
          <a:lin ang="5400000" scaled="0"/>
        </a:gradFill>
        <a:ln w="38100" cap="flat"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2872" tIns="0" rIns="62872" bIns="0" numCol="1" spcCol="1270" anchor="ctr" anchorCtr="0">
          <a:noAutofit/>
        </a:bodyPr>
        <a:lstStyle/>
        <a:p>
          <a:pPr lvl="0" algn="ctr" defTabSz="800100">
            <a:lnSpc>
              <a:spcPct val="90000"/>
            </a:lnSpc>
            <a:spcBef>
              <a:spcPct val="0"/>
            </a:spcBef>
            <a:spcAft>
              <a:spcPct val="35000"/>
            </a:spcAft>
          </a:pPr>
          <a:r>
            <a:rPr lang="es-EC" sz="1800" kern="1200" dirty="0" smtClean="0"/>
            <a:t>b) Fichas de captura de información, encuestas y listas de verificación.</a:t>
          </a:r>
          <a:endParaRPr lang="es-EC" sz="1800" kern="1200" dirty="0"/>
        </a:p>
      </dsp:txBody>
      <dsp:txXfrm>
        <a:off x="169434" y="1603513"/>
        <a:ext cx="2125996" cy="935727"/>
      </dsp:txXfrm>
    </dsp:sp>
    <dsp:sp modelId="{B872EC77-48AD-4132-A9B5-384ABD733C01}">
      <dsp:nvSpPr>
        <dsp:cNvPr id="0" name=""/>
        <dsp:cNvSpPr/>
      </dsp:nvSpPr>
      <dsp:spPr>
        <a:xfrm>
          <a:off x="0" y="3694282"/>
          <a:ext cx="2376264" cy="7056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B5C589-1FAB-477C-989E-693D79264A85}">
      <dsp:nvSpPr>
        <dsp:cNvPr id="0" name=""/>
        <dsp:cNvSpPr/>
      </dsp:nvSpPr>
      <dsp:spPr>
        <a:xfrm>
          <a:off x="113127" y="3033381"/>
          <a:ext cx="2262553" cy="1074180"/>
        </a:xfrm>
        <a:prstGeom prst="roundRect">
          <a:avLst/>
        </a:prstGeom>
        <a:gradFill rotWithShape="0">
          <a:gsLst>
            <a:gs pos="0">
              <a:srgbClr val="8488C4"/>
            </a:gs>
            <a:gs pos="53000">
              <a:srgbClr val="D4DEFF"/>
            </a:gs>
            <a:gs pos="83000">
              <a:srgbClr val="D4DEFF"/>
            </a:gs>
            <a:gs pos="100000">
              <a:srgbClr val="96AB94"/>
            </a:gs>
          </a:gsLst>
          <a:lin ang="5400000" scaled="0"/>
        </a:gradFill>
        <a:ln w="38100" cap="flat" cmpd="sng" algn="ctr">
          <a:solidFill>
            <a:schemeClr val="accent5">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2872" tIns="0" rIns="62872" bIns="0" numCol="1" spcCol="1270" anchor="ctr" anchorCtr="0">
          <a:noAutofit/>
        </a:bodyPr>
        <a:lstStyle/>
        <a:p>
          <a:pPr lvl="0" algn="ctr" defTabSz="800100">
            <a:lnSpc>
              <a:spcPct val="90000"/>
            </a:lnSpc>
            <a:spcBef>
              <a:spcPct val="0"/>
            </a:spcBef>
            <a:spcAft>
              <a:spcPct val="35000"/>
            </a:spcAft>
          </a:pPr>
          <a:r>
            <a:rPr lang="es-EC" sz="1800" kern="1200" dirty="0" smtClean="0"/>
            <a:t>c) Se entrevistó a las autoridades municipales </a:t>
          </a:r>
        </a:p>
        <a:p>
          <a:pPr lvl="0" algn="ctr" defTabSz="800100">
            <a:lnSpc>
              <a:spcPct val="90000"/>
            </a:lnSpc>
            <a:spcBef>
              <a:spcPct val="0"/>
            </a:spcBef>
            <a:spcAft>
              <a:spcPct val="35000"/>
            </a:spcAft>
          </a:pPr>
          <a:r>
            <a:rPr lang="es-EC" sz="1800" kern="1200" dirty="0" smtClean="0"/>
            <a:t>(Foto 1 )</a:t>
          </a:r>
          <a:endParaRPr lang="es-EC" sz="1800" kern="1200" dirty="0"/>
        </a:p>
      </dsp:txBody>
      <dsp:txXfrm>
        <a:off x="165564" y="3085818"/>
        <a:ext cx="2157679" cy="9693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4F003-98A3-4555-8999-797B5A34227F}">
      <dsp:nvSpPr>
        <dsp:cNvPr id="0" name=""/>
        <dsp:cNvSpPr/>
      </dsp:nvSpPr>
      <dsp:spPr>
        <a:xfrm>
          <a:off x="0" y="680752"/>
          <a:ext cx="2376264" cy="6048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D8572A-2BAB-43F3-AF0A-2CF5EBE72E30}">
      <dsp:nvSpPr>
        <dsp:cNvPr id="0" name=""/>
        <dsp:cNvSpPr/>
      </dsp:nvSpPr>
      <dsp:spPr>
        <a:xfrm>
          <a:off x="118813" y="18359"/>
          <a:ext cx="2207112" cy="1016633"/>
        </a:xfrm>
        <a:prstGeom prst="roundRect">
          <a:avLst/>
        </a:prstGeom>
        <a:gradFill rotWithShape="0">
          <a:gsLst>
            <a:gs pos="0">
              <a:srgbClr val="8488C4"/>
            </a:gs>
            <a:gs pos="53000">
              <a:srgbClr val="D4DEFF"/>
            </a:gs>
            <a:gs pos="83000">
              <a:srgbClr val="D4DEFF"/>
            </a:gs>
            <a:gs pos="100000">
              <a:srgbClr val="96AB94"/>
            </a:gs>
          </a:gsLst>
          <a:lin ang="5400000" scaled="0"/>
        </a:gra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72" tIns="0" rIns="62872" bIns="0" numCol="1" spcCol="1270" anchor="ctr" anchorCtr="0">
          <a:noAutofit/>
        </a:bodyPr>
        <a:lstStyle/>
        <a:p>
          <a:pPr lvl="0" algn="ctr" defTabSz="800100">
            <a:lnSpc>
              <a:spcPct val="90000"/>
            </a:lnSpc>
            <a:spcBef>
              <a:spcPct val="0"/>
            </a:spcBef>
            <a:spcAft>
              <a:spcPct val="35000"/>
            </a:spcAft>
          </a:pPr>
          <a:r>
            <a:rPr lang="es-EC" sz="1800" kern="1200" dirty="0" smtClean="0"/>
            <a:t>d)</a:t>
          </a:r>
          <a:r>
            <a:rPr lang="es-EC" sz="1800" kern="1200" baseline="0" dirty="0" smtClean="0"/>
            <a:t> Zonas de la ciudad con evidente acumulación de RSU</a:t>
          </a:r>
          <a:endParaRPr lang="es-EC" sz="1800" kern="1200" dirty="0"/>
        </a:p>
      </dsp:txBody>
      <dsp:txXfrm>
        <a:off x="168441" y="67987"/>
        <a:ext cx="2107856" cy="917377"/>
      </dsp:txXfrm>
    </dsp:sp>
    <dsp:sp modelId="{4520AC2F-95E9-4C9E-B8C3-B73BC93FD403}">
      <dsp:nvSpPr>
        <dsp:cNvPr id="0" name=""/>
        <dsp:cNvSpPr/>
      </dsp:nvSpPr>
      <dsp:spPr>
        <a:xfrm>
          <a:off x="0" y="2039996"/>
          <a:ext cx="2376264" cy="6048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7CB809-B1C7-4692-80A9-DC8204A7505C}">
      <dsp:nvSpPr>
        <dsp:cNvPr id="0" name=""/>
        <dsp:cNvSpPr/>
      </dsp:nvSpPr>
      <dsp:spPr>
        <a:xfrm>
          <a:off x="118813" y="1415152"/>
          <a:ext cx="2227238" cy="979083"/>
        </a:xfrm>
        <a:prstGeom prst="roundRect">
          <a:avLst/>
        </a:prstGeom>
        <a:gradFill rotWithShape="0">
          <a:gsLst>
            <a:gs pos="0">
              <a:srgbClr val="8488C4"/>
            </a:gs>
            <a:gs pos="53000">
              <a:srgbClr val="D4DEFF"/>
            </a:gs>
            <a:gs pos="83000">
              <a:srgbClr val="D4DEFF"/>
            </a:gs>
            <a:gs pos="100000">
              <a:srgbClr val="96AB94"/>
            </a:gs>
          </a:gsLst>
          <a:lin ang="5400000" scaled="0"/>
        </a:gra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72" tIns="0" rIns="62872" bIns="0" numCol="1" spcCol="1270" anchor="ctr" anchorCtr="0">
          <a:noAutofit/>
        </a:bodyPr>
        <a:lstStyle/>
        <a:p>
          <a:pPr lvl="0" algn="ctr" defTabSz="800100">
            <a:lnSpc>
              <a:spcPct val="90000"/>
            </a:lnSpc>
            <a:spcBef>
              <a:spcPct val="0"/>
            </a:spcBef>
            <a:spcAft>
              <a:spcPct val="35000"/>
            </a:spcAft>
          </a:pPr>
          <a:r>
            <a:rPr lang="es-EC" sz="1800" kern="1200" dirty="0" smtClean="0"/>
            <a:t>e) Se determinó la composición RSU en las zonas de acumulación.</a:t>
          </a:r>
          <a:endParaRPr lang="es-EC" sz="1800" kern="1200" dirty="0"/>
        </a:p>
      </dsp:txBody>
      <dsp:txXfrm>
        <a:off x="166608" y="1462947"/>
        <a:ext cx="2131648" cy="883493"/>
      </dsp:txXfrm>
    </dsp:sp>
    <dsp:sp modelId="{B872EC77-48AD-4132-A9B5-384ABD733C01}">
      <dsp:nvSpPr>
        <dsp:cNvPr id="0" name=""/>
        <dsp:cNvSpPr/>
      </dsp:nvSpPr>
      <dsp:spPr>
        <a:xfrm>
          <a:off x="0" y="3660287"/>
          <a:ext cx="2376264" cy="6048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B5C589-1FAB-477C-989E-693D79264A85}">
      <dsp:nvSpPr>
        <dsp:cNvPr id="0" name=""/>
        <dsp:cNvSpPr/>
      </dsp:nvSpPr>
      <dsp:spPr>
        <a:xfrm>
          <a:off x="113127" y="2774396"/>
          <a:ext cx="2262553" cy="1240130"/>
        </a:xfrm>
        <a:prstGeom prst="roundRect">
          <a:avLst/>
        </a:prstGeom>
        <a:gradFill rotWithShape="0">
          <a:gsLst>
            <a:gs pos="0">
              <a:srgbClr val="8488C4"/>
            </a:gs>
            <a:gs pos="53000">
              <a:srgbClr val="D4DEFF"/>
            </a:gs>
            <a:gs pos="83000">
              <a:srgbClr val="D4DEFF"/>
            </a:gs>
            <a:gs pos="100000">
              <a:srgbClr val="96AB94"/>
            </a:gs>
          </a:gsLst>
          <a:lin ang="5400000" scaled="0"/>
        </a:gra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72" tIns="0" rIns="62872" bIns="0" numCol="1" spcCol="1270" anchor="ctr" anchorCtr="0">
          <a:noAutofit/>
        </a:bodyPr>
        <a:lstStyle/>
        <a:p>
          <a:pPr lvl="0" algn="ctr" defTabSz="800100">
            <a:lnSpc>
              <a:spcPct val="90000"/>
            </a:lnSpc>
            <a:spcBef>
              <a:spcPct val="0"/>
            </a:spcBef>
            <a:spcAft>
              <a:spcPct val="35000"/>
            </a:spcAft>
          </a:pPr>
          <a:r>
            <a:rPr lang="es-EC" sz="1800" kern="1200" dirty="0" smtClean="0"/>
            <a:t>f) Se efectúo la validación de la información facilitada por la dirección de Higiene.</a:t>
          </a:r>
          <a:endParaRPr lang="es-EC" sz="1800" kern="1200" dirty="0"/>
        </a:p>
      </dsp:txBody>
      <dsp:txXfrm>
        <a:off x="173665" y="2834934"/>
        <a:ext cx="2141477" cy="1119054"/>
      </dsp:txXfrm>
    </dsp:sp>
    <dsp:sp modelId="{34EAB975-DD7D-430F-80DC-1D1001152DDA}">
      <dsp:nvSpPr>
        <dsp:cNvPr id="0" name=""/>
        <dsp:cNvSpPr/>
      </dsp:nvSpPr>
      <dsp:spPr>
        <a:xfrm>
          <a:off x="0" y="5209488"/>
          <a:ext cx="2376264" cy="604800"/>
        </a:xfrm>
        <a:prstGeom prst="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58204A-461B-4E5D-9EB0-4B2FDCAB13EA}">
      <dsp:nvSpPr>
        <dsp:cNvPr id="0" name=""/>
        <dsp:cNvSpPr/>
      </dsp:nvSpPr>
      <dsp:spPr>
        <a:xfrm>
          <a:off x="118813" y="4394687"/>
          <a:ext cx="2242691" cy="1169041"/>
        </a:xfrm>
        <a:prstGeom prst="roundRect">
          <a:avLst/>
        </a:prstGeom>
        <a:gradFill rotWithShape="0">
          <a:gsLst>
            <a:gs pos="0">
              <a:srgbClr val="8488C4"/>
            </a:gs>
            <a:gs pos="53000">
              <a:srgbClr val="D4DEFF"/>
            </a:gs>
            <a:gs pos="83000">
              <a:srgbClr val="D4DEFF"/>
            </a:gs>
            <a:gs pos="100000">
              <a:srgbClr val="96AB94"/>
            </a:gs>
          </a:gsLst>
          <a:lin ang="5400000" scaled="0"/>
        </a:gra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72" tIns="0" rIns="62872" bIns="0" numCol="1" spcCol="1270" anchor="ctr" anchorCtr="0">
          <a:noAutofit/>
        </a:bodyPr>
        <a:lstStyle/>
        <a:p>
          <a:pPr lvl="0" algn="ctr" defTabSz="800100">
            <a:lnSpc>
              <a:spcPct val="90000"/>
            </a:lnSpc>
            <a:spcBef>
              <a:spcPct val="0"/>
            </a:spcBef>
            <a:spcAft>
              <a:spcPct val="35000"/>
            </a:spcAft>
          </a:pPr>
          <a:r>
            <a:rPr lang="es-EC" sz="1800" kern="1200" dirty="0" smtClean="0"/>
            <a:t>g) Se realizaron encuestas y entrevistas a la población  (Foto 2).</a:t>
          </a:r>
          <a:endParaRPr lang="es-EC" sz="1800" kern="1200" dirty="0"/>
        </a:p>
      </dsp:txBody>
      <dsp:txXfrm>
        <a:off x="175881" y="4451755"/>
        <a:ext cx="2128555" cy="10549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A58FA-C15B-4573-9508-15232D542B47}">
      <dsp:nvSpPr>
        <dsp:cNvPr id="0" name=""/>
        <dsp:cNvSpPr/>
      </dsp:nvSpPr>
      <dsp:spPr>
        <a:xfrm>
          <a:off x="6265" y="87415"/>
          <a:ext cx="1872700" cy="1525226"/>
        </a:xfrm>
        <a:prstGeom prst="roundRect">
          <a:avLst>
            <a:gd name="adj" fmla="val 10000"/>
          </a:avLst>
        </a:prstGeom>
        <a:solidFill>
          <a:schemeClr val="accent4">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rPr>
            <a:t>Normativa Argentina: 3km</a:t>
          </a:r>
          <a:endParaRPr lang="es-EC" sz="1700" kern="1200" dirty="0">
            <a:solidFill>
              <a:schemeClr val="tx1"/>
            </a:solidFill>
          </a:endParaRPr>
        </a:p>
      </dsp:txBody>
      <dsp:txXfrm>
        <a:off x="50937" y="132087"/>
        <a:ext cx="1783356" cy="1435882"/>
      </dsp:txXfrm>
    </dsp:sp>
    <dsp:sp modelId="{B28E1353-15FA-46D3-9576-2D3984490668}">
      <dsp:nvSpPr>
        <dsp:cNvPr id="0" name=""/>
        <dsp:cNvSpPr/>
      </dsp:nvSpPr>
      <dsp:spPr>
        <a:xfrm>
          <a:off x="2066235" y="617813"/>
          <a:ext cx="397012" cy="464429"/>
        </a:xfrm>
        <a:prstGeom prst="rightArrow">
          <a:avLst>
            <a:gd name="adj1" fmla="val 60000"/>
            <a:gd name="adj2" fmla="val 50000"/>
          </a:avLst>
        </a:prstGeom>
        <a:solidFill>
          <a:schemeClr val="accent4">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2066235" y="710699"/>
        <a:ext cx="277908" cy="278657"/>
      </dsp:txXfrm>
    </dsp:sp>
    <dsp:sp modelId="{39C39C0E-A095-4C06-95F0-622561523590}">
      <dsp:nvSpPr>
        <dsp:cNvPr id="0" name=""/>
        <dsp:cNvSpPr/>
      </dsp:nvSpPr>
      <dsp:spPr>
        <a:xfrm>
          <a:off x="2628045" y="87415"/>
          <a:ext cx="1872700" cy="1525226"/>
        </a:xfrm>
        <a:prstGeom prst="roundRect">
          <a:avLst>
            <a:gd name="adj" fmla="val 10000"/>
          </a:avLst>
        </a:prstGeom>
        <a:solidFill>
          <a:schemeClr val="accent4">
            <a:hueOff val="-2288640"/>
            <a:satOff val="-3925"/>
            <a:lumOff val="-2843"/>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rPr>
            <a:t>Normativa mexicana: Recomienda realizar un estudio de riesgo aviario</a:t>
          </a:r>
          <a:endParaRPr lang="es-EC" sz="1700" kern="1200" dirty="0">
            <a:solidFill>
              <a:schemeClr val="tx1"/>
            </a:solidFill>
          </a:endParaRPr>
        </a:p>
      </dsp:txBody>
      <dsp:txXfrm>
        <a:off x="2672717" y="132087"/>
        <a:ext cx="1783356" cy="1435882"/>
      </dsp:txXfrm>
    </dsp:sp>
    <dsp:sp modelId="{2524DFA3-BF0A-457C-B6A7-B7AE7CB9BC4E}">
      <dsp:nvSpPr>
        <dsp:cNvPr id="0" name=""/>
        <dsp:cNvSpPr/>
      </dsp:nvSpPr>
      <dsp:spPr>
        <a:xfrm>
          <a:off x="4688016" y="617813"/>
          <a:ext cx="397012" cy="464429"/>
        </a:xfrm>
        <a:prstGeom prst="rightArrow">
          <a:avLst>
            <a:gd name="adj1" fmla="val 60000"/>
            <a:gd name="adj2" fmla="val 50000"/>
          </a:avLst>
        </a:prstGeom>
        <a:solidFill>
          <a:schemeClr val="accent4">
            <a:hueOff val="-4577280"/>
            <a:satOff val="-7851"/>
            <a:lumOff val="-5686"/>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4688016" y="710699"/>
        <a:ext cx="277908" cy="278657"/>
      </dsp:txXfrm>
    </dsp:sp>
    <dsp:sp modelId="{6B8DD984-2187-49A8-8C6C-11E324892B5B}">
      <dsp:nvSpPr>
        <dsp:cNvPr id="0" name=""/>
        <dsp:cNvSpPr/>
      </dsp:nvSpPr>
      <dsp:spPr>
        <a:xfrm>
          <a:off x="5249826" y="87415"/>
          <a:ext cx="1872700" cy="1525226"/>
        </a:xfrm>
        <a:prstGeom prst="roundRect">
          <a:avLst>
            <a:gd name="adj" fmla="val 10000"/>
          </a:avLst>
        </a:prstGeom>
        <a:solidFill>
          <a:schemeClr val="accent4">
            <a:hueOff val="-4577280"/>
            <a:satOff val="-7851"/>
            <a:lumOff val="-5686"/>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rPr>
            <a:t>Normativa EPA: En 1993 (3km)</a:t>
          </a:r>
        </a:p>
        <a:p>
          <a:pPr lvl="0" algn="ctr" defTabSz="755650">
            <a:lnSpc>
              <a:spcPct val="90000"/>
            </a:lnSpc>
            <a:spcBef>
              <a:spcPct val="0"/>
            </a:spcBef>
            <a:spcAft>
              <a:spcPct val="35000"/>
            </a:spcAft>
          </a:pPr>
          <a:r>
            <a:rPr lang="es-EC" sz="1700" kern="1200" dirty="0" smtClean="0">
              <a:solidFill>
                <a:schemeClr val="tx1"/>
              </a:solidFill>
            </a:rPr>
            <a:t>En 2002 para los aeropuertos de Ley Ford (9,6 km)</a:t>
          </a:r>
          <a:endParaRPr lang="es-EC" sz="1700" kern="1200" dirty="0">
            <a:solidFill>
              <a:schemeClr val="tx1"/>
            </a:solidFill>
          </a:endParaRPr>
        </a:p>
      </dsp:txBody>
      <dsp:txXfrm>
        <a:off x="5294498" y="132087"/>
        <a:ext cx="1783356" cy="14358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0A6F7-3125-46D3-8693-88FB6CE63817}">
      <dsp:nvSpPr>
        <dsp:cNvPr id="0" name=""/>
        <dsp:cNvSpPr/>
      </dsp:nvSpPr>
      <dsp:spPr>
        <a:xfrm>
          <a:off x="0" y="700977"/>
          <a:ext cx="2047727" cy="122863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PROGRAMA 1: CAPACITACIÓN Y CONCIENCIACIÓN AMBIENTAL</a:t>
          </a:r>
          <a:endParaRPr lang="es-EC" sz="1500" kern="1200" dirty="0"/>
        </a:p>
      </dsp:txBody>
      <dsp:txXfrm>
        <a:off x="0" y="700977"/>
        <a:ext cx="2047727" cy="1228636"/>
      </dsp:txXfrm>
    </dsp:sp>
    <dsp:sp modelId="{EAFDD129-ADCE-45B6-AF65-D4C2DDD3FAC9}">
      <dsp:nvSpPr>
        <dsp:cNvPr id="0" name=""/>
        <dsp:cNvSpPr/>
      </dsp:nvSpPr>
      <dsp:spPr>
        <a:xfrm>
          <a:off x="2252500" y="700977"/>
          <a:ext cx="2047727" cy="1228636"/>
        </a:xfrm>
        <a:prstGeom prst="rect">
          <a:avLst/>
        </a:prstGeom>
        <a:solidFill>
          <a:schemeClr val="accent5">
            <a:hueOff val="-759918"/>
            <a:satOff val="803"/>
            <a:lumOff val="-1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b="0" kern="1200" dirty="0" smtClean="0"/>
            <a:t>PROGRAMA 2: REDUCCIÓN, SEPARACIÓN, RECICLAJE  Y TRATAMIENTO DE RESIDUOS.</a:t>
          </a:r>
          <a:endParaRPr lang="es-EC" sz="1500" b="0" kern="1200" dirty="0"/>
        </a:p>
      </dsp:txBody>
      <dsp:txXfrm>
        <a:off x="2252500" y="700977"/>
        <a:ext cx="2047727" cy="1228636"/>
      </dsp:txXfrm>
    </dsp:sp>
    <dsp:sp modelId="{581156A9-9B2C-4D70-890A-BA4EAA44CC5F}">
      <dsp:nvSpPr>
        <dsp:cNvPr id="0" name=""/>
        <dsp:cNvSpPr/>
      </dsp:nvSpPr>
      <dsp:spPr>
        <a:xfrm>
          <a:off x="4505000" y="700977"/>
          <a:ext cx="2047727" cy="1228636"/>
        </a:xfrm>
        <a:prstGeom prst="rect">
          <a:avLst/>
        </a:prstGeom>
        <a:solidFill>
          <a:schemeClr val="accent5">
            <a:hueOff val="-1519836"/>
            <a:satOff val="1607"/>
            <a:lumOff val="-2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PROGRAMA 3: RECOLECCIÓN DE RESIDUOS.</a:t>
          </a:r>
          <a:endParaRPr lang="es-EC" sz="1500" kern="1200" dirty="0"/>
        </a:p>
      </dsp:txBody>
      <dsp:txXfrm>
        <a:off x="4505000" y="700977"/>
        <a:ext cx="2047727" cy="1228636"/>
      </dsp:txXfrm>
    </dsp:sp>
    <dsp:sp modelId="{D46713C5-56F6-4D16-B9C2-C0DB740A88AE}">
      <dsp:nvSpPr>
        <dsp:cNvPr id="0" name=""/>
        <dsp:cNvSpPr/>
      </dsp:nvSpPr>
      <dsp:spPr>
        <a:xfrm>
          <a:off x="1126250" y="2134386"/>
          <a:ext cx="2047727" cy="1228636"/>
        </a:xfrm>
        <a:prstGeom prst="rect">
          <a:avLst/>
        </a:prstGeom>
        <a:solidFill>
          <a:schemeClr val="accent5">
            <a:hueOff val="-2279754"/>
            <a:satOff val="2410"/>
            <a:lumOff val="-4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b="0" kern="1200" dirty="0" smtClean="0"/>
            <a:t>PROGRAMA 4: FORTALECIMIENTO INSTITUCIONAL DEL GADME</a:t>
          </a:r>
          <a:endParaRPr lang="es-EC" sz="1500" b="0" kern="1200" dirty="0"/>
        </a:p>
      </dsp:txBody>
      <dsp:txXfrm>
        <a:off x="1126250" y="2134386"/>
        <a:ext cx="2047727" cy="1228636"/>
      </dsp:txXfrm>
    </dsp:sp>
    <dsp:sp modelId="{A2D2ED97-EE88-4956-994B-249A8B47905C}">
      <dsp:nvSpPr>
        <dsp:cNvPr id="0" name=""/>
        <dsp:cNvSpPr/>
      </dsp:nvSpPr>
      <dsp:spPr>
        <a:xfrm>
          <a:off x="3378750" y="2134386"/>
          <a:ext cx="2047727" cy="1228636"/>
        </a:xfrm>
        <a:prstGeom prst="rect">
          <a:avLst/>
        </a:prstGeom>
        <a:solidFill>
          <a:schemeClr val="accent5">
            <a:hueOff val="-3039673"/>
            <a:satOff val="3213"/>
            <a:lumOff val="-5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PROGRAMA 5: ZONAS DE ACUMULACIÓN DE RSU</a:t>
          </a:r>
          <a:endParaRPr lang="es-EC" sz="1500" kern="1200" dirty="0"/>
        </a:p>
      </dsp:txBody>
      <dsp:txXfrm>
        <a:off x="3378750" y="2134386"/>
        <a:ext cx="2047727" cy="1228636"/>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46478F-DA59-4B79-9CA7-F7F9E7EC7089}" type="datetimeFigureOut">
              <a:rPr lang="es-EC" smtClean="0"/>
              <a:t>27/04/2014</a:t>
            </a:fld>
            <a:endParaRPr lang="es-EC"/>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F98828-9AEC-42CA-9332-FD7DA7837F69}" type="slidenum">
              <a:rPr lang="es-EC" smtClean="0"/>
              <a:t>‹#›</a:t>
            </a:fld>
            <a:endParaRPr lang="es-EC"/>
          </a:p>
        </p:txBody>
      </p:sp>
    </p:spTree>
    <p:extLst>
      <p:ext uri="{BB962C8B-B14F-4D97-AF65-F5344CB8AC3E}">
        <p14:creationId xmlns:p14="http://schemas.microsoft.com/office/powerpoint/2010/main" val="320624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83442D45-0DEE-4E05-A41B-4784DE6A8921}" type="slidenum">
              <a:rPr lang="es-EC" smtClean="0">
                <a:solidFill>
                  <a:prstClr val="black"/>
                </a:solidFill>
              </a:rPr>
              <a:pPr/>
              <a:t>6</a:t>
            </a:fld>
            <a:endParaRPr lang="es-EC" dirty="0">
              <a:solidFill>
                <a:prstClr val="black"/>
              </a:solidFill>
            </a:endParaRPr>
          </a:p>
        </p:txBody>
      </p:sp>
    </p:spTree>
    <p:extLst>
      <p:ext uri="{BB962C8B-B14F-4D97-AF65-F5344CB8AC3E}">
        <p14:creationId xmlns:p14="http://schemas.microsoft.com/office/powerpoint/2010/main" val="1794163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83442D45-0DEE-4E05-A41B-4784DE6A8921}" type="slidenum">
              <a:rPr lang="es-EC" smtClean="0">
                <a:solidFill>
                  <a:prstClr val="black"/>
                </a:solidFill>
              </a:rPr>
              <a:pPr/>
              <a:t>38</a:t>
            </a:fld>
            <a:endParaRPr lang="es-EC">
              <a:solidFill>
                <a:prstClr val="black"/>
              </a:solidFill>
            </a:endParaRPr>
          </a:p>
        </p:txBody>
      </p:sp>
    </p:spTree>
    <p:extLst>
      <p:ext uri="{BB962C8B-B14F-4D97-AF65-F5344CB8AC3E}">
        <p14:creationId xmlns:p14="http://schemas.microsoft.com/office/powerpoint/2010/main" val="355756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3AF195B-9F61-4B8C-B561-C0F1D5D27E3D}" type="datetimeFigureOut">
              <a:rPr lang="es-EC" smtClean="0"/>
              <a:t>27/04/2014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3BD7C87-F3D7-49DD-B50A-42908FCD5BBE}" type="slidenum">
              <a:rPr lang="es-EC" smtClean="0"/>
              <a:t>‹#›</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F195B-9F61-4B8C-B561-C0F1D5D27E3D}" type="datetimeFigureOut">
              <a:rPr lang="es-EC" smtClean="0"/>
              <a:t>27/04/2014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3BD7C87-F3D7-49DD-B50A-42908FCD5BBE}" type="slidenum">
              <a:rPr lang="es-EC" smtClean="0"/>
              <a:t>‹#›</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F195B-9F61-4B8C-B561-C0F1D5D27E3D}" type="datetimeFigureOut">
              <a:rPr lang="es-EC" smtClean="0"/>
              <a:t>27/04/2014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3BD7C87-F3D7-49DD-B50A-42908FCD5BBE}" type="slidenum">
              <a:rPr lang="es-EC" smtClean="0"/>
              <a:t>‹#›</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F195B-9F61-4B8C-B561-C0F1D5D27E3D}" type="datetimeFigureOut">
              <a:rPr lang="es-EC" smtClean="0"/>
              <a:t>27/04/2014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3BD7C87-F3D7-49DD-B50A-42908FCD5BBE}" type="slidenum">
              <a:rPr lang="es-EC" smtClean="0"/>
              <a:t>‹#›</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AF195B-9F61-4B8C-B561-C0F1D5D27E3D}" type="datetimeFigureOut">
              <a:rPr lang="es-EC" smtClean="0"/>
              <a:t>27/04/2014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E3BD7C87-F3D7-49DD-B50A-42908FCD5BBE}" type="slidenum">
              <a:rPr lang="es-EC" smtClean="0"/>
              <a:t>‹#›</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AF195B-9F61-4B8C-B561-C0F1D5D27E3D}" type="datetimeFigureOut">
              <a:rPr lang="es-EC" smtClean="0"/>
              <a:t>27/04/2014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3BD7C87-F3D7-49DD-B50A-42908FCD5BBE}" type="slidenum">
              <a:rPr lang="es-EC" smtClean="0"/>
              <a:t>‹#›</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AF195B-9F61-4B8C-B561-C0F1D5D27E3D}" type="datetimeFigureOut">
              <a:rPr lang="es-EC" smtClean="0"/>
              <a:t>27/04/2014</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E3BD7C87-F3D7-49DD-B50A-42908FCD5BBE}" type="slidenum">
              <a:rPr lang="es-EC" smtClean="0"/>
              <a:t>‹#›</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AF195B-9F61-4B8C-B561-C0F1D5D27E3D}" type="datetimeFigureOut">
              <a:rPr lang="es-EC" smtClean="0"/>
              <a:t>27/04/2014</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E3BD7C87-F3D7-49DD-B50A-42908FCD5BBE}" type="slidenum">
              <a:rPr lang="es-EC" smtClean="0"/>
              <a:t>‹#›</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F195B-9F61-4B8C-B561-C0F1D5D27E3D}" type="datetimeFigureOut">
              <a:rPr lang="es-EC" smtClean="0"/>
              <a:t>27/04/2014</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E3BD7C87-F3D7-49DD-B50A-42908FCD5BBE}" type="slidenum">
              <a:rPr lang="es-EC" smtClean="0"/>
              <a:t>‹#›</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F195B-9F61-4B8C-B561-C0F1D5D27E3D}" type="datetimeFigureOut">
              <a:rPr lang="es-EC" smtClean="0"/>
              <a:t>27/04/2014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E3BD7C87-F3D7-49DD-B50A-42908FCD5BBE}" type="slidenum">
              <a:rPr lang="es-EC" smtClean="0"/>
              <a:t>‹#›</a:t>
            </a:fld>
            <a:endParaRPr lang="es-EC"/>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C3AF195B-9F61-4B8C-B561-C0F1D5D27E3D}" type="datetimeFigureOut">
              <a:rPr lang="es-EC" smtClean="0"/>
              <a:t>27/04/2014</a:t>
            </a:fld>
            <a:endParaRPr lang="es-EC"/>
          </a:p>
        </p:txBody>
      </p:sp>
      <p:sp>
        <p:nvSpPr>
          <p:cNvPr id="9" name="Slide Number Placeholder 8"/>
          <p:cNvSpPr>
            <a:spLocks noGrp="1"/>
          </p:cNvSpPr>
          <p:nvPr>
            <p:ph type="sldNum" sz="quarter" idx="11"/>
          </p:nvPr>
        </p:nvSpPr>
        <p:spPr/>
        <p:txBody>
          <a:bodyPr/>
          <a:lstStyle/>
          <a:p>
            <a:fld id="{E3BD7C87-F3D7-49DD-B50A-42908FCD5BBE}" type="slidenum">
              <a:rPr lang="es-EC" smtClean="0"/>
              <a:t>‹#›</a:t>
            </a:fld>
            <a:endParaRPr lang="es-EC"/>
          </a:p>
        </p:txBody>
      </p:sp>
      <p:sp>
        <p:nvSpPr>
          <p:cNvPr id="10" name="Footer Placeholder 9"/>
          <p:cNvSpPr>
            <a:spLocks noGrp="1"/>
          </p:cNvSpPr>
          <p:nvPr>
            <p:ph type="ftr" sz="quarter" idx="12"/>
          </p:nvPr>
        </p:nvSpPr>
        <p:spPr/>
        <p:txBody>
          <a:bodyPr/>
          <a:lstStyle/>
          <a:p>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3BD7C87-F3D7-49DD-B50A-42908FCD5BBE}" type="slidenum">
              <a:rPr lang="es-EC" smtClean="0"/>
              <a:t>‹#›</a:t>
            </a:fld>
            <a:endParaRPr lang="es-EC"/>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EC"/>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C3AF195B-9F61-4B8C-B561-C0F1D5D27E3D}" type="datetimeFigureOut">
              <a:rPr lang="es-EC" smtClean="0"/>
              <a:t>27/04/2014</a:t>
            </a:fld>
            <a:endParaRPr lang="es-EC"/>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 Target="slide35.xml"/><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hyperlink" Target="FICHAS.pdf" TargetMode="External"/><Relationship Id="rId4" Type="http://schemas.openxmlformats.org/officeDocument/2006/relationships/hyperlink" Target="ZONAS1.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1.jpe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slide" Target="slide34.xml"/></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slide" Target="slide34.xml"/></Relationships>
</file>

<file path=ppt/slides/_rels/slide23.xml.rels><?xml version="1.0" encoding="UTF-8" standalone="yes"?>
<Relationships xmlns="http://schemas.openxmlformats.org/package/2006/relationships"><Relationship Id="rId3" Type="http://schemas.openxmlformats.org/officeDocument/2006/relationships/hyperlink" Target="Tabla%20Rutas.pdf"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RUTAS1.pdf"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Tabla%20Rutas%20barrido.pdf" TargetMode="Externa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hyperlink" Target="Categorizaci&#243;n.docx" TargetMode="External"/><Relationship Id="rId4" Type="http://schemas.openxmlformats.org/officeDocument/2006/relationships/hyperlink" Target="Lista%20de%20Verificaci&#243;n%20Evaluaci&#243;n%20del%20Sitio%20de%20Disposici&#243;n%20final%20Botadero.docx"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ANEXO%205%20MODELO%20CARTOGR&#193;FICO.docx"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diagramLayout" Target="../diagrams/layout8.xml"/><Relationship Id="rId7" Type="http://schemas.openxmlformats.org/officeDocument/2006/relationships/image" Target="../media/image34.wmf"/><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38.wmf"/><Relationship Id="rId5" Type="http://schemas.openxmlformats.org/officeDocument/2006/relationships/diagramColors" Target="../diagrams/colors8.xml"/><Relationship Id="rId10" Type="http://schemas.openxmlformats.org/officeDocument/2006/relationships/image" Target="../media/image37.jpeg"/><Relationship Id="rId4" Type="http://schemas.openxmlformats.org/officeDocument/2006/relationships/diagramQuickStyle" Target="../diagrams/quickStyle8.xml"/><Relationship Id="rId9" Type="http://schemas.openxmlformats.org/officeDocument/2006/relationships/image" Target="../media/image36.wmf"/></Relationships>
</file>

<file path=ppt/slides/_rels/slide3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2.xml"/><Relationship Id="rId1" Type="http://schemas.openxmlformats.org/officeDocument/2006/relationships/slideLayout" Target="../slideLayouts/slideLayout2.xml"/><Relationship Id="rId5" Type="http://schemas.openxmlformats.org/officeDocument/2006/relationships/slide" Target="slide38.xml"/><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slide" Target="slide41.xml"/><Relationship Id="rId4" Type="http://schemas.openxmlformats.org/officeDocument/2006/relationships/slide" Target="slide40.xml"/></Relationships>
</file>

<file path=ppt/slides/_rels/slide3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slide" Target="slide3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3.xml"/><Relationship Id="rId7" Type="http://schemas.openxmlformats.org/officeDocument/2006/relationships/image" Target="../media/image11.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4.xml"/><Relationship Id="rId7" Type="http://schemas.openxmlformats.org/officeDocument/2006/relationships/image" Target="../media/image12.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diagramLayout" Target="../diagrams/layout5.xml"/><Relationship Id="rId7" Type="http://schemas.openxmlformats.org/officeDocument/2006/relationships/image" Target="../media/image13.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6064" y="620688"/>
            <a:ext cx="7543800" cy="5750496"/>
          </a:xfrm>
        </p:spPr>
        <p:txBody>
          <a:bodyPr/>
          <a:lstStyle/>
          <a:p>
            <a:pPr algn="ctr"/>
            <a:r>
              <a:rPr lang="es-EC" sz="1400" dirty="0" smtClean="0"/>
              <a:t/>
            </a:r>
            <a:br>
              <a:rPr lang="es-EC" sz="1400" dirty="0" smtClean="0"/>
            </a:br>
            <a:r>
              <a:rPr lang="es-EC" sz="2000" b="1" dirty="0" smtClean="0">
                <a:solidFill>
                  <a:schemeClr val="tx2">
                    <a:lumMod val="75000"/>
                  </a:schemeClr>
                </a:solidFill>
              </a:rPr>
              <a:t>DEPARTAMENTO </a:t>
            </a:r>
            <a:r>
              <a:rPr lang="es-EC" sz="2000" b="1" dirty="0">
                <a:solidFill>
                  <a:schemeClr val="tx2">
                    <a:lumMod val="75000"/>
                  </a:schemeClr>
                </a:solidFill>
              </a:rPr>
              <a:t>DE CIENCIAS DE LA TIERRA Y LA CONSTRUCCIÓN</a:t>
            </a:r>
            <a:br>
              <a:rPr lang="es-EC" sz="2000" b="1" dirty="0">
                <a:solidFill>
                  <a:schemeClr val="tx2">
                    <a:lumMod val="75000"/>
                  </a:schemeClr>
                </a:solidFill>
              </a:rPr>
            </a:br>
            <a:r>
              <a:rPr lang="es-EC" sz="2000" b="1" dirty="0">
                <a:solidFill>
                  <a:schemeClr val="tx2">
                    <a:lumMod val="75000"/>
                  </a:schemeClr>
                </a:solidFill>
              </a:rPr>
              <a:t/>
            </a:r>
            <a:br>
              <a:rPr lang="es-EC" sz="2000" b="1" dirty="0">
                <a:solidFill>
                  <a:schemeClr val="tx2">
                    <a:lumMod val="75000"/>
                  </a:schemeClr>
                </a:solidFill>
              </a:rPr>
            </a:br>
            <a:r>
              <a:rPr lang="es-EC" sz="2000" b="1" dirty="0">
                <a:solidFill>
                  <a:schemeClr val="tx2">
                    <a:lumMod val="75000"/>
                  </a:schemeClr>
                </a:solidFill>
              </a:rPr>
              <a:t>CARRERA DE INGENIERÍA GEOGRÁFICA Y DEL MEDIO AMBIENTE</a:t>
            </a:r>
            <a:r>
              <a:rPr lang="es-EC" sz="1600" dirty="0">
                <a:solidFill>
                  <a:schemeClr val="tx2">
                    <a:lumMod val="75000"/>
                  </a:schemeClr>
                </a:solidFill>
              </a:rPr>
              <a:t/>
            </a:r>
            <a:br>
              <a:rPr lang="es-EC" sz="1600" dirty="0">
                <a:solidFill>
                  <a:schemeClr val="tx2">
                    <a:lumMod val="75000"/>
                  </a:schemeClr>
                </a:solidFill>
              </a:rPr>
            </a:br>
            <a:r>
              <a:rPr lang="es-EC" sz="1600" dirty="0">
                <a:solidFill>
                  <a:schemeClr val="tx2">
                    <a:lumMod val="75000"/>
                  </a:schemeClr>
                </a:solidFill>
              </a:rPr>
              <a:t/>
            </a:r>
            <a:br>
              <a:rPr lang="es-EC" sz="1600" dirty="0">
                <a:solidFill>
                  <a:schemeClr val="tx2">
                    <a:lumMod val="75000"/>
                  </a:schemeClr>
                </a:solidFill>
              </a:rPr>
            </a:br>
            <a:r>
              <a:rPr lang="es-EC" sz="1800" dirty="0">
                <a:solidFill>
                  <a:schemeClr val="tx2">
                    <a:lumMod val="75000"/>
                  </a:schemeClr>
                </a:solidFill>
              </a:rPr>
              <a:t>TESIS PREVIO A LA OBTENCIÓN DEL TÍTULO DE INGENIERO GEOGRAFO Y DEL MEDIO AMBIENTE</a:t>
            </a:r>
            <a:br>
              <a:rPr lang="es-EC" sz="1800" dirty="0">
                <a:solidFill>
                  <a:schemeClr val="tx2">
                    <a:lumMod val="75000"/>
                  </a:schemeClr>
                </a:solidFill>
              </a:rPr>
            </a:br>
            <a:r>
              <a:rPr lang="es-EC" sz="1800" dirty="0">
                <a:solidFill>
                  <a:schemeClr val="tx2">
                    <a:lumMod val="75000"/>
                  </a:schemeClr>
                </a:solidFill>
              </a:rPr>
              <a:t/>
            </a:r>
            <a:br>
              <a:rPr lang="es-EC" sz="1800" dirty="0">
                <a:solidFill>
                  <a:schemeClr val="tx2">
                    <a:lumMod val="75000"/>
                  </a:schemeClr>
                </a:solidFill>
              </a:rPr>
            </a:br>
            <a:r>
              <a:rPr lang="es-EC" sz="1800" dirty="0">
                <a:solidFill>
                  <a:schemeClr val="tx2">
                    <a:lumMod val="75000"/>
                  </a:schemeClr>
                </a:solidFill>
              </a:rPr>
              <a:t>AUTOR: CHARPENTIER ANDREA, TUSO LIDIA</a:t>
            </a:r>
            <a:r>
              <a:rPr lang="es-EC" sz="1600" dirty="0">
                <a:solidFill>
                  <a:schemeClr val="tx2">
                    <a:lumMod val="75000"/>
                  </a:schemeClr>
                </a:solidFill>
              </a:rPr>
              <a:t/>
            </a:r>
            <a:br>
              <a:rPr lang="es-EC" sz="1600" dirty="0">
                <a:solidFill>
                  <a:schemeClr val="tx2">
                    <a:lumMod val="75000"/>
                  </a:schemeClr>
                </a:solidFill>
              </a:rPr>
            </a:br>
            <a:r>
              <a:rPr lang="es-EC" sz="1600" dirty="0">
                <a:solidFill>
                  <a:schemeClr val="tx2">
                    <a:lumMod val="75000"/>
                  </a:schemeClr>
                </a:solidFill>
              </a:rPr>
              <a:t/>
            </a:r>
            <a:br>
              <a:rPr lang="es-EC" sz="1600" dirty="0">
                <a:solidFill>
                  <a:schemeClr val="tx2">
                    <a:lumMod val="75000"/>
                  </a:schemeClr>
                </a:solidFill>
              </a:rPr>
            </a:br>
            <a:r>
              <a:rPr lang="es-EC" sz="1600" b="1" dirty="0">
                <a:solidFill>
                  <a:schemeClr val="tx2">
                    <a:lumMod val="75000"/>
                  </a:schemeClr>
                </a:solidFill>
              </a:rPr>
              <a:t>TEMA: PROPUESTA DE UN PLAN DE GESTIÓN INTEGRAL DE RESIDUOS SÓLIDOS URBANOS (RSU) PARA LA CIUDAD DE ESMERALDAS, PROVINCIA DE ESMERALDAS, ECUADOR MEDIANTE UN MODELO ESPACIAL.</a:t>
            </a:r>
            <a:r>
              <a:rPr lang="es-EC" sz="1600" dirty="0">
                <a:solidFill>
                  <a:schemeClr val="bg1"/>
                </a:solidFill>
              </a:rPr>
              <a:t/>
            </a:r>
            <a:br>
              <a:rPr lang="es-EC" sz="1600" dirty="0">
                <a:solidFill>
                  <a:schemeClr val="bg1"/>
                </a:solidFill>
              </a:rPr>
            </a:br>
            <a:r>
              <a:rPr lang="es-EC" sz="1600" dirty="0">
                <a:solidFill>
                  <a:schemeClr val="bg1"/>
                </a:solidFill>
              </a:rPr>
              <a:t/>
            </a:r>
            <a:br>
              <a:rPr lang="es-EC" sz="1600" dirty="0">
                <a:solidFill>
                  <a:schemeClr val="bg1"/>
                </a:solidFill>
              </a:rPr>
            </a:br>
            <a:r>
              <a:rPr lang="es-EC" sz="1600" dirty="0">
                <a:solidFill>
                  <a:schemeClr val="bg1"/>
                </a:solidFill>
              </a:rPr>
              <a:t/>
            </a:r>
            <a:br>
              <a:rPr lang="es-EC" sz="1600" dirty="0">
                <a:solidFill>
                  <a:schemeClr val="bg1"/>
                </a:solidFill>
              </a:rPr>
            </a:br>
            <a:r>
              <a:rPr lang="es-EC" sz="1600" dirty="0"/>
              <a:t/>
            </a:r>
            <a:br>
              <a:rPr lang="es-EC" sz="1600" dirty="0"/>
            </a:br>
            <a:r>
              <a:rPr lang="es-EC" sz="1400" dirty="0" smtClean="0"/>
              <a:t/>
            </a:r>
            <a:br>
              <a:rPr lang="es-EC" sz="1400" dirty="0" smtClean="0"/>
            </a:br>
            <a:r>
              <a:rPr lang="es-EC" sz="1400" dirty="0"/>
              <a:t/>
            </a:r>
            <a:br>
              <a:rPr lang="es-EC" sz="1400" dirty="0"/>
            </a:br>
            <a:r>
              <a:rPr lang="es-EC" sz="1400" dirty="0" smtClean="0"/>
              <a:t/>
            </a:r>
            <a:br>
              <a:rPr lang="es-EC" sz="1400" dirty="0" smtClean="0"/>
            </a:br>
            <a:r>
              <a:rPr lang="es-EC" sz="1200" dirty="0"/>
              <a:t/>
            </a:r>
            <a:br>
              <a:rPr lang="es-EC" sz="1200" dirty="0"/>
            </a:br>
            <a:r>
              <a:rPr lang="es-EC" sz="1200" dirty="0" smtClean="0"/>
              <a:t/>
            </a:r>
            <a:br>
              <a:rPr lang="es-EC" sz="1200" dirty="0" smtClean="0"/>
            </a:br>
            <a:r>
              <a:rPr lang="es-EC" sz="1200" dirty="0"/>
              <a:t/>
            </a:r>
            <a:br>
              <a:rPr lang="es-EC" sz="1200" dirty="0"/>
            </a:br>
            <a:endParaRPr lang="es-EC" sz="1200" dirty="0"/>
          </a:p>
        </p:txBody>
      </p:sp>
      <p:pic>
        <p:nvPicPr>
          <p:cNvPr id="4" name="Imagen 1"/>
          <p:cNvPicPr/>
          <p:nvPr/>
        </p:nvPicPr>
        <p:blipFill>
          <a:blip r:embed="rId3">
            <a:extLst>
              <a:ext uri="{28A0092B-C50C-407E-A947-70E740481C1C}">
                <a14:useLocalDpi xmlns:a14="http://schemas.microsoft.com/office/drawing/2010/main" val="0"/>
              </a:ext>
            </a:extLst>
          </a:blip>
          <a:srcRect/>
          <a:stretch>
            <a:fillRect/>
          </a:stretch>
        </p:blipFill>
        <p:spPr bwMode="auto">
          <a:xfrm>
            <a:off x="1976461" y="-67551"/>
            <a:ext cx="4392488" cy="1080120"/>
          </a:xfrm>
          <a:prstGeom prst="rect">
            <a:avLst/>
          </a:prstGeom>
          <a:ln>
            <a:noFill/>
          </a:ln>
          <a:effectLst>
            <a:softEdge rad="112500"/>
          </a:effectLst>
        </p:spPr>
      </p:pic>
    </p:spTree>
    <p:extLst>
      <p:ext uri="{BB962C8B-B14F-4D97-AF65-F5344CB8AC3E}">
        <p14:creationId xmlns:p14="http://schemas.microsoft.com/office/powerpoint/2010/main" val="2570756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919" y="116632"/>
            <a:ext cx="7620000" cy="562074"/>
          </a:xfrm>
        </p:spPr>
        <p:txBody>
          <a:bodyPr/>
          <a:lstStyle/>
          <a:p>
            <a:r>
              <a:rPr lang="es-EC" sz="3600" dirty="0" smtClean="0"/>
              <a:t>Cálculos:</a:t>
            </a:r>
            <a:endParaRPr lang="es-EC" sz="3600" dirty="0"/>
          </a:p>
        </p:txBody>
      </p:sp>
      <mc:AlternateContent xmlns:mc="http://schemas.openxmlformats.org/markup-compatibility/2006" xmlns:a14="http://schemas.microsoft.com/office/drawing/2010/main">
        <mc:Choice Requires="a14">
          <p:sp>
            <p:nvSpPr>
              <p:cNvPr id="3" name="Rectangle 2"/>
              <p:cNvSpPr/>
              <p:nvPr/>
            </p:nvSpPr>
            <p:spPr>
              <a:xfrm>
                <a:off x="179512" y="836712"/>
                <a:ext cx="8136904" cy="3767185"/>
              </a:xfrm>
              <a:prstGeom prst="rect">
                <a:avLst/>
              </a:prstGeom>
            </p:spPr>
            <p:txBody>
              <a:bodyPr wrap="square">
                <a:spAutoFit/>
              </a:bodyPr>
              <a:lstStyle/>
              <a:p>
                <a:pPr marL="742950" lvl="1" indent="-285750" algn="just">
                  <a:lnSpc>
                    <a:spcPct val="115000"/>
                  </a:lnSpc>
                  <a:spcBef>
                    <a:spcPts val="1000"/>
                  </a:spcBef>
                  <a:spcAft>
                    <a:spcPts val="0"/>
                  </a:spcAft>
                  <a:buFont typeface="Arial" panose="020B0604020202020204" pitchFamily="34" charset="0"/>
                  <a:buChar char="•"/>
                </a:pPr>
                <a:r>
                  <a:rPr lang="es-EC" b="1" dirty="0" smtClean="0">
                    <a:solidFill>
                      <a:srgbClr val="000000"/>
                    </a:solidFill>
                    <a:effectLst/>
                    <a:latin typeface="Times New Roman"/>
                    <a:ea typeface="Times New Roman"/>
                    <a:cs typeface="Times New Roman"/>
                  </a:rPr>
                  <a:t>PRODUCCIÓN PER CÁPITA (PPC) DE RSU </a:t>
                </a:r>
              </a:p>
              <a:p>
                <a:pPr marL="742950" lvl="1" indent="-285750" algn="just">
                  <a:lnSpc>
                    <a:spcPct val="115000"/>
                  </a:lnSpc>
                  <a:spcBef>
                    <a:spcPts val="1000"/>
                  </a:spcBef>
                  <a:spcAft>
                    <a:spcPts val="0"/>
                  </a:spcAft>
                  <a:buFont typeface="Arial" panose="020B0604020202020204" pitchFamily="34" charset="0"/>
                  <a:buChar char="•"/>
                </a:pPr>
                <a:r>
                  <a:rPr lang="es-EC" dirty="0" smtClean="0">
                    <a:solidFill>
                      <a:srgbClr val="000000"/>
                    </a:solidFill>
                    <a:latin typeface="Times New Roman"/>
                    <a:ea typeface="Times New Roman"/>
                    <a:cs typeface="Times New Roman"/>
                  </a:rPr>
                  <a:t>S</a:t>
                </a:r>
                <a:r>
                  <a:rPr lang="es-EC" dirty="0" smtClean="0">
                    <a:solidFill>
                      <a:srgbClr val="000000"/>
                    </a:solidFill>
                    <a:effectLst/>
                    <a:latin typeface="Times New Roman"/>
                    <a:ea typeface="Times New Roman"/>
                    <a:cs typeface="Times New Roman"/>
                  </a:rPr>
                  <a:t>e validó  los datos facilitados por el GADME, realizando encuestas y aplicando la metodología actual  recomendada por la OPS/OMS.</a:t>
                </a:r>
              </a:p>
              <a:p>
                <a:pPr marL="742950" lvl="1" indent="-285750" algn="just">
                  <a:spcBef>
                    <a:spcPts val="1000"/>
                  </a:spcBef>
                  <a:spcAft>
                    <a:spcPts val="0"/>
                  </a:spcAft>
                  <a:buFont typeface="Arial" panose="020B0604020202020204" pitchFamily="34" charset="0"/>
                  <a:buChar char="•"/>
                </a:pPr>
                <a:endParaRPr lang="es-EC" dirty="0" smtClean="0">
                  <a:solidFill>
                    <a:srgbClr val="000000"/>
                  </a:solidFill>
                  <a:effectLst/>
                  <a:latin typeface="Times New Roman"/>
                  <a:ea typeface="Times New Roman"/>
                  <a:cs typeface="Times New Roman"/>
                </a:endParaRPr>
              </a:p>
              <a:p>
                <a:pPr lvl="1" algn="just">
                  <a:lnSpc>
                    <a:spcPct val="115000"/>
                  </a:lnSpc>
                  <a:spcBef>
                    <a:spcPts val="1000"/>
                  </a:spcBef>
                  <a:spcAft>
                    <a:spcPts val="0"/>
                  </a:spcAft>
                </a:pPr>
                <a14:m>
                  <m:oMathPara xmlns:m="http://schemas.openxmlformats.org/officeDocument/2006/math">
                    <m:oMathParaPr>
                      <m:jc m:val="centerGroup"/>
                    </m:oMathParaPr>
                    <m:oMath xmlns:m="http://schemas.openxmlformats.org/officeDocument/2006/math">
                      <m:r>
                        <a:rPr lang="es-EC" i="1" smtClean="0">
                          <a:effectLst/>
                          <a:latin typeface="Cambria Math"/>
                          <a:ea typeface="Calibri"/>
                          <a:cs typeface="Times New Roman"/>
                        </a:rPr>
                        <m:t>𝑃𝑃𝐶</m:t>
                      </m:r>
                      <m:r>
                        <a:rPr lang="es-EC" i="1" smtClean="0">
                          <a:effectLst/>
                          <a:latin typeface="Cambria Math"/>
                          <a:ea typeface="Calibri"/>
                          <a:cs typeface="Times New Roman"/>
                        </a:rPr>
                        <m:t>=</m:t>
                      </m:r>
                      <m:f>
                        <m:fPr>
                          <m:ctrlPr>
                            <a:rPr lang="es-EC" i="1">
                              <a:effectLst/>
                              <a:latin typeface="Cambria Math"/>
                              <a:cs typeface="Times New Roman"/>
                            </a:rPr>
                          </m:ctrlPr>
                        </m:fPr>
                        <m:num>
                          <m:r>
                            <a:rPr lang="es-EC" i="1">
                              <a:effectLst/>
                              <a:latin typeface="Cambria Math"/>
                              <a:ea typeface="Calibri"/>
                              <a:cs typeface="Times New Roman"/>
                            </a:rPr>
                            <m:t>𝐾𝑔</m:t>
                          </m:r>
                          <m:r>
                            <a:rPr lang="es-EC" i="1">
                              <a:effectLst/>
                              <a:latin typeface="Cambria Math"/>
                              <a:ea typeface="Calibri"/>
                              <a:cs typeface="Times New Roman"/>
                            </a:rPr>
                            <m:t> </m:t>
                          </m:r>
                          <m:r>
                            <a:rPr lang="es-EC" i="1">
                              <a:effectLst/>
                              <a:latin typeface="Cambria Math"/>
                              <a:ea typeface="Calibri"/>
                              <a:cs typeface="Times New Roman"/>
                            </a:rPr>
                            <m:t>𝑑𝑒</m:t>
                          </m:r>
                          <m:r>
                            <a:rPr lang="es-EC" i="1">
                              <a:effectLst/>
                              <a:latin typeface="Cambria Math"/>
                              <a:ea typeface="Calibri"/>
                              <a:cs typeface="Times New Roman"/>
                            </a:rPr>
                            <m:t> </m:t>
                          </m:r>
                          <m:r>
                            <a:rPr lang="es-EC" i="1">
                              <a:effectLst/>
                              <a:latin typeface="Cambria Math"/>
                              <a:ea typeface="Calibri"/>
                              <a:cs typeface="Times New Roman"/>
                            </a:rPr>
                            <m:t>𝑅𝑆𝑈</m:t>
                          </m:r>
                          <m:r>
                            <a:rPr lang="es-EC" i="1">
                              <a:effectLst/>
                              <a:latin typeface="Cambria Math"/>
                              <a:ea typeface="Calibri"/>
                              <a:cs typeface="Times New Roman"/>
                            </a:rPr>
                            <m:t> </m:t>
                          </m:r>
                          <m:r>
                            <a:rPr lang="es-EC" i="1">
                              <a:effectLst/>
                              <a:latin typeface="Cambria Math"/>
                              <a:ea typeface="Calibri"/>
                              <a:cs typeface="Times New Roman"/>
                            </a:rPr>
                            <m:t>𝑟𝑒𝑐𝑜𝑙𝑒𝑐𝑡𝑎𝑑𝑜𝑠</m:t>
                          </m:r>
                          <m:r>
                            <a:rPr lang="es-EC" i="1">
                              <a:effectLst/>
                              <a:latin typeface="Cambria Math"/>
                              <a:ea typeface="Calibri"/>
                              <a:cs typeface="Times New Roman"/>
                            </a:rPr>
                            <m:t> </m:t>
                          </m:r>
                          <m:r>
                            <a:rPr lang="es-EC" i="1">
                              <a:effectLst/>
                              <a:latin typeface="Cambria Math"/>
                              <a:ea typeface="Calibri"/>
                              <a:cs typeface="Times New Roman"/>
                            </a:rPr>
                            <m:t>𝑝𝑜𝑟</m:t>
                          </m:r>
                          <m:r>
                            <a:rPr lang="es-EC" i="1">
                              <a:effectLst/>
                              <a:latin typeface="Cambria Math"/>
                              <a:ea typeface="Calibri"/>
                              <a:cs typeface="Times New Roman"/>
                            </a:rPr>
                            <m:t> </m:t>
                          </m:r>
                          <m:r>
                            <a:rPr lang="es-EC" i="1">
                              <a:effectLst/>
                              <a:latin typeface="Cambria Math"/>
                              <a:ea typeface="Calibri"/>
                              <a:cs typeface="Times New Roman"/>
                            </a:rPr>
                            <m:t>𝑒𝑙</m:t>
                          </m:r>
                          <m:r>
                            <a:rPr lang="es-EC" i="1">
                              <a:effectLst/>
                              <a:latin typeface="Cambria Math"/>
                              <a:ea typeface="Calibri"/>
                              <a:cs typeface="Times New Roman"/>
                            </a:rPr>
                            <m:t> </m:t>
                          </m:r>
                          <m:r>
                            <a:rPr lang="es-EC" i="1">
                              <a:effectLst/>
                              <a:latin typeface="Cambria Math"/>
                              <a:ea typeface="Calibri"/>
                              <a:cs typeface="Times New Roman"/>
                            </a:rPr>
                            <m:t>𝑠𝑒𝑟𝑣𝑖𝑐𝑖𝑜</m:t>
                          </m:r>
                          <m:r>
                            <a:rPr lang="es-EC" i="1">
                              <a:effectLst/>
                              <a:latin typeface="Cambria Math"/>
                              <a:ea typeface="Calibri"/>
                              <a:cs typeface="Times New Roman"/>
                            </a:rPr>
                            <m:t> </m:t>
                          </m:r>
                          <m:r>
                            <a:rPr lang="es-EC" i="1">
                              <a:effectLst/>
                              <a:latin typeface="Cambria Math"/>
                              <a:ea typeface="Calibri"/>
                              <a:cs typeface="Times New Roman"/>
                            </a:rPr>
                            <m:t>𝑝𝑜𝑟</m:t>
                          </m:r>
                          <m:r>
                            <a:rPr lang="es-EC" i="1">
                              <a:effectLst/>
                              <a:latin typeface="Cambria Math"/>
                              <a:ea typeface="Calibri"/>
                              <a:cs typeface="Times New Roman"/>
                            </a:rPr>
                            <m:t> </m:t>
                          </m:r>
                          <m:r>
                            <a:rPr lang="es-EC" i="1">
                              <a:effectLst/>
                              <a:latin typeface="Cambria Math"/>
                              <a:ea typeface="Calibri"/>
                              <a:cs typeface="Times New Roman"/>
                            </a:rPr>
                            <m:t>𝑑</m:t>
                          </m:r>
                          <m:r>
                            <a:rPr lang="es-EC" i="1">
                              <a:effectLst/>
                              <a:latin typeface="Cambria Math"/>
                              <a:ea typeface="Calibri"/>
                              <a:cs typeface="Times New Roman"/>
                            </a:rPr>
                            <m:t>í</m:t>
                          </m:r>
                          <m:r>
                            <a:rPr lang="es-EC" i="1">
                              <a:effectLst/>
                              <a:latin typeface="Cambria Math"/>
                              <a:ea typeface="Calibri"/>
                              <a:cs typeface="Times New Roman"/>
                            </a:rPr>
                            <m:t>𝑎</m:t>
                          </m:r>
                        </m:num>
                        <m:den>
                          <m:r>
                            <a:rPr lang="es-EC" i="1">
                              <a:effectLst/>
                              <a:latin typeface="Cambria Math"/>
                              <a:ea typeface="Calibri"/>
                              <a:cs typeface="Times New Roman"/>
                            </a:rPr>
                            <m:t># </m:t>
                          </m:r>
                          <m:r>
                            <a:rPr lang="es-EC" i="1">
                              <a:effectLst/>
                              <a:latin typeface="Cambria Math"/>
                              <a:ea typeface="Calibri"/>
                              <a:cs typeface="Times New Roman"/>
                            </a:rPr>
                            <m:t>𝑑𝑒</m:t>
                          </m:r>
                          <m:r>
                            <a:rPr lang="es-EC" i="1">
                              <a:effectLst/>
                              <a:latin typeface="Cambria Math"/>
                              <a:ea typeface="Calibri"/>
                              <a:cs typeface="Times New Roman"/>
                            </a:rPr>
                            <m:t> </m:t>
                          </m:r>
                          <m:r>
                            <a:rPr lang="es-EC" i="1">
                              <a:effectLst/>
                              <a:latin typeface="Cambria Math"/>
                              <a:ea typeface="Calibri"/>
                              <a:cs typeface="Times New Roman"/>
                            </a:rPr>
                            <m:t>h𝑎𝑏𝑖𝑡𝑎𝑛𝑡𝑒𝑠</m:t>
                          </m:r>
                          <m:r>
                            <a:rPr lang="es-EC" i="1">
                              <a:effectLst/>
                              <a:latin typeface="Cambria Math"/>
                              <a:ea typeface="Calibri"/>
                              <a:cs typeface="Times New Roman"/>
                            </a:rPr>
                            <m:t> </m:t>
                          </m:r>
                          <m:r>
                            <a:rPr lang="es-EC" i="1">
                              <a:effectLst/>
                              <a:latin typeface="Cambria Math"/>
                              <a:ea typeface="Calibri"/>
                              <a:cs typeface="Times New Roman"/>
                            </a:rPr>
                            <m:t>𝑏𝑒𝑛𝑒𝑓𝑖𝑐𝑖𝑎𝑑𝑜𝑠</m:t>
                          </m:r>
                          <m:r>
                            <a:rPr lang="es-EC" i="1">
                              <a:effectLst/>
                              <a:latin typeface="Cambria Math"/>
                              <a:ea typeface="Calibri"/>
                              <a:cs typeface="Times New Roman"/>
                            </a:rPr>
                            <m:t> </m:t>
                          </m:r>
                          <m:r>
                            <a:rPr lang="es-EC" i="1">
                              <a:effectLst/>
                              <a:latin typeface="Cambria Math"/>
                              <a:ea typeface="Calibri"/>
                              <a:cs typeface="Times New Roman"/>
                            </a:rPr>
                            <m:t>𝑑𝑒𝑙</m:t>
                          </m:r>
                          <m:r>
                            <a:rPr lang="es-EC" i="1">
                              <a:effectLst/>
                              <a:latin typeface="Cambria Math"/>
                              <a:ea typeface="Calibri"/>
                              <a:cs typeface="Times New Roman"/>
                            </a:rPr>
                            <m:t> </m:t>
                          </m:r>
                          <m:r>
                            <a:rPr lang="es-EC" i="1">
                              <a:effectLst/>
                              <a:latin typeface="Cambria Math"/>
                              <a:ea typeface="Calibri"/>
                              <a:cs typeface="Times New Roman"/>
                            </a:rPr>
                            <m:t>𝑠𝑒𝑟𝑣𝑖𝑐𝑖𝑜</m:t>
                          </m:r>
                        </m:den>
                      </m:f>
                      <m:r>
                        <a:rPr lang="es-EC" b="0" i="1" smtClean="0">
                          <a:effectLst/>
                          <a:latin typeface="Cambria Math"/>
                          <a:ea typeface="Calibri"/>
                          <a:cs typeface="Times New Roman"/>
                        </a:rPr>
                        <m:t> </m:t>
                      </m:r>
                    </m:oMath>
                  </m:oMathPara>
                </a14:m>
                <a:endParaRPr lang="es-EC" sz="2400" dirty="0" smtClean="0">
                  <a:solidFill>
                    <a:srgbClr val="000000"/>
                  </a:solidFill>
                  <a:effectLst/>
                  <a:ea typeface="Times New Roman"/>
                  <a:cs typeface="Times New Roman"/>
                </a:endParaRPr>
              </a:p>
              <a:p>
                <a:pPr lvl="1">
                  <a:lnSpc>
                    <a:spcPct val="115000"/>
                  </a:lnSpc>
                  <a:spcBef>
                    <a:spcPts val="1000"/>
                  </a:spcBef>
                  <a:spcAft>
                    <a:spcPts val="0"/>
                  </a:spcAft>
                </a:pPr>
                <a:endParaRPr lang="es-EC" sz="2400" dirty="0" smtClean="0">
                  <a:solidFill>
                    <a:srgbClr val="000000"/>
                  </a:solidFill>
                  <a:effectLst/>
                  <a:ea typeface="Times New Roman"/>
                  <a:cs typeface="Times New Roman"/>
                </a:endParaRPr>
              </a:p>
              <a:p>
                <a:pPr lvl="1" algn="just">
                  <a:lnSpc>
                    <a:spcPct val="115000"/>
                  </a:lnSpc>
                  <a:spcBef>
                    <a:spcPts val="1000"/>
                  </a:spcBef>
                  <a:spcAft>
                    <a:spcPts val="0"/>
                  </a:spcAft>
                </a:pPr>
                <a:endParaRPr lang="es-EC" sz="2000" b="1" dirty="0">
                  <a:solidFill>
                    <a:srgbClr val="000000"/>
                  </a:solidFill>
                  <a:ea typeface="Times New Roman"/>
                  <a:cs typeface="Times New Roman"/>
                </a:endParaRPr>
              </a:p>
              <a:p>
                <a:pPr lvl="1" algn="just">
                  <a:lnSpc>
                    <a:spcPct val="115000"/>
                  </a:lnSpc>
                  <a:spcBef>
                    <a:spcPts val="1000"/>
                  </a:spcBef>
                  <a:spcAft>
                    <a:spcPts val="0"/>
                  </a:spcAft>
                </a:pPr>
                <a:endParaRPr lang="es-EC" b="1" dirty="0">
                  <a:solidFill>
                    <a:srgbClr val="000000"/>
                  </a:solidFill>
                  <a:effectLst/>
                  <a:latin typeface="Times New Roman"/>
                  <a:ea typeface="Times New Roman"/>
                  <a:cs typeface="Times New Roman"/>
                </a:endParaRPr>
              </a:p>
            </p:txBody>
          </p:sp>
        </mc:Choice>
        <mc:Fallback xmlns="">
          <p:sp>
            <p:nvSpPr>
              <p:cNvPr id="3" name="Rectangle 2"/>
              <p:cNvSpPr>
                <a:spLocks noRot="1" noChangeAspect="1" noMove="1" noResize="1" noEditPoints="1" noAdjustHandles="1" noChangeArrowheads="1" noChangeShapeType="1" noTextEdit="1"/>
              </p:cNvSpPr>
              <p:nvPr/>
            </p:nvSpPr>
            <p:spPr>
              <a:xfrm>
                <a:off x="179512" y="836712"/>
                <a:ext cx="8136904" cy="3767185"/>
              </a:xfrm>
              <a:prstGeom prst="rect">
                <a:avLst/>
              </a:prstGeom>
              <a:blipFill rotWithShape="1">
                <a:blip r:embed="rId2"/>
                <a:stretch>
                  <a:fillRect t="-324" r="-674"/>
                </a:stretch>
              </a:blipFill>
            </p:spPr>
            <p:txBody>
              <a:bodyPr/>
              <a:lstStyle/>
              <a:p>
                <a:r>
                  <a:rPr lang="es-EC">
                    <a:noFill/>
                  </a:rPr>
                  <a:t> </a:t>
                </a:r>
              </a:p>
            </p:txBody>
          </p:sp>
        </mc:Fallback>
      </mc:AlternateContent>
      <p:sp>
        <p:nvSpPr>
          <p:cNvPr id="4" name="Rectangle 1"/>
          <p:cNvSpPr>
            <a:spLocks noChangeArrowheads="1"/>
          </p:cNvSpPr>
          <p:nvPr/>
        </p:nvSpPr>
        <p:spPr bwMode="auto">
          <a:xfrm>
            <a:off x="1388531" y="3284984"/>
            <a:ext cx="60284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altLang="es-EC" sz="1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T</a:t>
            </a:r>
            <a:r>
              <a:rPr kumimoji="0" lang="es-EC" altLang="es-EC" sz="1600" b="1" i="0" u="none" strike="noStrike" cap="none" normalizeH="0" baseline="0" dirty="0" smtClean="0" bmk="">
                <a:ln>
                  <a:noFill/>
                </a:ln>
                <a:solidFill>
                  <a:srgbClr val="000000"/>
                </a:solidFill>
                <a:effectLst/>
                <a:latin typeface="Times New Roman" pitchFamily="18" charset="0"/>
                <a:ea typeface="Calibri" pitchFamily="34" charset="0"/>
                <a:cs typeface="Times New Roman" pitchFamily="18" charset="0"/>
              </a:rPr>
              <a:t>abla </a:t>
            </a:r>
            <a:r>
              <a:rPr kumimoji="0" lang="es-EC" altLang="es-EC" sz="1600" b="1" i="0" u="none" strike="noStrike" cap="none" normalizeH="0" baseline="0" dirty="0" smtClean="0" bmk="_Toc384633364">
                <a:ln>
                  <a:noFill/>
                </a:ln>
                <a:solidFill>
                  <a:srgbClr val="000000"/>
                </a:solidFill>
                <a:effectLst/>
                <a:latin typeface="Times New Roman" pitchFamily="18" charset="0"/>
                <a:ea typeface="Calibri" pitchFamily="34" charset="0"/>
                <a:cs typeface="Times New Roman" pitchFamily="18" charset="0"/>
              </a:rPr>
              <a:t>1. </a:t>
            </a:r>
            <a:r>
              <a:rPr kumimoji="0" lang="es-EC" altLang="es-EC" sz="1600" b="0" i="0" u="none" strike="noStrike" cap="none" normalizeH="0" baseline="0" dirty="0" smtClean="0" bmk="_Toc384633364">
                <a:ln>
                  <a:noFill/>
                </a:ln>
                <a:solidFill>
                  <a:srgbClr val="000000"/>
                </a:solidFill>
                <a:effectLst/>
                <a:latin typeface="Times New Roman" pitchFamily="18" charset="0"/>
                <a:ea typeface="Calibri" pitchFamily="34" charset="0"/>
                <a:cs typeface="Times New Roman" pitchFamily="18" charset="0"/>
              </a:rPr>
              <a:t>Generaci</a:t>
            </a:r>
            <a:r>
              <a:rPr kumimoji="0" lang="es-EC" altLang="es-EC" sz="1600" b="0" i="0" u="none" strike="noStrike" cap="none" normalizeH="0" baseline="0" dirty="0" smtClean="0" bmk="_Toc384633364">
                <a:ln>
                  <a:noFill/>
                </a:ln>
                <a:solidFill>
                  <a:srgbClr val="000000"/>
                </a:solidFill>
                <a:effectLst/>
                <a:latin typeface="Calibri"/>
                <a:ea typeface="Calibri" pitchFamily="34" charset="0"/>
                <a:cs typeface="Times New Roman" pitchFamily="18" charset="0"/>
              </a:rPr>
              <a:t>ó</a:t>
            </a:r>
            <a:r>
              <a:rPr kumimoji="0" lang="es-EC" altLang="es-EC" sz="1600" b="0" i="0" u="none" strike="noStrike" cap="none" normalizeH="0" baseline="0" dirty="0" smtClean="0" bmk="_Toc384633364">
                <a:ln>
                  <a:noFill/>
                </a:ln>
                <a:solidFill>
                  <a:srgbClr val="000000"/>
                </a:solidFill>
                <a:effectLst/>
                <a:latin typeface="Times New Roman" pitchFamily="18" charset="0"/>
                <a:ea typeface="Calibri" pitchFamily="34" charset="0"/>
                <a:cs typeface="Times New Roman" pitchFamily="18" charset="0"/>
              </a:rPr>
              <a:t>n diaria RSU en</a:t>
            </a:r>
            <a:r>
              <a:rPr kumimoji="0" lang="es-EC" altLang="es-EC" sz="1600" b="0" i="0" u="none" strike="noStrike" cap="none" normalizeH="0" dirty="0" smtClean="0" bmk="_Toc384633364">
                <a:ln>
                  <a:noFill/>
                </a:ln>
                <a:solidFill>
                  <a:srgbClr val="000000"/>
                </a:solidFill>
                <a:effectLst/>
                <a:latin typeface="Times New Roman" pitchFamily="18" charset="0"/>
                <a:ea typeface="Calibri" pitchFamily="34" charset="0"/>
                <a:cs typeface="Times New Roman" pitchFamily="18" charset="0"/>
              </a:rPr>
              <a:t> la ciudad de Esmeraldas</a:t>
            </a:r>
            <a:endParaRPr kumimoji="0" lang="es-EC" altLang="es-EC"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EC" altLang="es-EC"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61973291"/>
              </p:ext>
            </p:extLst>
          </p:nvPr>
        </p:nvGraphicFramePr>
        <p:xfrm>
          <a:off x="467544" y="3645024"/>
          <a:ext cx="7560840" cy="2699004"/>
        </p:xfrm>
        <a:graphic>
          <a:graphicData uri="http://schemas.openxmlformats.org/drawingml/2006/table">
            <a:tbl>
              <a:tblPr firstRow="1" firstCol="1" bandRow="1"/>
              <a:tblGrid>
                <a:gridCol w="2304256"/>
                <a:gridCol w="1227567"/>
                <a:gridCol w="1220705"/>
                <a:gridCol w="1224136"/>
                <a:gridCol w="1584176"/>
              </a:tblGrid>
              <a:tr h="321764">
                <a:tc>
                  <a:txBody>
                    <a:bodyPr/>
                    <a:lstStyle/>
                    <a:p>
                      <a:pPr algn="just">
                        <a:lnSpc>
                          <a:spcPct val="115000"/>
                        </a:lnSpc>
                        <a:spcAft>
                          <a:spcPts val="0"/>
                        </a:spcAft>
                      </a:pPr>
                      <a:r>
                        <a:rPr lang="es-EC" sz="1400" b="1" dirty="0">
                          <a:solidFill>
                            <a:srgbClr val="FFFFFF"/>
                          </a:solidFill>
                          <a:effectLst/>
                          <a:latin typeface="Arial"/>
                          <a:ea typeface="Calibri"/>
                          <a:cs typeface="Times New Roman"/>
                        </a:rPr>
                        <a:t>Tipo de Vehículo</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just">
                        <a:lnSpc>
                          <a:spcPct val="115000"/>
                        </a:lnSpc>
                        <a:spcAft>
                          <a:spcPts val="0"/>
                        </a:spcAft>
                      </a:pPr>
                      <a:r>
                        <a:rPr lang="es-EC" sz="1400" b="1" dirty="0">
                          <a:solidFill>
                            <a:srgbClr val="FFFFFF"/>
                          </a:solidFill>
                          <a:effectLst/>
                          <a:latin typeface="Arial"/>
                          <a:ea typeface="Calibri"/>
                          <a:cs typeface="Times New Roman"/>
                        </a:rPr>
                        <a:t>Número de recorridos</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just">
                        <a:lnSpc>
                          <a:spcPct val="115000"/>
                        </a:lnSpc>
                        <a:spcAft>
                          <a:spcPts val="0"/>
                        </a:spcAft>
                      </a:pPr>
                      <a:r>
                        <a:rPr lang="es-EC" sz="1400" b="1" dirty="0">
                          <a:solidFill>
                            <a:srgbClr val="FFFFFF"/>
                          </a:solidFill>
                          <a:effectLst/>
                          <a:latin typeface="Arial"/>
                          <a:ea typeface="Calibri"/>
                          <a:cs typeface="Times New Roman"/>
                        </a:rPr>
                        <a:t>Capacidad (m³)</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just">
                        <a:lnSpc>
                          <a:spcPct val="115000"/>
                        </a:lnSpc>
                        <a:spcAft>
                          <a:spcPts val="0"/>
                        </a:spcAft>
                      </a:pPr>
                      <a:r>
                        <a:rPr lang="es-EC" sz="1400" b="1" dirty="0">
                          <a:solidFill>
                            <a:srgbClr val="FFFFFF"/>
                          </a:solidFill>
                          <a:effectLst/>
                          <a:latin typeface="Arial"/>
                          <a:ea typeface="Calibri"/>
                          <a:cs typeface="Times New Roman"/>
                        </a:rPr>
                        <a:t>Número de unidades</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just">
                        <a:lnSpc>
                          <a:spcPct val="115000"/>
                        </a:lnSpc>
                        <a:spcAft>
                          <a:spcPts val="0"/>
                        </a:spcAft>
                      </a:pPr>
                      <a:r>
                        <a:rPr lang="es-EC" sz="1400" b="1" dirty="0">
                          <a:solidFill>
                            <a:srgbClr val="FFFFFF"/>
                          </a:solidFill>
                          <a:effectLst/>
                          <a:latin typeface="Arial"/>
                          <a:ea typeface="Calibri"/>
                          <a:cs typeface="Times New Roman"/>
                        </a:rPr>
                        <a:t>Toneladas diarias Promedio</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0">
                <a:tc rowSpan="4">
                  <a:txBody>
                    <a:bodyPr/>
                    <a:lstStyle/>
                    <a:p>
                      <a:pPr algn="just">
                        <a:lnSpc>
                          <a:spcPct val="115000"/>
                        </a:lnSpc>
                        <a:spcAft>
                          <a:spcPts val="0"/>
                        </a:spcAft>
                      </a:pPr>
                      <a:r>
                        <a:rPr lang="es-EC" sz="1400" b="1" dirty="0">
                          <a:effectLst/>
                          <a:latin typeface="Arial"/>
                          <a:ea typeface="Calibri"/>
                          <a:cs typeface="Times New Roman"/>
                        </a:rPr>
                        <a:t> </a:t>
                      </a:r>
                      <a:endParaRPr lang="es-EC" sz="1800" dirty="0">
                        <a:effectLst/>
                        <a:latin typeface="Calibri"/>
                        <a:ea typeface="Calibri"/>
                        <a:cs typeface="Times New Roman"/>
                      </a:endParaRPr>
                    </a:p>
                    <a:p>
                      <a:pPr algn="just">
                        <a:lnSpc>
                          <a:spcPct val="115000"/>
                        </a:lnSpc>
                        <a:spcAft>
                          <a:spcPts val="0"/>
                        </a:spcAft>
                      </a:pPr>
                      <a:r>
                        <a:rPr lang="es-EC" sz="1400" b="1" dirty="0">
                          <a:effectLst/>
                          <a:latin typeface="Arial"/>
                          <a:ea typeface="Calibri"/>
                          <a:cs typeface="Times New Roman"/>
                        </a:rPr>
                        <a:t> </a:t>
                      </a:r>
                      <a:endParaRPr lang="es-EC" sz="1800" dirty="0">
                        <a:effectLst/>
                        <a:latin typeface="Calibri"/>
                        <a:ea typeface="Calibri"/>
                        <a:cs typeface="Times New Roman"/>
                      </a:endParaRPr>
                    </a:p>
                    <a:p>
                      <a:pPr algn="just">
                        <a:lnSpc>
                          <a:spcPct val="115000"/>
                        </a:lnSpc>
                        <a:spcAft>
                          <a:spcPts val="0"/>
                        </a:spcAft>
                      </a:pPr>
                      <a:r>
                        <a:rPr lang="es-EC" sz="1400" b="1" dirty="0">
                          <a:effectLst/>
                          <a:latin typeface="Arial"/>
                          <a:ea typeface="Calibri"/>
                          <a:cs typeface="Times New Roman"/>
                        </a:rPr>
                        <a:t>VOLQUETAS</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effectLst/>
                          <a:latin typeface="Arial"/>
                          <a:ea typeface="Calibri"/>
                          <a:cs typeface="Times New Roman"/>
                        </a:rPr>
                        <a:t>2</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EC" sz="1400" dirty="0">
                          <a:effectLst/>
                          <a:latin typeface="Arial"/>
                          <a:ea typeface="Calibri"/>
                          <a:cs typeface="Times New Roman"/>
                        </a:rPr>
                        <a:t>29,8</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effectLst/>
                          <a:latin typeface="Arial"/>
                          <a:ea typeface="Calibri"/>
                          <a:cs typeface="Times New Roman"/>
                        </a:rPr>
                        <a:t>5</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effectLst/>
                          <a:latin typeface="Arial"/>
                          <a:ea typeface="Calibri"/>
                          <a:cs typeface="Times New Roman"/>
                        </a:rPr>
                        <a:t>14,9</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vMerge="1">
                  <a:txBody>
                    <a:bodyPr/>
                    <a:lstStyle/>
                    <a:p>
                      <a:endParaRPr lang="es-EC"/>
                    </a:p>
                  </a:txBody>
                  <a:tcPr/>
                </a:tc>
                <a:tc>
                  <a:txBody>
                    <a:bodyPr/>
                    <a:lstStyle/>
                    <a:p>
                      <a:pPr algn="just">
                        <a:lnSpc>
                          <a:spcPct val="115000"/>
                        </a:lnSpc>
                        <a:spcAft>
                          <a:spcPts val="0"/>
                        </a:spcAft>
                      </a:pPr>
                      <a:r>
                        <a:rPr lang="es-EC" sz="1400" dirty="0">
                          <a:effectLst/>
                          <a:latin typeface="Arial"/>
                          <a:ea typeface="Calibri"/>
                          <a:cs typeface="Times New Roman"/>
                        </a:rPr>
                        <a:t>3</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15000"/>
                        </a:lnSpc>
                        <a:spcAft>
                          <a:spcPts val="0"/>
                        </a:spcAft>
                      </a:pPr>
                      <a:r>
                        <a:rPr lang="es-EC" sz="1400" dirty="0">
                          <a:effectLst/>
                          <a:latin typeface="Arial"/>
                          <a:ea typeface="Calibri"/>
                          <a:cs typeface="Times New Roman"/>
                        </a:rPr>
                        <a:t>44,7</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effectLst/>
                          <a:latin typeface="Arial"/>
                          <a:ea typeface="Calibri"/>
                          <a:cs typeface="Times New Roman"/>
                        </a:rPr>
                        <a:t>5</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effectLst/>
                          <a:latin typeface="Arial"/>
                          <a:ea typeface="Calibri"/>
                          <a:cs typeface="Times New Roman"/>
                        </a:rPr>
                        <a:t>22,35</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0">
                <a:tc vMerge="1">
                  <a:txBody>
                    <a:bodyPr/>
                    <a:lstStyle/>
                    <a:p>
                      <a:endParaRPr lang="es-EC"/>
                    </a:p>
                  </a:txBody>
                  <a:tcPr/>
                </a:tc>
                <a:tc>
                  <a:txBody>
                    <a:bodyPr/>
                    <a:lstStyle/>
                    <a:p>
                      <a:pPr algn="just">
                        <a:lnSpc>
                          <a:spcPct val="115000"/>
                        </a:lnSpc>
                        <a:spcAft>
                          <a:spcPts val="0"/>
                        </a:spcAft>
                      </a:pPr>
                      <a:r>
                        <a:rPr lang="es-EC" sz="1400" dirty="0">
                          <a:effectLst/>
                          <a:latin typeface="Arial"/>
                          <a:ea typeface="Calibri"/>
                          <a:cs typeface="Times New Roman"/>
                        </a:rPr>
                        <a:t>4</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EC" sz="1400" dirty="0">
                          <a:effectLst/>
                          <a:latin typeface="Arial"/>
                          <a:ea typeface="Calibri"/>
                          <a:cs typeface="Times New Roman"/>
                        </a:rPr>
                        <a:t>11,92</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effectLst/>
                          <a:latin typeface="Arial"/>
                          <a:ea typeface="Calibri"/>
                          <a:cs typeface="Times New Roman"/>
                        </a:rPr>
                        <a:t>1</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effectLst/>
                          <a:latin typeface="Arial"/>
                          <a:ea typeface="Calibri"/>
                          <a:cs typeface="Times New Roman"/>
                        </a:rPr>
                        <a:t>5,96</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vMerge="1">
                  <a:txBody>
                    <a:bodyPr/>
                    <a:lstStyle/>
                    <a:p>
                      <a:endParaRPr lang="es-EC"/>
                    </a:p>
                  </a:txBody>
                  <a:tcPr/>
                </a:tc>
                <a:tc>
                  <a:txBody>
                    <a:bodyPr/>
                    <a:lstStyle/>
                    <a:p>
                      <a:pPr algn="just">
                        <a:lnSpc>
                          <a:spcPct val="115000"/>
                        </a:lnSpc>
                        <a:spcAft>
                          <a:spcPts val="0"/>
                        </a:spcAft>
                      </a:pPr>
                      <a:r>
                        <a:rPr lang="es-EC" sz="1400" dirty="0">
                          <a:effectLst/>
                          <a:latin typeface="Arial"/>
                          <a:ea typeface="Calibri"/>
                          <a:cs typeface="Times New Roman"/>
                        </a:rPr>
                        <a:t>5</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15000"/>
                        </a:lnSpc>
                        <a:spcAft>
                          <a:spcPts val="0"/>
                        </a:spcAft>
                      </a:pPr>
                      <a:r>
                        <a:rPr lang="es-EC" sz="1400" dirty="0">
                          <a:effectLst/>
                          <a:latin typeface="Arial"/>
                          <a:ea typeface="Calibri"/>
                          <a:cs typeface="Times New Roman"/>
                        </a:rPr>
                        <a:t>14,9</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effectLst/>
                          <a:latin typeface="Arial"/>
                          <a:ea typeface="Calibri"/>
                          <a:cs typeface="Times New Roman"/>
                        </a:rPr>
                        <a:t>1</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effectLst/>
                          <a:latin typeface="Arial"/>
                          <a:ea typeface="Calibri"/>
                          <a:cs typeface="Times New Roman"/>
                        </a:rPr>
                        <a:t>7,45</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0">
                <a:tc gridSpan="3">
                  <a:txBody>
                    <a:bodyPr/>
                    <a:lstStyle/>
                    <a:p>
                      <a:pPr algn="r">
                        <a:lnSpc>
                          <a:spcPct val="115000"/>
                        </a:lnSpc>
                        <a:spcAft>
                          <a:spcPts val="0"/>
                        </a:spcAft>
                      </a:pPr>
                      <a:r>
                        <a:rPr lang="es-EC" sz="1400" dirty="0">
                          <a:effectLst/>
                          <a:latin typeface="Arial"/>
                          <a:ea typeface="Calibri"/>
                          <a:cs typeface="Times New Roman"/>
                        </a:rPr>
                        <a:t>SUBTOTAL:</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endParaRPr lang="es-EC"/>
                    </a:p>
                  </a:txBody>
                  <a:tcPr/>
                </a:tc>
                <a:tc hMerge="1">
                  <a:txBody>
                    <a:bodyPr/>
                    <a:lstStyle/>
                    <a:p>
                      <a:endParaRPr lang="es-EC"/>
                    </a:p>
                  </a:txBody>
                  <a:tcPr/>
                </a:tc>
                <a:tc>
                  <a:txBody>
                    <a:bodyPr/>
                    <a:lstStyle/>
                    <a:p>
                      <a:pPr algn="just">
                        <a:lnSpc>
                          <a:spcPct val="115000"/>
                        </a:lnSpc>
                        <a:spcAft>
                          <a:spcPts val="0"/>
                        </a:spcAft>
                      </a:pPr>
                      <a:r>
                        <a:rPr lang="es-EC" sz="1400" b="1" dirty="0">
                          <a:effectLst/>
                          <a:latin typeface="Arial"/>
                          <a:ea typeface="Calibri"/>
                          <a:cs typeface="Times New Roman"/>
                        </a:rPr>
                        <a:t>12</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EC" sz="1400" dirty="0">
                          <a:effectLst/>
                          <a:latin typeface="Arial"/>
                          <a:ea typeface="Calibri"/>
                          <a:cs typeface="Times New Roman"/>
                        </a:rPr>
                        <a:t>101,32</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rowSpan="2">
                  <a:txBody>
                    <a:bodyPr/>
                    <a:lstStyle/>
                    <a:p>
                      <a:pPr algn="just">
                        <a:lnSpc>
                          <a:spcPct val="115000"/>
                        </a:lnSpc>
                        <a:spcAft>
                          <a:spcPts val="0"/>
                        </a:spcAft>
                      </a:pPr>
                      <a:r>
                        <a:rPr lang="es-EC" sz="1400" b="1" dirty="0">
                          <a:effectLst/>
                          <a:latin typeface="Arial"/>
                          <a:ea typeface="Calibri"/>
                          <a:cs typeface="Times New Roman"/>
                        </a:rPr>
                        <a:t>RECOLECTORES</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effectLst/>
                          <a:latin typeface="Arial"/>
                          <a:ea typeface="Calibri"/>
                          <a:cs typeface="Times New Roman"/>
                        </a:rPr>
                        <a:t>1</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15000"/>
                        </a:lnSpc>
                        <a:spcAft>
                          <a:spcPts val="0"/>
                        </a:spcAft>
                      </a:pPr>
                      <a:r>
                        <a:rPr lang="es-EC" sz="1400" dirty="0">
                          <a:effectLst/>
                          <a:latin typeface="Arial"/>
                          <a:ea typeface="Calibri"/>
                          <a:cs typeface="Times New Roman"/>
                        </a:rPr>
                        <a:t>4,56</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effectLst/>
                          <a:latin typeface="Arial"/>
                          <a:ea typeface="Calibri"/>
                          <a:cs typeface="Times New Roman"/>
                        </a:rPr>
                        <a:t>1</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effectLst/>
                          <a:latin typeface="Arial"/>
                          <a:ea typeface="Calibri"/>
                          <a:cs typeface="Times New Roman"/>
                        </a:rPr>
                        <a:t>2,28</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0">
                <a:tc vMerge="1">
                  <a:txBody>
                    <a:bodyPr/>
                    <a:lstStyle/>
                    <a:p>
                      <a:endParaRPr lang="es-EC"/>
                    </a:p>
                  </a:txBody>
                  <a:tcPr/>
                </a:tc>
                <a:tc>
                  <a:txBody>
                    <a:bodyPr/>
                    <a:lstStyle/>
                    <a:p>
                      <a:pPr algn="just">
                        <a:lnSpc>
                          <a:spcPct val="115000"/>
                        </a:lnSpc>
                        <a:spcAft>
                          <a:spcPts val="0"/>
                        </a:spcAft>
                      </a:pPr>
                      <a:r>
                        <a:rPr lang="es-EC" sz="1400" dirty="0">
                          <a:effectLst/>
                          <a:latin typeface="Arial"/>
                          <a:ea typeface="Calibri"/>
                          <a:cs typeface="Times New Roman"/>
                        </a:rPr>
                        <a:t>2</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EC" sz="1400" dirty="0">
                          <a:effectLst/>
                          <a:latin typeface="Arial"/>
                          <a:ea typeface="Calibri"/>
                          <a:cs typeface="Times New Roman"/>
                        </a:rPr>
                        <a:t>18,24</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effectLst/>
                          <a:latin typeface="Arial"/>
                          <a:ea typeface="Calibri"/>
                          <a:cs typeface="Times New Roman"/>
                        </a:rPr>
                        <a:t>2</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effectLst/>
                          <a:latin typeface="Arial"/>
                          <a:ea typeface="Calibri"/>
                          <a:cs typeface="Times New Roman"/>
                        </a:rPr>
                        <a:t>9,12</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0">
                <a:tc>
                  <a:txBody>
                    <a:bodyPr/>
                    <a:lstStyle/>
                    <a:p>
                      <a:pPr algn="just">
                        <a:lnSpc>
                          <a:spcPct val="115000"/>
                        </a:lnSpc>
                        <a:spcAft>
                          <a:spcPts val="0"/>
                        </a:spcAft>
                      </a:pPr>
                      <a:r>
                        <a:rPr lang="es-EC" sz="1400" b="1" dirty="0" smtClean="0">
                          <a:effectLst/>
                          <a:latin typeface="Arial"/>
                          <a:ea typeface="Calibri"/>
                          <a:cs typeface="Times New Roman"/>
                        </a:rPr>
                        <a:t>RECOLECTOR </a:t>
                      </a:r>
                      <a:r>
                        <a:rPr lang="es-EC" sz="1400" b="1" dirty="0">
                          <a:effectLst/>
                          <a:latin typeface="Arial"/>
                          <a:ea typeface="Calibri"/>
                          <a:cs typeface="Times New Roman"/>
                        </a:rPr>
                        <a:t>BARRIDO</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effectLst/>
                          <a:latin typeface="Arial"/>
                          <a:ea typeface="Calibri"/>
                          <a:cs typeface="Times New Roman"/>
                        </a:rPr>
                        <a:t>1</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15000"/>
                        </a:lnSpc>
                        <a:spcAft>
                          <a:spcPts val="0"/>
                        </a:spcAft>
                      </a:pPr>
                      <a:r>
                        <a:rPr lang="es-EC" sz="1400" dirty="0">
                          <a:effectLst/>
                          <a:latin typeface="Arial"/>
                          <a:ea typeface="Calibri"/>
                          <a:cs typeface="Times New Roman"/>
                        </a:rPr>
                        <a:t>10,28</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effectLst/>
                          <a:latin typeface="Arial"/>
                          <a:ea typeface="Calibri"/>
                          <a:cs typeface="Times New Roman"/>
                        </a:rPr>
                        <a:t>1</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effectLst/>
                          <a:latin typeface="Arial"/>
                          <a:ea typeface="Calibri"/>
                          <a:cs typeface="Times New Roman"/>
                        </a:rPr>
                        <a:t>5,14</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0">
                <a:tc gridSpan="3">
                  <a:txBody>
                    <a:bodyPr/>
                    <a:lstStyle/>
                    <a:p>
                      <a:pPr algn="r">
                        <a:lnSpc>
                          <a:spcPct val="115000"/>
                        </a:lnSpc>
                        <a:spcAft>
                          <a:spcPts val="0"/>
                        </a:spcAft>
                      </a:pPr>
                      <a:r>
                        <a:rPr lang="es-EC" sz="1400" dirty="0">
                          <a:effectLst/>
                          <a:latin typeface="Arial"/>
                          <a:ea typeface="Calibri"/>
                          <a:cs typeface="Times New Roman"/>
                        </a:rPr>
                        <a:t>TOTAL:</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endParaRPr lang="es-EC"/>
                    </a:p>
                  </a:txBody>
                  <a:tcPr/>
                </a:tc>
                <a:tc hMerge="1">
                  <a:txBody>
                    <a:bodyPr/>
                    <a:lstStyle/>
                    <a:p>
                      <a:endParaRPr lang="es-EC"/>
                    </a:p>
                  </a:txBody>
                  <a:tcPr/>
                </a:tc>
                <a:tc>
                  <a:txBody>
                    <a:bodyPr/>
                    <a:lstStyle/>
                    <a:p>
                      <a:pPr algn="just">
                        <a:lnSpc>
                          <a:spcPct val="115000"/>
                        </a:lnSpc>
                        <a:spcAft>
                          <a:spcPts val="0"/>
                        </a:spcAft>
                      </a:pPr>
                      <a:r>
                        <a:rPr lang="es-EC" sz="1400" b="1" dirty="0">
                          <a:effectLst/>
                          <a:latin typeface="Arial"/>
                          <a:ea typeface="Calibri"/>
                          <a:cs typeface="Times New Roman"/>
                        </a:rPr>
                        <a:t>16</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EC" sz="1400" b="1" dirty="0">
                          <a:effectLst/>
                          <a:latin typeface="Arial"/>
                          <a:ea typeface="Calibri"/>
                          <a:cs typeface="Times New Roman"/>
                        </a:rPr>
                        <a:t>134,4</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bl>
          </a:graphicData>
        </a:graphic>
      </p:graphicFrame>
      <p:sp>
        <p:nvSpPr>
          <p:cNvPr id="6" name="TextBox 5"/>
          <p:cNvSpPr txBox="1"/>
          <p:nvPr/>
        </p:nvSpPr>
        <p:spPr>
          <a:xfrm>
            <a:off x="467544" y="6412686"/>
            <a:ext cx="1944216" cy="307777"/>
          </a:xfrm>
          <a:prstGeom prst="rect">
            <a:avLst/>
          </a:prstGeom>
          <a:noFill/>
        </p:spPr>
        <p:txBody>
          <a:bodyPr wrap="square" rtlCol="0">
            <a:spAutoFit/>
          </a:bodyPr>
          <a:lstStyle/>
          <a:p>
            <a:r>
              <a:rPr lang="es-EC" sz="1400" b="1" dirty="0" smtClean="0"/>
              <a:t>Fuente: GADME, 2012</a:t>
            </a:r>
            <a:endParaRPr lang="es-EC" sz="1400" b="1" dirty="0"/>
          </a:p>
        </p:txBody>
      </p:sp>
      <p:sp>
        <p:nvSpPr>
          <p:cNvPr id="7" name="Rectangle 6"/>
          <p:cNvSpPr/>
          <p:nvPr/>
        </p:nvSpPr>
        <p:spPr>
          <a:xfrm>
            <a:off x="3347864" y="6361133"/>
            <a:ext cx="4680520" cy="41088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1" algn="just">
              <a:lnSpc>
                <a:spcPct val="115000"/>
              </a:lnSpc>
              <a:spcBef>
                <a:spcPts val="1000"/>
              </a:spcBef>
              <a:buClr>
                <a:srgbClr val="F3A447"/>
              </a:buClr>
            </a:pPr>
            <a:r>
              <a:rPr lang="es-EC" b="1" dirty="0">
                <a:solidFill>
                  <a:srgbClr val="000000"/>
                </a:solidFill>
                <a:latin typeface="Times New Roman"/>
                <a:ea typeface="Times New Roman"/>
                <a:cs typeface="Times New Roman"/>
              </a:rPr>
              <a:t>PPC: </a:t>
            </a:r>
            <a:r>
              <a:rPr lang="es-EC" dirty="0" smtClean="0">
                <a:solidFill>
                  <a:srgbClr val="000000"/>
                </a:solidFill>
                <a:latin typeface="Times New Roman"/>
                <a:ea typeface="Times New Roman"/>
                <a:cs typeface="Times New Roman"/>
              </a:rPr>
              <a:t> </a:t>
            </a:r>
            <a:r>
              <a:rPr lang="es-EC" b="1" dirty="0" smtClean="0">
                <a:solidFill>
                  <a:srgbClr val="000000"/>
                </a:solidFill>
                <a:latin typeface="Times New Roman"/>
                <a:ea typeface="Times New Roman"/>
                <a:cs typeface="Times New Roman"/>
              </a:rPr>
              <a:t>0,709 kg/ hab/día</a:t>
            </a:r>
            <a:r>
              <a:rPr lang="es-EC" dirty="0" smtClean="0">
                <a:solidFill>
                  <a:srgbClr val="000000"/>
                </a:solidFill>
                <a:latin typeface="Times New Roman"/>
                <a:ea typeface="Times New Roman"/>
                <a:cs typeface="Times New Roman"/>
              </a:rPr>
              <a:t>.  (1,55 lb/hab/día)</a:t>
            </a:r>
            <a:endParaRPr lang="es-EC" dirty="0">
              <a:solidFill>
                <a:srgbClr val="000000"/>
              </a:solidFill>
              <a:latin typeface="Times New Roman"/>
              <a:ea typeface="Times New Roman"/>
              <a:cs typeface="Times New Roman"/>
            </a:endParaRPr>
          </a:p>
        </p:txBody>
      </p:sp>
    </p:spTree>
    <p:extLst>
      <p:ext uri="{BB962C8B-B14F-4D97-AF65-F5344CB8AC3E}">
        <p14:creationId xmlns:p14="http://schemas.microsoft.com/office/powerpoint/2010/main" val="40917337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Incremento del Va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884" y="-66424"/>
            <a:ext cx="6796452" cy="710352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7544" y="312738"/>
                <a:ext cx="7620000" cy="6284614"/>
              </a:xfrm>
            </p:spPr>
            <p:txBody>
              <a:bodyPr>
                <a:normAutofit/>
              </a:bodyPr>
              <a:lstStyle/>
              <a:p>
                <a:pPr marL="457200" lvl="1" indent="0">
                  <a:lnSpc>
                    <a:spcPct val="115000"/>
                  </a:lnSpc>
                  <a:spcBef>
                    <a:spcPts val="1000"/>
                  </a:spcBef>
                  <a:buClrTx/>
                  <a:buNone/>
                </a:pPr>
                <a:endParaRPr lang="es-EC" sz="1900" b="1" dirty="0" smtClean="0">
                  <a:solidFill>
                    <a:srgbClr val="000000"/>
                  </a:solidFill>
                  <a:latin typeface="Times New Roman"/>
                  <a:ea typeface="Times New Roman"/>
                  <a:cs typeface="Times New Roman"/>
                </a:endParaRPr>
              </a:p>
              <a:p>
                <a:pPr marL="457200" lvl="1" indent="0">
                  <a:lnSpc>
                    <a:spcPct val="115000"/>
                  </a:lnSpc>
                  <a:spcBef>
                    <a:spcPts val="1000"/>
                  </a:spcBef>
                  <a:buClrTx/>
                  <a:buNone/>
                </a:pPr>
                <a:r>
                  <a:rPr lang="es-EC" sz="1900" b="1" dirty="0" smtClean="0">
                    <a:solidFill>
                      <a:srgbClr val="000000"/>
                    </a:solidFill>
                    <a:latin typeface="Times New Roman"/>
                    <a:ea typeface="Times New Roman"/>
                    <a:cs typeface="Times New Roman"/>
                  </a:rPr>
                  <a:t>PROYECCIÓN DE LA POBLACIÓN Y DE LA PPC:</a:t>
                </a:r>
              </a:p>
              <a:p>
                <a:pPr marL="457200" lvl="1" indent="0">
                  <a:lnSpc>
                    <a:spcPct val="115000"/>
                  </a:lnSpc>
                  <a:spcBef>
                    <a:spcPts val="1000"/>
                  </a:spcBef>
                  <a:buClrTx/>
                  <a:buNone/>
                </a:pPr>
                <a:endParaRPr lang="es-EC" sz="1900" b="1" dirty="0">
                  <a:solidFill>
                    <a:srgbClr val="000000"/>
                  </a:solidFill>
                  <a:latin typeface="Times New Roman"/>
                  <a:ea typeface="Times New Roman"/>
                  <a:cs typeface="Times New Roman"/>
                </a:endParaRPr>
              </a:p>
              <a:p>
                <a:pPr marL="457200" lvl="1" indent="0">
                  <a:lnSpc>
                    <a:spcPct val="115000"/>
                  </a:lnSpc>
                  <a:spcBef>
                    <a:spcPts val="1000"/>
                  </a:spcBef>
                  <a:buClrTx/>
                  <a:buNone/>
                </a:pPr>
                <a:endParaRPr lang="es-EC" sz="1900" b="1" dirty="0" smtClean="0">
                  <a:solidFill>
                    <a:srgbClr val="000000"/>
                  </a:solidFill>
                  <a:latin typeface="Times New Roman"/>
                  <a:ea typeface="Times New Roman"/>
                  <a:cs typeface="Times New Roman"/>
                </a:endParaRPr>
              </a:p>
              <a:p>
                <a:pPr marL="800100" lvl="1" indent="-342900" algn="just">
                  <a:lnSpc>
                    <a:spcPct val="115000"/>
                  </a:lnSpc>
                  <a:spcBef>
                    <a:spcPts val="1000"/>
                  </a:spcBef>
                  <a:buClrTx/>
                </a:pPr>
                <a:r>
                  <a:rPr lang="es-EC" sz="1900" dirty="0">
                    <a:solidFill>
                      <a:srgbClr val="000000"/>
                    </a:solidFill>
                    <a:latin typeface="Times New Roman"/>
                    <a:ea typeface="Times New Roman"/>
                    <a:cs typeface="Times New Roman"/>
                  </a:rPr>
                  <a:t>La proyección de la población </a:t>
                </a:r>
                <a:r>
                  <a:rPr lang="es-EC" sz="1900" dirty="0" smtClean="0">
                    <a:solidFill>
                      <a:srgbClr val="000000"/>
                    </a:solidFill>
                    <a:latin typeface="Times New Roman"/>
                    <a:ea typeface="Times New Roman"/>
                    <a:cs typeface="Times New Roman"/>
                  </a:rPr>
                  <a:t>(</a:t>
                </a:r>
                <a:r>
                  <a:rPr lang="es-EC" sz="1900" dirty="0">
                    <a:solidFill>
                      <a:srgbClr val="000000"/>
                    </a:solidFill>
                    <a:latin typeface="Times New Roman"/>
                    <a:ea typeface="Times New Roman"/>
                    <a:cs typeface="Times New Roman"/>
                  </a:rPr>
                  <a:t>Tc: 3,6</a:t>
                </a:r>
                <a:r>
                  <a:rPr lang="es-EC" sz="1900" dirty="0" smtClean="0">
                    <a:solidFill>
                      <a:srgbClr val="000000"/>
                    </a:solidFill>
                    <a:latin typeface="Times New Roman"/>
                    <a:ea typeface="Times New Roman"/>
                    <a:cs typeface="Times New Roman"/>
                  </a:rPr>
                  <a:t>%)</a:t>
                </a:r>
              </a:p>
              <a:p>
                <a:pPr marL="800100" lvl="1" indent="-342900" algn="just">
                  <a:lnSpc>
                    <a:spcPct val="115000"/>
                  </a:lnSpc>
                  <a:spcBef>
                    <a:spcPts val="1000"/>
                  </a:spcBef>
                  <a:buClrTx/>
                </a:pPr>
                <a:endParaRPr lang="es-EC" sz="1900" dirty="0" smtClean="0">
                  <a:solidFill>
                    <a:srgbClr val="000000"/>
                  </a:solidFill>
                  <a:latin typeface="Times New Roman"/>
                  <a:ea typeface="Times New Roman"/>
                  <a:cs typeface="Times New Roman"/>
                </a:endParaRPr>
              </a:p>
              <a:p>
                <a:pPr marL="457200" lvl="1" indent="0" algn="just">
                  <a:lnSpc>
                    <a:spcPct val="115000"/>
                  </a:lnSpc>
                  <a:spcBef>
                    <a:spcPts val="1000"/>
                  </a:spcBef>
                  <a:buClrTx/>
                  <a:buNone/>
                </a:pPr>
                <a14:m>
                  <m:oMathPara xmlns:m="http://schemas.openxmlformats.org/officeDocument/2006/math">
                    <m:oMathParaPr>
                      <m:jc m:val="center"/>
                    </m:oMathParaPr>
                    <m:oMath xmlns:m="http://schemas.openxmlformats.org/officeDocument/2006/math">
                      <m:r>
                        <a:rPr lang="es-EC" sz="1900" b="0" i="1" smtClean="0">
                          <a:latin typeface="Cambria Math"/>
                          <a:ea typeface="Calibri"/>
                          <a:cs typeface="Times New Roman"/>
                        </a:rPr>
                        <m:t> </m:t>
                      </m:r>
                      <m:r>
                        <a:rPr lang="es-EC" sz="1900" i="1">
                          <a:latin typeface="Cambria Math"/>
                          <a:ea typeface="Calibri"/>
                          <a:cs typeface="Times New Roman"/>
                        </a:rPr>
                        <m:t>𝑃𝑜𝑏𝑙𝑎𝑐𝑖</m:t>
                      </m:r>
                      <m:r>
                        <a:rPr lang="es-EC" sz="1900" i="1">
                          <a:latin typeface="Cambria Math"/>
                          <a:ea typeface="Calibri"/>
                          <a:cs typeface="Times New Roman"/>
                        </a:rPr>
                        <m:t>ó</m:t>
                      </m:r>
                      <m:r>
                        <a:rPr lang="es-EC" sz="1900" i="1">
                          <a:latin typeface="Cambria Math"/>
                          <a:ea typeface="Calibri"/>
                          <a:cs typeface="Times New Roman"/>
                        </a:rPr>
                        <m:t>𝑛</m:t>
                      </m:r>
                      <m:r>
                        <a:rPr lang="es-EC" sz="1900" i="1">
                          <a:latin typeface="Cambria Math"/>
                          <a:ea typeface="Calibri"/>
                          <a:cs typeface="Times New Roman"/>
                        </a:rPr>
                        <m:t> </m:t>
                      </m:r>
                      <m:r>
                        <a:rPr lang="es-EC" sz="1900" i="1">
                          <a:latin typeface="Cambria Math"/>
                          <a:ea typeface="Calibri"/>
                          <a:cs typeface="Times New Roman"/>
                        </a:rPr>
                        <m:t>𝑓𝑢𝑡𝑢𝑟𝑎</m:t>
                      </m:r>
                      <m:r>
                        <a:rPr lang="es-EC" sz="1900" i="1">
                          <a:latin typeface="Cambria Math"/>
                          <a:ea typeface="Calibri"/>
                          <a:cs typeface="Times New Roman"/>
                        </a:rPr>
                        <m:t>=</m:t>
                      </m:r>
                      <m:r>
                        <a:rPr lang="es-EC" sz="1900" i="1">
                          <a:latin typeface="Cambria Math"/>
                          <a:ea typeface="Calibri"/>
                          <a:cs typeface="Times New Roman"/>
                        </a:rPr>
                        <m:t>𝑃𝑜𝑏𝑙𝑎𝑐𝑖</m:t>
                      </m:r>
                      <m:r>
                        <a:rPr lang="es-EC" sz="1900" i="1">
                          <a:latin typeface="Cambria Math"/>
                          <a:ea typeface="Calibri"/>
                          <a:cs typeface="Times New Roman"/>
                        </a:rPr>
                        <m:t>ó</m:t>
                      </m:r>
                      <m:r>
                        <a:rPr lang="es-EC" sz="1900" i="1">
                          <a:latin typeface="Cambria Math"/>
                          <a:ea typeface="Calibri"/>
                          <a:cs typeface="Times New Roman"/>
                        </a:rPr>
                        <m:t>𝑛</m:t>
                      </m:r>
                      <m:r>
                        <a:rPr lang="es-EC" sz="1900" i="1">
                          <a:latin typeface="Cambria Math"/>
                          <a:ea typeface="Calibri"/>
                          <a:cs typeface="Times New Roman"/>
                        </a:rPr>
                        <m:t> </m:t>
                      </m:r>
                      <m:r>
                        <a:rPr lang="es-EC" sz="1900" i="1">
                          <a:latin typeface="Cambria Math"/>
                          <a:ea typeface="Calibri"/>
                          <a:cs typeface="Times New Roman"/>
                        </a:rPr>
                        <m:t>𝑎𝑐𝑡𝑢𝑎𝑙</m:t>
                      </m:r>
                      <m:r>
                        <a:rPr lang="es-EC" sz="1900" i="1">
                          <a:latin typeface="Cambria Math"/>
                          <a:ea typeface="Calibri"/>
                          <a:cs typeface="Times New Roman"/>
                        </a:rPr>
                        <m:t> +</m:t>
                      </m:r>
                      <m:d>
                        <m:dPr>
                          <m:ctrlPr>
                            <a:rPr lang="es-EC" sz="1900" i="1">
                              <a:effectLst/>
                              <a:latin typeface="Cambria Math"/>
                              <a:cs typeface="Times New Roman"/>
                            </a:rPr>
                          </m:ctrlPr>
                        </m:dPr>
                        <m:e>
                          <m:r>
                            <a:rPr lang="es-EC" sz="1900" i="1">
                              <a:effectLst/>
                              <a:latin typeface="Cambria Math"/>
                              <a:ea typeface="Calibri"/>
                              <a:cs typeface="Times New Roman"/>
                            </a:rPr>
                            <m:t>𝑃𝑜𝑏𝑙𝑎𝑐𝑖</m:t>
                          </m:r>
                          <m:r>
                            <a:rPr lang="es-EC" sz="1900" i="1">
                              <a:effectLst/>
                              <a:latin typeface="Cambria Math"/>
                              <a:ea typeface="Calibri"/>
                              <a:cs typeface="Times New Roman"/>
                            </a:rPr>
                            <m:t>ó</m:t>
                          </m:r>
                          <m:r>
                            <a:rPr lang="es-EC" sz="1900" i="1">
                              <a:effectLst/>
                              <a:latin typeface="Cambria Math"/>
                              <a:ea typeface="Calibri"/>
                              <a:cs typeface="Times New Roman"/>
                            </a:rPr>
                            <m:t>𝑛</m:t>
                          </m:r>
                          <m:r>
                            <a:rPr lang="es-EC" sz="1900" i="1">
                              <a:effectLst/>
                              <a:latin typeface="Cambria Math"/>
                              <a:ea typeface="Calibri"/>
                              <a:cs typeface="Times New Roman"/>
                            </a:rPr>
                            <m:t> </m:t>
                          </m:r>
                          <m:r>
                            <a:rPr lang="es-EC" sz="1900" i="1">
                              <a:effectLst/>
                              <a:latin typeface="Cambria Math"/>
                              <a:ea typeface="Calibri"/>
                              <a:cs typeface="Times New Roman"/>
                            </a:rPr>
                            <m:t>𝑎𝑐𝑡𝑢𝑎𝑙</m:t>
                          </m:r>
                          <m:r>
                            <a:rPr lang="es-EC" sz="1900" i="1">
                              <a:effectLst/>
                              <a:latin typeface="Cambria Math"/>
                              <a:ea typeface="Calibri"/>
                              <a:cs typeface="Times New Roman"/>
                            </a:rPr>
                            <m:t>∗</m:t>
                          </m:r>
                          <m:r>
                            <a:rPr lang="es-EC" sz="1900" i="1">
                              <a:effectLst/>
                              <a:latin typeface="Cambria Math"/>
                              <a:ea typeface="Calibri"/>
                              <a:cs typeface="Times New Roman"/>
                            </a:rPr>
                            <m:t>𝑇𝑐</m:t>
                          </m:r>
                        </m:e>
                      </m:d>
                    </m:oMath>
                  </m:oMathPara>
                </a14:m>
                <a:endParaRPr lang="es-EC" sz="1900" dirty="0" smtClean="0">
                  <a:solidFill>
                    <a:srgbClr val="000000"/>
                  </a:solidFill>
                  <a:latin typeface="Times New Roman"/>
                  <a:ea typeface="Times New Roman"/>
                  <a:cs typeface="Times New Roman"/>
                </a:endParaRPr>
              </a:p>
              <a:p>
                <a:pPr marL="457200" lvl="1" indent="0" algn="just">
                  <a:lnSpc>
                    <a:spcPct val="115000"/>
                  </a:lnSpc>
                  <a:spcBef>
                    <a:spcPts val="1000"/>
                  </a:spcBef>
                  <a:buClrTx/>
                  <a:buNone/>
                </a:pPr>
                <a:endParaRPr lang="es-EC" sz="1900" dirty="0" smtClean="0">
                  <a:solidFill>
                    <a:srgbClr val="000000"/>
                  </a:solidFill>
                  <a:latin typeface="Times New Roman"/>
                  <a:ea typeface="Times New Roman"/>
                  <a:cs typeface="Times New Roman"/>
                </a:endParaRPr>
              </a:p>
              <a:p>
                <a:pPr marL="800100" lvl="1" indent="-342900" algn="just">
                  <a:lnSpc>
                    <a:spcPct val="115000"/>
                  </a:lnSpc>
                  <a:spcBef>
                    <a:spcPts val="1000"/>
                  </a:spcBef>
                  <a:buClrTx/>
                </a:pPr>
                <a:r>
                  <a:rPr lang="es-EC" sz="1900" dirty="0" smtClean="0">
                    <a:solidFill>
                      <a:srgbClr val="000000"/>
                    </a:solidFill>
                    <a:latin typeface="Times New Roman"/>
                    <a:ea typeface="Times New Roman"/>
                    <a:cs typeface="Times New Roman"/>
                  </a:rPr>
                  <a:t>La </a:t>
                </a:r>
                <a:r>
                  <a:rPr lang="es-EC" sz="1900" dirty="0">
                    <a:solidFill>
                      <a:srgbClr val="000000"/>
                    </a:solidFill>
                    <a:latin typeface="Times New Roman"/>
                    <a:ea typeface="Times New Roman"/>
                    <a:cs typeface="Times New Roman"/>
                  </a:rPr>
                  <a:t>proyección de la PPC se realizó en base a la OPS (2001), </a:t>
                </a:r>
                <a:r>
                  <a:rPr lang="es-EC" sz="1900" dirty="0" smtClean="0">
                    <a:solidFill>
                      <a:srgbClr val="000000"/>
                    </a:solidFill>
                    <a:latin typeface="Times New Roman"/>
                    <a:ea typeface="Times New Roman"/>
                    <a:cs typeface="Times New Roman"/>
                  </a:rPr>
                  <a:t>(entre </a:t>
                </a:r>
                <a:r>
                  <a:rPr lang="es-EC" sz="1900" dirty="0">
                    <a:solidFill>
                      <a:srgbClr val="000000"/>
                    </a:solidFill>
                    <a:latin typeface="Times New Roman"/>
                    <a:ea typeface="Times New Roman"/>
                    <a:cs typeface="Times New Roman"/>
                  </a:rPr>
                  <a:t>0,5 y 1% </a:t>
                </a:r>
                <a:r>
                  <a:rPr lang="es-EC" sz="1900" dirty="0" smtClean="0">
                    <a:solidFill>
                      <a:srgbClr val="000000"/>
                    </a:solidFill>
                    <a:latin typeface="Times New Roman"/>
                    <a:ea typeface="Times New Roman"/>
                    <a:cs typeface="Times New Roman"/>
                  </a:rPr>
                  <a:t>anual</a:t>
                </a:r>
                <a:r>
                  <a:rPr lang="es-EC" sz="1900" dirty="0">
                    <a:solidFill>
                      <a:srgbClr val="000000"/>
                    </a:solidFill>
                    <a:latin typeface="Times New Roman"/>
                    <a:ea typeface="Times New Roman"/>
                    <a:cs typeface="Times New Roman"/>
                  </a:rPr>
                  <a:t>)</a:t>
                </a:r>
                <a:endParaRPr lang="es-EC" sz="1900" dirty="0" smtClean="0">
                  <a:solidFill>
                    <a:srgbClr val="000000"/>
                  </a:solidFill>
                  <a:latin typeface="Times New Roman"/>
                  <a:ea typeface="Times New Roman"/>
                  <a:cs typeface="Times New Roman"/>
                </a:endParaRPr>
              </a:p>
              <a:p>
                <a:pPr marL="800100" lvl="1" indent="-342900" algn="just">
                  <a:lnSpc>
                    <a:spcPct val="115000"/>
                  </a:lnSpc>
                  <a:spcBef>
                    <a:spcPts val="1000"/>
                  </a:spcBef>
                  <a:buClrTx/>
                </a:pPr>
                <a:endParaRPr lang="es-EC" sz="1900" dirty="0" smtClean="0">
                  <a:solidFill>
                    <a:srgbClr val="000000"/>
                  </a:solidFill>
                  <a:latin typeface="Times New Roman"/>
                  <a:ea typeface="Times New Roman"/>
                  <a:cs typeface="Times New Roman"/>
                </a:endParaRPr>
              </a:p>
              <a:p>
                <a:pPr marL="457200" lvl="1" indent="0">
                  <a:lnSpc>
                    <a:spcPct val="115000"/>
                  </a:lnSpc>
                  <a:spcBef>
                    <a:spcPts val="1000"/>
                  </a:spcBef>
                  <a:buClrTx/>
                  <a:buNone/>
                </a:pPr>
                <a:r>
                  <a:rPr lang="es-EC" sz="1900" dirty="0" smtClean="0">
                    <a:solidFill>
                      <a:srgbClr val="000000"/>
                    </a:solidFill>
                    <a:latin typeface="Times New Roman"/>
                    <a:ea typeface="Times New Roman"/>
                    <a:cs typeface="Times New Roman"/>
                  </a:rPr>
                  <a:t> PPC 𝑓𝑢𝑡𝑢𝑟𝑎= PPC  𝑎𝑐𝑡𝑢𝑎𝑙 +(PPC 𝑎𝑐𝑡𝑢𝑎𝑙∗0,01)</a:t>
                </a:r>
                <a:endParaRPr lang="es-EC" sz="1900" dirty="0">
                  <a:solidFill>
                    <a:srgbClr val="000000"/>
                  </a:solidFill>
                  <a:latin typeface="Times New Roman"/>
                  <a:ea typeface="Times New Roman"/>
                  <a:cs typeface="Times New Roman"/>
                </a:endParaRPr>
              </a:p>
              <a:p>
                <a:pPr marL="800100" lvl="1" indent="-342900" algn="just">
                  <a:lnSpc>
                    <a:spcPct val="115000"/>
                  </a:lnSpc>
                  <a:spcBef>
                    <a:spcPts val="1000"/>
                  </a:spcBef>
                  <a:buClrTx/>
                </a:pPr>
                <a:endParaRPr lang="es-EC" sz="1900" dirty="0" smtClean="0">
                  <a:solidFill>
                    <a:srgbClr val="000000"/>
                  </a:solidFill>
                  <a:latin typeface="Times New Roman"/>
                  <a:ea typeface="Times New Roman"/>
                  <a:cs typeface="Times New Roman"/>
                </a:endParaRPr>
              </a:p>
              <a:p>
                <a:pPr marL="800100" lvl="1" indent="-342900" algn="just">
                  <a:lnSpc>
                    <a:spcPct val="115000"/>
                  </a:lnSpc>
                  <a:spcBef>
                    <a:spcPts val="1000"/>
                  </a:spcBef>
                  <a:buClrTx/>
                </a:pPr>
                <a:endParaRPr lang="es-EC" sz="1900" dirty="0">
                  <a:solidFill>
                    <a:srgbClr val="000000"/>
                  </a:solidFill>
                  <a:latin typeface="Times New Roman"/>
                  <a:ea typeface="Times New Roman"/>
                  <a:cs typeface="Times New Roman"/>
                </a:endParaRPr>
              </a:p>
              <a:p>
                <a:pPr marL="800100" lvl="1" indent="-342900" algn="just">
                  <a:lnSpc>
                    <a:spcPct val="115000"/>
                  </a:lnSpc>
                  <a:spcBef>
                    <a:spcPts val="1000"/>
                  </a:spcBef>
                  <a:buClrTx/>
                </a:pPr>
                <a:endParaRPr lang="es-EC" sz="1900" dirty="0">
                  <a:solidFill>
                    <a:srgbClr val="000000"/>
                  </a:solidFill>
                  <a:latin typeface="Times New Roman"/>
                  <a:ea typeface="Times New Roman"/>
                  <a:cs typeface="Times New Roman"/>
                </a:endParaRPr>
              </a:p>
              <a:p>
                <a:endParaRPr lang="es-EC"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7544" y="312738"/>
                <a:ext cx="7620000" cy="6284614"/>
              </a:xfrm>
              <a:blipFill rotWithShape="1">
                <a:blip r:embed="rId3"/>
                <a:stretch>
                  <a:fillRect r="-720"/>
                </a:stretch>
              </a:blipFill>
            </p:spPr>
            <p:txBody>
              <a:bodyPr/>
              <a:lstStyle/>
              <a:p>
                <a:r>
                  <a:rPr lang="es-EC">
                    <a:noFill/>
                  </a:rPr>
                  <a:t> </a:t>
                </a:r>
              </a:p>
            </p:txBody>
          </p:sp>
        </mc:Fallback>
      </mc:AlternateContent>
      <p:sp>
        <p:nvSpPr>
          <p:cNvPr id="2" name="AutoShape 2" descr="data:image/jpeg;base64,/9j/4AAQSkZJRgABAQAAAQABAAD/2wCEAAkGBxQPEBUQDxISDxQQFBQPEA8UEBQQEBQUFRQWFhQUFBUYHSggGBolHRQUIjEhJSkrMC4uFx8zODMsNygtLisBCgoKDg0OGxAQGiwkHyQsLCwsLCwsLCwsLCwsLCwsLCwsLCwsLCwsLCwsLCwsLCwsLCwsLCwsLCwsLCwsLCwsLP/AABEIAOYA3AMBEQACEQEDEQH/xAAbAAEAAgMBAQAAAAAAAAAAAAAAAgQBBQYDB//EAEAQAAIBAgMEBwUFBgUFAAAAAAABAgMRBAUhEjFBcQYiMlFhgbETQnKRwSNSYqHRJDRzgpKyFDOiwvEHQ1Ph8P/EABoBAQACAwEAAAAAAAAAAAAAAAADBAECBQb/xAAvEQEAAgIBAwMCBQMFAQAAAAAAAQIDEQQSITEFMkETUSIzNHGRQmGxFBUjgaEG/9oADAMBAAIRAxEAPwD7iAAAAAAAAAAAAAAAAAAAAAAAAAAAAAAAAAAAAAAAAAAAAAAAAAAAAAAAAAAAAAAAAAAAAAAAAAAAAAAAAAAAAAAAAAGAK+Kxkae968IrebVrMo75IqhlmM9tFtqzjNwstd1mvyaFq6kx36o2uGqQAAAAAAAAAAAAAAAAAAAAAAAAAAAB44qMnFqElCXCTW0l5XMw1t4c0223d7Tvq+/xLMOZae87bPo+/wDNX44y+cIr/aRZfhc40/h03BEsgAAAAAAAAAAAAAAAAAAAAAAAAAAANfm+J2IWW+ei5cX/APd5vSNygz5OmunPTg6jjSjpKq9i63xjvnLyX5tFmZ6YmVGleu0Q6fC4KFJtwWzdRjs8LRvay8ypNtulWkV8LJhuyAAAAAAAAAAAAAAAAAAAAAAAAAAGJMMTOnMY7Ee1qN8FpHkW6V1DmZsnVZa6N4fa2sQ/e+zpfw09ZL4pflGJFmt30s8bHqOqW9RCtsgAAAAAAAAAAAAAAAAAAAAAAAAABhgazO8Xsx2Fvnv8I8STFXfdV5GTpjphy2PxCiowba9o9ltdpQ9+S8tF4yRPlvGOOqXPie7oaOY3glScVGKUYqK3JKyVuBzpy9TpVyRrUM08zlF9brL5PyMRkn5bRkn5bPDYyNTsvX7r0fyJYtEpItEvcy2ZMgAAAAAAAAAAAAAAAAAAAAAAA861RRi5PRJXY1trM6jbk8XiduUqktFv13KKL1Ka7ORkyddttfmOGcaVOtNWlWbcU98aSS2Ivubu5PxduBzeffcRCS2KK0iZUKVZwd4txfgc6JmPDSLTHhso4+ckr2+Rt9SU8ZJmGFiJXTu1rw09DEXnbNbTt3iOnHhfSMsgAAAAAAAAAAAAAAAAAAAAAGGBoc+xl37KL3azfjwX1LOGnzLn8vN/TDWYHCf4iqqfuQtUrdzV+rT/AJmtfBPvN8l+mv7oeNj67fssdONI0ucvRHJ5XiFnl9ohye0UlFdovqownr4esXquZmvlvXy+hI68OjCQAAAAAAAAAAAAAAAAAAAAAACnmeMVGDlxekV4m+OvVKHPljHXbkKtV77OcpO0Y8ZTk9F5svRERDj972193WZNgP8AD0lF2c5Pbqy+9NpXt4KyS8Eijkv1Tt2cOOKV00nTt9Wlzn6Io8vxCvzPbDkLlKVDa9QfVRhPXw9YvVczavlvHl9ER1odKEjIAAAAAAAAAAAAAAAAAAAAAhOdld6JatiPOmJmIjcuRzLGutU2vdWkV4d/mdDFj6YcXkZuu7z6PV6c6rqNpuneNGG6796ou/uXhfvKfK5Va/gWOHWInql0FXM5LdFed2ULciY8OhNvs0PSqu68IbMXeDltJa70tV8iHNl64hV5W7R2ctcrud3jyv4d9VBYr4esXquZmvlvHl9GR14dNIyAAAAAAAAAAAAAAAAAAAAYYYc70hzG79jB7u2/9pbwYv6pc3m5+/RVqcFg3iKipK6jZSrSXCH3U/vS1XgrvuJsuTohW4uGclu/hrM5SjiKijoozaSWlktyR5XPM/UmU+XteYh7YLNppqMuunor9pefE0jLMN8eafC5PF34WIpyzKxvbV5olZSsk72uuTM47zMqnIrERtHDvqoma08PaD1XNGa+Yb18vpCOxDqJGQAAAAAAAAAAAAAAAAAAADV53mXsYWj25dld3iTYcU3n+ypyuRGONR5cjeTajFbc6j2YRvvk9dX3b233Jl+ZitduPjib218y7LJ8vWHpqCe1JvaqTtbam978FoklwSRzcmTrtt3cOKMdelwWeP8Aaav8SRws/wCZKhm98qtB9Zc0QW8NKeWyuQbXVTM31F8X0ZNh8q3K9qOHfVRPKOnth7Qeq5o2r5hJXy+lI7EOokZAAAAAAAAAAAAAAAAAAAVcwxsaMHOXJLi3wSN6Um86hDmzVx13LhsZi3OUqlR+L7ku5HTrSKxp56+S2W25dJ0byp017eqrVJq0Yv8A7cHrs/E9G/JcChyM3VOo8O3xOP8ATrufLeKa3XV+65W6q78rmnzPPH+01f4kvU4+f8yXJz++VWg+suaK9vDSnlsrlddVMzfVXxfRk+Hyq8qfwo4Z9RcixLTH7XtB6rmjNfMJK+X01HZdWGTIAAAAAAAAAAAAAAAAAHlXrKnFzm7KOrZmImZ1DS94pWbWcPmmYvET2npFaQj3Lvfizq4cEUh5zk8mc1v7J5bl7nTlipaQgtqgvvST0q8lw79/cc/1LkzTHMV8uj6fxP67thRza+lT+pfVHmac6Z7Wdrpe7mnrF8miackeYkiGmzLKvaSc4tqUnd31Un9CvfLHyq5uJFu8NJ7GVOooyVmmrreYm0TXs5vRNL9Mr1yutKeZvqr4voyfB5VeV7WMM+ouRYlpj9r2pvVc16ma+YSV8w+nI7TrJGQAAAAAAAAAAAAAAAAQqVFFNtpJatvchEblra0VjcuIzzN3iJbMbqnF9Vfef3n9Dq8fB0RufLzvN5k5bdNfahkeVf4qV5L7GDtN/wDka3014fefl3215GfojVfKXg8Sbz128OuzeNsPNLRKNkuHA4XMn/hs9BSO+nG3PLJ1/K32vL6mL2lmIXrke2XLZs/2p84/2o6GL8vbicn9RKRokU80fUXxfRk2Dyqcv2sYfsLkWZ8tMfte1LtLmvUV8wlr5h9RR24dZkyAAAAAAAAAAAAAAAEKk1FNtpJK7b0SMxG+zW1orG5cRn+ePEP2dPSmn5zfe/A6nG43T+K3l5zn8+cs9FPCrk+VyxU7JuNOD+1qbn8EH97vfDmbcnkRjjXycHhTlnqnx/l3VF06UFCOzCMFsxityS4HGtkjzMvSVpqNVVs0rxnh6my09PqVOXetsM6SVrMS5A8vtKv5Z73kaXlmF0j22ctm370+cf7UdPD+U4fK/USmaJPlTzTsr4voyfj+VPl+yEcO+ouRYny0p4e9J9Zc16ivuhLXzD6kjuOvDJkAAAAAAAAAAAAAAeGLxMaUXOpJRit7ZtWlrTqvlHkzUxV6rTpwmeZ9LEvZjeFNPSPGXjL9Dr8fixjjqt5eW53qNs89Fe1XlkeUTxctLwpRdp1eLt7tPvfe+HPdjkcitI6a+UnA9PnN+K3aG46RfssqMKH2cYwaUVu7S3rieT9RzXi8Tt7DiY6RXUQ8MPnKlpUWy/vLsv8AQrU5XVGpTTj14e1WSfFO/noLZaTGpkisz5UalLijnZa08wWx9lnK/e8vqUsjSIXrke2XLZs/2p84/wBqOrg/KcLlfqJSuaJflTzR9VfF9GWOP7lPl+yEcP2VyLEtMfte1LtLmvUU90Ja+YfVUdz4ddkyAAAAAAAAAAAAwBqc5z6nhVaT2pvs009fPuRPh418s9vChzPUMXGjv3n7OCzXN6mJltVZWiuzC9oR/wDfidnFx6YY/u8ryOZl5Vu/j4ht8h6Myr2qYhSp096p6xqT+LjCP5vwKnJ5uu1P5dfgelT2tl/h3FGkoRUYpRjFWjFJJJcEktxyptudy9DEREahyfTf/Mp/BL1RxfU/dVb43y5u5y58rTc0OzHkvQhtPdvEJTej5Gu2tvD0yvdLyIMipC8R7Zctmv7y+cf7UdbB+S4XK/USkaN1PNOyvi+jLHH9yrzPYjQfVXIsSjp4e1F9aPNepmnuhJXzD6sjufDsMmWQAAAAAAADFwFxseGMxsKMXOrJQS4t28l3m1KWvOqxtFmz0xR1XnTi866ZSneGGWwt3tWuu/hXDzOrx/T/AOq/8PNc31yZ3TB/LncHhauJqONKMqs3rKV3ZeM5vd6lzJkxYY+zl8fi5+Vbt/3Mu6yHorCg1UrNVqq1Wn2cH+BPe/xP8jj8jl3ydo7Q9Xw/TMeCNzG5aiPS2SqTp1r2jOUVOG9JSaV1+h57/WTFtS9JHFjpiYXZYr2i2oz213qV/wDgk+r1d4lrGOK/DX5ptVtlyk24JpN66PvK3Ir9TzPhvSmvDTzi47zmWrMS3mJbeg+rHkvQq2nu3jwlN6PkY21t7Xtlb0l5fUiyqkL1yFly2a/vT5x/tR2OP+S4PK/USkat1PNOyvi+jLHH9ypzPYhQfVXInlHTw9qL60fiXqZp7oSV90PrCO78OyyZZAAAAAAAYuBVx2YUqC2qtSMO671fglvZvTFe86rCDLyMeKN3tpyeadN98cNDw9pP1Uf1Olh9Nme+SXC5Xr0RuuGP+3LVa1XFVLPbr1Huik5NeS0ivHRHQ1iwR8Q4kRyeZb5l0WXdD7JVMdUVKN0lSjKzbe5Snw5R+ZzuR6l21T+Xe4PoUbicnefs6vD1qGHgoU1GEVujCOnPxficq2Xqncy9Di43RHTWNMQzuk5bLbj+KStH58CP6sJp494h8vx7+2qfxJv/AFM8/l98uxj7VhnL6rjNbLcb3vZ2vo95HN5iOzeKxM92zc297b8yCclp+UkUh5Vma7QZ4iNNpRfVXJehWtPdFCUno+RiJa39r3yvdLy+pHmU4XiHbMuXzT95fOPojtcb8lweV+olI0bqeZ9lfF9GWeP7lTmex5UX1VyJ5RU8Peg+vH4l6mae6EtfdD6yju/DssmWQAAAwwK+JxtOkr1KkILvlJR9TauO1p/DCK+fHSN2tENDjumlCnpT2qz/AAq0f6n9LlzH6dlt57OZn9ZwY+1fxfs5vMemVepdQcaEfw6z/qf6Iv4vTsVO9524+f1rkZfw441/lrsJl2IxctqFOpUvvqzuof1y3rlcmtyOPhjUf+K+PgcrlTu2/wB5b3A9FaUZ7OLxEXOKU3h6UrPZd0nJvrNXT1SjuOdm9Tme1I07vF/+eiIi1+/+HRUMXh8LHYo09ld0IJXfe2978Wc6+W153adu7i4UUjVYiGm6bZpCvgJxjdSUqb2GtbKau13lbPP/AB9nQ4mG1M8b8OIyzpHVo2jJ+2h92Tbkvhl/yc+uW0eXXycWl+8N9HO6VSO0nJd8XHVPy0JJz1+VavEvvUNfi8VTn7rv36JlbJfHbxCzTi3+Xjg+2vP0ZSui1q2mzKzdCqZhW5Hhs6PZXJeiKtvKKEnuMR5a29qxlm6XkR5vhTqukLLl80/eXzj6I7fG/JcHk/qJTNPhup5p2V8X0ZZ4/uVOZ7XlR7KJ5Q08Pah24/FH1RmnuhLT3Q+tI7vw7bJkAAADUdIMqqYmKVLEVMPKN+y/s5X4TSs/k15kuHLGO25iJVuTgnLXUWmv7OIXQ/GTk1KNPR29pKteL8U7OT80jr19Rw1jtV523ovItfvbcf3mW1wnQO2teu9NWqcUv9Ur+hBf1S8+yFvD6DSPfbf7NjlmCwFOKqUYwrcY1X9s/JvReVipkzZ7+Zl2cPpePD4p/ML1TP4R02J28lbkrkPRMrkYJ0+Y/wDUvGXx8K9GUo/YU1GpG8WpKdRtXXHVaFHPE1nb0XpVI+jNbfd45X0zkrQxS21uVWK6/wDMtz8rGlc33TZfT480bDE57S93alyjb1sbzkrMNacDJ5locbWpzd4QcHzSXyKuWtZ7wuRxrUruZeuX9l8/oihdikrRq3WMF215+jIb+HMv75bMrsoVTKvn+Gzo9lcl6FW+olDCUtxiGt/asZZul5EeZThdIWYc7muGkq+3svZk1aS1W5LXu3Hd41Z+hDh8mk/X2zDDze6EnyizWMdp+G0RKc8nlUVp3hxi9Hr4ou8Tj2me6LPh66oUchqWs5QXjq/oWP8ATyirgmIW8PkVpJue5p6R8SSnG7xKWuHU7fQEdJ02TIAAAFXH4+nQSlWnGmpSUIuTsnJq6V+/RmYiZ8MxEz4Va+d048JS5JfVm307M9KmuktOV4zjKndNKT6yvbjbcbfSltFJ2+MYPH1cLNunKVN360H2X8UXv9S/FItXUvWfRx5qRv7OowHSmNVbNWLhNK946wfLiuRFfFMeFHLwZp7fCGMzCnUTi4OafCSViO2OJ8mPDevy5PNKEYSWwmlJN7Ld7a8GcvlYYxzGvl1+Pa1q91hFbS/HgZpfwjy+yV/L+y+f0KN57qNPC0aN2ww+CqRcJuL2Zq8ZLVO6fyZjJitrcOTbJX6kw2UMJUluhN/ysgjDefgnLSPlcw+Rymnt3ptW2G7NPvuvkWMfEvMTvsp8jPWdabCjk07JOUVZJcWRf7deZ7ofrxELNHKFFpuTdne1rLQnx+nRWdzLS+fcahbo4CF21G196Wi+RLfg4rTuYVYtL3jhYr3V6+pmvDxV8QzNpVK1Pr6abi5SkVrqFW/e20tg36TTzrU9PMkxx321vCCpm7TSUIarmjMMxDoSZZhkyAAABznTnKP8ZhlS2thqanF2urpPR+GpNgv0W23pOpfNZVcXlr2aqc6W5XblT/knvjyfyL/4L+E+olbef05xuozTe+Nlo+dzWccwzFJavH4mFXfDlK9pLzNojS1izXxTuJeUMorUakdunLZnHahNLajJNJqzXG3A1teJjy7FeRjvTy2NLKq0+zRqPx2Gl82Q9UIZz448yuS6E1K9Nuo3QqRf2adpRkre9bValHlxF5hrX1CtLdu8JUOgtZ9upTjyUp/oU4xLU+sUiO1ZbbK+hkaNSNSVRzcHfZ2EovRqzvfTUz9KIU8/qlslOmI02kei+H2nJU7Xd9lSajfwS3Ec4KT5hSrzctY6YlbpZJQjupQ847T/ADNow0j4aTycs/1L1KklZJJJaJJWRnphWm8zL12B0x9mNz9zYEw1tL1UTGmo4jpglmnEx0tE7DpFSrDrkkR2Qz5Z2RplCpA3rDWyKgbaasxhquZmIZhuCVMyAAAAIzgpKzVwNfissUk1ZST0cJK6fhqb1vMNotLn4dDMMpN+xervs7c1Fcknoib69kn1JX6PRyjDs4emrd8E3+ZpOWZYnJK7ClbTdbhwRHuUkSlsBjaE6ZHeG0Sl7M00zs9mNMdScYGumu2dgaZ2zGBjTTaeyNGzZMaazKaiNMbNkaNswRjTWErDpFepDrG8R2aSzsjTCM4G1YYtCKgZY0yoaiGdNgSJGQAAABGcrcGBD23gzPSxs9su5jUmz2q8Ro2PZe8d2dpRiuCRjubQqUE/AxMbbRaYYWH8TGmeuR4cdJ1o+yZr0s9RsDTGxRGhLZGjZsmNMbS2TGg2RoIoaas2M6Zeco6mdNZNkaGJRMxDDCgZY0yohnSwbNmQAAAAAjsLuAbC7gGwu4bDYXcZ2MezQ2Gz4mBnUMMhlkDDQEdk10zssNBYDNgFgFhpgsNDDQ0FjOmBxAxsgZ2QJmWQAAAAAAAAAAAAAAAAAAAAAAAAAAACwAAAAAA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 name="AutoShape 4" descr="data:image/jpeg;base64,/9j/4AAQSkZJRgABAQAAAQABAAD/2wCEAAkGBxQPEBUQDxISDxQQFBQPEA8UEBQQEBQUFRQWFhQUFBUYHSggGBolHRQUIjEhJSkrMC4uFx8zODMsNygtLisBCgoKDg0OGxAQGiwkHyQsLCwsLCwsLCwsLCwsLCwsLCwsLCwsLCwsLCwsLCwsLCwsLCwsLCwsLCwsLCwsLCwsLP/AABEIAOYA3AMBEQACEQEDEQH/xAAbAAEAAgMBAQAAAAAAAAAAAAAAAgQBBQYDB//EAEAQAAIBAgMEBwUFBgUFAAAAAAABAgMRBAUhEjFBcQYiMlFhgbETQnKRwSNSYqHRJDRzgpKyFDOiwvEHQ1Ph8P/EABoBAQACAwEAAAAAAAAAAAAAAAADBAECBQb/xAAvEQEAAgIBAwMCBQMFAQAAAAAAAQIDEQQSITEFMkETUSIzNHGRQmGxFBUjgaEG/9oADAMBAAIRAxEAPwD7iAAAAAAAAAAAAAAAAAAAAAAAAAAAAAAAAAAAAAAAAAAAAAAAAAAAAAAAAAAAAAAAAAAAAAAAAAAAAAAAAAAAAAAAAAGAK+Kxkae968IrebVrMo75IqhlmM9tFtqzjNwstd1mvyaFq6kx36o2uGqQAAAAAAAAAAAAAAAAAAAAAAAAAAAB44qMnFqElCXCTW0l5XMw1t4c0223d7Tvq+/xLMOZae87bPo+/wDNX44y+cIr/aRZfhc40/h03BEsgAAAAAAAAAAAAAAAAAAAAAAAAAAANfm+J2IWW+ei5cX/APd5vSNygz5OmunPTg6jjSjpKq9i63xjvnLyX5tFmZ6YmVGleu0Q6fC4KFJtwWzdRjs8LRvay8ypNtulWkV8LJhuyAAAAAAAAAAAAAAAAAAAAAAAAAAGJMMTOnMY7Ee1qN8FpHkW6V1DmZsnVZa6N4fa2sQ/e+zpfw09ZL4pflGJFmt30s8bHqOqW9RCtsgAAAAAAAAAAAAAAAAAAAAAAAAABhgazO8Xsx2Fvnv8I8STFXfdV5GTpjphy2PxCiowba9o9ltdpQ9+S8tF4yRPlvGOOqXPie7oaOY3glScVGKUYqK3JKyVuBzpy9TpVyRrUM08zlF9brL5PyMRkn5bRkn5bPDYyNTsvX7r0fyJYtEpItEvcy2ZMgAAAAAAAAAAAAAAAAAAAAAAA861RRi5PRJXY1trM6jbk8XiduUqktFv13KKL1Ka7ORkyddttfmOGcaVOtNWlWbcU98aSS2Ivubu5PxduBzeffcRCS2KK0iZUKVZwd4txfgc6JmPDSLTHhso4+ckr2+Rt9SU8ZJmGFiJXTu1rw09DEXnbNbTt3iOnHhfSMsgAAAAAAAAAAAAAAAAAAAAAGGBoc+xl37KL3azfjwX1LOGnzLn8vN/TDWYHCf4iqqfuQtUrdzV+rT/AJmtfBPvN8l+mv7oeNj67fssdONI0ucvRHJ5XiFnl9ohye0UlFdovqownr4esXquZmvlvXy+hI68OjCQAAAAAAAAAAAAAAAAAAAAAACnmeMVGDlxekV4m+OvVKHPljHXbkKtV77OcpO0Y8ZTk9F5svRERDj972193WZNgP8AD0lF2c5Pbqy+9NpXt4KyS8Eijkv1Tt2cOOKV00nTt9Wlzn6Io8vxCvzPbDkLlKVDa9QfVRhPXw9YvVczavlvHl9ER1odKEjIAAAAAAAAAAAAAAAAAAAAAhOdld6JatiPOmJmIjcuRzLGutU2vdWkV4d/mdDFj6YcXkZuu7z6PV6c6rqNpuneNGG6796ou/uXhfvKfK5Va/gWOHWInql0FXM5LdFed2ULciY8OhNvs0PSqu68IbMXeDltJa70tV8iHNl64hV5W7R2ctcrud3jyv4d9VBYr4esXquZmvlvHl9GR14dNIyAAAAAAAAAAAAAAAAAAAAYYYc70hzG79jB7u2/9pbwYv6pc3m5+/RVqcFg3iKipK6jZSrSXCH3U/vS1XgrvuJsuTohW4uGclu/hrM5SjiKijoozaSWlktyR5XPM/UmU+XteYh7YLNppqMuunor9pefE0jLMN8eafC5PF34WIpyzKxvbV5olZSsk72uuTM47zMqnIrERtHDvqoma08PaD1XNGa+Yb18vpCOxDqJGQAAAAAAAAAAAAAAAAAAADV53mXsYWj25dld3iTYcU3n+ypyuRGONR5cjeTajFbc6j2YRvvk9dX3b233Jl+ZitduPjib218y7LJ8vWHpqCe1JvaqTtbam978FoklwSRzcmTrtt3cOKMdelwWeP8Aaav8SRws/wCZKhm98qtB9Zc0QW8NKeWyuQbXVTM31F8X0ZNh8q3K9qOHfVRPKOnth7Qeq5o2r5hJXy+lI7EOokZAAAAAAAAAAAAAAAAAAAVcwxsaMHOXJLi3wSN6Um86hDmzVx13LhsZi3OUqlR+L7ku5HTrSKxp56+S2W25dJ0byp017eqrVJq0Yv8A7cHrs/E9G/JcChyM3VOo8O3xOP8ATrufLeKa3XV+65W6q78rmnzPPH+01f4kvU4+f8yXJz++VWg+suaK9vDSnlsrlddVMzfVXxfRk+Hyq8qfwo4Z9RcixLTH7XtB6rmjNfMJK+X01HZdWGTIAAAAAAAAAAAAAAAAAHlXrKnFzm7KOrZmImZ1DS94pWbWcPmmYvET2npFaQj3Lvfizq4cEUh5zk8mc1v7J5bl7nTlipaQgtqgvvST0q8lw79/cc/1LkzTHMV8uj6fxP67thRza+lT+pfVHmac6Z7Wdrpe7mnrF8miackeYkiGmzLKvaSc4tqUnd31Un9CvfLHyq5uJFu8NJ7GVOooyVmmrreYm0TXs5vRNL9Mr1yutKeZvqr4voyfB5VeV7WMM+ouRYlpj9r2pvVc16ma+YSV8w+nI7TrJGQAAAAAAAAAAAAAAAAQqVFFNtpJatvchEblra0VjcuIzzN3iJbMbqnF9Vfef3n9Dq8fB0RufLzvN5k5bdNfahkeVf4qV5L7GDtN/wDka3014fefl3215GfojVfKXg8Sbz128OuzeNsPNLRKNkuHA4XMn/hs9BSO+nG3PLJ1/K32vL6mL2lmIXrke2XLZs/2p84/2o6GL8vbicn9RKRokU80fUXxfRk2Dyqcv2sYfsLkWZ8tMfte1LtLmvUV8wlr5h9RR24dZkyAAAAAAAAAAAAAAAEKk1FNtpJK7b0SMxG+zW1orG5cRn+ePEP2dPSmn5zfe/A6nG43T+K3l5zn8+cs9FPCrk+VyxU7JuNOD+1qbn8EH97vfDmbcnkRjjXycHhTlnqnx/l3VF06UFCOzCMFsxityS4HGtkjzMvSVpqNVVs0rxnh6my09PqVOXetsM6SVrMS5A8vtKv5Z73kaXlmF0j22ctm370+cf7UdPD+U4fK/USmaJPlTzTsr4voyfj+VPl+yEcO+ouRYny0p4e9J9Zc16ivuhLXzD6kjuOvDJkAAAAAAAAAAAAAAeGLxMaUXOpJRit7ZtWlrTqvlHkzUxV6rTpwmeZ9LEvZjeFNPSPGXjL9Dr8fixjjqt5eW53qNs89Fe1XlkeUTxctLwpRdp1eLt7tPvfe+HPdjkcitI6a+UnA9PnN+K3aG46RfssqMKH2cYwaUVu7S3rieT9RzXi8Tt7DiY6RXUQ8MPnKlpUWy/vLsv8AQrU5XVGpTTj14e1WSfFO/noLZaTGpkisz5UalLijnZa08wWx9lnK/e8vqUsjSIXrke2XLZs/2p84/wBqOrg/KcLlfqJSuaJflTzR9VfF9GWOP7lPl+yEcP2VyLEtMfte1LtLmvUU90Ja+YfVUdz4ddkyAAAAAAAAAAAAwBqc5z6nhVaT2pvs009fPuRPh418s9vChzPUMXGjv3n7OCzXN6mJltVZWiuzC9oR/wDfidnFx6YY/u8ryOZl5Vu/j4ht8h6Myr2qYhSp096p6xqT+LjCP5vwKnJ5uu1P5dfgelT2tl/h3FGkoRUYpRjFWjFJJJcEktxyptudy9DEREahyfTf/Mp/BL1RxfU/dVb43y5u5y58rTc0OzHkvQhtPdvEJTej5Gu2tvD0yvdLyIMipC8R7Zctmv7y+cf7UdbB+S4XK/USkaN1PNOyvi+jLHH9yrzPYjQfVXIsSjp4e1F9aPNepmnuhJXzD6sjufDsMmWQAAAAAAADFwFxseGMxsKMXOrJQS4t28l3m1KWvOqxtFmz0xR1XnTi866ZSneGGWwt3tWuu/hXDzOrx/T/AOq/8PNc31yZ3TB/LncHhauJqONKMqs3rKV3ZeM5vd6lzJkxYY+zl8fi5+Vbt/3Mu6yHorCg1UrNVqq1Wn2cH+BPe/xP8jj8jl3ydo7Q9Xw/TMeCNzG5aiPS2SqTp1r2jOUVOG9JSaV1+h57/WTFtS9JHFjpiYXZYr2i2oz213qV/wDgk+r1d4lrGOK/DX5ptVtlyk24JpN66PvK3Ir9TzPhvSmvDTzi47zmWrMS3mJbeg+rHkvQq2nu3jwlN6PkY21t7Xtlb0l5fUiyqkL1yFly2a/vT5x/tR2OP+S4PK/USkat1PNOyvi+jLHH9ypzPYhQfVXInlHTw9qL60fiXqZp7oSV90PrCO78OyyZZAAAAAAAYuBVx2YUqC2qtSMO671fglvZvTFe86rCDLyMeKN3tpyeadN98cNDw9pP1Uf1Olh9Nme+SXC5Xr0RuuGP+3LVa1XFVLPbr1Huik5NeS0ivHRHQ1iwR8Q4kRyeZb5l0WXdD7JVMdUVKN0lSjKzbe5Snw5R+ZzuR6l21T+Xe4PoUbicnefs6vD1qGHgoU1GEVujCOnPxficq2Xqncy9Di43RHTWNMQzuk5bLbj+KStH58CP6sJp494h8vx7+2qfxJv/AFM8/l98uxj7VhnL6rjNbLcb3vZ2vo95HN5iOzeKxM92zc297b8yCclp+UkUh5Vma7QZ4iNNpRfVXJehWtPdFCUno+RiJa39r3yvdLy+pHmU4XiHbMuXzT95fOPojtcb8lweV+olI0bqeZ9lfF9GWeP7lTmex5UX1VyJ5RU8Peg+vH4l6mae6EtfdD6yju/DssmWQAAAwwK+JxtOkr1KkILvlJR9TauO1p/DCK+fHSN2tENDjumlCnpT2qz/AAq0f6n9LlzH6dlt57OZn9ZwY+1fxfs5vMemVepdQcaEfw6z/qf6Iv4vTsVO9524+f1rkZfw441/lrsJl2IxctqFOpUvvqzuof1y3rlcmtyOPhjUf+K+PgcrlTu2/wB5b3A9FaUZ7OLxEXOKU3h6UrPZd0nJvrNXT1SjuOdm9Tme1I07vF/+eiIi1+/+HRUMXh8LHYo09ld0IJXfe2978Wc6+W153adu7i4UUjVYiGm6bZpCvgJxjdSUqb2GtbKau13lbPP/AB9nQ4mG1M8b8OIyzpHVo2jJ+2h92Tbkvhl/yc+uW0eXXycWl+8N9HO6VSO0nJd8XHVPy0JJz1+VavEvvUNfi8VTn7rv36JlbJfHbxCzTi3+Xjg+2vP0ZSui1q2mzKzdCqZhW5Hhs6PZXJeiKtvKKEnuMR5a29qxlm6XkR5vhTqukLLl80/eXzj6I7fG/JcHk/qJTNPhup5p2V8X0ZZ4/uVOZ7XlR7KJ5Q08Pah24/FH1RmnuhLT3Q+tI7vw7bJkAAADUdIMqqYmKVLEVMPKN+y/s5X4TSs/k15kuHLGO25iJVuTgnLXUWmv7OIXQ/GTk1KNPR29pKteL8U7OT80jr19Rw1jtV523ovItfvbcf3mW1wnQO2teu9NWqcUv9Ur+hBf1S8+yFvD6DSPfbf7NjlmCwFOKqUYwrcY1X9s/JvReVipkzZ7+Zl2cPpePD4p/ML1TP4R02J28lbkrkPRMrkYJ0+Y/wDUvGXx8K9GUo/YU1GpG8WpKdRtXXHVaFHPE1nb0XpVI+jNbfd45X0zkrQxS21uVWK6/wDMtz8rGlc33TZfT480bDE57S93alyjb1sbzkrMNacDJ5locbWpzd4QcHzSXyKuWtZ7wuRxrUruZeuX9l8/oihdikrRq3WMF215+jIb+HMv75bMrsoVTKvn+Gzo9lcl6FW+olDCUtxiGt/asZZul5EeZThdIWYc7muGkq+3svZk1aS1W5LXu3Hd41Z+hDh8mk/X2zDDze6EnyizWMdp+G0RKc8nlUVp3hxi9Hr4ou8Tj2me6LPh66oUchqWs5QXjq/oWP8ATyirgmIW8PkVpJue5p6R8SSnG7xKWuHU7fQEdJ02TIAAAFXH4+nQSlWnGmpSUIuTsnJq6V+/RmYiZ8MxEz4Va+d048JS5JfVm307M9KmuktOV4zjKndNKT6yvbjbcbfSltFJ2+MYPH1cLNunKVN360H2X8UXv9S/FItXUvWfRx5qRv7OowHSmNVbNWLhNK946wfLiuRFfFMeFHLwZp7fCGMzCnUTi4OafCSViO2OJ8mPDevy5PNKEYSWwmlJN7Ld7a8GcvlYYxzGvl1+Pa1q91hFbS/HgZpfwjy+yV/L+y+f0KN57qNPC0aN2ww+CqRcJuL2Zq8ZLVO6fyZjJitrcOTbJX6kw2UMJUluhN/ysgjDefgnLSPlcw+Rymnt3ptW2G7NPvuvkWMfEvMTvsp8jPWdabCjk07JOUVZJcWRf7deZ7ofrxELNHKFFpuTdne1rLQnx+nRWdzLS+fcahbo4CF21G196Wi+RLfg4rTuYVYtL3jhYr3V6+pmvDxV8QzNpVK1Pr6abi5SkVrqFW/e20tg36TTzrU9PMkxx321vCCpm7TSUIarmjMMxDoSZZhkyAAABznTnKP8ZhlS2thqanF2urpPR+GpNgv0W23pOpfNZVcXlr2aqc6W5XblT/knvjyfyL/4L+E+olbef05xuozTe+Nlo+dzWccwzFJavH4mFXfDlK9pLzNojS1izXxTuJeUMorUakdunLZnHahNLajJNJqzXG3A1teJjy7FeRjvTy2NLKq0+zRqPx2Gl82Q9UIZz448yuS6E1K9Nuo3QqRf2adpRkre9bValHlxF5hrX1CtLdu8JUOgtZ9upTjyUp/oU4xLU+sUiO1ZbbK+hkaNSNSVRzcHfZ2EovRqzvfTUz9KIU8/qlslOmI02kei+H2nJU7Xd9lSajfwS3Ec4KT5hSrzctY6YlbpZJQjupQ847T/ADNow0j4aTycs/1L1KklZJJJaJJWRnphWm8zL12B0x9mNz9zYEw1tL1UTGmo4jpglmnEx0tE7DpFSrDrkkR2Qz5Z2RplCpA3rDWyKgbaasxhquZmIZhuCVMyAAAAIzgpKzVwNfissUk1ZST0cJK6fhqb1vMNotLn4dDMMpN+xervs7c1Fcknoib69kn1JX6PRyjDs4emrd8E3+ZpOWZYnJK7ClbTdbhwRHuUkSlsBjaE6ZHeG0Sl7M00zs9mNMdScYGumu2dgaZ2zGBjTTaeyNGzZMaazKaiNMbNkaNswRjTWErDpFepDrG8R2aSzsjTCM4G1YYtCKgZY0yoaiGdNgSJGQAAABGcrcGBD23gzPSxs9su5jUmz2q8Ro2PZe8d2dpRiuCRjubQqUE/AxMbbRaYYWH8TGmeuR4cdJ1o+yZr0s9RsDTGxRGhLZGjZsmNMbS2TGg2RoIoaas2M6Zeco6mdNZNkaGJRMxDDCgZY0yohnSwbNmQAAAAAjsLuAbC7gGwu4bDYXcZ2MezQ2Gz4mBnUMMhlkDDQEdk10zssNBYDNgFgFhpgsNDDQ0FjOmBxAxsgZ2QJmWQAAAAAAAAAAAAAAAAAAAAAAAAAAACwAAAAAA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6" descr="data:image/jpeg;base64,/9j/4AAQSkZJRgABAQAAAQABAAD/2wCEAAkGBxQPEBUQDxISDxQQFBQPEA8UEBQQEBQUFRQWFhQUFBUYHSggGBolHRQUIjEhJSkrMC4uFx8zODMsNygtLisBCgoKDg0OGxAQGiwkHyQsLCwsLCwsLCwsLCwsLCwsLCwsLCwsLCwsLCwsLCwsLCwsLCwsLCwsLCwsLCwsLCwsLP/AABEIAOYA3AMBEQACEQEDEQH/xAAbAAEAAgMBAQAAAAAAAAAAAAAAAgQBBQYDB//EAEAQAAIBAgMEBwUFBgUFAAAAAAABAgMRBAUhEjFBcQYiMlFhgbETQnKRwSNSYqHRJDRzgpKyFDOiwvEHQ1Ph8P/EABoBAQACAwEAAAAAAAAAAAAAAAADBAECBQb/xAAvEQEAAgIBAwMCBQMFAQAAAAAAAQIDEQQSITEFMkETUSIzNHGRQmGxFBUjgaEG/9oADAMBAAIRAxEAPwD7iAAAAAAAAAAAAAAAAAAAAAAAAAAAAAAAAAAAAAAAAAAAAAAAAAAAAAAAAAAAAAAAAAAAAAAAAAAAAAAAAAAAAAAAAAGAK+Kxkae968IrebVrMo75IqhlmM9tFtqzjNwstd1mvyaFq6kx36o2uGqQAAAAAAAAAAAAAAAAAAAAAAAAAAAB44qMnFqElCXCTW0l5XMw1t4c0223d7Tvq+/xLMOZae87bPo+/wDNX44y+cIr/aRZfhc40/h03BEsgAAAAAAAAAAAAAAAAAAAAAAAAAAANfm+J2IWW+ei5cX/APd5vSNygz5OmunPTg6jjSjpKq9i63xjvnLyX5tFmZ6YmVGleu0Q6fC4KFJtwWzdRjs8LRvay8ypNtulWkV8LJhuyAAAAAAAAAAAAAAAAAAAAAAAAAAGJMMTOnMY7Ee1qN8FpHkW6V1DmZsnVZa6N4fa2sQ/e+zpfw09ZL4pflGJFmt30s8bHqOqW9RCtsgAAAAAAAAAAAAAAAAAAAAAAAAABhgazO8Xsx2Fvnv8I8STFXfdV5GTpjphy2PxCiowba9o9ltdpQ9+S8tF4yRPlvGOOqXPie7oaOY3glScVGKUYqK3JKyVuBzpy9TpVyRrUM08zlF9brL5PyMRkn5bRkn5bPDYyNTsvX7r0fyJYtEpItEvcy2ZMgAAAAAAAAAAAAAAAAAAAAAAA861RRi5PRJXY1trM6jbk8XiduUqktFv13KKL1Ka7ORkyddttfmOGcaVOtNWlWbcU98aSS2Ivubu5PxduBzeffcRCS2KK0iZUKVZwd4txfgc6JmPDSLTHhso4+ckr2+Rt9SU8ZJmGFiJXTu1rw09DEXnbNbTt3iOnHhfSMsgAAAAAAAAAAAAAAAAAAAAAGGBoc+xl37KL3azfjwX1LOGnzLn8vN/TDWYHCf4iqqfuQtUrdzV+rT/AJmtfBPvN8l+mv7oeNj67fssdONI0ucvRHJ5XiFnl9ohye0UlFdovqownr4esXquZmvlvXy+hI68OjCQAAAAAAAAAAAAAAAAAAAAAACnmeMVGDlxekV4m+OvVKHPljHXbkKtV77OcpO0Y8ZTk9F5svRERDj972193WZNgP8AD0lF2c5Pbqy+9NpXt4KyS8Eijkv1Tt2cOOKV00nTt9Wlzn6Io8vxCvzPbDkLlKVDa9QfVRhPXw9YvVczavlvHl9ER1odKEjIAAAAAAAAAAAAAAAAAAAAAhOdld6JatiPOmJmIjcuRzLGutU2vdWkV4d/mdDFj6YcXkZuu7z6PV6c6rqNpuneNGG6796ou/uXhfvKfK5Va/gWOHWInql0FXM5LdFed2ULciY8OhNvs0PSqu68IbMXeDltJa70tV8iHNl64hV5W7R2ctcrud3jyv4d9VBYr4esXquZmvlvHl9GR14dNIyAAAAAAAAAAAAAAAAAAAAYYYc70hzG79jB7u2/9pbwYv6pc3m5+/RVqcFg3iKipK6jZSrSXCH3U/vS1XgrvuJsuTohW4uGclu/hrM5SjiKijoozaSWlktyR5XPM/UmU+XteYh7YLNppqMuunor9pefE0jLMN8eafC5PF34WIpyzKxvbV5olZSsk72uuTM47zMqnIrERtHDvqoma08PaD1XNGa+Yb18vpCOxDqJGQAAAAAAAAAAAAAAAAAAADV53mXsYWj25dld3iTYcU3n+ypyuRGONR5cjeTajFbc6j2YRvvk9dX3b233Jl+ZitduPjib218y7LJ8vWHpqCe1JvaqTtbam978FoklwSRzcmTrtt3cOKMdelwWeP8Aaav8SRws/wCZKhm98qtB9Zc0QW8NKeWyuQbXVTM31F8X0ZNh8q3K9qOHfVRPKOnth7Qeq5o2r5hJXy+lI7EOokZAAAAAAAAAAAAAAAAAAAVcwxsaMHOXJLi3wSN6Um86hDmzVx13LhsZi3OUqlR+L7ku5HTrSKxp56+S2W25dJ0byp017eqrVJq0Yv8A7cHrs/E9G/JcChyM3VOo8O3xOP8ATrufLeKa3XV+65W6q78rmnzPPH+01f4kvU4+f8yXJz++VWg+suaK9vDSnlsrlddVMzfVXxfRk+Hyq8qfwo4Z9RcixLTH7XtB6rmjNfMJK+X01HZdWGTIAAAAAAAAAAAAAAAAAHlXrKnFzm7KOrZmImZ1DS94pWbWcPmmYvET2npFaQj3Lvfizq4cEUh5zk8mc1v7J5bl7nTlipaQgtqgvvST0q8lw79/cc/1LkzTHMV8uj6fxP67thRza+lT+pfVHmac6Z7Wdrpe7mnrF8miackeYkiGmzLKvaSc4tqUnd31Un9CvfLHyq5uJFu8NJ7GVOooyVmmrreYm0TXs5vRNL9Mr1yutKeZvqr4voyfB5VeV7WMM+ouRYlpj9r2pvVc16ma+YSV8w+nI7TrJGQAAAAAAAAAAAAAAAAQqVFFNtpJatvchEblra0VjcuIzzN3iJbMbqnF9Vfef3n9Dq8fB0RufLzvN5k5bdNfahkeVf4qV5L7GDtN/wDka3014fefl3215GfojVfKXg8Sbz128OuzeNsPNLRKNkuHA4XMn/hs9BSO+nG3PLJ1/K32vL6mL2lmIXrke2XLZs/2p84/2o6GL8vbicn9RKRokU80fUXxfRk2Dyqcv2sYfsLkWZ8tMfte1LtLmvUV8wlr5h9RR24dZkyAAAAAAAAAAAAAAAEKk1FNtpJK7b0SMxG+zW1orG5cRn+ePEP2dPSmn5zfe/A6nG43T+K3l5zn8+cs9FPCrk+VyxU7JuNOD+1qbn8EH97vfDmbcnkRjjXycHhTlnqnx/l3VF06UFCOzCMFsxityS4HGtkjzMvSVpqNVVs0rxnh6my09PqVOXetsM6SVrMS5A8vtKv5Z73kaXlmF0j22ctm370+cf7UdPD+U4fK/USmaJPlTzTsr4voyfj+VPl+yEcO+ouRYny0p4e9J9Zc16ivuhLXzD6kjuOvDJkAAAAAAAAAAAAAAeGLxMaUXOpJRit7ZtWlrTqvlHkzUxV6rTpwmeZ9LEvZjeFNPSPGXjL9Dr8fixjjqt5eW53qNs89Fe1XlkeUTxctLwpRdp1eLt7tPvfe+HPdjkcitI6a+UnA9PnN+K3aG46RfssqMKH2cYwaUVu7S3rieT9RzXi8Tt7DiY6RXUQ8MPnKlpUWy/vLsv8AQrU5XVGpTTj14e1WSfFO/noLZaTGpkisz5UalLijnZa08wWx9lnK/e8vqUsjSIXrke2XLZs/2p84/wBqOrg/KcLlfqJSuaJflTzR9VfF9GWOP7lPl+yEcP2VyLEtMfte1LtLmvUU90Ja+YfVUdz4ddkyAAAAAAAAAAAAwBqc5z6nhVaT2pvs009fPuRPh418s9vChzPUMXGjv3n7OCzXN6mJltVZWiuzC9oR/wDfidnFx6YY/u8ryOZl5Vu/j4ht8h6Myr2qYhSp096p6xqT+LjCP5vwKnJ5uu1P5dfgelT2tl/h3FGkoRUYpRjFWjFJJJcEktxyptudy9DEREahyfTf/Mp/BL1RxfU/dVb43y5u5y58rTc0OzHkvQhtPdvEJTej5Gu2tvD0yvdLyIMipC8R7Zctmv7y+cf7UdbB+S4XK/USkaN1PNOyvi+jLHH9yrzPYjQfVXIsSjp4e1F9aPNepmnuhJXzD6sjufDsMmWQAAAAAAADFwFxseGMxsKMXOrJQS4t28l3m1KWvOqxtFmz0xR1XnTi866ZSneGGWwt3tWuu/hXDzOrx/T/AOq/8PNc31yZ3TB/LncHhauJqONKMqs3rKV3ZeM5vd6lzJkxYY+zl8fi5+Vbt/3Mu6yHorCg1UrNVqq1Wn2cH+BPe/xP8jj8jl3ydo7Q9Xw/TMeCNzG5aiPS2SqTp1r2jOUVOG9JSaV1+h57/WTFtS9JHFjpiYXZYr2i2oz213qV/wDgk+r1d4lrGOK/DX5ptVtlyk24JpN66PvK3Ir9TzPhvSmvDTzi47zmWrMS3mJbeg+rHkvQq2nu3jwlN6PkY21t7Xtlb0l5fUiyqkL1yFly2a/vT5x/tR2OP+S4PK/USkat1PNOyvi+jLHH9ypzPYhQfVXInlHTw9qL60fiXqZp7oSV90PrCO78OyyZZAAAAAAAYuBVx2YUqC2qtSMO671fglvZvTFe86rCDLyMeKN3tpyeadN98cNDw9pP1Uf1Olh9Nme+SXC5Xr0RuuGP+3LVa1XFVLPbr1Huik5NeS0ivHRHQ1iwR8Q4kRyeZb5l0WXdD7JVMdUVKN0lSjKzbe5Snw5R+ZzuR6l21T+Xe4PoUbicnefs6vD1qGHgoU1GEVujCOnPxficq2Xqncy9Di43RHTWNMQzuk5bLbj+KStH58CP6sJp494h8vx7+2qfxJv/AFM8/l98uxj7VhnL6rjNbLcb3vZ2vo95HN5iOzeKxM92zc297b8yCclp+UkUh5Vma7QZ4iNNpRfVXJehWtPdFCUno+RiJa39r3yvdLy+pHmU4XiHbMuXzT95fOPojtcb8lweV+olI0bqeZ9lfF9GWeP7lTmex5UX1VyJ5RU8Peg+vH4l6mae6EtfdD6yju/DssmWQAAAwwK+JxtOkr1KkILvlJR9TauO1p/DCK+fHSN2tENDjumlCnpT2qz/AAq0f6n9LlzH6dlt57OZn9ZwY+1fxfs5vMemVepdQcaEfw6z/qf6Iv4vTsVO9524+f1rkZfw441/lrsJl2IxctqFOpUvvqzuof1y3rlcmtyOPhjUf+K+PgcrlTu2/wB5b3A9FaUZ7OLxEXOKU3h6UrPZd0nJvrNXT1SjuOdm9Tme1I07vF/+eiIi1+/+HRUMXh8LHYo09ld0IJXfe2978Wc6+W153adu7i4UUjVYiGm6bZpCvgJxjdSUqb2GtbKau13lbPP/AB9nQ4mG1M8b8OIyzpHVo2jJ+2h92Tbkvhl/yc+uW0eXXycWl+8N9HO6VSO0nJd8XHVPy0JJz1+VavEvvUNfi8VTn7rv36JlbJfHbxCzTi3+Xjg+2vP0ZSui1q2mzKzdCqZhW5Hhs6PZXJeiKtvKKEnuMR5a29qxlm6XkR5vhTqukLLl80/eXzj6I7fG/JcHk/qJTNPhup5p2V8X0ZZ4/uVOZ7XlR7KJ5Q08Pah24/FH1RmnuhLT3Q+tI7vw7bJkAAADUdIMqqYmKVLEVMPKN+y/s5X4TSs/k15kuHLGO25iJVuTgnLXUWmv7OIXQ/GTk1KNPR29pKteL8U7OT80jr19Rw1jtV523ovItfvbcf3mW1wnQO2teu9NWqcUv9Ur+hBf1S8+yFvD6DSPfbf7NjlmCwFOKqUYwrcY1X9s/JvReVipkzZ7+Zl2cPpePD4p/ML1TP4R02J28lbkrkPRMrkYJ0+Y/wDUvGXx8K9GUo/YU1GpG8WpKdRtXXHVaFHPE1nb0XpVI+jNbfd45X0zkrQxS21uVWK6/wDMtz8rGlc33TZfT480bDE57S93alyjb1sbzkrMNacDJ5locbWpzd4QcHzSXyKuWtZ7wuRxrUruZeuX9l8/oihdikrRq3WMF215+jIb+HMv75bMrsoVTKvn+Gzo9lcl6FW+olDCUtxiGt/asZZul5EeZThdIWYc7muGkq+3svZk1aS1W5LXu3Hd41Z+hDh8mk/X2zDDze6EnyizWMdp+G0RKc8nlUVp3hxi9Hr4ou8Tj2me6LPh66oUchqWs5QXjq/oWP8ATyirgmIW8PkVpJue5p6R8SSnG7xKWuHU7fQEdJ02TIAAAFXH4+nQSlWnGmpSUIuTsnJq6V+/RmYiZ8MxEz4Va+d048JS5JfVm307M9KmuktOV4zjKndNKT6yvbjbcbfSltFJ2+MYPH1cLNunKVN360H2X8UXv9S/FItXUvWfRx5qRv7OowHSmNVbNWLhNK946wfLiuRFfFMeFHLwZp7fCGMzCnUTi4OafCSViO2OJ8mPDevy5PNKEYSWwmlJN7Ld7a8GcvlYYxzGvl1+Pa1q91hFbS/HgZpfwjy+yV/L+y+f0KN57qNPC0aN2ww+CqRcJuL2Zq8ZLVO6fyZjJitrcOTbJX6kw2UMJUluhN/ysgjDefgnLSPlcw+Rymnt3ptW2G7NPvuvkWMfEvMTvsp8jPWdabCjk07JOUVZJcWRf7deZ7ofrxELNHKFFpuTdne1rLQnx+nRWdzLS+fcahbo4CF21G196Wi+RLfg4rTuYVYtL3jhYr3V6+pmvDxV8QzNpVK1Pr6abi5SkVrqFW/e20tg36TTzrU9PMkxx321vCCpm7TSUIarmjMMxDoSZZhkyAAABznTnKP8ZhlS2thqanF2urpPR+GpNgv0W23pOpfNZVcXlr2aqc6W5XblT/knvjyfyL/4L+E+olbef05xuozTe+Nlo+dzWccwzFJavH4mFXfDlK9pLzNojS1izXxTuJeUMorUakdunLZnHahNLajJNJqzXG3A1teJjy7FeRjvTy2NLKq0+zRqPx2Gl82Q9UIZz448yuS6E1K9Nuo3QqRf2adpRkre9bValHlxF5hrX1CtLdu8JUOgtZ9upTjyUp/oU4xLU+sUiO1ZbbK+hkaNSNSVRzcHfZ2EovRqzvfTUz9KIU8/qlslOmI02kei+H2nJU7Xd9lSajfwS3Ec4KT5hSrzctY6YlbpZJQjupQ847T/ADNow0j4aTycs/1L1KklZJJJaJJWRnphWm8zL12B0x9mNz9zYEw1tL1UTGmo4jpglmnEx0tE7DpFSrDrkkR2Qz5Z2RplCpA3rDWyKgbaasxhquZmIZhuCVMyAAAAIzgpKzVwNfissUk1ZST0cJK6fhqb1vMNotLn4dDMMpN+xervs7c1Fcknoib69kn1JX6PRyjDs4emrd8E3+ZpOWZYnJK7ClbTdbhwRHuUkSlsBjaE6ZHeG0Sl7M00zs9mNMdScYGumu2dgaZ2zGBjTTaeyNGzZMaazKaiNMbNkaNswRjTWErDpFepDrG8R2aSzsjTCM4G1YYtCKgZY0yoaiGdNgSJGQAAABGcrcGBD23gzPSxs9su5jUmz2q8Ro2PZe8d2dpRiuCRjubQqUE/AxMbbRaYYWH8TGmeuR4cdJ1o+yZr0s9RsDTGxRGhLZGjZsmNMbS2TGg2RoIoaas2M6Zeco6mdNZNkaGJRMxDDCgZY0yohnSwbNmQAAAAAjsLuAbC7gGwu4bDYXcZ2MezQ2Gz4mBnUMMhlkDDQEdk10zssNBYDNgFgFhpgsNDDQ0FjOmBxAxsgZ2QJmWQAAAAAAAAAAAAAAAAAAAAAAAAAAACwAAAAAA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8" descr="data:image/jpeg;base64,/9j/4AAQSkZJRgABAQAAAQABAAD/2wCEAAkGBxQPEBUQDxISDxQQFBQPEA8UEBQQEBQUFRQWFhQUFBUYHSggGBolHRQUIjEhJSkrMC4uFx8zODMsNygtLisBCgoKDg0OGxAQGiwkHyQsLCwsLCwsLCwsLCwsLCwsLCwsLCwsLCwsLCwsLCwsLCwsLCwsLCwsLCwsLCwsLCwsLP/AABEIAOYA3AMBEQACEQEDEQH/xAAbAAEAAgMBAQAAAAAAAAAAAAAAAgQBBQYDB//EAEAQAAIBAgMEBwUFBgUFAAAAAAABAgMRBAUhEjFBcQYiMlFhgbETQnKRwSNSYqHRJDRzgpKyFDOiwvEHQ1Ph8P/EABoBAQACAwEAAAAAAAAAAAAAAAADBAECBQb/xAAvEQEAAgIBAwMCBQMFAQAAAAAAAQIDEQQSITEFMkETUSIzNHGRQmGxFBUjgaEG/9oADAMBAAIRAxEAPwD7iAAAAAAAAAAAAAAAAAAAAAAAAAAAAAAAAAAAAAAAAAAAAAAAAAAAAAAAAAAAAAAAAAAAAAAAAAAAAAAAAAAAAAAAAAGAK+Kxkae968IrebVrMo75IqhlmM9tFtqzjNwstd1mvyaFq6kx36o2uGqQAAAAAAAAAAAAAAAAAAAAAAAAAAAB44qMnFqElCXCTW0l5XMw1t4c0223d7Tvq+/xLMOZae87bPo+/wDNX44y+cIr/aRZfhc40/h03BEsgAAAAAAAAAAAAAAAAAAAAAAAAAAANfm+J2IWW+ei5cX/APd5vSNygz5OmunPTg6jjSjpKq9i63xjvnLyX5tFmZ6YmVGleu0Q6fC4KFJtwWzdRjs8LRvay8ypNtulWkV8LJhuyAAAAAAAAAAAAAAAAAAAAAAAAAAGJMMTOnMY7Ee1qN8FpHkW6V1DmZsnVZa6N4fa2sQ/e+zpfw09ZL4pflGJFmt30s8bHqOqW9RCtsgAAAAAAAAAAAAAAAAAAAAAAAAABhgazO8Xsx2Fvnv8I8STFXfdV5GTpjphy2PxCiowba9o9ltdpQ9+S8tF4yRPlvGOOqXPie7oaOY3glScVGKUYqK3JKyVuBzpy9TpVyRrUM08zlF9brL5PyMRkn5bRkn5bPDYyNTsvX7r0fyJYtEpItEvcy2ZMgAAAAAAAAAAAAAAAAAAAAAAA861RRi5PRJXY1trM6jbk8XiduUqktFv13KKL1Ka7ORkyddttfmOGcaVOtNWlWbcU98aSS2Ivubu5PxduBzeffcRCS2KK0iZUKVZwd4txfgc6JmPDSLTHhso4+ckr2+Rt9SU8ZJmGFiJXTu1rw09DEXnbNbTt3iOnHhfSMsgAAAAAAAAAAAAAAAAAAAAAGGBoc+xl37KL3azfjwX1LOGnzLn8vN/TDWYHCf4iqqfuQtUrdzV+rT/AJmtfBPvN8l+mv7oeNj67fssdONI0ucvRHJ5XiFnl9ohye0UlFdovqownr4esXquZmvlvXy+hI68OjCQAAAAAAAAAAAAAAAAAAAAAACnmeMVGDlxekV4m+OvVKHPljHXbkKtV77OcpO0Y8ZTk9F5svRERDj972193WZNgP8AD0lF2c5Pbqy+9NpXt4KyS8Eijkv1Tt2cOOKV00nTt9Wlzn6Io8vxCvzPbDkLlKVDa9QfVRhPXw9YvVczavlvHl9ER1odKEjIAAAAAAAAAAAAAAAAAAAAAhOdld6JatiPOmJmIjcuRzLGutU2vdWkV4d/mdDFj6YcXkZuu7z6PV6c6rqNpuneNGG6796ou/uXhfvKfK5Va/gWOHWInql0FXM5LdFed2ULciY8OhNvs0PSqu68IbMXeDltJa70tV8iHNl64hV5W7R2ctcrud3jyv4d9VBYr4esXquZmvlvHl9GR14dNIyAAAAAAAAAAAAAAAAAAAAYYYc70hzG79jB7u2/9pbwYv6pc3m5+/RVqcFg3iKipK6jZSrSXCH3U/vS1XgrvuJsuTohW4uGclu/hrM5SjiKijoozaSWlktyR5XPM/UmU+XteYh7YLNppqMuunor9pefE0jLMN8eafC5PF34WIpyzKxvbV5olZSsk72uuTM47zMqnIrERtHDvqoma08PaD1XNGa+Yb18vpCOxDqJGQAAAAAAAAAAAAAAAAAAADV53mXsYWj25dld3iTYcU3n+ypyuRGONR5cjeTajFbc6j2YRvvk9dX3b233Jl+ZitduPjib218y7LJ8vWHpqCe1JvaqTtbam978FoklwSRzcmTrtt3cOKMdelwWeP8Aaav8SRws/wCZKhm98qtB9Zc0QW8NKeWyuQbXVTM31F8X0ZNh8q3K9qOHfVRPKOnth7Qeq5o2r5hJXy+lI7EOokZAAAAAAAAAAAAAAAAAAAVcwxsaMHOXJLi3wSN6Um86hDmzVx13LhsZi3OUqlR+L7ku5HTrSKxp56+S2W25dJ0byp017eqrVJq0Yv8A7cHrs/E9G/JcChyM3VOo8O3xOP8ATrufLeKa3XV+65W6q78rmnzPPH+01f4kvU4+f8yXJz++VWg+suaK9vDSnlsrlddVMzfVXxfRk+Hyq8qfwo4Z9RcixLTH7XtB6rmjNfMJK+X01HZdWGTIAAAAAAAAAAAAAAAAAHlXrKnFzm7KOrZmImZ1DS94pWbWcPmmYvET2npFaQj3Lvfizq4cEUh5zk8mc1v7J5bl7nTlipaQgtqgvvST0q8lw79/cc/1LkzTHMV8uj6fxP67thRza+lT+pfVHmac6Z7Wdrpe7mnrF8miackeYkiGmzLKvaSc4tqUnd31Un9CvfLHyq5uJFu8NJ7GVOooyVmmrreYm0TXs5vRNL9Mr1yutKeZvqr4voyfB5VeV7WMM+ouRYlpj9r2pvVc16ma+YSV8w+nI7TrJGQAAAAAAAAAAAAAAAAQqVFFNtpJatvchEblra0VjcuIzzN3iJbMbqnF9Vfef3n9Dq8fB0RufLzvN5k5bdNfahkeVf4qV5L7GDtN/wDka3014fefl3215GfojVfKXg8Sbz128OuzeNsPNLRKNkuHA4XMn/hs9BSO+nG3PLJ1/K32vL6mL2lmIXrke2XLZs/2p84/2o6GL8vbicn9RKRokU80fUXxfRk2Dyqcv2sYfsLkWZ8tMfte1LtLmvUV8wlr5h9RR24dZkyAAAAAAAAAAAAAAAEKk1FNtpJK7b0SMxG+zW1orG5cRn+ePEP2dPSmn5zfe/A6nG43T+K3l5zn8+cs9FPCrk+VyxU7JuNOD+1qbn8EH97vfDmbcnkRjjXycHhTlnqnx/l3VF06UFCOzCMFsxityS4HGtkjzMvSVpqNVVs0rxnh6my09PqVOXetsM6SVrMS5A8vtKv5Z73kaXlmF0j22ctm370+cf7UdPD+U4fK/USmaJPlTzTsr4voyfj+VPl+yEcO+ouRYny0p4e9J9Zc16ivuhLXzD6kjuOvDJkAAAAAAAAAAAAAAeGLxMaUXOpJRit7ZtWlrTqvlHkzUxV6rTpwmeZ9LEvZjeFNPSPGXjL9Dr8fixjjqt5eW53qNs89Fe1XlkeUTxctLwpRdp1eLt7tPvfe+HPdjkcitI6a+UnA9PnN+K3aG46RfssqMKH2cYwaUVu7S3rieT9RzXi8Tt7DiY6RXUQ8MPnKlpUWy/vLsv8AQrU5XVGpTTj14e1WSfFO/noLZaTGpkisz5UalLijnZa08wWx9lnK/e8vqUsjSIXrke2XLZs/2p84/wBqOrg/KcLlfqJSuaJflTzR9VfF9GWOP7lPl+yEcP2VyLEtMfte1LtLmvUU90Ja+YfVUdz4ddkyAAAAAAAAAAAAwBqc5z6nhVaT2pvs009fPuRPh418s9vChzPUMXGjv3n7OCzXN6mJltVZWiuzC9oR/wDfidnFx6YY/u8ryOZl5Vu/j4ht8h6Myr2qYhSp096p6xqT+LjCP5vwKnJ5uu1P5dfgelT2tl/h3FGkoRUYpRjFWjFJJJcEktxyptudy9DEREahyfTf/Mp/BL1RxfU/dVb43y5u5y58rTc0OzHkvQhtPdvEJTej5Gu2tvD0yvdLyIMipC8R7Zctmv7y+cf7UdbB+S4XK/USkaN1PNOyvi+jLHH9yrzPYjQfVXIsSjp4e1F9aPNepmnuhJXzD6sjufDsMmWQAAAAAAADFwFxseGMxsKMXOrJQS4t28l3m1KWvOqxtFmz0xR1XnTi866ZSneGGWwt3tWuu/hXDzOrx/T/AOq/8PNc31yZ3TB/LncHhauJqONKMqs3rKV3ZeM5vd6lzJkxYY+zl8fi5+Vbt/3Mu6yHorCg1UrNVqq1Wn2cH+BPe/xP8jj8jl3ydo7Q9Xw/TMeCNzG5aiPS2SqTp1r2jOUVOG9JSaV1+h57/WTFtS9JHFjpiYXZYr2i2oz213qV/wDgk+r1d4lrGOK/DX5ptVtlyk24JpN66PvK3Ir9TzPhvSmvDTzi47zmWrMS3mJbeg+rHkvQq2nu3jwlN6PkY21t7Xtlb0l5fUiyqkL1yFly2a/vT5x/tR2OP+S4PK/USkat1PNOyvi+jLHH9ypzPYhQfVXInlHTw9qL60fiXqZp7oSV90PrCO78OyyZZAAAAAAAYuBVx2YUqC2qtSMO671fglvZvTFe86rCDLyMeKN3tpyeadN98cNDw9pP1Uf1Olh9Nme+SXC5Xr0RuuGP+3LVa1XFVLPbr1Huik5NeS0ivHRHQ1iwR8Q4kRyeZb5l0WXdD7JVMdUVKN0lSjKzbe5Snw5R+ZzuR6l21T+Xe4PoUbicnefs6vD1qGHgoU1GEVujCOnPxficq2Xqncy9Di43RHTWNMQzuk5bLbj+KStH58CP6sJp494h8vx7+2qfxJv/AFM8/l98uxj7VhnL6rjNbLcb3vZ2vo95HN5iOzeKxM92zc297b8yCclp+UkUh5Vma7QZ4iNNpRfVXJehWtPdFCUno+RiJa39r3yvdLy+pHmU4XiHbMuXzT95fOPojtcb8lweV+olI0bqeZ9lfF9GWeP7lTmex5UX1VyJ5RU8Peg+vH4l6mae6EtfdD6yju/DssmWQAAAwwK+JxtOkr1KkILvlJR9TauO1p/DCK+fHSN2tENDjumlCnpT2qz/AAq0f6n9LlzH6dlt57OZn9ZwY+1fxfs5vMemVepdQcaEfw6z/qf6Iv4vTsVO9524+f1rkZfw441/lrsJl2IxctqFOpUvvqzuof1y3rlcmtyOPhjUf+K+PgcrlTu2/wB5b3A9FaUZ7OLxEXOKU3h6UrPZd0nJvrNXT1SjuOdm9Tme1I07vF/+eiIi1+/+HRUMXh8LHYo09ld0IJXfe2978Wc6+W153adu7i4UUjVYiGm6bZpCvgJxjdSUqb2GtbKau13lbPP/AB9nQ4mG1M8b8OIyzpHVo2jJ+2h92Tbkvhl/yc+uW0eXXycWl+8N9HO6VSO0nJd8XHVPy0JJz1+VavEvvUNfi8VTn7rv36JlbJfHbxCzTi3+Xjg+2vP0ZSui1q2mzKzdCqZhW5Hhs6PZXJeiKtvKKEnuMR5a29qxlm6XkR5vhTqukLLl80/eXzj6I7fG/JcHk/qJTNPhup5p2V8X0ZZ4/uVOZ7XlR7KJ5Q08Pah24/FH1RmnuhLT3Q+tI7vw7bJkAAADUdIMqqYmKVLEVMPKN+y/s5X4TSs/k15kuHLGO25iJVuTgnLXUWmv7OIXQ/GTk1KNPR29pKteL8U7OT80jr19Rw1jtV523ovItfvbcf3mW1wnQO2teu9NWqcUv9Ur+hBf1S8+yFvD6DSPfbf7NjlmCwFOKqUYwrcY1X9s/JvReVipkzZ7+Zl2cPpePD4p/ML1TP4R02J28lbkrkPRMrkYJ0+Y/wDUvGXx8K9GUo/YU1GpG8WpKdRtXXHVaFHPE1nb0XpVI+jNbfd45X0zkrQxS21uVWK6/wDMtz8rGlc33TZfT480bDE57S93alyjb1sbzkrMNacDJ5locbWpzd4QcHzSXyKuWtZ7wuRxrUruZeuX9l8/oihdikrRq3WMF215+jIb+HMv75bMrsoVTKvn+Gzo9lcl6FW+olDCUtxiGt/asZZul5EeZThdIWYc7muGkq+3svZk1aS1W5LXu3Hd41Z+hDh8mk/X2zDDze6EnyizWMdp+G0RKc8nlUVp3hxi9Hr4ou8Tj2me6LPh66oUchqWs5QXjq/oWP8ATyirgmIW8PkVpJue5p6R8SSnG7xKWuHU7fQEdJ02TIAAAFXH4+nQSlWnGmpSUIuTsnJq6V+/RmYiZ8MxEz4Va+d048JS5JfVm307M9KmuktOV4zjKndNKT6yvbjbcbfSltFJ2+MYPH1cLNunKVN360H2X8UXv9S/FItXUvWfRx5qRv7OowHSmNVbNWLhNK946wfLiuRFfFMeFHLwZp7fCGMzCnUTi4OafCSViO2OJ8mPDevy5PNKEYSWwmlJN7Ld7a8GcvlYYxzGvl1+Pa1q91hFbS/HgZpfwjy+yV/L+y+f0KN57qNPC0aN2ww+CqRcJuL2Zq8ZLVO6fyZjJitrcOTbJX6kw2UMJUluhN/ysgjDefgnLSPlcw+Rymnt3ptW2G7NPvuvkWMfEvMTvsp8jPWdabCjk07JOUVZJcWRf7deZ7ofrxELNHKFFpuTdne1rLQnx+nRWdzLS+fcahbo4CF21G196Wi+RLfg4rTuYVYtL3jhYr3V6+pmvDxV8QzNpVK1Pr6abi5SkVrqFW/e20tg36TTzrU9PMkxx321vCCpm7TSUIarmjMMxDoSZZhkyAAABznTnKP8ZhlS2thqanF2urpPR+GpNgv0W23pOpfNZVcXlr2aqc6W5XblT/knvjyfyL/4L+E+olbef05xuozTe+Nlo+dzWccwzFJavH4mFXfDlK9pLzNojS1izXxTuJeUMorUakdunLZnHahNLajJNJqzXG3A1teJjy7FeRjvTy2NLKq0+zRqPx2Gl82Q9UIZz448yuS6E1K9Nuo3QqRf2adpRkre9bValHlxF5hrX1CtLdu8JUOgtZ9upTjyUp/oU4xLU+sUiO1ZbbK+hkaNSNSVRzcHfZ2EovRqzvfTUz9KIU8/qlslOmI02kei+H2nJU7Xd9lSajfwS3Ec4KT5hSrzctY6YlbpZJQjupQ847T/ADNow0j4aTycs/1L1KklZJJJaJJWRnphWm8zL12B0x9mNz9zYEw1tL1UTGmo4jpglmnEx0tE7DpFSrDrkkR2Qz5Z2RplCpA3rDWyKgbaasxhquZmIZhuCVMyAAAAIzgpKzVwNfissUk1ZST0cJK6fhqb1vMNotLn4dDMMpN+xervs7c1Fcknoib69kn1JX6PRyjDs4emrd8E3+ZpOWZYnJK7ClbTdbhwRHuUkSlsBjaE6ZHeG0Sl7M00zs9mNMdScYGumu2dgaZ2zGBjTTaeyNGzZMaazKaiNMbNkaNswRjTWErDpFepDrG8R2aSzsjTCM4G1YYtCKgZY0yoaiGdNgSJGQAAABGcrcGBD23gzPSxs9su5jUmz2q8Ro2PZe8d2dpRiuCRjubQqUE/AxMbbRaYYWH8TGmeuR4cdJ1o+yZr0s9RsDTGxRGhLZGjZsmNMbS2TGg2RoIoaas2M6Zeco6mdNZNkaGJRMxDDCgZY0yohnSwbNmQAAAAAjsLuAbC7gGwu4bDYXcZ2MezQ2Gz4mBnUMMhlkDDQEdk10zssNBYDNgFgFhpgsNDDQ0FjOmBxAxsgZ2QJmWQAAAAAAAAAAAAAAAAAAAAAAAAAAACwAAAAAAP/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Tree>
    <p:extLst>
      <p:ext uri="{BB962C8B-B14F-4D97-AF65-F5344CB8AC3E}">
        <p14:creationId xmlns:p14="http://schemas.microsoft.com/office/powerpoint/2010/main" val="1194204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62074"/>
          </a:xfrm>
        </p:spPr>
        <p:txBody>
          <a:bodyPr/>
          <a:lstStyle/>
          <a:p>
            <a:r>
              <a:rPr lang="es-EC" sz="3600" dirty="0">
                <a:solidFill>
                  <a:srgbClr val="444D26"/>
                </a:solidFill>
              </a:rPr>
              <a:t>Resultados</a:t>
            </a:r>
            <a:r>
              <a:rPr lang="es-EC" sz="3600" dirty="0" smtClean="0">
                <a:solidFill>
                  <a:srgbClr val="444D26"/>
                </a:solidFill>
              </a:rPr>
              <a:t>:</a:t>
            </a:r>
            <a:endParaRPr lang="es-EC" dirty="0"/>
          </a:p>
        </p:txBody>
      </p:sp>
      <p:sp>
        <p:nvSpPr>
          <p:cNvPr id="3" name="Content Placeholder 2"/>
          <p:cNvSpPr>
            <a:spLocks noGrp="1"/>
          </p:cNvSpPr>
          <p:nvPr>
            <p:ph idx="1"/>
          </p:nvPr>
        </p:nvSpPr>
        <p:spPr>
          <a:xfrm>
            <a:off x="457200" y="1052736"/>
            <a:ext cx="7620000" cy="5348064"/>
          </a:xfrm>
        </p:spPr>
        <p:txBody>
          <a:bodyPr/>
          <a:lstStyle/>
          <a:p>
            <a:pPr marL="457200" lvl="1" indent="0">
              <a:lnSpc>
                <a:spcPct val="115000"/>
              </a:lnSpc>
              <a:spcBef>
                <a:spcPts val="1000"/>
              </a:spcBef>
              <a:buClr>
                <a:srgbClr val="F3A447"/>
              </a:buClr>
              <a:buNone/>
            </a:pPr>
            <a:r>
              <a:rPr lang="es-EC" sz="1600" b="1" dirty="0" smtClean="0">
                <a:solidFill>
                  <a:srgbClr val="000000"/>
                </a:solidFill>
                <a:latin typeface="Times New Roman"/>
                <a:ea typeface="Times New Roman"/>
                <a:cs typeface="Times New Roman"/>
              </a:rPr>
              <a:t>PROYECCIÓN DE LA POBLACIÓN Y GENERACIÓN DE RSU FUTURAS:</a:t>
            </a:r>
            <a:endParaRPr lang="es-EC" sz="1600" b="1" dirty="0">
              <a:solidFill>
                <a:srgbClr val="000000"/>
              </a:solidFill>
              <a:latin typeface="Times New Roman"/>
              <a:ea typeface="Times New Roman"/>
              <a:cs typeface="Times New Roman"/>
            </a:endParaRPr>
          </a:p>
          <a:p>
            <a:pPr algn="just"/>
            <a:r>
              <a:rPr lang="es-EC" sz="2000" dirty="0" smtClean="0">
                <a:latin typeface="Times New Roman" panose="02020603050405020304" pitchFamily="18" charset="0"/>
                <a:cs typeface="Times New Roman" panose="02020603050405020304" pitchFamily="18" charset="0"/>
              </a:rPr>
              <a:t>A </a:t>
            </a:r>
            <a:r>
              <a:rPr lang="es-EC" sz="2000" dirty="0">
                <a:latin typeface="Times New Roman" panose="02020603050405020304" pitchFamily="18" charset="0"/>
                <a:cs typeface="Times New Roman" panose="02020603050405020304" pitchFamily="18" charset="0"/>
              </a:rPr>
              <a:t>continuación en la Tabla 2</a:t>
            </a:r>
            <a:r>
              <a:rPr lang="es-EC" sz="2000" dirty="0" smtClean="0">
                <a:latin typeface="Times New Roman" panose="02020603050405020304" pitchFamily="18" charset="0"/>
                <a:cs typeface="Times New Roman" panose="02020603050405020304" pitchFamily="18" charset="0"/>
              </a:rPr>
              <a:t> </a:t>
            </a:r>
            <a:r>
              <a:rPr lang="es-EC" sz="2000" dirty="0">
                <a:latin typeface="Times New Roman" panose="02020603050405020304" pitchFamily="18" charset="0"/>
                <a:cs typeface="Times New Roman" panose="02020603050405020304" pitchFamily="18" charset="0"/>
              </a:rPr>
              <a:t>se presenta la proyección de la población y Generación de RSU hasta el año </a:t>
            </a:r>
            <a:r>
              <a:rPr lang="es-EC" sz="2000" dirty="0" smtClean="0">
                <a:latin typeface="Times New Roman" panose="02020603050405020304" pitchFamily="18" charset="0"/>
                <a:cs typeface="Times New Roman" panose="02020603050405020304" pitchFamily="18" charset="0"/>
              </a:rPr>
              <a:t>2020:</a:t>
            </a:r>
          </a:p>
          <a:p>
            <a:pPr algn="just"/>
            <a:endParaRPr lang="es-EC" sz="1800"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84592526"/>
              </p:ext>
            </p:extLst>
          </p:nvPr>
        </p:nvGraphicFramePr>
        <p:xfrm>
          <a:off x="1115616" y="2687124"/>
          <a:ext cx="6408712" cy="3089529"/>
        </p:xfrm>
        <a:graphic>
          <a:graphicData uri="http://schemas.openxmlformats.org/drawingml/2006/table">
            <a:tbl>
              <a:tblPr firstRow="1" firstCol="1" bandRow="1"/>
              <a:tblGrid>
                <a:gridCol w="603250"/>
                <a:gridCol w="1124942"/>
                <a:gridCol w="2304256"/>
                <a:gridCol w="2376264"/>
              </a:tblGrid>
              <a:tr h="390525">
                <a:tc>
                  <a:txBody>
                    <a:bodyPr/>
                    <a:lstStyle/>
                    <a:p>
                      <a:pPr algn="just">
                        <a:lnSpc>
                          <a:spcPct val="115000"/>
                        </a:lnSpc>
                        <a:spcAft>
                          <a:spcPts val="0"/>
                        </a:spcAft>
                      </a:pPr>
                      <a:r>
                        <a:rPr lang="es-EC" sz="1400" b="1" dirty="0">
                          <a:solidFill>
                            <a:srgbClr val="FFFFFF"/>
                          </a:solidFill>
                          <a:effectLst/>
                          <a:latin typeface="Arial"/>
                          <a:ea typeface="Times New Roman"/>
                          <a:cs typeface="Times New Roman"/>
                        </a:rPr>
                        <a:t>Año </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just">
                        <a:lnSpc>
                          <a:spcPct val="115000"/>
                        </a:lnSpc>
                        <a:spcAft>
                          <a:spcPts val="0"/>
                        </a:spcAft>
                      </a:pPr>
                      <a:r>
                        <a:rPr lang="es-EC" sz="1400" b="1" dirty="0">
                          <a:solidFill>
                            <a:srgbClr val="FFFFFF"/>
                          </a:solidFill>
                          <a:effectLst/>
                          <a:latin typeface="Arial"/>
                          <a:ea typeface="Times New Roman"/>
                          <a:cs typeface="Times New Roman"/>
                        </a:rPr>
                        <a:t>Población</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just">
                        <a:lnSpc>
                          <a:spcPct val="115000"/>
                        </a:lnSpc>
                        <a:spcAft>
                          <a:spcPts val="0"/>
                        </a:spcAft>
                      </a:pPr>
                      <a:r>
                        <a:rPr lang="es-EC" sz="1400" b="1" dirty="0">
                          <a:solidFill>
                            <a:srgbClr val="FFFFFF"/>
                          </a:solidFill>
                          <a:effectLst/>
                          <a:latin typeface="Arial"/>
                          <a:ea typeface="Times New Roman"/>
                          <a:cs typeface="Times New Roman"/>
                        </a:rPr>
                        <a:t>Generación de RSU (Kg)</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just">
                        <a:lnSpc>
                          <a:spcPct val="115000"/>
                        </a:lnSpc>
                        <a:spcAft>
                          <a:spcPts val="0"/>
                        </a:spcAft>
                      </a:pPr>
                      <a:r>
                        <a:rPr lang="es-EC" sz="1400" b="1" dirty="0">
                          <a:solidFill>
                            <a:srgbClr val="FFFFFF"/>
                          </a:solidFill>
                          <a:effectLst/>
                          <a:latin typeface="Arial"/>
                          <a:ea typeface="Times New Roman"/>
                          <a:cs typeface="Times New Roman"/>
                        </a:rPr>
                        <a:t>Generación de RSU (ton)</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200025">
                <a:tc>
                  <a:txBody>
                    <a:bodyPr/>
                    <a:lstStyle/>
                    <a:p>
                      <a:pPr algn="just">
                        <a:lnSpc>
                          <a:spcPct val="115000"/>
                        </a:lnSpc>
                        <a:spcAft>
                          <a:spcPts val="0"/>
                        </a:spcAft>
                      </a:pPr>
                      <a:r>
                        <a:rPr lang="es-EC" sz="1400" b="1" dirty="0">
                          <a:solidFill>
                            <a:srgbClr val="000000"/>
                          </a:solidFill>
                          <a:effectLst/>
                          <a:latin typeface="Arial"/>
                          <a:ea typeface="Times New Roman"/>
                          <a:cs typeface="Times New Roman"/>
                        </a:rPr>
                        <a:t>2010</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189504</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134358,34</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134,36</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00025">
                <a:tc>
                  <a:txBody>
                    <a:bodyPr/>
                    <a:lstStyle/>
                    <a:p>
                      <a:pPr algn="just">
                        <a:lnSpc>
                          <a:spcPct val="115000"/>
                        </a:lnSpc>
                        <a:spcAft>
                          <a:spcPts val="0"/>
                        </a:spcAft>
                      </a:pPr>
                      <a:r>
                        <a:rPr lang="es-EC" sz="1400" b="1" dirty="0">
                          <a:solidFill>
                            <a:srgbClr val="000000"/>
                          </a:solidFill>
                          <a:effectLst/>
                          <a:latin typeface="Arial"/>
                          <a:ea typeface="Times New Roman"/>
                          <a:cs typeface="Times New Roman"/>
                        </a:rPr>
                        <a:t>2011</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196326</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140587,19</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140,59</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00025">
                <a:tc>
                  <a:txBody>
                    <a:bodyPr/>
                    <a:lstStyle/>
                    <a:p>
                      <a:pPr algn="just">
                        <a:lnSpc>
                          <a:spcPct val="115000"/>
                        </a:lnSpc>
                        <a:spcAft>
                          <a:spcPts val="0"/>
                        </a:spcAft>
                      </a:pPr>
                      <a:r>
                        <a:rPr lang="es-EC" sz="1400" b="1" dirty="0">
                          <a:solidFill>
                            <a:srgbClr val="000000"/>
                          </a:solidFill>
                          <a:effectLst/>
                          <a:latin typeface="Arial"/>
                          <a:ea typeface="Times New Roman"/>
                          <a:cs typeface="Times New Roman"/>
                        </a:rPr>
                        <a:t>2012</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203394</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145648,33</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145,65</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00025">
                <a:tc>
                  <a:txBody>
                    <a:bodyPr/>
                    <a:lstStyle/>
                    <a:p>
                      <a:pPr algn="just">
                        <a:lnSpc>
                          <a:spcPct val="115000"/>
                        </a:lnSpc>
                        <a:spcAft>
                          <a:spcPts val="0"/>
                        </a:spcAft>
                      </a:pPr>
                      <a:r>
                        <a:rPr lang="es-EC" sz="1400" b="1" dirty="0">
                          <a:solidFill>
                            <a:srgbClr val="000000"/>
                          </a:solidFill>
                          <a:effectLst/>
                          <a:latin typeface="Arial"/>
                          <a:ea typeface="Times New Roman"/>
                          <a:cs typeface="Times New Roman"/>
                        </a:rPr>
                        <a:t>2013</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210716</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150891,67</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150,89</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00025">
                <a:tc>
                  <a:txBody>
                    <a:bodyPr/>
                    <a:lstStyle/>
                    <a:p>
                      <a:pPr algn="just">
                        <a:lnSpc>
                          <a:spcPct val="115000"/>
                        </a:lnSpc>
                        <a:spcAft>
                          <a:spcPts val="0"/>
                        </a:spcAft>
                      </a:pPr>
                      <a:r>
                        <a:rPr lang="es-EC" sz="1400" b="1" dirty="0">
                          <a:solidFill>
                            <a:srgbClr val="000000"/>
                          </a:solidFill>
                          <a:effectLst/>
                          <a:latin typeface="Arial"/>
                          <a:ea typeface="Times New Roman"/>
                          <a:cs typeface="Times New Roman"/>
                        </a:rPr>
                        <a:t>2014</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218302</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156323,77</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156,32</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00025">
                <a:tc>
                  <a:txBody>
                    <a:bodyPr/>
                    <a:lstStyle/>
                    <a:p>
                      <a:pPr algn="just">
                        <a:lnSpc>
                          <a:spcPct val="115000"/>
                        </a:lnSpc>
                        <a:spcAft>
                          <a:spcPts val="0"/>
                        </a:spcAft>
                      </a:pPr>
                      <a:r>
                        <a:rPr lang="es-EC" sz="1400" b="1" dirty="0">
                          <a:solidFill>
                            <a:srgbClr val="000000"/>
                          </a:solidFill>
                          <a:effectLst/>
                          <a:latin typeface="Arial"/>
                          <a:ea typeface="Times New Roman"/>
                          <a:cs typeface="Times New Roman"/>
                        </a:rPr>
                        <a:t>2015</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226161</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161951,42</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161,95</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00025">
                <a:tc>
                  <a:txBody>
                    <a:bodyPr/>
                    <a:lstStyle/>
                    <a:p>
                      <a:pPr algn="just">
                        <a:lnSpc>
                          <a:spcPct val="115000"/>
                        </a:lnSpc>
                        <a:spcAft>
                          <a:spcPts val="0"/>
                        </a:spcAft>
                      </a:pPr>
                      <a:r>
                        <a:rPr lang="es-EC" sz="1400" b="1" dirty="0">
                          <a:solidFill>
                            <a:srgbClr val="000000"/>
                          </a:solidFill>
                          <a:effectLst/>
                          <a:latin typeface="Arial"/>
                          <a:ea typeface="Times New Roman"/>
                          <a:cs typeface="Times New Roman"/>
                        </a:rPr>
                        <a:t>2016</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234302</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167781,67</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167,78</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00025">
                <a:tc>
                  <a:txBody>
                    <a:bodyPr/>
                    <a:lstStyle/>
                    <a:p>
                      <a:pPr algn="just">
                        <a:lnSpc>
                          <a:spcPct val="115000"/>
                        </a:lnSpc>
                        <a:spcAft>
                          <a:spcPts val="0"/>
                        </a:spcAft>
                      </a:pPr>
                      <a:r>
                        <a:rPr lang="es-EC" sz="1400" b="1" dirty="0">
                          <a:solidFill>
                            <a:srgbClr val="000000"/>
                          </a:solidFill>
                          <a:effectLst/>
                          <a:latin typeface="Arial"/>
                          <a:ea typeface="Times New Roman"/>
                          <a:cs typeface="Times New Roman"/>
                        </a:rPr>
                        <a:t>2017</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242737</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173821,81</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173,82</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00025">
                <a:tc>
                  <a:txBody>
                    <a:bodyPr/>
                    <a:lstStyle/>
                    <a:p>
                      <a:pPr algn="just">
                        <a:lnSpc>
                          <a:spcPct val="115000"/>
                        </a:lnSpc>
                        <a:spcAft>
                          <a:spcPts val="0"/>
                        </a:spcAft>
                      </a:pPr>
                      <a:r>
                        <a:rPr lang="es-EC" sz="1400" b="1" dirty="0">
                          <a:solidFill>
                            <a:srgbClr val="000000"/>
                          </a:solidFill>
                          <a:effectLst/>
                          <a:latin typeface="Arial"/>
                          <a:ea typeface="Times New Roman"/>
                          <a:cs typeface="Times New Roman"/>
                        </a:rPr>
                        <a:t>2018</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251476</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180079,40</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180,08</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00025">
                <a:tc>
                  <a:txBody>
                    <a:bodyPr/>
                    <a:lstStyle/>
                    <a:p>
                      <a:pPr algn="just">
                        <a:lnSpc>
                          <a:spcPct val="115000"/>
                        </a:lnSpc>
                        <a:spcAft>
                          <a:spcPts val="0"/>
                        </a:spcAft>
                      </a:pPr>
                      <a:r>
                        <a:rPr lang="es-EC" sz="1400" b="1" dirty="0">
                          <a:solidFill>
                            <a:srgbClr val="000000"/>
                          </a:solidFill>
                          <a:effectLst/>
                          <a:latin typeface="Arial"/>
                          <a:ea typeface="Times New Roman"/>
                          <a:cs typeface="Times New Roman"/>
                        </a:rPr>
                        <a:t>2019</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260529</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186562,26</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186,56</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00025">
                <a:tc>
                  <a:txBody>
                    <a:bodyPr/>
                    <a:lstStyle/>
                    <a:p>
                      <a:pPr algn="just">
                        <a:lnSpc>
                          <a:spcPct val="115000"/>
                        </a:lnSpc>
                        <a:spcAft>
                          <a:spcPts val="0"/>
                        </a:spcAft>
                      </a:pPr>
                      <a:r>
                        <a:rPr lang="es-EC" sz="1400" b="1" dirty="0">
                          <a:solidFill>
                            <a:srgbClr val="000000"/>
                          </a:solidFill>
                          <a:effectLst/>
                          <a:latin typeface="Arial"/>
                          <a:ea typeface="Times New Roman"/>
                          <a:cs typeface="Times New Roman"/>
                        </a:rPr>
                        <a:t>2020</a:t>
                      </a:r>
                      <a:endParaRPr lang="es-EC" sz="18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269908</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193278,50</a:t>
                      </a:r>
                      <a:endParaRPr lang="es-EC" sz="18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C" sz="1400" dirty="0">
                          <a:solidFill>
                            <a:srgbClr val="000000"/>
                          </a:solidFill>
                          <a:effectLst/>
                          <a:latin typeface="Arial"/>
                          <a:ea typeface="Times New Roman"/>
                          <a:cs typeface="Times New Roman"/>
                        </a:rPr>
                        <a:t>193,28</a:t>
                      </a:r>
                      <a:endParaRPr lang="es-EC" sz="18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bl>
          </a:graphicData>
        </a:graphic>
      </p:graphicFrame>
      <p:sp>
        <p:nvSpPr>
          <p:cNvPr id="5" name="Rectangle 1"/>
          <p:cNvSpPr>
            <a:spLocks noChangeArrowheads="1"/>
          </p:cNvSpPr>
          <p:nvPr/>
        </p:nvSpPr>
        <p:spPr bwMode="auto">
          <a:xfrm>
            <a:off x="971600" y="2341465"/>
            <a:ext cx="65527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altLang="es-EC" sz="1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T</a:t>
            </a:r>
            <a:r>
              <a:rPr kumimoji="0" lang="es-EC" altLang="es-EC" sz="1600" b="1" i="0" u="none" strike="noStrike" cap="none" normalizeH="0" baseline="0" dirty="0" smtClean="0" bmk="">
                <a:ln>
                  <a:noFill/>
                </a:ln>
                <a:solidFill>
                  <a:srgbClr val="000000"/>
                </a:solidFill>
                <a:effectLst/>
                <a:latin typeface="Times New Roman" pitchFamily="18" charset="0"/>
                <a:ea typeface="Calibri" pitchFamily="34" charset="0"/>
                <a:cs typeface="Times New Roman" pitchFamily="18" charset="0"/>
              </a:rPr>
              <a:t>abla </a:t>
            </a:r>
            <a:r>
              <a:rPr lang="es-EC" altLang="es-EC" sz="1600" b="1" dirty="0" bmk="_Toc384633365">
                <a:solidFill>
                  <a:srgbClr val="000000"/>
                </a:solidFill>
                <a:latin typeface="Times New Roman" pitchFamily="18" charset="0"/>
                <a:ea typeface="Calibri" pitchFamily="34" charset="0"/>
                <a:cs typeface="Times New Roman" pitchFamily="18" charset="0"/>
              </a:rPr>
              <a:t>2</a:t>
            </a:r>
            <a:r>
              <a:rPr kumimoji="0" lang="es-EC" altLang="es-EC" sz="1600" b="1" i="0" u="none" strike="noStrike" cap="none" normalizeH="0" baseline="0" dirty="0" smtClean="0" bmk="_Toc384633365">
                <a:ln>
                  <a:noFill/>
                </a:ln>
                <a:solidFill>
                  <a:srgbClr val="000000"/>
                </a:solidFill>
                <a:effectLst/>
                <a:latin typeface="Times New Roman" pitchFamily="18" charset="0"/>
                <a:ea typeface="Calibri" pitchFamily="34" charset="0"/>
                <a:cs typeface="Times New Roman" pitchFamily="18" charset="0"/>
              </a:rPr>
              <a:t>. </a:t>
            </a:r>
            <a:r>
              <a:rPr kumimoji="0" lang="es-EC" altLang="es-EC" sz="1600" b="0" i="0" u="none" strike="noStrike" cap="none" normalizeH="0" baseline="0" dirty="0" smtClean="0" bmk="_Toc384633365">
                <a:ln>
                  <a:noFill/>
                </a:ln>
                <a:solidFill>
                  <a:srgbClr val="000000"/>
                </a:solidFill>
                <a:effectLst/>
                <a:latin typeface="Times New Roman" pitchFamily="18" charset="0"/>
                <a:ea typeface="Calibri" pitchFamily="34" charset="0"/>
                <a:cs typeface="Times New Roman" pitchFamily="18" charset="0"/>
              </a:rPr>
              <a:t>Poblaci</a:t>
            </a:r>
            <a:r>
              <a:rPr kumimoji="0" lang="es-EC" altLang="es-EC" sz="1600" b="0" i="0" u="none" strike="noStrike" cap="none" normalizeH="0" baseline="0" dirty="0" smtClean="0" bmk="_Toc384633365">
                <a:ln>
                  <a:noFill/>
                </a:ln>
                <a:solidFill>
                  <a:srgbClr val="000000"/>
                </a:solidFill>
                <a:effectLst/>
                <a:latin typeface="Calibri"/>
                <a:ea typeface="Calibri" pitchFamily="34" charset="0"/>
                <a:cs typeface="Times New Roman" pitchFamily="18" charset="0"/>
              </a:rPr>
              <a:t>ó</a:t>
            </a:r>
            <a:r>
              <a:rPr kumimoji="0" lang="es-EC" altLang="es-EC" sz="1600" b="0" i="0" u="none" strike="noStrike" cap="none" normalizeH="0" baseline="0" dirty="0" smtClean="0" bmk="_Toc384633365">
                <a:ln>
                  <a:noFill/>
                </a:ln>
                <a:solidFill>
                  <a:srgbClr val="000000"/>
                </a:solidFill>
                <a:effectLst/>
                <a:latin typeface="Times New Roman" pitchFamily="18" charset="0"/>
                <a:ea typeface="Calibri" pitchFamily="34" charset="0"/>
                <a:cs typeface="Times New Roman" pitchFamily="18" charset="0"/>
              </a:rPr>
              <a:t>n y Generaci</a:t>
            </a:r>
            <a:r>
              <a:rPr kumimoji="0" lang="es-EC" altLang="es-EC" sz="1600" b="0" i="0" u="none" strike="noStrike" cap="none" normalizeH="0" baseline="0" dirty="0" smtClean="0" bmk="_Toc384633365">
                <a:ln>
                  <a:noFill/>
                </a:ln>
                <a:solidFill>
                  <a:srgbClr val="000000"/>
                </a:solidFill>
                <a:effectLst/>
                <a:latin typeface="Calibri"/>
                <a:ea typeface="Calibri" pitchFamily="34" charset="0"/>
                <a:cs typeface="Times New Roman" pitchFamily="18" charset="0"/>
              </a:rPr>
              <a:t>ó</a:t>
            </a:r>
            <a:r>
              <a:rPr kumimoji="0" lang="es-EC" altLang="es-EC" sz="1600" b="0" i="0" u="none" strike="noStrike" cap="none" normalizeH="0" baseline="0" dirty="0" smtClean="0" bmk="_Toc384633365">
                <a:ln>
                  <a:noFill/>
                </a:ln>
                <a:solidFill>
                  <a:srgbClr val="000000"/>
                </a:solidFill>
                <a:effectLst/>
                <a:latin typeface="Times New Roman" pitchFamily="18" charset="0"/>
                <a:ea typeface="Calibri" pitchFamily="34" charset="0"/>
                <a:cs typeface="Times New Roman" pitchFamily="18" charset="0"/>
              </a:rPr>
              <a:t>n de RSU futuras en</a:t>
            </a:r>
            <a:r>
              <a:rPr kumimoji="0" lang="es-EC" altLang="es-EC" sz="1600" b="0" i="0" u="none" strike="noStrike" cap="none" normalizeH="0" dirty="0" smtClean="0" bmk="_Toc384633365">
                <a:ln>
                  <a:noFill/>
                </a:ln>
                <a:solidFill>
                  <a:srgbClr val="000000"/>
                </a:solidFill>
                <a:effectLst/>
                <a:latin typeface="Times New Roman" pitchFamily="18" charset="0"/>
                <a:ea typeface="Calibri" pitchFamily="34" charset="0"/>
                <a:cs typeface="Times New Roman" pitchFamily="18" charset="0"/>
              </a:rPr>
              <a:t> la ciudad de Esmeraldas</a:t>
            </a:r>
            <a:endParaRPr kumimoji="0" lang="es-EC" altLang="es-EC"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1"/>
          <p:cNvSpPr>
            <a:spLocks noChangeArrowheads="1"/>
          </p:cNvSpPr>
          <p:nvPr/>
        </p:nvSpPr>
        <p:spPr bwMode="auto">
          <a:xfrm>
            <a:off x="1115616" y="5877272"/>
            <a:ext cx="602845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C" altLang="es-EC" sz="1400" b="1" dirty="0" smtClean="0">
                <a:solidFill>
                  <a:srgbClr val="000000"/>
                </a:solidFill>
                <a:latin typeface="Times New Roman" pitchFamily="18" charset="0"/>
                <a:cs typeface="Times New Roman" pitchFamily="18" charset="0"/>
              </a:rPr>
              <a:t>Fuente: Autoras</a:t>
            </a:r>
            <a:endParaRPr kumimoji="0" lang="es-EC" alt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s-EC" alt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Line Callout 1 6"/>
          <p:cNvSpPr/>
          <p:nvPr/>
        </p:nvSpPr>
        <p:spPr>
          <a:xfrm>
            <a:off x="6192421" y="3284984"/>
            <a:ext cx="2144452" cy="1800200"/>
          </a:xfrm>
          <a:prstGeom prst="borderCallout1">
            <a:avLst>
              <a:gd name="adj1" fmla="val 18750"/>
              <a:gd name="adj2" fmla="val -1207"/>
              <a:gd name="adj3" fmla="val 136358"/>
              <a:gd name="adj4" fmla="val -179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2">
                    <a:lumMod val="50000"/>
                  </a:schemeClr>
                </a:solidFill>
              </a:rPr>
              <a:t>Para el año 2020 la generación de RSU en la ciudad de Esmeraldas se habrá incrementado en un 43,85% .</a:t>
            </a:r>
            <a:endParaRPr lang="es-EC" dirty="0">
              <a:solidFill>
                <a:schemeClr val="tx2">
                  <a:lumMod val="50000"/>
                </a:schemeClr>
              </a:solidFill>
            </a:endParaRPr>
          </a:p>
        </p:txBody>
      </p:sp>
    </p:spTree>
    <p:extLst>
      <p:ext uri="{BB962C8B-B14F-4D97-AF65-F5344CB8AC3E}">
        <p14:creationId xmlns:p14="http://schemas.microsoft.com/office/powerpoint/2010/main" val="23525135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620000" cy="504056"/>
          </a:xfrm>
        </p:spPr>
        <p:txBody>
          <a:bodyPr/>
          <a:lstStyle/>
          <a:p>
            <a:r>
              <a:rPr lang="es-EC" sz="3600" dirty="0">
                <a:solidFill>
                  <a:srgbClr val="444D26"/>
                </a:solidFill>
              </a:rPr>
              <a:t>Resultados</a:t>
            </a:r>
            <a:r>
              <a:rPr lang="es-EC" sz="3600" dirty="0" smtClean="0">
                <a:solidFill>
                  <a:srgbClr val="444D26"/>
                </a:solidFill>
              </a:rPr>
              <a:t>:</a:t>
            </a:r>
            <a:endParaRPr lang="es-EC" dirty="0"/>
          </a:p>
        </p:txBody>
      </p:sp>
      <p:sp>
        <p:nvSpPr>
          <p:cNvPr id="3" name="Content Placeholder 2"/>
          <p:cNvSpPr>
            <a:spLocks noGrp="1"/>
          </p:cNvSpPr>
          <p:nvPr>
            <p:ph idx="1"/>
          </p:nvPr>
        </p:nvSpPr>
        <p:spPr>
          <a:xfrm>
            <a:off x="457200" y="836712"/>
            <a:ext cx="7620000" cy="5564088"/>
          </a:xfrm>
        </p:spPr>
        <p:txBody>
          <a:bodyPr/>
          <a:lstStyle/>
          <a:p>
            <a:pPr marL="457200" lvl="1" indent="0">
              <a:lnSpc>
                <a:spcPct val="115000"/>
              </a:lnSpc>
              <a:spcBef>
                <a:spcPts val="1000"/>
              </a:spcBef>
              <a:spcAft>
                <a:spcPts val="0"/>
              </a:spcAft>
              <a:buNone/>
            </a:pPr>
            <a:r>
              <a:rPr lang="es-EC" b="1" dirty="0">
                <a:solidFill>
                  <a:srgbClr val="000000"/>
                </a:solidFill>
                <a:latin typeface="Times New Roman"/>
                <a:ea typeface="Times New Roman"/>
                <a:cs typeface="Times New Roman"/>
              </a:rPr>
              <a:t>COMPOSICIÓN DE LOS RSU </a:t>
            </a:r>
            <a:r>
              <a:rPr lang="es-EC" b="1" dirty="0" smtClean="0">
                <a:solidFill>
                  <a:srgbClr val="000000"/>
                </a:solidFill>
                <a:latin typeface="Times New Roman"/>
                <a:ea typeface="Times New Roman"/>
                <a:cs typeface="Times New Roman"/>
              </a:rPr>
              <a:t>GENERADOS</a:t>
            </a:r>
            <a:endParaRPr lang="es-EC" b="1" dirty="0">
              <a:solidFill>
                <a:srgbClr val="000000"/>
              </a:solidFill>
              <a:latin typeface="Times New Roman"/>
              <a:ea typeface="Times New Roman"/>
              <a:cs typeface="Times New Roman"/>
            </a:endParaRPr>
          </a:p>
          <a:p>
            <a:endParaRPr lang="es-EC" dirty="0"/>
          </a:p>
        </p:txBody>
      </p:sp>
      <p:graphicFrame>
        <p:nvGraphicFramePr>
          <p:cNvPr id="4" name="Table 3"/>
          <p:cNvGraphicFramePr>
            <a:graphicFrameLocks noGrp="1"/>
          </p:cNvGraphicFramePr>
          <p:nvPr>
            <p:extLst>
              <p:ext uri="{D42A27DB-BD31-4B8C-83A1-F6EECF244321}">
                <p14:modId xmlns:p14="http://schemas.microsoft.com/office/powerpoint/2010/main" val="3669730377"/>
              </p:ext>
            </p:extLst>
          </p:nvPr>
        </p:nvGraphicFramePr>
        <p:xfrm>
          <a:off x="385870" y="1656501"/>
          <a:ext cx="4267485" cy="4907280"/>
        </p:xfrm>
        <a:graphic>
          <a:graphicData uri="http://schemas.openxmlformats.org/drawingml/2006/table">
            <a:tbl>
              <a:tblPr firstRow="1" firstCol="1" bandRow="1"/>
              <a:tblGrid>
                <a:gridCol w="2017600"/>
                <a:gridCol w="2249885"/>
              </a:tblGrid>
              <a:tr h="331076">
                <a:tc>
                  <a:txBody>
                    <a:bodyPr/>
                    <a:lstStyle/>
                    <a:p>
                      <a:pPr>
                        <a:lnSpc>
                          <a:spcPct val="115000"/>
                        </a:lnSpc>
                        <a:spcAft>
                          <a:spcPts val="0"/>
                        </a:spcAft>
                      </a:pPr>
                      <a:r>
                        <a:rPr lang="es-EC" sz="1400" b="1" dirty="0">
                          <a:solidFill>
                            <a:srgbClr val="FFFFFF"/>
                          </a:solidFill>
                          <a:effectLst/>
                          <a:latin typeface="Arial"/>
                          <a:ea typeface="Calibri"/>
                          <a:cs typeface="Times New Roman"/>
                        </a:rPr>
                        <a:t>Tipo de material</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nSpc>
                          <a:spcPct val="115000"/>
                        </a:lnSpc>
                        <a:spcAft>
                          <a:spcPts val="0"/>
                        </a:spcAft>
                      </a:pPr>
                      <a:r>
                        <a:rPr lang="es-EC" sz="1400" b="1" dirty="0">
                          <a:solidFill>
                            <a:srgbClr val="FFFFFF"/>
                          </a:solidFill>
                          <a:effectLst/>
                          <a:latin typeface="Arial"/>
                          <a:ea typeface="Calibri"/>
                          <a:cs typeface="Times New Roman"/>
                        </a:rPr>
                        <a:t>Promedio de generación diario (Kg)</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165538">
                <a:tc gridSpan="2">
                  <a:txBody>
                    <a:bodyPr/>
                    <a:lstStyle/>
                    <a:p>
                      <a:pPr algn="ctr">
                        <a:lnSpc>
                          <a:spcPct val="115000"/>
                        </a:lnSpc>
                        <a:spcAft>
                          <a:spcPts val="0"/>
                        </a:spcAft>
                      </a:pPr>
                      <a:r>
                        <a:rPr lang="es-EC" sz="1400" b="1" dirty="0">
                          <a:effectLst/>
                          <a:latin typeface="Arial"/>
                          <a:ea typeface="Calibri"/>
                          <a:cs typeface="Times New Roman"/>
                        </a:rPr>
                        <a:t>Inorgánico </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endParaRPr lang="es-EC"/>
                    </a:p>
                  </a:txBody>
                  <a:tcPr/>
                </a:tc>
              </a:tr>
              <a:tr h="165538">
                <a:tc>
                  <a:txBody>
                    <a:bodyPr/>
                    <a:lstStyle/>
                    <a:p>
                      <a:pPr>
                        <a:lnSpc>
                          <a:spcPct val="115000"/>
                        </a:lnSpc>
                        <a:spcAft>
                          <a:spcPts val="0"/>
                        </a:spcAft>
                      </a:pPr>
                      <a:r>
                        <a:rPr lang="es-EC" sz="1400" b="1" dirty="0">
                          <a:effectLst/>
                          <a:latin typeface="Arial"/>
                          <a:ea typeface="Calibri"/>
                          <a:cs typeface="Times New Roman"/>
                        </a:rPr>
                        <a:t>Botellas PET</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15000"/>
                        </a:lnSpc>
                        <a:spcAft>
                          <a:spcPts val="0"/>
                        </a:spcAft>
                      </a:pPr>
                      <a:r>
                        <a:rPr lang="es-EC" sz="1400" dirty="0">
                          <a:effectLst/>
                          <a:latin typeface="Arial"/>
                          <a:ea typeface="Calibri"/>
                          <a:cs typeface="Times New Roman"/>
                        </a:rPr>
                        <a:t>4,05</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165538">
                <a:tc>
                  <a:txBody>
                    <a:bodyPr/>
                    <a:lstStyle/>
                    <a:p>
                      <a:pPr>
                        <a:lnSpc>
                          <a:spcPct val="115000"/>
                        </a:lnSpc>
                        <a:spcAft>
                          <a:spcPts val="0"/>
                        </a:spcAft>
                      </a:pPr>
                      <a:r>
                        <a:rPr lang="es-EC" sz="1400" b="1" dirty="0">
                          <a:effectLst/>
                          <a:latin typeface="Arial"/>
                          <a:ea typeface="Calibri"/>
                          <a:cs typeface="Times New Roman"/>
                        </a:rPr>
                        <a:t>Plásticos</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EC" sz="1400" dirty="0">
                          <a:effectLst/>
                          <a:latin typeface="Arial"/>
                          <a:ea typeface="Calibri"/>
                          <a:cs typeface="Times New Roman"/>
                        </a:rPr>
                        <a:t>20,2</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65538">
                <a:tc>
                  <a:txBody>
                    <a:bodyPr/>
                    <a:lstStyle/>
                    <a:p>
                      <a:pPr>
                        <a:lnSpc>
                          <a:spcPct val="115000"/>
                        </a:lnSpc>
                        <a:spcAft>
                          <a:spcPts val="0"/>
                        </a:spcAft>
                      </a:pPr>
                      <a:r>
                        <a:rPr lang="es-EC" sz="1400" b="1" dirty="0">
                          <a:effectLst/>
                          <a:latin typeface="Arial"/>
                          <a:ea typeface="Calibri"/>
                          <a:cs typeface="Times New Roman"/>
                        </a:rPr>
                        <a:t>Vidrios</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15000"/>
                        </a:lnSpc>
                        <a:spcAft>
                          <a:spcPts val="0"/>
                        </a:spcAft>
                      </a:pPr>
                      <a:r>
                        <a:rPr lang="es-EC" sz="1400" dirty="0">
                          <a:effectLst/>
                          <a:latin typeface="Arial"/>
                          <a:ea typeface="Calibri"/>
                          <a:cs typeface="Times New Roman"/>
                        </a:rPr>
                        <a:t>10,2</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165538">
                <a:tc>
                  <a:txBody>
                    <a:bodyPr/>
                    <a:lstStyle/>
                    <a:p>
                      <a:pPr>
                        <a:lnSpc>
                          <a:spcPct val="115000"/>
                        </a:lnSpc>
                        <a:spcAft>
                          <a:spcPts val="0"/>
                        </a:spcAft>
                      </a:pPr>
                      <a:r>
                        <a:rPr lang="es-EC" sz="1400" b="1" dirty="0">
                          <a:effectLst/>
                          <a:latin typeface="Arial"/>
                          <a:ea typeface="Calibri"/>
                          <a:cs typeface="Times New Roman"/>
                        </a:rPr>
                        <a:t>Papel</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EC" sz="1400" dirty="0">
                          <a:effectLst/>
                          <a:latin typeface="Arial"/>
                          <a:ea typeface="Calibri"/>
                          <a:cs typeface="Times New Roman"/>
                        </a:rPr>
                        <a:t>5,1</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65538">
                <a:tc>
                  <a:txBody>
                    <a:bodyPr/>
                    <a:lstStyle/>
                    <a:p>
                      <a:pPr>
                        <a:lnSpc>
                          <a:spcPct val="115000"/>
                        </a:lnSpc>
                        <a:spcAft>
                          <a:spcPts val="0"/>
                        </a:spcAft>
                      </a:pPr>
                      <a:r>
                        <a:rPr lang="es-EC" sz="1400" b="1" dirty="0">
                          <a:effectLst/>
                          <a:latin typeface="Arial"/>
                          <a:ea typeface="Calibri"/>
                          <a:cs typeface="Times New Roman"/>
                        </a:rPr>
                        <a:t>Cartón</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15000"/>
                        </a:lnSpc>
                        <a:spcAft>
                          <a:spcPts val="0"/>
                        </a:spcAft>
                      </a:pPr>
                      <a:r>
                        <a:rPr lang="es-EC" sz="1400" dirty="0">
                          <a:effectLst/>
                          <a:latin typeface="Arial"/>
                          <a:ea typeface="Calibri"/>
                          <a:cs typeface="Times New Roman"/>
                        </a:rPr>
                        <a:t>3,7</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165538">
                <a:tc>
                  <a:txBody>
                    <a:bodyPr/>
                    <a:lstStyle/>
                    <a:p>
                      <a:pPr>
                        <a:lnSpc>
                          <a:spcPct val="115000"/>
                        </a:lnSpc>
                        <a:spcAft>
                          <a:spcPts val="0"/>
                        </a:spcAft>
                      </a:pPr>
                      <a:r>
                        <a:rPr lang="es-EC" sz="1400" b="1" dirty="0">
                          <a:effectLst/>
                          <a:latin typeface="Arial"/>
                          <a:ea typeface="Calibri"/>
                          <a:cs typeface="Times New Roman"/>
                        </a:rPr>
                        <a:t>Metal</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EC" sz="1400" dirty="0">
                          <a:effectLst/>
                          <a:latin typeface="Arial"/>
                          <a:ea typeface="Calibri"/>
                          <a:cs typeface="Times New Roman"/>
                        </a:rPr>
                        <a:t>2,8</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65538">
                <a:tc>
                  <a:txBody>
                    <a:bodyPr/>
                    <a:lstStyle/>
                    <a:p>
                      <a:pPr>
                        <a:lnSpc>
                          <a:spcPct val="115000"/>
                        </a:lnSpc>
                        <a:spcAft>
                          <a:spcPts val="0"/>
                        </a:spcAft>
                      </a:pPr>
                      <a:r>
                        <a:rPr lang="es-EC" sz="1400" b="1" dirty="0">
                          <a:effectLst/>
                          <a:latin typeface="Arial"/>
                          <a:ea typeface="Calibri"/>
                          <a:cs typeface="Times New Roman"/>
                        </a:rPr>
                        <a:t>Tetra Pack</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15000"/>
                        </a:lnSpc>
                        <a:spcAft>
                          <a:spcPts val="0"/>
                        </a:spcAft>
                      </a:pPr>
                      <a:r>
                        <a:rPr lang="es-EC" sz="1400" dirty="0">
                          <a:effectLst/>
                          <a:latin typeface="Arial"/>
                          <a:ea typeface="Calibri"/>
                          <a:cs typeface="Times New Roman"/>
                        </a:rPr>
                        <a:t>3,8</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165538">
                <a:tc>
                  <a:txBody>
                    <a:bodyPr/>
                    <a:lstStyle/>
                    <a:p>
                      <a:pPr>
                        <a:lnSpc>
                          <a:spcPct val="115000"/>
                        </a:lnSpc>
                        <a:spcAft>
                          <a:spcPts val="0"/>
                        </a:spcAft>
                      </a:pPr>
                      <a:r>
                        <a:rPr lang="es-EC" sz="1400" b="1" dirty="0">
                          <a:effectLst/>
                          <a:latin typeface="Arial"/>
                          <a:ea typeface="Calibri"/>
                          <a:cs typeface="Times New Roman"/>
                        </a:rPr>
                        <a:t>Productos Higiénicos</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EC" sz="1400" dirty="0">
                          <a:effectLst/>
                          <a:latin typeface="Arial"/>
                          <a:ea typeface="Calibri"/>
                          <a:cs typeface="Times New Roman"/>
                        </a:rPr>
                        <a:t>14,1</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65538">
                <a:tc>
                  <a:txBody>
                    <a:bodyPr/>
                    <a:lstStyle/>
                    <a:p>
                      <a:pPr>
                        <a:lnSpc>
                          <a:spcPct val="115000"/>
                        </a:lnSpc>
                        <a:spcAft>
                          <a:spcPts val="0"/>
                        </a:spcAft>
                      </a:pPr>
                      <a:r>
                        <a:rPr lang="es-EC" sz="1400" b="1" dirty="0">
                          <a:effectLst/>
                          <a:latin typeface="Arial"/>
                          <a:ea typeface="Calibri"/>
                          <a:cs typeface="Times New Roman"/>
                        </a:rPr>
                        <a:t>Otros</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15000"/>
                        </a:lnSpc>
                        <a:spcAft>
                          <a:spcPts val="0"/>
                        </a:spcAft>
                      </a:pPr>
                      <a:r>
                        <a:rPr lang="es-EC" sz="1400" dirty="0">
                          <a:effectLst/>
                          <a:latin typeface="Arial"/>
                          <a:ea typeface="Calibri"/>
                          <a:cs typeface="Times New Roman"/>
                        </a:rPr>
                        <a:t>12,85</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165538">
                <a:tc gridSpan="2">
                  <a:txBody>
                    <a:bodyPr/>
                    <a:lstStyle/>
                    <a:p>
                      <a:pPr algn="ctr">
                        <a:lnSpc>
                          <a:spcPct val="115000"/>
                        </a:lnSpc>
                        <a:spcAft>
                          <a:spcPts val="0"/>
                        </a:spcAft>
                      </a:pPr>
                      <a:r>
                        <a:rPr lang="es-EC" sz="1400" b="1" dirty="0">
                          <a:effectLst/>
                          <a:latin typeface="Arial"/>
                          <a:ea typeface="Calibri"/>
                          <a:cs typeface="Times New Roman"/>
                        </a:rPr>
                        <a:t>Orgánicos</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hMerge="1">
                  <a:txBody>
                    <a:bodyPr/>
                    <a:lstStyle/>
                    <a:p>
                      <a:endParaRPr lang="es-EC"/>
                    </a:p>
                  </a:txBody>
                  <a:tcPr/>
                </a:tc>
              </a:tr>
              <a:tr h="165538">
                <a:tc>
                  <a:txBody>
                    <a:bodyPr/>
                    <a:lstStyle/>
                    <a:p>
                      <a:pPr>
                        <a:lnSpc>
                          <a:spcPct val="115000"/>
                        </a:lnSpc>
                        <a:spcAft>
                          <a:spcPts val="0"/>
                        </a:spcAft>
                      </a:pPr>
                      <a:r>
                        <a:rPr lang="es-EC" sz="1400" b="1" dirty="0">
                          <a:effectLst/>
                          <a:latin typeface="Arial"/>
                          <a:ea typeface="Calibri"/>
                          <a:cs typeface="Times New Roman"/>
                        </a:rPr>
                        <a:t>Restos de alimentos</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EC" sz="1400" dirty="0">
                          <a:effectLst/>
                          <a:latin typeface="Arial"/>
                          <a:ea typeface="Calibri"/>
                          <a:cs typeface="Times New Roman"/>
                        </a:rPr>
                        <a:t>94,15</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65538">
                <a:tc>
                  <a:txBody>
                    <a:bodyPr/>
                    <a:lstStyle/>
                    <a:p>
                      <a:pPr>
                        <a:lnSpc>
                          <a:spcPct val="115000"/>
                        </a:lnSpc>
                        <a:spcAft>
                          <a:spcPts val="0"/>
                        </a:spcAft>
                      </a:pPr>
                      <a:r>
                        <a:rPr lang="es-EC" sz="1400" b="1" dirty="0">
                          <a:effectLst/>
                          <a:latin typeface="Arial"/>
                          <a:ea typeface="Calibri"/>
                          <a:cs typeface="Times New Roman"/>
                        </a:rPr>
                        <a:t>Residuos de poda</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15000"/>
                        </a:lnSpc>
                        <a:spcAft>
                          <a:spcPts val="0"/>
                        </a:spcAft>
                      </a:pPr>
                      <a:r>
                        <a:rPr lang="es-EC" sz="1400" dirty="0">
                          <a:effectLst/>
                          <a:latin typeface="Arial"/>
                          <a:ea typeface="Calibri"/>
                          <a:cs typeface="Times New Roman"/>
                        </a:rPr>
                        <a:t>6,7</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165538">
                <a:tc>
                  <a:txBody>
                    <a:bodyPr/>
                    <a:lstStyle/>
                    <a:p>
                      <a:pPr>
                        <a:lnSpc>
                          <a:spcPct val="115000"/>
                        </a:lnSpc>
                        <a:spcAft>
                          <a:spcPts val="0"/>
                        </a:spcAft>
                      </a:pPr>
                      <a:r>
                        <a:rPr lang="es-EC" sz="1400" b="1" dirty="0">
                          <a:effectLst/>
                          <a:latin typeface="Arial"/>
                          <a:ea typeface="Calibri"/>
                          <a:cs typeface="Times New Roman"/>
                        </a:rPr>
                        <a:t>Otros</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EC" sz="1400" dirty="0">
                          <a:effectLst/>
                          <a:latin typeface="Arial"/>
                          <a:ea typeface="Calibri"/>
                          <a:cs typeface="Times New Roman"/>
                        </a:rPr>
                        <a:t>5</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65538">
                <a:tc gridSpan="2">
                  <a:txBody>
                    <a:bodyPr/>
                    <a:lstStyle/>
                    <a:p>
                      <a:pPr algn="ctr">
                        <a:lnSpc>
                          <a:spcPct val="115000"/>
                        </a:lnSpc>
                        <a:spcAft>
                          <a:spcPts val="0"/>
                        </a:spcAft>
                      </a:pPr>
                      <a:r>
                        <a:rPr lang="es-EC" sz="1400" b="1" dirty="0">
                          <a:effectLst/>
                          <a:latin typeface="Arial"/>
                          <a:ea typeface="Calibri"/>
                          <a:cs typeface="Times New Roman"/>
                        </a:rPr>
                        <a:t>Peligrosos</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endParaRPr lang="es-EC"/>
                    </a:p>
                  </a:txBody>
                  <a:tcPr/>
                </a:tc>
              </a:tr>
              <a:tr h="331076">
                <a:tc>
                  <a:txBody>
                    <a:bodyPr/>
                    <a:lstStyle/>
                    <a:p>
                      <a:pPr>
                        <a:lnSpc>
                          <a:spcPct val="115000"/>
                        </a:lnSpc>
                        <a:spcAft>
                          <a:spcPts val="0"/>
                        </a:spcAft>
                      </a:pPr>
                      <a:r>
                        <a:rPr lang="es-EC" sz="1400" b="1" dirty="0">
                          <a:effectLst/>
                          <a:latin typeface="Arial"/>
                          <a:ea typeface="Calibri"/>
                          <a:cs typeface="Times New Roman"/>
                        </a:rPr>
                        <a:t>Agujas, inyecciones, sueros</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15000"/>
                        </a:lnSpc>
                        <a:spcAft>
                          <a:spcPts val="0"/>
                        </a:spcAft>
                      </a:pPr>
                      <a:r>
                        <a:rPr lang="es-EC" sz="1400" dirty="0">
                          <a:effectLst/>
                          <a:latin typeface="Arial"/>
                          <a:ea typeface="Calibri"/>
                          <a:cs typeface="Times New Roman"/>
                        </a:rPr>
                        <a:t>3,7</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165538">
                <a:tc>
                  <a:txBody>
                    <a:bodyPr/>
                    <a:lstStyle/>
                    <a:p>
                      <a:pPr algn="r">
                        <a:lnSpc>
                          <a:spcPct val="115000"/>
                        </a:lnSpc>
                        <a:spcAft>
                          <a:spcPts val="0"/>
                        </a:spcAft>
                      </a:pPr>
                      <a:r>
                        <a:rPr lang="es-EC" sz="1400" b="1" dirty="0">
                          <a:effectLst/>
                          <a:latin typeface="Arial"/>
                          <a:ea typeface="Calibri"/>
                          <a:cs typeface="Times New Roman"/>
                        </a:rPr>
                        <a:t>Total </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nSpc>
                          <a:spcPct val="115000"/>
                        </a:lnSpc>
                        <a:spcAft>
                          <a:spcPts val="0"/>
                        </a:spcAft>
                      </a:pPr>
                      <a:r>
                        <a:rPr lang="es-EC" sz="1400" b="1" dirty="0" smtClean="0">
                          <a:effectLst/>
                          <a:latin typeface="Arial"/>
                          <a:ea typeface="Calibri"/>
                          <a:cs typeface="Times New Roman"/>
                        </a:rPr>
                        <a:t>186,35 kg</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539552" y="1317947"/>
            <a:ext cx="39601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altLang="es-EC" sz="1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T</a:t>
            </a:r>
            <a:r>
              <a:rPr kumimoji="0" lang="es-EC" altLang="es-EC" sz="1600" b="1" i="0" u="none" strike="noStrike" cap="none" normalizeH="0" baseline="0" dirty="0" smtClean="0" bmk="">
                <a:ln>
                  <a:noFill/>
                </a:ln>
                <a:solidFill>
                  <a:srgbClr val="000000"/>
                </a:solidFill>
                <a:effectLst/>
                <a:latin typeface="Times New Roman" pitchFamily="18" charset="0"/>
                <a:ea typeface="Calibri" pitchFamily="34" charset="0"/>
                <a:cs typeface="Times New Roman" pitchFamily="18" charset="0"/>
              </a:rPr>
              <a:t>abla </a:t>
            </a:r>
            <a:r>
              <a:rPr lang="es-EC" altLang="es-EC" sz="1600" b="1" dirty="0" bmk="_Toc384633366">
                <a:solidFill>
                  <a:srgbClr val="000000"/>
                </a:solidFill>
                <a:latin typeface="Times New Roman" pitchFamily="18" charset="0"/>
                <a:ea typeface="Calibri" pitchFamily="34" charset="0"/>
                <a:cs typeface="Times New Roman" pitchFamily="18" charset="0"/>
              </a:rPr>
              <a:t>3</a:t>
            </a:r>
            <a:r>
              <a:rPr kumimoji="0" lang="es-EC" altLang="es-EC" sz="1600" b="1" i="0" u="none" strike="noStrike" cap="none" normalizeH="0" baseline="0" dirty="0" smtClean="0" bmk="_Toc384633366">
                <a:ln>
                  <a:noFill/>
                </a:ln>
                <a:solidFill>
                  <a:srgbClr val="000000"/>
                </a:solidFill>
                <a:effectLst/>
                <a:latin typeface="Times New Roman" pitchFamily="18" charset="0"/>
                <a:ea typeface="Calibri" pitchFamily="34" charset="0"/>
                <a:cs typeface="Times New Roman" pitchFamily="18" charset="0"/>
              </a:rPr>
              <a:t>. </a:t>
            </a:r>
            <a:r>
              <a:rPr kumimoji="0" lang="es-EC" altLang="es-EC" sz="1600" b="0" i="0" u="none" strike="noStrike" cap="none" normalizeH="0" baseline="0" dirty="0" smtClean="0" bmk="_Toc384633366">
                <a:ln>
                  <a:noFill/>
                </a:ln>
                <a:solidFill>
                  <a:srgbClr val="000000"/>
                </a:solidFill>
                <a:effectLst/>
                <a:latin typeface="Times New Roman" pitchFamily="18" charset="0"/>
                <a:ea typeface="Calibri" pitchFamily="34" charset="0"/>
                <a:cs typeface="Times New Roman" pitchFamily="18" charset="0"/>
              </a:rPr>
              <a:t>Composici</a:t>
            </a:r>
            <a:r>
              <a:rPr kumimoji="0" lang="es-EC" altLang="es-EC" sz="1600" b="0" i="0" u="none" strike="noStrike" cap="none" normalizeH="0" baseline="0" dirty="0" smtClean="0" bmk="_Toc384633366">
                <a:ln>
                  <a:noFill/>
                </a:ln>
                <a:solidFill>
                  <a:srgbClr val="000000"/>
                </a:solidFill>
                <a:effectLst/>
                <a:latin typeface="Calibri"/>
                <a:ea typeface="Calibri" pitchFamily="34" charset="0"/>
                <a:cs typeface="Times New Roman" pitchFamily="18" charset="0"/>
              </a:rPr>
              <a:t>ó</a:t>
            </a:r>
            <a:r>
              <a:rPr kumimoji="0" lang="es-EC" altLang="es-EC" sz="1600" b="0" i="0" u="none" strike="noStrike" cap="none" normalizeH="0" baseline="0" dirty="0" smtClean="0" bmk="_Toc384633366">
                <a:ln>
                  <a:noFill/>
                </a:ln>
                <a:solidFill>
                  <a:srgbClr val="000000"/>
                </a:solidFill>
                <a:effectLst/>
                <a:latin typeface="Times New Roman" pitchFamily="18" charset="0"/>
                <a:ea typeface="Calibri" pitchFamily="34" charset="0"/>
                <a:cs typeface="Times New Roman" pitchFamily="18" charset="0"/>
              </a:rPr>
              <a:t>n de los RSU  generados</a:t>
            </a:r>
            <a:endParaRPr kumimoji="0" lang="es-EC" altLang="es-EC" sz="24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493631476"/>
              </p:ext>
            </p:extLst>
          </p:nvPr>
        </p:nvGraphicFramePr>
        <p:xfrm>
          <a:off x="4932040" y="1691850"/>
          <a:ext cx="3290090" cy="1226820"/>
        </p:xfrm>
        <a:graphic>
          <a:graphicData uri="http://schemas.openxmlformats.org/drawingml/2006/table">
            <a:tbl>
              <a:tblPr firstRow="1" firstCol="1" bandRow="1"/>
              <a:tblGrid>
                <a:gridCol w="2017600"/>
                <a:gridCol w="1272490"/>
              </a:tblGrid>
              <a:tr h="331076">
                <a:tc>
                  <a:txBody>
                    <a:bodyPr/>
                    <a:lstStyle/>
                    <a:p>
                      <a:pPr>
                        <a:lnSpc>
                          <a:spcPct val="115000"/>
                        </a:lnSpc>
                        <a:spcAft>
                          <a:spcPts val="0"/>
                        </a:spcAft>
                      </a:pPr>
                      <a:r>
                        <a:rPr lang="es-EC" sz="1400" b="1" dirty="0">
                          <a:solidFill>
                            <a:srgbClr val="000000"/>
                          </a:solidFill>
                          <a:effectLst/>
                          <a:latin typeface="Arial"/>
                          <a:ea typeface="Times New Roman"/>
                          <a:cs typeface="Times New Roman"/>
                        </a:rPr>
                        <a:t>Caracterización  de los RSU</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nSpc>
                          <a:spcPct val="115000"/>
                        </a:lnSpc>
                        <a:spcAft>
                          <a:spcPts val="0"/>
                        </a:spcAft>
                      </a:pPr>
                      <a:r>
                        <a:rPr lang="es-EC" sz="1400" b="1" dirty="0">
                          <a:solidFill>
                            <a:srgbClr val="000000"/>
                          </a:solidFill>
                          <a:effectLst/>
                          <a:latin typeface="Arial"/>
                          <a:ea typeface="Times New Roman"/>
                          <a:cs typeface="Times New Roman"/>
                        </a:rPr>
                        <a:t>Porcentaje</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65538">
                <a:tc>
                  <a:txBody>
                    <a:bodyPr/>
                    <a:lstStyle/>
                    <a:p>
                      <a:pPr>
                        <a:lnSpc>
                          <a:spcPct val="115000"/>
                        </a:lnSpc>
                        <a:spcAft>
                          <a:spcPts val="0"/>
                        </a:spcAft>
                      </a:pPr>
                      <a:r>
                        <a:rPr lang="es-EC" sz="1400" b="1" dirty="0">
                          <a:solidFill>
                            <a:srgbClr val="000000"/>
                          </a:solidFill>
                          <a:effectLst/>
                          <a:latin typeface="Arial"/>
                          <a:ea typeface="Times New Roman"/>
                          <a:cs typeface="Times New Roman"/>
                        </a:rPr>
                        <a:t>Residuos Orgánicos</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15000"/>
                        </a:lnSpc>
                        <a:spcAft>
                          <a:spcPts val="0"/>
                        </a:spcAft>
                      </a:pPr>
                      <a:r>
                        <a:rPr lang="es-EC" sz="1400" dirty="0">
                          <a:solidFill>
                            <a:srgbClr val="000000"/>
                          </a:solidFill>
                          <a:effectLst/>
                          <a:latin typeface="Arial"/>
                          <a:ea typeface="Times New Roman"/>
                          <a:cs typeface="Times New Roman"/>
                        </a:rPr>
                        <a:t>56,8%</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165538">
                <a:tc>
                  <a:txBody>
                    <a:bodyPr/>
                    <a:lstStyle/>
                    <a:p>
                      <a:pPr>
                        <a:lnSpc>
                          <a:spcPct val="115000"/>
                        </a:lnSpc>
                        <a:spcAft>
                          <a:spcPts val="0"/>
                        </a:spcAft>
                      </a:pPr>
                      <a:r>
                        <a:rPr lang="es-EC" sz="1400" b="1" dirty="0">
                          <a:solidFill>
                            <a:srgbClr val="000000"/>
                          </a:solidFill>
                          <a:effectLst/>
                          <a:latin typeface="Arial"/>
                          <a:ea typeface="Times New Roman"/>
                          <a:cs typeface="Times New Roman"/>
                        </a:rPr>
                        <a:t>Residuos Inorgánicos</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15000"/>
                        </a:lnSpc>
                        <a:spcAft>
                          <a:spcPts val="0"/>
                        </a:spcAft>
                      </a:pPr>
                      <a:r>
                        <a:rPr lang="es-EC" sz="1400" dirty="0">
                          <a:solidFill>
                            <a:srgbClr val="000000"/>
                          </a:solidFill>
                          <a:effectLst/>
                          <a:latin typeface="Arial"/>
                          <a:ea typeface="Times New Roman"/>
                          <a:cs typeface="Times New Roman"/>
                        </a:rPr>
                        <a:t>41,75%</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65538">
                <a:tc>
                  <a:txBody>
                    <a:bodyPr/>
                    <a:lstStyle/>
                    <a:p>
                      <a:pPr>
                        <a:lnSpc>
                          <a:spcPct val="115000"/>
                        </a:lnSpc>
                        <a:spcAft>
                          <a:spcPts val="0"/>
                        </a:spcAft>
                      </a:pPr>
                      <a:r>
                        <a:rPr lang="es-EC" sz="1400" b="1" dirty="0">
                          <a:solidFill>
                            <a:srgbClr val="000000"/>
                          </a:solidFill>
                          <a:effectLst/>
                          <a:latin typeface="Arial"/>
                          <a:ea typeface="Times New Roman"/>
                          <a:cs typeface="Times New Roman"/>
                        </a:rPr>
                        <a:t>Residuos Peligrosos</a:t>
                      </a:r>
                      <a:endParaRPr lang="es-EC" sz="1400" dirty="0">
                        <a:effectLst/>
                        <a:latin typeface="Calibri"/>
                        <a:ea typeface="Calibri"/>
                        <a:cs typeface="Times New Roman"/>
                      </a:endParaRPr>
                    </a:p>
                  </a:txBody>
                  <a:tcPr marL="58887" marR="58887"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15000"/>
                        </a:lnSpc>
                        <a:spcAft>
                          <a:spcPts val="0"/>
                        </a:spcAft>
                      </a:pPr>
                      <a:r>
                        <a:rPr lang="es-EC" sz="1400" dirty="0">
                          <a:solidFill>
                            <a:srgbClr val="000000"/>
                          </a:solidFill>
                          <a:effectLst/>
                          <a:latin typeface="Arial"/>
                          <a:ea typeface="Times New Roman"/>
                          <a:cs typeface="Times New Roman"/>
                        </a:rPr>
                        <a:t>1,45%</a:t>
                      </a:r>
                      <a:endParaRPr lang="es-EC" sz="1400" dirty="0">
                        <a:effectLst/>
                        <a:latin typeface="Calibri"/>
                        <a:ea typeface="Calibri"/>
                        <a:cs typeface="Times New Roman"/>
                      </a:endParaRPr>
                    </a:p>
                  </a:txBody>
                  <a:tcPr marL="58887" marR="58887"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7" name="Rectangle 6"/>
          <p:cNvSpPr/>
          <p:nvPr/>
        </p:nvSpPr>
        <p:spPr>
          <a:xfrm>
            <a:off x="4932040" y="2983928"/>
            <a:ext cx="1741182" cy="276999"/>
          </a:xfrm>
          <a:prstGeom prst="rect">
            <a:avLst/>
          </a:prstGeom>
        </p:spPr>
        <p:txBody>
          <a:bodyPr wrap="none">
            <a:spAutoFit/>
          </a:bodyPr>
          <a:lstStyle/>
          <a:p>
            <a:r>
              <a:rPr lang="es-EC" sz="1200" b="1" dirty="0" smtClean="0">
                <a:latin typeface="Times New Roman" panose="02020603050405020304" pitchFamily="18" charset="0"/>
                <a:cs typeface="Times New Roman" panose="02020603050405020304" pitchFamily="18" charset="0"/>
              </a:rPr>
              <a:t> Fuente: GADME, 2012</a:t>
            </a:r>
            <a:endParaRPr lang="es-EC" sz="1200" b="1" dirty="0">
              <a:latin typeface="Times New Roman" panose="02020603050405020304" pitchFamily="18" charset="0"/>
              <a:cs typeface="Times New Roman" panose="02020603050405020304" pitchFamily="18" charset="0"/>
            </a:endParaRPr>
          </a:p>
        </p:txBody>
      </p:sp>
      <p:graphicFrame>
        <p:nvGraphicFramePr>
          <p:cNvPr id="8" name="Chart 7"/>
          <p:cNvGraphicFramePr>
            <a:graphicFrameLocks/>
          </p:cNvGraphicFramePr>
          <p:nvPr>
            <p:extLst>
              <p:ext uri="{D42A27DB-BD31-4B8C-83A1-F6EECF244321}">
                <p14:modId xmlns:p14="http://schemas.microsoft.com/office/powerpoint/2010/main" val="1401065899"/>
              </p:ext>
            </p:extLst>
          </p:nvPr>
        </p:nvGraphicFramePr>
        <p:xfrm>
          <a:off x="4932040" y="3260927"/>
          <a:ext cx="3381997" cy="35970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429482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pPr algn="just"/>
            <a:r>
              <a:rPr lang="es-EC" sz="3600" dirty="0">
                <a:solidFill>
                  <a:srgbClr val="444D26"/>
                </a:solidFill>
              </a:rPr>
              <a:t>Resultados</a:t>
            </a:r>
            <a:r>
              <a:rPr lang="es-EC" sz="3600" dirty="0" smtClean="0">
                <a:solidFill>
                  <a:srgbClr val="444D26"/>
                </a:solidFill>
              </a:rPr>
              <a:t>: </a:t>
            </a:r>
            <a:r>
              <a:rPr lang="es-EC" sz="2400" dirty="0" smtClean="0">
                <a:solidFill>
                  <a:srgbClr val="444D26"/>
                </a:solidFill>
              </a:rPr>
              <a:t>Encuesta aplicada a la población de la ciudad de Esmeraldas.</a:t>
            </a:r>
            <a:endParaRPr lang="es-EC" sz="3600" dirty="0"/>
          </a:p>
        </p:txBody>
      </p:sp>
      <p:pic>
        <p:nvPicPr>
          <p:cNvPr id="2050" name="Picture 2" descr="C:\Users\Andrea\Desktop\TESIS CHARPENTIER TUSO\Fotos por barrios\15 de Marzo\Z23 15 de Marzo 647424,30 E       10102970,70 N    Cota 40 m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441" t="14012" r="18259"/>
          <a:stretch/>
        </p:blipFill>
        <p:spPr bwMode="auto">
          <a:xfrm>
            <a:off x="323528" y="1551361"/>
            <a:ext cx="3814625" cy="38164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3528" y="5517232"/>
            <a:ext cx="7946178" cy="523220"/>
          </a:xfrm>
          <a:prstGeom prst="rect">
            <a:avLst/>
          </a:prstGeom>
        </p:spPr>
        <p:txBody>
          <a:bodyPr wrap="square">
            <a:spAutoFit/>
          </a:bodyPr>
          <a:lstStyle/>
          <a:p>
            <a:pPr lvl="0" algn="just"/>
            <a:r>
              <a:rPr lang="es-EC" sz="1400" b="1" dirty="0">
                <a:solidFill>
                  <a:prstClr val="black"/>
                </a:solidFill>
                <a:latin typeface="Times New Roman"/>
                <a:ea typeface="Calibri"/>
              </a:rPr>
              <a:t>Foto </a:t>
            </a:r>
            <a:r>
              <a:rPr lang="es-EC" sz="1400" b="1" dirty="0" smtClean="0">
                <a:solidFill>
                  <a:prstClr val="black"/>
                </a:solidFill>
                <a:latin typeface="Times New Roman"/>
                <a:ea typeface="Calibri"/>
              </a:rPr>
              <a:t>4-5:</a:t>
            </a:r>
            <a:r>
              <a:rPr lang="es-EC" sz="1400" dirty="0" smtClean="0">
                <a:solidFill>
                  <a:prstClr val="black"/>
                </a:solidFill>
                <a:latin typeface="Times New Roman"/>
                <a:ea typeface="Calibri"/>
              </a:rPr>
              <a:t> Encuestas aplicadas a la población. (Foto 4: Izquierda Andrea Charpentier encuesta barrio 15 de Marzo) (Foto 5: Derecha Ing. Mario Cruz, Lidia Tuso encuesta barrio San Martín de Porres)</a:t>
            </a:r>
            <a:endParaRPr lang="es-EC" sz="1400" dirty="0">
              <a:solidFill>
                <a:prstClr val="black"/>
              </a:solidFill>
            </a:endParaRPr>
          </a:p>
        </p:txBody>
      </p:sp>
      <p:pic>
        <p:nvPicPr>
          <p:cNvPr id="2052" name="Picture 4" descr="C:\Users\Andrea\Desktop\TESIS CHARPENTIER TUSO\Fotos por barrios\San Martín de Porras\San Martín de Porras Bajo 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436" r="13384"/>
          <a:stretch/>
        </p:blipFill>
        <p:spPr bwMode="auto">
          <a:xfrm>
            <a:off x="4297369" y="1521149"/>
            <a:ext cx="3903261" cy="384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517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7620000" cy="5852120"/>
          </a:xfrm>
        </p:spPr>
        <p:txBody>
          <a:bodyPr/>
          <a:lstStyle/>
          <a:p>
            <a:pPr marL="457200" lvl="1" indent="0">
              <a:lnSpc>
                <a:spcPct val="115000"/>
              </a:lnSpc>
              <a:spcBef>
                <a:spcPts val="1000"/>
              </a:spcBef>
              <a:spcAft>
                <a:spcPts val="0"/>
              </a:spcAft>
              <a:buNone/>
            </a:pPr>
            <a:r>
              <a:rPr lang="es-EC" sz="1800" b="1" dirty="0">
                <a:solidFill>
                  <a:srgbClr val="000000"/>
                </a:solidFill>
                <a:latin typeface="Times New Roman"/>
                <a:ea typeface="Times New Roman"/>
                <a:cs typeface="Times New Roman"/>
              </a:rPr>
              <a:t>RESULTADOS DE LA ENCUESTA </a:t>
            </a:r>
            <a:r>
              <a:rPr lang="es-EC" sz="1800" b="1" dirty="0" smtClean="0">
                <a:solidFill>
                  <a:srgbClr val="000000"/>
                </a:solidFill>
                <a:latin typeface="Times New Roman"/>
                <a:ea typeface="Times New Roman"/>
                <a:cs typeface="Times New Roman"/>
              </a:rPr>
              <a:t>REALIZADA POR PREGUNTA</a:t>
            </a:r>
            <a:r>
              <a:rPr lang="es-EC" b="1" dirty="0" smtClean="0">
                <a:solidFill>
                  <a:srgbClr val="000000"/>
                </a:solidFill>
                <a:latin typeface="Times New Roman"/>
                <a:ea typeface="Times New Roman"/>
                <a:cs typeface="Times New Roman"/>
              </a:rPr>
              <a:t>:  </a:t>
            </a:r>
          </a:p>
          <a:p>
            <a:pPr marL="457200" lvl="1" indent="0">
              <a:lnSpc>
                <a:spcPct val="115000"/>
              </a:lnSpc>
              <a:spcBef>
                <a:spcPts val="1000"/>
              </a:spcBef>
              <a:spcAft>
                <a:spcPts val="0"/>
              </a:spcAft>
              <a:buNone/>
            </a:pPr>
            <a:r>
              <a:rPr lang="es-EC" dirty="0" smtClean="0">
                <a:solidFill>
                  <a:srgbClr val="000000"/>
                </a:solidFill>
                <a:latin typeface="Times New Roman"/>
                <a:ea typeface="Times New Roman"/>
                <a:cs typeface="Times New Roman"/>
              </a:rPr>
              <a:t>Los </a:t>
            </a:r>
            <a:r>
              <a:rPr lang="es-EC" dirty="0">
                <a:solidFill>
                  <a:srgbClr val="000000"/>
                </a:solidFill>
                <a:latin typeface="Times New Roman"/>
                <a:ea typeface="Times New Roman"/>
                <a:cs typeface="Times New Roman"/>
              </a:rPr>
              <a:t>resultados obtenidos en cada pregunta de la </a:t>
            </a:r>
            <a:r>
              <a:rPr lang="es-EC" dirty="0" smtClean="0">
                <a:solidFill>
                  <a:srgbClr val="000000"/>
                </a:solidFill>
                <a:latin typeface="Times New Roman"/>
                <a:ea typeface="Times New Roman"/>
                <a:cs typeface="Times New Roman"/>
              </a:rPr>
              <a:t>encuesta realizada en 120 viviendas </a:t>
            </a:r>
            <a:r>
              <a:rPr lang="es-EC" dirty="0">
                <a:solidFill>
                  <a:srgbClr val="000000"/>
                </a:solidFill>
                <a:latin typeface="Times New Roman"/>
                <a:ea typeface="Times New Roman"/>
                <a:cs typeface="Times New Roman"/>
              </a:rPr>
              <a:t>se resumen a continuación</a:t>
            </a:r>
            <a:r>
              <a:rPr lang="es-EC" dirty="0" smtClean="0">
                <a:solidFill>
                  <a:srgbClr val="000000"/>
                </a:solidFill>
                <a:latin typeface="Times New Roman"/>
                <a:ea typeface="Times New Roman"/>
                <a:cs typeface="Times New Roman"/>
              </a:rPr>
              <a:t>:</a:t>
            </a:r>
            <a:endParaRPr lang="es-EC" dirty="0">
              <a:solidFill>
                <a:srgbClr val="000000"/>
              </a:solidFill>
              <a:latin typeface="Times New Roman"/>
              <a:ea typeface="Times New Roman"/>
              <a:cs typeface="Times New Roman"/>
            </a:endParaRPr>
          </a:p>
        </p:txBody>
      </p:sp>
      <p:graphicFrame>
        <p:nvGraphicFramePr>
          <p:cNvPr id="4" name="Table 3"/>
          <p:cNvGraphicFramePr>
            <a:graphicFrameLocks noGrp="1"/>
          </p:cNvGraphicFramePr>
          <p:nvPr>
            <p:extLst>
              <p:ext uri="{D42A27DB-BD31-4B8C-83A1-F6EECF244321}">
                <p14:modId xmlns:p14="http://schemas.microsoft.com/office/powerpoint/2010/main" val="2239831864"/>
              </p:ext>
            </p:extLst>
          </p:nvPr>
        </p:nvGraphicFramePr>
        <p:xfrm>
          <a:off x="585051" y="2060848"/>
          <a:ext cx="7416824" cy="3991263"/>
        </p:xfrm>
        <a:graphic>
          <a:graphicData uri="http://schemas.openxmlformats.org/drawingml/2006/table">
            <a:tbl>
              <a:tblPr firstRow="1" bandRow="1">
                <a:tableStyleId>{5C22544A-7EE6-4342-B048-85BDC9FD1C3A}</a:tableStyleId>
              </a:tblPr>
              <a:tblGrid>
                <a:gridCol w="3708412"/>
                <a:gridCol w="3708412"/>
              </a:tblGrid>
              <a:tr h="586457">
                <a:tc>
                  <a:txBody>
                    <a:bodyPr/>
                    <a:lstStyle/>
                    <a:p>
                      <a:r>
                        <a:rPr lang="es-EC" dirty="0" smtClean="0">
                          <a:solidFill>
                            <a:schemeClr val="tx2">
                              <a:lumMod val="50000"/>
                            </a:schemeClr>
                          </a:solidFill>
                        </a:rPr>
                        <a:t>1.¿Cómo desecha la basura?</a:t>
                      </a:r>
                    </a:p>
                  </a:txBody>
                  <a:tcPr/>
                </a:tc>
                <a:tc>
                  <a:txBody>
                    <a:bodyPr/>
                    <a:lstStyle/>
                    <a:p>
                      <a:r>
                        <a:rPr lang="es-EC" dirty="0" smtClean="0">
                          <a:solidFill>
                            <a:schemeClr val="tx2">
                              <a:lumMod val="50000"/>
                            </a:schemeClr>
                          </a:solidFill>
                        </a:rPr>
                        <a:t>2.</a:t>
                      </a:r>
                      <a:r>
                        <a:rPr lang="es-EC" baseline="0" dirty="0" smtClean="0">
                          <a:solidFill>
                            <a:schemeClr val="tx2">
                              <a:lumMod val="50000"/>
                            </a:schemeClr>
                          </a:solidFill>
                        </a:rPr>
                        <a:t> </a:t>
                      </a:r>
                      <a:r>
                        <a:rPr lang="es-EC" dirty="0" smtClean="0">
                          <a:solidFill>
                            <a:schemeClr val="tx2">
                              <a:lumMod val="50000"/>
                            </a:schemeClr>
                          </a:solidFill>
                        </a:rPr>
                        <a:t>¿Separa sus residuos por categorías?</a:t>
                      </a:r>
                      <a:endParaRPr lang="es-EC" dirty="0">
                        <a:solidFill>
                          <a:schemeClr val="tx2">
                            <a:lumMod val="50000"/>
                          </a:schemeClr>
                        </a:solidFill>
                      </a:endParaRPr>
                    </a:p>
                  </a:txBody>
                  <a:tcPr/>
                </a:tc>
              </a:tr>
              <a:tr h="3351183">
                <a:tc>
                  <a:txBody>
                    <a:bodyPr/>
                    <a:lstStyle/>
                    <a:p>
                      <a:r>
                        <a:rPr lang="es-EC" dirty="0" smtClean="0"/>
                        <a:t>Recipientes</a:t>
                      </a:r>
                      <a:r>
                        <a:rPr lang="es-EC" baseline="0" dirty="0" smtClean="0"/>
                        <a:t> utilizados:</a:t>
                      </a:r>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txBody>
                  <a:tcPr/>
                </a:tc>
                <a:tc>
                  <a:txBody>
                    <a:bodyPr/>
                    <a:lstStyle/>
                    <a:p>
                      <a:r>
                        <a:rPr lang="es-EC" dirty="0" smtClean="0"/>
                        <a:t>Separación de residuos por categorías:</a:t>
                      </a:r>
                    </a:p>
                    <a:p>
                      <a:endParaRPr lang="es-EC" dirty="0"/>
                    </a:p>
                  </a:txBody>
                  <a:tcPr/>
                </a:tc>
              </a:tr>
            </a:tbl>
          </a:graphicData>
        </a:graphic>
      </p:graphicFrame>
      <p:graphicFrame>
        <p:nvGraphicFramePr>
          <p:cNvPr id="5" name="Gráfico 1"/>
          <p:cNvGraphicFramePr/>
          <p:nvPr>
            <p:extLst>
              <p:ext uri="{D42A27DB-BD31-4B8C-83A1-F6EECF244321}">
                <p14:modId xmlns:p14="http://schemas.microsoft.com/office/powerpoint/2010/main" val="636216324"/>
              </p:ext>
            </p:extLst>
          </p:nvPr>
        </p:nvGraphicFramePr>
        <p:xfrm>
          <a:off x="755576" y="3501008"/>
          <a:ext cx="3240360" cy="280831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592983" y="6149838"/>
            <a:ext cx="1649682" cy="338554"/>
          </a:xfrm>
          <a:prstGeom prst="rect">
            <a:avLst/>
          </a:prstGeom>
        </p:spPr>
        <p:txBody>
          <a:bodyPr wrap="none">
            <a:spAutoFit/>
          </a:bodyPr>
          <a:lstStyle/>
          <a:p>
            <a:r>
              <a:rPr lang="es-EC" sz="1400" b="1" dirty="0" smtClean="0">
                <a:latin typeface="Times New Roman" panose="02020603050405020304" pitchFamily="18" charset="0"/>
                <a:cs typeface="Times New Roman" panose="02020603050405020304" pitchFamily="18" charset="0"/>
              </a:rPr>
              <a:t> </a:t>
            </a:r>
            <a:r>
              <a:rPr lang="es-EC" sz="1600" b="1" dirty="0" smtClean="0">
                <a:latin typeface="Times New Roman" panose="02020603050405020304" pitchFamily="18" charset="0"/>
                <a:cs typeface="Times New Roman" panose="02020603050405020304" pitchFamily="18" charset="0"/>
              </a:rPr>
              <a:t>Fuente: Autoras</a:t>
            </a:r>
            <a:endParaRPr lang="es-EC" sz="1600" b="1" dirty="0">
              <a:latin typeface="Times New Roman" panose="02020603050405020304" pitchFamily="18" charset="0"/>
              <a:cs typeface="Times New Roman" panose="02020603050405020304" pitchFamily="18" charset="0"/>
            </a:endParaRPr>
          </a:p>
        </p:txBody>
      </p:sp>
      <p:graphicFrame>
        <p:nvGraphicFramePr>
          <p:cNvPr id="7" name="Gráfico 2"/>
          <p:cNvGraphicFramePr/>
          <p:nvPr>
            <p:extLst>
              <p:ext uri="{D42A27DB-BD31-4B8C-83A1-F6EECF244321}">
                <p14:modId xmlns:p14="http://schemas.microsoft.com/office/powerpoint/2010/main" val="4082918661"/>
              </p:ext>
            </p:extLst>
          </p:nvPr>
        </p:nvGraphicFramePr>
        <p:xfrm>
          <a:off x="4355976" y="3861048"/>
          <a:ext cx="3528392" cy="2376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62849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266"/>
            <a:ext cx="7620000" cy="562074"/>
          </a:xfrm>
        </p:spPr>
        <p:txBody>
          <a:bodyPr/>
          <a:lstStyle/>
          <a:p>
            <a:r>
              <a:rPr lang="es-EC" sz="3600" dirty="0"/>
              <a:t>Resultados</a:t>
            </a:r>
            <a:r>
              <a:rPr lang="es-EC"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42374885"/>
              </p:ext>
            </p:extLst>
          </p:nvPr>
        </p:nvGraphicFramePr>
        <p:xfrm>
          <a:off x="467544" y="692696"/>
          <a:ext cx="7620000" cy="5852160"/>
        </p:xfrm>
        <a:graphic>
          <a:graphicData uri="http://schemas.openxmlformats.org/drawingml/2006/table">
            <a:tbl>
              <a:tblPr firstRow="1" bandRow="1">
                <a:tableStyleId>{5C22544A-7EE6-4342-B048-85BDC9FD1C3A}</a:tableStyleId>
              </a:tblPr>
              <a:tblGrid>
                <a:gridCol w="3810000"/>
                <a:gridCol w="3810000"/>
              </a:tblGrid>
              <a:tr h="370840">
                <a:tc>
                  <a:txBody>
                    <a:bodyPr/>
                    <a:lstStyle/>
                    <a:p>
                      <a:pPr algn="just"/>
                      <a:r>
                        <a:rPr lang="es-EC" b="1" dirty="0" smtClean="0">
                          <a:solidFill>
                            <a:schemeClr val="tx2">
                              <a:lumMod val="50000"/>
                            </a:schemeClr>
                          </a:solidFill>
                        </a:rPr>
                        <a:t>3.</a:t>
                      </a:r>
                      <a:r>
                        <a:rPr lang="es-EC" b="1" baseline="0" dirty="0" smtClean="0">
                          <a:solidFill>
                            <a:schemeClr val="tx2">
                              <a:lumMod val="50000"/>
                            </a:schemeClr>
                          </a:solidFill>
                        </a:rPr>
                        <a:t> </a:t>
                      </a:r>
                      <a:r>
                        <a:rPr lang="es-EC" b="1" dirty="0" smtClean="0">
                          <a:solidFill>
                            <a:schemeClr val="tx2">
                              <a:lumMod val="50000"/>
                            </a:schemeClr>
                          </a:solidFill>
                        </a:rPr>
                        <a:t>¿Cuántas fundas de basura de 23*28 pulgadas bota en una semana común?</a:t>
                      </a:r>
                      <a:endParaRPr lang="es-EC" b="1" dirty="0">
                        <a:solidFill>
                          <a:schemeClr val="tx2">
                            <a:lumMod val="50000"/>
                          </a:schemeClr>
                        </a:solidFill>
                      </a:endParaRPr>
                    </a:p>
                  </a:txBody>
                  <a:tcPr/>
                </a:tc>
                <a:tc>
                  <a:txBody>
                    <a:bodyPr/>
                    <a:lstStyle/>
                    <a:p>
                      <a:r>
                        <a:rPr lang="es-EC" dirty="0" smtClean="0">
                          <a:solidFill>
                            <a:schemeClr val="tx2">
                              <a:lumMod val="50000"/>
                            </a:schemeClr>
                          </a:solidFill>
                        </a:rPr>
                        <a:t>4.</a:t>
                      </a:r>
                      <a:r>
                        <a:rPr lang="es-EC" baseline="0" dirty="0" smtClean="0">
                          <a:solidFill>
                            <a:schemeClr val="tx2">
                              <a:lumMod val="50000"/>
                            </a:schemeClr>
                          </a:solidFill>
                        </a:rPr>
                        <a:t> </a:t>
                      </a:r>
                      <a:r>
                        <a:rPr lang="es-EC" dirty="0" smtClean="0">
                          <a:solidFill>
                            <a:schemeClr val="tx2">
                              <a:lumMod val="50000"/>
                            </a:schemeClr>
                          </a:solidFill>
                        </a:rPr>
                        <a:t>¿Cuántas veces por semana pasa por su casa el camión recolector?</a:t>
                      </a:r>
                      <a:endParaRPr lang="es-EC" dirty="0">
                        <a:solidFill>
                          <a:schemeClr val="tx2">
                            <a:lumMod val="50000"/>
                          </a:schemeClr>
                        </a:solidFill>
                      </a:endParaRPr>
                    </a:p>
                  </a:txBody>
                  <a:tcPr/>
                </a:tc>
              </a:tr>
              <a:tr h="370840">
                <a:tc>
                  <a:txBody>
                    <a:bodyPr/>
                    <a:lstStyle/>
                    <a:p>
                      <a:r>
                        <a:rPr lang="es-EC" dirty="0" smtClean="0"/>
                        <a:t>Número de fundas</a:t>
                      </a:r>
                      <a:r>
                        <a:rPr lang="es-EC" baseline="0" dirty="0" smtClean="0"/>
                        <a:t> por semana:</a:t>
                      </a:r>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a:p>
                  </a:txBody>
                  <a:tcPr/>
                </a:tc>
                <a:tc>
                  <a:txBody>
                    <a:bodyPr/>
                    <a:lstStyle/>
                    <a:p>
                      <a:r>
                        <a:rPr lang="es-EC" dirty="0" smtClean="0"/>
                        <a:t>Frecuencia</a:t>
                      </a:r>
                      <a:r>
                        <a:rPr lang="es-EC" baseline="0" dirty="0" smtClean="0"/>
                        <a:t> de recolección:</a:t>
                      </a:r>
                    </a:p>
                    <a:p>
                      <a:endParaRPr lang="es-EC" dirty="0"/>
                    </a:p>
                  </a:txBody>
                  <a:tcPr/>
                </a:tc>
              </a:tr>
              <a:tr h="370840">
                <a:tc>
                  <a:txBody>
                    <a:bodyPr/>
                    <a:lstStyle/>
                    <a:p>
                      <a:r>
                        <a:rPr lang="es-EC" b="1" dirty="0" smtClean="0"/>
                        <a:t>5.¿Qué hace con los desechos en caso de que el </a:t>
                      </a:r>
                      <a:r>
                        <a:rPr lang="es-EC" b="1" dirty="0" smtClean="0">
                          <a:hlinkClick r:id="rId2" action="ppaction://hlinksldjump"/>
                        </a:rPr>
                        <a:t>sistema de recolección falle</a:t>
                      </a:r>
                      <a:r>
                        <a:rPr lang="es-EC" b="1" dirty="0" smtClean="0"/>
                        <a:t>?</a:t>
                      </a:r>
                    </a:p>
                  </a:txBody>
                  <a:tcPr/>
                </a:tc>
                <a:tc>
                  <a:txBody>
                    <a:bodyPr/>
                    <a:lstStyle/>
                    <a:p>
                      <a:r>
                        <a:rPr lang="es-EC" b="1" dirty="0" smtClean="0"/>
                        <a:t>6.</a:t>
                      </a:r>
                      <a:r>
                        <a:rPr lang="es-EC" b="1" baseline="0" dirty="0" smtClean="0"/>
                        <a:t> </a:t>
                      </a:r>
                      <a:r>
                        <a:rPr lang="es-EC" b="1" dirty="0" smtClean="0"/>
                        <a:t>¿Cuál es la composición de sus desechos en porcentaje?</a:t>
                      </a:r>
                      <a:endParaRPr lang="es-EC" b="1" dirty="0"/>
                    </a:p>
                  </a:txBody>
                  <a:tcPr/>
                </a:tc>
              </a:tr>
              <a:tr h="370840">
                <a:tc>
                  <a:txBody>
                    <a:bodyPr/>
                    <a:lstStyle/>
                    <a:p>
                      <a:r>
                        <a:rPr lang="es-EC" dirty="0" smtClean="0"/>
                        <a:t>Falla del Sistema de recolección:</a:t>
                      </a:r>
                    </a:p>
                    <a:p>
                      <a:endParaRPr lang="es-EC" dirty="0" smtClean="0"/>
                    </a:p>
                    <a:p>
                      <a:endParaRPr lang="es-EC" dirty="0" smtClean="0"/>
                    </a:p>
                    <a:p>
                      <a:endParaRPr lang="es-EC" dirty="0" smtClean="0"/>
                    </a:p>
                    <a:p>
                      <a:endParaRPr lang="es-EC" dirty="0" smtClean="0"/>
                    </a:p>
                    <a:p>
                      <a:endParaRPr lang="es-EC" dirty="0" smtClean="0"/>
                    </a:p>
                    <a:p>
                      <a:endParaRPr lang="es-EC" dirty="0" smtClean="0"/>
                    </a:p>
                  </a:txBody>
                  <a:tcPr/>
                </a:tc>
                <a:tc>
                  <a:txBody>
                    <a:bodyPr/>
                    <a:lstStyle/>
                    <a:p>
                      <a:r>
                        <a:rPr lang="es-EC" dirty="0" smtClean="0"/>
                        <a:t>Composición de RSU:</a:t>
                      </a:r>
                      <a:endParaRPr lang="es-EC" dirty="0"/>
                    </a:p>
                  </a:txBody>
                  <a:tcPr/>
                </a:tc>
              </a:tr>
            </a:tbl>
          </a:graphicData>
        </a:graphic>
      </p:graphicFrame>
      <p:graphicFrame>
        <p:nvGraphicFramePr>
          <p:cNvPr id="5" name="Gráfico 3"/>
          <p:cNvGraphicFramePr/>
          <p:nvPr>
            <p:extLst>
              <p:ext uri="{D42A27DB-BD31-4B8C-83A1-F6EECF244321}">
                <p14:modId xmlns:p14="http://schemas.microsoft.com/office/powerpoint/2010/main" val="2262769448"/>
              </p:ext>
            </p:extLst>
          </p:nvPr>
        </p:nvGraphicFramePr>
        <p:xfrm>
          <a:off x="827584" y="1556792"/>
          <a:ext cx="3096344" cy="23042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4"/>
          <p:cNvGraphicFramePr/>
          <p:nvPr>
            <p:extLst>
              <p:ext uri="{D42A27DB-BD31-4B8C-83A1-F6EECF244321}">
                <p14:modId xmlns:p14="http://schemas.microsoft.com/office/powerpoint/2010/main" val="3551540011"/>
              </p:ext>
            </p:extLst>
          </p:nvPr>
        </p:nvGraphicFramePr>
        <p:xfrm>
          <a:off x="4716016" y="1484784"/>
          <a:ext cx="3168352" cy="23042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áfico 5"/>
          <p:cNvGraphicFramePr/>
          <p:nvPr>
            <p:extLst>
              <p:ext uri="{D42A27DB-BD31-4B8C-83A1-F6EECF244321}">
                <p14:modId xmlns:p14="http://schemas.microsoft.com/office/powerpoint/2010/main" val="2301918074"/>
              </p:ext>
            </p:extLst>
          </p:nvPr>
        </p:nvGraphicFramePr>
        <p:xfrm>
          <a:off x="611560" y="4581128"/>
          <a:ext cx="3528392" cy="1890008"/>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angle 7"/>
          <p:cNvSpPr/>
          <p:nvPr/>
        </p:nvSpPr>
        <p:spPr>
          <a:xfrm>
            <a:off x="467544" y="6488392"/>
            <a:ext cx="1649682" cy="338554"/>
          </a:xfrm>
          <a:prstGeom prst="rect">
            <a:avLst/>
          </a:prstGeom>
        </p:spPr>
        <p:txBody>
          <a:bodyPr wrap="none">
            <a:spAutoFit/>
          </a:bodyPr>
          <a:lstStyle/>
          <a:p>
            <a:r>
              <a:rPr lang="es-EC" sz="1400" b="1" dirty="0" smtClean="0">
                <a:latin typeface="Times New Roman" panose="02020603050405020304" pitchFamily="18" charset="0"/>
                <a:cs typeface="Times New Roman" panose="02020603050405020304" pitchFamily="18" charset="0"/>
              </a:rPr>
              <a:t> </a:t>
            </a:r>
            <a:r>
              <a:rPr lang="es-EC" sz="1600" b="1" dirty="0" smtClean="0">
                <a:latin typeface="Times New Roman" panose="02020603050405020304" pitchFamily="18" charset="0"/>
                <a:cs typeface="Times New Roman" panose="02020603050405020304" pitchFamily="18" charset="0"/>
              </a:rPr>
              <a:t>Fuente: Autoras</a:t>
            </a:r>
            <a:endParaRPr lang="es-EC" sz="1600" b="1" dirty="0">
              <a:latin typeface="Times New Roman" panose="02020603050405020304" pitchFamily="18" charset="0"/>
              <a:cs typeface="Times New Roman" panose="02020603050405020304" pitchFamily="18" charset="0"/>
            </a:endParaRPr>
          </a:p>
        </p:txBody>
      </p:sp>
      <p:graphicFrame>
        <p:nvGraphicFramePr>
          <p:cNvPr id="9" name="Chart 8"/>
          <p:cNvGraphicFramePr/>
          <p:nvPr>
            <p:extLst>
              <p:ext uri="{D42A27DB-BD31-4B8C-83A1-F6EECF244321}">
                <p14:modId xmlns:p14="http://schemas.microsoft.com/office/powerpoint/2010/main" val="1991489461"/>
              </p:ext>
            </p:extLst>
          </p:nvPr>
        </p:nvGraphicFramePr>
        <p:xfrm>
          <a:off x="4355976" y="4747942"/>
          <a:ext cx="3600400" cy="1905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695167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7620000" cy="562074"/>
          </a:xfrm>
        </p:spPr>
        <p:txBody>
          <a:bodyPr/>
          <a:lstStyle/>
          <a:p>
            <a:r>
              <a:rPr lang="es-EC" sz="3600" dirty="0">
                <a:solidFill>
                  <a:srgbClr val="444D26"/>
                </a:solidFill>
              </a:rPr>
              <a:t>Resultados:</a:t>
            </a:r>
            <a:endParaRPr lang="es-EC"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49169500"/>
              </p:ext>
            </p:extLst>
          </p:nvPr>
        </p:nvGraphicFramePr>
        <p:xfrm>
          <a:off x="539552" y="836712"/>
          <a:ext cx="7620000" cy="5582920"/>
        </p:xfrm>
        <a:graphic>
          <a:graphicData uri="http://schemas.openxmlformats.org/drawingml/2006/table">
            <a:tbl>
              <a:tblPr firstRow="1" bandRow="1">
                <a:tableStyleId>{5C22544A-7EE6-4342-B048-85BDC9FD1C3A}</a:tableStyleId>
              </a:tblPr>
              <a:tblGrid>
                <a:gridCol w="3810000"/>
                <a:gridCol w="3810000"/>
              </a:tblGrid>
              <a:tr h="370840">
                <a:tc>
                  <a:txBody>
                    <a:bodyPr/>
                    <a:lstStyle/>
                    <a:p>
                      <a:pPr algn="just"/>
                      <a:r>
                        <a:rPr lang="es-EC" b="1" dirty="0" smtClean="0">
                          <a:solidFill>
                            <a:schemeClr val="tx2">
                              <a:lumMod val="50000"/>
                            </a:schemeClr>
                          </a:solidFill>
                        </a:rPr>
                        <a:t>7.</a:t>
                      </a:r>
                      <a:r>
                        <a:rPr lang="es-EC" b="1" baseline="0" dirty="0" smtClean="0">
                          <a:solidFill>
                            <a:schemeClr val="tx2">
                              <a:lumMod val="50000"/>
                            </a:schemeClr>
                          </a:solidFill>
                        </a:rPr>
                        <a:t> </a:t>
                      </a:r>
                      <a:r>
                        <a:rPr lang="es-EC" b="1" dirty="0" smtClean="0">
                          <a:solidFill>
                            <a:schemeClr val="tx2">
                              <a:lumMod val="50000"/>
                            </a:schemeClr>
                          </a:solidFill>
                        </a:rPr>
                        <a:t>¿Qué opina de la labor municipal con respecto a la limpieza pública?</a:t>
                      </a:r>
                      <a:endParaRPr lang="es-EC" b="1" dirty="0">
                        <a:solidFill>
                          <a:schemeClr val="tx2">
                            <a:lumMod val="50000"/>
                          </a:schemeClr>
                        </a:solidFill>
                      </a:endParaRPr>
                    </a:p>
                  </a:txBody>
                  <a:tcPr/>
                </a:tc>
                <a:tc>
                  <a:txBody>
                    <a:bodyPr/>
                    <a:lstStyle/>
                    <a:p>
                      <a:r>
                        <a:rPr lang="es-EC" dirty="0" smtClean="0">
                          <a:solidFill>
                            <a:schemeClr val="tx2">
                              <a:lumMod val="50000"/>
                            </a:schemeClr>
                          </a:solidFill>
                        </a:rPr>
                        <a:t>8.</a:t>
                      </a:r>
                      <a:r>
                        <a:rPr lang="es-EC" baseline="0" dirty="0" smtClean="0">
                          <a:solidFill>
                            <a:schemeClr val="tx2">
                              <a:lumMod val="50000"/>
                            </a:schemeClr>
                          </a:solidFill>
                        </a:rPr>
                        <a:t> </a:t>
                      </a:r>
                      <a:r>
                        <a:rPr lang="es-EC" dirty="0" smtClean="0">
                          <a:solidFill>
                            <a:schemeClr val="tx2">
                              <a:lumMod val="50000"/>
                            </a:schemeClr>
                          </a:solidFill>
                        </a:rPr>
                        <a:t>¿Conoce usted cuál es el horario de recolección de la basura por su domicilio?</a:t>
                      </a:r>
                      <a:endParaRPr lang="es-EC" dirty="0">
                        <a:solidFill>
                          <a:schemeClr val="tx2">
                            <a:lumMod val="50000"/>
                          </a:schemeClr>
                        </a:solidFill>
                      </a:endParaRPr>
                    </a:p>
                  </a:txBody>
                  <a:tcPr/>
                </a:tc>
              </a:tr>
              <a:tr h="370840">
                <a:tc>
                  <a:txBody>
                    <a:bodyPr/>
                    <a:lstStyle/>
                    <a:p>
                      <a:r>
                        <a:rPr lang="es-EC" dirty="0" smtClean="0"/>
                        <a:t>Opinión:</a:t>
                      </a:r>
                    </a:p>
                    <a:p>
                      <a:endParaRPr lang="es-EC" dirty="0" smtClean="0"/>
                    </a:p>
                    <a:p>
                      <a:endParaRPr lang="es-EC" dirty="0" smtClean="0"/>
                    </a:p>
                    <a:p>
                      <a:endParaRPr lang="es-EC" dirty="0" smtClean="0"/>
                    </a:p>
                    <a:p>
                      <a:endParaRPr lang="es-EC" dirty="0" smtClean="0"/>
                    </a:p>
                    <a:p>
                      <a:endParaRPr lang="es-EC" dirty="0" smtClean="0"/>
                    </a:p>
                    <a:p>
                      <a:endParaRPr lang="es-EC" dirty="0" smtClean="0"/>
                    </a:p>
                    <a:p>
                      <a:endParaRPr lang="es-EC" dirty="0" smtClean="0"/>
                    </a:p>
                  </a:txBody>
                  <a:tcPr/>
                </a:tc>
                <a:tc>
                  <a:txBody>
                    <a:bodyPr/>
                    <a:lstStyle/>
                    <a:p>
                      <a:r>
                        <a:rPr lang="es-EC" dirty="0" smtClean="0"/>
                        <a:t>Horario</a:t>
                      </a:r>
                      <a:r>
                        <a:rPr lang="es-EC" baseline="0" dirty="0" smtClean="0"/>
                        <a:t> de recolección:</a:t>
                      </a:r>
                    </a:p>
                    <a:p>
                      <a:endParaRPr lang="es-EC" dirty="0"/>
                    </a:p>
                  </a:txBody>
                  <a:tcPr/>
                </a:tc>
              </a:tr>
              <a:tr h="370840">
                <a:tc gridSpan="2">
                  <a:txBody>
                    <a:bodyPr/>
                    <a:lstStyle/>
                    <a:p>
                      <a:r>
                        <a:rPr lang="es-EC" b="1" dirty="0" smtClean="0"/>
                        <a:t>9.</a:t>
                      </a:r>
                      <a:r>
                        <a:rPr lang="es-EC" b="1" baseline="0" dirty="0" smtClean="0"/>
                        <a:t> </a:t>
                      </a:r>
                      <a:r>
                        <a:rPr lang="es-EC" b="1" dirty="0" smtClean="0"/>
                        <a:t>¿Sabe usted cuál es el destino final de su basura?</a:t>
                      </a:r>
                    </a:p>
                  </a:txBody>
                  <a:tcPr/>
                </a:tc>
                <a:tc hMerge="1">
                  <a:txBody>
                    <a:bodyPr/>
                    <a:lstStyle/>
                    <a:p>
                      <a:endParaRPr lang="es-EC" b="1" dirty="0"/>
                    </a:p>
                  </a:txBody>
                  <a:tcPr/>
                </a:tc>
              </a:tr>
              <a:tr h="370840">
                <a:tc gridSpan="2">
                  <a:txBody>
                    <a:bodyPr/>
                    <a:lstStyle/>
                    <a:p>
                      <a:r>
                        <a:rPr lang="es-EC" dirty="0" smtClean="0"/>
                        <a:t>Destino Final:</a:t>
                      </a:r>
                    </a:p>
                    <a:p>
                      <a:endParaRPr lang="es-EC" dirty="0" smtClean="0"/>
                    </a:p>
                    <a:p>
                      <a:endParaRPr lang="es-EC" dirty="0" smtClean="0"/>
                    </a:p>
                    <a:p>
                      <a:endParaRPr lang="es-EC" dirty="0" smtClean="0"/>
                    </a:p>
                    <a:p>
                      <a:endParaRPr lang="es-EC" dirty="0" smtClean="0"/>
                    </a:p>
                    <a:p>
                      <a:endParaRPr lang="es-EC" dirty="0" smtClean="0"/>
                    </a:p>
                    <a:p>
                      <a:endParaRPr lang="es-EC" dirty="0" smtClean="0"/>
                    </a:p>
                  </a:txBody>
                  <a:tcPr/>
                </a:tc>
                <a:tc hMerge="1">
                  <a:txBody>
                    <a:bodyPr/>
                    <a:lstStyle/>
                    <a:p>
                      <a:endParaRPr lang="es-EC" dirty="0"/>
                    </a:p>
                  </a:txBody>
                  <a:tcPr/>
                </a:tc>
              </a:tr>
            </a:tbl>
          </a:graphicData>
        </a:graphic>
      </p:graphicFrame>
      <p:graphicFrame>
        <p:nvGraphicFramePr>
          <p:cNvPr id="5" name="Gráfico 12"/>
          <p:cNvGraphicFramePr/>
          <p:nvPr>
            <p:extLst>
              <p:ext uri="{D42A27DB-BD31-4B8C-83A1-F6EECF244321}">
                <p14:modId xmlns:p14="http://schemas.microsoft.com/office/powerpoint/2010/main" val="2486841191"/>
              </p:ext>
            </p:extLst>
          </p:nvPr>
        </p:nvGraphicFramePr>
        <p:xfrm>
          <a:off x="683568" y="1196752"/>
          <a:ext cx="3528392" cy="26642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7"/>
          <p:cNvGraphicFramePr/>
          <p:nvPr>
            <p:extLst>
              <p:ext uri="{D42A27DB-BD31-4B8C-83A1-F6EECF244321}">
                <p14:modId xmlns:p14="http://schemas.microsoft.com/office/powerpoint/2010/main" val="3223134319"/>
              </p:ext>
            </p:extLst>
          </p:nvPr>
        </p:nvGraphicFramePr>
        <p:xfrm>
          <a:off x="4644008" y="1340768"/>
          <a:ext cx="3456384" cy="27720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8"/>
          <p:cNvGraphicFramePr/>
          <p:nvPr>
            <p:extLst>
              <p:ext uri="{D42A27DB-BD31-4B8C-83A1-F6EECF244321}">
                <p14:modId xmlns:p14="http://schemas.microsoft.com/office/powerpoint/2010/main" val="1087459083"/>
              </p:ext>
            </p:extLst>
          </p:nvPr>
        </p:nvGraphicFramePr>
        <p:xfrm>
          <a:off x="1547664" y="4005064"/>
          <a:ext cx="5256584" cy="2664296"/>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p:cNvSpPr/>
          <p:nvPr/>
        </p:nvSpPr>
        <p:spPr>
          <a:xfrm>
            <a:off x="539552" y="6323580"/>
            <a:ext cx="1649682" cy="338554"/>
          </a:xfrm>
          <a:prstGeom prst="rect">
            <a:avLst/>
          </a:prstGeom>
        </p:spPr>
        <p:txBody>
          <a:bodyPr wrap="none">
            <a:spAutoFit/>
          </a:bodyPr>
          <a:lstStyle/>
          <a:p>
            <a:r>
              <a:rPr lang="es-EC" sz="1400" b="1" dirty="0" smtClean="0">
                <a:latin typeface="Times New Roman" panose="02020603050405020304" pitchFamily="18" charset="0"/>
                <a:cs typeface="Times New Roman" panose="02020603050405020304" pitchFamily="18" charset="0"/>
              </a:rPr>
              <a:t> </a:t>
            </a:r>
            <a:r>
              <a:rPr lang="es-EC" sz="1600" b="1" dirty="0" smtClean="0">
                <a:latin typeface="Times New Roman" panose="02020603050405020304" pitchFamily="18" charset="0"/>
                <a:cs typeface="Times New Roman" panose="02020603050405020304" pitchFamily="18" charset="0"/>
              </a:rPr>
              <a:t>Fuente: Autoras</a:t>
            </a:r>
            <a:endParaRPr lang="es-EC"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780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Andrea\Desktop\TESIS CHARPENTIER TUSO\Fotos por barrios\Tolita 1\Z15 Tolita 1 646498 E       10102083 N    Cota 19 m (4).jpg"/>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19572" y="748245"/>
            <a:ext cx="7056784" cy="5544616"/>
          </a:xfrm>
          <a:prstGeom prst="rect">
            <a:avLst/>
          </a:prstGeom>
          <a:noFill/>
          <a:ln>
            <a:noFill/>
          </a:ln>
        </p:spPr>
      </p:pic>
      <p:sp>
        <p:nvSpPr>
          <p:cNvPr id="2" name="Title 1"/>
          <p:cNvSpPr>
            <a:spLocks noGrp="1"/>
          </p:cNvSpPr>
          <p:nvPr>
            <p:ph type="title"/>
          </p:nvPr>
        </p:nvSpPr>
        <p:spPr>
          <a:xfrm>
            <a:off x="1007604" y="188640"/>
            <a:ext cx="6480720" cy="562074"/>
          </a:xfrm>
        </p:spPr>
        <p:style>
          <a:lnRef idx="2">
            <a:schemeClr val="accent1"/>
          </a:lnRef>
          <a:fillRef idx="1">
            <a:schemeClr val="lt1"/>
          </a:fillRef>
          <a:effectRef idx="0">
            <a:schemeClr val="accent1"/>
          </a:effectRef>
          <a:fontRef idx="minor">
            <a:schemeClr val="dk1"/>
          </a:fontRef>
        </p:style>
        <p:txBody>
          <a:bodyPr/>
          <a:lstStyle/>
          <a:p>
            <a:r>
              <a:rPr lang="es-EC" sz="3600" dirty="0" smtClean="0">
                <a:solidFill>
                  <a:srgbClr val="FFFF00"/>
                </a:solidFill>
              </a:rPr>
              <a:t/>
            </a:r>
            <a:br>
              <a:rPr lang="es-EC" sz="3600" dirty="0" smtClean="0">
                <a:solidFill>
                  <a:srgbClr val="FFFF00"/>
                </a:solidFill>
              </a:rPr>
            </a:br>
            <a:r>
              <a:rPr lang="es-EC" sz="3600" dirty="0" smtClean="0">
                <a:solidFill>
                  <a:schemeClr val="accent1">
                    <a:lumMod val="50000"/>
                  </a:schemeClr>
                </a:solidFill>
              </a:rPr>
              <a:t>Resultados</a:t>
            </a:r>
            <a:r>
              <a:rPr lang="es-EC" sz="3600" dirty="0">
                <a:solidFill>
                  <a:schemeClr val="accent1">
                    <a:lumMod val="50000"/>
                  </a:schemeClr>
                </a:solidFill>
              </a:rPr>
              <a:t>: </a:t>
            </a:r>
            <a:r>
              <a:rPr lang="es-EC" sz="2000" dirty="0">
                <a:solidFill>
                  <a:schemeClr val="accent1">
                    <a:lumMod val="50000"/>
                  </a:schemeClr>
                </a:solidFill>
              </a:rPr>
              <a:t>ZONAS CON MAYOR ACUMULACIÓN DE RSU</a:t>
            </a:r>
            <a:r>
              <a:rPr lang="es-EC" sz="3600" dirty="0">
                <a:solidFill>
                  <a:srgbClr val="FFFF00"/>
                </a:solidFill>
              </a:rPr>
              <a:t/>
            </a:r>
            <a:br>
              <a:rPr lang="es-EC" sz="3600" dirty="0">
                <a:solidFill>
                  <a:srgbClr val="FFFF00"/>
                </a:solidFill>
              </a:rPr>
            </a:br>
            <a:endParaRPr lang="es-EC" dirty="0">
              <a:solidFill>
                <a:srgbClr val="FFFF00"/>
              </a:solidFill>
            </a:endParaRPr>
          </a:p>
        </p:txBody>
      </p:sp>
      <p:sp>
        <p:nvSpPr>
          <p:cNvPr id="7" name="Rectangle 6"/>
          <p:cNvSpPr/>
          <p:nvPr/>
        </p:nvSpPr>
        <p:spPr>
          <a:xfrm>
            <a:off x="431540" y="5517232"/>
            <a:ext cx="7632848"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dirty="0">
                <a:latin typeface="Times New Roman" panose="02020603050405020304" pitchFamily="18" charset="0"/>
                <a:cs typeface="Times New Roman" panose="02020603050405020304" pitchFamily="18" charset="0"/>
              </a:rPr>
              <a:t> Se identificaron un total de 32 zonas con evidente acumulación de RSU, a lo largo de la ciudad de Esmeraldas. </a:t>
            </a:r>
            <a:r>
              <a:rPr lang="es-EC" dirty="0">
                <a:latin typeface="Times New Roman" panose="02020603050405020304" pitchFamily="18" charset="0"/>
                <a:cs typeface="Times New Roman" panose="02020603050405020304" pitchFamily="18" charset="0"/>
                <a:hlinkClick r:id="rId4" action="ppaction://hlinkfile"/>
              </a:rPr>
              <a:t>Anexo 3.</a:t>
            </a:r>
            <a:endParaRPr lang="es-EC" dirty="0">
              <a:latin typeface="Times New Roman" panose="02020603050405020304" pitchFamily="18" charset="0"/>
              <a:cs typeface="Times New Roman" panose="02020603050405020304" pitchFamily="18" charset="0"/>
            </a:endParaRPr>
          </a:p>
        </p:txBody>
      </p:sp>
      <p:sp>
        <p:nvSpPr>
          <p:cNvPr id="9" name="Rectangle 8"/>
          <p:cNvSpPr/>
          <p:nvPr/>
        </p:nvSpPr>
        <p:spPr>
          <a:xfrm>
            <a:off x="458567" y="6292861"/>
            <a:ext cx="7632848"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solidFill>
                  <a:prstClr val="black"/>
                </a:solidFill>
                <a:latin typeface="Times New Roman" panose="02020603050405020304" pitchFamily="18" charset="0"/>
                <a:cs typeface="Times New Roman" panose="02020603050405020304" pitchFamily="18" charset="0"/>
              </a:rPr>
              <a:t>Se elaboró una ficha por cada zona de acumulación identificada </a:t>
            </a:r>
            <a:r>
              <a:rPr lang="es-EC" sz="2000" dirty="0">
                <a:solidFill>
                  <a:prstClr val="black"/>
                </a:solidFill>
                <a:latin typeface="Times New Roman" panose="02020603050405020304" pitchFamily="18" charset="0"/>
                <a:cs typeface="Times New Roman" panose="02020603050405020304" pitchFamily="18" charset="0"/>
                <a:hlinkClick r:id="rId5" action="ppaction://hlinkfile"/>
              </a:rPr>
              <a:t>(</a:t>
            </a:r>
            <a:r>
              <a:rPr lang="es-EC" sz="2000" dirty="0" smtClean="0">
                <a:solidFill>
                  <a:prstClr val="black"/>
                </a:solidFill>
                <a:latin typeface="Times New Roman" panose="02020603050405020304" pitchFamily="18" charset="0"/>
                <a:cs typeface="Times New Roman" panose="02020603050405020304" pitchFamily="18" charset="0"/>
                <a:hlinkClick r:id="rId5" action="ppaction://hlinkfile"/>
              </a:rPr>
              <a:t>Fichas)</a:t>
            </a:r>
            <a:endParaRPr lang="es-EC" dirty="0"/>
          </a:p>
        </p:txBody>
      </p:sp>
    </p:spTree>
    <p:extLst>
      <p:ext uri="{BB962C8B-B14F-4D97-AF65-F5344CB8AC3E}">
        <p14:creationId xmlns:p14="http://schemas.microsoft.com/office/powerpoint/2010/main" val="2725843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634082"/>
          </a:xfrm>
        </p:spPr>
        <p:txBody>
          <a:bodyPr/>
          <a:lstStyle/>
          <a:p>
            <a:r>
              <a:rPr lang="es-EC" sz="3200" dirty="0" smtClean="0"/>
              <a:t>Barrio Las Palmas</a:t>
            </a:r>
            <a:endParaRPr lang="es-EC" sz="3200" dirty="0"/>
          </a:p>
        </p:txBody>
      </p:sp>
      <p:pic>
        <p:nvPicPr>
          <p:cNvPr id="8194" name="Picture 2" descr="C:\Users\Andrea\Desktop\TESIS CHARPENTIER TUSO\Fotos por barrios\Las Palmas\Z5 Las Palmas, 649699 E, 10109271 N, 10m (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249"/>
          <a:stretch/>
        </p:blipFill>
        <p:spPr bwMode="auto">
          <a:xfrm rot="16200000">
            <a:off x="4250599" y="1869906"/>
            <a:ext cx="5107084" cy="316813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ndrea\Desktop\TESIS CHARPENTIER TUSO\Fotos por barrios\Las Palmas\Z5 Las Palmas, 649699 E, 10109271 N, 10m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150"/>
          <a:stretch/>
        </p:blipFill>
        <p:spPr bwMode="auto">
          <a:xfrm>
            <a:off x="395535" y="1628800"/>
            <a:ext cx="4189859" cy="352839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3851920" y="2996952"/>
            <a:ext cx="1152128" cy="1944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6" name="Straight Arrow Connector 5"/>
          <p:cNvCxnSpPr>
            <a:stCxn id="4" idx="0"/>
          </p:cNvCxnSpPr>
          <p:nvPr/>
        </p:nvCxnSpPr>
        <p:spPr>
          <a:xfrm flipV="1">
            <a:off x="4427984" y="900432"/>
            <a:ext cx="792088" cy="20965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427984" y="4941168"/>
            <a:ext cx="792088" cy="93610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29906" y="5242613"/>
            <a:ext cx="4261866" cy="584775"/>
          </a:xfrm>
          <a:prstGeom prst="rect">
            <a:avLst/>
          </a:prstGeom>
        </p:spPr>
        <p:txBody>
          <a:bodyPr wrap="square">
            <a:spAutoFit/>
          </a:bodyPr>
          <a:lstStyle/>
          <a:p>
            <a:pPr lvl="0" algn="just"/>
            <a:r>
              <a:rPr lang="es-EC" sz="1600" b="1" dirty="0" smtClean="0">
                <a:solidFill>
                  <a:prstClr val="black"/>
                </a:solidFill>
                <a:latin typeface="Times New Roman"/>
                <a:ea typeface="Calibri"/>
              </a:rPr>
              <a:t>Foto 6: </a:t>
            </a:r>
            <a:r>
              <a:rPr lang="es-EC" sz="1600" dirty="0" smtClean="0">
                <a:solidFill>
                  <a:prstClr val="black"/>
                </a:solidFill>
                <a:latin typeface="Times New Roman"/>
                <a:ea typeface="Calibri"/>
              </a:rPr>
              <a:t>Contenedores de residuos cerrados con candado, Barrio las Palmas.</a:t>
            </a:r>
            <a:endParaRPr lang="es-EC" sz="1600" dirty="0">
              <a:solidFill>
                <a:prstClr val="black"/>
              </a:solidFill>
            </a:endParaRPr>
          </a:p>
        </p:txBody>
      </p:sp>
    </p:spTree>
    <p:extLst>
      <p:ext uri="{BB962C8B-B14F-4D97-AF65-F5344CB8AC3E}">
        <p14:creationId xmlns:p14="http://schemas.microsoft.com/office/powerpoint/2010/main" val="2771845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ndrea\Desktop\TESIS CHARPENTIER TUSO\Fotos por barrios\El embudo\El embudo 648884 E  10108614 N    Cota 87 m (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233661"/>
            <a:ext cx="8186173"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1560" y="188640"/>
            <a:ext cx="3384376" cy="562074"/>
          </a:xfrm>
        </p:spPr>
        <p:txBody>
          <a:bodyPr/>
          <a:lstStyle/>
          <a:p>
            <a:r>
              <a:rPr lang="es-EC" sz="3600" dirty="0" smtClean="0"/>
              <a:t>Objetivo General</a:t>
            </a:r>
            <a:endParaRPr lang="es-EC" sz="3600" dirty="0"/>
          </a:p>
        </p:txBody>
      </p:sp>
      <p:sp>
        <p:nvSpPr>
          <p:cNvPr id="3" name="Content Placeholder 2"/>
          <p:cNvSpPr>
            <a:spLocks noGrp="1"/>
          </p:cNvSpPr>
          <p:nvPr>
            <p:ph idx="1"/>
          </p:nvPr>
        </p:nvSpPr>
        <p:spPr>
          <a:xfrm>
            <a:off x="744206" y="980728"/>
            <a:ext cx="7056784" cy="165618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noAutofit/>
          </a:bodyPr>
          <a:lstStyle/>
          <a:p>
            <a:pPr marL="114300" indent="0" algn="just">
              <a:buNone/>
            </a:pPr>
            <a:r>
              <a:rPr lang="es-ES" sz="2400" dirty="0"/>
              <a:t>Diseñar un Plan de Gestión Integral de los Residuos Sólidos Urbanos (RSU),</a:t>
            </a:r>
            <a:r>
              <a:rPr lang="es-EC" sz="2400" dirty="0"/>
              <a:t> técnica y ambientalmente aceptable,</a:t>
            </a:r>
            <a:r>
              <a:rPr lang="es-ES" sz="2400" dirty="0"/>
              <a:t> en la ciudad de </a:t>
            </a:r>
            <a:r>
              <a:rPr lang="es-ES" sz="2400" dirty="0" smtClean="0"/>
              <a:t>Esmeraldas,</a:t>
            </a:r>
            <a:r>
              <a:rPr lang="es-EC" sz="2400" dirty="0"/>
              <a:t> Provincia de </a:t>
            </a:r>
            <a:r>
              <a:rPr lang="es-EC" sz="2400" dirty="0" smtClean="0"/>
              <a:t>Esmeraldas, Ecuador.</a:t>
            </a:r>
            <a:endParaRPr lang="es-EC" sz="2400" dirty="0"/>
          </a:p>
        </p:txBody>
      </p:sp>
    </p:spTree>
    <p:extLst>
      <p:ext uri="{BB962C8B-B14F-4D97-AF65-F5344CB8AC3E}">
        <p14:creationId xmlns:p14="http://schemas.microsoft.com/office/powerpoint/2010/main" val="15417030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7620000" cy="634082"/>
          </a:xfrm>
        </p:spPr>
        <p:txBody>
          <a:bodyPr/>
          <a:lstStyle/>
          <a:p>
            <a:r>
              <a:rPr lang="es-EC" sz="3600" dirty="0">
                <a:solidFill>
                  <a:schemeClr val="bg1"/>
                </a:solidFill>
              </a:rPr>
              <a:t>Resultados:</a:t>
            </a:r>
            <a:endParaRPr lang="es-EC" dirty="0">
              <a:solidFill>
                <a:schemeClr val="bg1"/>
              </a:solidFill>
            </a:endParaRPr>
          </a:p>
        </p:txBody>
      </p:sp>
      <p:sp>
        <p:nvSpPr>
          <p:cNvPr id="3" name="Content Placeholder 2"/>
          <p:cNvSpPr>
            <a:spLocks noGrp="1"/>
          </p:cNvSpPr>
          <p:nvPr>
            <p:ph idx="1"/>
          </p:nvPr>
        </p:nvSpPr>
        <p:spPr>
          <a:xfrm>
            <a:off x="457200" y="764704"/>
            <a:ext cx="7620000" cy="5636096"/>
          </a:xfrm>
        </p:spPr>
        <p:txBody>
          <a:bodyPr/>
          <a:lstStyle/>
          <a:p>
            <a:pPr marL="457200" lvl="1" indent="0">
              <a:lnSpc>
                <a:spcPct val="115000"/>
              </a:lnSpc>
              <a:spcBef>
                <a:spcPts val="1000"/>
              </a:spcBef>
              <a:spcAft>
                <a:spcPts val="0"/>
              </a:spcAft>
              <a:buNone/>
            </a:pPr>
            <a:r>
              <a:rPr lang="es-EC" b="1" dirty="0">
                <a:solidFill>
                  <a:schemeClr val="bg1"/>
                </a:solidFill>
                <a:latin typeface="Times New Roman"/>
                <a:ea typeface="Times New Roman"/>
                <a:cs typeface="Times New Roman"/>
              </a:rPr>
              <a:t>EVALUACIÓN DEL SISTEMA DE </a:t>
            </a:r>
            <a:r>
              <a:rPr lang="es-EC" b="1" dirty="0" smtClean="0">
                <a:solidFill>
                  <a:schemeClr val="bg1"/>
                </a:solidFill>
                <a:latin typeface="Times New Roman"/>
                <a:ea typeface="Times New Roman"/>
                <a:cs typeface="Times New Roman"/>
              </a:rPr>
              <a:t>RECOLECCIÓN:</a:t>
            </a:r>
          </a:p>
          <a:p>
            <a:pPr marL="114300" indent="0">
              <a:buNone/>
            </a:pPr>
            <a:endParaRPr lang="es-EC" dirty="0"/>
          </a:p>
        </p:txBody>
      </p:sp>
      <p:graphicFrame>
        <p:nvGraphicFramePr>
          <p:cNvPr id="4" name="Diagram 3"/>
          <p:cNvGraphicFramePr/>
          <p:nvPr>
            <p:extLst>
              <p:ext uri="{D42A27DB-BD31-4B8C-83A1-F6EECF244321}">
                <p14:modId xmlns:p14="http://schemas.microsoft.com/office/powerpoint/2010/main" val="2171681183"/>
              </p:ext>
            </p:extLst>
          </p:nvPr>
        </p:nvGraphicFramePr>
        <p:xfrm>
          <a:off x="179512" y="1268760"/>
          <a:ext cx="8208912" cy="316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206951748"/>
              </p:ext>
            </p:extLst>
          </p:nvPr>
        </p:nvGraphicFramePr>
        <p:xfrm>
          <a:off x="2015850" y="5683265"/>
          <a:ext cx="4338376" cy="736092"/>
        </p:xfrm>
        <a:graphic>
          <a:graphicData uri="http://schemas.openxmlformats.org/drawingml/2006/table">
            <a:tbl>
              <a:tblPr firstRow="1" firstCol="1" bandRow="1">
                <a:tableStyleId>{35758FB7-9AC5-4552-8A53-C91805E547FA}</a:tableStyleId>
              </a:tblPr>
              <a:tblGrid>
                <a:gridCol w="1795190"/>
                <a:gridCol w="1271593"/>
                <a:gridCol w="1271593"/>
              </a:tblGrid>
              <a:tr h="0">
                <a:tc>
                  <a:txBody>
                    <a:bodyPr/>
                    <a:lstStyle/>
                    <a:p>
                      <a:pPr algn="just">
                        <a:lnSpc>
                          <a:spcPct val="115000"/>
                        </a:lnSpc>
                        <a:spcAft>
                          <a:spcPts val="0"/>
                        </a:spcAft>
                      </a:pPr>
                      <a:r>
                        <a:rPr lang="es-EC" sz="1400" dirty="0">
                          <a:effectLst/>
                        </a:rPr>
                        <a:t>Tipo de vehículo</a:t>
                      </a:r>
                      <a:endParaRPr lang="es-EC" sz="14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s-EC" sz="1400" dirty="0">
                          <a:effectLst/>
                        </a:rPr>
                        <a:t>Capacidad</a:t>
                      </a:r>
                      <a:endParaRPr lang="es-EC" sz="14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s-EC" sz="1400" dirty="0">
                          <a:effectLst/>
                        </a:rPr>
                        <a:t>Estado</a:t>
                      </a:r>
                      <a:endParaRPr lang="es-EC" sz="1400" dirty="0">
                        <a:effectLst/>
                        <a:latin typeface="Calibri"/>
                        <a:ea typeface="Calibri"/>
                        <a:cs typeface="Times New Roman"/>
                      </a:endParaRPr>
                    </a:p>
                  </a:txBody>
                  <a:tcPr marL="68580" marR="68580" marT="0" marB="0"/>
                </a:tc>
              </a:tr>
              <a:tr h="0">
                <a:tc>
                  <a:txBody>
                    <a:bodyPr/>
                    <a:lstStyle/>
                    <a:p>
                      <a:pPr algn="just">
                        <a:lnSpc>
                          <a:spcPct val="115000"/>
                        </a:lnSpc>
                        <a:spcAft>
                          <a:spcPts val="0"/>
                        </a:spcAft>
                      </a:pPr>
                      <a:r>
                        <a:rPr lang="es-EC" sz="1400" dirty="0">
                          <a:effectLst/>
                        </a:rPr>
                        <a:t>VOLQUETAS</a:t>
                      </a:r>
                      <a:endParaRPr lang="es-EC" sz="14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s-EC" sz="1400" dirty="0">
                          <a:effectLst/>
                        </a:rPr>
                        <a:t>8 Ton</a:t>
                      </a:r>
                      <a:endParaRPr lang="es-EC" sz="14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s-EC" sz="1400" dirty="0">
                          <a:effectLst/>
                        </a:rPr>
                        <a:t>Bueno</a:t>
                      </a:r>
                      <a:endParaRPr lang="es-EC" sz="1400" dirty="0">
                        <a:effectLst/>
                        <a:latin typeface="Calibri"/>
                        <a:ea typeface="Calibri"/>
                        <a:cs typeface="Times New Roman"/>
                      </a:endParaRPr>
                    </a:p>
                  </a:txBody>
                  <a:tcPr marL="68580" marR="68580" marT="0" marB="0"/>
                </a:tc>
              </a:tr>
              <a:tr h="0">
                <a:tc>
                  <a:txBody>
                    <a:bodyPr/>
                    <a:lstStyle/>
                    <a:p>
                      <a:pPr algn="just">
                        <a:lnSpc>
                          <a:spcPct val="115000"/>
                        </a:lnSpc>
                        <a:spcAft>
                          <a:spcPts val="0"/>
                        </a:spcAft>
                      </a:pPr>
                      <a:r>
                        <a:rPr lang="es-EC" sz="1400" dirty="0">
                          <a:effectLst/>
                        </a:rPr>
                        <a:t>RECOLECTORES</a:t>
                      </a:r>
                      <a:endParaRPr lang="es-EC" sz="14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s-EC" sz="1400" dirty="0">
                          <a:effectLst/>
                        </a:rPr>
                        <a:t>12,23 Ton</a:t>
                      </a:r>
                      <a:endParaRPr lang="es-EC" sz="1400" dirty="0">
                        <a:effectLst/>
                        <a:latin typeface="Calibri"/>
                        <a:ea typeface="Calibri"/>
                        <a:cs typeface="Times New Roman"/>
                      </a:endParaRPr>
                    </a:p>
                  </a:txBody>
                  <a:tcPr marL="68580" marR="68580" marT="0" marB="0"/>
                </a:tc>
                <a:tc>
                  <a:txBody>
                    <a:bodyPr/>
                    <a:lstStyle/>
                    <a:p>
                      <a:pPr algn="just">
                        <a:lnSpc>
                          <a:spcPct val="115000"/>
                        </a:lnSpc>
                        <a:spcAft>
                          <a:spcPts val="0"/>
                        </a:spcAft>
                      </a:pPr>
                      <a:r>
                        <a:rPr lang="es-EC" sz="1400" dirty="0">
                          <a:effectLst/>
                          <a:hlinkClick r:id="rId8" action="ppaction://hlinksldjump"/>
                        </a:rPr>
                        <a:t>Mal Estado</a:t>
                      </a:r>
                      <a:endParaRPr lang="es-EC" sz="1400" dirty="0">
                        <a:effectLst/>
                        <a:latin typeface="Calibri"/>
                        <a:ea typeface="Calibri"/>
                        <a:cs typeface="Times New Roman"/>
                      </a:endParaRPr>
                    </a:p>
                  </a:txBody>
                  <a:tcPr marL="68580" marR="68580" marT="0" marB="0"/>
                </a:tc>
              </a:tr>
            </a:tbl>
          </a:graphicData>
        </a:graphic>
      </p:graphicFrame>
      <p:sp>
        <p:nvSpPr>
          <p:cNvPr id="6" name="Rectangle 1"/>
          <p:cNvSpPr>
            <a:spLocks noChangeArrowheads="1"/>
          </p:cNvSpPr>
          <p:nvPr/>
        </p:nvSpPr>
        <p:spPr bwMode="auto">
          <a:xfrm>
            <a:off x="1708981" y="5281047"/>
            <a:ext cx="50677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altLang="es-EC" sz="16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T</a:t>
            </a:r>
            <a:r>
              <a:rPr kumimoji="0" lang="es-EC" altLang="es-EC" sz="1600" b="1" i="0" u="none" strike="noStrike" cap="none" normalizeH="0" baseline="0" dirty="0" smtClean="0" bmk="">
                <a:ln>
                  <a:noFill/>
                </a:ln>
                <a:solidFill>
                  <a:srgbClr val="000000"/>
                </a:solidFill>
                <a:effectLst/>
                <a:latin typeface="Times New Roman" pitchFamily="18" charset="0"/>
                <a:ea typeface="Calibri" pitchFamily="34" charset="0"/>
                <a:cs typeface="Times New Roman" pitchFamily="18" charset="0"/>
              </a:rPr>
              <a:t>abla 4</a:t>
            </a:r>
            <a:r>
              <a:rPr kumimoji="0" lang="es-EC" altLang="es-EC" sz="1600" b="1" i="0" u="none" strike="noStrike" cap="none" normalizeH="0" baseline="0" dirty="0" smtClean="0" bmk="_Toc384633377">
                <a:ln>
                  <a:noFill/>
                </a:ln>
                <a:solidFill>
                  <a:srgbClr val="000000"/>
                </a:solidFill>
                <a:effectLst/>
                <a:latin typeface="Times New Roman" pitchFamily="18" charset="0"/>
                <a:ea typeface="Calibri" pitchFamily="34" charset="0"/>
                <a:cs typeface="Times New Roman" pitchFamily="18" charset="0"/>
              </a:rPr>
              <a:t>. </a:t>
            </a:r>
            <a:r>
              <a:rPr kumimoji="0" lang="es-EC" altLang="es-EC" sz="1600" b="0" i="0" u="none" strike="noStrike" cap="none" normalizeH="0" baseline="0" dirty="0" smtClean="0" bmk="_Toc384633377">
                <a:ln>
                  <a:noFill/>
                </a:ln>
                <a:solidFill>
                  <a:srgbClr val="000000"/>
                </a:solidFill>
                <a:effectLst/>
                <a:latin typeface="Times New Roman" pitchFamily="18" charset="0"/>
                <a:ea typeface="Calibri" pitchFamily="34" charset="0"/>
                <a:cs typeface="Times New Roman" pitchFamily="18" charset="0"/>
              </a:rPr>
              <a:t>Unidades recolectoras del servicio de recolecci</a:t>
            </a:r>
            <a:r>
              <a:rPr kumimoji="0" lang="es-EC" altLang="es-EC" sz="1600" b="0" i="0" u="none" strike="noStrike" cap="none" normalizeH="0" baseline="0" dirty="0" smtClean="0" bmk="_Toc384633377">
                <a:ln>
                  <a:noFill/>
                </a:ln>
                <a:solidFill>
                  <a:srgbClr val="000000"/>
                </a:solidFill>
                <a:effectLst/>
                <a:latin typeface="Calibri"/>
                <a:ea typeface="Calibri" pitchFamily="34" charset="0"/>
                <a:cs typeface="Times New Roman" pitchFamily="18" charset="0"/>
              </a:rPr>
              <a:t>ó</a:t>
            </a:r>
            <a:r>
              <a:rPr kumimoji="0" lang="es-EC" altLang="es-EC" sz="1600" b="0" i="0" u="none" strike="noStrike" cap="none" normalizeH="0" baseline="0" dirty="0" smtClean="0" bmk="_Toc384633377">
                <a:ln>
                  <a:noFill/>
                </a:ln>
                <a:solidFill>
                  <a:srgbClr val="000000"/>
                </a:solidFill>
                <a:effectLst/>
                <a:latin typeface="Times New Roman" pitchFamily="18" charset="0"/>
                <a:ea typeface="Calibri" pitchFamily="34" charset="0"/>
                <a:cs typeface="Times New Roman" pitchFamily="18" charset="0"/>
              </a:rPr>
              <a:t>n</a:t>
            </a:r>
            <a:endParaRPr kumimoji="0" lang="es-EC" altLang="es-EC"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2051202" y="6376115"/>
            <a:ext cx="2376264" cy="338554"/>
          </a:xfrm>
          <a:prstGeom prst="rect">
            <a:avLst/>
          </a:prstGeom>
        </p:spPr>
        <p:txBody>
          <a:bodyPr wrap="square">
            <a:spAutoFit/>
          </a:bodyPr>
          <a:lstStyle/>
          <a:p>
            <a:r>
              <a:rPr lang="es-EC" sz="1400" b="1" dirty="0" smtClean="0">
                <a:latin typeface="Times New Roman" panose="02020603050405020304" pitchFamily="18" charset="0"/>
                <a:cs typeface="Times New Roman" panose="02020603050405020304" pitchFamily="18" charset="0"/>
              </a:rPr>
              <a:t> </a:t>
            </a:r>
            <a:r>
              <a:rPr lang="es-EC" sz="1600" b="1" dirty="0" smtClean="0">
                <a:latin typeface="Times New Roman" panose="02020603050405020304" pitchFamily="18" charset="0"/>
                <a:cs typeface="Times New Roman" panose="02020603050405020304" pitchFamily="18" charset="0"/>
              </a:rPr>
              <a:t>Fuente: GADME, 2013</a:t>
            </a:r>
            <a:endParaRPr lang="es-EC"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53716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ndrea\Downloads\planilla betto.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34346" y="-260188"/>
            <a:ext cx="5475804" cy="7609410"/>
          </a:xfrm>
          <a:prstGeom prst="rect">
            <a:avLst/>
          </a:prstGeom>
          <a:noFill/>
          <a:extLst>
            <a:ext uri="{909E8E84-426E-40DD-AFC4-6F175D3DCCD1}">
              <a14:hiddenFill xmlns:a14="http://schemas.microsoft.com/office/drawing/2010/main">
                <a:solidFill>
                  <a:srgbClr val="FFFFFF"/>
                </a:solidFill>
              </a14:hiddenFill>
            </a:ext>
          </a:extLst>
        </p:spPr>
      </p:pic>
      <p:sp>
        <p:nvSpPr>
          <p:cNvPr id="6" name="Left Arrow 5">
            <a:hlinkClick r:id="rId3" action="ppaction://hlinksldjump"/>
          </p:cNvPr>
          <p:cNvSpPr/>
          <p:nvPr/>
        </p:nvSpPr>
        <p:spPr>
          <a:xfrm>
            <a:off x="7092280" y="6282419"/>
            <a:ext cx="1344714" cy="5160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Resultados</a:t>
            </a:r>
            <a:endParaRPr lang="es-EC" dirty="0"/>
          </a:p>
        </p:txBody>
      </p:sp>
      <p:sp>
        <p:nvSpPr>
          <p:cNvPr id="8" name="Title 1"/>
          <p:cNvSpPr>
            <a:spLocks noGrp="1"/>
          </p:cNvSpPr>
          <p:nvPr>
            <p:ph type="title"/>
          </p:nvPr>
        </p:nvSpPr>
        <p:spPr>
          <a:xfrm>
            <a:off x="467542" y="131963"/>
            <a:ext cx="7620000" cy="778097"/>
          </a:xfrm>
        </p:spPr>
        <p:txBody>
          <a:bodyPr/>
          <a:lstStyle/>
          <a:p>
            <a:pPr algn="ctr"/>
            <a:r>
              <a:rPr lang="es-EC" sz="3200" dirty="0" smtClean="0"/>
              <a:t>Planilla de energía eléctrica</a:t>
            </a:r>
            <a:endParaRPr lang="es-EC" sz="3200" dirty="0"/>
          </a:p>
        </p:txBody>
      </p:sp>
      <p:sp>
        <p:nvSpPr>
          <p:cNvPr id="7" name="Right Arrow 6">
            <a:hlinkClick r:id="rId4" action="ppaction://hlinksldjump"/>
          </p:cNvPr>
          <p:cNvSpPr/>
          <p:nvPr/>
        </p:nvSpPr>
        <p:spPr>
          <a:xfrm>
            <a:off x="251520" y="6282419"/>
            <a:ext cx="1584176" cy="566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Conclusiones</a:t>
            </a:r>
            <a:endParaRPr lang="es-EC" dirty="0"/>
          </a:p>
        </p:txBody>
      </p:sp>
      <p:cxnSp>
        <p:nvCxnSpPr>
          <p:cNvPr id="4" name="Straight Arrow Connector 3"/>
          <p:cNvCxnSpPr/>
          <p:nvPr/>
        </p:nvCxnSpPr>
        <p:spPr>
          <a:xfrm flipH="1">
            <a:off x="4272248" y="1844824"/>
            <a:ext cx="1224932" cy="25361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944659" y="1844824"/>
            <a:ext cx="132295" cy="25361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descr="C:\Users\Andrea\Downloads\planilla betto.bmp"/>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81967" t="66673" r="9656"/>
          <a:stretch/>
        </p:blipFill>
        <p:spPr bwMode="auto">
          <a:xfrm rot="16200000">
            <a:off x="5664946" y="2988323"/>
            <a:ext cx="887015" cy="3672410"/>
          </a:xfrm>
          <a:prstGeom prst="rect">
            <a:avLst/>
          </a:prstGeom>
          <a:noFill/>
          <a:ln w="28575">
            <a:solidFill>
              <a:srgbClr val="FF0000"/>
            </a:solidFill>
          </a:ln>
          <a:extLst>
            <a:ext uri="{53640926-AAD7-44D8-BBD7-CCE9431645EC}">
              <a14:shadowObscured xmlns:a14="http://schemas.microsoft.com/office/drawing/2010/main"/>
            </a:ext>
          </a:extLst>
        </p:spPr>
      </p:pic>
      <p:sp>
        <p:nvSpPr>
          <p:cNvPr id="13" name="Rectangle 12"/>
          <p:cNvSpPr/>
          <p:nvPr/>
        </p:nvSpPr>
        <p:spPr>
          <a:xfrm>
            <a:off x="5497180" y="1340768"/>
            <a:ext cx="257977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415880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5084" y="260648"/>
            <a:ext cx="8206142" cy="5904656"/>
            <a:chOff x="899592" y="1196752"/>
            <a:chExt cx="6984776" cy="5532926"/>
          </a:xfrm>
        </p:grpSpPr>
        <p:pic>
          <p:nvPicPr>
            <p:cNvPr id="4098" name="Picture 2" descr="C:\Users\Andrea\Desktop\ESPE\NOVENO\TESISI\201307\201307A0\Seguimiento diurno\31072013152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8495" b="13916"/>
            <a:stretch/>
          </p:blipFill>
          <p:spPr bwMode="auto">
            <a:xfrm>
              <a:off x="899592" y="1196752"/>
              <a:ext cx="6984776" cy="5532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75656" y="6021288"/>
              <a:ext cx="2016224" cy="369332"/>
            </a:xfrm>
            <a:prstGeom prst="rect">
              <a:avLst/>
            </a:prstGeom>
            <a:noFill/>
          </p:spPr>
          <p:txBody>
            <a:bodyPr wrap="square" rtlCol="0">
              <a:spAutoFit/>
            </a:bodyPr>
            <a:lstStyle/>
            <a:p>
              <a:r>
                <a:rPr lang="es-EC" dirty="0" smtClean="0">
                  <a:solidFill>
                    <a:schemeClr val="bg2">
                      <a:lumMod val="75000"/>
                    </a:schemeClr>
                  </a:solidFill>
                </a:rPr>
                <a:t>Carrocería oxidada</a:t>
              </a:r>
              <a:endParaRPr lang="es-EC" dirty="0">
                <a:solidFill>
                  <a:schemeClr val="bg2">
                    <a:lumMod val="75000"/>
                  </a:schemeClr>
                </a:solidFill>
              </a:endParaRPr>
            </a:p>
          </p:txBody>
        </p:sp>
        <p:sp>
          <p:nvSpPr>
            <p:cNvPr id="6" name="TextBox 5"/>
            <p:cNvSpPr txBox="1"/>
            <p:nvPr/>
          </p:nvSpPr>
          <p:spPr>
            <a:xfrm>
              <a:off x="2771800" y="3316884"/>
              <a:ext cx="2016224" cy="646331"/>
            </a:xfrm>
            <a:prstGeom prst="rect">
              <a:avLst/>
            </a:prstGeom>
            <a:noFill/>
          </p:spPr>
          <p:txBody>
            <a:bodyPr wrap="square" rtlCol="0">
              <a:spAutoFit/>
            </a:bodyPr>
            <a:lstStyle/>
            <a:p>
              <a:pPr algn="ctr"/>
              <a:r>
                <a:rPr lang="es-EC" dirty="0" smtClean="0">
                  <a:solidFill>
                    <a:schemeClr val="bg2">
                      <a:lumMod val="75000"/>
                    </a:schemeClr>
                  </a:solidFill>
                </a:rPr>
                <a:t>Pala compactadora en mal estado</a:t>
              </a:r>
              <a:endParaRPr lang="es-EC" dirty="0">
                <a:solidFill>
                  <a:schemeClr val="bg2">
                    <a:lumMod val="75000"/>
                  </a:schemeClr>
                </a:solidFill>
              </a:endParaRPr>
            </a:p>
          </p:txBody>
        </p:sp>
      </p:grpSp>
      <p:sp>
        <p:nvSpPr>
          <p:cNvPr id="2" name="Title 1"/>
          <p:cNvSpPr>
            <a:spLocks noGrp="1"/>
          </p:cNvSpPr>
          <p:nvPr>
            <p:ph type="title"/>
          </p:nvPr>
        </p:nvSpPr>
        <p:spPr>
          <a:xfrm>
            <a:off x="457200" y="274638"/>
            <a:ext cx="7620000" cy="562074"/>
          </a:xfrm>
        </p:spPr>
        <p:txBody>
          <a:bodyPr/>
          <a:lstStyle/>
          <a:p>
            <a:pPr algn="ctr"/>
            <a:r>
              <a:rPr lang="es-EC" sz="3200" dirty="0" smtClean="0">
                <a:solidFill>
                  <a:schemeClr val="bg1"/>
                </a:solidFill>
              </a:rPr>
              <a:t>Unidades recolectoras en mal estado</a:t>
            </a:r>
            <a:endParaRPr lang="es-EC" sz="3200" dirty="0">
              <a:solidFill>
                <a:schemeClr val="bg1"/>
              </a:solidFill>
            </a:endParaRPr>
          </a:p>
        </p:txBody>
      </p:sp>
      <p:sp>
        <p:nvSpPr>
          <p:cNvPr id="9" name="Rectangle 8"/>
          <p:cNvSpPr/>
          <p:nvPr/>
        </p:nvSpPr>
        <p:spPr>
          <a:xfrm>
            <a:off x="750378" y="6282419"/>
            <a:ext cx="7128792" cy="514500"/>
          </a:xfrm>
          <a:prstGeom prst="rect">
            <a:avLst/>
          </a:prstGeom>
        </p:spPr>
        <p:txBody>
          <a:bodyPr wrap="square">
            <a:spAutoFit/>
          </a:bodyPr>
          <a:lstStyle/>
          <a:p>
            <a:pPr algn="ctr">
              <a:lnSpc>
                <a:spcPct val="200000"/>
              </a:lnSpc>
              <a:spcAft>
                <a:spcPts val="1000"/>
              </a:spcAft>
              <a:tabLst>
                <a:tab pos="1000125" algn="l"/>
              </a:tabLst>
            </a:pPr>
            <a:r>
              <a:rPr lang="es-EC" sz="1600" b="1" dirty="0" smtClean="0">
                <a:effectLst/>
                <a:latin typeface="Times New Roman"/>
                <a:ea typeface="Calibri"/>
                <a:cs typeface="Times New Roman"/>
              </a:rPr>
              <a:t>Foto </a:t>
            </a:r>
            <a:r>
              <a:rPr lang="es-EC" sz="1600" b="1" dirty="0" smtClean="0">
                <a:latin typeface="Times New Roman"/>
                <a:ea typeface="Calibri"/>
                <a:cs typeface="Times New Roman"/>
              </a:rPr>
              <a:t>7</a:t>
            </a:r>
            <a:r>
              <a:rPr lang="es-EC" sz="1600" b="1" dirty="0" smtClean="0">
                <a:effectLst/>
                <a:latin typeface="Times New Roman"/>
                <a:ea typeface="Calibri"/>
                <a:cs typeface="Times New Roman"/>
              </a:rPr>
              <a:t>:</a:t>
            </a:r>
            <a:r>
              <a:rPr lang="es-EC" sz="1600" dirty="0">
                <a:latin typeface="Times New Roman"/>
                <a:ea typeface="Calibri"/>
                <a:cs typeface="Times New Roman"/>
              </a:rPr>
              <a:t> </a:t>
            </a:r>
            <a:r>
              <a:rPr lang="es-EC" sz="1600" dirty="0" smtClean="0">
                <a:latin typeface="Times New Roman"/>
                <a:ea typeface="Calibri"/>
                <a:cs typeface="Times New Roman"/>
              </a:rPr>
              <a:t>Unidad recolectora en  malas condiciones</a:t>
            </a:r>
            <a:endParaRPr lang="es-EC" sz="2000" dirty="0">
              <a:ea typeface="Calibri"/>
              <a:cs typeface="Times New Roman"/>
            </a:endParaRPr>
          </a:p>
        </p:txBody>
      </p:sp>
      <p:sp>
        <p:nvSpPr>
          <p:cNvPr id="10" name="Left Arrow 9">
            <a:hlinkClick r:id="rId3" action="ppaction://hlinksldjump"/>
          </p:cNvPr>
          <p:cNvSpPr/>
          <p:nvPr/>
        </p:nvSpPr>
        <p:spPr>
          <a:xfrm>
            <a:off x="7092280" y="6282419"/>
            <a:ext cx="1344714" cy="51609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Resultados</a:t>
            </a:r>
            <a:endParaRPr lang="es-EC" dirty="0"/>
          </a:p>
        </p:txBody>
      </p:sp>
      <p:sp>
        <p:nvSpPr>
          <p:cNvPr id="11" name="Right Arrow 10">
            <a:hlinkClick r:id="rId4" action="ppaction://hlinksldjump"/>
          </p:cNvPr>
          <p:cNvSpPr/>
          <p:nvPr/>
        </p:nvSpPr>
        <p:spPr>
          <a:xfrm>
            <a:off x="251520" y="6282419"/>
            <a:ext cx="1584176" cy="566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Conclusiones</a:t>
            </a:r>
            <a:endParaRPr lang="es-EC" dirty="0"/>
          </a:p>
        </p:txBody>
      </p:sp>
    </p:spTree>
    <p:extLst>
      <p:ext uri="{BB962C8B-B14F-4D97-AF65-F5344CB8AC3E}">
        <p14:creationId xmlns:p14="http://schemas.microsoft.com/office/powerpoint/2010/main" val="6871476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ndrea\Desktop\ESPE\NOVENO\TESISI\201307\201307A0\Seguimiento diurno\3107201315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805" y="1196752"/>
            <a:ext cx="7272808" cy="545460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650804" y="188640"/>
            <a:ext cx="7272809" cy="2016224"/>
          </a:xfrm>
        </p:spPr>
        <p:style>
          <a:lnRef idx="2">
            <a:schemeClr val="accent2"/>
          </a:lnRef>
          <a:fillRef idx="1">
            <a:schemeClr val="lt1"/>
          </a:fillRef>
          <a:effectRef idx="0">
            <a:schemeClr val="accent2"/>
          </a:effectRef>
          <a:fontRef idx="minor">
            <a:schemeClr val="dk1"/>
          </a:fontRef>
        </p:style>
        <p:txBody>
          <a:bodyPr>
            <a:normAutofit fontScale="92500"/>
          </a:bodyPr>
          <a:lstStyle/>
          <a:p>
            <a:pPr algn="just"/>
            <a:r>
              <a:rPr lang="es-EC" b="1" dirty="0" smtClean="0"/>
              <a:t>Rutas de Recolección de RSU</a:t>
            </a:r>
          </a:p>
          <a:p>
            <a:pPr algn="just"/>
            <a:r>
              <a:rPr lang="es-EC" dirty="0" smtClean="0"/>
              <a:t>Existen </a:t>
            </a:r>
            <a:r>
              <a:rPr lang="es-EC" dirty="0"/>
              <a:t>11 rutas de recolección. </a:t>
            </a:r>
            <a:r>
              <a:rPr lang="es-EC" dirty="0" smtClean="0">
                <a:hlinkClick r:id="rId3" action="ppaction://hlinkfile"/>
              </a:rPr>
              <a:t>(Tabla rutas)</a:t>
            </a:r>
            <a:endParaRPr lang="es-EC" dirty="0" smtClean="0"/>
          </a:p>
          <a:p>
            <a:pPr algn="just"/>
            <a:r>
              <a:rPr lang="es-EC" dirty="0" smtClean="0"/>
              <a:t>Las rutas fueron mapeadas a escala 1: 10000 </a:t>
            </a:r>
            <a:r>
              <a:rPr lang="es-EC" dirty="0" smtClean="0">
                <a:hlinkClick r:id="rId4" action="ppaction://hlinkfile"/>
              </a:rPr>
              <a:t>(Anexo 4)</a:t>
            </a:r>
            <a:endParaRPr lang="es-EC" dirty="0" smtClean="0"/>
          </a:p>
          <a:p>
            <a:pPr algn="just"/>
            <a:r>
              <a:rPr lang="es-EC" dirty="0" smtClean="0"/>
              <a:t> </a:t>
            </a:r>
            <a:r>
              <a:rPr lang="es-EC" dirty="0"/>
              <a:t>Para el análisis del sistema de recolección se realizó un seguimiento a dos rutas (una diurna y otra nocturna). </a:t>
            </a:r>
            <a:r>
              <a:rPr lang="es-EC" dirty="0" smtClean="0"/>
              <a:t>(Tabla 6)</a:t>
            </a:r>
            <a:endParaRPr lang="es-EC" dirty="0"/>
          </a:p>
        </p:txBody>
      </p:sp>
      <p:sp>
        <p:nvSpPr>
          <p:cNvPr id="7" name="Rectangle 6"/>
          <p:cNvSpPr/>
          <p:nvPr/>
        </p:nvSpPr>
        <p:spPr>
          <a:xfrm>
            <a:off x="800019" y="6100571"/>
            <a:ext cx="7128792" cy="584775"/>
          </a:xfrm>
          <a:prstGeom prst="rect">
            <a:avLst/>
          </a:prstGeom>
        </p:spPr>
        <p:txBody>
          <a:bodyPr wrap="square">
            <a:spAutoFit/>
          </a:bodyPr>
          <a:lstStyle/>
          <a:p>
            <a:pPr algn="ctr">
              <a:lnSpc>
                <a:spcPct val="200000"/>
              </a:lnSpc>
              <a:spcAft>
                <a:spcPts val="1000"/>
              </a:spcAft>
              <a:tabLst>
                <a:tab pos="1000125" algn="l"/>
              </a:tabLst>
            </a:pPr>
            <a:r>
              <a:rPr lang="es-EC" sz="1600" b="1" dirty="0" smtClean="0">
                <a:effectLst/>
                <a:latin typeface="Times New Roman"/>
                <a:ea typeface="Calibri"/>
                <a:cs typeface="Times New Roman"/>
              </a:rPr>
              <a:t>Foto </a:t>
            </a:r>
            <a:r>
              <a:rPr lang="es-EC" sz="1600" b="1" dirty="0">
                <a:latin typeface="Times New Roman"/>
                <a:ea typeface="Calibri"/>
                <a:cs typeface="Times New Roman"/>
              </a:rPr>
              <a:t>8</a:t>
            </a:r>
            <a:r>
              <a:rPr lang="es-EC" sz="1600" b="1" dirty="0" smtClean="0">
                <a:effectLst/>
                <a:latin typeface="Times New Roman"/>
                <a:ea typeface="Calibri"/>
                <a:cs typeface="Times New Roman"/>
              </a:rPr>
              <a:t>:</a:t>
            </a:r>
            <a:r>
              <a:rPr lang="es-EC" sz="1600" dirty="0" smtClean="0">
                <a:effectLst/>
                <a:latin typeface="Times New Roman"/>
                <a:ea typeface="Calibri"/>
                <a:cs typeface="Times New Roman"/>
              </a:rPr>
              <a:t>Seguimiento ruta de recolección diurna</a:t>
            </a:r>
            <a:endParaRPr lang="es-EC" sz="2000" dirty="0">
              <a:ea typeface="Calibri"/>
              <a:cs typeface="Times New Roman"/>
            </a:endParaRPr>
          </a:p>
        </p:txBody>
      </p:sp>
    </p:spTree>
    <p:extLst>
      <p:ext uri="{BB962C8B-B14F-4D97-AF65-F5344CB8AC3E}">
        <p14:creationId xmlns:p14="http://schemas.microsoft.com/office/powerpoint/2010/main" val="4257885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634082"/>
          </a:xfrm>
        </p:spPr>
        <p:txBody>
          <a:bodyPr/>
          <a:lstStyle/>
          <a:p>
            <a:r>
              <a:rPr lang="es-EC" sz="3600" dirty="0">
                <a:solidFill>
                  <a:schemeClr val="tx1"/>
                </a:solidFill>
              </a:rPr>
              <a:t>Resultados:</a:t>
            </a:r>
            <a:endParaRPr lang="es-EC"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065520"/>
              </p:ext>
            </p:extLst>
          </p:nvPr>
        </p:nvGraphicFramePr>
        <p:xfrm>
          <a:off x="1619672" y="2204864"/>
          <a:ext cx="5832648" cy="3216402"/>
        </p:xfrm>
        <a:graphic>
          <a:graphicData uri="http://schemas.openxmlformats.org/drawingml/2006/table">
            <a:tbl>
              <a:tblPr firstRow="1" firstCol="1" bandRow="1">
                <a:tableStyleId>{08FB837D-C827-4EFA-A057-4D05807E0F7C}</a:tableStyleId>
              </a:tblPr>
              <a:tblGrid>
                <a:gridCol w="2862517"/>
                <a:gridCol w="1596606"/>
                <a:gridCol w="1373525"/>
              </a:tblGrid>
              <a:tr h="0">
                <a:tc>
                  <a:txBody>
                    <a:bodyPr/>
                    <a:lstStyle/>
                    <a:p>
                      <a:pPr>
                        <a:lnSpc>
                          <a:spcPct val="115000"/>
                        </a:lnSpc>
                        <a:spcAft>
                          <a:spcPts val="0"/>
                        </a:spcAft>
                      </a:pPr>
                      <a:r>
                        <a:rPr lang="es-EC" sz="1800" dirty="0">
                          <a:effectLst/>
                        </a:rPr>
                        <a:t>Característica</a:t>
                      </a:r>
                      <a:endParaRPr lang="es-EC" sz="2400" dirty="0">
                        <a:effectLst/>
                        <a:latin typeface="Calibri"/>
                        <a:ea typeface="Calibri"/>
                        <a:cs typeface="Times New Roman"/>
                      </a:endParaRPr>
                    </a:p>
                  </a:txBody>
                  <a:tcPr marL="68580" marR="68580" marT="0" marB="0"/>
                </a:tc>
                <a:tc>
                  <a:txBody>
                    <a:bodyPr/>
                    <a:lstStyle/>
                    <a:p>
                      <a:pPr>
                        <a:lnSpc>
                          <a:spcPct val="115000"/>
                        </a:lnSpc>
                        <a:spcAft>
                          <a:spcPts val="0"/>
                        </a:spcAft>
                      </a:pPr>
                      <a:r>
                        <a:rPr lang="es-EC" sz="1800">
                          <a:effectLst/>
                        </a:rPr>
                        <a:t>Ruta Nocturna</a:t>
                      </a:r>
                      <a:endParaRPr lang="es-EC" sz="2400">
                        <a:effectLst/>
                        <a:latin typeface="Calibri"/>
                        <a:ea typeface="Calibri"/>
                        <a:cs typeface="Times New Roman"/>
                      </a:endParaRPr>
                    </a:p>
                  </a:txBody>
                  <a:tcPr marL="68580" marR="68580" marT="0" marB="0"/>
                </a:tc>
                <a:tc>
                  <a:txBody>
                    <a:bodyPr/>
                    <a:lstStyle/>
                    <a:p>
                      <a:pPr>
                        <a:lnSpc>
                          <a:spcPct val="115000"/>
                        </a:lnSpc>
                        <a:spcAft>
                          <a:spcPts val="0"/>
                        </a:spcAft>
                      </a:pPr>
                      <a:r>
                        <a:rPr lang="es-EC" sz="1800" dirty="0">
                          <a:effectLst/>
                        </a:rPr>
                        <a:t>Ruta Diurna</a:t>
                      </a:r>
                      <a:endParaRPr lang="es-EC" sz="2400" dirty="0">
                        <a:effectLst/>
                        <a:latin typeface="Calibri"/>
                        <a:ea typeface="Calibri"/>
                        <a:cs typeface="Times New Roman"/>
                      </a:endParaRPr>
                    </a:p>
                  </a:txBody>
                  <a:tcPr marL="68580" marR="68580" marT="0" marB="0"/>
                </a:tc>
              </a:tr>
              <a:tr h="0">
                <a:tc>
                  <a:txBody>
                    <a:bodyPr/>
                    <a:lstStyle/>
                    <a:p>
                      <a:pPr>
                        <a:lnSpc>
                          <a:spcPct val="115000"/>
                        </a:lnSpc>
                        <a:spcAft>
                          <a:spcPts val="0"/>
                        </a:spcAft>
                      </a:pPr>
                      <a:r>
                        <a:rPr lang="es-EC" sz="1600" dirty="0">
                          <a:effectLst/>
                        </a:rPr>
                        <a:t>Hora de salida</a:t>
                      </a:r>
                      <a:endParaRPr lang="es-EC" sz="2000" dirty="0">
                        <a:effectLst/>
                        <a:latin typeface="Calibri"/>
                        <a:ea typeface="Calibri"/>
                        <a:cs typeface="Times New Roman"/>
                      </a:endParaRPr>
                    </a:p>
                  </a:txBody>
                  <a:tcPr marL="68580" marR="68580" marT="0" marB="0"/>
                </a:tc>
                <a:tc>
                  <a:txBody>
                    <a:bodyPr/>
                    <a:lstStyle/>
                    <a:p>
                      <a:pPr>
                        <a:lnSpc>
                          <a:spcPct val="115000"/>
                        </a:lnSpc>
                        <a:spcAft>
                          <a:spcPts val="0"/>
                        </a:spcAft>
                      </a:pPr>
                      <a:r>
                        <a:rPr lang="es-EC" sz="1600" dirty="0">
                          <a:effectLst/>
                        </a:rPr>
                        <a:t>19:54 pm</a:t>
                      </a:r>
                      <a:endParaRPr lang="es-EC" sz="2000" dirty="0">
                        <a:effectLst/>
                        <a:latin typeface="Calibri"/>
                        <a:ea typeface="Calibri"/>
                        <a:cs typeface="Times New Roman"/>
                      </a:endParaRPr>
                    </a:p>
                  </a:txBody>
                  <a:tcPr marL="68580" marR="68580" marT="0" marB="0"/>
                </a:tc>
                <a:tc>
                  <a:txBody>
                    <a:bodyPr/>
                    <a:lstStyle/>
                    <a:p>
                      <a:pPr>
                        <a:lnSpc>
                          <a:spcPct val="115000"/>
                        </a:lnSpc>
                        <a:spcAft>
                          <a:spcPts val="0"/>
                        </a:spcAft>
                      </a:pPr>
                      <a:r>
                        <a:rPr lang="es-EC" sz="1600" dirty="0">
                          <a:effectLst/>
                        </a:rPr>
                        <a:t>7:49 am</a:t>
                      </a:r>
                      <a:endParaRPr lang="es-EC" sz="2000" dirty="0">
                        <a:effectLst/>
                        <a:latin typeface="Calibri"/>
                        <a:ea typeface="Calibri"/>
                        <a:cs typeface="Times New Roman"/>
                      </a:endParaRPr>
                    </a:p>
                  </a:txBody>
                  <a:tcPr marL="68580" marR="68580" marT="0" marB="0"/>
                </a:tc>
              </a:tr>
              <a:tr h="0">
                <a:tc>
                  <a:txBody>
                    <a:bodyPr/>
                    <a:lstStyle/>
                    <a:p>
                      <a:pPr>
                        <a:lnSpc>
                          <a:spcPct val="115000"/>
                        </a:lnSpc>
                        <a:spcAft>
                          <a:spcPts val="0"/>
                        </a:spcAft>
                      </a:pPr>
                      <a:r>
                        <a:rPr lang="es-EC" sz="1600">
                          <a:effectLst/>
                        </a:rPr>
                        <a:t>Hora de llegada</a:t>
                      </a:r>
                      <a:endParaRPr lang="es-EC" sz="2000">
                        <a:effectLst/>
                        <a:latin typeface="Calibri"/>
                        <a:ea typeface="Calibri"/>
                        <a:cs typeface="Times New Roman"/>
                      </a:endParaRPr>
                    </a:p>
                  </a:txBody>
                  <a:tcPr marL="68580" marR="68580" marT="0" marB="0"/>
                </a:tc>
                <a:tc>
                  <a:txBody>
                    <a:bodyPr/>
                    <a:lstStyle/>
                    <a:p>
                      <a:pPr>
                        <a:lnSpc>
                          <a:spcPct val="115000"/>
                        </a:lnSpc>
                        <a:spcAft>
                          <a:spcPts val="0"/>
                        </a:spcAft>
                      </a:pPr>
                      <a:r>
                        <a:rPr lang="es-EC" sz="1600">
                          <a:effectLst/>
                        </a:rPr>
                        <a:t>22:40 pm</a:t>
                      </a:r>
                      <a:endParaRPr lang="es-EC" sz="2000">
                        <a:effectLst/>
                        <a:latin typeface="Calibri"/>
                        <a:ea typeface="Calibri"/>
                        <a:cs typeface="Times New Roman"/>
                      </a:endParaRPr>
                    </a:p>
                  </a:txBody>
                  <a:tcPr marL="68580" marR="68580" marT="0" marB="0"/>
                </a:tc>
                <a:tc>
                  <a:txBody>
                    <a:bodyPr/>
                    <a:lstStyle/>
                    <a:p>
                      <a:pPr>
                        <a:lnSpc>
                          <a:spcPct val="115000"/>
                        </a:lnSpc>
                        <a:spcAft>
                          <a:spcPts val="0"/>
                        </a:spcAft>
                      </a:pPr>
                      <a:r>
                        <a:rPr lang="es-EC" sz="1600">
                          <a:effectLst/>
                        </a:rPr>
                        <a:t>15:45 pm</a:t>
                      </a:r>
                      <a:endParaRPr lang="es-EC" sz="2000">
                        <a:effectLst/>
                        <a:latin typeface="Calibri"/>
                        <a:ea typeface="Calibri"/>
                        <a:cs typeface="Times New Roman"/>
                      </a:endParaRPr>
                    </a:p>
                  </a:txBody>
                  <a:tcPr marL="68580" marR="68580" marT="0" marB="0"/>
                </a:tc>
              </a:tr>
              <a:tr h="0">
                <a:tc>
                  <a:txBody>
                    <a:bodyPr/>
                    <a:lstStyle/>
                    <a:p>
                      <a:pPr>
                        <a:lnSpc>
                          <a:spcPct val="115000"/>
                        </a:lnSpc>
                        <a:spcAft>
                          <a:spcPts val="0"/>
                        </a:spcAft>
                      </a:pPr>
                      <a:r>
                        <a:rPr lang="es-EC" sz="1600">
                          <a:effectLst/>
                        </a:rPr>
                        <a:t>Tiempo Total de recolección</a:t>
                      </a:r>
                      <a:endParaRPr lang="es-EC" sz="2000">
                        <a:effectLst/>
                        <a:latin typeface="Calibri"/>
                        <a:ea typeface="Calibri"/>
                        <a:cs typeface="Times New Roman"/>
                      </a:endParaRPr>
                    </a:p>
                  </a:txBody>
                  <a:tcPr marL="68580" marR="68580" marT="0" marB="0"/>
                </a:tc>
                <a:tc>
                  <a:txBody>
                    <a:bodyPr/>
                    <a:lstStyle/>
                    <a:p>
                      <a:pPr>
                        <a:lnSpc>
                          <a:spcPct val="115000"/>
                        </a:lnSpc>
                        <a:spcAft>
                          <a:spcPts val="0"/>
                        </a:spcAft>
                      </a:pPr>
                      <a:r>
                        <a:rPr lang="es-EC" sz="1600" dirty="0">
                          <a:effectLst/>
                        </a:rPr>
                        <a:t>2 h </a:t>
                      </a:r>
                      <a:r>
                        <a:rPr lang="es-EC" sz="1600" dirty="0" smtClean="0">
                          <a:effectLst/>
                        </a:rPr>
                        <a:t>34’</a:t>
                      </a:r>
                      <a:endParaRPr lang="es-EC" sz="2000" dirty="0">
                        <a:effectLst/>
                        <a:latin typeface="Calibri"/>
                        <a:ea typeface="Calibri"/>
                        <a:cs typeface="Times New Roman"/>
                      </a:endParaRPr>
                    </a:p>
                  </a:txBody>
                  <a:tcPr marL="68580" marR="68580" marT="0" marB="0"/>
                </a:tc>
                <a:tc>
                  <a:txBody>
                    <a:bodyPr/>
                    <a:lstStyle/>
                    <a:p>
                      <a:pPr>
                        <a:lnSpc>
                          <a:spcPct val="115000"/>
                        </a:lnSpc>
                        <a:spcAft>
                          <a:spcPts val="0"/>
                        </a:spcAft>
                      </a:pPr>
                      <a:r>
                        <a:rPr lang="es-EC" sz="1600" dirty="0">
                          <a:effectLst/>
                        </a:rPr>
                        <a:t>8 h </a:t>
                      </a:r>
                      <a:r>
                        <a:rPr lang="es-EC" sz="1600" dirty="0" smtClean="0">
                          <a:effectLst/>
                        </a:rPr>
                        <a:t>34’</a:t>
                      </a:r>
                      <a:endParaRPr lang="es-EC" sz="2000" dirty="0">
                        <a:effectLst/>
                        <a:latin typeface="Calibri"/>
                        <a:ea typeface="Calibri"/>
                        <a:cs typeface="Times New Roman"/>
                      </a:endParaRPr>
                    </a:p>
                  </a:txBody>
                  <a:tcPr marL="68580" marR="68580" marT="0" marB="0"/>
                </a:tc>
              </a:tr>
              <a:tr h="0">
                <a:tc>
                  <a:txBody>
                    <a:bodyPr/>
                    <a:lstStyle/>
                    <a:p>
                      <a:pPr>
                        <a:lnSpc>
                          <a:spcPct val="115000"/>
                        </a:lnSpc>
                        <a:spcAft>
                          <a:spcPts val="0"/>
                        </a:spcAft>
                      </a:pPr>
                      <a:r>
                        <a:rPr lang="es-EC" sz="1600">
                          <a:effectLst/>
                        </a:rPr>
                        <a:t>Total de paradas</a:t>
                      </a:r>
                      <a:endParaRPr lang="es-EC" sz="2000">
                        <a:effectLst/>
                        <a:latin typeface="Calibri"/>
                        <a:ea typeface="Calibri"/>
                        <a:cs typeface="Times New Roman"/>
                      </a:endParaRPr>
                    </a:p>
                  </a:txBody>
                  <a:tcPr marL="68580" marR="68580" marT="0" marB="0"/>
                </a:tc>
                <a:tc>
                  <a:txBody>
                    <a:bodyPr/>
                    <a:lstStyle/>
                    <a:p>
                      <a:pPr>
                        <a:lnSpc>
                          <a:spcPct val="115000"/>
                        </a:lnSpc>
                        <a:spcAft>
                          <a:spcPts val="0"/>
                        </a:spcAft>
                      </a:pPr>
                      <a:r>
                        <a:rPr lang="es-EC" sz="1600" dirty="0">
                          <a:effectLst/>
                        </a:rPr>
                        <a:t>149</a:t>
                      </a:r>
                      <a:endParaRPr lang="es-EC" sz="2000" dirty="0">
                        <a:effectLst/>
                        <a:latin typeface="Calibri"/>
                        <a:ea typeface="Calibri"/>
                        <a:cs typeface="Times New Roman"/>
                      </a:endParaRPr>
                    </a:p>
                  </a:txBody>
                  <a:tcPr marL="68580" marR="68580" marT="0" marB="0"/>
                </a:tc>
                <a:tc>
                  <a:txBody>
                    <a:bodyPr/>
                    <a:lstStyle/>
                    <a:p>
                      <a:pPr>
                        <a:lnSpc>
                          <a:spcPct val="115000"/>
                        </a:lnSpc>
                        <a:spcAft>
                          <a:spcPts val="0"/>
                        </a:spcAft>
                      </a:pPr>
                      <a:r>
                        <a:rPr lang="es-EC" sz="1600" dirty="0">
                          <a:effectLst/>
                        </a:rPr>
                        <a:t>170</a:t>
                      </a:r>
                      <a:endParaRPr lang="es-EC" sz="2000" dirty="0">
                        <a:effectLst/>
                        <a:latin typeface="Calibri"/>
                        <a:ea typeface="Calibri"/>
                        <a:cs typeface="Times New Roman"/>
                      </a:endParaRPr>
                    </a:p>
                  </a:txBody>
                  <a:tcPr marL="68580" marR="68580" marT="0" marB="0"/>
                </a:tc>
              </a:tr>
              <a:tr h="0">
                <a:tc>
                  <a:txBody>
                    <a:bodyPr/>
                    <a:lstStyle/>
                    <a:p>
                      <a:pPr>
                        <a:lnSpc>
                          <a:spcPct val="115000"/>
                        </a:lnSpc>
                        <a:spcAft>
                          <a:spcPts val="0"/>
                        </a:spcAft>
                      </a:pPr>
                      <a:r>
                        <a:rPr lang="es-EC" sz="1600">
                          <a:effectLst/>
                        </a:rPr>
                        <a:t>Tiempo máximo de parada</a:t>
                      </a:r>
                      <a:endParaRPr lang="es-EC" sz="2000">
                        <a:effectLst/>
                        <a:latin typeface="Calibri"/>
                        <a:ea typeface="Calibri"/>
                        <a:cs typeface="Times New Roman"/>
                      </a:endParaRPr>
                    </a:p>
                  </a:txBody>
                  <a:tcPr marL="68580" marR="68580" marT="0" marB="0"/>
                </a:tc>
                <a:tc>
                  <a:txBody>
                    <a:bodyPr/>
                    <a:lstStyle/>
                    <a:p>
                      <a:pPr>
                        <a:lnSpc>
                          <a:spcPct val="115000"/>
                        </a:lnSpc>
                        <a:spcAft>
                          <a:spcPts val="0"/>
                        </a:spcAft>
                      </a:pPr>
                      <a:r>
                        <a:rPr lang="es-EC" sz="1600" dirty="0">
                          <a:effectLst/>
                        </a:rPr>
                        <a:t>2’ 41’’</a:t>
                      </a:r>
                      <a:endParaRPr lang="es-EC" sz="2000" dirty="0">
                        <a:effectLst/>
                        <a:latin typeface="Calibri"/>
                        <a:ea typeface="Calibri"/>
                        <a:cs typeface="Times New Roman"/>
                      </a:endParaRPr>
                    </a:p>
                  </a:txBody>
                  <a:tcPr marL="68580" marR="68580" marT="0" marB="0"/>
                </a:tc>
                <a:tc>
                  <a:txBody>
                    <a:bodyPr/>
                    <a:lstStyle/>
                    <a:p>
                      <a:pPr>
                        <a:lnSpc>
                          <a:spcPct val="115000"/>
                        </a:lnSpc>
                        <a:spcAft>
                          <a:spcPts val="0"/>
                        </a:spcAft>
                      </a:pPr>
                      <a:r>
                        <a:rPr lang="es-EC" sz="1600" dirty="0">
                          <a:effectLst/>
                        </a:rPr>
                        <a:t>2h 20’</a:t>
                      </a:r>
                      <a:endParaRPr lang="es-EC" sz="2000" dirty="0">
                        <a:effectLst/>
                        <a:latin typeface="Calibri"/>
                        <a:ea typeface="Calibri"/>
                        <a:cs typeface="Times New Roman"/>
                      </a:endParaRPr>
                    </a:p>
                  </a:txBody>
                  <a:tcPr marL="68580" marR="68580" marT="0" marB="0"/>
                </a:tc>
              </a:tr>
              <a:tr h="0">
                <a:tc>
                  <a:txBody>
                    <a:bodyPr/>
                    <a:lstStyle/>
                    <a:p>
                      <a:pPr>
                        <a:lnSpc>
                          <a:spcPct val="115000"/>
                        </a:lnSpc>
                        <a:spcAft>
                          <a:spcPts val="0"/>
                        </a:spcAft>
                      </a:pPr>
                      <a:r>
                        <a:rPr lang="es-EC" sz="1600">
                          <a:effectLst/>
                        </a:rPr>
                        <a:t>Tiempo mínimo de parada</a:t>
                      </a:r>
                      <a:endParaRPr lang="es-EC" sz="2000">
                        <a:effectLst/>
                        <a:latin typeface="Calibri"/>
                        <a:ea typeface="Calibri"/>
                        <a:cs typeface="Times New Roman"/>
                      </a:endParaRPr>
                    </a:p>
                  </a:txBody>
                  <a:tcPr marL="68580" marR="68580" marT="0" marB="0"/>
                </a:tc>
                <a:tc>
                  <a:txBody>
                    <a:bodyPr/>
                    <a:lstStyle/>
                    <a:p>
                      <a:pPr>
                        <a:lnSpc>
                          <a:spcPct val="115000"/>
                        </a:lnSpc>
                        <a:spcAft>
                          <a:spcPts val="0"/>
                        </a:spcAft>
                      </a:pPr>
                      <a:r>
                        <a:rPr lang="es-EC" sz="1600">
                          <a:effectLst/>
                        </a:rPr>
                        <a:t>3’’</a:t>
                      </a:r>
                      <a:endParaRPr lang="es-EC" sz="2000">
                        <a:effectLst/>
                        <a:latin typeface="Calibri"/>
                        <a:ea typeface="Calibri"/>
                        <a:cs typeface="Times New Roman"/>
                      </a:endParaRPr>
                    </a:p>
                  </a:txBody>
                  <a:tcPr marL="68580" marR="68580" marT="0" marB="0"/>
                </a:tc>
                <a:tc>
                  <a:txBody>
                    <a:bodyPr/>
                    <a:lstStyle/>
                    <a:p>
                      <a:pPr>
                        <a:lnSpc>
                          <a:spcPct val="115000"/>
                        </a:lnSpc>
                        <a:spcAft>
                          <a:spcPts val="0"/>
                        </a:spcAft>
                      </a:pPr>
                      <a:r>
                        <a:rPr lang="es-EC" sz="1600" dirty="0">
                          <a:effectLst/>
                        </a:rPr>
                        <a:t>3’’ </a:t>
                      </a:r>
                      <a:endParaRPr lang="es-EC" sz="2000" dirty="0">
                        <a:effectLst/>
                        <a:latin typeface="Calibri"/>
                        <a:ea typeface="Calibri"/>
                        <a:cs typeface="Times New Roman"/>
                      </a:endParaRPr>
                    </a:p>
                  </a:txBody>
                  <a:tcPr marL="68580" marR="68580" marT="0" marB="0"/>
                </a:tc>
              </a:tr>
              <a:tr h="0">
                <a:tc>
                  <a:txBody>
                    <a:bodyPr/>
                    <a:lstStyle/>
                    <a:p>
                      <a:pPr>
                        <a:lnSpc>
                          <a:spcPct val="115000"/>
                        </a:lnSpc>
                        <a:spcAft>
                          <a:spcPts val="0"/>
                        </a:spcAft>
                      </a:pPr>
                      <a:r>
                        <a:rPr lang="es-EC" sz="1600">
                          <a:effectLst/>
                        </a:rPr>
                        <a:t>Tiempo promedio de parada</a:t>
                      </a:r>
                      <a:endParaRPr lang="es-EC" sz="2000">
                        <a:effectLst/>
                        <a:latin typeface="Calibri"/>
                        <a:ea typeface="Calibri"/>
                        <a:cs typeface="Times New Roman"/>
                      </a:endParaRPr>
                    </a:p>
                  </a:txBody>
                  <a:tcPr marL="68580" marR="68580" marT="0" marB="0"/>
                </a:tc>
                <a:tc>
                  <a:txBody>
                    <a:bodyPr/>
                    <a:lstStyle/>
                    <a:p>
                      <a:pPr>
                        <a:lnSpc>
                          <a:spcPct val="115000"/>
                        </a:lnSpc>
                        <a:spcAft>
                          <a:spcPts val="0"/>
                        </a:spcAft>
                      </a:pPr>
                      <a:r>
                        <a:rPr lang="es-EC" sz="1600">
                          <a:effectLst/>
                        </a:rPr>
                        <a:t>1’21’’</a:t>
                      </a:r>
                      <a:endParaRPr lang="es-EC" sz="2000">
                        <a:effectLst/>
                        <a:latin typeface="Calibri"/>
                        <a:ea typeface="Calibri"/>
                        <a:cs typeface="Times New Roman"/>
                      </a:endParaRPr>
                    </a:p>
                  </a:txBody>
                  <a:tcPr marL="68580" marR="68580" marT="0" marB="0"/>
                </a:tc>
                <a:tc>
                  <a:txBody>
                    <a:bodyPr/>
                    <a:lstStyle/>
                    <a:p>
                      <a:pPr>
                        <a:lnSpc>
                          <a:spcPct val="115000"/>
                        </a:lnSpc>
                        <a:spcAft>
                          <a:spcPts val="0"/>
                        </a:spcAft>
                      </a:pPr>
                      <a:r>
                        <a:rPr lang="es-EC" sz="1600">
                          <a:effectLst/>
                        </a:rPr>
                        <a:t>2’</a:t>
                      </a:r>
                      <a:endParaRPr lang="es-EC" sz="2000">
                        <a:effectLst/>
                        <a:latin typeface="Calibri"/>
                        <a:ea typeface="Calibri"/>
                        <a:cs typeface="Times New Roman"/>
                      </a:endParaRPr>
                    </a:p>
                  </a:txBody>
                  <a:tcPr marL="68580" marR="68580" marT="0" marB="0"/>
                </a:tc>
              </a:tr>
              <a:tr h="0">
                <a:tc>
                  <a:txBody>
                    <a:bodyPr/>
                    <a:lstStyle/>
                    <a:p>
                      <a:pPr>
                        <a:lnSpc>
                          <a:spcPct val="115000"/>
                        </a:lnSpc>
                        <a:spcAft>
                          <a:spcPts val="0"/>
                        </a:spcAft>
                      </a:pPr>
                      <a:r>
                        <a:rPr lang="es-EC" sz="1600">
                          <a:effectLst/>
                        </a:rPr>
                        <a:t>Tiempo de traslado al sitio de disposición final</a:t>
                      </a:r>
                      <a:endParaRPr lang="es-EC" sz="2000">
                        <a:effectLst/>
                        <a:latin typeface="Calibri"/>
                        <a:ea typeface="Calibri"/>
                        <a:cs typeface="Times New Roman"/>
                      </a:endParaRPr>
                    </a:p>
                  </a:txBody>
                  <a:tcPr marL="68580" marR="68580" marT="0" marB="0"/>
                </a:tc>
                <a:tc>
                  <a:txBody>
                    <a:bodyPr/>
                    <a:lstStyle/>
                    <a:p>
                      <a:pPr>
                        <a:lnSpc>
                          <a:spcPct val="115000"/>
                        </a:lnSpc>
                        <a:spcAft>
                          <a:spcPts val="0"/>
                        </a:spcAft>
                      </a:pPr>
                      <a:r>
                        <a:rPr lang="es-EC" sz="1600">
                          <a:effectLst/>
                        </a:rPr>
                        <a:t>11’ 39’’</a:t>
                      </a:r>
                      <a:endParaRPr lang="es-EC" sz="2000">
                        <a:effectLst/>
                        <a:latin typeface="Calibri"/>
                        <a:ea typeface="Calibri"/>
                        <a:cs typeface="Times New Roman"/>
                      </a:endParaRPr>
                    </a:p>
                  </a:txBody>
                  <a:tcPr marL="68580" marR="68580" marT="0" marB="0"/>
                </a:tc>
                <a:tc>
                  <a:txBody>
                    <a:bodyPr/>
                    <a:lstStyle/>
                    <a:p>
                      <a:pPr>
                        <a:lnSpc>
                          <a:spcPct val="115000"/>
                        </a:lnSpc>
                        <a:spcAft>
                          <a:spcPts val="0"/>
                        </a:spcAft>
                      </a:pPr>
                      <a:r>
                        <a:rPr lang="es-EC" sz="1600">
                          <a:effectLst/>
                        </a:rPr>
                        <a:t>6’40’’ </a:t>
                      </a:r>
                      <a:endParaRPr lang="es-EC" sz="2000">
                        <a:effectLst/>
                        <a:latin typeface="Calibri"/>
                        <a:ea typeface="Calibri"/>
                        <a:cs typeface="Times New Roman"/>
                      </a:endParaRPr>
                    </a:p>
                  </a:txBody>
                  <a:tcPr marL="68580" marR="68580" marT="0" marB="0"/>
                </a:tc>
              </a:tr>
              <a:tr h="0">
                <a:tc>
                  <a:txBody>
                    <a:bodyPr/>
                    <a:lstStyle/>
                    <a:p>
                      <a:pPr>
                        <a:lnSpc>
                          <a:spcPct val="115000"/>
                        </a:lnSpc>
                        <a:spcAft>
                          <a:spcPts val="0"/>
                        </a:spcAft>
                      </a:pPr>
                      <a:r>
                        <a:rPr lang="es-EC" sz="1600">
                          <a:effectLst/>
                        </a:rPr>
                        <a:t>Tiempo de descarga</a:t>
                      </a:r>
                      <a:endParaRPr lang="es-EC" sz="2000">
                        <a:effectLst/>
                        <a:latin typeface="Calibri"/>
                        <a:ea typeface="Calibri"/>
                        <a:cs typeface="Times New Roman"/>
                      </a:endParaRPr>
                    </a:p>
                  </a:txBody>
                  <a:tcPr marL="68580" marR="68580" marT="0" marB="0"/>
                </a:tc>
                <a:tc>
                  <a:txBody>
                    <a:bodyPr/>
                    <a:lstStyle/>
                    <a:p>
                      <a:pPr>
                        <a:lnSpc>
                          <a:spcPct val="115000"/>
                        </a:lnSpc>
                        <a:spcAft>
                          <a:spcPts val="0"/>
                        </a:spcAft>
                      </a:pPr>
                      <a:r>
                        <a:rPr lang="es-EC" sz="1600">
                          <a:effectLst/>
                        </a:rPr>
                        <a:t>58’’</a:t>
                      </a:r>
                      <a:endParaRPr lang="es-EC" sz="2000">
                        <a:effectLst/>
                        <a:latin typeface="Calibri"/>
                        <a:ea typeface="Calibri"/>
                        <a:cs typeface="Times New Roman"/>
                      </a:endParaRPr>
                    </a:p>
                  </a:txBody>
                  <a:tcPr marL="68580" marR="68580" marT="0" marB="0"/>
                </a:tc>
                <a:tc>
                  <a:txBody>
                    <a:bodyPr/>
                    <a:lstStyle/>
                    <a:p>
                      <a:pPr>
                        <a:lnSpc>
                          <a:spcPct val="115000"/>
                        </a:lnSpc>
                        <a:spcAft>
                          <a:spcPts val="0"/>
                        </a:spcAft>
                      </a:pPr>
                      <a:r>
                        <a:rPr lang="es-EC" sz="1600">
                          <a:effectLst/>
                        </a:rPr>
                        <a:t>3’ 20’’</a:t>
                      </a:r>
                      <a:endParaRPr lang="es-EC" sz="2000">
                        <a:effectLst/>
                        <a:latin typeface="Calibri"/>
                        <a:ea typeface="Calibri"/>
                        <a:cs typeface="Times New Roman"/>
                      </a:endParaRPr>
                    </a:p>
                  </a:txBody>
                  <a:tcPr marL="68580" marR="68580" marT="0" marB="0"/>
                </a:tc>
              </a:tr>
              <a:tr h="0">
                <a:tc>
                  <a:txBody>
                    <a:bodyPr/>
                    <a:lstStyle/>
                    <a:p>
                      <a:pPr>
                        <a:lnSpc>
                          <a:spcPct val="115000"/>
                        </a:lnSpc>
                        <a:spcAft>
                          <a:spcPts val="0"/>
                        </a:spcAft>
                      </a:pPr>
                      <a:r>
                        <a:rPr lang="es-EC" sz="1600" dirty="0">
                          <a:effectLst/>
                        </a:rPr>
                        <a:t>Número de viajes</a:t>
                      </a:r>
                      <a:endParaRPr lang="es-EC" sz="2000" dirty="0">
                        <a:effectLst/>
                        <a:latin typeface="Calibri"/>
                        <a:ea typeface="Calibri"/>
                        <a:cs typeface="Times New Roman"/>
                      </a:endParaRPr>
                    </a:p>
                  </a:txBody>
                  <a:tcPr marL="68580" marR="68580" marT="0" marB="0"/>
                </a:tc>
                <a:tc>
                  <a:txBody>
                    <a:bodyPr/>
                    <a:lstStyle/>
                    <a:p>
                      <a:pPr>
                        <a:lnSpc>
                          <a:spcPct val="115000"/>
                        </a:lnSpc>
                        <a:spcAft>
                          <a:spcPts val="0"/>
                        </a:spcAft>
                      </a:pPr>
                      <a:r>
                        <a:rPr lang="es-EC" sz="1600">
                          <a:effectLst/>
                        </a:rPr>
                        <a:t>1</a:t>
                      </a:r>
                      <a:endParaRPr lang="es-EC" sz="2000">
                        <a:effectLst/>
                        <a:latin typeface="Calibri"/>
                        <a:ea typeface="Calibri"/>
                        <a:cs typeface="Times New Roman"/>
                      </a:endParaRPr>
                    </a:p>
                  </a:txBody>
                  <a:tcPr marL="68580" marR="68580" marT="0" marB="0"/>
                </a:tc>
                <a:tc>
                  <a:txBody>
                    <a:bodyPr/>
                    <a:lstStyle/>
                    <a:p>
                      <a:pPr>
                        <a:lnSpc>
                          <a:spcPct val="115000"/>
                        </a:lnSpc>
                        <a:spcAft>
                          <a:spcPts val="0"/>
                        </a:spcAft>
                      </a:pPr>
                      <a:r>
                        <a:rPr lang="es-EC" sz="1600" dirty="0">
                          <a:effectLst/>
                        </a:rPr>
                        <a:t>3</a:t>
                      </a:r>
                      <a:endParaRPr lang="es-EC" sz="2000" dirty="0">
                        <a:effectLst/>
                        <a:latin typeface="Calibri"/>
                        <a:ea typeface="Calibri"/>
                        <a:cs typeface="Times New Roman"/>
                      </a:endParaRPr>
                    </a:p>
                  </a:txBody>
                  <a:tcPr marL="68580" marR="68580" marT="0" marB="0"/>
                </a:tc>
              </a:tr>
            </a:tbl>
          </a:graphicData>
        </a:graphic>
      </p:graphicFrame>
      <p:sp>
        <p:nvSpPr>
          <p:cNvPr id="5" name="Rectangle 1"/>
          <p:cNvSpPr>
            <a:spLocks noChangeArrowheads="1"/>
          </p:cNvSpPr>
          <p:nvPr/>
        </p:nvSpPr>
        <p:spPr bwMode="auto">
          <a:xfrm>
            <a:off x="2123728" y="1826294"/>
            <a:ext cx="4720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altLang="es-EC" b="1"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T</a:t>
            </a:r>
            <a:r>
              <a:rPr kumimoji="0" lang="es-EC" altLang="es-EC" b="1" i="0" u="none" strike="noStrike" cap="none" normalizeH="0" baseline="0" dirty="0" smtClean="0" bmk="">
                <a:ln>
                  <a:noFill/>
                </a:ln>
                <a:solidFill>
                  <a:schemeClr val="bg1"/>
                </a:solidFill>
                <a:effectLst/>
                <a:latin typeface="Times New Roman" pitchFamily="18" charset="0"/>
                <a:ea typeface="Calibri" pitchFamily="34" charset="0"/>
                <a:cs typeface="Times New Roman" pitchFamily="18" charset="0"/>
              </a:rPr>
              <a:t>abla </a:t>
            </a:r>
            <a:r>
              <a:rPr lang="es-EC" altLang="es-EC" b="1" dirty="0" bmk="_Toc384633379">
                <a:solidFill>
                  <a:schemeClr val="bg1"/>
                </a:solidFill>
                <a:latin typeface="Times New Roman" pitchFamily="18" charset="0"/>
                <a:ea typeface="Calibri" pitchFamily="34" charset="0"/>
                <a:cs typeface="Times New Roman" pitchFamily="18" charset="0"/>
              </a:rPr>
              <a:t>6</a:t>
            </a:r>
            <a:r>
              <a:rPr lang="es-EC" altLang="es-EC" b="1" dirty="0" smtClean="0" bmk="_Toc384633379">
                <a:solidFill>
                  <a:schemeClr val="bg1"/>
                </a:solidFill>
                <a:latin typeface="Times New Roman" pitchFamily="18" charset="0"/>
                <a:ea typeface="Calibri" pitchFamily="34" charset="0"/>
                <a:cs typeface="Times New Roman" pitchFamily="18" charset="0"/>
              </a:rPr>
              <a:t>.</a:t>
            </a:r>
            <a:r>
              <a:rPr kumimoji="0" lang="es-EC" altLang="es-EC" b="1" i="0" u="none" strike="noStrike" cap="none" normalizeH="0" baseline="0" dirty="0" smtClean="0" bmk="_Toc384633379">
                <a:ln>
                  <a:noFill/>
                </a:ln>
                <a:solidFill>
                  <a:schemeClr val="bg1"/>
                </a:solidFill>
                <a:effectLst/>
                <a:latin typeface="Times New Roman" pitchFamily="18" charset="0"/>
                <a:ea typeface="Calibri" pitchFamily="34" charset="0"/>
                <a:cs typeface="Times New Roman" pitchFamily="18" charset="0"/>
              </a:rPr>
              <a:t> </a:t>
            </a:r>
            <a:r>
              <a:rPr kumimoji="0" lang="es-EC" altLang="es-EC" b="0" i="0" u="none" strike="noStrike" cap="none" normalizeH="0" baseline="0" dirty="0" smtClean="0" bmk="_Toc384633379">
                <a:ln>
                  <a:noFill/>
                </a:ln>
                <a:solidFill>
                  <a:schemeClr val="bg1"/>
                </a:solidFill>
                <a:effectLst/>
                <a:latin typeface="Times New Roman" pitchFamily="18" charset="0"/>
                <a:ea typeface="Calibri" pitchFamily="34" charset="0"/>
                <a:cs typeface="Times New Roman" pitchFamily="18" charset="0"/>
              </a:rPr>
              <a:t>An</a:t>
            </a:r>
            <a:r>
              <a:rPr kumimoji="0" lang="es-EC" altLang="es-EC" b="0" i="0" u="none" strike="noStrike" cap="none" normalizeH="0" baseline="0" dirty="0" smtClean="0" bmk="_Toc384633379">
                <a:ln>
                  <a:noFill/>
                </a:ln>
                <a:solidFill>
                  <a:schemeClr val="bg1"/>
                </a:solidFill>
                <a:effectLst/>
                <a:latin typeface="Calibri"/>
                <a:ea typeface="Calibri" pitchFamily="34" charset="0"/>
                <a:cs typeface="Times New Roman" pitchFamily="18" charset="0"/>
              </a:rPr>
              <a:t>á</a:t>
            </a:r>
            <a:r>
              <a:rPr kumimoji="0" lang="es-EC" altLang="es-EC" b="0" i="0" u="none" strike="noStrike" cap="none" normalizeH="0" baseline="0" dirty="0" smtClean="0" bmk="_Toc384633379">
                <a:ln>
                  <a:noFill/>
                </a:ln>
                <a:solidFill>
                  <a:schemeClr val="bg1"/>
                </a:solidFill>
                <a:effectLst/>
                <a:latin typeface="Times New Roman" pitchFamily="18" charset="0"/>
                <a:ea typeface="Calibri" pitchFamily="34" charset="0"/>
                <a:cs typeface="Times New Roman" pitchFamily="18" charset="0"/>
              </a:rPr>
              <a:t>lisis de las Rutas de Recolecci</a:t>
            </a:r>
            <a:r>
              <a:rPr kumimoji="0" lang="es-EC" altLang="es-EC" b="0" i="0" u="none" strike="noStrike" cap="none" normalizeH="0" baseline="0" dirty="0" smtClean="0" bmk="_Toc384633379">
                <a:ln>
                  <a:noFill/>
                </a:ln>
                <a:solidFill>
                  <a:schemeClr val="bg1"/>
                </a:solidFill>
                <a:effectLst/>
                <a:latin typeface="Calibri"/>
                <a:ea typeface="Calibri" pitchFamily="34" charset="0"/>
                <a:cs typeface="Times New Roman" pitchFamily="18" charset="0"/>
              </a:rPr>
              <a:t>ó</a:t>
            </a:r>
            <a:r>
              <a:rPr kumimoji="0" lang="es-EC" altLang="es-EC" b="0" i="0" u="none" strike="noStrike" cap="none" normalizeH="0" baseline="0" dirty="0" smtClean="0" bmk="_Toc384633379">
                <a:ln>
                  <a:noFill/>
                </a:ln>
                <a:solidFill>
                  <a:schemeClr val="bg1"/>
                </a:solidFill>
                <a:effectLst/>
                <a:latin typeface="Times New Roman" pitchFamily="18" charset="0"/>
                <a:ea typeface="Calibri" pitchFamily="34" charset="0"/>
                <a:cs typeface="Times New Roman" pitchFamily="18" charset="0"/>
              </a:rPr>
              <a:t>n</a:t>
            </a:r>
            <a:r>
              <a:rPr lang="es-EC" altLang="es-EC" dirty="0" bmk="_Toc384633379">
                <a:latin typeface="Arial" pitchFamily="34" charset="0"/>
                <a:cs typeface="Arial" pitchFamily="34" charset="0"/>
              </a:rPr>
              <a:t>.</a:t>
            </a:r>
            <a:endParaRPr kumimoji="0" lang="es-EC" altLang="es-EC" sz="10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7301524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301" y="1245823"/>
            <a:ext cx="7234830" cy="537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089784" y="188640"/>
            <a:ext cx="6233864" cy="1800200"/>
          </a:xfrm>
        </p:spPr>
        <p:style>
          <a:lnRef idx="2">
            <a:schemeClr val="accent1"/>
          </a:lnRef>
          <a:fillRef idx="1">
            <a:schemeClr val="lt1"/>
          </a:fillRef>
          <a:effectRef idx="0">
            <a:schemeClr val="accent1"/>
          </a:effectRef>
          <a:fontRef idx="minor">
            <a:schemeClr val="dk1"/>
          </a:fontRef>
        </p:style>
        <p:txBody>
          <a:bodyPr>
            <a:normAutofit lnSpcReduction="10000"/>
          </a:bodyPr>
          <a:lstStyle/>
          <a:p>
            <a:r>
              <a:rPr lang="es-EC" b="1" dirty="0" smtClean="0"/>
              <a:t>Observaciones realizadas:</a:t>
            </a:r>
          </a:p>
          <a:p>
            <a:pPr algn="just"/>
            <a:r>
              <a:rPr lang="es-EC" sz="1600" dirty="0" smtClean="0"/>
              <a:t>Los </a:t>
            </a:r>
            <a:r>
              <a:rPr lang="es-EC" sz="1600" dirty="0"/>
              <a:t>obreros no cuentan con un equipo de trabajo </a:t>
            </a:r>
            <a:r>
              <a:rPr lang="es-EC" sz="1600" dirty="0" smtClean="0"/>
              <a:t>adecuado (Foto </a:t>
            </a:r>
            <a:r>
              <a:rPr lang="es-EC" sz="1600" dirty="0"/>
              <a:t>9</a:t>
            </a:r>
            <a:r>
              <a:rPr lang="es-EC" sz="1600" dirty="0" smtClean="0"/>
              <a:t>)</a:t>
            </a:r>
          </a:p>
          <a:p>
            <a:pPr algn="just"/>
            <a:r>
              <a:rPr lang="es-EC" sz="1600" dirty="0" smtClean="0"/>
              <a:t>No </a:t>
            </a:r>
            <a:r>
              <a:rPr lang="es-EC" sz="1600" dirty="0"/>
              <a:t>tienen un horario fijo de inicio ni fin de jornada </a:t>
            </a:r>
            <a:r>
              <a:rPr lang="es-EC" sz="1600" dirty="0" smtClean="0"/>
              <a:t>laboral.</a:t>
            </a:r>
          </a:p>
          <a:p>
            <a:pPr algn="just"/>
            <a:r>
              <a:rPr lang="es-EC" sz="1600" dirty="0"/>
              <a:t>Los usuarios entregan a las unidades recolectoras residuos de poda y artefactos </a:t>
            </a:r>
            <a:r>
              <a:rPr lang="es-EC" sz="1600" dirty="0" smtClean="0"/>
              <a:t>plásticos.</a:t>
            </a:r>
          </a:p>
          <a:p>
            <a:pPr algn="just"/>
            <a:r>
              <a:rPr lang="es-EC" sz="1600" dirty="0" smtClean="0"/>
              <a:t>Durante </a:t>
            </a:r>
            <a:r>
              <a:rPr lang="es-EC" sz="1600" dirty="0"/>
              <a:t>la ruta nocturna los obreros trabajan </a:t>
            </a:r>
            <a:r>
              <a:rPr lang="es-EC" sz="1600" dirty="0" smtClean="0"/>
              <a:t>rápidamente.</a:t>
            </a:r>
            <a:endParaRPr lang="es-EC" sz="1600" dirty="0"/>
          </a:p>
        </p:txBody>
      </p:sp>
      <p:sp>
        <p:nvSpPr>
          <p:cNvPr id="5" name="Rectangle 4"/>
          <p:cNvSpPr/>
          <p:nvPr/>
        </p:nvSpPr>
        <p:spPr>
          <a:xfrm>
            <a:off x="1907704" y="6580579"/>
            <a:ext cx="4843326" cy="307777"/>
          </a:xfrm>
          <a:prstGeom prst="rect">
            <a:avLst/>
          </a:prstGeom>
        </p:spPr>
        <p:txBody>
          <a:bodyPr wrap="square">
            <a:spAutoFit/>
          </a:bodyPr>
          <a:lstStyle/>
          <a:p>
            <a:pPr algn="just"/>
            <a:r>
              <a:rPr lang="es-EC" sz="1400" b="1" dirty="0" smtClean="0">
                <a:effectLst/>
                <a:latin typeface="Times New Roman"/>
                <a:ea typeface="Calibri"/>
              </a:rPr>
              <a:t>Foto </a:t>
            </a:r>
            <a:r>
              <a:rPr lang="es-EC" sz="1400" b="1" dirty="0">
                <a:latin typeface="Times New Roman"/>
                <a:ea typeface="Calibri"/>
              </a:rPr>
              <a:t>9</a:t>
            </a:r>
            <a:r>
              <a:rPr lang="es-EC" sz="1400" b="1" dirty="0" smtClean="0">
                <a:effectLst/>
                <a:latin typeface="Times New Roman"/>
                <a:ea typeface="Calibri"/>
              </a:rPr>
              <a:t>: </a:t>
            </a:r>
            <a:r>
              <a:rPr lang="es-EC" sz="1400" dirty="0" smtClean="0">
                <a:effectLst/>
                <a:latin typeface="Times New Roman"/>
                <a:ea typeface="Calibri"/>
              </a:rPr>
              <a:t>Evaluación del equipo utilizado por los recolectores</a:t>
            </a:r>
            <a:r>
              <a:rPr lang="es-EC" sz="1400" b="1" dirty="0" smtClean="0">
                <a:effectLst/>
                <a:latin typeface="Times New Roman"/>
                <a:ea typeface="Calibri"/>
              </a:rPr>
              <a:t>.</a:t>
            </a:r>
            <a:endParaRPr lang="es-EC" sz="1400" dirty="0"/>
          </a:p>
        </p:txBody>
      </p:sp>
      <p:sp>
        <p:nvSpPr>
          <p:cNvPr id="7" name="Right Arrow 6">
            <a:hlinkClick r:id="rId3" action="ppaction://hlinksldjump"/>
          </p:cNvPr>
          <p:cNvSpPr/>
          <p:nvPr/>
        </p:nvSpPr>
        <p:spPr>
          <a:xfrm>
            <a:off x="107504" y="6355412"/>
            <a:ext cx="1584176" cy="566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Conclusiones</a:t>
            </a:r>
            <a:endParaRPr lang="es-EC" dirty="0"/>
          </a:p>
        </p:txBody>
      </p:sp>
    </p:spTree>
    <p:extLst>
      <p:ext uri="{BB962C8B-B14F-4D97-AF65-F5344CB8AC3E}">
        <p14:creationId xmlns:p14="http://schemas.microsoft.com/office/powerpoint/2010/main" val="1746133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ndrea\Desktop\NOVENO\TESISI\201308\201308A0\010820131553.jpg"/>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19006" y="404664"/>
            <a:ext cx="8136904" cy="6036928"/>
          </a:xfrm>
          <a:prstGeom prst="rect">
            <a:avLst/>
          </a:prstGeom>
          <a:noFill/>
          <a:ln>
            <a:noFill/>
          </a:ln>
        </p:spPr>
      </p:pic>
      <p:sp>
        <p:nvSpPr>
          <p:cNvPr id="3" name="Content Placeholder 2"/>
          <p:cNvSpPr>
            <a:spLocks noGrp="1"/>
          </p:cNvSpPr>
          <p:nvPr>
            <p:ph idx="1"/>
          </p:nvPr>
        </p:nvSpPr>
        <p:spPr>
          <a:xfrm>
            <a:off x="251375" y="332655"/>
            <a:ext cx="7944036" cy="5936649"/>
          </a:xfrm>
        </p:spPr>
        <p:txBody>
          <a:bodyPr>
            <a:normAutofit lnSpcReduction="10000"/>
          </a:bodyPr>
          <a:lstStyle/>
          <a:p>
            <a:pPr algn="just">
              <a:lnSpc>
                <a:spcPct val="200000"/>
              </a:lnSpc>
              <a:spcAft>
                <a:spcPts val="1000"/>
              </a:spcAft>
              <a:tabLst>
                <a:tab pos="1000125" algn="l"/>
              </a:tabLst>
            </a:pPr>
            <a:endParaRPr lang="es-EC" sz="2000" b="1" dirty="0" smtClean="0">
              <a:solidFill>
                <a:schemeClr val="bg1"/>
              </a:solidFill>
              <a:latin typeface="Times New Roman"/>
              <a:ea typeface="Calibri"/>
              <a:cs typeface="Times New Roman"/>
            </a:endParaRPr>
          </a:p>
          <a:p>
            <a:pPr algn="just">
              <a:lnSpc>
                <a:spcPct val="200000"/>
              </a:lnSpc>
              <a:spcAft>
                <a:spcPts val="1000"/>
              </a:spcAft>
              <a:tabLst>
                <a:tab pos="1000125" algn="l"/>
              </a:tabLst>
            </a:pPr>
            <a:endParaRPr lang="es-EC" sz="2000" b="1" dirty="0">
              <a:solidFill>
                <a:schemeClr val="bg1"/>
              </a:solidFill>
              <a:latin typeface="Times New Roman"/>
              <a:ea typeface="Calibri"/>
              <a:cs typeface="Times New Roman"/>
            </a:endParaRPr>
          </a:p>
          <a:p>
            <a:pPr algn="just">
              <a:lnSpc>
                <a:spcPct val="200000"/>
              </a:lnSpc>
              <a:spcAft>
                <a:spcPts val="1000"/>
              </a:spcAft>
              <a:tabLst>
                <a:tab pos="1000125" algn="l"/>
              </a:tabLst>
            </a:pPr>
            <a:endParaRPr lang="es-EC" sz="2000" b="1" dirty="0" smtClean="0">
              <a:solidFill>
                <a:schemeClr val="bg1"/>
              </a:solidFill>
              <a:latin typeface="Times New Roman"/>
              <a:ea typeface="Calibri"/>
              <a:cs typeface="Times New Roman"/>
            </a:endParaRPr>
          </a:p>
          <a:p>
            <a:pPr algn="just">
              <a:lnSpc>
                <a:spcPct val="200000"/>
              </a:lnSpc>
              <a:spcAft>
                <a:spcPts val="1000"/>
              </a:spcAft>
              <a:tabLst>
                <a:tab pos="1000125" algn="l"/>
              </a:tabLst>
            </a:pPr>
            <a:endParaRPr lang="es-EC" sz="2000" b="1" dirty="0">
              <a:solidFill>
                <a:schemeClr val="bg1"/>
              </a:solidFill>
              <a:latin typeface="Times New Roman"/>
              <a:ea typeface="Calibri"/>
              <a:cs typeface="Times New Roman"/>
            </a:endParaRPr>
          </a:p>
          <a:p>
            <a:pPr algn="just">
              <a:lnSpc>
                <a:spcPct val="200000"/>
              </a:lnSpc>
              <a:spcAft>
                <a:spcPts val="1000"/>
              </a:spcAft>
              <a:tabLst>
                <a:tab pos="1000125" algn="l"/>
              </a:tabLst>
            </a:pPr>
            <a:endParaRPr lang="es-EC" sz="2000" b="1" dirty="0" smtClean="0">
              <a:solidFill>
                <a:schemeClr val="bg1"/>
              </a:solidFill>
              <a:latin typeface="Times New Roman"/>
              <a:ea typeface="Calibri"/>
              <a:cs typeface="Times New Roman"/>
            </a:endParaRPr>
          </a:p>
          <a:p>
            <a:pPr algn="just">
              <a:lnSpc>
                <a:spcPct val="200000"/>
              </a:lnSpc>
              <a:spcAft>
                <a:spcPts val="1000"/>
              </a:spcAft>
              <a:tabLst>
                <a:tab pos="1000125" algn="l"/>
              </a:tabLst>
            </a:pPr>
            <a:endParaRPr lang="es-EC" sz="2000" b="1" dirty="0">
              <a:solidFill>
                <a:schemeClr val="bg1"/>
              </a:solidFill>
              <a:latin typeface="Times New Roman"/>
              <a:ea typeface="Calibri"/>
              <a:cs typeface="Times New Roman"/>
            </a:endParaRPr>
          </a:p>
          <a:p>
            <a:pPr algn="just">
              <a:lnSpc>
                <a:spcPct val="200000"/>
              </a:lnSpc>
              <a:spcAft>
                <a:spcPts val="1000"/>
              </a:spcAft>
              <a:tabLst>
                <a:tab pos="1000125" algn="l"/>
              </a:tabLst>
            </a:pPr>
            <a:r>
              <a:rPr lang="es-EC" b="1" dirty="0" smtClean="0">
                <a:solidFill>
                  <a:schemeClr val="tx1">
                    <a:lumMod val="95000"/>
                    <a:lumOff val="5000"/>
                  </a:schemeClr>
                </a:solidFill>
                <a:latin typeface="Times New Roman"/>
                <a:ea typeface="Calibri"/>
                <a:cs typeface="Times New Roman"/>
              </a:rPr>
              <a:t>Rutas </a:t>
            </a:r>
            <a:r>
              <a:rPr lang="es-EC" b="1" dirty="0">
                <a:solidFill>
                  <a:schemeClr val="tx1">
                    <a:lumMod val="95000"/>
                    <a:lumOff val="5000"/>
                  </a:schemeClr>
                </a:solidFill>
                <a:latin typeface="Times New Roman"/>
                <a:ea typeface="Calibri"/>
                <a:cs typeface="Times New Roman"/>
              </a:rPr>
              <a:t>de </a:t>
            </a:r>
            <a:r>
              <a:rPr lang="es-EC" b="1" dirty="0" smtClean="0">
                <a:solidFill>
                  <a:schemeClr val="tx1">
                    <a:lumMod val="95000"/>
                    <a:lumOff val="5000"/>
                  </a:schemeClr>
                </a:solidFill>
                <a:latin typeface="Times New Roman"/>
                <a:ea typeface="Calibri"/>
                <a:cs typeface="Times New Roman"/>
              </a:rPr>
              <a:t>barrido:</a:t>
            </a:r>
            <a:endParaRPr lang="es-EC" sz="1900" dirty="0">
              <a:solidFill>
                <a:schemeClr val="tx1">
                  <a:lumMod val="95000"/>
                  <a:lumOff val="5000"/>
                </a:schemeClr>
              </a:solidFill>
              <a:ea typeface="Calibri"/>
              <a:cs typeface="Times New Roman"/>
            </a:endParaRPr>
          </a:p>
          <a:p>
            <a:pPr algn="just"/>
            <a:r>
              <a:rPr lang="es-EC" b="1" dirty="0" smtClean="0">
                <a:solidFill>
                  <a:schemeClr val="tx2">
                    <a:lumMod val="50000"/>
                  </a:schemeClr>
                </a:solidFill>
                <a:latin typeface="Times New Roman"/>
                <a:ea typeface="Calibri"/>
                <a:hlinkClick r:id="rId4" action="ppaction://hlinkfile"/>
              </a:rPr>
              <a:t>Tabla rutas de barrido </a:t>
            </a:r>
            <a:endParaRPr lang="es-EC" b="1" dirty="0" smtClean="0">
              <a:solidFill>
                <a:schemeClr val="tx2">
                  <a:lumMod val="50000"/>
                </a:schemeClr>
              </a:solidFill>
              <a:latin typeface="Times New Roman"/>
              <a:ea typeface="Calibri"/>
            </a:endParaRPr>
          </a:p>
          <a:p>
            <a:pPr algn="just"/>
            <a:endParaRPr lang="es-EC" sz="2000" dirty="0"/>
          </a:p>
        </p:txBody>
      </p:sp>
      <p:sp>
        <p:nvSpPr>
          <p:cNvPr id="5" name="Rectangle 4"/>
          <p:cNvSpPr/>
          <p:nvPr/>
        </p:nvSpPr>
        <p:spPr>
          <a:xfrm>
            <a:off x="791580" y="6269305"/>
            <a:ext cx="7128792" cy="584775"/>
          </a:xfrm>
          <a:prstGeom prst="rect">
            <a:avLst/>
          </a:prstGeom>
        </p:spPr>
        <p:txBody>
          <a:bodyPr wrap="square">
            <a:spAutoFit/>
          </a:bodyPr>
          <a:lstStyle/>
          <a:p>
            <a:pPr algn="ctr">
              <a:lnSpc>
                <a:spcPct val="200000"/>
              </a:lnSpc>
              <a:spcAft>
                <a:spcPts val="1000"/>
              </a:spcAft>
              <a:tabLst>
                <a:tab pos="1000125" algn="l"/>
              </a:tabLst>
            </a:pPr>
            <a:r>
              <a:rPr lang="es-EC" sz="1600" b="1" dirty="0" smtClean="0">
                <a:effectLst/>
                <a:latin typeface="Times New Roman"/>
                <a:ea typeface="Calibri"/>
                <a:cs typeface="Times New Roman"/>
              </a:rPr>
              <a:t>Foto </a:t>
            </a:r>
            <a:r>
              <a:rPr lang="es-EC" sz="1600" b="1" dirty="0" smtClean="0">
                <a:latin typeface="Times New Roman"/>
                <a:ea typeface="Calibri"/>
                <a:cs typeface="Times New Roman"/>
              </a:rPr>
              <a:t>10</a:t>
            </a:r>
            <a:r>
              <a:rPr lang="es-EC" sz="1600" b="1" dirty="0" smtClean="0">
                <a:effectLst/>
                <a:latin typeface="Times New Roman"/>
                <a:ea typeface="Calibri"/>
                <a:cs typeface="Times New Roman"/>
              </a:rPr>
              <a:t>:</a:t>
            </a:r>
            <a:r>
              <a:rPr lang="es-EC" sz="1600" dirty="0" smtClean="0">
                <a:effectLst/>
                <a:latin typeface="Times New Roman"/>
                <a:ea typeface="Calibri"/>
                <a:cs typeface="Times New Roman"/>
              </a:rPr>
              <a:t>Servicio de Barrido a lugares públicos en la ciudad de Esmeraldas</a:t>
            </a:r>
            <a:endParaRPr lang="es-EC" sz="2000" dirty="0">
              <a:ea typeface="Calibri"/>
              <a:cs typeface="Times New Roman"/>
            </a:endParaRPr>
          </a:p>
        </p:txBody>
      </p:sp>
    </p:spTree>
    <p:extLst>
      <p:ext uri="{BB962C8B-B14F-4D97-AF65-F5344CB8AC3E}">
        <p14:creationId xmlns:p14="http://schemas.microsoft.com/office/powerpoint/2010/main" val="34753331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8888" y="378487"/>
            <a:ext cx="7998151" cy="6001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254729" y="476672"/>
            <a:ext cx="7620000" cy="1440160"/>
          </a:xfrm>
        </p:spPr>
        <p:txBody>
          <a:bodyPr>
            <a:normAutofit fontScale="55000" lnSpcReduction="20000"/>
          </a:bodyPr>
          <a:lstStyle/>
          <a:p>
            <a:pPr marL="457200" lvl="1" indent="0">
              <a:lnSpc>
                <a:spcPct val="115000"/>
              </a:lnSpc>
              <a:spcBef>
                <a:spcPts val="1000"/>
              </a:spcBef>
              <a:spcAft>
                <a:spcPts val="0"/>
              </a:spcAft>
              <a:buNone/>
            </a:pPr>
            <a:r>
              <a:rPr lang="es-EC" sz="3400" b="1" dirty="0">
                <a:solidFill>
                  <a:srgbClr val="000000"/>
                </a:solidFill>
                <a:latin typeface="Times New Roman"/>
                <a:ea typeface="Times New Roman"/>
                <a:cs typeface="Times New Roman"/>
              </a:rPr>
              <a:t>EVALUACIÓN DEL SITIO DE DISPOSICIÓN </a:t>
            </a:r>
            <a:r>
              <a:rPr lang="es-EC" sz="3400" b="1" dirty="0" smtClean="0">
                <a:solidFill>
                  <a:srgbClr val="000000"/>
                </a:solidFill>
                <a:latin typeface="Times New Roman"/>
                <a:ea typeface="Times New Roman"/>
                <a:cs typeface="Times New Roman"/>
              </a:rPr>
              <a:t>FINAL:</a:t>
            </a:r>
            <a:endParaRPr lang="es-EC" sz="3400" b="1" dirty="0">
              <a:solidFill>
                <a:srgbClr val="000000"/>
              </a:solidFill>
              <a:latin typeface="Times New Roman"/>
              <a:ea typeface="Times New Roman"/>
              <a:cs typeface="Times New Roman"/>
            </a:endParaRPr>
          </a:p>
          <a:p>
            <a:pPr algn="just"/>
            <a:r>
              <a:rPr lang="es-EC" sz="3400" dirty="0" smtClean="0">
                <a:latin typeface="Times New Roman" panose="02020603050405020304" pitchFamily="18" charset="0"/>
                <a:cs typeface="Times New Roman" panose="02020603050405020304" pitchFamily="18" charset="0"/>
              </a:rPr>
              <a:t>La </a:t>
            </a:r>
            <a:r>
              <a:rPr lang="es-EC" sz="3400" dirty="0">
                <a:latin typeface="Times New Roman" panose="02020603050405020304" pitchFamily="18" charset="0"/>
                <a:cs typeface="Times New Roman" panose="02020603050405020304" pitchFamily="18" charset="0"/>
              </a:rPr>
              <a:t>evaluación del sitio de disposición final se la realizó  mediante una </a:t>
            </a:r>
            <a:r>
              <a:rPr lang="es-EC" sz="3400" dirty="0">
                <a:latin typeface="Times New Roman" panose="02020603050405020304" pitchFamily="18" charset="0"/>
                <a:cs typeface="Times New Roman" panose="02020603050405020304" pitchFamily="18" charset="0"/>
                <a:hlinkClick r:id="rId4" action="ppaction://hlinkfile"/>
              </a:rPr>
              <a:t>lista de </a:t>
            </a:r>
            <a:r>
              <a:rPr lang="es-EC" sz="3400" dirty="0" smtClean="0">
                <a:latin typeface="Times New Roman" panose="02020603050405020304" pitchFamily="18" charset="0"/>
                <a:cs typeface="Times New Roman" panose="02020603050405020304" pitchFamily="18" charset="0"/>
                <a:hlinkClick r:id="rId4" action="ppaction://hlinkfile"/>
              </a:rPr>
              <a:t>verificación</a:t>
            </a:r>
            <a:r>
              <a:rPr lang="es-EC" sz="3400" dirty="0">
                <a:latin typeface="Times New Roman" panose="02020603050405020304" pitchFamily="18" charset="0"/>
                <a:cs typeface="Times New Roman" panose="02020603050405020304" pitchFamily="18" charset="0"/>
                <a:hlinkClick r:id="rId4" action="ppaction://hlinkfile"/>
              </a:rPr>
              <a:t>. </a:t>
            </a:r>
            <a:endParaRPr lang="es-EC" sz="3400" dirty="0" smtClean="0">
              <a:latin typeface="Times New Roman" panose="02020603050405020304" pitchFamily="18" charset="0"/>
              <a:cs typeface="Times New Roman" panose="02020603050405020304" pitchFamily="18" charset="0"/>
            </a:endParaRPr>
          </a:p>
          <a:p>
            <a:pPr algn="just"/>
            <a:r>
              <a:rPr lang="es-EC" sz="3400" dirty="0" smtClean="0">
                <a:latin typeface="Times New Roman" panose="02020603050405020304" pitchFamily="18" charset="0"/>
                <a:cs typeface="Times New Roman" panose="02020603050405020304" pitchFamily="18" charset="0"/>
              </a:rPr>
              <a:t>Después </a:t>
            </a:r>
            <a:r>
              <a:rPr lang="es-EC" sz="3400" dirty="0">
                <a:latin typeface="Times New Roman" panose="02020603050405020304" pitchFamily="18" charset="0"/>
                <a:cs typeface="Times New Roman" panose="02020603050405020304" pitchFamily="18" charset="0"/>
              </a:rPr>
              <a:t>se aplicó la metodología para la categorización de un botadero según los impactos ambientales presentes. </a:t>
            </a:r>
            <a:r>
              <a:rPr lang="es-EC" sz="3400" dirty="0">
                <a:latin typeface="Times New Roman" panose="02020603050405020304" pitchFamily="18" charset="0"/>
                <a:cs typeface="Times New Roman" panose="02020603050405020304" pitchFamily="18" charset="0"/>
                <a:hlinkClick r:id="rId5" action="ppaction://hlinkfile"/>
              </a:rPr>
              <a:t>(Tabla de caracterización)</a:t>
            </a:r>
            <a:endParaRPr lang="es-EC" sz="3400" dirty="0" smtClean="0">
              <a:latin typeface="Times New Roman" panose="02020603050405020304" pitchFamily="18" charset="0"/>
              <a:cs typeface="Times New Roman" panose="02020603050405020304" pitchFamily="18" charset="0"/>
            </a:endParaRPr>
          </a:p>
          <a:p>
            <a:pPr algn="just"/>
            <a:endParaRPr lang="es-EC" dirty="0">
              <a:latin typeface="Times New Roman" panose="02020603050405020304" pitchFamily="18" charset="0"/>
              <a:cs typeface="Times New Roman" panose="02020603050405020304" pitchFamily="18" charset="0"/>
            </a:endParaRPr>
          </a:p>
          <a:p>
            <a:pPr algn="just"/>
            <a:endParaRPr lang="es-EC" dirty="0" smtClean="0">
              <a:latin typeface="Times New Roman" panose="02020603050405020304" pitchFamily="18" charset="0"/>
              <a:cs typeface="Times New Roman" panose="02020603050405020304" pitchFamily="18" charset="0"/>
            </a:endParaRPr>
          </a:p>
          <a:p>
            <a:pPr algn="just"/>
            <a:endParaRPr lang="es-EC" dirty="0">
              <a:latin typeface="Times New Roman" panose="02020603050405020304" pitchFamily="18" charset="0"/>
              <a:cs typeface="Times New Roman" panose="02020603050405020304" pitchFamily="18" charset="0"/>
            </a:endParaRPr>
          </a:p>
          <a:p>
            <a:pPr algn="just"/>
            <a:endParaRPr lang="es-EC" dirty="0" smtClean="0">
              <a:latin typeface="Times New Roman" panose="02020603050405020304" pitchFamily="18" charset="0"/>
              <a:cs typeface="Times New Roman" panose="02020603050405020304" pitchFamily="18" charset="0"/>
            </a:endParaRPr>
          </a:p>
          <a:p>
            <a:pPr algn="just"/>
            <a:endParaRPr lang="es-EC" dirty="0">
              <a:latin typeface="Times New Roman" panose="02020603050405020304" pitchFamily="18" charset="0"/>
              <a:cs typeface="Times New Roman" panose="02020603050405020304" pitchFamily="18" charset="0"/>
            </a:endParaRPr>
          </a:p>
          <a:p>
            <a:pPr algn="just"/>
            <a:endParaRPr lang="es-EC" dirty="0" smtClean="0">
              <a:latin typeface="Times New Roman" panose="02020603050405020304" pitchFamily="18" charset="0"/>
              <a:cs typeface="Times New Roman" panose="02020603050405020304" pitchFamily="18" charset="0"/>
            </a:endParaRPr>
          </a:p>
          <a:p>
            <a:pPr algn="just"/>
            <a:endParaRPr lang="es-EC" dirty="0">
              <a:latin typeface="Times New Roman" panose="02020603050405020304" pitchFamily="18" charset="0"/>
              <a:cs typeface="Times New Roman" panose="02020603050405020304" pitchFamily="18" charset="0"/>
            </a:endParaRPr>
          </a:p>
          <a:p>
            <a:pPr algn="just"/>
            <a:endParaRPr lang="es-EC" dirty="0" smtClean="0">
              <a:latin typeface="Times New Roman" panose="02020603050405020304" pitchFamily="18" charset="0"/>
              <a:cs typeface="Times New Roman" panose="02020603050405020304" pitchFamily="18" charset="0"/>
            </a:endParaRPr>
          </a:p>
          <a:p>
            <a:pPr algn="just"/>
            <a:endParaRPr lang="es-EC" dirty="0" smtClean="0">
              <a:latin typeface="Times New Roman" panose="02020603050405020304" pitchFamily="18" charset="0"/>
              <a:cs typeface="Times New Roman" panose="02020603050405020304" pitchFamily="18" charset="0"/>
            </a:endParaRPr>
          </a:p>
          <a:p>
            <a:pPr algn="just"/>
            <a:endParaRPr lang="es-EC" dirty="0" smtClean="0">
              <a:latin typeface="Times New Roman" panose="02020603050405020304" pitchFamily="18" charset="0"/>
              <a:cs typeface="Times New Roman" panose="02020603050405020304" pitchFamily="18" charset="0"/>
            </a:endParaRPr>
          </a:p>
          <a:p>
            <a:pPr algn="just"/>
            <a:endParaRPr lang="es-EC" dirty="0">
              <a:latin typeface="Times New Roman" panose="02020603050405020304" pitchFamily="18" charset="0"/>
              <a:cs typeface="Times New Roman" panose="02020603050405020304" pitchFamily="18" charset="0"/>
            </a:endParaRPr>
          </a:p>
          <a:p>
            <a:pPr marL="114300" indent="0" algn="just">
              <a:buNone/>
            </a:pPr>
            <a:endParaRPr lang="es-EC" sz="2000" dirty="0">
              <a:latin typeface="Times New Roman" panose="02020603050405020304" pitchFamily="18" charset="0"/>
              <a:cs typeface="Times New Roman" panose="02020603050405020304" pitchFamily="18" charset="0"/>
            </a:endParaRPr>
          </a:p>
        </p:txBody>
      </p:sp>
      <p:sp>
        <p:nvSpPr>
          <p:cNvPr id="7" name="Rectangle 6"/>
          <p:cNvSpPr/>
          <p:nvPr/>
        </p:nvSpPr>
        <p:spPr>
          <a:xfrm>
            <a:off x="683568" y="6277382"/>
            <a:ext cx="7128792" cy="584775"/>
          </a:xfrm>
          <a:prstGeom prst="rect">
            <a:avLst/>
          </a:prstGeom>
        </p:spPr>
        <p:txBody>
          <a:bodyPr wrap="square">
            <a:spAutoFit/>
          </a:bodyPr>
          <a:lstStyle/>
          <a:p>
            <a:pPr algn="ctr">
              <a:lnSpc>
                <a:spcPct val="200000"/>
              </a:lnSpc>
              <a:spcAft>
                <a:spcPts val="1000"/>
              </a:spcAft>
              <a:tabLst>
                <a:tab pos="1000125" algn="l"/>
              </a:tabLst>
            </a:pPr>
            <a:r>
              <a:rPr lang="es-EC" sz="1600" b="1" dirty="0" smtClean="0">
                <a:effectLst/>
                <a:latin typeface="Times New Roman"/>
                <a:ea typeface="Calibri"/>
                <a:cs typeface="Times New Roman"/>
              </a:rPr>
              <a:t>Foto </a:t>
            </a:r>
            <a:r>
              <a:rPr lang="es-EC" sz="1600" b="1" dirty="0" smtClean="0">
                <a:latin typeface="Times New Roman"/>
                <a:ea typeface="Calibri"/>
                <a:cs typeface="Times New Roman"/>
              </a:rPr>
              <a:t>11</a:t>
            </a:r>
            <a:r>
              <a:rPr lang="es-EC" sz="1600" b="1" dirty="0" smtClean="0">
                <a:effectLst/>
                <a:latin typeface="Times New Roman"/>
                <a:ea typeface="Calibri"/>
                <a:cs typeface="Times New Roman"/>
              </a:rPr>
              <a:t>: </a:t>
            </a:r>
            <a:r>
              <a:rPr lang="es-EC" sz="1600" dirty="0" smtClean="0">
                <a:latin typeface="Times New Roman"/>
                <a:ea typeface="Calibri"/>
                <a:cs typeface="Times New Roman"/>
              </a:rPr>
              <a:t>Botadero a cielo abierto “El Jardín”</a:t>
            </a:r>
            <a:endParaRPr lang="es-EC" sz="2000" dirty="0">
              <a:ea typeface="Calibri"/>
              <a:cs typeface="Times New Roman"/>
            </a:endParaRPr>
          </a:p>
        </p:txBody>
      </p:sp>
    </p:spTree>
    <p:extLst>
      <p:ext uri="{BB962C8B-B14F-4D97-AF65-F5344CB8AC3E}">
        <p14:creationId xmlns:p14="http://schemas.microsoft.com/office/powerpoint/2010/main" val="36968402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054" y="188640"/>
            <a:ext cx="7620000" cy="5132040"/>
          </a:xfrm>
        </p:spPr>
        <p:txBody>
          <a:bodyPr/>
          <a:lstStyle/>
          <a:p>
            <a:pPr marL="114300" indent="0" algn="just">
              <a:buNone/>
            </a:pPr>
            <a:endParaRPr lang="es-EC" sz="2000" dirty="0"/>
          </a:p>
          <a:p>
            <a:pPr algn="just"/>
            <a:endParaRPr lang="es-EC" sz="2000" dirty="0" smtClean="0"/>
          </a:p>
          <a:p>
            <a:pPr algn="just"/>
            <a:endParaRPr lang="es-EC" sz="2000" dirty="0"/>
          </a:p>
          <a:p>
            <a:pPr algn="just"/>
            <a:endParaRPr lang="es-EC" sz="2000" dirty="0" smtClean="0"/>
          </a:p>
          <a:p>
            <a:pPr algn="just"/>
            <a:endParaRPr lang="es-EC" sz="2000" dirty="0"/>
          </a:p>
          <a:p>
            <a:pPr algn="just"/>
            <a:endParaRPr lang="es-EC" sz="2000" dirty="0"/>
          </a:p>
          <a:p>
            <a:pPr algn="just"/>
            <a:endParaRPr lang="es-EC" sz="2000" dirty="0" smtClean="0"/>
          </a:p>
          <a:p>
            <a:pPr algn="just"/>
            <a:endParaRPr lang="es-EC" sz="2000" dirty="0"/>
          </a:p>
          <a:p>
            <a:pPr algn="just"/>
            <a:endParaRPr lang="es-EC" sz="2000" dirty="0" smtClean="0"/>
          </a:p>
          <a:p>
            <a:pPr algn="just"/>
            <a:endParaRPr lang="es-EC" sz="2000" dirty="0"/>
          </a:p>
        </p:txBody>
      </p:sp>
      <p:graphicFrame>
        <p:nvGraphicFramePr>
          <p:cNvPr id="6" name="Table 5"/>
          <p:cNvGraphicFramePr>
            <a:graphicFrameLocks noGrp="1"/>
          </p:cNvGraphicFramePr>
          <p:nvPr>
            <p:extLst>
              <p:ext uri="{D42A27DB-BD31-4B8C-83A1-F6EECF244321}">
                <p14:modId xmlns:p14="http://schemas.microsoft.com/office/powerpoint/2010/main" val="3203323509"/>
              </p:ext>
            </p:extLst>
          </p:nvPr>
        </p:nvGraphicFramePr>
        <p:xfrm>
          <a:off x="1403647" y="511805"/>
          <a:ext cx="5904656" cy="1402080"/>
        </p:xfrm>
        <a:graphic>
          <a:graphicData uri="http://schemas.openxmlformats.org/drawingml/2006/table">
            <a:tbl>
              <a:tblPr firstRow="1" firstCol="1" bandRow="1"/>
              <a:tblGrid>
                <a:gridCol w="1615395"/>
                <a:gridCol w="1980565"/>
                <a:gridCol w="2308696"/>
              </a:tblGrid>
              <a:tr h="0">
                <a:tc>
                  <a:txBody>
                    <a:bodyPr/>
                    <a:lstStyle/>
                    <a:p>
                      <a:pPr algn="just">
                        <a:lnSpc>
                          <a:spcPct val="115000"/>
                        </a:lnSpc>
                        <a:spcAft>
                          <a:spcPts val="0"/>
                        </a:spcAft>
                      </a:pPr>
                      <a:r>
                        <a:rPr lang="es-ES" sz="1600" b="1" dirty="0">
                          <a:solidFill>
                            <a:srgbClr val="FFFFFF"/>
                          </a:solidFill>
                          <a:effectLst/>
                          <a:latin typeface="Times New Roman"/>
                          <a:ea typeface="Times New Roman"/>
                          <a:cs typeface="Times New Roman"/>
                        </a:rPr>
                        <a:t>ACCIÓN</a:t>
                      </a:r>
                      <a:endParaRPr lang="es-EC" sz="14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just">
                        <a:lnSpc>
                          <a:spcPct val="115000"/>
                        </a:lnSpc>
                        <a:spcAft>
                          <a:spcPts val="0"/>
                        </a:spcAft>
                      </a:pPr>
                      <a:r>
                        <a:rPr lang="es-ES" sz="1600" b="1" dirty="0">
                          <a:solidFill>
                            <a:srgbClr val="FFFFFF"/>
                          </a:solidFill>
                          <a:effectLst/>
                          <a:latin typeface="Times New Roman"/>
                          <a:ea typeface="Times New Roman"/>
                          <a:cs typeface="Times New Roman"/>
                        </a:rPr>
                        <a:t>TOTAL %</a:t>
                      </a:r>
                      <a:endParaRPr lang="es-EC" sz="14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just">
                        <a:lnSpc>
                          <a:spcPct val="115000"/>
                        </a:lnSpc>
                        <a:spcAft>
                          <a:spcPts val="0"/>
                        </a:spcAft>
                      </a:pPr>
                      <a:r>
                        <a:rPr lang="es-ES" sz="1600" b="1">
                          <a:solidFill>
                            <a:srgbClr val="FFFFFF"/>
                          </a:solidFill>
                          <a:effectLst/>
                          <a:latin typeface="Times New Roman"/>
                          <a:ea typeface="Times New Roman"/>
                          <a:cs typeface="Times New Roman"/>
                        </a:rPr>
                        <a:t>CATEGORIZACIÓN</a:t>
                      </a:r>
                      <a:endParaRPr lang="es-EC" sz="140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0">
                <a:tc>
                  <a:txBody>
                    <a:bodyPr/>
                    <a:lstStyle/>
                    <a:p>
                      <a:pPr algn="just">
                        <a:lnSpc>
                          <a:spcPct val="115000"/>
                        </a:lnSpc>
                        <a:spcAft>
                          <a:spcPts val="0"/>
                        </a:spcAft>
                      </a:pPr>
                      <a:r>
                        <a:rPr lang="es-ES" sz="1600" b="1" dirty="0">
                          <a:effectLst/>
                          <a:latin typeface="Times New Roman"/>
                          <a:ea typeface="Times New Roman"/>
                          <a:cs typeface="Times New Roman"/>
                        </a:rPr>
                        <a:t>Clausura del Botadero</a:t>
                      </a:r>
                      <a:endParaRPr lang="es-EC" sz="14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S" sz="1600" dirty="0">
                          <a:effectLst/>
                          <a:latin typeface="Times New Roman"/>
                          <a:ea typeface="Times New Roman"/>
                          <a:cs typeface="Times New Roman"/>
                        </a:rPr>
                        <a:t>71 – 100%</a:t>
                      </a:r>
                      <a:endParaRPr lang="es-EC" sz="14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S" sz="1600" dirty="0">
                          <a:effectLst/>
                          <a:highlight>
                            <a:srgbClr val="FFFF00"/>
                          </a:highlight>
                          <a:latin typeface="Times New Roman"/>
                          <a:ea typeface="Times New Roman"/>
                          <a:cs typeface="Times New Roman"/>
                        </a:rPr>
                        <a:t>ALTO RIESGO</a:t>
                      </a:r>
                      <a:endParaRPr lang="es-EC" sz="14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176530">
                <a:tc rowSpan="2">
                  <a:txBody>
                    <a:bodyPr/>
                    <a:lstStyle/>
                    <a:p>
                      <a:pPr algn="just">
                        <a:lnSpc>
                          <a:spcPct val="115000"/>
                        </a:lnSpc>
                        <a:spcAft>
                          <a:spcPts val="0"/>
                        </a:spcAft>
                      </a:pPr>
                      <a:r>
                        <a:rPr lang="es-ES" sz="1600" b="1" dirty="0">
                          <a:effectLst/>
                          <a:latin typeface="Times New Roman"/>
                          <a:ea typeface="Times New Roman"/>
                          <a:cs typeface="Times New Roman"/>
                        </a:rPr>
                        <a:t>Conversión del Botadero</a:t>
                      </a:r>
                      <a:endParaRPr lang="es-EC" sz="1400" dirty="0">
                        <a:effectLst/>
                        <a:latin typeface="Calibri"/>
                        <a:ea typeface="Calibri"/>
                        <a:cs typeface="Times New Roman"/>
                      </a:endParaRPr>
                    </a:p>
                  </a:txBody>
                  <a:tcPr marL="68580" marR="68580" marT="0" marB="0">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S" sz="1600">
                          <a:effectLst/>
                          <a:latin typeface="Times New Roman"/>
                          <a:ea typeface="Times New Roman"/>
                          <a:cs typeface="Times New Roman"/>
                        </a:rPr>
                        <a:t>31 – 70 %</a:t>
                      </a:r>
                      <a:endParaRPr lang="es-EC" sz="140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just">
                        <a:lnSpc>
                          <a:spcPct val="115000"/>
                        </a:lnSpc>
                        <a:spcAft>
                          <a:spcPts val="0"/>
                        </a:spcAft>
                      </a:pPr>
                      <a:r>
                        <a:rPr lang="es-ES" sz="1600">
                          <a:effectLst/>
                          <a:latin typeface="Times New Roman"/>
                          <a:ea typeface="Times New Roman"/>
                          <a:cs typeface="Times New Roman"/>
                        </a:rPr>
                        <a:t>MODERADO RIESGO</a:t>
                      </a:r>
                      <a:endParaRPr lang="es-EC" sz="140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175895">
                <a:tc vMerge="1">
                  <a:txBody>
                    <a:bodyPr/>
                    <a:lstStyle/>
                    <a:p>
                      <a:endParaRPr lang="es-EC"/>
                    </a:p>
                  </a:txBody>
                  <a:tcPr/>
                </a:tc>
                <a:tc>
                  <a:txBody>
                    <a:bodyPr/>
                    <a:lstStyle/>
                    <a:p>
                      <a:pPr algn="just">
                        <a:lnSpc>
                          <a:spcPct val="115000"/>
                        </a:lnSpc>
                        <a:spcAft>
                          <a:spcPts val="0"/>
                        </a:spcAft>
                      </a:pPr>
                      <a:r>
                        <a:rPr lang="es-ES" sz="1600" dirty="0">
                          <a:effectLst/>
                          <a:latin typeface="Times New Roman"/>
                          <a:ea typeface="Times New Roman"/>
                          <a:cs typeface="Times New Roman"/>
                        </a:rPr>
                        <a:t>05 – 30% </a:t>
                      </a:r>
                      <a:endParaRPr lang="es-EC" sz="1400" dirty="0">
                        <a:effectLst/>
                        <a:latin typeface="Calibri"/>
                        <a:ea typeface="Calibri"/>
                        <a:cs typeface="Times New Roman"/>
                      </a:endParaRPr>
                    </a:p>
                  </a:txBody>
                  <a:tcPr marL="68580" marR="68580" marT="0" marB="0">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just">
                        <a:lnSpc>
                          <a:spcPct val="115000"/>
                        </a:lnSpc>
                        <a:spcAft>
                          <a:spcPts val="0"/>
                        </a:spcAft>
                      </a:pPr>
                      <a:r>
                        <a:rPr lang="es-ES" sz="1600" dirty="0">
                          <a:effectLst/>
                          <a:latin typeface="Times New Roman"/>
                          <a:ea typeface="Times New Roman"/>
                          <a:cs typeface="Times New Roman"/>
                        </a:rPr>
                        <a:t>BAJO RIESGO</a:t>
                      </a:r>
                      <a:endParaRPr lang="es-EC" sz="1400" dirty="0">
                        <a:effectLst/>
                        <a:latin typeface="Calibri"/>
                        <a:ea typeface="Calibri"/>
                        <a:cs typeface="Times New Roman"/>
                      </a:endParaRPr>
                    </a:p>
                  </a:txBody>
                  <a:tcPr marL="68580" marR="68580" marT="0" marB="0">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bl>
          </a:graphicData>
        </a:graphic>
      </p:graphicFrame>
      <p:sp>
        <p:nvSpPr>
          <p:cNvPr id="7" name="Rectangle 2"/>
          <p:cNvSpPr>
            <a:spLocks noChangeArrowheads="1"/>
          </p:cNvSpPr>
          <p:nvPr/>
        </p:nvSpPr>
        <p:spPr bwMode="auto">
          <a:xfrm>
            <a:off x="2408327" y="188640"/>
            <a:ext cx="38952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altLang="es-EC"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T</a:t>
            </a:r>
            <a:r>
              <a:rPr kumimoji="0" lang="es-EC" altLang="es-EC" b="1" i="0" u="none" strike="noStrike" cap="none" normalizeH="0" baseline="0" dirty="0" smtClean="0" bmk="">
                <a:ln>
                  <a:noFill/>
                </a:ln>
                <a:solidFill>
                  <a:srgbClr val="000000"/>
                </a:solidFill>
                <a:effectLst/>
                <a:latin typeface="Times New Roman" pitchFamily="18" charset="0"/>
                <a:ea typeface="Calibri" pitchFamily="34" charset="0"/>
                <a:cs typeface="Times New Roman" pitchFamily="18" charset="0"/>
              </a:rPr>
              <a:t>abla </a:t>
            </a:r>
            <a:r>
              <a:rPr lang="es-EC" altLang="es-EC" b="1" dirty="0" bmk="_Toc384633383">
                <a:solidFill>
                  <a:srgbClr val="000000"/>
                </a:solidFill>
                <a:latin typeface="Times New Roman" pitchFamily="18" charset="0"/>
                <a:ea typeface="Calibri" pitchFamily="34" charset="0"/>
                <a:cs typeface="Times New Roman" pitchFamily="18" charset="0"/>
              </a:rPr>
              <a:t>7</a:t>
            </a:r>
            <a:r>
              <a:rPr kumimoji="0" lang="es-EC" altLang="es-EC" b="1" i="0" u="none" strike="noStrike" cap="none" normalizeH="0" baseline="0" dirty="0" smtClean="0" bmk="_Toc384633383">
                <a:ln>
                  <a:noFill/>
                </a:ln>
                <a:solidFill>
                  <a:srgbClr val="000000"/>
                </a:solidFill>
                <a:effectLst/>
                <a:latin typeface="Times New Roman" pitchFamily="18" charset="0"/>
                <a:ea typeface="Calibri" pitchFamily="34" charset="0"/>
                <a:cs typeface="Times New Roman" pitchFamily="18" charset="0"/>
              </a:rPr>
              <a:t>.</a:t>
            </a:r>
            <a:r>
              <a:rPr kumimoji="0" lang="es-ES" altLang="es-EC" b="1" i="0" u="none" strike="noStrike" cap="none" normalizeH="0" baseline="0" dirty="0" smtClean="0" bmk="_Toc384633383">
                <a:ln>
                  <a:noFill/>
                </a:ln>
                <a:solidFill>
                  <a:srgbClr val="000000"/>
                </a:solidFill>
                <a:effectLst/>
                <a:latin typeface="Times New Roman" panose="02020603050405020304" pitchFamily="18" charset="0"/>
                <a:ea typeface="Times New Roman" pitchFamily="18" charset="0"/>
                <a:cs typeface="Times New Roman" panose="02020603050405020304" pitchFamily="18" charset="0"/>
              </a:rPr>
              <a:t> </a:t>
            </a:r>
            <a:r>
              <a:rPr kumimoji="0" lang="es-ES" altLang="es-EC" b="0" i="0" u="none" strike="noStrike" cap="none" normalizeH="0" baseline="0" dirty="0" smtClean="0" bmk="_Toc384633383">
                <a:ln>
                  <a:noFill/>
                </a:ln>
                <a:solidFill>
                  <a:srgbClr val="000000"/>
                </a:solidFill>
                <a:effectLst/>
                <a:latin typeface="Times New Roman" panose="02020603050405020304" pitchFamily="18" charset="0"/>
                <a:ea typeface="Times New Roman" pitchFamily="18" charset="0"/>
                <a:cs typeface="Times New Roman" panose="02020603050405020304" pitchFamily="18" charset="0"/>
              </a:rPr>
              <a:t>Categorización de un botadero</a:t>
            </a:r>
            <a:r>
              <a:rPr kumimoji="0" lang="es-ES" altLang="es-EC" sz="1200" b="0" i="0" u="none" strike="noStrike" cap="none" normalizeH="0" baseline="0" dirty="0" smtClean="0" bmk="_Toc384633383">
                <a:ln>
                  <a:noFill/>
                </a:ln>
                <a:solidFill>
                  <a:srgbClr val="000000"/>
                </a:solidFill>
                <a:effectLst/>
                <a:latin typeface="Calibri" pitchFamily="34" charset="0"/>
                <a:ea typeface="Times New Roman" pitchFamily="18" charset="0"/>
                <a:cs typeface="Times New Roman" pitchFamily="18" charset="0"/>
              </a:rPr>
              <a:t>.</a:t>
            </a:r>
            <a:endParaRPr kumimoji="0" lang="es-EC" alt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7"/>
          <p:cNvSpPr/>
          <p:nvPr/>
        </p:nvSpPr>
        <p:spPr>
          <a:xfrm>
            <a:off x="1558971" y="1916832"/>
            <a:ext cx="5904656" cy="307777"/>
          </a:xfrm>
          <a:prstGeom prst="rect">
            <a:avLst/>
          </a:prstGeom>
        </p:spPr>
        <p:txBody>
          <a:bodyPr wrap="square">
            <a:spAutoFit/>
          </a:bodyPr>
          <a:lstStyle/>
          <a:p>
            <a:r>
              <a:rPr lang="es-ES" sz="1400" b="1" dirty="0" smtClean="0">
                <a:effectLst/>
                <a:latin typeface="Times New Roman"/>
                <a:ea typeface="Calibri"/>
              </a:rPr>
              <a:t>Fuente: </a:t>
            </a:r>
            <a:r>
              <a:rPr lang="es-ES" sz="1400" b="1" dirty="0" smtClean="0">
                <a:effectLst/>
                <a:latin typeface="Times New Roman"/>
                <a:ea typeface="Times New Roman"/>
              </a:rPr>
              <a:t>Guía Técnica para la clausura y conversión de botaderos de RSU</a:t>
            </a:r>
            <a:endParaRPr lang="es-EC" sz="1400" b="1" dirty="0"/>
          </a:p>
        </p:txBody>
      </p:sp>
      <p:pic>
        <p:nvPicPr>
          <p:cNvPr id="7170" name="Picture 2" descr="C:\Users\Andrea\Desktop\ESPE\NOVENO\TESISI\201307\201307A0\Botadero a cielo abierto El Jardín\3107201315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31" t="29852" r="19258" b="23042"/>
          <a:stretch/>
        </p:blipFill>
        <p:spPr bwMode="auto">
          <a:xfrm>
            <a:off x="528013" y="2564904"/>
            <a:ext cx="7655924" cy="385233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91580" y="6273225"/>
            <a:ext cx="7128792" cy="584775"/>
          </a:xfrm>
          <a:prstGeom prst="rect">
            <a:avLst/>
          </a:prstGeom>
        </p:spPr>
        <p:txBody>
          <a:bodyPr wrap="square">
            <a:spAutoFit/>
          </a:bodyPr>
          <a:lstStyle/>
          <a:p>
            <a:pPr algn="ctr">
              <a:lnSpc>
                <a:spcPct val="200000"/>
              </a:lnSpc>
              <a:spcAft>
                <a:spcPts val="1000"/>
              </a:spcAft>
              <a:tabLst>
                <a:tab pos="1000125" algn="l"/>
              </a:tabLst>
            </a:pPr>
            <a:r>
              <a:rPr lang="es-EC" sz="1600" b="1" dirty="0" smtClean="0">
                <a:effectLst/>
                <a:latin typeface="Times New Roman"/>
                <a:ea typeface="Calibri"/>
                <a:cs typeface="Times New Roman"/>
              </a:rPr>
              <a:t>Foto </a:t>
            </a:r>
            <a:r>
              <a:rPr lang="es-EC" sz="1600" b="1" dirty="0" smtClean="0">
                <a:latin typeface="Times New Roman"/>
                <a:ea typeface="Calibri"/>
                <a:cs typeface="Times New Roman"/>
              </a:rPr>
              <a:t>12</a:t>
            </a:r>
            <a:r>
              <a:rPr lang="es-EC" sz="1600" b="1" dirty="0" smtClean="0">
                <a:effectLst/>
                <a:latin typeface="Times New Roman"/>
                <a:ea typeface="Calibri"/>
                <a:cs typeface="Times New Roman"/>
              </a:rPr>
              <a:t>: </a:t>
            </a:r>
            <a:r>
              <a:rPr lang="es-EC" sz="1600" dirty="0" smtClean="0">
                <a:latin typeface="Times New Roman"/>
                <a:ea typeface="Calibri"/>
                <a:cs typeface="Times New Roman"/>
              </a:rPr>
              <a:t>Evaluación in situ del sitio de disposición final</a:t>
            </a:r>
            <a:endParaRPr lang="es-EC" sz="2000" dirty="0">
              <a:ea typeface="Calibri"/>
              <a:cs typeface="Times New Roman"/>
            </a:endParaRPr>
          </a:p>
        </p:txBody>
      </p:sp>
    </p:spTree>
    <p:extLst>
      <p:ext uri="{BB962C8B-B14F-4D97-AF65-F5344CB8AC3E}">
        <p14:creationId xmlns:p14="http://schemas.microsoft.com/office/powerpoint/2010/main" val="7330249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4864"/>
            <a:ext cx="8462414" cy="4370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95536" y="116632"/>
            <a:ext cx="7620000" cy="6408712"/>
          </a:xfrm>
        </p:spPr>
        <p:txBody>
          <a:bodyPr>
            <a:normAutofit/>
          </a:bodyPr>
          <a:lstStyle/>
          <a:p>
            <a:pPr marL="114300" indent="0" algn="just">
              <a:buNone/>
            </a:pPr>
            <a:r>
              <a:rPr lang="es-EC" sz="2400" b="1" dirty="0" smtClean="0">
                <a:latin typeface="Times New Roman" panose="02020603050405020304" pitchFamily="18" charset="0"/>
                <a:ea typeface="Calibri"/>
                <a:cs typeface="Times New Roman" panose="02020603050405020304" pitchFamily="18" charset="0"/>
              </a:rPr>
              <a:t>Validación, mediante un modelo espacial y normativa TULSMA</a:t>
            </a:r>
          </a:p>
          <a:p>
            <a:pPr algn="just"/>
            <a:r>
              <a:rPr lang="es-EC" sz="2000" dirty="0" smtClean="0">
                <a:latin typeface="Times New Roman" panose="02020603050405020304" pitchFamily="18" charset="0"/>
                <a:ea typeface="Calibri"/>
                <a:cs typeface="Times New Roman" panose="02020603050405020304" pitchFamily="18" charset="0"/>
              </a:rPr>
              <a:t> </a:t>
            </a:r>
            <a:r>
              <a:rPr lang="es-EC" sz="2000" dirty="0">
                <a:latin typeface="Times New Roman" panose="02020603050405020304" pitchFamily="18" charset="0"/>
                <a:ea typeface="Calibri"/>
                <a:cs typeface="Times New Roman" panose="02020603050405020304" pitchFamily="18" charset="0"/>
              </a:rPr>
              <a:t>El modelo espacial se lo realizó sobre la </a:t>
            </a:r>
            <a:r>
              <a:rPr lang="es-EC" sz="2000" dirty="0" smtClean="0">
                <a:latin typeface="Times New Roman" panose="02020603050405020304" pitchFamily="18" charset="0"/>
                <a:ea typeface="Calibri"/>
                <a:cs typeface="Times New Roman" panose="02020603050405020304" pitchFamily="18" charset="0"/>
              </a:rPr>
              <a:t>base del Libro </a:t>
            </a:r>
            <a:r>
              <a:rPr lang="es-EC" sz="2000" dirty="0">
                <a:latin typeface="Times New Roman" panose="02020603050405020304" pitchFamily="18" charset="0"/>
                <a:ea typeface="Calibri"/>
                <a:cs typeface="Times New Roman" panose="02020603050405020304" pitchFamily="18" charset="0"/>
              </a:rPr>
              <a:t>VI Anexo 6 del </a:t>
            </a:r>
            <a:r>
              <a:rPr lang="es-EC" sz="2000" dirty="0" smtClean="0">
                <a:latin typeface="Times New Roman" panose="02020603050405020304" pitchFamily="18" charset="0"/>
                <a:ea typeface="Calibri"/>
                <a:cs typeface="Times New Roman" panose="02020603050405020304" pitchFamily="18" charset="0"/>
              </a:rPr>
              <a:t>TULSMA; </a:t>
            </a:r>
            <a:r>
              <a:rPr lang="es-EC" sz="2000" dirty="0">
                <a:latin typeface="Times New Roman" panose="02020603050405020304" pitchFamily="18" charset="0"/>
                <a:ea typeface="Calibri"/>
                <a:cs typeface="Times New Roman" panose="02020603050405020304" pitchFamily="18" charset="0"/>
              </a:rPr>
              <a:t>el modelo cartográfico se muestra en el </a:t>
            </a:r>
            <a:r>
              <a:rPr lang="es-EC" sz="2000" dirty="0" smtClean="0">
                <a:latin typeface="Times New Roman" panose="02020603050405020304" pitchFamily="18" charset="0"/>
                <a:ea typeface="Calibri"/>
                <a:cs typeface="Times New Roman" panose="02020603050405020304" pitchFamily="18" charset="0"/>
                <a:hlinkClick r:id="rId3" action="ppaction://hlinkfile"/>
              </a:rPr>
              <a:t>Anexo </a:t>
            </a:r>
            <a:r>
              <a:rPr lang="es-EC" sz="2000" dirty="0">
                <a:latin typeface="Times New Roman" panose="02020603050405020304" pitchFamily="18" charset="0"/>
                <a:ea typeface="Calibri"/>
                <a:cs typeface="Times New Roman" panose="02020603050405020304" pitchFamily="18" charset="0"/>
                <a:hlinkClick r:id="rId3" action="ppaction://hlinkfile"/>
              </a:rPr>
              <a:t>5</a:t>
            </a:r>
            <a:r>
              <a:rPr lang="es-EC" sz="2000" dirty="0" smtClean="0">
                <a:latin typeface="Times New Roman" panose="02020603050405020304" pitchFamily="18" charset="0"/>
                <a:ea typeface="Calibri"/>
                <a:cs typeface="Times New Roman" panose="02020603050405020304" pitchFamily="18" charset="0"/>
                <a:hlinkClick r:id="rId3" action="ppaction://hlinkfile"/>
              </a:rPr>
              <a:t> </a:t>
            </a:r>
            <a:r>
              <a:rPr lang="es-EC" sz="2000" dirty="0">
                <a:latin typeface="Times New Roman" panose="02020603050405020304" pitchFamily="18" charset="0"/>
                <a:ea typeface="Calibri"/>
                <a:cs typeface="Times New Roman" panose="02020603050405020304" pitchFamily="18" charset="0"/>
              </a:rPr>
              <a:t>y las variables </a:t>
            </a:r>
            <a:r>
              <a:rPr lang="es-EC" sz="2000" dirty="0" smtClean="0">
                <a:latin typeface="Times New Roman" panose="02020603050405020304" pitchFamily="18" charset="0"/>
                <a:ea typeface="Calibri"/>
                <a:cs typeface="Times New Roman" panose="02020603050405020304" pitchFamily="18" charset="0"/>
              </a:rPr>
              <a:t>disponibles:</a:t>
            </a:r>
          </a:p>
          <a:p>
            <a:pPr algn="just"/>
            <a:endParaRPr lang="es-EC" sz="20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58122327"/>
              </p:ext>
            </p:extLst>
          </p:nvPr>
        </p:nvGraphicFramePr>
        <p:xfrm>
          <a:off x="107504" y="3284984"/>
          <a:ext cx="3615712" cy="2296731"/>
        </p:xfrm>
        <a:graphic>
          <a:graphicData uri="http://schemas.openxmlformats.org/drawingml/2006/table">
            <a:tbl>
              <a:tblPr firstRow="1" firstCol="1" bandRow="1">
                <a:tableStyleId>{775DCB02-9BB8-47FD-8907-85C794F793BA}</a:tableStyleId>
              </a:tblPr>
              <a:tblGrid>
                <a:gridCol w="447359"/>
                <a:gridCol w="3168353"/>
              </a:tblGrid>
              <a:tr h="288032">
                <a:tc>
                  <a:txBody>
                    <a:bodyPr/>
                    <a:lstStyle/>
                    <a:p>
                      <a:pPr algn="just">
                        <a:lnSpc>
                          <a:spcPct val="150000"/>
                        </a:lnSpc>
                        <a:spcAft>
                          <a:spcPts val="0"/>
                        </a:spcAft>
                        <a:tabLst>
                          <a:tab pos="3037205" algn="l"/>
                        </a:tabLst>
                      </a:pPr>
                      <a:r>
                        <a:rPr lang="es-EC" sz="1400" dirty="0">
                          <a:effectLst/>
                        </a:rPr>
                        <a:t>No.</a:t>
                      </a:r>
                      <a:endParaRPr lang="es-EC" sz="1400" dirty="0">
                        <a:effectLst/>
                        <a:latin typeface="Calibri"/>
                        <a:ea typeface="Calibri"/>
                        <a:cs typeface="Times New Roman"/>
                      </a:endParaRPr>
                    </a:p>
                  </a:txBody>
                  <a:tcPr marL="68580" marR="68580" marT="0" marB="0"/>
                </a:tc>
                <a:tc>
                  <a:txBody>
                    <a:bodyPr/>
                    <a:lstStyle/>
                    <a:p>
                      <a:pPr algn="ctr">
                        <a:lnSpc>
                          <a:spcPct val="150000"/>
                        </a:lnSpc>
                        <a:spcAft>
                          <a:spcPts val="0"/>
                        </a:spcAft>
                        <a:tabLst>
                          <a:tab pos="3037205" algn="l"/>
                        </a:tabLst>
                      </a:pPr>
                      <a:r>
                        <a:rPr lang="es-EC" sz="1400" dirty="0">
                          <a:effectLst/>
                        </a:rPr>
                        <a:t>VARIABLE</a:t>
                      </a:r>
                      <a:endParaRPr lang="es-EC" sz="1400" dirty="0">
                        <a:effectLst/>
                        <a:latin typeface="Calibri"/>
                        <a:ea typeface="Calibri"/>
                        <a:cs typeface="Times New Roman"/>
                      </a:endParaRPr>
                    </a:p>
                  </a:txBody>
                  <a:tcPr marL="68580" marR="68580" marT="0" marB="0"/>
                </a:tc>
              </a:tr>
              <a:tr h="0">
                <a:tc>
                  <a:txBody>
                    <a:bodyPr/>
                    <a:lstStyle/>
                    <a:p>
                      <a:pPr algn="just">
                        <a:lnSpc>
                          <a:spcPct val="150000"/>
                        </a:lnSpc>
                        <a:spcAft>
                          <a:spcPts val="0"/>
                        </a:spcAft>
                        <a:tabLst>
                          <a:tab pos="3037205" algn="l"/>
                        </a:tabLst>
                      </a:pPr>
                      <a:r>
                        <a:rPr lang="es-EC" sz="1400">
                          <a:effectLst/>
                        </a:rPr>
                        <a:t>1</a:t>
                      </a:r>
                      <a:endParaRPr lang="es-EC" sz="1400">
                        <a:effectLst/>
                        <a:latin typeface="Calibri"/>
                        <a:ea typeface="Calibri"/>
                        <a:cs typeface="Times New Roman"/>
                      </a:endParaRPr>
                    </a:p>
                  </a:txBody>
                  <a:tcPr marL="68580" marR="68580" marT="0" marB="0"/>
                </a:tc>
                <a:tc>
                  <a:txBody>
                    <a:bodyPr/>
                    <a:lstStyle/>
                    <a:p>
                      <a:pPr algn="just">
                        <a:lnSpc>
                          <a:spcPct val="115000"/>
                        </a:lnSpc>
                        <a:spcAft>
                          <a:spcPts val="0"/>
                        </a:spcAft>
                        <a:tabLst>
                          <a:tab pos="3037205" algn="l"/>
                        </a:tabLst>
                      </a:pPr>
                      <a:r>
                        <a:rPr lang="es-EC" sz="1400" dirty="0">
                          <a:effectLst/>
                        </a:rPr>
                        <a:t>Uso del suelo</a:t>
                      </a:r>
                      <a:r>
                        <a:rPr lang="es-EC" sz="1400" dirty="0" smtClean="0">
                          <a:effectLst/>
                        </a:rPr>
                        <a:t>: Rural</a:t>
                      </a:r>
                      <a:endParaRPr lang="es-EC" sz="1400" dirty="0">
                        <a:effectLst/>
                        <a:latin typeface="Calibri"/>
                        <a:ea typeface="Calibri"/>
                        <a:cs typeface="Times New Roman"/>
                      </a:endParaRPr>
                    </a:p>
                  </a:txBody>
                  <a:tcPr marL="68580" marR="68580" marT="0" marB="0"/>
                </a:tc>
              </a:tr>
              <a:tr h="0">
                <a:tc>
                  <a:txBody>
                    <a:bodyPr/>
                    <a:lstStyle/>
                    <a:p>
                      <a:pPr algn="just">
                        <a:lnSpc>
                          <a:spcPct val="150000"/>
                        </a:lnSpc>
                        <a:spcAft>
                          <a:spcPts val="0"/>
                        </a:spcAft>
                        <a:tabLst>
                          <a:tab pos="3037205" algn="l"/>
                        </a:tabLst>
                      </a:pPr>
                      <a:r>
                        <a:rPr lang="es-EC" sz="1400">
                          <a:effectLst/>
                        </a:rPr>
                        <a:t>2</a:t>
                      </a:r>
                      <a:endParaRPr lang="es-EC" sz="1400">
                        <a:effectLst/>
                        <a:latin typeface="Calibri"/>
                        <a:ea typeface="Calibri"/>
                        <a:cs typeface="Times New Roman"/>
                      </a:endParaRPr>
                    </a:p>
                  </a:txBody>
                  <a:tcPr marL="68580" marR="68580" marT="0" marB="0"/>
                </a:tc>
                <a:tc>
                  <a:txBody>
                    <a:bodyPr/>
                    <a:lstStyle/>
                    <a:p>
                      <a:pPr algn="just">
                        <a:lnSpc>
                          <a:spcPct val="115000"/>
                        </a:lnSpc>
                        <a:spcAft>
                          <a:spcPts val="0"/>
                        </a:spcAft>
                        <a:tabLst>
                          <a:tab pos="3037205" algn="l"/>
                        </a:tabLst>
                      </a:pPr>
                      <a:r>
                        <a:rPr lang="es-EC" sz="1400" dirty="0">
                          <a:effectLst/>
                        </a:rPr>
                        <a:t>Tipo de suelo (permeabilidad</a:t>
                      </a:r>
                      <a:r>
                        <a:rPr lang="es-EC" sz="1400" dirty="0" smtClean="0">
                          <a:effectLst/>
                        </a:rPr>
                        <a:t>): Arcilloso</a:t>
                      </a:r>
                      <a:endParaRPr lang="es-EC" sz="1400" dirty="0">
                        <a:effectLst/>
                        <a:latin typeface="Calibri"/>
                        <a:ea typeface="Calibri"/>
                        <a:cs typeface="Times New Roman"/>
                      </a:endParaRPr>
                    </a:p>
                  </a:txBody>
                  <a:tcPr marL="68580" marR="68580" marT="0" marB="0"/>
                </a:tc>
              </a:tr>
              <a:tr h="0">
                <a:tc>
                  <a:txBody>
                    <a:bodyPr/>
                    <a:lstStyle/>
                    <a:p>
                      <a:pPr algn="just">
                        <a:lnSpc>
                          <a:spcPct val="150000"/>
                        </a:lnSpc>
                        <a:spcAft>
                          <a:spcPts val="0"/>
                        </a:spcAft>
                        <a:tabLst>
                          <a:tab pos="3037205" algn="l"/>
                        </a:tabLst>
                      </a:pPr>
                      <a:r>
                        <a:rPr lang="es-EC" sz="1400">
                          <a:effectLst/>
                        </a:rPr>
                        <a:t>3</a:t>
                      </a:r>
                      <a:endParaRPr lang="es-EC" sz="1400">
                        <a:effectLst/>
                        <a:latin typeface="Calibri"/>
                        <a:ea typeface="Calibri"/>
                        <a:cs typeface="Times New Roman"/>
                      </a:endParaRPr>
                    </a:p>
                  </a:txBody>
                  <a:tcPr marL="68580" marR="68580" marT="0" marB="0"/>
                </a:tc>
                <a:tc>
                  <a:txBody>
                    <a:bodyPr/>
                    <a:lstStyle/>
                    <a:p>
                      <a:pPr algn="just">
                        <a:lnSpc>
                          <a:spcPct val="115000"/>
                        </a:lnSpc>
                        <a:spcAft>
                          <a:spcPts val="0"/>
                        </a:spcAft>
                        <a:tabLst>
                          <a:tab pos="3037205" algn="l"/>
                        </a:tabLst>
                      </a:pPr>
                      <a:r>
                        <a:rPr lang="es-EC" sz="1400" dirty="0">
                          <a:effectLst/>
                        </a:rPr>
                        <a:t>Cercanía a cuerpos de agua</a:t>
                      </a:r>
                      <a:r>
                        <a:rPr lang="es-EC" sz="1400" dirty="0" smtClean="0">
                          <a:effectLst/>
                        </a:rPr>
                        <a:t>:</a:t>
                      </a:r>
                      <a:r>
                        <a:rPr lang="es-EC" sz="1400" baseline="0" dirty="0" smtClean="0">
                          <a:effectLst/>
                        </a:rPr>
                        <a:t> 200 m</a:t>
                      </a:r>
                      <a:endParaRPr lang="es-EC" sz="1400" dirty="0">
                        <a:effectLst/>
                        <a:latin typeface="Calibri"/>
                        <a:ea typeface="Calibri"/>
                        <a:cs typeface="Times New Roman"/>
                      </a:endParaRPr>
                    </a:p>
                  </a:txBody>
                  <a:tcPr marL="68580" marR="68580" marT="0" marB="0"/>
                </a:tc>
              </a:tr>
              <a:tr h="0">
                <a:tc>
                  <a:txBody>
                    <a:bodyPr/>
                    <a:lstStyle/>
                    <a:p>
                      <a:pPr algn="just">
                        <a:lnSpc>
                          <a:spcPct val="150000"/>
                        </a:lnSpc>
                        <a:spcAft>
                          <a:spcPts val="0"/>
                        </a:spcAft>
                        <a:tabLst>
                          <a:tab pos="3037205" algn="l"/>
                        </a:tabLst>
                      </a:pPr>
                      <a:r>
                        <a:rPr lang="es-EC" sz="1400">
                          <a:effectLst/>
                        </a:rPr>
                        <a:t>4</a:t>
                      </a:r>
                      <a:endParaRPr lang="es-EC" sz="1400">
                        <a:effectLst/>
                        <a:latin typeface="Calibri"/>
                        <a:ea typeface="Calibri"/>
                        <a:cs typeface="Times New Roman"/>
                      </a:endParaRPr>
                    </a:p>
                  </a:txBody>
                  <a:tcPr marL="68580" marR="68580" marT="0" marB="0"/>
                </a:tc>
                <a:tc>
                  <a:txBody>
                    <a:bodyPr/>
                    <a:lstStyle/>
                    <a:p>
                      <a:pPr algn="just">
                        <a:lnSpc>
                          <a:spcPct val="150000"/>
                        </a:lnSpc>
                        <a:spcAft>
                          <a:spcPts val="0"/>
                        </a:spcAft>
                        <a:tabLst>
                          <a:tab pos="3037205" algn="l"/>
                        </a:tabLst>
                      </a:pPr>
                      <a:r>
                        <a:rPr lang="es-EC" sz="1400" dirty="0">
                          <a:effectLst/>
                        </a:rPr>
                        <a:t>Cercanía al límite urbano</a:t>
                      </a:r>
                      <a:r>
                        <a:rPr lang="es-EC" sz="1400" dirty="0" smtClean="0">
                          <a:effectLst/>
                        </a:rPr>
                        <a:t>: 500 m</a:t>
                      </a:r>
                      <a:endParaRPr lang="es-EC" sz="1400" dirty="0">
                        <a:effectLst/>
                        <a:latin typeface="Calibri"/>
                        <a:ea typeface="Calibri"/>
                        <a:cs typeface="Times New Roman"/>
                      </a:endParaRPr>
                    </a:p>
                  </a:txBody>
                  <a:tcPr marL="68580" marR="68580" marT="0" marB="0"/>
                </a:tc>
              </a:tr>
              <a:tr h="0">
                <a:tc>
                  <a:txBody>
                    <a:bodyPr/>
                    <a:lstStyle/>
                    <a:p>
                      <a:pPr algn="just">
                        <a:lnSpc>
                          <a:spcPct val="150000"/>
                        </a:lnSpc>
                        <a:spcAft>
                          <a:spcPts val="0"/>
                        </a:spcAft>
                        <a:tabLst>
                          <a:tab pos="3037205" algn="l"/>
                        </a:tabLst>
                      </a:pPr>
                      <a:r>
                        <a:rPr lang="es-EC" sz="1400">
                          <a:effectLst/>
                        </a:rPr>
                        <a:t>5</a:t>
                      </a:r>
                      <a:endParaRPr lang="es-EC" sz="1400">
                        <a:effectLst/>
                        <a:latin typeface="Calibri"/>
                        <a:ea typeface="Calibri"/>
                        <a:cs typeface="Times New Roman"/>
                      </a:endParaRPr>
                    </a:p>
                  </a:txBody>
                  <a:tcPr marL="68580" marR="68580" marT="0" marB="0"/>
                </a:tc>
                <a:tc>
                  <a:txBody>
                    <a:bodyPr/>
                    <a:lstStyle/>
                    <a:p>
                      <a:pPr algn="just">
                        <a:lnSpc>
                          <a:spcPct val="150000"/>
                        </a:lnSpc>
                        <a:spcAft>
                          <a:spcPts val="0"/>
                        </a:spcAft>
                        <a:tabLst>
                          <a:tab pos="3037205" algn="l"/>
                        </a:tabLst>
                      </a:pPr>
                      <a:r>
                        <a:rPr lang="es-EC" sz="1400" dirty="0">
                          <a:effectLst/>
                        </a:rPr>
                        <a:t>Zonas inundables</a:t>
                      </a:r>
                      <a:r>
                        <a:rPr lang="es-EC" sz="1400" dirty="0" smtClean="0">
                          <a:effectLst/>
                        </a:rPr>
                        <a:t>: No</a:t>
                      </a:r>
                      <a:endParaRPr lang="es-EC" sz="1400" dirty="0">
                        <a:effectLst/>
                        <a:latin typeface="Calibri"/>
                        <a:ea typeface="Calibri"/>
                        <a:cs typeface="Times New Roman"/>
                      </a:endParaRPr>
                    </a:p>
                  </a:txBody>
                  <a:tcPr marL="68580" marR="68580" marT="0" marB="0"/>
                </a:tc>
              </a:tr>
              <a:tr h="0">
                <a:tc>
                  <a:txBody>
                    <a:bodyPr/>
                    <a:lstStyle/>
                    <a:p>
                      <a:pPr algn="just">
                        <a:lnSpc>
                          <a:spcPct val="150000"/>
                        </a:lnSpc>
                        <a:spcAft>
                          <a:spcPts val="0"/>
                        </a:spcAft>
                        <a:tabLst>
                          <a:tab pos="3037205" algn="l"/>
                        </a:tabLst>
                      </a:pPr>
                      <a:r>
                        <a:rPr lang="es-EC" sz="1400">
                          <a:effectLst/>
                        </a:rPr>
                        <a:t>6</a:t>
                      </a:r>
                      <a:endParaRPr lang="es-EC" sz="1400">
                        <a:effectLst/>
                        <a:latin typeface="Calibri"/>
                        <a:ea typeface="Calibri"/>
                        <a:cs typeface="Times New Roman"/>
                      </a:endParaRPr>
                    </a:p>
                  </a:txBody>
                  <a:tcPr marL="68580" marR="68580" marT="0" marB="0"/>
                </a:tc>
                <a:tc>
                  <a:txBody>
                    <a:bodyPr/>
                    <a:lstStyle/>
                    <a:p>
                      <a:pPr algn="just">
                        <a:lnSpc>
                          <a:spcPct val="150000"/>
                        </a:lnSpc>
                        <a:spcAft>
                          <a:spcPts val="0"/>
                        </a:spcAft>
                        <a:tabLst>
                          <a:tab pos="3037205" algn="l"/>
                        </a:tabLst>
                      </a:pPr>
                      <a:r>
                        <a:rPr lang="es-EC" sz="1400" dirty="0">
                          <a:effectLst/>
                        </a:rPr>
                        <a:t>Vías</a:t>
                      </a:r>
                      <a:r>
                        <a:rPr lang="es-EC" sz="1400" dirty="0" smtClean="0">
                          <a:effectLst/>
                        </a:rPr>
                        <a:t>: 500 m</a:t>
                      </a:r>
                      <a:endParaRPr lang="es-EC" sz="1400" dirty="0">
                        <a:effectLst/>
                        <a:latin typeface="Calibri"/>
                        <a:ea typeface="Calibri"/>
                        <a:cs typeface="Times New Roman"/>
                      </a:endParaRPr>
                    </a:p>
                  </a:txBody>
                  <a:tcPr marL="68580" marR="68580" marT="0" marB="0"/>
                </a:tc>
              </a:tr>
              <a:tr h="0">
                <a:tc>
                  <a:txBody>
                    <a:bodyPr/>
                    <a:lstStyle/>
                    <a:p>
                      <a:pPr algn="just">
                        <a:lnSpc>
                          <a:spcPct val="150000"/>
                        </a:lnSpc>
                        <a:spcAft>
                          <a:spcPts val="0"/>
                        </a:spcAft>
                        <a:tabLst>
                          <a:tab pos="3037205" algn="l"/>
                        </a:tabLst>
                      </a:pPr>
                      <a:r>
                        <a:rPr lang="es-EC" sz="1400">
                          <a:effectLst/>
                        </a:rPr>
                        <a:t>7</a:t>
                      </a:r>
                      <a:endParaRPr lang="es-EC" sz="1400">
                        <a:effectLst/>
                        <a:latin typeface="Calibri"/>
                        <a:ea typeface="Calibri"/>
                        <a:cs typeface="Times New Roman"/>
                      </a:endParaRPr>
                    </a:p>
                  </a:txBody>
                  <a:tcPr marL="68580" marR="68580" marT="0" marB="0"/>
                </a:tc>
                <a:tc>
                  <a:txBody>
                    <a:bodyPr/>
                    <a:lstStyle/>
                    <a:p>
                      <a:pPr algn="just">
                        <a:lnSpc>
                          <a:spcPct val="150000"/>
                        </a:lnSpc>
                        <a:spcAft>
                          <a:spcPts val="0"/>
                        </a:spcAft>
                        <a:tabLst>
                          <a:tab pos="3037205" algn="l"/>
                        </a:tabLst>
                      </a:pPr>
                      <a:r>
                        <a:rPr lang="es-EC" sz="1400" dirty="0">
                          <a:effectLst/>
                        </a:rPr>
                        <a:t>Aeropuerto</a:t>
                      </a:r>
                      <a:r>
                        <a:rPr lang="es-EC" sz="1400" dirty="0" smtClean="0">
                          <a:effectLst/>
                        </a:rPr>
                        <a:t>: 13</a:t>
                      </a:r>
                      <a:r>
                        <a:rPr lang="es-EC" sz="1400" baseline="0" dirty="0" smtClean="0">
                          <a:effectLst/>
                        </a:rPr>
                        <a:t> km</a:t>
                      </a:r>
                      <a:endParaRPr lang="es-EC" sz="1400" dirty="0">
                        <a:effectLst/>
                        <a:latin typeface="Calibri"/>
                        <a:ea typeface="Calibri"/>
                        <a:cs typeface="Times New Roman"/>
                      </a:endParaRPr>
                    </a:p>
                  </a:txBody>
                  <a:tcPr marL="68580" marR="68580" marT="0" marB="0"/>
                </a:tc>
              </a:tr>
            </a:tbl>
          </a:graphicData>
        </a:graphic>
      </p:graphicFrame>
      <p:sp>
        <p:nvSpPr>
          <p:cNvPr id="7" name="TextBox 6"/>
          <p:cNvSpPr txBox="1"/>
          <p:nvPr/>
        </p:nvSpPr>
        <p:spPr>
          <a:xfrm>
            <a:off x="107504" y="5604631"/>
            <a:ext cx="1872564" cy="307777"/>
          </a:xfrm>
          <a:prstGeom prst="rect">
            <a:avLst/>
          </a:prstGeom>
          <a:noFill/>
        </p:spPr>
        <p:txBody>
          <a:bodyPr wrap="none" rtlCol="0">
            <a:spAutoFit/>
          </a:bodyPr>
          <a:lstStyle/>
          <a:p>
            <a:r>
              <a:rPr lang="es-EC" sz="1400" b="1" dirty="0" smtClean="0"/>
              <a:t>Fuente: TULSMA, 2013</a:t>
            </a:r>
            <a:endParaRPr lang="es-EC" sz="1400" b="1" dirty="0"/>
          </a:p>
        </p:txBody>
      </p:sp>
      <p:cxnSp>
        <p:nvCxnSpPr>
          <p:cNvPr id="4" name="Straight Arrow Connector 3"/>
          <p:cNvCxnSpPr/>
          <p:nvPr/>
        </p:nvCxnSpPr>
        <p:spPr>
          <a:xfrm>
            <a:off x="3419872" y="4390212"/>
            <a:ext cx="1944216" cy="0"/>
          </a:xfrm>
          <a:prstGeom prst="straightConnector1">
            <a:avLst/>
          </a:prstGeom>
          <a:ln w="38100">
            <a:tailEnd type="arrow"/>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081197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47448" y="368262"/>
            <a:ext cx="7620000" cy="56207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s-EC" sz="3600" dirty="0" smtClean="0">
                <a:solidFill>
                  <a:schemeClr val="bg1"/>
                </a:solidFill>
              </a:rPr>
              <a:t>Objetivos Específicos</a:t>
            </a:r>
            <a:endParaRPr lang="es-EC" sz="3600" dirty="0">
              <a:solidFill>
                <a:schemeClr val="bg1"/>
              </a:solidFill>
            </a:endParaRPr>
          </a:p>
        </p:txBody>
      </p:sp>
      <p:sp>
        <p:nvSpPr>
          <p:cNvPr id="5" name="Content Placeholder 2"/>
          <p:cNvSpPr txBox="1">
            <a:spLocks/>
          </p:cNvSpPr>
          <p:nvPr/>
        </p:nvSpPr>
        <p:spPr>
          <a:xfrm>
            <a:off x="490408" y="2171567"/>
            <a:ext cx="7620000" cy="25202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gn="just">
              <a:buClr>
                <a:srgbClr val="F3A447">
                  <a:lumMod val="75000"/>
                </a:srgbClr>
              </a:buClr>
              <a:buFont typeface="Wingdings" pitchFamily="2" charset="2"/>
              <a:buChar char="ü"/>
            </a:pPr>
            <a:r>
              <a:rPr lang="es-EC" sz="2000" dirty="0">
                <a:solidFill>
                  <a:prstClr val="black"/>
                </a:solidFill>
              </a:rPr>
              <a:t>Identificar los sectores de mayor acumulación de </a:t>
            </a:r>
            <a:r>
              <a:rPr lang="es-EC" sz="2000" dirty="0" smtClean="0">
                <a:solidFill>
                  <a:prstClr val="black"/>
                </a:solidFill>
              </a:rPr>
              <a:t>RSU.</a:t>
            </a:r>
          </a:p>
          <a:p>
            <a:pPr algn="just">
              <a:buClr>
                <a:srgbClr val="F3A447">
                  <a:lumMod val="75000"/>
                </a:srgbClr>
              </a:buClr>
              <a:buFont typeface="Wingdings" pitchFamily="2" charset="2"/>
              <a:buChar char="ü"/>
            </a:pPr>
            <a:r>
              <a:rPr lang="es-EC" sz="2000" dirty="0" smtClean="0">
                <a:solidFill>
                  <a:prstClr val="black"/>
                </a:solidFill>
              </a:rPr>
              <a:t>Evaluar </a:t>
            </a:r>
            <a:r>
              <a:rPr lang="es-EC" sz="2000" dirty="0">
                <a:solidFill>
                  <a:prstClr val="black"/>
                </a:solidFill>
              </a:rPr>
              <a:t>el grado </a:t>
            </a:r>
            <a:r>
              <a:rPr lang="es-EC" sz="2000" dirty="0" smtClean="0">
                <a:solidFill>
                  <a:prstClr val="black"/>
                </a:solidFill>
              </a:rPr>
              <a:t>de cultura </a:t>
            </a:r>
            <a:r>
              <a:rPr lang="es-EC" sz="2000" dirty="0">
                <a:solidFill>
                  <a:prstClr val="black"/>
                </a:solidFill>
              </a:rPr>
              <a:t>ciudadana en el manejo de los </a:t>
            </a:r>
            <a:r>
              <a:rPr lang="es-EC" sz="2000" dirty="0" smtClean="0">
                <a:solidFill>
                  <a:prstClr val="black"/>
                </a:solidFill>
              </a:rPr>
              <a:t>RSU.</a:t>
            </a:r>
          </a:p>
          <a:p>
            <a:pPr algn="just">
              <a:buClr>
                <a:srgbClr val="F3A447">
                  <a:lumMod val="75000"/>
                </a:srgbClr>
              </a:buClr>
              <a:buFont typeface="Wingdings" pitchFamily="2" charset="2"/>
              <a:buChar char="ü"/>
            </a:pPr>
            <a:r>
              <a:rPr lang="es-EC" sz="2000" dirty="0" smtClean="0">
                <a:solidFill>
                  <a:prstClr val="black"/>
                </a:solidFill>
              </a:rPr>
              <a:t>Evaluar </a:t>
            </a:r>
            <a:r>
              <a:rPr lang="es-EC" sz="2000" dirty="0">
                <a:solidFill>
                  <a:prstClr val="black"/>
                </a:solidFill>
              </a:rPr>
              <a:t>la eficiencia del sistema actual de recolección, transporte y disposición final de los desechos sólidos</a:t>
            </a:r>
            <a:r>
              <a:rPr lang="es-EC" sz="2000" dirty="0" smtClean="0">
                <a:solidFill>
                  <a:prstClr val="black"/>
                </a:solidFill>
              </a:rPr>
              <a:t>.</a:t>
            </a:r>
          </a:p>
          <a:p>
            <a:pPr algn="just">
              <a:buClr>
                <a:srgbClr val="F3A447">
                  <a:lumMod val="75000"/>
                </a:srgbClr>
              </a:buClr>
              <a:buFont typeface="Wingdings" pitchFamily="2" charset="2"/>
              <a:buChar char="ü"/>
            </a:pPr>
            <a:r>
              <a:rPr lang="es-EC" sz="2000" dirty="0" smtClean="0">
                <a:solidFill>
                  <a:prstClr val="black"/>
                </a:solidFill>
              </a:rPr>
              <a:t>Validar</a:t>
            </a:r>
            <a:r>
              <a:rPr lang="es-EC" sz="2000" dirty="0">
                <a:solidFill>
                  <a:prstClr val="black"/>
                </a:solidFill>
              </a:rPr>
              <a:t>, mediante un modelo espacial, el sitio de disposición </a:t>
            </a:r>
            <a:r>
              <a:rPr lang="es-EC" sz="2000" dirty="0" smtClean="0">
                <a:solidFill>
                  <a:prstClr val="black"/>
                </a:solidFill>
              </a:rPr>
              <a:t>final.</a:t>
            </a:r>
          </a:p>
          <a:p>
            <a:pPr algn="just">
              <a:buClr>
                <a:srgbClr val="F3A447">
                  <a:lumMod val="75000"/>
                </a:srgbClr>
              </a:buClr>
              <a:buFont typeface="Wingdings" pitchFamily="2" charset="2"/>
              <a:buChar char="ü"/>
            </a:pPr>
            <a:r>
              <a:rPr lang="es-EC" sz="2000" dirty="0" smtClean="0">
                <a:solidFill>
                  <a:prstClr val="black"/>
                </a:solidFill>
              </a:rPr>
              <a:t>Proponer </a:t>
            </a:r>
            <a:r>
              <a:rPr lang="es-EC" sz="2000" dirty="0">
                <a:solidFill>
                  <a:prstClr val="black"/>
                </a:solidFill>
              </a:rPr>
              <a:t>varios programas y proyectos para la buena gestión de residuos sólidos urbanos en la ciudad de Esmeraldas.</a:t>
            </a:r>
          </a:p>
        </p:txBody>
      </p:sp>
    </p:spTree>
    <p:extLst>
      <p:ext uri="{BB962C8B-B14F-4D97-AF65-F5344CB8AC3E}">
        <p14:creationId xmlns:p14="http://schemas.microsoft.com/office/powerpoint/2010/main" val="27895961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3.bp.blogspot.com/-bRvlL6kx9m0/T1a-HcVbOXI/AAAAAAAABgg/ketGQ67LEKg/s1600/DSC_02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90536"/>
            <a:ext cx="8260136" cy="55446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5" name="Diagram 4"/>
          <p:cNvGraphicFramePr/>
          <p:nvPr>
            <p:extLst>
              <p:ext uri="{D42A27DB-BD31-4B8C-83A1-F6EECF244321}">
                <p14:modId xmlns:p14="http://schemas.microsoft.com/office/powerpoint/2010/main" val="3543335389"/>
              </p:ext>
            </p:extLst>
          </p:nvPr>
        </p:nvGraphicFramePr>
        <p:xfrm>
          <a:off x="611560" y="440507"/>
          <a:ext cx="7128792" cy="1700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70100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886" y="188640"/>
            <a:ext cx="4107065" cy="2016224"/>
          </a:xfrm>
        </p:spPr>
        <p:txBody>
          <a:bodyPr/>
          <a:lstStyle/>
          <a:p>
            <a:pPr lvl="0" algn="ctr"/>
            <a:r>
              <a:rPr lang="es-EC" sz="2400" b="1" dirty="0" smtClean="0">
                <a:solidFill>
                  <a:schemeClr val="bg1"/>
                </a:solidFill>
              </a:rPr>
              <a:t>PROPUESTA DEL PLAN </a:t>
            </a:r>
            <a:r>
              <a:rPr lang="es-EC" sz="2400" b="1" dirty="0">
                <a:solidFill>
                  <a:schemeClr val="bg1"/>
                </a:solidFill>
              </a:rPr>
              <a:t>DE GESTIÓN INTEGRAL PARA LOS RESIDUOS SÓLIDOS URBANOS DE LA CIUDAD DE </a:t>
            </a:r>
            <a:r>
              <a:rPr lang="es-EC" sz="2400" b="1" dirty="0" smtClean="0">
                <a:solidFill>
                  <a:schemeClr val="bg1"/>
                </a:solidFill>
              </a:rPr>
              <a:t>ESMERALDAS</a:t>
            </a:r>
            <a:r>
              <a:rPr lang="es-EC" sz="2400" b="1" dirty="0" smtClean="0"/>
              <a:t>.</a:t>
            </a:r>
            <a:endParaRPr lang="es-EC" sz="2400" b="1" dirty="0"/>
          </a:p>
        </p:txBody>
      </p:sp>
      <p:sp>
        <p:nvSpPr>
          <p:cNvPr id="7" name="6 Rectángulo"/>
          <p:cNvSpPr/>
          <p:nvPr/>
        </p:nvSpPr>
        <p:spPr>
          <a:xfrm>
            <a:off x="4723284" y="4103551"/>
            <a:ext cx="2695353" cy="461665"/>
          </a:xfrm>
          <a:prstGeom prst="rect">
            <a:avLst/>
          </a:prstGeom>
        </p:spPr>
        <p:txBody>
          <a:bodyPr wrap="none">
            <a:spAutoFit/>
          </a:bodyPr>
          <a:lstStyle/>
          <a:p>
            <a:r>
              <a:rPr lang="es-EC" sz="2400" b="1" dirty="0">
                <a:solidFill>
                  <a:prstClr val="black"/>
                </a:solidFill>
              </a:rPr>
              <a:t>OBJETIVO GENERAL</a:t>
            </a:r>
            <a:endParaRPr lang="es-EC" sz="2400" dirty="0">
              <a:solidFill>
                <a:prstClr val="black"/>
              </a:solidFill>
            </a:endParaRPr>
          </a:p>
        </p:txBody>
      </p:sp>
      <p:sp>
        <p:nvSpPr>
          <p:cNvPr id="8" name="7 Rectángulo"/>
          <p:cNvSpPr/>
          <p:nvPr/>
        </p:nvSpPr>
        <p:spPr>
          <a:xfrm>
            <a:off x="3730701" y="4653136"/>
            <a:ext cx="4680520" cy="1631216"/>
          </a:xfrm>
          <a:prstGeom prst="rect">
            <a:avLst/>
          </a:prstGeom>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2000" b="1" dirty="0">
                <a:solidFill>
                  <a:prstClr val="black"/>
                </a:solidFill>
              </a:rPr>
              <a:t>Plantear acciones y medidas orientadas a optimizar la Gestión Integral de los RSU en la ciudad de Esmeraldas, a través de programas y proyectos tendentes a mejorar la calidad de vida de la </a:t>
            </a:r>
            <a:r>
              <a:rPr lang="es-EC" sz="2000" b="1" dirty="0" smtClean="0">
                <a:solidFill>
                  <a:prstClr val="black"/>
                </a:solidFill>
              </a:rPr>
              <a:t>población.</a:t>
            </a:r>
            <a:endParaRPr lang="es-EC" sz="2000" b="1" dirty="0">
              <a:solidFill>
                <a:prstClr val="black"/>
              </a:solidFill>
            </a:endParaRPr>
          </a:p>
        </p:txBody>
      </p:sp>
    </p:spTree>
    <p:extLst>
      <p:ext uri="{BB962C8B-B14F-4D97-AF65-F5344CB8AC3E}">
        <p14:creationId xmlns:p14="http://schemas.microsoft.com/office/powerpoint/2010/main" val="8584802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1 Rectángulo"/>
          <p:cNvSpPr/>
          <p:nvPr/>
        </p:nvSpPr>
        <p:spPr>
          <a:xfrm>
            <a:off x="2843808" y="140410"/>
            <a:ext cx="3240246" cy="461665"/>
          </a:xfrm>
          <a:prstGeom prst="rect">
            <a:avLst/>
          </a:prstGeom>
        </p:spPr>
        <p:txBody>
          <a:bodyPr wrap="none">
            <a:spAutoFit/>
          </a:bodyPr>
          <a:lstStyle/>
          <a:p>
            <a:r>
              <a:rPr lang="es-EC" sz="2400" b="1" dirty="0">
                <a:solidFill>
                  <a:schemeClr val="bg1"/>
                </a:solidFill>
              </a:rPr>
              <a:t>OBJETIVOS ESPECÍFICOS</a:t>
            </a:r>
            <a:endParaRPr lang="es-EC" sz="2400" dirty="0">
              <a:solidFill>
                <a:schemeClr val="bg1"/>
              </a:solidFill>
            </a:endParaRPr>
          </a:p>
        </p:txBody>
      </p:sp>
      <p:sp>
        <p:nvSpPr>
          <p:cNvPr id="3" name="2 Rectángulo"/>
          <p:cNvSpPr/>
          <p:nvPr/>
        </p:nvSpPr>
        <p:spPr>
          <a:xfrm>
            <a:off x="250070" y="1052736"/>
            <a:ext cx="7999515" cy="4801314"/>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lgn="just">
              <a:buFont typeface="Wingdings" panose="05000000000000000000" pitchFamily="2" charset="2"/>
              <a:buChar char="ü"/>
            </a:pPr>
            <a:r>
              <a:rPr lang="es-EC" b="1" dirty="0">
                <a:solidFill>
                  <a:schemeClr val="accent6">
                    <a:lumMod val="50000"/>
                  </a:schemeClr>
                </a:solidFill>
              </a:rPr>
              <a:t>Reducir y controlar los impactos ambientales resultantes de las actividades del Sistema de Gestión actual de RSU</a:t>
            </a:r>
            <a:r>
              <a:rPr lang="es-EC" b="1" dirty="0" smtClean="0">
                <a:solidFill>
                  <a:schemeClr val="accent6">
                    <a:lumMod val="50000"/>
                  </a:schemeClr>
                </a:solidFill>
              </a:rPr>
              <a:t>.</a:t>
            </a:r>
          </a:p>
          <a:p>
            <a:pPr marL="285750" indent="-285750" algn="just">
              <a:buFont typeface="Wingdings" panose="05000000000000000000" pitchFamily="2" charset="2"/>
              <a:buChar char="ü"/>
            </a:pPr>
            <a:endParaRPr lang="es-EC" dirty="0" smtClean="0">
              <a:solidFill>
                <a:prstClr val="black"/>
              </a:solidFill>
            </a:endParaRPr>
          </a:p>
          <a:p>
            <a:pPr marL="285750" indent="-285750" algn="just">
              <a:buFont typeface="Wingdings" panose="05000000000000000000" pitchFamily="2" charset="2"/>
              <a:buChar char="ü"/>
            </a:pPr>
            <a:endParaRPr lang="es-EC" dirty="0" smtClean="0">
              <a:solidFill>
                <a:prstClr val="black"/>
              </a:solidFill>
            </a:endParaRPr>
          </a:p>
          <a:p>
            <a:pPr marL="285750" indent="-285750" algn="just">
              <a:buFont typeface="Wingdings" panose="05000000000000000000" pitchFamily="2" charset="2"/>
              <a:buChar char="ü"/>
            </a:pPr>
            <a:endParaRPr lang="es-EC" dirty="0">
              <a:solidFill>
                <a:prstClr val="black"/>
              </a:solidFill>
            </a:endParaRPr>
          </a:p>
          <a:p>
            <a:pPr marL="285750" indent="-285750" algn="just">
              <a:buFont typeface="Wingdings" panose="05000000000000000000" pitchFamily="2" charset="2"/>
              <a:buChar char="ü"/>
            </a:pPr>
            <a:r>
              <a:rPr lang="es-EC" b="1" dirty="0">
                <a:solidFill>
                  <a:prstClr val="black"/>
                </a:solidFill>
              </a:rPr>
              <a:t> </a:t>
            </a:r>
            <a:r>
              <a:rPr lang="es-EC" b="1" dirty="0" smtClean="0">
                <a:solidFill>
                  <a:schemeClr val="bg2">
                    <a:lumMod val="10000"/>
                  </a:schemeClr>
                </a:solidFill>
              </a:rPr>
              <a:t>Inducir </a:t>
            </a:r>
            <a:r>
              <a:rPr lang="es-EC" b="1" dirty="0">
                <a:solidFill>
                  <a:schemeClr val="bg2">
                    <a:lumMod val="10000"/>
                  </a:schemeClr>
                </a:solidFill>
              </a:rPr>
              <a:t>la formación de Conciencia Ambiental, tanto en el personal responsable del sistema de Gestión de RSU, como en la ciudadanía en general</a:t>
            </a:r>
            <a:r>
              <a:rPr lang="es-EC" b="1" dirty="0" smtClean="0">
                <a:solidFill>
                  <a:prstClr val="black"/>
                </a:solidFill>
              </a:rPr>
              <a:t>.</a:t>
            </a:r>
          </a:p>
          <a:p>
            <a:pPr marL="285750" indent="-285750" algn="just">
              <a:buFont typeface="Wingdings" panose="05000000000000000000" pitchFamily="2" charset="2"/>
              <a:buChar char="ü"/>
            </a:pPr>
            <a:endParaRPr lang="es-EC" dirty="0" smtClean="0">
              <a:solidFill>
                <a:prstClr val="black"/>
              </a:solidFill>
            </a:endParaRPr>
          </a:p>
          <a:p>
            <a:pPr marL="285750" indent="-285750" algn="just">
              <a:buFont typeface="Wingdings" panose="05000000000000000000" pitchFamily="2" charset="2"/>
              <a:buChar char="ü"/>
            </a:pPr>
            <a:endParaRPr lang="es-EC" dirty="0" smtClean="0">
              <a:solidFill>
                <a:prstClr val="black"/>
              </a:solidFill>
            </a:endParaRPr>
          </a:p>
          <a:p>
            <a:pPr marL="285750" indent="-285750" algn="just">
              <a:buFont typeface="Wingdings" panose="05000000000000000000" pitchFamily="2" charset="2"/>
              <a:buChar char="ü"/>
            </a:pPr>
            <a:endParaRPr lang="es-EC" dirty="0">
              <a:solidFill>
                <a:prstClr val="black"/>
              </a:solidFill>
            </a:endParaRPr>
          </a:p>
          <a:p>
            <a:pPr marL="285750" indent="-285750" algn="just">
              <a:buFont typeface="Wingdings" panose="05000000000000000000" pitchFamily="2" charset="2"/>
              <a:buChar char="ü"/>
            </a:pPr>
            <a:r>
              <a:rPr lang="es-EC" b="1" dirty="0" smtClean="0">
                <a:solidFill>
                  <a:schemeClr val="accent5">
                    <a:lumMod val="20000"/>
                    <a:lumOff val="80000"/>
                  </a:schemeClr>
                </a:solidFill>
              </a:rPr>
              <a:t>Diseñar  </a:t>
            </a:r>
            <a:r>
              <a:rPr lang="es-EC" b="1" dirty="0">
                <a:solidFill>
                  <a:schemeClr val="accent5">
                    <a:lumMod val="20000"/>
                    <a:lumOff val="80000"/>
                  </a:schemeClr>
                </a:solidFill>
              </a:rPr>
              <a:t>sistemas de reducción, separación, reciclaje y tratamiento de RSU, factibles de aplicar en la ciudad de Esmeraldas</a:t>
            </a:r>
            <a:r>
              <a:rPr lang="es-EC" b="1" dirty="0" smtClean="0">
                <a:solidFill>
                  <a:schemeClr val="accent5">
                    <a:lumMod val="20000"/>
                    <a:lumOff val="80000"/>
                  </a:schemeClr>
                </a:solidFill>
              </a:rPr>
              <a:t>.</a:t>
            </a:r>
          </a:p>
          <a:p>
            <a:pPr marL="285750" indent="-285750" algn="just">
              <a:buFont typeface="Wingdings" panose="05000000000000000000" pitchFamily="2" charset="2"/>
              <a:buChar char="ü"/>
            </a:pPr>
            <a:endParaRPr lang="es-EC" dirty="0" smtClean="0">
              <a:solidFill>
                <a:prstClr val="black"/>
              </a:solidFill>
            </a:endParaRPr>
          </a:p>
          <a:p>
            <a:pPr marL="285750" indent="-285750" algn="just">
              <a:buFont typeface="Wingdings" panose="05000000000000000000" pitchFamily="2" charset="2"/>
              <a:buChar char="ü"/>
            </a:pPr>
            <a:endParaRPr lang="es-EC" dirty="0" smtClean="0">
              <a:solidFill>
                <a:prstClr val="black"/>
              </a:solidFill>
            </a:endParaRPr>
          </a:p>
          <a:p>
            <a:pPr marL="285750" indent="-285750" algn="just">
              <a:buFont typeface="Wingdings" panose="05000000000000000000" pitchFamily="2" charset="2"/>
              <a:buChar char="ü"/>
            </a:pPr>
            <a:endParaRPr lang="es-EC" dirty="0">
              <a:solidFill>
                <a:prstClr val="black"/>
              </a:solidFill>
            </a:endParaRPr>
          </a:p>
          <a:p>
            <a:pPr marL="285750" indent="-285750" algn="just">
              <a:buFont typeface="Wingdings" panose="05000000000000000000" pitchFamily="2" charset="2"/>
              <a:buChar char="ü"/>
            </a:pPr>
            <a:r>
              <a:rPr lang="es-EC" b="1" dirty="0" smtClean="0">
                <a:solidFill>
                  <a:schemeClr val="bg2">
                    <a:lumMod val="50000"/>
                  </a:schemeClr>
                </a:solidFill>
              </a:rPr>
              <a:t>Contribuir </a:t>
            </a:r>
            <a:r>
              <a:rPr lang="es-EC" b="1" dirty="0">
                <a:solidFill>
                  <a:schemeClr val="bg2">
                    <a:lumMod val="50000"/>
                  </a:schemeClr>
                </a:solidFill>
              </a:rPr>
              <a:t>al Fortalecimiento Institucional del GADME en el tema de Gestión Integral de RSU.</a:t>
            </a:r>
          </a:p>
        </p:txBody>
      </p:sp>
    </p:spTree>
    <p:extLst>
      <p:ext uri="{BB962C8B-B14F-4D97-AF65-F5344CB8AC3E}">
        <p14:creationId xmlns:p14="http://schemas.microsoft.com/office/powerpoint/2010/main" val="2965815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2"/>
            <a:ext cx="7620000" cy="5924128"/>
          </a:xfrm>
        </p:spPr>
        <p:txBody>
          <a:bodyPr/>
          <a:lstStyle/>
          <a:p>
            <a:pPr algn="just">
              <a:lnSpc>
                <a:spcPct val="115000"/>
              </a:lnSpc>
              <a:spcAft>
                <a:spcPts val="1000"/>
              </a:spcAft>
            </a:pPr>
            <a:r>
              <a:rPr lang="es-EC" sz="2000" b="1" dirty="0">
                <a:latin typeface="Times New Roman"/>
                <a:ea typeface="Calibri"/>
                <a:cs typeface="Times New Roman"/>
              </a:rPr>
              <a:t>PROGRAMAS DEL PLAN DE GESTIÓN INTEGRAL DE </a:t>
            </a:r>
            <a:r>
              <a:rPr lang="es-EC" sz="2000" b="1" dirty="0" smtClean="0">
                <a:latin typeface="Times New Roman"/>
                <a:ea typeface="Calibri"/>
                <a:cs typeface="Times New Roman"/>
              </a:rPr>
              <a:t>RSU:</a:t>
            </a:r>
            <a:endParaRPr lang="es-EC" sz="1800" dirty="0">
              <a:ea typeface="Calibri"/>
              <a:cs typeface="Times New Roman"/>
            </a:endParaRPr>
          </a:p>
          <a:p>
            <a:pPr algn="just">
              <a:lnSpc>
                <a:spcPct val="115000"/>
              </a:lnSpc>
              <a:spcAft>
                <a:spcPts val="1000"/>
              </a:spcAft>
            </a:pPr>
            <a:r>
              <a:rPr lang="es-EC" sz="2000" dirty="0">
                <a:latin typeface="Times New Roman"/>
                <a:ea typeface="Calibri"/>
                <a:cs typeface="Times New Roman"/>
              </a:rPr>
              <a:t>El Plan de Gestión Integral de RSU está compuesto por los siguientes Programas:</a:t>
            </a:r>
            <a:endParaRPr lang="es-EC" sz="1800" dirty="0">
              <a:ea typeface="Calibri"/>
              <a:cs typeface="Times New Roman"/>
            </a:endParaRPr>
          </a:p>
          <a:p>
            <a:endParaRPr lang="es-EC" dirty="0"/>
          </a:p>
        </p:txBody>
      </p:sp>
      <p:graphicFrame>
        <p:nvGraphicFramePr>
          <p:cNvPr id="5" name="Diagram 4"/>
          <p:cNvGraphicFramePr/>
          <p:nvPr>
            <p:extLst>
              <p:ext uri="{D42A27DB-BD31-4B8C-83A1-F6EECF244321}">
                <p14:modId xmlns:p14="http://schemas.microsoft.com/office/powerpoint/2010/main" val="833693910"/>
              </p:ext>
            </p:extLst>
          </p:nvPr>
        </p:nvGraphicFramePr>
        <p:xfrm>
          <a:off x="1115616" y="2348880"/>
          <a:ext cx="655272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C:\Users\Andrea\AppData\Local\Microsoft\Windows\Temporary Internet Files\Content.IE5\MWKC0TGZ\MC900390984[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19672" y="2079330"/>
            <a:ext cx="1106959" cy="103290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ndrea\AppData\Local\Microsoft\Windows\Temporary Internet Files\Content.IE5\7UBBMO5L\MC900437493[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00244" y="2071257"/>
            <a:ext cx="998175" cy="9670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ndrea\AppData\Local\Microsoft\Windows\Temporary Internet Files\Content.IE5\6Z2VMYJQ\MC900318432[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21418" y="2079988"/>
            <a:ext cx="949575" cy="9495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Andrea\AppData\Local\Microsoft\Windows\Temporary Internet Files\Content.IE5\MWKC0TGZ\MP900406954[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85562" y="5715232"/>
            <a:ext cx="1435856" cy="957237"/>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Andrea\AppData\Local\Microsoft\Windows\Temporary Internet Files\Content.IE5\MWKC0TGZ\MC900338438[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36825" y="5712123"/>
            <a:ext cx="1237300" cy="1074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8235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62074"/>
          </a:xfrm>
        </p:spPr>
        <p:txBody>
          <a:bodyPr/>
          <a:lstStyle/>
          <a:p>
            <a:r>
              <a:rPr lang="es-EC" sz="3600" dirty="0" smtClean="0"/>
              <a:t>Conclusiones</a:t>
            </a:r>
            <a:endParaRPr lang="es-EC" sz="3600" dirty="0"/>
          </a:p>
        </p:txBody>
      </p:sp>
      <p:sp>
        <p:nvSpPr>
          <p:cNvPr id="4" name="3 Rectángulo"/>
          <p:cNvSpPr/>
          <p:nvPr/>
        </p:nvSpPr>
        <p:spPr>
          <a:xfrm>
            <a:off x="652420" y="1158999"/>
            <a:ext cx="7303956" cy="507831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lgn="just">
              <a:buFont typeface="Wingdings" pitchFamily="2" charset="2"/>
              <a:buChar char="q"/>
            </a:pPr>
            <a:r>
              <a:rPr lang="es-EC" dirty="0" smtClean="0">
                <a:solidFill>
                  <a:prstClr val="black"/>
                </a:solidFill>
              </a:rPr>
              <a:t>La generación per cápita de RSU en la ciudad de Esmeraldas es de 0,709 kg/hab/</a:t>
            </a:r>
            <a:r>
              <a:rPr lang="es-EC" dirty="0" err="1" smtClean="0">
                <a:solidFill>
                  <a:prstClr val="black"/>
                </a:solidFill>
              </a:rPr>
              <a:t>dia</a:t>
            </a:r>
            <a:r>
              <a:rPr lang="es-EC" dirty="0" smtClean="0">
                <a:solidFill>
                  <a:prstClr val="black"/>
                </a:solidFill>
              </a:rPr>
              <a:t> (1,55 lb/hab/día), se estima que </a:t>
            </a:r>
            <a:r>
              <a:rPr lang="es-EC" dirty="0">
                <a:solidFill>
                  <a:prstClr val="black"/>
                </a:solidFill>
              </a:rPr>
              <a:t>p</a:t>
            </a:r>
            <a:r>
              <a:rPr lang="es-EC" dirty="0" smtClean="0">
                <a:solidFill>
                  <a:prstClr val="black"/>
                </a:solidFill>
              </a:rPr>
              <a:t>ara </a:t>
            </a:r>
            <a:r>
              <a:rPr lang="es-EC" dirty="0">
                <a:solidFill>
                  <a:prstClr val="black"/>
                </a:solidFill>
              </a:rPr>
              <a:t>el año 2020 la generación de </a:t>
            </a:r>
            <a:r>
              <a:rPr lang="es-EC" dirty="0" smtClean="0">
                <a:solidFill>
                  <a:prstClr val="black"/>
                </a:solidFill>
              </a:rPr>
              <a:t>RSU se </a:t>
            </a:r>
            <a:r>
              <a:rPr lang="es-EC" dirty="0">
                <a:solidFill>
                  <a:prstClr val="black"/>
                </a:solidFill>
              </a:rPr>
              <a:t>incrementará en un 43,85</a:t>
            </a:r>
            <a:r>
              <a:rPr lang="es-EC" dirty="0" smtClean="0">
                <a:solidFill>
                  <a:prstClr val="black"/>
                </a:solidFill>
              </a:rPr>
              <a:t>%. </a:t>
            </a:r>
          </a:p>
          <a:p>
            <a:pPr algn="just"/>
            <a:endParaRPr lang="es-EC" dirty="0" smtClean="0">
              <a:solidFill>
                <a:prstClr val="black"/>
              </a:solidFill>
            </a:endParaRPr>
          </a:p>
          <a:p>
            <a:pPr marL="285750" indent="-285750" algn="just">
              <a:buFont typeface="Wingdings" pitchFamily="2" charset="2"/>
              <a:buChar char="q"/>
            </a:pPr>
            <a:r>
              <a:rPr lang="es-EC" dirty="0" smtClean="0">
                <a:solidFill>
                  <a:prstClr val="black"/>
                </a:solidFill>
              </a:rPr>
              <a:t>El </a:t>
            </a:r>
            <a:r>
              <a:rPr lang="es-EC" dirty="0">
                <a:solidFill>
                  <a:prstClr val="black"/>
                </a:solidFill>
              </a:rPr>
              <a:t>sistema de recolección del GADME cuenta con 16  unidades recolectoras, 12 son volquetas y 4 son recolectores compactadores. </a:t>
            </a:r>
            <a:r>
              <a:rPr lang="es-EC" dirty="0" smtClean="0">
                <a:solidFill>
                  <a:prstClr val="black"/>
                </a:solidFill>
                <a:hlinkClick r:id="rId2" action="ppaction://hlinksldjump"/>
              </a:rPr>
              <a:t>Los cuales no cuentan con el mantenimiento adecuado.</a:t>
            </a:r>
            <a:endParaRPr lang="es-EC" dirty="0" smtClean="0">
              <a:solidFill>
                <a:prstClr val="black"/>
              </a:solidFill>
            </a:endParaRPr>
          </a:p>
          <a:p>
            <a:pPr marL="285750" indent="-285750" algn="just">
              <a:buFont typeface="Wingdings" pitchFamily="2" charset="2"/>
              <a:buChar char="q"/>
            </a:pPr>
            <a:endParaRPr lang="es-EC" dirty="0">
              <a:solidFill>
                <a:prstClr val="black"/>
              </a:solidFill>
            </a:endParaRPr>
          </a:p>
          <a:p>
            <a:pPr marL="285750" indent="-285750" algn="just">
              <a:buFont typeface="Wingdings" pitchFamily="2" charset="2"/>
              <a:buChar char="q"/>
            </a:pPr>
            <a:r>
              <a:rPr lang="es-EC" dirty="0">
                <a:solidFill>
                  <a:prstClr val="black"/>
                </a:solidFill>
              </a:rPr>
              <a:t>Por el servicio de recolección,  los habitantes de la ciudad de Esmeradas,  pagan una tarifa incluida en las planillas de </a:t>
            </a:r>
            <a:r>
              <a:rPr lang="es-EC" dirty="0" smtClean="0">
                <a:solidFill>
                  <a:prstClr val="black"/>
                </a:solidFill>
              </a:rPr>
              <a:t>energía eléctrica </a:t>
            </a:r>
            <a:r>
              <a:rPr lang="es-EC" dirty="0">
                <a:solidFill>
                  <a:prstClr val="black"/>
                </a:solidFill>
              </a:rPr>
              <a:t>de la empresa Eléctrica. Dicha tarifa es el 10% de la </a:t>
            </a:r>
            <a:r>
              <a:rPr lang="es-EC" dirty="0">
                <a:solidFill>
                  <a:prstClr val="black"/>
                </a:solidFill>
                <a:hlinkClick r:id="rId3" action="ppaction://hlinksldjump"/>
              </a:rPr>
              <a:t>planilla del consumo de energía eléctrica. </a:t>
            </a:r>
            <a:endParaRPr lang="es-EC" dirty="0" smtClean="0">
              <a:solidFill>
                <a:prstClr val="black"/>
              </a:solidFill>
            </a:endParaRPr>
          </a:p>
          <a:p>
            <a:pPr algn="just"/>
            <a:endParaRPr lang="es-EC" dirty="0" smtClean="0">
              <a:solidFill>
                <a:prstClr val="black"/>
              </a:solidFill>
            </a:endParaRPr>
          </a:p>
          <a:p>
            <a:pPr marL="285750" indent="-285750" algn="just">
              <a:buFont typeface="Wingdings" pitchFamily="2" charset="2"/>
              <a:buChar char="q"/>
            </a:pPr>
            <a:r>
              <a:rPr lang="es-EC" dirty="0"/>
              <a:t>En caso de que el servicio de recolección falle,  el 23% de las personas encuestadas opta por </a:t>
            </a:r>
            <a:r>
              <a:rPr lang="es-EC" dirty="0" smtClean="0">
                <a:solidFill>
                  <a:prstClr val="black"/>
                </a:solidFill>
                <a:hlinkClick r:id="rId4" action="ppaction://hlinksldjump"/>
              </a:rPr>
              <a:t>Quema de residuos.</a:t>
            </a:r>
            <a:r>
              <a:rPr lang="es-EC" dirty="0" smtClean="0">
                <a:solidFill>
                  <a:prstClr val="black"/>
                </a:solidFill>
              </a:rPr>
              <a:t> </a:t>
            </a:r>
            <a:r>
              <a:rPr lang="es-EC" dirty="0" smtClean="0"/>
              <a:t>el </a:t>
            </a:r>
            <a:r>
              <a:rPr lang="es-EC" dirty="0"/>
              <a:t>11% por arrojarla a terrenos baldíos o quebradas</a:t>
            </a:r>
            <a:endParaRPr lang="es-EC" dirty="0">
              <a:solidFill>
                <a:prstClr val="black"/>
              </a:solidFill>
            </a:endParaRPr>
          </a:p>
          <a:p>
            <a:pPr marL="285750" indent="-285750" algn="just">
              <a:buFont typeface="Wingdings" pitchFamily="2" charset="2"/>
              <a:buChar char="q"/>
            </a:pPr>
            <a:endParaRPr lang="es-EC" dirty="0">
              <a:solidFill>
                <a:prstClr val="black"/>
              </a:solidFill>
            </a:endParaRPr>
          </a:p>
          <a:p>
            <a:pPr algn="just"/>
            <a:endParaRPr lang="es-EC" dirty="0" smtClean="0">
              <a:solidFill>
                <a:prstClr val="black"/>
              </a:solidFill>
            </a:endParaRPr>
          </a:p>
        </p:txBody>
      </p:sp>
      <p:sp>
        <p:nvSpPr>
          <p:cNvPr id="5" name="Right Arrow 4">
            <a:hlinkClick r:id="rId5" action="ppaction://hlinksldjump"/>
          </p:cNvPr>
          <p:cNvSpPr/>
          <p:nvPr/>
        </p:nvSpPr>
        <p:spPr>
          <a:xfrm>
            <a:off x="6732240" y="5907024"/>
            <a:ext cx="1584176" cy="660576"/>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dirty="0" smtClean="0"/>
              <a:t>Siguiente</a:t>
            </a:r>
            <a:endParaRPr lang="es-EC" dirty="0"/>
          </a:p>
        </p:txBody>
      </p:sp>
    </p:spTree>
    <p:extLst>
      <p:ext uri="{BB962C8B-B14F-4D97-AF65-F5344CB8AC3E}">
        <p14:creationId xmlns:p14="http://schemas.microsoft.com/office/powerpoint/2010/main" val="31701272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06090"/>
          </a:xfrm>
        </p:spPr>
        <p:txBody>
          <a:bodyPr/>
          <a:lstStyle/>
          <a:p>
            <a:r>
              <a:rPr lang="es-EC" sz="3600" dirty="0" smtClean="0"/>
              <a:t>Quema de residuos</a:t>
            </a:r>
            <a:endParaRPr lang="es-EC" sz="3600" dirty="0"/>
          </a:p>
        </p:txBody>
      </p:sp>
      <p:pic>
        <p:nvPicPr>
          <p:cNvPr id="9218" name="Picture 2" descr="C:\Users\Andrea\Desktop\ESPE\NOVENO\TESISI\201308\201308A1\0208201316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165" y="908720"/>
            <a:ext cx="7344816" cy="55086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1580" y="6273225"/>
            <a:ext cx="7128792" cy="584775"/>
          </a:xfrm>
          <a:prstGeom prst="rect">
            <a:avLst/>
          </a:prstGeom>
        </p:spPr>
        <p:txBody>
          <a:bodyPr wrap="square">
            <a:spAutoFit/>
          </a:bodyPr>
          <a:lstStyle/>
          <a:p>
            <a:pPr algn="ctr">
              <a:lnSpc>
                <a:spcPct val="200000"/>
              </a:lnSpc>
              <a:spcAft>
                <a:spcPts val="1000"/>
              </a:spcAft>
              <a:tabLst>
                <a:tab pos="1000125" algn="l"/>
              </a:tabLst>
            </a:pPr>
            <a:r>
              <a:rPr lang="es-EC" sz="1600" b="1" dirty="0" smtClean="0">
                <a:effectLst/>
                <a:latin typeface="Times New Roman"/>
                <a:ea typeface="Calibri"/>
                <a:cs typeface="Times New Roman"/>
              </a:rPr>
              <a:t>Foto 13: </a:t>
            </a:r>
            <a:r>
              <a:rPr lang="es-EC" sz="1600" dirty="0" smtClean="0">
                <a:latin typeface="Times New Roman"/>
                <a:ea typeface="Calibri"/>
                <a:cs typeface="Times New Roman"/>
              </a:rPr>
              <a:t>Quema de residuos Barrio “Las Américas”</a:t>
            </a:r>
            <a:endParaRPr lang="es-EC" sz="2000" dirty="0">
              <a:ea typeface="Calibri"/>
              <a:cs typeface="Times New Roman"/>
            </a:endParaRPr>
          </a:p>
        </p:txBody>
      </p:sp>
      <p:sp>
        <p:nvSpPr>
          <p:cNvPr id="4" name="Right Arrow 3">
            <a:hlinkClick r:id="rId3" action="ppaction://hlinksldjump"/>
          </p:cNvPr>
          <p:cNvSpPr/>
          <p:nvPr/>
        </p:nvSpPr>
        <p:spPr>
          <a:xfrm>
            <a:off x="7092280" y="6417332"/>
            <a:ext cx="1368152" cy="44066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dirty="0" smtClean="0"/>
              <a:t>Siguiente</a:t>
            </a:r>
            <a:endParaRPr lang="es-EC" dirty="0"/>
          </a:p>
        </p:txBody>
      </p:sp>
    </p:spTree>
    <p:extLst>
      <p:ext uri="{BB962C8B-B14F-4D97-AF65-F5344CB8AC3E}">
        <p14:creationId xmlns:p14="http://schemas.microsoft.com/office/powerpoint/2010/main" val="23739968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451" y="204716"/>
            <a:ext cx="7620000" cy="1143000"/>
          </a:xfrm>
        </p:spPr>
        <p:txBody>
          <a:bodyPr/>
          <a:lstStyle/>
          <a:p>
            <a:r>
              <a:rPr lang="es-EC" sz="3600" dirty="0" smtClean="0"/>
              <a:t>Residuos dispuestos inadecuadamente</a:t>
            </a:r>
            <a:endParaRPr lang="es-EC" sz="3600" dirty="0"/>
          </a:p>
        </p:txBody>
      </p:sp>
      <p:pic>
        <p:nvPicPr>
          <p:cNvPr id="1026" name="Picture 2" descr="C:\Users\Andrea\Desktop\TESIS CHARPENTIER TUSO\Fotos por barrios\Tercer Piso\Tercer Piso  649104 E       10109199 N    Cota 57 m (2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25"/>
          <a:stretch/>
        </p:blipFill>
        <p:spPr bwMode="auto">
          <a:xfrm>
            <a:off x="539552" y="1124744"/>
            <a:ext cx="7575682" cy="47664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84451" y="5907068"/>
            <a:ext cx="7128792" cy="514500"/>
          </a:xfrm>
          <a:prstGeom prst="rect">
            <a:avLst/>
          </a:prstGeom>
        </p:spPr>
        <p:txBody>
          <a:bodyPr wrap="square">
            <a:spAutoFit/>
          </a:bodyPr>
          <a:lstStyle/>
          <a:p>
            <a:pPr algn="ctr">
              <a:lnSpc>
                <a:spcPct val="200000"/>
              </a:lnSpc>
              <a:spcAft>
                <a:spcPts val="1000"/>
              </a:spcAft>
              <a:tabLst>
                <a:tab pos="1000125" algn="l"/>
              </a:tabLst>
            </a:pPr>
            <a:r>
              <a:rPr lang="es-EC" sz="1600" b="1" dirty="0" smtClean="0">
                <a:effectLst/>
                <a:latin typeface="Times New Roman"/>
                <a:ea typeface="Calibri"/>
                <a:cs typeface="Times New Roman"/>
              </a:rPr>
              <a:t>Foto 14: </a:t>
            </a:r>
            <a:r>
              <a:rPr lang="es-EC" sz="1600" dirty="0" smtClean="0">
                <a:latin typeface="Times New Roman"/>
                <a:ea typeface="Calibri"/>
                <a:cs typeface="Times New Roman"/>
              </a:rPr>
              <a:t>Residuos dispuestos inadecuadamente Barrio “Tercer Piso”</a:t>
            </a:r>
            <a:endParaRPr lang="es-EC" sz="2000" dirty="0">
              <a:ea typeface="Calibri"/>
              <a:cs typeface="Times New Roman"/>
            </a:endParaRPr>
          </a:p>
        </p:txBody>
      </p:sp>
      <p:sp>
        <p:nvSpPr>
          <p:cNvPr id="7" name="Right Arrow 6">
            <a:hlinkClick r:id="rId3" action="ppaction://hlinksldjump"/>
          </p:cNvPr>
          <p:cNvSpPr/>
          <p:nvPr/>
        </p:nvSpPr>
        <p:spPr>
          <a:xfrm>
            <a:off x="7092280" y="6417332"/>
            <a:ext cx="1368152" cy="44066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dirty="0" smtClean="0"/>
              <a:t>Siguiente</a:t>
            </a:r>
            <a:endParaRPr lang="es-EC" dirty="0"/>
          </a:p>
        </p:txBody>
      </p:sp>
    </p:spTree>
    <p:extLst>
      <p:ext uri="{BB962C8B-B14F-4D97-AF65-F5344CB8AC3E}">
        <p14:creationId xmlns:p14="http://schemas.microsoft.com/office/powerpoint/2010/main" val="35284641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972" y="26296"/>
            <a:ext cx="7620000" cy="926976"/>
          </a:xfrm>
        </p:spPr>
        <p:txBody>
          <a:bodyPr/>
          <a:lstStyle/>
          <a:p>
            <a:r>
              <a:rPr lang="es-EC" sz="3600" dirty="0">
                <a:solidFill>
                  <a:srgbClr val="444D26"/>
                </a:solidFill>
              </a:rPr>
              <a:t>Residuos dispuestos inadecuadamente</a:t>
            </a:r>
            <a:endParaRPr lang="es-EC" dirty="0"/>
          </a:p>
        </p:txBody>
      </p:sp>
      <p:pic>
        <p:nvPicPr>
          <p:cNvPr id="2050" name="Picture 2" descr="C:\Users\Andrea\Desktop\TESIS CHARPENTIER TUSO\Fotos por barrios\Santa Cruz\Z12 Barrio Santa Cruz 649452 E       10107514 N    Cota m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53" t="15280"/>
          <a:stretch/>
        </p:blipFill>
        <p:spPr bwMode="auto">
          <a:xfrm>
            <a:off x="687462" y="836712"/>
            <a:ext cx="7128792" cy="52398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33390" y="5932459"/>
            <a:ext cx="7128792" cy="514500"/>
          </a:xfrm>
          <a:prstGeom prst="rect">
            <a:avLst/>
          </a:prstGeom>
        </p:spPr>
        <p:txBody>
          <a:bodyPr wrap="square">
            <a:spAutoFit/>
          </a:bodyPr>
          <a:lstStyle/>
          <a:p>
            <a:pPr algn="ctr">
              <a:lnSpc>
                <a:spcPct val="200000"/>
              </a:lnSpc>
              <a:spcAft>
                <a:spcPts val="1000"/>
              </a:spcAft>
              <a:tabLst>
                <a:tab pos="1000125" algn="l"/>
              </a:tabLst>
            </a:pPr>
            <a:r>
              <a:rPr lang="es-EC" sz="1600" b="1" dirty="0" smtClean="0">
                <a:effectLst/>
                <a:latin typeface="Times New Roman"/>
                <a:ea typeface="Calibri"/>
                <a:cs typeface="Times New Roman"/>
              </a:rPr>
              <a:t>Foto 15: </a:t>
            </a:r>
            <a:r>
              <a:rPr lang="es-EC" sz="1600" dirty="0" smtClean="0">
                <a:latin typeface="Times New Roman"/>
                <a:ea typeface="Calibri"/>
                <a:cs typeface="Times New Roman"/>
              </a:rPr>
              <a:t>Residuos dispuestos inadecuadamente Barrio “Santa Cruz”</a:t>
            </a:r>
            <a:endParaRPr lang="es-EC" sz="2000" dirty="0">
              <a:ea typeface="Calibri"/>
              <a:cs typeface="Times New Roman"/>
            </a:endParaRPr>
          </a:p>
        </p:txBody>
      </p:sp>
      <p:sp>
        <p:nvSpPr>
          <p:cNvPr id="8" name="Right Arrow 7">
            <a:hlinkClick r:id="rId3" action="ppaction://hlinksldjump"/>
          </p:cNvPr>
          <p:cNvSpPr/>
          <p:nvPr/>
        </p:nvSpPr>
        <p:spPr>
          <a:xfrm>
            <a:off x="88285" y="6291228"/>
            <a:ext cx="1584176" cy="566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Conclusiones</a:t>
            </a:r>
            <a:endParaRPr lang="es-EC" dirty="0"/>
          </a:p>
        </p:txBody>
      </p:sp>
      <p:sp>
        <p:nvSpPr>
          <p:cNvPr id="9" name="Left Arrow 8">
            <a:hlinkClick r:id="rId4" action="ppaction://hlinksldjump"/>
          </p:cNvPr>
          <p:cNvSpPr/>
          <p:nvPr/>
        </p:nvSpPr>
        <p:spPr>
          <a:xfrm>
            <a:off x="7236296" y="6353944"/>
            <a:ext cx="1152128" cy="50405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Encuesta</a:t>
            </a:r>
            <a:endParaRPr lang="es-EC" dirty="0"/>
          </a:p>
        </p:txBody>
      </p:sp>
    </p:spTree>
    <p:extLst>
      <p:ext uri="{BB962C8B-B14F-4D97-AF65-F5344CB8AC3E}">
        <p14:creationId xmlns:p14="http://schemas.microsoft.com/office/powerpoint/2010/main" val="19378494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62074"/>
          </a:xfrm>
        </p:spPr>
        <p:txBody>
          <a:bodyPr/>
          <a:lstStyle/>
          <a:p>
            <a:r>
              <a:rPr lang="es-EC" sz="3600" dirty="0" smtClean="0"/>
              <a:t>Conclusiones</a:t>
            </a:r>
            <a:endParaRPr lang="es-EC" sz="3600" dirty="0"/>
          </a:p>
        </p:txBody>
      </p:sp>
      <p:sp>
        <p:nvSpPr>
          <p:cNvPr id="4" name="3 Rectángulo"/>
          <p:cNvSpPr/>
          <p:nvPr/>
        </p:nvSpPr>
        <p:spPr>
          <a:xfrm>
            <a:off x="652420" y="1124744"/>
            <a:ext cx="7231948" cy="424731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lgn="just">
              <a:buFont typeface="Wingdings" pitchFamily="2" charset="2"/>
              <a:buChar char="q"/>
            </a:pPr>
            <a:endParaRPr lang="es-EC" dirty="0" smtClean="0">
              <a:solidFill>
                <a:prstClr val="black"/>
              </a:solidFill>
            </a:endParaRPr>
          </a:p>
          <a:p>
            <a:pPr marL="285750" indent="-285750" algn="just">
              <a:buFont typeface="Wingdings" pitchFamily="2" charset="2"/>
              <a:buChar char="q"/>
            </a:pPr>
            <a:r>
              <a:rPr lang="es-EC" dirty="0">
                <a:solidFill>
                  <a:prstClr val="black"/>
                </a:solidFill>
              </a:rPr>
              <a:t>En la evaluación y categorización del botadero a cielo abierto “El </a:t>
            </a:r>
            <a:r>
              <a:rPr lang="es-EC" dirty="0" err="1">
                <a:solidFill>
                  <a:prstClr val="black"/>
                </a:solidFill>
              </a:rPr>
              <a:t>Jardin</a:t>
            </a:r>
            <a:r>
              <a:rPr lang="es-EC" dirty="0">
                <a:solidFill>
                  <a:prstClr val="black"/>
                </a:solidFill>
              </a:rPr>
              <a:t>” se determinó que este presenta un </a:t>
            </a:r>
            <a:r>
              <a:rPr lang="es-EC" dirty="0">
                <a:solidFill>
                  <a:prstClr val="black"/>
                </a:solidFill>
                <a:hlinkClick r:id="rId3" action="ppaction://hlinksldjump"/>
              </a:rPr>
              <a:t>alto riesgo para el entorno</a:t>
            </a:r>
            <a:r>
              <a:rPr lang="es-EC" dirty="0">
                <a:solidFill>
                  <a:prstClr val="black"/>
                </a:solidFill>
              </a:rPr>
              <a:t>.</a:t>
            </a:r>
          </a:p>
          <a:p>
            <a:pPr algn="just"/>
            <a:endParaRPr lang="es-EC" dirty="0">
              <a:solidFill>
                <a:prstClr val="black"/>
              </a:solidFill>
            </a:endParaRPr>
          </a:p>
          <a:p>
            <a:pPr marL="285750" indent="-285750" algn="just">
              <a:buFont typeface="Wingdings" pitchFamily="2" charset="2"/>
              <a:buChar char="q"/>
            </a:pPr>
            <a:r>
              <a:rPr lang="es-EC" dirty="0" smtClean="0">
                <a:solidFill>
                  <a:prstClr val="black"/>
                </a:solidFill>
              </a:rPr>
              <a:t>Se </a:t>
            </a:r>
            <a:r>
              <a:rPr lang="es-EC" dirty="0">
                <a:solidFill>
                  <a:prstClr val="black"/>
                </a:solidFill>
              </a:rPr>
              <a:t>identificaron 32 zonas a lo largo de la ciudad de Esmeraldas con </a:t>
            </a:r>
            <a:r>
              <a:rPr lang="es-EC" dirty="0">
                <a:solidFill>
                  <a:prstClr val="black"/>
                </a:solidFill>
                <a:hlinkClick r:id="rId4" action="ppaction://hlinksldjump"/>
              </a:rPr>
              <a:t>evidente acumulación de RSU</a:t>
            </a:r>
            <a:r>
              <a:rPr lang="es-EC" dirty="0">
                <a:solidFill>
                  <a:prstClr val="black"/>
                </a:solidFill>
              </a:rPr>
              <a:t>, </a:t>
            </a:r>
            <a:r>
              <a:rPr lang="es-EC" dirty="0" smtClean="0">
                <a:solidFill>
                  <a:prstClr val="black"/>
                </a:solidFill>
              </a:rPr>
              <a:t>aparentemente la acumulación se </a:t>
            </a:r>
            <a:r>
              <a:rPr lang="es-EC" dirty="0">
                <a:solidFill>
                  <a:prstClr val="black"/>
                </a:solidFill>
              </a:rPr>
              <a:t>debe a la falta de cultura ciudadana y conciencia ambiental de la población</a:t>
            </a:r>
            <a:r>
              <a:rPr lang="es-EC" dirty="0" smtClean="0">
                <a:solidFill>
                  <a:prstClr val="black"/>
                </a:solidFill>
              </a:rPr>
              <a:t>.</a:t>
            </a:r>
          </a:p>
          <a:p>
            <a:pPr algn="just"/>
            <a:endParaRPr lang="es-EC" dirty="0" smtClean="0">
              <a:solidFill>
                <a:prstClr val="black"/>
              </a:solidFill>
            </a:endParaRPr>
          </a:p>
          <a:p>
            <a:pPr marL="285750" indent="-285750" algn="just">
              <a:buFont typeface="Wingdings" pitchFamily="2" charset="2"/>
              <a:buChar char="q"/>
            </a:pPr>
            <a:r>
              <a:rPr lang="es-EC" dirty="0" smtClean="0">
                <a:solidFill>
                  <a:prstClr val="black"/>
                </a:solidFill>
              </a:rPr>
              <a:t>Los </a:t>
            </a:r>
            <a:r>
              <a:rPr lang="es-EC" dirty="0">
                <a:solidFill>
                  <a:prstClr val="black"/>
                </a:solidFill>
              </a:rPr>
              <a:t>datos de la encuesta reflejaron que un 34% de la población desconoce el horario de recolección, lo que supone que los ciudadanos </a:t>
            </a:r>
            <a:r>
              <a:rPr lang="es-EC" dirty="0">
                <a:solidFill>
                  <a:prstClr val="black"/>
                </a:solidFill>
                <a:hlinkClick r:id="rId5" action="ppaction://hlinksldjump"/>
              </a:rPr>
              <a:t>sacan sus desechos mucho antes o después de que el recolector </a:t>
            </a:r>
            <a:r>
              <a:rPr lang="es-EC" dirty="0" smtClean="0">
                <a:solidFill>
                  <a:prstClr val="black"/>
                </a:solidFill>
                <a:hlinkClick r:id="rId5" action="ppaction://hlinksldjump"/>
              </a:rPr>
              <a:t>pase</a:t>
            </a:r>
            <a:r>
              <a:rPr lang="es-EC" dirty="0" smtClean="0">
                <a:solidFill>
                  <a:prstClr val="black"/>
                </a:solidFill>
              </a:rPr>
              <a:t>.</a:t>
            </a:r>
          </a:p>
          <a:p>
            <a:pPr algn="just"/>
            <a:endParaRPr lang="es-EC" dirty="0">
              <a:solidFill>
                <a:prstClr val="black"/>
              </a:solidFill>
            </a:endParaRPr>
          </a:p>
          <a:p>
            <a:pPr marL="285750" indent="-285750" algn="just">
              <a:buFont typeface="Wingdings" pitchFamily="2" charset="2"/>
              <a:buChar char="q"/>
            </a:pPr>
            <a:r>
              <a:rPr lang="es-EC" dirty="0">
                <a:solidFill>
                  <a:prstClr val="black"/>
                </a:solidFill>
              </a:rPr>
              <a:t>En la evaluación del sistema de recolección, se observó que el personal de recolección </a:t>
            </a:r>
            <a:r>
              <a:rPr lang="es-EC" dirty="0">
                <a:solidFill>
                  <a:prstClr val="black"/>
                </a:solidFill>
                <a:hlinkClick r:id="rId6" action="ppaction://hlinksldjump"/>
              </a:rPr>
              <a:t>no posee el equipo de protección personal</a:t>
            </a:r>
            <a:r>
              <a:rPr lang="es-EC" dirty="0">
                <a:solidFill>
                  <a:prstClr val="black"/>
                </a:solidFill>
              </a:rPr>
              <a:t> adecuado para sus actividades, lo que les expone a </a:t>
            </a:r>
            <a:r>
              <a:rPr lang="es-EC" dirty="0" smtClean="0">
                <a:solidFill>
                  <a:prstClr val="black"/>
                </a:solidFill>
              </a:rPr>
              <a:t>riesgos para su salud.</a:t>
            </a:r>
            <a:endParaRPr lang="es-EC" dirty="0">
              <a:solidFill>
                <a:prstClr val="black"/>
              </a:solidFill>
            </a:endParaRPr>
          </a:p>
        </p:txBody>
      </p:sp>
    </p:spTree>
    <p:extLst>
      <p:ext uri="{BB962C8B-B14F-4D97-AF65-F5344CB8AC3E}">
        <p14:creationId xmlns:p14="http://schemas.microsoft.com/office/powerpoint/2010/main" val="36748236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60648"/>
            <a:ext cx="7620000" cy="1143000"/>
          </a:xfrm>
        </p:spPr>
        <p:txBody>
          <a:bodyPr/>
          <a:lstStyle/>
          <a:p>
            <a:r>
              <a:rPr lang="es-EC" sz="3600" dirty="0" smtClean="0"/>
              <a:t>Botadero a cielo abierto “El Jardín”</a:t>
            </a:r>
            <a:endParaRPr lang="es-EC" sz="3600" dirty="0"/>
          </a:p>
        </p:txBody>
      </p:sp>
      <p:grpSp>
        <p:nvGrpSpPr>
          <p:cNvPr id="5" name="Group 4"/>
          <p:cNvGrpSpPr/>
          <p:nvPr/>
        </p:nvGrpSpPr>
        <p:grpSpPr>
          <a:xfrm>
            <a:off x="557262" y="1340768"/>
            <a:ext cx="7664182" cy="4608512"/>
            <a:chOff x="652234" y="1556792"/>
            <a:chExt cx="7664182" cy="4608512"/>
          </a:xfrm>
        </p:grpSpPr>
        <p:pic>
          <p:nvPicPr>
            <p:cNvPr id="1024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7137"/>
            <a:stretch/>
          </p:blipFill>
          <p:spPr bwMode="auto">
            <a:xfrm>
              <a:off x="652234" y="1556792"/>
              <a:ext cx="7442735"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01593" y="2300700"/>
              <a:ext cx="3312368" cy="646331"/>
            </a:xfrm>
            <a:prstGeom prst="rect">
              <a:avLst/>
            </a:prstGeom>
            <a:noFill/>
          </p:spPr>
          <p:txBody>
            <a:bodyPr wrap="square" rtlCol="0">
              <a:spAutoFit/>
            </a:bodyPr>
            <a:lstStyle/>
            <a:p>
              <a:r>
                <a:rPr lang="es-EC" b="1" dirty="0" smtClean="0">
                  <a:solidFill>
                    <a:schemeClr val="bg2">
                      <a:lumMod val="75000"/>
                    </a:schemeClr>
                  </a:solidFill>
                </a:rPr>
                <a:t>Presencia de grupos humanos, sin equipo de protección.</a:t>
              </a:r>
              <a:endParaRPr lang="es-EC" b="1" dirty="0">
                <a:solidFill>
                  <a:schemeClr val="bg2">
                    <a:lumMod val="75000"/>
                  </a:schemeClr>
                </a:solidFill>
              </a:endParaRPr>
            </a:p>
          </p:txBody>
        </p:sp>
        <p:sp>
          <p:nvSpPr>
            <p:cNvPr id="7" name="TextBox 6"/>
            <p:cNvSpPr txBox="1"/>
            <p:nvPr/>
          </p:nvSpPr>
          <p:spPr>
            <a:xfrm>
              <a:off x="5724128" y="2492896"/>
              <a:ext cx="2592288" cy="369332"/>
            </a:xfrm>
            <a:prstGeom prst="rect">
              <a:avLst/>
            </a:prstGeom>
            <a:noFill/>
          </p:spPr>
          <p:txBody>
            <a:bodyPr wrap="square" rtlCol="0">
              <a:spAutoFit/>
            </a:bodyPr>
            <a:lstStyle/>
            <a:p>
              <a:r>
                <a:rPr lang="es-EC" b="1" dirty="0" smtClean="0">
                  <a:solidFill>
                    <a:schemeClr val="bg2">
                      <a:lumMod val="75000"/>
                    </a:schemeClr>
                  </a:solidFill>
                </a:rPr>
                <a:t>Presencia de vectores.</a:t>
              </a:r>
              <a:endParaRPr lang="es-EC" b="1" dirty="0">
                <a:solidFill>
                  <a:schemeClr val="bg2">
                    <a:lumMod val="75000"/>
                  </a:schemeClr>
                </a:solidFill>
              </a:endParaRPr>
            </a:p>
          </p:txBody>
        </p:sp>
        <p:sp>
          <p:nvSpPr>
            <p:cNvPr id="8" name="TextBox 7"/>
            <p:cNvSpPr txBox="1"/>
            <p:nvPr/>
          </p:nvSpPr>
          <p:spPr>
            <a:xfrm>
              <a:off x="5580112" y="4293096"/>
              <a:ext cx="2304256" cy="369332"/>
            </a:xfrm>
            <a:prstGeom prst="rect">
              <a:avLst/>
            </a:prstGeom>
            <a:noFill/>
          </p:spPr>
          <p:txBody>
            <a:bodyPr wrap="square" rtlCol="0">
              <a:spAutoFit/>
            </a:bodyPr>
            <a:lstStyle/>
            <a:p>
              <a:r>
                <a:rPr lang="es-EC" b="1" dirty="0" smtClean="0">
                  <a:solidFill>
                    <a:schemeClr val="bg2">
                      <a:lumMod val="75000"/>
                    </a:schemeClr>
                  </a:solidFill>
                </a:rPr>
                <a:t>Malos olores (Bio gas)</a:t>
              </a:r>
              <a:endParaRPr lang="es-EC" b="1" dirty="0">
                <a:solidFill>
                  <a:schemeClr val="bg2">
                    <a:lumMod val="75000"/>
                  </a:schemeClr>
                </a:solidFill>
              </a:endParaRPr>
            </a:p>
          </p:txBody>
        </p:sp>
      </p:grpSp>
      <p:sp>
        <p:nvSpPr>
          <p:cNvPr id="9" name="Rectangle 8"/>
          <p:cNvSpPr/>
          <p:nvPr/>
        </p:nvSpPr>
        <p:spPr>
          <a:xfrm>
            <a:off x="714233" y="5734891"/>
            <a:ext cx="7128792" cy="584775"/>
          </a:xfrm>
          <a:prstGeom prst="rect">
            <a:avLst/>
          </a:prstGeom>
        </p:spPr>
        <p:txBody>
          <a:bodyPr wrap="square">
            <a:spAutoFit/>
          </a:bodyPr>
          <a:lstStyle/>
          <a:p>
            <a:pPr algn="ctr">
              <a:lnSpc>
                <a:spcPct val="200000"/>
              </a:lnSpc>
              <a:spcAft>
                <a:spcPts val="1000"/>
              </a:spcAft>
              <a:tabLst>
                <a:tab pos="1000125" algn="l"/>
              </a:tabLst>
            </a:pPr>
            <a:r>
              <a:rPr lang="es-EC" sz="1600" b="1" dirty="0" smtClean="0">
                <a:effectLst/>
                <a:latin typeface="Times New Roman"/>
                <a:ea typeface="Calibri"/>
                <a:cs typeface="Times New Roman"/>
              </a:rPr>
              <a:t>Foto 16:</a:t>
            </a:r>
            <a:r>
              <a:rPr lang="es-EC" sz="1600" dirty="0" smtClean="0">
                <a:latin typeface="Times New Roman"/>
                <a:ea typeface="Calibri"/>
                <a:cs typeface="Times New Roman"/>
              </a:rPr>
              <a:t> Impactos ambientales y sociales botadero a cielo abierto “El Jardín”</a:t>
            </a:r>
            <a:endParaRPr lang="es-EC" sz="2000" dirty="0">
              <a:ea typeface="Calibri"/>
              <a:cs typeface="Times New Roman"/>
            </a:endParaRPr>
          </a:p>
        </p:txBody>
      </p:sp>
      <p:sp>
        <p:nvSpPr>
          <p:cNvPr id="3" name="Left Arrow 2">
            <a:hlinkClick r:id="rId4" action="ppaction://hlinksldjump"/>
          </p:cNvPr>
          <p:cNvSpPr/>
          <p:nvPr/>
        </p:nvSpPr>
        <p:spPr>
          <a:xfrm>
            <a:off x="6680620" y="6290955"/>
            <a:ext cx="1716513"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Conclusiones</a:t>
            </a:r>
            <a:endParaRPr lang="es-EC" dirty="0"/>
          </a:p>
        </p:txBody>
      </p:sp>
    </p:spTree>
    <p:extLst>
      <p:ext uri="{BB962C8B-B14F-4D97-AF65-F5344CB8AC3E}">
        <p14:creationId xmlns:p14="http://schemas.microsoft.com/office/powerpoint/2010/main" val="2001446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62074"/>
          </a:xfrm>
        </p:spPr>
        <p:txBody>
          <a:bodyPr/>
          <a:lstStyle/>
          <a:p>
            <a:r>
              <a:rPr lang="es-EC" sz="3600" dirty="0" smtClean="0">
                <a:solidFill>
                  <a:schemeClr val="bg1"/>
                </a:solidFill>
              </a:rPr>
              <a:t>Antecedentes</a:t>
            </a:r>
            <a:endParaRPr lang="es-EC" sz="3600" dirty="0">
              <a:solidFill>
                <a:schemeClr val="bg1"/>
              </a:solidFill>
            </a:endParaRPr>
          </a:p>
        </p:txBody>
      </p:sp>
      <p:graphicFrame>
        <p:nvGraphicFramePr>
          <p:cNvPr id="4" name="3 Diagrama"/>
          <p:cNvGraphicFramePr/>
          <p:nvPr>
            <p:extLst>
              <p:ext uri="{D42A27DB-BD31-4B8C-83A1-F6EECF244321}">
                <p14:modId xmlns:p14="http://schemas.microsoft.com/office/powerpoint/2010/main" val="982181262"/>
              </p:ext>
            </p:extLst>
          </p:nvPr>
        </p:nvGraphicFramePr>
        <p:xfrm>
          <a:off x="539552" y="1412776"/>
          <a:ext cx="7200800" cy="3184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98292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C" sz="3600" dirty="0" smtClean="0"/>
              <a:t>Zonas de acumulación de RSU</a:t>
            </a:r>
            <a:endParaRPr lang="es-EC" sz="3600" dirty="0"/>
          </a:p>
        </p:txBody>
      </p:sp>
      <p:pic>
        <p:nvPicPr>
          <p:cNvPr id="11268" name="Picture 4" descr="C:\Users\Andrea\Desktop\TESIS CHARPENTIER TUSO\Fotos por barrios\Vía Esmeraldas\Vía a Esmeraldas 646765 E       10101896 N    Cota 23 m  (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69" t="556" r="10069" b="-556"/>
          <a:stretch/>
        </p:blipFill>
        <p:spPr bwMode="auto">
          <a:xfrm>
            <a:off x="-237583" y="1307006"/>
            <a:ext cx="8188233" cy="4609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83568" y="5660605"/>
            <a:ext cx="7128792" cy="584775"/>
          </a:xfrm>
          <a:prstGeom prst="rect">
            <a:avLst/>
          </a:prstGeom>
        </p:spPr>
        <p:txBody>
          <a:bodyPr wrap="square">
            <a:spAutoFit/>
          </a:bodyPr>
          <a:lstStyle/>
          <a:p>
            <a:pPr algn="ctr">
              <a:lnSpc>
                <a:spcPct val="200000"/>
              </a:lnSpc>
              <a:spcAft>
                <a:spcPts val="1000"/>
              </a:spcAft>
              <a:tabLst>
                <a:tab pos="1000125" algn="l"/>
              </a:tabLst>
            </a:pPr>
            <a:r>
              <a:rPr lang="es-EC" sz="1600" b="1" dirty="0" smtClean="0">
                <a:effectLst/>
                <a:latin typeface="Times New Roman"/>
                <a:ea typeface="Calibri"/>
                <a:cs typeface="Times New Roman"/>
              </a:rPr>
              <a:t>Foto 17:</a:t>
            </a:r>
            <a:r>
              <a:rPr lang="es-EC" sz="1600" dirty="0" smtClean="0">
                <a:latin typeface="Times New Roman"/>
                <a:ea typeface="Calibri"/>
                <a:cs typeface="Times New Roman"/>
              </a:rPr>
              <a:t> Zonas de Acumulación de RSU en la ciudad de Esmeraldas</a:t>
            </a:r>
            <a:endParaRPr lang="es-EC" sz="2000" dirty="0">
              <a:ea typeface="Calibri"/>
              <a:cs typeface="Times New Roman"/>
            </a:endParaRPr>
          </a:p>
        </p:txBody>
      </p:sp>
      <p:sp>
        <p:nvSpPr>
          <p:cNvPr id="6" name="Left Arrow 5">
            <a:hlinkClick r:id="rId3" action="ppaction://hlinksldjump"/>
          </p:cNvPr>
          <p:cNvSpPr/>
          <p:nvPr/>
        </p:nvSpPr>
        <p:spPr>
          <a:xfrm>
            <a:off x="6680620" y="6290955"/>
            <a:ext cx="1716513"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Conclusiones</a:t>
            </a:r>
            <a:endParaRPr lang="es-EC" dirty="0"/>
          </a:p>
        </p:txBody>
      </p:sp>
    </p:spTree>
    <p:extLst>
      <p:ext uri="{BB962C8B-B14F-4D97-AF65-F5344CB8AC3E}">
        <p14:creationId xmlns:p14="http://schemas.microsoft.com/office/powerpoint/2010/main" val="34957967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7620000" cy="1143000"/>
          </a:xfrm>
        </p:spPr>
        <p:txBody>
          <a:bodyPr/>
          <a:lstStyle/>
          <a:p>
            <a:pPr algn="ctr"/>
            <a:r>
              <a:rPr lang="es-EC" sz="3200" dirty="0" smtClean="0"/>
              <a:t>Residuos expuestos a vectores</a:t>
            </a:r>
            <a:endParaRPr lang="es-EC" sz="3200" dirty="0"/>
          </a:p>
        </p:txBody>
      </p:sp>
      <p:pic>
        <p:nvPicPr>
          <p:cNvPr id="12290" name="Picture 2" descr="C:\Users\Andrea\Desktop\TESIS CHARPENTIER TUSO\Fotos por barrios\La Tolita 2\Z19 La Tolita 2 646755 E       10101674,5 N    Cota 33 m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980728"/>
            <a:ext cx="6912768" cy="51845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1580" y="5973091"/>
            <a:ext cx="7128792" cy="584775"/>
          </a:xfrm>
          <a:prstGeom prst="rect">
            <a:avLst/>
          </a:prstGeom>
        </p:spPr>
        <p:txBody>
          <a:bodyPr wrap="square">
            <a:spAutoFit/>
          </a:bodyPr>
          <a:lstStyle/>
          <a:p>
            <a:pPr algn="ctr">
              <a:lnSpc>
                <a:spcPct val="200000"/>
              </a:lnSpc>
              <a:spcAft>
                <a:spcPts val="1000"/>
              </a:spcAft>
              <a:tabLst>
                <a:tab pos="1000125" algn="l"/>
              </a:tabLst>
            </a:pPr>
            <a:r>
              <a:rPr lang="es-EC" sz="1600" b="1" dirty="0" smtClean="0">
                <a:effectLst/>
                <a:latin typeface="Times New Roman"/>
                <a:ea typeface="Calibri"/>
                <a:cs typeface="Times New Roman"/>
              </a:rPr>
              <a:t>Foto 18:</a:t>
            </a:r>
            <a:r>
              <a:rPr lang="es-EC" sz="1600" dirty="0" smtClean="0">
                <a:latin typeface="Times New Roman"/>
                <a:ea typeface="Calibri"/>
                <a:cs typeface="Times New Roman"/>
              </a:rPr>
              <a:t> Residuos expuestos a vectores barrio La Tolita 2</a:t>
            </a:r>
            <a:endParaRPr lang="es-EC" sz="2000" dirty="0">
              <a:ea typeface="Calibri"/>
              <a:cs typeface="Times New Roman"/>
            </a:endParaRPr>
          </a:p>
        </p:txBody>
      </p:sp>
      <p:sp>
        <p:nvSpPr>
          <p:cNvPr id="7" name="Left Arrow 6">
            <a:hlinkClick r:id="rId3" action="ppaction://hlinksldjump"/>
          </p:cNvPr>
          <p:cNvSpPr/>
          <p:nvPr/>
        </p:nvSpPr>
        <p:spPr>
          <a:xfrm>
            <a:off x="6680620" y="6290955"/>
            <a:ext cx="1716513"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Conclusiones</a:t>
            </a:r>
            <a:endParaRPr lang="es-EC" dirty="0"/>
          </a:p>
        </p:txBody>
      </p:sp>
    </p:spTree>
    <p:extLst>
      <p:ext uri="{BB962C8B-B14F-4D97-AF65-F5344CB8AC3E}">
        <p14:creationId xmlns:p14="http://schemas.microsoft.com/office/powerpoint/2010/main" val="24213693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Andrea\Desktop\TESIS CHARPENTIER TUSO\Fotos por barrios\Reunión con el director de higiene\30072013140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1427"/>
          <a:stretch/>
        </p:blipFill>
        <p:spPr bwMode="auto">
          <a:xfrm>
            <a:off x="242323" y="332656"/>
            <a:ext cx="4780054" cy="6120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7620000" cy="562074"/>
          </a:xfrm>
        </p:spPr>
        <p:txBody>
          <a:bodyPr/>
          <a:lstStyle/>
          <a:p>
            <a:r>
              <a:rPr lang="es-EC" sz="3600" dirty="0" smtClean="0">
                <a:solidFill>
                  <a:schemeClr val="tx2">
                    <a:lumMod val="75000"/>
                  </a:schemeClr>
                </a:solidFill>
              </a:rPr>
              <a:t>Recomendaciones</a:t>
            </a:r>
            <a:endParaRPr lang="es-EC" sz="3600" dirty="0">
              <a:solidFill>
                <a:schemeClr val="tx2">
                  <a:lumMod val="75000"/>
                </a:schemeClr>
              </a:solidFill>
            </a:endParaRPr>
          </a:p>
        </p:txBody>
      </p:sp>
      <p:sp>
        <p:nvSpPr>
          <p:cNvPr id="3" name="2 Rectángulo"/>
          <p:cNvSpPr/>
          <p:nvPr/>
        </p:nvSpPr>
        <p:spPr>
          <a:xfrm>
            <a:off x="611560" y="1028343"/>
            <a:ext cx="6912768"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algn="just">
              <a:buFont typeface="Wingdings" pitchFamily="2" charset="2"/>
              <a:buChar char="q"/>
            </a:pPr>
            <a:r>
              <a:rPr lang="es-EC" dirty="0">
                <a:solidFill>
                  <a:prstClr val="black"/>
                </a:solidFill>
              </a:rPr>
              <a:t>Que el Director de Higiene del GADME en conjunto con su personal, planifique  charlas de capacitación y concienciación ambiental, que integrará a la población a la gestión adecuada y responsable de los </a:t>
            </a:r>
            <a:r>
              <a:rPr lang="es-EC" dirty="0" smtClean="0">
                <a:solidFill>
                  <a:prstClr val="black"/>
                </a:solidFill>
              </a:rPr>
              <a:t>residuos</a:t>
            </a:r>
            <a:r>
              <a:rPr lang="es-EC" dirty="0">
                <a:solidFill>
                  <a:prstClr val="black"/>
                </a:solidFill>
              </a:rPr>
              <a:t>.</a:t>
            </a:r>
            <a:endParaRPr lang="es-EC" dirty="0" smtClean="0">
              <a:solidFill>
                <a:prstClr val="black"/>
              </a:solidFill>
            </a:endParaRPr>
          </a:p>
        </p:txBody>
      </p:sp>
      <p:sp>
        <p:nvSpPr>
          <p:cNvPr id="4" name="Rectangle 3"/>
          <p:cNvSpPr/>
          <p:nvPr/>
        </p:nvSpPr>
        <p:spPr>
          <a:xfrm>
            <a:off x="3656151" y="4509120"/>
            <a:ext cx="4716016"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85750" lvl="0" indent="-285750" algn="just">
              <a:buFont typeface="Wingdings" pitchFamily="2" charset="2"/>
              <a:buChar char="q"/>
            </a:pPr>
            <a:r>
              <a:rPr lang="es-EC" dirty="0" smtClean="0">
                <a:solidFill>
                  <a:prstClr val="black"/>
                </a:solidFill>
              </a:rPr>
              <a:t>Que </a:t>
            </a:r>
            <a:r>
              <a:rPr lang="es-EC" dirty="0">
                <a:solidFill>
                  <a:prstClr val="black"/>
                </a:solidFill>
              </a:rPr>
              <a:t>el Director de Higiene del GADME en conjunto con su personal,  analicen la posibilidad de construir una </a:t>
            </a:r>
            <a:r>
              <a:rPr lang="es-EC" dirty="0" smtClean="0">
                <a:solidFill>
                  <a:prstClr val="black"/>
                </a:solidFill>
              </a:rPr>
              <a:t>plantas </a:t>
            </a:r>
            <a:r>
              <a:rPr lang="es-EC" dirty="0">
                <a:solidFill>
                  <a:prstClr val="black"/>
                </a:solidFill>
              </a:rPr>
              <a:t>de tratamiento de residuos </a:t>
            </a:r>
            <a:r>
              <a:rPr lang="es-EC" dirty="0" smtClean="0">
                <a:solidFill>
                  <a:prstClr val="black"/>
                </a:solidFill>
              </a:rPr>
              <a:t>con </a:t>
            </a:r>
            <a:r>
              <a:rPr lang="es-EC" dirty="0">
                <a:solidFill>
                  <a:prstClr val="black"/>
                </a:solidFill>
              </a:rPr>
              <a:t>el fin de obtener ingresos que beneficien al sistema de recolección.</a:t>
            </a:r>
          </a:p>
        </p:txBody>
      </p:sp>
      <p:sp>
        <p:nvSpPr>
          <p:cNvPr id="5" name="Rectangle 4"/>
          <p:cNvSpPr/>
          <p:nvPr/>
        </p:nvSpPr>
        <p:spPr>
          <a:xfrm>
            <a:off x="2959329" y="2654332"/>
            <a:ext cx="5436096"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lvl="0" indent="-285750" algn="just">
              <a:buFont typeface="Wingdings" pitchFamily="2" charset="2"/>
              <a:buChar char="q"/>
            </a:pPr>
            <a:r>
              <a:rPr lang="es-EC" dirty="0">
                <a:solidFill>
                  <a:prstClr val="black"/>
                </a:solidFill>
              </a:rPr>
              <a:t>Que el Director de Higiene del GADME a atreves del señor Alcalde gestionen los recursos necesarios para la adquisición de fundas de diferentes colores para incentivar separación de residuos en el origen, lo que permitirá un cambio de hábitos en la población.</a:t>
            </a:r>
          </a:p>
        </p:txBody>
      </p:sp>
    </p:spTree>
    <p:extLst>
      <p:ext uri="{BB962C8B-B14F-4D97-AF65-F5344CB8AC3E}">
        <p14:creationId xmlns:p14="http://schemas.microsoft.com/office/powerpoint/2010/main" val="41807989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ndrea\Desktop\TESIS CHARPENTIER TUSO\Fotos por barrios\Reunión con el director de higiene\3007201314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980727"/>
            <a:ext cx="7488832" cy="56166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7620000" cy="562074"/>
          </a:xfrm>
        </p:spPr>
        <p:txBody>
          <a:bodyPr/>
          <a:lstStyle/>
          <a:p>
            <a:r>
              <a:rPr lang="es-EC" sz="3600" dirty="0" smtClean="0"/>
              <a:t>Recomendaciones</a:t>
            </a:r>
            <a:endParaRPr lang="es-EC" sz="3600" dirty="0"/>
          </a:p>
        </p:txBody>
      </p:sp>
      <p:sp>
        <p:nvSpPr>
          <p:cNvPr id="3" name="2 Rectángulo"/>
          <p:cNvSpPr/>
          <p:nvPr/>
        </p:nvSpPr>
        <p:spPr>
          <a:xfrm>
            <a:off x="611560" y="908720"/>
            <a:ext cx="7488832"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algn="just">
              <a:buFont typeface="Wingdings" pitchFamily="2" charset="2"/>
              <a:buChar char="q"/>
            </a:pPr>
            <a:r>
              <a:rPr lang="es-EC" dirty="0">
                <a:solidFill>
                  <a:prstClr val="black"/>
                </a:solidFill>
              </a:rPr>
              <a:t>Que el Director de Higiene del GADME analice la posibilidad de adquirir nuevos contenedores de residuos y nuevos vehículos recolectores, los cuales mejoraran y facilitaran el sistema de recolección. </a:t>
            </a:r>
            <a:endParaRPr lang="es-EC" dirty="0" smtClean="0">
              <a:solidFill>
                <a:prstClr val="black"/>
              </a:solidFill>
            </a:endParaRPr>
          </a:p>
        </p:txBody>
      </p:sp>
      <p:sp>
        <p:nvSpPr>
          <p:cNvPr id="4" name="Rectangle 3"/>
          <p:cNvSpPr/>
          <p:nvPr/>
        </p:nvSpPr>
        <p:spPr>
          <a:xfrm>
            <a:off x="611560" y="5397023"/>
            <a:ext cx="7488832"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lvl="0" indent="-285750" algn="just">
              <a:buFont typeface="Wingdings" pitchFamily="2" charset="2"/>
              <a:buChar char="q"/>
            </a:pPr>
            <a:r>
              <a:rPr lang="es-EC" dirty="0">
                <a:solidFill>
                  <a:prstClr val="black"/>
                </a:solidFill>
              </a:rPr>
              <a:t>Que el Director de Higiene del GADME en conjunto con su personal,  analicen y establezcan nuevos horarios de recolección diferenciadas, para la recolección de residuos Orgánicos, Inorgánicos y peligrosos, lo que facilitará su disposición final.</a:t>
            </a:r>
          </a:p>
        </p:txBody>
      </p:sp>
    </p:spTree>
    <p:extLst>
      <p:ext uri="{BB962C8B-B14F-4D97-AF65-F5344CB8AC3E}">
        <p14:creationId xmlns:p14="http://schemas.microsoft.com/office/powerpoint/2010/main" val="9018211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260648"/>
            <a:ext cx="5184576" cy="1143000"/>
          </a:xfrm>
        </p:spPr>
        <p:txBody>
          <a:bodyPr/>
          <a:lstStyle/>
          <a:p>
            <a:r>
              <a:rPr lang="es-EC" dirty="0" smtClean="0"/>
              <a:t>MUCHAS GRACIAS…</a:t>
            </a:r>
            <a:endParaRPr lang="es-EC" dirty="0"/>
          </a:p>
        </p:txBody>
      </p:sp>
      <p:pic>
        <p:nvPicPr>
          <p:cNvPr id="15362" name="Picture 2" descr="C:\Users\Andrea\Desktop\TESIS CHARPENTIER TUSO\Fotos por barrios\Esmeraldas libre\Encuesta Mecánica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918" r="7098"/>
          <a:stretch/>
        </p:blipFill>
        <p:spPr bwMode="auto">
          <a:xfrm>
            <a:off x="395536" y="1196752"/>
            <a:ext cx="7689937" cy="5280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7598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8164"/>
            <a:ext cx="7620000" cy="562074"/>
          </a:xfrm>
        </p:spPr>
        <p:txBody>
          <a:bodyPr/>
          <a:lstStyle/>
          <a:p>
            <a:r>
              <a:rPr lang="es-EC" sz="3600" dirty="0" smtClean="0"/>
              <a:t>Zona de Estudio</a:t>
            </a:r>
            <a:endParaRPr lang="es-EC" sz="3600" dirty="0"/>
          </a:p>
        </p:txBody>
      </p:sp>
      <p:sp>
        <p:nvSpPr>
          <p:cNvPr id="3" name="Content Placeholder 2"/>
          <p:cNvSpPr>
            <a:spLocks noGrp="1"/>
          </p:cNvSpPr>
          <p:nvPr>
            <p:ph idx="1"/>
          </p:nvPr>
        </p:nvSpPr>
        <p:spPr>
          <a:xfrm>
            <a:off x="755611" y="692696"/>
            <a:ext cx="3384628" cy="508759"/>
          </a:xfrm>
        </p:spPr>
        <p:txBody>
          <a:bodyPr>
            <a:normAutofit fontScale="92500"/>
          </a:bodyPr>
          <a:lstStyle/>
          <a:p>
            <a:pPr marL="160020" indent="0" algn="just">
              <a:lnSpc>
                <a:spcPct val="115000"/>
              </a:lnSpc>
              <a:spcBef>
                <a:spcPts val="1000"/>
              </a:spcBef>
              <a:buNone/>
            </a:pPr>
            <a:r>
              <a:rPr lang="es-EC" sz="1600" b="1" dirty="0" smtClean="0">
                <a:solidFill>
                  <a:srgbClr val="000000"/>
                </a:solidFill>
                <a:latin typeface="Times New Roman"/>
                <a:ea typeface="Times New Roman"/>
                <a:cs typeface="Times New Roman"/>
              </a:rPr>
              <a:t>LOCALIZACION GEOGRAFICA</a:t>
            </a:r>
            <a:endParaRPr lang="es-EC" sz="1600" b="1" dirty="0">
              <a:solidFill>
                <a:srgbClr val="000000"/>
              </a:solidFill>
              <a:latin typeface="Times New Roman"/>
              <a:ea typeface="Times New Roman"/>
              <a:cs typeface="Times New Roman"/>
            </a:endParaRPr>
          </a:p>
        </p:txBody>
      </p:sp>
      <p:graphicFrame>
        <p:nvGraphicFramePr>
          <p:cNvPr id="20" name="19 Tabla"/>
          <p:cNvGraphicFramePr>
            <a:graphicFrameLocks noGrp="1"/>
          </p:cNvGraphicFramePr>
          <p:nvPr>
            <p:extLst>
              <p:ext uri="{D42A27DB-BD31-4B8C-83A1-F6EECF244321}">
                <p14:modId xmlns:p14="http://schemas.microsoft.com/office/powerpoint/2010/main" val="3108394696"/>
              </p:ext>
            </p:extLst>
          </p:nvPr>
        </p:nvGraphicFramePr>
        <p:xfrm>
          <a:off x="4716016" y="1655033"/>
          <a:ext cx="3111992" cy="4119880"/>
        </p:xfrm>
        <a:graphic>
          <a:graphicData uri="http://schemas.openxmlformats.org/drawingml/2006/table">
            <a:tbl>
              <a:tblPr firstRow="1" bandRow="1">
                <a:tableStyleId>{5C22544A-7EE6-4342-B048-85BDC9FD1C3A}</a:tableStyleId>
              </a:tblPr>
              <a:tblGrid>
                <a:gridCol w="1671832"/>
                <a:gridCol w="1440160"/>
              </a:tblGrid>
              <a:tr h="283056">
                <a:tc>
                  <a:txBody>
                    <a:bodyPr/>
                    <a:lstStyle/>
                    <a:p>
                      <a:r>
                        <a:rPr lang="es-EC" dirty="0" smtClean="0"/>
                        <a:t>Parámetro</a:t>
                      </a:r>
                      <a:endParaRPr lang="es-EC" dirty="0"/>
                    </a:p>
                  </a:txBody>
                  <a:tcPr/>
                </a:tc>
                <a:tc>
                  <a:txBody>
                    <a:bodyPr/>
                    <a:lstStyle/>
                    <a:p>
                      <a:r>
                        <a:rPr lang="es-EC" dirty="0" smtClean="0"/>
                        <a:t>Descripción</a:t>
                      </a:r>
                      <a:endParaRPr lang="es-EC" dirty="0"/>
                    </a:p>
                  </a:txBody>
                  <a:tcPr/>
                </a:tc>
              </a:tr>
              <a:tr h="370840">
                <a:tc>
                  <a:txBody>
                    <a:bodyPr/>
                    <a:lstStyle/>
                    <a:p>
                      <a:r>
                        <a:rPr lang="es-EC" dirty="0" smtClean="0"/>
                        <a:t>Área</a:t>
                      </a:r>
                      <a:endParaRPr lang="es-EC" dirty="0"/>
                    </a:p>
                  </a:txBody>
                  <a:tcPr/>
                </a:tc>
                <a:tc>
                  <a:txBody>
                    <a:bodyPr/>
                    <a:lstStyle/>
                    <a:p>
                      <a:r>
                        <a:rPr lang="es-EC" dirty="0" smtClean="0"/>
                        <a:t>29,11 km²</a:t>
                      </a:r>
                      <a:endParaRPr lang="es-EC" dirty="0"/>
                    </a:p>
                  </a:txBody>
                  <a:tcPr/>
                </a:tc>
              </a:tr>
              <a:tr h="370840">
                <a:tc>
                  <a:txBody>
                    <a:bodyPr/>
                    <a:lstStyle/>
                    <a:p>
                      <a:r>
                        <a:rPr lang="es-EC" dirty="0" smtClean="0"/>
                        <a:t>Clima</a:t>
                      </a:r>
                      <a:endParaRPr lang="es-EC" dirty="0"/>
                    </a:p>
                  </a:txBody>
                  <a:tcPr/>
                </a:tc>
                <a:tc>
                  <a:txBody>
                    <a:bodyPr/>
                    <a:lstStyle/>
                    <a:p>
                      <a:pPr marL="285750" indent="-285750">
                        <a:buFont typeface="Arial" pitchFamily="34" charset="0"/>
                        <a:buChar char="•"/>
                      </a:pPr>
                      <a:r>
                        <a:rPr lang="es-EC" sz="1800" kern="1200" dirty="0" smtClean="0">
                          <a:effectLst/>
                        </a:rPr>
                        <a:t>tropical monzón</a:t>
                      </a:r>
                    </a:p>
                    <a:p>
                      <a:pPr marL="285750" indent="-285750">
                        <a:buFont typeface="Arial" pitchFamily="34" charset="0"/>
                        <a:buChar char="•"/>
                      </a:pPr>
                      <a:r>
                        <a:rPr lang="es-EC" sz="1800" kern="1200" dirty="0" smtClean="0">
                          <a:effectLst/>
                        </a:rPr>
                        <a:t>tropical húmedo</a:t>
                      </a:r>
                    </a:p>
                    <a:p>
                      <a:endParaRPr lang="es-EC" dirty="0"/>
                    </a:p>
                  </a:txBody>
                  <a:tcPr/>
                </a:tc>
              </a:tr>
              <a:tr h="370840">
                <a:tc>
                  <a:txBody>
                    <a:bodyPr/>
                    <a:lstStyle/>
                    <a:p>
                      <a:r>
                        <a:rPr lang="es-EC" dirty="0" smtClean="0"/>
                        <a:t>Temperatura promedio</a:t>
                      </a:r>
                      <a:endParaRPr lang="es-EC" dirty="0"/>
                    </a:p>
                  </a:txBody>
                  <a:tcPr/>
                </a:tc>
                <a:tc>
                  <a:txBody>
                    <a:bodyPr/>
                    <a:lstStyle/>
                    <a:p>
                      <a:r>
                        <a:rPr lang="es-EC" sz="1800" kern="1200" dirty="0" smtClean="0">
                          <a:effectLst/>
                        </a:rPr>
                        <a:t>28 °C</a:t>
                      </a:r>
                      <a:endParaRPr lang="es-EC" dirty="0"/>
                    </a:p>
                  </a:txBody>
                  <a:tcPr/>
                </a:tc>
              </a:tr>
              <a:tr h="370840">
                <a:tc>
                  <a:txBody>
                    <a:bodyPr/>
                    <a:lstStyle/>
                    <a:p>
                      <a:r>
                        <a:rPr lang="es-EC" dirty="0" smtClean="0"/>
                        <a:t>Población</a:t>
                      </a:r>
                      <a:endParaRPr lang="es-EC" dirty="0"/>
                    </a:p>
                  </a:txBody>
                  <a:tcPr/>
                </a:tc>
                <a:tc>
                  <a:txBody>
                    <a:bodyPr/>
                    <a:lstStyle/>
                    <a:p>
                      <a:r>
                        <a:rPr lang="es-EC" sz="1800" kern="1200" dirty="0" smtClean="0">
                          <a:effectLst/>
                        </a:rPr>
                        <a:t>189.504 habitantes </a:t>
                      </a:r>
                      <a:endParaRPr lang="es-EC" dirty="0"/>
                    </a:p>
                  </a:txBody>
                  <a:tcPr/>
                </a:tc>
              </a:tr>
              <a:tr h="370840">
                <a:tc>
                  <a:txBody>
                    <a:bodyPr/>
                    <a:lstStyle/>
                    <a:p>
                      <a:r>
                        <a:rPr lang="es-EC" dirty="0" smtClean="0"/>
                        <a:t>Hidrografía</a:t>
                      </a:r>
                      <a:endParaRPr lang="es-EC" dirty="0"/>
                    </a:p>
                  </a:txBody>
                  <a:tcPr/>
                </a:tc>
                <a:tc>
                  <a:txBody>
                    <a:bodyPr/>
                    <a:lstStyle/>
                    <a:p>
                      <a:r>
                        <a:rPr lang="es-EC" sz="1800" kern="1200" dirty="0" smtClean="0">
                          <a:effectLst/>
                        </a:rPr>
                        <a:t>El río Esmeraldas</a:t>
                      </a:r>
                      <a:endParaRPr lang="es-EC" dirty="0"/>
                    </a:p>
                  </a:txBody>
                  <a:tcPr/>
                </a:tc>
              </a:tr>
            </a:tbl>
          </a:graphicData>
        </a:graphic>
      </p:graphicFrame>
      <p:grpSp>
        <p:nvGrpSpPr>
          <p:cNvPr id="21" name="Group 20"/>
          <p:cNvGrpSpPr/>
          <p:nvPr/>
        </p:nvGrpSpPr>
        <p:grpSpPr>
          <a:xfrm>
            <a:off x="438150" y="1152748"/>
            <a:ext cx="3905250" cy="5057775"/>
            <a:chOff x="0" y="0"/>
            <a:chExt cx="3905250" cy="5057775"/>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4075" y="2628900"/>
              <a:ext cx="1685925" cy="2428875"/>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33575" cy="2562225"/>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9775" y="47625"/>
              <a:ext cx="1895475" cy="2514600"/>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25" y="2628900"/>
              <a:ext cx="1800225" cy="2428875"/>
            </a:xfrm>
            <a:prstGeom prst="rect">
              <a:avLst/>
            </a:prstGeom>
          </p:spPr>
        </p:pic>
      </p:grpSp>
      <p:sp>
        <p:nvSpPr>
          <p:cNvPr id="19" name="TextBox 18"/>
          <p:cNvSpPr txBox="1"/>
          <p:nvPr/>
        </p:nvSpPr>
        <p:spPr>
          <a:xfrm>
            <a:off x="485775" y="6257394"/>
            <a:ext cx="2076450" cy="307777"/>
          </a:xfrm>
          <a:prstGeom prst="rect">
            <a:avLst/>
          </a:prstGeom>
          <a:noFill/>
        </p:spPr>
        <p:txBody>
          <a:bodyPr wrap="square" rtlCol="0">
            <a:spAutoFit/>
          </a:bodyPr>
          <a:lstStyle/>
          <a:p>
            <a:r>
              <a:rPr lang="es-EC" sz="1400" dirty="0" smtClean="0"/>
              <a:t>Fuente: Autoras</a:t>
            </a:r>
            <a:endParaRPr lang="es-EC" sz="1400" dirty="0"/>
          </a:p>
        </p:txBody>
      </p:sp>
    </p:spTree>
    <p:extLst>
      <p:ext uri="{BB962C8B-B14F-4D97-AF65-F5344CB8AC3E}">
        <p14:creationId xmlns:p14="http://schemas.microsoft.com/office/powerpoint/2010/main" val="3953077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62074"/>
          </a:xfrm>
        </p:spPr>
        <p:txBody>
          <a:bodyPr/>
          <a:lstStyle/>
          <a:p>
            <a:pPr marL="160020" indent="0">
              <a:lnSpc>
                <a:spcPct val="115000"/>
              </a:lnSpc>
              <a:spcBef>
                <a:spcPts val="1000"/>
              </a:spcBef>
            </a:pPr>
            <a:r>
              <a:rPr lang="es-ES" sz="2800" dirty="0" smtClean="0">
                <a:cs typeface="Times New Roman" pitchFamily="18" charset="0"/>
              </a:rPr>
              <a:t>Gestión integral de residuos sólidos</a:t>
            </a:r>
            <a:endParaRPr lang="es-EC" sz="2800" dirty="0">
              <a:solidFill>
                <a:srgbClr val="000000"/>
              </a:solidFill>
              <a:ea typeface="Times New Roman"/>
              <a:cs typeface="Times New Roman" pitchFamily="18" charset="0"/>
            </a:endParaRPr>
          </a:p>
        </p:txBody>
      </p:sp>
      <p:sp>
        <p:nvSpPr>
          <p:cNvPr id="4" name="3 Rectángulo"/>
          <p:cNvSpPr/>
          <p:nvPr/>
        </p:nvSpPr>
        <p:spPr>
          <a:xfrm>
            <a:off x="1528908" y="1268760"/>
            <a:ext cx="5510519" cy="101566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s-ES" sz="2000" dirty="0">
                <a:solidFill>
                  <a:prstClr val="black"/>
                </a:solidFill>
              </a:rPr>
              <a:t>S</a:t>
            </a:r>
            <a:r>
              <a:rPr lang="es-ES" sz="2000" dirty="0" smtClean="0">
                <a:solidFill>
                  <a:prstClr val="black"/>
                </a:solidFill>
              </a:rPr>
              <a:t>elección </a:t>
            </a:r>
            <a:r>
              <a:rPr lang="es-ES" sz="2000" dirty="0">
                <a:solidFill>
                  <a:prstClr val="black"/>
                </a:solidFill>
              </a:rPr>
              <a:t>y aplicación de </a:t>
            </a:r>
            <a:r>
              <a:rPr lang="es-ES" sz="2000" dirty="0" smtClean="0">
                <a:solidFill>
                  <a:prstClr val="black"/>
                </a:solidFill>
              </a:rPr>
              <a:t>técnicas, </a:t>
            </a:r>
            <a:r>
              <a:rPr lang="es-ES" sz="2000" dirty="0">
                <a:solidFill>
                  <a:prstClr val="black"/>
                </a:solidFill>
              </a:rPr>
              <a:t>tecnológicas y programas apropiadas </a:t>
            </a:r>
            <a:r>
              <a:rPr lang="es-ES" sz="2000" dirty="0" smtClean="0">
                <a:solidFill>
                  <a:prstClr val="black"/>
                </a:solidFill>
              </a:rPr>
              <a:t>conseguir </a:t>
            </a:r>
            <a:r>
              <a:rPr lang="es-ES" sz="2000" dirty="0">
                <a:solidFill>
                  <a:prstClr val="black"/>
                </a:solidFill>
              </a:rPr>
              <a:t>objetivos y metas específicas en la Gestión de </a:t>
            </a:r>
            <a:r>
              <a:rPr lang="es-ES" sz="2000" dirty="0" smtClean="0">
                <a:solidFill>
                  <a:prstClr val="black"/>
                </a:solidFill>
              </a:rPr>
              <a:t>Residuos</a:t>
            </a:r>
            <a:r>
              <a:rPr lang="es-ES" dirty="0" smtClean="0">
                <a:solidFill>
                  <a:prstClr val="black"/>
                </a:solidFill>
              </a:rPr>
              <a:t>. </a:t>
            </a:r>
            <a:endParaRPr lang="es-EC" dirty="0">
              <a:solidFill>
                <a:prstClr val="black"/>
              </a:solidFill>
            </a:endParaRPr>
          </a:p>
        </p:txBody>
      </p:sp>
      <p:graphicFrame>
        <p:nvGraphicFramePr>
          <p:cNvPr id="5" name="4 Diagrama"/>
          <p:cNvGraphicFramePr/>
          <p:nvPr>
            <p:extLst>
              <p:ext uri="{D42A27DB-BD31-4B8C-83A1-F6EECF244321}">
                <p14:modId xmlns:p14="http://schemas.microsoft.com/office/powerpoint/2010/main" val="2680815506"/>
              </p:ext>
            </p:extLst>
          </p:nvPr>
        </p:nvGraphicFramePr>
        <p:xfrm>
          <a:off x="1403849" y="3356992"/>
          <a:ext cx="5760640" cy="2598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Rectángulo"/>
          <p:cNvSpPr/>
          <p:nvPr/>
        </p:nvSpPr>
        <p:spPr>
          <a:xfrm>
            <a:off x="1403848" y="2801833"/>
            <a:ext cx="5760640" cy="400110"/>
          </a:xfrm>
          <a:prstGeom prst="rect">
            <a:avLst/>
          </a:prstGeom>
        </p:spPr>
        <p:txBody>
          <a:bodyPr wrap="square">
            <a:spAutoFit/>
          </a:bodyPr>
          <a:lstStyle/>
          <a:p>
            <a:pPr algn="ctr"/>
            <a:r>
              <a:rPr lang="es-EC" sz="2000" b="1" dirty="0" smtClean="0">
                <a:solidFill>
                  <a:schemeClr val="accent5">
                    <a:lumMod val="75000"/>
                  </a:schemeClr>
                </a:solidFill>
              </a:rPr>
              <a:t>Etapas </a:t>
            </a:r>
            <a:r>
              <a:rPr lang="es-EC" sz="2000" b="1" dirty="0">
                <a:solidFill>
                  <a:schemeClr val="accent5">
                    <a:lumMod val="75000"/>
                  </a:schemeClr>
                </a:solidFill>
              </a:rPr>
              <a:t>de la Gestión Integral de Residuos Sólidos.</a:t>
            </a:r>
          </a:p>
        </p:txBody>
      </p:sp>
      <p:sp>
        <p:nvSpPr>
          <p:cNvPr id="3" name="Rectangle 2"/>
          <p:cNvSpPr/>
          <p:nvPr/>
        </p:nvSpPr>
        <p:spPr>
          <a:xfrm>
            <a:off x="1396195" y="5967317"/>
            <a:ext cx="2771593" cy="276999"/>
          </a:xfrm>
          <a:prstGeom prst="rect">
            <a:avLst/>
          </a:prstGeom>
        </p:spPr>
        <p:txBody>
          <a:bodyPr wrap="none">
            <a:spAutoFit/>
          </a:bodyPr>
          <a:lstStyle/>
          <a:p>
            <a:r>
              <a:rPr lang="es-EC" sz="1200" dirty="0" smtClean="0"/>
              <a:t>Fuente: (</a:t>
            </a:r>
            <a:r>
              <a:rPr lang="es-EC" sz="1200" dirty="0" err="1" smtClean="0"/>
              <a:t>Tchobanoglous</a:t>
            </a:r>
            <a:r>
              <a:rPr lang="es-EC" sz="1200" dirty="0" smtClean="0"/>
              <a:t> </a:t>
            </a:r>
            <a:r>
              <a:rPr lang="es-EC" sz="1200" dirty="0"/>
              <a:t>&amp; </a:t>
            </a:r>
            <a:r>
              <a:rPr lang="es-EC" sz="1200" dirty="0" err="1"/>
              <a:t>Theisen</a:t>
            </a:r>
            <a:r>
              <a:rPr lang="es-EC" sz="1200" dirty="0"/>
              <a:t>, 1998)</a:t>
            </a:r>
          </a:p>
        </p:txBody>
      </p:sp>
    </p:spTree>
    <p:extLst>
      <p:ext uri="{BB962C8B-B14F-4D97-AF65-F5344CB8AC3E}">
        <p14:creationId xmlns:p14="http://schemas.microsoft.com/office/powerpoint/2010/main" val="2326422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62074"/>
          </a:xfrm>
        </p:spPr>
        <p:txBody>
          <a:bodyPr/>
          <a:lstStyle/>
          <a:p>
            <a:r>
              <a:rPr lang="es-EC" sz="3600" dirty="0" smtClean="0"/>
              <a:t>Metodología</a:t>
            </a:r>
            <a:endParaRPr lang="es-EC" sz="3600" dirty="0"/>
          </a:p>
        </p:txBody>
      </p:sp>
      <p:sp>
        <p:nvSpPr>
          <p:cNvPr id="3" name="Content Placeholder 2"/>
          <p:cNvSpPr>
            <a:spLocks noGrp="1"/>
          </p:cNvSpPr>
          <p:nvPr>
            <p:ph idx="1"/>
          </p:nvPr>
        </p:nvSpPr>
        <p:spPr>
          <a:xfrm>
            <a:off x="457200" y="980728"/>
            <a:ext cx="7620000" cy="1080120"/>
          </a:xfrm>
        </p:spPr>
        <p:txBody>
          <a:bodyPr>
            <a:normAutofit/>
          </a:bodyPr>
          <a:lstStyle/>
          <a:p>
            <a:pPr algn="just"/>
            <a:r>
              <a:rPr lang="es-EC" sz="2000" dirty="0" smtClean="0"/>
              <a:t>Se evaluaron tres elementos del mismo: generación</a:t>
            </a:r>
            <a:r>
              <a:rPr lang="es-EC" sz="2000" dirty="0"/>
              <a:t>, sistema de recolección y disposición final</a:t>
            </a:r>
            <a:r>
              <a:rPr lang="es-EC" sz="2000" dirty="0" smtClean="0"/>
              <a:t>.</a:t>
            </a:r>
          </a:p>
          <a:p>
            <a:pPr algn="just"/>
            <a:endParaRPr lang="es-EC" dirty="0"/>
          </a:p>
        </p:txBody>
      </p:sp>
      <p:graphicFrame>
        <p:nvGraphicFramePr>
          <p:cNvPr id="5" name="Diagram 4"/>
          <p:cNvGraphicFramePr/>
          <p:nvPr>
            <p:extLst>
              <p:ext uri="{D42A27DB-BD31-4B8C-83A1-F6EECF244321}">
                <p14:modId xmlns:p14="http://schemas.microsoft.com/office/powerpoint/2010/main" val="997418033"/>
              </p:ext>
            </p:extLst>
          </p:nvPr>
        </p:nvGraphicFramePr>
        <p:xfrm>
          <a:off x="323528" y="1844824"/>
          <a:ext cx="2376264" cy="4424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C:\Users\Andrea\Desktop\Adelanto Tesis\Fotos por barrios\Reunión con el director de higiene\300720131410.jpg"/>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953152" y="1909972"/>
            <a:ext cx="5256584" cy="3823284"/>
          </a:xfrm>
          <a:prstGeom prst="rect">
            <a:avLst/>
          </a:prstGeom>
          <a:noFill/>
          <a:ln>
            <a:noFill/>
          </a:ln>
        </p:spPr>
      </p:pic>
      <p:sp>
        <p:nvSpPr>
          <p:cNvPr id="7" name="Rectangle 6"/>
          <p:cNvSpPr/>
          <p:nvPr/>
        </p:nvSpPr>
        <p:spPr>
          <a:xfrm>
            <a:off x="2828020" y="5766159"/>
            <a:ext cx="5560404" cy="523220"/>
          </a:xfrm>
          <a:prstGeom prst="rect">
            <a:avLst/>
          </a:prstGeom>
        </p:spPr>
        <p:txBody>
          <a:bodyPr wrap="square">
            <a:spAutoFit/>
          </a:bodyPr>
          <a:lstStyle/>
          <a:p>
            <a:r>
              <a:rPr lang="es-EC" sz="1400" b="1" dirty="0" smtClean="0">
                <a:effectLst/>
                <a:latin typeface="Times New Roman"/>
                <a:ea typeface="Calibri"/>
              </a:rPr>
              <a:t>Foto 1:</a:t>
            </a:r>
            <a:r>
              <a:rPr lang="es-EC" sz="1400" dirty="0" smtClean="0">
                <a:effectLst/>
                <a:latin typeface="Times New Roman"/>
                <a:ea typeface="Calibri"/>
              </a:rPr>
              <a:t> Entrevista con las autoridades del GADME (Ing. Luis Sánchez, Director del departamento de Higiene.</a:t>
            </a:r>
            <a:endParaRPr lang="es-EC" sz="1400" dirty="0"/>
          </a:p>
        </p:txBody>
      </p:sp>
    </p:spTree>
    <p:extLst>
      <p:ext uri="{BB962C8B-B14F-4D97-AF65-F5344CB8AC3E}">
        <p14:creationId xmlns:p14="http://schemas.microsoft.com/office/powerpoint/2010/main" val="16656300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00" y="0"/>
            <a:ext cx="7620000" cy="562074"/>
          </a:xfrm>
        </p:spPr>
        <p:txBody>
          <a:bodyPr/>
          <a:lstStyle/>
          <a:p>
            <a:r>
              <a:rPr lang="es-EC" sz="3600" dirty="0" smtClean="0"/>
              <a:t>Metodología</a:t>
            </a:r>
            <a:endParaRPr lang="es-EC" sz="3600" dirty="0"/>
          </a:p>
        </p:txBody>
      </p:sp>
      <p:graphicFrame>
        <p:nvGraphicFramePr>
          <p:cNvPr id="5" name="Diagram 4"/>
          <p:cNvGraphicFramePr/>
          <p:nvPr>
            <p:extLst>
              <p:ext uri="{D42A27DB-BD31-4B8C-83A1-F6EECF244321}">
                <p14:modId xmlns:p14="http://schemas.microsoft.com/office/powerpoint/2010/main" val="1588906895"/>
              </p:ext>
            </p:extLst>
          </p:nvPr>
        </p:nvGraphicFramePr>
        <p:xfrm>
          <a:off x="611560" y="692696"/>
          <a:ext cx="2376264"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descr="C:\Users\Andrea\Desktop\Adelanto Tesis\Fotos por barrios\Barrio Las Américas\Encuesta Subida Cocoy (2).JPG"/>
          <p:cNvPicPr/>
          <p:nvPr/>
        </p:nvPicPr>
        <p:blipFill rotWithShape="1">
          <a:blip r:embed="rId7" cstate="print">
            <a:extLst>
              <a:ext uri="{BEBA8EAE-BF5A-486C-A8C5-ECC9F3942E4B}">
                <a14:imgProps xmlns:a14="http://schemas.microsoft.com/office/drawing/2010/main">
                  <a14:imgLayer r:embed="rId8">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t="15758" b="25657"/>
          <a:stretch/>
        </p:blipFill>
        <p:spPr bwMode="auto">
          <a:xfrm>
            <a:off x="3419872" y="980728"/>
            <a:ext cx="4752528" cy="4621336"/>
          </a:xfrm>
          <a:prstGeom prst="rect">
            <a:avLst/>
          </a:prstGeom>
          <a:noFill/>
          <a:ln>
            <a:noFill/>
          </a:ln>
          <a:extLst>
            <a:ext uri="{53640926-AAD7-44D8-BBD7-CCE9431645EC}">
              <a14:shadowObscured xmlns:a14="http://schemas.microsoft.com/office/drawing/2010/main"/>
            </a:ext>
          </a:extLst>
        </p:spPr>
      </p:pic>
      <p:sp>
        <p:nvSpPr>
          <p:cNvPr id="9" name="Rectangle 8"/>
          <p:cNvSpPr/>
          <p:nvPr/>
        </p:nvSpPr>
        <p:spPr>
          <a:xfrm>
            <a:off x="3419872" y="5733256"/>
            <a:ext cx="4752528" cy="523220"/>
          </a:xfrm>
          <a:prstGeom prst="rect">
            <a:avLst/>
          </a:prstGeom>
        </p:spPr>
        <p:txBody>
          <a:bodyPr wrap="square">
            <a:spAutoFit/>
          </a:bodyPr>
          <a:lstStyle/>
          <a:p>
            <a:pPr algn="just"/>
            <a:r>
              <a:rPr lang="es-EC" sz="1400" b="1" dirty="0" smtClean="0">
                <a:effectLst/>
                <a:latin typeface="Times New Roman"/>
                <a:ea typeface="Calibri"/>
              </a:rPr>
              <a:t>Foto 2:</a:t>
            </a:r>
            <a:r>
              <a:rPr lang="es-EC" sz="1400" dirty="0" smtClean="0">
                <a:effectLst/>
                <a:latin typeface="Times New Roman"/>
                <a:ea typeface="Calibri"/>
              </a:rPr>
              <a:t> Encuestas realizadas (Andrea Charpentier encuesta  en el Barrio las Américas)</a:t>
            </a:r>
            <a:endParaRPr lang="es-EC" sz="1400" dirty="0"/>
          </a:p>
        </p:txBody>
      </p:sp>
    </p:spTree>
    <p:extLst>
      <p:ext uri="{BB962C8B-B14F-4D97-AF65-F5344CB8AC3E}">
        <p14:creationId xmlns:p14="http://schemas.microsoft.com/office/powerpoint/2010/main" val="1180382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562074"/>
          </a:xfrm>
        </p:spPr>
        <p:txBody>
          <a:bodyPr/>
          <a:lstStyle/>
          <a:p>
            <a:r>
              <a:rPr lang="es-EC" sz="3600" dirty="0" smtClean="0"/>
              <a:t>Metodología</a:t>
            </a:r>
            <a:endParaRPr lang="es-EC" sz="3600" dirty="0"/>
          </a:p>
        </p:txBody>
      </p:sp>
      <p:graphicFrame>
        <p:nvGraphicFramePr>
          <p:cNvPr id="5" name="Diagram 4"/>
          <p:cNvGraphicFramePr/>
          <p:nvPr>
            <p:extLst>
              <p:ext uri="{D42A27DB-BD31-4B8C-83A1-F6EECF244321}">
                <p14:modId xmlns:p14="http://schemas.microsoft.com/office/powerpoint/2010/main" val="1365781194"/>
              </p:ext>
            </p:extLst>
          </p:nvPr>
        </p:nvGraphicFramePr>
        <p:xfrm>
          <a:off x="5580112" y="548680"/>
          <a:ext cx="2736304"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C:\Users\Andrea\Desktop\Adelanto Tesis\Botadero a cielo abierto El Jardín\310720131545.jpg"/>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8227" t="31002" r="43688" b="13803"/>
          <a:stretch/>
        </p:blipFill>
        <p:spPr bwMode="auto">
          <a:xfrm>
            <a:off x="104157" y="836712"/>
            <a:ext cx="5331939" cy="5242182"/>
          </a:xfrm>
          <a:prstGeom prst="rect">
            <a:avLst/>
          </a:prstGeom>
          <a:noFill/>
          <a:ln>
            <a:noFill/>
          </a:ln>
          <a:extLst>
            <a:ext uri="{53640926-AAD7-44D8-BBD7-CCE9431645EC}">
              <a14:shadowObscured xmlns:a14="http://schemas.microsoft.com/office/drawing/2010/main"/>
            </a:ext>
          </a:extLst>
        </p:spPr>
      </p:pic>
      <p:sp>
        <p:nvSpPr>
          <p:cNvPr id="10" name="Rectangle 9"/>
          <p:cNvSpPr/>
          <p:nvPr/>
        </p:nvSpPr>
        <p:spPr>
          <a:xfrm>
            <a:off x="104157" y="6078894"/>
            <a:ext cx="5331939" cy="307777"/>
          </a:xfrm>
          <a:prstGeom prst="rect">
            <a:avLst/>
          </a:prstGeom>
        </p:spPr>
        <p:txBody>
          <a:bodyPr wrap="square">
            <a:spAutoFit/>
          </a:bodyPr>
          <a:lstStyle/>
          <a:p>
            <a:pPr algn="just"/>
            <a:r>
              <a:rPr lang="es-EC" sz="1400" b="1" dirty="0" smtClean="0">
                <a:effectLst/>
                <a:latin typeface="Times New Roman"/>
                <a:ea typeface="Calibri"/>
              </a:rPr>
              <a:t>Foto 3:</a:t>
            </a:r>
            <a:r>
              <a:rPr lang="es-EC" sz="1400" dirty="0" smtClean="0">
                <a:effectLst/>
                <a:latin typeface="Times New Roman"/>
                <a:ea typeface="Calibri"/>
              </a:rPr>
              <a:t> Caracterización de los residuos en el Sitio de disposición final. </a:t>
            </a:r>
            <a:endParaRPr lang="es-EC" sz="1400" dirty="0"/>
          </a:p>
        </p:txBody>
      </p:sp>
    </p:spTree>
    <p:extLst>
      <p:ext uri="{BB962C8B-B14F-4D97-AF65-F5344CB8AC3E}">
        <p14:creationId xmlns:p14="http://schemas.microsoft.com/office/powerpoint/2010/main" val="10532660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Adjacency</Template>
  <TotalTime>2003</TotalTime>
  <Words>2652</Words>
  <Application>Microsoft Office PowerPoint</Application>
  <PresentationFormat>On-screen Show (4:3)</PresentationFormat>
  <Paragraphs>503</Paragraphs>
  <Slides>44</Slides>
  <Notes>2</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Adjacency</vt:lpstr>
      <vt:lpstr> DEPARTAMENTO DE CIENCIAS DE LA TIERRA Y LA CONSTRUCCIÓN  CARRERA DE INGENIERÍA GEOGRÁFICA Y DEL MEDIO AMBIENTE  TESIS PREVIO A LA OBTENCIÓN DEL TÍTULO DE INGENIERO GEOGRAFO Y DEL MEDIO AMBIENTE  AUTOR: CHARPENTIER ANDREA, TUSO LIDIA  TEMA: PROPUESTA DE UN PLAN DE GESTIÓN INTEGRAL DE RESIDUOS SÓLIDOS URBANOS (RSU) PARA LA CIUDAD DE ESMERALDAS, PROVINCIA DE ESMERALDAS, ECUADOR MEDIANTE UN MODELO ESPACIAL.          </vt:lpstr>
      <vt:lpstr>Objetivo General</vt:lpstr>
      <vt:lpstr>PowerPoint Presentation</vt:lpstr>
      <vt:lpstr>Antecedentes</vt:lpstr>
      <vt:lpstr>Zona de Estudio</vt:lpstr>
      <vt:lpstr>Gestión integral de residuos sólidos</vt:lpstr>
      <vt:lpstr>Metodología</vt:lpstr>
      <vt:lpstr>Metodología</vt:lpstr>
      <vt:lpstr>Metodología</vt:lpstr>
      <vt:lpstr>Cálculos:</vt:lpstr>
      <vt:lpstr>PowerPoint Presentation</vt:lpstr>
      <vt:lpstr>Resultados:</vt:lpstr>
      <vt:lpstr>Resultados:</vt:lpstr>
      <vt:lpstr>Resultados: Encuesta aplicada a la población de la ciudad de Esmeraldas.</vt:lpstr>
      <vt:lpstr>PowerPoint Presentation</vt:lpstr>
      <vt:lpstr>Resultados:</vt:lpstr>
      <vt:lpstr>Resultados:</vt:lpstr>
      <vt:lpstr> Resultados: ZONAS CON MAYOR ACUMULACIÓN DE RSU </vt:lpstr>
      <vt:lpstr>Barrio Las Palmas</vt:lpstr>
      <vt:lpstr>Resultados:</vt:lpstr>
      <vt:lpstr>Planilla de energía eléctrica</vt:lpstr>
      <vt:lpstr>Unidades recolectoras en mal estado</vt:lpstr>
      <vt:lpstr>PowerPoint Presentation</vt:lpstr>
      <vt:lpstr>Resultados:</vt:lpstr>
      <vt:lpstr>PowerPoint Presentation</vt:lpstr>
      <vt:lpstr>PowerPoint Presentation</vt:lpstr>
      <vt:lpstr>PowerPoint Presentation</vt:lpstr>
      <vt:lpstr>PowerPoint Presentation</vt:lpstr>
      <vt:lpstr>PowerPoint Presentation</vt:lpstr>
      <vt:lpstr>PowerPoint Presentation</vt:lpstr>
      <vt:lpstr>PROPUESTA DEL PLAN DE GESTIÓN INTEGRAL PARA LOS RESIDUOS SÓLIDOS URBANOS DE LA CIUDAD DE ESMERALDAS.</vt:lpstr>
      <vt:lpstr>PowerPoint Presentation</vt:lpstr>
      <vt:lpstr>PowerPoint Presentation</vt:lpstr>
      <vt:lpstr>Conclusiones</vt:lpstr>
      <vt:lpstr>Quema de residuos</vt:lpstr>
      <vt:lpstr>Residuos dispuestos inadecuadamente</vt:lpstr>
      <vt:lpstr>Residuos dispuestos inadecuadamente</vt:lpstr>
      <vt:lpstr>Conclusiones</vt:lpstr>
      <vt:lpstr>Botadero a cielo abierto “El Jardín”</vt:lpstr>
      <vt:lpstr>Zonas de acumulación de RSU</vt:lpstr>
      <vt:lpstr>Residuos expuestos a vectores</vt:lpstr>
      <vt:lpstr>Recomendaciones</vt:lpstr>
      <vt:lpstr>Recomendaciones</vt:lpstr>
      <vt:lpstr>MUCHAS GRACIAS…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TIERRA Y LA CONSTRUCCIÓN  CARRERA DE INGENIERÍA GEOGRÁFICA Y DEL MEDIO AMBIENTE  TESIS PREVIO A LA OBTENCIÓN DEL TÍTULO DE INGENIERO GEOGRAFO Y DEL MEDIO AMBIENTE  AUTOR: CHARPENTIER ANDREA, TUSO LIDIA  TEMA: PROPUESTA DE UN PLAN DE GESTIÓN INTEGRAL DE RESIDUOS SÓLIDOS URBANOS (RSU) PARA LA CIUDAD DE ESMERALDAS, PROVINCIA DE ESMERALDAS, ECUADOR MEDIANTE UN MODELO ESPACIAL.   DIRECTOR: ING. GUEVARA PAULINA CODIRECTOR: ING. CRUZ MARIO  SANGOLQUÍ, ABRIL 2014</dc:title>
  <dc:creator>Andrea</dc:creator>
  <cp:lastModifiedBy>Andrea</cp:lastModifiedBy>
  <cp:revision>104</cp:revision>
  <dcterms:created xsi:type="dcterms:W3CDTF">2014-04-08T18:31:57Z</dcterms:created>
  <dcterms:modified xsi:type="dcterms:W3CDTF">2014-04-27T22:14:04Z</dcterms:modified>
</cp:coreProperties>
</file>