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3"/>
  </p:notesMasterIdLst>
  <p:sldIdLst>
    <p:sldId id="257" r:id="rId2"/>
    <p:sldId id="266" r:id="rId3"/>
    <p:sldId id="267" r:id="rId4"/>
    <p:sldId id="268" r:id="rId5"/>
    <p:sldId id="270" r:id="rId6"/>
    <p:sldId id="301" r:id="rId7"/>
    <p:sldId id="271" r:id="rId8"/>
    <p:sldId id="275" r:id="rId9"/>
    <p:sldId id="273" r:id="rId10"/>
    <p:sldId id="277" r:id="rId11"/>
    <p:sldId id="276" r:id="rId12"/>
    <p:sldId id="291" r:id="rId13"/>
    <p:sldId id="300" r:id="rId14"/>
    <p:sldId id="292" r:id="rId15"/>
    <p:sldId id="293" r:id="rId16"/>
    <p:sldId id="294" r:id="rId17"/>
    <p:sldId id="295" r:id="rId18"/>
    <p:sldId id="296" r:id="rId19"/>
    <p:sldId id="297" r:id="rId20"/>
    <p:sldId id="299" r:id="rId21"/>
    <p:sldId id="298" r:id="rId22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9520" autoAdjust="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37A6D-E826-45B6-868A-AB697D7AEC55}" type="datetimeFigureOut">
              <a:rPr lang="es-EC" smtClean="0"/>
              <a:t>05/05/2014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8BC23-A64D-4967-B7A4-42D3A2DEB85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39774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8BC23-A64D-4967-B7A4-42D3A2DEB85A}" type="slidenum">
              <a:rPr lang="es-EC" smtClean="0"/>
              <a:t>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27598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8BC23-A64D-4967-B7A4-42D3A2DEB85A}" type="slidenum">
              <a:rPr lang="es-EC" smtClean="0"/>
              <a:t>14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2759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8BC23-A64D-4967-B7A4-42D3A2DEB85A}" type="slidenum">
              <a:rPr lang="es-EC" smtClean="0"/>
              <a:t>15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2759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8BC23-A64D-4967-B7A4-42D3A2DEB85A}" type="slidenum">
              <a:rPr lang="es-EC" smtClean="0"/>
              <a:t>16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2759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8BC23-A64D-4967-B7A4-42D3A2DEB85A}" type="slidenum">
              <a:rPr lang="es-EC" smtClean="0"/>
              <a:t>17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27598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8BC23-A64D-4967-B7A4-42D3A2DEB85A}" type="slidenum">
              <a:rPr lang="es-EC" smtClean="0"/>
              <a:t>18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27598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8BC23-A64D-4967-B7A4-42D3A2DEB85A}" type="slidenum">
              <a:rPr lang="es-EC" smtClean="0"/>
              <a:t>19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27598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8BC23-A64D-4967-B7A4-42D3A2DEB85A}" type="slidenum">
              <a:rPr lang="es-EC" smtClean="0"/>
              <a:t>20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27598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8BC23-A64D-4967-B7A4-42D3A2DEB85A}" type="slidenum">
              <a:rPr lang="es-EC" smtClean="0"/>
              <a:t>21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2759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8BC23-A64D-4967-B7A4-42D3A2DEB85A}" type="slidenum">
              <a:rPr lang="es-EC" smtClean="0"/>
              <a:t>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2759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C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8BC23-A64D-4967-B7A4-42D3A2DEB85A}" type="slidenum">
              <a:rPr lang="es-EC" smtClean="0"/>
              <a:t>7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2759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8BC23-A64D-4967-B7A4-42D3A2DEB85A}" type="slidenum">
              <a:rPr lang="es-EC" smtClean="0"/>
              <a:t>8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2759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8BC23-A64D-4967-B7A4-42D3A2DEB85A}" type="slidenum">
              <a:rPr lang="es-EC" smtClean="0"/>
              <a:t>9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2759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8BC23-A64D-4967-B7A4-42D3A2DEB85A}" type="slidenum">
              <a:rPr lang="es-EC" smtClean="0"/>
              <a:t>10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2759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8BC23-A64D-4967-B7A4-42D3A2DEB85A}" type="slidenum">
              <a:rPr lang="es-EC" smtClean="0"/>
              <a:t>11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2759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8BC23-A64D-4967-B7A4-42D3A2DEB85A}" type="slidenum">
              <a:rPr lang="es-EC" smtClean="0"/>
              <a:t>12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2759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8BC23-A64D-4967-B7A4-42D3A2DEB85A}" type="slidenum">
              <a:rPr lang="es-EC" smtClean="0"/>
              <a:t>13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2759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3A8F-4AD6-4E2E-BBE1-C86AF00EA939}" type="datetimeFigureOut">
              <a:rPr lang="es-EC" smtClean="0"/>
              <a:t>05/05/2014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7392-A733-459A-A973-19E17F51E4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90119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3A8F-4AD6-4E2E-BBE1-C86AF00EA939}" type="datetimeFigureOut">
              <a:rPr lang="es-EC" smtClean="0"/>
              <a:t>05/05/2014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7392-A733-459A-A973-19E17F51E4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58580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3A8F-4AD6-4E2E-BBE1-C86AF00EA939}" type="datetimeFigureOut">
              <a:rPr lang="es-EC" smtClean="0"/>
              <a:t>05/05/2014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7392-A733-459A-A973-19E17F51E4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9325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3A8F-4AD6-4E2E-BBE1-C86AF00EA939}" type="datetimeFigureOut">
              <a:rPr lang="es-EC" smtClean="0"/>
              <a:t>05/05/2014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7392-A733-459A-A973-19E17F51E4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3592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3A8F-4AD6-4E2E-BBE1-C86AF00EA939}" type="datetimeFigureOut">
              <a:rPr lang="es-EC" smtClean="0"/>
              <a:t>05/05/2014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7392-A733-459A-A973-19E17F51E4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5253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3A8F-4AD6-4E2E-BBE1-C86AF00EA939}" type="datetimeFigureOut">
              <a:rPr lang="es-EC" smtClean="0"/>
              <a:t>05/05/2014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7392-A733-459A-A973-19E17F51E4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43341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3A8F-4AD6-4E2E-BBE1-C86AF00EA939}" type="datetimeFigureOut">
              <a:rPr lang="es-EC" smtClean="0"/>
              <a:t>05/05/2014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7392-A733-459A-A973-19E17F51E4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59774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3A8F-4AD6-4E2E-BBE1-C86AF00EA939}" type="datetimeFigureOut">
              <a:rPr lang="es-EC" smtClean="0"/>
              <a:t>05/05/2014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7392-A733-459A-A973-19E17F51E4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306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3A8F-4AD6-4E2E-BBE1-C86AF00EA939}" type="datetimeFigureOut">
              <a:rPr lang="es-EC" smtClean="0"/>
              <a:t>05/05/2014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7392-A733-459A-A973-19E17F51E4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177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3A8F-4AD6-4E2E-BBE1-C86AF00EA939}" type="datetimeFigureOut">
              <a:rPr lang="es-EC" smtClean="0"/>
              <a:t>05/05/2014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7392-A733-459A-A973-19E17F51E4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9305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3A8F-4AD6-4E2E-BBE1-C86AF00EA939}" type="datetimeFigureOut">
              <a:rPr lang="es-EC" smtClean="0"/>
              <a:t>05/05/2014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7392-A733-459A-A973-19E17F51E4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8329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83A8F-4AD6-4E2E-BBE1-C86AF00EA939}" type="datetimeFigureOut">
              <a:rPr lang="es-EC" smtClean="0"/>
              <a:t>05/05/2014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77392-A733-459A-A973-19E17F51E43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9060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6780414"/>
            <a:ext cx="9144000" cy="7758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1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5184576"/>
          </a:xfrm>
        </p:spPr>
        <p:txBody>
          <a:bodyPr>
            <a:noAutofit/>
          </a:bodyPr>
          <a:lstStyle/>
          <a:p>
            <a:r>
              <a:rPr lang="es-EC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C" sz="2000" b="1" dirty="0" smtClean="0">
                <a:latin typeface="Arial" pitchFamily="34" charset="0"/>
                <a:cs typeface="Arial" pitchFamily="34" charset="0"/>
              </a:rPr>
            </a:br>
            <a:r>
              <a:rPr lang="es-EC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C" sz="2000" b="1" dirty="0" smtClean="0">
                <a:latin typeface="Arial" pitchFamily="34" charset="0"/>
                <a:cs typeface="Arial" pitchFamily="34" charset="0"/>
              </a:rPr>
            </a:br>
            <a:r>
              <a:rPr lang="es-EC" sz="2000" b="1" dirty="0">
                <a:latin typeface="Arial" pitchFamily="34" charset="0"/>
                <a:cs typeface="Arial" pitchFamily="34" charset="0"/>
              </a:rPr>
              <a:t/>
            </a:r>
            <a:br>
              <a:rPr lang="es-EC" sz="2000" b="1" dirty="0">
                <a:latin typeface="Arial" pitchFamily="34" charset="0"/>
                <a:cs typeface="Arial" pitchFamily="34" charset="0"/>
              </a:rPr>
            </a:br>
            <a:r>
              <a:rPr lang="es-EC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C" sz="2000" b="1" dirty="0" smtClean="0">
                <a:latin typeface="Arial" pitchFamily="34" charset="0"/>
                <a:cs typeface="Arial" pitchFamily="34" charset="0"/>
              </a:rPr>
            </a:br>
            <a:r>
              <a:rPr lang="es-EC" sz="1800" b="1" dirty="0" smtClean="0">
                <a:latin typeface="Arial" pitchFamily="34" charset="0"/>
                <a:cs typeface="Arial" pitchFamily="34" charset="0"/>
              </a:rPr>
              <a:t>INGENIERÍA DE SISTEMAS E INFORMÁTICA </a:t>
            </a:r>
            <a:br>
              <a:rPr lang="es-EC" sz="1800" b="1" dirty="0" smtClean="0">
                <a:latin typeface="Arial" pitchFamily="34" charset="0"/>
                <a:cs typeface="Arial" pitchFamily="34" charset="0"/>
              </a:rPr>
            </a:br>
            <a:r>
              <a:rPr lang="es-EC" sz="1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C" sz="1800" b="1" dirty="0" smtClean="0">
                <a:latin typeface="Arial" pitchFamily="34" charset="0"/>
                <a:cs typeface="Arial" pitchFamily="34" charset="0"/>
              </a:rPr>
            </a:br>
            <a:r>
              <a:rPr lang="es-EC" sz="1800" b="1" dirty="0" smtClean="0">
                <a:latin typeface="Arial" pitchFamily="34" charset="0"/>
                <a:cs typeface="Arial" pitchFamily="34" charset="0"/>
              </a:rPr>
              <a:t>TEMA:</a:t>
            </a:r>
            <a:br>
              <a:rPr lang="es-EC" sz="1800" b="1" dirty="0" smtClean="0">
                <a:latin typeface="Arial" pitchFamily="34" charset="0"/>
                <a:cs typeface="Arial" pitchFamily="34" charset="0"/>
              </a:rPr>
            </a:br>
            <a:r>
              <a:rPr lang="es-EC" sz="1800" b="1" dirty="0" smtClean="0">
                <a:latin typeface="Arial" pitchFamily="34" charset="0"/>
                <a:cs typeface="Arial" pitchFamily="34" charset="0"/>
              </a:rPr>
              <a:t>ANÁLISIS DE LAS APLICACIONES WEB DE LA SUPERINTENDENCIA DE BANCOS Y SEGUROS, UTILIZANDO LAS RECOMENDACIONES TOP 10 DE OWASP</a:t>
            </a:r>
            <a:br>
              <a:rPr lang="es-EC" sz="1800" b="1" dirty="0" smtClean="0">
                <a:latin typeface="Arial" pitchFamily="34" charset="0"/>
                <a:cs typeface="Arial" pitchFamily="34" charset="0"/>
              </a:rPr>
            </a:br>
            <a:r>
              <a:rPr lang="es-EC" sz="18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s-EC" sz="1800" b="1" dirty="0" smtClean="0">
                <a:latin typeface="Arial" pitchFamily="34" charset="0"/>
                <a:cs typeface="Arial" pitchFamily="34" charset="0"/>
              </a:rPr>
            </a:br>
            <a:r>
              <a:rPr lang="es-EC" sz="1800" b="1" dirty="0" smtClean="0">
                <a:latin typeface="Arial" pitchFamily="34" charset="0"/>
                <a:cs typeface="Arial" pitchFamily="34" charset="0"/>
              </a:rPr>
              <a:t>Tutores:</a:t>
            </a:r>
            <a:br>
              <a:rPr lang="es-EC" sz="1800" b="1" dirty="0" smtClean="0">
                <a:latin typeface="Arial" pitchFamily="34" charset="0"/>
                <a:cs typeface="Arial" pitchFamily="34" charset="0"/>
              </a:rPr>
            </a:br>
            <a:r>
              <a:rPr lang="es-EC" sz="1800" b="1" dirty="0" smtClean="0">
                <a:latin typeface="Arial" pitchFamily="34" charset="0"/>
                <a:cs typeface="Arial" pitchFamily="34" charset="0"/>
              </a:rPr>
              <a:t>Ing. Mario Ron e Ing. Fernando Solís</a:t>
            </a:r>
            <a:br>
              <a:rPr lang="es-EC" sz="1800" b="1" dirty="0" smtClean="0">
                <a:latin typeface="Arial" pitchFamily="34" charset="0"/>
                <a:cs typeface="Arial" pitchFamily="34" charset="0"/>
              </a:rPr>
            </a:br>
            <a:r>
              <a:rPr lang="es-EC" sz="1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C" sz="1800" b="1" dirty="0" smtClean="0">
                <a:latin typeface="Arial" pitchFamily="34" charset="0"/>
                <a:cs typeface="Arial" pitchFamily="34" charset="0"/>
              </a:rPr>
            </a:br>
            <a:r>
              <a:rPr lang="es-EC" sz="1800" b="1" dirty="0" smtClean="0">
                <a:latin typeface="Arial" pitchFamily="34" charset="0"/>
                <a:cs typeface="Arial" pitchFamily="34" charset="0"/>
              </a:rPr>
              <a:t>Autor:</a:t>
            </a:r>
            <a:br>
              <a:rPr lang="es-EC" sz="1800" b="1" dirty="0" smtClean="0">
                <a:latin typeface="Arial" pitchFamily="34" charset="0"/>
                <a:cs typeface="Arial" pitchFamily="34" charset="0"/>
              </a:rPr>
            </a:br>
            <a:r>
              <a:rPr lang="es-EC" sz="1800" b="1" dirty="0" err="1" smtClean="0">
                <a:latin typeface="Arial" pitchFamily="34" charset="0"/>
                <a:cs typeface="Arial" pitchFamily="34" charset="0"/>
              </a:rPr>
              <a:t>Angel</a:t>
            </a:r>
            <a:r>
              <a:rPr lang="es-EC" sz="1800" b="1" dirty="0" smtClean="0">
                <a:latin typeface="Arial" pitchFamily="34" charset="0"/>
                <a:cs typeface="Arial" pitchFamily="34" charset="0"/>
              </a:rPr>
              <a:t> Lenin Salgado Yánez</a:t>
            </a:r>
            <a:br>
              <a:rPr lang="es-EC" sz="1800" b="1" dirty="0" smtClean="0">
                <a:latin typeface="Arial" pitchFamily="34" charset="0"/>
                <a:cs typeface="Arial" pitchFamily="34" charset="0"/>
              </a:rPr>
            </a:br>
            <a:r>
              <a:rPr lang="es-EC" sz="1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C" sz="1800" b="1" dirty="0" smtClean="0">
                <a:latin typeface="Arial" pitchFamily="34" charset="0"/>
                <a:cs typeface="Arial" pitchFamily="34" charset="0"/>
              </a:rPr>
            </a:br>
            <a:r>
              <a:rPr lang="es-EC" sz="1800" b="1" dirty="0" smtClean="0">
                <a:latin typeface="Arial" pitchFamily="34" charset="0"/>
                <a:cs typeface="Arial" pitchFamily="34" charset="0"/>
              </a:rPr>
              <a:t>SANGOLQUÍ, ABRIL 2014</a:t>
            </a:r>
            <a:endParaRPr lang="es-EC" sz="1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1181100"/>
            <a:ext cx="371475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666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6780414"/>
            <a:ext cx="9144000" cy="7758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1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r"/>
            <a:r>
              <a:rPr lang="es-EC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Marco Teórico</a:t>
            </a:r>
            <a:endParaRPr lang="es-EC" sz="3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C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OWASP Top Ten</a:t>
            </a:r>
          </a:p>
          <a:p>
            <a:pPr lvl="1" algn="just"/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Son </a:t>
            </a:r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los riesgos más importantes en aplicaciones </a:t>
            </a: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web con el objetivo principal de educar a desarrolladores, diseñadores, arquitectos, gerentes y organizaciones</a:t>
            </a:r>
            <a:r>
              <a:rPr lang="es-E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665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6780414"/>
            <a:ext cx="9144000" cy="7758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1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s-EC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OWASP Top 10</a:t>
            </a:r>
            <a:endParaRPr lang="es-EC" sz="3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s-E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R1</a:t>
            </a:r>
            <a:r>
              <a:rPr lang="es-E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: Inyección.</a:t>
            </a:r>
            <a:endParaRPr lang="es-EC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>
              <a:buNone/>
            </a:pPr>
            <a:r>
              <a:rPr lang="es-E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R2: Secuencia de comandos en sitios cruzados (XSS).</a:t>
            </a:r>
            <a:endParaRPr lang="es-EC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>
              <a:buNone/>
            </a:pPr>
            <a:r>
              <a:rPr lang="es-E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R3: Pérdida de Autenticación y Gestión de Sesiones. </a:t>
            </a:r>
            <a:endParaRPr lang="es-EC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>
              <a:buNone/>
            </a:pPr>
            <a:r>
              <a:rPr lang="es-E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R4: Referencia Directa Insegura a Objetos.</a:t>
            </a:r>
            <a:endParaRPr lang="es-EC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>
              <a:buNone/>
            </a:pPr>
            <a:r>
              <a:rPr lang="es-E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R5: Falsificación de Peticiones en Sitios Cruzados.</a:t>
            </a:r>
            <a:endParaRPr lang="es-EC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>
              <a:buNone/>
            </a:pPr>
            <a:r>
              <a:rPr lang="es-E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R6: Configuración Defectuosa de seguridad.</a:t>
            </a:r>
            <a:endParaRPr lang="es-EC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>
              <a:buNone/>
            </a:pPr>
            <a:r>
              <a:rPr lang="es-E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R7: Almacenamiento Criptográfico Inseguro.</a:t>
            </a:r>
            <a:endParaRPr lang="es-EC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>
              <a:buNone/>
            </a:pPr>
            <a:r>
              <a:rPr lang="es-E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R8: </a:t>
            </a:r>
            <a:r>
              <a:rPr lang="es-E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Falla </a:t>
            </a:r>
            <a:r>
              <a:rPr lang="es-E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de Restricción de Acceso a URL.</a:t>
            </a:r>
            <a:endParaRPr lang="es-EC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>
              <a:buNone/>
            </a:pPr>
            <a:r>
              <a:rPr lang="es-E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R9: Protección </a:t>
            </a:r>
            <a:r>
              <a:rPr lang="es-E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Insuficiente en la Capa de Transporte.</a:t>
            </a:r>
            <a:endParaRPr lang="es-EC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>
              <a:buNone/>
            </a:pPr>
            <a:r>
              <a:rPr lang="es-E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R10: Redirecciones y Reenvíos no validados.</a:t>
            </a:r>
            <a:endParaRPr lang="es-EC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EC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7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109" y="4581128"/>
            <a:ext cx="5607782" cy="17247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280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5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30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4500"/>
                            </p:stCondLst>
                            <p:childTnLst>
                              <p:par>
                                <p:cTn id="6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6000"/>
                            </p:stCondLst>
                            <p:childTnLst>
                              <p:par>
                                <p:cTn id="7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6780414"/>
            <a:ext cx="9144000" cy="7758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1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r"/>
            <a:r>
              <a:rPr lang="es-EC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Análisis de Riesgos</a:t>
            </a:r>
            <a:endParaRPr lang="es-EC" sz="3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C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Aplicaciones Web de la SBS</a:t>
            </a:r>
          </a:p>
          <a:p>
            <a:pPr lvl="1" algn="just"/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Sistema </a:t>
            </a:r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de </a:t>
            </a: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Población </a:t>
            </a:r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de Identificaciones (</a:t>
            </a: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SPI)</a:t>
            </a:r>
            <a:endParaRPr lang="es-EC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/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Sistema </a:t>
            </a:r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de Auditoría de Prevención de Lavado de Activos (</a:t>
            </a: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SAPLA)</a:t>
            </a:r>
            <a:endParaRPr lang="es-EC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/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Sistema </a:t>
            </a:r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para otorgar Credenciales a Intermediarios de Seguros (SOCI)</a:t>
            </a:r>
            <a:endParaRPr lang="es-EC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EC" sz="1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EC" sz="1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AutoShape 2" descr="data:image/jpeg;base64,/9j/4AAQSkZJRgABAQAAAQABAAD/2wCEAAkGBxISERUQEBQVFhQRFhUXFhcRFhUVFhIXFhIWGBQSGxYYHSghGBwmHBQUJDEiJSkrLi4uFx8zODQsNygtLisBCgoKDg0OGhAQGiwkHyYvLCwvLCwsLCwsLC0sLCwsLCwtLCwsLSwsLCwsLCwsLCwuLCwsLCwsLCwsLCwsLCwsLP/AABEIALEBHQMBEQACEQEDEQH/xAAcAAEAAgMBAQEAAAAAAAAAAAAABQYBBAcDAgj/xABDEAACAQICBgYECgoCAwAAAAABAgADEQQSBQYhMVFhBxNBcYGRIlKhsRcjMmJyk7LB0dIUMzRCU1RzkqKzFkMVguH/xAAbAQEAAgMBAQAAAAAAAAAAAAAAAQUCAwQGB//EADkRAQABAwEFBAcGBgMBAAAAAAABAgMRBAUSITFRQZGx0QYTFCJxocEVMlJhgZIWMzRTcvAjQmLx/9oADAMBAAIRAxEAPwDuMBAQEBAQEBAQEBAQEBAQEBAQEBAQEBAQEBAQEBAQEBAQEBAQEBAQEBAQEBAQEBAQEBAQEBAQEBAQEBAQEBAQEBAQEBAQEBAQEBAQEBAQEDBMCn6Y1+pUnKUUNUrsLZgqX4A2JPlaWNnZ1dcb1U4U+o2xbt1btEb3g99A67UcQ4pOppO2xbkMrH1Q2yx7xML+grtRvRxj59zZpdq271W7VG7PyWmcK0CYHI9Pay1sRUYq7JSBORUJXZ2E23k79stbVimiOMcWmqqctzVHWWtTrJSqOz0qjBbOSxQsbKwJ2jaRcbrTC/YpmmZjmU1cXUZWtxAQEBAQEBAQEBAQEBAQEBAQEBAQEBAQEBAQMXgZgROtdZkwddkvcUztG8X2E+AJm/TUxVepierl1tU02K5jnhxaeoeJAbbRsI7RvHOJ4picTwd20bVZ6NN2+UyIT3lQT7Z5KuIiqYh7u1MzRTM88Q2GF9kxbHGtPaFqYWoyupyX9B7eiy9m3cDxEt7V2munm0TTiW5qhoOpXro+UilTZXZiLA5TcKD2kkDduEwv3aaaZjtlNNOZdalW3EBAQEBAQEBAQEBAQEBAQEBAQEBAQEBAQBgVXTOsrBilC3o7C523PbYffO6zpImN6tS6rac01TTa7O1oYbWWupuxDjtBAHkVGybqtJRMcODlt7Tv0z73GFwwGMWsgqJuPYd4PaDK6uiaKt2V/ZvU3qIrpeuIoq6sji6uCrA9oIsRMYmaZiYZ1UxVE0zyct0xqPiabnqV62nfYQQGA4Mptt5i/hL6ztG3VHv8JeX1Gyb1FX/HGY+bY1f1GrPUDYpclNSCVJBap82w3Djfb75r1G0aIpxb4y2aTZNya4quxiOnbLpoEpHpmYGLQFoGYCAgICAgICAgICAgICAgICAgICAgICAgIHliycjZd+Vrd9tkmnnDC5ncnHSXMhLx40ki26kk5KnDMLd+Xb90rdb96F9sjO5V8VlnGtyAtAQEBAQEBAQEBAQEBAQEBAQEBAQEBAQEBAQEBAQEDBgVLTOrb5i9AAq23LcArxtfYRLCzqoxivvUWr2bVvTVa4xPY0MNq/iHNimUdpciw8BtM3Vaq3THCcuW3s+/VOJjHxXLRuBWjTFNezaT6xO8ysuXJrq3peh09imzRFFLbmDcQEDwx2KWlTeq98tNWZrC5soudg37BImcRmWdu3VcriinnPCFX+EbR/r1Pqn/AAmn2i31W32Brfwx+6PM+EbR/r1Pqn/CPaLaPsDW/hj90eZ8I2j/AF6n1T/hHtFs+wNb+GP3R5nwjaP9ep9U/wCEe0Wz7A1v4Y/dHmz8I2j/AF6n1T/hHtFtP2Drfwx+6PN6UOkLR7Gxqsv06dQDzyyY1Fue1jVsPW0xncz8JifqsGA0lRrrmoVEqDijBrcjbdNtNUVclbesXLM7tymYn821JaiAgICAgICAgICAgICAgR76aoip1RL59uzqqpvYgEghbEXI27tojI+hpeh1LYjrB1SZszbbLkJDbLX2EQNxHBAI3EAjuO6B9QEBAQEDFoGYCAgIETrb+w4n+hV/1mYXPuS6tB/VW/8AKPFwKVT6UQggIC8BA2MBjalCoKtFyjruK+4jtHIzKmqaZ4NV6xbvUblyMx/vLo7nqnpn9MwyV7WY3VwNwdTZrcjvHIiWduvfpiXz3X6SdLfm32c4+EpiZuMgICAgICAgICAgICAgRtWgxxlOpb0FoVlJ7AzVaBUeSN5SBXToav1Zoin8XVQ1XFx+upqyqm/94ig3D4tuMjCVuwakU0B2EKoPIhReZIe0DV0jjlopmbuAG9jwnPqdRTYo3qv/AKiZwrVbWCsT6JCjgAD7TKKval+qeHD9GG9LZwGsTAgVgCPWAsRzI7Zv0+1as4u8usJivqsqsCLjaDwl7TMTGYZsyQgICAgROtv7Dif6FX/WZhc+5Lq0H9Vb/wAo8XApVPpRCCB0Top0fRqriOupU6mVqdusRXtdWvbMNk7NLTExOYeX9Ib923Xb3KpjMTymY8F9/wDAYT+WofU0/wAs6tyno877ZqP7lX7p83POk/V6hhxSr0EWn1jFGRBZT6JYMFGwbiNnETk1NFMYmHpdga69eqqtXJziMxM8+n1UGcj0rrPRCjDCVSdzV2y+FOmD7RO/Sx7jxfpHMe1Ux2xTHjK543GU6KGpVYIg3lj7OZ5TpUCm4/pHpKbUKTP8526sHmBYnztJwjLTp9JT39LDrblUIPtWMIysWhNcsNiSEuadQ7lqWGY8FYbD3bDykJyscJQ2nNZ8NhfRqMS+/IgzN3nsXxIgVav0lG/xeH2cXqbfIL98nCMvmn0lNf0sOtvm1CPesYMrBoXXTDYhhTuadQ7AtSwDHgGBse42MhKyQK5prXPC4clLmo42FaViFPAsTYd20xhGVeq9JTX9HDi3zqhJ9iycIy+qHSUb+nh9nFKm3yK7fOMGVp0HrPh8V6NNiH35Kmxu8djeBMjCcpmEkBAQKlrRVJrBexVFvHaT7vKec2rXM3op6R4tdfNDysYkC4at1S1AX/dJA7t4989NsyuarEZ7ODZTySssGRAQEBAidbf2HE/0Kv8ArMwufcl1aD+qt/5R4uBSqfSiEECwaq611MCKgp00frSpOckWyggWt3zdaverzwVe0Nl062aZqqmMdIT3wpV/5el/e/4Tb7VPRX/w1a/uT3R5qxrFrFXxrhqxACXyIgIVb7ztJJOwbT7JouXZr5rfQ7Ps6OmYt855zLx0Dod8XWFGmyqTvZyBYdpC3u55D2b5FujfnDLW6yjS25uVxM9Ij/eDuOjMFSweGWmvo06Kkknldnc8ybkyzppimMQ+e6nUV6i7Vdr5y5LrJp18XVLtcIt+rTsUcT849p8NwmbnR+DwlSq4p0lLudwXf38hzMCTx+q2Mop1lSicoFyVZXy8yFJNue6DCGki+6t64MMLWSqc1WhTLU2bbnGxQDxIJXvHdeQlRa1VmYu5JZiSSdpJO8mEJnVrVmpjMxVlRUsCzXJuewAb4Ib+nNRq2HpNWWotRUF2ABVgBvaxJuB3wnCp3hC+vrPUOic2Y9aan6OXvttlzZr8clhfjthKhyULPq9qZVxVIVusWmjEhbgsxykgm1xYXB7eyQYeGsmqdXBqKhZXpk5cyggqTuup7Nm+8ZEFQrMjB0JVlIKkbwRuMkdw0Jjuvw9Kt21EBNuxtzDzBmLJvQEBArutGBJtWUXsLNbsHY3tPslLtXTTOLtP6sKo7VclG1vqmhYhVFydgA3mTTTNU4jmleNFYTqqSod+8952mes0ln1NqKO1tiMQ250pIHniK6opd2CqouzMQqqBvJJ2ASJmI5pppmqd2mMyjv8Ak2B/m8N9fS/NMfWU9YdPsOp/tVftnybOA0rQr3FCtSq5bZuqqI+W97Xyk23HymUVRPKWq5Yu2v5lMx8YmGrrb+w4n+hV/wBZmNz7ktug/qrf+UeLgUqn0ohBAntWdVquODmkyL1RUHrM23MDa1geE227M3M4lW6/advRzTFdMznom/gwxX8Wh5v+WbfZauqv/iSx+Cr5IXT+qGKwa9ZVCtTvbPSJYLfdmBAIv3WmquzVRGZWGj2tp9VVuUTMVdJ7fggBx4buXOall2YXWjrdUq6OqYaqxNUNTUOflVKZJJvxIyWJ7Qw5yw093fjE84eJ27s+nTVxctximrs6T5K5OpQOm9GOAVcO1e3pVXIvwVNlv7s3skSmFzIkJcU1pwIoYutSUWUNdRwDqGC9wzW8JLGUbRQswVd7EKOz5Rtb2yRiohUlWBBUkEHYQQbEESBvaH0zXwrFqDWzWzKRdWtuuPv3wLVh+kZiMtfDqwIs2RrAgjaMrA37rxhOUno3WXRlUhWpJSJ/i0qYX+4XA8bSDLZ140MHwR/R0UdW4q5aagZgFKsbDecpv4QS5TMmKY0HrLiMIMtJgUJvkcZlv2kbiPAyMJystPpCRxlxOGDDtysGH9jj74wnKZ0RpnRuIYItOmjnctWkikngDYgnle8gWijSVAFQBVG4KAAPAQl9wEBAwRAjq+hKDG+S30SQPIbJxXNn2K5zNPcjdhsYPR9Kl8hQDx3nzM22dNatfcgxENqdCSAgQuui3wGKt/BqHyUk+6a7sZol27NnGrtT/wCo8XBpVvozoPQ9VArYhTvZKZHMKzhvtr5zr0k8Zea9JaZmi3PZmfp5LvrpWC4DEknfRdRzLLlUeJInVdnFEvPbNpmrV24j8UODyqfRiAgdM6HfkYn6VL7Lzt0nKXkvSX+Zb+E+Lo863mUFrxWRcBiOsIs1J1F+12FkA55iJruzEUTl3bMoqq1dvd6xP6Rz+ThMq30VsYJSWNhuW55DMov5kec6dLPv/oofSOM6SJ/9R4S2pYvEOrdGuIDYLIN9Oo4P/scwP+XskSmFrkJcb14xAfHViNoUqniiKG/yBkwxlHaGpFsRRUdtWn9sXMDrGmtXMJijmqAB/XpsFbx7G8QZCVXxfRwd9CuDwFRbf5Lf3ScmFe0tqpisOpeogKDe1M5gOZG8DnaMowhJKHR+jLSxZHw1Q7KVmpkncpuCncDa30pEsoSel9T8HXJf9W52k0iACeJU3HlaDCu4zo4qjbRrI3JwU9ozRkwrWl9AYjDWNanZSbBlIZSeFxuPI2hCMkodf1E0q2IwgNQ3ekxpsTvawBVjzysNvEGYsoWKEkBAQPl3AFyQBz2TGqummM1TiExEzyeAx9LdnXznLG0NLM49ZHe2epufhlsBr7p1xMTGYamZIQPLE0Q6MjfJdSp7mBB98iYzDKmuaKoqjs4vz1pHAvQqvQqfKpMVPO25u4ix8ZVV07szD6XYv037dNynlL4wmKek4qUnZHXcyGxH/wA5SIqmJzDK5aou0zTciJjpLc0np/FYlQuIrM6g3CkKovxIUC575lVcqqjEy0afQabT1b1qiIn9Z8UbMHWlqGjT+g1cUw2GrTpIePymqEctijwM2RR7k1OGvUxOrosx0mqfp9ZRM1u5vaN0xiMOGGHqtTz2zZbbbXtvB4mZ011U/dlzX9HY1ExN2iJx/vZLd/5dj/5qp/h+WZevr6uf7J0X9uPn5o/SGk69cg16r1Lbs7Egdw3DwmFVdVXOXVY0tmxn1VER8GpMW90To61X62hXrVhZcQhpU7jbluGNQcsypb6E7dLRjNUvJekWsprqixTPLjPx6fp9VVx+CejUalVFnQ2PA8GHEEbROx5du6vaeq4OoXp2KtYOjbmA3bewi5secESsekOkaoyFaNEU2I+Uz58vMDKNvf5RhOVIZiTc7SdpJ3k8YQndC6s1MRh61cA2Rfix/EYEFgOIyhh3nkYylAZRwEliuepet6Yan+j1wcgJKsgvlzbSpHC9zccZDKJS+n9e8OaL06AZ2qKy7VKquYWJObad+60YMubSWKSo6FqPhHxdjkpuq7t4sc7dwJQeJ4SEozKOEkdE1Z15pJRSjiQymmoUOozKyqLLcDaDa3ZIwmJauuWuFHEUTh6AZg5Us7DKAFYMAAdt7gQZUaSxdZ6OsC1LBhmFjWc1LH1SAq+YW/jMWULRCSAgfFaoFUsdwF5ru3KbdE11co4ppiapxCrYzFtUa7buwdgnhdZrLmpr3qp4dkdkLi1Zptxw5teceG1u6OxxpsAT6B3jhzEs9nbQr01cRVPuTzjp8HPfsRcjMc1mE9vCpZgIFZ1u1QpY0Br9XWUWVwL3HqsP3h7RNV2zFfxWeztqXdHOI409PrDneO6P8fTPo01qjjSdfc+UzjnT1w9Ra27o6496Zp+MeWWqmpekCbfozDvakB9qR6ivo3TtjRRGfWfKfJYNC9GdVmDYt1RO1KRzO3Itay+F5to0s/8AaVZqvSKiIxYjM9Z5d3atet2rbVsEuEwgRRTdCoYlVCqGvtAO3bN923vUbtKm2dr4s6qb96ZnMTntnMqN8GuO40PrH/JOX2av8nof4h0nSrujzPg1x3Gh9Y/5I9mr/I/iHSdKu6PM+DXHcaH1j/kj2av8j+IdJ0q7o83rR6McYT6dSgo5M7HyyD3yY0tXVhX6R6aI92mqe6PrPgsehejWhTIfEOaxH7tslPxW5LeJtym6jTUxxniq9V6Q37kbtqNyO+V4RABYCwGwAbAB2CdKgmZmcyiNYtXKOMX0/RdRZai/KHI+sOXlaBQMfqFjKZPVhaq9hRgp8Ve1vAmSxw06ep+OJt1DDvamB9qDCxaE6PDcNi3Fv4dInbyZ9lvDzjKcL9QoqihEAVVFgFFgANwAkJVDWPURKzGrh2FN2uSrD4tjx2bV8LjlJyjCpYjUrHIf1QYcUdCPaQfZCMPOnqfjibdQR9JqYH2oMJ7Q/R25IbFOAvqUrknkWOweF4ynC/0cHTWmKKqophcuW3o5bWIt2yEqNpvo8uS+EcAH/rq3sPouL+RHjJyjCuVtTccpt1BPNXpkfahGGaGpmOY26nLzd0A99/ZBhaNA9HyowfFsHI29Wl8l/nMdrDlYeMZTheQLSEswEBA0dM/qWty+0JW7Xz7JVj8vFv0382FZnh1uQEkW7B36tL78q+4T6Do8+z28892PBSXPvz8XtOhgQEBaAgYtAzAWgLQEBAQEBAQEBAQEBAQEBAQEBAQEBAQED4rUwylTuItNd23FyiaKuU8E01TTOYVXF4VqbZW8D2HnPB6vSXNNXuV/pPVc2rtNyMw8Jytjb0fgjUb5o3n7u+WOztDVqbkT/wBI5z9Gi/ei3H5rQBPcRERGIVDMkYvAzAQEBAQEBAQEBAQEBAQEBAQEBAQEBAQEBAQEBAQED4qUwwswBHAi8wrt03I3aozCYmY5NcaNpb8g9vunHGzNJE59XDb6+51bKqALDYOU7YpimMRwhpnjzKlQKCzGwAJJPYBvMmZiIzKYiZnEKLpjWapUJWkSlPstsZuZPZ3Ced1W0q7k4tziPF6DS7NoojNyMz8oQnXve+Zr8cxv5yv9ZXnOZ71h6ujGMRj4JvQ2s1SmwWsS9M9p2svO/b3GWGl2lXRMRc4x84V+q2dRXGbfCflK9U3DAEG4IuCO0HcZ6KJiYzDz8xMTiX1JQjtNaaoYVOsruFG4DezngqjaZjXXFMZl0abSXdTXuWqcz8o+MqPi+lTb8ThiRxq1Mp/tUH3zmnVdIegtejUzH/Jc7oz44bGjOlGkxAxFFqYP71M9Yo5kWDW7gZNOqp7Yar/o5dpjNquKvynhP1hesJi0qotSkyuji4ZTcGdMTExmHn7luq3VNNcYmOx7yWBAQEBAQEBAQEBAQEBAQEBAQEBAQEBAQEBAgdc65XD5R/2OqnusWP2ZXbUrmmxiO2YhYbMoiq/meyJlQp5p6QgIF+1NxBbDAH/rZlHdsI+1bwnpdmVzVYiJ7ODzW0qIpvzjt4pfGYlaaNUc2WmpZjwCi590sJnEZcduiq5XFFPOeHe4Fp7TFTF12r1SdvyV7KaX2IPv4m8q7lc1zl9G0Wko0tqLdP6z1lHzB1EC2dHesDYfErRY/E12CkHcjnYjjhc2B7xwnRp7m7VieSk23oIv2Zu0x71PH4x2x9Ydnlg8OQEBAQEBAQEBAQEBAQEBAQEBAQEBAQEBAQIXW7CGphiV30yH8BcN7CfKcG0rU3LE45xxd2zrsW78Z7eDn08w9MQEkdC1Twhp4Zc2wuS/de1vYBPT7OtTbsRnnPF5jaF2Ll+ZjlHBrdITEaOxGXtVQe41FDewmdN/+XLZsiInW289fo4dKx9CICAzEbV3jaLcRtHtkxzRMRMYnk/SKy3jk+WvqAgICAgICAgICAgICAgICAgICAgICAgICBi0CpaY1UJYvh7WO0odlvon7jKXVbLmZ3rXcudNtPdjdu96F/4/ir26pvNbed5XewajONzw81h7fp8Z3vHyTehtVCCHxFjbaEG3+4/cJY6XZeJiq73K7VbT3qZptd/ktgEulO1dLYJa9GpQfdVRlJ4XFr+G/wAJFVO9GG2xemzdpuRziYl+fsdg3o1Go1RZ6ZKsOY7RyO8cjKmqmaZxL6TZvU3rcXKJ4S8JDaQJ7UrQzYrFotvi6RFSoewKpuF72ItbhfhN1miaqlbtbVxptNV1q4R9e7yd0tLJ8+ZgICAgICAgICAgICAgICAgICAgICAgICAgICAgICAgV3WnVKjjRmb0Kqiy1FFzb1WH7w93YRNVy1Fax2ftO7o593jT2x5dJc+xfRxjlNk6uoOwq+U+IYC3mZyTpq3prfpBpao97MT8M+HlD30b0Z4p2+PdKS9uU9Y55ACwHffwmVOlqmeLVf8ASKxTH/FTNU/nwh0rQehaOEp9VQWw3sTtZz6zHtPunXRRTTGIeV1Wru6m5v3Jz9ElM3OQEBAQEBAQEBAQEBAQEBAQEBAQEBAQEBAQEBAQEBAQEBAQEBAQEBAQEBAQEBAQEBAQEBAQEBAQEBAQEBAQEBAQEBAQEBAQEBAQEBAQEBAQEBAQEBAQEBAQEBAQE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81425"/>
            <a:ext cx="1800200" cy="1118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5" descr="data:image/jpeg;base64,/9j/4AAQSkZJRgABAQAAAQABAAD/2wCEAAkGBxATDRQNBxASERUWDw0PFBMWFA8QFRESFh0WFxQVFRMaHCogGRsmHBYUIT0hKCk3Li4uGCAzODMsNygtLisBCgoKDg0OGxAQGy4mHyQsLCw3LCwsLSwsLCwsLCwsLCw0LDQsLCw0LCwsLCwsLCwsLCwsLCwsLDQsLCwsLCwsLP/AABEIAMIBAwMBEQACEQEDEQH/xAAbAAEAAgMBAQAAAAAAAAAAAAAAAQYEBQcCA//EAEIQAAICAAMDBwgIBAUFAAAAAAABAgMEBREGEiEHEzFBUWGRIjJCUlNxgdEUFheSlKGx0iNUcsEVg6Ph8DZDYnOC/8QAGgEBAAIDAQAAAAAAAAAAAAAAAAQFAQMGAv/EADYRAQABAwIDBQUHBAMBAAAAAAABAgMEBRESITETFEFRoQZSYXGxFRYiU4GRkjJywdEzQqI1/9oADAMBAAIRAxEAPwDuI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EagSBGoDUBqBIEagNQJAARqA1AkCNQGoEgRqA1AagSAAARqBIEagNQJAAAAACGwKVtnt7XhJvD4KKuuXnavSFX9TXFvuIt/Ji3yjqvdM0S5lx2lc8NH1VKvbTO7Fv4epuL6HDDTcfg+P6kXvF+ecR6LydH0qj8NVfP+56+tmfexs/Cy+Q7fI8vRj7L0j34/k8WbbZ1WucxVTUV0ueHnGPxfDTxHeL8dY9D7G0u5+Givn8Kt1x2N27rxkuYxUVTdo2lrrGxLp3W+vu/UlWMmm5ynqotU0S5hxx0zvR6/q1/KPtTi8JiKq8tnGKlVKUtYqXHXTpZ4yr9VFURSl6FpdjMorqux0nz2V+O12etKUKptNJprDSaa7ddDR29/yWc6VpETtNcfyevrZn3sbPwsvkIv5Hl6MfZeke/H8jD8omZUWpZzSpRfTCVcqZ6dsH0fkZjKuUz+J5r0DCvUT3avnHx3dVyvH130QxGEesJxUl8n3ljRVFcbw42/ZrsXJt19YZbZ6a3JtreUTELFyqyOcY11y3d5xjPnJLzun0deHArr+XVFW1DstN9n7VdiK8jfefRetjdoY43CK7hGcfItivRmutdz6SZYu9pS53UsCrDvzRPTw+Tf6m1XqHtjyhww1ksPlcY22R4TlJvm632cPOfcRL+VFHKnq6HTNBqyY7S7PDTPRWYbZZ5Nb9NUmn0buGk18HoyN29+ekei4+yNJo5VV8/wC56+tmfexs/Cy+Rntsjy9GPsrSPfj+Sz7C4/NcRbOed611QWii6ublZN9mq10X9yRj1XapnjUur2MCzTFOPzmfHffZrdl9rsZdnDweKnF1qzFR0UIp6Q3t3j8Ea7V+qq7wz0S9Q0nHs4EX6Ini2jx83S0T3LJA+WJvjCDndJRjGLlJvgkl0tsxMxEbyzTTNUxTT1ly/O+U66VvNbO1LTXRTlGU5z/orXR8dSBczJmdqIddiezdumjjyqtvh09WH9bM+6qbPwsvka+3yPL0SfsvSPfj+R9a8+9jZ+Fl8h2+R5eh9l6R78fyXHL8dj45W8Tm0krZNNLm91U1t6ayiuvTjx6NePQTbc19nvU5zItYk5fZ2f6Y+PVnbH5jddXL6c95xaW9pFPXjrFuPBtaJ8PW7j1amZjm0Z1m3bqjgWI2oIAAAAMPN8VzWGtu9Sqyf3U2ea52pmW3Ht9pdpo85iHIuTbJ44zHWYjM/wCIq922SfFTtm2037tJPT3FZi0Rcrmqp22u5VWHjU2LPLfl+kOzQjotFw93Qi1+ThJ5zu9GB4simtJLVPqfQxPQ5xzcX5Q8qjgswhflf8NTXPRS4KFkGt7TsT1XDvZV5VMW7kTS7zRMmc7FrtXee3Lm+3KtiOcswty9PBqen9T1PWb1pn4PPs3b4Kb1HlU6llOJhHC0K6cYt0U8HJJ+au0n01RERu46/RVVer4Y35z9WU8fT7Wv78fmeuOnzauxu+7P7KDys5lhZYSFMJQnbzkZR3XGThFec3p0JrgQsyumadodJ7N4+RTkTXtMU7c/KW25K65rKYO3VJ2XSjr6rfB+58TdixPZ80H2gqoqzappfPlM2l+jYb6PhZaXXKSTXTXX0Sl3N9C/2MZV7gp2jq2aDp3er3HVH4afq0nJ3sbCeEsxOaw156Eq60/RrfTNdjb6+7vNONYiaZmrxT9b1eqm/TasztFE7z8ZaDJ8ZblObSqxmrhqq7OydT4wsXeunxRpomqxc4Z6LLKtUatgxcp/qjnHzjrDrG0WZc1l12KwzTcaJzg+ptryXr8UWVyvhomqHF4djtMmm1V4zs5tyV5DC++zF45KxVuKipcU7Xxcpdr/ALsgYluK5mqp1ntHmV49umxanbi6/J1+K7CycQkCEjJDjGw3/UT/APbjv1kVWP8A8/7u91b/AOTT8qXaEWkOCGZFB5X8fKGDroqenO2ve74QWunju+BDza9qdvN0nszj03MmblX/AFj1lW9htostwdW9i4WSvk3vTUFLdj1Ri9egj4963RTzjmtNY0/Py7m1O3BHSN1q+1DAerf9xfMk98tqf7tZvw/c+1DAerf9xfMd9tn3Zzfh+615XjY30RvrhKMZx3kppRluvobXev1JNM8UbqO9aqs1zRvvMeTLrrSWkFp+R6a559XsAAAAAMXM8KraLKZdE65w+8tDFUbxs2WbnZ3Ka48J3ca2Hzf/AA7MLKc1TjGWlNj4+RKLe5P+ni/gyrx6+xuTTU7rVsWdRxabtr+qI3j/AC7RhsXXOCnROEotapqSafxLSKolwlVuumdqo5vrzkfWXihvDzwz5PjisZXXB2YiyEIpNuTlFJL3sTVEc5eqbVdcxFMTMuL7Y5p/iWZV05WnKK0orennNvWc9Oz+0SqvV9tciId5peN9m4dVy71nn/pmcrVChbhao+hhNz7r0PebG00w0+zVXaU3ap8at18xezlGNy6mvGx8pUVbliS3q3urin2d3WTJtRctxDmbeddxMqquifGeXhPNx3aLZ67B3c1jo8G3uWJeTYu1d/cVV2zVbnaXfYOo2cy3xUdfLxiVt2Q2DwuJgsRPF89BNb1cI81KL9Wb1bXw+BLsYtFcb7qLU9dyceZtRb4Z8557/J0vHYqnC4WVlmkK6q+hLTRLgoxXgtCfMxbp38Iclat3Mm9FNPOqZcfyjCXZtmsrcV5mvOWdOkK1whWvf0feZV0RN+7vPR3OTct6VhRbp/q6R8ZnrLe5jyjYrC3Swl+Eog63uab00t1ea13aaG6vKronh2VuPoFjJtxdi7PPn+qp7V7V/TnCeIprrnDWKnGUm5RfovXv4+JGvXpu9YXemaZTgzMU3N4nwlZ9iM1+lZfdk2KlpJ02Khvrjp5v/wAv8vcb8e5x0TbnqqNXxe65VGbRHLeN2Byd7QRwWJsw2ba1xm1GTf8A2rY6ryuxdWvcecW72VU01JOuYM5lmm9Y5zHrDsdOJhKKlXOLT4pppp/Es94cNNuqmdph9Ocj6y8UN4Y4Z8kc4uprxQ3OGfJxjYiSW0Mm/a479ZFXj/8AP+7vdW56VTt5UuzKyPrLxRaQ4LhnyS7I9q8UZ3g4Z8lG5Wcud2Bjdh/KdM9+SXF83JaSfw4P3JkPMo4qd48HQezuTFjJ4KuXFG26rbB4LKcRXzGcVpXqT0bturVsXxW7pJLVdGhox4s1xtV1W+sXdRxq+0sVTNHwiJ29F3XJ/lPsP9fEfvJXdrPkoftzUPf/APMf6StgMpTTWHXSnxuva+K3+PuHdrW/R5q1rUKo2muf2j/S01bum7XpoklotOC6iRCoqirfeX0MsAAAAAAAKvtZsXh8a+cm3ValorIpPVdSmvS/Uj3sem581rp2r38L8NPOmfCf8KRPkpxSb5rEUNe6yP5JMi9yq8KnQR7T48x+K3O/6PP2V4z+Yo8bf2juVfmz95sX8v6PVfJTim/42IoS7UrZNe5NIdyqnxY+89iOdNufReNlNjsPgvLq1sta0dsktUutRXool2sei257UdXvZs7VcqfdhrNvtjb8ddXZg7K4KFcoPf39W29eGiZryMebkxMJej6vbwaKqaqZnefBcMuoddFdVjTca64NrobikuHgSqY2piFHdriuuao8ZmXyzjKacTTKjHwU4vxi+pxfUzFdEVxtL3jZNzHudpbnaVBy7YHH4XFO/JcXUlrolPfW/D1bIpaP/nQQ6cWuiremXR5GuYuXZ4L9uZnzjbl8m52z2ex2OrrqqsoqhFKdkd6x71nv3eMUbb9qq5G0TyQNKz8fCrm5VTMz4dOjabHbOxwWFVOqlNvfsmvSl3dy6D3ZtdnTt4ompZ9WZe7SenhDdumL4yin8EbJiJ6oMVVRyiUcxD1Y+CHDHkz2lfm55mvJ7esweMyG6qlc4rYqW+nCfpaaLzW9eHeyHXiTx8VMulx9et917DIpmrlt+jb7SbC04xK6xqm/djvzh5UZyS470Xpr7+DNt3Gi580LA1q7hzwx+KjynqqMuSnFp/w8RRp/mr8tCN3KqP8AsvPvPjT1tz6I+yvG+3o8bf2juVfvH3mxfy/osexGwUsJfLE5lZCySju1qO81HXXek9V06cPE32Mebc7zKo1XWacu3Fu1Tt59GmzTkwxM8RZZhb6t2Vlli3ucUlvNvR6LvNNeHVNUzErHG9pbNFqmiuiZmI28GL9lWM/mKPG39pjudfm3feXF/Kn0Psrxv8xR42/tHc6/eYn2mxfy/ot2w+xf0NWWY+ULbJrc1W84xr648e19PuRJsWOCOfNSarq3e6oi1HDTH1azP+S6qybsye1U6vV1yi5Q1/8AFrivceLuHTVO9PJNwvaW5apim9TxR6tL9leM/mKPG39pp7lX7yf95sbxt/RH2V4z29Hjd+0dyr8z7zYv5f0X7YrZpYLDc3Jqdkpb1k1ro31Ja8dEv7kyza7OnbdzOp53e73FEbU+ELGjcrw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H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988009"/>
            <a:ext cx="2133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817257"/>
            <a:ext cx="23241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218" y="5229200"/>
            <a:ext cx="21145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127118"/>
            <a:ext cx="2232248" cy="740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3584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3000"/>
                            </p:stCondLst>
                            <p:childTnLst>
                              <p:par>
                                <p:cTn id="4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0"/>
                            </p:stCondLst>
                            <p:childTnLst>
                              <p:par>
                                <p:cTn id="5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6780414"/>
            <a:ext cx="9144000" cy="7758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1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r"/>
            <a:r>
              <a:rPr lang="es-EC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Análisis de Riesgos</a:t>
            </a:r>
            <a:endParaRPr lang="es-EC" sz="3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C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Riesgos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23832"/>
            <a:ext cx="6048672" cy="482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3635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6780414"/>
            <a:ext cx="9144000" cy="7758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1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r"/>
            <a:r>
              <a:rPr lang="es-EC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Análisis de Riesgos</a:t>
            </a:r>
            <a:endParaRPr lang="es-EC" sz="3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C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Ocurrencia de Riesgos</a:t>
            </a:r>
          </a:p>
          <a:p>
            <a:pPr lvl="1" algn="just"/>
            <a:r>
              <a:rPr lang="es-ES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R7</a:t>
            </a:r>
            <a:r>
              <a:rPr lang="es-ES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: Almacenamiento Criptográfico </a:t>
            </a:r>
            <a:r>
              <a:rPr lang="es-ES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Inseguro</a:t>
            </a:r>
          </a:p>
          <a:p>
            <a:pPr marL="457200" lvl="1" indent="0" algn="just">
              <a:buNone/>
            </a:pP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El sistema SOCI utiliza el algoritmo hash MD5. En el caso de los 	sistemas SPI y SAPLA no se utiliza 	ningún algoritmo para </a:t>
            </a:r>
            <a:r>
              <a:rPr lang="es-E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encriptar</a:t>
            </a: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	los datos.</a:t>
            </a:r>
          </a:p>
          <a:p>
            <a:pPr marL="457200" lvl="1" indent="0" algn="just">
              <a:buNone/>
            </a:pPr>
            <a:endParaRPr lang="es-E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 algn="just">
              <a:buNone/>
            </a:pPr>
            <a:endParaRPr lang="es-E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 algn="just">
              <a:buNone/>
            </a:pPr>
            <a:endParaRPr lang="es-E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 algn="just">
              <a:buNone/>
            </a:pPr>
            <a:endParaRPr lang="es-EC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EC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EC" sz="1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EC" sz="1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6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121" y="3284984"/>
            <a:ext cx="5253758" cy="28083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1581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6780414"/>
            <a:ext cx="9144000" cy="7758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1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r"/>
            <a:r>
              <a:rPr lang="es-EC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Análisis de Riesgos</a:t>
            </a:r>
            <a:endParaRPr lang="es-EC" sz="3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C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Ocurrencia de Riesgos</a:t>
            </a:r>
          </a:p>
          <a:p>
            <a:pPr lvl="1" algn="just"/>
            <a:r>
              <a:rPr lang="es-ES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R9: Protección insuficiente en la capa de transporte</a:t>
            </a:r>
          </a:p>
          <a:p>
            <a:pPr marL="457200" lvl="1" indent="0" algn="just">
              <a:buNone/>
            </a:pP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Está </a:t>
            </a:r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presente en las tres </a:t>
            </a: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aplicaciones, no </a:t>
            </a:r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se utiliza  un protocolo </a:t>
            </a: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criptográfico </a:t>
            </a:r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como </a:t>
            </a: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SSL, </a:t>
            </a:r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el cual proporciona privacidad entre dos </a:t>
            </a: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aplicaciones </a:t>
            </a:r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de </a:t>
            </a: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comunicaciones </a:t>
            </a:r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utilizando </a:t>
            </a: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HTTPS.</a:t>
            </a:r>
          </a:p>
          <a:p>
            <a:pPr marL="457200" lvl="1" indent="0" algn="just">
              <a:buNone/>
            </a:pPr>
            <a:endParaRPr lang="es-E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 algn="just">
              <a:buNone/>
            </a:pPr>
            <a:endParaRPr lang="es-E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 algn="just">
              <a:buNone/>
            </a:pPr>
            <a:endParaRPr lang="es-E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 algn="just">
              <a:buNone/>
            </a:pPr>
            <a:endParaRPr lang="es-E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 algn="just">
              <a:buNone/>
            </a:pPr>
            <a:endParaRPr lang="es-EC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EC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EC" sz="1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EC" sz="1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7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858" y="3314104"/>
            <a:ext cx="5704284" cy="28803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37079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6780414"/>
            <a:ext cx="9144000" cy="7758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1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r"/>
            <a:r>
              <a:rPr lang="es-EC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Análisis de Riesgos</a:t>
            </a:r>
            <a:endParaRPr lang="es-EC" sz="3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C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Evaluación de Riesgos</a:t>
            </a:r>
          </a:p>
          <a:p>
            <a:pPr marL="457200" lvl="1" indent="0" algn="just">
              <a:buNone/>
            </a:pPr>
            <a:endParaRPr lang="es-E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 algn="just">
              <a:buNone/>
            </a:pPr>
            <a:endParaRPr lang="es-E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 algn="just">
              <a:buNone/>
            </a:pPr>
            <a:endParaRPr lang="es-E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 algn="just">
              <a:buNone/>
            </a:pPr>
            <a:endParaRPr lang="es-E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 algn="just">
              <a:buNone/>
            </a:pPr>
            <a:endParaRPr lang="es-EC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EC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EC" sz="1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EC" sz="1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41" y="2348880"/>
            <a:ext cx="7657518" cy="2196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354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6780414"/>
            <a:ext cx="9144000" cy="7758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1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r"/>
            <a:r>
              <a:rPr lang="es-EC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Resultados</a:t>
            </a:r>
            <a:endParaRPr lang="es-EC" sz="3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En los sistemas SAPLA y SPI se deben utilizar algoritmos de encriptación de datos para proteger la información. Se recomienda utilizar algoritmos asimétricos que son más factibles en cuanto a seguridad</a:t>
            </a: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lvl="0" indent="0" algn="just">
              <a:buNone/>
            </a:pPr>
            <a:endParaRPr lang="es-EC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just"/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En el caso de SOCI se debe realizar un estudio para ver como sustituir el algoritmo MD5 que se utiliza actualmente por otro más fuerte como </a:t>
            </a:r>
            <a:r>
              <a:rPr lang="es-ES" sz="1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Advanced</a:t>
            </a:r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Encryption</a:t>
            </a:r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Standard (AES</a:t>
            </a: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lvl="0" algn="just"/>
            <a:endParaRPr lang="es-EC" sz="23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 algn="just">
              <a:buNone/>
            </a:pPr>
            <a:endParaRPr lang="es-E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 algn="just">
              <a:buNone/>
            </a:pPr>
            <a:endParaRPr lang="es-E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 algn="just">
              <a:buNone/>
            </a:pPr>
            <a:endParaRPr lang="es-E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 algn="just">
              <a:buNone/>
            </a:pPr>
            <a:endParaRPr lang="es-E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 algn="just">
              <a:buNone/>
            </a:pPr>
            <a:endParaRPr lang="es-EC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EC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EC" sz="1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EC" sz="1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90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6780414"/>
            <a:ext cx="9144000" cy="7758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1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r"/>
            <a:r>
              <a:rPr lang="es-EC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Resultados</a:t>
            </a:r>
            <a:endParaRPr lang="es-EC" sz="3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Las tres aplicaciones deben utilizar algún protocolo criptográfico, que proporcione seguridad en la autenticación y privacidad de la información, como por ejemplo </a:t>
            </a:r>
            <a:r>
              <a:rPr lang="es-E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Secure</a:t>
            </a: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Sockets </a:t>
            </a:r>
            <a:r>
              <a:rPr lang="es-E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Layer</a:t>
            </a: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(SSL) y </a:t>
            </a:r>
            <a:r>
              <a:rPr lang="es-E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Transport</a:t>
            </a: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Layer</a:t>
            </a: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Security (TLS).</a:t>
            </a:r>
          </a:p>
          <a:p>
            <a:pPr lvl="0" algn="just"/>
            <a:endParaRPr lang="es-EC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just"/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Los proyectos que estén en desarrollo deben considerar estas vulnerabilidades en la documentación que realizan en cada una de las fases de requerimientos, diseño, implementación y pruebas. Deben asegurarse que en las aplicaciones no han sido introducidas estas vulnerabilidades y en caso de que existan deben ser eliminadas de forma correcta. </a:t>
            </a:r>
            <a:endParaRPr lang="es-E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 algn="just">
              <a:buNone/>
            </a:pPr>
            <a:endParaRPr lang="es-EC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EC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EC" sz="1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EC" sz="1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60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6780414"/>
            <a:ext cx="9144000" cy="7758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1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r"/>
            <a:r>
              <a:rPr lang="es-EC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Conclusiones</a:t>
            </a:r>
            <a:endParaRPr lang="es-EC" sz="3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 analizaron tres aplicaciones de la SBS con arquitectura JEE.</a:t>
            </a:r>
          </a:p>
          <a:p>
            <a:pPr marL="0" indent="0" algn="just">
              <a:buNone/>
            </a:pPr>
            <a:endParaRPr lang="es-E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 </a:t>
            </a:r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realizó una evaluación de los riesgos basados en el OWASP Top 10 - 2010, de las vulnerabilidades, amenazas, el impacto, detectándose </a:t>
            </a: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los riesgos de Almacenamiento </a:t>
            </a:r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Criptográfico Inseguro y Protección Insuficiente en la Capa de Transporte. </a:t>
            </a:r>
            <a:endParaRPr lang="es-E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E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Se realizó una lista de buenas prácticas para asegurar las aplicaciones, corregir los riesgos detectados y los que estén por surgir en el proceso de desarrollo de nuevas funcionalidades en las aplicaciones estudiadas, partiendo de los resultados obtenidos y siguiendo los resultados encontrados en la investigación.</a:t>
            </a:r>
            <a:endParaRPr lang="es-E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EC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EC" sz="1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EC" sz="1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67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6780414"/>
            <a:ext cx="9144000" cy="7758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1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r"/>
            <a:r>
              <a:rPr lang="es-EC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Contenido</a:t>
            </a:r>
            <a:endParaRPr lang="es-EC" sz="3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C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Motivación y Contexto.</a:t>
            </a:r>
          </a:p>
          <a:p>
            <a:pPr marL="514350" indent="-514350">
              <a:buFont typeface="+mj-lt"/>
              <a:buAutoNum type="arabicPeriod"/>
            </a:pPr>
            <a:r>
              <a:rPr lang="es-EC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Planteamiento del Problema.</a:t>
            </a:r>
          </a:p>
          <a:p>
            <a:pPr marL="514350" indent="-514350">
              <a:buFont typeface="+mj-lt"/>
              <a:buAutoNum type="arabicPeriod"/>
            </a:pPr>
            <a:r>
              <a:rPr lang="es-EC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Objetivos.</a:t>
            </a:r>
            <a:endParaRPr lang="es-EC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EC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Marco Teórico.</a:t>
            </a:r>
          </a:p>
          <a:p>
            <a:pPr marL="514350" indent="-514350">
              <a:buFont typeface="+mj-lt"/>
              <a:buAutoNum type="arabicPeriod"/>
            </a:pPr>
            <a:r>
              <a:rPr lang="es-EC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Top 10 de </a:t>
            </a:r>
            <a:r>
              <a:rPr lang="es-EC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Owasp</a:t>
            </a:r>
            <a:r>
              <a:rPr lang="es-EC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s-EC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EC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Análisis de Riesgos de Aplicaciones Web de la SBS.</a:t>
            </a:r>
          </a:p>
          <a:p>
            <a:pPr marL="514350" indent="-514350">
              <a:buFont typeface="+mj-lt"/>
              <a:buAutoNum type="arabicPeriod"/>
            </a:pPr>
            <a:r>
              <a:rPr lang="es-EC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Resultados. </a:t>
            </a:r>
          </a:p>
          <a:p>
            <a:pPr marL="514350" indent="-514350">
              <a:buFont typeface="+mj-lt"/>
              <a:buAutoNum type="arabicPeriod"/>
            </a:pPr>
            <a:r>
              <a:rPr lang="es-EC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Conclusiones y Recomendaciones.</a:t>
            </a:r>
          </a:p>
          <a:p>
            <a:pPr marL="514350" indent="-514350">
              <a:buFont typeface="+mj-lt"/>
              <a:buAutoNum type="arabicPeriod"/>
            </a:pPr>
            <a:endParaRPr lang="es-EC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s-EC" dirty="0" smtClean="0">
              <a:latin typeface="Arial" pitchFamily="34" charset="0"/>
              <a:cs typeface="Arial" pitchFamily="34" charset="0"/>
            </a:endParaRPr>
          </a:p>
          <a:p>
            <a:endParaRPr lang="es-EC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49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5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6780414"/>
            <a:ext cx="9144000" cy="7758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1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r"/>
            <a:r>
              <a:rPr lang="es-EC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Recomendaciones</a:t>
            </a:r>
            <a:endParaRPr lang="es-EC" sz="3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Aunque </a:t>
            </a:r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el riesgo </a:t>
            </a: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 Inyección </a:t>
            </a:r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no está presente se recomienda utilizar la función </a:t>
            </a:r>
            <a:r>
              <a:rPr lang="es-ES" sz="1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PreparedStatement</a:t>
            </a:r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de Java, debido a que es la primera opción de defensa que propone OWASP para prevenir ataques de inyección. </a:t>
            </a:r>
            <a:endParaRPr lang="es-E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E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Reducir el </a:t>
            </a:r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tiempo de cierre de las </a:t>
            </a: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sesiones a 15 minutos ya </a:t>
            </a:r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que actualmente este tiempo lo configura  el </a:t>
            </a: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CAS </a:t>
            </a:r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y la sesión se cierra 30 minutos después de que no se registre actividad por parte del </a:t>
            </a: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usuario evitara </a:t>
            </a:r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que los atacantes tengan menos oportunidad de realizar un ataque en ese tiempo</a:t>
            </a: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indent="0" algn="just">
              <a:buNone/>
            </a:pPr>
            <a:endParaRPr lang="es-EC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Como trabajo a futuro se plantea utilizar la nueva versión  del OWASP Top 10 – 2013 para el análisis de las aplicaciones Web de la Superintendencia de Bancos y Seguros, destinar presupuesto, tiempo e implementar políticas de desarrollo seguro, mecanismos de diseño, pruebas de intrusión y revisión de seguridad al código fuente.</a:t>
            </a:r>
            <a:endParaRPr lang="es-EC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EC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EC" sz="1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EC" sz="1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69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6780414"/>
            <a:ext cx="9144000" cy="7758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1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685800" y="2780928"/>
            <a:ext cx="7772400" cy="1470025"/>
          </a:xfrm>
        </p:spPr>
        <p:txBody>
          <a:bodyPr>
            <a:normAutofit/>
          </a:bodyPr>
          <a:lstStyle/>
          <a:p>
            <a:r>
              <a:rPr lang="es-EC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GRACIAS POR SU ATENCIÓN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2586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6780414"/>
            <a:ext cx="9144000" cy="7758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1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r"/>
            <a:r>
              <a:rPr lang="es-EC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Motivación y Contexto</a:t>
            </a:r>
            <a:endParaRPr lang="es-EC" sz="3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C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Tecnología</a:t>
            </a:r>
          </a:p>
          <a:p>
            <a:pPr marL="400050" lvl="1" indent="0" algn="just">
              <a:buNone/>
            </a:pPr>
            <a:r>
              <a:rPr lang="es-EC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Las aplicaciones Web se han vuelto indispensables para el 	manejo de la    información y facilitar la automatización de procesos. </a:t>
            </a:r>
          </a:p>
          <a:p>
            <a:pPr marL="0" indent="0" algn="just">
              <a:buNone/>
            </a:pPr>
            <a:endParaRPr lang="es-EC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EC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Decreto Ejecutivo 1014</a:t>
            </a:r>
            <a:endParaRPr lang="es-EC" sz="1800" dirty="0">
              <a:latin typeface="Arial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s-EC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Establece </a:t>
            </a:r>
            <a:r>
              <a:rPr lang="es-EC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política gubernamental de uso </a:t>
            </a:r>
            <a:r>
              <a:rPr lang="es-EC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 </a:t>
            </a:r>
            <a:r>
              <a:rPr lang="es-EC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Software </a:t>
            </a:r>
            <a:r>
              <a:rPr lang="es-EC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Libre en la Administración Publica </a:t>
            </a:r>
            <a:r>
              <a:rPr lang="es-EC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Central</a:t>
            </a:r>
            <a:r>
              <a:rPr lang="es-EC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indent="0" algn="just">
              <a:buNone/>
            </a:pPr>
            <a:endParaRPr lang="es-EC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EC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Frente a este escenario</a:t>
            </a:r>
          </a:p>
          <a:p>
            <a:pPr marL="400050" lvl="1" indent="0" algn="just">
              <a:buNone/>
            </a:pPr>
            <a:r>
              <a:rPr lang="es-EC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 </a:t>
            </a:r>
            <a:r>
              <a:rPr lang="es-EC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propone el </a:t>
            </a:r>
            <a:r>
              <a:rPr lang="es-EC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análisis </a:t>
            </a:r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de las aplicaciones web </a:t>
            </a: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utilizando </a:t>
            </a:r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las </a:t>
            </a: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recomendaciones </a:t>
            </a:r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OWASP Top </a:t>
            </a: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10 para descubrir </a:t>
            </a:r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las </a:t>
            </a: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vulnerabilidades que se presentan</a:t>
            </a:r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s-EC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06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5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6780414"/>
            <a:ext cx="9144000" cy="7758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1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r"/>
            <a:r>
              <a:rPr lang="es-EC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Planteamiento del Problema</a:t>
            </a:r>
            <a:endParaRPr lang="es-EC" sz="2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2" name="11 Grupo"/>
          <p:cNvGrpSpPr/>
          <p:nvPr/>
        </p:nvGrpSpPr>
        <p:grpSpPr>
          <a:xfrm>
            <a:off x="3238500" y="1508016"/>
            <a:ext cx="2667000" cy="1075566"/>
            <a:chOff x="3238500" y="1508016"/>
            <a:chExt cx="2667000" cy="1075566"/>
          </a:xfrm>
        </p:grpSpPr>
        <p:pic>
          <p:nvPicPr>
            <p:cNvPr id="1229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8500" y="1508016"/>
              <a:ext cx="2667000" cy="666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5 CuadroTexto"/>
            <p:cNvSpPr txBox="1"/>
            <p:nvPr/>
          </p:nvSpPr>
          <p:spPr>
            <a:xfrm>
              <a:off x="3783771" y="2214250"/>
              <a:ext cx="15764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C" b="1" dirty="0" smtClean="0"/>
                <a:t>DECRETO 1014</a:t>
              </a:r>
              <a:endParaRPr lang="es-EC" b="1" dirty="0"/>
            </a:p>
          </p:txBody>
        </p:sp>
      </p:grpSp>
      <p:grpSp>
        <p:nvGrpSpPr>
          <p:cNvPr id="9" name="8 Grupo"/>
          <p:cNvGrpSpPr/>
          <p:nvPr/>
        </p:nvGrpSpPr>
        <p:grpSpPr>
          <a:xfrm>
            <a:off x="1144509" y="3209792"/>
            <a:ext cx="2728246" cy="2877870"/>
            <a:chOff x="1555722" y="3068961"/>
            <a:chExt cx="2728246" cy="2877870"/>
          </a:xfrm>
        </p:grpSpPr>
        <p:sp>
          <p:nvSpPr>
            <p:cNvPr id="8" name="7 Rectángulo"/>
            <p:cNvSpPr/>
            <p:nvPr/>
          </p:nvSpPr>
          <p:spPr>
            <a:xfrm>
              <a:off x="1555722" y="3068961"/>
              <a:ext cx="2728246" cy="287787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pic>
          <p:nvPicPr>
            <p:cNvPr id="1229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7870" y="3212975"/>
              <a:ext cx="1123950" cy="1533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6 CuadroTexto"/>
            <p:cNvSpPr txBox="1"/>
            <p:nvPr/>
          </p:nvSpPr>
          <p:spPr>
            <a:xfrm>
              <a:off x="1555722" y="4746501"/>
              <a:ext cx="272824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Empieza a desarrollar aplicaciones Web con plataforma JEE para automatizar sus procesos</a:t>
              </a:r>
              <a:endParaRPr lang="es-EC" sz="16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5465023" y="3209792"/>
            <a:ext cx="2728246" cy="2877870"/>
            <a:chOff x="4200178" y="3215426"/>
            <a:chExt cx="2728246" cy="2877870"/>
          </a:xfrm>
        </p:grpSpPr>
        <p:sp>
          <p:nvSpPr>
            <p:cNvPr id="17" name="16 Rectángulo"/>
            <p:cNvSpPr/>
            <p:nvPr/>
          </p:nvSpPr>
          <p:spPr>
            <a:xfrm>
              <a:off x="4200178" y="3215426"/>
              <a:ext cx="2728246" cy="287787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pic>
          <p:nvPicPr>
            <p:cNvPr id="12294" name="Picture 6" descr="http://www.tynsecurity.com/Multimedios/imgs/40128_620.jpg?v=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5976" y="3285799"/>
              <a:ext cx="2448272" cy="11862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19 CuadroTexto"/>
            <p:cNvSpPr txBox="1"/>
            <p:nvPr/>
          </p:nvSpPr>
          <p:spPr>
            <a:xfrm>
              <a:off x="4200178" y="4759125"/>
              <a:ext cx="27282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No aplica estándares para el aseguramiento del aplicativo</a:t>
              </a:r>
              <a:endParaRPr lang="es-EC" sz="16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cxnSp>
        <p:nvCxnSpPr>
          <p:cNvPr id="24" name="23 Conector angular"/>
          <p:cNvCxnSpPr>
            <a:stCxn id="6" idx="2"/>
            <a:endCxn id="8" idx="0"/>
          </p:cNvCxnSpPr>
          <p:nvPr/>
        </p:nvCxnSpPr>
        <p:spPr>
          <a:xfrm rot="5400000">
            <a:off x="3227211" y="1865003"/>
            <a:ext cx="626210" cy="206336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>
            <a:stCxn id="8" idx="3"/>
            <a:endCxn id="17" idx="1"/>
          </p:cNvCxnSpPr>
          <p:nvPr/>
        </p:nvCxnSpPr>
        <p:spPr>
          <a:xfrm>
            <a:off x="3872755" y="4648727"/>
            <a:ext cx="15922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2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6780414"/>
            <a:ext cx="9144000" cy="7758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1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r"/>
            <a:r>
              <a:rPr lang="es-EC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Objetivos</a:t>
            </a:r>
            <a:endParaRPr lang="es-EC" sz="3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lvl="1" indent="-342900" algn="just">
              <a:buFont typeface="Arial" pitchFamily="34" charset="0"/>
              <a:buChar char="•"/>
            </a:pPr>
            <a:r>
              <a:rPr lang="es-ES" sz="1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General</a:t>
            </a:r>
            <a:endParaRPr lang="es-ES" sz="1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00050" lvl="1" indent="0" algn="just">
              <a:buNone/>
            </a:pPr>
            <a:r>
              <a:rPr lang="es-ES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Analizar </a:t>
            </a:r>
            <a:r>
              <a:rPr lang="es-ES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las aplicaciones web de la SBS para identificar los riesgos de seguridad más comunes mediante el top ten de OWASP y definir buenas prácticas para el aseguramiento de las aplicaciones</a:t>
            </a:r>
            <a:r>
              <a:rPr lang="es-ES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00050" lvl="1" indent="0" algn="just">
              <a:buNone/>
            </a:pPr>
            <a:endParaRPr lang="es-EC" sz="1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-285750" algn="just"/>
            <a:r>
              <a:rPr lang="es-ES" sz="1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Específicos</a:t>
            </a:r>
            <a:endParaRPr lang="es-ES" sz="19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/>
            <a:r>
              <a:rPr lang="es-ES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Identificar </a:t>
            </a:r>
            <a:r>
              <a:rPr lang="es-ES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las aplicaciones web más importantes de la Superintendencia de Bancos y Seguros bajo la plataforma </a:t>
            </a:r>
            <a:r>
              <a:rPr lang="es-ES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JEE.</a:t>
            </a:r>
            <a:endParaRPr lang="es-EC" sz="1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/>
            <a:r>
              <a:rPr lang="es-ES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Identificar </a:t>
            </a:r>
            <a:r>
              <a:rPr lang="es-ES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las vulnerabilidades, amenazas y riesgos más comunes presentes en una aplicación Web. </a:t>
            </a:r>
            <a:endParaRPr lang="es-EC" sz="1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/>
            <a:r>
              <a:rPr lang="es-ES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Realizar </a:t>
            </a:r>
            <a:r>
              <a:rPr lang="es-ES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una evaluación de riesgos basados en el Top Ten de </a:t>
            </a:r>
            <a:r>
              <a:rPr lang="es-ES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OWASP.</a:t>
            </a:r>
            <a:endParaRPr lang="es-EC" sz="1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/>
            <a:r>
              <a:rPr lang="es-ES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Recomendar </a:t>
            </a:r>
            <a:r>
              <a:rPr lang="es-ES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la implementación de buenas prácticas en base a los riesgos identificados</a:t>
            </a:r>
            <a:r>
              <a:rPr lang="es-ES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s-EC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s-EC" sz="1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s-EC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EC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23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6780414"/>
            <a:ext cx="9144000" cy="7758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1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r"/>
            <a:r>
              <a:rPr lang="es-EC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Marco Teórico</a:t>
            </a:r>
            <a:endParaRPr lang="es-EC" sz="3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1" indent="-342900" algn="just">
              <a:buFont typeface="Arial" pitchFamily="34" charset="0"/>
              <a:buChar char="•"/>
            </a:pPr>
            <a:r>
              <a:rPr lang="es-E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Seguridad Informática: </a:t>
            </a: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conjunto de medidas preventivas, técnicas y organizativas de una institución que permiten asegurar y proteger  la información.</a:t>
            </a:r>
            <a:endParaRPr lang="es-E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00050" lvl="1" indent="0" algn="just">
              <a:buNone/>
            </a:pPr>
            <a:endParaRPr lang="es-E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EC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Amenaza:</a:t>
            </a:r>
            <a:r>
              <a:rPr lang="es-EC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C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Es un evento que puede causar un incidente de seguridad </a:t>
            </a:r>
            <a:r>
              <a:rPr lang="es-EC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produciendo pérdidas o </a:t>
            </a:r>
            <a:r>
              <a:rPr lang="es-EC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daños potenciales </a:t>
            </a:r>
            <a:r>
              <a:rPr lang="es-EC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 sus activos.</a:t>
            </a:r>
          </a:p>
          <a:p>
            <a:pPr algn="just"/>
            <a:endParaRPr lang="es-EC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EC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Vulnerabilidad:</a:t>
            </a:r>
            <a:r>
              <a:rPr lang="es-EC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C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Es una debilidad que puede ser explotada con la materialización de una o varias amenazas a un activo</a:t>
            </a:r>
            <a:r>
              <a:rPr lang="es-EC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just"/>
            <a:endParaRPr lang="es-EC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EC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Riesgo:</a:t>
            </a:r>
            <a:r>
              <a:rPr lang="es-EC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C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Es la probabilidad de ocurrencia de un evento que puede ocasionar un daño potencial a servicios, recursos o </a:t>
            </a:r>
            <a:r>
              <a:rPr lang="es-EC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sistemas.</a:t>
            </a:r>
            <a:endParaRPr lang="es-EC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00050" lvl="1" indent="0" algn="just">
              <a:buNone/>
            </a:pPr>
            <a:endParaRPr lang="es-E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 algn="just">
              <a:buNone/>
            </a:pPr>
            <a:endParaRPr lang="es-E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/>
            <a:endParaRPr lang="es-EC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s-EC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EC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68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6780414"/>
            <a:ext cx="9144000" cy="7758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1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r"/>
            <a:r>
              <a:rPr lang="es-EC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Marco Teórico</a:t>
            </a:r>
            <a:endParaRPr lang="es-EC" sz="3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C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Aplicaciones Web: </a:t>
            </a:r>
            <a:r>
              <a:rPr lang="es-EC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 una herramienta que </a:t>
            </a: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puede </a:t>
            </a:r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ser utilizada por los usuarios accediendo a un servidor web utilizando un navegador a través de internet o intranet</a:t>
            </a: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lvl="1" indent="0" algn="just">
              <a:buNone/>
            </a:pPr>
            <a:endParaRPr lang="es-E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 algn="just">
              <a:buNone/>
            </a:pPr>
            <a:endParaRPr lang="es-E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/>
            <a:endParaRPr lang="es-EC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s-EC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EC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officeArt object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615538" y="2922240"/>
            <a:ext cx="3848100" cy="2667000"/>
          </a:xfrm>
          <a:prstGeom prst="rect">
            <a:avLst/>
          </a:prstGeom>
          <a:ln w="6350" cap="flat">
            <a:solidFill>
              <a:schemeClr val="tx1"/>
            </a:solidFill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253458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6780414"/>
            <a:ext cx="9144000" cy="7758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1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r"/>
            <a:r>
              <a:rPr lang="es-EC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Marco Teórico</a:t>
            </a:r>
            <a:endParaRPr lang="es-EC" sz="3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C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Java Enterprise </a:t>
            </a:r>
            <a:r>
              <a:rPr lang="es-EC" sz="1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Edition</a:t>
            </a:r>
            <a:r>
              <a:rPr lang="es-EC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(JEE): </a:t>
            </a:r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estándar para el desarrollo de aplicaciones empresariales </a:t>
            </a: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que </a:t>
            </a:r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usa tecnología Java.</a:t>
            </a:r>
            <a:endParaRPr lang="es-E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 algn="just">
              <a:buNone/>
            </a:pPr>
            <a:endParaRPr lang="es-E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 algn="just">
              <a:buNone/>
            </a:pPr>
            <a:endParaRPr lang="es-E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/>
            <a:endParaRPr lang="es-EC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s-EC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EC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6 Imagen" descr="arquitrctura-multicapas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4" b="17204"/>
          <a:stretch/>
        </p:blipFill>
        <p:spPr bwMode="auto">
          <a:xfrm>
            <a:off x="1583668" y="2996952"/>
            <a:ext cx="5976664" cy="25922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119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6780414"/>
            <a:ext cx="9144000" cy="7758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1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r"/>
            <a:r>
              <a:rPr lang="es-EC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Marco Teórico</a:t>
            </a:r>
            <a:endParaRPr lang="es-EC" sz="3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C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OWASP:</a:t>
            </a:r>
            <a:r>
              <a:rPr lang="es-E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proyecto de código abierto de seguridad en aplicaciones web y determina las causas que hacen un software inseguro. </a:t>
            </a:r>
            <a:endParaRPr lang="es-ES" sz="1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 algn="just">
              <a:buNone/>
            </a:pPr>
            <a:endParaRPr lang="es-E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 algn="just">
              <a:buNone/>
            </a:pPr>
            <a:endParaRPr lang="es-E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/>
            <a:endParaRPr lang="es-EC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s-EC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EC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794" y="2924944"/>
            <a:ext cx="5796411" cy="1222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169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879</TotalTime>
  <Words>948</Words>
  <Application>Microsoft Office PowerPoint</Application>
  <PresentationFormat>Presentación en pantalla (4:3)</PresentationFormat>
  <Paragraphs>156</Paragraphs>
  <Slides>21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    INGENIERÍA DE SISTEMAS E INFORMÁTICA   TEMA: ANÁLISIS DE LAS APLICACIONES WEB DE LA SUPERINTENDENCIA DE BANCOS Y SEGUROS, UTILIZANDO LAS RECOMENDACIONES TOP 10 DE OWASP   Tutores: Ing. Mario Ron e Ing. Fernando Solís  Autor: Angel Lenin Salgado Yánez  SANGOLQUÍ, ABRIL 2014</vt:lpstr>
      <vt:lpstr>Contenido</vt:lpstr>
      <vt:lpstr>Motivación y Contexto</vt:lpstr>
      <vt:lpstr>Planteamiento del Problema</vt:lpstr>
      <vt:lpstr>Objetivos</vt:lpstr>
      <vt:lpstr>Marco Teórico</vt:lpstr>
      <vt:lpstr>Marco Teórico</vt:lpstr>
      <vt:lpstr>Marco Teórico</vt:lpstr>
      <vt:lpstr>Marco Teórico</vt:lpstr>
      <vt:lpstr>Marco Teórico</vt:lpstr>
      <vt:lpstr>OWASP Top 10</vt:lpstr>
      <vt:lpstr>Análisis de Riesgos</vt:lpstr>
      <vt:lpstr>Análisis de Riesgos</vt:lpstr>
      <vt:lpstr>Análisis de Riesgos</vt:lpstr>
      <vt:lpstr>Análisis de Riesgos</vt:lpstr>
      <vt:lpstr>Análisis de Riesgos</vt:lpstr>
      <vt:lpstr>Resultados</vt:lpstr>
      <vt:lpstr>Resultados</vt:lpstr>
      <vt:lpstr>Conclusiones</vt:lpstr>
      <vt:lpstr>Recomendaciones</vt:lpstr>
      <vt:lpstr>GRACIAS POR SU ATENCIÓN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Lenin</dc:creator>
  <cp:lastModifiedBy>Lenin</cp:lastModifiedBy>
  <cp:revision>89</cp:revision>
  <dcterms:created xsi:type="dcterms:W3CDTF">2014-04-29T00:22:41Z</dcterms:created>
  <dcterms:modified xsi:type="dcterms:W3CDTF">2014-05-05T19:48:56Z</dcterms:modified>
</cp:coreProperties>
</file>