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67"/>
  </p:notesMasterIdLst>
  <p:sldIdLst>
    <p:sldId id="324" r:id="rId2"/>
    <p:sldId id="339" r:id="rId3"/>
    <p:sldId id="258" r:id="rId4"/>
    <p:sldId id="319" r:id="rId5"/>
    <p:sldId id="261" r:id="rId6"/>
    <p:sldId id="325" r:id="rId7"/>
    <p:sldId id="262" r:id="rId8"/>
    <p:sldId id="264" r:id="rId9"/>
    <p:sldId id="265" r:id="rId10"/>
    <p:sldId id="263" r:id="rId11"/>
    <p:sldId id="326" r:id="rId12"/>
    <p:sldId id="327" r:id="rId13"/>
    <p:sldId id="266" r:id="rId14"/>
    <p:sldId id="267" r:id="rId15"/>
    <p:sldId id="268" r:id="rId16"/>
    <p:sldId id="329" r:id="rId17"/>
    <p:sldId id="328" r:id="rId18"/>
    <p:sldId id="331" r:id="rId19"/>
    <p:sldId id="332" r:id="rId20"/>
    <p:sldId id="330" r:id="rId21"/>
    <p:sldId id="333" r:id="rId22"/>
    <p:sldId id="270" r:id="rId23"/>
    <p:sldId id="334" r:id="rId24"/>
    <p:sldId id="341" r:id="rId25"/>
    <p:sldId id="342" r:id="rId26"/>
    <p:sldId id="343" r:id="rId27"/>
    <p:sldId id="347" r:id="rId28"/>
    <p:sldId id="344" r:id="rId29"/>
    <p:sldId id="348" r:id="rId30"/>
    <p:sldId id="335" r:id="rId31"/>
    <p:sldId id="273" r:id="rId32"/>
    <p:sldId id="275" r:id="rId33"/>
    <p:sldId id="282" r:id="rId34"/>
    <p:sldId id="350" r:id="rId35"/>
    <p:sldId id="349" r:id="rId36"/>
    <p:sldId id="336" r:id="rId37"/>
    <p:sldId id="351" r:id="rId38"/>
    <p:sldId id="366" r:id="rId39"/>
    <p:sldId id="364" r:id="rId40"/>
    <p:sldId id="365" r:id="rId41"/>
    <p:sldId id="369" r:id="rId42"/>
    <p:sldId id="370" r:id="rId43"/>
    <p:sldId id="371" r:id="rId44"/>
    <p:sldId id="358" r:id="rId45"/>
    <p:sldId id="359" r:id="rId46"/>
    <p:sldId id="361" r:id="rId47"/>
    <p:sldId id="362" r:id="rId48"/>
    <p:sldId id="363" r:id="rId49"/>
    <p:sldId id="373" r:id="rId50"/>
    <p:sldId id="374" r:id="rId51"/>
    <p:sldId id="375" r:id="rId52"/>
    <p:sldId id="376" r:id="rId53"/>
    <p:sldId id="337" r:id="rId54"/>
    <p:sldId id="354" r:id="rId55"/>
    <p:sldId id="355" r:id="rId56"/>
    <p:sldId id="313" r:id="rId57"/>
    <p:sldId id="301" r:id="rId58"/>
    <p:sldId id="356" r:id="rId59"/>
    <p:sldId id="352" r:id="rId60"/>
    <p:sldId id="353" r:id="rId61"/>
    <p:sldId id="357" r:id="rId62"/>
    <p:sldId id="338" r:id="rId63"/>
    <p:sldId id="317" r:id="rId64"/>
    <p:sldId id="318" r:id="rId65"/>
    <p:sldId id="316" r:id="rId6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0" autoAdjust="0"/>
    <p:restoredTop sz="94660"/>
  </p:normalViewPr>
  <p:slideViewPr>
    <p:cSldViewPr>
      <p:cViewPr>
        <p:scale>
          <a:sx n="78" d="100"/>
          <a:sy n="78" d="100"/>
        </p:scale>
        <p:origin x="-114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tesis%20vero\TESIS\ANEXOS\cap%206%20vero%20aba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INVERSION VS FLUJO DE CAJA PROYECTADOS</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invertIfNegative val="0"/>
          <c:val>
            <c:numRef>
              <c:f>'FLUJOS DE CAJA'!$B$6:$G$6</c:f>
              <c:numCache>
                <c:formatCode>General</c:formatCode>
                <c:ptCount val="6"/>
                <c:pt idx="0">
                  <c:v>0</c:v>
                </c:pt>
                <c:pt idx="1">
                  <c:v>2013</c:v>
                </c:pt>
                <c:pt idx="2">
                  <c:v>2014</c:v>
                </c:pt>
                <c:pt idx="3">
                  <c:v>2015</c:v>
                </c:pt>
                <c:pt idx="4">
                  <c:v>2016</c:v>
                </c:pt>
                <c:pt idx="5">
                  <c:v>2017</c:v>
                </c:pt>
              </c:numCache>
            </c:numRef>
          </c:val>
        </c:ser>
        <c:ser>
          <c:idx val="1"/>
          <c:order val="1"/>
          <c:invertIfNegative val="0"/>
          <c:val>
            <c:numRef>
              <c:f>'FLUJOS DE CAJA'!$B$29:$G$29</c:f>
              <c:numCache>
                <c:formatCode>#,##0.00</c:formatCode>
                <c:ptCount val="6"/>
                <c:pt idx="0">
                  <c:v>-2618380</c:v>
                </c:pt>
                <c:pt idx="1">
                  <c:v>1047384.3496000005</c:v>
                </c:pt>
                <c:pt idx="2">
                  <c:v>2466660.8440400017</c:v>
                </c:pt>
                <c:pt idx="3">
                  <c:v>2308145.0565059977</c:v>
                </c:pt>
                <c:pt idx="4">
                  <c:v>2105765.5301348967</c:v>
                </c:pt>
                <c:pt idx="5">
                  <c:v>2861135.0223455783</c:v>
                </c:pt>
              </c:numCache>
            </c:numRef>
          </c:val>
        </c:ser>
        <c:dLbls>
          <c:showLegendKey val="0"/>
          <c:showVal val="0"/>
          <c:showCatName val="0"/>
          <c:showSerName val="0"/>
          <c:showPercent val="0"/>
          <c:showBubbleSize val="0"/>
        </c:dLbls>
        <c:gapWidth val="95"/>
        <c:gapDepth val="95"/>
        <c:shape val="box"/>
        <c:axId val="74870144"/>
        <c:axId val="82019456"/>
        <c:axId val="0"/>
      </c:bar3DChart>
      <c:catAx>
        <c:axId val="74870144"/>
        <c:scaling>
          <c:orientation val="minMax"/>
        </c:scaling>
        <c:delete val="0"/>
        <c:axPos val="b"/>
        <c:majorTickMark val="none"/>
        <c:minorTickMark val="none"/>
        <c:tickLblPos val="nextTo"/>
        <c:crossAx val="82019456"/>
        <c:crosses val="autoZero"/>
        <c:auto val="1"/>
        <c:lblAlgn val="ctr"/>
        <c:lblOffset val="100"/>
        <c:noMultiLvlLbl val="0"/>
      </c:catAx>
      <c:valAx>
        <c:axId val="82019456"/>
        <c:scaling>
          <c:orientation val="minMax"/>
        </c:scaling>
        <c:delete val="0"/>
        <c:axPos val="l"/>
        <c:majorGridlines/>
        <c:title>
          <c:layout/>
          <c:overlay val="0"/>
        </c:title>
        <c:numFmt formatCode="General" sourceLinked="1"/>
        <c:majorTickMark val="none"/>
        <c:minorTickMark val="none"/>
        <c:tickLblPos val="nextTo"/>
        <c:crossAx val="74870144"/>
        <c:crosses val="autoZero"/>
        <c:crossBetween val="between"/>
      </c:valAx>
      <c:dTable>
        <c:showHorzBorder val="1"/>
        <c:showVertBorder val="1"/>
        <c:showOutline val="1"/>
        <c:showKeys val="1"/>
      </c:dTable>
    </c:plotArea>
    <c:plotVisOnly val="1"/>
    <c:dispBlanksAs val="gap"/>
    <c:showDLblsOverMax val="0"/>
  </c:chart>
  <c:txPr>
    <a:bodyPr/>
    <a:lstStyle/>
    <a:p>
      <a:pPr>
        <a:defRPr sz="1200"/>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9661E7-6741-4485-9849-0DFDEFE92B86}" type="doc">
      <dgm:prSet loTypeId="urn:microsoft.com/office/officeart/2005/8/layout/cycle5" loCatId="cycle" qsTypeId="urn:microsoft.com/office/officeart/2005/8/quickstyle/simple1" qsCatId="simple" csTypeId="urn:microsoft.com/office/officeart/2005/8/colors/colorful1#2" csCatId="colorful" phldr="1"/>
      <dgm:spPr/>
      <dgm:t>
        <a:bodyPr/>
        <a:lstStyle/>
        <a:p>
          <a:endParaRPr lang="es-EC"/>
        </a:p>
      </dgm:t>
    </dgm:pt>
    <dgm:pt modelId="{7CDB0E2D-11D2-4C19-B04E-EEA52686DF89}">
      <dgm:prSet phldrT="[Text]" custT="1"/>
      <dgm:spPr/>
      <dgm:t>
        <a:bodyPr/>
        <a:lstStyle/>
        <a:p>
          <a:r>
            <a:rPr lang="es-ES" sz="1200" dirty="0" smtClean="0"/>
            <a:t>Estudio situacional (FODA) </a:t>
          </a:r>
          <a:endParaRPr lang="es-EC" sz="1200" dirty="0"/>
        </a:p>
      </dgm:t>
    </dgm:pt>
    <dgm:pt modelId="{35C24C90-5E10-49AB-81A3-92EB01E7C928}" type="parTrans" cxnId="{F193FA6D-466A-4943-9AF9-0248924E09CB}">
      <dgm:prSet/>
      <dgm:spPr/>
      <dgm:t>
        <a:bodyPr/>
        <a:lstStyle/>
        <a:p>
          <a:endParaRPr lang="es-EC" sz="2800"/>
        </a:p>
      </dgm:t>
    </dgm:pt>
    <dgm:pt modelId="{83F075DF-4D46-4A14-AB0F-02DACD1761BE}" type="sibTrans" cxnId="{F193FA6D-466A-4943-9AF9-0248924E09CB}">
      <dgm:prSet/>
      <dgm:spPr/>
      <dgm:t>
        <a:bodyPr/>
        <a:lstStyle/>
        <a:p>
          <a:endParaRPr lang="es-EC" sz="2800" dirty="0"/>
        </a:p>
      </dgm:t>
    </dgm:pt>
    <dgm:pt modelId="{C7811C61-1A4C-4838-9E96-7CDFE1940B39}">
      <dgm:prSet phldrT="[Text]" custT="1"/>
      <dgm:spPr/>
      <dgm:t>
        <a:bodyPr/>
        <a:lstStyle/>
        <a:p>
          <a:r>
            <a:rPr lang="es-ES" sz="1200" dirty="0" smtClean="0"/>
            <a:t>DESARROLLAR ESTUDIO DE MERCADO</a:t>
          </a:r>
          <a:endParaRPr lang="es-EC" sz="1200" dirty="0"/>
        </a:p>
      </dgm:t>
    </dgm:pt>
    <dgm:pt modelId="{90BE687B-6592-4972-A9D7-F0FAB1C858FF}" type="parTrans" cxnId="{DD409DDA-656A-4AF4-AD75-4CA390913FB0}">
      <dgm:prSet/>
      <dgm:spPr/>
      <dgm:t>
        <a:bodyPr/>
        <a:lstStyle/>
        <a:p>
          <a:endParaRPr lang="es-EC" sz="2800"/>
        </a:p>
      </dgm:t>
    </dgm:pt>
    <dgm:pt modelId="{0F8F86C3-EEA1-4862-A4CA-20947AD65AD4}" type="sibTrans" cxnId="{DD409DDA-656A-4AF4-AD75-4CA390913FB0}">
      <dgm:prSet/>
      <dgm:spPr/>
      <dgm:t>
        <a:bodyPr/>
        <a:lstStyle/>
        <a:p>
          <a:endParaRPr lang="es-EC" sz="2800" dirty="0"/>
        </a:p>
      </dgm:t>
    </dgm:pt>
    <dgm:pt modelId="{F64F2AA3-E49A-4335-A68A-B20229DAEE92}">
      <dgm:prSet phldrT="[Text]" custT="1"/>
      <dgm:spPr/>
      <dgm:t>
        <a:bodyPr/>
        <a:lstStyle/>
        <a:p>
          <a:r>
            <a:rPr lang="es-ES" sz="1100" dirty="0" smtClean="0"/>
            <a:t>FORMULAR FILOSOFIA CORPORATIVA</a:t>
          </a:r>
          <a:endParaRPr lang="es-EC" sz="1100" dirty="0"/>
        </a:p>
      </dgm:t>
    </dgm:pt>
    <dgm:pt modelId="{E0918B2D-00B9-4C24-B6F4-CA517FE0215B}" type="parTrans" cxnId="{1CD79FB1-C419-44E7-83A5-C54932A9C705}">
      <dgm:prSet/>
      <dgm:spPr/>
      <dgm:t>
        <a:bodyPr/>
        <a:lstStyle/>
        <a:p>
          <a:endParaRPr lang="es-EC" sz="2800"/>
        </a:p>
      </dgm:t>
    </dgm:pt>
    <dgm:pt modelId="{823D17A0-DC10-41FC-9762-569063DA1BA8}" type="sibTrans" cxnId="{1CD79FB1-C419-44E7-83A5-C54932A9C705}">
      <dgm:prSet/>
      <dgm:spPr/>
      <dgm:t>
        <a:bodyPr/>
        <a:lstStyle/>
        <a:p>
          <a:endParaRPr lang="es-EC" sz="2800" dirty="0"/>
        </a:p>
      </dgm:t>
    </dgm:pt>
    <dgm:pt modelId="{229A4E03-1AD8-4A57-A8FF-A5750DB4F53E}">
      <dgm:prSet phldrT="[Text]" custT="1"/>
      <dgm:spPr/>
      <dgm:t>
        <a:bodyPr/>
        <a:lstStyle/>
        <a:p>
          <a:r>
            <a:rPr lang="es-ES" sz="1150" dirty="0" smtClean="0"/>
            <a:t>ELABORAR PLAN OPERATIVO DE MARKETING</a:t>
          </a:r>
          <a:endParaRPr lang="es-EC" sz="1150" dirty="0"/>
        </a:p>
      </dgm:t>
    </dgm:pt>
    <dgm:pt modelId="{355E22E9-36B2-478A-AB36-D5667B8BC8BB}" type="parTrans" cxnId="{AA8268A4-FDCC-4879-8853-BDC4B3AE7667}">
      <dgm:prSet/>
      <dgm:spPr/>
      <dgm:t>
        <a:bodyPr/>
        <a:lstStyle/>
        <a:p>
          <a:endParaRPr lang="es-EC" sz="2800"/>
        </a:p>
      </dgm:t>
    </dgm:pt>
    <dgm:pt modelId="{B0F31C4F-F83D-4B12-8978-662B5E697E30}" type="sibTrans" cxnId="{AA8268A4-FDCC-4879-8853-BDC4B3AE7667}">
      <dgm:prSet/>
      <dgm:spPr/>
      <dgm:t>
        <a:bodyPr/>
        <a:lstStyle/>
        <a:p>
          <a:endParaRPr lang="es-EC" sz="2800" dirty="0"/>
        </a:p>
      </dgm:t>
    </dgm:pt>
    <dgm:pt modelId="{739EA275-806C-4055-95A5-53C6BA4E8F54}">
      <dgm:prSet custT="1"/>
      <dgm:spPr/>
      <dgm:t>
        <a:bodyPr/>
        <a:lstStyle/>
        <a:p>
          <a:r>
            <a:rPr lang="es-ES" sz="1200" b="1" dirty="0" smtClean="0"/>
            <a:t>DETERMINAR Análisis financiero  (</a:t>
          </a:r>
          <a:r>
            <a:rPr lang="es-ES" sz="1200" dirty="0" smtClean="0"/>
            <a:t>determine la factibilidad de la propuesta )</a:t>
          </a:r>
          <a:endParaRPr lang="es-EC" sz="1200" dirty="0"/>
        </a:p>
      </dgm:t>
    </dgm:pt>
    <dgm:pt modelId="{C5FF90CC-72E2-4C9C-B984-8D019932D772}" type="parTrans" cxnId="{51CB2C46-DBFC-464C-ACF0-F28EA63386D2}">
      <dgm:prSet/>
      <dgm:spPr/>
      <dgm:t>
        <a:bodyPr/>
        <a:lstStyle/>
        <a:p>
          <a:endParaRPr lang="es-EC" sz="2800"/>
        </a:p>
      </dgm:t>
    </dgm:pt>
    <dgm:pt modelId="{DBE9AA6F-8356-494D-BE31-5BFF1DD8B88F}" type="sibTrans" cxnId="{51CB2C46-DBFC-464C-ACF0-F28EA63386D2}">
      <dgm:prSet/>
      <dgm:spPr/>
      <dgm:t>
        <a:bodyPr/>
        <a:lstStyle/>
        <a:p>
          <a:endParaRPr lang="es-EC" sz="2800" dirty="0"/>
        </a:p>
      </dgm:t>
    </dgm:pt>
    <dgm:pt modelId="{E983F65D-8BD5-4824-ADF2-B9E4F18FDDDA}" type="pres">
      <dgm:prSet presAssocID="{AD9661E7-6741-4485-9849-0DFDEFE92B86}" presName="cycle" presStyleCnt="0">
        <dgm:presLayoutVars>
          <dgm:dir/>
          <dgm:resizeHandles val="exact"/>
        </dgm:presLayoutVars>
      </dgm:prSet>
      <dgm:spPr/>
      <dgm:t>
        <a:bodyPr/>
        <a:lstStyle/>
        <a:p>
          <a:endParaRPr lang="es-EC"/>
        </a:p>
      </dgm:t>
    </dgm:pt>
    <dgm:pt modelId="{E586B5C6-E07D-4DF8-A909-FA82B9F0F3F6}" type="pres">
      <dgm:prSet presAssocID="{7CDB0E2D-11D2-4C19-B04E-EEA52686DF89}" presName="node" presStyleLbl="node1" presStyleIdx="0" presStyleCnt="5">
        <dgm:presLayoutVars>
          <dgm:bulletEnabled val="1"/>
        </dgm:presLayoutVars>
      </dgm:prSet>
      <dgm:spPr/>
      <dgm:t>
        <a:bodyPr/>
        <a:lstStyle/>
        <a:p>
          <a:endParaRPr lang="es-EC"/>
        </a:p>
      </dgm:t>
    </dgm:pt>
    <dgm:pt modelId="{3B6F1D35-0F64-4D43-B14C-1D5505E548BF}" type="pres">
      <dgm:prSet presAssocID="{7CDB0E2D-11D2-4C19-B04E-EEA52686DF89}" presName="spNode" presStyleCnt="0"/>
      <dgm:spPr/>
    </dgm:pt>
    <dgm:pt modelId="{CC7C81AE-91B4-45DE-8395-63D6E68EE384}" type="pres">
      <dgm:prSet presAssocID="{83F075DF-4D46-4A14-AB0F-02DACD1761BE}" presName="sibTrans" presStyleLbl="sibTrans1D1" presStyleIdx="0" presStyleCnt="5"/>
      <dgm:spPr/>
      <dgm:t>
        <a:bodyPr/>
        <a:lstStyle/>
        <a:p>
          <a:endParaRPr lang="es-EC"/>
        </a:p>
      </dgm:t>
    </dgm:pt>
    <dgm:pt modelId="{A2CA23AE-FE0F-436D-A0B6-02607E604DB6}" type="pres">
      <dgm:prSet presAssocID="{C7811C61-1A4C-4838-9E96-7CDFE1940B39}" presName="node" presStyleLbl="node1" presStyleIdx="1" presStyleCnt="5" custScaleX="109991" custRadScaleRad="130678" custRadScaleInc="15731">
        <dgm:presLayoutVars>
          <dgm:bulletEnabled val="1"/>
        </dgm:presLayoutVars>
      </dgm:prSet>
      <dgm:spPr/>
      <dgm:t>
        <a:bodyPr/>
        <a:lstStyle/>
        <a:p>
          <a:endParaRPr lang="es-EC"/>
        </a:p>
      </dgm:t>
    </dgm:pt>
    <dgm:pt modelId="{6A185EF1-9345-4D49-9BD1-4F8FFC04C5E9}" type="pres">
      <dgm:prSet presAssocID="{C7811C61-1A4C-4838-9E96-7CDFE1940B39}" presName="spNode" presStyleCnt="0"/>
      <dgm:spPr/>
    </dgm:pt>
    <dgm:pt modelId="{934A644F-F509-42B7-A1F2-636608EBFCB3}" type="pres">
      <dgm:prSet presAssocID="{0F8F86C3-EEA1-4862-A4CA-20947AD65AD4}" presName="sibTrans" presStyleLbl="sibTrans1D1" presStyleIdx="1" presStyleCnt="5"/>
      <dgm:spPr/>
      <dgm:t>
        <a:bodyPr/>
        <a:lstStyle/>
        <a:p>
          <a:endParaRPr lang="es-EC"/>
        </a:p>
      </dgm:t>
    </dgm:pt>
    <dgm:pt modelId="{A60D86ED-F96C-4055-9994-079499DCE340}" type="pres">
      <dgm:prSet presAssocID="{F64F2AA3-E49A-4335-A68A-B20229DAEE92}" presName="node" presStyleLbl="node1" presStyleIdx="2" presStyleCnt="5" custRadScaleRad="133447" custRadScaleInc="-41846">
        <dgm:presLayoutVars>
          <dgm:bulletEnabled val="1"/>
        </dgm:presLayoutVars>
      </dgm:prSet>
      <dgm:spPr/>
      <dgm:t>
        <a:bodyPr/>
        <a:lstStyle/>
        <a:p>
          <a:endParaRPr lang="es-EC"/>
        </a:p>
      </dgm:t>
    </dgm:pt>
    <dgm:pt modelId="{01A224D3-0AC5-456D-A242-5289733E01E1}" type="pres">
      <dgm:prSet presAssocID="{F64F2AA3-E49A-4335-A68A-B20229DAEE92}" presName="spNode" presStyleCnt="0"/>
      <dgm:spPr/>
    </dgm:pt>
    <dgm:pt modelId="{22AF5522-6216-4093-AA21-97AC2E9F90E9}" type="pres">
      <dgm:prSet presAssocID="{823D17A0-DC10-41FC-9762-569063DA1BA8}" presName="sibTrans" presStyleLbl="sibTrans1D1" presStyleIdx="2" presStyleCnt="5"/>
      <dgm:spPr/>
      <dgm:t>
        <a:bodyPr/>
        <a:lstStyle/>
        <a:p>
          <a:endParaRPr lang="es-EC"/>
        </a:p>
      </dgm:t>
    </dgm:pt>
    <dgm:pt modelId="{F356DF42-A5FE-4CB2-8EE7-DE93B97C8B2A}" type="pres">
      <dgm:prSet presAssocID="{229A4E03-1AD8-4A57-A8FF-A5750DB4F53E}" presName="node" presStyleLbl="node1" presStyleIdx="3" presStyleCnt="5" custScaleX="117750" custRadScaleRad="108017" custRadScaleInc="25019">
        <dgm:presLayoutVars>
          <dgm:bulletEnabled val="1"/>
        </dgm:presLayoutVars>
      </dgm:prSet>
      <dgm:spPr/>
      <dgm:t>
        <a:bodyPr/>
        <a:lstStyle/>
        <a:p>
          <a:endParaRPr lang="es-EC"/>
        </a:p>
      </dgm:t>
    </dgm:pt>
    <dgm:pt modelId="{50CB11ED-716B-40C9-8D99-1B7C747C812A}" type="pres">
      <dgm:prSet presAssocID="{229A4E03-1AD8-4A57-A8FF-A5750DB4F53E}" presName="spNode" presStyleCnt="0"/>
      <dgm:spPr/>
    </dgm:pt>
    <dgm:pt modelId="{51FAEFDF-FA49-4E52-AD55-D6984F5DED67}" type="pres">
      <dgm:prSet presAssocID="{B0F31C4F-F83D-4B12-8978-662B5E697E30}" presName="sibTrans" presStyleLbl="sibTrans1D1" presStyleIdx="3" presStyleCnt="5"/>
      <dgm:spPr/>
      <dgm:t>
        <a:bodyPr/>
        <a:lstStyle/>
        <a:p>
          <a:endParaRPr lang="es-EC"/>
        </a:p>
      </dgm:t>
    </dgm:pt>
    <dgm:pt modelId="{D8CF6C19-026E-479A-9170-17CC0E708F22}" type="pres">
      <dgm:prSet presAssocID="{739EA275-806C-4055-95A5-53C6BA4E8F54}" presName="node" presStyleLbl="node1" presStyleIdx="4" presStyleCnt="5" custRadScaleRad="130781" custRadScaleInc="-24935">
        <dgm:presLayoutVars>
          <dgm:bulletEnabled val="1"/>
        </dgm:presLayoutVars>
      </dgm:prSet>
      <dgm:spPr/>
      <dgm:t>
        <a:bodyPr/>
        <a:lstStyle/>
        <a:p>
          <a:endParaRPr lang="es-EC"/>
        </a:p>
      </dgm:t>
    </dgm:pt>
    <dgm:pt modelId="{F4F1E0B0-B503-4607-8061-D5167FB99F79}" type="pres">
      <dgm:prSet presAssocID="{739EA275-806C-4055-95A5-53C6BA4E8F54}" presName="spNode" presStyleCnt="0"/>
      <dgm:spPr/>
    </dgm:pt>
    <dgm:pt modelId="{705CF33D-EAFD-4CAD-B10F-416D1D725FAA}" type="pres">
      <dgm:prSet presAssocID="{DBE9AA6F-8356-494D-BE31-5BFF1DD8B88F}" presName="sibTrans" presStyleLbl="sibTrans1D1" presStyleIdx="4" presStyleCnt="5"/>
      <dgm:spPr/>
      <dgm:t>
        <a:bodyPr/>
        <a:lstStyle/>
        <a:p>
          <a:endParaRPr lang="es-EC"/>
        </a:p>
      </dgm:t>
    </dgm:pt>
  </dgm:ptLst>
  <dgm:cxnLst>
    <dgm:cxn modelId="{0326CAE9-C99B-4E27-A255-64E631C439CA}" type="presOf" srcId="{83F075DF-4D46-4A14-AB0F-02DACD1761BE}" destId="{CC7C81AE-91B4-45DE-8395-63D6E68EE384}" srcOrd="0" destOrd="0" presId="urn:microsoft.com/office/officeart/2005/8/layout/cycle5"/>
    <dgm:cxn modelId="{50996A6F-7548-42AD-9C9A-87CC7863C206}" type="presOf" srcId="{F64F2AA3-E49A-4335-A68A-B20229DAEE92}" destId="{A60D86ED-F96C-4055-9994-079499DCE340}" srcOrd="0" destOrd="0" presId="urn:microsoft.com/office/officeart/2005/8/layout/cycle5"/>
    <dgm:cxn modelId="{CEACF400-D463-42C6-A972-4C7E41F39CF9}" type="presOf" srcId="{229A4E03-1AD8-4A57-A8FF-A5750DB4F53E}" destId="{F356DF42-A5FE-4CB2-8EE7-DE93B97C8B2A}" srcOrd="0" destOrd="0" presId="urn:microsoft.com/office/officeart/2005/8/layout/cycle5"/>
    <dgm:cxn modelId="{87991157-DD76-45E5-8A8E-5D52CFBA35D5}" type="presOf" srcId="{DBE9AA6F-8356-494D-BE31-5BFF1DD8B88F}" destId="{705CF33D-EAFD-4CAD-B10F-416D1D725FAA}" srcOrd="0" destOrd="0" presId="urn:microsoft.com/office/officeart/2005/8/layout/cycle5"/>
    <dgm:cxn modelId="{3468285F-E009-4FF9-8A5F-457B15DA5CD8}" type="presOf" srcId="{823D17A0-DC10-41FC-9762-569063DA1BA8}" destId="{22AF5522-6216-4093-AA21-97AC2E9F90E9}" srcOrd="0" destOrd="0" presId="urn:microsoft.com/office/officeart/2005/8/layout/cycle5"/>
    <dgm:cxn modelId="{E759C890-1737-4BFC-8A0E-A2F36991CE75}" type="presOf" srcId="{0F8F86C3-EEA1-4862-A4CA-20947AD65AD4}" destId="{934A644F-F509-42B7-A1F2-636608EBFCB3}" srcOrd="0" destOrd="0" presId="urn:microsoft.com/office/officeart/2005/8/layout/cycle5"/>
    <dgm:cxn modelId="{51CB2C46-DBFC-464C-ACF0-F28EA63386D2}" srcId="{AD9661E7-6741-4485-9849-0DFDEFE92B86}" destId="{739EA275-806C-4055-95A5-53C6BA4E8F54}" srcOrd="4" destOrd="0" parTransId="{C5FF90CC-72E2-4C9C-B984-8D019932D772}" sibTransId="{DBE9AA6F-8356-494D-BE31-5BFF1DD8B88F}"/>
    <dgm:cxn modelId="{AA8268A4-FDCC-4879-8853-BDC4B3AE7667}" srcId="{AD9661E7-6741-4485-9849-0DFDEFE92B86}" destId="{229A4E03-1AD8-4A57-A8FF-A5750DB4F53E}" srcOrd="3" destOrd="0" parTransId="{355E22E9-36B2-478A-AB36-D5667B8BC8BB}" sibTransId="{B0F31C4F-F83D-4B12-8978-662B5E697E30}"/>
    <dgm:cxn modelId="{C8C1EECD-CB70-4F7B-8A60-62D244E31E14}" type="presOf" srcId="{7CDB0E2D-11D2-4C19-B04E-EEA52686DF89}" destId="{E586B5C6-E07D-4DF8-A909-FA82B9F0F3F6}" srcOrd="0" destOrd="0" presId="urn:microsoft.com/office/officeart/2005/8/layout/cycle5"/>
    <dgm:cxn modelId="{1CD79FB1-C419-44E7-83A5-C54932A9C705}" srcId="{AD9661E7-6741-4485-9849-0DFDEFE92B86}" destId="{F64F2AA3-E49A-4335-A68A-B20229DAEE92}" srcOrd="2" destOrd="0" parTransId="{E0918B2D-00B9-4C24-B6F4-CA517FE0215B}" sibTransId="{823D17A0-DC10-41FC-9762-569063DA1BA8}"/>
    <dgm:cxn modelId="{DD409DDA-656A-4AF4-AD75-4CA390913FB0}" srcId="{AD9661E7-6741-4485-9849-0DFDEFE92B86}" destId="{C7811C61-1A4C-4838-9E96-7CDFE1940B39}" srcOrd="1" destOrd="0" parTransId="{90BE687B-6592-4972-A9D7-F0FAB1C858FF}" sibTransId="{0F8F86C3-EEA1-4862-A4CA-20947AD65AD4}"/>
    <dgm:cxn modelId="{A944312C-577A-482A-AD43-72CE2A9B2A01}" type="presOf" srcId="{B0F31C4F-F83D-4B12-8978-662B5E697E30}" destId="{51FAEFDF-FA49-4E52-AD55-D6984F5DED67}" srcOrd="0" destOrd="0" presId="urn:microsoft.com/office/officeart/2005/8/layout/cycle5"/>
    <dgm:cxn modelId="{F193FA6D-466A-4943-9AF9-0248924E09CB}" srcId="{AD9661E7-6741-4485-9849-0DFDEFE92B86}" destId="{7CDB0E2D-11D2-4C19-B04E-EEA52686DF89}" srcOrd="0" destOrd="0" parTransId="{35C24C90-5E10-49AB-81A3-92EB01E7C928}" sibTransId="{83F075DF-4D46-4A14-AB0F-02DACD1761BE}"/>
    <dgm:cxn modelId="{84430FD2-40FF-4BAE-9430-E32B40BC5B51}" type="presOf" srcId="{AD9661E7-6741-4485-9849-0DFDEFE92B86}" destId="{E983F65D-8BD5-4824-ADF2-B9E4F18FDDDA}" srcOrd="0" destOrd="0" presId="urn:microsoft.com/office/officeart/2005/8/layout/cycle5"/>
    <dgm:cxn modelId="{885F0979-4EAB-4676-BD2B-9446811CA6FA}" type="presOf" srcId="{739EA275-806C-4055-95A5-53C6BA4E8F54}" destId="{D8CF6C19-026E-479A-9170-17CC0E708F22}" srcOrd="0" destOrd="0" presId="urn:microsoft.com/office/officeart/2005/8/layout/cycle5"/>
    <dgm:cxn modelId="{FFACDECA-C354-47FB-AC9C-C9CF8EE423B2}" type="presOf" srcId="{C7811C61-1A4C-4838-9E96-7CDFE1940B39}" destId="{A2CA23AE-FE0F-436D-A0B6-02607E604DB6}" srcOrd="0" destOrd="0" presId="urn:microsoft.com/office/officeart/2005/8/layout/cycle5"/>
    <dgm:cxn modelId="{7E1E3DAF-E69C-42EC-AEC1-AC190FB6A197}" type="presParOf" srcId="{E983F65D-8BD5-4824-ADF2-B9E4F18FDDDA}" destId="{E586B5C6-E07D-4DF8-A909-FA82B9F0F3F6}" srcOrd="0" destOrd="0" presId="urn:microsoft.com/office/officeart/2005/8/layout/cycle5"/>
    <dgm:cxn modelId="{A2B2DF57-3DCF-4FBF-ABBC-F5F17B8DE699}" type="presParOf" srcId="{E983F65D-8BD5-4824-ADF2-B9E4F18FDDDA}" destId="{3B6F1D35-0F64-4D43-B14C-1D5505E548BF}" srcOrd="1" destOrd="0" presId="urn:microsoft.com/office/officeart/2005/8/layout/cycle5"/>
    <dgm:cxn modelId="{65212EC0-87C0-44BA-B09F-00B6815AFD65}" type="presParOf" srcId="{E983F65D-8BD5-4824-ADF2-B9E4F18FDDDA}" destId="{CC7C81AE-91B4-45DE-8395-63D6E68EE384}" srcOrd="2" destOrd="0" presId="urn:microsoft.com/office/officeart/2005/8/layout/cycle5"/>
    <dgm:cxn modelId="{02E9AC83-CE9D-428E-9FCA-B2EC1BF5770E}" type="presParOf" srcId="{E983F65D-8BD5-4824-ADF2-B9E4F18FDDDA}" destId="{A2CA23AE-FE0F-436D-A0B6-02607E604DB6}" srcOrd="3" destOrd="0" presId="urn:microsoft.com/office/officeart/2005/8/layout/cycle5"/>
    <dgm:cxn modelId="{DF7A595D-7888-4377-9270-0BF7DE67F80C}" type="presParOf" srcId="{E983F65D-8BD5-4824-ADF2-B9E4F18FDDDA}" destId="{6A185EF1-9345-4D49-9BD1-4F8FFC04C5E9}" srcOrd="4" destOrd="0" presId="urn:microsoft.com/office/officeart/2005/8/layout/cycle5"/>
    <dgm:cxn modelId="{960B66FC-3CDD-4A34-9BCB-E06F05151405}" type="presParOf" srcId="{E983F65D-8BD5-4824-ADF2-B9E4F18FDDDA}" destId="{934A644F-F509-42B7-A1F2-636608EBFCB3}" srcOrd="5" destOrd="0" presId="urn:microsoft.com/office/officeart/2005/8/layout/cycle5"/>
    <dgm:cxn modelId="{1EA15245-DB51-4907-99BE-64751AE73808}" type="presParOf" srcId="{E983F65D-8BD5-4824-ADF2-B9E4F18FDDDA}" destId="{A60D86ED-F96C-4055-9994-079499DCE340}" srcOrd="6" destOrd="0" presId="urn:microsoft.com/office/officeart/2005/8/layout/cycle5"/>
    <dgm:cxn modelId="{2E0FC8D9-678B-4D3C-B297-658B5E7FB0CE}" type="presParOf" srcId="{E983F65D-8BD5-4824-ADF2-B9E4F18FDDDA}" destId="{01A224D3-0AC5-456D-A242-5289733E01E1}" srcOrd="7" destOrd="0" presId="urn:microsoft.com/office/officeart/2005/8/layout/cycle5"/>
    <dgm:cxn modelId="{7B1C1CAB-284C-42ED-90D2-99707206829B}" type="presParOf" srcId="{E983F65D-8BD5-4824-ADF2-B9E4F18FDDDA}" destId="{22AF5522-6216-4093-AA21-97AC2E9F90E9}" srcOrd="8" destOrd="0" presId="urn:microsoft.com/office/officeart/2005/8/layout/cycle5"/>
    <dgm:cxn modelId="{D1CFE0FC-E30E-4573-94A0-7C9EDD6E3F98}" type="presParOf" srcId="{E983F65D-8BD5-4824-ADF2-B9E4F18FDDDA}" destId="{F356DF42-A5FE-4CB2-8EE7-DE93B97C8B2A}" srcOrd="9" destOrd="0" presId="urn:microsoft.com/office/officeart/2005/8/layout/cycle5"/>
    <dgm:cxn modelId="{82561E5C-289E-41A1-ACDF-E92D6F6CBCAD}" type="presParOf" srcId="{E983F65D-8BD5-4824-ADF2-B9E4F18FDDDA}" destId="{50CB11ED-716B-40C9-8D99-1B7C747C812A}" srcOrd="10" destOrd="0" presId="urn:microsoft.com/office/officeart/2005/8/layout/cycle5"/>
    <dgm:cxn modelId="{374D565D-359D-4411-812C-9F6E3752805B}" type="presParOf" srcId="{E983F65D-8BD5-4824-ADF2-B9E4F18FDDDA}" destId="{51FAEFDF-FA49-4E52-AD55-D6984F5DED67}" srcOrd="11" destOrd="0" presId="urn:microsoft.com/office/officeart/2005/8/layout/cycle5"/>
    <dgm:cxn modelId="{9CB20C45-1218-4918-9F5D-0F011C4A4D5F}" type="presParOf" srcId="{E983F65D-8BD5-4824-ADF2-B9E4F18FDDDA}" destId="{D8CF6C19-026E-479A-9170-17CC0E708F22}" srcOrd="12" destOrd="0" presId="urn:microsoft.com/office/officeart/2005/8/layout/cycle5"/>
    <dgm:cxn modelId="{79407314-E8D9-4A75-B42C-FEB6CEFD7331}" type="presParOf" srcId="{E983F65D-8BD5-4824-ADF2-B9E4F18FDDDA}" destId="{F4F1E0B0-B503-4607-8061-D5167FB99F79}" srcOrd="13" destOrd="0" presId="urn:microsoft.com/office/officeart/2005/8/layout/cycle5"/>
    <dgm:cxn modelId="{454D8194-0C8F-481E-B6E5-C3902A7A9F93}" type="presParOf" srcId="{E983F65D-8BD5-4824-ADF2-B9E4F18FDDDA}" destId="{705CF33D-EAFD-4CAD-B10F-416D1D725FAA}"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9661E7-6741-4485-9849-0DFDEFE92B86}" type="doc">
      <dgm:prSet loTypeId="urn:microsoft.com/office/officeart/2005/8/layout/cycle5" loCatId="cycle" qsTypeId="urn:microsoft.com/office/officeart/2005/8/quickstyle/simple1" qsCatId="simple" csTypeId="urn:microsoft.com/office/officeart/2005/8/colors/colorful1#2" csCatId="colorful" phldr="1"/>
      <dgm:spPr/>
      <dgm:t>
        <a:bodyPr/>
        <a:lstStyle/>
        <a:p>
          <a:endParaRPr lang="es-EC"/>
        </a:p>
      </dgm:t>
    </dgm:pt>
    <dgm:pt modelId="{7CDB0E2D-11D2-4C19-B04E-EEA52686DF89}">
      <dgm:prSet phldrT="[Text]" custT="1"/>
      <dgm:spPr/>
      <dgm:t>
        <a:bodyPr/>
        <a:lstStyle/>
        <a:p>
          <a:r>
            <a:rPr lang="es-EC" sz="1200" b="1" dirty="0" smtClean="0"/>
            <a:t>Establecer las características de los clientes que adquirirán los productos y servicios en el IGM.</a:t>
          </a:r>
          <a:endParaRPr lang="es-EC" sz="1200" b="1" dirty="0"/>
        </a:p>
      </dgm:t>
    </dgm:pt>
    <dgm:pt modelId="{35C24C90-5E10-49AB-81A3-92EB01E7C928}" type="parTrans" cxnId="{F193FA6D-466A-4943-9AF9-0248924E09CB}">
      <dgm:prSet/>
      <dgm:spPr/>
      <dgm:t>
        <a:bodyPr/>
        <a:lstStyle/>
        <a:p>
          <a:endParaRPr lang="es-EC" sz="2800"/>
        </a:p>
      </dgm:t>
    </dgm:pt>
    <dgm:pt modelId="{83F075DF-4D46-4A14-AB0F-02DACD1761BE}" type="sibTrans" cxnId="{F193FA6D-466A-4943-9AF9-0248924E09CB}">
      <dgm:prSet/>
      <dgm:spPr/>
      <dgm:t>
        <a:bodyPr/>
        <a:lstStyle/>
        <a:p>
          <a:endParaRPr lang="es-EC" sz="2800" dirty="0"/>
        </a:p>
      </dgm:t>
    </dgm:pt>
    <dgm:pt modelId="{F64F2AA3-E49A-4335-A68A-B20229DAEE92}">
      <dgm:prSet phldrT="[Text]" custT="1"/>
      <dgm:spPr/>
      <dgm:t>
        <a:bodyPr/>
        <a:lstStyle/>
        <a:p>
          <a:r>
            <a:rPr lang="es-EC" sz="1200" b="1" dirty="0" smtClean="0"/>
            <a:t>Determinar los productos y servicios demandados por los potenciales clientes del IGM</a:t>
          </a:r>
          <a:r>
            <a:rPr lang="es-EC" sz="1100" dirty="0" smtClean="0"/>
            <a:t>.</a:t>
          </a:r>
          <a:endParaRPr lang="es-EC" sz="1100" dirty="0"/>
        </a:p>
      </dgm:t>
    </dgm:pt>
    <dgm:pt modelId="{E0918B2D-00B9-4C24-B6F4-CA517FE0215B}" type="parTrans" cxnId="{1CD79FB1-C419-44E7-83A5-C54932A9C705}">
      <dgm:prSet/>
      <dgm:spPr/>
      <dgm:t>
        <a:bodyPr/>
        <a:lstStyle/>
        <a:p>
          <a:endParaRPr lang="es-EC" sz="2800"/>
        </a:p>
      </dgm:t>
    </dgm:pt>
    <dgm:pt modelId="{823D17A0-DC10-41FC-9762-569063DA1BA8}" type="sibTrans" cxnId="{1CD79FB1-C419-44E7-83A5-C54932A9C705}">
      <dgm:prSet/>
      <dgm:spPr/>
      <dgm:t>
        <a:bodyPr/>
        <a:lstStyle/>
        <a:p>
          <a:endParaRPr lang="es-EC" sz="2800" dirty="0"/>
        </a:p>
      </dgm:t>
    </dgm:pt>
    <dgm:pt modelId="{229A4E03-1AD8-4A57-A8FF-A5750DB4F53E}">
      <dgm:prSet phldrT="[Text]" custT="1"/>
      <dgm:spPr/>
      <dgm:t>
        <a:bodyPr/>
        <a:lstStyle/>
        <a:p>
          <a:r>
            <a:rPr lang="es-EC" sz="1200" b="1" dirty="0" smtClean="0"/>
            <a:t>Determinar los productos y servicios demandados por los potenciales clientes del IGM.</a:t>
          </a:r>
          <a:endParaRPr lang="es-EC" sz="1200" b="1" dirty="0"/>
        </a:p>
      </dgm:t>
    </dgm:pt>
    <dgm:pt modelId="{355E22E9-36B2-478A-AB36-D5667B8BC8BB}" type="parTrans" cxnId="{AA8268A4-FDCC-4879-8853-BDC4B3AE7667}">
      <dgm:prSet/>
      <dgm:spPr/>
      <dgm:t>
        <a:bodyPr/>
        <a:lstStyle/>
        <a:p>
          <a:endParaRPr lang="es-EC" sz="2800"/>
        </a:p>
      </dgm:t>
    </dgm:pt>
    <dgm:pt modelId="{B0F31C4F-F83D-4B12-8978-662B5E697E30}" type="sibTrans" cxnId="{AA8268A4-FDCC-4879-8853-BDC4B3AE7667}">
      <dgm:prSet/>
      <dgm:spPr/>
      <dgm:t>
        <a:bodyPr/>
        <a:lstStyle/>
        <a:p>
          <a:endParaRPr lang="es-EC" sz="2800" dirty="0"/>
        </a:p>
      </dgm:t>
    </dgm:pt>
    <dgm:pt modelId="{739EA275-806C-4055-95A5-53C6BA4E8F54}">
      <dgm:prSet custT="1"/>
      <dgm:spPr/>
      <dgm:t>
        <a:bodyPr/>
        <a:lstStyle/>
        <a:p>
          <a:r>
            <a:rPr lang="es-EC" sz="1200" b="1" dirty="0" smtClean="0"/>
            <a:t>Determinar el medio de publicidad qué más impacto genera a los potenciales clientes del IGM.</a:t>
          </a:r>
          <a:endParaRPr lang="es-EC" sz="1200" b="1" dirty="0"/>
        </a:p>
      </dgm:t>
    </dgm:pt>
    <dgm:pt modelId="{C5FF90CC-72E2-4C9C-B984-8D019932D772}" type="parTrans" cxnId="{51CB2C46-DBFC-464C-ACF0-F28EA63386D2}">
      <dgm:prSet/>
      <dgm:spPr/>
      <dgm:t>
        <a:bodyPr/>
        <a:lstStyle/>
        <a:p>
          <a:endParaRPr lang="es-EC" sz="2800"/>
        </a:p>
      </dgm:t>
    </dgm:pt>
    <dgm:pt modelId="{DBE9AA6F-8356-494D-BE31-5BFF1DD8B88F}" type="sibTrans" cxnId="{51CB2C46-DBFC-464C-ACF0-F28EA63386D2}">
      <dgm:prSet/>
      <dgm:spPr/>
      <dgm:t>
        <a:bodyPr/>
        <a:lstStyle/>
        <a:p>
          <a:endParaRPr lang="es-EC" sz="2800" dirty="0"/>
        </a:p>
      </dgm:t>
    </dgm:pt>
    <dgm:pt modelId="{E983F65D-8BD5-4824-ADF2-B9E4F18FDDDA}" type="pres">
      <dgm:prSet presAssocID="{AD9661E7-6741-4485-9849-0DFDEFE92B86}" presName="cycle" presStyleCnt="0">
        <dgm:presLayoutVars>
          <dgm:dir/>
          <dgm:resizeHandles val="exact"/>
        </dgm:presLayoutVars>
      </dgm:prSet>
      <dgm:spPr/>
      <dgm:t>
        <a:bodyPr/>
        <a:lstStyle/>
        <a:p>
          <a:endParaRPr lang="es-EC"/>
        </a:p>
      </dgm:t>
    </dgm:pt>
    <dgm:pt modelId="{E586B5C6-E07D-4DF8-A909-FA82B9F0F3F6}" type="pres">
      <dgm:prSet presAssocID="{7CDB0E2D-11D2-4C19-B04E-EEA52686DF89}" presName="node" presStyleLbl="node1" presStyleIdx="0" presStyleCnt="4" custScaleX="190734" custRadScaleRad="88581" custRadScaleInc="31">
        <dgm:presLayoutVars>
          <dgm:bulletEnabled val="1"/>
        </dgm:presLayoutVars>
      </dgm:prSet>
      <dgm:spPr/>
      <dgm:t>
        <a:bodyPr/>
        <a:lstStyle/>
        <a:p>
          <a:endParaRPr lang="es-EC"/>
        </a:p>
      </dgm:t>
    </dgm:pt>
    <dgm:pt modelId="{3B6F1D35-0F64-4D43-B14C-1D5505E548BF}" type="pres">
      <dgm:prSet presAssocID="{7CDB0E2D-11D2-4C19-B04E-EEA52686DF89}" presName="spNode" presStyleCnt="0"/>
      <dgm:spPr/>
    </dgm:pt>
    <dgm:pt modelId="{CC7C81AE-91B4-45DE-8395-63D6E68EE384}" type="pres">
      <dgm:prSet presAssocID="{83F075DF-4D46-4A14-AB0F-02DACD1761BE}" presName="sibTrans" presStyleLbl="sibTrans1D1" presStyleIdx="0" presStyleCnt="4"/>
      <dgm:spPr/>
      <dgm:t>
        <a:bodyPr/>
        <a:lstStyle/>
        <a:p>
          <a:endParaRPr lang="es-EC"/>
        </a:p>
      </dgm:t>
    </dgm:pt>
    <dgm:pt modelId="{A60D86ED-F96C-4055-9994-079499DCE340}" type="pres">
      <dgm:prSet presAssocID="{F64F2AA3-E49A-4335-A68A-B20229DAEE92}" presName="node" presStyleLbl="node1" presStyleIdx="1" presStyleCnt="4" custScaleX="155676" custRadScaleRad="127214" custRadScaleInc="-936">
        <dgm:presLayoutVars>
          <dgm:bulletEnabled val="1"/>
        </dgm:presLayoutVars>
      </dgm:prSet>
      <dgm:spPr/>
      <dgm:t>
        <a:bodyPr/>
        <a:lstStyle/>
        <a:p>
          <a:endParaRPr lang="es-EC"/>
        </a:p>
      </dgm:t>
    </dgm:pt>
    <dgm:pt modelId="{01A224D3-0AC5-456D-A242-5289733E01E1}" type="pres">
      <dgm:prSet presAssocID="{F64F2AA3-E49A-4335-A68A-B20229DAEE92}" presName="spNode" presStyleCnt="0"/>
      <dgm:spPr/>
    </dgm:pt>
    <dgm:pt modelId="{22AF5522-6216-4093-AA21-97AC2E9F90E9}" type="pres">
      <dgm:prSet presAssocID="{823D17A0-DC10-41FC-9762-569063DA1BA8}" presName="sibTrans" presStyleLbl="sibTrans1D1" presStyleIdx="1" presStyleCnt="4"/>
      <dgm:spPr/>
      <dgm:t>
        <a:bodyPr/>
        <a:lstStyle/>
        <a:p>
          <a:endParaRPr lang="es-EC"/>
        </a:p>
      </dgm:t>
    </dgm:pt>
    <dgm:pt modelId="{F356DF42-A5FE-4CB2-8EE7-DE93B97C8B2A}" type="pres">
      <dgm:prSet presAssocID="{229A4E03-1AD8-4A57-A8FF-A5750DB4F53E}" presName="node" presStyleLbl="node1" presStyleIdx="2" presStyleCnt="4" custScaleX="199704" custRadScaleRad="97180" custRadScaleInc="7384">
        <dgm:presLayoutVars>
          <dgm:bulletEnabled val="1"/>
        </dgm:presLayoutVars>
      </dgm:prSet>
      <dgm:spPr/>
      <dgm:t>
        <a:bodyPr/>
        <a:lstStyle/>
        <a:p>
          <a:endParaRPr lang="es-EC"/>
        </a:p>
      </dgm:t>
    </dgm:pt>
    <dgm:pt modelId="{50CB11ED-716B-40C9-8D99-1B7C747C812A}" type="pres">
      <dgm:prSet presAssocID="{229A4E03-1AD8-4A57-A8FF-A5750DB4F53E}" presName="spNode" presStyleCnt="0"/>
      <dgm:spPr/>
    </dgm:pt>
    <dgm:pt modelId="{51FAEFDF-FA49-4E52-AD55-D6984F5DED67}" type="pres">
      <dgm:prSet presAssocID="{B0F31C4F-F83D-4B12-8978-662B5E697E30}" presName="sibTrans" presStyleLbl="sibTrans1D1" presStyleIdx="2" presStyleCnt="4"/>
      <dgm:spPr/>
      <dgm:t>
        <a:bodyPr/>
        <a:lstStyle/>
        <a:p>
          <a:endParaRPr lang="es-EC"/>
        </a:p>
      </dgm:t>
    </dgm:pt>
    <dgm:pt modelId="{D8CF6C19-026E-479A-9170-17CC0E708F22}" type="pres">
      <dgm:prSet presAssocID="{739EA275-806C-4055-95A5-53C6BA4E8F54}" presName="node" presStyleLbl="node1" presStyleIdx="3" presStyleCnt="4" custScaleX="183165" custRadScaleRad="133627" custRadScaleInc="891">
        <dgm:presLayoutVars>
          <dgm:bulletEnabled val="1"/>
        </dgm:presLayoutVars>
      </dgm:prSet>
      <dgm:spPr/>
      <dgm:t>
        <a:bodyPr/>
        <a:lstStyle/>
        <a:p>
          <a:endParaRPr lang="es-EC"/>
        </a:p>
      </dgm:t>
    </dgm:pt>
    <dgm:pt modelId="{F4F1E0B0-B503-4607-8061-D5167FB99F79}" type="pres">
      <dgm:prSet presAssocID="{739EA275-806C-4055-95A5-53C6BA4E8F54}" presName="spNode" presStyleCnt="0"/>
      <dgm:spPr/>
    </dgm:pt>
    <dgm:pt modelId="{705CF33D-EAFD-4CAD-B10F-416D1D725FAA}" type="pres">
      <dgm:prSet presAssocID="{DBE9AA6F-8356-494D-BE31-5BFF1DD8B88F}" presName="sibTrans" presStyleLbl="sibTrans1D1" presStyleIdx="3" presStyleCnt="4"/>
      <dgm:spPr/>
      <dgm:t>
        <a:bodyPr/>
        <a:lstStyle/>
        <a:p>
          <a:endParaRPr lang="es-EC"/>
        </a:p>
      </dgm:t>
    </dgm:pt>
  </dgm:ptLst>
  <dgm:cxnLst>
    <dgm:cxn modelId="{AA8268A4-FDCC-4879-8853-BDC4B3AE7667}" srcId="{AD9661E7-6741-4485-9849-0DFDEFE92B86}" destId="{229A4E03-1AD8-4A57-A8FF-A5750DB4F53E}" srcOrd="2" destOrd="0" parTransId="{355E22E9-36B2-478A-AB36-D5667B8BC8BB}" sibTransId="{B0F31C4F-F83D-4B12-8978-662B5E697E30}"/>
    <dgm:cxn modelId="{4E811B4E-AE89-46F4-A031-0ADBCE738606}" type="presOf" srcId="{229A4E03-1AD8-4A57-A8FF-A5750DB4F53E}" destId="{F356DF42-A5FE-4CB2-8EE7-DE93B97C8B2A}" srcOrd="0" destOrd="0" presId="urn:microsoft.com/office/officeart/2005/8/layout/cycle5"/>
    <dgm:cxn modelId="{34583482-DEF9-4296-B735-92E9B8B1AEB0}" type="presOf" srcId="{83F075DF-4D46-4A14-AB0F-02DACD1761BE}" destId="{CC7C81AE-91B4-45DE-8395-63D6E68EE384}" srcOrd="0" destOrd="0" presId="urn:microsoft.com/office/officeart/2005/8/layout/cycle5"/>
    <dgm:cxn modelId="{99B892B7-850A-48E7-B182-458C925B1B0A}" type="presOf" srcId="{DBE9AA6F-8356-494D-BE31-5BFF1DD8B88F}" destId="{705CF33D-EAFD-4CAD-B10F-416D1D725FAA}" srcOrd="0" destOrd="0" presId="urn:microsoft.com/office/officeart/2005/8/layout/cycle5"/>
    <dgm:cxn modelId="{1CD79FB1-C419-44E7-83A5-C54932A9C705}" srcId="{AD9661E7-6741-4485-9849-0DFDEFE92B86}" destId="{F64F2AA3-E49A-4335-A68A-B20229DAEE92}" srcOrd="1" destOrd="0" parTransId="{E0918B2D-00B9-4C24-B6F4-CA517FE0215B}" sibTransId="{823D17A0-DC10-41FC-9762-569063DA1BA8}"/>
    <dgm:cxn modelId="{8D64767B-0A75-456C-AD57-328635A891D4}" type="presOf" srcId="{739EA275-806C-4055-95A5-53C6BA4E8F54}" destId="{D8CF6C19-026E-479A-9170-17CC0E708F22}" srcOrd="0" destOrd="0" presId="urn:microsoft.com/office/officeart/2005/8/layout/cycle5"/>
    <dgm:cxn modelId="{09BC6A0C-8441-4B6A-ABA2-60DD2BCDC755}" type="presOf" srcId="{7CDB0E2D-11D2-4C19-B04E-EEA52686DF89}" destId="{E586B5C6-E07D-4DF8-A909-FA82B9F0F3F6}" srcOrd="0" destOrd="0" presId="urn:microsoft.com/office/officeart/2005/8/layout/cycle5"/>
    <dgm:cxn modelId="{F193FA6D-466A-4943-9AF9-0248924E09CB}" srcId="{AD9661E7-6741-4485-9849-0DFDEFE92B86}" destId="{7CDB0E2D-11D2-4C19-B04E-EEA52686DF89}" srcOrd="0" destOrd="0" parTransId="{35C24C90-5E10-49AB-81A3-92EB01E7C928}" sibTransId="{83F075DF-4D46-4A14-AB0F-02DACD1761BE}"/>
    <dgm:cxn modelId="{99DE01AD-7DDB-461D-AFD6-378B9115F14C}" type="presOf" srcId="{AD9661E7-6741-4485-9849-0DFDEFE92B86}" destId="{E983F65D-8BD5-4824-ADF2-B9E4F18FDDDA}" srcOrd="0" destOrd="0" presId="urn:microsoft.com/office/officeart/2005/8/layout/cycle5"/>
    <dgm:cxn modelId="{51CB2C46-DBFC-464C-ACF0-F28EA63386D2}" srcId="{AD9661E7-6741-4485-9849-0DFDEFE92B86}" destId="{739EA275-806C-4055-95A5-53C6BA4E8F54}" srcOrd="3" destOrd="0" parTransId="{C5FF90CC-72E2-4C9C-B984-8D019932D772}" sibTransId="{DBE9AA6F-8356-494D-BE31-5BFF1DD8B88F}"/>
    <dgm:cxn modelId="{9B896148-6403-43C3-915B-6F38B6A644BD}" type="presOf" srcId="{B0F31C4F-F83D-4B12-8978-662B5E697E30}" destId="{51FAEFDF-FA49-4E52-AD55-D6984F5DED67}" srcOrd="0" destOrd="0" presId="urn:microsoft.com/office/officeart/2005/8/layout/cycle5"/>
    <dgm:cxn modelId="{BE3F9834-9349-438F-AAB2-532A6915EA48}" type="presOf" srcId="{823D17A0-DC10-41FC-9762-569063DA1BA8}" destId="{22AF5522-6216-4093-AA21-97AC2E9F90E9}" srcOrd="0" destOrd="0" presId="urn:microsoft.com/office/officeart/2005/8/layout/cycle5"/>
    <dgm:cxn modelId="{1DA10CD2-E5EB-4791-9246-DE3DD5ACD8A0}" type="presOf" srcId="{F64F2AA3-E49A-4335-A68A-B20229DAEE92}" destId="{A60D86ED-F96C-4055-9994-079499DCE340}" srcOrd="0" destOrd="0" presId="urn:microsoft.com/office/officeart/2005/8/layout/cycle5"/>
    <dgm:cxn modelId="{2A04E2E4-AD7E-4CAC-BE53-7817A3365168}" type="presParOf" srcId="{E983F65D-8BD5-4824-ADF2-B9E4F18FDDDA}" destId="{E586B5C6-E07D-4DF8-A909-FA82B9F0F3F6}" srcOrd="0" destOrd="0" presId="urn:microsoft.com/office/officeart/2005/8/layout/cycle5"/>
    <dgm:cxn modelId="{6C3CE8C2-1D9A-4FE2-AEDA-7061D7BB1E43}" type="presParOf" srcId="{E983F65D-8BD5-4824-ADF2-B9E4F18FDDDA}" destId="{3B6F1D35-0F64-4D43-B14C-1D5505E548BF}" srcOrd="1" destOrd="0" presId="urn:microsoft.com/office/officeart/2005/8/layout/cycle5"/>
    <dgm:cxn modelId="{EEE74018-1028-45B8-A525-EB82F66773F9}" type="presParOf" srcId="{E983F65D-8BD5-4824-ADF2-B9E4F18FDDDA}" destId="{CC7C81AE-91B4-45DE-8395-63D6E68EE384}" srcOrd="2" destOrd="0" presId="urn:microsoft.com/office/officeart/2005/8/layout/cycle5"/>
    <dgm:cxn modelId="{68A201D8-3090-4319-AFAE-0C9E40A897CB}" type="presParOf" srcId="{E983F65D-8BD5-4824-ADF2-B9E4F18FDDDA}" destId="{A60D86ED-F96C-4055-9994-079499DCE340}" srcOrd="3" destOrd="0" presId="urn:microsoft.com/office/officeart/2005/8/layout/cycle5"/>
    <dgm:cxn modelId="{C016ADF5-6653-49E4-93D9-1359C94CC631}" type="presParOf" srcId="{E983F65D-8BD5-4824-ADF2-B9E4F18FDDDA}" destId="{01A224D3-0AC5-456D-A242-5289733E01E1}" srcOrd="4" destOrd="0" presId="urn:microsoft.com/office/officeart/2005/8/layout/cycle5"/>
    <dgm:cxn modelId="{9C799E0F-E13C-472F-ABF0-A35F454FA580}" type="presParOf" srcId="{E983F65D-8BD5-4824-ADF2-B9E4F18FDDDA}" destId="{22AF5522-6216-4093-AA21-97AC2E9F90E9}" srcOrd="5" destOrd="0" presId="urn:microsoft.com/office/officeart/2005/8/layout/cycle5"/>
    <dgm:cxn modelId="{77B24958-5789-4DAE-AD9F-31FCCAE2FA62}" type="presParOf" srcId="{E983F65D-8BD5-4824-ADF2-B9E4F18FDDDA}" destId="{F356DF42-A5FE-4CB2-8EE7-DE93B97C8B2A}" srcOrd="6" destOrd="0" presId="urn:microsoft.com/office/officeart/2005/8/layout/cycle5"/>
    <dgm:cxn modelId="{3844BDCA-C2CE-49D0-AF34-4CE694FF8BFF}" type="presParOf" srcId="{E983F65D-8BD5-4824-ADF2-B9E4F18FDDDA}" destId="{50CB11ED-716B-40C9-8D99-1B7C747C812A}" srcOrd="7" destOrd="0" presId="urn:microsoft.com/office/officeart/2005/8/layout/cycle5"/>
    <dgm:cxn modelId="{62C7863C-4525-4887-9E08-641DB01990B2}" type="presParOf" srcId="{E983F65D-8BD5-4824-ADF2-B9E4F18FDDDA}" destId="{51FAEFDF-FA49-4E52-AD55-D6984F5DED67}" srcOrd="8" destOrd="0" presId="urn:microsoft.com/office/officeart/2005/8/layout/cycle5"/>
    <dgm:cxn modelId="{5CA19989-E6E3-48E7-95EC-4CA0311BEC64}" type="presParOf" srcId="{E983F65D-8BD5-4824-ADF2-B9E4F18FDDDA}" destId="{D8CF6C19-026E-479A-9170-17CC0E708F22}" srcOrd="9" destOrd="0" presId="urn:microsoft.com/office/officeart/2005/8/layout/cycle5"/>
    <dgm:cxn modelId="{0E7C273E-D2B2-41C4-A2F1-C86C8434858F}" type="presParOf" srcId="{E983F65D-8BD5-4824-ADF2-B9E4F18FDDDA}" destId="{F4F1E0B0-B503-4607-8061-D5167FB99F79}" srcOrd="10" destOrd="0" presId="urn:microsoft.com/office/officeart/2005/8/layout/cycle5"/>
    <dgm:cxn modelId="{C5ED608E-BE55-4865-8ABF-AC8BE0BDE0F8}" type="presParOf" srcId="{E983F65D-8BD5-4824-ADF2-B9E4F18FDDDA}" destId="{705CF33D-EAFD-4CAD-B10F-416D1D725FAA}"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9661E7-6741-4485-9849-0DFDEFE92B86}" type="doc">
      <dgm:prSet loTypeId="urn:microsoft.com/office/officeart/2005/8/layout/cycle3" loCatId="cycle" qsTypeId="urn:microsoft.com/office/officeart/2005/8/quickstyle/simple1" qsCatId="simple" csTypeId="urn:microsoft.com/office/officeart/2005/8/colors/colorful1#2" csCatId="colorful" phldr="1"/>
      <dgm:spPr/>
      <dgm:t>
        <a:bodyPr/>
        <a:lstStyle/>
        <a:p>
          <a:endParaRPr lang="es-EC"/>
        </a:p>
      </dgm:t>
    </dgm:pt>
    <dgm:pt modelId="{F64F2AA3-E49A-4335-A68A-B20229DAEE92}">
      <dgm:prSet phldrT="[Text]" custT="1"/>
      <dgm:spPr/>
      <dgm:t>
        <a:bodyPr/>
        <a:lstStyle/>
        <a:p>
          <a:pPr algn="just"/>
          <a:r>
            <a:rPr lang="es-EC" sz="1600" b="1" dirty="0" smtClean="0"/>
            <a:t>3. En el Plan de Marketing se concluye que se debe de poner énfasis en la Publicidad y Difusión con la utilización de los medios masivos y en la Promoción con nuevos paquetes de descuentos para el público en general.</a:t>
          </a:r>
          <a:endParaRPr lang="es-EC" sz="1600" b="1" dirty="0"/>
        </a:p>
      </dgm:t>
    </dgm:pt>
    <dgm:pt modelId="{E0918B2D-00B9-4C24-B6F4-CA517FE0215B}" type="parTrans" cxnId="{1CD79FB1-C419-44E7-83A5-C54932A9C705}">
      <dgm:prSet/>
      <dgm:spPr/>
      <dgm:t>
        <a:bodyPr/>
        <a:lstStyle/>
        <a:p>
          <a:endParaRPr lang="es-EC" sz="2800"/>
        </a:p>
      </dgm:t>
    </dgm:pt>
    <dgm:pt modelId="{823D17A0-DC10-41FC-9762-569063DA1BA8}" type="sibTrans" cxnId="{1CD79FB1-C419-44E7-83A5-C54932A9C705}">
      <dgm:prSet/>
      <dgm:spPr/>
      <dgm:t>
        <a:bodyPr/>
        <a:lstStyle/>
        <a:p>
          <a:endParaRPr lang="es-EC" sz="2800" dirty="0"/>
        </a:p>
      </dgm:t>
    </dgm:pt>
    <dgm:pt modelId="{739EA275-806C-4055-95A5-53C6BA4E8F54}">
      <dgm:prSet custT="1"/>
      <dgm:spPr/>
      <dgm:t>
        <a:bodyPr/>
        <a:lstStyle/>
        <a:p>
          <a:pPr algn="just"/>
          <a:r>
            <a:rPr lang="es-EC" sz="1600" b="1" dirty="0" smtClean="0"/>
            <a:t>2. De la investigación de mercado que se realizó a 245 encuestados, los que piensan a cerca de los productos y servicios que ofrece en el IGM se concluyó que las personas requieren de nuevos productos y servicios así como también que existan promociones y descuentos en volúmenes de compras.</a:t>
          </a:r>
          <a:endParaRPr lang="es-EC" sz="1600" b="1" dirty="0"/>
        </a:p>
      </dgm:t>
    </dgm:pt>
    <dgm:pt modelId="{C5FF90CC-72E2-4C9C-B984-8D019932D772}" type="parTrans" cxnId="{51CB2C46-DBFC-464C-ACF0-F28EA63386D2}">
      <dgm:prSet/>
      <dgm:spPr/>
      <dgm:t>
        <a:bodyPr/>
        <a:lstStyle/>
        <a:p>
          <a:endParaRPr lang="es-EC" sz="2800"/>
        </a:p>
      </dgm:t>
    </dgm:pt>
    <dgm:pt modelId="{DBE9AA6F-8356-494D-BE31-5BFF1DD8B88F}" type="sibTrans" cxnId="{51CB2C46-DBFC-464C-ACF0-F28EA63386D2}">
      <dgm:prSet/>
      <dgm:spPr/>
      <dgm:t>
        <a:bodyPr/>
        <a:lstStyle/>
        <a:p>
          <a:endParaRPr lang="es-EC" sz="2800" dirty="0"/>
        </a:p>
      </dgm:t>
    </dgm:pt>
    <dgm:pt modelId="{4D22CA17-1BD1-4740-8E64-71D0B0496B7A}">
      <dgm:prSet custT="1"/>
      <dgm:spPr/>
      <dgm:t>
        <a:bodyPr/>
        <a:lstStyle/>
        <a:p>
          <a:pPr algn="just"/>
          <a:r>
            <a:rPr lang="es-EC" sz="1600" b="1" dirty="0" smtClean="0"/>
            <a:t>4. En el Direccionamiento Estratégico se estableció una filosofía corporativa, que le servirá de base a </a:t>
          </a:r>
          <a:r>
            <a:rPr lang="x-none" sz="1600" b="1" smtClean="0"/>
            <a:t>El Análisis Financiero arrojó que el proyecto es viable puesto que el VAN es 4.383.188,49 y es mayor que cero, la TIR del proyecto financiado por el Estado  es del 63,.82%  y garantiza que está en capacidad de generar una mayor rentabilidad, la relación costo beneficio siendo</a:t>
          </a:r>
          <a:r>
            <a:rPr lang="es-MX" sz="1600" b="1" dirty="0" smtClean="0"/>
            <a:t> mayor que la unidad (C/B &gt;1), </a:t>
          </a:r>
          <a:r>
            <a:rPr lang="x-none" sz="1600" b="1" smtClean="0"/>
            <a:t>del proyecto financiado es de 1.67 es decir que por cada dólar invertido obtenemos un rendimiento del $0.67 y El periodo de recuperación del proyecto será de 1 año y 7 meses y 20 días tiempo en el cual la inversión inicial será totalmente recuperada. </a:t>
          </a:r>
          <a:endParaRPr lang="es-EC" sz="1600" b="1" dirty="0"/>
        </a:p>
      </dgm:t>
    </dgm:pt>
    <dgm:pt modelId="{53425805-5F61-47C7-906D-E0A0C7DA04EC}" type="parTrans" cxnId="{D3901B67-B2B7-4CF4-9E21-79782E767E3F}">
      <dgm:prSet/>
      <dgm:spPr/>
      <dgm:t>
        <a:bodyPr/>
        <a:lstStyle/>
        <a:p>
          <a:endParaRPr lang="es-EC"/>
        </a:p>
      </dgm:t>
    </dgm:pt>
    <dgm:pt modelId="{55204695-2078-476E-A0EF-D2B3B63044C6}" type="sibTrans" cxnId="{D3901B67-B2B7-4CF4-9E21-79782E767E3F}">
      <dgm:prSet/>
      <dgm:spPr/>
      <dgm:t>
        <a:bodyPr/>
        <a:lstStyle/>
        <a:p>
          <a:endParaRPr lang="es-EC"/>
        </a:p>
      </dgm:t>
    </dgm:pt>
    <dgm:pt modelId="{65EAFB8B-4E1A-4DA5-81A1-978FF6BB25B6}">
      <dgm:prSet custT="1"/>
      <dgm:spPr/>
      <dgm:t>
        <a:bodyPr/>
        <a:lstStyle/>
        <a:p>
          <a:pPr algn="just"/>
          <a:r>
            <a:rPr lang="es-EC" sz="1600" b="1" dirty="0" smtClean="0">
              <a:cs typeface="Aharoni" pitchFamily="2" charset="-79"/>
            </a:rPr>
            <a:t>1. En el Análisis Situacional se determinó que el IGM es una Institución con mucha trayectoria  existen debilidades en las diferentes Gestiones es así como en el área Cartográfica requiere innovar productos en diferentes escalas proporcionar a los Municipios y a las Instituciones competentes información a una escala amplia a fin de facilitar el trabajo en campo y en la Gestión de Artes Gráficas  es necesario implementar nueva tecnología para nuevos servicios en impresiones con mayor seguridad.</a:t>
          </a:r>
          <a:endParaRPr lang="es-EC" sz="1600" b="1" dirty="0">
            <a:cs typeface="Aharoni" pitchFamily="2" charset="-79"/>
          </a:endParaRPr>
        </a:p>
      </dgm:t>
    </dgm:pt>
    <dgm:pt modelId="{B2E7A8F0-FB91-414F-A112-7874A1FA5C20}" type="parTrans" cxnId="{97E2E0E7-DC2B-4E9B-BDB5-D439B7F97ACA}">
      <dgm:prSet/>
      <dgm:spPr/>
      <dgm:t>
        <a:bodyPr/>
        <a:lstStyle/>
        <a:p>
          <a:endParaRPr lang="es-EC"/>
        </a:p>
      </dgm:t>
    </dgm:pt>
    <dgm:pt modelId="{B193A3B3-25D8-4CA2-8245-C25030CA035F}" type="sibTrans" cxnId="{97E2E0E7-DC2B-4E9B-BDB5-D439B7F97ACA}">
      <dgm:prSet/>
      <dgm:spPr/>
      <dgm:t>
        <a:bodyPr/>
        <a:lstStyle/>
        <a:p>
          <a:endParaRPr lang="es-EC"/>
        </a:p>
      </dgm:t>
    </dgm:pt>
    <dgm:pt modelId="{3E7DBEAD-37C0-40F1-8E6A-E0A3D9184132}" type="pres">
      <dgm:prSet presAssocID="{AD9661E7-6741-4485-9849-0DFDEFE92B86}" presName="Name0" presStyleCnt="0">
        <dgm:presLayoutVars>
          <dgm:dir/>
          <dgm:resizeHandles val="exact"/>
        </dgm:presLayoutVars>
      </dgm:prSet>
      <dgm:spPr/>
      <dgm:t>
        <a:bodyPr/>
        <a:lstStyle/>
        <a:p>
          <a:endParaRPr lang="es-EC"/>
        </a:p>
      </dgm:t>
    </dgm:pt>
    <dgm:pt modelId="{409F1BF6-792B-46D1-AA59-6E258B4CDA86}" type="pres">
      <dgm:prSet presAssocID="{AD9661E7-6741-4485-9849-0DFDEFE92B86}" presName="cycle" presStyleCnt="0"/>
      <dgm:spPr/>
    </dgm:pt>
    <dgm:pt modelId="{D3982088-1DE9-4471-9087-04CA4F364EBD}" type="pres">
      <dgm:prSet presAssocID="{F64F2AA3-E49A-4335-A68A-B20229DAEE92}" presName="nodeFirstNode" presStyleLbl="node1" presStyleIdx="0" presStyleCnt="4" custScaleX="239771" custScaleY="54831" custRadScaleRad="23300" custRadScaleInc="-250000">
        <dgm:presLayoutVars>
          <dgm:bulletEnabled val="1"/>
        </dgm:presLayoutVars>
      </dgm:prSet>
      <dgm:spPr/>
      <dgm:t>
        <a:bodyPr/>
        <a:lstStyle/>
        <a:p>
          <a:endParaRPr lang="es-EC"/>
        </a:p>
      </dgm:t>
    </dgm:pt>
    <dgm:pt modelId="{B6607DB8-721F-4089-96DC-5D84F151D0D0}" type="pres">
      <dgm:prSet presAssocID="{823D17A0-DC10-41FC-9762-569063DA1BA8}" presName="sibTransFirstNode" presStyleLbl="bgShp" presStyleIdx="0" presStyleCnt="1" custLinFactNeighborX="3654" custLinFactNeighborY="-74769"/>
      <dgm:spPr/>
      <dgm:t>
        <a:bodyPr/>
        <a:lstStyle/>
        <a:p>
          <a:endParaRPr lang="es-EC"/>
        </a:p>
      </dgm:t>
    </dgm:pt>
    <dgm:pt modelId="{CED415B5-7B01-4539-9649-C5E81AE9B0AC}" type="pres">
      <dgm:prSet presAssocID="{65EAFB8B-4E1A-4DA5-81A1-978FF6BB25B6}" presName="nodeFollowingNodes" presStyleLbl="node1" presStyleIdx="1" presStyleCnt="4" custScaleX="247237" custScaleY="95832" custRadScaleRad="100321" custRadScaleInc="-120243">
        <dgm:presLayoutVars>
          <dgm:bulletEnabled val="1"/>
        </dgm:presLayoutVars>
      </dgm:prSet>
      <dgm:spPr/>
      <dgm:t>
        <a:bodyPr/>
        <a:lstStyle/>
        <a:p>
          <a:endParaRPr lang="es-EC"/>
        </a:p>
      </dgm:t>
    </dgm:pt>
    <dgm:pt modelId="{6CB80288-CE7B-42E3-8E13-97A1411D3195}" type="pres">
      <dgm:prSet presAssocID="{739EA275-806C-4055-95A5-53C6BA4E8F54}" presName="nodeFollowingNodes" presStyleLbl="node1" presStyleIdx="2" presStyleCnt="4" custScaleX="244022" custScaleY="67361" custRadScaleRad="30129" custRadScaleInc="-240982">
        <dgm:presLayoutVars>
          <dgm:bulletEnabled val="1"/>
        </dgm:presLayoutVars>
      </dgm:prSet>
      <dgm:spPr/>
      <dgm:t>
        <a:bodyPr/>
        <a:lstStyle/>
        <a:p>
          <a:endParaRPr lang="es-EC"/>
        </a:p>
      </dgm:t>
    </dgm:pt>
    <dgm:pt modelId="{AB484DEF-B730-455C-AF1F-72E41ED66767}" type="pres">
      <dgm:prSet presAssocID="{4D22CA17-1BD1-4740-8E64-71D0B0496B7A}" presName="nodeFollowingNodes" presStyleLbl="node1" presStyleIdx="3" presStyleCnt="4" custScaleX="247343" custScaleY="115616" custRadScaleRad="96470" custRadScaleInc="-129435">
        <dgm:presLayoutVars>
          <dgm:bulletEnabled val="1"/>
        </dgm:presLayoutVars>
      </dgm:prSet>
      <dgm:spPr/>
      <dgm:t>
        <a:bodyPr/>
        <a:lstStyle/>
        <a:p>
          <a:endParaRPr lang="es-EC"/>
        </a:p>
      </dgm:t>
    </dgm:pt>
  </dgm:ptLst>
  <dgm:cxnLst>
    <dgm:cxn modelId="{5CABCE6D-2AC2-403D-9840-C3182E6B43D2}" type="presOf" srcId="{F64F2AA3-E49A-4335-A68A-B20229DAEE92}" destId="{D3982088-1DE9-4471-9087-04CA4F364EBD}" srcOrd="0" destOrd="0" presId="urn:microsoft.com/office/officeart/2005/8/layout/cycle3"/>
    <dgm:cxn modelId="{4CA66FC5-D332-41F8-8B5D-1F95DBD572CC}" type="presOf" srcId="{AD9661E7-6741-4485-9849-0DFDEFE92B86}" destId="{3E7DBEAD-37C0-40F1-8E6A-E0A3D9184132}" srcOrd="0" destOrd="0" presId="urn:microsoft.com/office/officeart/2005/8/layout/cycle3"/>
    <dgm:cxn modelId="{97E2E0E7-DC2B-4E9B-BDB5-D439B7F97ACA}" srcId="{AD9661E7-6741-4485-9849-0DFDEFE92B86}" destId="{65EAFB8B-4E1A-4DA5-81A1-978FF6BB25B6}" srcOrd="1" destOrd="0" parTransId="{B2E7A8F0-FB91-414F-A112-7874A1FA5C20}" sibTransId="{B193A3B3-25D8-4CA2-8245-C25030CA035F}"/>
    <dgm:cxn modelId="{1CD79FB1-C419-44E7-83A5-C54932A9C705}" srcId="{AD9661E7-6741-4485-9849-0DFDEFE92B86}" destId="{F64F2AA3-E49A-4335-A68A-B20229DAEE92}" srcOrd="0" destOrd="0" parTransId="{E0918B2D-00B9-4C24-B6F4-CA517FE0215B}" sibTransId="{823D17A0-DC10-41FC-9762-569063DA1BA8}"/>
    <dgm:cxn modelId="{5DCA446E-2F27-4288-9B7A-ADF4E96B7163}" type="presOf" srcId="{65EAFB8B-4E1A-4DA5-81A1-978FF6BB25B6}" destId="{CED415B5-7B01-4539-9649-C5E81AE9B0AC}" srcOrd="0" destOrd="0" presId="urn:microsoft.com/office/officeart/2005/8/layout/cycle3"/>
    <dgm:cxn modelId="{D3901B67-B2B7-4CF4-9E21-79782E767E3F}" srcId="{AD9661E7-6741-4485-9849-0DFDEFE92B86}" destId="{4D22CA17-1BD1-4740-8E64-71D0B0496B7A}" srcOrd="3" destOrd="0" parTransId="{53425805-5F61-47C7-906D-E0A0C7DA04EC}" sibTransId="{55204695-2078-476E-A0EF-D2B3B63044C6}"/>
    <dgm:cxn modelId="{0B1EBA97-A92A-4896-9D19-A7D6F2218399}" type="presOf" srcId="{823D17A0-DC10-41FC-9762-569063DA1BA8}" destId="{B6607DB8-721F-4089-96DC-5D84F151D0D0}" srcOrd="0" destOrd="0" presId="urn:microsoft.com/office/officeart/2005/8/layout/cycle3"/>
    <dgm:cxn modelId="{51CB2C46-DBFC-464C-ACF0-F28EA63386D2}" srcId="{AD9661E7-6741-4485-9849-0DFDEFE92B86}" destId="{739EA275-806C-4055-95A5-53C6BA4E8F54}" srcOrd="2" destOrd="0" parTransId="{C5FF90CC-72E2-4C9C-B984-8D019932D772}" sibTransId="{DBE9AA6F-8356-494D-BE31-5BFF1DD8B88F}"/>
    <dgm:cxn modelId="{EC1508F2-E9BC-4E4C-B7FF-C54A35A0C4D8}" type="presOf" srcId="{739EA275-806C-4055-95A5-53C6BA4E8F54}" destId="{6CB80288-CE7B-42E3-8E13-97A1411D3195}" srcOrd="0" destOrd="0" presId="urn:microsoft.com/office/officeart/2005/8/layout/cycle3"/>
    <dgm:cxn modelId="{BC265A3C-B160-45AB-BAF7-5B4E540C89C0}" type="presOf" srcId="{4D22CA17-1BD1-4740-8E64-71D0B0496B7A}" destId="{AB484DEF-B730-455C-AF1F-72E41ED66767}" srcOrd="0" destOrd="0" presId="urn:microsoft.com/office/officeart/2005/8/layout/cycle3"/>
    <dgm:cxn modelId="{A10A9FD4-680F-4DC9-AA35-EE416B954791}" type="presParOf" srcId="{3E7DBEAD-37C0-40F1-8E6A-E0A3D9184132}" destId="{409F1BF6-792B-46D1-AA59-6E258B4CDA86}" srcOrd="0" destOrd="0" presId="urn:microsoft.com/office/officeart/2005/8/layout/cycle3"/>
    <dgm:cxn modelId="{4EF5D973-4AFB-4334-B4E6-2D6FF13B15BD}" type="presParOf" srcId="{409F1BF6-792B-46D1-AA59-6E258B4CDA86}" destId="{D3982088-1DE9-4471-9087-04CA4F364EBD}" srcOrd="0" destOrd="0" presId="urn:microsoft.com/office/officeart/2005/8/layout/cycle3"/>
    <dgm:cxn modelId="{8D372A5C-78A7-4005-A56D-5AAB2857D271}" type="presParOf" srcId="{409F1BF6-792B-46D1-AA59-6E258B4CDA86}" destId="{B6607DB8-721F-4089-96DC-5D84F151D0D0}" srcOrd="1" destOrd="0" presId="urn:microsoft.com/office/officeart/2005/8/layout/cycle3"/>
    <dgm:cxn modelId="{7ED43C9D-09A8-4471-BC14-0E052B1A9B35}" type="presParOf" srcId="{409F1BF6-792B-46D1-AA59-6E258B4CDA86}" destId="{CED415B5-7B01-4539-9649-C5E81AE9B0AC}" srcOrd="2" destOrd="0" presId="urn:microsoft.com/office/officeart/2005/8/layout/cycle3"/>
    <dgm:cxn modelId="{0EB9FF8B-4304-46C0-ACE7-D3C8A5208A1B}" type="presParOf" srcId="{409F1BF6-792B-46D1-AA59-6E258B4CDA86}" destId="{6CB80288-CE7B-42E3-8E13-97A1411D3195}" srcOrd="3" destOrd="0" presId="urn:microsoft.com/office/officeart/2005/8/layout/cycle3"/>
    <dgm:cxn modelId="{C863DB35-9DE3-46DA-8784-540398A8BF9A}" type="presParOf" srcId="{409F1BF6-792B-46D1-AA59-6E258B4CDA86}" destId="{AB484DEF-B730-455C-AF1F-72E41ED66767}"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429C92-6CE3-428E-9CDF-30CC9D2DDE6E}" type="doc">
      <dgm:prSet loTypeId="urn:microsoft.com/office/officeart/2005/8/layout/process5" loCatId="process" qsTypeId="urn:microsoft.com/office/officeart/2005/8/quickstyle/simple1" qsCatId="simple" csTypeId="urn:microsoft.com/office/officeart/2005/8/colors/colorful1#3" csCatId="colorful" phldr="1"/>
      <dgm:spPr/>
      <dgm:t>
        <a:bodyPr/>
        <a:lstStyle/>
        <a:p>
          <a:endParaRPr lang="es-EC"/>
        </a:p>
      </dgm:t>
    </dgm:pt>
    <dgm:pt modelId="{04AAE20E-0330-4DE2-9438-06D8E75B1495}">
      <dgm:prSet phldrT="[Texto]" custT="1"/>
      <dgm:spPr/>
      <dgm:t>
        <a:bodyPr/>
        <a:lstStyle/>
        <a:p>
          <a:pPr algn="just"/>
          <a:r>
            <a:rPr lang="es-EC" sz="1600" b="1" dirty="0" smtClean="0"/>
            <a:t>Se recomienda implementar el Plan Estratégico de Marketing  para promocionar y difundir  los productos y servicios a fin de poder ofrecer al cliente calidad. </a:t>
          </a:r>
          <a:endParaRPr lang="es-EC" sz="1600" b="1" dirty="0"/>
        </a:p>
      </dgm:t>
    </dgm:pt>
    <dgm:pt modelId="{FCEE480E-5C8B-4045-B1E5-D19B1BEF37A5}" type="parTrans" cxnId="{EB1B0715-C970-461F-AB76-CA92F94C7EBB}">
      <dgm:prSet/>
      <dgm:spPr/>
      <dgm:t>
        <a:bodyPr/>
        <a:lstStyle/>
        <a:p>
          <a:endParaRPr lang="es-EC" sz="1400"/>
        </a:p>
      </dgm:t>
    </dgm:pt>
    <dgm:pt modelId="{C4A91896-46B4-47F7-9AB8-958769C4F832}" type="sibTrans" cxnId="{EB1B0715-C970-461F-AB76-CA92F94C7EBB}">
      <dgm:prSet custT="1"/>
      <dgm:spPr/>
      <dgm:t>
        <a:bodyPr/>
        <a:lstStyle/>
        <a:p>
          <a:endParaRPr lang="es-EC" sz="1050"/>
        </a:p>
      </dgm:t>
    </dgm:pt>
    <dgm:pt modelId="{D4487A90-FD7F-4081-AB88-3E72398A3F50}">
      <dgm:prSet phldrT="[Texto]" custT="1"/>
      <dgm:spPr/>
      <dgm:t>
        <a:bodyPr/>
        <a:lstStyle/>
        <a:p>
          <a:pPr algn="just"/>
          <a:r>
            <a:rPr lang="es-EC" sz="1600" b="1" dirty="0" smtClean="0"/>
            <a:t>Enfocarse en los principios y objetivos de la Institución y así desarrollar una cultura corporativa que permita mejorar el servicio y los productos</a:t>
          </a:r>
          <a:r>
            <a:rPr lang="es-EC" sz="1400" b="1" dirty="0" smtClean="0"/>
            <a:t>.</a:t>
          </a:r>
          <a:endParaRPr lang="es-EC" sz="1400" b="1" dirty="0"/>
        </a:p>
      </dgm:t>
    </dgm:pt>
    <dgm:pt modelId="{D65ED4A8-1A95-4039-9AAC-7B2EE22BEF8B}" type="parTrans" cxnId="{A1560919-2D8C-4434-AF3F-A6B5425B26FF}">
      <dgm:prSet/>
      <dgm:spPr/>
      <dgm:t>
        <a:bodyPr/>
        <a:lstStyle/>
        <a:p>
          <a:endParaRPr lang="es-EC" sz="1400"/>
        </a:p>
      </dgm:t>
    </dgm:pt>
    <dgm:pt modelId="{05AEA8DE-0D24-43EC-A9A9-06ABEAE9D04E}" type="sibTrans" cxnId="{A1560919-2D8C-4434-AF3F-A6B5425B26FF}">
      <dgm:prSet custT="1"/>
      <dgm:spPr/>
      <dgm:t>
        <a:bodyPr/>
        <a:lstStyle/>
        <a:p>
          <a:endParaRPr lang="es-EC" sz="1050"/>
        </a:p>
      </dgm:t>
    </dgm:pt>
    <dgm:pt modelId="{25742E40-6F9D-439F-A0F0-5A4632A1C014}">
      <dgm:prSet phldrT="[Texto]" custT="1"/>
      <dgm:spPr/>
      <dgm:t>
        <a:bodyPr/>
        <a:lstStyle/>
        <a:p>
          <a:pPr algn="just"/>
          <a:r>
            <a:rPr lang="es-EC" sz="1600" b="1" dirty="0" smtClean="0"/>
            <a:t>Elaborar cartografía a mayor escala a fin de proporcionar al cliente información más precisa.</a:t>
          </a:r>
          <a:endParaRPr lang="es-EC" sz="1600" b="1" dirty="0"/>
        </a:p>
      </dgm:t>
    </dgm:pt>
    <dgm:pt modelId="{74D9B0C5-CF8F-40D3-8664-A253E4A84B8A}" type="parTrans" cxnId="{E87DFB2F-3774-48A7-A53B-C4AB95B749BC}">
      <dgm:prSet/>
      <dgm:spPr/>
      <dgm:t>
        <a:bodyPr/>
        <a:lstStyle/>
        <a:p>
          <a:endParaRPr lang="es-EC" sz="1400"/>
        </a:p>
      </dgm:t>
    </dgm:pt>
    <dgm:pt modelId="{1426EABE-39A8-42BB-A7D6-5C44A6E0E603}" type="sibTrans" cxnId="{E87DFB2F-3774-48A7-A53B-C4AB95B749BC}">
      <dgm:prSet custT="1"/>
      <dgm:spPr/>
      <dgm:t>
        <a:bodyPr/>
        <a:lstStyle/>
        <a:p>
          <a:endParaRPr lang="es-EC" sz="1050"/>
        </a:p>
      </dgm:t>
    </dgm:pt>
    <dgm:pt modelId="{6305E8FE-371D-4A86-8AEE-E42B51A06AC5}">
      <dgm:prSet phldrT="[Texto]" custT="1"/>
      <dgm:spPr/>
      <dgm:t>
        <a:bodyPr/>
        <a:lstStyle/>
        <a:p>
          <a:pPr algn="just"/>
          <a:r>
            <a:rPr lang="es-EC" sz="1600" b="1" dirty="0" smtClean="0"/>
            <a:t>Se recomienda  implementar nueva tecnología y así ofrecer nuevos servicios y productos con mejores precios</a:t>
          </a:r>
          <a:endParaRPr lang="es-EC" sz="1600" dirty="0"/>
        </a:p>
      </dgm:t>
    </dgm:pt>
    <dgm:pt modelId="{35551062-68C1-4D3C-8829-AE3E93333BE6}" type="parTrans" cxnId="{E9792EC0-511F-44CA-87B0-0E572595A51F}">
      <dgm:prSet/>
      <dgm:spPr/>
      <dgm:t>
        <a:bodyPr/>
        <a:lstStyle/>
        <a:p>
          <a:endParaRPr lang="es-EC" sz="1400"/>
        </a:p>
      </dgm:t>
    </dgm:pt>
    <dgm:pt modelId="{0EE1A629-4759-4D2E-ADDB-4EEA982C9EAA}" type="sibTrans" cxnId="{E9792EC0-511F-44CA-87B0-0E572595A51F}">
      <dgm:prSet/>
      <dgm:spPr/>
      <dgm:t>
        <a:bodyPr/>
        <a:lstStyle/>
        <a:p>
          <a:endParaRPr lang="es-EC" sz="1400"/>
        </a:p>
      </dgm:t>
    </dgm:pt>
    <dgm:pt modelId="{E0136942-C764-46C8-8989-432D96EB891E}" type="pres">
      <dgm:prSet presAssocID="{C1429C92-6CE3-428E-9CDF-30CC9D2DDE6E}" presName="diagram" presStyleCnt="0">
        <dgm:presLayoutVars>
          <dgm:dir/>
          <dgm:resizeHandles val="exact"/>
        </dgm:presLayoutVars>
      </dgm:prSet>
      <dgm:spPr/>
      <dgm:t>
        <a:bodyPr/>
        <a:lstStyle/>
        <a:p>
          <a:endParaRPr lang="es-EC"/>
        </a:p>
      </dgm:t>
    </dgm:pt>
    <dgm:pt modelId="{25D91B4D-FE0E-49A8-AA79-C59D8C4E93B3}" type="pres">
      <dgm:prSet presAssocID="{04AAE20E-0330-4DE2-9438-06D8E75B1495}" presName="node" presStyleLbl="node1" presStyleIdx="0" presStyleCnt="4" custScaleX="146394">
        <dgm:presLayoutVars>
          <dgm:bulletEnabled val="1"/>
        </dgm:presLayoutVars>
      </dgm:prSet>
      <dgm:spPr/>
      <dgm:t>
        <a:bodyPr/>
        <a:lstStyle/>
        <a:p>
          <a:endParaRPr lang="es-EC"/>
        </a:p>
      </dgm:t>
    </dgm:pt>
    <dgm:pt modelId="{21706FC9-392B-489B-B36C-C26E233E7F56}" type="pres">
      <dgm:prSet presAssocID="{C4A91896-46B4-47F7-9AB8-958769C4F832}" presName="sibTrans" presStyleLbl="sibTrans2D1" presStyleIdx="0" presStyleCnt="3"/>
      <dgm:spPr/>
      <dgm:t>
        <a:bodyPr/>
        <a:lstStyle/>
        <a:p>
          <a:endParaRPr lang="es-EC"/>
        </a:p>
      </dgm:t>
    </dgm:pt>
    <dgm:pt modelId="{C34305FA-11D8-4930-9A1B-601A85AC89F6}" type="pres">
      <dgm:prSet presAssocID="{C4A91896-46B4-47F7-9AB8-958769C4F832}" presName="connectorText" presStyleLbl="sibTrans2D1" presStyleIdx="0" presStyleCnt="3"/>
      <dgm:spPr/>
      <dgm:t>
        <a:bodyPr/>
        <a:lstStyle/>
        <a:p>
          <a:endParaRPr lang="es-EC"/>
        </a:p>
      </dgm:t>
    </dgm:pt>
    <dgm:pt modelId="{D80941FF-1D57-49AE-9A25-1A016F6FBDE0}" type="pres">
      <dgm:prSet presAssocID="{D4487A90-FD7F-4081-AB88-3E72398A3F50}" presName="node" presStyleLbl="node1" presStyleIdx="1" presStyleCnt="4" custScaleX="155983" custLinFactNeighborX="-10588" custLinFactNeighborY="9423">
        <dgm:presLayoutVars>
          <dgm:bulletEnabled val="1"/>
        </dgm:presLayoutVars>
      </dgm:prSet>
      <dgm:spPr/>
      <dgm:t>
        <a:bodyPr/>
        <a:lstStyle/>
        <a:p>
          <a:endParaRPr lang="es-EC"/>
        </a:p>
      </dgm:t>
    </dgm:pt>
    <dgm:pt modelId="{A358B4D5-1363-479F-90F6-2F6943470460}" type="pres">
      <dgm:prSet presAssocID="{05AEA8DE-0D24-43EC-A9A9-06ABEAE9D04E}" presName="sibTrans" presStyleLbl="sibTrans2D1" presStyleIdx="1" presStyleCnt="3" custAng="18139716" custScaleX="83052" custLinFactX="100000" custLinFactNeighborX="155161" custLinFactNeighborY="2580"/>
      <dgm:spPr/>
      <dgm:t>
        <a:bodyPr/>
        <a:lstStyle/>
        <a:p>
          <a:endParaRPr lang="es-EC"/>
        </a:p>
      </dgm:t>
    </dgm:pt>
    <dgm:pt modelId="{E1CEF5D6-F2C9-48A2-B01F-40E1BECC1EB9}" type="pres">
      <dgm:prSet presAssocID="{05AEA8DE-0D24-43EC-A9A9-06ABEAE9D04E}" presName="connectorText" presStyleLbl="sibTrans2D1" presStyleIdx="1" presStyleCnt="3"/>
      <dgm:spPr/>
      <dgm:t>
        <a:bodyPr/>
        <a:lstStyle/>
        <a:p>
          <a:endParaRPr lang="es-EC"/>
        </a:p>
      </dgm:t>
    </dgm:pt>
    <dgm:pt modelId="{FCFC5856-035E-4DBD-8591-8C151E1E0C89}" type="pres">
      <dgm:prSet presAssocID="{25742E40-6F9D-439F-A0F0-5A4632A1C014}" presName="node" presStyleLbl="node1" presStyleIdx="2" presStyleCnt="4" custScaleX="162846" custLinFactX="-86393" custLinFactNeighborX="-100000" custLinFactNeighborY="-15465">
        <dgm:presLayoutVars>
          <dgm:bulletEnabled val="1"/>
        </dgm:presLayoutVars>
      </dgm:prSet>
      <dgm:spPr/>
      <dgm:t>
        <a:bodyPr/>
        <a:lstStyle/>
        <a:p>
          <a:endParaRPr lang="es-EC"/>
        </a:p>
      </dgm:t>
    </dgm:pt>
    <dgm:pt modelId="{56EA756B-0A63-4542-81C9-01F785FA417F}" type="pres">
      <dgm:prSet presAssocID="{1426EABE-39A8-42BB-A7D6-5C44A6E0E603}" presName="sibTrans" presStyleLbl="sibTrans2D1" presStyleIdx="2" presStyleCnt="3" custAng="10799796"/>
      <dgm:spPr/>
      <dgm:t>
        <a:bodyPr/>
        <a:lstStyle/>
        <a:p>
          <a:endParaRPr lang="es-EC"/>
        </a:p>
      </dgm:t>
    </dgm:pt>
    <dgm:pt modelId="{45315EBF-C85D-4CF4-A389-49A042E6ABA3}" type="pres">
      <dgm:prSet presAssocID="{1426EABE-39A8-42BB-A7D6-5C44A6E0E603}" presName="connectorText" presStyleLbl="sibTrans2D1" presStyleIdx="2" presStyleCnt="3"/>
      <dgm:spPr/>
      <dgm:t>
        <a:bodyPr/>
        <a:lstStyle/>
        <a:p>
          <a:endParaRPr lang="es-EC"/>
        </a:p>
      </dgm:t>
    </dgm:pt>
    <dgm:pt modelId="{1E84FCB5-3ACD-4F2E-B98B-3F8E668C8EE4}" type="pres">
      <dgm:prSet presAssocID="{6305E8FE-371D-4A86-8AEE-E42B51A06AC5}" presName="node" presStyleLbl="node1" presStyleIdx="3" presStyleCnt="4" custScaleX="145370" custLinFactX="72971" custLinFactNeighborX="100000" custLinFactNeighborY="-15465">
        <dgm:presLayoutVars>
          <dgm:bulletEnabled val="1"/>
        </dgm:presLayoutVars>
      </dgm:prSet>
      <dgm:spPr/>
      <dgm:t>
        <a:bodyPr/>
        <a:lstStyle/>
        <a:p>
          <a:endParaRPr lang="es-EC"/>
        </a:p>
      </dgm:t>
    </dgm:pt>
  </dgm:ptLst>
  <dgm:cxnLst>
    <dgm:cxn modelId="{B2739209-9F8D-40D1-BBE5-DEA5057C5A1A}" type="presOf" srcId="{05AEA8DE-0D24-43EC-A9A9-06ABEAE9D04E}" destId="{A358B4D5-1363-479F-90F6-2F6943470460}" srcOrd="0" destOrd="0" presId="urn:microsoft.com/office/officeart/2005/8/layout/process5"/>
    <dgm:cxn modelId="{F75E3094-8639-431C-9044-228A2D5EE0FE}" type="presOf" srcId="{05AEA8DE-0D24-43EC-A9A9-06ABEAE9D04E}" destId="{E1CEF5D6-F2C9-48A2-B01F-40E1BECC1EB9}" srcOrd="1" destOrd="0" presId="urn:microsoft.com/office/officeart/2005/8/layout/process5"/>
    <dgm:cxn modelId="{6E4AC247-CFFC-48BE-9A72-92D0684E790B}" type="presOf" srcId="{25742E40-6F9D-439F-A0F0-5A4632A1C014}" destId="{FCFC5856-035E-4DBD-8591-8C151E1E0C89}" srcOrd="0" destOrd="0" presId="urn:microsoft.com/office/officeart/2005/8/layout/process5"/>
    <dgm:cxn modelId="{49D4D4D0-991B-4CC2-B00D-3AB5B97FEBDB}" type="presOf" srcId="{D4487A90-FD7F-4081-AB88-3E72398A3F50}" destId="{D80941FF-1D57-49AE-9A25-1A016F6FBDE0}" srcOrd="0" destOrd="0" presId="urn:microsoft.com/office/officeart/2005/8/layout/process5"/>
    <dgm:cxn modelId="{A1560919-2D8C-4434-AF3F-A6B5425B26FF}" srcId="{C1429C92-6CE3-428E-9CDF-30CC9D2DDE6E}" destId="{D4487A90-FD7F-4081-AB88-3E72398A3F50}" srcOrd="1" destOrd="0" parTransId="{D65ED4A8-1A95-4039-9AAC-7B2EE22BEF8B}" sibTransId="{05AEA8DE-0D24-43EC-A9A9-06ABEAE9D04E}"/>
    <dgm:cxn modelId="{48A53B00-9446-4B9C-AEEE-539E98ACC516}" type="presOf" srcId="{1426EABE-39A8-42BB-A7D6-5C44A6E0E603}" destId="{56EA756B-0A63-4542-81C9-01F785FA417F}" srcOrd="0" destOrd="0" presId="urn:microsoft.com/office/officeart/2005/8/layout/process5"/>
    <dgm:cxn modelId="{E9792EC0-511F-44CA-87B0-0E572595A51F}" srcId="{C1429C92-6CE3-428E-9CDF-30CC9D2DDE6E}" destId="{6305E8FE-371D-4A86-8AEE-E42B51A06AC5}" srcOrd="3" destOrd="0" parTransId="{35551062-68C1-4D3C-8829-AE3E93333BE6}" sibTransId="{0EE1A629-4759-4D2E-ADDB-4EEA982C9EAA}"/>
    <dgm:cxn modelId="{6FB6A97C-8091-407A-9032-3D9ABA2A2165}" type="presOf" srcId="{C4A91896-46B4-47F7-9AB8-958769C4F832}" destId="{C34305FA-11D8-4930-9A1B-601A85AC89F6}" srcOrd="1" destOrd="0" presId="urn:microsoft.com/office/officeart/2005/8/layout/process5"/>
    <dgm:cxn modelId="{1D2729E2-8DAA-4FF4-B39E-F89ECC0A1B22}" type="presOf" srcId="{C1429C92-6CE3-428E-9CDF-30CC9D2DDE6E}" destId="{E0136942-C764-46C8-8989-432D96EB891E}" srcOrd="0" destOrd="0" presId="urn:microsoft.com/office/officeart/2005/8/layout/process5"/>
    <dgm:cxn modelId="{3949E024-7B42-4660-A2C2-A0B186AC68DC}" type="presOf" srcId="{1426EABE-39A8-42BB-A7D6-5C44A6E0E603}" destId="{45315EBF-C85D-4CF4-A389-49A042E6ABA3}" srcOrd="1" destOrd="0" presId="urn:microsoft.com/office/officeart/2005/8/layout/process5"/>
    <dgm:cxn modelId="{E66EB093-5833-4C19-98D8-632F6D8A37A3}" type="presOf" srcId="{6305E8FE-371D-4A86-8AEE-E42B51A06AC5}" destId="{1E84FCB5-3ACD-4F2E-B98B-3F8E668C8EE4}" srcOrd="0" destOrd="0" presId="urn:microsoft.com/office/officeart/2005/8/layout/process5"/>
    <dgm:cxn modelId="{2734B71D-F851-4B87-8B6D-92FC5DFFA2DF}" type="presOf" srcId="{04AAE20E-0330-4DE2-9438-06D8E75B1495}" destId="{25D91B4D-FE0E-49A8-AA79-C59D8C4E93B3}" srcOrd="0" destOrd="0" presId="urn:microsoft.com/office/officeart/2005/8/layout/process5"/>
    <dgm:cxn modelId="{E87DFB2F-3774-48A7-A53B-C4AB95B749BC}" srcId="{C1429C92-6CE3-428E-9CDF-30CC9D2DDE6E}" destId="{25742E40-6F9D-439F-A0F0-5A4632A1C014}" srcOrd="2" destOrd="0" parTransId="{74D9B0C5-CF8F-40D3-8664-A253E4A84B8A}" sibTransId="{1426EABE-39A8-42BB-A7D6-5C44A6E0E603}"/>
    <dgm:cxn modelId="{85059A8F-D891-4D37-96C0-541274B8E7C0}" type="presOf" srcId="{C4A91896-46B4-47F7-9AB8-958769C4F832}" destId="{21706FC9-392B-489B-B36C-C26E233E7F56}" srcOrd="0" destOrd="0" presId="urn:microsoft.com/office/officeart/2005/8/layout/process5"/>
    <dgm:cxn modelId="{EB1B0715-C970-461F-AB76-CA92F94C7EBB}" srcId="{C1429C92-6CE3-428E-9CDF-30CC9D2DDE6E}" destId="{04AAE20E-0330-4DE2-9438-06D8E75B1495}" srcOrd="0" destOrd="0" parTransId="{FCEE480E-5C8B-4045-B1E5-D19B1BEF37A5}" sibTransId="{C4A91896-46B4-47F7-9AB8-958769C4F832}"/>
    <dgm:cxn modelId="{1E833A75-0574-4E3F-AEDF-81BD6682D713}" type="presParOf" srcId="{E0136942-C764-46C8-8989-432D96EB891E}" destId="{25D91B4D-FE0E-49A8-AA79-C59D8C4E93B3}" srcOrd="0" destOrd="0" presId="urn:microsoft.com/office/officeart/2005/8/layout/process5"/>
    <dgm:cxn modelId="{D7E1C773-B405-4020-96E9-0A8A5764C279}" type="presParOf" srcId="{E0136942-C764-46C8-8989-432D96EB891E}" destId="{21706FC9-392B-489B-B36C-C26E233E7F56}" srcOrd="1" destOrd="0" presId="urn:microsoft.com/office/officeart/2005/8/layout/process5"/>
    <dgm:cxn modelId="{8598E3B0-6FBA-434B-9C90-DC2B900A8486}" type="presParOf" srcId="{21706FC9-392B-489B-B36C-C26E233E7F56}" destId="{C34305FA-11D8-4930-9A1B-601A85AC89F6}" srcOrd="0" destOrd="0" presId="urn:microsoft.com/office/officeart/2005/8/layout/process5"/>
    <dgm:cxn modelId="{671A32F9-9FFE-42CB-947D-1C04C327814B}" type="presParOf" srcId="{E0136942-C764-46C8-8989-432D96EB891E}" destId="{D80941FF-1D57-49AE-9A25-1A016F6FBDE0}" srcOrd="2" destOrd="0" presId="urn:microsoft.com/office/officeart/2005/8/layout/process5"/>
    <dgm:cxn modelId="{DED81782-9C77-4E7B-88CC-D3F9405B59B9}" type="presParOf" srcId="{E0136942-C764-46C8-8989-432D96EB891E}" destId="{A358B4D5-1363-479F-90F6-2F6943470460}" srcOrd="3" destOrd="0" presId="urn:microsoft.com/office/officeart/2005/8/layout/process5"/>
    <dgm:cxn modelId="{8CB613EF-9590-4630-8A44-E1F72DCC6E9E}" type="presParOf" srcId="{A358B4D5-1363-479F-90F6-2F6943470460}" destId="{E1CEF5D6-F2C9-48A2-B01F-40E1BECC1EB9}" srcOrd="0" destOrd="0" presId="urn:microsoft.com/office/officeart/2005/8/layout/process5"/>
    <dgm:cxn modelId="{C5E67B4C-E7EF-4A9F-BEA0-2E6D419EFFC0}" type="presParOf" srcId="{E0136942-C764-46C8-8989-432D96EB891E}" destId="{FCFC5856-035E-4DBD-8591-8C151E1E0C89}" srcOrd="4" destOrd="0" presId="urn:microsoft.com/office/officeart/2005/8/layout/process5"/>
    <dgm:cxn modelId="{4AE28DF8-D935-49C0-BFAA-1616284E9517}" type="presParOf" srcId="{E0136942-C764-46C8-8989-432D96EB891E}" destId="{56EA756B-0A63-4542-81C9-01F785FA417F}" srcOrd="5" destOrd="0" presId="urn:microsoft.com/office/officeart/2005/8/layout/process5"/>
    <dgm:cxn modelId="{5ED85563-1ABA-4EBF-A00D-74A211DB34EA}" type="presParOf" srcId="{56EA756B-0A63-4542-81C9-01F785FA417F}" destId="{45315EBF-C85D-4CF4-A389-49A042E6ABA3}" srcOrd="0" destOrd="0" presId="urn:microsoft.com/office/officeart/2005/8/layout/process5"/>
    <dgm:cxn modelId="{805D3D77-C259-4897-9EC7-607E25C219B1}" type="presParOf" srcId="{E0136942-C764-46C8-8989-432D96EB891E}" destId="{1E84FCB5-3ACD-4F2E-B98B-3F8E668C8EE4}"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6B5C6-E07D-4DF8-A909-FA82B9F0F3F6}">
      <dsp:nvSpPr>
        <dsp:cNvPr id="0" name=""/>
        <dsp:cNvSpPr/>
      </dsp:nvSpPr>
      <dsp:spPr>
        <a:xfrm>
          <a:off x="2756698" y="450"/>
          <a:ext cx="1538538" cy="10000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Estudio situacional (FODA) </a:t>
          </a:r>
          <a:endParaRPr lang="es-EC" sz="1200" kern="1200" dirty="0"/>
        </a:p>
      </dsp:txBody>
      <dsp:txXfrm>
        <a:off x="2805516" y="49268"/>
        <a:ext cx="1440902" cy="902413"/>
      </dsp:txXfrm>
    </dsp:sp>
    <dsp:sp modelId="{CC7C81AE-91B4-45DE-8395-63D6E68EE384}">
      <dsp:nvSpPr>
        <dsp:cNvPr id="0" name=""/>
        <dsp:cNvSpPr/>
      </dsp:nvSpPr>
      <dsp:spPr>
        <a:xfrm>
          <a:off x="2354865" y="653730"/>
          <a:ext cx="3994969" cy="3994969"/>
        </a:xfrm>
        <a:custGeom>
          <a:avLst/>
          <a:gdLst/>
          <a:ahLst/>
          <a:cxnLst/>
          <a:rect l="0" t="0" r="0" b="0"/>
          <a:pathLst>
            <a:path>
              <a:moveTo>
                <a:pt x="2284820" y="20774"/>
              </a:moveTo>
              <a:arcTo wR="1997484" hR="1997484" stAng="16696238" swAng="1885047"/>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2CA23AE-FE0F-436D-A0B6-02607E604DB6}">
      <dsp:nvSpPr>
        <dsp:cNvPr id="0" name=""/>
        <dsp:cNvSpPr/>
      </dsp:nvSpPr>
      <dsp:spPr>
        <a:xfrm>
          <a:off x="5210082" y="1356531"/>
          <a:ext cx="1692253" cy="100004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DESARROLLAR ESTUDIO DE MERCADO</a:t>
          </a:r>
          <a:endParaRPr lang="es-EC" sz="1200" kern="1200" dirty="0"/>
        </a:p>
      </dsp:txBody>
      <dsp:txXfrm>
        <a:off x="5258900" y="1405349"/>
        <a:ext cx="1594617" cy="902413"/>
      </dsp:txXfrm>
    </dsp:sp>
    <dsp:sp modelId="{934A644F-F509-42B7-A1F2-636608EBFCB3}">
      <dsp:nvSpPr>
        <dsp:cNvPr id="0" name=""/>
        <dsp:cNvSpPr/>
      </dsp:nvSpPr>
      <dsp:spPr>
        <a:xfrm>
          <a:off x="2146383" y="547915"/>
          <a:ext cx="3994969" cy="3994969"/>
        </a:xfrm>
        <a:custGeom>
          <a:avLst/>
          <a:gdLst/>
          <a:ahLst/>
          <a:cxnLst/>
          <a:rect l="0" t="0" r="0" b="0"/>
          <a:pathLst>
            <a:path>
              <a:moveTo>
                <a:pt x="3993181" y="2081973"/>
              </a:moveTo>
              <a:arcTo wR="1997484" hR="1997484" stAng="21745451" swAng="1461341"/>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60D86ED-F96C-4055-9994-079499DCE340}">
      <dsp:nvSpPr>
        <dsp:cNvPr id="0" name=""/>
        <dsp:cNvSpPr/>
      </dsp:nvSpPr>
      <dsp:spPr>
        <a:xfrm>
          <a:off x="4675548" y="3680470"/>
          <a:ext cx="1538538" cy="100004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FORMULAR FILOSOFIA CORPORATIVA</a:t>
          </a:r>
          <a:endParaRPr lang="es-EC" sz="1100" kern="1200" dirty="0"/>
        </a:p>
      </dsp:txBody>
      <dsp:txXfrm>
        <a:off x="4724366" y="3729288"/>
        <a:ext cx="1440902" cy="902413"/>
      </dsp:txXfrm>
    </dsp:sp>
    <dsp:sp modelId="{22AF5522-6216-4093-AA21-97AC2E9F90E9}">
      <dsp:nvSpPr>
        <dsp:cNvPr id="0" name=""/>
        <dsp:cNvSpPr/>
      </dsp:nvSpPr>
      <dsp:spPr>
        <a:xfrm>
          <a:off x="2009075" y="871703"/>
          <a:ext cx="3994969" cy="3994969"/>
        </a:xfrm>
        <a:custGeom>
          <a:avLst/>
          <a:gdLst/>
          <a:ahLst/>
          <a:cxnLst/>
          <a:rect l="0" t="0" r="0" b="0"/>
          <a:pathLst>
            <a:path>
              <a:moveTo>
                <a:pt x="2488992" y="3933554"/>
              </a:moveTo>
              <a:arcTo wR="1997484" hR="1997484" stAng="4545319" swAng="2053093"/>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356DF42-A5FE-4CB2-8EE7-DE93B97C8B2A}">
      <dsp:nvSpPr>
        <dsp:cNvPr id="0" name=""/>
        <dsp:cNvSpPr/>
      </dsp:nvSpPr>
      <dsp:spPr>
        <a:xfrm>
          <a:off x="1176293" y="3601246"/>
          <a:ext cx="1811628" cy="10000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11175">
            <a:lnSpc>
              <a:spcPct val="90000"/>
            </a:lnSpc>
            <a:spcBef>
              <a:spcPct val="0"/>
            </a:spcBef>
            <a:spcAft>
              <a:spcPct val="35000"/>
            </a:spcAft>
          </a:pPr>
          <a:r>
            <a:rPr lang="es-ES" sz="1150" kern="1200" dirty="0" smtClean="0"/>
            <a:t>ELABORAR PLAN OPERATIVO DE MARKETING</a:t>
          </a:r>
          <a:endParaRPr lang="es-EC" sz="1150" kern="1200" dirty="0"/>
        </a:p>
      </dsp:txBody>
      <dsp:txXfrm>
        <a:off x="1225111" y="3650064"/>
        <a:ext cx="1713992" cy="902413"/>
      </dsp:txXfrm>
    </dsp:sp>
    <dsp:sp modelId="{51FAEFDF-FA49-4E52-AD55-D6984F5DED67}">
      <dsp:nvSpPr>
        <dsp:cNvPr id="0" name=""/>
        <dsp:cNvSpPr/>
      </dsp:nvSpPr>
      <dsp:spPr>
        <a:xfrm>
          <a:off x="860271" y="-3518"/>
          <a:ext cx="3994969" cy="3994969"/>
        </a:xfrm>
        <a:custGeom>
          <a:avLst/>
          <a:gdLst/>
          <a:ahLst/>
          <a:cxnLst/>
          <a:rect l="0" t="0" r="0" b="0"/>
          <a:pathLst>
            <a:path>
              <a:moveTo>
                <a:pt x="602158" y="3426823"/>
              </a:moveTo>
              <a:arcTo wR="1997484" hR="1997484" stAng="8058606" swAng="1469003"/>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8CF6C19-026E-479A-9170-17CC0E708F22}">
      <dsp:nvSpPr>
        <dsp:cNvPr id="0" name=""/>
        <dsp:cNvSpPr/>
      </dsp:nvSpPr>
      <dsp:spPr>
        <a:xfrm>
          <a:off x="201601" y="1454105"/>
          <a:ext cx="1538538" cy="100004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t>DETERMINAR Análisis financiero  (</a:t>
          </a:r>
          <a:r>
            <a:rPr lang="es-ES" sz="1200" kern="1200" dirty="0" smtClean="0"/>
            <a:t>determine la factibilidad de la propuesta )</a:t>
          </a:r>
          <a:endParaRPr lang="es-EC" sz="1200" kern="1200" dirty="0"/>
        </a:p>
      </dsp:txBody>
      <dsp:txXfrm>
        <a:off x="250419" y="1502923"/>
        <a:ext cx="1440902" cy="902413"/>
      </dsp:txXfrm>
    </dsp:sp>
    <dsp:sp modelId="{705CF33D-EAFD-4CAD-B10F-416D1D725FAA}">
      <dsp:nvSpPr>
        <dsp:cNvPr id="0" name=""/>
        <dsp:cNvSpPr/>
      </dsp:nvSpPr>
      <dsp:spPr>
        <a:xfrm>
          <a:off x="732318" y="654366"/>
          <a:ext cx="3994969" cy="3994969"/>
        </a:xfrm>
        <a:custGeom>
          <a:avLst/>
          <a:gdLst/>
          <a:ahLst/>
          <a:cxnLst/>
          <a:rect l="0" t="0" r="0" b="0"/>
          <a:pathLst>
            <a:path>
              <a:moveTo>
                <a:pt x="641209" y="531039"/>
              </a:moveTo>
              <a:arcTo wR="1997484" hR="1997484" stAng="13634106" swAng="1988668"/>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6B5C6-E07D-4DF8-A909-FA82B9F0F3F6}">
      <dsp:nvSpPr>
        <dsp:cNvPr id="0" name=""/>
        <dsp:cNvSpPr/>
      </dsp:nvSpPr>
      <dsp:spPr>
        <a:xfrm>
          <a:off x="2349400" y="169167"/>
          <a:ext cx="2619154" cy="8925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Establecer las características de los clientes que adquirirán los productos y servicios en el IGM.</a:t>
          </a:r>
          <a:endParaRPr lang="es-EC" sz="1200" b="1" kern="1200" dirty="0"/>
        </a:p>
      </dsp:txBody>
      <dsp:txXfrm>
        <a:off x="2392972" y="212739"/>
        <a:ext cx="2532010" cy="805434"/>
      </dsp:txXfrm>
    </dsp:sp>
    <dsp:sp modelId="{CC7C81AE-91B4-45DE-8395-63D6E68EE384}">
      <dsp:nvSpPr>
        <dsp:cNvPr id="0" name=""/>
        <dsp:cNvSpPr/>
      </dsp:nvSpPr>
      <dsp:spPr>
        <a:xfrm>
          <a:off x="2309097" y="966317"/>
          <a:ext cx="2947203" cy="2947203"/>
        </a:xfrm>
        <a:custGeom>
          <a:avLst/>
          <a:gdLst/>
          <a:ahLst/>
          <a:cxnLst/>
          <a:rect l="0" t="0" r="0" b="0"/>
          <a:pathLst>
            <a:path>
              <a:moveTo>
                <a:pt x="2125370" y="151974"/>
              </a:moveTo>
              <a:arcTo wR="1473601" hR="1473601" stAng="17775030" swAng="1009606"/>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60D86ED-F96C-4055-9994-079499DCE340}">
      <dsp:nvSpPr>
        <dsp:cNvPr id="0" name=""/>
        <dsp:cNvSpPr/>
      </dsp:nvSpPr>
      <dsp:spPr>
        <a:xfrm>
          <a:off x="4464501" y="1465311"/>
          <a:ext cx="2137738" cy="89257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Determinar los productos y servicios demandados por los potenciales clientes del IGM</a:t>
          </a:r>
          <a:r>
            <a:rPr lang="es-EC" sz="1100" kern="1200" dirty="0" smtClean="0"/>
            <a:t>.</a:t>
          </a:r>
          <a:endParaRPr lang="es-EC" sz="1100" kern="1200" dirty="0"/>
        </a:p>
      </dsp:txBody>
      <dsp:txXfrm>
        <a:off x="4508073" y="1508883"/>
        <a:ext cx="2050594" cy="805434"/>
      </dsp:txXfrm>
    </dsp:sp>
    <dsp:sp modelId="{22AF5522-6216-4093-AA21-97AC2E9F90E9}">
      <dsp:nvSpPr>
        <dsp:cNvPr id="0" name=""/>
        <dsp:cNvSpPr/>
      </dsp:nvSpPr>
      <dsp:spPr>
        <a:xfrm>
          <a:off x="2257101" y="35496"/>
          <a:ext cx="2947203" cy="2947203"/>
        </a:xfrm>
        <a:custGeom>
          <a:avLst/>
          <a:gdLst/>
          <a:ahLst/>
          <a:cxnLst/>
          <a:rect l="0" t="0" r="0" b="0"/>
          <a:pathLst>
            <a:path>
              <a:moveTo>
                <a:pt x="2563703" y="2465155"/>
              </a:moveTo>
              <a:arcTo wR="1473601" hR="1473601" stAng="2537375" swAng="1317549"/>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356DF42-A5FE-4CB2-8EE7-DE93B97C8B2A}">
      <dsp:nvSpPr>
        <dsp:cNvPr id="0" name=""/>
        <dsp:cNvSpPr/>
      </dsp:nvSpPr>
      <dsp:spPr>
        <a:xfrm>
          <a:off x="2232247" y="2905474"/>
          <a:ext cx="2742330" cy="89257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Determinar los productos y servicios demandados por los potenciales clientes del IGM.</a:t>
          </a:r>
          <a:endParaRPr lang="es-EC" sz="1200" b="1" kern="1200" dirty="0"/>
        </a:p>
      </dsp:txBody>
      <dsp:txXfrm>
        <a:off x="2275819" y="2949046"/>
        <a:ext cx="2655186" cy="805434"/>
      </dsp:txXfrm>
    </dsp:sp>
    <dsp:sp modelId="{51FAEFDF-FA49-4E52-AD55-D6984F5DED67}">
      <dsp:nvSpPr>
        <dsp:cNvPr id="0" name=""/>
        <dsp:cNvSpPr/>
      </dsp:nvSpPr>
      <dsp:spPr>
        <a:xfrm>
          <a:off x="2015639" y="38252"/>
          <a:ext cx="2947203" cy="2947203"/>
        </a:xfrm>
        <a:custGeom>
          <a:avLst/>
          <a:gdLst/>
          <a:ahLst/>
          <a:cxnLst/>
          <a:rect l="0" t="0" r="0" b="0"/>
          <a:pathLst>
            <a:path>
              <a:moveTo>
                <a:pt x="826564" y="2797552"/>
              </a:moveTo>
              <a:arcTo wR="1473601" hR="1473601" stAng="6962732" swAng="1310051"/>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8CF6C19-026E-479A-9170-17CC0E708F22}">
      <dsp:nvSpPr>
        <dsp:cNvPr id="0" name=""/>
        <dsp:cNvSpPr/>
      </dsp:nvSpPr>
      <dsp:spPr>
        <a:xfrm>
          <a:off x="432048" y="1465312"/>
          <a:ext cx="2515217" cy="8925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Determinar el medio de publicidad qué más impacto genera a los potenciales clientes del IGM.</a:t>
          </a:r>
          <a:endParaRPr lang="es-EC" sz="1200" b="1" kern="1200" dirty="0"/>
        </a:p>
      </dsp:txBody>
      <dsp:txXfrm>
        <a:off x="475620" y="1508884"/>
        <a:ext cx="2428073" cy="805434"/>
      </dsp:txXfrm>
    </dsp:sp>
    <dsp:sp modelId="{705CF33D-EAFD-4CAD-B10F-416D1D725FAA}">
      <dsp:nvSpPr>
        <dsp:cNvPr id="0" name=""/>
        <dsp:cNvSpPr/>
      </dsp:nvSpPr>
      <dsp:spPr>
        <a:xfrm>
          <a:off x="1985335" y="982053"/>
          <a:ext cx="2947203" cy="2947203"/>
        </a:xfrm>
        <a:custGeom>
          <a:avLst/>
          <a:gdLst/>
          <a:ahLst/>
          <a:cxnLst/>
          <a:rect l="0" t="0" r="0" b="0"/>
          <a:pathLst>
            <a:path>
              <a:moveTo>
                <a:pt x="486312" y="379635"/>
              </a:moveTo>
              <a:arcTo wR="1473601" hR="1473601" stAng="13676051" swAng="1045700"/>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07DB8-721F-4089-96DC-5D84F151D0D0}">
      <dsp:nvSpPr>
        <dsp:cNvPr id="0" name=""/>
        <dsp:cNvSpPr/>
      </dsp:nvSpPr>
      <dsp:spPr>
        <a:xfrm>
          <a:off x="177502" y="-4548316"/>
          <a:ext cx="9096632" cy="9096632"/>
        </a:xfrm>
        <a:prstGeom prst="circularArrow">
          <a:avLst>
            <a:gd name="adj1" fmla="val 3187"/>
            <a:gd name="adj2" fmla="val 180258"/>
            <a:gd name="adj3" fmla="val 10275968"/>
            <a:gd name="adj4" fmla="val -1375099"/>
            <a:gd name="adj5" fmla="val 3309"/>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982088-1DE9-4471-9087-04CA4F364EBD}">
      <dsp:nvSpPr>
        <dsp:cNvPr id="0" name=""/>
        <dsp:cNvSpPr/>
      </dsp:nvSpPr>
      <dsp:spPr>
        <a:xfrm>
          <a:off x="140551" y="3096346"/>
          <a:ext cx="8505753" cy="9725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b="1" kern="1200" dirty="0" smtClean="0"/>
            <a:t>3. En el Plan de Marketing se concluye que se debe de poner énfasis en la Publicidad y Difusión con la utilización de los medios masivos y en la Promoción con nuevos paquetes de descuentos para el público en general.</a:t>
          </a:r>
          <a:endParaRPr lang="es-EC" sz="1600" b="1" kern="1200" dirty="0"/>
        </a:p>
      </dsp:txBody>
      <dsp:txXfrm>
        <a:off x="188027" y="3143822"/>
        <a:ext cx="8410801" cy="877598"/>
      </dsp:txXfrm>
    </dsp:sp>
    <dsp:sp modelId="{CED415B5-7B01-4539-9649-C5E81AE9B0AC}">
      <dsp:nvSpPr>
        <dsp:cNvPr id="0" name=""/>
        <dsp:cNvSpPr/>
      </dsp:nvSpPr>
      <dsp:spPr>
        <a:xfrm>
          <a:off x="141762" y="0"/>
          <a:ext cx="8770606" cy="169979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b="1" kern="1200" dirty="0" smtClean="0">
              <a:cs typeface="Aharoni" pitchFamily="2" charset="-79"/>
            </a:rPr>
            <a:t>1. En el Análisis Situacional se determinó que el IGM es una Institución con mucha trayectoria  existen debilidades en las diferentes Gestiones es así como en el área Cartográfica requiere innovar productos en diferentes escalas proporcionar a los Municipios y a las Instituciones competentes información a una escala amplia a fin de facilitar el trabajo en campo y en la Gestión de Artes Gráficas  es necesario implementar nueva tecnología para nuevos servicios en impresiones con mayor seguridad.</a:t>
          </a:r>
          <a:endParaRPr lang="es-EC" sz="1600" b="1" kern="1200" dirty="0">
            <a:cs typeface="Aharoni" pitchFamily="2" charset="-79"/>
          </a:endParaRPr>
        </a:p>
      </dsp:txBody>
      <dsp:txXfrm>
        <a:off x="224739" y="82977"/>
        <a:ext cx="8604652" cy="1533841"/>
      </dsp:txXfrm>
    </dsp:sp>
    <dsp:sp modelId="{6CB80288-CE7B-42E3-8E13-97A1411D3195}">
      <dsp:nvSpPr>
        <dsp:cNvPr id="0" name=""/>
        <dsp:cNvSpPr/>
      </dsp:nvSpPr>
      <dsp:spPr>
        <a:xfrm>
          <a:off x="128420" y="1798207"/>
          <a:ext cx="8656555" cy="119479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b="1" kern="1200" dirty="0" smtClean="0"/>
            <a:t>2. De la investigación de mercado que se realizó a 245 encuestados, los que piensan a cerca de los productos y servicios que ofrece en el IGM se concluyó que las personas requieren de nuevos productos y servicios así como también que existan promociones y descuentos en volúmenes de compras.</a:t>
          </a:r>
          <a:endParaRPr lang="es-EC" sz="1600" b="1" kern="1200" dirty="0"/>
        </a:p>
      </dsp:txBody>
      <dsp:txXfrm>
        <a:off x="186745" y="1856532"/>
        <a:ext cx="8539905" cy="1078148"/>
      </dsp:txXfrm>
    </dsp:sp>
    <dsp:sp modelId="{AB484DEF-B730-455C-AF1F-72E41ED66767}">
      <dsp:nvSpPr>
        <dsp:cNvPr id="0" name=""/>
        <dsp:cNvSpPr/>
      </dsp:nvSpPr>
      <dsp:spPr>
        <a:xfrm>
          <a:off x="10609" y="4185422"/>
          <a:ext cx="8774366" cy="205070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b="1" kern="1200" dirty="0" smtClean="0"/>
            <a:t>4. En el Direccionamiento Estratégico se estableció una filosofía corporativa, que le servirá de base a </a:t>
          </a:r>
          <a:r>
            <a:rPr lang="x-none" sz="1600" b="1" kern="1200" smtClean="0"/>
            <a:t>El Análisis Financiero arrojó que el proyecto es viable puesto que el VAN es 4.383.188,49 y es mayor que cero, la TIR del proyecto financiado por el Estado  es del 63,.82%  y garantiza que está en capacidad de generar una mayor rentabilidad, la relación costo beneficio siendo</a:t>
          </a:r>
          <a:r>
            <a:rPr lang="es-MX" sz="1600" b="1" kern="1200" dirty="0" smtClean="0"/>
            <a:t> mayor que la unidad (C/B &gt;1), </a:t>
          </a:r>
          <a:r>
            <a:rPr lang="x-none" sz="1600" b="1" kern="1200" smtClean="0"/>
            <a:t>del proyecto financiado es de 1.67 es decir que por cada dólar invertido obtenemos un rendimiento del $0.67 y El periodo de recuperación del proyecto será de 1 año y 7 meses y 20 días tiempo en el cual la inversión inicial será totalmente recuperada. </a:t>
          </a:r>
          <a:endParaRPr lang="es-EC" sz="1600" b="1" kern="1200" dirty="0"/>
        </a:p>
      </dsp:txBody>
      <dsp:txXfrm>
        <a:off x="110716" y="4285529"/>
        <a:ext cx="8574152" cy="18504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91B4D-FE0E-49A8-AA79-C59D8C4E93B3}">
      <dsp:nvSpPr>
        <dsp:cNvPr id="0" name=""/>
        <dsp:cNvSpPr/>
      </dsp:nvSpPr>
      <dsp:spPr>
        <a:xfrm>
          <a:off x="130088" y="262290"/>
          <a:ext cx="3238434" cy="132728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b="1" kern="1200" dirty="0" smtClean="0"/>
            <a:t>Se recomienda implementar el Plan Estratégico de Marketing  para promocionar y difundir  los productos y servicios a fin de poder ofrecer al cliente calidad. </a:t>
          </a:r>
          <a:endParaRPr lang="es-EC" sz="1600" b="1" kern="1200" dirty="0"/>
        </a:p>
      </dsp:txBody>
      <dsp:txXfrm>
        <a:off x="168963" y="301165"/>
        <a:ext cx="3160684" cy="1249531"/>
      </dsp:txXfrm>
    </dsp:sp>
    <dsp:sp modelId="{21706FC9-392B-489B-B36C-C26E233E7F56}">
      <dsp:nvSpPr>
        <dsp:cNvPr id="0" name=""/>
        <dsp:cNvSpPr/>
      </dsp:nvSpPr>
      <dsp:spPr>
        <a:xfrm rot="107585">
          <a:off x="3511578" y="712196"/>
          <a:ext cx="345004" cy="54860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EC" sz="1050" kern="1200"/>
        </a:p>
      </dsp:txBody>
      <dsp:txXfrm>
        <a:off x="3511603" y="820299"/>
        <a:ext cx="241503" cy="329165"/>
      </dsp:txXfrm>
    </dsp:sp>
    <dsp:sp modelId="{D80941FF-1D57-49AE-9A25-1A016F6FBDE0}">
      <dsp:nvSpPr>
        <dsp:cNvPr id="0" name=""/>
        <dsp:cNvSpPr/>
      </dsp:nvSpPr>
      <dsp:spPr>
        <a:xfrm>
          <a:off x="4019156" y="387360"/>
          <a:ext cx="3450556" cy="132728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b="1" kern="1200" dirty="0" smtClean="0"/>
            <a:t>Enfocarse en los principios y objetivos de la Institución y así desarrollar una cultura corporativa que permita mejorar el servicio y los productos</a:t>
          </a:r>
          <a:r>
            <a:rPr lang="es-EC" sz="1400" b="1" kern="1200" dirty="0" smtClean="0"/>
            <a:t>.</a:t>
          </a:r>
          <a:endParaRPr lang="es-EC" sz="1400" b="1" kern="1200" dirty="0"/>
        </a:p>
      </dsp:txBody>
      <dsp:txXfrm>
        <a:off x="4058031" y="426235"/>
        <a:ext cx="3372806" cy="1249531"/>
      </dsp:txXfrm>
    </dsp:sp>
    <dsp:sp modelId="{A358B4D5-1363-479F-90F6-2F6943470460}">
      <dsp:nvSpPr>
        <dsp:cNvPr id="0" name=""/>
        <dsp:cNvSpPr/>
      </dsp:nvSpPr>
      <dsp:spPr>
        <a:xfrm rot="5809027">
          <a:off x="5248045" y="1723434"/>
          <a:ext cx="566730" cy="54860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EC" sz="1050" kern="1200"/>
        </a:p>
      </dsp:txBody>
      <dsp:txXfrm rot="10800000">
        <a:off x="5340105" y="1751446"/>
        <a:ext cx="402147" cy="329165"/>
      </dsp:txXfrm>
    </dsp:sp>
    <dsp:sp modelId="{FCFC5856-035E-4DBD-8591-8C151E1E0C89}">
      <dsp:nvSpPr>
        <dsp:cNvPr id="0" name=""/>
        <dsp:cNvSpPr/>
      </dsp:nvSpPr>
      <dsp:spPr>
        <a:xfrm>
          <a:off x="0" y="2269163"/>
          <a:ext cx="3602375" cy="13272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b="1" kern="1200" dirty="0" smtClean="0"/>
            <a:t>Elaborar cartografía a mayor escala a fin de proporcionar al cliente información más precisa.</a:t>
          </a:r>
          <a:endParaRPr lang="es-EC" sz="1600" b="1" kern="1200" dirty="0"/>
        </a:p>
      </dsp:txBody>
      <dsp:txXfrm>
        <a:off x="38875" y="2308038"/>
        <a:ext cx="3524625" cy="1249531"/>
      </dsp:txXfrm>
    </dsp:sp>
    <dsp:sp modelId="{56EA756B-0A63-4542-81C9-01F785FA417F}">
      <dsp:nvSpPr>
        <dsp:cNvPr id="0" name=""/>
        <dsp:cNvSpPr/>
      </dsp:nvSpPr>
      <dsp:spPr>
        <a:xfrm rot="10799796">
          <a:off x="3651853" y="2658499"/>
          <a:ext cx="119197" cy="54860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EC" sz="1050" kern="1200"/>
        </a:p>
      </dsp:txBody>
      <dsp:txXfrm>
        <a:off x="3687612" y="2768220"/>
        <a:ext cx="83438" cy="329165"/>
      </dsp:txXfrm>
    </dsp:sp>
    <dsp:sp modelId="{1E84FCB5-3ACD-4F2E-B98B-3F8E668C8EE4}">
      <dsp:nvSpPr>
        <dsp:cNvPr id="0" name=""/>
        <dsp:cNvSpPr/>
      </dsp:nvSpPr>
      <dsp:spPr>
        <a:xfrm>
          <a:off x="3827276" y="2269163"/>
          <a:ext cx="3215782" cy="132728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b="1" kern="1200" dirty="0" smtClean="0"/>
            <a:t>Se recomienda  implementar nueva tecnología y así ofrecer nuevos servicios y productos con mejores precios</a:t>
          </a:r>
          <a:endParaRPr lang="es-EC" sz="1600" kern="1200" dirty="0"/>
        </a:p>
      </dsp:txBody>
      <dsp:txXfrm>
        <a:off x="3866151" y="2308038"/>
        <a:ext cx="3138032" cy="1249531"/>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ACF2F-1A03-449F-A605-908E632D0F61}" type="datetimeFigureOut">
              <a:rPr lang="es-EC" smtClean="0"/>
              <a:pPr/>
              <a:t>08/11/2013</a:t>
            </a:fld>
            <a:endParaRPr lang="es-EC"/>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9C50DD-F011-495F-AFDC-3890963DA4DE}" type="slidenum">
              <a:rPr lang="es-EC" smtClean="0"/>
              <a:pPr/>
              <a:t>‹Nº›</a:t>
            </a:fld>
            <a:endParaRPr lang="es-EC"/>
          </a:p>
        </p:txBody>
      </p:sp>
    </p:spTree>
    <p:extLst>
      <p:ext uri="{BB962C8B-B14F-4D97-AF65-F5344CB8AC3E}">
        <p14:creationId xmlns:p14="http://schemas.microsoft.com/office/powerpoint/2010/main" val="200320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C" dirty="0"/>
          </a:p>
        </p:txBody>
      </p:sp>
      <p:sp>
        <p:nvSpPr>
          <p:cNvPr id="4" name="Slide Number Placeholder 3"/>
          <p:cNvSpPr>
            <a:spLocks noGrp="1"/>
          </p:cNvSpPr>
          <p:nvPr>
            <p:ph type="sldNum" sz="quarter" idx="10"/>
          </p:nvPr>
        </p:nvSpPr>
        <p:spPr/>
        <p:txBody>
          <a:bodyPr/>
          <a:lstStyle/>
          <a:p>
            <a:fld id="{C49C50DD-F011-495F-AFDC-3890963DA4DE}" type="slidenum">
              <a:rPr lang="es-EC" smtClean="0"/>
              <a:pPr/>
              <a:t>10</a:t>
            </a:fld>
            <a:endParaRPr lang="es-EC"/>
          </a:p>
        </p:txBody>
      </p:sp>
    </p:spTree>
    <p:extLst>
      <p:ext uri="{BB962C8B-B14F-4D97-AF65-F5344CB8AC3E}">
        <p14:creationId xmlns:p14="http://schemas.microsoft.com/office/powerpoint/2010/main" val="3498703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494393CC-6872-43EB-96C4-841B0A000A8A}" type="datetimeFigureOut">
              <a:rPr lang="es-EC" smtClean="0"/>
              <a:pPr/>
              <a:t>08/11/2013</a:t>
            </a:fld>
            <a:endParaRPr lang="es-EC"/>
          </a:p>
        </p:txBody>
      </p:sp>
      <p:sp>
        <p:nvSpPr>
          <p:cNvPr id="5" name="Footer Placeholder 4"/>
          <p:cNvSpPr>
            <a:spLocks noGrp="1"/>
          </p:cNvSpPr>
          <p:nvPr>
            <p:ph type="ftr" sz="quarter" idx="11"/>
          </p:nvPr>
        </p:nvSpPr>
        <p:spPr>
          <a:xfrm>
            <a:off x="914400" y="4323846"/>
            <a:ext cx="4880610" cy="365125"/>
          </a:xfrm>
        </p:spPr>
        <p:txBody>
          <a:bodyPr/>
          <a:lstStyle/>
          <a:p>
            <a:endParaRPr lang="es-EC"/>
          </a:p>
        </p:txBody>
      </p:sp>
      <p:sp>
        <p:nvSpPr>
          <p:cNvPr id="6" name="Slide Number Placeholder 5"/>
          <p:cNvSpPr>
            <a:spLocks noGrp="1"/>
          </p:cNvSpPr>
          <p:nvPr>
            <p:ph type="sldNum" sz="quarter" idx="12"/>
          </p:nvPr>
        </p:nvSpPr>
        <p:spPr>
          <a:xfrm>
            <a:off x="6057900" y="1430867"/>
            <a:ext cx="2171700" cy="365125"/>
          </a:xfrm>
        </p:spPr>
        <p:txBody>
          <a:bodyPr/>
          <a:lstStyle/>
          <a:p>
            <a:fld id="{5E5075EB-D9D8-4F48-A795-8758944B5149}" type="slidenum">
              <a:rPr lang="es-EC" smtClean="0"/>
              <a:pPr/>
              <a:t>‹Nº›</a:t>
            </a:fld>
            <a:endParaRPr lang="es-EC"/>
          </a:p>
        </p:txBody>
      </p:sp>
    </p:spTree>
    <p:extLst>
      <p:ext uri="{BB962C8B-B14F-4D97-AF65-F5344CB8AC3E}">
        <p14:creationId xmlns:p14="http://schemas.microsoft.com/office/powerpoint/2010/main" val="1728970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94393CC-6872-43EB-96C4-841B0A000A8A}" type="datetimeFigureOut">
              <a:rPr lang="es-EC" smtClean="0"/>
              <a:pPr/>
              <a:t>08/11/2013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E5075EB-D9D8-4F48-A795-8758944B5149}" type="slidenum">
              <a:rPr lang="es-EC" smtClean="0"/>
              <a:pPr/>
              <a:t>‹Nº›</a:t>
            </a:fld>
            <a:endParaRPr lang="es-EC"/>
          </a:p>
        </p:txBody>
      </p:sp>
    </p:spTree>
    <p:extLst>
      <p:ext uri="{BB962C8B-B14F-4D97-AF65-F5344CB8AC3E}">
        <p14:creationId xmlns:p14="http://schemas.microsoft.com/office/powerpoint/2010/main" val="1152172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94393CC-6872-43EB-96C4-841B0A000A8A}" type="datetimeFigureOut">
              <a:rPr lang="es-EC" smtClean="0"/>
              <a:pPr/>
              <a:t>08/11/2013</a:t>
            </a:fld>
            <a:endParaRPr lang="es-EC"/>
          </a:p>
        </p:txBody>
      </p:sp>
      <p:sp>
        <p:nvSpPr>
          <p:cNvPr id="6" name="Footer Placeholder 5"/>
          <p:cNvSpPr>
            <a:spLocks noGrp="1"/>
          </p:cNvSpPr>
          <p:nvPr>
            <p:ph type="ftr" sz="quarter" idx="11"/>
          </p:nvPr>
        </p:nvSpPr>
        <p:spPr>
          <a:xfrm>
            <a:off x="594360" y="381001"/>
            <a:ext cx="4830656" cy="365125"/>
          </a:xfrm>
        </p:spPr>
        <p:txBody>
          <a:bodyPr/>
          <a:lstStyle/>
          <a:p>
            <a:endParaRPr lang="es-EC"/>
          </a:p>
        </p:txBody>
      </p:sp>
      <p:sp>
        <p:nvSpPr>
          <p:cNvPr id="7" name="Slide Number Placeholder 6"/>
          <p:cNvSpPr>
            <a:spLocks noGrp="1"/>
          </p:cNvSpPr>
          <p:nvPr>
            <p:ph type="sldNum" sz="quarter" idx="12"/>
          </p:nvPr>
        </p:nvSpPr>
        <p:spPr>
          <a:xfrm>
            <a:off x="7882466" y="381001"/>
            <a:ext cx="667174" cy="365125"/>
          </a:xfrm>
        </p:spPr>
        <p:txBody>
          <a:bodyPr/>
          <a:lstStyle/>
          <a:p>
            <a:fld id="{5E5075EB-D9D8-4F48-A795-8758944B5149}" type="slidenum">
              <a:rPr lang="es-EC" smtClean="0"/>
              <a:pPr/>
              <a:t>‹Nº›</a:t>
            </a:fld>
            <a:endParaRPr lang="es-EC"/>
          </a:p>
        </p:txBody>
      </p:sp>
    </p:spTree>
    <p:extLst>
      <p:ext uri="{BB962C8B-B14F-4D97-AF65-F5344CB8AC3E}">
        <p14:creationId xmlns:p14="http://schemas.microsoft.com/office/powerpoint/2010/main" val="81304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94393CC-6872-43EB-96C4-841B0A000A8A}" type="datetimeFigureOut">
              <a:rPr lang="es-EC" smtClean="0"/>
              <a:pPr/>
              <a:t>08/11/2013</a:t>
            </a:fld>
            <a:endParaRPr lang="es-EC"/>
          </a:p>
        </p:txBody>
      </p:sp>
      <p:sp>
        <p:nvSpPr>
          <p:cNvPr id="6" name="Footer Placeholder 5"/>
          <p:cNvSpPr>
            <a:spLocks noGrp="1"/>
          </p:cNvSpPr>
          <p:nvPr>
            <p:ph type="ftr" sz="quarter" idx="11"/>
          </p:nvPr>
        </p:nvSpPr>
        <p:spPr>
          <a:xfrm>
            <a:off x="594360" y="379438"/>
            <a:ext cx="4830656" cy="365125"/>
          </a:xfrm>
        </p:spPr>
        <p:txBody>
          <a:bodyPr/>
          <a:lstStyle/>
          <a:p>
            <a:endParaRPr lang="es-EC"/>
          </a:p>
        </p:txBody>
      </p:sp>
      <p:sp>
        <p:nvSpPr>
          <p:cNvPr id="7" name="Slide Number Placeholder 6"/>
          <p:cNvSpPr>
            <a:spLocks noGrp="1"/>
          </p:cNvSpPr>
          <p:nvPr>
            <p:ph type="sldNum" sz="quarter" idx="12"/>
          </p:nvPr>
        </p:nvSpPr>
        <p:spPr>
          <a:xfrm>
            <a:off x="7882466" y="381001"/>
            <a:ext cx="667174" cy="365125"/>
          </a:xfrm>
        </p:spPr>
        <p:txBody>
          <a:bodyPr/>
          <a:lstStyle/>
          <a:p>
            <a:fld id="{5E5075EB-D9D8-4F48-A795-8758944B5149}" type="slidenum">
              <a:rPr lang="es-EC" smtClean="0"/>
              <a:pPr/>
              <a:t>‹Nº›</a:t>
            </a:fld>
            <a:endParaRPr lang="es-EC"/>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02259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494393CC-6872-43EB-96C4-841B0A000A8A}" type="datetimeFigureOut">
              <a:rPr lang="es-EC" smtClean="0"/>
              <a:pPr/>
              <a:t>08/11/2013</a:t>
            </a:fld>
            <a:endParaRPr lang="es-EC"/>
          </a:p>
        </p:txBody>
      </p:sp>
      <p:sp>
        <p:nvSpPr>
          <p:cNvPr id="6" name="Footer Placeholder 5"/>
          <p:cNvSpPr>
            <a:spLocks noGrp="1"/>
          </p:cNvSpPr>
          <p:nvPr>
            <p:ph type="ftr" sz="quarter" idx="11"/>
          </p:nvPr>
        </p:nvSpPr>
        <p:spPr>
          <a:xfrm>
            <a:off x="594360" y="378884"/>
            <a:ext cx="4830656" cy="365125"/>
          </a:xfrm>
        </p:spPr>
        <p:txBody>
          <a:bodyPr/>
          <a:lstStyle/>
          <a:p>
            <a:endParaRPr lang="es-EC"/>
          </a:p>
        </p:txBody>
      </p:sp>
      <p:sp>
        <p:nvSpPr>
          <p:cNvPr id="7" name="Slide Number Placeholder 6"/>
          <p:cNvSpPr>
            <a:spLocks noGrp="1"/>
          </p:cNvSpPr>
          <p:nvPr>
            <p:ph type="sldNum" sz="quarter" idx="12"/>
          </p:nvPr>
        </p:nvSpPr>
        <p:spPr>
          <a:xfrm>
            <a:off x="7882466" y="381001"/>
            <a:ext cx="667174" cy="365125"/>
          </a:xfrm>
        </p:spPr>
        <p:txBody>
          <a:bodyPr/>
          <a:lstStyle/>
          <a:p>
            <a:fld id="{5E5075EB-D9D8-4F48-A795-8758944B5149}" type="slidenum">
              <a:rPr lang="es-EC" smtClean="0"/>
              <a:pPr/>
              <a:t>‹Nº›</a:t>
            </a:fld>
            <a:endParaRPr lang="es-EC"/>
          </a:p>
        </p:txBody>
      </p:sp>
    </p:spTree>
    <p:extLst>
      <p:ext uri="{BB962C8B-B14F-4D97-AF65-F5344CB8AC3E}">
        <p14:creationId xmlns:p14="http://schemas.microsoft.com/office/powerpoint/2010/main" val="3608531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94393CC-6872-43EB-96C4-841B0A000A8A}" type="datetimeFigureOut">
              <a:rPr lang="es-EC" smtClean="0"/>
              <a:pPr/>
              <a:t>08/11/2013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E5075EB-D9D8-4F48-A795-8758944B5149}" type="slidenum">
              <a:rPr lang="es-EC" smtClean="0"/>
              <a:pPr/>
              <a:t>‹Nº›</a:t>
            </a:fld>
            <a:endParaRPr lang="es-EC"/>
          </a:p>
        </p:txBody>
      </p:sp>
    </p:spTree>
    <p:extLst>
      <p:ext uri="{BB962C8B-B14F-4D97-AF65-F5344CB8AC3E}">
        <p14:creationId xmlns:p14="http://schemas.microsoft.com/office/powerpoint/2010/main" val="1868617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94393CC-6872-43EB-96C4-841B0A000A8A}" type="datetimeFigureOut">
              <a:rPr lang="es-EC" smtClean="0"/>
              <a:pPr/>
              <a:t>08/11/2013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E5075EB-D9D8-4F48-A795-8758944B5149}" type="slidenum">
              <a:rPr lang="es-EC" smtClean="0"/>
              <a:pPr/>
              <a:t>‹Nº›</a:t>
            </a:fld>
            <a:endParaRPr lang="es-EC"/>
          </a:p>
        </p:txBody>
      </p:sp>
    </p:spTree>
    <p:extLst>
      <p:ext uri="{BB962C8B-B14F-4D97-AF65-F5344CB8AC3E}">
        <p14:creationId xmlns:p14="http://schemas.microsoft.com/office/powerpoint/2010/main" val="3334704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94393CC-6872-43EB-96C4-841B0A000A8A}" type="datetimeFigureOut">
              <a:rPr lang="es-EC" smtClean="0"/>
              <a:pPr/>
              <a:t>08/11/2013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E5075EB-D9D8-4F48-A795-8758944B5149}" type="slidenum">
              <a:rPr lang="es-EC" smtClean="0"/>
              <a:pPr/>
              <a:t>‹Nº›</a:t>
            </a:fld>
            <a:endParaRPr lang="es-EC"/>
          </a:p>
        </p:txBody>
      </p:sp>
    </p:spTree>
    <p:extLst>
      <p:ext uri="{BB962C8B-B14F-4D97-AF65-F5344CB8AC3E}">
        <p14:creationId xmlns:p14="http://schemas.microsoft.com/office/powerpoint/2010/main" val="224579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494393CC-6872-43EB-96C4-841B0A000A8A}" type="datetimeFigureOut">
              <a:rPr lang="es-EC" smtClean="0"/>
              <a:pPr/>
              <a:t>08/11/2013</a:t>
            </a:fld>
            <a:endParaRPr lang="es-EC"/>
          </a:p>
        </p:txBody>
      </p:sp>
      <p:sp>
        <p:nvSpPr>
          <p:cNvPr id="5" name="Footer Placeholder 4"/>
          <p:cNvSpPr>
            <a:spLocks noGrp="1"/>
          </p:cNvSpPr>
          <p:nvPr>
            <p:ph type="ftr" sz="quarter" idx="11"/>
          </p:nvPr>
        </p:nvSpPr>
        <p:spPr>
          <a:xfrm>
            <a:off x="594360" y="381001"/>
            <a:ext cx="4830656" cy="365125"/>
          </a:xfrm>
        </p:spPr>
        <p:txBody>
          <a:bodyPr/>
          <a:lstStyle/>
          <a:p>
            <a:endParaRPr lang="es-EC"/>
          </a:p>
        </p:txBody>
      </p:sp>
      <p:sp>
        <p:nvSpPr>
          <p:cNvPr id="6" name="Slide Number Placeholder 5"/>
          <p:cNvSpPr>
            <a:spLocks noGrp="1"/>
          </p:cNvSpPr>
          <p:nvPr>
            <p:ph type="sldNum" sz="quarter" idx="12"/>
          </p:nvPr>
        </p:nvSpPr>
        <p:spPr>
          <a:xfrm>
            <a:off x="7882466" y="381001"/>
            <a:ext cx="667174" cy="365125"/>
          </a:xfrm>
        </p:spPr>
        <p:txBody>
          <a:bodyPr/>
          <a:lstStyle/>
          <a:p>
            <a:fld id="{5E5075EB-D9D8-4F48-A795-8758944B5149}" type="slidenum">
              <a:rPr lang="es-EC" smtClean="0"/>
              <a:pPr/>
              <a:t>‹Nº›</a:t>
            </a:fld>
            <a:endParaRPr lang="es-EC"/>
          </a:p>
        </p:txBody>
      </p:sp>
    </p:spTree>
    <p:extLst>
      <p:ext uri="{BB962C8B-B14F-4D97-AF65-F5344CB8AC3E}">
        <p14:creationId xmlns:p14="http://schemas.microsoft.com/office/powerpoint/2010/main" val="271844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94393CC-6872-43EB-96C4-841B0A000A8A}" type="datetimeFigureOut">
              <a:rPr lang="es-EC" smtClean="0"/>
              <a:pPr/>
              <a:t>08/11/2013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E5075EB-D9D8-4F48-A795-8758944B5149}" type="slidenum">
              <a:rPr lang="es-EC" smtClean="0"/>
              <a:pPr/>
              <a:t>‹Nº›</a:t>
            </a:fld>
            <a:endParaRPr lang="es-EC"/>
          </a:p>
        </p:txBody>
      </p:sp>
    </p:spTree>
    <p:extLst>
      <p:ext uri="{BB962C8B-B14F-4D97-AF65-F5344CB8AC3E}">
        <p14:creationId xmlns:p14="http://schemas.microsoft.com/office/powerpoint/2010/main" val="1922645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494393CC-6872-43EB-96C4-841B0A000A8A}" type="datetimeFigureOut">
              <a:rPr lang="es-EC" smtClean="0"/>
              <a:pPr/>
              <a:t>08/11/2013</a:t>
            </a:fld>
            <a:endParaRPr lang="es-EC"/>
          </a:p>
        </p:txBody>
      </p:sp>
      <p:sp>
        <p:nvSpPr>
          <p:cNvPr id="5" name="Footer Placeholder 4"/>
          <p:cNvSpPr>
            <a:spLocks noGrp="1"/>
          </p:cNvSpPr>
          <p:nvPr>
            <p:ph type="ftr" sz="quarter" idx="11"/>
          </p:nvPr>
        </p:nvSpPr>
        <p:spPr>
          <a:xfrm>
            <a:off x="594360" y="381001"/>
            <a:ext cx="4830656" cy="365125"/>
          </a:xfrm>
        </p:spPr>
        <p:txBody>
          <a:bodyPr/>
          <a:lstStyle/>
          <a:p>
            <a:endParaRPr lang="es-EC"/>
          </a:p>
        </p:txBody>
      </p:sp>
      <p:sp>
        <p:nvSpPr>
          <p:cNvPr id="6" name="Slide Number Placeholder 5"/>
          <p:cNvSpPr>
            <a:spLocks noGrp="1"/>
          </p:cNvSpPr>
          <p:nvPr>
            <p:ph type="sldNum" sz="quarter" idx="12"/>
          </p:nvPr>
        </p:nvSpPr>
        <p:spPr>
          <a:xfrm>
            <a:off x="7882466" y="381001"/>
            <a:ext cx="667173" cy="365125"/>
          </a:xfrm>
        </p:spPr>
        <p:txBody>
          <a:bodyPr/>
          <a:lstStyle/>
          <a:p>
            <a:fld id="{5E5075EB-D9D8-4F48-A795-8758944B5149}" type="slidenum">
              <a:rPr lang="es-EC" smtClean="0"/>
              <a:pPr/>
              <a:t>‹Nº›</a:t>
            </a:fld>
            <a:endParaRPr lang="es-EC"/>
          </a:p>
        </p:txBody>
      </p:sp>
    </p:spTree>
    <p:extLst>
      <p:ext uri="{BB962C8B-B14F-4D97-AF65-F5344CB8AC3E}">
        <p14:creationId xmlns:p14="http://schemas.microsoft.com/office/powerpoint/2010/main" val="2729264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94393CC-6872-43EB-96C4-841B0A000A8A}" type="datetimeFigureOut">
              <a:rPr lang="es-EC" smtClean="0"/>
              <a:pPr/>
              <a:t>08/11/2013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E5075EB-D9D8-4F48-A795-8758944B5149}" type="slidenum">
              <a:rPr lang="es-EC" smtClean="0"/>
              <a:pPr/>
              <a:t>‹Nº›</a:t>
            </a:fld>
            <a:endParaRPr lang="es-EC"/>
          </a:p>
        </p:txBody>
      </p:sp>
    </p:spTree>
    <p:extLst>
      <p:ext uri="{BB962C8B-B14F-4D97-AF65-F5344CB8AC3E}">
        <p14:creationId xmlns:p14="http://schemas.microsoft.com/office/powerpoint/2010/main" val="2644402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594359" y="3132667"/>
            <a:ext cx="3910579" cy="31309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2098" y="3132667"/>
            <a:ext cx="3907541" cy="31309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94393CC-6872-43EB-96C4-841B0A000A8A}" type="datetimeFigureOut">
              <a:rPr lang="es-EC" smtClean="0"/>
              <a:pPr/>
              <a:t>08/11/2013</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E5075EB-D9D8-4F48-A795-8758944B5149}" type="slidenum">
              <a:rPr lang="es-EC" smtClean="0"/>
              <a:pPr/>
              <a:t>‹Nº›</a:t>
            </a:fld>
            <a:endParaRPr lang="es-EC"/>
          </a:p>
        </p:txBody>
      </p:sp>
    </p:spTree>
    <p:extLst>
      <p:ext uri="{BB962C8B-B14F-4D97-AF65-F5344CB8AC3E}">
        <p14:creationId xmlns:p14="http://schemas.microsoft.com/office/powerpoint/2010/main" val="1504949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94393CC-6872-43EB-96C4-841B0A000A8A}" type="datetimeFigureOut">
              <a:rPr lang="es-EC" smtClean="0"/>
              <a:pPr/>
              <a:t>08/11/2013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E5075EB-D9D8-4F48-A795-8758944B5149}" type="slidenum">
              <a:rPr lang="es-EC" smtClean="0"/>
              <a:pPr/>
              <a:t>‹Nº›</a:t>
            </a:fld>
            <a:endParaRPr lang="es-EC"/>
          </a:p>
        </p:txBody>
      </p:sp>
    </p:spTree>
    <p:extLst>
      <p:ext uri="{BB962C8B-B14F-4D97-AF65-F5344CB8AC3E}">
        <p14:creationId xmlns:p14="http://schemas.microsoft.com/office/powerpoint/2010/main" val="2140621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4393CC-6872-43EB-96C4-841B0A000A8A}" type="datetimeFigureOut">
              <a:rPr lang="es-EC" smtClean="0"/>
              <a:pPr/>
              <a:t>08/11/2013</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E5075EB-D9D8-4F48-A795-8758944B5149}" type="slidenum">
              <a:rPr lang="es-EC" smtClean="0"/>
              <a:pPr/>
              <a:t>‹Nº›</a:t>
            </a:fld>
            <a:endParaRPr lang="es-EC"/>
          </a:p>
        </p:txBody>
      </p:sp>
    </p:spTree>
    <p:extLst>
      <p:ext uri="{BB962C8B-B14F-4D97-AF65-F5344CB8AC3E}">
        <p14:creationId xmlns:p14="http://schemas.microsoft.com/office/powerpoint/2010/main" val="2766635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94393CC-6872-43EB-96C4-841B0A000A8A}" type="datetimeFigureOut">
              <a:rPr lang="es-EC" smtClean="0"/>
              <a:pPr/>
              <a:t>08/11/2013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E5075EB-D9D8-4F48-A795-8758944B5149}" type="slidenum">
              <a:rPr lang="es-EC" smtClean="0"/>
              <a:pPr/>
              <a:t>‹Nº›</a:t>
            </a:fld>
            <a:endParaRPr lang="es-EC"/>
          </a:p>
        </p:txBody>
      </p:sp>
    </p:spTree>
    <p:extLst>
      <p:ext uri="{BB962C8B-B14F-4D97-AF65-F5344CB8AC3E}">
        <p14:creationId xmlns:p14="http://schemas.microsoft.com/office/powerpoint/2010/main" val="3995156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94393CC-6872-43EB-96C4-841B0A000A8A}" type="datetimeFigureOut">
              <a:rPr lang="es-EC" smtClean="0"/>
              <a:pPr/>
              <a:t>08/11/2013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E5075EB-D9D8-4F48-A795-8758944B5149}" type="slidenum">
              <a:rPr lang="es-EC" smtClean="0"/>
              <a:pPr/>
              <a:t>‹Nº›</a:t>
            </a:fld>
            <a:endParaRPr lang="es-EC"/>
          </a:p>
        </p:txBody>
      </p:sp>
    </p:spTree>
    <p:extLst>
      <p:ext uri="{BB962C8B-B14F-4D97-AF65-F5344CB8AC3E}">
        <p14:creationId xmlns:p14="http://schemas.microsoft.com/office/powerpoint/2010/main" val="301485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94393CC-6872-43EB-96C4-841B0A000A8A}" type="datetimeFigureOut">
              <a:rPr lang="es-EC" smtClean="0"/>
              <a:pPr/>
              <a:t>08/11/2013</a:t>
            </a:fld>
            <a:endParaRPr lang="es-EC"/>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E5075EB-D9D8-4F48-A795-8758944B5149}" type="slidenum">
              <a:rPr lang="es-EC" smtClean="0"/>
              <a:pPr/>
              <a:t>‹Nº›</a:t>
            </a:fld>
            <a:endParaRPr lang="es-EC"/>
          </a:p>
        </p:txBody>
      </p:sp>
    </p:spTree>
    <p:extLst>
      <p:ext uri="{BB962C8B-B14F-4D97-AF65-F5344CB8AC3E}">
        <p14:creationId xmlns:p14="http://schemas.microsoft.com/office/powerpoint/2010/main" val="787757289"/>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0.emf"/><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7.wmf"/><Relationship Id="rId4" Type="http://schemas.openxmlformats.org/officeDocument/2006/relationships/oleObject" Target="../embeddings/oleObject1.bin"/><Relationship Id="rId9" Type="http://schemas.openxmlformats.org/officeDocument/2006/relationships/image" Target="../media/image19.wmf"/></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2.wmf"/><Relationship Id="rId5" Type="http://schemas.openxmlformats.org/officeDocument/2006/relationships/oleObject" Target="../embeddings/oleObject4.bin"/><Relationship Id="rId4" Type="http://schemas.openxmlformats.org/officeDocument/2006/relationships/image" Target="../media/image54.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2 Subtítulo"/>
          <p:cNvSpPr>
            <a:spLocks noGrp="1"/>
          </p:cNvSpPr>
          <p:nvPr>
            <p:ph type="subTitle" idx="1"/>
          </p:nvPr>
        </p:nvSpPr>
        <p:spPr>
          <a:xfrm>
            <a:off x="1122544" y="1916832"/>
            <a:ext cx="7139865" cy="1385605"/>
          </a:xfrm>
        </p:spPr>
        <p:txBody>
          <a:bodyPr>
            <a:normAutofit fontScale="92500" lnSpcReduction="20000"/>
          </a:bodyPr>
          <a:lstStyle/>
          <a:p>
            <a:pPr marL="27385" algn="ctr">
              <a:spcBef>
                <a:spcPct val="0"/>
              </a:spcBef>
            </a:pPr>
            <a:r>
              <a:rPr lang="es-EC" sz="2600" b="1" dirty="0">
                <a:solidFill>
                  <a:srgbClr val="0070C0"/>
                </a:solidFill>
              </a:rPr>
              <a:t>PLAN ESTRATÉGICO DE  MARKETING PARA EL INSTITUTO GEOGRÁFICO MILITAR-IGM</a:t>
            </a:r>
          </a:p>
          <a:p>
            <a:pPr marL="27385" algn="ctr">
              <a:spcBef>
                <a:spcPct val="0"/>
              </a:spcBef>
            </a:pPr>
            <a:endParaRPr lang="es-EC" sz="2600" b="1" dirty="0"/>
          </a:p>
          <a:p>
            <a:pPr marL="27385" algn="ctr">
              <a:spcBef>
                <a:spcPct val="0"/>
              </a:spcBef>
            </a:pPr>
            <a:r>
              <a:rPr lang="es-ES" sz="2600" b="1" dirty="0">
                <a:latin typeface="Times New Roman" pitchFamily="18" charset="0"/>
                <a:cs typeface="Times New Roman" pitchFamily="18" charset="0"/>
              </a:rPr>
              <a:t>AUTORA</a:t>
            </a:r>
            <a:r>
              <a:rPr lang="en-US" sz="2600" b="1" dirty="0">
                <a:latin typeface="Times New Roman" pitchFamily="18" charset="0"/>
                <a:cs typeface="Times New Roman" pitchFamily="18" charset="0"/>
              </a:rPr>
              <a:t>:</a:t>
            </a:r>
          </a:p>
          <a:p>
            <a:pPr marL="27385" algn="ctr">
              <a:spcBef>
                <a:spcPct val="0"/>
              </a:spcBef>
            </a:pPr>
            <a:r>
              <a:rPr lang="es-EC" sz="2600" b="1" dirty="0"/>
              <a:t>VERÓNICA ANABEL ABAD </a:t>
            </a:r>
            <a:r>
              <a:rPr lang="es-EC" sz="2600" b="1" dirty="0" smtClean="0"/>
              <a:t>CORREA</a:t>
            </a:r>
            <a:endParaRPr lang="es-EC" sz="2600" b="1" dirty="0"/>
          </a:p>
          <a:p>
            <a:pPr marL="27385" algn="ctr">
              <a:spcBef>
                <a:spcPct val="0"/>
              </a:spcBef>
            </a:pPr>
            <a:endParaRPr lang="es-EC" b="1" dirty="0"/>
          </a:p>
          <a:p>
            <a:pPr marL="27385" algn="ctr">
              <a:spcBef>
                <a:spcPct val="0"/>
              </a:spcBef>
            </a:pPr>
            <a:endParaRPr lang="es-ES" b="1" dirty="0" smtClean="0">
              <a:solidFill>
                <a:schemeClr val="tx1"/>
              </a:solidFill>
              <a:latin typeface="Times New Roman" pitchFamily="18" charset="0"/>
              <a:cs typeface="Times New Roman" pitchFamily="18" charset="0"/>
            </a:endParaRPr>
          </a:p>
        </p:txBody>
      </p:sp>
      <p:sp>
        <p:nvSpPr>
          <p:cNvPr id="6" name="Rectangle 5"/>
          <p:cNvSpPr/>
          <p:nvPr/>
        </p:nvSpPr>
        <p:spPr>
          <a:xfrm>
            <a:off x="5363580" y="4005064"/>
            <a:ext cx="3780420" cy="1423467"/>
          </a:xfrm>
          <a:prstGeom prst="rect">
            <a:avLst/>
          </a:prstGeom>
        </p:spPr>
        <p:txBody>
          <a:bodyPr wrap="square">
            <a:spAutoFit/>
          </a:bodyPr>
          <a:lstStyle/>
          <a:p>
            <a:pPr marL="27385" algn="ctr">
              <a:spcBef>
                <a:spcPct val="0"/>
              </a:spcBef>
            </a:pPr>
            <a:r>
              <a:rPr lang="es-ES" sz="1600" b="1" dirty="0">
                <a:solidFill>
                  <a:schemeClr val="accent5">
                    <a:lumMod val="75000"/>
                  </a:schemeClr>
                </a:solidFill>
                <a:latin typeface="Times New Roman" pitchFamily="18" charset="0"/>
                <a:cs typeface="Times New Roman" pitchFamily="18" charset="0"/>
              </a:rPr>
              <a:t>DIRECTOR: </a:t>
            </a:r>
          </a:p>
          <a:p>
            <a:pPr marL="27385" algn="ctr">
              <a:spcBef>
                <a:spcPct val="0"/>
              </a:spcBef>
            </a:pPr>
            <a:r>
              <a:rPr lang="es-EC" sz="1600" b="1" dirty="0">
                <a:solidFill>
                  <a:schemeClr val="accent5">
                    <a:lumMod val="75000"/>
                  </a:schemeClr>
                </a:solidFill>
              </a:rPr>
              <a:t> ING. ÁLVARO CARRILLO,MBA</a:t>
            </a:r>
            <a:endParaRPr lang="es-ES" sz="1600" b="1" dirty="0">
              <a:solidFill>
                <a:schemeClr val="accent5">
                  <a:lumMod val="75000"/>
                </a:schemeClr>
              </a:solidFill>
              <a:latin typeface="Times New Roman" pitchFamily="18" charset="0"/>
              <a:cs typeface="Times New Roman" pitchFamily="18" charset="0"/>
            </a:endParaRPr>
          </a:p>
          <a:p>
            <a:pPr marL="27385" algn="ctr">
              <a:spcBef>
                <a:spcPct val="0"/>
              </a:spcBef>
            </a:pPr>
            <a:endParaRPr lang="es-ES" sz="900" b="1" dirty="0">
              <a:solidFill>
                <a:schemeClr val="accent5">
                  <a:lumMod val="75000"/>
                </a:schemeClr>
              </a:solidFill>
              <a:latin typeface="Times New Roman" pitchFamily="18" charset="0"/>
              <a:cs typeface="Times New Roman" pitchFamily="18" charset="0"/>
            </a:endParaRPr>
          </a:p>
          <a:p>
            <a:pPr marL="27385" algn="ctr">
              <a:spcBef>
                <a:spcPct val="0"/>
              </a:spcBef>
            </a:pPr>
            <a:r>
              <a:rPr lang="es-ES" sz="1600" b="1" dirty="0">
                <a:solidFill>
                  <a:schemeClr val="accent5">
                    <a:lumMod val="75000"/>
                  </a:schemeClr>
                </a:solidFill>
                <a:latin typeface="Times New Roman" pitchFamily="18" charset="0"/>
                <a:cs typeface="Times New Roman" pitchFamily="18" charset="0"/>
              </a:rPr>
              <a:t>CODIRECTOR: </a:t>
            </a:r>
          </a:p>
          <a:p>
            <a:pPr marL="27385" algn="ctr">
              <a:spcBef>
                <a:spcPct val="0"/>
              </a:spcBef>
            </a:pPr>
            <a:r>
              <a:rPr lang="es-EC" sz="1600" b="1" dirty="0">
                <a:solidFill>
                  <a:schemeClr val="accent5">
                    <a:lumMod val="75000"/>
                  </a:schemeClr>
                </a:solidFill>
              </a:rPr>
              <a:t>ING. RICHAR CHAMBA, MBA</a:t>
            </a:r>
            <a:endParaRPr lang="es-ES" sz="1600" b="1" dirty="0">
              <a:solidFill>
                <a:schemeClr val="accent5">
                  <a:lumMod val="75000"/>
                </a:schemeClr>
              </a:solidFill>
              <a:latin typeface="Times New Roman" pitchFamily="18" charset="0"/>
              <a:cs typeface="Times New Roman" pitchFamily="18" charset="0"/>
            </a:endParaRPr>
          </a:p>
          <a:p>
            <a:endParaRPr lang="es-EC" sz="1350" dirty="0">
              <a:solidFill>
                <a:schemeClr val="accent5">
                  <a:lumMod val="75000"/>
                </a:schemeClr>
              </a:solidFill>
            </a:endParaRPr>
          </a:p>
        </p:txBody>
      </p:sp>
      <p:pic>
        <p:nvPicPr>
          <p:cNvPr id="1026"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188640"/>
            <a:ext cx="3978441" cy="128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Imagen 705" descr="a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3429000"/>
            <a:ext cx="3833556" cy="309634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186455"/>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5"/>
          <p:cNvSpPr/>
          <p:nvPr/>
        </p:nvSpPr>
        <p:spPr>
          <a:xfrm>
            <a:off x="971600" y="2780928"/>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TextBox 6"/>
          <p:cNvSpPr txBox="1"/>
          <p:nvPr/>
        </p:nvSpPr>
        <p:spPr>
          <a:xfrm>
            <a:off x="2411760" y="548680"/>
            <a:ext cx="18002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b="1" dirty="0" smtClean="0">
                <a:solidFill>
                  <a:schemeClr val="dk1"/>
                </a:solidFill>
              </a:rPr>
              <a:t>Proveedores</a:t>
            </a:r>
            <a:endParaRPr lang="es-EC" b="1" dirty="0" smtClean="0">
              <a:solidFill>
                <a:schemeClr val="dk1"/>
              </a:solidFill>
            </a:endParaRPr>
          </a:p>
        </p:txBody>
      </p:sp>
      <p:cxnSp>
        <p:nvCxnSpPr>
          <p:cNvPr id="10" name="Straight Connector 9"/>
          <p:cNvCxnSpPr/>
          <p:nvPr/>
        </p:nvCxnSpPr>
        <p:spPr>
          <a:xfrm>
            <a:off x="1979712" y="371703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195736" y="692696"/>
            <a:ext cx="0" cy="3024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1"/>
          </p:cNvCxnSpPr>
          <p:nvPr/>
        </p:nvCxnSpPr>
        <p:spPr>
          <a:xfrm>
            <a:off x="2195736" y="692696"/>
            <a:ext cx="216024" cy="40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Down Arrow 25"/>
          <p:cNvSpPr/>
          <p:nvPr/>
        </p:nvSpPr>
        <p:spPr>
          <a:xfrm>
            <a:off x="971600" y="2780928"/>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7" name="TextBox 26"/>
          <p:cNvSpPr txBox="1"/>
          <p:nvPr/>
        </p:nvSpPr>
        <p:spPr>
          <a:xfrm>
            <a:off x="179512" y="1700808"/>
            <a:ext cx="151216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r>
              <a:rPr lang="es-ES" b="1" dirty="0" smtClean="0"/>
              <a:t>Análisis Situacional </a:t>
            </a:r>
            <a:endParaRPr lang="es-EC" dirty="0"/>
          </a:p>
        </p:txBody>
      </p:sp>
      <p:sp>
        <p:nvSpPr>
          <p:cNvPr id="28" name="TextBox 27"/>
          <p:cNvSpPr txBox="1"/>
          <p:nvPr/>
        </p:nvSpPr>
        <p:spPr>
          <a:xfrm>
            <a:off x="179512" y="2708920"/>
            <a:ext cx="1512168"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lvl="0" algn="ctr"/>
            <a:r>
              <a:rPr lang="es-ES" sz="2000" b="1" dirty="0" smtClean="0"/>
              <a:t>Externo </a:t>
            </a:r>
            <a:endParaRPr lang="es-EC" sz="2000" dirty="0"/>
          </a:p>
        </p:txBody>
      </p:sp>
      <p:sp>
        <p:nvSpPr>
          <p:cNvPr id="29" name="Down Arrow 28"/>
          <p:cNvSpPr/>
          <p:nvPr/>
        </p:nvSpPr>
        <p:spPr>
          <a:xfrm>
            <a:off x="827584" y="2420888"/>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0" name="TextBox 29"/>
          <p:cNvSpPr txBox="1"/>
          <p:nvPr/>
        </p:nvSpPr>
        <p:spPr>
          <a:xfrm>
            <a:off x="0" y="3501008"/>
            <a:ext cx="2016224"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lvl="0" algn="ctr"/>
            <a:r>
              <a:rPr lang="es-ES" b="1" dirty="0" smtClean="0"/>
              <a:t>Microambiente</a:t>
            </a:r>
            <a:r>
              <a:rPr lang="es-ES" sz="2000" b="1" dirty="0" smtClean="0"/>
              <a:t> </a:t>
            </a:r>
            <a:endParaRPr lang="es-EC" sz="2000" dirty="0"/>
          </a:p>
        </p:txBody>
      </p:sp>
      <p:sp>
        <p:nvSpPr>
          <p:cNvPr id="31" name="Down Arrow 30"/>
          <p:cNvSpPr/>
          <p:nvPr/>
        </p:nvSpPr>
        <p:spPr>
          <a:xfrm>
            <a:off x="827584" y="3212976"/>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4" name="Rectangle 33"/>
          <p:cNvSpPr/>
          <p:nvPr/>
        </p:nvSpPr>
        <p:spPr>
          <a:xfrm>
            <a:off x="611560" y="5661248"/>
            <a:ext cx="2736304"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s-ES" sz="1200" b="1" dirty="0" smtClean="0">
                <a:solidFill>
                  <a:schemeClr val="tx1"/>
                </a:solidFill>
              </a:rPr>
              <a:t>OPORTUNIDAD</a:t>
            </a:r>
          </a:p>
          <a:p>
            <a:endParaRPr lang="es-EC" sz="1200" dirty="0" smtClean="0">
              <a:solidFill>
                <a:schemeClr val="tx1"/>
              </a:solidFill>
            </a:endParaRPr>
          </a:p>
          <a:p>
            <a:pPr lvl="1">
              <a:buFont typeface="Arial" pitchFamily="34" charset="0"/>
              <a:buChar char="•"/>
            </a:pPr>
            <a:r>
              <a:rPr lang="es-ES" sz="1200" dirty="0" smtClean="0">
                <a:solidFill>
                  <a:schemeClr val="tx1"/>
                </a:solidFill>
              </a:rPr>
              <a:t>Representación de la marca.</a:t>
            </a:r>
            <a:endParaRPr lang="es-EC" sz="1200" dirty="0" smtClean="0">
              <a:solidFill>
                <a:schemeClr val="tx1"/>
              </a:solidFill>
            </a:endParaRPr>
          </a:p>
          <a:p>
            <a:pPr algn="ctr"/>
            <a:endParaRPr lang="es-EC" sz="1200" dirty="0">
              <a:solidFill>
                <a:schemeClr val="tx1"/>
              </a:solidFill>
            </a:endParaRPr>
          </a:p>
        </p:txBody>
      </p:sp>
      <p:sp>
        <p:nvSpPr>
          <p:cNvPr id="35" name="Rectangle 34"/>
          <p:cNvSpPr/>
          <p:nvPr/>
        </p:nvSpPr>
        <p:spPr>
          <a:xfrm>
            <a:off x="5292080" y="5517232"/>
            <a:ext cx="2880320" cy="86409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ES" sz="1200" b="1" dirty="0" smtClean="0">
                <a:solidFill>
                  <a:schemeClr val="tx1"/>
                </a:solidFill>
              </a:rPr>
              <a:t>AMENAZA</a:t>
            </a:r>
          </a:p>
          <a:p>
            <a:pPr algn="just"/>
            <a:endParaRPr lang="es-EC" sz="1200" dirty="0">
              <a:solidFill>
                <a:schemeClr val="tx1"/>
              </a:solidFill>
            </a:endParaRPr>
          </a:p>
          <a:p>
            <a:pPr lvl="0" algn="ctr">
              <a:buFont typeface="Arial" pitchFamily="34" charset="0"/>
              <a:buChar char="•"/>
            </a:pPr>
            <a:r>
              <a:rPr lang="es-ES" sz="1200" dirty="0" smtClean="0">
                <a:solidFill>
                  <a:schemeClr val="tx1"/>
                </a:solidFill>
              </a:rPr>
              <a:t>Proveedores </a:t>
            </a:r>
            <a:r>
              <a:rPr lang="es-ES" sz="1200" dirty="0">
                <a:solidFill>
                  <a:schemeClr val="tx1"/>
                </a:solidFill>
              </a:rPr>
              <a:t>controlan el tiempo de </a:t>
            </a:r>
            <a:r>
              <a:rPr lang="es-ES" sz="1200" dirty="0" smtClean="0">
                <a:solidFill>
                  <a:schemeClr val="tx1"/>
                </a:solidFill>
              </a:rPr>
              <a:t>entrega</a:t>
            </a:r>
            <a:endParaRPr lang="es-EC" sz="1200" dirty="0">
              <a:solidFill>
                <a:schemeClr val="tx1"/>
              </a:solidFill>
            </a:endParaRPr>
          </a:p>
          <a:p>
            <a:pPr algn="just"/>
            <a:endParaRPr lang="es-EC" sz="1200" dirty="0">
              <a:solidFill>
                <a:schemeClr val="tx1"/>
              </a:solidFill>
            </a:endParaRPr>
          </a:p>
        </p:txBody>
      </p:sp>
      <p:sp>
        <p:nvSpPr>
          <p:cNvPr id="15" name="Rectangle 8"/>
          <p:cNvSpPr/>
          <p:nvPr/>
        </p:nvSpPr>
        <p:spPr>
          <a:xfrm>
            <a:off x="3707904" y="1268760"/>
            <a:ext cx="2592288" cy="332398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S" sz="1400" dirty="0" smtClean="0"/>
              <a:t>GRAFICAS  LANDIVAR,</a:t>
            </a:r>
          </a:p>
          <a:p>
            <a:r>
              <a:rPr lang="es-ES" sz="1400" dirty="0" smtClean="0"/>
              <a:t>XEROX DEL ECUADOR, Papelería Arias   </a:t>
            </a:r>
          </a:p>
          <a:p>
            <a:r>
              <a:rPr lang="es-ES" sz="1400" dirty="0" smtClean="0"/>
              <a:t>( Calarias), </a:t>
            </a:r>
          </a:p>
          <a:p>
            <a:r>
              <a:rPr lang="es-ES" sz="1400" dirty="0" smtClean="0"/>
              <a:t>Graphic Source C.A, SUPEROFFICE S.A,</a:t>
            </a:r>
          </a:p>
          <a:p>
            <a:r>
              <a:rPr lang="es-ES" sz="1400" dirty="0" smtClean="0"/>
              <a:t> Graficas ayerve, PROPANDINA S.A, PAPELESA, </a:t>
            </a:r>
          </a:p>
          <a:p>
            <a:r>
              <a:rPr lang="es-ES" sz="1400" dirty="0" smtClean="0"/>
              <a:t>ADVANT LOGIC ECUADOR S.A</a:t>
            </a:r>
          </a:p>
          <a:p>
            <a:r>
              <a:rPr lang="es-ES" sz="1400" dirty="0" smtClean="0"/>
              <a:t>Proveedores de un servicio</a:t>
            </a:r>
          </a:p>
          <a:p>
            <a:r>
              <a:rPr lang="es-ES" sz="1400" dirty="0" smtClean="0"/>
              <a:t>Correos del Ecuador, </a:t>
            </a:r>
          </a:p>
          <a:p>
            <a:r>
              <a:rPr lang="es-ES" sz="1400" dirty="0" smtClean="0"/>
              <a:t>Sab, </a:t>
            </a:r>
          </a:p>
          <a:p>
            <a:r>
              <a:rPr lang="es-ES" sz="1400" dirty="0" smtClean="0"/>
              <a:t>PETROCOMERCIAL</a:t>
            </a:r>
            <a:endParaRPr lang="es-E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5"/>
          <p:cNvSpPr/>
          <p:nvPr/>
        </p:nvSpPr>
        <p:spPr>
          <a:xfrm>
            <a:off x="971600" y="3282258"/>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TextBox 8"/>
          <p:cNvSpPr txBox="1"/>
          <p:nvPr/>
        </p:nvSpPr>
        <p:spPr>
          <a:xfrm>
            <a:off x="2483768" y="1194026"/>
            <a:ext cx="18002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b="1" dirty="0" smtClean="0">
                <a:solidFill>
                  <a:schemeClr val="dk1"/>
                </a:solidFill>
              </a:rPr>
              <a:t>Competencia</a:t>
            </a:r>
            <a:endParaRPr lang="es-EC" b="1" dirty="0" smtClean="0">
              <a:solidFill>
                <a:schemeClr val="dk1"/>
              </a:solidFill>
            </a:endParaRPr>
          </a:p>
        </p:txBody>
      </p:sp>
      <p:cxnSp>
        <p:nvCxnSpPr>
          <p:cNvPr id="10" name="Straight Connector 9"/>
          <p:cNvCxnSpPr/>
          <p:nvPr/>
        </p:nvCxnSpPr>
        <p:spPr>
          <a:xfrm>
            <a:off x="1979712" y="421836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195736" y="1338042"/>
            <a:ext cx="0" cy="2880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9" idx="1"/>
          </p:cNvCxnSpPr>
          <p:nvPr/>
        </p:nvCxnSpPr>
        <p:spPr>
          <a:xfrm>
            <a:off x="2195736" y="1338042"/>
            <a:ext cx="288032" cy="40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Down Arrow 25"/>
          <p:cNvSpPr/>
          <p:nvPr/>
        </p:nvSpPr>
        <p:spPr>
          <a:xfrm>
            <a:off x="971600" y="3282258"/>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7" name="TextBox 26"/>
          <p:cNvSpPr txBox="1"/>
          <p:nvPr/>
        </p:nvSpPr>
        <p:spPr>
          <a:xfrm>
            <a:off x="179512" y="2202138"/>
            <a:ext cx="151216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r>
              <a:rPr lang="es-ES" b="1" dirty="0" smtClean="0"/>
              <a:t>Análisis Situacional </a:t>
            </a:r>
            <a:endParaRPr lang="es-EC" dirty="0"/>
          </a:p>
        </p:txBody>
      </p:sp>
      <p:sp>
        <p:nvSpPr>
          <p:cNvPr id="28" name="TextBox 27"/>
          <p:cNvSpPr txBox="1"/>
          <p:nvPr/>
        </p:nvSpPr>
        <p:spPr>
          <a:xfrm>
            <a:off x="179512" y="3210250"/>
            <a:ext cx="1512168"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lvl="0" algn="ctr"/>
            <a:r>
              <a:rPr lang="es-ES" sz="2000" b="1" dirty="0" smtClean="0"/>
              <a:t>Externo </a:t>
            </a:r>
            <a:endParaRPr lang="es-EC" sz="2000" dirty="0"/>
          </a:p>
        </p:txBody>
      </p:sp>
      <p:sp>
        <p:nvSpPr>
          <p:cNvPr id="29" name="Down Arrow 28"/>
          <p:cNvSpPr/>
          <p:nvPr/>
        </p:nvSpPr>
        <p:spPr>
          <a:xfrm>
            <a:off x="827584" y="2922218"/>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0" name="TextBox 29"/>
          <p:cNvSpPr txBox="1"/>
          <p:nvPr/>
        </p:nvSpPr>
        <p:spPr>
          <a:xfrm>
            <a:off x="0" y="4077072"/>
            <a:ext cx="2016224"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lvl="0" algn="ctr"/>
            <a:r>
              <a:rPr lang="es-ES" b="1" dirty="0" smtClean="0"/>
              <a:t>Microambiente</a:t>
            </a:r>
            <a:r>
              <a:rPr lang="es-ES" sz="2000" b="1" dirty="0" smtClean="0"/>
              <a:t> </a:t>
            </a:r>
            <a:endParaRPr lang="es-EC" sz="2000" dirty="0"/>
          </a:p>
        </p:txBody>
      </p:sp>
      <p:sp>
        <p:nvSpPr>
          <p:cNvPr id="31" name="Down Arrow 30"/>
          <p:cNvSpPr/>
          <p:nvPr/>
        </p:nvSpPr>
        <p:spPr>
          <a:xfrm>
            <a:off x="827584" y="3714306"/>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TextBox 3"/>
          <p:cNvSpPr txBox="1"/>
          <p:nvPr/>
        </p:nvSpPr>
        <p:spPr>
          <a:xfrm>
            <a:off x="2391645" y="2799097"/>
            <a:ext cx="1769763" cy="822305"/>
          </a:xfrm>
          <a:prstGeom prst="ellipse">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smtClean="0"/>
              <a:t>En Centro Cultural</a:t>
            </a:r>
            <a:endParaRPr lang="es-EC" sz="1600" b="1" dirty="0" smtClean="0"/>
          </a:p>
        </p:txBody>
      </p:sp>
      <p:sp>
        <p:nvSpPr>
          <p:cNvPr id="17" name="Rectangle 8"/>
          <p:cNvSpPr/>
          <p:nvPr/>
        </p:nvSpPr>
        <p:spPr>
          <a:xfrm>
            <a:off x="5364088" y="408057"/>
            <a:ext cx="2592288" cy="289310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 typeface="Arial" panose="020B0604020202020204" pitchFamily="34" charset="0"/>
              <a:buChar char="•"/>
            </a:pPr>
            <a:r>
              <a:rPr lang="es-ES" sz="1400" dirty="0" smtClean="0"/>
              <a:t>CASA MUSEO MARIA AUGUSTA URRUTIA</a:t>
            </a:r>
          </a:p>
          <a:p>
            <a:pPr marL="285750" indent="-285750">
              <a:buFont typeface="Arial" panose="020B0604020202020204" pitchFamily="34" charset="0"/>
              <a:buChar char="•"/>
            </a:pPr>
            <a:r>
              <a:rPr lang="es-ES" sz="1400" dirty="0" smtClean="0"/>
              <a:t>MEUSEO CAMILO EGAS BCE</a:t>
            </a:r>
          </a:p>
          <a:p>
            <a:pPr marL="285750" indent="-285750">
              <a:buFont typeface="Arial" panose="020B0604020202020204" pitchFamily="34" charset="0"/>
              <a:buChar char="•"/>
            </a:pPr>
            <a:r>
              <a:rPr lang="es-ES" sz="1400" dirty="0" smtClean="0"/>
              <a:t>MUSEO DE LA CIUDAD</a:t>
            </a:r>
          </a:p>
          <a:p>
            <a:pPr marL="285750" indent="-285750">
              <a:buFont typeface="Arial" panose="020B0604020202020204" pitchFamily="34" charset="0"/>
              <a:buChar char="•"/>
            </a:pPr>
            <a:r>
              <a:rPr lang="es-ES" sz="1400" dirty="0" smtClean="0"/>
              <a:t>CENTRO CULTURAL METROPOLITANO</a:t>
            </a:r>
          </a:p>
          <a:p>
            <a:pPr marL="285750" indent="-285750">
              <a:buFont typeface="Arial" panose="020B0604020202020204" pitchFamily="34" charset="0"/>
              <a:buChar char="•"/>
            </a:pPr>
            <a:r>
              <a:rPr lang="es-ES" sz="1400" dirty="0" smtClean="0"/>
              <a:t>MUSEO NACIONAL DEL BCE</a:t>
            </a:r>
          </a:p>
          <a:p>
            <a:pPr marL="285750" indent="-285750">
              <a:buFont typeface="Arial" panose="020B0604020202020204" pitchFamily="34" charset="0"/>
              <a:buChar char="•"/>
            </a:pPr>
            <a:r>
              <a:rPr lang="es-ES" sz="1400" dirty="0" smtClean="0"/>
              <a:t>MUSEO DE ASRTE MDOERNO CCE</a:t>
            </a:r>
          </a:p>
          <a:p>
            <a:pPr marL="285750" indent="-285750">
              <a:buFont typeface="Arial" panose="020B0604020202020204" pitchFamily="34" charset="0"/>
              <a:buChar char="•"/>
            </a:pPr>
            <a:r>
              <a:rPr lang="es-ES" sz="1400" dirty="0" smtClean="0"/>
              <a:t>CULTURAL CENTRE OF UNIVERSIDAD CATOLICA</a:t>
            </a:r>
            <a:endParaRPr lang="es-EC" sz="1400" dirty="0"/>
          </a:p>
        </p:txBody>
      </p:sp>
      <p:sp>
        <p:nvSpPr>
          <p:cNvPr id="21" name="Right Arrow 83"/>
          <p:cNvSpPr/>
          <p:nvPr/>
        </p:nvSpPr>
        <p:spPr>
          <a:xfrm>
            <a:off x="4499991" y="3160373"/>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0" name="Rectangle 8"/>
          <p:cNvSpPr/>
          <p:nvPr/>
        </p:nvSpPr>
        <p:spPr>
          <a:xfrm>
            <a:off x="5364088" y="3376397"/>
            <a:ext cx="2592288"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 typeface="Arial" panose="020B0604020202020204" pitchFamily="34" charset="0"/>
              <a:buChar char="•"/>
            </a:pPr>
            <a:r>
              <a:rPr lang="es-ES" sz="1400" dirty="0" smtClean="0"/>
              <a:t>CENTRO CHULTURAL DE DIFUSION AASTRONOMICA</a:t>
            </a:r>
          </a:p>
          <a:p>
            <a:pPr marL="285750" indent="-285750">
              <a:buFont typeface="Arial" panose="020B0604020202020204" pitchFamily="34" charset="0"/>
              <a:buChar char="•"/>
            </a:pPr>
            <a:r>
              <a:rPr lang="es-ES" sz="1400" dirty="0" smtClean="0"/>
              <a:t>FUNDACION MUNDO JUVENIL</a:t>
            </a:r>
          </a:p>
          <a:p>
            <a:pPr marL="285750" indent="-285750">
              <a:buFont typeface="Arial" panose="020B0604020202020204" pitchFamily="34" charset="0"/>
              <a:buChar char="•"/>
            </a:pPr>
            <a:r>
              <a:rPr lang="es-ES" sz="1400" dirty="0" smtClean="0"/>
              <a:t>PLANETARIO CIUDAD MITAD DEL MUNDO</a:t>
            </a:r>
          </a:p>
          <a:p>
            <a:pPr marL="285750" indent="-285750">
              <a:buFont typeface="Arial" panose="020B0604020202020204" pitchFamily="34" charset="0"/>
              <a:buChar char="•"/>
            </a:pPr>
            <a:r>
              <a:rPr lang="es-ES" sz="1400" dirty="0" smtClean="0"/>
              <a:t>CIUDAD DE CUENCA</a:t>
            </a:r>
          </a:p>
          <a:p>
            <a:pPr marL="285750" indent="-285750">
              <a:buFont typeface="Arial" panose="020B0604020202020204" pitchFamily="34" charset="0"/>
              <a:buChar char="•"/>
            </a:pPr>
            <a:r>
              <a:rPr lang="es-ES" sz="1400" dirty="0" smtClean="0"/>
              <a:t>PLANETARIO DE LA ARMADA</a:t>
            </a:r>
            <a:endParaRPr lang="es-EC" sz="1400" dirty="0"/>
          </a:p>
        </p:txBody>
      </p:sp>
      <p:sp>
        <p:nvSpPr>
          <p:cNvPr id="18" name="Rectangle 34"/>
          <p:cNvSpPr/>
          <p:nvPr/>
        </p:nvSpPr>
        <p:spPr>
          <a:xfrm>
            <a:off x="1043608" y="5085184"/>
            <a:ext cx="2880320" cy="86409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ES" sz="1200" b="1" dirty="0" smtClean="0">
                <a:solidFill>
                  <a:schemeClr val="tx1"/>
                </a:solidFill>
              </a:rPr>
              <a:t>AMENAZA</a:t>
            </a:r>
          </a:p>
          <a:p>
            <a:pPr algn="just"/>
            <a:endParaRPr lang="es-EC" sz="1200" dirty="0">
              <a:solidFill>
                <a:schemeClr val="tx1"/>
              </a:solidFill>
            </a:endParaRPr>
          </a:p>
          <a:p>
            <a:pPr lvl="0" algn="ctr">
              <a:buFont typeface="Arial" pitchFamily="34" charset="0"/>
              <a:buChar char="•"/>
            </a:pPr>
            <a:r>
              <a:rPr lang="es-ES" sz="1200" dirty="0" smtClean="0">
                <a:solidFill>
                  <a:schemeClr val="tx1"/>
                </a:solidFill>
              </a:rPr>
              <a:t>Algunos competidores representa una amenaza de medio impacto por sus nuevos museos mas modernos</a:t>
            </a:r>
            <a:endParaRPr lang="es-EC" sz="1200" dirty="0">
              <a:solidFill>
                <a:schemeClr val="tx1"/>
              </a:solidFill>
            </a:endParaRPr>
          </a:p>
          <a:p>
            <a:pPr algn="just"/>
            <a:endParaRPr lang="es-EC" sz="1200" dirty="0">
              <a:solidFill>
                <a:schemeClr val="tx1"/>
              </a:solidFill>
            </a:endParaRPr>
          </a:p>
        </p:txBody>
      </p:sp>
    </p:spTree>
    <p:extLst>
      <p:ext uri="{BB962C8B-B14F-4D97-AF65-F5344CB8AC3E}">
        <p14:creationId xmlns:p14="http://schemas.microsoft.com/office/powerpoint/2010/main" val="2138719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5"/>
          <p:cNvSpPr/>
          <p:nvPr/>
        </p:nvSpPr>
        <p:spPr>
          <a:xfrm>
            <a:off x="971600" y="3282258"/>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TextBox 8"/>
          <p:cNvSpPr txBox="1"/>
          <p:nvPr/>
        </p:nvSpPr>
        <p:spPr>
          <a:xfrm>
            <a:off x="2483768" y="1194026"/>
            <a:ext cx="18002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b="1" dirty="0" smtClean="0">
                <a:solidFill>
                  <a:schemeClr val="dk1"/>
                </a:solidFill>
              </a:rPr>
              <a:t>Competencia</a:t>
            </a:r>
            <a:endParaRPr lang="es-EC" b="1" dirty="0" smtClean="0">
              <a:solidFill>
                <a:schemeClr val="dk1"/>
              </a:solidFill>
            </a:endParaRPr>
          </a:p>
        </p:txBody>
      </p:sp>
      <p:cxnSp>
        <p:nvCxnSpPr>
          <p:cNvPr id="10" name="Straight Connector 9"/>
          <p:cNvCxnSpPr/>
          <p:nvPr/>
        </p:nvCxnSpPr>
        <p:spPr>
          <a:xfrm>
            <a:off x="1979712" y="421836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195736" y="1338042"/>
            <a:ext cx="0" cy="2880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9" idx="1"/>
          </p:cNvCxnSpPr>
          <p:nvPr/>
        </p:nvCxnSpPr>
        <p:spPr>
          <a:xfrm>
            <a:off x="2195736" y="1338042"/>
            <a:ext cx="288032" cy="40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Down Arrow 25"/>
          <p:cNvSpPr/>
          <p:nvPr/>
        </p:nvSpPr>
        <p:spPr>
          <a:xfrm>
            <a:off x="971600" y="3282258"/>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7" name="TextBox 26"/>
          <p:cNvSpPr txBox="1"/>
          <p:nvPr/>
        </p:nvSpPr>
        <p:spPr>
          <a:xfrm>
            <a:off x="179512" y="2202138"/>
            <a:ext cx="151216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r>
              <a:rPr lang="es-ES" b="1" dirty="0" smtClean="0"/>
              <a:t>Análisis Situacional </a:t>
            </a:r>
            <a:endParaRPr lang="es-EC" dirty="0"/>
          </a:p>
        </p:txBody>
      </p:sp>
      <p:sp>
        <p:nvSpPr>
          <p:cNvPr id="28" name="TextBox 27"/>
          <p:cNvSpPr txBox="1"/>
          <p:nvPr/>
        </p:nvSpPr>
        <p:spPr>
          <a:xfrm>
            <a:off x="179512" y="3210250"/>
            <a:ext cx="1512168"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lvl="0" algn="ctr"/>
            <a:r>
              <a:rPr lang="es-ES" sz="2000" b="1" dirty="0" smtClean="0"/>
              <a:t>Externo </a:t>
            </a:r>
            <a:endParaRPr lang="es-EC" sz="2000" dirty="0"/>
          </a:p>
        </p:txBody>
      </p:sp>
      <p:sp>
        <p:nvSpPr>
          <p:cNvPr id="29" name="Down Arrow 28"/>
          <p:cNvSpPr/>
          <p:nvPr/>
        </p:nvSpPr>
        <p:spPr>
          <a:xfrm>
            <a:off x="827584" y="2922218"/>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0" name="TextBox 29"/>
          <p:cNvSpPr txBox="1"/>
          <p:nvPr/>
        </p:nvSpPr>
        <p:spPr>
          <a:xfrm>
            <a:off x="0" y="4077072"/>
            <a:ext cx="2016224"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lvl="0" algn="ctr"/>
            <a:r>
              <a:rPr lang="es-ES" b="1" dirty="0" smtClean="0"/>
              <a:t>Microambiente</a:t>
            </a:r>
            <a:r>
              <a:rPr lang="es-ES" sz="2000" b="1" dirty="0" smtClean="0"/>
              <a:t> </a:t>
            </a:r>
            <a:endParaRPr lang="es-EC" sz="2000" dirty="0"/>
          </a:p>
        </p:txBody>
      </p:sp>
      <p:sp>
        <p:nvSpPr>
          <p:cNvPr id="31" name="Down Arrow 30"/>
          <p:cNvSpPr/>
          <p:nvPr/>
        </p:nvSpPr>
        <p:spPr>
          <a:xfrm>
            <a:off x="827584" y="3714306"/>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5" name="TextBox 3"/>
          <p:cNvSpPr txBox="1"/>
          <p:nvPr/>
        </p:nvSpPr>
        <p:spPr>
          <a:xfrm>
            <a:off x="2200252" y="2914260"/>
            <a:ext cx="2097088" cy="822305"/>
          </a:xfrm>
          <a:prstGeom prst="ellipse">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smtClean="0"/>
              <a:t>En </a:t>
            </a:r>
            <a:r>
              <a:rPr lang="en-US" sz="1600" b="1" dirty="0" err="1" smtClean="0"/>
              <a:t>Gestion</a:t>
            </a:r>
            <a:r>
              <a:rPr lang="en-US" sz="1600" b="1" dirty="0" smtClean="0"/>
              <a:t>  </a:t>
            </a:r>
            <a:r>
              <a:rPr lang="en-US" sz="1600" b="1" dirty="0" err="1" smtClean="0"/>
              <a:t>geografica</a:t>
            </a:r>
            <a:endParaRPr lang="es-EC" sz="1600" b="1" dirty="0" smtClean="0"/>
          </a:p>
        </p:txBody>
      </p:sp>
      <p:sp>
        <p:nvSpPr>
          <p:cNvPr id="19" name="Rectangle 8"/>
          <p:cNvSpPr/>
          <p:nvPr/>
        </p:nvSpPr>
        <p:spPr>
          <a:xfrm>
            <a:off x="5125940" y="794784"/>
            <a:ext cx="2733276" cy="526297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 typeface="Arial" panose="020B0604020202020204" pitchFamily="34" charset="0"/>
              <a:buChar char="•"/>
            </a:pPr>
            <a:r>
              <a:rPr lang="es-EC" sz="1600" dirty="0" smtClean="0"/>
              <a:t>STEREOCARTO- ESPAÑA</a:t>
            </a:r>
          </a:p>
          <a:p>
            <a:pPr marL="285750" indent="-285750">
              <a:buFont typeface="Arial" panose="020B0604020202020204" pitchFamily="34" charset="0"/>
              <a:buChar char="•"/>
            </a:pPr>
            <a:r>
              <a:rPr lang="es-EC" sz="1600" dirty="0" smtClean="0"/>
              <a:t>EMPRESAS DE SERVICIOS GEODESICOS</a:t>
            </a:r>
          </a:p>
          <a:p>
            <a:pPr marL="285750" indent="-285750">
              <a:buFont typeface="Arial" panose="020B0604020202020204" pitchFamily="34" charset="0"/>
              <a:buChar char="•"/>
            </a:pPr>
            <a:r>
              <a:rPr lang="es-EC" sz="1600" dirty="0" smtClean="0"/>
              <a:t>CONSULTORAS DE CATASTROS COMO CLIRSEN</a:t>
            </a:r>
          </a:p>
          <a:p>
            <a:pPr marL="285750" indent="-285750">
              <a:buFont typeface="Arial" panose="020B0604020202020204" pitchFamily="34" charset="0"/>
              <a:buChar char="•"/>
            </a:pPr>
            <a:r>
              <a:rPr lang="es-EC" sz="1600" dirty="0" smtClean="0"/>
              <a:t>ENTRIX(FOTOGRAFIA)</a:t>
            </a:r>
          </a:p>
          <a:p>
            <a:pPr marL="285750" indent="-285750">
              <a:buFont typeface="Arial" panose="020B0604020202020204" pitchFamily="34" charset="0"/>
              <a:buChar char="•"/>
            </a:pPr>
            <a:r>
              <a:rPr lang="es-EC" sz="1600" dirty="0" smtClean="0"/>
              <a:t>VIETIC(SOFTWARE PCI)</a:t>
            </a:r>
          </a:p>
          <a:p>
            <a:pPr marL="285750" indent="-285750">
              <a:buFont typeface="Arial" panose="020B0604020202020204" pitchFamily="34" charset="0"/>
              <a:buChar char="•"/>
            </a:pPr>
            <a:r>
              <a:rPr lang="es-EC" sz="1600" dirty="0" smtClean="0"/>
              <a:t>GEOPLADES</a:t>
            </a:r>
          </a:p>
          <a:p>
            <a:pPr marL="285750" indent="-285750">
              <a:buFont typeface="Arial" panose="020B0604020202020204" pitchFamily="34" charset="0"/>
              <a:buChar char="•"/>
            </a:pPr>
            <a:r>
              <a:rPr lang="es-EC" sz="1600" dirty="0" smtClean="0"/>
              <a:t>AEROMAPA</a:t>
            </a:r>
          </a:p>
          <a:p>
            <a:pPr marL="285750" indent="-285750">
              <a:buFont typeface="Arial" panose="020B0604020202020204" pitchFamily="34" charset="0"/>
              <a:buChar char="•"/>
            </a:pPr>
            <a:r>
              <a:rPr lang="es-EC" sz="1600" dirty="0" smtClean="0"/>
              <a:t>CARTOTECNIA</a:t>
            </a:r>
          </a:p>
          <a:p>
            <a:pPr marL="285750" indent="-285750">
              <a:buFont typeface="Arial" panose="020B0604020202020204" pitchFamily="34" charset="0"/>
              <a:buChar char="•"/>
            </a:pPr>
            <a:r>
              <a:rPr lang="es-EC" sz="1600" dirty="0" smtClean="0"/>
              <a:t>AGROPRESICION</a:t>
            </a:r>
          </a:p>
          <a:p>
            <a:pPr marL="285750" indent="-285750">
              <a:buFont typeface="Arial" panose="020B0604020202020204" pitchFamily="34" charset="0"/>
              <a:buChar char="•"/>
            </a:pPr>
            <a:r>
              <a:rPr lang="es-EC" sz="1600" dirty="0" smtClean="0"/>
              <a:t>MAP&amp;GIS CONSULTORES</a:t>
            </a:r>
          </a:p>
          <a:p>
            <a:pPr marL="285750" indent="-285750">
              <a:buFont typeface="Arial" panose="020B0604020202020204" pitchFamily="34" charset="0"/>
              <a:buChar char="•"/>
            </a:pPr>
            <a:r>
              <a:rPr lang="es-EC" sz="1600" dirty="0" smtClean="0"/>
              <a:t>DIGITAL MAP</a:t>
            </a:r>
          </a:p>
          <a:p>
            <a:pPr marL="285750" indent="-285750">
              <a:buFont typeface="Arial" panose="020B0604020202020204" pitchFamily="34" charset="0"/>
              <a:buChar char="•"/>
            </a:pPr>
            <a:r>
              <a:rPr lang="es-EC" sz="1600" dirty="0" smtClean="0"/>
              <a:t>GEOTELEC</a:t>
            </a:r>
          </a:p>
          <a:p>
            <a:pPr marL="285750" indent="-285750">
              <a:buFont typeface="Arial" panose="020B0604020202020204" pitchFamily="34" charset="0"/>
              <a:buChar char="•"/>
            </a:pPr>
            <a:r>
              <a:rPr lang="es-EC" sz="1600" dirty="0" smtClean="0"/>
              <a:t>GEOSIMA</a:t>
            </a:r>
          </a:p>
          <a:p>
            <a:pPr marL="285750" indent="-285750">
              <a:buFont typeface="Arial" panose="020B0604020202020204" pitchFamily="34" charset="0"/>
              <a:buChar char="•"/>
            </a:pPr>
            <a:r>
              <a:rPr lang="es-EC" sz="1600" dirty="0" smtClean="0"/>
              <a:t>ECOBIS</a:t>
            </a:r>
          </a:p>
          <a:p>
            <a:pPr marL="285750" indent="-285750">
              <a:buFont typeface="Arial" panose="020B0604020202020204" pitchFamily="34" charset="0"/>
              <a:buChar char="•"/>
            </a:pPr>
            <a:r>
              <a:rPr lang="es-EC" sz="1600" dirty="0" smtClean="0"/>
              <a:t>GEOSERVICIOS</a:t>
            </a:r>
            <a:endParaRPr lang="es-EC" sz="1600" dirty="0"/>
          </a:p>
        </p:txBody>
      </p:sp>
      <p:sp>
        <p:nvSpPr>
          <p:cNvPr id="22" name="Right Arrow 83"/>
          <p:cNvSpPr/>
          <p:nvPr/>
        </p:nvSpPr>
        <p:spPr>
          <a:xfrm>
            <a:off x="4531620" y="3217400"/>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angle 34"/>
          <p:cNvSpPr/>
          <p:nvPr/>
        </p:nvSpPr>
        <p:spPr>
          <a:xfrm>
            <a:off x="1043608" y="5085184"/>
            <a:ext cx="2880320" cy="86409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ES" sz="1200" b="1" dirty="0" smtClean="0">
                <a:solidFill>
                  <a:schemeClr val="tx1"/>
                </a:solidFill>
              </a:rPr>
              <a:t>AMENAZA</a:t>
            </a:r>
          </a:p>
          <a:p>
            <a:pPr algn="just"/>
            <a:endParaRPr lang="es-EC" sz="1200" dirty="0">
              <a:solidFill>
                <a:schemeClr val="tx1"/>
              </a:solidFill>
            </a:endParaRPr>
          </a:p>
          <a:p>
            <a:pPr lvl="0" algn="ctr">
              <a:buFont typeface="Arial" pitchFamily="34" charset="0"/>
              <a:buChar char="•"/>
            </a:pPr>
            <a:r>
              <a:rPr lang="es-ES" sz="1200" dirty="0" smtClean="0">
                <a:solidFill>
                  <a:schemeClr val="tx1"/>
                </a:solidFill>
              </a:rPr>
              <a:t>Algunos competidores representa una amenaza de medio impacto</a:t>
            </a:r>
            <a:endParaRPr lang="es-EC" sz="1200" dirty="0">
              <a:solidFill>
                <a:schemeClr val="tx1"/>
              </a:solidFill>
            </a:endParaRPr>
          </a:p>
          <a:p>
            <a:pPr algn="just"/>
            <a:endParaRPr lang="es-EC" sz="1200" dirty="0">
              <a:solidFill>
                <a:schemeClr val="tx1"/>
              </a:solidFill>
            </a:endParaRPr>
          </a:p>
        </p:txBody>
      </p:sp>
    </p:spTree>
    <p:extLst>
      <p:ext uri="{BB962C8B-B14F-4D97-AF65-F5344CB8AC3E}">
        <p14:creationId xmlns:p14="http://schemas.microsoft.com/office/powerpoint/2010/main" val="1257712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5"/>
          <p:cNvSpPr/>
          <p:nvPr/>
        </p:nvSpPr>
        <p:spPr>
          <a:xfrm>
            <a:off x="971600" y="3282258"/>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TextBox 8"/>
          <p:cNvSpPr txBox="1"/>
          <p:nvPr/>
        </p:nvSpPr>
        <p:spPr>
          <a:xfrm>
            <a:off x="2483768" y="1194026"/>
            <a:ext cx="18002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b="1" dirty="0" smtClean="0">
                <a:solidFill>
                  <a:schemeClr val="dk1"/>
                </a:solidFill>
              </a:rPr>
              <a:t>Competencia</a:t>
            </a:r>
            <a:endParaRPr lang="es-EC" b="1" dirty="0" smtClean="0">
              <a:solidFill>
                <a:schemeClr val="dk1"/>
              </a:solidFill>
            </a:endParaRPr>
          </a:p>
        </p:txBody>
      </p:sp>
      <p:cxnSp>
        <p:nvCxnSpPr>
          <p:cNvPr id="10" name="Straight Connector 9"/>
          <p:cNvCxnSpPr/>
          <p:nvPr/>
        </p:nvCxnSpPr>
        <p:spPr>
          <a:xfrm>
            <a:off x="1979712" y="421836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195736" y="1338042"/>
            <a:ext cx="0" cy="2880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9" idx="1"/>
          </p:cNvCxnSpPr>
          <p:nvPr/>
        </p:nvCxnSpPr>
        <p:spPr>
          <a:xfrm>
            <a:off x="2195736" y="1338042"/>
            <a:ext cx="288032" cy="40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Down Arrow 25"/>
          <p:cNvSpPr/>
          <p:nvPr/>
        </p:nvSpPr>
        <p:spPr>
          <a:xfrm>
            <a:off x="971600" y="3282258"/>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7" name="TextBox 26"/>
          <p:cNvSpPr txBox="1"/>
          <p:nvPr/>
        </p:nvSpPr>
        <p:spPr>
          <a:xfrm>
            <a:off x="179512" y="2202138"/>
            <a:ext cx="151216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r>
              <a:rPr lang="es-ES" b="1" dirty="0" smtClean="0"/>
              <a:t>Análisis Situacional </a:t>
            </a:r>
            <a:endParaRPr lang="es-EC" dirty="0"/>
          </a:p>
        </p:txBody>
      </p:sp>
      <p:sp>
        <p:nvSpPr>
          <p:cNvPr id="28" name="TextBox 27"/>
          <p:cNvSpPr txBox="1"/>
          <p:nvPr/>
        </p:nvSpPr>
        <p:spPr>
          <a:xfrm>
            <a:off x="179512" y="3210250"/>
            <a:ext cx="1512168"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lvl="0" algn="ctr"/>
            <a:r>
              <a:rPr lang="es-ES" sz="2000" b="1" dirty="0" smtClean="0"/>
              <a:t>Externo </a:t>
            </a:r>
            <a:endParaRPr lang="es-EC" sz="2000" dirty="0"/>
          </a:p>
        </p:txBody>
      </p:sp>
      <p:sp>
        <p:nvSpPr>
          <p:cNvPr id="29" name="Down Arrow 28"/>
          <p:cNvSpPr/>
          <p:nvPr/>
        </p:nvSpPr>
        <p:spPr>
          <a:xfrm>
            <a:off x="827584" y="2922218"/>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0" name="TextBox 29"/>
          <p:cNvSpPr txBox="1"/>
          <p:nvPr/>
        </p:nvSpPr>
        <p:spPr>
          <a:xfrm>
            <a:off x="0" y="4077072"/>
            <a:ext cx="2016224"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lvl="0" algn="ctr"/>
            <a:r>
              <a:rPr lang="es-ES" b="1" dirty="0" smtClean="0"/>
              <a:t>Microambiente</a:t>
            </a:r>
            <a:r>
              <a:rPr lang="es-ES" sz="2000" b="1" dirty="0" smtClean="0"/>
              <a:t> </a:t>
            </a:r>
            <a:endParaRPr lang="es-EC" sz="2000" dirty="0"/>
          </a:p>
        </p:txBody>
      </p:sp>
      <p:sp>
        <p:nvSpPr>
          <p:cNvPr id="31" name="Down Arrow 30"/>
          <p:cNvSpPr/>
          <p:nvPr/>
        </p:nvSpPr>
        <p:spPr>
          <a:xfrm>
            <a:off x="827584" y="3714306"/>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5" name="TextBox 3"/>
          <p:cNvSpPr txBox="1"/>
          <p:nvPr/>
        </p:nvSpPr>
        <p:spPr>
          <a:xfrm>
            <a:off x="2577480" y="3087938"/>
            <a:ext cx="2097088" cy="822305"/>
          </a:xfrm>
          <a:prstGeom prst="ellipse">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smtClean="0"/>
              <a:t>En </a:t>
            </a:r>
            <a:r>
              <a:rPr lang="en-US" sz="1600" b="1" dirty="0" err="1" smtClean="0"/>
              <a:t>Gestión</a:t>
            </a:r>
            <a:r>
              <a:rPr lang="en-US" sz="1600" b="1" dirty="0" smtClean="0"/>
              <a:t>  </a:t>
            </a:r>
            <a:r>
              <a:rPr lang="en-US" sz="1600" b="1" dirty="0" err="1" smtClean="0"/>
              <a:t>Cartográfica</a:t>
            </a:r>
            <a:endParaRPr lang="es-EC" sz="1600" b="1" dirty="0" smtClean="0"/>
          </a:p>
        </p:txBody>
      </p:sp>
      <p:sp>
        <p:nvSpPr>
          <p:cNvPr id="19" name="Rectangle 8"/>
          <p:cNvSpPr/>
          <p:nvPr/>
        </p:nvSpPr>
        <p:spPr>
          <a:xfrm>
            <a:off x="5364088" y="2233444"/>
            <a:ext cx="2808312" cy="280076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 typeface="Arial" panose="020B0604020202020204" pitchFamily="34" charset="0"/>
              <a:buChar char="•"/>
            </a:pPr>
            <a:r>
              <a:rPr lang="es-EC" sz="1600" dirty="0" smtClean="0"/>
              <a:t>GEOMAP</a:t>
            </a:r>
          </a:p>
          <a:p>
            <a:pPr marL="285750" indent="-285750">
              <a:buFont typeface="Arial" panose="020B0604020202020204" pitchFamily="34" charset="0"/>
              <a:buChar char="•"/>
            </a:pPr>
            <a:r>
              <a:rPr lang="es-EC" sz="1600" dirty="0" smtClean="0"/>
              <a:t>ECORAE</a:t>
            </a:r>
          </a:p>
          <a:p>
            <a:pPr marL="285750" indent="-285750">
              <a:buFont typeface="Arial" panose="020B0604020202020204" pitchFamily="34" charset="0"/>
              <a:buChar char="•"/>
            </a:pPr>
            <a:r>
              <a:rPr lang="es-EC" sz="1600" dirty="0" smtClean="0"/>
              <a:t>ING. MARIO COSTALES</a:t>
            </a:r>
          </a:p>
          <a:p>
            <a:pPr marL="285750" indent="-285750">
              <a:buFont typeface="Arial" panose="020B0604020202020204" pitchFamily="34" charset="0"/>
              <a:buChar char="•"/>
            </a:pPr>
            <a:r>
              <a:rPr lang="es-EC" sz="1600" dirty="0" smtClean="0"/>
              <a:t>DIRECCION GENERAL DE GEOLOGIA-DINAGE</a:t>
            </a:r>
          </a:p>
          <a:p>
            <a:pPr marL="285750" indent="-285750">
              <a:buFont typeface="Arial" panose="020B0604020202020204" pitchFamily="34" charset="0"/>
              <a:buChar char="•"/>
            </a:pPr>
            <a:r>
              <a:rPr lang="es-EC" sz="1600" dirty="0" smtClean="0"/>
              <a:t>ECOCIENCIA</a:t>
            </a:r>
          </a:p>
          <a:p>
            <a:pPr marL="285750" indent="-285750">
              <a:buFont typeface="Arial" panose="020B0604020202020204" pitchFamily="34" charset="0"/>
              <a:buChar char="•"/>
            </a:pPr>
            <a:r>
              <a:rPr lang="es-EC" sz="1600" dirty="0" smtClean="0"/>
              <a:t>UNIVERSIDAD DE LOJA CINFA</a:t>
            </a:r>
          </a:p>
          <a:p>
            <a:pPr marL="285750" indent="-285750">
              <a:buFont typeface="Arial" panose="020B0604020202020204" pitchFamily="34" charset="0"/>
              <a:buChar char="•"/>
            </a:pPr>
            <a:r>
              <a:rPr lang="es-EC" sz="1600" dirty="0" smtClean="0"/>
              <a:t>UNIVERSIDAD TECNICA DE QUEVEDO</a:t>
            </a:r>
          </a:p>
          <a:p>
            <a:pPr marL="285750" indent="-285750">
              <a:buFont typeface="Arial" panose="020B0604020202020204" pitchFamily="34" charset="0"/>
              <a:buChar char="•"/>
            </a:pPr>
            <a:r>
              <a:rPr lang="es-EC" sz="1600" dirty="0" smtClean="0"/>
              <a:t>GEOSIMA</a:t>
            </a:r>
            <a:endParaRPr lang="es-EC" sz="1600" dirty="0"/>
          </a:p>
        </p:txBody>
      </p:sp>
      <p:sp>
        <p:nvSpPr>
          <p:cNvPr id="22" name="Right Arrow 83"/>
          <p:cNvSpPr/>
          <p:nvPr/>
        </p:nvSpPr>
        <p:spPr>
          <a:xfrm>
            <a:off x="4773789" y="3389801"/>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angle 34"/>
          <p:cNvSpPr/>
          <p:nvPr/>
        </p:nvSpPr>
        <p:spPr>
          <a:xfrm>
            <a:off x="1115616" y="5085184"/>
            <a:ext cx="2880320" cy="86409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ES" sz="1200" b="1" dirty="0" smtClean="0">
                <a:solidFill>
                  <a:schemeClr val="tx1"/>
                </a:solidFill>
              </a:rPr>
              <a:t>AMENAZA</a:t>
            </a:r>
          </a:p>
          <a:p>
            <a:pPr algn="just"/>
            <a:endParaRPr lang="es-EC" sz="1200" dirty="0">
              <a:solidFill>
                <a:schemeClr val="tx1"/>
              </a:solidFill>
            </a:endParaRPr>
          </a:p>
          <a:p>
            <a:pPr lvl="0" algn="ctr">
              <a:buFont typeface="Arial" pitchFamily="34" charset="0"/>
              <a:buChar char="•"/>
            </a:pPr>
            <a:r>
              <a:rPr lang="es-ES" sz="1200" dirty="0" smtClean="0">
                <a:solidFill>
                  <a:schemeClr val="tx1"/>
                </a:solidFill>
              </a:rPr>
              <a:t>Algunos competidores representa una amenaza de medio impacto</a:t>
            </a:r>
            <a:endParaRPr lang="es-EC" sz="1200" dirty="0">
              <a:solidFill>
                <a:schemeClr val="tx1"/>
              </a:solidFill>
            </a:endParaRPr>
          </a:p>
          <a:p>
            <a:pPr algn="just"/>
            <a:endParaRPr lang="es-EC" sz="12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5"/>
          <p:cNvSpPr/>
          <p:nvPr/>
        </p:nvSpPr>
        <p:spPr>
          <a:xfrm>
            <a:off x="1367136" y="2780928"/>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Straight Connector 9"/>
          <p:cNvCxnSpPr/>
          <p:nvPr/>
        </p:nvCxnSpPr>
        <p:spPr>
          <a:xfrm>
            <a:off x="2375248" y="371703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591272" y="836712"/>
            <a:ext cx="0" cy="3168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591272" y="836712"/>
            <a:ext cx="288032" cy="40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23320" y="3789040"/>
            <a:ext cx="18002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b="1" dirty="0" smtClean="0">
                <a:solidFill>
                  <a:schemeClr val="dk1"/>
                </a:solidFill>
              </a:rPr>
              <a:t>Productos Sustitutos</a:t>
            </a:r>
            <a:endParaRPr lang="es-EC" b="1" dirty="0" smtClean="0">
              <a:solidFill>
                <a:schemeClr val="dk1"/>
              </a:solidFill>
            </a:endParaRPr>
          </a:p>
        </p:txBody>
      </p:sp>
      <p:sp>
        <p:nvSpPr>
          <p:cNvPr id="17" name="TextBox 16"/>
          <p:cNvSpPr txBox="1"/>
          <p:nvPr/>
        </p:nvSpPr>
        <p:spPr>
          <a:xfrm>
            <a:off x="2879304" y="548680"/>
            <a:ext cx="18002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b="1" dirty="0" smtClean="0">
                <a:solidFill>
                  <a:schemeClr val="dk1"/>
                </a:solidFill>
              </a:rPr>
              <a:t>Barreras de Entrada</a:t>
            </a:r>
            <a:endParaRPr lang="es-EC" b="1" dirty="0" smtClean="0">
              <a:solidFill>
                <a:schemeClr val="dk1"/>
              </a:solidFill>
            </a:endParaRPr>
          </a:p>
        </p:txBody>
      </p:sp>
      <p:sp>
        <p:nvSpPr>
          <p:cNvPr id="26" name="Down Arrow 25"/>
          <p:cNvSpPr/>
          <p:nvPr/>
        </p:nvSpPr>
        <p:spPr>
          <a:xfrm>
            <a:off x="1367136" y="2780928"/>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TextBox 26"/>
          <p:cNvSpPr txBox="1"/>
          <p:nvPr/>
        </p:nvSpPr>
        <p:spPr>
          <a:xfrm>
            <a:off x="575048" y="1700808"/>
            <a:ext cx="151216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r>
              <a:rPr lang="es-ES" b="1" dirty="0" smtClean="0"/>
              <a:t>Análisis Situacional </a:t>
            </a:r>
            <a:endParaRPr lang="es-EC" dirty="0"/>
          </a:p>
        </p:txBody>
      </p:sp>
      <p:sp>
        <p:nvSpPr>
          <p:cNvPr id="28" name="TextBox 27"/>
          <p:cNvSpPr txBox="1"/>
          <p:nvPr/>
        </p:nvSpPr>
        <p:spPr>
          <a:xfrm>
            <a:off x="575048" y="2708920"/>
            <a:ext cx="1512168"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lvl="0" algn="ctr"/>
            <a:r>
              <a:rPr lang="es-ES" sz="2000" b="1" dirty="0" smtClean="0"/>
              <a:t>Externo </a:t>
            </a:r>
            <a:endParaRPr lang="es-EC" sz="2000" dirty="0"/>
          </a:p>
        </p:txBody>
      </p:sp>
      <p:sp>
        <p:nvSpPr>
          <p:cNvPr id="29" name="Down Arrow 28"/>
          <p:cNvSpPr/>
          <p:nvPr/>
        </p:nvSpPr>
        <p:spPr>
          <a:xfrm>
            <a:off x="1223120" y="2420888"/>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TextBox 29"/>
          <p:cNvSpPr txBox="1"/>
          <p:nvPr/>
        </p:nvSpPr>
        <p:spPr>
          <a:xfrm>
            <a:off x="395536" y="3501008"/>
            <a:ext cx="2016224"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lvl="0" algn="ctr"/>
            <a:r>
              <a:rPr lang="es-ES" b="1" dirty="0" smtClean="0"/>
              <a:t>Microambiente</a:t>
            </a:r>
            <a:r>
              <a:rPr lang="es-ES" sz="2000" b="1" dirty="0" smtClean="0"/>
              <a:t> </a:t>
            </a:r>
            <a:endParaRPr lang="es-EC" sz="2000" dirty="0"/>
          </a:p>
        </p:txBody>
      </p:sp>
      <p:sp>
        <p:nvSpPr>
          <p:cNvPr id="31" name="Down Arrow 30"/>
          <p:cNvSpPr/>
          <p:nvPr/>
        </p:nvSpPr>
        <p:spPr>
          <a:xfrm>
            <a:off x="1223120" y="3212976"/>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angle 14"/>
          <p:cNvSpPr/>
          <p:nvPr/>
        </p:nvSpPr>
        <p:spPr>
          <a:xfrm>
            <a:off x="3023320" y="1556792"/>
            <a:ext cx="5328592" cy="10081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dirty="0">
                <a:solidFill>
                  <a:schemeClr val="tx1"/>
                </a:solidFill>
              </a:rPr>
              <a:t>Los impuestos </a:t>
            </a:r>
            <a:r>
              <a:rPr lang="es-EC" sz="1400" dirty="0" smtClean="0">
                <a:solidFill>
                  <a:schemeClr val="tx1"/>
                </a:solidFill>
              </a:rPr>
              <a:t>de importaciones </a:t>
            </a:r>
            <a:r>
              <a:rPr lang="es-EC" sz="1400" dirty="0">
                <a:solidFill>
                  <a:schemeClr val="tx1"/>
                </a:solidFill>
              </a:rPr>
              <a:t>perjudican de manera directa a la </a:t>
            </a:r>
            <a:r>
              <a:rPr lang="es-EC" sz="1400" dirty="0" smtClean="0">
                <a:solidFill>
                  <a:schemeClr val="tx1"/>
                </a:solidFill>
              </a:rPr>
              <a:t>organización, productores </a:t>
            </a:r>
            <a:r>
              <a:rPr lang="es-EC" sz="1400" dirty="0">
                <a:solidFill>
                  <a:schemeClr val="tx1"/>
                </a:solidFill>
              </a:rPr>
              <a:t>nacionales </a:t>
            </a:r>
            <a:r>
              <a:rPr lang="es-EC" sz="1400" dirty="0" smtClean="0">
                <a:solidFill>
                  <a:schemeClr val="tx1"/>
                </a:solidFill>
              </a:rPr>
              <a:t>ofertan </a:t>
            </a:r>
            <a:r>
              <a:rPr lang="es-EC" sz="1400" dirty="0">
                <a:solidFill>
                  <a:schemeClr val="tx1"/>
                </a:solidFill>
              </a:rPr>
              <a:t>productos a menor </a:t>
            </a:r>
            <a:r>
              <a:rPr lang="es-EC" sz="1400" dirty="0" smtClean="0">
                <a:solidFill>
                  <a:schemeClr val="tx1"/>
                </a:solidFill>
              </a:rPr>
              <a:t>precio.</a:t>
            </a:r>
            <a:endParaRPr lang="es-EC" sz="1400" dirty="0">
              <a:solidFill>
                <a:schemeClr val="tx1"/>
              </a:solidFill>
            </a:endParaRPr>
          </a:p>
        </p:txBody>
      </p:sp>
      <p:cxnSp>
        <p:nvCxnSpPr>
          <p:cNvPr id="20" name="Straight Arrow Connector 19"/>
          <p:cNvCxnSpPr/>
          <p:nvPr/>
        </p:nvCxnSpPr>
        <p:spPr>
          <a:xfrm>
            <a:off x="2591272" y="4005064"/>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868144" y="3356992"/>
            <a:ext cx="1944216" cy="151216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Arial" panose="020B0604020202020204" pitchFamily="34" charset="0"/>
              <a:buChar char="•"/>
            </a:pPr>
            <a:r>
              <a:rPr lang="es-EC" sz="1400" dirty="0" smtClean="0">
                <a:solidFill>
                  <a:schemeClr val="tx1"/>
                </a:solidFill>
              </a:rPr>
              <a:t>MUSEOS</a:t>
            </a:r>
          </a:p>
          <a:p>
            <a:pPr marL="285750" indent="-285750">
              <a:buFont typeface="Arial" panose="020B0604020202020204" pitchFamily="34" charset="0"/>
              <a:buChar char="•"/>
            </a:pPr>
            <a:r>
              <a:rPr lang="es-EC" sz="1400" dirty="0" smtClean="0">
                <a:solidFill>
                  <a:schemeClr val="tx1"/>
                </a:solidFill>
              </a:rPr>
              <a:t>GOOGLE MAP</a:t>
            </a:r>
          </a:p>
          <a:p>
            <a:pPr marL="285750" indent="-285750">
              <a:buFont typeface="Arial" panose="020B0604020202020204" pitchFamily="34" charset="0"/>
              <a:buChar char="•"/>
            </a:pPr>
            <a:r>
              <a:rPr lang="es-EC" sz="1400" dirty="0" smtClean="0">
                <a:solidFill>
                  <a:schemeClr val="tx1"/>
                </a:solidFill>
              </a:rPr>
              <a:t>CEDULAS CON CHIPS</a:t>
            </a:r>
            <a:endParaRPr lang="es-EC" sz="1400" dirty="0">
              <a:solidFill>
                <a:schemeClr val="tx1"/>
              </a:solidFill>
            </a:endParaRPr>
          </a:p>
        </p:txBody>
      </p:sp>
      <p:cxnSp>
        <p:nvCxnSpPr>
          <p:cNvPr id="33" name="Straight Arrow Connector 32"/>
          <p:cNvCxnSpPr>
            <a:stCxn id="16" idx="3"/>
            <a:endCxn id="23" idx="1"/>
          </p:cNvCxnSpPr>
          <p:nvPr/>
        </p:nvCxnSpPr>
        <p:spPr>
          <a:xfrm>
            <a:off x="4823520" y="4112206"/>
            <a:ext cx="1044624" cy="8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34"/>
          <p:cNvSpPr/>
          <p:nvPr/>
        </p:nvSpPr>
        <p:spPr>
          <a:xfrm>
            <a:off x="1043608" y="5085184"/>
            <a:ext cx="2880320" cy="12241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ES" sz="1200" b="1" dirty="0" smtClean="0">
                <a:solidFill>
                  <a:schemeClr val="tx1"/>
                </a:solidFill>
              </a:rPr>
              <a:t>AMENAZA</a:t>
            </a:r>
          </a:p>
          <a:p>
            <a:pPr algn="just"/>
            <a:endParaRPr lang="es-EC" sz="1200" dirty="0">
              <a:solidFill>
                <a:schemeClr val="tx1"/>
              </a:solidFill>
            </a:endParaRPr>
          </a:p>
          <a:p>
            <a:pPr lvl="0" algn="ctr">
              <a:buFont typeface="Arial" pitchFamily="34" charset="0"/>
              <a:buChar char="•"/>
            </a:pPr>
            <a:r>
              <a:rPr lang="es-ES" sz="1200" dirty="0" smtClean="0">
                <a:solidFill>
                  <a:schemeClr val="tx1"/>
                </a:solidFill>
              </a:rPr>
              <a:t>Algunas barreras de entradas como impuestos pueden ser una amenaza de medio impacto</a:t>
            </a:r>
            <a:endParaRPr lang="es-EC" sz="1200" dirty="0">
              <a:solidFill>
                <a:schemeClr val="tx1"/>
              </a:solidFill>
            </a:endParaRPr>
          </a:p>
        </p:txBody>
      </p:sp>
      <p:sp>
        <p:nvSpPr>
          <p:cNvPr id="19" name="Rectangle 34"/>
          <p:cNvSpPr/>
          <p:nvPr/>
        </p:nvSpPr>
        <p:spPr>
          <a:xfrm>
            <a:off x="4644008" y="5157192"/>
            <a:ext cx="2880320" cy="12241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ES" sz="1200" b="1" dirty="0" smtClean="0">
                <a:solidFill>
                  <a:schemeClr val="tx1"/>
                </a:solidFill>
              </a:rPr>
              <a:t>AMENAZA</a:t>
            </a:r>
          </a:p>
          <a:p>
            <a:pPr algn="just"/>
            <a:endParaRPr lang="es-EC" sz="1200" dirty="0">
              <a:solidFill>
                <a:schemeClr val="tx1"/>
              </a:solidFill>
            </a:endParaRPr>
          </a:p>
          <a:p>
            <a:pPr lvl="0" algn="ctr">
              <a:buFont typeface="Arial" pitchFamily="34" charset="0"/>
              <a:buChar char="•"/>
            </a:pPr>
            <a:r>
              <a:rPr lang="es-ES" sz="1200" dirty="0" smtClean="0">
                <a:solidFill>
                  <a:schemeClr val="tx1"/>
                </a:solidFill>
              </a:rPr>
              <a:t>Los productos sustitutos representa una amenaza de alto impacto por la utilización de nuevas plataformas informáticas tecnológicas a nivel mundial</a:t>
            </a:r>
            <a:endParaRPr lang="es-EC" sz="1200" dirty="0">
              <a:solidFill>
                <a:schemeClr val="tx1"/>
              </a:solidFill>
            </a:endParaRPr>
          </a:p>
          <a:p>
            <a:pPr algn="just"/>
            <a:endParaRPr lang="es-EC" sz="12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2397" y="620688"/>
            <a:ext cx="5760640"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3600" b="1" dirty="0" smtClean="0">
                <a:solidFill>
                  <a:schemeClr val="tx2"/>
                </a:solidFill>
                <a:latin typeface="+mj-lt"/>
                <a:ea typeface="+mj-ea"/>
                <a:cs typeface="+mj-cs"/>
              </a:rPr>
              <a:t>MAPA DE PROCESOS</a:t>
            </a:r>
            <a:r>
              <a:rPr kumimoji="0" lang="es-ES" sz="3600" b="1" i="0" u="none" strike="noStrike" kern="1200" cap="none" spc="0" normalizeH="0" baseline="0" noProof="0" dirty="0" smtClean="0">
                <a:ln>
                  <a:noFill/>
                </a:ln>
                <a:solidFill>
                  <a:schemeClr val="tx2"/>
                </a:solidFill>
                <a:effectLst/>
                <a:uLnTx/>
                <a:uFillTx/>
                <a:latin typeface="+mj-lt"/>
                <a:ea typeface="+mj-ea"/>
                <a:cs typeface="+mj-cs"/>
              </a:rPr>
              <a:t/>
            </a:r>
            <a:br>
              <a:rPr kumimoji="0" lang="es-ES" sz="3600" b="1" i="0" u="none" strike="noStrike" kern="1200" cap="none" spc="0" normalizeH="0" baseline="0" noProof="0" dirty="0" smtClean="0">
                <a:ln>
                  <a:noFill/>
                </a:ln>
                <a:solidFill>
                  <a:schemeClr val="tx2"/>
                </a:solidFill>
                <a:effectLst/>
                <a:uLnTx/>
                <a:uFillTx/>
                <a:latin typeface="+mj-lt"/>
                <a:ea typeface="+mj-ea"/>
                <a:cs typeface="+mj-cs"/>
              </a:rPr>
            </a:br>
            <a:endParaRPr kumimoji="0" lang="es-EC" sz="3600" b="1" i="0" u="none" strike="noStrike" kern="1200" cap="none" spc="0" normalizeH="0" baseline="0" noProof="0" dirty="0">
              <a:ln>
                <a:noFill/>
              </a:ln>
              <a:solidFill>
                <a:schemeClr val="tx2"/>
              </a:solidFill>
              <a:effectLst/>
              <a:uLnTx/>
              <a:uFillTx/>
              <a:latin typeface="+mj-lt"/>
              <a:ea typeface="+mj-ea"/>
              <a:cs typeface="+mj-cs"/>
            </a:endParaRPr>
          </a:p>
        </p:txBody>
      </p:sp>
      <p:pic>
        <p:nvPicPr>
          <p:cNvPr id="5122" name="Imagen 5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019" y="1700808"/>
            <a:ext cx="7878018" cy="492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2397" y="620688"/>
            <a:ext cx="5760640"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3600" b="1" dirty="0" smtClean="0">
                <a:solidFill>
                  <a:schemeClr val="tx2"/>
                </a:solidFill>
                <a:latin typeface="+mj-lt"/>
                <a:ea typeface="+mj-ea"/>
                <a:cs typeface="+mj-cs"/>
              </a:rPr>
              <a:t>ORGANIGRAMA</a:t>
            </a:r>
            <a:endParaRPr kumimoji="0" lang="es-EC" sz="3600" b="1" i="0" u="none" strike="noStrike" kern="1200" cap="none" spc="0" normalizeH="0" baseline="0" noProof="0" dirty="0">
              <a:ln>
                <a:noFill/>
              </a:ln>
              <a:solidFill>
                <a:schemeClr val="tx2"/>
              </a:solidFill>
              <a:effectLst/>
              <a:uLnTx/>
              <a:uFillTx/>
              <a:latin typeface="+mj-lt"/>
              <a:ea typeface="+mj-ea"/>
              <a:cs typeface="+mj-cs"/>
            </a:endParaRPr>
          </a:p>
        </p:txBody>
      </p:sp>
      <p:pic>
        <p:nvPicPr>
          <p:cNvPr id="6146" name="Imagen 885" descr="Organigrama IGM PROPUESTO 20 MAY 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732" y="1556792"/>
            <a:ext cx="8099425"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8289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491880" y="764704"/>
            <a:ext cx="4464496"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smtClean="0">
                <a:ln>
                  <a:noFill/>
                </a:ln>
                <a:solidFill>
                  <a:schemeClr val="tx2"/>
                </a:solidFill>
                <a:effectLst/>
                <a:uLnTx/>
                <a:uFillTx/>
                <a:latin typeface="+mj-lt"/>
                <a:ea typeface="+mj-ea"/>
                <a:cs typeface="+mj-cs"/>
              </a:rPr>
              <a:t>FODA-CENTRO CULTURAL </a:t>
            </a:r>
            <a:endParaRPr kumimoji="0" lang="es-EC" sz="2800" b="1"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2" name="Tabla 1"/>
          <p:cNvGraphicFramePr>
            <a:graphicFrameLocks noGrp="1"/>
          </p:cNvGraphicFramePr>
          <p:nvPr>
            <p:extLst>
              <p:ext uri="{D42A27DB-BD31-4B8C-83A1-F6EECF244321}">
                <p14:modId xmlns:p14="http://schemas.microsoft.com/office/powerpoint/2010/main" val="1642195882"/>
              </p:ext>
            </p:extLst>
          </p:nvPr>
        </p:nvGraphicFramePr>
        <p:xfrm>
          <a:off x="1115616" y="1556792"/>
          <a:ext cx="7416824" cy="5163312"/>
        </p:xfrm>
        <a:graphic>
          <a:graphicData uri="http://schemas.openxmlformats.org/drawingml/2006/table">
            <a:tbl>
              <a:tblPr firstRow="1" firstCol="1" bandRow="1">
                <a:tableStyleId>{93296810-A885-4BE3-A3E7-6D5BEEA58F35}</a:tableStyleId>
              </a:tblPr>
              <a:tblGrid>
                <a:gridCol w="3707987"/>
                <a:gridCol w="3708837"/>
              </a:tblGrid>
              <a:tr h="593608">
                <a:tc>
                  <a:txBody>
                    <a:bodyPr/>
                    <a:lstStyle/>
                    <a:p>
                      <a:pPr>
                        <a:spcBef>
                          <a:spcPts val="1200"/>
                        </a:spcBef>
                        <a:spcAft>
                          <a:spcPts val="300"/>
                        </a:spcAft>
                      </a:pPr>
                      <a:r>
                        <a:rPr lang="es-ES" sz="1600" dirty="0">
                          <a:effectLst/>
                        </a:rPr>
                        <a:t>FORTALEZAS</a:t>
                      </a:r>
                      <a:endParaRPr lang="es-EC" sz="1100" dirty="0">
                        <a:effectLst/>
                      </a:endParaRPr>
                    </a:p>
                    <a:p>
                      <a:pPr marL="457200">
                        <a:spcAft>
                          <a:spcPts val="0"/>
                        </a:spcAft>
                      </a:pPr>
                      <a:r>
                        <a:rPr lang="es-EC" sz="1600" kern="150" dirty="0">
                          <a:effectLst/>
                        </a:rPr>
                        <a:t> </a:t>
                      </a:r>
                    </a:p>
                    <a:p>
                      <a:pPr>
                        <a:lnSpc>
                          <a:spcPct val="115000"/>
                        </a:lnSpc>
                        <a:spcAft>
                          <a:spcPts val="0"/>
                        </a:spcAft>
                      </a:pPr>
                      <a:r>
                        <a:rPr lang="es-EC"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231" marR="68231" marT="0" marB="0"/>
                </a:tc>
                <a:tc>
                  <a:txBody>
                    <a:bodyPr/>
                    <a:lstStyle/>
                    <a:p>
                      <a:pPr>
                        <a:spcAft>
                          <a:spcPts val="0"/>
                        </a:spcAft>
                      </a:pPr>
                      <a:r>
                        <a:rPr lang="es-ES" sz="1600" kern="150">
                          <a:effectLst/>
                        </a:rPr>
                        <a:t>OPORTUNIDADES</a:t>
                      </a:r>
                      <a:endParaRPr lang="es-EC" sz="1600" kern="150">
                        <a:effectLst/>
                      </a:endParaRPr>
                    </a:p>
                    <a:p>
                      <a:pPr>
                        <a:spcAft>
                          <a:spcPts val="0"/>
                        </a:spcAft>
                      </a:pPr>
                      <a:r>
                        <a:rPr lang="es-EC" sz="1600" kern="150">
                          <a:effectLst/>
                        </a:rPr>
                        <a:t> </a:t>
                      </a:r>
                    </a:p>
                    <a:p>
                      <a:pPr>
                        <a:lnSpc>
                          <a:spcPct val="115000"/>
                        </a:lnSpc>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231" marR="68231" marT="0" marB="0"/>
                </a:tc>
              </a:tr>
              <a:tr h="1637541">
                <a:tc>
                  <a:txBody>
                    <a:bodyPr/>
                    <a:lstStyle/>
                    <a:p>
                      <a:pPr marL="342900" lvl="0" indent="-342900" algn="just">
                        <a:spcAft>
                          <a:spcPts val="0"/>
                        </a:spcAft>
                        <a:buFont typeface="Symbol" panose="05050102010706020507" pitchFamily="18" charset="2"/>
                        <a:buChar char=""/>
                      </a:pPr>
                      <a:r>
                        <a:rPr lang="es-ES" sz="1600" kern="150" dirty="0">
                          <a:effectLst/>
                        </a:rPr>
                        <a:t>Domo de 23 </a:t>
                      </a:r>
                      <a:r>
                        <a:rPr lang="es-ES" sz="1600" kern="150" dirty="0" err="1">
                          <a:effectLst/>
                        </a:rPr>
                        <a:t>mtrs</a:t>
                      </a:r>
                      <a:r>
                        <a:rPr lang="es-ES" sz="1600" kern="150" dirty="0">
                          <a:effectLst/>
                        </a:rPr>
                        <a:t>. El único de esas características para múltiples proyecciones, en la ciudad y en la región</a:t>
                      </a:r>
                      <a:endParaRPr lang="es-EC" sz="1600" kern="150" dirty="0">
                        <a:effectLst/>
                      </a:endParaRPr>
                    </a:p>
                    <a:p>
                      <a:pPr marL="342900" lvl="0" indent="-342900" algn="just">
                        <a:spcAft>
                          <a:spcPts val="0"/>
                        </a:spcAft>
                        <a:buFont typeface="Symbol" panose="05050102010706020507" pitchFamily="18" charset="2"/>
                        <a:buChar char=""/>
                      </a:pPr>
                      <a:r>
                        <a:rPr lang="es-ES" sz="1600" kern="150" dirty="0">
                          <a:effectLst/>
                        </a:rPr>
                        <a:t>Precios competitivos</a:t>
                      </a:r>
                      <a:endParaRPr lang="es-EC" sz="1600" kern="150" dirty="0">
                        <a:effectLst/>
                      </a:endParaRPr>
                    </a:p>
                    <a:p>
                      <a:pPr marL="342900" lvl="0" indent="-342900" algn="just">
                        <a:spcAft>
                          <a:spcPts val="0"/>
                        </a:spcAft>
                        <a:buFont typeface="Symbol" panose="05050102010706020507" pitchFamily="18" charset="2"/>
                        <a:buChar char=""/>
                      </a:pPr>
                      <a:r>
                        <a:rPr lang="es-ES" sz="1600" kern="150" dirty="0">
                          <a:effectLst/>
                        </a:rPr>
                        <a:t>Localización estratégica, centro norte de la ciudad de Quito.</a:t>
                      </a:r>
                      <a:endParaRPr lang="es-EC" sz="1600" kern="150" dirty="0">
                        <a:effectLst/>
                      </a:endParaRPr>
                    </a:p>
                    <a:p>
                      <a:pPr marL="342900" lvl="0" indent="-342900" algn="just">
                        <a:spcAft>
                          <a:spcPts val="0"/>
                        </a:spcAft>
                        <a:buFont typeface="Symbol" panose="05050102010706020507" pitchFamily="18" charset="2"/>
                        <a:buChar char=""/>
                      </a:pPr>
                      <a:r>
                        <a:rPr lang="es-ES" sz="1600" kern="150" dirty="0">
                          <a:effectLst/>
                        </a:rPr>
                        <a:t>Alta credibilidad y seguridad</a:t>
                      </a:r>
                      <a:endParaRPr lang="es-EC" sz="1600" kern="150" dirty="0">
                        <a:effectLst/>
                        <a:latin typeface="Times New Roman" panose="02020603050405020304" pitchFamily="18" charset="0"/>
                        <a:ea typeface="Lucida Sans Unicode" panose="020B0602030504020204" pitchFamily="34" charset="0"/>
                        <a:cs typeface="Tahoma" panose="020B0604030504040204" pitchFamily="34" charset="0"/>
                      </a:endParaRPr>
                    </a:p>
                  </a:txBody>
                  <a:tcPr marL="68231" marR="68231" marT="0" marB="0"/>
                </a:tc>
                <a:tc>
                  <a:txBody>
                    <a:bodyPr/>
                    <a:lstStyle/>
                    <a:p>
                      <a:pPr marL="342900" lvl="0" indent="-342900" algn="just">
                        <a:spcAft>
                          <a:spcPts val="0"/>
                        </a:spcAft>
                        <a:buFont typeface="Symbol" panose="05050102010706020507" pitchFamily="18" charset="2"/>
                        <a:buChar char=""/>
                        <a:tabLst>
                          <a:tab pos="228600" algn="l"/>
                        </a:tabLst>
                      </a:pPr>
                      <a:r>
                        <a:rPr lang="es-ES" sz="1600" kern="150" dirty="0">
                          <a:effectLst/>
                        </a:rPr>
                        <a:t>Poca competencia</a:t>
                      </a:r>
                      <a:endParaRPr lang="es-EC" sz="1600" kern="150" dirty="0">
                        <a:effectLst/>
                      </a:endParaRPr>
                    </a:p>
                    <a:p>
                      <a:pPr marL="342900" lvl="0" indent="-342900" algn="just">
                        <a:spcAft>
                          <a:spcPts val="0"/>
                        </a:spcAft>
                        <a:buFont typeface="Symbol" panose="05050102010706020507" pitchFamily="18" charset="2"/>
                        <a:buChar char=""/>
                        <a:tabLst>
                          <a:tab pos="228600" algn="l"/>
                        </a:tabLst>
                      </a:pPr>
                      <a:r>
                        <a:rPr lang="es-ES" sz="1600" kern="150" dirty="0">
                          <a:effectLst/>
                        </a:rPr>
                        <a:t>Incorporación de nuevos equipos</a:t>
                      </a:r>
                      <a:endParaRPr lang="es-EC" sz="1600" kern="150" dirty="0">
                        <a:effectLst/>
                      </a:endParaRPr>
                    </a:p>
                    <a:p>
                      <a:pPr marL="342900" lvl="0" indent="-342900" algn="just">
                        <a:spcAft>
                          <a:spcPts val="0"/>
                        </a:spcAft>
                        <a:buFont typeface="Symbol" panose="05050102010706020507" pitchFamily="18" charset="2"/>
                        <a:buChar char=""/>
                        <a:tabLst>
                          <a:tab pos="228600" algn="l"/>
                        </a:tabLst>
                      </a:pPr>
                      <a:r>
                        <a:rPr lang="es-ES" sz="1600" kern="150" dirty="0">
                          <a:effectLst/>
                        </a:rPr>
                        <a:t>Maniobrabilidad en el precio</a:t>
                      </a:r>
                      <a:endParaRPr lang="es-EC" sz="1600" kern="150" dirty="0">
                        <a:effectLst/>
                      </a:endParaRPr>
                    </a:p>
                    <a:p>
                      <a:pPr marL="342900" lvl="0" indent="-342900" algn="just">
                        <a:spcAft>
                          <a:spcPts val="0"/>
                        </a:spcAft>
                        <a:buFont typeface="Symbol" panose="05050102010706020507" pitchFamily="18" charset="2"/>
                        <a:buChar char=""/>
                        <a:tabLst>
                          <a:tab pos="228600" algn="l"/>
                        </a:tabLst>
                      </a:pPr>
                      <a:r>
                        <a:rPr lang="es-ES" sz="1600" kern="150" dirty="0">
                          <a:effectLst/>
                        </a:rPr>
                        <a:t>Altas expectativas de los clientes/usuarios</a:t>
                      </a:r>
                      <a:endParaRPr lang="es-EC" sz="1600" kern="150" dirty="0">
                        <a:effectLst/>
                      </a:endParaRPr>
                    </a:p>
                    <a:p>
                      <a:pPr marL="342900" lvl="0" indent="-342900">
                        <a:spcAft>
                          <a:spcPts val="0"/>
                        </a:spcAft>
                        <a:buFont typeface="Symbol" panose="05050102010706020507" pitchFamily="18" charset="2"/>
                        <a:buChar char=""/>
                        <a:tabLst>
                          <a:tab pos="457200" algn="l"/>
                        </a:tabLst>
                      </a:pPr>
                      <a:r>
                        <a:rPr lang="es-ES" sz="1600" kern="150" dirty="0">
                          <a:effectLst/>
                        </a:rPr>
                        <a:t>Amplio mercado</a:t>
                      </a:r>
                      <a:endParaRPr lang="es-EC" sz="1600" kern="150" dirty="0">
                        <a:effectLst/>
                        <a:latin typeface="Times New Roman" panose="02020603050405020304" pitchFamily="18" charset="0"/>
                        <a:ea typeface="Lucida Sans Unicode" panose="020B0602030504020204" pitchFamily="34" charset="0"/>
                        <a:cs typeface="Tahoma" panose="020B0604030504040204" pitchFamily="34" charset="0"/>
                      </a:endParaRPr>
                    </a:p>
                  </a:txBody>
                  <a:tcPr marL="68231" marR="68231" marT="0" marB="0"/>
                </a:tc>
              </a:tr>
              <a:tr h="555702">
                <a:tc>
                  <a:txBody>
                    <a:bodyPr/>
                    <a:lstStyle/>
                    <a:p>
                      <a:pPr>
                        <a:spcAft>
                          <a:spcPts val="0"/>
                        </a:spcAft>
                        <a:tabLst>
                          <a:tab pos="228600" algn="l"/>
                        </a:tabLst>
                      </a:pPr>
                      <a:r>
                        <a:rPr lang="es-ES" sz="1600" kern="150" dirty="0">
                          <a:effectLst/>
                        </a:rPr>
                        <a:t>DEBILIDADES</a:t>
                      </a:r>
                      <a:endParaRPr lang="es-EC" sz="1600" kern="150" dirty="0">
                        <a:effectLst/>
                      </a:endParaRPr>
                    </a:p>
                    <a:p>
                      <a:pPr>
                        <a:spcAft>
                          <a:spcPts val="0"/>
                        </a:spcAft>
                        <a:tabLst>
                          <a:tab pos="228600" algn="l"/>
                        </a:tabLst>
                      </a:pPr>
                      <a:r>
                        <a:rPr lang="es-EC" sz="1600" kern="150" dirty="0">
                          <a:effectLst/>
                        </a:rPr>
                        <a:t> </a:t>
                      </a:r>
                    </a:p>
                    <a:p>
                      <a:pPr>
                        <a:lnSpc>
                          <a:spcPct val="115000"/>
                        </a:lnSpc>
                        <a:spcAft>
                          <a:spcPts val="0"/>
                        </a:spcAft>
                      </a:pPr>
                      <a:r>
                        <a:rPr lang="es-EC"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231" marR="68231" marT="0" marB="0"/>
                </a:tc>
                <a:tc>
                  <a:txBody>
                    <a:bodyPr/>
                    <a:lstStyle/>
                    <a:p>
                      <a:pPr>
                        <a:spcAft>
                          <a:spcPts val="0"/>
                        </a:spcAft>
                      </a:pPr>
                      <a:r>
                        <a:rPr lang="es-ES" sz="1600" kern="150" dirty="0">
                          <a:effectLst/>
                        </a:rPr>
                        <a:t>AMENAZAS</a:t>
                      </a:r>
                      <a:endParaRPr lang="es-EC" sz="1600" kern="150" dirty="0">
                        <a:effectLst/>
                      </a:endParaRPr>
                    </a:p>
                    <a:p>
                      <a:pPr>
                        <a:lnSpc>
                          <a:spcPct val="115000"/>
                        </a:lnSpc>
                        <a:spcAft>
                          <a:spcPts val="0"/>
                        </a:spcAft>
                      </a:pPr>
                      <a:r>
                        <a:rPr lang="es-EC"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231" marR="68231" marT="0" marB="0"/>
                </a:tc>
              </a:tr>
              <a:tr h="1283498">
                <a:tc>
                  <a:txBody>
                    <a:bodyPr/>
                    <a:lstStyle/>
                    <a:p>
                      <a:pPr marL="342900" lvl="0" indent="-342900" algn="just">
                        <a:spcAft>
                          <a:spcPts val="0"/>
                        </a:spcAft>
                        <a:buSzPts val="900"/>
                        <a:buFont typeface="Symbol" panose="05050102010706020507" pitchFamily="18" charset="2"/>
                        <a:buChar char=""/>
                        <a:tabLst>
                          <a:tab pos="457200" algn="l"/>
                        </a:tabLst>
                      </a:pPr>
                      <a:r>
                        <a:rPr lang="es-ES" sz="1600" kern="150" dirty="0">
                          <a:effectLst/>
                        </a:rPr>
                        <a:t>Falta de personal capacitado</a:t>
                      </a:r>
                      <a:endParaRPr lang="es-EC" sz="1600" kern="150" dirty="0">
                        <a:effectLst/>
                      </a:endParaRPr>
                    </a:p>
                    <a:p>
                      <a:pPr marL="342900" lvl="0" indent="-342900" algn="just">
                        <a:spcAft>
                          <a:spcPts val="0"/>
                        </a:spcAft>
                        <a:buSzPts val="900"/>
                        <a:buFont typeface="Symbol" panose="05050102010706020507" pitchFamily="18" charset="2"/>
                        <a:buChar char=""/>
                        <a:tabLst>
                          <a:tab pos="457200" algn="l"/>
                        </a:tabLst>
                      </a:pPr>
                      <a:r>
                        <a:rPr lang="es-ES" sz="1600" kern="150" dirty="0">
                          <a:effectLst/>
                        </a:rPr>
                        <a:t>Presupuesto incorporado al Presupuesto General del IGM</a:t>
                      </a:r>
                      <a:endParaRPr lang="es-EC" sz="1600" kern="150" dirty="0">
                        <a:effectLst/>
                      </a:endParaRPr>
                    </a:p>
                    <a:p>
                      <a:pPr marL="342900" lvl="0" indent="-342900" algn="just">
                        <a:spcAft>
                          <a:spcPts val="0"/>
                        </a:spcAft>
                        <a:buSzPts val="900"/>
                        <a:buFont typeface="Symbol" panose="05050102010706020507" pitchFamily="18" charset="2"/>
                        <a:buChar char=""/>
                        <a:tabLst>
                          <a:tab pos="457200" algn="l"/>
                        </a:tabLst>
                      </a:pPr>
                      <a:r>
                        <a:rPr lang="es-ES" sz="1600" kern="150" dirty="0">
                          <a:effectLst/>
                        </a:rPr>
                        <a:t>Falta de acceso en transporte público a las cercanías de las instalaciones</a:t>
                      </a:r>
                      <a:endParaRPr lang="es-EC" sz="1600" kern="150" dirty="0">
                        <a:effectLst/>
                      </a:endParaRPr>
                    </a:p>
                    <a:p>
                      <a:pPr>
                        <a:lnSpc>
                          <a:spcPct val="115000"/>
                        </a:lnSpc>
                        <a:spcAft>
                          <a:spcPts val="0"/>
                        </a:spcAft>
                      </a:pPr>
                      <a:r>
                        <a:rPr lang="es-EC"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231" marR="68231" marT="0" marB="0"/>
                </a:tc>
                <a:tc>
                  <a:txBody>
                    <a:bodyPr/>
                    <a:lstStyle/>
                    <a:p>
                      <a:pPr marL="342900" lvl="0" indent="-342900" algn="just">
                        <a:spcAft>
                          <a:spcPts val="0"/>
                        </a:spcAft>
                        <a:buSzPts val="900"/>
                        <a:buFont typeface="Symbol" panose="05050102010706020507" pitchFamily="18" charset="2"/>
                        <a:buChar char=""/>
                      </a:pPr>
                      <a:r>
                        <a:rPr lang="es-ES" sz="1600" kern="150" dirty="0">
                          <a:effectLst/>
                        </a:rPr>
                        <a:t>Incursión de Centros Culturales y Centros de diversión</a:t>
                      </a:r>
                      <a:endParaRPr lang="es-EC" sz="1600" kern="150" dirty="0">
                        <a:effectLst/>
                      </a:endParaRPr>
                    </a:p>
                    <a:p>
                      <a:pPr>
                        <a:lnSpc>
                          <a:spcPct val="115000"/>
                        </a:lnSpc>
                        <a:spcAft>
                          <a:spcPts val="0"/>
                        </a:spcAft>
                      </a:pPr>
                      <a:r>
                        <a:rPr lang="es-EC"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231" marR="68231" marT="0" marB="0"/>
                </a:tc>
              </a:tr>
            </a:tbl>
          </a:graphicData>
        </a:graphic>
      </p:graphicFrame>
    </p:spTree>
    <p:extLst>
      <p:ext uri="{BB962C8B-B14F-4D97-AF65-F5344CB8AC3E}">
        <p14:creationId xmlns:p14="http://schemas.microsoft.com/office/powerpoint/2010/main" val="1241692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3888" y="404664"/>
            <a:ext cx="4464496"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smtClean="0">
                <a:ln>
                  <a:noFill/>
                </a:ln>
                <a:solidFill>
                  <a:schemeClr val="tx2"/>
                </a:solidFill>
                <a:effectLst/>
                <a:uLnTx/>
                <a:uFillTx/>
                <a:latin typeface="+mj-lt"/>
                <a:ea typeface="+mj-ea"/>
                <a:cs typeface="+mj-cs"/>
              </a:rPr>
              <a:t>FODA-ARTES</a:t>
            </a:r>
            <a:r>
              <a:rPr kumimoji="0" lang="es-ES" sz="2800" b="1" i="0" u="none" strike="noStrike" kern="1200" cap="none" spc="0" normalizeH="0" noProof="0" dirty="0" smtClean="0">
                <a:ln>
                  <a:noFill/>
                </a:ln>
                <a:solidFill>
                  <a:schemeClr val="tx2"/>
                </a:solidFill>
                <a:effectLst/>
                <a:uLnTx/>
                <a:uFillTx/>
                <a:latin typeface="+mj-lt"/>
                <a:ea typeface="+mj-ea"/>
                <a:cs typeface="+mj-cs"/>
              </a:rPr>
              <a:t> GRAFICAS</a:t>
            </a:r>
            <a:endParaRPr kumimoji="0" lang="es-EC" sz="2800" b="1"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5" name="Tabla 4"/>
          <p:cNvGraphicFramePr>
            <a:graphicFrameLocks noGrp="1"/>
          </p:cNvGraphicFramePr>
          <p:nvPr>
            <p:extLst>
              <p:ext uri="{D42A27DB-BD31-4B8C-83A1-F6EECF244321}">
                <p14:modId xmlns:p14="http://schemas.microsoft.com/office/powerpoint/2010/main" val="282978017"/>
              </p:ext>
            </p:extLst>
          </p:nvPr>
        </p:nvGraphicFramePr>
        <p:xfrm>
          <a:off x="755576" y="976164"/>
          <a:ext cx="8064896" cy="5673090"/>
        </p:xfrm>
        <a:graphic>
          <a:graphicData uri="http://schemas.openxmlformats.org/drawingml/2006/table">
            <a:tbl>
              <a:tblPr firstRow="1" firstCol="1" bandRow="1">
                <a:tableStyleId>{9DCAF9ED-07DC-4A11-8D7F-57B35C25682E}</a:tableStyleId>
              </a:tblPr>
              <a:tblGrid>
                <a:gridCol w="4031985"/>
                <a:gridCol w="4032911"/>
              </a:tblGrid>
              <a:tr h="412152">
                <a:tc>
                  <a:txBody>
                    <a:bodyPr/>
                    <a:lstStyle/>
                    <a:p>
                      <a:pPr>
                        <a:spcBef>
                          <a:spcPts val="1200"/>
                        </a:spcBef>
                        <a:spcAft>
                          <a:spcPts val="300"/>
                        </a:spcAft>
                      </a:pPr>
                      <a:r>
                        <a:rPr lang="es-ES" sz="1200" dirty="0" smtClean="0">
                          <a:effectLst/>
                        </a:rPr>
                        <a:t>FORTALEZAS</a:t>
                      </a:r>
                      <a:endParaRPr lang="es-EC" sz="1050" dirty="0">
                        <a:effectLst/>
                      </a:endParaRPr>
                    </a:p>
                    <a:p>
                      <a:pPr>
                        <a:lnSpc>
                          <a:spcPct val="115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605" marR="50605" marT="0" marB="0"/>
                </a:tc>
                <a:tc>
                  <a:txBody>
                    <a:bodyPr/>
                    <a:lstStyle/>
                    <a:p>
                      <a:pPr>
                        <a:spcAft>
                          <a:spcPts val="0"/>
                        </a:spcAft>
                      </a:pPr>
                      <a:r>
                        <a:rPr lang="es-ES" sz="1200" kern="150">
                          <a:effectLst/>
                        </a:rPr>
                        <a:t>OPORTUNIDADES</a:t>
                      </a:r>
                      <a:endParaRPr lang="es-EC" sz="1200" kern="150">
                        <a:effectLst/>
                      </a:endParaRPr>
                    </a:p>
                    <a:p>
                      <a:pPr>
                        <a:spcAft>
                          <a:spcPts val="0"/>
                        </a:spcAft>
                      </a:pPr>
                      <a:r>
                        <a:rPr lang="es-EC" sz="1200" kern="150">
                          <a:effectLst/>
                        </a:rPr>
                        <a:t> </a:t>
                      </a:r>
                    </a:p>
                    <a:p>
                      <a:pPr>
                        <a:lnSpc>
                          <a:spcPct val="115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0605" marR="50605" marT="0" marB="0"/>
                </a:tc>
              </a:tr>
              <a:tr h="2024211">
                <a:tc>
                  <a:txBody>
                    <a:bodyPr/>
                    <a:lstStyle/>
                    <a:p>
                      <a:pPr marL="342900" lvl="0" indent="-342900" algn="just">
                        <a:spcAft>
                          <a:spcPts val="0"/>
                        </a:spcAft>
                        <a:buSzPts val="900"/>
                        <a:buFont typeface="Symbol" panose="05050102010706020507" pitchFamily="18" charset="2"/>
                        <a:buChar char=""/>
                      </a:pPr>
                      <a:r>
                        <a:rPr lang="es-ES" sz="1400" kern="150" dirty="0">
                          <a:effectLst/>
                        </a:rPr>
                        <a:t>Posee una adecuada estructura organizativa.</a:t>
                      </a:r>
                      <a:endParaRPr lang="es-EC" sz="1400" kern="150" dirty="0">
                        <a:effectLst/>
                      </a:endParaRPr>
                    </a:p>
                    <a:p>
                      <a:pPr marL="342900" lvl="0" indent="-342900" algn="just">
                        <a:spcAft>
                          <a:spcPts val="0"/>
                        </a:spcAft>
                        <a:buSzPts val="900"/>
                        <a:buFont typeface="Symbol" panose="05050102010706020507" pitchFamily="18" charset="2"/>
                        <a:buChar char=""/>
                      </a:pPr>
                      <a:r>
                        <a:rPr lang="es-ES" sz="1400" kern="150" dirty="0">
                          <a:effectLst/>
                        </a:rPr>
                        <a:t>Localización estratégica, centro norte de la ciudad de Quito</a:t>
                      </a:r>
                      <a:endParaRPr lang="es-EC" sz="1400" kern="150" dirty="0">
                        <a:effectLst/>
                      </a:endParaRPr>
                    </a:p>
                    <a:p>
                      <a:pPr marL="342900" lvl="0" indent="-342900" algn="just">
                        <a:spcAft>
                          <a:spcPts val="0"/>
                        </a:spcAft>
                        <a:buSzPts val="900"/>
                        <a:buFont typeface="Symbol" panose="05050102010706020507" pitchFamily="18" charset="2"/>
                        <a:buChar char=""/>
                      </a:pPr>
                      <a:r>
                        <a:rPr lang="es-ES" sz="1400" kern="150" dirty="0">
                          <a:effectLst/>
                        </a:rPr>
                        <a:t>Alta credibilidad y seguridad.</a:t>
                      </a:r>
                      <a:endParaRPr lang="es-EC" sz="1400" kern="150" dirty="0">
                        <a:effectLst/>
                      </a:endParaRPr>
                    </a:p>
                    <a:p>
                      <a:pPr marL="342900" lvl="0" indent="-342900" algn="just">
                        <a:spcAft>
                          <a:spcPts val="0"/>
                        </a:spcAft>
                        <a:buSzPts val="900"/>
                        <a:buFont typeface="Symbol" panose="05050102010706020507" pitchFamily="18" charset="2"/>
                        <a:buChar char=""/>
                      </a:pPr>
                      <a:r>
                        <a:rPr lang="es-ES" sz="1400" kern="150" dirty="0">
                          <a:effectLst/>
                        </a:rPr>
                        <a:t>Plan Estratégico Institucional.</a:t>
                      </a:r>
                      <a:endParaRPr lang="es-EC" sz="1400" kern="150" dirty="0">
                        <a:effectLst/>
                      </a:endParaRPr>
                    </a:p>
                    <a:p>
                      <a:pPr marL="342900" lvl="0" indent="-342900" algn="just">
                        <a:spcAft>
                          <a:spcPts val="0"/>
                        </a:spcAft>
                        <a:buSzPts val="900"/>
                        <a:buFont typeface="Symbol" panose="05050102010706020507" pitchFamily="18" charset="2"/>
                        <a:buChar char=""/>
                      </a:pPr>
                      <a:r>
                        <a:rPr lang="es-ES" sz="1400" kern="150" dirty="0">
                          <a:effectLst/>
                        </a:rPr>
                        <a:t>Capacidad instalada y maquinaria con tecnología de punta en la mayoría de sus procesos de producción.</a:t>
                      </a:r>
                      <a:endParaRPr lang="es-EC" sz="1400" kern="150" dirty="0">
                        <a:effectLst/>
                      </a:endParaRPr>
                    </a:p>
                    <a:p>
                      <a:pPr marL="342900" lvl="0" indent="-342900" algn="just">
                        <a:spcAft>
                          <a:spcPts val="0"/>
                        </a:spcAft>
                        <a:buSzPts val="900"/>
                        <a:buFont typeface="Symbol" panose="05050102010706020507" pitchFamily="18" charset="2"/>
                        <a:buChar char=""/>
                      </a:pPr>
                      <a:r>
                        <a:rPr lang="es-ES" sz="1400" kern="150" dirty="0">
                          <a:effectLst/>
                        </a:rPr>
                        <a:t>Oficina regional en la ciudad de Guayaquil.</a:t>
                      </a:r>
                      <a:endParaRPr lang="es-EC" sz="1400" kern="150" dirty="0">
                        <a:effectLst/>
                      </a:endParaRPr>
                    </a:p>
                    <a:p>
                      <a:pPr marL="342900" lvl="0" indent="-342900" algn="just">
                        <a:spcAft>
                          <a:spcPts val="0"/>
                        </a:spcAft>
                        <a:buSzPts val="900"/>
                        <a:buFont typeface="Symbol" panose="05050102010706020507" pitchFamily="18" charset="2"/>
                        <a:buChar char=""/>
                      </a:pPr>
                      <a:r>
                        <a:rPr lang="es-ES" sz="1400" kern="150" dirty="0">
                          <a:effectLst/>
                        </a:rPr>
                        <a:t>Poca rotación de personal en el nivel medio</a:t>
                      </a:r>
                      <a:endParaRPr lang="es-EC" sz="1400" kern="150" dirty="0">
                        <a:effectLst/>
                        <a:latin typeface="Times New Roman" panose="02020603050405020304" pitchFamily="18" charset="0"/>
                        <a:ea typeface="Lucida Sans Unicode" panose="020B0602030504020204" pitchFamily="34" charset="0"/>
                        <a:cs typeface="Tahoma" panose="020B0604030504040204" pitchFamily="34" charset="0"/>
                      </a:endParaRPr>
                    </a:p>
                  </a:txBody>
                  <a:tcPr marL="50605" marR="50605" marT="0" marB="0"/>
                </a:tc>
                <a:tc>
                  <a:txBody>
                    <a:bodyPr/>
                    <a:lstStyle/>
                    <a:p>
                      <a:pPr marL="342900" lvl="0" indent="-342900" algn="just">
                        <a:spcAft>
                          <a:spcPts val="0"/>
                        </a:spcAft>
                        <a:buFont typeface="Wingdings" panose="05000000000000000000" pitchFamily="2" charset="2"/>
                        <a:buChar char=""/>
                        <a:tabLst>
                          <a:tab pos="228600" algn="l"/>
                        </a:tabLst>
                      </a:pPr>
                      <a:r>
                        <a:rPr lang="es-ES" sz="1400" kern="150" dirty="0">
                          <a:effectLst/>
                        </a:rPr>
                        <a:t>Desarrollar el mercado internacional.</a:t>
                      </a:r>
                      <a:endParaRPr lang="es-EC" sz="1400" kern="150" dirty="0">
                        <a:effectLst/>
                      </a:endParaRPr>
                    </a:p>
                    <a:p>
                      <a:pPr marL="342900" lvl="0" indent="-342900" algn="just">
                        <a:spcAft>
                          <a:spcPts val="0"/>
                        </a:spcAft>
                        <a:buFont typeface="Wingdings" panose="05000000000000000000" pitchFamily="2" charset="2"/>
                        <a:buChar char=""/>
                        <a:tabLst>
                          <a:tab pos="228600" algn="l"/>
                        </a:tabLst>
                      </a:pPr>
                      <a:r>
                        <a:rPr lang="es-ES" sz="1400" kern="150" dirty="0">
                          <a:effectLst/>
                        </a:rPr>
                        <a:t>Incorporación de nuevos equipos periódicamente.</a:t>
                      </a:r>
                      <a:endParaRPr lang="es-EC" sz="1400" kern="150" dirty="0">
                        <a:effectLst/>
                      </a:endParaRPr>
                    </a:p>
                    <a:p>
                      <a:pPr marL="342900" lvl="0" indent="-342900" algn="just">
                        <a:spcAft>
                          <a:spcPts val="0"/>
                        </a:spcAft>
                        <a:buFont typeface="Wingdings" panose="05000000000000000000" pitchFamily="2" charset="2"/>
                        <a:buChar char=""/>
                        <a:tabLst>
                          <a:tab pos="228600" algn="l"/>
                        </a:tabLst>
                      </a:pPr>
                      <a:r>
                        <a:rPr lang="es-ES" sz="1400" kern="150" dirty="0">
                          <a:effectLst/>
                        </a:rPr>
                        <a:t>Altas expectativas de los clientes/usuarios.</a:t>
                      </a:r>
                      <a:endParaRPr lang="es-EC" sz="1400" kern="150" dirty="0">
                        <a:effectLst/>
                      </a:endParaRPr>
                    </a:p>
                    <a:p>
                      <a:pPr marL="342900" lvl="0" indent="-342900" algn="just">
                        <a:spcAft>
                          <a:spcPts val="0"/>
                        </a:spcAft>
                        <a:buFont typeface="Wingdings" panose="05000000000000000000" pitchFamily="2" charset="2"/>
                        <a:buChar char=""/>
                        <a:tabLst>
                          <a:tab pos="228600" algn="l"/>
                        </a:tabLst>
                      </a:pPr>
                      <a:r>
                        <a:rPr lang="es-ES" sz="1400" kern="150" dirty="0">
                          <a:effectLst/>
                        </a:rPr>
                        <a:t>Amplio mercado en el segmento de documentos de seguridad</a:t>
                      </a:r>
                      <a:endParaRPr lang="es-EC" sz="1400" kern="150" dirty="0">
                        <a:effectLst/>
                      </a:endParaRPr>
                    </a:p>
                    <a:p>
                      <a:pPr marL="228600">
                        <a:spcAft>
                          <a:spcPts val="0"/>
                        </a:spcAft>
                        <a:tabLst>
                          <a:tab pos="457200" algn="l"/>
                        </a:tabLst>
                      </a:pPr>
                      <a:r>
                        <a:rPr lang="es-EC" sz="1400" kern="150" dirty="0">
                          <a:effectLst/>
                        </a:rPr>
                        <a:t> </a:t>
                      </a:r>
                      <a:endParaRPr lang="es-EC" sz="1400" kern="150" dirty="0">
                        <a:effectLst/>
                        <a:latin typeface="Times New Roman" panose="02020603050405020304" pitchFamily="18" charset="0"/>
                        <a:ea typeface="Lucida Sans Unicode" panose="020B0602030504020204" pitchFamily="34" charset="0"/>
                        <a:cs typeface="Tahoma" panose="020B0604030504040204" pitchFamily="34" charset="0"/>
                      </a:endParaRPr>
                    </a:p>
                  </a:txBody>
                  <a:tcPr marL="50605" marR="50605" marT="0" marB="0"/>
                </a:tc>
              </a:tr>
              <a:tr h="412152">
                <a:tc>
                  <a:txBody>
                    <a:bodyPr/>
                    <a:lstStyle/>
                    <a:p>
                      <a:pPr>
                        <a:spcAft>
                          <a:spcPts val="0"/>
                        </a:spcAft>
                        <a:tabLst>
                          <a:tab pos="228600" algn="l"/>
                        </a:tabLst>
                      </a:pPr>
                      <a:r>
                        <a:rPr lang="es-ES" sz="1400" kern="150">
                          <a:effectLst/>
                        </a:rPr>
                        <a:t>DEBILIDADES</a:t>
                      </a:r>
                      <a:endParaRPr lang="es-EC" sz="1400" kern="150">
                        <a:effectLst/>
                      </a:endParaRPr>
                    </a:p>
                    <a:p>
                      <a:pPr>
                        <a:spcAft>
                          <a:spcPts val="0"/>
                        </a:spcAft>
                        <a:tabLst>
                          <a:tab pos="228600" algn="l"/>
                        </a:tabLst>
                      </a:pPr>
                      <a:r>
                        <a:rPr lang="es-EC" sz="1400" kern="150">
                          <a:effectLst/>
                        </a:rPr>
                        <a:t> </a:t>
                      </a:r>
                    </a:p>
                    <a:p>
                      <a:pPr>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0605" marR="50605" marT="0" marB="0"/>
                </a:tc>
                <a:tc>
                  <a:txBody>
                    <a:bodyPr/>
                    <a:lstStyle/>
                    <a:p>
                      <a:pPr>
                        <a:spcAft>
                          <a:spcPts val="0"/>
                        </a:spcAft>
                      </a:pPr>
                      <a:r>
                        <a:rPr lang="es-ES" sz="1400" kern="150">
                          <a:effectLst/>
                        </a:rPr>
                        <a:t>AMENAZAS</a:t>
                      </a:r>
                      <a:endParaRPr lang="es-EC" sz="1400" kern="150">
                        <a:effectLst/>
                      </a:endParaRPr>
                    </a:p>
                    <a:p>
                      <a:pPr>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0605" marR="50605" marT="0" marB="0"/>
                </a:tc>
              </a:tr>
              <a:tr h="1221836">
                <a:tc>
                  <a:txBody>
                    <a:bodyPr/>
                    <a:lstStyle/>
                    <a:p>
                      <a:pPr marL="342900" lvl="0" indent="-342900" algn="just">
                        <a:spcAft>
                          <a:spcPts val="0"/>
                        </a:spcAft>
                        <a:buSzPts val="900"/>
                        <a:buFont typeface="Symbol" panose="05050102010706020507" pitchFamily="18" charset="2"/>
                        <a:buChar char=""/>
                        <a:tabLst>
                          <a:tab pos="457200" algn="l"/>
                        </a:tabLst>
                      </a:pPr>
                      <a:r>
                        <a:rPr lang="es-ES" sz="1400" kern="150" dirty="0">
                          <a:effectLst/>
                        </a:rPr>
                        <a:t>Falta de capacitación al personal.</a:t>
                      </a:r>
                      <a:endParaRPr lang="es-EC" sz="1400" kern="150" dirty="0">
                        <a:effectLst/>
                      </a:endParaRPr>
                    </a:p>
                    <a:p>
                      <a:pPr marL="342900" lvl="0" indent="-342900" algn="just">
                        <a:spcAft>
                          <a:spcPts val="0"/>
                        </a:spcAft>
                        <a:buSzPts val="900"/>
                        <a:buFont typeface="Symbol" panose="05050102010706020507" pitchFamily="18" charset="2"/>
                        <a:buChar char=""/>
                        <a:tabLst>
                          <a:tab pos="457200" algn="l"/>
                        </a:tabLst>
                      </a:pPr>
                      <a:r>
                        <a:rPr lang="es-ES" sz="1400" kern="150" dirty="0">
                          <a:effectLst/>
                        </a:rPr>
                        <a:t>Presupuesto incorporado al Presupuesto General del IGM.</a:t>
                      </a:r>
                      <a:endParaRPr lang="es-EC" sz="1400" kern="150" dirty="0">
                        <a:effectLst/>
                      </a:endParaRPr>
                    </a:p>
                    <a:p>
                      <a:pPr marL="342900" lvl="0" indent="-342900" algn="just">
                        <a:spcAft>
                          <a:spcPts val="0"/>
                        </a:spcAft>
                        <a:buSzPts val="900"/>
                        <a:buFont typeface="Symbol" panose="05050102010706020507" pitchFamily="18" charset="2"/>
                        <a:buChar char=""/>
                        <a:tabLst>
                          <a:tab pos="457200" algn="l"/>
                        </a:tabLst>
                      </a:pPr>
                      <a:r>
                        <a:rPr lang="es-ES" sz="1400" kern="150" dirty="0">
                          <a:effectLst/>
                        </a:rPr>
                        <a:t>Falta de un proceso de comunicación comercial.</a:t>
                      </a:r>
                      <a:endParaRPr lang="es-EC" sz="1400" kern="150" dirty="0">
                        <a:effectLst/>
                      </a:endParaRPr>
                    </a:p>
                    <a:p>
                      <a:pPr marL="342900" lvl="0" indent="-342900" algn="just">
                        <a:spcAft>
                          <a:spcPts val="0"/>
                        </a:spcAft>
                        <a:buSzPts val="900"/>
                        <a:buFont typeface="Symbol" panose="05050102010706020507" pitchFamily="18" charset="2"/>
                        <a:buChar char=""/>
                        <a:tabLst>
                          <a:tab pos="457200" algn="l"/>
                        </a:tabLst>
                      </a:pPr>
                      <a:r>
                        <a:rPr lang="es-ES" sz="1400" kern="150" dirty="0">
                          <a:effectLst/>
                        </a:rPr>
                        <a:t>Falta de un adecuado inventario de materia prima</a:t>
                      </a:r>
                      <a:endParaRPr lang="es-EC" sz="1400" kern="150" dirty="0">
                        <a:effectLst/>
                      </a:endParaRPr>
                    </a:p>
                    <a:p>
                      <a:pPr>
                        <a:lnSpc>
                          <a:spcPct val="115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605" marR="50605" marT="0" marB="0"/>
                </a:tc>
                <a:tc>
                  <a:txBody>
                    <a:bodyPr/>
                    <a:lstStyle/>
                    <a:p>
                      <a:pPr marL="342900" lvl="0" indent="-342900" algn="just">
                        <a:spcAft>
                          <a:spcPts val="0"/>
                        </a:spcAft>
                        <a:buSzPts val="900"/>
                        <a:buFont typeface="Symbol" panose="05050102010706020507" pitchFamily="18" charset="2"/>
                        <a:buChar char=""/>
                      </a:pPr>
                      <a:r>
                        <a:rPr lang="es-ES" sz="1400" kern="150" dirty="0">
                          <a:effectLst/>
                        </a:rPr>
                        <a:t>Políticas gubernamentales y arancelarias para la importación de materia prima</a:t>
                      </a:r>
                      <a:endParaRPr lang="es-EC" sz="1400" kern="150" dirty="0">
                        <a:effectLst/>
                      </a:endParaRPr>
                    </a:p>
                    <a:p>
                      <a:pPr>
                        <a:lnSpc>
                          <a:spcPct val="115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605" marR="50605" marT="0" marB="0"/>
                </a:tc>
              </a:tr>
            </a:tbl>
          </a:graphicData>
        </a:graphic>
      </p:graphicFrame>
    </p:spTree>
    <p:extLst>
      <p:ext uri="{BB962C8B-B14F-4D97-AF65-F5344CB8AC3E}">
        <p14:creationId xmlns:p14="http://schemas.microsoft.com/office/powerpoint/2010/main" val="9555200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15816" y="332656"/>
            <a:ext cx="712879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smtClean="0">
                <a:ln>
                  <a:noFill/>
                </a:ln>
                <a:solidFill>
                  <a:schemeClr val="tx2"/>
                </a:solidFill>
                <a:effectLst/>
                <a:uLnTx/>
                <a:uFillTx/>
                <a:latin typeface="+mj-lt"/>
                <a:ea typeface="+mj-ea"/>
                <a:cs typeface="+mj-cs"/>
              </a:rPr>
              <a:t>FODA-CARTOGRAFIA</a:t>
            </a:r>
            <a:r>
              <a:rPr kumimoji="0" lang="es-ES" sz="2800" b="1" i="0" u="none" strike="noStrike" kern="1200" cap="none" spc="0" normalizeH="0" noProof="0" dirty="0" smtClean="0">
                <a:ln>
                  <a:noFill/>
                </a:ln>
                <a:solidFill>
                  <a:schemeClr val="tx2"/>
                </a:solidFill>
                <a:effectLst/>
                <a:uLnTx/>
                <a:uFillTx/>
                <a:latin typeface="+mj-lt"/>
                <a:ea typeface="+mj-ea"/>
                <a:cs typeface="+mj-cs"/>
              </a:rPr>
              <a:t> Y GEOGRAFIA</a:t>
            </a:r>
            <a:endParaRPr kumimoji="0" lang="es-EC" sz="2800" b="1"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2" name="Tabla 1"/>
          <p:cNvGraphicFramePr>
            <a:graphicFrameLocks noGrp="1"/>
          </p:cNvGraphicFramePr>
          <p:nvPr>
            <p:extLst>
              <p:ext uri="{D42A27DB-BD31-4B8C-83A1-F6EECF244321}">
                <p14:modId xmlns:p14="http://schemas.microsoft.com/office/powerpoint/2010/main" val="531329363"/>
              </p:ext>
            </p:extLst>
          </p:nvPr>
        </p:nvGraphicFramePr>
        <p:xfrm>
          <a:off x="755576" y="1195240"/>
          <a:ext cx="7920880" cy="5015150"/>
        </p:xfrm>
        <a:graphic>
          <a:graphicData uri="http://schemas.openxmlformats.org/drawingml/2006/table">
            <a:tbl>
              <a:tblPr firstRow="1" firstCol="1" bandRow="1">
                <a:tableStyleId>{7DF18680-E054-41AD-8BC1-D1AEF772440D}</a:tableStyleId>
              </a:tblPr>
              <a:tblGrid>
                <a:gridCol w="3959986"/>
                <a:gridCol w="3960894"/>
              </a:tblGrid>
              <a:tr h="504266">
                <a:tc>
                  <a:txBody>
                    <a:bodyPr/>
                    <a:lstStyle/>
                    <a:p>
                      <a:pPr>
                        <a:spcBef>
                          <a:spcPts val="1200"/>
                        </a:spcBef>
                        <a:spcAft>
                          <a:spcPts val="300"/>
                        </a:spcAft>
                      </a:pPr>
                      <a:r>
                        <a:rPr lang="es-ES" sz="1200" dirty="0">
                          <a:effectLst/>
                        </a:rPr>
                        <a:t>FORTALEZAS</a:t>
                      </a:r>
                      <a:endParaRPr lang="es-EC" sz="1050" dirty="0">
                        <a:effectLst/>
                      </a:endParaRPr>
                    </a:p>
                    <a:p>
                      <a:pPr marL="457200">
                        <a:spcAft>
                          <a:spcPts val="0"/>
                        </a:spcAft>
                      </a:pPr>
                      <a:r>
                        <a:rPr lang="es-EC" sz="1200" kern="150" dirty="0">
                          <a:effectLst/>
                        </a:rPr>
                        <a:t> </a:t>
                      </a:r>
                    </a:p>
                    <a:p>
                      <a:pPr>
                        <a:lnSpc>
                          <a:spcPct val="115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535" marR="50535" marT="0" marB="0"/>
                </a:tc>
                <a:tc>
                  <a:txBody>
                    <a:bodyPr/>
                    <a:lstStyle/>
                    <a:p>
                      <a:pPr>
                        <a:spcAft>
                          <a:spcPts val="0"/>
                        </a:spcAft>
                      </a:pPr>
                      <a:r>
                        <a:rPr lang="es-ES" sz="1200" kern="150">
                          <a:effectLst/>
                        </a:rPr>
                        <a:t>OPORTUNIDADES</a:t>
                      </a:r>
                      <a:endParaRPr lang="es-EC" sz="1200" kern="150">
                        <a:effectLst/>
                      </a:endParaRPr>
                    </a:p>
                    <a:p>
                      <a:pPr>
                        <a:spcAft>
                          <a:spcPts val="0"/>
                        </a:spcAft>
                      </a:pPr>
                      <a:r>
                        <a:rPr lang="es-EC" sz="1200" kern="150">
                          <a:effectLst/>
                        </a:rPr>
                        <a:t> </a:t>
                      </a:r>
                    </a:p>
                    <a:p>
                      <a:pPr>
                        <a:lnSpc>
                          <a:spcPct val="115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0535" marR="50535" marT="0" marB="0"/>
                </a:tc>
              </a:tr>
              <a:tr h="1417656">
                <a:tc>
                  <a:txBody>
                    <a:bodyPr/>
                    <a:lstStyle/>
                    <a:p>
                      <a:pPr marL="342900" lvl="0" indent="-342900">
                        <a:spcAft>
                          <a:spcPts val="0"/>
                        </a:spcAft>
                        <a:buSzPts val="900"/>
                        <a:buFont typeface="Wingdings" panose="05000000000000000000" pitchFamily="2" charset="2"/>
                        <a:buChar char=""/>
                        <a:tabLst>
                          <a:tab pos="457200" algn="l"/>
                        </a:tabLst>
                      </a:pPr>
                      <a:r>
                        <a:rPr lang="es-ES" sz="1200" kern="150" dirty="0">
                          <a:effectLst/>
                        </a:rPr>
                        <a:t>Capacidad Financiera</a:t>
                      </a:r>
                      <a:endParaRPr lang="es-EC" sz="1200" kern="150" dirty="0">
                        <a:effectLst/>
                      </a:endParaRPr>
                    </a:p>
                    <a:p>
                      <a:pPr marL="342900" lvl="0" indent="-342900">
                        <a:spcAft>
                          <a:spcPts val="0"/>
                        </a:spcAft>
                        <a:buSzPts val="900"/>
                        <a:buFont typeface="Wingdings" panose="05000000000000000000" pitchFamily="2" charset="2"/>
                        <a:buChar char=""/>
                        <a:tabLst>
                          <a:tab pos="457200" algn="l"/>
                        </a:tabLst>
                      </a:pPr>
                      <a:r>
                        <a:rPr lang="es-ES" sz="1200" kern="150" dirty="0">
                          <a:effectLst/>
                        </a:rPr>
                        <a:t>Infraestructura física y técnica</a:t>
                      </a:r>
                      <a:endParaRPr lang="es-EC" sz="1200" kern="150" dirty="0">
                        <a:effectLst/>
                      </a:endParaRPr>
                    </a:p>
                    <a:p>
                      <a:pPr marL="342900" lvl="0" indent="-342900">
                        <a:spcAft>
                          <a:spcPts val="0"/>
                        </a:spcAft>
                        <a:buSzPts val="900"/>
                        <a:buFont typeface="Wingdings" panose="05000000000000000000" pitchFamily="2" charset="2"/>
                        <a:buChar char=""/>
                        <a:tabLst>
                          <a:tab pos="457200" algn="l"/>
                        </a:tabLst>
                      </a:pPr>
                      <a:r>
                        <a:rPr lang="es-ES" sz="1200" kern="150" dirty="0">
                          <a:effectLst/>
                        </a:rPr>
                        <a:t>Personal técnico capacitado y con experiencia</a:t>
                      </a:r>
                      <a:endParaRPr lang="es-EC" sz="1200" kern="150" dirty="0">
                        <a:effectLst/>
                      </a:endParaRPr>
                    </a:p>
                    <a:p>
                      <a:pPr marL="342900" lvl="0" indent="-342900">
                        <a:spcAft>
                          <a:spcPts val="0"/>
                        </a:spcAft>
                        <a:buSzPts val="900"/>
                        <a:buFont typeface="Wingdings" panose="05000000000000000000" pitchFamily="2" charset="2"/>
                        <a:buChar char=""/>
                        <a:tabLst>
                          <a:tab pos="457200" algn="l"/>
                        </a:tabLst>
                      </a:pPr>
                      <a:r>
                        <a:rPr lang="es-ES" sz="1200" kern="150" dirty="0">
                          <a:effectLst/>
                        </a:rPr>
                        <a:t>Mercado Cautivo</a:t>
                      </a:r>
                      <a:endParaRPr lang="es-EC" sz="1200" kern="150" dirty="0">
                        <a:effectLst/>
                      </a:endParaRPr>
                    </a:p>
                    <a:p>
                      <a:pPr marL="342900" lvl="0" indent="-342900">
                        <a:spcAft>
                          <a:spcPts val="0"/>
                        </a:spcAft>
                        <a:buSzPts val="900"/>
                        <a:buFont typeface="Wingdings" panose="05000000000000000000" pitchFamily="2" charset="2"/>
                        <a:buChar char=""/>
                        <a:tabLst>
                          <a:tab pos="457200" algn="l"/>
                        </a:tabLst>
                      </a:pPr>
                      <a:r>
                        <a:rPr lang="es-ES" sz="1200" kern="150" dirty="0">
                          <a:effectLst/>
                        </a:rPr>
                        <a:t>Poder de negociación con proveedores</a:t>
                      </a:r>
                      <a:endParaRPr lang="es-EC" sz="1200" kern="150" dirty="0">
                        <a:effectLst/>
                      </a:endParaRPr>
                    </a:p>
                    <a:p>
                      <a:pPr>
                        <a:spcBef>
                          <a:spcPts val="1200"/>
                        </a:spcBef>
                        <a:spcAft>
                          <a:spcPts val="300"/>
                        </a:spcAft>
                      </a:pPr>
                      <a:r>
                        <a:rPr lang="es-ES" sz="1200" dirty="0">
                          <a:effectLst/>
                        </a:rPr>
                        <a:t> </a:t>
                      </a:r>
                      <a:endParaRPr lang="es-EC" sz="1050" b="1" i="1" dirty="0">
                        <a:effectLst/>
                        <a:latin typeface="Calibri" panose="020F0502020204030204" pitchFamily="34" charset="0"/>
                        <a:ea typeface="Times New Roman" panose="02020603050405020304" pitchFamily="18" charset="0"/>
                      </a:endParaRPr>
                    </a:p>
                  </a:txBody>
                  <a:tcPr marL="50535" marR="50535" marT="0" marB="0"/>
                </a:tc>
                <a:tc>
                  <a:txBody>
                    <a:bodyPr/>
                    <a:lstStyle/>
                    <a:p>
                      <a:pPr marL="342900" lvl="0" indent="-342900">
                        <a:spcAft>
                          <a:spcPts val="0"/>
                        </a:spcAft>
                        <a:buFont typeface="Wingdings" panose="05000000000000000000" pitchFamily="2" charset="2"/>
                        <a:buChar char=""/>
                        <a:tabLst>
                          <a:tab pos="457200" algn="l"/>
                        </a:tabLst>
                      </a:pPr>
                      <a:r>
                        <a:rPr lang="es-ES" sz="1200" kern="150">
                          <a:effectLst/>
                        </a:rPr>
                        <a:t>Prestigio de las Fuerzas Armadas</a:t>
                      </a:r>
                      <a:endParaRPr lang="es-EC" sz="1200" kern="150">
                        <a:effectLst/>
                      </a:endParaRPr>
                    </a:p>
                    <a:p>
                      <a:pPr marL="342900" lvl="0" indent="-342900">
                        <a:spcAft>
                          <a:spcPts val="0"/>
                        </a:spcAft>
                        <a:buFont typeface="Wingdings" panose="05000000000000000000" pitchFamily="2" charset="2"/>
                        <a:buChar char=""/>
                        <a:tabLst>
                          <a:tab pos="457200" algn="l"/>
                        </a:tabLst>
                      </a:pPr>
                      <a:r>
                        <a:rPr lang="es-ES" sz="1200" kern="150">
                          <a:effectLst/>
                        </a:rPr>
                        <a:t>Percepción de los clientes de seguridad y confiabilidad</a:t>
                      </a:r>
                      <a:endParaRPr lang="es-EC" sz="1200" kern="150">
                        <a:effectLst/>
                      </a:endParaRPr>
                    </a:p>
                    <a:p>
                      <a:pPr marL="342900" lvl="0" indent="-342900">
                        <a:spcAft>
                          <a:spcPts val="0"/>
                        </a:spcAft>
                        <a:buFont typeface="Wingdings" panose="05000000000000000000" pitchFamily="2" charset="2"/>
                        <a:buChar char=""/>
                        <a:tabLst>
                          <a:tab pos="457200" algn="l"/>
                        </a:tabLst>
                      </a:pPr>
                      <a:r>
                        <a:rPr lang="es-ES" sz="1200" kern="150">
                          <a:effectLst/>
                        </a:rPr>
                        <a:t>Demanda de información geográfica.</a:t>
                      </a:r>
                      <a:endParaRPr lang="es-EC" sz="1200" kern="150">
                        <a:effectLst/>
                      </a:endParaRPr>
                    </a:p>
                    <a:p>
                      <a:pPr marL="342900" lvl="0" indent="-342900">
                        <a:spcAft>
                          <a:spcPts val="0"/>
                        </a:spcAft>
                        <a:buFont typeface="Wingdings" panose="05000000000000000000" pitchFamily="2" charset="2"/>
                        <a:buChar char=""/>
                        <a:tabLst>
                          <a:tab pos="457200" algn="l"/>
                        </a:tabLst>
                      </a:pPr>
                      <a:r>
                        <a:rPr lang="es-ES" sz="1200" kern="150">
                          <a:effectLst/>
                        </a:rPr>
                        <a:t>Ley de cartografía</a:t>
                      </a:r>
                      <a:endParaRPr lang="es-EC" sz="1200" kern="150">
                        <a:effectLst/>
                        <a:latin typeface="Symbol" panose="05050102010706020507" pitchFamily="18" charset="2"/>
                        <a:ea typeface="Lucida Sans Unicode" panose="020B0602030504020204" pitchFamily="34" charset="0"/>
                        <a:cs typeface="Tahoma" panose="020B0604030504040204" pitchFamily="34" charset="0"/>
                      </a:endParaRPr>
                    </a:p>
                  </a:txBody>
                  <a:tcPr marL="50535" marR="50535" marT="0" marB="0"/>
                </a:tc>
              </a:tr>
              <a:tr h="475215">
                <a:tc>
                  <a:txBody>
                    <a:bodyPr/>
                    <a:lstStyle/>
                    <a:p>
                      <a:pPr>
                        <a:spcAft>
                          <a:spcPts val="0"/>
                        </a:spcAft>
                        <a:tabLst>
                          <a:tab pos="228600" algn="l"/>
                        </a:tabLst>
                      </a:pPr>
                      <a:r>
                        <a:rPr lang="es-ES" sz="1200" kern="150">
                          <a:effectLst/>
                        </a:rPr>
                        <a:t>DEBILIDADES</a:t>
                      </a:r>
                      <a:endParaRPr lang="es-EC" sz="1200" kern="150">
                        <a:effectLst/>
                      </a:endParaRPr>
                    </a:p>
                    <a:p>
                      <a:pPr>
                        <a:spcAft>
                          <a:spcPts val="0"/>
                        </a:spcAft>
                        <a:tabLst>
                          <a:tab pos="228600" algn="l"/>
                        </a:tabLst>
                      </a:pPr>
                      <a:r>
                        <a:rPr lang="es-EC" sz="1200" kern="150">
                          <a:effectLst/>
                        </a:rPr>
                        <a:t> </a:t>
                      </a:r>
                    </a:p>
                    <a:p>
                      <a:pPr>
                        <a:lnSpc>
                          <a:spcPct val="115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0535" marR="50535" marT="0" marB="0"/>
                </a:tc>
                <a:tc>
                  <a:txBody>
                    <a:bodyPr/>
                    <a:lstStyle/>
                    <a:p>
                      <a:pPr>
                        <a:spcAft>
                          <a:spcPts val="0"/>
                        </a:spcAft>
                      </a:pPr>
                      <a:r>
                        <a:rPr lang="es-ES" sz="1200" kern="150">
                          <a:effectLst/>
                        </a:rPr>
                        <a:t>AMENAZAS</a:t>
                      </a:r>
                      <a:endParaRPr lang="es-EC" sz="1200" kern="150">
                        <a:effectLst/>
                      </a:endParaRPr>
                    </a:p>
                    <a:p>
                      <a:pPr>
                        <a:lnSpc>
                          <a:spcPct val="115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0535" marR="50535" marT="0" marB="0"/>
                </a:tc>
              </a:tr>
              <a:tr h="2427398">
                <a:tc>
                  <a:txBody>
                    <a:bodyPr/>
                    <a:lstStyle/>
                    <a:p>
                      <a:pPr marL="342900" lvl="0" indent="-342900">
                        <a:spcAft>
                          <a:spcPts val="0"/>
                        </a:spcAft>
                        <a:buSzPts val="900"/>
                        <a:buFont typeface="Wingdings" panose="05000000000000000000" pitchFamily="2" charset="2"/>
                        <a:buChar char=""/>
                        <a:tabLst>
                          <a:tab pos="457200" algn="l"/>
                        </a:tabLst>
                      </a:pPr>
                      <a:r>
                        <a:rPr lang="es-ES" sz="1200" kern="150">
                          <a:effectLst/>
                        </a:rPr>
                        <a:t>Compromiso y trabajo en equipo mínimo</a:t>
                      </a:r>
                      <a:endParaRPr lang="es-EC" sz="1200" kern="150">
                        <a:effectLst/>
                      </a:endParaRPr>
                    </a:p>
                    <a:p>
                      <a:pPr marL="342900" lvl="0" indent="-342900">
                        <a:spcAft>
                          <a:spcPts val="0"/>
                        </a:spcAft>
                        <a:buSzPts val="900"/>
                        <a:buFont typeface="Wingdings" panose="05000000000000000000" pitchFamily="2" charset="2"/>
                        <a:buChar char=""/>
                        <a:tabLst>
                          <a:tab pos="457200" algn="l"/>
                        </a:tabLst>
                      </a:pPr>
                      <a:r>
                        <a:rPr lang="es-ES" sz="1200" kern="150">
                          <a:effectLst/>
                        </a:rPr>
                        <a:t>No sistema de costos</a:t>
                      </a:r>
                      <a:endParaRPr lang="es-EC" sz="1200" kern="150">
                        <a:effectLst/>
                      </a:endParaRPr>
                    </a:p>
                    <a:p>
                      <a:pPr marL="342900" lvl="0" indent="-342900">
                        <a:spcAft>
                          <a:spcPts val="0"/>
                        </a:spcAft>
                        <a:buSzPts val="900"/>
                        <a:buFont typeface="Wingdings" panose="05000000000000000000" pitchFamily="2" charset="2"/>
                        <a:buChar char=""/>
                        <a:tabLst>
                          <a:tab pos="457200" algn="l"/>
                        </a:tabLst>
                      </a:pPr>
                      <a:r>
                        <a:rPr lang="es-ES" sz="1200" kern="150">
                          <a:effectLst/>
                        </a:rPr>
                        <a:t>Flexibilidad y capacidad de respuesta reducida</a:t>
                      </a:r>
                      <a:endParaRPr lang="es-EC" sz="1200" kern="150">
                        <a:effectLst/>
                      </a:endParaRPr>
                    </a:p>
                    <a:p>
                      <a:pPr marL="342900" lvl="0" indent="-342900">
                        <a:spcAft>
                          <a:spcPts val="0"/>
                        </a:spcAft>
                        <a:buSzPts val="900"/>
                        <a:buFont typeface="Wingdings" panose="05000000000000000000" pitchFamily="2" charset="2"/>
                        <a:buChar char=""/>
                        <a:tabLst>
                          <a:tab pos="457200" algn="l"/>
                        </a:tabLst>
                      </a:pPr>
                      <a:r>
                        <a:rPr lang="es-ES" sz="1200" kern="150">
                          <a:effectLst/>
                        </a:rPr>
                        <a:t>Servicio al cliente</a:t>
                      </a:r>
                      <a:endParaRPr lang="es-EC" sz="1200" kern="150">
                        <a:effectLst/>
                      </a:endParaRPr>
                    </a:p>
                    <a:p>
                      <a:pPr marL="342900" lvl="0" indent="-342900">
                        <a:spcAft>
                          <a:spcPts val="0"/>
                        </a:spcAft>
                        <a:buSzPts val="900"/>
                        <a:buFont typeface="Wingdings" panose="05000000000000000000" pitchFamily="2" charset="2"/>
                        <a:buChar char=""/>
                        <a:tabLst>
                          <a:tab pos="457200" algn="l"/>
                        </a:tabLst>
                      </a:pPr>
                      <a:r>
                        <a:rPr lang="es-ES" sz="1200" kern="150">
                          <a:effectLst/>
                        </a:rPr>
                        <a:t>Información geográfica no actualizada</a:t>
                      </a:r>
                      <a:endParaRPr lang="es-EC" sz="1200" kern="150">
                        <a:effectLst/>
                      </a:endParaRPr>
                    </a:p>
                    <a:p>
                      <a:pPr marL="342900" lvl="0" indent="-342900">
                        <a:spcAft>
                          <a:spcPts val="0"/>
                        </a:spcAft>
                        <a:buSzPts val="900"/>
                        <a:buFont typeface="Wingdings" panose="05000000000000000000" pitchFamily="2" charset="2"/>
                        <a:buChar char=""/>
                        <a:tabLst>
                          <a:tab pos="457200" algn="l"/>
                        </a:tabLst>
                      </a:pPr>
                      <a:r>
                        <a:rPr lang="es-ES" sz="1200" kern="150">
                          <a:effectLst/>
                        </a:rPr>
                        <a:t>Cobertura mínima</a:t>
                      </a:r>
                      <a:endParaRPr lang="es-EC" sz="1200" kern="150">
                        <a:effectLst/>
                      </a:endParaRPr>
                    </a:p>
                    <a:p>
                      <a:pPr marL="342900" lvl="0" indent="-342900">
                        <a:spcAft>
                          <a:spcPts val="0"/>
                        </a:spcAft>
                        <a:buSzPts val="900"/>
                        <a:buFont typeface="Wingdings" panose="05000000000000000000" pitchFamily="2" charset="2"/>
                        <a:buChar char=""/>
                        <a:tabLst>
                          <a:tab pos="457200" algn="l"/>
                        </a:tabLst>
                      </a:pPr>
                      <a:r>
                        <a:rPr lang="es-ES" sz="1200" kern="150">
                          <a:effectLst/>
                        </a:rPr>
                        <a:t>Demoras e incumplimiento en las entregas</a:t>
                      </a:r>
                      <a:endParaRPr lang="es-EC" sz="1200" kern="150">
                        <a:effectLst/>
                      </a:endParaRPr>
                    </a:p>
                    <a:p>
                      <a:pPr marL="342900" lvl="0" indent="-342900">
                        <a:spcAft>
                          <a:spcPts val="0"/>
                        </a:spcAft>
                        <a:buSzPts val="900"/>
                        <a:buFont typeface="Wingdings" panose="05000000000000000000" pitchFamily="2" charset="2"/>
                        <a:buChar char=""/>
                        <a:tabLst>
                          <a:tab pos="457200" algn="l"/>
                        </a:tabLst>
                      </a:pPr>
                      <a:r>
                        <a:rPr lang="es-ES" sz="1200" kern="150">
                          <a:effectLst/>
                        </a:rPr>
                        <a:t>No Política de precios</a:t>
                      </a:r>
                      <a:endParaRPr lang="es-EC" sz="1200" kern="150">
                        <a:effectLst/>
                      </a:endParaRPr>
                    </a:p>
                    <a:p>
                      <a:pPr marL="342900" lvl="0" indent="-342900">
                        <a:spcAft>
                          <a:spcPts val="0"/>
                        </a:spcAft>
                        <a:buSzPts val="900"/>
                        <a:buFont typeface="Wingdings" panose="05000000000000000000" pitchFamily="2" charset="2"/>
                        <a:buChar char=""/>
                        <a:tabLst>
                          <a:tab pos="457200" algn="l"/>
                        </a:tabLst>
                      </a:pPr>
                      <a:r>
                        <a:rPr lang="es-ES" sz="1200" kern="150">
                          <a:effectLst/>
                        </a:rPr>
                        <a:t>No existe un plan de comunicaciones</a:t>
                      </a:r>
                      <a:endParaRPr lang="es-EC" sz="1200" kern="150">
                        <a:effectLst/>
                      </a:endParaRPr>
                    </a:p>
                    <a:p>
                      <a:pPr>
                        <a:lnSpc>
                          <a:spcPct val="115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0535" marR="50535" marT="0" marB="0"/>
                </a:tc>
                <a:tc>
                  <a:txBody>
                    <a:bodyPr/>
                    <a:lstStyle/>
                    <a:p>
                      <a:pPr marL="342900" lvl="0" indent="-342900">
                        <a:spcAft>
                          <a:spcPts val="0"/>
                        </a:spcAft>
                        <a:buFont typeface="Wingdings" panose="05000000000000000000" pitchFamily="2" charset="2"/>
                        <a:buChar char=""/>
                        <a:tabLst>
                          <a:tab pos="457200" algn="l"/>
                        </a:tabLst>
                      </a:pPr>
                      <a:r>
                        <a:rPr lang="es-ES" sz="1200" kern="150" dirty="0">
                          <a:effectLst/>
                        </a:rPr>
                        <a:t>Modificación en las leyes del estado</a:t>
                      </a:r>
                      <a:endParaRPr lang="es-EC" sz="1200" kern="150" dirty="0">
                        <a:effectLst/>
                      </a:endParaRPr>
                    </a:p>
                    <a:p>
                      <a:pPr marL="342900" lvl="0" indent="-342900">
                        <a:spcAft>
                          <a:spcPts val="0"/>
                        </a:spcAft>
                        <a:buFont typeface="Wingdings" panose="05000000000000000000" pitchFamily="2" charset="2"/>
                        <a:buChar char=""/>
                        <a:tabLst>
                          <a:tab pos="457200" algn="l"/>
                        </a:tabLst>
                      </a:pPr>
                      <a:r>
                        <a:rPr lang="es-ES" sz="1200" kern="150" dirty="0">
                          <a:effectLst/>
                        </a:rPr>
                        <a:t>Entrada de competidores del exterior</a:t>
                      </a:r>
                      <a:endParaRPr lang="es-EC" sz="1200" kern="150" dirty="0">
                        <a:effectLst/>
                      </a:endParaRPr>
                    </a:p>
                    <a:p>
                      <a:pPr marL="342900" lvl="0" indent="-342900">
                        <a:spcAft>
                          <a:spcPts val="0"/>
                        </a:spcAft>
                        <a:buFont typeface="Wingdings" panose="05000000000000000000" pitchFamily="2" charset="2"/>
                        <a:buChar char=""/>
                        <a:tabLst>
                          <a:tab pos="457200" algn="l"/>
                        </a:tabLst>
                      </a:pPr>
                      <a:r>
                        <a:rPr lang="es-ES" sz="1200" kern="150" dirty="0">
                          <a:effectLst/>
                        </a:rPr>
                        <a:t>Reducción en asignaciones del estado</a:t>
                      </a:r>
                      <a:endParaRPr lang="es-EC" sz="1200" kern="150" dirty="0">
                        <a:effectLst/>
                      </a:endParaRPr>
                    </a:p>
                    <a:p>
                      <a:pPr marL="342900" lvl="0" indent="-342900">
                        <a:spcAft>
                          <a:spcPts val="0"/>
                        </a:spcAft>
                        <a:buFont typeface="Wingdings" panose="05000000000000000000" pitchFamily="2" charset="2"/>
                        <a:buChar char=""/>
                        <a:tabLst>
                          <a:tab pos="457200" algn="l"/>
                        </a:tabLst>
                      </a:pPr>
                      <a:r>
                        <a:rPr lang="es-ES" sz="1200" kern="150" dirty="0">
                          <a:effectLst/>
                        </a:rPr>
                        <a:t>Competencia</a:t>
                      </a:r>
                      <a:endParaRPr lang="es-EC" sz="1200" kern="150" dirty="0">
                        <a:effectLst/>
                      </a:endParaRPr>
                    </a:p>
                    <a:p>
                      <a:pPr marL="342900" lvl="0" indent="-342900">
                        <a:spcAft>
                          <a:spcPts val="0"/>
                        </a:spcAft>
                        <a:buFont typeface="Wingdings" panose="05000000000000000000" pitchFamily="2" charset="2"/>
                        <a:buChar char=""/>
                        <a:tabLst>
                          <a:tab pos="457200" algn="l"/>
                        </a:tabLst>
                      </a:pPr>
                      <a:r>
                        <a:rPr lang="es-ES" sz="1200" kern="150" dirty="0">
                          <a:effectLst/>
                        </a:rPr>
                        <a:t>Limitación de personal técnico en el mercado</a:t>
                      </a:r>
                      <a:endParaRPr lang="es-EC" sz="1200" kern="150" dirty="0">
                        <a:effectLst/>
                      </a:endParaRPr>
                    </a:p>
                    <a:p>
                      <a:pPr marL="342900" lvl="0" indent="-342900" algn="just">
                        <a:spcAft>
                          <a:spcPts val="0"/>
                        </a:spcAft>
                        <a:buFont typeface="Wingdings" panose="05000000000000000000" pitchFamily="2" charset="2"/>
                        <a:buChar char=""/>
                        <a:tabLst>
                          <a:tab pos="457200" algn="l"/>
                        </a:tabLst>
                      </a:pPr>
                      <a:r>
                        <a:rPr lang="es-ES" sz="1200" kern="150" dirty="0">
                          <a:effectLst/>
                        </a:rPr>
                        <a:t>Nuevas tecnologías y productos sustitutos</a:t>
                      </a:r>
                      <a:endParaRPr lang="es-EC" sz="1200" kern="150" dirty="0">
                        <a:effectLst/>
                      </a:endParaRPr>
                    </a:p>
                    <a:p>
                      <a:pPr>
                        <a:lnSpc>
                          <a:spcPct val="115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535" marR="50535" marT="0" marB="0"/>
                </a:tc>
              </a:tr>
            </a:tbl>
          </a:graphicData>
        </a:graphic>
      </p:graphicFrame>
    </p:spTree>
    <p:extLst>
      <p:ext uri="{BB962C8B-B14F-4D97-AF65-F5344CB8AC3E}">
        <p14:creationId xmlns:p14="http://schemas.microsoft.com/office/powerpoint/2010/main" val="2764776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2996952"/>
            <a:ext cx="748883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13" algn="ctr">
              <a:spcBef>
                <a:spcPct val="0"/>
              </a:spcBef>
            </a:pPr>
            <a:r>
              <a:rPr lang="es-ES" sz="3600" b="1" dirty="0" smtClean="0">
                <a:solidFill>
                  <a:schemeClr val="bg1"/>
                </a:solidFill>
                <a:latin typeface="Times New Roman" pitchFamily="18" charset="0"/>
                <a:cs typeface="Times New Roman" pitchFamily="18" charset="0"/>
              </a:rPr>
              <a:t>1. GENERALIDADES</a:t>
            </a:r>
          </a:p>
        </p:txBody>
      </p:sp>
    </p:spTree>
    <p:extLst>
      <p:ext uri="{BB962C8B-B14F-4D97-AF65-F5344CB8AC3E}">
        <p14:creationId xmlns:p14="http://schemas.microsoft.com/office/powerpoint/2010/main" val="1727064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779912" y="332656"/>
            <a:ext cx="2664296"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dirty="0" smtClean="0">
                <a:ln>
                  <a:noFill/>
                </a:ln>
                <a:solidFill>
                  <a:schemeClr val="tx2"/>
                </a:solidFill>
                <a:effectLst/>
                <a:uLnTx/>
                <a:uFillTx/>
                <a:latin typeface="+mj-lt"/>
                <a:ea typeface="+mj-ea"/>
                <a:cs typeface="+mj-cs"/>
              </a:rPr>
              <a:t>Matriz EFI</a:t>
            </a:r>
            <a:br>
              <a:rPr kumimoji="0" lang="es-ES" sz="3600" b="1" i="0" u="none" strike="noStrike" kern="1200" cap="none" spc="0" normalizeH="0" baseline="0" noProof="0" dirty="0" smtClean="0">
                <a:ln>
                  <a:noFill/>
                </a:ln>
                <a:solidFill>
                  <a:schemeClr val="tx2"/>
                </a:solidFill>
                <a:effectLst/>
                <a:uLnTx/>
                <a:uFillTx/>
                <a:latin typeface="+mj-lt"/>
                <a:ea typeface="+mj-ea"/>
                <a:cs typeface="+mj-cs"/>
              </a:rPr>
            </a:br>
            <a:endParaRPr kumimoji="0" lang="es-EC" sz="3600" b="1"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4" name="Tabla 3"/>
          <p:cNvGraphicFramePr>
            <a:graphicFrameLocks noGrp="1"/>
          </p:cNvGraphicFramePr>
          <p:nvPr>
            <p:extLst>
              <p:ext uri="{D42A27DB-BD31-4B8C-83A1-F6EECF244321}">
                <p14:modId xmlns:p14="http://schemas.microsoft.com/office/powerpoint/2010/main" val="2484391774"/>
              </p:ext>
            </p:extLst>
          </p:nvPr>
        </p:nvGraphicFramePr>
        <p:xfrm>
          <a:off x="395536" y="1052736"/>
          <a:ext cx="8352928" cy="5948556"/>
        </p:xfrm>
        <a:graphic>
          <a:graphicData uri="http://schemas.openxmlformats.org/drawingml/2006/table">
            <a:tbl>
              <a:tblPr firstRow="1" firstCol="1" bandRow="1">
                <a:tableStyleId>{5C22544A-7EE6-4342-B048-85BDC9FD1C3A}</a:tableStyleId>
              </a:tblPr>
              <a:tblGrid>
                <a:gridCol w="321206"/>
                <a:gridCol w="3119365"/>
                <a:gridCol w="463431"/>
                <a:gridCol w="534276"/>
                <a:gridCol w="470355"/>
                <a:gridCol w="704733"/>
                <a:gridCol w="761729"/>
                <a:gridCol w="1031264"/>
                <a:gridCol w="946569"/>
              </a:tblGrid>
              <a:tr h="131418">
                <a:tc gridSpan="9">
                  <a:txBody>
                    <a:bodyPr/>
                    <a:lstStyle/>
                    <a:p>
                      <a:pPr algn="ctr">
                        <a:lnSpc>
                          <a:spcPct val="115000"/>
                        </a:lnSpc>
                        <a:spcAft>
                          <a:spcPts val="0"/>
                        </a:spcAft>
                      </a:pPr>
                      <a:r>
                        <a:rPr lang="es-ES" sz="800" dirty="0">
                          <a:effectLst/>
                          <a:latin typeface="+mn-lt"/>
                        </a:rPr>
                        <a:t>Matriz N.2.6 Matriz de Evaluación de Factores Internos  MEFI</a:t>
                      </a:r>
                      <a:endParaRPr lang="es-EC" sz="800" dirty="0">
                        <a:effectLst/>
                        <a:latin typeface="+mn-lt"/>
                        <a:ea typeface="Calibri" panose="020F0502020204030204" pitchFamily="34" charset="0"/>
                        <a:cs typeface="Times New Roman" panose="02020603050405020304" pitchFamily="18" charset="0"/>
                      </a:endParaRPr>
                    </a:p>
                  </a:txBody>
                  <a:tcPr marL="28449" marR="28449"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99992">
                <a:tc>
                  <a:txBody>
                    <a:bodyPr/>
                    <a:lstStyle/>
                    <a:p>
                      <a:pPr algn="l"/>
                      <a:endParaRPr lang="es-EC" sz="700">
                        <a:effectLst/>
                        <a:latin typeface="+mn-lt"/>
                      </a:endParaRPr>
                    </a:p>
                  </a:txBody>
                  <a:tcPr marL="28449" marR="28449" marT="0" marB="0"/>
                </a:tc>
                <a:tc>
                  <a:txBody>
                    <a:bodyPr/>
                    <a:lstStyle/>
                    <a:p>
                      <a:pPr algn="l"/>
                      <a:endParaRPr lang="es-EC" sz="700">
                        <a:effectLst/>
                        <a:latin typeface="+mn-lt"/>
                      </a:endParaRPr>
                    </a:p>
                  </a:txBody>
                  <a:tcPr marL="28449" marR="28449" marT="0" marB="0"/>
                </a:tc>
                <a:tc>
                  <a:txBody>
                    <a:bodyPr/>
                    <a:lstStyle/>
                    <a:p>
                      <a:pPr algn="l"/>
                      <a:endParaRPr lang="es-EC" sz="700">
                        <a:effectLst/>
                        <a:latin typeface="+mn-lt"/>
                      </a:endParaRPr>
                    </a:p>
                  </a:txBody>
                  <a:tcPr marL="28449" marR="28449" marT="0" marB="0"/>
                </a:tc>
                <a:tc>
                  <a:txBody>
                    <a:bodyPr/>
                    <a:lstStyle/>
                    <a:p>
                      <a:pPr algn="l"/>
                      <a:endParaRPr lang="es-EC" sz="700">
                        <a:effectLst/>
                        <a:latin typeface="+mn-lt"/>
                      </a:endParaRPr>
                    </a:p>
                  </a:txBody>
                  <a:tcPr marL="28449" marR="28449" marT="0" marB="0"/>
                </a:tc>
                <a:tc>
                  <a:txBody>
                    <a:bodyPr/>
                    <a:lstStyle/>
                    <a:p>
                      <a:pPr algn="l"/>
                      <a:endParaRPr lang="es-EC" sz="700">
                        <a:effectLst/>
                        <a:latin typeface="+mn-lt"/>
                      </a:endParaRPr>
                    </a:p>
                  </a:txBody>
                  <a:tcPr marL="28449" marR="28449" marT="0" marB="0"/>
                </a:tc>
                <a:tc>
                  <a:txBody>
                    <a:bodyPr/>
                    <a:lstStyle/>
                    <a:p>
                      <a:pPr algn="l"/>
                      <a:endParaRPr lang="es-EC" sz="700">
                        <a:effectLst/>
                        <a:latin typeface="+mn-lt"/>
                      </a:endParaRPr>
                    </a:p>
                  </a:txBody>
                  <a:tcPr marL="28449" marR="28449" marT="0" marB="0"/>
                </a:tc>
                <a:tc>
                  <a:txBody>
                    <a:bodyPr/>
                    <a:lstStyle/>
                    <a:p>
                      <a:pPr algn="l"/>
                      <a:endParaRPr lang="es-EC" sz="700">
                        <a:effectLst/>
                        <a:latin typeface="+mn-lt"/>
                      </a:endParaRPr>
                    </a:p>
                  </a:txBody>
                  <a:tcPr marL="28449" marR="28449" marT="0" marB="0"/>
                </a:tc>
                <a:tc>
                  <a:txBody>
                    <a:bodyPr/>
                    <a:lstStyle/>
                    <a:p>
                      <a:pPr algn="l"/>
                      <a:endParaRPr lang="es-EC" sz="700">
                        <a:effectLst/>
                        <a:latin typeface="+mn-lt"/>
                      </a:endParaRPr>
                    </a:p>
                  </a:txBody>
                  <a:tcPr marL="28449" marR="28449" marT="0" marB="0"/>
                </a:tc>
                <a:tc>
                  <a:txBody>
                    <a:bodyPr/>
                    <a:lstStyle/>
                    <a:p>
                      <a:pPr algn="l"/>
                      <a:endParaRPr lang="es-EC" sz="700">
                        <a:effectLst/>
                        <a:latin typeface="+mn-lt"/>
                      </a:endParaRPr>
                    </a:p>
                  </a:txBody>
                  <a:tcPr marL="28449" marR="28449" marT="0" marB="0"/>
                </a:tc>
              </a:tr>
              <a:tr h="131418">
                <a:tc>
                  <a:txBody>
                    <a:bodyPr/>
                    <a:lstStyle/>
                    <a:p>
                      <a:pPr algn="l">
                        <a:lnSpc>
                          <a:spcPct val="115000"/>
                        </a:lnSpc>
                        <a:spcAft>
                          <a:spcPts val="0"/>
                        </a:spcAft>
                      </a:pPr>
                      <a:r>
                        <a:rPr lang="es-E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l">
                        <a:lnSpc>
                          <a:spcPct val="115000"/>
                        </a:lnSpc>
                        <a:spcAft>
                          <a:spcPts val="0"/>
                        </a:spcAft>
                      </a:pPr>
                      <a:r>
                        <a:rPr lang="es-E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gridSpan="3">
                  <a:txBody>
                    <a:bodyPr/>
                    <a:lstStyle/>
                    <a:p>
                      <a:pPr algn="ctr">
                        <a:lnSpc>
                          <a:spcPct val="115000"/>
                        </a:lnSpc>
                        <a:spcAft>
                          <a:spcPts val="0"/>
                        </a:spcAft>
                      </a:pPr>
                      <a:r>
                        <a:rPr lang="en-US" sz="800">
                          <a:effectLst/>
                          <a:latin typeface="+mn-lt"/>
                        </a:rPr>
                        <a:t>IMPACTO</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hMerge="1">
                  <a:txBody>
                    <a:bodyPr/>
                    <a:lstStyle/>
                    <a:p>
                      <a:endParaRPr lang="es-EC"/>
                    </a:p>
                  </a:txBody>
                  <a:tcPr/>
                </a:tc>
                <a:tc hMerge="1">
                  <a:txBody>
                    <a:bodyPr/>
                    <a:lstStyle/>
                    <a:p>
                      <a:endParaRPr lang="es-EC"/>
                    </a:p>
                  </a:txBody>
                  <a:tcPr/>
                </a:tc>
                <a:tc gridSpan="4">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hMerge="1">
                  <a:txBody>
                    <a:bodyPr/>
                    <a:lstStyle/>
                    <a:p>
                      <a:endParaRPr lang="es-EC"/>
                    </a:p>
                  </a:txBody>
                  <a:tcPr/>
                </a:tc>
                <a:tc hMerge="1">
                  <a:txBody>
                    <a:bodyPr/>
                    <a:lstStyle/>
                    <a:p>
                      <a:endParaRPr lang="es-EC"/>
                    </a:p>
                  </a:txBody>
                  <a:tcPr/>
                </a:tc>
                <a:tc hMerge="1">
                  <a:txBody>
                    <a:bodyPr/>
                    <a:lstStyle/>
                    <a:p>
                      <a:endParaRPr lang="es-EC"/>
                    </a:p>
                  </a:txBody>
                  <a:tcPr/>
                </a:tc>
              </a:tr>
              <a:tr h="262835">
                <a:tc>
                  <a:txBody>
                    <a:bodyPr/>
                    <a:lstStyle/>
                    <a:p>
                      <a:pPr algn="l">
                        <a:lnSpc>
                          <a:spcPct val="115000"/>
                        </a:lnSpc>
                        <a:spcAft>
                          <a:spcPts val="0"/>
                        </a:spcAft>
                      </a:pPr>
                      <a:r>
                        <a:rPr lang="es-EC" sz="800">
                          <a:effectLst/>
                          <a:latin typeface="+mn-lt"/>
                        </a:rPr>
                        <a:t>No.</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OPORTUNIDAD</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ALTO</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MEDIO</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BAJO</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IMPACTO</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RELATIVO</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CALIFICACION</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RELATIVO PONDERADO</a:t>
                      </a:r>
                      <a:endParaRPr lang="es-EC" sz="800">
                        <a:effectLst/>
                        <a:latin typeface="+mn-lt"/>
                        <a:ea typeface="Calibri" panose="020F0502020204030204" pitchFamily="34" charset="0"/>
                        <a:cs typeface="Times New Roman" panose="02020603050405020304" pitchFamily="18" charset="0"/>
                      </a:endParaRPr>
                    </a:p>
                  </a:txBody>
                  <a:tcPr marL="28449" marR="28449" marT="0" marB="0"/>
                </a:tc>
              </a:tr>
              <a:tr h="262835">
                <a:tc>
                  <a:txBody>
                    <a:bodyPr/>
                    <a:lstStyle/>
                    <a:p>
                      <a:pPr algn="ctr">
                        <a:lnSpc>
                          <a:spcPct val="115000"/>
                        </a:lnSpc>
                        <a:spcAft>
                          <a:spcPts val="0"/>
                        </a:spcAft>
                      </a:pPr>
                      <a:r>
                        <a:rPr lang="en-US" sz="800">
                          <a:effectLst/>
                          <a:latin typeface="+mn-lt"/>
                        </a:rPr>
                        <a:t>1</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l">
                        <a:lnSpc>
                          <a:spcPct val="115000"/>
                        </a:lnSpc>
                        <a:spcAft>
                          <a:spcPts val="0"/>
                        </a:spcAft>
                      </a:pPr>
                      <a:r>
                        <a:rPr lang="es-ES" sz="800">
                          <a:effectLst/>
                          <a:latin typeface="+mn-lt"/>
                        </a:rPr>
                        <a:t>Domo de 23 mtrs. El único de esas características para múltiples proyecciones, en la ciudad y en la región</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s-E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x</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3</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0,02</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2</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0,04</a:t>
                      </a:r>
                      <a:endParaRPr lang="es-EC" sz="800">
                        <a:effectLst/>
                        <a:latin typeface="+mn-lt"/>
                        <a:ea typeface="Calibri" panose="020F0502020204030204" pitchFamily="34" charset="0"/>
                        <a:cs typeface="Times New Roman" panose="02020603050405020304" pitchFamily="18" charset="0"/>
                      </a:endParaRPr>
                    </a:p>
                  </a:txBody>
                  <a:tcPr marL="28449" marR="28449" marT="0" marB="0"/>
                </a:tc>
              </a:tr>
              <a:tr h="131418">
                <a:tc>
                  <a:txBody>
                    <a:bodyPr/>
                    <a:lstStyle/>
                    <a:p>
                      <a:pPr algn="ctr">
                        <a:lnSpc>
                          <a:spcPct val="115000"/>
                        </a:lnSpc>
                        <a:spcAft>
                          <a:spcPts val="0"/>
                        </a:spcAft>
                      </a:pPr>
                      <a:r>
                        <a:rPr lang="en-US" sz="800">
                          <a:effectLst/>
                          <a:latin typeface="+mn-lt"/>
                        </a:rPr>
                        <a:t>2</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l">
                        <a:lnSpc>
                          <a:spcPct val="115000"/>
                        </a:lnSpc>
                        <a:spcAft>
                          <a:spcPts val="0"/>
                        </a:spcAft>
                      </a:pPr>
                      <a:r>
                        <a:rPr lang="es-ES" sz="800">
                          <a:effectLst/>
                          <a:latin typeface="+mn-lt"/>
                        </a:rPr>
                        <a:t>  Precios competitivos en Centro Cultural</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s-E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x</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3</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0,02</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3</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0,06</a:t>
                      </a:r>
                      <a:endParaRPr lang="es-EC" sz="800">
                        <a:effectLst/>
                        <a:latin typeface="+mn-lt"/>
                        <a:ea typeface="Calibri" panose="020F0502020204030204" pitchFamily="34" charset="0"/>
                        <a:cs typeface="Times New Roman" panose="02020603050405020304" pitchFamily="18" charset="0"/>
                      </a:endParaRPr>
                    </a:p>
                  </a:txBody>
                  <a:tcPr marL="28449" marR="28449" marT="0" marB="0"/>
                </a:tc>
              </a:tr>
              <a:tr h="163545">
                <a:tc>
                  <a:txBody>
                    <a:bodyPr/>
                    <a:lstStyle/>
                    <a:p>
                      <a:pPr algn="ctr">
                        <a:lnSpc>
                          <a:spcPct val="115000"/>
                        </a:lnSpc>
                        <a:spcAft>
                          <a:spcPts val="0"/>
                        </a:spcAft>
                      </a:pPr>
                      <a:r>
                        <a:rPr lang="en-US" sz="800">
                          <a:effectLst/>
                          <a:latin typeface="+mn-lt"/>
                        </a:rPr>
                        <a:t>3</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l">
                        <a:lnSpc>
                          <a:spcPct val="115000"/>
                        </a:lnSpc>
                        <a:spcAft>
                          <a:spcPts val="0"/>
                        </a:spcAft>
                      </a:pPr>
                      <a:r>
                        <a:rPr lang="es-ES" sz="800">
                          <a:effectLst/>
                          <a:latin typeface="+mn-lt"/>
                        </a:rPr>
                        <a:t>Localización estratégica, centro norte de la ciudad de Quito.</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s-E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s-E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x</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1</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0,05</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2</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0,1</a:t>
                      </a:r>
                      <a:endParaRPr lang="es-EC" sz="800">
                        <a:effectLst/>
                        <a:latin typeface="+mn-lt"/>
                        <a:ea typeface="Calibri" panose="020F0502020204030204" pitchFamily="34" charset="0"/>
                        <a:cs typeface="Times New Roman" panose="02020603050405020304" pitchFamily="18" charset="0"/>
                      </a:endParaRPr>
                    </a:p>
                  </a:txBody>
                  <a:tcPr marL="28449" marR="28449" marT="0" marB="0"/>
                </a:tc>
              </a:tr>
              <a:tr h="131418">
                <a:tc>
                  <a:txBody>
                    <a:bodyPr/>
                    <a:lstStyle/>
                    <a:p>
                      <a:pPr algn="ctr">
                        <a:lnSpc>
                          <a:spcPct val="115000"/>
                        </a:lnSpc>
                        <a:spcAft>
                          <a:spcPts val="0"/>
                        </a:spcAft>
                      </a:pPr>
                      <a:r>
                        <a:rPr lang="en-US" sz="800">
                          <a:effectLst/>
                          <a:latin typeface="+mn-lt"/>
                        </a:rPr>
                        <a:t>4</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l">
                        <a:lnSpc>
                          <a:spcPct val="115000"/>
                        </a:lnSpc>
                        <a:spcAft>
                          <a:spcPts val="0"/>
                        </a:spcAft>
                      </a:pPr>
                      <a:r>
                        <a:rPr lang="es-ES" sz="800">
                          <a:effectLst/>
                          <a:latin typeface="+mn-lt"/>
                        </a:rPr>
                        <a:t>Alta credibilidad y seguridad en Centro Cultural</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x</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5</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0,05</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4</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0,2</a:t>
                      </a:r>
                      <a:endParaRPr lang="es-EC" sz="800">
                        <a:effectLst/>
                        <a:latin typeface="+mn-lt"/>
                        <a:ea typeface="Calibri" panose="020F0502020204030204" pitchFamily="34" charset="0"/>
                        <a:cs typeface="Times New Roman" panose="02020603050405020304" pitchFamily="18" charset="0"/>
                      </a:endParaRPr>
                    </a:p>
                  </a:txBody>
                  <a:tcPr marL="28449" marR="28449" marT="0" marB="0"/>
                </a:tc>
              </a:tr>
              <a:tr h="131418">
                <a:tc>
                  <a:txBody>
                    <a:bodyPr/>
                    <a:lstStyle/>
                    <a:p>
                      <a:pPr algn="ctr">
                        <a:lnSpc>
                          <a:spcPct val="115000"/>
                        </a:lnSpc>
                        <a:spcAft>
                          <a:spcPts val="0"/>
                        </a:spcAft>
                      </a:pPr>
                      <a:r>
                        <a:rPr lang="en-US" sz="800">
                          <a:effectLst/>
                          <a:latin typeface="+mn-lt"/>
                        </a:rPr>
                        <a:t>5</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l">
                        <a:lnSpc>
                          <a:spcPct val="115000"/>
                        </a:lnSpc>
                        <a:spcAft>
                          <a:spcPts val="0"/>
                        </a:spcAft>
                      </a:pPr>
                      <a:r>
                        <a:rPr lang="es-ES" sz="800">
                          <a:effectLst/>
                          <a:latin typeface="+mn-lt"/>
                        </a:rPr>
                        <a:t>Posee una adecuada estructura organizativa</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s-E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x</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3</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0,03</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3</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0,09</a:t>
                      </a:r>
                      <a:endParaRPr lang="es-EC" sz="800">
                        <a:effectLst/>
                        <a:latin typeface="+mn-lt"/>
                        <a:ea typeface="Calibri" panose="020F0502020204030204" pitchFamily="34" charset="0"/>
                        <a:cs typeface="Times New Roman" panose="02020603050405020304" pitchFamily="18" charset="0"/>
                      </a:endParaRPr>
                    </a:p>
                  </a:txBody>
                  <a:tcPr marL="28449" marR="28449" marT="0" marB="0"/>
                </a:tc>
              </a:tr>
              <a:tr h="131418">
                <a:tc>
                  <a:txBody>
                    <a:bodyPr/>
                    <a:lstStyle/>
                    <a:p>
                      <a:pPr algn="ctr">
                        <a:lnSpc>
                          <a:spcPct val="115000"/>
                        </a:lnSpc>
                        <a:spcAft>
                          <a:spcPts val="0"/>
                        </a:spcAft>
                      </a:pPr>
                      <a:r>
                        <a:rPr lang="en-US" sz="800">
                          <a:effectLst/>
                          <a:latin typeface="+mn-lt"/>
                        </a:rPr>
                        <a:t>6</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l">
                        <a:lnSpc>
                          <a:spcPct val="115000"/>
                        </a:lnSpc>
                        <a:spcAft>
                          <a:spcPts val="0"/>
                        </a:spcAft>
                      </a:pPr>
                      <a:r>
                        <a:rPr lang="es-ES" sz="800">
                          <a:effectLst/>
                          <a:latin typeface="+mn-lt"/>
                        </a:rPr>
                        <a:t>Mantine un Plan Estratégico Institucional</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x</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5</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0,05</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3</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0,15</a:t>
                      </a:r>
                      <a:endParaRPr lang="es-EC" sz="800">
                        <a:effectLst/>
                        <a:latin typeface="+mn-lt"/>
                        <a:ea typeface="Calibri" panose="020F0502020204030204" pitchFamily="34" charset="0"/>
                        <a:cs typeface="Times New Roman" panose="02020603050405020304" pitchFamily="18" charset="0"/>
                      </a:endParaRPr>
                    </a:p>
                  </a:txBody>
                  <a:tcPr marL="28449" marR="28449" marT="0" marB="0"/>
                </a:tc>
              </a:tr>
              <a:tr h="262835">
                <a:tc>
                  <a:txBody>
                    <a:bodyPr/>
                    <a:lstStyle/>
                    <a:p>
                      <a:pPr algn="ctr">
                        <a:lnSpc>
                          <a:spcPct val="115000"/>
                        </a:lnSpc>
                        <a:spcAft>
                          <a:spcPts val="0"/>
                        </a:spcAft>
                      </a:pPr>
                      <a:r>
                        <a:rPr lang="en-US" sz="800">
                          <a:effectLst/>
                          <a:latin typeface="+mn-lt"/>
                        </a:rPr>
                        <a:t>7</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l">
                        <a:lnSpc>
                          <a:spcPct val="115000"/>
                        </a:lnSpc>
                        <a:spcAft>
                          <a:spcPts val="0"/>
                        </a:spcAft>
                      </a:pPr>
                      <a:r>
                        <a:rPr lang="es-ES" sz="800">
                          <a:effectLst/>
                          <a:latin typeface="+mn-lt"/>
                        </a:rPr>
                        <a:t>Capacidad instalada y maquinaria con tecnología de punta en la mayoría de sus procesos de producción.</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x</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5</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0,06</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4</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0,24</a:t>
                      </a:r>
                      <a:endParaRPr lang="es-EC" sz="800">
                        <a:effectLst/>
                        <a:latin typeface="+mn-lt"/>
                        <a:ea typeface="Calibri" panose="020F0502020204030204" pitchFamily="34" charset="0"/>
                        <a:cs typeface="Times New Roman" panose="02020603050405020304" pitchFamily="18" charset="0"/>
                      </a:endParaRPr>
                    </a:p>
                  </a:txBody>
                  <a:tcPr marL="28449" marR="28449" marT="0" marB="0"/>
                </a:tc>
              </a:tr>
              <a:tr h="131418">
                <a:tc>
                  <a:txBody>
                    <a:bodyPr/>
                    <a:lstStyle/>
                    <a:p>
                      <a:pPr algn="ctr">
                        <a:lnSpc>
                          <a:spcPct val="115000"/>
                        </a:lnSpc>
                        <a:spcAft>
                          <a:spcPts val="0"/>
                        </a:spcAft>
                      </a:pPr>
                      <a:r>
                        <a:rPr lang="en-US" sz="800">
                          <a:effectLst/>
                          <a:latin typeface="+mn-lt"/>
                        </a:rPr>
                        <a:t>8</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l">
                        <a:lnSpc>
                          <a:spcPct val="115000"/>
                        </a:lnSpc>
                        <a:spcAft>
                          <a:spcPts val="0"/>
                        </a:spcAft>
                      </a:pPr>
                      <a:r>
                        <a:rPr lang="es-ES" sz="800">
                          <a:effectLst/>
                          <a:latin typeface="+mn-lt"/>
                        </a:rPr>
                        <a:t>Oficina regional en la ciudad de Guayaquil.</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s-E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x</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3</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0,05</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3</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0,15</a:t>
                      </a:r>
                      <a:endParaRPr lang="es-EC" sz="800">
                        <a:effectLst/>
                        <a:latin typeface="+mn-lt"/>
                        <a:ea typeface="Calibri" panose="020F0502020204030204" pitchFamily="34" charset="0"/>
                        <a:cs typeface="Times New Roman" panose="02020603050405020304" pitchFamily="18" charset="0"/>
                      </a:endParaRPr>
                    </a:p>
                  </a:txBody>
                  <a:tcPr marL="28449" marR="28449" marT="0" marB="0"/>
                </a:tc>
              </a:tr>
              <a:tr h="131418">
                <a:tc>
                  <a:txBody>
                    <a:bodyPr/>
                    <a:lstStyle/>
                    <a:p>
                      <a:pPr algn="ctr">
                        <a:lnSpc>
                          <a:spcPct val="115000"/>
                        </a:lnSpc>
                        <a:spcAft>
                          <a:spcPts val="0"/>
                        </a:spcAft>
                      </a:pPr>
                      <a:r>
                        <a:rPr lang="en-US" sz="800">
                          <a:effectLst/>
                          <a:latin typeface="+mn-lt"/>
                        </a:rPr>
                        <a:t>9</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l">
                        <a:lnSpc>
                          <a:spcPct val="115000"/>
                        </a:lnSpc>
                        <a:spcAft>
                          <a:spcPts val="0"/>
                        </a:spcAft>
                      </a:pPr>
                      <a:r>
                        <a:rPr lang="es-ES" sz="800">
                          <a:effectLst/>
                          <a:latin typeface="+mn-lt"/>
                        </a:rPr>
                        <a:t>Poca rotación de personal en el nivel medio</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s-E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x</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3</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0,06</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2</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0,12</a:t>
                      </a:r>
                      <a:endParaRPr lang="es-EC" sz="800">
                        <a:effectLst/>
                        <a:latin typeface="+mn-lt"/>
                        <a:ea typeface="Calibri" panose="020F0502020204030204" pitchFamily="34" charset="0"/>
                        <a:cs typeface="Times New Roman" panose="02020603050405020304" pitchFamily="18" charset="0"/>
                      </a:endParaRPr>
                    </a:p>
                  </a:txBody>
                  <a:tcPr marL="28449" marR="28449" marT="0" marB="0"/>
                </a:tc>
              </a:tr>
              <a:tr h="131418">
                <a:tc>
                  <a:txBody>
                    <a:bodyPr/>
                    <a:lstStyle/>
                    <a:p>
                      <a:pPr algn="ctr">
                        <a:lnSpc>
                          <a:spcPct val="115000"/>
                        </a:lnSpc>
                        <a:spcAft>
                          <a:spcPts val="0"/>
                        </a:spcAft>
                      </a:pPr>
                      <a:r>
                        <a:rPr lang="en-US" sz="800">
                          <a:effectLst/>
                          <a:latin typeface="+mn-lt"/>
                        </a:rPr>
                        <a:t>10</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l">
                        <a:lnSpc>
                          <a:spcPct val="115000"/>
                        </a:lnSpc>
                        <a:spcAft>
                          <a:spcPts val="0"/>
                        </a:spcAft>
                      </a:pPr>
                      <a:r>
                        <a:rPr lang="es-ES" sz="800">
                          <a:effectLst/>
                          <a:latin typeface="+mn-lt"/>
                        </a:rPr>
                        <a:t>Capacidad Financiera</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x</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3</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0,03</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3</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0,09</a:t>
                      </a:r>
                      <a:endParaRPr lang="es-EC" sz="800">
                        <a:effectLst/>
                        <a:latin typeface="+mn-lt"/>
                        <a:ea typeface="Calibri" panose="020F0502020204030204" pitchFamily="34" charset="0"/>
                        <a:cs typeface="Times New Roman" panose="02020603050405020304" pitchFamily="18" charset="0"/>
                      </a:endParaRPr>
                    </a:p>
                  </a:txBody>
                  <a:tcPr marL="28449" marR="28449" marT="0" marB="0"/>
                </a:tc>
              </a:tr>
              <a:tr h="131418">
                <a:tc>
                  <a:txBody>
                    <a:bodyPr/>
                    <a:lstStyle/>
                    <a:p>
                      <a:pPr algn="ctr">
                        <a:lnSpc>
                          <a:spcPct val="115000"/>
                        </a:lnSpc>
                        <a:spcAft>
                          <a:spcPts val="0"/>
                        </a:spcAft>
                      </a:pPr>
                      <a:r>
                        <a:rPr lang="en-US" sz="800">
                          <a:effectLst/>
                          <a:latin typeface="+mn-lt"/>
                        </a:rPr>
                        <a:t>11</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l">
                        <a:lnSpc>
                          <a:spcPct val="115000"/>
                        </a:lnSpc>
                        <a:spcAft>
                          <a:spcPts val="0"/>
                        </a:spcAft>
                      </a:pPr>
                      <a:r>
                        <a:rPr lang="en-US" sz="800">
                          <a:effectLst/>
                          <a:latin typeface="+mn-lt"/>
                        </a:rPr>
                        <a:t>Infraestructura física y técnica</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x</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5</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0,05</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5</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0,25</a:t>
                      </a:r>
                      <a:endParaRPr lang="es-EC" sz="800">
                        <a:effectLst/>
                        <a:latin typeface="+mn-lt"/>
                        <a:ea typeface="Calibri" panose="020F0502020204030204" pitchFamily="34" charset="0"/>
                        <a:cs typeface="Times New Roman" panose="02020603050405020304" pitchFamily="18" charset="0"/>
                      </a:endParaRPr>
                    </a:p>
                  </a:txBody>
                  <a:tcPr marL="28449" marR="28449" marT="0" marB="0"/>
                </a:tc>
              </a:tr>
              <a:tr h="262835">
                <a:tc>
                  <a:txBody>
                    <a:bodyPr/>
                    <a:lstStyle/>
                    <a:p>
                      <a:pPr algn="ctr">
                        <a:lnSpc>
                          <a:spcPct val="115000"/>
                        </a:lnSpc>
                        <a:spcAft>
                          <a:spcPts val="0"/>
                        </a:spcAft>
                      </a:pPr>
                      <a:r>
                        <a:rPr lang="en-US" sz="800">
                          <a:effectLst/>
                          <a:latin typeface="+mn-lt"/>
                        </a:rPr>
                        <a:t>12</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l">
                        <a:lnSpc>
                          <a:spcPct val="115000"/>
                        </a:lnSpc>
                        <a:spcAft>
                          <a:spcPts val="0"/>
                        </a:spcAft>
                      </a:pPr>
                      <a:r>
                        <a:rPr lang="es-ES" sz="800">
                          <a:effectLst/>
                          <a:latin typeface="+mn-lt"/>
                        </a:rPr>
                        <a:t>Personal técnico capacitado y con experiencia en la Gestión geograficacartografica</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x</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5</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0,1</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5</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0,5</a:t>
                      </a:r>
                      <a:endParaRPr lang="es-EC" sz="800">
                        <a:effectLst/>
                        <a:latin typeface="+mn-lt"/>
                        <a:ea typeface="Calibri" panose="020F0502020204030204" pitchFamily="34" charset="0"/>
                        <a:cs typeface="Times New Roman" panose="02020603050405020304" pitchFamily="18" charset="0"/>
                      </a:endParaRPr>
                    </a:p>
                  </a:txBody>
                  <a:tcPr marL="28449" marR="28449" marT="0" marB="0"/>
                </a:tc>
              </a:tr>
              <a:tr h="131418">
                <a:tc>
                  <a:txBody>
                    <a:bodyPr/>
                    <a:lstStyle/>
                    <a:p>
                      <a:pPr algn="ctr">
                        <a:lnSpc>
                          <a:spcPct val="115000"/>
                        </a:lnSpc>
                        <a:spcAft>
                          <a:spcPts val="0"/>
                        </a:spcAft>
                      </a:pPr>
                      <a:r>
                        <a:rPr lang="en-US" sz="800">
                          <a:effectLst/>
                          <a:latin typeface="+mn-lt"/>
                        </a:rPr>
                        <a:t>13</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l">
                        <a:lnSpc>
                          <a:spcPct val="115000"/>
                        </a:lnSpc>
                        <a:spcAft>
                          <a:spcPts val="0"/>
                        </a:spcAft>
                      </a:pPr>
                      <a:r>
                        <a:rPr lang="en-US" sz="800">
                          <a:effectLst/>
                          <a:latin typeface="+mn-lt"/>
                        </a:rPr>
                        <a:t>Mercado Cautivo</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x</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5</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0,04</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5</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0,2</a:t>
                      </a:r>
                      <a:endParaRPr lang="es-EC" sz="800">
                        <a:effectLst/>
                        <a:latin typeface="+mn-lt"/>
                        <a:ea typeface="Calibri" panose="020F0502020204030204" pitchFamily="34" charset="0"/>
                        <a:cs typeface="Times New Roman" panose="02020603050405020304" pitchFamily="18" charset="0"/>
                      </a:endParaRPr>
                    </a:p>
                  </a:txBody>
                  <a:tcPr marL="28449" marR="28449" marT="0" marB="0"/>
                </a:tc>
              </a:tr>
              <a:tr h="131418">
                <a:tc>
                  <a:txBody>
                    <a:bodyPr/>
                    <a:lstStyle/>
                    <a:p>
                      <a:pPr algn="ctr">
                        <a:lnSpc>
                          <a:spcPct val="115000"/>
                        </a:lnSpc>
                        <a:spcAft>
                          <a:spcPts val="0"/>
                        </a:spcAft>
                      </a:pPr>
                      <a:r>
                        <a:rPr lang="en-US" sz="800">
                          <a:effectLst/>
                          <a:latin typeface="+mn-lt"/>
                        </a:rPr>
                        <a:t>14</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l">
                        <a:lnSpc>
                          <a:spcPct val="115000"/>
                        </a:lnSpc>
                        <a:spcAft>
                          <a:spcPts val="0"/>
                        </a:spcAft>
                      </a:pPr>
                      <a:r>
                        <a:rPr lang="es-ES" sz="800">
                          <a:effectLst/>
                          <a:latin typeface="+mn-lt"/>
                        </a:rPr>
                        <a:t>Poder de negociación con proveedores</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s-E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s-E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x</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1</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0,01</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2</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0,02</a:t>
                      </a:r>
                      <a:endParaRPr lang="es-EC" sz="800">
                        <a:effectLst/>
                        <a:latin typeface="+mn-lt"/>
                        <a:ea typeface="Calibri" panose="020F0502020204030204" pitchFamily="34" charset="0"/>
                        <a:cs typeface="Times New Roman" panose="02020603050405020304" pitchFamily="18" charset="0"/>
                      </a:endParaRPr>
                    </a:p>
                  </a:txBody>
                  <a:tcPr marL="28449" marR="28449" marT="0" marB="0"/>
                </a:tc>
              </a:tr>
              <a:tr h="131418">
                <a:tc>
                  <a:txBody>
                    <a:bodyPr/>
                    <a:lstStyle/>
                    <a:p>
                      <a:pPr algn="l">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l">
                        <a:lnSpc>
                          <a:spcPct val="115000"/>
                        </a:lnSpc>
                        <a:spcAft>
                          <a:spcPts val="0"/>
                        </a:spcAft>
                      </a:pPr>
                      <a:r>
                        <a:rPr lang="en-US" sz="800" dirty="0">
                          <a:effectLst/>
                          <a:latin typeface="+mn-lt"/>
                        </a:rPr>
                        <a:t> </a:t>
                      </a:r>
                      <a:endParaRPr lang="es-EC" sz="800" dirty="0">
                        <a:effectLst/>
                        <a:latin typeface="+mn-lt"/>
                        <a:ea typeface="Calibri" panose="020F0502020204030204" pitchFamily="34" charset="0"/>
                        <a:cs typeface="Times New Roman" panose="02020603050405020304" pitchFamily="18" charset="0"/>
                      </a:endParaRPr>
                    </a:p>
                  </a:txBody>
                  <a:tcPr marL="28449" marR="28449" marT="0" marB="0"/>
                </a:tc>
                <a:tc gridSpan="3">
                  <a:txBody>
                    <a:bodyPr/>
                    <a:lstStyle/>
                    <a:p>
                      <a:pPr algn="ctr">
                        <a:lnSpc>
                          <a:spcPct val="115000"/>
                        </a:lnSpc>
                        <a:spcAft>
                          <a:spcPts val="0"/>
                        </a:spcAft>
                      </a:pPr>
                      <a:r>
                        <a:rPr lang="en-US" sz="800">
                          <a:effectLst/>
                          <a:latin typeface="+mn-lt"/>
                        </a:rPr>
                        <a:t>IMPACTO</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hMerge="1">
                  <a:txBody>
                    <a:bodyPr/>
                    <a:lstStyle/>
                    <a:p>
                      <a:endParaRPr lang="es-EC"/>
                    </a:p>
                  </a:txBody>
                  <a:tcPr/>
                </a:tc>
                <a:tc hMerge="1">
                  <a:txBody>
                    <a:bodyPr/>
                    <a:lstStyle/>
                    <a:p>
                      <a:endParaRPr lang="es-EC"/>
                    </a:p>
                  </a:txBody>
                  <a:tcPr/>
                </a:tc>
                <a:tc rowSpan="2" gridSpan="4">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r>
              <a:tr h="163545">
                <a:tc>
                  <a:txBody>
                    <a:bodyPr/>
                    <a:lstStyle/>
                    <a:p>
                      <a:pPr algn="l">
                        <a:lnSpc>
                          <a:spcPct val="115000"/>
                        </a:lnSpc>
                        <a:spcAft>
                          <a:spcPts val="0"/>
                        </a:spcAft>
                      </a:pPr>
                      <a:r>
                        <a:rPr lang="es-EC" sz="800">
                          <a:effectLst/>
                          <a:latin typeface="+mn-lt"/>
                        </a:rPr>
                        <a:t>No.</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DEBILIDADES</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ALTO</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MEDIO</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BAJO</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gridSpan="4"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r>
              <a:tr h="262835">
                <a:tc>
                  <a:txBody>
                    <a:bodyPr/>
                    <a:lstStyle/>
                    <a:p>
                      <a:pPr algn="ctr">
                        <a:lnSpc>
                          <a:spcPct val="115000"/>
                        </a:lnSpc>
                        <a:spcAft>
                          <a:spcPts val="0"/>
                        </a:spcAft>
                      </a:pPr>
                      <a:r>
                        <a:rPr lang="en-US" sz="800">
                          <a:effectLst/>
                          <a:latin typeface="+mn-lt"/>
                        </a:rPr>
                        <a:t>1</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just">
                        <a:lnSpc>
                          <a:spcPct val="115000"/>
                        </a:lnSpc>
                        <a:spcAft>
                          <a:spcPts val="0"/>
                        </a:spcAft>
                      </a:pPr>
                      <a:r>
                        <a:rPr lang="es-ES" sz="800">
                          <a:effectLst/>
                          <a:latin typeface="+mn-lt"/>
                        </a:rPr>
                        <a:t>Falta de personal capacitado en Artes Grafica y Centro Cultural</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s-E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x</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3</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0,02</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3</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0,06</a:t>
                      </a:r>
                      <a:endParaRPr lang="es-EC" sz="800">
                        <a:effectLst/>
                        <a:latin typeface="+mn-lt"/>
                        <a:ea typeface="Calibri" panose="020F0502020204030204" pitchFamily="34" charset="0"/>
                        <a:cs typeface="Times New Roman" panose="02020603050405020304" pitchFamily="18" charset="0"/>
                      </a:endParaRPr>
                    </a:p>
                  </a:txBody>
                  <a:tcPr marL="28449" marR="28449" marT="0" marB="0"/>
                </a:tc>
              </a:tr>
              <a:tr h="163545">
                <a:tc>
                  <a:txBody>
                    <a:bodyPr/>
                    <a:lstStyle/>
                    <a:p>
                      <a:pPr algn="ctr">
                        <a:lnSpc>
                          <a:spcPct val="115000"/>
                        </a:lnSpc>
                        <a:spcAft>
                          <a:spcPts val="0"/>
                        </a:spcAft>
                      </a:pPr>
                      <a:r>
                        <a:rPr lang="en-US" sz="800">
                          <a:effectLst/>
                          <a:latin typeface="+mn-lt"/>
                        </a:rPr>
                        <a:t>2</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just">
                        <a:lnSpc>
                          <a:spcPct val="115000"/>
                        </a:lnSpc>
                        <a:spcAft>
                          <a:spcPts val="0"/>
                        </a:spcAft>
                      </a:pPr>
                      <a:r>
                        <a:rPr lang="es-ES" sz="800">
                          <a:effectLst/>
                          <a:latin typeface="+mn-lt"/>
                        </a:rPr>
                        <a:t>Presupuesto incorporado al Presupuesto General del IGM.</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x</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5</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0,02</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4</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0,08</a:t>
                      </a:r>
                      <a:endParaRPr lang="es-EC" sz="800">
                        <a:effectLst/>
                        <a:latin typeface="+mn-lt"/>
                        <a:ea typeface="Calibri" panose="020F0502020204030204" pitchFamily="34" charset="0"/>
                        <a:cs typeface="Times New Roman" panose="02020603050405020304" pitchFamily="18" charset="0"/>
                      </a:endParaRPr>
                    </a:p>
                  </a:txBody>
                  <a:tcPr marL="28449" marR="28449" marT="0" marB="0"/>
                </a:tc>
              </a:tr>
              <a:tr h="262835">
                <a:tc>
                  <a:txBody>
                    <a:bodyPr/>
                    <a:lstStyle/>
                    <a:p>
                      <a:pPr algn="ctr">
                        <a:lnSpc>
                          <a:spcPct val="115000"/>
                        </a:lnSpc>
                        <a:spcAft>
                          <a:spcPts val="0"/>
                        </a:spcAft>
                      </a:pPr>
                      <a:r>
                        <a:rPr lang="en-US" sz="800">
                          <a:effectLst/>
                          <a:latin typeface="+mn-lt"/>
                        </a:rPr>
                        <a:t>3</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just">
                        <a:lnSpc>
                          <a:spcPct val="115000"/>
                        </a:lnSpc>
                        <a:spcAft>
                          <a:spcPts val="0"/>
                        </a:spcAft>
                      </a:pPr>
                      <a:r>
                        <a:rPr lang="es-ES" sz="800">
                          <a:effectLst/>
                          <a:latin typeface="+mn-lt"/>
                        </a:rPr>
                        <a:t>Falta de acceso en transporte público a las cercanías de las instalaciones.</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s-E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s-E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x</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1</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0,04</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2</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0,08</a:t>
                      </a:r>
                      <a:endParaRPr lang="es-EC" sz="800">
                        <a:effectLst/>
                        <a:latin typeface="+mn-lt"/>
                        <a:ea typeface="Calibri" panose="020F0502020204030204" pitchFamily="34" charset="0"/>
                        <a:cs typeface="Times New Roman" panose="02020603050405020304" pitchFamily="18" charset="0"/>
                      </a:endParaRPr>
                    </a:p>
                  </a:txBody>
                  <a:tcPr marL="28449" marR="28449" marT="0" marB="0"/>
                </a:tc>
              </a:tr>
              <a:tr h="262835">
                <a:tc>
                  <a:txBody>
                    <a:bodyPr/>
                    <a:lstStyle/>
                    <a:p>
                      <a:pPr algn="ctr">
                        <a:lnSpc>
                          <a:spcPct val="115000"/>
                        </a:lnSpc>
                        <a:spcAft>
                          <a:spcPts val="0"/>
                        </a:spcAft>
                      </a:pPr>
                      <a:r>
                        <a:rPr lang="en-US" sz="800">
                          <a:effectLst/>
                          <a:latin typeface="+mn-lt"/>
                        </a:rPr>
                        <a:t>4</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just">
                        <a:lnSpc>
                          <a:spcPct val="115000"/>
                        </a:lnSpc>
                        <a:spcAft>
                          <a:spcPts val="0"/>
                        </a:spcAft>
                      </a:pPr>
                      <a:r>
                        <a:rPr lang="es-ES" sz="800">
                          <a:effectLst/>
                          <a:latin typeface="+mn-lt"/>
                        </a:rPr>
                        <a:t>Falta de un adecuado inventario de materia prima en Gestion de Artes Gráficas.</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s-E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s-E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x</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1</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0,06</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3</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0,18</a:t>
                      </a:r>
                      <a:endParaRPr lang="es-EC" sz="800">
                        <a:effectLst/>
                        <a:latin typeface="+mn-lt"/>
                        <a:ea typeface="Calibri" panose="020F0502020204030204" pitchFamily="34" charset="0"/>
                        <a:cs typeface="Times New Roman" panose="02020603050405020304" pitchFamily="18" charset="0"/>
                      </a:endParaRPr>
                    </a:p>
                  </a:txBody>
                  <a:tcPr marL="28449" marR="28449" marT="0" marB="0"/>
                </a:tc>
              </a:tr>
              <a:tr h="131418">
                <a:tc>
                  <a:txBody>
                    <a:bodyPr/>
                    <a:lstStyle/>
                    <a:p>
                      <a:pPr algn="ctr">
                        <a:lnSpc>
                          <a:spcPct val="115000"/>
                        </a:lnSpc>
                        <a:spcAft>
                          <a:spcPts val="0"/>
                        </a:spcAft>
                      </a:pPr>
                      <a:r>
                        <a:rPr lang="en-US" sz="800">
                          <a:effectLst/>
                          <a:latin typeface="+mn-lt"/>
                        </a:rPr>
                        <a:t>5</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l">
                        <a:lnSpc>
                          <a:spcPct val="115000"/>
                        </a:lnSpc>
                        <a:spcAft>
                          <a:spcPts val="0"/>
                        </a:spcAft>
                      </a:pPr>
                      <a:r>
                        <a:rPr lang="es-ES" sz="800">
                          <a:effectLst/>
                          <a:latin typeface="+mn-lt"/>
                        </a:rPr>
                        <a:t>Compromiso y trabajo en equipo mínimo</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s-E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s-E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x</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1</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0,02</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1</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0,02</a:t>
                      </a:r>
                      <a:endParaRPr lang="es-EC" sz="800">
                        <a:effectLst/>
                        <a:latin typeface="+mn-lt"/>
                        <a:ea typeface="Calibri" panose="020F0502020204030204" pitchFamily="34" charset="0"/>
                        <a:cs typeface="Times New Roman" panose="02020603050405020304" pitchFamily="18" charset="0"/>
                      </a:endParaRPr>
                    </a:p>
                  </a:txBody>
                  <a:tcPr marL="28449" marR="28449" marT="0" marB="0"/>
                </a:tc>
              </a:tr>
              <a:tr h="131418">
                <a:tc>
                  <a:txBody>
                    <a:bodyPr/>
                    <a:lstStyle/>
                    <a:p>
                      <a:pPr algn="ctr">
                        <a:lnSpc>
                          <a:spcPct val="115000"/>
                        </a:lnSpc>
                        <a:spcAft>
                          <a:spcPts val="0"/>
                        </a:spcAft>
                      </a:pPr>
                      <a:r>
                        <a:rPr lang="en-US" sz="800">
                          <a:effectLst/>
                          <a:latin typeface="+mn-lt"/>
                        </a:rPr>
                        <a:t>6</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l">
                        <a:lnSpc>
                          <a:spcPct val="115000"/>
                        </a:lnSpc>
                        <a:spcAft>
                          <a:spcPts val="0"/>
                        </a:spcAft>
                      </a:pPr>
                      <a:r>
                        <a:rPr lang="es-ES" sz="800">
                          <a:effectLst/>
                          <a:latin typeface="+mn-lt"/>
                        </a:rPr>
                        <a:t>No existe un sistema de costos</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s-E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x</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3</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0,02</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2</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0,04</a:t>
                      </a:r>
                      <a:endParaRPr lang="es-EC" sz="800">
                        <a:effectLst/>
                        <a:latin typeface="+mn-lt"/>
                        <a:ea typeface="Calibri" panose="020F0502020204030204" pitchFamily="34" charset="0"/>
                        <a:cs typeface="Times New Roman" panose="02020603050405020304" pitchFamily="18" charset="0"/>
                      </a:endParaRPr>
                    </a:p>
                  </a:txBody>
                  <a:tcPr marL="28449" marR="28449" marT="0" marB="0"/>
                </a:tc>
              </a:tr>
              <a:tr h="131418">
                <a:tc>
                  <a:txBody>
                    <a:bodyPr/>
                    <a:lstStyle/>
                    <a:p>
                      <a:pPr algn="ctr">
                        <a:lnSpc>
                          <a:spcPct val="115000"/>
                        </a:lnSpc>
                        <a:spcAft>
                          <a:spcPts val="0"/>
                        </a:spcAft>
                      </a:pPr>
                      <a:r>
                        <a:rPr lang="en-US" sz="800">
                          <a:effectLst/>
                          <a:latin typeface="+mn-lt"/>
                        </a:rPr>
                        <a:t>7</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l">
                        <a:lnSpc>
                          <a:spcPct val="115000"/>
                        </a:lnSpc>
                        <a:spcAft>
                          <a:spcPts val="0"/>
                        </a:spcAft>
                      </a:pPr>
                      <a:r>
                        <a:rPr lang="es-ES" sz="800">
                          <a:effectLst/>
                          <a:latin typeface="+mn-lt"/>
                        </a:rPr>
                        <a:t>   Flexibilidad y capacidad de respuesta reducida</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s-E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x</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3</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0,02</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2</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0,04</a:t>
                      </a:r>
                      <a:endParaRPr lang="es-EC" sz="800">
                        <a:effectLst/>
                        <a:latin typeface="+mn-lt"/>
                        <a:ea typeface="Calibri" panose="020F0502020204030204" pitchFamily="34" charset="0"/>
                        <a:cs typeface="Times New Roman" panose="02020603050405020304" pitchFamily="18" charset="0"/>
                      </a:endParaRPr>
                    </a:p>
                  </a:txBody>
                  <a:tcPr marL="28449" marR="28449" marT="0" marB="0"/>
                </a:tc>
              </a:tr>
              <a:tr h="131418">
                <a:tc>
                  <a:txBody>
                    <a:bodyPr/>
                    <a:lstStyle/>
                    <a:p>
                      <a:pPr algn="ctr">
                        <a:lnSpc>
                          <a:spcPct val="115000"/>
                        </a:lnSpc>
                        <a:spcAft>
                          <a:spcPts val="0"/>
                        </a:spcAft>
                      </a:pPr>
                      <a:r>
                        <a:rPr lang="en-US" sz="800">
                          <a:effectLst/>
                          <a:latin typeface="+mn-lt"/>
                        </a:rPr>
                        <a:t>8</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l">
                        <a:lnSpc>
                          <a:spcPct val="115000"/>
                        </a:lnSpc>
                        <a:spcAft>
                          <a:spcPts val="0"/>
                        </a:spcAft>
                      </a:pPr>
                      <a:r>
                        <a:rPr lang="es-ES" sz="800">
                          <a:effectLst/>
                          <a:latin typeface="+mn-lt"/>
                        </a:rPr>
                        <a:t>   Servicio al cliente</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x</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3</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0,03</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2</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0,06</a:t>
                      </a:r>
                      <a:endParaRPr lang="es-EC" sz="800">
                        <a:effectLst/>
                        <a:latin typeface="+mn-lt"/>
                        <a:ea typeface="Calibri" panose="020F0502020204030204" pitchFamily="34" charset="0"/>
                        <a:cs typeface="Times New Roman" panose="02020603050405020304" pitchFamily="18" charset="0"/>
                      </a:endParaRPr>
                    </a:p>
                  </a:txBody>
                  <a:tcPr marL="28449" marR="28449" marT="0" marB="0"/>
                </a:tc>
              </a:tr>
              <a:tr h="131418">
                <a:tc>
                  <a:txBody>
                    <a:bodyPr/>
                    <a:lstStyle/>
                    <a:p>
                      <a:pPr algn="ctr">
                        <a:lnSpc>
                          <a:spcPct val="115000"/>
                        </a:lnSpc>
                        <a:spcAft>
                          <a:spcPts val="0"/>
                        </a:spcAft>
                      </a:pPr>
                      <a:r>
                        <a:rPr lang="en-US" sz="800">
                          <a:effectLst/>
                          <a:latin typeface="+mn-lt"/>
                        </a:rPr>
                        <a:t>9</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l">
                        <a:lnSpc>
                          <a:spcPct val="115000"/>
                        </a:lnSpc>
                        <a:spcAft>
                          <a:spcPts val="0"/>
                        </a:spcAft>
                      </a:pPr>
                      <a:r>
                        <a:rPr lang="es-ES" sz="800">
                          <a:effectLst/>
                          <a:latin typeface="+mn-lt"/>
                        </a:rPr>
                        <a:t>Información geográfica no actualizada</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x</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5</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0,03</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5</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0,15</a:t>
                      </a:r>
                      <a:endParaRPr lang="es-EC" sz="800">
                        <a:effectLst/>
                        <a:latin typeface="+mn-lt"/>
                        <a:ea typeface="Calibri" panose="020F0502020204030204" pitchFamily="34" charset="0"/>
                        <a:cs typeface="Times New Roman" panose="02020603050405020304" pitchFamily="18" charset="0"/>
                      </a:endParaRPr>
                    </a:p>
                  </a:txBody>
                  <a:tcPr marL="28449" marR="28449" marT="0" marB="0"/>
                </a:tc>
              </a:tr>
              <a:tr h="163545">
                <a:tc>
                  <a:txBody>
                    <a:bodyPr/>
                    <a:lstStyle/>
                    <a:p>
                      <a:pPr algn="ctr">
                        <a:lnSpc>
                          <a:spcPct val="115000"/>
                        </a:lnSpc>
                        <a:spcAft>
                          <a:spcPts val="0"/>
                        </a:spcAft>
                      </a:pPr>
                      <a:r>
                        <a:rPr lang="en-US" sz="800">
                          <a:effectLst/>
                          <a:latin typeface="+mn-lt"/>
                        </a:rPr>
                        <a:t>10</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l">
                        <a:lnSpc>
                          <a:spcPct val="115000"/>
                        </a:lnSpc>
                        <a:spcAft>
                          <a:spcPts val="0"/>
                        </a:spcAft>
                      </a:pPr>
                      <a:r>
                        <a:rPr lang="es-ES" sz="800">
                          <a:effectLst/>
                          <a:latin typeface="+mn-lt"/>
                        </a:rPr>
                        <a:t>  Cobertura mínima en gestión geográfica –cartográfica</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x</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5</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0,02</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2</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0,04</a:t>
                      </a:r>
                      <a:endParaRPr lang="es-EC" sz="800">
                        <a:effectLst/>
                        <a:latin typeface="+mn-lt"/>
                        <a:ea typeface="Calibri" panose="020F0502020204030204" pitchFamily="34" charset="0"/>
                        <a:cs typeface="Times New Roman" panose="02020603050405020304" pitchFamily="18" charset="0"/>
                      </a:endParaRPr>
                    </a:p>
                  </a:txBody>
                  <a:tcPr marL="28449" marR="28449" marT="0" marB="0"/>
                </a:tc>
              </a:tr>
              <a:tr h="131418">
                <a:tc>
                  <a:txBody>
                    <a:bodyPr/>
                    <a:lstStyle/>
                    <a:p>
                      <a:pPr algn="ctr">
                        <a:lnSpc>
                          <a:spcPct val="115000"/>
                        </a:lnSpc>
                        <a:spcAft>
                          <a:spcPts val="0"/>
                        </a:spcAft>
                      </a:pPr>
                      <a:r>
                        <a:rPr lang="en-US" sz="800">
                          <a:effectLst/>
                          <a:latin typeface="+mn-lt"/>
                        </a:rPr>
                        <a:t>11</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l">
                        <a:lnSpc>
                          <a:spcPct val="115000"/>
                        </a:lnSpc>
                        <a:spcAft>
                          <a:spcPts val="0"/>
                        </a:spcAft>
                      </a:pPr>
                      <a:r>
                        <a:rPr lang="es-ES" sz="800">
                          <a:effectLst/>
                          <a:latin typeface="+mn-lt"/>
                        </a:rPr>
                        <a:t>No tiene una politica de precios</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s-E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x</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3</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0,03</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4</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0,12</a:t>
                      </a:r>
                      <a:endParaRPr lang="es-EC" sz="800">
                        <a:effectLst/>
                        <a:latin typeface="+mn-lt"/>
                        <a:ea typeface="Calibri" panose="020F0502020204030204" pitchFamily="34" charset="0"/>
                        <a:cs typeface="Times New Roman" panose="02020603050405020304" pitchFamily="18" charset="0"/>
                      </a:endParaRPr>
                    </a:p>
                  </a:txBody>
                  <a:tcPr marL="28449" marR="28449" marT="0" marB="0"/>
                </a:tc>
              </a:tr>
              <a:tr h="131418">
                <a:tc>
                  <a:txBody>
                    <a:bodyPr/>
                    <a:lstStyle/>
                    <a:p>
                      <a:pPr algn="ctr">
                        <a:lnSpc>
                          <a:spcPct val="115000"/>
                        </a:lnSpc>
                        <a:spcAft>
                          <a:spcPts val="0"/>
                        </a:spcAft>
                      </a:pPr>
                      <a:r>
                        <a:rPr lang="en-US" sz="800">
                          <a:effectLst/>
                          <a:latin typeface="+mn-lt"/>
                        </a:rPr>
                        <a:t>12</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l">
                        <a:lnSpc>
                          <a:spcPct val="115000"/>
                        </a:lnSpc>
                        <a:spcAft>
                          <a:spcPts val="0"/>
                        </a:spcAft>
                      </a:pPr>
                      <a:r>
                        <a:rPr lang="es-ES" sz="800">
                          <a:effectLst/>
                          <a:latin typeface="+mn-lt"/>
                        </a:rPr>
                        <a:t>Demoras e incumplimiento en las entregas</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x</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5</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0,03</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3</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0,09</a:t>
                      </a:r>
                      <a:endParaRPr lang="es-EC" sz="800">
                        <a:effectLst/>
                        <a:latin typeface="+mn-lt"/>
                        <a:ea typeface="Calibri" panose="020F0502020204030204" pitchFamily="34" charset="0"/>
                        <a:cs typeface="Times New Roman" panose="02020603050405020304" pitchFamily="18" charset="0"/>
                      </a:endParaRPr>
                    </a:p>
                  </a:txBody>
                  <a:tcPr marL="28449" marR="28449" marT="0" marB="0"/>
                </a:tc>
              </a:tr>
              <a:tr h="131418">
                <a:tc>
                  <a:txBody>
                    <a:bodyPr/>
                    <a:lstStyle/>
                    <a:p>
                      <a:pPr algn="ctr">
                        <a:lnSpc>
                          <a:spcPct val="115000"/>
                        </a:lnSpc>
                        <a:spcAft>
                          <a:spcPts val="0"/>
                        </a:spcAft>
                      </a:pPr>
                      <a:r>
                        <a:rPr lang="en-US" sz="800">
                          <a:effectLst/>
                          <a:latin typeface="+mn-lt"/>
                        </a:rPr>
                        <a:t>13</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l">
                        <a:lnSpc>
                          <a:spcPct val="115000"/>
                        </a:lnSpc>
                        <a:spcAft>
                          <a:spcPts val="0"/>
                        </a:spcAft>
                      </a:pPr>
                      <a:r>
                        <a:rPr lang="es-ES" sz="800">
                          <a:effectLst/>
                          <a:latin typeface="+mn-lt"/>
                        </a:rPr>
                        <a:t>No existe un plan de comunicaciones</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s-E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x</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 </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3</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0,04</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2</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ctr">
                        <a:lnSpc>
                          <a:spcPct val="115000"/>
                        </a:lnSpc>
                        <a:spcAft>
                          <a:spcPts val="0"/>
                        </a:spcAft>
                      </a:pPr>
                      <a:r>
                        <a:rPr lang="en-US" sz="800">
                          <a:effectLst/>
                          <a:latin typeface="+mn-lt"/>
                        </a:rPr>
                        <a:t>0,08</a:t>
                      </a:r>
                      <a:endParaRPr lang="es-EC" sz="800">
                        <a:effectLst/>
                        <a:latin typeface="+mn-lt"/>
                        <a:ea typeface="Calibri" panose="020F0502020204030204" pitchFamily="34" charset="0"/>
                        <a:cs typeface="Times New Roman" panose="02020603050405020304" pitchFamily="18" charset="0"/>
                      </a:endParaRPr>
                    </a:p>
                  </a:txBody>
                  <a:tcPr marL="28449" marR="28449" marT="0" marB="0"/>
                </a:tc>
              </a:tr>
              <a:tr h="131418">
                <a:tc gridSpan="5">
                  <a:txBody>
                    <a:bodyPr/>
                    <a:lstStyle/>
                    <a:p>
                      <a:pPr algn="ctr">
                        <a:lnSpc>
                          <a:spcPct val="115000"/>
                        </a:lnSpc>
                        <a:spcAft>
                          <a:spcPts val="0"/>
                        </a:spcAft>
                      </a:pPr>
                      <a:r>
                        <a:rPr lang="en-US" sz="800">
                          <a:effectLst/>
                          <a:latin typeface="+mn-lt"/>
                        </a:rPr>
                        <a:t>Fuente: Dpto. Marketing IGM</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a:endParaRPr lang="es-EC" sz="700">
                        <a:effectLst/>
                        <a:latin typeface="+mn-lt"/>
                      </a:endParaRPr>
                    </a:p>
                  </a:txBody>
                  <a:tcPr marL="28449" marR="28449" marT="0" marB="0"/>
                </a:tc>
                <a:tc>
                  <a:txBody>
                    <a:bodyPr/>
                    <a:lstStyle/>
                    <a:p>
                      <a:pPr algn="ctr">
                        <a:lnSpc>
                          <a:spcPct val="115000"/>
                        </a:lnSpc>
                        <a:spcAft>
                          <a:spcPts val="0"/>
                        </a:spcAft>
                      </a:pPr>
                      <a:r>
                        <a:rPr lang="en-US" sz="800">
                          <a:effectLst/>
                          <a:latin typeface="+mn-lt"/>
                        </a:rPr>
                        <a:t>1,00</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a:txBody>
                    <a:bodyPr/>
                    <a:lstStyle/>
                    <a:p>
                      <a:pPr algn="l"/>
                      <a:endParaRPr lang="es-EC" sz="700">
                        <a:effectLst/>
                        <a:latin typeface="+mn-lt"/>
                      </a:endParaRPr>
                    </a:p>
                  </a:txBody>
                  <a:tcPr marL="28449" marR="28449" marT="0" marB="0"/>
                </a:tc>
                <a:tc>
                  <a:txBody>
                    <a:bodyPr/>
                    <a:lstStyle/>
                    <a:p>
                      <a:pPr algn="ctr">
                        <a:lnSpc>
                          <a:spcPct val="115000"/>
                        </a:lnSpc>
                        <a:spcAft>
                          <a:spcPts val="0"/>
                        </a:spcAft>
                      </a:pPr>
                      <a:r>
                        <a:rPr lang="en-US" sz="800">
                          <a:effectLst/>
                          <a:latin typeface="+mn-lt"/>
                        </a:rPr>
                        <a:t>3,25</a:t>
                      </a:r>
                      <a:endParaRPr lang="es-EC" sz="800">
                        <a:effectLst/>
                        <a:latin typeface="+mn-lt"/>
                        <a:ea typeface="Calibri" panose="020F0502020204030204" pitchFamily="34" charset="0"/>
                        <a:cs typeface="Times New Roman" panose="02020603050405020304" pitchFamily="18" charset="0"/>
                      </a:endParaRPr>
                    </a:p>
                  </a:txBody>
                  <a:tcPr marL="28449" marR="28449" marT="0" marB="0"/>
                </a:tc>
              </a:tr>
              <a:tr h="131418">
                <a:tc gridSpan="5">
                  <a:txBody>
                    <a:bodyPr/>
                    <a:lstStyle/>
                    <a:p>
                      <a:pPr algn="ctr">
                        <a:lnSpc>
                          <a:spcPct val="115000"/>
                        </a:lnSpc>
                        <a:spcAft>
                          <a:spcPts val="0"/>
                        </a:spcAft>
                      </a:pPr>
                      <a:r>
                        <a:rPr lang="en-US" sz="800">
                          <a:effectLst/>
                          <a:latin typeface="+mn-lt"/>
                        </a:rPr>
                        <a:t>Elaboradopor:Verónca Abad</a:t>
                      </a:r>
                      <a:endParaRPr lang="es-EC" sz="800">
                        <a:effectLst/>
                        <a:latin typeface="+mn-lt"/>
                        <a:ea typeface="Calibri" panose="020F0502020204030204" pitchFamily="34" charset="0"/>
                        <a:cs typeface="Times New Roman" panose="02020603050405020304" pitchFamily="18" charset="0"/>
                      </a:endParaRPr>
                    </a:p>
                  </a:txBody>
                  <a:tcPr marL="28449" marR="28449"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a:endParaRPr lang="es-EC" sz="700">
                        <a:effectLst/>
                        <a:latin typeface="+mn-lt"/>
                      </a:endParaRPr>
                    </a:p>
                  </a:txBody>
                  <a:tcPr marL="28449" marR="28449" marT="0" marB="0"/>
                </a:tc>
                <a:tc>
                  <a:txBody>
                    <a:bodyPr/>
                    <a:lstStyle/>
                    <a:p>
                      <a:pPr algn="l"/>
                      <a:endParaRPr lang="es-EC" sz="700">
                        <a:effectLst/>
                        <a:latin typeface="+mn-lt"/>
                      </a:endParaRPr>
                    </a:p>
                  </a:txBody>
                  <a:tcPr marL="28449" marR="28449" marT="0" marB="0"/>
                </a:tc>
                <a:tc>
                  <a:txBody>
                    <a:bodyPr/>
                    <a:lstStyle/>
                    <a:p>
                      <a:pPr algn="l"/>
                      <a:endParaRPr lang="es-EC" sz="700">
                        <a:effectLst/>
                        <a:latin typeface="+mn-lt"/>
                      </a:endParaRPr>
                    </a:p>
                  </a:txBody>
                  <a:tcPr marL="28449" marR="28449" marT="0" marB="0"/>
                </a:tc>
                <a:tc>
                  <a:txBody>
                    <a:bodyPr/>
                    <a:lstStyle/>
                    <a:p>
                      <a:pPr algn="l"/>
                      <a:endParaRPr lang="es-EC" sz="700" dirty="0">
                        <a:effectLst/>
                        <a:latin typeface="+mn-lt"/>
                      </a:endParaRPr>
                    </a:p>
                  </a:txBody>
                  <a:tcPr marL="28449" marR="28449" marT="0" marB="0"/>
                </a:tc>
              </a:tr>
            </a:tbl>
          </a:graphicData>
        </a:graphic>
      </p:graphicFrame>
    </p:spTree>
    <p:extLst>
      <p:ext uri="{BB962C8B-B14F-4D97-AF65-F5344CB8AC3E}">
        <p14:creationId xmlns:p14="http://schemas.microsoft.com/office/powerpoint/2010/main" val="2316186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779912" y="332656"/>
            <a:ext cx="2664296"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dirty="0" smtClean="0">
                <a:ln>
                  <a:noFill/>
                </a:ln>
                <a:solidFill>
                  <a:schemeClr val="tx2"/>
                </a:solidFill>
                <a:effectLst/>
                <a:uLnTx/>
                <a:uFillTx/>
                <a:latin typeface="+mj-lt"/>
                <a:ea typeface="+mj-ea"/>
                <a:cs typeface="+mj-cs"/>
              </a:rPr>
              <a:t>Matriz EFE</a:t>
            </a:r>
            <a:br>
              <a:rPr kumimoji="0" lang="es-ES" sz="3600" b="1" i="0" u="none" strike="noStrike" kern="1200" cap="none" spc="0" normalizeH="0" baseline="0" noProof="0" dirty="0" smtClean="0">
                <a:ln>
                  <a:noFill/>
                </a:ln>
                <a:solidFill>
                  <a:schemeClr val="tx2"/>
                </a:solidFill>
                <a:effectLst/>
                <a:uLnTx/>
                <a:uFillTx/>
                <a:latin typeface="+mj-lt"/>
                <a:ea typeface="+mj-ea"/>
                <a:cs typeface="+mj-cs"/>
              </a:rPr>
            </a:br>
            <a:endParaRPr kumimoji="0" lang="es-EC" sz="3600" b="1"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2" name="Tabla 1"/>
          <p:cNvGraphicFramePr>
            <a:graphicFrameLocks noGrp="1"/>
          </p:cNvGraphicFramePr>
          <p:nvPr>
            <p:extLst>
              <p:ext uri="{D42A27DB-BD31-4B8C-83A1-F6EECF244321}">
                <p14:modId xmlns:p14="http://schemas.microsoft.com/office/powerpoint/2010/main" val="1415597865"/>
              </p:ext>
            </p:extLst>
          </p:nvPr>
        </p:nvGraphicFramePr>
        <p:xfrm>
          <a:off x="323529" y="1340768"/>
          <a:ext cx="8424934" cy="5141245"/>
        </p:xfrm>
        <a:graphic>
          <a:graphicData uri="http://schemas.openxmlformats.org/drawingml/2006/table">
            <a:tbl>
              <a:tblPr firstRow="1" firstCol="1" bandRow="1">
                <a:tableStyleId>{5C22544A-7EE6-4342-B048-85BDC9FD1C3A}</a:tableStyleId>
              </a:tblPr>
              <a:tblGrid>
                <a:gridCol w="316615"/>
                <a:gridCol w="3253199"/>
                <a:gridCol w="451910"/>
                <a:gridCol w="520113"/>
                <a:gridCol w="459117"/>
                <a:gridCol w="682579"/>
                <a:gridCol w="736918"/>
                <a:gridCol w="994202"/>
                <a:gridCol w="1010281"/>
              </a:tblGrid>
              <a:tr h="91774">
                <a:tc gridSpan="9">
                  <a:txBody>
                    <a:bodyPr/>
                    <a:lstStyle/>
                    <a:p>
                      <a:pPr algn="ctr">
                        <a:lnSpc>
                          <a:spcPct val="115000"/>
                        </a:lnSpc>
                        <a:spcAft>
                          <a:spcPts val="0"/>
                        </a:spcAft>
                      </a:pPr>
                      <a:r>
                        <a:rPr lang="es-ES" sz="700" dirty="0">
                          <a:effectLst/>
                        </a:rPr>
                        <a:t>Matriz N.2.5. Matriz de Evaluación de Factores Externos MEFE</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90686">
                <a:tc>
                  <a:txBody>
                    <a:bodyPr/>
                    <a:lstStyle/>
                    <a:p>
                      <a:pPr algn="l"/>
                      <a:endParaRPr lang="es-EC" sz="700">
                        <a:effectLst/>
                        <a:latin typeface="Calibri" panose="020F0502020204030204" pitchFamily="34" charset="0"/>
                      </a:endParaRPr>
                    </a:p>
                  </a:txBody>
                  <a:tcPr marL="32647" marR="32647" marT="0" marB="0"/>
                </a:tc>
                <a:tc>
                  <a:txBody>
                    <a:bodyPr/>
                    <a:lstStyle/>
                    <a:p>
                      <a:pPr algn="l"/>
                      <a:endParaRPr lang="es-EC" sz="700">
                        <a:effectLst/>
                        <a:latin typeface="Calibri" panose="020F0502020204030204" pitchFamily="34" charset="0"/>
                      </a:endParaRPr>
                    </a:p>
                  </a:txBody>
                  <a:tcPr marL="32647" marR="32647" marT="0" marB="0"/>
                </a:tc>
                <a:tc>
                  <a:txBody>
                    <a:bodyPr/>
                    <a:lstStyle/>
                    <a:p>
                      <a:pPr algn="l"/>
                      <a:endParaRPr lang="es-EC" sz="700">
                        <a:effectLst/>
                        <a:latin typeface="Calibri" panose="020F0502020204030204" pitchFamily="34" charset="0"/>
                      </a:endParaRPr>
                    </a:p>
                  </a:txBody>
                  <a:tcPr marL="32647" marR="32647" marT="0" marB="0"/>
                </a:tc>
                <a:tc>
                  <a:txBody>
                    <a:bodyPr/>
                    <a:lstStyle/>
                    <a:p>
                      <a:pPr algn="l"/>
                      <a:endParaRPr lang="es-EC" sz="700">
                        <a:effectLst/>
                        <a:latin typeface="Calibri" panose="020F0502020204030204" pitchFamily="34" charset="0"/>
                      </a:endParaRPr>
                    </a:p>
                  </a:txBody>
                  <a:tcPr marL="32647" marR="32647" marT="0" marB="0"/>
                </a:tc>
                <a:tc>
                  <a:txBody>
                    <a:bodyPr/>
                    <a:lstStyle/>
                    <a:p>
                      <a:pPr algn="l"/>
                      <a:endParaRPr lang="es-EC" sz="700">
                        <a:effectLst/>
                        <a:latin typeface="Calibri" panose="020F0502020204030204" pitchFamily="34" charset="0"/>
                      </a:endParaRPr>
                    </a:p>
                  </a:txBody>
                  <a:tcPr marL="32647" marR="32647" marT="0" marB="0"/>
                </a:tc>
                <a:tc>
                  <a:txBody>
                    <a:bodyPr/>
                    <a:lstStyle/>
                    <a:p>
                      <a:pPr algn="l"/>
                      <a:endParaRPr lang="es-EC" sz="700">
                        <a:effectLst/>
                        <a:latin typeface="Calibri" panose="020F0502020204030204" pitchFamily="34" charset="0"/>
                      </a:endParaRPr>
                    </a:p>
                  </a:txBody>
                  <a:tcPr marL="32647" marR="32647" marT="0" marB="0"/>
                </a:tc>
                <a:tc>
                  <a:txBody>
                    <a:bodyPr/>
                    <a:lstStyle/>
                    <a:p>
                      <a:pPr algn="l"/>
                      <a:endParaRPr lang="es-EC" sz="700">
                        <a:effectLst/>
                        <a:latin typeface="Calibri" panose="020F0502020204030204" pitchFamily="34" charset="0"/>
                      </a:endParaRPr>
                    </a:p>
                  </a:txBody>
                  <a:tcPr marL="32647" marR="32647" marT="0" marB="0"/>
                </a:tc>
                <a:tc>
                  <a:txBody>
                    <a:bodyPr/>
                    <a:lstStyle/>
                    <a:p>
                      <a:pPr algn="l"/>
                      <a:endParaRPr lang="es-EC" sz="700">
                        <a:effectLst/>
                        <a:latin typeface="Calibri" panose="020F0502020204030204" pitchFamily="34" charset="0"/>
                      </a:endParaRPr>
                    </a:p>
                  </a:txBody>
                  <a:tcPr marL="32647" marR="32647" marT="0" marB="0"/>
                </a:tc>
                <a:tc>
                  <a:txBody>
                    <a:bodyPr/>
                    <a:lstStyle/>
                    <a:p>
                      <a:pPr algn="l"/>
                      <a:endParaRPr lang="es-EC" sz="700">
                        <a:effectLst/>
                        <a:latin typeface="Calibri" panose="020F0502020204030204" pitchFamily="34" charset="0"/>
                      </a:endParaRPr>
                    </a:p>
                  </a:txBody>
                  <a:tcPr marL="32647" marR="32647" marT="0" marB="0"/>
                </a:tc>
              </a:tr>
              <a:tr h="100117">
                <a:tc>
                  <a:txBody>
                    <a:bodyPr/>
                    <a:lstStyle/>
                    <a:p>
                      <a:pPr algn="l">
                        <a:lnSpc>
                          <a:spcPct val="115000"/>
                        </a:lnSpc>
                        <a:spcAft>
                          <a:spcPts val="0"/>
                        </a:spcAft>
                      </a:pPr>
                      <a:r>
                        <a:rPr lang="es-E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l">
                        <a:lnSpc>
                          <a:spcPct val="115000"/>
                        </a:lnSpc>
                        <a:spcAft>
                          <a:spcPts val="0"/>
                        </a:spcAft>
                      </a:pPr>
                      <a:r>
                        <a:rPr lang="es-E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gridSpan="3">
                  <a:txBody>
                    <a:bodyPr/>
                    <a:lstStyle/>
                    <a:p>
                      <a:pPr algn="ctr">
                        <a:lnSpc>
                          <a:spcPct val="115000"/>
                        </a:lnSpc>
                        <a:spcAft>
                          <a:spcPts val="0"/>
                        </a:spcAft>
                      </a:pPr>
                      <a:r>
                        <a:rPr lang="en-US" sz="800">
                          <a:effectLst/>
                        </a:rPr>
                        <a:t>IMPACTO</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hMerge="1">
                  <a:txBody>
                    <a:bodyPr/>
                    <a:lstStyle/>
                    <a:p>
                      <a:endParaRPr lang="es-EC"/>
                    </a:p>
                  </a:txBody>
                  <a:tcPr/>
                </a:tc>
                <a:tc hMerge="1">
                  <a:txBody>
                    <a:bodyPr/>
                    <a:lstStyle/>
                    <a:p>
                      <a:endParaRPr lang="es-EC"/>
                    </a:p>
                  </a:txBody>
                  <a:tcPr/>
                </a:tc>
                <a:tc gridSpan="4">
                  <a:txBody>
                    <a:bodyPr/>
                    <a:lstStyle/>
                    <a:p>
                      <a:pPr algn="ctr">
                        <a:lnSpc>
                          <a:spcPct val="115000"/>
                        </a:lnSpc>
                        <a:spcAft>
                          <a:spcPts val="0"/>
                        </a:spcAft>
                      </a:pPr>
                      <a:r>
                        <a:rPr lang="en-U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hMerge="1">
                  <a:txBody>
                    <a:bodyPr/>
                    <a:lstStyle/>
                    <a:p>
                      <a:endParaRPr lang="es-EC"/>
                    </a:p>
                  </a:txBody>
                  <a:tcPr/>
                </a:tc>
                <a:tc hMerge="1">
                  <a:txBody>
                    <a:bodyPr/>
                    <a:lstStyle/>
                    <a:p>
                      <a:endParaRPr lang="es-EC"/>
                    </a:p>
                  </a:txBody>
                  <a:tcPr/>
                </a:tc>
                <a:tc hMerge="1">
                  <a:txBody>
                    <a:bodyPr/>
                    <a:lstStyle/>
                    <a:p>
                      <a:endParaRPr lang="es-EC"/>
                    </a:p>
                  </a:txBody>
                  <a:tcPr/>
                </a:tc>
              </a:tr>
              <a:tr h="300352">
                <a:tc>
                  <a:txBody>
                    <a:bodyPr/>
                    <a:lstStyle/>
                    <a:p>
                      <a:pPr algn="l">
                        <a:lnSpc>
                          <a:spcPct val="115000"/>
                        </a:lnSpc>
                        <a:spcAft>
                          <a:spcPts val="0"/>
                        </a:spcAft>
                      </a:pPr>
                      <a:r>
                        <a:rPr lang="es-EC" sz="800">
                          <a:effectLst/>
                        </a:rPr>
                        <a:t>No.</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OPORTUNIDAD</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ALTO</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MEDIO</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BAJO</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IMPACTO</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 RELATIVO</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CALIFICACION</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RELATIVO PONDERADO</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r>
              <a:tr h="100117">
                <a:tc>
                  <a:txBody>
                    <a:bodyPr/>
                    <a:lstStyle/>
                    <a:p>
                      <a:pPr algn="ctr">
                        <a:lnSpc>
                          <a:spcPct val="115000"/>
                        </a:lnSpc>
                        <a:spcAft>
                          <a:spcPts val="0"/>
                        </a:spcAft>
                      </a:pPr>
                      <a:r>
                        <a:rPr lang="en-US" sz="800">
                          <a:effectLst/>
                        </a:rPr>
                        <a:t>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l">
                        <a:lnSpc>
                          <a:spcPct val="115000"/>
                        </a:lnSpc>
                        <a:spcAft>
                          <a:spcPts val="0"/>
                        </a:spcAft>
                      </a:pPr>
                      <a:r>
                        <a:rPr lang="es-ES" sz="800">
                          <a:effectLst/>
                        </a:rPr>
                        <a:t> Poca competencia en centros culturales.</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s-E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s-E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x</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0,04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0,12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r>
              <a:tr h="200235">
                <a:tc>
                  <a:txBody>
                    <a:bodyPr/>
                    <a:lstStyle/>
                    <a:p>
                      <a:pPr algn="ctr">
                        <a:lnSpc>
                          <a:spcPct val="115000"/>
                        </a:lnSpc>
                        <a:spcAft>
                          <a:spcPts val="0"/>
                        </a:spcAft>
                      </a:pPr>
                      <a:r>
                        <a:rPr lang="en-US" sz="800">
                          <a:effectLst/>
                        </a:rPr>
                        <a:t>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l">
                        <a:lnSpc>
                          <a:spcPct val="115000"/>
                        </a:lnSpc>
                        <a:spcAft>
                          <a:spcPts val="0"/>
                        </a:spcAft>
                      </a:pPr>
                      <a:r>
                        <a:rPr lang="es-ES" sz="800">
                          <a:effectLst/>
                        </a:rPr>
                        <a:t>  Incorporación de nuevos equipos en el centro cultural</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s-E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x</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0,02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0,08</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r>
              <a:tr h="100117">
                <a:tc>
                  <a:txBody>
                    <a:bodyPr/>
                    <a:lstStyle/>
                    <a:p>
                      <a:pPr algn="ctr">
                        <a:lnSpc>
                          <a:spcPct val="115000"/>
                        </a:lnSpc>
                        <a:spcAft>
                          <a:spcPts val="0"/>
                        </a:spcAft>
                      </a:pPr>
                      <a:r>
                        <a:rPr lang="en-US" sz="800">
                          <a:effectLst/>
                        </a:rPr>
                        <a:t>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l">
                        <a:lnSpc>
                          <a:spcPct val="115000"/>
                        </a:lnSpc>
                        <a:spcAft>
                          <a:spcPts val="0"/>
                        </a:spcAft>
                      </a:pPr>
                      <a:r>
                        <a:rPr lang="es-ES" sz="800">
                          <a:effectLst/>
                        </a:rPr>
                        <a:t>Maniobrabilidad en el precio en el centro cultural</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X</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0,03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0,09</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r>
              <a:tr h="100117">
                <a:tc>
                  <a:txBody>
                    <a:bodyPr/>
                    <a:lstStyle/>
                    <a:p>
                      <a:pPr algn="ctr">
                        <a:lnSpc>
                          <a:spcPct val="115000"/>
                        </a:lnSpc>
                        <a:spcAft>
                          <a:spcPts val="0"/>
                        </a:spcAft>
                      </a:pPr>
                      <a:r>
                        <a:rPr lang="en-US" sz="800">
                          <a:effectLst/>
                        </a:rPr>
                        <a:t>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l">
                        <a:lnSpc>
                          <a:spcPct val="115000"/>
                        </a:lnSpc>
                        <a:spcAft>
                          <a:spcPts val="0"/>
                        </a:spcAft>
                      </a:pPr>
                      <a:r>
                        <a:rPr lang="es-ES" sz="800">
                          <a:effectLst/>
                        </a:rPr>
                        <a:t>Altas expectativas de los clientes/usuarios</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X</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0,06</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0,24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r>
              <a:tr h="100117">
                <a:tc>
                  <a:txBody>
                    <a:bodyPr/>
                    <a:lstStyle/>
                    <a:p>
                      <a:pPr algn="ctr">
                        <a:lnSpc>
                          <a:spcPct val="115000"/>
                        </a:lnSpc>
                        <a:spcAft>
                          <a:spcPts val="0"/>
                        </a:spcAft>
                      </a:pPr>
                      <a:r>
                        <a:rPr lang="en-US" sz="800">
                          <a:effectLst/>
                        </a:rPr>
                        <a:t>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l">
                        <a:lnSpc>
                          <a:spcPct val="115000"/>
                        </a:lnSpc>
                        <a:spcAft>
                          <a:spcPts val="0"/>
                        </a:spcAft>
                      </a:pPr>
                      <a:r>
                        <a:rPr lang="es-ES" sz="800">
                          <a:effectLst/>
                        </a:rPr>
                        <a:t>Amplio mercado</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x</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0,07</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0,35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r>
              <a:tr h="100117">
                <a:tc>
                  <a:txBody>
                    <a:bodyPr/>
                    <a:lstStyle/>
                    <a:p>
                      <a:pPr algn="ctr">
                        <a:lnSpc>
                          <a:spcPct val="115000"/>
                        </a:lnSpc>
                        <a:spcAft>
                          <a:spcPts val="0"/>
                        </a:spcAft>
                      </a:pPr>
                      <a:r>
                        <a:rPr lang="en-US" sz="800">
                          <a:effectLst/>
                        </a:rPr>
                        <a:t>6</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l">
                        <a:lnSpc>
                          <a:spcPct val="115000"/>
                        </a:lnSpc>
                        <a:spcAft>
                          <a:spcPts val="0"/>
                        </a:spcAft>
                      </a:pPr>
                      <a:r>
                        <a:rPr lang="es-ES" sz="800">
                          <a:effectLst/>
                        </a:rPr>
                        <a:t>Desarrollar el mercado internacional</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X</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0,15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0,75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r>
              <a:tr h="100117">
                <a:tc>
                  <a:txBody>
                    <a:bodyPr/>
                    <a:lstStyle/>
                    <a:p>
                      <a:pPr algn="ctr">
                        <a:lnSpc>
                          <a:spcPct val="115000"/>
                        </a:lnSpc>
                        <a:spcAft>
                          <a:spcPts val="0"/>
                        </a:spcAft>
                      </a:pPr>
                      <a:r>
                        <a:rPr lang="en-US" sz="800">
                          <a:effectLst/>
                        </a:rPr>
                        <a:t>7</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l">
                        <a:lnSpc>
                          <a:spcPct val="115000"/>
                        </a:lnSpc>
                        <a:spcAft>
                          <a:spcPts val="0"/>
                        </a:spcAft>
                      </a:pPr>
                      <a:r>
                        <a:rPr lang="es-ES" sz="800">
                          <a:effectLst/>
                        </a:rPr>
                        <a:t>Incorporación de nuevos equipos periódicamente</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s-E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x</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0,02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0,04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r>
              <a:tr h="200235">
                <a:tc>
                  <a:txBody>
                    <a:bodyPr/>
                    <a:lstStyle/>
                    <a:p>
                      <a:pPr algn="ctr">
                        <a:lnSpc>
                          <a:spcPct val="115000"/>
                        </a:lnSpc>
                        <a:spcAft>
                          <a:spcPts val="0"/>
                        </a:spcAft>
                      </a:pPr>
                      <a:r>
                        <a:rPr lang="en-US" sz="800">
                          <a:effectLst/>
                        </a:rPr>
                        <a:t>8</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l">
                        <a:lnSpc>
                          <a:spcPct val="115000"/>
                        </a:lnSpc>
                        <a:spcAft>
                          <a:spcPts val="0"/>
                        </a:spcAft>
                      </a:pPr>
                      <a:r>
                        <a:rPr lang="es-ES" sz="800">
                          <a:effectLst/>
                        </a:rPr>
                        <a:t>Amplio mercado en el segmento de documentos de seguridad</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s-E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x</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0,03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0,09</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r>
              <a:tr h="100117">
                <a:tc>
                  <a:txBody>
                    <a:bodyPr/>
                    <a:lstStyle/>
                    <a:p>
                      <a:pPr algn="ctr">
                        <a:lnSpc>
                          <a:spcPct val="115000"/>
                        </a:lnSpc>
                        <a:spcAft>
                          <a:spcPts val="0"/>
                        </a:spcAft>
                      </a:pPr>
                      <a:r>
                        <a:rPr lang="en-US" sz="800">
                          <a:effectLst/>
                        </a:rPr>
                        <a:t>9</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l">
                        <a:lnSpc>
                          <a:spcPct val="115000"/>
                        </a:lnSpc>
                        <a:spcAft>
                          <a:spcPts val="0"/>
                        </a:spcAft>
                      </a:pPr>
                      <a:r>
                        <a:rPr lang="es-ES" sz="800">
                          <a:effectLst/>
                        </a:rPr>
                        <a:t>Prestigio de las Fuerzas Armadas</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s-E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x</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0,03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0,12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r>
              <a:tr h="200235">
                <a:tc>
                  <a:txBody>
                    <a:bodyPr/>
                    <a:lstStyle/>
                    <a:p>
                      <a:pPr algn="ctr">
                        <a:lnSpc>
                          <a:spcPct val="115000"/>
                        </a:lnSpc>
                        <a:spcAft>
                          <a:spcPts val="0"/>
                        </a:spcAft>
                      </a:pPr>
                      <a:r>
                        <a:rPr lang="en-US" sz="800">
                          <a:effectLst/>
                        </a:rPr>
                        <a:t>10</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l">
                        <a:lnSpc>
                          <a:spcPct val="115000"/>
                        </a:lnSpc>
                        <a:spcAft>
                          <a:spcPts val="0"/>
                        </a:spcAft>
                      </a:pPr>
                      <a:r>
                        <a:rPr lang="es-ES" sz="800">
                          <a:effectLst/>
                        </a:rPr>
                        <a:t>Percepción de los clientes de seguridad y confiabilidad</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s-E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s-E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x</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0,08</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0,24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r>
              <a:tr h="100117">
                <a:tc>
                  <a:txBody>
                    <a:bodyPr/>
                    <a:lstStyle/>
                    <a:p>
                      <a:pPr algn="ctr">
                        <a:lnSpc>
                          <a:spcPct val="115000"/>
                        </a:lnSpc>
                        <a:spcAft>
                          <a:spcPts val="0"/>
                        </a:spcAft>
                      </a:pPr>
                      <a:r>
                        <a:rPr lang="en-US" sz="800">
                          <a:effectLst/>
                        </a:rPr>
                        <a:t>11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l">
                        <a:lnSpc>
                          <a:spcPct val="115000"/>
                        </a:lnSpc>
                        <a:spcAft>
                          <a:spcPts val="0"/>
                        </a:spcAft>
                      </a:pPr>
                      <a:r>
                        <a:rPr lang="es-ES" sz="800">
                          <a:effectLst/>
                        </a:rPr>
                        <a:t>Demanda de información geográfica</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X</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0,05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0,15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r>
              <a:tr h="600704">
                <a:tc>
                  <a:txBody>
                    <a:bodyPr/>
                    <a:lstStyle/>
                    <a:p>
                      <a:pPr algn="ctr">
                        <a:lnSpc>
                          <a:spcPct val="115000"/>
                        </a:lnSpc>
                        <a:spcAft>
                          <a:spcPts val="0"/>
                        </a:spcAft>
                      </a:pPr>
                      <a:r>
                        <a:rPr lang="en-US" sz="800">
                          <a:effectLst/>
                        </a:rPr>
                        <a:t>12</a:t>
                      </a:r>
                      <a:endParaRPr lang="es-EC" sz="700">
                        <a:effectLst/>
                      </a:endParaRPr>
                    </a:p>
                    <a:p>
                      <a:pPr algn="ctr">
                        <a:lnSpc>
                          <a:spcPct val="115000"/>
                        </a:lnSpc>
                        <a:spcAft>
                          <a:spcPts val="0"/>
                        </a:spcAft>
                      </a:pPr>
                      <a:r>
                        <a:rPr lang="en-U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l">
                        <a:lnSpc>
                          <a:spcPct val="115000"/>
                        </a:lnSpc>
                        <a:spcAft>
                          <a:spcPts val="0"/>
                        </a:spcAft>
                      </a:pPr>
                      <a:r>
                        <a:rPr lang="es-ES" sz="800">
                          <a:effectLst/>
                        </a:rPr>
                        <a:t> </a:t>
                      </a:r>
                      <a:endParaRPr lang="es-EC" sz="700">
                        <a:effectLst/>
                      </a:endParaRPr>
                    </a:p>
                    <a:p>
                      <a:pPr algn="l">
                        <a:lnSpc>
                          <a:spcPct val="115000"/>
                        </a:lnSpc>
                        <a:spcAft>
                          <a:spcPts val="0"/>
                        </a:spcAft>
                      </a:pPr>
                      <a:r>
                        <a:rPr lang="es-ES" sz="800">
                          <a:effectLst/>
                        </a:rPr>
                        <a:t> </a:t>
                      </a:r>
                      <a:endParaRPr lang="es-EC" sz="700">
                        <a:effectLst/>
                      </a:endParaRPr>
                    </a:p>
                    <a:p>
                      <a:pPr algn="l">
                        <a:lnSpc>
                          <a:spcPct val="115000"/>
                        </a:lnSpc>
                        <a:spcAft>
                          <a:spcPts val="0"/>
                        </a:spcAft>
                      </a:pPr>
                      <a:r>
                        <a:rPr lang="es-ES" sz="800">
                          <a:effectLst/>
                        </a:rPr>
                        <a:t>Ley de cartografía</a:t>
                      </a:r>
                      <a:endParaRPr lang="es-EC" sz="700">
                        <a:effectLst/>
                      </a:endParaRPr>
                    </a:p>
                    <a:p>
                      <a:pPr algn="l">
                        <a:lnSpc>
                          <a:spcPct val="115000"/>
                        </a:lnSpc>
                        <a:spcAft>
                          <a:spcPts val="0"/>
                        </a:spcAft>
                      </a:pPr>
                      <a:r>
                        <a:rPr lang="en-US" sz="800">
                          <a:effectLst/>
                        </a:rPr>
                        <a:t> </a:t>
                      </a:r>
                      <a:endParaRPr lang="es-EC" sz="700">
                        <a:effectLst/>
                      </a:endParaRPr>
                    </a:p>
                    <a:p>
                      <a:pPr algn="l">
                        <a:lnSpc>
                          <a:spcPct val="115000"/>
                        </a:lnSpc>
                        <a:spcAft>
                          <a:spcPts val="0"/>
                        </a:spcAft>
                      </a:pPr>
                      <a:r>
                        <a:rPr lang="en-US" sz="800">
                          <a:effectLst/>
                        </a:rPr>
                        <a:t> </a:t>
                      </a:r>
                      <a:endParaRPr lang="es-EC" sz="700">
                        <a:effectLst/>
                      </a:endParaRPr>
                    </a:p>
                    <a:p>
                      <a:pPr algn="l">
                        <a:lnSpc>
                          <a:spcPct val="115000"/>
                        </a:lnSpc>
                        <a:spcAft>
                          <a:spcPts val="0"/>
                        </a:spcAft>
                      </a:pPr>
                      <a:r>
                        <a:rPr lang="en-U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X</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 </a:t>
                      </a:r>
                      <a:endParaRPr lang="es-EC" sz="700">
                        <a:effectLst/>
                      </a:endParaRPr>
                    </a:p>
                    <a:p>
                      <a:pPr algn="ctr">
                        <a:lnSpc>
                          <a:spcPct val="115000"/>
                        </a:lnSpc>
                        <a:spcAft>
                          <a:spcPts val="0"/>
                        </a:spcAft>
                      </a:pPr>
                      <a:r>
                        <a:rPr lang="en-U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0,15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0,75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r>
              <a:tr h="100117">
                <a:tc>
                  <a:txBody>
                    <a:bodyPr/>
                    <a:lstStyle/>
                    <a:p>
                      <a:pPr algn="l">
                        <a:lnSpc>
                          <a:spcPct val="115000"/>
                        </a:lnSpc>
                        <a:spcAft>
                          <a:spcPts val="0"/>
                        </a:spcAft>
                      </a:pPr>
                      <a:r>
                        <a:rPr lang="en-U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l">
                        <a:lnSpc>
                          <a:spcPct val="115000"/>
                        </a:lnSpc>
                        <a:spcAft>
                          <a:spcPts val="0"/>
                        </a:spcAft>
                      </a:pPr>
                      <a:r>
                        <a:rPr lang="en-U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gridSpan="3">
                  <a:txBody>
                    <a:bodyPr/>
                    <a:lstStyle/>
                    <a:p>
                      <a:pPr algn="ctr">
                        <a:lnSpc>
                          <a:spcPct val="115000"/>
                        </a:lnSpc>
                        <a:spcAft>
                          <a:spcPts val="0"/>
                        </a:spcAft>
                      </a:pPr>
                      <a:r>
                        <a:rPr lang="en-US" sz="800">
                          <a:effectLst/>
                        </a:rPr>
                        <a:t>IMPACTO</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hMerge="1">
                  <a:txBody>
                    <a:bodyPr/>
                    <a:lstStyle/>
                    <a:p>
                      <a:endParaRPr lang="es-EC"/>
                    </a:p>
                  </a:txBody>
                  <a:tcPr/>
                </a:tc>
                <a:tc hMerge="1">
                  <a:txBody>
                    <a:bodyPr/>
                    <a:lstStyle/>
                    <a:p>
                      <a:endParaRPr lang="es-EC"/>
                    </a:p>
                  </a:txBody>
                  <a:tcPr/>
                </a:tc>
                <a:tc rowSpan="2" gridSpan="4">
                  <a:txBody>
                    <a:bodyPr/>
                    <a:lstStyle/>
                    <a:p>
                      <a:pPr algn="ctr">
                        <a:lnSpc>
                          <a:spcPct val="115000"/>
                        </a:lnSpc>
                        <a:spcAft>
                          <a:spcPts val="0"/>
                        </a:spcAft>
                      </a:pPr>
                      <a:r>
                        <a:rPr lang="en-U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r>
              <a:tr h="200235">
                <a:tc>
                  <a:txBody>
                    <a:bodyPr/>
                    <a:lstStyle/>
                    <a:p>
                      <a:pPr algn="l">
                        <a:lnSpc>
                          <a:spcPct val="115000"/>
                        </a:lnSpc>
                        <a:spcAft>
                          <a:spcPts val="0"/>
                        </a:spcAft>
                      </a:pPr>
                      <a:r>
                        <a:rPr lang="es-EC" sz="800">
                          <a:effectLst/>
                        </a:rPr>
                        <a:t>No.</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AMENAZAS</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ALTO</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MEDIO</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BAJO</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gridSpan="4"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r>
              <a:tr h="200235">
                <a:tc>
                  <a:txBody>
                    <a:bodyPr/>
                    <a:lstStyle/>
                    <a:p>
                      <a:pPr algn="ctr">
                        <a:lnSpc>
                          <a:spcPct val="115000"/>
                        </a:lnSpc>
                        <a:spcAft>
                          <a:spcPts val="0"/>
                        </a:spcAft>
                      </a:pPr>
                      <a:r>
                        <a:rPr lang="en-US" sz="800">
                          <a:effectLst/>
                        </a:rPr>
                        <a:t>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l">
                        <a:lnSpc>
                          <a:spcPct val="115000"/>
                        </a:lnSpc>
                        <a:spcAft>
                          <a:spcPts val="0"/>
                        </a:spcAft>
                      </a:pPr>
                      <a:r>
                        <a:rPr lang="es-ES" sz="800">
                          <a:effectLst/>
                        </a:rPr>
                        <a:t>Políticas gubernamentales y arancelarias para la importación de materia prima en Artes Gráficas</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X</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0,04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r>
              <a:tr h="200235">
                <a:tc>
                  <a:txBody>
                    <a:bodyPr/>
                    <a:lstStyle/>
                    <a:p>
                      <a:pPr algn="ctr">
                        <a:lnSpc>
                          <a:spcPct val="115000"/>
                        </a:lnSpc>
                        <a:spcAft>
                          <a:spcPts val="0"/>
                        </a:spcAft>
                      </a:pPr>
                      <a:r>
                        <a:rPr lang="en-US" sz="800">
                          <a:effectLst/>
                        </a:rPr>
                        <a:t>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l">
                        <a:lnSpc>
                          <a:spcPct val="115000"/>
                        </a:lnSpc>
                        <a:spcAft>
                          <a:spcPts val="0"/>
                        </a:spcAft>
                      </a:pPr>
                      <a:r>
                        <a:rPr lang="es-ES" sz="800">
                          <a:effectLst/>
                        </a:rPr>
                        <a:t>Incursión de Centros Culturales y Centros de diversión</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s-E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s-E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x</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0,02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0,04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r>
              <a:tr h="100117">
                <a:tc>
                  <a:txBody>
                    <a:bodyPr/>
                    <a:lstStyle/>
                    <a:p>
                      <a:pPr algn="ctr">
                        <a:lnSpc>
                          <a:spcPct val="115000"/>
                        </a:lnSpc>
                        <a:spcAft>
                          <a:spcPts val="0"/>
                        </a:spcAft>
                      </a:pPr>
                      <a:r>
                        <a:rPr lang="en-US" sz="800">
                          <a:effectLst/>
                        </a:rPr>
                        <a:t>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l">
                        <a:lnSpc>
                          <a:spcPct val="115000"/>
                        </a:lnSpc>
                        <a:spcAft>
                          <a:spcPts val="0"/>
                        </a:spcAft>
                      </a:pPr>
                      <a:r>
                        <a:rPr lang="es-ES" sz="800">
                          <a:effectLst/>
                        </a:rPr>
                        <a:t>Modificación en las leyes en cartografia</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X</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0,08</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0,24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r>
              <a:tr h="100117">
                <a:tc>
                  <a:txBody>
                    <a:bodyPr/>
                    <a:lstStyle/>
                    <a:p>
                      <a:pPr algn="ctr">
                        <a:lnSpc>
                          <a:spcPct val="115000"/>
                        </a:lnSpc>
                        <a:spcAft>
                          <a:spcPts val="0"/>
                        </a:spcAft>
                      </a:pPr>
                      <a:r>
                        <a:rPr lang="en-US" sz="800">
                          <a:effectLst/>
                        </a:rPr>
                        <a:t>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l">
                        <a:lnSpc>
                          <a:spcPct val="115000"/>
                        </a:lnSpc>
                        <a:spcAft>
                          <a:spcPts val="0"/>
                        </a:spcAft>
                      </a:pPr>
                      <a:r>
                        <a:rPr lang="es-ES" sz="800">
                          <a:effectLst/>
                        </a:rPr>
                        <a:t>Entrada de competidores del exterior</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X</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0,06</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0,24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r>
              <a:tr h="100117">
                <a:tc>
                  <a:txBody>
                    <a:bodyPr/>
                    <a:lstStyle/>
                    <a:p>
                      <a:pPr algn="ctr">
                        <a:lnSpc>
                          <a:spcPct val="115000"/>
                        </a:lnSpc>
                        <a:spcAft>
                          <a:spcPts val="0"/>
                        </a:spcAft>
                      </a:pPr>
                      <a:r>
                        <a:rPr lang="en-US" sz="800">
                          <a:effectLst/>
                        </a:rPr>
                        <a:t>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l">
                        <a:lnSpc>
                          <a:spcPct val="115000"/>
                        </a:lnSpc>
                        <a:spcAft>
                          <a:spcPts val="0"/>
                        </a:spcAft>
                      </a:pPr>
                      <a:r>
                        <a:rPr lang="es-ES" sz="800">
                          <a:effectLst/>
                        </a:rPr>
                        <a:t>Reducción en asignaciones del estado</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s-E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x</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0,02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0,06</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r>
              <a:tr h="100117">
                <a:tc>
                  <a:txBody>
                    <a:bodyPr/>
                    <a:lstStyle/>
                    <a:p>
                      <a:pPr algn="ctr">
                        <a:lnSpc>
                          <a:spcPct val="115000"/>
                        </a:lnSpc>
                        <a:spcAft>
                          <a:spcPts val="0"/>
                        </a:spcAft>
                      </a:pPr>
                      <a:r>
                        <a:rPr lang="en-US" sz="800">
                          <a:effectLst/>
                        </a:rPr>
                        <a:t>6</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l">
                        <a:lnSpc>
                          <a:spcPct val="115000"/>
                        </a:lnSpc>
                        <a:spcAft>
                          <a:spcPts val="0"/>
                        </a:spcAft>
                      </a:pPr>
                      <a:r>
                        <a:rPr lang="es-ES" sz="800">
                          <a:effectLst/>
                        </a:rPr>
                        <a:t>Competencia en la Gestion geográfica-cartográfica</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s-E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x</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0,02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0,04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r>
              <a:tr h="100117">
                <a:tc>
                  <a:txBody>
                    <a:bodyPr/>
                    <a:lstStyle/>
                    <a:p>
                      <a:pPr algn="ctr">
                        <a:lnSpc>
                          <a:spcPct val="115000"/>
                        </a:lnSpc>
                        <a:spcAft>
                          <a:spcPts val="0"/>
                        </a:spcAft>
                      </a:pPr>
                      <a:r>
                        <a:rPr lang="en-US" sz="800">
                          <a:effectLst/>
                        </a:rPr>
                        <a:t>7</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l">
                        <a:lnSpc>
                          <a:spcPct val="115000"/>
                        </a:lnSpc>
                        <a:spcAft>
                          <a:spcPts val="0"/>
                        </a:spcAft>
                      </a:pPr>
                      <a:r>
                        <a:rPr lang="es-ES" sz="800">
                          <a:effectLst/>
                        </a:rPr>
                        <a:t>Limitación de personal técnico en el mercado</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s-E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x</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0,02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0,04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r>
              <a:tr h="100117">
                <a:tc>
                  <a:txBody>
                    <a:bodyPr/>
                    <a:lstStyle/>
                    <a:p>
                      <a:pPr algn="ctr">
                        <a:lnSpc>
                          <a:spcPct val="115000"/>
                        </a:lnSpc>
                        <a:spcAft>
                          <a:spcPts val="0"/>
                        </a:spcAft>
                      </a:pPr>
                      <a:r>
                        <a:rPr lang="en-US" sz="800">
                          <a:effectLst/>
                        </a:rPr>
                        <a:t>8</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l">
                        <a:lnSpc>
                          <a:spcPct val="115000"/>
                        </a:lnSpc>
                        <a:spcAft>
                          <a:spcPts val="0"/>
                        </a:spcAft>
                      </a:pPr>
                      <a:r>
                        <a:rPr lang="es-ES" sz="800">
                          <a:effectLst/>
                        </a:rPr>
                        <a:t>Nuevas tecnologías y productos sustitutos</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s-E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s-ES" sz="800">
                          <a:effectLst/>
                        </a:rPr>
                        <a:t>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x</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0,01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ctr">
                        <a:lnSpc>
                          <a:spcPct val="115000"/>
                        </a:lnSpc>
                        <a:spcAft>
                          <a:spcPts val="0"/>
                        </a:spcAft>
                      </a:pPr>
                      <a:r>
                        <a:rPr lang="en-US" sz="800">
                          <a:effectLst/>
                        </a:rPr>
                        <a:t>0,02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r>
              <a:tr h="91774">
                <a:tc gridSpan="5">
                  <a:txBody>
                    <a:bodyPr/>
                    <a:lstStyle/>
                    <a:p>
                      <a:pPr algn="ctr">
                        <a:lnSpc>
                          <a:spcPct val="115000"/>
                        </a:lnSpc>
                        <a:spcAft>
                          <a:spcPts val="0"/>
                        </a:spcAft>
                      </a:pPr>
                      <a:r>
                        <a:rPr lang="en-US" sz="700">
                          <a:effectLst/>
                        </a:rPr>
                        <a:t>Fuente: Dpto. Marketing IGM</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a:endParaRPr lang="es-EC" sz="700">
                        <a:effectLst/>
                        <a:latin typeface="Calibri" panose="020F0502020204030204" pitchFamily="34" charset="0"/>
                      </a:endParaRPr>
                    </a:p>
                  </a:txBody>
                  <a:tcPr marL="32647" marR="32647" marT="0" marB="0"/>
                </a:tc>
                <a:tc>
                  <a:txBody>
                    <a:bodyPr/>
                    <a:lstStyle/>
                    <a:p>
                      <a:pPr indent="140335" algn="l">
                        <a:lnSpc>
                          <a:spcPct val="115000"/>
                        </a:lnSpc>
                        <a:spcAft>
                          <a:spcPts val="0"/>
                        </a:spcAft>
                      </a:pPr>
                      <a:r>
                        <a:rPr lang="en-US" sz="700">
                          <a:effectLst/>
                        </a:rPr>
                        <a:t>1,00</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a:txBody>
                    <a:bodyPr/>
                    <a:lstStyle/>
                    <a:p>
                      <a:pPr algn="l"/>
                      <a:endParaRPr lang="es-EC" sz="700">
                        <a:effectLst/>
                        <a:latin typeface="Calibri" panose="020F0502020204030204" pitchFamily="34" charset="0"/>
                      </a:endParaRPr>
                    </a:p>
                  </a:txBody>
                  <a:tcPr marL="32647" marR="32647" marT="0" marB="0"/>
                </a:tc>
                <a:tc>
                  <a:txBody>
                    <a:bodyPr/>
                    <a:lstStyle/>
                    <a:p>
                      <a:pPr indent="140335" algn="l">
                        <a:lnSpc>
                          <a:spcPct val="115000"/>
                        </a:lnSpc>
                        <a:spcAft>
                          <a:spcPts val="0"/>
                        </a:spcAft>
                      </a:pPr>
                      <a:r>
                        <a:rPr lang="en-US" sz="700">
                          <a:effectLst/>
                        </a:rPr>
                        <a:t>3,90</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r>
              <a:tr h="91774">
                <a:tc gridSpan="5">
                  <a:txBody>
                    <a:bodyPr/>
                    <a:lstStyle/>
                    <a:p>
                      <a:pPr algn="ctr">
                        <a:lnSpc>
                          <a:spcPct val="115000"/>
                        </a:lnSpc>
                        <a:spcAft>
                          <a:spcPts val="0"/>
                        </a:spcAft>
                      </a:pPr>
                      <a:r>
                        <a:rPr lang="en-US" sz="700" dirty="0" err="1">
                          <a:effectLst/>
                        </a:rPr>
                        <a:t>Elaboradopor:Verónca</a:t>
                      </a:r>
                      <a:r>
                        <a:rPr lang="en-US" sz="700" dirty="0">
                          <a:effectLst/>
                        </a:rPr>
                        <a:t> Abad</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2647" marR="32647"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a:endParaRPr lang="es-EC" sz="700">
                        <a:effectLst/>
                        <a:latin typeface="Calibri" panose="020F0502020204030204" pitchFamily="34" charset="0"/>
                      </a:endParaRPr>
                    </a:p>
                  </a:txBody>
                  <a:tcPr marL="32647" marR="32647" marT="0" marB="0"/>
                </a:tc>
                <a:tc>
                  <a:txBody>
                    <a:bodyPr/>
                    <a:lstStyle/>
                    <a:p>
                      <a:pPr algn="l"/>
                      <a:endParaRPr lang="es-EC" sz="700">
                        <a:effectLst/>
                        <a:latin typeface="Calibri" panose="020F0502020204030204" pitchFamily="34" charset="0"/>
                      </a:endParaRPr>
                    </a:p>
                  </a:txBody>
                  <a:tcPr marL="32647" marR="32647" marT="0" marB="0"/>
                </a:tc>
                <a:tc>
                  <a:txBody>
                    <a:bodyPr/>
                    <a:lstStyle/>
                    <a:p>
                      <a:pPr algn="l"/>
                      <a:endParaRPr lang="es-EC" sz="700">
                        <a:effectLst/>
                        <a:latin typeface="Calibri" panose="020F0502020204030204" pitchFamily="34" charset="0"/>
                      </a:endParaRPr>
                    </a:p>
                  </a:txBody>
                  <a:tcPr marL="32647" marR="32647" marT="0" marB="0"/>
                </a:tc>
                <a:tc>
                  <a:txBody>
                    <a:bodyPr/>
                    <a:lstStyle/>
                    <a:p>
                      <a:pPr algn="l"/>
                      <a:endParaRPr lang="es-EC" sz="700" dirty="0">
                        <a:effectLst/>
                        <a:latin typeface="Calibri" panose="020F0502020204030204" pitchFamily="34" charset="0"/>
                      </a:endParaRPr>
                    </a:p>
                  </a:txBody>
                  <a:tcPr marL="32647" marR="32647" marT="0" marB="0"/>
                </a:tc>
              </a:tr>
            </a:tbl>
          </a:graphicData>
        </a:graphic>
      </p:graphicFrame>
    </p:spTree>
    <p:extLst>
      <p:ext uri="{BB962C8B-B14F-4D97-AF65-F5344CB8AC3E}">
        <p14:creationId xmlns:p14="http://schemas.microsoft.com/office/powerpoint/2010/main" val="3688019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95736" y="299364"/>
            <a:ext cx="7467600"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dirty="0" smtClean="0">
                <a:ln>
                  <a:noFill/>
                </a:ln>
                <a:solidFill>
                  <a:schemeClr val="tx2"/>
                </a:solidFill>
                <a:effectLst/>
                <a:uLnTx/>
                <a:uFillTx/>
                <a:latin typeface="+mj-lt"/>
                <a:ea typeface="+mj-ea"/>
                <a:cs typeface="+mj-cs"/>
              </a:rPr>
              <a:t>Matriz General Electric</a:t>
            </a:r>
            <a:endParaRPr kumimoji="0" lang="es-EC" sz="3600" b="1" i="0" u="none" strike="noStrike" kern="1200" cap="none" spc="0" normalizeH="0" baseline="0" noProof="0" dirty="0">
              <a:ln>
                <a:noFill/>
              </a:ln>
              <a:solidFill>
                <a:schemeClr val="tx2"/>
              </a:solidFill>
              <a:effectLst/>
              <a:uLnTx/>
              <a:uFillTx/>
              <a:latin typeface="+mj-lt"/>
              <a:ea typeface="+mj-ea"/>
              <a:cs typeface="+mj-cs"/>
            </a:endParaRPr>
          </a:p>
        </p:txBody>
      </p:sp>
      <p:pic>
        <p:nvPicPr>
          <p:cNvPr id="12290" name="Imagen 711"/>
          <p:cNvPicPr>
            <a:picLocks noChangeAspect="1" noChangeArrowheads="1"/>
          </p:cNvPicPr>
          <p:nvPr/>
        </p:nvPicPr>
        <p:blipFill>
          <a:blip r:embed="rId2" cstate="print">
            <a:extLst>
              <a:ext uri="{28A0092B-C50C-407E-A947-70E740481C1C}">
                <a14:useLocalDpi xmlns:a14="http://schemas.microsoft.com/office/drawing/2010/main" val="0"/>
              </a:ext>
            </a:extLst>
          </a:blip>
          <a:srcRect l="1794" t="20946" r="51025" b="24881"/>
          <a:stretch>
            <a:fillRect/>
          </a:stretch>
        </p:blipFill>
        <p:spPr bwMode="auto">
          <a:xfrm>
            <a:off x="755576" y="1556792"/>
            <a:ext cx="4968553" cy="455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a 4"/>
          <p:cNvGraphicFramePr>
            <a:graphicFrameLocks noGrp="1"/>
          </p:cNvGraphicFramePr>
          <p:nvPr>
            <p:extLst>
              <p:ext uri="{D42A27DB-BD31-4B8C-83A1-F6EECF244321}">
                <p14:modId xmlns:p14="http://schemas.microsoft.com/office/powerpoint/2010/main" val="3398312418"/>
              </p:ext>
            </p:extLst>
          </p:nvPr>
        </p:nvGraphicFramePr>
        <p:xfrm>
          <a:off x="6156176" y="2899026"/>
          <a:ext cx="2414270" cy="1250054"/>
        </p:xfrm>
        <a:graphic>
          <a:graphicData uri="http://schemas.openxmlformats.org/drawingml/2006/table">
            <a:tbl>
              <a:tblPr firstRow="1" firstCol="1" bandRow="1">
                <a:tableStyleId>{21E4AEA4-8DFA-4A89-87EB-49C32662AFE0}</a:tableStyleId>
              </a:tblPr>
              <a:tblGrid>
                <a:gridCol w="1042670"/>
                <a:gridCol w="444500"/>
                <a:gridCol w="927100"/>
              </a:tblGrid>
              <a:tr h="254352">
                <a:tc>
                  <a:txBody>
                    <a:bodyPr/>
                    <a:lstStyle/>
                    <a:p>
                      <a:pPr>
                        <a:lnSpc>
                          <a:spcPct val="115000"/>
                        </a:lnSpc>
                        <a:spcAft>
                          <a:spcPts val="0"/>
                        </a:spcAft>
                      </a:pPr>
                      <a:r>
                        <a:rPr lang="es-EC" sz="1100">
                          <a:effectLst/>
                        </a:rPr>
                        <a:t>RESULTADOS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endParaRPr lang="es-EC" sz="1000">
                        <a:effectLst/>
                        <a:latin typeface="Calibri" panose="020F0502020204030204" pitchFamily="34" charset="0"/>
                      </a:endParaRPr>
                    </a:p>
                  </a:txBody>
                  <a:tcPr marL="44450" marR="44450" marT="0" marB="0" anchor="b"/>
                </a:tc>
                <a:tc>
                  <a:txBody>
                    <a:bodyPr/>
                    <a:lstStyle/>
                    <a:p>
                      <a:endParaRPr lang="es-EC" sz="1000">
                        <a:effectLst/>
                        <a:latin typeface="Calibri" panose="020F0502020204030204" pitchFamily="34" charset="0"/>
                      </a:endParaRPr>
                    </a:p>
                  </a:txBody>
                  <a:tcPr marL="44450" marR="44450" marT="0" marB="0" anchor="b"/>
                </a:tc>
              </a:tr>
              <a:tr h="497851">
                <a:tc>
                  <a:txBody>
                    <a:bodyPr/>
                    <a:lstStyle/>
                    <a:p>
                      <a:pPr algn="ctr">
                        <a:lnSpc>
                          <a:spcPct val="115000"/>
                        </a:lnSpc>
                        <a:spcAft>
                          <a:spcPts val="0"/>
                        </a:spcAft>
                      </a:pPr>
                      <a:r>
                        <a:rPr lang="es-EC" sz="1100">
                          <a:effectLst/>
                        </a:rPr>
                        <a:t>FACTOR EXTERNO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100">
                          <a:effectLst/>
                        </a:rPr>
                        <a:t>3.90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97851">
                <a:tc>
                  <a:txBody>
                    <a:bodyPr/>
                    <a:lstStyle/>
                    <a:p>
                      <a:pPr algn="ctr">
                        <a:lnSpc>
                          <a:spcPct val="115000"/>
                        </a:lnSpc>
                        <a:spcAft>
                          <a:spcPts val="0"/>
                        </a:spcAft>
                      </a:pPr>
                      <a:r>
                        <a:rPr lang="es-EC" sz="1100">
                          <a:effectLst/>
                        </a:rPr>
                        <a:t>FACTOR INTERNO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100" dirty="0">
                          <a:effectLst/>
                        </a:rPr>
                        <a:t>3,25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2996952"/>
            <a:ext cx="748883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13" algn="ctr">
              <a:spcBef>
                <a:spcPct val="0"/>
              </a:spcBef>
            </a:pPr>
            <a:r>
              <a:rPr lang="es-ES" sz="3600" b="1" dirty="0" smtClean="0">
                <a:solidFill>
                  <a:schemeClr val="bg1"/>
                </a:solidFill>
                <a:latin typeface="Times New Roman" pitchFamily="18" charset="0"/>
                <a:cs typeface="Times New Roman" pitchFamily="18" charset="0"/>
              </a:rPr>
              <a:t>3.INVESTIGACION DE MERCADOS</a:t>
            </a:r>
          </a:p>
        </p:txBody>
      </p:sp>
    </p:spTree>
    <p:extLst>
      <p:ext uri="{BB962C8B-B14F-4D97-AF65-F5344CB8AC3E}">
        <p14:creationId xmlns:p14="http://schemas.microsoft.com/office/powerpoint/2010/main" val="2863999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41400" y="332656"/>
            <a:ext cx="8229600" cy="50891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dirty="0" smtClean="0">
                <a:ln>
                  <a:noFill/>
                </a:ln>
                <a:solidFill>
                  <a:schemeClr val="tx2"/>
                </a:solidFill>
                <a:effectLst/>
                <a:uLnTx/>
                <a:uFillTx/>
                <a:latin typeface="+mj-lt"/>
                <a:ea typeface="+mj-ea"/>
                <a:cs typeface="+mj-cs"/>
              </a:rPr>
              <a:t>Objetivos de la Investigación</a:t>
            </a:r>
            <a:endParaRPr kumimoji="0" lang="es-EC" sz="3600" b="1"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10" name="Diagram 9"/>
          <p:cNvGraphicFramePr/>
          <p:nvPr>
            <p:extLst>
              <p:ext uri="{D42A27DB-BD31-4B8C-83A1-F6EECF244321}">
                <p14:modId xmlns:p14="http://schemas.microsoft.com/office/powerpoint/2010/main" val="3650681165"/>
              </p:ext>
            </p:extLst>
          </p:nvPr>
        </p:nvGraphicFramePr>
        <p:xfrm>
          <a:off x="755576" y="2539752"/>
          <a:ext cx="7128792" cy="3841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827584" y="1154757"/>
            <a:ext cx="6840760" cy="1384995"/>
          </a:xfrm>
          <a:prstGeom prst="rect">
            <a:avLst/>
          </a:prstGeom>
        </p:spPr>
        <p:txBody>
          <a:bodyPr wrap="square">
            <a:spAutoFit/>
          </a:bodyPr>
          <a:lstStyle/>
          <a:p>
            <a:pPr marL="179705" algn="just">
              <a:lnSpc>
                <a:spcPct val="200000"/>
              </a:lnSpc>
              <a:spcBef>
                <a:spcPts val="600"/>
              </a:spcBef>
              <a:spcAft>
                <a:spcPts val="600"/>
              </a:spcAft>
            </a:pPr>
            <a:r>
              <a:rPr lang="es-EC" sz="1400" b="1" dirty="0" smtClean="0">
                <a:solidFill>
                  <a:schemeClr val="accent6"/>
                </a:solidFill>
              </a:rPr>
              <a:t>GENERAL   Desarrollar </a:t>
            </a:r>
            <a:r>
              <a:rPr lang="es-EC" sz="1400" b="1" dirty="0">
                <a:solidFill>
                  <a:schemeClr val="accent6"/>
                </a:solidFill>
              </a:rPr>
              <a:t>la investigación de mercado que permita identificar las necesidades, requerimientos, características y segmentación del mismo así como la oferta y demanda de sus productos cartográficos</a:t>
            </a:r>
            <a:endParaRPr lang="es-EC" sz="1200" b="1" dirty="0">
              <a:solidFill>
                <a:schemeClr val="accent6"/>
              </a:solidFill>
              <a:effectLst/>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2249158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59832" y="260648"/>
            <a:ext cx="6370960" cy="50891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dirty="0" smtClean="0">
                <a:ln>
                  <a:noFill/>
                </a:ln>
                <a:solidFill>
                  <a:schemeClr val="tx2"/>
                </a:solidFill>
                <a:effectLst/>
                <a:uLnTx/>
                <a:uFillTx/>
                <a:latin typeface="+mj-lt"/>
                <a:ea typeface="+mj-ea"/>
                <a:cs typeface="+mj-cs"/>
              </a:rPr>
              <a:t>Tamaño</a:t>
            </a:r>
            <a:r>
              <a:rPr kumimoji="0" lang="es-ES" sz="3600" b="1" i="0" u="none" strike="noStrike" kern="1200" cap="none" spc="0" normalizeH="0" noProof="0" dirty="0" smtClean="0">
                <a:ln>
                  <a:noFill/>
                </a:ln>
                <a:solidFill>
                  <a:schemeClr val="tx2"/>
                </a:solidFill>
                <a:effectLst/>
                <a:uLnTx/>
                <a:uFillTx/>
                <a:latin typeface="+mj-lt"/>
                <a:ea typeface="+mj-ea"/>
                <a:cs typeface="+mj-cs"/>
              </a:rPr>
              <a:t> de la Muestra</a:t>
            </a:r>
            <a:endParaRPr kumimoji="0" lang="es-EC" sz="3600" b="1" i="0" u="none" strike="noStrike" kern="1200" cap="none" spc="0" normalizeH="0" baseline="0" noProof="0" dirty="0">
              <a:ln>
                <a:noFill/>
              </a:ln>
              <a:solidFill>
                <a:schemeClr val="tx2"/>
              </a:solidFill>
              <a:effectLst/>
              <a:uLnTx/>
              <a:uFillTx/>
              <a:latin typeface="+mj-lt"/>
              <a:ea typeface="+mj-ea"/>
              <a:cs typeface="+mj-cs"/>
            </a:endParaRPr>
          </a:p>
        </p:txBody>
      </p:sp>
      <p:sp>
        <p:nvSpPr>
          <p:cNvPr id="4" name="Rectángulo 3"/>
          <p:cNvSpPr/>
          <p:nvPr/>
        </p:nvSpPr>
        <p:spPr>
          <a:xfrm>
            <a:off x="395536" y="1099713"/>
            <a:ext cx="6840760" cy="1815882"/>
          </a:xfrm>
          <a:prstGeom prst="rect">
            <a:avLst/>
          </a:prstGeom>
        </p:spPr>
        <p:txBody>
          <a:bodyPr wrap="square">
            <a:spAutoFit/>
          </a:bodyPr>
          <a:lstStyle/>
          <a:p>
            <a:r>
              <a:rPr lang="es-EC" sz="1400" dirty="0"/>
              <a:t>n = Tamaño de muestra</a:t>
            </a:r>
          </a:p>
          <a:p>
            <a:r>
              <a:rPr lang="es-EC" sz="1400" dirty="0"/>
              <a:t>N  = El universo o tamaño de la población, dato real de su localidad</a:t>
            </a:r>
          </a:p>
          <a:p>
            <a:r>
              <a:rPr lang="es-EC" sz="1400" dirty="0"/>
              <a:t>e  = Error </a:t>
            </a:r>
            <a:r>
              <a:rPr lang="es-EC" sz="1400" dirty="0" err="1"/>
              <a:t>muestral</a:t>
            </a:r>
            <a:r>
              <a:rPr lang="es-EC" sz="1400" dirty="0"/>
              <a:t>, trabaje con 3, 4, 5 </a:t>
            </a:r>
            <a:r>
              <a:rPr lang="es-EC" sz="1400" dirty="0" err="1"/>
              <a:t>ó</a:t>
            </a:r>
            <a:r>
              <a:rPr lang="es-EC" sz="1400" dirty="0"/>
              <a:t> 6% de error</a:t>
            </a:r>
          </a:p>
          <a:p>
            <a:r>
              <a:rPr lang="es-EC" sz="1400" dirty="0"/>
              <a:t>p  = probabilidad de éxito (N.° personas que contestaron que SÍ / el total 10)</a:t>
            </a:r>
          </a:p>
          <a:p>
            <a:r>
              <a:rPr lang="es-EC" sz="1400" dirty="0"/>
              <a:t>q = Probabilidad de fracaso (N.° personas que contestaron que NO / el total 10)</a:t>
            </a:r>
          </a:p>
          <a:p>
            <a:r>
              <a:rPr lang="es-EC" sz="1400" dirty="0"/>
              <a:t>Z  = 1,96 para un grado de confianza del 95%</a:t>
            </a:r>
          </a:p>
          <a:p>
            <a:r>
              <a:rPr lang="es-EC" sz="1400" dirty="0"/>
              <a:t> </a:t>
            </a:r>
          </a:p>
        </p:txBody>
      </p:sp>
      <p:pic>
        <p:nvPicPr>
          <p:cNvPr id="1026" name="Imagen 1"/>
          <p:cNvPicPr>
            <a:picLocks noChangeAspect="1" noChangeArrowheads="1"/>
          </p:cNvPicPr>
          <p:nvPr/>
        </p:nvPicPr>
        <p:blipFill>
          <a:blip r:embed="rId3" cstate="print">
            <a:extLst>
              <a:ext uri="{28A0092B-C50C-407E-A947-70E740481C1C}">
                <a14:useLocalDpi xmlns:a14="http://schemas.microsoft.com/office/drawing/2010/main" val="0"/>
              </a:ext>
            </a:extLst>
          </a:blip>
          <a:srcRect l="30511" r="29100"/>
          <a:stretch>
            <a:fillRect/>
          </a:stretch>
        </p:blipFill>
        <p:spPr bwMode="auto">
          <a:xfrm>
            <a:off x="1804952" y="3140967"/>
            <a:ext cx="2837392" cy="86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to 2"/>
          <p:cNvGraphicFramePr>
            <a:graphicFrameLocks noChangeAspect="1"/>
          </p:cNvGraphicFramePr>
          <p:nvPr>
            <p:extLst>
              <p:ext uri="{D42A27DB-BD31-4B8C-83A1-F6EECF244321}">
                <p14:modId xmlns:p14="http://schemas.microsoft.com/office/powerpoint/2010/main" val="2951779978"/>
              </p:ext>
            </p:extLst>
          </p:nvPr>
        </p:nvGraphicFramePr>
        <p:xfrm>
          <a:off x="1804952" y="4464706"/>
          <a:ext cx="3200400" cy="457200"/>
        </p:xfrm>
        <a:graphic>
          <a:graphicData uri="http://schemas.openxmlformats.org/presentationml/2006/ole">
            <mc:AlternateContent xmlns:mc="http://schemas.openxmlformats.org/markup-compatibility/2006">
              <mc:Choice xmlns:v="urn:schemas-microsoft-com:vml" Requires="v">
                <p:oleObj spid="_x0000_s1090" name="Ecuación" r:id="rId4" imgW="3136900" imgH="444500" progId="Equation.3">
                  <p:embed/>
                </p:oleObj>
              </mc:Choice>
              <mc:Fallback>
                <p:oleObj name="Ecuación" r:id="rId4" imgW="3136900" imgH="444500" progId="Equation.3">
                  <p:embed/>
                  <p:pic>
                    <p:nvPicPr>
                      <p:cNvPr id="0" name="Picture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4952" y="4464706"/>
                        <a:ext cx="3200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2338930540"/>
              </p:ext>
            </p:extLst>
          </p:nvPr>
        </p:nvGraphicFramePr>
        <p:xfrm>
          <a:off x="1828224" y="5314215"/>
          <a:ext cx="1193800" cy="393700"/>
        </p:xfrm>
        <a:graphic>
          <a:graphicData uri="http://schemas.openxmlformats.org/presentationml/2006/ole">
            <mc:AlternateContent xmlns:mc="http://schemas.openxmlformats.org/markup-compatibility/2006">
              <mc:Choice xmlns:v="urn:schemas-microsoft-com:vml" Requires="v">
                <p:oleObj spid="_x0000_s1091" name="Ecuación" r:id="rId6" imgW="1193760" imgH="393480" progId="Equation.3">
                  <p:embed/>
                </p:oleObj>
              </mc:Choice>
              <mc:Fallback>
                <p:oleObj name="Ecuación" r:id="rId6" imgW="1193760" imgH="393480" progId="Equation.3">
                  <p:embed/>
                  <p:pic>
                    <p:nvPicPr>
                      <p:cNvPr id="0" name="Picture 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224" y="5314215"/>
                        <a:ext cx="11938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to 8"/>
          <p:cNvGraphicFramePr>
            <a:graphicFrameLocks noChangeAspect="1"/>
          </p:cNvGraphicFramePr>
          <p:nvPr>
            <p:extLst>
              <p:ext uri="{D42A27DB-BD31-4B8C-83A1-F6EECF244321}">
                <p14:modId xmlns:p14="http://schemas.microsoft.com/office/powerpoint/2010/main" val="2702414065"/>
              </p:ext>
            </p:extLst>
          </p:nvPr>
        </p:nvGraphicFramePr>
        <p:xfrm>
          <a:off x="1804952" y="6100224"/>
          <a:ext cx="508000" cy="177800"/>
        </p:xfrm>
        <a:graphic>
          <a:graphicData uri="http://schemas.openxmlformats.org/presentationml/2006/ole">
            <mc:AlternateContent xmlns:mc="http://schemas.openxmlformats.org/markup-compatibility/2006">
              <mc:Choice xmlns:v="urn:schemas-microsoft-com:vml" Requires="v">
                <p:oleObj spid="_x0000_s1092" name="Ecuación" r:id="rId8" imgW="507960" imgH="177480" progId="Equation.3">
                  <p:embed/>
                </p:oleObj>
              </mc:Choice>
              <mc:Fallback>
                <p:oleObj name="Ecuación" r:id="rId8" imgW="507960" imgH="177480" progId="Equation.3">
                  <p:embed/>
                  <p:pic>
                    <p:nvPicPr>
                      <p:cNvPr id="0" name="Picture 5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4952" y="6100224"/>
                        <a:ext cx="5080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797293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11760" y="543818"/>
            <a:ext cx="6370960" cy="50891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smtClean="0">
                <a:ln>
                  <a:noFill/>
                </a:ln>
                <a:solidFill>
                  <a:schemeClr val="tx2"/>
                </a:solidFill>
                <a:effectLst/>
                <a:uLnTx/>
                <a:uFillTx/>
                <a:latin typeface="+mj-lt"/>
                <a:ea typeface="+mj-ea"/>
                <a:cs typeface="+mj-cs"/>
              </a:rPr>
              <a:t>RESULTADOS DE LA INVESTIGACION</a:t>
            </a:r>
            <a:endParaRPr kumimoji="0" lang="es-EC" sz="2800" b="1" i="0" u="none" strike="noStrike" kern="1200" cap="none" spc="0" normalizeH="0" baseline="0" noProof="0" dirty="0">
              <a:ln>
                <a:noFill/>
              </a:ln>
              <a:solidFill>
                <a:schemeClr val="tx2"/>
              </a:solidFill>
              <a:effectLst/>
              <a:uLnTx/>
              <a:uFillTx/>
              <a:latin typeface="+mj-lt"/>
              <a:ea typeface="+mj-ea"/>
              <a:cs typeface="+mj-cs"/>
            </a:endParaRPr>
          </a:p>
        </p:txBody>
      </p:sp>
      <p:sp>
        <p:nvSpPr>
          <p:cNvPr id="4" name="Rectángulo 3"/>
          <p:cNvSpPr/>
          <p:nvPr/>
        </p:nvSpPr>
        <p:spPr>
          <a:xfrm>
            <a:off x="168990" y="4429084"/>
            <a:ext cx="2051720" cy="2246769"/>
          </a:xfrm>
          <a:prstGeom prst="rect">
            <a:avLst/>
          </a:prstGeom>
        </p:spPr>
        <p:txBody>
          <a:bodyPr wrap="square">
            <a:spAutoFit/>
          </a:bodyPr>
          <a:lstStyle/>
          <a:p>
            <a:pPr algn="just"/>
            <a:r>
              <a:rPr lang="es-EC" sz="1400" b="1" dirty="0">
                <a:solidFill>
                  <a:srgbClr val="0070C0"/>
                </a:solidFill>
              </a:rPr>
              <a:t>El 39% de los encuestados están entre edades de 18 – 30 años, el 35.5%  están entre  edades  de 30 – 50 años y el  25.3%  pertenecen a personas encuestadas con más de 51 años.</a:t>
            </a:r>
          </a:p>
        </p:txBody>
      </p:sp>
      <p:pic>
        <p:nvPicPr>
          <p:cNvPr id="2053"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16" y="1230325"/>
            <a:ext cx="3199085" cy="2736304"/>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Imagen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6483" y="1348498"/>
            <a:ext cx="3200721" cy="266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p:cNvSpPr/>
          <p:nvPr/>
        </p:nvSpPr>
        <p:spPr>
          <a:xfrm>
            <a:off x="2411760" y="4215904"/>
            <a:ext cx="3816424" cy="2462213"/>
          </a:xfrm>
          <a:prstGeom prst="rect">
            <a:avLst/>
          </a:prstGeom>
        </p:spPr>
        <p:txBody>
          <a:bodyPr wrap="square">
            <a:spAutoFit/>
          </a:bodyPr>
          <a:lstStyle/>
          <a:p>
            <a:pPr algn="just"/>
            <a:r>
              <a:rPr lang="es-EC" sz="1400" b="1" dirty="0">
                <a:solidFill>
                  <a:srgbClr val="7030A0"/>
                </a:solidFill>
              </a:rPr>
              <a:t> </a:t>
            </a:r>
          </a:p>
          <a:p>
            <a:pPr algn="just"/>
            <a:r>
              <a:rPr lang="es-EC" sz="1400" b="1" dirty="0">
                <a:solidFill>
                  <a:srgbClr val="7030A0"/>
                </a:solidFill>
              </a:rPr>
              <a:t>El 23.67% pertenece a personas que laboran en Instituciones Públicas, el 19.59% pertenecen a personas que laboran en Instituciones privadas, el 17.14% son estudiantes de universidades, el 13.47% son personas con trabajo independiente, el 11.02% son personas técnicas, el 6.53 son estudiantes de colegio, 4.9% son personas jubiladas y el 3.7% son estudiantes de escuelas</a:t>
            </a:r>
          </a:p>
        </p:txBody>
      </p:sp>
      <p:sp>
        <p:nvSpPr>
          <p:cNvPr id="11" name="Rectángulo 10"/>
          <p:cNvSpPr/>
          <p:nvPr/>
        </p:nvSpPr>
        <p:spPr>
          <a:xfrm>
            <a:off x="6461336" y="4422591"/>
            <a:ext cx="2431144" cy="2246769"/>
          </a:xfrm>
          <a:prstGeom prst="rect">
            <a:avLst/>
          </a:prstGeom>
        </p:spPr>
        <p:txBody>
          <a:bodyPr wrap="square">
            <a:spAutoFit/>
          </a:bodyPr>
          <a:lstStyle/>
          <a:p>
            <a:pPr algn="just"/>
            <a:r>
              <a:rPr lang="es-EC" sz="1400" b="1" dirty="0" smtClean="0">
                <a:solidFill>
                  <a:srgbClr val="002060"/>
                </a:solidFill>
              </a:rPr>
              <a:t>El 37.14% de las personas compran esporádicamente en el IGM, el 34.29% compran de manera mensual, el 17.55% compran quincenalmente, el 6.53% compran semanalmente, y el 4.49% compra diariamente</a:t>
            </a:r>
            <a:endParaRPr lang="es-EC" sz="1400" b="1" dirty="0">
              <a:solidFill>
                <a:srgbClr val="002060"/>
              </a:solidFill>
            </a:endParaRPr>
          </a:p>
        </p:txBody>
      </p:sp>
      <p:pic>
        <p:nvPicPr>
          <p:cNvPr id="2055" name="Image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1327403"/>
            <a:ext cx="3059832" cy="270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00391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11760" y="543818"/>
            <a:ext cx="6370960" cy="50891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smtClean="0">
                <a:ln>
                  <a:noFill/>
                </a:ln>
                <a:solidFill>
                  <a:schemeClr val="tx2"/>
                </a:solidFill>
                <a:effectLst/>
                <a:uLnTx/>
                <a:uFillTx/>
                <a:latin typeface="+mj-lt"/>
                <a:ea typeface="+mj-ea"/>
                <a:cs typeface="+mj-cs"/>
              </a:rPr>
              <a:t>RESULTADOS DE LA INVESTIGACION</a:t>
            </a:r>
            <a:endParaRPr kumimoji="0" lang="es-EC" sz="2800" b="1" i="0" u="none" strike="noStrike" kern="1200" cap="none" spc="0" normalizeH="0" baseline="0" noProof="0" dirty="0">
              <a:ln>
                <a:noFill/>
              </a:ln>
              <a:solidFill>
                <a:schemeClr val="tx2"/>
              </a:solidFill>
              <a:effectLst/>
              <a:uLnTx/>
              <a:uFillTx/>
              <a:latin typeface="+mj-lt"/>
              <a:ea typeface="+mj-ea"/>
              <a:cs typeface="+mj-cs"/>
            </a:endParaRPr>
          </a:p>
        </p:txBody>
      </p:sp>
      <p:sp>
        <p:nvSpPr>
          <p:cNvPr id="4" name="Rectángulo 3"/>
          <p:cNvSpPr/>
          <p:nvPr/>
        </p:nvSpPr>
        <p:spPr>
          <a:xfrm>
            <a:off x="179512" y="4407294"/>
            <a:ext cx="2602810" cy="2246769"/>
          </a:xfrm>
          <a:prstGeom prst="rect">
            <a:avLst/>
          </a:prstGeom>
        </p:spPr>
        <p:txBody>
          <a:bodyPr wrap="square">
            <a:spAutoFit/>
          </a:bodyPr>
          <a:lstStyle/>
          <a:p>
            <a:pPr algn="just"/>
            <a:r>
              <a:rPr lang="es-EC" sz="1400" b="1" dirty="0">
                <a:solidFill>
                  <a:schemeClr val="accent6">
                    <a:lumMod val="75000"/>
                  </a:schemeClr>
                </a:solidFill>
              </a:rPr>
              <a:t>El 43.27% de los encuestados gastan en un Servicio del Centro Cultural entre $11 a $50, mientras que el 33.80% gastan entre $5 a $10, el 14.29% de encuestados pertenecen a personas que gastan entre $51 a 200$ y el 8.57% gastan más de $ 200.</a:t>
            </a:r>
          </a:p>
        </p:txBody>
      </p:sp>
      <p:sp>
        <p:nvSpPr>
          <p:cNvPr id="10" name="Rectángulo 9"/>
          <p:cNvSpPr/>
          <p:nvPr/>
        </p:nvSpPr>
        <p:spPr>
          <a:xfrm>
            <a:off x="3158865" y="4242944"/>
            <a:ext cx="2637271" cy="2031325"/>
          </a:xfrm>
          <a:prstGeom prst="rect">
            <a:avLst/>
          </a:prstGeom>
        </p:spPr>
        <p:txBody>
          <a:bodyPr wrap="square">
            <a:spAutoFit/>
          </a:bodyPr>
          <a:lstStyle/>
          <a:p>
            <a:pPr algn="just"/>
            <a:r>
              <a:rPr lang="es-EC" sz="1400" b="1" dirty="0">
                <a:solidFill>
                  <a:srgbClr val="7030A0"/>
                </a:solidFill>
              </a:rPr>
              <a:t> </a:t>
            </a:r>
          </a:p>
          <a:p>
            <a:pPr algn="just"/>
            <a:r>
              <a:rPr lang="es-EC" sz="1400" b="1" dirty="0">
                <a:solidFill>
                  <a:srgbClr val="7030A0"/>
                </a:solidFill>
              </a:rPr>
              <a:t>El 40% de los encuestados gastan en un servicio de Artes Gráficas más de $5000, mientras que el 25.31% gastan entre $100 a $500, el 19.59% gastan entre $501 a $2000 y el 15.10% gastan entre $2001 a $5000.</a:t>
            </a:r>
          </a:p>
        </p:txBody>
      </p:sp>
      <p:sp>
        <p:nvSpPr>
          <p:cNvPr id="11" name="Rectángulo 10"/>
          <p:cNvSpPr/>
          <p:nvPr/>
        </p:nvSpPr>
        <p:spPr>
          <a:xfrm>
            <a:off x="6461336" y="4422591"/>
            <a:ext cx="2431144" cy="1384995"/>
          </a:xfrm>
          <a:prstGeom prst="rect">
            <a:avLst/>
          </a:prstGeom>
        </p:spPr>
        <p:txBody>
          <a:bodyPr wrap="square">
            <a:spAutoFit/>
          </a:bodyPr>
          <a:lstStyle/>
          <a:p>
            <a:pPr algn="just"/>
            <a:r>
              <a:rPr lang="es-EC" sz="1400" b="1" dirty="0"/>
              <a:t>El 80.82% de las personas que adquieren el servicio del Centro cultural es por el Planetario, mientras que el 19.18% utiliza para eventos</a:t>
            </a:r>
            <a:endParaRPr lang="es-EC" sz="1400" b="1" dirty="0">
              <a:solidFill>
                <a:srgbClr val="002060"/>
              </a:solidFill>
            </a:endParaRPr>
          </a:p>
        </p:txBody>
      </p:sp>
      <p:pic>
        <p:nvPicPr>
          <p:cNvPr id="3076"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4695" y="1451581"/>
            <a:ext cx="2869305" cy="256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Imagen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6" y="1420581"/>
            <a:ext cx="3488704" cy="259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age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1340768"/>
            <a:ext cx="3207323" cy="2757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0908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11760" y="543818"/>
            <a:ext cx="6370960" cy="50891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smtClean="0">
                <a:ln>
                  <a:noFill/>
                </a:ln>
                <a:solidFill>
                  <a:schemeClr val="tx2"/>
                </a:solidFill>
                <a:effectLst/>
                <a:uLnTx/>
                <a:uFillTx/>
                <a:latin typeface="+mj-lt"/>
                <a:ea typeface="+mj-ea"/>
                <a:cs typeface="+mj-cs"/>
              </a:rPr>
              <a:t>RESULTADOS DE LA INVESTIGACION</a:t>
            </a:r>
            <a:endParaRPr kumimoji="0" lang="es-EC" sz="2800" b="1" i="0" u="none" strike="noStrike" kern="1200" cap="none" spc="0" normalizeH="0" baseline="0" noProof="0" dirty="0">
              <a:ln>
                <a:noFill/>
              </a:ln>
              <a:solidFill>
                <a:schemeClr val="tx2"/>
              </a:solidFill>
              <a:effectLst/>
              <a:uLnTx/>
              <a:uFillTx/>
              <a:latin typeface="+mj-lt"/>
              <a:ea typeface="+mj-ea"/>
              <a:cs typeface="+mj-cs"/>
            </a:endParaRPr>
          </a:p>
        </p:txBody>
      </p:sp>
      <p:sp>
        <p:nvSpPr>
          <p:cNvPr id="4" name="Rectángulo 3"/>
          <p:cNvSpPr/>
          <p:nvPr/>
        </p:nvSpPr>
        <p:spPr>
          <a:xfrm>
            <a:off x="168990" y="4429084"/>
            <a:ext cx="2602810" cy="1600438"/>
          </a:xfrm>
          <a:prstGeom prst="rect">
            <a:avLst/>
          </a:prstGeom>
        </p:spPr>
        <p:txBody>
          <a:bodyPr wrap="square">
            <a:spAutoFit/>
          </a:bodyPr>
          <a:lstStyle/>
          <a:p>
            <a:pPr algn="just"/>
            <a:r>
              <a:rPr lang="es-EC" sz="1400" b="1" dirty="0">
                <a:solidFill>
                  <a:srgbClr val="7030A0"/>
                </a:solidFill>
              </a:rPr>
              <a:t>El 60.82% de los encuestados utiliza el servicio de Artes Gráficas para realizar Impresiones Valoradas y el 39.18% utiliza para impresiones no valoradas.</a:t>
            </a:r>
          </a:p>
        </p:txBody>
      </p:sp>
      <p:sp>
        <p:nvSpPr>
          <p:cNvPr id="10" name="Rectángulo 9"/>
          <p:cNvSpPr/>
          <p:nvPr/>
        </p:nvSpPr>
        <p:spPr>
          <a:xfrm>
            <a:off x="2962685" y="4109039"/>
            <a:ext cx="2853295" cy="2462213"/>
          </a:xfrm>
          <a:prstGeom prst="rect">
            <a:avLst/>
          </a:prstGeom>
        </p:spPr>
        <p:txBody>
          <a:bodyPr wrap="square">
            <a:spAutoFit/>
          </a:bodyPr>
          <a:lstStyle/>
          <a:p>
            <a:pPr algn="just"/>
            <a:r>
              <a:rPr lang="es-EC" sz="1400" b="1" dirty="0">
                <a:solidFill>
                  <a:schemeClr val="accent6">
                    <a:lumMod val="75000"/>
                  </a:schemeClr>
                </a:solidFill>
              </a:rPr>
              <a:t> </a:t>
            </a:r>
          </a:p>
          <a:p>
            <a:pPr algn="just"/>
            <a:r>
              <a:rPr lang="es-EC" sz="1400" b="1" dirty="0">
                <a:solidFill>
                  <a:schemeClr val="accent6">
                    <a:lumMod val="75000"/>
                  </a:schemeClr>
                </a:solidFill>
              </a:rPr>
              <a:t>El 35.10% de los encuestados adquieren mapas impresos, el 26.94% adquieren sistemas de Información Geográfica, el 16.73% adquieren cartografía temática, el 9.39% adquieren Infraestructura de datos </a:t>
            </a:r>
            <a:r>
              <a:rPr lang="es-EC" sz="1400" b="1" dirty="0" smtClean="0">
                <a:solidFill>
                  <a:schemeClr val="accent6">
                    <a:lumMod val="75000"/>
                  </a:schemeClr>
                </a:solidFill>
              </a:rPr>
              <a:t>espaciales,</a:t>
            </a:r>
            <a:r>
              <a:rPr lang="es-EC" sz="1400" b="1" dirty="0">
                <a:solidFill>
                  <a:schemeClr val="accent6">
                    <a:lumMod val="75000"/>
                  </a:schemeClr>
                </a:solidFill>
              </a:rPr>
              <a:t> el 8.16% adquieren Catastros y el 3.67% adquieren mapas regionales</a:t>
            </a:r>
          </a:p>
        </p:txBody>
      </p:sp>
      <p:sp>
        <p:nvSpPr>
          <p:cNvPr id="11" name="Rectángulo 10"/>
          <p:cNvSpPr/>
          <p:nvPr/>
        </p:nvSpPr>
        <p:spPr>
          <a:xfrm>
            <a:off x="6228184" y="4422591"/>
            <a:ext cx="2664296" cy="2031325"/>
          </a:xfrm>
          <a:prstGeom prst="rect">
            <a:avLst/>
          </a:prstGeom>
        </p:spPr>
        <p:txBody>
          <a:bodyPr wrap="square">
            <a:spAutoFit/>
          </a:bodyPr>
          <a:lstStyle/>
          <a:p>
            <a:pPr algn="just"/>
            <a:r>
              <a:rPr lang="es-EC" sz="1400" b="1" dirty="0">
                <a:solidFill>
                  <a:schemeClr val="accent1">
                    <a:lumMod val="60000"/>
                    <a:lumOff val="40000"/>
                  </a:schemeClr>
                </a:solidFill>
              </a:rPr>
              <a:t>El 37.14%  de los encuestados compran Cartografía Impresa, el 29.80%  adquiere fotografía aérea impresa, el 15.10% adquieren cartografía digital, el 11.43% adquiere fotografía aérea Digital y el 6.53% adquiere </a:t>
            </a:r>
            <a:r>
              <a:rPr lang="es-EC" sz="1400" b="1" dirty="0" err="1">
                <a:solidFill>
                  <a:schemeClr val="accent1">
                    <a:lumMod val="60000"/>
                    <a:lumOff val="40000"/>
                  </a:schemeClr>
                </a:solidFill>
              </a:rPr>
              <a:t>Ortofotos</a:t>
            </a:r>
            <a:r>
              <a:rPr lang="es-EC" sz="1400" b="1" dirty="0">
                <a:solidFill>
                  <a:schemeClr val="accent1">
                    <a:lumMod val="60000"/>
                    <a:lumOff val="40000"/>
                  </a:schemeClr>
                </a:solidFill>
              </a:rPr>
              <a:t>.</a:t>
            </a:r>
          </a:p>
        </p:txBody>
      </p:sp>
      <p:pic>
        <p:nvPicPr>
          <p:cNvPr id="3074"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652" y="1144697"/>
            <a:ext cx="292172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Imagen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2685" y="1037540"/>
            <a:ext cx="3416697"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Image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1144697"/>
            <a:ext cx="3488683" cy="282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642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11760" y="543818"/>
            <a:ext cx="6370960" cy="50891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smtClean="0">
                <a:ln>
                  <a:noFill/>
                </a:ln>
                <a:solidFill>
                  <a:schemeClr val="tx2"/>
                </a:solidFill>
                <a:effectLst/>
                <a:uLnTx/>
                <a:uFillTx/>
                <a:latin typeface="+mj-lt"/>
                <a:ea typeface="+mj-ea"/>
                <a:cs typeface="+mj-cs"/>
              </a:rPr>
              <a:t>RESULTADOS DE LA INVESTIGACION</a:t>
            </a:r>
            <a:endParaRPr kumimoji="0" lang="es-EC" sz="2800" b="1" i="0" u="none" strike="noStrike" kern="1200" cap="none" spc="0" normalizeH="0" baseline="0" noProof="0" dirty="0">
              <a:ln>
                <a:noFill/>
              </a:ln>
              <a:solidFill>
                <a:schemeClr val="tx2"/>
              </a:solidFill>
              <a:effectLst/>
              <a:uLnTx/>
              <a:uFillTx/>
              <a:latin typeface="+mj-lt"/>
              <a:ea typeface="+mj-ea"/>
              <a:cs typeface="+mj-cs"/>
            </a:endParaRPr>
          </a:p>
        </p:txBody>
      </p:sp>
      <p:sp>
        <p:nvSpPr>
          <p:cNvPr id="4" name="Rectángulo 3"/>
          <p:cNvSpPr/>
          <p:nvPr/>
        </p:nvSpPr>
        <p:spPr>
          <a:xfrm>
            <a:off x="153773" y="4384522"/>
            <a:ext cx="2602810" cy="2462213"/>
          </a:xfrm>
          <a:prstGeom prst="rect">
            <a:avLst/>
          </a:prstGeom>
        </p:spPr>
        <p:txBody>
          <a:bodyPr wrap="square">
            <a:spAutoFit/>
          </a:bodyPr>
          <a:lstStyle/>
          <a:p>
            <a:pPr algn="just"/>
            <a:r>
              <a:rPr lang="es-EC" sz="1400" b="1" dirty="0">
                <a:solidFill>
                  <a:schemeClr val="accent1">
                    <a:lumMod val="60000"/>
                    <a:lumOff val="40000"/>
                  </a:schemeClr>
                </a:solidFill>
              </a:rPr>
              <a:t>El 33.88% le gustaría informarse por el internet, el 24.90%  mediante prensa escrita, el 13.47% les gustaría informarse por medio de revistas, el 11.02% por medio de hojas volantes, el 9.80% mediante vallas publicitarias y el 6.94% mediante la televisión.</a:t>
            </a:r>
          </a:p>
        </p:txBody>
      </p:sp>
      <p:sp>
        <p:nvSpPr>
          <p:cNvPr id="10" name="Rectángulo 9"/>
          <p:cNvSpPr/>
          <p:nvPr/>
        </p:nvSpPr>
        <p:spPr>
          <a:xfrm>
            <a:off x="2936045" y="4230633"/>
            <a:ext cx="2853295" cy="1600438"/>
          </a:xfrm>
          <a:prstGeom prst="rect">
            <a:avLst/>
          </a:prstGeom>
        </p:spPr>
        <p:txBody>
          <a:bodyPr wrap="square">
            <a:spAutoFit/>
          </a:bodyPr>
          <a:lstStyle/>
          <a:p>
            <a:pPr algn="just"/>
            <a:r>
              <a:rPr lang="es-EC" sz="1400" b="1" dirty="0">
                <a:solidFill>
                  <a:schemeClr val="accent6">
                    <a:lumMod val="50000"/>
                  </a:schemeClr>
                </a:solidFill>
              </a:rPr>
              <a:t> </a:t>
            </a:r>
          </a:p>
          <a:p>
            <a:pPr algn="just"/>
            <a:r>
              <a:rPr lang="es-EC" sz="1400" b="1" dirty="0">
                <a:solidFill>
                  <a:schemeClr val="accent6">
                    <a:lumMod val="50000"/>
                  </a:schemeClr>
                </a:solidFill>
              </a:rPr>
              <a:t>El 42.86% de los encuestados prefieren r0ealizar el pago en efectivo, el 37.55%  por medio de tarjeta de crédito y el 19.59% prefieren realizar el pago con cheque.</a:t>
            </a:r>
          </a:p>
        </p:txBody>
      </p:sp>
      <p:sp>
        <p:nvSpPr>
          <p:cNvPr id="11" name="Rectángulo 10"/>
          <p:cNvSpPr/>
          <p:nvPr/>
        </p:nvSpPr>
        <p:spPr>
          <a:xfrm>
            <a:off x="6228184" y="4422591"/>
            <a:ext cx="2664296" cy="1815882"/>
          </a:xfrm>
          <a:prstGeom prst="rect">
            <a:avLst/>
          </a:prstGeom>
        </p:spPr>
        <p:txBody>
          <a:bodyPr wrap="square">
            <a:spAutoFit/>
          </a:bodyPr>
          <a:lstStyle/>
          <a:p>
            <a:pPr algn="just"/>
            <a:r>
              <a:rPr lang="es-EC" sz="1400" b="1" dirty="0">
                <a:solidFill>
                  <a:schemeClr val="accent5">
                    <a:lumMod val="50000"/>
                  </a:schemeClr>
                </a:solidFill>
              </a:rPr>
              <a:t>El 47.35% de los encuestados prefieren una tarjeta de descuento, mientras que el 31.84% prefieren promociones en productos y servicios, el 20.82% tarjeta de cliente frecuente</a:t>
            </a:r>
          </a:p>
        </p:txBody>
      </p:sp>
      <p:pic>
        <p:nvPicPr>
          <p:cNvPr id="5122"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 y="908720"/>
            <a:ext cx="3632721" cy="311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9573" y="1157969"/>
            <a:ext cx="3672607" cy="2945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1052736"/>
            <a:ext cx="3313604" cy="302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620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173224" y="741133"/>
            <a:ext cx="5112568" cy="1512168"/>
          </a:xfrm>
          <a:prstGeom prst="rightArrow">
            <a:avLst/>
          </a:prstGeom>
          <a:solidFill>
            <a:schemeClr val="accent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2800" b="1" dirty="0" smtClean="0">
                <a:solidFill>
                  <a:schemeClr val="tx1"/>
                </a:solidFill>
              </a:rPr>
              <a:t>INSTITUTO GEOGRÁFICO MILITAR –IGM</a:t>
            </a:r>
            <a:endParaRPr lang="es-EC" sz="2800" b="1" dirty="0">
              <a:solidFill>
                <a:schemeClr val="tx1"/>
              </a:solidFill>
            </a:endParaRPr>
          </a:p>
        </p:txBody>
      </p:sp>
      <p:sp>
        <p:nvSpPr>
          <p:cNvPr id="5" name="Rectangle 4"/>
          <p:cNvSpPr/>
          <p:nvPr/>
        </p:nvSpPr>
        <p:spPr>
          <a:xfrm>
            <a:off x="755576" y="2924944"/>
            <a:ext cx="1800200" cy="7920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smtClean="0">
                <a:solidFill>
                  <a:schemeClr val="tx1"/>
                </a:solidFill>
              </a:rPr>
              <a:t>Empresa </a:t>
            </a:r>
            <a:r>
              <a:rPr lang="es-ES" dirty="0">
                <a:solidFill>
                  <a:schemeClr val="tx1"/>
                </a:solidFill>
              </a:rPr>
              <a:t>dedicada </a:t>
            </a:r>
            <a:r>
              <a:rPr lang="es-ES" dirty="0" smtClean="0">
                <a:solidFill>
                  <a:schemeClr val="tx1"/>
                </a:solidFill>
              </a:rPr>
              <a:t>a</a:t>
            </a:r>
            <a:r>
              <a:rPr lang="en-US" dirty="0" smtClean="0">
                <a:solidFill>
                  <a:schemeClr val="tx1"/>
                </a:solidFill>
              </a:rPr>
              <a:t>:</a:t>
            </a:r>
            <a:endParaRPr lang="es-ES" dirty="0" smtClean="0">
              <a:solidFill>
                <a:schemeClr val="tx1"/>
              </a:solidFill>
            </a:endParaRPr>
          </a:p>
        </p:txBody>
      </p:sp>
      <p:sp>
        <p:nvSpPr>
          <p:cNvPr id="7" name="Rectangle 6"/>
          <p:cNvSpPr/>
          <p:nvPr/>
        </p:nvSpPr>
        <p:spPr>
          <a:xfrm>
            <a:off x="1187624" y="4716793"/>
            <a:ext cx="6840760" cy="83921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Proporciona cartas y mapas actualizados, aplicando técnicas modernas para la obtención de cartografía en formato digital, utilización de </a:t>
            </a:r>
            <a:r>
              <a:rPr lang="es-EC" sz="1400" dirty="0" err="1"/>
              <a:t>ortofotos</a:t>
            </a:r>
            <a:r>
              <a:rPr lang="es-EC" sz="1400" dirty="0"/>
              <a:t>, mosaicos, fotografía a color, cartas de visualización tridimensional, etc.</a:t>
            </a:r>
            <a:endParaRPr lang="es-EC" sz="1400" dirty="0">
              <a:solidFill>
                <a:schemeClr val="tx1"/>
              </a:solidFill>
            </a:endParaRPr>
          </a:p>
        </p:txBody>
      </p:sp>
      <p:sp>
        <p:nvSpPr>
          <p:cNvPr id="8" name="Rectangle 7"/>
          <p:cNvSpPr/>
          <p:nvPr/>
        </p:nvSpPr>
        <p:spPr>
          <a:xfrm>
            <a:off x="173224" y="5733256"/>
            <a:ext cx="2166528" cy="4472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500" dirty="0" smtClean="0"/>
              <a:t>PROD.CARTOGRAFÍA</a:t>
            </a:r>
            <a:endParaRPr lang="es-EC" sz="1500" dirty="0"/>
          </a:p>
        </p:txBody>
      </p:sp>
      <p:sp>
        <p:nvSpPr>
          <p:cNvPr id="9" name="Rectangle 8"/>
          <p:cNvSpPr/>
          <p:nvPr/>
        </p:nvSpPr>
        <p:spPr>
          <a:xfrm>
            <a:off x="2627784" y="5733256"/>
            <a:ext cx="1656184" cy="4472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PROD. GEOGRAFICOS</a:t>
            </a:r>
            <a:endParaRPr lang="es-EC" sz="1500" dirty="0"/>
          </a:p>
        </p:txBody>
      </p:sp>
      <p:sp>
        <p:nvSpPr>
          <p:cNvPr id="10" name="Rectangle 9"/>
          <p:cNvSpPr/>
          <p:nvPr/>
        </p:nvSpPr>
        <p:spPr>
          <a:xfrm>
            <a:off x="4572000" y="5733255"/>
            <a:ext cx="1656184" cy="445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ARTES GRAFICAS</a:t>
            </a:r>
            <a:endParaRPr lang="es-EC" sz="1500" dirty="0"/>
          </a:p>
        </p:txBody>
      </p:sp>
      <p:sp>
        <p:nvSpPr>
          <p:cNvPr id="11" name="Rectangle 10"/>
          <p:cNvSpPr/>
          <p:nvPr/>
        </p:nvSpPr>
        <p:spPr>
          <a:xfrm>
            <a:off x="6588224" y="5733256"/>
            <a:ext cx="1656184" cy="445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dirty="0" smtClean="0"/>
              <a:t>SERVICIOS CULTURALES</a:t>
            </a:r>
            <a:endParaRPr lang="es-EC" sz="1500" dirty="0"/>
          </a:p>
        </p:txBody>
      </p:sp>
      <p:cxnSp>
        <p:nvCxnSpPr>
          <p:cNvPr id="13" name="Straight Arrow Connector 12"/>
          <p:cNvCxnSpPr>
            <a:stCxn id="5" idx="3"/>
          </p:cNvCxnSpPr>
          <p:nvPr/>
        </p:nvCxnSpPr>
        <p:spPr>
          <a:xfrm flipV="1">
            <a:off x="2555776" y="3293335"/>
            <a:ext cx="648072" cy="276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203848" y="2420888"/>
            <a:ext cx="1944216"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rPr>
              <a:t>Cartografía</a:t>
            </a:r>
          </a:p>
          <a:p>
            <a:pPr algn="ctr"/>
            <a:r>
              <a:rPr lang="es-ES" sz="1600" dirty="0" smtClean="0">
                <a:solidFill>
                  <a:schemeClr val="tx1"/>
                </a:solidFill>
              </a:rPr>
              <a:t>Nacional</a:t>
            </a:r>
            <a:endParaRPr lang="es-EC" sz="1600" dirty="0"/>
          </a:p>
        </p:txBody>
      </p:sp>
      <p:sp>
        <p:nvSpPr>
          <p:cNvPr id="20" name="Rectangle 19"/>
          <p:cNvSpPr/>
          <p:nvPr/>
        </p:nvSpPr>
        <p:spPr>
          <a:xfrm>
            <a:off x="6012160" y="3068960"/>
            <a:ext cx="230544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dirty="0" smtClean="0"/>
              <a:t>Transferencia tecnológica</a:t>
            </a:r>
            <a:endParaRPr lang="es-EC" dirty="0"/>
          </a:p>
        </p:txBody>
      </p:sp>
      <p:sp>
        <p:nvSpPr>
          <p:cNvPr id="25" name="Down Arrow 24"/>
          <p:cNvSpPr/>
          <p:nvPr/>
        </p:nvSpPr>
        <p:spPr>
          <a:xfrm rot="16200000">
            <a:off x="5331568" y="3124932"/>
            <a:ext cx="432028" cy="489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8" name="Rectangle 17"/>
          <p:cNvSpPr/>
          <p:nvPr/>
        </p:nvSpPr>
        <p:spPr>
          <a:xfrm>
            <a:off x="6084168" y="3933056"/>
            <a:ext cx="230544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dirty="0" smtClean="0"/>
              <a:t>Estándares-nivel técnico</a:t>
            </a:r>
            <a:endParaRPr lang="es-EC" dirty="0"/>
          </a:p>
        </p:txBody>
      </p:sp>
      <p:pic>
        <p:nvPicPr>
          <p:cNvPr id="3075" name="Imagen 868" descr="http://www.igm.gob.ec/work/images/publicaciones_2013/geografica/atlas_geografico_2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2688" y="281339"/>
            <a:ext cx="1986339" cy="19719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2996952"/>
            <a:ext cx="748883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13" algn="ctr">
              <a:spcBef>
                <a:spcPct val="0"/>
              </a:spcBef>
            </a:pPr>
            <a:r>
              <a:rPr lang="es-ES" sz="3600" b="1" dirty="0" smtClean="0">
                <a:solidFill>
                  <a:schemeClr val="bg1"/>
                </a:solidFill>
                <a:latin typeface="Times New Roman" pitchFamily="18" charset="0"/>
                <a:cs typeface="Times New Roman" pitchFamily="18" charset="0"/>
              </a:rPr>
              <a:t>4 . DIRECCIONAMIENTO ESTRATEGICO</a:t>
            </a:r>
          </a:p>
        </p:txBody>
      </p:sp>
    </p:spTree>
    <p:extLst>
      <p:ext uri="{BB962C8B-B14F-4D97-AF65-F5344CB8AC3E}">
        <p14:creationId xmlns:p14="http://schemas.microsoft.com/office/powerpoint/2010/main" val="37818250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5616" y="368660"/>
            <a:ext cx="8229600" cy="720080"/>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err="1" smtClean="0">
                <a:ln w="1905"/>
                <a:effectLst>
                  <a:innerShdw blurRad="69850" dist="43180" dir="5400000">
                    <a:srgbClr val="000000">
                      <a:alpha val="65000"/>
                    </a:srgbClr>
                  </a:innerShdw>
                </a:effectLst>
                <a:uLnTx/>
                <a:uFillTx/>
                <a:latin typeface="+mj-lt"/>
                <a:ea typeface="+mj-ea"/>
                <a:cs typeface="+mj-cs"/>
              </a:rPr>
              <a:t>Direccionamiento</a:t>
            </a:r>
            <a:r>
              <a:rPr kumimoji="0" lang="en-US" sz="3600" b="1" i="0" u="none" strike="noStrike" kern="1200" normalizeH="0" baseline="0" noProof="0" dirty="0" smtClean="0">
                <a:ln w="1905"/>
                <a:effectLst>
                  <a:innerShdw blurRad="69850" dist="43180" dir="5400000">
                    <a:srgbClr val="000000">
                      <a:alpha val="65000"/>
                    </a:srgbClr>
                  </a:innerShdw>
                </a:effectLst>
                <a:uLnTx/>
                <a:uFillTx/>
                <a:latin typeface="+mj-lt"/>
                <a:ea typeface="+mj-ea"/>
                <a:cs typeface="+mj-cs"/>
              </a:rPr>
              <a:t> Estratégico</a:t>
            </a:r>
            <a:endParaRPr kumimoji="0" lang="es-EC" sz="3600" b="1" i="0" u="none" strike="noStrike" kern="1200" normalizeH="0" baseline="0" noProof="0" dirty="0">
              <a:ln w="1905"/>
              <a:effectLst>
                <a:innerShdw blurRad="69850" dist="43180" dir="5400000">
                  <a:srgbClr val="000000">
                    <a:alpha val="65000"/>
                  </a:srgbClr>
                </a:innerShdw>
              </a:effectLst>
              <a:uLnTx/>
              <a:uFillTx/>
              <a:latin typeface="+mj-lt"/>
              <a:ea typeface="+mj-ea"/>
              <a:cs typeface="+mj-cs"/>
            </a:endParaRPr>
          </a:p>
        </p:txBody>
      </p:sp>
      <p:sp>
        <p:nvSpPr>
          <p:cNvPr id="4" name="Rounded Rectangle 3"/>
          <p:cNvSpPr/>
          <p:nvPr/>
        </p:nvSpPr>
        <p:spPr>
          <a:xfrm>
            <a:off x="219520" y="1206353"/>
            <a:ext cx="6480720" cy="17281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endParaRPr lang="es-EC" sz="2000" b="1" dirty="0" smtClean="0">
              <a:solidFill>
                <a:schemeClr val="accent6">
                  <a:lumMod val="50000"/>
                </a:schemeClr>
              </a:solidFill>
            </a:endParaRPr>
          </a:p>
          <a:p>
            <a:pPr algn="just"/>
            <a:r>
              <a:rPr lang="es-EC" sz="1600" b="1" dirty="0" smtClean="0">
                <a:solidFill>
                  <a:schemeClr val="accent6">
                    <a:lumMod val="50000"/>
                  </a:schemeClr>
                </a:solidFill>
              </a:rPr>
              <a:t>VISION </a:t>
            </a:r>
            <a:r>
              <a:rPr lang="es-EC" b="1" dirty="0" smtClean="0">
                <a:solidFill>
                  <a:schemeClr val="accent6">
                    <a:lumMod val="50000"/>
                  </a:schemeClr>
                </a:solidFill>
              </a:rPr>
              <a:t>“Satisfacer </a:t>
            </a:r>
            <a:r>
              <a:rPr lang="es-EC" b="1" dirty="0">
                <a:solidFill>
                  <a:schemeClr val="accent6">
                    <a:lumMod val="50000"/>
                  </a:schemeClr>
                </a:solidFill>
              </a:rPr>
              <a:t>al cliente a nivel Nacional e Internacional al 2018 mediante soluciones integrales de cartografía, geografía, artes gráficas; basados en una cultura de calidad y respaldados en una investigación técnica y científica.”</a:t>
            </a:r>
            <a:endParaRPr lang="es-EC" sz="2000" b="1" dirty="0">
              <a:solidFill>
                <a:schemeClr val="accent6">
                  <a:lumMod val="50000"/>
                </a:schemeClr>
              </a:solidFill>
            </a:endParaRPr>
          </a:p>
        </p:txBody>
      </p:sp>
      <p:sp>
        <p:nvSpPr>
          <p:cNvPr id="6" name="Rounded Rectangle 5"/>
          <p:cNvSpPr/>
          <p:nvPr/>
        </p:nvSpPr>
        <p:spPr>
          <a:xfrm>
            <a:off x="1403648" y="4662737"/>
            <a:ext cx="7056784" cy="19442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EC" sz="1500" b="1" dirty="0" smtClean="0">
                <a:solidFill>
                  <a:schemeClr val="tx1"/>
                </a:solidFill>
              </a:rPr>
              <a:t>MISION </a:t>
            </a:r>
            <a:r>
              <a:rPr lang="es-EC" sz="1600" b="1" dirty="0" smtClean="0"/>
              <a:t>“Somos </a:t>
            </a:r>
            <a:r>
              <a:rPr lang="es-EC" sz="1600" b="1" dirty="0"/>
              <a:t>el organismo autorizado por el Estado Ecuatoriano para generar y regular información y base de datos Cartográficos y Geográficos del país, proveer soluciones gráficas y de seguridad documentaria, Extensión Cultural en el campo científico de la astronomía y ciencias afines, que fortalecido con personal calificado, tecnología de vanguardia y procesos de mejoramiento continuo contribuyen con el desarrollo nacional.”</a:t>
            </a:r>
            <a:endParaRPr lang="es-EC" sz="1500" b="1" dirty="0">
              <a:solidFill>
                <a:schemeClr val="tx1"/>
              </a:solidFill>
            </a:endParaRPr>
          </a:p>
        </p:txBody>
      </p:sp>
      <p:pic>
        <p:nvPicPr>
          <p:cNvPr id="11" name="Imagen 10" descr="https://encrypted-tbn3.gstatic.com/images?q=tbn:ANd9GcSCrC3BVL2zDtrZ8XKXPGZmtwVP7qVDyIxXdtqVGJ8saWv0Jm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9880" y="2934545"/>
            <a:ext cx="2416810" cy="188341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540593"/>
            <a:ext cx="8229600" cy="1219200"/>
          </a:xfrm>
        </p:spPr>
        <p:txBody>
          <a:bodyPr>
            <a:noAutofit/>
          </a:bodyPr>
          <a:lstStyle/>
          <a:p>
            <a:pPr algn="ctr"/>
            <a:r>
              <a:rPr lang="es-ES" sz="3600" b="1" dirty="0" smtClean="0"/>
              <a:t>Filosofía Corporativa</a:t>
            </a:r>
            <a:r>
              <a:rPr lang="es-EC" sz="3600" b="1" dirty="0" smtClean="0"/>
              <a:t/>
            </a:r>
            <a:br>
              <a:rPr lang="es-EC" sz="3600" b="1" dirty="0" smtClean="0"/>
            </a:br>
            <a:endParaRPr lang="es-EC" sz="3600" dirty="0"/>
          </a:p>
        </p:txBody>
      </p:sp>
      <p:sp>
        <p:nvSpPr>
          <p:cNvPr id="9" name="Right Arrow 8"/>
          <p:cNvSpPr/>
          <p:nvPr/>
        </p:nvSpPr>
        <p:spPr>
          <a:xfrm>
            <a:off x="3299375" y="1484784"/>
            <a:ext cx="792088"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ight Arrow 9"/>
          <p:cNvSpPr/>
          <p:nvPr/>
        </p:nvSpPr>
        <p:spPr>
          <a:xfrm>
            <a:off x="3371383" y="2564904"/>
            <a:ext cx="792088"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Text Box 2"/>
          <p:cNvSpPr txBox="1">
            <a:spLocks noChangeArrowheads="1"/>
          </p:cNvSpPr>
          <p:nvPr/>
        </p:nvSpPr>
        <p:spPr bwMode="auto">
          <a:xfrm>
            <a:off x="491063" y="1556792"/>
            <a:ext cx="2616920" cy="1728192"/>
          </a:xfrm>
          <a:prstGeom prst="rect">
            <a:avLst/>
          </a:prstGeom>
          <a:gradFill rotWithShape="0">
            <a:gsLst>
              <a:gs pos="0">
                <a:srgbClr val="4F81BD"/>
              </a:gs>
              <a:gs pos="100000">
                <a:srgbClr val="365E8F"/>
              </a:gs>
            </a:gsLst>
            <a:path path="shape">
              <a:fillToRect l="50000" t="50000" r="50000" b="50000"/>
            </a:path>
          </a:gradFill>
          <a:ln>
            <a:noFill/>
          </a:ln>
          <a:effectLst>
            <a:outerShdw dist="28398" dir="3806097" algn="ctr" rotWithShape="0">
              <a:srgbClr val="243F60"/>
            </a:outerShdw>
          </a:effectLst>
          <a:extLst>
            <a:ext uri="{91240B29-F687-4F45-9708-019B960494DF}">
              <a14:hiddenLine xmlns:a14="http://schemas.microsoft.com/office/drawing/2010/main" w="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ES" b="1" i="0" u="none" strike="noStrike" cap="none" normalizeH="0" baseline="0" smtClean="0">
                <a:ln>
                  <a:noFill/>
                </a:ln>
                <a:solidFill>
                  <a:srgbClr val="FFFFFF"/>
                </a:solidFill>
                <a:effectLst/>
                <a:latin typeface="Arial" panose="020B0604020202020204" pitchFamily="34" charset="0"/>
              </a:rPr>
              <a:t>DISCPLINA</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es-ES" sz="2400" b="1" i="0" u="none" strike="noStrike" cap="none" normalizeH="0" baseline="0" smtClean="0">
                <a:ln>
                  <a:noFill/>
                </a:ln>
                <a:solidFill>
                  <a:srgbClr val="FFFFFF"/>
                </a:solidFill>
                <a:effectLst/>
                <a:latin typeface="Calibri" panose="020F0502020204030204" pitchFamily="34" charset="0"/>
              </a:rPr>
              <a:t>COMPROMISO</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es-ES" sz="2400" b="1" i="0" u="none" strike="noStrike" cap="none" normalizeH="0" baseline="0" smtClean="0">
                <a:ln>
                  <a:noFill/>
                </a:ln>
                <a:solidFill>
                  <a:srgbClr val="FFFFFF"/>
                </a:solidFill>
                <a:effectLst/>
                <a:latin typeface="Calibri" panose="020F0502020204030204" pitchFamily="34" charset="0"/>
              </a:rPr>
              <a:t>ETICA</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es-ES" sz="2400" b="1" i="0" u="none" strike="noStrike" cap="none" normalizeH="0" baseline="0" smtClean="0">
                <a:ln>
                  <a:noFill/>
                </a:ln>
                <a:solidFill>
                  <a:srgbClr val="FFFFFF"/>
                </a:solidFill>
                <a:effectLst/>
                <a:latin typeface="Calibri" panose="020F0502020204030204" pitchFamily="34" charset="0"/>
              </a:rPr>
              <a:t>LEALTAD</a:t>
            </a:r>
            <a:endParaRPr kumimoji="0" lang="es-EC" sz="2800" b="0" i="0" u="none" strike="noStrike" cap="none" normalizeH="0" baseline="0" smtClean="0">
              <a:ln>
                <a:noFill/>
              </a:ln>
              <a:solidFill>
                <a:schemeClr val="tx1"/>
              </a:solidFill>
              <a:effectLst/>
              <a:latin typeface="Arial" panose="020B0604020202020204" pitchFamily="34" charset="0"/>
            </a:endParaRPr>
          </a:p>
        </p:txBody>
      </p:sp>
      <p:sp>
        <p:nvSpPr>
          <p:cNvPr id="6" name="Text Box 3"/>
          <p:cNvSpPr txBox="1">
            <a:spLocks noChangeArrowheads="1"/>
          </p:cNvSpPr>
          <p:nvPr/>
        </p:nvSpPr>
        <p:spPr bwMode="auto">
          <a:xfrm>
            <a:off x="4487326" y="1484784"/>
            <a:ext cx="4129087" cy="2016224"/>
          </a:xfrm>
          <a:prstGeom prst="rect">
            <a:avLst/>
          </a:prstGeom>
          <a:gradFill rotWithShape="0">
            <a:gsLst>
              <a:gs pos="0">
                <a:srgbClr val="4F81BD"/>
              </a:gs>
              <a:gs pos="100000">
                <a:srgbClr val="365E8F"/>
              </a:gs>
            </a:gsLst>
            <a:path path="shape">
              <a:fillToRect l="50000" t="50000" r="50000" b="50000"/>
            </a:path>
          </a:gradFill>
          <a:ln>
            <a:noFill/>
          </a:ln>
          <a:effectLst>
            <a:outerShdw dist="28398" dir="3806097" algn="ctr" rotWithShape="0">
              <a:srgbClr val="243F60"/>
            </a:outerShdw>
          </a:effectLst>
          <a:extLst>
            <a:ext uri="{91240B29-F687-4F45-9708-019B960494DF}">
              <a14:hiddenLine xmlns:a14="http://schemas.microsoft.com/office/drawing/2010/main" w="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C" sz="2000" b="1" i="0" u="none" strike="noStrike" cap="none" normalizeH="0" baseline="0" dirty="0" smtClean="0">
                <a:ln>
                  <a:noFill/>
                </a:ln>
                <a:solidFill>
                  <a:srgbClr val="FFFFFF"/>
                </a:solidFill>
                <a:effectLst/>
                <a:latin typeface="Arial" panose="020B0604020202020204" pitchFamily="34" charset="0"/>
              </a:rPr>
              <a:t>TRABAJO EN EQUIPO</a:t>
            </a: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C" sz="2000" b="1" i="0" u="none" strike="noStrike" cap="none" normalizeH="0" baseline="0" dirty="0" smtClean="0">
                <a:ln>
                  <a:noFill/>
                </a:ln>
                <a:solidFill>
                  <a:srgbClr val="FFFFFF"/>
                </a:solidFill>
                <a:effectLst/>
                <a:latin typeface="Arial" panose="020B0604020202020204" pitchFamily="34" charset="0"/>
              </a:rPr>
              <a:t>PREDISPOSICIÓN PARA EL APRENDIZAJE Y EL CAMBIO</a:t>
            </a: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C" sz="2000" b="1" i="0" u="none" strike="noStrike" cap="none" normalizeH="0" baseline="0" dirty="0" smtClean="0">
                <a:ln>
                  <a:noFill/>
                </a:ln>
                <a:solidFill>
                  <a:srgbClr val="FFFFFF"/>
                </a:solidFill>
                <a:effectLst/>
                <a:latin typeface="Arial" panose="020B0604020202020204" pitchFamily="34" charset="0"/>
              </a:rPr>
              <a:t>RESPONSABILIDAD SOCIAL Y AMBIENTAL</a:t>
            </a:r>
          </a:p>
          <a:p>
            <a:pPr marL="457200" marR="0" lvl="0" indent="-45720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s-EC" sz="2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1640" y="356022"/>
            <a:ext cx="8208912" cy="396280"/>
          </a:xfrm>
        </p:spPr>
        <p:txBody>
          <a:bodyPr>
            <a:noAutofit/>
          </a:bodyPr>
          <a:lstStyle/>
          <a:p>
            <a:pPr algn="ctr"/>
            <a:r>
              <a:rPr lang="es-EC" sz="3200" b="1" dirty="0" smtClean="0"/>
              <a:t>OBJETIVOS</a:t>
            </a:r>
            <a:endParaRPr lang="es-EC" sz="3200" dirty="0"/>
          </a:p>
        </p:txBody>
      </p:sp>
      <p:sp>
        <p:nvSpPr>
          <p:cNvPr id="9" name="Rounded Rectangle 8"/>
          <p:cNvSpPr/>
          <p:nvPr/>
        </p:nvSpPr>
        <p:spPr>
          <a:xfrm>
            <a:off x="1835696" y="881326"/>
            <a:ext cx="5256584"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s-ES" dirty="0" smtClean="0"/>
              <a:t>PERSPECTIVA AL CLIENTE</a:t>
            </a:r>
          </a:p>
        </p:txBody>
      </p:sp>
      <p:sp>
        <p:nvSpPr>
          <p:cNvPr id="10" name="Rounded Rectangle 9"/>
          <p:cNvSpPr/>
          <p:nvPr/>
        </p:nvSpPr>
        <p:spPr>
          <a:xfrm>
            <a:off x="1835696" y="3356992"/>
            <a:ext cx="5256584"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PERSPECTIVA FINANCIERA</a:t>
            </a:r>
            <a:endParaRPr lang="es-EC" b="1" dirty="0"/>
          </a:p>
        </p:txBody>
      </p:sp>
      <p:sp>
        <p:nvSpPr>
          <p:cNvPr id="30722" name="Text Box 2"/>
          <p:cNvSpPr txBox="1">
            <a:spLocks noChangeArrowheads="1"/>
          </p:cNvSpPr>
          <p:nvPr/>
        </p:nvSpPr>
        <p:spPr bwMode="auto">
          <a:xfrm>
            <a:off x="1021904" y="1651107"/>
            <a:ext cx="6840760" cy="10081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lvl="0" algn="just"/>
            <a:r>
              <a:rPr lang="es-EC" sz="1600" dirty="0" smtClean="0"/>
              <a:t>Satisfacer </a:t>
            </a:r>
            <a:r>
              <a:rPr lang="es-EC" sz="1600" dirty="0"/>
              <a:t>y </a:t>
            </a:r>
            <a:r>
              <a:rPr lang="es-EC" sz="1600" b="1" dirty="0"/>
              <a:t>retener a los clientes/usuarios </a:t>
            </a:r>
            <a:r>
              <a:rPr lang="es-EC" sz="1600" dirty="0"/>
              <a:t>es vital para el crecimiento y fortalecimiento institucional, por lo que se da énfasis en las acciones estratégicas de </a:t>
            </a:r>
            <a:r>
              <a:rPr lang="es-EC" sz="1600" b="1" dirty="0"/>
              <a:t>supervisión y monitoreo</a:t>
            </a:r>
            <a:r>
              <a:rPr lang="es-EC" sz="1600" dirty="0"/>
              <a:t> que permitan garantizar la satisfacción de los clientes.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3" name="Text Box 3"/>
          <p:cNvSpPr txBox="1">
            <a:spLocks noChangeArrowheads="1"/>
          </p:cNvSpPr>
          <p:nvPr/>
        </p:nvSpPr>
        <p:spPr bwMode="auto">
          <a:xfrm>
            <a:off x="1043608" y="4005064"/>
            <a:ext cx="6840760" cy="839359"/>
          </a:xfrm>
          <a:prstGeom prst="rect">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pPr algn="just" fontAlgn="base">
              <a:spcBef>
                <a:spcPct val="0"/>
              </a:spcBef>
              <a:spcAft>
                <a:spcPts val="1000"/>
              </a:spcAft>
            </a:pPr>
            <a:r>
              <a:rPr lang="es-EC" sz="1600" dirty="0"/>
              <a:t>Garantizar la disponibilidad y uso óptimo </a:t>
            </a:r>
            <a:r>
              <a:rPr lang="es-EC" sz="1600" b="1" dirty="0"/>
              <a:t>de  </a:t>
            </a:r>
            <a:r>
              <a:rPr lang="es-EC" sz="1600" b="1" dirty="0" smtClean="0"/>
              <a:t>recursos financieros</a:t>
            </a:r>
            <a:r>
              <a:rPr lang="es-EC" sz="1600" dirty="0" smtClean="0"/>
              <a:t>, </a:t>
            </a:r>
            <a:r>
              <a:rPr lang="es-EC" sz="1600" dirty="0"/>
              <a:t>para el normal funcionamiento institucional e implementación del plan estratégico. </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dirty="0" smtClean="0">
                <a:ln>
                  <a:noFill/>
                </a:ln>
                <a:solidFill>
                  <a:schemeClr val="tx1"/>
                </a:solidFill>
                <a:effectLst/>
                <a:latin typeface="Calibri" pitchFamily="34" charset="0"/>
                <a:cs typeface="Arial" pitchFamily="34" charset="0"/>
              </a:rPr>
              <a:t>.</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1640" y="356022"/>
            <a:ext cx="8208912" cy="396280"/>
          </a:xfrm>
        </p:spPr>
        <p:txBody>
          <a:bodyPr>
            <a:noAutofit/>
          </a:bodyPr>
          <a:lstStyle/>
          <a:p>
            <a:pPr algn="ctr"/>
            <a:r>
              <a:rPr lang="es-EC" sz="3200" b="1" dirty="0" smtClean="0"/>
              <a:t>OBJETIVOS</a:t>
            </a:r>
            <a:endParaRPr lang="es-EC" sz="3200" dirty="0"/>
          </a:p>
        </p:txBody>
      </p:sp>
      <p:sp>
        <p:nvSpPr>
          <p:cNvPr id="7" name="Rounded Rectangle 6"/>
          <p:cNvSpPr/>
          <p:nvPr/>
        </p:nvSpPr>
        <p:spPr>
          <a:xfrm>
            <a:off x="2051720" y="1268760"/>
            <a:ext cx="5256584"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PERSPECTIVA INTERNA</a:t>
            </a:r>
            <a:endParaRPr lang="es-EC" b="1" dirty="0"/>
          </a:p>
        </p:txBody>
      </p:sp>
      <p:sp>
        <p:nvSpPr>
          <p:cNvPr id="30724" name="Text Box 4"/>
          <p:cNvSpPr txBox="1">
            <a:spLocks noChangeArrowheads="1"/>
          </p:cNvSpPr>
          <p:nvPr/>
        </p:nvSpPr>
        <p:spPr bwMode="auto">
          <a:xfrm>
            <a:off x="1151620" y="2060848"/>
            <a:ext cx="7056784" cy="1728192"/>
          </a:xfrm>
          <a:prstGeom prst="rect">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lvl="0" algn="just" fontAlgn="base">
              <a:spcBef>
                <a:spcPct val="0"/>
              </a:spcBef>
              <a:spcAft>
                <a:spcPts val="1000"/>
              </a:spcAft>
            </a:pPr>
            <a:r>
              <a:rPr lang="es-EC" sz="1600" b="1" dirty="0"/>
              <a:t>Incrementar la productividad y el mejoramiento continuo</a:t>
            </a:r>
            <a:r>
              <a:rPr lang="es-EC" sz="1600" dirty="0"/>
              <a:t>.  Unificar y aprobar la normativa técnica, aumentar la participación en el mercado, generar alianzas estratégicas, implementar sistemas de seguridad integral. Contar con tecnología actualizada para generar y difundir información geoespacial. Ser ambiental y socialmente responsables</a:t>
            </a:r>
            <a:endParaRPr kumimoji="0" lang="es-EC" sz="160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ounded Rectangle 6"/>
          <p:cNvSpPr/>
          <p:nvPr/>
        </p:nvSpPr>
        <p:spPr>
          <a:xfrm>
            <a:off x="2051720" y="4005064"/>
            <a:ext cx="5256584"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PERSPECTIVA DESARROLLO HUMANO</a:t>
            </a:r>
            <a:endParaRPr lang="es-EC" b="1" dirty="0"/>
          </a:p>
        </p:txBody>
      </p:sp>
      <p:sp>
        <p:nvSpPr>
          <p:cNvPr id="12" name="Text Box 4"/>
          <p:cNvSpPr txBox="1">
            <a:spLocks noChangeArrowheads="1"/>
          </p:cNvSpPr>
          <p:nvPr/>
        </p:nvSpPr>
        <p:spPr bwMode="auto">
          <a:xfrm>
            <a:off x="1151620" y="4634448"/>
            <a:ext cx="7056784" cy="1728192"/>
          </a:xfrm>
          <a:prstGeom prst="rect">
            <a:avLst/>
          </a:prstGeom>
          <a:solidFill>
            <a:schemeClr val="accent6">
              <a:lumMod val="40000"/>
              <a:lumOff val="60000"/>
            </a:schemeClr>
          </a:soli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lvl="0"/>
            <a:r>
              <a:rPr lang="es-EC" sz="1600" dirty="0"/>
              <a:t>Generar desde los distintos ambientes del conocimiento, procesos de aprendizaje para el desarrollo del pensamiento científico y tecnológico manteniendo personal capacitado y motivado mejorando el </a:t>
            </a:r>
            <a:r>
              <a:rPr lang="es-EC" sz="1600" b="1" dirty="0"/>
              <a:t>clima laboral</a:t>
            </a:r>
            <a:r>
              <a:rPr lang="es-EC" sz="1600" dirty="0"/>
              <a:t>, fortaleciendo la </a:t>
            </a:r>
            <a:r>
              <a:rPr lang="es-EC" sz="1600" b="1" dirty="0"/>
              <a:t>gestión del talento </a:t>
            </a:r>
            <a:r>
              <a:rPr lang="es-EC" sz="1600" dirty="0"/>
              <a:t>humano y seguridad industrial con una </a:t>
            </a:r>
            <a:r>
              <a:rPr lang="es-EC" sz="1600" b="1" dirty="0"/>
              <a:t>comunicación interna</a:t>
            </a:r>
            <a:r>
              <a:rPr lang="es-EC" sz="1600" dirty="0"/>
              <a:t> adecuada y tecnologías de información.</a:t>
            </a:r>
          </a:p>
        </p:txBody>
      </p:sp>
    </p:spTree>
    <p:extLst>
      <p:ext uri="{BB962C8B-B14F-4D97-AF65-F5344CB8AC3E}">
        <p14:creationId xmlns:p14="http://schemas.microsoft.com/office/powerpoint/2010/main" val="20340155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867008"/>
            <a:ext cx="8208912" cy="396280"/>
          </a:xfrm>
        </p:spPr>
        <p:txBody>
          <a:bodyPr>
            <a:noAutofit/>
          </a:bodyPr>
          <a:lstStyle/>
          <a:p>
            <a:pPr algn="ctr"/>
            <a:r>
              <a:rPr lang="es-EC" sz="3200" b="1" dirty="0" smtClean="0"/>
              <a:t>Estrategias Corporativas</a:t>
            </a:r>
            <a:br>
              <a:rPr lang="es-EC" sz="3200" b="1" dirty="0" smtClean="0"/>
            </a:br>
            <a:endParaRPr lang="es-EC" sz="3200" dirty="0"/>
          </a:p>
        </p:txBody>
      </p:sp>
      <p:sp>
        <p:nvSpPr>
          <p:cNvPr id="7" name="Rounded Rectangle 6"/>
          <p:cNvSpPr/>
          <p:nvPr/>
        </p:nvSpPr>
        <p:spPr>
          <a:xfrm>
            <a:off x="2003768" y="4581128"/>
            <a:ext cx="5256584"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Estrategia de Posicionamiento</a:t>
            </a:r>
            <a:endParaRPr lang="es-EC" b="1" dirty="0"/>
          </a:p>
        </p:txBody>
      </p:sp>
      <p:sp>
        <p:nvSpPr>
          <p:cNvPr id="9" name="Rounded Rectangle 8"/>
          <p:cNvSpPr/>
          <p:nvPr/>
        </p:nvSpPr>
        <p:spPr>
          <a:xfrm>
            <a:off x="1907704" y="1221784"/>
            <a:ext cx="5256584"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s-ES" dirty="0" smtClean="0"/>
              <a:t>Estrategia de Desarrollo</a:t>
            </a:r>
          </a:p>
        </p:txBody>
      </p:sp>
      <p:sp>
        <p:nvSpPr>
          <p:cNvPr id="10" name="Rounded Rectangle 9"/>
          <p:cNvSpPr/>
          <p:nvPr/>
        </p:nvSpPr>
        <p:spPr>
          <a:xfrm>
            <a:off x="2014784" y="3104964"/>
            <a:ext cx="5256584"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Estrategia de Crecimiento</a:t>
            </a:r>
            <a:endParaRPr lang="es-EC" b="1" dirty="0"/>
          </a:p>
        </p:txBody>
      </p:sp>
      <p:sp>
        <p:nvSpPr>
          <p:cNvPr id="30722" name="Text Box 2"/>
          <p:cNvSpPr txBox="1">
            <a:spLocks noChangeArrowheads="1"/>
          </p:cNvSpPr>
          <p:nvPr/>
        </p:nvSpPr>
        <p:spPr bwMode="auto">
          <a:xfrm>
            <a:off x="1043608" y="1754828"/>
            <a:ext cx="6840760" cy="10081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algn="just" fontAlgn="base">
              <a:spcBef>
                <a:spcPct val="0"/>
              </a:spcBef>
              <a:spcAft>
                <a:spcPts val="1000"/>
              </a:spcAft>
            </a:pPr>
            <a:r>
              <a:rPr lang="es-ES" sz="1400" b="1" dirty="0"/>
              <a:t>Desarrollo de productos</a:t>
            </a:r>
            <a:r>
              <a:rPr lang="es-ES" sz="1400" dirty="0"/>
              <a:t>: Actualización de cartografía, planos de ciudades y regionales, hojas de ruta, nuevos sistemas catastrales, fotografía aérea, mosaicos, productos multimedia, etc.</a:t>
            </a:r>
            <a:endParaRPr lang="es-EC" sz="1400" b="1" dirty="0"/>
          </a:p>
          <a:p>
            <a:pPr marL="0" marR="0" lvl="0" indent="0" algn="ctr" defTabSz="914400" rtl="0" eaLnBrk="1" fontAlgn="base" latinLnBrk="0" hangingPunct="1">
              <a:lnSpc>
                <a:spcPct val="100000"/>
              </a:lnSpc>
              <a:spcBef>
                <a:spcPct val="0"/>
              </a:spcBef>
              <a:spcAft>
                <a:spcPts val="1000"/>
              </a:spcAft>
              <a:buClrTx/>
              <a:buSzTx/>
              <a:buFontTx/>
              <a:buNone/>
              <a:tabLst/>
            </a:pPr>
            <a:r>
              <a:rPr lang="es-EC" sz="1400" dirty="0"/>
              <a:t>Diferenciación, diseños personalizados, diferentes a la competencia</a:t>
            </a:r>
            <a:r>
              <a:rPr lang="es-EC" sz="1400" dirty="0" smtClean="0">
                <a:solidFill>
                  <a:schemeClr val="tx1"/>
                </a:solidFill>
                <a:latin typeface="Calibri" pitchFamily="34" charset="0"/>
                <a:cs typeface="Arial" pitchFamily="34" charset="0"/>
              </a:rPr>
              <a:t>. </a:t>
            </a:r>
            <a:endParaRPr kumimoji="0" lang="es-EC" sz="1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3" name="Text Box 3"/>
          <p:cNvSpPr txBox="1">
            <a:spLocks noChangeArrowheads="1"/>
          </p:cNvSpPr>
          <p:nvPr/>
        </p:nvSpPr>
        <p:spPr bwMode="auto">
          <a:xfrm>
            <a:off x="1043608" y="3736546"/>
            <a:ext cx="6840760" cy="432048"/>
          </a:xfrm>
          <a:prstGeom prst="rect">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dirty="0" smtClean="0">
                <a:ln>
                  <a:noFill/>
                </a:ln>
                <a:solidFill>
                  <a:schemeClr val="tx1"/>
                </a:solidFill>
                <a:effectLst/>
                <a:latin typeface="Calibri" pitchFamily="34" charset="0"/>
                <a:cs typeface="Arial" pitchFamily="34" charset="0"/>
              </a:rPr>
              <a:t>Desarrollar </a:t>
            </a:r>
            <a:r>
              <a:rPr kumimoji="0" lang="es-EC" sz="1600" b="1" i="0" u="none" strike="noStrike" cap="none" normalizeH="0" baseline="0" dirty="0" smtClean="0">
                <a:ln>
                  <a:noFill/>
                </a:ln>
                <a:solidFill>
                  <a:schemeClr val="tx1"/>
                </a:solidFill>
                <a:effectLst/>
                <a:latin typeface="Calibri" pitchFamily="34" charset="0"/>
                <a:cs typeface="Arial" pitchFamily="34" charset="0"/>
              </a:rPr>
              <a:t>nuevos mercados nacional e internacional</a:t>
            </a:r>
            <a:r>
              <a:rPr kumimoji="0" lang="es-EC" sz="1600" b="0" i="0" u="none" strike="noStrike" cap="none" normalizeH="0" baseline="0" dirty="0" smtClean="0">
                <a:ln>
                  <a:noFill/>
                </a:ln>
                <a:solidFill>
                  <a:schemeClr val="tx1"/>
                </a:solidFill>
                <a:effectLst/>
                <a:latin typeface="Calibri" pitchFamily="34" charset="0"/>
                <a:cs typeface="Arial" pitchFamily="34" charset="0"/>
              </a:rPr>
              <a:t>, incrementar ventas.</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4" name="Text Box 4"/>
          <p:cNvSpPr txBox="1">
            <a:spLocks noChangeArrowheads="1"/>
          </p:cNvSpPr>
          <p:nvPr/>
        </p:nvSpPr>
        <p:spPr bwMode="auto">
          <a:xfrm>
            <a:off x="1043608" y="5142200"/>
            <a:ext cx="7056784" cy="1239128"/>
          </a:xfrm>
          <a:prstGeom prst="rect">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lvl="0" algn="just" fontAlgn="base">
              <a:spcBef>
                <a:spcPct val="0"/>
              </a:spcBef>
              <a:spcAft>
                <a:spcPts val="1000"/>
              </a:spcAft>
            </a:pPr>
            <a:r>
              <a:rPr lang="es-EC" sz="1400" dirty="0"/>
              <a:t>Aprovechando la </a:t>
            </a:r>
            <a:r>
              <a:rPr lang="es-EC" sz="1400" b="1" dirty="0"/>
              <a:t>excelente imagen de las Fuerzas Armadas </a:t>
            </a:r>
            <a:r>
              <a:rPr lang="es-EC" sz="1400" dirty="0"/>
              <a:t>y la percepción actual de los clientes, los productos geográficos-cartográficos y servicios de artes gráficas – centro cultural  deberán posicionar POR ATRIBUTOS, principalmente por la Seguridad, garantía y confiabilidad</a:t>
            </a:r>
            <a:endParaRPr kumimoji="0" lang="es-EC" sz="140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521589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2996952"/>
            <a:ext cx="748883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13" algn="ctr">
              <a:spcBef>
                <a:spcPct val="0"/>
              </a:spcBef>
            </a:pPr>
            <a:r>
              <a:rPr lang="es-ES" sz="3600" b="1" dirty="0" smtClean="0">
                <a:solidFill>
                  <a:schemeClr val="bg1"/>
                </a:solidFill>
                <a:latin typeface="Times New Roman" pitchFamily="18" charset="0"/>
                <a:cs typeface="Times New Roman" pitchFamily="18" charset="0"/>
              </a:rPr>
              <a:t>5. PLAN OPERATIVO DE MRK</a:t>
            </a:r>
          </a:p>
          <a:p>
            <a:pPr marL="36513" algn="ctr">
              <a:spcBef>
                <a:spcPct val="0"/>
              </a:spcBef>
            </a:pPr>
            <a:r>
              <a:rPr lang="es-ES" sz="3600" b="1" dirty="0" smtClean="0">
                <a:solidFill>
                  <a:schemeClr val="bg1"/>
                </a:solidFill>
                <a:latin typeface="Times New Roman" pitchFamily="18" charset="0"/>
                <a:cs typeface="Times New Roman" pitchFamily="18" charset="0"/>
              </a:rPr>
              <a:t>4´PS</a:t>
            </a:r>
          </a:p>
        </p:txBody>
      </p:sp>
    </p:spTree>
    <p:extLst>
      <p:ext uri="{BB962C8B-B14F-4D97-AF65-F5344CB8AC3E}">
        <p14:creationId xmlns:p14="http://schemas.microsoft.com/office/powerpoint/2010/main" val="13008598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1640" y="356022"/>
            <a:ext cx="8208912" cy="396280"/>
          </a:xfrm>
        </p:spPr>
        <p:txBody>
          <a:bodyPr>
            <a:noAutofit/>
          </a:bodyPr>
          <a:lstStyle/>
          <a:p>
            <a:pPr algn="ctr"/>
            <a:r>
              <a:rPr lang="es-EC" sz="3200" b="1" dirty="0" smtClean="0"/>
              <a:t>1. producto</a:t>
            </a:r>
            <a:endParaRPr lang="es-EC" sz="3200" dirty="0"/>
          </a:p>
        </p:txBody>
      </p:sp>
      <p:sp>
        <p:nvSpPr>
          <p:cNvPr id="7" name="Rounded Rectangle 6"/>
          <p:cNvSpPr/>
          <p:nvPr/>
        </p:nvSpPr>
        <p:spPr>
          <a:xfrm>
            <a:off x="323528" y="1412776"/>
            <a:ext cx="302433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GESTION CULTURAL</a:t>
            </a:r>
            <a:endParaRPr lang="es-EC" b="1" dirty="0"/>
          </a:p>
        </p:txBody>
      </p:sp>
      <p:sp>
        <p:nvSpPr>
          <p:cNvPr id="30724" name="Text Box 4"/>
          <p:cNvSpPr txBox="1">
            <a:spLocks noChangeArrowheads="1"/>
          </p:cNvSpPr>
          <p:nvPr/>
        </p:nvSpPr>
        <p:spPr bwMode="auto">
          <a:xfrm>
            <a:off x="3779912" y="1268760"/>
            <a:ext cx="4068452" cy="1656184"/>
          </a:xfrm>
          <a:prstGeom prst="rect">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lvl="0" algn="just" fontAlgn="base">
              <a:spcBef>
                <a:spcPct val="0"/>
              </a:spcBef>
              <a:spcAft>
                <a:spcPts val="1000"/>
              </a:spcAft>
            </a:pPr>
            <a:r>
              <a:rPr lang="es-EC" sz="1600" b="1" dirty="0" smtClean="0"/>
              <a:t>CENRO CULTURAL PLANETARIO</a:t>
            </a:r>
          </a:p>
          <a:p>
            <a:pPr lvl="0" algn="just" fontAlgn="base">
              <a:spcBef>
                <a:spcPct val="0"/>
              </a:spcBef>
              <a:spcAft>
                <a:spcPts val="1000"/>
              </a:spcAft>
            </a:pPr>
            <a:r>
              <a:rPr kumimoji="0" lang="es-EC" sz="1600" b="1" i="0" u="none" strike="noStrike" cap="none" normalizeH="0" baseline="0" dirty="0" smtClean="0">
                <a:ln>
                  <a:noFill/>
                </a:ln>
                <a:solidFill>
                  <a:schemeClr val="tx1"/>
                </a:solidFill>
                <a:effectLst/>
                <a:latin typeface="Arial" pitchFamily="34" charset="0"/>
                <a:cs typeface="Arial" pitchFamily="34" charset="0"/>
              </a:rPr>
              <a:t>EVENTOS</a:t>
            </a:r>
          </a:p>
          <a:p>
            <a:pPr lvl="0" algn="just" fontAlgn="base">
              <a:spcBef>
                <a:spcPct val="0"/>
              </a:spcBef>
              <a:spcAft>
                <a:spcPts val="1000"/>
              </a:spcAft>
            </a:pPr>
            <a:r>
              <a:rPr lang="es-EC" sz="1600" b="1" dirty="0" smtClean="0">
                <a:latin typeface="Arial" pitchFamily="34" charset="0"/>
                <a:cs typeface="Arial" pitchFamily="34" charset="0"/>
              </a:rPr>
              <a:t>SALAS DE EXPOSICIONES CULTURALES</a:t>
            </a:r>
            <a:endParaRPr kumimoji="0" lang="es-EC" sz="1600" i="0" u="none" strike="noStrike" cap="none" normalizeH="0" baseline="0" dirty="0" smtClean="0">
              <a:ln>
                <a:noFill/>
              </a:ln>
              <a:solidFill>
                <a:schemeClr val="tx1"/>
              </a:solidFill>
              <a:effectLst/>
              <a:latin typeface="Arial" pitchFamily="34" charset="0"/>
              <a:cs typeface="Arial" pitchFamily="34" charset="0"/>
            </a:endParaRPr>
          </a:p>
        </p:txBody>
      </p:sp>
      <p:pic>
        <p:nvPicPr>
          <p:cNvPr id="81921" name="Imagen 708" descr="http://www.igm.gob.ec/work/images/ccigm/planetario%281%29.jpg"/>
          <p:cNvPicPr>
            <a:picLocks noChangeAspect="1" noChangeArrowheads="1"/>
          </p:cNvPicPr>
          <p:nvPr/>
        </p:nvPicPr>
        <p:blipFill>
          <a:blip r:embed="rId2" cstate="print"/>
          <a:srcRect/>
          <a:stretch>
            <a:fillRect/>
          </a:stretch>
        </p:blipFill>
        <p:spPr bwMode="auto">
          <a:xfrm>
            <a:off x="5292080" y="3645024"/>
            <a:ext cx="3302000" cy="24288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1922" name="Imagen 709" descr="alt"/>
          <p:cNvPicPr>
            <a:picLocks noChangeAspect="1" noChangeArrowheads="1"/>
          </p:cNvPicPr>
          <p:nvPr/>
        </p:nvPicPr>
        <p:blipFill>
          <a:blip r:embed="rId3" cstate="print"/>
          <a:srcRect/>
          <a:stretch>
            <a:fillRect/>
          </a:stretch>
        </p:blipFill>
        <p:spPr bwMode="auto">
          <a:xfrm>
            <a:off x="755576" y="2132856"/>
            <a:ext cx="1992313" cy="2660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23" name="Imagen 720" descr="alt"/>
          <p:cNvPicPr>
            <a:picLocks noChangeAspect="1" noChangeArrowheads="1"/>
          </p:cNvPicPr>
          <p:nvPr/>
        </p:nvPicPr>
        <p:blipFill>
          <a:blip r:embed="rId4" cstate="print"/>
          <a:srcRect/>
          <a:stretch>
            <a:fillRect/>
          </a:stretch>
        </p:blipFill>
        <p:spPr bwMode="auto">
          <a:xfrm>
            <a:off x="2843808" y="3933056"/>
            <a:ext cx="2408237" cy="1858962"/>
          </a:xfrm>
          <a:prstGeom prst="ellipse">
            <a:avLst/>
          </a:prstGeom>
          <a:ln>
            <a:noFill/>
          </a:ln>
          <a:effectLst>
            <a:softEdge rad="112500"/>
          </a:effectLst>
        </p:spPr>
      </p:pic>
    </p:spTree>
    <p:extLst>
      <p:ext uri="{BB962C8B-B14F-4D97-AF65-F5344CB8AC3E}">
        <p14:creationId xmlns:p14="http://schemas.microsoft.com/office/powerpoint/2010/main" val="20340155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1640" y="356022"/>
            <a:ext cx="8208912" cy="396280"/>
          </a:xfrm>
        </p:spPr>
        <p:txBody>
          <a:bodyPr>
            <a:noAutofit/>
          </a:bodyPr>
          <a:lstStyle/>
          <a:p>
            <a:pPr algn="ctr"/>
            <a:r>
              <a:rPr lang="es-EC" sz="3200" b="1" dirty="0" smtClean="0"/>
              <a:t>producto</a:t>
            </a:r>
            <a:endParaRPr lang="es-EC" sz="3200" dirty="0"/>
          </a:p>
        </p:txBody>
      </p:sp>
      <p:sp>
        <p:nvSpPr>
          <p:cNvPr id="7" name="Rounded Rectangle 6"/>
          <p:cNvSpPr/>
          <p:nvPr/>
        </p:nvSpPr>
        <p:spPr>
          <a:xfrm>
            <a:off x="251520" y="1052736"/>
            <a:ext cx="302433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Gestión Artes Gráficas</a:t>
            </a:r>
            <a:endParaRPr lang="es-EC" b="1" dirty="0"/>
          </a:p>
        </p:txBody>
      </p:sp>
      <p:sp>
        <p:nvSpPr>
          <p:cNvPr id="30724" name="Text Box 4"/>
          <p:cNvSpPr txBox="1">
            <a:spLocks noChangeArrowheads="1"/>
          </p:cNvSpPr>
          <p:nvPr/>
        </p:nvSpPr>
        <p:spPr bwMode="auto">
          <a:xfrm>
            <a:off x="3779912" y="1052736"/>
            <a:ext cx="4752528" cy="2448272"/>
          </a:xfrm>
          <a:prstGeom prst="rect">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lvl="0" algn="just" fontAlgn="base">
              <a:spcBef>
                <a:spcPct val="0"/>
              </a:spcBef>
              <a:spcAft>
                <a:spcPts val="1000"/>
              </a:spcAft>
            </a:pPr>
            <a:r>
              <a:rPr lang="es-EC" sz="1400" b="1" dirty="0" smtClean="0"/>
              <a:t>ESPECIES VALORADAS ( PASAPORTES</a:t>
            </a:r>
            <a:r>
              <a:rPr lang="es-EC" sz="1400" dirty="0" smtClean="0"/>
              <a:t>)</a:t>
            </a:r>
          </a:p>
          <a:p>
            <a:pPr lvl="0" algn="just" fontAlgn="base">
              <a:spcBef>
                <a:spcPct val="0"/>
              </a:spcBef>
              <a:spcAft>
                <a:spcPts val="1000"/>
              </a:spcAft>
            </a:pPr>
            <a:r>
              <a:rPr lang="es-ES" sz="1400" b="1" dirty="0" smtClean="0"/>
              <a:t>IMPRESIÓN DE ALTA CALIDAD</a:t>
            </a:r>
          </a:p>
          <a:p>
            <a:pPr lvl="0" algn="just" fontAlgn="base">
              <a:spcBef>
                <a:spcPct val="0"/>
              </a:spcBef>
              <a:spcAft>
                <a:spcPts val="1000"/>
              </a:spcAft>
            </a:pPr>
            <a:r>
              <a:rPr lang="es-ES" sz="1400" b="1" dirty="0" smtClean="0"/>
              <a:t>NO VALORADOS: DIPLOMAS, CERTIFICADOS, RECIBOS, FACTURAS</a:t>
            </a:r>
          </a:p>
          <a:p>
            <a:pPr algn="just" fontAlgn="base">
              <a:spcBef>
                <a:spcPct val="0"/>
              </a:spcBef>
              <a:spcAft>
                <a:spcPts val="1000"/>
              </a:spcAft>
            </a:pPr>
            <a:r>
              <a:rPr lang="es-ES" sz="1400" b="1" dirty="0" smtClean="0"/>
              <a:t>SOLUCIONES LLAVE EN MANO: DOCUMENTOS DE IDENTIFICACIÓN Y VIAJE, TARJETAS INTELIGENTES, INGENIERÍA Y PROYECTOS.</a:t>
            </a:r>
          </a:p>
          <a:p>
            <a:pPr lvl="0" algn="just" fontAlgn="base">
              <a:spcBef>
                <a:spcPct val="0"/>
              </a:spcBef>
              <a:spcAft>
                <a:spcPts val="1000"/>
              </a:spcAft>
            </a:pPr>
            <a:endParaRPr lang="es-EC" sz="1400" b="1" dirty="0" smtClean="0"/>
          </a:p>
        </p:txBody>
      </p:sp>
      <p:pic>
        <p:nvPicPr>
          <p:cNvPr id="95234" name="Imagen 733" descr="http://www.igm.gob.ec/site/images/stories/artes/cubierta1.gif"/>
          <p:cNvPicPr>
            <a:picLocks noChangeAspect="1" noChangeArrowheads="1"/>
          </p:cNvPicPr>
          <p:nvPr/>
        </p:nvPicPr>
        <p:blipFill>
          <a:blip r:embed="rId2" cstate="print"/>
          <a:srcRect/>
          <a:stretch>
            <a:fillRect/>
          </a:stretch>
        </p:blipFill>
        <p:spPr bwMode="auto">
          <a:xfrm>
            <a:off x="2411760" y="3861048"/>
            <a:ext cx="1498476" cy="1807468"/>
          </a:xfrm>
          <a:prstGeom prst="rect">
            <a:avLst/>
          </a:prstGeom>
          <a:ln>
            <a:noFill/>
          </a:ln>
          <a:effectLst>
            <a:outerShdw blurRad="292100" dist="139700" dir="2700000" algn="tl" rotWithShape="0">
              <a:srgbClr val="333333">
                <a:alpha val="65000"/>
              </a:srgbClr>
            </a:outerShdw>
          </a:effectLst>
        </p:spPr>
      </p:pic>
      <p:pic>
        <p:nvPicPr>
          <p:cNvPr id="95235" name="Imagen 734" descr="http://www.igm.gob.ec/site/images/stories/artes/UV%20PAG2.gif"/>
          <p:cNvPicPr>
            <a:picLocks noChangeAspect="1" noChangeArrowheads="1"/>
          </p:cNvPicPr>
          <p:nvPr/>
        </p:nvPicPr>
        <p:blipFill>
          <a:blip r:embed="rId3" cstate="print"/>
          <a:srcRect/>
          <a:stretch>
            <a:fillRect/>
          </a:stretch>
        </p:blipFill>
        <p:spPr bwMode="auto">
          <a:xfrm>
            <a:off x="323528" y="3717032"/>
            <a:ext cx="1872208" cy="15628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5238" name="Imagen 864" descr="http://www.igm.gob.ec/cms/images/stories/tarjeta.gif"/>
          <p:cNvPicPr>
            <a:picLocks noChangeAspect="1" noChangeArrowheads="1"/>
          </p:cNvPicPr>
          <p:nvPr/>
        </p:nvPicPr>
        <p:blipFill>
          <a:blip r:embed="rId4" cstate="print"/>
          <a:srcRect/>
          <a:stretch>
            <a:fillRect/>
          </a:stretch>
        </p:blipFill>
        <p:spPr bwMode="auto">
          <a:xfrm>
            <a:off x="4283968" y="5229200"/>
            <a:ext cx="2232248" cy="1347862"/>
          </a:xfrm>
          <a:prstGeom prst="rect">
            <a:avLst/>
          </a:prstGeom>
          <a:noFill/>
        </p:spPr>
      </p:pic>
      <p:pic>
        <p:nvPicPr>
          <p:cNvPr id="95236" name="Imagen 866" descr="http://www.igm.gob.ec/cms/images/stories/artes.gif"/>
          <p:cNvPicPr>
            <a:picLocks noChangeAspect="1" noChangeArrowheads="1"/>
          </p:cNvPicPr>
          <p:nvPr/>
        </p:nvPicPr>
        <p:blipFill>
          <a:blip r:embed="rId5" cstate="print"/>
          <a:srcRect/>
          <a:stretch>
            <a:fillRect/>
          </a:stretch>
        </p:blipFill>
        <p:spPr bwMode="auto">
          <a:xfrm>
            <a:off x="4211960" y="3789040"/>
            <a:ext cx="1872208" cy="1224136"/>
          </a:xfrm>
          <a:prstGeom prst="rect">
            <a:avLst/>
          </a:prstGeom>
          <a:noFill/>
        </p:spPr>
      </p:pic>
      <p:sp>
        <p:nvSpPr>
          <p:cNvPr id="9523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95240" name="Rectangle 8"/>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s-EC"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5241" name="Rectangle 9"/>
          <p:cNvSpPr>
            <a:spLocks noChangeArrowheads="1"/>
          </p:cNvSpPr>
          <p:nvPr/>
        </p:nvSpPr>
        <p:spPr bwMode="auto">
          <a:xfrm>
            <a:off x="0" y="1781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5242" name="Rectangle 10"/>
          <p:cNvSpPr>
            <a:spLocks noChangeArrowheads="1"/>
          </p:cNvSpPr>
          <p:nvPr/>
        </p:nvSpPr>
        <p:spPr bwMode="auto">
          <a:xfrm>
            <a:off x="0" y="2667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pitchFamily="34"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95237" name="Imagen 735" descr="http://www.igm.gob.ec/cms/images/stories/biometria.gif"/>
          <p:cNvPicPr>
            <a:picLocks noChangeAspect="1" noChangeArrowheads="1"/>
          </p:cNvPicPr>
          <p:nvPr/>
        </p:nvPicPr>
        <p:blipFill>
          <a:blip r:embed="rId6" cstate="print"/>
          <a:srcRect/>
          <a:stretch>
            <a:fillRect/>
          </a:stretch>
        </p:blipFill>
        <p:spPr bwMode="auto">
          <a:xfrm>
            <a:off x="6444208" y="3789040"/>
            <a:ext cx="1944216" cy="1368151"/>
          </a:xfrm>
          <a:prstGeom prst="rect">
            <a:avLst/>
          </a:prstGeom>
          <a:noFill/>
        </p:spPr>
      </p:pic>
      <p:pic>
        <p:nvPicPr>
          <p:cNvPr id="95243" name="Imagen 865" descr="http://www.igm.gob.ec/cms/images/stories/tramas.gif"/>
          <p:cNvPicPr>
            <a:picLocks noChangeAspect="1" noChangeArrowheads="1"/>
          </p:cNvPicPr>
          <p:nvPr/>
        </p:nvPicPr>
        <p:blipFill>
          <a:blip r:embed="rId7" cstate="print"/>
          <a:srcRect/>
          <a:stretch>
            <a:fillRect/>
          </a:stretch>
        </p:blipFill>
        <p:spPr bwMode="auto">
          <a:xfrm>
            <a:off x="6660232" y="5445224"/>
            <a:ext cx="1981845" cy="1071268"/>
          </a:xfrm>
          <a:prstGeom prst="rect">
            <a:avLst/>
          </a:prstGeom>
          <a:noFill/>
          <a:ln w="9525">
            <a:noFill/>
            <a:miter lim="800000"/>
            <a:headEnd/>
            <a:tailEnd/>
          </a:ln>
        </p:spPr>
      </p:pic>
    </p:spTree>
    <p:extLst>
      <p:ext uri="{BB962C8B-B14F-4D97-AF65-F5344CB8AC3E}">
        <p14:creationId xmlns:p14="http://schemas.microsoft.com/office/powerpoint/2010/main" val="20340155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1640" y="356022"/>
            <a:ext cx="8208912" cy="396280"/>
          </a:xfrm>
        </p:spPr>
        <p:txBody>
          <a:bodyPr>
            <a:noAutofit/>
          </a:bodyPr>
          <a:lstStyle/>
          <a:p>
            <a:pPr algn="ctr"/>
            <a:r>
              <a:rPr lang="es-EC" sz="3200" b="1" dirty="0" smtClean="0"/>
              <a:t>producto</a:t>
            </a:r>
            <a:endParaRPr lang="es-EC" sz="3200" dirty="0"/>
          </a:p>
        </p:txBody>
      </p:sp>
      <p:sp>
        <p:nvSpPr>
          <p:cNvPr id="7" name="Rounded Rectangle 6"/>
          <p:cNvSpPr/>
          <p:nvPr/>
        </p:nvSpPr>
        <p:spPr>
          <a:xfrm>
            <a:off x="539552" y="1124744"/>
            <a:ext cx="302433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GESTION  CARTOGRÁFICAS</a:t>
            </a:r>
            <a:endParaRPr lang="es-EC" b="1" dirty="0"/>
          </a:p>
        </p:txBody>
      </p:sp>
      <p:sp>
        <p:nvSpPr>
          <p:cNvPr id="30724" name="Text Box 4"/>
          <p:cNvSpPr txBox="1">
            <a:spLocks noChangeArrowheads="1"/>
          </p:cNvSpPr>
          <p:nvPr/>
        </p:nvSpPr>
        <p:spPr bwMode="auto">
          <a:xfrm>
            <a:off x="4067944" y="1196752"/>
            <a:ext cx="4536504" cy="1944216"/>
          </a:xfrm>
          <a:prstGeom prst="rect">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lvl="0">
              <a:buFont typeface="Arial" pitchFamily="34" charset="0"/>
              <a:buChar char="•"/>
            </a:pPr>
            <a:r>
              <a:rPr lang="es-ES" sz="1600" b="1" dirty="0" smtClean="0"/>
              <a:t>Fotografías Aéreas escaneadas en B/N y color </a:t>
            </a:r>
          </a:p>
          <a:p>
            <a:pPr lvl="0">
              <a:buFont typeface="Arial" pitchFamily="34" charset="0"/>
              <a:buChar char="•"/>
            </a:pPr>
            <a:r>
              <a:rPr lang="es-ES" sz="1600" b="1" dirty="0" smtClean="0"/>
              <a:t>Fotografías Aéreas digitales </a:t>
            </a:r>
            <a:r>
              <a:rPr lang="es-ES" sz="1600" b="1" dirty="0" err="1" smtClean="0"/>
              <a:t>Pancromaticas</a:t>
            </a:r>
            <a:r>
              <a:rPr lang="es-ES" sz="1600" b="1" dirty="0" smtClean="0"/>
              <a:t>, RGB y falso color infrarrojo </a:t>
            </a:r>
          </a:p>
          <a:p>
            <a:pPr lvl="0">
              <a:buFont typeface="Arial" pitchFamily="34" charset="0"/>
              <a:buChar char="•"/>
            </a:pPr>
            <a:r>
              <a:rPr lang="en-US" sz="1600" b="1" dirty="0" err="1" smtClean="0"/>
              <a:t>Ampliaciones</a:t>
            </a:r>
            <a:r>
              <a:rPr lang="en-US" sz="1600" b="1" dirty="0" smtClean="0"/>
              <a:t> </a:t>
            </a:r>
            <a:r>
              <a:rPr lang="en-US" sz="1600" b="1" dirty="0" err="1" smtClean="0"/>
              <a:t>fotográficas</a:t>
            </a:r>
            <a:r>
              <a:rPr lang="en-US" sz="1600" b="1" dirty="0" smtClean="0"/>
              <a:t> </a:t>
            </a:r>
            <a:r>
              <a:rPr lang="en-US" sz="1600" b="1" dirty="0" err="1" smtClean="0"/>
              <a:t>hasta</a:t>
            </a:r>
            <a:r>
              <a:rPr lang="en-US" sz="1600" b="1" dirty="0" smtClean="0"/>
              <a:t> 1 x 1 m</a:t>
            </a:r>
            <a:endParaRPr lang="es-ES" sz="1600" b="1" dirty="0" smtClean="0"/>
          </a:p>
          <a:p>
            <a:pPr lvl="0">
              <a:buFont typeface="Arial" pitchFamily="34" charset="0"/>
              <a:buChar char="•"/>
            </a:pPr>
            <a:r>
              <a:rPr lang="en-US" sz="1600" b="1" dirty="0" err="1" smtClean="0"/>
              <a:t>Fotoindices</a:t>
            </a:r>
            <a:r>
              <a:rPr lang="en-US" sz="1600" b="1" dirty="0" smtClean="0"/>
              <a:t> </a:t>
            </a:r>
            <a:r>
              <a:rPr lang="en-US" sz="1600" b="1" dirty="0" err="1" smtClean="0"/>
              <a:t>digitales</a:t>
            </a:r>
            <a:endParaRPr lang="es-ES" sz="1600" b="1" dirty="0" smtClean="0"/>
          </a:p>
          <a:p>
            <a:pPr>
              <a:buFont typeface="Arial" pitchFamily="34" charset="0"/>
              <a:buChar char="•"/>
            </a:pPr>
            <a:r>
              <a:rPr lang="en-US" sz="1600" b="1" dirty="0" err="1" smtClean="0"/>
              <a:t>Mosaicos</a:t>
            </a:r>
            <a:r>
              <a:rPr lang="en-US" sz="1600" b="1" dirty="0" smtClean="0"/>
              <a:t> </a:t>
            </a:r>
            <a:r>
              <a:rPr lang="en-US" sz="1600" b="1" dirty="0" err="1" smtClean="0"/>
              <a:t>digitales</a:t>
            </a:r>
            <a:r>
              <a:rPr lang="en-US" sz="1600" b="1" dirty="0" smtClean="0"/>
              <a:t> no </a:t>
            </a:r>
            <a:r>
              <a:rPr lang="en-US" sz="1600" b="1" dirty="0" err="1" smtClean="0"/>
              <a:t>controlado</a:t>
            </a:r>
            <a:endParaRPr lang="es-ES" sz="1600" b="1" dirty="0"/>
          </a:p>
        </p:txBody>
      </p:sp>
      <p:pic>
        <p:nvPicPr>
          <p:cNvPr id="9" name="Imagen 705" descr="alt"/>
          <p:cNvPicPr>
            <a:picLocks noChangeAspect="1" noChangeArrowheads="1"/>
          </p:cNvPicPr>
          <p:nvPr/>
        </p:nvPicPr>
        <p:blipFill>
          <a:blip r:embed="rId2" cstate="print"/>
          <a:srcRect/>
          <a:stretch>
            <a:fillRect/>
          </a:stretch>
        </p:blipFill>
        <p:spPr bwMode="auto">
          <a:xfrm>
            <a:off x="251520" y="1772816"/>
            <a:ext cx="3484748" cy="2132856"/>
          </a:xfrm>
          <a:prstGeom prst="rect">
            <a:avLst/>
          </a:prstGeom>
          <a:noFill/>
          <a:ln w="9525">
            <a:noFill/>
            <a:miter lim="800000"/>
            <a:headEnd/>
            <a:tailEnd/>
          </a:ln>
        </p:spPr>
      </p:pic>
      <p:pic>
        <p:nvPicPr>
          <p:cNvPr id="97281" name="Imagen 706" descr="http://www.igm.gob.ec/site/images/comsocial/2011/pdf/cartografico/triptico_ortofotos.jpg"/>
          <p:cNvPicPr>
            <a:picLocks noChangeAspect="1" noChangeArrowheads="1"/>
          </p:cNvPicPr>
          <p:nvPr/>
        </p:nvPicPr>
        <p:blipFill>
          <a:blip r:embed="rId3" cstate="print"/>
          <a:srcRect/>
          <a:stretch>
            <a:fillRect/>
          </a:stretch>
        </p:blipFill>
        <p:spPr bwMode="auto">
          <a:xfrm>
            <a:off x="323527" y="3600946"/>
            <a:ext cx="8496945" cy="2924398"/>
          </a:xfrm>
          <a:prstGeom prst="rect">
            <a:avLst/>
          </a:prstGeom>
          <a:noFill/>
          <a:ln w="9525">
            <a:noFill/>
            <a:miter lim="800000"/>
            <a:headEnd/>
            <a:tailEnd/>
          </a:ln>
        </p:spPr>
      </p:pic>
    </p:spTree>
    <p:extLst>
      <p:ext uri="{BB962C8B-B14F-4D97-AF65-F5344CB8AC3E}">
        <p14:creationId xmlns:p14="http://schemas.microsoft.com/office/powerpoint/2010/main" val="2034015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0 Rectángulo redondeado"/>
          <p:cNvSpPr/>
          <p:nvPr/>
        </p:nvSpPr>
        <p:spPr>
          <a:xfrm>
            <a:off x="2267744" y="1268824"/>
            <a:ext cx="4752528"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200" b="1" dirty="0" smtClean="0"/>
              <a:t>INEXISTENCIA DE UN MODELO DE GESTIÓN ESTRATÉGICO </a:t>
            </a:r>
            <a:endParaRPr lang="es-EC" sz="1200" b="1" dirty="0"/>
          </a:p>
        </p:txBody>
      </p:sp>
      <p:sp>
        <p:nvSpPr>
          <p:cNvPr id="5" name="88 Rectángulo redondeado"/>
          <p:cNvSpPr/>
          <p:nvPr/>
        </p:nvSpPr>
        <p:spPr>
          <a:xfrm>
            <a:off x="1126622" y="2564968"/>
            <a:ext cx="1459045" cy="576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000" b="1" dirty="0" smtClean="0"/>
              <a:t> </a:t>
            </a:r>
            <a:r>
              <a:rPr lang="en-US" sz="1000" b="1" dirty="0" smtClean="0"/>
              <a:t>LOGISTICA </a:t>
            </a:r>
            <a:endParaRPr lang="es-EC" sz="1000" b="1" dirty="0"/>
          </a:p>
        </p:txBody>
      </p:sp>
      <p:sp>
        <p:nvSpPr>
          <p:cNvPr id="7" name="76 Rectángulo redondeado"/>
          <p:cNvSpPr/>
          <p:nvPr/>
        </p:nvSpPr>
        <p:spPr>
          <a:xfrm>
            <a:off x="3923928" y="2564968"/>
            <a:ext cx="1459045" cy="576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t>R.R.H.H </a:t>
            </a:r>
            <a:endParaRPr lang="es-EC" sz="1000" b="1" dirty="0"/>
          </a:p>
        </p:txBody>
      </p:sp>
      <p:sp>
        <p:nvSpPr>
          <p:cNvPr id="8" name="15 Rectángulo redondeado"/>
          <p:cNvSpPr/>
          <p:nvPr/>
        </p:nvSpPr>
        <p:spPr>
          <a:xfrm>
            <a:off x="6527222" y="2564968"/>
            <a:ext cx="1501162"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t>FINANCIERO</a:t>
            </a:r>
            <a:endParaRPr lang="es-EC" sz="1000" b="1" dirty="0"/>
          </a:p>
        </p:txBody>
      </p:sp>
      <p:sp>
        <p:nvSpPr>
          <p:cNvPr id="9" name="18 Rectángulo redondeado"/>
          <p:cNvSpPr/>
          <p:nvPr/>
        </p:nvSpPr>
        <p:spPr>
          <a:xfrm>
            <a:off x="2195736" y="4941232"/>
            <a:ext cx="1800200"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t>MARKETING</a:t>
            </a:r>
            <a:endParaRPr lang="es-EC" sz="1000" b="1" dirty="0"/>
          </a:p>
        </p:txBody>
      </p:sp>
      <p:sp>
        <p:nvSpPr>
          <p:cNvPr id="10" name="100 Rectángulo redondeado"/>
          <p:cNvSpPr/>
          <p:nvPr/>
        </p:nvSpPr>
        <p:spPr>
          <a:xfrm>
            <a:off x="5148064" y="4941232"/>
            <a:ext cx="1359783" cy="576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t>VENTAS </a:t>
            </a:r>
            <a:endParaRPr lang="es-EC" sz="1000" b="1" dirty="0"/>
          </a:p>
        </p:txBody>
      </p:sp>
      <p:sp>
        <p:nvSpPr>
          <p:cNvPr id="11" name="88 Rectángulo redondeado"/>
          <p:cNvSpPr/>
          <p:nvPr/>
        </p:nvSpPr>
        <p:spPr>
          <a:xfrm>
            <a:off x="2339752" y="5949344"/>
            <a:ext cx="1459045" cy="576000"/>
          </a:xfrm>
          <a:prstGeom prst="roundRect">
            <a:avLst/>
          </a:prstGeom>
          <a:solidFill>
            <a:schemeClr val="accent3">
              <a:lumMod val="40000"/>
              <a:lumOff val="60000"/>
            </a:schemeClr>
          </a:solidFill>
          <a:ln>
            <a:solidFill>
              <a:schemeClr val="accent1">
                <a:shade val="95000"/>
                <a:satMod val="10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sz="1000" dirty="0" smtClean="0"/>
          </a:p>
          <a:p>
            <a:pPr algn="ctr"/>
            <a:r>
              <a:rPr lang="es-EC" sz="1000" dirty="0" smtClean="0"/>
              <a:t>Falta promocionar y difundir los nuevos productos.</a:t>
            </a:r>
          </a:p>
          <a:p>
            <a:pPr algn="ctr"/>
            <a:endParaRPr lang="es-EC" sz="1000" b="1" dirty="0"/>
          </a:p>
        </p:txBody>
      </p:sp>
      <p:sp>
        <p:nvSpPr>
          <p:cNvPr id="12" name="88 Rectángulo redondeado"/>
          <p:cNvSpPr/>
          <p:nvPr/>
        </p:nvSpPr>
        <p:spPr>
          <a:xfrm>
            <a:off x="5076056" y="5949344"/>
            <a:ext cx="1459045" cy="576000"/>
          </a:xfrm>
          <a:prstGeom prst="roundRect">
            <a:avLst/>
          </a:prstGeom>
          <a:solidFill>
            <a:schemeClr val="accent3">
              <a:lumMod val="40000"/>
              <a:lumOff val="60000"/>
            </a:schemeClr>
          </a:solidFill>
          <a:ln>
            <a:solidFill>
              <a:schemeClr val="accent1">
                <a:shade val="95000"/>
                <a:satMod val="10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sz="1000" dirty="0" smtClean="0"/>
          </a:p>
          <a:p>
            <a:pPr algn="ctr"/>
            <a:r>
              <a:rPr lang="es-EC" sz="1000" dirty="0" smtClean="0"/>
              <a:t>Falta atender a clientes actuales y potenciales</a:t>
            </a:r>
          </a:p>
          <a:p>
            <a:pPr algn="ctr"/>
            <a:endParaRPr lang="es-EC" sz="1000" b="1" dirty="0"/>
          </a:p>
        </p:txBody>
      </p:sp>
      <p:sp>
        <p:nvSpPr>
          <p:cNvPr id="13" name="88 Rectángulo redondeado"/>
          <p:cNvSpPr/>
          <p:nvPr/>
        </p:nvSpPr>
        <p:spPr>
          <a:xfrm>
            <a:off x="3923928" y="3573080"/>
            <a:ext cx="1459045" cy="576000"/>
          </a:xfrm>
          <a:prstGeom prst="roundRect">
            <a:avLst/>
          </a:prstGeom>
          <a:solidFill>
            <a:schemeClr val="accent3">
              <a:lumMod val="40000"/>
              <a:lumOff val="60000"/>
            </a:schemeClr>
          </a:solidFill>
          <a:ln>
            <a:solidFill>
              <a:schemeClr val="accent1">
                <a:shade val="95000"/>
                <a:satMod val="10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000" dirty="0" smtClean="0"/>
          </a:p>
          <a:p>
            <a:pPr algn="ctr"/>
            <a:r>
              <a:rPr lang="en-US" sz="1000" dirty="0" err="1" smtClean="0"/>
              <a:t>Falta</a:t>
            </a:r>
            <a:r>
              <a:rPr lang="en-US" sz="1000" dirty="0" smtClean="0"/>
              <a:t> </a:t>
            </a:r>
            <a:r>
              <a:rPr lang="en-US" sz="1000" noProof="1" smtClean="0"/>
              <a:t>capacitar</a:t>
            </a:r>
            <a:r>
              <a:rPr lang="en-US" sz="1000" dirty="0" smtClean="0"/>
              <a:t> al personal.</a:t>
            </a:r>
            <a:endParaRPr lang="es-EC" sz="1000" dirty="0" smtClean="0"/>
          </a:p>
          <a:p>
            <a:pPr algn="ctr"/>
            <a:endParaRPr lang="es-EC" sz="1000" b="1" dirty="0"/>
          </a:p>
        </p:txBody>
      </p:sp>
      <p:sp>
        <p:nvSpPr>
          <p:cNvPr id="14" name="88 Rectángulo redondeado"/>
          <p:cNvSpPr/>
          <p:nvPr/>
        </p:nvSpPr>
        <p:spPr>
          <a:xfrm>
            <a:off x="6516216" y="3573080"/>
            <a:ext cx="1656184" cy="648008"/>
          </a:xfrm>
          <a:prstGeom prst="roundRect">
            <a:avLst/>
          </a:prstGeom>
          <a:solidFill>
            <a:schemeClr val="accent3">
              <a:lumMod val="40000"/>
              <a:lumOff val="60000"/>
            </a:schemeClr>
          </a:solidFill>
          <a:ln>
            <a:solidFill>
              <a:schemeClr val="accent1">
                <a:shade val="95000"/>
                <a:satMod val="10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sz="1000" dirty="0" smtClean="0"/>
          </a:p>
          <a:p>
            <a:pPr algn="ctr"/>
            <a:r>
              <a:rPr lang="es-EC" sz="1000" dirty="0" smtClean="0"/>
              <a:t>Falta financiar presupuesto para un plan estratégico de </a:t>
            </a:r>
            <a:r>
              <a:rPr lang="es-EC" sz="1000" dirty="0" err="1" smtClean="0"/>
              <a:t>mrk</a:t>
            </a:r>
            <a:endParaRPr lang="es-EC" sz="1000" dirty="0" smtClean="0"/>
          </a:p>
          <a:p>
            <a:pPr algn="ctr"/>
            <a:endParaRPr lang="es-EC" sz="1000" b="1" dirty="0"/>
          </a:p>
        </p:txBody>
      </p:sp>
      <p:sp>
        <p:nvSpPr>
          <p:cNvPr id="15" name="88 Rectángulo redondeado"/>
          <p:cNvSpPr/>
          <p:nvPr/>
        </p:nvSpPr>
        <p:spPr>
          <a:xfrm>
            <a:off x="1115616" y="3573080"/>
            <a:ext cx="1459045" cy="576000"/>
          </a:xfrm>
          <a:prstGeom prst="roundRect">
            <a:avLst/>
          </a:prstGeom>
          <a:solidFill>
            <a:schemeClr val="accent3">
              <a:lumMod val="40000"/>
              <a:lumOff val="60000"/>
            </a:schemeClr>
          </a:solidFill>
          <a:ln>
            <a:solidFill>
              <a:schemeClr val="accent1">
                <a:shade val="95000"/>
                <a:satMod val="10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000" dirty="0" smtClean="0"/>
          </a:p>
          <a:p>
            <a:pPr algn="ctr"/>
            <a:r>
              <a:rPr lang="es-EC" sz="1000" dirty="0" smtClean="0"/>
              <a:t>Falta incursionar a nivel internacional los productos</a:t>
            </a:r>
          </a:p>
          <a:p>
            <a:pPr algn="ctr"/>
            <a:endParaRPr lang="es-EC" sz="1000" b="1" dirty="0"/>
          </a:p>
        </p:txBody>
      </p:sp>
      <p:cxnSp>
        <p:nvCxnSpPr>
          <p:cNvPr id="17" name="Straight Arrow Connector 16"/>
          <p:cNvCxnSpPr>
            <a:endCxn id="5" idx="0"/>
          </p:cNvCxnSpPr>
          <p:nvPr/>
        </p:nvCxnSpPr>
        <p:spPr>
          <a:xfrm flipH="1">
            <a:off x="1856145" y="2060912"/>
            <a:ext cx="771639"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2"/>
            <a:endCxn id="7" idx="0"/>
          </p:cNvCxnSpPr>
          <p:nvPr/>
        </p:nvCxnSpPr>
        <p:spPr>
          <a:xfrm>
            <a:off x="4644008" y="2060912"/>
            <a:ext cx="9443"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8" idx="0"/>
          </p:cNvCxnSpPr>
          <p:nvPr/>
        </p:nvCxnSpPr>
        <p:spPr>
          <a:xfrm>
            <a:off x="6732240" y="2060912"/>
            <a:ext cx="545563"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5" idx="2"/>
            <a:endCxn id="15" idx="0"/>
          </p:cNvCxnSpPr>
          <p:nvPr/>
        </p:nvCxnSpPr>
        <p:spPr>
          <a:xfrm flipH="1">
            <a:off x="1845139" y="3140968"/>
            <a:ext cx="11006" cy="432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5796136" y="5517296"/>
            <a:ext cx="11006" cy="432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059832" y="5517296"/>
            <a:ext cx="11006" cy="432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7308304" y="3141032"/>
            <a:ext cx="11006" cy="432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4644008" y="3141032"/>
            <a:ext cx="11006" cy="432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9" idx="0"/>
          </p:cNvCxnSpPr>
          <p:nvPr/>
        </p:nvCxnSpPr>
        <p:spPr>
          <a:xfrm flipH="1">
            <a:off x="3095836" y="2060912"/>
            <a:ext cx="36004" cy="28803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5868144" y="2060912"/>
            <a:ext cx="36004" cy="28803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itle 1"/>
          <p:cNvSpPr txBox="1">
            <a:spLocks/>
          </p:cNvSpPr>
          <p:nvPr/>
        </p:nvSpPr>
        <p:spPr>
          <a:xfrm>
            <a:off x="1475656" y="1412776"/>
            <a:ext cx="6264696" cy="144016"/>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2800" b="1" i="0" u="none" strike="noStrike" kern="1200" cap="none" spc="0" normalizeH="0" baseline="0" noProof="0" dirty="0" smtClean="0">
              <a:ln>
                <a:noFill/>
              </a:ln>
              <a:solidFill>
                <a:schemeClr val="tx2"/>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2800" b="1" dirty="0" smtClean="0">
              <a:solidFill>
                <a:schemeClr val="tx2"/>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2800" b="1" i="0" u="none" strike="noStrike" kern="1200" cap="none" spc="0" normalizeH="0" baseline="0" noProof="0" dirty="0" smtClean="0">
              <a:ln>
                <a:noFill/>
              </a:ln>
              <a:solidFill>
                <a:schemeClr val="tx2"/>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2800" b="1" dirty="0" smtClean="0">
              <a:solidFill>
                <a:schemeClr val="tx2"/>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2800" b="1" i="0" u="none" strike="noStrike" kern="1200" cap="none" spc="0" normalizeH="0" baseline="0" noProof="0" dirty="0" smtClean="0">
              <a:ln>
                <a:noFill/>
              </a:ln>
              <a:solidFill>
                <a:schemeClr val="tx2"/>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2800" b="1" dirty="0" smtClean="0">
              <a:solidFill>
                <a:schemeClr val="tx2"/>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2800" b="1" i="0" u="none" strike="noStrike" kern="1200" cap="none" spc="0" normalizeH="0" baseline="0" noProof="0" dirty="0" smtClean="0">
              <a:ln>
                <a:noFill/>
              </a:ln>
              <a:solidFill>
                <a:schemeClr val="tx2"/>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2800" b="1" dirty="0" smtClean="0">
              <a:solidFill>
                <a:schemeClr val="tx2"/>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2800" b="1" i="0" u="none" strike="noStrike" kern="1200" cap="none" spc="0" normalizeH="0" baseline="0" noProof="0" dirty="0" smtClean="0">
              <a:ln>
                <a:noFill/>
              </a:ln>
              <a:solidFill>
                <a:schemeClr val="tx2"/>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smtClean="0">
                <a:ln>
                  <a:noFill/>
                </a:ln>
                <a:solidFill>
                  <a:schemeClr val="tx2"/>
                </a:solidFill>
                <a:effectLst/>
                <a:uLnTx/>
                <a:uFillTx/>
                <a:latin typeface="+mj-lt"/>
                <a:ea typeface="+mj-ea"/>
                <a:cs typeface="+mj-cs"/>
              </a:rPr>
              <a:t>Determinación del Problema</a:t>
            </a:r>
            <a:r>
              <a:rPr kumimoji="0" lang="es-EC" sz="2800" b="1" i="0" u="none" strike="noStrike" kern="1200" cap="none" spc="0" normalizeH="0" baseline="0" noProof="0" dirty="0" smtClean="0">
                <a:ln>
                  <a:noFill/>
                </a:ln>
                <a:solidFill>
                  <a:schemeClr val="tx2"/>
                </a:solidFill>
                <a:effectLst/>
                <a:uLnTx/>
                <a:uFillTx/>
                <a:latin typeface="+mj-lt"/>
                <a:ea typeface="+mj-ea"/>
                <a:cs typeface="+mj-cs"/>
              </a:rPr>
              <a:t/>
            </a:r>
            <a:br>
              <a:rPr kumimoji="0" lang="es-EC" sz="2800" b="1" i="0" u="none" strike="noStrike" kern="1200" cap="none" spc="0" normalizeH="0" baseline="0" noProof="0" dirty="0" smtClean="0">
                <a:ln>
                  <a:noFill/>
                </a:ln>
                <a:solidFill>
                  <a:schemeClr val="tx2"/>
                </a:solidFill>
                <a:effectLst/>
                <a:uLnTx/>
                <a:uFillTx/>
                <a:latin typeface="+mj-lt"/>
                <a:ea typeface="+mj-ea"/>
                <a:cs typeface="+mj-cs"/>
              </a:rPr>
            </a:br>
            <a:endParaRPr kumimoji="0" lang="es-EC" sz="28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1640" y="356022"/>
            <a:ext cx="8208912" cy="396280"/>
          </a:xfrm>
        </p:spPr>
        <p:txBody>
          <a:bodyPr>
            <a:noAutofit/>
          </a:bodyPr>
          <a:lstStyle/>
          <a:p>
            <a:pPr algn="ctr"/>
            <a:r>
              <a:rPr lang="es-EC" sz="3200" b="1" dirty="0" smtClean="0"/>
              <a:t>producto</a:t>
            </a:r>
            <a:endParaRPr lang="es-EC" sz="3200" dirty="0"/>
          </a:p>
        </p:txBody>
      </p:sp>
      <p:sp>
        <p:nvSpPr>
          <p:cNvPr id="11" name="Rounded Rectangle 6"/>
          <p:cNvSpPr/>
          <p:nvPr/>
        </p:nvSpPr>
        <p:spPr>
          <a:xfrm>
            <a:off x="323528" y="1196752"/>
            <a:ext cx="338437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GESTIÓN GEOGRAFICA</a:t>
            </a:r>
            <a:endParaRPr lang="es-EC" b="1" dirty="0"/>
          </a:p>
        </p:txBody>
      </p:sp>
      <p:sp>
        <p:nvSpPr>
          <p:cNvPr id="12" name="Text Box 4"/>
          <p:cNvSpPr txBox="1">
            <a:spLocks noChangeArrowheads="1"/>
          </p:cNvSpPr>
          <p:nvPr/>
        </p:nvSpPr>
        <p:spPr bwMode="auto">
          <a:xfrm>
            <a:off x="4644008" y="980728"/>
            <a:ext cx="3060340" cy="4824536"/>
          </a:xfrm>
          <a:prstGeom prst="rect">
            <a:avLst/>
          </a:prstGeom>
          <a:solidFill>
            <a:schemeClr val="accent6">
              <a:lumMod val="40000"/>
              <a:lumOff val="60000"/>
            </a:schemeClr>
          </a:soli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lvl="0">
              <a:buFont typeface="Arial" pitchFamily="34" charset="0"/>
              <a:buChar char="•"/>
            </a:pPr>
            <a:r>
              <a:rPr lang="es-ES" sz="2000" b="1" dirty="0" smtClean="0"/>
              <a:t>Infraestructura de datos Geoespaciales.</a:t>
            </a:r>
          </a:p>
          <a:p>
            <a:pPr lvl="0">
              <a:buFont typeface="Arial" pitchFamily="34" charset="0"/>
              <a:buChar char="•"/>
            </a:pPr>
            <a:r>
              <a:rPr lang="es-ES" sz="2000" b="1" dirty="0" smtClean="0"/>
              <a:t>Panel de Infraestructura de datos Espaciales</a:t>
            </a:r>
          </a:p>
          <a:p>
            <a:pPr lvl="0">
              <a:buFont typeface="Arial" pitchFamily="34" charset="0"/>
              <a:buChar char="•"/>
            </a:pPr>
            <a:r>
              <a:rPr lang="es-ES" sz="2000" b="1" dirty="0" smtClean="0"/>
              <a:t>Normalización</a:t>
            </a:r>
          </a:p>
          <a:p>
            <a:pPr lvl="0">
              <a:buFont typeface="Arial" pitchFamily="34" charset="0"/>
              <a:buChar char="•"/>
            </a:pPr>
            <a:r>
              <a:rPr lang="es-ES" sz="2000" b="1" dirty="0" smtClean="0"/>
              <a:t>Cartografía Militar</a:t>
            </a:r>
          </a:p>
          <a:p>
            <a:pPr lvl="0">
              <a:buFont typeface="Arial" pitchFamily="34" charset="0"/>
              <a:buChar char="•"/>
            </a:pPr>
            <a:r>
              <a:rPr lang="es-ES" sz="2000" b="1" dirty="0" smtClean="0"/>
              <a:t>Revisión</a:t>
            </a:r>
          </a:p>
          <a:p>
            <a:pPr lvl="0">
              <a:buFont typeface="Arial" pitchFamily="34" charset="0"/>
              <a:buChar char="•"/>
            </a:pPr>
            <a:r>
              <a:rPr lang="es-ES" sz="2000" b="1" dirty="0" smtClean="0"/>
              <a:t>Clearinghouse</a:t>
            </a:r>
          </a:p>
          <a:p>
            <a:pPr lvl="0">
              <a:buFont typeface="Arial" pitchFamily="34" charset="0"/>
              <a:buChar char="•"/>
            </a:pPr>
            <a:r>
              <a:rPr lang="es-ES" sz="2000" b="1" dirty="0" smtClean="0"/>
              <a:t>Atlas y Álbumes</a:t>
            </a:r>
          </a:p>
          <a:p>
            <a:pPr lvl="0">
              <a:buFont typeface="Arial" pitchFamily="34" charset="0"/>
              <a:buChar char="•"/>
            </a:pPr>
            <a:r>
              <a:rPr lang="es-ES" sz="2000" b="1" dirty="0" smtClean="0"/>
              <a:t>Mapas Impresos</a:t>
            </a:r>
          </a:p>
          <a:p>
            <a:pPr lvl="0">
              <a:buFont typeface="Arial" pitchFamily="34" charset="0"/>
              <a:buChar char="•"/>
            </a:pPr>
            <a:r>
              <a:rPr lang="es-ES" sz="2000" b="1" dirty="0" smtClean="0"/>
              <a:t>Cartografía Temática</a:t>
            </a:r>
          </a:p>
          <a:p>
            <a:pPr lvl="0">
              <a:buFont typeface="Arial" pitchFamily="34" charset="0"/>
              <a:buChar char="•"/>
            </a:pPr>
            <a:r>
              <a:rPr lang="es-ES" sz="2000" b="1" dirty="0" smtClean="0"/>
              <a:t>Mapas Regionales</a:t>
            </a:r>
          </a:p>
          <a:p>
            <a:pPr lvl="0">
              <a:buFont typeface="Arial" pitchFamily="34" charset="0"/>
              <a:buChar char="•"/>
            </a:pPr>
            <a:r>
              <a:rPr lang="es-ES" sz="2000" b="1" dirty="0" smtClean="0"/>
              <a:t>Mapas del Ecuador</a:t>
            </a:r>
          </a:p>
          <a:p>
            <a:pPr lvl="0">
              <a:buFont typeface="Arial" pitchFamily="34" charset="0"/>
              <a:buChar char="•"/>
            </a:pPr>
            <a:r>
              <a:rPr lang="es-ES" sz="2000" b="1" dirty="0" smtClean="0"/>
              <a:t>SIG</a:t>
            </a:r>
            <a:endParaRPr lang="es-ES" sz="2000" b="1" dirty="0"/>
          </a:p>
        </p:txBody>
      </p:sp>
      <p:pic>
        <p:nvPicPr>
          <p:cNvPr id="8" name="Imagen 868" descr="http://www.igm.gob.ec/work/images/publicaciones_2013/geografica/atlas_geografico_2013.jpg"/>
          <p:cNvPicPr>
            <a:picLocks noChangeAspect="1" noChangeArrowheads="1"/>
          </p:cNvPicPr>
          <p:nvPr/>
        </p:nvPicPr>
        <p:blipFill>
          <a:blip r:embed="rId2" cstate="print"/>
          <a:srcRect/>
          <a:stretch>
            <a:fillRect/>
          </a:stretch>
        </p:blipFill>
        <p:spPr bwMode="auto">
          <a:xfrm>
            <a:off x="539552" y="2924944"/>
            <a:ext cx="3168352" cy="3024336"/>
          </a:xfrm>
          <a:prstGeom prst="rect">
            <a:avLst/>
          </a:prstGeom>
          <a:noFill/>
          <a:ln w="9525">
            <a:noFill/>
            <a:miter lim="800000"/>
            <a:headEnd/>
            <a:tailEnd/>
          </a:ln>
        </p:spPr>
      </p:pic>
    </p:spTree>
    <p:extLst>
      <p:ext uri="{BB962C8B-B14F-4D97-AF65-F5344CB8AC3E}">
        <p14:creationId xmlns:p14="http://schemas.microsoft.com/office/powerpoint/2010/main" val="20340155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1640" y="356022"/>
            <a:ext cx="8208912" cy="396280"/>
          </a:xfrm>
        </p:spPr>
        <p:txBody>
          <a:bodyPr>
            <a:noAutofit/>
          </a:bodyPr>
          <a:lstStyle/>
          <a:p>
            <a:pPr algn="ctr"/>
            <a:r>
              <a:rPr lang="es-EC" sz="3200" b="1" dirty="0" smtClean="0"/>
              <a:t>PRODUCTO- ESTRATEGIAS</a:t>
            </a:r>
            <a:endParaRPr lang="es-EC" sz="3200" dirty="0"/>
          </a:p>
        </p:txBody>
      </p:sp>
      <p:sp>
        <p:nvSpPr>
          <p:cNvPr id="12" name="Text Box 4"/>
          <p:cNvSpPr txBox="1">
            <a:spLocks noChangeArrowheads="1"/>
          </p:cNvSpPr>
          <p:nvPr/>
        </p:nvSpPr>
        <p:spPr bwMode="auto">
          <a:xfrm>
            <a:off x="395536" y="1268760"/>
            <a:ext cx="8136904" cy="4824536"/>
          </a:xfrm>
          <a:prstGeom prst="rect">
            <a:avLst/>
          </a:prstGeom>
          <a:solidFill>
            <a:schemeClr val="accent6">
              <a:lumMod val="40000"/>
              <a:lumOff val="60000"/>
            </a:schemeClr>
          </a:soli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lvl="0">
              <a:buFont typeface="Arial" pitchFamily="34" charset="0"/>
              <a:buChar char="•"/>
            </a:pPr>
            <a:r>
              <a:rPr lang="es-EC" sz="2000" dirty="0" smtClean="0"/>
              <a:t> Actualizar la cartografía, planos de ciudades y regionales, hojas de ruta, nuevos sistemas catastrales, fotografía aérea, mosaicos, productos multimedia, etc.</a:t>
            </a:r>
          </a:p>
          <a:p>
            <a:pPr lvl="0">
              <a:buFont typeface="Arial" pitchFamily="34" charset="0"/>
              <a:buChar char="•"/>
            </a:pPr>
            <a:endParaRPr lang="es-ES" sz="2000" dirty="0" smtClean="0"/>
          </a:p>
          <a:p>
            <a:pPr lvl="0" fontAlgn="base">
              <a:buFont typeface="Arial" pitchFamily="34" charset="0"/>
              <a:buChar char="•"/>
            </a:pPr>
            <a:r>
              <a:rPr lang="es-EC" sz="2000" dirty="0" smtClean="0"/>
              <a:t>Actualizar cartografía y digitalizar a las diferentes escalas principalmente escala 1:25.000 </a:t>
            </a:r>
            <a:r>
              <a:rPr lang="es-EC" sz="2000" dirty="0" smtClean="0"/>
              <a:t>.</a:t>
            </a:r>
            <a:endParaRPr lang="es-ES" sz="2000" dirty="0" smtClean="0"/>
          </a:p>
          <a:p>
            <a:pPr lvl="0">
              <a:buFont typeface="Arial" pitchFamily="34" charset="0"/>
              <a:buChar char="•"/>
            </a:pPr>
            <a:r>
              <a:rPr lang="es-EC" sz="2000" dirty="0" smtClean="0"/>
              <a:t>Incrementar la participación del público y ganar mayor participación en el mercado.</a:t>
            </a:r>
          </a:p>
          <a:p>
            <a:pPr lvl="0">
              <a:buFont typeface="Arial" pitchFamily="34" charset="0"/>
              <a:buChar char="•"/>
            </a:pPr>
            <a:endParaRPr lang="es-ES" sz="2000" dirty="0" smtClean="0"/>
          </a:p>
          <a:p>
            <a:pPr lvl="0">
              <a:buFont typeface="Arial" pitchFamily="34" charset="0"/>
              <a:buChar char="•"/>
            </a:pPr>
            <a:r>
              <a:rPr lang="es-EC" sz="2000" dirty="0" smtClean="0"/>
              <a:t>Proveer al Planetario de una solución total, que permita adecuadamente realizar presentaciones de inmersión virtual a través del espacio en tres dimensiones y también presentar los shows  pre-producidos a audiencias de todo tipo y edad.</a:t>
            </a:r>
          </a:p>
          <a:p>
            <a:pPr lvl="0">
              <a:buFont typeface="Arial" pitchFamily="34" charset="0"/>
              <a:buChar char="•"/>
            </a:pPr>
            <a:endParaRPr lang="es-ES" sz="2000" dirty="0" smtClean="0"/>
          </a:p>
        </p:txBody>
      </p:sp>
    </p:spTree>
    <p:extLst>
      <p:ext uri="{BB962C8B-B14F-4D97-AF65-F5344CB8AC3E}">
        <p14:creationId xmlns:p14="http://schemas.microsoft.com/office/powerpoint/2010/main" val="20340155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1640" y="356022"/>
            <a:ext cx="8208912" cy="396280"/>
          </a:xfrm>
        </p:spPr>
        <p:txBody>
          <a:bodyPr>
            <a:noAutofit/>
          </a:bodyPr>
          <a:lstStyle/>
          <a:p>
            <a:pPr algn="ctr"/>
            <a:r>
              <a:rPr lang="es-EC" sz="3200" b="1" dirty="0" smtClean="0"/>
              <a:t>PRODUCTO- ESTRATEGIAS</a:t>
            </a:r>
            <a:endParaRPr lang="es-EC" sz="3200" dirty="0"/>
          </a:p>
        </p:txBody>
      </p:sp>
      <p:sp>
        <p:nvSpPr>
          <p:cNvPr id="12" name="Text Box 4"/>
          <p:cNvSpPr txBox="1">
            <a:spLocks noChangeArrowheads="1"/>
          </p:cNvSpPr>
          <p:nvPr/>
        </p:nvSpPr>
        <p:spPr bwMode="auto">
          <a:xfrm>
            <a:off x="395536" y="1268760"/>
            <a:ext cx="8136904" cy="4824536"/>
          </a:xfrm>
          <a:prstGeom prst="rect">
            <a:avLst/>
          </a:prstGeom>
          <a:solidFill>
            <a:schemeClr val="accent6">
              <a:lumMod val="40000"/>
              <a:lumOff val="60000"/>
            </a:schemeClr>
          </a:soli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lvl="0"/>
            <a:r>
              <a:rPr lang="es-EC" sz="2000" dirty="0" smtClean="0"/>
              <a:t> </a:t>
            </a:r>
            <a:endParaRPr lang="es-ES" sz="2000" dirty="0" smtClean="0"/>
          </a:p>
          <a:p>
            <a:pPr lvl="0">
              <a:buFont typeface="Arial" pitchFamily="34" charset="0"/>
              <a:buChar char="•"/>
            </a:pPr>
            <a:r>
              <a:rPr lang="es-EC" sz="2000" dirty="0" smtClean="0"/>
              <a:t>Satisfacer la demanda de un segmento del mercado cultural, educativo y en general, de poder acceder a una mejor y más variada información astronómica.</a:t>
            </a:r>
          </a:p>
          <a:p>
            <a:pPr lvl="0">
              <a:buFont typeface="Arial" pitchFamily="34" charset="0"/>
              <a:buChar char="•"/>
            </a:pPr>
            <a:endParaRPr lang="es-ES" sz="2000" dirty="0" smtClean="0"/>
          </a:p>
          <a:p>
            <a:pPr lvl="0">
              <a:buFont typeface="Arial" pitchFamily="34" charset="0"/>
              <a:buChar char="•"/>
            </a:pPr>
            <a:r>
              <a:rPr lang="es-EC" sz="2000" dirty="0" smtClean="0"/>
              <a:t>En cuanto a la Gestión de Artes Gráficas se podrá mantener:</a:t>
            </a:r>
            <a:endParaRPr lang="es-ES" sz="2000" dirty="0" smtClean="0"/>
          </a:p>
          <a:p>
            <a:pPr lvl="0">
              <a:buFont typeface="Arial" pitchFamily="34" charset="0"/>
              <a:buChar char="•"/>
            </a:pPr>
            <a:r>
              <a:rPr lang="es-EC" sz="2000" dirty="0" smtClean="0"/>
              <a:t>Fuerte habilidad de comercialización (todas las líneas de los productos).</a:t>
            </a:r>
          </a:p>
          <a:p>
            <a:pPr lvl="0">
              <a:buFont typeface="Arial" pitchFamily="34" charset="0"/>
              <a:buChar char="•"/>
            </a:pPr>
            <a:endParaRPr lang="es-ES" sz="2000" dirty="0" smtClean="0"/>
          </a:p>
          <a:p>
            <a:pPr lvl="0">
              <a:buFont typeface="Arial" pitchFamily="34" charset="0"/>
              <a:buChar char="•"/>
            </a:pPr>
            <a:r>
              <a:rPr lang="es-EC" sz="2000" dirty="0" smtClean="0"/>
              <a:t>Reputación de liderazgo en calidad </a:t>
            </a:r>
          </a:p>
          <a:p>
            <a:pPr lvl="0">
              <a:buFont typeface="Arial" pitchFamily="34" charset="0"/>
              <a:buChar char="•"/>
            </a:pPr>
            <a:endParaRPr lang="es-EC" sz="2000" dirty="0" smtClean="0"/>
          </a:p>
          <a:p>
            <a:pPr lvl="0">
              <a:buFont typeface="Arial" pitchFamily="34" charset="0"/>
              <a:buChar char="•"/>
            </a:pPr>
            <a:r>
              <a:rPr lang="es-EC" sz="2000" dirty="0" smtClean="0"/>
              <a:t>Fuerte habilidad de generación de productos de alta seguridad “in situ”</a:t>
            </a:r>
            <a:endParaRPr lang="es-ES" sz="2000" dirty="0"/>
          </a:p>
        </p:txBody>
      </p:sp>
    </p:spTree>
    <p:extLst>
      <p:ext uri="{BB962C8B-B14F-4D97-AF65-F5344CB8AC3E}">
        <p14:creationId xmlns:p14="http://schemas.microsoft.com/office/powerpoint/2010/main" val="20340155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1640" y="356022"/>
            <a:ext cx="8208912" cy="396280"/>
          </a:xfrm>
        </p:spPr>
        <p:txBody>
          <a:bodyPr>
            <a:noAutofit/>
          </a:bodyPr>
          <a:lstStyle/>
          <a:p>
            <a:pPr algn="ctr"/>
            <a:r>
              <a:rPr lang="es-EC" sz="3200" b="1" dirty="0" smtClean="0"/>
              <a:t>PRECIO- ESTRATEGIAS</a:t>
            </a:r>
            <a:endParaRPr lang="es-EC" sz="3200" dirty="0"/>
          </a:p>
        </p:txBody>
      </p:sp>
      <p:sp>
        <p:nvSpPr>
          <p:cNvPr id="12" name="Text Box 4"/>
          <p:cNvSpPr txBox="1">
            <a:spLocks noChangeArrowheads="1"/>
          </p:cNvSpPr>
          <p:nvPr/>
        </p:nvSpPr>
        <p:spPr bwMode="auto">
          <a:xfrm>
            <a:off x="467544" y="1412776"/>
            <a:ext cx="8136904" cy="4824536"/>
          </a:xfrm>
          <a:prstGeom prst="rect">
            <a:avLst/>
          </a:prstGeom>
          <a:solidFill>
            <a:schemeClr val="accent6">
              <a:lumMod val="40000"/>
              <a:lumOff val="60000"/>
            </a:schemeClr>
          </a:soli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lvl="0">
              <a:buFont typeface="Arial" pitchFamily="34" charset="0"/>
              <a:buChar char="•"/>
            </a:pPr>
            <a:r>
              <a:rPr lang="es-EC" sz="2000" dirty="0" smtClean="0"/>
              <a:t>Mantener habilidad en la ingeniería del proceso (fábrica de tarjetas).</a:t>
            </a:r>
          </a:p>
          <a:p>
            <a:pPr lvl="0"/>
            <a:endParaRPr lang="es-ES" sz="2000" b="1" dirty="0" smtClean="0"/>
          </a:p>
          <a:p>
            <a:pPr lvl="0">
              <a:buFont typeface="Arial" pitchFamily="34" charset="0"/>
              <a:buChar char="•"/>
            </a:pPr>
            <a:r>
              <a:rPr lang="es-EC" sz="2000" dirty="0" smtClean="0"/>
              <a:t>Mejorar en tiempos de entrega y de control de calidad en todas las fases del proceso</a:t>
            </a:r>
            <a:endParaRPr lang="es-ES" sz="2000" b="1" dirty="0" smtClean="0"/>
          </a:p>
          <a:p>
            <a:pPr lvl="0">
              <a:buFont typeface="Arial" pitchFamily="34" charset="0"/>
              <a:buChar char="•"/>
            </a:pPr>
            <a:r>
              <a:rPr lang="es-EC" sz="2000" dirty="0" smtClean="0"/>
              <a:t>Productos estandarizados, baja amplitud, profundidad (fábrica de tarjetas)</a:t>
            </a:r>
          </a:p>
          <a:p>
            <a:pPr lvl="0">
              <a:buFont typeface="Arial" pitchFamily="34" charset="0"/>
              <a:buChar char="•"/>
            </a:pPr>
            <a:endParaRPr lang="es-ES" sz="2000" b="1" dirty="0" smtClean="0"/>
          </a:p>
          <a:p>
            <a:pPr>
              <a:buFont typeface="Arial" pitchFamily="34" charset="0"/>
              <a:buChar char="•"/>
            </a:pPr>
            <a:r>
              <a:rPr lang="es-EC" sz="2000" dirty="0" smtClean="0"/>
              <a:t>     En función de los costos y los precios de la competencia fijar la política comercial del IGM (Precios, descuentos, condiciones de pago).</a:t>
            </a:r>
          </a:p>
          <a:p>
            <a:pPr>
              <a:buFont typeface="Arial" pitchFamily="34" charset="0"/>
              <a:buChar char="•"/>
            </a:pPr>
            <a:endParaRPr lang="es-ES" sz="2000" b="1" dirty="0" smtClean="0"/>
          </a:p>
          <a:p>
            <a:pPr>
              <a:buFont typeface="Arial" pitchFamily="34" charset="0"/>
              <a:buChar char="•"/>
            </a:pPr>
            <a:r>
              <a:rPr lang="es-EC" sz="2000" dirty="0" smtClean="0"/>
              <a:t>     Determinar los precios de nuevos productos cartográficos en función de las alianzas estratégicas y aportes estatales de acuerdo a las políticas internas del IGM.</a:t>
            </a:r>
            <a:endParaRPr lang="es-ES" sz="2000" b="1" dirty="0" smtClean="0"/>
          </a:p>
          <a:p>
            <a:pPr>
              <a:buFont typeface="Arial" pitchFamily="34" charset="0"/>
              <a:buChar char="•"/>
            </a:pPr>
            <a:endParaRPr lang="es-ES" sz="2000" b="1" dirty="0"/>
          </a:p>
        </p:txBody>
      </p:sp>
    </p:spTree>
    <p:extLst>
      <p:ext uri="{BB962C8B-B14F-4D97-AF65-F5344CB8AC3E}">
        <p14:creationId xmlns:p14="http://schemas.microsoft.com/office/powerpoint/2010/main" val="20340155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42792" y="404664"/>
            <a:ext cx="6301208" cy="396280"/>
          </a:xfrm>
        </p:spPr>
        <p:txBody>
          <a:bodyPr>
            <a:noAutofit/>
          </a:bodyPr>
          <a:lstStyle/>
          <a:p>
            <a:pPr algn="ctr"/>
            <a:r>
              <a:rPr lang="es-EC" sz="3200" b="1" dirty="0" smtClean="0"/>
              <a:t>3. PROMOCIÓN  </a:t>
            </a:r>
            <a:r>
              <a:rPr lang="es-EC" sz="3200" b="1" dirty="0" smtClean="0"/>
              <a:t>CUÑA </a:t>
            </a:r>
            <a:r>
              <a:rPr lang="es-EC" sz="3200" b="1" dirty="0" smtClean="0"/>
              <a:t>RADIAL</a:t>
            </a:r>
            <a:endParaRPr lang="es-EC" sz="3200" dirty="0"/>
          </a:p>
        </p:txBody>
      </p:sp>
      <p:graphicFrame>
        <p:nvGraphicFramePr>
          <p:cNvPr id="8" name="7 Tabla"/>
          <p:cNvGraphicFramePr>
            <a:graphicFrameLocks noGrp="1"/>
          </p:cNvGraphicFramePr>
          <p:nvPr/>
        </p:nvGraphicFramePr>
        <p:xfrm>
          <a:off x="395536" y="2060848"/>
          <a:ext cx="8136902" cy="4252395"/>
        </p:xfrm>
        <a:graphic>
          <a:graphicData uri="http://schemas.openxmlformats.org/drawingml/2006/table">
            <a:tbl>
              <a:tblPr/>
              <a:tblGrid>
                <a:gridCol w="432046"/>
                <a:gridCol w="2664296"/>
                <a:gridCol w="576064"/>
                <a:gridCol w="975586"/>
                <a:gridCol w="1162970"/>
                <a:gridCol w="1029796"/>
                <a:gridCol w="1296144"/>
              </a:tblGrid>
              <a:tr h="232229">
                <a:tc>
                  <a:txBody>
                    <a:bodyPr/>
                    <a:lstStyle/>
                    <a:p>
                      <a:pPr>
                        <a:lnSpc>
                          <a:spcPct val="115000"/>
                        </a:lnSpc>
                        <a:spcAft>
                          <a:spcPts val="0"/>
                        </a:spcAft>
                      </a:pPr>
                      <a:r>
                        <a:rPr lang="es-EC" sz="1200" b="1" dirty="0">
                          <a:solidFill>
                            <a:srgbClr val="365F91"/>
                          </a:solidFill>
                          <a:latin typeface="Arial"/>
                          <a:ea typeface="Calibri"/>
                          <a:cs typeface="Times New Roman"/>
                        </a:rPr>
                        <a:t>No</a:t>
                      </a:r>
                      <a:endParaRPr lang="es-ES" sz="1200" dirty="0">
                        <a:latin typeface="Calibri"/>
                        <a:ea typeface="Calibri"/>
                        <a:cs typeface="Times New Roman"/>
                      </a:endParaRPr>
                    </a:p>
                  </a:txBody>
                  <a:tcPr marL="50484" marR="50484"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C" sz="1200" b="1" dirty="0">
                          <a:solidFill>
                            <a:srgbClr val="365F91"/>
                          </a:solidFill>
                          <a:latin typeface="Arial"/>
                          <a:ea typeface="Calibri"/>
                          <a:cs typeface="Times New Roman"/>
                        </a:rPr>
                        <a:t>TARIFAS USD</a:t>
                      </a:r>
                      <a:endParaRPr lang="es-ES" sz="1200" dirty="0">
                        <a:latin typeface="Calibri"/>
                        <a:ea typeface="Calibri"/>
                        <a:cs typeface="Times New Roman"/>
                      </a:endParaRPr>
                    </a:p>
                  </a:txBody>
                  <a:tcPr marL="50484" marR="50484"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C" sz="1200" b="1" dirty="0">
                          <a:solidFill>
                            <a:srgbClr val="365F91"/>
                          </a:solidFill>
                          <a:latin typeface="Arial"/>
                          <a:ea typeface="Calibri"/>
                          <a:cs typeface="Times New Roman"/>
                        </a:rPr>
                        <a:t>1 MES                                      </a:t>
                      </a:r>
                      <a:endParaRPr lang="es-ES" sz="1200" dirty="0">
                        <a:latin typeface="Calibri"/>
                        <a:ea typeface="Calibri"/>
                        <a:cs typeface="Times New Roman"/>
                      </a:endParaRPr>
                    </a:p>
                  </a:txBody>
                  <a:tcPr marL="50484" marR="50484"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C" sz="1200" b="1">
                          <a:solidFill>
                            <a:srgbClr val="365F91"/>
                          </a:solidFill>
                          <a:latin typeface="Arial"/>
                          <a:ea typeface="Calibri"/>
                          <a:cs typeface="Times New Roman"/>
                        </a:rPr>
                        <a:t>3 MESES</a:t>
                      </a:r>
                      <a:endParaRPr lang="es-ES" sz="1200">
                        <a:latin typeface="Calibri"/>
                        <a:ea typeface="Calibri"/>
                        <a:cs typeface="Times New Roman"/>
                      </a:endParaRPr>
                    </a:p>
                    <a:p>
                      <a:pPr>
                        <a:lnSpc>
                          <a:spcPct val="115000"/>
                        </a:lnSpc>
                        <a:spcAft>
                          <a:spcPts val="0"/>
                        </a:spcAft>
                      </a:pPr>
                      <a:r>
                        <a:rPr lang="es-EC" sz="1200" b="1">
                          <a:solidFill>
                            <a:srgbClr val="365F91"/>
                          </a:solidFill>
                          <a:latin typeface="Arial"/>
                          <a:ea typeface="Calibri"/>
                          <a:cs typeface="Times New Roman"/>
                        </a:rPr>
                        <a:t>5% Dcto</a:t>
                      </a:r>
                      <a:endParaRPr lang="es-ES" sz="1200">
                        <a:latin typeface="Calibri"/>
                        <a:ea typeface="Calibri"/>
                        <a:cs typeface="Times New Roman"/>
                      </a:endParaRPr>
                    </a:p>
                  </a:txBody>
                  <a:tcPr marL="50484" marR="50484"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C" sz="1200" b="1">
                          <a:solidFill>
                            <a:srgbClr val="365F91"/>
                          </a:solidFill>
                          <a:latin typeface="Arial"/>
                          <a:ea typeface="Calibri"/>
                          <a:cs typeface="Times New Roman"/>
                        </a:rPr>
                        <a:t> 6 MESES</a:t>
                      </a:r>
                      <a:endParaRPr lang="es-ES" sz="1200">
                        <a:latin typeface="Calibri"/>
                        <a:ea typeface="Calibri"/>
                        <a:cs typeface="Times New Roman"/>
                      </a:endParaRPr>
                    </a:p>
                    <a:p>
                      <a:pPr>
                        <a:lnSpc>
                          <a:spcPct val="115000"/>
                        </a:lnSpc>
                        <a:spcAft>
                          <a:spcPts val="0"/>
                        </a:spcAft>
                      </a:pPr>
                      <a:r>
                        <a:rPr lang="es-EC" sz="1200" b="1">
                          <a:solidFill>
                            <a:srgbClr val="365F91"/>
                          </a:solidFill>
                          <a:latin typeface="Arial"/>
                          <a:ea typeface="Calibri"/>
                          <a:cs typeface="Times New Roman"/>
                        </a:rPr>
                        <a:t>10% Dcto</a:t>
                      </a:r>
                      <a:endParaRPr lang="es-ES" sz="1200">
                        <a:latin typeface="Calibri"/>
                        <a:ea typeface="Calibri"/>
                        <a:cs typeface="Times New Roman"/>
                      </a:endParaRPr>
                    </a:p>
                  </a:txBody>
                  <a:tcPr marL="50484" marR="50484"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C" sz="1000" b="1">
                          <a:solidFill>
                            <a:srgbClr val="365F91"/>
                          </a:solidFill>
                          <a:latin typeface="Arial"/>
                          <a:ea typeface="Calibri"/>
                          <a:cs typeface="Times New Roman"/>
                        </a:rPr>
                        <a:t>9 MESES 15% Dcto</a:t>
                      </a:r>
                      <a:endParaRPr lang="es-ES" sz="1050">
                        <a:latin typeface="Calibri"/>
                        <a:ea typeface="Calibri"/>
                        <a:cs typeface="Times New Roman"/>
                      </a:endParaRPr>
                    </a:p>
                  </a:txBody>
                  <a:tcPr marL="50484" marR="50484"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C" sz="1000" b="1">
                          <a:solidFill>
                            <a:srgbClr val="365F91"/>
                          </a:solidFill>
                          <a:latin typeface="Arial"/>
                          <a:ea typeface="Calibri"/>
                          <a:cs typeface="Times New Roman"/>
                        </a:rPr>
                        <a:t>9 MESES 15% Dcto</a:t>
                      </a:r>
                      <a:endParaRPr lang="es-ES" sz="1050">
                        <a:latin typeface="Calibri"/>
                        <a:ea typeface="Calibri"/>
                        <a:cs typeface="Times New Roman"/>
                      </a:endParaRPr>
                    </a:p>
                  </a:txBody>
                  <a:tcPr marL="50484" marR="50484"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64457">
                <a:tc>
                  <a:txBody>
                    <a:bodyPr/>
                    <a:lstStyle/>
                    <a:p>
                      <a:pPr>
                        <a:lnSpc>
                          <a:spcPct val="115000"/>
                        </a:lnSpc>
                        <a:spcAft>
                          <a:spcPts val="0"/>
                        </a:spcAft>
                      </a:pPr>
                      <a:r>
                        <a:rPr lang="es-EC" sz="1200" b="1" dirty="0">
                          <a:solidFill>
                            <a:srgbClr val="365F91"/>
                          </a:solidFill>
                          <a:latin typeface="Times New Roman"/>
                          <a:ea typeface="Calibri"/>
                          <a:cs typeface="Times New Roman"/>
                        </a:rPr>
                        <a:t>1</a:t>
                      </a:r>
                      <a:endParaRPr lang="es-ES" sz="1200" dirty="0">
                        <a:latin typeface="Calibri"/>
                        <a:ea typeface="Calibri"/>
                        <a:cs typeface="Times New Roman"/>
                      </a:endParaRPr>
                    </a:p>
                  </a:txBody>
                  <a:tcPr marL="50484" marR="50484"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es-EC" sz="1200" dirty="0">
                          <a:solidFill>
                            <a:srgbClr val="365F91"/>
                          </a:solidFill>
                          <a:latin typeface="Times New Roman"/>
                          <a:ea typeface="Calibri"/>
                          <a:cs typeface="Times New Roman"/>
                        </a:rPr>
                        <a:t>10 cuñas diarias De lunes a viernes</a:t>
                      </a:r>
                      <a:endParaRPr lang="es-ES" sz="1200" dirty="0">
                        <a:latin typeface="Calibri"/>
                        <a:ea typeface="Calibri"/>
                        <a:cs typeface="Times New Roman"/>
                      </a:endParaRPr>
                    </a:p>
                  </a:txBody>
                  <a:tcPr marL="50484" marR="50484"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3300</a:t>
                      </a:r>
                      <a:endParaRPr lang="es-ES" sz="1200" b="1" kern="1200" dirty="0">
                        <a:solidFill>
                          <a:srgbClr val="365F91"/>
                        </a:solidFill>
                        <a:latin typeface="Arial"/>
                        <a:ea typeface="Calibri"/>
                        <a:cs typeface="Times New Roman"/>
                      </a:endParaRPr>
                    </a:p>
                  </a:txBody>
                  <a:tcPr marL="50484" marR="50484"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3135</a:t>
                      </a:r>
                      <a:endParaRPr lang="es-ES" sz="1200" b="1" kern="1200" dirty="0">
                        <a:solidFill>
                          <a:srgbClr val="365F91"/>
                        </a:solidFill>
                        <a:latin typeface="Arial"/>
                        <a:ea typeface="Calibri"/>
                        <a:cs typeface="Times New Roman"/>
                      </a:endParaRPr>
                    </a:p>
                  </a:txBody>
                  <a:tcPr marL="50484" marR="50484"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2970</a:t>
                      </a:r>
                      <a:endParaRPr lang="es-ES" sz="1200" b="1" kern="1200" dirty="0">
                        <a:solidFill>
                          <a:srgbClr val="365F91"/>
                        </a:solidFill>
                        <a:latin typeface="Arial"/>
                        <a:ea typeface="Calibri"/>
                        <a:cs typeface="Times New Roman"/>
                      </a:endParaRPr>
                    </a:p>
                  </a:txBody>
                  <a:tcPr marL="50484" marR="50484"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2805</a:t>
                      </a:r>
                      <a:endParaRPr lang="es-ES" sz="1200" b="1" kern="1200" dirty="0">
                        <a:solidFill>
                          <a:srgbClr val="365F91"/>
                        </a:solidFill>
                        <a:latin typeface="Arial"/>
                        <a:ea typeface="Calibri"/>
                        <a:cs typeface="Times New Roman"/>
                      </a:endParaRPr>
                    </a:p>
                  </a:txBody>
                  <a:tcPr marL="50484" marR="50484"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2640</a:t>
                      </a:r>
                      <a:endParaRPr lang="es-ES" sz="1200" b="1" kern="1200" dirty="0">
                        <a:solidFill>
                          <a:srgbClr val="365F91"/>
                        </a:solidFill>
                        <a:latin typeface="Arial"/>
                        <a:ea typeface="Calibri"/>
                        <a:cs typeface="Times New Roman"/>
                      </a:endParaRPr>
                    </a:p>
                  </a:txBody>
                  <a:tcPr marL="50484" marR="50484"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464457">
                <a:tc>
                  <a:txBody>
                    <a:bodyPr/>
                    <a:lstStyle/>
                    <a:p>
                      <a:pPr>
                        <a:lnSpc>
                          <a:spcPct val="115000"/>
                        </a:lnSpc>
                        <a:spcAft>
                          <a:spcPts val="0"/>
                        </a:spcAft>
                      </a:pPr>
                      <a:r>
                        <a:rPr lang="es-EC" sz="1200" b="1">
                          <a:solidFill>
                            <a:srgbClr val="365F91"/>
                          </a:solidFill>
                          <a:latin typeface="Arial"/>
                          <a:ea typeface="Calibri"/>
                          <a:cs typeface="Times New Roman"/>
                        </a:rPr>
                        <a:t>2</a:t>
                      </a:r>
                      <a:endParaRPr lang="es-ES" sz="1200">
                        <a:latin typeface="Calibri"/>
                        <a:ea typeface="Calibri"/>
                        <a:cs typeface="Times New Roman"/>
                      </a:endParaRPr>
                    </a:p>
                  </a:txBody>
                  <a:tcPr marL="50484" marR="50484" marT="0" marB="0">
                    <a:lnL>
                      <a:noFill/>
                    </a:lnL>
                    <a:lnR>
                      <a:noFill/>
                    </a:lnR>
                    <a:lnT>
                      <a:noFill/>
                    </a:lnT>
                    <a:lnB>
                      <a:noFill/>
                    </a:lnB>
                  </a:tcPr>
                </a:tc>
                <a:tc>
                  <a:txBody>
                    <a:bodyPr/>
                    <a:lstStyle/>
                    <a:p>
                      <a:pPr>
                        <a:lnSpc>
                          <a:spcPct val="115000"/>
                        </a:lnSpc>
                        <a:spcAft>
                          <a:spcPts val="0"/>
                        </a:spcAft>
                      </a:pPr>
                      <a:r>
                        <a:rPr lang="es-EC" sz="1200" dirty="0">
                          <a:solidFill>
                            <a:srgbClr val="365F91"/>
                          </a:solidFill>
                          <a:latin typeface="Times New Roman"/>
                          <a:ea typeface="Calibri"/>
                          <a:cs typeface="Times New Roman"/>
                        </a:rPr>
                        <a:t>10 cuñas diarias De lunes a sábado</a:t>
                      </a:r>
                      <a:endParaRPr lang="es-ES" sz="1200" dirty="0">
                        <a:latin typeface="Calibri"/>
                        <a:ea typeface="Calibri"/>
                        <a:cs typeface="Times New Roman"/>
                      </a:endParaRPr>
                    </a:p>
                  </a:txBody>
                  <a:tcPr marL="50484" marR="50484" marT="0" marB="0">
                    <a:lnL>
                      <a:noFill/>
                    </a:lnL>
                    <a:lnR>
                      <a:noFill/>
                    </a:lnR>
                    <a:lnT>
                      <a:noFill/>
                    </a:lnT>
                    <a:lnB>
                      <a:noFill/>
                    </a:lnB>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3900</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3705</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3510</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3315</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3120</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tcPr>
                </a:tc>
              </a:tr>
              <a:tr h="464457">
                <a:tc>
                  <a:txBody>
                    <a:bodyPr/>
                    <a:lstStyle/>
                    <a:p>
                      <a:pPr>
                        <a:lnSpc>
                          <a:spcPct val="115000"/>
                        </a:lnSpc>
                        <a:spcAft>
                          <a:spcPts val="0"/>
                        </a:spcAft>
                      </a:pPr>
                      <a:r>
                        <a:rPr lang="es-EC" sz="1200" b="1">
                          <a:solidFill>
                            <a:srgbClr val="365F91"/>
                          </a:solidFill>
                          <a:latin typeface="Arial"/>
                          <a:ea typeface="Calibri"/>
                          <a:cs typeface="Times New Roman"/>
                        </a:rPr>
                        <a:t>3</a:t>
                      </a:r>
                      <a:endParaRPr lang="es-ES" sz="1200">
                        <a:latin typeface="Calibri"/>
                        <a:ea typeface="Calibri"/>
                        <a:cs typeface="Times New Roman"/>
                      </a:endParaRPr>
                    </a:p>
                  </a:txBody>
                  <a:tcPr marL="50484" marR="50484" marT="0" marB="0">
                    <a:lnL>
                      <a:noFill/>
                    </a:lnL>
                    <a:lnR>
                      <a:noFill/>
                    </a:lnR>
                    <a:lnT>
                      <a:noFill/>
                    </a:lnT>
                    <a:lnB>
                      <a:noFill/>
                    </a:lnB>
                    <a:solidFill>
                      <a:srgbClr val="D3DFEE"/>
                    </a:solidFill>
                  </a:tcPr>
                </a:tc>
                <a:tc>
                  <a:txBody>
                    <a:bodyPr/>
                    <a:lstStyle/>
                    <a:p>
                      <a:pPr>
                        <a:lnSpc>
                          <a:spcPct val="115000"/>
                        </a:lnSpc>
                        <a:spcAft>
                          <a:spcPts val="0"/>
                        </a:spcAft>
                      </a:pPr>
                      <a:r>
                        <a:rPr lang="es-EC" sz="1200">
                          <a:solidFill>
                            <a:srgbClr val="365F91"/>
                          </a:solidFill>
                          <a:latin typeface="Times New Roman"/>
                          <a:ea typeface="Calibri"/>
                          <a:cs typeface="Times New Roman"/>
                        </a:rPr>
                        <a:t>Cuña de 20” a 40” Horario Rotativo</a:t>
                      </a:r>
                      <a:endParaRPr lang="es-ES" sz="1200">
                        <a:latin typeface="Calibri"/>
                        <a:ea typeface="Calibri"/>
                        <a:cs typeface="Times New Roman"/>
                      </a:endParaRPr>
                    </a:p>
                  </a:txBody>
                  <a:tcPr marL="50484" marR="50484" marT="0" marB="0">
                    <a:lnL>
                      <a:noFill/>
                    </a:lnL>
                    <a:lnR>
                      <a:noFill/>
                    </a:lnR>
                    <a:lnT>
                      <a:noFill/>
                    </a:lnT>
                    <a:lnB>
                      <a:noFill/>
                    </a:lnB>
                    <a:solidFill>
                      <a:srgbClr val="D3DFEE"/>
                    </a:solidFill>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15</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solidFill>
                      <a:srgbClr val="D3DFEE"/>
                    </a:solidFill>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14.25</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solidFill>
                      <a:srgbClr val="D3DFEE"/>
                    </a:solidFill>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13.50</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solidFill>
                      <a:srgbClr val="D3DFEE"/>
                    </a:solidFill>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12.75</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solidFill>
                      <a:srgbClr val="D3DFEE"/>
                    </a:solidFill>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12.00</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solidFill>
                      <a:srgbClr val="D3DFEE"/>
                    </a:solidFill>
                  </a:tcPr>
                </a:tc>
              </a:tr>
              <a:tr h="464457">
                <a:tc>
                  <a:txBody>
                    <a:bodyPr/>
                    <a:lstStyle/>
                    <a:p>
                      <a:pPr>
                        <a:lnSpc>
                          <a:spcPct val="115000"/>
                        </a:lnSpc>
                        <a:spcAft>
                          <a:spcPts val="0"/>
                        </a:spcAft>
                      </a:pPr>
                      <a:r>
                        <a:rPr lang="es-EC" sz="1200" b="1">
                          <a:solidFill>
                            <a:srgbClr val="365F91"/>
                          </a:solidFill>
                          <a:latin typeface="Arial"/>
                          <a:ea typeface="Calibri"/>
                          <a:cs typeface="Times New Roman"/>
                        </a:rPr>
                        <a:t>4</a:t>
                      </a:r>
                      <a:endParaRPr lang="es-ES" sz="1200">
                        <a:latin typeface="Calibri"/>
                        <a:ea typeface="Calibri"/>
                        <a:cs typeface="Times New Roman"/>
                      </a:endParaRPr>
                    </a:p>
                  </a:txBody>
                  <a:tcPr marL="50484" marR="50484" marT="0" marB="0">
                    <a:lnL>
                      <a:noFill/>
                    </a:lnL>
                    <a:lnR>
                      <a:noFill/>
                    </a:lnR>
                    <a:lnT>
                      <a:noFill/>
                    </a:lnT>
                    <a:lnB>
                      <a:noFill/>
                    </a:lnB>
                  </a:tcPr>
                </a:tc>
                <a:tc>
                  <a:txBody>
                    <a:bodyPr/>
                    <a:lstStyle/>
                    <a:p>
                      <a:pPr>
                        <a:lnSpc>
                          <a:spcPct val="115000"/>
                        </a:lnSpc>
                        <a:spcAft>
                          <a:spcPts val="0"/>
                        </a:spcAft>
                      </a:pPr>
                      <a:r>
                        <a:rPr lang="es-EC" sz="1200">
                          <a:solidFill>
                            <a:srgbClr val="365F91"/>
                          </a:solidFill>
                          <a:latin typeface="Times New Roman"/>
                          <a:ea typeface="Calibri"/>
                          <a:cs typeface="Times New Roman"/>
                        </a:rPr>
                        <a:t>Cuña de 41” a 50” Horario Rotativo</a:t>
                      </a:r>
                      <a:endParaRPr lang="es-ES" sz="1200">
                        <a:latin typeface="Calibri"/>
                        <a:ea typeface="Calibri"/>
                        <a:cs typeface="Times New Roman"/>
                      </a:endParaRPr>
                    </a:p>
                  </a:txBody>
                  <a:tcPr marL="50484" marR="50484" marT="0" marB="0">
                    <a:lnL>
                      <a:noFill/>
                    </a:lnL>
                    <a:lnR>
                      <a:noFill/>
                    </a:lnR>
                    <a:lnT>
                      <a:noFill/>
                    </a:lnT>
                    <a:lnB>
                      <a:noFill/>
                    </a:lnB>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16</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15.20</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14.4</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13.60</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12.80</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tcPr>
                </a:tc>
              </a:tr>
              <a:tr h="464457">
                <a:tc>
                  <a:txBody>
                    <a:bodyPr/>
                    <a:lstStyle/>
                    <a:p>
                      <a:pPr>
                        <a:lnSpc>
                          <a:spcPct val="115000"/>
                        </a:lnSpc>
                        <a:spcAft>
                          <a:spcPts val="0"/>
                        </a:spcAft>
                      </a:pPr>
                      <a:r>
                        <a:rPr lang="es-EC" sz="1200" b="1">
                          <a:solidFill>
                            <a:srgbClr val="365F91"/>
                          </a:solidFill>
                          <a:latin typeface="Arial"/>
                          <a:ea typeface="Calibri"/>
                          <a:cs typeface="Times New Roman"/>
                        </a:rPr>
                        <a:t>5</a:t>
                      </a:r>
                      <a:endParaRPr lang="es-ES" sz="1200">
                        <a:latin typeface="Calibri"/>
                        <a:ea typeface="Calibri"/>
                        <a:cs typeface="Times New Roman"/>
                      </a:endParaRPr>
                    </a:p>
                  </a:txBody>
                  <a:tcPr marL="50484" marR="50484" marT="0" marB="0">
                    <a:lnL>
                      <a:noFill/>
                    </a:lnL>
                    <a:lnR>
                      <a:noFill/>
                    </a:lnR>
                    <a:lnT>
                      <a:noFill/>
                    </a:lnT>
                    <a:lnB>
                      <a:noFill/>
                    </a:lnB>
                    <a:solidFill>
                      <a:srgbClr val="D3DFEE"/>
                    </a:solidFill>
                  </a:tcPr>
                </a:tc>
                <a:tc>
                  <a:txBody>
                    <a:bodyPr/>
                    <a:lstStyle/>
                    <a:p>
                      <a:pPr>
                        <a:lnSpc>
                          <a:spcPct val="115000"/>
                        </a:lnSpc>
                        <a:spcAft>
                          <a:spcPts val="0"/>
                        </a:spcAft>
                      </a:pPr>
                      <a:r>
                        <a:rPr lang="es-EC" sz="1200">
                          <a:solidFill>
                            <a:srgbClr val="365F91"/>
                          </a:solidFill>
                          <a:latin typeface="Times New Roman"/>
                          <a:ea typeface="Calibri"/>
                          <a:cs typeface="Times New Roman"/>
                        </a:rPr>
                        <a:t>Cuña de 51” a 60” Horario Rotativo</a:t>
                      </a:r>
                      <a:endParaRPr lang="es-ES" sz="1200">
                        <a:latin typeface="Calibri"/>
                        <a:ea typeface="Calibri"/>
                        <a:cs typeface="Times New Roman"/>
                      </a:endParaRPr>
                    </a:p>
                  </a:txBody>
                  <a:tcPr marL="50484" marR="50484" marT="0" marB="0">
                    <a:lnL>
                      <a:noFill/>
                    </a:lnL>
                    <a:lnR>
                      <a:noFill/>
                    </a:lnR>
                    <a:lnT>
                      <a:noFill/>
                    </a:lnT>
                    <a:lnB>
                      <a:noFill/>
                    </a:lnB>
                    <a:solidFill>
                      <a:srgbClr val="D3DFEE"/>
                    </a:solidFill>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18</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solidFill>
                      <a:srgbClr val="D3DFEE"/>
                    </a:solidFill>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17.10</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solidFill>
                      <a:srgbClr val="D3DFEE"/>
                    </a:solidFill>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16.20</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solidFill>
                      <a:srgbClr val="D3DFEE"/>
                    </a:solidFill>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15.30</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solidFill>
                      <a:srgbClr val="D3DFEE"/>
                    </a:solidFill>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14.40</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solidFill>
                      <a:srgbClr val="D3DFEE"/>
                    </a:solidFill>
                  </a:tcPr>
                </a:tc>
              </a:tr>
              <a:tr h="348343">
                <a:tc>
                  <a:txBody>
                    <a:bodyPr/>
                    <a:lstStyle/>
                    <a:p>
                      <a:pPr>
                        <a:lnSpc>
                          <a:spcPct val="115000"/>
                        </a:lnSpc>
                        <a:spcAft>
                          <a:spcPts val="0"/>
                        </a:spcAft>
                      </a:pPr>
                      <a:r>
                        <a:rPr lang="es-EC" sz="1200" b="1">
                          <a:solidFill>
                            <a:srgbClr val="365F91"/>
                          </a:solidFill>
                          <a:latin typeface="Arial"/>
                          <a:ea typeface="Calibri"/>
                          <a:cs typeface="Times New Roman"/>
                        </a:rPr>
                        <a:t>6</a:t>
                      </a:r>
                      <a:endParaRPr lang="es-ES" sz="1200">
                        <a:latin typeface="Calibri"/>
                        <a:ea typeface="Calibri"/>
                        <a:cs typeface="Times New Roman"/>
                      </a:endParaRPr>
                    </a:p>
                  </a:txBody>
                  <a:tcPr marL="50484" marR="50484" marT="0" marB="0">
                    <a:lnL>
                      <a:noFill/>
                    </a:lnL>
                    <a:lnR>
                      <a:noFill/>
                    </a:lnR>
                    <a:lnT>
                      <a:noFill/>
                    </a:lnT>
                    <a:lnB>
                      <a:noFill/>
                    </a:lnB>
                  </a:tcPr>
                </a:tc>
                <a:tc>
                  <a:txBody>
                    <a:bodyPr/>
                    <a:lstStyle/>
                    <a:p>
                      <a:pPr>
                        <a:lnSpc>
                          <a:spcPct val="115000"/>
                        </a:lnSpc>
                        <a:spcAft>
                          <a:spcPts val="0"/>
                        </a:spcAft>
                      </a:pPr>
                      <a:r>
                        <a:rPr lang="es-EC" sz="1200">
                          <a:solidFill>
                            <a:srgbClr val="365F91"/>
                          </a:solidFill>
                          <a:latin typeface="Times New Roman"/>
                          <a:ea typeface="Calibri"/>
                          <a:cs typeface="Times New Roman"/>
                        </a:rPr>
                        <a:t>Cuña de 20” a 40” Con horario</a:t>
                      </a:r>
                      <a:endParaRPr lang="es-ES" sz="1200">
                        <a:latin typeface="Calibri"/>
                        <a:ea typeface="Calibri"/>
                        <a:cs typeface="Times New Roman"/>
                      </a:endParaRPr>
                    </a:p>
                  </a:txBody>
                  <a:tcPr marL="50484" marR="50484" marT="0" marB="0">
                    <a:lnL>
                      <a:noFill/>
                    </a:lnL>
                    <a:lnR>
                      <a:noFill/>
                    </a:lnR>
                    <a:lnT>
                      <a:noFill/>
                    </a:lnT>
                    <a:lnB>
                      <a:noFill/>
                    </a:lnB>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18</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17.10</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16.20</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15.30</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14.40</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tcPr>
                </a:tc>
              </a:tr>
              <a:tr h="348343">
                <a:tc>
                  <a:txBody>
                    <a:bodyPr/>
                    <a:lstStyle/>
                    <a:p>
                      <a:pPr>
                        <a:lnSpc>
                          <a:spcPct val="115000"/>
                        </a:lnSpc>
                        <a:spcAft>
                          <a:spcPts val="0"/>
                        </a:spcAft>
                      </a:pPr>
                      <a:r>
                        <a:rPr lang="es-EC" sz="1200" b="1">
                          <a:solidFill>
                            <a:srgbClr val="365F91"/>
                          </a:solidFill>
                          <a:latin typeface="Arial"/>
                          <a:ea typeface="Calibri"/>
                          <a:cs typeface="Times New Roman"/>
                        </a:rPr>
                        <a:t>7</a:t>
                      </a:r>
                      <a:endParaRPr lang="es-ES" sz="1200">
                        <a:latin typeface="Calibri"/>
                        <a:ea typeface="Calibri"/>
                        <a:cs typeface="Times New Roman"/>
                      </a:endParaRPr>
                    </a:p>
                  </a:txBody>
                  <a:tcPr marL="50484" marR="50484" marT="0" marB="0">
                    <a:lnL>
                      <a:noFill/>
                    </a:lnL>
                    <a:lnR>
                      <a:noFill/>
                    </a:lnR>
                    <a:lnT>
                      <a:noFill/>
                    </a:lnT>
                    <a:lnB>
                      <a:noFill/>
                    </a:lnB>
                    <a:solidFill>
                      <a:srgbClr val="D3DFEE"/>
                    </a:solidFill>
                  </a:tcPr>
                </a:tc>
                <a:tc>
                  <a:txBody>
                    <a:bodyPr/>
                    <a:lstStyle/>
                    <a:p>
                      <a:pPr>
                        <a:lnSpc>
                          <a:spcPct val="115000"/>
                        </a:lnSpc>
                        <a:spcAft>
                          <a:spcPts val="0"/>
                        </a:spcAft>
                      </a:pPr>
                      <a:r>
                        <a:rPr lang="es-EC" sz="1200">
                          <a:solidFill>
                            <a:srgbClr val="365F91"/>
                          </a:solidFill>
                          <a:latin typeface="Times New Roman"/>
                          <a:ea typeface="Calibri"/>
                          <a:cs typeface="Times New Roman"/>
                        </a:rPr>
                        <a:t>Cuña de 41” a 50” Con horario</a:t>
                      </a:r>
                      <a:endParaRPr lang="es-ES" sz="1200">
                        <a:latin typeface="Calibri"/>
                        <a:ea typeface="Calibri"/>
                        <a:cs typeface="Times New Roman"/>
                      </a:endParaRPr>
                    </a:p>
                  </a:txBody>
                  <a:tcPr marL="50484" marR="50484" marT="0" marB="0">
                    <a:lnL>
                      <a:noFill/>
                    </a:lnL>
                    <a:lnR>
                      <a:noFill/>
                    </a:lnR>
                    <a:lnT>
                      <a:noFill/>
                    </a:lnT>
                    <a:lnB>
                      <a:noFill/>
                    </a:lnB>
                    <a:solidFill>
                      <a:srgbClr val="D3DFEE"/>
                    </a:solidFill>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19</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solidFill>
                      <a:srgbClr val="D3DFEE"/>
                    </a:solidFill>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18.05</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solidFill>
                      <a:srgbClr val="D3DFEE"/>
                    </a:solidFill>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17.10</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solidFill>
                      <a:srgbClr val="D3DFEE"/>
                    </a:solidFill>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16.10</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solidFill>
                      <a:srgbClr val="D3DFEE"/>
                    </a:solidFill>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15.20</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solidFill>
                      <a:srgbClr val="D3DFEE"/>
                    </a:solidFill>
                  </a:tcPr>
                </a:tc>
              </a:tr>
              <a:tr h="348343">
                <a:tc>
                  <a:txBody>
                    <a:bodyPr/>
                    <a:lstStyle/>
                    <a:p>
                      <a:pPr>
                        <a:lnSpc>
                          <a:spcPct val="115000"/>
                        </a:lnSpc>
                        <a:spcAft>
                          <a:spcPts val="0"/>
                        </a:spcAft>
                      </a:pPr>
                      <a:r>
                        <a:rPr lang="es-EC" sz="1200" b="1">
                          <a:solidFill>
                            <a:srgbClr val="365F91"/>
                          </a:solidFill>
                          <a:latin typeface="Arial"/>
                          <a:ea typeface="Calibri"/>
                          <a:cs typeface="Times New Roman"/>
                        </a:rPr>
                        <a:t>8</a:t>
                      </a:r>
                      <a:endParaRPr lang="es-ES" sz="1200">
                        <a:latin typeface="Calibri"/>
                        <a:ea typeface="Calibri"/>
                        <a:cs typeface="Times New Roman"/>
                      </a:endParaRPr>
                    </a:p>
                  </a:txBody>
                  <a:tcPr marL="50484" marR="50484" marT="0" marB="0">
                    <a:lnL>
                      <a:noFill/>
                    </a:lnL>
                    <a:lnR>
                      <a:noFill/>
                    </a:lnR>
                    <a:lnT>
                      <a:noFill/>
                    </a:lnT>
                    <a:lnB>
                      <a:noFill/>
                    </a:lnB>
                  </a:tcPr>
                </a:tc>
                <a:tc>
                  <a:txBody>
                    <a:bodyPr/>
                    <a:lstStyle/>
                    <a:p>
                      <a:pPr>
                        <a:lnSpc>
                          <a:spcPct val="115000"/>
                        </a:lnSpc>
                        <a:spcAft>
                          <a:spcPts val="0"/>
                        </a:spcAft>
                      </a:pPr>
                      <a:r>
                        <a:rPr lang="es-EC" sz="1200">
                          <a:solidFill>
                            <a:srgbClr val="365F91"/>
                          </a:solidFill>
                          <a:latin typeface="Times New Roman"/>
                          <a:ea typeface="Calibri"/>
                          <a:cs typeface="Times New Roman"/>
                        </a:rPr>
                        <a:t>Cuña de 51” a 60” Con horario</a:t>
                      </a:r>
                      <a:endParaRPr lang="es-ES" sz="1200">
                        <a:latin typeface="Calibri"/>
                        <a:ea typeface="Calibri"/>
                        <a:cs typeface="Times New Roman"/>
                      </a:endParaRPr>
                    </a:p>
                  </a:txBody>
                  <a:tcPr marL="50484" marR="50484" marT="0" marB="0">
                    <a:lnL>
                      <a:noFill/>
                    </a:lnL>
                    <a:lnR>
                      <a:noFill/>
                    </a:lnR>
                    <a:lnT>
                      <a:noFill/>
                    </a:lnT>
                    <a:lnB>
                      <a:noFill/>
                    </a:lnB>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20</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19.00</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18</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17</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16</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a:noFill/>
                    </a:lnB>
                  </a:tcPr>
                </a:tc>
              </a:tr>
              <a:tr h="464457">
                <a:tc>
                  <a:txBody>
                    <a:bodyPr/>
                    <a:lstStyle/>
                    <a:p>
                      <a:pPr>
                        <a:lnSpc>
                          <a:spcPct val="115000"/>
                        </a:lnSpc>
                        <a:spcAft>
                          <a:spcPts val="0"/>
                        </a:spcAft>
                      </a:pPr>
                      <a:r>
                        <a:rPr lang="es-EC" sz="1200" b="1">
                          <a:solidFill>
                            <a:srgbClr val="365F91"/>
                          </a:solidFill>
                          <a:latin typeface="Arial"/>
                          <a:ea typeface="Calibri"/>
                          <a:cs typeface="Times New Roman"/>
                        </a:rPr>
                        <a:t>9</a:t>
                      </a:r>
                      <a:endParaRPr lang="es-ES" sz="1200">
                        <a:latin typeface="Calibri"/>
                        <a:ea typeface="Calibri"/>
                        <a:cs typeface="Times New Roman"/>
                      </a:endParaRPr>
                    </a:p>
                  </a:txBody>
                  <a:tcPr marL="50484" marR="50484"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s-EC" sz="1200">
                          <a:solidFill>
                            <a:srgbClr val="365F91"/>
                          </a:solidFill>
                          <a:latin typeface="Times New Roman"/>
                          <a:ea typeface="Calibri"/>
                          <a:cs typeface="Times New Roman"/>
                        </a:rPr>
                        <a:t>Menciones en vivo En cualquier programa</a:t>
                      </a:r>
                      <a:endParaRPr lang="es-ES" sz="1200">
                        <a:latin typeface="Calibri"/>
                        <a:ea typeface="Calibri"/>
                        <a:cs typeface="Times New Roman"/>
                      </a:endParaRPr>
                    </a:p>
                  </a:txBody>
                  <a:tcPr marL="50484" marR="50484"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200" b="1" kern="1200" dirty="0">
                          <a:solidFill>
                            <a:srgbClr val="365F91"/>
                          </a:solidFill>
                          <a:latin typeface="Arial"/>
                          <a:ea typeface="Calibri"/>
                          <a:cs typeface="Times New Roman"/>
                        </a:rPr>
                        <a:t>12</a:t>
                      </a:r>
                      <a:endParaRPr lang="es-ES" sz="1200" b="1" kern="1200" dirty="0">
                        <a:solidFill>
                          <a:srgbClr val="365F91"/>
                        </a:solidFill>
                        <a:latin typeface="Arial"/>
                        <a:ea typeface="Calibri"/>
                        <a:cs typeface="Times New Roman"/>
                      </a:endParaRPr>
                    </a:p>
                  </a:txBody>
                  <a:tcPr marL="50484" marR="50484"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endParaRPr lang="es-ES" sz="1200" b="1" kern="1200" dirty="0">
                        <a:solidFill>
                          <a:srgbClr val="365F91"/>
                        </a:solidFill>
                        <a:latin typeface="Arial"/>
                        <a:ea typeface="Calibri"/>
                        <a:cs typeface="Times New Roman"/>
                      </a:endParaRPr>
                    </a:p>
                  </a:txBody>
                  <a:tcPr marL="50484" marR="50484"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endParaRPr lang="es-ES" sz="1200" b="1" kern="1200" dirty="0">
                        <a:solidFill>
                          <a:srgbClr val="365F91"/>
                        </a:solidFill>
                        <a:latin typeface="Arial"/>
                        <a:ea typeface="Calibri"/>
                        <a:cs typeface="Times New Roman"/>
                      </a:endParaRPr>
                    </a:p>
                  </a:txBody>
                  <a:tcPr marL="50484" marR="50484"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endParaRPr lang="es-ES" sz="1200" b="1" kern="1200" dirty="0">
                        <a:solidFill>
                          <a:srgbClr val="365F91"/>
                        </a:solidFill>
                        <a:latin typeface="Arial"/>
                        <a:ea typeface="Calibri"/>
                        <a:cs typeface="Times New Roman"/>
                      </a:endParaRPr>
                    </a:p>
                  </a:txBody>
                  <a:tcPr marL="50484" marR="50484"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endParaRPr lang="es-ES" sz="1200" b="1" kern="1200" dirty="0">
                        <a:solidFill>
                          <a:srgbClr val="365F91"/>
                        </a:solidFill>
                        <a:latin typeface="Arial"/>
                        <a:ea typeface="Calibri"/>
                        <a:cs typeface="Times New Roman"/>
                      </a:endParaRPr>
                    </a:p>
                  </a:txBody>
                  <a:tcPr marL="50484" marR="50484"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89089" name="AutoShape 1"/>
          <p:cNvSpPr>
            <a:spLocks noChangeArrowheads="1"/>
          </p:cNvSpPr>
          <p:nvPr/>
        </p:nvSpPr>
        <p:spPr bwMode="auto">
          <a:xfrm>
            <a:off x="3707904" y="908720"/>
            <a:ext cx="3888432" cy="1033463"/>
          </a:xfrm>
          <a:prstGeom prst="flowChartPunchedTape">
            <a:avLst/>
          </a:prstGeom>
          <a:solidFill>
            <a:srgbClr val="9BBB59"/>
          </a:solidFill>
          <a:ln w="38100">
            <a:solidFill>
              <a:srgbClr val="F2F2F2"/>
            </a:solidFill>
            <a:miter lim="800000"/>
            <a:headEnd/>
            <a:tailEnd/>
          </a:ln>
          <a:effectLst>
            <a:outerShdw dist="107763" dir="13500000"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600" b="1" i="0" u="none" strike="noStrike" cap="none" normalizeH="0" baseline="0" dirty="0" smtClean="0">
                <a:ln>
                  <a:noFill/>
                </a:ln>
                <a:solidFill>
                  <a:schemeClr val="tx1"/>
                </a:solidFill>
                <a:effectLst/>
                <a:latin typeface="Calibri" pitchFamily="34" charset="0"/>
                <a:cs typeface="Arial" pitchFamily="34" charset="0"/>
              </a:rPr>
              <a:t>“</a:t>
            </a:r>
            <a:r>
              <a:rPr kumimoji="0" lang="es-ES" sz="1600" b="1" i="1" u="none" strike="noStrike" cap="none" normalizeH="0" baseline="0" dirty="0" smtClean="0">
                <a:ln>
                  <a:noFill/>
                </a:ln>
                <a:solidFill>
                  <a:schemeClr val="tx1"/>
                </a:solidFill>
                <a:effectLst/>
                <a:latin typeface="Calibri" pitchFamily="34" charset="0"/>
                <a:cs typeface="Arial" pitchFamily="34" charset="0"/>
              </a:rPr>
              <a:t>Ven y visita el IGM unidos por la ciencia y el espíritu para el progreso del Ecuador</a:t>
            </a:r>
            <a:r>
              <a:rPr kumimoji="0" lang="es-ES" sz="1600" b="1" i="0" u="none" strike="noStrike" cap="none" normalizeH="0" baseline="0" dirty="0" smtClean="0">
                <a:ln>
                  <a:noFill/>
                </a:ln>
                <a:solidFill>
                  <a:schemeClr val="tx1"/>
                </a:solidFill>
                <a:effectLst/>
                <a:latin typeface="Calibri" pitchFamily="34" charset="0"/>
                <a:cs typeface="Arial" pitchFamily="34" charset="0"/>
              </a:rPr>
              <a:t>”</a:t>
            </a:r>
            <a:endParaRPr kumimoji="0" lang="es-ES"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AutoShape 1"/>
          <p:cNvSpPr>
            <a:spLocks noChangeArrowheads="1"/>
          </p:cNvSpPr>
          <p:nvPr/>
        </p:nvSpPr>
        <p:spPr bwMode="auto">
          <a:xfrm>
            <a:off x="611560" y="980728"/>
            <a:ext cx="2808312" cy="864096"/>
          </a:xfrm>
          <a:prstGeom prst="flowChartPunchedTape">
            <a:avLst/>
          </a:prstGeom>
          <a:solidFill>
            <a:srgbClr val="9BBB59"/>
          </a:solidFill>
          <a:ln w="38100">
            <a:solidFill>
              <a:srgbClr val="F2F2F2"/>
            </a:solidFill>
            <a:miter lim="800000"/>
            <a:headEnd/>
            <a:tailEnd/>
          </a:ln>
          <a:effectLst>
            <a:outerShdw dist="107763" dir="13500000"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600" b="1" i="0" u="none" strike="noStrike" cap="none" normalizeH="0" baseline="0" dirty="0" smtClean="0">
                <a:ln>
                  <a:noFill/>
                </a:ln>
                <a:solidFill>
                  <a:schemeClr val="tx1"/>
                </a:solidFill>
                <a:effectLst/>
                <a:latin typeface="Calibri" pitchFamily="34" charset="0"/>
                <a:cs typeface="Arial" pitchFamily="34" charset="0"/>
              </a:rPr>
              <a:t>RADIO HOT FUEGO  </a:t>
            </a:r>
            <a:r>
              <a:rPr kumimoji="0" lang="es-ES" sz="1600" b="1" i="0" u="none" strike="noStrike" cap="none" normalizeH="0" baseline="0" dirty="0" smtClean="0">
                <a:ln>
                  <a:noFill/>
                </a:ln>
                <a:solidFill>
                  <a:schemeClr val="tx1"/>
                </a:solidFill>
                <a:effectLst/>
                <a:latin typeface="Calibri" pitchFamily="34" charset="0"/>
                <a:cs typeface="Arial" pitchFamily="34" charset="0"/>
              </a:rPr>
              <a:t>106.10 </a:t>
            </a:r>
            <a:r>
              <a:rPr kumimoji="0" lang="es-ES" sz="1600" b="1" i="0" u="none" strike="noStrike" cap="none" normalizeH="0" baseline="0" dirty="0" smtClean="0">
                <a:ln>
                  <a:noFill/>
                </a:ln>
                <a:solidFill>
                  <a:schemeClr val="tx1"/>
                </a:solidFill>
                <a:effectLst/>
                <a:latin typeface="Calibri" pitchFamily="34" charset="0"/>
                <a:cs typeface="Arial" pitchFamily="34" charset="0"/>
              </a:rPr>
              <a:t>FM </a:t>
            </a:r>
          </a:p>
          <a:p>
            <a:pPr marL="0" marR="0" lvl="0" indent="0" algn="l" defTabSz="914400" rtl="0" eaLnBrk="1" fontAlgn="base" latinLnBrk="0" hangingPunct="1">
              <a:lnSpc>
                <a:spcPct val="100000"/>
              </a:lnSpc>
              <a:spcBef>
                <a:spcPct val="0"/>
              </a:spcBef>
              <a:spcAft>
                <a:spcPts val="1000"/>
              </a:spcAft>
              <a:buClrTx/>
              <a:buSzTx/>
              <a:buFontTx/>
              <a:buNone/>
              <a:tabLst/>
            </a:pPr>
            <a:r>
              <a:rPr lang="es-ES" sz="1600" b="1" dirty="0" smtClean="0">
                <a:latin typeface="Calibri" pitchFamily="34" charset="0"/>
                <a:cs typeface="Arial" pitchFamily="34" charset="0"/>
              </a:rPr>
              <a:t>COSTO  $ 5500</a:t>
            </a:r>
            <a:endParaRPr kumimoji="0" lang="es-ES"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340155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42792" y="404664"/>
            <a:ext cx="6301208" cy="396280"/>
          </a:xfrm>
        </p:spPr>
        <p:txBody>
          <a:bodyPr>
            <a:noAutofit/>
          </a:bodyPr>
          <a:lstStyle/>
          <a:p>
            <a:pPr algn="ctr"/>
            <a:r>
              <a:rPr lang="es-EC" sz="3200" b="1" dirty="0" smtClean="0"/>
              <a:t>PROMOCIÓN  PRENSA</a:t>
            </a:r>
            <a:endParaRPr lang="es-EC" sz="3200" dirty="0"/>
          </a:p>
        </p:txBody>
      </p:sp>
      <p:sp>
        <p:nvSpPr>
          <p:cNvPr id="9" name="AutoShape 1"/>
          <p:cNvSpPr>
            <a:spLocks noChangeArrowheads="1"/>
          </p:cNvSpPr>
          <p:nvPr/>
        </p:nvSpPr>
        <p:spPr bwMode="auto">
          <a:xfrm>
            <a:off x="899592" y="1484784"/>
            <a:ext cx="2304256" cy="648072"/>
          </a:xfrm>
          <a:prstGeom prst="flowChartPunchedTape">
            <a:avLst/>
          </a:prstGeom>
          <a:solidFill>
            <a:srgbClr val="9BBB59"/>
          </a:solidFill>
          <a:ln w="38100">
            <a:solidFill>
              <a:srgbClr val="F2F2F2"/>
            </a:solidFill>
            <a:miter lim="800000"/>
            <a:headEnd/>
            <a:tailEnd/>
          </a:ln>
          <a:effectLst>
            <a:outerShdw dist="107763" dir="13500000"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600" b="1" i="0" u="none" strike="noStrike" cap="none" normalizeH="0" baseline="0" dirty="0" smtClean="0">
                <a:ln>
                  <a:noFill/>
                </a:ln>
                <a:solidFill>
                  <a:schemeClr val="tx1"/>
                </a:solidFill>
                <a:effectLst/>
                <a:latin typeface="Calibri" pitchFamily="34" charset="0"/>
                <a:cs typeface="Arial" pitchFamily="34" charset="0"/>
              </a:rPr>
              <a:t>DIARIO EL COMERCIO</a:t>
            </a:r>
          </a:p>
          <a:p>
            <a:pPr marL="0" marR="0" lvl="0" indent="0" algn="l" defTabSz="914400" rtl="0" eaLnBrk="1" fontAlgn="base" latinLnBrk="0" hangingPunct="1">
              <a:lnSpc>
                <a:spcPct val="100000"/>
              </a:lnSpc>
              <a:spcBef>
                <a:spcPct val="0"/>
              </a:spcBef>
              <a:spcAft>
                <a:spcPts val="1000"/>
              </a:spcAft>
              <a:buClrTx/>
              <a:buSzTx/>
              <a:buFontTx/>
              <a:buNone/>
              <a:tabLst/>
            </a:pPr>
            <a:r>
              <a:rPr lang="es-ES" sz="1600" b="1" dirty="0" smtClean="0">
                <a:latin typeface="Calibri" pitchFamily="34" charset="0"/>
                <a:cs typeface="Arial" pitchFamily="34" charset="0"/>
              </a:rPr>
              <a:t>$ 3250</a:t>
            </a:r>
            <a:endParaRPr kumimoji="0" lang="es-ES" sz="2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98305" name="Picture 1"/>
          <p:cNvPicPr>
            <a:picLocks noChangeAspect="1" noChangeArrowheads="1"/>
          </p:cNvPicPr>
          <p:nvPr/>
        </p:nvPicPr>
        <p:blipFill>
          <a:blip r:embed="rId2" cstate="print"/>
          <a:srcRect/>
          <a:stretch>
            <a:fillRect/>
          </a:stretch>
        </p:blipFill>
        <p:spPr bwMode="auto">
          <a:xfrm rot="16200000">
            <a:off x="5567846" y="2073114"/>
            <a:ext cx="2616820" cy="3744416"/>
          </a:xfrm>
          <a:prstGeom prst="rect">
            <a:avLst/>
          </a:prstGeom>
          <a:noFill/>
          <a:ln w="9525">
            <a:noFill/>
            <a:miter lim="800000"/>
            <a:headEnd/>
            <a:tailEnd/>
          </a:ln>
        </p:spPr>
      </p:pic>
      <p:graphicFrame>
        <p:nvGraphicFramePr>
          <p:cNvPr id="7" name="6 Tabla"/>
          <p:cNvGraphicFramePr>
            <a:graphicFrameLocks noGrp="1"/>
          </p:cNvGraphicFramePr>
          <p:nvPr/>
        </p:nvGraphicFramePr>
        <p:xfrm>
          <a:off x="467544" y="2564904"/>
          <a:ext cx="4176463" cy="2313432"/>
        </p:xfrm>
        <a:graphic>
          <a:graphicData uri="http://schemas.openxmlformats.org/drawingml/2006/table">
            <a:tbl>
              <a:tblPr/>
              <a:tblGrid>
                <a:gridCol w="283222"/>
                <a:gridCol w="1300953"/>
                <a:gridCol w="1008113"/>
                <a:gridCol w="1584175"/>
              </a:tblGrid>
              <a:tr h="0">
                <a:tc>
                  <a:txBody>
                    <a:bodyPr/>
                    <a:lstStyle/>
                    <a:p>
                      <a:pPr>
                        <a:lnSpc>
                          <a:spcPct val="115000"/>
                        </a:lnSpc>
                        <a:spcAft>
                          <a:spcPts val="0"/>
                        </a:spcAft>
                      </a:pPr>
                      <a:r>
                        <a:rPr lang="es-EC" sz="1200" b="1" dirty="0">
                          <a:solidFill>
                            <a:srgbClr val="365F91"/>
                          </a:solidFill>
                          <a:latin typeface="Times New Roman"/>
                          <a:ea typeface="Calibri"/>
                          <a:cs typeface="Times New Roman"/>
                        </a:rPr>
                        <a:t>No.</a:t>
                      </a:r>
                      <a:endParaRPr lang="es-ES" sz="1600" dirty="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C" sz="1200" b="1">
                          <a:solidFill>
                            <a:srgbClr val="365F91"/>
                          </a:solidFill>
                          <a:latin typeface="Times New Roman"/>
                          <a:ea typeface="Calibri"/>
                          <a:cs typeface="Times New Roman"/>
                        </a:rPr>
                        <a:t>CLASIFICADOS ECONÓMICOS</a:t>
                      </a:r>
                      <a:endParaRPr lang="es-ES" sz="16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C" sz="1200" b="1" dirty="0">
                          <a:solidFill>
                            <a:srgbClr val="365F91"/>
                          </a:solidFill>
                          <a:latin typeface="Times New Roman"/>
                          <a:ea typeface="Calibri"/>
                          <a:cs typeface="Times New Roman"/>
                        </a:rPr>
                        <a:t>CARACTERÍSTICA</a:t>
                      </a:r>
                      <a:endParaRPr lang="es-ES" sz="1600" dirty="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es-EC" sz="1200" b="1">
                          <a:solidFill>
                            <a:srgbClr val="365F91"/>
                          </a:solidFill>
                          <a:latin typeface="Times New Roman"/>
                          <a:ea typeface="Calibri"/>
                          <a:cs typeface="Times New Roman"/>
                        </a:rPr>
                        <a:t>COSTO</a:t>
                      </a:r>
                      <a:endParaRPr lang="es-ES" sz="16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0">
                <a:tc>
                  <a:txBody>
                    <a:bodyPr/>
                    <a:lstStyle/>
                    <a:p>
                      <a:pPr>
                        <a:lnSpc>
                          <a:spcPct val="115000"/>
                        </a:lnSpc>
                        <a:spcAft>
                          <a:spcPts val="0"/>
                        </a:spcAft>
                      </a:pPr>
                      <a:r>
                        <a:rPr lang="es-EC" sz="1200" b="1">
                          <a:solidFill>
                            <a:srgbClr val="365F91"/>
                          </a:solidFill>
                          <a:latin typeface="Arial"/>
                          <a:ea typeface="Calibri"/>
                          <a:cs typeface="Times New Roman"/>
                        </a:rPr>
                        <a:t>1</a:t>
                      </a:r>
                      <a:endParaRPr lang="es-ES" sz="16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es-EC" sz="1200">
                          <a:solidFill>
                            <a:srgbClr val="365F91"/>
                          </a:solidFill>
                          <a:latin typeface="Arial"/>
                          <a:ea typeface="Calibri"/>
                          <a:cs typeface="Times New Roman"/>
                        </a:rPr>
                        <a:t>De lunes a viernes</a:t>
                      </a:r>
                      <a:endParaRPr lang="es-ES" sz="16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es-EC" sz="1200">
                          <a:solidFill>
                            <a:srgbClr val="365F91"/>
                          </a:solidFill>
                          <a:latin typeface="Arial"/>
                          <a:ea typeface="Calibri"/>
                          <a:cs typeface="Times New Roman"/>
                        </a:rPr>
                        <a:t>8 palabras</a:t>
                      </a:r>
                      <a:endParaRPr lang="es-ES" sz="16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1000"/>
                        </a:spcAft>
                      </a:pPr>
                      <a:r>
                        <a:rPr lang="es-EC" sz="1200">
                          <a:solidFill>
                            <a:srgbClr val="365F91"/>
                          </a:solidFill>
                          <a:latin typeface="Arial"/>
                          <a:ea typeface="Calibri"/>
                          <a:cs typeface="Times New Roman"/>
                        </a:rPr>
                        <a:t>USD $4.48 + IVA</a:t>
                      </a:r>
                      <a:endParaRPr lang="es-ES" sz="16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0">
                <a:tc>
                  <a:txBody>
                    <a:bodyPr/>
                    <a:lstStyle/>
                    <a:p>
                      <a:pPr>
                        <a:lnSpc>
                          <a:spcPct val="115000"/>
                        </a:lnSpc>
                        <a:spcAft>
                          <a:spcPts val="0"/>
                        </a:spcAft>
                      </a:pPr>
                      <a:r>
                        <a:rPr lang="es-EC" sz="1200" b="1">
                          <a:solidFill>
                            <a:srgbClr val="365F91"/>
                          </a:solidFill>
                          <a:latin typeface="Arial"/>
                          <a:ea typeface="Calibri"/>
                          <a:cs typeface="Times New Roman"/>
                        </a:rPr>
                        <a:t>2</a:t>
                      </a:r>
                      <a:endParaRPr lang="es-ES" sz="16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1000"/>
                        </a:spcAft>
                      </a:pPr>
                      <a:r>
                        <a:rPr lang="es-EC" sz="1200">
                          <a:solidFill>
                            <a:srgbClr val="365F91"/>
                          </a:solidFill>
                          <a:latin typeface="Arial"/>
                          <a:ea typeface="Calibri"/>
                          <a:cs typeface="Times New Roman"/>
                        </a:rPr>
                        <a:t>Sábados y domingos</a:t>
                      </a:r>
                      <a:endParaRPr lang="es-ES" sz="16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C" sz="1200">
                          <a:solidFill>
                            <a:srgbClr val="365F91"/>
                          </a:solidFill>
                          <a:latin typeface="Arial"/>
                          <a:ea typeface="Calibri"/>
                          <a:cs typeface="Times New Roman"/>
                        </a:rPr>
                        <a:t>8 palabras</a:t>
                      </a:r>
                      <a:endParaRPr lang="es-ES" sz="16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1000"/>
                        </a:spcAft>
                      </a:pPr>
                      <a:r>
                        <a:rPr lang="es-EC" sz="1200">
                          <a:solidFill>
                            <a:srgbClr val="365F91"/>
                          </a:solidFill>
                          <a:latin typeface="Arial"/>
                          <a:ea typeface="Calibri"/>
                          <a:cs typeface="Times New Roman"/>
                        </a:rPr>
                        <a:t>USD. $7.84 + IVA</a:t>
                      </a:r>
                      <a:endParaRPr lang="es-ES" sz="160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es-EC" sz="1200" b="1">
                          <a:solidFill>
                            <a:srgbClr val="365F91"/>
                          </a:solidFill>
                          <a:latin typeface="Arial"/>
                          <a:ea typeface="Calibri"/>
                          <a:cs typeface="Times New Roman"/>
                        </a:rPr>
                        <a:t>3</a:t>
                      </a:r>
                      <a:endParaRPr lang="es-ES" sz="1600">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es-EC" sz="1200">
                          <a:solidFill>
                            <a:srgbClr val="365F91"/>
                          </a:solidFill>
                          <a:latin typeface="Arial"/>
                          <a:ea typeface="Calibri"/>
                          <a:cs typeface="Times New Roman"/>
                        </a:rPr>
                        <a:t>De lunes a viernes</a:t>
                      </a:r>
                      <a:endParaRPr lang="es-ES" sz="1600">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es-EC" sz="1200">
                          <a:solidFill>
                            <a:srgbClr val="365F91"/>
                          </a:solidFill>
                          <a:latin typeface="Arial"/>
                          <a:ea typeface="Calibri"/>
                          <a:cs typeface="Times New Roman"/>
                        </a:rPr>
                        <a:t>Palabras adicionales</a:t>
                      </a:r>
                      <a:endParaRPr lang="es-ES" sz="1600">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1000"/>
                        </a:spcAft>
                      </a:pPr>
                      <a:r>
                        <a:rPr lang="es-EC" sz="1200">
                          <a:solidFill>
                            <a:srgbClr val="365F91"/>
                          </a:solidFill>
                          <a:latin typeface="Arial"/>
                          <a:ea typeface="Calibri"/>
                          <a:cs typeface="Times New Roman"/>
                        </a:rPr>
                        <a:t>USD $ 0.45 + IVA</a:t>
                      </a:r>
                      <a:endParaRPr lang="es-ES" sz="1600">
                        <a:latin typeface="Calibri"/>
                        <a:ea typeface="Calibri"/>
                        <a:cs typeface="Times New Roman"/>
                      </a:endParaRPr>
                    </a:p>
                  </a:txBody>
                  <a:tcPr marL="68580" marR="68580" marT="0" marB="0">
                    <a:lnL>
                      <a:noFill/>
                    </a:lnL>
                    <a:lnR>
                      <a:noFill/>
                    </a:lnR>
                    <a:lnT>
                      <a:noFill/>
                    </a:lnT>
                    <a:lnB>
                      <a:noFill/>
                    </a:lnB>
                    <a:solidFill>
                      <a:srgbClr val="D3DFEE"/>
                    </a:solidFill>
                  </a:tcPr>
                </a:tc>
              </a:tr>
              <a:tr h="0">
                <a:tc>
                  <a:txBody>
                    <a:bodyPr/>
                    <a:lstStyle/>
                    <a:p>
                      <a:pPr>
                        <a:lnSpc>
                          <a:spcPct val="115000"/>
                        </a:lnSpc>
                        <a:spcAft>
                          <a:spcPts val="1000"/>
                        </a:spcAft>
                      </a:pPr>
                      <a:r>
                        <a:rPr lang="es-EC" sz="1200" b="1">
                          <a:solidFill>
                            <a:srgbClr val="365F91"/>
                          </a:solidFill>
                          <a:latin typeface="Arial"/>
                          <a:ea typeface="Calibri"/>
                          <a:cs typeface="Times New Roman"/>
                        </a:rPr>
                        <a:t>4</a:t>
                      </a:r>
                      <a:endParaRPr lang="es-ES" sz="1600">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C" sz="1200">
                          <a:solidFill>
                            <a:srgbClr val="365F91"/>
                          </a:solidFill>
                          <a:latin typeface="Arial"/>
                          <a:ea typeface="Calibri"/>
                          <a:cs typeface="Times New Roman"/>
                        </a:rPr>
                        <a:t>Sábados y domingos</a:t>
                      </a:r>
                      <a:endParaRPr lang="es-ES" sz="1600">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C" sz="1200">
                          <a:solidFill>
                            <a:srgbClr val="365F91"/>
                          </a:solidFill>
                          <a:latin typeface="Arial"/>
                          <a:ea typeface="Calibri"/>
                          <a:cs typeface="Times New Roman"/>
                        </a:rPr>
                        <a:t>Palabras adicionales</a:t>
                      </a:r>
                      <a:endParaRPr lang="es-ES" sz="1600">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es-EC" sz="1200" dirty="0">
                          <a:solidFill>
                            <a:srgbClr val="365F91"/>
                          </a:solidFill>
                          <a:latin typeface="Arial"/>
                          <a:ea typeface="Calibri"/>
                          <a:cs typeface="Times New Roman"/>
                        </a:rPr>
                        <a:t>USD $ 0.75 + IVA palabra adicional por día</a:t>
                      </a:r>
                      <a:endParaRPr lang="es-ES" sz="1600" dirty="0">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
        <p:nvSpPr>
          <p:cNvPr id="10" name="AutoShape 1"/>
          <p:cNvSpPr>
            <a:spLocks noChangeArrowheads="1"/>
          </p:cNvSpPr>
          <p:nvPr/>
        </p:nvSpPr>
        <p:spPr bwMode="auto">
          <a:xfrm>
            <a:off x="4067944" y="1052736"/>
            <a:ext cx="3672408" cy="1296144"/>
          </a:xfrm>
          <a:prstGeom prst="flowChartPunchedTape">
            <a:avLst/>
          </a:prstGeom>
          <a:solidFill>
            <a:srgbClr val="9BBB59"/>
          </a:solidFill>
          <a:ln w="38100">
            <a:solidFill>
              <a:srgbClr val="F2F2F2"/>
            </a:solidFill>
            <a:miter lim="800000"/>
            <a:headEnd/>
            <a:tailEnd/>
          </a:ln>
          <a:effectLst>
            <a:outerShdw dist="107763" dir="13500000"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600" b="1" i="0" u="none" strike="noStrike" cap="none" normalizeH="0" baseline="0" dirty="0" smtClean="0">
                <a:ln>
                  <a:noFill/>
                </a:ln>
                <a:solidFill>
                  <a:schemeClr val="tx1"/>
                </a:solidFill>
                <a:effectLst/>
                <a:latin typeface="Calibri" pitchFamily="34" charset="0"/>
                <a:cs typeface="Arial" pitchFamily="34" charset="0"/>
              </a:rPr>
              <a:t>44 PALABRAS - </a:t>
            </a:r>
            <a:r>
              <a:rPr lang="es-ES" sz="1600" b="1" dirty="0" smtClean="0">
                <a:latin typeface="Calibri" pitchFamily="34" charset="0"/>
                <a:cs typeface="Arial" pitchFamily="34" charset="0"/>
              </a:rPr>
              <a:t>1 GRAFICO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600" b="1" i="0" u="none" strike="noStrike" cap="none" normalizeH="0" baseline="0" dirty="0" smtClean="0">
                <a:ln>
                  <a:noFill/>
                </a:ln>
                <a:solidFill>
                  <a:schemeClr val="tx1"/>
                </a:solidFill>
                <a:effectLst/>
                <a:latin typeface="Calibri" pitchFamily="34" charset="0"/>
                <a:cs typeface="Arial" pitchFamily="34" charset="0"/>
              </a:rPr>
              <a:t>COSTO $ 1080- MEDIA PAGINA</a:t>
            </a:r>
          </a:p>
          <a:p>
            <a:pPr marL="0" marR="0" lvl="0" indent="0" algn="ctr" defTabSz="914400" rtl="0" eaLnBrk="1" fontAlgn="base" latinLnBrk="0" hangingPunct="1">
              <a:lnSpc>
                <a:spcPct val="100000"/>
              </a:lnSpc>
              <a:spcBef>
                <a:spcPct val="0"/>
              </a:spcBef>
              <a:spcAft>
                <a:spcPts val="1000"/>
              </a:spcAft>
              <a:buClrTx/>
              <a:buSzTx/>
              <a:buFontTx/>
              <a:buNone/>
              <a:tabLst/>
            </a:pPr>
            <a:r>
              <a:rPr lang="es-ES" sz="1600" b="1" dirty="0" smtClean="0">
                <a:latin typeface="Calibri" pitchFamily="34" charset="0"/>
                <a:cs typeface="Arial" pitchFamily="34" charset="0"/>
              </a:rPr>
              <a:t>TRIMESTRAL</a:t>
            </a:r>
            <a:endParaRPr kumimoji="0" lang="es-ES" sz="16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340155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42792" y="404664"/>
            <a:ext cx="6301208" cy="396280"/>
          </a:xfrm>
        </p:spPr>
        <p:txBody>
          <a:bodyPr>
            <a:noAutofit/>
          </a:bodyPr>
          <a:lstStyle/>
          <a:p>
            <a:pPr algn="ctr"/>
            <a:r>
              <a:rPr lang="es-EC" sz="3200" b="1" dirty="0" smtClean="0"/>
              <a:t>PROMOCIÓN  VOLANTE</a:t>
            </a:r>
            <a:endParaRPr lang="es-EC" sz="3200" dirty="0"/>
          </a:p>
        </p:txBody>
      </p:sp>
      <p:sp>
        <p:nvSpPr>
          <p:cNvPr id="9" name="AutoShape 1"/>
          <p:cNvSpPr>
            <a:spLocks noChangeArrowheads="1"/>
          </p:cNvSpPr>
          <p:nvPr/>
        </p:nvSpPr>
        <p:spPr bwMode="auto">
          <a:xfrm>
            <a:off x="899592" y="1484784"/>
            <a:ext cx="2304256" cy="648072"/>
          </a:xfrm>
          <a:prstGeom prst="flowChartPunchedTape">
            <a:avLst/>
          </a:prstGeom>
          <a:solidFill>
            <a:srgbClr val="9BBB59"/>
          </a:solidFill>
          <a:ln w="38100">
            <a:solidFill>
              <a:srgbClr val="F2F2F2"/>
            </a:solidFill>
            <a:miter lim="800000"/>
            <a:headEnd/>
            <a:tailEnd/>
          </a:ln>
          <a:effectLst>
            <a:outerShdw dist="107763" dir="13500000"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600" b="1" i="0" u="none" strike="noStrike" cap="none" normalizeH="0" baseline="0" dirty="0" smtClean="0">
                <a:ln>
                  <a:noFill/>
                </a:ln>
                <a:solidFill>
                  <a:schemeClr val="tx1"/>
                </a:solidFill>
                <a:effectLst/>
                <a:latin typeface="Calibri" pitchFamily="34" charset="0"/>
                <a:cs typeface="Arial" pitchFamily="34" charset="0"/>
              </a:rPr>
              <a:t>1000 VOLANTES</a:t>
            </a:r>
            <a:endParaRPr kumimoji="0" lang="es-ES"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AutoShape 1"/>
          <p:cNvSpPr>
            <a:spLocks noChangeArrowheads="1"/>
          </p:cNvSpPr>
          <p:nvPr/>
        </p:nvSpPr>
        <p:spPr bwMode="auto">
          <a:xfrm>
            <a:off x="3923928" y="1268760"/>
            <a:ext cx="3672408" cy="1008112"/>
          </a:xfrm>
          <a:prstGeom prst="flowChartPunchedTape">
            <a:avLst/>
          </a:prstGeom>
          <a:solidFill>
            <a:srgbClr val="9BBB59"/>
          </a:solidFill>
          <a:ln w="38100">
            <a:solidFill>
              <a:srgbClr val="F2F2F2"/>
            </a:solidFill>
            <a:miter lim="800000"/>
            <a:headEnd/>
            <a:tailEnd/>
          </a:ln>
          <a:effectLst>
            <a:outerShdw dist="107763" dir="13500000"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600" b="1" i="0" u="none" strike="noStrike" cap="none" normalizeH="0" baseline="0" dirty="0" smtClean="0">
                <a:ln>
                  <a:noFill/>
                </a:ln>
                <a:solidFill>
                  <a:schemeClr val="tx1"/>
                </a:solidFill>
                <a:effectLst/>
                <a:latin typeface="Calibri" pitchFamily="34" charset="0"/>
                <a:cs typeface="Arial" pitchFamily="34" charset="0"/>
              </a:rPr>
              <a:t>COSTO $ 80 F ORMATO   A2</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28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nvGraphicFramePr>
        <p:xfrm>
          <a:off x="179512" y="2852936"/>
          <a:ext cx="4392488" cy="1897836"/>
        </p:xfrm>
        <a:graphic>
          <a:graphicData uri="http://schemas.openxmlformats.org/drawingml/2006/table">
            <a:tbl>
              <a:tblPr/>
              <a:tblGrid>
                <a:gridCol w="349440"/>
                <a:gridCol w="961196"/>
                <a:gridCol w="1983336"/>
                <a:gridCol w="1098516"/>
              </a:tblGrid>
              <a:tr h="649172">
                <a:tc>
                  <a:txBody>
                    <a:bodyPr/>
                    <a:lstStyle/>
                    <a:p>
                      <a:pPr algn="ctr">
                        <a:lnSpc>
                          <a:spcPct val="115000"/>
                        </a:lnSpc>
                        <a:spcAft>
                          <a:spcPts val="0"/>
                        </a:spcAft>
                      </a:pPr>
                      <a:r>
                        <a:rPr lang="es-EC" sz="1600" b="1">
                          <a:solidFill>
                            <a:srgbClr val="365F91"/>
                          </a:solidFill>
                          <a:latin typeface="Arial"/>
                          <a:ea typeface="Calibri"/>
                          <a:cs typeface="Aharoni" pitchFamily="2" charset="-79"/>
                        </a:rPr>
                        <a:t>No.</a:t>
                      </a:r>
                      <a:endParaRPr lang="es-ES" sz="2000">
                        <a:latin typeface="Calibri"/>
                        <a:ea typeface="Calibri"/>
                        <a:cs typeface="Aharoni" pitchFamily="2" charset="-79"/>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600" b="1">
                          <a:solidFill>
                            <a:srgbClr val="365F91"/>
                          </a:solidFill>
                          <a:latin typeface="Arial"/>
                          <a:ea typeface="Calibri"/>
                          <a:cs typeface="Aharoni" pitchFamily="2" charset="-79"/>
                        </a:rPr>
                        <a:t>MEDIO</a:t>
                      </a:r>
                      <a:endParaRPr lang="es-ES" sz="2000">
                        <a:latin typeface="Calibri"/>
                        <a:ea typeface="Calibri"/>
                        <a:cs typeface="Aharoni" pitchFamily="2" charset="-79"/>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600" b="1">
                          <a:solidFill>
                            <a:srgbClr val="365F91"/>
                          </a:solidFill>
                          <a:latin typeface="Arial"/>
                          <a:ea typeface="Calibri"/>
                          <a:cs typeface="Aharoni" pitchFamily="2" charset="-79"/>
                        </a:rPr>
                        <a:t>CARACTERÍSTICA</a:t>
                      </a:r>
                      <a:endParaRPr lang="es-ES" sz="2000">
                        <a:latin typeface="Calibri"/>
                        <a:ea typeface="Calibri"/>
                        <a:cs typeface="Aharoni" pitchFamily="2" charset="-79"/>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es-EC" sz="1600" b="1">
                          <a:solidFill>
                            <a:srgbClr val="365F91"/>
                          </a:solidFill>
                          <a:latin typeface="Arial"/>
                          <a:ea typeface="Calibri"/>
                          <a:cs typeface="Aharoni" pitchFamily="2" charset="-79"/>
                        </a:rPr>
                        <a:t>COSTO</a:t>
                      </a:r>
                      <a:endParaRPr lang="es-ES" sz="2000">
                        <a:latin typeface="Calibri"/>
                        <a:ea typeface="Calibri"/>
                        <a:cs typeface="Aharoni" pitchFamily="2" charset="-79"/>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862996">
                <a:tc>
                  <a:txBody>
                    <a:bodyPr/>
                    <a:lstStyle/>
                    <a:p>
                      <a:pPr algn="ctr">
                        <a:lnSpc>
                          <a:spcPct val="115000"/>
                        </a:lnSpc>
                        <a:spcAft>
                          <a:spcPts val="0"/>
                        </a:spcAft>
                      </a:pPr>
                      <a:r>
                        <a:rPr lang="es-EC" sz="1600" b="1">
                          <a:solidFill>
                            <a:srgbClr val="365F91"/>
                          </a:solidFill>
                          <a:latin typeface="Arial"/>
                          <a:ea typeface="Calibri"/>
                          <a:cs typeface="Aharoni" pitchFamily="2" charset="-79"/>
                        </a:rPr>
                        <a:t>1</a:t>
                      </a:r>
                      <a:endParaRPr lang="es-ES" sz="2000">
                        <a:latin typeface="Calibri"/>
                        <a:ea typeface="Calibri"/>
                        <a:cs typeface="Aharoni" pitchFamily="2" charset="-79"/>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600">
                          <a:solidFill>
                            <a:srgbClr val="365F91"/>
                          </a:solidFill>
                          <a:latin typeface="Arial"/>
                          <a:ea typeface="Calibri"/>
                          <a:cs typeface="Aharoni" pitchFamily="2" charset="-79"/>
                        </a:rPr>
                        <a:t>Hojas Volantes</a:t>
                      </a:r>
                      <a:endParaRPr lang="es-ES" sz="2000">
                        <a:latin typeface="Calibri"/>
                        <a:ea typeface="Calibri"/>
                        <a:cs typeface="Aharoni" pitchFamily="2" charset="-79"/>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es-EC" sz="1600">
                          <a:solidFill>
                            <a:srgbClr val="365F91"/>
                          </a:solidFill>
                          <a:latin typeface="Arial"/>
                          <a:ea typeface="Calibri"/>
                          <a:cs typeface="Aharoni" pitchFamily="2" charset="-79"/>
                        </a:rPr>
                        <a:t>Volantes full color 500</a:t>
                      </a:r>
                      <a:endParaRPr lang="es-ES" sz="2000">
                        <a:latin typeface="Calibri"/>
                        <a:ea typeface="Calibri"/>
                        <a:cs typeface="Aharoni" pitchFamily="2" charset="-79"/>
                      </a:endParaRPr>
                    </a:p>
                    <a:p>
                      <a:pPr algn="ctr">
                        <a:lnSpc>
                          <a:spcPct val="115000"/>
                        </a:lnSpc>
                        <a:spcAft>
                          <a:spcPts val="1000"/>
                        </a:spcAft>
                      </a:pPr>
                      <a:r>
                        <a:rPr lang="es-EC" sz="1600">
                          <a:solidFill>
                            <a:srgbClr val="365F91"/>
                          </a:solidFill>
                          <a:latin typeface="Arial"/>
                          <a:ea typeface="Calibri"/>
                          <a:cs typeface="Aharoni" pitchFamily="2" charset="-79"/>
                        </a:rPr>
                        <a:t>Volantes full color 1000</a:t>
                      </a:r>
                      <a:endParaRPr lang="es-ES" sz="2000">
                        <a:latin typeface="Calibri"/>
                        <a:ea typeface="Calibri"/>
                        <a:cs typeface="Aharoni" pitchFamily="2" charset="-79"/>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es-EC" sz="1600" dirty="0">
                          <a:solidFill>
                            <a:srgbClr val="365F91"/>
                          </a:solidFill>
                          <a:latin typeface="Arial"/>
                          <a:ea typeface="Calibri"/>
                          <a:cs typeface="Aharoni" pitchFamily="2" charset="-79"/>
                        </a:rPr>
                        <a:t>USD. $ 65</a:t>
                      </a:r>
                      <a:endParaRPr lang="es-ES" sz="2000" dirty="0">
                        <a:latin typeface="Calibri"/>
                        <a:ea typeface="Calibri"/>
                        <a:cs typeface="Aharoni" pitchFamily="2" charset="-79"/>
                      </a:endParaRPr>
                    </a:p>
                    <a:p>
                      <a:pPr algn="ctr">
                        <a:lnSpc>
                          <a:spcPct val="115000"/>
                        </a:lnSpc>
                        <a:spcAft>
                          <a:spcPts val="1000"/>
                        </a:spcAft>
                      </a:pPr>
                      <a:r>
                        <a:rPr lang="es-EC" sz="1600" dirty="0">
                          <a:solidFill>
                            <a:srgbClr val="365F91"/>
                          </a:solidFill>
                          <a:latin typeface="Arial"/>
                          <a:ea typeface="Calibri"/>
                          <a:cs typeface="Aharoni" pitchFamily="2" charset="-79"/>
                        </a:rPr>
                        <a:t>USD. $ 80</a:t>
                      </a:r>
                      <a:endParaRPr lang="es-ES" sz="2000" dirty="0">
                        <a:latin typeface="Calibri"/>
                        <a:ea typeface="Calibri"/>
                        <a:cs typeface="Aharoni" pitchFamily="2" charset="-79"/>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pic>
        <p:nvPicPr>
          <p:cNvPr id="99329" name="Picture 1"/>
          <p:cNvPicPr>
            <a:picLocks noChangeAspect="1" noChangeArrowheads="1"/>
          </p:cNvPicPr>
          <p:nvPr/>
        </p:nvPicPr>
        <p:blipFill>
          <a:blip r:embed="rId2" cstate="print"/>
          <a:srcRect/>
          <a:stretch>
            <a:fillRect/>
          </a:stretch>
        </p:blipFill>
        <p:spPr bwMode="auto">
          <a:xfrm>
            <a:off x="4932040" y="2636912"/>
            <a:ext cx="3816424" cy="3528392"/>
          </a:xfrm>
          <a:prstGeom prst="rect">
            <a:avLst/>
          </a:prstGeom>
          <a:noFill/>
          <a:ln w="9525">
            <a:noFill/>
            <a:miter lim="800000"/>
            <a:headEnd/>
            <a:tailEnd/>
          </a:ln>
        </p:spPr>
      </p:pic>
    </p:spTree>
    <p:extLst>
      <p:ext uri="{BB962C8B-B14F-4D97-AF65-F5344CB8AC3E}">
        <p14:creationId xmlns:p14="http://schemas.microsoft.com/office/powerpoint/2010/main" val="20340155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42792" y="404664"/>
            <a:ext cx="6301208" cy="396280"/>
          </a:xfrm>
        </p:spPr>
        <p:txBody>
          <a:bodyPr>
            <a:noAutofit/>
          </a:bodyPr>
          <a:lstStyle/>
          <a:p>
            <a:pPr algn="ctr"/>
            <a:r>
              <a:rPr lang="es-EC" sz="3200" b="1" dirty="0" smtClean="0"/>
              <a:t>PROMOCIÓN  VALLA</a:t>
            </a:r>
            <a:endParaRPr lang="es-EC" sz="3200" dirty="0"/>
          </a:p>
        </p:txBody>
      </p:sp>
      <p:sp>
        <p:nvSpPr>
          <p:cNvPr id="10" name="AutoShape 1"/>
          <p:cNvSpPr>
            <a:spLocks noChangeArrowheads="1"/>
          </p:cNvSpPr>
          <p:nvPr/>
        </p:nvSpPr>
        <p:spPr bwMode="auto">
          <a:xfrm>
            <a:off x="5796136" y="1196752"/>
            <a:ext cx="3096344" cy="1656184"/>
          </a:xfrm>
          <a:prstGeom prst="flowChartPunchedTape">
            <a:avLst/>
          </a:prstGeom>
          <a:solidFill>
            <a:srgbClr val="9BBB59"/>
          </a:solidFill>
          <a:ln w="38100">
            <a:solidFill>
              <a:srgbClr val="F2F2F2"/>
            </a:solidFill>
            <a:miter lim="800000"/>
            <a:headEnd/>
            <a:tailEnd/>
          </a:ln>
          <a:effectLst>
            <a:outerShdw dist="107763" dir="13500000"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600" b="1" i="0" u="none" strike="noStrike" cap="none" normalizeH="0" baseline="0" dirty="0" smtClean="0">
                <a:ln>
                  <a:noFill/>
                </a:ln>
                <a:solidFill>
                  <a:schemeClr val="tx1"/>
                </a:solidFill>
                <a:effectLst/>
                <a:latin typeface="Calibri" pitchFamily="34" charset="0"/>
                <a:cs typeface="Arial" pitchFamily="34" charset="0"/>
              </a:rPr>
              <a:t>COSTO $ 8500  </a:t>
            </a:r>
          </a:p>
          <a:p>
            <a:pPr marL="0" marR="0" lvl="0" indent="0" algn="ctr" defTabSz="914400" rtl="0" eaLnBrk="1" fontAlgn="base" latinLnBrk="0" hangingPunct="1">
              <a:lnSpc>
                <a:spcPct val="100000"/>
              </a:lnSpc>
              <a:spcBef>
                <a:spcPct val="0"/>
              </a:spcBef>
              <a:spcAft>
                <a:spcPts val="1000"/>
              </a:spcAft>
              <a:buClrTx/>
              <a:buSzTx/>
              <a:buFontTx/>
              <a:buNone/>
              <a:tabLst/>
            </a:pPr>
            <a:r>
              <a:rPr lang="es-ES" sz="1600" b="1" dirty="0" smtClean="0">
                <a:latin typeface="Calibri" pitchFamily="34" charset="0"/>
                <a:cs typeface="Arial" pitchFamily="34" charset="0"/>
              </a:rPr>
              <a:t>4 vallas  de dimensiones </a:t>
            </a:r>
            <a:r>
              <a:rPr kumimoji="0" lang="es-ES" sz="1600" b="1" i="0" u="none" strike="noStrike" cap="none" normalizeH="0" baseline="0" dirty="0" smtClean="0">
                <a:ln>
                  <a:noFill/>
                </a:ln>
                <a:solidFill>
                  <a:schemeClr val="tx1"/>
                </a:solidFill>
                <a:effectLst/>
                <a:latin typeface="Calibri" pitchFamily="34" charset="0"/>
                <a:cs typeface="Arial" pitchFamily="34" charset="0"/>
              </a:rPr>
              <a:t> 1.20*1.80</a:t>
            </a:r>
          </a:p>
          <a:p>
            <a:pPr marL="0" marR="0" lvl="0" indent="0" algn="ctr" defTabSz="914400" rtl="0" eaLnBrk="1" fontAlgn="base" latinLnBrk="0" hangingPunct="1">
              <a:lnSpc>
                <a:spcPct val="100000"/>
              </a:lnSpc>
              <a:spcBef>
                <a:spcPct val="0"/>
              </a:spcBef>
              <a:spcAft>
                <a:spcPts val="1000"/>
              </a:spcAft>
              <a:buClrTx/>
              <a:buSzTx/>
              <a:buFontTx/>
              <a:buNone/>
              <a:tabLst/>
            </a:pPr>
            <a:r>
              <a:rPr lang="es-ES" sz="1600" b="1" dirty="0" smtClean="0">
                <a:latin typeface="Calibri" pitchFamily="34" charset="0"/>
                <a:cs typeface="Arial" pitchFamily="34" charset="0"/>
              </a:rPr>
              <a:t>En Norte-Sur-Centro-Valles</a:t>
            </a:r>
            <a:endParaRPr kumimoji="0" lang="es-ES" sz="2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99329" name="Picture 1"/>
          <p:cNvPicPr>
            <a:picLocks noChangeAspect="1" noChangeArrowheads="1"/>
          </p:cNvPicPr>
          <p:nvPr/>
        </p:nvPicPr>
        <p:blipFill>
          <a:blip r:embed="rId2" cstate="print"/>
          <a:srcRect/>
          <a:stretch>
            <a:fillRect/>
          </a:stretch>
        </p:blipFill>
        <p:spPr bwMode="auto">
          <a:xfrm>
            <a:off x="323528" y="1052736"/>
            <a:ext cx="4896544" cy="1872208"/>
          </a:xfrm>
          <a:prstGeom prst="rect">
            <a:avLst/>
          </a:prstGeom>
          <a:noFill/>
          <a:ln w="9525">
            <a:noFill/>
            <a:miter lim="800000"/>
            <a:headEnd/>
            <a:tailEnd/>
          </a:ln>
        </p:spPr>
      </p:pic>
      <p:graphicFrame>
        <p:nvGraphicFramePr>
          <p:cNvPr id="7" name="6 Tabla"/>
          <p:cNvGraphicFramePr>
            <a:graphicFrameLocks noGrp="1"/>
          </p:cNvGraphicFramePr>
          <p:nvPr/>
        </p:nvGraphicFramePr>
        <p:xfrm>
          <a:off x="323528" y="3356992"/>
          <a:ext cx="8568952" cy="3038340"/>
        </p:xfrm>
        <a:graphic>
          <a:graphicData uri="http://schemas.openxmlformats.org/drawingml/2006/table">
            <a:tbl>
              <a:tblPr/>
              <a:tblGrid>
                <a:gridCol w="369351"/>
                <a:gridCol w="1818916"/>
                <a:gridCol w="2073095"/>
                <a:gridCol w="1727579"/>
                <a:gridCol w="2580011"/>
              </a:tblGrid>
              <a:tr h="576064">
                <a:tc>
                  <a:txBody>
                    <a:bodyPr/>
                    <a:lstStyle/>
                    <a:p>
                      <a:pPr algn="ctr">
                        <a:lnSpc>
                          <a:spcPct val="115000"/>
                        </a:lnSpc>
                        <a:spcAft>
                          <a:spcPts val="0"/>
                        </a:spcAft>
                      </a:pPr>
                      <a:r>
                        <a:rPr lang="es-EC" sz="1400" b="1" dirty="0">
                          <a:solidFill>
                            <a:srgbClr val="365F91"/>
                          </a:solidFill>
                          <a:latin typeface="Arial"/>
                          <a:ea typeface="Calibri"/>
                          <a:cs typeface="Times New Roman"/>
                        </a:rPr>
                        <a:t>No.</a:t>
                      </a:r>
                      <a:endParaRPr lang="es-ES" sz="2000" dirty="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365F91"/>
                          </a:solidFill>
                          <a:latin typeface="Arial"/>
                          <a:ea typeface="Calibri"/>
                          <a:cs typeface="Times New Roman"/>
                        </a:rPr>
                        <a:t>MEDIO</a:t>
                      </a:r>
                      <a:endParaRPr lang="es-ES" sz="2000" dirty="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b="1">
                          <a:solidFill>
                            <a:srgbClr val="365F91"/>
                          </a:solidFill>
                          <a:latin typeface="Arial"/>
                          <a:ea typeface="Calibri"/>
                          <a:cs typeface="Times New Roman"/>
                        </a:rPr>
                        <a:t>DIRECCIÓN O TELÉFONO</a:t>
                      </a:r>
                      <a:endParaRPr lang="es-ES" sz="20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b="1">
                          <a:solidFill>
                            <a:srgbClr val="365F91"/>
                          </a:solidFill>
                          <a:latin typeface="Arial"/>
                          <a:ea typeface="Calibri"/>
                          <a:cs typeface="Times New Roman"/>
                        </a:rPr>
                        <a:t>CARACTERÍSTICA</a:t>
                      </a:r>
                      <a:endParaRPr lang="es-ES" sz="20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b="1">
                          <a:solidFill>
                            <a:srgbClr val="365F91"/>
                          </a:solidFill>
                          <a:latin typeface="Arial"/>
                          <a:ea typeface="Calibri"/>
                          <a:cs typeface="Times New Roman"/>
                        </a:rPr>
                        <a:t>COSTO</a:t>
                      </a:r>
                      <a:endParaRPr lang="es-ES" sz="20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050684">
                <a:tc>
                  <a:txBody>
                    <a:bodyPr/>
                    <a:lstStyle/>
                    <a:p>
                      <a:pPr algn="ctr">
                        <a:lnSpc>
                          <a:spcPct val="115000"/>
                        </a:lnSpc>
                        <a:spcAft>
                          <a:spcPts val="0"/>
                        </a:spcAft>
                      </a:pPr>
                      <a:r>
                        <a:rPr lang="es-EC" sz="1400" b="1">
                          <a:solidFill>
                            <a:srgbClr val="365F91"/>
                          </a:solidFill>
                          <a:latin typeface="Arial"/>
                          <a:ea typeface="Calibri"/>
                          <a:cs typeface="Times New Roman"/>
                        </a:rPr>
                        <a:t>1</a:t>
                      </a:r>
                      <a:endParaRPr lang="es-ES" sz="20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400">
                          <a:solidFill>
                            <a:srgbClr val="365F91"/>
                          </a:solidFill>
                          <a:latin typeface="Arial"/>
                          <a:ea typeface="Calibri"/>
                          <a:cs typeface="Times New Roman"/>
                        </a:rPr>
                        <a:t>Induvallas</a:t>
                      </a:r>
                      <a:endParaRPr lang="es-ES" sz="20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1000"/>
                        </a:spcAft>
                      </a:pPr>
                      <a:r>
                        <a:rPr lang="es-EC" sz="1400">
                          <a:solidFill>
                            <a:srgbClr val="365F91"/>
                          </a:solidFill>
                          <a:latin typeface="Arial"/>
                          <a:ea typeface="Calibri"/>
                          <a:cs typeface="Times New Roman"/>
                        </a:rPr>
                        <a:t>Eloy Alfaro 7220 y Chediak Panamericana Norte Km 6 ½ 2471690</a:t>
                      </a:r>
                      <a:endParaRPr lang="es-ES" sz="20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1000"/>
                        </a:spcAft>
                      </a:pPr>
                      <a:r>
                        <a:rPr lang="es-EC" sz="1400">
                          <a:solidFill>
                            <a:srgbClr val="365F91"/>
                          </a:solidFill>
                          <a:latin typeface="Arial"/>
                          <a:ea typeface="Calibri"/>
                          <a:cs typeface="Times New Roman"/>
                        </a:rPr>
                        <a:t>Gigantografía</a:t>
                      </a:r>
                      <a:endParaRPr lang="es-ES" sz="2000">
                        <a:latin typeface="Calibri"/>
                        <a:ea typeface="Calibri"/>
                        <a:cs typeface="Times New Roman"/>
                      </a:endParaRPr>
                    </a:p>
                    <a:p>
                      <a:pPr algn="ctr">
                        <a:lnSpc>
                          <a:spcPct val="115000"/>
                        </a:lnSpc>
                        <a:spcAft>
                          <a:spcPts val="1000"/>
                        </a:spcAft>
                      </a:pPr>
                      <a:r>
                        <a:rPr lang="es-EC" sz="1400">
                          <a:solidFill>
                            <a:srgbClr val="365F91"/>
                          </a:solidFill>
                          <a:latin typeface="Arial"/>
                          <a:ea typeface="Calibri"/>
                          <a:cs typeface="Times New Roman"/>
                        </a:rPr>
                        <a:t>8.20m*4.80m Paletas publicitarias</a:t>
                      </a:r>
                      <a:endParaRPr lang="es-ES" sz="2000">
                        <a:latin typeface="Calibri"/>
                        <a:ea typeface="Calibri"/>
                        <a:cs typeface="Times New Roman"/>
                      </a:endParaRPr>
                    </a:p>
                    <a:p>
                      <a:pPr algn="ctr">
                        <a:lnSpc>
                          <a:spcPct val="115000"/>
                        </a:lnSpc>
                        <a:spcAft>
                          <a:spcPts val="1000"/>
                        </a:spcAft>
                      </a:pPr>
                      <a:r>
                        <a:rPr lang="es-EC" sz="1400">
                          <a:solidFill>
                            <a:srgbClr val="365F91"/>
                          </a:solidFill>
                          <a:latin typeface="Arial"/>
                          <a:ea typeface="Calibri"/>
                          <a:cs typeface="Times New Roman"/>
                        </a:rPr>
                        <a:t>Minivallas (Aceras</a:t>
                      </a:r>
                      <a:endParaRPr lang="es-ES" sz="20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1000"/>
                        </a:spcAft>
                      </a:pPr>
                      <a:r>
                        <a:rPr lang="es-EC" sz="1400" dirty="0">
                          <a:solidFill>
                            <a:srgbClr val="365F91"/>
                          </a:solidFill>
                          <a:latin typeface="Arial"/>
                          <a:ea typeface="Calibri"/>
                          <a:cs typeface="Times New Roman"/>
                        </a:rPr>
                        <a:t>USD. $ 8000</a:t>
                      </a:r>
                      <a:endParaRPr lang="es-ES" sz="2000" dirty="0">
                        <a:latin typeface="Calibri"/>
                        <a:ea typeface="Calibri"/>
                        <a:cs typeface="Times New Roman"/>
                      </a:endParaRPr>
                    </a:p>
                    <a:p>
                      <a:pPr algn="ctr">
                        <a:lnSpc>
                          <a:spcPct val="115000"/>
                        </a:lnSpc>
                        <a:spcAft>
                          <a:spcPts val="1000"/>
                        </a:spcAft>
                      </a:pPr>
                      <a:r>
                        <a:rPr lang="es-EC" sz="1400" dirty="0">
                          <a:solidFill>
                            <a:srgbClr val="365F91"/>
                          </a:solidFill>
                          <a:latin typeface="Arial"/>
                          <a:ea typeface="Calibri"/>
                          <a:cs typeface="Times New Roman"/>
                        </a:rPr>
                        <a:t>USD. $6000 trimestral</a:t>
                      </a:r>
                      <a:endParaRPr lang="es-ES" sz="2000" dirty="0">
                        <a:latin typeface="Calibri"/>
                        <a:ea typeface="Calibri"/>
                        <a:cs typeface="Times New Roman"/>
                      </a:endParaRPr>
                    </a:p>
                    <a:p>
                      <a:pPr algn="ctr">
                        <a:lnSpc>
                          <a:spcPct val="115000"/>
                        </a:lnSpc>
                        <a:spcAft>
                          <a:spcPts val="0"/>
                        </a:spcAft>
                      </a:pPr>
                      <a:r>
                        <a:rPr lang="es-EC" sz="1400" dirty="0">
                          <a:solidFill>
                            <a:srgbClr val="365F91"/>
                          </a:solidFill>
                          <a:latin typeface="Arial"/>
                          <a:ea typeface="Calibri"/>
                          <a:cs typeface="Times New Roman"/>
                        </a:rPr>
                        <a:t>USD. $3000 trimestral</a:t>
                      </a:r>
                      <a:endParaRPr lang="es-ES" sz="2000" dirty="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1043340">
                <a:tc>
                  <a:txBody>
                    <a:bodyPr/>
                    <a:lstStyle/>
                    <a:p>
                      <a:pPr algn="ctr">
                        <a:lnSpc>
                          <a:spcPct val="115000"/>
                        </a:lnSpc>
                        <a:spcAft>
                          <a:spcPts val="1000"/>
                        </a:spcAft>
                      </a:pPr>
                      <a:r>
                        <a:rPr lang="es-EC" sz="1400" b="1">
                          <a:solidFill>
                            <a:srgbClr val="365F91"/>
                          </a:solidFill>
                          <a:latin typeface="Arial"/>
                          <a:ea typeface="Calibri"/>
                          <a:cs typeface="Times New Roman"/>
                        </a:rPr>
                        <a:t>2</a:t>
                      </a:r>
                      <a:endParaRPr lang="es-ES" sz="2000">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a:solidFill>
                            <a:srgbClr val="365F91"/>
                          </a:solidFill>
                          <a:latin typeface="Arial"/>
                          <a:ea typeface="Calibri"/>
                          <a:cs typeface="Times New Roman"/>
                        </a:rPr>
                        <a:t>LETRASIGMA</a:t>
                      </a:r>
                      <a:endParaRPr lang="es-ES" sz="2000">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dirty="0">
                          <a:solidFill>
                            <a:srgbClr val="365F91"/>
                          </a:solidFill>
                          <a:latin typeface="Arial"/>
                          <a:ea typeface="Calibri"/>
                          <a:cs typeface="Times New Roman"/>
                        </a:rPr>
                        <a:t>Coruña 1311 y San Ignacio 2220816 2220817</a:t>
                      </a:r>
                      <a:endParaRPr lang="es-ES" sz="2000" dirty="0">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a:solidFill>
                            <a:srgbClr val="365F91"/>
                          </a:solidFill>
                          <a:latin typeface="Arial"/>
                          <a:ea typeface="Calibri"/>
                          <a:cs typeface="Times New Roman"/>
                        </a:rPr>
                        <a:t>Valla fija de 8m*4m</a:t>
                      </a:r>
                      <a:endParaRPr lang="es-ES" sz="2000">
                        <a:latin typeface="Calibri"/>
                        <a:ea typeface="Calibri"/>
                        <a:cs typeface="Times New Roman"/>
                      </a:endParaRPr>
                    </a:p>
                    <a:p>
                      <a:pPr algn="ctr">
                        <a:lnSpc>
                          <a:spcPct val="115000"/>
                        </a:lnSpc>
                        <a:spcAft>
                          <a:spcPts val="0"/>
                        </a:spcAft>
                      </a:pPr>
                      <a:r>
                        <a:rPr lang="es-EC" sz="1400">
                          <a:solidFill>
                            <a:srgbClr val="365F91"/>
                          </a:solidFill>
                          <a:latin typeface="Arial"/>
                          <a:ea typeface="Calibri"/>
                          <a:cs typeface="Times New Roman"/>
                        </a:rPr>
                        <a:t>Paleta publicitaria</a:t>
                      </a:r>
                      <a:endParaRPr lang="es-ES" sz="2000">
                        <a:latin typeface="Calibri"/>
                        <a:ea typeface="Calibri"/>
                        <a:cs typeface="Times New Roman"/>
                      </a:endParaRPr>
                    </a:p>
                    <a:p>
                      <a:pPr algn="ctr">
                        <a:lnSpc>
                          <a:spcPct val="115000"/>
                        </a:lnSpc>
                        <a:spcAft>
                          <a:spcPts val="0"/>
                        </a:spcAft>
                      </a:pPr>
                      <a:r>
                        <a:rPr lang="es-EC" sz="1400">
                          <a:solidFill>
                            <a:srgbClr val="365F91"/>
                          </a:solidFill>
                          <a:latin typeface="Arial"/>
                          <a:ea typeface="Calibri"/>
                          <a:cs typeface="Times New Roman"/>
                        </a:rPr>
                        <a:t>Minivallas</a:t>
                      </a:r>
                      <a:endParaRPr lang="es-ES" sz="2000">
                        <a:latin typeface="Calibri"/>
                        <a:ea typeface="Calibri"/>
                        <a:cs typeface="Times New Roman"/>
                      </a:endParaRPr>
                    </a:p>
                    <a:p>
                      <a:pPr algn="ctr">
                        <a:lnSpc>
                          <a:spcPct val="115000"/>
                        </a:lnSpc>
                        <a:spcAft>
                          <a:spcPts val="0"/>
                        </a:spcAft>
                      </a:pPr>
                      <a:r>
                        <a:rPr lang="es-EC" sz="1400">
                          <a:solidFill>
                            <a:srgbClr val="365F91"/>
                          </a:solidFill>
                          <a:latin typeface="Arial"/>
                          <a:ea typeface="Calibri"/>
                          <a:cs typeface="Times New Roman"/>
                        </a:rPr>
                        <a:t>1.20m*1.80</a:t>
                      </a:r>
                      <a:endParaRPr lang="es-ES" sz="2000">
                        <a:latin typeface="Calibri"/>
                        <a:ea typeface="Calibri"/>
                        <a:cs typeface="Times New Roman"/>
                      </a:endParaRPr>
                    </a:p>
                    <a:p>
                      <a:pPr algn="ctr">
                        <a:lnSpc>
                          <a:spcPct val="115000"/>
                        </a:lnSpc>
                        <a:spcAft>
                          <a:spcPts val="1000"/>
                        </a:spcAft>
                      </a:pPr>
                      <a:r>
                        <a:rPr lang="es-EC" sz="1400">
                          <a:solidFill>
                            <a:srgbClr val="365F91"/>
                          </a:solidFill>
                          <a:latin typeface="Arial"/>
                          <a:ea typeface="Calibri"/>
                          <a:cs typeface="Times New Roman"/>
                        </a:rPr>
                        <a:t>l</a:t>
                      </a:r>
                      <a:endParaRPr lang="es-ES" sz="2000">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es-EC" sz="1400" dirty="0">
                          <a:solidFill>
                            <a:srgbClr val="365F91"/>
                          </a:solidFill>
                          <a:latin typeface="Arial"/>
                          <a:ea typeface="Calibri"/>
                          <a:cs typeface="Times New Roman"/>
                        </a:rPr>
                        <a:t>USD. $ 8000 trimestral</a:t>
                      </a:r>
                      <a:endParaRPr lang="es-ES" sz="2000" dirty="0">
                        <a:latin typeface="Calibri"/>
                        <a:ea typeface="Calibri"/>
                        <a:cs typeface="Times New Roman"/>
                      </a:endParaRPr>
                    </a:p>
                    <a:p>
                      <a:pPr algn="ctr">
                        <a:lnSpc>
                          <a:spcPct val="115000"/>
                        </a:lnSpc>
                        <a:spcAft>
                          <a:spcPts val="1000"/>
                        </a:spcAft>
                      </a:pPr>
                      <a:r>
                        <a:rPr lang="es-EC" sz="1400" dirty="0">
                          <a:solidFill>
                            <a:srgbClr val="365F91"/>
                          </a:solidFill>
                          <a:latin typeface="Arial"/>
                          <a:ea typeface="Calibri"/>
                          <a:cs typeface="Times New Roman"/>
                        </a:rPr>
                        <a:t>USD. $5000 trimestral</a:t>
                      </a:r>
                      <a:endParaRPr lang="es-ES" sz="2000" dirty="0">
                        <a:latin typeface="Calibri"/>
                        <a:ea typeface="Calibri"/>
                        <a:cs typeface="Times New Roman"/>
                      </a:endParaRPr>
                    </a:p>
                    <a:p>
                      <a:pPr algn="ctr">
                        <a:lnSpc>
                          <a:spcPct val="115000"/>
                        </a:lnSpc>
                        <a:spcAft>
                          <a:spcPts val="1000"/>
                        </a:spcAft>
                      </a:pPr>
                      <a:r>
                        <a:rPr lang="es-EC" sz="1400" dirty="0">
                          <a:solidFill>
                            <a:srgbClr val="365F91"/>
                          </a:solidFill>
                          <a:latin typeface="Arial"/>
                          <a:ea typeface="Calibri"/>
                          <a:cs typeface="Times New Roman"/>
                        </a:rPr>
                        <a:t>USD. $2000 trimestral</a:t>
                      </a:r>
                      <a:endParaRPr lang="es-ES" sz="2000" dirty="0">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340155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42792" y="404664"/>
            <a:ext cx="6301208" cy="396280"/>
          </a:xfrm>
        </p:spPr>
        <p:txBody>
          <a:bodyPr>
            <a:noAutofit/>
          </a:bodyPr>
          <a:lstStyle/>
          <a:p>
            <a:pPr algn="ctr"/>
            <a:r>
              <a:rPr lang="es-EC" sz="3200" b="1" dirty="0" smtClean="0"/>
              <a:t>PROMOCIÓN  portal web</a:t>
            </a:r>
            <a:endParaRPr lang="es-EC" sz="3200" dirty="0"/>
          </a:p>
        </p:txBody>
      </p:sp>
      <p:sp>
        <p:nvSpPr>
          <p:cNvPr id="10" name="AutoShape 1"/>
          <p:cNvSpPr>
            <a:spLocks noChangeArrowheads="1"/>
          </p:cNvSpPr>
          <p:nvPr/>
        </p:nvSpPr>
        <p:spPr bwMode="auto">
          <a:xfrm>
            <a:off x="539552" y="4797152"/>
            <a:ext cx="3456384" cy="1656184"/>
          </a:xfrm>
          <a:prstGeom prst="flowChartPunchedTape">
            <a:avLst/>
          </a:prstGeom>
          <a:solidFill>
            <a:srgbClr val="9BBB59"/>
          </a:solidFill>
          <a:ln w="38100">
            <a:solidFill>
              <a:srgbClr val="F2F2F2"/>
            </a:solidFill>
            <a:miter lim="800000"/>
            <a:headEnd/>
            <a:tailEnd/>
          </a:ln>
          <a:effectLst>
            <a:outerShdw dist="107763" dir="13500000"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600" b="1" dirty="0" smtClean="0">
                <a:latin typeface="Calibri" pitchFamily="34" charset="0"/>
                <a:cs typeface="Arial" pitchFamily="34" charset="0"/>
              </a:rPr>
              <a:t>PROPUESTA</a:t>
            </a:r>
          </a:p>
          <a:p>
            <a:pPr marL="0" marR="0" lvl="0" indent="0" algn="ctr" defTabSz="914400" rtl="0" eaLnBrk="1" fontAlgn="base" latinLnBrk="0" hangingPunct="1">
              <a:lnSpc>
                <a:spcPct val="100000"/>
              </a:lnSpc>
              <a:spcBef>
                <a:spcPct val="0"/>
              </a:spcBef>
              <a:spcAft>
                <a:spcPts val="1000"/>
              </a:spcAft>
              <a:buClrTx/>
              <a:buSzTx/>
              <a:buFontTx/>
              <a:buNone/>
              <a:tabLst/>
            </a:pPr>
            <a:r>
              <a:rPr lang="es-ES" sz="1600" b="1" dirty="0" smtClean="0">
                <a:latin typeface="Calibri" pitchFamily="34" charset="0"/>
                <a:cs typeface="Arial" pitchFamily="34" charset="0"/>
              </a:rPr>
              <a:t>PAGINA WEB: igm.gob.ec</a:t>
            </a:r>
          </a:p>
          <a:p>
            <a:pPr lvl="0" algn="ctr" fontAlgn="base">
              <a:spcBef>
                <a:spcPct val="0"/>
              </a:spcBef>
              <a:spcAft>
                <a:spcPts val="1000"/>
              </a:spcAft>
            </a:pPr>
            <a:r>
              <a:rPr kumimoji="0" lang="es-ES" sz="1600" b="1" i="0" u="none" strike="noStrike" cap="none" normalizeH="0" baseline="0" dirty="0" smtClean="0">
                <a:ln>
                  <a:noFill/>
                </a:ln>
                <a:solidFill>
                  <a:schemeClr val="tx1"/>
                </a:solidFill>
                <a:effectLst/>
                <a:latin typeface="Calibri" pitchFamily="34" charset="0"/>
                <a:cs typeface="Arial" pitchFamily="34" charset="0"/>
              </a:rPr>
              <a:t>PORTAL</a:t>
            </a:r>
            <a:r>
              <a:rPr kumimoji="0" lang="es-ES" sz="1600" b="1" i="0" u="none" strike="noStrike" cap="none" normalizeH="0" dirty="0" smtClean="0">
                <a:ln>
                  <a:noFill/>
                </a:ln>
                <a:solidFill>
                  <a:schemeClr val="tx1"/>
                </a:solidFill>
                <a:effectLst/>
                <a:latin typeface="Calibri" pitchFamily="34" charset="0"/>
                <a:cs typeface="Arial" pitchFamily="34" charset="0"/>
              </a:rPr>
              <a:t> </a:t>
            </a:r>
            <a:r>
              <a:rPr lang="es-ES" sz="1600" b="1" dirty="0" smtClean="0">
                <a:latin typeface="Calibri" pitchFamily="34" charset="0"/>
                <a:cs typeface="Arial" pitchFamily="34" charset="0"/>
              </a:rPr>
              <a:t>WEB: www.geoportaligm.gob.ec</a:t>
            </a:r>
            <a:endParaRPr kumimoji="0" lang="es-ES" sz="2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01378" name="Picture 2"/>
          <p:cNvPicPr>
            <a:picLocks noChangeAspect="1" noChangeArrowheads="1"/>
          </p:cNvPicPr>
          <p:nvPr/>
        </p:nvPicPr>
        <p:blipFill>
          <a:blip r:embed="rId2" cstate="print"/>
          <a:srcRect/>
          <a:stretch>
            <a:fillRect/>
          </a:stretch>
        </p:blipFill>
        <p:spPr bwMode="auto">
          <a:xfrm>
            <a:off x="323528" y="1268760"/>
            <a:ext cx="3744416" cy="3456384"/>
          </a:xfrm>
          <a:prstGeom prst="rect">
            <a:avLst/>
          </a:prstGeom>
          <a:solidFill>
            <a:srgbClr val="FFFFFF"/>
          </a:solidFill>
          <a:ln w="9525">
            <a:noFill/>
            <a:miter lim="800000"/>
            <a:headEnd/>
            <a:tailEnd/>
          </a:ln>
        </p:spPr>
      </p:pic>
      <p:pic>
        <p:nvPicPr>
          <p:cNvPr id="101379" name="Picture 3"/>
          <p:cNvPicPr>
            <a:picLocks noChangeAspect="1" noChangeArrowheads="1"/>
          </p:cNvPicPr>
          <p:nvPr/>
        </p:nvPicPr>
        <p:blipFill>
          <a:blip r:embed="rId3" cstate="print"/>
          <a:srcRect/>
          <a:stretch>
            <a:fillRect/>
          </a:stretch>
        </p:blipFill>
        <p:spPr bwMode="auto">
          <a:xfrm>
            <a:off x="4355976" y="1340768"/>
            <a:ext cx="4392488" cy="3312368"/>
          </a:xfrm>
          <a:prstGeom prst="rect">
            <a:avLst/>
          </a:prstGeom>
          <a:solidFill>
            <a:srgbClr val="FFFFFF"/>
          </a:solidFill>
          <a:ln w="9525">
            <a:noFill/>
            <a:miter lim="800000"/>
            <a:headEnd/>
            <a:tailEnd/>
          </a:ln>
        </p:spPr>
      </p:pic>
      <p:sp>
        <p:nvSpPr>
          <p:cNvPr id="8" name="AutoShape 1"/>
          <p:cNvSpPr>
            <a:spLocks noChangeArrowheads="1"/>
          </p:cNvSpPr>
          <p:nvPr/>
        </p:nvSpPr>
        <p:spPr bwMode="auto">
          <a:xfrm>
            <a:off x="4644008" y="4941168"/>
            <a:ext cx="3672408" cy="1512168"/>
          </a:xfrm>
          <a:prstGeom prst="flowChartPunchedTape">
            <a:avLst/>
          </a:prstGeom>
          <a:solidFill>
            <a:srgbClr val="9BBB59"/>
          </a:solidFill>
          <a:ln w="38100">
            <a:solidFill>
              <a:srgbClr val="F2F2F2"/>
            </a:solidFill>
            <a:miter lim="800000"/>
            <a:headEnd/>
            <a:tailEnd/>
          </a:ln>
          <a:effectLst>
            <a:outerShdw dist="107763" dir="13500000"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ES" sz="1600" b="1" baseline="0" dirty="0" smtClean="0">
                <a:latin typeface="Calibri" pitchFamily="34" charset="0"/>
                <a:cs typeface="Arial" pitchFamily="34" charset="0"/>
              </a:rPr>
              <a:t>COSTO: $2500</a:t>
            </a:r>
          </a:p>
          <a:p>
            <a:pPr marL="0" marR="0" lvl="0" indent="0" algn="ctr" defTabSz="914400" rtl="0" eaLnBrk="1" fontAlgn="base" latinLnBrk="0" hangingPunct="1">
              <a:lnSpc>
                <a:spcPct val="100000"/>
              </a:lnSpc>
              <a:spcBef>
                <a:spcPct val="0"/>
              </a:spcBef>
              <a:spcAft>
                <a:spcPts val="1000"/>
              </a:spcAft>
              <a:buClrTx/>
              <a:buSzTx/>
              <a:buFontTx/>
              <a:buNone/>
              <a:tabLst/>
            </a:pPr>
            <a:r>
              <a:rPr lang="es-ES" sz="1600" b="1" baseline="0" dirty="0" smtClean="0">
                <a:latin typeface="Calibri" pitchFamily="34" charset="0"/>
                <a:cs typeface="Arial" pitchFamily="34" charset="0"/>
              </a:rPr>
              <a:t>COSTO</a:t>
            </a:r>
            <a:r>
              <a:rPr lang="es-ES" sz="1600" b="1" dirty="0" smtClean="0">
                <a:latin typeface="Calibri" pitchFamily="34" charset="0"/>
                <a:cs typeface="Arial" pitchFamily="34" charset="0"/>
              </a:rPr>
              <a:t> DOMINIO: $150</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600" b="1" i="0" u="none" strike="noStrike" cap="none" normalizeH="0" baseline="0" dirty="0" smtClean="0">
                <a:ln>
                  <a:noFill/>
                </a:ln>
                <a:solidFill>
                  <a:schemeClr val="tx1"/>
                </a:solidFill>
                <a:effectLst/>
                <a:latin typeface="Calibri" pitchFamily="34" charset="0"/>
                <a:cs typeface="Arial" pitchFamily="34" charset="0"/>
              </a:rPr>
              <a:t>COSTO</a:t>
            </a:r>
            <a:r>
              <a:rPr kumimoji="0" lang="es-ES" sz="1600" b="1" i="0" u="none" strike="noStrike" cap="none" normalizeH="0" dirty="0" smtClean="0">
                <a:ln>
                  <a:noFill/>
                </a:ln>
                <a:solidFill>
                  <a:schemeClr val="tx1"/>
                </a:solidFill>
                <a:effectLst/>
                <a:latin typeface="Calibri" pitchFamily="34" charset="0"/>
                <a:cs typeface="Arial" pitchFamily="34" charset="0"/>
              </a:rPr>
              <a:t> ADMINISTRACION:  $ 60- $80</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340155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1640" y="356022"/>
            <a:ext cx="8208912" cy="396280"/>
          </a:xfrm>
        </p:spPr>
        <p:txBody>
          <a:bodyPr>
            <a:noAutofit/>
          </a:bodyPr>
          <a:lstStyle/>
          <a:p>
            <a:pPr algn="ctr"/>
            <a:r>
              <a:rPr lang="es-EC" sz="3200" b="1" dirty="0" smtClean="0"/>
              <a:t>PROMOCION- ESTRATEGIAS</a:t>
            </a:r>
            <a:endParaRPr lang="es-EC" sz="3200" dirty="0"/>
          </a:p>
        </p:txBody>
      </p:sp>
      <p:sp>
        <p:nvSpPr>
          <p:cNvPr id="5" name="Text Box 4"/>
          <p:cNvSpPr txBox="1">
            <a:spLocks noChangeArrowheads="1"/>
          </p:cNvSpPr>
          <p:nvPr/>
        </p:nvSpPr>
        <p:spPr bwMode="auto">
          <a:xfrm>
            <a:off x="467544" y="980728"/>
            <a:ext cx="8136904" cy="5616624"/>
          </a:xfrm>
          <a:prstGeom prst="rect">
            <a:avLst/>
          </a:prstGeom>
          <a:solidFill>
            <a:schemeClr val="accent6">
              <a:lumMod val="40000"/>
              <a:lumOff val="60000"/>
            </a:schemeClr>
          </a:soli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lvl="0">
              <a:buFont typeface="Arial" pitchFamily="34" charset="0"/>
              <a:buChar char="•"/>
            </a:pPr>
            <a:r>
              <a:rPr lang="es-EC" sz="2000" dirty="0" smtClean="0"/>
              <a:t>Atraer nuevos mercados.</a:t>
            </a:r>
            <a:endParaRPr lang="es-ES" sz="2000" dirty="0" smtClean="0"/>
          </a:p>
          <a:p>
            <a:pPr lvl="0">
              <a:buFont typeface="Arial" pitchFamily="34" charset="0"/>
              <a:buChar char="•"/>
            </a:pPr>
            <a:r>
              <a:rPr lang="es-EC" sz="2000" dirty="0" smtClean="0"/>
              <a:t>Dar a conocer los cambios en los productos</a:t>
            </a:r>
            <a:endParaRPr lang="es-ES" sz="2000" dirty="0" smtClean="0"/>
          </a:p>
          <a:p>
            <a:pPr lvl="0">
              <a:buFont typeface="Arial" pitchFamily="34" charset="0"/>
              <a:buChar char="•"/>
            </a:pPr>
            <a:r>
              <a:rPr lang="es-EC" sz="2000" dirty="0" smtClean="0"/>
              <a:t>Estimular las ventas de los productos y servicios establecidos </a:t>
            </a:r>
            <a:endParaRPr lang="es-ES" sz="2000" dirty="0" smtClean="0"/>
          </a:p>
          <a:p>
            <a:endParaRPr lang="es-ES" sz="2000" dirty="0" smtClean="0"/>
          </a:p>
          <a:p>
            <a:pPr>
              <a:buFont typeface="Arial" pitchFamily="34" charset="0"/>
              <a:buChar char="•"/>
            </a:pPr>
            <a:r>
              <a:rPr lang="es-EC" sz="2000" dirty="0" smtClean="0"/>
              <a:t> </a:t>
            </a:r>
            <a:r>
              <a:rPr lang="x-none" sz="2000" smtClean="0"/>
              <a:t>Estructurar un equipo de ventas</a:t>
            </a:r>
            <a:r>
              <a:rPr lang="es-ES" sz="2000" dirty="0" smtClean="0"/>
              <a:t>:</a:t>
            </a:r>
            <a:r>
              <a:rPr lang="x-none" sz="2000" smtClean="0"/>
              <a:t>gestión externa a los clientes potenciales del instituto</a:t>
            </a:r>
            <a:r>
              <a:rPr lang="es-ES" sz="2000" dirty="0" smtClean="0"/>
              <a:t>,</a:t>
            </a:r>
            <a:r>
              <a:rPr lang="x-none" sz="2000" smtClean="0"/>
              <a:t> seguimiento </a:t>
            </a:r>
            <a:r>
              <a:rPr lang="es-ES" sz="2000" dirty="0" smtClean="0"/>
              <a:t>,</a:t>
            </a:r>
            <a:r>
              <a:rPr lang="x-none" sz="2000" smtClean="0"/>
              <a:t> mantenimiento de los principales clientes frecuentes del IGM</a:t>
            </a:r>
            <a:r>
              <a:rPr lang="es-ES" sz="2000" dirty="0" smtClean="0"/>
              <a:t>.</a:t>
            </a:r>
          </a:p>
          <a:p>
            <a:pPr>
              <a:buFont typeface="Arial" pitchFamily="34" charset="0"/>
              <a:buChar char="•"/>
            </a:pPr>
            <a:endParaRPr lang="es-ES" sz="2000" dirty="0" smtClean="0"/>
          </a:p>
          <a:p>
            <a:pPr lvl="0" fontAlgn="base">
              <a:buFont typeface="Arial" pitchFamily="34" charset="0"/>
              <a:buChar char="•"/>
            </a:pPr>
            <a:r>
              <a:rPr lang="x-none" sz="2000" smtClean="0"/>
              <a:t>Incorporar el mail directo y presentaciones personales de los servicios que brinda el IGM, principalmente para  Proyectos cartográficos – geográficos.</a:t>
            </a:r>
            <a:endParaRPr lang="es-ES" sz="2000" dirty="0" smtClean="0"/>
          </a:p>
          <a:p>
            <a:pPr lvl="0" fontAlgn="base">
              <a:buFont typeface="Arial" pitchFamily="34" charset="0"/>
              <a:buChar char="•"/>
            </a:pPr>
            <a:endParaRPr lang="es-ES" sz="2000" b="1" dirty="0" smtClean="0"/>
          </a:p>
          <a:p>
            <a:pPr lvl="0" fontAlgn="base">
              <a:buFont typeface="Arial" pitchFamily="34" charset="0"/>
              <a:buChar char="•"/>
            </a:pPr>
            <a:r>
              <a:rPr lang="x-none" sz="2000" smtClean="0"/>
              <a:t>Potenciar la página web y el portal  para implantar el comercio on-line de información geográfica a nivel internacional.</a:t>
            </a:r>
            <a:endParaRPr lang="es-ES" sz="2000" b="1" dirty="0" smtClean="0"/>
          </a:p>
          <a:p>
            <a:pPr lvl="0" fontAlgn="base">
              <a:buFont typeface="Arial" pitchFamily="34" charset="0"/>
              <a:buChar char="•"/>
            </a:pPr>
            <a:r>
              <a:rPr lang="x-none" sz="2000" smtClean="0"/>
              <a:t>Realización de conferencias, convenciones y exposiciones cartográficas-geográficas.</a:t>
            </a:r>
            <a:endParaRPr lang="es-ES" sz="2000" b="1" dirty="0" smtClean="0"/>
          </a:p>
          <a:p>
            <a:pPr lvl="0" fontAlgn="base">
              <a:buFont typeface="Arial" pitchFamily="34" charset="0"/>
              <a:buChar char="•"/>
            </a:pPr>
            <a:r>
              <a:rPr lang="x-none" sz="2000" smtClean="0"/>
              <a:t>Actualizar catálogo de Cartas topográficas.</a:t>
            </a:r>
            <a:endParaRPr lang="es-ES" sz="2000" b="1" dirty="0" smtClean="0"/>
          </a:p>
          <a:p>
            <a:pPr>
              <a:buFont typeface="Arial" pitchFamily="34" charset="0"/>
              <a:buChar char="•"/>
            </a:pPr>
            <a:endParaRPr lang="es-ES" sz="2000" b="1" dirty="0"/>
          </a:p>
        </p:txBody>
      </p:sp>
    </p:spTree>
    <p:extLst>
      <p:ext uri="{BB962C8B-B14F-4D97-AF65-F5344CB8AC3E}">
        <p14:creationId xmlns:p14="http://schemas.microsoft.com/office/powerpoint/2010/main" val="2034015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Imagen 721" descr="a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7" y="2852936"/>
            <a:ext cx="1992313" cy="15128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txBox="1">
            <a:spLocks/>
          </p:cNvSpPr>
          <p:nvPr/>
        </p:nvSpPr>
        <p:spPr>
          <a:xfrm>
            <a:off x="539552" y="764704"/>
            <a:ext cx="8229600" cy="50891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dirty="0" smtClean="0">
                <a:ln>
                  <a:noFill/>
                </a:ln>
                <a:solidFill>
                  <a:schemeClr val="tx2"/>
                </a:solidFill>
                <a:effectLst/>
                <a:uLnTx/>
                <a:uFillTx/>
                <a:latin typeface="+mj-lt"/>
                <a:ea typeface="+mj-ea"/>
                <a:cs typeface="+mj-cs"/>
              </a:rPr>
              <a:t>Objetivos del Proyecto</a:t>
            </a:r>
            <a:r>
              <a:rPr kumimoji="0" lang="es-EC" sz="3600" b="1" i="0" u="none" strike="noStrike" kern="1200" cap="none" spc="0" normalizeH="0" baseline="0" noProof="0" dirty="0" smtClean="0">
                <a:ln>
                  <a:noFill/>
                </a:ln>
                <a:solidFill>
                  <a:schemeClr val="tx2"/>
                </a:solidFill>
                <a:effectLst/>
                <a:uLnTx/>
                <a:uFillTx/>
                <a:latin typeface="+mj-lt"/>
                <a:ea typeface="+mj-ea"/>
                <a:cs typeface="+mj-cs"/>
              </a:rPr>
              <a:t/>
            </a:r>
            <a:br>
              <a:rPr kumimoji="0" lang="es-EC" sz="3600" b="1" i="0" u="none" strike="noStrike" kern="1200" cap="none" spc="0" normalizeH="0" baseline="0" noProof="0" dirty="0" smtClean="0">
                <a:ln>
                  <a:noFill/>
                </a:ln>
                <a:solidFill>
                  <a:schemeClr val="tx2"/>
                </a:solidFill>
                <a:effectLst/>
                <a:uLnTx/>
                <a:uFillTx/>
                <a:latin typeface="+mj-lt"/>
                <a:ea typeface="+mj-ea"/>
                <a:cs typeface="+mj-cs"/>
              </a:rPr>
            </a:br>
            <a:endParaRPr kumimoji="0" lang="es-EC" sz="3600" b="1"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10" name="Diagram 9"/>
          <p:cNvGraphicFramePr/>
          <p:nvPr>
            <p:extLst>
              <p:ext uri="{D42A27DB-BD31-4B8C-83A1-F6EECF244321}">
                <p14:modId xmlns:p14="http://schemas.microsoft.com/office/powerpoint/2010/main" val="1771069359"/>
              </p:ext>
            </p:extLst>
          </p:nvPr>
        </p:nvGraphicFramePr>
        <p:xfrm>
          <a:off x="755576" y="1700808"/>
          <a:ext cx="7128792"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p:cNvSpPr/>
          <p:nvPr/>
        </p:nvSpPr>
        <p:spPr>
          <a:xfrm>
            <a:off x="2483768" y="4077072"/>
            <a:ext cx="3666108" cy="1384995"/>
          </a:xfrm>
          <a:prstGeom prst="rect">
            <a:avLst/>
          </a:prstGeom>
        </p:spPr>
        <p:txBody>
          <a:bodyPr wrap="square">
            <a:spAutoFit/>
          </a:bodyPr>
          <a:lstStyle/>
          <a:p>
            <a:pPr marL="179705" algn="ctr">
              <a:lnSpc>
                <a:spcPct val="200000"/>
              </a:lnSpc>
              <a:spcBef>
                <a:spcPts val="600"/>
              </a:spcBef>
              <a:spcAft>
                <a:spcPts val="600"/>
              </a:spcAft>
            </a:pPr>
            <a:r>
              <a:rPr lang="es-ES" sz="1400" dirty="0">
                <a:solidFill>
                  <a:schemeClr val="accent6">
                    <a:lumMod val="75000"/>
                  </a:schemeClr>
                </a:solidFill>
                <a:latin typeface="Aharoni" panose="02010803020104030203" pitchFamily="2" charset="-79"/>
                <a:ea typeface="Times New Roman" panose="02020603050405020304" pitchFamily="18" charset="0"/>
                <a:cs typeface="Aharoni" panose="02010803020104030203" pitchFamily="2" charset="-79"/>
              </a:rPr>
              <a:t>Desarrollar un plan estratégico de marketing  para el Instituto Geográfico Militar- IGM”.</a:t>
            </a:r>
            <a:endParaRPr lang="es-EC" sz="1200" dirty="0">
              <a:solidFill>
                <a:schemeClr val="accent6">
                  <a:lumMod val="75000"/>
                </a:schemeClr>
              </a:solidFill>
              <a:effectLst/>
              <a:latin typeface="Aharoni" panose="02010803020104030203" pitchFamily="2" charset="-79"/>
              <a:ea typeface="Calibri" panose="020F0502020204030204" pitchFamily="34" charset="0"/>
              <a:cs typeface="Aharoni" panose="02010803020104030203" pitchFamily="2" charset="-79"/>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1640" y="356022"/>
            <a:ext cx="8208912" cy="396280"/>
          </a:xfrm>
        </p:spPr>
        <p:txBody>
          <a:bodyPr>
            <a:noAutofit/>
          </a:bodyPr>
          <a:lstStyle/>
          <a:p>
            <a:pPr algn="ctr"/>
            <a:r>
              <a:rPr lang="es-EC" sz="3200" b="1" dirty="0" smtClean="0"/>
              <a:t>4.DISTRIBUCION</a:t>
            </a:r>
            <a:endParaRPr lang="es-EC" sz="3200" dirty="0"/>
          </a:p>
        </p:txBody>
      </p:sp>
      <p:sp>
        <p:nvSpPr>
          <p:cNvPr id="5" name="Text Box 4"/>
          <p:cNvSpPr txBox="1">
            <a:spLocks noChangeArrowheads="1"/>
          </p:cNvSpPr>
          <p:nvPr/>
        </p:nvSpPr>
        <p:spPr bwMode="auto">
          <a:xfrm>
            <a:off x="467544" y="1268760"/>
            <a:ext cx="8136904" cy="1800200"/>
          </a:xfrm>
          <a:prstGeom prst="rect">
            <a:avLst/>
          </a:prstGeom>
          <a:solidFill>
            <a:schemeClr val="accent6">
              <a:lumMod val="40000"/>
              <a:lumOff val="60000"/>
            </a:schemeClr>
          </a:soli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lvl="2"/>
            <a:r>
              <a:rPr lang="es-EC" sz="2000" dirty="0" smtClean="0"/>
              <a:t>Coordinar de manera efectiva la participación de las áreas productivas y/o sus productos /servicios en ferias, </a:t>
            </a:r>
            <a:r>
              <a:rPr lang="es-EC" sz="2000" b="1" dirty="0" smtClean="0"/>
              <a:t>exposiciones, rondas de negocios y eventos locales e internacionales</a:t>
            </a:r>
            <a:r>
              <a:rPr lang="es-EC" sz="2000" dirty="0" smtClean="0"/>
              <a:t> que generen  posicionamiento y una mejor participación en el mercado.</a:t>
            </a:r>
            <a:endParaRPr lang="es-ES" sz="2000" b="1" dirty="0"/>
          </a:p>
        </p:txBody>
      </p:sp>
      <p:pic>
        <p:nvPicPr>
          <p:cNvPr id="112642" name="Imagen 732" descr="alt"/>
          <p:cNvPicPr>
            <a:picLocks noChangeAspect="1" noChangeArrowheads="1"/>
          </p:cNvPicPr>
          <p:nvPr/>
        </p:nvPicPr>
        <p:blipFill>
          <a:blip r:embed="rId2" cstate="print"/>
          <a:srcRect/>
          <a:stretch>
            <a:fillRect/>
          </a:stretch>
        </p:blipFill>
        <p:spPr bwMode="auto">
          <a:xfrm>
            <a:off x="0" y="3501008"/>
            <a:ext cx="3528392" cy="3024336"/>
          </a:xfrm>
          <a:prstGeom prst="rect">
            <a:avLst/>
          </a:prstGeom>
          <a:noFill/>
          <a:ln w="9525">
            <a:noFill/>
            <a:miter lim="800000"/>
            <a:headEnd/>
            <a:tailEnd/>
          </a:ln>
        </p:spPr>
      </p:pic>
      <p:pic>
        <p:nvPicPr>
          <p:cNvPr id="112643" name="Imagen 721" descr="alt"/>
          <p:cNvPicPr>
            <a:picLocks noChangeAspect="1" noChangeArrowheads="1"/>
          </p:cNvPicPr>
          <p:nvPr/>
        </p:nvPicPr>
        <p:blipFill>
          <a:blip r:embed="rId3" cstate="print"/>
          <a:srcRect/>
          <a:stretch>
            <a:fillRect/>
          </a:stretch>
        </p:blipFill>
        <p:spPr bwMode="auto">
          <a:xfrm>
            <a:off x="3275856" y="3501008"/>
            <a:ext cx="3059832" cy="3024336"/>
          </a:xfrm>
          <a:prstGeom prst="rect">
            <a:avLst/>
          </a:prstGeom>
          <a:noFill/>
          <a:ln w="9525">
            <a:noFill/>
            <a:miter lim="800000"/>
            <a:headEnd/>
            <a:tailEnd/>
          </a:ln>
        </p:spPr>
      </p:pic>
      <p:pic>
        <p:nvPicPr>
          <p:cNvPr id="112644" name="Imagen 722" descr="alt"/>
          <p:cNvPicPr>
            <a:picLocks noChangeAspect="1" noChangeArrowheads="1"/>
          </p:cNvPicPr>
          <p:nvPr/>
        </p:nvPicPr>
        <p:blipFill>
          <a:blip r:embed="rId4" cstate="print"/>
          <a:srcRect/>
          <a:stretch>
            <a:fillRect/>
          </a:stretch>
        </p:blipFill>
        <p:spPr bwMode="auto">
          <a:xfrm>
            <a:off x="6047656" y="3501008"/>
            <a:ext cx="3096344" cy="3024336"/>
          </a:xfrm>
          <a:prstGeom prst="rect">
            <a:avLst/>
          </a:prstGeom>
          <a:noFill/>
          <a:ln w="9525">
            <a:noFill/>
            <a:miter lim="800000"/>
            <a:headEnd/>
            <a:tailEnd/>
          </a:ln>
        </p:spPr>
      </p:pic>
    </p:spTree>
    <p:extLst>
      <p:ext uri="{BB962C8B-B14F-4D97-AF65-F5344CB8AC3E}">
        <p14:creationId xmlns:p14="http://schemas.microsoft.com/office/powerpoint/2010/main" val="20340155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1640" y="356022"/>
            <a:ext cx="8208912" cy="396280"/>
          </a:xfrm>
        </p:spPr>
        <p:txBody>
          <a:bodyPr>
            <a:noAutofit/>
          </a:bodyPr>
          <a:lstStyle/>
          <a:p>
            <a:pPr algn="ctr"/>
            <a:r>
              <a:rPr lang="es-EC" sz="3200" b="1" dirty="0" smtClean="0"/>
              <a:t>DISTRIBUCION- ESTRATEGIAS</a:t>
            </a:r>
            <a:endParaRPr lang="es-EC" sz="3200" dirty="0"/>
          </a:p>
        </p:txBody>
      </p:sp>
      <p:sp>
        <p:nvSpPr>
          <p:cNvPr id="5" name="Text Box 4"/>
          <p:cNvSpPr txBox="1">
            <a:spLocks noChangeArrowheads="1"/>
          </p:cNvSpPr>
          <p:nvPr/>
        </p:nvSpPr>
        <p:spPr bwMode="auto">
          <a:xfrm>
            <a:off x="467544" y="1268760"/>
            <a:ext cx="8136904" cy="4968552"/>
          </a:xfrm>
          <a:prstGeom prst="rect">
            <a:avLst/>
          </a:prstGeom>
          <a:solidFill>
            <a:schemeClr val="accent6">
              <a:lumMod val="40000"/>
              <a:lumOff val="60000"/>
            </a:schemeClr>
          </a:soli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lvl="0">
              <a:buFont typeface="Arial" pitchFamily="34" charset="0"/>
              <a:buChar char="•"/>
            </a:pPr>
            <a:r>
              <a:rPr lang="x-none" sz="2000" smtClean="0"/>
              <a:t>Desarrollo de mercados: Para mapas y planos a través de la búsqueda de nuevos distribuidores en todo el país o a través de las unidades militares.</a:t>
            </a:r>
            <a:endParaRPr lang="es-ES" sz="2000" dirty="0" smtClean="0"/>
          </a:p>
          <a:p>
            <a:pPr lvl="0">
              <a:buFont typeface="Arial" pitchFamily="34" charset="0"/>
              <a:buChar char="•"/>
            </a:pPr>
            <a:endParaRPr lang="es-ES" sz="2000" b="1" dirty="0" smtClean="0"/>
          </a:p>
          <a:p>
            <a:pPr lvl="0">
              <a:buFont typeface="Arial" pitchFamily="34" charset="0"/>
              <a:buChar char="•"/>
            </a:pPr>
            <a:r>
              <a:rPr lang="x-none" sz="2000" smtClean="0"/>
              <a:t>Alianzas: Realizar convenios de cooperación, transferencia tecnológica, etc con:</a:t>
            </a:r>
            <a:endParaRPr lang="es-ES" sz="2000" dirty="0" smtClean="0"/>
          </a:p>
          <a:p>
            <a:pPr lvl="0">
              <a:buFont typeface="Arial" pitchFamily="34" charset="0"/>
              <a:buChar char="•"/>
            </a:pPr>
            <a:endParaRPr lang="es-ES" sz="2000" b="1" dirty="0" smtClean="0"/>
          </a:p>
          <a:p>
            <a:pPr lvl="0" fontAlgn="base">
              <a:buFont typeface="Arial" pitchFamily="34" charset="0"/>
              <a:buChar char="•"/>
            </a:pPr>
            <a:r>
              <a:rPr lang="x-none" sz="2000" b="1" smtClean="0"/>
              <a:t>Proveedores: </a:t>
            </a:r>
            <a:r>
              <a:rPr lang="x-none" sz="2000" smtClean="0"/>
              <a:t>De Materias primas, equipos, software e insumos para mejorar condiciones, precios, calidad, y servicio.</a:t>
            </a:r>
            <a:endParaRPr lang="es-ES" sz="2000" b="1" dirty="0" smtClean="0"/>
          </a:p>
          <a:p>
            <a:pPr lvl="0" fontAlgn="base">
              <a:buFont typeface="Arial" pitchFamily="34" charset="0"/>
              <a:buChar char="•"/>
            </a:pPr>
            <a:r>
              <a:rPr lang="x-none" sz="2000" b="1" smtClean="0"/>
              <a:t>Distribuidores</a:t>
            </a:r>
            <a:r>
              <a:rPr lang="x-none" sz="2000" smtClean="0"/>
              <a:t>: Convenios con los canales de distribución para mantener la fidelidad y lograr resultados a corto plazo.</a:t>
            </a:r>
            <a:endParaRPr lang="es-ES" sz="2000" b="1" dirty="0" smtClean="0"/>
          </a:p>
          <a:p>
            <a:pPr lvl="0" fontAlgn="base">
              <a:buFont typeface="Arial" pitchFamily="34" charset="0"/>
              <a:buChar char="•"/>
            </a:pPr>
            <a:r>
              <a:rPr lang="x-none" sz="2000" b="1" smtClean="0"/>
              <a:t>Clientes</a:t>
            </a:r>
            <a:r>
              <a:rPr lang="x-none" sz="2000" smtClean="0"/>
              <a:t>: Entidades públicas, consultoras y empresas privadas para la tercerización o desarrollo conjunto de proyectos cartográficos - geográficos.</a:t>
            </a:r>
            <a:endParaRPr lang="es-ES" sz="2000" b="1" dirty="0" smtClean="0"/>
          </a:p>
          <a:p>
            <a:pPr lvl="0" fontAlgn="base">
              <a:buFont typeface="Arial" pitchFamily="34" charset="0"/>
              <a:buChar char="•"/>
            </a:pPr>
            <a:r>
              <a:rPr lang="x-none" sz="2000" b="1" smtClean="0"/>
              <a:t>Institutos similares y agencias del exterior</a:t>
            </a:r>
            <a:r>
              <a:rPr lang="x-none" sz="2000" smtClean="0"/>
              <a:t>: Para la actualización del Knowhow y transferencia tecnológica.</a:t>
            </a:r>
            <a:endParaRPr lang="es-ES" sz="2000" b="1" dirty="0" smtClean="0"/>
          </a:p>
          <a:p>
            <a:pPr>
              <a:buFont typeface="Arial" pitchFamily="34" charset="0"/>
              <a:buChar char="•"/>
            </a:pPr>
            <a:endParaRPr lang="es-ES" sz="2000" b="1" dirty="0"/>
          </a:p>
        </p:txBody>
      </p:sp>
    </p:spTree>
    <p:extLst>
      <p:ext uri="{BB962C8B-B14F-4D97-AF65-F5344CB8AC3E}">
        <p14:creationId xmlns:p14="http://schemas.microsoft.com/office/powerpoint/2010/main" val="20340155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144015" y="836712"/>
          <a:ext cx="8748465" cy="5947563"/>
        </p:xfrm>
        <a:graphic>
          <a:graphicData uri="http://schemas.openxmlformats.org/drawingml/2006/table">
            <a:tbl>
              <a:tblPr/>
              <a:tblGrid>
                <a:gridCol w="426692"/>
                <a:gridCol w="1996766"/>
                <a:gridCol w="3769326"/>
                <a:gridCol w="760124"/>
                <a:gridCol w="1795557"/>
              </a:tblGrid>
              <a:tr h="549555">
                <a:tc>
                  <a:txBody>
                    <a:bodyPr/>
                    <a:lstStyle/>
                    <a:p>
                      <a:pPr algn="ctr">
                        <a:lnSpc>
                          <a:spcPct val="115000"/>
                        </a:lnSpc>
                        <a:spcAft>
                          <a:spcPts val="0"/>
                        </a:spcAft>
                      </a:pPr>
                      <a:r>
                        <a:rPr lang="es-EC" sz="1400" b="1" dirty="0">
                          <a:solidFill>
                            <a:srgbClr val="365F91"/>
                          </a:solidFill>
                          <a:latin typeface="Arial"/>
                          <a:ea typeface="Times New Roman"/>
                          <a:cs typeface="Aharoni" pitchFamily="2" charset="-79"/>
                        </a:rPr>
                        <a:t>No.</a:t>
                      </a:r>
                      <a:endParaRPr lang="es-ES" sz="1400" dirty="0">
                        <a:latin typeface="Calibri"/>
                        <a:ea typeface="Calibri"/>
                        <a:cs typeface="Aharoni" pitchFamily="2" charset="-79"/>
                      </a:endParaRPr>
                    </a:p>
                  </a:txBody>
                  <a:tcPr marL="48070" marR="4807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400" b="1">
                          <a:solidFill>
                            <a:srgbClr val="365F91"/>
                          </a:solidFill>
                          <a:latin typeface="Arial"/>
                          <a:ea typeface="Times New Roman"/>
                          <a:cs typeface="Aharoni" pitchFamily="2" charset="-79"/>
                        </a:rPr>
                        <a:t>Componente de marketing</a:t>
                      </a:r>
                      <a:endParaRPr lang="es-ES" sz="1400">
                        <a:latin typeface="Calibri"/>
                        <a:ea typeface="Calibri"/>
                        <a:cs typeface="Aharoni" pitchFamily="2" charset="-79"/>
                      </a:endParaRPr>
                    </a:p>
                  </a:txBody>
                  <a:tcPr marL="48070" marR="4807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400" b="1">
                          <a:solidFill>
                            <a:srgbClr val="365F91"/>
                          </a:solidFill>
                          <a:latin typeface="Arial"/>
                          <a:ea typeface="Times New Roman"/>
                          <a:cs typeface="Aharoni" pitchFamily="2" charset="-79"/>
                        </a:rPr>
                        <a:t>Estrategia</a:t>
                      </a:r>
                      <a:endParaRPr lang="es-ES" sz="1400">
                        <a:latin typeface="Calibri"/>
                        <a:ea typeface="Calibri"/>
                        <a:cs typeface="Aharoni" pitchFamily="2" charset="-79"/>
                      </a:endParaRPr>
                    </a:p>
                  </a:txBody>
                  <a:tcPr marL="48070" marR="4807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400" b="1">
                          <a:solidFill>
                            <a:srgbClr val="365F91"/>
                          </a:solidFill>
                          <a:latin typeface="Arial"/>
                          <a:ea typeface="Times New Roman"/>
                          <a:cs typeface="Aharoni" pitchFamily="2" charset="-79"/>
                        </a:rPr>
                        <a:t>Costo($)</a:t>
                      </a:r>
                      <a:endParaRPr lang="es-ES" sz="1400">
                        <a:latin typeface="Calibri"/>
                        <a:ea typeface="Calibri"/>
                        <a:cs typeface="Aharoni" pitchFamily="2" charset="-79"/>
                      </a:endParaRPr>
                    </a:p>
                  </a:txBody>
                  <a:tcPr marL="48070" marR="4807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400" b="1">
                          <a:solidFill>
                            <a:srgbClr val="365F91"/>
                          </a:solidFill>
                          <a:latin typeface="Arial"/>
                          <a:ea typeface="Times New Roman"/>
                          <a:cs typeface="Aharoni" pitchFamily="2" charset="-79"/>
                        </a:rPr>
                        <a:t>Responsable</a:t>
                      </a:r>
                      <a:endParaRPr lang="es-ES" sz="1400">
                        <a:latin typeface="Calibri"/>
                        <a:ea typeface="Calibri"/>
                        <a:cs typeface="Aharoni" pitchFamily="2" charset="-79"/>
                      </a:endParaRPr>
                    </a:p>
                  </a:txBody>
                  <a:tcPr marL="48070" marR="4807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270261">
                <a:tc>
                  <a:txBody>
                    <a:bodyPr/>
                    <a:lstStyle/>
                    <a:p>
                      <a:pPr algn="just">
                        <a:lnSpc>
                          <a:spcPct val="115000"/>
                        </a:lnSpc>
                        <a:spcAft>
                          <a:spcPts val="0"/>
                        </a:spcAft>
                      </a:pPr>
                      <a:r>
                        <a:rPr lang="es-EC" sz="1400">
                          <a:solidFill>
                            <a:srgbClr val="365F91"/>
                          </a:solidFill>
                          <a:latin typeface="Arial"/>
                          <a:ea typeface="Times New Roman"/>
                          <a:cs typeface="Aharoni" pitchFamily="2" charset="-79"/>
                        </a:rPr>
                        <a:t>1</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Comercialización de Productos </a:t>
                      </a:r>
                      <a:endParaRPr lang="es-ES" sz="1400">
                        <a:latin typeface="Calibri"/>
                        <a:ea typeface="Calibri"/>
                        <a:cs typeface="Aharoni" pitchFamily="2" charset="-79"/>
                      </a:endParaRPr>
                    </a:p>
                  </a:txBody>
                  <a:tcPr marL="48070" marR="48070" marT="0" marB="0">
                    <a:lnL>
                      <a:noFill/>
                    </a:lnL>
                    <a:lnR>
                      <a:noFill/>
                    </a:lnR>
                    <a:lnT>
                      <a:noFill/>
                    </a:lnT>
                    <a:lnB>
                      <a:noFill/>
                    </a:lnB>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Implementación de procesos  - investigación de mercados </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 4.000</a:t>
                      </a:r>
                      <a:endParaRPr lang="es-ES" sz="1400">
                        <a:latin typeface="Calibri"/>
                        <a:ea typeface="Calibri"/>
                        <a:cs typeface="Aharoni" pitchFamily="2" charset="-79"/>
                      </a:endParaRPr>
                    </a:p>
                  </a:txBody>
                  <a:tcPr marL="48070" marR="48070" marT="0" marB="0">
                    <a:lnL>
                      <a:noFill/>
                    </a:lnL>
                    <a:lnR>
                      <a:noFill/>
                    </a:lnR>
                    <a:lnT>
                      <a:noFill/>
                    </a:lnT>
                    <a:lnB>
                      <a:noFill/>
                    </a:lnB>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Jefe de marketing                                                                                 </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r>
              <a:tr h="270261">
                <a:tc>
                  <a:txBody>
                    <a:bodyPr/>
                    <a:lstStyle/>
                    <a:p>
                      <a:pPr algn="just">
                        <a:lnSpc>
                          <a:spcPct val="115000"/>
                        </a:lnSpc>
                        <a:spcAft>
                          <a:spcPts val="0"/>
                        </a:spcAft>
                      </a:pPr>
                      <a:r>
                        <a:rPr lang="es-EC" sz="1400">
                          <a:solidFill>
                            <a:srgbClr val="365F91"/>
                          </a:solidFill>
                          <a:latin typeface="Arial"/>
                          <a:ea typeface="Times New Roman"/>
                          <a:cs typeface="Aharoni" pitchFamily="2" charset="-79"/>
                        </a:rPr>
                        <a:t>2</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Promocionar a través de medios masivos</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Adquisición de vehículo para publicidad y promoción rodante </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13.000</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Jefe de marketing                                                                                 </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r>
              <a:tr h="540521">
                <a:tc>
                  <a:txBody>
                    <a:bodyPr/>
                    <a:lstStyle/>
                    <a:p>
                      <a:pPr algn="just">
                        <a:lnSpc>
                          <a:spcPct val="115000"/>
                        </a:lnSpc>
                        <a:spcAft>
                          <a:spcPts val="0"/>
                        </a:spcAft>
                      </a:pPr>
                      <a:r>
                        <a:rPr lang="es-EC" sz="1400">
                          <a:solidFill>
                            <a:srgbClr val="365F91"/>
                          </a:solidFill>
                          <a:latin typeface="Arial"/>
                          <a:ea typeface="Times New Roman"/>
                          <a:cs typeface="Aharoni" pitchFamily="2" charset="-79"/>
                        </a:rPr>
                        <a:t>3</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Promocionar mediante radio,  hojas volantes, vallas , revistas, prensa escrita.</a:t>
                      </a:r>
                      <a:endParaRPr lang="es-ES" sz="1400">
                        <a:latin typeface="Calibri"/>
                        <a:ea typeface="Calibri"/>
                        <a:cs typeface="Aharoni" pitchFamily="2" charset="-79"/>
                      </a:endParaRPr>
                    </a:p>
                  </a:txBody>
                  <a:tcPr marL="48070" marR="48070" marT="0" marB="0">
                    <a:lnL>
                      <a:noFill/>
                    </a:lnL>
                    <a:lnR>
                      <a:noFill/>
                    </a:lnR>
                    <a:lnT>
                      <a:noFill/>
                    </a:lnT>
                    <a:lnB>
                      <a:noFill/>
                    </a:lnB>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Radio () </a:t>
                      </a:r>
                      <a:endParaRPr lang="es-ES" sz="1400">
                        <a:latin typeface="Calibri"/>
                        <a:ea typeface="Calibri"/>
                        <a:cs typeface="Aharoni" pitchFamily="2" charset="-79"/>
                      </a:endParaRPr>
                    </a:p>
                    <a:p>
                      <a:pPr algn="just">
                        <a:lnSpc>
                          <a:spcPct val="115000"/>
                        </a:lnSpc>
                        <a:spcAft>
                          <a:spcPts val="0"/>
                        </a:spcAft>
                      </a:pPr>
                      <a:r>
                        <a:rPr lang="es-EC" sz="1400">
                          <a:solidFill>
                            <a:srgbClr val="365F91"/>
                          </a:solidFill>
                          <a:latin typeface="Arial"/>
                          <a:ea typeface="Times New Roman"/>
                          <a:cs typeface="Aharoni" pitchFamily="2" charset="-79"/>
                        </a:rPr>
                        <a:t>Prensa escrita(el ) y revistas </a:t>
                      </a:r>
                      <a:endParaRPr lang="es-ES" sz="1400">
                        <a:latin typeface="Calibri"/>
                        <a:ea typeface="Calibri"/>
                        <a:cs typeface="Aharoni" pitchFamily="2" charset="-79"/>
                      </a:endParaRPr>
                    </a:p>
                    <a:p>
                      <a:pPr algn="just">
                        <a:lnSpc>
                          <a:spcPct val="115000"/>
                        </a:lnSpc>
                        <a:spcAft>
                          <a:spcPts val="0"/>
                        </a:spcAft>
                      </a:pPr>
                      <a:r>
                        <a:rPr lang="es-EC" sz="1400">
                          <a:solidFill>
                            <a:srgbClr val="365F91"/>
                          </a:solidFill>
                          <a:latin typeface="Arial"/>
                          <a:ea typeface="Times New Roman"/>
                          <a:cs typeface="Aharoni" pitchFamily="2" charset="-79"/>
                        </a:rPr>
                        <a:t>Hojas Volantes</a:t>
                      </a:r>
                      <a:endParaRPr lang="es-ES" sz="1400">
                        <a:latin typeface="Calibri"/>
                        <a:ea typeface="Calibri"/>
                        <a:cs typeface="Aharoni" pitchFamily="2" charset="-79"/>
                      </a:endParaRPr>
                    </a:p>
                    <a:p>
                      <a:pPr algn="just">
                        <a:lnSpc>
                          <a:spcPct val="115000"/>
                        </a:lnSpc>
                        <a:spcAft>
                          <a:spcPts val="0"/>
                        </a:spcAft>
                      </a:pPr>
                      <a:r>
                        <a:rPr lang="es-EC" sz="1400">
                          <a:solidFill>
                            <a:srgbClr val="365F91"/>
                          </a:solidFill>
                          <a:latin typeface="Arial"/>
                          <a:ea typeface="Times New Roman"/>
                          <a:cs typeface="Aharoni" pitchFamily="2" charset="-79"/>
                        </a:rPr>
                        <a:t>Vallas </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  5.500</a:t>
                      </a:r>
                      <a:endParaRPr lang="es-ES" sz="1400">
                        <a:latin typeface="Calibri"/>
                        <a:ea typeface="Calibri"/>
                        <a:cs typeface="Aharoni" pitchFamily="2" charset="-79"/>
                      </a:endParaRPr>
                    </a:p>
                    <a:p>
                      <a:pPr algn="just">
                        <a:lnSpc>
                          <a:spcPct val="115000"/>
                        </a:lnSpc>
                        <a:spcAft>
                          <a:spcPts val="0"/>
                        </a:spcAft>
                      </a:pPr>
                      <a:r>
                        <a:rPr lang="es-EC" sz="1400">
                          <a:solidFill>
                            <a:srgbClr val="365F91"/>
                          </a:solidFill>
                          <a:latin typeface="Arial"/>
                          <a:ea typeface="Times New Roman"/>
                          <a:cs typeface="Aharoni" pitchFamily="2" charset="-79"/>
                        </a:rPr>
                        <a:t>  3.250</a:t>
                      </a:r>
                      <a:endParaRPr lang="es-ES" sz="1400">
                        <a:latin typeface="Calibri"/>
                        <a:ea typeface="Calibri"/>
                        <a:cs typeface="Aharoni" pitchFamily="2" charset="-79"/>
                      </a:endParaRPr>
                    </a:p>
                    <a:p>
                      <a:pPr algn="just">
                        <a:lnSpc>
                          <a:spcPct val="115000"/>
                        </a:lnSpc>
                        <a:spcAft>
                          <a:spcPts val="0"/>
                        </a:spcAft>
                      </a:pPr>
                      <a:r>
                        <a:rPr lang="es-EC" sz="1400">
                          <a:solidFill>
                            <a:srgbClr val="365F91"/>
                          </a:solidFill>
                          <a:latin typeface="Arial"/>
                          <a:ea typeface="Times New Roman"/>
                          <a:cs typeface="Aharoni" pitchFamily="2" charset="-79"/>
                        </a:rPr>
                        <a:t>      80</a:t>
                      </a:r>
                      <a:endParaRPr lang="es-ES" sz="1400">
                        <a:latin typeface="Calibri"/>
                        <a:ea typeface="Calibri"/>
                        <a:cs typeface="Aharoni" pitchFamily="2" charset="-79"/>
                      </a:endParaRPr>
                    </a:p>
                    <a:p>
                      <a:pPr algn="just">
                        <a:lnSpc>
                          <a:spcPct val="115000"/>
                        </a:lnSpc>
                        <a:spcAft>
                          <a:spcPts val="0"/>
                        </a:spcAft>
                      </a:pPr>
                      <a:r>
                        <a:rPr lang="es-EC" sz="1400">
                          <a:solidFill>
                            <a:srgbClr val="365F91"/>
                          </a:solidFill>
                          <a:latin typeface="Arial"/>
                          <a:ea typeface="Times New Roman"/>
                          <a:cs typeface="Aharoni" pitchFamily="2" charset="-79"/>
                        </a:rPr>
                        <a:t>  8.550</a:t>
                      </a:r>
                      <a:endParaRPr lang="es-ES" sz="1400">
                        <a:latin typeface="Calibri"/>
                        <a:ea typeface="Calibri"/>
                        <a:cs typeface="Aharoni" pitchFamily="2" charset="-79"/>
                      </a:endParaRPr>
                    </a:p>
                  </a:txBody>
                  <a:tcPr marL="48070" marR="48070" marT="0" marB="0">
                    <a:lnL>
                      <a:noFill/>
                    </a:lnL>
                    <a:lnR>
                      <a:noFill/>
                    </a:lnR>
                    <a:lnT>
                      <a:noFill/>
                    </a:lnT>
                    <a:lnB>
                      <a:noFill/>
                    </a:lnB>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Jefe de marketing                                                                                 </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r>
              <a:tr h="270261">
                <a:tc>
                  <a:txBody>
                    <a:bodyPr/>
                    <a:lstStyle/>
                    <a:p>
                      <a:pPr algn="just">
                        <a:lnSpc>
                          <a:spcPct val="115000"/>
                        </a:lnSpc>
                        <a:spcAft>
                          <a:spcPts val="0"/>
                        </a:spcAft>
                      </a:pPr>
                      <a:r>
                        <a:rPr lang="es-EC" sz="1400">
                          <a:solidFill>
                            <a:srgbClr val="365F91"/>
                          </a:solidFill>
                          <a:latin typeface="Arial"/>
                          <a:ea typeface="Times New Roman"/>
                          <a:cs typeface="Aharoni" pitchFamily="2" charset="-79"/>
                        </a:rPr>
                        <a:t>4</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Promociones mediante el internet</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Contratación de Hosting de Internet</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     150</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Jefe de marketing                                                                                 </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r>
              <a:tr h="305779">
                <a:tc>
                  <a:txBody>
                    <a:bodyPr/>
                    <a:lstStyle/>
                    <a:p>
                      <a:pPr algn="just">
                        <a:lnSpc>
                          <a:spcPct val="115000"/>
                        </a:lnSpc>
                        <a:spcAft>
                          <a:spcPts val="0"/>
                        </a:spcAft>
                      </a:pPr>
                      <a:r>
                        <a:rPr lang="es-EC" sz="1400">
                          <a:solidFill>
                            <a:srgbClr val="365F91"/>
                          </a:solidFill>
                          <a:latin typeface="Arial"/>
                          <a:ea typeface="Times New Roman"/>
                          <a:cs typeface="Aharoni" pitchFamily="2" charset="-79"/>
                        </a:rPr>
                        <a:t>5</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Realización de concursos y sorteos</a:t>
                      </a:r>
                      <a:endParaRPr lang="es-ES" sz="1400">
                        <a:latin typeface="Calibri"/>
                        <a:ea typeface="Calibri"/>
                        <a:cs typeface="Aharoni" pitchFamily="2" charset="-79"/>
                      </a:endParaRPr>
                    </a:p>
                  </a:txBody>
                  <a:tcPr marL="48070" marR="48070" marT="0" marB="0">
                    <a:lnL>
                      <a:noFill/>
                    </a:lnL>
                    <a:lnR>
                      <a:noFill/>
                    </a:lnR>
                    <a:lnT>
                      <a:noFill/>
                    </a:lnT>
                    <a:lnB>
                      <a:noFill/>
                    </a:lnB>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Valor del premio</a:t>
                      </a:r>
                      <a:endParaRPr lang="es-ES" sz="1400">
                        <a:latin typeface="Calibri"/>
                        <a:ea typeface="Calibri"/>
                        <a:cs typeface="Aharoni" pitchFamily="2" charset="-79"/>
                      </a:endParaRPr>
                    </a:p>
                    <a:p>
                      <a:pPr algn="just">
                        <a:lnSpc>
                          <a:spcPct val="115000"/>
                        </a:lnSpc>
                        <a:spcAft>
                          <a:spcPts val="0"/>
                        </a:spcAft>
                      </a:pPr>
                      <a:r>
                        <a:rPr lang="es-EC" sz="1400">
                          <a:solidFill>
                            <a:srgbClr val="365F91"/>
                          </a:solidFill>
                          <a:latin typeface="Arial"/>
                          <a:ea typeface="Times New Roman"/>
                          <a:cs typeface="Aharoni" pitchFamily="2" charset="-79"/>
                        </a:rPr>
                        <a:t>Ejecución del Concurso</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   1.100</a:t>
                      </a:r>
                      <a:endParaRPr lang="es-ES" sz="1400">
                        <a:latin typeface="Calibri"/>
                        <a:ea typeface="Calibri"/>
                        <a:cs typeface="Aharoni" pitchFamily="2" charset="-79"/>
                      </a:endParaRPr>
                    </a:p>
                    <a:p>
                      <a:pPr algn="just">
                        <a:lnSpc>
                          <a:spcPct val="115000"/>
                        </a:lnSpc>
                        <a:spcAft>
                          <a:spcPts val="0"/>
                        </a:spcAft>
                      </a:pPr>
                      <a:r>
                        <a:rPr lang="es-EC" sz="1400">
                          <a:solidFill>
                            <a:srgbClr val="365F91"/>
                          </a:solidFill>
                          <a:latin typeface="Arial"/>
                          <a:ea typeface="Times New Roman"/>
                          <a:cs typeface="Aharoni" pitchFamily="2" charset="-79"/>
                        </a:rPr>
                        <a:t>      250</a:t>
                      </a:r>
                      <a:endParaRPr lang="es-ES" sz="1400">
                        <a:latin typeface="Calibri"/>
                        <a:ea typeface="Calibri"/>
                        <a:cs typeface="Aharoni" pitchFamily="2" charset="-79"/>
                      </a:endParaRPr>
                    </a:p>
                  </a:txBody>
                  <a:tcPr marL="48070" marR="48070" marT="0" marB="0">
                    <a:lnL>
                      <a:noFill/>
                    </a:lnL>
                    <a:lnR>
                      <a:noFill/>
                    </a:lnR>
                    <a:lnT>
                      <a:noFill/>
                    </a:lnT>
                    <a:lnB>
                      <a:noFill/>
                    </a:lnB>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Jefe de marketing                                                                                 </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r>
              <a:tr h="357410">
                <a:tc>
                  <a:txBody>
                    <a:bodyPr/>
                    <a:lstStyle/>
                    <a:p>
                      <a:pPr algn="just">
                        <a:lnSpc>
                          <a:spcPct val="115000"/>
                        </a:lnSpc>
                        <a:spcAft>
                          <a:spcPts val="0"/>
                        </a:spcAft>
                      </a:pPr>
                      <a:r>
                        <a:rPr lang="es-EC" sz="1400">
                          <a:solidFill>
                            <a:srgbClr val="365F91"/>
                          </a:solidFill>
                          <a:latin typeface="Arial"/>
                          <a:ea typeface="Times New Roman"/>
                          <a:cs typeface="Aharoni" pitchFamily="2" charset="-79"/>
                        </a:rPr>
                        <a:t>6</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Realización de actividades de merchadising</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Contratación de personal especializado en merchadising.</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   3.050</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Talento Humano</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r>
              <a:tr h="342722">
                <a:tc>
                  <a:txBody>
                    <a:bodyPr/>
                    <a:lstStyle/>
                    <a:p>
                      <a:pPr algn="just">
                        <a:lnSpc>
                          <a:spcPct val="115000"/>
                        </a:lnSpc>
                        <a:spcAft>
                          <a:spcPts val="0"/>
                        </a:spcAft>
                      </a:pPr>
                      <a:r>
                        <a:rPr lang="es-EC" sz="1400">
                          <a:solidFill>
                            <a:srgbClr val="365F91"/>
                          </a:solidFill>
                          <a:latin typeface="Arial"/>
                          <a:ea typeface="Times New Roman"/>
                          <a:cs typeface="Aharoni" pitchFamily="2" charset="-79"/>
                        </a:rPr>
                        <a:t>7</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Realización de actividades de fuerzas de ventas </a:t>
                      </a:r>
                      <a:endParaRPr lang="es-ES" sz="1400">
                        <a:latin typeface="Calibri"/>
                        <a:ea typeface="Calibri"/>
                        <a:cs typeface="Aharoni" pitchFamily="2" charset="-79"/>
                      </a:endParaRPr>
                    </a:p>
                  </a:txBody>
                  <a:tcPr marL="48070" marR="48070" marT="0" marB="0">
                    <a:lnL>
                      <a:noFill/>
                    </a:lnL>
                    <a:lnR>
                      <a:noFill/>
                    </a:lnR>
                    <a:lnT>
                      <a:noFill/>
                    </a:lnT>
                    <a:lnB>
                      <a:noFill/>
                    </a:lnB>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Contratación de personal para la capacitación</a:t>
                      </a:r>
                      <a:endParaRPr lang="es-ES" sz="1400">
                        <a:latin typeface="Calibri"/>
                        <a:ea typeface="Calibri"/>
                        <a:cs typeface="Aharoni" pitchFamily="2" charset="-79"/>
                      </a:endParaRPr>
                    </a:p>
                    <a:p>
                      <a:pPr algn="just">
                        <a:lnSpc>
                          <a:spcPct val="115000"/>
                        </a:lnSpc>
                        <a:spcAft>
                          <a:spcPts val="0"/>
                        </a:spcAft>
                      </a:pPr>
                      <a:r>
                        <a:rPr lang="es-EC" sz="1400">
                          <a:solidFill>
                            <a:srgbClr val="365F91"/>
                          </a:solidFill>
                          <a:latin typeface="Arial"/>
                          <a:ea typeface="Times New Roman"/>
                          <a:cs typeface="Aharoni" pitchFamily="2" charset="-79"/>
                        </a:rPr>
                        <a:t>Costo del material a utilizar en la capacitación</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   1.500</a:t>
                      </a:r>
                      <a:endParaRPr lang="es-ES" sz="1400">
                        <a:latin typeface="Calibri"/>
                        <a:ea typeface="Calibri"/>
                        <a:cs typeface="Aharoni" pitchFamily="2" charset="-79"/>
                      </a:endParaRPr>
                    </a:p>
                    <a:p>
                      <a:pPr algn="just">
                        <a:lnSpc>
                          <a:spcPct val="115000"/>
                        </a:lnSpc>
                        <a:spcAft>
                          <a:spcPts val="0"/>
                        </a:spcAft>
                      </a:pPr>
                      <a:r>
                        <a:rPr lang="es-EC" sz="1400">
                          <a:solidFill>
                            <a:srgbClr val="365F91"/>
                          </a:solidFill>
                          <a:latin typeface="Arial"/>
                          <a:ea typeface="Times New Roman"/>
                          <a:cs typeface="Aharoni" pitchFamily="2" charset="-79"/>
                        </a:rPr>
                        <a:t>      350</a:t>
                      </a:r>
                      <a:endParaRPr lang="es-ES" sz="1400">
                        <a:latin typeface="Calibri"/>
                        <a:ea typeface="Calibri"/>
                        <a:cs typeface="Aharoni" pitchFamily="2" charset="-79"/>
                      </a:endParaRPr>
                    </a:p>
                  </a:txBody>
                  <a:tcPr marL="48070" marR="48070" marT="0" marB="0">
                    <a:lnL>
                      <a:noFill/>
                    </a:lnL>
                    <a:lnR>
                      <a:noFill/>
                    </a:lnR>
                    <a:lnT>
                      <a:noFill/>
                    </a:lnT>
                    <a:lnB>
                      <a:noFill/>
                    </a:lnB>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Talento Humano</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r>
              <a:tr h="364977">
                <a:tc>
                  <a:txBody>
                    <a:bodyPr/>
                    <a:lstStyle/>
                    <a:p>
                      <a:pPr algn="just">
                        <a:lnSpc>
                          <a:spcPct val="115000"/>
                        </a:lnSpc>
                        <a:spcAft>
                          <a:spcPts val="0"/>
                        </a:spcAft>
                      </a:pPr>
                      <a:r>
                        <a:rPr lang="es-EC" sz="1400">
                          <a:solidFill>
                            <a:srgbClr val="365F91"/>
                          </a:solidFill>
                          <a:latin typeface="Arial"/>
                          <a:ea typeface="Times New Roman"/>
                          <a:cs typeface="Aharoni" pitchFamily="2" charset="-79"/>
                        </a:rPr>
                        <a:t>8</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Promocionar a través de cibermarketing</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Adquisición del programa </a:t>
                      </a:r>
                      <a:endParaRPr lang="es-ES" sz="1400">
                        <a:latin typeface="Calibri"/>
                        <a:ea typeface="Calibri"/>
                        <a:cs typeface="Aharoni" pitchFamily="2" charset="-79"/>
                      </a:endParaRPr>
                    </a:p>
                    <a:p>
                      <a:pPr algn="just">
                        <a:lnSpc>
                          <a:spcPct val="115000"/>
                        </a:lnSpc>
                        <a:spcAft>
                          <a:spcPts val="0"/>
                        </a:spcAft>
                      </a:pPr>
                      <a:r>
                        <a:rPr lang="es-EC" sz="1400">
                          <a:solidFill>
                            <a:srgbClr val="365F91"/>
                          </a:solidFill>
                          <a:latin typeface="Arial"/>
                          <a:ea typeface="Times New Roman"/>
                          <a:cs typeface="Aharoni" pitchFamily="2" charset="-79"/>
                        </a:rPr>
                        <a:t>Investigación de las necesidades y gastos</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   6.000</a:t>
                      </a:r>
                      <a:endParaRPr lang="es-ES" sz="1400">
                        <a:latin typeface="Calibri"/>
                        <a:ea typeface="Calibri"/>
                        <a:cs typeface="Aharoni" pitchFamily="2" charset="-79"/>
                      </a:endParaRPr>
                    </a:p>
                    <a:p>
                      <a:pPr algn="just">
                        <a:lnSpc>
                          <a:spcPct val="115000"/>
                        </a:lnSpc>
                        <a:spcAft>
                          <a:spcPts val="0"/>
                        </a:spcAft>
                      </a:pPr>
                      <a:r>
                        <a:rPr lang="es-EC" sz="1400">
                          <a:solidFill>
                            <a:srgbClr val="365F91"/>
                          </a:solidFill>
                          <a:latin typeface="Arial"/>
                          <a:ea typeface="Times New Roman"/>
                          <a:cs typeface="Aharoni" pitchFamily="2" charset="-79"/>
                        </a:rPr>
                        <a:t>   3.600</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c>
                  <a:txBody>
                    <a:bodyPr/>
                    <a:lstStyle/>
                    <a:p>
                      <a:pPr algn="just">
                        <a:lnSpc>
                          <a:spcPct val="115000"/>
                        </a:lnSpc>
                        <a:spcAft>
                          <a:spcPts val="0"/>
                        </a:spcAft>
                      </a:pPr>
                      <a:r>
                        <a:rPr lang="es-EC" sz="1400">
                          <a:solidFill>
                            <a:srgbClr val="365F91"/>
                          </a:solidFill>
                          <a:latin typeface="Arial"/>
                          <a:ea typeface="Times New Roman"/>
                          <a:cs typeface="Aharoni" pitchFamily="2" charset="-79"/>
                        </a:rPr>
                        <a:t>Personal de Ventas</a:t>
                      </a:r>
                      <a:endParaRPr lang="es-ES" sz="1400">
                        <a:latin typeface="Calibri"/>
                        <a:ea typeface="Calibri"/>
                        <a:cs typeface="Aharoni" pitchFamily="2" charset="-79"/>
                      </a:endParaRPr>
                    </a:p>
                  </a:txBody>
                  <a:tcPr marL="48070" marR="48070" marT="0" marB="0">
                    <a:lnL>
                      <a:noFill/>
                    </a:lnL>
                    <a:lnR>
                      <a:noFill/>
                    </a:lnR>
                    <a:lnT>
                      <a:noFill/>
                    </a:lnT>
                    <a:lnB>
                      <a:noFill/>
                    </a:lnB>
                    <a:solidFill>
                      <a:srgbClr val="D3DFEE"/>
                    </a:solidFill>
                  </a:tcPr>
                </a:tc>
              </a:tr>
              <a:tr h="178928">
                <a:tc>
                  <a:txBody>
                    <a:bodyPr/>
                    <a:lstStyle/>
                    <a:p>
                      <a:pPr algn="just">
                        <a:lnSpc>
                          <a:spcPct val="115000"/>
                        </a:lnSpc>
                        <a:spcAft>
                          <a:spcPts val="0"/>
                        </a:spcAft>
                      </a:pPr>
                      <a:endParaRPr lang="es-EC" sz="1400">
                        <a:solidFill>
                          <a:srgbClr val="365F91"/>
                        </a:solidFill>
                        <a:latin typeface="Arial"/>
                        <a:ea typeface="Times New Roman"/>
                        <a:cs typeface="Aharoni" pitchFamily="2" charset="-79"/>
                      </a:endParaRPr>
                    </a:p>
                  </a:txBody>
                  <a:tcPr marL="48070" marR="4807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15000"/>
                        </a:lnSpc>
                        <a:spcAft>
                          <a:spcPts val="0"/>
                        </a:spcAft>
                      </a:pPr>
                      <a:r>
                        <a:rPr lang="es-EC" sz="1400" b="1">
                          <a:solidFill>
                            <a:srgbClr val="365F91"/>
                          </a:solidFill>
                          <a:latin typeface="Arial"/>
                          <a:ea typeface="Times New Roman"/>
                          <a:cs typeface="Aharoni" pitchFamily="2" charset="-79"/>
                        </a:rPr>
                        <a:t>TOTAL</a:t>
                      </a:r>
                      <a:endParaRPr lang="es-ES" sz="1400">
                        <a:latin typeface="Calibri"/>
                        <a:ea typeface="Calibri"/>
                        <a:cs typeface="Aharoni" pitchFamily="2" charset="-79"/>
                      </a:endParaRPr>
                    </a:p>
                  </a:txBody>
                  <a:tcPr marL="48070" marR="4807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endParaRPr lang="es-ES" sz="1400" dirty="0">
                        <a:latin typeface="Calibri"/>
                        <a:ea typeface="Calibri"/>
                        <a:cs typeface="Aharoni" pitchFamily="2" charset="-79"/>
                      </a:endParaRPr>
                    </a:p>
                  </a:txBody>
                  <a:tcPr marL="48070" marR="4807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15000"/>
                        </a:lnSpc>
                        <a:spcAft>
                          <a:spcPts val="0"/>
                        </a:spcAft>
                      </a:pPr>
                      <a:r>
                        <a:rPr lang="es-EC" sz="1400" b="1">
                          <a:solidFill>
                            <a:srgbClr val="365F91"/>
                          </a:solidFill>
                          <a:latin typeface="Arial"/>
                          <a:ea typeface="Times New Roman"/>
                          <a:cs typeface="Aharoni" pitchFamily="2" charset="-79"/>
                        </a:rPr>
                        <a:t> $50.380</a:t>
                      </a:r>
                      <a:endParaRPr lang="es-ES" sz="1400">
                        <a:latin typeface="Calibri"/>
                        <a:ea typeface="Calibri"/>
                        <a:cs typeface="Aharoni" pitchFamily="2" charset="-79"/>
                      </a:endParaRPr>
                    </a:p>
                  </a:txBody>
                  <a:tcPr marL="48070" marR="4807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endParaRPr lang="es-EC" sz="1400" dirty="0">
                        <a:solidFill>
                          <a:srgbClr val="365F91"/>
                        </a:solidFill>
                        <a:latin typeface="Arial"/>
                        <a:ea typeface="Times New Roman"/>
                        <a:cs typeface="Aharoni" pitchFamily="2" charset="-79"/>
                      </a:endParaRPr>
                    </a:p>
                  </a:txBody>
                  <a:tcPr marL="48070" marR="4807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5" name="Title 2"/>
          <p:cNvSpPr>
            <a:spLocks noGrp="1"/>
          </p:cNvSpPr>
          <p:nvPr>
            <p:ph type="title"/>
          </p:nvPr>
        </p:nvSpPr>
        <p:spPr>
          <a:xfrm>
            <a:off x="1331640" y="356022"/>
            <a:ext cx="8208912" cy="396280"/>
          </a:xfrm>
        </p:spPr>
        <p:txBody>
          <a:bodyPr>
            <a:noAutofit/>
          </a:bodyPr>
          <a:lstStyle/>
          <a:p>
            <a:pPr algn="ctr"/>
            <a:r>
              <a:rPr lang="es-EC" sz="3200" b="1" dirty="0" smtClean="0"/>
              <a:t>PLAN DE PROMOCION Y DIFUSION</a:t>
            </a:r>
            <a:endParaRPr lang="es-EC" sz="3200" dirty="0"/>
          </a:p>
        </p:txBody>
      </p:sp>
    </p:spTree>
    <p:extLst>
      <p:ext uri="{BB962C8B-B14F-4D97-AF65-F5344CB8AC3E}">
        <p14:creationId xmlns:p14="http://schemas.microsoft.com/office/powerpoint/2010/main" val="13008598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2996952"/>
            <a:ext cx="748883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13" algn="ctr">
              <a:spcBef>
                <a:spcPct val="0"/>
              </a:spcBef>
            </a:pPr>
            <a:r>
              <a:rPr lang="es-ES" sz="3600" b="1" dirty="0" smtClean="0">
                <a:solidFill>
                  <a:schemeClr val="bg1"/>
                </a:solidFill>
                <a:latin typeface="Times New Roman" pitchFamily="18" charset="0"/>
                <a:cs typeface="Times New Roman" pitchFamily="18" charset="0"/>
              </a:rPr>
              <a:t>6. EVALUACIÓN FINACIERA</a:t>
            </a:r>
          </a:p>
        </p:txBody>
      </p:sp>
    </p:spTree>
    <p:extLst>
      <p:ext uri="{BB962C8B-B14F-4D97-AF65-F5344CB8AC3E}">
        <p14:creationId xmlns:p14="http://schemas.microsoft.com/office/powerpoint/2010/main" val="1279284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95536" y="1269921"/>
            <a:ext cx="8032750" cy="4647426"/>
          </a:xfrm>
          <a:prstGeom prst="rect">
            <a:avLst/>
          </a:prstGeom>
          <a:noFill/>
          <a:ln>
            <a:noFill/>
          </a:ln>
          <a:extLst/>
        </p:spPr>
        <p:txBody>
          <a:bodyPr anchor="ctr">
            <a:spAutoFit/>
          </a:bodyPr>
          <a:lstStyle/>
          <a:p>
            <a:pPr eaLnBrk="0" hangingPunct="0">
              <a:defRPr/>
            </a:pPr>
            <a:endParaRPr lang="es-EC" sz="1600" b="1" dirty="0"/>
          </a:p>
          <a:p>
            <a:pPr marL="457200" indent="-457200" algn="just" eaLnBrk="0" hangingPunct="0">
              <a:buFont typeface="Tahoma" pitchFamily="34" charset="0"/>
              <a:buAutoNum type="arabicPeriod"/>
              <a:defRPr/>
            </a:pPr>
            <a:r>
              <a:rPr lang="es-ES" sz="2800" dirty="0" smtClean="0">
                <a:latin typeface="+mn-lt"/>
              </a:rPr>
              <a:t>Flujos de Caja y Estado de resultados</a:t>
            </a:r>
          </a:p>
          <a:p>
            <a:pPr marL="457200" indent="-457200" algn="just" eaLnBrk="0" hangingPunct="0">
              <a:buFont typeface="Tahoma" pitchFamily="34" charset="0"/>
              <a:buAutoNum type="arabicPeriod"/>
              <a:defRPr/>
            </a:pPr>
            <a:r>
              <a:rPr lang="es-ES" sz="2800" dirty="0" smtClean="0">
                <a:latin typeface="+mn-lt"/>
              </a:rPr>
              <a:t>Análisis </a:t>
            </a:r>
            <a:r>
              <a:rPr lang="es-ES" sz="2800" dirty="0">
                <a:latin typeface="+mn-lt"/>
              </a:rPr>
              <a:t>del Valor Actual Neto (VAN) (Con proyecto y sin proyecto).</a:t>
            </a:r>
            <a:endParaRPr lang="es-EC" sz="2800" dirty="0">
              <a:latin typeface="+mn-lt"/>
            </a:endParaRPr>
          </a:p>
          <a:p>
            <a:pPr marL="457200" indent="-457200" algn="just" eaLnBrk="0" hangingPunct="0">
              <a:buFont typeface="Tahoma" pitchFamily="34" charset="0"/>
              <a:buAutoNum type="arabicPeriod"/>
              <a:defRPr/>
            </a:pPr>
            <a:r>
              <a:rPr lang="es-ES" sz="2800" dirty="0">
                <a:latin typeface="+mn-lt"/>
              </a:rPr>
              <a:t>Análisis de la Tasa Interna de  retorno de la inversión (TIR) (Con proyecto y sin proyecto). </a:t>
            </a:r>
            <a:endParaRPr lang="es-EC" sz="2800" dirty="0">
              <a:latin typeface="+mn-lt"/>
            </a:endParaRPr>
          </a:p>
          <a:p>
            <a:pPr marL="457200" indent="-457200" algn="just" eaLnBrk="0" hangingPunct="0">
              <a:buFont typeface="Tahoma" pitchFamily="34" charset="0"/>
              <a:buAutoNum type="arabicPeriod"/>
              <a:defRPr/>
            </a:pPr>
            <a:r>
              <a:rPr lang="es-ES" sz="2800" dirty="0">
                <a:latin typeface="+mn-lt"/>
              </a:rPr>
              <a:t>Período de recuperación de la inversión (PIR</a:t>
            </a:r>
            <a:r>
              <a:rPr lang="es-ES" sz="2800" dirty="0" smtClean="0">
                <a:latin typeface="+mn-lt"/>
              </a:rPr>
              <a:t>)</a:t>
            </a:r>
            <a:r>
              <a:rPr lang="es-ES" sz="2800" dirty="0" smtClean="0"/>
              <a:t> (Con proyecto y sin proyecto).</a:t>
            </a:r>
            <a:r>
              <a:rPr lang="es-ES" sz="2800" dirty="0" smtClean="0">
                <a:latin typeface="+mn-lt"/>
              </a:rPr>
              <a:t>.</a:t>
            </a:r>
            <a:endParaRPr lang="es-EC" sz="2800" dirty="0">
              <a:latin typeface="+mn-lt"/>
            </a:endParaRPr>
          </a:p>
          <a:p>
            <a:pPr marL="457200" indent="-457200" algn="just" eaLnBrk="0" hangingPunct="0">
              <a:buFont typeface="Tahoma" pitchFamily="34" charset="0"/>
              <a:buAutoNum type="arabicPeriod"/>
              <a:defRPr/>
            </a:pPr>
            <a:r>
              <a:rPr lang="es-ES" sz="2800" dirty="0">
                <a:latin typeface="+mn-lt"/>
              </a:rPr>
              <a:t>Relación costo beneficio (RC/B</a:t>
            </a:r>
            <a:r>
              <a:rPr lang="es-ES" sz="2800" b="1" dirty="0" smtClean="0">
                <a:latin typeface="+mn-lt"/>
              </a:rPr>
              <a:t>)</a:t>
            </a:r>
            <a:r>
              <a:rPr lang="es-ES" sz="2800" dirty="0" smtClean="0"/>
              <a:t> (Con proyecto y sin proyecto).</a:t>
            </a:r>
            <a:endParaRPr lang="es-ES" sz="2800" b="1" dirty="0">
              <a:latin typeface="+mn-lt"/>
            </a:endParaRPr>
          </a:p>
        </p:txBody>
      </p:sp>
      <p:sp>
        <p:nvSpPr>
          <p:cNvPr id="5" name="Title 1"/>
          <p:cNvSpPr txBox="1">
            <a:spLocks/>
          </p:cNvSpPr>
          <p:nvPr/>
        </p:nvSpPr>
        <p:spPr>
          <a:xfrm>
            <a:off x="3707904" y="620688"/>
            <a:ext cx="4464496" cy="578328"/>
          </a:xfrm>
          <a:prstGeom prst="rect">
            <a:avLst/>
          </a:prstGeom>
          <a:solidFill>
            <a:schemeClr val="accent2">
              <a:lumMod val="60000"/>
              <a:lumOff val="40000"/>
            </a:schemeClr>
          </a:solidFill>
        </p:spPr>
        <p:txBody>
          <a:bodyPr vert="horz" lIns="0" rIns="0" bIns="0" anchor="b">
            <a:noAutofit/>
          </a:bodyPr>
          <a:lstStyle/>
          <a:p>
            <a:pPr marL="0" marR="0" lvl="3"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0" cap="none" spc="0" normalizeH="0" baseline="0" noProof="0" dirty="0" smtClean="0">
                <a:ln>
                  <a:noFill/>
                </a:ln>
                <a:solidFill>
                  <a:sysClr val="windowText" lastClr="000000"/>
                </a:solidFill>
                <a:effectLst/>
                <a:uLnTx/>
                <a:uFillTx/>
              </a:rPr>
              <a:t>ANALISIS FINANCIERO</a:t>
            </a:r>
            <a:endParaRPr kumimoji="0" lang="es-EC" sz="24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792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1"/>
          <p:cNvPicPr>
            <a:picLocks noChangeAspect="1" noChangeArrowheads="1"/>
          </p:cNvPicPr>
          <p:nvPr/>
        </p:nvPicPr>
        <p:blipFill>
          <a:blip r:embed="rId2" cstate="print"/>
          <a:srcRect/>
          <a:stretch>
            <a:fillRect/>
          </a:stretch>
        </p:blipFill>
        <p:spPr bwMode="auto">
          <a:xfrm>
            <a:off x="0" y="1124744"/>
            <a:ext cx="9144000" cy="5733256"/>
          </a:xfrm>
          <a:prstGeom prst="rect">
            <a:avLst/>
          </a:prstGeom>
          <a:noFill/>
          <a:ln w="9525">
            <a:noFill/>
            <a:miter lim="800000"/>
            <a:headEnd/>
            <a:tailEnd/>
          </a:ln>
        </p:spPr>
      </p:pic>
      <p:sp>
        <p:nvSpPr>
          <p:cNvPr id="5" name="Title 1"/>
          <p:cNvSpPr>
            <a:spLocks noGrp="1"/>
          </p:cNvSpPr>
          <p:nvPr>
            <p:ph type="title"/>
          </p:nvPr>
        </p:nvSpPr>
        <p:spPr>
          <a:xfrm>
            <a:off x="2987824" y="260648"/>
            <a:ext cx="6156176" cy="908720"/>
          </a:xfrm>
        </p:spPr>
        <p:txBody>
          <a:bodyPr>
            <a:noAutofit/>
          </a:bodyPr>
          <a:lstStyle/>
          <a:p>
            <a:pPr lvl="2" algn="ctr" rtl="0">
              <a:spcBef>
                <a:spcPct val="0"/>
              </a:spcBef>
            </a:pPr>
            <a:r>
              <a:rPr lang="es-ES" sz="2400" b="1" dirty="0" smtClean="0">
                <a:latin typeface="+mj-lt"/>
              </a:rPr>
              <a:t>FLUJOS DE CAJAS  VS ESTADOS DE RESULTADOS 2013-2017</a:t>
            </a:r>
            <a:endParaRPr lang="en-US" sz="2400" dirty="0">
              <a:latin typeface="+mj-lt"/>
            </a:endParaRPr>
          </a:p>
        </p:txBody>
      </p:sp>
    </p:spTree>
    <p:extLst>
      <p:ext uri="{BB962C8B-B14F-4D97-AF65-F5344CB8AC3E}">
        <p14:creationId xmlns:p14="http://schemas.microsoft.com/office/powerpoint/2010/main" val="1279284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404664"/>
            <a:ext cx="6790456" cy="908720"/>
          </a:xfrm>
        </p:spPr>
        <p:txBody>
          <a:bodyPr>
            <a:noAutofit/>
          </a:bodyPr>
          <a:lstStyle/>
          <a:p>
            <a:pPr lvl="2" algn="ctr" rtl="0">
              <a:spcBef>
                <a:spcPct val="0"/>
              </a:spcBef>
            </a:pPr>
            <a:r>
              <a:rPr lang="es-ES" sz="2400" b="1" dirty="0" smtClean="0">
                <a:latin typeface="+mj-lt"/>
              </a:rPr>
              <a:t>FLUJOS DE CAJAS PROYECTADOS 2013-2017</a:t>
            </a:r>
            <a:endParaRPr lang="en-US" sz="2400" dirty="0">
              <a:latin typeface="+mj-lt"/>
            </a:endParaRPr>
          </a:p>
        </p:txBody>
      </p:sp>
      <p:graphicFrame>
        <p:nvGraphicFramePr>
          <p:cNvPr id="4" name="2 Gráfico"/>
          <p:cNvGraphicFramePr/>
          <p:nvPr/>
        </p:nvGraphicFramePr>
        <p:xfrm>
          <a:off x="611560" y="1412776"/>
          <a:ext cx="7848872"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52225" name="Rectangle 1"/>
          <p:cNvSpPr>
            <a:spLocks noChangeArrowheads="1"/>
          </p:cNvSpPr>
          <p:nvPr/>
        </p:nvSpPr>
        <p:spPr bwMode="auto">
          <a:xfrm>
            <a:off x="395536" y="5567264"/>
            <a:ext cx="792088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600" i="0" u="none" strike="noStrike" cap="none" normalizeH="0" baseline="0" dirty="0" smtClean="0">
                <a:ln>
                  <a:noFill/>
                </a:ln>
                <a:solidFill>
                  <a:schemeClr val="tx1"/>
                </a:solidFill>
                <a:effectLst/>
                <a:latin typeface="Arial" pitchFamily="34" charset="0"/>
                <a:ea typeface="Calibri" pitchFamily="34" charset="0"/>
                <a:cs typeface="Arial" pitchFamily="34" charset="0"/>
              </a:rPr>
              <a:t>El Flujo Neto de Fondos del Proyecto está conformado por todos los ingresos y los egresos de efectivo que se van a realizar en cada periodo pero sin tomar en cuenta en este caso que habrá un préstamo o el financiamiento ya que el Estado asigna un presupuesto al IGM y este a su vez al Departamento de Marketing, entre otros pagos.</a:t>
            </a:r>
            <a:endParaRPr kumimoji="0" lang="es-EC" sz="240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296193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851920" y="404664"/>
            <a:ext cx="4464496" cy="792088"/>
          </a:xfrm>
          <a:prstGeom prst="rect">
            <a:avLst/>
          </a:prstGeom>
          <a:solidFill>
            <a:schemeClr val="accent2">
              <a:lumMod val="60000"/>
              <a:lumOff val="40000"/>
            </a:schemeClr>
          </a:solidFill>
        </p:spPr>
        <p:txBody>
          <a:bodyPr vert="horz" lIns="0" rIns="0" bIns="0" anchor="b">
            <a:noAutofit/>
          </a:bodyPr>
          <a:lstStyle/>
          <a:p>
            <a:pPr marL="0" lvl="3" algn="ctr">
              <a:spcBef>
                <a:spcPct val="0"/>
              </a:spcBef>
              <a:defRPr/>
            </a:pPr>
            <a:r>
              <a:rPr lang="es-EC" sz="1600" b="1" dirty="0" smtClean="0"/>
              <a:t>TASA MÍNIMA ACEPTABLE DE RENDIMIENTO (TMAR) </a:t>
            </a:r>
            <a:br>
              <a:rPr lang="es-EC" sz="1600" b="1" dirty="0" smtClean="0"/>
            </a:br>
            <a:endParaRPr kumimoji="0" lang="es-EC" sz="1600" b="1" i="0" u="none" strike="noStrike" kern="0" cap="none" spc="0" normalizeH="0" baseline="0" noProof="0" dirty="0">
              <a:ln>
                <a:noFill/>
              </a:ln>
              <a:solidFill>
                <a:sysClr val="windowText" lastClr="000000"/>
              </a:solidFill>
              <a:effectLst/>
              <a:uLnTx/>
              <a:uFillTx/>
            </a:endParaRPr>
          </a:p>
        </p:txBody>
      </p:sp>
      <p:graphicFrame>
        <p:nvGraphicFramePr>
          <p:cNvPr id="3" name="Tabla 2"/>
          <p:cNvGraphicFramePr>
            <a:graphicFrameLocks noGrp="1"/>
          </p:cNvGraphicFramePr>
          <p:nvPr>
            <p:extLst>
              <p:ext uri="{D42A27DB-BD31-4B8C-83A1-F6EECF244321}">
                <p14:modId xmlns:p14="http://schemas.microsoft.com/office/powerpoint/2010/main" val="4260442505"/>
              </p:ext>
            </p:extLst>
          </p:nvPr>
        </p:nvGraphicFramePr>
        <p:xfrm>
          <a:off x="2051720" y="3068960"/>
          <a:ext cx="4896544" cy="2031478"/>
        </p:xfrm>
        <a:graphic>
          <a:graphicData uri="http://schemas.openxmlformats.org/drawingml/2006/table">
            <a:tbl>
              <a:tblPr>
                <a:tableStyleId>{638B1855-1B75-4FBE-930C-398BA8C253C6}</a:tableStyleId>
              </a:tblPr>
              <a:tblGrid>
                <a:gridCol w="3227267"/>
                <a:gridCol w="1669277"/>
              </a:tblGrid>
              <a:tr h="528059">
                <a:tc>
                  <a:txBody>
                    <a:bodyPr/>
                    <a:lstStyle/>
                    <a:p>
                      <a:pPr algn="l">
                        <a:lnSpc>
                          <a:spcPct val="200000"/>
                        </a:lnSpc>
                        <a:spcAft>
                          <a:spcPts val="0"/>
                        </a:spcAft>
                      </a:pPr>
                      <a:r>
                        <a:rPr lang="es-EC" sz="1600" b="1" dirty="0">
                          <a:effectLst/>
                        </a:rPr>
                        <a:t> </a:t>
                      </a:r>
                      <a:r>
                        <a:rPr lang="es-EC" sz="1600" b="1" dirty="0" smtClean="0">
                          <a:effectLst/>
                        </a:rPr>
                        <a:t>Prima </a:t>
                      </a:r>
                      <a:r>
                        <a:rPr lang="es-EC" sz="1600" b="1" dirty="0">
                          <a:effectLst/>
                        </a:rPr>
                        <a:t>de riesgo </a:t>
                      </a:r>
                      <a:endParaRPr lang="es-EC" sz="1600" b="1" dirty="0" smtClean="0">
                        <a:effectLst/>
                      </a:endParaRPr>
                    </a:p>
                    <a:p>
                      <a:pPr algn="l">
                        <a:lnSpc>
                          <a:spcPct val="200000"/>
                        </a:lnSpc>
                        <a:spcAft>
                          <a:spcPts val="0"/>
                        </a:spcAft>
                      </a:pPr>
                      <a:r>
                        <a:rPr lang="es-EC" sz="1600" b="1" dirty="0" smtClean="0">
                          <a:effectLst/>
                        </a:rPr>
                        <a:t> </a:t>
                      </a:r>
                      <a:r>
                        <a:rPr lang="es-EC" sz="1600" b="1" dirty="0">
                          <a:effectLst/>
                        </a:rPr>
                        <a:t>inflación </a:t>
                      </a:r>
                      <a:r>
                        <a:rPr lang="es-EC" sz="1600" b="1" dirty="0" smtClean="0">
                          <a:effectLst/>
                        </a:rPr>
                        <a:t> Junio 2013</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600" b="1" dirty="0">
                          <a:effectLst/>
                        </a:rPr>
                        <a:t>7.63%</a:t>
                      </a:r>
                      <a:endParaRPr lang="es-EC" sz="1400" b="1" dirty="0">
                        <a:effectLst/>
                      </a:endParaRPr>
                    </a:p>
                    <a:p>
                      <a:pPr algn="r">
                        <a:lnSpc>
                          <a:spcPct val="200000"/>
                        </a:lnSpc>
                        <a:spcAft>
                          <a:spcPts val="0"/>
                        </a:spcAft>
                      </a:pPr>
                      <a:r>
                        <a:rPr lang="es-EC" sz="1600" b="1" dirty="0">
                          <a:effectLst/>
                        </a:rPr>
                        <a:t>2.68%</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8059">
                <a:tc>
                  <a:txBody>
                    <a:bodyPr/>
                    <a:lstStyle/>
                    <a:p>
                      <a:pPr algn="l">
                        <a:lnSpc>
                          <a:spcPct val="200000"/>
                        </a:lnSpc>
                        <a:spcAft>
                          <a:spcPts val="0"/>
                        </a:spcAft>
                      </a:pPr>
                      <a:r>
                        <a:rPr lang="es-EC" sz="1600" b="1" dirty="0">
                          <a:effectLst/>
                        </a:rPr>
                        <a:t> </a:t>
                      </a:r>
                      <a:r>
                        <a:rPr lang="es-EC" sz="1600" b="1" dirty="0" smtClean="0">
                          <a:effectLst/>
                        </a:rPr>
                        <a:t>Tasa </a:t>
                      </a:r>
                      <a:r>
                        <a:rPr lang="es-EC" sz="1600" b="1" dirty="0">
                          <a:effectLst/>
                        </a:rPr>
                        <a:t>pasiva a junio/2013</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600" b="1">
                          <a:effectLst/>
                        </a:rPr>
                        <a:t>4,25%</a:t>
                      </a:r>
                      <a:endParaRPr lang="es-EC"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8059">
                <a:tc>
                  <a:txBody>
                    <a:bodyPr/>
                    <a:lstStyle/>
                    <a:p>
                      <a:pPr algn="l">
                        <a:lnSpc>
                          <a:spcPct val="200000"/>
                        </a:lnSpc>
                        <a:spcAft>
                          <a:spcPts val="0"/>
                        </a:spcAft>
                      </a:pPr>
                      <a:r>
                        <a:rPr lang="es-EC" sz="1600" b="1" dirty="0">
                          <a:effectLst/>
                        </a:rPr>
                        <a:t> </a:t>
                      </a:r>
                      <a:r>
                        <a:rPr lang="es-EC" sz="1600" b="1" dirty="0" smtClean="0">
                          <a:effectLst/>
                        </a:rPr>
                        <a:t>Tasa </a:t>
                      </a:r>
                      <a:r>
                        <a:rPr lang="es-EC" sz="1600" b="1" dirty="0">
                          <a:effectLst/>
                        </a:rPr>
                        <a:t>de </a:t>
                      </a:r>
                      <a:r>
                        <a:rPr lang="es-EC" sz="1600" b="1" dirty="0" smtClean="0">
                          <a:effectLst/>
                        </a:rPr>
                        <a:t>descuento TMAR</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200000"/>
                        </a:lnSpc>
                        <a:spcAft>
                          <a:spcPts val="0"/>
                        </a:spcAft>
                      </a:pPr>
                      <a:r>
                        <a:rPr lang="es-EC" sz="1600" b="1" dirty="0">
                          <a:effectLst/>
                        </a:rPr>
                        <a:t>14,56%</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52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1" name="10 Rectángulo"/>
          <p:cNvSpPr/>
          <p:nvPr/>
        </p:nvSpPr>
        <p:spPr>
          <a:xfrm>
            <a:off x="611560" y="1772816"/>
            <a:ext cx="7488832" cy="646331"/>
          </a:xfrm>
          <a:prstGeom prst="rect">
            <a:avLst/>
          </a:prstGeom>
        </p:spPr>
        <p:txBody>
          <a:bodyPr wrap="square">
            <a:spAutoFit/>
          </a:bodyPr>
          <a:lstStyle/>
          <a:p>
            <a:pPr algn="just" eaLnBrk="0" hangingPunct="0">
              <a:defRPr/>
            </a:pPr>
            <a:r>
              <a:rPr lang="es-ES" dirty="0" smtClean="0">
                <a:latin typeface="Arial" pitchFamily="34" charset="0"/>
                <a:ea typeface="Times New Roman" pitchFamily="18" charset="0"/>
                <a:cs typeface="Arial" pitchFamily="34" charset="0"/>
              </a:rPr>
              <a:t>La Tasa mínima de descuento del rendimiento es una relación entre: la prima de riesgo, la tasa pasiva y la tasa de inflación . (BCE,2011)</a:t>
            </a:r>
            <a:endParaRPr lang="es-ES" dirty="0">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851920" y="404664"/>
            <a:ext cx="4464496" cy="578328"/>
          </a:xfrm>
          <a:prstGeom prst="rect">
            <a:avLst/>
          </a:prstGeom>
          <a:solidFill>
            <a:schemeClr val="accent2">
              <a:lumMod val="60000"/>
              <a:lumOff val="40000"/>
            </a:schemeClr>
          </a:solidFill>
        </p:spPr>
        <p:txBody>
          <a:bodyPr vert="horz" lIns="0" rIns="0" bIns="0" anchor="b">
            <a:noAutofit/>
          </a:bodyPr>
          <a:lstStyle/>
          <a:p>
            <a:pPr marL="0" marR="0" lvl="3" indent="0" algn="ctr" defTabSz="914400" rtl="0" eaLnBrk="1" fontAlgn="auto" latinLnBrk="0" hangingPunct="1">
              <a:lnSpc>
                <a:spcPct val="100000"/>
              </a:lnSpc>
              <a:spcBef>
                <a:spcPct val="0"/>
              </a:spcBef>
              <a:spcAft>
                <a:spcPts val="0"/>
              </a:spcAft>
              <a:buClrTx/>
              <a:buSzTx/>
              <a:buFontTx/>
              <a:buNone/>
              <a:tabLst/>
              <a:defRPr/>
            </a:pPr>
            <a:r>
              <a:rPr kumimoji="0" lang="es-EC" sz="1600" b="1" i="0" u="none" strike="noStrike" kern="0" cap="none" spc="0" normalizeH="0" baseline="0" noProof="0" dirty="0" smtClean="0">
                <a:ln>
                  <a:noFill/>
                </a:ln>
                <a:solidFill>
                  <a:sysClr val="windowText" lastClr="000000"/>
                </a:solidFill>
                <a:effectLst/>
                <a:uLnTx/>
                <a:uFillTx/>
              </a:rPr>
              <a:t>VALOR ACTUAL</a:t>
            </a:r>
            <a:r>
              <a:rPr kumimoji="0" lang="es-EC" sz="1600" b="1" i="0" u="none" strike="noStrike" kern="0" cap="none" spc="0" normalizeH="0" noProof="0" dirty="0" smtClean="0">
                <a:ln>
                  <a:noFill/>
                </a:ln>
                <a:solidFill>
                  <a:sysClr val="windowText" lastClr="000000"/>
                </a:solidFill>
                <a:effectLst/>
                <a:uLnTx/>
                <a:uFillTx/>
              </a:rPr>
              <a:t> NETO </a:t>
            </a:r>
            <a:r>
              <a:rPr kumimoji="0" lang="es-EC" sz="1600" b="1" i="0" u="none" strike="noStrike" kern="0" cap="none" spc="0" normalizeH="0" baseline="0" noProof="0" dirty="0" smtClean="0">
                <a:ln>
                  <a:noFill/>
                </a:ln>
                <a:solidFill>
                  <a:sysClr val="windowText" lastClr="000000"/>
                </a:solidFill>
                <a:effectLst/>
                <a:uLnTx/>
                <a:uFillTx/>
              </a:rPr>
              <a:t>(VAN) </a:t>
            </a:r>
            <a:br>
              <a:rPr kumimoji="0" lang="es-EC" sz="1600" b="1" i="0" u="none" strike="noStrike" kern="0" cap="none" spc="0" normalizeH="0" baseline="0" noProof="0" dirty="0" smtClean="0">
                <a:ln>
                  <a:noFill/>
                </a:ln>
                <a:solidFill>
                  <a:sysClr val="windowText" lastClr="000000"/>
                </a:solidFill>
                <a:effectLst/>
                <a:uLnTx/>
                <a:uFillTx/>
              </a:rPr>
            </a:br>
            <a:endParaRPr kumimoji="0" lang="es-EC" sz="1600" b="1" i="0" u="none" strike="noStrike" kern="0" cap="none" spc="0" normalizeH="0" baseline="0" noProof="0" dirty="0">
              <a:ln>
                <a:noFill/>
              </a:ln>
              <a:solidFill>
                <a:sysClr val="windowText" lastClr="000000"/>
              </a:solidFill>
              <a:effectLst/>
              <a:uLnTx/>
              <a:uFillTx/>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t="12600" r="60656" b="71650"/>
          <a:stretch>
            <a:fillRect/>
          </a:stretch>
        </p:blipFill>
        <p:spPr bwMode="auto">
          <a:xfrm>
            <a:off x="6588224" y="2636912"/>
            <a:ext cx="207383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4727" t="56333" r="62486" b="12168"/>
          <a:stretch>
            <a:fillRect/>
          </a:stretch>
        </p:blipFill>
        <p:spPr bwMode="auto">
          <a:xfrm>
            <a:off x="5076056" y="2420888"/>
            <a:ext cx="158417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4"/>
          <p:cNvPicPr>
            <a:picLocks noChangeAspect="1"/>
          </p:cNvPicPr>
          <p:nvPr/>
        </p:nvPicPr>
        <p:blipFill>
          <a:blip r:embed="rId4" cstate="print"/>
          <a:stretch>
            <a:fillRect/>
          </a:stretch>
        </p:blipFill>
        <p:spPr>
          <a:xfrm>
            <a:off x="1115616" y="3356992"/>
            <a:ext cx="6912768" cy="1584176"/>
          </a:xfrm>
          <a:prstGeom prst="rect">
            <a:avLst/>
          </a:prstGeom>
        </p:spPr>
      </p:pic>
      <p:sp>
        <p:nvSpPr>
          <p:cNvPr id="552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5297" name="Object 1"/>
          <p:cNvGraphicFramePr>
            <a:graphicFrameLocks noChangeAspect="1"/>
          </p:cNvGraphicFramePr>
          <p:nvPr/>
        </p:nvGraphicFramePr>
        <p:xfrm>
          <a:off x="1331640" y="2636912"/>
          <a:ext cx="3619500" cy="523875"/>
        </p:xfrm>
        <a:graphic>
          <a:graphicData uri="http://schemas.openxmlformats.org/presentationml/2006/ole">
            <mc:AlternateContent xmlns:mc="http://schemas.openxmlformats.org/markup-compatibility/2006">
              <mc:Choice xmlns:v="urn:schemas-microsoft-com:vml" Requires="v">
                <p:oleObj spid="_x0000_s71685" name="Ecuación" r:id="rId5" imgW="3606800" imgH="520700" progId="Equation.3">
                  <p:embed/>
                </p:oleObj>
              </mc:Choice>
              <mc:Fallback>
                <p:oleObj name="Ecuación" r:id="rId5" imgW="3606800" imgH="5207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2636912"/>
                        <a:ext cx="3619500"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9 Rectángulo"/>
          <p:cNvSpPr/>
          <p:nvPr/>
        </p:nvSpPr>
        <p:spPr>
          <a:xfrm>
            <a:off x="1187624" y="5157192"/>
            <a:ext cx="6264696" cy="646331"/>
          </a:xfrm>
          <a:prstGeom prst="rect">
            <a:avLst/>
          </a:prstGeom>
          <a:solidFill>
            <a:schemeClr val="accent2">
              <a:lumMod val="60000"/>
              <a:lumOff val="40000"/>
            </a:schemeClr>
          </a:solidFill>
        </p:spPr>
        <p:txBody>
          <a:bodyPr wrap="square">
            <a:spAutoFit/>
          </a:bodyPr>
          <a:lstStyle/>
          <a:p>
            <a:pPr algn="just"/>
            <a:r>
              <a:rPr lang="es-EC" b="1" dirty="0" smtClean="0"/>
              <a:t>El VAN del proyecto financiado es de 4.383.188,49 por tanto es viable puesto que es mayor que cero.</a:t>
            </a:r>
            <a:endParaRPr lang="es-ES" b="1" dirty="0"/>
          </a:p>
        </p:txBody>
      </p:sp>
      <p:sp>
        <p:nvSpPr>
          <p:cNvPr id="71683" name="Rectangle 3"/>
          <p:cNvSpPr>
            <a:spLocks noChangeArrowheads="1"/>
          </p:cNvSpPr>
          <p:nvPr/>
        </p:nvSpPr>
        <p:spPr bwMode="auto">
          <a:xfrm>
            <a:off x="1259632" y="1484784"/>
            <a:ext cx="669674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 VAN es el resultado entre el valor de todos los ingresos y egresos expresados en dólares, es aceptable cuando su valor es igual o superior a cero.</a:t>
            </a:r>
            <a:endParaRPr kumimoji="0" lang="es-E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851920" y="404664"/>
            <a:ext cx="4464496" cy="578328"/>
          </a:xfrm>
          <a:prstGeom prst="rect">
            <a:avLst/>
          </a:prstGeom>
          <a:solidFill>
            <a:schemeClr val="accent6">
              <a:lumMod val="40000"/>
              <a:lumOff val="60000"/>
            </a:schemeClr>
          </a:solidFill>
        </p:spPr>
        <p:txBody>
          <a:bodyPr vert="horz" lIns="0" rIns="0" bIns="0" anchor="b">
            <a:noAutofit/>
          </a:bodyPr>
          <a:lstStyle/>
          <a:p>
            <a:pPr marL="0" marR="0" lvl="3" indent="0" algn="ctr" defTabSz="914400" rtl="0" eaLnBrk="1" fontAlgn="auto" latinLnBrk="0" hangingPunct="1">
              <a:lnSpc>
                <a:spcPct val="100000"/>
              </a:lnSpc>
              <a:spcBef>
                <a:spcPct val="0"/>
              </a:spcBef>
              <a:spcAft>
                <a:spcPts val="0"/>
              </a:spcAft>
              <a:buClrTx/>
              <a:buSzTx/>
              <a:buFontTx/>
              <a:buNone/>
              <a:tabLst/>
              <a:defRPr/>
            </a:pPr>
            <a:r>
              <a:rPr kumimoji="0" lang="es-EC" sz="1600" b="1" i="0" u="none" strike="noStrike" kern="0" cap="none" spc="0" normalizeH="0" baseline="0" noProof="0" dirty="0" smtClean="0">
                <a:ln>
                  <a:noFill/>
                </a:ln>
                <a:solidFill>
                  <a:sysClr val="windowText" lastClr="000000"/>
                </a:solidFill>
                <a:effectLst/>
                <a:uLnTx/>
                <a:uFillTx/>
              </a:rPr>
              <a:t>TASA INTERNA DE RETORNO TIR</a:t>
            </a:r>
            <a:endParaRPr kumimoji="0" lang="es-EC" sz="1600" b="1" i="0" u="none" strike="noStrike" kern="0" cap="none" spc="0" normalizeH="0" baseline="0" noProof="0" dirty="0">
              <a:ln>
                <a:noFill/>
              </a:ln>
              <a:solidFill>
                <a:sysClr val="windowText" lastClr="000000"/>
              </a:solidFill>
              <a:effectLst/>
              <a:uLnTx/>
              <a:uFillTx/>
            </a:endParaRPr>
          </a:p>
        </p:txBody>
      </p:sp>
      <p:sp>
        <p:nvSpPr>
          <p:cNvPr id="552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 name="9 Rectángulo"/>
          <p:cNvSpPr/>
          <p:nvPr/>
        </p:nvSpPr>
        <p:spPr>
          <a:xfrm>
            <a:off x="1259632" y="4941168"/>
            <a:ext cx="6264696" cy="923330"/>
          </a:xfrm>
          <a:prstGeom prst="rect">
            <a:avLst/>
          </a:prstGeom>
          <a:solidFill>
            <a:schemeClr val="accent6">
              <a:lumMod val="40000"/>
              <a:lumOff val="60000"/>
            </a:schemeClr>
          </a:solidFill>
        </p:spPr>
        <p:txBody>
          <a:bodyPr wrap="square">
            <a:spAutoFit/>
          </a:bodyPr>
          <a:lstStyle/>
          <a:p>
            <a:r>
              <a:rPr lang="es-ES" b="1" dirty="0" smtClean="0"/>
              <a:t>La TIR del proyecto financiado por el Estado es del 63.82%  lo cual garantiza que el proyecto está en capacidad de generar una mayor rentabilidad.</a:t>
            </a:r>
            <a:endParaRPr lang="es-ES" b="1" dirty="0"/>
          </a:p>
        </p:txBody>
      </p:sp>
      <p:graphicFrame>
        <p:nvGraphicFramePr>
          <p:cNvPr id="12" name="11 Tabla"/>
          <p:cNvGraphicFramePr>
            <a:graphicFrameLocks noGrp="1"/>
          </p:cNvGraphicFramePr>
          <p:nvPr/>
        </p:nvGraphicFramePr>
        <p:xfrm>
          <a:off x="1115616" y="2492896"/>
          <a:ext cx="7056784" cy="2093961"/>
        </p:xfrm>
        <a:graphic>
          <a:graphicData uri="http://schemas.openxmlformats.org/drawingml/2006/table">
            <a:tbl>
              <a:tblPr/>
              <a:tblGrid>
                <a:gridCol w="1205627"/>
                <a:gridCol w="884863"/>
                <a:gridCol w="1106079"/>
                <a:gridCol w="884863"/>
                <a:gridCol w="1083957"/>
                <a:gridCol w="884863"/>
                <a:gridCol w="1006532"/>
              </a:tblGrid>
              <a:tr h="336037">
                <a:tc gridSpan="7">
                  <a:txBody>
                    <a:bodyPr/>
                    <a:lstStyle/>
                    <a:p>
                      <a:pPr algn="ctr" fontAlgn="b"/>
                      <a:r>
                        <a:rPr lang="es-ES" sz="1400" b="1" i="0" u="none" strike="noStrike" dirty="0">
                          <a:solidFill>
                            <a:srgbClr val="000000"/>
                          </a:solidFill>
                          <a:latin typeface="Arial"/>
                        </a:rPr>
                        <a:t>TASA INTERNA DE RETORNO DEL PROYECTO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36037">
                <a:tc>
                  <a:txBody>
                    <a:bodyPr/>
                    <a:lstStyle/>
                    <a:p>
                      <a:pPr algn="ctr" fontAlgn="b"/>
                      <a:r>
                        <a:rPr lang="es-ES" sz="1400" b="1" i="0" u="none" strike="noStrike">
                          <a:solidFill>
                            <a:srgbClr val="000000"/>
                          </a:solidFill>
                          <a:latin typeface="Arial"/>
                        </a:rPr>
                        <a:t>CONCEPTO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400" b="1" i="0" u="none" strike="noStrike">
                          <a:solidFill>
                            <a:srgbClr val="000000"/>
                          </a:solidFill>
                          <a:latin typeface="Arial"/>
                        </a:rPr>
                        <a:t>AÑO 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400" b="1" i="0" u="none" strike="noStrike">
                          <a:solidFill>
                            <a:srgbClr val="000000"/>
                          </a:solidFill>
                          <a:latin typeface="Arial"/>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400" b="1" i="0" u="none" strike="noStrike">
                          <a:solidFill>
                            <a:srgbClr val="000000"/>
                          </a:solidFill>
                          <a:latin typeface="Arial"/>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400" b="1" i="0" u="none" strike="noStrike">
                          <a:solidFill>
                            <a:srgbClr val="000000"/>
                          </a:solidFill>
                          <a:latin typeface="Arial"/>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400" b="1" i="0" u="none" strike="noStrike">
                          <a:solidFill>
                            <a:srgbClr val="000000"/>
                          </a:solidFill>
                          <a:latin typeface="Arial"/>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400" b="1" i="0" u="none" strike="noStrike">
                          <a:solidFill>
                            <a:srgbClr val="000000"/>
                          </a:solidFill>
                          <a:latin typeface="Arial"/>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037">
                <a:tc>
                  <a:txBody>
                    <a:bodyPr/>
                    <a:lstStyle/>
                    <a:p>
                      <a:pPr algn="l" fontAlgn="b"/>
                      <a:r>
                        <a:rPr lang="es-ES" sz="1400" b="0" i="0" u="none" strike="noStrike">
                          <a:solidFill>
                            <a:srgbClr val="000000"/>
                          </a:solidFill>
                          <a:latin typeface="Arial"/>
                        </a:rPr>
                        <a:t>FLUJO DE CAJA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1100" b="1" i="0" u="none" strike="noStrike">
                          <a:solidFill>
                            <a:srgbClr val="FF0000"/>
                          </a:solidFill>
                          <a:latin typeface="Arial"/>
                        </a:rPr>
                        <a:t>-2.618.380,00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1100" b="1" i="0" u="none" strike="noStrike">
                          <a:solidFill>
                            <a:srgbClr val="000000"/>
                          </a:solidFill>
                          <a:latin typeface="Arial"/>
                        </a:rPr>
                        <a:t>1.047.384,35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1100" b="1" i="0" u="none" strike="noStrike">
                          <a:solidFill>
                            <a:srgbClr val="000000"/>
                          </a:solidFill>
                          <a:latin typeface="Arial"/>
                        </a:rPr>
                        <a:t>2.466.660,84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1100" b="1" i="0" u="none" strike="noStrike">
                          <a:solidFill>
                            <a:srgbClr val="000000"/>
                          </a:solidFill>
                          <a:latin typeface="Arial"/>
                        </a:rPr>
                        <a:t>2.308.145,06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1100" b="1" i="0" u="none" strike="noStrike">
                          <a:solidFill>
                            <a:srgbClr val="000000"/>
                          </a:solidFill>
                          <a:latin typeface="Arial"/>
                        </a:rPr>
                        <a:t>2.105.765,53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1100" b="1" i="0" u="none" strike="noStrike">
                          <a:solidFill>
                            <a:srgbClr val="000000"/>
                          </a:solidFill>
                          <a:latin typeface="Arial"/>
                        </a:rPr>
                        <a:t>2.861.135,02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037">
                <a:tc>
                  <a:txBody>
                    <a:bodyPr/>
                    <a:lstStyle/>
                    <a:p>
                      <a:pPr algn="l" fontAlgn="b"/>
                      <a:r>
                        <a:rPr lang="es-ES" sz="1400" b="0" i="0" u="none" strike="noStrike" dirty="0">
                          <a:solidFill>
                            <a:srgbClr val="000000"/>
                          </a:solidFill>
                          <a:latin typeface="Arial"/>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latin typeface="Arial"/>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latin typeface="Arial"/>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latin typeface="Arial"/>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latin typeface="Arial"/>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latin typeface="Arial"/>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latin typeface="Arial"/>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058">
                <a:tc>
                  <a:txBody>
                    <a:bodyPr/>
                    <a:lstStyle/>
                    <a:p>
                      <a:pPr algn="r" fontAlgn="b"/>
                      <a:r>
                        <a:rPr lang="es-ES" sz="1400" b="1" i="0" u="none" strike="noStrike">
                          <a:solidFill>
                            <a:srgbClr val="000000"/>
                          </a:solidFill>
                          <a:latin typeface="Arial"/>
                        </a:rPr>
                        <a:t>TASA INTERNA DE RETORNO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1400" b="1" i="0" u="none" strike="noStrike">
                          <a:solidFill>
                            <a:srgbClr val="000000"/>
                          </a:solidFill>
                          <a:latin typeface="Arial"/>
                        </a:rPr>
                        <a:t>63,82%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latin typeface="Arial"/>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400" b="0" i="0" u="none" strike="noStrike">
                          <a:solidFill>
                            <a:srgbClr val="000000"/>
                          </a:solidFill>
                          <a:latin typeface="Arial"/>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400" b="0" i="0" u="none" strike="noStrike">
                          <a:solidFill>
                            <a:srgbClr val="000000"/>
                          </a:solidFill>
                          <a:latin typeface="Arial"/>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400" b="0" i="0" u="none" strike="noStrike">
                          <a:solidFill>
                            <a:srgbClr val="000000"/>
                          </a:solidFill>
                          <a:latin typeface="Arial"/>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400" b="0" i="0" u="none" strike="noStrike" dirty="0">
                          <a:solidFill>
                            <a:srgbClr val="000000"/>
                          </a:solidFill>
                          <a:latin typeface="Arial"/>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bl>
          </a:graphicData>
        </a:graphic>
      </p:graphicFrame>
      <p:sp>
        <p:nvSpPr>
          <p:cNvPr id="69635" name="Rectangle 3"/>
          <p:cNvSpPr>
            <a:spLocks noChangeArrowheads="1"/>
          </p:cNvSpPr>
          <p:nvPr/>
        </p:nvSpPr>
        <p:spPr bwMode="auto">
          <a:xfrm>
            <a:off x="1115616" y="1484784"/>
            <a:ext cx="669674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TIR representa la rentabilidad obtenida en proporción directa al capital invertido, pero tiene que ser mayor o igual al costo de oportunidad del capital (TMAR).</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2996952"/>
            <a:ext cx="748883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13" algn="ctr">
              <a:spcBef>
                <a:spcPct val="0"/>
              </a:spcBef>
            </a:pPr>
            <a:r>
              <a:rPr lang="es-ES" sz="3600" b="1" dirty="0" smtClean="0">
                <a:solidFill>
                  <a:schemeClr val="bg1"/>
                </a:solidFill>
                <a:latin typeface="Times New Roman" pitchFamily="18" charset="0"/>
                <a:cs typeface="Times New Roman" pitchFamily="18" charset="0"/>
              </a:rPr>
              <a:t>2.DIAGNOSTICO SITUACIONAL</a:t>
            </a:r>
          </a:p>
        </p:txBody>
      </p:sp>
    </p:spTree>
    <p:extLst>
      <p:ext uri="{BB962C8B-B14F-4D97-AF65-F5344CB8AC3E}">
        <p14:creationId xmlns:p14="http://schemas.microsoft.com/office/powerpoint/2010/main" val="34684128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851920" y="404664"/>
            <a:ext cx="4464496" cy="578328"/>
          </a:xfrm>
          <a:prstGeom prst="rect">
            <a:avLst/>
          </a:prstGeom>
          <a:solidFill>
            <a:schemeClr val="accent4">
              <a:lumMod val="40000"/>
              <a:lumOff val="60000"/>
            </a:schemeClr>
          </a:solidFill>
        </p:spPr>
        <p:txBody>
          <a:bodyPr vert="horz" lIns="0" rIns="0" bIns="0" anchor="b">
            <a:noAutofit/>
          </a:bodyPr>
          <a:lstStyle/>
          <a:p>
            <a:pPr marL="0" marR="0" lvl="3" indent="0" algn="ctr" defTabSz="914400" rtl="0" eaLnBrk="1" fontAlgn="auto" latinLnBrk="0" hangingPunct="1">
              <a:lnSpc>
                <a:spcPct val="100000"/>
              </a:lnSpc>
              <a:spcBef>
                <a:spcPct val="0"/>
              </a:spcBef>
              <a:spcAft>
                <a:spcPts val="0"/>
              </a:spcAft>
              <a:buClrTx/>
              <a:buSzTx/>
              <a:buFontTx/>
              <a:buNone/>
              <a:tabLst/>
              <a:defRPr/>
            </a:pPr>
            <a:r>
              <a:rPr kumimoji="0" lang="es-EC" sz="1600" b="1" i="0" u="none" strike="noStrike" kern="0" cap="none" spc="0" normalizeH="0" baseline="0" noProof="0" dirty="0" smtClean="0">
                <a:ln>
                  <a:noFill/>
                </a:ln>
                <a:solidFill>
                  <a:sysClr val="windowText" lastClr="000000"/>
                </a:solidFill>
                <a:effectLst/>
                <a:uLnTx/>
                <a:uFillTx/>
              </a:rPr>
              <a:t>RELACIÓN</a:t>
            </a:r>
            <a:r>
              <a:rPr kumimoji="0" lang="es-EC" sz="1600" b="1" i="0" u="none" strike="noStrike" kern="0" cap="none" spc="0" normalizeH="0" noProof="0" dirty="0" smtClean="0">
                <a:ln>
                  <a:noFill/>
                </a:ln>
                <a:solidFill>
                  <a:sysClr val="windowText" lastClr="000000"/>
                </a:solidFill>
                <a:effectLst/>
                <a:uLnTx/>
                <a:uFillTx/>
              </a:rPr>
              <a:t> COSTO BENEFICIO V/B</a:t>
            </a:r>
            <a:endParaRPr kumimoji="0" lang="es-EC" sz="1600" b="1" i="0" u="none" strike="noStrike" kern="0" cap="none" spc="0" normalizeH="0" baseline="0" noProof="0" dirty="0">
              <a:ln>
                <a:noFill/>
              </a:ln>
              <a:solidFill>
                <a:sysClr val="windowText" lastClr="000000"/>
              </a:solidFill>
              <a:effectLst/>
              <a:uLnTx/>
              <a:uFillTx/>
            </a:endParaRPr>
          </a:p>
        </p:txBody>
      </p:sp>
      <p:sp>
        <p:nvSpPr>
          <p:cNvPr id="552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 name="9 Rectángulo"/>
          <p:cNvSpPr/>
          <p:nvPr/>
        </p:nvSpPr>
        <p:spPr>
          <a:xfrm>
            <a:off x="611560" y="5373216"/>
            <a:ext cx="7704856" cy="923330"/>
          </a:xfrm>
          <a:prstGeom prst="rect">
            <a:avLst/>
          </a:prstGeom>
          <a:solidFill>
            <a:schemeClr val="accent4">
              <a:lumMod val="40000"/>
              <a:lumOff val="60000"/>
            </a:schemeClr>
          </a:solidFill>
        </p:spPr>
        <p:txBody>
          <a:bodyPr wrap="square">
            <a:spAutoFit/>
          </a:bodyPr>
          <a:lstStyle/>
          <a:p>
            <a:r>
              <a:rPr lang="es-EC" b="1" dirty="0" smtClean="0"/>
              <a:t>La relación costo beneficio siendo</a:t>
            </a:r>
            <a:r>
              <a:rPr lang="es-MX" b="1" dirty="0" smtClean="0"/>
              <a:t> mayor que la unidad (C/B &gt;1), </a:t>
            </a:r>
            <a:r>
              <a:rPr lang="es-EC" b="1" dirty="0" smtClean="0"/>
              <a:t>del proyecto financiado es de 1.67 es decir que por cada dólar invertido obtenemos un rendimiento del $0.67. </a:t>
            </a:r>
            <a:endParaRPr lang="es-ES" b="1" dirty="0"/>
          </a:p>
        </p:txBody>
      </p:sp>
      <p:sp>
        <p:nvSpPr>
          <p:cNvPr id="69635" name="Rectangle 3"/>
          <p:cNvSpPr>
            <a:spLocks noChangeArrowheads="1"/>
          </p:cNvSpPr>
          <p:nvPr/>
        </p:nvSpPr>
        <p:spPr bwMode="auto">
          <a:xfrm>
            <a:off x="1115616" y="1484784"/>
            <a:ext cx="669674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1600" b="1" dirty="0" smtClean="0"/>
              <a:t>Contrario al VAN, cuyos resultados están expresados en términos absolutos, este indicador financiero expresa la rentabilidad en términos relativos. La interpretación de tales resultados es en centavos por cada "dólar" que se ha invertido. </a:t>
            </a:r>
          </a:p>
        </p:txBody>
      </p:sp>
      <p:graphicFrame>
        <p:nvGraphicFramePr>
          <p:cNvPr id="8" name="7 Tabla"/>
          <p:cNvGraphicFramePr>
            <a:graphicFrameLocks noGrp="1"/>
          </p:cNvGraphicFramePr>
          <p:nvPr/>
        </p:nvGraphicFramePr>
        <p:xfrm>
          <a:off x="827584" y="3429000"/>
          <a:ext cx="7560840" cy="1582851"/>
        </p:xfrm>
        <a:graphic>
          <a:graphicData uri="http://schemas.openxmlformats.org/drawingml/2006/table">
            <a:tbl>
              <a:tblPr/>
              <a:tblGrid>
                <a:gridCol w="2051321"/>
                <a:gridCol w="1288883"/>
                <a:gridCol w="816897"/>
                <a:gridCol w="898587"/>
                <a:gridCol w="807821"/>
                <a:gridCol w="871358"/>
                <a:gridCol w="825973"/>
              </a:tblGrid>
              <a:tr h="198942">
                <a:tc gridSpan="7">
                  <a:txBody>
                    <a:bodyPr/>
                    <a:lstStyle/>
                    <a:p>
                      <a:pPr algn="ctr" fontAlgn="b"/>
                      <a:r>
                        <a:rPr lang="es-ES" sz="1050" b="1" i="0" u="none" strike="noStrike">
                          <a:solidFill>
                            <a:srgbClr val="000000"/>
                          </a:solidFill>
                          <a:latin typeface="Arial"/>
                        </a:rPr>
                        <a:t>RAZON COSTO BENEFICIO DEL PROYECTO</a:t>
                      </a:r>
                    </a:p>
                  </a:txBody>
                  <a:tcPr marL="7304" marR="7304" marT="7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8942">
                <a:tc>
                  <a:txBody>
                    <a:bodyPr/>
                    <a:lstStyle/>
                    <a:p>
                      <a:pPr algn="ctr" fontAlgn="b"/>
                      <a:r>
                        <a:rPr lang="es-ES" sz="1050" b="1" i="0" u="none" strike="noStrike">
                          <a:solidFill>
                            <a:srgbClr val="000000"/>
                          </a:solidFill>
                          <a:latin typeface="Arial"/>
                        </a:rPr>
                        <a:t>CONCEPTO</a:t>
                      </a:r>
                    </a:p>
                  </a:txBody>
                  <a:tcPr marL="7304" marR="7304" marT="7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50" b="1" i="0" u="none" strike="noStrike">
                          <a:solidFill>
                            <a:srgbClr val="000000"/>
                          </a:solidFill>
                          <a:latin typeface="Arial"/>
                        </a:rPr>
                        <a:t>AÑO 0</a:t>
                      </a:r>
                    </a:p>
                  </a:txBody>
                  <a:tcPr marL="7304" marR="7304" marT="7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50" b="1" i="0" u="none" strike="noStrike">
                          <a:solidFill>
                            <a:srgbClr val="000000"/>
                          </a:solidFill>
                          <a:latin typeface="Arial"/>
                        </a:rPr>
                        <a:t>1</a:t>
                      </a:r>
                    </a:p>
                  </a:txBody>
                  <a:tcPr marL="7304" marR="7304" marT="7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50" b="1" i="0" u="none" strike="noStrike">
                          <a:solidFill>
                            <a:srgbClr val="000000"/>
                          </a:solidFill>
                          <a:latin typeface="Arial"/>
                        </a:rPr>
                        <a:t>2</a:t>
                      </a:r>
                    </a:p>
                  </a:txBody>
                  <a:tcPr marL="7304" marR="7304" marT="7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50" b="1" i="0" u="none" strike="noStrike">
                          <a:solidFill>
                            <a:srgbClr val="000000"/>
                          </a:solidFill>
                          <a:latin typeface="Arial"/>
                        </a:rPr>
                        <a:t>3</a:t>
                      </a:r>
                    </a:p>
                  </a:txBody>
                  <a:tcPr marL="7304" marR="7304" marT="7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50" b="1" i="0" u="none" strike="noStrike">
                          <a:solidFill>
                            <a:srgbClr val="000000"/>
                          </a:solidFill>
                          <a:latin typeface="Arial"/>
                        </a:rPr>
                        <a:t>4</a:t>
                      </a:r>
                    </a:p>
                  </a:txBody>
                  <a:tcPr marL="7304" marR="7304" marT="7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050" b="1" i="0" u="none" strike="noStrike">
                          <a:solidFill>
                            <a:srgbClr val="000000"/>
                          </a:solidFill>
                          <a:latin typeface="Arial"/>
                        </a:rPr>
                        <a:t>5</a:t>
                      </a:r>
                    </a:p>
                  </a:txBody>
                  <a:tcPr marL="7304" marR="7304" marT="7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942">
                <a:tc>
                  <a:txBody>
                    <a:bodyPr/>
                    <a:lstStyle/>
                    <a:p>
                      <a:pPr algn="l" fontAlgn="b"/>
                      <a:r>
                        <a:rPr lang="es-ES" sz="1050" b="0" i="0" u="none" strike="noStrike">
                          <a:solidFill>
                            <a:srgbClr val="000000"/>
                          </a:solidFill>
                          <a:latin typeface="Arial"/>
                        </a:rPr>
                        <a:t>FLUJOS DESCONTADO </a:t>
                      </a:r>
                    </a:p>
                  </a:txBody>
                  <a:tcPr marL="7304" marR="7304" marT="7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900" b="1" i="0" u="none" strike="noStrike">
                          <a:solidFill>
                            <a:srgbClr val="FF0000"/>
                          </a:solidFill>
                          <a:latin typeface="Arial"/>
                        </a:rPr>
                        <a:t>-2.618.380,00</a:t>
                      </a:r>
                    </a:p>
                  </a:txBody>
                  <a:tcPr marL="7304" marR="7304" marT="7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900" b="1" i="0" u="none" strike="noStrike">
                          <a:solidFill>
                            <a:srgbClr val="000000"/>
                          </a:solidFill>
                          <a:latin typeface="Arial"/>
                        </a:rPr>
                        <a:t>914.267,06</a:t>
                      </a:r>
                    </a:p>
                  </a:txBody>
                  <a:tcPr marL="7304" marR="7304" marT="7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900" b="1" i="0" u="none" strike="noStrike">
                          <a:solidFill>
                            <a:srgbClr val="000000"/>
                          </a:solidFill>
                          <a:latin typeface="Arial"/>
                        </a:rPr>
                        <a:t>1.879.504,76</a:t>
                      </a:r>
                    </a:p>
                  </a:txBody>
                  <a:tcPr marL="7304" marR="7304" marT="7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900" b="1" i="0" u="none" strike="noStrike">
                          <a:solidFill>
                            <a:srgbClr val="000000"/>
                          </a:solidFill>
                          <a:latin typeface="Arial"/>
                        </a:rPr>
                        <a:t>1.535.196,90</a:t>
                      </a:r>
                    </a:p>
                  </a:txBody>
                  <a:tcPr marL="7304" marR="7304" marT="7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900" b="1" i="0" u="none" strike="noStrike">
                          <a:solidFill>
                            <a:srgbClr val="000000"/>
                          </a:solidFill>
                          <a:latin typeface="Arial"/>
                        </a:rPr>
                        <a:t>1.222.581,99</a:t>
                      </a:r>
                    </a:p>
                  </a:txBody>
                  <a:tcPr marL="7304" marR="7304" marT="7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900" b="1" i="0" u="none" strike="noStrike">
                          <a:solidFill>
                            <a:srgbClr val="000000"/>
                          </a:solidFill>
                          <a:latin typeface="Arial"/>
                        </a:rPr>
                        <a:t>1.450.017,78</a:t>
                      </a:r>
                    </a:p>
                  </a:txBody>
                  <a:tcPr marL="7304" marR="7304" marT="7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199">
                <a:tc>
                  <a:txBody>
                    <a:bodyPr/>
                    <a:lstStyle/>
                    <a:p>
                      <a:pPr algn="l" fontAlgn="b"/>
                      <a:r>
                        <a:rPr lang="es-ES" sz="1050" b="0" i="0" u="none" strike="noStrike">
                          <a:solidFill>
                            <a:srgbClr val="000000"/>
                          </a:solidFill>
                          <a:latin typeface="Arial"/>
                        </a:rPr>
                        <a:t>FLUJOS DESCONTADO ACUMULADO</a:t>
                      </a:r>
                    </a:p>
                  </a:txBody>
                  <a:tcPr marL="7304" marR="7304" marT="7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900" b="1" i="0" u="none" strike="noStrike">
                          <a:solidFill>
                            <a:srgbClr val="FF0000"/>
                          </a:solidFill>
                          <a:latin typeface="Arial"/>
                        </a:rPr>
                        <a:t>-2.618.380,00</a:t>
                      </a:r>
                    </a:p>
                  </a:txBody>
                  <a:tcPr marL="7304" marR="7304" marT="7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a:rPr>
                        <a:t>-1.704.112,94</a:t>
                      </a:r>
                    </a:p>
                  </a:txBody>
                  <a:tcPr marL="7304" marR="7304" marT="7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a:rPr>
                        <a:t>175.391,82</a:t>
                      </a:r>
                    </a:p>
                  </a:txBody>
                  <a:tcPr marL="7304" marR="7304" marT="7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s-ES" sz="1050" b="0" i="0" u="none" strike="noStrike">
                          <a:solidFill>
                            <a:srgbClr val="000000"/>
                          </a:solidFill>
                          <a:latin typeface="Arial"/>
                        </a:rPr>
                        <a:t>1.710.588,72</a:t>
                      </a:r>
                    </a:p>
                  </a:txBody>
                  <a:tcPr marL="7304" marR="7304" marT="7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a:rPr>
                        <a:t>2.933.170,71</a:t>
                      </a:r>
                    </a:p>
                  </a:txBody>
                  <a:tcPr marL="7304" marR="7304" marT="7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1050" b="0" i="0" u="none" strike="noStrike">
                          <a:solidFill>
                            <a:srgbClr val="000000"/>
                          </a:solidFill>
                          <a:latin typeface="Arial"/>
                        </a:rPr>
                        <a:t>4.383.188,49</a:t>
                      </a:r>
                    </a:p>
                  </a:txBody>
                  <a:tcPr marL="7304" marR="7304" marT="7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942">
                <a:tc>
                  <a:txBody>
                    <a:bodyPr/>
                    <a:lstStyle/>
                    <a:p>
                      <a:pPr algn="r" fontAlgn="b"/>
                      <a:r>
                        <a:rPr lang="es-ES" sz="1050" b="1" i="0" u="none" strike="noStrike">
                          <a:solidFill>
                            <a:srgbClr val="000000"/>
                          </a:solidFill>
                          <a:latin typeface="Arial"/>
                        </a:rPr>
                        <a:t>TOTAL FLUJO DESCONTADO</a:t>
                      </a:r>
                    </a:p>
                  </a:txBody>
                  <a:tcPr marL="7304" marR="7304" marT="7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1" i="0" u="none" strike="noStrike">
                          <a:solidFill>
                            <a:srgbClr val="000000"/>
                          </a:solidFill>
                          <a:latin typeface="Arial"/>
                        </a:rPr>
                        <a:t>7.001.568,49</a:t>
                      </a:r>
                    </a:p>
                  </a:txBody>
                  <a:tcPr marL="7304" marR="7304" marT="7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50" b="0" i="0" u="none" strike="noStrike">
                          <a:solidFill>
                            <a:srgbClr val="000000"/>
                          </a:solidFill>
                          <a:latin typeface="Arial"/>
                        </a:rPr>
                        <a:t> </a:t>
                      </a:r>
                    </a:p>
                  </a:txBody>
                  <a:tcPr marL="7304" marR="7304" marT="730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050" b="0" i="0" u="none" strike="noStrike">
                          <a:solidFill>
                            <a:srgbClr val="000000"/>
                          </a:solidFill>
                          <a:latin typeface="Arial"/>
                        </a:rPr>
                        <a:t> </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050" b="0" i="0" u="none" strike="noStrike">
                          <a:solidFill>
                            <a:srgbClr val="000000"/>
                          </a:solidFill>
                          <a:latin typeface="Arial"/>
                        </a:rPr>
                        <a:t> </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050" b="0" i="0" u="none" strike="noStrike">
                          <a:solidFill>
                            <a:srgbClr val="000000"/>
                          </a:solidFill>
                          <a:latin typeface="Arial"/>
                        </a:rPr>
                        <a:t> </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S" sz="1050" b="0" i="0" u="none" strike="noStrike">
                          <a:solidFill>
                            <a:srgbClr val="000000"/>
                          </a:solidFill>
                          <a:latin typeface="Arial"/>
                        </a:rPr>
                        <a:t> </a:t>
                      </a:r>
                    </a:p>
                  </a:txBody>
                  <a:tcPr marL="7304" marR="7304" marT="7304"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98942">
                <a:tc>
                  <a:txBody>
                    <a:bodyPr/>
                    <a:lstStyle/>
                    <a:p>
                      <a:pPr algn="r" fontAlgn="b"/>
                      <a:r>
                        <a:rPr lang="es-ES" sz="1050" b="0" i="0" u="none" strike="noStrike">
                          <a:solidFill>
                            <a:srgbClr val="000000"/>
                          </a:solidFill>
                          <a:latin typeface="Calibri"/>
                        </a:rPr>
                        <a:t>VAN</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1" i="0" u="none" strike="noStrike">
                          <a:solidFill>
                            <a:srgbClr val="000000"/>
                          </a:solidFill>
                          <a:latin typeface="Calibri"/>
                        </a:rPr>
                        <a:t>4.383.188,49</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050" b="0" i="0" u="none" strike="noStrike">
                        <a:solidFill>
                          <a:srgbClr val="000000"/>
                        </a:solidFill>
                        <a:latin typeface="Calibri"/>
                      </a:endParaRPr>
                    </a:p>
                  </a:txBody>
                  <a:tcPr marL="7304" marR="7304" marT="73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050" b="0" i="0" u="none" strike="noStrike">
                        <a:solidFill>
                          <a:srgbClr val="000000"/>
                        </a:solidFill>
                        <a:latin typeface="Calibri"/>
                      </a:endParaRPr>
                    </a:p>
                  </a:txBody>
                  <a:tcPr marL="7304" marR="7304" marT="7304" marB="0" anchor="b">
                    <a:lnL>
                      <a:noFill/>
                    </a:lnL>
                    <a:lnR>
                      <a:noFill/>
                    </a:lnR>
                    <a:lnT>
                      <a:noFill/>
                    </a:lnT>
                    <a:lnB>
                      <a:noFill/>
                    </a:lnB>
                  </a:tcPr>
                </a:tc>
                <a:tc>
                  <a:txBody>
                    <a:bodyPr/>
                    <a:lstStyle/>
                    <a:p>
                      <a:pPr algn="l" fontAlgn="b"/>
                      <a:endParaRPr lang="es-ES" sz="1050" b="0" i="0" u="none" strike="noStrike">
                        <a:solidFill>
                          <a:srgbClr val="000000"/>
                        </a:solidFill>
                        <a:latin typeface="Calibri"/>
                      </a:endParaRPr>
                    </a:p>
                  </a:txBody>
                  <a:tcPr marL="7304" marR="7304" marT="7304" marB="0" anchor="b">
                    <a:lnL>
                      <a:noFill/>
                    </a:lnL>
                    <a:lnR>
                      <a:noFill/>
                    </a:lnR>
                    <a:lnT>
                      <a:noFill/>
                    </a:lnT>
                    <a:lnB>
                      <a:noFill/>
                    </a:lnB>
                  </a:tcPr>
                </a:tc>
                <a:tc>
                  <a:txBody>
                    <a:bodyPr/>
                    <a:lstStyle/>
                    <a:p>
                      <a:pPr algn="l" fontAlgn="b"/>
                      <a:endParaRPr lang="es-ES" sz="1050" b="0" i="0" u="none" strike="noStrike">
                        <a:solidFill>
                          <a:srgbClr val="000000"/>
                        </a:solidFill>
                        <a:latin typeface="Calibri"/>
                      </a:endParaRPr>
                    </a:p>
                  </a:txBody>
                  <a:tcPr marL="7304" marR="7304" marT="7304" marB="0" anchor="b">
                    <a:lnL>
                      <a:noFill/>
                    </a:lnL>
                    <a:lnR>
                      <a:noFill/>
                    </a:lnR>
                    <a:lnT>
                      <a:noFill/>
                    </a:lnT>
                    <a:lnB>
                      <a:noFill/>
                    </a:lnB>
                  </a:tcPr>
                </a:tc>
                <a:tc>
                  <a:txBody>
                    <a:bodyPr/>
                    <a:lstStyle/>
                    <a:p>
                      <a:pPr algn="l" fontAlgn="b"/>
                      <a:endParaRPr lang="es-ES" sz="1050" b="0" i="0" u="none" strike="noStrike">
                        <a:solidFill>
                          <a:srgbClr val="000000"/>
                        </a:solidFill>
                        <a:latin typeface="Calibri"/>
                      </a:endParaRPr>
                    </a:p>
                  </a:txBody>
                  <a:tcPr marL="7304" marR="7304" marT="7304" marB="0" anchor="b">
                    <a:lnL>
                      <a:noFill/>
                    </a:lnL>
                    <a:lnR>
                      <a:noFill/>
                    </a:lnR>
                    <a:lnT>
                      <a:noFill/>
                    </a:lnT>
                    <a:lnB>
                      <a:noFill/>
                    </a:lnB>
                  </a:tcPr>
                </a:tc>
              </a:tr>
              <a:tr h="198942">
                <a:tc>
                  <a:txBody>
                    <a:bodyPr/>
                    <a:lstStyle/>
                    <a:p>
                      <a:pPr algn="r" fontAlgn="b"/>
                      <a:r>
                        <a:rPr lang="es-ES" sz="1050" b="0" i="0" u="none" strike="noStrike">
                          <a:solidFill>
                            <a:srgbClr val="000000"/>
                          </a:solidFill>
                          <a:latin typeface="Calibri"/>
                        </a:rPr>
                        <a:t>CB ( VAN/INV)</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50" b="1" i="0" u="none" strike="noStrike">
                          <a:solidFill>
                            <a:srgbClr val="000000"/>
                          </a:solidFill>
                          <a:latin typeface="Calibri"/>
                        </a:rPr>
                        <a:t>1,67</a:t>
                      </a:r>
                    </a:p>
                  </a:txBody>
                  <a:tcPr marL="7304" marR="7304" marT="7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S" sz="1050" b="0" i="0" u="none" strike="noStrike">
                        <a:solidFill>
                          <a:srgbClr val="000000"/>
                        </a:solidFill>
                        <a:latin typeface="Calibri"/>
                      </a:endParaRPr>
                    </a:p>
                  </a:txBody>
                  <a:tcPr marL="7304" marR="7304" marT="730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050" b="0" i="0" u="none" strike="noStrike">
                        <a:solidFill>
                          <a:srgbClr val="000000"/>
                        </a:solidFill>
                        <a:latin typeface="Calibri"/>
                      </a:endParaRPr>
                    </a:p>
                  </a:txBody>
                  <a:tcPr marL="7304" marR="7304" marT="7304" marB="0" anchor="b">
                    <a:lnL>
                      <a:noFill/>
                    </a:lnL>
                    <a:lnR>
                      <a:noFill/>
                    </a:lnR>
                    <a:lnT>
                      <a:noFill/>
                    </a:lnT>
                    <a:lnB>
                      <a:noFill/>
                    </a:lnB>
                  </a:tcPr>
                </a:tc>
                <a:tc>
                  <a:txBody>
                    <a:bodyPr/>
                    <a:lstStyle/>
                    <a:p>
                      <a:pPr algn="l" fontAlgn="b"/>
                      <a:endParaRPr lang="es-ES" sz="1050" b="0" i="0" u="none" strike="noStrike">
                        <a:solidFill>
                          <a:srgbClr val="000000"/>
                        </a:solidFill>
                        <a:latin typeface="Calibri"/>
                      </a:endParaRPr>
                    </a:p>
                  </a:txBody>
                  <a:tcPr marL="7304" marR="7304" marT="7304" marB="0" anchor="b">
                    <a:lnL>
                      <a:noFill/>
                    </a:lnL>
                    <a:lnR>
                      <a:noFill/>
                    </a:lnR>
                    <a:lnT>
                      <a:noFill/>
                    </a:lnT>
                    <a:lnB>
                      <a:noFill/>
                    </a:lnB>
                  </a:tcPr>
                </a:tc>
                <a:tc>
                  <a:txBody>
                    <a:bodyPr/>
                    <a:lstStyle/>
                    <a:p>
                      <a:pPr algn="l" fontAlgn="b"/>
                      <a:endParaRPr lang="es-ES" sz="1050" b="0" i="0" u="none" strike="noStrike">
                        <a:solidFill>
                          <a:srgbClr val="000000"/>
                        </a:solidFill>
                        <a:latin typeface="Calibri"/>
                      </a:endParaRPr>
                    </a:p>
                  </a:txBody>
                  <a:tcPr marL="7304" marR="7304" marT="7304" marB="0" anchor="b">
                    <a:lnL>
                      <a:noFill/>
                    </a:lnL>
                    <a:lnR>
                      <a:noFill/>
                    </a:lnR>
                    <a:lnT>
                      <a:noFill/>
                    </a:lnT>
                    <a:lnB>
                      <a:noFill/>
                    </a:lnB>
                  </a:tcPr>
                </a:tc>
                <a:tc>
                  <a:txBody>
                    <a:bodyPr/>
                    <a:lstStyle/>
                    <a:p>
                      <a:pPr algn="l" fontAlgn="b"/>
                      <a:endParaRPr lang="es-ES" sz="1050" b="0" i="0" u="none" strike="noStrike" dirty="0">
                        <a:solidFill>
                          <a:srgbClr val="000000"/>
                        </a:solidFill>
                        <a:latin typeface="Calibri"/>
                      </a:endParaRPr>
                    </a:p>
                  </a:txBody>
                  <a:tcPr marL="7304" marR="7304" marT="7304"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851920" y="404664"/>
            <a:ext cx="4464496" cy="578328"/>
          </a:xfrm>
          <a:prstGeom prst="rect">
            <a:avLst/>
          </a:prstGeom>
          <a:solidFill>
            <a:schemeClr val="accent1">
              <a:lumMod val="40000"/>
              <a:lumOff val="60000"/>
            </a:schemeClr>
          </a:solidFill>
        </p:spPr>
        <p:txBody>
          <a:bodyPr vert="horz" lIns="0" rIns="0" bIns="0" anchor="b">
            <a:noAutofit/>
          </a:bodyPr>
          <a:lstStyle/>
          <a:p>
            <a:pPr marL="0" marR="0" lvl="3" indent="0" algn="ctr" defTabSz="914400" rtl="0" eaLnBrk="1" fontAlgn="auto" latinLnBrk="0" hangingPunct="1">
              <a:lnSpc>
                <a:spcPct val="100000"/>
              </a:lnSpc>
              <a:spcBef>
                <a:spcPct val="0"/>
              </a:spcBef>
              <a:spcAft>
                <a:spcPts val="0"/>
              </a:spcAft>
              <a:buClrTx/>
              <a:buSzTx/>
              <a:buFontTx/>
              <a:buNone/>
              <a:tabLst/>
              <a:defRPr/>
            </a:pPr>
            <a:r>
              <a:rPr kumimoji="0" lang="es-EC" sz="1600" b="1" i="0" u="none" strike="noStrike" kern="0" cap="none" spc="0" normalizeH="0" baseline="0" noProof="0" dirty="0" smtClean="0">
                <a:ln>
                  <a:noFill/>
                </a:ln>
                <a:solidFill>
                  <a:sysClr val="windowText" lastClr="000000"/>
                </a:solidFill>
                <a:effectLst/>
                <a:uLnTx/>
                <a:uFillTx/>
              </a:rPr>
              <a:t>RELACIÓN</a:t>
            </a:r>
            <a:r>
              <a:rPr kumimoji="0" lang="es-EC" sz="1600" b="1" i="0" u="none" strike="noStrike" kern="0" cap="none" spc="0" normalizeH="0" noProof="0" dirty="0" smtClean="0">
                <a:ln>
                  <a:noFill/>
                </a:ln>
                <a:solidFill>
                  <a:sysClr val="windowText" lastClr="000000"/>
                </a:solidFill>
                <a:effectLst/>
                <a:uLnTx/>
                <a:uFillTx/>
              </a:rPr>
              <a:t> COSTO BENEFICIO C/B</a:t>
            </a:r>
            <a:endParaRPr kumimoji="0" lang="es-EC" sz="1600" b="1" i="0" u="none" strike="noStrike" kern="0" cap="none" spc="0" normalizeH="0" baseline="0" noProof="0" dirty="0">
              <a:ln>
                <a:noFill/>
              </a:ln>
              <a:solidFill>
                <a:sysClr val="windowText" lastClr="000000"/>
              </a:solidFill>
              <a:effectLst/>
              <a:uLnTx/>
              <a:uFillTx/>
            </a:endParaRPr>
          </a:p>
        </p:txBody>
      </p:sp>
      <p:sp>
        <p:nvSpPr>
          <p:cNvPr id="552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 name="9 Rectángulo"/>
          <p:cNvSpPr/>
          <p:nvPr/>
        </p:nvSpPr>
        <p:spPr>
          <a:xfrm>
            <a:off x="611560" y="5373216"/>
            <a:ext cx="7704856" cy="923330"/>
          </a:xfrm>
          <a:prstGeom prst="rect">
            <a:avLst/>
          </a:prstGeom>
          <a:solidFill>
            <a:schemeClr val="accent1">
              <a:lumMod val="40000"/>
              <a:lumOff val="60000"/>
            </a:schemeClr>
          </a:solidFill>
        </p:spPr>
        <p:txBody>
          <a:bodyPr wrap="square">
            <a:spAutoFit/>
          </a:bodyPr>
          <a:lstStyle/>
          <a:p>
            <a:r>
              <a:rPr lang="es-ES" b="1" dirty="0" smtClean="0"/>
              <a:t>El periodo de recuperación del proyecto será de 1 año y 7 meses y 20 días tiempo en el cual la inversión inicial será totalmente recuperada. </a:t>
            </a:r>
            <a:endParaRPr lang="es-ES" b="1" dirty="0"/>
          </a:p>
        </p:txBody>
      </p:sp>
      <p:sp>
        <p:nvSpPr>
          <p:cNvPr id="69635" name="Rectangle 3"/>
          <p:cNvSpPr>
            <a:spLocks noChangeArrowheads="1"/>
          </p:cNvSpPr>
          <p:nvPr/>
        </p:nvSpPr>
        <p:spPr bwMode="auto">
          <a:xfrm>
            <a:off x="971600" y="1412776"/>
            <a:ext cx="669674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C" sz="1600" b="1" dirty="0" smtClean="0"/>
              <a:t>El periodo de recuperación de la inversión inicial del proyecto con financiamiento, se calcula en base a los flujos que genera en cada periodo de su vida útil. </a:t>
            </a:r>
            <a:endParaRPr lang="es-ES" sz="1600" b="1" dirty="0" smtClean="0"/>
          </a:p>
        </p:txBody>
      </p:sp>
      <p:pic>
        <p:nvPicPr>
          <p:cNvPr id="74754" name="Picture 2"/>
          <p:cNvPicPr>
            <a:picLocks noChangeAspect="1" noChangeArrowheads="1"/>
          </p:cNvPicPr>
          <p:nvPr/>
        </p:nvPicPr>
        <p:blipFill>
          <a:blip r:embed="rId2" cstate="print"/>
          <a:srcRect/>
          <a:stretch>
            <a:fillRect/>
          </a:stretch>
        </p:blipFill>
        <p:spPr bwMode="auto">
          <a:xfrm>
            <a:off x="899592" y="2420888"/>
            <a:ext cx="7488832" cy="273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2564904"/>
            <a:ext cx="748883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13" algn="ctr">
              <a:spcBef>
                <a:spcPct val="0"/>
              </a:spcBef>
            </a:pPr>
            <a:r>
              <a:rPr lang="es-ES" sz="3600" b="1" dirty="0" smtClean="0">
                <a:solidFill>
                  <a:schemeClr val="bg1"/>
                </a:solidFill>
                <a:latin typeface="Times New Roman" pitchFamily="18" charset="0"/>
                <a:cs typeface="Times New Roman" pitchFamily="18" charset="0"/>
              </a:rPr>
              <a:t>CONCLUSIONES Y RECOMENDACIONES</a:t>
            </a:r>
          </a:p>
        </p:txBody>
      </p:sp>
    </p:spTree>
    <p:extLst>
      <p:ext uri="{BB962C8B-B14F-4D97-AF65-F5344CB8AC3E}">
        <p14:creationId xmlns:p14="http://schemas.microsoft.com/office/powerpoint/2010/main" val="37585832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0"/>
            <a:ext cx="4680520" cy="432048"/>
          </a:xfrm>
        </p:spPr>
        <p:txBody>
          <a:bodyPr>
            <a:normAutofit fontScale="90000"/>
          </a:bodyPr>
          <a:lstStyle/>
          <a:p>
            <a:r>
              <a:rPr lang="en-US" sz="3200" b="1" dirty="0" smtClean="0"/>
              <a:t>CONCLUSIONES </a:t>
            </a:r>
            <a:endParaRPr lang="es-EC" sz="3200" b="1" dirty="0"/>
          </a:p>
        </p:txBody>
      </p:sp>
      <p:graphicFrame>
        <p:nvGraphicFramePr>
          <p:cNvPr id="4" name="Diagram 9"/>
          <p:cNvGraphicFramePr/>
          <p:nvPr>
            <p:extLst>
              <p:ext uri="{D42A27DB-BD31-4B8C-83A1-F6EECF244321}">
                <p14:modId xmlns:p14="http://schemas.microsoft.com/office/powerpoint/2010/main" val="18072439"/>
              </p:ext>
            </p:extLst>
          </p:nvPr>
        </p:nvGraphicFramePr>
        <p:xfrm>
          <a:off x="0" y="404664"/>
          <a:ext cx="8784976" cy="623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992" y="188640"/>
            <a:ext cx="3816424" cy="864096"/>
          </a:xfrm>
        </p:spPr>
        <p:txBody>
          <a:bodyPr>
            <a:normAutofit/>
          </a:bodyPr>
          <a:lstStyle/>
          <a:p>
            <a:r>
              <a:rPr lang="en-US" sz="2400" b="1" dirty="0" smtClean="0"/>
              <a:t>RECOMENDACIONES</a:t>
            </a:r>
            <a:endParaRPr lang="es-EC" sz="2400" b="1" dirty="0"/>
          </a:p>
        </p:txBody>
      </p:sp>
      <p:graphicFrame>
        <p:nvGraphicFramePr>
          <p:cNvPr id="5" name="4 Diagrama"/>
          <p:cNvGraphicFramePr/>
          <p:nvPr>
            <p:extLst>
              <p:ext uri="{D42A27DB-BD31-4B8C-83A1-F6EECF244321}">
                <p14:modId xmlns:p14="http://schemas.microsoft.com/office/powerpoint/2010/main" val="2976215905"/>
              </p:ext>
            </p:extLst>
          </p:nvPr>
        </p:nvGraphicFramePr>
        <p:xfrm>
          <a:off x="899592" y="1628800"/>
          <a:ext cx="770485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412776"/>
            <a:ext cx="5558138" cy="838200"/>
          </a:xfrm>
        </p:spPr>
        <p:txBody>
          <a:bodyPr>
            <a:noAutofit/>
          </a:bodyPr>
          <a:lstStyle/>
          <a:p>
            <a:pPr algn="ctr"/>
            <a:r>
              <a:rPr lang="en-US" sz="6000" b="1" dirty="0" smtClean="0"/>
              <a:t>Gracias…!!!! </a:t>
            </a:r>
            <a:endParaRPr lang="en-US" sz="6000" b="1" dirty="0"/>
          </a:p>
        </p:txBody>
      </p:sp>
      <p:pic>
        <p:nvPicPr>
          <p:cNvPr id="13314" name="Imagen 705" descr="a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420888"/>
            <a:ext cx="6984776" cy="43204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3677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700808"/>
            <a:ext cx="151216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r>
              <a:rPr lang="es-ES" b="1" dirty="0" smtClean="0"/>
              <a:t>Análisis Situacional </a:t>
            </a:r>
            <a:endParaRPr lang="es-EC" dirty="0"/>
          </a:p>
        </p:txBody>
      </p:sp>
      <p:sp>
        <p:nvSpPr>
          <p:cNvPr id="3" name="TextBox 2"/>
          <p:cNvSpPr txBox="1"/>
          <p:nvPr/>
        </p:nvSpPr>
        <p:spPr>
          <a:xfrm>
            <a:off x="179512" y="2708920"/>
            <a:ext cx="1512168"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lvl="0" algn="ctr"/>
            <a:r>
              <a:rPr lang="es-ES" sz="2000" b="1" dirty="0" smtClean="0"/>
              <a:t>Externo </a:t>
            </a:r>
            <a:endParaRPr lang="es-EC" sz="2000" dirty="0"/>
          </a:p>
        </p:txBody>
      </p:sp>
      <p:sp>
        <p:nvSpPr>
          <p:cNvPr id="5" name="TextBox 4"/>
          <p:cNvSpPr txBox="1"/>
          <p:nvPr/>
        </p:nvSpPr>
        <p:spPr>
          <a:xfrm>
            <a:off x="1979712" y="836712"/>
            <a:ext cx="1512168"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ctr"/>
            <a:r>
              <a:rPr lang="es-ES" sz="1600" b="1" dirty="0" smtClean="0"/>
              <a:t>Factor demográfica  </a:t>
            </a:r>
            <a:endParaRPr lang="es-EC" sz="1600" dirty="0"/>
          </a:p>
        </p:txBody>
      </p:sp>
      <p:sp>
        <p:nvSpPr>
          <p:cNvPr id="6" name="TextBox 5"/>
          <p:cNvSpPr txBox="1"/>
          <p:nvPr/>
        </p:nvSpPr>
        <p:spPr>
          <a:xfrm>
            <a:off x="3995936" y="764704"/>
            <a:ext cx="1800200" cy="519351"/>
          </a:xfrm>
          <a:prstGeom prst="ellipse">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S" b="1" dirty="0" smtClean="0">
                <a:solidFill>
                  <a:schemeClr val="lt1"/>
                </a:solidFill>
              </a:rPr>
              <a:t>edad</a:t>
            </a:r>
            <a:endParaRPr lang="es-EC" b="1" dirty="0" smtClean="0">
              <a:solidFill>
                <a:schemeClr val="lt1"/>
              </a:solidFill>
            </a:endParaRPr>
          </a:p>
        </p:txBody>
      </p:sp>
      <p:sp>
        <p:nvSpPr>
          <p:cNvPr id="7" name="TextBox 6"/>
          <p:cNvSpPr txBox="1"/>
          <p:nvPr/>
        </p:nvSpPr>
        <p:spPr>
          <a:xfrm>
            <a:off x="4139952" y="1556792"/>
            <a:ext cx="1512168" cy="519351"/>
          </a:xfrm>
          <a:prstGeom prst="ellipse">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lvl="0" algn="ctr"/>
            <a:r>
              <a:rPr lang="es-ES" b="1" dirty="0" smtClean="0">
                <a:solidFill>
                  <a:schemeClr val="lt1"/>
                </a:solidFill>
              </a:rPr>
              <a:t>sexo</a:t>
            </a:r>
            <a:endParaRPr lang="es-EC" b="1" dirty="0" smtClean="0">
              <a:solidFill>
                <a:schemeClr val="lt1"/>
              </a:solidFill>
            </a:endParaRPr>
          </a:p>
        </p:txBody>
      </p:sp>
      <p:sp>
        <p:nvSpPr>
          <p:cNvPr id="8" name="TextBox 7"/>
          <p:cNvSpPr txBox="1"/>
          <p:nvPr/>
        </p:nvSpPr>
        <p:spPr>
          <a:xfrm>
            <a:off x="4139952" y="2348880"/>
            <a:ext cx="1656184" cy="519351"/>
          </a:xfrm>
          <a:prstGeom prst="ellipse">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S" b="1" dirty="0" smtClean="0"/>
              <a:t>nivel </a:t>
            </a:r>
            <a:endParaRPr lang="es-EC" b="1" dirty="0" smtClean="0"/>
          </a:p>
        </p:txBody>
      </p:sp>
      <p:sp>
        <p:nvSpPr>
          <p:cNvPr id="9" name="TextBox 8"/>
          <p:cNvSpPr txBox="1"/>
          <p:nvPr/>
        </p:nvSpPr>
        <p:spPr>
          <a:xfrm>
            <a:off x="4211960" y="2996952"/>
            <a:ext cx="1512168" cy="519351"/>
          </a:xfrm>
          <a:prstGeom prst="ellipse">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S" b="1" dirty="0" smtClean="0">
                <a:solidFill>
                  <a:schemeClr val="lt1"/>
                </a:solidFill>
              </a:rPr>
              <a:t>país  </a:t>
            </a:r>
            <a:endParaRPr lang="es-EC" b="1" dirty="0" smtClean="0">
              <a:solidFill>
                <a:schemeClr val="lt1"/>
              </a:solidFill>
            </a:endParaRPr>
          </a:p>
        </p:txBody>
      </p:sp>
      <p:sp>
        <p:nvSpPr>
          <p:cNvPr id="10" name="TextBox 9"/>
          <p:cNvSpPr txBox="1"/>
          <p:nvPr/>
        </p:nvSpPr>
        <p:spPr>
          <a:xfrm>
            <a:off x="4211960" y="3956258"/>
            <a:ext cx="1512168" cy="908864"/>
          </a:xfrm>
          <a:prstGeom prst="ellipse">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lvl="0" algn="ctr"/>
            <a:r>
              <a:rPr lang="es-ES" b="1" dirty="0" err="1" smtClean="0"/>
              <a:t>Capac.pago</a:t>
            </a:r>
            <a:endParaRPr lang="es-EC" dirty="0"/>
          </a:p>
        </p:txBody>
      </p:sp>
      <p:sp>
        <p:nvSpPr>
          <p:cNvPr id="11" name="TextBox 10"/>
          <p:cNvSpPr txBox="1"/>
          <p:nvPr/>
        </p:nvSpPr>
        <p:spPr>
          <a:xfrm>
            <a:off x="1907704" y="5301208"/>
            <a:ext cx="18002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ctr"/>
            <a:r>
              <a:rPr lang="es-ES" b="1" dirty="0" smtClean="0"/>
              <a:t>Factor Político-Legal  </a:t>
            </a:r>
            <a:endParaRPr lang="es-EC" dirty="0"/>
          </a:p>
        </p:txBody>
      </p:sp>
      <p:sp>
        <p:nvSpPr>
          <p:cNvPr id="13" name="TextBox 12"/>
          <p:cNvSpPr txBox="1"/>
          <p:nvPr/>
        </p:nvSpPr>
        <p:spPr>
          <a:xfrm>
            <a:off x="4067944" y="5517232"/>
            <a:ext cx="1872208" cy="1298377"/>
          </a:xfrm>
          <a:prstGeom prst="ellipse">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b="1" dirty="0" err="1" smtClean="0"/>
              <a:t>Politicas</a:t>
            </a:r>
            <a:r>
              <a:rPr lang="en-US" b="1" dirty="0" smtClean="0"/>
              <a:t> </a:t>
            </a:r>
            <a:r>
              <a:rPr lang="en-US" b="1" dirty="0" err="1" smtClean="0"/>
              <a:t>Gubernamentales</a:t>
            </a:r>
            <a:endParaRPr lang="es-EC" b="1" dirty="0" smtClean="0"/>
          </a:p>
        </p:txBody>
      </p:sp>
      <p:pic>
        <p:nvPicPr>
          <p:cNvPr id="30" name="Picture 2" descr="http://media.ecuadortimes.net/2012/07/PIB1.jpg"/>
          <p:cNvPicPr>
            <a:picLocks noChangeAspect="1" noChangeArrowheads="1"/>
          </p:cNvPicPr>
          <p:nvPr/>
        </p:nvPicPr>
        <p:blipFill>
          <a:blip r:embed="rId2" cstate="print"/>
          <a:srcRect/>
          <a:stretch>
            <a:fillRect/>
          </a:stretch>
        </p:blipFill>
        <p:spPr bwMode="auto">
          <a:xfrm>
            <a:off x="323528" y="692696"/>
            <a:ext cx="1440160" cy="857238"/>
          </a:xfrm>
          <a:prstGeom prst="rect">
            <a:avLst/>
          </a:prstGeom>
          <a:noFill/>
        </p:spPr>
      </p:pic>
      <p:pic>
        <p:nvPicPr>
          <p:cNvPr id="31" name="Picture 3" descr="http://cepesrural.lamula.pe/files/2011/04/aranceles2.jpg"/>
          <p:cNvPicPr>
            <a:picLocks noChangeAspect="1" noChangeArrowheads="1"/>
          </p:cNvPicPr>
          <p:nvPr/>
        </p:nvPicPr>
        <p:blipFill>
          <a:blip r:embed="rId3" cstate="print"/>
          <a:srcRect/>
          <a:stretch>
            <a:fillRect/>
          </a:stretch>
        </p:blipFill>
        <p:spPr bwMode="auto">
          <a:xfrm>
            <a:off x="539552" y="5013176"/>
            <a:ext cx="1008112" cy="1125912"/>
          </a:xfrm>
          <a:prstGeom prst="rect">
            <a:avLst/>
          </a:prstGeom>
          <a:noFill/>
        </p:spPr>
      </p:pic>
      <p:cxnSp>
        <p:nvCxnSpPr>
          <p:cNvPr id="33" name="Straight Connector 32"/>
          <p:cNvCxnSpPr>
            <a:stCxn id="89" idx="3"/>
          </p:cNvCxnSpPr>
          <p:nvPr/>
        </p:nvCxnSpPr>
        <p:spPr>
          <a:xfrm>
            <a:off x="2016224" y="3701063"/>
            <a:ext cx="827584" cy="159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1" idx="0"/>
          </p:cNvCxnSpPr>
          <p:nvPr/>
        </p:nvCxnSpPr>
        <p:spPr>
          <a:xfrm flipV="1">
            <a:off x="2807804" y="1556792"/>
            <a:ext cx="36004" cy="3744416"/>
          </a:xfrm>
          <a:prstGeom prst="line">
            <a:avLst/>
          </a:prstGeom>
        </p:spPr>
        <p:style>
          <a:lnRef idx="1">
            <a:schemeClr val="accent1"/>
          </a:lnRef>
          <a:fillRef idx="0">
            <a:schemeClr val="accent1"/>
          </a:fillRef>
          <a:effectRef idx="0">
            <a:schemeClr val="accent1"/>
          </a:effectRef>
          <a:fontRef idx="minor">
            <a:schemeClr val="tx1"/>
          </a:fontRef>
        </p:style>
      </p:cxnSp>
      <p:sp>
        <p:nvSpPr>
          <p:cNvPr id="48" name="Down Arrow 47"/>
          <p:cNvSpPr/>
          <p:nvPr/>
        </p:nvSpPr>
        <p:spPr>
          <a:xfrm>
            <a:off x="827584" y="2420888"/>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9" name="Left Brace 68"/>
          <p:cNvSpPr/>
          <p:nvPr/>
        </p:nvSpPr>
        <p:spPr>
          <a:xfrm>
            <a:off x="3491880" y="692696"/>
            <a:ext cx="576064" cy="43204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cxnSp>
        <p:nvCxnSpPr>
          <p:cNvPr id="71" name="Straight Arrow Connector 70"/>
          <p:cNvCxnSpPr>
            <a:endCxn id="13" idx="2"/>
          </p:cNvCxnSpPr>
          <p:nvPr/>
        </p:nvCxnSpPr>
        <p:spPr>
          <a:xfrm>
            <a:off x="3707904" y="5805264"/>
            <a:ext cx="360040" cy="3611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3" name="Right Arrow 82"/>
          <p:cNvSpPr/>
          <p:nvPr/>
        </p:nvSpPr>
        <p:spPr>
          <a:xfrm>
            <a:off x="5940152" y="908720"/>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4" name="Right Arrow 83"/>
          <p:cNvSpPr/>
          <p:nvPr/>
        </p:nvSpPr>
        <p:spPr>
          <a:xfrm>
            <a:off x="5868144" y="1700808"/>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5" name="Right Arrow 84"/>
          <p:cNvSpPr/>
          <p:nvPr/>
        </p:nvSpPr>
        <p:spPr>
          <a:xfrm>
            <a:off x="5940152" y="2492896"/>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6" name="Right Arrow 85"/>
          <p:cNvSpPr/>
          <p:nvPr/>
        </p:nvSpPr>
        <p:spPr>
          <a:xfrm>
            <a:off x="5868144" y="3284984"/>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7" name="Right Arrow 86"/>
          <p:cNvSpPr/>
          <p:nvPr/>
        </p:nvSpPr>
        <p:spPr>
          <a:xfrm>
            <a:off x="5868144" y="4365104"/>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8" name="Right Arrow 87"/>
          <p:cNvSpPr/>
          <p:nvPr/>
        </p:nvSpPr>
        <p:spPr>
          <a:xfrm>
            <a:off x="6012160" y="5661248"/>
            <a:ext cx="360040" cy="21602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dirty="0"/>
          </a:p>
        </p:txBody>
      </p:sp>
      <p:sp>
        <p:nvSpPr>
          <p:cNvPr id="89" name="TextBox 88"/>
          <p:cNvSpPr txBox="1"/>
          <p:nvPr/>
        </p:nvSpPr>
        <p:spPr>
          <a:xfrm>
            <a:off x="0" y="3501008"/>
            <a:ext cx="2016224"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lvl="0" algn="ctr"/>
            <a:r>
              <a:rPr lang="es-ES" b="1" dirty="0" smtClean="0"/>
              <a:t>Macroambiente</a:t>
            </a:r>
            <a:r>
              <a:rPr lang="es-ES" sz="2000" b="1" dirty="0" smtClean="0"/>
              <a:t> </a:t>
            </a:r>
            <a:endParaRPr lang="es-EC" sz="2000" dirty="0"/>
          </a:p>
        </p:txBody>
      </p:sp>
      <p:sp>
        <p:nvSpPr>
          <p:cNvPr id="90" name="Down Arrow 89"/>
          <p:cNvSpPr/>
          <p:nvPr/>
        </p:nvSpPr>
        <p:spPr>
          <a:xfrm>
            <a:off x="827584" y="3212976"/>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7" name="Round Same Side Corner Rectangle 4"/>
          <p:cNvSpPr/>
          <p:nvPr/>
        </p:nvSpPr>
        <p:spPr>
          <a:xfrm>
            <a:off x="6228184" y="4869161"/>
            <a:ext cx="2504767" cy="720080"/>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78232" tIns="6985" rIns="6985" bIns="6985" numCol="1" spcCol="1270" anchor="ctr" anchorCtr="0">
            <a:noAutofit/>
          </a:bodyPr>
          <a:lstStyle/>
          <a:p>
            <a:pPr marL="57150" lvl="1" indent="-57150" algn="ctr" defTabSz="488950">
              <a:lnSpc>
                <a:spcPct val="90000"/>
              </a:lnSpc>
              <a:spcBef>
                <a:spcPct val="0"/>
              </a:spcBef>
              <a:spcAft>
                <a:spcPct val="15000"/>
              </a:spcAft>
              <a:buChar char="••"/>
            </a:pPr>
            <a:endParaRPr lang="es-ES" sz="1100" b="1" kern="1200" dirty="0" smtClean="0"/>
          </a:p>
          <a:p>
            <a:pPr marL="57150" lvl="1" indent="-57150" algn="ctr" defTabSz="488950">
              <a:lnSpc>
                <a:spcPct val="90000"/>
              </a:lnSpc>
              <a:spcBef>
                <a:spcPct val="0"/>
              </a:spcBef>
              <a:spcAft>
                <a:spcPct val="15000"/>
              </a:spcAft>
              <a:buChar char="••"/>
            </a:pPr>
            <a:endParaRPr lang="es-ES" sz="1100" b="1" kern="1200" dirty="0" smtClean="0"/>
          </a:p>
          <a:p>
            <a:pPr marL="57150" lvl="1" indent="-57150" algn="ctr" defTabSz="488950">
              <a:lnSpc>
                <a:spcPct val="90000"/>
              </a:lnSpc>
              <a:spcBef>
                <a:spcPct val="0"/>
              </a:spcBef>
              <a:spcAft>
                <a:spcPct val="15000"/>
              </a:spcAft>
              <a:buChar char="••"/>
            </a:pPr>
            <a:r>
              <a:rPr lang="es-ES" sz="1100" b="1" kern="1200" dirty="0" smtClean="0"/>
              <a:t>FACTOR DEMOGRAFICO ES UNA OPORTUNIDAD ALTO EN ESPECIAL LOS NIÑOS Y JOVENES</a:t>
            </a:r>
          </a:p>
          <a:p>
            <a:pPr marL="57150" lvl="1" indent="-57150" algn="ctr" defTabSz="488950">
              <a:lnSpc>
                <a:spcPct val="90000"/>
              </a:lnSpc>
              <a:spcBef>
                <a:spcPct val="0"/>
              </a:spcBef>
              <a:spcAft>
                <a:spcPct val="15000"/>
              </a:spcAft>
            </a:pPr>
            <a:endParaRPr lang="es-EC" sz="1100" kern="1200" dirty="0"/>
          </a:p>
          <a:p>
            <a:pPr marL="57150" lvl="1" indent="-57150" algn="l" defTabSz="488950">
              <a:lnSpc>
                <a:spcPct val="90000"/>
              </a:lnSpc>
              <a:spcBef>
                <a:spcPct val="0"/>
              </a:spcBef>
              <a:spcAft>
                <a:spcPct val="15000"/>
              </a:spcAft>
            </a:pPr>
            <a:endParaRPr lang="es-EC" sz="1100" kern="1200" dirty="0"/>
          </a:p>
          <a:p>
            <a:pPr marL="57150" lvl="1" indent="-57150" algn="l" defTabSz="488950">
              <a:lnSpc>
                <a:spcPct val="90000"/>
              </a:lnSpc>
              <a:spcBef>
                <a:spcPct val="0"/>
              </a:spcBef>
              <a:spcAft>
                <a:spcPct val="15000"/>
              </a:spcAft>
              <a:buChar char="••"/>
            </a:pPr>
            <a:endParaRPr lang="es-EC" sz="1100" kern="1200" dirty="0"/>
          </a:p>
        </p:txBody>
      </p:sp>
      <p:sp>
        <p:nvSpPr>
          <p:cNvPr id="28" name="Round Same Side Corner Rectangle 4"/>
          <p:cNvSpPr/>
          <p:nvPr/>
        </p:nvSpPr>
        <p:spPr>
          <a:xfrm>
            <a:off x="6516216" y="5661248"/>
            <a:ext cx="1800200" cy="909689"/>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78232" tIns="6985" rIns="6985" bIns="6985" numCol="1" spcCol="1270" anchor="ctr" anchorCtr="0">
            <a:noAutofit/>
          </a:bodyPr>
          <a:lstStyle/>
          <a:p>
            <a:pPr marL="57150" lvl="1" indent="-57150" algn="ctr" defTabSz="488950">
              <a:lnSpc>
                <a:spcPct val="90000"/>
              </a:lnSpc>
              <a:spcBef>
                <a:spcPct val="0"/>
              </a:spcBef>
              <a:spcAft>
                <a:spcPct val="15000"/>
              </a:spcAft>
              <a:buChar char="••"/>
            </a:pPr>
            <a:endParaRPr lang="es-ES" sz="1100" b="1" kern="1200" dirty="0" smtClean="0"/>
          </a:p>
          <a:p>
            <a:pPr marL="57150" lvl="1" indent="-57150" algn="ctr" defTabSz="488950">
              <a:lnSpc>
                <a:spcPct val="90000"/>
              </a:lnSpc>
              <a:spcBef>
                <a:spcPct val="0"/>
              </a:spcBef>
              <a:spcAft>
                <a:spcPct val="15000"/>
              </a:spcAft>
              <a:buChar char="••"/>
            </a:pPr>
            <a:r>
              <a:rPr lang="es-ES" sz="1100" b="1" kern="1200" dirty="0" smtClean="0"/>
              <a:t>LEYES  Y POLITICAS SON OPORTUNIDAD DE MEDIANO DE MEDIO IMPACTO</a:t>
            </a:r>
            <a:endParaRPr lang="es-EC" sz="1100" kern="1200" dirty="0"/>
          </a:p>
          <a:p>
            <a:pPr marL="57150" lvl="1" indent="-57150" algn="l" defTabSz="488950">
              <a:lnSpc>
                <a:spcPct val="90000"/>
              </a:lnSpc>
              <a:spcBef>
                <a:spcPct val="0"/>
              </a:spcBef>
              <a:spcAft>
                <a:spcPct val="15000"/>
              </a:spcAft>
              <a:buChar char="••"/>
            </a:pPr>
            <a:endParaRPr lang="es-EC" sz="1100" kern="1200" dirty="0"/>
          </a:p>
        </p:txBody>
      </p:sp>
      <p:pic>
        <p:nvPicPr>
          <p:cNvPr id="20482" name="Picture 2" descr="https://encrypted-tbn3.gstatic.com/images?q=tbn:ANd9GcSxViEga2x_Yf8LLkKbdUpaDvDfjKAZ_957Scqz5XnjMVjKwtBVz4XePXkc"/>
          <p:cNvPicPr>
            <a:picLocks noChangeAspect="1" noChangeArrowheads="1"/>
          </p:cNvPicPr>
          <p:nvPr/>
        </p:nvPicPr>
        <p:blipFill>
          <a:blip r:embed="rId4" cstate="print"/>
          <a:srcRect/>
          <a:stretch>
            <a:fillRect/>
          </a:stretch>
        </p:blipFill>
        <p:spPr bwMode="auto">
          <a:xfrm>
            <a:off x="6372200" y="0"/>
            <a:ext cx="2352675" cy="1943101"/>
          </a:xfrm>
          <a:prstGeom prst="rect">
            <a:avLst/>
          </a:prstGeom>
          <a:noFill/>
        </p:spPr>
      </p:pic>
      <p:pic>
        <p:nvPicPr>
          <p:cNvPr id="20486" name="Picture 6" descr="https://encrypted-tbn2.gstatic.com/images?q=tbn:ANd9GcShNn0vgCCuRJ9E7l1iNh7tTQA5T7n7TL2E3p77gM9PTPuCG4DhHatHohKY"/>
          <p:cNvPicPr>
            <a:picLocks noChangeAspect="1" noChangeArrowheads="1"/>
          </p:cNvPicPr>
          <p:nvPr/>
        </p:nvPicPr>
        <p:blipFill>
          <a:blip r:embed="rId5" cstate="print"/>
          <a:srcRect/>
          <a:stretch>
            <a:fillRect/>
          </a:stretch>
        </p:blipFill>
        <p:spPr bwMode="auto">
          <a:xfrm>
            <a:off x="6444208" y="2132856"/>
            <a:ext cx="2520280" cy="235076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32248" y="1058252"/>
            <a:ext cx="18002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b="1" dirty="0" smtClean="0">
                <a:solidFill>
                  <a:schemeClr val="dk1"/>
                </a:solidFill>
              </a:rPr>
              <a:t>Factor Socio-Cultural  </a:t>
            </a:r>
            <a:endParaRPr lang="es-EC" b="1" dirty="0" smtClean="0">
              <a:solidFill>
                <a:schemeClr val="dk1"/>
              </a:solidFill>
            </a:endParaRPr>
          </a:p>
        </p:txBody>
      </p:sp>
      <p:sp>
        <p:nvSpPr>
          <p:cNvPr id="4" name="TextBox 3"/>
          <p:cNvSpPr txBox="1"/>
          <p:nvPr/>
        </p:nvSpPr>
        <p:spPr>
          <a:xfrm>
            <a:off x="4320480" y="1058252"/>
            <a:ext cx="1872208" cy="476071"/>
          </a:xfrm>
          <a:prstGeom prst="ellipse">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smtClean="0"/>
              <a:t>Desempleo</a:t>
            </a:r>
            <a:endParaRPr lang="es-EC" sz="1600" b="1" dirty="0" smtClean="0"/>
          </a:p>
        </p:txBody>
      </p:sp>
      <p:sp>
        <p:nvSpPr>
          <p:cNvPr id="6" name="TextBox 5"/>
          <p:cNvSpPr txBox="1"/>
          <p:nvPr/>
        </p:nvSpPr>
        <p:spPr>
          <a:xfrm>
            <a:off x="2304256" y="2636162"/>
            <a:ext cx="1584176"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b="1" dirty="0" smtClean="0">
                <a:solidFill>
                  <a:schemeClr val="dk1"/>
                </a:solidFill>
              </a:rPr>
              <a:t>Factor Tecnológico</a:t>
            </a:r>
            <a:endParaRPr lang="es-EC" b="1" dirty="0" smtClean="0">
              <a:solidFill>
                <a:schemeClr val="dk1"/>
              </a:solidFill>
            </a:endParaRPr>
          </a:p>
        </p:txBody>
      </p:sp>
      <p:sp>
        <p:nvSpPr>
          <p:cNvPr id="9" name="Rectangle 8"/>
          <p:cNvSpPr/>
          <p:nvPr/>
        </p:nvSpPr>
        <p:spPr>
          <a:xfrm>
            <a:off x="4566592" y="2924944"/>
            <a:ext cx="259228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sz="1400" dirty="0" smtClean="0"/>
              <a:t>Estándares de gestión </a:t>
            </a:r>
            <a:r>
              <a:rPr lang="es-ES" sz="1400" dirty="0" err="1" smtClean="0"/>
              <a:t>cartografica</a:t>
            </a:r>
            <a:endParaRPr lang="es-EC" sz="1400" dirty="0"/>
          </a:p>
        </p:txBody>
      </p:sp>
      <p:sp>
        <p:nvSpPr>
          <p:cNvPr id="13" name="Down Arrow 12"/>
          <p:cNvSpPr/>
          <p:nvPr/>
        </p:nvSpPr>
        <p:spPr>
          <a:xfrm>
            <a:off x="792088" y="2858452"/>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cxnSp>
        <p:nvCxnSpPr>
          <p:cNvPr id="14" name="Straight Connector 13"/>
          <p:cNvCxnSpPr/>
          <p:nvPr/>
        </p:nvCxnSpPr>
        <p:spPr>
          <a:xfrm>
            <a:off x="1728192" y="3794556"/>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016224" y="1346284"/>
            <a:ext cx="0" cy="3096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3" idx="1"/>
          </p:cNvCxnSpPr>
          <p:nvPr/>
        </p:nvCxnSpPr>
        <p:spPr>
          <a:xfrm>
            <a:off x="2016224" y="1346284"/>
            <a:ext cx="216024" cy="351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6" idx="1"/>
          </p:cNvCxnSpPr>
          <p:nvPr/>
        </p:nvCxnSpPr>
        <p:spPr>
          <a:xfrm flipV="1">
            <a:off x="1944216" y="2959328"/>
            <a:ext cx="360040" cy="1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Right Arrow 37"/>
          <p:cNvSpPr/>
          <p:nvPr/>
        </p:nvSpPr>
        <p:spPr>
          <a:xfrm>
            <a:off x="4115060" y="2986499"/>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9" name="Right Arrow 38"/>
          <p:cNvSpPr/>
          <p:nvPr/>
        </p:nvSpPr>
        <p:spPr>
          <a:xfrm>
            <a:off x="6300700" y="1131333"/>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2" name="Left Brace 41"/>
          <p:cNvSpPr/>
          <p:nvPr/>
        </p:nvSpPr>
        <p:spPr>
          <a:xfrm>
            <a:off x="4032448" y="770220"/>
            <a:ext cx="288032" cy="14401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sp>
        <p:nvSpPr>
          <p:cNvPr id="45" name="TextBox 44"/>
          <p:cNvSpPr txBox="1"/>
          <p:nvPr/>
        </p:nvSpPr>
        <p:spPr>
          <a:xfrm>
            <a:off x="0" y="1778332"/>
            <a:ext cx="151216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r>
              <a:rPr lang="es-ES" b="1" dirty="0" smtClean="0"/>
              <a:t>Análisis Situacional </a:t>
            </a:r>
            <a:endParaRPr lang="es-EC" dirty="0"/>
          </a:p>
        </p:txBody>
      </p:sp>
      <p:sp>
        <p:nvSpPr>
          <p:cNvPr id="46" name="TextBox 45"/>
          <p:cNvSpPr txBox="1"/>
          <p:nvPr/>
        </p:nvSpPr>
        <p:spPr>
          <a:xfrm>
            <a:off x="0" y="2786444"/>
            <a:ext cx="1512168"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lvl="0" algn="ctr"/>
            <a:r>
              <a:rPr lang="es-ES" sz="2000" b="1" dirty="0" smtClean="0"/>
              <a:t>Externo </a:t>
            </a:r>
            <a:endParaRPr lang="es-EC" sz="2000" dirty="0"/>
          </a:p>
        </p:txBody>
      </p:sp>
      <p:sp>
        <p:nvSpPr>
          <p:cNvPr id="47" name="Down Arrow 46"/>
          <p:cNvSpPr/>
          <p:nvPr/>
        </p:nvSpPr>
        <p:spPr>
          <a:xfrm>
            <a:off x="648072" y="2498412"/>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8" name="TextBox 47"/>
          <p:cNvSpPr txBox="1"/>
          <p:nvPr/>
        </p:nvSpPr>
        <p:spPr>
          <a:xfrm>
            <a:off x="0" y="4077072"/>
            <a:ext cx="2016224"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lvl="0" algn="ctr"/>
            <a:r>
              <a:rPr lang="es-ES" b="1" dirty="0" smtClean="0"/>
              <a:t>Macroambiente</a:t>
            </a:r>
            <a:r>
              <a:rPr lang="es-ES" sz="2000" b="1" dirty="0" smtClean="0"/>
              <a:t> </a:t>
            </a:r>
            <a:endParaRPr lang="es-EC" sz="2000" dirty="0"/>
          </a:p>
        </p:txBody>
      </p:sp>
      <p:sp>
        <p:nvSpPr>
          <p:cNvPr id="49" name="Down Arrow 48"/>
          <p:cNvSpPr/>
          <p:nvPr/>
        </p:nvSpPr>
        <p:spPr>
          <a:xfrm>
            <a:off x="648072" y="3290500"/>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0" name="TextBox 5"/>
          <p:cNvSpPr txBox="1"/>
          <p:nvPr/>
        </p:nvSpPr>
        <p:spPr>
          <a:xfrm>
            <a:off x="2232756" y="3913657"/>
            <a:ext cx="1512168"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b="1" dirty="0" smtClean="0">
                <a:solidFill>
                  <a:schemeClr val="dk1"/>
                </a:solidFill>
              </a:rPr>
              <a:t>Factor </a:t>
            </a:r>
            <a:r>
              <a:rPr lang="es-EC" b="1" dirty="0" smtClean="0"/>
              <a:t>Geográfico</a:t>
            </a:r>
            <a:endParaRPr lang="es-EC" b="1" dirty="0" smtClean="0">
              <a:solidFill>
                <a:schemeClr val="dk1"/>
              </a:solidFill>
            </a:endParaRPr>
          </a:p>
        </p:txBody>
      </p:sp>
      <p:sp>
        <p:nvSpPr>
          <p:cNvPr id="21" name="Rectangle 8"/>
          <p:cNvSpPr/>
          <p:nvPr/>
        </p:nvSpPr>
        <p:spPr>
          <a:xfrm>
            <a:off x="4608512" y="4029744"/>
            <a:ext cx="2195736" cy="30777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C" sz="1400" dirty="0" smtClean="0"/>
              <a:t>Puntos Geodésicos </a:t>
            </a:r>
            <a:endParaRPr lang="es-EC" sz="1400" dirty="0"/>
          </a:p>
        </p:txBody>
      </p:sp>
      <p:sp>
        <p:nvSpPr>
          <p:cNvPr id="22" name="Right Arrow 37"/>
          <p:cNvSpPr/>
          <p:nvPr/>
        </p:nvSpPr>
        <p:spPr>
          <a:xfrm>
            <a:off x="4032448" y="4029744"/>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6" name="TextBox 3"/>
          <p:cNvSpPr txBox="1"/>
          <p:nvPr/>
        </p:nvSpPr>
        <p:spPr>
          <a:xfrm>
            <a:off x="4248472" y="1784339"/>
            <a:ext cx="2304256" cy="476071"/>
          </a:xfrm>
          <a:prstGeom prst="ellipse">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err="1" smtClean="0"/>
              <a:t>Globalizacion</a:t>
            </a:r>
            <a:endParaRPr lang="es-EC" sz="1600" b="1" dirty="0" smtClean="0"/>
          </a:p>
        </p:txBody>
      </p:sp>
      <p:sp>
        <p:nvSpPr>
          <p:cNvPr id="27" name="Right Arrow 38"/>
          <p:cNvSpPr/>
          <p:nvPr/>
        </p:nvSpPr>
        <p:spPr>
          <a:xfrm>
            <a:off x="6588732" y="1942968"/>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5" name="Round Same Side Corner Rectangle 4"/>
          <p:cNvSpPr/>
          <p:nvPr/>
        </p:nvSpPr>
        <p:spPr>
          <a:xfrm>
            <a:off x="288032" y="5037856"/>
            <a:ext cx="2504767" cy="909689"/>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78232" tIns="6985" rIns="6985" bIns="6985" numCol="1" spcCol="1270" anchor="ctr" anchorCtr="0">
            <a:noAutofit/>
          </a:bodyPr>
          <a:lstStyle/>
          <a:p>
            <a:pPr marL="57150" lvl="1" indent="-57150" algn="ctr" defTabSz="488950">
              <a:lnSpc>
                <a:spcPct val="90000"/>
              </a:lnSpc>
              <a:spcBef>
                <a:spcPct val="0"/>
              </a:spcBef>
              <a:spcAft>
                <a:spcPct val="15000"/>
              </a:spcAft>
              <a:buChar char="••"/>
            </a:pPr>
            <a:endParaRPr lang="es-ES" sz="1100" b="1" kern="1200" dirty="0" smtClean="0"/>
          </a:p>
          <a:p>
            <a:pPr marL="57150" lvl="1" indent="-57150" algn="ctr" defTabSz="488950">
              <a:lnSpc>
                <a:spcPct val="90000"/>
              </a:lnSpc>
              <a:spcBef>
                <a:spcPct val="0"/>
              </a:spcBef>
              <a:spcAft>
                <a:spcPct val="15000"/>
              </a:spcAft>
              <a:buChar char="••"/>
            </a:pPr>
            <a:r>
              <a:rPr lang="es-ES" sz="1100" b="1" kern="1200" dirty="0" smtClean="0"/>
              <a:t>FACTOR CULTURAL AMENZA  DE ALTO IMPACTO, COMO EL DESEMPLEO, POBREZA. Y OTROS FACTORES</a:t>
            </a:r>
            <a:endParaRPr lang="es-EC" sz="1100" kern="1200" dirty="0"/>
          </a:p>
          <a:p>
            <a:pPr marL="57150" lvl="1" indent="-57150" algn="l" defTabSz="488950">
              <a:lnSpc>
                <a:spcPct val="90000"/>
              </a:lnSpc>
              <a:spcBef>
                <a:spcPct val="0"/>
              </a:spcBef>
              <a:spcAft>
                <a:spcPct val="15000"/>
              </a:spcAft>
              <a:buChar char="••"/>
            </a:pPr>
            <a:endParaRPr lang="es-EC" sz="1100" kern="1200" dirty="0"/>
          </a:p>
        </p:txBody>
      </p:sp>
      <p:sp>
        <p:nvSpPr>
          <p:cNvPr id="28" name="Round Same Side Corner Rectangle 4"/>
          <p:cNvSpPr/>
          <p:nvPr/>
        </p:nvSpPr>
        <p:spPr>
          <a:xfrm>
            <a:off x="3096344" y="5037856"/>
            <a:ext cx="2504767" cy="909689"/>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78232" tIns="6985" rIns="6985" bIns="6985" numCol="1" spcCol="1270" anchor="ctr" anchorCtr="0">
            <a:noAutofit/>
          </a:bodyPr>
          <a:lstStyle/>
          <a:p>
            <a:pPr marL="57150" lvl="1" indent="-57150" algn="ctr" defTabSz="488950">
              <a:lnSpc>
                <a:spcPct val="90000"/>
              </a:lnSpc>
              <a:spcBef>
                <a:spcPct val="0"/>
              </a:spcBef>
              <a:spcAft>
                <a:spcPct val="15000"/>
              </a:spcAft>
              <a:buChar char="••"/>
            </a:pPr>
            <a:endParaRPr lang="es-ES" sz="1100" b="1" kern="1200" dirty="0" smtClean="0"/>
          </a:p>
          <a:p>
            <a:pPr marL="57150" lvl="1" indent="-57150" algn="ctr" defTabSz="488950">
              <a:lnSpc>
                <a:spcPct val="90000"/>
              </a:lnSpc>
              <a:spcBef>
                <a:spcPct val="0"/>
              </a:spcBef>
              <a:spcAft>
                <a:spcPct val="15000"/>
              </a:spcAft>
              <a:buChar char="••"/>
            </a:pPr>
            <a:r>
              <a:rPr lang="es-ES" sz="1100" b="1" kern="1200" dirty="0" smtClean="0"/>
              <a:t>FACTOR TECNOLOGICO OPORTUNIDAD DE ALTO IMAPCTO</a:t>
            </a:r>
            <a:endParaRPr lang="es-EC" sz="1100" kern="1200" dirty="0"/>
          </a:p>
          <a:p>
            <a:pPr marL="57150" lvl="1" indent="-57150" algn="l" defTabSz="488950">
              <a:lnSpc>
                <a:spcPct val="90000"/>
              </a:lnSpc>
              <a:spcBef>
                <a:spcPct val="0"/>
              </a:spcBef>
              <a:spcAft>
                <a:spcPct val="15000"/>
              </a:spcAft>
              <a:buChar char="••"/>
            </a:pPr>
            <a:endParaRPr lang="es-EC" sz="1100" kern="1200" dirty="0"/>
          </a:p>
        </p:txBody>
      </p:sp>
      <p:pic>
        <p:nvPicPr>
          <p:cNvPr id="30" name="Picture 4" descr="https://encrypted-tbn3.gstatic.com/images?q=tbn:ANd9GcQRVTDceWHi4E-WhaiwPILqZYUKilz0HfTG3yxNaQMckQlMPsbdrLisZpdy"/>
          <p:cNvPicPr>
            <a:picLocks noChangeAspect="1" noChangeArrowheads="1"/>
          </p:cNvPicPr>
          <p:nvPr/>
        </p:nvPicPr>
        <p:blipFill>
          <a:blip r:embed="rId2" cstate="print"/>
          <a:srcRect/>
          <a:stretch>
            <a:fillRect/>
          </a:stretch>
        </p:blipFill>
        <p:spPr bwMode="auto">
          <a:xfrm>
            <a:off x="7236296" y="1844824"/>
            <a:ext cx="1573857" cy="1573857"/>
          </a:xfrm>
          <a:prstGeom prst="rect">
            <a:avLst/>
          </a:prstGeom>
          <a:noFill/>
        </p:spPr>
      </p:pic>
      <p:sp>
        <p:nvSpPr>
          <p:cNvPr id="19458" name="AutoShape 2" descr="data:image/jpeg;base64,/9j/4AAQSkZJRgABAQAAAQABAAD/2wCEAAkGBwgHBgkIBwgKCgkLDRYPDQwMDRsUFRAWIB0iIiAdHx8kKDQsJCYxJx8fLT0tMTU3Ojo6Iys/RD84QzQ5OjcBCgoKDQwNGg8PGjclHyU3Nzc3Nzc3Nzc3Nzc3Nzc3Nzc3Nzc3Nzc3Nzc3Nzc3Nzc3Nzc3Nzc3Nzc3Nzc3Nzc3N//AABEIAGoApgMBIgACEQEDEQH/xAAcAAACAgMBAQAAAAAAAAAAAAAFBgMEAAIHAQj/xAA/EAACAQIEBAMGAwcDAgcAAAABAgMEEQAFEiEGEzFBUWFxFCIygZGhBxWxI0JSweHw8TM00XKyJDZDYnOCkv/EABkBAAMBAQEAAAAAAAAAAAAAAAIDBAABBf/EACYRAAICAgIBBQACAwAAAAAAAAECABEDEiExQQQTIjJRBaEjYYH/2gAMAwEAAhEDEQA/AKeU0Rp2EUyuk8xDGKZ15Rk6rcHcjYC/njXiChy6lrpaKqpqiRqNgQYQsWlrG3u7kr3tvscEc6rIqrO9UsQgjDKLA2UWt37D6Wwfahpqk08hlGh4kMMuvU52JZWuP3STY+G3bCtHupWCjAETmNTJT1FfCih560ty1iAsCrLvqJ8sapTQU9V+VievgEbnkhCrhRuTcdwSb4eONMky7LaL8xiWNKymQ1COshdZkC6WVlPQkWsfH54Wc6SpgonzdAQGVYKZo7Al23Orbpv9sce0oTahvkZfyXLabkJDxNJOoeQszU+myoDdSevXr88U87pas5os2XWnpAoUya7B4y3dSd+lreJx7PQSUNLSMs1a8pkSOWKZFK7nQd+27bb4NZhUQx55SslKyUUVEvNpi76XlJNyLdhba/0wII8wiD0O4qHKUOYT1Up0jSEiIh1jSNjtvbqOn2wUy/Jq2vy9/wAuormnVpNMQHpbxNxc2/4xBm2bUh5UXs8kEsUa8xRYkubahfwBHXzww1maiCrjlyybRHJCkihHtov1U26nvjNtVmEmhNL3EvhmseXLJ1roGqBC8jojvpVWY3Itfx7C3XGlRWBUSWGoRZdSyQFje5BubdT07YtZ3mUiZlmRptTDSsgLbHWQAT6bD74h4Uyx4lmqsvLTzSR6ZZNFhTRke8GY7C9/G9h54IUTcAoVUqP+z2jzENXVEw5UUk5Rv2UTQglRuQD9+1/DFuros7appq2KgqJablFFqImDrc2Pvtf3LG/W2Jnh/MZII1dDOgLRGVtum9tvDA6uzWvpIzl9HVMntriGQDdHBNrnscYANzONeIBZJxQHnymSMIWSIq7XNrKD18+3TxxBT1UobKVnaFEkqArsY9Ohm90Ekdbb+OIOJKIU0dKjzTyPMHVhIRYEHqLev3x5SQfmElMJqepNJEwLPALsGB6gdDjKDqKmyPTH9hfiLJZ6TiBcvhqBVNUFZF5KMAmra2/ewBOwxdnoKuneoXOaESU0MTvFUIwcPYe69wdiOoHnuMSZ7BFVw05epkjhjYujq5DO1hax63tvvgdS1Xs9NnVHU1NVOayJBE3O1FCNXvXPYhrbDpjiEHiENgb8Qc08TRUsVGlZAvMEjTSOraXsR7oHw3vv6YuUMNRK8cYrapIahimjm3ubXJUm+noB9MeZQF1L7ZrKKragADe4tfvvYnti1nVfDF7LqnSCnhLGJeUihnIs17AC+y7gdsFz0YIVft/cbsr4rFdTjMcxgAnyuUQjQdBZiTZfAi12uPDzxemyrJ+Iop85r5kp5eSUWF3CQwkX98+IJN7X798Ik8EeYM8lLXiITFHdVS5kYJtY38B4YpyznMIIsuqakB45y0scExBF+gYEW2JPc4JXuzAfHVD/AHxGKSkpMmlibL6yCoUw6GqKYKSxuTYk326WtjMAqIwZJUSpUD2pZFVo6d3u0a+J3F+lsZhVXzcYCB2JtScQ1U1VU1lMsTxxsyRwkXa3ivyP+MF4eLofY5ahoEDCw5ae6inxtb4iev6YWuEpm5U9NBRwuhs0s8h+E2P8r7Yo0ummziamnEsVNUHYncoG6N3uO4w4OxY1FgKihpNxFWV2dQe0RKTr2KI1iUG/w9SL+GLecZrLT8J5LlcrstQxWWpDfEqqxK+m2nz2wXpaUUNMkUkNPJOGIEzkEqSxv22thLpctqMwr5YpZJW5ZO6rrZhftvb6nGV1a78TZEdACObjBxNn1KeUmXVSSnnpIeUvZTq3Pje2LfFOZ1NTN7fQPA9GIEUwyEh9ZuSdvp4beOFPiDJKrIKiNKnQebFzorNc6Ttvba/lc4ZZoKR+FlZTEIhCHEgSzCw8fX/jC2CqBUPGWdiTwRLXBcWWTUMGY8SUZrOdO0caCfRpsdyR3FyBY4k4yqKOlkSfJqVaWmQ6Gp0cFd7nWDa46WNye2B2U1ML8M0UFPTLDOJmeScyG0hJ2FjsuIeI4WliiVMyopyZLSLHNfRYbX29el8cBN14hYwANh3J6XOamfIppaqkWbL47xxK73Ck3vYbEb23BHfEQzAijhp6CepShsXSJ3+Fj8QNuu/fuLYr5Zm9EnDMsc9PGzRoU0aN2a1g1/HEXDppYFppsxjealVyXijNi/h6C9sMxnUwX+Q5Pc2ycpJnEqTlJI0WwjlFxY9bemB+c6abMFigf/bTDSRey9Db5G4w5RcPrmGcVGc5dNDDBMTyoFBHK6bH0tghw/wFCUzNM1jWqlmHMpXjYh4mUE6ie4YkXB22xqO5J6hFD7YHmI2dIsk61bmoWRiBEWW0ekDtsO/nixQZdHV06SVQlZiboFYhVF7bdr4ZYqODOVp6GoLXd1RDJawGrc7eRwQ4xpKHI62ghpTIIpE0Rq595nG2m3ppAGFFzr8Z32lGT5eZRpVjfLWpsxqAhoobwFVsZDexG3VjcY1oqfKK2lWOvc0OYiyCZFLKygnaRel7dx4b3w3VfBX5jQLLQuPbkiQSwsbLIQBfSex2745vkaSZlndRUVC3ipZeWIWcCzE2Nx5Yy7KdpMdnPt+IxZo2Qw5ctJlkFQ9fNJoLVDBrKN9Q02A6D64Vcwp6DMK4Q5lJVUQp42kAGh9adwPAk9OvXoLYnzxI8p4np+VAIoqiL/TY9DqtcWO19IwNrUkzvPxT0NO8wpobsiLc2U3ZvHuMO3LuGm09tCCb5hrLswgiLPEzpElgizHUQLWIPS/fwwWzmWlqaSnqcvy6lhaaYzTzooUyG3S53Uep6nywl1k6ihfRbUfcBH3xZymUVOXmCaRZXL3tKzdyAF8Otz49MAyhQTGo7ZKH5HOszTIaTLUHEdCss5k2EI95BvYBu4ta+/UjGYTOKcoeOSOKlGpOqxlxcdidz0+eMx1FBWKyEqxBhvKqc0dMZphByJwJY3VPeue+5N7j9MVc5ijkzfLI6EGsqPZ0mqTM10BJNlt2AFvG9x6YYqthX0FHUU6KIZIAWW+kIBsQfQ7YSsvzcU2dz1NUiinqFKq5XULLa1voBgRtZYQldWVUbqXanO51qJ6Spi1VF9QYEAE+HkPTti1k0kS00Jlj5deEYSzIf9Ul7qLeQ28xgPk8f5vnT1B5KR2CgOCAfAm29rjc+eJ8mziYcUUiViQCmkJhMQH7PS+w+9t+uCXFfH7McxBH4Jf4npqrOaGGOjpJKmenkYPJqBshGyi+/nYePTpgJBPPQ5Q1DmNO6BiWWOcFSNx26nfBXMMwni4dhipJVumYzKdKBb2BG/jtb64Gz/mD09I1bXpPTSS3RRLcxMv6bXwZxBFowRlbI/x8yisE9FLT01X7tPLOrvAWDEAGx1AdPTB3if2MUrSwwQRSKVKmLr8ViL26WxRrZzU8saVARSo2F282Pc4tRyrUzUUDhWmk/iGyAdT9AcT7EkGelk9L7Ccm7i7WARRaIzdGa9ge2Gjg/K8tqaJKmro2qJr2vzbAi9ul+2DnFiZakdE8cQqacKgkhd7+hBABF97i/fbAGLNmapkWUJDDYIgjjCogB6bYPYsvElpVyAtGbhSlqKKSWGMrLT88uxLBTp6Ko+Qv88H+Is5q6WmhyzRG3OhLl1TStiSCO5LW7+Z2wA4VrYqtTIkkqNFNpKKeq22JHy+2CXFCilyGIqssjK2kSStcxi4/i33sPrhLkn4mNoEAjqLcAFNOs0ES6w4J2+K29jgjmWdVHGGcRRSzx0cNCxkJC3LzWuRqJ+FAR9Thep6stIkepE1ndnYBR6+GI+D6+T2uqpgkrPLM7KqJqLE7EW+QxkVhbGAdWYAxjbiebJlzTLq2teaSGnEtJURrdpNQ3ubgDe2FHgVpUnqalrmOMKzE3tcX/wCcGavhzOa/iJ6nN8slp6FkBUDSV5a2t8J+uD82QCNHhy6BRDPe9jpEZ73/ALOKCjNi45iBkRM3y4q5zsVsuZ54a+qZRGCQl9goF9IA+/1xGiVuVVi5lTTkar2ljNmUne39emHAcIQZVURU1Yr1azR6w1tKqwvcdb9sV874YknVJaRZFQ0+oQDezg/Ct/EY4XCNqZwY2yY9x5g3IhJmdTW1KrTe0AFozKAF5h3JtifhaCWbOpKKrK081iz2XqNr2ttci2J/w3m1VNTRMgTRLzNZF+2m2NqrMWqPxDE9NGeVHKKcaBu4VbMdvQnHA1uVMLXXGrKeY7ZlwtNnCRz5PSnUgCPHzgtwP3veBF/Ha/TGYfMiRo6UNuuoehxmH6r4ElNk8mcP4cPP4drqaaQmKOZXQHqhte9vC9vnfFCbL1MSSxwJIZFB5kslyT6f5xFlFBNmME8EUmgtJrLEDTa31vft0xSJq1q/Ymn+G9mZ7LYdT02+WCx5VHxEE42rYw1whFD+Z1KTwR1AaFQOgCqSQdvptgRxXlrZXWq0ZUBhrRVv+zIPTfwxrSSmL2yvoJ2DUcsQAb/1kYsDceFwu3n4424rqWrauGuLs6zRAA32Xywjn3LlIKnDXkSDK5aevraanr2dYZ6rW+k7NISOvkenzw7cZRxQ8PTRLHCqRFeSqR6feDqBb745/WGMGOWIjnEB35Y0op8FH88Nk9bHnPDKc03q4LBt/jUi17eO9/UYLIhZgYfpnAVh5ixzrOFNwRtY9b4MZJDXpxLSMYGRqc++knulBYjoenUYMZTmVNWvknPo6eSrp9P/AIxwBLqW/wD+h8PUbEYk4prOVxAtTTvedYwXJ7nfr8sT5Dq2o7noYWb1Qozbjivkiy2OijLu0hUN1sgBvv1+1hhPqOZDKYp1s4I1AdMGc+zf8zjiVYeSqg6wDfUf+MADUNJUCeX3iHX7YLBdSb12PSiezHU8Qpl/5ZDFSxx027TJCgDLtb1PU42PGBqMxV2RPYHBRopVDAr3LDCpPKZ5XlbYt2x4q7XwRUXZknuNWo6jFxHl+WvEM14dqWMYOqelubw/+5b76b9j09MSfh5AlPVNMsUchUgnWR7tybEA7EjS31wBoKl4pAFawlujD+JT7tsMXCFBW5ev5nNCJ6YrGjqqm46+9tv1O/rjpBK0I3G48y5nclVScSUdRFzKXngkJqNg1mNx2/d6euDOUzCreMK9g58bBb4V+Ks2Z88jJJtBo0DSVAGm/Q+RxTy7Op+XDCE5elEdmba9uo+33wONzjBM5nQZSFE6XxJktPJAaykrJJ5qNA7WtoKk2t433+2KWV0jZknIpZfZzodYpyLqr2Ok27i56Y3y+rvS9SUdbEX2a4tvgpl1VBQyiWdVKKuwPY+X3x5beoZn57laromgnKaD2jgasq6DiDKpNTNqWoVdQZfI9CL79epIOLvA+ZUdZxlVV6RpSpHTOYFJBN9a6ifE2v6DboMO/GddTZxl8cs9OsJp31QyNKB12sb7WO2364ReF3NfxZNVWXQFkjuvRySL/LHpbKUOQdyQK4ZUMf8Aif8AECDh/KKGpWIz1NYxKxgWsguL+W9vv4Y9xyj8R4qRc4pjTMeYae0qW+GzHSfnv9BjMUp8lBkz2rETzIMxWgrAtTKFpZh7+pdQv2PQ9/DAzP5KefMZZKeZZYwAikKQPlcYJ5NFlccVVmGd09RPBC6RRRQtp1uQSQfKwxBmVVSZ7W0lFQUNNlUAcqpuSTf+I9zttg/ZVBt5gjKzDTxI8gphV0udbHlx5eJ2/wDpIhv9jg7AtLX/AIb1aLCDPTT6+Yo8O/0v9Tgr+G3D3Kz3OMqrxqiloGi1jbWjNa4+uDqcG0vDmS11KtZLNBP78jS2Gmwt2GFEg8iGARwZx7SG0XPUWxYy9poZG5baSO49f8YqVCvGSgvqjb0viSmrLvdrKLb2w5DyIC8NLmUSey5/SGVukvLux7HYYOcVKUzuW2wZFa3y/phRaYzVnMQm+sEfL/GHTPo/bpKPMYWULVRBSWOwYf5+2Jc6/wCQET1P43KqE2eIvTkiM2O+B8SkwlLEtfByWk5ckYldXVtWvlG5W3S97dfK+KNGWjzKZkFjHci3QE7D9cEgZVJIm/kMuPK6hTcyG5RfG2+JmcJG3kMe1MRhHNJAj6sSenrirVyCGM806Sb2Hf8AvcYw5nndTel/aBW7AqB6X3x3ThqgqFzaWrp55WoplBERI0Dvde997fLHCKeTkUTP00i4J7X6HH0PwXGaTLYoo7GBVAQdbDDE7uduhU59xpkxzDjeomq1tROYuYVbd1A0/qN/TAXimnpKHPYkhijCMiyKjXI8Nx36Xx1bjqNPY4GWNdSva4G9jva/rjmebwe1cRPPJZjFBHAg8L+8364kzZGVyCeO5bgChAwHMkoMzNDRxuSJKd7snv3aKx+FtunceRwSgqpc0njmb3VA91V3A8cbz5BzohLSACQD3ohtr9PPBzhrKoqVXqKpdKxDVY/u26k484vjPyHcrJAtoi/iN7bJLT5VT008ioollZIyQCeik9Om59RiXgyBMuyiSrqCgChveBBA633HXv8ATCBmtU+eZ5UV0m5rKjV06KTsPkLYcOKqynoeF4aKhPulBDa/T+L7C3zx6TJSLjnnI9lshijJVHM8zqqyo1HmtcD+EdAPkAMZiOhjtFqP73jjMVb1wJCTZudR4josqzzgn8xyYU8TRDnTwxrZtYHvggdzjlbKWJVQWJOwAucEqOo9lrIZBt7w1HxB2P2wwZrGIhC8Ww12sD8V8PxnZbMAnniMfCWY1MGV0s0tRy61E0mRlvcX6N49MDeJM1zTNNUdbVnkA30JsrfIfzx5wrXU9VXTZcze+hvbp18PG388bcbULUFRTSByISG1b+V8cXFjU7CMfM5UKRzOf1MrSVUrsLEk/wDFvtiWmyasrqeappIbxRLdrn4vG3icUOdrZiRa5Jwz8MVTQZZPz1Ps0kuhALlnYgXCj074RkYqLEbhUM1NFxHIngVRcBgPXxw85JB7ZlEtCzWZTzYm7A36f344Xs1gy3L6gPCkkbcq6RMSd/HfBbheV2ypZA9mS6t59f6Y3Lra9zqUmSmPEqLI3tM0TmyxH+WBVNVkVUm1xMwH32xNVSmOKumvuz6APXbAyD4kYHfUNsNYlloxHTWIzxS6W3I+eJKh1kQKqB3OyrpuSTgXNIVjYr1G4wTyesiWoiq2UtZbqPPERFcylKJoyfjakp6HKMspFhCVMgR5HtuV07A/bDF+HX4ixUVHHQZ0sloxpjqYl1e6P4h1+Y+mE7i2vbMa+jWFdz7qJ6/1x7mVHDQciKHaWNdLH+I/3fFXp1tYr1D05qdY4l4qyjNJKKmyytSomZtZRUYWUdzcC2OXZhXTUnFlayvriaoAKX2tpA288TcMrFT1FRmdTPEFgjb3Cdx3vhdgSWaJZJGLyuNTE9yQML0D5WvrqMbIy4lnYslzOnr4tVLIGcixQmzIfMYs8VyS0/B+b8glX9iffyIsftfHPcphYxRyqWVwdipIP1xnGWe5ll1HDRw1bPDXQyx1CzDXqUhRsTuOp6Ylf+L1bdDxCHrNhqw5ifQR/txpAYqLD1OCPESO5oace8I49TjzY/0xFkdTTxROaiJj1KgAHUfnjyokMzl9OkfujrYeGKCTvFkhUr9ni2ijAUXA2GMxkdv3xjMciJDJGxYEC4v1w1cN5VDmmUyz1Mj3oalCqC1iOpBPhYH+xhaX4T6DDp+HQBTN1IupSMkHp8WDXk1CXgwFmMa5FxlDWUyBKeaUFV1E6VOxF/nfDf8AiSY6nhyGYGzFgPqDha492puH7fwH9Rhi47/8lw/9afrilPrBf7Tkm3UeuOgZfDDSnI42A5S0zsvnIwBJ+7Y5+e+G/MmY8F0RLG+iPe+Js3gR+E9mS/iHJScimiXTzw90A6qlt/le30xpw2phyRmNrG52OE13d3JdmY+JN8NeWEjIyASBp/lh2BNBUXlfY3AFZI8kFzsGkLFb+P8AZxVVihBBOxBxbqP9vF/fbFRsZu4AhupfTEx2tbbbrjMllvTAsRsxGIX+BfTEeUf7eT/qGJ6+McDzDmSwrNnUtfPp0UcepR4sen88UM4zBmldgbyt0PhiagJ51YL7cn+eBFb1PqcVY/pEP9pSEjDV7xGrZvPBjJ51G0mwZbI3YHtfARv9TBDLfhb1xk4MzdR+ypgmWUz3J1s1yfUj+WA3HtJLUSZfJGU0JC5JZwo+IeOLuREnhinuSf2z/wDccCeN+mU//FJ+qYYxvGZwfYQRGAFWy+fliYG/XoPA4gj+DG8fbEREKTMYyBck+YxmNV7+uMwM0//Z"/>
          <p:cNvSpPr>
            <a:spLocks noChangeAspect="1" noChangeArrowheads="1"/>
          </p:cNvSpPr>
          <p:nvPr/>
        </p:nvSpPr>
        <p:spPr bwMode="auto">
          <a:xfrm>
            <a:off x="155575" y="-479425"/>
            <a:ext cx="1581150" cy="100965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9460" name="AutoShape 4" descr="data:image/jpeg;base64,/9j/4AAQSkZJRgABAQAAAQABAAD/2wCEAAkGBwgHBgkIBwgKCgkLDRYPDQwMDRsUFRAWIB0iIiAdHx8kKDQsJCYxJx8fLT0tMTU3Ojo6Iys/RD84QzQ5OjcBCgoKDQwNGg8PGjclHyU3Nzc3Nzc3Nzc3Nzc3Nzc3Nzc3Nzc3Nzc3Nzc3Nzc3Nzc3Nzc3Nzc3Nzc3Nzc3Nzc3N//AABEIAGoApgMBIgACEQEDEQH/xAAcAAACAgMBAQAAAAAAAAAAAAAFBgMEAAIHAQj/xAA/EAACAQIEBAMGAwcDAgcAAAABAgMEEQAFEiEGEzFBUWFxFCIygZGhBxWxI0JSweHw8TM00XKyJDZDYnOCkv/EABkBAAMBAQEAAAAAAAAAAAAAAAIDBAABBf/EACYRAAICAgIBBQACAwAAAAAAAAECABEDEiExQQQTIjJRBaEjYYH/2gAMAwEAAhEDEQA/AKeU0Rp2EUyuk8xDGKZ15Rk6rcHcjYC/njXiChy6lrpaKqpqiRqNgQYQsWlrG3u7kr3tvscEc6rIqrO9UsQgjDKLA2UWt37D6Wwfahpqk08hlGh4kMMuvU52JZWuP3STY+G3bCtHupWCjAETmNTJT1FfCih560ty1iAsCrLvqJ8sapTQU9V+VievgEbnkhCrhRuTcdwSb4eONMky7LaL8xiWNKymQ1COshdZkC6WVlPQkWsfH54Wc6SpgonzdAQGVYKZo7Al23Orbpv9sce0oTahvkZfyXLabkJDxNJOoeQszU+myoDdSevXr88U87pas5os2XWnpAoUya7B4y3dSd+lreJx7PQSUNLSMs1a8pkSOWKZFK7nQd+27bb4NZhUQx55SslKyUUVEvNpi76XlJNyLdhba/0wII8wiD0O4qHKUOYT1Up0jSEiIh1jSNjtvbqOn2wUy/Jq2vy9/wAuormnVpNMQHpbxNxc2/4xBm2bUh5UXs8kEsUa8xRYkubahfwBHXzww1maiCrjlyybRHJCkihHtov1U26nvjNtVmEmhNL3EvhmseXLJ1roGqBC8jojvpVWY3Itfx7C3XGlRWBUSWGoRZdSyQFje5BubdT07YtZ3mUiZlmRptTDSsgLbHWQAT6bD74h4Uyx4lmqsvLTzSR6ZZNFhTRke8GY7C9/G9h54IUTcAoVUqP+z2jzENXVEw5UUk5Rv2UTQglRuQD9+1/DFuros7appq2KgqJablFFqImDrc2Pvtf3LG/W2Jnh/MZII1dDOgLRGVtum9tvDA6uzWvpIzl9HVMntriGQDdHBNrnscYANzONeIBZJxQHnymSMIWSIq7XNrKD18+3TxxBT1UobKVnaFEkqArsY9Ohm90Ekdbb+OIOJKIU0dKjzTyPMHVhIRYEHqLev3x5SQfmElMJqepNJEwLPALsGB6gdDjKDqKmyPTH9hfiLJZ6TiBcvhqBVNUFZF5KMAmra2/ewBOwxdnoKuneoXOaESU0MTvFUIwcPYe69wdiOoHnuMSZ7BFVw05epkjhjYujq5DO1hax63tvvgdS1Xs9NnVHU1NVOayJBE3O1FCNXvXPYhrbDpjiEHiENgb8Qc08TRUsVGlZAvMEjTSOraXsR7oHw3vv6YuUMNRK8cYrapIahimjm3ubXJUm+noB9MeZQF1L7ZrKKragADe4tfvvYnti1nVfDF7LqnSCnhLGJeUihnIs17AC+y7gdsFz0YIVft/cbsr4rFdTjMcxgAnyuUQjQdBZiTZfAi12uPDzxemyrJ+Iop85r5kp5eSUWF3CQwkX98+IJN7X798Ik8EeYM8lLXiITFHdVS5kYJtY38B4YpyznMIIsuqakB45y0scExBF+gYEW2JPc4JXuzAfHVD/AHxGKSkpMmlibL6yCoUw6GqKYKSxuTYk326WtjMAqIwZJUSpUD2pZFVo6d3u0a+J3F+lsZhVXzcYCB2JtScQ1U1VU1lMsTxxsyRwkXa3ivyP+MF4eLofY5ahoEDCw5ae6inxtb4iev6YWuEpm5U9NBRwuhs0s8h+E2P8r7Yo0ummziamnEsVNUHYncoG6N3uO4w4OxY1FgKihpNxFWV2dQe0RKTr2KI1iUG/w9SL+GLecZrLT8J5LlcrstQxWWpDfEqqxK+m2nz2wXpaUUNMkUkNPJOGIEzkEqSxv22thLpctqMwr5YpZJW5ZO6rrZhftvb6nGV1a78TZEdACObjBxNn1KeUmXVSSnnpIeUvZTq3Pje2LfFOZ1NTN7fQPA9GIEUwyEh9ZuSdvp4beOFPiDJKrIKiNKnQebFzorNc6Ttvba/lc4ZZoKR+FlZTEIhCHEgSzCw8fX/jC2CqBUPGWdiTwRLXBcWWTUMGY8SUZrOdO0caCfRpsdyR3FyBY4k4yqKOlkSfJqVaWmQ6Gp0cFd7nWDa46WNye2B2U1ML8M0UFPTLDOJmeScyG0hJ2FjsuIeI4WliiVMyopyZLSLHNfRYbX29el8cBN14hYwANh3J6XOamfIppaqkWbL47xxK73Ck3vYbEb23BHfEQzAijhp6CepShsXSJ3+Fj8QNuu/fuLYr5Zm9EnDMsc9PGzRoU0aN2a1g1/HEXDppYFppsxjealVyXijNi/h6C9sMxnUwX+Q5Pc2ycpJnEqTlJI0WwjlFxY9bemB+c6abMFigf/bTDSRey9Db5G4w5RcPrmGcVGc5dNDDBMTyoFBHK6bH0tghw/wFCUzNM1jWqlmHMpXjYh4mUE6ie4YkXB22xqO5J6hFD7YHmI2dIsk61bmoWRiBEWW0ekDtsO/nixQZdHV06SVQlZiboFYhVF7bdr4ZYqODOVp6GoLXd1RDJawGrc7eRwQ4xpKHI62ghpTIIpE0Rq595nG2m3ppAGFFzr8Z32lGT5eZRpVjfLWpsxqAhoobwFVsZDexG3VjcY1oqfKK2lWOvc0OYiyCZFLKygnaRel7dx4b3w3VfBX5jQLLQuPbkiQSwsbLIQBfSex2745vkaSZlndRUVC3ipZeWIWcCzE2Nx5Yy7KdpMdnPt+IxZo2Qw5ctJlkFQ9fNJoLVDBrKN9Q02A6D64Vcwp6DMK4Q5lJVUQp42kAGh9adwPAk9OvXoLYnzxI8p4np+VAIoqiL/TY9DqtcWO19IwNrUkzvPxT0NO8wpobsiLc2U3ZvHuMO3LuGm09tCCb5hrLswgiLPEzpElgizHUQLWIPS/fwwWzmWlqaSnqcvy6lhaaYzTzooUyG3S53Uep6nywl1k6ihfRbUfcBH3xZymUVOXmCaRZXL3tKzdyAF8Otz49MAyhQTGo7ZKH5HOszTIaTLUHEdCss5k2EI95BvYBu4ta+/UjGYTOKcoeOSOKlGpOqxlxcdidz0+eMx1FBWKyEqxBhvKqc0dMZphByJwJY3VPeue+5N7j9MVc5ijkzfLI6EGsqPZ0mqTM10BJNlt2AFvG9x6YYqthX0FHUU6KIZIAWW+kIBsQfQ7YSsvzcU2dz1NUiinqFKq5XULLa1voBgRtZYQldWVUbqXanO51qJ6Spi1VF9QYEAE+HkPTti1k0kS00Jlj5deEYSzIf9Ul7qLeQ28xgPk8f5vnT1B5KR2CgOCAfAm29rjc+eJ8mziYcUUiViQCmkJhMQH7PS+w+9t+uCXFfH7McxBH4Jf4npqrOaGGOjpJKmenkYPJqBshGyi+/nYePTpgJBPPQ5Q1DmNO6BiWWOcFSNx26nfBXMMwni4dhipJVumYzKdKBb2BG/jtb64Gz/mD09I1bXpPTSS3RRLcxMv6bXwZxBFowRlbI/x8yisE9FLT01X7tPLOrvAWDEAGx1AdPTB3if2MUrSwwQRSKVKmLr8ViL26WxRrZzU8saVARSo2F282Pc4tRyrUzUUDhWmk/iGyAdT9AcT7EkGelk9L7Ccm7i7WARRaIzdGa9ge2Gjg/K8tqaJKmro2qJr2vzbAi9ul+2DnFiZakdE8cQqacKgkhd7+hBABF97i/fbAGLNmapkWUJDDYIgjjCogB6bYPYsvElpVyAtGbhSlqKKSWGMrLT88uxLBTp6Ko+Qv88H+Is5q6WmhyzRG3OhLl1TStiSCO5LW7+Z2wA4VrYqtTIkkqNFNpKKeq22JHy+2CXFCilyGIqssjK2kSStcxi4/i33sPrhLkn4mNoEAjqLcAFNOs0ES6w4J2+K29jgjmWdVHGGcRRSzx0cNCxkJC3LzWuRqJ+FAR9Thep6stIkepE1ndnYBR6+GI+D6+T2uqpgkrPLM7KqJqLE7EW+QxkVhbGAdWYAxjbiebJlzTLq2teaSGnEtJURrdpNQ3ubgDe2FHgVpUnqalrmOMKzE3tcX/wCcGavhzOa/iJ6nN8slp6FkBUDSV5a2t8J+uD82QCNHhy6BRDPe9jpEZ73/ALOKCjNi45iBkRM3y4q5zsVsuZ54a+qZRGCQl9goF9IA+/1xGiVuVVi5lTTkar2ljNmUne39emHAcIQZVURU1Yr1azR6w1tKqwvcdb9sV874YknVJaRZFQ0+oQDezg/Ct/EY4XCNqZwY2yY9x5g3IhJmdTW1KrTe0AFozKAF5h3JtifhaCWbOpKKrK081iz2XqNr2ttci2J/w3m1VNTRMgTRLzNZF+2m2NqrMWqPxDE9NGeVHKKcaBu4VbMdvQnHA1uVMLXXGrKeY7ZlwtNnCRz5PSnUgCPHzgtwP3veBF/Ha/TGYfMiRo6UNuuoehxmH6r4ElNk8mcP4cPP4drqaaQmKOZXQHqhte9vC9vnfFCbL1MSSxwJIZFB5kslyT6f5xFlFBNmME8EUmgtJrLEDTa31vft0xSJq1q/Ymn+G9mZ7LYdT02+WCx5VHxEE42rYw1whFD+Z1KTwR1AaFQOgCqSQdvptgRxXlrZXWq0ZUBhrRVv+zIPTfwxrSSmL2yvoJ2DUcsQAb/1kYsDceFwu3n4424rqWrauGuLs6zRAA32Xywjn3LlIKnDXkSDK5aevraanr2dYZ6rW+k7NISOvkenzw7cZRxQ8PTRLHCqRFeSqR6feDqBb745/WGMGOWIjnEB35Y0op8FH88Nk9bHnPDKc03q4LBt/jUi17eO9/UYLIhZgYfpnAVh5ixzrOFNwRtY9b4MZJDXpxLSMYGRqc++knulBYjoenUYMZTmVNWvknPo6eSrp9P/AIxwBLqW/wD+h8PUbEYk4prOVxAtTTvedYwXJ7nfr8sT5Dq2o7noYWb1Qozbjivkiy2OijLu0hUN1sgBvv1+1hhPqOZDKYp1s4I1AdMGc+zf8zjiVYeSqg6wDfUf+MADUNJUCeX3iHX7YLBdSb12PSiezHU8Qpl/5ZDFSxx027TJCgDLtb1PU42PGBqMxV2RPYHBRopVDAr3LDCpPKZ5XlbYt2x4q7XwRUXZknuNWo6jFxHl+WvEM14dqWMYOqelubw/+5b76b9j09MSfh5AlPVNMsUchUgnWR7tybEA7EjS31wBoKl4pAFawlujD+JT7tsMXCFBW5ev5nNCJ6YrGjqqm46+9tv1O/rjpBK0I3G48y5nclVScSUdRFzKXngkJqNg1mNx2/d6euDOUzCreMK9g58bBb4V+Ks2Z88jJJtBo0DSVAGm/Q+RxTy7Op+XDCE5elEdmba9uo+33wONzjBM5nQZSFE6XxJktPJAaykrJJ5qNA7WtoKk2t433+2KWV0jZknIpZfZzodYpyLqr2Ok27i56Y3y+rvS9SUdbEX2a4tvgpl1VBQyiWdVKKuwPY+X3x5beoZn57laromgnKaD2jgasq6DiDKpNTNqWoVdQZfI9CL79epIOLvA+ZUdZxlVV6RpSpHTOYFJBN9a6ifE2v6DboMO/GddTZxl8cs9OsJp31QyNKB12sb7WO2364ReF3NfxZNVWXQFkjuvRySL/LHpbKUOQdyQK4ZUMf8Aif8AECDh/KKGpWIz1NYxKxgWsguL+W9vv4Y9xyj8R4qRc4pjTMeYae0qW+GzHSfnv9BjMUp8lBkz2rETzIMxWgrAtTKFpZh7+pdQv2PQ9/DAzP5KefMZZKeZZYwAikKQPlcYJ5NFlccVVmGd09RPBC6RRRQtp1uQSQfKwxBmVVSZ7W0lFQUNNlUAcqpuSTf+I9zttg/ZVBt5gjKzDTxI8gphV0udbHlx5eJ2/wDpIhv9jg7AtLX/AIb1aLCDPTT6+Yo8O/0v9Tgr+G3D3Kz3OMqrxqiloGi1jbWjNa4+uDqcG0vDmS11KtZLNBP78jS2Gmwt2GFEg8iGARwZx7SG0XPUWxYy9poZG5baSO49f8YqVCvGSgvqjb0viSmrLvdrKLb2w5DyIC8NLmUSey5/SGVukvLux7HYYOcVKUzuW2wZFa3y/phRaYzVnMQm+sEfL/GHTPo/bpKPMYWULVRBSWOwYf5+2Jc6/wCQET1P43KqE2eIvTkiM2O+B8SkwlLEtfByWk5ckYldXVtWvlG5W3S97dfK+KNGWjzKZkFjHci3QE7D9cEgZVJIm/kMuPK6hTcyG5RfG2+JmcJG3kMe1MRhHNJAj6sSenrirVyCGM806Sb2Hf8AvcYw5nndTel/aBW7AqB6X3x3ThqgqFzaWrp55WoplBERI0Dvde997fLHCKeTkUTP00i4J7X6HH0PwXGaTLYoo7GBVAQdbDDE7uduhU59xpkxzDjeomq1tROYuYVbd1A0/qN/TAXimnpKHPYkhijCMiyKjXI8Nx36Xx1bjqNPY4GWNdSva4G9jva/rjmebwe1cRPPJZjFBHAg8L+8364kzZGVyCeO5bgChAwHMkoMzNDRxuSJKd7snv3aKx+FtunceRwSgqpc0njmb3VA91V3A8cbz5BzohLSACQD3ohtr9PPBzhrKoqVXqKpdKxDVY/u26k484vjPyHcrJAtoi/iN7bJLT5VT008ioollZIyQCeik9Om59RiXgyBMuyiSrqCgChveBBA633HXv8ATCBmtU+eZ5UV0m5rKjV06KTsPkLYcOKqynoeF4aKhPulBDa/T+L7C3zx6TJSLjnnI9lshijJVHM8zqqyo1HmtcD+EdAPkAMZiOhjtFqP73jjMVb1wJCTZudR4josqzzgn8xyYU8TRDnTwxrZtYHvggdzjlbKWJVQWJOwAucEqOo9lrIZBt7w1HxB2P2wwZrGIhC8Ww12sD8V8PxnZbMAnniMfCWY1MGV0s0tRy61E0mRlvcX6N49MDeJM1zTNNUdbVnkA30JsrfIfzx5wrXU9VXTZcze+hvbp18PG388bcbULUFRTSByISG1b+V8cXFjU7CMfM5UKRzOf1MrSVUrsLEk/wDFvtiWmyasrqeappIbxRLdrn4vG3icUOdrZiRa5Jwz8MVTQZZPz1Ps0kuhALlnYgXCj074RkYqLEbhUM1NFxHIngVRcBgPXxw85JB7ZlEtCzWZTzYm7A36f344Xs1gy3L6gPCkkbcq6RMSd/HfBbheV2ypZA9mS6t59f6Y3Lra9zqUmSmPEqLI3tM0TmyxH+WBVNVkVUm1xMwH32xNVSmOKumvuz6APXbAyD4kYHfUNsNYlloxHTWIzxS6W3I+eJKh1kQKqB3OyrpuSTgXNIVjYr1G4wTyesiWoiq2UtZbqPPERFcylKJoyfjakp6HKMspFhCVMgR5HtuV07A/bDF+HX4ixUVHHQZ0sloxpjqYl1e6P4h1+Y+mE7i2vbMa+jWFdz7qJ6/1x7mVHDQciKHaWNdLH+I/3fFXp1tYr1D05qdY4l4qyjNJKKmyytSomZtZRUYWUdzcC2OXZhXTUnFlayvriaoAKX2tpA288TcMrFT1FRmdTPEFgjb3Cdx3vhdgSWaJZJGLyuNTE9yQML0D5WvrqMbIy4lnYslzOnr4tVLIGcixQmzIfMYs8VyS0/B+b8glX9iffyIsftfHPcphYxRyqWVwdipIP1xnGWe5ll1HDRw1bPDXQyx1CzDXqUhRsTuOp6Ylf+L1bdDxCHrNhqw5ifQR/txpAYqLD1OCPESO5oace8I49TjzY/0xFkdTTxROaiJj1KgAHUfnjyokMzl9OkfujrYeGKCTvFkhUr9ni2ijAUXA2GMxkdv3xjMciJDJGxYEC4v1w1cN5VDmmUyz1Mj3oalCqC1iOpBPhYH+xhaX4T6DDp+HQBTN1IupSMkHp8WDXk1CXgwFmMa5FxlDWUyBKeaUFV1E6VOxF/nfDf8AiSY6nhyGYGzFgPqDha492puH7fwH9Rhi47/8lw/9afrilPrBf7Tkm3UeuOgZfDDSnI42A5S0zsvnIwBJ+7Y5+e+G/MmY8F0RLG+iPe+Js3gR+E9mS/iHJScimiXTzw90A6qlt/le30xpw2phyRmNrG52OE13d3JdmY+JN8NeWEjIyASBp/lh2BNBUXlfY3AFZI8kFzsGkLFb+P8AZxVVihBBOxBxbqP9vF/fbFRsZu4AhupfTEx2tbbbrjMllvTAsRsxGIX+BfTEeUf7eT/qGJ6+McDzDmSwrNnUtfPp0UcepR4sen88UM4zBmldgbyt0PhiagJ51YL7cn+eBFb1PqcVY/pEP9pSEjDV7xGrZvPBjJ51G0mwZbI3YHtfARv9TBDLfhb1xk4MzdR+ypgmWUz3J1s1yfUj+WA3HtJLUSZfJGU0JC5JZwo+IeOLuREnhinuSf2z/wDccCeN+mU//FJ+qYYxvGZwfYQRGAFWy+fliYG/XoPA4gj+DG8fbEREKTMYyBck+YxmNV7+uMwM0//Z"/>
          <p:cNvSpPr>
            <a:spLocks noChangeAspect="1" noChangeArrowheads="1"/>
          </p:cNvSpPr>
          <p:nvPr/>
        </p:nvSpPr>
        <p:spPr bwMode="auto">
          <a:xfrm>
            <a:off x="155575" y="-479425"/>
            <a:ext cx="1581150" cy="1009650"/>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9462" name="Picture 6" descr="http://t3.gstatic.com/images?q=tbn:ANd9GcSNI7v0BcoQImk70DEmMobFbwdR-gucBH5oXeWOlVbK0YkZgIRb"/>
          <p:cNvPicPr>
            <a:picLocks noChangeAspect="1" noChangeArrowheads="1"/>
          </p:cNvPicPr>
          <p:nvPr/>
        </p:nvPicPr>
        <p:blipFill>
          <a:blip r:embed="rId3" cstate="print"/>
          <a:srcRect/>
          <a:stretch>
            <a:fillRect/>
          </a:stretch>
        </p:blipFill>
        <p:spPr bwMode="auto">
          <a:xfrm>
            <a:off x="6696744" y="141312"/>
            <a:ext cx="1944216" cy="1742649"/>
          </a:xfrm>
          <a:prstGeom prst="ellipse">
            <a:avLst/>
          </a:prstGeom>
          <a:ln>
            <a:noFill/>
          </a:ln>
          <a:effectLst>
            <a:softEdge rad="112500"/>
          </a:effectLst>
        </p:spPr>
      </p:pic>
      <p:sp>
        <p:nvSpPr>
          <p:cNvPr id="2" name="AutoShape 2" descr="data:image/jpeg;base64,/9j/4AAQSkZJRgABAQAAAQABAAD/2wCEAAkGBhESEBUREhQUFBUWGBkVGBcWGB0VHhgYFxcXGhcXGR0cGyYeGR4kGhgfITAgJScpLC8sGCAyNTAqNSYrLCkBCQoKDgwOGg8PGiokHyUqLywvNjQsLCouLCksLCopLCksLCwsLCwsKSwsLSwsLCwpLCwsKSkpLCwsKSosLCwpLP/AABEIAKcBLgMBIgACEQEDEQH/xAAcAAACAgMBAQAAAAAAAAAAAAAABQQGAQMHAgj/xABIEAACAgAEBAMEBQYKCwEBAAABAgMRAAQSIQUTIjEGQVEUIzJhQlJxgaEHM4KRktEVFiRTY5OUs8HTNDVDYnJzorGy0uHwwv/EABsBAQACAwEBAAAAAAAAAAAAAAABBAIDBQYH/8QAMxEAAgIBAgMFBgYCAwAAAAAAAAECAxEEIRIxUQUTQWFxIoGRocHRFCMyseHwBlIVJEL/2gAMAwEAAhEDEQA/AO44MGDABgwYMAGDBgwAYMGDABiFxmcpl5HV1jKqSHcWq15n5Ym4XeIc8YcpPMoRjHFJIA5pSUUsAx8gawBGPiFlDNJlczGqgsWKpJ28gsUjuT5bKcIE8fSRwRyMiTF+a50kRFY0QSBmFsqnSy9OonqHmCBdwbxnTiAJs34ojh5POV4+dsDpLBW8gxG4v7NqN1RwwyXEopRcbq1dwNiKJBsHcbgjceRxF4n4bgnYu6nUV0hgzDT36lW9IamI1VdEjsSMC8OaCELDIF06mZpRzNZNszubBsmySCO527YkDFZ1LFQQWFEi9wDdEjyuj+o494UeGo3MPOkrmTHmvQIAtQEUagG2QKKbe7w3wAYMGDABgwYMAGDBgwAYMGDABgwYMAGDBgwAYMGDABgwYMAGDBgwAYMGDABgwYMAGDBgwAYMGDABjBOIXFeMw5dA0rVZCqACzMx7KiqCzH5AdrPYHCNnzWYvmscvGdhHC45lX3klHwk/Vjqr+I4rX6quhZmzKMHLkNOIeJoIn5dmSX+ahUyv8rVfgHzah88Q8xxDPyD3MUEA+tOxkb5e7ipR/WYR8G4quUvIrFG8l+6aLTGstgkCZiaWbpJbuWHUoO4D9OFzOLnmIvfRB7tRtuNf5xhfmCvltjZCxTjxR5BrGzK7xjiudiUe0zrGFHWuUaPmvZoPFHLE7aR5jVdXXbdLxPi2U9klf2nioJV0JlZ6jfSTToSiN0kNoF2tHzxf8pwzLZZSY0SIHqZuxO43Z23PYdzjnnjzj+RdSuXh5uZn0wrKq8u15i7cytwGUCj0+R275g9cFlmnzksIm4jUQZujNofjlJhstIykckr2uzqxa0bOwqQGzkho1zVysvr9RomP2XisQcBzeUczRgwIwJzfJjjkJbU7cyNSTzKLG6jQ6GoLYoNstxGBiMvmGlzEkgLxcuR2EyEWrBVkAi6Tur6R3IJB2xyCXl/GuaiUnNQ2Afi5cmWNeez64z90vf8AXhnlfHOVlkgiBdJJ7ZFkQoSqgEmydJDDYFS1k/I4oXHYsvl6DZLLLIzWsEapmZylOeY7PaKNiLCuB3LYjw5WXMOzOsUkcbDJJpCge6pykRKhDqcsokCgXl4wQA226Cym3yRDO0jGcc54B4kzSMAG58FiOMvYMzd3Cu+8TqNtEpYMysA4IoXrh3FY5gdBIKnS6MNLI3oy9123HqCCLBBxhkgmYMGDEgMGDBgAwYMGADBgwYAMGDBgAwYMGADBgwYAMGDBgAwYMGADBgwYAMGDBgAwYMGAMMwG5xT/ABJ40bK5jQOWRQXTI3L627HWLpKILMy0oHe2UHf4v44BCwidSVOl0okuNSxmOO+lm1yKpANqWG4IowPD/CkiiLOqCRiA5sv0+Skn5G2qlLF288VNVqVRHzIbSGOVyek8+ZxJNpNyN0hVY6iiAn3aCh8zpBYk4wrvMwbqji7jfS0ljz2uNR32IY/Id0WXRkIfS8mS3ZIwNRQAipNFanirdUslbvTWkJaIp0dAysGUjUrDcFSLBB8xXnjyWq44y428t+PTy9S7BxktjVPwiFohEUXliiFG1FTYZSN1YMLDA2CLvChPEkuVf2aYtMSyrHmCAFHMJ0x5ll+BhWxA6gRsC2J8maaYlI2AQMQ8g+R6o0/3vIt9Heur4ZbZOHlNDpXQQQVIsMG+INfxXe998ZaTWT0r9p5z4fUSjxGIeGXRnbnuG1DUNKg/R0x2VFbUTqa97OKz4s8HZFcvJL1RlInQBWUawVccos6O3VZAO5Fkjtg4zw4wwNloy7xyfm4gdboVIZkQMQHh6d1LigzAE2oCF8xNEjzSrlpcu6zRqoZkRGdXuNTIF5IO4YHrO4A/Nrj1+mshqIcUHv0K0ouJL4R4mzETxZbOy6Y1YqzKjRuBp0xc9lBRFva1YEEx62BDAuOPcChhVTCkbKZL9le6lmbbVE96o5SC1tupBYtW7DX4nzUea4dI0RBZo4+k1q0SSpcZAN9ejSAGpiFo/SxH8OpJl05s7DSSscK/CqCZwVUKFPK6iVNnYALuE1tm8rZgrOdzojzqHMNLzJA0RVgwlg1GlijABbMR25XWpbmKX+kqYn8RiXJ5RRC3stjmjKW0rCd2uF1DDWqqYw1ECtyynfDXMS5XO8QQSmKSGKJ1jEnaSd2XUY7FOURRuCTcu3awq47wJubNlcjJKqqonmjPvwX6DCQZDzA7U9aWG6A7bXsliKST9SEbOA8cQRKJeQ+Vla8yZXCsplckTck/AvMdFY2V+BlOxOLZm8oY5rDctnpIc0o1spJ1cicM3vEJFKWO+rT0uAzc1nkzi5V8rIcvJyy0jMdSNGZ01aJBRVA3Oe9gLSiRa2w4FHneX7NmJZpMvoUCCNFDsRBzEy7M7a4iUQUQKsEBhRGNZODqvAPEazs8LlFzERqWNW1AdupT3Kmx33W6YA93WOZeH8qpy0cCuEmUPmMvPHqYESMSSSQDJpLhJEYdQokb7XngXGhmFYEFJYzoljPdWoEEfWRgbVvMHyNgZp5MWhpgwYwWAxJBnBhPkvFMEpfl8yRUbRrSNnRiBuFZQQa7H54lfwwn1Jv6mX/0wJaaeGTsBxA/hhPqTf1Mv/pjP8MJ9Wb+pl/9MCBenjTLkEhcxs4i0+zyhi5Vm0qui2IVSTXYVffGJfGmWARlLMrAO7BJKijOsa5KjPL6kIp9NU11pOIGd4Nl5gUkWZ0bMHMspy8lEmMx6Ph7C9V97AxEHh9REYVlzAjeJcvKBlWt4kDqumkqNtD6SQCDVhVOGAPT4xyoZlJkXSXFmKQKxicRyBG06XKsaIBPY+hxt/jVluu2YLHqtzG4QlCQ4RtOmQggilJN9rwkPh/K6ZemfmyvI5kMMpKiWbmlVBGlRsBsBekE49HhSlWiMua5Ns0aLl2BR2k5isWMZ16H3UEV9bX3xOAOk8TQGKWU61ECl5A8bo6qFLXoZQxBUEigbogbgjGlvGOXAG02ovy+WIJeYG0a900agNG+qq+eFsmQDxZlZXnaTMxGFpBlnQKmiRVCpR7GRm3YkljuBQEHiHh4T08rvJLzA5L5J2jIWNo0Tl+QGtmssTbHyoCMAtOa8QRR8vUJLkXWEWKR2CjTqZlVSygagDYFE13xHzPi3LxySq7ACKAZliNTHRZsgBd6Gk7EnrG24uDnICxjeOSeKVIzCXXKuQVbSTSMhCkFbU7gWbDDC/PeGYZNba82JXL6n5czAo6cvTyyNFiNUGsAMTEpJ7jDALFJ4qywbSGZ26aWNHlJDIHDAIptdLAluw1AdyBjA8VQFygEraQCzrFIUUGNZBb6dI6GBq/MYRJwRI5nmgfMxOzMR/JmcIkgTXGAydtUYYfVIA3Xpx4HAU9oee5GLqFLSZN3l2gEJIlAFWBZ6e7N64nALNwjj8OZ1cvWCoViskbxNpcEowDqCVOk0RtakeRwyxVfDfDoMlrWFZQjiO19ncU6JoZwQl9QCnSexBI+I4cca4oYIjMEZ1WiwXuqfScDz0jcjvQNehgJZeEK/E3FdEsUQzXs7MbNmILywRqY8xSSfoqARubOwOLIp2wm4jxGXmpFEYlLRvKXlBIpCgoAMp+nZa9gOxvE3g2d50Ec1adaK9d61KDXz74hczOS9lHjhviHLZhnSGVXaNikig9SMpIIZTuNwd6o1tjZxjPcmFpNrFAAkLbMQFFnYbkbnbELjnhDKZsAyx9a/BKp0SoR2KSL1CvS6+RxTvF653KCPRMucCHpSU8udWKMEbXH0yghWSnj31kHVZrZwp8n8TWYy0pfNmY1pjoEFKPPYK0g3dtOhmYabJBatRCLTXMVNIYQQY6BkrzYDUIj67aWPyIH0sUzJeKVSkGmN6AaKZOS3OYsSyoLamcBRptQGG99OLN4d8QI0MZldVcG2JpQQ6a7ButIU1Z7aSLJUnHnddTapucl5I0Ntlgjsn7T+DJ+/CDN5B0mkXJsAWQNNDqKiyOjlGikEjANbUfI1fVhtms5yktRqc0qL9ZtVKPxsnyUE+WJGSyYiWrs2SzH6TFrZvXz2HYAADYY5kJOC4mbK5NEXg/FoZ0qLpKAI8bDS0TV8Dr3U/ge4sb498S4kMvEXYM57KqglnYg0qgWSaBPbYAnyxH4nkELrMDy5EC+8FAhRqBV72aPzKn0sEGiF/B+KMXWTMroZkHKkoiPQd6OonlSNWoq3kFUMdJxqenjL8yO66ePoX6r4yfCzd4f44HNzVzJCdL7FWXTqCAglUbSNRTUd97s0JPibgaSRSOpZXCPvGAxY6dgyHpkOw03uCBRGM8d8ORZgE1pfY66s9O4sH7AdqJ0rd0BivZ+fM5fLywSsX3AVo3CERmNEUKWsozPqGprNI7d6xsqxOxWUy4X0+xbcIT3jz6CDiXhWpo3A5GVIAZhK6q/K16qcany6MK07MulF3XYYf8AEvFRycaJPAZYFiVGmUq6u4hD6FBADjSPioAizWxXDPhXGIZp1dGoCErp+ERsCjEA/D2YAkXXLH3x+McCXMZuGGNSkQ/lM9LcUmlhyV0/m2YyEs1Cyo3O4x6PTdp5moalbYzn0KVtDjy2ZI4LwrL5mFJ42CsygkKFZY5HETsAKAZlVAgbYgX3OvFcPAs3lzmMzA5LJKEkC/7VEVOYER1KqQzuV6ifokHDjP8AhGUEOGlbll3jEbWEMyuJCImII6n1DTKx8lAHePkeOyw5aBoljdG5pdWZhI8kjSMixo9OVFrZJJpgPrHFquym/wBqmafl0NTTXMr0WfkGYZoQJZXjGYM8GlqcRtrjNDqGqUAj+kjNbDDHMcUzTZjSpjModY0YpyTOoBkV1LXGSvXGQAfjY9IIAlcT8SZhDDKcuOauqMKrauucyIqso7f6Pq0q5GoqL31CTluIzZsSQGQxTx+8SGTLmFmaHTIjKwlZa1UGVbYAkbbNjdOqcVloxTQ6h4URlolQsJo25yM1C5GJZ0YKa0tbKQNhsR8OMNxUoEz0KgqIxzU21NHQJAI7vERYXe+te7WHOVYyRI4HxKrAf8QB9fu+/FVl4icnPJBHGZuaebEiG9LSfnde1Rx6qcH+kbbuMaVLG5nGDm8RL1xHjkEEPPkcCOgQ3fVfwha3YnyA74QR5XM8Rpp9eWyvf2f4ZJaOxlYbxqfqDc1ud8Q/CHBPfsM3TywBPZwPzcULDYRqexV1ZNR6qVe11i9AYzw5czJtV7R3fX7ff4GnLZVI1Coqqo7BQFA+wDYY3DHMvH2dzEueGUiZqIUBA2kMXBvVvRFeu2L34c4V7Nlkh1aio3PqSbNfLeh8gMa4W8c3FLkUoXcc5Rxy8fMZVgrGcGN5uMVgrGcGAMVgrGcGACsGDBgArBgwYAKwVgwYAxWFviQfyPMf8mX+7bDPC3xJ/oeY/wCTL/dtiGTHmhRx/ikCFIp4VlXlPKCwVlDIBpU2DRbsG9aHmMWLLNqRT2sA16WO2EfGo8oAvtClueBliNyNLUSSLpVBAJcbjbD+OMAADsBQ+7ERM544VsezjmWf4m2dmiRtDKk8kwlUjUYoyCkdAWg1Ol79XL8uw6RnZCsbstWFJFgkWAasKCxF+QF+mOXZXiL5mY5klCWiVCI0KgESzau5JZtIjs35V5Yr6ufBVJmmTwhrxfIZPMtFl5UWTcv2Fqo6N27i2faiN1+RxXs94BzEFvkZVkKupMWZCvsDYAkrVp3+BrHn3xYslkWEkkhrYxoCO+wDkftSHDTNZpURpG2XllyR6ICx2+wY4dWstoahB5XR7or5OZcN8QTwvGkiHLNETCPanZo2Yto6XIESlEYbJptRILGoV1oyqyhlYEHcEEEEWDYI2Io4XZbIB4FizCI+vqkDAFS0gLPQ7VrJr7sIMx4MbKq78OzLZUUXMUnvYD0kk6Wsp2O4vy22xtunp9U8fol8U/qvmbE9h9xBeZKsIvSNMkleisVRD8mY2R5hCDscR+PZaSTLNHGQHcBQTVC1IJIIOobHpOxJ32Jwi4f4nkyqM/EoHhLsXM6e+iYuF0g6baKlUAAg/CSTd4s/D+IxZheZE6yRncMjBhs17+hptwd8abNPZQ08ZivFbrPqjB9Sp5TxU8XOpXjCMqqsiNy9BCiN2Ci8uZD0gClDbFLVzhzlOJQvlpGnCLJIDzLICO1FQiS2UcLsmzbG9gTWNnFOBRZmZUkVSI1Opwaca9SIgI3XuX+0LXc4R8R8OTw87kANFLRZCxOkFNMmpXJ5vSLFsNJXsbOM5Rovx/5k8P8AgtQvceZs8a8BX2UcpUUcwl9TFVAlUxksQRtqKfId+w2WeB/EmYWCmsqt/F20B2WwysRGE0OSCpoaQPiGPOc4mY8n7M0hikaACVGUTRRmRLCL3dSUDEaSyg6RQ1KDJ8EcnKSZgPHLEuiIrq1zARdS6iQgKgyAjqUUFW6xudXBppKa4nnb0OhDVKWz+ZZo/EUckXU/Id1ZFWRlBElbAG6JBNbeYI7ggNJMlFylhZVdFVVAcBgQoAFg7HYYpmayGUzMzsGQE5jl60Za5fKilc2bALMdmWjcnc74zxt+IZfXJz7iNgatDMDocIbKAC3C2Tfxi+xJ5b0yylB8Le+/0LHBCbzFk/xFw6HMNFlk1qoch2jNKgEclppNxlz6FTQ3NbXM4N4TjyumSNmLICIzMeYseoU5RVKKpYCmYUT53Zuup4ofLHLpLERGA7WQwa+WNySKkZ3kNkAbtZq8Osqs2fj1zDl5c1UKmmko9XMYdgGB6RWw39MWJ3aihJKeI/HIlpduKS26/Yh8N41xCSNsvlOQyIZFE5RkUaXaghLurGqI2IHY3WNBgzWWEciZRLSS5XGZ1tMsg0PzC0Sk7kP6DR2oYtXAckIhIigKokNACgAUjofqxu4hFrikQbakZQfO2UgfjjD/AJSxW42wYSUWnGKwv39RTHxSZc5lppcsYxq9nLiYSkLMQqhgoG3NEfyFk+d46DilcRlL5R5YqLmIyxjvb6C8f/WAcW3h+cWaKOZDayIrr/wuAw/A47fZ+qlqIy4uaeChdBRawc7/ACj8GmScZ5D09AsGmRl+E/ZeJ/5NeO5md5UlcuigMCw3DMTtfpQO2LlxPhsc8ZikFo1WO3Ygj8RjnxyGd4ZNNJl4eZA1VduQB8JIB1WLIxlOuVVveLPD4nInXKq3vFnD5nTMacxm0jFuyoPViFH6zij57xTnsuIMxmBH7PIBrVFIZNQuiSTuB89ztQ745r4r8VTZ6Uu5Kxj4IwSVWtrrzY+vzrG2eqjFctz0PZfZ8+0JPh2jHm8fsdxy3ivKPzCsyFYiqu/0Az/CA/wsfsJq98Mcrm1kBK3V1uCL+YvuPmNsfP8AHNUQjUnTZbv3sKBY/R7/ADwxyHifNwhVjmcKhsL3X7KPcb9sVV2is+0jz93aFcLXFJ4Xx+B3W8GOJT+NM47h2lfb6KMYwf2SMX/wb4thljSFpG529iRixJ1HYMQNW3l3+2icWatZXZLhRnVrK7ZcKLdgwXgxcLgYMGDABgwYMAGFviT/AEPMf8mX+7bDLEDjwvKzj+ik/wDBsCY80Q894bhzNGYFgIygF0F1VqYVvZoDfbp+220EZVQpJYgAWe5odzQAs/ZiO3EoYlQSSxoWAoO6rewurO/fE3EImTb2Yp8VyIMnMH+Fk5ZFXYkITT2PfVVkEC7IPbFC8I50MMyzNrKy6FOoyEhMvAB1H4t/pDY1Y2oY6kwxzLh3B43nzhJZf5XKKWR0FAR10qwX8PLHP7SklQ+LllExqduyH/CK0EEfHLI5/SlOn/o0j7sYzkepEiI1DmoreXTq1n/xr78aMpk15SlXZDfxXZ+L/fDD8MaszHmFliRJkfWXY8xKPQnfVGVrcgfD5jHnFOLsbT/qJlpZDpV7fZ/4n/7iHxUazHDWoSN1+Xu4yC/b1JVK/pD6HG0GUbmME7khHvuOw1qv/fCbiXGnaXQGkywXll3YIK1sS4LFXjHQg+l3cEdjjKiPHPZo1OmUfAsDi9vUAHz76lN4qXE/BeXjDZrLO+SmALNJB2ICaiGi+Bxa3pob4jZbxZm4QDmodR3boFsyne0MalHVXQ2Qe00fn8UubxbBIywseU2sGQTArpjjLSSMTVKNI0jUVI1WQKxeqr1FEsxe3lumvQ0yTNGT4lxPKJqzWW9qRvePPARzFGlSA8OwYrQB0GqF70ba5DxDlM1AzZaVXCruoHUo6h1I1MdmoA7HteHUcgdFZSCpqiOoEEEWD2I274r3iLw5lJg08kfvV3WWMmOSyo0gtH1HfazYAPoNkbqb54tjwy6r6r7BinKIM5nnUj3MEUcRIHLLTlVcglacBNA6LoHvjdx3wrJJKZ4ZeVKE0odJtAI7KL7wCnuqI2PUDajEPgnC+J5BA3RnIydckY93IJCwaR1cipbLH4jZFdqw04b43ykhKyOYJU+OGakddJYNV7P079JO2L2qjYp50zUopY239W1z3MMtFSzhzPteYkzEMYkjVlWRA0mhZF1hGEadfb/adPvDZAoGb4b8ZOscOVQNNKyKqIQvRVqA8oK0KTzjO30iCDh/neGtGiZxARmLV5SNzIkn52NgNmCKOkVtywB3oqG4jk8vJNIQvW7zQPEop00wlVVloWHVgUPmRfe8apzhbBpxz9y5ppycsRTb6dSZwhWOaeXNo0ksYXTop0Tma2AjUHVekC7BP+NlyPH8tIdCypqr4G92/wCw4DdjfbFd8LeKctKzAOBI7l+UxplVWVUWgN/dkHbyOLDHlgw5bqCDQojUPpp2NjyHljl6qmDeJJr+9DbPW2OWLFy+Ru4Rmb5x9JnX9lUX/uMTDX+OKtwLhkPJDovLMheS0LRfnNTJ8BFVVdqFYYxZfSCVkmBFt1SM+wCsB16vInFazTR714l8jJayHiiXwNAuXhXyEaD7gijDTwRFoyEEfflqY/ujdkH4LipcMgmkggZM1MmuNCBogagdI84rPSw88WvwKW9hTW2ptcwLUF1VmJRdDYX6DHd7Mr4LLN8mFl0bOQ/xgjC3PcfWJyhizDEUbjgkkXf/AHlUjEPM+M4Y0LvFm1VRZJy0oAHz6cdzDNGSF+U9CeGTUa+Am/MCRdtyP8e3bHC8WHx14rkzs2pVmEIACxkN3BPWQNrN/Ou2KycxWxVgfQgjHJ1UJznlI+gf4zdp69O13ibk848V4ElMy4rewPI/Z+vE3KzFgSQBvQ+eFSzWaAb9kn/tiblZCtghyO46GH+HpWKktNY1yON/ldHZvcS7tRVuz6NrO/lknY9wysrBlJDAggjyI7EYi+1j6sn7Dfuwe1j6sn7Dfuxp/DWrwPlihJci75H8p+bRQrqktfSPST9tbfhi2+Gvygw5luW68qQ/CCdQb5A0N/kRjjftY+rJ+w37sbspM7OoijmZ7tQsbE2N7AA8qv7sXqp6mLWVle4vU6q+LSe53mfjaLNydEjNSMxVbVQ5YKWN7fAf1Y1weJIX0kCQB2VUZo2UPq+FlJHY/uNUcVLLcQhzEiZsrO8iqiPpyZlAaMsWCMU1JesjYjajiUrIEVL4iRHo5N5Vqj5fw7COnNbEte3obJ66U+h6Vd00nksn8Y4NaR2dUjyRrsfiiYq9+g1bA+ZIxoj8XZcgkiRRuV1Rt7ynEZEdXqOsgV36hiuDK5cks0fEGkvUr+zyrpfmNLqCqoU+8bVRBGwGMxwxVTDiBC2Yv5Iw5RMqy6h7vqOpF+KxQ7bnDhn0MsU9WWKXxbCo3SbVbBk5Z1rpUOSw9NJBsXd7Yl56ZZMpI6G1eJmU+oZCQf1HFSzOWy0t8+LOzFtRYtlHFloxGCoEdLpAsEb2Sbxaplc5MhQzuYSBqHLLMU21CqUk9xW2GJLmYy7vbh5+JqzvDeb7OQFPLkWRr+ry3WhsfNhthsMUbi8D56KKTLUyrFMvUpBEgMQ0bsNEo0sFYggFTexvF0y7dIu+w+Lv28/niERZHCW/X3G/FITKmPOZzbZ5VkX9LLwBj+0p++8Xa8VPjuZ0Z0hyqo0KFCzBbZHkEg3PkHT9eOf2nBz00kvIz0zxM95eMadq2O32hqP4415hR7VDf83P/wCUGIXDOJQgODNEalcj3i/C7cweflrr7sSZ5lfMQOhDCpU6SG+JQ3l84vxx5XupRse3g/2Lsnkax7HEbhbgmVh5ysp+fLCx/wD8YkL3HbCBMvLLlEEVrrlkd2DlGRWnkYlCBRbfz2+R7Y01QynvjdL6/Q14yxtmeFwlCmgKpOohei2+t00b+eK5P4ZDZh5FdrULF1Cz8Szl1YbO2rQetZL07+eN03E89A1vE8se9t0sVIHlo3MfmNQ1bEE7jHvhPH4zAsjJIDLLJ0kdSjWx1EGukIVFrfcVeL9avpTcJZ9+TN05W6TQg4nw/MQJUJMZgiARnLsrU8jMxcaYlLczqEijZaHkRq4h4jRJsvFPNUcUJnlkLJbu6TRRLGEWnZbZtvkbNXi/Q8Sy7RNMrqyICWbsAFFsd62rzwly3h2HS+cj50DzhJmsgMoEaUjpRU0BZB1EMWojbF7Ta1JOV8cY2Xq/43KM6E3hG3hfEYZVCJIrNoU0TbVywNxffUu/oQfPEXjnDY52WJo42sM7syqWEaaGAU/EupjVg7DX51hRn/CCxpFNHojaOiJo0Zr1gs00qAcwaWII6nA2sAXUTh3HJ8splmUzK2jqQBjygJEVUcdDaVAJ1srFpaO5BOcK0vzKJb/UqTqceZIz/CM3k5EGSmaRHlIMGYJlAKhjqEl64xpAHnuwvvineIHmadjPHyn26QKGwC6hv1E6d28zjovDuKJLmxKulxLASBqtoSgR3VlFqNWuM2Gs0u1UcRuPcGGcm3IqF6vSTq6leVe4GwKgHffWCPTOy6csKzGUt3jf39Tr9i9oV6K/isjnPj0I3hiJMxkhrjQsC6bKATSbNsNmpTuN/nhhPxAxwSRB2edAVUutM2uRDDJ6MBrALDzVuxxHHgoxytLk5myzk/mz1wsdZU6o/K7G6kVvQxX+O8YmQxxZuJtcdyLNlGJIJjZFFEa4wSttYbZLF7Y2V6aN8vy5cXjjk0/R816M5eptjddKyKwm846F+yWXCKqgmk0r9uhitn7Q344jcRzJSJ3WjpjNAebaHUC/Uso/DHvhGaSWBWSZZzp0s6sDbGNSSdI2OpexAPyxr4tlmcxxrW8vMc77Rwss232sVX7GOOaq5K3E1vkrE3KIsUYJ2VIwfIbCJT93wHDfwKjDh2WLd3jEpHpzSZK/68IvECBsu0WrTzqywPY3K5gBH9YD92LvBEFVVXYKAB9gFD8Mdfs2O0pdWba0e6xXfHcsIybpK+gPpAoaiSGDaQLFkhfXFjwh8ZeHva8vpB0sh1rtdkAjT9hvyx0bc8DwZW54Hw88HFWq9rryvGnM5cOK7Edj6f8AzG+WIqxVgQwJBB2II2IPzx5x5fLTPOafU26W1WVPhkiDHkyrrvY77Cu3ridgwYlybLfaXal/aMozveWlj5hgwYMRlnKDHqKVlIZSVI7FSQR9hGPODDL6kp4N8WflVdKu6qTqpWK2aq9j6DFv8N/lEaGNlzGuY2ug7WF31WT3ravM/Lvik4Mba751vKZvr1E63lM6/lvykZFyAWZL2tkIA+09h9vbFly+YR1DIQyncEGwR6jHz3h74c8YT5M0vXHvcZ+fmp8j+Hy88dCntDfFh0ae0d8WHa6wg8dsRkJiCQejcEg/nE8xvifwLjceahEsd12IPdSO4P8A+7EYgePP9Xzfof3qY6rknHKO1U1KUWuqNHGFEUkaAyw5fS++XU7Sal0qQiEgUWIFUT3vYYccHaQ5eIyipCilx26tI1beW+FHijiGZSSOPL6izJM+lUV7ZDCFDa2WktzZBvtiw5cnSL2Pn9vniVzM5r2F5m3Fc8W5dg+WzCqG5cvLe/KKelZvucRknyUNix4i8V4es8MkL2FkUoSpogEVanyI7g+uJayaitpGozWlo0IlQNZF9cTBWBsUCY3FVv7tvTHni3AssnLf2WBveqjMYkBCuSLsCx1Mo9Pv2xkZiVsqJGbXNl30y106miOmUVV9SEuoHclKwzzuSGYyzIrUJFBR18js0cin5NTD7MalFdDLLKhxWLMKxEEUylXIG80aACUIpHvCjgxkOTpoH7wsHwd4nkXKhZnS9MmkagXSRZVXltEFQ2zSbDVdDfyx0HhmbE0SS1WpQ1EUQ22pSPIg7fccReC5JQJUZQSuYldbF1zG5orawfedx6/dhZVppx4Z1olSl1EfEOPsIzHIqu0kY0iImyJgQto4BUkE9IZ270DRxLm9jzIVCI2NHQGGlx5HSGAdSNtxVEfLGeLeFohJByg0dzJeljS8tXdWCkldQKKoNdtuwAwpzfgo5cjk6ny6sjmPU0jXQjdghGkkA8zmA6/dgAbkmhPsmia/Jk4vn7zZG6USL4h4eoig4VAQpmcswbb3MK6m1FAKBKpHZBuz3o4ny8QzcEbCZlbdiZKKgBmYg6rpFRFJog10i97wlTxKntHMiR2Z39nj1K0zcrXp94x64wZ9tOq9twSpUWLiHHYxGyOAsgJj0Wr+8raPUOgk2DpYg0bIABqnq9LfQoQcOJeL83zf7IsVWqTeepqg4lHmgkJJPSGlU1dLXQwBI6m7j0DA4nzcKR217qSQWK0OZVVrBBDdtj3HkRhLH4QSkfWVkJEjsg2ZzpJKX+bFihp8jXpiPJ4xky82jNpoDMzBhRpOgIFC2Wok6mNbja9scxxk3/15cvD+8y53SmsR+BX/ABLwf2SSF4Ty53bkJT0hWRnLS9StocM4B1BhpJok1pvnC+GcuGNGNkIEJ9WKU7b72zrZv1wp4HlIs8ZM1MscqsFjQMgPLClyygnc7sLbayprp0nG7OcAmgGrKSutV7mQ81KBul1m1I8hYHlY8rF2p4mqpv2lz9ShPRwlyeH8vv8AIY56ZURpHOlQCSe1alVht66hQ872xBHAkl0yzRhXYu0kYNqwcxkJJd6gERAQKBKnuNsLcpxyZ5AJoriiamaAF7eMgLqRqkXSWugpJYL9U4e8N4hFMuhHViNit026EbqaYdge2D46V7PMoWaWyvwyvLdFUn8JQ5aXUvMy66+nMZZhG0YaQ3HMunSYgSKc3Q0g0BeJC8YzqTGQx+1ZdbgBhXRJqAp5AhbTJ1LotSATGaAwx49xTmRtlsuvOkl1Qnakj1JbuzkUdFE6QSboGrw15axx7mkiBOpjfSjBizfcSSftxe/GT4Ero8Xhh9PXmiuxfwTjGXz2dgRSG5WvMurdLJIoUIpRuq9UjHttywb7Y6KDil8L8C5fMRCfMoWmkIkR+qKSBBXJRGBDIVQAkXuxa/TFj4LwuSAMrzyTrdpzdJZBW6lwAX3823+Zx26q664JQ2/vUsQWEMsGDBjMzOY/lN8PaHGbQGnOl6Gwatm2Hn2s+dYomPoPOZRJUMcihlYUQdwRjhnGOBz5ZysqFR5HupF7URt93fHD12n4ZcceTOFr9Pwy7yPJi/BgwY5pywwYMGADBgwYAMGDBgAxIyHD5JpBHEpZj5D0sAk+gF7nHjK5ZpJFjWtTsFF7bsaGO1+HPDUOUj0oLY1qc92P+A9Bi3pdN3z35Iu6TTO578kHhXw8uTgEY3ZqZ29WrevkOw2xo8ef6vm/Q/vUxYMV/wAef6vm/Q/vUx3+FRhhdD01EVGUYrqhhNmqzMcVA60lfV5jQ0IofI8z/pGGGFHEc+EnRVhMsulyKKrpj1Rh92IG7BaHnXlV4aRyWAaI+R2I+Rxmg+SPeDBgxJiV3jMQy84zWrTE+mOYVtq1KIZb7ij0H1DqTQS8GSZYZDlq0A6mhokBl2aRa7Bldj038JFAAGn08CupRgGVgVIO4IIogjzFYpnEI3yqDLBZNOpRlJUPOIb6MUmsjcWwGo6WjWtQbvi0Bxw1mjnkhY2rkzRXWwJHNXbvUjat/KYDyxsykLJm5jXRKkcgP9IuqNx+wsf44Q5qPO5k6o5I4Jcu18pF1MSwIIMrrpZJI/hIjq6J3QjEjNxzsIJYM3Ny5CEY8uBq1gCNiOUOzjSR3HM7iiMYSJHmeb30IBrdyfs0EH8WH6/lhZ4szrRZaTQ1Sy1DD85pbWMfLc3fkFN9t4rjOpm4VcwTXHMbVWgIXXlgSd5AT1Da1B37bY28P8UxyZpoXqJo25YSRQGaXSG926uyN7tx0bPRJqrxlDK36BkrhHA4ctlYsvQKQqKLfWXqMm+4Oq2+X3Yp+Z8Aa1M0JaKPWJEgOoEqURZbZjqV5AgAB2AJvdzptpHthABDZVCdW1890OwBv82rDf6zCvhB1e/EnH4srGdYZ2IFIi6mIZ1SyCQACzVZIu6FnbERtmpZT5jBzmHxW3DwseaLlRFEVFq2sPrJaHSoKouhgAzEkFfgxL4cI+LsZXK+zIxVISLc+RdzdpqO1AWAlAi2t1D4QfNHnZ8RlQE5EcbMyQULZhsoJPTub2U7gEDFWzcM2WkfMRidoRXLzBAjjCaGVQwCtKyCoyH0FXokj3mrGm/RVXJypxGxr3e7obq75Q58iyQeHsxBmkky8twsy85WotSq29/co237fVw3z2ZMr8qI0AalkBB5YoHQv++QR/whgT5A1uKXNZzkc0JBGwDgjWTK2kE8tjp3UFqG4HxKZKtXMHh0ogRJp107Luuy9yK0aWJ36yC293jy18O7a79rjXl831L/AB948kLOcTySLUUnLkiVgNCM7BIm6yU7yRgxkFrNHsQxBwuz/F8lmSpYKXVgzPHrakWRSTHKoBfUHCBV6rkAoEYtHRl49zpRR3JJO5+8sWY/Mkn1ONf8GHMjVPrRRRjj+FkbccxiCRq3oDcAd7JNZVaiuKzLOOrf8GqytreLwxNw7guZiZZIZFvToWCcWEjDtpXmLuGJ7mj5A6tIOPOb42kjBc4ksUMbDn6AZ0ZtCFYmkjHSvZ2BqwFB2Y4aRy5hpGyaAHM6NXNoCNUZumVx3DWh935nsdNlbhwvhEcEKwoOkXd92JNszerMSST6nHX0lErH3s/cU+PO1sU/k/76o2ZHiUUyB4pEkU/SQhh+GJIOEWc8F5R3MqIYZTfvYGMTWR3Ok033gjEOKDimWJ0vFnIx5SVBKPkGUFGP2qvfvjsZa5jgjL9L+P35fsWrBivZbxeDYly2ciYVa+zvL39GiDqe3rjf/GyL+azn9kzH+VjJb8jXJOLwx1jVPl1dSrAMpFEEWCPmDhT/ABsi/ms5/ZMx/lYz/GyL+azn9kzH+Vg4+RiUbx/4Ojy6rPANKEhGTc9RshgSTttVfIYpOOjflG8QRyZMKEzIPMQ2+WmjH0vNowMcx9tX0f8AYb92OJq9JPvM1x2OBraMWewiRgxH9tX0f9hv3Yz7avo/7DfuxV/CXf6sp91Pob8GNHti+j/sN+7B7Yvo/wCw37sR+Fu/1ZHdT6G/BjR7avo/7Dfuxs1tSnlzU3wnlP1eXT09W/pifwl/+rJ7mfQsXgTLF+IQ7XpJc/IKp3/XWO0gY574FMeUiLSwZoTOdyMpO2lNqWxHXzNeo9MWn+NkX81nP7JmP8rHa0dEqq8Pm9zv6Kp1V4fN7jrFf8ef6vm/Q/vUxu/jZF/NZz+yZj/KxD8bZgPkjGgYyTlFjSqZjqVz0miNKgk32AN4szWzOjV+tepu4+mX1IZ2dCzclWjZkJEndGKm9J07k9vIjDyGIKoUdgKA9AOwwl4zwOHMyhZXazHIERWKbEqJH6SC3dBRsdtt8OYEKqAx1EAAntZrc15X3xK5kSa4UbK3vGcGDEmAYjcQ4dHPG0Uqh0buD+HzBB3BG4IsYk4MAUniSy5TS0rnQliPNtbaF2qPOCwWVrPvBW4BOltzplziK00ctxRSkcxbA9mkYsEzAPblyOoIddg9FgpL1emQHY4q/FfBQ75ZggFnlPqKAnuYyDcN9ioDRkd42xhKJJD41x8Jy82RejKZolR5yrJlF5X2mUaK73hFwmaL2ZIJpYyJXaSbSBI+bndi80cCqCSitcfMUfQoEVqxL4LmoIWHDs0rLJZnYz6AjaHQRMjKdL9SqBdN7tiwBNYc5rNcqY8tsjFqA6pPja1FbApqHaurt6bAZ5xHhIIeUXORQgwo8WXFe6apMwqg/wCyslAtbhGLMACBRpQ6y+RyrZRtAjkikTUXZuZzBuQzOSS/rZO3lVYiqssiAHPRr88ukSn7zI8v4fuwtlyUGXza6veJMrAtKyukUqW1gE6UMgLE0KuMHzN6PEk08Jy6yGGlTOxpCYRJpOjSHBVizKVLBAFpAzE6rqsWKDg3MKtmG1V2iS0iHluveTb65I8woxqy3G4BElzRudC7qRbdI30Alhdg6a2uvXHmHjUkje4y8zDf3koOXT0Hx+8YfMIfl5YzYHGZyKSKVZQQfw9CPQjyI7Yreb4oYJhlnuZ20hGFL8V7TH4UbpJGw1gHSpIIw3OQml3mlpaIMcPQpsdmc27ee68sfLtiFn89lI4+RHFzi23Iy66iSfNivTH2HW7LVd8Ur9LC9cMkZxk4s8QcOtuZKdTD4QPhS/qjzavpHfvWkGsY9rkmcwZUUV2eZlJSI2OkbjmPV9IND6R8j6yfhjMTIFzctR73FGSGcfRE0ook1ViMKCQdyDWLPlsqkahEVUUbBVAUD7ANhijp+yfa4r3nHJeBtndtsRuEcIjy8ehLYklndjbOx7sx8z+AAAAAAGJ2DBjvJJLCKwYxWM4MSDGnEPjMsiZeR4igdVLDWpZencggMp3AI7+fn2xNx5kjDAqQCCKIO4IPcHAFGzPi7No8CFYnMkeXdtMTqpbMTOgTWZSsNKuxbVqbYDcDHvO+K8xHG2aqMxuMykcXUCjZaPMyBn3ptXJKsABpJUWdybdJwqBgQ0UZBVYyCoIKKSVQ7fCCSQOwvGr+Actrd+RDqkBWRuWturCmVjVsD5g98AVSXxbOqEzQo6jmlWaKXLBwkUbA6JrZFDuQzG9lJHasTpczKJEyoGTMzF7cRkqoRVbSYtWrmEOKXXuoZvLSbLLko2ILIrUCBYBoMKYC/IjY+uIh8OZTlcn2eDlatXL5aadX1tOmr+dYDAjPEnlhypijy6PPK8TFozKg5ceYZmTSyFlZoek2OlgaxE4Vx6TMTxosMSIUidqy7ygli+upQ6qi9FqWU2GBryxa85wTLyxrFLDFIiUVR0VlWgVFAihSkjbyJx4fw7lTIspghMiBQjmNdShPgCmrUDyrtgRhCpOIXNJa5VIY5eQQ4p2blrIWB+Hs2yVuo1ah2wih8Zc2JSsUSO04SvZ5ZyIZIJZo25aVIz+7KNWwKuewxdZ+B5Z3MjwxM5UoWZFLFCKKkkWVINV2rG58hEXEhRS47MVBYbMNjVjZ2H6R9TgMIpGU8STtmoYXy0SazCrIYmBDSQmWT3pbSrKASIypYgH7mHBPEss6o/8AJ4kVMtrViylnzEcbjlm6RRrCqCGLsCvTVmzScNiYktGhJZXJKg2yVobt3WhR8q2xqHA8sGjcQxaolCxnQtoo7Khq1A9BgMFUn8Y5hcuuY0wkTwtPEqhyY9PKpZOr3m0lEropgF3ux4i8dzABpI00VmdT00dch4Y0do2ZjGOZIUdWNjTrsCxi2pwDKguwghBk+MiNQX3vq26t99/PGw8JgJZjFGS4YOdK9QcIrhtuoEIoN9wi+gwJKzkvE+ZnYRxiBHp3LOGI0ouXJWgwNlp92ulAGxvD/g0yZiGHNcsKzxKwsAlRIqsVDVddvS6GPU/AMq6hHghZQdQDRqw1UBdEd6AF+gGJ6qAKHbACviGSmM8U0XL6FkRg+rtI0JtdPmOX5+uGuDBgS3lJBgwYMCAwYMGADGGODBgCp+BkacT56aj7S5Ea+Qy0JZIVr52zkHzfyxOm8GQAH2cyZQnf+Tty1JPctEQYX/SQ4zgxlP8AUwjMnAptFCSCVvrT5cG/6tkA/VhHn+CcQKqFy/DeiSOTUrPEehwxFclqtQVvUdm7YMGNeECVB/CxRfc5FSVFnnymzXkFgFA32v8AXhlleHZ0r72XLof6KJjX3vIQf2cGDE4QNcXg5G3zM0+bv6MrBY6uwOVGEjP6SscPIMsiKERVVRsFUBQPsA2GDBhgG3BgwYkBgwYMAGDBgwAYMGDABgwYMAGDBgwAYMGDABgwYMAGDBgwAYMGDABgwYMAGDBgw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5" name="Picture 4" descr="Colombia está situada en la zona intertropical"/>
          <p:cNvPicPr>
            <a:picLocks noChangeAspect="1" noChangeArrowheads="1"/>
          </p:cNvPicPr>
          <p:nvPr/>
        </p:nvPicPr>
        <p:blipFill>
          <a:blip r:embed="rId4" cstate="print"/>
          <a:srcRect/>
          <a:stretch>
            <a:fillRect/>
          </a:stretch>
        </p:blipFill>
        <p:spPr bwMode="auto">
          <a:xfrm>
            <a:off x="6876256" y="3501008"/>
            <a:ext cx="2072808" cy="1622127"/>
          </a:xfrm>
          <a:prstGeom prst="rect">
            <a:avLst/>
          </a:prstGeom>
          <a:noFill/>
        </p:spPr>
      </p:pic>
      <p:sp>
        <p:nvSpPr>
          <p:cNvPr id="33" name="Round Same Side Corner Rectangle 4"/>
          <p:cNvSpPr/>
          <p:nvPr/>
        </p:nvSpPr>
        <p:spPr>
          <a:xfrm>
            <a:off x="5868144" y="5085184"/>
            <a:ext cx="2504767" cy="909689"/>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78232" tIns="6985" rIns="6985" bIns="6985" numCol="1" spcCol="1270" anchor="ctr" anchorCtr="0">
            <a:noAutofit/>
          </a:bodyPr>
          <a:lstStyle/>
          <a:p>
            <a:pPr marL="57150" lvl="1" indent="-57150" algn="ctr" defTabSz="488950">
              <a:lnSpc>
                <a:spcPct val="90000"/>
              </a:lnSpc>
              <a:spcBef>
                <a:spcPct val="0"/>
              </a:spcBef>
              <a:spcAft>
                <a:spcPct val="15000"/>
              </a:spcAft>
              <a:buChar char="••"/>
            </a:pPr>
            <a:endParaRPr lang="es-ES" sz="1100" b="1" kern="1200" dirty="0" smtClean="0"/>
          </a:p>
          <a:p>
            <a:pPr marL="57150" lvl="1" indent="-57150" algn="ctr" defTabSz="488950">
              <a:lnSpc>
                <a:spcPct val="90000"/>
              </a:lnSpc>
              <a:spcBef>
                <a:spcPct val="0"/>
              </a:spcBef>
              <a:spcAft>
                <a:spcPct val="15000"/>
              </a:spcAft>
              <a:buChar char="••"/>
            </a:pPr>
            <a:r>
              <a:rPr lang="es-ES" sz="1100" b="1" kern="1200" dirty="0" smtClean="0"/>
              <a:t>FACTOR GEOGRAFICO ES UNA OPORTUNIDAD POR SER LA MITAD DEL MUNDO</a:t>
            </a:r>
            <a:endParaRPr lang="es-EC" sz="1100" kern="1200" dirty="0"/>
          </a:p>
          <a:p>
            <a:pPr marL="57150" lvl="1" indent="-57150" algn="l" defTabSz="488950">
              <a:lnSpc>
                <a:spcPct val="90000"/>
              </a:lnSpc>
              <a:spcBef>
                <a:spcPct val="0"/>
              </a:spcBef>
              <a:spcAft>
                <a:spcPct val="15000"/>
              </a:spcAft>
              <a:buChar char="••"/>
            </a:pPr>
            <a:endParaRPr lang="es-EC" sz="1100" kern="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5"/>
          <p:cNvSpPr/>
          <p:nvPr/>
        </p:nvSpPr>
        <p:spPr>
          <a:xfrm>
            <a:off x="971600" y="2780928"/>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TextBox 7"/>
          <p:cNvSpPr txBox="1"/>
          <p:nvPr/>
        </p:nvSpPr>
        <p:spPr>
          <a:xfrm>
            <a:off x="2411760" y="620688"/>
            <a:ext cx="151216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ctr"/>
            <a:r>
              <a:rPr lang="es-ES" b="1" dirty="0" smtClean="0">
                <a:solidFill>
                  <a:schemeClr val="dk1"/>
                </a:solidFill>
              </a:rPr>
              <a:t>Clientes</a:t>
            </a:r>
            <a:endParaRPr lang="es-EC" b="1" dirty="0" smtClean="0">
              <a:solidFill>
                <a:schemeClr val="dk1"/>
              </a:solidFill>
            </a:endParaRPr>
          </a:p>
        </p:txBody>
      </p:sp>
      <p:cxnSp>
        <p:nvCxnSpPr>
          <p:cNvPr id="10" name="Straight Connector 9"/>
          <p:cNvCxnSpPr/>
          <p:nvPr/>
        </p:nvCxnSpPr>
        <p:spPr>
          <a:xfrm>
            <a:off x="1979712" y="371703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195736" y="836712"/>
            <a:ext cx="0" cy="2880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195736" y="836712"/>
            <a:ext cx="216024" cy="40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Down Arrow 25"/>
          <p:cNvSpPr/>
          <p:nvPr/>
        </p:nvSpPr>
        <p:spPr>
          <a:xfrm>
            <a:off x="971600" y="2780928"/>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7" name="TextBox 26"/>
          <p:cNvSpPr txBox="1"/>
          <p:nvPr/>
        </p:nvSpPr>
        <p:spPr>
          <a:xfrm>
            <a:off x="179512" y="1700808"/>
            <a:ext cx="151216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r>
              <a:rPr lang="es-ES" b="1" dirty="0" smtClean="0"/>
              <a:t>Análisis Situacional </a:t>
            </a:r>
            <a:endParaRPr lang="es-EC" dirty="0"/>
          </a:p>
        </p:txBody>
      </p:sp>
      <p:sp>
        <p:nvSpPr>
          <p:cNvPr id="28" name="TextBox 27"/>
          <p:cNvSpPr txBox="1"/>
          <p:nvPr/>
        </p:nvSpPr>
        <p:spPr>
          <a:xfrm>
            <a:off x="179512" y="2708920"/>
            <a:ext cx="1512168"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lvl="0" algn="ctr"/>
            <a:r>
              <a:rPr lang="es-ES" sz="2000" b="1" dirty="0" smtClean="0"/>
              <a:t>Externo </a:t>
            </a:r>
            <a:endParaRPr lang="es-EC" sz="2000" dirty="0"/>
          </a:p>
        </p:txBody>
      </p:sp>
      <p:sp>
        <p:nvSpPr>
          <p:cNvPr id="29" name="Down Arrow 28"/>
          <p:cNvSpPr/>
          <p:nvPr/>
        </p:nvSpPr>
        <p:spPr>
          <a:xfrm>
            <a:off x="827584" y="2420888"/>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0" name="TextBox 29"/>
          <p:cNvSpPr txBox="1"/>
          <p:nvPr/>
        </p:nvSpPr>
        <p:spPr>
          <a:xfrm>
            <a:off x="0" y="3501008"/>
            <a:ext cx="2016224"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lvl="0" algn="ctr"/>
            <a:r>
              <a:rPr lang="es-ES" b="1" dirty="0" smtClean="0"/>
              <a:t>Microambiente</a:t>
            </a:r>
            <a:r>
              <a:rPr lang="es-ES" sz="2000" b="1" dirty="0" smtClean="0"/>
              <a:t> </a:t>
            </a:r>
            <a:endParaRPr lang="es-EC" sz="2000" dirty="0"/>
          </a:p>
        </p:txBody>
      </p:sp>
      <p:sp>
        <p:nvSpPr>
          <p:cNvPr id="31" name="Down Arrow 30"/>
          <p:cNvSpPr/>
          <p:nvPr/>
        </p:nvSpPr>
        <p:spPr>
          <a:xfrm>
            <a:off x="827584" y="3212976"/>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22" name="Group 21"/>
          <p:cNvGrpSpPr/>
          <p:nvPr/>
        </p:nvGrpSpPr>
        <p:grpSpPr>
          <a:xfrm>
            <a:off x="1403648" y="5445224"/>
            <a:ext cx="2520280" cy="1008112"/>
            <a:chOff x="132373" y="1083"/>
            <a:chExt cx="6155986" cy="776206"/>
          </a:xfrm>
        </p:grpSpPr>
        <p:sp>
          <p:nvSpPr>
            <p:cNvPr id="23" name="Round Same Side Corner Rectangle 22"/>
            <p:cNvSpPr/>
            <p:nvPr/>
          </p:nvSpPr>
          <p:spPr>
            <a:xfrm rot="5400000">
              <a:off x="3174034" y="-2337037"/>
              <a:ext cx="776206" cy="5452445"/>
            </a:xfrm>
            <a:prstGeom prst="round2SameRect">
              <a:avLst/>
            </a:prstGeom>
          </p:spPr>
          <p:style>
            <a:lnRef idx="1">
              <a:schemeClr val="accent2"/>
            </a:lnRef>
            <a:fillRef idx="2">
              <a:schemeClr val="accent2"/>
            </a:fillRef>
            <a:effectRef idx="1">
              <a:schemeClr val="accent2"/>
            </a:effectRef>
            <a:fontRef idx="minor">
              <a:schemeClr val="dk1"/>
            </a:fontRef>
          </p:style>
        </p:sp>
        <p:sp>
          <p:nvSpPr>
            <p:cNvPr id="24" name="Round Same Side Corner Rectangle 4"/>
            <p:cNvSpPr/>
            <p:nvPr/>
          </p:nvSpPr>
          <p:spPr>
            <a:xfrm>
              <a:off x="132373" y="38973"/>
              <a:ext cx="6118095" cy="700424"/>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78232" tIns="6985" rIns="6985" bIns="6985" numCol="1" spcCol="1270" anchor="ctr" anchorCtr="0">
              <a:noAutofit/>
            </a:bodyPr>
            <a:lstStyle/>
            <a:p>
              <a:pPr marL="57150" lvl="1" indent="-57150" algn="ctr" defTabSz="488950">
                <a:lnSpc>
                  <a:spcPct val="90000"/>
                </a:lnSpc>
                <a:spcBef>
                  <a:spcPct val="0"/>
                </a:spcBef>
                <a:spcAft>
                  <a:spcPct val="15000"/>
                </a:spcAft>
                <a:buChar char="••"/>
              </a:pPr>
              <a:endParaRPr lang="es-ES" sz="1100" b="1" kern="1200" dirty="0" smtClean="0"/>
            </a:p>
            <a:p>
              <a:pPr marL="57150" lvl="1" indent="-57150" algn="ctr" defTabSz="488950">
                <a:lnSpc>
                  <a:spcPct val="90000"/>
                </a:lnSpc>
                <a:spcBef>
                  <a:spcPct val="0"/>
                </a:spcBef>
                <a:spcAft>
                  <a:spcPct val="15000"/>
                </a:spcAft>
                <a:buChar char="••"/>
              </a:pPr>
              <a:r>
                <a:rPr lang="es-ES" sz="1100" b="1" kern="1200" dirty="0" smtClean="0"/>
                <a:t>OPORTUNIDAD</a:t>
              </a:r>
              <a:endParaRPr lang="es-EC" sz="1100" kern="1200" dirty="0"/>
            </a:p>
            <a:p>
              <a:pPr marL="57150" lvl="1" indent="-57150" algn="l" defTabSz="488950">
                <a:lnSpc>
                  <a:spcPct val="90000"/>
                </a:lnSpc>
                <a:spcBef>
                  <a:spcPct val="0"/>
                </a:spcBef>
                <a:spcAft>
                  <a:spcPct val="15000"/>
                </a:spcAft>
                <a:buChar char="••"/>
              </a:pPr>
              <a:endParaRPr lang="es-ES" sz="1100" kern="1200" dirty="0" smtClean="0"/>
            </a:p>
            <a:p>
              <a:pPr marL="57150" lvl="1" indent="-57150" algn="l" defTabSz="488950">
                <a:lnSpc>
                  <a:spcPct val="90000"/>
                </a:lnSpc>
                <a:spcBef>
                  <a:spcPct val="0"/>
                </a:spcBef>
                <a:spcAft>
                  <a:spcPct val="15000"/>
                </a:spcAft>
                <a:buChar char="••"/>
              </a:pPr>
              <a:r>
                <a:rPr lang="es-ES" sz="1100" kern="1200" dirty="0" smtClean="0"/>
                <a:t>Lealtad de los clientes. ALTO IMPACTO</a:t>
              </a:r>
              <a:endParaRPr lang="es-EC" sz="1100" kern="1200" dirty="0"/>
            </a:p>
            <a:p>
              <a:pPr marL="57150" lvl="1" indent="-57150" algn="l" defTabSz="488950">
                <a:lnSpc>
                  <a:spcPct val="90000"/>
                </a:lnSpc>
                <a:spcBef>
                  <a:spcPct val="0"/>
                </a:spcBef>
                <a:spcAft>
                  <a:spcPct val="15000"/>
                </a:spcAft>
              </a:pPr>
              <a:r>
                <a:rPr lang="es-ES" sz="1100" kern="1200" dirty="0" smtClean="0"/>
                <a:t>.</a:t>
              </a:r>
              <a:endParaRPr lang="es-EC" sz="1100" kern="1200" dirty="0"/>
            </a:p>
            <a:p>
              <a:pPr marL="57150" lvl="1" indent="-57150" algn="l" defTabSz="488950">
                <a:lnSpc>
                  <a:spcPct val="90000"/>
                </a:lnSpc>
                <a:spcBef>
                  <a:spcPct val="0"/>
                </a:spcBef>
                <a:spcAft>
                  <a:spcPct val="15000"/>
                </a:spcAft>
                <a:buChar char="••"/>
              </a:pPr>
              <a:endParaRPr lang="es-EC" sz="1100" kern="1200" dirty="0"/>
            </a:p>
          </p:txBody>
        </p:sp>
      </p:grpSp>
      <p:grpSp>
        <p:nvGrpSpPr>
          <p:cNvPr id="32" name="Group 31"/>
          <p:cNvGrpSpPr/>
          <p:nvPr/>
        </p:nvGrpSpPr>
        <p:grpSpPr>
          <a:xfrm>
            <a:off x="5292080" y="5373216"/>
            <a:ext cx="2520280" cy="1008112"/>
            <a:chOff x="835914" y="1047726"/>
            <a:chExt cx="5452445" cy="776206"/>
          </a:xfrm>
        </p:grpSpPr>
        <p:sp>
          <p:nvSpPr>
            <p:cNvPr id="33" name="Round Same Side Corner Rectangle 32"/>
            <p:cNvSpPr/>
            <p:nvPr/>
          </p:nvSpPr>
          <p:spPr>
            <a:xfrm rot="5400000">
              <a:off x="3174034" y="-1290394"/>
              <a:ext cx="776206" cy="5452445"/>
            </a:xfrm>
            <a:prstGeom prst="round2SameRect">
              <a:avLst/>
            </a:prstGeom>
          </p:spPr>
          <p:style>
            <a:lnRef idx="1">
              <a:schemeClr val="accent2"/>
            </a:lnRef>
            <a:fillRef idx="2">
              <a:schemeClr val="accent2"/>
            </a:fillRef>
            <a:effectRef idx="1">
              <a:schemeClr val="accent2"/>
            </a:effectRef>
            <a:fontRef idx="minor">
              <a:schemeClr val="dk1"/>
            </a:fontRef>
          </p:style>
        </p:sp>
        <p:sp>
          <p:nvSpPr>
            <p:cNvPr id="34" name="Round Same Side Corner Rectangle 4"/>
            <p:cNvSpPr/>
            <p:nvPr/>
          </p:nvSpPr>
          <p:spPr>
            <a:xfrm>
              <a:off x="835915" y="1085616"/>
              <a:ext cx="5414554" cy="700424"/>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56896" tIns="5080" rIns="5080" bIns="5080" numCol="1" spcCol="1270" anchor="ctr" anchorCtr="0">
              <a:noAutofit/>
            </a:bodyPr>
            <a:lstStyle/>
            <a:p>
              <a:pPr marL="57150" lvl="1" indent="-57150" algn="ctr" defTabSz="355600">
                <a:lnSpc>
                  <a:spcPct val="90000"/>
                </a:lnSpc>
                <a:spcBef>
                  <a:spcPct val="0"/>
                </a:spcBef>
                <a:spcAft>
                  <a:spcPct val="15000"/>
                </a:spcAft>
                <a:buChar char="••"/>
              </a:pPr>
              <a:r>
                <a:rPr lang="es-ES" sz="1050" b="1" kern="1200" dirty="0" smtClean="0"/>
                <a:t>AMENAZA</a:t>
              </a:r>
              <a:endParaRPr lang="es-EC" sz="1050" b="1" kern="1200" dirty="0"/>
            </a:p>
            <a:p>
              <a:pPr marL="57150" lvl="1" indent="-57150" algn="l" defTabSz="355600">
                <a:lnSpc>
                  <a:spcPct val="90000"/>
                </a:lnSpc>
                <a:spcBef>
                  <a:spcPct val="0"/>
                </a:spcBef>
                <a:spcAft>
                  <a:spcPct val="15000"/>
                </a:spcAft>
                <a:buChar char="••"/>
              </a:pPr>
              <a:r>
                <a:rPr lang="es-ES" sz="1050" kern="1200" dirty="0" smtClean="0"/>
                <a:t>Incumplimiento en los pagos, IMPACTO BAJO</a:t>
              </a:r>
              <a:endParaRPr lang="es-EC" sz="1050" kern="1200" dirty="0"/>
            </a:p>
          </p:txBody>
        </p:sp>
      </p:grpSp>
      <p:sp>
        <p:nvSpPr>
          <p:cNvPr id="25" name="Rectangle 8"/>
          <p:cNvSpPr/>
          <p:nvPr/>
        </p:nvSpPr>
        <p:spPr>
          <a:xfrm>
            <a:off x="3635896" y="1439198"/>
            <a:ext cx="2592288" cy="30777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sz="1400" dirty="0" smtClean="0"/>
              <a:t>GRUPOS DE REFERENCIAS</a:t>
            </a:r>
            <a:endParaRPr lang="es-EC" sz="1400" dirty="0"/>
          </a:p>
        </p:txBody>
      </p:sp>
      <p:sp>
        <p:nvSpPr>
          <p:cNvPr id="36" name="TextBox 3"/>
          <p:cNvSpPr txBox="1"/>
          <p:nvPr/>
        </p:nvSpPr>
        <p:spPr>
          <a:xfrm>
            <a:off x="2483768" y="2363072"/>
            <a:ext cx="2664296" cy="476071"/>
          </a:xfrm>
          <a:prstGeom prst="ellipse">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err="1" smtClean="0"/>
              <a:t>Familias</a:t>
            </a:r>
            <a:r>
              <a:rPr lang="en-US" sz="1600" b="1" dirty="0" smtClean="0"/>
              <a:t>/amigos</a:t>
            </a:r>
            <a:endParaRPr lang="es-EC" sz="1600" b="1" dirty="0" smtClean="0"/>
          </a:p>
        </p:txBody>
      </p:sp>
      <p:sp>
        <p:nvSpPr>
          <p:cNvPr id="37" name="TextBox 3"/>
          <p:cNvSpPr txBox="1"/>
          <p:nvPr/>
        </p:nvSpPr>
        <p:spPr>
          <a:xfrm>
            <a:off x="5220567" y="2350959"/>
            <a:ext cx="2304256" cy="476071"/>
          </a:xfrm>
          <a:prstGeom prst="ellipse">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err="1" smtClean="0"/>
              <a:t>profesionales</a:t>
            </a:r>
            <a:endParaRPr lang="es-EC" sz="1600" b="1" dirty="0" smtClean="0"/>
          </a:p>
        </p:txBody>
      </p:sp>
      <p:sp>
        <p:nvSpPr>
          <p:cNvPr id="38" name="TextBox 3"/>
          <p:cNvSpPr txBox="1"/>
          <p:nvPr/>
        </p:nvSpPr>
        <p:spPr>
          <a:xfrm>
            <a:off x="4068439" y="3265989"/>
            <a:ext cx="2304256" cy="476071"/>
          </a:xfrm>
          <a:prstGeom prst="ellipse">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err="1" smtClean="0"/>
              <a:t>Niños</a:t>
            </a:r>
            <a:endParaRPr lang="es-EC" sz="1600" b="1" dirty="0" smtClean="0"/>
          </a:p>
        </p:txBody>
      </p:sp>
      <p:sp>
        <p:nvSpPr>
          <p:cNvPr id="39" name="TextBox 3"/>
          <p:cNvSpPr txBox="1"/>
          <p:nvPr/>
        </p:nvSpPr>
        <p:spPr>
          <a:xfrm>
            <a:off x="2627784" y="4212195"/>
            <a:ext cx="2304256" cy="822305"/>
          </a:xfrm>
          <a:prstGeom prst="ellipse">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err="1" smtClean="0"/>
              <a:t>Instituciones</a:t>
            </a:r>
            <a:r>
              <a:rPr lang="en-US" sz="1600" b="1" dirty="0" smtClean="0"/>
              <a:t> </a:t>
            </a:r>
            <a:r>
              <a:rPr lang="en-US" sz="1600" b="1" dirty="0" err="1" smtClean="0"/>
              <a:t>Publicas</a:t>
            </a:r>
            <a:endParaRPr lang="es-EC" sz="1600" b="1" dirty="0" smtClean="0"/>
          </a:p>
        </p:txBody>
      </p:sp>
      <p:sp>
        <p:nvSpPr>
          <p:cNvPr id="40" name="TextBox 3"/>
          <p:cNvSpPr txBox="1"/>
          <p:nvPr/>
        </p:nvSpPr>
        <p:spPr>
          <a:xfrm>
            <a:off x="5724128" y="4293160"/>
            <a:ext cx="2304256" cy="822305"/>
          </a:xfrm>
          <a:prstGeom prst="ellipse">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err="1" smtClean="0"/>
              <a:t>Instituciones</a:t>
            </a:r>
            <a:r>
              <a:rPr lang="en-US" sz="1600" b="1" dirty="0" smtClean="0"/>
              <a:t> </a:t>
            </a:r>
            <a:r>
              <a:rPr lang="en-US" sz="1600" b="1" dirty="0" err="1" smtClean="0"/>
              <a:t>Privadas</a:t>
            </a:r>
            <a:endParaRPr lang="es-EC" sz="1600" b="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Estela de condensación">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Estela de condensación</Template>
  <TotalTime>2537</TotalTime>
  <Words>4611</Words>
  <Application>Microsoft Office PowerPoint</Application>
  <PresentationFormat>Presentación en pantalla (4:3)</PresentationFormat>
  <Paragraphs>1261</Paragraphs>
  <Slides>65</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65</vt:i4>
      </vt:variant>
    </vt:vector>
  </HeadingPairs>
  <TitlesOfParts>
    <vt:vector size="67" baseType="lpstr">
      <vt:lpstr>Estela de condensación</vt:lpstr>
      <vt:lpstr>Ecuación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Filosofía Corporativa </vt:lpstr>
      <vt:lpstr>OBJETIVOS</vt:lpstr>
      <vt:lpstr>OBJETIVOS</vt:lpstr>
      <vt:lpstr>Estrategias Corporativas </vt:lpstr>
      <vt:lpstr>Presentación de PowerPoint</vt:lpstr>
      <vt:lpstr>1. producto</vt:lpstr>
      <vt:lpstr>producto</vt:lpstr>
      <vt:lpstr>producto</vt:lpstr>
      <vt:lpstr>producto</vt:lpstr>
      <vt:lpstr>PRODUCTO- ESTRATEGIAS</vt:lpstr>
      <vt:lpstr>PRODUCTO- ESTRATEGIAS</vt:lpstr>
      <vt:lpstr>PRECIO- ESTRATEGIAS</vt:lpstr>
      <vt:lpstr>3. PROMOCIÓN  CUÑA RADIAL</vt:lpstr>
      <vt:lpstr>PROMOCIÓN  PRENSA</vt:lpstr>
      <vt:lpstr>PROMOCIÓN  VOLANTE</vt:lpstr>
      <vt:lpstr>PROMOCIÓN  VALLA</vt:lpstr>
      <vt:lpstr>PROMOCIÓN  portal web</vt:lpstr>
      <vt:lpstr>PROMOCION- ESTRATEGIAS</vt:lpstr>
      <vt:lpstr>4.DISTRIBUCION</vt:lpstr>
      <vt:lpstr>DISTRIBUCION- ESTRATEGIAS</vt:lpstr>
      <vt:lpstr>PLAN DE PROMOCION Y DIFUSION</vt:lpstr>
      <vt:lpstr>Presentación de PowerPoint</vt:lpstr>
      <vt:lpstr>Presentación de PowerPoint</vt:lpstr>
      <vt:lpstr>FLUJOS DE CAJAS  VS ESTADOS DE RESULTADOS 2013-2017</vt:lpstr>
      <vt:lpstr>FLUJOS DE CAJAS PROYECTADOS 2013-2017</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vt:lpstr>
      <vt:lpstr>RECOMENDACIONES</vt:lpstr>
      <vt:lpstr>Gracias…!!!!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EJÉRCITO</dc:title>
  <dc:creator>CGUERRON</dc:creator>
  <cp:lastModifiedBy>SONY</cp:lastModifiedBy>
  <cp:revision>276</cp:revision>
  <dcterms:created xsi:type="dcterms:W3CDTF">2013-04-16T01:56:58Z</dcterms:created>
  <dcterms:modified xsi:type="dcterms:W3CDTF">2013-11-08T23:32:30Z</dcterms:modified>
</cp:coreProperties>
</file>