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935" r:id="rId1"/>
  </p:sldMasterIdLst>
  <p:notesMasterIdLst>
    <p:notesMasterId r:id="rId29"/>
  </p:notesMasterIdLst>
  <p:handoutMasterIdLst>
    <p:handoutMasterId r:id="rId30"/>
  </p:handoutMasterIdLst>
  <p:sldIdLst>
    <p:sldId id="256" r:id="rId2"/>
    <p:sldId id="506" r:id="rId3"/>
    <p:sldId id="497" r:id="rId4"/>
    <p:sldId id="496" r:id="rId5"/>
    <p:sldId id="296" r:id="rId6"/>
    <p:sldId id="297" r:id="rId7"/>
    <p:sldId id="521" r:id="rId8"/>
    <p:sldId id="522" r:id="rId9"/>
    <p:sldId id="523" r:id="rId10"/>
    <p:sldId id="507" r:id="rId11"/>
    <p:sldId id="495" r:id="rId12"/>
    <p:sldId id="298"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4" r:id="rId27"/>
    <p:sldId id="525"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Sección predeterminada" id="{49988D81-F2C6-46F8-9368-042C422BC151}">
          <p14:sldIdLst>
            <p14:sldId id="256"/>
            <p14:sldId id="506"/>
          </p14:sldIdLst>
        </p14:section>
        <p14:section name="Sección sin título" id="{AADB6C98-0EB4-410C-A7FC-010D7813E50E}">
          <p14:sldIdLst>
            <p14:sldId id="497"/>
            <p14:sldId id="496"/>
            <p14:sldId id="296"/>
            <p14:sldId id="297"/>
            <p14:sldId id="521"/>
            <p14:sldId id="522"/>
            <p14:sldId id="523"/>
            <p14:sldId id="507"/>
            <p14:sldId id="495"/>
            <p14:sldId id="298"/>
            <p14:sldId id="508"/>
            <p14:sldId id="509"/>
            <p14:sldId id="510"/>
            <p14:sldId id="511"/>
            <p14:sldId id="512"/>
            <p14:sldId id="513"/>
            <p14:sldId id="514"/>
            <p14:sldId id="515"/>
            <p14:sldId id="516"/>
            <p14:sldId id="517"/>
            <p14:sldId id="518"/>
            <p14:sldId id="519"/>
            <p14:sldId id="520"/>
            <p14:sldId id="524"/>
            <p14:sldId id="5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B6B"/>
    <a:srgbClr val="45441B"/>
    <a:srgbClr val="55350B"/>
    <a:srgbClr val="66FF33"/>
    <a:srgbClr val="FF3300"/>
    <a:srgbClr val="180E52"/>
    <a:srgbClr val="000000"/>
    <a:srgbClr val="DAE4F2"/>
    <a:srgbClr val="99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00"/>
  </p:normalViewPr>
  <p:slideViewPr>
    <p:cSldViewPr>
      <p:cViewPr>
        <p:scale>
          <a:sx n="71" d="100"/>
          <a:sy n="71" d="100"/>
        </p:scale>
        <p:origin x="-1158" y="-7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94B91-5422-4540-B87F-678A6D509671}" type="doc">
      <dgm:prSet loTypeId="urn:microsoft.com/office/officeart/2005/8/layout/chevron2" loCatId="process" qsTypeId="urn:microsoft.com/office/officeart/2005/8/quickstyle/3d3" qsCatId="3D" csTypeId="urn:microsoft.com/office/officeart/2005/8/colors/colorful1" csCatId="colorful" phldr="1"/>
      <dgm:spPr/>
      <dgm:t>
        <a:bodyPr/>
        <a:lstStyle/>
        <a:p>
          <a:endParaRPr lang="es-ES"/>
        </a:p>
      </dgm:t>
    </dgm:pt>
    <dgm:pt modelId="{4E863C83-8E8C-418D-99FD-AFAC5E07019E}">
      <dgm:prSet phldrT="[Texto]" custT="1"/>
      <dgm:spPr/>
      <dgm:t>
        <a:bodyPr/>
        <a:lstStyle/>
        <a:p>
          <a:r>
            <a:rPr lang="es-ES" sz="1200" b="1" dirty="0" smtClean="0">
              <a:latin typeface="Arial" pitchFamily="34" charset="0"/>
              <a:cs typeface="Arial" pitchFamily="34" charset="0"/>
            </a:rPr>
            <a:t>PROBLEMA</a:t>
          </a:r>
          <a:endParaRPr lang="es-ES" sz="1200" b="1" dirty="0">
            <a:latin typeface="Arial" pitchFamily="34" charset="0"/>
            <a:cs typeface="Arial" pitchFamily="34" charset="0"/>
          </a:endParaRPr>
        </a:p>
      </dgm:t>
    </dgm:pt>
    <dgm:pt modelId="{C72A4768-CC6E-4E11-9702-408663476D06}" type="parTrans" cxnId="{DED1362A-6B6E-4018-8A37-E933DBB01D5C}">
      <dgm:prSet/>
      <dgm:spPr/>
      <dgm:t>
        <a:bodyPr/>
        <a:lstStyle/>
        <a:p>
          <a:endParaRPr lang="es-ES"/>
        </a:p>
      </dgm:t>
    </dgm:pt>
    <dgm:pt modelId="{C657CE26-FB74-456B-95C9-E159C3D493D8}" type="sibTrans" cxnId="{DED1362A-6B6E-4018-8A37-E933DBB01D5C}">
      <dgm:prSet/>
      <dgm:spPr/>
      <dgm:t>
        <a:bodyPr/>
        <a:lstStyle/>
        <a:p>
          <a:endParaRPr lang="es-ES"/>
        </a:p>
      </dgm:t>
    </dgm:pt>
    <dgm:pt modelId="{836EFAC7-C3FF-4BD3-9FB9-932749AAE5F9}">
      <dgm:prSet phldrT="[Texto]" custT="1"/>
      <dgm:spPr/>
      <dgm:t>
        <a:bodyPr/>
        <a:lstStyle/>
        <a:p>
          <a:pPr algn="just"/>
          <a:r>
            <a:rPr lang="es-EC" sz="1600" dirty="0" smtClean="0">
              <a:latin typeface="+mn-lt"/>
              <a:cs typeface="Arial" pitchFamily="34" charset="0"/>
            </a:rPr>
            <a:t>Definir si es factible implementar </a:t>
          </a:r>
          <a:r>
            <a:rPr lang="es-EC" sz="1600" dirty="0" smtClean="0">
              <a:latin typeface="+mn-lt"/>
            </a:rPr>
            <a:t>una planta embotelladora de agua de coco,  y comercializarla en los diferentes cantones de la Provincia de </a:t>
          </a:r>
          <a:r>
            <a:rPr lang="es-EC" sz="1600" dirty="0" smtClean="0">
              <a:latin typeface="+mn-lt"/>
              <a:cs typeface="Arial" pitchFamily="34" charset="0"/>
            </a:rPr>
            <a:t>Orellana</a:t>
          </a:r>
          <a:r>
            <a:rPr lang="es-ES" sz="1600" dirty="0" smtClean="0">
              <a:latin typeface="+mn-lt"/>
              <a:cs typeface="Arial" pitchFamily="34" charset="0"/>
            </a:rPr>
            <a:t>.</a:t>
          </a:r>
          <a:endParaRPr lang="es-ES" sz="1600" dirty="0">
            <a:latin typeface="+mn-lt"/>
            <a:cs typeface="Arial" pitchFamily="34" charset="0"/>
          </a:endParaRPr>
        </a:p>
      </dgm:t>
    </dgm:pt>
    <dgm:pt modelId="{B4D229F3-FEC7-49F2-831F-5844BE5A6346}" type="parTrans" cxnId="{29C92068-DAD4-4C3D-B2D2-4BF534E2CF55}">
      <dgm:prSet/>
      <dgm:spPr/>
      <dgm:t>
        <a:bodyPr/>
        <a:lstStyle/>
        <a:p>
          <a:endParaRPr lang="es-ES"/>
        </a:p>
      </dgm:t>
    </dgm:pt>
    <dgm:pt modelId="{1180B570-15CA-4D3E-9C2A-47F31FD3046C}" type="sibTrans" cxnId="{29C92068-DAD4-4C3D-B2D2-4BF534E2CF55}">
      <dgm:prSet/>
      <dgm:spPr/>
      <dgm:t>
        <a:bodyPr/>
        <a:lstStyle/>
        <a:p>
          <a:endParaRPr lang="es-ES"/>
        </a:p>
      </dgm:t>
    </dgm:pt>
    <dgm:pt modelId="{0A891D90-73EE-421F-8F7D-3389369B5B9B}">
      <dgm:prSet phldrT="[Texto]" custT="1"/>
      <dgm:spPr/>
      <dgm:t>
        <a:bodyPr/>
        <a:lstStyle/>
        <a:p>
          <a:r>
            <a:rPr lang="es-ES" sz="1200" b="1" smtClean="0">
              <a:latin typeface="Arial" pitchFamily="34" charset="0"/>
              <a:cs typeface="Arial" pitchFamily="34" charset="0"/>
            </a:rPr>
            <a:t>OBJETIVOS</a:t>
          </a:r>
          <a:endParaRPr lang="es-ES" sz="1200" b="1" dirty="0">
            <a:latin typeface="Arial" pitchFamily="34" charset="0"/>
            <a:cs typeface="Arial" pitchFamily="34" charset="0"/>
          </a:endParaRPr>
        </a:p>
      </dgm:t>
    </dgm:pt>
    <dgm:pt modelId="{FA2A6CE8-4983-4A03-BA5C-B008AE732080}" type="parTrans" cxnId="{5F9FCCAA-CC77-4C40-8F0E-94CB8A04AC38}">
      <dgm:prSet/>
      <dgm:spPr/>
      <dgm:t>
        <a:bodyPr/>
        <a:lstStyle/>
        <a:p>
          <a:endParaRPr lang="es-ES"/>
        </a:p>
      </dgm:t>
    </dgm:pt>
    <dgm:pt modelId="{951538B5-D79D-4EF2-A430-11269F500C56}" type="sibTrans" cxnId="{5F9FCCAA-CC77-4C40-8F0E-94CB8A04AC38}">
      <dgm:prSet/>
      <dgm:spPr/>
      <dgm:t>
        <a:bodyPr/>
        <a:lstStyle/>
        <a:p>
          <a:endParaRPr lang="es-ES"/>
        </a:p>
      </dgm:t>
    </dgm:pt>
    <dgm:pt modelId="{EC9C2476-084C-4718-9AED-9D5D804F167A}">
      <dgm:prSet phldrT="[Texto]" custT="1"/>
      <dgm:spPr/>
      <dgm:t>
        <a:bodyPr/>
        <a:lstStyle/>
        <a:p>
          <a:pPr algn="just"/>
          <a:r>
            <a:rPr lang="es-EC" sz="1600" dirty="0" smtClean="0"/>
            <a:t>Elaborar un estudio de factibilidad para la creación de una planta procesadora y embotelladora de agua de coco, a fin de comercializarla en los diferentes cantones de la Provincia de Orellana, determinar el grado de aceptación del agua de coco en la población, cual es la frecuencia de consumo,  y principalmente evaluar el proyecto.</a:t>
          </a:r>
          <a:endParaRPr lang="es-ES" sz="1600" dirty="0">
            <a:latin typeface="Cambria" pitchFamily="18" charset="0"/>
            <a:cs typeface="Arial" pitchFamily="34" charset="0"/>
          </a:endParaRPr>
        </a:p>
      </dgm:t>
    </dgm:pt>
    <dgm:pt modelId="{A26A9820-2E32-4A00-99A7-464A005307C5}" type="parTrans" cxnId="{6025A0BC-A1F6-44CF-9597-3532AFE1F158}">
      <dgm:prSet/>
      <dgm:spPr/>
      <dgm:t>
        <a:bodyPr/>
        <a:lstStyle/>
        <a:p>
          <a:endParaRPr lang="es-ES"/>
        </a:p>
      </dgm:t>
    </dgm:pt>
    <dgm:pt modelId="{DB8822B0-BD63-4BB7-B1BF-A740DC551694}" type="sibTrans" cxnId="{6025A0BC-A1F6-44CF-9597-3532AFE1F158}">
      <dgm:prSet/>
      <dgm:spPr/>
      <dgm:t>
        <a:bodyPr/>
        <a:lstStyle/>
        <a:p>
          <a:endParaRPr lang="es-ES"/>
        </a:p>
      </dgm:t>
    </dgm:pt>
    <dgm:pt modelId="{6F3571AD-F5B1-4377-A906-71186BB61B98}">
      <dgm:prSet phldrT="[Texto]" custT="1"/>
      <dgm:spPr/>
      <dgm:t>
        <a:bodyPr/>
        <a:lstStyle/>
        <a:p>
          <a:r>
            <a:rPr lang="es-ES" sz="1200" b="1" dirty="0" smtClean="0">
              <a:latin typeface="Arial" pitchFamily="34" charset="0"/>
              <a:cs typeface="Arial" pitchFamily="34" charset="0"/>
            </a:rPr>
            <a:t>JUSTIFICACIÓN</a:t>
          </a:r>
          <a:endParaRPr lang="es-ES" sz="1200" b="1" dirty="0">
            <a:latin typeface="Arial" pitchFamily="34" charset="0"/>
            <a:cs typeface="Arial" pitchFamily="34" charset="0"/>
          </a:endParaRPr>
        </a:p>
      </dgm:t>
    </dgm:pt>
    <dgm:pt modelId="{C9A00DB9-87CD-4706-8D38-CC1AFC42108A}" type="parTrans" cxnId="{5D1C6044-F774-4BAA-A9E7-244C34783D59}">
      <dgm:prSet/>
      <dgm:spPr/>
      <dgm:t>
        <a:bodyPr/>
        <a:lstStyle/>
        <a:p>
          <a:endParaRPr lang="es-ES"/>
        </a:p>
      </dgm:t>
    </dgm:pt>
    <dgm:pt modelId="{FD8230D8-6005-4776-AD64-0085E05A3317}" type="sibTrans" cxnId="{5D1C6044-F774-4BAA-A9E7-244C34783D59}">
      <dgm:prSet/>
      <dgm:spPr/>
      <dgm:t>
        <a:bodyPr/>
        <a:lstStyle/>
        <a:p>
          <a:endParaRPr lang="es-ES"/>
        </a:p>
      </dgm:t>
    </dgm:pt>
    <dgm:pt modelId="{18D55888-3B7A-4AAE-8276-724BB0188041}">
      <dgm:prSet phldrT="[Texto]" custT="1"/>
      <dgm:spPr/>
      <dgm:t>
        <a:bodyPr/>
        <a:lstStyle/>
        <a:p>
          <a:pPr algn="just"/>
          <a:r>
            <a:rPr lang="es-EC" sz="1600" dirty="0" smtClean="0">
              <a:latin typeface="+mn-lt"/>
            </a:rPr>
            <a:t>En la provincia de Orellana no existe una planta que embotelle agua de coco, por lo tanto llevar a cabo este proyecto representa buenas perspectivas de rentabilidad, por la alta demanda de bebidas saludables que no existe actualmente en la zona y así poder aplicar lo aprendido durante los años de formación universitaria.  Además la planta generará fuentes de trabajo para la personas que habitan esta provincia. </a:t>
          </a:r>
          <a:endParaRPr lang="es-ES" sz="1600" dirty="0">
            <a:latin typeface="+mn-lt"/>
            <a:cs typeface="Arial" pitchFamily="34" charset="0"/>
          </a:endParaRPr>
        </a:p>
      </dgm:t>
    </dgm:pt>
    <dgm:pt modelId="{8A160ABE-D15E-4FAB-883A-E82EB5A35B89}" type="parTrans" cxnId="{30595812-FF94-4E80-ABD9-5FCE1F18E175}">
      <dgm:prSet/>
      <dgm:spPr/>
      <dgm:t>
        <a:bodyPr/>
        <a:lstStyle/>
        <a:p>
          <a:endParaRPr lang="es-ES"/>
        </a:p>
      </dgm:t>
    </dgm:pt>
    <dgm:pt modelId="{B746E2CB-BF17-4E30-877C-DB3E06711D7D}" type="sibTrans" cxnId="{30595812-FF94-4E80-ABD9-5FCE1F18E175}">
      <dgm:prSet/>
      <dgm:spPr/>
      <dgm:t>
        <a:bodyPr/>
        <a:lstStyle/>
        <a:p>
          <a:endParaRPr lang="es-ES"/>
        </a:p>
      </dgm:t>
    </dgm:pt>
    <dgm:pt modelId="{F2207AD4-441B-4A3A-BDC3-F74F6B245FD4}" type="pres">
      <dgm:prSet presAssocID="{92994B91-5422-4540-B87F-678A6D509671}" presName="linearFlow" presStyleCnt="0">
        <dgm:presLayoutVars>
          <dgm:dir/>
          <dgm:animLvl val="lvl"/>
          <dgm:resizeHandles val="exact"/>
        </dgm:presLayoutVars>
      </dgm:prSet>
      <dgm:spPr/>
      <dgm:t>
        <a:bodyPr/>
        <a:lstStyle/>
        <a:p>
          <a:endParaRPr lang="es-ES"/>
        </a:p>
      </dgm:t>
    </dgm:pt>
    <dgm:pt modelId="{DE31936F-71B5-46BE-9A5B-6D172E35D5C8}" type="pres">
      <dgm:prSet presAssocID="{4E863C83-8E8C-418D-99FD-AFAC5E07019E}" presName="composite" presStyleCnt="0"/>
      <dgm:spPr/>
      <dgm:t>
        <a:bodyPr/>
        <a:lstStyle/>
        <a:p>
          <a:endParaRPr lang="es-ES"/>
        </a:p>
      </dgm:t>
    </dgm:pt>
    <dgm:pt modelId="{CD53F351-E1A8-4DDD-8B90-2DB0AE6B4CC7}" type="pres">
      <dgm:prSet presAssocID="{4E863C83-8E8C-418D-99FD-AFAC5E07019E}" presName="parentText" presStyleLbl="alignNode1" presStyleIdx="0" presStyleCnt="3" custScaleX="187863" custScaleY="172604" custLinFactNeighborX="2891" custLinFactNeighborY="11674">
        <dgm:presLayoutVars>
          <dgm:chMax val="1"/>
          <dgm:bulletEnabled val="1"/>
        </dgm:presLayoutVars>
      </dgm:prSet>
      <dgm:spPr/>
      <dgm:t>
        <a:bodyPr/>
        <a:lstStyle/>
        <a:p>
          <a:endParaRPr lang="es-ES"/>
        </a:p>
      </dgm:t>
    </dgm:pt>
    <dgm:pt modelId="{C67E1155-883C-4E93-8B5B-23719E5A4EB0}" type="pres">
      <dgm:prSet presAssocID="{4E863C83-8E8C-418D-99FD-AFAC5E07019E}" presName="descendantText" presStyleLbl="alignAcc1" presStyleIdx="0" presStyleCnt="3" custScaleX="90168" custScaleY="177623" custLinFactNeighborX="-571" custLinFactNeighborY="-1588">
        <dgm:presLayoutVars>
          <dgm:bulletEnabled val="1"/>
        </dgm:presLayoutVars>
      </dgm:prSet>
      <dgm:spPr/>
      <dgm:t>
        <a:bodyPr/>
        <a:lstStyle/>
        <a:p>
          <a:endParaRPr lang="es-ES"/>
        </a:p>
      </dgm:t>
    </dgm:pt>
    <dgm:pt modelId="{5761549B-5B34-4839-9A62-954343DE1C67}" type="pres">
      <dgm:prSet presAssocID="{C657CE26-FB74-456B-95C9-E159C3D493D8}" presName="sp" presStyleCnt="0"/>
      <dgm:spPr/>
      <dgm:t>
        <a:bodyPr/>
        <a:lstStyle/>
        <a:p>
          <a:endParaRPr lang="es-ES"/>
        </a:p>
      </dgm:t>
    </dgm:pt>
    <dgm:pt modelId="{2926BE13-A306-4714-A906-C3A543D9EC28}" type="pres">
      <dgm:prSet presAssocID="{0A891D90-73EE-421F-8F7D-3389369B5B9B}" presName="composite" presStyleCnt="0"/>
      <dgm:spPr/>
      <dgm:t>
        <a:bodyPr/>
        <a:lstStyle/>
        <a:p>
          <a:endParaRPr lang="es-ES"/>
        </a:p>
      </dgm:t>
    </dgm:pt>
    <dgm:pt modelId="{FBECA3C0-61DC-495D-93B5-7B91EF59D430}" type="pres">
      <dgm:prSet presAssocID="{0A891D90-73EE-421F-8F7D-3389369B5B9B}" presName="parentText" presStyleLbl="alignNode1" presStyleIdx="1" presStyleCnt="3" custScaleX="197659" custScaleY="167618" custLinFactNeighborX="7628" custLinFactNeighborY="-1094">
        <dgm:presLayoutVars>
          <dgm:chMax val="1"/>
          <dgm:bulletEnabled val="1"/>
        </dgm:presLayoutVars>
      </dgm:prSet>
      <dgm:spPr/>
      <dgm:t>
        <a:bodyPr/>
        <a:lstStyle/>
        <a:p>
          <a:endParaRPr lang="es-ES"/>
        </a:p>
      </dgm:t>
    </dgm:pt>
    <dgm:pt modelId="{5562B7AA-532D-4FF0-98F9-370CD4560EEE}" type="pres">
      <dgm:prSet presAssocID="{0A891D90-73EE-421F-8F7D-3389369B5B9B}" presName="descendantText" presStyleLbl="alignAcc1" presStyleIdx="1" presStyleCnt="3" custScaleX="89520" custScaleY="189941" custLinFactNeighborX="-143" custLinFactNeighborY="-21275">
        <dgm:presLayoutVars>
          <dgm:bulletEnabled val="1"/>
        </dgm:presLayoutVars>
      </dgm:prSet>
      <dgm:spPr/>
      <dgm:t>
        <a:bodyPr/>
        <a:lstStyle/>
        <a:p>
          <a:endParaRPr lang="es-ES"/>
        </a:p>
      </dgm:t>
    </dgm:pt>
    <dgm:pt modelId="{D3F1BEB9-06F2-4FC3-9DA5-F1BCA0D8FE9F}" type="pres">
      <dgm:prSet presAssocID="{951538B5-D79D-4EF2-A430-11269F500C56}" presName="sp" presStyleCnt="0"/>
      <dgm:spPr/>
      <dgm:t>
        <a:bodyPr/>
        <a:lstStyle/>
        <a:p>
          <a:endParaRPr lang="es-ES"/>
        </a:p>
      </dgm:t>
    </dgm:pt>
    <dgm:pt modelId="{8C9763BC-0645-404B-AD8F-78011987A96D}" type="pres">
      <dgm:prSet presAssocID="{6F3571AD-F5B1-4377-A906-71186BB61B98}" presName="composite" presStyleCnt="0"/>
      <dgm:spPr/>
      <dgm:t>
        <a:bodyPr/>
        <a:lstStyle/>
        <a:p>
          <a:endParaRPr lang="es-ES"/>
        </a:p>
      </dgm:t>
    </dgm:pt>
    <dgm:pt modelId="{6E1E1195-CDDB-4B57-BF71-E387F8E1A09B}" type="pres">
      <dgm:prSet presAssocID="{6F3571AD-F5B1-4377-A906-71186BB61B98}" presName="parentText" presStyleLbl="alignNode1" presStyleIdx="2" presStyleCnt="3" custScaleX="194648" custScaleY="171625" custLinFactNeighborY="8945">
        <dgm:presLayoutVars>
          <dgm:chMax val="1"/>
          <dgm:bulletEnabled val="1"/>
        </dgm:presLayoutVars>
      </dgm:prSet>
      <dgm:spPr/>
      <dgm:t>
        <a:bodyPr/>
        <a:lstStyle/>
        <a:p>
          <a:endParaRPr lang="es-ES"/>
        </a:p>
      </dgm:t>
    </dgm:pt>
    <dgm:pt modelId="{6F8A040A-1B6E-4437-A848-D88BA8A66C39}" type="pres">
      <dgm:prSet presAssocID="{6F3571AD-F5B1-4377-A906-71186BB61B98}" presName="descendantText" presStyleLbl="alignAcc1" presStyleIdx="2" presStyleCnt="3" custScaleX="90448" custScaleY="203285" custLinFactNeighborY="-18918">
        <dgm:presLayoutVars>
          <dgm:bulletEnabled val="1"/>
        </dgm:presLayoutVars>
      </dgm:prSet>
      <dgm:spPr/>
      <dgm:t>
        <a:bodyPr/>
        <a:lstStyle/>
        <a:p>
          <a:endParaRPr lang="es-ES"/>
        </a:p>
      </dgm:t>
    </dgm:pt>
  </dgm:ptLst>
  <dgm:cxnLst>
    <dgm:cxn modelId="{29C92068-DAD4-4C3D-B2D2-4BF534E2CF55}" srcId="{4E863C83-8E8C-418D-99FD-AFAC5E07019E}" destId="{836EFAC7-C3FF-4BD3-9FB9-932749AAE5F9}" srcOrd="0" destOrd="0" parTransId="{B4D229F3-FEC7-49F2-831F-5844BE5A6346}" sibTransId="{1180B570-15CA-4D3E-9C2A-47F31FD3046C}"/>
    <dgm:cxn modelId="{F0C4B600-498B-42A5-A628-6BC425163F73}" type="presOf" srcId="{18D55888-3B7A-4AAE-8276-724BB0188041}" destId="{6F8A040A-1B6E-4437-A848-D88BA8A66C39}" srcOrd="0" destOrd="0" presId="urn:microsoft.com/office/officeart/2005/8/layout/chevron2"/>
    <dgm:cxn modelId="{70634223-13A6-4535-B367-CBDE76664D60}" type="presOf" srcId="{0A891D90-73EE-421F-8F7D-3389369B5B9B}" destId="{FBECA3C0-61DC-495D-93B5-7B91EF59D430}" srcOrd="0" destOrd="0" presId="urn:microsoft.com/office/officeart/2005/8/layout/chevron2"/>
    <dgm:cxn modelId="{5D1C6044-F774-4BAA-A9E7-244C34783D59}" srcId="{92994B91-5422-4540-B87F-678A6D509671}" destId="{6F3571AD-F5B1-4377-A906-71186BB61B98}" srcOrd="2" destOrd="0" parTransId="{C9A00DB9-87CD-4706-8D38-CC1AFC42108A}" sibTransId="{FD8230D8-6005-4776-AD64-0085E05A3317}"/>
    <dgm:cxn modelId="{30865A59-834A-486A-B274-07AA086BCF90}" type="presOf" srcId="{92994B91-5422-4540-B87F-678A6D509671}" destId="{F2207AD4-441B-4A3A-BDC3-F74F6B245FD4}" srcOrd="0" destOrd="0" presId="urn:microsoft.com/office/officeart/2005/8/layout/chevron2"/>
    <dgm:cxn modelId="{6025A0BC-A1F6-44CF-9597-3532AFE1F158}" srcId="{0A891D90-73EE-421F-8F7D-3389369B5B9B}" destId="{EC9C2476-084C-4718-9AED-9D5D804F167A}" srcOrd="0" destOrd="0" parTransId="{A26A9820-2E32-4A00-99A7-464A005307C5}" sibTransId="{DB8822B0-BD63-4BB7-B1BF-A740DC551694}"/>
    <dgm:cxn modelId="{5F9FCCAA-CC77-4C40-8F0E-94CB8A04AC38}" srcId="{92994B91-5422-4540-B87F-678A6D509671}" destId="{0A891D90-73EE-421F-8F7D-3389369B5B9B}" srcOrd="1" destOrd="0" parTransId="{FA2A6CE8-4983-4A03-BA5C-B008AE732080}" sibTransId="{951538B5-D79D-4EF2-A430-11269F500C56}"/>
    <dgm:cxn modelId="{DED1362A-6B6E-4018-8A37-E933DBB01D5C}" srcId="{92994B91-5422-4540-B87F-678A6D509671}" destId="{4E863C83-8E8C-418D-99FD-AFAC5E07019E}" srcOrd="0" destOrd="0" parTransId="{C72A4768-CC6E-4E11-9702-408663476D06}" sibTransId="{C657CE26-FB74-456B-95C9-E159C3D493D8}"/>
    <dgm:cxn modelId="{30595812-FF94-4E80-ABD9-5FCE1F18E175}" srcId="{6F3571AD-F5B1-4377-A906-71186BB61B98}" destId="{18D55888-3B7A-4AAE-8276-724BB0188041}" srcOrd="0" destOrd="0" parTransId="{8A160ABE-D15E-4FAB-883A-E82EB5A35B89}" sibTransId="{B746E2CB-BF17-4E30-877C-DB3E06711D7D}"/>
    <dgm:cxn modelId="{191F7882-6C29-4261-8129-C36BD2558550}" type="presOf" srcId="{6F3571AD-F5B1-4377-A906-71186BB61B98}" destId="{6E1E1195-CDDB-4B57-BF71-E387F8E1A09B}" srcOrd="0" destOrd="0" presId="urn:microsoft.com/office/officeart/2005/8/layout/chevron2"/>
    <dgm:cxn modelId="{32641DAE-69F6-49A4-BD79-DD803D7F5C9C}" type="presOf" srcId="{EC9C2476-084C-4718-9AED-9D5D804F167A}" destId="{5562B7AA-532D-4FF0-98F9-370CD4560EEE}" srcOrd="0" destOrd="0" presId="urn:microsoft.com/office/officeart/2005/8/layout/chevron2"/>
    <dgm:cxn modelId="{25E7015D-54EA-49F7-A3C0-FCBCACCC267F}" type="presOf" srcId="{4E863C83-8E8C-418D-99FD-AFAC5E07019E}" destId="{CD53F351-E1A8-4DDD-8B90-2DB0AE6B4CC7}" srcOrd="0" destOrd="0" presId="urn:microsoft.com/office/officeart/2005/8/layout/chevron2"/>
    <dgm:cxn modelId="{1058FABC-A541-49E5-97D8-6716B139C307}" type="presOf" srcId="{836EFAC7-C3FF-4BD3-9FB9-932749AAE5F9}" destId="{C67E1155-883C-4E93-8B5B-23719E5A4EB0}" srcOrd="0" destOrd="0" presId="urn:microsoft.com/office/officeart/2005/8/layout/chevron2"/>
    <dgm:cxn modelId="{1EE0910A-B64F-42F7-8B33-1A8B94ABE474}" type="presParOf" srcId="{F2207AD4-441B-4A3A-BDC3-F74F6B245FD4}" destId="{DE31936F-71B5-46BE-9A5B-6D172E35D5C8}" srcOrd="0" destOrd="0" presId="urn:microsoft.com/office/officeart/2005/8/layout/chevron2"/>
    <dgm:cxn modelId="{BE3F2D82-3B2A-4E97-8FA6-924731C26EF8}" type="presParOf" srcId="{DE31936F-71B5-46BE-9A5B-6D172E35D5C8}" destId="{CD53F351-E1A8-4DDD-8B90-2DB0AE6B4CC7}" srcOrd="0" destOrd="0" presId="urn:microsoft.com/office/officeart/2005/8/layout/chevron2"/>
    <dgm:cxn modelId="{06B54676-9F8D-4F3F-979A-FAD1EC9EF830}" type="presParOf" srcId="{DE31936F-71B5-46BE-9A5B-6D172E35D5C8}" destId="{C67E1155-883C-4E93-8B5B-23719E5A4EB0}" srcOrd="1" destOrd="0" presId="urn:microsoft.com/office/officeart/2005/8/layout/chevron2"/>
    <dgm:cxn modelId="{0005FD0A-7916-4FB9-A37D-D613D71A4EE1}" type="presParOf" srcId="{F2207AD4-441B-4A3A-BDC3-F74F6B245FD4}" destId="{5761549B-5B34-4839-9A62-954343DE1C67}" srcOrd="1" destOrd="0" presId="urn:microsoft.com/office/officeart/2005/8/layout/chevron2"/>
    <dgm:cxn modelId="{FD85E655-345D-4A46-87BE-EF51FC2D9DB8}" type="presParOf" srcId="{F2207AD4-441B-4A3A-BDC3-F74F6B245FD4}" destId="{2926BE13-A306-4714-A906-C3A543D9EC28}" srcOrd="2" destOrd="0" presId="urn:microsoft.com/office/officeart/2005/8/layout/chevron2"/>
    <dgm:cxn modelId="{8E55064F-BE3C-4107-820C-2276F8A8AFC3}" type="presParOf" srcId="{2926BE13-A306-4714-A906-C3A543D9EC28}" destId="{FBECA3C0-61DC-495D-93B5-7B91EF59D430}" srcOrd="0" destOrd="0" presId="urn:microsoft.com/office/officeart/2005/8/layout/chevron2"/>
    <dgm:cxn modelId="{CD79608A-DB8F-45BC-BDCA-995DAEA0B399}" type="presParOf" srcId="{2926BE13-A306-4714-A906-C3A543D9EC28}" destId="{5562B7AA-532D-4FF0-98F9-370CD4560EEE}" srcOrd="1" destOrd="0" presId="urn:microsoft.com/office/officeart/2005/8/layout/chevron2"/>
    <dgm:cxn modelId="{916B5FEA-E0B4-478E-BCAE-0A31C0840D9B}" type="presParOf" srcId="{F2207AD4-441B-4A3A-BDC3-F74F6B245FD4}" destId="{D3F1BEB9-06F2-4FC3-9DA5-F1BCA0D8FE9F}" srcOrd="3" destOrd="0" presId="urn:microsoft.com/office/officeart/2005/8/layout/chevron2"/>
    <dgm:cxn modelId="{F8F0A99D-9154-46DA-9F00-581BFAA2FEFA}" type="presParOf" srcId="{F2207AD4-441B-4A3A-BDC3-F74F6B245FD4}" destId="{8C9763BC-0645-404B-AD8F-78011987A96D}" srcOrd="4" destOrd="0" presId="urn:microsoft.com/office/officeart/2005/8/layout/chevron2"/>
    <dgm:cxn modelId="{C1B5F6FC-BB20-4EA0-8102-EE2C7B5024A4}" type="presParOf" srcId="{8C9763BC-0645-404B-AD8F-78011987A96D}" destId="{6E1E1195-CDDB-4B57-BF71-E387F8E1A09B}" srcOrd="0" destOrd="0" presId="urn:microsoft.com/office/officeart/2005/8/layout/chevron2"/>
    <dgm:cxn modelId="{DE738904-8650-40A1-8E06-1C3C007A0F9E}" type="presParOf" srcId="{8C9763BC-0645-404B-AD8F-78011987A96D}" destId="{6F8A040A-1B6E-4437-A848-D88BA8A66C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3F351-E1A8-4DDD-8B90-2DB0AE6B4CC7}">
      <dsp:nvSpPr>
        <dsp:cNvPr id="0" name=""/>
        <dsp:cNvSpPr/>
      </dsp:nvSpPr>
      <dsp:spPr>
        <a:xfrm rot="5400000">
          <a:off x="-202829" y="376634"/>
          <a:ext cx="1987707" cy="1514401"/>
        </a:xfrm>
        <a:prstGeom prst="chevron">
          <a:avLst/>
        </a:prstGeom>
        <a:solidFill>
          <a:schemeClr val="accent2">
            <a:hueOff val="0"/>
            <a:satOff val="0"/>
            <a:lumOff val="0"/>
            <a:alphaOff val="0"/>
          </a:schemeClr>
        </a:solidFill>
        <a:ln>
          <a:noFill/>
        </a:ln>
        <a:effectLst>
          <a:outerShdw blurRad="50800" dist="381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PROBLEMA</a:t>
          </a:r>
          <a:endParaRPr lang="es-ES" sz="1200" b="1" kern="1200" dirty="0">
            <a:latin typeface="Arial" pitchFamily="34" charset="0"/>
            <a:cs typeface="Arial" pitchFamily="34" charset="0"/>
          </a:endParaRPr>
        </a:p>
      </dsp:txBody>
      <dsp:txXfrm rot="-5400000">
        <a:off x="33825" y="897182"/>
        <a:ext cx="1514401" cy="473306"/>
      </dsp:txXfrm>
    </dsp:sp>
    <dsp:sp modelId="{C67E1155-883C-4E93-8B5B-23719E5A4EB0}">
      <dsp:nvSpPr>
        <dsp:cNvPr id="0" name=""/>
        <dsp:cNvSpPr/>
      </dsp:nvSpPr>
      <dsp:spPr>
        <a:xfrm rot="5400000">
          <a:off x="4389284" y="-2755957"/>
          <a:ext cx="1329579" cy="708387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latin typeface="+mn-lt"/>
              <a:cs typeface="Arial" pitchFamily="34" charset="0"/>
            </a:rPr>
            <a:t>Definir si es factible implementar </a:t>
          </a:r>
          <a:r>
            <a:rPr lang="es-EC" sz="1600" kern="1200" dirty="0" smtClean="0">
              <a:latin typeface="+mn-lt"/>
            </a:rPr>
            <a:t>una planta embotelladora de agua de coco,  y comercializarla en los diferentes cantones de la Provincia de </a:t>
          </a:r>
          <a:r>
            <a:rPr lang="es-EC" sz="1600" kern="1200" dirty="0" smtClean="0">
              <a:latin typeface="+mn-lt"/>
              <a:cs typeface="Arial" pitchFamily="34" charset="0"/>
            </a:rPr>
            <a:t>Orellana</a:t>
          </a:r>
          <a:r>
            <a:rPr lang="es-ES" sz="1600" kern="1200" dirty="0" smtClean="0">
              <a:latin typeface="+mn-lt"/>
              <a:cs typeface="Arial" pitchFamily="34" charset="0"/>
            </a:rPr>
            <a:t>.</a:t>
          </a:r>
          <a:endParaRPr lang="es-ES" sz="1600" kern="1200" dirty="0">
            <a:latin typeface="+mn-lt"/>
            <a:cs typeface="Arial" pitchFamily="34" charset="0"/>
          </a:endParaRPr>
        </a:p>
      </dsp:txBody>
      <dsp:txXfrm rot="-5400000">
        <a:off x="1512136" y="186096"/>
        <a:ext cx="7018971" cy="1199769"/>
      </dsp:txXfrm>
    </dsp:sp>
    <dsp:sp modelId="{FBECA3C0-61DC-495D-93B5-7B91EF59D430}">
      <dsp:nvSpPr>
        <dsp:cNvPr id="0" name=""/>
        <dsp:cNvSpPr/>
      </dsp:nvSpPr>
      <dsp:spPr>
        <a:xfrm rot="5400000">
          <a:off x="-96450" y="2040670"/>
          <a:ext cx="1930288" cy="1593368"/>
        </a:xfrm>
        <a:prstGeom prst="chevron">
          <a:avLst/>
        </a:prstGeom>
        <a:solidFill>
          <a:schemeClr val="accent3">
            <a:hueOff val="0"/>
            <a:satOff val="0"/>
            <a:lumOff val="0"/>
            <a:alphaOff val="0"/>
          </a:schemeClr>
        </a:solidFill>
        <a:ln>
          <a:noFill/>
        </a:ln>
        <a:effectLst>
          <a:outerShdw blurRad="50800" dist="381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smtClean="0">
              <a:latin typeface="Arial" pitchFamily="34" charset="0"/>
              <a:cs typeface="Arial" pitchFamily="34" charset="0"/>
            </a:rPr>
            <a:t>OBJETIVOS</a:t>
          </a:r>
          <a:endParaRPr lang="es-ES" sz="1200" b="1" kern="1200" dirty="0">
            <a:latin typeface="Arial" pitchFamily="34" charset="0"/>
            <a:cs typeface="Arial" pitchFamily="34" charset="0"/>
          </a:endParaRPr>
        </a:p>
      </dsp:txBody>
      <dsp:txXfrm rot="-5400000">
        <a:off x="72010" y="2668894"/>
        <a:ext cx="1593368" cy="336920"/>
      </dsp:txXfrm>
    </dsp:sp>
    <dsp:sp modelId="{5562B7AA-532D-4FF0-98F9-370CD4560EEE}">
      <dsp:nvSpPr>
        <dsp:cNvPr id="0" name=""/>
        <dsp:cNvSpPr/>
      </dsp:nvSpPr>
      <dsp:spPr>
        <a:xfrm rot="5400000">
          <a:off x="4388141" y="-1002041"/>
          <a:ext cx="1421784" cy="698242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Elaborar un estudio de factibilidad para la creación de una planta procesadora y embotelladora de agua de coco, a fin de comercializarla en los diferentes cantones de la Provincia de Orellana, determinar el grado de aceptación del agua de coco en la población, cual es la frecuencia de consumo,  y principalmente evaluar el proyecto.</a:t>
          </a:r>
          <a:endParaRPr lang="es-ES" sz="1600" kern="1200" dirty="0">
            <a:latin typeface="Cambria" pitchFamily="18" charset="0"/>
            <a:cs typeface="Arial" pitchFamily="34" charset="0"/>
          </a:endParaRPr>
        </a:p>
      </dsp:txBody>
      <dsp:txXfrm rot="-5400000">
        <a:off x="1607821" y="1847685"/>
        <a:ext cx="6913018" cy="1282972"/>
      </dsp:txXfrm>
    </dsp:sp>
    <dsp:sp modelId="{6E1E1195-CDDB-4B57-BF71-E387F8E1A09B}">
      <dsp:nvSpPr>
        <dsp:cNvPr id="0" name=""/>
        <dsp:cNvSpPr/>
      </dsp:nvSpPr>
      <dsp:spPr>
        <a:xfrm rot="5400000">
          <a:off x="-193150" y="3915866"/>
          <a:ext cx="1976433" cy="1569096"/>
        </a:xfrm>
        <a:prstGeom prst="chevron">
          <a:avLst/>
        </a:prstGeom>
        <a:solidFill>
          <a:schemeClr val="accent4">
            <a:hueOff val="0"/>
            <a:satOff val="0"/>
            <a:lumOff val="0"/>
            <a:alphaOff val="0"/>
          </a:schemeClr>
        </a:solidFill>
        <a:ln>
          <a:noFill/>
        </a:ln>
        <a:effectLst>
          <a:outerShdw blurRad="50800" dist="381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JUSTIFICACIÓN</a:t>
          </a:r>
          <a:endParaRPr lang="es-ES" sz="1200" b="1" kern="1200" dirty="0">
            <a:latin typeface="Arial" pitchFamily="34" charset="0"/>
            <a:cs typeface="Arial" pitchFamily="34" charset="0"/>
          </a:endParaRPr>
        </a:p>
      </dsp:txBody>
      <dsp:txXfrm rot="-5400000">
        <a:off x="10519" y="4496745"/>
        <a:ext cx="1569096" cy="407337"/>
      </dsp:txXfrm>
    </dsp:sp>
    <dsp:sp modelId="{6F8A040A-1B6E-4437-A848-D88BA8A66C39}">
      <dsp:nvSpPr>
        <dsp:cNvPr id="0" name=""/>
        <dsp:cNvSpPr/>
      </dsp:nvSpPr>
      <dsp:spPr>
        <a:xfrm rot="5400000">
          <a:off x="4377644" y="787762"/>
          <a:ext cx="1521669" cy="712794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latin typeface="+mn-lt"/>
            </a:rPr>
            <a:t>En la provincia de Orellana no existe una planta que embotelle agua de coco, por lo tanto llevar a cabo este proyecto representa buenas perspectivas de rentabilidad, por la alta demanda de bebidas saludables que no existe actualmente en la zona y así poder aplicar lo aprendido durante los años de formación universitaria.  Además la planta generará fuentes de trabajo para la personas que habitan esta provincia. </a:t>
          </a:r>
          <a:endParaRPr lang="es-ES" sz="1600" kern="1200" dirty="0">
            <a:latin typeface="+mn-lt"/>
            <a:cs typeface="Arial" pitchFamily="34" charset="0"/>
          </a:endParaRPr>
        </a:p>
      </dsp:txBody>
      <dsp:txXfrm rot="-5400000">
        <a:off x="1574509" y="3665179"/>
        <a:ext cx="7053658" cy="13731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dirty="0" smtClean="0"/>
              <a:t>AUDITORIA FORENSE</a:t>
            </a:r>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3D1532-045D-4969-93D1-8B06DDDD5B23}" type="datetimeFigureOut">
              <a:rPr lang="es-ES" smtClean="0"/>
              <a:pPr/>
              <a:t>28/04/2014</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FEA26C-7A82-4D92-BD55-07FEC6C456EA}" type="slidenum">
              <a:rPr lang="es-ES" smtClean="0"/>
              <a:pPr/>
              <a:t>‹Nº›</a:t>
            </a:fld>
            <a:endParaRPr lang="es-ES" dirty="0"/>
          </a:p>
        </p:txBody>
      </p:sp>
    </p:spTree>
    <p:extLst>
      <p:ext uri="{BB962C8B-B14F-4D97-AF65-F5344CB8AC3E}">
        <p14:creationId xmlns:p14="http://schemas.microsoft.com/office/powerpoint/2010/main" val="248520000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dirty="0" smtClean="0"/>
              <a:t>AUDITORIA FORENSE</a:t>
            </a: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6BDB3-CCD6-4C72-8ADF-715F43292652}" type="datetimeFigureOut">
              <a:rPr lang="es-ES" smtClean="0"/>
              <a:pPr/>
              <a:t>28/04/2014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7E621-961C-4162-A3F2-FB83705787ED}" type="slidenum">
              <a:rPr lang="es-ES" smtClean="0"/>
              <a:pPr/>
              <a:t>‹Nº›</a:t>
            </a:fld>
            <a:endParaRPr lang="es-ES" dirty="0"/>
          </a:p>
        </p:txBody>
      </p:sp>
    </p:spTree>
    <p:extLst>
      <p:ext uri="{BB962C8B-B14F-4D97-AF65-F5344CB8AC3E}">
        <p14:creationId xmlns:p14="http://schemas.microsoft.com/office/powerpoint/2010/main" val="7382819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5" name="4 Marcador de encabezado"/>
          <p:cNvSpPr>
            <a:spLocks noGrp="1"/>
          </p:cNvSpPr>
          <p:nvPr>
            <p:ph type="hdr" sz="quarter" idx="10"/>
          </p:nvPr>
        </p:nvSpPr>
        <p:spPr/>
        <p:txBody>
          <a:bodyPr/>
          <a:lstStyle/>
          <a:p>
            <a:r>
              <a:rPr lang="es-ES" dirty="0" smtClean="0"/>
              <a:t>AUDITORIA FORENSE</a:t>
            </a:r>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endParaRPr lang="es-ES" dirty="0"/>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247107D-B3C2-4A4A-8EC7-BBDEB37D6ECA}" type="slidenum">
              <a:rPr lang="es-ES" smtClean="0"/>
              <a:pPr/>
              <a:t>‹Nº›</a:t>
            </a:fld>
            <a:endParaRPr lang="es-ES" dirty="0"/>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r>
              <a:rPr lang="es-ES" dirty="0" smtClean="0"/>
              <a:t>AUDITORÍA FORENSE </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dirty="0"/>
          </a:p>
        </p:txBody>
      </p:sp>
      <p:sp>
        <p:nvSpPr>
          <p:cNvPr id="5" name="4 Marcador de pie de página"/>
          <p:cNvSpPr>
            <a:spLocks noGrp="1"/>
          </p:cNvSpPr>
          <p:nvPr>
            <p:ph type="ftr" sz="quarter" idx="11"/>
          </p:nvPr>
        </p:nvSpPr>
        <p:spPr/>
        <p:txBody>
          <a:bodyPr/>
          <a:lstStyle>
            <a:extLst/>
          </a:lstStyle>
          <a:p>
            <a:r>
              <a:rPr lang="es-ES" dirty="0" smtClean="0"/>
              <a:t>AUDITORÍA FORENSE </a:t>
            </a:r>
            <a:endParaRPr lang="es-ES" dirty="0"/>
          </a:p>
        </p:txBody>
      </p:sp>
      <p:sp>
        <p:nvSpPr>
          <p:cNvPr id="6" name="5 Marcador de número de diapositiva"/>
          <p:cNvSpPr>
            <a:spLocks noGrp="1"/>
          </p:cNvSpPr>
          <p:nvPr>
            <p:ph type="sldNum" sz="quarter" idx="12"/>
          </p:nvPr>
        </p:nvSpPr>
        <p:spPr/>
        <p:txBody>
          <a:bodyPr/>
          <a:lstStyle>
            <a:extLst/>
          </a:lstStyle>
          <a:p>
            <a:fld id="{B87A5AC3-EF6A-4A3B-AE7E-70EAC254B942}"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dirty="0"/>
          </a:p>
        </p:txBody>
      </p:sp>
      <p:sp>
        <p:nvSpPr>
          <p:cNvPr id="5" name="4 Marcador de pie de página"/>
          <p:cNvSpPr>
            <a:spLocks noGrp="1"/>
          </p:cNvSpPr>
          <p:nvPr>
            <p:ph type="ftr" sz="quarter" idx="11"/>
          </p:nvPr>
        </p:nvSpPr>
        <p:spPr/>
        <p:txBody>
          <a:bodyPr/>
          <a:lstStyle>
            <a:extLst/>
          </a:lstStyle>
          <a:p>
            <a:r>
              <a:rPr lang="es-ES" dirty="0" smtClean="0"/>
              <a:t>AUDITORÍA FORENSE </a:t>
            </a:r>
            <a:endParaRPr lang="es-ES" dirty="0"/>
          </a:p>
        </p:txBody>
      </p:sp>
      <p:sp>
        <p:nvSpPr>
          <p:cNvPr id="6" name="5 Marcador de número de diapositiva"/>
          <p:cNvSpPr>
            <a:spLocks noGrp="1"/>
          </p:cNvSpPr>
          <p:nvPr>
            <p:ph type="sldNum" sz="quarter" idx="12"/>
          </p:nvPr>
        </p:nvSpPr>
        <p:spPr/>
        <p:txBody>
          <a:bodyPr/>
          <a:lstStyle>
            <a:extLst/>
          </a:lstStyle>
          <a:p>
            <a:fld id="{7A3AFD7A-B24F-44C2-8462-372F2B5046F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dirty="0"/>
          </a:p>
        </p:txBody>
      </p:sp>
      <p:sp>
        <p:nvSpPr>
          <p:cNvPr id="5" name="4 Marcador de pie de página"/>
          <p:cNvSpPr>
            <a:spLocks noGrp="1"/>
          </p:cNvSpPr>
          <p:nvPr>
            <p:ph type="ftr" sz="quarter" idx="11"/>
          </p:nvPr>
        </p:nvSpPr>
        <p:spPr/>
        <p:txBody>
          <a:bodyPr/>
          <a:lstStyle>
            <a:extLst/>
          </a:lstStyle>
          <a:p>
            <a:r>
              <a:rPr lang="es-ES" dirty="0" smtClean="0"/>
              <a:t>AUDITORÍA FORENSE </a:t>
            </a:r>
            <a:endParaRPr lang="es-ES" dirty="0"/>
          </a:p>
        </p:txBody>
      </p:sp>
      <p:sp>
        <p:nvSpPr>
          <p:cNvPr id="6" name="5 Marcador de número de diapositiva"/>
          <p:cNvSpPr>
            <a:spLocks noGrp="1"/>
          </p:cNvSpPr>
          <p:nvPr>
            <p:ph type="sldNum" sz="quarter" idx="12"/>
          </p:nvPr>
        </p:nvSpPr>
        <p:spPr/>
        <p:txBody>
          <a:bodyPr/>
          <a:lstStyle>
            <a:extLst/>
          </a:lstStyle>
          <a:p>
            <a:fld id="{6C70C80A-28BD-4CF4-B76B-6E36AEEA83A6}"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endParaRPr lang="es-ES" dirty="0"/>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E06F36C-93D0-4912-AA9C-343B1ECE2081}" type="slidenum">
              <a:rPr lang="es-ES" smtClean="0"/>
              <a:pPr/>
              <a:t>‹Nº›</a:t>
            </a:fld>
            <a:endParaRPr lang="es-ES" dirty="0"/>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r>
              <a:rPr lang="es-ES" dirty="0" smtClean="0"/>
              <a:t>AUDITORÍA FORENSE </a:t>
            </a:r>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dirty="0"/>
          </a:p>
        </p:txBody>
      </p:sp>
      <p:sp>
        <p:nvSpPr>
          <p:cNvPr id="6" name="5 Marcador de pie de página"/>
          <p:cNvSpPr>
            <a:spLocks noGrp="1"/>
          </p:cNvSpPr>
          <p:nvPr>
            <p:ph type="ftr" sz="quarter" idx="11"/>
          </p:nvPr>
        </p:nvSpPr>
        <p:spPr/>
        <p:txBody>
          <a:bodyPr/>
          <a:lstStyle>
            <a:extLst/>
          </a:lstStyle>
          <a:p>
            <a:r>
              <a:rPr lang="es-ES" dirty="0" smtClean="0"/>
              <a:t>AUDITORÍA FORENSE </a:t>
            </a:r>
            <a:endParaRPr lang="es-ES" dirty="0"/>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4A544DDB-3FA0-4AAC-AC53-842999A4B92B}" type="slidenum">
              <a:rPr lang="es-ES" smtClean="0"/>
              <a:pPr/>
              <a:t>‹Nº›</a:t>
            </a:fld>
            <a:endParaRPr lang="es-ES" dirty="0"/>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dirty="0"/>
          </a:p>
        </p:txBody>
      </p:sp>
      <p:sp>
        <p:nvSpPr>
          <p:cNvPr id="8" name="7 Marcador de pie de página"/>
          <p:cNvSpPr>
            <a:spLocks noGrp="1"/>
          </p:cNvSpPr>
          <p:nvPr>
            <p:ph type="ftr" sz="quarter" idx="11"/>
          </p:nvPr>
        </p:nvSpPr>
        <p:spPr/>
        <p:txBody>
          <a:bodyPr/>
          <a:lstStyle>
            <a:extLst/>
          </a:lstStyle>
          <a:p>
            <a:r>
              <a:rPr lang="es-ES" dirty="0" smtClean="0"/>
              <a:t>AUDITORÍA FORENSE </a:t>
            </a:r>
            <a:endParaRPr lang="es-ES" dirty="0"/>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66D0CE7B-8AEB-4B43-A116-EF6E3DBB5F32}"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ES" dirty="0"/>
          </a:p>
        </p:txBody>
      </p:sp>
      <p:sp>
        <p:nvSpPr>
          <p:cNvPr id="4" name="3 Marcador de pie de página"/>
          <p:cNvSpPr>
            <a:spLocks noGrp="1"/>
          </p:cNvSpPr>
          <p:nvPr>
            <p:ph type="ftr" sz="quarter" idx="11"/>
          </p:nvPr>
        </p:nvSpPr>
        <p:spPr/>
        <p:txBody>
          <a:bodyPr/>
          <a:lstStyle>
            <a:extLst/>
          </a:lstStyle>
          <a:p>
            <a:r>
              <a:rPr lang="es-ES" dirty="0" smtClean="0"/>
              <a:t>AUDITORÍA FORENSE </a:t>
            </a:r>
            <a:endParaRPr lang="es-ES" dirty="0"/>
          </a:p>
        </p:txBody>
      </p:sp>
      <p:sp>
        <p:nvSpPr>
          <p:cNvPr id="5" name="4 Marcador de número de diapositiva"/>
          <p:cNvSpPr>
            <a:spLocks noGrp="1"/>
          </p:cNvSpPr>
          <p:nvPr>
            <p:ph type="sldNum" sz="quarter" idx="12"/>
          </p:nvPr>
        </p:nvSpPr>
        <p:spPr/>
        <p:txBody>
          <a:bodyPr/>
          <a:lstStyle>
            <a:extLst/>
          </a:lstStyle>
          <a:p>
            <a:fld id="{045932D6-CE47-4870-8F9F-7E6C60636B46}" type="slidenum">
              <a:rPr lang="es-ES" smtClean="0"/>
              <a:pPr/>
              <a:t>‹Nº›</a:t>
            </a:fld>
            <a:endParaRPr lang="es-ES" dirty="0"/>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 dirty="0"/>
          </a:p>
        </p:txBody>
      </p:sp>
      <p:sp>
        <p:nvSpPr>
          <p:cNvPr id="3" name="2 Marcador de pie de página"/>
          <p:cNvSpPr>
            <a:spLocks noGrp="1"/>
          </p:cNvSpPr>
          <p:nvPr>
            <p:ph type="ftr" sz="quarter" idx="11"/>
          </p:nvPr>
        </p:nvSpPr>
        <p:spPr/>
        <p:txBody>
          <a:bodyPr/>
          <a:lstStyle>
            <a:extLst/>
          </a:lstStyle>
          <a:p>
            <a:r>
              <a:rPr lang="es-ES" dirty="0" smtClean="0"/>
              <a:t>AUDITORÍA FORENSE </a:t>
            </a:r>
            <a:endParaRPr lang="es-ES" dirty="0"/>
          </a:p>
        </p:txBody>
      </p:sp>
      <p:sp>
        <p:nvSpPr>
          <p:cNvPr id="4" name="3 Marcador de número de diapositiva"/>
          <p:cNvSpPr>
            <a:spLocks noGrp="1"/>
          </p:cNvSpPr>
          <p:nvPr>
            <p:ph type="sldNum" sz="quarter" idx="12"/>
          </p:nvPr>
        </p:nvSpPr>
        <p:spPr/>
        <p:txBody>
          <a:bodyPr/>
          <a:lstStyle>
            <a:extLst/>
          </a:lstStyle>
          <a:p>
            <a:fld id="{DB71A500-7DA2-45E0-9211-B698F9C5CF7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endParaRPr lang="es-ES" dirty="0"/>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007435-5163-4356-9A99-27F7A2993A05}" type="slidenum">
              <a:rPr lang="es-ES" smtClean="0"/>
              <a:pPr/>
              <a:t>‹Nº›</a:t>
            </a:fld>
            <a:endParaRPr lang="es-ES" dirty="0"/>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r>
              <a:rPr lang="es-ES" dirty="0" smtClean="0"/>
              <a:t>AUDITORÍA FORENSE </a:t>
            </a:r>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dirty="0"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endParaRPr lang="es-ES" dirty="0"/>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DA766DD-1566-4348-8DA2-1C2AA5DB1F34}" type="slidenum">
              <a:rPr lang="es-ES" smtClean="0"/>
              <a:pPr/>
              <a:t>‹Nº›</a:t>
            </a:fld>
            <a:endParaRPr lang="es-ES" dirty="0"/>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r>
              <a:rPr lang="es-ES" dirty="0" smtClean="0"/>
              <a:t>AUDITORÍA FORENSE </a:t>
            </a:r>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s-ES" dirty="0" smtClean="0"/>
              <a:t>AUDITORÍA FORENSE </a:t>
            </a:r>
            <a:endParaRPr lang="es-ES" dirty="0"/>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s-ES" dirty="0"/>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0976AA6-3743-49F0-A45C-763EA2385AB9}" type="slidenum">
              <a:rPr lang="es-ES" smtClean="0"/>
              <a:pPr/>
              <a:t>‹Nº›</a:t>
            </a:fld>
            <a:endParaRPr lang="es-ES" dirty="0"/>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771800" y="1484784"/>
            <a:ext cx="184731" cy="461665"/>
          </a:xfrm>
          <a:prstGeom prst="rect">
            <a:avLst/>
          </a:prstGeom>
          <a:noFill/>
        </p:spPr>
        <p:txBody>
          <a:bodyPr wrap="none" rtlCol="0">
            <a:spAutoFit/>
          </a:bodyPr>
          <a:lstStyle/>
          <a:p>
            <a:endParaRPr lang="es-ES" dirty="0"/>
          </a:p>
        </p:txBody>
      </p:sp>
      <p:sp>
        <p:nvSpPr>
          <p:cNvPr id="11" name="Rectangle 3"/>
          <p:cNvSpPr>
            <a:spLocks noGrp="1" noChangeArrowheads="1"/>
          </p:cNvSpPr>
          <p:nvPr>
            <p:ph type="subTitle" idx="1"/>
          </p:nvPr>
        </p:nvSpPr>
        <p:spPr>
          <a:xfrm>
            <a:off x="107504" y="116632"/>
            <a:ext cx="8928992" cy="6480720"/>
          </a:xfrm>
          <a:solidFill>
            <a:schemeClr val="accent4">
              <a:lumMod val="60000"/>
              <a:lumOff val="4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pPr algn="ctr"/>
            <a:endParaRPr lang="es-ES" sz="1600" dirty="0" smtClean="0">
              <a:solidFill>
                <a:schemeClr val="bg2">
                  <a:lumMod val="10000"/>
                </a:schemeClr>
              </a:solidFill>
              <a:latin typeface="Cambria" pitchFamily="18" charset="0"/>
            </a:endParaRPr>
          </a:p>
          <a:p>
            <a:pPr algn="ctr"/>
            <a:endParaRPr lang="es-EC" dirty="0">
              <a:solidFill>
                <a:schemeClr val="bg2">
                  <a:lumMod val="10000"/>
                </a:schemeClr>
              </a:solidFill>
              <a:latin typeface="Cambria" pitchFamily="18" charset="0"/>
            </a:endParaRPr>
          </a:p>
          <a:p>
            <a:pPr algn="ctr"/>
            <a:endParaRPr lang="es-ES" sz="2000" b="1" dirty="0">
              <a:solidFill>
                <a:schemeClr val="bg2">
                  <a:lumMod val="10000"/>
                </a:schemeClr>
              </a:solidFill>
              <a:latin typeface="Cambria" pitchFamily="18" charset="0"/>
            </a:endParaRPr>
          </a:p>
          <a:p>
            <a:pPr algn="ctr"/>
            <a:endParaRPr lang="es-ES" sz="1600" dirty="0" smtClean="0">
              <a:solidFill>
                <a:schemeClr val="bg2">
                  <a:lumMod val="10000"/>
                </a:schemeClr>
              </a:solidFill>
              <a:latin typeface="Cambria" pitchFamily="18" charset="0"/>
            </a:endParaRPr>
          </a:p>
          <a:p>
            <a:pPr algn="ctr"/>
            <a:endParaRPr lang="es-ES" sz="1600" dirty="0">
              <a:solidFill>
                <a:schemeClr val="bg2">
                  <a:lumMod val="10000"/>
                </a:schemeClr>
              </a:solidFill>
              <a:latin typeface="Cambria" pitchFamily="18" charset="0"/>
            </a:endParaRPr>
          </a:p>
          <a:p>
            <a:pPr algn="ctr"/>
            <a:endParaRPr lang="es-EC" sz="2400" b="1" dirty="0" smtClean="0"/>
          </a:p>
          <a:p>
            <a:pPr algn="ctr"/>
            <a:r>
              <a:rPr lang="es-EC" sz="2400" b="1" dirty="0" smtClean="0"/>
              <a:t>UNIDAD </a:t>
            </a:r>
            <a:r>
              <a:rPr lang="es-EC" sz="2400" b="1" dirty="0"/>
              <a:t>DE EDUCACIÓN A DISTANCIA - UED</a:t>
            </a:r>
            <a:endParaRPr lang="es-ES" sz="2400" b="1" dirty="0"/>
          </a:p>
          <a:p>
            <a:pPr algn="ctr"/>
            <a:r>
              <a:rPr lang="es-EC" sz="2400" b="1" dirty="0"/>
              <a:t>CIENCIAS ECONÓMICAS, ADMINISTRATIVAS Y DEL COMERCIO</a:t>
            </a:r>
            <a:endParaRPr lang="es-ES" sz="2400" b="1" dirty="0"/>
          </a:p>
          <a:p>
            <a:pPr algn="ctr"/>
            <a:endParaRPr lang="es-ES" sz="1800" b="1" dirty="0" smtClean="0">
              <a:solidFill>
                <a:schemeClr val="bg2">
                  <a:lumMod val="10000"/>
                </a:schemeClr>
              </a:solidFill>
              <a:latin typeface="Cambria" pitchFamily="18" charset="0"/>
            </a:endParaRPr>
          </a:p>
          <a:p>
            <a:pPr algn="ctr"/>
            <a:r>
              <a:rPr lang="es-ES" sz="2000" b="1" dirty="0"/>
              <a:t>TEMA: </a:t>
            </a:r>
          </a:p>
          <a:p>
            <a:pPr algn="ctr"/>
            <a:endParaRPr lang="es-ES" sz="2000" b="1" dirty="0"/>
          </a:p>
          <a:p>
            <a:pPr algn="ctr"/>
            <a:r>
              <a:rPr lang="es-MX" sz="2000" b="1" dirty="0"/>
              <a:t>ESTUDIO DE FACTIBILIDAD DEL PROYECTO: EMBOTELLADORA DE AGUA DE COCO PARA LA COMERCIALIZACIÓN EN LOS CANTONES DE LA PROVINCIA DE ORELLANA</a:t>
            </a:r>
            <a:r>
              <a:rPr lang="es-EC" sz="2000" b="1" dirty="0"/>
              <a:t>.</a:t>
            </a:r>
          </a:p>
          <a:p>
            <a:pPr algn="ctr"/>
            <a:endParaRPr lang="es-ES" sz="2400" b="1" dirty="0"/>
          </a:p>
          <a:p>
            <a:pPr algn="ctr"/>
            <a:r>
              <a:rPr lang="es-EC" sz="2000" b="1" dirty="0"/>
              <a:t>LUIS ANIBAL RON CABEZA </a:t>
            </a:r>
            <a:r>
              <a:rPr lang="es-ES" sz="1800" b="1" dirty="0">
                <a:solidFill>
                  <a:schemeClr val="bg2">
                    <a:lumMod val="10000"/>
                  </a:schemeClr>
                </a:solidFill>
                <a:latin typeface="Cambria" pitchFamily="18" charset="0"/>
              </a:rPr>
              <a:t/>
            </a:r>
            <a:br>
              <a:rPr lang="es-ES" sz="1800" b="1" dirty="0">
                <a:solidFill>
                  <a:schemeClr val="bg2">
                    <a:lumMod val="10000"/>
                  </a:schemeClr>
                </a:solidFill>
                <a:latin typeface="Cambria" pitchFamily="18" charset="0"/>
              </a:rPr>
            </a:br>
            <a:r>
              <a:rPr lang="es-ES" sz="1800" b="1" dirty="0">
                <a:solidFill>
                  <a:schemeClr val="bg2">
                    <a:lumMod val="10000"/>
                  </a:schemeClr>
                </a:solidFill>
                <a:latin typeface="Cambria" pitchFamily="18" charset="0"/>
              </a:rPr>
              <a:t> </a:t>
            </a:r>
            <a:endParaRPr lang="en-GB" sz="1800" b="1" dirty="0">
              <a:solidFill>
                <a:schemeClr val="bg2">
                  <a:lumMod val="10000"/>
                </a:schemeClr>
              </a:solidFill>
              <a:latin typeface="Cambria" pitchFamily="18"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162" y="439266"/>
            <a:ext cx="5181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457200" y="332656"/>
            <a:ext cx="8147248" cy="5688631"/>
          </a:xfrm>
        </p:spPr>
        <p:txBody>
          <a:bodyPr>
            <a:normAutofit/>
          </a:bodyPr>
          <a:lstStyle/>
          <a:p>
            <a:endParaRPr lang="es-ES" dirty="0">
              <a:latin typeface="Cambria" pitchFamily="18" charset="0"/>
            </a:endParaRPr>
          </a:p>
          <a:p>
            <a:pPr algn="just"/>
            <a:r>
              <a:rPr lang="es-EC" sz="2400" dirty="0" smtClean="0"/>
              <a:t>Una </a:t>
            </a:r>
            <a:r>
              <a:rPr lang="es-EC" sz="2400" dirty="0"/>
              <a:t>vez llenas las botellas pasan a la máquina que coloca las tapas o roscadora, colocadas dichas tapas las botellas serán empacadas en paquetes de 12 botellas con termo formado, para luego ser almacenadas en un cuarto frio. El agua de coco para cuidar su calidad debe siempre conservar una cadena de frio</a:t>
            </a:r>
            <a:r>
              <a:rPr lang="es-EC" sz="2400" dirty="0" smtClean="0"/>
              <a:t>.</a:t>
            </a:r>
            <a:endParaRPr lang="es-EC" sz="2400" dirty="0">
              <a:solidFill>
                <a:schemeClr val="tx1"/>
              </a:solidFill>
              <a:latin typeface="Cambria" pitchFamily="18" charset="0"/>
            </a:endParaRPr>
          </a:p>
          <a:p>
            <a:endParaRPr lang="es-ES" dirty="0">
              <a:solidFill>
                <a:schemeClr val="tx1"/>
              </a:solidFill>
              <a:latin typeface="Cambria" pitchFamily="18" charset="0"/>
            </a:endParaRPr>
          </a:p>
        </p:txBody>
      </p:sp>
      <p:pic>
        <p:nvPicPr>
          <p:cNvPr id="5122" name="Picture 2" descr="D:\tesis agua de coco\TESIS AGUA DE COCO\1277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37263"/>
            <a:ext cx="4248472" cy="320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3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31904"/>
          </a:xfrm>
        </p:spPr>
        <p:txBody>
          <a:bodyPr>
            <a:normAutofit/>
          </a:bodyPr>
          <a:lstStyle/>
          <a:p>
            <a:pPr algn="just">
              <a:buNone/>
            </a:pPr>
            <a:r>
              <a:rPr lang="es-EC" sz="3600" dirty="0" smtClean="0"/>
              <a:t>	</a:t>
            </a:r>
            <a:r>
              <a:rPr lang="es-EC" sz="2500" dirty="0" smtClean="0"/>
              <a:t>De </a:t>
            </a:r>
            <a:r>
              <a:rPr lang="es-EC" sz="2500" dirty="0"/>
              <a:t>los datos obtenidos en el estudio de mercado el 21% consume el producto que corresponde a 28.948 personas. El 79% restante son personas que manifiestan no toman agua de coco, por lo tanto el mercado potencial se encuentra en el 21% de consumidores que si les gusta el producto</a:t>
            </a:r>
            <a:r>
              <a:rPr lang="es-EC" sz="2500" dirty="0" smtClean="0"/>
              <a:t>.</a:t>
            </a:r>
          </a:p>
          <a:p>
            <a:pPr algn="just">
              <a:buNone/>
            </a:pPr>
            <a:endParaRPr lang="es-EC" sz="2500" dirty="0" smtClean="0"/>
          </a:p>
          <a:p>
            <a:pPr algn="just">
              <a:buNone/>
            </a:pPr>
            <a:endParaRPr lang="es-ES" sz="3600" dirty="0"/>
          </a:p>
          <a:p>
            <a:pPr algn="just">
              <a:buNone/>
            </a:pPr>
            <a:endParaRPr lang="es-EC" sz="3500" b="1" dirty="0" smtClean="0">
              <a:solidFill>
                <a:schemeClr val="tx1"/>
              </a:solidFill>
              <a:latin typeface="Cambria" pitchFamily="18" charset="0"/>
            </a:endParaRPr>
          </a:p>
          <a:p>
            <a:pPr algn="just">
              <a:buNone/>
            </a:pPr>
            <a:endParaRPr lang="es-EC" dirty="0" smtClean="0">
              <a:solidFill>
                <a:schemeClr val="tx1"/>
              </a:solidFill>
              <a:latin typeface="Cambria" pitchFamily="18" charset="0"/>
            </a:endParaRPr>
          </a:p>
          <a:p>
            <a:pPr algn="just">
              <a:buNone/>
            </a:pPr>
            <a:endParaRPr lang="es-ES" b="1" dirty="0">
              <a:solidFill>
                <a:schemeClr val="tx1"/>
              </a:solidFill>
              <a:latin typeface="Cambria" pitchFamily="18"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981847370"/>
              </p:ext>
            </p:extLst>
          </p:nvPr>
        </p:nvGraphicFramePr>
        <p:xfrm>
          <a:off x="1115616" y="3645024"/>
          <a:ext cx="7344815" cy="2502501"/>
        </p:xfrm>
        <a:graphic>
          <a:graphicData uri="http://schemas.openxmlformats.org/drawingml/2006/table">
            <a:tbl>
              <a:tblPr firstRow="1" firstCol="1" bandRow="1">
                <a:tableStyleId>{5C22544A-7EE6-4342-B048-85BDC9FD1C3A}</a:tableStyleId>
              </a:tblPr>
              <a:tblGrid>
                <a:gridCol w="4161336"/>
                <a:gridCol w="1761984"/>
                <a:gridCol w="1421495"/>
              </a:tblGrid>
              <a:tr h="260763">
                <a:tc>
                  <a:txBody>
                    <a:bodyPr/>
                    <a:lstStyle/>
                    <a:p>
                      <a:pPr algn="ctr">
                        <a:spcAft>
                          <a:spcPts val="0"/>
                        </a:spcAft>
                      </a:pPr>
                      <a:r>
                        <a:rPr lang="es-EC" sz="1800" dirty="0">
                          <a:effectLst/>
                          <a:latin typeface="+mn-lt"/>
                        </a:rPr>
                        <a:t>Descripción</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Porcentaje</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Total</a:t>
                      </a:r>
                      <a:endParaRPr lang="es-ES" sz="1800" dirty="0">
                        <a:effectLst/>
                        <a:latin typeface="+mn-lt"/>
                        <a:ea typeface="Times New Roman"/>
                      </a:endParaRPr>
                    </a:p>
                  </a:txBody>
                  <a:tcPr marL="44450" marR="44450" marT="0" marB="0" anchor="ctr"/>
                </a:tc>
              </a:tr>
              <a:tr h="514282">
                <a:tc>
                  <a:txBody>
                    <a:bodyPr/>
                    <a:lstStyle/>
                    <a:p>
                      <a:pPr>
                        <a:spcAft>
                          <a:spcPts val="0"/>
                        </a:spcAft>
                      </a:pPr>
                      <a:r>
                        <a:rPr lang="es-EC" sz="1800" dirty="0">
                          <a:effectLst/>
                          <a:latin typeface="+mn-lt"/>
                        </a:rPr>
                        <a:t>Proyección  población  año 2013 </a:t>
                      </a:r>
                      <a:endParaRPr lang="es-ES" sz="1800" dirty="0">
                        <a:effectLst/>
                        <a:latin typeface="+mn-lt"/>
                        <a:ea typeface="Times New Roman"/>
                      </a:endParaRPr>
                    </a:p>
                  </a:txBody>
                  <a:tcPr marL="44450" marR="44450" marT="0" marB="0" anchor="ctr"/>
                </a:tc>
                <a:tc>
                  <a:txBody>
                    <a:bodyPr/>
                    <a:lstStyle/>
                    <a:p>
                      <a:endParaRPr lang="es-ES" sz="1800" dirty="0">
                        <a:effectLst/>
                        <a:latin typeface="+mn-lt"/>
                      </a:endParaRPr>
                    </a:p>
                  </a:txBody>
                  <a:tcPr marL="44450" marR="44450" marT="0" marB="0" anchor="ctr"/>
                </a:tc>
                <a:tc>
                  <a:txBody>
                    <a:bodyPr/>
                    <a:lstStyle/>
                    <a:p>
                      <a:pPr algn="ctr">
                        <a:spcAft>
                          <a:spcPts val="0"/>
                        </a:spcAft>
                      </a:pPr>
                      <a:r>
                        <a:rPr lang="es-EC" sz="1800" dirty="0">
                          <a:effectLst/>
                          <a:latin typeface="+mn-lt"/>
                        </a:rPr>
                        <a:t>137.848</a:t>
                      </a:r>
                      <a:endParaRPr lang="es-ES" sz="1800" dirty="0">
                        <a:effectLst/>
                        <a:latin typeface="+mn-lt"/>
                        <a:ea typeface="Times New Roman"/>
                      </a:endParaRPr>
                    </a:p>
                  </a:txBody>
                  <a:tcPr marL="44450" marR="44450" marT="0" marB="0" anchor="ctr"/>
                </a:tc>
              </a:tr>
              <a:tr h="782289">
                <a:tc>
                  <a:txBody>
                    <a:bodyPr/>
                    <a:lstStyle/>
                    <a:p>
                      <a:pPr>
                        <a:spcAft>
                          <a:spcPts val="0"/>
                        </a:spcAft>
                      </a:pPr>
                      <a:r>
                        <a:rPr lang="es-EC" sz="1800" dirty="0">
                          <a:effectLst/>
                          <a:latin typeface="+mn-lt"/>
                        </a:rPr>
                        <a:t>Clientes Potenciales: Consumidores que  gustan del agua de coco. (Estudio de Mercado)</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21%</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28.948</a:t>
                      </a:r>
                      <a:endParaRPr lang="es-ES" sz="1800" dirty="0">
                        <a:effectLst/>
                        <a:latin typeface="+mn-lt"/>
                        <a:ea typeface="Times New Roman"/>
                      </a:endParaRPr>
                    </a:p>
                  </a:txBody>
                  <a:tcPr marL="44450" marR="44450" marT="0" marB="0" anchor="ctr"/>
                </a:tc>
              </a:tr>
              <a:tr h="580378">
                <a:tc>
                  <a:txBody>
                    <a:bodyPr/>
                    <a:lstStyle/>
                    <a:p>
                      <a:pPr>
                        <a:spcAft>
                          <a:spcPts val="0"/>
                        </a:spcAft>
                      </a:pPr>
                      <a:r>
                        <a:rPr lang="es-EC" sz="1800" dirty="0">
                          <a:effectLst/>
                          <a:latin typeface="+mn-lt"/>
                        </a:rPr>
                        <a:t>Personas que no toman agua de coco</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79%</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108.900</a:t>
                      </a:r>
                      <a:endParaRPr lang="es-ES" sz="1800" dirty="0">
                        <a:effectLst/>
                        <a:latin typeface="+mn-lt"/>
                        <a:ea typeface="Times New Roman"/>
                      </a:endParaRPr>
                    </a:p>
                  </a:txBody>
                  <a:tcPr marL="44450" marR="44450" marT="0" marB="0" anchor="ctr"/>
                </a:tc>
              </a:tr>
              <a:tr h="310561">
                <a:tc>
                  <a:txBody>
                    <a:bodyPr/>
                    <a:lstStyle/>
                    <a:p>
                      <a:pPr algn="ctr">
                        <a:spcAft>
                          <a:spcPts val="0"/>
                        </a:spcAft>
                      </a:pPr>
                      <a:r>
                        <a:rPr lang="es-EC" sz="1800" dirty="0">
                          <a:effectLst/>
                          <a:latin typeface="+mn-lt"/>
                        </a:rPr>
                        <a:t>TOTAL</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100%</a:t>
                      </a:r>
                      <a:endParaRPr lang="es-ES" sz="1800" dirty="0">
                        <a:effectLst/>
                        <a:latin typeface="+mn-lt"/>
                        <a:ea typeface="Times New Roman"/>
                      </a:endParaRPr>
                    </a:p>
                  </a:txBody>
                  <a:tcPr marL="44450" marR="44450" marT="0" marB="0" anchor="ctr"/>
                </a:tc>
                <a:tc>
                  <a:txBody>
                    <a:bodyPr/>
                    <a:lstStyle/>
                    <a:p>
                      <a:pPr algn="ctr">
                        <a:spcAft>
                          <a:spcPts val="0"/>
                        </a:spcAft>
                      </a:pPr>
                      <a:r>
                        <a:rPr lang="es-EC" sz="1800" dirty="0">
                          <a:effectLst/>
                          <a:latin typeface="+mn-lt"/>
                        </a:rPr>
                        <a:t>137.848</a:t>
                      </a:r>
                      <a:endParaRPr lang="es-ES" sz="1800" dirty="0">
                        <a:effectLst/>
                        <a:latin typeface="+mn-lt"/>
                        <a:ea typeface="Times New Roman"/>
                      </a:endParaRPr>
                    </a:p>
                  </a:txBody>
                  <a:tcPr marL="44450" marR="44450" marT="0" marB="0" anchor="ctr"/>
                </a:tc>
              </a:tr>
            </a:tbl>
          </a:graphicData>
        </a:graphic>
      </p:graphicFrame>
    </p:spTree>
    <p:extLst>
      <p:ext uri="{BB962C8B-B14F-4D97-AF65-F5344CB8AC3E}">
        <p14:creationId xmlns:p14="http://schemas.microsoft.com/office/powerpoint/2010/main" val="44282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76672"/>
            <a:ext cx="8568952" cy="604867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latin typeface="+mj-lt"/>
              </a:rPr>
              <a:t>Proyección de la demanda</a:t>
            </a:r>
          </a:p>
          <a:p>
            <a:endParaRPr lang="es-EC" sz="2000" dirty="0" smtClean="0"/>
          </a:p>
          <a:p>
            <a:pPr algn="just">
              <a:buClr>
                <a:schemeClr val="accent3">
                  <a:lumMod val="50000"/>
                </a:schemeClr>
              </a:buClr>
            </a:pPr>
            <a:r>
              <a:rPr lang="es-EC" sz="2200" dirty="0" smtClean="0"/>
              <a:t>El </a:t>
            </a:r>
            <a:r>
              <a:rPr lang="es-EC" sz="2200" dirty="0"/>
              <a:t>21% de la población compra periódicamente o les gusta el agua de coco. Si se parte de una proyección de la población en el año 2013 de 137.848 habitantes, de acuerdo al estudio de mercado indica que existe una demanda de 21% corresponde a 28.948 potenciales consumidores.  </a:t>
            </a:r>
            <a:endParaRPr lang="es-ES" sz="2200" dirty="0"/>
          </a:p>
          <a:p>
            <a:pPr algn="just">
              <a:buClr>
                <a:schemeClr val="accent3">
                  <a:lumMod val="50000"/>
                </a:schemeClr>
              </a:buClr>
            </a:pPr>
            <a:r>
              <a:rPr lang="es-EC" sz="2200" dirty="0"/>
              <a:t>C</a:t>
            </a:r>
            <a:r>
              <a:rPr lang="es-EC" sz="2200" dirty="0" smtClean="0"/>
              <a:t>recimiento </a:t>
            </a:r>
            <a:r>
              <a:rPr lang="es-EC" sz="2200" dirty="0"/>
              <a:t>poblacional de 5.68%. </a:t>
            </a:r>
            <a:endParaRPr lang="es-EC" sz="2200" b="1" dirty="0" smtClean="0">
              <a:latin typeface="Arial" pitchFamily="34" charset="0"/>
              <a:cs typeface="Arial" pitchFamily="34" charset="0"/>
            </a:endParaRPr>
          </a:p>
          <a:p>
            <a:pPr marL="0" indent="0" algn="just">
              <a:buClr>
                <a:schemeClr val="accent3">
                  <a:lumMod val="50000"/>
                </a:schemeClr>
              </a:buClr>
              <a:buFont typeface="Wingdings 2"/>
              <a:buNone/>
            </a:pPr>
            <a:endParaRPr lang="es-EC" sz="2000" b="1" dirty="0" smtClean="0">
              <a:latin typeface="Arial" pitchFamily="34" charset="0"/>
              <a:cs typeface="Arial" pitchFamily="34" charset="0"/>
            </a:endParaRPr>
          </a:p>
          <a:p>
            <a:pPr marL="0" indent="0">
              <a:buFont typeface="Wingdings 2"/>
              <a:buNone/>
            </a:pP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3455634404"/>
              </p:ext>
            </p:extLst>
          </p:nvPr>
        </p:nvGraphicFramePr>
        <p:xfrm>
          <a:off x="1403648" y="4005062"/>
          <a:ext cx="6480720" cy="2448272"/>
        </p:xfrm>
        <a:graphic>
          <a:graphicData uri="http://schemas.openxmlformats.org/drawingml/2006/table">
            <a:tbl>
              <a:tblPr firstRow="1" firstCol="1" bandRow="1">
                <a:tableStyleId>{5C22544A-7EE6-4342-B048-85BDC9FD1C3A}</a:tableStyleId>
              </a:tblPr>
              <a:tblGrid>
                <a:gridCol w="1249342"/>
                <a:gridCol w="2647099"/>
                <a:gridCol w="2584279"/>
              </a:tblGrid>
              <a:tr h="832900">
                <a:tc>
                  <a:txBody>
                    <a:bodyPr/>
                    <a:lstStyle/>
                    <a:p>
                      <a:pPr algn="ctr">
                        <a:spcAft>
                          <a:spcPts val="0"/>
                        </a:spcAft>
                      </a:pPr>
                      <a:r>
                        <a:rPr lang="es-EC" sz="1600" dirty="0">
                          <a:effectLst/>
                        </a:rPr>
                        <a:t>Años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Estimación crecimiento población Provincia de Orellana</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Demanda potencial de Agua de coco (21%)</a:t>
                      </a:r>
                      <a:endParaRPr lang="es-ES" sz="1600" dirty="0">
                        <a:effectLst/>
                        <a:latin typeface="Times New Roman"/>
                        <a:ea typeface="Times New Roman"/>
                      </a:endParaRPr>
                    </a:p>
                  </a:txBody>
                  <a:tcPr marL="44450" marR="44450" marT="0" marB="0" anchor="ctr"/>
                </a:tc>
              </a:tr>
              <a:tr h="278234">
                <a:tc>
                  <a:txBody>
                    <a:bodyPr/>
                    <a:lstStyle/>
                    <a:p>
                      <a:pPr algn="ctr">
                        <a:spcAft>
                          <a:spcPts val="0"/>
                        </a:spcAft>
                      </a:pPr>
                      <a:r>
                        <a:rPr lang="es-EC" sz="1600" dirty="0">
                          <a:effectLst/>
                        </a:rPr>
                        <a:t>2013</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137.848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28.948</a:t>
                      </a:r>
                      <a:endParaRPr lang="es-ES" sz="1600" dirty="0">
                        <a:effectLst/>
                        <a:latin typeface="Times New Roman"/>
                        <a:ea typeface="Times New Roman"/>
                      </a:endParaRPr>
                    </a:p>
                  </a:txBody>
                  <a:tcPr marL="44450" marR="44450" marT="0" marB="0" anchor="b"/>
                </a:tc>
              </a:tr>
              <a:tr h="264726">
                <a:tc>
                  <a:txBody>
                    <a:bodyPr/>
                    <a:lstStyle/>
                    <a:p>
                      <a:pPr algn="ctr">
                        <a:spcAft>
                          <a:spcPts val="0"/>
                        </a:spcAft>
                      </a:pPr>
                      <a:r>
                        <a:rPr lang="es-EC" sz="1600" dirty="0">
                          <a:effectLst/>
                        </a:rPr>
                        <a:t>2014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145.678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30.592</a:t>
                      </a:r>
                      <a:endParaRPr lang="es-ES" sz="1600" dirty="0">
                        <a:effectLst/>
                        <a:latin typeface="Times New Roman"/>
                        <a:ea typeface="Times New Roman"/>
                      </a:endParaRPr>
                    </a:p>
                  </a:txBody>
                  <a:tcPr marL="44450" marR="44450" marT="0" marB="0" anchor="b"/>
                </a:tc>
              </a:tr>
              <a:tr h="264726">
                <a:tc>
                  <a:txBody>
                    <a:bodyPr/>
                    <a:lstStyle/>
                    <a:p>
                      <a:pPr algn="ctr">
                        <a:spcAft>
                          <a:spcPts val="0"/>
                        </a:spcAft>
                      </a:pPr>
                      <a:r>
                        <a:rPr lang="es-EC" sz="1600" dirty="0">
                          <a:effectLst/>
                        </a:rPr>
                        <a:t>2015</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153.952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32.330</a:t>
                      </a:r>
                      <a:endParaRPr lang="es-ES" sz="1600" dirty="0">
                        <a:effectLst/>
                        <a:latin typeface="Times New Roman"/>
                        <a:ea typeface="Times New Roman"/>
                      </a:endParaRPr>
                    </a:p>
                  </a:txBody>
                  <a:tcPr marL="44450" marR="44450" marT="0" marB="0" anchor="b"/>
                </a:tc>
              </a:tr>
              <a:tr h="264726">
                <a:tc>
                  <a:txBody>
                    <a:bodyPr/>
                    <a:lstStyle/>
                    <a:p>
                      <a:pPr algn="ctr">
                        <a:spcAft>
                          <a:spcPts val="0"/>
                        </a:spcAft>
                      </a:pPr>
                      <a:r>
                        <a:rPr lang="es-EC" sz="1600" dirty="0">
                          <a:effectLst/>
                        </a:rPr>
                        <a:t>2016</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162.697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34.166</a:t>
                      </a:r>
                      <a:endParaRPr lang="es-ES" sz="1600" dirty="0">
                        <a:effectLst/>
                        <a:latin typeface="Times New Roman"/>
                        <a:ea typeface="Times New Roman"/>
                      </a:endParaRPr>
                    </a:p>
                  </a:txBody>
                  <a:tcPr marL="44450" marR="44450" marT="0" marB="0" anchor="b"/>
                </a:tc>
              </a:tr>
              <a:tr h="264726">
                <a:tc>
                  <a:txBody>
                    <a:bodyPr/>
                    <a:lstStyle/>
                    <a:p>
                      <a:pPr algn="ctr">
                        <a:spcAft>
                          <a:spcPts val="0"/>
                        </a:spcAft>
                      </a:pPr>
                      <a:r>
                        <a:rPr lang="es-EC" sz="1600" dirty="0">
                          <a:effectLst/>
                        </a:rPr>
                        <a:t>2017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171.938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36.107</a:t>
                      </a:r>
                      <a:endParaRPr lang="es-ES" sz="1600" dirty="0">
                        <a:effectLst/>
                        <a:latin typeface="Times New Roman"/>
                        <a:ea typeface="Times New Roman"/>
                      </a:endParaRPr>
                    </a:p>
                  </a:txBody>
                  <a:tcPr marL="44450" marR="44450" marT="0" marB="0" anchor="b"/>
                </a:tc>
              </a:tr>
              <a:tr h="278234">
                <a:tc>
                  <a:txBody>
                    <a:bodyPr/>
                    <a:lstStyle/>
                    <a:p>
                      <a:pPr algn="ctr">
                        <a:spcAft>
                          <a:spcPts val="0"/>
                        </a:spcAft>
                      </a:pPr>
                      <a:r>
                        <a:rPr lang="es-EC" sz="1600" dirty="0">
                          <a:effectLst/>
                        </a:rPr>
                        <a:t>2018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181.704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38.158</a:t>
                      </a:r>
                      <a:endParaRPr lang="es-ES" sz="1600" dirty="0">
                        <a:effectLst/>
                        <a:latin typeface="Times New Roman"/>
                        <a:ea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latin typeface="+mj-lt"/>
              </a:rPr>
              <a:t>Proyección de la Oferta</a:t>
            </a:r>
          </a:p>
          <a:p>
            <a:pPr marL="0" indent="0">
              <a:buNone/>
            </a:pPr>
            <a:endParaRPr lang="es-EC" sz="2000" dirty="0" smtClean="0"/>
          </a:p>
          <a:p>
            <a:r>
              <a:rPr lang="es-EC" sz="2000" dirty="0" smtClean="0"/>
              <a:t>No existen datos de consumo de agua de coco en Orellana (no hay competencia) , sin embargo se tomó datos de una ciudad  con alto consumo: </a:t>
            </a:r>
          </a:p>
          <a:p>
            <a:r>
              <a:rPr lang="es-EC" sz="2000" dirty="0" smtClean="0"/>
              <a:t>Asumiendo que cada cliente  potencial consuma 1 botella al año, para el 2014 se tiene 30.592 botellas  o consumidores .</a:t>
            </a:r>
          </a:p>
          <a:p>
            <a:r>
              <a:rPr lang="es-EC" sz="2000" dirty="0" smtClean="0"/>
              <a:t> 0,1322 es una fracción de consumo  que se asumió de la ciudad de Guayaquil .</a:t>
            </a:r>
          </a:p>
          <a:p>
            <a:r>
              <a:rPr lang="es-EC" sz="2000" dirty="0" smtClean="0"/>
              <a:t>Para el año 2014 como oferta se tiene 4.044 botellas o clientes. </a:t>
            </a:r>
          </a:p>
          <a:p>
            <a:pPr marL="0" indent="0">
              <a:buNone/>
            </a:pPr>
            <a:endParaRPr lang="es-EC" sz="2000" dirty="0" smtClean="0"/>
          </a:p>
          <a:p>
            <a:pPr marL="0" indent="0" algn="just">
              <a:buClr>
                <a:schemeClr val="accent3">
                  <a:lumMod val="50000"/>
                </a:schemeClr>
              </a:buClr>
              <a:buFont typeface="Wingdings 2"/>
              <a:buNone/>
            </a:pPr>
            <a:endParaRPr lang="es-EC" sz="2000" b="1" dirty="0" smtClean="0">
              <a:latin typeface="Arial" pitchFamily="34" charset="0"/>
              <a:cs typeface="Arial" pitchFamily="34" charset="0"/>
            </a:endParaRPr>
          </a:p>
          <a:p>
            <a:pPr marL="0" indent="0">
              <a:buFont typeface="Wingdings 2"/>
              <a:buNone/>
            </a:pP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698337883"/>
              </p:ext>
            </p:extLst>
          </p:nvPr>
        </p:nvGraphicFramePr>
        <p:xfrm>
          <a:off x="1547666" y="4149081"/>
          <a:ext cx="5929839" cy="2242123"/>
        </p:xfrm>
        <a:graphic>
          <a:graphicData uri="http://schemas.openxmlformats.org/drawingml/2006/table">
            <a:tbl>
              <a:tblPr firstRow="1" firstCol="1" bandRow="1">
                <a:tableStyleId>{5C22544A-7EE6-4342-B048-85BDC9FD1C3A}</a:tableStyleId>
              </a:tblPr>
              <a:tblGrid>
                <a:gridCol w="868175"/>
                <a:gridCol w="1839320"/>
                <a:gridCol w="1794902"/>
                <a:gridCol w="1427442"/>
              </a:tblGrid>
              <a:tr h="245548">
                <a:tc>
                  <a:txBody>
                    <a:bodyPr/>
                    <a:lstStyle/>
                    <a:p>
                      <a:pPr algn="ctr">
                        <a:spcAft>
                          <a:spcPts val="0"/>
                        </a:spcAft>
                      </a:pPr>
                      <a:r>
                        <a:rPr lang="es-EC" sz="1600" dirty="0">
                          <a:effectLst/>
                        </a:rPr>
                        <a:t>Años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Potenciales </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Consumo per cápita</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Estimación </a:t>
                      </a:r>
                      <a:endParaRPr lang="es-ES" sz="1600" dirty="0">
                        <a:effectLst/>
                        <a:latin typeface="Times New Roman"/>
                        <a:ea typeface="Times New Roman"/>
                      </a:endParaRPr>
                    </a:p>
                  </a:txBody>
                  <a:tcPr marL="44450" marR="44450" marT="0" marB="0" anchor="b"/>
                </a:tc>
              </a:tr>
              <a:tr h="257417">
                <a:tc>
                  <a:txBody>
                    <a:bodyPr/>
                    <a:lstStyle/>
                    <a:p>
                      <a:pPr algn="ctr">
                        <a:spcAft>
                          <a:spcPts val="0"/>
                        </a:spcAft>
                      </a:pPr>
                      <a:r>
                        <a:rPr lang="es-EC" sz="1600" dirty="0">
                          <a:effectLst/>
                        </a:rPr>
                        <a:t>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consumidores </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 </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Oferta </a:t>
                      </a:r>
                      <a:endParaRPr lang="es-ES" sz="1600" dirty="0">
                        <a:effectLst/>
                        <a:latin typeface="Times New Roman"/>
                        <a:ea typeface="Times New Roman"/>
                      </a:endParaRPr>
                    </a:p>
                  </a:txBody>
                  <a:tcPr marL="44450" marR="44450" marT="0" marB="0" anchor="b"/>
                </a:tc>
              </a:tr>
              <a:tr h="257417">
                <a:tc>
                  <a:txBody>
                    <a:bodyPr/>
                    <a:lstStyle/>
                    <a:p>
                      <a:pPr algn="ctr">
                        <a:spcAft>
                          <a:spcPts val="0"/>
                        </a:spcAft>
                      </a:pPr>
                      <a:r>
                        <a:rPr lang="es-EC" sz="1600" dirty="0">
                          <a:effectLst/>
                        </a:rPr>
                        <a:t>2013</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28.948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0,1322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3.827</a:t>
                      </a:r>
                      <a:endParaRPr lang="es-ES" sz="1600" dirty="0">
                        <a:effectLst/>
                        <a:latin typeface="Times New Roman"/>
                        <a:ea typeface="Times New Roman"/>
                      </a:endParaRPr>
                    </a:p>
                  </a:txBody>
                  <a:tcPr marL="44450" marR="44450" marT="0" marB="0" anchor="b"/>
                </a:tc>
              </a:tr>
              <a:tr h="245548">
                <a:tc>
                  <a:txBody>
                    <a:bodyPr/>
                    <a:lstStyle/>
                    <a:p>
                      <a:pPr algn="ctr">
                        <a:spcAft>
                          <a:spcPts val="0"/>
                        </a:spcAft>
                      </a:pPr>
                      <a:r>
                        <a:rPr lang="es-EC" sz="1600" dirty="0">
                          <a:effectLst/>
                        </a:rPr>
                        <a:t>2014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30.592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0,1322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4.044</a:t>
                      </a:r>
                      <a:endParaRPr lang="es-ES" sz="1600" dirty="0">
                        <a:effectLst/>
                        <a:latin typeface="Times New Roman"/>
                        <a:ea typeface="Times New Roman"/>
                      </a:endParaRPr>
                    </a:p>
                  </a:txBody>
                  <a:tcPr marL="44450" marR="44450" marT="0" marB="0" anchor="b"/>
                </a:tc>
              </a:tr>
              <a:tr h="245548">
                <a:tc>
                  <a:txBody>
                    <a:bodyPr/>
                    <a:lstStyle/>
                    <a:p>
                      <a:pPr algn="ctr">
                        <a:spcAft>
                          <a:spcPts val="0"/>
                        </a:spcAft>
                      </a:pPr>
                      <a:r>
                        <a:rPr lang="es-EC" sz="1600" dirty="0">
                          <a:effectLst/>
                        </a:rPr>
                        <a:t>2015</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32.330</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0,1322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4.274</a:t>
                      </a:r>
                      <a:endParaRPr lang="es-ES" sz="1600" dirty="0">
                        <a:effectLst/>
                        <a:latin typeface="Times New Roman"/>
                        <a:ea typeface="Times New Roman"/>
                      </a:endParaRPr>
                    </a:p>
                  </a:txBody>
                  <a:tcPr marL="44450" marR="44450" marT="0" marB="0" anchor="b"/>
                </a:tc>
              </a:tr>
              <a:tr h="245548">
                <a:tc>
                  <a:txBody>
                    <a:bodyPr/>
                    <a:lstStyle/>
                    <a:p>
                      <a:pPr algn="ctr">
                        <a:spcAft>
                          <a:spcPts val="0"/>
                        </a:spcAft>
                      </a:pPr>
                      <a:r>
                        <a:rPr lang="es-EC" sz="1600" dirty="0">
                          <a:effectLst/>
                        </a:rPr>
                        <a:t>2016</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34.166</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0,1322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4.517</a:t>
                      </a:r>
                      <a:endParaRPr lang="es-ES" sz="1600" dirty="0">
                        <a:effectLst/>
                        <a:latin typeface="Times New Roman"/>
                        <a:ea typeface="Times New Roman"/>
                      </a:endParaRPr>
                    </a:p>
                  </a:txBody>
                  <a:tcPr marL="44450" marR="44450" marT="0" marB="0" anchor="b"/>
                </a:tc>
              </a:tr>
              <a:tr h="245548">
                <a:tc>
                  <a:txBody>
                    <a:bodyPr/>
                    <a:lstStyle/>
                    <a:p>
                      <a:pPr algn="ctr">
                        <a:spcAft>
                          <a:spcPts val="0"/>
                        </a:spcAft>
                      </a:pPr>
                      <a:r>
                        <a:rPr lang="es-EC" sz="1600" dirty="0">
                          <a:effectLst/>
                        </a:rPr>
                        <a:t>2017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36.107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0,1322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4.773</a:t>
                      </a:r>
                      <a:endParaRPr lang="es-ES" sz="1600" dirty="0">
                        <a:effectLst/>
                        <a:latin typeface="Times New Roman"/>
                        <a:ea typeface="Times New Roman"/>
                      </a:endParaRPr>
                    </a:p>
                  </a:txBody>
                  <a:tcPr marL="44450" marR="44450" marT="0" marB="0" anchor="b"/>
                </a:tc>
              </a:tr>
              <a:tr h="257417">
                <a:tc>
                  <a:txBody>
                    <a:bodyPr/>
                    <a:lstStyle/>
                    <a:p>
                      <a:pPr algn="ctr">
                        <a:spcAft>
                          <a:spcPts val="0"/>
                        </a:spcAft>
                      </a:pPr>
                      <a:r>
                        <a:rPr lang="es-EC" sz="1600" dirty="0">
                          <a:effectLst/>
                        </a:rPr>
                        <a:t>2018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38.158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0,1322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5.044</a:t>
                      </a:r>
                      <a:endParaRPr lang="es-ES" sz="1600" dirty="0">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val="268257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latin typeface="+mj-lt"/>
              </a:rPr>
              <a:t>Demanda potencial insatisfecha </a:t>
            </a:r>
          </a:p>
          <a:p>
            <a:pPr marL="0" indent="0">
              <a:buNone/>
            </a:pPr>
            <a:endParaRPr lang="es-EC" sz="2000" dirty="0" smtClean="0"/>
          </a:p>
          <a:p>
            <a:r>
              <a:rPr lang="es-EC" sz="2000" dirty="0" smtClean="0"/>
              <a:t> </a:t>
            </a:r>
          </a:p>
          <a:p>
            <a:pPr marL="0" indent="0">
              <a:buNone/>
            </a:pPr>
            <a:endParaRPr lang="es-EC" sz="2000" dirty="0" smtClean="0"/>
          </a:p>
          <a:p>
            <a:pPr marL="0" indent="0" algn="just">
              <a:buClr>
                <a:schemeClr val="accent3">
                  <a:lumMod val="50000"/>
                </a:schemeClr>
              </a:buClr>
              <a:buFont typeface="Wingdings 2"/>
              <a:buNone/>
            </a:pPr>
            <a:endParaRPr lang="es-EC" sz="2000" b="1" dirty="0" smtClean="0">
              <a:latin typeface="Arial" pitchFamily="34" charset="0"/>
              <a:cs typeface="Arial" pitchFamily="34" charset="0"/>
            </a:endParaRPr>
          </a:p>
          <a:p>
            <a:pPr marL="0" indent="0">
              <a:buFont typeface="Wingdings 2"/>
              <a:buNone/>
            </a:pP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3822342530"/>
              </p:ext>
            </p:extLst>
          </p:nvPr>
        </p:nvGraphicFramePr>
        <p:xfrm>
          <a:off x="827583" y="1484784"/>
          <a:ext cx="7704858" cy="2194560"/>
        </p:xfrm>
        <a:graphic>
          <a:graphicData uri="http://schemas.openxmlformats.org/drawingml/2006/table">
            <a:tbl>
              <a:tblPr firstRow="1" firstCol="1" bandRow="1">
                <a:tableStyleId>{5C22544A-7EE6-4342-B048-85BDC9FD1C3A}</a:tableStyleId>
              </a:tblPr>
              <a:tblGrid>
                <a:gridCol w="902302"/>
                <a:gridCol w="1910907"/>
                <a:gridCol w="1864984"/>
                <a:gridCol w="1482292"/>
                <a:gridCol w="1544373"/>
              </a:tblGrid>
              <a:tr h="552061">
                <a:tc>
                  <a:txBody>
                    <a:bodyPr/>
                    <a:lstStyle/>
                    <a:p>
                      <a:pPr algn="ctr">
                        <a:spcAft>
                          <a:spcPts val="0"/>
                        </a:spcAft>
                      </a:pPr>
                      <a:r>
                        <a:rPr lang="es-EC" sz="1600" dirty="0">
                          <a:effectLst/>
                        </a:rPr>
                        <a:t>AÑO</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Demanda potencial (consumidores)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Oferta  Agua de Coco</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Consumidores potenciales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Captación del 10% </a:t>
                      </a:r>
                      <a:endParaRPr lang="es-ES" sz="1600" dirty="0">
                        <a:effectLst/>
                        <a:latin typeface="Times New Roman"/>
                        <a:ea typeface="Times New Roman"/>
                      </a:endParaRPr>
                    </a:p>
                  </a:txBody>
                  <a:tcPr marL="44450" marR="44450" marT="0" marB="0" anchor="ctr"/>
                </a:tc>
              </a:tr>
              <a:tr h="184021">
                <a:tc>
                  <a:txBody>
                    <a:bodyPr/>
                    <a:lstStyle/>
                    <a:p>
                      <a:pPr algn="ctr">
                        <a:spcAft>
                          <a:spcPts val="0"/>
                        </a:spcAft>
                      </a:pPr>
                      <a:r>
                        <a:rPr lang="es-EC" sz="1600" dirty="0">
                          <a:effectLst/>
                        </a:rPr>
                        <a:t>2013</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28.948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3.827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25.121</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2.512</a:t>
                      </a:r>
                      <a:endParaRPr lang="es-ES" sz="1600" dirty="0">
                        <a:effectLst/>
                        <a:latin typeface="Times New Roman"/>
                        <a:ea typeface="Times New Roman"/>
                      </a:endParaRPr>
                    </a:p>
                  </a:txBody>
                  <a:tcPr marL="44450" marR="44450" marT="0" marB="0" anchor="b"/>
                </a:tc>
              </a:tr>
              <a:tr h="184021">
                <a:tc>
                  <a:txBody>
                    <a:bodyPr/>
                    <a:lstStyle/>
                    <a:p>
                      <a:pPr algn="ctr">
                        <a:spcAft>
                          <a:spcPts val="0"/>
                        </a:spcAft>
                      </a:pPr>
                      <a:r>
                        <a:rPr lang="es-EC" sz="1600" dirty="0">
                          <a:effectLst/>
                        </a:rPr>
                        <a:t>2014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30.592</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4.044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26.548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2.655</a:t>
                      </a:r>
                      <a:endParaRPr lang="es-ES" sz="1600" dirty="0">
                        <a:effectLst/>
                        <a:latin typeface="Times New Roman"/>
                        <a:ea typeface="Times New Roman"/>
                      </a:endParaRPr>
                    </a:p>
                  </a:txBody>
                  <a:tcPr marL="44450" marR="44450" marT="0" marB="0" anchor="b"/>
                </a:tc>
              </a:tr>
              <a:tr h="184021">
                <a:tc>
                  <a:txBody>
                    <a:bodyPr/>
                    <a:lstStyle/>
                    <a:p>
                      <a:pPr algn="ctr">
                        <a:spcAft>
                          <a:spcPts val="0"/>
                        </a:spcAft>
                      </a:pPr>
                      <a:r>
                        <a:rPr lang="es-EC" sz="1600" dirty="0">
                          <a:effectLst/>
                        </a:rPr>
                        <a:t>2015</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32.330</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4.274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28.056</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2.806</a:t>
                      </a:r>
                      <a:endParaRPr lang="es-ES" sz="1600" dirty="0">
                        <a:effectLst/>
                        <a:latin typeface="Times New Roman"/>
                        <a:ea typeface="Times New Roman"/>
                      </a:endParaRPr>
                    </a:p>
                  </a:txBody>
                  <a:tcPr marL="44450" marR="44450" marT="0" marB="0" anchor="b"/>
                </a:tc>
              </a:tr>
              <a:tr h="184021">
                <a:tc>
                  <a:txBody>
                    <a:bodyPr/>
                    <a:lstStyle/>
                    <a:p>
                      <a:pPr algn="ctr">
                        <a:spcAft>
                          <a:spcPts val="0"/>
                        </a:spcAft>
                      </a:pPr>
                      <a:r>
                        <a:rPr lang="es-EC" sz="1600" dirty="0">
                          <a:effectLst/>
                        </a:rPr>
                        <a:t>2016</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34.166</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4.517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29.650</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2.965</a:t>
                      </a:r>
                      <a:endParaRPr lang="es-ES" sz="1600" dirty="0">
                        <a:effectLst/>
                        <a:latin typeface="Times New Roman"/>
                        <a:ea typeface="Times New Roman"/>
                      </a:endParaRPr>
                    </a:p>
                  </a:txBody>
                  <a:tcPr marL="44450" marR="44450" marT="0" marB="0" anchor="b"/>
                </a:tc>
              </a:tr>
              <a:tr h="184021">
                <a:tc>
                  <a:txBody>
                    <a:bodyPr/>
                    <a:lstStyle/>
                    <a:p>
                      <a:pPr algn="ctr">
                        <a:spcAft>
                          <a:spcPts val="0"/>
                        </a:spcAft>
                      </a:pPr>
                      <a:r>
                        <a:rPr lang="es-EC" sz="1600" dirty="0">
                          <a:effectLst/>
                        </a:rPr>
                        <a:t>2017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36.107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4.773</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31.334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3.133</a:t>
                      </a:r>
                      <a:endParaRPr lang="es-ES" sz="1600" dirty="0">
                        <a:effectLst/>
                        <a:latin typeface="Times New Roman"/>
                        <a:ea typeface="Times New Roman"/>
                      </a:endParaRPr>
                    </a:p>
                  </a:txBody>
                  <a:tcPr marL="44450" marR="44450" marT="0" marB="0" anchor="b"/>
                </a:tc>
              </a:tr>
              <a:tr h="184021">
                <a:tc>
                  <a:txBody>
                    <a:bodyPr/>
                    <a:lstStyle/>
                    <a:p>
                      <a:pPr algn="ctr">
                        <a:spcAft>
                          <a:spcPts val="0"/>
                        </a:spcAft>
                      </a:pPr>
                      <a:r>
                        <a:rPr lang="es-EC" sz="1600" dirty="0">
                          <a:effectLst/>
                        </a:rPr>
                        <a:t>2018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38.158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5.044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33.113</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3.311</a:t>
                      </a:r>
                      <a:endParaRPr lang="es-ES" sz="1600" dirty="0">
                        <a:effectLst/>
                        <a:latin typeface="Times New Roman"/>
                        <a:ea typeface="Times New Roman"/>
                      </a:endParaRPr>
                    </a:p>
                  </a:txBody>
                  <a:tcPr marL="44450" marR="44450" marT="0" marB="0" anchor="b"/>
                </a:tc>
              </a:tr>
            </a:tbl>
          </a:graphicData>
        </a:graphic>
      </p:graphicFrame>
      <p:sp>
        <p:nvSpPr>
          <p:cNvPr id="4" name="3 Rectángulo"/>
          <p:cNvSpPr/>
          <p:nvPr/>
        </p:nvSpPr>
        <p:spPr>
          <a:xfrm>
            <a:off x="360040" y="3789040"/>
            <a:ext cx="4572000" cy="2862322"/>
          </a:xfrm>
          <a:prstGeom prst="rect">
            <a:avLst/>
          </a:prstGeom>
        </p:spPr>
        <p:txBody>
          <a:bodyPr>
            <a:spAutoFit/>
          </a:bodyPr>
          <a:lstStyle/>
          <a:p>
            <a:pPr marL="274320" indent="-274320" eaLnBrk="1" hangingPunct="1">
              <a:spcBef>
                <a:spcPct val="20000"/>
              </a:spcBef>
              <a:buClr>
                <a:schemeClr val="accent3"/>
              </a:buClr>
              <a:buSzPct val="95000"/>
              <a:buFont typeface="Wingdings 2"/>
              <a:buChar char=""/>
            </a:pPr>
            <a:r>
              <a:rPr lang="es-EC" sz="2000" dirty="0" smtClean="0">
                <a:latin typeface="+mn-lt"/>
              </a:rPr>
              <a:t>El año 2014 se  estima captar a 2.655 consumidores, que vendrían a ser el número de botellas consumidas al año, pero del estudio de mercado se desprende que la mayoría les gustaría consumir por lo menos 1 ves a la semana, si el año tiene 52 semanas en el año. </a:t>
            </a:r>
            <a:endParaRPr lang="es-ES" sz="2000" dirty="0">
              <a:latin typeface="+mn-lt"/>
            </a:endParaRPr>
          </a:p>
        </p:txBody>
      </p:sp>
      <p:graphicFrame>
        <p:nvGraphicFramePr>
          <p:cNvPr id="5" name="4 Tabla"/>
          <p:cNvGraphicFramePr>
            <a:graphicFrameLocks noGrp="1"/>
          </p:cNvGraphicFramePr>
          <p:nvPr>
            <p:extLst>
              <p:ext uri="{D42A27DB-BD31-4B8C-83A1-F6EECF244321}">
                <p14:modId xmlns:p14="http://schemas.microsoft.com/office/powerpoint/2010/main" val="2111339863"/>
              </p:ext>
            </p:extLst>
          </p:nvPr>
        </p:nvGraphicFramePr>
        <p:xfrm>
          <a:off x="5327576" y="3933054"/>
          <a:ext cx="3204864" cy="2520284"/>
        </p:xfrm>
        <a:graphic>
          <a:graphicData uri="http://schemas.openxmlformats.org/drawingml/2006/table">
            <a:tbl>
              <a:tblPr firstRow="1" firstCol="1" bandRow="1">
                <a:tableStyleId>{5C22544A-7EE6-4342-B048-85BDC9FD1C3A}</a:tableStyleId>
              </a:tblPr>
              <a:tblGrid>
                <a:gridCol w="1027647"/>
                <a:gridCol w="2177217"/>
              </a:tblGrid>
              <a:tr h="782156">
                <a:tc>
                  <a:txBody>
                    <a:bodyPr/>
                    <a:lstStyle/>
                    <a:p>
                      <a:pPr algn="ctr">
                        <a:spcAft>
                          <a:spcPts val="0"/>
                        </a:spcAft>
                      </a:pPr>
                      <a:r>
                        <a:rPr lang="es-EC" sz="1600" dirty="0">
                          <a:effectLst/>
                        </a:rPr>
                        <a:t>AÑO</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Consumo anual            (1 botella x persona)</a:t>
                      </a:r>
                      <a:endParaRPr lang="es-ES" sz="1600" dirty="0">
                        <a:effectLst/>
                        <a:latin typeface="Times New Roman"/>
                        <a:ea typeface="Times New Roman"/>
                      </a:endParaRPr>
                    </a:p>
                  </a:txBody>
                  <a:tcPr marL="44450" marR="44450" marT="0" marB="0" anchor="ctr"/>
                </a:tc>
              </a:tr>
              <a:tr h="298740">
                <a:tc>
                  <a:txBody>
                    <a:bodyPr/>
                    <a:lstStyle/>
                    <a:p>
                      <a:pPr algn="ctr">
                        <a:spcAft>
                          <a:spcPts val="0"/>
                        </a:spcAft>
                      </a:pPr>
                      <a:r>
                        <a:rPr lang="es-EC" sz="1600" dirty="0">
                          <a:effectLst/>
                        </a:rPr>
                        <a:t>2013</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130.630</a:t>
                      </a:r>
                      <a:endParaRPr lang="es-ES" sz="1600" dirty="0">
                        <a:effectLst/>
                        <a:latin typeface="Times New Roman"/>
                        <a:ea typeface="Times New Roman"/>
                      </a:endParaRPr>
                    </a:p>
                  </a:txBody>
                  <a:tcPr marL="44450" marR="44450" marT="0" marB="0" anchor="b"/>
                </a:tc>
              </a:tr>
              <a:tr h="285162">
                <a:tc>
                  <a:txBody>
                    <a:bodyPr/>
                    <a:lstStyle/>
                    <a:p>
                      <a:pPr algn="ctr">
                        <a:spcAft>
                          <a:spcPts val="0"/>
                        </a:spcAft>
                      </a:pPr>
                      <a:r>
                        <a:rPr lang="es-EC" sz="1600" dirty="0">
                          <a:effectLst/>
                        </a:rPr>
                        <a:t>2014</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138.050</a:t>
                      </a:r>
                      <a:endParaRPr lang="es-ES" sz="1600" dirty="0">
                        <a:effectLst/>
                        <a:latin typeface="Times New Roman"/>
                        <a:ea typeface="Times New Roman"/>
                      </a:endParaRPr>
                    </a:p>
                  </a:txBody>
                  <a:tcPr marL="44450" marR="44450" marT="0" marB="0" anchor="b"/>
                </a:tc>
              </a:tr>
              <a:tr h="285162">
                <a:tc>
                  <a:txBody>
                    <a:bodyPr/>
                    <a:lstStyle/>
                    <a:p>
                      <a:pPr algn="ctr">
                        <a:spcAft>
                          <a:spcPts val="0"/>
                        </a:spcAft>
                      </a:pPr>
                      <a:r>
                        <a:rPr lang="es-EC" sz="1600" dirty="0">
                          <a:effectLst/>
                        </a:rPr>
                        <a:t>2015</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145.891</a:t>
                      </a:r>
                      <a:endParaRPr lang="es-ES" sz="1600" dirty="0">
                        <a:effectLst/>
                        <a:latin typeface="Times New Roman"/>
                        <a:ea typeface="Times New Roman"/>
                      </a:endParaRPr>
                    </a:p>
                  </a:txBody>
                  <a:tcPr marL="44450" marR="44450" marT="0" marB="0" anchor="b"/>
                </a:tc>
              </a:tr>
              <a:tr h="285162">
                <a:tc>
                  <a:txBody>
                    <a:bodyPr/>
                    <a:lstStyle/>
                    <a:p>
                      <a:pPr algn="ctr">
                        <a:spcAft>
                          <a:spcPts val="0"/>
                        </a:spcAft>
                      </a:pPr>
                      <a:r>
                        <a:rPr lang="es-EC" sz="1600" dirty="0">
                          <a:effectLst/>
                        </a:rPr>
                        <a:t>2016</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154.178</a:t>
                      </a:r>
                      <a:endParaRPr lang="es-ES" sz="1600" dirty="0">
                        <a:effectLst/>
                        <a:latin typeface="Times New Roman"/>
                        <a:ea typeface="Times New Roman"/>
                      </a:endParaRPr>
                    </a:p>
                  </a:txBody>
                  <a:tcPr marL="44450" marR="44450" marT="0" marB="0" anchor="b"/>
                </a:tc>
              </a:tr>
              <a:tr h="285162">
                <a:tc>
                  <a:txBody>
                    <a:bodyPr/>
                    <a:lstStyle/>
                    <a:p>
                      <a:pPr algn="ctr">
                        <a:spcAft>
                          <a:spcPts val="0"/>
                        </a:spcAft>
                      </a:pPr>
                      <a:r>
                        <a:rPr lang="es-EC" sz="1600" dirty="0">
                          <a:effectLst/>
                        </a:rPr>
                        <a:t>2017</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162.935</a:t>
                      </a:r>
                      <a:endParaRPr lang="es-ES" sz="1600" dirty="0">
                        <a:effectLst/>
                        <a:latin typeface="Times New Roman"/>
                        <a:ea typeface="Times New Roman"/>
                      </a:endParaRPr>
                    </a:p>
                  </a:txBody>
                  <a:tcPr marL="44450" marR="44450" marT="0" marB="0" anchor="b"/>
                </a:tc>
              </a:tr>
              <a:tr h="298740">
                <a:tc>
                  <a:txBody>
                    <a:bodyPr/>
                    <a:lstStyle/>
                    <a:p>
                      <a:pPr algn="ctr">
                        <a:spcAft>
                          <a:spcPts val="0"/>
                        </a:spcAft>
                      </a:pPr>
                      <a:r>
                        <a:rPr lang="es-EC" sz="1600" dirty="0">
                          <a:effectLst/>
                        </a:rPr>
                        <a:t>2018</a:t>
                      </a:r>
                      <a:endParaRPr lang="es-ES" sz="1600" dirty="0">
                        <a:effectLst/>
                        <a:latin typeface="Times New Roman"/>
                        <a:ea typeface="Times New Roman"/>
                      </a:endParaRPr>
                    </a:p>
                  </a:txBody>
                  <a:tcPr marL="44450" marR="44450" marT="0" marB="0" anchor="b"/>
                </a:tc>
                <a:tc>
                  <a:txBody>
                    <a:bodyPr/>
                    <a:lstStyle/>
                    <a:p>
                      <a:pPr algn="ctr">
                        <a:spcAft>
                          <a:spcPts val="0"/>
                        </a:spcAft>
                      </a:pPr>
                      <a:r>
                        <a:rPr lang="es-EC" sz="1600" dirty="0">
                          <a:effectLst/>
                        </a:rPr>
                        <a:t>172.190</a:t>
                      </a:r>
                      <a:endParaRPr lang="es-ES" sz="1600" dirty="0">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val="77553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r>
              <a:rPr lang="es-EC" sz="3200" b="1" dirty="0"/>
              <a:t>Diferenciación del producto</a:t>
            </a:r>
            <a:endParaRPr lang="es-ES" sz="3200" dirty="0"/>
          </a:p>
          <a:p>
            <a:pPr marL="0" indent="0">
              <a:buNone/>
            </a:pPr>
            <a:endParaRPr lang="es-EC" sz="3200" b="1" dirty="0" smtClean="0">
              <a:latin typeface="+mj-lt"/>
            </a:endParaRPr>
          </a:p>
          <a:p>
            <a:pPr marL="0" indent="0" algn="just">
              <a:buNone/>
            </a:pPr>
            <a:r>
              <a:rPr lang="es-EC" sz="2000" dirty="0"/>
              <a:t>El producto se diferenciará de la competencia en su precio ya que se lo ofertará: en el agua de coco con US$0.10 a US$0.15  menor a la competencia, y en el jugo con una diferencia de US$0.35 menor.</a:t>
            </a:r>
            <a:endParaRPr lang="es-EC" sz="2000" dirty="0" smtClean="0"/>
          </a:p>
          <a:p>
            <a:pPr marL="0" indent="0">
              <a:buNone/>
            </a:pPr>
            <a:endParaRPr lang="es-EC" sz="2000" dirty="0" smtClean="0"/>
          </a:p>
          <a:p>
            <a:pPr marL="0" indent="0">
              <a:buNone/>
            </a:pPr>
            <a:r>
              <a:rPr lang="es-EC" sz="2000" b="1" dirty="0" smtClean="0"/>
              <a:t>Logotipo: </a:t>
            </a:r>
          </a:p>
          <a:p>
            <a:pPr marL="0" indent="0" algn="just">
              <a:buClr>
                <a:schemeClr val="accent3">
                  <a:lumMod val="50000"/>
                </a:schemeClr>
              </a:buClr>
              <a:buFont typeface="Wingdings 2"/>
              <a:buNone/>
            </a:pPr>
            <a:endParaRPr lang="es-EC" sz="2000" b="1" dirty="0" smtClean="0">
              <a:latin typeface="Arial" pitchFamily="34" charset="0"/>
              <a:cs typeface="Arial" pitchFamily="34" charset="0"/>
            </a:endParaRPr>
          </a:p>
          <a:p>
            <a:pPr marL="0" indent="0">
              <a:buFont typeface="Wingdings 2"/>
              <a:buNone/>
            </a:pPr>
            <a:endParaRPr lang="es-EC"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31822"/>
            <a:ext cx="23272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073400"/>
            <a:ext cx="20193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251520" y="5731301"/>
            <a:ext cx="4572000" cy="400110"/>
          </a:xfrm>
          <a:prstGeom prst="rect">
            <a:avLst/>
          </a:prstGeom>
        </p:spPr>
        <p:txBody>
          <a:bodyPr>
            <a:spAutoFit/>
          </a:bodyPr>
          <a:lstStyle/>
          <a:p>
            <a:r>
              <a:rPr lang="es-EC" sz="2000" b="1" dirty="0">
                <a:latin typeface="+mn-lt"/>
              </a:rPr>
              <a:t>Slogan:</a:t>
            </a:r>
            <a:r>
              <a:rPr lang="es-EC" sz="2000" dirty="0">
                <a:latin typeface="+mn-lt"/>
              </a:rPr>
              <a:t> </a:t>
            </a:r>
            <a:r>
              <a:rPr lang="es-EC" sz="2000" b="1" dirty="0">
                <a:latin typeface="+mn-lt"/>
              </a:rPr>
              <a:t> </a:t>
            </a:r>
            <a:r>
              <a:rPr lang="es-EC" sz="2000" b="1" dirty="0" smtClean="0">
                <a:latin typeface="+mn-lt"/>
              </a:rPr>
              <a:t>Energizante </a:t>
            </a:r>
            <a:r>
              <a:rPr lang="es-EC" sz="2000" b="1" dirty="0">
                <a:latin typeface="+mn-lt"/>
              </a:rPr>
              <a:t>Natural</a:t>
            </a:r>
            <a:endParaRPr lang="es-ES" sz="2000" dirty="0">
              <a:latin typeface="+mn-lt"/>
            </a:endParaRPr>
          </a:p>
        </p:txBody>
      </p:sp>
    </p:spTree>
    <p:extLst>
      <p:ext uri="{BB962C8B-B14F-4D97-AF65-F5344CB8AC3E}">
        <p14:creationId xmlns:p14="http://schemas.microsoft.com/office/powerpoint/2010/main" val="2125602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r>
              <a:rPr lang="es-EC" sz="3200" b="1" dirty="0" smtClean="0"/>
              <a:t>Inversión total </a:t>
            </a:r>
            <a:endParaRPr lang="es-ES" sz="3200" dirty="0" smtClean="0"/>
          </a:p>
          <a:p>
            <a:pPr marL="0" indent="0">
              <a:buNone/>
            </a:pPr>
            <a:endParaRPr lang="es-EC" sz="3200" b="1" dirty="0" smtClean="0">
              <a:latin typeface="+mj-lt"/>
            </a:endParaRPr>
          </a:p>
          <a:p>
            <a:pPr marL="0" indent="0">
              <a:buNone/>
            </a:pPr>
            <a:endParaRPr lang="es-EC" sz="2000" b="1" dirty="0" smtClean="0">
              <a:latin typeface="Arial" pitchFamily="34" charset="0"/>
              <a:cs typeface="Arial" pitchFamily="34" charset="0"/>
            </a:endParaRPr>
          </a:p>
          <a:p>
            <a:pPr marL="0" indent="0">
              <a:buFont typeface="Wingdings 2"/>
              <a:buNone/>
            </a:pP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3785821005"/>
              </p:ext>
            </p:extLst>
          </p:nvPr>
        </p:nvGraphicFramePr>
        <p:xfrm>
          <a:off x="611560" y="1772816"/>
          <a:ext cx="7272807" cy="2560320"/>
        </p:xfrm>
        <a:graphic>
          <a:graphicData uri="http://schemas.openxmlformats.org/drawingml/2006/table">
            <a:tbl>
              <a:tblPr firstRow="1" firstCol="1" bandRow="1">
                <a:tableStyleId>{5C22544A-7EE6-4342-B048-85BDC9FD1C3A}</a:tableStyleId>
              </a:tblPr>
              <a:tblGrid>
                <a:gridCol w="3775596"/>
                <a:gridCol w="1739906"/>
                <a:gridCol w="1757305"/>
              </a:tblGrid>
              <a:tr h="200025">
                <a:tc gridSpan="3">
                  <a:txBody>
                    <a:bodyPr/>
                    <a:lstStyle/>
                    <a:p>
                      <a:pPr algn="ctr">
                        <a:spcAft>
                          <a:spcPts val="0"/>
                        </a:spcAft>
                      </a:pPr>
                      <a:r>
                        <a:rPr lang="es-EC" sz="1400" dirty="0">
                          <a:effectLst/>
                        </a:rPr>
                        <a:t>Inversión Total </a:t>
                      </a:r>
                      <a:endParaRPr lang="es-ES" sz="1400" dirty="0">
                        <a:effectLst/>
                        <a:latin typeface="Times New Roman"/>
                        <a:ea typeface="Times New Roman"/>
                      </a:endParaRPr>
                    </a:p>
                  </a:txBody>
                  <a:tcPr marL="44450" marR="44450" marT="0" marB="0" anchor="ctr"/>
                </a:tc>
                <a:tc hMerge="1">
                  <a:txBody>
                    <a:bodyPr/>
                    <a:lstStyle/>
                    <a:p>
                      <a:endParaRPr lang="es-ES"/>
                    </a:p>
                  </a:txBody>
                  <a:tcPr/>
                </a:tc>
                <a:tc hMerge="1">
                  <a:txBody>
                    <a:bodyPr/>
                    <a:lstStyle/>
                    <a:p>
                      <a:endParaRPr lang="es-ES"/>
                    </a:p>
                  </a:txBody>
                  <a:tcPr/>
                </a:tc>
              </a:tr>
              <a:tr h="200025">
                <a:tc>
                  <a:txBody>
                    <a:bodyPr/>
                    <a:lstStyle/>
                    <a:p>
                      <a:pPr algn="ctr">
                        <a:spcAft>
                          <a:spcPts val="0"/>
                        </a:spcAft>
                      </a:pPr>
                      <a:r>
                        <a:rPr lang="es-EC" sz="1400" dirty="0">
                          <a:effectLst/>
                        </a:rPr>
                        <a:t>Concepto </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C" sz="1400" dirty="0">
                          <a:effectLst/>
                        </a:rPr>
                        <a:t>Costo Total</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C" sz="1400" dirty="0">
                          <a:effectLst/>
                        </a:rPr>
                        <a:t>Porcentaje </a:t>
                      </a:r>
                      <a:endParaRPr lang="es-ES" sz="1400" dirty="0">
                        <a:effectLst/>
                        <a:latin typeface="Times New Roman"/>
                        <a:ea typeface="Times New Roman"/>
                      </a:endParaRPr>
                    </a:p>
                  </a:txBody>
                  <a:tcPr marL="44450" marR="44450" marT="0" marB="0" anchor="ctr"/>
                </a:tc>
              </a:tr>
              <a:tr h="200025">
                <a:tc>
                  <a:txBody>
                    <a:bodyPr/>
                    <a:lstStyle/>
                    <a:p>
                      <a:pPr>
                        <a:spcAft>
                          <a:spcPts val="0"/>
                        </a:spcAft>
                      </a:pPr>
                      <a:r>
                        <a:rPr lang="es-EC" sz="1400" dirty="0">
                          <a:effectLst/>
                        </a:rPr>
                        <a:t>ACTIVO FIJO</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Maquinaria y Equipo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71.015,00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Infraestructura y Adecuaciones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24.000,00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Muebles y Enseres de Oficina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479,00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Equipo de Computo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929,00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Herramientas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235,00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TOTAL ACTIVO FIJO</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96.658,00 </a:t>
                      </a:r>
                      <a:endParaRPr lang="es-ES" sz="1400" dirty="0">
                        <a:effectLst/>
                        <a:latin typeface="Times New Roman"/>
                        <a:ea typeface="Times New Roman"/>
                      </a:endParaRPr>
                    </a:p>
                  </a:txBody>
                  <a:tcPr marL="44450" marR="44450" marT="0" marB="0" anchor="b"/>
                </a:tc>
                <a:tc>
                  <a:txBody>
                    <a:bodyPr/>
                    <a:lstStyle/>
                    <a:p>
                      <a:pPr algn="r">
                        <a:spcAft>
                          <a:spcPts val="0"/>
                        </a:spcAft>
                      </a:pPr>
                      <a:r>
                        <a:rPr lang="es-EC" sz="1400" dirty="0">
                          <a:effectLst/>
                        </a:rPr>
                        <a:t>85,62%</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GASTOS DE CONSTITUCIÓN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2.500,00 </a:t>
                      </a:r>
                      <a:endParaRPr lang="es-ES" sz="1400" dirty="0">
                        <a:effectLst/>
                        <a:latin typeface="Times New Roman"/>
                        <a:ea typeface="Times New Roman"/>
                      </a:endParaRPr>
                    </a:p>
                  </a:txBody>
                  <a:tcPr marL="44450" marR="44450" marT="0" marB="0" anchor="b"/>
                </a:tc>
                <a:tc>
                  <a:txBody>
                    <a:bodyPr/>
                    <a:lstStyle/>
                    <a:p>
                      <a:pPr algn="r">
                        <a:spcAft>
                          <a:spcPts val="0"/>
                        </a:spcAft>
                      </a:pPr>
                      <a:r>
                        <a:rPr lang="es-EC" sz="1400" dirty="0">
                          <a:effectLst/>
                        </a:rPr>
                        <a:t>2,21%</a:t>
                      </a:r>
                      <a:endParaRPr lang="es-ES" sz="1400" dirty="0">
                        <a:effectLst/>
                        <a:latin typeface="Times New Roman"/>
                        <a:ea typeface="Times New Roman"/>
                      </a:endParaRPr>
                    </a:p>
                  </a:txBody>
                  <a:tcPr marL="44450" marR="44450" marT="0" marB="0" anchor="b"/>
                </a:tc>
              </a:tr>
              <a:tr h="200025">
                <a:tc>
                  <a:txBody>
                    <a:bodyPr/>
                    <a:lstStyle/>
                    <a:p>
                      <a:pPr>
                        <a:spcAft>
                          <a:spcPts val="0"/>
                        </a:spcAft>
                      </a:pPr>
                      <a:r>
                        <a:rPr lang="es-EC" sz="1400" dirty="0">
                          <a:effectLst/>
                        </a:rPr>
                        <a:t>CAPITAL DE TRABAJO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13.733,73 </a:t>
                      </a:r>
                      <a:endParaRPr lang="es-ES" sz="1400" dirty="0">
                        <a:effectLst/>
                        <a:latin typeface="Times New Roman"/>
                        <a:ea typeface="Times New Roman"/>
                      </a:endParaRPr>
                    </a:p>
                  </a:txBody>
                  <a:tcPr marL="44450" marR="44450" marT="0" marB="0" anchor="b"/>
                </a:tc>
                <a:tc>
                  <a:txBody>
                    <a:bodyPr/>
                    <a:lstStyle/>
                    <a:p>
                      <a:pPr algn="r">
                        <a:spcAft>
                          <a:spcPts val="0"/>
                        </a:spcAft>
                      </a:pPr>
                      <a:r>
                        <a:rPr lang="es-EC" sz="1400" dirty="0">
                          <a:effectLst/>
                        </a:rPr>
                        <a:t>12,17%</a:t>
                      </a:r>
                      <a:endParaRPr lang="es-ES" sz="1400" dirty="0">
                        <a:effectLst/>
                        <a:latin typeface="Times New Roman"/>
                        <a:ea typeface="Times New Roman"/>
                      </a:endParaRPr>
                    </a:p>
                  </a:txBody>
                  <a:tcPr marL="44450" marR="44450" marT="0" marB="0" anchor="b"/>
                </a:tc>
              </a:tr>
              <a:tr h="200025">
                <a:tc>
                  <a:txBody>
                    <a:bodyPr/>
                    <a:lstStyle/>
                    <a:p>
                      <a:pPr algn="ctr">
                        <a:spcAft>
                          <a:spcPts val="0"/>
                        </a:spcAft>
                      </a:pPr>
                      <a:r>
                        <a:rPr lang="es-EC" sz="1400" dirty="0">
                          <a:effectLst/>
                        </a:rPr>
                        <a:t>TOTAL </a:t>
                      </a:r>
                      <a:endParaRPr lang="es-ES" sz="1400" dirty="0">
                        <a:effectLst/>
                        <a:latin typeface="Times New Roman"/>
                        <a:ea typeface="Times New Roman"/>
                      </a:endParaRPr>
                    </a:p>
                  </a:txBody>
                  <a:tcPr marL="44450" marR="44450" marT="0" marB="0" anchor="b"/>
                </a:tc>
                <a:tc>
                  <a:txBody>
                    <a:bodyPr/>
                    <a:lstStyle/>
                    <a:p>
                      <a:pPr>
                        <a:spcAft>
                          <a:spcPts val="0"/>
                        </a:spcAft>
                      </a:pPr>
                      <a:r>
                        <a:rPr lang="es-EC" sz="1400" dirty="0">
                          <a:effectLst/>
                        </a:rPr>
                        <a:t> $          112.891,73 </a:t>
                      </a:r>
                      <a:endParaRPr lang="es-ES" sz="1400" dirty="0">
                        <a:effectLst/>
                        <a:latin typeface="Times New Roman"/>
                        <a:ea typeface="Times New Roman"/>
                      </a:endParaRPr>
                    </a:p>
                  </a:txBody>
                  <a:tcPr marL="44450" marR="44450" marT="0" marB="0" anchor="b"/>
                </a:tc>
                <a:tc>
                  <a:txBody>
                    <a:bodyPr/>
                    <a:lstStyle/>
                    <a:p>
                      <a:pPr algn="r">
                        <a:spcAft>
                          <a:spcPts val="0"/>
                        </a:spcAft>
                      </a:pPr>
                      <a:r>
                        <a:rPr lang="es-EC" sz="1400" dirty="0">
                          <a:effectLst/>
                        </a:rPr>
                        <a:t>100,00%</a:t>
                      </a:r>
                      <a:endParaRPr lang="es-ES" sz="1400" dirty="0">
                        <a:effectLst/>
                        <a:latin typeface="Times New Roman"/>
                        <a:ea typeface="Times New Roman"/>
                      </a:endParaRPr>
                    </a:p>
                  </a:txBody>
                  <a:tcPr marL="44450" marR="44450" marT="0" marB="0" anchor="b"/>
                </a:tc>
              </a:tr>
            </a:tbl>
          </a:graphicData>
        </a:graphic>
      </p:graphicFrame>
      <p:sp>
        <p:nvSpPr>
          <p:cNvPr id="4" name="3 Rectángulo"/>
          <p:cNvSpPr/>
          <p:nvPr/>
        </p:nvSpPr>
        <p:spPr>
          <a:xfrm>
            <a:off x="611560" y="4941168"/>
            <a:ext cx="7776864" cy="461665"/>
          </a:xfrm>
          <a:prstGeom prst="rect">
            <a:avLst/>
          </a:prstGeom>
        </p:spPr>
        <p:txBody>
          <a:bodyPr wrap="square">
            <a:spAutoFit/>
          </a:bodyPr>
          <a:lstStyle/>
          <a:p>
            <a:r>
              <a:rPr lang="es-EC" dirty="0">
                <a:latin typeface="+mn-lt"/>
              </a:rPr>
              <a:t>E</a:t>
            </a:r>
            <a:r>
              <a:rPr lang="es-EC" dirty="0" smtClean="0">
                <a:latin typeface="+mn-lt"/>
              </a:rPr>
              <a:t>l </a:t>
            </a:r>
            <a:r>
              <a:rPr lang="es-EC" dirty="0">
                <a:latin typeface="+mn-lt"/>
              </a:rPr>
              <a:t>monto total de la inversión es de </a:t>
            </a:r>
            <a:r>
              <a:rPr lang="es-EC" dirty="0" smtClean="0">
                <a:latin typeface="+mn-lt"/>
              </a:rPr>
              <a:t>UDS$112.891,73</a:t>
            </a:r>
            <a:endParaRPr lang="es-ES" dirty="0">
              <a:latin typeface="+mn-lt"/>
            </a:endParaRPr>
          </a:p>
        </p:txBody>
      </p:sp>
    </p:spTree>
    <p:extLst>
      <p:ext uri="{BB962C8B-B14F-4D97-AF65-F5344CB8AC3E}">
        <p14:creationId xmlns:p14="http://schemas.microsoft.com/office/powerpoint/2010/main" val="1446245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t>Cálculo capital de trabajo </a:t>
            </a:r>
            <a:endParaRPr lang="es-EC" sz="3200" b="1" dirty="0"/>
          </a:p>
          <a:p>
            <a:endParaRPr lang="es-EC" sz="3200" b="1" dirty="0" smtClean="0"/>
          </a:p>
          <a:p>
            <a:endParaRPr lang="es-EC" sz="3200" b="1" dirty="0"/>
          </a:p>
          <a:p>
            <a:pPr marL="0" indent="0">
              <a:buNone/>
            </a:pPr>
            <a:r>
              <a:rPr lang="es-EC" sz="2200" dirty="0" smtClean="0"/>
              <a:t>CT </a:t>
            </a:r>
            <a:r>
              <a:rPr lang="es-EC" sz="2200" dirty="0"/>
              <a:t>= Co x </a:t>
            </a:r>
            <a:r>
              <a:rPr lang="es-EC" sz="2200" u="sng" dirty="0"/>
              <a:t>Costo Total Anual</a:t>
            </a:r>
            <a:endParaRPr lang="es-ES" sz="2200" dirty="0"/>
          </a:p>
          <a:p>
            <a:pPr marL="0" indent="0">
              <a:buNone/>
            </a:pPr>
            <a:r>
              <a:rPr lang="es-EC" sz="2200" dirty="0"/>
              <a:t>                        365</a:t>
            </a:r>
            <a:endParaRPr lang="es-ES" sz="2200" dirty="0"/>
          </a:p>
          <a:p>
            <a:pPr marL="0" indent="0">
              <a:buNone/>
            </a:pPr>
            <a:r>
              <a:rPr lang="es-EC" sz="2200" dirty="0"/>
              <a:t>Co =  Número de días del ciclo productivo </a:t>
            </a:r>
            <a:endParaRPr lang="es-ES" sz="2200" dirty="0"/>
          </a:p>
          <a:p>
            <a:pPr marL="0" indent="0">
              <a:buNone/>
            </a:pPr>
            <a:r>
              <a:rPr lang="es-EC" sz="2200" dirty="0"/>
              <a:t> </a:t>
            </a:r>
            <a:endParaRPr lang="es-ES" sz="2200" dirty="0"/>
          </a:p>
          <a:p>
            <a:pPr marL="0" indent="0">
              <a:buNone/>
            </a:pPr>
            <a:r>
              <a:rPr lang="es-EC" sz="2200" dirty="0"/>
              <a:t>Co = 30 días </a:t>
            </a:r>
            <a:endParaRPr lang="es-ES" sz="2200" dirty="0"/>
          </a:p>
          <a:p>
            <a:pPr marL="0" indent="0">
              <a:buNone/>
            </a:pPr>
            <a:r>
              <a:rPr lang="es-EC" sz="2200" dirty="0"/>
              <a:t> </a:t>
            </a:r>
            <a:endParaRPr lang="es-ES" sz="2200" dirty="0"/>
          </a:p>
          <a:p>
            <a:pPr marL="0" indent="0">
              <a:buNone/>
            </a:pPr>
            <a:r>
              <a:rPr lang="es-EC" sz="2200" dirty="0"/>
              <a:t>CT =  </a:t>
            </a:r>
            <a:r>
              <a:rPr lang="es-EC" sz="2200" u="sng" dirty="0"/>
              <a:t>30 x 167.093,76</a:t>
            </a:r>
            <a:endParaRPr lang="es-ES" sz="2200" dirty="0"/>
          </a:p>
          <a:p>
            <a:pPr marL="0" indent="0">
              <a:buNone/>
            </a:pPr>
            <a:r>
              <a:rPr lang="es-EC" sz="2200" dirty="0"/>
              <a:t>                      365</a:t>
            </a:r>
            <a:endParaRPr lang="es-ES" sz="2200" dirty="0"/>
          </a:p>
          <a:p>
            <a:pPr marL="0" indent="0">
              <a:buNone/>
            </a:pPr>
            <a:r>
              <a:rPr lang="es-EC" sz="2200" dirty="0"/>
              <a:t> </a:t>
            </a:r>
            <a:endParaRPr lang="es-ES" sz="2200" dirty="0"/>
          </a:p>
          <a:p>
            <a:pPr marL="0" indent="0">
              <a:buNone/>
            </a:pPr>
            <a:r>
              <a:rPr lang="es-EC" sz="2200" dirty="0"/>
              <a:t>Capital de Trabajo  =   13.733,73   dólares </a:t>
            </a:r>
            <a:endParaRPr lang="es-ES" sz="2200" dirty="0"/>
          </a:p>
          <a:p>
            <a:pPr marL="0" lvl="0" indent="0">
              <a:buNone/>
            </a:pPr>
            <a:r>
              <a:rPr lang="es-EC" sz="3200" b="1" dirty="0" smtClean="0"/>
              <a:t> </a:t>
            </a:r>
            <a:endParaRPr lang="es-ES" sz="3200" dirty="0"/>
          </a:p>
          <a:p>
            <a:pPr marL="0" indent="0">
              <a:buNone/>
            </a:pPr>
            <a:endParaRPr lang="es-EC" sz="3200" b="1" dirty="0" smtClean="0">
              <a:latin typeface="+mj-lt"/>
            </a:endParaRPr>
          </a:p>
          <a:p>
            <a:pPr marL="0" indent="0" algn="just">
              <a:buClr>
                <a:schemeClr val="accent3">
                  <a:lumMod val="50000"/>
                </a:schemeClr>
              </a:buClr>
              <a:buFont typeface="Wingdings 2"/>
              <a:buNone/>
            </a:pPr>
            <a:endParaRPr lang="es-EC" sz="2000" b="1" dirty="0" smtClean="0">
              <a:latin typeface="Arial" pitchFamily="34" charset="0"/>
              <a:cs typeface="Arial" pitchFamily="34" charset="0"/>
            </a:endParaRPr>
          </a:p>
          <a:p>
            <a:pPr marL="0" indent="0">
              <a:buFont typeface="Wingdings 2"/>
              <a:buNone/>
            </a:pPr>
            <a:endParaRPr lang="es-EC" dirty="0"/>
          </a:p>
        </p:txBody>
      </p:sp>
    </p:spTree>
    <p:extLst>
      <p:ext uri="{BB962C8B-B14F-4D97-AF65-F5344CB8AC3E}">
        <p14:creationId xmlns:p14="http://schemas.microsoft.com/office/powerpoint/2010/main" val="1446245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s-EC" sz="3200" b="1" dirty="0" smtClean="0">
              <a:latin typeface="+mj-lt"/>
            </a:endParaRPr>
          </a:p>
        </p:txBody>
      </p:sp>
      <p:graphicFrame>
        <p:nvGraphicFramePr>
          <p:cNvPr id="2" name="1 Tabla"/>
          <p:cNvGraphicFramePr>
            <a:graphicFrameLocks noGrp="1"/>
          </p:cNvGraphicFramePr>
          <p:nvPr>
            <p:extLst>
              <p:ext uri="{D42A27DB-BD31-4B8C-83A1-F6EECF244321}">
                <p14:modId xmlns:p14="http://schemas.microsoft.com/office/powerpoint/2010/main" val="673974866"/>
              </p:ext>
            </p:extLst>
          </p:nvPr>
        </p:nvGraphicFramePr>
        <p:xfrm>
          <a:off x="683568" y="1628803"/>
          <a:ext cx="8064896" cy="4219645"/>
        </p:xfrm>
        <a:graphic>
          <a:graphicData uri="http://schemas.openxmlformats.org/drawingml/2006/table">
            <a:tbl>
              <a:tblPr firstRow="1" firstCol="1" bandRow="1">
                <a:tableStyleId>{5C22544A-7EE6-4342-B048-85BDC9FD1C3A}</a:tableStyleId>
              </a:tblPr>
              <a:tblGrid>
                <a:gridCol w="3051142"/>
                <a:gridCol w="1809693"/>
                <a:gridCol w="1548192"/>
                <a:gridCol w="1655869"/>
              </a:tblGrid>
              <a:tr h="690602">
                <a:tc>
                  <a:txBody>
                    <a:bodyPr/>
                    <a:lstStyle/>
                    <a:p>
                      <a:pPr algn="ctr">
                        <a:spcAft>
                          <a:spcPts val="0"/>
                        </a:spcAft>
                      </a:pPr>
                      <a:r>
                        <a:rPr lang="es-EC" sz="1600" dirty="0">
                          <a:effectLst/>
                        </a:rPr>
                        <a:t>Concepto</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Requerimiento</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Valor unitario Dólares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Valor total dólares </a:t>
                      </a:r>
                      <a:endParaRPr lang="es-ES" sz="1600" dirty="0">
                        <a:effectLst/>
                        <a:latin typeface="Times New Roman"/>
                        <a:ea typeface="Times New Roman"/>
                      </a:endParaRPr>
                    </a:p>
                  </a:txBody>
                  <a:tcPr marL="44450" marR="44450" marT="0" marB="0" anchor="ctr"/>
                </a:tc>
              </a:tr>
              <a:tr h="504149">
                <a:tc>
                  <a:txBody>
                    <a:bodyPr/>
                    <a:lstStyle/>
                    <a:p>
                      <a:pPr>
                        <a:spcAft>
                          <a:spcPts val="0"/>
                        </a:spcAft>
                      </a:pPr>
                      <a:r>
                        <a:rPr lang="es-EC" sz="1600" dirty="0">
                          <a:effectLst/>
                        </a:rPr>
                        <a:t>Botellas Pláticas  (unidades)</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138.050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0,12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16.565,97   </a:t>
                      </a:r>
                      <a:endParaRPr lang="es-ES" sz="1600" dirty="0">
                        <a:effectLst/>
                        <a:latin typeface="Times New Roman"/>
                        <a:ea typeface="Times New Roman"/>
                      </a:endParaRPr>
                    </a:p>
                  </a:txBody>
                  <a:tcPr marL="44450" marR="44450" marT="0" marB="0" anchor="ctr"/>
                </a:tc>
              </a:tr>
              <a:tr h="504149">
                <a:tc>
                  <a:txBody>
                    <a:bodyPr/>
                    <a:lstStyle/>
                    <a:p>
                      <a:pPr>
                        <a:spcAft>
                          <a:spcPts val="0"/>
                        </a:spcAft>
                      </a:pPr>
                      <a:r>
                        <a:rPr lang="es-EC" sz="1600" dirty="0">
                          <a:effectLst/>
                        </a:rPr>
                        <a:t>Tapas (unidades)</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138.050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0,02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2.760,99   </a:t>
                      </a:r>
                      <a:endParaRPr lang="es-ES" sz="1600" dirty="0">
                        <a:effectLst/>
                        <a:latin typeface="Times New Roman"/>
                        <a:ea typeface="Times New Roman"/>
                      </a:endParaRPr>
                    </a:p>
                  </a:txBody>
                  <a:tcPr marL="44450" marR="44450" marT="0" marB="0" anchor="ctr"/>
                </a:tc>
              </a:tr>
              <a:tr h="504149">
                <a:tc>
                  <a:txBody>
                    <a:bodyPr/>
                    <a:lstStyle/>
                    <a:p>
                      <a:pPr>
                        <a:spcAft>
                          <a:spcPts val="0"/>
                        </a:spcAft>
                      </a:pPr>
                      <a:r>
                        <a:rPr lang="es-EC" sz="1600" dirty="0">
                          <a:effectLst/>
                        </a:rPr>
                        <a:t>Etiquetas (unidades)</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138.050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0,05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6.902,49   </a:t>
                      </a:r>
                      <a:endParaRPr lang="es-ES" sz="1600" dirty="0">
                        <a:effectLst/>
                        <a:latin typeface="Times New Roman"/>
                        <a:ea typeface="Times New Roman"/>
                      </a:endParaRPr>
                    </a:p>
                  </a:txBody>
                  <a:tcPr marL="44450" marR="44450" marT="0" marB="0" anchor="ctr"/>
                </a:tc>
              </a:tr>
              <a:tr h="504149">
                <a:tc>
                  <a:txBody>
                    <a:bodyPr/>
                    <a:lstStyle/>
                    <a:p>
                      <a:pPr>
                        <a:spcAft>
                          <a:spcPts val="0"/>
                        </a:spcAft>
                      </a:pPr>
                      <a:r>
                        <a:rPr lang="es-EC" sz="1600" dirty="0">
                          <a:effectLst/>
                        </a:rPr>
                        <a:t>Plástico para empacar  (paquetes)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24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25,00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600,00   </a:t>
                      </a:r>
                      <a:endParaRPr lang="es-ES" sz="1600" dirty="0">
                        <a:effectLst/>
                        <a:latin typeface="Times New Roman"/>
                        <a:ea typeface="Times New Roman"/>
                      </a:endParaRPr>
                    </a:p>
                  </a:txBody>
                  <a:tcPr marL="44450" marR="44450" marT="0" marB="0" anchor="ctr"/>
                </a:tc>
              </a:tr>
              <a:tr h="504149">
                <a:tc>
                  <a:txBody>
                    <a:bodyPr/>
                    <a:lstStyle/>
                    <a:p>
                      <a:pPr>
                        <a:spcAft>
                          <a:spcPts val="0"/>
                        </a:spcAft>
                      </a:pPr>
                      <a:r>
                        <a:rPr lang="es-EC" sz="1600" dirty="0">
                          <a:effectLst/>
                        </a:rPr>
                        <a:t>Pallets  de madera (unidades)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20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3,00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60,00   </a:t>
                      </a:r>
                      <a:endParaRPr lang="es-ES" sz="1600" dirty="0">
                        <a:effectLst/>
                        <a:latin typeface="Times New Roman"/>
                        <a:ea typeface="Times New Roman"/>
                      </a:endParaRPr>
                    </a:p>
                  </a:txBody>
                  <a:tcPr marL="44450" marR="44450" marT="0" marB="0" anchor="ctr"/>
                </a:tc>
              </a:tr>
              <a:tr h="504149">
                <a:tc>
                  <a:txBody>
                    <a:bodyPr/>
                    <a:lstStyle/>
                    <a:p>
                      <a:pPr>
                        <a:spcAft>
                          <a:spcPts val="0"/>
                        </a:spcAft>
                      </a:pPr>
                      <a:r>
                        <a:rPr lang="es-EC" sz="1600" dirty="0">
                          <a:effectLst/>
                        </a:rPr>
                        <a:t>Cocos (600cc)</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81.680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0,60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49.008,00   </a:t>
                      </a:r>
                      <a:endParaRPr lang="es-ES" sz="1600" dirty="0">
                        <a:effectLst/>
                        <a:latin typeface="Times New Roman"/>
                        <a:ea typeface="Times New Roman"/>
                      </a:endParaRPr>
                    </a:p>
                  </a:txBody>
                  <a:tcPr marL="44450" marR="44450" marT="0" marB="0" anchor="ctr"/>
                </a:tc>
              </a:tr>
              <a:tr h="504149">
                <a:tc>
                  <a:txBody>
                    <a:bodyPr/>
                    <a:lstStyle/>
                    <a:p>
                      <a:pPr>
                        <a:spcAft>
                          <a:spcPts val="0"/>
                        </a:spcAft>
                      </a:pPr>
                      <a:r>
                        <a:rPr lang="es-EC" sz="1600" dirty="0">
                          <a:effectLst/>
                        </a:rPr>
                        <a:t>Total  (Anual)</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               75.897,45   </a:t>
                      </a:r>
                      <a:endParaRPr lang="es-ES" sz="1600" dirty="0">
                        <a:effectLst/>
                        <a:latin typeface="Times New Roman"/>
                        <a:ea typeface="Times New Roman"/>
                      </a:endParaRPr>
                    </a:p>
                  </a:txBody>
                  <a:tcPr marL="44450" marR="44450" marT="0" marB="0" anchor="ctr"/>
                </a:tc>
              </a:tr>
            </a:tbl>
          </a:graphicData>
        </a:graphic>
      </p:graphicFrame>
      <p:sp>
        <p:nvSpPr>
          <p:cNvPr id="4" name="3 Rectángulo"/>
          <p:cNvSpPr/>
          <p:nvPr/>
        </p:nvSpPr>
        <p:spPr>
          <a:xfrm>
            <a:off x="899592" y="764704"/>
            <a:ext cx="5400196" cy="461665"/>
          </a:xfrm>
          <a:prstGeom prst="rect">
            <a:avLst/>
          </a:prstGeom>
        </p:spPr>
        <p:txBody>
          <a:bodyPr wrap="none">
            <a:spAutoFit/>
          </a:bodyPr>
          <a:lstStyle/>
          <a:p>
            <a:r>
              <a:rPr lang="es-EC" b="1" dirty="0">
                <a:latin typeface="+mj-lt"/>
              </a:rPr>
              <a:t>Materia Prima Directa  e insumos </a:t>
            </a:r>
            <a:endParaRPr lang="es-ES" dirty="0">
              <a:latin typeface="+mj-lt"/>
            </a:endParaRPr>
          </a:p>
        </p:txBody>
      </p:sp>
    </p:spTree>
    <p:extLst>
      <p:ext uri="{BB962C8B-B14F-4D97-AF65-F5344CB8AC3E}">
        <p14:creationId xmlns:p14="http://schemas.microsoft.com/office/powerpoint/2010/main" val="1446245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a:t>Mano de Obra Directa</a:t>
            </a:r>
            <a:endParaRPr lang="es-ES" sz="3200" dirty="0"/>
          </a:p>
          <a:p>
            <a:pPr marL="0" indent="0">
              <a:buNone/>
            </a:pPr>
            <a:endParaRPr lang="es-EC" sz="3200" b="1" dirty="0" smtClean="0">
              <a:latin typeface="+mj-lt"/>
            </a:endParaRPr>
          </a:p>
        </p:txBody>
      </p:sp>
      <p:graphicFrame>
        <p:nvGraphicFramePr>
          <p:cNvPr id="2" name="1 Tabla"/>
          <p:cNvGraphicFramePr>
            <a:graphicFrameLocks noGrp="1"/>
          </p:cNvGraphicFramePr>
          <p:nvPr>
            <p:extLst>
              <p:ext uri="{D42A27DB-BD31-4B8C-83A1-F6EECF244321}">
                <p14:modId xmlns:p14="http://schemas.microsoft.com/office/powerpoint/2010/main" val="2646656307"/>
              </p:ext>
            </p:extLst>
          </p:nvPr>
        </p:nvGraphicFramePr>
        <p:xfrm>
          <a:off x="457200" y="1938338"/>
          <a:ext cx="8229599" cy="3163230"/>
        </p:xfrm>
        <a:graphic>
          <a:graphicData uri="http://schemas.openxmlformats.org/drawingml/2006/table">
            <a:tbl>
              <a:tblPr>
                <a:tableStyleId>{5C22544A-7EE6-4342-B048-85BDC9FD1C3A}</a:tableStyleId>
              </a:tblPr>
              <a:tblGrid>
                <a:gridCol w="1944210"/>
                <a:gridCol w="985421"/>
                <a:gridCol w="941033"/>
                <a:gridCol w="1074198"/>
                <a:gridCol w="1162974"/>
                <a:gridCol w="985421"/>
                <a:gridCol w="1136342"/>
              </a:tblGrid>
              <a:tr h="364115">
                <a:tc gridSpan="7">
                  <a:txBody>
                    <a:bodyPr/>
                    <a:lstStyle/>
                    <a:p>
                      <a:pPr algn="ctr" fontAlgn="ctr"/>
                      <a:r>
                        <a:rPr lang="es-ES" sz="1200" b="1" u="none" strike="noStrike" dirty="0">
                          <a:solidFill>
                            <a:schemeClr val="tx1"/>
                          </a:solidFill>
                          <a:effectLst/>
                        </a:rPr>
                        <a:t>REMUNERACIONES  TOTAL POR AÑO</a:t>
                      </a:r>
                      <a:endParaRPr lang="es-ES" sz="1200" b="1" i="0" u="none" strike="noStrike" dirty="0">
                        <a:solidFill>
                          <a:schemeClr val="tx1"/>
                        </a:solidFill>
                        <a:effectLst/>
                        <a:latin typeface="Cambria"/>
                      </a:endParaRPr>
                    </a:p>
                  </a:txBody>
                  <a:tcPr marL="0" marR="0" marT="0" marB="0" anchor="ctr">
                    <a:solidFill>
                      <a:schemeClr val="accent2">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6498">
                <a:tc>
                  <a:txBody>
                    <a:bodyPr/>
                    <a:lstStyle/>
                    <a:p>
                      <a:pPr algn="l" fontAlgn="b"/>
                      <a:r>
                        <a:rPr lang="es-ES" sz="1200" u="none" strike="noStrike" dirty="0">
                          <a:solidFill>
                            <a:schemeClr val="tx1"/>
                          </a:solidFill>
                          <a:effectLst/>
                        </a:rPr>
                        <a:t>DETALLE</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b="1" u="none" strike="noStrike" dirty="0">
                          <a:solidFill>
                            <a:schemeClr val="tx1"/>
                          </a:solidFill>
                          <a:effectLst/>
                        </a:rPr>
                        <a:t>BASICO</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b="1" u="none" strike="noStrike" dirty="0">
                          <a:solidFill>
                            <a:schemeClr val="tx1"/>
                          </a:solidFill>
                          <a:effectLst/>
                        </a:rPr>
                        <a:t>COMISIÒN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b="1" u="none" strike="noStrike" dirty="0">
                          <a:solidFill>
                            <a:schemeClr val="tx1"/>
                          </a:solidFill>
                          <a:effectLst/>
                        </a:rPr>
                        <a:t>COMPLEM</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b="1" u="none" strike="noStrike" dirty="0">
                          <a:solidFill>
                            <a:schemeClr val="tx1"/>
                          </a:solidFill>
                          <a:effectLst/>
                        </a:rPr>
                        <a:t>TOTAL/MES</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S" sz="1200" b="1" u="none" strike="noStrike" dirty="0">
                          <a:solidFill>
                            <a:schemeClr val="tx1"/>
                          </a:solidFill>
                          <a:effectLst/>
                        </a:rPr>
                        <a:t>No. TRABAJ</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b="1" u="none" strike="noStrike" dirty="0">
                          <a:solidFill>
                            <a:schemeClr val="tx1"/>
                          </a:solidFill>
                          <a:effectLst/>
                        </a:rPr>
                        <a:t>TOTAL/AÑO</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r>
              <a:tr h="186498">
                <a:tc gridSpan="2">
                  <a:txBody>
                    <a:bodyPr/>
                    <a:lstStyle/>
                    <a:p>
                      <a:pPr algn="l" fontAlgn="b"/>
                      <a:r>
                        <a:rPr lang="es-ES" sz="1200" u="none" strike="noStrike" dirty="0">
                          <a:solidFill>
                            <a:schemeClr val="tx1"/>
                          </a:solidFill>
                          <a:effectLst/>
                        </a:rPr>
                        <a:t>III. ADMINISTRACIÓN  Y VENTAS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hMerge="1">
                  <a:txBody>
                    <a:bodyPr/>
                    <a:lstStyle/>
                    <a:p>
                      <a:endParaRPr lang="es-ES"/>
                    </a:p>
                  </a:txBody>
                  <a:tcPr/>
                </a:tc>
                <a:tc>
                  <a:txBody>
                    <a:bodyPr/>
                    <a:lstStyle/>
                    <a:p>
                      <a:pPr algn="l" fontAlgn="b"/>
                      <a:r>
                        <a:rPr lang="es-ES" sz="1200" u="none" strike="noStrike" dirty="0">
                          <a:effectLst/>
                        </a:rPr>
                        <a:t> </a:t>
                      </a:r>
                      <a:endParaRPr lang="es-ES" sz="1200" b="1"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1"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1" i="0" u="none" strike="noStrike" dirty="0">
                        <a:effectLst/>
                        <a:latin typeface="Cambria"/>
                      </a:endParaRPr>
                    </a:p>
                  </a:txBody>
                  <a:tcPr marL="0" marR="0" marT="0" marB="0" anchor="b"/>
                </a:tc>
                <a:tc>
                  <a:txBody>
                    <a:bodyPr/>
                    <a:lstStyle/>
                    <a:p>
                      <a:pPr algn="r" fontAlgn="b"/>
                      <a:r>
                        <a:rPr lang="es-ES" sz="1200" u="none" strike="noStrike" dirty="0">
                          <a:effectLst/>
                        </a:rPr>
                        <a:t> </a:t>
                      </a:r>
                      <a:endParaRPr lang="es-ES" sz="1200" b="1"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1"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         Gerente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700,00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257,38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957,38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1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11.488,60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TOTAL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11.488,60   </a:t>
                      </a:r>
                      <a:endParaRPr lang="es-ES" sz="1200" b="0" i="0" u="none" strike="noStrike" dirty="0">
                        <a:effectLst/>
                        <a:latin typeface="Cambria"/>
                      </a:endParaRPr>
                    </a:p>
                  </a:txBody>
                  <a:tcPr marL="0" marR="0" marT="0" marB="0" anchor="b"/>
                </a:tc>
              </a:tr>
              <a:tr h="186498">
                <a:tc>
                  <a:txBody>
                    <a:bodyPr/>
                    <a:lstStyle/>
                    <a:p>
                      <a:pPr algn="ctr" fontAlgn="b"/>
                      <a:r>
                        <a:rPr lang="es-ES" sz="1200" u="none" strike="noStrike" dirty="0">
                          <a:solidFill>
                            <a:schemeClr val="tx1"/>
                          </a:solidFill>
                          <a:effectLst/>
                        </a:rPr>
                        <a:t>Administrativo Contable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Contador (prest. Servicios)</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400,00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400,00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1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4.800,00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TOTAL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4.800,00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MANO DE OBRA INDIRECTA</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Tecnólogos en Alimentos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450,00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174,93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624,93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2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14.998,20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TOTAL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14.998,20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MANO DE OBRA DIRECTA</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Empleados  de planta</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340,00   </a:t>
                      </a:r>
                      <a:endParaRPr lang="es-ES" sz="1200" b="0" i="0" u="none" strike="noStrike" dirty="0">
                        <a:effectLst/>
                        <a:latin typeface="Cambria"/>
                      </a:endParaRPr>
                    </a:p>
                  </a:txBody>
                  <a:tcPr marL="0" marR="0" marT="0" marB="0" anchor="b"/>
                </a:tc>
                <a:tc>
                  <a:txBody>
                    <a:bodyPr/>
                    <a:lstStyle/>
                    <a:p>
                      <a:pPr algn="ctr" fontAlgn="b"/>
                      <a:r>
                        <a:rPr lang="es-ES" sz="1200" u="none" strike="noStrike" dirty="0">
                          <a:effectLst/>
                        </a:rPr>
                        <a:t>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138,64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478,64 </a:t>
                      </a:r>
                      <a:endParaRPr lang="es-ES" sz="1200" b="0" i="0" u="none" strike="noStrike" dirty="0">
                        <a:effectLst/>
                        <a:latin typeface="Cambria"/>
                      </a:endParaRPr>
                    </a:p>
                  </a:txBody>
                  <a:tcPr marL="0" marR="0" marT="0" marB="0" anchor="b"/>
                </a:tc>
                <a:tc>
                  <a:txBody>
                    <a:bodyPr/>
                    <a:lstStyle/>
                    <a:p>
                      <a:pPr algn="r" fontAlgn="b"/>
                      <a:r>
                        <a:rPr lang="es-ES" sz="1200" u="none" strike="noStrike" dirty="0">
                          <a:effectLst/>
                        </a:rPr>
                        <a:t>                      4 </a:t>
                      </a:r>
                      <a:endParaRPr lang="es-ES" sz="1200" b="0" i="0" u="none" strike="noStrike" dirty="0">
                        <a:effectLst/>
                        <a:latin typeface="Cambria"/>
                      </a:endParaRPr>
                    </a:p>
                  </a:txBody>
                  <a:tcPr marL="0" marR="0" marT="0" marB="0" anchor="b"/>
                </a:tc>
                <a:tc>
                  <a:txBody>
                    <a:bodyPr/>
                    <a:lstStyle/>
                    <a:p>
                      <a:pPr algn="l" fontAlgn="b"/>
                      <a:r>
                        <a:rPr lang="es-ES" sz="1200" u="none" strike="noStrike" dirty="0">
                          <a:effectLst/>
                        </a:rPr>
                        <a:t>          22.974,88   </a:t>
                      </a:r>
                      <a:endParaRPr lang="es-ES" sz="1200" b="0" i="0" u="none" strike="noStrike" dirty="0">
                        <a:effectLst/>
                        <a:latin typeface="Cambria"/>
                      </a:endParaRPr>
                    </a:p>
                  </a:txBody>
                  <a:tcPr marL="0" marR="0" marT="0" marB="0" anchor="b"/>
                </a:tc>
              </a:tr>
              <a:tr h="186498">
                <a:tc>
                  <a:txBody>
                    <a:bodyPr/>
                    <a:lstStyle/>
                    <a:p>
                      <a:pPr algn="l" fontAlgn="b"/>
                      <a:r>
                        <a:rPr lang="es-ES" sz="1200" u="none" strike="noStrike" dirty="0">
                          <a:solidFill>
                            <a:schemeClr val="tx1"/>
                          </a:solidFill>
                          <a:effectLst/>
                        </a:rPr>
                        <a:t>Total Mano de Obra Directa </a:t>
                      </a:r>
                      <a:endParaRPr lang="es-ES" sz="1200" b="1" i="1"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0" i="1"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1"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1"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1"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0" i="1" u="none" strike="noStrike" dirty="0">
                        <a:effectLst/>
                        <a:latin typeface="Cambria"/>
                      </a:endParaRPr>
                    </a:p>
                  </a:txBody>
                  <a:tcPr marL="0" marR="0" marT="0" marB="0" anchor="b"/>
                </a:tc>
                <a:tc>
                  <a:txBody>
                    <a:bodyPr/>
                    <a:lstStyle/>
                    <a:p>
                      <a:pPr algn="l" fontAlgn="b"/>
                      <a:r>
                        <a:rPr lang="es-ES" sz="1200" u="none" strike="noStrike" dirty="0">
                          <a:effectLst/>
                        </a:rPr>
                        <a:t>          22.974,88   </a:t>
                      </a:r>
                      <a:endParaRPr lang="es-ES" sz="1200" b="0" i="0" u="none" strike="noStrike" dirty="0">
                        <a:effectLst/>
                        <a:latin typeface="Cambria"/>
                      </a:endParaRPr>
                    </a:p>
                  </a:txBody>
                  <a:tcPr marL="0" marR="0" marT="0" marB="0" anchor="b"/>
                </a:tc>
              </a:tr>
              <a:tr h="195379">
                <a:tc>
                  <a:txBody>
                    <a:bodyPr/>
                    <a:lstStyle/>
                    <a:p>
                      <a:pPr algn="l" fontAlgn="b"/>
                      <a:r>
                        <a:rPr lang="es-ES" sz="1200" u="none" strike="noStrike" dirty="0">
                          <a:solidFill>
                            <a:schemeClr val="tx1"/>
                          </a:solidFill>
                          <a:effectLst/>
                        </a:rPr>
                        <a:t> TOTAL  </a:t>
                      </a:r>
                      <a:endParaRPr lang="es-ES"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l" fontAlgn="b"/>
                      <a:r>
                        <a:rPr lang="es-ES" sz="1200" u="none" strike="noStrike" dirty="0">
                          <a:effectLst/>
                        </a:rPr>
                        <a:t> </a:t>
                      </a:r>
                      <a:endParaRPr lang="es-ES" sz="1200" b="1"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1" i="0" u="none" strike="noStrike" dirty="0">
                        <a:effectLst/>
                        <a:latin typeface="Cambria"/>
                      </a:endParaRPr>
                    </a:p>
                  </a:txBody>
                  <a:tcPr marL="0" marR="0" marT="0" marB="0" anchor="b"/>
                </a:tc>
                <a:tc>
                  <a:txBody>
                    <a:bodyPr/>
                    <a:lstStyle/>
                    <a:p>
                      <a:pPr algn="l" fontAlgn="b"/>
                      <a:r>
                        <a:rPr lang="es-ES" sz="1200" u="none" strike="noStrike" dirty="0">
                          <a:effectLst/>
                        </a:rPr>
                        <a:t> </a:t>
                      </a:r>
                      <a:endParaRPr lang="es-ES" sz="1200" b="1" i="0" u="none" strike="noStrike" dirty="0">
                        <a:effectLst/>
                        <a:latin typeface="Cambria"/>
                      </a:endParaRPr>
                    </a:p>
                  </a:txBody>
                  <a:tcPr marL="0" marR="0" marT="0" marB="0" anchor="b"/>
                </a:tc>
                <a:tc>
                  <a:txBody>
                    <a:bodyPr/>
                    <a:lstStyle/>
                    <a:p>
                      <a:pPr algn="l" fontAlgn="b"/>
                      <a:r>
                        <a:rPr lang="es-ES" sz="1200" u="none" strike="noStrike" dirty="0">
                          <a:effectLst/>
                        </a:rPr>
                        <a:t>            2.460,95   </a:t>
                      </a:r>
                      <a:endParaRPr lang="es-ES" sz="1200" b="1" i="0" u="none" strike="noStrike" dirty="0">
                        <a:effectLst/>
                        <a:latin typeface="Cambria"/>
                      </a:endParaRPr>
                    </a:p>
                  </a:txBody>
                  <a:tcPr marL="0" marR="0" marT="0" marB="0" anchor="b"/>
                </a:tc>
                <a:tc>
                  <a:txBody>
                    <a:bodyPr/>
                    <a:lstStyle/>
                    <a:p>
                      <a:pPr algn="r" fontAlgn="b"/>
                      <a:r>
                        <a:rPr lang="es-ES" sz="1200" u="none" strike="noStrike" dirty="0">
                          <a:effectLst/>
                        </a:rPr>
                        <a:t>                      8 </a:t>
                      </a:r>
                      <a:endParaRPr lang="es-ES" sz="1200" b="1" i="0" u="none" strike="noStrike" dirty="0">
                        <a:effectLst/>
                        <a:latin typeface="Cambria"/>
                      </a:endParaRPr>
                    </a:p>
                  </a:txBody>
                  <a:tcPr marL="0" marR="0" marT="0" marB="0" anchor="b"/>
                </a:tc>
                <a:tc>
                  <a:txBody>
                    <a:bodyPr/>
                    <a:lstStyle/>
                    <a:p>
                      <a:pPr algn="l" fontAlgn="b"/>
                      <a:r>
                        <a:rPr lang="es-ES" sz="1200" u="none" strike="noStrike" dirty="0">
                          <a:effectLst/>
                        </a:rPr>
                        <a:t>         54.261,68   </a:t>
                      </a:r>
                      <a:endParaRPr lang="es-ES" sz="1200" b="1" i="0" u="none" strike="noStrike" dirty="0">
                        <a:effectLst/>
                        <a:latin typeface="Cambria"/>
                      </a:endParaRPr>
                    </a:p>
                  </a:txBody>
                  <a:tcPr marL="0" marR="0" marT="0" marB="0" anchor="b"/>
                </a:tc>
              </a:tr>
            </a:tbl>
          </a:graphicData>
        </a:graphic>
      </p:graphicFrame>
      <p:sp>
        <p:nvSpPr>
          <p:cNvPr id="4" name="3 Rectángulo"/>
          <p:cNvSpPr/>
          <p:nvPr/>
        </p:nvSpPr>
        <p:spPr>
          <a:xfrm>
            <a:off x="467544" y="5262299"/>
            <a:ext cx="8136904" cy="707886"/>
          </a:xfrm>
          <a:prstGeom prst="rect">
            <a:avLst/>
          </a:prstGeom>
        </p:spPr>
        <p:txBody>
          <a:bodyPr wrap="square">
            <a:spAutoFit/>
          </a:bodyPr>
          <a:lstStyle/>
          <a:p>
            <a:r>
              <a:rPr lang="es-EC" sz="2000" dirty="0">
                <a:latin typeface="+mn-lt"/>
              </a:rPr>
              <a:t>Para iniciar el proyecto se </a:t>
            </a:r>
            <a:r>
              <a:rPr lang="es-EC" sz="2000" dirty="0" smtClean="0">
                <a:latin typeface="+mn-lt"/>
              </a:rPr>
              <a:t>tomará </a:t>
            </a:r>
            <a:r>
              <a:rPr lang="es-EC" sz="2000" dirty="0">
                <a:latin typeface="+mn-lt"/>
              </a:rPr>
              <a:t>en cuenta 4  personas de (</a:t>
            </a:r>
            <a:r>
              <a:rPr lang="es-EC" sz="2000" dirty="0" smtClean="0">
                <a:latin typeface="+mn-lt"/>
              </a:rPr>
              <a:t>MOD</a:t>
            </a:r>
            <a:r>
              <a:rPr lang="es-EC" sz="2000" dirty="0">
                <a:latin typeface="+mn-lt"/>
              </a:rPr>
              <a:t>), y a partir del año 4 y 5 se incrementa 1 trabajador </a:t>
            </a:r>
            <a:r>
              <a:rPr lang="es-EC" sz="2000" dirty="0" smtClean="0">
                <a:latin typeface="+mn-lt"/>
              </a:rPr>
              <a:t>más. </a:t>
            </a:r>
            <a:endParaRPr lang="es-ES" sz="2000" dirty="0">
              <a:latin typeface="+mn-lt"/>
            </a:endParaRPr>
          </a:p>
        </p:txBody>
      </p:sp>
    </p:spTree>
    <p:extLst>
      <p:ext uri="{BB962C8B-B14F-4D97-AF65-F5344CB8AC3E}">
        <p14:creationId xmlns:p14="http://schemas.microsoft.com/office/powerpoint/2010/main" val="144624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892983529"/>
              </p:ext>
            </p:extLst>
          </p:nvPr>
        </p:nvGraphicFramePr>
        <p:xfrm>
          <a:off x="251520" y="764704"/>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614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t>Depreciaciones </a:t>
            </a:r>
            <a:endParaRPr lang="es-ES" sz="3200" dirty="0"/>
          </a:p>
          <a:p>
            <a:pPr marL="0" indent="0">
              <a:buNone/>
            </a:pPr>
            <a:endParaRPr lang="es-EC" sz="3200" b="1" dirty="0" smtClean="0">
              <a:latin typeface="+mj-lt"/>
            </a:endParaRPr>
          </a:p>
        </p:txBody>
      </p:sp>
      <p:graphicFrame>
        <p:nvGraphicFramePr>
          <p:cNvPr id="2" name="1 Tabla"/>
          <p:cNvGraphicFramePr>
            <a:graphicFrameLocks noGrp="1"/>
          </p:cNvGraphicFramePr>
          <p:nvPr>
            <p:extLst>
              <p:ext uri="{D42A27DB-BD31-4B8C-83A1-F6EECF244321}">
                <p14:modId xmlns:p14="http://schemas.microsoft.com/office/powerpoint/2010/main" val="3100998873"/>
              </p:ext>
            </p:extLst>
          </p:nvPr>
        </p:nvGraphicFramePr>
        <p:xfrm>
          <a:off x="4355976" y="404661"/>
          <a:ext cx="4176464" cy="5841367"/>
        </p:xfrm>
        <a:graphic>
          <a:graphicData uri="http://schemas.openxmlformats.org/drawingml/2006/table">
            <a:tbl>
              <a:tblPr>
                <a:tableStyleId>{5C22544A-7EE6-4342-B048-85BDC9FD1C3A}</a:tableStyleId>
              </a:tblPr>
              <a:tblGrid>
                <a:gridCol w="1983119"/>
                <a:gridCol w="833892"/>
                <a:gridCol w="630674"/>
                <a:gridCol w="728779"/>
              </a:tblGrid>
              <a:tr h="196490">
                <a:tc gridSpan="4">
                  <a:txBody>
                    <a:bodyPr/>
                    <a:lstStyle/>
                    <a:p>
                      <a:pPr algn="ctr" fontAlgn="ctr"/>
                      <a:r>
                        <a:rPr lang="es-EC" sz="1000" u="none" strike="noStrike" dirty="0">
                          <a:effectLst/>
                        </a:rPr>
                        <a:t>DEPRECIACIONES</a:t>
                      </a:r>
                      <a:endParaRPr lang="es-EC" sz="1000" b="1" i="0" u="none" strike="noStrike" dirty="0">
                        <a:solidFill>
                          <a:srgbClr val="000000"/>
                        </a:solidFill>
                        <a:effectLst/>
                        <a:latin typeface="Calibri"/>
                      </a:endParaRPr>
                    </a:p>
                  </a:txBody>
                  <a:tcPr marL="0" marR="0" marT="0" marB="0" anchor="ctr">
                    <a:solidFill>
                      <a:schemeClr val="accent2"/>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60004">
                <a:tc>
                  <a:txBody>
                    <a:bodyPr/>
                    <a:lstStyle/>
                    <a:p>
                      <a:pPr algn="l" fontAlgn="b"/>
                      <a:r>
                        <a:rPr lang="es-EC" sz="700" u="none" strike="noStrike">
                          <a:effectLst/>
                        </a:rPr>
                        <a:t> </a:t>
                      </a:r>
                      <a:endParaRPr lang="es-EC" sz="700" b="0" i="0" u="none" strike="noStrike">
                        <a:effectLst/>
                        <a:latin typeface="Calibri"/>
                      </a:endParaRPr>
                    </a:p>
                  </a:txBody>
                  <a:tcPr marL="0" marR="0" marT="0" marB="0" anchor="b">
                    <a:solidFill>
                      <a:schemeClr val="accent2"/>
                    </a:solidFill>
                  </a:tcPr>
                </a:tc>
                <a:tc>
                  <a:txBody>
                    <a:bodyPr/>
                    <a:lstStyle/>
                    <a:p>
                      <a:pPr algn="ctr" fontAlgn="b"/>
                      <a:r>
                        <a:rPr lang="es-EC" sz="700" u="none" strike="noStrike" dirty="0">
                          <a:effectLst/>
                        </a:rPr>
                        <a:t>V.ADQUISIC</a:t>
                      </a:r>
                      <a:endParaRPr lang="es-EC" sz="700" b="0" i="0" u="none" strike="noStrike" dirty="0">
                        <a:effectLst/>
                        <a:latin typeface="Calibri"/>
                      </a:endParaRPr>
                    </a:p>
                  </a:txBody>
                  <a:tcPr marL="0" marR="0" marT="0" marB="0" anchor="b">
                    <a:solidFill>
                      <a:schemeClr val="accent2"/>
                    </a:solidFill>
                  </a:tcPr>
                </a:tc>
                <a:tc>
                  <a:txBody>
                    <a:bodyPr/>
                    <a:lstStyle/>
                    <a:p>
                      <a:pPr algn="ctr" fontAlgn="b"/>
                      <a:r>
                        <a:rPr lang="es-EC" sz="700" u="none" strike="noStrike">
                          <a:effectLst/>
                        </a:rPr>
                        <a:t>Vida/años</a:t>
                      </a:r>
                      <a:endParaRPr lang="es-EC" sz="700" b="0" i="0" u="none" strike="noStrike">
                        <a:effectLst/>
                        <a:latin typeface="Calibri"/>
                      </a:endParaRPr>
                    </a:p>
                  </a:txBody>
                  <a:tcPr marL="0" marR="0" marT="0" marB="0" anchor="b">
                    <a:solidFill>
                      <a:schemeClr val="accent2"/>
                    </a:solidFill>
                  </a:tcPr>
                </a:tc>
                <a:tc>
                  <a:txBody>
                    <a:bodyPr/>
                    <a:lstStyle/>
                    <a:p>
                      <a:pPr algn="ctr" fontAlgn="b"/>
                      <a:r>
                        <a:rPr lang="es-EC" sz="700" u="none" strike="noStrike" dirty="0" err="1">
                          <a:effectLst/>
                        </a:rPr>
                        <a:t>Dep</a:t>
                      </a:r>
                      <a:r>
                        <a:rPr lang="es-EC" sz="700" u="none" strike="noStrike" dirty="0">
                          <a:effectLst/>
                        </a:rPr>
                        <a:t>/año</a:t>
                      </a:r>
                      <a:endParaRPr lang="es-EC" sz="700" b="0" i="0" u="none" strike="noStrike" dirty="0">
                        <a:effectLst/>
                        <a:latin typeface="Calibri"/>
                      </a:endParaRPr>
                    </a:p>
                  </a:txBody>
                  <a:tcPr marL="0" marR="0" marT="0" marB="0" anchor="b">
                    <a:solidFill>
                      <a:schemeClr val="accent2"/>
                    </a:solidFill>
                  </a:tcPr>
                </a:tc>
              </a:tr>
              <a:tr h="160004">
                <a:tc>
                  <a:txBody>
                    <a:bodyPr/>
                    <a:lstStyle/>
                    <a:p>
                      <a:pPr algn="l" fontAlgn="b"/>
                      <a:r>
                        <a:rPr lang="es-EC" sz="700" u="none" strike="noStrike">
                          <a:effectLst/>
                        </a:rPr>
                        <a:t>I)   PRODUCCIÓN (FABRICA)</a:t>
                      </a:r>
                      <a:endParaRPr lang="es-EC" sz="700" b="1" i="0" u="none" strike="noStrike">
                        <a:effectLst/>
                        <a:latin typeface="Calibri"/>
                      </a:endParaRPr>
                    </a:p>
                  </a:txBody>
                  <a:tcPr marL="0" marR="0" marT="0" marB="0" anchor="b"/>
                </a:tc>
                <a:tc>
                  <a:txBody>
                    <a:bodyPr/>
                    <a:lstStyle/>
                    <a:p>
                      <a:pPr algn="ctr" fontAlgn="b"/>
                      <a:r>
                        <a:rPr lang="es-EC" sz="700" u="none" strike="noStrike" dirty="0">
                          <a:effectLst/>
                        </a:rPr>
                        <a:t> </a:t>
                      </a:r>
                      <a:endParaRPr lang="es-EC" sz="700" b="0" i="0" u="none" strike="noStrike" dirty="0">
                        <a:effectLst/>
                        <a:latin typeface="Calibri"/>
                      </a:endParaRPr>
                    </a:p>
                  </a:txBody>
                  <a:tcPr marL="0" marR="0" marT="0" marB="0" anchor="b"/>
                </a:tc>
                <a:tc>
                  <a:txBody>
                    <a:bodyPr/>
                    <a:lstStyle/>
                    <a:p>
                      <a:pPr algn="ctr" fontAlgn="b"/>
                      <a:r>
                        <a:rPr lang="es-EC" sz="700" u="none" strike="noStrike" dirty="0">
                          <a:effectLst/>
                        </a:rPr>
                        <a:t> </a:t>
                      </a:r>
                      <a:endParaRPr lang="es-EC" sz="700" b="0" i="0" u="none" strike="noStrike" dirty="0">
                        <a:effectLst/>
                        <a:latin typeface="Calibri"/>
                      </a:endParaRPr>
                    </a:p>
                  </a:txBody>
                  <a:tcPr marL="0" marR="0" marT="0" marB="0" anchor="b"/>
                </a:tc>
                <a:tc>
                  <a:txBody>
                    <a:bodyPr/>
                    <a:lstStyle/>
                    <a:p>
                      <a:pPr algn="ctr" fontAlgn="b"/>
                      <a:r>
                        <a:rPr lang="es-EC" sz="700" u="none" strike="noStrike" dirty="0">
                          <a:effectLst/>
                        </a:rPr>
                        <a:t> </a:t>
                      </a:r>
                      <a:endParaRPr lang="es-EC" sz="700" b="0" i="0" u="none" strike="noStrike" dirty="0">
                        <a:effectLst/>
                        <a:latin typeface="Calibri"/>
                      </a:endParaRPr>
                    </a:p>
                  </a:txBody>
                  <a:tcPr marL="0" marR="0" marT="0" marB="0" anchor="b"/>
                </a:tc>
              </a:tr>
              <a:tr h="168004">
                <a:tc>
                  <a:txBody>
                    <a:bodyPr/>
                    <a:lstStyle/>
                    <a:p>
                      <a:pPr algn="l" fontAlgn="ctr"/>
                      <a:r>
                        <a:rPr lang="es-EC" sz="800" u="none" strike="noStrike">
                          <a:effectLst/>
                        </a:rPr>
                        <a:t>Sistema de lavado de Cocos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2.500,00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250,00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Sistema de desinfección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1.500,00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150,00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Sistema de Extracción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15.000,00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1.500,00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Sistema de filtrado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500,00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50,00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Etiquetadora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8.000,00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800,00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Dosificadora o embotelladora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10.000,00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1.000,00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Tapadora con sistema de vacío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6.000,00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600,00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Codificadora tinta continua</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9.000,00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900,00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Medidor portátil de PH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410,00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3</a:t>
                      </a:r>
                      <a:endParaRPr lang="es-EC" sz="700" b="0" i="0" u="none" strike="noStrike">
                        <a:effectLst/>
                        <a:latin typeface="Calibri"/>
                      </a:endParaRPr>
                    </a:p>
                  </a:txBody>
                  <a:tcPr marL="0" marR="0" marT="0" marB="0" anchor="b"/>
                </a:tc>
                <a:tc>
                  <a:txBody>
                    <a:bodyPr/>
                    <a:lstStyle/>
                    <a:p>
                      <a:pPr algn="ctr" fontAlgn="b"/>
                      <a:r>
                        <a:rPr lang="es-EC" sz="700" u="none" strike="noStrike">
                          <a:effectLst/>
                        </a:rPr>
                        <a:t>                 136,67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Refractómetro Portátil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105,00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3</a:t>
                      </a:r>
                      <a:endParaRPr lang="es-EC" sz="700" b="0" i="0" u="none" strike="noStrike">
                        <a:effectLst/>
                        <a:latin typeface="Calibri"/>
                      </a:endParaRPr>
                    </a:p>
                  </a:txBody>
                  <a:tcPr marL="0" marR="0" marT="0" marB="0" anchor="b"/>
                </a:tc>
                <a:tc>
                  <a:txBody>
                    <a:bodyPr/>
                    <a:lstStyle/>
                    <a:p>
                      <a:pPr algn="ctr" fontAlgn="b"/>
                      <a:r>
                        <a:rPr lang="es-EC" sz="700" u="none" strike="noStrike">
                          <a:effectLst/>
                        </a:rPr>
                        <a:t>                   35,00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Empacadora de botellas (para 12 unid) </a:t>
                      </a:r>
                      <a:endParaRPr lang="es-EC" sz="800" b="0" i="0" u="none" strike="noStrike">
                        <a:effectLst/>
                        <a:latin typeface="Calibri"/>
                      </a:endParaRPr>
                    </a:p>
                  </a:txBody>
                  <a:tcPr marL="0" marR="0" marT="0" marB="0" anchor="ctr"/>
                </a:tc>
                <a:tc>
                  <a:txBody>
                    <a:bodyPr/>
                    <a:lstStyle/>
                    <a:p>
                      <a:pPr algn="ctr" fontAlgn="b"/>
                      <a:r>
                        <a:rPr lang="es-EC" sz="700" u="none" strike="noStrike" dirty="0">
                          <a:effectLst/>
                        </a:rPr>
                        <a:t>                12.500,00   </a:t>
                      </a:r>
                      <a:endParaRPr lang="es-EC" sz="700" b="0" i="0" u="none" strike="noStrike" dirty="0">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1.250,00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Recipiente de acero Inoxid  (Lavar cocos)</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1.000,00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100,00   </a:t>
                      </a:r>
                      <a:endParaRPr lang="es-EC" sz="700" b="0" i="0" u="none" strike="noStrike">
                        <a:effectLst/>
                        <a:latin typeface="Calibri"/>
                      </a:endParaRPr>
                    </a:p>
                  </a:txBody>
                  <a:tcPr marL="0" marR="0" marT="0" marB="0" anchor="b"/>
                </a:tc>
              </a:tr>
              <a:tr h="168004">
                <a:tc>
                  <a:txBody>
                    <a:bodyPr/>
                    <a:lstStyle/>
                    <a:p>
                      <a:pPr algn="l" fontAlgn="ctr"/>
                      <a:r>
                        <a:rPr lang="es-EC" sz="800" u="none" strike="noStrike">
                          <a:effectLst/>
                        </a:rPr>
                        <a:t>Cuarto frio</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4.500,00   </a:t>
                      </a:r>
                      <a:endParaRPr lang="es-EC" sz="700" b="0" i="0" u="none" strike="noStrike">
                        <a:effectLst/>
                        <a:latin typeface="Calibri"/>
                      </a:endParaRPr>
                    </a:p>
                  </a:txBody>
                  <a:tcPr marL="0" marR="0" marT="0" marB="0" anchor="b"/>
                </a:tc>
                <a:tc>
                  <a:txBody>
                    <a:bodyPr/>
                    <a:lstStyle/>
                    <a:p>
                      <a:pPr algn="ctr" fontAlgn="ctr"/>
                      <a:r>
                        <a:rPr lang="es-EC" sz="700" u="none" strike="noStrike">
                          <a:effectLst/>
                        </a:rPr>
                        <a:t>10</a:t>
                      </a:r>
                      <a:endParaRPr lang="es-EC" sz="700" b="0" i="0" u="none" strike="noStrike">
                        <a:effectLst/>
                        <a:latin typeface="Calibri"/>
                      </a:endParaRPr>
                    </a:p>
                  </a:txBody>
                  <a:tcPr marL="0" marR="0" marT="0" marB="0" anchor="ctr"/>
                </a:tc>
                <a:tc>
                  <a:txBody>
                    <a:bodyPr/>
                    <a:lstStyle/>
                    <a:p>
                      <a:pPr algn="ctr" fontAlgn="ctr"/>
                      <a:r>
                        <a:rPr lang="es-EC" sz="700" u="none" strike="noStrike">
                          <a:effectLst/>
                        </a:rPr>
                        <a:t>                 450,00   </a:t>
                      </a:r>
                      <a:endParaRPr lang="es-EC" sz="700" b="0" i="0" u="none" strike="noStrike">
                        <a:effectLst/>
                        <a:latin typeface="Calibri"/>
                      </a:endParaRPr>
                    </a:p>
                  </a:txBody>
                  <a:tcPr marL="0" marR="0" marT="0" marB="0" anchor="ctr"/>
                </a:tc>
              </a:tr>
              <a:tr h="168004">
                <a:tc>
                  <a:txBody>
                    <a:bodyPr/>
                    <a:lstStyle/>
                    <a:p>
                      <a:pPr algn="l" fontAlgn="b"/>
                      <a:r>
                        <a:rPr lang="es-EC" sz="800" u="none" strike="noStrike">
                          <a:effectLst/>
                        </a:rPr>
                        <a:t>Galpón Industrial (m2)</a:t>
                      </a:r>
                      <a:endParaRPr lang="es-EC" sz="800" b="0" i="0" u="none" strike="noStrike">
                        <a:effectLst/>
                        <a:latin typeface="Calibri"/>
                      </a:endParaRPr>
                    </a:p>
                  </a:txBody>
                  <a:tcPr marL="0" marR="0" marT="0" marB="0" anchor="b"/>
                </a:tc>
                <a:tc>
                  <a:txBody>
                    <a:bodyPr/>
                    <a:lstStyle/>
                    <a:p>
                      <a:pPr algn="ctr" fontAlgn="b"/>
                      <a:r>
                        <a:rPr lang="es-EC" sz="700" u="none" strike="noStrike">
                          <a:effectLst/>
                        </a:rPr>
                        <a:t>                14.000,00   </a:t>
                      </a:r>
                      <a:endParaRPr lang="es-EC" sz="700" b="0" i="0" u="none" strike="noStrike">
                        <a:effectLst/>
                        <a:latin typeface="Calibri"/>
                      </a:endParaRPr>
                    </a:p>
                  </a:txBody>
                  <a:tcPr marL="0" marR="0" marT="0" marB="0" anchor="b"/>
                </a:tc>
                <a:tc>
                  <a:txBody>
                    <a:bodyPr/>
                    <a:lstStyle/>
                    <a:p>
                      <a:pPr algn="ctr" fontAlgn="ctr"/>
                      <a:r>
                        <a:rPr lang="es-EC" sz="700" u="none" strike="noStrike">
                          <a:effectLst/>
                        </a:rPr>
                        <a:t>20</a:t>
                      </a:r>
                      <a:endParaRPr lang="es-EC" sz="700" b="0" i="0" u="none" strike="noStrike">
                        <a:effectLst/>
                        <a:latin typeface="Calibri"/>
                      </a:endParaRPr>
                    </a:p>
                  </a:txBody>
                  <a:tcPr marL="0" marR="0" marT="0" marB="0" anchor="ctr"/>
                </a:tc>
                <a:tc>
                  <a:txBody>
                    <a:bodyPr/>
                    <a:lstStyle/>
                    <a:p>
                      <a:pPr algn="ctr" fontAlgn="ctr"/>
                      <a:r>
                        <a:rPr lang="es-EC" sz="700" u="none" strike="noStrike">
                          <a:effectLst/>
                        </a:rPr>
                        <a:t>                 700,00   </a:t>
                      </a:r>
                      <a:endParaRPr lang="es-EC" sz="700" b="0" i="0" u="none" strike="noStrike">
                        <a:effectLst/>
                        <a:latin typeface="Calibri"/>
                      </a:endParaRPr>
                    </a:p>
                  </a:txBody>
                  <a:tcPr marL="0" marR="0" marT="0" marB="0" anchor="ctr"/>
                </a:tc>
              </a:tr>
              <a:tr h="168004">
                <a:tc>
                  <a:txBody>
                    <a:bodyPr/>
                    <a:lstStyle/>
                    <a:p>
                      <a:pPr algn="l" fontAlgn="b"/>
                      <a:r>
                        <a:rPr lang="es-EC" sz="800" u="none" strike="noStrike">
                          <a:effectLst/>
                        </a:rPr>
                        <a:t>Adecuación cuarto frio (m2)</a:t>
                      </a:r>
                      <a:endParaRPr lang="es-EC" sz="800" b="0" i="0" u="none" strike="noStrike">
                        <a:effectLst/>
                        <a:latin typeface="Calibri"/>
                      </a:endParaRPr>
                    </a:p>
                  </a:txBody>
                  <a:tcPr marL="0" marR="0" marT="0" marB="0" anchor="b"/>
                </a:tc>
                <a:tc>
                  <a:txBody>
                    <a:bodyPr/>
                    <a:lstStyle/>
                    <a:p>
                      <a:pPr algn="ctr" fontAlgn="b"/>
                      <a:r>
                        <a:rPr lang="es-EC" sz="700" u="none" strike="noStrike">
                          <a:effectLst/>
                        </a:rPr>
                        <a:t>                  2.000,00   </a:t>
                      </a:r>
                      <a:endParaRPr lang="es-EC" sz="700" b="0" i="0" u="none" strike="noStrike">
                        <a:effectLst/>
                        <a:latin typeface="Calibri"/>
                      </a:endParaRPr>
                    </a:p>
                  </a:txBody>
                  <a:tcPr marL="0" marR="0" marT="0" marB="0" anchor="b"/>
                </a:tc>
                <a:tc>
                  <a:txBody>
                    <a:bodyPr/>
                    <a:lstStyle/>
                    <a:p>
                      <a:pPr algn="ctr" fontAlgn="ctr"/>
                      <a:r>
                        <a:rPr lang="es-EC" sz="700" u="none" strike="noStrike">
                          <a:effectLst/>
                        </a:rPr>
                        <a:t>10</a:t>
                      </a:r>
                      <a:endParaRPr lang="es-EC" sz="700" b="0" i="0" u="none" strike="noStrike">
                        <a:effectLst/>
                        <a:latin typeface="Calibri"/>
                      </a:endParaRPr>
                    </a:p>
                  </a:txBody>
                  <a:tcPr marL="0" marR="0" marT="0" marB="0" anchor="ctr"/>
                </a:tc>
                <a:tc>
                  <a:txBody>
                    <a:bodyPr/>
                    <a:lstStyle/>
                    <a:p>
                      <a:pPr algn="ctr" fontAlgn="ctr"/>
                      <a:r>
                        <a:rPr lang="es-EC" sz="700" u="none" strike="noStrike">
                          <a:effectLst/>
                        </a:rPr>
                        <a:t>                 200,00   </a:t>
                      </a:r>
                      <a:endParaRPr lang="es-EC" sz="700" b="0" i="0" u="none" strike="noStrike">
                        <a:effectLst/>
                        <a:latin typeface="Calibri"/>
                      </a:endParaRPr>
                    </a:p>
                  </a:txBody>
                  <a:tcPr marL="0" marR="0" marT="0" marB="0" anchor="ctr"/>
                </a:tc>
              </a:tr>
              <a:tr h="336008">
                <a:tc>
                  <a:txBody>
                    <a:bodyPr/>
                    <a:lstStyle/>
                    <a:p>
                      <a:pPr algn="l" fontAlgn="ctr"/>
                      <a:r>
                        <a:rPr lang="es-EC" sz="800" u="none" strike="noStrike">
                          <a:effectLst/>
                        </a:rPr>
                        <a:t>Adecuación de sistema refrigeración para vehículo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3.000,00   </a:t>
                      </a:r>
                      <a:endParaRPr lang="es-EC" sz="700" b="0" i="0" u="none" strike="noStrike">
                        <a:effectLst/>
                        <a:latin typeface="Calibri"/>
                      </a:endParaRPr>
                    </a:p>
                  </a:txBody>
                  <a:tcPr marL="0" marR="0" marT="0" marB="0" anchor="b"/>
                </a:tc>
                <a:tc>
                  <a:txBody>
                    <a:bodyPr/>
                    <a:lstStyle/>
                    <a:p>
                      <a:pPr algn="ctr" fontAlgn="ctr"/>
                      <a:r>
                        <a:rPr lang="es-EC" sz="700" u="none" strike="noStrike">
                          <a:effectLst/>
                        </a:rPr>
                        <a:t>10</a:t>
                      </a:r>
                      <a:endParaRPr lang="es-EC" sz="700" b="0" i="0" u="none" strike="noStrike">
                        <a:effectLst/>
                        <a:latin typeface="Calibri"/>
                      </a:endParaRPr>
                    </a:p>
                  </a:txBody>
                  <a:tcPr marL="0" marR="0" marT="0" marB="0" anchor="ctr"/>
                </a:tc>
                <a:tc>
                  <a:txBody>
                    <a:bodyPr/>
                    <a:lstStyle/>
                    <a:p>
                      <a:pPr algn="ctr" fontAlgn="ctr"/>
                      <a:r>
                        <a:rPr lang="es-EC" sz="700" u="none" strike="noStrike">
                          <a:effectLst/>
                        </a:rPr>
                        <a:t>                 300,00   </a:t>
                      </a:r>
                      <a:endParaRPr lang="es-EC" sz="700" b="0" i="0" u="none" strike="noStrike">
                        <a:effectLst/>
                        <a:latin typeface="Calibri"/>
                      </a:endParaRPr>
                    </a:p>
                  </a:txBody>
                  <a:tcPr marL="0" marR="0" marT="0" marB="0" anchor="ctr"/>
                </a:tc>
              </a:tr>
              <a:tr h="168004">
                <a:tc>
                  <a:txBody>
                    <a:bodyPr/>
                    <a:lstStyle/>
                    <a:p>
                      <a:pPr algn="l" fontAlgn="ctr"/>
                      <a:r>
                        <a:rPr lang="es-EC" sz="800" u="none" strike="noStrike">
                          <a:effectLst/>
                        </a:rPr>
                        <a:t>Adecuación sistema de aguas residuales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5.000,00   </a:t>
                      </a:r>
                      <a:endParaRPr lang="es-EC" sz="700" b="0" i="0" u="none" strike="noStrike">
                        <a:effectLst/>
                        <a:latin typeface="Calibri"/>
                      </a:endParaRPr>
                    </a:p>
                  </a:txBody>
                  <a:tcPr marL="0" marR="0" marT="0" marB="0" anchor="b"/>
                </a:tc>
                <a:tc>
                  <a:txBody>
                    <a:bodyPr/>
                    <a:lstStyle/>
                    <a:p>
                      <a:pPr algn="ctr" fontAlgn="ctr"/>
                      <a:r>
                        <a:rPr lang="es-EC" sz="700" u="none" strike="noStrike">
                          <a:effectLst/>
                        </a:rPr>
                        <a:t>10</a:t>
                      </a:r>
                      <a:endParaRPr lang="es-EC" sz="700" b="0" i="0" u="none" strike="noStrike">
                        <a:effectLst/>
                        <a:latin typeface="Calibri"/>
                      </a:endParaRPr>
                    </a:p>
                  </a:txBody>
                  <a:tcPr marL="0" marR="0" marT="0" marB="0" anchor="ctr"/>
                </a:tc>
                <a:tc>
                  <a:txBody>
                    <a:bodyPr/>
                    <a:lstStyle/>
                    <a:p>
                      <a:pPr algn="ctr" fontAlgn="ctr"/>
                      <a:r>
                        <a:rPr lang="es-EC" sz="700" u="none" strike="noStrike">
                          <a:effectLst/>
                        </a:rPr>
                        <a:t>                 500,00   </a:t>
                      </a:r>
                      <a:endParaRPr lang="es-EC" sz="700" b="0" i="0" u="none" strike="noStrike">
                        <a:effectLst/>
                        <a:latin typeface="Calibri"/>
                      </a:endParaRPr>
                    </a:p>
                  </a:txBody>
                  <a:tcPr marL="0" marR="0" marT="0" marB="0" anchor="ctr"/>
                </a:tc>
              </a:tr>
              <a:tr h="168004">
                <a:tc>
                  <a:txBody>
                    <a:bodyPr/>
                    <a:lstStyle/>
                    <a:p>
                      <a:pPr algn="l" fontAlgn="ctr"/>
                      <a:r>
                        <a:rPr lang="es-EC" sz="800" u="none" strike="noStrike">
                          <a:effectLst/>
                        </a:rPr>
                        <a:t>Herramientas </a:t>
                      </a:r>
                      <a:endParaRPr lang="es-EC" sz="800" b="0" i="0" u="none" strike="noStrike">
                        <a:effectLst/>
                        <a:latin typeface="Calibri"/>
                      </a:endParaRPr>
                    </a:p>
                  </a:txBody>
                  <a:tcPr marL="0" marR="0" marT="0" marB="0" anchor="ctr"/>
                </a:tc>
                <a:tc>
                  <a:txBody>
                    <a:bodyPr/>
                    <a:lstStyle/>
                    <a:p>
                      <a:pPr algn="ctr" fontAlgn="b"/>
                      <a:r>
                        <a:rPr lang="es-EC" sz="700" u="none" strike="noStrike">
                          <a:effectLst/>
                        </a:rPr>
                        <a:t>                      235,00   </a:t>
                      </a:r>
                      <a:endParaRPr lang="es-EC" sz="700" b="0" i="0" u="none" strike="noStrike">
                        <a:effectLst/>
                        <a:latin typeface="Calibri"/>
                      </a:endParaRPr>
                    </a:p>
                  </a:txBody>
                  <a:tcPr marL="0" marR="0" marT="0" marB="0" anchor="b"/>
                </a:tc>
                <a:tc>
                  <a:txBody>
                    <a:bodyPr/>
                    <a:lstStyle/>
                    <a:p>
                      <a:pPr algn="ctr" fontAlgn="ctr"/>
                      <a:r>
                        <a:rPr lang="es-EC" sz="700" u="none" strike="noStrike">
                          <a:effectLst/>
                        </a:rPr>
                        <a:t>10</a:t>
                      </a:r>
                      <a:endParaRPr lang="es-EC" sz="700" b="0" i="0" u="none" strike="noStrike">
                        <a:effectLst/>
                        <a:latin typeface="Calibri"/>
                      </a:endParaRPr>
                    </a:p>
                  </a:txBody>
                  <a:tcPr marL="0" marR="0" marT="0" marB="0" anchor="ctr"/>
                </a:tc>
                <a:tc>
                  <a:txBody>
                    <a:bodyPr/>
                    <a:lstStyle/>
                    <a:p>
                      <a:pPr algn="ctr" fontAlgn="ctr"/>
                      <a:r>
                        <a:rPr lang="es-EC" sz="700" u="none" strike="noStrike">
                          <a:effectLst/>
                        </a:rPr>
                        <a:t>                   23,50   </a:t>
                      </a:r>
                      <a:endParaRPr lang="es-EC" sz="700" b="0" i="0" u="none" strike="noStrike">
                        <a:effectLst/>
                        <a:latin typeface="Calibri"/>
                      </a:endParaRPr>
                    </a:p>
                  </a:txBody>
                  <a:tcPr marL="0" marR="0" marT="0" marB="0" anchor="ctr"/>
                </a:tc>
              </a:tr>
              <a:tr h="160004">
                <a:tc>
                  <a:txBody>
                    <a:bodyPr/>
                    <a:lstStyle/>
                    <a:p>
                      <a:pPr algn="ctr" fontAlgn="b"/>
                      <a:r>
                        <a:rPr lang="es-EC" sz="700" u="none" strike="noStrike">
                          <a:effectLst/>
                        </a:rPr>
                        <a:t>TOTAL </a:t>
                      </a:r>
                      <a:endParaRPr lang="es-EC" sz="700" b="1" i="0" u="none" strike="noStrike">
                        <a:effectLst/>
                        <a:latin typeface="Calibri"/>
                      </a:endParaRPr>
                    </a:p>
                  </a:txBody>
                  <a:tcPr marL="0" marR="0" marT="0" marB="0" anchor="b"/>
                </a:tc>
                <a:tc>
                  <a:txBody>
                    <a:bodyPr/>
                    <a:lstStyle/>
                    <a:p>
                      <a:pPr algn="ctr" fontAlgn="b"/>
                      <a:r>
                        <a:rPr lang="es-EC" sz="700" u="none" strike="noStrike">
                          <a:effectLst/>
                        </a:rPr>
                        <a:t>                95.250,00   </a:t>
                      </a:r>
                      <a:endParaRPr lang="es-EC" sz="700" b="1" i="0" u="none" strike="noStrike">
                        <a:effectLst/>
                        <a:latin typeface="Calibri"/>
                      </a:endParaRPr>
                    </a:p>
                  </a:txBody>
                  <a:tcPr marL="0" marR="0" marT="0" marB="0" anchor="b"/>
                </a:tc>
                <a:tc>
                  <a:txBody>
                    <a:bodyPr/>
                    <a:lstStyle/>
                    <a:p>
                      <a:pPr algn="ctr" fontAlgn="b"/>
                      <a:r>
                        <a:rPr lang="es-EC" sz="700" u="none" strike="noStrike">
                          <a:effectLst/>
                        </a:rPr>
                        <a:t> </a:t>
                      </a:r>
                      <a:endParaRPr lang="es-EC" sz="700" b="1" i="0" u="none" strike="noStrike">
                        <a:effectLst/>
                        <a:latin typeface="Calibri"/>
                      </a:endParaRPr>
                    </a:p>
                  </a:txBody>
                  <a:tcPr marL="0" marR="0" marT="0" marB="0" anchor="b"/>
                </a:tc>
                <a:tc>
                  <a:txBody>
                    <a:bodyPr/>
                    <a:lstStyle/>
                    <a:p>
                      <a:pPr algn="ctr" fontAlgn="b"/>
                      <a:r>
                        <a:rPr lang="es-EC" sz="700" u="none" strike="noStrike">
                          <a:effectLst/>
                        </a:rPr>
                        <a:t>             8.945,17   </a:t>
                      </a:r>
                      <a:endParaRPr lang="es-EC" sz="700" b="1" i="0" u="none" strike="noStrike">
                        <a:effectLst/>
                        <a:latin typeface="Calibri"/>
                      </a:endParaRPr>
                    </a:p>
                  </a:txBody>
                  <a:tcPr marL="0" marR="0" marT="0" marB="0" anchor="b"/>
                </a:tc>
              </a:tr>
              <a:tr h="160004">
                <a:tc>
                  <a:txBody>
                    <a:bodyPr/>
                    <a:lstStyle/>
                    <a:p>
                      <a:pPr algn="l" fontAlgn="b"/>
                      <a:r>
                        <a:rPr lang="es-EC" sz="700" u="none" strike="noStrike">
                          <a:effectLst/>
                        </a:rPr>
                        <a:t>II) ADMINISTRACIÓN  Y VENTAS </a:t>
                      </a:r>
                      <a:endParaRPr lang="es-EC" sz="700" b="1" i="0" u="none" strike="noStrike">
                        <a:effectLst/>
                        <a:latin typeface="Calibri"/>
                      </a:endParaRPr>
                    </a:p>
                  </a:txBody>
                  <a:tcPr marL="0" marR="0" marT="0" marB="0" anchor="b"/>
                </a:tc>
                <a:tc>
                  <a:txBody>
                    <a:bodyPr/>
                    <a:lstStyle/>
                    <a:p>
                      <a:pPr algn="ctr" fontAlgn="b"/>
                      <a:r>
                        <a:rPr lang="es-EC" sz="700" u="none" strike="noStrike">
                          <a:effectLst/>
                        </a:rPr>
                        <a:t> </a:t>
                      </a:r>
                      <a:endParaRPr lang="es-EC" sz="700" b="0" i="0" u="none" strike="noStrike">
                        <a:effectLst/>
                        <a:latin typeface="Calibri"/>
                      </a:endParaRPr>
                    </a:p>
                  </a:txBody>
                  <a:tcPr marL="0" marR="0" marT="0" marB="0" anchor="b"/>
                </a:tc>
                <a:tc>
                  <a:txBody>
                    <a:bodyPr/>
                    <a:lstStyle/>
                    <a:p>
                      <a:pPr algn="ctr" fontAlgn="b"/>
                      <a:r>
                        <a:rPr lang="es-EC" sz="700" u="none" strike="noStrike">
                          <a:effectLst/>
                        </a:rPr>
                        <a:t> </a:t>
                      </a:r>
                      <a:endParaRPr lang="es-EC" sz="700" b="0" i="0" u="none" strike="noStrike">
                        <a:effectLst/>
                        <a:latin typeface="Calibri"/>
                      </a:endParaRPr>
                    </a:p>
                  </a:txBody>
                  <a:tcPr marL="0" marR="0" marT="0" marB="0" anchor="b"/>
                </a:tc>
                <a:tc>
                  <a:txBody>
                    <a:bodyPr/>
                    <a:lstStyle/>
                    <a:p>
                      <a:pPr algn="ctr" fontAlgn="b"/>
                      <a:r>
                        <a:rPr lang="es-EC" sz="700" u="none" strike="noStrike">
                          <a:effectLst/>
                        </a:rPr>
                        <a:t> </a:t>
                      </a:r>
                      <a:endParaRPr lang="es-EC" sz="700" b="0" i="0" u="none" strike="noStrike">
                        <a:effectLst/>
                        <a:latin typeface="Calibri"/>
                      </a:endParaRPr>
                    </a:p>
                  </a:txBody>
                  <a:tcPr marL="0" marR="0" marT="0" marB="0" anchor="b"/>
                </a:tc>
              </a:tr>
              <a:tr h="160004">
                <a:tc>
                  <a:txBody>
                    <a:bodyPr/>
                    <a:lstStyle/>
                    <a:p>
                      <a:pPr algn="l" fontAlgn="b"/>
                      <a:r>
                        <a:rPr lang="es-EC" sz="700" u="none" strike="noStrike">
                          <a:effectLst/>
                        </a:rPr>
                        <a:t>Muebles y Enseres de Oficina </a:t>
                      </a:r>
                      <a:endParaRPr lang="es-EC" sz="700" b="0" i="0" u="none" strike="noStrike">
                        <a:effectLst/>
                        <a:latin typeface="Calibri"/>
                      </a:endParaRPr>
                    </a:p>
                  </a:txBody>
                  <a:tcPr marL="0" marR="0" marT="0" marB="0" anchor="b"/>
                </a:tc>
                <a:tc>
                  <a:txBody>
                    <a:bodyPr/>
                    <a:lstStyle/>
                    <a:p>
                      <a:pPr algn="ctr" fontAlgn="b"/>
                      <a:r>
                        <a:rPr lang="es-EC" sz="700" u="none" strike="noStrike">
                          <a:effectLst/>
                        </a:rPr>
                        <a:t>                      479,00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10</a:t>
                      </a:r>
                      <a:endParaRPr lang="es-EC" sz="700" b="0" i="0" u="none" strike="noStrike">
                        <a:effectLst/>
                        <a:latin typeface="Calibri"/>
                      </a:endParaRPr>
                    </a:p>
                  </a:txBody>
                  <a:tcPr marL="0" marR="0" marT="0" marB="0" anchor="b"/>
                </a:tc>
                <a:tc>
                  <a:txBody>
                    <a:bodyPr/>
                    <a:lstStyle/>
                    <a:p>
                      <a:pPr algn="ctr" fontAlgn="b"/>
                      <a:r>
                        <a:rPr lang="es-EC" sz="700" u="none" strike="noStrike">
                          <a:effectLst/>
                        </a:rPr>
                        <a:t>                   47,90   </a:t>
                      </a:r>
                      <a:endParaRPr lang="es-EC" sz="700" b="0" i="0" u="none" strike="noStrike">
                        <a:effectLst/>
                        <a:latin typeface="Calibri"/>
                      </a:endParaRPr>
                    </a:p>
                  </a:txBody>
                  <a:tcPr marL="0" marR="0" marT="0" marB="0" anchor="b"/>
                </a:tc>
              </a:tr>
              <a:tr h="160004">
                <a:tc>
                  <a:txBody>
                    <a:bodyPr/>
                    <a:lstStyle/>
                    <a:p>
                      <a:pPr algn="l" fontAlgn="b"/>
                      <a:r>
                        <a:rPr lang="es-EC" sz="700" u="none" strike="noStrike">
                          <a:effectLst/>
                        </a:rPr>
                        <a:t>Equipo de Computo </a:t>
                      </a:r>
                      <a:endParaRPr lang="es-EC" sz="700" b="0" i="0" u="none" strike="noStrike">
                        <a:effectLst/>
                        <a:latin typeface="Calibri"/>
                      </a:endParaRPr>
                    </a:p>
                  </a:txBody>
                  <a:tcPr marL="0" marR="0" marT="0" marB="0" anchor="b"/>
                </a:tc>
                <a:tc>
                  <a:txBody>
                    <a:bodyPr/>
                    <a:lstStyle/>
                    <a:p>
                      <a:pPr algn="ctr" fontAlgn="b"/>
                      <a:r>
                        <a:rPr lang="es-EC" sz="700" u="none" strike="noStrike">
                          <a:effectLst/>
                        </a:rPr>
                        <a:t>                      929,00   </a:t>
                      </a:r>
                      <a:endParaRPr lang="es-EC" sz="700" b="0" i="0" u="none" strike="noStrike">
                        <a:effectLst/>
                        <a:latin typeface="Calibri"/>
                      </a:endParaRPr>
                    </a:p>
                  </a:txBody>
                  <a:tcPr marL="0" marR="0" marT="0" marB="0" anchor="b"/>
                </a:tc>
                <a:tc>
                  <a:txBody>
                    <a:bodyPr/>
                    <a:lstStyle/>
                    <a:p>
                      <a:pPr algn="ctr" fontAlgn="b"/>
                      <a:r>
                        <a:rPr lang="es-EC" sz="700" u="none" strike="noStrike">
                          <a:effectLst/>
                        </a:rPr>
                        <a:t>3</a:t>
                      </a:r>
                      <a:endParaRPr lang="es-EC" sz="700" b="0" i="0" u="none" strike="noStrike">
                        <a:effectLst/>
                        <a:latin typeface="Calibri"/>
                      </a:endParaRPr>
                    </a:p>
                  </a:txBody>
                  <a:tcPr marL="0" marR="0" marT="0" marB="0" anchor="b"/>
                </a:tc>
                <a:tc>
                  <a:txBody>
                    <a:bodyPr/>
                    <a:lstStyle/>
                    <a:p>
                      <a:pPr algn="ctr" fontAlgn="b"/>
                      <a:r>
                        <a:rPr lang="es-EC" sz="700" u="none" strike="noStrike">
                          <a:effectLst/>
                        </a:rPr>
                        <a:t>                 309,67   </a:t>
                      </a:r>
                      <a:endParaRPr lang="es-EC" sz="700" b="0" i="0" u="none" strike="noStrike">
                        <a:effectLst/>
                        <a:latin typeface="Calibri"/>
                      </a:endParaRPr>
                    </a:p>
                  </a:txBody>
                  <a:tcPr marL="0" marR="0" marT="0" marB="0" anchor="b"/>
                </a:tc>
              </a:tr>
              <a:tr h="160004">
                <a:tc>
                  <a:txBody>
                    <a:bodyPr/>
                    <a:lstStyle/>
                    <a:p>
                      <a:pPr algn="ctr" fontAlgn="b"/>
                      <a:r>
                        <a:rPr lang="es-EC" sz="700" u="none" strike="noStrike">
                          <a:effectLst/>
                        </a:rPr>
                        <a:t>TOTAL </a:t>
                      </a:r>
                      <a:endParaRPr lang="es-EC" sz="700" b="1" i="0" u="none" strike="noStrike">
                        <a:effectLst/>
                        <a:latin typeface="Calibri"/>
                      </a:endParaRPr>
                    </a:p>
                  </a:txBody>
                  <a:tcPr marL="0" marR="0" marT="0" marB="0" anchor="b"/>
                </a:tc>
                <a:tc>
                  <a:txBody>
                    <a:bodyPr/>
                    <a:lstStyle/>
                    <a:p>
                      <a:pPr algn="ctr" fontAlgn="b"/>
                      <a:r>
                        <a:rPr lang="es-EC" sz="700" u="none" strike="noStrike">
                          <a:effectLst/>
                        </a:rPr>
                        <a:t>                  1.408,00   </a:t>
                      </a:r>
                      <a:endParaRPr lang="es-EC" sz="700" b="1" i="0" u="none" strike="noStrike">
                        <a:effectLst/>
                        <a:latin typeface="Calibri"/>
                      </a:endParaRPr>
                    </a:p>
                  </a:txBody>
                  <a:tcPr marL="0" marR="0" marT="0" marB="0" anchor="b"/>
                </a:tc>
                <a:tc>
                  <a:txBody>
                    <a:bodyPr/>
                    <a:lstStyle/>
                    <a:p>
                      <a:pPr algn="ctr" fontAlgn="b"/>
                      <a:r>
                        <a:rPr lang="es-EC" sz="700" u="none" strike="noStrike">
                          <a:effectLst/>
                        </a:rPr>
                        <a:t> </a:t>
                      </a:r>
                      <a:endParaRPr lang="es-EC" sz="700" b="1" i="0" u="none" strike="noStrike">
                        <a:effectLst/>
                        <a:latin typeface="Calibri"/>
                      </a:endParaRPr>
                    </a:p>
                  </a:txBody>
                  <a:tcPr marL="0" marR="0" marT="0" marB="0" anchor="b"/>
                </a:tc>
                <a:tc>
                  <a:txBody>
                    <a:bodyPr/>
                    <a:lstStyle/>
                    <a:p>
                      <a:pPr algn="ctr" fontAlgn="b"/>
                      <a:r>
                        <a:rPr lang="es-EC" sz="700" u="none" strike="noStrike">
                          <a:effectLst/>
                        </a:rPr>
                        <a:t>                 357,57   </a:t>
                      </a:r>
                      <a:endParaRPr lang="es-EC" sz="700" b="1" i="0" u="none" strike="noStrike">
                        <a:effectLst/>
                        <a:latin typeface="Calibri"/>
                      </a:endParaRPr>
                    </a:p>
                  </a:txBody>
                  <a:tcPr marL="0" marR="0" marT="0" marB="0" anchor="b"/>
                </a:tc>
              </a:tr>
              <a:tr h="281607">
                <a:tc>
                  <a:txBody>
                    <a:bodyPr/>
                    <a:lstStyle/>
                    <a:p>
                      <a:pPr algn="l" fontAlgn="b"/>
                      <a:r>
                        <a:rPr lang="es-EC" sz="700" u="none" strike="noStrike">
                          <a:effectLst/>
                        </a:rPr>
                        <a:t>Gastos de Constitución</a:t>
                      </a:r>
                      <a:endParaRPr lang="es-EC" sz="700" b="1" i="0" u="none" strike="noStrike">
                        <a:effectLst/>
                        <a:latin typeface="Calibri"/>
                      </a:endParaRPr>
                    </a:p>
                  </a:txBody>
                  <a:tcPr marL="0" marR="0" marT="0" marB="0" anchor="b"/>
                </a:tc>
                <a:tc>
                  <a:txBody>
                    <a:bodyPr/>
                    <a:lstStyle/>
                    <a:p>
                      <a:pPr algn="ctr" fontAlgn="b"/>
                      <a:r>
                        <a:rPr lang="es-EC" sz="700" u="none" strike="noStrike">
                          <a:effectLst/>
                        </a:rPr>
                        <a:t>                  2.500,00   </a:t>
                      </a:r>
                      <a:endParaRPr lang="es-EC" sz="700" b="0" i="0" u="none" strike="noStrike">
                        <a:effectLst/>
                        <a:latin typeface="Calibri"/>
                      </a:endParaRPr>
                    </a:p>
                  </a:txBody>
                  <a:tcPr marL="0" marR="0" marT="0" marB="0" anchor="b"/>
                </a:tc>
                <a:tc>
                  <a:txBody>
                    <a:bodyPr/>
                    <a:lstStyle/>
                    <a:p>
                      <a:pPr algn="l" fontAlgn="b"/>
                      <a:r>
                        <a:rPr lang="es-EC" sz="700" u="none" strike="noStrike">
                          <a:effectLst/>
                        </a:rPr>
                        <a:t> Según las NIIF no se amortiza</a:t>
                      </a:r>
                      <a:endParaRPr lang="es-EC" sz="700" b="0" i="0" u="none" strike="noStrike">
                        <a:effectLst/>
                        <a:latin typeface="Calibri"/>
                      </a:endParaRPr>
                    </a:p>
                  </a:txBody>
                  <a:tcPr marL="0" marR="0" marT="0" marB="0" anchor="b"/>
                </a:tc>
                <a:tc>
                  <a:txBody>
                    <a:bodyPr/>
                    <a:lstStyle/>
                    <a:p>
                      <a:pPr algn="ctr" fontAlgn="b"/>
                      <a:r>
                        <a:rPr lang="es-EC" sz="700" u="none" strike="noStrike">
                          <a:effectLst/>
                        </a:rPr>
                        <a:t> </a:t>
                      </a:r>
                      <a:endParaRPr lang="es-EC" sz="700" b="0" i="0" u="none" strike="noStrike">
                        <a:effectLst/>
                        <a:latin typeface="Calibri"/>
                      </a:endParaRPr>
                    </a:p>
                  </a:txBody>
                  <a:tcPr marL="0" marR="0" marT="0" marB="0" anchor="b"/>
                </a:tc>
              </a:tr>
              <a:tr h="176004">
                <a:tc>
                  <a:txBody>
                    <a:bodyPr/>
                    <a:lstStyle/>
                    <a:p>
                      <a:pPr algn="l" fontAlgn="b"/>
                      <a:r>
                        <a:rPr lang="es-EC" sz="700" u="none" strike="noStrike">
                          <a:effectLst/>
                        </a:rPr>
                        <a:t>TOTAL</a:t>
                      </a:r>
                      <a:endParaRPr lang="es-EC" sz="700" b="0" i="0" u="none" strike="noStrike">
                        <a:effectLst/>
                        <a:latin typeface="Calibri"/>
                      </a:endParaRPr>
                    </a:p>
                  </a:txBody>
                  <a:tcPr marL="0" marR="0" marT="0" marB="0" anchor="b"/>
                </a:tc>
                <a:tc>
                  <a:txBody>
                    <a:bodyPr/>
                    <a:lstStyle/>
                    <a:p>
                      <a:pPr algn="r" fontAlgn="b"/>
                      <a:r>
                        <a:rPr lang="es-EC" sz="700" u="none" strike="noStrike">
                          <a:effectLst/>
                        </a:rPr>
                        <a:t>                96.658,00   </a:t>
                      </a:r>
                      <a:endParaRPr lang="es-EC" sz="700" b="1" i="0" u="none" strike="noStrike">
                        <a:effectLst/>
                        <a:latin typeface="Calibri"/>
                      </a:endParaRPr>
                    </a:p>
                  </a:txBody>
                  <a:tcPr marL="0" marR="0" marT="0" marB="0" anchor="b"/>
                </a:tc>
                <a:tc>
                  <a:txBody>
                    <a:bodyPr/>
                    <a:lstStyle/>
                    <a:p>
                      <a:pPr algn="l" fontAlgn="b"/>
                      <a:r>
                        <a:rPr lang="es-EC" sz="700" u="none" strike="noStrike">
                          <a:effectLst/>
                        </a:rPr>
                        <a:t> </a:t>
                      </a:r>
                      <a:endParaRPr lang="es-EC" sz="700" b="0" i="0" u="none" strike="noStrike">
                        <a:effectLst/>
                        <a:latin typeface="Calibri"/>
                      </a:endParaRPr>
                    </a:p>
                  </a:txBody>
                  <a:tcPr marL="0" marR="0" marT="0" marB="0" anchor="b"/>
                </a:tc>
                <a:tc>
                  <a:txBody>
                    <a:bodyPr/>
                    <a:lstStyle/>
                    <a:p>
                      <a:pPr algn="r" fontAlgn="b"/>
                      <a:r>
                        <a:rPr lang="es-EC" sz="700" u="none" strike="noStrike">
                          <a:effectLst/>
                        </a:rPr>
                        <a:t>             9.302,73   </a:t>
                      </a:r>
                      <a:endParaRPr lang="es-EC" sz="700" b="1" i="0" u="none" strike="noStrike">
                        <a:effectLst/>
                        <a:latin typeface="Calibri"/>
                      </a:endParaRPr>
                    </a:p>
                  </a:txBody>
                  <a:tcPr marL="0" marR="0" marT="0" marB="0" anchor="b"/>
                </a:tc>
              </a:tr>
              <a:tr h="281607">
                <a:tc>
                  <a:txBody>
                    <a:bodyPr/>
                    <a:lstStyle/>
                    <a:p>
                      <a:pPr algn="l" fontAlgn="b"/>
                      <a:r>
                        <a:rPr lang="es-EC" sz="700" u="none" strike="noStrike">
                          <a:effectLst/>
                        </a:rPr>
                        <a:t>Total A.F. depreciables </a:t>
                      </a:r>
                      <a:endParaRPr lang="es-EC" sz="700" b="0" i="0" u="none" strike="noStrike">
                        <a:effectLst/>
                        <a:latin typeface="Calibri"/>
                      </a:endParaRPr>
                    </a:p>
                  </a:txBody>
                  <a:tcPr marL="0" marR="0" marT="0" marB="0" anchor="b"/>
                </a:tc>
                <a:tc>
                  <a:txBody>
                    <a:bodyPr/>
                    <a:lstStyle/>
                    <a:p>
                      <a:pPr algn="l" fontAlgn="b"/>
                      <a:r>
                        <a:rPr lang="es-EC" sz="700" u="none" strike="noStrike">
                          <a:effectLst/>
                        </a:rPr>
                        <a:t>                  96.658,00 </a:t>
                      </a:r>
                      <a:endParaRPr lang="es-EC" sz="700" b="0" i="0"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r>
              <a:tr h="168004">
                <a:tc>
                  <a:txBody>
                    <a:bodyPr/>
                    <a:lstStyle/>
                    <a:p>
                      <a:pPr algn="l" fontAlgn="b"/>
                      <a:r>
                        <a:rPr lang="es-EC" sz="700" u="none" strike="noStrike">
                          <a:effectLst/>
                        </a:rPr>
                        <a:t>Terreno</a:t>
                      </a:r>
                      <a:endParaRPr lang="es-EC" sz="700" b="0" i="0" u="none" strike="noStrike">
                        <a:effectLst/>
                        <a:latin typeface="Calibri"/>
                      </a:endParaRPr>
                    </a:p>
                  </a:txBody>
                  <a:tcPr marL="0" marR="0" marT="0" marB="0" anchor="b"/>
                </a:tc>
                <a:tc>
                  <a:txBody>
                    <a:bodyPr/>
                    <a:lstStyle/>
                    <a:p>
                      <a:pPr algn="l" fontAlgn="b"/>
                      <a:r>
                        <a:rPr lang="es-EC" sz="700" u="none" strike="noStrike">
                          <a:effectLst/>
                        </a:rPr>
                        <a:t>                                 -   </a:t>
                      </a:r>
                      <a:endParaRPr lang="es-EC" sz="700" b="0" i="0"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r>
              <a:tr h="144004">
                <a:tc>
                  <a:txBody>
                    <a:bodyPr/>
                    <a:lstStyle/>
                    <a:p>
                      <a:pPr algn="l" fontAlgn="b"/>
                      <a:r>
                        <a:rPr lang="es-EC" sz="700" u="none" strike="noStrike">
                          <a:effectLst/>
                        </a:rPr>
                        <a:t>Total A.F. </a:t>
                      </a:r>
                      <a:endParaRPr lang="es-EC" sz="700" b="0" i="0" u="none" strike="noStrike">
                        <a:effectLst/>
                        <a:latin typeface="Calibri"/>
                      </a:endParaRPr>
                    </a:p>
                  </a:txBody>
                  <a:tcPr marL="0" marR="0" marT="0" marB="0" anchor="b"/>
                </a:tc>
                <a:tc>
                  <a:txBody>
                    <a:bodyPr/>
                    <a:lstStyle/>
                    <a:p>
                      <a:pPr algn="l" fontAlgn="b"/>
                      <a:r>
                        <a:rPr lang="es-EC" sz="700" u="none" strike="noStrike">
                          <a:effectLst/>
                        </a:rPr>
                        <a:t>                  96.658,00 </a:t>
                      </a:r>
                      <a:endParaRPr lang="es-EC" sz="700" b="1" i="0"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r>
              <a:tr h="137543">
                <a:tc>
                  <a:txBody>
                    <a:bodyPr/>
                    <a:lstStyle/>
                    <a:p>
                      <a:pPr algn="l" fontAlgn="b"/>
                      <a:r>
                        <a:rPr lang="es-EC" sz="700" u="none" strike="noStrike">
                          <a:effectLst/>
                        </a:rPr>
                        <a:t> </a:t>
                      </a:r>
                      <a:endParaRPr lang="es-EC" sz="700" b="0" i="1"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r>
              <a:tr h="144004">
                <a:tc>
                  <a:txBody>
                    <a:bodyPr/>
                    <a:lstStyle/>
                    <a:p>
                      <a:pPr algn="l" fontAlgn="b"/>
                      <a:r>
                        <a:rPr lang="es-EC" sz="700" u="none" strike="noStrike">
                          <a:effectLst/>
                        </a:rPr>
                        <a:t>Total Depreciación Equipo de computo  (3 años)</a:t>
                      </a:r>
                      <a:endParaRPr lang="es-EC" sz="700" b="1" i="1" u="none" strike="noStrike">
                        <a:effectLst/>
                        <a:latin typeface="Calibri"/>
                      </a:endParaRPr>
                    </a:p>
                  </a:txBody>
                  <a:tcPr marL="0" marR="0" marT="0" marB="0" anchor="b"/>
                </a:tc>
                <a:tc>
                  <a:txBody>
                    <a:bodyPr/>
                    <a:lstStyle/>
                    <a:p>
                      <a:pPr algn="l" fontAlgn="b"/>
                      <a:r>
                        <a:rPr lang="es-EC" sz="700" u="none" strike="noStrike">
                          <a:effectLst/>
                        </a:rPr>
                        <a:t>                  1.444,00   </a:t>
                      </a:r>
                      <a:endParaRPr lang="es-EC" sz="700" b="1" i="1" u="none" strike="noStrike">
                        <a:effectLst/>
                        <a:latin typeface="Calibri"/>
                      </a:endParaRPr>
                    </a:p>
                  </a:txBody>
                  <a:tcPr marL="0" marR="0" marT="0" marB="0" anchor="b"/>
                </a:tc>
                <a:tc>
                  <a:txBody>
                    <a:bodyPr/>
                    <a:lstStyle/>
                    <a:p>
                      <a:pPr algn="l" fontAlgn="b"/>
                      <a:r>
                        <a:rPr lang="es-EC" sz="700" u="none" strike="noStrike">
                          <a:effectLst/>
                        </a:rPr>
                        <a:t> </a:t>
                      </a:r>
                      <a:endParaRPr lang="es-EC" sz="700" b="0" i="1" u="none" strike="noStrike">
                        <a:effectLst/>
                        <a:latin typeface="Calibri"/>
                      </a:endParaRPr>
                    </a:p>
                  </a:txBody>
                  <a:tcPr marL="0" marR="0" marT="0" marB="0" anchor="b"/>
                </a:tc>
                <a:tc>
                  <a:txBody>
                    <a:bodyPr/>
                    <a:lstStyle/>
                    <a:p>
                      <a:pPr algn="l" fontAlgn="b"/>
                      <a:r>
                        <a:rPr lang="es-EC" sz="700" u="none" strike="noStrike" dirty="0">
                          <a:effectLst/>
                        </a:rPr>
                        <a:t> </a:t>
                      </a:r>
                      <a:endParaRPr lang="es-EC" sz="700" b="0" i="1" u="none" strike="noStrike" dirty="0">
                        <a:effectLst/>
                        <a:latin typeface="Calibri"/>
                      </a:endParaRPr>
                    </a:p>
                  </a:txBody>
                  <a:tcPr marL="0" marR="0" marT="0" marB="0" anchor="b"/>
                </a:tc>
              </a:tr>
            </a:tbl>
          </a:graphicData>
        </a:graphic>
      </p:graphicFrame>
      <p:sp>
        <p:nvSpPr>
          <p:cNvPr id="3" name="2 Rectángulo"/>
          <p:cNvSpPr/>
          <p:nvPr/>
        </p:nvSpPr>
        <p:spPr>
          <a:xfrm>
            <a:off x="467544" y="1844824"/>
            <a:ext cx="3456384" cy="4401205"/>
          </a:xfrm>
          <a:prstGeom prst="rect">
            <a:avLst/>
          </a:prstGeom>
        </p:spPr>
        <p:txBody>
          <a:bodyPr wrap="square">
            <a:spAutoFit/>
          </a:bodyPr>
          <a:lstStyle/>
          <a:p>
            <a:r>
              <a:rPr lang="es-EC" sz="2000" dirty="0">
                <a:latin typeface="+mn-lt"/>
              </a:rPr>
              <a:t>De acuerdo a las Normas de Información Financiera </a:t>
            </a:r>
            <a:r>
              <a:rPr lang="es-EC" sz="2000" dirty="0" err="1">
                <a:latin typeface="+mn-lt"/>
              </a:rPr>
              <a:t>NIIFs</a:t>
            </a:r>
            <a:r>
              <a:rPr lang="es-EC" sz="2000" dirty="0">
                <a:latin typeface="+mn-lt"/>
              </a:rPr>
              <a:t>  ya no se amortiza a cinco años como se lo venía haciendo, sino que se lo carga al gasto y se debe recuperar en el primer año. </a:t>
            </a:r>
          </a:p>
          <a:p>
            <a:r>
              <a:rPr lang="es-EC" sz="2000" dirty="0">
                <a:latin typeface="+mn-lt"/>
              </a:rPr>
              <a:t>La depreciación total por año es de $9.302,73 teniendo que reponerse después de terminado el tercer año el equipo de computación por un valor de $1.444,00. </a:t>
            </a:r>
          </a:p>
        </p:txBody>
      </p:sp>
    </p:spTree>
    <p:extLst>
      <p:ext uri="{BB962C8B-B14F-4D97-AF65-F5344CB8AC3E}">
        <p14:creationId xmlns:p14="http://schemas.microsoft.com/office/powerpoint/2010/main" val="183810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t>Costos </a:t>
            </a:r>
            <a:r>
              <a:rPr lang="es-EC" sz="3200" b="1" dirty="0"/>
              <a:t>de operación proyectados 2014 a 2018</a:t>
            </a:r>
          </a:p>
          <a:p>
            <a:pPr marL="0" indent="0">
              <a:buNone/>
            </a:pPr>
            <a:endParaRPr lang="es-EC" sz="3200" b="1" dirty="0" smtClean="0">
              <a:latin typeface="+mj-lt"/>
            </a:endParaRPr>
          </a:p>
        </p:txBody>
      </p:sp>
      <p:graphicFrame>
        <p:nvGraphicFramePr>
          <p:cNvPr id="2" name="1 Tabla"/>
          <p:cNvGraphicFramePr>
            <a:graphicFrameLocks noGrp="1"/>
          </p:cNvGraphicFramePr>
          <p:nvPr>
            <p:extLst>
              <p:ext uri="{D42A27DB-BD31-4B8C-83A1-F6EECF244321}">
                <p14:modId xmlns:p14="http://schemas.microsoft.com/office/powerpoint/2010/main" val="1904245876"/>
              </p:ext>
            </p:extLst>
          </p:nvPr>
        </p:nvGraphicFramePr>
        <p:xfrm>
          <a:off x="179511" y="1449007"/>
          <a:ext cx="8784976" cy="5372753"/>
        </p:xfrm>
        <a:graphic>
          <a:graphicData uri="http://schemas.openxmlformats.org/drawingml/2006/table">
            <a:tbl>
              <a:tblPr>
                <a:tableStyleId>{5C22544A-7EE6-4342-B048-85BDC9FD1C3A}</a:tableStyleId>
              </a:tblPr>
              <a:tblGrid>
                <a:gridCol w="2849024"/>
                <a:gridCol w="1366624"/>
                <a:gridCol w="1345760"/>
                <a:gridCol w="1220574"/>
                <a:gridCol w="1001497"/>
                <a:gridCol w="1001497"/>
              </a:tblGrid>
              <a:tr h="300543">
                <a:tc gridSpan="6">
                  <a:txBody>
                    <a:bodyPr/>
                    <a:lstStyle/>
                    <a:p>
                      <a:pPr algn="ctr" fontAlgn="ctr"/>
                      <a:r>
                        <a:rPr lang="es-EC" sz="1000" u="none" strike="noStrike" dirty="0">
                          <a:effectLst/>
                        </a:rPr>
                        <a:t>COSTOS PROYECTADOS</a:t>
                      </a:r>
                      <a:endParaRPr lang="es-EC" sz="1000" b="1" i="0" u="none" strike="noStrike" dirty="0">
                        <a:solidFill>
                          <a:srgbClr val="000000"/>
                        </a:solidFill>
                        <a:effectLst/>
                        <a:latin typeface="Calibri"/>
                      </a:endParaRPr>
                    </a:p>
                  </a:txBody>
                  <a:tcPr marL="0" marR="0" marT="0" marB="0" anchor="ctr">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1740">
                <a:tc>
                  <a:txBody>
                    <a:bodyPr/>
                    <a:lstStyle/>
                    <a:p>
                      <a:pPr algn="l" fontAlgn="b"/>
                      <a:r>
                        <a:rPr lang="es-EC" sz="1000" u="none" strike="noStrike" dirty="0">
                          <a:effectLst/>
                        </a:rPr>
                        <a:t>RUBROS/AÑOS</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ctr" fontAlgn="b"/>
                      <a:r>
                        <a:rPr lang="es-EC" sz="1000" u="none" strike="noStrike" dirty="0">
                          <a:effectLst/>
                        </a:rPr>
                        <a:t>1</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ctr" fontAlgn="b"/>
                      <a:r>
                        <a:rPr lang="es-EC" sz="1000" u="none" strike="noStrike" dirty="0">
                          <a:effectLst/>
                        </a:rPr>
                        <a:t>2</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ctr" fontAlgn="b"/>
                      <a:r>
                        <a:rPr lang="es-EC" sz="1000" u="none" strike="noStrike" dirty="0">
                          <a:effectLst/>
                        </a:rPr>
                        <a:t>3</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ctr" fontAlgn="b"/>
                      <a:r>
                        <a:rPr lang="es-EC" sz="1000" u="none" strike="noStrike" dirty="0">
                          <a:effectLst/>
                        </a:rPr>
                        <a:t>4</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ctr" fontAlgn="b"/>
                      <a:r>
                        <a:rPr lang="es-EC" sz="1000" u="none" strike="noStrike" dirty="0">
                          <a:effectLst/>
                        </a:rPr>
                        <a:t>5</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r>
              <a:tr h="171740">
                <a:tc>
                  <a:txBody>
                    <a:bodyPr/>
                    <a:lstStyle/>
                    <a:p>
                      <a:pPr algn="l" fontAlgn="b"/>
                      <a:r>
                        <a:rPr lang="es-EC" sz="1000" u="none" strike="noStrike" dirty="0">
                          <a:effectLst/>
                        </a:rPr>
                        <a:t>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endParaRPr lang="es-EC" sz="1000" b="0" i="0" u="none" strike="noStrike" dirty="0">
                        <a:solidFill>
                          <a:srgbClr val="000000"/>
                        </a:solidFill>
                        <a:effectLst/>
                        <a:latin typeface="Calibri"/>
                      </a:endParaRPr>
                    </a:p>
                  </a:txBody>
                  <a:tcPr marL="0" marR="0" marT="0" marB="0" anchor="b"/>
                </a:tc>
                <a:tc>
                  <a:txBody>
                    <a:bodyPr/>
                    <a:lstStyle/>
                    <a:p>
                      <a:pPr algn="l" fontAlgn="b"/>
                      <a:endParaRPr lang="es-EC" sz="1000" b="0" i="0" u="none" strike="noStrike">
                        <a:solidFill>
                          <a:srgbClr val="000000"/>
                        </a:solidFill>
                        <a:effectLst/>
                        <a:latin typeface="Calibri"/>
                      </a:endParaRPr>
                    </a:p>
                  </a:txBody>
                  <a:tcPr marL="0" marR="0" marT="0" marB="0" anchor="b"/>
                </a:tc>
                <a:tc>
                  <a:txBody>
                    <a:bodyPr/>
                    <a:lstStyle/>
                    <a:p>
                      <a:pPr algn="l" fontAlgn="b"/>
                      <a:endParaRPr lang="es-EC" sz="1000" b="0" i="0" u="none" strike="noStrike" dirty="0">
                        <a:solidFill>
                          <a:srgbClr val="000000"/>
                        </a:solidFill>
                        <a:effectLst/>
                        <a:latin typeface="Calibri"/>
                      </a:endParaRPr>
                    </a:p>
                  </a:txBody>
                  <a:tcPr marL="0" marR="0" marT="0" marB="0" anchor="b"/>
                </a:tc>
                <a:tc>
                  <a:txBody>
                    <a:bodyPr/>
                    <a:lstStyle/>
                    <a:p>
                      <a:pPr algn="l" fontAlgn="b"/>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COSTOS DIRECTOS</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Costo de  Producción </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dirty="0">
                          <a:effectLst/>
                        </a:rPr>
                        <a:t>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Total Mano de Obra Directa (6 </a:t>
                      </a:r>
                      <a:r>
                        <a:rPr lang="es-EC" sz="1000" u="none" strike="noStrike" dirty="0" smtClean="0">
                          <a:effectLst/>
                        </a:rPr>
                        <a:t>empleados)   </a:t>
                      </a:r>
                      <a:r>
                        <a:rPr lang="es-EC" sz="1000" u="none" strike="noStrike" dirty="0">
                          <a:effectLst/>
                        </a:rPr>
                        <a:t>(MOD)</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22.974,88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22.974,88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22.974,88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28.718,60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28.718,60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Insumos   (MPD)</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75.897,45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79.692,32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83.676,94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87.860,78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92.253,82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TOTAL COSTO DIRECTO  (1)</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98.872,33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102.667,20 </a:t>
                      </a:r>
                      <a:endParaRPr lang="es-EC" sz="1000" b="1"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106.651,82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116.579,38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120.972,42 </a:t>
                      </a:r>
                      <a:endParaRPr lang="es-EC" sz="1000" b="1"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COSTOS INDIRECTOS DE FABRICACIÓN </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a:t>
                      </a:r>
                      <a:endParaRPr lang="es-EC" sz="1000" b="1"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1"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Mano de Obra Indirecta (2 </a:t>
                      </a:r>
                      <a:r>
                        <a:rPr lang="es-EC" sz="1000" u="none" strike="noStrike" dirty="0" smtClean="0">
                          <a:effectLst/>
                        </a:rPr>
                        <a:t>empleados)</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14.998,20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14.998,20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14.998,20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14.998,20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14.998,20 </a:t>
                      </a:r>
                      <a:endParaRPr lang="es-EC" sz="1000" b="0" i="0" u="none" strike="noStrike">
                        <a:solidFill>
                          <a:srgbClr val="000000"/>
                        </a:solidFill>
                        <a:effectLst/>
                        <a:latin typeface="Calibri"/>
                      </a:endParaRPr>
                    </a:p>
                  </a:txBody>
                  <a:tcPr marL="0" marR="0" marT="0" marB="0" anchor="b"/>
                </a:tc>
              </a:tr>
              <a:tr h="145979">
                <a:tc>
                  <a:txBody>
                    <a:bodyPr/>
                    <a:lstStyle/>
                    <a:p>
                      <a:pPr algn="l" fontAlgn="ctr"/>
                      <a:r>
                        <a:rPr lang="es-EC" sz="1000" u="none" strike="noStrike" dirty="0">
                          <a:effectLst/>
                        </a:rPr>
                        <a:t>Depreciaciones  (Fabrica)</a:t>
                      </a:r>
                      <a:endParaRPr lang="es-EC" sz="1000" b="0" i="0" u="none" strike="noStrike" dirty="0">
                        <a:solidFill>
                          <a:srgbClr val="000000"/>
                        </a:solidFill>
                        <a:effectLst/>
                        <a:latin typeface="Calibri"/>
                      </a:endParaRPr>
                    </a:p>
                  </a:txBody>
                  <a:tcPr marL="0" marR="0" marT="0" marB="0" anchor="ctr">
                    <a:solidFill>
                      <a:schemeClr val="accent2">
                        <a:lumMod val="75000"/>
                      </a:schemeClr>
                    </a:solidFill>
                  </a:tcPr>
                </a:tc>
                <a:tc>
                  <a:txBody>
                    <a:bodyPr/>
                    <a:lstStyle/>
                    <a:p>
                      <a:pPr algn="l" fontAlgn="b"/>
                      <a:r>
                        <a:rPr lang="es-EC" sz="1000" u="none" strike="noStrike">
                          <a:effectLst/>
                        </a:rPr>
                        <a:t>                         8.945,17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8.945,17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8.945,17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8.945,17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8.945,17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Dotación personal de producción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732,00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732,00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732,00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732,00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732,00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Suministros de limpieza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3.642,00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3.824,10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4.015,31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4.216,07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4.426,87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Provisión Mantenimiento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1.449,87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1.449,87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1.449,87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1.449,87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1.449,87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Provisión Seguros</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1.933,16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1.933,16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1.933,16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1.933,16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1.933,16 </a:t>
                      </a:r>
                      <a:endParaRPr lang="es-EC" sz="1000" b="0" i="0" u="none" strike="noStrike">
                        <a:solidFill>
                          <a:srgbClr val="000000"/>
                        </a:solidFill>
                        <a:effectLst/>
                        <a:latin typeface="Calibri"/>
                      </a:endParaRPr>
                    </a:p>
                  </a:txBody>
                  <a:tcPr marL="0" marR="0" marT="0" marB="0" anchor="b"/>
                </a:tc>
              </a:tr>
              <a:tr h="145979">
                <a:tc>
                  <a:txBody>
                    <a:bodyPr/>
                    <a:lstStyle/>
                    <a:p>
                      <a:pPr algn="l" fontAlgn="ctr"/>
                      <a:r>
                        <a:rPr lang="es-EC" sz="1000" u="none" strike="noStrike" dirty="0">
                          <a:effectLst/>
                        </a:rPr>
                        <a:t>TOTAL COSTOS IND. DE FABRICACIÓN (2)</a:t>
                      </a:r>
                      <a:endParaRPr lang="es-EC" sz="1000" b="1" i="0" u="none" strike="noStrike" dirty="0">
                        <a:solidFill>
                          <a:srgbClr val="000000"/>
                        </a:solidFill>
                        <a:effectLst/>
                        <a:latin typeface="Calibri"/>
                      </a:endParaRPr>
                    </a:p>
                  </a:txBody>
                  <a:tcPr marL="0" marR="0" marT="0" marB="0" anchor="ctr">
                    <a:solidFill>
                      <a:schemeClr val="accent2">
                        <a:lumMod val="75000"/>
                      </a:schemeClr>
                    </a:solidFill>
                  </a:tcPr>
                </a:tc>
                <a:tc>
                  <a:txBody>
                    <a:bodyPr/>
                    <a:lstStyle/>
                    <a:p>
                      <a:pPr algn="l" fontAlgn="b"/>
                      <a:r>
                        <a:rPr lang="es-EC" sz="1000" u="none" strike="noStrike">
                          <a:effectLst/>
                        </a:rPr>
                        <a:t>                      31.700,40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31.882,50 </a:t>
                      </a:r>
                      <a:endParaRPr lang="es-EC" sz="1000" b="1"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32.073,70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32.274,47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32.485,27 </a:t>
                      </a:r>
                      <a:endParaRPr lang="es-EC" sz="1000" b="1" i="0" u="none" strike="noStrike">
                        <a:solidFill>
                          <a:srgbClr val="000000"/>
                        </a:solidFill>
                        <a:effectLst/>
                        <a:latin typeface="Calibri"/>
                      </a:endParaRPr>
                    </a:p>
                  </a:txBody>
                  <a:tcPr marL="0" marR="0" marT="0" marB="0" anchor="b"/>
                </a:tc>
              </a:tr>
              <a:tr h="145979">
                <a:tc>
                  <a:txBody>
                    <a:bodyPr/>
                    <a:lstStyle/>
                    <a:p>
                      <a:pPr algn="l" fontAlgn="ctr"/>
                      <a:r>
                        <a:rPr lang="es-EC" sz="1000" u="none" strike="noStrike" dirty="0">
                          <a:effectLst/>
                        </a:rPr>
                        <a:t>TOTAL COSTO DE PRODUCCIÓN (1)+(2)=(3)</a:t>
                      </a:r>
                      <a:endParaRPr lang="es-EC" sz="1000" b="1" i="0" u="none" strike="noStrike" dirty="0">
                        <a:solidFill>
                          <a:srgbClr val="000000"/>
                        </a:solidFill>
                        <a:effectLst/>
                        <a:latin typeface="Calibri"/>
                      </a:endParaRPr>
                    </a:p>
                  </a:txBody>
                  <a:tcPr marL="0" marR="0" marT="0" marB="0" anchor="ctr">
                    <a:solidFill>
                      <a:schemeClr val="accent2">
                        <a:lumMod val="75000"/>
                      </a:schemeClr>
                    </a:solidFill>
                  </a:tcPr>
                </a:tc>
                <a:tc>
                  <a:txBody>
                    <a:bodyPr/>
                    <a:lstStyle/>
                    <a:p>
                      <a:pPr algn="l" fontAlgn="ctr"/>
                      <a:r>
                        <a:rPr lang="es-EC" sz="1000" u="none" strike="noStrike">
                          <a:effectLst/>
                        </a:rPr>
                        <a:t>                    130.572,73 </a:t>
                      </a:r>
                      <a:endParaRPr lang="es-EC" sz="1000" b="1" i="0" u="none" strike="noStrike">
                        <a:solidFill>
                          <a:srgbClr val="000000"/>
                        </a:solidFill>
                        <a:effectLst/>
                        <a:latin typeface="Calibri"/>
                      </a:endParaRPr>
                    </a:p>
                  </a:txBody>
                  <a:tcPr marL="0" marR="0" marT="0" marB="0" anchor="ctr"/>
                </a:tc>
                <a:tc>
                  <a:txBody>
                    <a:bodyPr/>
                    <a:lstStyle/>
                    <a:p>
                      <a:pPr algn="l" fontAlgn="ctr"/>
                      <a:r>
                        <a:rPr lang="es-EC" sz="1000" u="none" strike="noStrike" dirty="0">
                          <a:effectLst/>
                        </a:rPr>
                        <a:t>                   134.549,70 </a:t>
                      </a:r>
                      <a:endParaRPr lang="es-EC" sz="1000" b="1" i="0" u="none" strike="noStrike" dirty="0">
                        <a:solidFill>
                          <a:srgbClr val="000000"/>
                        </a:solidFill>
                        <a:effectLst/>
                        <a:latin typeface="Calibri"/>
                      </a:endParaRPr>
                    </a:p>
                  </a:txBody>
                  <a:tcPr marL="0" marR="0" marT="0" marB="0" anchor="ctr"/>
                </a:tc>
                <a:tc>
                  <a:txBody>
                    <a:bodyPr/>
                    <a:lstStyle/>
                    <a:p>
                      <a:pPr algn="l" fontAlgn="ctr"/>
                      <a:r>
                        <a:rPr lang="es-EC" sz="1000" u="none" strike="noStrike">
                          <a:effectLst/>
                        </a:rPr>
                        <a:t>               138.725,52 </a:t>
                      </a:r>
                      <a:endParaRPr lang="es-EC" sz="1000" b="1" i="0" u="none" strike="noStrike">
                        <a:solidFill>
                          <a:srgbClr val="000000"/>
                        </a:solidFill>
                        <a:effectLst/>
                        <a:latin typeface="Calibri"/>
                      </a:endParaRPr>
                    </a:p>
                  </a:txBody>
                  <a:tcPr marL="0" marR="0" marT="0" marB="0" anchor="ctr"/>
                </a:tc>
                <a:tc>
                  <a:txBody>
                    <a:bodyPr/>
                    <a:lstStyle/>
                    <a:p>
                      <a:pPr algn="l" fontAlgn="ctr"/>
                      <a:r>
                        <a:rPr lang="es-EC" sz="1000" u="none" strike="noStrike">
                          <a:effectLst/>
                        </a:rPr>
                        <a:t>        148.853,85 </a:t>
                      </a:r>
                      <a:endParaRPr lang="es-EC" sz="1000" b="1" i="0" u="none" strike="noStrike">
                        <a:solidFill>
                          <a:srgbClr val="000000"/>
                        </a:solidFill>
                        <a:effectLst/>
                        <a:latin typeface="Calibri"/>
                      </a:endParaRPr>
                    </a:p>
                  </a:txBody>
                  <a:tcPr marL="0" marR="0" marT="0" marB="0" anchor="ctr"/>
                </a:tc>
                <a:tc>
                  <a:txBody>
                    <a:bodyPr/>
                    <a:lstStyle/>
                    <a:p>
                      <a:pPr algn="l" fontAlgn="ctr"/>
                      <a:r>
                        <a:rPr lang="es-EC" sz="1000" u="none" strike="noStrike">
                          <a:effectLst/>
                        </a:rPr>
                        <a:t>        153.457,69 </a:t>
                      </a:r>
                      <a:endParaRPr lang="es-EC" sz="1000" b="1" i="0" u="none" strike="noStrike">
                        <a:solidFill>
                          <a:srgbClr val="000000"/>
                        </a:solidFill>
                        <a:effectLst/>
                        <a:latin typeface="Calibri"/>
                      </a:endParaRPr>
                    </a:p>
                  </a:txBody>
                  <a:tcPr marL="0" marR="0" marT="0" marB="0" anchor="ctr"/>
                </a:tc>
              </a:tr>
              <a:tr h="145979">
                <a:tc>
                  <a:txBody>
                    <a:bodyPr/>
                    <a:lstStyle/>
                    <a:p>
                      <a:pPr algn="l" fontAlgn="ctr"/>
                      <a:r>
                        <a:rPr lang="es-EC" sz="1000" u="none" strike="noStrike" dirty="0">
                          <a:effectLst/>
                        </a:rPr>
                        <a:t>Gastos  Administrativos y Ventas</a:t>
                      </a:r>
                      <a:endParaRPr lang="es-EC" sz="1000" b="1" i="0" u="none" strike="noStrike" dirty="0">
                        <a:solidFill>
                          <a:srgbClr val="000000"/>
                        </a:solidFill>
                        <a:effectLst/>
                        <a:latin typeface="Calibri"/>
                      </a:endParaRPr>
                    </a:p>
                  </a:txBody>
                  <a:tcPr marL="0" marR="0" marT="0" marB="0" anchor="ctr">
                    <a:solidFill>
                      <a:schemeClr val="accent2">
                        <a:lumMod val="75000"/>
                      </a:schemeClr>
                    </a:solidFill>
                  </a:tcPr>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Luz Eléctrica</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4.200,00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4.620,00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5.082,00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5.590,20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6.149,22 </a:t>
                      </a:r>
                      <a:endParaRPr lang="es-EC" sz="1000" b="0" i="0" u="none" strike="noStrike">
                        <a:solidFill>
                          <a:srgbClr val="000000"/>
                        </a:solidFill>
                        <a:effectLst/>
                        <a:latin typeface="Calibri"/>
                      </a:endParaRPr>
                    </a:p>
                  </a:txBody>
                  <a:tcPr marL="0" marR="0" marT="0" marB="0" anchor="b"/>
                </a:tc>
              </a:tr>
              <a:tr h="145979">
                <a:tc>
                  <a:txBody>
                    <a:bodyPr/>
                    <a:lstStyle/>
                    <a:p>
                      <a:pPr algn="l" fontAlgn="ctr"/>
                      <a:r>
                        <a:rPr lang="es-EC" sz="1000" u="none" strike="noStrike" dirty="0">
                          <a:effectLst/>
                        </a:rPr>
                        <a:t>Agua Potable</a:t>
                      </a:r>
                      <a:endParaRPr lang="es-EC" sz="1000" b="0" i="0" u="none" strike="noStrike" dirty="0">
                        <a:solidFill>
                          <a:srgbClr val="000000"/>
                        </a:solidFill>
                        <a:effectLst/>
                        <a:latin typeface="Calibri"/>
                      </a:endParaRPr>
                    </a:p>
                  </a:txBody>
                  <a:tcPr marL="0" marR="0" marT="0" marB="0" anchor="ctr">
                    <a:solidFill>
                      <a:schemeClr val="accent2">
                        <a:lumMod val="75000"/>
                      </a:schemeClr>
                    </a:solidFill>
                  </a:tcPr>
                </a:tc>
                <a:tc>
                  <a:txBody>
                    <a:bodyPr/>
                    <a:lstStyle/>
                    <a:p>
                      <a:pPr algn="l" fontAlgn="b"/>
                      <a:r>
                        <a:rPr lang="es-EC" sz="1000" u="none" strike="noStrike">
                          <a:effectLst/>
                        </a:rPr>
                        <a:t>                         6.000,00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6.600,00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7.260,00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7.986,00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8.784,60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Teléfono planta</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1.200,00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1.320,00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1.452,00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1.597,20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1.756,92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Internet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336,00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336,00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336,00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336,00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336,00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Flete camión frigorífico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12.000,00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12.000,00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12.000,00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12.000,00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12.000,00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Comida empleados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5.280,00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5.280,00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5.280,00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5.280,00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5.280,00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Suministros de oficina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161,60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169,68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178,16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187,07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196,43 </a:t>
                      </a:r>
                      <a:endParaRPr lang="es-EC" sz="1000" b="0" i="0" u="none" strike="noStrike">
                        <a:solidFill>
                          <a:srgbClr val="000000"/>
                        </a:solidFill>
                        <a:effectLst/>
                        <a:latin typeface="Calibri"/>
                      </a:endParaRPr>
                    </a:p>
                  </a:txBody>
                  <a:tcPr marL="0" marR="0" marT="0" marB="0" anchor="b"/>
                </a:tc>
              </a:tr>
              <a:tr h="145979">
                <a:tc>
                  <a:txBody>
                    <a:bodyPr/>
                    <a:lstStyle/>
                    <a:p>
                      <a:pPr algn="l" fontAlgn="ctr"/>
                      <a:r>
                        <a:rPr lang="es-EC" sz="1000" u="none" strike="noStrike" dirty="0">
                          <a:effectLst/>
                        </a:rPr>
                        <a:t>Depreciación </a:t>
                      </a:r>
                      <a:endParaRPr lang="es-EC" sz="1000" b="0" i="0" u="none" strike="noStrike" dirty="0">
                        <a:solidFill>
                          <a:srgbClr val="000000"/>
                        </a:solidFill>
                        <a:effectLst/>
                        <a:latin typeface="Calibri"/>
                      </a:endParaRPr>
                    </a:p>
                  </a:txBody>
                  <a:tcPr marL="0" marR="0" marT="0" marB="0" anchor="ctr">
                    <a:solidFill>
                      <a:schemeClr val="accent2">
                        <a:lumMod val="75000"/>
                      </a:schemeClr>
                    </a:solidFill>
                  </a:tcPr>
                </a:tc>
                <a:tc>
                  <a:txBody>
                    <a:bodyPr/>
                    <a:lstStyle/>
                    <a:p>
                      <a:pPr algn="l" fontAlgn="b"/>
                      <a:r>
                        <a:rPr lang="es-EC" sz="1000" u="none" strike="noStrike">
                          <a:effectLst/>
                        </a:rPr>
                        <a:t>                            357,57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357,57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357,57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357,57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357,57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Amortización Gastos de Constitución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2.500,00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Sueldos Administración (2)</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16.288,60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17.917,46 </a:t>
                      </a:r>
                      <a:endParaRPr lang="es-EC" sz="1000" b="0"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19.709,21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21.680,13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23.848,14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TOTAL  GASTOS ADMINISTRATIVOS (4)</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48.323,77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48.600,71 </a:t>
                      </a:r>
                      <a:endParaRPr lang="es-EC" sz="1000" b="1" i="0" u="none" strike="noStrike" dirty="0">
                        <a:solidFill>
                          <a:srgbClr val="000000"/>
                        </a:solidFill>
                        <a:effectLst/>
                        <a:latin typeface="Calibri"/>
                      </a:endParaRPr>
                    </a:p>
                  </a:txBody>
                  <a:tcPr marL="0" marR="0" marT="0" marB="0" anchor="b"/>
                </a:tc>
                <a:tc>
                  <a:txBody>
                    <a:bodyPr/>
                    <a:lstStyle/>
                    <a:p>
                      <a:pPr algn="l" fontAlgn="b"/>
                      <a:r>
                        <a:rPr lang="es-EC" sz="1000" u="none" strike="noStrike">
                          <a:effectLst/>
                        </a:rPr>
                        <a:t>                  51.654,94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55.014,17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58.708,87 </a:t>
                      </a:r>
                      <a:endParaRPr lang="es-EC" sz="1000" b="1"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 </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endParaRPr lang="es-EC" sz="1000" b="0" i="0" u="none" strike="noStrike">
                        <a:solidFill>
                          <a:srgbClr val="000000"/>
                        </a:solidFill>
                        <a:effectLst/>
                        <a:latin typeface="Calibri"/>
                      </a:endParaRPr>
                    </a:p>
                  </a:txBody>
                  <a:tcPr marL="0" marR="0" marT="0" marB="0" anchor="b"/>
                </a:tc>
                <a:tc>
                  <a:txBody>
                    <a:bodyPr/>
                    <a:lstStyle/>
                    <a:p>
                      <a:pPr algn="l" fontAlgn="b"/>
                      <a:endParaRPr lang="es-EC" sz="1000" b="0" i="0" u="none" strike="noStrike">
                        <a:solidFill>
                          <a:srgbClr val="000000"/>
                        </a:solidFill>
                        <a:effectLst/>
                        <a:latin typeface="Calibri"/>
                      </a:endParaRPr>
                    </a:p>
                  </a:txBody>
                  <a:tcPr marL="0" marR="0" marT="0" marB="0" anchor="b"/>
                </a:tc>
                <a:tc>
                  <a:txBody>
                    <a:bodyPr/>
                    <a:lstStyle/>
                    <a:p>
                      <a:pPr algn="l" fontAlgn="b"/>
                      <a:endParaRPr lang="es-EC" sz="1000" b="0" i="0" u="none" strike="noStrike">
                        <a:solidFill>
                          <a:srgbClr val="000000"/>
                        </a:solidFill>
                        <a:effectLst/>
                        <a:latin typeface="Calibri"/>
                      </a:endParaRPr>
                    </a:p>
                  </a:txBody>
                  <a:tcPr marL="0" marR="0" marT="0" marB="0" anchor="b"/>
                </a:tc>
                <a:tc>
                  <a:txBody>
                    <a:bodyPr/>
                    <a:lstStyle/>
                    <a:p>
                      <a:pPr algn="l" fontAlgn="b"/>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45979">
                <a:tc>
                  <a:txBody>
                    <a:bodyPr/>
                    <a:lstStyle/>
                    <a:p>
                      <a:pPr algn="l" fontAlgn="b"/>
                      <a:r>
                        <a:rPr lang="es-EC" sz="1000" u="none" strike="noStrike" dirty="0">
                          <a:effectLst/>
                        </a:rPr>
                        <a:t>G. FINANCIEROS (5)</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7.840,00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6.586,13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5.191,82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3.641,35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1.917,23 </a:t>
                      </a:r>
                      <a:endParaRPr lang="es-EC" sz="1000" b="0" i="0" u="none" strike="noStrike">
                        <a:solidFill>
                          <a:srgbClr val="000000"/>
                        </a:solidFill>
                        <a:effectLst/>
                        <a:latin typeface="Calibri"/>
                      </a:endParaRPr>
                    </a:p>
                  </a:txBody>
                  <a:tcPr marL="0" marR="0" marT="0" marB="0" anchor="b"/>
                </a:tc>
              </a:tr>
              <a:tr h="154565">
                <a:tc>
                  <a:txBody>
                    <a:bodyPr/>
                    <a:lstStyle/>
                    <a:p>
                      <a:pPr algn="l" fontAlgn="b"/>
                      <a:r>
                        <a:rPr lang="es-EC" sz="1000" u="none" strike="noStrike" dirty="0">
                          <a:effectLst/>
                        </a:rPr>
                        <a:t>G. OPERACIÓN (4+5) =(6)</a:t>
                      </a:r>
                      <a:endParaRPr lang="es-EC" sz="1000" b="0"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56.163,77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55.186,83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56.846,76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58.655,51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60.626,10 </a:t>
                      </a:r>
                      <a:endParaRPr lang="es-EC" sz="1000" b="0" i="0" u="none" strike="noStrike">
                        <a:solidFill>
                          <a:srgbClr val="000000"/>
                        </a:solidFill>
                        <a:effectLst/>
                        <a:latin typeface="Calibri"/>
                      </a:endParaRPr>
                    </a:p>
                  </a:txBody>
                  <a:tcPr marL="0" marR="0" marT="0" marB="0" anchor="b"/>
                </a:tc>
              </a:tr>
              <a:tr h="154565">
                <a:tc>
                  <a:txBody>
                    <a:bodyPr/>
                    <a:lstStyle/>
                    <a:p>
                      <a:pPr algn="l" fontAlgn="b"/>
                      <a:r>
                        <a:rPr lang="es-EC" sz="1000" u="none" strike="noStrike" dirty="0">
                          <a:effectLst/>
                        </a:rPr>
                        <a:t>COSTO TOTAL (3+6)</a:t>
                      </a:r>
                      <a:endParaRPr lang="es-EC" sz="1000" b="1" i="0" u="none" strike="noStrike" dirty="0">
                        <a:solidFill>
                          <a:srgbClr val="000000"/>
                        </a:solidFill>
                        <a:effectLst/>
                        <a:latin typeface="Calibri"/>
                      </a:endParaRPr>
                    </a:p>
                  </a:txBody>
                  <a:tcPr marL="0" marR="0" marT="0" marB="0" anchor="b">
                    <a:solidFill>
                      <a:schemeClr val="accent2">
                        <a:lumMod val="75000"/>
                      </a:schemeClr>
                    </a:solidFill>
                  </a:tcPr>
                </a:tc>
                <a:tc>
                  <a:txBody>
                    <a:bodyPr/>
                    <a:lstStyle/>
                    <a:p>
                      <a:pPr algn="l" fontAlgn="b"/>
                      <a:r>
                        <a:rPr lang="es-EC" sz="1000" u="none" strike="noStrike">
                          <a:effectLst/>
                        </a:rPr>
                        <a:t>                    186.736,49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189.736,53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195.572,27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207.509,37 </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dirty="0">
                          <a:effectLst/>
                        </a:rPr>
                        <a:t>        214.083,79 </a:t>
                      </a:r>
                      <a:endParaRPr lang="es-EC" sz="10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183810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t>Ingresos </a:t>
            </a:r>
            <a:endParaRPr lang="es-ES" sz="3200" dirty="0" smtClean="0"/>
          </a:p>
          <a:p>
            <a:pPr marL="0" indent="0">
              <a:buNone/>
            </a:pPr>
            <a:endParaRPr lang="es-EC" sz="3200" b="1" dirty="0" smtClean="0">
              <a:latin typeface="+mj-lt"/>
            </a:endParaRPr>
          </a:p>
        </p:txBody>
      </p:sp>
      <p:graphicFrame>
        <p:nvGraphicFramePr>
          <p:cNvPr id="2" name="1 Tabla"/>
          <p:cNvGraphicFramePr>
            <a:graphicFrameLocks noGrp="1"/>
          </p:cNvGraphicFramePr>
          <p:nvPr>
            <p:extLst>
              <p:ext uri="{D42A27DB-BD31-4B8C-83A1-F6EECF244321}">
                <p14:modId xmlns:p14="http://schemas.microsoft.com/office/powerpoint/2010/main" val="3830781264"/>
              </p:ext>
            </p:extLst>
          </p:nvPr>
        </p:nvGraphicFramePr>
        <p:xfrm>
          <a:off x="395536" y="1628800"/>
          <a:ext cx="8310377" cy="2682617"/>
        </p:xfrm>
        <a:graphic>
          <a:graphicData uri="http://schemas.openxmlformats.org/drawingml/2006/table">
            <a:tbl>
              <a:tblPr>
                <a:tableStyleId>{5C22544A-7EE6-4342-B048-85BDC9FD1C3A}</a:tableStyleId>
              </a:tblPr>
              <a:tblGrid>
                <a:gridCol w="2035796"/>
                <a:gridCol w="1534223"/>
                <a:gridCol w="1416206"/>
                <a:gridCol w="1032651"/>
                <a:gridCol w="1140833"/>
                <a:gridCol w="1150668"/>
              </a:tblGrid>
              <a:tr h="288032">
                <a:tc gridSpan="6">
                  <a:txBody>
                    <a:bodyPr/>
                    <a:lstStyle/>
                    <a:p>
                      <a:pPr algn="ctr" fontAlgn="b"/>
                      <a:r>
                        <a:rPr lang="es-EC" sz="1400" b="1" u="none" strike="noStrike" dirty="0">
                          <a:solidFill>
                            <a:schemeClr val="tx1"/>
                          </a:solidFill>
                          <a:effectLst/>
                        </a:rPr>
                        <a:t>PRESUPUESTO DE INGRESOS </a:t>
                      </a:r>
                      <a:endParaRPr lang="es-EC" sz="1400" b="1" i="0" u="none" strike="noStrike" dirty="0">
                        <a:solidFill>
                          <a:schemeClr val="tx1"/>
                        </a:solidFill>
                        <a:effectLst/>
                        <a:latin typeface="Cambria"/>
                      </a:endParaRPr>
                    </a:p>
                  </a:txBody>
                  <a:tcPr marL="0" marR="0" marT="0" marB="0" anchor="b">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rowSpan="2">
                  <a:txBody>
                    <a:bodyPr/>
                    <a:lstStyle/>
                    <a:p>
                      <a:pPr algn="ctr" fontAlgn="ctr"/>
                      <a:r>
                        <a:rPr lang="es-EC" sz="1200" b="1" u="none" strike="noStrike" dirty="0">
                          <a:solidFill>
                            <a:schemeClr val="tx1"/>
                          </a:solidFill>
                          <a:effectLst/>
                        </a:rPr>
                        <a:t>PRODUCTO</a:t>
                      </a:r>
                      <a:endParaRPr lang="es-EC" sz="1200" b="1" i="0" u="none" strike="noStrike" dirty="0">
                        <a:solidFill>
                          <a:schemeClr val="tx1"/>
                        </a:solidFill>
                        <a:effectLst/>
                        <a:latin typeface="Cambria"/>
                      </a:endParaRPr>
                    </a:p>
                  </a:txBody>
                  <a:tcPr marL="0" marR="0" marT="0" marB="0" anchor="ctr">
                    <a:solidFill>
                      <a:schemeClr val="accent2">
                        <a:lumMod val="75000"/>
                      </a:schemeClr>
                    </a:solidFill>
                  </a:tcPr>
                </a:tc>
                <a:tc gridSpan="5">
                  <a:txBody>
                    <a:bodyPr/>
                    <a:lstStyle/>
                    <a:p>
                      <a:pPr algn="ctr" fontAlgn="b"/>
                      <a:r>
                        <a:rPr lang="es-EC" sz="1200" b="1" u="none" strike="noStrike" dirty="0">
                          <a:solidFill>
                            <a:schemeClr val="tx1"/>
                          </a:solidFill>
                          <a:effectLst/>
                        </a:rPr>
                        <a:t>PRODUCCIÓN AÑOS PROYECTADOS </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vMerge="1">
                  <a:txBody>
                    <a:bodyPr/>
                    <a:lstStyle/>
                    <a:p>
                      <a:endParaRPr lang="es-EC"/>
                    </a:p>
                  </a:txBody>
                  <a:tcPr/>
                </a:tc>
                <a:tc>
                  <a:txBody>
                    <a:bodyPr/>
                    <a:lstStyle/>
                    <a:p>
                      <a:pPr algn="ctr" fontAlgn="b"/>
                      <a:r>
                        <a:rPr lang="es-EC" sz="1200" u="none" strike="noStrike">
                          <a:effectLst/>
                        </a:rPr>
                        <a:t>1</a:t>
                      </a:r>
                      <a:endParaRPr lang="es-EC" sz="1200" b="1" i="0" u="none" strike="noStrike">
                        <a:effectLst/>
                        <a:latin typeface="Cambria"/>
                      </a:endParaRPr>
                    </a:p>
                  </a:txBody>
                  <a:tcPr marL="0" marR="0" marT="0" marB="0" anchor="b"/>
                </a:tc>
                <a:tc>
                  <a:txBody>
                    <a:bodyPr/>
                    <a:lstStyle/>
                    <a:p>
                      <a:pPr algn="ctr" fontAlgn="b"/>
                      <a:r>
                        <a:rPr lang="es-EC" sz="1200" u="none" strike="noStrike" dirty="0">
                          <a:effectLst/>
                        </a:rPr>
                        <a:t>2</a:t>
                      </a:r>
                      <a:endParaRPr lang="es-EC" sz="1200" b="1" i="0" u="none" strike="noStrike" dirty="0">
                        <a:effectLst/>
                        <a:latin typeface="Cambria"/>
                      </a:endParaRPr>
                    </a:p>
                  </a:txBody>
                  <a:tcPr marL="0" marR="0" marT="0" marB="0" anchor="b"/>
                </a:tc>
                <a:tc>
                  <a:txBody>
                    <a:bodyPr/>
                    <a:lstStyle/>
                    <a:p>
                      <a:pPr algn="ctr" fontAlgn="b"/>
                      <a:r>
                        <a:rPr lang="es-EC" sz="1200" u="none" strike="noStrike" dirty="0">
                          <a:effectLst/>
                        </a:rPr>
                        <a:t>3</a:t>
                      </a:r>
                      <a:endParaRPr lang="es-EC" sz="1200" b="1" i="0" u="none" strike="noStrike" dirty="0">
                        <a:effectLst/>
                        <a:latin typeface="Cambria"/>
                      </a:endParaRPr>
                    </a:p>
                  </a:txBody>
                  <a:tcPr marL="0" marR="0" marT="0" marB="0" anchor="b"/>
                </a:tc>
                <a:tc>
                  <a:txBody>
                    <a:bodyPr/>
                    <a:lstStyle/>
                    <a:p>
                      <a:pPr algn="ctr" fontAlgn="b"/>
                      <a:r>
                        <a:rPr lang="es-EC" sz="1200" u="none" strike="noStrike" dirty="0">
                          <a:effectLst/>
                        </a:rPr>
                        <a:t>4</a:t>
                      </a:r>
                      <a:endParaRPr lang="es-EC" sz="1200" b="1" i="0" u="none" strike="noStrike" dirty="0">
                        <a:effectLst/>
                        <a:latin typeface="Cambria"/>
                      </a:endParaRPr>
                    </a:p>
                  </a:txBody>
                  <a:tcPr marL="0" marR="0" marT="0" marB="0" anchor="b"/>
                </a:tc>
                <a:tc>
                  <a:txBody>
                    <a:bodyPr/>
                    <a:lstStyle/>
                    <a:p>
                      <a:pPr algn="ctr" fontAlgn="b"/>
                      <a:r>
                        <a:rPr lang="es-EC" sz="1200" u="none" strike="noStrike" dirty="0">
                          <a:effectLst/>
                        </a:rPr>
                        <a:t>5</a:t>
                      </a:r>
                      <a:endParaRPr lang="es-EC" sz="1200" b="1" i="0" u="none" strike="noStrike" dirty="0">
                        <a:effectLst/>
                        <a:latin typeface="Cambria"/>
                      </a:endParaRPr>
                    </a:p>
                  </a:txBody>
                  <a:tcPr marL="0" marR="0" marT="0" marB="0" anchor="b"/>
                </a:tc>
              </a:tr>
              <a:tr h="200025">
                <a:tc>
                  <a:txBody>
                    <a:bodyPr/>
                    <a:lstStyle/>
                    <a:p>
                      <a:pPr algn="ctr" fontAlgn="b"/>
                      <a:r>
                        <a:rPr lang="es-EC" sz="1200" b="1" u="none" strike="noStrike" dirty="0">
                          <a:solidFill>
                            <a:schemeClr val="tx1"/>
                          </a:solidFill>
                          <a:effectLst/>
                        </a:rPr>
                        <a:t>Agua de coco </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ctr"/>
                      <a:r>
                        <a:rPr lang="es-EC" sz="1200" u="none" strike="noStrike">
                          <a:effectLst/>
                        </a:rPr>
                        <a:t> </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 </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 </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 </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 </a:t>
                      </a:r>
                      <a:endParaRPr lang="es-EC" sz="1200" b="0" i="0" u="none" strike="noStrike">
                        <a:solidFill>
                          <a:srgbClr val="000000"/>
                        </a:solidFill>
                        <a:effectLst/>
                        <a:latin typeface="Cambria"/>
                      </a:endParaRPr>
                    </a:p>
                  </a:txBody>
                  <a:tcPr marL="0" marR="0" marT="0" marB="0" anchor="ctr"/>
                </a:tc>
              </a:tr>
              <a:tr h="200025">
                <a:tc>
                  <a:txBody>
                    <a:bodyPr/>
                    <a:lstStyle/>
                    <a:p>
                      <a:pPr algn="ctr" fontAlgn="b"/>
                      <a:r>
                        <a:rPr lang="es-EC" sz="1200" b="1" u="none" strike="noStrike" dirty="0">
                          <a:solidFill>
                            <a:schemeClr val="tx1"/>
                          </a:solidFill>
                          <a:effectLst/>
                        </a:rPr>
                        <a:t>Ventas anuales Unid 355 cc</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ctr"/>
                      <a:r>
                        <a:rPr lang="es-EC" sz="1200" u="none" strike="noStrike">
                          <a:effectLst/>
                        </a:rPr>
                        <a:t>138.050</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145.891</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154.178</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162.935</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dirty="0">
                          <a:effectLst/>
                        </a:rPr>
                        <a:t>172.190</a:t>
                      </a:r>
                      <a:endParaRPr lang="es-EC" sz="1200" b="0" i="0" u="none" strike="noStrike" dirty="0">
                        <a:solidFill>
                          <a:srgbClr val="000000"/>
                        </a:solidFill>
                        <a:effectLst/>
                        <a:latin typeface="Cambria"/>
                      </a:endParaRPr>
                    </a:p>
                  </a:txBody>
                  <a:tcPr marL="0" marR="0" marT="0" marB="0" anchor="ctr"/>
                </a:tc>
              </a:tr>
              <a:tr h="200025">
                <a:tc>
                  <a:txBody>
                    <a:bodyPr/>
                    <a:lstStyle/>
                    <a:p>
                      <a:pPr algn="ctr" fontAlgn="b"/>
                      <a:r>
                        <a:rPr lang="es-EC" sz="1200" b="1" u="none" strike="noStrike" dirty="0">
                          <a:solidFill>
                            <a:schemeClr val="tx1"/>
                          </a:solidFill>
                          <a:effectLst/>
                        </a:rPr>
                        <a:t>Precio de Venta </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ctr"/>
                      <a:r>
                        <a:rPr lang="es-EC" sz="1200" u="none" strike="noStrike">
                          <a:effectLst/>
                        </a:rPr>
                        <a:t>$ 1,26</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$ 1,26</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$ 1,26</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$ 1,26</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$ 1,26</a:t>
                      </a:r>
                      <a:endParaRPr lang="es-EC" sz="1200" b="0" i="0" u="none" strike="noStrike">
                        <a:effectLst/>
                        <a:latin typeface="Cambria"/>
                      </a:endParaRPr>
                    </a:p>
                  </a:txBody>
                  <a:tcPr marL="0" marR="0" marT="0" marB="0" anchor="ctr"/>
                </a:tc>
              </a:tr>
              <a:tr h="200025">
                <a:tc>
                  <a:txBody>
                    <a:bodyPr/>
                    <a:lstStyle/>
                    <a:p>
                      <a:pPr algn="ctr" fontAlgn="b"/>
                      <a:r>
                        <a:rPr lang="es-EC" sz="1200" b="1" u="none" strike="noStrike" dirty="0">
                          <a:solidFill>
                            <a:schemeClr val="tx1"/>
                          </a:solidFill>
                          <a:effectLst/>
                        </a:rPr>
                        <a:t>Subtotal 1</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200" u="none" strike="noStrike">
                          <a:effectLst/>
                        </a:rPr>
                        <a:t>$ 173.942,66</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$ 183.822,60</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$ 194.263,73</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$ 205.297,90</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$ 216.958,83</a:t>
                      </a:r>
                      <a:endParaRPr lang="es-EC" sz="1200" b="1" i="0" u="none" strike="noStrike">
                        <a:effectLst/>
                        <a:latin typeface="Cambria"/>
                      </a:endParaRPr>
                    </a:p>
                  </a:txBody>
                  <a:tcPr marL="0" marR="0" marT="0" marB="0" anchor="b"/>
                </a:tc>
              </a:tr>
              <a:tr h="200025">
                <a:tc>
                  <a:txBody>
                    <a:bodyPr/>
                    <a:lstStyle/>
                    <a:p>
                      <a:pPr algn="ctr" fontAlgn="b"/>
                      <a:r>
                        <a:rPr lang="es-EC" sz="1200" b="1" u="none" strike="noStrike" dirty="0">
                          <a:solidFill>
                            <a:schemeClr val="tx1"/>
                          </a:solidFill>
                          <a:effectLst/>
                        </a:rPr>
                        <a:t>Jugo de coco </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200" u="none" strike="noStrike">
                          <a:effectLst/>
                        </a:rPr>
                        <a:t> </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a:t>
                      </a:r>
                      <a:endParaRPr lang="es-EC" sz="1200" b="1" i="0" u="none" strike="noStrike">
                        <a:effectLst/>
                        <a:latin typeface="Cambria"/>
                      </a:endParaRPr>
                    </a:p>
                  </a:txBody>
                  <a:tcPr marL="0" marR="0" marT="0" marB="0" anchor="b"/>
                </a:tc>
                <a:tc>
                  <a:txBody>
                    <a:bodyPr/>
                    <a:lstStyle/>
                    <a:p>
                      <a:pPr algn="ctr" fontAlgn="b"/>
                      <a:r>
                        <a:rPr lang="es-EC" sz="1200" u="none" strike="noStrike">
                          <a:effectLst/>
                        </a:rPr>
                        <a:t> </a:t>
                      </a:r>
                      <a:endParaRPr lang="es-EC" sz="1200" b="1" i="0" u="none" strike="noStrike">
                        <a:effectLst/>
                        <a:latin typeface="Cambria"/>
                      </a:endParaRPr>
                    </a:p>
                  </a:txBody>
                  <a:tcPr marL="0" marR="0" marT="0" marB="0" anchor="b"/>
                </a:tc>
              </a:tr>
              <a:tr h="200025">
                <a:tc>
                  <a:txBody>
                    <a:bodyPr/>
                    <a:lstStyle/>
                    <a:p>
                      <a:pPr algn="ctr" fontAlgn="b"/>
                      <a:r>
                        <a:rPr lang="es-EC" sz="1200" b="1" u="none" strike="noStrike" dirty="0">
                          <a:solidFill>
                            <a:schemeClr val="tx1"/>
                          </a:solidFill>
                          <a:effectLst/>
                        </a:rPr>
                        <a:t>Ventas anuales Unid 355 cc*</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ctr"/>
                      <a:r>
                        <a:rPr lang="es-EC" sz="1200" u="none" strike="noStrike">
                          <a:effectLst/>
                        </a:rPr>
                        <a:t>69.025</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72.945</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77.089</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81.467</a:t>
                      </a:r>
                      <a:endParaRPr lang="es-EC" sz="1200" b="0" i="0" u="none" strike="noStrike">
                        <a:solidFill>
                          <a:srgbClr val="000000"/>
                        </a:solidFill>
                        <a:effectLst/>
                        <a:latin typeface="Cambria"/>
                      </a:endParaRPr>
                    </a:p>
                  </a:txBody>
                  <a:tcPr marL="0" marR="0" marT="0" marB="0" anchor="ctr"/>
                </a:tc>
                <a:tc>
                  <a:txBody>
                    <a:bodyPr/>
                    <a:lstStyle/>
                    <a:p>
                      <a:pPr algn="ctr" fontAlgn="ctr"/>
                      <a:r>
                        <a:rPr lang="es-EC" sz="1200" u="none" strike="noStrike">
                          <a:effectLst/>
                        </a:rPr>
                        <a:t>86.095</a:t>
                      </a:r>
                      <a:endParaRPr lang="es-EC" sz="1200" b="0" i="0" u="none" strike="noStrike">
                        <a:solidFill>
                          <a:srgbClr val="000000"/>
                        </a:solidFill>
                        <a:effectLst/>
                        <a:latin typeface="Cambria"/>
                      </a:endParaRPr>
                    </a:p>
                  </a:txBody>
                  <a:tcPr marL="0" marR="0" marT="0" marB="0" anchor="ctr"/>
                </a:tc>
              </a:tr>
              <a:tr h="200025">
                <a:tc>
                  <a:txBody>
                    <a:bodyPr/>
                    <a:lstStyle/>
                    <a:p>
                      <a:pPr algn="ctr" fontAlgn="b"/>
                      <a:r>
                        <a:rPr lang="es-EC" sz="1200" b="1" u="none" strike="noStrike" dirty="0">
                          <a:solidFill>
                            <a:schemeClr val="tx1"/>
                          </a:solidFill>
                          <a:effectLst/>
                        </a:rPr>
                        <a:t>Precio de Venta </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ctr"/>
                      <a:r>
                        <a:rPr lang="es-EC" sz="1200" u="none" strike="noStrike">
                          <a:effectLst/>
                        </a:rPr>
                        <a:t>$ 0,91</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$ 0,91</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$ 0,91</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$ 0,91</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$ 0,91</a:t>
                      </a:r>
                      <a:endParaRPr lang="es-EC" sz="1200" b="0" i="0" u="none" strike="noStrike">
                        <a:effectLst/>
                        <a:latin typeface="Cambria"/>
                      </a:endParaRPr>
                    </a:p>
                  </a:txBody>
                  <a:tcPr marL="0" marR="0" marT="0" marB="0" anchor="ctr"/>
                </a:tc>
              </a:tr>
              <a:tr h="200025">
                <a:tc>
                  <a:txBody>
                    <a:bodyPr/>
                    <a:lstStyle/>
                    <a:p>
                      <a:pPr algn="ctr" fontAlgn="b"/>
                      <a:r>
                        <a:rPr lang="es-EC" sz="1200" b="1" u="none" strike="noStrike" dirty="0">
                          <a:solidFill>
                            <a:schemeClr val="tx1"/>
                          </a:solidFill>
                          <a:effectLst/>
                        </a:rPr>
                        <a:t>Subtotal 2</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ctr"/>
                      <a:r>
                        <a:rPr lang="es-EC" sz="1200" u="none" strike="noStrike">
                          <a:effectLst/>
                        </a:rPr>
                        <a:t>$ 62.812,63</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$ 66.380,38</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$ 70.150,79</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$ 74.135,35</a:t>
                      </a:r>
                      <a:endParaRPr lang="es-EC" sz="1200" b="0" i="0" u="none" strike="noStrike">
                        <a:effectLst/>
                        <a:latin typeface="Cambria"/>
                      </a:endParaRPr>
                    </a:p>
                  </a:txBody>
                  <a:tcPr marL="0" marR="0" marT="0" marB="0" anchor="ctr"/>
                </a:tc>
                <a:tc>
                  <a:txBody>
                    <a:bodyPr/>
                    <a:lstStyle/>
                    <a:p>
                      <a:pPr algn="ctr" fontAlgn="ctr"/>
                      <a:r>
                        <a:rPr lang="es-EC" sz="1200" u="none" strike="noStrike">
                          <a:effectLst/>
                        </a:rPr>
                        <a:t>$ 78.346,24</a:t>
                      </a:r>
                      <a:endParaRPr lang="es-EC" sz="1200" b="0" i="0" u="none" strike="noStrike">
                        <a:effectLst/>
                        <a:latin typeface="Cambria"/>
                      </a:endParaRPr>
                    </a:p>
                  </a:txBody>
                  <a:tcPr marL="0" marR="0" marT="0" marB="0" anchor="ctr"/>
                </a:tc>
              </a:tr>
              <a:tr h="228600">
                <a:tc>
                  <a:txBody>
                    <a:bodyPr/>
                    <a:lstStyle/>
                    <a:p>
                      <a:pPr algn="l" fontAlgn="b"/>
                      <a:r>
                        <a:rPr lang="es-EC" sz="1200" b="1" u="none" strike="noStrike" dirty="0">
                          <a:solidFill>
                            <a:schemeClr val="tx1"/>
                          </a:solidFill>
                          <a:effectLst/>
                        </a:rPr>
                        <a:t>INGRESO POR VENTAS</a:t>
                      </a:r>
                      <a:endParaRPr lang="es-EC" sz="12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200" u="none" strike="noStrike">
                          <a:effectLst/>
                        </a:rPr>
                        <a:t>236.755,29</a:t>
                      </a:r>
                      <a:endParaRPr lang="es-EC" sz="1200" b="1" i="0" u="none" strike="noStrike">
                        <a:solidFill>
                          <a:srgbClr val="000000"/>
                        </a:solidFill>
                        <a:effectLst/>
                        <a:latin typeface="Cambria"/>
                      </a:endParaRPr>
                    </a:p>
                  </a:txBody>
                  <a:tcPr marL="0" marR="0" marT="0" marB="0" anchor="b"/>
                </a:tc>
                <a:tc>
                  <a:txBody>
                    <a:bodyPr/>
                    <a:lstStyle/>
                    <a:p>
                      <a:pPr algn="ctr" fontAlgn="b"/>
                      <a:r>
                        <a:rPr lang="es-EC" sz="1200" u="none" strike="noStrike">
                          <a:effectLst/>
                        </a:rPr>
                        <a:t>250.202,99</a:t>
                      </a:r>
                      <a:endParaRPr lang="es-EC" sz="1200" b="1" i="0" u="none" strike="noStrike">
                        <a:solidFill>
                          <a:srgbClr val="000000"/>
                        </a:solidFill>
                        <a:effectLst/>
                        <a:latin typeface="Cambria"/>
                      </a:endParaRPr>
                    </a:p>
                  </a:txBody>
                  <a:tcPr marL="0" marR="0" marT="0" marB="0" anchor="b"/>
                </a:tc>
                <a:tc>
                  <a:txBody>
                    <a:bodyPr/>
                    <a:lstStyle/>
                    <a:p>
                      <a:pPr algn="ctr" fontAlgn="b"/>
                      <a:r>
                        <a:rPr lang="es-EC" sz="1200" u="none" strike="noStrike">
                          <a:effectLst/>
                        </a:rPr>
                        <a:t>264.414,51</a:t>
                      </a:r>
                      <a:endParaRPr lang="es-EC" sz="1200" b="1" i="0" u="none" strike="noStrike">
                        <a:solidFill>
                          <a:srgbClr val="000000"/>
                        </a:solidFill>
                        <a:effectLst/>
                        <a:latin typeface="Cambria"/>
                      </a:endParaRPr>
                    </a:p>
                  </a:txBody>
                  <a:tcPr marL="0" marR="0" marT="0" marB="0" anchor="b"/>
                </a:tc>
                <a:tc>
                  <a:txBody>
                    <a:bodyPr/>
                    <a:lstStyle/>
                    <a:p>
                      <a:pPr algn="ctr" fontAlgn="b"/>
                      <a:r>
                        <a:rPr lang="es-EC" sz="1200" u="none" strike="noStrike">
                          <a:effectLst/>
                        </a:rPr>
                        <a:t>279.433,26</a:t>
                      </a:r>
                      <a:endParaRPr lang="es-EC" sz="1200" b="1" i="0" u="none" strike="noStrike">
                        <a:solidFill>
                          <a:srgbClr val="000000"/>
                        </a:solidFill>
                        <a:effectLst/>
                        <a:latin typeface="Cambria"/>
                      </a:endParaRPr>
                    </a:p>
                  </a:txBody>
                  <a:tcPr marL="0" marR="0" marT="0" marB="0" anchor="b"/>
                </a:tc>
                <a:tc>
                  <a:txBody>
                    <a:bodyPr/>
                    <a:lstStyle/>
                    <a:p>
                      <a:pPr algn="ctr" fontAlgn="b"/>
                      <a:r>
                        <a:rPr lang="es-EC" sz="1200" u="none" strike="noStrike" dirty="0">
                          <a:effectLst/>
                        </a:rPr>
                        <a:t>295.305,07</a:t>
                      </a:r>
                      <a:endParaRPr lang="es-EC" sz="1200" b="1" i="0" u="none" strike="noStrike" dirty="0">
                        <a:solidFill>
                          <a:srgbClr val="000000"/>
                        </a:solidFill>
                        <a:effectLst/>
                        <a:latin typeface="Cambria"/>
                      </a:endParaRPr>
                    </a:p>
                  </a:txBody>
                  <a:tcPr marL="0" marR="0" marT="0" marB="0" anchor="b"/>
                </a:tc>
              </a:tr>
            </a:tbl>
          </a:graphicData>
        </a:graphic>
      </p:graphicFrame>
      <p:sp>
        <p:nvSpPr>
          <p:cNvPr id="3" name="2 Rectángulo"/>
          <p:cNvSpPr/>
          <p:nvPr/>
        </p:nvSpPr>
        <p:spPr>
          <a:xfrm>
            <a:off x="395536" y="4376768"/>
            <a:ext cx="8424936" cy="1938992"/>
          </a:xfrm>
          <a:prstGeom prst="rect">
            <a:avLst/>
          </a:prstGeom>
        </p:spPr>
        <p:txBody>
          <a:bodyPr wrap="square">
            <a:spAutoFit/>
          </a:bodyPr>
          <a:lstStyle/>
          <a:p>
            <a:pPr algn="just"/>
            <a:r>
              <a:rPr lang="es-EC" sz="2000" dirty="0">
                <a:latin typeface="+mn-lt"/>
              </a:rPr>
              <a:t>El precio de venta por botella de agua de coco es de USD$1.26 a los detallistas pero el precio marcado será de USD$1.40 la diferencia corresponde a un 10% para el comerciante.  El agua  tiene  IVA de 0%, no </a:t>
            </a:r>
            <a:r>
              <a:rPr lang="es-EC" sz="2000" dirty="0" smtClean="0">
                <a:latin typeface="+mn-lt"/>
              </a:rPr>
              <a:t>así </a:t>
            </a:r>
            <a:r>
              <a:rPr lang="es-EC" sz="2000" dirty="0">
                <a:latin typeface="+mn-lt"/>
              </a:rPr>
              <a:t>el jugo, tiene un precio unitario de USD$0.91 el precio final sería de USD$1.12 (incluido 12% de IVA más 10% de utilidad para el detallista) </a:t>
            </a:r>
          </a:p>
        </p:txBody>
      </p:sp>
    </p:spTree>
    <p:extLst>
      <p:ext uri="{BB962C8B-B14F-4D97-AF65-F5344CB8AC3E}">
        <p14:creationId xmlns:p14="http://schemas.microsoft.com/office/powerpoint/2010/main" val="183810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5536" y="404664"/>
            <a:ext cx="8568952" cy="6264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3200" b="1" dirty="0" smtClean="0"/>
              <a:t>Estado de Resultados Proyectado</a:t>
            </a:r>
            <a:endParaRPr lang="es-ES" sz="3200" dirty="0"/>
          </a:p>
          <a:p>
            <a:pPr marL="0" indent="0">
              <a:buNone/>
            </a:pPr>
            <a:endParaRPr lang="es-EC" sz="3200" b="1" dirty="0" smtClean="0">
              <a:latin typeface="+mj-lt"/>
            </a:endParaRPr>
          </a:p>
        </p:txBody>
      </p:sp>
      <p:graphicFrame>
        <p:nvGraphicFramePr>
          <p:cNvPr id="2" name="1 Tabla"/>
          <p:cNvGraphicFramePr>
            <a:graphicFrameLocks noGrp="1"/>
          </p:cNvGraphicFramePr>
          <p:nvPr>
            <p:extLst>
              <p:ext uri="{D42A27DB-BD31-4B8C-83A1-F6EECF244321}">
                <p14:modId xmlns:p14="http://schemas.microsoft.com/office/powerpoint/2010/main" val="834677117"/>
              </p:ext>
            </p:extLst>
          </p:nvPr>
        </p:nvGraphicFramePr>
        <p:xfrm>
          <a:off x="457200" y="1556792"/>
          <a:ext cx="8229600" cy="3019142"/>
        </p:xfrm>
        <a:graphic>
          <a:graphicData uri="http://schemas.openxmlformats.org/drawingml/2006/table">
            <a:tbl>
              <a:tblPr>
                <a:tableStyleId>{5C22544A-7EE6-4342-B048-85BDC9FD1C3A}</a:tableStyleId>
              </a:tblPr>
              <a:tblGrid>
                <a:gridCol w="2692459"/>
                <a:gridCol w="1151192"/>
                <a:gridCol w="1075081"/>
                <a:gridCol w="1037025"/>
                <a:gridCol w="1094109"/>
                <a:gridCol w="1179734"/>
              </a:tblGrid>
              <a:tr h="323351">
                <a:tc gridSpan="6">
                  <a:txBody>
                    <a:bodyPr/>
                    <a:lstStyle/>
                    <a:p>
                      <a:pPr algn="ctr" fontAlgn="ctr"/>
                      <a:r>
                        <a:rPr lang="es-EC" sz="1400" b="1" u="none" strike="noStrike" dirty="0">
                          <a:solidFill>
                            <a:schemeClr val="tx1"/>
                          </a:solidFill>
                          <a:effectLst/>
                        </a:rPr>
                        <a:t>VITA COCO </a:t>
                      </a:r>
                      <a:r>
                        <a:rPr lang="es-EC" sz="1400" b="1" u="none" strike="noStrike" dirty="0" smtClean="0">
                          <a:solidFill>
                            <a:schemeClr val="tx1"/>
                          </a:solidFill>
                          <a:effectLst/>
                        </a:rPr>
                        <a:t>Cía. Ltda.</a:t>
                      </a:r>
                      <a:endParaRPr lang="es-EC" sz="1400" b="1" i="0" u="none" strike="noStrike" dirty="0">
                        <a:solidFill>
                          <a:schemeClr val="tx1"/>
                        </a:solidFill>
                        <a:effectLst/>
                        <a:latin typeface="Calibri"/>
                      </a:endParaRPr>
                    </a:p>
                  </a:txBody>
                  <a:tcPr marL="0" marR="0" marT="0" marB="0" anchor="ctr">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3351">
                <a:tc gridSpan="6">
                  <a:txBody>
                    <a:bodyPr/>
                    <a:lstStyle/>
                    <a:p>
                      <a:pPr algn="ctr" fontAlgn="ctr"/>
                      <a:r>
                        <a:rPr lang="es-EC" sz="1400" b="1" u="none" strike="noStrike" dirty="0">
                          <a:solidFill>
                            <a:schemeClr val="tx1"/>
                          </a:solidFill>
                          <a:effectLst/>
                        </a:rPr>
                        <a:t>Estado de Resultados  Integral Consolidado Proyectado</a:t>
                      </a:r>
                      <a:endParaRPr lang="es-EC" sz="1400" b="1" i="0" u="none" strike="noStrike" dirty="0">
                        <a:solidFill>
                          <a:schemeClr val="tx1"/>
                        </a:solidFill>
                        <a:effectLst/>
                        <a:latin typeface="Calibri"/>
                      </a:endParaRPr>
                    </a:p>
                  </a:txBody>
                  <a:tcPr marL="0" marR="0" marT="0" marB="0" anchor="ctr">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9717">
                <a:tc>
                  <a:txBody>
                    <a:bodyPr/>
                    <a:lstStyle/>
                    <a:p>
                      <a:pPr algn="l" fontAlgn="b"/>
                      <a:r>
                        <a:rPr lang="es-EC" sz="1200" b="1" u="none" strike="noStrike" dirty="0">
                          <a:solidFill>
                            <a:schemeClr val="tx1"/>
                          </a:solidFill>
                          <a:effectLst/>
                        </a:rPr>
                        <a:t>RUBROS/AÑOS</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ctr" fontAlgn="b"/>
                      <a:r>
                        <a:rPr lang="es-EC" sz="1200" u="none" strike="noStrike">
                          <a:effectLst/>
                        </a:rPr>
                        <a:t>1</a:t>
                      </a:r>
                      <a:endParaRPr lang="es-EC" sz="1200" b="1" i="0" u="none" strike="noStrike">
                        <a:solidFill>
                          <a:srgbClr val="000000"/>
                        </a:solidFill>
                        <a:effectLst/>
                        <a:latin typeface="Calibri"/>
                      </a:endParaRPr>
                    </a:p>
                  </a:txBody>
                  <a:tcPr marL="0" marR="0" marT="0" marB="0" anchor="b"/>
                </a:tc>
                <a:tc>
                  <a:txBody>
                    <a:bodyPr/>
                    <a:lstStyle/>
                    <a:p>
                      <a:pPr algn="ctr" fontAlgn="b"/>
                      <a:r>
                        <a:rPr lang="es-EC" sz="1200" u="none" strike="noStrike">
                          <a:effectLst/>
                        </a:rPr>
                        <a:t>2</a:t>
                      </a:r>
                      <a:endParaRPr lang="es-EC" sz="1200" b="1" i="0" u="none" strike="noStrike">
                        <a:solidFill>
                          <a:srgbClr val="000000"/>
                        </a:solidFill>
                        <a:effectLst/>
                        <a:latin typeface="Calibri"/>
                      </a:endParaRPr>
                    </a:p>
                  </a:txBody>
                  <a:tcPr marL="0" marR="0" marT="0" marB="0" anchor="b"/>
                </a:tc>
                <a:tc>
                  <a:txBody>
                    <a:bodyPr/>
                    <a:lstStyle/>
                    <a:p>
                      <a:pPr algn="ctr" fontAlgn="b"/>
                      <a:r>
                        <a:rPr lang="es-EC" sz="1200" u="none" strike="noStrike">
                          <a:effectLst/>
                        </a:rPr>
                        <a:t>3</a:t>
                      </a:r>
                      <a:endParaRPr lang="es-EC" sz="1200" b="1" i="0" u="none" strike="noStrike">
                        <a:solidFill>
                          <a:srgbClr val="000000"/>
                        </a:solidFill>
                        <a:effectLst/>
                        <a:latin typeface="Calibri"/>
                      </a:endParaRPr>
                    </a:p>
                  </a:txBody>
                  <a:tcPr marL="0" marR="0" marT="0" marB="0" anchor="b"/>
                </a:tc>
                <a:tc>
                  <a:txBody>
                    <a:bodyPr/>
                    <a:lstStyle/>
                    <a:p>
                      <a:pPr algn="ctr" fontAlgn="b"/>
                      <a:r>
                        <a:rPr lang="es-EC" sz="1200" u="none" strike="noStrike">
                          <a:effectLst/>
                        </a:rPr>
                        <a:t>4</a:t>
                      </a:r>
                      <a:endParaRPr lang="es-EC" sz="1200" b="1" i="0" u="none" strike="noStrike">
                        <a:solidFill>
                          <a:srgbClr val="000000"/>
                        </a:solidFill>
                        <a:effectLst/>
                        <a:latin typeface="Calibri"/>
                      </a:endParaRPr>
                    </a:p>
                  </a:txBody>
                  <a:tcPr marL="0" marR="0" marT="0" marB="0" anchor="b"/>
                </a:tc>
                <a:tc>
                  <a:txBody>
                    <a:bodyPr/>
                    <a:lstStyle/>
                    <a:p>
                      <a:pPr algn="ctr" fontAlgn="b"/>
                      <a:r>
                        <a:rPr lang="es-EC" sz="1200" u="none" strike="noStrike">
                          <a:effectLst/>
                        </a:rPr>
                        <a:t>5</a:t>
                      </a:r>
                      <a:endParaRPr lang="es-EC" sz="1200" b="1"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Ingresos Ordinarios</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236.755,29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250.202,99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264.414,51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279.433,26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295.305,07 </a:t>
                      </a:r>
                      <a:endParaRPr lang="es-EC" sz="1200" b="0"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 Costo de ventas </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130.572,73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134.549,70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138.725,52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148.853,85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153.457,69   </a:t>
                      </a:r>
                      <a:endParaRPr lang="es-EC" sz="1200" b="0"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(=)Beneficio Bruto</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106.182,56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115.653,29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125.689,00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130.579,41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141.847,38   </a:t>
                      </a:r>
                      <a:endParaRPr lang="es-EC" sz="1200" b="0"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(-)Gastos de Administración  y Ventas </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48.323,77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48.600,71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51.654,94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55.014,17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58.708,87   </a:t>
                      </a:r>
                      <a:endParaRPr lang="es-EC" sz="1200" b="0"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(-)Gastos financieros</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7.840,00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6.586,13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5.191,82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3.641,35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1.917,23   </a:t>
                      </a:r>
                      <a:endParaRPr lang="es-EC" sz="1200" b="0"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(=)Resultados antes de </a:t>
                      </a:r>
                      <a:r>
                        <a:rPr lang="es-EC" sz="1200" b="1" u="none" strike="noStrike" dirty="0" err="1">
                          <a:solidFill>
                            <a:schemeClr val="tx1"/>
                          </a:solidFill>
                          <a:effectLst/>
                        </a:rPr>
                        <a:t>Partc</a:t>
                      </a:r>
                      <a:r>
                        <a:rPr lang="es-EC" sz="1200" b="1" u="none" strike="noStrike" dirty="0">
                          <a:solidFill>
                            <a:schemeClr val="tx1"/>
                          </a:solidFill>
                          <a:effectLst/>
                        </a:rPr>
                        <a:t>. </a:t>
                      </a:r>
                      <a:r>
                        <a:rPr lang="es-EC" sz="1200" b="1" u="none" strike="noStrike" dirty="0" err="1">
                          <a:solidFill>
                            <a:schemeClr val="tx1"/>
                          </a:solidFill>
                          <a:effectLst/>
                        </a:rPr>
                        <a:t>Trab</a:t>
                      </a:r>
                      <a:r>
                        <a:rPr lang="es-EC" sz="1200" b="1" u="none" strike="noStrike" dirty="0">
                          <a:solidFill>
                            <a:schemeClr val="tx1"/>
                          </a:solidFill>
                          <a:effectLst/>
                        </a:rPr>
                        <a:t>.</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50.018,79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60.466,45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68.842,24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71.923,89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81.221,28   </a:t>
                      </a:r>
                      <a:endParaRPr lang="es-EC" sz="1200" b="1"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(-)15% trabajadores</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7.502,82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9.069,97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10.326,34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10.788,58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12.183,19   </a:t>
                      </a:r>
                      <a:endParaRPr lang="es-EC" sz="1200" b="0"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(=)Utilidad antes de Impuestos</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42.515,97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51.396,49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58.515,90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61.135,31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69.038,09   </a:t>
                      </a:r>
                      <a:endParaRPr lang="es-EC" sz="1200" b="0" i="0" u="none" strike="noStrike">
                        <a:solidFill>
                          <a:srgbClr val="000000"/>
                        </a:solidFill>
                        <a:effectLst/>
                        <a:latin typeface="Calibri"/>
                      </a:endParaRPr>
                    </a:p>
                  </a:txBody>
                  <a:tcPr marL="0" marR="0" marT="0" marB="0" anchor="b"/>
                </a:tc>
              </a:tr>
              <a:tr h="199717">
                <a:tc>
                  <a:txBody>
                    <a:bodyPr/>
                    <a:lstStyle/>
                    <a:p>
                      <a:pPr algn="l" fontAlgn="b"/>
                      <a:r>
                        <a:rPr lang="es-EC" sz="1200" b="1" u="none" strike="noStrike" dirty="0">
                          <a:solidFill>
                            <a:schemeClr val="tx1"/>
                          </a:solidFill>
                          <a:effectLst/>
                        </a:rPr>
                        <a:t>(-)22% impuestos</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9.353,51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11.307,23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12.873,50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13.449,77   </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15.188,38   </a:t>
                      </a:r>
                      <a:endParaRPr lang="es-EC" sz="1200" b="0" i="0" u="none" strike="noStrike">
                        <a:solidFill>
                          <a:srgbClr val="000000"/>
                        </a:solidFill>
                        <a:effectLst/>
                        <a:latin typeface="Calibri"/>
                      </a:endParaRPr>
                    </a:p>
                  </a:txBody>
                  <a:tcPr marL="0" marR="0" marT="0" marB="0" anchor="b"/>
                </a:tc>
              </a:tr>
              <a:tr h="209227">
                <a:tc>
                  <a:txBody>
                    <a:bodyPr/>
                    <a:lstStyle/>
                    <a:p>
                      <a:pPr algn="l" fontAlgn="b"/>
                      <a:r>
                        <a:rPr lang="es-EC" sz="1200" b="1" u="none" strike="noStrike" dirty="0">
                          <a:solidFill>
                            <a:schemeClr val="tx1"/>
                          </a:solidFill>
                          <a:effectLst/>
                        </a:rPr>
                        <a:t>Resultados del Ejercicio </a:t>
                      </a:r>
                      <a:endParaRPr lang="es-EC" sz="1200" b="1" i="0" u="none" strike="noStrike" dirty="0">
                        <a:solidFill>
                          <a:schemeClr val="tx1"/>
                        </a:solidFill>
                        <a:effectLst/>
                        <a:latin typeface="Calibri"/>
                      </a:endParaRPr>
                    </a:p>
                  </a:txBody>
                  <a:tcPr marL="0" marR="0" marT="0" marB="0" anchor="b">
                    <a:solidFill>
                      <a:schemeClr val="accent2">
                        <a:lumMod val="75000"/>
                      </a:schemeClr>
                    </a:solidFill>
                  </a:tcPr>
                </a:tc>
                <a:tc>
                  <a:txBody>
                    <a:bodyPr/>
                    <a:lstStyle/>
                    <a:p>
                      <a:pPr algn="l" fontAlgn="b"/>
                      <a:r>
                        <a:rPr lang="es-EC" sz="1200" u="none" strike="noStrike">
                          <a:effectLst/>
                        </a:rPr>
                        <a:t>          33.162,46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40.089,26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45.642,41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        47.685,54   </a:t>
                      </a:r>
                      <a:endParaRPr lang="es-EC" sz="1200" b="1" i="0" u="none" strike="noStrike">
                        <a:solidFill>
                          <a:srgbClr val="000000"/>
                        </a:solidFill>
                        <a:effectLst/>
                        <a:latin typeface="Calibri"/>
                      </a:endParaRPr>
                    </a:p>
                  </a:txBody>
                  <a:tcPr marL="0" marR="0" marT="0" marB="0" anchor="b"/>
                </a:tc>
                <a:tc>
                  <a:txBody>
                    <a:bodyPr/>
                    <a:lstStyle/>
                    <a:p>
                      <a:pPr algn="l" fontAlgn="b"/>
                      <a:r>
                        <a:rPr lang="es-EC" sz="1200" u="none" strike="noStrike" dirty="0">
                          <a:effectLst/>
                        </a:rPr>
                        <a:t>          53.849,71   </a:t>
                      </a:r>
                      <a:endParaRPr lang="es-EC" sz="1200" b="1" i="0" u="none" strike="noStrike" dirty="0">
                        <a:solidFill>
                          <a:srgbClr val="000000"/>
                        </a:solidFill>
                        <a:effectLst/>
                        <a:latin typeface="Calibri"/>
                      </a:endParaRPr>
                    </a:p>
                  </a:txBody>
                  <a:tcPr marL="0" marR="0" marT="0" marB="0" anchor="b"/>
                </a:tc>
              </a:tr>
            </a:tbl>
          </a:graphicData>
        </a:graphic>
      </p:graphicFrame>
      <p:sp>
        <p:nvSpPr>
          <p:cNvPr id="3" name="2 Rectángulo"/>
          <p:cNvSpPr/>
          <p:nvPr/>
        </p:nvSpPr>
        <p:spPr>
          <a:xfrm>
            <a:off x="395536" y="4750112"/>
            <a:ext cx="8280920" cy="1631216"/>
          </a:xfrm>
          <a:prstGeom prst="rect">
            <a:avLst/>
          </a:prstGeom>
        </p:spPr>
        <p:txBody>
          <a:bodyPr wrap="square">
            <a:spAutoFit/>
          </a:bodyPr>
          <a:lstStyle/>
          <a:p>
            <a:pPr algn="just"/>
            <a:r>
              <a:rPr lang="es-EC" sz="2000" dirty="0">
                <a:latin typeface="+mn-lt"/>
              </a:rPr>
              <a:t>D</a:t>
            </a:r>
            <a:r>
              <a:rPr lang="es-EC" sz="2000" dirty="0" smtClean="0">
                <a:latin typeface="+mn-lt"/>
              </a:rPr>
              <a:t>e </a:t>
            </a:r>
            <a:r>
              <a:rPr lang="es-EC" sz="2000" dirty="0">
                <a:latin typeface="+mn-lt"/>
              </a:rPr>
              <a:t>acuerdo al Estado de Resultados Integral el primer año </a:t>
            </a:r>
            <a:r>
              <a:rPr lang="es-EC" sz="2000" dirty="0" smtClean="0">
                <a:latin typeface="+mn-lt"/>
              </a:rPr>
              <a:t>se obtiene </a:t>
            </a:r>
            <a:r>
              <a:rPr lang="es-EC" sz="2000" dirty="0">
                <a:latin typeface="+mn-lt"/>
              </a:rPr>
              <a:t>una utilidad de $33.162,46; de acuerdo a la normativa ecuatoriana los trabajadores tienen una participación del 15% de </a:t>
            </a:r>
            <a:r>
              <a:rPr lang="es-EC" sz="2000" dirty="0" smtClean="0">
                <a:latin typeface="+mn-lt"/>
              </a:rPr>
              <a:t>las utilidades</a:t>
            </a:r>
            <a:r>
              <a:rPr lang="es-EC" sz="2000" dirty="0">
                <a:latin typeface="+mn-lt"/>
              </a:rPr>
              <a:t>, de esta diferencia se debe calcular el 22% del impuesto </a:t>
            </a:r>
            <a:r>
              <a:rPr lang="es-EC" sz="2000" dirty="0" smtClean="0">
                <a:latin typeface="+mn-lt"/>
              </a:rPr>
              <a:t>a la renta empresarial.</a:t>
            </a:r>
            <a:endParaRPr lang="es-EC" sz="2000" dirty="0">
              <a:latin typeface="+mn-lt"/>
            </a:endParaRPr>
          </a:p>
        </p:txBody>
      </p:sp>
    </p:spTree>
    <p:extLst>
      <p:ext uri="{BB962C8B-B14F-4D97-AF65-F5344CB8AC3E}">
        <p14:creationId xmlns:p14="http://schemas.microsoft.com/office/powerpoint/2010/main" val="183810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53536"/>
            <a:ext cx="8229600" cy="655184"/>
          </a:xfrm>
        </p:spPr>
        <p:txBody>
          <a:bodyPr>
            <a:normAutofit/>
          </a:bodyPr>
          <a:lstStyle/>
          <a:p>
            <a:pPr algn="l"/>
            <a:r>
              <a:rPr lang="es-EC" sz="3200" b="1" dirty="0" smtClean="0">
                <a:solidFill>
                  <a:schemeClr val="tx1"/>
                </a:solidFill>
              </a:rPr>
              <a:t>Flujo de caja proyectado </a:t>
            </a:r>
            <a:endParaRPr lang="es-EC" sz="3200" dirty="0">
              <a:solidFill>
                <a:schemeClr val="tx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955663530"/>
              </p:ext>
            </p:extLst>
          </p:nvPr>
        </p:nvGraphicFramePr>
        <p:xfrm>
          <a:off x="323525" y="1052737"/>
          <a:ext cx="8496947" cy="5328595"/>
        </p:xfrm>
        <a:graphic>
          <a:graphicData uri="http://schemas.openxmlformats.org/drawingml/2006/table">
            <a:tbl>
              <a:tblPr>
                <a:tableStyleId>{5C22544A-7EE6-4342-B048-85BDC9FD1C3A}</a:tableStyleId>
              </a:tblPr>
              <a:tblGrid>
                <a:gridCol w="2156717"/>
                <a:gridCol w="1056705"/>
                <a:gridCol w="1056705"/>
                <a:gridCol w="1056705"/>
                <a:gridCol w="1056705"/>
                <a:gridCol w="1056705"/>
                <a:gridCol w="1056705"/>
              </a:tblGrid>
              <a:tr h="325063">
                <a:tc gridSpan="7">
                  <a:txBody>
                    <a:bodyPr/>
                    <a:lstStyle/>
                    <a:p>
                      <a:pPr algn="ctr" fontAlgn="ctr"/>
                      <a:r>
                        <a:rPr lang="es-EC" sz="1200" b="1" u="none" strike="noStrike" dirty="0">
                          <a:solidFill>
                            <a:schemeClr val="tx1"/>
                          </a:solidFill>
                          <a:effectLst/>
                        </a:rPr>
                        <a:t>FLUJO DE </a:t>
                      </a:r>
                      <a:r>
                        <a:rPr lang="es-EC" sz="1200" b="1" u="none" strike="noStrike" baseline="0" dirty="0" smtClean="0">
                          <a:solidFill>
                            <a:schemeClr val="tx1"/>
                          </a:solidFill>
                          <a:effectLst/>
                        </a:rPr>
                        <a:t> CAJA</a:t>
                      </a:r>
                      <a:r>
                        <a:rPr lang="es-EC" sz="1200" b="1" u="none" strike="noStrike" dirty="0" smtClean="0">
                          <a:solidFill>
                            <a:schemeClr val="tx1"/>
                          </a:solidFill>
                          <a:effectLst/>
                        </a:rPr>
                        <a:t> </a:t>
                      </a:r>
                      <a:r>
                        <a:rPr lang="es-EC" sz="1200" b="1" u="none" strike="noStrike" dirty="0">
                          <a:solidFill>
                            <a:schemeClr val="tx1"/>
                          </a:solidFill>
                          <a:effectLst/>
                        </a:rPr>
                        <a:t>PROYECTADO SIN FINANCIAMIENTO (PROYECTO)</a:t>
                      </a:r>
                      <a:endParaRPr lang="es-EC" sz="1200" b="1" i="0" u="none" strike="noStrike" dirty="0">
                        <a:solidFill>
                          <a:schemeClr val="tx1"/>
                        </a:solidFill>
                        <a:effectLst/>
                        <a:latin typeface="Cambria"/>
                      </a:endParaRPr>
                    </a:p>
                  </a:txBody>
                  <a:tcPr marL="0" marR="0" marT="0" marB="0" anchor="ctr">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9620">
                <a:tc>
                  <a:txBody>
                    <a:bodyPr/>
                    <a:lstStyle/>
                    <a:p>
                      <a:pPr algn="l" fontAlgn="b"/>
                      <a:r>
                        <a:rPr lang="es-EC" sz="1100" b="1" u="none" strike="noStrike" dirty="0">
                          <a:solidFill>
                            <a:schemeClr val="tx1"/>
                          </a:solidFill>
                          <a:effectLst/>
                        </a:rPr>
                        <a:t>RUBROS/AÑOS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b="1" u="none" strike="noStrike" dirty="0">
                          <a:solidFill>
                            <a:schemeClr val="tx1"/>
                          </a:solidFill>
                          <a:effectLst/>
                        </a:rPr>
                        <a:t>0</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b="1" u="none" strike="noStrike" dirty="0">
                          <a:solidFill>
                            <a:schemeClr val="tx1"/>
                          </a:solidFill>
                          <a:effectLst/>
                        </a:rPr>
                        <a:t>1</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b="1" u="none" strike="noStrike" dirty="0">
                          <a:solidFill>
                            <a:schemeClr val="tx1"/>
                          </a:solidFill>
                          <a:effectLst/>
                        </a:rPr>
                        <a:t>2</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b="1" u="none" strike="noStrike" dirty="0">
                          <a:solidFill>
                            <a:schemeClr val="tx1"/>
                          </a:solidFill>
                          <a:effectLst/>
                        </a:rPr>
                        <a:t>3</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b="1" u="none" strike="noStrike" dirty="0">
                          <a:solidFill>
                            <a:schemeClr val="tx1"/>
                          </a:solidFill>
                          <a:effectLst/>
                        </a:rPr>
                        <a:t>4</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b="1" u="none" strike="noStrike" dirty="0">
                          <a:solidFill>
                            <a:schemeClr val="tx1"/>
                          </a:solidFill>
                          <a:effectLst/>
                        </a:rPr>
                        <a:t>5</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r>
              <a:tr h="189620">
                <a:tc>
                  <a:txBody>
                    <a:bodyPr/>
                    <a:lstStyle/>
                    <a:p>
                      <a:pPr algn="l" fontAlgn="b"/>
                      <a:r>
                        <a:rPr lang="es-EC" sz="1100" b="1" u="none" strike="noStrike" dirty="0">
                          <a:solidFill>
                            <a:schemeClr val="tx1"/>
                          </a:solidFill>
                          <a:effectLst/>
                        </a:rPr>
                        <a:t>A.FLUJO DE BENEFICIOS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a:effectLst/>
                        </a:rPr>
                        <a:t> </a:t>
                      </a:r>
                      <a:endParaRPr lang="es-EC" sz="1100" b="0" i="0" u="none" strike="noStrike">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Ventas netas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236.755,29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250.202,99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264.414,51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279.433,26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295.305,07   </a:t>
                      </a:r>
                      <a:endParaRPr lang="es-EC" sz="1100" b="0" i="0" u="none" strike="noStrike">
                        <a:solidFill>
                          <a:srgbClr val="000000"/>
                        </a:solidFill>
                        <a:effectLst/>
                        <a:latin typeface="Cambria"/>
                      </a:endParaRPr>
                    </a:p>
                  </a:txBody>
                  <a:tcPr marL="0" marR="0" marT="0" marB="0" anchor="b"/>
                </a:tc>
              </a:tr>
              <a:tr h="198649">
                <a:tc>
                  <a:txBody>
                    <a:bodyPr/>
                    <a:lstStyle/>
                    <a:p>
                      <a:pPr algn="l" fontAlgn="b"/>
                      <a:r>
                        <a:rPr lang="es-EC" sz="1100" b="1" u="none" strike="noStrike" dirty="0">
                          <a:solidFill>
                            <a:schemeClr val="tx1"/>
                          </a:solidFill>
                          <a:effectLst/>
                        </a:rPr>
                        <a:t> </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r>
              <a:tr h="198649">
                <a:tc>
                  <a:txBody>
                    <a:bodyPr/>
                    <a:lstStyle/>
                    <a:p>
                      <a:pPr algn="l" fontAlgn="b"/>
                      <a:r>
                        <a:rPr lang="es-EC" sz="1100" b="1" u="none" strike="noStrike" dirty="0">
                          <a:solidFill>
                            <a:schemeClr val="tx1"/>
                          </a:solidFill>
                          <a:effectLst/>
                        </a:rPr>
                        <a:t>Total flujo de beneficios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236.755,29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250.202,99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264.414,51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279.433,26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295.305,07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B.FLUJO DE COSTO</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Activos fijos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96.658,00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1.444,00 </a:t>
                      </a:r>
                      <a:endParaRPr lang="es-EC" sz="1100" b="0" i="0" u="none" strike="noStrike">
                        <a:solidFill>
                          <a:srgbClr val="000000"/>
                        </a:solidFill>
                        <a:effectLst/>
                        <a:latin typeface="Cambria"/>
                      </a:endParaRPr>
                    </a:p>
                  </a:txBody>
                  <a:tcPr marL="0" marR="0" marT="0" marB="0" anchor="b"/>
                </a:tc>
                <a:tc>
                  <a:txBody>
                    <a:bodyPr/>
                    <a:lstStyle/>
                    <a:p>
                      <a:pPr algn="ctr" fontAlgn="b"/>
                      <a:r>
                        <a:rPr lang="es-EC" sz="1000" u="none" strike="noStrike">
                          <a:effectLst/>
                        </a:rPr>
                        <a:t> </a:t>
                      </a:r>
                      <a:endParaRPr lang="es-EC" sz="1000" b="0" i="1" u="none" strike="noStrike">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Capital de trabajo</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13.733,73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Gastos de Constitución </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2.500,00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Costo directo</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98.872,33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102.667,20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106.651,82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116.579,38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120.972,42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Costo Ind. de </a:t>
                      </a:r>
                      <a:r>
                        <a:rPr lang="es-EC" sz="1100" b="1" u="none" strike="noStrike" dirty="0" smtClean="0">
                          <a:solidFill>
                            <a:schemeClr val="tx1"/>
                          </a:solidFill>
                          <a:effectLst/>
                        </a:rPr>
                        <a:t>Fabricación</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22.755,23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22.937,33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23.128,54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23.329,30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23.540,10 </a:t>
                      </a:r>
                      <a:endParaRPr lang="es-EC" sz="1100" b="0" i="0" u="none" strike="noStrike">
                        <a:solidFill>
                          <a:srgbClr val="000000"/>
                        </a:solidFill>
                        <a:effectLst/>
                        <a:latin typeface="Cambria"/>
                      </a:endParaRPr>
                    </a:p>
                  </a:txBody>
                  <a:tcPr marL="0" marR="0" marT="0" marB="0" anchor="b"/>
                </a:tc>
              </a:tr>
              <a:tr h="362473">
                <a:tc>
                  <a:txBody>
                    <a:bodyPr/>
                    <a:lstStyle/>
                    <a:p>
                      <a:pPr algn="l" fontAlgn="b"/>
                      <a:r>
                        <a:rPr lang="es-EC" sz="1100" b="1" u="none" strike="noStrike" dirty="0">
                          <a:solidFill>
                            <a:schemeClr val="tx1"/>
                          </a:solidFill>
                          <a:effectLst/>
                        </a:rPr>
                        <a:t>Gastos  Administrativos y Ventas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45.466,20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48.243,14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51.297,37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54.656,60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58.351,31 </a:t>
                      </a:r>
                      <a:endParaRPr lang="es-EC" sz="1100" b="0" i="0" u="none" strike="noStrike">
                        <a:solidFill>
                          <a:srgbClr val="000000"/>
                        </a:solidFill>
                        <a:effectLst/>
                        <a:latin typeface="Cambria"/>
                      </a:endParaRPr>
                    </a:p>
                  </a:txBody>
                  <a:tcPr marL="0" marR="0" marT="0" marB="0" anchor="b"/>
                </a:tc>
              </a:tr>
              <a:tr h="198649">
                <a:tc>
                  <a:txBody>
                    <a:bodyPr/>
                    <a:lstStyle/>
                    <a:p>
                      <a:pPr algn="l" fontAlgn="b"/>
                      <a:r>
                        <a:rPr lang="es-EC" sz="1100" b="1" u="none" strike="noStrike" dirty="0">
                          <a:solidFill>
                            <a:schemeClr val="tx1"/>
                          </a:solidFill>
                          <a:effectLst/>
                        </a:rPr>
                        <a:t>Total flujo de costos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112.891,73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167.093,76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173.847,67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182.521,72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194.565,28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202.863,83   </a:t>
                      </a:r>
                      <a:endParaRPr lang="es-EC" sz="1100" b="0" i="0" u="none" strike="noStrike">
                        <a:solidFill>
                          <a:srgbClr val="000000"/>
                        </a:solidFill>
                        <a:effectLst/>
                        <a:latin typeface="Cambria"/>
                      </a:endParaRPr>
                    </a:p>
                  </a:txBody>
                  <a:tcPr marL="0" marR="0" marT="0" marB="0" anchor="b"/>
                </a:tc>
              </a:tr>
              <a:tr h="198649">
                <a:tc>
                  <a:txBody>
                    <a:bodyPr/>
                    <a:lstStyle/>
                    <a:p>
                      <a:pPr algn="l" fontAlgn="b"/>
                      <a:r>
                        <a:rPr lang="es-EC" sz="1100" b="1" u="none" strike="noStrike" dirty="0">
                          <a:solidFill>
                            <a:schemeClr val="tx1"/>
                          </a:solidFill>
                          <a:effectLst/>
                        </a:rPr>
                        <a:t>UILIDAD ANTES DE IMP. (A-B)</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(112.891,73)</a:t>
                      </a:r>
                      <a:endParaRPr lang="es-EC" sz="1100" b="1"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69.661,53 </a:t>
                      </a:r>
                      <a:endParaRPr lang="es-EC" sz="1100" b="1"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76.355,31 </a:t>
                      </a:r>
                      <a:endParaRPr lang="es-EC" sz="1100" b="1"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81.892,79 </a:t>
                      </a:r>
                      <a:endParaRPr lang="es-EC" sz="1100" b="1"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84.867,98 </a:t>
                      </a:r>
                      <a:endParaRPr lang="es-EC" sz="1100" b="1"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92.441,24 </a:t>
                      </a:r>
                      <a:endParaRPr lang="es-EC" sz="1100" b="1"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Crédito</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Servicio de la deuda(2)</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a:t>
                      </a:r>
                      <a:endParaRPr lang="es-EC" sz="1100" b="0" i="0" u="none" strike="noStrike">
                        <a:solidFill>
                          <a:srgbClr val="000000"/>
                        </a:solidFill>
                        <a:effectLst/>
                        <a:latin typeface="Cambria"/>
                      </a:endParaRPr>
                    </a:p>
                  </a:txBody>
                  <a:tcPr marL="0" marR="0" marT="0" marB="0" anchor="b"/>
                </a:tc>
              </a:tr>
              <a:tr h="189620">
                <a:tc>
                  <a:txBody>
                    <a:bodyPr/>
                    <a:lstStyle/>
                    <a:p>
                      <a:pPr algn="l" fontAlgn="b"/>
                      <a:r>
                        <a:rPr lang="es-EC" sz="1100" b="1" u="none" strike="noStrike" dirty="0">
                          <a:solidFill>
                            <a:schemeClr val="tx1"/>
                          </a:solidFill>
                          <a:effectLst/>
                        </a:rPr>
                        <a:t>15% Trabajadores</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effectLst/>
                        <a:latin typeface="Cambria"/>
                      </a:endParaRPr>
                    </a:p>
                  </a:txBody>
                  <a:tcPr marL="0" marR="0" marT="0" marB="0" anchor="b"/>
                </a:tc>
                <a:tc>
                  <a:txBody>
                    <a:bodyPr/>
                    <a:lstStyle/>
                    <a:p>
                      <a:pPr algn="ctr" fontAlgn="b"/>
                      <a:r>
                        <a:rPr lang="es-EC" sz="1100" u="none" strike="noStrike">
                          <a:effectLst/>
                        </a:rPr>
                        <a:t>          7.502,82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9.069,97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10.326,34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10.788,58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a:effectLst/>
                        </a:rPr>
                        <a:t>        12.183,19   </a:t>
                      </a:r>
                      <a:endParaRPr lang="es-EC" sz="1100" b="0" i="0" u="none" strike="noStrike">
                        <a:solidFill>
                          <a:srgbClr val="000000"/>
                        </a:solidFill>
                        <a:effectLst/>
                        <a:latin typeface="Cambria"/>
                      </a:endParaRPr>
                    </a:p>
                  </a:txBody>
                  <a:tcPr marL="0" marR="0" marT="0" marB="0" anchor="b"/>
                </a:tc>
              </a:tr>
              <a:tr h="198649">
                <a:tc>
                  <a:txBody>
                    <a:bodyPr/>
                    <a:lstStyle/>
                    <a:p>
                      <a:pPr algn="l" fontAlgn="b"/>
                      <a:r>
                        <a:rPr lang="es-EC" sz="1100" b="1" u="none" strike="noStrike" dirty="0">
                          <a:solidFill>
                            <a:schemeClr val="tx1"/>
                          </a:solidFill>
                          <a:effectLst/>
                        </a:rPr>
                        <a:t>22% Impuesto Renta</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a:t>
                      </a:r>
                      <a:endParaRPr lang="es-EC" sz="1100" b="0" i="0" u="none" strike="noStrike" dirty="0">
                        <a:effectLst/>
                        <a:latin typeface="Cambria"/>
                      </a:endParaRPr>
                    </a:p>
                  </a:txBody>
                  <a:tcPr marL="0" marR="0" marT="0" marB="0" anchor="b"/>
                </a:tc>
                <a:tc>
                  <a:txBody>
                    <a:bodyPr/>
                    <a:lstStyle/>
                    <a:p>
                      <a:pPr algn="ctr" fontAlgn="b"/>
                      <a:r>
                        <a:rPr lang="es-EC" sz="1100" u="none" strike="noStrike">
                          <a:effectLst/>
                        </a:rPr>
                        <a:t>          9.353,51   </a:t>
                      </a:r>
                      <a:endParaRPr lang="es-EC" sz="1100" b="0"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11.307,23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12.873,50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13.449,77   </a:t>
                      </a:r>
                      <a:endParaRPr lang="es-EC" sz="1100" b="0"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15.188,38   </a:t>
                      </a:r>
                      <a:endParaRPr lang="es-EC" sz="1100" b="0" i="0" u="none" strike="noStrike" dirty="0">
                        <a:solidFill>
                          <a:srgbClr val="000000"/>
                        </a:solidFill>
                        <a:effectLst/>
                        <a:latin typeface="Cambria"/>
                      </a:endParaRPr>
                    </a:p>
                  </a:txBody>
                  <a:tcPr marL="0" marR="0" marT="0" marB="0" anchor="b"/>
                </a:tc>
              </a:tr>
              <a:tr h="198649">
                <a:tc>
                  <a:txBody>
                    <a:bodyPr/>
                    <a:lstStyle/>
                    <a:p>
                      <a:pPr algn="l" fontAlgn="b"/>
                      <a:r>
                        <a:rPr lang="es-EC" sz="1100" b="1" u="none" strike="noStrike" dirty="0">
                          <a:solidFill>
                            <a:schemeClr val="tx1"/>
                          </a:solidFill>
                          <a:effectLst/>
                        </a:rPr>
                        <a:t>FLUJO DEL PROYECTO</a:t>
                      </a:r>
                      <a:endParaRPr lang="es-EC" sz="11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100" u="none" strike="noStrike" dirty="0">
                          <a:effectLst/>
                        </a:rPr>
                        <a:t>     (112.891,73)</a:t>
                      </a:r>
                      <a:endParaRPr lang="es-EC" sz="1100" b="1"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52.805,19   </a:t>
                      </a:r>
                      <a:endParaRPr lang="es-EC" sz="1100" b="1"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55.978,12   </a:t>
                      </a:r>
                      <a:endParaRPr lang="es-EC" sz="1100" b="1" i="0" u="none" strike="noStrike" dirty="0">
                        <a:solidFill>
                          <a:srgbClr val="000000"/>
                        </a:solidFill>
                        <a:effectLst/>
                        <a:latin typeface="Cambria"/>
                      </a:endParaRPr>
                    </a:p>
                  </a:txBody>
                  <a:tcPr marL="0" marR="0" marT="0" marB="0" anchor="b"/>
                </a:tc>
                <a:tc>
                  <a:txBody>
                    <a:bodyPr/>
                    <a:lstStyle/>
                    <a:p>
                      <a:pPr algn="ctr" fontAlgn="b"/>
                      <a:r>
                        <a:rPr lang="es-EC" sz="1100" u="none" strike="noStrike" dirty="0">
                          <a:effectLst/>
                        </a:rPr>
                        <a:t>        58.692,96   </a:t>
                      </a:r>
                      <a:endParaRPr lang="es-EC" sz="1100" b="1" i="0" u="none" strike="noStrike" dirty="0">
                        <a:solidFill>
                          <a:srgbClr val="000000"/>
                        </a:solidFill>
                        <a:effectLst/>
                        <a:latin typeface="Cambria"/>
                      </a:endParaRPr>
                    </a:p>
                  </a:txBody>
                  <a:tcPr marL="0" marR="0" marT="0" marB="0" anchor="b"/>
                </a:tc>
                <a:tc>
                  <a:txBody>
                    <a:bodyPr/>
                    <a:lstStyle/>
                    <a:p>
                      <a:pPr algn="ctr" fontAlgn="b"/>
                      <a:r>
                        <a:rPr lang="es-EC" sz="1100" u="none" strike="noStrike">
                          <a:effectLst/>
                        </a:rPr>
                        <a:t>        60.629,62   </a:t>
                      </a:r>
                      <a:endParaRPr lang="es-EC" sz="1100" b="1" i="0" u="none" strike="noStrike">
                        <a:solidFill>
                          <a:srgbClr val="000000"/>
                        </a:solidFill>
                        <a:effectLst/>
                        <a:latin typeface="Cambria"/>
                      </a:endParaRPr>
                    </a:p>
                  </a:txBody>
                  <a:tcPr marL="0" marR="0" marT="0" marB="0" anchor="b"/>
                </a:tc>
                <a:tc>
                  <a:txBody>
                    <a:bodyPr/>
                    <a:lstStyle/>
                    <a:p>
                      <a:pPr algn="ctr" fontAlgn="b"/>
                      <a:r>
                        <a:rPr lang="es-EC" sz="1100" u="none" strike="noStrike" dirty="0">
                          <a:effectLst/>
                        </a:rPr>
                        <a:t>        65.069,67   </a:t>
                      </a:r>
                      <a:endParaRPr lang="es-EC" sz="1100" b="1" i="0" u="none" strike="noStrike" dirty="0">
                        <a:solidFill>
                          <a:srgbClr val="000000"/>
                        </a:solidFill>
                        <a:effectLst/>
                        <a:latin typeface="Cambria"/>
                      </a:endParaRPr>
                    </a:p>
                  </a:txBody>
                  <a:tcPr marL="0" marR="0" marT="0" marB="0" anchor="b"/>
                </a:tc>
              </a:tr>
              <a:tr h="171561">
                <a:tc gridSpan="2">
                  <a:txBody>
                    <a:bodyPr/>
                    <a:lstStyle/>
                    <a:p>
                      <a:pPr algn="l" fontAlgn="b"/>
                      <a:r>
                        <a:rPr lang="es-EC" sz="800" b="1" u="none" strike="noStrike" dirty="0">
                          <a:solidFill>
                            <a:schemeClr val="tx1"/>
                          </a:solidFill>
                          <a:effectLst/>
                        </a:rPr>
                        <a:t>(2) INCLUYE CAPITAL MÁS INTERESES</a:t>
                      </a:r>
                      <a:endParaRPr lang="es-EC" sz="800" b="1" i="0" u="none" strike="noStrike" dirty="0">
                        <a:solidFill>
                          <a:schemeClr val="tx1"/>
                        </a:solidFill>
                        <a:effectLst/>
                        <a:latin typeface="Cambria"/>
                      </a:endParaRPr>
                    </a:p>
                  </a:txBody>
                  <a:tcPr marL="0" marR="0" marT="0" marB="0" anchor="b">
                    <a:solidFill>
                      <a:schemeClr val="tx1"/>
                    </a:solidFill>
                  </a:tcPr>
                </a:tc>
                <a:tc hMerge="1">
                  <a:txBody>
                    <a:bodyPr/>
                    <a:lstStyle/>
                    <a:p>
                      <a:endParaRPr lang="es-EC"/>
                    </a:p>
                  </a:txBody>
                  <a:tcPr/>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a:effectLst/>
                        </a:rPr>
                        <a:t> </a:t>
                      </a:r>
                      <a:endParaRPr lang="es-EC" sz="1000" b="0" i="0" u="none" strike="noStrike">
                        <a:effectLst/>
                        <a:latin typeface="Cambria"/>
                      </a:endParaRPr>
                    </a:p>
                  </a:txBody>
                  <a:tcPr marL="0" marR="0" marT="0" marB="0" anchor="b"/>
                </a:tc>
                <a:tc>
                  <a:txBody>
                    <a:bodyPr/>
                    <a:lstStyle/>
                    <a:p>
                      <a:pPr algn="l" fontAlgn="b"/>
                      <a:r>
                        <a:rPr lang="es-EC" sz="1000" u="none" strike="noStrike">
                          <a:effectLst/>
                        </a:rPr>
                        <a:t> </a:t>
                      </a:r>
                      <a:endParaRPr lang="es-EC" sz="1000" b="0" i="0" u="none" strike="noStrike">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r>
              <a:tr h="329521">
                <a:tc>
                  <a:txBody>
                    <a:bodyPr/>
                    <a:lstStyle/>
                    <a:p>
                      <a:pPr algn="l" fontAlgn="b"/>
                      <a:r>
                        <a:rPr lang="es-EC" sz="1000" b="1" u="none" strike="noStrike" dirty="0">
                          <a:solidFill>
                            <a:schemeClr val="tx1"/>
                          </a:solidFill>
                          <a:effectLst/>
                        </a:rPr>
                        <a:t>Tasa referencial de descuento 15,49%</a:t>
                      </a:r>
                      <a:endParaRPr lang="es-EC" sz="10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a:effectLst/>
                        </a:rPr>
                        <a:t> </a:t>
                      </a:r>
                      <a:endParaRPr lang="es-EC" sz="1000" b="0" i="0" u="none" strike="noStrike">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r>
              <a:tr h="171561">
                <a:tc>
                  <a:txBody>
                    <a:bodyPr/>
                    <a:lstStyle/>
                    <a:p>
                      <a:pPr algn="l" fontAlgn="b"/>
                      <a:r>
                        <a:rPr lang="es-EC" sz="1000" b="1" u="none" strike="noStrike" dirty="0">
                          <a:solidFill>
                            <a:schemeClr val="tx1"/>
                          </a:solidFill>
                          <a:effectLst/>
                        </a:rPr>
                        <a:t>VAN  PROYECTO</a:t>
                      </a:r>
                      <a:endParaRPr lang="es-EC" sz="10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000" u="none" strike="noStrike" dirty="0">
                          <a:effectLst/>
                        </a:rPr>
                        <a:t>$ 78.673,27 </a:t>
                      </a:r>
                      <a:endParaRPr lang="es-EC" sz="1000" b="0" i="0" u="none" strike="noStrike" dirty="0">
                        <a:solidFill>
                          <a:srgbClr val="000000"/>
                        </a:solidFill>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gridSpan="4">
                  <a:txBody>
                    <a:bodyPr/>
                    <a:lstStyle/>
                    <a:p>
                      <a:pPr algn="l" fontAlgn="b"/>
                      <a:r>
                        <a:rPr lang="es-EC" sz="1000" u="none" strike="noStrike" dirty="0">
                          <a:effectLst/>
                        </a:rPr>
                        <a:t>Nota: Al  finalizar el 3er año se renueva el Equipo de computo </a:t>
                      </a:r>
                      <a:endParaRPr lang="es-EC" sz="1000" b="0" i="0" u="none" strike="noStrike" dirty="0">
                        <a:solidFill>
                          <a:srgbClr val="000000"/>
                        </a:solidFill>
                        <a:effectLst/>
                        <a:latin typeface="Cambria"/>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71561">
                <a:tc>
                  <a:txBody>
                    <a:bodyPr/>
                    <a:lstStyle/>
                    <a:p>
                      <a:pPr algn="l" fontAlgn="b"/>
                      <a:r>
                        <a:rPr lang="es-EC" sz="1000" b="1" u="none" strike="noStrike" dirty="0">
                          <a:solidFill>
                            <a:schemeClr val="tx1"/>
                          </a:solidFill>
                          <a:effectLst/>
                        </a:rPr>
                        <a:t>TIR PROYECTO</a:t>
                      </a:r>
                      <a:endParaRPr lang="es-EC" sz="10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000" u="none" strike="noStrike" dirty="0">
                          <a:effectLst/>
                        </a:rPr>
                        <a:t>41%</a:t>
                      </a:r>
                      <a:endParaRPr lang="es-EC" sz="1000" b="1"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a:effectLst/>
                        </a:rPr>
                        <a:t> </a:t>
                      </a:r>
                      <a:endParaRPr lang="es-EC" sz="1000" b="0" i="0" u="none" strike="noStrike">
                        <a:effectLst/>
                        <a:latin typeface="Cambria"/>
                      </a:endParaRPr>
                    </a:p>
                  </a:txBody>
                  <a:tcPr marL="0" marR="0" marT="0" marB="0" anchor="b"/>
                </a:tc>
                <a:tc>
                  <a:txBody>
                    <a:bodyPr/>
                    <a:lstStyle/>
                    <a:p>
                      <a:pPr algn="l" fontAlgn="b"/>
                      <a:r>
                        <a:rPr lang="es-EC" sz="1000" u="none" strike="noStrike">
                          <a:effectLst/>
                        </a:rPr>
                        <a:t> </a:t>
                      </a:r>
                      <a:endParaRPr lang="es-EC" sz="1000" b="0" i="0" u="none" strike="noStrike">
                        <a:effectLst/>
                        <a:latin typeface="Cambria"/>
                      </a:endParaRPr>
                    </a:p>
                  </a:txBody>
                  <a:tcPr marL="0" marR="0" marT="0" marB="0" anchor="b"/>
                </a:tc>
              </a:tr>
              <a:tr h="329521">
                <a:tc>
                  <a:txBody>
                    <a:bodyPr/>
                    <a:lstStyle/>
                    <a:p>
                      <a:pPr algn="l" fontAlgn="b"/>
                      <a:r>
                        <a:rPr lang="es-EC" sz="1000" b="1" u="none" strike="noStrike" dirty="0">
                          <a:solidFill>
                            <a:schemeClr val="tx1"/>
                          </a:solidFill>
                          <a:effectLst/>
                        </a:rPr>
                        <a:t>B/C </a:t>
                      </a:r>
                      <a:endParaRPr lang="es-EC" sz="1000" b="1" i="0" u="none" strike="noStrike" dirty="0">
                        <a:solidFill>
                          <a:schemeClr val="tx1"/>
                        </a:solidFill>
                        <a:effectLst/>
                        <a:latin typeface="Cambria"/>
                      </a:endParaRPr>
                    </a:p>
                  </a:txBody>
                  <a:tcPr marL="0" marR="0" marT="0" marB="0" anchor="b">
                    <a:solidFill>
                      <a:schemeClr val="accent2">
                        <a:lumMod val="75000"/>
                      </a:schemeClr>
                    </a:solidFill>
                  </a:tcPr>
                </a:tc>
                <a:tc>
                  <a:txBody>
                    <a:bodyPr/>
                    <a:lstStyle/>
                    <a:p>
                      <a:pPr algn="ctr" fontAlgn="b"/>
                      <a:r>
                        <a:rPr lang="es-EC" sz="1000" u="none" strike="noStrike" dirty="0">
                          <a:effectLst/>
                        </a:rPr>
                        <a:t>                           1,13   </a:t>
                      </a:r>
                      <a:endParaRPr lang="es-EC" sz="1000" b="0" i="0" u="none" strike="noStrike" dirty="0">
                        <a:effectLst/>
                        <a:latin typeface="Cambria"/>
                      </a:endParaRPr>
                    </a:p>
                  </a:txBody>
                  <a:tcPr marL="0" marR="0" marT="0" marB="0" anchor="b"/>
                </a:tc>
                <a:tc>
                  <a:txBody>
                    <a:bodyPr/>
                    <a:lstStyle/>
                    <a:p>
                      <a:pPr algn="l" fontAlgn="b"/>
                      <a:r>
                        <a:rPr lang="es-EC" sz="1000" u="none" strike="noStrike">
                          <a:effectLst/>
                        </a:rPr>
                        <a:t> </a:t>
                      </a:r>
                      <a:endParaRPr lang="es-EC" sz="1000" b="0" i="0" u="none" strike="noStrike">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c>
                  <a:txBody>
                    <a:bodyPr/>
                    <a:lstStyle/>
                    <a:p>
                      <a:pPr algn="l" fontAlgn="b"/>
                      <a:r>
                        <a:rPr lang="es-EC" sz="1000" u="none" strike="noStrike">
                          <a:effectLst/>
                        </a:rPr>
                        <a:t> </a:t>
                      </a:r>
                      <a:endParaRPr lang="es-EC" sz="1000" b="0" i="0" u="none" strike="noStrike">
                        <a:effectLst/>
                        <a:latin typeface="Cambria"/>
                      </a:endParaRPr>
                    </a:p>
                  </a:txBody>
                  <a:tcPr marL="0" marR="0" marT="0" marB="0" anchor="b"/>
                </a:tc>
                <a:tc>
                  <a:txBody>
                    <a:bodyPr/>
                    <a:lstStyle/>
                    <a:p>
                      <a:pPr algn="l" fontAlgn="b"/>
                      <a:r>
                        <a:rPr lang="es-EC" sz="1000" u="none" strike="noStrike" dirty="0">
                          <a:effectLst/>
                        </a:rPr>
                        <a:t> </a:t>
                      </a:r>
                      <a:endParaRPr lang="es-EC" sz="1000" b="0" i="0" u="none" strike="noStrike" dirty="0">
                        <a:effectLst/>
                        <a:latin typeface="Cambria"/>
                      </a:endParaRPr>
                    </a:p>
                  </a:txBody>
                  <a:tcPr marL="0" marR="0" marT="0" marB="0" anchor="b"/>
                </a:tc>
              </a:tr>
            </a:tbl>
          </a:graphicData>
        </a:graphic>
      </p:graphicFrame>
    </p:spTree>
    <p:extLst>
      <p:ext uri="{BB962C8B-B14F-4D97-AF65-F5344CB8AC3E}">
        <p14:creationId xmlns:p14="http://schemas.microsoft.com/office/powerpoint/2010/main" val="3473410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53536"/>
            <a:ext cx="8229600" cy="799200"/>
          </a:xfrm>
        </p:spPr>
        <p:txBody>
          <a:bodyPr>
            <a:normAutofit/>
          </a:bodyPr>
          <a:lstStyle/>
          <a:p>
            <a:pPr algn="l"/>
            <a:r>
              <a:rPr lang="es-EC" sz="3200" b="1" dirty="0" smtClean="0">
                <a:solidFill>
                  <a:schemeClr val="tx1"/>
                </a:solidFill>
              </a:rPr>
              <a:t>Flujo de caja proyectado </a:t>
            </a:r>
            <a:endParaRPr lang="es-EC" sz="3200" dirty="0">
              <a:solidFill>
                <a:schemeClr val="tx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628409544"/>
              </p:ext>
            </p:extLst>
          </p:nvPr>
        </p:nvGraphicFramePr>
        <p:xfrm>
          <a:off x="395536" y="1124744"/>
          <a:ext cx="8424936" cy="5242879"/>
        </p:xfrm>
        <a:graphic>
          <a:graphicData uri="http://schemas.openxmlformats.org/drawingml/2006/table">
            <a:tbl>
              <a:tblPr>
                <a:tableStyleId>{5C22544A-7EE6-4342-B048-85BDC9FD1C3A}</a:tableStyleId>
              </a:tblPr>
              <a:tblGrid>
                <a:gridCol w="2108237"/>
                <a:gridCol w="1098207"/>
                <a:gridCol w="1090192"/>
                <a:gridCol w="1034078"/>
                <a:gridCol w="1154321"/>
                <a:gridCol w="1050111"/>
                <a:gridCol w="889790"/>
              </a:tblGrid>
              <a:tr h="239311">
                <a:tc gridSpan="7">
                  <a:txBody>
                    <a:bodyPr/>
                    <a:lstStyle/>
                    <a:p>
                      <a:pPr algn="ctr" fontAlgn="ctr"/>
                      <a:r>
                        <a:rPr lang="es-EC" sz="1000" b="1" u="none" strike="noStrike" dirty="0">
                          <a:solidFill>
                            <a:schemeClr val="tx1"/>
                          </a:solidFill>
                          <a:effectLst/>
                          <a:latin typeface="+mn-lt"/>
                        </a:rPr>
                        <a:t>FLUJO DE FONDOS </a:t>
                      </a:r>
                      <a:r>
                        <a:rPr lang="es-EC" sz="1000" b="1" u="none" strike="noStrike" dirty="0" smtClean="0">
                          <a:solidFill>
                            <a:schemeClr val="tx1"/>
                          </a:solidFill>
                          <a:effectLst/>
                          <a:latin typeface="+mn-lt"/>
                        </a:rPr>
                        <a:t>PROYECTADO</a:t>
                      </a:r>
                      <a:r>
                        <a:rPr lang="es-EC" sz="1000" b="1" u="none" strike="noStrike" baseline="0" dirty="0" smtClean="0">
                          <a:solidFill>
                            <a:schemeClr val="tx1"/>
                          </a:solidFill>
                          <a:effectLst/>
                          <a:latin typeface="+mn-lt"/>
                        </a:rPr>
                        <a:t> </a:t>
                      </a:r>
                      <a:r>
                        <a:rPr lang="es-EC" sz="1000" b="1" u="none" strike="noStrike" dirty="0" smtClean="0">
                          <a:solidFill>
                            <a:schemeClr val="tx1"/>
                          </a:solidFill>
                          <a:effectLst/>
                          <a:latin typeface="+mn-lt"/>
                        </a:rPr>
                        <a:t>CON </a:t>
                      </a:r>
                      <a:r>
                        <a:rPr lang="es-EC" sz="1000" b="1" u="none" strike="noStrike" dirty="0">
                          <a:solidFill>
                            <a:schemeClr val="tx1"/>
                          </a:solidFill>
                          <a:effectLst/>
                          <a:latin typeface="+mn-lt"/>
                        </a:rPr>
                        <a:t>FINANCIAMIENTO (INVERSIONISTA)</a:t>
                      </a:r>
                      <a:endParaRPr lang="es-EC" sz="1000" b="1" i="0" u="none" strike="noStrike" dirty="0">
                        <a:solidFill>
                          <a:schemeClr val="tx1"/>
                        </a:solidFill>
                        <a:effectLst/>
                        <a:latin typeface="+mn-lt"/>
                      </a:endParaRPr>
                    </a:p>
                  </a:txBody>
                  <a:tcPr marL="0" marR="0" marT="0" marB="0" anchor="ctr">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1022">
                <a:tc>
                  <a:txBody>
                    <a:bodyPr/>
                    <a:lstStyle/>
                    <a:p>
                      <a:pPr algn="l" fontAlgn="b"/>
                      <a:r>
                        <a:rPr lang="es-EC" sz="1000" b="1" u="none" strike="noStrike" dirty="0">
                          <a:solidFill>
                            <a:schemeClr val="tx1"/>
                          </a:solidFill>
                          <a:effectLst/>
                          <a:latin typeface="+mn-lt"/>
                        </a:rPr>
                        <a:t>RUBROS/AÑOS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b="1" u="none" strike="noStrike" dirty="0">
                          <a:solidFill>
                            <a:schemeClr val="tx1"/>
                          </a:solidFill>
                          <a:effectLst/>
                          <a:latin typeface="+mn-lt"/>
                        </a:rPr>
                        <a:t>0</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b="1" u="none" strike="noStrike" dirty="0">
                          <a:solidFill>
                            <a:schemeClr val="tx1"/>
                          </a:solidFill>
                          <a:effectLst/>
                          <a:latin typeface="+mn-lt"/>
                        </a:rPr>
                        <a:t>1</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b="1" u="none" strike="noStrike" dirty="0">
                          <a:solidFill>
                            <a:schemeClr val="tx1"/>
                          </a:solidFill>
                          <a:effectLst/>
                          <a:latin typeface="+mn-lt"/>
                        </a:rPr>
                        <a:t>2</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b="1" u="none" strike="noStrike" dirty="0">
                          <a:solidFill>
                            <a:schemeClr val="tx1"/>
                          </a:solidFill>
                          <a:effectLst/>
                          <a:latin typeface="+mn-lt"/>
                        </a:rPr>
                        <a:t>3</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b="1" u="none" strike="noStrike" dirty="0">
                          <a:solidFill>
                            <a:schemeClr val="tx1"/>
                          </a:solidFill>
                          <a:effectLst/>
                          <a:latin typeface="+mn-lt"/>
                        </a:rPr>
                        <a:t>4</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b="1" u="none" strike="noStrike" dirty="0">
                          <a:solidFill>
                            <a:schemeClr val="tx1"/>
                          </a:solidFill>
                          <a:effectLst/>
                          <a:latin typeface="+mn-lt"/>
                        </a:rPr>
                        <a:t>5</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r>
              <a:tr h="201022">
                <a:tc>
                  <a:txBody>
                    <a:bodyPr/>
                    <a:lstStyle/>
                    <a:p>
                      <a:pPr algn="l" fontAlgn="b"/>
                      <a:r>
                        <a:rPr lang="es-EC" sz="1000" b="1" u="none" strike="noStrike" dirty="0">
                          <a:solidFill>
                            <a:schemeClr val="tx1"/>
                          </a:solidFill>
                          <a:effectLst/>
                          <a:latin typeface="+mn-lt"/>
                        </a:rPr>
                        <a:t>A.FLUJO DE BENEFICIOS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Ventas netas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236.755,29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250.202,99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264.414,51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279.433,26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295.305,07   </a:t>
                      </a:r>
                      <a:endParaRPr lang="es-EC" sz="1000" b="0" i="0" u="none" strike="noStrike">
                        <a:solidFill>
                          <a:srgbClr val="000000"/>
                        </a:solidFill>
                        <a:effectLst/>
                        <a:latin typeface="+mn-lt"/>
                      </a:endParaRPr>
                    </a:p>
                  </a:txBody>
                  <a:tcPr marL="0" marR="0" marT="0" marB="0" anchor="b"/>
                </a:tc>
              </a:tr>
              <a:tr h="210593">
                <a:tc>
                  <a:txBody>
                    <a:bodyPr/>
                    <a:lstStyle/>
                    <a:p>
                      <a:pPr algn="l" fontAlgn="b"/>
                      <a:r>
                        <a:rPr lang="es-EC" sz="1000" b="1" u="none" strike="noStrike" dirty="0">
                          <a:solidFill>
                            <a:schemeClr val="tx1"/>
                          </a:solidFill>
                          <a:effectLst/>
                          <a:latin typeface="+mn-lt"/>
                        </a:rPr>
                        <a:t> </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r>
              <a:tr h="210593">
                <a:tc>
                  <a:txBody>
                    <a:bodyPr/>
                    <a:lstStyle/>
                    <a:p>
                      <a:pPr algn="l" fontAlgn="b"/>
                      <a:r>
                        <a:rPr lang="es-EC" sz="1000" b="1" u="none" strike="noStrike" dirty="0">
                          <a:solidFill>
                            <a:schemeClr val="tx1"/>
                          </a:solidFill>
                          <a:effectLst/>
                          <a:latin typeface="+mn-lt"/>
                        </a:rPr>
                        <a:t>Total flujo de beneficios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236.755,29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250.202,99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264.414,51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279.433,26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295.305,07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B.FLUJO DE COSTO</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Activos fijos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96.658,00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1.444,00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Capital de trabajo</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13.733,73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Gastos de Constitución </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2.500,00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Costo Directo</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98.872,33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102.667,20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106.651,82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116.579,38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120.972,42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Costo Ind. de </a:t>
                      </a:r>
                      <a:r>
                        <a:rPr lang="es-EC" sz="1000" b="1" u="none" strike="noStrike" dirty="0" smtClean="0">
                          <a:solidFill>
                            <a:schemeClr val="tx1"/>
                          </a:solidFill>
                          <a:effectLst/>
                          <a:latin typeface="+mn-lt"/>
                        </a:rPr>
                        <a:t>Fabricación</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22.755,23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22.937,33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23.128,54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23.329,30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23.540,10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Gastos Administrativos y Ventas </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45.466,20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48.243,14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51.297,37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54.656,60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58.351,31 </a:t>
                      </a:r>
                      <a:endParaRPr lang="es-EC" sz="1000" b="0" i="0" u="none" strike="noStrike">
                        <a:solidFill>
                          <a:srgbClr val="000000"/>
                        </a:solidFill>
                        <a:effectLst/>
                        <a:latin typeface="+mn-lt"/>
                      </a:endParaRPr>
                    </a:p>
                  </a:txBody>
                  <a:tcPr marL="0" marR="0" marT="0" marB="0" anchor="b"/>
                </a:tc>
              </a:tr>
              <a:tr h="210593">
                <a:tc>
                  <a:txBody>
                    <a:bodyPr/>
                    <a:lstStyle/>
                    <a:p>
                      <a:pPr algn="l" fontAlgn="b"/>
                      <a:r>
                        <a:rPr lang="es-EC" sz="1000" b="1" u="none" strike="noStrike" dirty="0">
                          <a:solidFill>
                            <a:schemeClr val="tx1"/>
                          </a:solidFill>
                          <a:effectLst/>
                          <a:latin typeface="+mn-lt"/>
                        </a:rPr>
                        <a:t>Total flujo de costos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112.891,73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167.093,76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173.847,67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182.521,72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194.565,28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202.863,83   </a:t>
                      </a:r>
                      <a:endParaRPr lang="es-EC" sz="1000" b="0" i="0" u="none" strike="noStrike">
                        <a:solidFill>
                          <a:srgbClr val="000000"/>
                        </a:solidFill>
                        <a:effectLst/>
                        <a:latin typeface="+mn-lt"/>
                      </a:endParaRPr>
                    </a:p>
                  </a:txBody>
                  <a:tcPr marL="0" marR="0" marT="0" marB="0" anchor="b"/>
                </a:tc>
              </a:tr>
              <a:tr h="210593">
                <a:tc>
                  <a:txBody>
                    <a:bodyPr/>
                    <a:lstStyle/>
                    <a:p>
                      <a:pPr algn="l" fontAlgn="b"/>
                      <a:r>
                        <a:rPr lang="es-EC" sz="1000" b="1" u="none" strike="noStrike" dirty="0">
                          <a:solidFill>
                            <a:schemeClr val="tx1"/>
                          </a:solidFill>
                          <a:effectLst/>
                          <a:latin typeface="+mn-lt"/>
                        </a:rPr>
                        <a:t>UILIDAD ANTES DE IMP. (A-B)</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(112.891,73)</a:t>
                      </a:r>
                      <a:endParaRPr lang="es-EC" sz="1000" b="1"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69.661,53 </a:t>
                      </a:r>
                      <a:endParaRPr lang="es-EC" sz="1000" b="1"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76.355,31 </a:t>
                      </a:r>
                      <a:endParaRPr lang="es-EC" sz="1000" b="1"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81.892,79 </a:t>
                      </a:r>
                      <a:endParaRPr lang="es-EC" sz="1000" b="1"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84.867,98 </a:t>
                      </a:r>
                      <a:endParaRPr lang="es-EC" sz="1000" b="1"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92.441,24 </a:t>
                      </a:r>
                      <a:endParaRPr lang="es-EC" sz="1000" b="1"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Crédito</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70.000,00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Servicio de la deuda(2)</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19.035,30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19.035,30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19.035,30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19.035,30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19.035,30   </a:t>
                      </a:r>
                      <a:endParaRPr lang="es-EC" sz="1000" b="0" i="0" u="none" strike="noStrike">
                        <a:solidFill>
                          <a:srgbClr val="000000"/>
                        </a:solidFill>
                        <a:effectLst/>
                        <a:latin typeface="+mn-lt"/>
                      </a:endParaRPr>
                    </a:p>
                  </a:txBody>
                  <a:tcPr marL="0" marR="0" marT="0" marB="0" anchor="b"/>
                </a:tc>
              </a:tr>
              <a:tr h="201022">
                <a:tc>
                  <a:txBody>
                    <a:bodyPr/>
                    <a:lstStyle/>
                    <a:p>
                      <a:pPr algn="l" fontAlgn="b"/>
                      <a:r>
                        <a:rPr lang="es-EC" sz="1000" b="1" u="none" strike="noStrike" dirty="0">
                          <a:solidFill>
                            <a:schemeClr val="tx1"/>
                          </a:solidFill>
                          <a:effectLst/>
                          <a:latin typeface="+mn-lt"/>
                        </a:rPr>
                        <a:t>15% Trabajadores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7.502,82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9.069,97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10.326,34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10.788,58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12.183,19   </a:t>
                      </a:r>
                      <a:endParaRPr lang="es-EC" sz="1000" b="0" i="0" u="none" strike="noStrike">
                        <a:solidFill>
                          <a:srgbClr val="000000"/>
                        </a:solidFill>
                        <a:effectLst/>
                        <a:latin typeface="+mn-lt"/>
                      </a:endParaRPr>
                    </a:p>
                  </a:txBody>
                  <a:tcPr marL="0" marR="0" marT="0" marB="0" anchor="b"/>
                </a:tc>
              </a:tr>
              <a:tr h="210593">
                <a:tc>
                  <a:txBody>
                    <a:bodyPr/>
                    <a:lstStyle/>
                    <a:p>
                      <a:pPr algn="l" fontAlgn="b"/>
                      <a:r>
                        <a:rPr lang="es-EC" sz="1000" b="1" u="none" strike="noStrike" dirty="0">
                          <a:solidFill>
                            <a:schemeClr val="tx1"/>
                          </a:solidFill>
                          <a:effectLst/>
                          <a:latin typeface="+mn-lt"/>
                        </a:rPr>
                        <a:t>22% Impuesto Renta</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9.353,51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11.307,23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12.873,50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13.449,77   </a:t>
                      </a:r>
                      <a:endParaRPr lang="es-EC" sz="1000" b="0" i="0" u="none" strike="noStrike">
                        <a:solidFill>
                          <a:srgbClr val="000000"/>
                        </a:solidFill>
                        <a:effectLst/>
                        <a:latin typeface="+mn-lt"/>
                      </a:endParaRPr>
                    </a:p>
                  </a:txBody>
                  <a:tcPr marL="0" marR="0" marT="0" marB="0" anchor="b"/>
                </a:tc>
                <a:tc>
                  <a:txBody>
                    <a:bodyPr/>
                    <a:lstStyle/>
                    <a:p>
                      <a:pPr algn="ctr" fontAlgn="b"/>
                      <a:r>
                        <a:rPr lang="es-EC" sz="1000" u="none" strike="noStrike">
                          <a:effectLst/>
                          <a:latin typeface="+mn-lt"/>
                        </a:rPr>
                        <a:t>     15.188,38   </a:t>
                      </a:r>
                      <a:endParaRPr lang="es-EC" sz="1000" b="0" i="0" u="none" strike="noStrike">
                        <a:solidFill>
                          <a:srgbClr val="000000"/>
                        </a:solidFill>
                        <a:effectLst/>
                        <a:latin typeface="+mn-lt"/>
                      </a:endParaRPr>
                    </a:p>
                  </a:txBody>
                  <a:tcPr marL="0" marR="0" marT="0" marB="0" anchor="b"/>
                </a:tc>
              </a:tr>
              <a:tr h="210593">
                <a:tc>
                  <a:txBody>
                    <a:bodyPr/>
                    <a:lstStyle/>
                    <a:p>
                      <a:pPr algn="l" fontAlgn="b"/>
                      <a:r>
                        <a:rPr lang="es-EC" sz="1000" b="1" u="none" strike="noStrike" dirty="0">
                          <a:solidFill>
                            <a:schemeClr val="tx1"/>
                          </a:solidFill>
                          <a:effectLst/>
                          <a:latin typeface="+mn-lt"/>
                        </a:rPr>
                        <a:t>FLUJO DEL INVERSIONISTA</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(42.891,73)</a:t>
                      </a:r>
                      <a:endParaRPr lang="es-EC" sz="1000" b="1"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33.769,89   </a:t>
                      </a:r>
                      <a:endParaRPr lang="es-EC" sz="1000" b="1"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36.942,82   </a:t>
                      </a:r>
                      <a:endParaRPr lang="es-EC" sz="1000" b="1"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39.657,66   </a:t>
                      </a:r>
                      <a:endParaRPr lang="es-EC" sz="1000" b="1" i="0" u="none" strike="noStrike">
                        <a:solidFill>
                          <a:srgbClr val="000000"/>
                        </a:solidFill>
                        <a:effectLst/>
                        <a:latin typeface="+mn-lt"/>
                      </a:endParaRPr>
                    </a:p>
                  </a:txBody>
                  <a:tcPr marL="0" marR="0" marT="0" marB="0" anchor="b"/>
                </a:tc>
                <a:tc>
                  <a:txBody>
                    <a:bodyPr/>
                    <a:lstStyle/>
                    <a:p>
                      <a:pPr algn="ctr" fontAlgn="b"/>
                      <a:r>
                        <a:rPr lang="es-EC" sz="1000" u="none" strike="noStrike" dirty="0">
                          <a:effectLst/>
                          <a:latin typeface="+mn-lt"/>
                        </a:rPr>
                        <a:t>          41.594,32   </a:t>
                      </a:r>
                      <a:endParaRPr lang="es-EC" sz="1000" b="1"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46.034,37   </a:t>
                      </a:r>
                      <a:endParaRPr lang="es-EC" sz="1000" b="1" i="0" u="none" strike="noStrike">
                        <a:solidFill>
                          <a:srgbClr val="000000"/>
                        </a:solidFill>
                        <a:effectLst/>
                        <a:latin typeface="+mn-lt"/>
                      </a:endParaRPr>
                    </a:p>
                  </a:txBody>
                  <a:tcPr marL="0" marR="0" marT="0" marB="0" anchor="b"/>
                </a:tc>
              </a:tr>
              <a:tr h="181876">
                <a:tc>
                  <a:txBody>
                    <a:bodyPr/>
                    <a:lstStyle/>
                    <a:p>
                      <a:pPr algn="l" fontAlgn="b"/>
                      <a:r>
                        <a:rPr lang="es-EC" sz="1000" b="1" u="none" strike="noStrike" dirty="0">
                          <a:solidFill>
                            <a:schemeClr val="tx1"/>
                          </a:solidFill>
                          <a:effectLst/>
                          <a:latin typeface="+mn-lt"/>
                        </a:rPr>
                        <a:t>(2) INCLUYE CAPITAL MÁS INTERESES</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r>
              <a:tr h="181876">
                <a:tc>
                  <a:txBody>
                    <a:bodyPr/>
                    <a:lstStyle/>
                    <a:p>
                      <a:pPr algn="l" fontAlgn="b"/>
                      <a:r>
                        <a:rPr lang="es-EC" sz="1000" b="1" u="none" strike="noStrike" dirty="0">
                          <a:solidFill>
                            <a:schemeClr val="tx1"/>
                          </a:solidFill>
                          <a:effectLst/>
                          <a:latin typeface="+mn-lt"/>
                        </a:rPr>
                        <a:t>Tasa referencial de descuento 15,49%</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r>
              <a:tr h="335248">
                <a:tc>
                  <a:txBody>
                    <a:bodyPr/>
                    <a:lstStyle/>
                    <a:p>
                      <a:pPr algn="l" fontAlgn="b"/>
                      <a:r>
                        <a:rPr lang="es-EC" sz="1000" b="1" u="none" strike="noStrike" dirty="0">
                          <a:solidFill>
                            <a:schemeClr val="tx1"/>
                          </a:solidFill>
                          <a:effectLst/>
                          <a:latin typeface="+mn-lt"/>
                        </a:rPr>
                        <a:t>VAN Inversionista</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$ 85.591,14 </a:t>
                      </a:r>
                      <a:endParaRPr lang="es-EC" sz="1000" b="0" i="0" u="none" strike="noStrike" dirty="0">
                        <a:solidFill>
                          <a:srgbClr val="000000"/>
                        </a:solidFill>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gridSpan="3">
                  <a:txBody>
                    <a:bodyPr/>
                    <a:lstStyle/>
                    <a:p>
                      <a:pPr algn="ctr" fontAlgn="b"/>
                      <a:r>
                        <a:rPr lang="es-EC" sz="1000" u="none" strike="noStrike" dirty="0">
                          <a:effectLst/>
                          <a:latin typeface="+mn-lt"/>
                        </a:rPr>
                        <a:t>Nota: Al  finalizar el 3er año se renueva el Equipo de computo </a:t>
                      </a:r>
                      <a:endParaRPr lang="es-EC" sz="1000" b="0" i="0" u="none" strike="noStrike" dirty="0">
                        <a:solidFill>
                          <a:srgbClr val="000000"/>
                        </a:solidFill>
                        <a:effectLst/>
                        <a:latin typeface="+mn-lt"/>
                      </a:endParaRPr>
                    </a:p>
                  </a:txBody>
                  <a:tcPr marL="0" marR="0" marT="0" marB="0" anchor="b"/>
                </a:tc>
                <a:tc hMerge="1">
                  <a:txBody>
                    <a:bodyPr/>
                    <a:lstStyle/>
                    <a:p>
                      <a:endParaRPr lang="es-EC"/>
                    </a:p>
                  </a:txBody>
                  <a:tcPr/>
                </a:tc>
                <a:tc hMerge="1">
                  <a:txBody>
                    <a:bodyPr/>
                    <a:lstStyle/>
                    <a:p>
                      <a:endParaRPr lang="es-EC"/>
                    </a:p>
                  </a:txBody>
                  <a:tcPr/>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r>
              <a:tr h="181876">
                <a:tc>
                  <a:txBody>
                    <a:bodyPr/>
                    <a:lstStyle/>
                    <a:p>
                      <a:pPr algn="l" fontAlgn="b"/>
                      <a:r>
                        <a:rPr lang="es-EC" sz="1000" b="1" u="none" strike="noStrike" dirty="0">
                          <a:solidFill>
                            <a:schemeClr val="tx1"/>
                          </a:solidFill>
                          <a:effectLst/>
                          <a:latin typeface="+mn-lt"/>
                        </a:rPr>
                        <a:t>TIR INVERSIONISTA</a:t>
                      </a:r>
                      <a:endParaRPr lang="es-EC" sz="1000" b="1" i="0" u="none" strike="noStrike" dirty="0">
                        <a:solidFill>
                          <a:schemeClr val="tx1"/>
                        </a:solidFill>
                        <a:effectLst/>
                        <a:latin typeface="+mn-lt"/>
                      </a:endParaRPr>
                    </a:p>
                  </a:txBody>
                  <a:tcPr marL="0" marR="0" marT="0" marB="0" anchor="b">
                    <a:solidFill>
                      <a:schemeClr val="accent2">
                        <a:lumMod val="75000"/>
                      </a:schemeClr>
                    </a:solidFill>
                  </a:tcPr>
                </a:tc>
                <a:tc>
                  <a:txBody>
                    <a:bodyPr/>
                    <a:lstStyle/>
                    <a:p>
                      <a:pPr algn="ctr" fontAlgn="b"/>
                      <a:r>
                        <a:rPr lang="es-EC" sz="1000" u="none" strike="noStrike" dirty="0">
                          <a:effectLst/>
                          <a:latin typeface="+mn-lt"/>
                        </a:rPr>
                        <a:t>81%</a:t>
                      </a:r>
                      <a:endParaRPr lang="es-EC" sz="1000" b="1" i="0" u="none" strike="noStrike" dirty="0">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c>
                  <a:txBody>
                    <a:bodyPr/>
                    <a:lstStyle/>
                    <a:p>
                      <a:pPr algn="ctr" fontAlgn="b"/>
                      <a:r>
                        <a:rPr lang="es-EC" sz="1000" u="none" strike="noStrike">
                          <a:effectLst/>
                          <a:latin typeface="+mn-lt"/>
                        </a:rPr>
                        <a:t> </a:t>
                      </a:r>
                      <a:endParaRPr lang="es-EC" sz="1000" b="0" i="0" u="none" strike="noStrike">
                        <a:effectLst/>
                        <a:latin typeface="+mn-lt"/>
                      </a:endParaRPr>
                    </a:p>
                  </a:txBody>
                  <a:tcPr marL="0" marR="0" marT="0" marB="0" anchor="b"/>
                </a:tc>
                <a:tc>
                  <a:txBody>
                    <a:bodyPr/>
                    <a:lstStyle/>
                    <a:p>
                      <a:pPr algn="ctr" fontAlgn="b"/>
                      <a:r>
                        <a:rPr lang="es-EC" sz="1000" u="none" strike="noStrike" dirty="0">
                          <a:effectLst/>
                          <a:latin typeface="+mn-lt"/>
                        </a:rPr>
                        <a:t> </a:t>
                      </a:r>
                      <a:endParaRPr lang="es-EC" sz="1000" b="0" i="0" u="none" strike="noStrike" dirty="0">
                        <a:effectLst/>
                        <a:latin typeface="+mn-lt"/>
                      </a:endParaRPr>
                    </a:p>
                  </a:txBody>
                  <a:tcPr marL="0" marR="0" marT="0" marB="0" anchor="b"/>
                </a:tc>
              </a:tr>
            </a:tbl>
          </a:graphicData>
        </a:graphic>
      </p:graphicFrame>
    </p:spTree>
    <p:extLst>
      <p:ext uri="{BB962C8B-B14F-4D97-AF65-F5344CB8AC3E}">
        <p14:creationId xmlns:p14="http://schemas.microsoft.com/office/powerpoint/2010/main" val="3033657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3200" dirty="0" smtClean="0"/>
              <a:t>Conclusiones</a:t>
            </a:r>
            <a:r>
              <a:rPr lang="es-EC" dirty="0" smtClean="0"/>
              <a:t> </a:t>
            </a:r>
            <a:endParaRPr lang="es-EC" dirty="0"/>
          </a:p>
        </p:txBody>
      </p:sp>
      <p:sp>
        <p:nvSpPr>
          <p:cNvPr id="3" name="2 Marcador de contenido"/>
          <p:cNvSpPr>
            <a:spLocks noGrp="1"/>
          </p:cNvSpPr>
          <p:nvPr>
            <p:ph idx="1"/>
          </p:nvPr>
        </p:nvSpPr>
        <p:spPr/>
        <p:txBody>
          <a:bodyPr>
            <a:normAutofit fontScale="62500" lnSpcReduction="20000"/>
          </a:bodyPr>
          <a:lstStyle/>
          <a:p>
            <a:pPr lvl="0" algn="just"/>
            <a:r>
              <a:rPr lang="es-EC" dirty="0"/>
              <a:t>De los datos obtenidos en el estudio de mercado el 21% consume el producto que corresponde a 28.948 personas. El 79% restante son personas que manifiestan no toman agua de coco, por lo tanto el mercado potencial se encuentra en el 21% de consumidores que si les gusta el producto.</a:t>
            </a:r>
          </a:p>
          <a:p>
            <a:pPr marL="0" indent="0" algn="just">
              <a:buNone/>
            </a:pPr>
            <a:r>
              <a:rPr lang="es-EC" dirty="0"/>
              <a:t> </a:t>
            </a:r>
          </a:p>
          <a:p>
            <a:pPr lvl="0" algn="just"/>
            <a:r>
              <a:rPr lang="es-EC" dirty="0"/>
              <a:t>El VAN obtenido del proyecto es positivo US$78.673,27  y la TIR 41%, superior a la tasa de descuento 15.48%. Los propietarios del proyecto “Vita Coco”, tendrán una recuperación de la inversión en un período de 2 años y finalmente el indicador de Beneficio/costo es superior a 1.0. Todos estos indicadores positivos revelan que el proyecto es rentable para los cinco años que se hizo el estudio. </a:t>
            </a:r>
          </a:p>
          <a:p>
            <a:pPr algn="just"/>
            <a:endParaRPr lang="es-EC" dirty="0"/>
          </a:p>
          <a:p>
            <a:pPr algn="just"/>
            <a:r>
              <a:rPr lang="es-EC" dirty="0"/>
              <a:t>Existe un potencial grande en la provincia de Orellana  para el consumo de agua de coco, la misma que es una alternativa válida al consumo de gaseosas y agua envasada, muy popularizado en el medio. </a:t>
            </a:r>
          </a:p>
        </p:txBody>
      </p:sp>
    </p:spTree>
    <p:extLst>
      <p:ext uri="{BB962C8B-B14F-4D97-AF65-F5344CB8AC3E}">
        <p14:creationId xmlns:p14="http://schemas.microsoft.com/office/powerpoint/2010/main" val="125342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dirty="0" smtClean="0"/>
              <a:t>Recomendaciones </a:t>
            </a:r>
            <a:endParaRPr lang="es-EC" sz="3200" dirty="0"/>
          </a:p>
        </p:txBody>
      </p:sp>
      <p:sp>
        <p:nvSpPr>
          <p:cNvPr id="3" name="2 Marcador de contenido"/>
          <p:cNvSpPr>
            <a:spLocks noGrp="1"/>
          </p:cNvSpPr>
          <p:nvPr>
            <p:ph idx="1"/>
          </p:nvPr>
        </p:nvSpPr>
        <p:spPr/>
        <p:txBody>
          <a:bodyPr>
            <a:normAutofit fontScale="70000" lnSpcReduction="20000"/>
          </a:bodyPr>
          <a:lstStyle/>
          <a:p>
            <a:pPr lvl="0" algn="just"/>
            <a:r>
              <a:rPr lang="es-EC" dirty="0"/>
              <a:t>Se recomienda en la fase de extracción del agua de coco que es la más complicada, instalar una infraestructura para garantizar que el agua no se desperdicie y ninguna mano tope el agua, una vez en los recipientes adecuados todos de acero inoxidable mantenerla entre 0 a 4ºC  y de esta manera hacer que el tiempo de caducidad sea más largo. </a:t>
            </a:r>
            <a:endParaRPr lang="es-EC" dirty="0" smtClean="0"/>
          </a:p>
          <a:p>
            <a:pPr lvl="0" algn="just"/>
            <a:endParaRPr lang="es-EC" dirty="0"/>
          </a:p>
          <a:p>
            <a:pPr lvl="0" algn="just"/>
            <a:r>
              <a:rPr lang="es-EC" dirty="0"/>
              <a:t>Es importante mantener un cuidado proceso de control de la producción y costos del </a:t>
            </a:r>
            <a:r>
              <a:rPr lang="es-EC" dirty="0" smtClean="0"/>
              <a:t>proyecto, no </a:t>
            </a:r>
            <a:r>
              <a:rPr lang="es-EC" dirty="0"/>
              <a:t>puede excederse en los gastos administrativos dado el nivel moderado de producción. </a:t>
            </a:r>
          </a:p>
          <a:p>
            <a:pPr algn="just"/>
            <a:endParaRPr lang="es-EC" dirty="0"/>
          </a:p>
          <a:p>
            <a:pPr lvl="0" algn="just"/>
            <a:r>
              <a:rPr lang="es-EC" dirty="0"/>
              <a:t>Se recomienda crear una página web donde además de hacer conocer a la empresa, dar también a conocer sobre los beneficios extras que tiene el consumo de agua de coco para la salud. </a:t>
            </a:r>
          </a:p>
          <a:p>
            <a:endParaRPr lang="es-EC" dirty="0"/>
          </a:p>
          <a:p>
            <a:endParaRPr lang="es-EC" dirty="0"/>
          </a:p>
        </p:txBody>
      </p:sp>
    </p:spTree>
    <p:extLst>
      <p:ext uri="{BB962C8B-B14F-4D97-AF65-F5344CB8AC3E}">
        <p14:creationId xmlns:p14="http://schemas.microsoft.com/office/powerpoint/2010/main" val="276683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989464"/>
          </a:xfrm>
        </p:spPr>
        <p:txBody>
          <a:bodyPr>
            <a:normAutofit fontScale="92500" lnSpcReduction="10000"/>
          </a:bodyPr>
          <a:lstStyle/>
          <a:p>
            <a:pPr marL="292100" lvl="1" indent="-292100" algn="ctr">
              <a:spcBef>
                <a:spcPts val="0"/>
              </a:spcBef>
              <a:buClr>
                <a:schemeClr val="accent1"/>
              </a:buClr>
              <a:buSzPct val="70000"/>
              <a:buFont typeface="Wingdings 2"/>
              <a:buChar char=""/>
            </a:pPr>
            <a:r>
              <a:rPr lang="es-EC" sz="3500" b="1" dirty="0">
                <a:latin typeface="+mj-lt"/>
              </a:rPr>
              <a:t>Ubicación y geografía de la provincia de </a:t>
            </a:r>
            <a:r>
              <a:rPr lang="es-EC" sz="3500" b="1" dirty="0" smtClean="0">
                <a:latin typeface="+mj-lt"/>
              </a:rPr>
              <a:t>Orellana</a:t>
            </a:r>
            <a:endParaRPr lang="es-ES" sz="3500" b="1" dirty="0">
              <a:latin typeface="+mj-lt"/>
            </a:endParaRPr>
          </a:p>
        </p:txBody>
      </p:sp>
      <p:pic>
        <p:nvPicPr>
          <p:cNvPr id="41986"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00807"/>
            <a:ext cx="5688632" cy="32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95536" y="5301208"/>
            <a:ext cx="8208912" cy="707886"/>
          </a:xfrm>
          <a:prstGeom prst="rect">
            <a:avLst/>
          </a:prstGeom>
        </p:spPr>
        <p:txBody>
          <a:bodyPr wrap="square">
            <a:spAutoFit/>
          </a:bodyPr>
          <a:lstStyle/>
          <a:p>
            <a:pPr algn="just"/>
            <a:r>
              <a:rPr lang="es-EC" sz="2000" dirty="0">
                <a:latin typeface="+mn-lt"/>
              </a:rPr>
              <a:t>Provincia de </a:t>
            </a:r>
            <a:r>
              <a:rPr lang="es-EC" sz="2000" dirty="0" smtClean="0">
                <a:latin typeface="+mn-lt"/>
              </a:rPr>
              <a:t>Orellana  está conformada por cuatro cantones  Coca</a:t>
            </a:r>
            <a:r>
              <a:rPr lang="es-EC" sz="2000" dirty="0">
                <a:latin typeface="+mn-lt"/>
              </a:rPr>
              <a:t>, Loreto, Sacha y Roca </a:t>
            </a:r>
            <a:r>
              <a:rPr lang="es-EC" sz="2000" dirty="0" smtClean="0">
                <a:latin typeface="+mn-lt"/>
              </a:rPr>
              <a:t>fuerte</a:t>
            </a:r>
            <a:r>
              <a:rPr lang="es-EC" sz="2000" dirty="0">
                <a:latin typeface="+mn-lt"/>
              </a:rPr>
              <a:t>.</a:t>
            </a:r>
            <a:endParaRPr lang="es-ES" sz="2000" dirty="0">
              <a:latin typeface="+mn-lt"/>
            </a:endParaRPr>
          </a:p>
        </p:txBody>
      </p:sp>
    </p:spTree>
    <p:extLst>
      <p:ext uri="{BB962C8B-B14F-4D97-AF65-F5344CB8AC3E}">
        <p14:creationId xmlns:p14="http://schemas.microsoft.com/office/powerpoint/2010/main" val="520021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352928" cy="6669360"/>
          </a:xfrm>
        </p:spPr>
        <p:txBody>
          <a:bodyPr>
            <a:noAutofit/>
          </a:bodyPr>
          <a:lstStyle/>
          <a:p>
            <a:pPr marL="0" algn="l"/>
            <a:r>
              <a:rPr lang="es-EC" sz="3000" b="1" dirty="0">
                <a:solidFill>
                  <a:schemeClr val="tx1"/>
                </a:solidFill>
              </a:rPr>
              <a:t>Capítulo II </a:t>
            </a:r>
            <a:r>
              <a:rPr lang="es-EC" sz="3000" b="1" dirty="0" smtClean="0">
                <a:solidFill>
                  <a:schemeClr val="tx1"/>
                </a:solidFill>
              </a:rPr>
              <a:t>Análisis situacional del negocio en la provincia de Orellana</a:t>
            </a:r>
            <a:r>
              <a:rPr lang="es-ES" sz="3000" dirty="0" smtClean="0">
                <a:effectLst/>
                <a:latin typeface="Cambria" panose="02040503050406030204" pitchFamily="18" charset="0"/>
              </a:rPr>
              <a:t/>
            </a:r>
            <a:br>
              <a:rPr lang="es-ES" sz="3000" dirty="0" smtClean="0">
                <a:effectLst/>
                <a:latin typeface="Cambria" panose="02040503050406030204" pitchFamily="18" charset="0"/>
              </a:rPr>
            </a:br>
            <a:r>
              <a:rPr lang="es-EC" sz="3000" b="1" dirty="0">
                <a:solidFill>
                  <a:schemeClr val="tx1"/>
                </a:solidFill>
                <a:latin typeface="Cambria" panose="02040503050406030204" pitchFamily="18" charset="0"/>
              </a:rPr>
              <a:t/>
            </a:r>
            <a:br>
              <a:rPr lang="es-EC" sz="3000" b="1" dirty="0">
                <a:solidFill>
                  <a:schemeClr val="tx1"/>
                </a:solidFill>
                <a:latin typeface="Cambria" panose="02040503050406030204" pitchFamily="18" charset="0"/>
              </a:rPr>
            </a:br>
            <a:r>
              <a:rPr lang="es-EC" sz="2500" dirty="0">
                <a:solidFill>
                  <a:schemeClr val="tx1"/>
                </a:solidFill>
                <a:latin typeface="+mn-lt"/>
                <a:ea typeface="+mn-ea"/>
                <a:cs typeface="+mn-cs"/>
              </a:rPr>
              <a:t>Dentro del análisis externo se encuentran factores : Económico, Político-Legal, Socio-cultural,  Geográficos,  Tecnología.</a:t>
            </a:r>
            <a:br>
              <a:rPr lang="es-EC" sz="2500" dirty="0">
                <a:solidFill>
                  <a:schemeClr val="tx1"/>
                </a:solidFill>
                <a:latin typeface="+mn-lt"/>
                <a:ea typeface="+mn-ea"/>
                <a:cs typeface="+mn-cs"/>
              </a:rPr>
            </a:br>
            <a:r>
              <a:rPr lang="es-EC" sz="2500" dirty="0">
                <a:solidFill>
                  <a:schemeClr val="tx1"/>
                </a:solidFill>
                <a:latin typeface="+mn-lt"/>
                <a:ea typeface="+mn-ea"/>
                <a:cs typeface="+mn-cs"/>
              </a:rPr>
              <a:t/>
            </a:r>
            <a:br>
              <a:rPr lang="es-EC" sz="2500" dirty="0">
                <a:solidFill>
                  <a:schemeClr val="tx1"/>
                </a:solidFill>
                <a:latin typeface="+mn-lt"/>
                <a:ea typeface="+mn-ea"/>
                <a:cs typeface="+mn-cs"/>
              </a:rPr>
            </a:br>
            <a:r>
              <a:rPr lang="es-EC" sz="2500" dirty="0">
                <a:solidFill>
                  <a:schemeClr val="tx1"/>
                </a:solidFill>
                <a:latin typeface="+mn-lt"/>
                <a:ea typeface="+mn-ea"/>
                <a:cs typeface="+mn-cs"/>
              </a:rPr>
              <a:t> En el análisis Interno se encuentra: </a:t>
            </a:r>
            <a:br>
              <a:rPr lang="es-EC" sz="2500" dirty="0">
                <a:solidFill>
                  <a:schemeClr val="tx1"/>
                </a:solidFill>
                <a:latin typeface="+mn-lt"/>
                <a:ea typeface="+mn-ea"/>
                <a:cs typeface="+mn-cs"/>
              </a:rPr>
            </a:br>
            <a:r>
              <a:rPr lang="es-EC" sz="2500" dirty="0">
                <a:solidFill>
                  <a:schemeClr val="tx1"/>
                </a:solidFill>
                <a:latin typeface="+mn-lt"/>
                <a:ea typeface="+mn-ea"/>
                <a:cs typeface="+mn-cs"/>
              </a:rPr>
              <a:t/>
            </a:r>
            <a:br>
              <a:rPr lang="es-EC" sz="2500" dirty="0">
                <a:solidFill>
                  <a:schemeClr val="tx1"/>
                </a:solidFill>
                <a:latin typeface="+mn-lt"/>
                <a:ea typeface="+mn-ea"/>
                <a:cs typeface="+mn-cs"/>
              </a:rPr>
            </a:br>
            <a:r>
              <a:rPr lang="es-EC" sz="2500" b="1" dirty="0">
                <a:solidFill>
                  <a:schemeClr val="tx1"/>
                </a:solidFill>
                <a:latin typeface="+mn-lt"/>
                <a:ea typeface="+mn-ea"/>
                <a:cs typeface="+mn-cs"/>
              </a:rPr>
              <a:t>Proveedores:  </a:t>
            </a:r>
            <a:r>
              <a:rPr lang="es-EC" sz="2500" dirty="0">
                <a:solidFill>
                  <a:schemeClr val="tx1"/>
                </a:solidFill>
                <a:latin typeface="+mn-lt"/>
                <a:ea typeface="+mn-ea"/>
                <a:cs typeface="+mn-cs"/>
              </a:rPr>
              <a:t>En La región Oriental  existen plantaciones  de cocos,  y en caso de requerir mayor volumen  materia prima se puede traer de recinto Tolita Pampa de Oro, cantón Eloy Alfaro, al norte de Esmeraldas.</a:t>
            </a:r>
            <a:r>
              <a:rPr lang="es-ES" sz="2500" dirty="0">
                <a:solidFill>
                  <a:schemeClr val="tx1"/>
                </a:solidFill>
                <a:latin typeface="+mn-lt"/>
                <a:ea typeface="+mn-ea"/>
                <a:cs typeface="+mn-cs"/>
              </a:rPr>
              <a:t/>
            </a:r>
            <a:br>
              <a:rPr lang="es-ES" sz="2500" dirty="0">
                <a:solidFill>
                  <a:schemeClr val="tx1"/>
                </a:solidFill>
                <a:latin typeface="+mn-lt"/>
                <a:ea typeface="+mn-ea"/>
                <a:cs typeface="+mn-cs"/>
              </a:rPr>
            </a:br>
            <a:r>
              <a:rPr lang="es-EC" sz="2500" dirty="0" smtClean="0">
                <a:solidFill>
                  <a:schemeClr val="tx1"/>
                </a:solidFill>
                <a:latin typeface="Cambria" panose="02040503050406030204" pitchFamily="18" charset="0"/>
              </a:rPr>
              <a:t> </a:t>
            </a:r>
            <a:br>
              <a:rPr lang="es-EC" sz="2500" dirty="0" smtClean="0">
                <a:solidFill>
                  <a:schemeClr val="tx1"/>
                </a:solidFill>
                <a:latin typeface="Cambria" panose="02040503050406030204" pitchFamily="18" charset="0"/>
              </a:rPr>
            </a:br>
            <a:endParaRPr lang="es-EC" sz="25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778500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703912"/>
          </a:xfrm>
          <a:noFill/>
        </p:spPr>
        <p:txBody>
          <a:bodyPr>
            <a:normAutofit/>
          </a:bodyPr>
          <a:lstStyle/>
          <a:p>
            <a:pPr marL="0" indent="0" algn="just">
              <a:buNone/>
            </a:pPr>
            <a:r>
              <a:rPr lang="es-EC" dirty="0" smtClean="0">
                <a:solidFill>
                  <a:schemeClr val="tx1"/>
                </a:solidFill>
              </a:rPr>
              <a:t> </a:t>
            </a:r>
            <a:endParaRPr lang="es-EC" b="1" dirty="0">
              <a:solidFill>
                <a:schemeClr val="tx1"/>
              </a:solidFill>
            </a:endParaRPr>
          </a:p>
          <a:p>
            <a:pPr algn="just"/>
            <a:r>
              <a:rPr lang="es-EC" sz="2500" b="1" dirty="0" smtClean="0">
                <a:solidFill>
                  <a:schemeClr val="tx1"/>
                </a:solidFill>
              </a:rPr>
              <a:t>Clientes: </a:t>
            </a:r>
            <a:r>
              <a:rPr lang="es-EC" sz="2500" dirty="0"/>
              <a:t>La Provincia de Orellana tiene como potenciales clientes todos los habitantes que posee en primera instancia serian 136.396   </a:t>
            </a:r>
            <a:r>
              <a:rPr lang="es-EC" sz="2500" dirty="0" smtClean="0"/>
              <a:t>y un crecimiento de 5,68%.</a:t>
            </a:r>
          </a:p>
          <a:p>
            <a:pPr algn="just"/>
            <a:endParaRPr lang="es-EC" sz="2500" dirty="0"/>
          </a:p>
          <a:p>
            <a:pPr algn="just"/>
            <a:r>
              <a:rPr lang="es-EC" sz="2500" b="1" dirty="0" smtClean="0"/>
              <a:t> Comercialización: </a:t>
            </a:r>
            <a:r>
              <a:rPr lang="es-EC" sz="2500" dirty="0"/>
              <a:t>El producto </a:t>
            </a:r>
            <a:r>
              <a:rPr lang="es-EC" sz="2500" dirty="0" smtClean="0"/>
              <a:t>tendrá </a:t>
            </a:r>
            <a:r>
              <a:rPr lang="es-EC" sz="2500" dirty="0"/>
              <a:t>su mercado principal en la Provincia de Orellana donde se </a:t>
            </a:r>
            <a:r>
              <a:rPr lang="es-EC" sz="2500" dirty="0" smtClean="0"/>
              <a:t>Implementará </a:t>
            </a:r>
            <a:r>
              <a:rPr lang="es-EC" sz="2500" dirty="0"/>
              <a:t>la planta productiva, y </a:t>
            </a:r>
            <a:r>
              <a:rPr lang="es-EC" sz="2500" dirty="0" smtClean="0"/>
              <a:t>se </a:t>
            </a:r>
            <a:r>
              <a:rPr lang="es-EC" sz="2500" dirty="0"/>
              <a:t>tiene proyectado vender a los cuatro cantones, mediante el sistema de Preventa.</a:t>
            </a:r>
          </a:p>
          <a:p>
            <a:pPr algn="just"/>
            <a:endParaRPr lang="es-EC"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457200" y="332656"/>
            <a:ext cx="8147248" cy="5688631"/>
          </a:xfrm>
        </p:spPr>
        <p:txBody>
          <a:bodyPr>
            <a:normAutofit/>
          </a:bodyPr>
          <a:lstStyle/>
          <a:p>
            <a:pPr marL="0" indent="0" algn="just">
              <a:buNone/>
            </a:pPr>
            <a:r>
              <a:rPr lang="es-EC" sz="3000" b="1" dirty="0" smtClean="0">
                <a:latin typeface="+mj-lt"/>
              </a:rPr>
              <a:t>Propuesta </a:t>
            </a:r>
            <a:r>
              <a:rPr lang="es-EC" sz="3000" b="1" dirty="0">
                <a:latin typeface="+mj-lt"/>
              </a:rPr>
              <a:t>de producción de bebida de agua de coco.</a:t>
            </a:r>
          </a:p>
          <a:p>
            <a:endParaRPr lang="es-ES" dirty="0">
              <a:latin typeface="Cambria" panose="02040503050406030204" pitchFamily="18" charset="0"/>
            </a:endParaRPr>
          </a:p>
          <a:p>
            <a:pPr algn="just"/>
            <a:r>
              <a:rPr lang="es-EC" sz="2200" dirty="0"/>
              <a:t>Los cocos recolectados mucha veces vienen con tierra y otras impurezas, para lo cual deben ser lavados con agua potable y desinfectados en una solución que elimine toda </a:t>
            </a:r>
            <a:r>
              <a:rPr lang="es-EC" sz="2200" dirty="0" smtClean="0"/>
              <a:t>microrganismo. </a:t>
            </a:r>
            <a:endParaRPr lang="es-ES" sz="2200" dirty="0">
              <a:solidFill>
                <a:schemeClr val="tx1"/>
              </a:solidFill>
              <a:latin typeface="Cambria"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35433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67853"/>
          </a:xfrm>
        </p:spPr>
        <p:txBody>
          <a:bodyPr>
            <a:normAutofit/>
          </a:bodyPr>
          <a:lstStyle/>
          <a:p>
            <a:pPr algn="just"/>
            <a:r>
              <a:rPr lang="es-EC" sz="2200" dirty="0"/>
              <a:t>Para extraer el agua de coco de una manera aséptica e higiénica es un proceso un tanto complejo, sin embargo, existen varias maneras para dicha extracción una de ellas consiste: por medio de un sistema de bandas pasan los cocos a un mesa donde un operador o trabajador corta los cocos con un artefacto de acero inoxidable, parecido a un machete, lo debe hacer de una manera muy hábil y de un solo tajo para evitar se derrame el agua. </a:t>
            </a:r>
            <a:endParaRPr lang="es-ES" sz="2200" dirty="0">
              <a:latin typeface="Cambria" pitchFamily="18" charset="0"/>
            </a:endParaRPr>
          </a:p>
          <a:p>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816" y="3483006"/>
            <a:ext cx="3453244" cy="251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D:\tesis agua de coco\TESIS AGUA DE COCO\aper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483006"/>
            <a:ext cx="3456384" cy="251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79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67853"/>
          </a:xfrm>
        </p:spPr>
        <p:txBody>
          <a:bodyPr/>
          <a:lstStyle/>
          <a:p>
            <a:pPr algn="just"/>
            <a:r>
              <a:rPr lang="es-EC" sz="2200" dirty="0"/>
              <a:t>Una vez cortado al coco se lo coloca en un tamiz o filtro para que el agua por gravedad caiga a un recipiente  de acero inoxidable el mismo que debe estar conectado por medio de tuberías hacia la llenadora.</a:t>
            </a:r>
            <a:endParaRPr lang="es-EC" sz="2200" dirty="0">
              <a:latin typeface="Cambria" pitchFamily="18" charset="0"/>
            </a:endParaRPr>
          </a:p>
          <a:p>
            <a:endParaRPr lang="es-EC" dirty="0"/>
          </a:p>
        </p:txBody>
      </p:sp>
      <p:pic>
        <p:nvPicPr>
          <p:cNvPr id="3074" name="Picture 2" descr="D:\tesis agua de coco\TESIS AGUA DE COCO\llenador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077072"/>
            <a:ext cx="3941369"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tesis agua de coco\TESIS AGUA DE COCO\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060848"/>
            <a:ext cx="422446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35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5983877"/>
          </a:xfrm>
        </p:spPr>
        <p:txBody>
          <a:bodyPr>
            <a:normAutofit/>
          </a:bodyPr>
          <a:lstStyle/>
          <a:p>
            <a:pPr algn="just"/>
            <a:endParaRPr lang="es-EC" sz="2200" dirty="0" smtClean="0"/>
          </a:p>
          <a:p>
            <a:pPr algn="just"/>
            <a:r>
              <a:rPr lang="es-EC" sz="2200" dirty="0" smtClean="0"/>
              <a:t>Previamente </a:t>
            </a:r>
            <a:r>
              <a:rPr lang="es-EC" sz="2200" dirty="0"/>
              <a:t>colocadas las etiquetas en las botellas pasan a la llenadora o embotelladora, la misma que  tiene  cuatro boquillas, es decir, llena cuatro botellas al mismo tiempo de manera automática.</a:t>
            </a:r>
          </a:p>
        </p:txBody>
      </p:sp>
      <p:pic>
        <p:nvPicPr>
          <p:cNvPr id="4098" name="Picture 2" descr="D:\tesis agua de coco\TESIS AGUA DE COCO\rocad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64904"/>
            <a:ext cx="6444208" cy="309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44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8962</TotalTime>
  <Words>3066</Words>
  <Application>Microsoft Office PowerPoint</Application>
  <PresentationFormat>Presentación en pantalla (4:3)</PresentationFormat>
  <Paragraphs>1155</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Fundición</vt:lpstr>
      <vt:lpstr>Presentación de PowerPoint</vt:lpstr>
      <vt:lpstr>Presentación de PowerPoint</vt:lpstr>
      <vt:lpstr>Presentación de PowerPoint</vt:lpstr>
      <vt:lpstr>Capítulo II Análisis situacional del negocio en la provincia de Orellana  Dentro del análisis externo se encuentran factores : Económico, Político-Legal, Socio-cultural,  Geográficos,  Tecnología.   En el análisis Interno se encuentra:   Proveedores:  En La región Oriental  existen plantaciones  de cocos,  y en caso de requerir mayor volumen  materia prima se puede traer de recinto Tolita Pampa de Oro, cantón Eloy Alfaro, al norte de Esmeraldas.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Flujo de caja proyectado </vt:lpstr>
      <vt:lpstr>Flujo de caja proyectado </vt:lpstr>
      <vt:lpstr>Conclusiones </vt:lpstr>
      <vt:lpstr>Recomendaciones </vt:lpstr>
    </vt:vector>
  </TitlesOfParts>
  <Company>Ing. Economica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CENTAL DEL ECUADOR FACULTAD DE CIENCIAS ADMINISTRATIVAS ESCUELA DE CONTABILIDAD Y AUDITORÍA     “LA AUDITORÍA FORENSE COMO UNA HERRAMIENTA EFECTIVA PARA LA PREVENCIÓN E IDENTIFICACIÓN DE CORRUPCIÓN EN EL SECTOR FINANCIERO”</dc:title>
  <dc:creator>Patricio Limaico</dc:creator>
  <cp:lastModifiedBy>PC-04</cp:lastModifiedBy>
  <cp:revision>750</cp:revision>
  <dcterms:created xsi:type="dcterms:W3CDTF">2011-05-27T02:37:19Z</dcterms:created>
  <dcterms:modified xsi:type="dcterms:W3CDTF">2014-04-28T15:05:14Z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TC011407993082</vt:lpwstr>
  </property>
</Properties>
</file>